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5" r:id="rId9"/>
    <p:sldId id="266" r:id="rId10"/>
    <p:sldId id="267" r:id="rId11"/>
    <p:sldId id="292" r:id="rId12"/>
    <p:sldId id="293" r:id="rId13"/>
    <p:sldId id="294" r:id="rId14"/>
    <p:sldId id="295" r:id="rId15"/>
    <p:sldId id="296" r:id="rId16"/>
    <p:sldId id="297" r:id="rId17"/>
    <p:sldId id="273" r:id="rId18"/>
    <p:sldId id="274" r:id="rId19"/>
    <p:sldId id="275" r:id="rId20"/>
    <p:sldId id="298" r:id="rId21"/>
    <p:sldId id="276" r:id="rId22"/>
    <p:sldId id="277" r:id="rId23"/>
    <p:sldId id="299" r:id="rId24"/>
    <p:sldId id="300" r:id="rId25"/>
    <p:sldId id="301" r:id="rId26"/>
    <p:sldId id="302" r:id="rId27"/>
    <p:sldId id="305" r:id="rId28"/>
    <p:sldId id="304" r:id="rId29"/>
    <p:sldId id="306" r:id="rId30"/>
    <p:sldId id="307" r:id="rId31"/>
    <p:sldId id="308" r:id="rId32"/>
    <p:sldId id="309" r:id="rId33"/>
    <p:sldId id="310" r:id="rId34"/>
    <p:sldId id="311" r:id="rId35"/>
    <p:sldId id="280" r:id="rId36"/>
    <p:sldId id="268" r:id="rId37"/>
    <p:sldId id="269" r:id="rId38"/>
    <p:sldId id="270" r:id="rId39"/>
    <p:sldId id="271" r:id="rId40"/>
    <p:sldId id="272" r:id="rId41"/>
    <p:sldId id="282" r:id="rId42"/>
    <p:sldId id="283" r:id="rId43"/>
    <p:sldId id="315" r:id="rId44"/>
    <p:sldId id="312" r:id="rId45"/>
    <p:sldId id="284" r:id="rId46"/>
    <p:sldId id="285" r:id="rId47"/>
    <p:sldId id="286" r:id="rId48"/>
    <p:sldId id="313" r:id="rId49"/>
    <p:sldId id="287" r:id="rId50"/>
    <p:sldId id="288" r:id="rId51"/>
    <p:sldId id="289" r:id="rId52"/>
    <p:sldId id="290" r:id="rId53"/>
    <p:sldId id="331" r:id="rId54"/>
    <p:sldId id="332" r:id="rId55"/>
    <p:sldId id="330" r:id="rId56"/>
    <p:sldId id="291" r:id="rId57"/>
    <p:sldId id="314" r:id="rId58"/>
    <p:sldId id="316" r:id="rId59"/>
    <p:sldId id="318" r:id="rId60"/>
    <p:sldId id="319" r:id="rId61"/>
    <p:sldId id="320" r:id="rId62"/>
    <p:sldId id="333" r:id="rId63"/>
    <p:sldId id="321" r:id="rId64"/>
    <p:sldId id="322" r:id="rId65"/>
    <p:sldId id="323" r:id="rId66"/>
    <p:sldId id="328" r:id="rId67"/>
    <p:sldId id="325" r:id="rId68"/>
    <p:sldId id="326" r:id="rId69"/>
    <p:sldId id="329"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6" autoAdjust="0"/>
    <p:restoredTop sz="94660"/>
  </p:normalViewPr>
  <p:slideViewPr>
    <p:cSldViewPr snapToGrid="0">
      <p:cViewPr varScale="1">
        <p:scale>
          <a:sx n="87" d="100"/>
          <a:sy n="87" d="100"/>
        </p:scale>
        <p:origin x="129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284479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257004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374964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344098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247478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308385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27761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127107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248191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305370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E15C63A-1A8E-4113-BF34-2FF7BA9FF8D6}"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330353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5C63A-1A8E-4113-BF34-2FF7BA9FF8D6}" type="datetimeFigureOut">
              <a:rPr lang="zh-CN" altLang="en-US" smtClean="0"/>
              <a:t>2019/12/26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A3743-E737-4A30-80DF-98EF80739A91}" type="slidenum">
              <a:rPr lang="zh-CN" altLang="en-US" smtClean="0"/>
              <a:t>‹#›</a:t>
            </a:fld>
            <a:endParaRPr lang="zh-CN" altLang="en-US"/>
          </a:p>
        </p:txBody>
      </p:sp>
    </p:spTree>
    <p:extLst>
      <p:ext uri="{BB962C8B-B14F-4D97-AF65-F5344CB8AC3E}">
        <p14:creationId xmlns:p14="http://schemas.microsoft.com/office/powerpoint/2010/main" val="2187348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A0BB-A373-4742-95C5-4C40FD8A0B56}"/>
              </a:ext>
            </a:extLst>
          </p:cNvPr>
          <p:cNvSpPr>
            <a:spLocks noGrp="1"/>
          </p:cNvSpPr>
          <p:nvPr>
            <p:ph type="ctrTitle"/>
          </p:nvPr>
        </p:nvSpPr>
        <p:spPr/>
        <p:txBody>
          <a:bodyPr/>
          <a:lstStyle/>
          <a:p>
            <a:r>
              <a:rPr lang="zh-CN" altLang="en-US" dirty="0"/>
              <a:t>第十讲 博弈论基础</a:t>
            </a:r>
          </a:p>
        </p:txBody>
      </p:sp>
      <p:sp>
        <p:nvSpPr>
          <p:cNvPr id="3" name="副标题 2">
            <a:extLst>
              <a:ext uri="{FF2B5EF4-FFF2-40B4-BE49-F238E27FC236}">
                <a16:creationId xmlns:a16="http://schemas.microsoft.com/office/drawing/2014/main" id="{6FC27C5F-17AF-4DED-BA66-B01698D8F68D}"/>
              </a:ext>
            </a:extLst>
          </p:cNvPr>
          <p:cNvSpPr>
            <a:spLocks noGrp="1"/>
          </p:cNvSpPr>
          <p:nvPr>
            <p:ph type="subTitle" idx="1"/>
          </p:nvPr>
        </p:nvSpPr>
        <p:spPr/>
        <p:txBody>
          <a:bodyPr/>
          <a:lstStyle/>
          <a:p>
            <a:r>
              <a:rPr lang="zh-CN" altLang="en-US" dirty="0"/>
              <a:t>余一帆</a:t>
            </a:r>
            <a:endParaRPr lang="en-US" altLang="zh-CN" dirty="0"/>
          </a:p>
          <a:p>
            <a:r>
              <a:rPr lang="en-US" altLang="zh-CN" dirty="0"/>
              <a:t>2019.11.28</a:t>
            </a:r>
            <a:endParaRPr lang="zh-CN" altLang="en-US" dirty="0"/>
          </a:p>
        </p:txBody>
      </p:sp>
    </p:spTree>
    <p:extLst>
      <p:ext uri="{BB962C8B-B14F-4D97-AF65-F5344CB8AC3E}">
        <p14:creationId xmlns:p14="http://schemas.microsoft.com/office/powerpoint/2010/main" val="134667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9F03C-E55B-437F-9F73-DFB6BC5540F9}"/>
              </a:ext>
            </a:extLst>
          </p:cNvPr>
          <p:cNvSpPr>
            <a:spLocks noGrp="1"/>
          </p:cNvSpPr>
          <p:nvPr>
            <p:ph type="title"/>
          </p:nvPr>
        </p:nvSpPr>
        <p:spPr/>
        <p:txBody>
          <a:bodyPr/>
          <a:lstStyle/>
          <a:p>
            <a:r>
              <a:rPr lang="zh-CN" altLang="en-US" dirty="0"/>
              <a:t>静态与动态博弈</a:t>
            </a:r>
          </a:p>
        </p:txBody>
      </p:sp>
      <p:sp>
        <p:nvSpPr>
          <p:cNvPr id="3" name="内容占位符 2">
            <a:extLst>
              <a:ext uri="{FF2B5EF4-FFF2-40B4-BE49-F238E27FC236}">
                <a16:creationId xmlns:a16="http://schemas.microsoft.com/office/drawing/2014/main" id="{2B074EF2-F8C9-44F4-97E3-03E16BCDF6B1}"/>
              </a:ext>
            </a:extLst>
          </p:cNvPr>
          <p:cNvSpPr>
            <a:spLocks noGrp="1"/>
          </p:cNvSpPr>
          <p:nvPr>
            <p:ph idx="1"/>
          </p:nvPr>
        </p:nvSpPr>
        <p:spPr/>
        <p:txBody>
          <a:bodyPr/>
          <a:lstStyle/>
          <a:p>
            <a:r>
              <a:rPr lang="zh-CN" altLang="en-US" dirty="0"/>
              <a:t>静态博弈： 参与者</a:t>
            </a:r>
            <a:r>
              <a:rPr lang="zh-CN" altLang="en-US" dirty="0">
                <a:solidFill>
                  <a:srgbClr val="FF0000"/>
                </a:solidFill>
              </a:rPr>
              <a:t>同时</a:t>
            </a:r>
            <a:r>
              <a:rPr lang="zh-CN" altLang="en-US" dirty="0"/>
              <a:t>做出他们的决策，参与者只做一次决策，或者说是在不知道其他人选择的情况下做决策 。</a:t>
            </a:r>
            <a:endParaRPr lang="en-US" altLang="zh-CN" dirty="0"/>
          </a:p>
          <a:p>
            <a:r>
              <a:rPr lang="zh-CN" altLang="en-US" dirty="0"/>
              <a:t>动态博弈： 决策时间有先后，后来的决策者可以看见之前决策者的决策 结果（历史）。</a:t>
            </a:r>
          </a:p>
        </p:txBody>
      </p:sp>
    </p:spTree>
    <p:extLst>
      <p:ext uri="{BB962C8B-B14F-4D97-AF65-F5344CB8AC3E}">
        <p14:creationId xmlns:p14="http://schemas.microsoft.com/office/powerpoint/2010/main" val="297753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D295998-1195-4F53-9DC0-5F1AF7637078}"/>
              </a:ext>
            </a:extLst>
          </p:cNvPr>
          <p:cNvSpPr>
            <a:spLocks noGrp="1"/>
          </p:cNvSpPr>
          <p:nvPr>
            <p:ph idx="1"/>
          </p:nvPr>
        </p:nvSpPr>
        <p:spPr/>
        <p:txBody>
          <a:bodyPr/>
          <a:lstStyle/>
          <a:p>
            <a:endParaRPr lang="zh-CN" altLang="en-US" dirty="0"/>
          </a:p>
        </p:txBody>
      </p:sp>
      <p:sp>
        <p:nvSpPr>
          <p:cNvPr id="4" name="标题 1">
            <a:extLst>
              <a:ext uri="{FF2B5EF4-FFF2-40B4-BE49-F238E27FC236}">
                <a16:creationId xmlns:a16="http://schemas.microsoft.com/office/drawing/2014/main" id="{28468BC5-D0FD-447E-920B-BD2308D88767}"/>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两人静态博弈的一个例子</a:t>
            </a:r>
          </a:p>
        </p:txBody>
      </p:sp>
      <p:graphicFrame>
        <p:nvGraphicFramePr>
          <p:cNvPr id="5" name="表格 4">
            <a:extLst>
              <a:ext uri="{FF2B5EF4-FFF2-40B4-BE49-F238E27FC236}">
                <a16:creationId xmlns:a16="http://schemas.microsoft.com/office/drawing/2014/main" id="{57BB30D3-BB29-4D0A-984A-BBFBC748866B}"/>
              </a:ext>
            </a:extLst>
          </p:cNvPr>
          <p:cNvGraphicFramePr>
            <a:graphicFrameLocks/>
          </p:cNvGraphicFramePr>
          <p:nvPr>
            <p:extLst>
              <p:ext uri="{D42A27DB-BD31-4B8C-83A1-F6EECF244321}">
                <p14:modId xmlns:p14="http://schemas.microsoft.com/office/powerpoint/2010/main" val="3775021587"/>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solidFill>
                            <a:schemeClr val="tx1"/>
                          </a:solidFill>
                          <a:latin typeface="+mn-ea"/>
                          <a:ea typeface="+mn-ea"/>
                        </a:rPr>
                        <a:t>小红</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solidFill>
                            <a:schemeClr val="tx1"/>
                          </a:solidFill>
                          <a:latin typeface="+mn-ea"/>
                          <a:ea typeface="+mn-ea"/>
                        </a:rPr>
                        <a:t>左边</a:t>
                      </a:r>
                      <a:r>
                        <a:rPr lang="en-US" altLang="zh-CN" sz="2400" b="1" dirty="0">
                          <a:solidFill>
                            <a:schemeClr val="tx1"/>
                          </a:solidFill>
                          <a:latin typeface="+mn-ea"/>
                          <a:ea typeface="+mn-ea"/>
                        </a:rPr>
                        <a:t>L</a:t>
                      </a:r>
                      <a:endParaRPr lang="zh-CN" altLang="en-US" sz="2400" b="1" dirty="0">
                        <a:solidFill>
                          <a:schemeClr val="tx1"/>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mn-ea"/>
                          <a:ea typeface="+mn-ea"/>
                        </a:rPr>
                        <a:t>右边</a:t>
                      </a:r>
                      <a:r>
                        <a:rPr lang="en-US" altLang="zh-CN" sz="2400" b="1" dirty="0">
                          <a:solidFill>
                            <a:srgbClr val="FF0000"/>
                          </a:solidFill>
                          <a:latin typeface="+mn-ea"/>
                          <a:ea typeface="+mn-ea"/>
                        </a:rPr>
                        <a:t>R</a:t>
                      </a:r>
                      <a:endParaRPr lang="zh-CN" altLang="en-US" sz="2400" b="1" dirty="0">
                        <a:solidFill>
                          <a:srgbClr val="FF0000"/>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solidFill>
                            <a:schemeClr val="tx1"/>
                          </a:solidFill>
                          <a:latin typeface="+mn-ea"/>
                          <a:ea typeface="+mn-ea"/>
                        </a:rPr>
                        <a:t>小明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rgbClr val="00B050"/>
                          </a:solidFill>
                          <a:latin typeface="+mn-ea"/>
                          <a:ea typeface="+mn-ea"/>
                        </a:rPr>
                        <a:t>上面</a:t>
                      </a:r>
                      <a:r>
                        <a:rPr lang="en-US" altLang="zh-CN" sz="2400" b="1" dirty="0">
                          <a:solidFill>
                            <a:srgbClr val="00B050"/>
                          </a:solidFill>
                          <a:latin typeface="+mn-ea"/>
                          <a:ea typeface="+mn-ea"/>
                        </a:rPr>
                        <a:t>U</a:t>
                      </a:r>
                      <a:endParaRPr lang="zh-CN" altLang="en-US" sz="2400" b="1" dirty="0">
                        <a:solidFill>
                          <a:srgbClr val="00B050"/>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solidFill>
                            <a:schemeClr val="tx1"/>
                          </a:solidFill>
                          <a:latin typeface="+mn-ea"/>
                          <a:ea typeface="+mn-ea"/>
                        </a:rPr>
                        <a:t>(3,9)</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B050"/>
                          </a:solidFill>
                          <a:latin typeface="+mn-ea"/>
                          <a:ea typeface="+mn-ea"/>
                        </a:rPr>
                        <a:t>1</a:t>
                      </a:r>
                      <a:r>
                        <a:rPr lang="en-US" altLang="zh-CN" sz="2400" b="1" dirty="0">
                          <a:solidFill>
                            <a:schemeClr val="tx1"/>
                          </a:solidFill>
                          <a:latin typeface="+mn-ea"/>
                          <a:ea typeface="+mn-ea"/>
                        </a:rPr>
                        <a:t>,</a:t>
                      </a:r>
                      <a:r>
                        <a:rPr lang="en-US" altLang="zh-CN" sz="2400" b="1" dirty="0">
                          <a:solidFill>
                            <a:srgbClr val="FF0000"/>
                          </a:solidFill>
                          <a:latin typeface="+mn-ea"/>
                          <a:ea typeface="+mn-ea"/>
                        </a:rPr>
                        <a:t>8</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下面</a:t>
                      </a:r>
                      <a:r>
                        <a:rPr lang="en-US" altLang="zh-CN" sz="2400" b="1" dirty="0">
                          <a:solidFill>
                            <a:schemeClr val="tx1"/>
                          </a:solidFill>
                          <a:latin typeface="+mn-ea"/>
                          <a:ea typeface="+mn-ea"/>
                        </a:rPr>
                        <a:t>D</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(0,0)</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(2,1)</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5EB8F778-A564-4937-83CE-1FCE035E4303}"/>
              </a:ext>
            </a:extLst>
          </p:cNvPr>
          <p:cNvSpPr/>
          <p:nvPr/>
        </p:nvSpPr>
        <p:spPr>
          <a:xfrm>
            <a:off x="628651" y="5462803"/>
            <a:ext cx="7494762" cy="923330"/>
          </a:xfrm>
          <a:prstGeom prst="rect">
            <a:avLst/>
          </a:prstGeom>
        </p:spPr>
        <p:txBody>
          <a:bodyPr wrap="square">
            <a:spAutoFit/>
          </a:bodyPr>
          <a:lstStyle/>
          <a:p>
            <a:r>
              <a:rPr lang="zh-CN" altLang="en-US" dirty="0"/>
              <a:t>博弈的结果是一组选择如</a:t>
            </a:r>
            <a:r>
              <a:rPr lang="en-US" altLang="zh-CN" dirty="0"/>
              <a:t>(U,R)</a:t>
            </a:r>
            <a:r>
              <a:rPr lang="zh-CN" altLang="en-US" dirty="0"/>
              <a:t>，的一组策略其中第一个元素为小明的选择，第二个元素为小红的选择 。</a:t>
            </a:r>
            <a:r>
              <a:rPr lang="en-US" altLang="zh-CN" dirty="0"/>
              <a:t> (U,R)</a:t>
            </a:r>
            <a:r>
              <a:rPr lang="zh-CN" altLang="en-US" dirty="0"/>
              <a:t>的收益为</a:t>
            </a:r>
            <a:r>
              <a:rPr lang="en-US" altLang="zh-CN" dirty="0"/>
              <a:t>(1,8)</a:t>
            </a:r>
            <a:r>
              <a:rPr lang="zh-CN" altLang="en-US" dirty="0"/>
              <a:t>，对应的小明的收益为</a:t>
            </a:r>
            <a:r>
              <a:rPr lang="en-US" altLang="zh-CN" dirty="0"/>
              <a:t>1 </a:t>
            </a:r>
            <a:r>
              <a:rPr lang="zh-CN" altLang="en-US" dirty="0"/>
              <a:t>，小红的收益为</a:t>
            </a:r>
            <a:r>
              <a:rPr lang="en-US" altLang="zh-CN" dirty="0"/>
              <a:t>8</a:t>
            </a:r>
            <a:endParaRPr lang="zh-CN" altLang="en-US" dirty="0"/>
          </a:p>
        </p:txBody>
      </p:sp>
      <p:sp>
        <p:nvSpPr>
          <p:cNvPr id="7" name="文本框 6">
            <a:extLst>
              <a:ext uri="{FF2B5EF4-FFF2-40B4-BE49-F238E27FC236}">
                <a16:creationId xmlns:a16="http://schemas.microsoft.com/office/drawing/2014/main" id="{7FD0F39A-0DF4-4208-ADDC-DA297FABED3E}"/>
              </a:ext>
            </a:extLst>
          </p:cNvPr>
          <p:cNvSpPr txBox="1"/>
          <p:nvPr/>
        </p:nvSpPr>
        <p:spPr>
          <a:xfrm>
            <a:off x="6595478" y="3864077"/>
            <a:ext cx="1421743" cy="830997"/>
          </a:xfrm>
          <a:prstGeom prst="rect">
            <a:avLst/>
          </a:prstGeom>
          <a:noFill/>
        </p:spPr>
        <p:txBody>
          <a:bodyPr wrap="square" rtlCol="0">
            <a:spAutoFit/>
          </a:bodyPr>
          <a:lstStyle/>
          <a:p>
            <a:r>
              <a:rPr lang="zh-CN" altLang="en-US" sz="2400" dirty="0"/>
              <a:t>这是一个收益矩阵</a:t>
            </a:r>
          </a:p>
        </p:txBody>
      </p:sp>
    </p:spTree>
    <p:extLst>
      <p:ext uri="{BB962C8B-B14F-4D97-AF65-F5344CB8AC3E}">
        <p14:creationId xmlns:p14="http://schemas.microsoft.com/office/powerpoint/2010/main" val="307344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D68BC-F80C-4ECB-911C-B9D782AB73F4}"/>
              </a:ext>
            </a:extLst>
          </p:cNvPr>
          <p:cNvSpPr>
            <a:spLocks noGrp="1"/>
          </p:cNvSpPr>
          <p:nvPr>
            <p:ph type="title"/>
          </p:nvPr>
        </p:nvSpPr>
        <p:spPr/>
        <p:txBody>
          <a:bodyPr/>
          <a:lstStyle/>
          <a:p>
            <a:r>
              <a:rPr lang="zh-CN" altLang="en-US" dirty="0"/>
              <a:t>两人静态博弈的一个例子</a:t>
            </a:r>
          </a:p>
        </p:txBody>
      </p:sp>
      <p:sp>
        <p:nvSpPr>
          <p:cNvPr id="3" name="内容占位符 2">
            <a:extLst>
              <a:ext uri="{FF2B5EF4-FFF2-40B4-BE49-F238E27FC236}">
                <a16:creationId xmlns:a16="http://schemas.microsoft.com/office/drawing/2014/main" id="{E572483D-AEBE-42EB-A218-6AAC59723D7B}"/>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071931E5-815B-4459-A30A-EBC756CCE8D0}"/>
              </a:ext>
            </a:extLst>
          </p:cNvPr>
          <p:cNvGraphicFramePr>
            <a:graphicFrameLocks/>
          </p:cNvGraphicFramePr>
          <p:nvPr>
            <p:extLst>
              <p:ext uri="{D42A27DB-BD31-4B8C-83A1-F6EECF244321}">
                <p14:modId xmlns:p14="http://schemas.microsoft.com/office/powerpoint/2010/main" val="2909004842"/>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solidFill>
                            <a:schemeClr val="tx1"/>
                          </a:solidFill>
                          <a:latin typeface="+mn-ea"/>
                          <a:ea typeface="+mn-ea"/>
                        </a:rPr>
                        <a:t>小红</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solidFill>
                            <a:schemeClr val="tx1"/>
                          </a:solidFill>
                          <a:latin typeface="+mn-ea"/>
                          <a:ea typeface="+mn-ea"/>
                        </a:rPr>
                        <a:t>左边</a:t>
                      </a:r>
                      <a:r>
                        <a:rPr lang="en-US" altLang="zh-CN" sz="2400" b="1" dirty="0">
                          <a:solidFill>
                            <a:schemeClr val="tx1"/>
                          </a:solidFill>
                          <a:latin typeface="+mn-ea"/>
                          <a:ea typeface="+mn-ea"/>
                        </a:rPr>
                        <a:t>L</a:t>
                      </a:r>
                      <a:endParaRPr lang="zh-CN" altLang="en-US" sz="2400" b="1" dirty="0">
                        <a:solidFill>
                          <a:schemeClr val="tx1"/>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mn-ea"/>
                          <a:ea typeface="+mn-ea"/>
                        </a:rPr>
                        <a:t>右边</a:t>
                      </a:r>
                      <a:r>
                        <a:rPr lang="en-US" altLang="zh-CN" sz="2400" b="1" dirty="0">
                          <a:solidFill>
                            <a:srgbClr val="FF0000"/>
                          </a:solidFill>
                          <a:latin typeface="+mn-ea"/>
                          <a:ea typeface="+mn-ea"/>
                        </a:rPr>
                        <a:t>R</a:t>
                      </a:r>
                      <a:endParaRPr lang="zh-CN" altLang="en-US" sz="2400" b="1" dirty="0">
                        <a:solidFill>
                          <a:srgbClr val="FF0000"/>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solidFill>
                            <a:schemeClr val="tx1"/>
                          </a:solidFill>
                          <a:latin typeface="+mn-ea"/>
                          <a:ea typeface="+mn-ea"/>
                        </a:rPr>
                        <a:t>小明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rgbClr val="00B050"/>
                          </a:solidFill>
                          <a:latin typeface="+mn-ea"/>
                          <a:ea typeface="+mn-ea"/>
                        </a:rPr>
                        <a:t>上面</a:t>
                      </a:r>
                      <a:r>
                        <a:rPr lang="en-US" altLang="zh-CN" sz="2400" b="1" dirty="0">
                          <a:solidFill>
                            <a:srgbClr val="00B050"/>
                          </a:solidFill>
                          <a:latin typeface="+mn-ea"/>
                          <a:ea typeface="+mn-ea"/>
                        </a:rPr>
                        <a:t>U</a:t>
                      </a:r>
                      <a:endParaRPr lang="zh-CN" altLang="en-US" sz="2400" b="1" dirty="0">
                        <a:solidFill>
                          <a:srgbClr val="00B050"/>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solidFill>
                            <a:schemeClr val="tx1"/>
                          </a:solidFill>
                          <a:latin typeface="+mn-ea"/>
                          <a:ea typeface="+mn-ea"/>
                        </a:rPr>
                        <a:t>(3,9)</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B050"/>
                          </a:solidFill>
                          <a:latin typeface="+mn-ea"/>
                          <a:ea typeface="+mn-ea"/>
                        </a:rPr>
                        <a:t>1</a:t>
                      </a:r>
                      <a:r>
                        <a:rPr lang="en-US" altLang="zh-CN" sz="2400" b="1" dirty="0">
                          <a:solidFill>
                            <a:schemeClr val="tx1"/>
                          </a:solidFill>
                          <a:latin typeface="+mn-ea"/>
                          <a:ea typeface="+mn-ea"/>
                        </a:rPr>
                        <a:t>,</a:t>
                      </a:r>
                      <a:r>
                        <a:rPr lang="en-US" altLang="zh-CN" sz="2400" b="1" dirty="0">
                          <a:solidFill>
                            <a:srgbClr val="FF0000"/>
                          </a:solidFill>
                          <a:latin typeface="+mn-ea"/>
                          <a:ea typeface="+mn-ea"/>
                        </a:rPr>
                        <a:t>8</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下面</a:t>
                      </a:r>
                      <a:r>
                        <a:rPr lang="en-US" altLang="zh-CN" sz="2400" b="1" dirty="0">
                          <a:solidFill>
                            <a:schemeClr val="tx1"/>
                          </a:solidFill>
                          <a:latin typeface="+mn-ea"/>
                          <a:ea typeface="+mn-ea"/>
                        </a:rPr>
                        <a:t>D</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(0,0)</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B050"/>
                          </a:solidFill>
                          <a:latin typeface="+mn-ea"/>
                          <a:ea typeface="+mn-ea"/>
                        </a:rPr>
                        <a:t>2</a:t>
                      </a:r>
                      <a:r>
                        <a:rPr lang="en-US" altLang="zh-CN" sz="2400" b="1" dirty="0">
                          <a:solidFill>
                            <a:schemeClr val="tx1"/>
                          </a:solidFill>
                          <a:latin typeface="+mn-ea"/>
                          <a:ea typeface="+mn-ea"/>
                        </a:rPr>
                        <a:t>,1)</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CD9377ED-7AAA-4D53-B300-80E34C290D00}"/>
              </a:ext>
            </a:extLst>
          </p:cNvPr>
          <p:cNvSpPr/>
          <p:nvPr/>
        </p:nvSpPr>
        <p:spPr>
          <a:xfrm>
            <a:off x="628651" y="5462803"/>
            <a:ext cx="7494762" cy="369332"/>
          </a:xfrm>
          <a:prstGeom prst="rect">
            <a:avLst/>
          </a:prstGeom>
        </p:spPr>
        <p:txBody>
          <a:bodyPr wrap="square">
            <a:spAutoFit/>
          </a:bodyPr>
          <a:lstStyle/>
          <a:p>
            <a:r>
              <a:rPr lang="zh-CN" altLang="en-US" dirty="0"/>
              <a:t>如果小红选择右边，那么小明会选择下面因为他的收益会从</a:t>
            </a:r>
            <a:r>
              <a:rPr lang="en-US" altLang="zh-CN" dirty="0"/>
              <a:t>1</a:t>
            </a:r>
            <a:r>
              <a:rPr lang="zh-CN" altLang="en-US" dirty="0"/>
              <a:t>上升到</a:t>
            </a:r>
            <a:r>
              <a:rPr lang="en-US" altLang="zh-CN" dirty="0"/>
              <a:t>2</a:t>
            </a:r>
            <a:endParaRPr lang="zh-CN" altLang="en-US" dirty="0"/>
          </a:p>
        </p:txBody>
      </p:sp>
      <p:sp>
        <p:nvSpPr>
          <p:cNvPr id="7" name="文本框 6">
            <a:extLst>
              <a:ext uri="{FF2B5EF4-FFF2-40B4-BE49-F238E27FC236}">
                <a16:creationId xmlns:a16="http://schemas.microsoft.com/office/drawing/2014/main" id="{A158E24D-87F2-44C0-820D-F643804273DC}"/>
              </a:ext>
            </a:extLst>
          </p:cNvPr>
          <p:cNvSpPr txBox="1"/>
          <p:nvPr/>
        </p:nvSpPr>
        <p:spPr>
          <a:xfrm>
            <a:off x="6595478" y="3864077"/>
            <a:ext cx="1846499" cy="830997"/>
          </a:xfrm>
          <a:prstGeom prst="rect">
            <a:avLst/>
          </a:prstGeom>
          <a:noFill/>
        </p:spPr>
        <p:txBody>
          <a:bodyPr wrap="square" rtlCol="0">
            <a:spAutoFit/>
          </a:bodyPr>
          <a:lstStyle/>
          <a:p>
            <a:r>
              <a:rPr lang="en-US" altLang="zh-CN" sz="2400" dirty="0"/>
              <a:t>(U,R)</a:t>
            </a:r>
            <a:r>
              <a:rPr lang="zh-CN" altLang="en-US" sz="2400" dirty="0"/>
              <a:t>会是博弈结果么？</a:t>
            </a:r>
          </a:p>
        </p:txBody>
      </p:sp>
      <p:sp>
        <p:nvSpPr>
          <p:cNvPr id="8" name="箭头: 下 7">
            <a:extLst>
              <a:ext uri="{FF2B5EF4-FFF2-40B4-BE49-F238E27FC236}">
                <a16:creationId xmlns:a16="http://schemas.microsoft.com/office/drawing/2014/main" id="{0AD2CD79-EB55-4EF4-99F6-63D8FEB801D0}"/>
              </a:ext>
            </a:extLst>
          </p:cNvPr>
          <p:cNvSpPr/>
          <p:nvPr/>
        </p:nvSpPr>
        <p:spPr>
          <a:xfrm>
            <a:off x="2489528" y="4129548"/>
            <a:ext cx="171081" cy="395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889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9E483-8F6D-458E-BC15-9FC28A629B1A}"/>
              </a:ext>
            </a:extLst>
          </p:cNvPr>
          <p:cNvSpPr>
            <a:spLocks noGrp="1"/>
          </p:cNvSpPr>
          <p:nvPr>
            <p:ph type="title"/>
          </p:nvPr>
        </p:nvSpPr>
        <p:spPr/>
        <p:txBody>
          <a:bodyPr/>
          <a:lstStyle/>
          <a:p>
            <a:r>
              <a:rPr lang="zh-CN" altLang="en-US" dirty="0"/>
              <a:t>两人静态博弈的一个例子</a:t>
            </a:r>
          </a:p>
        </p:txBody>
      </p:sp>
      <p:sp>
        <p:nvSpPr>
          <p:cNvPr id="3" name="内容占位符 2">
            <a:extLst>
              <a:ext uri="{FF2B5EF4-FFF2-40B4-BE49-F238E27FC236}">
                <a16:creationId xmlns:a16="http://schemas.microsoft.com/office/drawing/2014/main" id="{BA8E3A39-6C36-4419-83CF-EAE79A4CDF52}"/>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4252945B-BB18-430A-B649-C57B881D73BE}"/>
              </a:ext>
            </a:extLst>
          </p:cNvPr>
          <p:cNvGraphicFramePr>
            <a:graphicFrameLocks/>
          </p:cNvGraphicFramePr>
          <p:nvPr>
            <p:extLst>
              <p:ext uri="{D42A27DB-BD31-4B8C-83A1-F6EECF244321}">
                <p14:modId xmlns:p14="http://schemas.microsoft.com/office/powerpoint/2010/main" val="241285099"/>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solidFill>
                            <a:schemeClr val="tx1"/>
                          </a:solidFill>
                          <a:latin typeface="+mn-ea"/>
                          <a:ea typeface="+mn-ea"/>
                        </a:rPr>
                        <a:t>小红</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solidFill>
                            <a:schemeClr val="tx1"/>
                          </a:solidFill>
                          <a:latin typeface="+mn-ea"/>
                          <a:ea typeface="+mn-ea"/>
                        </a:rPr>
                        <a:t>左边</a:t>
                      </a:r>
                      <a:r>
                        <a:rPr lang="en-US" altLang="zh-CN" sz="2400" b="1" dirty="0">
                          <a:solidFill>
                            <a:schemeClr val="tx1"/>
                          </a:solidFill>
                          <a:latin typeface="+mn-ea"/>
                          <a:ea typeface="+mn-ea"/>
                        </a:rPr>
                        <a:t>L</a:t>
                      </a:r>
                      <a:endParaRPr lang="zh-CN" altLang="en-US" sz="2400" b="1" dirty="0">
                        <a:solidFill>
                          <a:schemeClr val="tx1"/>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mn-ea"/>
                          <a:ea typeface="+mn-ea"/>
                        </a:rPr>
                        <a:t>右边</a:t>
                      </a:r>
                      <a:r>
                        <a:rPr lang="en-US" altLang="zh-CN" sz="2400" b="1" dirty="0">
                          <a:solidFill>
                            <a:srgbClr val="FF0000"/>
                          </a:solidFill>
                          <a:latin typeface="+mn-ea"/>
                          <a:ea typeface="+mn-ea"/>
                        </a:rPr>
                        <a:t>R</a:t>
                      </a:r>
                      <a:endParaRPr lang="zh-CN" altLang="en-US" sz="2400" b="1" dirty="0">
                        <a:solidFill>
                          <a:srgbClr val="FF0000"/>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solidFill>
                            <a:schemeClr val="tx1"/>
                          </a:solidFill>
                          <a:latin typeface="+mn-ea"/>
                          <a:ea typeface="+mn-ea"/>
                        </a:rPr>
                        <a:t>小明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chemeClr val="tx1"/>
                          </a:solidFill>
                          <a:latin typeface="+mn-ea"/>
                          <a:ea typeface="+mn-ea"/>
                        </a:rPr>
                        <a:t>上面</a:t>
                      </a:r>
                      <a:r>
                        <a:rPr lang="en-US" altLang="zh-CN" sz="2400" b="1" dirty="0">
                          <a:solidFill>
                            <a:schemeClr val="tx1"/>
                          </a:solidFill>
                          <a:latin typeface="+mn-ea"/>
                          <a:ea typeface="+mn-ea"/>
                        </a:rPr>
                        <a:t>U</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solidFill>
                            <a:schemeClr val="tx1"/>
                          </a:solidFill>
                          <a:latin typeface="+mn-ea"/>
                          <a:ea typeface="+mn-ea"/>
                        </a:rPr>
                        <a:t>(3,9)</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B050"/>
                          </a:solidFill>
                          <a:latin typeface="+mn-ea"/>
                          <a:ea typeface="+mn-ea"/>
                        </a:rPr>
                        <a:t>1</a:t>
                      </a:r>
                      <a:r>
                        <a:rPr lang="en-US" altLang="zh-CN" sz="2400" b="1" dirty="0">
                          <a:solidFill>
                            <a:schemeClr val="tx1"/>
                          </a:solidFill>
                          <a:latin typeface="+mn-ea"/>
                          <a:ea typeface="+mn-ea"/>
                        </a:rPr>
                        <a:t>,8)</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B050"/>
                          </a:solidFill>
                          <a:latin typeface="+mn-ea"/>
                          <a:ea typeface="+mn-ea"/>
                        </a:rPr>
                        <a:t>下面</a:t>
                      </a:r>
                      <a:r>
                        <a:rPr lang="en-US" altLang="zh-CN" sz="2400" b="1" dirty="0">
                          <a:solidFill>
                            <a:srgbClr val="00B050"/>
                          </a:solidFill>
                          <a:latin typeface="+mn-ea"/>
                          <a:ea typeface="+mn-ea"/>
                        </a:rPr>
                        <a:t>D</a:t>
                      </a:r>
                      <a:endParaRPr lang="zh-CN" altLang="en-US" sz="2400" b="1" dirty="0">
                        <a:solidFill>
                          <a:srgbClr val="00B050"/>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(0,</a:t>
                      </a:r>
                      <a:r>
                        <a:rPr lang="en-US" altLang="zh-CN" sz="2400" b="1" dirty="0">
                          <a:solidFill>
                            <a:srgbClr val="FF0000"/>
                          </a:solidFill>
                          <a:latin typeface="+mn-ea"/>
                          <a:ea typeface="+mn-ea"/>
                        </a:rPr>
                        <a:t>0</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B050"/>
                          </a:solidFill>
                          <a:latin typeface="+mn-ea"/>
                          <a:ea typeface="+mn-ea"/>
                        </a:rPr>
                        <a:t>2</a:t>
                      </a:r>
                      <a:r>
                        <a:rPr lang="en-US" altLang="zh-CN" sz="2400" b="1" dirty="0">
                          <a:solidFill>
                            <a:schemeClr val="tx1"/>
                          </a:solidFill>
                          <a:latin typeface="+mn-ea"/>
                          <a:ea typeface="+mn-ea"/>
                        </a:rPr>
                        <a:t>,</a:t>
                      </a:r>
                      <a:r>
                        <a:rPr lang="en-US" altLang="zh-CN" sz="2400" b="1" dirty="0">
                          <a:solidFill>
                            <a:srgbClr val="FF0000"/>
                          </a:solidFill>
                          <a:latin typeface="+mn-ea"/>
                          <a:ea typeface="+mn-ea"/>
                        </a:rPr>
                        <a:t>1</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82897C87-710F-4209-BBFA-F5B67CEC00F8}"/>
              </a:ext>
            </a:extLst>
          </p:cNvPr>
          <p:cNvSpPr/>
          <p:nvPr/>
        </p:nvSpPr>
        <p:spPr>
          <a:xfrm>
            <a:off x="628651" y="5462803"/>
            <a:ext cx="7494762" cy="646331"/>
          </a:xfrm>
          <a:prstGeom prst="rect">
            <a:avLst/>
          </a:prstGeom>
        </p:spPr>
        <p:txBody>
          <a:bodyPr wrap="square">
            <a:spAutoFit/>
          </a:bodyPr>
          <a:lstStyle/>
          <a:p>
            <a:r>
              <a:rPr lang="en-US" altLang="zh-CN" dirty="0"/>
              <a:t>(D,R)</a:t>
            </a:r>
            <a:r>
              <a:rPr lang="zh-CN" altLang="en-US" dirty="0"/>
              <a:t>似乎会是博弈的一个结果，这时候小红不会选择左边，小明也不会选择上面。</a:t>
            </a:r>
          </a:p>
        </p:txBody>
      </p:sp>
      <p:sp>
        <p:nvSpPr>
          <p:cNvPr id="7" name="文本框 6">
            <a:extLst>
              <a:ext uri="{FF2B5EF4-FFF2-40B4-BE49-F238E27FC236}">
                <a16:creationId xmlns:a16="http://schemas.microsoft.com/office/drawing/2014/main" id="{78FA754E-5655-4F3E-BE14-6E3E5BD0D814}"/>
              </a:ext>
            </a:extLst>
          </p:cNvPr>
          <p:cNvSpPr txBox="1"/>
          <p:nvPr/>
        </p:nvSpPr>
        <p:spPr>
          <a:xfrm>
            <a:off x="6595478" y="3864077"/>
            <a:ext cx="1846499" cy="830997"/>
          </a:xfrm>
          <a:prstGeom prst="rect">
            <a:avLst/>
          </a:prstGeom>
          <a:noFill/>
        </p:spPr>
        <p:txBody>
          <a:bodyPr wrap="square" rtlCol="0">
            <a:spAutoFit/>
          </a:bodyPr>
          <a:lstStyle/>
          <a:p>
            <a:r>
              <a:rPr lang="en-US" altLang="zh-CN" sz="2400" dirty="0"/>
              <a:t>(D,R)</a:t>
            </a:r>
            <a:r>
              <a:rPr lang="zh-CN" altLang="en-US" sz="2400" dirty="0"/>
              <a:t>会是博弈结果么？</a:t>
            </a:r>
          </a:p>
        </p:txBody>
      </p:sp>
    </p:spTree>
    <p:extLst>
      <p:ext uri="{BB962C8B-B14F-4D97-AF65-F5344CB8AC3E}">
        <p14:creationId xmlns:p14="http://schemas.microsoft.com/office/powerpoint/2010/main" val="227916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A16DD-8A23-4DC4-8758-31864E026FC3}"/>
              </a:ext>
            </a:extLst>
          </p:cNvPr>
          <p:cNvSpPr>
            <a:spLocks noGrp="1"/>
          </p:cNvSpPr>
          <p:nvPr>
            <p:ph type="title"/>
          </p:nvPr>
        </p:nvSpPr>
        <p:spPr/>
        <p:txBody>
          <a:bodyPr/>
          <a:lstStyle/>
          <a:p>
            <a:r>
              <a:rPr lang="zh-CN" altLang="en-US" dirty="0"/>
              <a:t>两人静态博弈的一个例子</a:t>
            </a:r>
          </a:p>
        </p:txBody>
      </p:sp>
      <p:sp>
        <p:nvSpPr>
          <p:cNvPr id="3" name="内容占位符 2">
            <a:extLst>
              <a:ext uri="{FF2B5EF4-FFF2-40B4-BE49-F238E27FC236}">
                <a16:creationId xmlns:a16="http://schemas.microsoft.com/office/drawing/2014/main" id="{9C278267-805C-46FB-9D79-4A5164A0BB07}"/>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0C608265-9A69-4ABC-95B2-A00CCE9243A1}"/>
              </a:ext>
            </a:extLst>
          </p:cNvPr>
          <p:cNvGraphicFramePr>
            <a:graphicFrameLocks/>
          </p:cNvGraphicFramePr>
          <p:nvPr>
            <p:extLst>
              <p:ext uri="{D42A27DB-BD31-4B8C-83A1-F6EECF244321}">
                <p14:modId xmlns:p14="http://schemas.microsoft.com/office/powerpoint/2010/main" val="2131641112"/>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solidFill>
                            <a:schemeClr val="tx1"/>
                          </a:solidFill>
                          <a:latin typeface="+mn-ea"/>
                          <a:ea typeface="+mn-ea"/>
                        </a:rPr>
                        <a:t>小红</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solidFill>
                            <a:srgbClr val="FF0000"/>
                          </a:solidFill>
                          <a:latin typeface="+mn-ea"/>
                          <a:ea typeface="+mn-ea"/>
                        </a:rPr>
                        <a:t>左边</a:t>
                      </a:r>
                      <a:r>
                        <a:rPr lang="en-US" altLang="zh-CN" sz="2400" b="1" dirty="0">
                          <a:solidFill>
                            <a:srgbClr val="FF0000"/>
                          </a:solidFill>
                          <a:latin typeface="+mn-ea"/>
                          <a:ea typeface="+mn-ea"/>
                        </a:rPr>
                        <a:t>L</a:t>
                      </a:r>
                      <a:endParaRPr lang="zh-CN" altLang="en-US" sz="2400" b="1" dirty="0">
                        <a:solidFill>
                          <a:srgbClr val="FF0000"/>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右边</a:t>
                      </a:r>
                      <a:r>
                        <a:rPr lang="en-US" altLang="zh-CN" sz="2400" b="1" dirty="0">
                          <a:solidFill>
                            <a:schemeClr val="tx1"/>
                          </a:solidFill>
                          <a:latin typeface="+mn-ea"/>
                          <a:ea typeface="+mn-ea"/>
                        </a:rPr>
                        <a:t>R</a:t>
                      </a:r>
                      <a:endParaRPr lang="zh-CN" altLang="en-US" sz="2400" b="1" dirty="0">
                        <a:solidFill>
                          <a:schemeClr val="tx1"/>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solidFill>
                            <a:schemeClr val="tx1"/>
                          </a:solidFill>
                          <a:latin typeface="+mn-ea"/>
                          <a:ea typeface="+mn-ea"/>
                        </a:rPr>
                        <a:t>小明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chemeClr val="tx1"/>
                          </a:solidFill>
                          <a:latin typeface="+mn-ea"/>
                          <a:ea typeface="+mn-ea"/>
                        </a:rPr>
                        <a:t>上面</a:t>
                      </a:r>
                      <a:r>
                        <a:rPr lang="en-US" altLang="zh-CN" sz="2400" b="1" dirty="0">
                          <a:solidFill>
                            <a:schemeClr val="tx1"/>
                          </a:solidFill>
                          <a:latin typeface="+mn-ea"/>
                          <a:ea typeface="+mn-ea"/>
                        </a:rPr>
                        <a:t>U</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solidFill>
                            <a:schemeClr val="tx1"/>
                          </a:solidFill>
                          <a:latin typeface="+mn-ea"/>
                          <a:ea typeface="+mn-ea"/>
                        </a:rPr>
                        <a:t>(</a:t>
                      </a:r>
                      <a:r>
                        <a:rPr lang="en-US" altLang="zh-CN" sz="2400" b="1" dirty="0">
                          <a:solidFill>
                            <a:srgbClr val="00B050"/>
                          </a:solidFill>
                          <a:latin typeface="+mn-ea"/>
                          <a:ea typeface="+mn-ea"/>
                        </a:rPr>
                        <a:t>3</a:t>
                      </a:r>
                      <a:r>
                        <a:rPr lang="en-US" altLang="zh-CN" sz="2400" b="1" dirty="0">
                          <a:solidFill>
                            <a:schemeClr val="tx1"/>
                          </a:solidFill>
                          <a:latin typeface="+mn-ea"/>
                          <a:ea typeface="+mn-ea"/>
                        </a:rPr>
                        <a:t>,9)</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(1,8)</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B050"/>
                          </a:solidFill>
                          <a:latin typeface="+mn-ea"/>
                          <a:ea typeface="+mn-ea"/>
                        </a:rPr>
                        <a:t>下面</a:t>
                      </a:r>
                      <a:r>
                        <a:rPr lang="en-US" altLang="zh-CN" sz="2400" b="1" dirty="0">
                          <a:solidFill>
                            <a:srgbClr val="00B050"/>
                          </a:solidFill>
                          <a:latin typeface="+mn-ea"/>
                          <a:ea typeface="+mn-ea"/>
                        </a:rPr>
                        <a:t>D</a:t>
                      </a:r>
                      <a:endParaRPr lang="zh-CN" altLang="en-US" sz="2400" b="1" dirty="0">
                        <a:solidFill>
                          <a:srgbClr val="00B050"/>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B050"/>
                          </a:solidFill>
                          <a:latin typeface="+mn-ea"/>
                          <a:ea typeface="+mn-ea"/>
                        </a:rPr>
                        <a:t>0</a:t>
                      </a:r>
                      <a:r>
                        <a:rPr lang="en-US" altLang="zh-CN" sz="2400" b="1" dirty="0">
                          <a:solidFill>
                            <a:schemeClr val="tx1"/>
                          </a:solidFill>
                          <a:latin typeface="+mn-ea"/>
                          <a:ea typeface="+mn-ea"/>
                        </a:rPr>
                        <a:t>,</a:t>
                      </a:r>
                      <a:r>
                        <a:rPr lang="en-US" altLang="zh-CN" sz="2400" b="1" dirty="0">
                          <a:solidFill>
                            <a:srgbClr val="FF0000"/>
                          </a:solidFill>
                          <a:latin typeface="+mn-ea"/>
                          <a:ea typeface="+mn-ea"/>
                        </a:rPr>
                        <a:t>0</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(2,</a:t>
                      </a:r>
                      <a:r>
                        <a:rPr lang="en-US" altLang="zh-CN" sz="2400" b="1" dirty="0">
                          <a:solidFill>
                            <a:srgbClr val="FF0000"/>
                          </a:solidFill>
                          <a:latin typeface="+mn-ea"/>
                          <a:ea typeface="+mn-ea"/>
                        </a:rPr>
                        <a:t>1</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CE6C0E33-022C-4B3D-AD26-F8860C3A4D45}"/>
              </a:ext>
            </a:extLst>
          </p:cNvPr>
          <p:cNvSpPr/>
          <p:nvPr/>
        </p:nvSpPr>
        <p:spPr>
          <a:xfrm>
            <a:off x="628651" y="5462803"/>
            <a:ext cx="7494762" cy="369332"/>
          </a:xfrm>
          <a:prstGeom prst="rect">
            <a:avLst/>
          </a:prstGeom>
        </p:spPr>
        <p:txBody>
          <a:bodyPr wrap="square">
            <a:spAutoFit/>
          </a:bodyPr>
          <a:lstStyle/>
          <a:p>
            <a:r>
              <a:rPr lang="en-US" altLang="zh-CN" dirty="0"/>
              <a:t>(D,L)</a:t>
            </a:r>
            <a:r>
              <a:rPr lang="zh-CN" altLang="en-US" dirty="0"/>
              <a:t>不会是博弈的一个结果，这时候小红和小明都想改变自己的选择。</a:t>
            </a:r>
          </a:p>
        </p:txBody>
      </p:sp>
      <p:sp>
        <p:nvSpPr>
          <p:cNvPr id="7" name="文本框 6">
            <a:extLst>
              <a:ext uri="{FF2B5EF4-FFF2-40B4-BE49-F238E27FC236}">
                <a16:creationId xmlns:a16="http://schemas.microsoft.com/office/drawing/2014/main" id="{7FE93364-9E23-4E65-AC30-A285A012A7DB}"/>
              </a:ext>
            </a:extLst>
          </p:cNvPr>
          <p:cNvSpPr txBox="1"/>
          <p:nvPr/>
        </p:nvSpPr>
        <p:spPr>
          <a:xfrm>
            <a:off x="6595478" y="3864077"/>
            <a:ext cx="1846499" cy="830997"/>
          </a:xfrm>
          <a:prstGeom prst="rect">
            <a:avLst/>
          </a:prstGeom>
          <a:noFill/>
        </p:spPr>
        <p:txBody>
          <a:bodyPr wrap="square" rtlCol="0">
            <a:spAutoFit/>
          </a:bodyPr>
          <a:lstStyle/>
          <a:p>
            <a:r>
              <a:rPr lang="en-US" altLang="zh-CN" sz="2400" dirty="0"/>
              <a:t>(D,L)</a:t>
            </a:r>
            <a:r>
              <a:rPr lang="zh-CN" altLang="en-US" sz="2400" dirty="0"/>
              <a:t>会是博弈结果么？</a:t>
            </a:r>
          </a:p>
        </p:txBody>
      </p:sp>
      <p:sp>
        <p:nvSpPr>
          <p:cNvPr id="8" name="箭头: 右 7">
            <a:extLst>
              <a:ext uri="{FF2B5EF4-FFF2-40B4-BE49-F238E27FC236}">
                <a16:creationId xmlns:a16="http://schemas.microsoft.com/office/drawing/2014/main" id="{67B74436-5392-4045-831E-3F9507FE655D}"/>
              </a:ext>
            </a:extLst>
          </p:cNvPr>
          <p:cNvSpPr/>
          <p:nvPr/>
        </p:nvSpPr>
        <p:spPr>
          <a:xfrm>
            <a:off x="4572000" y="2667977"/>
            <a:ext cx="477848" cy="14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上 8">
            <a:extLst>
              <a:ext uri="{FF2B5EF4-FFF2-40B4-BE49-F238E27FC236}">
                <a16:creationId xmlns:a16="http://schemas.microsoft.com/office/drawing/2014/main" id="{71939962-DA72-47C1-9671-37CAC6C7EB42}"/>
              </a:ext>
            </a:extLst>
          </p:cNvPr>
          <p:cNvSpPr/>
          <p:nvPr/>
        </p:nvSpPr>
        <p:spPr>
          <a:xfrm>
            <a:off x="2524922" y="4001294"/>
            <a:ext cx="117987" cy="4114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1397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BF1B6-FC22-4212-8685-96DDC30E81B5}"/>
              </a:ext>
            </a:extLst>
          </p:cNvPr>
          <p:cNvSpPr>
            <a:spLocks noGrp="1"/>
          </p:cNvSpPr>
          <p:nvPr>
            <p:ph type="title"/>
          </p:nvPr>
        </p:nvSpPr>
        <p:spPr/>
        <p:txBody>
          <a:bodyPr/>
          <a:lstStyle/>
          <a:p>
            <a:r>
              <a:rPr lang="zh-CN" altLang="en-US" dirty="0"/>
              <a:t>两人静态博弈的一</a:t>
            </a:r>
            <a:r>
              <a:rPr lang="zh-CN" altLang="en-US"/>
              <a:t>个例子</a:t>
            </a:r>
            <a:endParaRPr lang="zh-CN" altLang="en-US" dirty="0"/>
          </a:p>
        </p:txBody>
      </p:sp>
      <p:sp>
        <p:nvSpPr>
          <p:cNvPr id="3" name="内容占位符 2">
            <a:extLst>
              <a:ext uri="{FF2B5EF4-FFF2-40B4-BE49-F238E27FC236}">
                <a16:creationId xmlns:a16="http://schemas.microsoft.com/office/drawing/2014/main" id="{B3EFD515-AAAC-4950-A9B4-EFD1204DC1D9}"/>
              </a:ext>
            </a:extLst>
          </p:cNvPr>
          <p:cNvSpPr>
            <a:spLocks noGrp="1"/>
          </p:cNvSpPr>
          <p:nvPr>
            <p:ph idx="1"/>
          </p:nvPr>
        </p:nvSpPr>
        <p:spPr/>
        <p:txBody>
          <a:bodyPr/>
          <a:lstStyle/>
          <a:p>
            <a:endParaRPr lang="zh-CN" altLang="en-US"/>
          </a:p>
        </p:txBody>
      </p:sp>
      <p:graphicFrame>
        <p:nvGraphicFramePr>
          <p:cNvPr id="5" name="表格 4">
            <a:extLst>
              <a:ext uri="{FF2B5EF4-FFF2-40B4-BE49-F238E27FC236}">
                <a16:creationId xmlns:a16="http://schemas.microsoft.com/office/drawing/2014/main" id="{6149A7DF-C4F1-4F67-9549-ABD85C7AD465}"/>
              </a:ext>
            </a:extLst>
          </p:cNvPr>
          <p:cNvGraphicFramePr>
            <a:graphicFrameLocks/>
          </p:cNvGraphicFramePr>
          <p:nvPr>
            <p:extLst>
              <p:ext uri="{D42A27DB-BD31-4B8C-83A1-F6EECF244321}">
                <p14:modId xmlns:p14="http://schemas.microsoft.com/office/powerpoint/2010/main" val="3470050829"/>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solidFill>
                            <a:schemeClr val="tx1"/>
                          </a:solidFill>
                          <a:latin typeface="+mn-ea"/>
                          <a:ea typeface="+mn-ea"/>
                        </a:rPr>
                        <a:t>小红</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solidFill>
                            <a:srgbClr val="FF0000"/>
                          </a:solidFill>
                          <a:latin typeface="+mn-ea"/>
                          <a:ea typeface="+mn-ea"/>
                        </a:rPr>
                        <a:t>左边</a:t>
                      </a:r>
                      <a:r>
                        <a:rPr lang="en-US" altLang="zh-CN" sz="2400" b="1" dirty="0">
                          <a:solidFill>
                            <a:srgbClr val="FF0000"/>
                          </a:solidFill>
                          <a:latin typeface="+mn-ea"/>
                          <a:ea typeface="+mn-ea"/>
                        </a:rPr>
                        <a:t>L</a:t>
                      </a:r>
                      <a:endParaRPr lang="zh-CN" altLang="en-US" sz="2400" b="1" dirty="0">
                        <a:solidFill>
                          <a:srgbClr val="FF0000"/>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右边</a:t>
                      </a:r>
                      <a:r>
                        <a:rPr lang="en-US" altLang="zh-CN" sz="2400" b="1" dirty="0">
                          <a:solidFill>
                            <a:schemeClr val="tx1"/>
                          </a:solidFill>
                          <a:latin typeface="+mn-ea"/>
                          <a:ea typeface="+mn-ea"/>
                        </a:rPr>
                        <a:t>R</a:t>
                      </a:r>
                      <a:endParaRPr lang="zh-CN" altLang="en-US" sz="2400" b="1" dirty="0">
                        <a:solidFill>
                          <a:schemeClr val="tx1"/>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solidFill>
                            <a:schemeClr val="tx1"/>
                          </a:solidFill>
                          <a:latin typeface="+mn-ea"/>
                          <a:ea typeface="+mn-ea"/>
                        </a:rPr>
                        <a:t>小明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rgbClr val="00B050"/>
                          </a:solidFill>
                          <a:latin typeface="+mn-ea"/>
                          <a:ea typeface="+mn-ea"/>
                        </a:rPr>
                        <a:t>上面</a:t>
                      </a:r>
                      <a:r>
                        <a:rPr lang="en-US" altLang="zh-CN" sz="2400" b="1" dirty="0">
                          <a:solidFill>
                            <a:srgbClr val="00B050"/>
                          </a:solidFill>
                          <a:latin typeface="+mn-ea"/>
                          <a:ea typeface="+mn-ea"/>
                        </a:rPr>
                        <a:t>U</a:t>
                      </a:r>
                      <a:endParaRPr lang="zh-CN" altLang="en-US" sz="2400" b="1" dirty="0">
                        <a:solidFill>
                          <a:srgbClr val="00B050"/>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solidFill>
                            <a:schemeClr val="tx1"/>
                          </a:solidFill>
                          <a:latin typeface="+mn-ea"/>
                          <a:ea typeface="+mn-ea"/>
                        </a:rPr>
                        <a:t>(</a:t>
                      </a:r>
                      <a:r>
                        <a:rPr lang="en-US" altLang="zh-CN" sz="2400" b="1" dirty="0">
                          <a:solidFill>
                            <a:srgbClr val="00B050"/>
                          </a:solidFill>
                          <a:latin typeface="+mn-ea"/>
                          <a:ea typeface="+mn-ea"/>
                        </a:rPr>
                        <a:t>3</a:t>
                      </a:r>
                      <a:r>
                        <a:rPr lang="en-US" altLang="zh-CN" sz="2400" b="1" dirty="0">
                          <a:solidFill>
                            <a:schemeClr val="tx1"/>
                          </a:solidFill>
                          <a:latin typeface="+mn-ea"/>
                          <a:ea typeface="+mn-ea"/>
                        </a:rPr>
                        <a:t>,</a:t>
                      </a:r>
                      <a:r>
                        <a:rPr lang="en-US" altLang="zh-CN" sz="2400" b="1" dirty="0">
                          <a:solidFill>
                            <a:srgbClr val="FF0000"/>
                          </a:solidFill>
                          <a:latin typeface="+mn-ea"/>
                          <a:ea typeface="+mn-ea"/>
                        </a:rPr>
                        <a:t>9</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(1,</a:t>
                      </a:r>
                      <a:r>
                        <a:rPr lang="en-US" altLang="zh-CN" sz="2400" b="1" dirty="0">
                          <a:solidFill>
                            <a:srgbClr val="FF0000"/>
                          </a:solidFill>
                          <a:latin typeface="+mn-ea"/>
                          <a:ea typeface="+mn-ea"/>
                        </a:rPr>
                        <a:t>8</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下面</a:t>
                      </a:r>
                      <a:r>
                        <a:rPr lang="en-US" altLang="zh-CN" sz="2400" b="1" dirty="0">
                          <a:solidFill>
                            <a:schemeClr val="tx1"/>
                          </a:solidFill>
                          <a:latin typeface="+mn-ea"/>
                          <a:ea typeface="+mn-ea"/>
                        </a:rPr>
                        <a:t>D</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B050"/>
                          </a:solidFill>
                          <a:latin typeface="+mn-ea"/>
                          <a:ea typeface="+mn-ea"/>
                        </a:rPr>
                        <a:t>0</a:t>
                      </a:r>
                      <a:r>
                        <a:rPr lang="en-US" altLang="zh-CN" sz="2400" b="1" dirty="0">
                          <a:solidFill>
                            <a:schemeClr val="tx1"/>
                          </a:solidFill>
                          <a:latin typeface="+mn-ea"/>
                          <a:ea typeface="+mn-ea"/>
                        </a:rPr>
                        <a:t>,0)</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(2,1)</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C23E0A6A-63CD-49C5-AA5C-16DBB30F9879}"/>
              </a:ext>
            </a:extLst>
          </p:cNvPr>
          <p:cNvSpPr/>
          <p:nvPr/>
        </p:nvSpPr>
        <p:spPr>
          <a:xfrm>
            <a:off x="628651" y="5462803"/>
            <a:ext cx="7494762" cy="646331"/>
          </a:xfrm>
          <a:prstGeom prst="rect">
            <a:avLst/>
          </a:prstGeom>
        </p:spPr>
        <p:txBody>
          <a:bodyPr wrap="square">
            <a:spAutoFit/>
          </a:bodyPr>
          <a:lstStyle/>
          <a:p>
            <a:r>
              <a:rPr lang="en-US" altLang="zh-CN" dirty="0"/>
              <a:t>(U,L)</a:t>
            </a:r>
            <a:r>
              <a:rPr lang="zh-CN" altLang="en-US" dirty="0"/>
              <a:t>似乎会是博弈的一个结果，这时候小红和小明都不会在给定对方选择的情况下改变自己的选择。</a:t>
            </a:r>
          </a:p>
        </p:txBody>
      </p:sp>
      <p:sp>
        <p:nvSpPr>
          <p:cNvPr id="7" name="文本框 6">
            <a:extLst>
              <a:ext uri="{FF2B5EF4-FFF2-40B4-BE49-F238E27FC236}">
                <a16:creationId xmlns:a16="http://schemas.microsoft.com/office/drawing/2014/main" id="{DAED7AB9-B956-4B15-8A0A-7D056AAD0278}"/>
              </a:ext>
            </a:extLst>
          </p:cNvPr>
          <p:cNvSpPr txBox="1"/>
          <p:nvPr/>
        </p:nvSpPr>
        <p:spPr>
          <a:xfrm>
            <a:off x="6595478" y="3864077"/>
            <a:ext cx="1846499" cy="830997"/>
          </a:xfrm>
          <a:prstGeom prst="rect">
            <a:avLst/>
          </a:prstGeom>
          <a:noFill/>
        </p:spPr>
        <p:txBody>
          <a:bodyPr wrap="square" rtlCol="0">
            <a:spAutoFit/>
          </a:bodyPr>
          <a:lstStyle/>
          <a:p>
            <a:r>
              <a:rPr lang="en-US" altLang="zh-CN" sz="2400" dirty="0"/>
              <a:t>(U,L)</a:t>
            </a:r>
            <a:r>
              <a:rPr lang="zh-CN" altLang="en-US" sz="2400" dirty="0"/>
              <a:t>会是博弈结果么？</a:t>
            </a:r>
          </a:p>
        </p:txBody>
      </p:sp>
    </p:spTree>
    <p:extLst>
      <p:ext uri="{BB962C8B-B14F-4D97-AF65-F5344CB8AC3E}">
        <p14:creationId xmlns:p14="http://schemas.microsoft.com/office/powerpoint/2010/main" val="39804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3B3C3-0B7A-44F4-BF00-CA78299F6058}"/>
              </a:ext>
            </a:extLst>
          </p:cNvPr>
          <p:cNvSpPr>
            <a:spLocks noGrp="1"/>
          </p:cNvSpPr>
          <p:nvPr>
            <p:ph type="title"/>
          </p:nvPr>
        </p:nvSpPr>
        <p:spPr/>
        <p:txBody>
          <a:bodyPr/>
          <a:lstStyle/>
          <a:p>
            <a:r>
              <a:rPr lang="zh-CN" altLang="en-US" dirty="0"/>
              <a:t>两人静态博弈的一个例子</a:t>
            </a:r>
          </a:p>
        </p:txBody>
      </p:sp>
      <p:sp>
        <p:nvSpPr>
          <p:cNvPr id="3" name="内容占位符 2">
            <a:extLst>
              <a:ext uri="{FF2B5EF4-FFF2-40B4-BE49-F238E27FC236}">
                <a16:creationId xmlns:a16="http://schemas.microsoft.com/office/drawing/2014/main" id="{D0E4605D-BA18-436B-9D23-11CCC3EB3196}"/>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F463558E-FFBA-4169-BBD9-7AF706328A7C}"/>
              </a:ext>
            </a:extLst>
          </p:cNvPr>
          <p:cNvGraphicFramePr>
            <a:graphicFrameLocks/>
          </p:cNvGraphicFramePr>
          <p:nvPr>
            <p:extLst>
              <p:ext uri="{D42A27DB-BD31-4B8C-83A1-F6EECF244321}">
                <p14:modId xmlns:p14="http://schemas.microsoft.com/office/powerpoint/2010/main" val="1199605663"/>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solidFill>
                            <a:schemeClr val="tx1"/>
                          </a:solidFill>
                          <a:latin typeface="+mn-ea"/>
                          <a:ea typeface="+mn-ea"/>
                        </a:rPr>
                        <a:t>小红</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solidFill>
                            <a:schemeClr val="tx1"/>
                          </a:solidFill>
                          <a:latin typeface="+mn-ea"/>
                          <a:ea typeface="+mn-ea"/>
                        </a:rPr>
                        <a:t>左边</a:t>
                      </a:r>
                      <a:r>
                        <a:rPr lang="en-US" altLang="zh-CN" sz="2400" b="1" dirty="0">
                          <a:solidFill>
                            <a:schemeClr val="tx1"/>
                          </a:solidFill>
                          <a:latin typeface="+mn-ea"/>
                          <a:ea typeface="+mn-ea"/>
                        </a:rPr>
                        <a:t>L</a:t>
                      </a:r>
                      <a:endParaRPr lang="zh-CN" altLang="en-US" sz="2400" b="1" dirty="0">
                        <a:solidFill>
                          <a:schemeClr val="tx1"/>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右边</a:t>
                      </a:r>
                      <a:r>
                        <a:rPr lang="en-US" altLang="zh-CN" sz="2400" b="1" dirty="0">
                          <a:solidFill>
                            <a:schemeClr val="tx1"/>
                          </a:solidFill>
                          <a:latin typeface="+mn-ea"/>
                          <a:ea typeface="+mn-ea"/>
                        </a:rPr>
                        <a:t>R</a:t>
                      </a:r>
                      <a:endParaRPr lang="zh-CN" altLang="en-US" sz="2400" b="1" dirty="0">
                        <a:solidFill>
                          <a:schemeClr val="tx1"/>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solidFill>
                            <a:schemeClr val="tx1"/>
                          </a:solidFill>
                          <a:latin typeface="+mn-ea"/>
                          <a:ea typeface="+mn-ea"/>
                        </a:rPr>
                        <a:t>小明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chemeClr val="tx1"/>
                          </a:solidFill>
                          <a:latin typeface="+mn-ea"/>
                          <a:ea typeface="+mn-ea"/>
                        </a:rPr>
                        <a:t>上面</a:t>
                      </a:r>
                      <a:r>
                        <a:rPr lang="en-US" altLang="zh-CN" sz="2400" b="1" dirty="0">
                          <a:solidFill>
                            <a:schemeClr val="tx1"/>
                          </a:solidFill>
                          <a:latin typeface="+mn-ea"/>
                          <a:ea typeface="+mn-ea"/>
                        </a:rPr>
                        <a:t>U</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solidFill>
                            <a:schemeClr val="tx1"/>
                          </a:solidFill>
                          <a:latin typeface="+mn-ea"/>
                          <a:ea typeface="+mn-ea"/>
                        </a:rPr>
                        <a:t>(</a:t>
                      </a:r>
                      <a:r>
                        <a:rPr lang="en-US" altLang="zh-CN" sz="2400" b="1" dirty="0">
                          <a:solidFill>
                            <a:srgbClr val="00B050"/>
                          </a:solidFill>
                          <a:latin typeface="+mn-ea"/>
                          <a:ea typeface="+mn-ea"/>
                        </a:rPr>
                        <a:t>3</a:t>
                      </a:r>
                      <a:r>
                        <a:rPr lang="en-US" altLang="zh-CN" sz="2400" b="1" dirty="0">
                          <a:solidFill>
                            <a:schemeClr val="tx1"/>
                          </a:solidFill>
                          <a:latin typeface="+mn-ea"/>
                          <a:ea typeface="+mn-ea"/>
                        </a:rPr>
                        <a:t>,</a:t>
                      </a:r>
                      <a:r>
                        <a:rPr lang="en-US" altLang="zh-CN" sz="2400" b="1" dirty="0">
                          <a:solidFill>
                            <a:srgbClr val="FF0000"/>
                          </a:solidFill>
                          <a:latin typeface="+mn-ea"/>
                          <a:ea typeface="+mn-ea"/>
                        </a:rPr>
                        <a:t>9</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(1,8)</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下面</a:t>
                      </a:r>
                      <a:r>
                        <a:rPr lang="en-US" altLang="zh-CN" sz="2400" b="1" dirty="0">
                          <a:solidFill>
                            <a:schemeClr val="tx1"/>
                          </a:solidFill>
                          <a:latin typeface="+mn-ea"/>
                          <a:ea typeface="+mn-ea"/>
                        </a:rPr>
                        <a:t>D</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(0,0)</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B050"/>
                          </a:solidFill>
                          <a:latin typeface="+mn-ea"/>
                          <a:ea typeface="+mn-ea"/>
                        </a:rPr>
                        <a:t>2</a:t>
                      </a:r>
                      <a:r>
                        <a:rPr lang="en-US" altLang="zh-CN" sz="2400" b="1" dirty="0">
                          <a:solidFill>
                            <a:schemeClr val="tx1"/>
                          </a:solidFill>
                          <a:latin typeface="+mn-ea"/>
                          <a:ea typeface="+mn-ea"/>
                        </a:rPr>
                        <a:t>,</a:t>
                      </a:r>
                      <a:r>
                        <a:rPr lang="en-US" altLang="zh-CN" sz="2400" b="1" dirty="0">
                          <a:solidFill>
                            <a:srgbClr val="FF0000"/>
                          </a:solidFill>
                          <a:latin typeface="+mn-ea"/>
                          <a:ea typeface="+mn-ea"/>
                        </a:rPr>
                        <a:t>1</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7D935414-A2D8-4015-A1CE-D6A03B477BC8}"/>
              </a:ext>
            </a:extLst>
          </p:cNvPr>
          <p:cNvSpPr/>
          <p:nvPr/>
        </p:nvSpPr>
        <p:spPr>
          <a:xfrm>
            <a:off x="628651" y="5462803"/>
            <a:ext cx="7494762" cy="461665"/>
          </a:xfrm>
          <a:prstGeom prst="rect">
            <a:avLst/>
          </a:prstGeom>
        </p:spPr>
        <p:txBody>
          <a:bodyPr wrap="square">
            <a:spAutoFit/>
          </a:bodyPr>
          <a:lstStyle/>
          <a:p>
            <a:r>
              <a:rPr lang="en-US" altLang="zh-CN" sz="2400" dirty="0"/>
              <a:t>(U,L)</a:t>
            </a:r>
            <a:r>
              <a:rPr lang="zh-CN" altLang="en-US" sz="2400" dirty="0"/>
              <a:t>和</a:t>
            </a:r>
            <a:r>
              <a:rPr lang="en-US" altLang="zh-CN" sz="2400" dirty="0"/>
              <a:t>(D,R)</a:t>
            </a:r>
            <a:r>
              <a:rPr lang="zh-CN" altLang="en-US" sz="2400" dirty="0"/>
              <a:t>都是这个博弈的纳什均衡！</a:t>
            </a:r>
          </a:p>
        </p:txBody>
      </p:sp>
    </p:spTree>
    <p:extLst>
      <p:ext uri="{BB962C8B-B14F-4D97-AF65-F5344CB8AC3E}">
        <p14:creationId xmlns:p14="http://schemas.microsoft.com/office/powerpoint/2010/main" val="188138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5E610-94FD-472F-B443-3AE0B7BC73B8}"/>
              </a:ext>
            </a:extLst>
          </p:cNvPr>
          <p:cNvSpPr>
            <a:spLocks noGrp="1"/>
          </p:cNvSpPr>
          <p:nvPr>
            <p:ph type="title"/>
          </p:nvPr>
        </p:nvSpPr>
        <p:spPr/>
        <p:txBody>
          <a:bodyPr/>
          <a:lstStyle/>
          <a:p>
            <a:r>
              <a:rPr lang="zh-CN" altLang="en-US" dirty="0"/>
              <a:t>纳什均衡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5A4456-63C3-4CCD-A4E2-A91D2F998AC4}"/>
                  </a:ext>
                </a:extLst>
              </p:cNvPr>
              <p:cNvSpPr>
                <a:spLocks noGrp="1"/>
              </p:cNvSpPr>
              <p:nvPr>
                <p:ph idx="1"/>
              </p:nvPr>
            </p:nvSpPr>
            <p:spPr/>
            <p:txBody>
              <a:bodyPr/>
              <a:lstStyle/>
              <a:p>
                <a:r>
                  <a:rPr lang="zh-CN" altLang="en-US" dirty="0"/>
                  <a:t>一个两人博弈 </a:t>
                </a:r>
                <a14:m>
                  <m:oMath xmlns:m="http://schemas.openxmlformats.org/officeDocument/2006/math">
                    <m:d>
                      <m:dPr>
                        <m:ctrlPr>
                          <a:rPr lang="en-US" altLang="zh-CN" i="1" smtClean="0">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1,2</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Sub>
                      </m:e>
                    </m:d>
                  </m:oMath>
                </a14:m>
                <a:r>
                  <a:rPr lang="zh-CN" altLang="en-US" dirty="0"/>
                  <a:t>包括</a:t>
                </a:r>
              </a:p>
              <a:p>
                <a:r>
                  <a:rPr lang="zh-CN" altLang="en-US" dirty="0"/>
                  <a:t>参与者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1,2</m:t>
                        </m:r>
                      </m:e>
                    </m:d>
                  </m:oMath>
                </a14:m>
                <a:endParaRPr lang="zh-CN" altLang="en-US" dirty="0"/>
              </a:p>
              <a:p>
                <a:r>
                  <a:rPr lang="zh-CN" altLang="en-US" dirty="0"/>
                  <a:t>参与者𝐢的可行策略集合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𝑖</m:t>
                        </m:r>
                      </m:sub>
                    </m:sSub>
                  </m:oMath>
                </a14:m>
                <a:endParaRPr lang="en-US" altLang="zh-CN" dirty="0"/>
              </a:p>
              <a:p>
                <a:r>
                  <a:rPr lang="zh-CN" altLang="en-US" dirty="0"/>
                  <a:t>一个策略组合为</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e>
                    </m:d>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endParaRPr lang="en-US" altLang="zh-CN" dirty="0"/>
              </a:p>
              <a:p>
                <a:r>
                  <a:rPr lang="zh-CN" altLang="en-US" dirty="0"/>
                  <a:t>参与者 𝐢 的收益依赖于两个人的策略组合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e>
                    </m:d>
                  </m:oMath>
                </a14:m>
                <a:endParaRPr lang="zh-CN" altLang="en-US" dirty="0"/>
              </a:p>
            </p:txBody>
          </p:sp>
        </mc:Choice>
        <mc:Fallback xmlns="">
          <p:sp>
            <p:nvSpPr>
              <p:cNvPr id="3" name="内容占位符 2">
                <a:extLst>
                  <a:ext uri="{FF2B5EF4-FFF2-40B4-BE49-F238E27FC236}">
                    <a16:creationId xmlns:a16="http://schemas.microsoft.com/office/drawing/2014/main" id="{BF5A4456-63C3-4CCD-A4E2-A91D2F998AC4}"/>
                  </a:ext>
                </a:extLst>
              </p:cNvPr>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451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FF0CC-0386-49E7-AB6F-A1F37981A94D}"/>
              </a:ext>
            </a:extLst>
          </p:cNvPr>
          <p:cNvSpPr>
            <a:spLocks noGrp="1"/>
          </p:cNvSpPr>
          <p:nvPr>
            <p:ph type="title"/>
          </p:nvPr>
        </p:nvSpPr>
        <p:spPr/>
        <p:txBody>
          <a:bodyPr/>
          <a:lstStyle/>
          <a:p>
            <a:r>
              <a:rPr lang="zh-CN" altLang="en-US" dirty="0"/>
              <a:t>纳什均衡（</a:t>
            </a:r>
            <a:r>
              <a:rPr lang="en-US" altLang="zh-CN" dirty="0"/>
              <a:t>Nash Equilibrium)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D64C7B-A673-43C2-9D57-2740FD292CBA}"/>
                  </a:ext>
                </a:extLst>
              </p:cNvPr>
              <p:cNvSpPr>
                <a:spLocks noGrp="1"/>
              </p:cNvSpPr>
              <p:nvPr>
                <p:ph idx="1"/>
              </p:nvPr>
            </p:nvSpPr>
            <p:spPr/>
            <p:txBody>
              <a:bodyPr>
                <a:normAutofit/>
              </a:bodyPr>
              <a:lstStyle/>
              <a:p>
                <a:r>
                  <a:rPr lang="zh-CN" altLang="en-US" sz="3200" dirty="0"/>
                  <a:t>策略组合</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i="1" smtClean="0">
                            <a:latin typeface="Cambria Math" panose="02040503050406030204" pitchFamily="18" charset="0"/>
                          </a:rPr>
                          <m:t>𝑠</m:t>
                        </m:r>
                      </m:e>
                      <m:sup>
                        <m:r>
                          <a:rPr lang="en-US" altLang="zh-CN" sz="3200" b="0" i="1" smtClean="0">
                            <a:latin typeface="Cambria Math" panose="02040503050406030204" pitchFamily="18" charset="0"/>
                          </a:rPr>
                          <m:t>∗</m:t>
                        </m:r>
                      </m:sup>
                    </m:sSup>
                    <m:r>
                      <a:rPr lang="en-US" altLang="zh-CN" sz="3200" i="1" smtClean="0">
                        <a:latin typeface="Cambria Math" panose="02040503050406030204" pitchFamily="18" charset="0"/>
                      </a:rPr>
                      <m:t>=</m:t>
                    </m:r>
                    <m:d>
                      <m:dPr>
                        <m:ctrlPr>
                          <a:rPr lang="en-US" altLang="zh-CN" sz="3200" b="0" i="1" smtClean="0">
                            <a:latin typeface="Cambria Math" panose="02040503050406030204" pitchFamily="18" charset="0"/>
                          </a:rPr>
                        </m:ctrlPr>
                      </m:dPr>
                      <m:e>
                        <m:sSubSup>
                          <m:sSubSupPr>
                            <m:ctrlPr>
                              <a:rPr lang="en-US" altLang="zh-CN" sz="3200" b="0" i="1">
                                <a:latin typeface="Cambria Math" panose="02040503050406030204" pitchFamily="18" charset="0"/>
                              </a:rPr>
                            </m:ctrlPr>
                          </m:sSubSupPr>
                          <m:e>
                            <m:r>
                              <a:rPr lang="en-US" altLang="zh-CN" sz="3200" i="1">
                                <a:latin typeface="Cambria Math" panose="02040503050406030204" pitchFamily="18" charset="0"/>
                              </a:rPr>
                              <m:t>𝑠</m:t>
                            </m:r>
                          </m:e>
                          <m:sub>
                            <m:r>
                              <a:rPr lang="en-US" altLang="zh-CN" sz="3200" i="1">
                                <a:latin typeface="Cambria Math" panose="02040503050406030204" pitchFamily="18" charset="0"/>
                              </a:rPr>
                              <m:t>1</m:t>
                            </m:r>
                          </m:sub>
                          <m:sup>
                            <m:r>
                              <a:rPr lang="en-US" altLang="zh-CN" sz="3200" b="0" i="1" smtClean="0">
                                <a:latin typeface="Cambria Math" panose="02040503050406030204" pitchFamily="18" charset="0"/>
                              </a:rPr>
                              <m:t>∗</m:t>
                            </m:r>
                          </m:sup>
                        </m:sSubSup>
                        <m:r>
                          <a:rPr lang="en-US" altLang="zh-CN" sz="3200" i="1">
                            <a:latin typeface="Cambria Math" panose="02040503050406030204" pitchFamily="18" charset="0"/>
                          </a:rPr>
                          <m:t>,</m:t>
                        </m:r>
                        <m:sSubSup>
                          <m:sSubSupPr>
                            <m:ctrlPr>
                              <a:rPr lang="en-US" altLang="zh-CN" sz="3200" b="0" i="1">
                                <a:latin typeface="Cambria Math" panose="02040503050406030204" pitchFamily="18" charset="0"/>
                              </a:rPr>
                            </m:ctrlPr>
                          </m:sSubSupPr>
                          <m:e>
                            <m:r>
                              <a:rPr lang="en-US" altLang="zh-CN" sz="3200" i="1">
                                <a:latin typeface="Cambria Math" panose="02040503050406030204" pitchFamily="18" charset="0"/>
                              </a:rPr>
                              <m:t>𝑠</m:t>
                            </m:r>
                          </m:e>
                          <m:sub>
                            <m:r>
                              <a:rPr lang="en-US" altLang="zh-CN" sz="3200" i="1">
                                <a:latin typeface="Cambria Math" panose="02040503050406030204" pitchFamily="18" charset="0"/>
                              </a:rPr>
                              <m:t>2</m:t>
                            </m:r>
                          </m:sub>
                          <m:sup>
                            <m:r>
                              <a:rPr lang="en-US" altLang="zh-CN" sz="3200" i="1">
                                <a:latin typeface="Cambria Math" panose="02040503050406030204" pitchFamily="18" charset="0"/>
                              </a:rPr>
                              <m:t>∗</m:t>
                            </m:r>
                          </m:sup>
                        </m:sSubSup>
                      </m:e>
                    </m:d>
                  </m:oMath>
                </a14:m>
                <a:r>
                  <a:rPr lang="zh-CN" altLang="en-US" sz="3200" dirty="0"/>
                  <a:t>为一个 纳什均衡 ，如果</a:t>
                </a:r>
                <a:endParaRPr lang="en-US" altLang="zh-CN" sz="3200" dirty="0"/>
              </a:p>
              <a:p>
                <a:pPr marL="0" indent="0" algn="ctr">
                  <a:buNone/>
                </a:pP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𝑢</m:t>
                        </m:r>
                      </m:e>
                      <m:sub>
                        <m:r>
                          <a:rPr lang="en-US" altLang="zh-CN" sz="3200" i="1">
                            <a:latin typeface="Cambria Math" panose="02040503050406030204" pitchFamily="18" charset="0"/>
                          </a:rPr>
                          <m:t>1</m:t>
                        </m:r>
                      </m:sub>
                    </m:sSub>
                    <m:d>
                      <m:dPr>
                        <m:ctrlPr>
                          <a:rPr lang="en-US" altLang="zh-CN" sz="3200" i="1">
                            <a:latin typeface="Cambria Math" panose="02040503050406030204" pitchFamily="18" charset="0"/>
                          </a:rPr>
                        </m:ctrlPr>
                      </m:dPr>
                      <m:e>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𝑠</m:t>
                            </m:r>
                          </m:e>
                          <m:sub>
                            <m:r>
                              <a:rPr lang="en-US" altLang="zh-CN" sz="3200" i="1">
                                <a:latin typeface="Cambria Math" panose="02040503050406030204" pitchFamily="18" charset="0"/>
                              </a:rPr>
                              <m:t>1</m:t>
                            </m:r>
                          </m:sub>
                          <m:sup>
                            <m:r>
                              <a:rPr lang="en-US" altLang="zh-CN" sz="3200" i="1">
                                <a:latin typeface="Cambria Math" panose="02040503050406030204" pitchFamily="18" charset="0"/>
                              </a:rPr>
                              <m:t>∗</m:t>
                            </m:r>
                          </m:sup>
                        </m:sSubSup>
                        <m:r>
                          <a:rPr lang="en-US" altLang="zh-CN" sz="3200" i="1">
                            <a:latin typeface="Cambria Math" panose="02040503050406030204" pitchFamily="18" charset="0"/>
                          </a:rPr>
                          <m:t>,</m:t>
                        </m:r>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𝑠</m:t>
                            </m:r>
                          </m:e>
                          <m:sub>
                            <m:r>
                              <a:rPr lang="en-US" altLang="zh-CN" sz="3200" i="1">
                                <a:latin typeface="Cambria Math" panose="02040503050406030204" pitchFamily="18" charset="0"/>
                              </a:rPr>
                              <m:t>2</m:t>
                            </m:r>
                          </m:sub>
                          <m:sup>
                            <m:r>
                              <a:rPr lang="en-US" altLang="zh-CN" sz="3200" i="1">
                                <a:latin typeface="Cambria Math" panose="02040503050406030204" pitchFamily="18" charset="0"/>
                              </a:rPr>
                              <m:t>∗</m:t>
                            </m:r>
                          </m:sup>
                        </m:sSubSup>
                      </m:e>
                    </m:d>
                    <m:r>
                      <a:rPr lang="en-US" altLang="zh-CN" sz="320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𝑢</m:t>
                        </m:r>
                      </m:e>
                      <m:sub>
                        <m:r>
                          <a:rPr lang="en-US" altLang="zh-CN" sz="3200" i="1">
                            <a:latin typeface="Cambria Math" panose="02040503050406030204" pitchFamily="18" charset="0"/>
                          </a:rPr>
                          <m:t>1</m:t>
                        </m:r>
                      </m:sub>
                    </m:sSub>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𝑠</m:t>
                            </m:r>
                          </m:e>
                          <m:sub>
                            <m:r>
                              <a:rPr lang="en-US" altLang="zh-CN" sz="3200" i="1">
                                <a:latin typeface="Cambria Math" panose="02040503050406030204" pitchFamily="18" charset="0"/>
                              </a:rPr>
                              <m:t>1</m:t>
                            </m:r>
                          </m:sub>
                        </m:sSub>
                        <m:r>
                          <a:rPr lang="en-US" altLang="zh-CN" sz="3200" i="1">
                            <a:latin typeface="Cambria Math" panose="02040503050406030204" pitchFamily="18" charset="0"/>
                          </a:rPr>
                          <m:t>,</m:t>
                        </m:r>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𝑠</m:t>
                            </m:r>
                          </m:e>
                          <m:sub>
                            <m:r>
                              <a:rPr lang="en-US" altLang="zh-CN" sz="3200" i="1">
                                <a:latin typeface="Cambria Math" panose="02040503050406030204" pitchFamily="18" charset="0"/>
                              </a:rPr>
                              <m:t>2</m:t>
                            </m:r>
                          </m:sub>
                          <m:sup>
                            <m:r>
                              <a:rPr lang="en-US" altLang="zh-CN" sz="3200" i="1">
                                <a:latin typeface="Cambria Math" panose="02040503050406030204" pitchFamily="18" charset="0"/>
                              </a:rPr>
                              <m:t>∗</m:t>
                            </m:r>
                          </m:sup>
                        </m:sSubSup>
                      </m:e>
                    </m:d>
                  </m:oMath>
                </a14:m>
                <a:r>
                  <a:rPr lang="zh-CN" altLang="en-US" sz="3200" dirty="0"/>
                  <a:t>，</a:t>
                </a:r>
                <a:r>
                  <a:rPr lang="en-US" altLang="zh-CN" sz="3200" dirty="0"/>
                  <a:t> </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sSub>
                          <m:sSubPr>
                            <m:ctrlPr>
                              <a:rPr lang="en-US" altLang="zh-CN" sz="3200" i="1" smtClean="0">
                                <a:latin typeface="Cambria Math" panose="02040503050406030204" pitchFamily="18" charset="0"/>
                              </a:rPr>
                            </m:ctrlPr>
                          </m:sSubPr>
                          <m:e>
                            <m:r>
                              <a:rPr lang="en-US" altLang="zh-CN" sz="3200" i="1">
                                <a:latin typeface="Cambria Math" panose="02040503050406030204" pitchFamily="18" charset="0"/>
                              </a:rPr>
                              <m:t>𝑠</m:t>
                            </m:r>
                          </m:e>
                          <m:sub>
                            <m:r>
                              <a:rPr lang="en-US" altLang="zh-CN" sz="3200" b="0" i="1" smtClean="0">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rPr>
                          <m:t>𝑆</m:t>
                        </m:r>
                      </m:e>
                      <m:sub>
                        <m:r>
                          <a:rPr lang="en-US" altLang="zh-CN" sz="3200" b="0" i="1" smtClean="0">
                            <a:latin typeface="Cambria Math" panose="02040503050406030204" pitchFamily="18" charset="0"/>
                          </a:rPr>
                          <m:t>1</m:t>
                        </m:r>
                      </m:sub>
                    </m:sSub>
                  </m:oMath>
                </a14:m>
                <a:endParaRPr lang="en-US" altLang="zh-CN" sz="3200" dirty="0"/>
              </a:p>
              <a:p>
                <a:pPr marL="0" indent="0" algn="ctr">
                  <a:buNone/>
                </a:pP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𝑢</m:t>
                        </m:r>
                      </m:e>
                      <m:sub>
                        <m:r>
                          <a:rPr lang="en-US" altLang="zh-CN" sz="3200" b="0" i="1" smtClean="0">
                            <a:latin typeface="Cambria Math" panose="02040503050406030204" pitchFamily="18" charset="0"/>
                          </a:rPr>
                          <m:t>2</m:t>
                        </m:r>
                      </m:sub>
                    </m:sSub>
                    <m:d>
                      <m:dPr>
                        <m:ctrlPr>
                          <a:rPr lang="en-US" altLang="zh-CN" sz="3200" i="1">
                            <a:latin typeface="Cambria Math" panose="02040503050406030204" pitchFamily="18" charset="0"/>
                          </a:rPr>
                        </m:ctrlPr>
                      </m:dPr>
                      <m:e>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𝑠</m:t>
                            </m:r>
                          </m:e>
                          <m:sub>
                            <m:r>
                              <a:rPr lang="en-US" altLang="zh-CN" sz="3200" i="1">
                                <a:latin typeface="Cambria Math" panose="02040503050406030204" pitchFamily="18" charset="0"/>
                              </a:rPr>
                              <m:t>1</m:t>
                            </m:r>
                          </m:sub>
                          <m:sup>
                            <m:r>
                              <a:rPr lang="en-US" altLang="zh-CN" sz="3200" i="1">
                                <a:latin typeface="Cambria Math" panose="02040503050406030204" pitchFamily="18" charset="0"/>
                              </a:rPr>
                              <m:t>∗</m:t>
                            </m:r>
                          </m:sup>
                        </m:sSubSup>
                        <m:r>
                          <a:rPr lang="en-US" altLang="zh-CN" sz="3200" i="1">
                            <a:latin typeface="Cambria Math" panose="02040503050406030204" pitchFamily="18" charset="0"/>
                          </a:rPr>
                          <m:t>,</m:t>
                        </m:r>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𝑠</m:t>
                            </m:r>
                          </m:e>
                          <m:sub>
                            <m:r>
                              <a:rPr lang="en-US" altLang="zh-CN" sz="3200" i="1">
                                <a:latin typeface="Cambria Math" panose="02040503050406030204" pitchFamily="18" charset="0"/>
                              </a:rPr>
                              <m:t>2</m:t>
                            </m:r>
                          </m:sub>
                          <m:sup>
                            <m:r>
                              <a:rPr lang="en-US" altLang="zh-CN" sz="3200" i="1">
                                <a:latin typeface="Cambria Math" panose="02040503050406030204" pitchFamily="18" charset="0"/>
                              </a:rPr>
                              <m:t>∗</m:t>
                            </m:r>
                          </m:sup>
                        </m:sSubSup>
                      </m:e>
                    </m:d>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𝑢</m:t>
                        </m:r>
                      </m:e>
                      <m:sub>
                        <m:r>
                          <a:rPr lang="en-US" altLang="zh-CN" sz="3200" b="0" i="1" smtClean="0">
                            <a:latin typeface="Cambria Math" panose="02040503050406030204" pitchFamily="18" charset="0"/>
                          </a:rPr>
                          <m:t>2</m:t>
                        </m:r>
                      </m:sub>
                    </m:sSub>
                    <m:d>
                      <m:dPr>
                        <m:ctrlPr>
                          <a:rPr lang="en-US" altLang="zh-CN" sz="3200" i="1">
                            <a:latin typeface="Cambria Math" panose="02040503050406030204" pitchFamily="18" charset="0"/>
                          </a:rPr>
                        </m:ctrlPr>
                      </m:dPr>
                      <m:e>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𝑠</m:t>
                            </m:r>
                          </m:e>
                          <m:sub>
                            <m:r>
                              <a:rPr lang="en-US" altLang="zh-CN" sz="3200" i="1">
                                <a:latin typeface="Cambria Math" panose="02040503050406030204" pitchFamily="18" charset="0"/>
                              </a:rPr>
                              <m:t>1</m:t>
                            </m:r>
                          </m:sub>
                          <m:sup>
                            <m:r>
                              <a:rPr lang="en-US" altLang="zh-CN" sz="3200" i="1">
                                <a:latin typeface="Cambria Math" panose="02040503050406030204" pitchFamily="18" charset="0"/>
                              </a:rPr>
                              <m:t>∗</m:t>
                            </m:r>
                          </m:sup>
                        </m:sSubSup>
                        <m:r>
                          <a:rPr lang="en-US"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𝑠</m:t>
                            </m:r>
                          </m:e>
                          <m:sub>
                            <m:r>
                              <a:rPr lang="en-US" altLang="zh-CN" sz="3200" i="1">
                                <a:latin typeface="Cambria Math" panose="02040503050406030204" pitchFamily="18" charset="0"/>
                              </a:rPr>
                              <m:t>2</m:t>
                            </m:r>
                          </m:sub>
                        </m:sSub>
                      </m:e>
                    </m:d>
                  </m:oMath>
                </a14:m>
                <a:r>
                  <a:rPr lang="zh-CN" altLang="en-US" sz="3200" dirty="0"/>
                  <a:t> ，</a:t>
                </a:r>
                <a:r>
                  <a:rPr lang="en-US" altLang="zh-CN" sz="3200" dirty="0"/>
                  <a:t> </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𝑠</m:t>
                            </m:r>
                          </m:e>
                          <m:sub>
                            <m:r>
                              <a:rPr lang="en-US" altLang="zh-CN" sz="3200" b="0" i="1" smtClean="0">
                                <a:latin typeface="Cambria Math" panose="02040503050406030204" pitchFamily="18" charset="0"/>
                              </a:rPr>
                              <m:t>2</m:t>
                            </m:r>
                          </m:sub>
                        </m:sSub>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rPr>
                          <m:t>𝑆</m:t>
                        </m:r>
                      </m:e>
                      <m:sub>
                        <m:r>
                          <a:rPr lang="en-US" altLang="zh-CN" sz="3200" b="0" i="1" smtClean="0">
                            <a:latin typeface="Cambria Math" panose="02040503050406030204" pitchFamily="18" charset="0"/>
                          </a:rPr>
                          <m:t>2</m:t>
                        </m:r>
                      </m:sub>
                    </m:sSub>
                  </m:oMath>
                </a14:m>
                <a:endParaRPr lang="en-US" altLang="zh-CN" sz="3200" dirty="0"/>
              </a:p>
              <a:p>
                <a:endParaRPr lang="zh-CN" altLang="en-US" sz="3200" dirty="0"/>
              </a:p>
            </p:txBody>
          </p:sp>
        </mc:Choice>
        <mc:Fallback xmlns="">
          <p:sp>
            <p:nvSpPr>
              <p:cNvPr id="3" name="内容占位符 2">
                <a:extLst>
                  <a:ext uri="{FF2B5EF4-FFF2-40B4-BE49-F238E27FC236}">
                    <a16:creationId xmlns:a16="http://schemas.microsoft.com/office/drawing/2014/main" id="{0AD64C7B-A673-43C2-9D57-2740FD292CBA}"/>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959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C375F-87C8-4A98-BB1B-98B35C57E49C}"/>
              </a:ext>
            </a:extLst>
          </p:cNvPr>
          <p:cNvSpPr>
            <a:spLocks noGrp="1"/>
          </p:cNvSpPr>
          <p:nvPr>
            <p:ph type="title"/>
          </p:nvPr>
        </p:nvSpPr>
        <p:spPr/>
        <p:txBody>
          <a:bodyPr/>
          <a:lstStyle/>
          <a:p>
            <a:r>
              <a:rPr lang="zh-CN" altLang="en-US" dirty="0"/>
              <a:t>纳什均衡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3130CD-3D93-4EAC-8C35-F0511A019CE7}"/>
                  </a:ext>
                </a:extLst>
              </p:cNvPr>
              <p:cNvSpPr>
                <a:spLocks noGrp="1"/>
              </p:cNvSpPr>
              <p:nvPr>
                <p:ph idx="1"/>
              </p:nvPr>
            </p:nvSpPr>
            <p:spPr/>
            <p:txBody>
              <a:bodyPr/>
              <a:lstStyle/>
              <a:p>
                <a:r>
                  <a:rPr lang="zh-CN" altLang="en-US" dirty="0"/>
                  <a:t>每个参与人的均衡策略都是对其它参与人均衡策略的最优反映</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e>
                    </m:d>
                  </m:oMath>
                </a14:m>
                <a:r>
                  <a:rPr lang="en-US" altLang="zh-CN" dirty="0"/>
                  <a:t> </a:t>
                </a:r>
                <a:r>
                  <a:rPr lang="zh-CN" altLang="en-US" dirty="0"/>
                  <a:t>为参与人</a:t>
                </a:r>
                <a:r>
                  <a:rPr lang="en-US" altLang="zh-CN" dirty="0"/>
                  <a:t>2</a:t>
                </a:r>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oMath>
                </a14:m>
                <a:r>
                  <a:rPr lang="zh-CN" altLang="en-US" dirty="0"/>
                  <a:t>时，参与人</a:t>
                </a:r>
                <a:r>
                  <a:rPr lang="en-US" altLang="zh-CN" dirty="0"/>
                  <a:t>1</a:t>
                </a:r>
                <a:r>
                  <a:rPr lang="zh-CN" altLang="en-US" dirty="0"/>
                  <a:t>的最优反应集合</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e>
                    </m:d>
                  </m:oMath>
                </a14:m>
                <a:r>
                  <a:rPr lang="en-US" altLang="zh-CN" dirty="0"/>
                  <a:t> </a:t>
                </a:r>
                <a:r>
                  <a:rPr lang="zh-CN" altLang="en-US" dirty="0"/>
                  <a:t>为参与人</a:t>
                </a:r>
                <a:r>
                  <a:rPr lang="en-US" altLang="zh-CN" dirty="0"/>
                  <a:t>1</a:t>
                </a:r>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oMath>
                </a14:m>
                <a:r>
                  <a:rPr lang="zh-CN" altLang="en-US" dirty="0"/>
                  <a:t>时，参与人</a:t>
                </a:r>
                <a:r>
                  <a:rPr lang="en-US" altLang="zh-CN" dirty="0"/>
                  <a:t>2</a:t>
                </a:r>
                <a:r>
                  <a:rPr lang="zh-CN" altLang="en-US" dirty="0"/>
                  <a:t>的最优反应集合</a:t>
                </a:r>
                <a:endParaRPr lang="en-US" altLang="zh-CN" dirty="0"/>
              </a:p>
              <a:p>
                <a:r>
                  <a:rPr lang="zh-CN" altLang="en-US" dirty="0"/>
                  <a:t>纳什均衡意味着</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e>
                    </m:d>
                  </m:oMath>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e>
                    </m:d>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B3130CD-3D93-4EAC-8C35-F0511A019CE7}"/>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864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B00FC-F9B6-4AA9-85B3-E151D3F0B139}"/>
              </a:ext>
            </a:extLst>
          </p:cNvPr>
          <p:cNvSpPr>
            <a:spLocks noGrp="1"/>
          </p:cNvSpPr>
          <p:nvPr>
            <p:ph type="title"/>
          </p:nvPr>
        </p:nvSpPr>
        <p:spPr/>
        <p:txBody>
          <a:bodyPr/>
          <a:lstStyle/>
          <a:p>
            <a:r>
              <a:rPr lang="zh-CN" altLang="en-US" dirty="0"/>
              <a:t>博弈论</a:t>
            </a:r>
          </a:p>
        </p:txBody>
      </p:sp>
      <p:sp>
        <p:nvSpPr>
          <p:cNvPr id="3" name="内容占位符 2">
            <a:extLst>
              <a:ext uri="{FF2B5EF4-FFF2-40B4-BE49-F238E27FC236}">
                <a16:creationId xmlns:a16="http://schemas.microsoft.com/office/drawing/2014/main" id="{BFAA0FB1-D5B1-42FF-867D-6D594285325C}"/>
              </a:ext>
            </a:extLst>
          </p:cNvPr>
          <p:cNvSpPr>
            <a:spLocks noGrp="1"/>
          </p:cNvSpPr>
          <p:nvPr>
            <p:ph idx="1"/>
          </p:nvPr>
        </p:nvSpPr>
        <p:spPr/>
        <p:txBody>
          <a:bodyPr/>
          <a:lstStyle/>
          <a:p>
            <a:r>
              <a:rPr lang="zh-CN" altLang="en-US" dirty="0"/>
              <a:t>博弈论（ </a:t>
            </a:r>
            <a:r>
              <a:rPr lang="en-US" altLang="zh-CN" dirty="0"/>
              <a:t>Game Theory </a:t>
            </a:r>
            <a:r>
              <a:rPr lang="zh-CN" altLang="en-US" dirty="0"/>
              <a:t>）是 应用数学的一个分支，研究多个个体之间策略性决策问题的学科。</a:t>
            </a:r>
            <a:endParaRPr lang="en-US" altLang="zh-CN" dirty="0"/>
          </a:p>
          <a:p>
            <a:r>
              <a:rPr lang="zh-CN" altLang="en-US" dirty="0"/>
              <a:t>它是研究具有竞争或合作性质现象的理论和方法</a:t>
            </a:r>
            <a:endParaRPr lang="en-US" altLang="zh-CN" dirty="0"/>
          </a:p>
          <a:p>
            <a:r>
              <a:rPr lang="zh-CN" altLang="en-US" dirty="0"/>
              <a:t>目前在军事战略、 经济学、计算机科学 、政治学、生物学和其他学科有广泛应用。</a:t>
            </a:r>
            <a:endParaRPr lang="en-US" altLang="zh-CN" dirty="0"/>
          </a:p>
          <a:p>
            <a:r>
              <a:rPr lang="zh-CN" altLang="en-US" dirty="0"/>
              <a:t>始于策梅洛（ </a:t>
            </a:r>
            <a:r>
              <a:rPr lang="en-US" altLang="zh-CN" dirty="0"/>
              <a:t>E. </a:t>
            </a:r>
            <a:r>
              <a:rPr lang="en-US" altLang="zh-CN" dirty="0" err="1"/>
              <a:t>Zermelo</a:t>
            </a:r>
            <a:r>
              <a:rPr lang="en-US" altLang="zh-CN" dirty="0"/>
              <a:t> </a:t>
            </a:r>
            <a:r>
              <a:rPr lang="zh-CN" altLang="en-US" dirty="0"/>
              <a:t>），波莱尔（ </a:t>
            </a:r>
            <a:r>
              <a:rPr lang="en-US" altLang="zh-CN" dirty="0"/>
              <a:t>E. </a:t>
            </a:r>
            <a:r>
              <a:rPr lang="en-US" altLang="zh-CN" dirty="0" err="1"/>
              <a:t>Borel</a:t>
            </a:r>
            <a:r>
              <a:rPr lang="en-US" altLang="zh-CN" dirty="0"/>
              <a:t> </a:t>
            </a:r>
            <a:r>
              <a:rPr lang="zh-CN" altLang="en-US" dirty="0"/>
              <a:t>）及冯诺依曼（</a:t>
            </a:r>
            <a:r>
              <a:rPr lang="en-US" altLang="zh-CN" dirty="0"/>
              <a:t>J. von Neumann </a:t>
            </a:r>
            <a:r>
              <a:rPr lang="zh-CN" altLang="en-US" dirty="0"/>
              <a:t>）。</a:t>
            </a:r>
          </a:p>
        </p:txBody>
      </p:sp>
    </p:spTree>
    <p:extLst>
      <p:ext uri="{BB962C8B-B14F-4D97-AF65-F5344CB8AC3E}">
        <p14:creationId xmlns:p14="http://schemas.microsoft.com/office/powerpoint/2010/main" val="245987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17081-8D28-41E1-A3F6-E5600132143D}"/>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39817EFD-4C94-498A-AC05-2A9698877439}"/>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156DCE37-3436-490B-A70A-33BFF4915B99}"/>
              </a:ext>
            </a:extLst>
          </p:cNvPr>
          <p:cNvGraphicFramePr>
            <a:graphicFrameLocks/>
          </p:cNvGraphicFramePr>
          <p:nvPr>
            <p:extLst>
              <p:ext uri="{D42A27DB-BD31-4B8C-83A1-F6EECF244321}">
                <p14:modId xmlns:p14="http://schemas.microsoft.com/office/powerpoint/2010/main" val="2249498543"/>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solidFill>
                            <a:schemeClr val="tx1"/>
                          </a:solidFill>
                          <a:latin typeface="+mn-ea"/>
                          <a:ea typeface="+mn-ea"/>
                        </a:rPr>
                        <a:t>参与人</a:t>
                      </a:r>
                      <a:r>
                        <a:rPr lang="en-US" altLang="zh-CN" sz="2400" b="1" dirty="0">
                          <a:solidFill>
                            <a:schemeClr val="tx1"/>
                          </a:solidFill>
                          <a:latin typeface="+mn-ea"/>
                          <a:ea typeface="+mn-ea"/>
                        </a:rPr>
                        <a:t>2</a:t>
                      </a:r>
                      <a:endParaRPr lang="zh-CN" altLang="en-US" sz="2400" b="1" dirty="0">
                        <a:solidFill>
                          <a:schemeClr val="tx1"/>
                        </a:solidFill>
                        <a:latin typeface="+mn-ea"/>
                        <a:ea typeface="+mn-ea"/>
                      </a:endParaRP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solidFill>
                            <a:schemeClr val="tx1"/>
                          </a:solidFill>
                          <a:latin typeface="+mn-ea"/>
                          <a:ea typeface="+mn-ea"/>
                        </a:rPr>
                        <a:t>左边</a:t>
                      </a:r>
                      <a:r>
                        <a:rPr lang="en-US" altLang="zh-CN" sz="2400" b="1" dirty="0">
                          <a:solidFill>
                            <a:schemeClr val="tx1"/>
                          </a:solidFill>
                          <a:latin typeface="+mn-ea"/>
                          <a:ea typeface="+mn-ea"/>
                        </a:rPr>
                        <a:t>L</a:t>
                      </a:r>
                      <a:endParaRPr lang="zh-CN" altLang="en-US" sz="2400" b="1" dirty="0">
                        <a:solidFill>
                          <a:schemeClr val="tx1"/>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右边</a:t>
                      </a:r>
                      <a:r>
                        <a:rPr lang="en-US" altLang="zh-CN" sz="2400" b="1" dirty="0">
                          <a:solidFill>
                            <a:schemeClr val="tx1"/>
                          </a:solidFill>
                          <a:latin typeface="+mn-ea"/>
                          <a:ea typeface="+mn-ea"/>
                        </a:rPr>
                        <a:t>R</a:t>
                      </a:r>
                      <a:endParaRPr lang="zh-CN" altLang="en-US" sz="2400" b="1" dirty="0">
                        <a:solidFill>
                          <a:schemeClr val="tx1"/>
                        </a:solidFill>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solidFill>
                            <a:schemeClr val="tx1"/>
                          </a:solidFill>
                          <a:latin typeface="+mn-ea"/>
                          <a:ea typeface="+mn-ea"/>
                        </a:rPr>
                        <a:t>参与人</a:t>
                      </a:r>
                      <a:r>
                        <a:rPr lang="en-US" altLang="zh-CN" sz="2400" b="1" dirty="0">
                          <a:solidFill>
                            <a:schemeClr val="tx1"/>
                          </a:solidFill>
                          <a:latin typeface="+mn-ea"/>
                          <a:ea typeface="+mn-ea"/>
                        </a:rPr>
                        <a:t>1</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chemeClr val="tx1"/>
                          </a:solidFill>
                          <a:latin typeface="+mn-ea"/>
                          <a:ea typeface="+mn-ea"/>
                        </a:rPr>
                        <a:t>上面</a:t>
                      </a:r>
                      <a:r>
                        <a:rPr lang="en-US" altLang="zh-CN" sz="2400" b="1" dirty="0">
                          <a:solidFill>
                            <a:schemeClr val="tx1"/>
                          </a:solidFill>
                          <a:latin typeface="+mn-ea"/>
                          <a:ea typeface="+mn-ea"/>
                        </a:rPr>
                        <a:t>U</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solidFill>
                            <a:schemeClr val="tx1"/>
                          </a:solidFill>
                          <a:latin typeface="+mn-ea"/>
                          <a:ea typeface="+mn-ea"/>
                        </a:rPr>
                        <a:t>(</a:t>
                      </a:r>
                      <a:r>
                        <a:rPr lang="en-US" altLang="zh-CN" sz="2400" b="1" dirty="0">
                          <a:solidFill>
                            <a:srgbClr val="0070C0"/>
                          </a:solidFill>
                          <a:latin typeface="+mn-ea"/>
                          <a:ea typeface="+mn-ea"/>
                        </a:rPr>
                        <a:t>0</a:t>
                      </a:r>
                      <a:r>
                        <a:rPr lang="en-US" altLang="zh-CN" sz="2400" b="1" dirty="0">
                          <a:solidFill>
                            <a:schemeClr val="tx1"/>
                          </a:solidFill>
                          <a:latin typeface="+mn-ea"/>
                          <a:ea typeface="+mn-ea"/>
                        </a:rPr>
                        <a:t>,1)</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(1,</a:t>
                      </a:r>
                      <a:r>
                        <a:rPr lang="en-US" altLang="zh-CN" sz="2400" b="1" dirty="0">
                          <a:solidFill>
                            <a:srgbClr val="0070C0"/>
                          </a:solidFill>
                          <a:latin typeface="+mn-ea"/>
                          <a:ea typeface="+mn-ea"/>
                        </a:rPr>
                        <a:t>2</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下面</a:t>
                      </a:r>
                      <a:r>
                        <a:rPr lang="en-US" altLang="zh-CN" sz="2400" b="1" dirty="0">
                          <a:solidFill>
                            <a:schemeClr val="tx1"/>
                          </a:solidFill>
                          <a:latin typeface="+mn-ea"/>
                          <a:ea typeface="+mn-ea"/>
                        </a:rPr>
                        <a:t>D</a:t>
                      </a:r>
                      <a:endParaRPr lang="zh-CN" altLang="en-US" sz="2400" b="1"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70C0"/>
                          </a:solidFill>
                          <a:latin typeface="+mn-ea"/>
                          <a:ea typeface="+mn-ea"/>
                        </a:rPr>
                        <a:t>0,2</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a:t>
                      </a:r>
                      <a:r>
                        <a:rPr lang="en-US" altLang="zh-CN" sz="2400" b="1" dirty="0">
                          <a:solidFill>
                            <a:srgbClr val="0070C0"/>
                          </a:solidFill>
                          <a:latin typeface="+mn-ea"/>
                          <a:ea typeface="+mn-ea"/>
                        </a:rPr>
                        <a:t>2,2</a:t>
                      </a:r>
                      <a:r>
                        <a:rPr lang="en-US" altLang="zh-CN" sz="2400" b="1" dirty="0">
                          <a:solidFill>
                            <a:schemeClr val="tx1"/>
                          </a:solidFill>
                          <a:latin typeface="+mn-ea"/>
                          <a:ea typeface="+mn-ea"/>
                        </a:rPr>
                        <a:t>)</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5E32F47-0B3F-4740-B33C-A2B972E804CF}"/>
                  </a:ext>
                </a:extLst>
              </p:cNvPr>
              <p:cNvSpPr/>
              <p:nvPr/>
            </p:nvSpPr>
            <p:spPr>
              <a:xfrm>
                <a:off x="628651" y="5462803"/>
                <a:ext cx="7494762" cy="461665"/>
              </a:xfrm>
              <a:prstGeom prst="rect">
                <a:avLst/>
              </a:prstGeom>
            </p:spPr>
            <p:txBody>
              <a:bodyPr wrap="squar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𝐿</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𝑈</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e>
                    </m:d>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𝑅</m:t>
                        </m:r>
                      </m:e>
                    </m:d>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𝐷</m:t>
                        </m:r>
                      </m:e>
                    </m:d>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b="0" i="1" smtClean="0">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𝑈</m:t>
                        </m:r>
                      </m:e>
                    </m:d>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𝑅</m:t>
                        </m:r>
                      </m:e>
                    </m:d>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b="0" i="1" smtClean="0">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𝐷</m:t>
                        </m:r>
                      </m:e>
                    </m:d>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e>
                    </m:d>
                  </m:oMath>
                </a14:m>
                <a:endParaRPr lang="zh-CN" altLang="en-US" sz="2400" dirty="0"/>
              </a:p>
            </p:txBody>
          </p:sp>
        </mc:Choice>
        <mc:Fallback xmlns="">
          <p:sp>
            <p:nvSpPr>
              <p:cNvPr id="6" name="矩形 5">
                <a:extLst>
                  <a:ext uri="{FF2B5EF4-FFF2-40B4-BE49-F238E27FC236}">
                    <a16:creationId xmlns:a16="http://schemas.microsoft.com/office/drawing/2014/main" id="{85E32F47-0B3F-4740-B33C-A2B972E804CF}"/>
                  </a:ext>
                </a:extLst>
              </p:cNvPr>
              <p:cNvSpPr>
                <a:spLocks noRot="1" noChangeAspect="1" noMove="1" noResize="1" noEditPoints="1" noAdjustHandles="1" noChangeArrowheads="1" noChangeShapeType="1" noTextEdit="1"/>
              </p:cNvSpPr>
              <p:nvPr/>
            </p:nvSpPr>
            <p:spPr>
              <a:xfrm>
                <a:off x="628651" y="5462803"/>
                <a:ext cx="7494762" cy="461665"/>
              </a:xfrm>
              <a:prstGeom prst="rect">
                <a:avLst/>
              </a:prstGeom>
              <a:blipFill>
                <a:blip r:embed="rId2"/>
                <a:stretch>
                  <a:fillRect l="-650"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981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69342-75AE-40CD-B1FF-30F392A4A39A}"/>
              </a:ext>
            </a:extLst>
          </p:cNvPr>
          <p:cNvSpPr>
            <a:spLocks noGrp="1"/>
          </p:cNvSpPr>
          <p:nvPr>
            <p:ph type="title"/>
          </p:nvPr>
        </p:nvSpPr>
        <p:spPr/>
        <p:txBody>
          <a:bodyPr/>
          <a:lstStyle/>
          <a:p>
            <a:r>
              <a:rPr lang="zh-CN" altLang="en-US" dirty="0"/>
              <a:t>纳什均衡的意义</a:t>
            </a:r>
          </a:p>
        </p:txBody>
      </p:sp>
      <p:sp>
        <p:nvSpPr>
          <p:cNvPr id="3" name="内容占位符 2">
            <a:extLst>
              <a:ext uri="{FF2B5EF4-FFF2-40B4-BE49-F238E27FC236}">
                <a16:creationId xmlns:a16="http://schemas.microsoft.com/office/drawing/2014/main" id="{466EB167-0EE8-4653-A7A1-2595BDDBF1D9}"/>
              </a:ext>
            </a:extLst>
          </p:cNvPr>
          <p:cNvSpPr>
            <a:spLocks noGrp="1"/>
          </p:cNvSpPr>
          <p:nvPr>
            <p:ph idx="1"/>
          </p:nvPr>
        </p:nvSpPr>
        <p:spPr/>
        <p:txBody>
          <a:bodyPr>
            <a:normAutofit lnSpcReduction="10000"/>
          </a:bodyPr>
          <a:lstStyle/>
          <a:p>
            <a:r>
              <a:rPr lang="zh-CN" altLang="en-US" dirty="0"/>
              <a:t>理性结果：</a:t>
            </a:r>
          </a:p>
          <a:p>
            <a:pPr lvl="1"/>
            <a:r>
              <a:rPr lang="zh-CN" altLang="en-US" dirty="0"/>
              <a:t>如果基于理性假设的多人决策问题有唯一解，那么这个解必然是纳什均衡。</a:t>
            </a:r>
            <a:endParaRPr lang="en-US" altLang="zh-CN" dirty="0"/>
          </a:p>
          <a:p>
            <a:r>
              <a:rPr lang="zh-CN" altLang="en-US" dirty="0"/>
              <a:t>稳态：</a:t>
            </a:r>
          </a:p>
          <a:p>
            <a:pPr lvl="1"/>
            <a:r>
              <a:rPr lang="zh-CN" altLang="en-US" dirty="0"/>
              <a:t>如果学习过程会收敛到一个稳态，那么这个稳态必然是纳什均衡。</a:t>
            </a:r>
            <a:endParaRPr lang="en-US" altLang="zh-CN" dirty="0"/>
          </a:p>
          <a:p>
            <a:r>
              <a:rPr lang="zh-CN" altLang="en-US" dirty="0"/>
              <a:t>自我执行的协议：</a:t>
            </a:r>
            <a:endParaRPr lang="en-US" altLang="zh-CN" dirty="0"/>
          </a:p>
          <a:p>
            <a:pPr lvl="1"/>
            <a:r>
              <a:rPr lang="zh-CN" altLang="en-US" dirty="0"/>
              <a:t>参与人试图达成一致。</a:t>
            </a:r>
          </a:p>
          <a:p>
            <a:pPr lvl="1"/>
            <a:r>
              <a:rPr lang="zh-CN" altLang="en-US" dirty="0"/>
              <a:t>在非合作博弈中，一个协议会被遵守仅当它是纳什均衡。</a:t>
            </a:r>
            <a:endParaRPr lang="en-US" altLang="zh-CN" dirty="0"/>
          </a:p>
          <a:p>
            <a:r>
              <a:rPr lang="zh-CN" altLang="en-US" dirty="0"/>
              <a:t>演化的结果</a:t>
            </a:r>
            <a:endParaRPr lang="en-US" altLang="zh-CN" dirty="0"/>
          </a:p>
          <a:p>
            <a:endParaRPr lang="zh-CN" altLang="en-US" dirty="0"/>
          </a:p>
        </p:txBody>
      </p:sp>
    </p:spTree>
    <p:extLst>
      <p:ext uri="{BB962C8B-B14F-4D97-AF65-F5344CB8AC3E}">
        <p14:creationId xmlns:p14="http://schemas.microsoft.com/office/powerpoint/2010/main" val="931550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88F58-8E90-4B7C-B6A6-613B5D09B055}"/>
              </a:ext>
            </a:extLst>
          </p:cNvPr>
          <p:cNvSpPr>
            <a:spLocks noGrp="1"/>
          </p:cNvSpPr>
          <p:nvPr>
            <p:ph type="title"/>
          </p:nvPr>
        </p:nvSpPr>
        <p:spPr/>
        <p:txBody>
          <a:bodyPr/>
          <a:lstStyle/>
          <a:p>
            <a:r>
              <a:rPr lang="zh-CN" altLang="en-US" dirty="0"/>
              <a:t>存在性问题：猜硬币</a:t>
            </a:r>
          </a:p>
        </p:txBody>
      </p:sp>
      <p:sp>
        <p:nvSpPr>
          <p:cNvPr id="3" name="内容占位符 2">
            <a:extLst>
              <a:ext uri="{FF2B5EF4-FFF2-40B4-BE49-F238E27FC236}">
                <a16:creationId xmlns:a16="http://schemas.microsoft.com/office/drawing/2014/main" id="{4C715328-FC98-452A-9526-F1DCF3CD406D}"/>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2BB1346A-560A-47AC-BC40-F39680A78F88}"/>
              </a:ext>
            </a:extLst>
          </p:cNvPr>
          <p:cNvGraphicFramePr>
            <a:graphicFrameLocks/>
          </p:cNvGraphicFramePr>
          <p:nvPr>
            <p:extLst>
              <p:ext uri="{D42A27DB-BD31-4B8C-83A1-F6EECF244321}">
                <p14:modId xmlns:p14="http://schemas.microsoft.com/office/powerpoint/2010/main" val="3298649200"/>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小红</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猜正面</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mn-ea"/>
                          <a:ea typeface="+mn-ea"/>
                        </a:rPr>
                        <a:t>猜反面</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chemeClr val="tx1"/>
                          </a:solidFill>
                          <a:latin typeface="+mn-ea"/>
                          <a:ea typeface="+mn-ea"/>
                        </a:rPr>
                        <a:t>正面</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(-1,1)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( 1,-1 )</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反面</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0010305B-841F-4BCD-824D-7D4925A59D4C}"/>
              </a:ext>
            </a:extLst>
          </p:cNvPr>
          <p:cNvSpPr/>
          <p:nvPr/>
        </p:nvSpPr>
        <p:spPr>
          <a:xfrm>
            <a:off x="628651" y="5462803"/>
            <a:ext cx="7494762" cy="461665"/>
          </a:xfrm>
          <a:prstGeom prst="rect">
            <a:avLst/>
          </a:prstGeom>
        </p:spPr>
        <p:txBody>
          <a:bodyPr wrap="square">
            <a:spAutoFit/>
          </a:bodyPr>
          <a:lstStyle/>
          <a:p>
            <a:r>
              <a:rPr lang="zh-CN" altLang="en-US" sz="2400" dirty="0"/>
              <a:t>是否存在纳什均衡？</a:t>
            </a:r>
          </a:p>
        </p:txBody>
      </p:sp>
    </p:spTree>
    <p:extLst>
      <p:ext uri="{BB962C8B-B14F-4D97-AF65-F5344CB8AC3E}">
        <p14:creationId xmlns:p14="http://schemas.microsoft.com/office/powerpoint/2010/main" val="4227755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6CAEA-AA62-4D0C-A63D-39F6A65B6480}"/>
              </a:ext>
            </a:extLst>
          </p:cNvPr>
          <p:cNvSpPr>
            <a:spLocks noGrp="1"/>
          </p:cNvSpPr>
          <p:nvPr>
            <p:ph type="title"/>
          </p:nvPr>
        </p:nvSpPr>
        <p:spPr/>
        <p:txBody>
          <a:bodyPr/>
          <a:lstStyle/>
          <a:p>
            <a:r>
              <a:rPr lang="zh-CN" altLang="en-US" dirty="0"/>
              <a:t>猜硬币</a:t>
            </a:r>
          </a:p>
        </p:txBody>
      </p:sp>
      <p:sp>
        <p:nvSpPr>
          <p:cNvPr id="3" name="内容占位符 2">
            <a:extLst>
              <a:ext uri="{FF2B5EF4-FFF2-40B4-BE49-F238E27FC236}">
                <a16:creationId xmlns:a16="http://schemas.microsoft.com/office/drawing/2014/main" id="{255D8ED9-7B6C-4821-A7A5-50A8C1DAE478}"/>
              </a:ext>
            </a:extLst>
          </p:cNvPr>
          <p:cNvSpPr>
            <a:spLocks noGrp="1"/>
          </p:cNvSpPr>
          <p:nvPr>
            <p:ph idx="1"/>
          </p:nvPr>
        </p:nvSpPr>
        <p:spPr/>
        <p:txBody>
          <a:bodyPr/>
          <a:lstStyle/>
          <a:p>
            <a:endParaRPr lang="zh-CN" altLang="en-US"/>
          </a:p>
        </p:txBody>
      </p:sp>
      <p:graphicFrame>
        <p:nvGraphicFramePr>
          <p:cNvPr id="5" name="表格 4">
            <a:extLst>
              <a:ext uri="{FF2B5EF4-FFF2-40B4-BE49-F238E27FC236}">
                <a16:creationId xmlns:a16="http://schemas.microsoft.com/office/drawing/2014/main" id="{2994FEF8-4273-4CC9-8905-747F8F56E811}"/>
              </a:ext>
            </a:extLst>
          </p:cNvPr>
          <p:cNvGraphicFramePr>
            <a:graphicFrameLocks/>
          </p:cNvGraphicFramePr>
          <p:nvPr>
            <p:extLst>
              <p:ext uri="{D42A27DB-BD31-4B8C-83A1-F6EECF244321}">
                <p14:modId xmlns:p14="http://schemas.microsoft.com/office/powerpoint/2010/main" val="3440584077"/>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小红</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猜正面</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mn-ea"/>
                          <a:ea typeface="+mn-ea"/>
                        </a:rPr>
                        <a:t>猜反面</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chemeClr val="tx1"/>
                          </a:solidFill>
                          <a:latin typeface="+mn-ea"/>
                          <a:ea typeface="+mn-ea"/>
                        </a:rPr>
                        <a:t>正面</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(-1,1)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( 1,-1 )</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反面</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B161106-2CF0-43AD-8A24-947C7E8548FF}"/>
                  </a:ext>
                </a:extLst>
              </p:cNvPr>
              <p:cNvSpPr/>
              <p:nvPr/>
            </p:nvSpPr>
            <p:spPr>
              <a:xfrm>
                <a:off x="628651" y="5462803"/>
                <a:ext cx="7494762" cy="641779"/>
              </a:xfrm>
              <a:prstGeom prst="rect">
                <a:avLst/>
              </a:prstGeom>
            </p:spPr>
            <p:txBody>
              <a:bodyPr wrap="square">
                <a:spAutoFit/>
              </a:bodyPr>
              <a:lstStyle/>
              <a:p>
                <a:r>
                  <a:rPr lang="zh-CN" altLang="en-US" sz="2400" dirty="0"/>
                  <a:t>混合策略均衡是</a:t>
                </a:r>
                <a14:m>
                  <m:oMath xmlns:m="http://schemas.openxmlformats.org/officeDocument/2006/math">
                    <m:d>
                      <m:dPr>
                        <m:begChr m:val="{"/>
                        <m:endChr m:val="}"/>
                        <m:ctrlPr>
                          <a:rPr lang="en-US" altLang="zh-CN" sz="2400" b="0" i="1" smtClean="0">
                            <a:latin typeface="Cambria Math" panose="02040503050406030204" pitchFamily="18" charset="0"/>
                          </a:rPr>
                        </m:ctrlPr>
                      </m:dPr>
                      <m:e>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e>
                        </m:d>
                        <m:r>
                          <a:rPr lang="en-US" altLang="zh-CN" sz="2400" b="0" i="1" smtClean="0">
                            <a:latin typeface="Cambria Math" panose="02040503050406030204" pitchFamily="18" charset="0"/>
                          </a:rPr>
                          <m:t>,</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r>
                          <a:rPr lang="en-US" altLang="zh-CN" sz="2400" i="1">
                            <a:latin typeface="Cambria Math" panose="02040503050406030204" pitchFamily="18" charset="0"/>
                          </a:rPr>
                          <m:t>)</m:t>
                        </m:r>
                      </m:e>
                    </m:d>
                  </m:oMath>
                </a14:m>
                <a:endParaRPr lang="zh-CN" altLang="en-US" sz="2400" dirty="0"/>
              </a:p>
            </p:txBody>
          </p:sp>
        </mc:Choice>
        <mc:Fallback xmlns="">
          <p:sp>
            <p:nvSpPr>
              <p:cNvPr id="6" name="矩形 5">
                <a:extLst>
                  <a:ext uri="{FF2B5EF4-FFF2-40B4-BE49-F238E27FC236}">
                    <a16:creationId xmlns:a16="http://schemas.microsoft.com/office/drawing/2014/main" id="{EB161106-2CF0-43AD-8A24-947C7E8548FF}"/>
                  </a:ext>
                </a:extLst>
              </p:cNvPr>
              <p:cNvSpPr>
                <a:spLocks noRot="1" noChangeAspect="1" noMove="1" noResize="1" noEditPoints="1" noAdjustHandles="1" noChangeArrowheads="1" noChangeShapeType="1" noTextEdit="1"/>
              </p:cNvSpPr>
              <p:nvPr/>
            </p:nvSpPr>
            <p:spPr>
              <a:xfrm>
                <a:off x="628651" y="5462803"/>
                <a:ext cx="7494762" cy="641779"/>
              </a:xfrm>
              <a:prstGeom prst="rect">
                <a:avLst/>
              </a:prstGeom>
              <a:blipFill>
                <a:blip r:embed="rId2"/>
                <a:stretch>
                  <a:fillRect l="-1220" b="-9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3200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2BAF8-2814-41C0-B1DB-F2B734D3FB58}"/>
              </a:ext>
            </a:extLst>
          </p:cNvPr>
          <p:cNvSpPr>
            <a:spLocks noGrp="1"/>
          </p:cNvSpPr>
          <p:nvPr>
            <p:ph type="title"/>
          </p:nvPr>
        </p:nvSpPr>
        <p:spPr/>
        <p:txBody>
          <a:bodyPr/>
          <a:lstStyle/>
          <a:p>
            <a:r>
              <a:rPr lang="zh-CN" altLang="en-US" dirty="0"/>
              <a:t>混合策略均衡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8EAB05-9328-4E0D-A3D3-81BD9221499D}"/>
                  </a:ext>
                </a:extLst>
              </p:cNvPr>
              <p:cNvSpPr>
                <a:spLocks noGrp="1"/>
              </p:cNvSpPr>
              <p:nvPr>
                <p:ph idx="1"/>
              </p:nvPr>
            </p:nvSpPr>
            <p:spPr/>
            <p:txBody>
              <a:bodyPr>
                <a:normAutofit fontScale="92500" lnSpcReduction="10000"/>
              </a:bodyPr>
              <a:lstStyle/>
              <a:p>
                <a:r>
                  <a:rPr lang="zh-CN" altLang="en-US" dirty="0"/>
                  <a:t>假设小明抛硬币</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oMath>
                </a14:m>
                <a:endParaRPr lang="en-US" altLang="zh-CN" dirty="0"/>
              </a:p>
              <a:p>
                <a:r>
                  <a:rPr lang="zh-CN" altLang="en-US" dirty="0"/>
                  <a:t>那么小红猜正面的期望收益为</a:t>
                </a:r>
                <a14:m>
                  <m:oMath xmlns:m="http://schemas.openxmlformats.org/officeDocument/2006/math">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b="0" i="1" smtClean="0">
                        <a:latin typeface="Cambria Math" panose="02040503050406030204" pitchFamily="18" charset="0"/>
                      </a:rPr>
                      <m:t>=0</m:t>
                    </m:r>
                  </m:oMath>
                </a14:m>
                <a:endParaRPr lang="en-US" altLang="zh-CN" dirty="0"/>
              </a:p>
              <a:p>
                <a:r>
                  <a:rPr lang="zh-CN" altLang="en-US" dirty="0"/>
                  <a:t>猜反面的期望收益是</a:t>
                </a:r>
                <a14:m>
                  <m:oMath xmlns:m="http://schemas.openxmlformats.org/officeDocument/2006/math">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=0</m:t>
                    </m:r>
                  </m:oMath>
                </a14:m>
                <a:endParaRPr lang="en-US" altLang="zh-CN" dirty="0"/>
              </a:p>
              <a:p>
                <a:r>
                  <a:rPr lang="zh-CN" altLang="en-US" dirty="0"/>
                  <a:t>小红不论选何种混合策略都是无差异的，因此任何</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,1−</m:t>
                        </m:r>
                        <m:r>
                          <a:rPr lang="en-US" altLang="zh-CN" i="1">
                            <a:latin typeface="Cambria Math" panose="02040503050406030204" pitchFamily="18" charset="0"/>
                          </a:rPr>
                          <m:t>𝑞</m:t>
                        </m:r>
                      </m:e>
                    </m:d>
                  </m:oMath>
                </a14:m>
                <a:r>
                  <a:rPr lang="zh-CN" altLang="en-US" dirty="0"/>
                  <a:t>都是最优反应</a:t>
                </a:r>
                <a:endParaRPr lang="en-US" altLang="zh-CN" dirty="0"/>
              </a:p>
              <a:p>
                <a:r>
                  <a:rPr lang="zh-CN" altLang="en-US" dirty="0"/>
                  <a:t>特别的</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oMath>
                </a14:m>
                <a:r>
                  <a:rPr lang="zh-CN" altLang="en-US" dirty="0"/>
                  <a:t>也是最优反应</a:t>
                </a:r>
                <a:endParaRPr lang="en-US" altLang="zh-CN" dirty="0"/>
              </a:p>
              <a:p>
                <a:r>
                  <a:rPr lang="zh-CN" altLang="en-US" dirty="0"/>
                  <a:t>同理给定小红选择</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oMath>
                </a14:m>
                <a:r>
                  <a:rPr lang="zh-CN" altLang="en-US" dirty="0"/>
                  <a:t>，小明选</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oMath>
                </a14:m>
                <a:r>
                  <a:rPr lang="zh-CN" altLang="en-US" dirty="0"/>
                  <a:t>也是最优反应</a:t>
                </a:r>
              </a:p>
            </p:txBody>
          </p:sp>
        </mc:Choice>
        <mc:Fallback xmlns="">
          <p:sp>
            <p:nvSpPr>
              <p:cNvPr id="3" name="内容占位符 2">
                <a:extLst>
                  <a:ext uri="{FF2B5EF4-FFF2-40B4-BE49-F238E27FC236}">
                    <a16:creationId xmlns:a16="http://schemas.microsoft.com/office/drawing/2014/main" id="{A88EAB05-9328-4E0D-A3D3-81BD9221499D}"/>
                  </a:ext>
                </a:extLst>
              </p:cNvPr>
              <p:cNvSpPr>
                <a:spLocks noGrp="1" noRot="1" noChangeAspect="1" noMove="1" noResize="1" noEditPoints="1" noAdjustHandles="1" noChangeArrowheads="1" noChangeShapeType="1" noTextEdit="1"/>
              </p:cNvSpPr>
              <p:nvPr>
                <p:ph idx="1"/>
              </p:nvPr>
            </p:nvSpPr>
            <p:spPr>
              <a:blipFill>
                <a:blip r:embed="rId2"/>
                <a:stretch>
                  <a:fillRect l="-1159" t="-8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055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D2826-036D-4ED2-B3D5-3C01B0D02353}"/>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9BA6B9C9-4FB5-40FC-BEE2-8EEB58172DC3}"/>
              </a:ext>
            </a:extLst>
          </p:cNvPr>
          <p:cNvSpPr>
            <a:spLocks noGrp="1"/>
          </p:cNvSpPr>
          <p:nvPr>
            <p:ph idx="1"/>
          </p:nvPr>
        </p:nvSpPr>
        <p:spPr/>
        <p:txBody>
          <a:bodyPr/>
          <a:lstStyle/>
          <a:p>
            <a:endParaRPr lang="zh-CN" altLang="en-US" dirty="0"/>
          </a:p>
        </p:txBody>
      </p:sp>
      <p:sp>
        <p:nvSpPr>
          <p:cNvPr id="4" name="Text Box 2">
            <a:extLst>
              <a:ext uri="{FF2B5EF4-FFF2-40B4-BE49-F238E27FC236}">
                <a16:creationId xmlns:a16="http://schemas.microsoft.com/office/drawing/2014/main" id="{6BB8D989-A991-4368-A25B-D3457CC8D7C7}"/>
              </a:ext>
            </a:extLst>
          </p:cNvPr>
          <p:cNvSpPr txBox="1">
            <a:spLocks noChangeArrowheads="1"/>
          </p:cNvSpPr>
          <p:nvPr/>
        </p:nvSpPr>
        <p:spPr bwMode="auto">
          <a:xfrm>
            <a:off x="4470400" y="311785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3,1</a:t>
            </a:r>
          </a:p>
        </p:txBody>
      </p:sp>
      <p:sp>
        <p:nvSpPr>
          <p:cNvPr id="6" name="Rectangle 4">
            <a:extLst>
              <a:ext uri="{FF2B5EF4-FFF2-40B4-BE49-F238E27FC236}">
                <a16:creationId xmlns:a16="http://schemas.microsoft.com/office/drawing/2014/main" id="{1AE79665-DDFD-4FA9-898B-A28A612DD018}"/>
              </a:ext>
            </a:extLst>
          </p:cNvPr>
          <p:cNvSpPr>
            <a:spLocks noChangeArrowheads="1"/>
          </p:cNvSpPr>
          <p:nvPr/>
        </p:nvSpPr>
        <p:spPr bwMode="auto">
          <a:xfrm>
            <a:off x="2286000" y="2819400"/>
            <a:ext cx="3429000" cy="2209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693D37F4-0B08-4D17-8AFC-105F2EDE0B92}"/>
              </a:ext>
            </a:extLst>
          </p:cNvPr>
          <p:cNvSpPr>
            <a:spLocks noChangeShapeType="1"/>
          </p:cNvSpPr>
          <p:nvPr/>
        </p:nvSpPr>
        <p:spPr bwMode="auto">
          <a:xfrm>
            <a:off x="4013200" y="2819400"/>
            <a:ext cx="0" cy="220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3476E82D-37F4-4AE2-B503-6047EC8B86F2}"/>
              </a:ext>
            </a:extLst>
          </p:cNvPr>
          <p:cNvSpPr>
            <a:spLocks noChangeShapeType="1"/>
          </p:cNvSpPr>
          <p:nvPr/>
        </p:nvSpPr>
        <p:spPr bwMode="auto">
          <a:xfrm rot="-5400000">
            <a:off x="4006850" y="2203450"/>
            <a:ext cx="0" cy="3416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7">
            <a:extLst>
              <a:ext uri="{FF2B5EF4-FFF2-40B4-BE49-F238E27FC236}">
                <a16:creationId xmlns:a16="http://schemas.microsoft.com/office/drawing/2014/main" id="{71273479-FE83-41C3-B8CC-80ED77CDC69A}"/>
              </a:ext>
            </a:extLst>
          </p:cNvPr>
          <p:cNvSpPr txBox="1">
            <a:spLocks noChangeArrowheads="1"/>
          </p:cNvSpPr>
          <p:nvPr/>
        </p:nvSpPr>
        <p:spPr bwMode="auto">
          <a:xfrm>
            <a:off x="2765425" y="311785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6,4</a:t>
            </a:r>
          </a:p>
        </p:txBody>
      </p:sp>
      <p:sp>
        <p:nvSpPr>
          <p:cNvPr id="10" name="Text Box 8">
            <a:extLst>
              <a:ext uri="{FF2B5EF4-FFF2-40B4-BE49-F238E27FC236}">
                <a16:creationId xmlns:a16="http://schemas.microsoft.com/office/drawing/2014/main" id="{2CFBCD3C-1810-4953-8268-1C88FA0512D8}"/>
              </a:ext>
            </a:extLst>
          </p:cNvPr>
          <p:cNvSpPr txBox="1">
            <a:spLocks noChangeArrowheads="1"/>
          </p:cNvSpPr>
          <p:nvPr/>
        </p:nvSpPr>
        <p:spPr bwMode="auto">
          <a:xfrm>
            <a:off x="4470400" y="422910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5,7</a:t>
            </a:r>
          </a:p>
        </p:txBody>
      </p:sp>
      <p:sp>
        <p:nvSpPr>
          <p:cNvPr id="11" name="Text Box 9">
            <a:extLst>
              <a:ext uri="{FF2B5EF4-FFF2-40B4-BE49-F238E27FC236}">
                <a16:creationId xmlns:a16="http://schemas.microsoft.com/office/drawing/2014/main" id="{5D046E78-46F4-4C7E-BA14-BE903A4E3E42}"/>
              </a:ext>
            </a:extLst>
          </p:cNvPr>
          <p:cNvSpPr txBox="1">
            <a:spLocks noChangeArrowheads="1"/>
          </p:cNvSpPr>
          <p:nvPr/>
        </p:nvSpPr>
        <p:spPr bwMode="auto">
          <a:xfrm>
            <a:off x="2765425" y="422910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4,3</a:t>
            </a:r>
          </a:p>
        </p:txBody>
      </p:sp>
      <p:sp>
        <p:nvSpPr>
          <p:cNvPr id="12" name="Text Box 10">
            <a:extLst>
              <a:ext uri="{FF2B5EF4-FFF2-40B4-BE49-F238E27FC236}">
                <a16:creationId xmlns:a16="http://schemas.microsoft.com/office/drawing/2014/main" id="{C6B41DBE-60DD-4BB2-8A1B-D9D83FD83F4C}"/>
              </a:ext>
            </a:extLst>
          </p:cNvPr>
          <p:cNvSpPr txBox="1">
            <a:spLocks noChangeArrowheads="1"/>
          </p:cNvSpPr>
          <p:nvPr/>
        </p:nvSpPr>
        <p:spPr bwMode="auto">
          <a:xfrm>
            <a:off x="1524000" y="3138488"/>
            <a:ext cx="715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3" name="Text Box 11">
            <a:extLst>
              <a:ext uri="{FF2B5EF4-FFF2-40B4-BE49-F238E27FC236}">
                <a16:creationId xmlns:a16="http://schemas.microsoft.com/office/drawing/2014/main" id="{629DAF02-98BE-4638-8135-3C5B0B77D5E4}"/>
              </a:ext>
            </a:extLst>
          </p:cNvPr>
          <p:cNvSpPr txBox="1">
            <a:spLocks noChangeArrowheads="1"/>
          </p:cNvSpPr>
          <p:nvPr/>
        </p:nvSpPr>
        <p:spPr bwMode="auto">
          <a:xfrm>
            <a:off x="1524000" y="4230688"/>
            <a:ext cx="715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ea typeface="宋体" panose="02010600030101010101" pitchFamily="2" charset="-122"/>
              </a:rPr>
              <a:t>a</a:t>
            </a:r>
            <a:r>
              <a:rPr lang="en-US" altLang="zh-CN" sz="2800" b="1" baseline="30000" dirty="0">
                <a:ea typeface="宋体" panose="02010600030101010101" pitchFamily="2" charset="-122"/>
              </a:rPr>
              <a:t>A</a:t>
            </a:r>
            <a:r>
              <a:rPr lang="en-US" altLang="zh-CN" sz="2800" b="1" baseline="-25000" dirty="0">
                <a:ea typeface="宋体" panose="02010600030101010101" pitchFamily="2" charset="-122"/>
              </a:rPr>
              <a:t>2</a:t>
            </a:r>
            <a:endParaRPr lang="en-US" altLang="zh-CN" sz="2800" b="1" dirty="0">
              <a:ea typeface="宋体" panose="02010600030101010101" pitchFamily="2" charset="-122"/>
            </a:endParaRPr>
          </a:p>
        </p:txBody>
      </p:sp>
      <p:sp>
        <p:nvSpPr>
          <p:cNvPr id="14" name="Text Box 12">
            <a:extLst>
              <a:ext uri="{FF2B5EF4-FFF2-40B4-BE49-F238E27FC236}">
                <a16:creationId xmlns:a16="http://schemas.microsoft.com/office/drawing/2014/main" id="{EE954BF9-2883-47AF-BE52-B9C90031F428}"/>
              </a:ext>
            </a:extLst>
          </p:cNvPr>
          <p:cNvSpPr txBox="1">
            <a:spLocks noChangeArrowheads="1"/>
          </p:cNvSpPr>
          <p:nvPr/>
        </p:nvSpPr>
        <p:spPr bwMode="auto">
          <a:xfrm>
            <a:off x="2819400" y="2209800"/>
            <a:ext cx="715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5" name="Text Box 13">
            <a:extLst>
              <a:ext uri="{FF2B5EF4-FFF2-40B4-BE49-F238E27FC236}">
                <a16:creationId xmlns:a16="http://schemas.microsoft.com/office/drawing/2014/main" id="{64DC7591-EFCF-4C01-AF16-F4455D5974D2}"/>
              </a:ext>
            </a:extLst>
          </p:cNvPr>
          <p:cNvSpPr txBox="1">
            <a:spLocks noChangeArrowheads="1"/>
          </p:cNvSpPr>
          <p:nvPr/>
        </p:nvSpPr>
        <p:spPr bwMode="auto">
          <a:xfrm>
            <a:off x="4495800" y="2209800"/>
            <a:ext cx="715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ea typeface="宋体" panose="02010600030101010101" pitchFamily="2" charset="-122"/>
              </a:rPr>
              <a:t>a</a:t>
            </a:r>
            <a:r>
              <a:rPr lang="en-US" altLang="zh-CN" sz="2800" b="1" baseline="30000" dirty="0">
                <a:ea typeface="宋体" panose="02010600030101010101" pitchFamily="2" charset="-122"/>
              </a:rPr>
              <a:t>B</a:t>
            </a:r>
            <a:r>
              <a:rPr lang="en-US" altLang="zh-CN" sz="2800" b="1" baseline="-25000" dirty="0">
                <a:ea typeface="宋体" panose="02010600030101010101" pitchFamily="2" charset="-122"/>
              </a:rPr>
              <a:t>2</a:t>
            </a:r>
            <a:endParaRPr lang="en-US" altLang="zh-CN" sz="2800" b="1" dirty="0">
              <a:ea typeface="宋体" panose="02010600030101010101" pitchFamily="2" charset="-122"/>
            </a:endParaRPr>
          </a:p>
        </p:txBody>
      </p:sp>
      <p:sp>
        <p:nvSpPr>
          <p:cNvPr id="16" name="Text Box 14">
            <a:extLst>
              <a:ext uri="{FF2B5EF4-FFF2-40B4-BE49-F238E27FC236}">
                <a16:creationId xmlns:a16="http://schemas.microsoft.com/office/drawing/2014/main" id="{3B9F1FAC-C1EE-4055-9B94-2910D92F3F00}"/>
              </a:ext>
            </a:extLst>
          </p:cNvPr>
          <p:cNvSpPr txBox="1">
            <a:spLocks noChangeArrowheads="1"/>
          </p:cNvSpPr>
          <p:nvPr/>
        </p:nvSpPr>
        <p:spPr bwMode="auto">
          <a:xfrm>
            <a:off x="3184525" y="1758950"/>
            <a:ext cx="165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B</a:t>
            </a:r>
          </a:p>
        </p:txBody>
      </p:sp>
      <p:sp>
        <p:nvSpPr>
          <p:cNvPr id="17" name="Text Box 15">
            <a:extLst>
              <a:ext uri="{FF2B5EF4-FFF2-40B4-BE49-F238E27FC236}">
                <a16:creationId xmlns:a16="http://schemas.microsoft.com/office/drawing/2014/main" id="{51956C69-C0CE-499A-A41A-FA43E95E2591}"/>
              </a:ext>
            </a:extLst>
          </p:cNvPr>
          <p:cNvSpPr txBox="1">
            <a:spLocks noChangeArrowheads="1"/>
          </p:cNvSpPr>
          <p:nvPr/>
        </p:nvSpPr>
        <p:spPr bwMode="auto">
          <a:xfrm>
            <a:off x="152400" y="3657600"/>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A</a:t>
            </a:r>
          </a:p>
        </p:txBody>
      </p:sp>
      <p:sp>
        <p:nvSpPr>
          <p:cNvPr id="18" name="Text Box 16">
            <a:extLst>
              <a:ext uri="{FF2B5EF4-FFF2-40B4-BE49-F238E27FC236}">
                <a16:creationId xmlns:a16="http://schemas.microsoft.com/office/drawing/2014/main" id="{665B921B-BD8E-41DA-9A43-E96A39D23D55}"/>
              </a:ext>
            </a:extLst>
          </p:cNvPr>
          <p:cNvSpPr txBox="1">
            <a:spLocks noChangeArrowheads="1"/>
          </p:cNvSpPr>
          <p:nvPr/>
        </p:nvSpPr>
        <p:spPr bwMode="auto">
          <a:xfrm>
            <a:off x="5829301" y="1825625"/>
            <a:ext cx="26860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latin typeface="+mn-ea"/>
                <a:sym typeface="Symbol" panose="05050102010706020507" pitchFamily="18" charset="2"/>
              </a:rPr>
              <a:t>A</a:t>
            </a:r>
            <a:r>
              <a:rPr lang="zh-CN" altLang="en-US" sz="2000" dirty="0">
                <a:latin typeface="+mn-ea"/>
                <a:sym typeface="Symbol" panose="05050102010706020507" pitchFamily="18" charset="2"/>
              </a:rPr>
              <a:t>以概率</a:t>
            </a:r>
            <a:r>
              <a:rPr lang="en-US" altLang="zh-CN" sz="2000" dirty="0">
                <a:latin typeface="+mn-ea"/>
                <a:sym typeface="Symbol" panose="05050102010706020507" pitchFamily="18" charset="2"/>
              </a:rPr>
              <a:t></a:t>
            </a:r>
            <a:r>
              <a:rPr lang="en-US" altLang="zh-CN" sz="2000" baseline="30000" dirty="0">
                <a:latin typeface="+mn-ea"/>
                <a:sym typeface="Symbol" panose="05050102010706020507" pitchFamily="18" charset="2"/>
              </a:rPr>
              <a:t>A</a:t>
            </a:r>
            <a:r>
              <a:rPr lang="en-US" altLang="zh-CN" sz="2000" baseline="-25000" dirty="0">
                <a:latin typeface="+mn-ea"/>
                <a:sym typeface="Symbol" panose="05050102010706020507" pitchFamily="18" charset="2"/>
              </a:rPr>
              <a:t>1</a:t>
            </a:r>
            <a:r>
              <a:rPr lang="en-US" altLang="zh-CN" sz="2000" dirty="0">
                <a:latin typeface="+mn-ea"/>
                <a:sym typeface="Symbol" panose="05050102010706020507" pitchFamily="18" charset="2"/>
              </a:rPr>
              <a:t> </a:t>
            </a:r>
            <a:r>
              <a:rPr lang="zh-CN" altLang="en-US" sz="2000" dirty="0">
                <a:latin typeface="+mn-ea"/>
                <a:sym typeface="Symbol" panose="05050102010706020507" pitchFamily="18" charset="2"/>
              </a:rPr>
              <a:t>选择</a:t>
            </a:r>
            <a:r>
              <a:rPr lang="en-US" altLang="zh-CN" sz="2000" dirty="0">
                <a:latin typeface="+mn-ea"/>
                <a:sym typeface="Symbol" panose="05050102010706020507" pitchFamily="18" charset="2"/>
              </a:rPr>
              <a:t>a</a:t>
            </a:r>
            <a:r>
              <a:rPr lang="en-US" altLang="zh-CN" sz="2000" baseline="30000" dirty="0">
                <a:latin typeface="+mn-ea"/>
                <a:sym typeface="Symbol" panose="05050102010706020507" pitchFamily="18" charset="2"/>
              </a:rPr>
              <a:t>A</a:t>
            </a:r>
            <a:r>
              <a:rPr lang="en-US" altLang="zh-CN" sz="2000" baseline="-25000" dirty="0">
                <a:latin typeface="+mn-ea"/>
                <a:sym typeface="Symbol" panose="05050102010706020507" pitchFamily="18" charset="2"/>
              </a:rPr>
              <a:t>1</a:t>
            </a:r>
            <a:r>
              <a:rPr lang="zh-CN" altLang="en-US" sz="2000" dirty="0">
                <a:latin typeface="+mn-ea"/>
                <a:sym typeface="Symbol" panose="05050102010706020507" pitchFamily="18" charset="2"/>
              </a:rPr>
              <a:t>，以概率</a:t>
            </a:r>
            <a:r>
              <a:rPr lang="en-US" altLang="zh-CN" sz="2000" dirty="0">
                <a:latin typeface="+mn-ea"/>
                <a:sym typeface="Symbol" panose="05050102010706020507" pitchFamily="18" charset="2"/>
              </a:rPr>
              <a:t>1- </a:t>
            </a:r>
            <a:r>
              <a:rPr lang="en-US" altLang="zh-CN" sz="2000" baseline="30000" dirty="0">
                <a:latin typeface="+mn-ea"/>
                <a:sym typeface="Symbol" panose="05050102010706020507" pitchFamily="18" charset="2"/>
              </a:rPr>
              <a:t>A</a:t>
            </a:r>
            <a:r>
              <a:rPr lang="en-US" altLang="zh-CN" sz="2000" baseline="-25000" dirty="0">
                <a:latin typeface="+mn-ea"/>
                <a:sym typeface="Symbol" panose="05050102010706020507" pitchFamily="18" charset="2"/>
              </a:rPr>
              <a:t>1</a:t>
            </a:r>
            <a:r>
              <a:rPr lang="en-US" altLang="zh-CN" sz="2000" dirty="0">
                <a:latin typeface="+mn-ea"/>
                <a:sym typeface="Symbol" panose="05050102010706020507" pitchFamily="18" charset="2"/>
              </a:rPr>
              <a:t> </a:t>
            </a:r>
            <a:r>
              <a:rPr lang="zh-CN" altLang="en-US" sz="2000" dirty="0">
                <a:latin typeface="+mn-ea"/>
                <a:sym typeface="Symbol" panose="05050102010706020507" pitchFamily="18" charset="2"/>
              </a:rPr>
              <a:t>选择</a:t>
            </a:r>
            <a:r>
              <a:rPr lang="en-US" altLang="zh-CN" sz="2000" dirty="0">
                <a:latin typeface="+mn-ea"/>
              </a:rPr>
              <a:t>a</a:t>
            </a:r>
            <a:r>
              <a:rPr lang="en-US" altLang="zh-CN" sz="2000" baseline="30000" dirty="0">
                <a:latin typeface="+mn-ea"/>
              </a:rPr>
              <a:t>A</a:t>
            </a:r>
            <a:r>
              <a:rPr lang="en-US" altLang="zh-CN" sz="2000" baseline="-25000" dirty="0">
                <a:latin typeface="+mn-ea"/>
              </a:rPr>
              <a:t>2</a:t>
            </a:r>
            <a:endParaRPr lang="en-US" altLang="zh-CN" sz="2000" dirty="0">
              <a:latin typeface="+mn-ea"/>
            </a:endParaRPr>
          </a:p>
          <a:p>
            <a:r>
              <a:rPr lang="en-US" altLang="zh-CN" sz="2000" dirty="0">
                <a:latin typeface="+mn-ea"/>
                <a:sym typeface="Symbol" panose="05050102010706020507" pitchFamily="18" charset="2"/>
              </a:rPr>
              <a:t/>
            </a:r>
            <a:br>
              <a:rPr lang="en-US" altLang="zh-CN" sz="2000" dirty="0">
                <a:latin typeface="+mn-ea"/>
                <a:sym typeface="Symbol" panose="05050102010706020507" pitchFamily="18" charset="2"/>
              </a:rPr>
            </a:br>
            <a:r>
              <a:rPr lang="en-US" altLang="zh-CN" sz="2000" dirty="0">
                <a:latin typeface="+mn-ea"/>
                <a:sym typeface="Symbol" panose="05050102010706020507" pitchFamily="18" charset="2"/>
              </a:rPr>
              <a:t>B</a:t>
            </a:r>
            <a:r>
              <a:rPr lang="zh-CN" altLang="en-US" sz="2000" dirty="0">
                <a:latin typeface="+mn-ea"/>
                <a:sym typeface="Symbol" panose="05050102010706020507" pitchFamily="18" charset="2"/>
              </a:rPr>
              <a:t>以概率</a:t>
            </a:r>
            <a:r>
              <a:rPr lang="en-US" altLang="zh-CN" sz="2000" dirty="0">
                <a:latin typeface="+mn-ea"/>
                <a:sym typeface="Symbol" panose="05050102010706020507" pitchFamily="18" charset="2"/>
              </a:rPr>
              <a:t></a:t>
            </a:r>
            <a:r>
              <a:rPr lang="en-US" altLang="zh-CN" sz="2000" baseline="30000" dirty="0">
                <a:latin typeface="+mn-ea"/>
                <a:sym typeface="Symbol" panose="05050102010706020507" pitchFamily="18" charset="2"/>
              </a:rPr>
              <a:t>B</a:t>
            </a:r>
            <a:r>
              <a:rPr lang="en-US" altLang="zh-CN" sz="2000" baseline="-25000" dirty="0">
                <a:latin typeface="+mn-ea"/>
                <a:sym typeface="Symbol" panose="05050102010706020507" pitchFamily="18" charset="2"/>
              </a:rPr>
              <a:t>1</a:t>
            </a:r>
            <a:r>
              <a:rPr lang="en-US" altLang="zh-CN" sz="2000" dirty="0">
                <a:latin typeface="+mn-ea"/>
                <a:sym typeface="Symbol" panose="05050102010706020507" pitchFamily="18" charset="2"/>
              </a:rPr>
              <a:t> </a:t>
            </a:r>
            <a:r>
              <a:rPr lang="zh-CN" altLang="en-US" sz="2000" dirty="0">
                <a:latin typeface="+mn-ea"/>
                <a:sym typeface="Symbol" panose="05050102010706020507" pitchFamily="18" charset="2"/>
              </a:rPr>
              <a:t>选择</a:t>
            </a:r>
            <a:r>
              <a:rPr lang="en-US" altLang="zh-CN" sz="2000" dirty="0">
                <a:latin typeface="+mn-ea"/>
                <a:sym typeface="Symbol" panose="05050102010706020507" pitchFamily="18" charset="2"/>
              </a:rPr>
              <a:t>a</a:t>
            </a:r>
            <a:r>
              <a:rPr lang="en-US" altLang="zh-CN" sz="2000" baseline="30000" dirty="0">
                <a:latin typeface="+mn-ea"/>
                <a:sym typeface="Symbol" panose="05050102010706020507" pitchFamily="18" charset="2"/>
              </a:rPr>
              <a:t>B</a:t>
            </a:r>
            <a:r>
              <a:rPr lang="en-US" altLang="zh-CN" sz="2000" baseline="-25000" dirty="0">
                <a:latin typeface="+mn-ea"/>
                <a:sym typeface="Symbol" panose="05050102010706020507" pitchFamily="18" charset="2"/>
              </a:rPr>
              <a:t>1</a:t>
            </a:r>
            <a:r>
              <a:rPr lang="zh-CN" altLang="en-US" sz="2000" dirty="0">
                <a:latin typeface="+mn-ea"/>
                <a:sym typeface="Symbol" panose="05050102010706020507" pitchFamily="18" charset="2"/>
              </a:rPr>
              <a:t>，以概率</a:t>
            </a:r>
            <a:r>
              <a:rPr lang="en-US" altLang="zh-CN" sz="2000" dirty="0">
                <a:latin typeface="+mn-ea"/>
                <a:sym typeface="Symbol" panose="05050102010706020507" pitchFamily="18" charset="2"/>
              </a:rPr>
              <a:t>1- </a:t>
            </a:r>
            <a:r>
              <a:rPr lang="en-US" altLang="zh-CN" sz="2000" baseline="30000" dirty="0">
                <a:latin typeface="+mn-ea"/>
                <a:sym typeface="Symbol" panose="05050102010706020507" pitchFamily="18" charset="2"/>
              </a:rPr>
              <a:t>B</a:t>
            </a:r>
            <a:r>
              <a:rPr lang="en-US" altLang="zh-CN" sz="2000" baseline="-25000" dirty="0">
                <a:latin typeface="+mn-ea"/>
                <a:sym typeface="Symbol" panose="05050102010706020507" pitchFamily="18" charset="2"/>
              </a:rPr>
              <a:t>1</a:t>
            </a:r>
            <a:r>
              <a:rPr lang="zh-CN" altLang="en-US" sz="2000" dirty="0">
                <a:latin typeface="+mn-ea"/>
                <a:sym typeface="Symbol" panose="05050102010706020507" pitchFamily="18" charset="2"/>
              </a:rPr>
              <a:t>选择</a:t>
            </a:r>
            <a:r>
              <a:rPr lang="en-US" altLang="zh-CN" sz="2000" dirty="0">
                <a:latin typeface="+mn-ea"/>
              </a:rPr>
              <a:t>a</a:t>
            </a:r>
            <a:r>
              <a:rPr lang="en-US" altLang="zh-CN" sz="2000" baseline="30000" dirty="0">
                <a:latin typeface="+mn-ea"/>
              </a:rPr>
              <a:t>B</a:t>
            </a:r>
            <a:r>
              <a:rPr lang="en-US" altLang="zh-CN" sz="2000" baseline="-25000" dirty="0">
                <a:latin typeface="+mn-ea"/>
              </a:rPr>
              <a:t>2</a:t>
            </a:r>
            <a:endParaRPr lang="en-US" altLang="zh-CN" sz="2000" dirty="0">
              <a:latin typeface="+mn-ea"/>
            </a:endParaRPr>
          </a:p>
        </p:txBody>
      </p:sp>
      <p:sp>
        <p:nvSpPr>
          <p:cNvPr id="19" name="Text Box 17">
            <a:extLst>
              <a:ext uri="{FF2B5EF4-FFF2-40B4-BE49-F238E27FC236}">
                <a16:creationId xmlns:a16="http://schemas.microsoft.com/office/drawing/2014/main" id="{E0FF44AA-C7D5-4FC9-B497-1C639A5D5AEA}"/>
              </a:ext>
            </a:extLst>
          </p:cNvPr>
          <p:cNvSpPr txBox="1">
            <a:spLocks noChangeArrowheads="1"/>
          </p:cNvSpPr>
          <p:nvPr/>
        </p:nvSpPr>
        <p:spPr bwMode="auto">
          <a:xfrm>
            <a:off x="1204913" y="5854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800" b="1"/>
          </a:p>
        </p:txBody>
      </p:sp>
      <p:sp>
        <p:nvSpPr>
          <p:cNvPr id="20" name="Text Box 18">
            <a:extLst>
              <a:ext uri="{FF2B5EF4-FFF2-40B4-BE49-F238E27FC236}">
                <a16:creationId xmlns:a16="http://schemas.microsoft.com/office/drawing/2014/main" id="{6C6DA4C4-481A-4AA9-9B6C-1A5ED9502ED7}"/>
              </a:ext>
            </a:extLst>
          </p:cNvPr>
          <p:cNvSpPr txBox="1">
            <a:spLocks noChangeArrowheads="1"/>
          </p:cNvSpPr>
          <p:nvPr/>
        </p:nvSpPr>
        <p:spPr bwMode="auto">
          <a:xfrm>
            <a:off x="765175" y="5295900"/>
            <a:ext cx="7709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mn-ea"/>
              </a:rPr>
              <a:t>A</a:t>
            </a:r>
            <a:r>
              <a:rPr lang="zh-CN" altLang="en-US" sz="2400" dirty="0">
                <a:latin typeface="+mn-ea"/>
              </a:rPr>
              <a:t>选择</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1</a:t>
            </a:r>
            <a:r>
              <a:rPr lang="zh-CN" altLang="en-US" sz="2400" dirty="0">
                <a:latin typeface="+mn-ea"/>
              </a:rPr>
              <a:t>和</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2</a:t>
            </a:r>
            <a:r>
              <a:rPr lang="zh-CN" altLang="en-US" sz="2400" dirty="0">
                <a:latin typeface="+mn-ea"/>
              </a:rPr>
              <a:t>的期望收益</a:t>
            </a:r>
            <a:r>
              <a:rPr lang="en-US" altLang="zh-CN" sz="2400" dirty="0">
                <a:ea typeface="宋体" panose="02010600030101010101" pitchFamily="2" charset="-122"/>
              </a:rPr>
              <a:t>EV</a:t>
            </a:r>
            <a:r>
              <a:rPr lang="en-US" altLang="zh-CN" sz="2400" baseline="30000" dirty="0">
                <a:ea typeface="宋体" panose="02010600030101010101" pitchFamily="2" charset="-122"/>
              </a:rPr>
              <a:t>A</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1</a:t>
            </a:r>
            <a:r>
              <a:rPr lang="en-US" altLang="zh-CN" sz="2400" dirty="0">
                <a:ea typeface="宋体" panose="02010600030101010101" pitchFamily="2" charset="-122"/>
              </a:rPr>
              <a:t>)</a:t>
            </a:r>
            <a:r>
              <a:rPr lang="zh-CN" altLang="en-US" sz="2400" dirty="0">
                <a:latin typeface="+mn-ea"/>
              </a:rPr>
              <a:t>和</a:t>
            </a:r>
            <a:r>
              <a:rPr lang="en-US" altLang="zh-CN" sz="2400" dirty="0">
                <a:ea typeface="宋体" panose="02010600030101010101" pitchFamily="2" charset="-122"/>
              </a:rPr>
              <a:t>EV</a:t>
            </a:r>
            <a:r>
              <a:rPr lang="en-US" altLang="zh-CN" sz="2400" baseline="30000" dirty="0">
                <a:ea typeface="宋体" panose="02010600030101010101" pitchFamily="2" charset="-122"/>
              </a:rPr>
              <a:t>A</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2</a:t>
            </a:r>
            <a:r>
              <a:rPr lang="en-US" altLang="zh-CN" sz="2400" dirty="0">
                <a:ea typeface="宋体" panose="02010600030101010101" pitchFamily="2" charset="-122"/>
              </a:rPr>
              <a:t>)</a:t>
            </a:r>
            <a:r>
              <a:rPr lang="zh-CN" altLang="en-US" sz="2400" dirty="0">
                <a:latin typeface="+mn-ea"/>
              </a:rPr>
              <a:t>分别是多少？</a:t>
            </a:r>
            <a:endParaRPr lang="en-US" altLang="zh-CN" sz="2400" dirty="0">
              <a:latin typeface="+mn-ea"/>
            </a:endParaRPr>
          </a:p>
        </p:txBody>
      </p:sp>
    </p:spTree>
    <p:extLst>
      <p:ext uri="{BB962C8B-B14F-4D97-AF65-F5344CB8AC3E}">
        <p14:creationId xmlns:p14="http://schemas.microsoft.com/office/powerpoint/2010/main" val="87477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54612-C36F-4842-A341-AF08FF9D2078}"/>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522EA80E-3A70-48C9-9DBC-9DD0F7116BD0}"/>
              </a:ext>
            </a:extLst>
          </p:cNvPr>
          <p:cNvSpPr>
            <a:spLocks noGrp="1"/>
          </p:cNvSpPr>
          <p:nvPr>
            <p:ph idx="1"/>
          </p:nvPr>
        </p:nvSpPr>
        <p:spPr/>
        <p:txBody>
          <a:bodyPr/>
          <a:lstStyle/>
          <a:p>
            <a:endParaRPr lang="zh-CN" altLang="en-US" dirty="0"/>
          </a:p>
        </p:txBody>
      </p:sp>
      <p:sp>
        <p:nvSpPr>
          <p:cNvPr id="4" name="Text Box 2">
            <a:extLst>
              <a:ext uri="{FF2B5EF4-FFF2-40B4-BE49-F238E27FC236}">
                <a16:creationId xmlns:a16="http://schemas.microsoft.com/office/drawing/2014/main" id="{D2B455AF-74A6-4C78-90BA-EF398D41AEB6}"/>
              </a:ext>
            </a:extLst>
          </p:cNvPr>
          <p:cNvSpPr txBox="1">
            <a:spLocks noChangeArrowheads="1"/>
          </p:cNvSpPr>
          <p:nvPr/>
        </p:nvSpPr>
        <p:spPr bwMode="auto">
          <a:xfrm>
            <a:off x="4470400" y="3117850"/>
            <a:ext cx="64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3,1</a:t>
            </a:r>
          </a:p>
        </p:txBody>
      </p:sp>
      <p:sp>
        <p:nvSpPr>
          <p:cNvPr id="6" name="Rectangle 4">
            <a:extLst>
              <a:ext uri="{FF2B5EF4-FFF2-40B4-BE49-F238E27FC236}">
                <a16:creationId xmlns:a16="http://schemas.microsoft.com/office/drawing/2014/main" id="{C59A04BB-31D9-47EF-AA71-CF9BCE1743CC}"/>
              </a:ext>
            </a:extLst>
          </p:cNvPr>
          <p:cNvSpPr>
            <a:spLocks noChangeArrowheads="1"/>
          </p:cNvSpPr>
          <p:nvPr/>
        </p:nvSpPr>
        <p:spPr bwMode="auto">
          <a:xfrm>
            <a:off x="2286000" y="2819400"/>
            <a:ext cx="3429000" cy="2209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94CFB880-405B-4129-A0F8-2B02CB306EE6}"/>
              </a:ext>
            </a:extLst>
          </p:cNvPr>
          <p:cNvSpPr>
            <a:spLocks noChangeShapeType="1"/>
          </p:cNvSpPr>
          <p:nvPr/>
        </p:nvSpPr>
        <p:spPr bwMode="auto">
          <a:xfrm>
            <a:off x="4013200" y="2819400"/>
            <a:ext cx="0" cy="220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CF73F1E4-FA03-4258-8F4C-50412DC7B059}"/>
              </a:ext>
            </a:extLst>
          </p:cNvPr>
          <p:cNvSpPr>
            <a:spLocks noChangeShapeType="1"/>
          </p:cNvSpPr>
          <p:nvPr/>
        </p:nvSpPr>
        <p:spPr bwMode="auto">
          <a:xfrm rot="-5400000">
            <a:off x="4006850" y="2203450"/>
            <a:ext cx="0" cy="3416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7">
            <a:extLst>
              <a:ext uri="{FF2B5EF4-FFF2-40B4-BE49-F238E27FC236}">
                <a16:creationId xmlns:a16="http://schemas.microsoft.com/office/drawing/2014/main" id="{19D511FD-F1B9-4B1D-B4F3-7836375EC914}"/>
              </a:ext>
            </a:extLst>
          </p:cNvPr>
          <p:cNvSpPr txBox="1">
            <a:spLocks noChangeArrowheads="1"/>
          </p:cNvSpPr>
          <p:nvPr/>
        </p:nvSpPr>
        <p:spPr bwMode="auto">
          <a:xfrm>
            <a:off x="2765425" y="3117850"/>
            <a:ext cx="64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6,4</a:t>
            </a:r>
          </a:p>
        </p:txBody>
      </p:sp>
      <p:sp>
        <p:nvSpPr>
          <p:cNvPr id="10" name="Text Box 8">
            <a:extLst>
              <a:ext uri="{FF2B5EF4-FFF2-40B4-BE49-F238E27FC236}">
                <a16:creationId xmlns:a16="http://schemas.microsoft.com/office/drawing/2014/main" id="{9AB1C644-B58B-4346-A745-94EB4A272C0E}"/>
              </a:ext>
            </a:extLst>
          </p:cNvPr>
          <p:cNvSpPr txBox="1">
            <a:spLocks noChangeArrowheads="1"/>
          </p:cNvSpPr>
          <p:nvPr/>
        </p:nvSpPr>
        <p:spPr bwMode="auto">
          <a:xfrm>
            <a:off x="4470400" y="4229100"/>
            <a:ext cx="64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5,7</a:t>
            </a:r>
          </a:p>
        </p:txBody>
      </p:sp>
      <p:sp>
        <p:nvSpPr>
          <p:cNvPr id="11" name="Text Box 9">
            <a:extLst>
              <a:ext uri="{FF2B5EF4-FFF2-40B4-BE49-F238E27FC236}">
                <a16:creationId xmlns:a16="http://schemas.microsoft.com/office/drawing/2014/main" id="{438849F7-990D-48B5-AD88-B3E867137B3B}"/>
              </a:ext>
            </a:extLst>
          </p:cNvPr>
          <p:cNvSpPr txBox="1">
            <a:spLocks noChangeArrowheads="1"/>
          </p:cNvSpPr>
          <p:nvPr/>
        </p:nvSpPr>
        <p:spPr bwMode="auto">
          <a:xfrm>
            <a:off x="2765425" y="4229100"/>
            <a:ext cx="64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4,3</a:t>
            </a:r>
          </a:p>
        </p:txBody>
      </p:sp>
      <p:sp>
        <p:nvSpPr>
          <p:cNvPr id="12" name="Text Box 10">
            <a:extLst>
              <a:ext uri="{FF2B5EF4-FFF2-40B4-BE49-F238E27FC236}">
                <a16:creationId xmlns:a16="http://schemas.microsoft.com/office/drawing/2014/main" id="{19473F62-2236-41CC-AE01-CACB925BC7F0}"/>
              </a:ext>
            </a:extLst>
          </p:cNvPr>
          <p:cNvSpPr txBox="1">
            <a:spLocks noChangeArrowheads="1"/>
          </p:cNvSpPr>
          <p:nvPr/>
        </p:nvSpPr>
        <p:spPr bwMode="auto">
          <a:xfrm>
            <a:off x="1524000" y="3138488"/>
            <a:ext cx="6286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3" name="Text Box 11">
            <a:extLst>
              <a:ext uri="{FF2B5EF4-FFF2-40B4-BE49-F238E27FC236}">
                <a16:creationId xmlns:a16="http://schemas.microsoft.com/office/drawing/2014/main" id="{F76D6049-F278-4FF1-9AFF-178FE8925E26}"/>
              </a:ext>
            </a:extLst>
          </p:cNvPr>
          <p:cNvSpPr txBox="1">
            <a:spLocks noChangeArrowheads="1"/>
          </p:cNvSpPr>
          <p:nvPr/>
        </p:nvSpPr>
        <p:spPr bwMode="auto">
          <a:xfrm>
            <a:off x="1524000" y="4230688"/>
            <a:ext cx="6286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2</a:t>
            </a:r>
            <a:endParaRPr lang="en-US" altLang="zh-CN" sz="2800" b="1">
              <a:ea typeface="宋体" panose="02010600030101010101" pitchFamily="2" charset="-122"/>
            </a:endParaRPr>
          </a:p>
        </p:txBody>
      </p:sp>
      <p:sp>
        <p:nvSpPr>
          <p:cNvPr id="14" name="Text Box 12">
            <a:extLst>
              <a:ext uri="{FF2B5EF4-FFF2-40B4-BE49-F238E27FC236}">
                <a16:creationId xmlns:a16="http://schemas.microsoft.com/office/drawing/2014/main" id="{8C9271D6-BB3D-435C-A385-D14E94CEE94C}"/>
              </a:ext>
            </a:extLst>
          </p:cNvPr>
          <p:cNvSpPr txBox="1">
            <a:spLocks noChangeArrowheads="1"/>
          </p:cNvSpPr>
          <p:nvPr/>
        </p:nvSpPr>
        <p:spPr bwMode="auto">
          <a:xfrm>
            <a:off x="2819400" y="2209800"/>
            <a:ext cx="6190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5" name="Text Box 13">
            <a:extLst>
              <a:ext uri="{FF2B5EF4-FFF2-40B4-BE49-F238E27FC236}">
                <a16:creationId xmlns:a16="http://schemas.microsoft.com/office/drawing/2014/main" id="{C5ADA779-8034-4FA7-A8D6-424242ABB9CC}"/>
              </a:ext>
            </a:extLst>
          </p:cNvPr>
          <p:cNvSpPr txBox="1">
            <a:spLocks noChangeArrowheads="1"/>
          </p:cNvSpPr>
          <p:nvPr/>
        </p:nvSpPr>
        <p:spPr bwMode="auto">
          <a:xfrm>
            <a:off x="4495800" y="2209800"/>
            <a:ext cx="6190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2</a:t>
            </a:r>
            <a:endParaRPr lang="en-US" altLang="zh-CN" sz="2800" b="1">
              <a:ea typeface="宋体" panose="02010600030101010101" pitchFamily="2" charset="-122"/>
            </a:endParaRPr>
          </a:p>
        </p:txBody>
      </p:sp>
      <p:sp>
        <p:nvSpPr>
          <p:cNvPr id="16" name="Text Box 14">
            <a:extLst>
              <a:ext uri="{FF2B5EF4-FFF2-40B4-BE49-F238E27FC236}">
                <a16:creationId xmlns:a16="http://schemas.microsoft.com/office/drawing/2014/main" id="{A51A7999-2400-49F4-9C1D-E579B63E6D2C}"/>
              </a:ext>
            </a:extLst>
          </p:cNvPr>
          <p:cNvSpPr txBox="1">
            <a:spLocks noChangeArrowheads="1"/>
          </p:cNvSpPr>
          <p:nvPr/>
        </p:nvSpPr>
        <p:spPr bwMode="auto">
          <a:xfrm>
            <a:off x="3184525" y="1758950"/>
            <a:ext cx="13940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B</a:t>
            </a:r>
          </a:p>
        </p:txBody>
      </p:sp>
      <p:sp>
        <p:nvSpPr>
          <p:cNvPr id="17" name="Text Box 15">
            <a:extLst>
              <a:ext uri="{FF2B5EF4-FFF2-40B4-BE49-F238E27FC236}">
                <a16:creationId xmlns:a16="http://schemas.microsoft.com/office/drawing/2014/main" id="{BA6FF548-6143-4F16-98A5-A190FA7513DA}"/>
              </a:ext>
            </a:extLst>
          </p:cNvPr>
          <p:cNvSpPr txBox="1">
            <a:spLocks noChangeArrowheads="1"/>
          </p:cNvSpPr>
          <p:nvPr/>
        </p:nvSpPr>
        <p:spPr bwMode="auto">
          <a:xfrm>
            <a:off x="152400" y="3657600"/>
            <a:ext cx="1410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A</a:t>
            </a:r>
          </a:p>
        </p:txBody>
      </p:sp>
      <p:sp>
        <p:nvSpPr>
          <p:cNvPr id="19" name="Text Box 17">
            <a:extLst>
              <a:ext uri="{FF2B5EF4-FFF2-40B4-BE49-F238E27FC236}">
                <a16:creationId xmlns:a16="http://schemas.microsoft.com/office/drawing/2014/main" id="{D92CB87F-FC19-4DD3-B32B-E6DF8762A89A}"/>
              </a:ext>
            </a:extLst>
          </p:cNvPr>
          <p:cNvSpPr txBox="1">
            <a:spLocks noChangeArrowheads="1"/>
          </p:cNvSpPr>
          <p:nvPr/>
        </p:nvSpPr>
        <p:spPr bwMode="auto">
          <a:xfrm>
            <a:off x="1204913" y="5854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800" b="1"/>
          </a:p>
        </p:txBody>
      </p:sp>
      <p:sp>
        <p:nvSpPr>
          <p:cNvPr id="20" name="Text Box 18">
            <a:extLst>
              <a:ext uri="{FF2B5EF4-FFF2-40B4-BE49-F238E27FC236}">
                <a16:creationId xmlns:a16="http://schemas.microsoft.com/office/drawing/2014/main" id="{D22CD9C7-3629-4A14-8148-EDE7BBE67C1C}"/>
              </a:ext>
            </a:extLst>
          </p:cNvPr>
          <p:cNvSpPr txBox="1">
            <a:spLocks noChangeArrowheads="1"/>
          </p:cNvSpPr>
          <p:nvPr/>
        </p:nvSpPr>
        <p:spPr bwMode="auto">
          <a:xfrm>
            <a:off x="765175" y="5297488"/>
            <a:ext cx="48333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宋体" panose="02010600030101010101" pitchFamily="2" charset="-122"/>
              </a:rPr>
              <a:t>EV</a:t>
            </a:r>
            <a:r>
              <a:rPr lang="en-US" altLang="zh-CN" sz="2400" baseline="30000" dirty="0">
                <a:ea typeface="宋体" panose="02010600030101010101" pitchFamily="2" charset="-122"/>
              </a:rPr>
              <a:t>A</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1</a:t>
            </a:r>
            <a:r>
              <a:rPr lang="en-US" altLang="zh-CN" sz="2400" dirty="0">
                <a:ea typeface="宋体" panose="02010600030101010101" pitchFamily="2" charset="-122"/>
              </a:rPr>
              <a:t>) = 6</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+ 3(1 -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 + 3</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
            </a:r>
            <a:br>
              <a:rPr lang="en-US" altLang="zh-CN" sz="2400" dirty="0">
                <a:ea typeface="宋体" panose="02010600030101010101" pitchFamily="2" charset="-122"/>
              </a:rPr>
            </a:br>
            <a:r>
              <a:rPr lang="en-US" altLang="zh-CN" sz="2400" dirty="0">
                <a:ea typeface="宋体" panose="02010600030101010101" pitchFamily="2" charset="-122"/>
              </a:rPr>
              <a:t>EV</a:t>
            </a:r>
            <a:r>
              <a:rPr lang="en-US" altLang="zh-CN" sz="2400" baseline="30000" dirty="0">
                <a:ea typeface="宋体" panose="02010600030101010101" pitchFamily="2" charset="-122"/>
              </a:rPr>
              <a:t>A</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2</a:t>
            </a:r>
            <a:r>
              <a:rPr lang="en-US" altLang="zh-CN" sz="2400" dirty="0">
                <a:ea typeface="宋体" panose="02010600030101010101" pitchFamily="2" charset="-122"/>
              </a:rPr>
              <a:t>) = 4</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+ 5(1 -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5 -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t>
            </a:r>
          </a:p>
        </p:txBody>
      </p:sp>
    </p:spTree>
    <p:extLst>
      <p:ext uri="{BB962C8B-B14F-4D97-AF65-F5344CB8AC3E}">
        <p14:creationId xmlns:p14="http://schemas.microsoft.com/office/powerpoint/2010/main" val="809210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D76C0-7AE3-4F91-A6D4-5AD6C4F3CDC9}"/>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78251EF9-399B-4862-8B71-148EF6437E70}"/>
              </a:ext>
            </a:extLst>
          </p:cNvPr>
          <p:cNvSpPr>
            <a:spLocks noGrp="1"/>
          </p:cNvSpPr>
          <p:nvPr>
            <p:ph idx="1"/>
          </p:nvPr>
        </p:nvSpPr>
        <p:spPr/>
        <p:txBody>
          <a:bodyPr/>
          <a:lstStyle/>
          <a:p>
            <a:endParaRPr lang="zh-CN" altLang="en-US" dirty="0"/>
          </a:p>
        </p:txBody>
      </p:sp>
      <p:sp>
        <p:nvSpPr>
          <p:cNvPr id="4" name="Text Box 2">
            <a:extLst>
              <a:ext uri="{FF2B5EF4-FFF2-40B4-BE49-F238E27FC236}">
                <a16:creationId xmlns:a16="http://schemas.microsoft.com/office/drawing/2014/main" id="{67BAA445-5F62-4D25-937B-50D8AA9CD2C1}"/>
              </a:ext>
            </a:extLst>
          </p:cNvPr>
          <p:cNvSpPr txBox="1">
            <a:spLocks noChangeArrowheads="1"/>
          </p:cNvSpPr>
          <p:nvPr/>
        </p:nvSpPr>
        <p:spPr bwMode="auto">
          <a:xfrm>
            <a:off x="4470400" y="311785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3,1</a:t>
            </a:r>
          </a:p>
        </p:txBody>
      </p:sp>
      <p:sp>
        <p:nvSpPr>
          <p:cNvPr id="6" name="Rectangle 4">
            <a:extLst>
              <a:ext uri="{FF2B5EF4-FFF2-40B4-BE49-F238E27FC236}">
                <a16:creationId xmlns:a16="http://schemas.microsoft.com/office/drawing/2014/main" id="{42431ADD-6820-46B0-9117-A3D553387D22}"/>
              </a:ext>
            </a:extLst>
          </p:cNvPr>
          <p:cNvSpPr>
            <a:spLocks noChangeArrowheads="1"/>
          </p:cNvSpPr>
          <p:nvPr/>
        </p:nvSpPr>
        <p:spPr bwMode="auto">
          <a:xfrm>
            <a:off x="2286000" y="2819400"/>
            <a:ext cx="3429000" cy="2209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BC62B75C-8579-45C0-BFD4-C4AC397D43B2}"/>
              </a:ext>
            </a:extLst>
          </p:cNvPr>
          <p:cNvSpPr>
            <a:spLocks noChangeShapeType="1"/>
          </p:cNvSpPr>
          <p:nvPr/>
        </p:nvSpPr>
        <p:spPr bwMode="auto">
          <a:xfrm>
            <a:off x="4013200" y="2819400"/>
            <a:ext cx="0" cy="220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0687233A-2E2F-4B15-9FC0-D5D57EDFBABB}"/>
              </a:ext>
            </a:extLst>
          </p:cNvPr>
          <p:cNvSpPr>
            <a:spLocks noChangeShapeType="1"/>
          </p:cNvSpPr>
          <p:nvPr/>
        </p:nvSpPr>
        <p:spPr bwMode="auto">
          <a:xfrm rot="-5400000">
            <a:off x="4006850" y="2203450"/>
            <a:ext cx="0" cy="3416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7">
            <a:extLst>
              <a:ext uri="{FF2B5EF4-FFF2-40B4-BE49-F238E27FC236}">
                <a16:creationId xmlns:a16="http://schemas.microsoft.com/office/drawing/2014/main" id="{9E866C71-A267-45AC-9EF2-6A9BFA75B058}"/>
              </a:ext>
            </a:extLst>
          </p:cNvPr>
          <p:cNvSpPr txBox="1">
            <a:spLocks noChangeArrowheads="1"/>
          </p:cNvSpPr>
          <p:nvPr/>
        </p:nvSpPr>
        <p:spPr bwMode="auto">
          <a:xfrm>
            <a:off x="2765425" y="311785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6,4</a:t>
            </a:r>
          </a:p>
        </p:txBody>
      </p:sp>
      <p:sp>
        <p:nvSpPr>
          <p:cNvPr id="10" name="Text Box 8">
            <a:extLst>
              <a:ext uri="{FF2B5EF4-FFF2-40B4-BE49-F238E27FC236}">
                <a16:creationId xmlns:a16="http://schemas.microsoft.com/office/drawing/2014/main" id="{0179B01E-8D71-461E-AE08-4B7395A838D3}"/>
              </a:ext>
            </a:extLst>
          </p:cNvPr>
          <p:cNvSpPr txBox="1">
            <a:spLocks noChangeArrowheads="1"/>
          </p:cNvSpPr>
          <p:nvPr/>
        </p:nvSpPr>
        <p:spPr bwMode="auto">
          <a:xfrm>
            <a:off x="4470400" y="422910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5,7</a:t>
            </a:r>
          </a:p>
        </p:txBody>
      </p:sp>
      <p:sp>
        <p:nvSpPr>
          <p:cNvPr id="11" name="Text Box 9">
            <a:extLst>
              <a:ext uri="{FF2B5EF4-FFF2-40B4-BE49-F238E27FC236}">
                <a16:creationId xmlns:a16="http://schemas.microsoft.com/office/drawing/2014/main" id="{9A4209BC-5499-4F7A-869E-C12A08923C13}"/>
              </a:ext>
            </a:extLst>
          </p:cNvPr>
          <p:cNvSpPr txBox="1">
            <a:spLocks noChangeArrowheads="1"/>
          </p:cNvSpPr>
          <p:nvPr/>
        </p:nvSpPr>
        <p:spPr bwMode="auto">
          <a:xfrm>
            <a:off x="2765425" y="422910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4,3</a:t>
            </a:r>
          </a:p>
        </p:txBody>
      </p:sp>
      <p:sp>
        <p:nvSpPr>
          <p:cNvPr id="12" name="Text Box 10">
            <a:extLst>
              <a:ext uri="{FF2B5EF4-FFF2-40B4-BE49-F238E27FC236}">
                <a16:creationId xmlns:a16="http://schemas.microsoft.com/office/drawing/2014/main" id="{CC9188DD-FE70-42A9-8E19-445723E76776}"/>
              </a:ext>
            </a:extLst>
          </p:cNvPr>
          <p:cNvSpPr txBox="1">
            <a:spLocks noChangeArrowheads="1"/>
          </p:cNvSpPr>
          <p:nvPr/>
        </p:nvSpPr>
        <p:spPr bwMode="auto">
          <a:xfrm>
            <a:off x="1524000" y="3138488"/>
            <a:ext cx="715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3" name="Text Box 11">
            <a:extLst>
              <a:ext uri="{FF2B5EF4-FFF2-40B4-BE49-F238E27FC236}">
                <a16:creationId xmlns:a16="http://schemas.microsoft.com/office/drawing/2014/main" id="{A078A242-DF9C-42A1-80EC-2CE6E43A099E}"/>
              </a:ext>
            </a:extLst>
          </p:cNvPr>
          <p:cNvSpPr txBox="1">
            <a:spLocks noChangeArrowheads="1"/>
          </p:cNvSpPr>
          <p:nvPr/>
        </p:nvSpPr>
        <p:spPr bwMode="auto">
          <a:xfrm>
            <a:off x="1524000" y="4230688"/>
            <a:ext cx="715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2</a:t>
            </a:r>
            <a:endParaRPr lang="en-US" altLang="zh-CN" sz="2800" b="1">
              <a:ea typeface="宋体" panose="02010600030101010101" pitchFamily="2" charset="-122"/>
            </a:endParaRPr>
          </a:p>
        </p:txBody>
      </p:sp>
      <p:sp>
        <p:nvSpPr>
          <p:cNvPr id="14" name="Text Box 12">
            <a:extLst>
              <a:ext uri="{FF2B5EF4-FFF2-40B4-BE49-F238E27FC236}">
                <a16:creationId xmlns:a16="http://schemas.microsoft.com/office/drawing/2014/main" id="{FE815495-819A-4F5F-9457-4CE28784918D}"/>
              </a:ext>
            </a:extLst>
          </p:cNvPr>
          <p:cNvSpPr txBox="1">
            <a:spLocks noChangeArrowheads="1"/>
          </p:cNvSpPr>
          <p:nvPr/>
        </p:nvSpPr>
        <p:spPr bwMode="auto">
          <a:xfrm>
            <a:off x="2819400" y="2209800"/>
            <a:ext cx="715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5" name="Text Box 13">
            <a:extLst>
              <a:ext uri="{FF2B5EF4-FFF2-40B4-BE49-F238E27FC236}">
                <a16:creationId xmlns:a16="http://schemas.microsoft.com/office/drawing/2014/main" id="{E6AF4FF1-ED2B-423D-9C86-290315CAF244}"/>
              </a:ext>
            </a:extLst>
          </p:cNvPr>
          <p:cNvSpPr txBox="1">
            <a:spLocks noChangeArrowheads="1"/>
          </p:cNvSpPr>
          <p:nvPr/>
        </p:nvSpPr>
        <p:spPr bwMode="auto">
          <a:xfrm>
            <a:off x="4495800" y="2209800"/>
            <a:ext cx="715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2</a:t>
            </a:r>
            <a:endParaRPr lang="en-US" altLang="zh-CN" sz="2800" b="1">
              <a:ea typeface="宋体" panose="02010600030101010101" pitchFamily="2" charset="-122"/>
            </a:endParaRPr>
          </a:p>
        </p:txBody>
      </p:sp>
      <p:sp>
        <p:nvSpPr>
          <p:cNvPr id="16" name="Text Box 14">
            <a:extLst>
              <a:ext uri="{FF2B5EF4-FFF2-40B4-BE49-F238E27FC236}">
                <a16:creationId xmlns:a16="http://schemas.microsoft.com/office/drawing/2014/main" id="{A390890E-9D40-4A65-8FB7-EA0FDA60AF51}"/>
              </a:ext>
            </a:extLst>
          </p:cNvPr>
          <p:cNvSpPr txBox="1">
            <a:spLocks noChangeArrowheads="1"/>
          </p:cNvSpPr>
          <p:nvPr/>
        </p:nvSpPr>
        <p:spPr bwMode="auto">
          <a:xfrm>
            <a:off x="3184525" y="1758950"/>
            <a:ext cx="165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B</a:t>
            </a:r>
          </a:p>
        </p:txBody>
      </p:sp>
      <p:sp>
        <p:nvSpPr>
          <p:cNvPr id="17" name="Text Box 15">
            <a:extLst>
              <a:ext uri="{FF2B5EF4-FFF2-40B4-BE49-F238E27FC236}">
                <a16:creationId xmlns:a16="http://schemas.microsoft.com/office/drawing/2014/main" id="{645D6160-66A0-4934-B739-EFD232942674}"/>
              </a:ext>
            </a:extLst>
          </p:cNvPr>
          <p:cNvSpPr txBox="1">
            <a:spLocks noChangeArrowheads="1"/>
          </p:cNvSpPr>
          <p:nvPr/>
        </p:nvSpPr>
        <p:spPr bwMode="auto">
          <a:xfrm>
            <a:off x="152400" y="3657600"/>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A</a:t>
            </a:r>
          </a:p>
        </p:txBody>
      </p:sp>
      <p:sp>
        <p:nvSpPr>
          <p:cNvPr id="19" name="Text Box 17">
            <a:extLst>
              <a:ext uri="{FF2B5EF4-FFF2-40B4-BE49-F238E27FC236}">
                <a16:creationId xmlns:a16="http://schemas.microsoft.com/office/drawing/2014/main" id="{0A0CFD1D-23A9-4BA2-AFBE-C54DD333F1F3}"/>
              </a:ext>
            </a:extLst>
          </p:cNvPr>
          <p:cNvSpPr txBox="1">
            <a:spLocks noChangeArrowheads="1"/>
          </p:cNvSpPr>
          <p:nvPr/>
        </p:nvSpPr>
        <p:spPr bwMode="auto">
          <a:xfrm>
            <a:off x="1204913" y="5854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800" b="1"/>
          </a:p>
        </p:txBody>
      </p:sp>
      <p:sp>
        <p:nvSpPr>
          <p:cNvPr id="20" name="Text Box 18">
            <a:extLst>
              <a:ext uri="{FF2B5EF4-FFF2-40B4-BE49-F238E27FC236}">
                <a16:creationId xmlns:a16="http://schemas.microsoft.com/office/drawing/2014/main" id="{BFDED629-62A5-44C6-9D5E-4EB5E604E7B8}"/>
              </a:ext>
            </a:extLst>
          </p:cNvPr>
          <p:cNvSpPr txBox="1">
            <a:spLocks noChangeArrowheads="1"/>
          </p:cNvSpPr>
          <p:nvPr/>
        </p:nvSpPr>
        <p:spPr bwMode="auto">
          <a:xfrm>
            <a:off x="765175" y="5297488"/>
            <a:ext cx="48333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宋体" panose="02010600030101010101" pitchFamily="2" charset="-122"/>
              </a:rPr>
              <a:t>EV</a:t>
            </a:r>
            <a:r>
              <a:rPr lang="en-US" altLang="zh-CN" sz="2400" baseline="30000" dirty="0">
                <a:ea typeface="宋体" panose="02010600030101010101" pitchFamily="2" charset="-122"/>
              </a:rPr>
              <a:t>A</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1</a:t>
            </a:r>
            <a:r>
              <a:rPr lang="en-US" altLang="zh-CN" sz="2400" dirty="0">
                <a:ea typeface="宋体" panose="02010600030101010101" pitchFamily="2" charset="-122"/>
              </a:rPr>
              <a:t>) = 6</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+ 3(1 -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 + 3</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
            </a:r>
            <a:br>
              <a:rPr lang="en-US" altLang="zh-CN" sz="2400" dirty="0">
                <a:ea typeface="宋体" panose="02010600030101010101" pitchFamily="2" charset="-122"/>
              </a:rPr>
            </a:br>
            <a:r>
              <a:rPr lang="en-US" altLang="zh-CN" sz="2400" dirty="0">
                <a:ea typeface="宋体" panose="02010600030101010101" pitchFamily="2" charset="-122"/>
              </a:rPr>
              <a:t>EV</a:t>
            </a:r>
            <a:r>
              <a:rPr lang="en-US" altLang="zh-CN" sz="2400" baseline="30000" dirty="0">
                <a:ea typeface="宋体" panose="02010600030101010101" pitchFamily="2" charset="-122"/>
              </a:rPr>
              <a:t>A</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2</a:t>
            </a:r>
            <a:r>
              <a:rPr lang="en-US" altLang="zh-CN" sz="2400" dirty="0">
                <a:ea typeface="宋体" panose="02010600030101010101" pitchFamily="2" charset="-122"/>
              </a:rPr>
              <a:t>) = 4</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+ 5(1 -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5 -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3 + 3</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       </a:t>
            </a:r>
            <a:r>
              <a:rPr lang="en-US" altLang="zh-CN" sz="2400" dirty="0">
                <a:ea typeface="宋体" panose="02010600030101010101" pitchFamily="2" charset="-122"/>
                <a:sym typeface="Symbol" panose="05050102010706020507" pitchFamily="18" charset="2"/>
              </a:rPr>
              <a:t>5 -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as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½.</a:t>
            </a:r>
            <a:endParaRPr lang="en-US" altLang="zh-CN" sz="2400" baseline="-25000" dirty="0">
              <a:ea typeface="宋体" panose="02010600030101010101" pitchFamily="2" charset="-122"/>
              <a:sym typeface="Symbol" panose="05050102010706020507" pitchFamily="18" charset="2"/>
            </a:endParaRPr>
          </a:p>
        </p:txBody>
      </p:sp>
      <p:sp>
        <p:nvSpPr>
          <p:cNvPr id="21" name="Text Box 19">
            <a:extLst>
              <a:ext uri="{FF2B5EF4-FFF2-40B4-BE49-F238E27FC236}">
                <a16:creationId xmlns:a16="http://schemas.microsoft.com/office/drawing/2014/main" id="{0493E792-DFE1-4DAF-B935-13AB794CCF8C}"/>
              </a:ext>
            </a:extLst>
          </p:cNvPr>
          <p:cNvSpPr txBox="1">
            <a:spLocks noChangeArrowheads="1"/>
          </p:cNvSpPr>
          <p:nvPr/>
        </p:nvSpPr>
        <p:spPr bwMode="auto">
          <a:xfrm>
            <a:off x="1865313" y="6057899"/>
            <a:ext cx="442913"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altLang="zh-CN" sz="2800" dirty="0">
                <a:ea typeface="宋体" panose="02010600030101010101" pitchFamily="2" charset="-122"/>
              </a:rPr>
              <a:t>&gt;</a:t>
            </a:r>
            <a:br>
              <a:rPr lang="en-US" altLang="zh-CN" sz="2800" dirty="0">
                <a:ea typeface="宋体" panose="02010600030101010101" pitchFamily="2" charset="-122"/>
              </a:rPr>
            </a:br>
            <a:r>
              <a:rPr lang="en-US" altLang="zh-CN" sz="2800" dirty="0">
                <a:ea typeface="宋体" panose="02010600030101010101" pitchFamily="2" charset="-122"/>
              </a:rPr>
              <a:t>=</a:t>
            </a:r>
            <a:br>
              <a:rPr lang="en-US" altLang="zh-CN" sz="2800" dirty="0">
                <a:ea typeface="宋体" panose="02010600030101010101" pitchFamily="2" charset="-122"/>
              </a:rPr>
            </a:br>
            <a:r>
              <a:rPr lang="en-US" altLang="zh-CN" sz="2800" dirty="0">
                <a:ea typeface="宋体" panose="02010600030101010101" pitchFamily="2" charset="-122"/>
              </a:rPr>
              <a:t>&lt;</a:t>
            </a:r>
          </a:p>
        </p:txBody>
      </p:sp>
      <p:sp>
        <p:nvSpPr>
          <p:cNvPr id="22" name="Text Box 20">
            <a:extLst>
              <a:ext uri="{FF2B5EF4-FFF2-40B4-BE49-F238E27FC236}">
                <a16:creationId xmlns:a16="http://schemas.microsoft.com/office/drawing/2014/main" id="{A76D0821-3E08-4C4E-B18C-081EE727A8F2}"/>
              </a:ext>
            </a:extLst>
          </p:cNvPr>
          <p:cNvSpPr txBox="1">
            <a:spLocks noChangeArrowheads="1"/>
          </p:cNvSpPr>
          <p:nvPr/>
        </p:nvSpPr>
        <p:spPr bwMode="auto">
          <a:xfrm>
            <a:off x="3896339" y="6057899"/>
            <a:ext cx="442913"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altLang="zh-CN" sz="2800" dirty="0">
                <a:ea typeface="宋体" panose="02010600030101010101" pitchFamily="2" charset="-122"/>
              </a:rPr>
              <a:t>&gt;</a:t>
            </a:r>
            <a:br>
              <a:rPr lang="en-US" altLang="zh-CN" sz="2800" dirty="0">
                <a:ea typeface="宋体" panose="02010600030101010101" pitchFamily="2" charset="-122"/>
              </a:rPr>
            </a:br>
            <a:r>
              <a:rPr lang="en-US" altLang="zh-CN" sz="2800" dirty="0">
                <a:ea typeface="宋体" panose="02010600030101010101" pitchFamily="2" charset="-122"/>
              </a:rPr>
              <a:t>=</a:t>
            </a:r>
            <a:br>
              <a:rPr lang="en-US" altLang="zh-CN" sz="2800" dirty="0">
                <a:ea typeface="宋体" panose="02010600030101010101" pitchFamily="2" charset="-122"/>
              </a:rPr>
            </a:br>
            <a:r>
              <a:rPr lang="en-US" altLang="zh-CN" sz="2800" dirty="0">
                <a:ea typeface="宋体" panose="02010600030101010101" pitchFamily="2" charset="-122"/>
              </a:rPr>
              <a:t>&lt;</a:t>
            </a:r>
          </a:p>
        </p:txBody>
      </p:sp>
    </p:spTree>
    <p:extLst>
      <p:ext uri="{BB962C8B-B14F-4D97-AF65-F5344CB8AC3E}">
        <p14:creationId xmlns:p14="http://schemas.microsoft.com/office/powerpoint/2010/main" val="113219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DCD1E-2331-43B6-9D69-4C265FB63585}"/>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B08590B8-280E-4C71-AF5E-2E97FA33F48A}"/>
              </a:ext>
            </a:extLst>
          </p:cNvPr>
          <p:cNvSpPr>
            <a:spLocks noGrp="1"/>
          </p:cNvSpPr>
          <p:nvPr>
            <p:ph idx="1"/>
          </p:nvPr>
        </p:nvSpPr>
        <p:spPr/>
        <p:txBody>
          <a:bodyPr/>
          <a:lstStyle/>
          <a:p>
            <a:endParaRPr lang="zh-CN" altLang="en-US" dirty="0"/>
          </a:p>
        </p:txBody>
      </p:sp>
      <p:sp>
        <p:nvSpPr>
          <p:cNvPr id="24" name="Text Box 3">
            <a:extLst>
              <a:ext uri="{FF2B5EF4-FFF2-40B4-BE49-F238E27FC236}">
                <a16:creationId xmlns:a16="http://schemas.microsoft.com/office/drawing/2014/main" id="{A9C403EA-D8EC-4654-8720-05B8C9E730C6}"/>
              </a:ext>
            </a:extLst>
          </p:cNvPr>
          <p:cNvSpPr txBox="1">
            <a:spLocks noChangeArrowheads="1"/>
          </p:cNvSpPr>
          <p:nvPr/>
        </p:nvSpPr>
        <p:spPr bwMode="auto">
          <a:xfrm>
            <a:off x="1204913" y="5854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800" b="1"/>
          </a:p>
        </p:txBody>
      </p:sp>
      <p:grpSp>
        <p:nvGrpSpPr>
          <p:cNvPr id="25" name="Group 4">
            <a:extLst>
              <a:ext uri="{FF2B5EF4-FFF2-40B4-BE49-F238E27FC236}">
                <a16:creationId xmlns:a16="http://schemas.microsoft.com/office/drawing/2014/main" id="{445D5CCB-67FE-4129-8E9B-79C3582E6AA3}"/>
              </a:ext>
            </a:extLst>
          </p:cNvPr>
          <p:cNvGrpSpPr>
            <a:grpSpLocks/>
          </p:cNvGrpSpPr>
          <p:nvPr/>
        </p:nvGrpSpPr>
        <p:grpSpPr bwMode="auto">
          <a:xfrm>
            <a:off x="1879600" y="1854200"/>
            <a:ext cx="4055149" cy="1265204"/>
            <a:chOff x="482" y="3337"/>
            <a:chExt cx="3045" cy="861"/>
          </a:xfrm>
        </p:grpSpPr>
        <p:sp>
          <p:nvSpPr>
            <p:cNvPr id="26" name="Text Box 5">
              <a:extLst>
                <a:ext uri="{FF2B5EF4-FFF2-40B4-BE49-F238E27FC236}">
                  <a16:creationId xmlns:a16="http://schemas.microsoft.com/office/drawing/2014/main" id="{2448096B-BF5E-4D74-B909-9CA4232C63E4}"/>
                </a:ext>
              </a:extLst>
            </p:cNvPr>
            <p:cNvSpPr txBox="1">
              <a:spLocks noChangeArrowheads="1"/>
            </p:cNvSpPr>
            <p:nvPr/>
          </p:nvSpPr>
          <p:spPr bwMode="auto">
            <a:xfrm>
              <a:off x="482" y="3337"/>
              <a:ext cx="3045"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宋体" panose="02010600030101010101" pitchFamily="2" charset="-122"/>
                </a:rPr>
                <a:t>EV</a:t>
              </a:r>
              <a:r>
                <a:rPr lang="en-US" altLang="zh-CN" sz="2400" baseline="30000" dirty="0">
                  <a:ea typeface="宋体" panose="02010600030101010101" pitchFamily="2" charset="-122"/>
                </a:rPr>
                <a:t>A</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1</a:t>
              </a:r>
              <a:r>
                <a:rPr lang="en-US" altLang="zh-CN" sz="2400" dirty="0">
                  <a:ea typeface="宋体" panose="02010600030101010101" pitchFamily="2" charset="-122"/>
                </a:rPr>
                <a:t>) = 6</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+ 3(1 -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 + 3</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
              </a:r>
              <a:br>
                <a:rPr lang="en-US" altLang="zh-CN" sz="2400" dirty="0">
                  <a:ea typeface="宋体" panose="02010600030101010101" pitchFamily="2" charset="-122"/>
                </a:rPr>
              </a:br>
              <a:r>
                <a:rPr lang="en-US" altLang="zh-CN" sz="2400" dirty="0">
                  <a:ea typeface="宋体" panose="02010600030101010101" pitchFamily="2" charset="-122"/>
                </a:rPr>
                <a:t>EV</a:t>
              </a:r>
              <a:r>
                <a:rPr lang="en-US" altLang="zh-CN" sz="2400" baseline="30000" dirty="0">
                  <a:ea typeface="宋体" panose="02010600030101010101" pitchFamily="2" charset="-122"/>
                </a:rPr>
                <a:t>A</a:t>
              </a:r>
              <a:r>
                <a:rPr lang="en-US" altLang="zh-CN" sz="2400" dirty="0">
                  <a:ea typeface="宋体" panose="02010600030101010101" pitchFamily="2" charset="-122"/>
                </a:rPr>
                <a:t>(a</a:t>
              </a:r>
              <a:r>
                <a:rPr lang="en-US" altLang="zh-CN" sz="2400" baseline="30000" dirty="0">
                  <a:ea typeface="宋体" panose="02010600030101010101" pitchFamily="2" charset="-122"/>
                </a:rPr>
                <a:t>A</a:t>
              </a:r>
              <a:r>
                <a:rPr lang="en-US" altLang="zh-CN" sz="2400" baseline="-25000" dirty="0">
                  <a:ea typeface="宋体" panose="02010600030101010101" pitchFamily="2" charset="-122"/>
                </a:rPr>
                <a:t>2</a:t>
              </a:r>
              <a:r>
                <a:rPr lang="en-US" altLang="zh-CN" sz="2400" dirty="0">
                  <a:ea typeface="宋体" panose="02010600030101010101" pitchFamily="2" charset="-122"/>
                </a:rPr>
                <a:t>) = 4</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+ 5(1 -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5 -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3 + 3</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       </a:t>
              </a:r>
              <a:r>
                <a:rPr lang="en-US" altLang="zh-CN" sz="2400" dirty="0">
                  <a:ea typeface="宋体" panose="02010600030101010101" pitchFamily="2" charset="-122"/>
                  <a:sym typeface="Symbol" panose="05050102010706020507" pitchFamily="18" charset="2"/>
                </a:rPr>
                <a:t>5 -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as  </a:t>
              </a:r>
              <a:r>
                <a:rPr lang="en-US" altLang="zh-CN" sz="2400" baseline="30000" dirty="0">
                  <a:ea typeface="宋体" panose="02010600030101010101" pitchFamily="2" charset="-122"/>
                  <a:sym typeface="Symbol" panose="05050102010706020507" pitchFamily="18" charset="2"/>
                </a:rPr>
                <a:t>B</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½.</a:t>
              </a:r>
              <a:endParaRPr lang="en-US" altLang="zh-CN" sz="2400" baseline="-25000" dirty="0">
                <a:ea typeface="宋体" panose="02010600030101010101" pitchFamily="2" charset="-122"/>
                <a:sym typeface="Symbol" panose="05050102010706020507" pitchFamily="18" charset="2"/>
              </a:endParaRPr>
            </a:p>
          </p:txBody>
        </p:sp>
        <p:sp>
          <p:nvSpPr>
            <p:cNvPr id="27" name="Text Box 6">
              <a:extLst>
                <a:ext uri="{FF2B5EF4-FFF2-40B4-BE49-F238E27FC236}">
                  <a16:creationId xmlns:a16="http://schemas.microsoft.com/office/drawing/2014/main" id="{10B041A1-20CE-48AE-A3F2-EF91A92168F7}"/>
                </a:ext>
              </a:extLst>
            </p:cNvPr>
            <p:cNvSpPr txBox="1">
              <a:spLocks noChangeArrowheads="1"/>
            </p:cNvSpPr>
            <p:nvPr/>
          </p:nvSpPr>
          <p:spPr bwMode="auto">
            <a:xfrm>
              <a:off x="1308" y="3816"/>
              <a:ext cx="279"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altLang="zh-CN" sz="2800">
                  <a:ea typeface="宋体" panose="02010600030101010101" pitchFamily="2" charset="-122"/>
                </a:rPr>
                <a:t>&gt;</a:t>
              </a:r>
              <a:br>
                <a:rPr lang="en-US" altLang="zh-CN" sz="2800">
                  <a:ea typeface="宋体" panose="02010600030101010101" pitchFamily="2" charset="-122"/>
                </a:rPr>
              </a:br>
              <a:r>
                <a:rPr lang="en-US" altLang="zh-CN" sz="2800">
                  <a:ea typeface="宋体" panose="02010600030101010101" pitchFamily="2" charset="-122"/>
                </a:rPr>
                <a:t>=</a:t>
              </a:r>
              <a:br>
                <a:rPr lang="en-US" altLang="zh-CN" sz="2800">
                  <a:ea typeface="宋体" panose="02010600030101010101" pitchFamily="2" charset="-122"/>
                </a:rPr>
              </a:br>
              <a:r>
                <a:rPr lang="en-US" altLang="zh-CN" sz="2800">
                  <a:ea typeface="宋体" panose="02010600030101010101" pitchFamily="2" charset="-122"/>
                </a:rPr>
                <a:t>&lt;</a:t>
              </a:r>
            </a:p>
          </p:txBody>
        </p:sp>
        <p:sp>
          <p:nvSpPr>
            <p:cNvPr id="28" name="Text Box 7">
              <a:extLst>
                <a:ext uri="{FF2B5EF4-FFF2-40B4-BE49-F238E27FC236}">
                  <a16:creationId xmlns:a16="http://schemas.microsoft.com/office/drawing/2014/main" id="{EA4DCD64-EFB7-4715-98BC-AA5D48214A7E}"/>
                </a:ext>
              </a:extLst>
            </p:cNvPr>
            <p:cNvSpPr txBox="1">
              <a:spLocks noChangeArrowheads="1"/>
            </p:cNvSpPr>
            <p:nvPr/>
          </p:nvSpPr>
          <p:spPr bwMode="auto">
            <a:xfrm>
              <a:off x="2826" y="3816"/>
              <a:ext cx="279"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altLang="zh-CN" sz="2800">
                  <a:ea typeface="宋体" panose="02010600030101010101" pitchFamily="2" charset="-122"/>
                </a:rPr>
                <a:t>&gt;</a:t>
              </a:r>
              <a:br>
                <a:rPr lang="en-US" altLang="zh-CN" sz="2800">
                  <a:ea typeface="宋体" panose="02010600030101010101" pitchFamily="2" charset="-122"/>
                </a:rPr>
              </a:br>
              <a:r>
                <a:rPr lang="en-US" altLang="zh-CN" sz="2800">
                  <a:ea typeface="宋体" panose="02010600030101010101" pitchFamily="2" charset="-122"/>
                </a:rPr>
                <a:t>=</a:t>
              </a:r>
              <a:br>
                <a:rPr lang="en-US" altLang="zh-CN" sz="2800">
                  <a:ea typeface="宋体" panose="02010600030101010101" pitchFamily="2" charset="-122"/>
                </a:rPr>
              </a:br>
              <a:r>
                <a:rPr lang="en-US" altLang="zh-CN" sz="2800">
                  <a:ea typeface="宋体" panose="02010600030101010101" pitchFamily="2" charset="-122"/>
                </a:rPr>
                <a:t>&lt;</a:t>
              </a:r>
            </a:p>
          </p:txBody>
        </p:sp>
      </p:grpSp>
      <p:sp>
        <p:nvSpPr>
          <p:cNvPr id="29" name="Line 8">
            <a:extLst>
              <a:ext uri="{FF2B5EF4-FFF2-40B4-BE49-F238E27FC236}">
                <a16:creationId xmlns:a16="http://schemas.microsoft.com/office/drawing/2014/main" id="{ABEF5292-FC15-450E-BBBA-6FB898396117}"/>
              </a:ext>
            </a:extLst>
          </p:cNvPr>
          <p:cNvSpPr>
            <a:spLocks noChangeShapeType="1"/>
          </p:cNvSpPr>
          <p:nvPr/>
        </p:nvSpPr>
        <p:spPr bwMode="auto">
          <a:xfrm flipV="1">
            <a:off x="2057400" y="3543300"/>
            <a:ext cx="0" cy="2286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9">
            <a:extLst>
              <a:ext uri="{FF2B5EF4-FFF2-40B4-BE49-F238E27FC236}">
                <a16:creationId xmlns:a16="http://schemas.microsoft.com/office/drawing/2014/main" id="{2BCA2D23-573C-43E2-9F55-DF78FA5D398F}"/>
              </a:ext>
            </a:extLst>
          </p:cNvPr>
          <p:cNvSpPr>
            <a:spLocks noChangeShapeType="1"/>
          </p:cNvSpPr>
          <p:nvPr/>
        </p:nvSpPr>
        <p:spPr bwMode="auto">
          <a:xfrm>
            <a:off x="2057400" y="5829300"/>
            <a:ext cx="2743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10">
            <a:extLst>
              <a:ext uri="{FF2B5EF4-FFF2-40B4-BE49-F238E27FC236}">
                <a16:creationId xmlns:a16="http://schemas.microsoft.com/office/drawing/2014/main" id="{56E0815F-553E-4B5F-8E61-648921A7DCFB}"/>
              </a:ext>
            </a:extLst>
          </p:cNvPr>
          <p:cNvSpPr txBox="1">
            <a:spLocks noChangeArrowheads="1"/>
          </p:cNvSpPr>
          <p:nvPr/>
        </p:nvSpPr>
        <p:spPr bwMode="auto">
          <a:xfrm>
            <a:off x="1735138" y="56229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32" name="Text Box 11">
            <a:extLst>
              <a:ext uri="{FF2B5EF4-FFF2-40B4-BE49-F238E27FC236}">
                <a16:creationId xmlns:a16="http://schemas.microsoft.com/office/drawing/2014/main" id="{65923A22-B0F4-4EBB-97F4-7DB632583ACD}"/>
              </a:ext>
            </a:extLst>
          </p:cNvPr>
          <p:cNvSpPr txBox="1">
            <a:spLocks noChangeArrowheads="1"/>
          </p:cNvSpPr>
          <p:nvPr/>
        </p:nvSpPr>
        <p:spPr bwMode="auto">
          <a:xfrm>
            <a:off x="1447800" y="3390900"/>
            <a:ext cx="58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A</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33" name="Text Box 12">
            <a:extLst>
              <a:ext uri="{FF2B5EF4-FFF2-40B4-BE49-F238E27FC236}">
                <a16:creationId xmlns:a16="http://schemas.microsoft.com/office/drawing/2014/main" id="{D125C656-A62B-493A-9393-D33CA9E6FD1D}"/>
              </a:ext>
            </a:extLst>
          </p:cNvPr>
          <p:cNvSpPr txBox="1">
            <a:spLocks noChangeArrowheads="1"/>
          </p:cNvSpPr>
          <p:nvPr/>
        </p:nvSpPr>
        <p:spPr bwMode="auto">
          <a:xfrm>
            <a:off x="3716338" y="58515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sp>
        <p:nvSpPr>
          <p:cNvPr id="34" name="Text Box 13">
            <a:extLst>
              <a:ext uri="{FF2B5EF4-FFF2-40B4-BE49-F238E27FC236}">
                <a16:creationId xmlns:a16="http://schemas.microsoft.com/office/drawing/2014/main" id="{D7D952A3-597D-4467-864A-B4B66197B914}"/>
              </a:ext>
            </a:extLst>
          </p:cNvPr>
          <p:cNvSpPr txBox="1">
            <a:spLocks noChangeArrowheads="1"/>
          </p:cNvSpPr>
          <p:nvPr/>
        </p:nvSpPr>
        <p:spPr bwMode="auto">
          <a:xfrm>
            <a:off x="4600575" y="5753100"/>
            <a:ext cx="58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B</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35" name="Line 14">
            <a:extLst>
              <a:ext uri="{FF2B5EF4-FFF2-40B4-BE49-F238E27FC236}">
                <a16:creationId xmlns:a16="http://schemas.microsoft.com/office/drawing/2014/main" id="{B01683E9-34AD-4D9A-B2C7-FD830E8B84AC}"/>
              </a:ext>
            </a:extLst>
          </p:cNvPr>
          <p:cNvSpPr>
            <a:spLocks noChangeShapeType="1"/>
          </p:cNvSpPr>
          <p:nvPr/>
        </p:nvSpPr>
        <p:spPr bwMode="auto">
          <a:xfrm>
            <a:off x="2057400" y="40005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5">
            <a:extLst>
              <a:ext uri="{FF2B5EF4-FFF2-40B4-BE49-F238E27FC236}">
                <a16:creationId xmlns:a16="http://schemas.microsoft.com/office/drawing/2014/main" id="{AF75B30F-D378-49D2-ACB3-C9FAE01D93DD}"/>
              </a:ext>
            </a:extLst>
          </p:cNvPr>
          <p:cNvSpPr>
            <a:spLocks noChangeShapeType="1"/>
          </p:cNvSpPr>
          <p:nvPr/>
        </p:nvSpPr>
        <p:spPr bwMode="auto">
          <a:xfrm rot="-5400000">
            <a:off x="2971800" y="49149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16">
            <a:extLst>
              <a:ext uri="{FF2B5EF4-FFF2-40B4-BE49-F238E27FC236}">
                <a16:creationId xmlns:a16="http://schemas.microsoft.com/office/drawing/2014/main" id="{2B64F62B-717C-477B-B1F6-35282B55B1C6}"/>
              </a:ext>
            </a:extLst>
          </p:cNvPr>
          <p:cNvSpPr txBox="1">
            <a:spLocks noChangeArrowheads="1"/>
          </p:cNvSpPr>
          <p:nvPr/>
        </p:nvSpPr>
        <p:spPr bwMode="auto">
          <a:xfrm>
            <a:off x="1905000" y="5851525"/>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38" name="Text Box 17">
            <a:extLst>
              <a:ext uri="{FF2B5EF4-FFF2-40B4-BE49-F238E27FC236}">
                <a16:creationId xmlns:a16="http://schemas.microsoft.com/office/drawing/2014/main" id="{A9D36FAD-A1E5-46C6-8E0F-BABF15D7418C}"/>
              </a:ext>
            </a:extLst>
          </p:cNvPr>
          <p:cNvSpPr txBox="1">
            <a:spLocks noChangeArrowheads="1"/>
          </p:cNvSpPr>
          <p:nvPr/>
        </p:nvSpPr>
        <p:spPr bwMode="auto">
          <a:xfrm>
            <a:off x="762000" y="3009900"/>
            <a:ext cx="259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A</a:t>
            </a:r>
            <a:r>
              <a:rPr lang="zh-CN" altLang="en-US" dirty="0">
                <a:latin typeface="+mn-ea"/>
              </a:rPr>
              <a:t>的最优反应</a:t>
            </a:r>
            <a:endParaRPr lang="en-US" altLang="zh-CN" dirty="0">
              <a:latin typeface="+mn-ea"/>
            </a:endParaRPr>
          </a:p>
        </p:txBody>
      </p:sp>
      <p:sp>
        <p:nvSpPr>
          <p:cNvPr id="39" name="Text Box 18">
            <a:extLst>
              <a:ext uri="{FF2B5EF4-FFF2-40B4-BE49-F238E27FC236}">
                <a16:creationId xmlns:a16="http://schemas.microsoft.com/office/drawing/2014/main" id="{C5E8DF8D-BBCA-42BE-A71C-CACB705CBE01}"/>
              </a:ext>
            </a:extLst>
          </p:cNvPr>
          <p:cNvSpPr txBox="1">
            <a:spLocks noChangeArrowheads="1"/>
          </p:cNvSpPr>
          <p:nvPr/>
        </p:nvSpPr>
        <p:spPr bwMode="auto">
          <a:xfrm>
            <a:off x="2749550" y="58515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½</a:t>
            </a:r>
          </a:p>
        </p:txBody>
      </p:sp>
      <p:sp>
        <p:nvSpPr>
          <p:cNvPr id="40" name="Text Box 19">
            <a:extLst>
              <a:ext uri="{FF2B5EF4-FFF2-40B4-BE49-F238E27FC236}">
                <a16:creationId xmlns:a16="http://schemas.microsoft.com/office/drawing/2014/main" id="{9362C3DE-7266-4307-96E0-710F86C6855C}"/>
              </a:ext>
            </a:extLst>
          </p:cNvPr>
          <p:cNvSpPr txBox="1">
            <a:spLocks noChangeArrowheads="1"/>
          </p:cNvSpPr>
          <p:nvPr/>
        </p:nvSpPr>
        <p:spPr bwMode="auto">
          <a:xfrm>
            <a:off x="1735138" y="3797300"/>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sp>
        <p:nvSpPr>
          <p:cNvPr id="41" name="Line 20">
            <a:extLst>
              <a:ext uri="{FF2B5EF4-FFF2-40B4-BE49-F238E27FC236}">
                <a16:creationId xmlns:a16="http://schemas.microsoft.com/office/drawing/2014/main" id="{75750F25-C417-4F1E-8734-66263C47924B}"/>
              </a:ext>
            </a:extLst>
          </p:cNvPr>
          <p:cNvSpPr>
            <a:spLocks noChangeShapeType="1"/>
          </p:cNvSpPr>
          <p:nvPr/>
        </p:nvSpPr>
        <p:spPr bwMode="auto">
          <a:xfrm rot="-5400000">
            <a:off x="2038350" y="4895850"/>
            <a:ext cx="18669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1">
            <a:extLst>
              <a:ext uri="{FF2B5EF4-FFF2-40B4-BE49-F238E27FC236}">
                <a16:creationId xmlns:a16="http://schemas.microsoft.com/office/drawing/2014/main" id="{CD13A508-0F6F-4655-A82D-588FEFF3CD31}"/>
              </a:ext>
            </a:extLst>
          </p:cNvPr>
          <p:cNvSpPr>
            <a:spLocks noChangeShapeType="1"/>
          </p:cNvSpPr>
          <p:nvPr/>
        </p:nvSpPr>
        <p:spPr bwMode="auto">
          <a:xfrm rot="-5400000">
            <a:off x="2038350" y="4895850"/>
            <a:ext cx="18669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2">
            <a:extLst>
              <a:ext uri="{FF2B5EF4-FFF2-40B4-BE49-F238E27FC236}">
                <a16:creationId xmlns:a16="http://schemas.microsoft.com/office/drawing/2014/main" id="{376F9E6C-E128-45DB-8417-98B8395CC007}"/>
              </a:ext>
            </a:extLst>
          </p:cNvPr>
          <p:cNvSpPr>
            <a:spLocks noChangeShapeType="1"/>
          </p:cNvSpPr>
          <p:nvPr/>
        </p:nvSpPr>
        <p:spPr bwMode="auto">
          <a:xfrm>
            <a:off x="2049463" y="5816600"/>
            <a:ext cx="922337" cy="0"/>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3">
            <a:extLst>
              <a:ext uri="{FF2B5EF4-FFF2-40B4-BE49-F238E27FC236}">
                <a16:creationId xmlns:a16="http://schemas.microsoft.com/office/drawing/2014/main" id="{954C84CD-9760-42E2-A93E-75DC6DC526A4}"/>
              </a:ext>
            </a:extLst>
          </p:cNvPr>
          <p:cNvSpPr>
            <a:spLocks noChangeShapeType="1"/>
          </p:cNvSpPr>
          <p:nvPr/>
        </p:nvSpPr>
        <p:spPr bwMode="auto">
          <a:xfrm>
            <a:off x="2981325" y="4000500"/>
            <a:ext cx="914400" cy="0"/>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24">
            <a:extLst>
              <a:ext uri="{FF2B5EF4-FFF2-40B4-BE49-F238E27FC236}">
                <a16:creationId xmlns:a16="http://schemas.microsoft.com/office/drawing/2014/main" id="{70A8BDEB-97AA-4055-AF55-7B053EDC3B19}"/>
              </a:ext>
            </a:extLst>
          </p:cNvPr>
          <p:cNvSpPr>
            <a:spLocks noChangeShapeType="1"/>
          </p:cNvSpPr>
          <p:nvPr/>
        </p:nvSpPr>
        <p:spPr bwMode="auto">
          <a:xfrm>
            <a:off x="2984500" y="3971925"/>
            <a:ext cx="0" cy="1871663"/>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739961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2D782-F9E3-4DF7-8B38-079CF36A2F32}"/>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3E453340-5F52-4736-97BF-43FC29B9967F}"/>
              </a:ext>
            </a:extLst>
          </p:cNvPr>
          <p:cNvSpPr>
            <a:spLocks noGrp="1"/>
          </p:cNvSpPr>
          <p:nvPr>
            <p:ph idx="1"/>
          </p:nvPr>
        </p:nvSpPr>
        <p:spPr/>
        <p:txBody>
          <a:bodyPr/>
          <a:lstStyle/>
          <a:p>
            <a:endParaRPr lang="zh-CN" altLang="en-US"/>
          </a:p>
        </p:txBody>
      </p:sp>
      <p:sp>
        <p:nvSpPr>
          <p:cNvPr id="5" name="Text Box 2">
            <a:extLst>
              <a:ext uri="{FF2B5EF4-FFF2-40B4-BE49-F238E27FC236}">
                <a16:creationId xmlns:a16="http://schemas.microsoft.com/office/drawing/2014/main" id="{4993D3ED-81C7-46DD-B3B5-F2774D645364}"/>
              </a:ext>
            </a:extLst>
          </p:cNvPr>
          <p:cNvSpPr txBox="1">
            <a:spLocks noChangeArrowheads="1"/>
          </p:cNvSpPr>
          <p:nvPr/>
        </p:nvSpPr>
        <p:spPr bwMode="auto">
          <a:xfrm>
            <a:off x="4470400" y="311785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3,1</a:t>
            </a:r>
          </a:p>
        </p:txBody>
      </p:sp>
      <p:sp>
        <p:nvSpPr>
          <p:cNvPr id="6" name="Rectangle 4">
            <a:extLst>
              <a:ext uri="{FF2B5EF4-FFF2-40B4-BE49-F238E27FC236}">
                <a16:creationId xmlns:a16="http://schemas.microsoft.com/office/drawing/2014/main" id="{9575DC3C-1882-4E79-9384-58601662C97E}"/>
              </a:ext>
            </a:extLst>
          </p:cNvPr>
          <p:cNvSpPr>
            <a:spLocks noChangeArrowheads="1"/>
          </p:cNvSpPr>
          <p:nvPr/>
        </p:nvSpPr>
        <p:spPr bwMode="auto">
          <a:xfrm>
            <a:off x="2286000" y="2819400"/>
            <a:ext cx="3429000" cy="2209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085E2C3E-D313-466A-A18A-6D2208821B9B}"/>
              </a:ext>
            </a:extLst>
          </p:cNvPr>
          <p:cNvSpPr>
            <a:spLocks noChangeShapeType="1"/>
          </p:cNvSpPr>
          <p:nvPr/>
        </p:nvSpPr>
        <p:spPr bwMode="auto">
          <a:xfrm>
            <a:off x="4013200" y="2819400"/>
            <a:ext cx="0" cy="220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97F5E270-B682-470E-B40D-95BCAFEA89E9}"/>
              </a:ext>
            </a:extLst>
          </p:cNvPr>
          <p:cNvSpPr>
            <a:spLocks noChangeShapeType="1"/>
          </p:cNvSpPr>
          <p:nvPr/>
        </p:nvSpPr>
        <p:spPr bwMode="auto">
          <a:xfrm rot="-5400000">
            <a:off x="4006850" y="2203450"/>
            <a:ext cx="0" cy="3416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7">
            <a:extLst>
              <a:ext uri="{FF2B5EF4-FFF2-40B4-BE49-F238E27FC236}">
                <a16:creationId xmlns:a16="http://schemas.microsoft.com/office/drawing/2014/main" id="{EB4A1F56-A8C7-4C4F-A4F8-8F055446BE48}"/>
              </a:ext>
            </a:extLst>
          </p:cNvPr>
          <p:cNvSpPr txBox="1">
            <a:spLocks noChangeArrowheads="1"/>
          </p:cNvSpPr>
          <p:nvPr/>
        </p:nvSpPr>
        <p:spPr bwMode="auto">
          <a:xfrm>
            <a:off x="2765425" y="311785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6,4</a:t>
            </a:r>
          </a:p>
        </p:txBody>
      </p:sp>
      <p:sp>
        <p:nvSpPr>
          <p:cNvPr id="10" name="Text Box 8">
            <a:extLst>
              <a:ext uri="{FF2B5EF4-FFF2-40B4-BE49-F238E27FC236}">
                <a16:creationId xmlns:a16="http://schemas.microsoft.com/office/drawing/2014/main" id="{4644BA7E-57F5-4F35-A2FE-3F163C678995}"/>
              </a:ext>
            </a:extLst>
          </p:cNvPr>
          <p:cNvSpPr txBox="1">
            <a:spLocks noChangeArrowheads="1"/>
          </p:cNvSpPr>
          <p:nvPr/>
        </p:nvSpPr>
        <p:spPr bwMode="auto">
          <a:xfrm>
            <a:off x="4470400" y="422910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5,7</a:t>
            </a:r>
          </a:p>
        </p:txBody>
      </p:sp>
      <p:sp>
        <p:nvSpPr>
          <p:cNvPr id="11" name="Text Box 9">
            <a:extLst>
              <a:ext uri="{FF2B5EF4-FFF2-40B4-BE49-F238E27FC236}">
                <a16:creationId xmlns:a16="http://schemas.microsoft.com/office/drawing/2014/main" id="{33B5B97E-F0BD-4C4A-9C43-255FCAE77F37}"/>
              </a:ext>
            </a:extLst>
          </p:cNvPr>
          <p:cNvSpPr txBox="1">
            <a:spLocks noChangeArrowheads="1"/>
          </p:cNvSpPr>
          <p:nvPr/>
        </p:nvSpPr>
        <p:spPr bwMode="auto">
          <a:xfrm>
            <a:off x="2765425" y="422910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4,3</a:t>
            </a:r>
          </a:p>
        </p:txBody>
      </p:sp>
      <p:sp>
        <p:nvSpPr>
          <p:cNvPr id="12" name="Text Box 10">
            <a:extLst>
              <a:ext uri="{FF2B5EF4-FFF2-40B4-BE49-F238E27FC236}">
                <a16:creationId xmlns:a16="http://schemas.microsoft.com/office/drawing/2014/main" id="{947A0632-9351-49F7-97BC-77362C2351A4}"/>
              </a:ext>
            </a:extLst>
          </p:cNvPr>
          <p:cNvSpPr txBox="1">
            <a:spLocks noChangeArrowheads="1"/>
          </p:cNvSpPr>
          <p:nvPr/>
        </p:nvSpPr>
        <p:spPr bwMode="auto">
          <a:xfrm>
            <a:off x="1524000" y="3138488"/>
            <a:ext cx="715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3" name="Text Box 11">
            <a:extLst>
              <a:ext uri="{FF2B5EF4-FFF2-40B4-BE49-F238E27FC236}">
                <a16:creationId xmlns:a16="http://schemas.microsoft.com/office/drawing/2014/main" id="{C96CA5A6-5C53-47F9-A661-78077B6E06A2}"/>
              </a:ext>
            </a:extLst>
          </p:cNvPr>
          <p:cNvSpPr txBox="1">
            <a:spLocks noChangeArrowheads="1"/>
          </p:cNvSpPr>
          <p:nvPr/>
        </p:nvSpPr>
        <p:spPr bwMode="auto">
          <a:xfrm>
            <a:off x="1524000" y="4230688"/>
            <a:ext cx="715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ea typeface="宋体" panose="02010600030101010101" pitchFamily="2" charset="-122"/>
              </a:rPr>
              <a:t>a</a:t>
            </a:r>
            <a:r>
              <a:rPr lang="en-US" altLang="zh-CN" sz="2800" b="1" baseline="30000" dirty="0">
                <a:ea typeface="宋体" panose="02010600030101010101" pitchFamily="2" charset="-122"/>
              </a:rPr>
              <a:t>A</a:t>
            </a:r>
            <a:r>
              <a:rPr lang="en-US" altLang="zh-CN" sz="2800" b="1" baseline="-25000" dirty="0">
                <a:ea typeface="宋体" panose="02010600030101010101" pitchFamily="2" charset="-122"/>
              </a:rPr>
              <a:t>2</a:t>
            </a:r>
            <a:endParaRPr lang="en-US" altLang="zh-CN" sz="2800" b="1" dirty="0">
              <a:ea typeface="宋体" panose="02010600030101010101" pitchFamily="2" charset="-122"/>
            </a:endParaRPr>
          </a:p>
        </p:txBody>
      </p:sp>
      <p:sp>
        <p:nvSpPr>
          <p:cNvPr id="14" name="Text Box 12">
            <a:extLst>
              <a:ext uri="{FF2B5EF4-FFF2-40B4-BE49-F238E27FC236}">
                <a16:creationId xmlns:a16="http://schemas.microsoft.com/office/drawing/2014/main" id="{48ACA69C-5E02-4999-80DC-EE11B46BB894}"/>
              </a:ext>
            </a:extLst>
          </p:cNvPr>
          <p:cNvSpPr txBox="1">
            <a:spLocks noChangeArrowheads="1"/>
          </p:cNvSpPr>
          <p:nvPr/>
        </p:nvSpPr>
        <p:spPr bwMode="auto">
          <a:xfrm>
            <a:off x="2819400" y="2209800"/>
            <a:ext cx="715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5" name="Text Box 13">
            <a:extLst>
              <a:ext uri="{FF2B5EF4-FFF2-40B4-BE49-F238E27FC236}">
                <a16:creationId xmlns:a16="http://schemas.microsoft.com/office/drawing/2014/main" id="{3E7FCB68-605B-44FE-9E2C-DED86CF80733}"/>
              </a:ext>
            </a:extLst>
          </p:cNvPr>
          <p:cNvSpPr txBox="1">
            <a:spLocks noChangeArrowheads="1"/>
          </p:cNvSpPr>
          <p:nvPr/>
        </p:nvSpPr>
        <p:spPr bwMode="auto">
          <a:xfrm>
            <a:off x="4495800" y="2209800"/>
            <a:ext cx="715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ea typeface="宋体" panose="02010600030101010101" pitchFamily="2" charset="-122"/>
              </a:rPr>
              <a:t>a</a:t>
            </a:r>
            <a:r>
              <a:rPr lang="en-US" altLang="zh-CN" sz="2800" b="1" baseline="30000" dirty="0">
                <a:ea typeface="宋体" panose="02010600030101010101" pitchFamily="2" charset="-122"/>
              </a:rPr>
              <a:t>B</a:t>
            </a:r>
            <a:r>
              <a:rPr lang="en-US" altLang="zh-CN" sz="2800" b="1" baseline="-25000" dirty="0">
                <a:ea typeface="宋体" panose="02010600030101010101" pitchFamily="2" charset="-122"/>
              </a:rPr>
              <a:t>2</a:t>
            </a:r>
            <a:endParaRPr lang="en-US" altLang="zh-CN" sz="2800" b="1" dirty="0">
              <a:ea typeface="宋体" panose="02010600030101010101" pitchFamily="2" charset="-122"/>
            </a:endParaRPr>
          </a:p>
        </p:txBody>
      </p:sp>
      <p:sp>
        <p:nvSpPr>
          <p:cNvPr id="16" name="Text Box 14">
            <a:extLst>
              <a:ext uri="{FF2B5EF4-FFF2-40B4-BE49-F238E27FC236}">
                <a16:creationId xmlns:a16="http://schemas.microsoft.com/office/drawing/2014/main" id="{0DC9BC6F-3D89-4A4C-BB2A-8F965635E9E5}"/>
              </a:ext>
            </a:extLst>
          </p:cNvPr>
          <p:cNvSpPr txBox="1">
            <a:spLocks noChangeArrowheads="1"/>
          </p:cNvSpPr>
          <p:nvPr/>
        </p:nvSpPr>
        <p:spPr bwMode="auto">
          <a:xfrm>
            <a:off x="3184525" y="1758950"/>
            <a:ext cx="165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B</a:t>
            </a:r>
          </a:p>
        </p:txBody>
      </p:sp>
      <p:sp>
        <p:nvSpPr>
          <p:cNvPr id="17" name="Text Box 15">
            <a:extLst>
              <a:ext uri="{FF2B5EF4-FFF2-40B4-BE49-F238E27FC236}">
                <a16:creationId xmlns:a16="http://schemas.microsoft.com/office/drawing/2014/main" id="{C3BED38F-CCCC-4824-9693-E8E0ACC63F4B}"/>
              </a:ext>
            </a:extLst>
          </p:cNvPr>
          <p:cNvSpPr txBox="1">
            <a:spLocks noChangeArrowheads="1"/>
          </p:cNvSpPr>
          <p:nvPr/>
        </p:nvSpPr>
        <p:spPr bwMode="auto">
          <a:xfrm>
            <a:off x="152400" y="3657600"/>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A</a:t>
            </a:r>
          </a:p>
        </p:txBody>
      </p:sp>
      <p:sp>
        <p:nvSpPr>
          <p:cNvPr id="18" name="Text Box 16">
            <a:extLst>
              <a:ext uri="{FF2B5EF4-FFF2-40B4-BE49-F238E27FC236}">
                <a16:creationId xmlns:a16="http://schemas.microsoft.com/office/drawing/2014/main" id="{39091FC7-8691-4989-91D6-10C2E60C235E}"/>
              </a:ext>
            </a:extLst>
          </p:cNvPr>
          <p:cNvSpPr txBox="1">
            <a:spLocks noChangeArrowheads="1"/>
          </p:cNvSpPr>
          <p:nvPr/>
        </p:nvSpPr>
        <p:spPr bwMode="auto">
          <a:xfrm>
            <a:off x="5829301" y="1825625"/>
            <a:ext cx="26860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latin typeface="+mn-ea"/>
                <a:sym typeface="Symbol" panose="05050102010706020507" pitchFamily="18" charset="2"/>
              </a:rPr>
              <a:t>A</a:t>
            </a:r>
            <a:r>
              <a:rPr lang="zh-CN" altLang="en-US" sz="2000" dirty="0">
                <a:latin typeface="+mn-ea"/>
                <a:sym typeface="Symbol" panose="05050102010706020507" pitchFamily="18" charset="2"/>
              </a:rPr>
              <a:t>以概率</a:t>
            </a:r>
            <a:r>
              <a:rPr lang="en-US" altLang="zh-CN" sz="2000" dirty="0">
                <a:latin typeface="+mn-ea"/>
                <a:sym typeface="Symbol" panose="05050102010706020507" pitchFamily="18" charset="2"/>
              </a:rPr>
              <a:t></a:t>
            </a:r>
            <a:r>
              <a:rPr lang="en-US" altLang="zh-CN" sz="2000" baseline="30000" dirty="0">
                <a:latin typeface="+mn-ea"/>
                <a:sym typeface="Symbol" panose="05050102010706020507" pitchFamily="18" charset="2"/>
              </a:rPr>
              <a:t>A</a:t>
            </a:r>
            <a:r>
              <a:rPr lang="en-US" altLang="zh-CN" sz="2000" baseline="-25000" dirty="0">
                <a:latin typeface="+mn-ea"/>
                <a:sym typeface="Symbol" panose="05050102010706020507" pitchFamily="18" charset="2"/>
              </a:rPr>
              <a:t>1</a:t>
            </a:r>
            <a:r>
              <a:rPr lang="en-US" altLang="zh-CN" sz="2000" dirty="0">
                <a:latin typeface="+mn-ea"/>
                <a:sym typeface="Symbol" panose="05050102010706020507" pitchFamily="18" charset="2"/>
              </a:rPr>
              <a:t> </a:t>
            </a:r>
            <a:r>
              <a:rPr lang="zh-CN" altLang="en-US" sz="2000" dirty="0">
                <a:latin typeface="+mn-ea"/>
                <a:sym typeface="Symbol" panose="05050102010706020507" pitchFamily="18" charset="2"/>
              </a:rPr>
              <a:t>选择</a:t>
            </a:r>
            <a:r>
              <a:rPr lang="en-US" altLang="zh-CN" sz="2000" dirty="0">
                <a:latin typeface="+mn-ea"/>
                <a:sym typeface="Symbol" panose="05050102010706020507" pitchFamily="18" charset="2"/>
              </a:rPr>
              <a:t>a</a:t>
            </a:r>
            <a:r>
              <a:rPr lang="en-US" altLang="zh-CN" sz="2000" baseline="30000" dirty="0">
                <a:latin typeface="+mn-ea"/>
                <a:sym typeface="Symbol" panose="05050102010706020507" pitchFamily="18" charset="2"/>
              </a:rPr>
              <a:t>A</a:t>
            </a:r>
            <a:r>
              <a:rPr lang="en-US" altLang="zh-CN" sz="2000" baseline="-25000" dirty="0">
                <a:latin typeface="+mn-ea"/>
                <a:sym typeface="Symbol" panose="05050102010706020507" pitchFamily="18" charset="2"/>
              </a:rPr>
              <a:t>1</a:t>
            </a:r>
            <a:r>
              <a:rPr lang="zh-CN" altLang="en-US" sz="2000" dirty="0">
                <a:latin typeface="+mn-ea"/>
                <a:sym typeface="Symbol" panose="05050102010706020507" pitchFamily="18" charset="2"/>
              </a:rPr>
              <a:t>，以概率</a:t>
            </a:r>
            <a:r>
              <a:rPr lang="en-US" altLang="zh-CN" sz="2000" dirty="0">
                <a:latin typeface="+mn-ea"/>
                <a:sym typeface="Symbol" panose="05050102010706020507" pitchFamily="18" charset="2"/>
              </a:rPr>
              <a:t>1- </a:t>
            </a:r>
            <a:r>
              <a:rPr lang="en-US" altLang="zh-CN" sz="2000" baseline="30000" dirty="0">
                <a:latin typeface="+mn-ea"/>
                <a:sym typeface="Symbol" panose="05050102010706020507" pitchFamily="18" charset="2"/>
              </a:rPr>
              <a:t>A</a:t>
            </a:r>
            <a:r>
              <a:rPr lang="en-US" altLang="zh-CN" sz="2000" baseline="-25000" dirty="0">
                <a:latin typeface="+mn-ea"/>
                <a:sym typeface="Symbol" panose="05050102010706020507" pitchFamily="18" charset="2"/>
              </a:rPr>
              <a:t>1</a:t>
            </a:r>
            <a:r>
              <a:rPr lang="en-US" altLang="zh-CN" sz="2000" dirty="0">
                <a:latin typeface="+mn-ea"/>
                <a:sym typeface="Symbol" panose="05050102010706020507" pitchFamily="18" charset="2"/>
              </a:rPr>
              <a:t> </a:t>
            </a:r>
            <a:r>
              <a:rPr lang="zh-CN" altLang="en-US" sz="2000" dirty="0">
                <a:latin typeface="+mn-ea"/>
                <a:sym typeface="Symbol" panose="05050102010706020507" pitchFamily="18" charset="2"/>
              </a:rPr>
              <a:t>选择</a:t>
            </a:r>
            <a:r>
              <a:rPr lang="en-US" altLang="zh-CN" sz="2000" dirty="0">
                <a:latin typeface="+mn-ea"/>
              </a:rPr>
              <a:t>a</a:t>
            </a:r>
            <a:r>
              <a:rPr lang="en-US" altLang="zh-CN" sz="2000" baseline="30000" dirty="0">
                <a:latin typeface="+mn-ea"/>
              </a:rPr>
              <a:t>A</a:t>
            </a:r>
            <a:r>
              <a:rPr lang="en-US" altLang="zh-CN" sz="2000" baseline="-25000" dirty="0">
                <a:latin typeface="+mn-ea"/>
              </a:rPr>
              <a:t>2</a:t>
            </a:r>
            <a:endParaRPr lang="en-US" altLang="zh-CN" sz="2000" dirty="0">
              <a:latin typeface="+mn-ea"/>
            </a:endParaRPr>
          </a:p>
          <a:p>
            <a:r>
              <a:rPr lang="en-US" altLang="zh-CN" sz="2000" dirty="0">
                <a:latin typeface="+mn-ea"/>
                <a:sym typeface="Symbol" panose="05050102010706020507" pitchFamily="18" charset="2"/>
              </a:rPr>
              <a:t/>
            </a:r>
            <a:br>
              <a:rPr lang="en-US" altLang="zh-CN" sz="2000" dirty="0">
                <a:latin typeface="+mn-ea"/>
                <a:sym typeface="Symbol" panose="05050102010706020507" pitchFamily="18" charset="2"/>
              </a:rPr>
            </a:br>
            <a:r>
              <a:rPr lang="en-US" altLang="zh-CN" sz="2000" dirty="0">
                <a:latin typeface="+mn-ea"/>
                <a:sym typeface="Symbol" panose="05050102010706020507" pitchFamily="18" charset="2"/>
              </a:rPr>
              <a:t>B</a:t>
            </a:r>
            <a:r>
              <a:rPr lang="zh-CN" altLang="en-US" sz="2000" dirty="0">
                <a:latin typeface="+mn-ea"/>
                <a:sym typeface="Symbol" panose="05050102010706020507" pitchFamily="18" charset="2"/>
              </a:rPr>
              <a:t>以概率</a:t>
            </a:r>
            <a:r>
              <a:rPr lang="en-US" altLang="zh-CN" sz="2000" dirty="0">
                <a:latin typeface="+mn-ea"/>
                <a:sym typeface="Symbol" panose="05050102010706020507" pitchFamily="18" charset="2"/>
              </a:rPr>
              <a:t></a:t>
            </a:r>
            <a:r>
              <a:rPr lang="en-US" altLang="zh-CN" sz="2000" baseline="30000" dirty="0">
                <a:latin typeface="+mn-ea"/>
                <a:sym typeface="Symbol" panose="05050102010706020507" pitchFamily="18" charset="2"/>
              </a:rPr>
              <a:t>B</a:t>
            </a:r>
            <a:r>
              <a:rPr lang="en-US" altLang="zh-CN" sz="2000" baseline="-25000" dirty="0">
                <a:latin typeface="+mn-ea"/>
                <a:sym typeface="Symbol" panose="05050102010706020507" pitchFamily="18" charset="2"/>
              </a:rPr>
              <a:t>1</a:t>
            </a:r>
            <a:r>
              <a:rPr lang="en-US" altLang="zh-CN" sz="2000" dirty="0">
                <a:latin typeface="+mn-ea"/>
                <a:sym typeface="Symbol" panose="05050102010706020507" pitchFamily="18" charset="2"/>
              </a:rPr>
              <a:t> </a:t>
            </a:r>
            <a:r>
              <a:rPr lang="zh-CN" altLang="en-US" sz="2000" dirty="0">
                <a:latin typeface="+mn-ea"/>
                <a:sym typeface="Symbol" panose="05050102010706020507" pitchFamily="18" charset="2"/>
              </a:rPr>
              <a:t>选择</a:t>
            </a:r>
            <a:r>
              <a:rPr lang="en-US" altLang="zh-CN" sz="2000" dirty="0">
                <a:latin typeface="+mn-ea"/>
                <a:sym typeface="Symbol" panose="05050102010706020507" pitchFamily="18" charset="2"/>
              </a:rPr>
              <a:t>a</a:t>
            </a:r>
            <a:r>
              <a:rPr lang="en-US" altLang="zh-CN" sz="2000" baseline="30000" dirty="0">
                <a:latin typeface="+mn-ea"/>
                <a:sym typeface="Symbol" panose="05050102010706020507" pitchFamily="18" charset="2"/>
              </a:rPr>
              <a:t>B</a:t>
            </a:r>
            <a:r>
              <a:rPr lang="en-US" altLang="zh-CN" sz="2000" baseline="-25000" dirty="0">
                <a:latin typeface="+mn-ea"/>
                <a:sym typeface="Symbol" panose="05050102010706020507" pitchFamily="18" charset="2"/>
              </a:rPr>
              <a:t>1</a:t>
            </a:r>
            <a:r>
              <a:rPr lang="zh-CN" altLang="en-US" sz="2000" dirty="0">
                <a:latin typeface="+mn-ea"/>
                <a:sym typeface="Symbol" panose="05050102010706020507" pitchFamily="18" charset="2"/>
              </a:rPr>
              <a:t>，以概率</a:t>
            </a:r>
            <a:r>
              <a:rPr lang="en-US" altLang="zh-CN" sz="2000" dirty="0">
                <a:latin typeface="+mn-ea"/>
                <a:sym typeface="Symbol" panose="05050102010706020507" pitchFamily="18" charset="2"/>
              </a:rPr>
              <a:t>1- </a:t>
            </a:r>
            <a:r>
              <a:rPr lang="en-US" altLang="zh-CN" sz="2000" baseline="30000" dirty="0">
                <a:latin typeface="+mn-ea"/>
                <a:sym typeface="Symbol" panose="05050102010706020507" pitchFamily="18" charset="2"/>
              </a:rPr>
              <a:t>B</a:t>
            </a:r>
            <a:r>
              <a:rPr lang="en-US" altLang="zh-CN" sz="2000" baseline="-25000" dirty="0">
                <a:latin typeface="+mn-ea"/>
                <a:sym typeface="Symbol" panose="05050102010706020507" pitchFamily="18" charset="2"/>
              </a:rPr>
              <a:t>1</a:t>
            </a:r>
            <a:r>
              <a:rPr lang="zh-CN" altLang="en-US" sz="2000" dirty="0">
                <a:latin typeface="+mn-ea"/>
                <a:sym typeface="Symbol" panose="05050102010706020507" pitchFamily="18" charset="2"/>
              </a:rPr>
              <a:t>选择</a:t>
            </a:r>
            <a:r>
              <a:rPr lang="en-US" altLang="zh-CN" sz="2000" dirty="0">
                <a:latin typeface="+mn-ea"/>
              </a:rPr>
              <a:t>a</a:t>
            </a:r>
            <a:r>
              <a:rPr lang="en-US" altLang="zh-CN" sz="2000" baseline="30000" dirty="0">
                <a:latin typeface="+mn-ea"/>
              </a:rPr>
              <a:t>B</a:t>
            </a:r>
            <a:r>
              <a:rPr lang="en-US" altLang="zh-CN" sz="2000" baseline="-25000" dirty="0">
                <a:latin typeface="+mn-ea"/>
              </a:rPr>
              <a:t>2</a:t>
            </a:r>
            <a:endParaRPr lang="en-US" altLang="zh-CN" sz="2000" dirty="0">
              <a:latin typeface="+mn-ea"/>
            </a:endParaRPr>
          </a:p>
        </p:txBody>
      </p:sp>
      <p:sp>
        <p:nvSpPr>
          <p:cNvPr id="19" name="Text Box 17">
            <a:extLst>
              <a:ext uri="{FF2B5EF4-FFF2-40B4-BE49-F238E27FC236}">
                <a16:creationId xmlns:a16="http://schemas.microsoft.com/office/drawing/2014/main" id="{D0F27A6A-394E-404E-B414-2F01B6C454A9}"/>
              </a:ext>
            </a:extLst>
          </p:cNvPr>
          <p:cNvSpPr txBox="1">
            <a:spLocks noChangeArrowheads="1"/>
          </p:cNvSpPr>
          <p:nvPr/>
        </p:nvSpPr>
        <p:spPr bwMode="auto">
          <a:xfrm>
            <a:off x="1204913" y="5854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800" b="1"/>
          </a:p>
        </p:txBody>
      </p:sp>
      <p:sp>
        <p:nvSpPr>
          <p:cNvPr id="20" name="Text Box 18">
            <a:extLst>
              <a:ext uri="{FF2B5EF4-FFF2-40B4-BE49-F238E27FC236}">
                <a16:creationId xmlns:a16="http://schemas.microsoft.com/office/drawing/2014/main" id="{93F16A3F-C601-460A-87FC-756EB4093DBA}"/>
              </a:ext>
            </a:extLst>
          </p:cNvPr>
          <p:cNvSpPr txBox="1">
            <a:spLocks noChangeArrowheads="1"/>
          </p:cNvSpPr>
          <p:nvPr/>
        </p:nvSpPr>
        <p:spPr bwMode="auto">
          <a:xfrm>
            <a:off x="765175" y="5295900"/>
            <a:ext cx="76754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mn-ea"/>
              </a:rPr>
              <a:t>B</a:t>
            </a:r>
            <a:r>
              <a:rPr lang="zh-CN" altLang="en-US" sz="2400" dirty="0">
                <a:latin typeface="+mn-ea"/>
              </a:rPr>
              <a:t>选择</a:t>
            </a:r>
            <a:r>
              <a:rPr lang="en-US" altLang="zh-CN" sz="2400" dirty="0">
                <a:ea typeface="宋体" panose="02010600030101010101" pitchFamily="2" charset="-122"/>
              </a:rPr>
              <a:t>a</a:t>
            </a:r>
            <a:r>
              <a:rPr lang="en-US" altLang="zh-CN" sz="2400" baseline="30000" dirty="0">
                <a:ea typeface="宋体" panose="02010600030101010101" pitchFamily="2" charset="-122"/>
              </a:rPr>
              <a:t>B</a:t>
            </a:r>
            <a:r>
              <a:rPr lang="en-US" altLang="zh-CN" sz="2400" baseline="-25000" dirty="0">
                <a:ea typeface="宋体" panose="02010600030101010101" pitchFamily="2" charset="-122"/>
              </a:rPr>
              <a:t>1</a:t>
            </a:r>
            <a:r>
              <a:rPr lang="zh-CN" altLang="en-US" sz="2400" dirty="0">
                <a:latin typeface="+mn-ea"/>
              </a:rPr>
              <a:t>和</a:t>
            </a:r>
            <a:r>
              <a:rPr lang="en-US" altLang="zh-CN" sz="2400" dirty="0">
                <a:ea typeface="宋体" panose="02010600030101010101" pitchFamily="2" charset="-122"/>
              </a:rPr>
              <a:t>a</a:t>
            </a:r>
            <a:r>
              <a:rPr lang="en-US" altLang="zh-CN" sz="2400" baseline="30000" dirty="0">
                <a:ea typeface="宋体" panose="02010600030101010101" pitchFamily="2" charset="-122"/>
              </a:rPr>
              <a:t>B</a:t>
            </a:r>
            <a:r>
              <a:rPr lang="en-US" altLang="zh-CN" sz="2400" baseline="-25000" dirty="0">
                <a:ea typeface="宋体" panose="02010600030101010101" pitchFamily="2" charset="-122"/>
              </a:rPr>
              <a:t>2</a:t>
            </a:r>
            <a:r>
              <a:rPr lang="zh-CN" altLang="en-US" sz="2400" dirty="0">
                <a:latin typeface="+mn-ea"/>
              </a:rPr>
              <a:t>的期望收益</a:t>
            </a:r>
            <a:r>
              <a:rPr lang="en-US" altLang="zh-CN" sz="2400" dirty="0">
                <a:ea typeface="宋体" panose="02010600030101010101" pitchFamily="2" charset="-122"/>
              </a:rPr>
              <a:t>EV</a:t>
            </a:r>
            <a:r>
              <a:rPr lang="en-US" altLang="zh-CN" sz="2400" baseline="30000" dirty="0">
                <a:ea typeface="宋体" panose="02010600030101010101" pitchFamily="2" charset="-122"/>
              </a:rPr>
              <a:t>B</a:t>
            </a:r>
            <a:r>
              <a:rPr lang="en-US" altLang="zh-CN" sz="2400" dirty="0">
                <a:ea typeface="宋体" panose="02010600030101010101" pitchFamily="2" charset="-122"/>
              </a:rPr>
              <a:t>(a</a:t>
            </a:r>
            <a:r>
              <a:rPr lang="en-US" altLang="zh-CN" sz="2400" baseline="30000" dirty="0">
                <a:ea typeface="宋体" panose="02010600030101010101" pitchFamily="2" charset="-122"/>
              </a:rPr>
              <a:t>B</a:t>
            </a:r>
            <a:r>
              <a:rPr lang="en-US" altLang="zh-CN" sz="2400" baseline="-25000" dirty="0">
                <a:ea typeface="宋体" panose="02010600030101010101" pitchFamily="2" charset="-122"/>
              </a:rPr>
              <a:t>1</a:t>
            </a:r>
            <a:r>
              <a:rPr lang="en-US" altLang="zh-CN" sz="2400" dirty="0">
                <a:ea typeface="宋体" panose="02010600030101010101" pitchFamily="2" charset="-122"/>
              </a:rPr>
              <a:t>)</a:t>
            </a:r>
            <a:r>
              <a:rPr lang="zh-CN" altLang="en-US" sz="2400" dirty="0">
                <a:latin typeface="+mn-ea"/>
              </a:rPr>
              <a:t>和</a:t>
            </a:r>
            <a:r>
              <a:rPr lang="en-US" altLang="zh-CN" sz="2400" dirty="0">
                <a:ea typeface="宋体" panose="02010600030101010101" pitchFamily="2" charset="-122"/>
              </a:rPr>
              <a:t>EV</a:t>
            </a:r>
            <a:r>
              <a:rPr lang="en-US" altLang="zh-CN" sz="2400" baseline="30000" dirty="0">
                <a:ea typeface="宋体" panose="02010600030101010101" pitchFamily="2" charset="-122"/>
              </a:rPr>
              <a:t>B</a:t>
            </a:r>
            <a:r>
              <a:rPr lang="en-US" altLang="zh-CN" sz="2400" dirty="0">
                <a:ea typeface="宋体" panose="02010600030101010101" pitchFamily="2" charset="-122"/>
              </a:rPr>
              <a:t>(a</a:t>
            </a:r>
            <a:r>
              <a:rPr lang="en-US" altLang="zh-CN" sz="2400" baseline="30000" dirty="0">
                <a:ea typeface="宋体" panose="02010600030101010101" pitchFamily="2" charset="-122"/>
              </a:rPr>
              <a:t>B</a:t>
            </a:r>
            <a:r>
              <a:rPr lang="en-US" altLang="zh-CN" sz="2400" baseline="-25000" dirty="0">
                <a:ea typeface="宋体" panose="02010600030101010101" pitchFamily="2" charset="-122"/>
              </a:rPr>
              <a:t>2</a:t>
            </a:r>
            <a:r>
              <a:rPr lang="en-US" altLang="zh-CN" sz="2400" dirty="0">
                <a:ea typeface="宋体" panose="02010600030101010101" pitchFamily="2" charset="-122"/>
              </a:rPr>
              <a:t>)</a:t>
            </a:r>
            <a:r>
              <a:rPr lang="zh-CN" altLang="en-US" sz="2400" dirty="0">
                <a:latin typeface="+mn-ea"/>
              </a:rPr>
              <a:t>分别是多少？</a:t>
            </a:r>
            <a:endParaRPr lang="en-US" altLang="zh-CN" sz="2400" dirty="0">
              <a:latin typeface="+mn-ea"/>
            </a:endParaRPr>
          </a:p>
        </p:txBody>
      </p:sp>
    </p:spTree>
    <p:extLst>
      <p:ext uri="{BB962C8B-B14F-4D97-AF65-F5344CB8AC3E}">
        <p14:creationId xmlns:p14="http://schemas.microsoft.com/office/powerpoint/2010/main" val="155346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51B86-C421-456E-9B90-715924B523FE}"/>
              </a:ext>
            </a:extLst>
          </p:cNvPr>
          <p:cNvSpPr>
            <a:spLocks noGrp="1"/>
          </p:cNvSpPr>
          <p:nvPr>
            <p:ph type="title"/>
          </p:nvPr>
        </p:nvSpPr>
        <p:spPr/>
        <p:txBody>
          <a:bodyPr/>
          <a:lstStyle/>
          <a:p>
            <a:r>
              <a:rPr lang="zh-CN" altLang="en-US" dirty="0"/>
              <a:t>博弈论的一些应用</a:t>
            </a:r>
          </a:p>
        </p:txBody>
      </p:sp>
      <p:sp>
        <p:nvSpPr>
          <p:cNvPr id="3" name="内容占位符 2">
            <a:extLst>
              <a:ext uri="{FF2B5EF4-FFF2-40B4-BE49-F238E27FC236}">
                <a16:creationId xmlns:a16="http://schemas.microsoft.com/office/drawing/2014/main" id="{09FA7490-7967-4B7B-967C-D6746A6C21D1}"/>
              </a:ext>
            </a:extLst>
          </p:cNvPr>
          <p:cNvSpPr>
            <a:spLocks noGrp="1"/>
          </p:cNvSpPr>
          <p:nvPr>
            <p:ph idx="1"/>
          </p:nvPr>
        </p:nvSpPr>
        <p:spPr/>
        <p:txBody>
          <a:bodyPr/>
          <a:lstStyle/>
          <a:p>
            <a:r>
              <a:rPr lang="zh-CN" altLang="en-US" dirty="0"/>
              <a:t>赌场、体育赛事</a:t>
            </a:r>
          </a:p>
          <a:p>
            <a:r>
              <a:rPr lang="zh-CN" altLang="en-US" dirty="0"/>
              <a:t>军事策略</a:t>
            </a:r>
          </a:p>
          <a:p>
            <a:r>
              <a:rPr lang="zh-CN" altLang="en-US" dirty="0"/>
              <a:t>讨价还价、谈判</a:t>
            </a:r>
          </a:p>
          <a:p>
            <a:r>
              <a:rPr lang="zh-CN" altLang="en-US" dirty="0"/>
              <a:t>产业组织</a:t>
            </a:r>
          </a:p>
          <a:p>
            <a:r>
              <a:rPr lang="zh-CN" altLang="en-US" dirty="0"/>
              <a:t>公共资源的利用</a:t>
            </a:r>
          </a:p>
          <a:p>
            <a:r>
              <a:rPr lang="zh-CN" altLang="en-US" dirty="0"/>
              <a:t>企业薪酬设计</a:t>
            </a:r>
          </a:p>
          <a:p>
            <a:r>
              <a:rPr lang="zh-CN" altLang="en-US" dirty="0"/>
              <a:t>市场机制设计（拍卖、匹配）</a:t>
            </a:r>
          </a:p>
        </p:txBody>
      </p:sp>
    </p:spTree>
    <p:extLst>
      <p:ext uri="{BB962C8B-B14F-4D97-AF65-F5344CB8AC3E}">
        <p14:creationId xmlns:p14="http://schemas.microsoft.com/office/powerpoint/2010/main" val="2752549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83C73-2396-4149-9F28-12EE52B03E4C}"/>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06E1F464-71CA-4D2E-B9A0-2CCE77127678}"/>
              </a:ext>
            </a:extLst>
          </p:cNvPr>
          <p:cNvSpPr>
            <a:spLocks noGrp="1"/>
          </p:cNvSpPr>
          <p:nvPr>
            <p:ph idx="1"/>
          </p:nvPr>
        </p:nvSpPr>
        <p:spPr/>
        <p:txBody>
          <a:bodyPr/>
          <a:lstStyle/>
          <a:p>
            <a:endParaRPr lang="zh-CN" altLang="en-US" dirty="0"/>
          </a:p>
        </p:txBody>
      </p:sp>
      <p:sp>
        <p:nvSpPr>
          <p:cNvPr id="4" name="Text Box 2">
            <a:extLst>
              <a:ext uri="{FF2B5EF4-FFF2-40B4-BE49-F238E27FC236}">
                <a16:creationId xmlns:a16="http://schemas.microsoft.com/office/drawing/2014/main" id="{F2C0D175-8B01-4AAD-92D4-D4CE937CFACF}"/>
              </a:ext>
            </a:extLst>
          </p:cNvPr>
          <p:cNvSpPr txBox="1">
            <a:spLocks noChangeArrowheads="1"/>
          </p:cNvSpPr>
          <p:nvPr/>
        </p:nvSpPr>
        <p:spPr bwMode="auto">
          <a:xfrm>
            <a:off x="4470400" y="3117850"/>
            <a:ext cx="64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ea typeface="宋体" panose="02010600030101010101" pitchFamily="2" charset="-122"/>
              </a:rPr>
              <a:t>3,1</a:t>
            </a:r>
          </a:p>
        </p:txBody>
      </p:sp>
      <p:sp>
        <p:nvSpPr>
          <p:cNvPr id="6" name="Rectangle 4">
            <a:extLst>
              <a:ext uri="{FF2B5EF4-FFF2-40B4-BE49-F238E27FC236}">
                <a16:creationId xmlns:a16="http://schemas.microsoft.com/office/drawing/2014/main" id="{6CAA3102-A83E-47DB-86DC-F6DC20035CB5}"/>
              </a:ext>
            </a:extLst>
          </p:cNvPr>
          <p:cNvSpPr>
            <a:spLocks noChangeArrowheads="1"/>
          </p:cNvSpPr>
          <p:nvPr/>
        </p:nvSpPr>
        <p:spPr bwMode="auto">
          <a:xfrm>
            <a:off x="2286000" y="2819400"/>
            <a:ext cx="3429000" cy="2209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C9DF3CE2-A173-4EAF-AE69-17BB86F6A167}"/>
              </a:ext>
            </a:extLst>
          </p:cNvPr>
          <p:cNvSpPr>
            <a:spLocks noChangeShapeType="1"/>
          </p:cNvSpPr>
          <p:nvPr/>
        </p:nvSpPr>
        <p:spPr bwMode="auto">
          <a:xfrm>
            <a:off x="4013200" y="2819400"/>
            <a:ext cx="0" cy="220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B2D7250B-0449-4C9C-8ADF-541CE898487C}"/>
              </a:ext>
            </a:extLst>
          </p:cNvPr>
          <p:cNvSpPr>
            <a:spLocks noChangeShapeType="1"/>
          </p:cNvSpPr>
          <p:nvPr/>
        </p:nvSpPr>
        <p:spPr bwMode="auto">
          <a:xfrm rot="-5400000">
            <a:off x="4006850" y="2203450"/>
            <a:ext cx="0" cy="3416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7">
            <a:extLst>
              <a:ext uri="{FF2B5EF4-FFF2-40B4-BE49-F238E27FC236}">
                <a16:creationId xmlns:a16="http://schemas.microsoft.com/office/drawing/2014/main" id="{CD36E6DD-BCC3-4BA2-A305-A7D85E50AE95}"/>
              </a:ext>
            </a:extLst>
          </p:cNvPr>
          <p:cNvSpPr txBox="1">
            <a:spLocks noChangeArrowheads="1"/>
          </p:cNvSpPr>
          <p:nvPr/>
        </p:nvSpPr>
        <p:spPr bwMode="auto">
          <a:xfrm>
            <a:off x="2765425" y="3117850"/>
            <a:ext cx="64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6,4</a:t>
            </a:r>
          </a:p>
        </p:txBody>
      </p:sp>
      <p:sp>
        <p:nvSpPr>
          <p:cNvPr id="10" name="Text Box 8">
            <a:extLst>
              <a:ext uri="{FF2B5EF4-FFF2-40B4-BE49-F238E27FC236}">
                <a16:creationId xmlns:a16="http://schemas.microsoft.com/office/drawing/2014/main" id="{8C89159B-74E5-415B-81DD-441D155BC51C}"/>
              </a:ext>
            </a:extLst>
          </p:cNvPr>
          <p:cNvSpPr txBox="1">
            <a:spLocks noChangeArrowheads="1"/>
          </p:cNvSpPr>
          <p:nvPr/>
        </p:nvSpPr>
        <p:spPr bwMode="auto">
          <a:xfrm>
            <a:off x="4470400" y="4229100"/>
            <a:ext cx="64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ea typeface="宋体" panose="02010600030101010101" pitchFamily="2" charset="-122"/>
              </a:rPr>
              <a:t>5,7</a:t>
            </a:r>
          </a:p>
        </p:txBody>
      </p:sp>
      <p:sp>
        <p:nvSpPr>
          <p:cNvPr id="11" name="Text Box 9">
            <a:extLst>
              <a:ext uri="{FF2B5EF4-FFF2-40B4-BE49-F238E27FC236}">
                <a16:creationId xmlns:a16="http://schemas.microsoft.com/office/drawing/2014/main" id="{671047E1-3B71-4D39-B31A-EAEAAED8ECF8}"/>
              </a:ext>
            </a:extLst>
          </p:cNvPr>
          <p:cNvSpPr txBox="1">
            <a:spLocks noChangeArrowheads="1"/>
          </p:cNvSpPr>
          <p:nvPr/>
        </p:nvSpPr>
        <p:spPr bwMode="auto">
          <a:xfrm>
            <a:off x="2765425" y="4229100"/>
            <a:ext cx="643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4,3</a:t>
            </a:r>
          </a:p>
        </p:txBody>
      </p:sp>
      <p:sp>
        <p:nvSpPr>
          <p:cNvPr id="12" name="Text Box 10">
            <a:extLst>
              <a:ext uri="{FF2B5EF4-FFF2-40B4-BE49-F238E27FC236}">
                <a16:creationId xmlns:a16="http://schemas.microsoft.com/office/drawing/2014/main" id="{E586507D-A5DC-4FF0-B871-D34D946617C8}"/>
              </a:ext>
            </a:extLst>
          </p:cNvPr>
          <p:cNvSpPr txBox="1">
            <a:spLocks noChangeArrowheads="1"/>
          </p:cNvSpPr>
          <p:nvPr/>
        </p:nvSpPr>
        <p:spPr bwMode="auto">
          <a:xfrm>
            <a:off x="1524000" y="3138488"/>
            <a:ext cx="6286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3" name="Text Box 11">
            <a:extLst>
              <a:ext uri="{FF2B5EF4-FFF2-40B4-BE49-F238E27FC236}">
                <a16:creationId xmlns:a16="http://schemas.microsoft.com/office/drawing/2014/main" id="{0C26AFCA-8360-43D3-AFDD-AB17CEF32422}"/>
              </a:ext>
            </a:extLst>
          </p:cNvPr>
          <p:cNvSpPr txBox="1">
            <a:spLocks noChangeArrowheads="1"/>
          </p:cNvSpPr>
          <p:nvPr/>
        </p:nvSpPr>
        <p:spPr bwMode="auto">
          <a:xfrm>
            <a:off x="1524000" y="4230688"/>
            <a:ext cx="6286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2</a:t>
            </a:r>
            <a:endParaRPr lang="en-US" altLang="zh-CN" sz="2800" b="1">
              <a:ea typeface="宋体" panose="02010600030101010101" pitchFamily="2" charset="-122"/>
            </a:endParaRPr>
          </a:p>
        </p:txBody>
      </p:sp>
      <p:sp>
        <p:nvSpPr>
          <p:cNvPr id="14" name="Text Box 12">
            <a:extLst>
              <a:ext uri="{FF2B5EF4-FFF2-40B4-BE49-F238E27FC236}">
                <a16:creationId xmlns:a16="http://schemas.microsoft.com/office/drawing/2014/main" id="{492D7015-10D3-47DE-AAEE-044139B1D40E}"/>
              </a:ext>
            </a:extLst>
          </p:cNvPr>
          <p:cNvSpPr txBox="1">
            <a:spLocks noChangeArrowheads="1"/>
          </p:cNvSpPr>
          <p:nvPr/>
        </p:nvSpPr>
        <p:spPr bwMode="auto">
          <a:xfrm>
            <a:off x="2819400" y="2209800"/>
            <a:ext cx="6190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5" name="Text Box 13">
            <a:extLst>
              <a:ext uri="{FF2B5EF4-FFF2-40B4-BE49-F238E27FC236}">
                <a16:creationId xmlns:a16="http://schemas.microsoft.com/office/drawing/2014/main" id="{10FDF6C9-0DA8-4E03-9406-3918C1045D9B}"/>
              </a:ext>
            </a:extLst>
          </p:cNvPr>
          <p:cNvSpPr txBox="1">
            <a:spLocks noChangeArrowheads="1"/>
          </p:cNvSpPr>
          <p:nvPr/>
        </p:nvSpPr>
        <p:spPr bwMode="auto">
          <a:xfrm>
            <a:off x="4495800" y="2209800"/>
            <a:ext cx="6190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2</a:t>
            </a:r>
            <a:endParaRPr lang="en-US" altLang="zh-CN" sz="2800" b="1">
              <a:ea typeface="宋体" panose="02010600030101010101" pitchFamily="2" charset="-122"/>
            </a:endParaRPr>
          </a:p>
        </p:txBody>
      </p:sp>
      <p:sp>
        <p:nvSpPr>
          <p:cNvPr id="16" name="Text Box 14">
            <a:extLst>
              <a:ext uri="{FF2B5EF4-FFF2-40B4-BE49-F238E27FC236}">
                <a16:creationId xmlns:a16="http://schemas.microsoft.com/office/drawing/2014/main" id="{D2A63B28-88E9-4AEC-A639-1DC5179589E8}"/>
              </a:ext>
            </a:extLst>
          </p:cNvPr>
          <p:cNvSpPr txBox="1">
            <a:spLocks noChangeArrowheads="1"/>
          </p:cNvSpPr>
          <p:nvPr/>
        </p:nvSpPr>
        <p:spPr bwMode="auto">
          <a:xfrm>
            <a:off x="3184525" y="1758950"/>
            <a:ext cx="13940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B</a:t>
            </a:r>
          </a:p>
        </p:txBody>
      </p:sp>
      <p:sp>
        <p:nvSpPr>
          <p:cNvPr id="17" name="Text Box 15">
            <a:extLst>
              <a:ext uri="{FF2B5EF4-FFF2-40B4-BE49-F238E27FC236}">
                <a16:creationId xmlns:a16="http://schemas.microsoft.com/office/drawing/2014/main" id="{07F52832-4CA6-4F06-B0E7-1AEA6AAFBD3D}"/>
              </a:ext>
            </a:extLst>
          </p:cNvPr>
          <p:cNvSpPr txBox="1">
            <a:spLocks noChangeArrowheads="1"/>
          </p:cNvSpPr>
          <p:nvPr/>
        </p:nvSpPr>
        <p:spPr bwMode="auto">
          <a:xfrm>
            <a:off x="152400" y="3657600"/>
            <a:ext cx="1410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A</a:t>
            </a:r>
          </a:p>
        </p:txBody>
      </p:sp>
      <p:sp>
        <p:nvSpPr>
          <p:cNvPr id="19" name="Text Box 17">
            <a:extLst>
              <a:ext uri="{FF2B5EF4-FFF2-40B4-BE49-F238E27FC236}">
                <a16:creationId xmlns:a16="http://schemas.microsoft.com/office/drawing/2014/main" id="{03AFB6B5-D270-469A-B802-45F2EAD0CED9}"/>
              </a:ext>
            </a:extLst>
          </p:cNvPr>
          <p:cNvSpPr txBox="1">
            <a:spLocks noChangeArrowheads="1"/>
          </p:cNvSpPr>
          <p:nvPr/>
        </p:nvSpPr>
        <p:spPr bwMode="auto">
          <a:xfrm>
            <a:off x="1204913" y="5854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800" b="1"/>
          </a:p>
        </p:txBody>
      </p:sp>
      <p:sp>
        <p:nvSpPr>
          <p:cNvPr id="20" name="Text Box 18">
            <a:extLst>
              <a:ext uri="{FF2B5EF4-FFF2-40B4-BE49-F238E27FC236}">
                <a16:creationId xmlns:a16="http://schemas.microsoft.com/office/drawing/2014/main" id="{8D5052E2-2D4D-4DEB-92D8-A15E4EEC10C5}"/>
              </a:ext>
            </a:extLst>
          </p:cNvPr>
          <p:cNvSpPr txBox="1">
            <a:spLocks noChangeArrowheads="1"/>
          </p:cNvSpPr>
          <p:nvPr/>
        </p:nvSpPr>
        <p:spPr bwMode="auto">
          <a:xfrm>
            <a:off x="765175" y="5297488"/>
            <a:ext cx="547297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ea typeface="宋体" panose="02010600030101010101" pitchFamily="2" charset="-122"/>
              </a:rPr>
              <a:t>EV</a:t>
            </a:r>
            <a:r>
              <a:rPr lang="en-US" altLang="zh-CN" sz="2800" baseline="30000" dirty="0">
                <a:ea typeface="宋体" panose="02010600030101010101" pitchFamily="2" charset="-122"/>
              </a:rPr>
              <a:t>B</a:t>
            </a:r>
            <a:r>
              <a:rPr lang="en-US" altLang="zh-CN" sz="2800" dirty="0">
                <a:ea typeface="宋体" panose="02010600030101010101" pitchFamily="2" charset="-122"/>
              </a:rPr>
              <a:t>(a</a:t>
            </a:r>
            <a:r>
              <a:rPr lang="en-US" altLang="zh-CN" sz="2800" baseline="30000" dirty="0">
                <a:ea typeface="宋体" panose="02010600030101010101" pitchFamily="2" charset="-122"/>
              </a:rPr>
              <a:t>B</a:t>
            </a:r>
            <a:r>
              <a:rPr lang="en-US" altLang="zh-CN" sz="2800" baseline="-25000" dirty="0">
                <a:ea typeface="宋体" panose="02010600030101010101" pitchFamily="2" charset="-122"/>
              </a:rPr>
              <a:t>1</a:t>
            </a:r>
            <a:r>
              <a:rPr lang="en-US" altLang="zh-CN" sz="2800" dirty="0">
                <a:ea typeface="宋体" panose="02010600030101010101" pitchFamily="2" charset="-122"/>
              </a:rPr>
              <a:t>) = 4</a:t>
            </a:r>
            <a:r>
              <a:rPr lang="en-US" altLang="zh-CN" sz="2800" dirty="0">
                <a:ea typeface="宋体" panose="02010600030101010101" pitchFamily="2" charset="-122"/>
                <a:sym typeface="Symbol" panose="05050102010706020507" pitchFamily="18" charset="2"/>
              </a:rPr>
              <a:t></a:t>
            </a:r>
            <a:r>
              <a:rPr lang="en-US" altLang="zh-CN" sz="2800" baseline="30000" dirty="0">
                <a:ea typeface="宋体" panose="02010600030101010101" pitchFamily="2" charset="-122"/>
                <a:sym typeface="Symbol" panose="05050102010706020507" pitchFamily="18" charset="2"/>
              </a:rPr>
              <a:t>A</a:t>
            </a:r>
            <a:r>
              <a:rPr lang="en-US" altLang="zh-CN" sz="2800" baseline="-25000" dirty="0">
                <a:ea typeface="宋体" panose="02010600030101010101" pitchFamily="2" charset="-122"/>
                <a:sym typeface="Symbol" panose="05050102010706020507" pitchFamily="18" charset="2"/>
              </a:rPr>
              <a:t>1</a:t>
            </a:r>
            <a:r>
              <a:rPr lang="en-US" altLang="zh-CN" sz="2800" dirty="0">
                <a:ea typeface="宋体" panose="02010600030101010101" pitchFamily="2" charset="-122"/>
                <a:sym typeface="Symbol" panose="05050102010706020507" pitchFamily="18" charset="2"/>
              </a:rPr>
              <a:t> + 3(1 - </a:t>
            </a:r>
            <a:r>
              <a:rPr lang="en-US" altLang="zh-CN" sz="2800" baseline="30000" dirty="0">
                <a:ea typeface="宋体" panose="02010600030101010101" pitchFamily="2" charset="-122"/>
                <a:sym typeface="Symbol" panose="05050102010706020507" pitchFamily="18" charset="2"/>
              </a:rPr>
              <a:t>A</a:t>
            </a:r>
            <a:r>
              <a:rPr lang="en-US" altLang="zh-CN" sz="2800" baseline="-25000" dirty="0">
                <a:ea typeface="宋体" panose="02010600030101010101" pitchFamily="2" charset="-122"/>
                <a:sym typeface="Symbol" panose="05050102010706020507" pitchFamily="18" charset="2"/>
              </a:rPr>
              <a:t>1</a:t>
            </a:r>
            <a:r>
              <a:rPr lang="en-US" altLang="zh-CN" sz="2800" dirty="0">
                <a:ea typeface="宋体" panose="02010600030101010101" pitchFamily="2" charset="-122"/>
                <a:sym typeface="Symbol" panose="05050102010706020507" pitchFamily="18" charset="2"/>
              </a:rPr>
              <a:t>) = 4 + </a:t>
            </a:r>
            <a:r>
              <a:rPr lang="en-US" altLang="zh-CN" sz="2800" baseline="30000" dirty="0">
                <a:ea typeface="宋体" panose="02010600030101010101" pitchFamily="2" charset="-122"/>
                <a:sym typeface="Symbol" panose="05050102010706020507" pitchFamily="18" charset="2"/>
              </a:rPr>
              <a:t>A</a:t>
            </a:r>
            <a:r>
              <a:rPr lang="en-US" altLang="zh-CN" sz="2800" baseline="-25000" dirty="0">
                <a:ea typeface="宋体" panose="02010600030101010101" pitchFamily="2" charset="-122"/>
                <a:sym typeface="Symbol" panose="05050102010706020507" pitchFamily="18" charset="2"/>
              </a:rPr>
              <a:t>1</a:t>
            </a:r>
            <a:r>
              <a:rPr lang="en-US" altLang="zh-CN" sz="2800" dirty="0">
                <a:ea typeface="宋体" panose="02010600030101010101" pitchFamily="2" charset="-122"/>
                <a:sym typeface="Symbol" panose="05050102010706020507" pitchFamily="18" charset="2"/>
              </a:rPr>
              <a:t>. </a:t>
            </a:r>
            <a:r>
              <a:rPr lang="en-US" altLang="zh-CN" sz="2800" dirty="0">
                <a:ea typeface="宋体" panose="02010600030101010101" pitchFamily="2" charset="-122"/>
              </a:rPr>
              <a:t/>
            </a:r>
            <a:br>
              <a:rPr lang="en-US" altLang="zh-CN" sz="2800" dirty="0">
                <a:ea typeface="宋体" panose="02010600030101010101" pitchFamily="2" charset="-122"/>
              </a:rPr>
            </a:br>
            <a:r>
              <a:rPr lang="en-US" altLang="zh-CN" sz="2800" dirty="0">
                <a:ea typeface="宋体" panose="02010600030101010101" pitchFamily="2" charset="-122"/>
              </a:rPr>
              <a:t>EV</a:t>
            </a:r>
            <a:r>
              <a:rPr lang="en-US" altLang="zh-CN" sz="2800" baseline="30000" dirty="0">
                <a:ea typeface="宋体" panose="02010600030101010101" pitchFamily="2" charset="-122"/>
              </a:rPr>
              <a:t>B</a:t>
            </a:r>
            <a:r>
              <a:rPr lang="en-US" altLang="zh-CN" sz="2800" dirty="0">
                <a:ea typeface="宋体" panose="02010600030101010101" pitchFamily="2" charset="-122"/>
              </a:rPr>
              <a:t>(a</a:t>
            </a:r>
            <a:r>
              <a:rPr lang="en-US" altLang="zh-CN" sz="2800" baseline="30000" dirty="0">
                <a:ea typeface="宋体" panose="02010600030101010101" pitchFamily="2" charset="-122"/>
              </a:rPr>
              <a:t>B</a:t>
            </a:r>
            <a:r>
              <a:rPr lang="en-US" altLang="zh-CN" sz="2800" baseline="-25000" dirty="0">
                <a:ea typeface="宋体" panose="02010600030101010101" pitchFamily="2" charset="-122"/>
              </a:rPr>
              <a:t>2</a:t>
            </a:r>
            <a:r>
              <a:rPr lang="en-US" altLang="zh-CN" sz="2800" dirty="0">
                <a:ea typeface="宋体" panose="02010600030101010101" pitchFamily="2" charset="-122"/>
              </a:rPr>
              <a:t>) = </a:t>
            </a:r>
            <a:r>
              <a:rPr lang="en-US" altLang="zh-CN" sz="2800" dirty="0">
                <a:ea typeface="宋体" panose="02010600030101010101" pitchFamily="2" charset="-122"/>
                <a:sym typeface="Symbol" panose="05050102010706020507" pitchFamily="18" charset="2"/>
              </a:rPr>
              <a:t></a:t>
            </a:r>
            <a:r>
              <a:rPr lang="en-US" altLang="zh-CN" sz="2800" baseline="30000" dirty="0">
                <a:ea typeface="宋体" panose="02010600030101010101" pitchFamily="2" charset="-122"/>
                <a:sym typeface="Symbol" panose="05050102010706020507" pitchFamily="18" charset="2"/>
              </a:rPr>
              <a:t>A</a:t>
            </a:r>
            <a:r>
              <a:rPr lang="en-US" altLang="zh-CN" sz="2800" baseline="-25000" dirty="0">
                <a:ea typeface="宋体" panose="02010600030101010101" pitchFamily="2" charset="-122"/>
                <a:sym typeface="Symbol" panose="05050102010706020507" pitchFamily="18" charset="2"/>
              </a:rPr>
              <a:t>1</a:t>
            </a:r>
            <a:r>
              <a:rPr lang="en-US" altLang="zh-CN" sz="2800" dirty="0">
                <a:ea typeface="宋体" panose="02010600030101010101" pitchFamily="2" charset="-122"/>
                <a:sym typeface="Symbol" panose="05050102010706020507" pitchFamily="18" charset="2"/>
              </a:rPr>
              <a:t> + 7(1 - </a:t>
            </a:r>
            <a:r>
              <a:rPr lang="en-US" altLang="zh-CN" sz="2800" baseline="30000" dirty="0">
                <a:ea typeface="宋体" panose="02010600030101010101" pitchFamily="2" charset="-122"/>
                <a:sym typeface="Symbol" panose="05050102010706020507" pitchFamily="18" charset="2"/>
              </a:rPr>
              <a:t>A</a:t>
            </a:r>
            <a:r>
              <a:rPr lang="en-US" altLang="zh-CN" sz="2800" baseline="-25000" dirty="0">
                <a:ea typeface="宋体" panose="02010600030101010101" pitchFamily="2" charset="-122"/>
                <a:sym typeface="Symbol" panose="05050102010706020507" pitchFamily="18" charset="2"/>
              </a:rPr>
              <a:t>1</a:t>
            </a:r>
            <a:r>
              <a:rPr lang="en-US" altLang="zh-CN" sz="2800" dirty="0">
                <a:ea typeface="宋体" panose="02010600030101010101" pitchFamily="2" charset="-122"/>
                <a:sym typeface="Symbol" panose="05050102010706020507" pitchFamily="18" charset="2"/>
              </a:rPr>
              <a:t>) = 7 - 6</a:t>
            </a:r>
            <a:r>
              <a:rPr lang="en-US" altLang="zh-CN" sz="2800" baseline="30000" dirty="0">
                <a:ea typeface="宋体" panose="02010600030101010101" pitchFamily="2" charset="-122"/>
                <a:sym typeface="Symbol" panose="05050102010706020507" pitchFamily="18" charset="2"/>
              </a:rPr>
              <a:t>A</a:t>
            </a:r>
            <a:r>
              <a:rPr lang="en-US" altLang="zh-CN" sz="2800" baseline="-25000" dirty="0">
                <a:ea typeface="宋体" panose="02010600030101010101" pitchFamily="2" charset="-122"/>
                <a:sym typeface="Symbol" panose="05050102010706020507" pitchFamily="18" charset="2"/>
              </a:rPr>
              <a:t>1</a:t>
            </a:r>
            <a:r>
              <a:rPr lang="en-US" altLang="zh-CN" sz="2800" dirty="0">
                <a:ea typeface="宋体" panose="02010600030101010101" pitchFamily="2" charset="-122"/>
                <a:sym typeface="Symbol" panose="05050102010706020507" pitchFamily="18" charset="2"/>
              </a:rPr>
              <a:t>. </a:t>
            </a:r>
          </a:p>
        </p:txBody>
      </p:sp>
    </p:spTree>
    <p:extLst>
      <p:ext uri="{BB962C8B-B14F-4D97-AF65-F5344CB8AC3E}">
        <p14:creationId xmlns:p14="http://schemas.microsoft.com/office/powerpoint/2010/main" val="4074578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B0777-3A6F-4C42-8B2D-6B8B9071314D}"/>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B4F80718-9108-488A-8399-E70CA73DDC14}"/>
              </a:ext>
            </a:extLst>
          </p:cNvPr>
          <p:cNvSpPr>
            <a:spLocks noGrp="1"/>
          </p:cNvSpPr>
          <p:nvPr>
            <p:ph idx="1"/>
          </p:nvPr>
        </p:nvSpPr>
        <p:spPr/>
        <p:txBody>
          <a:bodyPr/>
          <a:lstStyle/>
          <a:p>
            <a:endParaRPr lang="zh-CN" altLang="en-US" dirty="0"/>
          </a:p>
        </p:txBody>
      </p:sp>
      <p:sp>
        <p:nvSpPr>
          <p:cNvPr id="4" name="Text Box 2">
            <a:extLst>
              <a:ext uri="{FF2B5EF4-FFF2-40B4-BE49-F238E27FC236}">
                <a16:creationId xmlns:a16="http://schemas.microsoft.com/office/drawing/2014/main" id="{92A637A3-100E-4ADE-ACCF-09FCEB9E0D2B}"/>
              </a:ext>
            </a:extLst>
          </p:cNvPr>
          <p:cNvSpPr txBox="1">
            <a:spLocks noChangeArrowheads="1"/>
          </p:cNvSpPr>
          <p:nvPr/>
        </p:nvSpPr>
        <p:spPr bwMode="auto">
          <a:xfrm>
            <a:off x="4470400" y="311785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3,1</a:t>
            </a:r>
          </a:p>
        </p:txBody>
      </p:sp>
      <p:sp>
        <p:nvSpPr>
          <p:cNvPr id="6" name="Rectangle 4">
            <a:extLst>
              <a:ext uri="{FF2B5EF4-FFF2-40B4-BE49-F238E27FC236}">
                <a16:creationId xmlns:a16="http://schemas.microsoft.com/office/drawing/2014/main" id="{0B728152-B98D-4D0B-9D81-F20353964DC1}"/>
              </a:ext>
            </a:extLst>
          </p:cNvPr>
          <p:cNvSpPr>
            <a:spLocks noChangeArrowheads="1"/>
          </p:cNvSpPr>
          <p:nvPr/>
        </p:nvSpPr>
        <p:spPr bwMode="auto">
          <a:xfrm>
            <a:off x="2286000" y="2819400"/>
            <a:ext cx="3429000" cy="2209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B846A6F3-9F61-4E91-BF30-7C9814F6F9C0}"/>
              </a:ext>
            </a:extLst>
          </p:cNvPr>
          <p:cNvSpPr>
            <a:spLocks noChangeShapeType="1"/>
          </p:cNvSpPr>
          <p:nvPr/>
        </p:nvSpPr>
        <p:spPr bwMode="auto">
          <a:xfrm>
            <a:off x="4013200" y="2819400"/>
            <a:ext cx="0" cy="220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098CCAE9-1679-40EC-A0C0-BAB8A6E6D775}"/>
              </a:ext>
            </a:extLst>
          </p:cNvPr>
          <p:cNvSpPr>
            <a:spLocks noChangeShapeType="1"/>
          </p:cNvSpPr>
          <p:nvPr/>
        </p:nvSpPr>
        <p:spPr bwMode="auto">
          <a:xfrm rot="-5400000">
            <a:off x="4006850" y="2203450"/>
            <a:ext cx="0" cy="3416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7">
            <a:extLst>
              <a:ext uri="{FF2B5EF4-FFF2-40B4-BE49-F238E27FC236}">
                <a16:creationId xmlns:a16="http://schemas.microsoft.com/office/drawing/2014/main" id="{C10C96DB-ADF6-4958-9D21-BE6F3F44040D}"/>
              </a:ext>
            </a:extLst>
          </p:cNvPr>
          <p:cNvSpPr txBox="1">
            <a:spLocks noChangeArrowheads="1"/>
          </p:cNvSpPr>
          <p:nvPr/>
        </p:nvSpPr>
        <p:spPr bwMode="auto">
          <a:xfrm>
            <a:off x="2765425" y="311785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6,4</a:t>
            </a:r>
          </a:p>
        </p:txBody>
      </p:sp>
      <p:sp>
        <p:nvSpPr>
          <p:cNvPr id="10" name="Text Box 8">
            <a:extLst>
              <a:ext uri="{FF2B5EF4-FFF2-40B4-BE49-F238E27FC236}">
                <a16:creationId xmlns:a16="http://schemas.microsoft.com/office/drawing/2014/main" id="{A1DBCCD4-35B7-46F0-99C2-684A78656613}"/>
              </a:ext>
            </a:extLst>
          </p:cNvPr>
          <p:cNvSpPr txBox="1">
            <a:spLocks noChangeArrowheads="1"/>
          </p:cNvSpPr>
          <p:nvPr/>
        </p:nvSpPr>
        <p:spPr bwMode="auto">
          <a:xfrm>
            <a:off x="4470400" y="422910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5,7</a:t>
            </a:r>
          </a:p>
        </p:txBody>
      </p:sp>
      <p:sp>
        <p:nvSpPr>
          <p:cNvPr id="11" name="Text Box 9">
            <a:extLst>
              <a:ext uri="{FF2B5EF4-FFF2-40B4-BE49-F238E27FC236}">
                <a16:creationId xmlns:a16="http://schemas.microsoft.com/office/drawing/2014/main" id="{C7B4AABF-2AB6-44EA-9196-BA30E517F20E}"/>
              </a:ext>
            </a:extLst>
          </p:cNvPr>
          <p:cNvSpPr txBox="1">
            <a:spLocks noChangeArrowheads="1"/>
          </p:cNvSpPr>
          <p:nvPr/>
        </p:nvSpPr>
        <p:spPr bwMode="auto">
          <a:xfrm>
            <a:off x="2765425" y="4229100"/>
            <a:ext cx="74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4,3</a:t>
            </a:r>
          </a:p>
        </p:txBody>
      </p:sp>
      <p:sp>
        <p:nvSpPr>
          <p:cNvPr id="12" name="Text Box 10">
            <a:extLst>
              <a:ext uri="{FF2B5EF4-FFF2-40B4-BE49-F238E27FC236}">
                <a16:creationId xmlns:a16="http://schemas.microsoft.com/office/drawing/2014/main" id="{3F8127EC-9E49-4DBC-A6EF-1ED1483B594C}"/>
              </a:ext>
            </a:extLst>
          </p:cNvPr>
          <p:cNvSpPr txBox="1">
            <a:spLocks noChangeArrowheads="1"/>
          </p:cNvSpPr>
          <p:nvPr/>
        </p:nvSpPr>
        <p:spPr bwMode="auto">
          <a:xfrm>
            <a:off x="1524000" y="3138488"/>
            <a:ext cx="715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3" name="Text Box 11">
            <a:extLst>
              <a:ext uri="{FF2B5EF4-FFF2-40B4-BE49-F238E27FC236}">
                <a16:creationId xmlns:a16="http://schemas.microsoft.com/office/drawing/2014/main" id="{A1F76FDE-D9B0-4B63-B795-4BEF0D76A546}"/>
              </a:ext>
            </a:extLst>
          </p:cNvPr>
          <p:cNvSpPr txBox="1">
            <a:spLocks noChangeArrowheads="1"/>
          </p:cNvSpPr>
          <p:nvPr/>
        </p:nvSpPr>
        <p:spPr bwMode="auto">
          <a:xfrm>
            <a:off x="1524000" y="4230688"/>
            <a:ext cx="715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A</a:t>
            </a:r>
            <a:r>
              <a:rPr lang="en-US" altLang="zh-CN" sz="2800" b="1" baseline="-25000">
                <a:ea typeface="宋体" panose="02010600030101010101" pitchFamily="2" charset="-122"/>
              </a:rPr>
              <a:t>2</a:t>
            </a:r>
            <a:endParaRPr lang="en-US" altLang="zh-CN" sz="2800" b="1">
              <a:ea typeface="宋体" panose="02010600030101010101" pitchFamily="2" charset="-122"/>
            </a:endParaRPr>
          </a:p>
        </p:txBody>
      </p:sp>
      <p:sp>
        <p:nvSpPr>
          <p:cNvPr id="14" name="Text Box 12">
            <a:extLst>
              <a:ext uri="{FF2B5EF4-FFF2-40B4-BE49-F238E27FC236}">
                <a16:creationId xmlns:a16="http://schemas.microsoft.com/office/drawing/2014/main" id="{A15EC161-24FC-4E5C-AC70-497C14E30ADC}"/>
              </a:ext>
            </a:extLst>
          </p:cNvPr>
          <p:cNvSpPr txBox="1">
            <a:spLocks noChangeArrowheads="1"/>
          </p:cNvSpPr>
          <p:nvPr/>
        </p:nvSpPr>
        <p:spPr bwMode="auto">
          <a:xfrm>
            <a:off x="2819400" y="2209800"/>
            <a:ext cx="715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1</a:t>
            </a:r>
            <a:endParaRPr lang="en-US" altLang="zh-CN" sz="2800" b="1">
              <a:ea typeface="宋体" panose="02010600030101010101" pitchFamily="2" charset="-122"/>
            </a:endParaRPr>
          </a:p>
        </p:txBody>
      </p:sp>
      <p:sp>
        <p:nvSpPr>
          <p:cNvPr id="15" name="Text Box 13">
            <a:extLst>
              <a:ext uri="{FF2B5EF4-FFF2-40B4-BE49-F238E27FC236}">
                <a16:creationId xmlns:a16="http://schemas.microsoft.com/office/drawing/2014/main" id="{DC2ABBF9-64D5-46AA-ACAF-A4BDD6D5649E}"/>
              </a:ext>
            </a:extLst>
          </p:cNvPr>
          <p:cNvSpPr txBox="1">
            <a:spLocks noChangeArrowheads="1"/>
          </p:cNvSpPr>
          <p:nvPr/>
        </p:nvSpPr>
        <p:spPr bwMode="auto">
          <a:xfrm>
            <a:off x="4495800" y="2209800"/>
            <a:ext cx="715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a</a:t>
            </a:r>
            <a:r>
              <a:rPr lang="en-US" altLang="zh-CN" sz="2800" b="1" baseline="30000">
                <a:ea typeface="宋体" panose="02010600030101010101" pitchFamily="2" charset="-122"/>
              </a:rPr>
              <a:t>B</a:t>
            </a:r>
            <a:r>
              <a:rPr lang="en-US" altLang="zh-CN" sz="2800" b="1" baseline="-25000">
                <a:ea typeface="宋体" panose="02010600030101010101" pitchFamily="2" charset="-122"/>
              </a:rPr>
              <a:t>2</a:t>
            </a:r>
            <a:endParaRPr lang="en-US" altLang="zh-CN" sz="2800" b="1">
              <a:ea typeface="宋体" panose="02010600030101010101" pitchFamily="2" charset="-122"/>
            </a:endParaRPr>
          </a:p>
        </p:txBody>
      </p:sp>
      <p:sp>
        <p:nvSpPr>
          <p:cNvPr id="16" name="Text Box 14">
            <a:extLst>
              <a:ext uri="{FF2B5EF4-FFF2-40B4-BE49-F238E27FC236}">
                <a16:creationId xmlns:a16="http://schemas.microsoft.com/office/drawing/2014/main" id="{37799417-7373-475D-AB8D-12E6549B0967}"/>
              </a:ext>
            </a:extLst>
          </p:cNvPr>
          <p:cNvSpPr txBox="1">
            <a:spLocks noChangeArrowheads="1"/>
          </p:cNvSpPr>
          <p:nvPr/>
        </p:nvSpPr>
        <p:spPr bwMode="auto">
          <a:xfrm>
            <a:off x="3184525" y="1758950"/>
            <a:ext cx="165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B</a:t>
            </a:r>
          </a:p>
        </p:txBody>
      </p:sp>
      <p:sp>
        <p:nvSpPr>
          <p:cNvPr id="17" name="Text Box 15">
            <a:extLst>
              <a:ext uri="{FF2B5EF4-FFF2-40B4-BE49-F238E27FC236}">
                <a16:creationId xmlns:a16="http://schemas.microsoft.com/office/drawing/2014/main" id="{A65E3F1C-002E-469D-92ED-534E41CA8AC0}"/>
              </a:ext>
            </a:extLst>
          </p:cNvPr>
          <p:cNvSpPr txBox="1">
            <a:spLocks noChangeArrowheads="1"/>
          </p:cNvSpPr>
          <p:nvPr/>
        </p:nvSpPr>
        <p:spPr bwMode="auto">
          <a:xfrm>
            <a:off x="152400" y="3657600"/>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Player A</a:t>
            </a:r>
          </a:p>
        </p:txBody>
      </p:sp>
      <p:sp>
        <p:nvSpPr>
          <p:cNvPr id="19" name="Text Box 17">
            <a:extLst>
              <a:ext uri="{FF2B5EF4-FFF2-40B4-BE49-F238E27FC236}">
                <a16:creationId xmlns:a16="http://schemas.microsoft.com/office/drawing/2014/main" id="{613CC24E-6DE4-4CB1-9D9C-F35528B99EFC}"/>
              </a:ext>
            </a:extLst>
          </p:cNvPr>
          <p:cNvSpPr txBox="1">
            <a:spLocks noChangeArrowheads="1"/>
          </p:cNvSpPr>
          <p:nvPr/>
        </p:nvSpPr>
        <p:spPr bwMode="auto">
          <a:xfrm>
            <a:off x="1204913" y="5854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800" b="1"/>
          </a:p>
        </p:txBody>
      </p:sp>
      <p:grpSp>
        <p:nvGrpSpPr>
          <p:cNvPr id="20" name="Group 26">
            <a:extLst>
              <a:ext uri="{FF2B5EF4-FFF2-40B4-BE49-F238E27FC236}">
                <a16:creationId xmlns:a16="http://schemas.microsoft.com/office/drawing/2014/main" id="{1773B967-F074-48A9-A389-694BE868FAC2}"/>
              </a:ext>
            </a:extLst>
          </p:cNvPr>
          <p:cNvGrpSpPr>
            <a:grpSpLocks/>
          </p:cNvGrpSpPr>
          <p:nvPr/>
        </p:nvGrpSpPr>
        <p:grpSpPr bwMode="auto">
          <a:xfrm>
            <a:off x="765175" y="5297488"/>
            <a:ext cx="3942509" cy="1398587"/>
            <a:chOff x="482" y="3337"/>
            <a:chExt cx="2960" cy="861"/>
          </a:xfrm>
        </p:grpSpPr>
        <p:sp>
          <p:nvSpPr>
            <p:cNvPr id="21" name="Text Box 18">
              <a:extLst>
                <a:ext uri="{FF2B5EF4-FFF2-40B4-BE49-F238E27FC236}">
                  <a16:creationId xmlns:a16="http://schemas.microsoft.com/office/drawing/2014/main" id="{EAC6EACA-361E-4910-831C-0CC6B82DF6A0}"/>
                </a:ext>
              </a:extLst>
            </p:cNvPr>
            <p:cNvSpPr txBox="1">
              <a:spLocks noChangeArrowheads="1"/>
            </p:cNvSpPr>
            <p:nvPr/>
          </p:nvSpPr>
          <p:spPr bwMode="auto">
            <a:xfrm>
              <a:off x="482" y="3337"/>
              <a:ext cx="296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宋体" panose="02010600030101010101" pitchFamily="2" charset="-122"/>
                </a:rPr>
                <a:t>EV</a:t>
              </a:r>
              <a:r>
                <a:rPr lang="en-US" altLang="zh-CN" sz="2400" baseline="30000" dirty="0">
                  <a:ea typeface="宋体" panose="02010600030101010101" pitchFamily="2" charset="-122"/>
                </a:rPr>
                <a:t>B</a:t>
              </a:r>
              <a:r>
                <a:rPr lang="en-US" altLang="zh-CN" sz="2400" dirty="0">
                  <a:ea typeface="宋体" panose="02010600030101010101" pitchFamily="2" charset="-122"/>
                </a:rPr>
                <a:t>(a</a:t>
              </a:r>
              <a:r>
                <a:rPr lang="en-US" altLang="zh-CN" sz="2400" baseline="30000" dirty="0">
                  <a:ea typeface="宋体" panose="02010600030101010101" pitchFamily="2" charset="-122"/>
                </a:rPr>
                <a:t>B</a:t>
              </a:r>
              <a:r>
                <a:rPr lang="en-US" altLang="zh-CN" sz="2400" baseline="-25000" dirty="0">
                  <a:ea typeface="宋体" panose="02010600030101010101" pitchFamily="2" charset="-122"/>
                </a:rPr>
                <a:t>1</a:t>
              </a:r>
              <a:r>
                <a:rPr lang="en-US" altLang="zh-CN" sz="2400" dirty="0">
                  <a:ea typeface="宋体" panose="02010600030101010101" pitchFamily="2" charset="-122"/>
                </a:rPr>
                <a:t>) = 4</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+ 3(1 -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 +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
              </a:r>
              <a:br>
                <a:rPr lang="en-US" altLang="zh-CN" sz="2400" dirty="0">
                  <a:ea typeface="宋体" panose="02010600030101010101" pitchFamily="2" charset="-122"/>
                </a:rPr>
              </a:br>
              <a:r>
                <a:rPr lang="en-US" altLang="zh-CN" sz="2400" dirty="0">
                  <a:ea typeface="宋体" panose="02010600030101010101" pitchFamily="2" charset="-122"/>
                </a:rPr>
                <a:t>EV</a:t>
              </a:r>
              <a:r>
                <a:rPr lang="en-US" altLang="zh-CN" sz="2400" baseline="30000" dirty="0">
                  <a:ea typeface="宋体" panose="02010600030101010101" pitchFamily="2" charset="-122"/>
                </a:rPr>
                <a:t>B</a:t>
              </a:r>
              <a:r>
                <a:rPr lang="en-US" altLang="zh-CN" sz="2400" dirty="0">
                  <a:ea typeface="宋体" panose="02010600030101010101" pitchFamily="2" charset="-122"/>
                </a:rPr>
                <a:t>(a</a:t>
              </a:r>
              <a:r>
                <a:rPr lang="en-US" altLang="zh-CN" sz="2400" baseline="30000" dirty="0">
                  <a:ea typeface="宋体" panose="02010600030101010101" pitchFamily="2" charset="-122"/>
                </a:rPr>
                <a:t>B</a:t>
              </a:r>
              <a:r>
                <a:rPr lang="en-US" altLang="zh-CN" sz="2400" baseline="-25000" dirty="0">
                  <a:ea typeface="宋体" panose="02010600030101010101" pitchFamily="2" charset="-122"/>
                </a:rPr>
                <a:t>2</a:t>
              </a:r>
              <a:r>
                <a:rPr lang="en-US" altLang="zh-CN" sz="2400" dirty="0">
                  <a:ea typeface="宋体" panose="02010600030101010101" pitchFamily="2" charset="-122"/>
                </a:rPr>
                <a:t>) = </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+ 7(1 -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7 - 6</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3 +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       </a:t>
              </a:r>
              <a:r>
                <a:rPr lang="en-US" altLang="zh-CN" sz="2400" dirty="0">
                  <a:ea typeface="宋体" panose="02010600030101010101" pitchFamily="2" charset="-122"/>
                  <a:sym typeface="Symbol" panose="05050102010706020507" pitchFamily="18" charset="2"/>
                </a:rPr>
                <a:t>7 - 6</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as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t>
              </a:r>
              <a:endParaRPr lang="en-US" altLang="zh-CN" sz="2400" baseline="-25000" dirty="0">
                <a:ea typeface="宋体" panose="02010600030101010101" pitchFamily="2" charset="-122"/>
                <a:sym typeface="Symbol" panose="05050102010706020507" pitchFamily="18" charset="2"/>
              </a:endParaRPr>
            </a:p>
          </p:txBody>
        </p:sp>
        <p:sp>
          <p:nvSpPr>
            <p:cNvPr id="22" name="Text Box 19">
              <a:extLst>
                <a:ext uri="{FF2B5EF4-FFF2-40B4-BE49-F238E27FC236}">
                  <a16:creationId xmlns:a16="http://schemas.microsoft.com/office/drawing/2014/main" id="{12D5D3A8-A5AF-4D77-B696-810F610F1841}"/>
                </a:ext>
              </a:extLst>
            </p:cNvPr>
            <p:cNvSpPr txBox="1">
              <a:spLocks noChangeArrowheads="1"/>
            </p:cNvSpPr>
            <p:nvPr/>
          </p:nvSpPr>
          <p:spPr bwMode="auto">
            <a:xfrm>
              <a:off x="1220" y="3816"/>
              <a:ext cx="279"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altLang="zh-CN" sz="2800">
                  <a:ea typeface="宋体" panose="02010600030101010101" pitchFamily="2" charset="-122"/>
                </a:rPr>
                <a:t>&gt;</a:t>
              </a:r>
              <a:br>
                <a:rPr lang="en-US" altLang="zh-CN" sz="2800">
                  <a:ea typeface="宋体" panose="02010600030101010101" pitchFamily="2" charset="-122"/>
                </a:rPr>
              </a:br>
              <a:r>
                <a:rPr lang="en-US" altLang="zh-CN" sz="2800">
                  <a:ea typeface="宋体" panose="02010600030101010101" pitchFamily="2" charset="-122"/>
                </a:rPr>
                <a:t>=</a:t>
              </a:r>
              <a:br>
                <a:rPr lang="en-US" altLang="zh-CN" sz="2800">
                  <a:ea typeface="宋体" panose="02010600030101010101" pitchFamily="2" charset="-122"/>
                </a:rPr>
              </a:br>
              <a:r>
                <a:rPr lang="en-US" altLang="zh-CN" sz="2800">
                  <a:ea typeface="宋体" panose="02010600030101010101" pitchFamily="2" charset="-122"/>
                </a:rPr>
                <a:t>&lt;</a:t>
              </a:r>
            </a:p>
          </p:txBody>
        </p:sp>
        <p:sp>
          <p:nvSpPr>
            <p:cNvPr id="23" name="Text Box 20">
              <a:extLst>
                <a:ext uri="{FF2B5EF4-FFF2-40B4-BE49-F238E27FC236}">
                  <a16:creationId xmlns:a16="http://schemas.microsoft.com/office/drawing/2014/main" id="{2C9794C7-A86C-413B-9381-497EC0BC01F4}"/>
                </a:ext>
              </a:extLst>
            </p:cNvPr>
            <p:cNvSpPr txBox="1">
              <a:spLocks noChangeArrowheads="1"/>
            </p:cNvSpPr>
            <p:nvPr/>
          </p:nvSpPr>
          <p:spPr bwMode="auto">
            <a:xfrm>
              <a:off x="2826" y="3816"/>
              <a:ext cx="279"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altLang="zh-CN" sz="2800">
                  <a:ea typeface="宋体" panose="02010600030101010101" pitchFamily="2" charset="-122"/>
                </a:rPr>
                <a:t>&gt;</a:t>
              </a:r>
              <a:br>
                <a:rPr lang="en-US" altLang="zh-CN" sz="2800">
                  <a:ea typeface="宋体" panose="02010600030101010101" pitchFamily="2" charset="-122"/>
                </a:rPr>
              </a:br>
              <a:r>
                <a:rPr lang="en-US" altLang="zh-CN" sz="2800">
                  <a:ea typeface="宋体" panose="02010600030101010101" pitchFamily="2" charset="-122"/>
                </a:rPr>
                <a:t>=</a:t>
              </a:r>
              <a:br>
                <a:rPr lang="en-US" altLang="zh-CN" sz="2800">
                  <a:ea typeface="宋体" panose="02010600030101010101" pitchFamily="2" charset="-122"/>
                </a:rPr>
              </a:br>
              <a:r>
                <a:rPr lang="en-US" altLang="zh-CN" sz="2800">
                  <a:ea typeface="宋体" panose="02010600030101010101" pitchFamily="2" charset="-122"/>
                </a:rPr>
                <a:t>&lt;</a:t>
              </a:r>
            </a:p>
          </p:txBody>
        </p:sp>
        <p:grpSp>
          <p:nvGrpSpPr>
            <p:cNvPr id="24" name="Group 25">
              <a:extLst>
                <a:ext uri="{FF2B5EF4-FFF2-40B4-BE49-F238E27FC236}">
                  <a16:creationId xmlns:a16="http://schemas.microsoft.com/office/drawing/2014/main" id="{A4E2C2EB-46F7-478E-8E3E-E5351E624BA7}"/>
                </a:ext>
              </a:extLst>
            </p:cNvPr>
            <p:cNvGrpSpPr>
              <a:grpSpLocks/>
            </p:cNvGrpSpPr>
            <p:nvPr/>
          </p:nvGrpSpPr>
          <p:grpSpPr bwMode="auto">
            <a:xfrm>
              <a:off x="3062" y="3775"/>
              <a:ext cx="326" cy="322"/>
              <a:chOff x="4174" y="2583"/>
              <a:chExt cx="326" cy="322"/>
            </a:xfrm>
          </p:grpSpPr>
          <p:grpSp>
            <p:nvGrpSpPr>
              <p:cNvPr id="25" name="Group 24">
                <a:extLst>
                  <a:ext uri="{FF2B5EF4-FFF2-40B4-BE49-F238E27FC236}">
                    <a16:creationId xmlns:a16="http://schemas.microsoft.com/office/drawing/2014/main" id="{E5BD8332-DD36-4F05-9EE6-F064998F7C13}"/>
                  </a:ext>
                </a:extLst>
              </p:cNvPr>
              <p:cNvGrpSpPr>
                <a:grpSpLocks/>
              </p:cNvGrpSpPr>
              <p:nvPr/>
            </p:nvGrpSpPr>
            <p:grpSpPr bwMode="auto">
              <a:xfrm>
                <a:off x="4174" y="2583"/>
                <a:ext cx="326" cy="322"/>
                <a:chOff x="4174" y="2583"/>
                <a:chExt cx="326" cy="322"/>
              </a:xfrm>
            </p:grpSpPr>
            <p:sp>
              <p:nvSpPr>
                <p:cNvPr id="27" name="Text Box 21">
                  <a:extLst>
                    <a:ext uri="{FF2B5EF4-FFF2-40B4-BE49-F238E27FC236}">
                      <a16:creationId xmlns:a16="http://schemas.microsoft.com/office/drawing/2014/main" id="{CB352908-E351-4824-9517-D43E818A1A39}"/>
                    </a:ext>
                  </a:extLst>
                </p:cNvPr>
                <p:cNvSpPr txBox="1">
                  <a:spLocks noChangeArrowheads="1"/>
                </p:cNvSpPr>
                <p:nvPr/>
              </p:nvSpPr>
              <p:spPr bwMode="auto">
                <a:xfrm>
                  <a:off x="4174" y="2583"/>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4</a:t>
                  </a:r>
                </a:p>
              </p:txBody>
            </p:sp>
            <p:sp>
              <p:nvSpPr>
                <p:cNvPr id="28" name="Text Box 22">
                  <a:extLst>
                    <a:ext uri="{FF2B5EF4-FFF2-40B4-BE49-F238E27FC236}">
                      <a16:creationId xmlns:a16="http://schemas.microsoft.com/office/drawing/2014/main" id="{1298E76E-9102-44B9-98CC-AD486EF493D9}"/>
                    </a:ext>
                  </a:extLst>
                </p:cNvPr>
                <p:cNvSpPr txBox="1">
                  <a:spLocks noChangeArrowheads="1"/>
                </p:cNvSpPr>
                <p:nvPr/>
              </p:nvSpPr>
              <p:spPr bwMode="auto">
                <a:xfrm>
                  <a:off x="4305" y="2674"/>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7</a:t>
                  </a:r>
                </a:p>
              </p:txBody>
            </p:sp>
          </p:grpSp>
          <p:sp>
            <p:nvSpPr>
              <p:cNvPr id="26" name="Text Box 23">
                <a:extLst>
                  <a:ext uri="{FF2B5EF4-FFF2-40B4-BE49-F238E27FC236}">
                    <a16:creationId xmlns:a16="http://schemas.microsoft.com/office/drawing/2014/main" id="{05D6FFC7-59D4-4718-8AF3-611742151C4A}"/>
                  </a:ext>
                </a:extLst>
              </p:cNvPr>
              <p:cNvSpPr txBox="1">
                <a:spLocks noChangeArrowheads="1"/>
              </p:cNvSpPr>
              <p:nvPr/>
            </p:nvSpPr>
            <p:spPr bwMode="auto">
              <a:xfrm>
                <a:off x="4247" y="2613"/>
                <a:ext cx="1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a:t>
                </a:r>
              </a:p>
            </p:txBody>
          </p:sp>
        </p:grpSp>
      </p:grpSp>
    </p:spTree>
    <p:extLst>
      <p:ext uri="{BB962C8B-B14F-4D97-AF65-F5344CB8AC3E}">
        <p14:creationId xmlns:p14="http://schemas.microsoft.com/office/powerpoint/2010/main" val="3139639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00576-1A60-4AD6-8550-7E0FE00E11A8}"/>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C95DE1B7-E8EB-4E80-9335-42E637C920CF}"/>
              </a:ext>
            </a:extLst>
          </p:cNvPr>
          <p:cNvSpPr>
            <a:spLocks noGrp="1"/>
          </p:cNvSpPr>
          <p:nvPr>
            <p:ph idx="1"/>
          </p:nvPr>
        </p:nvSpPr>
        <p:spPr/>
        <p:txBody>
          <a:bodyPr/>
          <a:lstStyle/>
          <a:p>
            <a:endParaRPr lang="zh-CN" altLang="en-US" dirty="0"/>
          </a:p>
        </p:txBody>
      </p:sp>
      <p:sp>
        <p:nvSpPr>
          <p:cNvPr id="5" name="Text Box 3">
            <a:extLst>
              <a:ext uri="{FF2B5EF4-FFF2-40B4-BE49-F238E27FC236}">
                <a16:creationId xmlns:a16="http://schemas.microsoft.com/office/drawing/2014/main" id="{4BE65D0B-0ED4-479C-A2CD-EE8C6B57D4BB}"/>
              </a:ext>
            </a:extLst>
          </p:cNvPr>
          <p:cNvSpPr txBox="1">
            <a:spLocks noChangeArrowheads="1"/>
          </p:cNvSpPr>
          <p:nvPr/>
        </p:nvSpPr>
        <p:spPr bwMode="auto">
          <a:xfrm>
            <a:off x="1204913" y="5854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800" b="1"/>
          </a:p>
        </p:txBody>
      </p:sp>
      <p:grpSp>
        <p:nvGrpSpPr>
          <p:cNvPr id="6" name="Group 4">
            <a:extLst>
              <a:ext uri="{FF2B5EF4-FFF2-40B4-BE49-F238E27FC236}">
                <a16:creationId xmlns:a16="http://schemas.microsoft.com/office/drawing/2014/main" id="{7BFD96B5-EB53-44F1-95AA-A437EE4D273C}"/>
              </a:ext>
            </a:extLst>
          </p:cNvPr>
          <p:cNvGrpSpPr>
            <a:grpSpLocks/>
          </p:cNvGrpSpPr>
          <p:nvPr/>
        </p:nvGrpSpPr>
        <p:grpSpPr bwMode="auto">
          <a:xfrm>
            <a:off x="1603375" y="1843089"/>
            <a:ext cx="3883022" cy="1333500"/>
            <a:chOff x="1010" y="1161"/>
            <a:chExt cx="2960" cy="861"/>
          </a:xfrm>
        </p:grpSpPr>
        <p:sp>
          <p:nvSpPr>
            <p:cNvPr id="7" name="Text Box 5">
              <a:extLst>
                <a:ext uri="{FF2B5EF4-FFF2-40B4-BE49-F238E27FC236}">
                  <a16:creationId xmlns:a16="http://schemas.microsoft.com/office/drawing/2014/main" id="{B4EB784E-BCB6-4F13-BC4E-6133B241F74C}"/>
                </a:ext>
              </a:extLst>
            </p:cNvPr>
            <p:cNvSpPr txBox="1">
              <a:spLocks noChangeArrowheads="1"/>
            </p:cNvSpPr>
            <p:nvPr/>
          </p:nvSpPr>
          <p:spPr bwMode="auto">
            <a:xfrm>
              <a:off x="1010" y="1161"/>
              <a:ext cx="296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宋体" panose="02010600030101010101" pitchFamily="2" charset="-122"/>
                </a:rPr>
                <a:t>EV</a:t>
              </a:r>
              <a:r>
                <a:rPr lang="en-US" altLang="zh-CN" sz="2400" baseline="30000" dirty="0">
                  <a:ea typeface="宋体" panose="02010600030101010101" pitchFamily="2" charset="-122"/>
                </a:rPr>
                <a:t>B</a:t>
              </a:r>
              <a:r>
                <a:rPr lang="en-US" altLang="zh-CN" sz="2400" dirty="0">
                  <a:ea typeface="宋体" panose="02010600030101010101" pitchFamily="2" charset="-122"/>
                </a:rPr>
                <a:t>(a</a:t>
              </a:r>
              <a:r>
                <a:rPr lang="en-US" altLang="zh-CN" sz="2400" baseline="30000" dirty="0">
                  <a:ea typeface="宋体" panose="02010600030101010101" pitchFamily="2" charset="-122"/>
                </a:rPr>
                <a:t>B</a:t>
              </a:r>
              <a:r>
                <a:rPr lang="en-US" altLang="zh-CN" sz="2400" baseline="-25000" dirty="0">
                  <a:ea typeface="宋体" panose="02010600030101010101" pitchFamily="2" charset="-122"/>
                </a:rPr>
                <a:t>1</a:t>
              </a:r>
              <a:r>
                <a:rPr lang="en-US" altLang="zh-CN" sz="2400" dirty="0">
                  <a:ea typeface="宋体" panose="02010600030101010101" pitchFamily="2" charset="-122"/>
                </a:rPr>
                <a:t>) = 4</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+ 3(1 -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3 +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
              </a:r>
              <a:br>
                <a:rPr lang="en-US" altLang="zh-CN" sz="2400" dirty="0">
                  <a:ea typeface="宋体" panose="02010600030101010101" pitchFamily="2" charset="-122"/>
                </a:rPr>
              </a:br>
              <a:r>
                <a:rPr lang="en-US" altLang="zh-CN" sz="2400" dirty="0">
                  <a:ea typeface="宋体" panose="02010600030101010101" pitchFamily="2" charset="-122"/>
                </a:rPr>
                <a:t>EV</a:t>
              </a:r>
              <a:r>
                <a:rPr lang="en-US" altLang="zh-CN" sz="2400" baseline="30000" dirty="0">
                  <a:ea typeface="宋体" panose="02010600030101010101" pitchFamily="2" charset="-122"/>
                </a:rPr>
                <a:t>B</a:t>
              </a:r>
              <a:r>
                <a:rPr lang="en-US" altLang="zh-CN" sz="2400" dirty="0">
                  <a:ea typeface="宋体" panose="02010600030101010101" pitchFamily="2" charset="-122"/>
                </a:rPr>
                <a:t>(a</a:t>
              </a:r>
              <a:r>
                <a:rPr lang="en-US" altLang="zh-CN" sz="2400" baseline="30000" dirty="0">
                  <a:ea typeface="宋体" panose="02010600030101010101" pitchFamily="2" charset="-122"/>
                </a:rPr>
                <a:t>B</a:t>
              </a:r>
              <a:r>
                <a:rPr lang="en-US" altLang="zh-CN" sz="2400" baseline="-25000" dirty="0">
                  <a:ea typeface="宋体" panose="02010600030101010101" pitchFamily="2" charset="-122"/>
                </a:rPr>
                <a:t>2</a:t>
              </a:r>
              <a:r>
                <a:rPr lang="en-US" altLang="zh-CN" sz="2400" dirty="0">
                  <a:ea typeface="宋体" panose="02010600030101010101" pitchFamily="2" charset="-122"/>
                </a:rPr>
                <a:t>) = </a:t>
              </a:r>
              <a:r>
                <a:rPr lang="en-US" altLang="zh-CN" sz="2400" dirty="0">
                  <a:ea typeface="宋体" panose="02010600030101010101" pitchFamily="2" charset="-122"/>
                  <a:sym typeface="Symbol" panose="05050102010706020507" pitchFamily="18" charset="2"/>
                </a:rPr>
                <a:t></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+ 7(1 -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7 - 6</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3 +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       </a:t>
              </a:r>
              <a:r>
                <a:rPr lang="en-US" altLang="zh-CN" sz="2400" dirty="0">
                  <a:ea typeface="宋体" panose="02010600030101010101" pitchFamily="2" charset="-122"/>
                  <a:sym typeface="Symbol" panose="05050102010706020507" pitchFamily="18" charset="2"/>
                </a:rPr>
                <a:t>7 - 6</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as  </a:t>
              </a:r>
              <a:r>
                <a:rPr lang="en-US" altLang="zh-CN" sz="2400" baseline="30000" dirty="0">
                  <a:ea typeface="宋体" panose="02010600030101010101" pitchFamily="2" charset="-122"/>
                  <a:sym typeface="Symbol" panose="05050102010706020507" pitchFamily="18" charset="2"/>
                </a:rPr>
                <a:t>A</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a:t>
              </a:r>
              <a:endParaRPr lang="en-US" altLang="zh-CN" sz="2400" baseline="-25000" dirty="0">
                <a:ea typeface="宋体" panose="02010600030101010101" pitchFamily="2" charset="-122"/>
                <a:sym typeface="Symbol" panose="05050102010706020507" pitchFamily="18" charset="2"/>
              </a:endParaRPr>
            </a:p>
          </p:txBody>
        </p:sp>
        <p:sp>
          <p:nvSpPr>
            <p:cNvPr id="8" name="Text Box 6">
              <a:extLst>
                <a:ext uri="{FF2B5EF4-FFF2-40B4-BE49-F238E27FC236}">
                  <a16:creationId xmlns:a16="http://schemas.microsoft.com/office/drawing/2014/main" id="{2E5FCEF1-6984-4176-8F38-3D7142411F65}"/>
                </a:ext>
              </a:extLst>
            </p:cNvPr>
            <p:cNvSpPr txBox="1">
              <a:spLocks noChangeArrowheads="1"/>
            </p:cNvSpPr>
            <p:nvPr/>
          </p:nvSpPr>
          <p:spPr bwMode="auto">
            <a:xfrm>
              <a:off x="1748" y="1640"/>
              <a:ext cx="279"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altLang="zh-CN" sz="2800">
                  <a:ea typeface="宋体" panose="02010600030101010101" pitchFamily="2" charset="-122"/>
                </a:rPr>
                <a:t>&gt;</a:t>
              </a:r>
              <a:br>
                <a:rPr lang="en-US" altLang="zh-CN" sz="2800">
                  <a:ea typeface="宋体" panose="02010600030101010101" pitchFamily="2" charset="-122"/>
                </a:rPr>
              </a:br>
              <a:r>
                <a:rPr lang="en-US" altLang="zh-CN" sz="2800">
                  <a:ea typeface="宋体" panose="02010600030101010101" pitchFamily="2" charset="-122"/>
                </a:rPr>
                <a:t>=</a:t>
              </a:r>
              <a:br>
                <a:rPr lang="en-US" altLang="zh-CN" sz="2800">
                  <a:ea typeface="宋体" panose="02010600030101010101" pitchFamily="2" charset="-122"/>
                </a:rPr>
              </a:br>
              <a:r>
                <a:rPr lang="en-US" altLang="zh-CN" sz="2800">
                  <a:ea typeface="宋体" panose="02010600030101010101" pitchFamily="2" charset="-122"/>
                </a:rPr>
                <a:t>&lt;</a:t>
              </a:r>
            </a:p>
          </p:txBody>
        </p:sp>
        <p:sp>
          <p:nvSpPr>
            <p:cNvPr id="9" name="Text Box 7">
              <a:extLst>
                <a:ext uri="{FF2B5EF4-FFF2-40B4-BE49-F238E27FC236}">
                  <a16:creationId xmlns:a16="http://schemas.microsoft.com/office/drawing/2014/main" id="{A1BF78F9-A480-48C6-B05C-412D95F4ED3A}"/>
                </a:ext>
              </a:extLst>
            </p:cNvPr>
            <p:cNvSpPr txBox="1">
              <a:spLocks noChangeArrowheads="1"/>
            </p:cNvSpPr>
            <p:nvPr/>
          </p:nvSpPr>
          <p:spPr bwMode="auto">
            <a:xfrm>
              <a:off x="3354" y="1640"/>
              <a:ext cx="279"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altLang="zh-CN" sz="2800">
                  <a:ea typeface="宋体" panose="02010600030101010101" pitchFamily="2" charset="-122"/>
                </a:rPr>
                <a:t>&gt;</a:t>
              </a:r>
              <a:br>
                <a:rPr lang="en-US" altLang="zh-CN" sz="2800">
                  <a:ea typeface="宋体" panose="02010600030101010101" pitchFamily="2" charset="-122"/>
                </a:rPr>
              </a:br>
              <a:r>
                <a:rPr lang="en-US" altLang="zh-CN" sz="2800">
                  <a:ea typeface="宋体" panose="02010600030101010101" pitchFamily="2" charset="-122"/>
                </a:rPr>
                <a:t>=</a:t>
              </a:r>
              <a:br>
                <a:rPr lang="en-US" altLang="zh-CN" sz="2800">
                  <a:ea typeface="宋体" panose="02010600030101010101" pitchFamily="2" charset="-122"/>
                </a:rPr>
              </a:br>
              <a:r>
                <a:rPr lang="en-US" altLang="zh-CN" sz="2800">
                  <a:ea typeface="宋体" panose="02010600030101010101" pitchFamily="2" charset="-122"/>
                </a:rPr>
                <a:t>&lt;</a:t>
              </a:r>
            </a:p>
          </p:txBody>
        </p:sp>
        <p:grpSp>
          <p:nvGrpSpPr>
            <p:cNvPr id="10" name="Group 8">
              <a:extLst>
                <a:ext uri="{FF2B5EF4-FFF2-40B4-BE49-F238E27FC236}">
                  <a16:creationId xmlns:a16="http://schemas.microsoft.com/office/drawing/2014/main" id="{8D58AA7C-AECA-4DCC-A8E9-2F416F378727}"/>
                </a:ext>
              </a:extLst>
            </p:cNvPr>
            <p:cNvGrpSpPr>
              <a:grpSpLocks/>
            </p:cNvGrpSpPr>
            <p:nvPr/>
          </p:nvGrpSpPr>
          <p:grpSpPr bwMode="auto">
            <a:xfrm>
              <a:off x="3590" y="1599"/>
              <a:ext cx="326" cy="322"/>
              <a:chOff x="4174" y="2583"/>
              <a:chExt cx="326" cy="322"/>
            </a:xfrm>
          </p:grpSpPr>
          <p:grpSp>
            <p:nvGrpSpPr>
              <p:cNvPr id="11" name="Group 9">
                <a:extLst>
                  <a:ext uri="{FF2B5EF4-FFF2-40B4-BE49-F238E27FC236}">
                    <a16:creationId xmlns:a16="http://schemas.microsoft.com/office/drawing/2014/main" id="{20AA9E2D-A207-4663-B45C-83D2B0E17509}"/>
                  </a:ext>
                </a:extLst>
              </p:cNvPr>
              <p:cNvGrpSpPr>
                <a:grpSpLocks/>
              </p:cNvGrpSpPr>
              <p:nvPr/>
            </p:nvGrpSpPr>
            <p:grpSpPr bwMode="auto">
              <a:xfrm>
                <a:off x="4174" y="2583"/>
                <a:ext cx="326" cy="322"/>
                <a:chOff x="4174" y="2583"/>
                <a:chExt cx="326" cy="322"/>
              </a:xfrm>
            </p:grpSpPr>
            <p:sp>
              <p:nvSpPr>
                <p:cNvPr id="13" name="Text Box 10">
                  <a:extLst>
                    <a:ext uri="{FF2B5EF4-FFF2-40B4-BE49-F238E27FC236}">
                      <a16:creationId xmlns:a16="http://schemas.microsoft.com/office/drawing/2014/main" id="{64BA19AB-4EB2-41F1-AFA2-70854641BA4E}"/>
                    </a:ext>
                  </a:extLst>
                </p:cNvPr>
                <p:cNvSpPr txBox="1">
                  <a:spLocks noChangeArrowheads="1"/>
                </p:cNvSpPr>
                <p:nvPr/>
              </p:nvSpPr>
              <p:spPr bwMode="auto">
                <a:xfrm>
                  <a:off x="4174" y="2583"/>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4</a:t>
                  </a:r>
                </a:p>
              </p:txBody>
            </p:sp>
            <p:sp>
              <p:nvSpPr>
                <p:cNvPr id="14" name="Text Box 11">
                  <a:extLst>
                    <a:ext uri="{FF2B5EF4-FFF2-40B4-BE49-F238E27FC236}">
                      <a16:creationId xmlns:a16="http://schemas.microsoft.com/office/drawing/2014/main" id="{07AED132-E4F4-4FED-967E-D6849BFC8987}"/>
                    </a:ext>
                  </a:extLst>
                </p:cNvPr>
                <p:cNvSpPr txBox="1">
                  <a:spLocks noChangeArrowheads="1"/>
                </p:cNvSpPr>
                <p:nvPr/>
              </p:nvSpPr>
              <p:spPr bwMode="auto">
                <a:xfrm>
                  <a:off x="4305" y="2674"/>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7</a:t>
                  </a:r>
                </a:p>
              </p:txBody>
            </p:sp>
          </p:grpSp>
          <p:sp>
            <p:nvSpPr>
              <p:cNvPr id="12" name="Text Box 12">
                <a:extLst>
                  <a:ext uri="{FF2B5EF4-FFF2-40B4-BE49-F238E27FC236}">
                    <a16:creationId xmlns:a16="http://schemas.microsoft.com/office/drawing/2014/main" id="{6FFE1AEB-BCD8-4DFD-859A-CCEC091CD0E8}"/>
                  </a:ext>
                </a:extLst>
              </p:cNvPr>
              <p:cNvSpPr txBox="1">
                <a:spLocks noChangeArrowheads="1"/>
              </p:cNvSpPr>
              <p:nvPr/>
            </p:nvSpPr>
            <p:spPr bwMode="auto">
              <a:xfrm>
                <a:off x="4247" y="2613"/>
                <a:ext cx="1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a:t>
                </a:r>
              </a:p>
            </p:txBody>
          </p:sp>
        </p:grpSp>
      </p:grpSp>
      <p:sp>
        <p:nvSpPr>
          <p:cNvPr id="15" name="Line 13">
            <a:extLst>
              <a:ext uri="{FF2B5EF4-FFF2-40B4-BE49-F238E27FC236}">
                <a16:creationId xmlns:a16="http://schemas.microsoft.com/office/drawing/2014/main" id="{352E0C20-2AA9-4D4E-B66C-17C19BD254D2}"/>
              </a:ext>
            </a:extLst>
          </p:cNvPr>
          <p:cNvSpPr>
            <a:spLocks noChangeShapeType="1"/>
          </p:cNvSpPr>
          <p:nvPr/>
        </p:nvSpPr>
        <p:spPr bwMode="auto">
          <a:xfrm flipV="1">
            <a:off x="2057400" y="3543300"/>
            <a:ext cx="0" cy="2286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EC0FEF32-71D3-4FE6-9BCC-A05EC8269D21}"/>
              </a:ext>
            </a:extLst>
          </p:cNvPr>
          <p:cNvSpPr>
            <a:spLocks noChangeShapeType="1"/>
          </p:cNvSpPr>
          <p:nvPr/>
        </p:nvSpPr>
        <p:spPr bwMode="auto">
          <a:xfrm>
            <a:off x="2057400" y="5829300"/>
            <a:ext cx="2743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5">
            <a:extLst>
              <a:ext uri="{FF2B5EF4-FFF2-40B4-BE49-F238E27FC236}">
                <a16:creationId xmlns:a16="http://schemas.microsoft.com/office/drawing/2014/main" id="{3DB07488-C7F8-4A28-9B31-26BFF1952EDA}"/>
              </a:ext>
            </a:extLst>
          </p:cNvPr>
          <p:cNvSpPr txBox="1">
            <a:spLocks noChangeArrowheads="1"/>
          </p:cNvSpPr>
          <p:nvPr/>
        </p:nvSpPr>
        <p:spPr bwMode="auto">
          <a:xfrm>
            <a:off x="1735138" y="56229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18" name="Text Box 16">
            <a:extLst>
              <a:ext uri="{FF2B5EF4-FFF2-40B4-BE49-F238E27FC236}">
                <a16:creationId xmlns:a16="http://schemas.microsoft.com/office/drawing/2014/main" id="{0722A367-7FBF-4D7E-8FD3-06A62F4D6FBC}"/>
              </a:ext>
            </a:extLst>
          </p:cNvPr>
          <p:cNvSpPr txBox="1">
            <a:spLocks noChangeArrowheads="1"/>
          </p:cNvSpPr>
          <p:nvPr/>
        </p:nvSpPr>
        <p:spPr bwMode="auto">
          <a:xfrm>
            <a:off x="1447800" y="3390900"/>
            <a:ext cx="58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A</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19" name="Text Box 17">
            <a:extLst>
              <a:ext uri="{FF2B5EF4-FFF2-40B4-BE49-F238E27FC236}">
                <a16:creationId xmlns:a16="http://schemas.microsoft.com/office/drawing/2014/main" id="{D29F90F3-D41F-4240-B009-9BFDD617792F}"/>
              </a:ext>
            </a:extLst>
          </p:cNvPr>
          <p:cNvSpPr txBox="1">
            <a:spLocks noChangeArrowheads="1"/>
          </p:cNvSpPr>
          <p:nvPr/>
        </p:nvSpPr>
        <p:spPr bwMode="auto">
          <a:xfrm>
            <a:off x="3716338" y="58515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sp>
        <p:nvSpPr>
          <p:cNvPr id="20" name="Text Box 18">
            <a:extLst>
              <a:ext uri="{FF2B5EF4-FFF2-40B4-BE49-F238E27FC236}">
                <a16:creationId xmlns:a16="http://schemas.microsoft.com/office/drawing/2014/main" id="{C4ADCDEE-119A-4E3D-A040-128ED567F66F}"/>
              </a:ext>
            </a:extLst>
          </p:cNvPr>
          <p:cNvSpPr txBox="1">
            <a:spLocks noChangeArrowheads="1"/>
          </p:cNvSpPr>
          <p:nvPr/>
        </p:nvSpPr>
        <p:spPr bwMode="auto">
          <a:xfrm>
            <a:off x="4600575" y="5753100"/>
            <a:ext cx="58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B</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21" name="Line 19">
            <a:extLst>
              <a:ext uri="{FF2B5EF4-FFF2-40B4-BE49-F238E27FC236}">
                <a16:creationId xmlns:a16="http://schemas.microsoft.com/office/drawing/2014/main" id="{CE257597-77FC-43BB-AFA9-57A0D8B5F616}"/>
              </a:ext>
            </a:extLst>
          </p:cNvPr>
          <p:cNvSpPr>
            <a:spLocks noChangeShapeType="1"/>
          </p:cNvSpPr>
          <p:nvPr/>
        </p:nvSpPr>
        <p:spPr bwMode="auto">
          <a:xfrm>
            <a:off x="2057400" y="40005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a:extLst>
              <a:ext uri="{FF2B5EF4-FFF2-40B4-BE49-F238E27FC236}">
                <a16:creationId xmlns:a16="http://schemas.microsoft.com/office/drawing/2014/main" id="{BF1F5119-7223-433F-82A8-E153FE75F307}"/>
              </a:ext>
            </a:extLst>
          </p:cNvPr>
          <p:cNvSpPr>
            <a:spLocks noChangeShapeType="1"/>
          </p:cNvSpPr>
          <p:nvPr/>
        </p:nvSpPr>
        <p:spPr bwMode="auto">
          <a:xfrm rot="-5400000">
            <a:off x="2971800" y="49149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21">
            <a:extLst>
              <a:ext uri="{FF2B5EF4-FFF2-40B4-BE49-F238E27FC236}">
                <a16:creationId xmlns:a16="http://schemas.microsoft.com/office/drawing/2014/main" id="{E1692400-9AC9-4FFA-941F-62A4CCC5330C}"/>
              </a:ext>
            </a:extLst>
          </p:cNvPr>
          <p:cNvSpPr txBox="1">
            <a:spLocks noChangeArrowheads="1"/>
          </p:cNvSpPr>
          <p:nvPr/>
        </p:nvSpPr>
        <p:spPr bwMode="auto">
          <a:xfrm>
            <a:off x="1905000" y="5851525"/>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24" name="Text Box 23">
            <a:extLst>
              <a:ext uri="{FF2B5EF4-FFF2-40B4-BE49-F238E27FC236}">
                <a16:creationId xmlns:a16="http://schemas.microsoft.com/office/drawing/2014/main" id="{FA56C811-CD2F-46EB-A41E-560D610CC55A}"/>
              </a:ext>
            </a:extLst>
          </p:cNvPr>
          <p:cNvSpPr txBox="1">
            <a:spLocks noChangeArrowheads="1"/>
          </p:cNvSpPr>
          <p:nvPr/>
        </p:nvSpPr>
        <p:spPr bwMode="auto">
          <a:xfrm>
            <a:off x="1735138" y="3797300"/>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grpSp>
        <p:nvGrpSpPr>
          <p:cNvPr id="25" name="Group 24">
            <a:extLst>
              <a:ext uri="{FF2B5EF4-FFF2-40B4-BE49-F238E27FC236}">
                <a16:creationId xmlns:a16="http://schemas.microsoft.com/office/drawing/2014/main" id="{3A3C8D50-8FAF-460B-B2A4-1585DB706C11}"/>
              </a:ext>
            </a:extLst>
          </p:cNvPr>
          <p:cNvGrpSpPr>
            <a:grpSpLocks/>
          </p:cNvGrpSpPr>
          <p:nvPr/>
        </p:nvGrpSpPr>
        <p:grpSpPr bwMode="auto">
          <a:xfrm>
            <a:off x="1539875" y="4606925"/>
            <a:ext cx="517525" cy="511175"/>
            <a:chOff x="4174" y="2583"/>
            <a:chExt cx="326" cy="322"/>
          </a:xfrm>
        </p:grpSpPr>
        <p:grpSp>
          <p:nvGrpSpPr>
            <p:cNvPr id="26" name="Group 25">
              <a:extLst>
                <a:ext uri="{FF2B5EF4-FFF2-40B4-BE49-F238E27FC236}">
                  <a16:creationId xmlns:a16="http://schemas.microsoft.com/office/drawing/2014/main" id="{6AC506A0-EE7A-4E78-9EFE-BECA003991B8}"/>
                </a:ext>
              </a:extLst>
            </p:cNvPr>
            <p:cNvGrpSpPr>
              <a:grpSpLocks/>
            </p:cNvGrpSpPr>
            <p:nvPr/>
          </p:nvGrpSpPr>
          <p:grpSpPr bwMode="auto">
            <a:xfrm>
              <a:off x="4174" y="2583"/>
              <a:ext cx="326" cy="322"/>
              <a:chOff x="4174" y="2583"/>
              <a:chExt cx="326" cy="322"/>
            </a:xfrm>
          </p:grpSpPr>
          <p:sp>
            <p:nvSpPr>
              <p:cNvPr id="28" name="Text Box 26">
                <a:extLst>
                  <a:ext uri="{FF2B5EF4-FFF2-40B4-BE49-F238E27FC236}">
                    <a16:creationId xmlns:a16="http://schemas.microsoft.com/office/drawing/2014/main" id="{0F42795D-FEC0-4332-904B-71B74EA6C466}"/>
                  </a:ext>
                </a:extLst>
              </p:cNvPr>
              <p:cNvSpPr txBox="1">
                <a:spLocks noChangeArrowheads="1"/>
              </p:cNvSpPr>
              <p:nvPr/>
            </p:nvSpPr>
            <p:spPr bwMode="auto">
              <a:xfrm>
                <a:off x="4174" y="2583"/>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4</a:t>
                </a:r>
              </a:p>
            </p:txBody>
          </p:sp>
          <p:sp>
            <p:nvSpPr>
              <p:cNvPr id="29" name="Text Box 27">
                <a:extLst>
                  <a:ext uri="{FF2B5EF4-FFF2-40B4-BE49-F238E27FC236}">
                    <a16:creationId xmlns:a16="http://schemas.microsoft.com/office/drawing/2014/main" id="{F475FDD7-BAC0-487A-9460-BA72F525DE59}"/>
                  </a:ext>
                </a:extLst>
              </p:cNvPr>
              <p:cNvSpPr txBox="1">
                <a:spLocks noChangeArrowheads="1"/>
              </p:cNvSpPr>
              <p:nvPr/>
            </p:nvSpPr>
            <p:spPr bwMode="auto">
              <a:xfrm>
                <a:off x="4305" y="2674"/>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7</a:t>
                </a:r>
              </a:p>
            </p:txBody>
          </p:sp>
        </p:grpSp>
        <p:sp>
          <p:nvSpPr>
            <p:cNvPr id="27" name="Text Box 28">
              <a:extLst>
                <a:ext uri="{FF2B5EF4-FFF2-40B4-BE49-F238E27FC236}">
                  <a16:creationId xmlns:a16="http://schemas.microsoft.com/office/drawing/2014/main" id="{7663B98F-F17C-4760-A803-096924FCB3A5}"/>
                </a:ext>
              </a:extLst>
            </p:cNvPr>
            <p:cNvSpPr txBox="1">
              <a:spLocks noChangeArrowheads="1"/>
            </p:cNvSpPr>
            <p:nvPr/>
          </p:nvSpPr>
          <p:spPr bwMode="auto">
            <a:xfrm>
              <a:off x="4247" y="2613"/>
              <a:ext cx="1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a:t>
              </a:r>
            </a:p>
          </p:txBody>
        </p:sp>
      </p:grpSp>
      <p:sp>
        <p:nvSpPr>
          <p:cNvPr id="30" name="Line 29">
            <a:extLst>
              <a:ext uri="{FF2B5EF4-FFF2-40B4-BE49-F238E27FC236}">
                <a16:creationId xmlns:a16="http://schemas.microsoft.com/office/drawing/2014/main" id="{C699846A-2166-44E9-9113-210B97940B52}"/>
              </a:ext>
            </a:extLst>
          </p:cNvPr>
          <p:cNvSpPr>
            <a:spLocks noChangeShapeType="1"/>
          </p:cNvSpPr>
          <p:nvPr/>
        </p:nvSpPr>
        <p:spPr bwMode="auto">
          <a:xfrm>
            <a:off x="2057400" y="48133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a:extLst>
              <a:ext uri="{FF2B5EF4-FFF2-40B4-BE49-F238E27FC236}">
                <a16:creationId xmlns:a16="http://schemas.microsoft.com/office/drawing/2014/main" id="{9E6C7B52-3589-4656-86C0-7E06C80C8B03}"/>
              </a:ext>
            </a:extLst>
          </p:cNvPr>
          <p:cNvSpPr>
            <a:spLocks noChangeShapeType="1"/>
          </p:cNvSpPr>
          <p:nvPr/>
        </p:nvSpPr>
        <p:spPr bwMode="auto">
          <a:xfrm rot="5400000">
            <a:off x="3471863" y="4398963"/>
            <a:ext cx="81915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1">
            <a:extLst>
              <a:ext uri="{FF2B5EF4-FFF2-40B4-BE49-F238E27FC236}">
                <a16:creationId xmlns:a16="http://schemas.microsoft.com/office/drawing/2014/main" id="{20D30F8F-6106-431C-A20E-47504E67D36D}"/>
              </a:ext>
            </a:extLst>
          </p:cNvPr>
          <p:cNvSpPr>
            <a:spLocks noChangeShapeType="1"/>
          </p:cNvSpPr>
          <p:nvPr/>
        </p:nvSpPr>
        <p:spPr bwMode="auto">
          <a:xfrm rot="5400000">
            <a:off x="1541463" y="5326063"/>
            <a:ext cx="102235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2">
            <a:extLst>
              <a:ext uri="{FF2B5EF4-FFF2-40B4-BE49-F238E27FC236}">
                <a16:creationId xmlns:a16="http://schemas.microsoft.com/office/drawing/2014/main" id="{49132DDB-173C-4349-9490-153A099732BD}"/>
              </a:ext>
            </a:extLst>
          </p:cNvPr>
          <p:cNvSpPr>
            <a:spLocks noChangeShapeType="1"/>
          </p:cNvSpPr>
          <p:nvPr/>
        </p:nvSpPr>
        <p:spPr bwMode="auto">
          <a:xfrm rot="10800000">
            <a:off x="2024063" y="4821238"/>
            <a:ext cx="188595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34">
            <a:extLst>
              <a:ext uri="{FF2B5EF4-FFF2-40B4-BE49-F238E27FC236}">
                <a16:creationId xmlns:a16="http://schemas.microsoft.com/office/drawing/2014/main" id="{392393F1-5EBD-4219-AF6D-00FBCFA8D092}"/>
              </a:ext>
            </a:extLst>
          </p:cNvPr>
          <p:cNvSpPr txBox="1">
            <a:spLocks noChangeArrowheads="1"/>
          </p:cNvSpPr>
          <p:nvPr/>
        </p:nvSpPr>
        <p:spPr bwMode="auto">
          <a:xfrm>
            <a:off x="2087563" y="6216650"/>
            <a:ext cx="259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B</a:t>
            </a:r>
            <a:r>
              <a:rPr lang="zh-CN" altLang="en-US" dirty="0">
                <a:latin typeface="+mn-ea"/>
              </a:rPr>
              <a:t>的最优反应</a:t>
            </a:r>
            <a:endParaRPr lang="en-US" altLang="zh-CN" dirty="0">
              <a:latin typeface="+mn-ea"/>
            </a:endParaRPr>
          </a:p>
        </p:txBody>
      </p:sp>
    </p:spTree>
    <p:extLst>
      <p:ext uri="{BB962C8B-B14F-4D97-AF65-F5344CB8AC3E}">
        <p14:creationId xmlns:p14="http://schemas.microsoft.com/office/powerpoint/2010/main" val="1736692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5E575-3CB1-46AC-962F-E4FE53BF0BCB}"/>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A00312DC-BCAC-48C2-82E4-8124C59FE1C6}"/>
              </a:ext>
            </a:extLst>
          </p:cNvPr>
          <p:cNvSpPr>
            <a:spLocks noGrp="1"/>
          </p:cNvSpPr>
          <p:nvPr>
            <p:ph idx="1"/>
          </p:nvPr>
        </p:nvSpPr>
        <p:spPr/>
        <p:txBody>
          <a:bodyPr/>
          <a:lstStyle/>
          <a:p>
            <a:r>
              <a:rPr lang="zh-CN" altLang="en-US" dirty="0"/>
              <a:t>存在几个纳什均衡？</a:t>
            </a:r>
          </a:p>
        </p:txBody>
      </p:sp>
      <p:sp>
        <p:nvSpPr>
          <p:cNvPr id="5" name="Line 3">
            <a:extLst>
              <a:ext uri="{FF2B5EF4-FFF2-40B4-BE49-F238E27FC236}">
                <a16:creationId xmlns:a16="http://schemas.microsoft.com/office/drawing/2014/main" id="{6379DAAC-BC8E-4F4C-99E5-5C475C48B5D3}"/>
              </a:ext>
            </a:extLst>
          </p:cNvPr>
          <p:cNvSpPr>
            <a:spLocks noChangeShapeType="1"/>
          </p:cNvSpPr>
          <p:nvPr/>
        </p:nvSpPr>
        <p:spPr bwMode="auto">
          <a:xfrm flipV="1">
            <a:off x="2057400" y="3543300"/>
            <a:ext cx="0" cy="2286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4">
            <a:extLst>
              <a:ext uri="{FF2B5EF4-FFF2-40B4-BE49-F238E27FC236}">
                <a16:creationId xmlns:a16="http://schemas.microsoft.com/office/drawing/2014/main" id="{4E28DF0D-07F6-4268-B7BF-BF9605723A80}"/>
              </a:ext>
            </a:extLst>
          </p:cNvPr>
          <p:cNvSpPr>
            <a:spLocks noChangeShapeType="1"/>
          </p:cNvSpPr>
          <p:nvPr/>
        </p:nvSpPr>
        <p:spPr bwMode="auto">
          <a:xfrm>
            <a:off x="2057400" y="5829300"/>
            <a:ext cx="2743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5">
            <a:extLst>
              <a:ext uri="{FF2B5EF4-FFF2-40B4-BE49-F238E27FC236}">
                <a16:creationId xmlns:a16="http://schemas.microsoft.com/office/drawing/2014/main" id="{057F65A3-C57E-4D57-B12C-54AA73319955}"/>
              </a:ext>
            </a:extLst>
          </p:cNvPr>
          <p:cNvSpPr txBox="1">
            <a:spLocks noChangeArrowheads="1"/>
          </p:cNvSpPr>
          <p:nvPr/>
        </p:nvSpPr>
        <p:spPr bwMode="auto">
          <a:xfrm>
            <a:off x="1735138" y="56229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8" name="Text Box 6">
            <a:extLst>
              <a:ext uri="{FF2B5EF4-FFF2-40B4-BE49-F238E27FC236}">
                <a16:creationId xmlns:a16="http://schemas.microsoft.com/office/drawing/2014/main" id="{9A392892-EBD1-42BA-BB2C-0FC6197E3D08}"/>
              </a:ext>
            </a:extLst>
          </p:cNvPr>
          <p:cNvSpPr txBox="1">
            <a:spLocks noChangeArrowheads="1"/>
          </p:cNvSpPr>
          <p:nvPr/>
        </p:nvSpPr>
        <p:spPr bwMode="auto">
          <a:xfrm>
            <a:off x="1447800" y="3390900"/>
            <a:ext cx="58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A</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9" name="Text Box 7">
            <a:extLst>
              <a:ext uri="{FF2B5EF4-FFF2-40B4-BE49-F238E27FC236}">
                <a16:creationId xmlns:a16="http://schemas.microsoft.com/office/drawing/2014/main" id="{4C73B98D-44B0-4D32-A366-279AE21FE2A7}"/>
              </a:ext>
            </a:extLst>
          </p:cNvPr>
          <p:cNvSpPr txBox="1">
            <a:spLocks noChangeArrowheads="1"/>
          </p:cNvSpPr>
          <p:nvPr/>
        </p:nvSpPr>
        <p:spPr bwMode="auto">
          <a:xfrm>
            <a:off x="3716338" y="58515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sp>
        <p:nvSpPr>
          <p:cNvPr id="10" name="Text Box 8">
            <a:extLst>
              <a:ext uri="{FF2B5EF4-FFF2-40B4-BE49-F238E27FC236}">
                <a16:creationId xmlns:a16="http://schemas.microsoft.com/office/drawing/2014/main" id="{9428FB4B-D310-4D17-A4B2-B04A560BE1FB}"/>
              </a:ext>
            </a:extLst>
          </p:cNvPr>
          <p:cNvSpPr txBox="1">
            <a:spLocks noChangeArrowheads="1"/>
          </p:cNvSpPr>
          <p:nvPr/>
        </p:nvSpPr>
        <p:spPr bwMode="auto">
          <a:xfrm>
            <a:off x="4600575" y="5753100"/>
            <a:ext cx="58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B</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11" name="Line 9">
            <a:extLst>
              <a:ext uri="{FF2B5EF4-FFF2-40B4-BE49-F238E27FC236}">
                <a16:creationId xmlns:a16="http://schemas.microsoft.com/office/drawing/2014/main" id="{02E580B0-78EF-4803-95FA-F8C5B222CAA9}"/>
              </a:ext>
            </a:extLst>
          </p:cNvPr>
          <p:cNvSpPr>
            <a:spLocks noChangeShapeType="1"/>
          </p:cNvSpPr>
          <p:nvPr/>
        </p:nvSpPr>
        <p:spPr bwMode="auto">
          <a:xfrm>
            <a:off x="2057400" y="40005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75BAF7D2-BEF2-45BD-A08F-0DB44B5D2BB2}"/>
              </a:ext>
            </a:extLst>
          </p:cNvPr>
          <p:cNvSpPr>
            <a:spLocks noChangeShapeType="1"/>
          </p:cNvSpPr>
          <p:nvPr/>
        </p:nvSpPr>
        <p:spPr bwMode="auto">
          <a:xfrm rot="-5400000">
            <a:off x="2971800" y="49149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1">
            <a:extLst>
              <a:ext uri="{FF2B5EF4-FFF2-40B4-BE49-F238E27FC236}">
                <a16:creationId xmlns:a16="http://schemas.microsoft.com/office/drawing/2014/main" id="{D1C87E5E-17E3-42B2-9D3E-32868D9D4A79}"/>
              </a:ext>
            </a:extLst>
          </p:cNvPr>
          <p:cNvSpPr txBox="1">
            <a:spLocks noChangeArrowheads="1"/>
          </p:cNvSpPr>
          <p:nvPr/>
        </p:nvSpPr>
        <p:spPr bwMode="auto">
          <a:xfrm>
            <a:off x="1905000" y="5851525"/>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14" name="Text Box 12">
            <a:extLst>
              <a:ext uri="{FF2B5EF4-FFF2-40B4-BE49-F238E27FC236}">
                <a16:creationId xmlns:a16="http://schemas.microsoft.com/office/drawing/2014/main" id="{B27B3F10-0EBB-4D76-8EDE-694A08359F0A}"/>
              </a:ext>
            </a:extLst>
          </p:cNvPr>
          <p:cNvSpPr txBox="1">
            <a:spLocks noChangeArrowheads="1"/>
          </p:cNvSpPr>
          <p:nvPr/>
        </p:nvSpPr>
        <p:spPr bwMode="auto">
          <a:xfrm>
            <a:off x="2087563" y="6216650"/>
            <a:ext cx="259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B</a:t>
            </a:r>
            <a:r>
              <a:rPr lang="zh-CN" altLang="en-US" dirty="0">
                <a:latin typeface="+mn-ea"/>
              </a:rPr>
              <a:t>的最优反应</a:t>
            </a:r>
            <a:endParaRPr lang="en-US" altLang="zh-CN" dirty="0">
              <a:latin typeface="+mn-ea"/>
            </a:endParaRPr>
          </a:p>
        </p:txBody>
      </p:sp>
      <p:sp>
        <p:nvSpPr>
          <p:cNvPr id="15" name="Text Box 14">
            <a:extLst>
              <a:ext uri="{FF2B5EF4-FFF2-40B4-BE49-F238E27FC236}">
                <a16:creationId xmlns:a16="http://schemas.microsoft.com/office/drawing/2014/main" id="{9D152405-899C-41DC-BD45-49A97B30AFE3}"/>
              </a:ext>
            </a:extLst>
          </p:cNvPr>
          <p:cNvSpPr txBox="1">
            <a:spLocks noChangeArrowheads="1"/>
          </p:cNvSpPr>
          <p:nvPr/>
        </p:nvSpPr>
        <p:spPr bwMode="auto">
          <a:xfrm>
            <a:off x="1735138" y="3797300"/>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sp>
        <p:nvSpPr>
          <p:cNvPr id="16" name="Line 16">
            <a:extLst>
              <a:ext uri="{FF2B5EF4-FFF2-40B4-BE49-F238E27FC236}">
                <a16:creationId xmlns:a16="http://schemas.microsoft.com/office/drawing/2014/main" id="{3851EC13-63F0-449A-A551-D477EF820319}"/>
              </a:ext>
            </a:extLst>
          </p:cNvPr>
          <p:cNvSpPr>
            <a:spLocks noChangeShapeType="1"/>
          </p:cNvSpPr>
          <p:nvPr/>
        </p:nvSpPr>
        <p:spPr bwMode="auto">
          <a:xfrm flipV="1">
            <a:off x="5575300" y="3543300"/>
            <a:ext cx="0" cy="2286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a:extLst>
              <a:ext uri="{FF2B5EF4-FFF2-40B4-BE49-F238E27FC236}">
                <a16:creationId xmlns:a16="http://schemas.microsoft.com/office/drawing/2014/main" id="{E6CE67ED-ACB2-47E6-8B30-5D8172732BA5}"/>
              </a:ext>
            </a:extLst>
          </p:cNvPr>
          <p:cNvSpPr>
            <a:spLocks noChangeShapeType="1"/>
          </p:cNvSpPr>
          <p:nvPr/>
        </p:nvSpPr>
        <p:spPr bwMode="auto">
          <a:xfrm>
            <a:off x="5575300" y="5829300"/>
            <a:ext cx="2743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8">
            <a:extLst>
              <a:ext uri="{FF2B5EF4-FFF2-40B4-BE49-F238E27FC236}">
                <a16:creationId xmlns:a16="http://schemas.microsoft.com/office/drawing/2014/main" id="{8F0344E8-9237-47A1-A77F-7D4ABB6A622B}"/>
              </a:ext>
            </a:extLst>
          </p:cNvPr>
          <p:cNvSpPr txBox="1">
            <a:spLocks noChangeArrowheads="1"/>
          </p:cNvSpPr>
          <p:nvPr/>
        </p:nvSpPr>
        <p:spPr bwMode="auto">
          <a:xfrm>
            <a:off x="5253038" y="56229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19" name="Text Box 19">
            <a:extLst>
              <a:ext uri="{FF2B5EF4-FFF2-40B4-BE49-F238E27FC236}">
                <a16:creationId xmlns:a16="http://schemas.microsoft.com/office/drawing/2014/main" id="{40C48B0D-788B-4DAA-AA4C-B9B6721A6A9E}"/>
              </a:ext>
            </a:extLst>
          </p:cNvPr>
          <p:cNvSpPr txBox="1">
            <a:spLocks noChangeArrowheads="1"/>
          </p:cNvSpPr>
          <p:nvPr/>
        </p:nvSpPr>
        <p:spPr bwMode="auto">
          <a:xfrm>
            <a:off x="4965700" y="3390900"/>
            <a:ext cx="58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A</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20" name="Text Box 20">
            <a:extLst>
              <a:ext uri="{FF2B5EF4-FFF2-40B4-BE49-F238E27FC236}">
                <a16:creationId xmlns:a16="http://schemas.microsoft.com/office/drawing/2014/main" id="{684ABB5F-8E28-4574-BFF9-B0E2AB00027E}"/>
              </a:ext>
            </a:extLst>
          </p:cNvPr>
          <p:cNvSpPr txBox="1">
            <a:spLocks noChangeArrowheads="1"/>
          </p:cNvSpPr>
          <p:nvPr/>
        </p:nvSpPr>
        <p:spPr bwMode="auto">
          <a:xfrm>
            <a:off x="7234238" y="58515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sp>
        <p:nvSpPr>
          <p:cNvPr id="21" name="Text Box 21">
            <a:extLst>
              <a:ext uri="{FF2B5EF4-FFF2-40B4-BE49-F238E27FC236}">
                <a16:creationId xmlns:a16="http://schemas.microsoft.com/office/drawing/2014/main" id="{7B27106B-B133-46EC-A6B7-6D3A35AC8D50}"/>
              </a:ext>
            </a:extLst>
          </p:cNvPr>
          <p:cNvSpPr txBox="1">
            <a:spLocks noChangeArrowheads="1"/>
          </p:cNvSpPr>
          <p:nvPr/>
        </p:nvSpPr>
        <p:spPr bwMode="auto">
          <a:xfrm>
            <a:off x="8118475" y="5753100"/>
            <a:ext cx="58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B</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22" name="Line 22">
            <a:extLst>
              <a:ext uri="{FF2B5EF4-FFF2-40B4-BE49-F238E27FC236}">
                <a16:creationId xmlns:a16="http://schemas.microsoft.com/office/drawing/2014/main" id="{5CD4FFAF-CD1D-4EB6-B12E-8F62E7992033}"/>
              </a:ext>
            </a:extLst>
          </p:cNvPr>
          <p:cNvSpPr>
            <a:spLocks noChangeShapeType="1"/>
          </p:cNvSpPr>
          <p:nvPr/>
        </p:nvSpPr>
        <p:spPr bwMode="auto">
          <a:xfrm>
            <a:off x="5575300" y="40005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3">
            <a:extLst>
              <a:ext uri="{FF2B5EF4-FFF2-40B4-BE49-F238E27FC236}">
                <a16:creationId xmlns:a16="http://schemas.microsoft.com/office/drawing/2014/main" id="{05002239-4266-4D91-8268-CD12A15D372A}"/>
              </a:ext>
            </a:extLst>
          </p:cNvPr>
          <p:cNvSpPr>
            <a:spLocks noChangeShapeType="1"/>
          </p:cNvSpPr>
          <p:nvPr/>
        </p:nvSpPr>
        <p:spPr bwMode="auto">
          <a:xfrm rot="-5400000">
            <a:off x="6489700" y="49149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4">
            <a:extLst>
              <a:ext uri="{FF2B5EF4-FFF2-40B4-BE49-F238E27FC236}">
                <a16:creationId xmlns:a16="http://schemas.microsoft.com/office/drawing/2014/main" id="{073E8AC3-C6DE-4AA5-AB13-612C673B654B}"/>
              </a:ext>
            </a:extLst>
          </p:cNvPr>
          <p:cNvSpPr txBox="1">
            <a:spLocks noChangeArrowheads="1"/>
          </p:cNvSpPr>
          <p:nvPr/>
        </p:nvSpPr>
        <p:spPr bwMode="auto">
          <a:xfrm>
            <a:off x="5422900" y="5851525"/>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25" name="Text Box 25">
            <a:extLst>
              <a:ext uri="{FF2B5EF4-FFF2-40B4-BE49-F238E27FC236}">
                <a16:creationId xmlns:a16="http://schemas.microsoft.com/office/drawing/2014/main" id="{04D76763-D282-4306-873B-25B2F40A780C}"/>
              </a:ext>
            </a:extLst>
          </p:cNvPr>
          <p:cNvSpPr txBox="1">
            <a:spLocks noChangeArrowheads="1"/>
          </p:cNvSpPr>
          <p:nvPr/>
        </p:nvSpPr>
        <p:spPr bwMode="auto">
          <a:xfrm>
            <a:off x="4279900" y="3009900"/>
            <a:ext cx="259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A</a:t>
            </a:r>
            <a:r>
              <a:rPr lang="zh-CN" altLang="en-US" dirty="0">
                <a:latin typeface="+mn-ea"/>
              </a:rPr>
              <a:t>的最优反应</a:t>
            </a:r>
            <a:endParaRPr lang="en-US" altLang="zh-CN" dirty="0">
              <a:latin typeface="+mn-ea"/>
            </a:endParaRPr>
          </a:p>
        </p:txBody>
      </p:sp>
      <p:sp>
        <p:nvSpPr>
          <p:cNvPr id="26" name="Text Box 26">
            <a:extLst>
              <a:ext uri="{FF2B5EF4-FFF2-40B4-BE49-F238E27FC236}">
                <a16:creationId xmlns:a16="http://schemas.microsoft.com/office/drawing/2014/main" id="{FC92334E-E9DB-42E9-8CA3-E4DA292F01B9}"/>
              </a:ext>
            </a:extLst>
          </p:cNvPr>
          <p:cNvSpPr txBox="1">
            <a:spLocks noChangeArrowheads="1"/>
          </p:cNvSpPr>
          <p:nvPr/>
        </p:nvSpPr>
        <p:spPr bwMode="auto">
          <a:xfrm>
            <a:off x="6267450" y="58515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½</a:t>
            </a:r>
          </a:p>
        </p:txBody>
      </p:sp>
      <p:sp>
        <p:nvSpPr>
          <p:cNvPr id="27" name="Text Box 27">
            <a:extLst>
              <a:ext uri="{FF2B5EF4-FFF2-40B4-BE49-F238E27FC236}">
                <a16:creationId xmlns:a16="http://schemas.microsoft.com/office/drawing/2014/main" id="{C4EE0284-FAFC-448C-9FED-60D85DA29E7A}"/>
              </a:ext>
            </a:extLst>
          </p:cNvPr>
          <p:cNvSpPr txBox="1">
            <a:spLocks noChangeArrowheads="1"/>
          </p:cNvSpPr>
          <p:nvPr/>
        </p:nvSpPr>
        <p:spPr bwMode="auto">
          <a:xfrm>
            <a:off x="5253038" y="3797300"/>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sp>
        <p:nvSpPr>
          <p:cNvPr id="28" name="Text Box 31">
            <a:extLst>
              <a:ext uri="{FF2B5EF4-FFF2-40B4-BE49-F238E27FC236}">
                <a16:creationId xmlns:a16="http://schemas.microsoft.com/office/drawing/2014/main" id="{EE5E4938-D73A-425E-BD55-E25804C71F57}"/>
              </a:ext>
            </a:extLst>
          </p:cNvPr>
          <p:cNvSpPr txBox="1">
            <a:spLocks noChangeArrowheads="1"/>
          </p:cNvSpPr>
          <p:nvPr/>
        </p:nvSpPr>
        <p:spPr bwMode="auto">
          <a:xfrm>
            <a:off x="2795588" y="2474913"/>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u="sng">
                <a:ea typeface="宋体" panose="02010600030101010101" pitchFamily="2" charset="-122"/>
              </a:rPr>
              <a:t>B</a:t>
            </a:r>
          </a:p>
        </p:txBody>
      </p:sp>
      <p:sp>
        <p:nvSpPr>
          <p:cNvPr id="29" name="Text Box 32">
            <a:extLst>
              <a:ext uri="{FF2B5EF4-FFF2-40B4-BE49-F238E27FC236}">
                <a16:creationId xmlns:a16="http://schemas.microsoft.com/office/drawing/2014/main" id="{34ECEEB8-31E1-4A9D-8D89-ADE05C22471E}"/>
              </a:ext>
            </a:extLst>
          </p:cNvPr>
          <p:cNvSpPr txBox="1">
            <a:spLocks noChangeArrowheads="1"/>
          </p:cNvSpPr>
          <p:nvPr/>
        </p:nvSpPr>
        <p:spPr bwMode="auto">
          <a:xfrm>
            <a:off x="6324600" y="2474913"/>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u="sng">
                <a:ea typeface="宋体" panose="02010600030101010101" pitchFamily="2" charset="-122"/>
              </a:rPr>
              <a:t>A</a:t>
            </a:r>
          </a:p>
        </p:txBody>
      </p:sp>
      <p:grpSp>
        <p:nvGrpSpPr>
          <p:cNvPr id="30" name="Group 33">
            <a:extLst>
              <a:ext uri="{FF2B5EF4-FFF2-40B4-BE49-F238E27FC236}">
                <a16:creationId xmlns:a16="http://schemas.microsoft.com/office/drawing/2014/main" id="{89DA1E78-5F75-4C63-A57C-82F10F20E4B3}"/>
              </a:ext>
            </a:extLst>
          </p:cNvPr>
          <p:cNvGrpSpPr>
            <a:grpSpLocks/>
          </p:cNvGrpSpPr>
          <p:nvPr/>
        </p:nvGrpSpPr>
        <p:grpSpPr bwMode="auto">
          <a:xfrm>
            <a:off x="1552575" y="4606925"/>
            <a:ext cx="517525" cy="511175"/>
            <a:chOff x="4174" y="2583"/>
            <a:chExt cx="326" cy="322"/>
          </a:xfrm>
        </p:grpSpPr>
        <p:grpSp>
          <p:nvGrpSpPr>
            <p:cNvPr id="31" name="Group 34">
              <a:extLst>
                <a:ext uri="{FF2B5EF4-FFF2-40B4-BE49-F238E27FC236}">
                  <a16:creationId xmlns:a16="http://schemas.microsoft.com/office/drawing/2014/main" id="{0C36DB5A-3BE5-47F6-866F-31D81307662A}"/>
                </a:ext>
              </a:extLst>
            </p:cNvPr>
            <p:cNvGrpSpPr>
              <a:grpSpLocks/>
            </p:cNvGrpSpPr>
            <p:nvPr/>
          </p:nvGrpSpPr>
          <p:grpSpPr bwMode="auto">
            <a:xfrm>
              <a:off x="4174" y="2583"/>
              <a:ext cx="326" cy="322"/>
              <a:chOff x="4174" y="2583"/>
              <a:chExt cx="326" cy="322"/>
            </a:xfrm>
          </p:grpSpPr>
          <p:sp>
            <p:nvSpPr>
              <p:cNvPr id="33" name="Text Box 35">
                <a:extLst>
                  <a:ext uri="{FF2B5EF4-FFF2-40B4-BE49-F238E27FC236}">
                    <a16:creationId xmlns:a16="http://schemas.microsoft.com/office/drawing/2014/main" id="{CE03A463-09A8-40BE-B833-EF483B2611AB}"/>
                  </a:ext>
                </a:extLst>
              </p:cNvPr>
              <p:cNvSpPr txBox="1">
                <a:spLocks noChangeArrowheads="1"/>
              </p:cNvSpPr>
              <p:nvPr/>
            </p:nvSpPr>
            <p:spPr bwMode="auto">
              <a:xfrm>
                <a:off x="4174" y="2583"/>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4</a:t>
                </a:r>
              </a:p>
            </p:txBody>
          </p:sp>
          <p:sp>
            <p:nvSpPr>
              <p:cNvPr id="34" name="Text Box 36">
                <a:extLst>
                  <a:ext uri="{FF2B5EF4-FFF2-40B4-BE49-F238E27FC236}">
                    <a16:creationId xmlns:a16="http://schemas.microsoft.com/office/drawing/2014/main" id="{D03B0045-9F06-4555-BAF2-2F327C657C2E}"/>
                  </a:ext>
                </a:extLst>
              </p:cNvPr>
              <p:cNvSpPr txBox="1">
                <a:spLocks noChangeArrowheads="1"/>
              </p:cNvSpPr>
              <p:nvPr/>
            </p:nvSpPr>
            <p:spPr bwMode="auto">
              <a:xfrm>
                <a:off x="4305" y="2674"/>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7</a:t>
                </a:r>
              </a:p>
            </p:txBody>
          </p:sp>
        </p:grpSp>
        <p:sp>
          <p:nvSpPr>
            <p:cNvPr id="32" name="Text Box 37">
              <a:extLst>
                <a:ext uri="{FF2B5EF4-FFF2-40B4-BE49-F238E27FC236}">
                  <a16:creationId xmlns:a16="http://schemas.microsoft.com/office/drawing/2014/main" id="{0DBFB8CC-B304-4A50-9E2D-1784C7F59B2A}"/>
                </a:ext>
              </a:extLst>
            </p:cNvPr>
            <p:cNvSpPr txBox="1">
              <a:spLocks noChangeArrowheads="1"/>
            </p:cNvSpPr>
            <p:nvPr/>
          </p:nvSpPr>
          <p:spPr bwMode="auto">
            <a:xfrm>
              <a:off x="4247" y="2613"/>
              <a:ext cx="1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a:t>
              </a:r>
            </a:p>
          </p:txBody>
        </p:sp>
      </p:grpSp>
      <p:sp>
        <p:nvSpPr>
          <p:cNvPr id="35" name="Line 44">
            <a:extLst>
              <a:ext uri="{FF2B5EF4-FFF2-40B4-BE49-F238E27FC236}">
                <a16:creationId xmlns:a16="http://schemas.microsoft.com/office/drawing/2014/main" id="{09FE0843-16B4-4EE0-B0B6-7EE3EEF0EDDA}"/>
              </a:ext>
            </a:extLst>
          </p:cNvPr>
          <p:cNvSpPr>
            <a:spLocks noChangeShapeType="1"/>
          </p:cNvSpPr>
          <p:nvPr/>
        </p:nvSpPr>
        <p:spPr bwMode="auto">
          <a:xfrm rot="5400000">
            <a:off x="3471863" y="4398963"/>
            <a:ext cx="81915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5">
            <a:extLst>
              <a:ext uri="{FF2B5EF4-FFF2-40B4-BE49-F238E27FC236}">
                <a16:creationId xmlns:a16="http://schemas.microsoft.com/office/drawing/2014/main" id="{EB2543A8-9418-4B74-A932-43FD716F5CCD}"/>
              </a:ext>
            </a:extLst>
          </p:cNvPr>
          <p:cNvSpPr>
            <a:spLocks noChangeShapeType="1"/>
          </p:cNvSpPr>
          <p:nvPr/>
        </p:nvSpPr>
        <p:spPr bwMode="auto">
          <a:xfrm rot="5400000">
            <a:off x="1541463" y="5326063"/>
            <a:ext cx="102235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6">
            <a:extLst>
              <a:ext uri="{FF2B5EF4-FFF2-40B4-BE49-F238E27FC236}">
                <a16:creationId xmlns:a16="http://schemas.microsoft.com/office/drawing/2014/main" id="{6BF11925-0557-4F8A-A32D-5BF0C42105FB}"/>
              </a:ext>
            </a:extLst>
          </p:cNvPr>
          <p:cNvSpPr>
            <a:spLocks noChangeShapeType="1"/>
          </p:cNvSpPr>
          <p:nvPr/>
        </p:nvSpPr>
        <p:spPr bwMode="auto">
          <a:xfrm rot="10800000">
            <a:off x="2024063" y="4821238"/>
            <a:ext cx="188595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47">
            <a:extLst>
              <a:ext uri="{FF2B5EF4-FFF2-40B4-BE49-F238E27FC236}">
                <a16:creationId xmlns:a16="http://schemas.microsoft.com/office/drawing/2014/main" id="{B6E3E474-E7DF-4588-9594-6BEC190D1B7A}"/>
              </a:ext>
            </a:extLst>
          </p:cNvPr>
          <p:cNvSpPr>
            <a:spLocks noChangeShapeType="1"/>
          </p:cNvSpPr>
          <p:nvPr/>
        </p:nvSpPr>
        <p:spPr bwMode="auto">
          <a:xfrm>
            <a:off x="5567363" y="5816600"/>
            <a:ext cx="922337" cy="0"/>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8">
            <a:extLst>
              <a:ext uri="{FF2B5EF4-FFF2-40B4-BE49-F238E27FC236}">
                <a16:creationId xmlns:a16="http://schemas.microsoft.com/office/drawing/2014/main" id="{36F2758B-8F19-41BD-AB58-B6A9CDF72165}"/>
              </a:ext>
            </a:extLst>
          </p:cNvPr>
          <p:cNvSpPr>
            <a:spLocks noChangeShapeType="1"/>
          </p:cNvSpPr>
          <p:nvPr/>
        </p:nvSpPr>
        <p:spPr bwMode="auto">
          <a:xfrm>
            <a:off x="6499225" y="4000500"/>
            <a:ext cx="914400" cy="0"/>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9">
            <a:extLst>
              <a:ext uri="{FF2B5EF4-FFF2-40B4-BE49-F238E27FC236}">
                <a16:creationId xmlns:a16="http://schemas.microsoft.com/office/drawing/2014/main" id="{EE27E351-B6E8-4560-BD7E-BFDE9B7C1441}"/>
              </a:ext>
            </a:extLst>
          </p:cNvPr>
          <p:cNvSpPr>
            <a:spLocks noChangeShapeType="1"/>
          </p:cNvSpPr>
          <p:nvPr/>
        </p:nvSpPr>
        <p:spPr bwMode="auto">
          <a:xfrm>
            <a:off x="6502400" y="3971925"/>
            <a:ext cx="0" cy="1871663"/>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7647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4EED5-5B46-4B06-9968-C1A714EB8E6B}"/>
              </a:ext>
            </a:extLst>
          </p:cNvPr>
          <p:cNvSpPr>
            <a:spLocks noGrp="1"/>
          </p:cNvSpPr>
          <p:nvPr>
            <p:ph type="title"/>
          </p:nvPr>
        </p:nvSpPr>
        <p:spPr/>
        <p:txBody>
          <a:bodyPr/>
          <a:lstStyle/>
          <a:p>
            <a:r>
              <a:rPr lang="zh-CN" altLang="en-US" dirty="0"/>
              <a:t>混合策略均衡：求解</a:t>
            </a:r>
          </a:p>
        </p:txBody>
      </p:sp>
      <p:sp>
        <p:nvSpPr>
          <p:cNvPr id="3" name="内容占位符 2">
            <a:extLst>
              <a:ext uri="{FF2B5EF4-FFF2-40B4-BE49-F238E27FC236}">
                <a16:creationId xmlns:a16="http://schemas.microsoft.com/office/drawing/2014/main" id="{BB61A127-F6C8-4439-9280-2236991568D5}"/>
              </a:ext>
            </a:extLst>
          </p:cNvPr>
          <p:cNvSpPr>
            <a:spLocks noGrp="1"/>
          </p:cNvSpPr>
          <p:nvPr>
            <p:ph idx="1"/>
          </p:nvPr>
        </p:nvSpPr>
        <p:spPr/>
        <p:txBody>
          <a:bodyPr/>
          <a:lstStyle/>
          <a:p>
            <a:r>
              <a:rPr lang="zh-CN" altLang="en-US" dirty="0"/>
              <a:t>一共有</a:t>
            </a:r>
            <a:r>
              <a:rPr lang="en-US" altLang="zh-CN" dirty="0"/>
              <a:t>3</a:t>
            </a:r>
            <a:r>
              <a:rPr lang="zh-CN" altLang="en-US" dirty="0"/>
              <a:t>个纳什均衡，包括纯策略和混合策略。</a:t>
            </a:r>
          </a:p>
        </p:txBody>
      </p:sp>
      <p:sp>
        <p:nvSpPr>
          <p:cNvPr id="5" name="Line 3">
            <a:extLst>
              <a:ext uri="{FF2B5EF4-FFF2-40B4-BE49-F238E27FC236}">
                <a16:creationId xmlns:a16="http://schemas.microsoft.com/office/drawing/2014/main" id="{F81ECB62-D193-4F6F-B5C9-7AE5BD9746C8}"/>
              </a:ext>
            </a:extLst>
          </p:cNvPr>
          <p:cNvSpPr>
            <a:spLocks noChangeShapeType="1"/>
          </p:cNvSpPr>
          <p:nvPr/>
        </p:nvSpPr>
        <p:spPr bwMode="auto">
          <a:xfrm flipV="1">
            <a:off x="2057400" y="3543300"/>
            <a:ext cx="0" cy="2286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4">
            <a:extLst>
              <a:ext uri="{FF2B5EF4-FFF2-40B4-BE49-F238E27FC236}">
                <a16:creationId xmlns:a16="http://schemas.microsoft.com/office/drawing/2014/main" id="{E60C261E-77BC-4398-A4E4-A35415C2821F}"/>
              </a:ext>
            </a:extLst>
          </p:cNvPr>
          <p:cNvSpPr>
            <a:spLocks noChangeShapeType="1"/>
          </p:cNvSpPr>
          <p:nvPr/>
        </p:nvSpPr>
        <p:spPr bwMode="auto">
          <a:xfrm>
            <a:off x="2057400" y="5829300"/>
            <a:ext cx="2743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5">
            <a:extLst>
              <a:ext uri="{FF2B5EF4-FFF2-40B4-BE49-F238E27FC236}">
                <a16:creationId xmlns:a16="http://schemas.microsoft.com/office/drawing/2014/main" id="{3B9B28C2-5750-4FB4-8ED7-0CB6DDD1126E}"/>
              </a:ext>
            </a:extLst>
          </p:cNvPr>
          <p:cNvSpPr txBox="1">
            <a:spLocks noChangeArrowheads="1"/>
          </p:cNvSpPr>
          <p:nvPr/>
        </p:nvSpPr>
        <p:spPr bwMode="auto">
          <a:xfrm>
            <a:off x="1735138" y="56229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8" name="Text Box 6">
            <a:extLst>
              <a:ext uri="{FF2B5EF4-FFF2-40B4-BE49-F238E27FC236}">
                <a16:creationId xmlns:a16="http://schemas.microsoft.com/office/drawing/2014/main" id="{9BC2EEB2-884C-43D8-8915-8E8078BDAEB4}"/>
              </a:ext>
            </a:extLst>
          </p:cNvPr>
          <p:cNvSpPr txBox="1">
            <a:spLocks noChangeArrowheads="1"/>
          </p:cNvSpPr>
          <p:nvPr/>
        </p:nvSpPr>
        <p:spPr bwMode="auto">
          <a:xfrm>
            <a:off x="1447800" y="3390900"/>
            <a:ext cx="58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A</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9" name="Text Box 7">
            <a:extLst>
              <a:ext uri="{FF2B5EF4-FFF2-40B4-BE49-F238E27FC236}">
                <a16:creationId xmlns:a16="http://schemas.microsoft.com/office/drawing/2014/main" id="{236DB4BB-E4E2-4603-9FB5-783254568C8B}"/>
              </a:ext>
            </a:extLst>
          </p:cNvPr>
          <p:cNvSpPr txBox="1">
            <a:spLocks noChangeArrowheads="1"/>
          </p:cNvSpPr>
          <p:nvPr/>
        </p:nvSpPr>
        <p:spPr bwMode="auto">
          <a:xfrm>
            <a:off x="3716338" y="58515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sp>
        <p:nvSpPr>
          <p:cNvPr id="10" name="Text Box 8">
            <a:extLst>
              <a:ext uri="{FF2B5EF4-FFF2-40B4-BE49-F238E27FC236}">
                <a16:creationId xmlns:a16="http://schemas.microsoft.com/office/drawing/2014/main" id="{329BFDD0-9BD8-4CE8-9519-34D949F2BB38}"/>
              </a:ext>
            </a:extLst>
          </p:cNvPr>
          <p:cNvSpPr txBox="1">
            <a:spLocks noChangeArrowheads="1"/>
          </p:cNvSpPr>
          <p:nvPr/>
        </p:nvSpPr>
        <p:spPr bwMode="auto">
          <a:xfrm>
            <a:off x="4600575" y="5753100"/>
            <a:ext cx="58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sym typeface="Symbol" panose="05050102010706020507" pitchFamily="18" charset="2"/>
              </a:rPr>
              <a:t></a:t>
            </a:r>
            <a:r>
              <a:rPr lang="en-US" altLang="zh-CN" baseline="30000">
                <a:ea typeface="宋体" panose="02010600030101010101" pitchFamily="2" charset="-122"/>
              </a:rPr>
              <a:t>B</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11" name="Line 9">
            <a:extLst>
              <a:ext uri="{FF2B5EF4-FFF2-40B4-BE49-F238E27FC236}">
                <a16:creationId xmlns:a16="http://schemas.microsoft.com/office/drawing/2014/main" id="{A8EE1335-122C-4E77-80BA-340660D3E4BF}"/>
              </a:ext>
            </a:extLst>
          </p:cNvPr>
          <p:cNvSpPr>
            <a:spLocks noChangeShapeType="1"/>
          </p:cNvSpPr>
          <p:nvPr/>
        </p:nvSpPr>
        <p:spPr bwMode="auto">
          <a:xfrm>
            <a:off x="2057400" y="40005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5A1D4EB9-D7DD-4979-95E8-76DADBE001A9}"/>
              </a:ext>
            </a:extLst>
          </p:cNvPr>
          <p:cNvSpPr>
            <a:spLocks noChangeShapeType="1"/>
          </p:cNvSpPr>
          <p:nvPr/>
        </p:nvSpPr>
        <p:spPr bwMode="auto">
          <a:xfrm rot="-5400000">
            <a:off x="2971800" y="4914900"/>
            <a:ext cx="18288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1">
            <a:extLst>
              <a:ext uri="{FF2B5EF4-FFF2-40B4-BE49-F238E27FC236}">
                <a16:creationId xmlns:a16="http://schemas.microsoft.com/office/drawing/2014/main" id="{A51A798A-2BE1-4395-B3A7-9692F71EF649}"/>
              </a:ext>
            </a:extLst>
          </p:cNvPr>
          <p:cNvSpPr txBox="1">
            <a:spLocks noChangeArrowheads="1"/>
          </p:cNvSpPr>
          <p:nvPr/>
        </p:nvSpPr>
        <p:spPr bwMode="auto">
          <a:xfrm>
            <a:off x="1905000" y="5851525"/>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0</a:t>
            </a:r>
          </a:p>
        </p:txBody>
      </p:sp>
      <p:sp>
        <p:nvSpPr>
          <p:cNvPr id="14" name="Text Box 12">
            <a:extLst>
              <a:ext uri="{FF2B5EF4-FFF2-40B4-BE49-F238E27FC236}">
                <a16:creationId xmlns:a16="http://schemas.microsoft.com/office/drawing/2014/main" id="{C1A4A053-FD0F-4A88-B654-65708ABEA8B1}"/>
              </a:ext>
            </a:extLst>
          </p:cNvPr>
          <p:cNvSpPr txBox="1">
            <a:spLocks noChangeArrowheads="1"/>
          </p:cNvSpPr>
          <p:nvPr/>
        </p:nvSpPr>
        <p:spPr bwMode="auto">
          <a:xfrm>
            <a:off x="2087563" y="6216650"/>
            <a:ext cx="259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B</a:t>
            </a:r>
            <a:r>
              <a:rPr lang="zh-CN" altLang="en-US" dirty="0">
                <a:latin typeface="+mn-ea"/>
              </a:rPr>
              <a:t>的最优反应</a:t>
            </a:r>
            <a:endParaRPr lang="en-US" altLang="zh-CN" dirty="0">
              <a:latin typeface="+mn-ea"/>
            </a:endParaRPr>
          </a:p>
        </p:txBody>
      </p:sp>
      <p:sp>
        <p:nvSpPr>
          <p:cNvPr id="15" name="Text Box 13">
            <a:extLst>
              <a:ext uri="{FF2B5EF4-FFF2-40B4-BE49-F238E27FC236}">
                <a16:creationId xmlns:a16="http://schemas.microsoft.com/office/drawing/2014/main" id="{423974F9-1E13-4546-B82D-4B10E46B08C6}"/>
              </a:ext>
            </a:extLst>
          </p:cNvPr>
          <p:cNvSpPr txBox="1">
            <a:spLocks noChangeArrowheads="1"/>
          </p:cNvSpPr>
          <p:nvPr/>
        </p:nvSpPr>
        <p:spPr bwMode="auto">
          <a:xfrm>
            <a:off x="1735138" y="3797300"/>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1</a:t>
            </a:r>
          </a:p>
        </p:txBody>
      </p:sp>
      <p:grpSp>
        <p:nvGrpSpPr>
          <p:cNvPr id="16" name="Group 14">
            <a:extLst>
              <a:ext uri="{FF2B5EF4-FFF2-40B4-BE49-F238E27FC236}">
                <a16:creationId xmlns:a16="http://schemas.microsoft.com/office/drawing/2014/main" id="{58C69171-EC49-4C8B-9D5E-2C5AA86DB339}"/>
              </a:ext>
            </a:extLst>
          </p:cNvPr>
          <p:cNvGrpSpPr>
            <a:grpSpLocks/>
          </p:cNvGrpSpPr>
          <p:nvPr/>
        </p:nvGrpSpPr>
        <p:grpSpPr bwMode="auto">
          <a:xfrm>
            <a:off x="1552575" y="4606925"/>
            <a:ext cx="517525" cy="511175"/>
            <a:chOff x="4174" y="2583"/>
            <a:chExt cx="326" cy="322"/>
          </a:xfrm>
        </p:grpSpPr>
        <p:grpSp>
          <p:nvGrpSpPr>
            <p:cNvPr id="17" name="Group 15">
              <a:extLst>
                <a:ext uri="{FF2B5EF4-FFF2-40B4-BE49-F238E27FC236}">
                  <a16:creationId xmlns:a16="http://schemas.microsoft.com/office/drawing/2014/main" id="{07B966FB-CF99-46A6-B7F5-45EA873BE03A}"/>
                </a:ext>
              </a:extLst>
            </p:cNvPr>
            <p:cNvGrpSpPr>
              <a:grpSpLocks/>
            </p:cNvGrpSpPr>
            <p:nvPr/>
          </p:nvGrpSpPr>
          <p:grpSpPr bwMode="auto">
            <a:xfrm>
              <a:off x="4174" y="2583"/>
              <a:ext cx="326" cy="322"/>
              <a:chOff x="4174" y="2583"/>
              <a:chExt cx="326" cy="322"/>
            </a:xfrm>
          </p:grpSpPr>
          <p:sp>
            <p:nvSpPr>
              <p:cNvPr id="19" name="Text Box 16">
                <a:extLst>
                  <a:ext uri="{FF2B5EF4-FFF2-40B4-BE49-F238E27FC236}">
                    <a16:creationId xmlns:a16="http://schemas.microsoft.com/office/drawing/2014/main" id="{75FBE840-ADE2-4813-99B9-983ABDC2D418}"/>
                  </a:ext>
                </a:extLst>
              </p:cNvPr>
              <p:cNvSpPr txBox="1">
                <a:spLocks noChangeArrowheads="1"/>
              </p:cNvSpPr>
              <p:nvPr/>
            </p:nvSpPr>
            <p:spPr bwMode="auto">
              <a:xfrm>
                <a:off x="4174" y="2583"/>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4</a:t>
                </a:r>
              </a:p>
            </p:txBody>
          </p:sp>
          <p:sp>
            <p:nvSpPr>
              <p:cNvPr id="20" name="Text Box 17">
                <a:extLst>
                  <a:ext uri="{FF2B5EF4-FFF2-40B4-BE49-F238E27FC236}">
                    <a16:creationId xmlns:a16="http://schemas.microsoft.com/office/drawing/2014/main" id="{83FE8DC0-9D50-4118-928C-A9B4BAB1288A}"/>
                  </a:ext>
                </a:extLst>
              </p:cNvPr>
              <p:cNvSpPr txBox="1">
                <a:spLocks noChangeArrowheads="1"/>
              </p:cNvSpPr>
              <p:nvPr/>
            </p:nvSpPr>
            <p:spPr bwMode="auto">
              <a:xfrm>
                <a:off x="4305" y="2674"/>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7</a:t>
                </a:r>
              </a:p>
            </p:txBody>
          </p:sp>
        </p:grpSp>
        <p:sp>
          <p:nvSpPr>
            <p:cNvPr id="18" name="Text Box 18">
              <a:extLst>
                <a:ext uri="{FF2B5EF4-FFF2-40B4-BE49-F238E27FC236}">
                  <a16:creationId xmlns:a16="http://schemas.microsoft.com/office/drawing/2014/main" id="{EE7D4534-8C64-438B-8AE6-F80FE9D923A8}"/>
                </a:ext>
              </a:extLst>
            </p:cNvPr>
            <p:cNvSpPr txBox="1">
              <a:spLocks noChangeArrowheads="1"/>
            </p:cNvSpPr>
            <p:nvPr/>
          </p:nvSpPr>
          <p:spPr bwMode="auto">
            <a:xfrm>
              <a:off x="4247" y="2613"/>
              <a:ext cx="1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a:t>
              </a:r>
            </a:p>
          </p:txBody>
        </p:sp>
      </p:grpSp>
      <p:sp>
        <p:nvSpPr>
          <p:cNvPr id="21" name="Line 19">
            <a:extLst>
              <a:ext uri="{FF2B5EF4-FFF2-40B4-BE49-F238E27FC236}">
                <a16:creationId xmlns:a16="http://schemas.microsoft.com/office/drawing/2014/main" id="{FF4F0773-85FB-4977-B9E9-20F2707B534F}"/>
              </a:ext>
            </a:extLst>
          </p:cNvPr>
          <p:cNvSpPr>
            <a:spLocks noChangeShapeType="1"/>
          </p:cNvSpPr>
          <p:nvPr/>
        </p:nvSpPr>
        <p:spPr bwMode="auto">
          <a:xfrm rot="5400000">
            <a:off x="3484563" y="4405313"/>
            <a:ext cx="81915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2">
            <a:extLst>
              <a:ext uri="{FF2B5EF4-FFF2-40B4-BE49-F238E27FC236}">
                <a16:creationId xmlns:a16="http://schemas.microsoft.com/office/drawing/2014/main" id="{1F093E78-A1C8-43F2-8520-7AB551065FF9}"/>
              </a:ext>
            </a:extLst>
          </p:cNvPr>
          <p:cNvSpPr txBox="1">
            <a:spLocks noChangeArrowheads="1"/>
          </p:cNvSpPr>
          <p:nvPr/>
        </p:nvSpPr>
        <p:spPr bwMode="auto">
          <a:xfrm>
            <a:off x="774700" y="3009900"/>
            <a:ext cx="259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mn-ea"/>
              </a:rPr>
              <a:t>A</a:t>
            </a:r>
            <a:r>
              <a:rPr lang="zh-CN" altLang="en-US" dirty="0">
                <a:latin typeface="+mn-ea"/>
              </a:rPr>
              <a:t>的最优反应</a:t>
            </a:r>
            <a:endParaRPr lang="en-US" altLang="zh-CN" dirty="0">
              <a:latin typeface="+mn-ea"/>
            </a:endParaRPr>
          </a:p>
        </p:txBody>
      </p:sp>
      <p:sp>
        <p:nvSpPr>
          <p:cNvPr id="23" name="Text Box 23">
            <a:extLst>
              <a:ext uri="{FF2B5EF4-FFF2-40B4-BE49-F238E27FC236}">
                <a16:creationId xmlns:a16="http://schemas.microsoft.com/office/drawing/2014/main" id="{DFBFDA67-EC4B-4A05-8FC3-9287C5A433A0}"/>
              </a:ext>
            </a:extLst>
          </p:cNvPr>
          <p:cNvSpPr txBox="1">
            <a:spLocks noChangeArrowheads="1"/>
          </p:cNvSpPr>
          <p:nvPr/>
        </p:nvSpPr>
        <p:spPr bwMode="auto">
          <a:xfrm>
            <a:off x="2762250" y="58515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½</a:t>
            </a:r>
          </a:p>
        </p:txBody>
      </p:sp>
      <mc:AlternateContent xmlns:mc="http://schemas.openxmlformats.org/markup-compatibility/2006" xmlns:a14="http://schemas.microsoft.com/office/drawing/2010/main">
        <mc:Choice Requires="a14">
          <p:sp>
            <p:nvSpPr>
              <p:cNvPr id="25" name="Text Box 28">
                <a:extLst>
                  <a:ext uri="{FF2B5EF4-FFF2-40B4-BE49-F238E27FC236}">
                    <a16:creationId xmlns:a16="http://schemas.microsoft.com/office/drawing/2014/main" id="{426B9C55-4D65-4E29-BA9A-7751B638408B}"/>
                  </a:ext>
                </a:extLst>
              </p:cNvPr>
              <p:cNvSpPr txBox="1">
                <a:spLocks noChangeArrowheads="1"/>
              </p:cNvSpPr>
              <p:nvPr/>
            </p:nvSpPr>
            <p:spPr bwMode="auto">
              <a:xfrm>
                <a:off x="4281488" y="2270125"/>
                <a:ext cx="1688283" cy="12069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nSpc>
                    <a:spcPct val="120000"/>
                  </a:lnSpc>
                </a:pPr>
                <a:r>
                  <a:rPr lang="en-US" altLang="zh-CN" dirty="0">
                    <a:solidFill>
                      <a:schemeClr val="hlink"/>
                    </a:solidFill>
                    <a:ea typeface="宋体" panose="02010600030101010101" pitchFamily="2" charset="-122"/>
                  </a:rPr>
                  <a:t>(</a:t>
                </a:r>
                <a:r>
                  <a:rPr lang="en-US" altLang="zh-CN" dirty="0">
                    <a:solidFill>
                      <a:schemeClr val="hlink"/>
                    </a:solidFill>
                    <a:ea typeface="宋体" panose="02010600030101010101" pitchFamily="2" charset="-122"/>
                    <a:sym typeface="Symbol" panose="05050102010706020507" pitchFamily="18" charset="2"/>
                  </a:rPr>
                  <a:t></a:t>
                </a:r>
                <a:r>
                  <a:rPr lang="en-US" altLang="zh-CN" baseline="30000" dirty="0">
                    <a:solidFill>
                      <a:schemeClr val="hlink"/>
                    </a:solidFill>
                    <a:ea typeface="宋体" panose="02010600030101010101" pitchFamily="2" charset="-122"/>
                    <a:sym typeface="Symbol" panose="05050102010706020507" pitchFamily="18" charset="2"/>
                  </a:rPr>
                  <a:t>A</a:t>
                </a:r>
                <a:r>
                  <a:rPr lang="en-US" altLang="zh-CN" baseline="-25000" dirty="0">
                    <a:solidFill>
                      <a:schemeClr val="hlink"/>
                    </a:solidFill>
                    <a:ea typeface="宋体" panose="02010600030101010101" pitchFamily="2" charset="-122"/>
                    <a:sym typeface="Symbol" panose="05050102010706020507" pitchFamily="18" charset="2"/>
                  </a:rPr>
                  <a:t>1</a:t>
                </a:r>
                <a:r>
                  <a:rPr lang="en-US" altLang="zh-CN" dirty="0">
                    <a:solidFill>
                      <a:schemeClr val="hlink"/>
                    </a:solidFill>
                    <a:ea typeface="宋体" panose="02010600030101010101" pitchFamily="2" charset="-122"/>
                    <a:sym typeface="Symbol" panose="05050102010706020507" pitchFamily="18" charset="2"/>
                  </a:rPr>
                  <a:t>, </a:t>
                </a:r>
                <a:r>
                  <a:rPr lang="en-US" altLang="zh-CN" baseline="30000" dirty="0">
                    <a:solidFill>
                      <a:schemeClr val="hlink"/>
                    </a:solidFill>
                    <a:ea typeface="宋体" panose="02010600030101010101" pitchFamily="2" charset="-122"/>
                    <a:sym typeface="Symbol" panose="05050102010706020507" pitchFamily="18" charset="2"/>
                  </a:rPr>
                  <a:t>B</a:t>
                </a:r>
                <a:r>
                  <a:rPr lang="en-US" altLang="zh-CN" baseline="-25000" dirty="0">
                    <a:solidFill>
                      <a:schemeClr val="hlink"/>
                    </a:solidFill>
                    <a:ea typeface="宋体" panose="02010600030101010101" pitchFamily="2" charset="-122"/>
                    <a:sym typeface="Symbol" panose="05050102010706020507" pitchFamily="18" charset="2"/>
                  </a:rPr>
                  <a:t>1</a:t>
                </a:r>
                <a:r>
                  <a:rPr lang="en-US" altLang="zh-CN" dirty="0">
                    <a:solidFill>
                      <a:schemeClr val="hlink"/>
                    </a:solidFill>
                    <a:ea typeface="宋体" panose="02010600030101010101" pitchFamily="2" charset="-122"/>
                  </a:rPr>
                  <a:t>) = (0,0)</a:t>
                </a:r>
                <a:r>
                  <a:rPr lang="en-US" altLang="zh-CN" dirty="0">
                    <a:ea typeface="宋体" panose="02010600030101010101" pitchFamily="2" charset="-122"/>
                  </a:rPr>
                  <a:t/>
                </a:r>
                <a:br>
                  <a:rPr lang="en-US" altLang="zh-CN" dirty="0">
                    <a:ea typeface="宋体" panose="02010600030101010101" pitchFamily="2" charset="-122"/>
                  </a:rPr>
                </a:br>
                <a:r>
                  <a:rPr lang="en-US" altLang="zh-CN" dirty="0">
                    <a:solidFill>
                      <a:srgbClr val="FF33CC"/>
                    </a:solidFill>
                    <a:ea typeface="宋体" panose="02010600030101010101" pitchFamily="2" charset="-122"/>
                  </a:rPr>
                  <a:t>(</a:t>
                </a:r>
                <a:r>
                  <a:rPr lang="en-US" altLang="zh-CN" dirty="0">
                    <a:solidFill>
                      <a:srgbClr val="FF33CC"/>
                    </a:solidFill>
                    <a:ea typeface="宋体" panose="02010600030101010101" pitchFamily="2" charset="-122"/>
                    <a:sym typeface="Symbol" panose="05050102010706020507" pitchFamily="18" charset="2"/>
                  </a:rPr>
                  <a:t></a:t>
                </a:r>
                <a:r>
                  <a:rPr lang="en-US" altLang="zh-CN" baseline="30000" dirty="0">
                    <a:solidFill>
                      <a:srgbClr val="FF33CC"/>
                    </a:solidFill>
                    <a:ea typeface="宋体" panose="02010600030101010101" pitchFamily="2" charset="-122"/>
                    <a:sym typeface="Symbol" panose="05050102010706020507" pitchFamily="18" charset="2"/>
                  </a:rPr>
                  <a:t>A</a:t>
                </a:r>
                <a:r>
                  <a:rPr lang="en-US" altLang="zh-CN" baseline="-25000" dirty="0">
                    <a:solidFill>
                      <a:srgbClr val="FF33CC"/>
                    </a:solidFill>
                    <a:ea typeface="宋体" panose="02010600030101010101" pitchFamily="2" charset="-122"/>
                    <a:sym typeface="Symbol" panose="05050102010706020507" pitchFamily="18" charset="2"/>
                  </a:rPr>
                  <a:t>1</a:t>
                </a:r>
                <a:r>
                  <a:rPr lang="en-US" altLang="zh-CN" dirty="0">
                    <a:solidFill>
                      <a:srgbClr val="FF33CC"/>
                    </a:solidFill>
                    <a:ea typeface="宋体" panose="02010600030101010101" pitchFamily="2" charset="-122"/>
                    <a:sym typeface="Symbol" panose="05050102010706020507" pitchFamily="18" charset="2"/>
                  </a:rPr>
                  <a:t>, </a:t>
                </a:r>
                <a:r>
                  <a:rPr lang="en-US" altLang="zh-CN" baseline="30000" dirty="0">
                    <a:solidFill>
                      <a:srgbClr val="FF33CC"/>
                    </a:solidFill>
                    <a:ea typeface="宋体" panose="02010600030101010101" pitchFamily="2" charset="-122"/>
                    <a:sym typeface="Symbol" panose="05050102010706020507" pitchFamily="18" charset="2"/>
                  </a:rPr>
                  <a:t>B</a:t>
                </a:r>
                <a:r>
                  <a:rPr lang="en-US" altLang="zh-CN" baseline="-25000" dirty="0">
                    <a:solidFill>
                      <a:srgbClr val="FF33CC"/>
                    </a:solidFill>
                    <a:ea typeface="宋体" panose="02010600030101010101" pitchFamily="2" charset="-122"/>
                    <a:sym typeface="Symbol" panose="05050102010706020507" pitchFamily="18" charset="2"/>
                  </a:rPr>
                  <a:t>1</a:t>
                </a:r>
                <a:r>
                  <a:rPr lang="en-US" altLang="zh-CN" dirty="0">
                    <a:solidFill>
                      <a:srgbClr val="FF33CC"/>
                    </a:solidFill>
                    <a:ea typeface="宋体" panose="02010600030101010101" pitchFamily="2" charset="-122"/>
                  </a:rPr>
                  <a:t>) = (1,1)</a:t>
                </a:r>
              </a:p>
              <a:p>
                <a:pPr>
                  <a:lnSpc>
                    <a:spcPct val="120000"/>
                  </a:lnSpc>
                </a:pP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baseline="30000" dirty="0">
                    <a:ea typeface="宋体" panose="02010600030101010101" pitchFamily="2" charset="-122"/>
                    <a:sym typeface="Symbol" panose="05050102010706020507" pitchFamily="18" charset="2"/>
                  </a:rPr>
                  <a:t>A</a:t>
                </a:r>
                <a:r>
                  <a:rPr lang="en-US" altLang="zh-CN" baseline="-25000" dirty="0">
                    <a:ea typeface="宋体" panose="02010600030101010101" pitchFamily="2" charset="-122"/>
                    <a:sym typeface="Symbol" panose="05050102010706020507" pitchFamily="18" charset="2"/>
                  </a:rPr>
                  <a:t>1</a:t>
                </a:r>
                <a:r>
                  <a:rPr lang="en-US" altLang="zh-CN" dirty="0">
                    <a:ea typeface="宋体" panose="02010600030101010101" pitchFamily="2" charset="-122"/>
                    <a:sym typeface="Symbol" panose="05050102010706020507" pitchFamily="18" charset="2"/>
                  </a:rPr>
                  <a:t>, </a:t>
                </a:r>
                <a:r>
                  <a:rPr lang="en-US" altLang="zh-CN" baseline="30000" dirty="0">
                    <a:ea typeface="宋体" panose="02010600030101010101" pitchFamily="2" charset="-122"/>
                    <a:sym typeface="Symbol" panose="05050102010706020507" pitchFamily="18" charset="2"/>
                  </a:rPr>
                  <a:t>B</a:t>
                </a:r>
                <a:r>
                  <a:rPr lang="en-US" altLang="zh-CN" baseline="-25000" dirty="0">
                    <a:ea typeface="宋体" panose="02010600030101010101" pitchFamily="2" charset="-122"/>
                    <a:sym typeface="Symbol" panose="05050102010706020507" pitchFamily="18" charset="2"/>
                  </a:rPr>
                  <a:t>1</a:t>
                </a:r>
                <a:r>
                  <a:rPr lang="en-US" altLang="zh-CN" dirty="0">
                    <a:ea typeface="宋体" panose="02010600030101010101" pitchFamily="2" charset="-122"/>
                  </a:rPr>
                  <a:t>) = (</a:t>
                </a:r>
                <a14:m>
                  <m:oMath xmlns:m="http://schemas.openxmlformats.org/officeDocument/2006/math">
                    <m:f>
                      <m:fPr>
                        <m:ctrlPr>
                          <a:rPr lang="en-US" altLang="zh-CN" b="0" i="1" dirty="0" smtClean="0">
                            <a:latin typeface="Cambria Math" panose="02040503050406030204" pitchFamily="18" charset="0"/>
                            <a:ea typeface="宋体" panose="02010600030101010101" pitchFamily="2" charset="-122"/>
                          </a:rPr>
                        </m:ctrlPr>
                      </m:fPr>
                      <m:num>
                        <m:r>
                          <a:rPr lang="en-US" altLang="zh-CN" b="0" i="1" dirty="0" smtClean="0">
                            <a:latin typeface="Cambria Math" panose="02040503050406030204" pitchFamily="18" charset="0"/>
                            <a:ea typeface="宋体" panose="02010600030101010101" pitchFamily="2" charset="-122"/>
                          </a:rPr>
                          <m:t>4</m:t>
                        </m:r>
                      </m:num>
                      <m:den>
                        <m:r>
                          <a:rPr lang="en-US" altLang="zh-CN" b="0" i="1" dirty="0" smtClean="0">
                            <a:latin typeface="Cambria Math" panose="02040503050406030204" pitchFamily="18" charset="0"/>
                            <a:ea typeface="宋体" panose="02010600030101010101" pitchFamily="2" charset="-122"/>
                          </a:rPr>
                          <m:t>7</m:t>
                        </m:r>
                      </m:den>
                    </m:f>
                  </m:oMath>
                </a14:m>
                <a:r>
                  <a:rPr lang="en-US" altLang="zh-CN" dirty="0">
                    <a:ea typeface="宋体" panose="02010600030101010101" pitchFamily="2" charset="-122"/>
                  </a:rPr>
                  <a:t>, </a:t>
                </a:r>
                <a14:m>
                  <m:oMath xmlns:m="http://schemas.openxmlformats.org/officeDocument/2006/math">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1</m:t>
                        </m:r>
                      </m:num>
                      <m:den>
                        <m:r>
                          <a:rPr lang="en-US" altLang="zh-CN" b="0" i="1" smtClean="0">
                            <a:latin typeface="Cambria Math" panose="02040503050406030204" pitchFamily="18" charset="0"/>
                            <a:ea typeface="宋体" panose="02010600030101010101" pitchFamily="2" charset="-122"/>
                          </a:rPr>
                          <m:t>2</m:t>
                        </m:r>
                      </m:den>
                    </m:f>
                  </m:oMath>
                </a14:m>
                <a:r>
                  <a:rPr lang="en-US" altLang="zh-CN" dirty="0">
                    <a:ea typeface="宋体" panose="02010600030101010101" pitchFamily="2" charset="-122"/>
                  </a:rPr>
                  <a:t>)</a:t>
                </a:r>
              </a:p>
            </p:txBody>
          </p:sp>
        </mc:Choice>
        <mc:Fallback xmlns="">
          <p:sp>
            <p:nvSpPr>
              <p:cNvPr id="25" name="Text Box 28">
                <a:extLst>
                  <a:ext uri="{FF2B5EF4-FFF2-40B4-BE49-F238E27FC236}">
                    <a16:creationId xmlns:a16="http://schemas.microsoft.com/office/drawing/2014/main" id="{426B9C55-4D65-4E29-BA9A-7751B638408B}"/>
                  </a:ext>
                </a:extLst>
              </p:cNvPr>
              <p:cNvSpPr txBox="1">
                <a:spLocks noRot="1" noChangeAspect="1" noMove="1" noResize="1" noEditPoints="1" noAdjustHandles="1" noChangeArrowheads="1" noChangeShapeType="1" noTextEdit="1"/>
              </p:cNvSpPr>
              <p:nvPr/>
            </p:nvSpPr>
            <p:spPr bwMode="auto">
              <a:xfrm>
                <a:off x="4281488" y="2270125"/>
                <a:ext cx="1688283" cy="1206933"/>
              </a:xfrm>
              <a:prstGeom prst="rect">
                <a:avLst/>
              </a:prstGeom>
              <a:blipFill>
                <a:blip r:embed="rId2"/>
                <a:stretch>
                  <a:fillRect l="-2888" t="-505" r="-2527" b="-252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2" name="Freeform 36">
            <a:extLst>
              <a:ext uri="{FF2B5EF4-FFF2-40B4-BE49-F238E27FC236}">
                <a16:creationId xmlns:a16="http://schemas.microsoft.com/office/drawing/2014/main" id="{69581F59-D94E-461B-A11D-26EE9F3FD82A}"/>
              </a:ext>
            </a:extLst>
          </p:cNvPr>
          <p:cNvSpPr>
            <a:spLocks/>
          </p:cNvSpPr>
          <p:nvPr/>
        </p:nvSpPr>
        <p:spPr bwMode="auto">
          <a:xfrm>
            <a:off x="2200275" y="2624138"/>
            <a:ext cx="2014538" cy="3087687"/>
          </a:xfrm>
          <a:custGeom>
            <a:avLst/>
            <a:gdLst>
              <a:gd name="T0" fmla="*/ 1269 w 1269"/>
              <a:gd name="T1" fmla="*/ 0 h 1945"/>
              <a:gd name="T2" fmla="*/ 659 w 1269"/>
              <a:gd name="T3" fmla="*/ 100 h 1945"/>
              <a:gd name="T4" fmla="*/ 267 w 1269"/>
              <a:gd name="T5" fmla="*/ 350 h 1945"/>
              <a:gd name="T6" fmla="*/ 67 w 1269"/>
              <a:gd name="T7" fmla="*/ 776 h 1945"/>
              <a:gd name="T8" fmla="*/ 108 w 1269"/>
              <a:gd name="T9" fmla="*/ 1436 h 1945"/>
              <a:gd name="T10" fmla="*/ 125 w 1269"/>
              <a:gd name="T11" fmla="*/ 1753 h 1945"/>
              <a:gd name="T12" fmla="*/ 0 w 1269"/>
              <a:gd name="T13" fmla="*/ 1945 h 1945"/>
            </a:gdLst>
            <a:ahLst/>
            <a:cxnLst>
              <a:cxn ang="0">
                <a:pos x="T0" y="T1"/>
              </a:cxn>
              <a:cxn ang="0">
                <a:pos x="T2" y="T3"/>
              </a:cxn>
              <a:cxn ang="0">
                <a:pos x="T4" y="T5"/>
              </a:cxn>
              <a:cxn ang="0">
                <a:pos x="T6" y="T7"/>
              </a:cxn>
              <a:cxn ang="0">
                <a:pos x="T8" y="T9"/>
              </a:cxn>
              <a:cxn ang="0">
                <a:pos x="T10" y="T11"/>
              </a:cxn>
              <a:cxn ang="0">
                <a:pos x="T12" y="T13"/>
              </a:cxn>
            </a:cxnLst>
            <a:rect l="0" t="0" r="r" b="b"/>
            <a:pathLst>
              <a:path w="1269" h="1945">
                <a:moveTo>
                  <a:pt x="1269" y="0"/>
                </a:moveTo>
                <a:cubicBezTo>
                  <a:pt x="1047" y="21"/>
                  <a:pt x="826" y="42"/>
                  <a:pt x="659" y="100"/>
                </a:cubicBezTo>
                <a:cubicBezTo>
                  <a:pt x="492" y="158"/>
                  <a:pt x="366" y="237"/>
                  <a:pt x="267" y="350"/>
                </a:cubicBezTo>
                <a:cubicBezTo>
                  <a:pt x="168" y="463"/>
                  <a:pt x="93" y="595"/>
                  <a:pt x="67" y="776"/>
                </a:cubicBezTo>
                <a:cubicBezTo>
                  <a:pt x="41" y="957"/>
                  <a:pt x="98" y="1273"/>
                  <a:pt x="108" y="1436"/>
                </a:cubicBezTo>
                <a:cubicBezTo>
                  <a:pt x="118" y="1599"/>
                  <a:pt x="143" y="1668"/>
                  <a:pt x="125" y="1753"/>
                </a:cubicBezTo>
                <a:cubicBezTo>
                  <a:pt x="107" y="1838"/>
                  <a:pt x="53" y="1891"/>
                  <a:pt x="0" y="1945"/>
                </a:cubicBezTo>
              </a:path>
            </a:pathLst>
          </a:custGeom>
          <a:noFill/>
          <a:ln w="31750">
            <a:solidFill>
              <a:schemeClr val="hlink"/>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Freeform 38">
            <a:extLst>
              <a:ext uri="{FF2B5EF4-FFF2-40B4-BE49-F238E27FC236}">
                <a16:creationId xmlns:a16="http://schemas.microsoft.com/office/drawing/2014/main" id="{5138D78E-F944-47BD-969A-0A39E989F9B2}"/>
              </a:ext>
            </a:extLst>
          </p:cNvPr>
          <p:cNvSpPr>
            <a:spLocks/>
          </p:cNvSpPr>
          <p:nvPr/>
        </p:nvSpPr>
        <p:spPr bwMode="auto">
          <a:xfrm>
            <a:off x="3729038" y="3021013"/>
            <a:ext cx="525462" cy="835025"/>
          </a:xfrm>
          <a:custGeom>
            <a:avLst/>
            <a:gdLst>
              <a:gd name="T0" fmla="*/ 331 w 331"/>
              <a:gd name="T1" fmla="*/ 0 h 526"/>
              <a:gd name="T2" fmla="*/ 47 w 331"/>
              <a:gd name="T3" fmla="*/ 100 h 526"/>
              <a:gd name="T4" fmla="*/ 47 w 331"/>
              <a:gd name="T5" fmla="*/ 359 h 526"/>
              <a:gd name="T6" fmla="*/ 80 w 331"/>
              <a:gd name="T7" fmla="*/ 526 h 526"/>
            </a:gdLst>
            <a:ahLst/>
            <a:cxnLst>
              <a:cxn ang="0">
                <a:pos x="T0" y="T1"/>
              </a:cxn>
              <a:cxn ang="0">
                <a:pos x="T2" y="T3"/>
              </a:cxn>
              <a:cxn ang="0">
                <a:pos x="T4" y="T5"/>
              </a:cxn>
              <a:cxn ang="0">
                <a:pos x="T6" y="T7"/>
              </a:cxn>
            </a:cxnLst>
            <a:rect l="0" t="0" r="r" b="b"/>
            <a:pathLst>
              <a:path w="331" h="526">
                <a:moveTo>
                  <a:pt x="331" y="0"/>
                </a:moveTo>
                <a:cubicBezTo>
                  <a:pt x="212" y="20"/>
                  <a:pt x="94" y="40"/>
                  <a:pt x="47" y="100"/>
                </a:cubicBezTo>
                <a:cubicBezTo>
                  <a:pt x="0" y="160"/>
                  <a:pt x="42" y="288"/>
                  <a:pt x="47" y="359"/>
                </a:cubicBezTo>
                <a:cubicBezTo>
                  <a:pt x="52" y="430"/>
                  <a:pt x="66" y="478"/>
                  <a:pt x="80" y="526"/>
                </a:cubicBezTo>
              </a:path>
            </a:pathLst>
          </a:custGeom>
          <a:noFill/>
          <a:ln w="31750">
            <a:solidFill>
              <a:srgbClr val="FF33CC"/>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Freeform 40">
            <a:extLst>
              <a:ext uri="{FF2B5EF4-FFF2-40B4-BE49-F238E27FC236}">
                <a16:creationId xmlns:a16="http://schemas.microsoft.com/office/drawing/2014/main" id="{F39DE42B-0643-4D70-B43D-D28BFC2BE53F}"/>
              </a:ext>
            </a:extLst>
          </p:cNvPr>
          <p:cNvSpPr>
            <a:spLocks/>
          </p:cNvSpPr>
          <p:nvPr/>
        </p:nvSpPr>
        <p:spPr bwMode="auto">
          <a:xfrm>
            <a:off x="3074988" y="3736975"/>
            <a:ext cx="1612900" cy="1495425"/>
          </a:xfrm>
          <a:custGeom>
            <a:avLst/>
            <a:gdLst>
              <a:gd name="T0" fmla="*/ 993 w 1016"/>
              <a:gd name="T1" fmla="*/ 0 h 942"/>
              <a:gd name="T2" fmla="*/ 976 w 1016"/>
              <a:gd name="T3" fmla="*/ 526 h 942"/>
              <a:gd name="T4" fmla="*/ 751 w 1016"/>
              <a:gd name="T5" fmla="*/ 852 h 942"/>
              <a:gd name="T6" fmla="*/ 417 w 1016"/>
              <a:gd name="T7" fmla="*/ 935 h 942"/>
              <a:gd name="T8" fmla="*/ 158 w 1016"/>
              <a:gd name="T9" fmla="*/ 893 h 942"/>
              <a:gd name="T10" fmla="*/ 0 w 1016"/>
              <a:gd name="T11" fmla="*/ 743 h 942"/>
            </a:gdLst>
            <a:ahLst/>
            <a:cxnLst>
              <a:cxn ang="0">
                <a:pos x="T0" y="T1"/>
              </a:cxn>
              <a:cxn ang="0">
                <a:pos x="T2" y="T3"/>
              </a:cxn>
              <a:cxn ang="0">
                <a:pos x="T4" y="T5"/>
              </a:cxn>
              <a:cxn ang="0">
                <a:pos x="T6" y="T7"/>
              </a:cxn>
              <a:cxn ang="0">
                <a:pos x="T8" y="T9"/>
              </a:cxn>
              <a:cxn ang="0">
                <a:pos x="T10" y="T11"/>
              </a:cxn>
            </a:cxnLst>
            <a:rect l="0" t="0" r="r" b="b"/>
            <a:pathLst>
              <a:path w="1016" h="942">
                <a:moveTo>
                  <a:pt x="993" y="0"/>
                </a:moveTo>
                <a:cubicBezTo>
                  <a:pt x="1004" y="192"/>
                  <a:pt x="1016" y="384"/>
                  <a:pt x="976" y="526"/>
                </a:cubicBezTo>
                <a:cubicBezTo>
                  <a:pt x="936" y="668"/>
                  <a:pt x="844" y="784"/>
                  <a:pt x="751" y="852"/>
                </a:cubicBezTo>
                <a:cubicBezTo>
                  <a:pt x="658" y="920"/>
                  <a:pt x="516" y="928"/>
                  <a:pt x="417" y="935"/>
                </a:cubicBezTo>
                <a:cubicBezTo>
                  <a:pt x="318" y="942"/>
                  <a:pt x="227" y="925"/>
                  <a:pt x="158" y="893"/>
                </a:cubicBezTo>
                <a:cubicBezTo>
                  <a:pt x="89" y="861"/>
                  <a:pt x="44" y="802"/>
                  <a:pt x="0" y="743"/>
                </a:cubicBezTo>
              </a:path>
            </a:pathLst>
          </a:custGeom>
          <a:noFill/>
          <a:ln w="31750">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41">
            <a:extLst>
              <a:ext uri="{FF2B5EF4-FFF2-40B4-BE49-F238E27FC236}">
                <a16:creationId xmlns:a16="http://schemas.microsoft.com/office/drawing/2014/main" id="{C8BC8874-CC12-4B8A-9A52-A3B63B332B51}"/>
              </a:ext>
            </a:extLst>
          </p:cNvPr>
          <p:cNvSpPr>
            <a:spLocks noChangeShapeType="1"/>
          </p:cNvSpPr>
          <p:nvPr/>
        </p:nvSpPr>
        <p:spPr bwMode="auto">
          <a:xfrm rot="5400000">
            <a:off x="3478213" y="4405313"/>
            <a:ext cx="81915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2">
            <a:extLst>
              <a:ext uri="{FF2B5EF4-FFF2-40B4-BE49-F238E27FC236}">
                <a16:creationId xmlns:a16="http://schemas.microsoft.com/office/drawing/2014/main" id="{F524B9C2-FC0C-443B-8EB4-76F4F5963AB8}"/>
              </a:ext>
            </a:extLst>
          </p:cNvPr>
          <p:cNvSpPr>
            <a:spLocks noChangeShapeType="1"/>
          </p:cNvSpPr>
          <p:nvPr/>
        </p:nvSpPr>
        <p:spPr bwMode="auto">
          <a:xfrm rot="5400000">
            <a:off x="1557338" y="5316538"/>
            <a:ext cx="100330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3">
            <a:extLst>
              <a:ext uri="{FF2B5EF4-FFF2-40B4-BE49-F238E27FC236}">
                <a16:creationId xmlns:a16="http://schemas.microsoft.com/office/drawing/2014/main" id="{DB028A24-C412-4C9B-A9A4-E078FADDA7BC}"/>
              </a:ext>
            </a:extLst>
          </p:cNvPr>
          <p:cNvSpPr>
            <a:spLocks noChangeShapeType="1"/>
          </p:cNvSpPr>
          <p:nvPr/>
        </p:nvSpPr>
        <p:spPr bwMode="auto">
          <a:xfrm rot="10800000">
            <a:off x="2030413" y="4821238"/>
            <a:ext cx="1885950" cy="0"/>
          </a:xfrm>
          <a:prstGeom prst="line">
            <a:avLst/>
          </a:prstGeom>
          <a:noFill/>
          <a:ln w="571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44">
            <a:extLst>
              <a:ext uri="{FF2B5EF4-FFF2-40B4-BE49-F238E27FC236}">
                <a16:creationId xmlns:a16="http://schemas.microsoft.com/office/drawing/2014/main" id="{351A26BB-C920-45B0-ABEA-7DDADCEE970E}"/>
              </a:ext>
            </a:extLst>
          </p:cNvPr>
          <p:cNvSpPr>
            <a:spLocks noChangeShapeType="1"/>
          </p:cNvSpPr>
          <p:nvPr/>
        </p:nvSpPr>
        <p:spPr bwMode="auto">
          <a:xfrm>
            <a:off x="2035175" y="5819775"/>
            <a:ext cx="936625" cy="0"/>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5">
            <a:extLst>
              <a:ext uri="{FF2B5EF4-FFF2-40B4-BE49-F238E27FC236}">
                <a16:creationId xmlns:a16="http://schemas.microsoft.com/office/drawing/2014/main" id="{D1B704C1-3866-4D65-B2FD-30183B6CCF03}"/>
              </a:ext>
            </a:extLst>
          </p:cNvPr>
          <p:cNvSpPr>
            <a:spLocks noChangeShapeType="1"/>
          </p:cNvSpPr>
          <p:nvPr/>
        </p:nvSpPr>
        <p:spPr bwMode="auto">
          <a:xfrm>
            <a:off x="3000375" y="3997325"/>
            <a:ext cx="914400" cy="0"/>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6">
            <a:extLst>
              <a:ext uri="{FF2B5EF4-FFF2-40B4-BE49-F238E27FC236}">
                <a16:creationId xmlns:a16="http://schemas.microsoft.com/office/drawing/2014/main" id="{38222505-7F2C-49BC-ACB9-02D0FBAA41A3}"/>
              </a:ext>
            </a:extLst>
          </p:cNvPr>
          <p:cNvSpPr>
            <a:spLocks noChangeShapeType="1"/>
          </p:cNvSpPr>
          <p:nvPr/>
        </p:nvSpPr>
        <p:spPr bwMode="auto">
          <a:xfrm>
            <a:off x="2984500" y="3968750"/>
            <a:ext cx="0" cy="1879600"/>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Oval 37">
            <a:extLst>
              <a:ext uri="{FF2B5EF4-FFF2-40B4-BE49-F238E27FC236}">
                <a16:creationId xmlns:a16="http://schemas.microsoft.com/office/drawing/2014/main" id="{58649C1E-95A3-4A90-A832-E1226C7B41ED}"/>
              </a:ext>
            </a:extLst>
          </p:cNvPr>
          <p:cNvSpPr>
            <a:spLocks noChangeArrowheads="1"/>
          </p:cNvSpPr>
          <p:nvPr/>
        </p:nvSpPr>
        <p:spPr bwMode="auto">
          <a:xfrm>
            <a:off x="3806825" y="3917950"/>
            <a:ext cx="158750" cy="158750"/>
          </a:xfrm>
          <a:prstGeom prst="ellipse">
            <a:avLst/>
          </a:prstGeom>
          <a:solidFill>
            <a:srgbClr val="FF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39">
            <a:extLst>
              <a:ext uri="{FF2B5EF4-FFF2-40B4-BE49-F238E27FC236}">
                <a16:creationId xmlns:a16="http://schemas.microsoft.com/office/drawing/2014/main" id="{C9E71502-58BB-4D23-B4B5-8AA64D375809}"/>
              </a:ext>
            </a:extLst>
          </p:cNvPr>
          <p:cNvSpPr>
            <a:spLocks noChangeArrowheads="1"/>
          </p:cNvSpPr>
          <p:nvPr/>
        </p:nvSpPr>
        <p:spPr bwMode="auto">
          <a:xfrm>
            <a:off x="2908300" y="4725988"/>
            <a:ext cx="158750" cy="1587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35">
            <a:extLst>
              <a:ext uri="{FF2B5EF4-FFF2-40B4-BE49-F238E27FC236}">
                <a16:creationId xmlns:a16="http://schemas.microsoft.com/office/drawing/2014/main" id="{87841D10-D4F4-404A-9252-31A025C5A499}"/>
              </a:ext>
            </a:extLst>
          </p:cNvPr>
          <p:cNvSpPr>
            <a:spLocks noChangeArrowheads="1"/>
          </p:cNvSpPr>
          <p:nvPr/>
        </p:nvSpPr>
        <p:spPr bwMode="auto">
          <a:xfrm>
            <a:off x="1989138" y="5735638"/>
            <a:ext cx="158750" cy="15875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0202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5773F-C767-49A2-9F0C-216CB874F89B}"/>
              </a:ext>
            </a:extLst>
          </p:cNvPr>
          <p:cNvSpPr>
            <a:spLocks noGrp="1"/>
          </p:cNvSpPr>
          <p:nvPr>
            <p:ph type="title"/>
          </p:nvPr>
        </p:nvSpPr>
        <p:spPr/>
        <p:txBody>
          <a:bodyPr/>
          <a:lstStyle/>
          <a:p>
            <a:r>
              <a:rPr lang="zh-CN" altLang="en-US" dirty="0"/>
              <a:t>存在性定理</a:t>
            </a:r>
          </a:p>
        </p:txBody>
      </p:sp>
      <p:sp>
        <p:nvSpPr>
          <p:cNvPr id="3" name="内容占位符 2">
            <a:extLst>
              <a:ext uri="{FF2B5EF4-FFF2-40B4-BE49-F238E27FC236}">
                <a16:creationId xmlns:a16="http://schemas.microsoft.com/office/drawing/2014/main" id="{88419EFE-160E-4062-99F5-6566FBB9A9C1}"/>
              </a:ext>
            </a:extLst>
          </p:cNvPr>
          <p:cNvSpPr>
            <a:spLocks noGrp="1"/>
          </p:cNvSpPr>
          <p:nvPr>
            <p:ph idx="1"/>
          </p:nvPr>
        </p:nvSpPr>
        <p:spPr/>
        <p:txBody>
          <a:bodyPr/>
          <a:lstStyle/>
          <a:p>
            <a:r>
              <a:rPr lang="en-US" altLang="zh-CN" dirty="0"/>
              <a:t>Nash (1950)</a:t>
            </a:r>
            <a:r>
              <a:rPr lang="zh-CN" altLang="en-US" dirty="0"/>
              <a:t>： 如果允许参与人使用混合策略，则一个博弈存在至少一个纳什均衡 。</a:t>
            </a:r>
          </a:p>
          <a:p>
            <a:r>
              <a:rPr lang="zh-CN" altLang="en-US" dirty="0"/>
              <a:t>角谷静夫 不动点定理的应用</a:t>
            </a:r>
          </a:p>
        </p:txBody>
      </p:sp>
    </p:spTree>
    <p:extLst>
      <p:ext uri="{BB962C8B-B14F-4D97-AF65-F5344CB8AC3E}">
        <p14:creationId xmlns:p14="http://schemas.microsoft.com/office/powerpoint/2010/main" val="2738021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63DD6C-4BF6-4AA3-A0AF-05B29F486A3A}"/>
              </a:ext>
            </a:extLst>
          </p:cNvPr>
          <p:cNvSpPr>
            <a:spLocks noGrp="1"/>
          </p:cNvSpPr>
          <p:nvPr>
            <p:ph idx="1"/>
          </p:nvPr>
        </p:nvSpPr>
        <p:spPr/>
        <p:txBody>
          <a:bodyPr/>
          <a:lstStyle/>
          <a:p>
            <a:endParaRPr lang="zh-CN" altLang="en-US" dirty="0"/>
          </a:p>
        </p:txBody>
      </p:sp>
      <p:sp>
        <p:nvSpPr>
          <p:cNvPr id="4" name="标题 1">
            <a:extLst>
              <a:ext uri="{FF2B5EF4-FFF2-40B4-BE49-F238E27FC236}">
                <a16:creationId xmlns:a16="http://schemas.microsoft.com/office/drawing/2014/main" id="{81DC71F8-BC43-43B8-92DD-A9BA12EBE28A}"/>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性别之战</a:t>
            </a:r>
            <a:r>
              <a:rPr lang="en-US" altLang="zh-CN" dirty="0"/>
              <a:t>(Battle of Sexes)</a:t>
            </a:r>
            <a:endParaRPr lang="zh-CN" altLang="en-US" dirty="0"/>
          </a:p>
        </p:txBody>
      </p:sp>
      <p:graphicFrame>
        <p:nvGraphicFramePr>
          <p:cNvPr id="5" name="表格 4">
            <a:extLst>
              <a:ext uri="{FF2B5EF4-FFF2-40B4-BE49-F238E27FC236}">
                <a16:creationId xmlns:a16="http://schemas.microsoft.com/office/drawing/2014/main" id="{0F85C1E6-ADE7-4BEC-B136-77885E9305A5}"/>
              </a:ext>
            </a:extLst>
          </p:cNvPr>
          <p:cNvGraphicFramePr>
            <a:graphicFrameLocks/>
          </p:cNvGraphicFramePr>
          <p:nvPr>
            <p:extLst>
              <p:ext uri="{D42A27DB-BD31-4B8C-83A1-F6EECF244321}">
                <p14:modId xmlns:p14="http://schemas.microsoft.com/office/powerpoint/2010/main" val="3957504031"/>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小明</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少年的你</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速度与激情</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少年的你</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(2,1)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速度与激情</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(1,2)</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5B23BE05-2432-4EEF-975F-0DD3539C7498}"/>
              </a:ext>
            </a:extLst>
          </p:cNvPr>
          <p:cNvSpPr/>
          <p:nvPr/>
        </p:nvSpPr>
        <p:spPr>
          <a:xfrm>
            <a:off x="1209449" y="5804654"/>
            <a:ext cx="7369325" cy="830997"/>
          </a:xfrm>
          <a:prstGeom prst="rect">
            <a:avLst/>
          </a:prstGeom>
        </p:spPr>
        <p:txBody>
          <a:bodyPr wrap="none">
            <a:spAutoFit/>
          </a:bodyPr>
          <a:lstStyle/>
          <a:p>
            <a:r>
              <a:rPr lang="zh-CN" altLang="en-US" sz="2400" dirty="0"/>
              <a:t>小红喜欢文艺片， 小明喜欢动作片， 两人都偏好一</a:t>
            </a:r>
          </a:p>
          <a:p>
            <a:r>
              <a:rPr lang="zh-CN" altLang="en-US" sz="2400" dirty="0"/>
              <a:t>起度过。</a:t>
            </a:r>
          </a:p>
        </p:txBody>
      </p:sp>
    </p:spTree>
    <p:extLst>
      <p:ext uri="{BB962C8B-B14F-4D97-AF65-F5344CB8AC3E}">
        <p14:creationId xmlns:p14="http://schemas.microsoft.com/office/powerpoint/2010/main" val="2193137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F3E6C1-0C2E-4C72-94D7-012B8EA33D1B}"/>
              </a:ext>
            </a:extLst>
          </p:cNvPr>
          <p:cNvSpPr>
            <a:spLocks noGrp="1"/>
          </p:cNvSpPr>
          <p:nvPr>
            <p:ph idx="1"/>
          </p:nvPr>
        </p:nvSpPr>
        <p:spPr/>
        <p:txBody>
          <a:bodyPr/>
          <a:lstStyle/>
          <a:p>
            <a:endParaRPr lang="zh-CN" altLang="en-US" dirty="0"/>
          </a:p>
        </p:txBody>
      </p:sp>
      <p:sp>
        <p:nvSpPr>
          <p:cNvPr id="5" name="标题 1">
            <a:extLst>
              <a:ext uri="{FF2B5EF4-FFF2-40B4-BE49-F238E27FC236}">
                <a16:creationId xmlns:a16="http://schemas.microsoft.com/office/drawing/2014/main" id="{8F96CCEC-4669-4C50-997D-21F4E81845EE}"/>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鹰鸽博弈</a:t>
            </a:r>
            <a:r>
              <a:rPr lang="en-US" altLang="zh-CN" dirty="0"/>
              <a:t>(Hawk or Dove)</a:t>
            </a:r>
            <a:endParaRPr lang="zh-CN" altLang="en-US" dirty="0"/>
          </a:p>
        </p:txBody>
      </p:sp>
      <p:graphicFrame>
        <p:nvGraphicFramePr>
          <p:cNvPr id="6" name="表格 5">
            <a:extLst>
              <a:ext uri="{FF2B5EF4-FFF2-40B4-BE49-F238E27FC236}">
                <a16:creationId xmlns:a16="http://schemas.microsoft.com/office/drawing/2014/main" id="{57338608-FF65-49DF-8F81-5EB6E7DB48E4}"/>
              </a:ext>
            </a:extLst>
          </p:cNvPr>
          <p:cNvGraphicFramePr>
            <a:graphicFrameLocks/>
          </p:cNvGraphicFramePr>
          <p:nvPr>
            <p:extLst>
              <p:ext uri="{D42A27DB-BD31-4B8C-83A1-F6EECF244321}">
                <p14:modId xmlns:p14="http://schemas.microsoft.com/office/powerpoint/2010/main" val="1926558590"/>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小明</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继续</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退出</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继续</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(-1,-1)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(2,0)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退出</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(0,2)</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7" name="矩形 6">
            <a:extLst>
              <a:ext uri="{FF2B5EF4-FFF2-40B4-BE49-F238E27FC236}">
                <a16:creationId xmlns:a16="http://schemas.microsoft.com/office/drawing/2014/main" id="{ADDE41F7-9ADC-4CC0-B7E5-BCCBC39F605B}"/>
              </a:ext>
            </a:extLst>
          </p:cNvPr>
          <p:cNvSpPr/>
          <p:nvPr/>
        </p:nvSpPr>
        <p:spPr>
          <a:xfrm>
            <a:off x="1209449" y="5804654"/>
            <a:ext cx="5416868" cy="461665"/>
          </a:xfrm>
          <a:prstGeom prst="rect">
            <a:avLst/>
          </a:prstGeom>
        </p:spPr>
        <p:txBody>
          <a:bodyPr wrap="none">
            <a:spAutoFit/>
          </a:bodyPr>
          <a:lstStyle/>
          <a:p>
            <a:r>
              <a:rPr lang="zh-CN" altLang="en-US" sz="2400" dirty="0"/>
              <a:t>两人同时追求小红，决斗是最差的结果</a:t>
            </a:r>
          </a:p>
        </p:txBody>
      </p:sp>
    </p:spTree>
    <p:extLst>
      <p:ext uri="{BB962C8B-B14F-4D97-AF65-F5344CB8AC3E}">
        <p14:creationId xmlns:p14="http://schemas.microsoft.com/office/powerpoint/2010/main" val="3818467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FE6A0-04E0-469F-89F8-BF20ABB2FC7E}"/>
              </a:ext>
            </a:extLst>
          </p:cNvPr>
          <p:cNvSpPr>
            <a:spLocks noGrp="1"/>
          </p:cNvSpPr>
          <p:nvPr>
            <p:ph type="title"/>
          </p:nvPr>
        </p:nvSpPr>
        <p:spPr/>
        <p:txBody>
          <a:bodyPr/>
          <a:lstStyle/>
          <a:p>
            <a:r>
              <a:rPr lang="zh-CN" altLang="en-US" dirty="0"/>
              <a:t>协调博弈</a:t>
            </a:r>
          </a:p>
        </p:txBody>
      </p:sp>
      <p:sp>
        <p:nvSpPr>
          <p:cNvPr id="3" name="内容占位符 2">
            <a:extLst>
              <a:ext uri="{FF2B5EF4-FFF2-40B4-BE49-F238E27FC236}">
                <a16:creationId xmlns:a16="http://schemas.microsoft.com/office/drawing/2014/main" id="{EAE62D3E-2608-414A-BC2D-951D703C41DD}"/>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E7168D1A-31EC-4332-9666-8BD409447C30}"/>
              </a:ext>
            </a:extLst>
          </p:cNvPr>
          <p:cNvGraphicFramePr>
            <a:graphicFrameLocks/>
          </p:cNvGraphicFramePr>
          <p:nvPr>
            <p:extLst>
              <p:ext uri="{D42A27DB-BD31-4B8C-83A1-F6EECF244321}">
                <p14:modId xmlns:p14="http://schemas.microsoft.com/office/powerpoint/2010/main" val="2241792362"/>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小明</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东区食堂</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mn-ea"/>
                          <a:ea typeface="+mn-ea"/>
                        </a:rPr>
                        <a:t>西区食堂</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东区食堂</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(10,10)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(5,4)</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西区食堂</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(4,5)</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(9,9)</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F8C06815-6EB8-4F50-96C1-8566105B0FCE}"/>
              </a:ext>
            </a:extLst>
          </p:cNvPr>
          <p:cNvSpPr/>
          <p:nvPr/>
        </p:nvSpPr>
        <p:spPr>
          <a:xfrm>
            <a:off x="1209449" y="5804654"/>
            <a:ext cx="4185761" cy="461665"/>
          </a:xfrm>
          <a:prstGeom prst="rect">
            <a:avLst/>
          </a:prstGeom>
        </p:spPr>
        <p:txBody>
          <a:bodyPr wrap="none">
            <a:spAutoFit/>
          </a:bodyPr>
          <a:lstStyle/>
          <a:p>
            <a:r>
              <a:rPr lang="zh-CN" altLang="en-US" sz="2400" dirty="0"/>
              <a:t>两人约好见面，都忘记了地点</a:t>
            </a:r>
          </a:p>
        </p:txBody>
      </p:sp>
    </p:spTree>
    <p:extLst>
      <p:ext uri="{BB962C8B-B14F-4D97-AF65-F5344CB8AC3E}">
        <p14:creationId xmlns:p14="http://schemas.microsoft.com/office/powerpoint/2010/main" val="622106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1EF180-C9EA-495E-B83E-81293B86ABD2}"/>
              </a:ext>
            </a:extLst>
          </p:cNvPr>
          <p:cNvSpPr>
            <a:spLocks noGrp="1"/>
          </p:cNvSpPr>
          <p:nvPr>
            <p:ph idx="1"/>
          </p:nvPr>
        </p:nvSpPr>
        <p:spPr/>
        <p:txBody>
          <a:bodyPr/>
          <a:lstStyle/>
          <a:p>
            <a:endParaRPr lang="zh-CN" altLang="en-US" dirty="0"/>
          </a:p>
        </p:txBody>
      </p:sp>
      <p:sp>
        <p:nvSpPr>
          <p:cNvPr id="9" name="标题 1">
            <a:extLst>
              <a:ext uri="{FF2B5EF4-FFF2-40B4-BE49-F238E27FC236}">
                <a16:creationId xmlns:a16="http://schemas.microsoft.com/office/drawing/2014/main" id="{084FD954-98A9-4131-A63C-7EAEF2120857}"/>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协调博弈：猎鹿博弈</a:t>
            </a:r>
            <a:r>
              <a:rPr lang="en-US" altLang="zh-CN" dirty="0"/>
              <a:t>(Stag Hunt)</a:t>
            </a:r>
            <a:endParaRPr lang="zh-CN" altLang="en-US" dirty="0"/>
          </a:p>
        </p:txBody>
      </p:sp>
      <p:graphicFrame>
        <p:nvGraphicFramePr>
          <p:cNvPr id="10" name="表格 9">
            <a:extLst>
              <a:ext uri="{FF2B5EF4-FFF2-40B4-BE49-F238E27FC236}">
                <a16:creationId xmlns:a16="http://schemas.microsoft.com/office/drawing/2014/main" id="{6749D37F-0BF8-4C61-8DB9-9CD20D705EC9}"/>
              </a:ext>
            </a:extLst>
          </p:cNvPr>
          <p:cNvGraphicFramePr>
            <a:graphicFrameLocks/>
          </p:cNvGraphicFramePr>
          <p:nvPr>
            <p:extLst>
              <p:ext uri="{D42A27DB-BD31-4B8C-83A1-F6EECF244321}">
                <p14:modId xmlns:p14="http://schemas.microsoft.com/office/powerpoint/2010/main" val="2097457637"/>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小明</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抓兔</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mn-ea"/>
                          <a:ea typeface="+mn-ea"/>
                        </a:rPr>
                        <a:t>打鹿</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抓兔</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(4,4)</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(4,0)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打鹿</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(0,4)</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(10,10)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11" name="矩形 10">
            <a:extLst>
              <a:ext uri="{FF2B5EF4-FFF2-40B4-BE49-F238E27FC236}">
                <a16:creationId xmlns:a16="http://schemas.microsoft.com/office/drawing/2014/main" id="{CA3C213A-FFCC-4E71-B2F5-5CED6D171EF4}"/>
              </a:ext>
            </a:extLst>
          </p:cNvPr>
          <p:cNvSpPr/>
          <p:nvPr/>
        </p:nvSpPr>
        <p:spPr>
          <a:xfrm>
            <a:off x="1209449" y="5804654"/>
            <a:ext cx="7654660" cy="830997"/>
          </a:xfrm>
          <a:prstGeom prst="rect">
            <a:avLst/>
          </a:prstGeom>
        </p:spPr>
        <p:txBody>
          <a:bodyPr wrap="none">
            <a:spAutoFit/>
          </a:bodyPr>
          <a:lstStyle/>
          <a:p>
            <a:r>
              <a:rPr lang="zh-CN" altLang="en-US" sz="2400" dirty="0"/>
              <a:t>“一人就能抓</a:t>
            </a:r>
            <a:r>
              <a:rPr lang="en-US" altLang="zh-CN" sz="2400" dirty="0"/>
              <a:t>1 </a:t>
            </a:r>
            <a:r>
              <a:rPr lang="zh-CN" altLang="en-US" sz="2400" dirty="0"/>
              <a:t>只兔，吃</a:t>
            </a:r>
            <a:r>
              <a:rPr lang="en-US" altLang="zh-CN" sz="2400" dirty="0"/>
              <a:t>4 </a:t>
            </a:r>
            <a:r>
              <a:rPr lang="zh-CN" altLang="en-US" sz="2400" dirty="0"/>
              <a:t>天；两人合作才能打</a:t>
            </a:r>
            <a:r>
              <a:rPr lang="en-US" altLang="zh-CN" sz="2400" dirty="0"/>
              <a:t>1 </a:t>
            </a:r>
            <a:r>
              <a:rPr lang="zh-CN" altLang="en-US" sz="2400" dirty="0"/>
              <a:t>只鹿，</a:t>
            </a:r>
          </a:p>
          <a:p>
            <a:r>
              <a:rPr lang="zh-CN" altLang="en-US" sz="2400" dirty="0"/>
              <a:t>够两人吃 </a:t>
            </a:r>
            <a:r>
              <a:rPr lang="en-US" altLang="zh-CN" sz="2400" dirty="0"/>
              <a:t>10</a:t>
            </a:r>
            <a:r>
              <a:rPr lang="zh-CN" altLang="en-US" sz="2400" dirty="0"/>
              <a:t>天” 卢梭 </a:t>
            </a:r>
            <a:r>
              <a:rPr lang="en-US" altLang="zh-CN" sz="2400" dirty="0"/>
              <a:t>《</a:t>
            </a:r>
            <a:r>
              <a:rPr lang="zh-CN" altLang="en-US" sz="2400" dirty="0"/>
              <a:t>论人类不平等的起源和基础</a:t>
            </a:r>
            <a:r>
              <a:rPr lang="en-US" altLang="zh-CN" sz="2400" dirty="0"/>
              <a:t>》</a:t>
            </a:r>
            <a:endParaRPr lang="zh-CN" altLang="en-US" sz="2400" dirty="0"/>
          </a:p>
        </p:txBody>
      </p:sp>
    </p:spTree>
    <p:extLst>
      <p:ext uri="{BB962C8B-B14F-4D97-AF65-F5344CB8AC3E}">
        <p14:creationId xmlns:p14="http://schemas.microsoft.com/office/powerpoint/2010/main" val="324492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617BA-BA3A-49F1-B3AD-43538EDD587A}"/>
              </a:ext>
            </a:extLst>
          </p:cNvPr>
          <p:cNvSpPr>
            <a:spLocks noGrp="1"/>
          </p:cNvSpPr>
          <p:nvPr>
            <p:ph type="title"/>
          </p:nvPr>
        </p:nvSpPr>
        <p:spPr/>
        <p:txBody>
          <a:bodyPr/>
          <a:lstStyle/>
          <a:p>
            <a:r>
              <a:rPr lang="zh-CN" altLang="en-US" dirty="0"/>
              <a:t>零和博弈：俾斯麦海战</a:t>
            </a:r>
          </a:p>
        </p:txBody>
      </p:sp>
      <p:graphicFrame>
        <p:nvGraphicFramePr>
          <p:cNvPr id="4" name="表格 4">
            <a:extLst>
              <a:ext uri="{FF2B5EF4-FFF2-40B4-BE49-F238E27FC236}">
                <a16:creationId xmlns:a16="http://schemas.microsoft.com/office/drawing/2014/main" id="{EB9F6FBD-379C-4481-B4E6-542FA09BCBEC}"/>
              </a:ext>
            </a:extLst>
          </p:cNvPr>
          <p:cNvGraphicFramePr>
            <a:graphicFrameLocks noGrp="1"/>
          </p:cNvGraphicFramePr>
          <p:nvPr>
            <p:ph idx="1"/>
            <p:extLst>
              <p:ext uri="{D42A27DB-BD31-4B8C-83A1-F6EECF244321}">
                <p14:modId xmlns:p14="http://schemas.microsoft.com/office/powerpoint/2010/main" val="1501726722"/>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日军</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航行北线</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航行南线</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盟军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搜索北线</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(2,-2)</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(-2,2)</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搜索南线</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(3,-3)</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7" name="矩形 6">
            <a:extLst>
              <a:ext uri="{FF2B5EF4-FFF2-40B4-BE49-F238E27FC236}">
                <a16:creationId xmlns:a16="http://schemas.microsoft.com/office/drawing/2014/main" id="{A4011144-DA07-4E1D-9F62-407DF5F78AAC}"/>
              </a:ext>
            </a:extLst>
          </p:cNvPr>
          <p:cNvSpPr/>
          <p:nvPr/>
        </p:nvSpPr>
        <p:spPr>
          <a:xfrm>
            <a:off x="1209449" y="5804654"/>
            <a:ext cx="4185761" cy="461665"/>
          </a:xfrm>
          <a:prstGeom prst="rect">
            <a:avLst/>
          </a:prstGeom>
        </p:spPr>
        <p:txBody>
          <a:bodyPr wrap="none">
            <a:spAutoFit/>
          </a:bodyPr>
          <a:lstStyle/>
          <a:p>
            <a:r>
              <a:rPr lang="zh-CN" altLang="en-US" sz="2400" dirty="0"/>
              <a:t>盟军应该如何选择？日军呢？</a:t>
            </a:r>
          </a:p>
        </p:txBody>
      </p:sp>
    </p:spTree>
    <p:extLst>
      <p:ext uri="{BB962C8B-B14F-4D97-AF65-F5344CB8AC3E}">
        <p14:creationId xmlns:p14="http://schemas.microsoft.com/office/powerpoint/2010/main" val="1855510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D5BC57-53A4-4013-AB0C-457965FA6248}"/>
              </a:ext>
            </a:extLst>
          </p:cNvPr>
          <p:cNvSpPr>
            <a:spLocks noGrp="1"/>
          </p:cNvSpPr>
          <p:nvPr>
            <p:ph idx="1"/>
          </p:nvPr>
        </p:nvSpPr>
        <p:spPr/>
        <p:txBody>
          <a:bodyPr/>
          <a:lstStyle/>
          <a:p>
            <a:endParaRPr lang="zh-CN" altLang="en-US"/>
          </a:p>
        </p:txBody>
      </p:sp>
      <p:sp>
        <p:nvSpPr>
          <p:cNvPr id="4" name="标题 1">
            <a:extLst>
              <a:ext uri="{FF2B5EF4-FFF2-40B4-BE49-F238E27FC236}">
                <a16:creationId xmlns:a16="http://schemas.microsoft.com/office/drawing/2014/main" id="{AC19D3DC-9461-4950-B348-D03AEAE2D918}"/>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协调博弈：银行挤兑</a:t>
            </a:r>
            <a:r>
              <a:rPr lang="en-US" altLang="zh-CN" dirty="0"/>
              <a:t>(Bank Run)</a:t>
            </a:r>
            <a:endParaRPr lang="zh-CN" altLang="en-US" dirty="0"/>
          </a:p>
        </p:txBody>
      </p:sp>
      <p:graphicFrame>
        <p:nvGraphicFramePr>
          <p:cNvPr id="5" name="表格 4">
            <a:extLst>
              <a:ext uri="{FF2B5EF4-FFF2-40B4-BE49-F238E27FC236}">
                <a16:creationId xmlns:a16="http://schemas.microsoft.com/office/drawing/2014/main" id="{AB505642-3C26-48DF-A755-0EFD82585233}"/>
              </a:ext>
            </a:extLst>
          </p:cNvPr>
          <p:cNvGraphicFramePr>
            <a:graphicFrameLocks/>
          </p:cNvGraphicFramePr>
          <p:nvPr>
            <p:extLst>
              <p:ext uri="{D42A27DB-BD31-4B8C-83A1-F6EECF244321}">
                <p14:modId xmlns:p14="http://schemas.microsoft.com/office/powerpoint/2010/main" val="3143219549"/>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小明</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等待</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mn-ea"/>
                          <a:ea typeface="+mn-ea"/>
                        </a:rPr>
                        <a:t>提现</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等待</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(4,4)</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(1,3)</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提现</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(3,1)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mn-ea"/>
                          <a:ea typeface="+mn-ea"/>
                        </a:rPr>
                        <a:t>(2,2)</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B34144A3-0A46-40CB-A226-563D86A6DBEB}"/>
              </a:ext>
            </a:extLst>
          </p:cNvPr>
          <p:cNvSpPr/>
          <p:nvPr/>
        </p:nvSpPr>
        <p:spPr>
          <a:xfrm>
            <a:off x="628651" y="5576798"/>
            <a:ext cx="7886700" cy="1200329"/>
          </a:xfrm>
          <a:prstGeom prst="rect">
            <a:avLst/>
          </a:prstGeom>
        </p:spPr>
        <p:txBody>
          <a:bodyPr wrap="square">
            <a:spAutoFit/>
          </a:bodyPr>
          <a:lstStyle/>
          <a:p>
            <a:r>
              <a:rPr lang="zh-CN" altLang="en-US" sz="2400" dirty="0"/>
              <a:t>两人在</a:t>
            </a:r>
            <a:r>
              <a:rPr lang="en-US" altLang="zh-CN" sz="2400" dirty="0"/>
              <a:t>t=0 </a:t>
            </a:r>
            <a:r>
              <a:rPr lang="zh-CN" altLang="en-US" sz="2400" dirty="0"/>
              <a:t>各自存入银行</a:t>
            </a:r>
            <a:r>
              <a:rPr lang="en-US" altLang="zh-CN" sz="2400" dirty="0"/>
              <a:t>$3 </a:t>
            </a:r>
            <a:r>
              <a:rPr lang="zh-CN" altLang="en-US" sz="2400" dirty="0"/>
              <a:t>，银行把</a:t>
            </a:r>
            <a:r>
              <a:rPr lang="en-US" altLang="zh-CN" sz="2400" dirty="0"/>
              <a:t>$6 </a:t>
            </a:r>
            <a:r>
              <a:rPr lang="zh-CN" altLang="en-US" sz="2400" dirty="0"/>
              <a:t>投入一个项目。如至少一人在</a:t>
            </a:r>
            <a:r>
              <a:rPr lang="en-US" altLang="zh-CN" sz="2400" dirty="0"/>
              <a:t>t=1 </a:t>
            </a:r>
            <a:r>
              <a:rPr lang="zh-CN" altLang="en-US" sz="2400" dirty="0"/>
              <a:t>提现，则项目失败仅得到</a:t>
            </a:r>
            <a:r>
              <a:rPr lang="en-US" altLang="zh-CN" sz="2400" dirty="0"/>
              <a:t>$4 </a:t>
            </a:r>
            <a:r>
              <a:rPr lang="zh-CN" altLang="en-US" sz="2400" dirty="0"/>
              <a:t>。如项目继续到</a:t>
            </a:r>
            <a:r>
              <a:rPr lang="en-US" altLang="zh-CN" sz="2400" dirty="0"/>
              <a:t>t=2, </a:t>
            </a:r>
            <a:r>
              <a:rPr lang="zh-CN" altLang="en-US" sz="2400" dirty="0"/>
              <a:t>成功得到</a:t>
            </a:r>
            <a:r>
              <a:rPr lang="en-US" altLang="zh-CN" sz="2400" dirty="0"/>
              <a:t>$8</a:t>
            </a:r>
            <a:endParaRPr lang="zh-CN" altLang="en-US" sz="2400" dirty="0"/>
          </a:p>
        </p:txBody>
      </p:sp>
    </p:spTree>
    <p:extLst>
      <p:ext uri="{BB962C8B-B14F-4D97-AF65-F5344CB8AC3E}">
        <p14:creationId xmlns:p14="http://schemas.microsoft.com/office/powerpoint/2010/main" val="3032658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E4271-5312-4A21-AF53-C2C2A7CF2276}"/>
              </a:ext>
            </a:extLst>
          </p:cNvPr>
          <p:cNvSpPr>
            <a:spLocks noGrp="1"/>
          </p:cNvSpPr>
          <p:nvPr>
            <p:ph type="title"/>
          </p:nvPr>
        </p:nvSpPr>
        <p:spPr/>
        <p:txBody>
          <a:bodyPr/>
          <a:lstStyle/>
          <a:p>
            <a:r>
              <a:rPr lang="zh-CN" altLang="en-US" dirty="0"/>
              <a:t>多重性</a:t>
            </a:r>
          </a:p>
        </p:txBody>
      </p:sp>
      <p:sp>
        <p:nvSpPr>
          <p:cNvPr id="3" name="内容占位符 2">
            <a:extLst>
              <a:ext uri="{FF2B5EF4-FFF2-40B4-BE49-F238E27FC236}">
                <a16:creationId xmlns:a16="http://schemas.microsoft.com/office/drawing/2014/main" id="{05F35703-D321-4522-B8ED-45B00C2A4A2F}"/>
              </a:ext>
            </a:extLst>
          </p:cNvPr>
          <p:cNvSpPr>
            <a:spLocks noGrp="1"/>
          </p:cNvSpPr>
          <p:nvPr>
            <p:ph idx="1"/>
          </p:nvPr>
        </p:nvSpPr>
        <p:spPr/>
        <p:txBody>
          <a:bodyPr/>
          <a:lstStyle/>
          <a:p>
            <a:r>
              <a:rPr lang="zh-CN" altLang="en-US" dirty="0"/>
              <a:t>纳什均衡不唯一！</a:t>
            </a:r>
          </a:p>
          <a:p>
            <a:r>
              <a:rPr lang="zh-CN" altLang="en-US" dirty="0"/>
              <a:t>多重性说明纳什均衡作为预测理性行为结果的理论是不完美的 。</a:t>
            </a:r>
          </a:p>
          <a:p>
            <a:r>
              <a:rPr lang="zh-CN" altLang="en-US" dirty="0"/>
              <a:t>均衡精炼问题（ </a:t>
            </a:r>
            <a:r>
              <a:rPr lang="en-US" altLang="zh-CN" dirty="0"/>
              <a:t>equilibrium selection </a:t>
            </a:r>
            <a:r>
              <a:rPr lang="zh-CN" altLang="en-US" dirty="0"/>
              <a:t>）</a:t>
            </a:r>
          </a:p>
          <a:p>
            <a:r>
              <a:rPr lang="zh-CN" altLang="en-US" dirty="0"/>
              <a:t>不同参与者可能对不同均衡的偏好不同</a:t>
            </a:r>
          </a:p>
          <a:p>
            <a:r>
              <a:rPr lang="zh-CN" altLang="en-US" dirty="0"/>
              <a:t>均衡精炼的标准？</a:t>
            </a:r>
          </a:p>
        </p:txBody>
      </p:sp>
    </p:spTree>
    <p:extLst>
      <p:ext uri="{BB962C8B-B14F-4D97-AF65-F5344CB8AC3E}">
        <p14:creationId xmlns:p14="http://schemas.microsoft.com/office/powerpoint/2010/main" val="1485338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507C4-60B4-45D3-831F-2BB05B10AEC1}"/>
              </a:ext>
            </a:extLst>
          </p:cNvPr>
          <p:cNvSpPr>
            <a:spLocks noGrp="1"/>
          </p:cNvSpPr>
          <p:nvPr>
            <p:ph type="title"/>
          </p:nvPr>
        </p:nvSpPr>
        <p:spPr/>
        <p:txBody>
          <a:bodyPr/>
          <a:lstStyle/>
          <a:p>
            <a:r>
              <a:rPr lang="zh-CN" altLang="en-US" dirty="0"/>
              <a:t>共识点</a:t>
            </a:r>
            <a:r>
              <a:rPr lang="en-US" altLang="zh-CN" dirty="0"/>
              <a:t>(focal point)</a:t>
            </a:r>
            <a:endParaRPr lang="zh-CN" altLang="en-US" dirty="0"/>
          </a:p>
        </p:txBody>
      </p:sp>
      <p:sp>
        <p:nvSpPr>
          <p:cNvPr id="3" name="内容占位符 2">
            <a:extLst>
              <a:ext uri="{FF2B5EF4-FFF2-40B4-BE49-F238E27FC236}">
                <a16:creationId xmlns:a16="http://schemas.microsoft.com/office/drawing/2014/main" id="{E7198840-F6AA-4A16-A3F8-5742BB53B9BA}"/>
              </a:ext>
            </a:extLst>
          </p:cNvPr>
          <p:cNvSpPr>
            <a:spLocks noGrp="1"/>
          </p:cNvSpPr>
          <p:nvPr>
            <p:ph idx="1"/>
          </p:nvPr>
        </p:nvSpPr>
        <p:spPr/>
        <p:txBody>
          <a:bodyPr/>
          <a:lstStyle/>
          <a:p>
            <a:r>
              <a:rPr lang="zh-CN" altLang="en-US" dirty="0"/>
              <a:t>语言，审美，经历，传统，先例</a:t>
            </a:r>
            <a:endParaRPr lang="en-US" altLang="zh-CN" dirty="0"/>
          </a:p>
          <a:p>
            <a:r>
              <a:rPr lang="zh-CN" altLang="en-US" dirty="0"/>
              <a:t>为什么美国有时只提供武器、人员而不是军队？</a:t>
            </a:r>
          </a:p>
          <a:p>
            <a:r>
              <a:rPr lang="zh-CN" altLang="en-US" dirty="0"/>
              <a:t>是否可以使用小型核武器？</a:t>
            </a:r>
          </a:p>
          <a:p>
            <a:pPr lvl="1"/>
            <a:r>
              <a:rPr lang="zh-CN" altLang="en-US" dirty="0"/>
              <a:t>没有 使用核武器是传统 ，一个极其显著的共识点。一旦使用核武器，就很难再找到其他一个双方的共识点作为代替。</a:t>
            </a:r>
          </a:p>
        </p:txBody>
      </p:sp>
    </p:spTree>
    <p:extLst>
      <p:ext uri="{BB962C8B-B14F-4D97-AF65-F5344CB8AC3E}">
        <p14:creationId xmlns:p14="http://schemas.microsoft.com/office/powerpoint/2010/main" val="2374516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F9A1F-C5F1-49C6-9ABB-3AF27794B6A9}"/>
              </a:ext>
            </a:extLst>
          </p:cNvPr>
          <p:cNvSpPr>
            <a:spLocks noGrp="1"/>
          </p:cNvSpPr>
          <p:nvPr>
            <p:ph type="title"/>
          </p:nvPr>
        </p:nvSpPr>
        <p:spPr/>
        <p:txBody>
          <a:bodyPr/>
          <a:lstStyle/>
          <a:p>
            <a:r>
              <a:rPr lang="zh-CN" altLang="en-US" dirty="0"/>
              <a:t>猎鹿博弈</a:t>
            </a:r>
            <a:r>
              <a:rPr lang="en-US" altLang="zh-CN" dirty="0"/>
              <a:t>(Stag Hunt)</a:t>
            </a:r>
            <a:endParaRPr lang="zh-CN" altLang="en-US" dirty="0"/>
          </a:p>
        </p:txBody>
      </p:sp>
      <p:sp>
        <p:nvSpPr>
          <p:cNvPr id="3" name="内容占位符 2">
            <a:extLst>
              <a:ext uri="{FF2B5EF4-FFF2-40B4-BE49-F238E27FC236}">
                <a16:creationId xmlns:a16="http://schemas.microsoft.com/office/drawing/2014/main" id="{96624035-C392-4E40-9F3F-4F678B7A0159}"/>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956C9AD1-162F-424C-B585-B7B29BED343A}"/>
              </a:ext>
            </a:extLst>
          </p:cNvPr>
          <p:cNvGraphicFramePr>
            <a:graphicFrameLocks/>
          </p:cNvGraphicFramePr>
          <p:nvPr>
            <p:extLst>
              <p:ext uri="{D42A27DB-BD31-4B8C-83A1-F6EECF244321}">
                <p14:modId xmlns:p14="http://schemas.microsoft.com/office/powerpoint/2010/main" val="210937418"/>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小明</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抓兔</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mn-ea"/>
                          <a:ea typeface="+mn-ea"/>
                        </a:rPr>
                        <a:t>打鹿</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抓兔</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(4,4)</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(4,0)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打鹿</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(0,4)</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(10,10)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BBE3E62C-6471-4874-9052-6E21A7EBAA46}"/>
              </a:ext>
            </a:extLst>
          </p:cNvPr>
          <p:cNvSpPr/>
          <p:nvPr/>
        </p:nvSpPr>
        <p:spPr>
          <a:xfrm>
            <a:off x="1209449" y="5804654"/>
            <a:ext cx="4185761" cy="461665"/>
          </a:xfrm>
          <a:prstGeom prst="rect">
            <a:avLst/>
          </a:prstGeom>
        </p:spPr>
        <p:txBody>
          <a:bodyPr wrap="none">
            <a:spAutoFit/>
          </a:bodyPr>
          <a:lstStyle/>
          <a:p>
            <a:r>
              <a:rPr lang="zh-CN" altLang="en-US" sz="2400" dirty="0"/>
              <a:t>那个均衡更容易成为共识点？</a:t>
            </a:r>
          </a:p>
        </p:txBody>
      </p:sp>
    </p:spTree>
    <p:extLst>
      <p:ext uri="{BB962C8B-B14F-4D97-AF65-F5344CB8AC3E}">
        <p14:creationId xmlns:p14="http://schemas.microsoft.com/office/powerpoint/2010/main" val="3723785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4E95496-036D-472F-90EA-920AFAE6610D}"/>
              </a:ext>
            </a:extLst>
          </p:cNvPr>
          <p:cNvSpPr>
            <a:spLocks noGrp="1"/>
          </p:cNvSpPr>
          <p:nvPr>
            <p:ph type="title"/>
          </p:nvPr>
        </p:nvSpPr>
        <p:spPr/>
        <p:txBody>
          <a:bodyPr/>
          <a:lstStyle/>
          <a:p>
            <a:r>
              <a:rPr lang="zh-CN" altLang="en-US" dirty="0"/>
              <a:t>占优均衡</a:t>
            </a:r>
          </a:p>
        </p:txBody>
      </p:sp>
      <p:sp>
        <p:nvSpPr>
          <p:cNvPr id="5" name="文本占位符 4">
            <a:extLst>
              <a:ext uri="{FF2B5EF4-FFF2-40B4-BE49-F238E27FC236}">
                <a16:creationId xmlns:a16="http://schemas.microsoft.com/office/drawing/2014/main" id="{D6FE23DD-E468-40FF-99C1-A931017623C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8270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48E97-63EC-4027-B1F3-E00F50F504FA}"/>
              </a:ext>
            </a:extLst>
          </p:cNvPr>
          <p:cNvSpPr>
            <a:spLocks noGrp="1"/>
          </p:cNvSpPr>
          <p:nvPr>
            <p:ph type="title"/>
          </p:nvPr>
        </p:nvSpPr>
        <p:spPr/>
        <p:txBody>
          <a:bodyPr/>
          <a:lstStyle/>
          <a:p>
            <a:r>
              <a:rPr lang="zh-CN" altLang="en-US" dirty="0"/>
              <a:t>占优策略均衡</a:t>
            </a:r>
          </a:p>
        </p:txBody>
      </p:sp>
      <p:sp>
        <p:nvSpPr>
          <p:cNvPr id="3" name="内容占位符 2">
            <a:extLst>
              <a:ext uri="{FF2B5EF4-FFF2-40B4-BE49-F238E27FC236}">
                <a16:creationId xmlns:a16="http://schemas.microsoft.com/office/drawing/2014/main" id="{8DA45876-4FF9-4B33-B9F0-DFAA91170412}"/>
              </a:ext>
            </a:extLst>
          </p:cNvPr>
          <p:cNvSpPr>
            <a:spLocks noGrp="1"/>
          </p:cNvSpPr>
          <p:nvPr>
            <p:ph idx="1"/>
          </p:nvPr>
        </p:nvSpPr>
        <p:spPr/>
        <p:txBody>
          <a:bodyPr/>
          <a:lstStyle/>
          <a:p>
            <a:r>
              <a:rPr lang="zh-CN" altLang="en-US" dirty="0"/>
              <a:t>纳什均衡对理性有很强的要求</a:t>
            </a:r>
          </a:p>
          <a:p>
            <a:pPr lvl="1"/>
            <a:r>
              <a:rPr lang="zh-CN" altLang="en-US" dirty="0"/>
              <a:t>每个参与人对其他人的决策都有正确的信念 。</a:t>
            </a:r>
            <a:endParaRPr lang="en-US" altLang="zh-CN" dirty="0"/>
          </a:p>
          <a:p>
            <a:r>
              <a:rPr lang="zh-CN" altLang="en-US" dirty="0"/>
              <a:t> 更弱的理性假设</a:t>
            </a:r>
          </a:p>
          <a:p>
            <a:pPr lvl="1"/>
            <a:r>
              <a:rPr lang="zh-CN" altLang="en-US" dirty="0"/>
              <a:t>不要求参与者对其他人的决策有正确的信念 </a:t>
            </a:r>
          </a:p>
        </p:txBody>
      </p:sp>
    </p:spTree>
    <p:extLst>
      <p:ext uri="{BB962C8B-B14F-4D97-AF65-F5344CB8AC3E}">
        <p14:creationId xmlns:p14="http://schemas.microsoft.com/office/powerpoint/2010/main" val="3290869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74667-CD01-4E01-A018-CFEBC3BF01E0}"/>
              </a:ext>
            </a:extLst>
          </p:cNvPr>
          <p:cNvSpPr>
            <a:spLocks noGrp="1"/>
          </p:cNvSpPr>
          <p:nvPr>
            <p:ph type="title"/>
          </p:nvPr>
        </p:nvSpPr>
        <p:spPr/>
        <p:txBody>
          <a:bodyPr/>
          <a:lstStyle/>
          <a:p>
            <a:r>
              <a:rPr lang="zh-CN" altLang="en-US" dirty="0"/>
              <a:t>占优策略</a:t>
            </a:r>
          </a:p>
        </p:txBody>
      </p:sp>
      <p:sp>
        <p:nvSpPr>
          <p:cNvPr id="3" name="内容占位符 2">
            <a:extLst>
              <a:ext uri="{FF2B5EF4-FFF2-40B4-BE49-F238E27FC236}">
                <a16:creationId xmlns:a16="http://schemas.microsoft.com/office/drawing/2014/main" id="{7658AA22-BE3F-4067-8022-DFB489E38E07}"/>
              </a:ext>
            </a:extLst>
          </p:cNvPr>
          <p:cNvSpPr>
            <a:spLocks noGrp="1"/>
          </p:cNvSpPr>
          <p:nvPr>
            <p:ph idx="1"/>
          </p:nvPr>
        </p:nvSpPr>
        <p:spPr/>
        <p:txBody>
          <a:bodyPr/>
          <a:lstStyle/>
          <a:p>
            <a:r>
              <a:rPr lang="zh-CN" altLang="en-US" dirty="0"/>
              <a:t> 占优策略 </a:t>
            </a:r>
            <a:r>
              <a:rPr lang="en-US" altLang="zh-CN" dirty="0"/>
              <a:t>(dominant strategy): </a:t>
            </a:r>
            <a:r>
              <a:rPr lang="zh-CN" altLang="en-US" dirty="0"/>
              <a:t>在参与人的策略集中，如果存在一个与其他人可能采取的策略无关的最优选择，则称其为占优策略。</a:t>
            </a:r>
            <a:endParaRPr lang="en-US" altLang="zh-CN" dirty="0"/>
          </a:p>
          <a:p>
            <a:r>
              <a:rPr lang="zh-CN" altLang="en-US" dirty="0"/>
              <a:t>其他策略称为被占优策略或劣策略</a:t>
            </a:r>
            <a:r>
              <a:rPr lang="en-US" altLang="zh-CN" dirty="0"/>
              <a:t>(dominated strategy) </a:t>
            </a:r>
            <a:r>
              <a:rPr lang="zh-CN" altLang="en-US" dirty="0"/>
              <a:t>。</a:t>
            </a:r>
          </a:p>
        </p:txBody>
      </p:sp>
    </p:spTree>
    <p:extLst>
      <p:ext uri="{BB962C8B-B14F-4D97-AF65-F5344CB8AC3E}">
        <p14:creationId xmlns:p14="http://schemas.microsoft.com/office/powerpoint/2010/main" val="723544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5F4EB-0EE8-4B33-B694-7B85482073C4}"/>
              </a:ext>
            </a:extLst>
          </p:cNvPr>
          <p:cNvSpPr>
            <a:spLocks noGrp="1"/>
          </p:cNvSpPr>
          <p:nvPr>
            <p:ph type="title"/>
          </p:nvPr>
        </p:nvSpPr>
        <p:spPr/>
        <p:txBody>
          <a:bodyPr/>
          <a:lstStyle/>
          <a:p>
            <a:r>
              <a:rPr lang="zh-CN" altLang="en-US" dirty="0"/>
              <a:t>占优策略均衡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546C4C9-2E5C-4083-9F80-051283C6775B}"/>
                  </a:ext>
                </a:extLst>
              </p:cNvPr>
              <p:cNvSpPr>
                <a:spLocks noGrp="1"/>
              </p:cNvSpPr>
              <p:nvPr>
                <p:ph idx="1"/>
              </p:nvPr>
            </p:nvSpPr>
            <p:spPr/>
            <p:txBody>
              <a:bodyPr/>
              <a:lstStyle/>
              <a:p>
                <a:r>
                  <a:rPr lang="zh-CN" altLang="en-US" dirty="0"/>
                  <a:t>理性的参与者不会选择劣战略，只会选择占优策略！</a:t>
                </a:r>
                <a:endParaRPr lang="en-US" altLang="zh-CN" dirty="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e>
                    </m:d>
                  </m:oMath>
                </a14:m>
                <a:r>
                  <a:rPr lang="zh-CN" altLang="en-US" dirty="0"/>
                  <a:t>是一个占优策略均衡，如果</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𝑢</m:t>
                          </m:r>
                        </m:e>
                        <m:sub>
                          <m:r>
                            <a:rPr lang="en-US" altLang="zh-CN" b="0" i="1" smtClean="0">
                              <a:latin typeface="Cambria Math" panose="02040503050406030204" pitchFamily="18" charset="0"/>
                            </a:rPr>
                            <m:t>𝑖</m:t>
                          </m:r>
                        </m:sub>
                      </m:sSub>
                      <m:d>
                        <m:dPr>
                          <m:ctrlPr>
                            <a:rPr lang="en-US" altLang="zh-CN" b="0" i="1">
                              <a:latin typeface="Cambria Math" panose="02040503050406030204" pitchFamily="18" charset="0"/>
                            </a:rPr>
                          </m:ctrlPr>
                        </m:dPr>
                        <m:e>
                          <m:sSubSup>
                            <m:sSubSupPr>
                              <m:ctrlPr>
                                <a:rPr lang="en-US" altLang="zh-CN" b="0" i="1">
                                  <a:latin typeface="Cambria Math" panose="02040503050406030204" pitchFamily="18" charset="0"/>
                                </a:rPr>
                              </m:ctrlPr>
                            </m:sSubSupPr>
                            <m:e>
                              <m:r>
                                <a:rPr lang="en-US" altLang="zh-CN" i="1">
                                  <a:latin typeface="Cambria Math" panose="02040503050406030204" pitchFamily="18" charset="0"/>
                                </a:rPr>
                                <m:t>𝑠</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a:latin typeface="Cambria Math" panose="02040503050406030204" pitchFamily="18" charset="0"/>
                            </a:rPr>
                            <m:t> </m:t>
                          </m:r>
                        </m:e>
                      </m:d>
                      <m:r>
                        <a:rPr lang="en-US" altLang="zh-CN" i="1">
                          <a:latin typeface="Cambria Math" panose="02040503050406030204" pitchFamily="18" charset="0"/>
                          <a:ea typeface="Cambria Math" panose="02040503050406030204" pitchFamily="18" charset="0"/>
                        </a:rPr>
                        <m:t>≥</m:t>
                      </m:r>
                      <m:sSub>
                        <m:sSubPr>
                          <m:ctrlPr>
                            <a:rPr lang="en-US" altLang="zh-CN" b="0" i="1">
                              <a:latin typeface="Cambria Math" panose="02040503050406030204" pitchFamily="18" charset="0"/>
                            </a:rPr>
                          </m:ctrlPr>
                        </m:sSubPr>
                        <m:e>
                          <m:r>
                            <a:rPr lang="en-US" altLang="zh-CN" i="1">
                              <a:latin typeface="Cambria Math" panose="02040503050406030204" pitchFamily="18" charset="0"/>
                            </a:rPr>
                            <m:t>𝑢</m:t>
                          </m:r>
                        </m:e>
                        <m:sub>
                          <m:r>
                            <a:rPr lang="en-US" altLang="zh-CN" b="0" i="1" smtClean="0">
                              <a:latin typeface="Cambria Math" panose="02040503050406030204" pitchFamily="18" charset="0"/>
                            </a:rPr>
                            <m:t>𝑖</m:t>
                          </m:r>
                        </m:sub>
                      </m:sSub>
                      <m:d>
                        <m:dPr>
                          <m:ctrlPr>
                            <a:rPr lang="en-US" altLang="zh-CN" b="0" i="1">
                              <a:latin typeface="Cambria Math" panose="02040503050406030204" pitchFamily="18" charset="0"/>
                            </a:rPr>
                          </m:ctrlPr>
                        </m:dPr>
                        <m:e>
                          <m:sSub>
                            <m:sSubPr>
                              <m:ctrlPr>
                                <a:rPr lang="en-US" altLang="zh-CN" b="0"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m:t>
                              </m:r>
                              <m:r>
                                <a:rPr lang="en-US" altLang="zh-CN" i="1">
                                  <a:latin typeface="Cambria Math" panose="02040503050406030204" pitchFamily="18" charset="0"/>
                                </a:rPr>
                                <m:t>𝑖</m:t>
                              </m:r>
                            </m:sub>
                          </m:sSub>
                        </m:e>
                      </m:d>
                    </m:oMath>
                  </m:oMathPara>
                </a14:m>
                <a:endParaRPr lang="en-US" altLang="zh-CN" dirty="0"/>
              </a:p>
              <a:p>
                <a:pPr marL="0" indent="0">
                  <a:buNone/>
                </a:pPr>
                <a:endParaRPr lang="en-US" altLang="zh-CN" dirty="0"/>
              </a:p>
              <a:p>
                <a:pPr marL="0" indent="0">
                  <a:buNone/>
                </a:pPr>
                <a:r>
                  <a:rPr lang="zh-CN" altLang="en-US" dirty="0"/>
                  <a:t>对所有的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i="1">
                            <a:latin typeface="Cambria Math" panose="02040503050406030204" pitchFamily="18" charset="0"/>
                          </a:rPr>
                          <m:t>−</m:t>
                        </m:r>
                        <m:r>
                          <a:rPr lang="en-US" altLang="zh-CN" i="1">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i</m:t>
                    </m:r>
                    <m:r>
                      <a:rPr lang="en-US" altLang="zh-CN" b="0" i="0" smtClean="0">
                        <a:latin typeface="Cambria Math" panose="02040503050406030204" pitchFamily="18" charset="0"/>
                      </a:rPr>
                      <m:t>=1,2 </m:t>
                    </m:r>
                  </m:oMath>
                </a14:m>
                <a:endParaRPr lang="zh-CN" altLang="en-US" dirty="0"/>
              </a:p>
            </p:txBody>
          </p:sp>
        </mc:Choice>
        <mc:Fallback xmlns="">
          <p:sp>
            <p:nvSpPr>
              <p:cNvPr id="3" name="内容占位符 2">
                <a:extLst>
                  <a:ext uri="{FF2B5EF4-FFF2-40B4-BE49-F238E27FC236}">
                    <a16:creationId xmlns:a16="http://schemas.microsoft.com/office/drawing/2014/main" id="{A546C4C9-2E5C-4083-9F80-051283C6775B}"/>
                  </a:ext>
                </a:extLst>
              </p:cNvPr>
              <p:cNvSpPr>
                <a:spLocks noGrp="1" noRot="1" noChangeAspect="1" noMove="1" noResize="1" noEditPoints="1" noAdjustHandles="1" noChangeArrowheads="1" noChangeShapeType="1" noTextEdit="1"/>
              </p:cNvSpPr>
              <p:nvPr>
                <p:ph idx="1"/>
              </p:nvPr>
            </p:nvSpPr>
            <p:spPr>
              <a:blipFill>
                <a:blip r:embed="rId2"/>
                <a:stretch>
                  <a:fillRect l="-1546"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2583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4BD91-C74F-42CD-9BF3-A97616934C3A}"/>
              </a:ext>
            </a:extLst>
          </p:cNvPr>
          <p:cNvSpPr>
            <a:spLocks noGrp="1"/>
          </p:cNvSpPr>
          <p:nvPr>
            <p:ph type="title"/>
          </p:nvPr>
        </p:nvSpPr>
        <p:spPr/>
        <p:txBody>
          <a:bodyPr/>
          <a:lstStyle/>
          <a:p>
            <a:r>
              <a:rPr lang="zh-CN" altLang="en-US" dirty="0"/>
              <a:t>囚徒困境</a:t>
            </a:r>
          </a:p>
        </p:txBody>
      </p:sp>
      <p:sp>
        <p:nvSpPr>
          <p:cNvPr id="3" name="内容占位符 2">
            <a:extLst>
              <a:ext uri="{FF2B5EF4-FFF2-40B4-BE49-F238E27FC236}">
                <a16:creationId xmlns:a16="http://schemas.microsoft.com/office/drawing/2014/main" id="{E8376120-EB90-45C1-96F1-71A4AE87B935}"/>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3050A029-5C0D-492A-A714-1C16E3607467}"/>
              </a:ext>
            </a:extLst>
          </p:cNvPr>
          <p:cNvGraphicFramePr>
            <a:graphicFrameLocks/>
          </p:cNvGraphicFramePr>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同伙</a:t>
                      </a:r>
                      <a:r>
                        <a:rPr lang="en-US" altLang="zh-CN" sz="2400" b="1" dirty="0">
                          <a:latin typeface="+mn-ea"/>
                          <a:ea typeface="+mn-ea"/>
                        </a:rPr>
                        <a:t>A</a:t>
                      </a:r>
                      <a:endParaRPr lang="zh-CN" altLang="en-US" sz="2400" b="1" dirty="0">
                        <a:latin typeface="+mn-ea"/>
                        <a:ea typeface="+mn-ea"/>
                      </a:endParaRP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坦白</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沉默</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同伙</a:t>
                      </a:r>
                      <a:r>
                        <a:rPr lang="en-US" altLang="zh-CN" sz="2400" b="1" dirty="0">
                          <a:latin typeface="+mn-ea"/>
                          <a:ea typeface="+mn-ea"/>
                        </a:rPr>
                        <a:t>B</a:t>
                      </a: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坦白</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(-10,-10)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(-1,-25)</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沉默</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(-25,-1)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(-3,-3)</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860785EA-BB62-4F28-9EE2-CE93FB9A3A03}"/>
              </a:ext>
            </a:extLst>
          </p:cNvPr>
          <p:cNvSpPr/>
          <p:nvPr/>
        </p:nvSpPr>
        <p:spPr>
          <a:xfrm>
            <a:off x="1209449" y="5804654"/>
            <a:ext cx="4185761" cy="461665"/>
          </a:xfrm>
          <a:prstGeom prst="rect">
            <a:avLst/>
          </a:prstGeom>
        </p:spPr>
        <p:txBody>
          <a:bodyPr wrap="none">
            <a:spAutoFit/>
          </a:bodyPr>
          <a:lstStyle/>
          <a:p>
            <a:r>
              <a:rPr lang="zh-CN" altLang="en-US" sz="2400" dirty="0"/>
              <a:t>坦白对所有人都是占优策略！</a:t>
            </a:r>
          </a:p>
        </p:txBody>
      </p:sp>
    </p:spTree>
    <p:extLst>
      <p:ext uri="{BB962C8B-B14F-4D97-AF65-F5344CB8AC3E}">
        <p14:creationId xmlns:p14="http://schemas.microsoft.com/office/powerpoint/2010/main" val="2604723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B966D-4744-4C82-ABAE-0CE20D1228BA}"/>
              </a:ext>
            </a:extLst>
          </p:cNvPr>
          <p:cNvSpPr>
            <a:spLocks noGrp="1"/>
          </p:cNvSpPr>
          <p:nvPr>
            <p:ph type="title"/>
          </p:nvPr>
        </p:nvSpPr>
        <p:spPr/>
        <p:txBody>
          <a:bodyPr/>
          <a:lstStyle/>
          <a:p>
            <a:r>
              <a:rPr lang="zh-CN" altLang="en-US" dirty="0"/>
              <a:t>智猪博弈</a:t>
            </a:r>
          </a:p>
        </p:txBody>
      </p:sp>
      <p:sp>
        <p:nvSpPr>
          <p:cNvPr id="3" name="内容占位符 2">
            <a:extLst>
              <a:ext uri="{FF2B5EF4-FFF2-40B4-BE49-F238E27FC236}">
                <a16:creationId xmlns:a16="http://schemas.microsoft.com/office/drawing/2014/main" id="{A695BA19-91BC-4330-9EC6-8A083E1EE992}"/>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82A232DB-13EC-42CE-B523-DF9E6698C118}"/>
              </a:ext>
            </a:extLst>
          </p:cNvPr>
          <p:cNvGraphicFramePr>
            <a:graphicFrameLocks/>
          </p:cNvGraphicFramePr>
          <p:nvPr>
            <p:extLst>
              <p:ext uri="{D42A27DB-BD31-4B8C-83A1-F6EECF244321}">
                <p14:modId xmlns:p14="http://schemas.microsoft.com/office/powerpoint/2010/main" val="2006839436"/>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小猪</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按钮</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mn-ea"/>
                          <a:ea typeface="+mn-ea"/>
                        </a:rPr>
                        <a:t>等待</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大猪</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solidFill>
                            <a:schemeClr val="tx1"/>
                          </a:solidFill>
                          <a:latin typeface="+mn-ea"/>
                          <a:ea typeface="+mn-ea"/>
                        </a:rPr>
                        <a:t>按钮</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(90,-10)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tx1"/>
                          </a:solidFill>
                          <a:latin typeface="+mn-ea"/>
                          <a:ea typeface="+mn-ea"/>
                        </a:rPr>
                        <a:t>(15,75)</a:t>
                      </a:r>
                      <a:endParaRPr lang="zh-CN" altLang="en-US" sz="24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等待</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(100,-10)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ED8F9FD5-1051-4000-8895-5BB085BAE614}"/>
              </a:ext>
            </a:extLst>
          </p:cNvPr>
          <p:cNvSpPr/>
          <p:nvPr/>
        </p:nvSpPr>
        <p:spPr>
          <a:xfrm>
            <a:off x="628651" y="5462803"/>
            <a:ext cx="7494762" cy="1200329"/>
          </a:xfrm>
          <a:prstGeom prst="rect">
            <a:avLst/>
          </a:prstGeom>
        </p:spPr>
        <p:txBody>
          <a:bodyPr wrap="square">
            <a:spAutoFit/>
          </a:bodyPr>
          <a:lstStyle/>
          <a:p>
            <a:r>
              <a:rPr lang="zh-CN" altLang="en-US" sz="2400" dirty="0"/>
              <a:t>按钮是小猪的劣策略，小猪会剔除按钮。大猪知道小猪会剔除按钮，因而在剔除按钮后的博弈中，大猪会剔除等待。</a:t>
            </a:r>
          </a:p>
        </p:txBody>
      </p:sp>
    </p:spTree>
    <p:extLst>
      <p:ext uri="{BB962C8B-B14F-4D97-AF65-F5344CB8AC3E}">
        <p14:creationId xmlns:p14="http://schemas.microsoft.com/office/powerpoint/2010/main" val="413011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4BD91-C74F-42CD-9BF3-A97616934C3A}"/>
              </a:ext>
            </a:extLst>
          </p:cNvPr>
          <p:cNvSpPr>
            <a:spLocks noGrp="1"/>
          </p:cNvSpPr>
          <p:nvPr>
            <p:ph type="title"/>
          </p:nvPr>
        </p:nvSpPr>
        <p:spPr/>
        <p:txBody>
          <a:bodyPr/>
          <a:lstStyle/>
          <a:p>
            <a:r>
              <a:rPr lang="zh-CN" altLang="en-US" dirty="0"/>
              <a:t>非零和博弈：囚徒困境</a:t>
            </a:r>
          </a:p>
        </p:txBody>
      </p:sp>
      <p:sp>
        <p:nvSpPr>
          <p:cNvPr id="3" name="内容占位符 2">
            <a:extLst>
              <a:ext uri="{FF2B5EF4-FFF2-40B4-BE49-F238E27FC236}">
                <a16:creationId xmlns:a16="http://schemas.microsoft.com/office/drawing/2014/main" id="{E8376120-EB90-45C1-96F1-71A4AE87B935}"/>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3050A029-5C0D-492A-A714-1C16E3607467}"/>
              </a:ext>
            </a:extLst>
          </p:cNvPr>
          <p:cNvGraphicFramePr>
            <a:graphicFrameLocks/>
          </p:cNvGraphicFramePr>
          <p:nvPr>
            <p:extLst>
              <p:ext uri="{D42A27DB-BD31-4B8C-83A1-F6EECF244321}">
                <p14:modId xmlns:p14="http://schemas.microsoft.com/office/powerpoint/2010/main" val="1358851872"/>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同伙</a:t>
                      </a:r>
                      <a:r>
                        <a:rPr lang="en-US" altLang="zh-CN" sz="2400" b="1" dirty="0">
                          <a:latin typeface="+mn-ea"/>
                          <a:ea typeface="+mn-ea"/>
                        </a:rPr>
                        <a:t>A</a:t>
                      </a:r>
                      <a:endParaRPr lang="zh-CN" altLang="en-US" sz="2400" b="1" dirty="0">
                        <a:latin typeface="+mn-ea"/>
                        <a:ea typeface="+mn-ea"/>
                      </a:endParaRP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坦白</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沉默</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同伙</a:t>
                      </a:r>
                      <a:r>
                        <a:rPr lang="en-US" altLang="zh-CN" sz="2400" b="1" dirty="0">
                          <a:latin typeface="+mn-ea"/>
                          <a:ea typeface="+mn-ea"/>
                        </a:rPr>
                        <a:t>B</a:t>
                      </a: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坦白</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(-10,-10)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(-1,-25)</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沉默</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(-25,-1)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(-3,-3)</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
        <p:nvSpPr>
          <p:cNvPr id="6" name="矩形 5">
            <a:extLst>
              <a:ext uri="{FF2B5EF4-FFF2-40B4-BE49-F238E27FC236}">
                <a16:creationId xmlns:a16="http://schemas.microsoft.com/office/drawing/2014/main" id="{860785EA-BB62-4F28-9EE2-CE93FB9A3A03}"/>
              </a:ext>
            </a:extLst>
          </p:cNvPr>
          <p:cNvSpPr/>
          <p:nvPr/>
        </p:nvSpPr>
        <p:spPr>
          <a:xfrm>
            <a:off x="1209449" y="5804654"/>
            <a:ext cx="3262432" cy="461665"/>
          </a:xfrm>
          <a:prstGeom prst="rect">
            <a:avLst/>
          </a:prstGeom>
        </p:spPr>
        <p:txBody>
          <a:bodyPr wrap="none">
            <a:spAutoFit/>
          </a:bodyPr>
          <a:lstStyle/>
          <a:p>
            <a:r>
              <a:rPr lang="zh-CN" altLang="en-US" sz="2400" dirty="0"/>
              <a:t>每个人应该如何选择？</a:t>
            </a:r>
          </a:p>
        </p:txBody>
      </p:sp>
    </p:spTree>
    <p:extLst>
      <p:ext uri="{BB962C8B-B14F-4D97-AF65-F5344CB8AC3E}">
        <p14:creationId xmlns:p14="http://schemas.microsoft.com/office/powerpoint/2010/main" val="3098853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1442B-5264-4383-9F90-197DA335AC50}"/>
              </a:ext>
            </a:extLst>
          </p:cNvPr>
          <p:cNvSpPr>
            <a:spLocks noGrp="1"/>
          </p:cNvSpPr>
          <p:nvPr>
            <p:ph type="title"/>
          </p:nvPr>
        </p:nvSpPr>
        <p:spPr/>
        <p:txBody>
          <a:bodyPr/>
          <a:lstStyle/>
          <a:p>
            <a:r>
              <a:rPr lang="zh-CN" altLang="en-US" dirty="0"/>
              <a:t>迭代剔除劣策略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87A02A-3434-4500-9C4F-7388B2EF495A}"/>
                  </a:ext>
                </a:extLst>
              </p:cNvPr>
              <p:cNvSpPr>
                <a:spLocks noGrp="1"/>
              </p:cNvSpPr>
              <p:nvPr>
                <p:ph idx="1"/>
              </p:nvPr>
            </p:nvSpPr>
            <p:spPr/>
            <p:txBody>
              <a:bodyPr>
                <a:normAutofit lnSpcReduction="10000"/>
              </a:bodyPr>
              <a:lstStyle/>
              <a:p>
                <a:r>
                  <a:rPr lang="zh-CN" altLang="en-US" sz="2400" dirty="0"/>
                  <a:t>假设：理性是共有知识</a:t>
                </a:r>
              </a:p>
              <a:p>
                <a:r>
                  <a:rPr lang="zh-CN" altLang="en-US" sz="2400" dirty="0"/>
                  <a:t>小明（参与人</a:t>
                </a:r>
                <a:r>
                  <a:rPr lang="en-US" altLang="zh-CN" sz="2400" dirty="0"/>
                  <a:t>1 </a:t>
                </a:r>
                <a:r>
                  <a:rPr lang="zh-CN" altLang="en-US" sz="2400" dirty="0"/>
                  <a:t>）是理性的，小红（参与人</a:t>
                </a:r>
                <a:r>
                  <a:rPr lang="en-US" altLang="zh-CN" sz="2400" dirty="0"/>
                  <a:t>2 </a:t>
                </a:r>
                <a:r>
                  <a:rPr lang="zh-CN" altLang="en-US" sz="2400" dirty="0"/>
                  <a:t>）知道小明是理性的</a:t>
                </a:r>
              </a:p>
              <a:p>
                <a:r>
                  <a:rPr lang="zh-CN" altLang="en-US" sz="2400" dirty="0"/>
                  <a:t>小明会剔除劣策略</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i="1">
                            <a:latin typeface="Cambria Math" panose="02040503050406030204" pitchFamily="18" charset="0"/>
                          </a:rPr>
                          <m:t>1</m:t>
                        </m:r>
                      </m:sub>
                    </m:sSub>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0</m:t>
                        </m:r>
                      </m:e>
                    </m:d>
                  </m:oMath>
                </a14:m>
                <a:endParaRPr lang="en-US" altLang="zh-CN" sz="2400" dirty="0"/>
              </a:p>
              <a:p>
                <a:r>
                  <a:rPr lang="zh-CN" altLang="en-US" sz="2400" dirty="0"/>
                  <a:t>小红知道小明会剔除劣策略</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oMath>
                </a14:m>
                <a:r>
                  <a:rPr lang="zh-CN" altLang="en-US" sz="2400" dirty="0"/>
                  <a:t>。</a:t>
                </a:r>
              </a:p>
              <a:p>
                <a:r>
                  <a:rPr lang="zh-CN" altLang="en-US" sz="2400" dirty="0"/>
                  <a:t>在剔除策略</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oMath>
                </a14:m>
                <a:r>
                  <a:rPr lang="zh-CN" altLang="en-US" sz="2400" dirty="0"/>
                  <a:t>之后的博弈中，小红会剔除劣策略 除劣策略</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b="0" i="1" smtClean="0">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r>
                      <a:rPr lang="zh-CN" altLang="en-US" sz="2400" i="1" smtClean="0">
                        <a:latin typeface="Cambria Math" panose="02040503050406030204" pitchFamily="18" charset="0"/>
                      </a:rPr>
                      <m:t>。</m:t>
                    </m:r>
                  </m:oMath>
                </a14:m>
                <a:endParaRPr lang="zh-CN" altLang="en-US" sz="2400" dirty="0"/>
              </a:p>
              <a:p>
                <a:r>
                  <a:rPr lang="zh-CN" altLang="en-US" sz="2400" dirty="0"/>
                  <a:t>小明知道小红会剔除劣策略</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oMath>
                </a14:m>
                <a:r>
                  <a:rPr lang="zh-CN" altLang="en-US" sz="2400" dirty="0"/>
                  <a:t>。</a:t>
                </a:r>
              </a:p>
              <a:p>
                <a:r>
                  <a:rPr lang="zh-CN" altLang="en-US" sz="2400" dirty="0"/>
                  <a:t>在剔除策略</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oMath>
                </a14:m>
                <a:r>
                  <a:rPr lang="zh-CN" altLang="en-US" sz="2400" dirty="0"/>
                  <a:t>和</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oMath>
                </a14:m>
                <a:r>
                  <a:rPr lang="zh-CN" altLang="en-US" sz="2400" dirty="0"/>
                  <a:t>之后之后博弈中，小明会剔除劣策略</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1</m:t>
                        </m:r>
                      </m:e>
                    </m:d>
                  </m:oMath>
                </a14:m>
                <a:r>
                  <a:rPr lang="zh-CN" altLang="en-US" sz="2400" dirty="0"/>
                  <a:t>。</a:t>
                </a:r>
              </a:p>
              <a:p>
                <a:r>
                  <a:rPr lang="zh-CN" altLang="en-US" sz="2400" dirty="0"/>
                  <a:t>小红知道小明会剔除劣策略</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e>
                    </m:d>
                    <m:r>
                      <a:rPr lang="en-US" altLang="zh-CN" sz="2400" i="1" smtClean="0">
                        <a:latin typeface="Cambria Math" panose="02040503050406030204" pitchFamily="18" charset="0"/>
                      </a:rPr>
                      <m:t>……</m:t>
                    </m:r>
                  </m:oMath>
                </a14:m>
                <a:endParaRPr lang="zh-CN" altLang="en-US" sz="2400" dirty="0"/>
              </a:p>
            </p:txBody>
          </p:sp>
        </mc:Choice>
        <mc:Fallback xmlns="">
          <p:sp>
            <p:nvSpPr>
              <p:cNvPr id="3" name="内容占位符 2">
                <a:extLst>
                  <a:ext uri="{FF2B5EF4-FFF2-40B4-BE49-F238E27FC236}">
                    <a16:creationId xmlns:a16="http://schemas.microsoft.com/office/drawing/2014/main" id="{0587A02A-3434-4500-9C4F-7388B2EF495A}"/>
                  </a:ext>
                </a:extLst>
              </p:cNvPr>
              <p:cNvSpPr>
                <a:spLocks noGrp="1" noRot="1" noChangeAspect="1" noMove="1" noResize="1" noEditPoints="1" noAdjustHandles="1" noChangeArrowheads="1" noChangeShapeType="1" noTextEdit="1"/>
              </p:cNvSpPr>
              <p:nvPr>
                <p:ph idx="1"/>
              </p:nvPr>
            </p:nvSpPr>
            <p:spPr>
              <a:blipFill>
                <a:blip r:embed="rId2"/>
                <a:stretch>
                  <a:fillRect l="-1005" t="-2521"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8946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A23D0-D832-4223-AB16-9BC5A26139D0}"/>
              </a:ext>
            </a:extLst>
          </p:cNvPr>
          <p:cNvSpPr>
            <a:spLocks noGrp="1"/>
          </p:cNvSpPr>
          <p:nvPr>
            <p:ph type="title"/>
          </p:nvPr>
        </p:nvSpPr>
        <p:spPr/>
        <p:txBody>
          <a:bodyPr/>
          <a:lstStyle/>
          <a:p>
            <a:r>
              <a:rPr lang="en-US" altLang="zh-CN" dirty="0"/>
              <a:t>Guessing 2/3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45D293-5F66-4A27-A49F-C0D29B0890B6}"/>
                  </a:ext>
                </a:extLst>
              </p:cNvPr>
              <p:cNvSpPr>
                <a:spLocks noGrp="1"/>
              </p:cNvSpPr>
              <p:nvPr>
                <p:ph idx="1"/>
              </p:nvPr>
            </p:nvSpPr>
            <p:spPr/>
            <p:txBody>
              <a:bodyPr/>
              <a:lstStyle/>
              <a:p>
                <a:r>
                  <a:rPr lang="zh-CN" altLang="en-US" dirty="0"/>
                  <a:t>𝒏个同学，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1,2,…,100</m:t>
                        </m:r>
                      </m:e>
                    </m:d>
                  </m:oMath>
                </a14:m>
                <a:endParaRPr lang="en-US" altLang="zh-CN" dirty="0">
                  <a:ea typeface="Cambria Math" panose="02040503050406030204" pitchFamily="18" charset="0"/>
                </a:endParaRPr>
              </a:p>
              <a:p>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𝑆</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𝑎𝑟𝑔𝑚𝑖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e>
                    </m:d>
                  </m:oMath>
                </a14:m>
                <a:endParaRPr lang="en-US" altLang="zh-CN" dirty="0"/>
              </a:p>
              <a:p>
                <a:pPr lvl="1"/>
                <a:r>
                  <a:rPr lang="zh-CN" altLang="en-US" dirty="0"/>
                  <a:t>每个人至多选 </a:t>
                </a:r>
                <a:r>
                  <a:rPr lang="en-US" altLang="zh-CN" dirty="0"/>
                  <a:t>100</a:t>
                </a:r>
                <a:r>
                  <a:rPr lang="zh-CN" altLang="en-US" dirty="0"/>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r>
                      <a:rPr lang="en-US" altLang="zh-CN" b="0" i="1" smtClean="0">
                        <a:latin typeface="Cambria Math" panose="02040503050406030204" pitchFamily="18" charset="0"/>
                      </a:rPr>
                      <m:t>∗100</m:t>
                    </m:r>
                  </m:oMath>
                </a14:m>
                <a:endParaRPr lang="en-US" altLang="zh-CN" b="0" dirty="0"/>
              </a:p>
              <a:p>
                <a:pPr lvl="1"/>
                <a:r>
                  <a:rPr lang="zh-CN" altLang="en-US" dirty="0"/>
                  <a:t>每个人至多选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r>
                      <a:rPr lang="en-US" altLang="zh-CN" i="1">
                        <a:latin typeface="Cambria Math" panose="02040503050406030204" pitchFamily="18" charset="0"/>
                      </a:rPr>
                      <m:t>∗100 </m:t>
                    </m:r>
                  </m:oMath>
                </a14:m>
                <a:r>
                  <a:rPr lang="zh-CN" altLang="en-US" dirty="0"/>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e>
                    </m:d>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∗100</m:t>
                    </m:r>
                  </m:oMath>
                </a14:m>
                <a:endParaRPr lang="en-US" altLang="zh-CN" dirty="0"/>
              </a:p>
              <a:p>
                <a:pPr lvl="1"/>
                <a:r>
                  <a:rPr lang="zh-CN" altLang="en-US" dirty="0"/>
                  <a:t>每个人至多选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e>
                        </m:d>
                      </m:e>
                      <m:sup>
                        <m:r>
                          <a:rPr lang="en-US" altLang="zh-CN" i="1">
                            <a:latin typeface="Cambria Math" panose="02040503050406030204" pitchFamily="18" charset="0"/>
                          </a:rPr>
                          <m:t>2</m:t>
                        </m:r>
                      </m:sup>
                    </m:sSup>
                    <m:r>
                      <a:rPr lang="en-US" altLang="zh-CN" i="1">
                        <a:latin typeface="Cambria Math" panose="02040503050406030204" pitchFamily="18" charset="0"/>
                      </a:rPr>
                      <m:t>∗100 </m:t>
                    </m:r>
                  </m:oMath>
                </a14:m>
                <a:r>
                  <a:rPr lang="zh-CN" altLang="en-US" dirty="0"/>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d>
                      <m:dPr>
                        <m:ctrlPr>
                          <a:rPr lang="en-US" altLang="zh-CN" i="1">
                            <a:latin typeface="Cambria Math" panose="02040503050406030204" pitchFamily="18" charset="0"/>
                          </a:rPr>
                        </m:ctrlPr>
                      </m:dPr>
                      <m:e>
                        <m:r>
                          <a:rPr lang="en-US" altLang="zh-CN" b="0" i="1" smtClean="0">
                            <a:latin typeface="Cambria Math" panose="02040503050406030204" pitchFamily="18" charset="0"/>
                          </a:rPr>
                          <m:t>3</m:t>
                        </m:r>
                      </m:e>
                    </m:d>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e>
                        </m:d>
                      </m:e>
                      <m:sup>
                        <m:r>
                          <a:rPr lang="en-US" altLang="zh-CN" b="0" i="1" smtClean="0">
                            <a:latin typeface="Cambria Math" panose="02040503050406030204" pitchFamily="18" charset="0"/>
                          </a:rPr>
                          <m:t>3</m:t>
                        </m:r>
                      </m:sup>
                    </m:sSup>
                    <m:r>
                      <a:rPr lang="en-US" altLang="zh-CN" i="1">
                        <a:latin typeface="Cambria Math" panose="02040503050406030204" pitchFamily="18" charset="0"/>
                      </a:rPr>
                      <m:t>∗100</m:t>
                    </m:r>
                  </m:oMath>
                </a14:m>
                <a:endParaRPr lang="en-US" altLang="zh-CN" dirty="0"/>
              </a:p>
              <a:p>
                <a14:m>
                  <m:oMath xmlns:m="http://schemas.openxmlformats.org/officeDocument/2006/math">
                    <m:func>
                      <m:funcPr>
                        <m:ctrlPr>
                          <a:rPr lang="pt-BR" altLang="zh-CN" i="1" smtClean="0">
                            <a:latin typeface="Cambria Math" panose="02040503050406030204" pitchFamily="18" charset="0"/>
                          </a:rPr>
                        </m:ctrlPr>
                      </m:funcPr>
                      <m:fName>
                        <m:limLow>
                          <m:limLowPr>
                            <m:ctrlPr>
                              <a:rPr lang="pt-BR" altLang="zh-CN" i="1" smtClean="0">
                                <a:latin typeface="Cambria Math" panose="02040503050406030204" pitchFamily="18" charset="0"/>
                              </a:rPr>
                            </m:ctrlPr>
                          </m:limLowPr>
                          <m:e>
                            <m:r>
                              <m:rPr>
                                <m:sty m:val="p"/>
                              </m:rPr>
                              <a:rPr lang="pt-BR" altLang="zh-CN" i="0" smtClean="0">
                                <a:latin typeface="Cambria Math" panose="02040503050406030204" pitchFamily="18" charset="0"/>
                              </a:rPr>
                              <m:t>lim</m:t>
                            </m:r>
                          </m:e>
                          <m:lim>
                            <m:r>
                              <a:rPr lang="en-US" altLang="zh-CN" b="0" i="1" smtClean="0">
                                <a:latin typeface="Cambria Math" panose="02040503050406030204" pitchFamily="18" charset="0"/>
                              </a:rPr>
                              <m:t>𝑘</m:t>
                            </m:r>
                            <m:r>
                              <a:rPr lang="pt-BR" altLang="zh-CN" i="1" smtClean="0">
                                <a:latin typeface="Cambria Math" panose="02040503050406030204" pitchFamily="18" charset="0"/>
                              </a:rPr>
                              <m:t>→∞</m:t>
                            </m:r>
                          </m:lim>
                        </m:limLow>
                      </m:fName>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d>
                          <m:dPr>
                            <m:ctrlPr>
                              <a:rPr lang="en-US" altLang="zh-CN" i="1">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=0</m:t>
                        </m:r>
                      </m:e>
                    </m:func>
                  </m:oMath>
                </a14:m>
                <a:endParaRPr lang="en-US" altLang="zh-CN" dirty="0"/>
              </a:p>
            </p:txBody>
          </p:sp>
        </mc:Choice>
        <mc:Fallback xmlns="">
          <p:sp>
            <p:nvSpPr>
              <p:cNvPr id="3" name="内容占位符 2">
                <a:extLst>
                  <a:ext uri="{FF2B5EF4-FFF2-40B4-BE49-F238E27FC236}">
                    <a16:creationId xmlns:a16="http://schemas.microsoft.com/office/drawing/2014/main" id="{6F45D293-5F66-4A27-A49F-C0D29B0890B6}"/>
                  </a:ext>
                </a:extLst>
              </p:cNvPr>
              <p:cNvSpPr>
                <a:spLocks noGrp="1" noRot="1" noChangeAspect="1" noMove="1" noResize="1" noEditPoints="1" noAdjustHandles="1" noChangeArrowheads="1" noChangeShapeType="1" noTextEdit="1"/>
              </p:cNvSpPr>
              <p:nvPr>
                <p:ph idx="1"/>
              </p:nvPr>
            </p:nvSpPr>
            <p:spPr>
              <a:blipFill>
                <a:blip r:embed="rId2"/>
                <a:stretch>
                  <a:fillRect l="-1391"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3995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09AE7-EDA9-43CF-811C-BEC65DEC5B1A}"/>
              </a:ext>
            </a:extLst>
          </p:cNvPr>
          <p:cNvSpPr>
            <a:spLocks noGrp="1"/>
          </p:cNvSpPr>
          <p:nvPr>
            <p:ph type="title"/>
          </p:nvPr>
        </p:nvSpPr>
        <p:spPr/>
        <p:txBody>
          <a:bodyPr/>
          <a:lstStyle/>
          <a:p>
            <a:r>
              <a:rPr lang="zh-CN" altLang="en-US" dirty="0"/>
              <a:t>中位选民</a:t>
            </a:r>
          </a:p>
        </p:txBody>
      </p:sp>
      <p:sp>
        <p:nvSpPr>
          <p:cNvPr id="3" name="内容占位符 2">
            <a:extLst>
              <a:ext uri="{FF2B5EF4-FFF2-40B4-BE49-F238E27FC236}">
                <a16:creationId xmlns:a16="http://schemas.microsoft.com/office/drawing/2014/main" id="{0DB138EB-E0C7-499F-B68E-7E386BC9A89B}"/>
              </a:ext>
            </a:extLst>
          </p:cNvPr>
          <p:cNvSpPr>
            <a:spLocks noGrp="1"/>
          </p:cNvSpPr>
          <p:nvPr>
            <p:ph idx="1"/>
          </p:nvPr>
        </p:nvSpPr>
        <p:spPr/>
        <p:txBody>
          <a:bodyPr/>
          <a:lstStyle/>
          <a:p>
            <a:r>
              <a:rPr lang="zh-CN" altLang="en-US" dirty="0"/>
              <a:t>候选人</a:t>
            </a:r>
            <a:r>
              <a:rPr lang="en-US" altLang="zh-CN" dirty="0"/>
              <a:t>{A,B}</a:t>
            </a:r>
          </a:p>
          <a:p>
            <a:r>
              <a:rPr lang="zh-CN" altLang="en-US" dirty="0"/>
              <a:t>选民 </a:t>
            </a:r>
            <a:r>
              <a:rPr lang="en-US" altLang="zh-CN" dirty="0"/>
              <a:t>{1,2,…,10}</a:t>
            </a:r>
            <a:r>
              <a:rPr lang="zh-CN" altLang="en-US" dirty="0"/>
              <a:t>各占人口的</a:t>
            </a:r>
            <a:r>
              <a:rPr lang="en-US" altLang="zh-CN" dirty="0"/>
              <a:t>10%</a:t>
            </a:r>
          </a:p>
          <a:p>
            <a:r>
              <a:rPr lang="zh-CN" altLang="en-US" dirty="0"/>
              <a:t>两个候选人同时选择位置 </a:t>
            </a:r>
            <a:r>
              <a:rPr lang="en-US" altLang="zh-CN" dirty="0"/>
              <a:t>{1,2,…,10}</a:t>
            </a:r>
          </a:p>
          <a:p>
            <a:r>
              <a:rPr lang="zh-CN" altLang="en-US" dirty="0"/>
              <a:t>选民投票给立场离自己最接近的候选人，如同样接近则平分。</a:t>
            </a:r>
            <a:endParaRPr lang="en-US" altLang="zh-CN" dirty="0"/>
          </a:p>
          <a:p>
            <a:r>
              <a:rPr lang="zh-CN" altLang="en-US" dirty="0"/>
              <a:t>迭代删除法求解纳什均衡？</a:t>
            </a:r>
          </a:p>
        </p:txBody>
      </p:sp>
    </p:spTree>
    <p:extLst>
      <p:ext uri="{BB962C8B-B14F-4D97-AF65-F5344CB8AC3E}">
        <p14:creationId xmlns:p14="http://schemas.microsoft.com/office/powerpoint/2010/main" val="2182252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45BD1-2170-4F63-BE79-0FAD337946BC}"/>
              </a:ext>
            </a:extLst>
          </p:cNvPr>
          <p:cNvSpPr>
            <a:spLocks noGrp="1"/>
          </p:cNvSpPr>
          <p:nvPr>
            <p:ph type="title"/>
          </p:nvPr>
        </p:nvSpPr>
        <p:spPr/>
        <p:txBody>
          <a:bodyPr/>
          <a:lstStyle/>
          <a:p>
            <a:r>
              <a:rPr lang="zh-CN" altLang="en-US" dirty="0"/>
              <a:t>现实中的博弈：猜</a:t>
            </a:r>
            <a:r>
              <a:rPr lang="en-US" altLang="zh-CN" dirty="0"/>
              <a:t>2/3</a:t>
            </a:r>
            <a:endParaRPr lang="zh-CN" altLang="en-US" dirty="0"/>
          </a:p>
        </p:txBody>
      </p:sp>
      <p:pic>
        <p:nvPicPr>
          <p:cNvPr id="5" name="内容占位符 4" descr="手机屏幕截图&#10;&#10;描述已自动生成">
            <a:extLst>
              <a:ext uri="{FF2B5EF4-FFF2-40B4-BE49-F238E27FC236}">
                <a16:creationId xmlns:a16="http://schemas.microsoft.com/office/drawing/2014/main" id="{0BBFB575-2993-4451-86CF-0C41DADFB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10393"/>
            <a:ext cx="7886700" cy="3981801"/>
          </a:xfrm>
        </p:spPr>
      </p:pic>
    </p:spTree>
    <p:extLst>
      <p:ext uri="{BB962C8B-B14F-4D97-AF65-F5344CB8AC3E}">
        <p14:creationId xmlns:p14="http://schemas.microsoft.com/office/powerpoint/2010/main" val="880660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8B17C-93EA-403E-A163-2A1EA4BF8408}"/>
              </a:ext>
            </a:extLst>
          </p:cNvPr>
          <p:cNvSpPr>
            <a:spLocks noGrp="1"/>
          </p:cNvSpPr>
          <p:nvPr>
            <p:ph type="title"/>
          </p:nvPr>
        </p:nvSpPr>
        <p:spPr/>
        <p:txBody>
          <a:bodyPr/>
          <a:lstStyle/>
          <a:p>
            <a:r>
              <a:rPr lang="zh-CN" altLang="en-US" dirty="0"/>
              <a:t>现实中的博弈：猜</a:t>
            </a:r>
            <a:r>
              <a:rPr lang="en-US" altLang="zh-CN" dirty="0"/>
              <a:t>2/3</a:t>
            </a:r>
            <a:endParaRPr lang="zh-CN" altLang="en-US" dirty="0"/>
          </a:p>
        </p:txBody>
      </p:sp>
      <p:pic>
        <p:nvPicPr>
          <p:cNvPr id="5" name="内容占位符 4" descr="地图的截图&#10;&#10;描述已自动生成">
            <a:extLst>
              <a:ext uri="{FF2B5EF4-FFF2-40B4-BE49-F238E27FC236}">
                <a16:creationId xmlns:a16="http://schemas.microsoft.com/office/drawing/2014/main" id="{7DE2D9A7-4864-445D-AB42-C27DCB367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034" y="1825625"/>
            <a:ext cx="7745932" cy="4351338"/>
          </a:xfrm>
        </p:spPr>
      </p:pic>
    </p:spTree>
    <p:extLst>
      <p:ext uri="{BB962C8B-B14F-4D97-AF65-F5344CB8AC3E}">
        <p14:creationId xmlns:p14="http://schemas.microsoft.com/office/powerpoint/2010/main" val="1747492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A4D5C-739D-41A6-9C5C-5E7627854C6C}"/>
              </a:ext>
            </a:extLst>
          </p:cNvPr>
          <p:cNvSpPr>
            <a:spLocks noGrp="1"/>
          </p:cNvSpPr>
          <p:nvPr>
            <p:ph type="title"/>
          </p:nvPr>
        </p:nvSpPr>
        <p:spPr/>
        <p:txBody>
          <a:bodyPr/>
          <a:lstStyle/>
          <a:p>
            <a:r>
              <a:rPr lang="zh-CN" altLang="en-US" dirty="0"/>
              <a:t>现实中的博弈：点球</a:t>
            </a:r>
          </a:p>
        </p:txBody>
      </p:sp>
      <p:sp>
        <p:nvSpPr>
          <p:cNvPr id="3" name="内容占位符 2">
            <a:extLst>
              <a:ext uri="{FF2B5EF4-FFF2-40B4-BE49-F238E27FC236}">
                <a16:creationId xmlns:a16="http://schemas.microsoft.com/office/drawing/2014/main" id="{F545AC50-4C03-4B1F-AE37-312C8F4617F3}"/>
              </a:ext>
            </a:extLst>
          </p:cNvPr>
          <p:cNvSpPr>
            <a:spLocks noGrp="1"/>
          </p:cNvSpPr>
          <p:nvPr>
            <p:ph idx="1"/>
          </p:nvPr>
        </p:nvSpPr>
        <p:spPr/>
        <p:txBody>
          <a:bodyPr/>
          <a:lstStyle/>
          <a:p>
            <a:r>
              <a:rPr lang="en-US" altLang="zh-CN" dirty="0"/>
              <a:t>FIFA </a:t>
            </a:r>
            <a:r>
              <a:rPr lang="zh-CN" altLang="en-US" dirty="0"/>
              <a:t>，</a:t>
            </a:r>
            <a:r>
              <a:rPr lang="en-US" altLang="zh-CN" dirty="0"/>
              <a:t>1471 </a:t>
            </a:r>
            <a:r>
              <a:rPr lang="zh-CN" altLang="en-US" dirty="0"/>
              <a:t>次点球（ </a:t>
            </a:r>
            <a:r>
              <a:rPr lang="en-US" altLang="zh-CN" dirty="0"/>
              <a:t>until 2002</a:t>
            </a:r>
            <a:r>
              <a:rPr lang="zh-CN" altLang="en-US" dirty="0"/>
              <a:t>）</a:t>
            </a:r>
            <a:endParaRPr lang="en-US" altLang="zh-CN" dirty="0"/>
          </a:p>
          <a:p>
            <a:endParaRPr lang="zh-CN" altLang="en-US" dirty="0"/>
          </a:p>
        </p:txBody>
      </p:sp>
      <p:pic>
        <p:nvPicPr>
          <p:cNvPr id="5" name="图片 4" descr="手机屏幕截图&#10;&#10;描述已自动生成">
            <a:extLst>
              <a:ext uri="{FF2B5EF4-FFF2-40B4-BE49-F238E27FC236}">
                <a16:creationId xmlns:a16="http://schemas.microsoft.com/office/drawing/2014/main" id="{A7C5A827-9F38-4AF8-AFFC-289549314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07" y="2390295"/>
            <a:ext cx="7297502" cy="3921604"/>
          </a:xfrm>
          <a:prstGeom prst="rect">
            <a:avLst/>
          </a:prstGeom>
        </p:spPr>
      </p:pic>
    </p:spTree>
    <p:extLst>
      <p:ext uri="{BB962C8B-B14F-4D97-AF65-F5344CB8AC3E}">
        <p14:creationId xmlns:p14="http://schemas.microsoft.com/office/powerpoint/2010/main" val="842565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E0DDD0A-776C-41EF-BB18-1D1593785777}"/>
              </a:ext>
            </a:extLst>
          </p:cNvPr>
          <p:cNvSpPr>
            <a:spLocks noGrp="1"/>
          </p:cNvSpPr>
          <p:nvPr>
            <p:ph type="title"/>
          </p:nvPr>
        </p:nvSpPr>
        <p:spPr/>
        <p:txBody>
          <a:bodyPr/>
          <a:lstStyle/>
          <a:p>
            <a:r>
              <a:rPr lang="zh-CN" altLang="en-US" dirty="0"/>
              <a:t>动态博弈</a:t>
            </a:r>
          </a:p>
        </p:txBody>
      </p:sp>
      <p:sp>
        <p:nvSpPr>
          <p:cNvPr id="5" name="文本占位符 4">
            <a:extLst>
              <a:ext uri="{FF2B5EF4-FFF2-40B4-BE49-F238E27FC236}">
                <a16:creationId xmlns:a16="http://schemas.microsoft.com/office/drawing/2014/main" id="{C858BEE1-BC0B-428C-BFA7-1719805320B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89594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1A6DE-CC7B-4F0C-89FD-5C53BBB0DDA6}"/>
              </a:ext>
            </a:extLst>
          </p:cNvPr>
          <p:cNvSpPr>
            <a:spLocks noGrp="1"/>
          </p:cNvSpPr>
          <p:nvPr>
            <p:ph type="title"/>
          </p:nvPr>
        </p:nvSpPr>
        <p:spPr/>
        <p:txBody>
          <a:bodyPr/>
          <a:lstStyle/>
          <a:p>
            <a:r>
              <a:rPr lang="zh-CN" altLang="en-US" dirty="0"/>
              <a:t>动态博弈</a:t>
            </a:r>
          </a:p>
        </p:txBody>
      </p:sp>
      <p:sp>
        <p:nvSpPr>
          <p:cNvPr id="3" name="内容占位符 2">
            <a:extLst>
              <a:ext uri="{FF2B5EF4-FFF2-40B4-BE49-F238E27FC236}">
                <a16:creationId xmlns:a16="http://schemas.microsoft.com/office/drawing/2014/main" id="{382E7C97-7656-47D0-B852-75B0F545207E}"/>
              </a:ext>
            </a:extLst>
          </p:cNvPr>
          <p:cNvSpPr>
            <a:spLocks noGrp="1"/>
          </p:cNvSpPr>
          <p:nvPr>
            <p:ph idx="1"/>
          </p:nvPr>
        </p:nvSpPr>
        <p:spPr/>
        <p:txBody>
          <a:bodyPr/>
          <a:lstStyle/>
          <a:p>
            <a:r>
              <a:rPr lang="zh-CN" altLang="en-US" dirty="0"/>
              <a:t>动态博弈：行动有先后顺序，不同的参与人在不同时点行动，先行动者的选择影响后行动者的选择空间，后行动者可以观察到先行动者做了什么选择。</a:t>
            </a:r>
            <a:endParaRPr lang="en-US" altLang="zh-CN" dirty="0"/>
          </a:p>
          <a:p>
            <a:r>
              <a:rPr lang="zh-CN" altLang="en-US" dirty="0"/>
              <a:t>任何人的选择不可更改，且可以被后行动者观察到</a:t>
            </a:r>
            <a:endParaRPr lang="en-US" altLang="zh-CN" dirty="0"/>
          </a:p>
          <a:p>
            <a:r>
              <a:rPr lang="zh-CN" altLang="en-US" dirty="0"/>
              <a:t>先行动者知道自己的选择可以被观察到</a:t>
            </a:r>
          </a:p>
        </p:txBody>
      </p:sp>
    </p:spTree>
    <p:extLst>
      <p:ext uri="{BB962C8B-B14F-4D97-AF65-F5344CB8AC3E}">
        <p14:creationId xmlns:p14="http://schemas.microsoft.com/office/powerpoint/2010/main" val="747895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28680-D5BE-4701-B5A9-BA954B5ACC17}"/>
              </a:ext>
            </a:extLst>
          </p:cNvPr>
          <p:cNvSpPr>
            <a:spLocks noGrp="1"/>
          </p:cNvSpPr>
          <p:nvPr>
            <p:ph type="title"/>
          </p:nvPr>
        </p:nvSpPr>
        <p:spPr/>
        <p:txBody>
          <a:bodyPr/>
          <a:lstStyle/>
          <a:p>
            <a:r>
              <a:rPr lang="zh-CN" altLang="en-US" dirty="0"/>
              <a:t>博弈树</a:t>
            </a:r>
          </a:p>
        </p:txBody>
      </p:sp>
      <p:sp>
        <p:nvSpPr>
          <p:cNvPr id="3" name="内容占位符 2">
            <a:extLst>
              <a:ext uri="{FF2B5EF4-FFF2-40B4-BE49-F238E27FC236}">
                <a16:creationId xmlns:a16="http://schemas.microsoft.com/office/drawing/2014/main" id="{6793B36B-A610-453E-87FE-4B00B83EB68D}"/>
              </a:ext>
            </a:extLst>
          </p:cNvPr>
          <p:cNvSpPr>
            <a:spLocks noGrp="1"/>
          </p:cNvSpPr>
          <p:nvPr>
            <p:ph idx="1"/>
          </p:nvPr>
        </p:nvSpPr>
        <p:spPr/>
        <p:txBody>
          <a:bodyPr/>
          <a:lstStyle/>
          <a:p>
            <a:endParaRPr lang="zh-CN" altLang="en-US" dirty="0"/>
          </a:p>
        </p:txBody>
      </p:sp>
      <p:sp>
        <p:nvSpPr>
          <p:cNvPr id="5" name="Line 4">
            <a:extLst>
              <a:ext uri="{FF2B5EF4-FFF2-40B4-BE49-F238E27FC236}">
                <a16:creationId xmlns:a16="http://schemas.microsoft.com/office/drawing/2014/main" id="{89BCE316-9473-4123-96FB-B2A6B92230E7}"/>
              </a:ext>
            </a:extLst>
          </p:cNvPr>
          <p:cNvSpPr>
            <a:spLocks noChangeShapeType="1"/>
          </p:cNvSpPr>
          <p:nvPr/>
        </p:nvSpPr>
        <p:spPr bwMode="auto">
          <a:xfrm flipV="1">
            <a:off x="1524000" y="3076575"/>
            <a:ext cx="1654175" cy="126365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a:extLst>
              <a:ext uri="{FF2B5EF4-FFF2-40B4-BE49-F238E27FC236}">
                <a16:creationId xmlns:a16="http://schemas.microsoft.com/office/drawing/2014/main" id="{F3137076-C03E-4FA4-B12E-2861686D440C}"/>
              </a:ext>
            </a:extLst>
          </p:cNvPr>
          <p:cNvSpPr>
            <a:spLocks noChangeShapeType="1"/>
          </p:cNvSpPr>
          <p:nvPr/>
        </p:nvSpPr>
        <p:spPr bwMode="auto">
          <a:xfrm flipH="1" flipV="1">
            <a:off x="1519238" y="4329113"/>
            <a:ext cx="1654175" cy="126365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Oval 6">
            <a:extLst>
              <a:ext uri="{FF2B5EF4-FFF2-40B4-BE49-F238E27FC236}">
                <a16:creationId xmlns:a16="http://schemas.microsoft.com/office/drawing/2014/main" id="{0F2BDC1B-5D39-40AC-A1B1-AB8F1E04FF9A}"/>
              </a:ext>
            </a:extLst>
          </p:cNvPr>
          <p:cNvSpPr>
            <a:spLocks noChangeArrowheads="1"/>
          </p:cNvSpPr>
          <p:nvPr/>
        </p:nvSpPr>
        <p:spPr bwMode="auto">
          <a:xfrm>
            <a:off x="1433513" y="4256088"/>
            <a:ext cx="158750" cy="158750"/>
          </a:xfrm>
          <a:prstGeom prst="ellipse">
            <a:avLst/>
          </a:prstGeom>
          <a:solidFill>
            <a:schemeClr val="tx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9">
            <a:extLst>
              <a:ext uri="{FF2B5EF4-FFF2-40B4-BE49-F238E27FC236}">
                <a16:creationId xmlns:a16="http://schemas.microsoft.com/office/drawing/2014/main" id="{DE6FD436-B041-4AD3-951C-BD339FA06407}"/>
              </a:ext>
            </a:extLst>
          </p:cNvPr>
          <p:cNvSpPr>
            <a:spLocks noChangeShapeType="1"/>
          </p:cNvSpPr>
          <p:nvPr/>
        </p:nvSpPr>
        <p:spPr bwMode="auto">
          <a:xfrm flipV="1">
            <a:off x="3176588" y="2192338"/>
            <a:ext cx="1727200" cy="8858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3">
            <a:extLst>
              <a:ext uri="{FF2B5EF4-FFF2-40B4-BE49-F238E27FC236}">
                <a16:creationId xmlns:a16="http://schemas.microsoft.com/office/drawing/2014/main" id="{E6CB2762-5653-49EF-88FC-4A5AE2239146}"/>
              </a:ext>
            </a:extLst>
          </p:cNvPr>
          <p:cNvSpPr>
            <a:spLocks noChangeShapeType="1"/>
          </p:cNvSpPr>
          <p:nvPr/>
        </p:nvSpPr>
        <p:spPr bwMode="auto">
          <a:xfrm flipV="1">
            <a:off x="3171825" y="4702175"/>
            <a:ext cx="1727200" cy="8858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4">
            <a:extLst>
              <a:ext uri="{FF2B5EF4-FFF2-40B4-BE49-F238E27FC236}">
                <a16:creationId xmlns:a16="http://schemas.microsoft.com/office/drawing/2014/main" id="{B9A9D2B5-96E3-4531-8D9B-CA8F4B1C42C0}"/>
              </a:ext>
            </a:extLst>
          </p:cNvPr>
          <p:cNvSpPr>
            <a:spLocks noChangeShapeType="1"/>
          </p:cNvSpPr>
          <p:nvPr/>
        </p:nvSpPr>
        <p:spPr bwMode="auto">
          <a:xfrm flipH="1" flipV="1">
            <a:off x="3181350" y="5583238"/>
            <a:ext cx="1727200" cy="8858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5">
            <a:extLst>
              <a:ext uri="{FF2B5EF4-FFF2-40B4-BE49-F238E27FC236}">
                <a16:creationId xmlns:a16="http://schemas.microsoft.com/office/drawing/2014/main" id="{AB1938EE-2B8C-45EC-A852-8B75EDA28BF2}"/>
              </a:ext>
            </a:extLst>
          </p:cNvPr>
          <p:cNvSpPr>
            <a:spLocks noChangeShapeType="1"/>
          </p:cNvSpPr>
          <p:nvPr/>
        </p:nvSpPr>
        <p:spPr bwMode="auto">
          <a:xfrm flipH="1" flipV="1">
            <a:off x="3176588" y="3063875"/>
            <a:ext cx="1727200" cy="8858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Oval 16">
            <a:extLst>
              <a:ext uri="{FF2B5EF4-FFF2-40B4-BE49-F238E27FC236}">
                <a16:creationId xmlns:a16="http://schemas.microsoft.com/office/drawing/2014/main" id="{361BB282-205D-4806-A525-26187951CD55}"/>
              </a:ext>
            </a:extLst>
          </p:cNvPr>
          <p:cNvSpPr>
            <a:spLocks noChangeArrowheads="1"/>
          </p:cNvSpPr>
          <p:nvPr/>
        </p:nvSpPr>
        <p:spPr bwMode="auto">
          <a:xfrm>
            <a:off x="3100388" y="2989263"/>
            <a:ext cx="158750" cy="158750"/>
          </a:xfrm>
          <a:prstGeom prst="ellipse">
            <a:avLst/>
          </a:prstGeom>
          <a:solidFill>
            <a:schemeClr val="tx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7">
            <a:extLst>
              <a:ext uri="{FF2B5EF4-FFF2-40B4-BE49-F238E27FC236}">
                <a16:creationId xmlns:a16="http://schemas.microsoft.com/office/drawing/2014/main" id="{6ABAB5E0-4B28-420D-B45A-D64630C8B60A}"/>
              </a:ext>
            </a:extLst>
          </p:cNvPr>
          <p:cNvSpPr>
            <a:spLocks noChangeArrowheads="1"/>
          </p:cNvSpPr>
          <p:nvPr/>
        </p:nvSpPr>
        <p:spPr bwMode="auto">
          <a:xfrm>
            <a:off x="3109913" y="5513388"/>
            <a:ext cx="158750" cy="158750"/>
          </a:xfrm>
          <a:prstGeom prst="ellipse">
            <a:avLst/>
          </a:prstGeom>
          <a:solidFill>
            <a:schemeClr val="tx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8">
            <a:extLst>
              <a:ext uri="{FF2B5EF4-FFF2-40B4-BE49-F238E27FC236}">
                <a16:creationId xmlns:a16="http://schemas.microsoft.com/office/drawing/2014/main" id="{F154295F-52F7-4792-A913-2D8653D92799}"/>
              </a:ext>
            </a:extLst>
          </p:cNvPr>
          <p:cNvSpPr txBox="1">
            <a:spLocks noChangeArrowheads="1"/>
          </p:cNvSpPr>
          <p:nvPr/>
        </p:nvSpPr>
        <p:spPr bwMode="auto">
          <a:xfrm>
            <a:off x="4960938" y="1958975"/>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5,9</a:t>
            </a:r>
          </a:p>
        </p:txBody>
      </p:sp>
      <p:sp>
        <p:nvSpPr>
          <p:cNvPr id="15" name="Text Box 19">
            <a:extLst>
              <a:ext uri="{FF2B5EF4-FFF2-40B4-BE49-F238E27FC236}">
                <a16:creationId xmlns:a16="http://schemas.microsoft.com/office/drawing/2014/main" id="{1C69920E-2B41-419F-BCD8-59D5E2D3B509}"/>
              </a:ext>
            </a:extLst>
          </p:cNvPr>
          <p:cNvSpPr txBox="1">
            <a:spLocks noChangeArrowheads="1"/>
          </p:cNvSpPr>
          <p:nvPr/>
        </p:nvSpPr>
        <p:spPr bwMode="auto">
          <a:xfrm>
            <a:off x="4960938" y="37084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5,5</a:t>
            </a:r>
          </a:p>
        </p:txBody>
      </p:sp>
      <p:sp>
        <p:nvSpPr>
          <p:cNvPr id="16" name="Text Box 20">
            <a:extLst>
              <a:ext uri="{FF2B5EF4-FFF2-40B4-BE49-F238E27FC236}">
                <a16:creationId xmlns:a16="http://schemas.microsoft.com/office/drawing/2014/main" id="{D9286D4C-C81B-45B2-A7BB-D3D23C50F690}"/>
              </a:ext>
            </a:extLst>
          </p:cNvPr>
          <p:cNvSpPr txBox="1">
            <a:spLocks noChangeArrowheads="1"/>
          </p:cNvSpPr>
          <p:nvPr/>
        </p:nvSpPr>
        <p:spPr bwMode="auto">
          <a:xfrm>
            <a:off x="4960938" y="4479925"/>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7,6</a:t>
            </a:r>
          </a:p>
        </p:txBody>
      </p:sp>
      <p:sp>
        <p:nvSpPr>
          <p:cNvPr id="17" name="Text Box 21">
            <a:extLst>
              <a:ext uri="{FF2B5EF4-FFF2-40B4-BE49-F238E27FC236}">
                <a16:creationId xmlns:a16="http://schemas.microsoft.com/office/drawing/2014/main" id="{9DDE2BEF-190B-4E59-AB00-8209B69F4A3A}"/>
              </a:ext>
            </a:extLst>
          </p:cNvPr>
          <p:cNvSpPr txBox="1">
            <a:spLocks noChangeArrowheads="1"/>
          </p:cNvSpPr>
          <p:nvPr/>
        </p:nvSpPr>
        <p:spPr bwMode="auto">
          <a:xfrm>
            <a:off x="4960938" y="6226175"/>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5,4</a:t>
            </a:r>
          </a:p>
        </p:txBody>
      </p:sp>
      <p:sp>
        <p:nvSpPr>
          <p:cNvPr id="18" name="Text Box 22">
            <a:extLst>
              <a:ext uri="{FF2B5EF4-FFF2-40B4-BE49-F238E27FC236}">
                <a16:creationId xmlns:a16="http://schemas.microsoft.com/office/drawing/2014/main" id="{63EBF3A7-5CDF-417E-964D-7E13BFB90660}"/>
              </a:ext>
            </a:extLst>
          </p:cNvPr>
          <p:cNvSpPr txBox="1">
            <a:spLocks noChangeArrowheads="1"/>
          </p:cNvSpPr>
          <p:nvPr/>
        </p:nvSpPr>
        <p:spPr bwMode="auto">
          <a:xfrm>
            <a:off x="1108075" y="4102100"/>
            <a:ext cx="350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1</a:t>
            </a:r>
          </a:p>
        </p:txBody>
      </p:sp>
      <p:sp>
        <p:nvSpPr>
          <p:cNvPr id="19" name="Text Box 23">
            <a:extLst>
              <a:ext uri="{FF2B5EF4-FFF2-40B4-BE49-F238E27FC236}">
                <a16:creationId xmlns:a16="http://schemas.microsoft.com/office/drawing/2014/main" id="{FFB265D0-F940-46F2-A2C7-F3C1C8E816A6}"/>
              </a:ext>
            </a:extLst>
          </p:cNvPr>
          <p:cNvSpPr txBox="1">
            <a:spLocks noChangeArrowheads="1"/>
          </p:cNvSpPr>
          <p:nvPr/>
        </p:nvSpPr>
        <p:spPr bwMode="auto">
          <a:xfrm>
            <a:off x="2995613" y="2540000"/>
            <a:ext cx="350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2</a:t>
            </a:r>
          </a:p>
        </p:txBody>
      </p:sp>
      <p:sp>
        <p:nvSpPr>
          <p:cNvPr id="20" name="Text Box 24">
            <a:extLst>
              <a:ext uri="{FF2B5EF4-FFF2-40B4-BE49-F238E27FC236}">
                <a16:creationId xmlns:a16="http://schemas.microsoft.com/office/drawing/2014/main" id="{98F2F133-7538-4745-AFAC-2EC4BA4BA847}"/>
              </a:ext>
            </a:extLst>
          </p:cNvPr>
          <p:cNvSpPr txBox="1">
            <a:spLocks noChangeArrowheads="1"/>
          </p:cNvSpPr>
          <p:nvPr/>
        </p:nvSpPr>
        <p:spPr bwMode="auto">
          <a:xfrm>
            <a:off x="2995613" y="5649913"/>
            <a:ext cx="350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2</a:t>
            </a:r>
          </a:p>
        </p:txBody>
      </p:sp>
      <p:sp>
        <p:nvSpPr>
          <p:cNvPr id="21" name="Text Box 25">
            <a:extLst>
              <a:ext uri="{FF2B5EF4-FFF2-40B4-BE49-F238E27FC236}">
                <a16:creationId xmlns:a16="http://schemas.microsoft.com/office/drawing/2014/main" id="{DE062DF8-D47B-4520-8E66-DD45B10DEEF7}"/>
              </a:ext>
            </a:extLst>
          </p:cNvPr>
          <p:cNvSpPr txBox="1">
            <a:spLocks noChangeArrowheads="1"/>
          </p:cNvSpPr>
          <p:nvPr/>
        </p:nvSpPr>
        <p:spPr bwMode="auto">
          <a:xfrm>
            <a:off x="2166938" y="3135313"/>
            <a:ext cx="344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dirty="0">
                <a:ea typeface="宋体" panose="02010600030101010101" pitchFamily="2" charset="-122"/>
              </a:rPr>
              <a:t>a</a:t>
            </a:r>
          </a:p>
        </p:txBody>
      </p:sp>
      <p:sp>
        <p:nvSpPr>
          <p:cNvPr id="22" name="Text Box 26">
            <a:extLst>
              <a:ext uri="{FF2B5EF4-FFF2-40B4-BE49-F238E27FC236}">
                <a16:creationId xmlns:a16="http://schemas.microsoft.com/office/drawing/2014/main" id="{BA4892D2-878A-4AAA-A253-EC6FD81A0638}"/>
              </a:ext>
            </a:extLst>
          </p:cNvPr>
          <p:cNvSpPr txBox="1">
            <a:spLocks noChangeArrowheads="1"/>
          </p:cNvSpPr>
          <p:nvPr/>
        </p:nvSpPr>
        <p:spPr bwMode="auto">
          <a:xfrm>
            <a:off x="2166938" y="4989513"/>
            <a:ext cx="352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b</a:t>
            </a:r>
          </a:p>
        </p:txBody>
      </p:sp>
      <p:sp>
        <p:nvSpPr>
          <p:cNvPr id="23" name="Text Box 27">
            <a:extLst>
              <a:ext uri="{FF2B5EF4-FFF2-40B4-BE49-F238E27FC236}">
                <a16:creationId xmlns:a16="http://schemas.microsoft.com/office/drawing/2014/main" id="{BDA97BF3-7737-4073-B435-78C8208271F7}"/>
              </a:ext>
            </a:extLst>
          </p:cNvPr>
          <p:cNvSpPr txBox="1">
            <a:spLocks noChangeArrowheads="1"/>
          </p:cNvSpPr>
          <p:nvPr/>
        </p:nvSpPr>
        <p:spPr bwMode="auto">
          <a:xfrm>
            <a:off x="3895725" y="4646613"/>
            <a:ext cx="3444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e</a:t>
            </a:r>
          </a:p>
        </p:txBody>
      </p:sp>
      <p:sp>
        <p:nvSpPr>
          <p:cNvPr id="24" name="Text Box 28">
            <a:extLst>
              <a:ext uri="{FF2B5EF4-FFF2-40B4-BE49-F238E27FC236}">
                <a16:creationId xmlns:a16="http://schemas.microsoft.com/office/drawing/2014/main" id="{AB966CAA-CFFD-4DF8-8FF1-B31F7D4BC1FE}"/>
              </a:ext>
            </a:extLst>
          </p:cNvPr>
          <p:cNvSpPr txBox="1">
            <a:spLocks noChangeArrowheads="1"/>
          </p:cNvSpPr>
          <p:nvPr/>
        </p:nvSpPr>
        <p:spPr bwMode="auto">
          <a:xfrm>
            <a:off x="3895725" y="2114550"/>
            <a:ext cx="325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c</a:t>
            </a:r>
          </a:p>
        </p:txBody>
      </p:sp>
      <p:sp>
        <p:nvSpPr>
          <p:cNvPr id="25" name="Text Box 29">
            <a:extLst>
              <a:ext uri="{FF2B5EF4-FFF2-40B4-BE49-F238E27FC236}">
                <a16:creationId xmlns:a16="http://schemas.microsoft.com/office/drawing/2014/main" id="{33D02F45-E5DB-47C0-8350-A24B1946673F}"/>
              </a:ext>
            </a:extLst>
          </p:cNvPr>
          <p:cNvSpPr txBox="1">
            <a:spLocks noChangeArrowheads="1"/>
          </p:cNvSpPr>
          <p:nvPr/>
        </p:nvSpPr>
        <p:spPr bwMode="auto">
          <a:xfrm>
            <a:off x="3895725" y="3581400"/>
            <a:ext cx="352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d</a:t>
            </a:r>
          </a:p>
        </p:txBody>
      </p:sp>
      <p:sp>
        <p:nvSpPr>
          <p:cNvPr id="26" name="Text Box 30">
            <a:extLst>
              <a:ext uri="{FF2B5EF4-FFF2-40B4-BE49-F238E27FC236}">
                <a16:creationId xmlns:a16="http://schemas.microsoft.com/office/drawing/2014/main" id="{99C85C99-AD74-40D9-9AC6-05E6E74E54E3}"/>
              </a:ext>
            </a:extLst>
          </p:cNvPr>
          <p:cNvSpPr txBox="1">
            <a:spLocks noChangeArrowheads="1"/>
          </p:cNvSpPr>
          <p:nvPr/>
        </p:nvSpPr>
        <p:spPr bwMode="auto">
          <a:xfrm>
            <a:off x="3895725" y="6099175"/>
            <a:ext cx="2809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ea typeface="宋体" panose="02010600030101010101" pitchFamily="2" charset="-122"/>
              </a:rPr>
              <a:t>f</a:t>
            </a:r>
          </a:p>
        </p:txBody>
      </p:sp>
      <p:sp>
        <p:nvSpPr>
          <p:cNvPr id="27" name="Text Box 31">
            <a:extLst>
              <a:ext uri="{FF2B5EF4-FFF2-40B4-BE49-F238E27FC236}">
                <a16:creationId xmlns:a16="http://schemas.microsoft.com/office/drawing/2014/main" id="{9036AE66-FD2A-4C1E-8368-BC3787525E36}"/>
              </a:ext>
            </a:extLst>
          </p:cNvPr>
          <p:cNvSpPr txBox="1">
            <a:spLocks noChangeArrowheads="1"/>
          </p:cNvSpPr>
          <p:nvPr/>
        </p:nvSpPr>
        <p:spPr bwMode="auto">
          <a:xfrm>
            <a:off x="365125" y="2557463"/>
            <a:ext cx="110799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t>博弈树</a:t>
            </a:r>
            <a:endParaRPr lang="en-US" altLang="zh-CN" sz="2400" u="sng" dirty="0">
              <a:ea typeface="宋体" panose="02010600030101010101" pitchFamily="2" charset="-122"/>
            </a:endParaRPr>
          </a:p>
        </p:txBody>
      </p:sp>
      <p:sp>
        <p:nvSpPr>
          <p:cNvPr id="28" name="Text Box 32">
            <a:extLst>
              <a:ext uri="{FF2B5EF4-FFF2-40B4-BE49-F238E27FC236}">
                <a16:creationId xmlns:a16="http://schemas.microsoft.com/office/drawing/2014/main" id="{D89D0F11-1B47-4F18-BE56-4A186040730F}"/>
              </a:ext>
            </a:extLst>
          </p:cNvPr>
          <p:cNvSpPr txBox="1">
            <a:spLocks noChangeArrowheads="1"/>
          </p:cNvSpPr>
          <p:nvPr/>
        </p:nvSpPr>
        <p:spPr bwMode="auto">
          <a:xfrm>
            <a:off x="5972175" y="2127250"/>
            <a:ext cx="2995612" cy="203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latin typeface="+mn-ea"/>
              </a:rPr>
              <a:t>参与者</a:t>
            </a:r>
            <a:r>
              <a:rPr lang="en-US" altLang="zh-CN" dirty="0">
                <a:latin typeface="+mn-ea"/>
              </a:rPr>
              <a:t>1</a:t>
            </a:r>
            <a:r>
              <a:rPr lang="zh-CN" altLang="en-US" dirty="0">
                <a:latin typeface="+mn-ea"/>
              </a:rPr>
              <a:t>可以选择</a:t>
            </a:r>
            <a:r>
              <a:rPr lang="en-US" altLang="zh-CN" dirty="0">
                <a:latin typeface="+mn-ea"/>
              </a:rPr>
              <a:t>a</a:t>
            </a:r>
            <a:r>
              <a:rPr lang="zh-CN" altLang="en-US" dirty="0">
                <a:latin typeface="+mn-ea"/>
              </a:rPr>
              <a:t>或者</a:t>
            </a:r>
            <a:r>
              <a:rPr lang="en-US" altLang="zh-CN" dirty="0">
                <a:latin typeface="+mn-ea"/>
              </a:rPr>
              <a:t>b</a:t>
            </a:r>
            <a:r>
              <a:rPr lang="zh-CN" altLang="en-US" dirty="0">
                <a:latin typeface="+mn-ea"/>
              </a:rPr>
              <a:t>。</a:t>
            </a:r>
            <a:endParaRPr lang="en-US" altLang="zh-CN" dirty="0">
              <a:latin typeface="+mn-ea"/>
            </a:endParaRPr>
          </a:p>
          <a:p>
            <a:r>
              <a:rPr lang="zh-CN" altLang="en-US" dirty="0">
                <a:latin typeface="+mn-ea"/>
              </a:rPr>
              <a:t>当他选择</a:t>
            </a:r>
            <a:r>
              <a:rPr lang="en-US" altLang="zh-CN" dirty="0">
                <a:latin typeface="+mn-ea"/>
              </a:rPr>
              <a:t>a</a:t>
            </a:r>
            <a:r>
              <a:rPr lang="zh-CN" altLang="en-US" dirty="0">
                <a:latin typeface="+mn-ea"/>
              </a:rPr>
              <a:t>，参与者</a:t>
            </a:r>
            <a:r>
              <a:rPr lang="en-US" altLang="zh-CN" dirty="0">
                <a:latin typeface="+mn-ea"/>
              </a:rPr>
              <a:t>2 </a:t>
            </a:r>
            <a:r>
              <a:rPr lang="zh-CN" altLang="en-US" dirty="0">
                <a:latin typeface="+mn-ea"/>
              </a:rPr>
              <a:t>可以选择</a:t>
            </a:r>
            <a:r>
              <a:rPr lang="en-US" altLang="zh-CN" dirty="0">
                <a:latin typeface="+mn-ea"/>
              </a:rPr>
              <a:t>c</a:t>
            </a:r>
            <a:r>
              <a:rPr lang="zh-CN" altLang="en-US" dirty="0">
                <a:latin typeface="+mn-ea"/>
              </a:rPr>
              <a:t>或者</a:t>
            </a:r>
            <a:r>
              <a:rPr lang="en-US" altLang="zh-CN" dirty="0">
                <a:latin typeface="+mn-ea"/>
              </a:rPr>
              <a:t>d</a:t>
            </a:r>
            <a:r>
              <a:rPr lang="zh-CN" altLang="en-US" dirty="0">
                <a:latin typeface="+mn-ea"/>
              </a:rPr>
              <a:t>。当他选择</a:t>
            </a:r>
            <a:r>
              <a:rPr lang="en-US" altLang="zh-CN" dirty="0">
                <a:latin typeface="+mn-ea"/>
              </a:rPr>
              <a:t>b</a:t>
            </a:r>
            <a:r>
              <a:rPr lang="zh-CN" altLang="en-US" dirty="0">
                <a:latin typeface="+mn-ea"/>
              </a:rPr>
              <a:t>，参与者</a:t>
            </a:r>
            <a:r>
              <a:rPr lang="en-US" altLang="zh-CN" dirty="0">
                <a:latin typeface="+mn-ea"/>
              </a:rPr>
              <a:t>2 </a:t>
            </a:r>
            <a:r>
              <a:rPr lang="zh-CN" altLang="en-US" dirty="0">
                <a:latin typeface="+mn-ea"/>
              </a:rPr>
              <a:t>可以选择</a:t>
            </a:r>
            <a:r>
              <a:rPr lang="en-US" altLang="zh-CN" dirty="0">
                <a:latin typeface="+mn-ea"/>
              </a:rPr>
              <a:t>e</a:t>
            </a:r>
            <a:r>
              <a:rPr lang="zh-CN" altLang="en-US" dirty="0">
                <a:latin typeface="+mn-ea"/>
              </a:rPr>
              <a:t>或者</a:t>
            </a:r>
            <a:r>
              <a:rPr lang="en-US" altLang="zh-CN" dirty="0">
                <a:latin typeface="+mn-ea"/>
              </a:rPr>
              <a:t>f</a:t>
            </a:r>
            <a:r>
              <a:rPr lang="zh-CN" altLang="en-US" dirty="0">
                <a:latin typeface="+mn-ea"/>
              </a:rPr>
              <a:t>。</a:t>
            </a:r>
            <a:r>
              <a:rPr lang="en-US" altLang="zh-CN" dirty="0">
                <a:latin typeface="+mn-ea"/>
              </a:rPr>
              <a:t/>
            </a:r>
            <a:br>
              <a:rPr lang="en-US" altLang="zh-CN" dirty="0">
                <a:latin typeface="+mn-ea"/>
              </a:rPr>
            </a:br>
            <a:r>
              <a:rPr lang="en-US" altLang="zh-CN" dirty="0">
                <a:latin typeface="+mn-ea"/>
              </a:rPr>
              <a:t/>
            </a:r>
            <a:br>
              <a:rPr lang="en-US" altLang="zh-CN" dirty="0">
                <a:latin typeface="+mn-ea"/>
              </a:rPr>
            </a:br>
            <a:r>
              <a:rPr lang="zh-CN" altLang="en-US" dirty="0">
                <a:latin typeface="+mn-ea"/>
              </a:rPr>
              <a:t>参与者</a:t>
            </a:r>
            <a:r>
              <a:rPr lang="en-US" altLang="zh-CN" dirty="0">
                <a:latin typeface="+mn-ea"/>
              </a:rPr>
              <a:t>1</a:t>
            </a:r>
            <a:r>
              <a:rPr lang="zh-CN" altLang="en-US" dirty="0">
                <a:latin typeface="+mn-ea"/>
              </a:rPr>
              <a:t>比参与者</a:t>
            </a:r>
            <a:r>
              <a:rPr lang="en-US" altLang="zh-CN" dirty="0">
                <a:latin typeface="+mn-ea"/>
              </a:rPr>
              <a:t>2</a:t>
            </a:r>
            <a:r>
              <a:rPr lang="zh-CN" altLang="en-US" dirty="0">
                <a:latin typeface="+mn-ea"/>
              </a:rPr>
              <a:t>早做出选择</a:t>
            </a:r>
            <a:endParaRPr lang="en-US" altLang="zh-CN" dirty="0">
              <a:latin typeface="+mn-ea"/>
            </a:endParaRPr>
          </a:p>
        </p:txBody>
      </p:sp>
      <p:sp>
        <p:nvSpPr>
          <p:cNvPr id="29" name="AutoShape 33">
            <a:extLst>
              <a:ext uri="{FF2B5EF4-FFF2-40B4-BE49-F238E27FC236}">
                <a16:creationId xmlns:a16="http://schemas.microsoft.com/office/drawing/2014/main" id="{7D015538-4D66-415C-B9DD-ACC624C5E5F2}"/>
              </a:ext>
            </a:extLst>
          </p:cNvPr>
          <p:cNvSpPr>
            <a:spLocks noChangeArrowheads="1"/>
          </p:cNvSpPr>
          <p:nvPr/>
        </p:nvSpPr>
        <p:spPr bwMode="auto">
          <a:xfrm>
            <a:off x="2044700" y="3979863"/>
            <a:ext cx="2647950" cy="766762"/>
          </a:xfrm>
          <a:prstGeom prst="rightArrow">
            <a:avLst>
              <a:gd name="adj1" fmla="val 50000"/>
              <a:gd name="adj2" fmla="val 86335"/>
            </a:avLst>
          </a:prstGeom>
          <a:solidFill>
            <a:srgbClr val="00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ea typeface="宋体" panose="02010600030101010101" pitchFamily="2" charset="-122"/>
              </a:rPr>
              <a:t>博弈顺序</a:t>
            </a:r>
            <a:endParaRPr lang="en-US" altLang="zh-CN" dirty="0">
              <a:ea typeface="宋体" panose="02010600030101010101" pitchFamily="2" charset="-122"/>
            </a:endParaRPr>
          </a:p>
        </p:txBody>
      </p:sp>
    </p:spTree>
    <p:extLst>
      <p:ext uri="{BB962C8B-B14F-4D97-AF65-F5344CB8AC3E}">
        <p14:creationId xmlns:p14="http://schemas.microsoft.com/office/powerpoint/2010/main" val="12000892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B914-4986-4144-8CEE-8C51073C3C03}"/>
              </a:ext>
            </a:extLst>
          </p:cNvPr>
          <p:cNvSpPr>
            <a:spLocks noGrp="1"/>
          </p:cNvSpPr>
          <p:nvPr>
            <p:ph type="title"/>
          </p:nvPr>
        </p:nvSpPr>
        <p:spPr/>
        <p:txBody>
          <a:bodyPr/>
          <a:lstStyle/>
          <a:p>
            <a:r>
              <a:rPr lang="zh-CN" altLang="en-US" dirty="0"/>
              <a:t>动态性别之战</a:t>
            </a:r>
            <a:r>
              <a:rPr lang="en-US" altLang="zh-CN" dirty="0"/>
              <a:t>(Battle of Sexes)</a:t>
            </a:r>
            <a:endParaRPr lang="zh-CN" altLang="en-US" dirty="0"/>
          </a:p>
        </p:txBody>
      </p:sp>
      <p:sp>
        <p:nvSpPr>
          <p:cNvPr id="3" name="内容占位符 2">
            <a:extLst>
              <a:ext uri="{FF2B5EF4-FFF2-40B4-BE49-F238E27FC236}">
                <a16:creationId xmlns:a16="http://schemas.microsoft.com/office/drawing/2014/main" id="{DD80F158-FBE0-4838-855D-605A69C6B270}"/>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3F460124-2BF1-4051-ABC1-67C5B3D4B2BB}"/>
              </a:ext>
            </a:extLst>
          </p:cNvPr>
          <p:cNvGraphicFramePr>
            <a:graphicFrameLocks/>
          </p:cNvGraphicFramePr>
          <p:nvPr>
            <p:extLst>
              <p:ext uri="{D42A27DB-BD31-4B8C-83A1-F6EECF244321}">
                <p14:modId xmlns:p14="http://schemas.microsoft.com/office/powerpoint/2010/main" val="1184855747"/>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579989">
                  <a:extLst>
                    <a:ext uri="{9D8B030D-6E8A-4147-A177-3AD203B41FA5}">
                      <a16:colId xmlns:a16="http://schemas.microsoft.com/office/drawing/2014/main" val="3569235977"/>
                    </a:ext>
                  </a:extLst>
                </a:gridCol>
                <a:gridCol w="1499430">
                  <a:extLst>
                    <a:ext uri="{9D8B030D-6E8A-4147-A177-3AD203B41FA5}">
                      <a16:colId xmlns:a16="http://schemas.microsoft.com/office/drawing/2014/main" val="2475289424"/>
                    </a:ext>
                  </a:extLst>
                </a:gridCol>
                <a:gridCol w="1499430">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小明</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少年的你</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速度与激情</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少年的你</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(2,1)</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速度与激情</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(1,2)</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Tree>
    <p:extLst>
      <p:ext uri="{BB962C8B-B14F-4D97-AF65-F5344CB8AC3E}">
        <p14:creationId xmlns:p14="http://schemas.microsoft.com/office/powerpoint/2010/main" val="50157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632D0-0D58-4C61-8F91-44CA5BDFD857}"/>
              </a:ext>
            </a:extLst>
          </p:cNvPr>
          <p:cNvSpPr>
            <a:spLocks noGrp="1"/>
          </p:cNvSpPr>
          <p:nvPr>
            <p:ph type="title"/>
          </p:nvPr>
        </p:nvSpPr>
        <p:spPr/>
        <p:txBody>
          <a:bodyPr/>
          <a:lstStyle/>
          <a:p>
            <a:r>
              <a:rPr lang="en-US" altLang="zh-CN" dirty="0"/>
              <a:t>N</a:t>
            </a:r>
            <a:r>
              <a:rPr lang="zh-CN" altLang="en-US" dirty="0"/>
              <a:t>人零和博弈</a:t>
            </a:r>
          </a:p>
        </p:txBody>
      </p:sp>
      <p:sp>
        <p:nvSpPr>
          <p:cNvPr id="3" name="内容占位符 2">
            <a:extLst>
              <a:ext uri="{FF2B5EF4-FFF2-40B4-BE49-F238E27FC236}">
                <a16:creationId xmlns:a16="http://schemas.microsoft.com/office/drawing/2014/main" id="{17F8F976-7156-4EAA-8736-9515C048FF4D}"/>
              </a:ext>
            </a:extLst>
          </p:cNvPr>
          <p:cNvSpPr>
            <a:spLocks noGrp="1"/>
          </p:cNvSpPr>
          <p:nvPr>
            <p:ph idx="1"/>
          </p:nvPr>
        </p:nvSpPr>
        <p:spPr/>
        <p:txBody>
          <a:bodyPr/>
          <a:lstStyle/>
          <a:p>
            <a:r>
              <a:rPr lang="en-US" altLang="zh-CN" dirty="0" err="1"/>
              <a:t>vNM</a:t>
            </a:r>
            <a:r>
              <a:rPr lang="en-US" altLang="zh-CN" dirty="0"/>
              <a:t> (1947): </a:t>
            </a:r>
            <a:r>
              <a:rPr lang="zh-CN" altLang="en-US" dirty="0"/>
              <a:t>假设有三个人，多数得到</a:t>
            </a:r>
            <a:r>
              <a:rPr lang="en-US" altLang="zh-CN" dirty="0"/>
              <a:t>$1 </a:t>
            </a:r>
            <a:r>
              <a:rPr lang="zh-CN" altLang="en-US" dirty="0"/>
              <a:t>，少数 失去</a:t>
            </a:r>
            <a:r>
              <a:rPr lang="en-US" altLang="zh-CN" dirty="0"/>
              <a:t>$1</a:t>
            </a:r>
          </a:p>
          <a:p>
            <a:pPr lvl="1"/>
            <a:r>
              <a:rPr lang="en-US" altLang="zh-CN" dirty="0"/>
              <a:t>1&amp;2 (x,1-x,-1)</a:t>
            </a:r>
          </a:p>
          <a:p>
            <a:pPr lvl="1"/>
            <a:r>
              <a:rPr lang="en-US" altLang="zh-CN" dirty="0"/>
              <a:t>1&amp;3 (y,-1,1-y)</a:t>
            </a:r>
          </a:p>
          <a:p>
            <a:pPr lvl="1"/>
            <a:r>
              <a:rPr lang="en-US" altLang="zh-CN" dirty="0"/>
              <a:t>2&amp;3 (-1,z, 1-z)</a:t>
            </a:r>
          </a:p>
          <a:p>
            <a:r>
              <a:rPr lang="zh-CN" altLang="en-US" dirty="0"/>
              <a:t>合作的结果？</a:t>
            </a:r>
          </a:p>
          <a:p>
            <a:pPr lvl="1"/>
            <a:r>
              <a:rPr lang="zh-CN" altLang="en-US" dirty="0"/>
              <a:t>联盟形成</a:t>
            </a:r>
          </a:p>
          <a:p>
            <a:pPr lvl="1"/>
            <a:r>
              <a:rPr lang="zh-CN" altLang="en-US" dirty="0"/>
              <a:t>缔结可被执行的协议</a:t>
            </a:r>
          </a:p>
          <a:p>
            <a:pPr lvl="1"/>
            <a:r>
              <a:rPr lang="zh-CN" altLang="en-US" dirty="0"/>
              <a:t>利益转移支付</a:t>
            </a:r>
            <a:endParaRPr lang="en-US" altLang="zh-CN" dirty="0"/>
          </a:p>
        </p:txBody>
      </p:sp>
    </p:spTree>
    <p:extLst>
      <p:ext uri="{BB962C8B-B14F-4D97-AF65-F5344CB8AC3E}">
        <p14:creationId xmlns:p14="http://schemas.microsoft.com/office/powerpoint/2010/main" val="3005662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CF5E1-92AC-466A-98EB-9EF430C7A930}"/>
              </a:ext>
            </a:extLst>
          </p:cNvPr>
          <p:cNvSpPr>
            <a:spLocks noGrp="1"/>
          </p:cNvSpPr>
          <p:nvPr>
            <p:ph type="title"/>
          </p:nvPr>
        </p:nvSpPr>
        <p:spPr/>
        <p:txBody>
          <a:bodyPr/>
          <a:lstStyle/>
          <a:p>
            <a:r>
              <a:rPr lang="zh-CN" altLang="en-US" dirty="0"/>
              <a:t>动态性别之战</a:t>
            </a:r>
            <a:r>
              <a:rPr lang="en-US" altLang="zh-CN" dirty="0"/>
              <a:t>(Battle of Sexes)</a:t>
            </a:r>
            <a:endParaRPr lang="zh-CN" altLang="en-US" dirty="0"/>
          </a:p>
        </p:txBody>
      </p:sp>
      <p:sp>
        <p:nvSpPr>
          <p:cNvPr id="3" name="内容占位符 2">
            <a:extLst>
              <a:ext uri="{FF2B5EF4-FFF2-40B4-BE49-F238E27FC236}">
                <a16:creationId xmlns:a16="http://schemas.microsoft.com/office/drawing/2014/main" id="{00B7FF05-872D-4E67-B098-F11B78AAA65C}"/>
              </a:ext>
            </a:extLst>
          </p:cNvPr>
          <p:cNvSpPr>
            <a:spLocks noGrp="1"/>
          </p:cNvSpPr>
          <p:nvPr>
            <p:ph idx="1"/>
          </p:nvPr>
        </p:nvSpPr>
        <p:spPr/>
        <p:txBody>
          <a:bodyPr/>
          <a:lstStyle/>
          <a:p>
            <a:endParaRPr lang="zh-CN" altLang="en-US" dirty="0"/>
          </a:p>
        </p:txBody>
      </p:sp>
      <p:grpSp>
        <p:nvGrpSpPr>
          <p:cNvPr id="5" name="Group 26">
            <a:extLst>
              <a:ext uri="{FF2B5EF4-FFF2-40B4-BE49-F238E27FC236}">
                <a16:creationId xmlns:a16="http://schemas.microsoft.com/office/drawing/2014/main" id="{B4DF86DE-6FFA-4933-B56C-21595417409B}"/>
              </a:ext>
            </a:extLst>
          </p:cNvPr>
          <p:cNvGrpSpPr>
            <a:grpSpLocks/>
          </p:cNvGrpSpPr>
          <p:nvPr/>
        </p:nvGrpSpPr>
        <p:grpSpPr bwMode="auto">
          <a:xfrm>
            <a:off x="539750" y="1735138"/>
            <a:ext cx="5394325" cy="3848101"/>
            <a:chOff x="340" y="1093"/>
            <a:chExt cx="3398" cy="2424"/>
          </a:xfrm>
        </p:grpSpPr>
        <p:sp>
          <p:nvSpPr>
            <p:cNvPr id="6" name="Line 3">
              <a:extLst>
                <a:ext uri="{FF2B5EF4-FFF2-40B4-BE49-F238E27FC236}">
                  <a16:creationId xmlns:a16="http://schemas.microsoft.com/office/drawing/2014/main" id="{D5D8B548-B994-41D5-84D1-6FA8F4E8EE3D}"/>
                </a:ext>
              </a:extLst>
            </p:cNvPr>
            <p:cNvSpPr>
              <a:spLocks noChangeShapeType="1"/>
            </p:cNvSpPr>
            <p:nvPr/>
          </p:nvSpPr>
          <p:spPr bwMode="auto">
            <a:xfrm>
              <a:off x="2053" y="1480"/>
              <a:ext cx="827" cy="74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4">
              <a:extLst>
                <a:ext uri="{FF2B5EF4-FFF2-40B4-BE49-F238E27FC236}">
                  <a16:creationId xmlns:a16="http://schemas.microsoft.com/office/drawing/2014/main" id="{052C004D-DA4D-4EE5-A0F4-FE03203F7EBF}"/>
                </a:ext>
              </a:extLst>
            </p:cNvPr>
            <p:cNvSpPr>
              <a:spLocks noChangeShapeType="1"/>
            </p:cNvSpPr>
            <p:nvPr/>
          </p:nvSpPr>
          <p:spPr bwMode="auto">
            <a:xfrm flipH="1">
              <a:off x="1189" y="1471"/>
              <a:ext cx="864" cy="77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5">
              <a:extLst>
                <a:ext uri="{FF2B5EF4-FFF2-40B4-BE49-F238E27FC236}">
                  <a16:creationId xmlns:a16="http://schemas.microsoft.com/office/drawing/2014/main" id="{C6C42BEC-92EA-4D8F-B6AB-941BA69C4C74}"/>
                </a:ext>
              </a:extLst>
            </p:cNvPr>
            <p:cNvSpPr>
              <a:spLocks noChangeShapeType="1"/>
            </p:cNvSpPr>
            <p:nvPr/>
          </p:nvSpPr>
          <p:spPr bwMode="auto">
            <a:xfrm>
              <a:off x="1189" y="2244"/>
              <a:ext cx="618" cy="90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
              <a:extLst>
                <a:ext uri="{FF2B5EF4-FFF2-40B4-BE49-F238E27FC236}">
                  <a16:creationId xmlns:a16="http://schemas.microsoft.com/office/drawing/2014/main" id="{105C3BD3-C094-4733-8F99-2EEB5FCBD8C3}"/>
                </a:ext>
              </a:extLst>
            </p:cNvPr>
            <p:cNvSpPr>
              <a:spLocks noChangeShapeType="1"/>
            </p:cNvSpPr>
            <p:nvPr/>
          </p:nvSpPr>
          <p:spPr bwMode="auto">
            <a:xfrm flipH="1">
              <a:off x="580" y="2253"/>
              <a:ext cx="600" cy="9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7">
              <a:extLst>
                <a:ext uri="{FF2B5EF4-FFF2-40B4-BE49-F238E27FC236}">
                  <a16:creationId xmlns:a16="http://schemas.microsoft.com/office/drawing/2014/main" id="{D93FF657-4734-4738-AF9C-8C455818EB56}"/>
                </a:ext>
              </a:extLst>
            </p:cNvPr>
            <p:cNvSpPr>
              <a:spLocks noChangeShapeType="1"/>
            </p:cNvSpPr>
            <p:nvPr/>
          </p:nvSpPr>
          <p:spPr bwMode="auto">
            <a:xfrm flipH="1">
              <a:off x="2280" y="2235"/>
              <a:ext cx="609" cy="91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a:extLst>
                <a:ext uri="{FF2B5EF4-FFF2-40B4-BE49-F238E27FC236}">
                  <a16:creationId xmlns:a16="http://schemas.microsoft.com/office/drawing/2014/main" id="{458AE412-07D5-4698-81CB-822D53469E35}"/>
                </a:ext>
              </a:extLst>
            </p:cNvPr>
            <p:cNvSpPr>
              <a:spLocks noChangeShapeType="1"/>
            </p:cNvSpPr>
            <p:nvPr/>
          </p:nvSpPr>
          <p:spPr bwMode="auto">
            <a:xfrm>
              <a:off x="2889" y="2244"/>
              <a:ext cx="609" cy="90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9">
              <a:extLst>
                <a:ext uri="{FF2B5EF4-FFF2-40B4-BE49-F238E27FC236}">
                  <a16:creationId xmlns:a16="http://schemas.microsoft.com/office/drawing/2014/main" id="{7BDC6599-2C6C-4F9F-9BA3-1F73BF006630}"/>
                </a:ext>
              </a:extLst>
            </p:cNvPr>
            <p:cNvSpPr>
              <a:spLocks noChangeArrowheads="1"/>
            </p:cNvSpPr>
            <p:nvPr/>
          </p:nvSpPr>
          <p:spPr bwMode="auto">
            <a:xfrm>
              <a:off x="1990" y="1425"/>
              <a:ext cx="109" cy="109"/>
            </a:xfrm>
            <a:prstGeom prst="ellipse">
              <a:avLst/>
            </a:prstGeom>
            <a:solidFill>
              <a:srgbClr val="33E23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0">
              <a:extLst>
                <a:ext uri="{FF2B5EF4-FFF2-40B4-BE49-F238E27FC236}">
                  <a16:creationId xmlns:a16="http://schemas.microsoft.com/office/drawing/2014/main" id="{61B5E151-28C6-4615-BBCE-23CC7496A5B0}"/>
                </a:ext>
              </a:extLst>
            </p:cNvPr>
            <p:cNvSpPr>
              <a:spLocks noChangeArrowheads="1"/>
            </p:cNvSpPr>
            <p:nvPr/>
          </p:nvSpPr>
          <p:spPr bwMode="auto">
            <a:xfrm>
              <a:off x="1126" y="2189"/>
              <a:ext cx="109" cy="109"/>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1">
              <a:extLst>
                <a:ext uri="{FF2B5EF4-FFF2-40B4-BE49-F238E27FC236}">
                  <a16:creationId xmlns:a16="http://schemas.microsoft.com/office/drawing/2014/main" id="{320B19D6-C436-43B0-9A05-B57DAC8E7396}"/>
                </a:ext>
              </a:extLst>
            </p:cNvPr>
            <p:cNvSpPr>
              <a:spLocks noChangeArrowheads="1"/>
            </p:cNvSpPr>
            <p:nvPr/>
          </p:nvSpPr>
          <p:spPr bwMode="auto">
            <a:xfrm>
              <a:off x="2826" y="2180"/>
              <a:ext cx="109" cy="109"/>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2">
              <a:extLst>
                <a:ext uri="{FF2B5EF4-FFF2-40B4-BE49-F238E27FC236}">
                  <a16:creationId xmlns:a16="http://schemas.microsoft.com/office/drawing/2014/main" id="{176579B2-7180-49A2-8CF6-0D9B675EBC26}"/>
                </a:ext>
              </a:extLst>
            </p:cNvPr>
            <p:cNvSpPr>
              <a:spLocks noChangeArrowheads="1"/>
            </p:cNvSpPr>
            <p:nvPr/>
          </p:nvSpPr>
          <p:spPr bwMode="auto">
            <a:xfrm>
              <a:off x="1368" y="1585"/>
              <a:ext cx="294"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sz="3200" b="1" dirty="0">
                  <a:latin typeface="Arial" panose="020B0604020202020204" pitchFamily="34" charset="0"/>
                  <a:ea typeface="宋体" panose="02010600030101010101" pitchFamily="2" charset="-122"/>
                </a:rPr>
                <a:t>少</a:t>
              </a:r>
              <a:endParaRPr lang="en-US" altLang="zh-CN" sz="3200" b="1" dirty="0">
                <a:latin typeface="Arial" panose="020B0604020202020204" pitchFamily="34" charset="0"/>
                <a:ea typeface="宋体" panose="02010600030101010101" pitchFamily="2" charset="-122"/>
              </a:endParaRPr>
            </a:p>
          </p:txBody>
        </p:sp>
        <p:sp>
          <p:nvSpPr>
            <p:cNvPr id="16" name="Rectangle 13">
              <a:extLst>
                <a:ext uri="{FF2B5EF4-FFF2-40B4-BE49-F238E27FC236}">
                  <a16:creationId xmlns:a16="http://schemas.microsoft.com/office/drawing/2014/main" id="{DC4BFDD3-9C1D-4B8D-B702-FACD258811A2}"/>
                </a:ext>
              </a:extLst>
            </p:cNvPr>
            <p:cNvSpPr>
              <a:spLocks noChangeArrowheads="1"/>
            </p:cNvSpPr>
            <p:nvPr/>
          </p:nvSpPr>
          <p:spPr bwMode="auto">
            <a:xfrm>
              <a:off x="2458" y="1585"/>
              <a:ext cx="294"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sz="3200" b="1" dirty="0">
                  <a:latin typeface="Arial" panose="020B0604020202020204" pitchFamily="34" charset="0"/>
                  <a:ea typeface="宋体" panose="02010600030101010101" pitchFamily="2" charset="-122"/>
                </a:rPr>
                <a:t>速</a:t>
              </a:r>
              <a:endParaRPr lang="en-US" altLang="zh-CN" sz="3200" b="1" dirty="0">
                <a:latin typeface="Arial" panose="020B0604020202020204" pitchFamily="34" charset="0"/>
                <a:ea typeface="宋体" panose="02010600030101010101" pitchFamily="2" charset="-122"/>
              </a:endParaRPr>
            </a:p>
          </p:txBody>
        </p:sp>
        <p:sp>
          <p:nvSpPr>
            <p:cNvPr id="17" name="Rectangle 14">
              <a:extLst>
                <a:ext uri="{FF2B5EF4-FFF2-40B4-BE49-F238E27FC236}">
                  <a16:creationId xmlns:a16="http://schemas.microsoft.com/office/drawing/2014/main" id="{D0A9F80A-4330-43B6-B079-0C47AB99AF45}"/>
                </a:ext>
              </a:extLst>
            </p:cNvPr>
            <p:cNvSpPr>
              <a:spLocks noChangeArrowheads="1"/>
            </p:cNvSpPr>
            <p:nvPr/>
          </p:nvSpPr>
          <p:spPr bwMode="auto">
            <a:xfrm>
              <a:off x="595" y="2476"/>
              <a:ext cx="294"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sz="3200" b="1" dirty="0">
                  <a:latin typeface="Arial" panose="020B0604020202020204" pitchFamily="34" charset="0"/>
                  <a:ea typeface="宋体" panose="02010600030101010101" pitchFamily="2" charset="-122"/>
                </a:rPr>
                <a:t>少</a:t>
              </a:r>
              <a:endParaRPr lang="en-US" altLang="zh-CN" sz="3200" b="1" dirty="0">
                <a:latin typeface="Arial" panose="020B0604020202020204" pitchFamily="34" charset="0"/>
                <a:ea typeface="宋体" panose="02010600030101010101" pitchFamily="2" charset="-122"/>
              </a:endParaRPr>
            </a:p>
          </p:txBody>
        </p:sp>
        <p:sp>
          <p:nvSpPr>
            <p:cNvPr id="18" name="Rectangle 15">
              <a:extLst>
                <a:ext uri="{FF2B5EF4-FFF2-40B4-BE49-F238E27FC236}">
                  <a16:creationId xmlns:a16="http://schemas.microsoft.com/office/drawing/2014/main" id="{C916FFD4-AA56-4328-986D-04C4E47FF60D}"/>
                </a:ext>
              </a:extLst>
            </p:cNvPr>
            <p:cNvSpPr>
              <a:spLocks noChangeArrowheads="1"/>
            </p:cNvSpPr>
            <p:nvPr/>
          </p:nvSpPr>
          <p:spPr bwMode="auto">
            <a:xfrm>
              <a:off x="2296" y="2476"/>
              <a:ext cx="294"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sz="3200" b="1" dirty="0">
                  <a:latin typeface="Arial" panose="020B0604020202020204" pitchFamily="34" charset="0"/>
                  <a:ea typeface="宋体" panose="02010600030101010101" pitchFamily="2" charset="-122"/>
                </a:rPr>
                <a:t>少</a:t>
              </a:r>
              <a:endParaRPr lang="en-US" altLang="zh-CN" sz="3200" b="1" dirty="0">
                <a:latin typeface="Arial" panose="020B0604020202020204" pitchFamily="34" charset="0"/>
                <a:ea typeface="宋体" panose="02010600030101010101" pitchFamily="2" charset="-122"/>
              </a:endParaRPr>
            </a:p>
          </p:txBody>
        </p:sp>
        <p:sp>
          <p:nvSpPr>
            <p:cNvPr id="19" name="Rectangle 16">
              <a:extLst>
                <a:ext uri="{FF2B5EF4-FFF2-40B4-BE49-F238E27FC236}">
                  <a16:creationId xmlns:a16="http://schemas.microsoft.com/office/drawing/2014/main" id="{C4062651-3020-4269-A850-6BAC5D4BC3C5}"/>
                </a:ext>
              </a:extLst>
            </p:cNvPr>
            <p:cNvSpPr>
              <a:spLocks noChangeArrowheads="1"/>
            </p:cNvSpPr>
            <p:nvPr/>
          </p:nvSpPr>
          <p:spPr bwMode="auto">
            <a:xfrm>
              <a:off x="1504" y="2476"/>
              <a:ext cx="294"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sz="3200" b="1" dirty="0">
                  <a:latin typeface="Arial" panose="020B0604020202020204" pitchFamily="34" charset="0"/>
                  <a:ea typeface="宋体" panose="02010600030101010101" pitchFamily="2" charset="-122"/>
                </a:rPr>
                <a:t>速</a:t>
              </a:r>
              <a:endParaRPr lang="en-US" altLang="zh-CN" sz="3200" b="1" dirty="0">
                <a:latin typeface="Arial" panose="020B0604020202020204" pitchFamily="34" charset="0"/>
                <a:ea typeface="宋体" panose="02010600030101010101" pitchFamily="2" charset="-122"/>
              </a:endParaRPr>
            </a:p>
          </p:txBody>
        </p:sp>
        <p:sp>
          <p:nvSpPr>
            <p:cNvPr id="20" name="Rectangle 17">
              <a:extLst>
                <a:ext uri="{FF2B5EF4-FFF2-40B4-BE49-F238E27FC236}">
                  <a16:creationId xmlns:a16="http://schemas.microsoft.com/office/drawing/2014/main" id="{4D7FE0A0-DCBC-4100-9300-6FDD1ECAF834}"/>
                </a:ext>
              </a:extLst>
            </p:cNvPr>
            <p:cNvSpPr>
              <a:spLocks noChangeArrowheads="1"/>
            </p:cNvSpPr>
            <p:nvPr/>
          </p:nvSpPr>
          <p:spPr bwMode="auto">
            <a:xfrm>
              <a:off x="3205" y="2476"/>
              <a:ext cx="294"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sz="3200" b="1" dirty="0">
                  <a:latin typeface="Arial" panose="020B0604020202020204" pitchFamily="34" charset="0"/>
                  <a:ea typeface="宋体" panose="02010600030101010101" pitchFamily="2" charset="-122"/>
                </a:rPr>
                <a:t>速</a:t>
              </a:r>
              <a:endParaRPr lang="en-US" altLang="zh-CN" sz="3200" b="1" dirty="0">
                <a:latin typeface="Arial" panose="020B0604020202020204" pitchFamily="34" charset="0"/>
                <a:ea typeface="宋体" panose="02010600030101010101" pitchFamily="2" charset="-122"/>
              </a:endParaRPr>
            </a:p>
          </p:txBody>
        </p:sp>
        <p:sp>
          <p:nvSpPr>
            <p:cNvPr id="21" name="Rectangle 18">
              <a:extLst>
                <a:ext uri="{FF2B5EF4-FFF2-40B4-BE49-F238E27FC236}">
                  <a16:creationId xmlns:a16="http://schemas.microsoft.com/office/drawing/2014/main" id="{DBF0E1CD-1CC7-4EDA-831F-7361C5557465}"/>
                </a:ext>
              </a:extLst>
            </p:cNvPr>
            <p:cNvSpPr>
              <a:spLocks noChangeArrowheads="1"/>
            </p:cNvSpPr>
            <p:nvPr/>
          </p:nvSpPr>
          <p:spPr bwMode="auto">
            <a:xfrm>
              <a:off x="340" y="3148"/>
              <a:ext cx="64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3200" b="1" dirty="0">
                  <a:latin typeface="Arial" panose="020B0604020202020204" pitchFamily="34" charset="0"/>
                  <a:ea typeface="宋体" panose="02010600030101010101" pitchFamily="2" charset="-122"/>
                </a:rPr>
                <a:t>(2,1)</a:t>
              </a:r>
            </a:p>
          </p:txBody>
        </p:sp>
        <p:sp>
          <p:nvSpPr>
            <p:cNvPr id="22" name="Rectangle 19">
              <a:extLst>
                <a:ext uri="{FF2B5EF4-FFF2-40B4-BE49-F238E27FC236}">
                  <a16:creationId xmlns:a16="http://schemas.microsoft.com/office/drawing/2014/main" id="{E1841C08-EA0A-4EDE-BBE5-A3295B93EEA5}"/>
                </a:ext>
              </a:extLst>
            </p:cNvPr>
            <p:cNvSpPr>
              <a:spLocks noChangeArrowheads="1"/>
            </p:cNvSpPr>
            <p:nvPr/>
          </p:nvSpPr>
          <p:spPr bwMode="auto">
            <a:xfrm>
              <a:off x="1402" y="3139"/>
              <a:ext cx="64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3200" b="1" dirty="0">
                  <a:latin typeface="Arial" panose="020B0604020202020204" pitchFamily="34" charset="0"/>
                  <a:ea typeface="宋体" panose="02010600030101010101" pitchFamily="2" charset="-122"/>
                </a:rPr>
                <a:t>(0,0)</a:t>
              </a:r>
            </a:p>
          </p:txBody>
        </p:sp>
        <p:sp>
          <p:nvSpPr>
            <p:cNvPr id="23" name="Rectangle 20">
              <a:extLst>
                <a:ext uri="{FF2B5EF4-FFF2-40B4-BE49-F238E27FC236}">
                  <a16:creationId xmlns:a16="http://schemas.microsoft.com/office/drawing/2014/main" id="{7302DCFA-3473-443B-AB34-1AEADFF1B17B}"/>
                </a:ext>
              </a:extLst>
            </p:cNvPr>
            <p:cNvSpPr>
              <a:spLocks noChangeArrowheads="1"/>
            </p:cNvSpPr>
            <p:nvPr/>
          </p:nvSpPr>
          <p:spPr bwMode="auto">
            <a:xfrm>
              <a:off x="2037" y="3130"/>
              <a:ext cx="6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3200" b="1">
                  <a:latin typeface="Arial" panose="020B0604020202020204" pitchFamily="34" charset="0"/>
                  <a:ea typeface="宋体" panose="02010600030101010101" pitchFamily="2" charset="-122"/>
                </a:rPr>
                <a:t>(0,0)</a:t>
              </a:r>
            </a:p>
          </p:txBody>
        </p:sp>
        <p:sp>
          <p:nvSpPr>
            <p:cNvPr id="24" name="Rectangle 21">
              <a:extLst>
                <a:ext uri="{FF2B5EF4-FFF2-40B4-BE49-F238E27FC236}">
                  <a16:creationId xmlns:a16="http://schemas.microsoft.com/office/drawing/2014/main" id="{A50AD8EA-F566-4DB0-90C8-26C4C11149D2}"/>
                </a:ext>
              </a:extLst>
            </p:cNvPr>
            <p:cNvSpPr>
              <a:spLocks noChangeArrowheads="1"/>
            </p:cNvSpPr>
            <p:nvPr/>
          </p:nvSpPr>
          <p:spPr bwMode="auto">
            <a:xfrm>
              <a:off x="3091" y="3130"/>
              <a:ext cx="64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3200" b="1" dirty="0">
                  <a:latin typeface="Arial" panose="020B0604020202020204" pitchFamily="34" charset="0"/>
                  <a:ea typeface="宋体" panose="02010600030101010101" pitchFamily="2" charset="-122"/>
                </a:rPr>
                <a:t>(1,2)</a:t>
              </a:r>
            </a:p>
          </p:txBody>
        </p:sp>
        <p:sp>
          <p:nvSpPr>
            <p:cNvPr id="25" name="Rectangle 22">
              <a:extLst>
                <a:ext uri="{FF2B5EF4-FFF2-40B4-BE49-F238E27FC236}">
                  <a16:creationId xmlns:a16="http://schemas.microsoft.com/office/drawing/2014/main" id="{A86BDAAC-9EAC-4339-AED3-58D1DA8F088B}"/>
                </a:ext>
              </a:extLst>
            </p:cNvPr>
            <p:cNvSpPr>
              <a:spLocks noChangeArrowheads="1"/>
            </p:cNvSpPr>
            <p:nvPr/>
          </p:nvSpPr>
          <p:spPr bwMode="auto">
            <a:xfrm>
              <a:off x="1719" y="1093"/>
              <a:ext cx="63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3200" b="1" dirty="0">
                  <a:solidFill>
                    <a:srgbClr val="33CC33"/>
                  </a:solidFill>
                  <a:latin typeface="Arial" panose="020B0604020202020204" pitchFamily="34" charset="0"/>
                  <a:ea typeface="宋体" panose="02010600030101010101" pitchFamily="2" charset="-122"/>
                </a:rPr>
                <a:t>小红</a:t>
              </a:r>
              <a:endParaRPr lang="en-US" altLang="zh-CN" sz="3200" b="1" dirty="0">
                <a:solidFill>
                  <a:srgbClr val="33CC33"/>
                </a:solidFill>
                <a:latin typeface="Arial" panose="020B0604020202020204" pitchFamily="34" charset="0"/>
                <a:ea typeface="宋体" panose="02010600030101010101" pitchFamily="2" charset="-122"/>
              </a:endParaRPr>
            </a:p>
          </p:txBody>
        </p:sp>
        <p:sp>
          <p:nvSpPr>
            <p:cNvPr id="26" name="Rectangle 23">
              <a:extLst>
                <a:ext uri="{FF2B5EF4-FFF2-40B4-BE49-F238E27FC236}">
                  <a16:creationId xmlns:a16="http://schemas.microsoft.com/office/drawing/2014/main" id="{22D1D966-0D5F-417D-A46E-1D7F5AAB239C}"/>
                </a:ext>
              </a:extLst>
            </p:cNvPr>
            <p:cNvSpPr>
              <a:spLocks noChangeArrowheads="1"/>
            </p:cNvSpPr>
            <p:nvPr/>
          </p:nvSpPr>
          <p:spPr bwMode="auto">
            <a:xfrm>
              <a:off x="531" y="2004"/>
              <a:ext cx="63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3200" b="1" dirty="0">
                  <a:solidFill>
                    <a:srgbClr val="33CC33"/>
                  </a:solidFill>
                  <a:latin typeface="Arial" panose="020B0604020202020204" pitchFamily="34" charset="0"/>
                  <a:ea typeface="宋体" panose="02010600030101010101" pitchFamily="2" charset="-122"/>
                </a:rPr>
                <a:t>小明</a:t>
              </a:r>
              <a:endParaRPr lang="en-US" altLang="zh-CN" sz="3200" b="1" dirty="0">
                <a:solidFill>
                  <a:srgbClr val="33CC33"/>
                </a:solidFill>
                <a:latin typeface="Arial" panose="020B0604020202020204" pitchFamily="34" charset="0"/>
                <a:ea typeface="宋体" panose="02010600030101010101" pitchFamily="2" charset="-122"/>
              </a:endParaRPr>
            </a:p>
          </p:txBody>
        </p:sp>
        <p:sp>
          <p:nvSpPr>
            <p:cNvPr id="27" name="Rectangle 24">
              <a:extLst>
                <a:ext uri="{FF2B5EF4-FFF2-40B4-BE49-F238E27FC236}">
                  <a16:creationId xmlns:a16="http://schemas.microsoft.com/office/drawing/2014/main" id="{5E00CDC0-B254-415D-848B-637A587B7A32}"/>
                </a:ext>
              </a:extLst>
            </p:cNvPr>
            <p:cNvSpPr>
              <a:spLocks noChangeArrowheads="1"/>
            </p:cNvSpPr>
            <p:nvPr/>
          </p:nvSpPr>
          <p:spPr bwMode="auto">
            <a:xfrm>
              <a:off x="2921" y="1994"/>
              <a:ext cx="63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3200" b="1" dirty="0">
                  <a:solidFill>
                    <a:srgbClr val="33CC33"/>
                  </a:solidFill>
                  <a:latin typeface="Arial" panose="020B0604020202020204" pitchFamily="34" charset="0"/>
                  <a:ea typeface="宋体" panose="02010600030101010101" pitchFamily="2" charset="-122"/>
                </a:rPr>
                <a:t>小明</a:t>
              </a:r>
              <a:endParaRPr lang="en-US" altLang="zh-CN" sz="3200" b="1" dirty="0">
                <a:solidFill>
                  <a:srgbClr val="33CC33"/>
                </a:solidFill>
                <a:latin typeface="Arial" panose="020B0604020202020204" pitchFamily="34" charset="0"/>
                <a:ea typeface="宋体" panose="02010600030101010101" pitchFamily="2" charset="-122"/>
              </a:endParaRPr>
            </a:p>
          </p:txBody>
        </p:sp>
      </p:grpSp>
      <p:sp>
        <p:nvSpPr>
          <p:cNvPr id="28" name="Rectangle 25">
            <a:extLst>
              <a:ext uri="{FF2B5EF4-FFF2-40B4-BE49-F238E27FC236}">
                <a16:creationId xmlns:a16="http://schemas.microsoft.com/office/drawing/2014/main" id="{8B5C194C-850A-4C8C-9C4B-37F392E2F549}"/>
              </a:ext>
            </a:extLst>
          </p:cNvPr>
          <p:cNvSpPr>
            <a:spLocks noChangeArrowheads="1"/>
          </p:cNvSpPr>
          <p:nvPr/>
        </p:nvSpPr>
        <p:spPr bwMode="auto">
          <a:xfrm>
            <a:off x="5741988" y="2652713"/>
            <a:ext cx="249427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2000" dirty="0">
                <a:ea typeface="宋体" panose="02010600030101010101" pitchFamily="2" charset="-122"/>
              </a:rPr>
              <a:t>小红先选，小明后选</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3208764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AE0F3-5752-4A13-A5D1-CAF2A2B6035E}"/>
              </a:ext>
            </a:extLst>
          </p:cNvPr>
          <p:cNvSpPr>
            <a:spLocks noGrp="1"/>
          </p:cNvSpPr>
          <p:nvPr>
            <p:ph type="title"/>
          </p:nvPr>
        </p:nvSpPr>
        <p:spPr/>
        <p:txBody>
          <a:bodyPr/>
          <a:lstStyle/>
          <a:p>
            <a:r>
              <a:rPr lang="zh-CN" altLang="en-US" dirty="0"/>
              <a:t>动态性别之战</a:t>
            </a:r>
            <a:r>
              <a:rPr lang="en-US" altLang="zh-CN" dirty="0"/>
              <a:t>(Battle of Sexes)</a:t>
            </a:r>
            <a:endParaRPr lang="zh-CN" altLang="en-US" dirty="0"/>
          </a:p>
        </p:txBody>
      </p:sp>
      <p:sp>
        <p:nvSpPr>
          <p:cNvPr id="3" name="内容占位符 2">
            <a:extLst>
              <a:ext uri="{FF2B5EF4-FFF2-40B4-BE49-F238E27FC236}">
                <a16:creationId xmlns:a16="http://schemas.microsoft.com/office/drawing/2014/main" id="{AAA8C392-735C-42E6-8FB5-CBCEAD64A6F9}"/>
              </a:ext>
            </a:extLst>
          </p:cNvPr>
          <p:cNvSpPr>
            <a:spLocks noGrp="1"/>
          </p:cNvSpPr>
          <p:nvPr>
            <p:ph idx="1"/>
          </p:nvPr>
        </p:nvSpPr>
        <p:spPr/>
        <p:txBody>
          <a:bodyPr/>
          <a:lstStyle/>
          <a:p>
            <a:endParaRPr lang="zh-CN" altLang="en-US" dirty="0"/>
          </a:p>
        </p:txBody>
      </p:sp>
      <p:sp>
        <p:nvSpPr>
          <p:cNvPr id="5" name="Line 28">
            <a:extLst>
              <a:ext uri="{FF2B5EF4-FFF2-40B4-BE49-F238E27FC236}">
                <a16:creationId xmlns:a16="http://schemas.microsoft.com/office/drawing/2014/main" id="{F295D274-B303-459B-BECB-6D98F29CD540}"/>
              </a:ext>
            </a:extLst>
          </p:cNvPr>
          <p:cNvSpPr>
            <a:spLocks noChangeShapeType="1"/>
          </p:cNvSpPr>
          <p:nvPr/>
        </p:nvSpPr>
        <p:spPr bwMode="auto">
          <a:xfrm>
            <a:off x="3411538" y="2505733"/>
            <a:ext cx="1310556" cy="1180442"/>
          </a:xfrm>
          <a:prstGeom prst="line">
            <a:avLst/>
          </a:prstGeom>
          <a:noFill/>
          <a:ln w="57150">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29">
            <a:extLst>
              <a:ext uri="{FF2B5EF4-FFF2-40B4-BE49-F238E27FC236}">
                <a16:creationId xmlns:a16="http://schemas.microsoft.com/office/drawing/2014/main" id="{644A8241-88BB-4741-B928-E43504BAD57C}"/>
              </a:ext>
            </a:extLst>
          </p:cNvPr>
          <p:cNvSpPr>
            <a:spLocks noChangeShapeType="1"/>
          </p:cNvSpPr>
          <p:nvPr/>
        </p:nvSpPr>
        <p:spPr bwMode="auto">
          <a:xfrm flipH="1">
            <a:off x="2039938" y="2491584"/>
            <a:ext cx="1369191" cy="1223166"/>
          </a:xfrm>
          <a:prstGeom prst="line">
            <a:avLst/>
          </a:prstGeom>
          <a:noFill/>
          <a:ln w="57150">
            <a:solidFill>
              <a:srgbClr val="E25B0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30">
            <a:extLst>
              <a:ext uri="{FF2B5EF4-FFF2-40B4-BE49-F238E27FC236}">
                <a16:creationId xmlns:a16="http://schemas.microsoft.com/office/drawing/2014/main" id="{4DBC8B79-F588-4EAD-B48B-E4952EC55605}"/>
              </a:ext>
            </a:extLst>
          </p:cNvPr>
          <p:cNvSpPr>
            <a:spLocks noChangeShapeType="1"/>
          </p:cNvSpPr>
          <p:nvPr/>
        </p:nvSpPr>
        <p:spPr bwMode="auto">
          <a:xfrm>
            <a:off x="2039939" y="3719420"/>
            <a:ext cx="979352" cy="14383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31">
            <a:extLst>
              <a:ext uri="{FF2B5EF4-FFF2-40B4-BE49-F238E27FC236}">
                <a16:creationId xmlns:a16="http://schemas.microsoft.com/office/drawing/2014/main" id="{101BD983-7A6A-466D-A72C-C195F4D3228D}"/>
              </a:ext>
            </a:extLst>
          </p:cNvPr>
          <p:cNvSpPr>
            <a:spLocks noChangeShapeType="1"/>
          </p:cNvSpPr>
          <p:nvPr/>
        </p:nvSpPr>
        <p:spPr bwMode="auto">
          <a:xfrm flipH="1">
            <a:off x="1073150" y="3733662"/>
            <a:ext cx="950827" cy="1424126"/>
          </a:xfrm>
          <a:prstGeom prst="line">
            <a:avLst/>
          </a:prstGeom>
          <a:noFill/>
          <a:ln w="57150">
            <a:solidFill>
              <a:srgbClr val="E25B0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32">
            <a:extLst>
              <a:ext uri="{FF2B5EF4-FFF2-40B4-BE49-F238E27FC236}">
                <a16:creationId xmlns:a16="http://schemas.microsoft.com/office/drawing/2014/main" id="{E977E88D-B34B-4F7F-A3D2-71F79BE7B6A8}"/>
              </a:ext>
            </a:extLst>
          </p:cNvPr>
          <p:cNvSpPr>
            <a:spLocks noChangeShapeType="1"/>
          </p:cNvSpPr>
          <p:nvPr/>
        </p:nvSpPr>
        <p:spPr bwMode="auto">
          <a:xfrm flipH="1">
            <a:off x="3771900" y="3705179"/>
            <a:ext cx="965090" cy="145260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3">
            <a:extLst>
              <a:ext uri="{FF2B5EF4-FFF2-40B4-BE49-F238E27FC236}">
                <a16:creationId xmlns:a16="http://schemas.microsoft.com/office/drawing/2014/main" id="{DBB8083A-9341-4C06-BE75-B989183050C6}"/>
              </a:ext>
            </a:extLst>
          </p:cNvPr>
          <p:cNvSpPr>
            <a:spLocks noChangeShapeType="1"/>
          </p:cNvSpPr>
          <p:nvPr/>
        </p:nvSpPr>
        <p:spPr bwMode="auto">
          <a:xfrm>
            <a:off x="4738688" y="3719420"/>
            <a:ext cx="965089" cy="1438368"/>
          </a:xfrm>
          <a:prstGeom prst="line">
            <a:avLst/>
          </a:prstGeom>
          <a:noFill/>
          <a:ln w="57150">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34">
            <a:extLst>
              <a:ext uri="{FF2B5EF4-FFF2-40B4-BE49-F238E27FC236}">
                <a16:creationId xmlns:a16="http://schemas.microsoft.com/office/drawing/2014/main" id="{E9711C1A-CFA3-4734-A391-DB47D4EB87CE}"/>
              </a:ext>
            </a:extLst>
          </p:cNvPr>
          <p:cNvSpPr>
            <a:spLocks noChangeArrowheads="1"/>
          </p:cNvSpPr>
          <p:nvPr/>
        </p:nvSpPr>
        <p:spPr bwMode="auto">
          <a:xfrm>
            <a:off x="3311525" y="2415148"/>
            <a:ext cx="172734" cy="172477"/>
          </a:xfrm>
          <a:prstGeom prst="ellipse">
            <a:avLst/>
          </a:prstGeom>
          <a:solidFill>
            <a:srgbClr val="33E23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35">
            <a:extLst>
              <a:ext uri="{FF2B5EF4-FFF2-40B4-BE49-F238E27FC236}">
                <a16:creationId xmlns:a16="http://schemas.microsoft.com/office/drawing/2014/main" id="{A60F7959-B69F-4D0D-AA9F-FCFCB916C30E}"/>
              </a:ext>
            </a:extLst>
          </p:cNvPr>
          <p:cNvSpPr>
            <a:spLocks noChangeArrowheads="1"/>
          </p:cNvSpPr>
          <p:nvPr/>
        </p:nvSpPr>
        <p:spPr bwMode="auto">
          <a:xfrm>
            <a:off x="1939925" y="3627998"/>
            <a:ext cx="172734" cy="172477"/>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36">
            <a:extLst>
              <a:ext uri="{FF2B5EF4-FFF2-40B4-BE49-F238E27FC236}">
                <a16:creationId xmlns:a16="http://schemas.microsoft.com/office/drawing/2014/main" id="{7E24464C-40C2-4C49-9A3C-BB57B47144AD}"/>
              </a:ext>
            </a:extLst>
          </p:cNvPr>
          <p:cNvSpPr>
            <a:spLocks noChangeArrowheads="1"/>
          </p:cNvSpPr>
          <p:nvPr/>
        </p:nvSpPr>
        <p:spPr bwMode="auto">
          <a:xfrm>
            <a:off x="4638675" y="3613710"/>
            <a:ext cx="172734" cy="172478"/>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37">
            <a:extLst>
              <a:ext uri="{FF2B5EF4-FFF2-40B4-BE49-F238E27FC236}">
                <a16:creationId xmlns:a16="http://schemas.microsoft.com/office/drawing/2014/main" id="{E51F967C-67D2-4E9B-8E9C-604488482442}"/>
              </a:ext>
            </a:extLst>
          </p:cNvPr>
          <p:cNvSpPr>
            <a:spLocks noChangeArrowheads="1"/>
          </p:cNvSpPr>
          <p:nvPr/>
        </p:nvSpPr>
        <p:spPr bwMode="auto">
          <a:xfrm>
            <a:off x="2324100" y="2670463"/>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少</a:t>
            </a:r>
            <a:endParaRPr lang="en-US" altLang="zh-CN" sz="3200" b="1" dirty="0">
              <a:latin typeface="Arial" panose="020B0604020202020204" pitchFamily="34" charset="0"/>
              <a:ea typeface="宋体" panose="02010600030101010101" pitchFamily="2" charset="-122"/>
            </a:endParaRPr>
          </a:p>
        </p:txBody>
      </p:sp>
      <p:sp>
        <p:nvSpPr>
          <p:cNvPr id="15" name="Rectangle 38">
            <a:extLst>
              <a:ext uri="{FF2B5EF4-FFF2-40B4-BE49-F238E27FC236}">
                <a16:creationId xmlns:a16="http://schemas.microsoft.com/office/drawing/2014/main" id="{DBEF076B-51B9-4FD3-893F-9D0B023FCEA9}"/>
              </a:ext>
            </a:extLst>
          </p:cNvPr>
          <p:cNvSpPr>
            <a:spLocks noChangeArrowheads="1"/>
          </p:cNvSpPr>
          <p:nvPr/>
        </p:nvSpPr>
        <p:spPr bwMode="auto">
          <a:xfrm>
            <a:off x="4054475" y="2670463"/>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速</a:t>
            </a:r>
            <a:endParaRPr lang="en-US" altLang="zh-CN" sz="3200" b="1" dirty="0">
              <a:latin typeface="Arial" panose="020B0604020202020204" pitchFamily="34" charset="0"/>
              <a:ea typeface="宋体" panose="02010600030101010101" pitchFamily="2" charset="-122"/>
            </a:endParaRPr>
          </a:p>
        </p:txBody>
      </p:sp>
      <p:sp>
        <p:nvSpPr>
          <p:cNvPr id="16" name="Rectangle 39">
            <a:extLst>
              <a:ext uri="{FF2B5EF4-FFF2-40B4-BE49-F238E27FC236}">
                <a16:creationId xmlns:a16="http://schemas.microsoft.com/office/drawing/2014/main" id="{3A1E24C8-978D-4649-B9B8-2412F0BEEBC6}"/>
              </a:ext>
            </a:extLst>
          </p:cNvPr>
          <p:cNvSpPr>
            <a:spLocks noChangeArrowheads="1"/>
          </p:cNvSpPr>
          <p:nvPr/>
        </p:nvSpPr>
        <p:spPr bwMode="auto">
          <a:xfrm>
            <a:off x="1096963" y="4084924"/>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少</a:t>
            </a:r>
            <a:endParaRPr lang="en-US" altLang="zh-CN" sz="3200" b="1" dirty="0">
              <a:latin typeface="Arial" panose="020B0604020202020204" pitchFamily="34" charset="0"/>
              <a:ea typeface="宋体" panose="02010600030101010101" pitchFamily="2" charset="-122"/>
            </a:endParaRPr>
          </a:p>
        </p:txBody>
      </p:sp>
      <p:sp>
        <p:nvSpPr>
          <p:cNvPr id="17" name="Rectangle 40">
            <a:extLst>
              <a:ext uri="{FF2B5EF4-FFF2-40B4-BE49-F238E27FC236}">
                <a16:creationId xmlns:a16="http://schemas.microsoft.com/office/drawing/2014/main" id="{9850A2D1-D432-46D3-84C3-3E2FDDE3CAB6}"/>
              </a:ext>
            </a:extLst>
          </p:cNvPr>
          <p:cNvSpPr>
            <a:spLocks noChangeArrowheads="1"/>
          </p:cNvSpPr>
          <p:nvPr/>
        </p:nvSpPr>
        <p:spPr bwMode="auto">
          <a:xfrm>
            <a:off x="3797300" y="4084924"/>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少</a:t>
            </a:r>
            <a:endParaRPr lang="en-US" altLang="zh-CN" sz="3200" b="1" dirty="0">
              <a:latin typeface="Arial" panose="020B0604020202020204" pitchFamily="34" charset="0"/>
              <a:ea typeface="宋体" panose="02010600030101010101" pitchFamily="2" charset="-122"/>
            </a:endParaRPr>
          </a:p>
        </p:txBody>
      </p:sp>
      <p:sp>
        <p:nvSpPr>
          <p:cNvPr id="18" name="Rectangle 41">
            <a:extLst>
              <a:ext uri="{FF2B5EF4-FFF2-40B4-BE49-F238E27FC236}">
                <a16:creationId xmlns:a16="http://schemas.microsoft.com/office/drawing/2014/main" id="{12C798CB-387B-4B81-B405-2D7AAD03C24C}"/>
              </a:ext>
            </a:extLst>
          </p:cNvPr>
          <p:cNvSpPr>
            <a:spLocks noChangeArrowheads="1"/>
          </p:cNvSpPr>
          <p:nvPr/>
        </p:nvSpPr>
        <p:spPr bwMode="auto">
          <a:xfrm>
            <a:off x="2540000" y="4084924"/>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速</a:t>
            </a:r>
            <a:endParaRPr lang="en-US" altLang="zh-CN" sz="3200" b="1" dirty="0">
              <a:latin typeface="Arial" panose="020B0604020202020204" pitchFamily="34" charset="0"/>
              <a:ea typeface="宋体" panose="02010600030101010101" pitchFamily="2" charset="-122"/>
            </a:endParaRPr>
          </a:p>
        </p:txBody>
      </p:sp>
      <p:sp>
        <p:nvSpPr>
          <p:cNvPr id="19" name="Rectangle 42">
            <a:extLst>
              <a:ext uri="{FF2B5EF4-FFF2-40B4-BE49-F238E27FC236}">
                <a16:creationId xmlns:a16="http://schemas.microsoft.com/office/drawing/2014/main" id="{B7B65785-CE10-4AB9-80B1-EEF126C3F88E}"/>
              </a:ext>
            </a:extLst>
          </p:cNvPr>
          <p:cNvSpPr>
            <a:spLocks noChangeArrowheads="1"/>
          </p:cNvSpPr>
          <p:nvPr/>
        </p:nvSpPr>
        <p:spPr bwMode="auto">
          <a:xfrm>
            <a:off x="5240338" y="4084924"/>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速</a:t>
            </a:r>
            <a:endParaRPr lang="en-US" altLang="zh-CN" sz="3200" b="1" dirty="0">
              <a:latin typeface="Arial" panose="020B0604020202020204" pitchFamily="34" charset="0"/>
              <a:ea typeface="宋体" panose="02010600030101010101" pitchFamily="2" charset="-122"/>
            </a:endParaRPr>
          </a:p>
        </p:txBody>
      </p:sp>
      <p:sp>
        <p:nvSpPr>
          <p:cNvPr id="20" name="Rectangle 43">
            <a:extLst>
              <a:ext uri="{FF2B5EF4-FFF2-40B4-BE49-F238E27FC236}">
                <a16:creationId xmlns:a16="http://schemas.microsoft.com/office/drawing/2014/main" id="{F15184C5-09F6-4AA9-816A-75B162059794}"/>
              </a:ext>
            </a:extLst>
          </p:cNvPr>
          <p:cNvSpPr>
            <a:spLocks noChangeArrowheads="1"/>
          </p:cNvSpPr>
          <p:nvPr/>
        </p:nvSpPr>
        <p:spPr bwMode="auto">
          <a:xfrm>
            <a:off x="692150" y="5151724"/>
            <a:ext cx="10158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altLang="zh-CN" sz="3200" b="1" dirty="0">
                <a:latin typeface="Arial" panose="020B0604020202020204" pitchFamily="34" charset="0"/>
                <a:ea typeface="宋体" panose="02010600030101010101" pitchFamily="2" charset="-122"/>
              </a:rPr>
              <a:t>(2,1)</a:t>
            </a:r>
          </a:p>
        </p:txBody>
      </p:sp>
      <p:sp>
        <p:nvSpPr>
          <p:cNvPr id="21" name="Rectangle 44">
            <a:extLst>
              <a:ext uri="{FF2B5EF4-FFF2-40B4-BE49-F238E27FC236}">
                <a16:creationId xmlns:a16="http://schemas.microsoft.com/office/drawing/2014/main" id="{64486795-E855-495C-9EB8-F0448F6B5A78}"/>
              </a:ext>
            </a:extLst>
          </p:cNvPr>
          <p:cNvSpPr>
            <a:spLocks noChangeArrowheads="1"/>
          </p:cNvSpPr>
          <p:nvPr/>
        </p:nvSpPr>
        <p:spPr bwMode="auto">
          <a:xfrm>
            <a:off x="2378075" y="5137438"/>
            <a:ext cx="10158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altLang="zh-CN" sz="3200" b="1" dirty="0">
                <a:latin typeface="Arial" panose="020B0604020202020204" pitchFamily="34" charset="0"/>
                <a:ea typeface="宋体" panose="02010600030101010101" pitchFamily="2" charset="-122"/>
              </a:rPr>
              <a:t>(0,0)</a:t>
            </a:r>
          </a:p>
        </p:txBody>
      </p:sp>
      <p:sp>
        <p:nvSpPr>
          <p:cNvPr id="22" name="Rectangle 45">
            <a:extLst>
              <a:ext uri="{FF2B5EF4-FFF2-40B4-BE49-F238E27FC236}">
                <a16:creationId xmlns:a16="http://schemas.microsoft.com/office/drawing/2014/main" id="{2EA7E500-834A-4A12-B5C6-EB72935AA67D}"/>
              </a:ext>
            </a:extLst>
          </p:cNvPr>
          <p:cNvSpPr>
            <a:spLocks noChangeArrowheads="1"/>
          </p:cNvSpPr>
          <p:nvPr/>
        </p:nvSpPr>
        <p:spPr bwMode="auto">
          <a:xfrm>
            <a:off x="3386138" y="5123149"/>
            <a:ext cx="1015799"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altLang="zh-CN" sz="3200" b="1">
                <a:latin typeface="Arial" panose="020B0604020202020204" pitchFamily="34" charset="0"/>
                <a:ea typeface="宋体" panose="02010600030101010101" pitchFamily="2" charset="-122"/>
              </a:rPr>
              <a:t>(0,0)</a:t>
            </a:r>
          </a:p>
        </p:txBody>
      </p:sp>
      <p:sp>
        <p:nvSpPr>
          <p:cNvPr id="23" name="Rectangle 46">
            <a:extLst>
              <a:ext uri="{FF2B5EF4-FFF2-40B4-BE49-F238E27FC236}">
                <a16:creationId xmlns:a16="http://schemas.microsoft.com/office/drawing/2014/main" id="{9C20D777-AF96-4883-8B90-6C951763F365}"/>
              </a:ext>
            </a:extLst>
          </p:cNvPr>
          <p:cNvSpPr>
            <a:spLocks noChangeArrowheads="1"/>
          </p:cNvSpPr>
          <p:nvPr/>
        </p:nvSpPr>
        <p:spPr bwMode="auto">
          <a:xfrm>
            <a:off x="5059363" y="5123149"/>
            <a:ext cx="1015799"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altLang="zh-CN" sz="3200" b="1" dirty="0">
                <a:latin typeface="Arial" panose="020B0604020202020204" pitchFamily="34" charset="0"/>
                <a:ea typeface="宋体" panose="02010600030101010101" pitchFamily="2" charset="-122"/>
              </a:rPr>
              <a:t>(1,2)</a:t>
            </a:r>
          </a:p>
        </p:txBody>
      </p:sp>
      <p:sp>
        <p:nvSpPr>
          <p:cNvPr id="24" name="Rectangle 47">
            <a:extLst>
              <a:ext uri="{FF2B5EF4-FFF2-40B4-BE49-F238E27FC236}">
                <a16:creationId xmlns:a16="http://schemas.microsoft.com/office/drawing/2014/main" id="{1492BADE-2C47-4D06-BF28-D6DBA148F653}"/>
              </a:ext>
            </a:extLst>
          </p:cNvPr>
          <p:cNvSpPr>
            <a:spLocks noChangeArrowheads="1"/>
          </p:cNvSpPr>
          <p:nvPr/>
        </p:nvSpPr>
        <p:spPr bwMode="auto">
          <a:xfrm>
            <a:off x="2905481" y="1883293"/>
            <a:ext cx="100729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solidFill>
                  <a:srgbClr val="33CC33"/>
                </a:solidFill>
                <a:latin typeface="Arial" panose="020B0604020202020204" pitchFamily="34" charset="0"/>
                <a:ea typeface="宋体" panose="02010600030101010101" pitchFamily="2" charset="-122"/>
              </a:rPr>
              <a:t>小红</a:t>
            </a:r>
            <a:endParaRPr lang="en-US" altLang="zh-CN" sz="3200" b="1" dirty="0">
              <a:solidFill>
                <a:srgbClr val="33CC33"/>
              </a:solidFill>
              <a:latin typeface="Arial" panose="020B0604020202020204" pitchFamily="34" charset="0"/>
              <a:ea typeface="宋体" panose="02010600030101010101" pitchFamily="2" charset="-122"/>
            </a:endParaRPr>
          </a:p>
        </p:txBody>
      </p:sp>
      <p:sp>
        <p:nvSpPr>
          <p:cNvPr id="25" name="Rectangle 48">
            <a:extLst>
              <a:ext uri="{FF2B5EF4-FFF2-40B4-BE49-F238E27FC236}">
                <a16:creationId xmlns:a16="http://schemas.microsoft.com/office/drawing/2014/main" id="{8D4A9BC3-1CFB-453A-8F3F-D9C1FC175B76}"/>
              </a:ext>
            </a:extLst>
          </p:cNvPr>
          <p:cNvSpPr>
            <a:spLocks noChangeArrowheads="1"/>
          </p:cNvSpPr>
          <p:nvPr/>
        </p:nvSpPr>
        <p:spPr bwMode="auto">
          <a:xfrm>
            <a:off x="885430" y="3313980"/>
            <a:ext cx="10158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solidFill>
                  <a:srgbClr val="33CC33"/>
                </a:solidFill>
                <a:latin typeface="Arial" panose="020B0604020202020204" pitchFamily="34" charset="0"/>
                <a:ea typeface="宋体" panose="02010600030101010101" pitchFamily="2" charset="-122"/>
              </a:rPr>
              <a:t>小明</a:t>
            </a:r>
            <a:endParaRPr lang="en-US" altLang="zh-CN" sz="3200" b="1" dirty="0">
              <a:solidFill>
                <a:srgbClr val="33CC33"/>
              </a:solidFill>
              <a:latin typeface="Arial" panose="020B0604020202020204" pitchFamily="34" charset="0"/>
              <a:ea typeface="宋体" panose="02010600030101010101" pitchFamily="2" charset="-122"/>
            </a:endParaRPr>
          </a:p>
        </p:txBody>
      </p:sp>
      <p:sp>
        <p:nvSpPr>
          <p:cNvPr id="26" name="Rectangle 49">
            <a:extLst>
              <a:ext uri="{FF2B5EF4-FFF2-40B4-BE49-F238E27FC236}">
                <a16:creationId xmlns:a16="http://schemas.microsoft.com/office/drawing/2014/main" id="{86BDE335-4E38-4EDB-BFF3-0BC6FD1CF6F6}"/>
              </a:ext>
            </a:extLst>
          </p:cNvPr>
          <p:cNvSpPr>
            <a:spLocks noChangeArrowheads="1"/>
          </p:cNvSpPr>
          <p:nvPr/>
        </p:nvSpPr>
        <p:spPr bwMode="auto">
          <a:xfrm>
            <a:off x="4789489" y="3319749"/>
            <a:ext cx="1103464"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solidFill>
                  <a:srgbClr val="33CC33"/>
                </a:solidFill>
                <a:latin typeface="Arial" panose="020B0604020202020204" pitchFamily="34" charset="0"/>
                <a:ea typeface="宋体" panose="02010600030101010101" pitchFamily="2" charset="-122"/>
              </a:rPr>
              <a:t>小明</a:t>
            </a:r>
            <a:endParaRPr lang="en-US" altLang="zh-CN" sz="3200" b="1" dirty="0">
              <a:solidFill>
                <a:srgbClr val="33CC33"/>
              </a:solidFill>
              <a:latin typeface="Arial" panose="020B0604020202020204" pitchFamily="34" charset="0"/>
              <a:ea typeface="宋体" panose="02010600030101010101" pitchFamily="2" charset="-122"/>
            </a:endParaRPr>
          </a:p>
        </p:txBody>
      </p:sp>
      <p:sp>
        <p:nvSpPr>
          <p:cNvPr id="28" name="Rectangle 51">
            <a:extLst>
              <a:ext uri="{FF2B5EF4-FFF2-40B4-BE49-F238E27FC236}">
                <a16:creationId xmlns:a16="http://schemas.microsoft.com/office/drawing/2014/main" id="{BE9A9E8A-145B-431C-984D-A6741A91BFA3}"/>
              </a:ext>
            </a:extLst>
          </p:cNvPr>
          <p:cNvSpPr>
            <a:spLocks noChangeArrowheads="1"/>
          </p:cNvSpPr>
          <p:nvPr/>
        </p:nvSpPr>
        <p:spPr bwMode="auto">
          <a:xfrm>
            <a:off x="598488" y="5716475"/>
            <a:ext cx="7094271"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altLang="zh-CN" sz="2400" dirty="0">
                <a:latin typeface="+mn-ea"/>
              </a:rPr>
              <a:t>(</a:t>
            </a:r>
            <a:r>
              <a:rPr lang="zh-CN" altLang="en-US" sz="2400" dirty="0">
                <a:latin typeface="+mn-ea"/>
              </a:rPr>
              <a:t>少，少速</a:t>
            </a:r>
            <a:r>
              <a:rPr lang="en-US" altLang="zh-CN" sz="2400" dirty="0">
                <a:latin typeface="+mn-ea"/>
              </a:rPr>
              <a:t>)</a:t>
            </a:r>
            <a:r>
              <a:rPr lang="zh-CN" altLang="en-US" sz="2400" dirty="0">
                <a:latin typeface="+mn-ea"/>
              </a:rPr>
              <a:t>，</a:t>
            </a:r>
            <a:r>
              <a:rPr lang="en-US" altLang="zh-CN" sz="2400" dirty="0">
                <a:latin typeface="+mn-ea"/>
              </a:rPr>
              <a:t> (</a:t>
            </a:r>
            <a:r>
              <a:rPr lang="zh-CN" altLang="en-US" sz="2400" dirty="0">
                <a:latin typeface="+mn-ea"/>
              </a:rPr>
              <a:t>少，少少</a:t>
            </a:r>
            <a:r>
              <a:rPr lang="en-US" altLang="zh-CN" sz="2400" dirty="0">
                <a:latin typeface="+mn-ea"/>
              </a:rPr>
              <a:t>)</a:t>
            </a:r>
            <a:r>
              <a:rPr lang="zh-CN" altLang="en-US" sz="2400" dirty="0">
                <a:latin typeface="+mn-ea"/>
              </a:rPr>
              <a:t>，</a:t>
            </a:r>
            <a:r>
              <a:rPr lang="en-US" altLang="zh-CN" sz="2400" dirty="0">
                <a:latin typeface="+mn-ea"/>
              </a:rPr>
              <a:t>(</a:t>
            </a:r>
            <a:r>
              <a:rPr lang="zh-CN" altLang="en-US" sz="2400" dirty="0">
                <a:latin typeface="+mn-ea"/>
              </a:rPr>
              <a:t>速，速速</a:t>
            </a:r>
            <a:r>
              <a:rPr lang="en-US" altLang="zh-CN" sz="2400" dirty="0">
                <a:latin typeface="+mn-ea"/>
              </a:rPr>
              <a:t>)</a:t>
            </a:r>
            <a:r>
              <a:rPr lang="zh-CN" altLang="en-US" sz="2400">
                <a:latin typeface="+mn-ea"/>
              </a:rPr>
              <a:t>，都是</a:t>
            </a:r>
            <a:r>
              <a:rPr lang="zh-CN" altLang="en-US" sz="2400" dirty="0">
                <a:latin typeface="+mn-ea"/>
              </a:rPr>
              <a:t>纳什均衡！</a:t>
            </a:r>
            <a:r>
              <a:rPr lang="en-US" altLang="zh-CN" sz="2400" dirty="0">
                <a:latin typeface="+mn-ea"/>
              </a:rPr>
              <a:t>Check</a:t>
            </a:r>
            <a:r>
              <a:rPr lang="zh-CN" altLang="en-US" sz="2400" dirty="0">
                <a:latin typeface="+mn-ea"/>
              </a:rPr>
              <a:t>！哪个更可能在现实中发生？</a:t>
            </a:r>
            <a:endParaRPr lang="en-US" altLang="zh-CN" sz="2400" dirty="0">
              <a:latin typeface="+mn-ea"/>
            </a:endParaRPr>
          </a:p>
        </p:txBody>
      </p:sp>
    </p:spTree>
    <p:extLst>
      <p:ext uri="{BB962C8B-B14F-4D97-AF65-F5344CB8AC3E}">
        <p14:creationId xmlns:p14="http://schemas.microsoft.com/office/powerpoint/2010/main" val="8953889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ABEA9-40BA-4BAB-AB9F-0AE010941D21}"/>
              </a:ext>
            </a:extLst>
          </p:cNvPr>
          <p:cNvSpPr>
            <a:spLocks noGrp="1"/>
          </p:cNvSpPr>
          <p:nvPr>
            <p:ph type="title"/>
          </p:nvPr>
        </p:nvSpPr>
        <p:spPr/>
        <p:txBody>
          <a:bodyPr/>
          <a:lstStyle/>
          <a:p>
            <a:r>
              <a:rPr lang="zh-CN" altLang="en-US" dirty="0"/>
              <a:t>动态性别之战的纳什均衡</a:t>
            </a:r>
          </a:p>
        </p:txBody>
      </p:sp>
      <p:sp>
        <p:nvSpPr>
          <p:cNvPr id="3" name="内容占位符 2">
            <a:extLst>
              <a:ext uri="{FF2B5EF4-FFF2-40B4-BE49-F238E27FC236}">
                <a16:creationId xmlns:a16="http://schemas.microsoft.com/office/drawing/2014/main" id="{AFBB1104-EE11-4C59-95DB-4E29C77B1B34}"/>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64A9C697-A103-4DC6-B51B-608EDEBB740B}"/>
              </a:ext>
            </a:extLst>
          </p:cNvPr>
          <p:cNvGraphicFramePr>
            <a:graphicFrameLocks/>
          </p:cNvGraphicFramePr>
          <p:nvPr>
            <p:extLst>
              <p:ext uri="{D42A27DB-BD31-4B8C-83A1-F6EECF244321}">
                <p14:modId xmlns:p14="http://schemas.microsoft.com/office/powerpoint/2010/main" val="751696555"/>
              </p:ext>
            </p:extLst>
          </p:nvPr>
        </p:nvGraphicFramePr>
        <p:xfrm>
          <a:off x="1126778" y="1825624"/>
          <a:ext cx="6247417" cy="3548462"/>
        </p:xfrm>
        <a:graphic>
          <a:graphicData uri="http://schemas.openxmlformats.org/drawingml/2006/table">
            <a:tbl>
              <a:tblPr firstRow="1" bandRow="1">
                <a:tableStyleId>{2D5ABB26-0587-4C30-8999-92F81FD0307C}</a:tableStyleId>
              </a:tblPr>
              <a:tblGrid>
                <a:gridCol w="714558">
                  <a:extLst>
                    <a:ext uri="{9D8B030D-6E8A-4147-A177-3AD203B41FA5}">
                      <a16:colId xmlns:a16="http://schemas.microsoft.com/office/drawing/2014/main" val="2291307642"/>
                    </a:ext>
                  </a:extLst>
                </a:gridCol>
                <a:gridCol w="1238127">
                  <a:extLst>
                    <a:ext uri="{9D8B030D-6E8A-4147-A177-3AD203B41FA5}">
                      <a16:colId xmlns:a16="http://schemas.microsoft.com/office/drawing/2014/main" val="3569235977"/>
                    </a:ext>
                  </a:extLst>
                </a:gridCol>
                <a:gridCol w="1073683">
                  <a:extLst>
                    <a:ext uri="{9D8B030D-6E8A-4147-A177-3AD203B41FA5}">
                      <a16:colId xmlns:a16="http://schemas.microsoft.com/office/drawing/2014/main" val="2475289424"/>
                    </a:ext>
                  </a:extLst>
                </a:gridCol>
                <a:gridCol w="1073683">
                  <a:extLst>
                    <a:ext uri="{9D8B030D-6E8A-4147-A177-3AD203B41FA5}">
                      <a16:colId xmlns:a16="http://schemas.microsoft.com/office/drawing/2014/main" val="1989383166"/>
                    </a:ext>
                  </a:extLst>
                </a:gridCol>
                <a:gridCol w="1073683">
                  <a:extLst>
                    <a:ext uri="{9D8B030D-6E8A-4147-A177-3AD203B41FA5}">
                      <a16:colId xmlns:a16="http://schemas.microsoft.com/office/drawing/2014/main" val="1715760594"/>
                    </a:ext>
                  </a:extLst>
                </a:gridCol>
                <a:gridCol w="1073683">
                  <a:extLst>
                    <a:ext uri="{9D8B030D-6E8A-4147-A177-3AD203B41FA5}">
                      <a16:colId xmlns:a16="http://schemas.microsoft.com/office/drawing/2014/main" val="3083761582"/>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zh-CN" altLang="en-US" sz="2400" b="1" dirty="0">
                          <a:latin typeface="+mn-ea"/>
                          <a:ea typeface="+mn-ea"/>
                        </a:rPr>
                        <a:t>小明</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少少</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少速</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速速</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速少</a:t>
                      </a: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小红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少</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a:t>
                      </a:r>
                      <a:r>
                        <a:rPr lang="en-US" altLang="zh-CN" sz="2400" b="1" dirty="0">
                          <a:solidFill>
                            <a:srgbClr val="0070C0"/>
                          </a:solidFill>
                          <a:latin typeface="+mn-ea"/>
                          <a:ea typeface="+mn-ea"/>
                        </a:rPr>
                        <a:t>2</a:t>
                      </a:r>
                      <a:r>
                        <a:rPr lang="en-US" altLang="zh-CN" sz="2400" b="1" dirty="0">
                          <a:latin typeface="+mn-ea"/>
                          <a:ea typeface="+mn-ea"/>
                        </a:rPr>
                        <a:t>,</a:t>
                      </a:r>
                      <a:r>
                        <a:rPr lang="en-US" altLang="zh-CN" sz="2400" b="1" dirty="0">
                          <a:solidFill>
                            <a:srgbClr val="0070C0"/>
                          </a:solidFill>
                          <a:latin typeface="+mn-ea"/>
                          <a:ea typeface="+mn-ea"/>
                        </a:rPr>
                        <a:t>1</a:t>
                      </a:r>
                      <a:r>
                        <a:rPr lang="en-US" altLang="zh-CN" sz="2400" b="1" dirty="0">
                          <a:latin typeface="+mn-ea"/>
                          <a:ea typeface="+mn-ea"/>
                        </a:rPr>
                        <a:t>)</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mn-ea"/>
                          <a:ea typeface="+mn-ea"/>
                        </a:rPr>
                        <a:t>(</a:t>
                      </a:r>
                      <a:r>
                        <a:rPr lang="en-US" altLang="zh-CN" sz="2400" b="1" dirty="0">
                          <a:solidFill>
                            <a:srgbClr val="0070C0"/>
                          </a:solidFill>
                          <a:latin typeface="+mn-ea"/>
                          <a:ea typeface="+mn-ea"/>
                        </a:rPr>
                        <a:t>2</a:t>
                      </a:r>
                      <a:r>
                        <a:rPr lang="en-US" altLang="zh-CN" sz="2400" b="1" dirty="0">
                          <a:latin typeface="+mn-ea"/>
                          <a:ea typeface="+mn-ea"/>
                        </a:rPr>
                        <a:t>,</a:t>
                      </a:r>
                      <a:r>
                        <a:rPr lang="en-US" altLang="zh-CN" sz="2400" b="1" dirty="0">
                          <a:solidFill>
                            <a:srgbClr val="0070C0"/>
                          </a:solidFill>
                          <a:latin typeface="+mn-ea"/>
                          <a:ea typeface="+mn-ea"/>
                        </a:rPr>
                        <a:t>1</a:t>
                      </a:r>
                      <a:r>
                        <a:rPr lang="en-US" altLang="zh-CN" sz="2400" b="1" dirty="0">
                          <a:latin typeface="+mn-ea"/>
                          <a:ea typeface="+mn-ea"/>
                        </a:rPr>
                        <a:t>)</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a:t>
                      </a:r>
                      <a:r>
                        <a:rPr lang="en-US" altLang="zh-CN" sz="2400" b="1" dirty="0">
                          <a:solidFill>
                            <a:srgbClr val="0070C0"/>
                          </a:solidFill>
                          <a:latin typeface="+mn-ea"/>
                          <a:ea typeface="+mn-ea"/>
                        </a:rPr>
                        <a:t>0</a:t>
                      </a:r>
                      <a:r>
                        <a:rPr lang="en-US" altLang="zh-CN" sz="2400" b="1" dirty="0">
                          <a:latin typeface="+mn-ea"/>
                          <a:ea typeface="+mn-ea"/>
                        </a:rPr>
                        <a:t>,0)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速</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a:t>
                      </a:r>
                      <a:r>
                        <a:rPr lang="en-US" altLang="zh-CN" sz="2400" b="1" dirty="0">
                          <a:solidFill>
                            <a:srgbClr val="0070C0"/>
                          </a:solidFill>
                          <a:latin typeface="+mn-ea"/>
                          <a:ea typeface="+mn-ea"/>
                        </a:rPr>
                        <a:t>2</a:t>
                      </a:r>
                      <a:r>
                        <a:rPr lang="en-US" altLang="zh-CN" sz="2400" b="1" dirty="0">
                          <a:latin typeface="+mn-ea"/>
                          <a:ea typeface="+mn-ea"/>
                        </a:rPr>
                        <a:t>)</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a:t>
                      </a:r>
                      <a:r>
                        <a:rPr lang="en-US" altLang="zh-CN" sz="2400" b="1" dirty="0">
                          <a:solidFill>
                            <a:srgbClr val="0070C0"/>
                          </a:solidFill>
                          <a:latin typeface="+mn-ea"/>
                          <a:ea typeface="+mn-ea"/>
                        </a:rPr>
                        <a:t>1</a:t>
                      </a:r>
                      <a:r>
                        <a:rPr lang="en-US" altLang="zh-CN" sz="2400" b="1" dirty="0">
                          <a:latin typeface="+mn-ea"/>
                          <a:ea typeface="+mn-ea"/>
                        </a:rPr>
                        <a:t>,</a:t>
                      </a:r>
                      <a:r>
                        <a:rPr lang="en-US" altLang="zh-CN" sz="2400" b="1" dirty="0">
                          <a:solidFill>
                            <a:srgbClr val="0070C0"/>
                          </a:solidFill>
                          <a:latin typeface="+mn-ea"/>
                          <a:ea typeface="+mn-ea"/>
                        </a:rPr>
                        <a:t>2</a:t>
                      </a:r>
                      <a:r>
                        <a:rPr lang="en-US" altLang="zh-CN" sz="2400" b="1" dirty="0">
                          <a:latin typeface="+mn-ea"/>
                          <a:ea typeface="+mn-ea"/>
                        </a:rPr>
                        <a:t>)</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a:t>
                      </a:r>
                      <a:r>
                        <a:rPr lang="en-US" altLang="zh-CN" sz="2400" b="1" dirty="0">
                          <a:solidFill>
                            <a:srgbClr val="0070C0"/>
                          </a:solidFill>
                          <a:latin typeface="+mn-ea"/>
                          <a:ea typeface="+mn-ea"/>
                        </a:rPr>
                        <a:t>0</a:t>
                      </a:r>
                      <a:r>
                        <a:rPr lang="en-US" altLang="zh-CN" sz="2400" b="1" dirty="0">
                          <a:latin typeface="+mn-ea"/>
                          <a:ea typeface="+mn-ea"/>
                        </a:rPr>
                        <a:t>,0)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Tree>
    <p:extLst>
      <p:ext uri="{BB962C8B-B14F-4D97-AF65-F5344CB8AC3E}">
        <p14:creationId xmlns:p14="http://schemas.microsoft.com/office/powerpoint/2010/main" val="26574367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66873-87AB-40DA-997A-C5B1248CCFD5}"/>
              </a:ext>
            </a:extLst>
          </p:cNvPr>
          <p:cNvSpPr>
            <a:spLocks noGrp="1"/>
          </p:cNvSpPr>
          <p:nvPr>
            <p:ph type="title"/>
          </p:nvPr>
        </p:nvSpPr>
        <p:spPr/>
        <p:txBody>
          <a:bodyPr/>
          <a:lstStyle/>
          <a:p>
            <a:r>
              <a:rPr lang="zh-CN" altLang="en-US" dirty="0"/>
              <a:t>动态性别之战</a:t>
            </a:r>
            <a:r>
              <a:rPr lang="en-US" altLang="zh-CN" dirty="0"/>
              <a:t>(Battle of Sexes)</a:t>
            </a:r>
            <a:endParaRPr lang="zh-CN" altLang="en-US" dirty="0"/>
          </a:p>
        </p:txBody>
      </p:sp>
      <p:sp>
        <p:nvSpPr>
          <p:cNvPr id="3" name="内容占位符 2">
            <a:extLst>
              <a:ext uri="{FF2B5EF4-FFF2-40B4-BE49-F238E27FC236}">
                <a16:creationId xmlns:a16="http://schemas.microsoft.com/office/drawing/2014/main" id="{F808D354-65EC-4A64-B7B1-6B63995D3A9A}"/>
              </a:ext>
            </a:extLst>
          </p:cNvPr>
          <p:cNvSpPr>
            <a:spLocks noGrp="1"/>
          </p:cNvSpPr>
          <p:nvPr>
            <p:ph idx="1"/>
          </p:nvPr>
        </p:nvSpPr>
        <p:spPr/>
        <p:txBody>
          <a:bodyPr/>
          <a:lstStyle/>
          <a:p>
            <a:endParaRPr lang="zh-CN" altLang="en-US" dirty="0"/>
          </a:p>
        </p:txBody>
      </p:sp>
      <p:sp>
        <p:nvSpPr>
          <p:cNvPr id="5" name="Line 28">
            <a:extLst>
              <a:ext uri="{FF2B5EF4-FFF2-40B4-BE49-F238E27FC236}">
                <a16:creationId xmlns:a16="http://schemas.microsoft.com/office/drawing/2014/main" id="{DB5EED74-7591-4297-9662-69E4F8DE568E}"/>
              </a:ext>
            </a:extLst>
          </p:cNvPr>
          <p:cNvSpPr>
            <a:spLocks noChangeShapeType="1"/>
          </p:cNvSpPr>
          <p:nvPr/>
        </p:nvSpPr>
        <p:spPr bwMode="auto">
          <a:xfrm>
            <a:off x="3411538" y="2505733"/>
            <a:ext cx="1310556" cy="1180442"/>
          </a:xfrm>
          <a:prstGeom prst="line">
            <a:avLst/>
          </a:prstGeom>
          <a:noFill/>
          <a:ln w="57150">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29">
            <a:extLst>
              <a:ext uri="{FF2B5EF4-FFF2-40B4-BE49-F238E27FC236}">
                <a16:creationId xmlns:a16="http://schemas.microsoft.com/office/drawing/2014/main" id="{6C485C88-5F5D-4FB2-83F1-EB47746B066B}"/>
              </a:ext>
            </a:extLst>
          </p:cNvPr>
          <p:cNvSpPr>
            <a:spLocks noChangeShapeType="1"/>
          </p:cNvSpPr>
          <p:nvPr/>
        </p:nvSpPr>
        <p:spPr bwMode="auto">
          <a:xfrm flipH="1">
            <a:off x="2039938" y="2491584"/>
            <a:ext cx="1369191" cy="1223166"/>
          </a:xfrm>
          <a:prstGeom prst="line">
            <a:avLst/>
          </a:prstGeom>
          <a:noFill/>
          <a:ln w="57150">
            <a:solidFill>
              <a:srgbClr val="E25B0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30">
            <a:extLst>
              <a:ext uri="{FF2B5EF4-FFF2-40B4-BE49-F238E27FC236}">
                <a16:creationId xmlns:a16="http://schemas.microsoft.com/office/drawing/2014/main" id="{CBE2AC77-B52C-44F0-BAA7-F5B7371C5224}"/>
              </a:ext>
            </a:extLst>
          </p:cNvPr>
          <p:cNvSpPr>
            <a:spLocks noChangeShapeType="1"/>
          </p:cNvSpPr>
          <p:nvPr/>
        </p:nvSpPr>
        <p:spPr bwMode="auto">
          <a:xfrm>
            <a:off x="2039939" y="3719420"/>
            <a:ext cx="979352" cy="14383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31">
            <a:extLst>
              <a:ext uri="{FF2B5EF4-FFF2-40B4-BE49-F238E27FC236}">
                <a16:creationId xmlns:a16="http://schemas.microsoft.com/office/drawing/2014/main" id="{9071584C-845F-44DE-BA8C-F3091343B035}"/>
              </a:ext>
            </a:extLst>
          </p:cNvPr>
          <p:cNvSpPr>
            <a:spLocks noChangeShapeType="1"/>
          </p:cNvSpPr>
          <p:nvPr/>
        </p:nvSpPr>
        <p:spPr bwMode="auto">
          <a:xfrm flipH="1">
            <a:off x="1073150" y="3733662"/>
            <a:ext cx="950827" cy="1424126"/>
          </a:xfrm>
          <a:prstGeom prst="line">
            <a:avLst/>
          </a:prstGeom>
          <a:noFill/>
          <a:ln w="57150">
            <a:solidFill>
              <a:srgbClr val="E25B0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32">
            <a:extLst>
              <a:ext uri="{FF2B5EF4-FFF2-40B4-BE49-F238E27FC236}">
                <a16:creationId xmlns:a16="http://schemas.microsoft.com/office/drawing/2014/main" id="{465AEE6B-2A29-4902-A650-D593DD2AD791}"/>
              </a:ext>
            </a:extLst>
          </p:cNvPr>
          <p:cNvSpPr>
            <a:spLocks noChangeShapeType="1"/>
          </p:cNvSpPr>
          <p:nvPr/>
        </p:nvSpPr>
        <p:spPr bwMode="auto">
          <a:xfrm flipH="1">
            <a:off x="3771900" y="3705179"/>
            <a:ext cx="965090" cy="145260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3">
            <a:extLst>
              <a:ext uri="{FF2B5EF4-FFF2-40B4-BE49-F238E27FC236}">
                <a16:creationId xmlns:a16="http://schemas.microsoft.com/office/drawing/2014/main" id="{42D199C4-2DB1-493A-A851-6EE28D3CCCA6}"/>
              </a:ext>
            </a:extLst>
          </p:cNvPr>
          <p:cNvSpPr>
            <a:spLocks noChangeShapeType="1"/>
          </p:cNvSpPr>
          <p:nvPr/>
        </p:nvSpPr>
        <p:spPr bwMode="auto">
          <a:xfrm>
            <a:off x="4738688" y="3719420"/>
            <a:ext cx="965089" cy="1438368"/>
          </a:xfrm>
          <a:prstGeom prst="line">
            <a:avLst/>
          </a:prstGeom>
          <a:noFill/>
          <a:ln w="57150">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34">
            <a:extLst>
              <a:ext uri="{FF2B5EF4-FFF2-40B4-BE49-F238E27FC236}">
                <a16:creationId xmlns:a16="http://schemas.microsoft.com/office/drawing/2014/main" id="{DF165E61-0884-4872-9A7E-5C2E00CF6103}"/>
              </a:ext>
            </a:extLst>
          </p:cNvPr>
          <p:cNvSpPr>
            <a:spLocks noChangeArrowheads="1"/>
          </p:cNvSpPr>
          <p:nvPr/>
        </p:nvSpPr>
        <p:spPr bwMode="auto">
          <a:xfrm>
            <a:off x="3311525" y="2415148"/>
            <a:ext cx="172734" cy="172477"/>
          </a:xfrm>
          <a:prstGeom prst="ellipse">
            <a:avLst/>
          </a:prstGeom>
          <a:solidFill>
            <a:srgbClr val="33E23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35">
            <a:extLst>
              <a:ext uri="{FF2B5EF4-FFF2-40B4-BE49-F238E27FC236}">
                <a16:creationId xmlns:a16="http://schemas.microsoft.com/office/drawing/2014/main" id="{88EB383F-06C3-44E6-8CB8-78801340DFB0}"/>
              </a:ext>
            </a:extLst>
          </p:cNvPr>
          <p:cNvSpPr>
            <a:spLocks noChangeArrowheads="1"/>
          </p:cNvSpPr>
          <p:nvPr/>
        </p:nvSpPr>
        <p:spPr bwMode="auto">
          <a:xfrm>
            <a:off x="1939925" y="3627998"/>
            <a:ext cx="172734" cy="172477"/>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36">
            <a:extLst>
              <a:ext uri="{FF2B5EF4-FFF2-40B4-BE49-F238E27FC236}">
                <a16:creationId xmlns:a16="http://schemas.microsoft.com/office/drawing/2014/main" id="{590EB0F3-A637-4EA4-BCBE-6EAE1AB146C1}"/>
              </a:ext>
            </a:extLst>
          </p:cNvPr>
          <p:cNvSpPr>
            <a:spLocks noChangeArrowheads="1"/>
          </p:cNvSpPr>
          <p:nvPr/>
        </p:nvSpPr>
        <p:spPr bwMode="auto">
          <a:xfrm>
            <a:off x="4638675" y="3613710"/>
            <a:ext cx="172734" cy="172478"/>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37">
            <a:extLst>
              <a:ext uri="{FF2B5EF4-FFF2-40B4-BE49-F238E27FC236}">
                <a16:creationId xmlns:a16="http://schemas.microsoft.com/office/drawing/2014/main" id="{02B8F54B-76FE-4332-AA32-DDB604612F8D}"/>
              </a:ext>
            </a:extLst>
          </p:cNvPr>
          <p:cNvSpPr>
            <a:spLocks noChangeArrowheads="1"/>
          </p:cNvSpPr>
          <p:nvPr/>
        </p:nvSpPr>
        <p:spPr bwMode="auto">
          <a:xfrm>
            <a:off x="2324100" y="2670463"/>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少</a:t>
            </a:r>
            <a:endParaRPr lang="en-US" altLang="zh-CN" sz="3200" b="1" dirty="0">
              <a:latin typeface="Arial" panose="020B0604020202020204" pitchFamily="34" charset="0"/>
              <a:ea typeface="宋体" panose="02010600030101010101" pitchFamily="2" charset="-122"/>
            </a:endParaRPr>
          </a:p>
        </p:txBody>
      </p:sp>
      <p:sp>
        <p:nvSpPr>
          <p:cNvPr id="15" name="Rectangle 38">
            <a:extLst>
              <a:ext uri="{FF2B5EF4-FFF2-40B4-BE49-F238E27FC236}">
                <a16:creationId xmlns:a16="http://schemas.microsoft.com/office/drawing/2014/main" id="{5F5DDA39-CAA6-487A-A296-3FBF14EAF2B3}"/>
              </a:ext>
            </a:extLst>
          </p:cNvPr>
          <p:cNvSpPr>
            <a:spLocks noChangeArrowheads="1"/>
          </p:cNvSpPr>
          <p:nvPr/>
        </p:nvSpPr>
        <p:spPr bwMode="auto">
          <a:xfrm>
            <a:off x="4054475" y="2670463"/>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速</a:t>
            </a:r>
            <a:endParaRPr lang="en-US" altLang="zh-CN" sz="3200" b="1" dirty="0">
              <a:latin typeface="Arial" panose="020B0604020202020204" pitchFamily="34" charset="0"/>
              <a:ea typeface="宋体" panose="02010600030101010101" pitchFamily="2" charset="-122"/>
            </a:endParaRPr>
          </a:p>
        </p:txBody>
      </p:sp>
      <p:sp>
        <p:nvSpPr>
          <p:cNvPr id="16" name="Rectangle 39">
            <a:extLst>
              <a:ext uri="{FF2B5EF4-FFF2-40B4-BE49-F238E27FC236}">
                <a16:creationId xmlns:a16="http://schemas.microsoft.com/office/drawing/2014/main" id="{EF54F6FF-2C56-4E48-9FE6-03ECBD3673C2}"/>
              </a:ext>
            </a:extLst>
          </p:cNvPr>
          <p:cNvSpPr>
            <a:spLocks noChangeArrowheads="1"/>
          </p:cNvSpPr>
          <p:nvPr/>
        </p:nvSpPr>
        <p:spPr bwMode="auto">
          <a:xfrm>
            <a:off x="1096963" y="4084924"/>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少</a:t>
            </a:r>
            <a:endParaRPr lang="en-US" altLang="zh-CN" sz="3200" b="1" dirty="0">
              <a:latin typeface="Arial" panose="020B0604020202020204" pitchFamily="34" charset="0"/>
              <a:ea typeface="宋体" panose="02010600030101010101" pitchFamily="2" charset="-122"/>
            </a:endParaRPr>
          </a:p>
        </p:txBody>
      </p:sp>
      <p:sp>
        <p:nvSpPr>
          <p:cNvPr id="17" name="Rectangle 40">
            <a:extLst>
              <a:ext uri="{FF2B5EF4-FFF2-40B4-BE49-F238E27FC236}">
                <a16:creationId xmlns:a16="http://schemas.microsoft.com/office/drawing/2014/main" id="{6869EF33-AE51-4172-815D-42655A967CB0}"/>
              </a:ext>
            </a:extLst>
          </p:cNvPr>
          <p:cNvSpPr>
            <a:spLocks noChangeArrowheads="1"/>
          </p:cNvSpPr>
          <p:nvPr/>
        </p:nvSpPr>
        <p:spPr bwMode="auto">
          <a:xfrm>
            <a:off x="3797300" y="4084924"/>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少</a:t>
            </a:r>
            <a:endParaRPr lang="en-US" altLang="zh-CN" sz="3200" b="1" dirty="0">
              <a:latin typeface="Arial" panose="020B0604020202020204" pitchFamily="34" charset="0"/>
              <a:ea typeface="宋体" panose="02010600030101010101" pitchFamily="2" charset="-122"/>
            </a:endParaRPr>
          </a:p>
        </p:txBody>
      </p:sp>
      <p:sp>
        <p:nvSpPr>
          <p:cNvPr id="18" name="Rectangle 41">
            <a:extLst>
              <a:ext uri="{FF2B5EF4-FFF2-40B4-BE49-F238E27FC236}">
                <a16:creationId xmlns:a16="http://schemas.microsoft.com/office/drawing/2014/main" id="{319AA598-55F0-4E1B-A86E-A223A778431D}"/>
              </a:ext>
            </a:extLst>
          </p:cNvPr>
          <p:cNvSpPr>
            <a:spLocks noChangeArrowheads="1"/>
          </p:cNvSpPr>
          <p:nvPr/>
        </p:nvSpPr>
        <p:spPr bwMode="auto">
          <a:xfrm>
            <a:off x="2540000" y="4084924"/>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速</a:t>
            </a:r>
            <a:endParaRPr lang="en-US" altLang="zh-CN" sz="3200" b="1" dirty="0">
              <a:latin typeface="Arial" panose="020B0604020202020204" pitchFamily="34" charset="0"/>
              <a:ea typeface="宋体" panose="02010600030101010101" pitchFamily="2" charset="-122"/>
            </a:endParaRPr>
          </a:p>
        </p:txBody>
      </p:sp>
      <p:sp>
        <p:nvSpPr>
          <p:cNvPr id="19" name="Rectangle 42">
            <a:extLst>
              <a:ext uri="{FF2B5EF4-FFF2-40B4-BE49-F238E27FC236}">
                <a16:creationId xmlns:a16="http://schemas.microsoft.com/office/drawing/2014/main" id="{71018078-DB18-46F7-9152-D277A663662A}"/>
              </a:ext>
            </a:extLst>
          </p:cNvPr>
          <p:cNvSpPr>
            <a:spLocks noChangeArrowheads="1"/>
          </p:cNvSpPr>
          <p:nvPr/>
        </p:nvSpPr>
        <p:spPr bwMode="auto">
          <a:xfrm>
            <a:off x="5240338" y="4084924"/>
            <a:ext cx="465905"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latin typeface="Arial" panose="020B0604020202020204" pitchFamily="34" charset="0"/>
                <a:ea typeface="宋体" panose="02010600030101010101" pitchFamily="2" charset="-122"/>
              </a:rPr>
              <a:t>速</a:t>
            </a:r>
            <a:endParaRPr lang="en-US" altLang="zh-CN" sz="3200" b="1" dirty="0">
              <a:latin typeface="Arial" panose="020B0604020202020204" pitchFamily="34" charset="0"/>
              <a:ea typeface="宋体" panose="02010600030101010101" pitchFamily="2" charset="-122"/>
            </a:endParaRPr>
          </a:p>
        </p:txBody>
      </p:sp>
      <p:sp>
        <p:nvSpPr>
          <p:cNvPr id="20" name="Rectangle 43">
            <a:extLst>
              <a:ext uri="{FF2B5EF4-FFF2-40B4-BE49-F238E27FC236}">
                <a16:creationId xmlns:a16="http://schemas.microsoft.com/office/drawing/2014/main" id="{7E13E307-29E3-4E53-9526-2E326540F59A}"/>
              </a:ext>
            </a:extLst>
          </p:cNvPr>
          <p:cNvSpPr>
            <a:spLocks noChangeArrowheads="1"/>
          </p:cNvSpPr>
          <p:nvPr/>
        </p:nvSpPr>
        <p:spPr bwMode="auto">
          <a:xfrm>
            <a:off x="692150" y="5151724"/>
            <a:ext cx="10158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altLang="zh-CN" sz="3200" b="1" dirty="0">
                <a:latin typeface="Arial" panose="020B0604020202020204" pitchFamily="34" charset="0"/>
                <a:ea typeface="宋体" panose="02010600030101010101" pitchFamily="2" charset="-122"/>
              </a:rPr>
              <a:t>(2,1)</a:t>
            </a:r>
          </a:p>
        </p:txBody>
      </p:sp>
      <p:sp>
        <p:nvSpPr>
          <p:cNvPr id="21" name="Rectangle 44">
            <a:extLst>
              <a:ext uri="{FF2B5EF4-FFF2-40B4-BE49-F238E27FC236}">
                <a16:creationId xmlns:a16="http://schemas.microsoft.com/office/drawing/2014/main" id="{A4B2E5A4-F7E7-400B-955E-2C5269002F0C}"/>
              </a:ext>
            </a:extLst>
          </p:cNvPr>
          <p:cNvSpPr>
            <a:spLocks noChangeArrowheads="1"/>
          </p:cNvSpPr>
          <p:nvPr/>
        </p:nvSpPr>
        <p:spPr bwMode="auto">
          <a:xfrm>
            <a:off x="2378075" y="5137438"/>
            <a:ext cx="10158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altLang="zh-CN" sz="3200" b="1" dirty="0">
                <a:latin typeface="Arial" panose="020B0604020202020204" pitchFamily="34" charset="0"/>
                <a:ea typeface="宋体" panose="02010600030101010101" pitchFamily="2" charset="-122"/>
              </a:rPr>
              <a:t>(0,0)</a:t>
            </a:r>
          </a:p>
        </p:txBody>
      </p:sp>
      <p:sp>
        <p:nvSpPr>
          <p:cNvPr id="22" name="Rectangle 45">
            <a:extLst>
              <a:ext uri="{FF2B5EF4-FFF2-40B4-BE49-F238E27FC236}">
                <a16:creationId xmlns:a16="http://schemas.microsoft.com/office/drawing/2014/main" id="{F0D46064-C781-4F46-AF4D-3DBD9E16406C}"/>
              </a:ext>
            </a:extLst>
          </p:cNvPr>
          <p:cNvSpPr>
            <a:spLocks noChangeArrowheads="1"/>
          </p:cNvSpPr>
          <p:nvPr/>
        </p:nvSpPr>
        <p:spPr bwMode="auto">
          <a:xfrm>
            <a:off x="3386138" y="5123149"/>
            <a:ext cx="1015799"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altLang="zh-CN" sz="3200" b="1">
                <a:latin typeface="Arial" panose="020B0604020202020204" pitchFamily="34" charset="0"/>
                <a:ea typeface="宋体" panose="02010600030101010101" pitchFamily="2" charset="-122"/>
              </a:rPr>
              <a:t>(0,0)</a:t>
            </a:r>
          </a:p>
        </p:txBody>
      </p:sp>
      <p:sp>
        <p:nvSpPr>
          <p:cNvPr id="23" name="Rectangle 46">
            <a:extLst>
              <a:ext uri="{FF2B5EF4-FFF2-40B4-BE49-F238E27FC236}">
                <a16:creationId xmlns:a16="http://schemas.microsoft.com/office/drawing/2014/main" id="{34269061-5C05-43D3-AC5E-E5E1908D122C}"/>
              </a:ext>
            </a:extLst>
          </p:cNvPr>
          <p:cNvSpPr>
            <a:spLocks noChangeArrowheads="1"/>
          </p:cNvSpPr>
          <p:nvPr/>
        </p:nvSpPr>
        <p:spPr bwMode="auto">
          <a:xfrm>
            <a:off x="5059363" y="5123149"/>
            <a:ext cx="1015799"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altLang="zh-CN" sz="3200" b="1" dirty="0">
                <a:latin typeface="Arial" panose="020B0604020202020204" pitchFamily="34" charset="0"/>
                <a:ea typeface="宋体" panose="02010600030101010101" pitchFamily="2" charset="-122"/>
              </a:rPr>
              <a:t>(1,2)</a:t>
            </a:r>
          </a:p>
        </p:txBody>
      </p:sp>
      <p:sp>
        <p:nvSpPr>
          <p:cNvPr id="24" name="Rectangle 47">
            <a:extLst>
              <a:ext uri="{FF2B5EF4-FFF2-40B4-BE49-F238E27FC236}">
                <a16:creationId xmlns:a16="http://schemas.microsoft.com/office/drawing/2014/main" id="{B5368FDA-C904-4951-835D-953B8EDDDE2D}"/>
              </a:ext>
            </a:extLst>
          </p:cNvPr>
          <p:cNvSpPr>
            <a:spLocks noChangeArrowheads="1"/>
          </p:cNvSpPr>
          <p:nvPr/>
        </p:nvSpPr>
        <p:spPr bwMode="auto">
          <a:xfrm>
            <a:off x="2905481" y="1883293"/>
            <a:ext cx="100729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solidFill>
                  <a:srgbClr val="33CC33"/>
                </a:solidFill>
                <a:latin typeface="Arial" panose="020B0604020202020204" pitchFamily="34" charset="0"/>
                <a:ea typeface="宋体" panose="02010600030101010101" pitchFamily="2" charset="-122"/>
              </a:rPr>
              <a:t>小红</a:t>
            </a:r>
            <a:endParaRPr lang="en-US" altLang="zh-CN" sz="3200" b="1" dirty="0">
              <a:solidFill>
                <a:srgbClr val="33CC33"/>
              </a:solidFill>
              <a:latin typeface="Arial" panose="020B0604020202020204" pitchFamily="34" charset="0"/>
              <a:ea typeface="宋体" panose="02010600030101010101" pitchFamily="2" charset="-122"/>
            </a:endParaRPr>
          </a:p>
        </p:txBody>
      </p:sp>
      <p:sp>
        <p:nvSpPr>
          <p:cNvPr id="25" name="Rectangle 48">
            <a:extLst>
              <a:ext uri="{FF2B5EF4-FFF2-40B4-BE49-F238E27FC236}">
                <a16:creationId xmlns:a16="http://schemas.microsoft.com/office/drawing/2014/main" id="{0228CB72-C900-4404-9CDD-7071819DB663}"/>
              </a:ext>
            </a:extLst>
          </p:cNvPr>
          <p:cNvSpPr>
            <a:spLocks noChangeArrowheads="1"/>
          </p:cNvSpPr>
          <p:nvPr/>
        </p:nvSpPr>
        <p:spPr bwMode="auto">
          <a:xfrm>
            <a:off x="885430" y="3313980"/>
            <a:ext cx="10158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solidFill>
                  <a:srgbClr val="33CC33"/>
                </a:solidFill>
                <a:latin typeface="Arial" panose="020B0604020202020204" pitchFamily="34" charset="0"/>
                <a:ea typeface="宋体" panose="02010600030101010101" pitchFamily="2" charset="-122"/>
              </a:rPr>
              <a:t>小明</a:t>
            </a:r>
            <a:endParaRPr lang="en-US" altLang="zh-CN" sz="3200" b="1" dirty="0">
              <a:solidFill>
                <a:srgbClr val="33CC33"/>
              </a:solidFill>
              <a:latin typeface="Arial" panose="020B0604020202020204" pitchFamily="34" charset="0"/>
              <a:ea typeface="宋体" panose="02010600030101010101" pitchFamily="2" charset="-122"/>
            </a:endParaRPr>
          </a:p>
        </p:txBody>
      </p:sp>
      <p:sp>
        <p:nvSpPr>
          <p:cNvPr id="26" name="Rectangle 49">
            <a:extLst>
              <a:ext uri="{FF2B5EF4-FFF2-40B4-BE49-F238E27FC236}">
                <a16:creationId xmlns:a16="http://schemas.microsoft.com/office/drawing/2014/main" id="{6959D5CE-47E2-438D-BE20-B0746A70461B}"/>
              </a:ext>
            </a:extLst>
          </p:cNvPr>
          <p:cNvSpPr>
            <a:spLocks noChangeArrowheads="1"/>
          </p:cNvSpPr>
          <p:nvPr/>
        </p:nvSpPr>
        <p:spPr bwMode="auto">
          <a:xfrm>
            <a:off x="4789489" y="3319749"/>
            <a:ext cx="1103464"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3200" b="1" dirty="0">
                <a:solidFill>
                  <a:srgbClr val="33CC33"/>
                </a:solidFill>
                <a:latin typeface="Arial" panose="020B0604020202020204" pitchFamily="34" charset="0"/>
                <a:ea typeface="宋体" panose="02010600030101010101" pitchFamily="2" charset="-122"/>
              </a:rPr>
              <a:t>小明</a:t>
            </a:r>
            <a:endParaRPr lang="en-US" altLang="zh-CN" sz="3200" b="1" dirty="0">
              <a:solidFill>
                <a:srgbClr val="33CC33"/>
              </a:solidFill>
              <a:latin typeface="Arial" panose="020B0604020202020204" pitchFamily="34" charset="0"/>
              <a:ea typeface="宋体" panose="02010600030101010101" pitchFamily="2" charset="-122"/>
            </a:endParaRPr>
          </a:p>
        </p:txBody>
      </p:sp>
      <p:sp>
        <p:nvSpPr>
          <p:cNvPr id="27" name="Rectangle 51">
            <a:extLst>
              <a:ext uri="{FF2B5EF4-FFF2-40B4-BE49-F238E27FC236}">
                <a16:creationId xmlns:a16="http://schemas.microsoft.com/office/drawing/2014/main" id="{9519FB93-C142-4544-8101-7904389997B9}"/>
              </a:ext>
            </a:extLst>
          </p:cNvPr>
          <p:cNvSpPr>
            <a:spLocks noChangeArrowheads="1"/>
          </p:cNvSpPr>
          <p:nvPr/>
        </p:nvSpPr>
        <p:spPr bwMode="auto">
          <a:xfrm>
            <a:off x="598488" y="5716475"/>
            <a:ext cx="734204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zh-CN" altLang="en-US" sz="2400" dirty="0">
                <a:latin typeface="+mn-ea"/>
              </a:rPr>
              <a:t>在</a:t>
            </a:r>
            <a:r>
              <a:rPr lang="en-US" altLang="zh-CN" sz="2400" dirty="0">
                <a:latin typeface="+mn-ea"/>
              </a:rPr>
              <a:t>(</a:t>
            </a:r>
            <a:r>
              <a:rPr lang="zh-CN" altLang="en-US" sz="2400" dirty="0">
                <a:latin typeface="+mn-ea"/>
              </a:rPr>
              <a:t>速，速速</a:t>
            </a:r>
            <a:r>
              <a:rPr lang="en-US" altLang="zh-CN" sz="2400" dirty="0">
                <a:latin typeface="+mn-ea"/>
              </a:rPr>
              <a:t>)</a:t>
            </a:r>
            <a:r>
              <a:rPr lang="zh-CN" altLang="en-US" sz="2400" dirty="0">
                <a:latin typeface="+mn-ea"/>
              </a:rPr>
              <a:t>这个纳什均衡中，小明宣称，如果小红选择去看少年的你，他将去看速度与激情。可信吗？</a:t>
            </a:r>
            <a:endParaRPr lang="en-US" altLang="zh-CN" sz="2400" dirty="0">
              <a:latin typeface="+mn-ea"/>
            </a:endParaRPr>
          </a:p>
        </p:txBody>
      </p:sp>
    </p:spTree>
    <p:extLst>
      <p:ext uri="{BB962C8B-B14F-4D97-AF65-F5344CB8AC3E}">
        <p14:creationId xmlns:p14="http://schemas.microsoft.com/office/powerpoint/2010/main" val="4521197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DBAA5-C272-4176-969F-099D57AAFB64}"/>
              </a:ext>
            </a:extLst>
          </p:cNvPr>
          <p:cNvSpPr>
            <a:spLocks noGrp="1"/>
          </p:cNvSpPr>
          <p:nvPr>
            <p:ph type="title"/>
          </p:nvPr>
        </p:nvSpPr>
        <p:spPr/>
        <p:txBody>
          <a:bodyPr/>
          <a:lstStyle/>
          <a:p>
            <a:r>
              <a:rPr lang="zh-CN" altLang="en-US" dirty="0"/>
              <a:t>子博弈精炼</a:t>
            </a:r>
            <a:r>
              <a:rPr lang="en-US" altLang="zh-CN" dirty="0"/>
              <a:t>(subgame-perfect)</a:t>
            </a:r>
            <a:r>
              <a:rPr lang="zh-CN" altLang="en-US" dirty="0"/>
              <a:t>纳什均衡</a:t>
            </a:r>
          </a:p>
        </p:txBody>
      </p:sp>
      <p:sp>
        <p:nvSpPr>
          <p:cNvPr id="3" name="内容占位符 2">
            <a:extLst>
              <a:ext uri="{FF2B5EF4-FFF2-40B4-BE49-F238E27FC236}">
                <a16:creationId xmlns:a16="http://schemas.microsoft.com/office/drawing/2014/main" id="{E61DC072-AAB9-4734-99E4-40097AE0D9DA}"/>
              </a:ext>
            </a:extLst>
          </p:cNvPr>
          <p:cNvSpPr>
            <a:spLocks noGrp="1"/>
          </p:cNvSpPr>
          <p:nvPr>
            <p:ph idx="1"/>
          </p:nvPr>
        </p:nvSpPr>
        <p:spPr/>
        <p:txBody>
          <a:bodyPr>
            <a:normAutofit lnSpcReduction="10000"/>
          </a:bodyPr>
          <a:lstStyle/>
          <a:p>
            <a:r>
              <a:rPr lang="zh-CN" altLang="en-US" dirty="0">
                <a:latin typeface="+mn-ea"/>
              </a:rPr>
              <a:t>在</a:t>
            </a:r>
            <a:r>
              <a:rPr lang="en-US" altLang="zh-CN" dirty="0">
                <a:latin typeface="+mn-ea"/>
              </a:rPr>
              <a:t>(</a:t>
            </a:r>
            <a:r>
              <a:rPr lang="zh-CN" altLang="en-US" dirty="0">
                <a:latin typeface="+mn-ea"/>
              </a:rPr>
              <a:t>速，速速</a:t>
            </a:r>
            <a:r>
              <a:rPr lang="en-US" altLang="zh-CN" dirty="0">
                <a:latin typeface="+mn-ea"/>
              </a:rPr>
              <a:t>)</a:t>
            </a:r>
            <a:r>
              <a:rPr lang="zh-CN" altLang="en-US" dirty="0">
                <a:latin typeface="+mn-ea"/>
              </a:rPr>
              <a:t>这个纳什均衡中，</a:t>
            </a:r>
            <a:r>
              <a:rPr lang="zh-CN" altLang="en-US" dirty="0"/>
              <a:t>如果小红已经选择了去看少年的你，小明会选去看少年的你（获得收益</a:t>
            </a:r>
            <a:r>
              <a:rPr lang="en-US" altLang="zh-CN" dirty="0"/>
              <a:t>1</a:t>
            </a:r>
            <a:r>
              <a:rPr lang="zh-CN" altLang="en-US" dirty="0"/>
              <a:t>），而不会真的去看速度与激情（获得收益</a:t>
            </a:r>
            <a:r>
              <a:rPr lang="en-US" altLang="zh-CN" dirty="0"/>
              <a:t>0</a:t>
            </a:r>
            <a:r>
              <a:rPr lang="zh-CN" altLang="en-US" dirty="0"/>
              <a:t>）。</a:t>
            </a:r>
            <a:endParaRPr lang="en-US" altLang="zh-CN" dirty="0"/>
          </a:p>
          <a:p>
            <a:r>
              <a:rPr lang="zh-CN" altLang="en-US" dirty="0"/>
              <a:t>因此</a:t>
            </a:r>
            <a:r>
              <a:rPr lang="en-US" altLang="zh-CN" dirty="0">
                <a:latin typeface="+mn-ea"/>
              </a:rPr>
              <a:t>(</a:t>
            </a:r>
            <a:r>
              <a:rPr lang="zh-CN" altLang="en-US" dirty="0">
                <a:latin typeface="+mn-ea"/>
              </a:rPr>
              <a:t>速，速速</a:t>
            </a:r>
            <a:r>
              <a:rPr lang="en-US" altLang="zh-CN" dirty="0">
                <a:latin typeface="+mn-ea"/>
              </a:rPr>
              <a:t>)</a:t>
            </a:r>
            <a:r>
              <a:rPr lang="zh-CN" altLang="en-US" dirty="0">
                <a:latin typeface="+mn-ea"/>
              </a:rPr>
              <a:t>这个纳什均衡是不可信的。</a:t>
            </a:r>
            <a:endParaRPr lang="en-US" altLang="zh-CN" dirty="0">
              <a:latin typeface="+mn-ea"/>
            </a:endParaRPr>
          </a:p>
          <a:p>
            <a:r>
              <a:rPr lang="zh-CN" altLang="en-US" dirty="0">
                <a:latin typeface="+mn-ea"/>
              </a:rPr>
              <a:t>同样的</a:t>
            </a:r>
            <a:r>
              <a:rPr lang="en-US" altLang="zh-CN" dirty="0">
                <a:latin typeface="+mn-ea"/>
              </a:rPr>
              <a:t>(</a:t>
            </a:r>
            <a:r>
              <a:rPr lang="zh-CN" altLang="en-US" dirty="0">
                <a:latin typeface="+mn-ea"/>
              </a:rPr>
              <a:t>少，少少</a:t>
            </a:r>
            <a:r>
              <a:rPr lang="en-US" altLang="zh-CN" dirty="0">
                <a:latin typeface="+mn-ea"/>
              </a:rPr>
              <a:t>)</a:t>
            </a:r>
            <a:r>
              <a:rPr lang="zh-CN" altLang="en-US" dirty="0">
                <a:latin typeface="+mn-ea"/>
              </a:rPr>
              <a:t>也是不可信的。为什么？</a:t>
            </a:r>
            <a:endParaRPr lang="en-US" altLang="zh-CN" dirty="0">
              <a:latin typeface="+mn-ea"/>
            </a:endParaRPr>
          </a:p>
          <a:p>
            <a:r>
              <a:rPr lang="en-US" altLang="zh-CN" dirty="0">
                <a:latin typeface="+mn-ea"/>
              </a:rPr>
              <a:t>(</a:t>
            </a:r>
            <a:r>
              <a:rPr lang="zh-CN" altLang="en-US" dirty="0">
                <a:latin typeface="+mn-ea"/>
              </a:rPr>
              <a:t>少，少速</a:t>
            </a:r>
            <a:r>
              <a:rPr lang="en-US" altLang="zh-CN" dirty="0">
                <a:latin typeface="+mn-ea"/>
              </a:rPr>
              <a:t>)</a:t>
            </a:r>
            <a:r>
              <a:rPr lang="zh-CN" altLang="en-US" dirty="0">
                <a:latin typeface="+mn-ea"/>
              </a:rPr>
              <a:t>这样可信的均衡被称为</a:t>
            </a:r>
            <a:r>
              <a:rPr lang="zh-CN" altLang="en-US" dirty="0"/>
              <a:t>子博弈精炼纳什均衡。</a:t>
            </a:r>
            <a:endParaRPr lang="en-US" altLang="zh-CN" dirty="0"/>
          </a:p>
          <a:p>
            <a:r>
              <a:rPr lang="zh-CN" altLang="en-US" dirty="0"/>
              <a:t>子博弈精炼纳什均衡要求在每个参与者在每个决策时点（子博弈）做的决策都是理性的。</a:t>
            </a:r>
          </a:p>
        </p:txBody>
      </p:sp>
    </p:spTree>
    <p:extLst>
      <p:ext uri="{BB962C8B-B14F-4D97-AF65-F5344CB8AC3E}">
        <p14:creationId xmlns:p14="http://schemas.microsoft.com/office/powerpoint/2010/main" val="136010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E087E-92BE-44C5-98A1-9DD3989F8C1D}"/>
              </a:ext>
            </a:extLst>
          </p:cNvPr>
          <p:cNvSpPr>
            <a:spLocks noGrp="1"/>
          </p:cNvSpPr>
          <p:nvPr>
            <p:ph type="title"/>
          </p:nvPr>
        </p:nvSpPr>
        <p:spPr/>
        <p:txBody>
          <a:bodyPr/>
          <a:lstStyle/>
          <a:p>
            <a:r>
              <a:rPr lang="zh-CN" altLang="en-US" dirty="0"/>
              <a:t>逆向归纳</a:t>
            </a:r>
          </a:p>
        </p:txBody>
      </p:sp>
      <p:sp>
        <p:nvSpPr>
          <p:cNvPr id="3" name="内容占位符 2">
            <a:extLst>
              <a:ext uri="{FF2B5EF4-FFF2-40B4-BE49-F238E27FC236}">
                <a16:creationId xmlns:a16="http://schemas.microsoft.com/office/drawing/2014/main" id="{58035346-713E-413B-AE2C-888FA7586228}"/>
              </a:ext>
            </a:extLst>
          </p:cNvPr>
          <p:cNvSpPr>
            <a:spLocks noGrp="1"/>
          </p:cNvSpPr>
          <p:nvPr>
            <p:ph idx="1"/>
          </p:nvPr>
        </p:nvSpPr>
        <p:spPr/>
        <p:txBody>
          <a:bodyPr/>
          <a:lstStyle/>
          <a:p>
            <a:r>
              <a:rPr lang="zh-CN" altLang="en-US" dirty="0"/>
              <a:t>逆向归纳：从最后一个决策点开始找出该子博弈的纳什均衡；然后再倒回到倒数第二个决策点，找出决策者的最优决策；如此一直到初始决策点。</a:t>
            </a:r>
            <a:endParaRPr lang="en-US" altLang="zh-CN" dirty="0"/>
          </a:p>
          <a:p>
            <a:r>
              <a:rPr lang="zh-CN" altLang="en-US" dirty="0"/>
              <a:t>逆向归纳得出的均衡是所有子博弈上的最优选择因此是子博弈精炼纳什均衡。</a:t>
            </a:r>
          </a:p>
        </p:txBody>
      </p:sp>
    </p:spTree>
    <p:extLst>
      <p:ext uri="{BB962C8B-B14F-4D97-AF65-F5344CB8AC3E}">
        <p14:creationId xmlns:p14="http://schemas.microsoft.com/office/powerpoint/2010/main" val="789890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18305-A7EF-43B0-A031-AFD1AE77E8E5}"/>
              </a:ext>
            </a:extLst>
          </p:cNvPr>
          <p:cNvSpPr>
            <a:spLocks noGrp="1"/>
          </p:cNvSpPr>
          <p:nvPr>
            <p:ph type="title"/>
          </p:nvPr>
        </p:nvSpPr>
        <p:spPr/>
        <p:txBody>
          <a:bodyPr/>
          <a:lstStyle/>
          <a:p>
            <a:r>
              <a:rPr lang="zh-CN" altLang="en-US" dirty="0"/>
              <a:t>放硬币</a:t>
            </a:r>
          </a:p>
        </p:txBody>
      </p:sp>
      <p:sp>
        <p:nvSpPr>
          <p:cNvPr id="3" name="内容占位符 2">
            <a:extLst>
              <a:ext uri="{FF2B5EF4-FFF2-40B4-BE49-F238E27FC236}">
                <a16:creationId xmlns:a16="http://schemas.microsoft.com/office/drawing/2014/main" id="{C31AEB24-539C-44D1-A042-0AE7DA99C795}"/>
              </a:ext>
            </a:extLst>
          </p:cNvPr>
          <p:cNvSpPr>
            <a:spLocks noGrp="1"/>
          </p:cNvSpPr>
          <p:nvPr>
            <p:ph idx="1"/>
          </p:nvPr>
        </p:nvSpPr>
        <p:spPr/>
        <p:txBody>
          <a:bodyPr/>
          <a:lstStyle/>
          <a:p>
            <a:r>
              <a:rPr lang="zh-CN" altLang="en-US" dirty="0"/>
              <a:t>逆向归纳：</a:t>
            </a:r>
            <a:endParaRPr lang="en-US" altLang="zh-CN" dirty="0"/>
          </a:p>
          <a:p>
            <a:pPr lvl="1"/>
            <a:r>
              <a:rPr lang="zh-CN" altLang="en-US" dirty="0"/>
              <a:t>如果桌上有</a:t>
            </a:r>
            <a:r>
              <a:rPr lang="en-US" altLang="zh-CN" dirty="0"/>
              <a:t>20</a:t>
            </a:r>
            <a:r>
              <a:rPr lang="zh-CN" altLang="en-US" dirty="0"/>
              <a:t>个硬币，放一个，获胜</a:t>
            </a:r>
            <a:endParaRPr lang="en-US" altLang="zh-CN" dirty="0"/>
          </a:p>
          <a:p>
            <a:pPr lvl="1"/>
            <a:r>
              <a:rPr lang="zh-CN" altLang="en-US" dirty="0"/>
              <a:t>如果有</a:t>
            </a:r>
            <a:r>
              <a:rPr lang="en-US" altLang="zh-CN" dirty="0"/>
              <a:t>19</a:t>
            </a:r>
            <a:r>
              <a:rPr lang="zh-CN" altLang="en-US" dirty="0"/>
              <a:t>个硬币，放两个，获胜</a:t>
            </a:r>
            <a:endParaRPr lang="en-US" altLang="zh-CN" dirty="0"/>
          </a:p>
          <a:p>
            <a:pPr lvl="1"/>
            <a:r>
              <a:rPr lang="zh-CN" altLang="en-US" dirty="0"/>
              <a:t>如果有</a:t>
            </a:r>
            <a:r>
              <a:rPr lang="en-US" altLang="zh-CN" dirty="0"/>
              <a:t>18</a:t>
            </a:r>
            <a:r>
              <a:rPr lang="zh-CN" altLang="en-US" dirty="0"/>
              <a:t>个，不论放一个还是两个都会输，放一个</a:t>
            </a:r>
            <a:endParaRPr lang="en-US" altLang="zh-CN" dirty="0"/>
          </a:p>
          <a:p>
            <a:pPr lvl="1"/>
            <a:r>
              <a:rPr lang="en-US" altLang="zh-CN" dirty="0"/>
              <a:t>……</a:t>
            </a:r>
          </a:p>
          <a:p>
            <a:r>
              <a:rPr lang="zh-CN" altLang="en-US" dirty="0"/>
              <a:t>参与者</a:t>
            </a:r>
            <a:r>
              <a:rPr lang="en-US" altLang="zh-CN" dirty="0"/>
              <a:t>2</a:t>
            </a:r>
            <a:r>
              <a:rPr lang="zh-CN" altLang="en-US" dirty="0"/>
              <a:t>的获胜策略：保持桌上的硬币数目是</a:t>
            </a:r>
            <a:r>
              <a:rPr lang="en-US" altLang="zh-CN" dirty="0"/>
              <a:t>3</a:t>
            </a:r>
            <a:r>
              <a:rPr lang="zh-CN" altLang="en-US" dirty="0"/>
              <a:t>的倍数。</a:t>
            </a:r>
            <a:endParaRPr lang="en-US" altLang="zh-CN" dirty="0"/>
          </a:p>
          <a:p>
            <a:r>
              <a:rPr lang="zh-CN" altLang="en-US" dirty="0"/>
              <a:t>参与者</a:t>
            </a:r>
            <a:r>
              <a:rPr lang="en-US" altLang="zh-CN" dirty="0"/>
              <a:t>1</a:t>
            </a:r>
            <a:r>
              <a:rPr lang="zh-CN" altLang="en-US" dirty="0"/>
              <a:t>的最优策略：因为肯定会输，每次放</a:t>
            </a:r>
            <a:r>
              <a:rPr lang="en-US" altLang="zh-CN" dirty="0"/>
              <a:t>1</a:t>
            </a:r>
            <a:r>
              <a:rPr lang="zh-CN" altLang="en-US" dirty="0"/>
              <a:t>个。</a:t>
            </a:r>
            <a:endParaRPr lang="en-US" altLang="zh-CN" dirty="0"/>
          </a:p>
          <a:p>
            <a:r>
              <a:rPr lang="zh-CN" altLang="en-US" dirty="0"/>
              <a:t>最终收益</a:t>
            </a:r>
            <a:r>
              <a:rPr lang="en-US" altLang="zh-CN" dirty="0"/>
              <a:t>(-7,7)</a:t>
            </a:r>
            <a:r>
              <a:rPr lang="zh-CN" altLang="en-US" dirty="0"/>
              <a:t>。</a:t>
            </a:r>
          </a:p>
        </p:txBody>
      </p:sp>
    </p:spTree>
    <p:extLst>
      <p:ext uri="{BB962C8B-B14F-4D97-AF65-F5344CB8AC3E}">
        <p14:creationId xmlns:p14="http://schemas.microsoft.com/office/powerpoint/2010/main" val="869535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2B4BE-E8F5-4F16-BDF2-356F111EA545}"/>
              </a:ext>
            </a:extLst>
          </p:cNvPr>
          <p:cNvSpPr>
            <a:spLocks noGrp="1"/>
          </p:cNvSpPr>
          <p:nvPr>
            <p:ph type="title"/>
          </p:nvPr>
        </p:nvSpPr>
        <p:spPr/>
        <p:txBody>
          <a:bodyPr/>
          <a:lstStyle/>
          <a:p>
            <a:r>
              <a:rPr lang="en-US" altLang="zh-CN" dirty="0"/>
              <a:t>Schelling《</a:t>
            </a:r>
            <a:r>
              <a:rPr lang="zh-CN" altLang="en-US" dirty="0"/>
              <a:t>冲突的策略</a:t>
            </a:r>
            <a:r>
              <a:rPr lang="en-US" altLang="zh-CN" dirty="0"/>
              <a:t>》</a:t>
            </a:r>
            <a:endParaRPr lang="zh-CN" altLang="en-US" dirty="0"/>
          </a:p>
        </p:txBody>
      </p:sp>
      <p:sp>
        <p:nvSpPr>
          <p:cNvPr id="3" name="内容占位符 2">
            <a:extLst>
              <a:ext uri="{FF2B5EF4-FFF2-40B4-BE49-F238E27FC236}">
                <a16:creationId xmlns:a16="http://schemas.microsoft.com/office/drawing/2014/main" id="{99DE1D33-C1EC-4ADB-BB3F-83F96A4C827D}"/>
              </a:ext>
            </a:extLst>
          </p:cNvPr>
          <p:cNvSpPr>
            <a:spLocks noGrp="1"/>
          </p:cNvSpPr>
          <p:nvPr>
            <p:ph idx="1"/>
          </p:nvPr>
        </p:nvSpPr>
        <p:spPr/>
        <p:txBody>
          <a:bodyPr>
            <a:normAutofit/>
          </a:bodyPr>
          <a:lstStyle/>
          <a:p>
            <a:r>
              <a:rPr lang="zh-CN" altLang="en-US" dirty="0"/>
              <a:t>互不信任会导致先发制人的打击</a:t>
            </a:r>
          </a:p>
          <a:p>
            <a:r>
              <a:rPr lang="zh-CN" altLang="en-US" dirty="0"/>
              <a:t>确保相互摧毁 </a:t>
            </a:r>
            <a:r>
              <a:rPr lang="en-US" altLang="zh-CN" dirty="0"/>
              <a:t>(Mutually Assured Destruction)</a:t>
            </a:r>
          </a:p>
          <a:p>
            <a:pPr lvl="1"/>
            <a:r>
              <a:rPr lang="zh-CN" altLang="en-US" dirty="0"/>
              <a:t>可靠的第二次核反击能力</a:t>
            </a:r>
          </a:p>
          <a:p>
            <a:pPr lvl="1"/>
            <a:r>
              <a:rPr lang="zh-CN" altLang="en-US" dirty="0"/>
              <a:t>先发制人的优势消失 ！</a:t>
            </a:r>
          </a:p>
          <a:p>
            <a:pPr lvl="1"/>
            <a:r>
              <a:rPr lang="zh-CN" altLang="en-US" dirty="0"/>
              <a:t>军事计谋与武器部署将无法改变“确保摧毁”的 事实</a:t>
            </a:r>
          </a:p>
          <a:p>
            <a:r>
              <a:rPr lang="zh-CN" altLang="en-US" dirty="0"/>
              <a:t>核时代的悖论：如果一个国家的军事决策将导致民族自杀，则这种军事决策无法实现任何政治目的！</a:t>
            </a:r>
          </a:p>
        </p:txBody>
      </p:sp>
    </p:spTree>
    <p:extLst>
      <p:ext uri="{BB962C8B-B14F-4D97-AF65-F5344CB8AC3E}">
        <p14:creationId xmlns:p14="http://schemas.microsoft.com/office/powerpoint/2010/main" val="2472620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8A4AA-AB42-46FC-8D3E-879C0122CFBA}"/>
              </a:ext>
            </a:extLst>
          </p:cNvPr>
          <p:cNvSpPr>
            <a:spLocks noGrp="1"/>
          </p:cNvSpPr>
          <p:nvPr>
            <p:ph type="title"/>
          </p:nvPr>
        </p:nvSpPr>
        <p:spPr/>
        <p:txBody>
          <a:bodyPr/>
          <a:lstStyle/>
          <a:p>
            <a:r>
              <a:rPr lang="zh-CN" altLang="en-US" dirty="0"/>
              <a:t>威慑与承诺</a:t>
            </a:r>
          </a:p>
        </p:txBody>
      </p:sp>
      <p:sp>
        <p:nvSpPr>
          <p:cNvPr id="3" name="内容占位符 2">
            <a:extLst>
              <a:ext uri="{FF2B5EF4-FFF2-40B4-BE49-F238E27FC236}">
                <a16:creationId xmlns:a16="http://schemas.microsoft.com/office/drawing/2014/main" id="{64B0C051-E6B3-4ABD-8EA9-3A64790CD394}"/>
              </a:ext>
            </a:extLst>
          </p:cNvPr>
          <p:cNvSpPr>
            <a:spLocks noGrp="1"/>
          </p:cNvSpPr>
          <p:nvPr>
            <p:ph idx="1"/>
          </p:nvPr>
        </p:nvSpPr>
        <p:spPr/>
        <p:txBody>
          <a:bodyPr/>
          <a:lstStyle/>
          <a:p>
            <a:r>
              <a:rPr lang="zh-CN" altLang="en-US" dirty="0"/>
              <a:t>如何让 承诺与威胁可信？</a:t>
            </a:r>
          </a:p>
          <a:p>
            <a:r>
              <a:rPr lang="zh-CN" altLang="en-US" dirty="0"/>
              <a:t>改变支付</a:t>
            </a:r>
          </a:p>
          <a:p>
            <a:pPr lvl="1"/>
            <a:r>
              <a:rPr lang="zh-CN" altLang="en-US" dirty="0"/>
              <a:t>签订 契约、规定违背承诺的惩罚</a:t>
            </a:r>
          </a:p>
          <a:p>
            <a:pPr lvl="1"/>
            <a:r>
              <a:rPr lang="zh-CN" altLang="en-US" dirty="0"/>
              <a:t>假设 ：有法院可以强制执行</a:t>
            </a:r>
          </a:p>
          <a:p>
            <a:r>
              <a:rPr lang="zh-CN" altLang="en-US" dirty="0"/>
              <a:t>重复博弈，分阶段谈判</a:t>
            </a:r>
          </a:p>
          <a:p>
            <a:pPr lvl="1"/>
            <a:r>
              <a:rPr lang="zh-CN" altLang="en-US" dirty="0"/>
              <a:t>建立声誉</a:t>
            </a:r>
          </a:p>
          <a:p>
            <a:r>
              <a:rPr lang="zh-CN" altLang="en-US" dirty="0"/>
              <a:t>限制自己的选择</a:t>
            </a:r>
          </a:p>
        </p:txBody>
      </p:sp>
    </p:spTree>
    <p:extLst>
      <p:ext uri="{BB962C8B-B14F-4D97-AF65-F5344CB8AC3E}">
        <p14:creationId xmlns:p14="http://schemas.microsoft.com/office/powerpoint/2010/main" val="2247511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0407-12D2-4FDF-9A8C-5355579C474C}"/>
              </a:ext>
            </a:extLst>
          </p:cNvPr>
          <p:cNvSpPr>
            <a:spLocks noGrp="1"/>
          </p:cNvSpPr>
          <p:nvPr>
            <p:ph type="title"/>
          </p:nvPr>
        </p:nvSpPr>
        <p:spPr/>
        <p:txBody>
          <a:bodyPr/>
          <a:lstStyle/>
          <a:p>
            <a:r>
              <a:rPr lang="zh-CN" altLang="en-US" dirty="0"/>
              <a:t>威慑与承诺</a:t>
            </a:r>
          </a:p>
        </p:txBody>
      </p:sp>
      <p:sp>
        <p:nvSpPr>
          <p:cNvPr id="3" name="内容占位符 2">
            <a:extLst>
              <a:ext uri="{FF2B5EF4-FFF2-40B4-BE49-F238E27FC236}">
                <a16:creationId xmlns:a16="http://schemas.microsoft.com/office/drawing/2014/main" id="{C5C40C16-E00D-4345-A7AC-AAD0365A2291}"/>
              </a:ext>
            </a:extLst>
          </p:cNvPr>
          <p:cNvSpPr>
            <a:spLocks noGrp="1"/>
          </p:cNvSpPr>
          <p:nvPr>
            <p:ph idx="1"/>
          </p:nvPr>
        </p:nvSpPr>
        <p:spPr/>
        <p:txBody>
          <a:bodyPr/>
          <a:lstStyle/>
          <a:p>
            <a:r>
              <a:rPr lang="en-US" altLang="zh-CN" dirty="0"/>
              <a:t>More choices may hurt </a:t>
            </a:r>
            <a:r>
              <a:rPr lang="zh-CN" altLang="en-US" dirty="0"/>
              <a:t>！</a:t>
            </a:r>
          </a:p>
          <a:p>
            <a:r>
              <a:rPr lang="zh-CN" altLang="en-US" dirty="0"/>
              <a:t>限制自己的选择的自己可以提供谈判地位，可以提高威胁的可置信性</a:t>
            </a:r>
          </a:p>
          <a:p>
            <a:r>
              <a:rPr lang="zh-CN" altLang="en-US" dirty="0"/>
              <a:t>选择的自由反而会伤害到自己 。</a:t>
            </a:r>
          </a:p>
          <a:p>
            <a:r>
              <a:rPr lang="en-US" altLang="zh-CN" dirty="0"/>
              <a:t>“</a:t>
            </a:r>
            <a:r>
              <a:rPr lang="zh-CN" altLang="en-US" dirty="0"/>
              <a:t>自由只是让步的自由，遏限制自己的权力就是遏制对手的权力。 ”</a:t>
            </a:r>
          </a:p>
        </p:txBody>
      </p:sp>
    </p:spTree>
    <p:extLst>
      <p:ext uri="{BB962C8B-B14F-4D97-AF65-F5344CB8AC3E}">
        <p14:creationId xmlns:p14="http://schemas.microsoft.com/office/powerpoint/2010/main" val="238126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45132-5004-4083-9DD5-D418EEF0F698}"/>
              </a:ext>
            </a:extLst>
          </p:cNvPr>
          <p:cNvSpPr>
            <a:spLocks noGrp="1"/>
          </p:cNvSpPr>
          <p:nvPr>
            <p:ph type="title"/>
          </p:nvPr>
        </p:nvSpPr>
        <p:spPr/>
        <p:txBody>
          <a:bodyPr/>
          <a:lstStyle/>
          <a:p>
            <a:r>
              <a:rPr lang="zh-CN" altLang="en-US" dirty="0"/>
              <a:t>博弈论的两大分支</a:t>
            </a:r>
          </a:p>
        </p:txBody>
      </p:sp>
      <p:sp>
        <p:nvSpPr>
          <p:cNvPr id="3" name="内容占位符 2">
            <a:extLst>
              <a:ext uri="{FF2B5EF4-FFF2-40B4-BE49-F238E27FC236}">
                <a16:creationId xmlns:a16="http://schemas.microsoft.com/office/drawing/2014/main" id="{DFB5FF8E-335E-45B6-9CF7-96D7ECE50FDC}"/>
              </a:ext>
            </a:extLst>
          </p:cNvPr>
          <p:cNvSpPr>
            <a:spLocks noGrp="1"/>
          </p:cNvSpPr>
          <p:nvPr>
            <p:ph idx="1"/>
          </p:nvPr>
        </p:nvSpPr>
        <p:spPr/>
        <p:txBody>
          <a:bodyPr>
            <a:normAutofit/>
          </a:bodyPr>
          <a:lstStyle/>
          <a:p>
            <a:r>
              <a:rPr lang="zh-CN" altLang="en-US" dirty="0"/>
              <a:t>非合作博弈 </a:t>
            </a:r>
            <a:r>
              <a:rPr lang="en-US" altLang="zh-CN" dirty="0"/>
              <a:t>(non-cooperative games)</a:t>
            </a:r>
          </a:p>
          <a:p>
            <a:pPr lvl="1"/>
            <a:r>
              <a:rPr lang="zh-CN" altLang="en-US" dirty="0"/>
              <a:t>参与人无法缔结协议、无法转移支付（在给定规则以外），合作必须是自我执行的</a:t>
            </a:r>
          </a:p>
          <a:p>
            <a:pPr lvl="1"/>
            <a:r>
              <a:rPr lang="zh-CN" altLang="en-US" dirty="0"/>
              <a:t>关注的重点是个人及其最优策略</a:t>
            </a:r>
          </a:p>
          <a:p>
            <a:pPr lvl="1"/>
            <a:r>
              <a:rPr lang="zh-CN" altLang="en-US" dirty="0"/>
              <a:t>由 </a:t>
            </a:r>
            <a:r>
              <a:rPr lang="en-US" altLang="zh-CN" dirty="0"/>
              <a:t>von Neumann</a:t>
            </a:r>
            <a:r>
              <a:rPr lang="zh-CN" altLang="en-US" dirty="0"/>
              <a:t>的两人零和博弈问题和</a:t>
            </a:r>
            <a:r>
              <a:rPr lang="en-US" altLang="zh-CN" dirty="0"/>
              <a:t>Nash</a:t>
            </a:r>
            <a:r>
              <a:rPr lang="zh-CN" altLang="en-US" dirty="0"/>
              <a:t>的囚徒困境问题发展而来</a:t>
            </a:r>
            <a:endParaRPr lang="en-US" altLang="zh-CN" dirty="0"/>
          </a:p>
          <a:p>
            <a:r>
              <a:rPr lang="zh-CN" altLang="en-US" dirty="0"/>
              <a:t>合作博弈 </a:t>
            </a:r>
            <a:r>
              <a:rPr lang="en-US" altLang="zh-CN" dirty="0"/>
              <a:t>(cooperative games)</a:t>
            </a:r>
          </a:p>
          <a:p>
            <a:pPr lvl="1"/>
            <a:r>
              <a:rPr lang="zh-CN" altLang="en-US" dirty="0"/>
              <a:t>有外部的执行机制（允许缔结协议和转移支付）</a:t>
            </a:r>
          </a:p>
          <a:p>
            <a:pPr lvl="1"/>
            <a:r>
              <a:rPr lang="zh-CN" altLang="en-US" dirty="0"/>
              <a:t>关注重点是联盟的形成、联盟内部如何分享利益</a:t>
            </a:r>
          </a:p>
          <a:p>
            <a:pPr lvl="1"/>
            <a:r>
              <a:rPr lang="zh-CN" altLang="en-US" dirty="0"/>
              <a:t>由 </a:t>
            </a:r>
            <a:r>
              <a:rPr lang="en-US" altLang="zh-CN" dirty="0"/>
              <a:t>von Neumann</a:t>
            </a:r>
            <a:r>
              <a:rPr lang="zh-CN" altLang="en-US" dirty="0"/>
              <a:t>的三人零和博弈问题和</a:t>
            </a:r>
            <a:r>
              <a:rPr lang="en-US" altLang="zh-CN" dirty="0"/>
              <a:t>Nash</a:t>
            </a:r>
            <a:r>
              <a:rPr lang="zh-CN" altLang="en-US" dirty="0"/>
              <a:t>的两人议价问题发展而来</a:t>
            </a:r>
          </a:p>
        </p:txBody>
      </p:sp>
    </p:spTree>
    <p:extLst>
      <p:ext uri="{BB962C8B-B14F-4D97-AF65-F5344CB8AC3E}">
        <p14:creationId xmlns:p14="http://schemas.microsoft.com/office/powerpoint/2010/main" val="238361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31867D-8102-4727-851F-82E3ECB24E44}"/>
              </a:ext>
            </a:extLst>
          </p:cNvPr>
          <p:cNvSpPr>
            <a:spLocks noGrp="1"/>
          </p:cNvSpPr>
          <p:nvPr>
            <p:ph type="title"/>
          </p:nvPr>
        </p:nvSpPr>
        <p:spPr/>
        <p:txBody>
          <a:bodyPr/>
          <a:lstStyle/>
          <a:p>
            <a:r>
              <a:rPr lang="zh-CN" altLang="en-US" dirty="0"/>
              <a:t>非合作博弈</a:t>
            </a:r>
          </a:p>
        </p:txBody>
      </p:sp>
      <p:sp>
        <p:nvSpPr>
          <p:cNvPr id="5" name="文本占位符 4">
            <a:extLst>
              <a:ext uri="{FF2B5EF4-FFF2-40B4-BE49-F238E27FC236}">
                <a16:creationId xmlns:a16="http://schemas.microsoft.com/office/drawing/2014/main" id="{EAAE55E7-F0ED-496E-A6DD-6A3E111BD46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3767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9CEB1-AF8E-42D1-BA34-E89FC5554544}"/>
              </a:ext>
            </a:extLst>
          </p:cNvPr>
          <p:cNvSpPr>
            <a:spLocks noGrp="1"/>
          </p:cNvSpPr>
          <p:nvPr>
            <p:ph type="title"/>
          </p:nvPr>
        </p:nvSpPr>
        <p:spPr/>
        <p:txBody>
          <a:bodyPr/>
          <a:lstStyle/>
          <a:p>
            <a:r>
              <a:rPr lang="zh-CN" altLang="en-US" dirty="0"/>
              <a:t>非合作博弈</a:t>
            </a:r>
          </a:p>
        </p:txBody>
      </p:sp>
      <p:sp>
        <p:nvSpPr>
          <p:cNvPr id="3" name="内容占位符 2">
            <a:extLst>
              <a:ext uri="{FF2B5EF4-FFF2-40B4-BE49-F238E27FC236}">
                <a16:creationId xmlns:a16="http://schemas.microsoft.com/office/drawing/2014/main" id="{141DFBE1-F033-42A1-B740-145C563C2C01}"/>
              </a:ext>
            </a:extLst>
          </p:cNvPr>
          <p:cNvSpPr>
            <a:spLocks noGrp="1"/>
          </p:cNvSpPr>
          <p:nvPr>
            <p:ph idx="1"/>
          </p:nvPr>
        </p:nvSpPr>
        <p:spPr/>
        <p:txBody>
          <a:bodyPr/>
          <a:lstStyle/>
          <a:p>
            <a:r>
              <a:rPr lang="zh-CN" altLang="en-US" dirty="0"/>
              <a:t>一个非合作博弈包含：</a:t>
            </a:r>
          </a:p>
          <a:p>
            <a:r>
              <a:rPr lang="zh-CN" altLang="en-US" dirty="0"/>
              <a:t>一些</a:t>
            </a:r>
            <a:r>
              <a:rPr lang="zh-CN" altLang="en-US" dirty="0">
                <a:solidFill>
                  <a:srgbClr val="FF0000"/>
                </a:solidFill>
              </a:rPr>
              <a:t>参与者</a:t>
            </a:r>
          </a:p>
          <a:p>
            <a:r>
              <a:rPr lang="zh-CN" altLang="en-US" dirty="0"/>
              <a:t>每个参与者的</a:t>
            </a:r>
            <a:r>
              <a:rPr lang="zh-CN" altLang="en-US" dirty="0">
                <a:solidFill>
                  <a:srgbClr val="FF0000"/>
                </a:solidFill>
              </a:rPr>
              <a:t>策略</a:t>
            </a:r>
          </a:p>
          <a:p>
            <a:r>
              <a:rPr lang="zh-CN" altLang="en-US" dirty="0"/>
              <a:t>每个参与者选择不同决策行为的</a:t>
            </a:r>
            <a:r>
              <a:rPr lang="zh-CN" altLang="en-US" dirty="0">
                <a:solidFill>
                  <a:srgbClr val="FF0000"/>
                </a:solidFill>
              </a:rPr>
              <a:t>收益（或报酬）矩阵</a:t>
            </a:r>
            <a:r>
              <a:rPr lang="zh-CN" altLang="en-US" dirty="0"/>
              <a:t> 。</a:t>
            </a:r>
          </a:p>
          <a:p>
            <a:r>
              <a:rPr lang="zh-CN" altLang="en-US" dirty="0"/>
              <a:t>每个参与者的收益依赖于</a:t>
            </a:r>
            <a:r>
              <a:rPr lang="zh-CN" altLang="en-US" dirty="0">
                <a:solidFill>
                  <a:srgbClr val="FF0000"/>
                </a:solidFill>
              </a:rPr>
              <a:t>所有人</a:t>
            </a:r>
            <a:r>
              <a:rPr lang="zh-CN" altLang="en-US" dirty="0"/>
              <a:t>的决策行为</a:t>
            </a:r>
          </a:p>
        </p:txBody>
      </p:sp>
    </p:spTree>
    <p:extLst>
      <p:ext uri="{BB962C8B-B14F-4D97-AF65-F5344CB8AC3E}">
        <p14:creationId xmlns:p14="http://schemas.microsoft.com/office/powerpoint/2010/main" val="118053464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1139</TotalTime>
  <Words>3189</Words>
  <Application>Microsoft Office PowerPoint</Application>
  <PresentationFormat>全屏显示(4:3)</PresentationFormat>
  <Paragraphs>652</Paragraphs>
  <Slides>69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等线</vt:lpstr>
      <vt:lpstr>等线 Light</vt:lpstr>
      <vt:lpstr>宋体</vt:lpstr>
      <vt:lpstr>Arial</vt:lpstr>
      <vt:lpstr>Calibri</vt:lpstr>
      <vt:lpstr>Calibri Light</vt:lpstr>
      <vt:lpstr>Cambria Math</vt:lpstr>
      <vt:lpstr>Symbol</vt:lpstr>
      <vt:lpstr>Office 主题​​</vt:lpstr>
      <vt:lpstr>第十讲 博弈论基础</vt:lpstr>
      <vt:lpstr>博弈论</vt:lpstr>
      <vt:lpstr>博弈论的一些应用</vt:lpstr>
      <vt:lpstr>零和博弈：俾斯麦海战</vt:lpstr>
      <vt:lpstr>非零和博弈：囚徒困境</vt:lpstr>
      <vt:lpstr>N人零和博弈</vt:lpstr>
      <vt:lpstr>博弈论的两大分支</vt:lpstr>
      <vt:lpstr>非合作博弈</vt:lpstr>
      <vt:lpstr>非合作博弈</vt:lpstr>
      <vt:lpstr>静态与动态博弈</vt:lpstr>
      <vt:lpstr>PowerPoint 演示文稿</vt:lpstr>
      <vt:lpstr>两人静态博弈的一个例子</vt:lpstr>
      <vt:lpstr>两人静态博弈的一个例子</vt:lpstr>
      <vt:lpstr>两人静态博弈的一个例子</vt:lpstr>
      <vt:lpstr>两人静态博弈的一个例子</vt:lpstr>
      <vt:lpstr>两人静态博弈的一个例子</vt:lpstr>
      <vt:lpstr>纳什均衡</vt:lpstr>
      <vt:lpstr>纳什均衡（Nash Equilibrium)</vt:lpstr>
      <vt:lpstr>纳什均衡</vt:lpstr>
      <vt:lpstr>例子</vt:lpstr>
      <vt:lpstr>纳什均衡的意义</vt:lpstr>
      <vt:lpstr>存在性问题：猜硬币</vt:lpstr>
      <vt:lpstr>猜硬币</vt:lpstr>
      <vt:lpstr>混合策略均衡</vt:lpstr>
      <vt:lpstr>混合策略均衡：求解</vt:lpstr>
      <vt:lpstr>混合策略均衡：求解</vt:lpstr>
      <vt:lpstr>混合策略均衡：求解</vt:lpstr>
      <vt:lpstr>混合策略均衡：求解</vt:lpstr>
      <vt:lpstr>混合策略均衡：求解</vt:lpstr>
      <vt:lpstr>混合策略均衡：求解</vt:lpstr>
      <vt:lpstr>混合策略均衡：求解</vt:lpstr>
      <vt:lpstr>混合策略均衡：求解</vt:lpstr>
      <vt:lpstr>混合策略均衡：求解</vt:lpstr>
      <vt:lpstr>混合策略均衡：求解</vt:lpstr>
      <vt:lpstr>存在性定理</vt:lpstr>
      <vt:lpstr>PowerPoint 演示文稿</vt:lpstr>
      <vt:lpstr>PowerPoint 演示文稿</vt:lpstr>
      <vt:lpstr>协调博弈</vt:lpstr>
      <vt:lpstr>PowerPoint 演示文稿</vt:lpstr>
      <vt:lpstr>PowerPoint 演示文稿</vt:lpstr>
      <vt:lpstr>多重性</vt:lpstr>
      <vt:lpstr>共识点(focal point)</vt:lpstr>
      <vt:lpstr>猎鹿博弈(Stag Hunt)</vt:lpstr>
      <vt:lpstr>占优均衡</vt:lpstr>
      <vt:lpstr>占优策略均衡</vt:lpstr>
      <vt:lpstr>占优策略</vt:lpstr>
      <vt:lpstr>占优策略均衡</vt:lpstr>
      <vt:lpstr>囚徒困境</vt:lpstr>
      <vt:lpstr>智猪博弈</vt:lpstr>
      <vt:lpstr>迭代剔除劣策略</vt:lpstr>
      <vt:lpstr>Guessing 2/3</vt:lpstr>
      <vt:lpstr>中位选民</vt:lpstr>
      <vt:lpstr>现实中的博弈：猜2/3</vt:lpstr>
      <vt:lpstr>现实中的博弈：猜2/3</vt:lpstr>
      <vt:lpstr>现实中的博弈：点球</vt:lpstr>
      <vt:lpstr>动态博弈</vt:lpstr>
      <vt:lpstr>动态博弈</vt:lpstr>
      <vt:lpstr>博弈树</vt:lpstr>
      <vt:lpstr>动态性别之战(Battle of Sexes)</vt:lpstr>
      <vt:lpstr>动态性别之战(Battle of Sexes)</vt:lpstr>
      <vt:lpstr>动态性别之战(Battle of Sexes)</vt:lpstr>
      <vt:lpstr>动态性别之战的纳什均衡</vt:lpstr>
      <vt:lpstr>动态性别之战(Battle of Sexes)</vt:lpstr>
      <vt:lpstr>子博弈精炼(subgame-perfect)纳什均衡</vt:lpstr>
      <vt:lpstr>逆向归纳</vt:lpstr>
      <vt:lpstr>放硬币</vt:lpstr>
      <vt:lpstr>Schelling《冲突的策略》</vt:lpstr>
      <vt:lpstr>威慑与承诺</vt:lpstr>
      <vt:lpstr>威慑与承诺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第十讲 博弈论基础</dc:title>
  <dc:creator>Yifan Yu</dc:creator>
  <cp:lastModifiedBy>740969824@qq.com</cp:lastModifiedBy>
  <cp:revision>59</cp:revision>
  <dcterms:created xsi:type="dcterms:W3CDTF">2019-11-27T02:47:37Z</dcterms:created>
  <dcterms:modified xsi:type="dcterms:W3CDTF">2019-12-26T14:32:24Z</dcterms:modified>
</cp:coreProperties>
</file>