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57" r:id="rId4"/>
    <p:sldId id="258" r:id="rId5"/>
    <p:sldId id="259" r:id="rId6"/>
    <p:sldId id="260" r:id="rId7"/>
    <p:sldId id="262" r:id="rId8"/>
    <p:sldId id="263" r:id="rId9"/>
    <p:sldId id="264" r:id="rId10"/>
    <p:sldId id="265" r:id="rId11"/>
    <p:sldId id="266" r:id="rId12"/>
    <p:sldId id="271" r:id="rId13"/>
    <p:sldId id="272" r:id="rId14"/>
    <p:sldId id="273" r:id="rId15"/>
    <p:sldId id="274" r:id="rId16"/>
    <p:sldId id="284" r:id="rId17"/>
    <p:sldId id="285" r:id="rId18"/>
    <p:sldId id="286" r:id="rId19"/>
    <p:sldId id="287" r:id="rId20"/>
    <p:sldId id="288" r:id="rId21"/>
    <p:sldId id="289" r:id="rId22"/>
    <p:sldId id="290" r:id="rId23"/>
    <p:sldId id="291" r:id="rId24"/>
    <p:sldId id="293" r:id="rId25"/>
    <p:sldId id="294" r:id="rId26"/>
    <p:sldId id="295" r:id="rId27"/>
    <p:sldId id="296" r:id="rId28"/>
    <p:sldId id="297" r:id="rId29"/>
    <p:sldId id="298" r:id="rId30"/>
    <p:sldId id="299" r:id="rId31"/>
    <p:sldId id="336" r:id="rId32"/>
    <p:sldId id="337" r:id="rId33"/>
    <p:sldId id="300" r:id="rId34"/>
    <p:sldId id="301" r:id="rId35"/>
    <p:sldId id="302" r:id="rId36"/>
    <p:sldId id="303" r:id="rId37"/>
    <p:sldId id="304" r:id="rId38"/>
    <p:sldId id="305" r:id="rId39"/>
    <p:sldId id="306" r:id="rId40"/>
    <p:sldId id="307" r:id="rId41"/>
    <p:sldId id="309" r:id="rId42"/>
    <p:sldId id="310" r:id="rId43"/>
    <p:sldId id="308" r:id="rId44"/>
    <p:sldId id="311" r:id="rId45"/>
    <p:sldId id="312" r:id="rId46"/>
    <p:sldId id="313" r:id="rId47"/>
    <p:sldId id="314" r:id="rId48"/>
    <p:sldId id="338" r:id="rId49"/>
    <p:sldId id="339" r:id="rId50"/>
    <p:sldId id="340" r:id="rId51"/>
    <p:sldId id="315" r:id="rId52"/>
    <p:sldId id="316" r:id="rId53"/>
    <p:sldId id="317" r:id="rId54"/>
    <p:sldId id="318" r:id="rId55"/>
    <p:sldId id="319" r:id="rId56"/>
    <p:sldId id="320" r:id="rId57"/>
    <p:sldId id="321" r:id="rId58"/>
    <p:sldId id="322" r:id="rId59"/>
    <p:sldId id="324" r:id="rId60"/>
    <p:sldId id="325" r:id="rId61"/>
    <p:sldId id="326" r:id="rId62"/>
    <p:sldId id="327" r:id="rId63"/>
    <p:sldId id="328" r:id="rId64"/>
    <p:sldId id="329" r:id="rId65"/>
    <p:sldId id="330" r:id="rId66"/>
    <p:sldId id="33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AC79AC4-DD2D-4751-91E6-4DFF848ECD00}">
          <p14:sldIdLst>
            <p14:sldId id="256"/>
            <p14:sldId id="292"/>
            <p14:sldId id="257"/>
            <p14:sldId id="258"/>
            <p14:sldId id="259"/>
            <p14:sldId id="260"/>
            <p14:sldId id="262"/>
            <p14:sldId id="263"/>
            <p14:sldId id="264"/>
            <p14:sldId id="265"/>
            <p14:sldId id="266"/>
            <p14:sldId id="271"/>
            <p14:sldId id="272"/>
            <p14:sldId id="273"/>
            <p14:sldId id="274"/>
            <p14:sldId id="284"/>
            <p14:sldId id="285"/>
            <p14:sldId id="286"/>
            <p14:sldId id="287"/>
            <p14:sldId id="288"/>
            <p14:sldId id="289"/>
            <p14:sldId id="290"/>
          </p14:sldIdLst>
        </p14:section>
        <p14:section name="无标题节" id="{6CE3E568-40B7-4E4F-BCE6-330CD0E65497}">
          <p14:sldIdLst>
            <p14:sldId id="291"/>
            <p14:sldId id="293"/>
            <p14:sldId id="294"/>
            <p14:sldId id="295"/>
            <p14:sldId id="296"/>
            <p14:sldId id="297"/>
            <p14:sldId id="298"/>
            <p14:sldId id="299"/>
            <p14:sldId id="336"/>
            <p14:sldId id="337"/>
            <p14:sldId id="300"/>
            <p14:sldId id="301"/>
            <p14:sldId id="302"/>
            <p14:sldId id="303"/>
            <p14:sldId id="304"/>
            <p14:sldId id="305"/>
            <p14:sldId id="306"/>
            <p14:sldId id="307"/>
            <p14:sldId id="309"/>
            <p14:sldId id="310"/>
            <p14:sldId id="308"/>
            <p14:sldId id="311"/>
            <p14:sldId id="312"/>
            <p14:sldId id="313"/>
            <p14:sldId id="314"/>
            <p14:sldId id="338"/>
            <p14:sldId id="339"/>
            <p14:sldId id="340"/>
            <p14:sldId id="315"/>
            <p14:sldId id="316"/>
            <p14:sldId id="317"/>
            <p14:sldId id="318"/>
            <p14:sldId id="319"/>
            <p14:sldId id="320"/>
            <p14:sldId id="321"/>
            <p14:sldId id="322"/>
            <p14:sldId id="324"/>
            <p14:sldId id="325"/>
            <p14:sldId id="326"/>
            <p14:sldId id="327"/>
            <p14:sldId id="328"/>
            <p14:sldId id="329"/>
            <p14:sldId id="330"/>
            <p14:sldId id="3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55" d="100"/>
          <a:sy n="55" d="100"/>
        </p:scale>
        <p:origin x="58" y="6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188382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39892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327837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357617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348963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64993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380999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10638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117543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336798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2075A59-A766-4EE9-A555-133FD23A6AB5}" type="datetimeFigureOut">
              <a:rPr lang="zh-CN" altLang="en-US" smtClean="0"/>
              <a:t>2020/1/4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239242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75A59-A766-4EE9-A555-133FD23A6AB5}" type="datetimeFigureOut">
              <a:rPr lang="zh-CN" altLang="en-US" smtClean="0"/>
              <a:t>2020/1/4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30E10-0EC2-46E1-8F1A-7DDE37E8E2EA}" type="slidenum">
              <a:rPr lang="zh-CN" altLang="en-US" smtClean="0"/>
              <a:t>‹#›</a:t>
            </a:fld>
            <a:endParaRPr lang="zh-CN" altLang="en-US"/>
          </a:p>
        </p:txBody>
      </p:sp>
    </p:spTree>
    <p:extLst>
      <p:ext uri="{BB962C8B-B14F-4D97-AF65-F5344CB8AC3E}">
        <p14:creationId xmlns:p14="http://schemas.microsoft.com/office/powerpoint/2010/main" val="3676395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190D6-4074-4C46-A97A-EB5049CED7B4}"/>
              </a:ext>
            </a:extLst>
          </p:cNvPr>
          <p:cNvSpPr>
            <a:spLocks noGrp="1"/>
          </p:cNvSpPr>
          <p:nvPr>
            <p:ph type="ctrTitle"/>
          </p:nvPr>
        </p:nvSpPr>
        <p:spPr/>
        <p:txBody>
          <a:bodyPr/>
          <a:lstStyle/>
          <a:p>
            <a:r>
              <a:rPr lang="zh-CN" altLang="en-US" dirty="0"/>
              <a:t>第四讲 消费者理论</a:t>
            </a:r>
          </a:p>
        </p:txBody>
      </p:sp>
      <p:sp>
        <p:nvSpPr>
          <p:cNvPr id="3" name="副标题 2">
            <a:extLst>
              <a:ext uri="{FF2B5EF4-FFF2-40B4-BE49-F238E27FC236}">
                <a16:creationId xmlns:a16="http://schemas.microsoft.com/office/drawing/2014/main" id="{3325BF51-09BF-432D-BEB6-23F85C87F7F1}"/>
              </a:ext>
            </a:extLst>
          </p:cNvPr>
          <p:cNvSpPr>
            <a:spLocks noGrp="1"/>
          </p:cNvSpPr>
          <p:nvPr>
            <p:ph type="subTitle" idx="1"/>
          </p:nvPr>
        </p:nvSpPr>
        <p:spPr/>
        <p:txBody>
          <a:bodyPr/>
          <a:lstStyle/>
          <a:p>
            <a:r>
              <a:rPr lang="zh-CN" altLang="en-US" dirty="0"/>
              <a:t>余一帆</a:t>
            </a:r>
            <a:endParaRPr lang="en-US" altLang="zh-CN" dirty="0"/>
          </a:p>
          <a:p>
            <a:r>
              <a:rPr lang="en-US" altLang="zh-CN" dirty="0"/>
              <a:t>2019.10.10</a:t>
            </a:r>
            <a:endParaRPr lang="zh-CN" altLang="en-US" dirty="0"/>
          </a:p>
        </p:txBody>
      </p:sp>
    </p:spTree>
    <p:extLst>
      <p:ext uri="{BB962C8B-B14F-4D97-AF65-F5344CB8AC3E}">
        <p14:creationId xmlns:p14="http://schemas.microsoft.com/office/powerpoint/2010/main" val="379641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18563-99E5-46A6-B556-E114F7F37D23}"/>
              </a:ext>
            </a:extLst>
          </p:cNvPr>
          <p:cNvSpPr>
            <a:spLocks noGrp="1"/>
          </p:cNvSpPr>
          <p:nvPr>
            <p:ph type="title"/>
          </p:nvPr>
        </p:nvSpPr>
        <p:spPr/>
        <p:txBody>
          <a:bodyPr/>
          <a:lstStyle/>
          <a:p>
            <a:r>
              <a:rPr lang="zh-CN" altLang="en-US" dirty="0"/>
              <a:t>理性偏好的公理</a:t>
            </a:r>
          </a:p>
        </p:txBody>
      </p:sp>
      <p:sp>
        <p:nvSpPr>
          <p:cNvPr id="3" name="内容占位符 2">
            <a:extLst>
              <a:ext uri="{FF2B5EF4-FFF2-40B4-BE49-F238E27FC236}">
                <a16:creationId xmlns:a16="http://schemas.microsoft.com/office/drawing/2014/main" id="{BDBDED2B-DAD2-492C-84B1-49263B25F4D4}"/>
              </a:ext>
            </a:extLst>
          </p:cNvPr>
          <p:cNvSpPr>
            <a:spLocks noGrp="1"/>
          </p:cNvSpPr>
          <p:nvPr>
            <p:ph idx="1"/>
          </p:nvPr>
        </p:nvSpPr>
        <p:spPr/>
        <p:txBody>
          <a:bodyPr>
            <a:normAutofit/>
          </a:bodyPr>
          <a:lstStyle/>
          <a:p>
            <a:r>
              <a:rPr lang="zh-CN" altLang="en-US" sz="3200" dirty="0"/>
              <a:t>传递性 对任意</a:t>
            </a:r>
            <a:r>
              <a:rPr lang="en-US" altLang="zh-CN" sz="3200" dirty="0"/>
              <a:t>x, y, z∈</a:t>
            </a:r>
            <a:r>
              <a:rPr lang="zh-CN" altLang="en-US" sz="3200" dirty="0"/>
              <a:t>𝑿</a:t>
            </a:r>
            <a:r>
              <a:rPr lang="en-US" altLang="zh-CN" sz="3200" dirty="0"/>
              <a:t>, </a:t>
            </a:r>
            <a:r>
              <a:rPr lang="zh-CN" altLang="en-US" sz="3200" dirty="0"/>
              <a:t>如果</a:t>
            </a:r>
            <a:br>
              <a:rPr lang="zh-CN" altLang="en-US" sz="3200" dirty="0"/>
            </a:br>
            <a:r>
              <a:rPr lang="en-US" altLang="zh-CN" sz="3200" dirty="0"/>
              <a:t>x </a:t>
            </a:r>
            <a:r>
              <a:rPr lang="zh-CN" altLang="en-US" sz="3200" dirty="0"/>
              <a:t>弱偏好于</a:t>
            </a:r>
            <a:r>
              <a:rPr lang="en-US" altLang="zh-CN" sz="3200" dirty="0"/>
              <a:t>y, </a:t>
            </a:r>
            <a:r>
              <a:rPr lang="zh-CN" altLang="en-US" sz="3200" dirty="0"/>
              <a:t>且</a:t>
            </a:r>
            <a:br>
              <a:rPr lang="zh-CN" altLang="en-US" sz="3200" dirty="0"/>
            </a:br>
            <a:r>
              <a:rPr lang="en-US" altLang="zh-CN" sz="3200" dirty="0"/>
              <a:t>y </a:t>
            </a:r>
            <a:r>
              <a:rPr lang="zh-CN" altLang="en-US" sz="3200" dirty="0"/>
              <a:t>弱偏好于</a:t>
            </a:r>
            <a:r>
              <a:rPr lang="en-US" altLang="zh-CN" sz="3200" dirty="0"/>
              <a:t>z, </a:t>
            </a:r>
            <a:r>
              <a:rPr lang="zh-CN" altLang="en-US" sz="3200" dirty="0"/>
              <a:t>那么</a:t>
            </a:r>
            <a:br>
              <a:rPr lang="zh-CN" altLang="en-US" sz="3200" dirty="0"/>
            </a:br>
            <a:r>
              <a:rPr lang="en-US" altLang="zh-CN" sz="3200" dirty="0"/>
              <a:t>x </a:t>
            </a:r>
            <a:r>
              <a:rPr lang="zh-CN" altLang="en-US" sz="3200" dirty="0"/>
              <a:t>弱偏好于</a:t>
            </a:r>
            <a:r>
              <a:rPr lang="en-US" altLang="zh-CN" sz="3200" dirty="0"/>
              <a:t>z. </a:t>
            </a:r>
            <a:br>
              <a:rPr lang="en-US" altLang="zh-CN" sz="3200" dirty="0"/>
            </a:br>
            <a:r>
              <a:rPr lang="en-US" altLang="zh-CN" sz="3200" dirty="0"/>
              <a:t/>
            </a:r>
            <a:br>
              <a:rPr lang="en-US" altLang="zh-CN" sz="3200" dirty="0"/>
            </a:br>
            <a:r>
              <a:rPr lang="en-US" altLang="zh-CN" sz="3200" dirty="0"/>
              <a:t>     x ≿  y </a:t>
            </a:r>
            <a:r>
              <a:rPr lang="zh-CN" altLang="en-US" sz="3200" dirty="0"/>
              <a:t>且 </a:t>
            </a:r>
            <a:r>
              <a:rPr lang="en-US" altLang="zh-CN" sz="3200" dirty="0"/>
              <a:t>y ≿  z          x ≿  z.</a:t>
            </a:r>
          </a:p>
          <a:p>
            <a:r>
              <a:rPr lang="zh-CN" altLang="en-US" sz="3200" dirty="0"/>
              <a:t>孔多塞悖论</a:t>
            </a:r>
          </a:p>
          <a:p>
            <a:endParaRPr lang="zh-CN" altLang="en-US" dirty="0"/>
          </a:p>
        </p:txBody>
      </p:sp>
      <p:sp>
        <p:nvSpPr>
          <p:cNvPr id="4" name="AutoShape 4">
            <a:extLst>
              <a:ext uri="{FF2B5EF4-FFF2-40B4-BE49-F238E27FC236}">
                <a16:creationId xmlns:a16="http://schemas.microsoft.com/office/drawing/2014/main" id="{AC707CDE-183D-4103-81EB-B52124223F24}"/>
              </a:ext>
            </a:extLst>
          </p:cNvPr>
          <p:cNvSpPr>
            <a:spLocks noChangeArrowheads="1"/>
          </p:cNvSpPr>
          <p:nvPr/>
        </p:nvSpPr>
        <p:spPr bwMode="auto">
          <a:xfrm>
            <a:off x="4052857" y="4131612"/>
            <a:ext cx="622300" cy="317500"/>
          </a:xfrm>
          <a:prstGeom prst="rightArrow">
            <a:avLst>
              <a:gd name="adj1" fmla="val 50000"/>
              <a:gd name="adj2" fmla="val 120604"/>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413880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4E28D-4E07-4C7D-8D03-64DEEB478AE9}"/>
              </a:ext>
            </a:extLst>
          </p:cNvPr>
          <p:cNvSpPr>
            <a:spLocks noGrp="1"/>
          </p:cNvSpPr>
          <p:nvPr>
            <p:ph type="title"/>
          </p:nvPr>
        </p:nvSpPr>
        <p:spPr/>
        <p:txBody>
          <a:bodyPr/>
          <a:lstStyle/>
          <a:p>
            <a:r>
              <a:rPr lang="zh-CN" altLang="en-US" dirty="0"/>
              <a:t>例子：消费者的选择集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39F477-7C5F-4666-9BCA-634900D80392}"/>
                  </a:ext>
                </a:extLst>
              </p:cNvPr>
              <p:cNvSpPr>
                <a:spLocks noGrp="1"/>
              </p:cNvSpPr>
              <p:nvPr>
                <p:ph idx="1"/>
              </p:nvPr>
            </p:nvSpPr>
            <p:spPr/>
            <p:txBody>
              <a:bodyPr/>
              <a:lstStyle/>
              <a:p>
                <a:r>
                  <a:rPr lang="zh-CN" altLang="en-US" sz="3200" dirty="0"/>
                  <a:t>假设经济主体为一个消费者</a:t>
                </a:r>
                <a:r>
                  <a:rPr lang="en-US" altLang="zh-CN" sz="3200" dirty="0"/>
                  <a:t>,2</a:t>
                </a:r>
                <a:r>
                  <a:rPr lang="zh-CN" altLang="en-US" sz="3200" dirty="0"/>
                  <a:t>种商品</a:t>
                </a:r>
              </a:p>
              <a:p>
                <a:r>
                  <a:rPr lang="zh-CN" altLang="en-US" sz="3200" dirty="0"/>
                  <a:t>一个商品数量组合</a:t>
                </a:r>
                <a:r>
                  <a:rPr lang="en-US" altLang="zh-CN" sz="3200" dirty="0"/>
                  <a:t>(bundle)</a:t>
                </a:r>
                <a:r>
                  <a:rPr lang="zh-CN" altLang="en-US" sz="3200" dirty="0"/>
                  <a:t>包含</a:t>
                </a:r>
              </a:p>
              <a:p>
                <a:pPr lvl="1"/>
                <a14:m>
                  <m:oMath xmlns:m="http://schemas.openxmlformats.org/officeDocument/2006/math">
                    <m:sSub>
                      <m:sSubPr>
                        <m:ctrlPr>
                          <a:rPr lang="en-US" altLang="zh-CN" sz="2800" b="0" i="1" dirty="0" smtClean="0">
                            <a:latin typeface="Cambria Math" panose="02040503050406030204" pitchFamily="18" charset="0"/>
                          </a:rPr>
                        </m:ctrlPr>
                      </m:sSubPr>
                      <m:e>
                        <m:r>
                          <a:rPr lang="en-US" altLang="zh-CN" sz="2800" i="1" dirty="0" smtClean="0">
                            <a:latin typeface="Cambria Math" panose="02040503050406030204" pitchFamily="18" charset="0"/>
                          </a:rPr>
                          <m:t>𝑄</m:t>
                        </m:r>
                      </m:e>
                      <m:sub>
                        <m:r>
                          <a:rPr lang="en-US" altLang="zh-CN" sz="2800" i="1" dirty="0" smtClean="0">
                            <a:latin typeface="Cambria Math" panose="02040503050406030204" pitchFamily="18" charset="0"/>
                          </a:rPr>
                          <m:t>1</m:t>
                        </m:r>
                      </m:sub>
                    </m:sSub>
                  </m:oMath>
                </a14:m>
                <a:r>
                  <a:rPr lang="zh-CN" altLang="en-US" sz="2800" dirty="0"/>
                  <a:t>单位商品</a:t>
                </a:r>
                <a:r>
                  <a:rPr lang="en-US" altLang="zh-CN" sz="2800" dirty="0"/>
                  <a:t>1</a:t>
                </a:r>
                <a:r>
                  <a:rPr lang="zh-CN" altLang="en-US" sz="2800" dirty="0"/>
                  <a:t>，</a:t>
                </a:r>
              </a:p>
              <a:p>
                <a:pPr lvl="1"/>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𝑄</m:t>
                        </m:r>
                      </m:e>
                      <m:sub>
                        <m:r>
                          <a:rPr lang="en-US" altLang="zh-CN" sz="2800" b="0" i="1" dirty="0" smtClean="0">
                            <a:latin typeface="Cambria Math" panose="02040503050406030204" pitchFamily="18" charset="0"/>
                          </a:rPr>
                          <m:t>2</m:t>
                        </m:r>
                      </m:sub>
                    </m:sSub>
                  </m:oMath>
                </a14:m>
                <a:r>
                  <a:rPr lang="zh-CN" altLang="en-US" sz="2800" dirty="0"/>
                  <a:t>单位商品</a:t>
                </a:r>
                <a:r>
                  <a:rPr lang="en-US" altLang="zh-CN" sz="2800" dirty="0"/>
                  <a:t>2,</a:t>
                </a:r>
              </a:p>
              <a:p>
                <a:pPr lvl="1"/>
                <a:r>
                  <a:rPr lang="zh-CN" altLang="en-US" sz="2800" dirty="0"/>
                  <a:t>用向量 </a:t>
                </a:r>
                <a:r>
                  <a:rPr lang="en-US" altLang="zh-CN" sz="2800" dirty="0"/>
                  <a:t>(</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𝑄</m:t>
                        </m:r>
                      </m:e>
                      <m:sub>
                        <m:r>
                          <a:rPr lang="en-US" altLang="zh-CN" sz="2800" i="1" dirty="0">
                            <a:latin typeface="Cambria Math" panose="02040503050406030204" pitchFamily="18" charset="0"/>
                          </a:rPr>
                          <m:t>1</m:t>
                        </m:r>
                      </m:sub>
                    </m:sSub>
                  </m:oMath>
                </a14:m>
                <a:r>
                  <a:rPr lang="en-US" altLang="zh-CN" sz="2800" dirty="0"/>
                  <a:t>, </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𝑄</m:t>
                        </m:r>
                      </m:e>
                      <m:sub>
                        <m:r>
                          <a:rPr lang="en-US" altLang="zh-CN" sz="2800" b="0" i="1" dirty="0" smtClean="0">
                            <a:latin typeface="Cambria Math" panose="02040503050406030204" pitchFamily="18" charset="0"/>
                          </a:rPr>
                          <m:t>2</m:t>
                        </m:r>
                      </m:sub>
                    </m:sSub>
                  </m:oMath>
                </a14:m>
                <a:r>
                  <a:rPr lang="en-US" altLang="zh-CN" sz="2800" dirty="0"/>
                  <a:t>) </a:t>
                </a:r>
                <a:r>
                  <a:rPr lang="zh-CN" altLang="en-US" sz="2800" dirty="0"/>
                  <a:t>表示</a:t>
                </a:r>
              </a:p>
              <a:p>
                <a14:m>
                  <m:oMath xmlns:m="http://schemas.openxmlformats.org/officeDocument/2006/math">
                    <m:r>
                      <a:rPr lang="zh-CN" altLang="en-US" sz="3200" i="1" dirty="0" smtClean="0">
                        <a:latin typeface="Cambria Math" panose="02040503050406030204" pitchFamily="18" charset="0"/>
                      </a:rPr>
                      <m:t>𝑿</m:t>
                    </m:r>
                    <m:r>
                      <a:rPr lang="zh-CN" altLang="en-US" sz="3200" i="1" dirty="0" smtClean="0">
                        <a:latin typeface="Cambria Math" panose="02040503050406030204" pitchFamily="18" charset="0"/>
                      </a:rPr>
                      <m:t> =</m:t>
                    </m:r>
                    <m:sSubSup>
                      <m:sSubSupPr>
                        <m:ctrlPr>
                          <a:rPr lang="en-US" altLang="zh-CN" sz="3200" i="1" dirty="0" smtClean="0">
                            <a:latin typeface="Cambria Math" panose="02040503050406030204" pitchFamily="18" charset="0"/>
                          </a:rPr>
                        </m:ctrlPr>
                      </m:sSubSupPr>
                      <m:e>
                        <m:r>
                          <a:rPr lang="zh-CN" altLang="en-US" sz="3200" i="1" dirty="0">
                            <a:latin typeface="Cambria Math" panose="02040503050406030204" pitchFamily="18" charset="0"/>
                          </a:rPr>
                          <m:t>𝑹</m:t>
                        </m:r>
                      </m:e>
                      <m:sub>
                        <m:r>
                          <a:rPr lang="en-US" altLang="zh-CN" sz="3200" i="1" dirty="0">
                            <a:latin typeface="Cambria Math" panose="02040503050406030204" pitchFamily="18" charset="0"/>
                          </a:rPr>
                          <m:t>+</m:t>
                        </m:r>
                      </m:sub>
                      <m:sup>
                        <m:r>
                          <a:rPr lang="zh-CN" altLang="en-US" sz="3200" i="1" dirty="0">
                            <a:latin typeface="Cambria Math" panose="02040503050406030204" pitchFamily="18" charset="0"/>
                          </a:rPr>
                          <m:t>𝟐</m:t>
                        </m:r>
                      </m:sup>
                    </m:sSubSup>
                  </m:oMath>
                </a14:m>
                <a:endParaRPr lang="zh-CN" altLang="en-US" sz="3200" dirty="0"/>
              </a:p>
              <a:p>
                <a:r>
                  <a:rPr lang="en-US" altLang="zh-CN" sz="3200" dirty="0"/>
                  <a:t>1 </a:t>
                </a:r>
                <a:r>
                  <a:rPr lang="zh-CN" altLang="en-US" sz="3200" dirty="0"/>
                  <a:t>个苹果与 </a:t>
                </a:r>
                <a:r>
                  <a:rPr lang="en-US" altLang="zh-CN" sz="3200" dirty="0"/>
                  <a:t>300 </a:t>
                </a:r>
                <a:r>
                  <a:rPr lang="zh-CN" altLang="en-US" sz="3200" dirty="0"/>
                  <a:t>个芒果</a:t>
                </a:r>
              </a:p>
              <a:p>
                <a:endParaRPr lang="zh-CN" altLang="en-US" dirty="0"/>
              </a:p>
            </p:txBody>
          </p:sp>
        </mc:Choice>
        <mc:Fallback xmlns="">
          <p:sp>
            <p:nvSpPr>
              <p:cNvPr id="3" name="内容占位符 2">
                <a:extLst>
                  <a:ext uri="{FF2B5EF4-FFF2-40B4-BE49-F238E27FC236}">
                    <a16:creationId xmlns:a16="http://schemas.microsoft.com/office/drawing/2014/main" id="{0239F477-7C5F-4666-9BCA-634900D80392}"/>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Tree>
    <p:extLst>
      <p:ext uri="{BB962C8B-B14F-4D97-AF65-F5344CB8AC3E}">
        <p14:creationId xmlns:p14="http://schemas.microsoft.com/office/powerpoint/2010/main" val="344884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B77FE-3B4C-4BC1-84A0-E485EDB36112}"/>
              </a:ext>
            </a:extLst>
          </p:cNvPr>
          <p:cNvSpPr>
            <a:spLocks noGrp="1"/>
          </p:cNvSpPr>
          <p:nvPr>
            <p:ph type="title"/>
          </p:nvPr>
        </p:nvSpPr>
        <p:spPr/>
        <p:txBody>
          <a:bodyPr/>
          <a:lstStyle/>
          <a:p>
            <a:r>
              <a:rPr lang="zh-CN" altLang="en-US" dirty="0"/>
              <a:t>无差异曲线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1EAF2F6-69B3-4091-8ADF-111B8D162F41}"/>
                  </a:ext>
                </a:extLst>
              </p:cNvPr>
              <p:cNvSpPr>
                <a:spLocks noGrp="1"/>
              </p:cNvSpPr>
              <p:nvPr>
                <p:ph idx="1"/>
              </p:nvPr>
            </p:nvSpPr>
            <p:spPr/>
            <p:txBody>
              <a:bodyPr/>
              <a:lstStyle/>
              <a:p>
                <a:r>
                  <a:rPr lang="zh-CN" altLang="en-US" sz="3200" dirty="0">
                    <a:latin typeface="+mn-ea"/>
                  </a:rPr>
                  <a:t>给定消费者的偏好 </a:t>
                </a:r>
                <a:r>
                  <a:rPr lang="en-US" altLang="zh-CN" sz="3200" dirty="0">
                    <a:latin typeface="+mn-ea"/>
                  </a:rPr>
                  <a:t>(</a:t>
                </a:r>
                <a14:m>
                  <m:oMath xmlns:m="http://schemas.openxmlformats.org/officeDocument/2006/math">
                    <m:sSubSup>
                      <m:sSubSupPr>
                        <m:ctrlPr>
                          <a:rPr lang="en-US" altLang="zh-CN" sz="3200" i="1" dirty="0">
                            <a:latin typeface="Cambria Math" panose="02040503050406030204" pitchFamily="18" charset="0"/>
                          </a:rPr>
                        </m:ctrlPr>
                      </m:sSubSupPr>
                      <m:e>
                        <m:r>
                          <a:rPr lang="en-US" altLang="zh-CN" sz="3200" i="1" dirty="0">
                            <a:latin typeface="Cambria Math" panose="02040503050406030204" pitchFamily="18" charset="0"/>
                          </a:rPr>
                          <m:t>𝑹</m:t>
                        </m:r>
                      </m:e>
                      <m:sub>
                        <m:r>
                          <a:rPr lang="en-US" altLang="zh-CN" sz="3200" i="1" dirty="0">
                            <a:latin typeface="Cambria Math" panose="02040503050406030204" pitchFamily="18" charset="0"/>
                          </a:rPr>
                          <m:t>+</m:t>
                        </m:r>
                      </m:sub>
                      <m:sup>
                        <m:r>
                          <a:rPr lang="en-US" altLang="zh-CN" sz="3200" b="1" i="1" dirty="0">
                            <a:latin typeface="Cambria Math" panose="02040503050406030204" pitchFamily="18" charset="0"/>
                          </a:rPr>
                          <m:t>𝟐</m:t>
                        </m:r>
                      </m:sup>
                    </m:sSubSup>
                    <m:r>
                      <a:rPr lang="en-US" altLang="zh-CN" sz="3200" i="1" dirty="0">
                        <a:latin typeface="Cambria Math" panose="02040503050406030204" pitchFamily="18" charset="0"/>
                      </a:rPr>
                      <m:t>,≿</m:t>
                    </m:r>
                  </m:oMath>
                </a14:m>
                <a:r>
                  <a:rPr lang="en-US" altLang="zh-CN" sz="3200" dirty="0">
                    <a:latin typeface="+mn-ea"/>
                  </a:rPr>
                  <a:t>)</a:t>
                </a:r>
                <a:r>
                  <a:rPr lang="zh-CN" altLang="en-US" sz="3200" dirty="0">
                    <a:latin typeface="+mn-ea"/>
                  </a:rPr>
                  <a:t>和商品数量组合</a:t>
                </a:r>
                <a:r>
                  <a:rPr lang="en-US" altLang="zh-CN" sz="3200" dirty="0">
                    <a:latin typeface="+mn-ea"/>
                  </a:rPr>
                  <a:t> x</a:t>
                </a:r>
                <a:r>
                  <a:rPr lang="zh-CN" altLang="en-US" sz="3200" dirty="0">
                    <a:latin typeface="+mn-ea"/>
                  </a:rPr>
                  <a:t>。</a:t>
                </a:r>
                <a:r>
                  <a:rPr lang="en-US" altLang="zh-CN" sz="3200" dirty="0">
                    <a:latin typeface="+mn-ea"/>
                  </a:rPr>
                  <a:t> </a:t>
                </a:r>
              </a:p>
              <a:p>
                <a:endParaRPr lang="en-US" altLang="zh-CN" sz="3200" dirty="0">
                  <a:latin typeface="+mn-ea"/>
                </a:endParaRPr>
              </a:p>
              <a:p>
                <a:r>
                  <a:rPr lang="zh-CN" altLang="en-US" sz="3200" dirty="0">
                    <a:latin typeface="+mn-ea"/>
                  </a:rPr>
                  <a:t>所有无差异于</a:t>
                </a:r>
                <a:r>
                  <a:rPr lang="en-US" altLang="zh-CN" sz="3200" dirty="0">
                    <a:latin typeface="+mn-ea"/>
                  </a:rPr>
                  <a:t>x</a:t>
                </a:r>
                <a:r>
                  <a:rPr lang="zh-CN" altLang="en-US" sz="3200" dirty="0">
                    <a:latin typeface="+mn-ea"/>
                  </a:rPr>
                  <a:t>的组合集称为包含</a:t>
                </a:r>
                <a:r>
                  <a:rPr lang="en-US" altLang="zh-CN" sz="3200" dirty="0">
                    <a:latin typeface="+mn-ea"/>
                  </a:rPr>
                  <a:t>x</a:t>
                </a:r>
                <a:r>
                  <a:rPr lang="zh-CN" altLang="en-US" sz="3200" dirty="0">
                    <a:latin typeface="+mn-ea"/>
                  </a:rPr>
                  <a:t>的无差异曲线</a:t>
                </a:r>
                <a:endParaRPr lang="en-US" altLang="zh-CN" sz="3200" dirty="0">
                  <a:latin typeface="+mn-ea"/>
                </a:endParaRPr>
              </a:p>
              <a:p>
                <a:pPr lvl="1"/>
                <a:r>
                  <a:rPr lang="zh-CN" altLang="en-US" sz="2800" dirty="0">
                    <a:latin typeface="+mn-ea"/>
                  </a:rPr>
                  <a:t>如果</a:t>
                </a:r>
                <a:r>
                  <a:rPr lang="en-US" altLang="zh-CN" sz="2800" dirty="0">
                    <a:latin typeface="+mn-ea"/>
                  </a:rPr>
                  <a:t> y ~ x</a:t>
                </a:r>
                <a:r>
                  <a:rPr lang="zh-CN" altLang="en-US" sz="2800" dirty="0">
                    <a:latin typeface="+mn-ea"/>
                  </a:rPr>
                  <a:t> 那么</a:t>
                </a:r>
                <a:r>
                  <a:rPr lang="en-US" altLang="zh-CN" sz="2800" dirty="0">
                    <a:latin typeface="+mn-ea"/>
                  </a:rPr>
                  <a:t>x, y </a:t>
                </a:r>
                <a:r>
                  <a:rPr lang="zh-CN" altLang="en-US" sz="2800" dirty="0">
                    <a:latin typeface="+mn-ea"/>
                  </a:rPr>
                  <a:t>属于同一条无差异曲线。</a:t>
                </a:r>
                <a:endParaRPr lang="en-US" altLang="zh-CN" sz="2800" dirty="0">
                  <a:latin typeface="+mn-ea"/>
                </a:endParaRPr>
              </a:p>
              <a:p>
                <a:endParaRPr lang="zh-CN" altLang="en-US" dirty="0"/>
              </a:p>
            </p:txBody>
          </p:sp>
        </mc:Choice>
        <mc:Fallback xmlns="">
          <p:sp>
            <p:nvSpPr>
              <p:cNvPr id="3" name="内容占位符 2">
                <a:extLst>
                  <a:ext uri="{FF2B5EF4-FFF2-40B4-BE49-F238E27FC236}">
                    <a16:creationId xmlns:a16="http://schemas.microsoft.com/office/drawing/2014/main" id="{A1EAF2F6-69B3-4091-8ADF-111B8D162F41}"/>
                  </a:ext>
                </a:extLst>
              </p:cNvPr>
              <p:cNvSpPr>
                <a:spLocks noGrp="1" noRot="1" noChangeAspect="1" noMove="1" noResize="1" noEditPoints="1" noAdjustHandles="1" noChangeArrowheads="1" noChangeShapeType="1" noTextEdit="1"/>
              </p:cNvSpPr>
              <p:nvPr>
                <p:ph idx="1"/>
              </p:nvPr>
            </p:nvSpPr>
            <p:spPr>
              <a:blipFill>
                <a:blip r:embed="rId2"/>
                <a:stretch>
                  <a:fillRect l="-1777" t="-252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198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928AC-CDEE-49B7-A3CB-6E190A12DCCE}"/>
              </a:ext>
            </a:extLst>
          </p:cNvPr>
          <p:cNvSpPr>
            <a:spLocks noGrp="1"/>
          </p:cNvSpPr>
          <p:nvPr>
            <p:ph type="title"/>
          </p:nvPr>
        </p:nvSpPr>
        <p:spPr/>
        <p:txBody>
          <a:bodyPr/>
          <a:lstStyle/>
          <a:p>
            <a:r>
              <a:rPr lang="zh-CN" altLang="en-US" dirty="0"/>
              <a:t>无差异曲线</a:t>
            </a:r>
          </a:p>
        </p:txBody>
      </p:sp>
      <p:sp>
        <p:nvSpPr>
          <p:cNvPr id="3" name="内容占位符 2">
            <a:extLst>
              <a:ext uri="{FF2B5EF4-FFF2-40B4-BE49-F238E27FC236}">
                <a16:creationId xmlns:a16="http://schemas.microsoft.com/office/drawing/2014/main" id="{1AF95590-F477-42C4-90EA-181085F5088A}"/>
              </a:ext>
            </a:extLst>
          </p:cNvPr>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A1BA6321-9D62-4145-891F-31578E2398D9}"/>
              </a:ext>
            </a:extLst>
          </p:cNvPr>
          <p:cNvSpPr txBox="1">
            <a:spLocks noChangeArrowheads="1"/>
          </p:cNvSpPr>
          <p:nvPr/>
        </p:nvSpPr>
        <p:spPr>
          <a:xfrm>
            <a:off x="685800" y="228600"/>
            <a:ext cx="7772400" cy="121920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dirty="0">
              <a:ea typeface="宋体" panose="02010600030101010101" pitchFamily="2" charset="-122"/>
            </a:endParaRPr>
          </a:p>
        </p:txBody>
      </p:sp>
      <p:sp>
        <p:nvSpPr>
          <p:cNvPr id="5" name="Line 3">
            <a:extLst>
              <a:ext uri="{FF2B5EF4-FFF2-40B4-BE49-F238E27FC236}">
                <a16:creationId xmlns:a16="http://schemas.microsoft.com/office/drawing/2014/main" id="{79419B90-1601-4EFD-8110-A8054BEE2563}"/>
              </a:ext>
            </a:extLst>
          </p:cNvPr>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2C646BC1-AEB1-4709-9640-F7175B5B7E4D}"/>
              </a:ext>
            </a:extLst>
          </p:cNvPr>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F6D27566-80FF-4694-B698-AF6FE9F0B843}"/>
              </a:ext>
            </a:extLst>
          </p:cNvPr>
          <p:cNvSpPr>
            <a:spLocks noChangeArrowheads="1"/>
          </p:cNvSpPr>
          <p:nvPr/>
        </p:nvSpPr>
        <p:spPr bwMode="auto">
          <a:xfrm>
            <a:off x="746125" y="1646238"/>
            <a:ext cx="65723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dirty="0">
                <a:ea typeface="宋体" panose="02010600030101010101" pitchFamily="2" charset="-122"/>
              </a:rPr>
              <a:t>Q</a:t>
            </a:r>
            <a:r>
              <a:rPr lang="en-US" altLang="zh-CN" sz="3200" b="1" baseline="-25000" dirty="0">
                <a:ea typeface="宋体" panose="02010600030101010101" pitchFamily="2" charset="-122"/>
              </a:rPr>
              <a:t>2</a:t>
            </a:r>
          </a:p>
        </p:txBody>
      </p:sp>
      <p:sp>
        <p:nvSpPr>
          <p:cNvPr id="8" name="Rectangle 6">
            <a:extLst>
              <a:ext uri="{FF2B5EF4-FFF2-40B4-BE49-F238E27FC236}">
                <a16:creationId xmlns:a16="http://schemas.microsoft.com/office/drawing/2014/main" id="{04F0B050-4398-4BF0-A243-151612CFD393}"/>
              </a:ext>
            </a:extLst>
          </p:cNvPr>
          <p:cNvSpPr>
            <a:spLocks noChangeArrowheads="1"/>
          </p:cNvSpPr>
          <p:nvPr/>
        </p:nvSpPr>
        <p:spPr bwMode="auto">
          <a:xfrm>
            <a:off x="5318125" y="5532438"/>
            <a:ext cx="65723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dirty="0">
                <a:ea typeface="宋体" panose="02010600030101010101" pitchFamily="2" charset="-122"/>
              </a:rPr>
              <a:t>Q</a:t>
            </a:r>
            <a:r>
              <a:rPr lang="en-US" altLang="zh-CN" sz="3200" b="1" baseline="-25000" dirty="0">
                <a:ea typeface="宋体" panose="02010600030101010101" pitchFamily="2" charset="-122"/>
              </a:rPr>
              <a:t>1</a:t>
            </a:r>
          </a:p>
        </p:txBody>
      </p:sp>
      <p:sp>
        <p:nvSpPr>
          <p:cNvPr id="9" name="Rectangle 9">
            <a:extLst>
              <a:ext uri="{FF2B5EF4-FFF2-40B4-BE49-F238E27FC236}">
                <a16:creationId xmlns:a16="http://schemas.microsoft.com/office/drawing/2014/main" id="{EBCA4E0F-EB6D-45B5-BE20-B931FE8BC637}"/>
              </a:ext>
            </a:extLst>
          </p:cNvPr>
          <p:cNvSpPr>
            <a:spLocks noChangeArrowheads="1"/>
          </p:cNvSpPr>
          <p:nvPr/>
        </p:nvSpPr>
        <p:spPr bwMode="auto">
          <a:xfrm>
            <a:off x="2151063" y="195103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a typeface="宋体" panose="02010600030101010101" pitchFamily="2" charset="-122"/>
              </a:rPr>
              <a:t>x</a:t>
            </a:r>
          </a:p>
        </p:txBody>
      </p:sp>
      <p:sp>
        <p:nvSpPr>
          <p:cNvPr id="10" name="Rectangle 11">
            <a:extLst>
              <a:ext uri="{FF2B5EF4-FFF2-40B4-BE49-F238E27FC236}">
                <a16:creationId xmlns:a16="http://schemas.microsoft.com/office/drawing/2014/main" id="{5F82A3DC-4FCC-440C-AFE1-F249808C62CB}"/>
              </a:ext>
            </a:extLst>
          </p:cNvPr>
          <p:cNvSpPr>
            <a:spLocks noChangeArrowheads="1"/>
          </p:cNvSpPr>
          <p:nvPr/>
        </p:nvSpPr>
        <p:spPr bwMode="auto">
          <a:xfrm>
            <a:off x="1905000" y="455295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a typeface="宋体" panose="02010600030101010101" pitchFamily="2" charset="-122"/>
              </a:rPr>
              <a:t>y</a:t>
            </a:r>
          </a:p>
        </p:txBody>
      </p:sp>
      <p:sp>
        <p:nvSpPr>
          <p:cNvPr id="11" name="Rectangle 12">
            <a:extLst>
              <a:ext uri="{FF2B5EF4-FFF2-40B4-BE49-F238E27FC236}">
                <a16:creationId xmlns:a16="http://schemas.microsoft.com/office/drawing/2014/main" id="{7E72115F-59CA-4535-BED5-ED03B13408EB}"/>
              </a:ext>
            </a:extLst>
          </p:cNvPr>
          <p:cNvSpPr>
            <a:spLocks noChangeArrowheads="1"/>
          </p:cNvSpPr>
          <p:nvPr/>
        </p:nvSpPr>
        <p:spPr bwMode="auto">
          <a:xfrm>
            <a:off x="4495800" y="2819400"/>
            <a:ext cx="560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a typeface="宋体" panose="02010600030101010101" pitchFamily="2" charset="-122"/>
              </a:rPr>
              <a:t>z</a:t>
            </a:r>
          </a:p>
        </p:txBody>
      </p:sp>
      <p:sp>
        <p:nvSpPr>
          <p:cNvPr id="12" name="Rectangle 16">
            <a:extLst>
              <a:ext uri="{FF2B5EF4-FFF2-40B4-BE49-F238E27FC236}">
                <a16:creationId xmlns:a16="http://schemas.microsoft.com/office/drawing/2014/main" id="{6BD88939-43E1-4ED5-B6CD-DC8F3599D680}"/>
              </a:ext>
            </a:extLst>
          </p:cNvPr>
          <p:cNvSpPr>
            <a:spLocks noChangeArrowheads="1"/>
          </p:cNvSpPr>
          <p:nvPr/>
        </p:nvSpPr>
        <p:spPr bwMode="auto">
          <a:xfrm>
            <a:off x="3581400" y="12954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dirty="0">
                <a:ea typeface="宋体" panose="02010600030101010101" pitchFamily="2" charset="-122"/>
              </a:rPr>
              <a:t>I</a:t>
            </a:r>
            <a:r>
              <a:rPr lang="en-US" altLang="zh-CN" sz="3200" b="1" baseline="-25000" dirty="0">
                <a:ea typeface="宋体" panose="02010600030101010101" pitchFamily="2" charset="-122"/>
              </a:rPr>
              <a:t>1</a:t>
            </a:r>
          </a:p>
        </p:txBody>
      </p:sp>
      <p:sp>
        <p:nvSpPr>
          <p:cNvPr id="13" name="Rectangle 17">
            <a:extLst>
              <a:ext uri="{FF2B5EF4-FFF2-40B4-BE49-F238E27FC236}">
                <a16:creationId xmlns:a16="http://schemas.microsoft.com/office/drawing/2014/main" id="{271C60FF-4954-4D25-8E35-30E1D1BFA0DB}"/>
              </a:ext>
            </a:extLst>
          </p:cNvPr>
          <p:cNvSpPr>
            <a:spLocks noChangeArrowheads="1"/>
          </p:cNvSpPr>
          <p:nvPr/>
        </p:nvSpPr>
        <p:spPr bwMode="auto">
          <a:xfrm>
            <a:off x="2498725" y="3170238"/>
            <a:ext cx="44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dirty="0">
                <a:ea typeface="宋体" panose="02010600030101010101" pitchFamily="2" charset="-122"/>
              </a:rPr>
              <a:t>I</a:t>
            </a:r>
            <a:r>
              <a:rPr lang="en-US" altLang="zh-CN" sz="3200" b="1" baseline="-25000" dirty="0">
                <a:ea typeface="宋体" panose="02010600030101010101" pitchFamily="2" charset="-122"/>
              </a:rPr>
              <a:t>2</a:t>
            </a:r>
          </a:p>
        </p:txBody>
      </p:sp>
      <p:sp>
        <p:nvSpPr>
          <p:cNvPr id="14" name="Rectangle 18">
            <a:extLst>
              <a:ext uri="{FF2B5EF4-FFF2-40B4-BE49-F238E27FC236}">
                <a16:creationId xmlns:a16="http://schemas.microsoft.com/office/drawing/2014/main" id="{4E6E76F0-19EF-4CC9-89DF-0818556F05E4}"/>
              </a:ext>
            </a:extLst>
          </p:cNvPr>
          <p:cNvSpPr>
            <a:spLocks noChangeArrowheads="1"/>
          </p:cNvSpPr>
          <p:nvPr/>
        </p:nvSpPr>
        <p:spPr bwMode="auto">
          <a:xfrm>
            <a:off x="3565525" y="4799013"/>
            <a:ext cx="44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a typeface="宋体" panose="02010600030101010101" pitchFamily="2" charset="-122"/>
              </a:rPr>
              <a:t>I</a:t>
            </a:r>
            <a:r>
              <a:rPr lang="en-US" altLang="zh-CN" sz="3200" b="1" baseline="-25000">
                <a:ea typeface="宋体" panose="02010600030101010101" pitchFamily="2" charset="-122"/>
              </a:rPr>
              <a:t>3</a:t>
            </a:r>
          </a:p>
        </p:txBody>
      </p:sp>
      <p:sp>
        <p:nvSpPr>
          <p:cNvPr id="15" name="Freeform 21">
            <a:extLst>
              <a:ext uri="{FF2B5EF4-FFF2-40B4-BE49-F238E27FC236}">
                <a16:creationId xmlns:a16="http://schemas.microsoft.com/office/drawing/2014/main" id="{E09DA234-D437-4328-B22D-51013EFF6517}"/>
              </a:ext>
            </a:extLst>
          </p:cNvPr>
          <p:cNvSpPr>
            <a:spLocks/>
          </p:cNvSpPr>
          <p:nvPr/>
        </p:nvSpPr>
        <p:spPr bwMode="auto">
          <a:xfrm>
            <a:off x="1952625" y="1738313"/>
            <a:ext cx="3024188" cy="3286125"/>
          </a:xfrm>
          <a:custGeom>
            <a:avLst/>
            <a:gdLst>
              <a:gd name="T0" fmla="*/ 0 w 2055"/>
              <a:gd name="T1" fmla="*/ 0 h 2040"/>
              <a:gd name="T2" fmla="*/ 812129114 w 2055"/>
              <a:gd name="T3" fmla="*/ 2147483647 h 2040"/>
              <a:gd name="T4" fmla="*/ 2147483647 w 2055"/>
              <a:gd name="T5" fmla="*/ 2147483647 h 2040"/>
              <a:gd name="T6" fmla="*/ 0 60000 65536"/>
              <a:gd name="T7" fmla="*/ 0 60000 65536"/>
              <a:gd name="T8" fmla="*/ 0 60000 65536"/>
              <a:gd name="T9" fmla="*/ 0 w 2055"/>
              <a:gd name="T10" fmla="*/ 0 h 2040"/>
              <a:gd name="T11" fmla="*/ 2055 w 2055"/>
              <a:gd name="T12" fmla="*/ 2040 h 2040"/>
            </a:gdLst>
            <a:ahLst/>
            <a:cxnLst>
              <a:cxn ang="T6">
                <a:pos x="T0" y="T1"/>
              </a:cxn>
              <a:cxn ang="T7">
                <a:pos x="T2" y="T3"/>
              </a:cxn>
              <a:cxn ang="T8">
                <a:pos x="T4" y="T5"/>
              </a:cxn>
            </a:cxnLst>
            <a:rect l="T9" t="T10" r="T11" b="T12"/>
            <a:pathLst>
              <a:path w="2055" h="2040">
                <a:moveTo>
                  <a:pt x="0" y="0"/>
                </a:moveTo>
                <a:cubicBezTo>
                  <a:pt x="16" y="460"/>
                  <a:pt x="33" y="920"/>
                  <a:pt x="375" y="1260"/>
                </a:cubicBezTo>
                <a:cubicBezTo>
                  <a:pt x="717" y="1600"/>
                  <a:pt x="1386" y="1820"/>
                  <a:pt x="2055" y="2040"/>
                </a:cubicBezTo>
              </a:path>
            </a:pathLst>
          </a:custGeom>
          <a:noFill/>
          <a:ln w="571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22">
            <a:extLst>
              <a:ext uri="{FF2B5EF4-FFF2-40B4-BE49-F238E27FC236}">
                <a16:creationId xmlns:a16="http://schemas.microsoft.com/office/drawing/2014/main" id="{21B1CF7F-30EC-47C8-8456-16EC4173DD78}"/>
              </a:ext>
            </a:extLst>
          </p:cNvPr>
          <p:cNvSpPr>
            <a:spLocks noChangeArrowheads="1"/>
          </p:cNvSpPr>
          <p:nvPr/>
        </p:nvSpPr>
        <p:spPr bwMode="auto">
          <a:xfrm>
            <a:off x="1873250" y="2216150"/>
            <a:ext cx="215900" cy="215900"/>
          </a:xfrm>
          <a:prstGeom prst="ellipse">
            <a:avLst/>
          </a:prstGeom>
          <a:solidFill>
            <a:schemeClr val="hlink"/>
          </a:solidFill>
          <a:ln w="12700">
            <a:solidFill>
              <a:schemeClr val="hlink"/>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Freeform 23">
            <a:extLst>
              <a:ext uri="{FF2B5EF4-FFF2-40B4-BE49-F238E27FC236}">
                <a16:creationId xmlns:a16="http://schemas.microsoft.com/office/drawing/2014/main" id="{415E2755-2A63-4829-AD0D-D1A6550883F4}"/>
              </a:ext>
            </a:extLst>
          </p:cNvPr>
          <p:cNvSpPr>
            <a:spLocks/>
          </p:cNvSpPr>
          <p:nvPr/>
        </p:nvSpPr>
        <p:spPr bwMode="auto">
          <a:xfrm>
            <a:off x="1666875" y="3643313"/>
            <a:ext cx="1928813" cy="1428750"/>
          </a:xfrm>
          <a:custGeom>
            <a:avLst/>
            <a:gdLst>
              <a:gd name="T0" fmla="*/ 0 w 1215"/>
              <a:gd name="T1" fmla="*/ 0 h 900"/>
              <a:gd name="T2" fmla="*/ 776208213 w 1215"/>
              <a:gd name="T3" fmla="*/ 1343244107 h 900"/>
              <a:gd name="T4" fmla="*/ 2147483647 w 1215"/>
              <a:gd name="T5" fmla="*/ 2147483647 h 900"/>
              <a:gd name="T6" fmla="*/ 0 60000 65536"/>
              <a:gd name="T7" fmla="*/ 0 60000 65536"/>
              <a:gd name="T8" fmla="*/ 0 60000 65536"/>
              <a:gd name="T9" fmla="*/ 0 w 1215"/>
              <a:gd name="T10" fmla="*/ 0 h 900"/>
              <a:gd name="T11" fmla="*/ 1215 w 1215"/>
              <a:gd name="T12" fmla="*/ 900 h 900"/>
            </a:gdLst>
            <a:ahLst/>
            <a:cxnLst>
              <a:cxn ang="T6">
                <a:pos x="T0" y="T1"/>
              </a:cxn>
              <a:cxn ang="T7">
                <a:pos x="T2" y="T3"/>
              </a:cxn>
              <a:cxn ang="T8">
                <a:pos x="T4" y="T5"/>
              </a:cxn>
            </a:cxnLst>
            <a:rect l="T9" t="T10" r="T11" b="T12"/>
            <a:pathLst>
              <a:path w="1215" h="900">
                <a:moveTo>
                  <a:pt x="0" y="0"/>
                </a:moveTo>
                <a:cubicBezTo>
                  <a:pt x="54" y="86"/>
                  <a:pt x="106" y="383"/>
                  <a:pt x="308" y="533"/>
                </a:cubicBezTo>
                <a:cubicBezTo>
                  <a:pt x="510" y="683"/>
                  <a:pt x="854" y="796"/>
                  <a:pt x="1215" y="900"/>
                </a:cubicBezTo>
              </a:path>
            </a:pathLst>
          </a:custGeom>
          <a:noFill/>
          <a:ln w="571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Freeform 24">
            <a:extLst>
              <a:ext uri="{FF2B5EF4-FFF2-40B4-BE49-F238E27FC236}">
                <a16:creationId xmlns:a16="http://schemas.microsoft.com/office/drawing/2014/main" id="{974BB7BA-3EAC-4D85-A347-10B6636B44DD}"/>
              </a:ext>
            </a:extLst>
          </p:cNvPr>
          <p:cNvSpPr>
            <a:spLocks/>
          </p:cNvSpPr>
          <p:nvPr/>
        </p:nvSpPr>
        <p:spPr bwMode="auto">
          <a:xfrm>
            <a:off x="3190875" y="1476375"/>
            <a:ext cx="2690813" cy="2547938"/>
          </a:xfrm>
          <a:custGeom>
            <a:avLst/>
            <a:gdLst>
              <a:gd name="T0" fmla="*/ 0 w 1695"/>
              <a:gd name="T1" fmla="*/ 0 h 1605"/>
              <a:gd name="T2" fmla="*/ 1179433401 w 1695"/>
              <a:gd name="T3" fmla="*/ 2147483647 h 1605"/>
              <a:gd name="T4" fmla="*/ 2147483647 w 1695"/>
              <a:gd name="T5" fmla="*/ 2147483647 h 1605"/>
              <a:gd name="T6" fmla="*/ 0 60000 65536"/>
              <a:gd name="T7" fmla="*/ 0 60000 65536"/>
              <a:gd name="T8" fmla="*/ 0 60000 65536"/>
              <a:gd name="T9" fmla="*/ 0 w 1695"/>
              <a:gd name="T10" fmla="*/ 0 h 1605"/>
              <a:gd name="T11" fmla="*/ 1695 w 1695"/>
              <a:gd name="T12" fmla="*/ 1605 h 1605"/>
            </a:gdLst>
            <a:ahLst/>
            <a:cxnLst>
              <a:cxn ang="T6">
                <a:pos x="T0" y="T1"/>
              </a:cxn>
              <a:cxn ang="T7">
                <a:pos x="T2" y="T3"/>
              </a:cxn>
              <a:cxn ang="T8">
                <a:pos x="T4" y="T5"/>
              </a:cxn>
            </a:cxnLst>
            <a:rect l="T9" t="T10" r="T11" b="T12"/>
            <a:pathLst>
              <a:path w="1695" h="1605">
                <a:moveTo>
                  <a:pt x="0" y="0"/>
                </a:moveTo>
                <a:cubicBezTo>
                  <a:pt x="75" y="158"/>
                  <a:pt x="186" y="682"/>
                  <a:pt x="468" y="949"/>
                </a:cubicBezTo>
                <a:cubicBezTo>
                  <a:pt x="750" y="1216"/>
                  <a:pt x="1440" y="1468"/>
                  <a:pt x="1695" y="1605"/>
                </a:cubicBezTo>
              </a:path>
            </a:pathLst>
          </a:custGeom>
          <a:noFill/>
          <a:ln w="571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507E7D49-F9CE-4262-9860-B8BDC8DB7A95}"/>
              </a:ext>
            </a:extLst>
          </p:cNvPr>
          <p:cNvSpPr>
            <a:spLocks noChangeArrowheads="1"/>
          </p:cNvSpPr>
          <p:nvPr/>
        </p:nvSpPr>
        <p:spPr bwMode="auto">
          <a:xfrm>
            <a:off x="2092325" y="4397375"/>
            <a:ext cx="215900" cy="215900"/>
          </a:xfrm>
          <a:prstGeom prst="ellipse">
            <a:avLst/>
          </a:prstGeom>
          <a:solidFill>
            <a:srgbClr val="00CC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A59FA3C7-2E47-46D7-BF5A-92A932ECD227}"/>
              </a:ext>
            </a:extLst>
          </p:cNvPr>
          <p:cNvSpPr>
            <a:spLocks noChangeArrowheads="1"/>
          </p:cNvSpPr>
          <p:nvPr/>
        </p:nvSpPr>
        <p:spPr bwMode="auto">
          <a:xfrm>
            <a:off x="4235450" y="3187700"/>
            <a:ext cx="215900" cy="215900"/>
          </a:xfrm>
          <a:prstGeom prst="ellipse">
            <a:avLst/>
          </a:prstGeom>
          <a:solidFill>
            <a:srgbClr val="FFFF00"/>
          </a:solidFill>
          <a:ln w="12700">
            <a:solidFill>
              <a:schemeClr val="tx2"/>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D9B67DF-37C3-4622-BDA8-F72FA1B3D71A}"/>
                  </a:ext>
                </a:extLst>
              </p:cNvPr>
              <p:cNvSpPr txBox="1"/>
              <p:nvPr/>
            </p:nvSpPr>
            <p:spPr>
              <a:xfrm>
                <a:off x="6406699" y="2108884"/>
                <a:ext cx="1495922" cy="800219"/>
              </a:xfrm>
              <a:prstGeom prst="rect">
                <a:avLst/>
              </a:prstGeom>
              <a:noFill/>
            </p:spPr>
            <p:txBody>
              <a:bodyPr wrap="none" rtlCol="0">
                <a:spAutoFit/>
              </a:bodyPr>
              <a:lstStyle/>
              <a:p>
                <a:r>
                  <a:rPr lang="en-US" altLang="zh-CN" sz="2800" dirty="0">
                    <a:effectLst>
                      <a:outerShdw blurRad="38100" dist="38100" dir="2700000" algn="tl">
                        <a:srgbClr val="000000"/>
                      </a:outerShdw>
                    </a:effectLst>
                    <a:latin typeface="+mn-ea"/>
                  </a:rPr>
                  <a:t>z</a:t>
                </a:r>
                <a:r>
                  <a:rPr lang="en-US" altLang="zh-CN" sz="2800" dirty="0">
                    <a:latin typeface="+mn-ea"/>
                  </a:rPr>
                  <a:t> </a:t>
                </a:r>
                <a14:m>
                  <m:oMath xmlns:m="http://schemas.openxmlformats.org/officeDocument/2006/math">
                    <m:r>
                      <a:rPr lang="en-US" altLang="zh-CN" sz="2800" b="0" i="1" dirty="0">
                        <a:latin typeface="Cambria Math" panose="02040503050406030204" pitchFamily="18" charset="0"/>
                      </a:rPr>
                      <m:t>≻</m:t>
                    </m:r>
                  </m:oMath>
                </a14:m>
                <a:r>
                  <a:rPr lang="en-US" altLang="zh-CN" sz="2800" dirty="0">
                    <a:latin typeface="+mn-ea"/>
                  </a:rPr>
                  <a:t> </a:t>
                </a:r>
                <a:r>
                  <a:rPr lang="en-US" altLang="zh-CN" sz="2800" dirty="0">
                    <a:effectLst>
                      <a:outerShdw blurRad="38100" dist="38100" dir="2700000" algn="tl">
                        <a:srgbClr val="000000"/>
                      </a:outerShdw>
                    </a:effectLst>
                    <a:latin typeface="+mn-ea"/>
                  </a:rPr>
                  <a:t>x</a:t>
                </a:r>
                <a:r>
                  <a:rPr lang="en-US" altLang="zh-CN" sz="2800" dirty="0">
                    <a:latin typeface="+mn-ea"/>
                  </a:rPr>
                  <a:t> </a:t>
                </a:r>
                <a14:m>
                  <m:oMath xmlns:m="http://schemas.openxmlformats.org/officeDocument/2006/math">
                    <m:r>
                      <a:rPr lang="en-US" altLang="zh-CN" sz="2800" b="0" i="1" dirty="0">
                        <a:latin typeface="Cambria Math" panose="02040503050406030204" pitchFamily="18" charset="0"/>
                      </a:rPr>
                      <m:t>≻</m:t>
                    </m:r>
                  </m:oMath>
                </a14:m>
                <a:r>
                  <a:rPr lang="en-US" altLang="zh-CN" sz="2800" dirty="0">
                    <a:effectLst>
                      <a:outerShdw blurRad="38100" dist="38100" dir="2700000" algn="tl">
                        <a:srgbClr val="000000"/>
                      </a:outerShdw>
                    </a:effectLst>
                    <a:latin typeface="+mn-ea"/>
                  </a:rPr>
                  <a:t>y</a:t>
                </a:r>
                <a:endParaRPr lang="en-US" altLang="zh-CN" sz="2800" dirty="0">
                  <a:latin typeface="+mn-ea"/>
                </a:endParaRPr>
              </a:p>
              <a:p>
                <a:endParaRPr lang="zh-CN" altLang="en-US" dirty="0"/>
              </a:p>
            </p:txBody>
          </p:sp>
        </mc:Choice>
        <mc:Fallback xmlns="">
          <p:sp>
            <p:nvSpPr>
              <p:cNvPr id="21" name="文本框 20">
                <a:extLst>
                  <a:ext uri="{FF2B5EF4-FFF2-40B4-BE49-F238E27FC236}">
                    <a16:creationId xmlns:a16="http://schemas.microsoft.com/office/drawing/2014/main" id="{4D9B67DF-37C3-4622-BDA8-F72FA1B3D71A}"/>
                  </a:ext>
                </a:extLst>
              </p:cNvPr>
              <p:cNvSpPr txBox="1">
                <a:spLocks noRot="1" noChangeAspect="1" noMove="1" noResize="1" noEditPoints="1" noAdjustHandles="1" noChangeArrowheads="1" noChangeShapeType="1" noTextEdit="1"/>
              </p:cNvSpPr>
              <p:nvPr/>
            </p:nvSpPr>
            <p:spPr>
              <a:xfrm>
                <a:off x="6406699" y="2108884"/>
                <a:ext cx="1495922" cy="800219"/>
              </a:xfrm>
              <a:prstGeom prst="rect">
                <a:avLst/>
              </a:prstGeom>
              <a:blipFill>
                <a:blip r:embed="rId2"/>
                <a:stretch>
                  <a:fillRect l="-8571" t="-9160" r="-97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549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0E9DA-3361-4464-8868-56E50241DB63}"/>
              </a:ext>
            </a:extLst>
          </p:cNvPr>
          <p:cNvSpPr>
            <a:spLocks noGrp="1"/>
          </p:cNvSpPr>
          <p:nvPr>
            <p:ph type="title"/>
          </p:nvPr>
        </p:nvSpPr>
        <p:spPr/>
        <p:txBody>
          <a:bodyPr/>
          <a:lstStyle/>
          <a:p>
            <a:r>
              <a:rPr lang="zh-CN" altLang="en-US" dirty="0"/>
              <a:t>无差异曲线的形状</a:t>
            </a:r>
          </a:p>
        </p:txBody>
      </p:sp>
      <p:sp>
        <p:nvSpPr>
          <p:cNvPr id="3" name="内容占位符 2">
            <a:extLst>
              <a:ext uri="{FF2B5EF4-FFF2-40B4-BE49-F238E27FC236}">
                <a16:creationId xmlns:a16="http://schemas.microsoft.com/office/drawing/2014/main" id="{D73A2BD6-CCA5-4E02-AE4E-9830DD195CED}"/>
              </a:ext>
            </a:extLst>
          </p:cNvPr>
          <p:cNvSpPr>
            <a:spLocks noGrp="1"/>
          </p:cNvSpPr>
          <p:nvPr>
            <p:ph idx="1"/>
          </p:nvPr>
        </p:nvSpPr>
        <p:spPr/>
        <p:txBody>
          <a:bodyPr/>
          <a:lstStyle/>
          <a:p>
            <a:r>
              <a:rPr lang="zh-CN" altLang="en-US" dirty="0"/>
              <a:t>无差异曲线向下倾斜，并且越高越好。</a:t>
            </a:r>
          </a:p>
          <a:p>
            <a:pPr lvl="1"/>
            <a:r>
              <a:rPr lang="en-US" altLang="zh-CN" dirty="0"/>
              <a:t>A</a:t>
            </a:r>
            <a:r>
              <a:rPr lang="zh-CN" altLang="en-US" dirty="0"/>
              <a:t>：完备性 </a:t>
            </a:r>
            <a:r>
              <a:rPr lang="en-US" altLang="zh-CN" dirty="0"/>
              <a:t>B</a:t>
            </a:r>
            <a:r>
              <a:rPr lang="zh-CN" altLang="en-US" dirty="0"/>
              <a:t>：传递性 </a:t>
            </a:r>
            <a:r>
              <a:rPr lang="en-US" altLang="zh-CN" dirty="0">
                <a:solidFill>
                  <a:srgbClr val="FF0000"/>
                </a:solidFill>
              </a:rPr>
              <a:t>C</a:t>
            </a:r>
            <a:r>
              <a:rPr lang="zh-CN" altLang="en-US" dirty="0"/>
              <a:t>：单调性 </a:t>
            </a:r>
            <a:r>
              <a:rPr lang="en-US" altLang="zh-CN" dirty="0"/>
              <a:t>D</a:t>
            </a:r>
            <a:r>
              <a:rPr lang="zh-CN" altLang="en-US" dirty="0"/>
              <a:t>：凸性</a:t>
            </a:r>
            <a:endParaRPr lang="en-US" altLang="zh-CN" dirty="0"/>
          </a:p>
          <a:p>
            <a:r>
              <a:rPr lang="zh-CN" altLang="en-US" dirty="0"/>
              <a:t>无差异曲线凸向原点。</a:t>
            </a:r>
          </a:p>
          <a:p>
            <a:pPr lvl="1"/>
            <a:r>
              <a:rPr lang="en-US" altLang="zh-CN" dirty="0"/>
              <a:t>A</a:t>
            </a:r>
            <a:r>
              <a:rPr lang="zh-CN" altLang="en-US" dirty="0"/>
              <a:t>：完备性 </a:t>
            </a:r>
            <a:r>
              <a:rPr lang="en-US" altLang="zh-CN" dirty="0"/>
              <a:t>B</a:t>
            </a:r>
            <a:r>
              <a:rPr lang="zh-CN" altLang="en-US" dirty="0"/>
              <a:t>：传递性 </a:t>
            </a:r>
            <a:r>
              <a:rPr lang="en-US" altLang="zh-CN" dirty="0"/>
              <a:t>C</a:t>
            </a:r>
            <a:r>
              <a:rPr lang="zh-CN" altLang="en-US" dirty="0"/>
              <a:t>：单调性 </a:t>
            </a:r>
            <a:r>
              <a:rPr lang="en-US" altLang="zh-CN" dirty="0">
                <a:solidFill>
                  <a:srgbClr val="FF0000"/>
                </a:solidFill>
              </a:rPr>
              <a:t>D</a:t>
            </a:r>
            <a:r>
              <a:rPr lang="zh-CN" altLang="en-US" dirty="0"/>
              <a:t>：凸性</a:t>
            </a:r>
            <a:endParaRPr lang="en-US" altLang="zh-CN" dirty="0"/>
          </a:p>
          <a:p>
            <a:r>
              <a:rPr lang="zh-CN" altLang="en-US" dirty="0"/>
              <a:t>无差异曲线不相交。</a:t>
            </a:r>
            <a:endParaRPr lang="en-US" altLang="zh-CN" dirty="0"/>
          </a:p>
          <a:p>
            <a:pPr lvl="1"/>
            <a:r>
              <a:rPr lang="en-US" altLang="zh-CN" dirty="0"/>
              <a:t>A</a:t>
            </a:r>
            <a:r>
              <a:rPr lang="zh-CN" altLang="en-US" dirty="0"/>
              <a:t>：完备性 </a:t>
            </a:r>
            <a:r>
              <a:rPr lang="en-US" altLang="zh-CN" dirty="0">
                <a:solidFill>
                  <a:srgbClr val="FF0000"/>
                </a:solidFill>
              </a:rPr>
              <a:t>B</a:t>
            </a:r>
            <a:r>
              <a:rPr lang="zh-CN" altLang="en-US" dirty="0"/>
              <a:t>：传递性 </a:t>
            </a:r>
            <a:r>
              <a:rPr lang="en-US" altLang="zh-CN" dirty="0"/>
              <a:t>C</a:t>
            </a:r>
            <a:r>
              <a:rPr lang="zh-CN" altLang="en-US" dirty="0"/>
              <a:t>：单调性 </a:t>
            </a:r>
            <a:r>
              <a:rPr lang="en-US" altLang="zh-CN" dirty="0"/>
              <a:t>D</a:t>
            </a:r>
            <a:r>
              <a:rPr lang="zh-CN" altLang="en-US" dirty="0"/>
              <a:t>：凸性</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202001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2CDF3-463B-42CD-848D-8BE7A1460A6E}"/>
              </a:ext>
            </a:extLst>
          </p:cNvPr>
          <p:cNvSpPr>
            <a:spLocks noGrp="1"/>
          </p:cNvSpPr>
          <p:nvPr>
            <p:ph type="title"/>
          </p:nvPr>
        </p:nvSpPr>
        <p:spPr/>
        <p:txBody>
          <a:bodyPr/>
          <a:lstStyle/>
          <a:p>
            <a:r>
              <a:rPr lang="zh-CN" altLang="en-US" dirty="0">
                <a:latin typeface="+mj-ea"/>
              </a:rPr>
              <a:t>传递性</a:t>
            </a:r>
          </a:p>
        </p:txBody>
      </p:sp>
      <p:sp>
        <p:nvSpPr>
          <p:cNvPr id="3" name="内容占位符 2">
            <a:extLst>
              <a:ext uri="{FF2B5EF4-FFF2-40B4-BE49-F238E27FC236}">
                <a16:creationId xmlns:a16="http://schemas.microsoft.com/office/drawing/2014/main" id="{481DA077-5046-4DA3-8A2F-A32FB7C577BF}"/>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0B793146-49FE-4673-9079-0F5DAD467A78}"/>
              </a:ext>
            </a:extLst>
          </p:cNvPr>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EEA25BB6-7DDE-4D20-A10A-846669578D0A}"/>
              </a:ext>
            </a:extLst>
          </p:cNvPr>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C95D0A4A-62A1-419B-800E-78F59B8BAA75}"/>
              </a:ext>
            </a:extLst>
          </p:cNvPr>
          <p:cNvSpPr>
            <a:spLocks noChangeArrowheads="1"/>
          </p:cNvSpPr>
          <p:nvPr/>
        </p:nvSpPr>
        <p:spPr bwMode="auto">
          <a:xfrm>
            <a:off x="609600" y="1600200"/>
            <a:ext cx="685800" cy="585418"/>
          </a:xfrm>
          <a:prstGeom prst="rect">
            <a:avLst/>
          </a:prstGeom>
          <a:noFill/>
          <a:ln w="9525">
            <a:noFill/>
            <a:miter lim="800000"/>
            <a:headEnd/>
            <a:tailEnd/>
          </a:ln>
          <a:effectLst/>
        </p:spPr>
        <p:txBody>
          <a:bodyPr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2</a:t>
            </a:r>
          </a:p>
        </p:txBody>
      </p:sp>
      <p:sp>
        <p:nvSpPr>
          <p:cNvPr id="8" name="Rectangle 6">
            <a:extLst>
              <a:ext uri="{FF2B5EF4-FFF2-40B4-BE49-F238E27FC236}">
                <a16:creationId xmlns:a16="http://schemas.microsoft.com/office/drawing/2014/main" id="{6ACCD897-BA53-4E84-BC11-0D2CEBBC70D4}"/>
              </a:ext>
            </a:extLst>
          </p:cNvPr>
          <p:cNvSpPr>
            <a:spLocks noChangeArrowheads="1"/>
          </p:cNvSpPr>
          <p:nvPr/>
        </p:nvSpPr>
        <p:spPr bwMode="auto">
          <a:xfrm>
            <a:off x="5318125" y="5532438"/>
            <a:ext cx="657231"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1</a:t>
            </a:r>
          </a:p>
        </p:txBody>
      </p:sp>
      <p:sp>
        <p:nvSpPr>
          <p:cNvPr id="9" name="Rectangle 7">
            <a:extLst>
              <a:ext uri="{FF2B5EF4-FFF2-40B4-BE49-F238E27FC236}">
                <a16:creationId xmlns:a16="http://schemas.microsoft.com/office/drawing/2014/main" id="{B6217F77-61F8-47EC-B1FE-CB77C2BECB39}"/>
              </a:ext>
            </a:extLst>
          </p:cNvPr>
          <p:cNvSpPr>
            <a:spLocks noChangeArrowheads="1"/>
          </p:cNvSpPr>
          <p:nvPr/>
        </p:nvSpPr>
        <p:spPr bwMode="auto">
          <a:xfrm>
            <a:off x="2955925" y="3589338"/>
            <a:ext cx="409575" cy="579437"/>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x</a:t>
            </a:r>
          </a:p>
        </p:txBody>
      </p:sp>
      <p:sp>
        <p:nvSpPr>
          <p:cNvPr id="10" name="Rectangle 8">
            <a:extLst>
              <a:ext uri="{FF2B5EF4-FFF2-40B4-BE49-F238E27FC236}">
                <a16:creationId xmlns:a16="http://schemas.microsoft.com/office/drawing/2014/main" id="{A3592CD3-06C1-47F5-95FF-0FC7B45F1197}"/>
              </a:ext>
            </a:extLst>
          </p:cNvPr>
          <p:cNvSpPr>
            <a:spLocks noChangeArrowheads="1"/>
          </p:cNvSpPr>
          <p:nvPr/>
        </p:nvSpPr>
        <p:spPr bwMode="auto">
          <a:xfrm>
            <a:off x="4956175" y="3970338"/>
            <a:ext cx="409575" cy="579437"/>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y</a:t>
            </a:r>
          </a:p>
        </p:txBody>
      </p:sp>
      <p:sp>
        <p:nvSpPr>
          <p:cNvPr id="11" name="Rectangle 9">
            <a:extLst>
              <a:ext uri="{FF2B5EF4-FFF2-40B4-BE49-F238E27FC236}">
                <a16:creationId xmlns:a16="http://schemas.microsoft.com/office/drawing/2014/main" id="{5AB613E9-FA93-45B8-A086-3285F9153463}"/>
              </a:ext>
            </a:extLst>
          </p:cNvPr>
          <p:cNvSpPr>
            <a:spLocks noChangeArrowheads="1"/>
          </p:cNvSpPr>
          <p:nvPr/>
        </p:nvSpPr>
        <p:spPr bwMode="auto">
          <a:xfrm>
            <a:off x="3717925" y="4656138"/>
            <a:ext cx="387350" cy="579437"/>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z</a:t>
            </a:r>
          </a:p>
        </p:txBody>
      </p:sp>
      <p:sp>
        <p:nvSpPr>
          <p:cNvPr id="12" name="Rectangle 10">
            <a:extLst>
              <a:ext uri="{FF2B5EF4-FFF2-40B4-BE49-F238E27FC236}">
                <a16:creationId xmlns:a16="http://schemas.microsoft.com/office/drawing/2014/main" id="{799A8361-FDC2-450C-A331-A3F8E96ED581}"/>
              </a:ext>
            </a:extLst>
          </p:cNvPr>
          <p:cNvSpPr>
            <a:spLocks noChangeArrowheads="1"/>
          </p:cNvSpPr>
          <p:nvPr/>
        </p:nvSpPr>
        <p:spPr bwMode="auto">
          <a:xfrm>
            <a:off x="1546225" y="1931988"/>
            <a:ext cx="444500" cy="579437"/>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I</a:t>
            </a:r>
            <a:r>
              <a:rPr lang="en-US" altLang="zh-CN" sz="3200" b="1" baseline="-25000" dirty="0">
                <a:effectLst>
                  <a:outerShdw blurRad="38100" dist="38100" dir="2700000" algn="tl">
                    <a:srgbClr val="000000"/>
                  </a:outerShdw>
                </a:effectLst>
                <a:latin typeface="Arial" charset="0"/>
                <a:ea typeface="宋体" charset="-122"/>
              </a:rPr>
              <a:t>1</a:t>
            </a:r>
          </a:p>
        </p:txBody>
      </p:sp>
      <p:sp>
        <p:nvSpPr>
          <p:cNvPr id="13" name="Rectangle 11">
            <a:extLst>
              <a:ext uri="{FF2B5EF4-FFF2-40B4-BE49-F238E27FC236}">
                <a16:creationId xmlns:a16="http://schemas.microsoft.com/office/drawing/2014/main" id="{64CE295F-0971-423A-BEFD-C329C60475FE}"/>
              </a:ext>
            </a:extLst>
          </p:cNvPr>
          <p:cNvSpPr>
            <a:spLocks noChangeArrowheads="1"/>
          </p:cNvSpPr>
          <p:nvPr/>
        </p:nvSpPr>
        <p:spPr bwMode="auto">
          <a:xfrm>
            <a:off x="2289175" y="1570038"/>
            <a:ext cx="444500" cy="579437"/>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solidFill>
                  <a:srgbClr val="00CC00"/>
                </a:solidFill>
                <a:latin typeface="Arial" charset="0"/>
                <a:ea typeface="宋体" charset="-122"/>
              </a:rPr>
              <a:t>I</a:t>
            </a:r>
            <a:r>
              <a:rPr lang="en-US" altLang="zh-CN" sz="3200" b="1" baseline="-25000" dirty="0">
                <a:solidFill>
                  <a:srgbClr val="00CC00"/>
                </a:solidFill>
                <a:latin typeface="Arial" charset="0"/>
                <a:ea typeface="宋体" charset="-122"/>
              </a:rPr>
              <a:t>2</a:t>
            </a:r>
            <a:endParaRPr lang="en-US" altLang="zh-CN" sz="3200" b="1" baseline="-25000" dirty="0">
              <a:effectLst>
                <a:outerShdw blurRad="38100" dist="38100" dir="2700000" algn="tl">
                  <a:srgbClr val="000000"/>
                </a:outerShdw>
              </a:effectLst>
              <a:latin typeface="Arial" charset="0"/>
              <a:ea typeface="宋体" charset="-122"/>
            </a:endParaRPr>
          </a:p>
        </p:txBody>
      </p:sp>
      <mc:AlternateContent xmlns:mc="http://schemas.openxmlformats.org/markup-compatibility/2006" xmlns:a14="http://schemas.microsoft.com/office/drawing/2010/main">
        <mc:Choice Requires="a14">
          <p:sp>
            <p:nvSpPr>
              <p:cNvPr id="14" name="Rectangle 12">
                <a:extLst>
                  <a:ext uri="{FF2B5EF4-FFF2-40B4-BE49-F238E27FC236}">
                    <a16:creationId xmlns:a16="http://schemas.microsoft.com/office/drawing/2014/main" id="{90B4EDAF-D2F6-405B-883F-96F84B56C566}"/>
                  </a:ext>
                </a:extLst>
              </p:cNvPr>
              <p:cNvSpPr>
                <a:spLocks noChangeArrowheads="1"/>
              </p:cNvSpPr>
              <p:nvPr/>
            </p:nvSpPr>
            <p:spPr bwMode="auto">
              <a:xfrm>
                <a:off x="5003800" y="1524000"/>
                <a:ext cx="3911600" cy="2247411"/>
              </a:xfrm>
              <a:prstGeom prst="rect">
                <a:avLst/>
              </a:prstGeom>
              <a:noFill/>
              <a:ln w="9525">
                <a:noFill/>
                <a:miter lim="800000"/>
                <a:headEnd/>
                <a:tailEnd/>
              </a:ln>
              <a:effectLst/>
            </p:spPr>
            <p:txBody>
              <a:bodyPr wrap="squar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dirty="0">
                    <a:solidFill>
                      <a:schemeClr val="tx1"/>
                    </a:solidFill>
                    <a:latin typeface="+mn-ea"/>
                  </a:rPr>
                  <a:t>从曲线</a:t>
                </a:r>
                <a:r>
                  <a:rPr lang="en-US" altLang="zh-CN" sz="2800" dirty="0">
                    <a:solidFill>
                      <a:schemeClr val="tx1"/>
                    </a:solidFill>
                    <a:latin typeface="+mn-ea"/>
                  </a:rPr>
                  <a:t> I</a:t>
                </a:r>
                <a:r>
                  <a:rPr lang="en-US" altLang="zh-CN" sz="2800" baseline="-25000" dirty="0">
                    <a:solidFill>
                      <a:schemeClr val="tx1"/>
                    </a:solidFill>
                    <a:latin typeface="+mn-ea"/>
                  </a:rPr>
                  <a:t>1</a:t>
                </a:r>
                <a:r>
                  <a:rPr lang="en-US" altLang="zh-CN" sz="2800" dirty="0">
                    <a:solidFill>
                      <a:schemeClr val="tx1"/>
                    </a:solidFill>
                    <a:latin typeface="+mn-ea"/>
                  </a:rPr>
                  <a:t>, x ~ y.  </a:t>
                </a:r>
              </a:p>
              <a:p>
                <a:pPr algn="l"/>
                <a:r>
                  <a:rPr lang="zh-CN" altLang="en-US" sz="2800" dirty="0">
                    <a:solidFill>
                      <a:schemeClr val="tx1"/>
                    </a:solidFill>
                    <a:latin typeface="+mn-ea"/>
                  </a:rPr>
                  <a:t>从曲线</a:t>
                </a:r>
                <a:r>
                  <a:rPr lang="en-US" altLang="zh-CN" sz="2800" dirty="0">
                    <a:solidFill>
                      <a:schemeClr val="tx1"/>
                    </a:solidFill>
                    <a:latin typeface="+mn-ea"/>
                  </a:rPr>
                  <a:t> I</a:t>
                </a:r>
                <a:r>
                  <a:rPr lang="en-US" altLang="zh-CN" sz="2800" baseline="-25000" dirty="0">
                    <a:solidFill>
                      <a:schemeClr val="tx1"/>
                    </a:solidFill>
                    <a:latin typeface="+mn-ea"/>
                  </a:rPr>
                  <a:t>2</a:t>
                </a:r>
                <a:r>
                  <a:rPr lang="en-US" altLang="zh-CN" sz="2800" dirty="0">
                    <a:solidFill>
                      <a:schemeClr val="tx1"/>
                    </a:solidFill>
                    <a:latin typeface="+mn-ea"/>
                  </a:rPr>
                  <a:t>, x ~ z.</a:t>
                </a:r>
              </a:p>
              <a:p>
                <a:pPr algn="l"/>
                <a:r>
                  <a:rPr lang="zh-CN" altLang="en-US" sz="2800" dirty="0">
                    <a:solidFill>
                      <a:schemeClr val="tx1"/>
                    </a:solidFill>
                    <a:latin typeface="+mn-ea"/>
                  </a:rPr>
                  <a:t>因此</a:t>
                </a:r>
                <a:r>
                  <a:rPr lang="en-US" altLang="zh-CN" sz="2800" dirty="0">
                    <a:solidFill>
                      <a:schemeClr val="tx1"/>
                    </a:solidFill>
                    <a:latin typeface="+mn-ea"/>
                  </a:rPr>
                  <a:t> y ~ z.  </a:t>
                </a:r>
              </a:p>
              <a:p>
                <a:pPr algn="l"/>
                <a:r>
                  <a:rPr lang="zh-CN" altLang="en-US" sz="2800" dirty="0">
                    <a:solidFill>
                      <a:schemeClr val="tx1"/>
                    </a:solidFill>
                    <a:latin typeface="+mn-ea"/>
                  </a:rPr>
                  <a:t>但从曲线</a:t>
                </a:r>
                <a:r>
                  <a:rPr lang="en-US" altLang="zh-CN" sz="2800" dirty="0">
                    <a:solidFill>
                      <a:schemeClr val="tx1"/>
                    </a:solidFill>
                    <a:latin typeface="+mn-ea"/>
                  </a:rPr>
                  <a:t> I</a:t>
                </a:r>
                <a:r>
                  <a:rPr lang="en-US" altLang="zh-CN" sz="2800" baseline="-25000" dirty="0">
                    <a:solidFill>
                      <a:schemeClr val="tx1"/>
                    </a:solidFill>
                    <a:latin typeface="+mn-ea"/>
                  </a:rPr>
                  <a:t>1</a:t>
                </a:r>
                <a:r>
                  <a:rPr lang="zh-CN" altLang="en-US" sz="2800" dirty="0">
                    <a:solidFill>
                      <a:schemeClr val="tx1"/>
                    </a:solidFill>
                    <a:latin typeface="+mn-ea"/>
                  </a:rPr>
                  <a:t>和</a:t>
                </a:r>
                <a:r>
                  <a:rPr lang="en-US" altLang="zh-CN" sz="2800" dirty="0">
                    <a:solidFill>
                      <a:schemeClr val="tx1"/>
                    </a:solidFill>
                    <a:latin typeface="+mn-ea"/>
                  </a:rPr>
                  <a:t> I</a:t>
                </a:r>
                <a:r>
                  <a:rPr lang="en-US" altLang="zh-CN" sz="2800" baseline="-25000" dirty="0">
                    <a:solidFill>
                      <a:schemeClr val="tx1"/>
                    </a:solidFill>
                    <a:latin typeface="+mn-ea"/>
                  </a:rPr>
                  <a:t>2</a:t>
                </a:r>
                <a:r>
                  <a:rPr lang="zh-CN" altLang="en-US" sz="2800" dirty="0">
                    <a:solidFill>
                      <a:schemeClr val="tx1"/>
                    </a:solidFill>
                    <a:latin typeface="+mn-ea"/>
                  </a:rPr>
                  <a:t>， </a:t>
                </a:r>
                <a:r>
                  <a:rPr lang="en-US" altLang="zh-CN" sz="2800" dirty="0">
                    <a:solidFill>
                      <a:schemeClr val="tx1"/>
                    </a:solidFill>
                    <a:latin typeface="+mn-ea"/>
                  </a:rPr>
                  <a:t>y </a:t>
                </a:r>
                <a14:m>
                  <m:oMath xmlns:m="http://schemas.openxmlformats.org/officeDocument/2006/math">
                    <m:r>
                      <a:rPr lang="en-US" altLang="zh-CN" sz="2800" b="0" i="1" dirty="0" smtClean="0">
                        <a:solidFill>
                          <a:schemeClr val="tx1"/>
                        </a:solidFill>
                        <a:latin typeface="Cambria Math" panose="02040503050406030204" pitchFamily="18" charset="0"/>
                      </a:rPr>
                      <m:t>≻</m:t>
                    </m:r>
                  </m:oMath>
                </a14:m>
                <a:r>
                  <a:rPr lang="en-US" altLang="zh-CN" sz="2800" dirty="0">
                    <a:solidFill>
                      <a:schemeClr val="tx1"/>
                    </a:solidFill>
                    <a:latin typeface="+mn-ea"/>
                  </a:rPr>
                  <a:t>  z, </a:t>
                </a:r>
                <a:r>
                  <a:rPr lang="zh-CN" altLang="en-US" sz="2800" dirty="0">
                    <a:solidFill>
                      <a:schemeClr val="tx1"/>
                    </a:solidFill>
                    <a:latin typeface="+mn-ea"/>
                  </a:rPr>
                  <a:t>或 </a:t>
                </a:r>
                <a:r>
                  <a:rPr lang="en-US" altLang="zh-CN" sz="2800" dirty="0">
                    <a:solidFill>
                      <a:schemeClr val="tx1"/>
                    </a:solidFill>
                    <a:latin typeface="+mn-ea"/>
                  </a:rPr>
                  <a:t>z </a:t>
                </a:r>
                <a14:m>
                  <m:oMath xmlns:m="http://schemas.openxmlformats.org/officeDocument/2006/math">
                    <m:r>
                      <a:rPr lang="en-US" altLang="zh-CN" sz="2800" b="0" i="1" dirty="0" smtClean="0">
                        <a:solidFill>
                          <a:schemeClr val="tx1"/>
                        </a:solidFill>
                        <a:latin typeface="Cambria Math" panose="02040503050406030204" pitchFamily="18" charset="0"/>
                      </a:rPr>
                      <m:t>≻</m:t>
                    </m:r>
                  </m:oMath>
                </a14:m>
                <a:r>
                  <a:rPr lang="en-US" altLang="zh-CN" sz="2800" dirty="0">
                    <a:solidFill>
                      <a:schemeClr val="tx1"/>
                    </a:solidFill>
                    <a:latin typeface="+mn-ea"/>
                  </a:rPr>
                  <a:t>  y, </a:t>
                </a:r>
                <a:r>
                  <a:rPr lang="zh-CN" altLang="en-US" sz="2800" dirty="0">
                    <a:solidFill>
                      <a:schemeClr val="tx1"/>
                    </a:solidFill>
                    <a:latin typeface="+mn-ea"/>
                  </a:rPr>
                  <a:t>矛盾。</a:t>
                </a:r>
                <a:endParaRPr lang="en-US" altLang="zh-CN" sz="2800" dirty="0">
                  <a:solidFill>
                    <a:schemeClr val="tx1"/>
                  </a:solidFill>
                  <a:latin typeface="+mn-ea"/>
                </a:endParaRPr>
              </a:p>
            </p:txBody>
          </p:sp>
        </mc:Choice>
        <mc:Fallback xmlns="">
          <p:sp>
            <p:nvSpPr>
              <p:cNvPr id="14" name="Rectangle 12">
                <a:extLst>
                  <a:ext uri="{FF2B5EF4-FFF2-40B4-BE49-F238E27FC236}">
                    <a16:creationId xmlns:a16="http://schemas.microsoft.com/office/drawing/2014/main" id="{90B4EDAF-D2F6-405B-883F-96F84B56C566}"/>
                  </a:ext>
                </a:extLst>
              </p:cNvPr>
              <p:cNvSpPr>
                <a:spLocks noRot="1" noChangeAspect="1" noMove="1" noResize="1" noEditPoints="1" noAdjustHandles="1" noChangeArrowheads="1" noChangeShapeType="1" noTextEdit="1"/>
              </p:cNvSpPr>
              <p:nvPr/>
            </p:nvSpPr>
            <p:spPr bwMode="auto">
              <a:xfrm>
                <a:off x="5003800" y="1524000"/>
                <a:ext cx="3911600" cy="2247411"/>
              </a:xfrm>
              <a:prstGeom prst="rect">
                <a:avLst/>
              </a:prstGeom>
              <a:blipFill>
                <a:blip r:embed="rId2"/>
                <a:stretch>
                  <a:fillRect l="-3271" t="-2981" b="-6504"/>
                </a:stretch>
              </a:blipFill>
              <a:ln w="9525">
                <a:noFill/>
                <a:miter lim="800000"/>
                <a:headEnd/>
                <a:tailEnd/>
              </a:ln>
              <a:effectLst/>
            </p:spPr>
            <p:txBody>
              <a:bodyPr/>
              <a:lstStyle/>
              <a:p>
                <a:r>
                  <a:rPr lang="zh-CN" altLang="en-US">
                    <a:noFill/>
                  </a:rPr>
                  <a:t> </a:t>
                </a:r>
              </a:p>
            </p:txBody>
          </p:sp>
        </mc:Fallback>
      </mc:AlternateContent>
      <p:sp>
        <p:nvSpPr>
          <p:cNvPr id="15" name="Freeform 13">
            <a:extLst>
              <a:ext uri="{FF2B5EF4-FFF2-40B4-BE49-F238E27FC236}">
                <a16:creationId xmlns:a16="http://schemas.microsoft.com/office/drawing/2014/main" id="{0B04C149-981B-4001-A6A4-3B7CC95D4126}"/>
              </a:ext>
            </a:extLst>
          </p:cNvPr>
          <p:cNvSpPr>
            <a:spLocks/>
          </p:cNvSpPr>
          <p:nvPr/>
        </p:nvSpPr>
        <p:spPr bwMode="auto">
          <a:xfrm>
            <a:off x="1943100" y="2190750"/>
            <a:ext cx="3181350" cy="2457450"/>
          </a:xfrm>
          <a:custGeom>
            <a:avLst/>
            <a:gdLst>
              <a:gd name="T0" fmla="*/ 0 w 2004"/>
              <a:gd name="T1" fmla="*/ 0 h 1548"/>
              <a:gd name="T2" fmla="*/ 1602819381 w 2004"/>
              <a:gd name="T3" fmla="*/ 2147483647 h 1548"/>
              <a:gd name="T4" fmla="*/ 2147483647 w 2004"/>
              <a:gd name="T5" fmla="*/ 2147483647 h 1548"/>
              <a:gd name="T6" fmla="*/ 0 60000 65536"/>
              <a:gd name="T7" fmla="*/ 0 60000 65536"/>
              <a:gd name="T8" fmla="*/ 0 60000 65536"/>
              <a:gd name="T9" fmla="*/ 0 w 2004"/>
              <a:gd name="T10" fmla="*/ 0 h 1548"/>
              <a:gd name="T11" fmla="*/ 2004 w 2004"/>
              <a:gd name="T12" fmla="*/ 1548 h 1548"/>
            </a:gdLst>
            <a:ahLst/>
            <a:cxnLst>
              <a:cxn ang="T6">
                <a:pos x="T0" y="T1"/>
              </a:cxn>
              <a:cxn ang="T7">
                <a:pos x="T2" y="T3"/>
              </a:cxn>
              <a:cxn ang="T8">
                <a:pos x="T4" y="T5"/>
              </a:cxn>
            </a:cxnLst>
            <a:rect l="T9" t="T10" r="T11" b="T12"/>
            <a:pathLst>
              <a:path w="2004" h="1548">
                <a:moveTo>
                  <a:pt x="0" y="0"/>
                </a:moveTo>
                <a:cubicBezTo>
                  <a:pt x="151" y="471"/>
                  <a:pt x="302" y="942"/>
                  <a:pt x="636" y="1200"/>
                </a:cubicBezTo>
                <a:cubicBezTo>
                  <a:pt x="970" y="1458"/>
                  <a:pt x="1736" y="1484"/>
                  <a:pt x="2004" y="1548"/>
                </a:cubicBezTo>
              </a:path>
            </a:pathLst>
          </a:custGeom>
          <a:noFill/>
          <a:ln w="38100">
            <a:solidFill>
              <a:srgbClr val="FF66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Freeform 14">
            <a:extLst>
              <a:ext uri="{FF2B5EF4-FFF2-40B4-BE49-F238E27FC236}">
                <a16:creationId xmlns:a16="http://schemas.microsoft.com/office/drawing/2014/main" id="{C42C2DFB-D1B8-4D4E-A698-BA23B5710169}"/>
              </a:ext>
            </a:extLst>
          </p:cNvPr>
          <p:cNvSpPr>
            <a:spLocks/>
          </p:cNvSpPr>
          <p:nvPr/>
        </p:nvSpPr>
        <p:spPr bwMode="auto">
          <a:xfrm>
            <a:off x="2438400" y="2171700"/>
            <a:ext cx="1962150" cy="2705100"/>
          </a:xfrm>
          <a:custGeom>
            <a:avLst/>
            <a:gdLst>
              <a:gd name="T0" fmla="*/ 0 w 1236"/>
              <a:gd name="T1" fmla="*/ 0 h 1704"/>
              <a:gd name="T2" fmla="*/ 725804912 w 1236"/>
              <a:gd name="T3" fmla="*/ 2147483647 h 1704"/>
              <a:gd name="T4" fmla="*/ 2147483647 w 1236"/>
              <a:gd name="T5" fmla="*/ 2147483647 h 1704"/>
              <a:gd name="T6" fmla="*/ 0 60000 65536"/>
              <a:gd name="T7" fmla="*/ 0 60000 65536"/>
              <a:gd name="T8" fmla="*/ 0 60000 65536"/>
              <a:gd name="T9" fmla="*/ 0 w 1236"/>
              <a:gd name="T10" fmla="*/ 0 h 1704"/>
              <a:gd name="T11" fmla="*/ 1236 w 1236"/>
              <a:gd name="T12" fmla="*/ 1704 h 1704"/>
            </a:gdLst>
            <a:ahLst/>
            <a:cxnLst>
              <a:cxn ang="T6">
                <a:pos x="T0" y="T1"/>
              </a:cxn>
              <a:cxn ang="T7">
                <a:pos x="T2" y="T3"/>
              </a:cxn>
              <a:cxn ang="T8">
                <a:pos x="T4" y="T5"/>
              </a:cxn>
            </a:cxnLst>
            <a:rect l="T9" t="T10" r="T11" b="T12"/>
            <a:pathLst>
              <a:path w="1236" h="1704">
                <a:moveTo>
                  <a:pt x="0" y="0"/>
                </a:moveTo>
                <a:cubicBezTo>
                  <a:pt x="41" y="458"/>
                  <a:pt x="82" y="916"/>
                  <a:pt x="288" y="1200"/>
                </a:cubicBezTo>
                <a:cubicBezTo>
                  <a:pt x="494" y="1484"/>
                  <a:pt x="1080" y="1620"/>
                  <a:pt x="1236" y="1704"/>
                </a:cubicBezTo>
              </a:path>
            </a:pathLst>
          </a:custGeom>
          <a:noFill/>
          <a:ln w="38100">
            <a:solidFill>
              <a:srgbClr val="00CC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5">
            <a:extLst>
              <a:ext uri="{FF2B5EF4-FFF2-40B4-BE49-F238E27FC236}">
                <a16:creationId xmlns:a16="http://schemas.microsoft.com/office/drawing/2014/main" id="{042EC65D-39D2-4E8E-93AB-686E5D1A19FF}"/>
              </a:ext>
            </a:extLst>
          </p:cNvPr>
          <p:cNvSpPr>
            <a:spLocks noChangeArrowheads="1"/>
          </p:cNvSpPr>
          <p:nvPr/>
        </p:nvSpPr>
        <p:spPr bwMode="auto">
          <a:xfrm>
            <a:off x="2787650" y="3937000"/>
            <a:ext cx="215900" cy="2159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6">
            <a:extLst>
              <a:ext uri="{FF2B5EF4-FFF2-40B4-BE49-F238E27FC236}">
                <a16:creationId xmlns:a16="http://schemas.microsoft.com/office/drawing/2014/main" id="{C54ED9BA-CE99-465B-AF3A-484053BBACEF}"/>
              </a:ext>
            </a:extLst>
          </p:cNvPr>
          <p:cNvSpPr>
            <a:spLocks noChangeArrowheads="1"/>
          </p:cNvSpPr>
          <p:nvPr/>
        </p:nvSpPr>
        <p:spPr bwMode="auto">
          <a:xfrm>
            <a:off x="4044950" y="4667250"/>
            <a:ext cx="215900" cy="2159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7">
            <a:extLst>
              <a:ext uri="{FF2B5EF4-FFF2-40B4-BE49-F238E27FC236}">
                <a16:creationId xmlns:a16="http://schemas.microsoft.com/office/drawing/2014/main" id="{29274B54-D103-4992-A663-B478C80E247A}"/>
              </a:ext>
            </a:extLst>
          </p:cNvPr>
          <p:cNvSpPr>
            <a:spLocks noChangeArrowheads="1"/>
          </p:cNvSpPr>
          <p:nvPr/>
        </p:nvSpPr>
        <p:spPr bwMode="auto">
          <a:xfrm>
            <a:off x="4787900" y="4483100"/>
            <a:ext cx="215900" cy="2159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52067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0C485-CDF5-4867-B972-1A3BA4A847E6}"/>
              </a:ext>
            </a:extLst>
          </p:cNvPr>
          <p:cNvSpPr>
            <a:spLocks noGrp="1"/>
          </p:cNvSpPr>
          <p:nvPr>
            <p:ph type="title"/>
          </p:nvPr>
        </p:nvSpPr>
        <p:spPr/>
        <p:txBody>
          <a:bodyPr/>
          <a:lstStyle/>
          <a:p>
            <a:r>
              <a:rPr lang="zh-CN" altLang="en-US" dirty="0"/>
              <a:t>完全替代品</a:t>
            </a:r>
          </a:p>
        </p:txBody>
      </p:sp>
      <p:sp>
        <p:nvSpPr>
          <p:cNvPr id="3" name="内容占位符 2">
            <a:extLst>
              <a:ext uri="{FF2B5EF4-FFF2-40B4-BE49-F238E27FC236}">
                <a16:creationId xmlns:a16="http://schemas.microsoft.com/office/drawing/2014/main" id="{F444F8FB-A250-4E15-9474-187AD7B753C1}"/>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CB5C843A-50B5-4B85-99F8-12592FAD579B}"/>
              </a:ext>
            </a:extLst>
          </p:cNvPr>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4200C3F4-7A91-4C9E-B2D2-6D6AFC55D631}"/>
              </a:ext>
            </a:extLst>
          </p:cNvPr>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43B34DD6-6D72-45C1-9FF2-478239BBBDE8}"/>
              </a:ext>
            </a:extLst>
          </p:cNvPr>
          <p:cNvSpPr>
            <a:spLocks noChangeArrowheads="1"/>
          </p:cNvSpPr>
          <p:nvPr/>
        </p:nvSpPr>
        <p:spPr bwMode="auto">
          <a:xfrm>
            <a:off x="746125" y="1646238"/>
            <a:ext cx="657231"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2</a:t>
            </a:r>
          </a:p>
        </p:txBody>
      </p:sp>
      <p:sp>
        <p:nvSpPr>
          <p:cNvPr id="8" name="Rectangle 6">
            <a:extLst>
              <a:ext uri="{FF2B5EF4-FFF2-40B4-BE49-F238E27FC236}">
                <a16:creationId xmlns:a16="http://schemas.microsoft.com/office/drawing/2014/main" id="{708A70BC-8D52-4C70-A49E-2277E720277A}"/>
              </a:ext>
            </a:extLst>
          </p:cNvPr>
          <p:cNvSpPr>
            <a:spLocks noChangeArrowheads="1"/>
          </p:cNvSpPr>
          <p:nvPr/>
        </p:nvSpPr>
        <p:spPr bwMode="auto">
          <a:xfrm>
            <a:off x="5470525" y="5380038"/>
            <a:ext cx="657231"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1</a:t>
            </a:r>
          </a:p>
        </p:txBody>
      </p:sp>
      <p:sp>
        <p:nvSpPr>
          <p:cNvPr id="9" name="Line 7">
            <a:extLst>
              <a:ext uri="{FF2B5EF4-FFF2-40B4-BE49-F238E27FC236}">
                <a16:creationId xmlns:a16="http://schemas.microsoft.com/office/drawing/2014/main" id="{4C2723EC-156F-46EE-8701-D5A0A5D53C59}"/>
              </a:ext>
            </a:extLst>
          </p:cNvPr>
          <p:cNvSpPr>
            <a:spLocks noChangeShapeType="1"/>
          </p:cNvSpPr>
          <p:nvPr/>
        </p:nvSpPr>
        <p:spPr bwMode="auto">
          <a:xfrm>
            <a:off x="1371600" y="3810000"/>
            <a:ext cx="1600200" cy="1600200"/>
          </a:xfrm>
          <a:prstGeom prst="line">
            <a:avLst/>
          </a:prstGeom>
          <a:noFill/>
          <a:ln w="50800">
            <a:solidFill>
              <a:srgbClr val="FF66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a:extLst>
              <a:ext uri="{FF2B5EF4-FFF2-40B4-BE49-F238E27FC236}">
                <a16:creationId xmlns:a16="http://schemas.microsoft.com/office/drawing/2014/main" id="{98F18D40-A192-4F2B-B98D-7B11C48B12BB}"/>
              </a:ext>
            </a:extLst>
          </p:cNvPr>
          <p:cNvSpPr>
            <a:spLocks noChangeShapeType="1"/>
          </p:cNvSpPr>
          <p:nvPr/>
        </p:nvSpPr>
        <p:spPr bwMode="auto">
          <a:xfrm>
            <a:off x="1371600" y="2590800"/>
            <a:ext cx="2819400" cy="2819400"/>
          </a:xfrm>
          <a:prstGeom prst="line">
            <a:avLst/>
          </a:prstGeom>
          <a:noFill/>
          <a:ln w="50800">
            <a:solidFill>
              <a:srgbClr val="00CC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06EBB415-A08C-4A26-A15C-C2281F31FB79}"/>
              </a:ext>
            </a:extLst>
          </p:cNvPr>
          <p:cNvSpPr>
            <a:spLocks noChangeShapeType="1"/>
          </p:cNvSpPr>
          <p:nvPr/>
        </p:nvSpPr>
        <p:spPr bwMode="auto">
          <a:xfrm>
            <a:off x="2971800" y="5334000"/>
            <a:ext cx="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4493D325-8112-4566-B1B6-52D96E6F9596}"/>
              </a:ext>
            </a:extLst>
          </p:cNvPr>
          <p:cNvSpPr>
            <a:spLocks noChangeShapeType="1"/>
          </p:cNvSpPr>
          <p:nvPr/>
        </p:nvSpPr>
        <p:spPr bwMode="auto">
          <a:xfrm>
            <a:off x="4191000" y="5334000"/>
            <a:ext cx="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863E319C-9EF3-442B-8EC2-3F044543236A}"/>
              </a:ext>
            </a:extLst>
          </p:cNvPr>
          <p:cNvSpPr>
            <a:spLocks noChangeShapeType="1"/>
          </p:cNvSpPr>
          <p:nvPr/>
        </p:nvSpPr>
        <p:spPr bwMode="auto">
          <a:xfrm flipH="1">
            <a:off x="1295400" y="3810000"/>
            <a:ext cx="1524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B7B78254-B035-4281-9AE5-D6EA7FC1A7DA}"/>
              </a:ext>
            </a:extLst>
          </p:cNvPr>
          <p:cNvSpPr>
            <a:spLocks noChangeShapeType="1"/>
          </p:cNvSpPr>
          <p:nvPr/>
        </p:nvSpPr>
        <p:spPr bwMode="auto">
          <a:xfrm flipH="1">
            <a:off x="1295400" y="2590800"/>
            <a:ext cx="1524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3">
            <a:extLst>
              <a:ext uri="{FF2B5EF4-FFF2-40B4-BE49-F238E27FC236}">
                <a16:creationId xmlns:a16="http://schemas.microsoft.com/office/drawing/2014/main" id="{6A081149-64CE-4088-9207-1BABBA26F42D}"/>
              </a:ext>
            </a:extLst>
          </p:cNvPr>
          <p:cNvSpPr>
            <a:spLocks noChangeArrowheads="1"/>
          </p:cNvSpPr>
          <p:nvPr/>
        </p:nvSpPr>
        <p:spPr bwMode="auto">
          <a:xfrm>
            <a:off x="2819400" y="5532438"/>
            <a:ext cx="469900" cy="579437"/>
          </a:xfrm>
          <a:prstGeom prst="rect">
            <a:avLst/>
          </a:prstGeom>
          <a:noFill/>
          <a:ln w="9525">
            <a:noFill/>
            <a:miter lim="800000"/>
            <a:headEnd/>
            <a:tailEnd/>
          </a:ln>
          <a:effec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8</a:t>
            </a:r>
          </a:p>
        </p:txBody>
      </p:sp>
      <p:sp>
        <p:nvSpPr>
          <p:cNvPr id="16" name="Rectangle 14">
            <a:extLst>
              <a:ext uri="{FF2B5EF4-FFF2-40B4-BE49-F238E27FC236}">
                <a16:creationId xmlns:a16="http://schemas.microsoft.com/office/drawing/2014/main" id="{DCDA8E3F-1023-4B2A-BBBD-DE6C4D5D379A}"/>
              </a:ext>
            </a:extLst>
          </p:cNvPr>
          <p:cNvSpPr>
            <a:spLocks noChangeArrowheads="1"/>
          </p:cNvSpPr>
          <p:nvPr/>
        </p:nvSpPr>
        <p:spPr bwMode="auto">
          <a:xfrm>
            <a:off x="898525" y="3551238"/>
            <a:ext cx="409575" cy="579437"/>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8</a:t>
            </a:r>
          </a:p>
        </p:txBody>
      </p:sp>
      <p:sp>
        <p:nvSpPr>
          <p:cNvPr id="17" name="Rectangle 15">
            <a:extLst>
              <a:ext uri="{FF2B5EF4-FFF2-40B4-BE49-F238E27FC236}">
                <a16:creationId xmlns:a16="http://schemas.microsoft.com/office/drawing/2014/main" id="{640FBA70-CF4D-4D47-94C8-B59E3FC90690}"/>
              </a:ext>
            </a:extLst>
          </p:cNvPr>
          <p:cNvSpPr>
            <a:spLocks noChangeArrowheads="1"/>
          </p:cNvSpPr>
          <p:nvPr/>
        </p:nvSpPr>
        <p:spPr bwMode="auto">
          <a:xfrm>
            <a:off x="3870325" y="5532438"/>
            <a:ext cx="636588" cy="579437"/>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a:effectLst>
                  <a:outerShdw blurRad="38100" dist="38100" dir="2700000" algn="tl">
                    <a:srgbClr val="000000"/>
                  </a:outerShdw>
                </a:effectLst>
                <a:latin typeface="Arial" charset="0"/>
                <a:ea typeface="宋体" charset="-122"/>
              </a:rPr>
              <a:t>15</a:t>
            </a:r>
          </a:p>
        </p:txBody>
      </p:sp>
      <p:sp>
        <p:nvSpPr>
          <p:cNvPr id="18" name="Rectangle 16">
            <a:extLst>
              <a:ext uri="{FF2B5EF4-FFF2-40B4-BE49-F238E27FC236}">
                <a16:creationId xmlns:a16="http://schemas.microsoft.com/office/drawing/2014/main" id="{C09E145B-0A9B-4FC6-A74A-A35005182872}"/>
              </a:ext>
            </a:extLst>
          </p:cNvPr>
          <p:cNvSpPr>
            <a:spLocks noChangeArrowheads="1"/>
          </p:cNvSpPr>
          <p:nvPr/>
        </p:nvSpPr>
        <p:spPr bwMode="auto">
          <a:xfrm>
            <a:off x="746125" y="2332038"/>
            <a:ext cx="636588" cy="579437"/>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a:effectLst>
                  <a:outerShdw blurRad="38100" dist="38100" dir="2700000" algn="tl">
                    <a:srgbClr val="000000"/>
                  </a:outerShdw>
                </a:effectLst>
                <a:latin typeface="Arial" charset="0"/>
                <a:ea typeface="宋体" charset="-122"/>
              </a:rPr>
              <a:t>15</a:t>
            </a:r>
          </a:p>
        </p:txBody>
      </p:sp>
      <p:sp>
        <p:nvSpPr>
          <p:cNvPr id="19" name="Rectangle 18">
            <a:extLst>
              <a:ext uri="{FF2B5EF4-FFF2-40B4-BE49-F238E27FC236}">
                <a16:creationId xmlns:a16="http://schemas.microsoft.com/office/drawing/2014/main" id="{44EBBCB4-8CED-437B-9F96-133C7BCFBF3A}"/>
              </a:ext>
            </a:extLst>
          </p:cNvPr>
          <p:cNvSpPr>
            <a:spLocks noChangeArrowheads="1"/>
          </p:cNvSpPr>
          <p:nvPr/>
        </p:nvSpPr>
        <p:spPr bwMode="auto">
          <a:xfrm>
            <a:off x="1131888" y="2351088"/>
            <a:ext cx="901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342900" indent="-342900">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lvl="1" algn="l"/>
            <a:r>
              <a:rPr lang="en-US" altLang="zh-CN" sz="3200" b="1">
                <a:solidFill>
                  <a:srgbClr val="00CC00"/>
                </a:solidFill>
                <a:ea typeface="宋体" panose="02010600030101010101" pitchFamily="2" charset="-122"/>
              </a:rPr>
              <a:t>I</a:t>
            </a:r>
            <a:r>
              <a:rPr lang="en-US" altLang="zh-CN" sz="3200" b="1" baseline="-25000">
                <a:solidFill>
                  <a:srgbClr val="00CC00"/>
                </a:solidFill>
                <a:ea typeface="宋体" panose="02010600030101010101" pitchFamily="2" charset="-122"/>
              </a:rPr>
              <a:t>2</a:t>
            </a:r>
          </a:p>
        </p:txBody>
      </p:sp>
      <p:sp>
        <p:nvSpPr>
          <p:cNvPr id="20" name="Rectangle 19">
            <a:extLst>
              <a:ext uri="{FF2B5EF4-FFF2-40B4-BE49-F238E27FC236}">
                <a16:creationId xmlns:a16="http://schemas.microsoft.com/office/drawing/2014/main" id="{8CE78089-1BBE-48E3-B08B-A87521FC5005}"/>
              </a:ext>
            </a:extLst>
          </p:cNvPr>
          <p:cNvSpPr>
            <a:spLocks noChangeArrowheads="1"/>
          </p:cNvSpPr>
          <p:nvPr/>
        </p:nvSpPr>
        <p:spPr bwMode="auto">
          <a:xfrm>
            <a:off x="1584325" y="4313238"/>
            <a:ext cx="45204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dirty="0">
                <a:solidFill>
                  <a:srgbClr val="FF6633"/>
                </a:solidFill>
                <a:ea typeface="宋体" panose="02010600030101010101" pitchFamily="2" charset="-122"/>
              </a:rPr>
              <a:t>I</a:t>
            </a:r>
            <a:r>
              <a:rPr lang="en-US" altLang="zh-CN" sz="3200" b="1" baseline="-25000" dirty="0">
                <a:solidFill>
                  <a:srgbClr val="FF6633"/>
                </a:solidFill>
                <a:ea typeface="宋体" panose="02010600030101010101" pitchFamily="2" charset="-122"/>
              </a:rPr>
              <a:t>1</a:t>
            </a:r>
          </a:p>
        </p:txBody>
      </p:sp>
      <p:sp>
        <p:nvSpPr>
          <p:cNvPr id="21" name="Rectangle 31">
            <a:extLst>
              <a:ext uri="{FF2B5EF4-FFF2-40B4-BE49-F238E27FC236}">
                <a16:creationId xmlns:a16="http://schemas.microsoft.com/office/drawing/2014/main" id="{B29D7F54-B180-4DE3-AB9B-E5FA713919C6}"/>
              </a:ext>
            </a:extLst>
          </p:cNvPr>
          <p:cNvSpPr>
            <a:spLocks noChangeArrowheads="1"/>
          </p:cNvSpPr>
          <p:nvPr/>
        </p:nvSpPr>
        <p:spPr bwMode="auto">
          <a:xfrm>
            <a:off x="4823216" y="906908"/>
            <a:ext cx="3511550" cy="440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2800" b="1" dirty="0">
                <a:ea typeface="宋体" panose="02010600030101010101" pitchFamily="2" charset="-122"/>
              </a:rPr>
              <a:t>如果消费者对于商品</a:t>
            </a:r>
            <a:r>
              <a:rPr lang="en-US" altLang="zh-CN" sz="2800" b="1" dirty="0">
                <a:ea typeface="宋体" panose="02010600030101010101" pitchFamily="2" charset="-122"/>
              </a:rPr>
              <a:t>1</a:t>
            </a:r>
            <a:r>
              <a:rPr lang="zh-CN" altLang="en-US" sz="2800" b="1" dirty="0">
                <a:ea typeface="宋体" panose="02010600030101010101" pitchFamily="2" charset="-122"/>
              </a:rPr>
              <a:t>与商品</a:t>
            </a:r>
            <a:r>
              <a:rPr lang="en-US" altLang="zh-CN" sz="2800" b="1" dirty="0">
                <a:ea typeface="宋体" panose="02010600030101010101" pitchFamily="2" charset="-122"/>
              </a:rPr>
              <a:t>2</a:t>
            </a:r>
            <a:r>
              <a:rPr lang="zh-CN" altLang="en-US" sz="2800" b="1" dirty="0">
                <a:ea typeface="宋体" panose="02010600030101010101" pitchFamily="2" charset="-122"/>
              </a:rPr>
              <a:t>有相同的偏好，那么商品</a:t>
            </a:r>
            <a:r>
              <a:rPr lang="en-US" altLang="zh-CN" sz="2800" b="1" dirty="0">
                <a:ea typeface="宋体" panose="02010600030101010101" pitchFamily="2" charset="-122"/>
              </a:rPr>
              <a:t>1</a:t>
            </a:r>
            <a:r>
              <a:rPr lang="zh-CN" altLang="en-US" sz="2800" b="1" dirty="0">
                <a:ea typeface="宋体" panose="02010600030101010101" pitchFamily="2" charset="-122"/>
              </a:rPr>
              <a:t>与商品</a:t>
            </a:r>
            <a:r>
              <a:rPr lang="en-US" altLang="zh-CN" sz="2800" b="1" dirty="0">
                <a:ea typeface="宋体" panose="02010600030101010101" pitchFamily="2" charset="-122"/>
              </a:rPr>
              <a:t>2</a:t>
            </a:r>
            <a:r>
              <a:rPr lang="zh-CN" altLang="en-US" sz="2800" b="1" dirty="0">
                <a:ea typeface="宋体" panose="02010600030101010101" pitchFamily="2" charset="-122"/>
              </a:rPr>
              <a:t>是完全替代品只有这两种商品在消费束中的总量才影响它们的偏好顺序。</a:t>
            </a:r>
          </a:p>
          <a:p>
            <a:r>
              <a:rPr lang="zh-CN" altLang="en-US" sz="2800" b="1" dirty="0">
                <a:ea typeface="宋体" panose="02010600030101010101" pitchFamily="2" charset="-122"/>
              </a:rPr>
              <a:t>无差异曲线的斜率为－ </a:t>
            </a:r>
            <a:r>
              <a:rPr lang="en-US" altLang="zh-CN" sz="2800" b="1" dirty="0">
                <a:ea typeface="宋体" panose="02010600030101010101" pitchFamily="2" charset="-122"/>
              </a:rPr>
              <a:t>1.</a:t>
            </a:r>
          </a:p>
          <a:p>
            <a:pPr algn="l"/>
            <a:r>
              <a:rPr lang="zh-CN" altLang="en-US" sz="2800" b="1" dirty="0">
                <a:ea typeface="宋体" panose="02010600030101010101" pitchFamily="2" charset="-122"/>
              </a:rPr>
              <a:t>例子？</a:t>
            </a:r>
            <a:endParaRPr lang="en-US" altLang="zh-CN" sz="3200" b="1" dirty="0">
              <a:ea typeface="宋体" panose="02010600030101010101" pitchFamily="2" charset="-122"/>
            </a:endParaRPr>
          </a:p>
        </p:txBody>
      </p:sp>
    </p:spTree>
    <p:extLst>
      <p:ext uri="{BB962C8B-B14F-4D97-AF65-F5344CB8AC3E}">
        <p14:creationId xmlns:p14="http://schemas.microsoft.com/office/powerpoint/2010/main" val="154407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12D0B-CB5D-4C70-9C87-30C7FA473BE5}"/>
              </a:ext>
            </a:extLst>
          </p:cNvPr>
          <p:cNvSpPr>
            <a:spLocks noGrp="1"/>
          </p:cNvSpPr>
          <p:nvPr>
            <p:ph type="title"/>
          </p:nvPr>
        </p:nvSpPr>
        <p:spPr/>
        <p:txBody>
          <a:bodyPr/>
          <a:lstStyle/>
          <a:p>
            <a:r>
              <a:rPr lang="zh-CN" altLang="en-US" dirty="0"/>
              <a:t>完全互补品</a:t>
            </a:r>
          </a:p>
        </p:txBody>
      </p:sp>
      <p:sp>
        <p:nvSpPr>
          <p:cNvPr id="3" name="内容占位符 2">
            <a:extLst>
              <a:ext uri="{FF2B5EF4-FFF2-40B4-BE49-F238E27FC236}">
                <a16:creationId xmlns:a16="http://schemas.microsoft.com/office/drawing/2014/main" id="{161F91F0-1A5E-413C-A7D8-37CFF60BD994}"/>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B7719391-6909-42AC-AA94-44CAB4FDE26F}"/>
              </a:ext>
            </a:extLst>
          </p:cNvPr>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3D91CAD2-288F-4D84-94DD-0650273AAC8C}"/>
              </a:ext>
            </a:extLst>
          </p:cNvPr>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09D34582-8D03-4E9C-82BC-2958A592F703}"/>
              </a:ext>
            </a:extLst>
          </p:cNvPr>
          <p:cNvSpPr>
            <a:spLocks noChangeArrowheads="1"/>
          </p:cNvSpPr>
          <p:nvPr/>
        </p:nvSpPr>
        <p:spPr bwMode="auto">
          <a:xfrm>
            <a:off x="746125" y="1646238"/>
            <a:ext cx="657231"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2</a:t>
            </a:r>
          </a:p>
        </p:txBody>
      </p:sp>
      <p:sp>
        <p:nvSpPr>
          <p:cNvPr id="8" name="Rectangle 6">
            <a:extLst>
              <a:ext uri="{FF2B5EF4-FFF2-40B4-BE49-F238E27FC236}">
                <a16:creationId xmlns:a16="http://schemas.microsoft.com/office/drawing/2014/main" id="{56E75FBE-9509-4928-AFDE-B57DEE285DF8}"/>
              </a:ext>
            </a:extLst>
          </p:cNvPr>
          <p:cNvSpPr>
            <a:spLocks noChangeArrowheads="1"/>
          </p:cNvSpPr>
          <p:nvPr/>
        </p:nvSpPr>
        <p:spPr bwMode="auto">
          <a:xfrm>
            <a:off x="5470525" y="5380038"/>
            <a:ext cx="657231"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1</a:t>
            </a:r>
          </a:p>
        </p:txBody>
      </p:sp>
      <p:sp>
        <p:nvSpPr>
          <p:cNvPr id="9" name="Line 7">
            <a:extLst>
              <a:ext uri="{FF2B5EF4-FFF2-40B4-BE49-F238E27FC236}">
                <a16:creationId xmlns:a16="http://schemas.microsoft.com/office/drawing/2014/main" id="{BACBE4AF-9390-4CE1-A86E-9DA7A08B433F}"/>
              </a:ext>
            </a:extLst>
          </p:cNvPr>
          <p:cNvSpPr>
            <a:spLocks noChangeShapeType="1"/>
          </p:cNvSpPr>
          <p:nvPr/>
        </p:nvSpPr>
        <p:spPr bwMode="auto">
          <a:xfrm>
            <a:off x="2286000" y="5334000"/>
            <a:ext cx="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a:extLst>
              <a:ext uri="{FF2B5EF4-FFF2-40B4-BE49-F238E27FC236}">
                <a16:creationId xmlns:a16="http://schemas.microsoft.com/office/drawing/2014/main" id="{3EF779C8-E612-4C17-AA85-AB45EFB0301F}"/>
              </a:ext>
            </a:extLst>
          </p:cNvPr>
          <p:cNvSpPr>
            <a:spLocks noChangeShapeType="1"/>
          </p:cNvSpPr>
          <p:nvPr/>
        </p:nvSpPr>
        <p:spPr bwMode="auto">
          <a:xfrm>
            <a:off x="3048000" y="5334000"/>
            <a:ext cx="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ADC2D0AB-259C-4FB0-90F2-A76B85E152FE}"/>
              </a:ext>
            </a:extLst>
          </p:cNvPr>
          <p:cNvSpPr>
            <a:spLocks noChangeShapeType="1"/>
          </p:cNvSpPr>
          <p:nvPr/>
        </p:nvSpPr>
        <p:spPr bwMode="auto">
          <a:xfrm flipH="1">
            <a:off x="1295400" y="4495800"/>
            <a:ext cx="1524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646A080A-7E81-45C8-B2C7-7C05A52BDA82}"/>
              </a:ext>
            </a:extLst>
          </p:cNvPr>
          <p:cNvSpPr>
            <a:spLocks noChangeShapeType="1"/>
          </p:cNvSpPr>
          <p:nvPr/>
        </p:nvSpPr>
        <p:spPr bwMode="auto">
          <a:xfrm flipH="1">
            <a:off x="1295400" y="3733800"/>
            <a:ext cx="1524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4D635673-8A42-43EC-8020-0E2250054A9A}"/>
              </a:ext>
            </a:extLst>
          </p:cNvPr>
          <p:cNvSpPr>
            <a:spLocks noChangeArrowheads="1"/>
          </p:cNvSpPr>
          <p:nvPr/>
        </p:nvSpPr>
        <p:spPr bwMode="auto">
          <a:xfrm>
            <a:off x="5334000" y="35052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solidFill>
                  <a:schemeClr val="hlink"/>
                </a:solidFill>
                <a:ea typeface="宋体" panose="02010600030101010101" pitchFamily="2" charset="-122"/>
              </a:rPr>
              <a:t>I</a:t>
            </a:r>
            <a:r>
              <a:rPr lang="en-US" altLang="zh-CN" sz="3200" b="1" baseline="-25000">
                <a:solidFill>
                  <a:schemeClr val="hlink"/>
                </a:solidFill>
                <a:ea typeface="宋体" panose="02010600030101010101" pitchFamily="2" charset="-122"/>
              </a:rPr>
              <a:t>2</a:t>
            </a:r>
          </a:p>
        </p:txBody>
      </p:sp>
      <p:sp>
        <p:nvSpPr>
          <p:cNvPr id="14" name="Rectangle 12">
            <a:extLst>
              <a:ext uri="{FF2B5EF4-FFF2-40B4-BE49-F238E27FC236}">
                <a16:creationId xmlns:a16="http://schemas.microsoft.com/office/drawing/2014/main" id="{77A207F6-1BC5-4591-8BAA-13D73647B668}"/>
              </a:ext>
            </a:extLst>
          </p:cNvPr>
          <p:cNvSpPr>
            <a:spLocks noChangeArrowheads="1"/>
          </p:cNvSpPr>
          <p:nvPr/>
        </p:nvSpPr>
        <p:spPr bwMode="auto">
          <a:xfrm>
            <a:off x="4953000" y="4313238"/>
            <a:ext cx="457200"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dirty="0">
                <a:solidFill>
                  <a:schemeClr val="accent1"/>
                </a:solidFill>
                <a:ea typeface="宋体" panose="02010600030101010101" pitchFamily="2" charset="-122"/>
              </a:rPr>
              <a:t>I</a:t>
            </a:r>
            <a:r>
              <a:rPr lang="en-US" altLang="zh-CN" sz="3200" b="1" baseline="-25000" dirty="0">
                <a:solidFill>
                  <a:schemeClr val="accent1"/>
                </a:solidFill>
                <a:ea typeface="宋体" panose="02010600030101010101" pitchFamily="2" charset="-122"/>
              </a:rPr>
              <a:t>1</a:t>
            </a:r>
          </a:p>
        </p:txBody>
      </p:sp>
      <p:sp>
        <p:nvSpPr>
          <p:cNvPr id="15" name="Line 13">
            <a:extLst>
              <a:ext uri="{FF2B5EF4-FFF2-40B4-BE49-F238E27FC236}">
                <a16:creationId xmlns:a16="http://schemas.microsoft.com/office/drawing/2014/main" id="{F66713E5-1810-4F87-A0DA-9200C88E294C}"/>
              </a:ext>
            </a:extLst>
          </p:cNvPr>
          <p:cNvSpPr>
            <a:spLocks noChangeShapeType="1"/>
          </p:cNvSpPr>
          <p:nvPr/>
        </p:nvSpPr>
        <p:spPr bwMode="auto">
          <a:xfrm flipV="1">
            <a:off x="1371600" y="2209800"/>
            <a:ext cx="3200400" cy="320040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14">
            <a:extLst>
              <a:ext uri="{FF2B5EF4-FFF2-40B4-BE49-F238E27FC236}">
                <a16:creationId xmlns:a16="http://schemas.microsoft.com/office/drawing/2014/main" id="{B5A3E85F-C703-4BAD-AC30-4749E69F82F9}"/>
              </a:ext>
            </a:extLst>
          </p:cNvPr>
          <p:cNvSpPr>
            <a:spLocks noChangeArrowheads="1"/>
          </p:cNvSpPr>
          <p:nvPr/>
        </p:nvSpPr>
        <p:spPr bwMode="auto">
          <a:xfrm>
            <a:off x="4632325" y="1951038"/>
            <a:ext cx="800100" cy="579437"/>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a:effectLst>
                  <a:outerShdw blurRad="38100" dist="38100" dir="2700000" algn="tl">
                    <a:srgbClr val="000000"/>
                  </a:outerShdw>
                </a:effectLst>
                <a:latin typeface="Arial" charset="0"/>
                <a:ea typeface="宋体" charset="-122"/>
              </a:rPr>
              <a:t>45</a:t>
            </a:r>
            <a:r>
              <a:rPr lang="en-US" altLang="zh-CN" sz="3200" b="1" baseline="30000">
                <a:effectLst>
                  <a:outerShdw blurRad="38100" dist="38100" dir="2700000" algn="tl">
                    <a:srgbClr val="000000"/>
                  </a:outerShdw>
                </a:effectLst>
                <a:latin typeface="Arial" charset="0"/>
                <a:ea typeface="宋体" charset="-122"/>
              </a:rPr>
              <a:t>o</a:t>
            </a:r>
          </a:p>
        </p:txBody>
      </p:sp>
      <p:sp>
        <p:nvSpPr>
          <p:cNvPr id="17" name="Line 15">
            <a:extLst>
              <a:ext uri="{FF2B5EF4-FFF2-40B4-BE49-F238E27FC236}">
                <a16:creationId xmlns:a16="http://schemas.microsoft.com/office/drawing/2014/main" id="{885B14AF-E2BE-471D-A17F-1AAA2A68FC2E}"/>
              </a:ext>
            </a:extLst>
          </p:cNvPr>
          <p:cNvSpPr>
            <a:spLocks noChangeShapeType="1"/>
          </p:cNvSpPr>
          <p:nvPr/>
        </p:nvSpPr>
        <p:spPr bwMode="auto">
          <a:xfrm>
            <a:off x="2286000" y="2286000"/>
            <a:ext cx="0" cy="31242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a:extLst>
              <a:ext uri="{FF2B5EF4-FFF2-40B4-BE49-F238E27FC236}">
                <a16:creationId xmlns:a16="http://schemas.microsoft.com/office/drawing/2014/main" id="{55F8C875-782C-466C-84BE-C0C60834339E}"/>
              </a:ext>
            </a:extLst>
          </p:cNvPr>
          <p:cNvSpPr>
            <a:spLocks noChangeShapeType="1"/>
          </p:cNvSpPr>
          <p:nvPr/>
        </p:nvSpPr>
        <p:spPr bwMode="auto">
          <a:xfrm>
            <a:off x="1371600" y="4495800"/>
            <a:ext cx="34290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a:extLst>
              <a:ext uri="{FF2B5EF4-FFF2-40B4-BE49-F238E27FC236}">
                <a16:creationId xmlns:a16="http://schemas.microsoft.com/office/drawing/2014/main" id="{DCE7E842-ADCE-438A-A64C-04A9EC3A5072}"/>
              </a:ext>
            </a:extLst>
          </p:cNvPr>
          <p:cNvSpPr>
            <a:spLocks noChangeShapeType="1"/>
          </p:cNvSpPr>
          <p:nvPr/>
        </p:nvSpPr>
        <p:spPr bwMode="auto">
          <a:xfrm>
            <a:off x="3048000" y="2133600"/>
            <a:ext cx="0" cy="32766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8">
            <a:extLst>
              <a:ext uri="{FF2B5EF4-FFF2-40B4-BE49-F238E27FC236}">
                <a16:creationId xmlns:a16="http://schemas.microsoft.com/office/drawing/2014/main" id="{4473BC34-4548-48F0-8FD0-065034983095}"/>
              </a:ext>
            </a:extLst>
          </p:cNvPr>
          <p:cNvSpPr>
            <a:spLocks noChangeShapeType="1"/>
          </p:cNvSpPr>
          <p:nvPr/>
        </p:nvSpPr>
        <p:spPr bwMode="auto">
          <a:xfrm>
            <a:off x="1447800" y="3733800"/>
            <a:ext cx="3733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a:extLst>
              <a:ext uri="{FF2B5EF4-FFF2-40B4-BE49-F238E27FC236}">
                <a16:creationId xmlns:a16="http://schemas.microsoft.com/office/drawing/2014/main" id="{D63E3CCD-E64F-4127-8BBC-C4B3A30BA632}"/>
              </a:ext>
            </a:extLst>
          </p:cNvPr>
          <p:cNvSpPr>
            <a:spLocks noChangeShapeType="1"/>
          </p:cNvSpPr>
          <p:nvPr/>
        </p:nvSpPr>
        <p:spPr bwMode="auto">
          <a:xfrm>
            <a:off x="2286000" y="2286000"/>
            <a:ext cx="0" cy="2209800"/>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a:extLst>
              <a:ext uri="{FF2B5EF4-FFF2-40B4-BE49-F238E27FC236}">
                <a16:creationId xmlns:a16="http://schemas.microsoft.com/office/drawing/2014/main" id="{0CCA96E8-CA0B-4A89-B84A-12C2F8AF2B54}"/>
              </a:ext>
            </a:extLst>
          </p:cNvPr>
          <p:cNvSpPr>
            <a:spLocks noChangeShapeType="1"/>
          </p:cNvSpPr>
          <p:nvPr/>
        </p:nvSpPr>
        <p:spPr bwMode="auto">
          <a:xfrm>
            <a:off x="2286000" y="4495800"/>
            <a:ext cx="2514600" cy="0"/>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21">
            <a:extLst>
              <a:ext uri="{FF2B5EF4-FFF2-40B4-BE49-F238E27FC236}">
                <a16:creationId xmlns:a16="http://schemas.microsoft.com/office/drawing/2014/main" id="{35A25175-DFBE-4938-9E47-6DE20E12CFC8}"/>
              </a:ext>
            </a:extLst>
          </p:cNvPr>
          <p:cNvSpPr>
            <a:spLocks noChangeArrowheads="1"/>
          </p:cNvSpPr>
          <p:nvPr/>
        </p:nvSpPr>
        <p:spPr bwMode="auto">
          <a:xfrm>
            <a:off x="822325" y="4237038"/>
            <a:ext cx="409575" cy="579437"/>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5</a:t>
            </a:r>
          </a:p>
        </p:txBody>
      </p:sp>
      <p:sp>
        <p:nvSpPr>
          <p:cNvPr id="24" name="Rectangle 22">
            <a:extLst>
              <a:ext uri="{FF2B5EF4-FFF2-40B4-BE49-F238E27FC236}">
                <a16:creationId xmlns:a16="http://schemas.microsoft.com/office/drawing/2014/main" id="{E37FAEF9-FF5A-4E6B-A39C-5419C0DDBE02}"/>
              </a:ext>
            </a:extLst>
          </p:cNvPr>
          <p:cNvSpPr>
            <a:spLocks noChangeArrowheads="1"/>
          </p:cNvSpPr>
          <p:nvPr/>
        </p:nvSpPr>
        <p:spPr bwMode="auto">
          <a:xfrm>
            <a:off x="822325" y="3475038"/>
            <a:ext cx="409575" cy="579437"/>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9</a:t>
            </a:r>
          </a:p>
        </p:txBody>
      </p:sp>
      <p:sp>
        <p:nvSpPr>
          <p:cNvPr id="25" name="Rectangle 23">
            <a:extLst>
              <a:ext uri="{FF2B5EF4-FFF2-40B4-BE49-F238E27FC236}">
                <a16:creationId xmlns:a16="http://schemas.microsoft.com/office/drawing/2014/main" id="{B242B60B-DB2A-442E-A7EB-C4EA4AB79A34}"/>
              </a:ext>
            </a:extLst>
          </p:cNvPr>
          <p:cNvSpPr>
            <a:spLocks noChangeArrowheads="1"/>
          </p:cNvSpPr>
          <p:nvPr/>
        </p:nvSpPr>
        <p:spPr bwMode="auto">
          <a:xfrm>
            <a:off x="2133600" y="5532438"/>
            <a:ext cx="469900" cy="579437"/>
          </a:xfrm>
          <a:prstGeom prst="rect">
            <a:avLst/>
          </a:prstGeom>
          <a:noFill/>
          <a:ln w="9525">
            <a:noFill/>
            <a:miter lim="800000"/>
            <a:headEnd/>
            <a:tailEnd/>
          </a:ln>
          <a:effec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5</a:t>
            </a:r>
          </a:p>
        </p:txBody>
      </p:sp>
      <p:sp>
        <p:nvSpPr>
          <p:cNvPr id="26" name="Rectangle 24">
            <a:extLst>
              <a:ext uri="{FF2B5EF4-FFF2-40B4-BE49-F238E27FC236}">
                <a16:creationId xmlns:a16="http://schemas.microsoft.com/office/drawing/2014/main" id="{DD118644-BB05-46BC-85FD-FE7BA9AEA51B}"/>
              </a:ext>
            </a:extLst>
          </p:cNvPr>
          <p:cNvSpPr>
            <a:spLocks noChangeArrowheads="1"/>
          </p:cNvSpPr>
          <p:nvPr/>
        </p:nvSpPr>
        <p:spPr bwMode="auto">
          <a:xfrm>
            <a:off x="2879725" y="5532438"/>
            <a:ext cx="409575" cy="579437"/>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a:effectLst>
                  <a:outerShdw blurRad="38100" dist="38100" dir="2700000" algn="tl">
                    <a:srgbClr val="000000"/>
                  </a:outerShdw>
                </a:effectLst>
                <a:ea typeface="宋体" panose="02010600030101010101" pitchFamily="2" charset="-122"/>
              </a:rPr>
              <a:t>9</a:t>
            </a:r>
          </a:p>
        </p:txBody>
      </p:sp>
      <p:sp>
        <p:nvSpPr>
          <p:cNvPr id="27" name="Oval 25">
            <a:extLst>
              <a:ext uri="{FF2B5EF4-FFF2-40B4-BE49-F238E27FC236}">
                <a16:creationId xmlns:a16="http://schemas.microsoft.com/office/drawing/2014/main" id="{2757711D-8293-4B86-9661-323AF8DCACAD}"/>
              </a:ext>
            </a:extLst>
          </p:cNvPr>
          <p:cNvSpPr>
            <a:spLocks noChangeArrowheads="1"/>
          </p:cNvSpPr>
          <p:nvPr/>
        </p:nvSpPr>
        <p:spPr bwMode="auto">
          <a:xfrm>
            <a:off x="2165350" y="3600450"/>
            <a:ext cx="215900" cy="215900"/>
          </a:xfrm>
          <a:prstGeom prst="ellipse">
            <a:avLst/>
          </a:prstGeom>
          <a:solidFill>
            <a:schemeClr val="accent1"/>
          </a:solidFill>
          <a:ln w="12700">
            <a:solidFill>
              <a:srgbClr val="FFFF00"/>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Oval 26">
            <a:extLst>
              <a:ext uri="{FF2B5EF4-FFF2-40B4-BE49-F238E27FC236}">
                <a16:creationId xmlns:a16="http://schemas.microsoft.com/office/drawing/2014/main" id="{FA509DE5-59AB-463A-8287-A6E96FC99A72}"/>
              </a:ext>
            </a:extLst>
          </p:cNvPr>
          <p:cNvSpPr>
            <a:spLocks noChangeArrowheads="1"/>
          </p:cNvSpPr>
          <p:nvPr/>
        </p:nvSpPr>
        <p:spPr bwMode="auto">
          <a:xfrm>
            <a:off x="2165350" y="4387850"/>
            <a:ext cx="215900" cy="215900"/>
          </a:xfrm>
          <a:prstGeom prst="ellipse">
            <a:avLst/>
          </a:prstGeom>
          <a:solidFill>
            <a:schemeClr val="accent1"/>
          </a:solidFill>
          <a:ln w="12700">
            <a:solidFill>
              <a:srgbClr val="FFFF00"/>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Oval 27">
            <a:extLst>
              <a:ext uri="{FF2B5EF4-FFF2-40B4-BE49-F238E27FC236}">
                <a16:creationId xmlns:a16="http://schemas.microsoft.com/office/drawing/2014/main" id="{D0A0BDFD-EE88-4344-A373-682F7B530231}"/>
              </a:ext>
            </a:extLst>
          </p:cNvPr>
          <p:cNvSpPr>
            <a:spLocks noChangeArrowheads="1"/>
          </p:cNvSpPr>
          <p:nvPr/>
        </p:nvSpPr>
        <p:spPr bwMode="auto">
          <a:xfrm>
            <a:off x="2927350" y="4387850"/>
            <a:ext cx="215900" cy="215900"/>
          </a:xfrm>
          <a:prstGeom prst="ellipse">
            <a:avLst/>
          </a:prstGeom>
          <a:solidFill>
            <a:schemeClr val="accent1"/>
          </a:solidFill>
          <a:ln w="12700">
            <a:solidFill>
              <a:srgbClr val="FFFF00"/>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Line 28">
            <a:extLst>
              <a:ext uri="{FF2B5EF4-FFF2-40B4-BE49-F238E27FC236}">
                <a16:creationId xmlns:a16="http://schemas.microsoft.com/office/drawing/2014/main" id="{93F5A334-A058-452E-9725-8E719A913800}"/>
              </a:ext>
            </a:extLst>
          </p:cNvPr>
          <p:cNvSpPr>
            <a:spLocks noChangeShapeType="1"/>
          </p:cNvSpPr>
          <p:nvPr/>
        </p:nvSpPr>
        <p:spPr bwMode="auto">
          <a:xfrm>
            <a:off x="3048000" y="2133600"/>
            <a:ext cx="0" cy="16002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a:extLst>
              <a:ext uri="{FF2B5EF4-FFF2-40B4-BE49-F238E27FC236}">
                <a16:creationId xmlns:a16="http://schemas.microsoft.com/office/drawing/2014/main" id="{2B026A69-FDF6-4FEE-B97F-EBD5034F686C}"/>
              </a:ext>
            </a:extLst>
          </p:cNvPr>
          <p:cNvSpPr>
            <a:spLocks noChangeShapeType="1"/>
          </p:cNvSpPr>
          <p:nvPr/>
        </p:nvSpPr>
        <p:spPr bwMode="auto">
          <a:xfrm>
            <a:off x="3048000" y="3733800"/>
            <a:ext cx="2057400"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Oval 30">
            <a:extLst>
              <a:ext uri="{FF2B5EF4-FFF2-40B4-BE49-F238E27FC236}">
                <a16:creationId xmlns:a16="http://schemas.microsoft.com/office/drawing/2014/main" id="{5DC7837F-C5CC-45F5-A570-49EFCAC222F9}"/>
              </a:ext>
            </a:extLst>
          </p:cNvPr>
          <p:cNvSpPr>
            <a:spLocks noChangeArrowheads="1"/>
          </p:cNvSpPr>
          <p:nvPr/>
        </p:nvSpPr>
        <p:spPr bwMode="auto">
          <a:xfrm>
            <a:off x="2927350" y="3613150"/>
            <a:ext cx="215900" cy="215900"/>
          </a:xfrm>
          <a:prstGeom prst="ellipse">
            <a:avLst/>
          </a:prstGeom>
          <a:solidFill>
            <a:schemeClr val="hlink"/>
          </a:solidFill>
          <a:ln w="12700">
            <a:solidFill>
              <a:schemeClr val="hlink"/>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Rectangle 31">
            <a:extLst>
              <a:ext uri="{FF2B5EF4-FFF2-40B4-BE49-F238E27FC236}">
                <a16:creationId xmlns:a16="http://schemas.microsoft.com/office/drawing/2014/main" id="{6D727C73-4287-4EE9-8EAB-FFCE49017C6F}"/>
              </a:ext>
            </a:extLst>
          </p:cNvPr>
          <p:cNvSpPr>
            <a:spLocks noChangeArrowheads="1"/>
          </p:cNvSpPr>
          <p:nvPr/>
        </p:nvSpPr>
        <p:spPr bwMode="auto">
          <a:xfrm>
            <a:off x="5715000" y="1919288"/>
            <a:ext cx="3511550" cy="267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b="1" dirty="0">
                <a:ea typeface="宋体" panose="02010600030101010101" pitchFamily="2" charset="-122"/>
              </a:rPr>
              <a:t>消费组合</a:t>
            </a:r>
            <a:r>
              <a:rPr lang="en-US" altLang="zh-CN" sz="2800" b="1" dirty="0">
                <a:ea typeface="宋体" panose="02010600030101010101" pitchFamily="2" charset="-122"/>
              </a:rPr>
              <a:t> (5,5), (5,9) </a:t>
            </a:r>
            <a:r>
              <a:rPr lang="zh-CN" altLang="en-US" sz="2800" b="1" dirty="0">
                <a:ea typeface="宋体" panose="02010600030101010101" pitchFamily="2" charset="-122"/>
              </a:rPr>
              <a:t>和</a:t>
            </a:r>
            <a:r>
              <a:rPr lang="en-US" altLang="zh-CN" sz="2800" b="1" dirty="0">
                <a:ea typeface="宋体" panose="02010600030101010101" pitchFamily="2" charset="-122"/>
              </a:rPr>
              <a:t> (9,5) </a:t>
            </a:r>
            <a:r>
              <a:rPr lang="zh-CN" altLang="en-US" sz="2800" b="1" dirty="0">
                <a:ea typeface="宋体" panose="02010600030101010101" pitchFamily="2" charset="-122"/>
              </a:rPr>
              <a:t>均含有</a:t>
            </a:r>
            <a:r>
              <a:rPr lang="en-US" altLang="zh-CN" sz="2800" b="1" dirty="0">
                <a:ea typeface="宋体" panose="02010600030101010101" pitchFamily="2" charset="-122"/>
              </a:rPr>
              <a:t>5</a:t>
            </a:r>
            <a:r>
              <a:rPr lang="zh-CN" altLang="en-US" sz="2800" b="1" dirty="0">
                <a:ea typeface="宋体" panose="02010600030101010101" pitchFamily="2" charset="-122"/>
              </a:rPr>
              <a:t>套组合数目。</a:t>
            </a:r>
            <a:endParaRPr lang="en-US" altLang="zh-CN" sz="2800" b="1" dirty="0">
              <a:ea typeface="宋体" panose="02010600030101010101" pitchFamily="2" charset="-122"/>
            </a:endParaRPr>
          </a:p>
          <a:p>
            <a:pPr algn="l"/>
            <a:endParaRPr lang="en-US" altLang="zh-CN" sz="2800" b="1" dirty="0">
              <a:ea typeface="宋体" panose="02010600030101010101" pitchFamily="2" charset="-122"/>
            </a:endParaRPr>
          </a:p>
          <a:p>
            <a:pPr algn="l"/>
            <a:r>
              <a:rPr lang="zh-CN" altLang="en-US" sz="2800" b="1" dirty="0">
                <a:ea typeface="宋体" panose="02010600030101010101" pitchFamily="2" charset="-122"/>
              </a:rPr>
              <a:t>消费者更加偏好组合</a:t>
            </a:r>
            <a:r>
              <a:rPr lang="en-US" altLang="zh-CN" sz="2800" b="1" dirty="0">
                <a:ea typeface="宋体" panose="02010600030101010101" pitchFamily="2" charset="-122"/>
              </a:rPr>
              <a:t>(9,9) </a:t>
            </a:r>
            <a:r>
              <a:rPr lang="zh-CN" altLang="en-US" sz="2800" b="1" dirty="0">
                <a:ea typeface="宋体" panose="02010600030101010101" pitchFamily="2" charset="-122"/>
              </a:rPr>
              <a:t>。</a:t>
            </a:r>
            <a:endParaRPr lang="en-US" altLang="zh-CN" sz="3200" b="1" dirty="0">
              <a:ea typeface="宋体" panose="02010600030101010101" pitchFamily="2" charset="-122"/>
            </a:endParaRPr>
          </a:p>
        </p:txBody>
      </p:sp>
      <p:sp>
        <p:nvSpPr>
          <p:cNvPr id="34" name="Rectangle 31">
            <a:extLst>
              <a:ext uri="{FF2B5EF4-FFF2-40B4-BE49-F238E27FC236}">
                <a16:creationId xmlns:a16="http://schemas.microsoft.com/office/drawing/2014/main" id="{2D171777-6AF7-4290-9C2E-68205ACE42C3}"/>
              </a:ext>
            </a:extLst>
          </p:cNvPr>
          <p:cNvSpPr>
            <a:spLocks noChangeArrowheads="1"/>
          </p:cNvSpPr>
          <p:nvPr/>
        </p:nvSpPr>
        <p:spPr bwMode="auto">
          <a:xfrm>
            <a:off x="5768972" y="1355256"/>
            <a:ext cx="351155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b="1" dirty="0">
                <a:ea typeface="宋体" panose="02010600030101010101" pitchFamily="2" charset="-122"/>
              </a:rPr>
              <a:t>例子？</a:t>
            </a:r>
            <a:endParaRPr lang="en-US" altLang="zh-CN" sz="3200" b="1" dirty="0">
              <a:ea typeface="宋体" panose="02010600030101010101" pitchFamily="2" charset="-122"/>
            </a:endParaRPr>
          </a:p>
        </p:txBody>
      </p:sp>
    </p:spTree>
    <p:extLst>
      <p:ext uri="{BB962C8B-B14F-4D97-AF65-F5344CB8AC3E}">
        <p14:creationId xmlns:p14="http://schemas.microsoft.com/office/powerpoint/2010/main" val="365513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878AD-B6D6-4D85-A4E7-E5617101CF3E}"/>
              </a:ext>
            </a:extLst>
          </p:cNvPr>
          <p:cNvSpPr>
            <a:spLocks noGrp="1"/>
          </p:cNvSpPr>
          <p:nvPr>
            <p:ph type="title"/>
          </p:nvPr>
        </p:nvSpPr>
        <p:spPr/>
        <p:txBody>
          <a:bodyPr/>
          <a:lstStyle/>
          <a:p>
            <a:r>
              <a:rPr lang="zh-CN" altLang="en-US" dirty="0"/>
              <a:t>边际替代率</a:t>
            </a:r>
          </a:p>
        </p:txBody>
      </p:sp>
      <p:sp>
        <p:nvSpPr>
          <p:cNvPr id="3" name="内容占位符 2">
            <a:extLst>
              <a:ext uri="{FF2B5EF4-FFF2-40B4-BE49-F238E27FC236}">
                <a16:creationId xmlns:a16="http://schemas.microsoft.com/office/drawing/2014/main" id="{3E781C75-AC60-4797-A9AB-04111400736E}"/>
              </a:ext>
            </a:extLst>
          </p:cNvPr>
          <p:cNvSpPr>
            <a:spLocks noGrp="1"/>
          </p:cNvSpPr>
          <p:nvPr>
            <p:ph idx="1"/>
          </p:nvPr>
        </p:nvSpPr>
        <p:spPr/>
        <p:txBody>
          <a:bodyPr/>
          <a:lstStyle/>
          <a:p>
            <a:r>
              <a:rPr lang="zh-CN" altLang="en-US" dirty="0"/>
              <a:t>边际替代率</a:t>
            </a:r>
            <a:r>
              <a:rPr lang="en-US" altLang="zh-CN" dirty="0"/>
              <a:t>(Marginal Rate of Substitution)</a:t>
            </a:r>
            <a:r>
              <a:rPr lang="zh-CN" altLang="en-US" dirty="0"/>
              <a:t>：</a:t>
            </a:r>
          </a:p>
          <a:p>
            <a:endParaRPr lang="zh-CN" altLang="en-US" dirty="0"/>
          </a:p>
          <a:p>
            <a:r>
              <a:rPr lang="zh-CN" altLang="en-US" dirty="0"/>
              <a:t>在保持满足程度不变的条件下，消费者增加一单位一种商品的消费愿意放弃另一种商品的消费数量。</a:t>
            </a:r>
          </a:p>
          <a:p>
            <a:endParaRPr lang="zh-CN" altLang="en-US" dirty="0"/>
          </a:p>
        </p:txBody>
      </p:sp>
    </p:spTree>
    <p:extLst>
      <p:ext uri="{BB962C8B-B14F-4D97-AF65-F5344CB8AC3E}">
        <p14:creationId xmlns:p14="http://schemas.microsoft.com/office/powerpoint/2010/main" val="237797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8E3B5-1D46-47E2-BACC-0945ADBA7B81}"/>
              </a:ext>
            </a:extLst>
          </p:cNvPr>
          <p:cNvSpPr>
            <a:spLocks noGrp="1"/>
          </p:cNvSpPr>
          <p:nvPr>
            <p:ph type="title"/>
          </p:nvPr>
        </p:nvSpPr>
        <p:spPr/>
        <p:txBody>
          <a:bodyPr/>
          <a:lstStyle/>
          <a:p>
            <a:r>
              <a:rPr lang="zh-CN" altLang="en-US" dirty="0"/>
              <a:t>边际替代率</a:t>
            </a:r>
          </a:p>
        </p:txBody>
      </p:sp>
      <p:sp>
        <p:nvSpPr>
          <p:cNvPr id="5" name="Line 3">
            <a:extLst>
              <a:ext uri="{FF2B5EF4-FFF2-40B4-BE49-F238E27FC236}">
                <a16:creationId xmlns:a16="http://schemas.microsoft.com/office/drawing/2014/main" id="{31C11042-4E7E-4320-98D0-BDDA5A7A3C94}"/>
              </a:ext>
            </a:extLst>
          </p:cNvPr>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17296BF0-53B9-4572-B7D5-AA15831106DA}"/>
              </a:ext>
            </a:extLst>
          </p:cNvPr>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EDFF4FA6-73CB-419B-96D1-D589CC8D223D}"/>
              </a:ext>
            </a:extLst>
          </p:cNvPr>
          <p:cNvSpPr>
            <a:spLocks noChangeArrowheads="1"/>
          </p:cNvSpPr>
          <p:nvPr/>
        </p:nvSpPr>
        <p:spPr bwMode="auto">
          <a:xfrm>
            <a:off x="746125" y="1646238"/>
            <a:ext cx="657231"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2</a:t>
            </a:r>
          </a:p>
        </p:txBody>
      </p:sp>
      <p:sp>
        <p:nvSpPr>
          <p:cNvPr id="8" name="Rectangle 6">
            <a:extLst>
              <a:ext uri="{FF2B5EF4-FFF2-40B4-BE49-F238E27FC236}">
                <a16:creationId xmlns:a16="http://schemas.microsoft.com/office/drawing/2014/main" id="{180A7E37-6000-48D8-B58B-8DAA4323BD16}"/>
              </a:ext>
            </a:extLst>
          </p:cNvPr>
          <p:cNvSpPr>
            <a:spLocks noChangeArrowheads="1"/>
          </p:cNvSpPr>
          <p:nvPr/>
        </p:nvSpPr>
        <p:spPr bwMode="auto">
          <a:xfrm>
            <a:off x="5318125" y="5532438"/>
            <a:ext cx="657231"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1</a:t>
            </a:r>
          </a:p>
        </p:txBody>
      </p:sp>
      <p:sp>
        <p:nvSpPr>
          <p:cNvPr id="9" name="Arc 7">
            <a:extLst>
              <a:ext uri="{FF2B5EF4-FFF2-40B4-BE49-F238E27FC236}">
                <a16:creationId xmlns:a16="http://schemas.microsoft.com/office/drawing/2014/main" id="{5A51D57C-635C-479B-9012-3B0492FE6E5F}"/>
              </a:ext>
            </a:extLst>
          </p:cNvPr>
          <p:cNvSpPr>
            <a:spLocks/>
          </p:cNvSpPr>
          <p:nvPr/>
        </p:nvSpPr>
        <p:spPr bwMode="auto">
          <a:xfrm rot="10800000">
            <a:off x="1979613" y="2211388"/>
            <a:ext cx="3125787" cy="2667000"/>
          </a:xfrm>
          <a:custGeom>
            <a:avLst/>
            <a:gdLst>
              <a:gd name="T0" fmla="*/ 0 w 21611"/>
              <a:gd name="T1" fmla="*/ 0 h 21600"/>
              <a:gd name="T2" fmla="*/ 2147483647 w 21611"/>
              <a:gd name="T3" fmla="*/ 2147483647 h 21600"/>
              <a:gd name="T4" fmla="*/ 33284255 w 21611"/>
              <a:gd name="T5" fmla="*/ 2147483647 h 21600"/>
              <a:gd name="T6" fmla="*/ 0 60000 65536"/>
              <a:gd name="T7" fmla="*/ 0 60000 65536"/>
              <a:gd name="T8" fmla="*/ 0 60000 65536"/>
              <a:gd name="T9" fmla="*/ 0 w 21611"/>
              <a:gd name="T10" fmla="*/ 0 h 21600"/>
              <a:gd name="T11" fmla="*/ 21611 w 21611"/>
              <a:gd name="T12" fmla="*/ 21600 h 21600"/>
            </a:gdLst>
            <a:ahLst/>
            <a:cxnLst>
              <a:cxn ang="T6">
                <a:pos x="T0" y="T1"/>
              </a:cxn>
              <a:cxn ang="T7">
                <a:pos x="T2" y="T3"/>
              </a:cxn>
              <a:cxn ang="T8">
                <a:pos x="T4" y="T5"/>
              </a:cxn>
            </a:cxnLst>
            <a:rect l="T9" t="T10" r="T11" b="T12"/>
            <a:pathLst>
              <a:path w="21611" h="21600" fill="none" extrusionOk="0">
                <a:moveTo>
                  <a:pt x="0" y="0"/>
                </a:moveTo>
                <a:cubicBezTo>
                  <a:pt x="3" y="0"/>
                  <a:pt x="7" y="-1"/>
                  <a:pt x="11" y="0"/>
                </a:cubicBezTo>
                <a:cubicBezTo>
                  <a:pt x="11940" y="0"/>
                  <a:pt x="21611" y="9670"/>
                  <a:pt x="21611" y="21600"/>
                </a:cubicBezTo>
              </a:path>
              <a:path w="21611" h="21600" stroke="0" extrusionOk="0">
                <a:moveTo>
                  <a:pt x="0" y="0"/>
                </a:moveTo>
                <a:cubicBezTo>
                  <a:pt x="3" y="0"/>
                  <a:pt x="7" y="-1"/>
                  <a:pt x="11" y="0"/>
                </a:cubicBezTo>
                <a:cubicBezTo>
                  <a:pt x="11940" y="0"/>
                  <a:pt x="21611" y="9670"/>
                  <a:pt x="21611" y="21600"/>
                </a:cubicBezTo>
                <a:lnTo>
                  <a:pt x="11" y="21600"/>
                </a:lnTo>
                <a:close/>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Line 12">
            <a:extLst>
              <a:ext uri="{FF2B5EF4-FFF2-40B4-BE49-F238E27FC236}">
                <a16:creationId xmlns:a16="http://schemas.microsoft.com/office/drawing/2014/main" id="{5326CE03-D058-4953-8087-F33B1FF917F9}"/>
              </a:ext>
            </a:extLst>
          </p:cNvPr>
          <p:cNvSpPr>
            <a:spLocks noChangeShapeType="1"/>
          </p:cNvSpPr>
          <p:nvPr/>
        </p:nvSpPr>
        <p:spPr bwMode="auto">
          <a:xfrm>
            <a:off x="2578608" y="3886200"/>
            <a:ext cx="0" cy="152400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3">
            <a:extLst>
              <a:ext uri="{FF2B5EF4-FFF2-40B4-BE49-F238E27FC236}">
                <a16:creationId xmlns:a16="http://schemas.microsoft.com/office/drawing/2014/main" id="{EBA15930-41AC-4318-ABC8-3A7B35264409}"/>
              </a:ext>
            </a:extLst>
          </p:cNvPr>
          <p:cNvSpPr>
            <a:spLocks noChangeShapeType="1"/>
          </p:cNvSpPr>
          <p:nvPr/>
        </p:nvSpPr>
        <p:spPr bwMode="auto">
          <a:xfrm>
            <a:off x="1382642" y="4364476"/>
            <a:ext cx="2122558" cy="55124"/>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4">
            <a:extLst>
              <a:ext uri="{FF2B5EF4-FFF2-40B4-BE49-F238E27FC236}">
                <a16:creationId xmlns:a16="http://schemas.microsoft.com/office/drawing/2014/main" id="{7D84824A-A664-402F-9611-0731F942B03D}"/>
              </a:ext>
            </a:extLst>
          </p:cNvPr>
          <p:cNvSpPr>
            <a:spLocks noChangeArrowheads="1"/>
          </p:cNvSpPr>
          <p:nvPr/>
        </p:nvSpPr>
        <p:spPr bwMode="auto">
          <a:xfrm>
            <a:off x="1277070" y="3801492"/>
            <a:ext cx="787075" cy="523862"/>
          </a:xfrm>
          <a:prstGeom prst="rect">
            <a:avLst/>
          </a:prstGeom>
          <a:noFill/>
          <a:ln w="9525">
            <a:noFill/>
            <a:miter lim="800000"/>
            <a:headEnd/>
            <a:tailEnd/>
          </a:ln>
          <a:effectLst/>
        </p:spPr>
        <p:txBody>
          <a:bodyPr wrap="none" lIns="92075" tIns="46038" rIns="92075" bIns="46038">
            <a:spAutoFit/>
          </a:bodyPr>
          <a:lstStyle/>
          <a:p>
            <a:pPr algn="l">
              <a:defRPr/>
            </a:pPr>
            <a:r>
              <a:rPr lang="en-US" altLang="zh-CN" b="1" dirty="0">
                <a:latin typeface="Symbol" pitchFamily="18" charset="2"/>
                <a:ea typeface="宋体" charset="-122"/>
              </a:rPr>
              <a:t>D</a:t>
            </a:r>
            <a:r>
              <a:rPr lang="en-US" altLang="zh-CN" sz="2800" b="1" dirty="0">
                <a:effectLst>
                  <a:outerShdw blurRad="38100" dist="38100" dir="2700000" algn="tl">
                    <a:srgbClr val="000000"/>
                  </a:outerShdw>
                </a:effectLst>
                <a:latin typeface="Arial" charset="0"/>
                <a:ea typeface="宋体" charset="-122"/>
              </a:rPr>
              <a:t>Q</a:t>
            </a:r>
            <a:r>
              <a:rPr lang="en-US" altLang="zh-CN" sz="2800" b="1" baseline="-25000" dirty="0">
                <a:effectLst>
                  <a:outerShdw blurRad="38100" dist="38100" dir="2700000" algn="tl">
                    <a:srgbClr val="000000"/>
                  </a:outerShdw>
                </a:effectLst>
                <a:latin typeface="Arial" charset="0"/>
                <a:ea typeface="宋体" charset="-122"/>
              </a:rPr>
              <a:t>2</a:t>
            </a:r>
          </a:p>
        </p:txBody>
      </p:sp>
      <p:sp>
        <p:nvSpPr>
          <p:cNvPr id="13" name="Rectangle 15">
            <a:extLst>
              <a:ext uri="{FF2B5EF4-FFF2-40B4-BE49-F238E27FC236}">
                <a16:creationId xmlns:a16="http://schemas.microsoft.com/office/drawing/2014/main" id="{0DA0B3E9-8DCF-4459-92F5-C2AACDDC296C}"/>
              </a:ext>
            </a:extLst>
          </p:cNvPr>
          <p:cNvSpPr>
            <a:spLocks noChangeArrowheads="1"/>
          </p:cNvSpPr>
          <p:nvPr/>
        </p:nvSpPr>
        <p:spPr bwMode="auto">
          <a:xfrm>
            <a:off x="2649880" y="4884676"/>
            <a:ext cx="787075" cy="523862"/>
          </a:xfrm>
          <a:prstGeom prst="rect">
            <a:avLst/>
          </a:prstGeom>
          <a:noFill/>
          <a:ln w="9525">
            <a:noFill/>
            <a:miter lim="800000"/>
            <a:headEnd/>
            <a:tailEnd/>
          </a:ln>
          <a:effectLst/>
        </p:spPr>
        <p:txBody>
          <a:bodyPr wrap="none" lIns="92075" tIns="46038" rIns="92075" bIns="46038">
            <a:spAutoFit/>
          </a:bodyPr>
          <a:lstStyle/>
          <a:p>
            <a:pPr algn="l">
              <a:defRPr/>
            </a:pPr>
            <a:r>
              <a:rPr lang="en-US" altLang="zh-CN" b="1" dirty="0">
                <a:latin typeface="Symbol" pitchFamily="18" charset="2"/>
                <a:ea typeface="宋体" charset="-122"/>
              </a:rPr>
              <a:t>D</a:t>
            </a:r>
            <a:r>
              <a:rPr lang="en-US" altLang="zh-CN" sz="2800" b="1" dirty="0">
                <a:effectLst>
                  <a:outerShdw blurRad="38100" dist="38100" dir="2700000" algn="tl">
                    <a:srgbClr val="000000"/>
                  </a:outerShdw>
                </a:effectLst>
                <a:latin typeface="Arial" charset="0"/>
                <a:ea typeface="宋体" charset="-122"/>
              </a:rPr>
              <a:t>Q</a:t>
            </a:r>
            <a:r>
              <a:rPr lang="en-US" altLang="zh-CN" sz="2800" b="1" baseline="-25000" dirty="0">
                <a:effectLst>
                  <a:outerShdw blurRad="38100" dist="38100" dir="2700000" algn="tl">
                    <a:srgbClr val="000000"/>
                  </a:outerShdw>
                </a:effectLst>
                <a:latin typeface="Arial" charset="0"/>
                <a:ea typeface="宋体" charset="-122"/>
              </a:rPr>
              <a:t>1</a:t>
            </a:r>
          </a:p>
        </p:txBody>
      </p:sp>
      <p:sp>
        <p:nvSpPr>
          <p:cNvPr id="14" name="Oval 18">
            <a:extLst>
              <a:ext uri="{FF2B5EF4-FFF2-40B4-BE49-F238E27FC236}">
                <a16:creationId xmlns:a16="http://schemas.microsoft.com/office/drawing/2014/main" id="{94B4FD07-E18F-4F68-A2DF-186CB7BF4C40}"/>
              </a:ext>
            </a:extLst>
          </p:cNvPr>
          <p:cNvSpPr>
            <a:spLocks noChangeArrowheads="1"/>
          </p:cNvSpPr>
          <p:nvPr/>
        </p:nvSpPr>
        <p:spPr bwMode="auto">
          <a:xfrm>
            <a:off x="2476500" y="3705225"/>
            <a:ext cx="228600" cy="228600"/>
          </a:xfrm>
          <a:prstGeom prst="ellipse">
            <a:avLst/>
          </a:prstGeom>
          <a:solidFill>
            <a:srgbClr val="00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Rectangle 19">
            <a:extLst>
              <a:ext uri="{FF2B5EF4-FFF2-40B4-BE49-F238E27FC236}">
                <a16:creationId xmlns:a16="http://schemas.microsoft.com/office/drawing/2014/main" id="{46E34114-359C-453E-9E28-4BB944315416}"/>
              </a:ext>
            </a:extLst>
          </p:cNvPr>
          <p:cNvSpPr>
            <a:spLocks noChangeArrowheads="1"/>
          </p:cNvSpPr>
          <p:nvPr/>
        </p:nvSpPr>
        <p:spPr bwMode="auto">
          <a:xfrm>
            <a:off x="2698750" y="3360738"/>
            <a:ext cx="413575"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x</a:t>
            </a:r>
          </a:p>
        </p:txBody>
      </p:sp>
      <p:sp>
        <p:nvSpPr>
          <p:cNvPr id="16" name="Rectangle 19">
            <a:extLst>
              <a:ext uri="{FF2B5EF4-FFF2-40B4-BE49-F238E27FC236}">
                <a16:creationId xmlns:a16="http://schemas.microsoft.com/office/drawing/2014/main" id="{560240EE-9C1B-4D70-88FE-E61AF8C210DB}"/>
              </a:ext>
            </a:extLst>
          </p:cNvPr>
          <p:cNvSpPr>
            <a:spLocks noChangeArrowheads="1"/>
          </p:cNvSpPr>
          <p:nvPr/>
        </p:nvSpPr>
        <p:spPr bwMode="auto">
          <a:xfrm>
            <a:off x="3542506" y="3772218"/>
            <a:ext cx="413575"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y</a:t>
            </a:r>
          </a:p>
        </p:txBody>
      </p:sp>
      <p:sp>
        <p:nvSpPr>
          <p:cNvPr id="17" name="Oval 18">
            <a:extLst>
              <a:ext uri="{FF2B5EF4-FFF2-40B4-BE49-F238E27FC236}">
                <a16:creationId xmlns:a16="http://schemas.microsoft.com/office/drawing/2014/main" id="{A27B6E2C-BC6D-4FB3-AD27-6EDD4B59B18B}"/>
              </a:ext>
            </a:extLst>
          </p:cNvPr>
          <p:cNvSpPr>
            <a:spLocks noChangeArrowheads="1"/>
          </p:cNvSpPr>
          <p:nvPr/>
        </p:nvSpPr>
        <p:spPr bwMode="auto">
          <a:xfrm>
            <a:off x="3340589" y="4313980"/>
            <a:ext cx="228600" cy="228600"/>
          </a:xfrm>
          <a:prstGeom prst="ellipse">
            <a:avLst/>
          </a:prstGeom>
          <a:solidFill>
            <a:srgbClr val="00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Line 12">
            <a:extLst>
              <a:ext uri="{FF2B5EF4-FFF2-40B4-BE49-F238E27FC236}">
                <a16:creationId xmlns:a16="http://schemas.microsoft.com/office/drawing/2014/main" id="{62DF8EA6-91C6-434F-86F2-78E05E96D583}"/>
              </a:ext>
            </a:extLst>
          </p:cNvPr>
          <p:cNvSpPr>
            <a:spLocks noChangeShapeType="1"/>
          </p:cNvSpPr>
          <p:nvPr/>
        </p:nvSpPr>
        <p:spPr bwMode="auto">
          <a:xfrm>
            <a:off x="3467100" y="4478046"/>
            <a:ext cx="0" cy="932154"/>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3">
            <a:extLst>
              <a:ext uri="{FF2B5EF4-FFF2-40B4-BE49-F238E27FC236}">
                <a16:creationId xmlns:a16="http://schemas.microsoft.com/office/drawing/2014/main" id="{DCCB9501-C683-463F-A770-124E190559C5}"/>
              </a:ext>
            </a:extLst>
          </p:cNvPr>
          <p:cNvSpPr>
            <a:spLocks noChangeShapeType="1"/>
          </p:cNvSpPr>
          <p:nvPr/>
        </p:nvSpPr>
        <p:spPr bwMode="auto">
          <a:xfrm>
            <a:off x="1366215" y="3808795"/>
            <a:ext cx="1212393" cy="13919"/>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15">
            <a:extLst>
              <a:ext uri="{FF2B5EF4-FFF2-40B4-BE49-F238E27FC236}">
                <a16:creationId xmlns:a16="http://schemas.microsoft.com/office/drawing/2014/main" id="{B1B47E31-BAF1-4663-A401-3C3FD0047B8B}"/>
              </a:ext>
            </a:extLst>
          </p:cNvPr>
          <p:cNvSpPr>
            <a:spLocks noChangeArrowheads="1"/>
          </p:cNvSpPr>
          <p:nvPr/>
        </p:nvSpPr>
        <p:spPr bwMode="auto">
          <a:xfrm>
            <a:off x="2309282" y="5378544"/>
            <a:ext cx="493725" cy="462307"/>
          </a:xfrm>
          <a:prstGeom prst="rect">
            <a:avLst/>
          </a:prstGeom>
          <a:noFill/>
          <a:ln w="9525">
            <a:noFill/>
            <a:miter lim="800000"/>
            <a:headEnd/>
            <a:tailEnd/>
          </a:ln>
          <a:effectLst/>
        </p:spPr>
        <p:txBody>
          <a:bodyPr wrap="none" lIns="92075" tIns="46038" rIns="92075" bIns="46038">
            <a:spAutoFit/>
          </a:bodyPr>
          <a:lstStyle/>
          <a:p>
            <a:pPr algn="l">
              <a:defRPr/>
            </a:pPr>
            <a:r>
              <a:rPr lang="en-US" altLang="zh-CN" b="1" dirty="0">
                <a:latin typeface="Symbol" pitchFamily="18" charset="2"/>
                <a:ea typeface="宋体" charset="-122"/>
              </a:rPr>
              <a:t>15</a:t>
            </a:r>
            <a:endParaRPr lang="en-US" altLang="zh-CN" sz="2800" b="1" baseline="-25000" dirty="0">
              <a:effectLst>
                <a:outerShdw blurRad="38100" dist="38100" dir="2700000" algn="tl">
                  <a:srgbClr val="000000"/>
                </a:outerShdw>
              </a:effectLst>
              <a:latin typeface="Arial" charset="0"/>
              <a:ea typeface="宋体" charset="-122"/>
            </a:endParaRPr>
          </a:p>
        </p:txBody>
      </p:sp>
      <p:sp>
        <p:nvSpPr>
          <p:cNvPr id="21" name="Rectangle 15">
            <a:extLst>
              <a:ext uri="{FF2B5EF4-FFF2-40B4-BE49-F238E27FC236}">
                <a16:creationId xmlns:a16="http://schemas.microsoft.com/office/drawing/2014/main" id="{4430E54B-5887-4BC6-9B72-ECB08A1100AB}"/>
              </a:ext>
            </a:extLst>
          </p:cNvPr>
          <p:cNvSpPr>
            <a:spLocks noChangeArrowheads="1"/>
          </p:cNvSpPr>
          <p:nvPr/>
        </p:nvSpPr>
        <p:spPr bwMode="auto">
          <a:xfrm>
            <a:off x="924596" y="4246892"/>
            <a:ext cx="339837" cy="462307"/>
          </a:xfrm>
          <a:prstGeom prst="rect">
            <a:avLst/>
          </a:prstGeom>
          <a:noFill/>
          <a:ln w="9525">
            <a:noFill/>
            <a:miter lim="800000"/>
            <a:headEnd/>
            <a:tailEnd/>
          </a:ln>
          <a:effectLst/>
        </p:spPr>
        <p:txBody>
          <a:bodyPr wrap="none" lIns="92075" tIns="46038" rIns="92075" bIns="46038">
            <a:spAutoFit/>
          </a:bodyPr>
          <a:lstStyle/>
          <a:p>
            <a:pPr algn="l">
              <a:defRPr/>
            </a:pPr>
            <a:r>
              <a:rPr lang="en-US" altLang="zh-CN" b="1" dirty="0">
                <a:latin typeface="Symbol" pitchFamily="18" charset="2"/>
                <a:ea typeface="宋体" charset="-122"/>
              </a:rPr>
              <a:t>7</a:t>
            </a:r>
            <a:endParaRPr lang="en-US" altLang="zh-CN" sz="2800" b="1" baseline="-25000" dirty="0">
              <a:effectLst>
                <a:outerShdw blurRad="38100" dist="38100" dir="2700000" algn="tl">
                  <a:srgbClr val="000000"/>
                </a:outerShdw>
              </a:effectLst>
              <a:latin typeface="Arial" charset="0"/>
              <a:ea typeface="宋体" charset="-122"/>
            </a:endParaRPr>
          </a:p>
        </p:txBody>
      </p:sp>
      <p:sp>
        <p:nvSpPr>
          <p:cNvPr id="22" name="Rectangle 15">
            <a:extLst>
              <a:ext uri="{FF2B5EF4-FFF2-40B4-BE49-F238E27FC236}">
                <a16:creationId xmlns:a16="http://schemas.microsoft.com/office/drawing/2014/main" id="{1AA7B29F-0772-4AC9-960F-129C1C775E8D}"/>
              </a:ext>
            </a:extLst>
          </p:cNvPr>
          <p:cNvSpPr>
            <a:spLocks noChangeArrowheads="1"/>
          </p:cNvSpPr>
          <p:nvPr/>
        </p:nvSpPr>
        <p:spPr bwMode="auto">
          <a:xfrm>
            <a:off x="3208251" y="5380045"/>
            <a:ext cx="493725" cy="462307"/>
          </a:xfrm>
          <a:prstGeom prst="rect">
            <a:avLst/>
          </a:prstGeom>
          <a:noFill/>
          <a:ln w="9525">
            <a:noFill/>
            <a:miter lim="800000"/>
            <a:headEnd/>
            <a:tailEnd/>
          </a:ln>
          <a:effectLst/>
        </p:spPr>
        <p:txBody>
          <a:bodyPr wrap="none" lIns="92075" tIns="46038" rIns="92075" bIns="46038">
            <a:spAutoFit/>
          </a:bodyPr>
          <a:lstStyle/>
          <a:p>
            <a:pPr algn="l">
              <a:defRPr/>
            </a:pPr>
            <a:r>
              <a:rPr lang="en-US" altLang="zh-CN" b="1" dirty="0">
                <a:latin typeface="Symbol" pitchFamily="18" charset="2"/>
                <a:ea typeface="宋体" charset="-122"/>
              </a:rPr>
              <a:t>20</a:t>
            </a:r>
            <a:endParaRPr lang="en-US" altLang="zh-CN" sz="2800" b="1" baseline="-25000" dirty="0">
              <a:effectLst>
                <a:outerShdw blurRad="38100" dist="38100" dir="2700000" algn="tl">
                  <a:srgbClr val="000000"/>
                </a:outerShdw>
              </a:effectLst>
              <a:latin typeface="Arial" charset="0"/>
              <a:ea typeface="宋体" charset="-122"/>
            </a:endParaRPr>
          </a:p>
        </p:txBody>
      </p:sp>
      <p:sp>
        <p:nvSpPr>
          <p:cNvPr id="23" name="Rectangle 15">
            <a:extLst>
              <a:ext uri="{FF2B5EF4-FFF2-40B4-BE49-F238E27FC236}">
                <a16:creationId xmlns:a16="http://schemas.microsoft.com/office/drawing/2014/main" id="{218615C7-9CAF-440F-9127-DECF85D7E786}"/>
              </a:ext>
            </a:extLst>
          </p:cNvPr>
          <p:cNvSpPr>
            <a:spLocks noChangeArrowheads="1"/>
          </p:cNvSpPr>
          <p:nvPr/>
        </p:nvSpPr>
        <p:spPr bwMode="auto">
          <a:xfrm>
            <a:off x="806615" y="3570338"/>
            <a:ext cx="493725" cy="462307"/>
          </a:xfrm>
          <a:prstGeom prst="rect">
            <a:avLst/>
          </a:prstGeom>
          <a:noFill/>
          <a:ln w="9525">
            <a:noFill/>
            <a:miter lim="800000"/>
            <a:headEnd/>
            <a:tailEnd/>
          </a:ln>
          <a:effectLst/>
        </p:spPr>
        <p:txBody>
          <a:bodyPr wrap="none" lIns="92075" tIns="46038" rIns="92075" bIns="46038">
            <a:spAutoFit/>
          </a:bodyPr>
          <a:lstStyle/>
          <a:p>
            <a:pPr algn="l">
              <a:defRPr/>
            </a:pPr>
            <a:r>
              <a:rPr lang="en-US" altLang="zh-CN" b="1" dirty="0">
                <a:latin typeface="Symbol" pitchFamily="18" charset="2"/>
                <a:ea typeface="宋体" charset="-122"/>
              </a:rPr>
              <a:t>10</a:t>
            </a:r>
            <a:endParaRPr lang="en-US" altLang="zh-CN" sz="2800" b="1" baseline="-25000" dirty="0">
              <a:effectLst>
                <a:outerShdw blurRad="38100" dist="38100" dir="2700000" algn="tl">
                  <a:srgbClr val="000000"/>
                </a:outerShdw>
              </a:effectLst>
              <a:latin typeface="Arial" charset="0"/>
              <a:ea typeface="宋体" charset="-122"/>
            </a:endParaRPr>
          </a:p>
        </p:txBody>
      </p:sp>
      <p:sp>
        <p:nvSpPr>
          <p:cNvPr id="24" name="Rectangle 15">
            <a:extLst>
              <a:ext uri="{FF2B5EF4-FFF2-40B4-BE49-F238E27FC236}">
                <a16:creationId xmlns:a16="http://schemas.microsoft.com/office/drawing/2014/main" id="{B1E390BE-C753-4BC1-B746-38A107E367E3}"/>
              </a:ext>
            </a:extLst>
          </p:cNvPr>
          <p:cNvSpPr>
            <a:spLocks noChangeArrowheads="1"/>
          </p:cNvSpPr>
          <p:nvPr/>
        </p:nvSpPr>
        <p:spPr bwMode="auto">
          <a:xfrm>
            <a:off x="5581818" y="3046476"/>
            <a:ext cx="1109278" cy="462307"/>
          </a:xfrm>
          <a:prstGeom prst="rect">
            <a:avLst/>
          </a:prstGeom>
          <a:noFill/>
          <a:ln w="9525">
            <a:noFill/>
            <a:miter lim="800000"/>
            <a:headEnd/>
            <a:tailEnd/>
          </a:ln>
          <a:effectLst/>
        </p:spPr>
        <p:txBody>
          <a:bodyPr wrap="none" lIns="92075" tIns="46038" rIns="92075" bIns="46038">
            <a:spAutoFit/>
          </a:bodyPr>
          <a:lstStyle/>
          <a:p>
            <a:pPr algn="l">
              <a:defRPr/>
            </a:pPr>
            <a:r>
              <a:rPr lang="en-US" altLang="zh-CN" b="1" dirty="0">
                <a:latin typeface="Symbol" pitchFamily="18" charset="2"/>
                <a:ea typeface="宋体" charset="-122"/>
              </a:rPr>
              <a:t>	</a:t>
            </a:r>
            <a:endParaRPr lang="en-US" altLang="zh-CN" sz="2800" b="1" baseline="-25000" dirty="0">
              <a:effectLst>
                <a:outerShdw blurRad="38100" dist="38100" dir="2700000" algn="tl">
                  <a:srgbClr val="000000"/>
                </a:outerShdw>
              </a:effectLst>
              <a:latin typeface="Arial" charset="0"/>
              <a:ea typeface="宋体" charset="-122"/>
            </a:endParaRPr>
          </a:p>
        </p:txBody>
      </p:sp>
      <mc:AlternateContent xmlns:mc="http://schemas.openxmlformats.org/markup-compatibility/2006" xmlns:a14="http://schemas.microsoft.com/office/drawing/2010/main">
        <mc:Choice Requires="a14">
          <p:sp>
            <p:nvSpPr>
              <p:cNvPr id="25" name="Rectangle 19">
                <a:extLst>
                  <a:ext uri="{FF2B5EF4-FFF2-40B4-BE49-F238E27FC236}">
                    <a16:creationId xmlns:a16="http://schemas.microsoft.com/office/drawing/2014/main" id="{B351ABF7-9FC8-49DA-AE09-50C629CFF02E}"/>
                  </a:ext>
                </a:extLst>
              </p:cNvPr>
              <p:cNvSpPr>
                <a:spLocks noChangeArrowheads="1"/>
              </p:cNvSpPr>
              <p:nvPr/>
            </p:nvSpPr>
            <p:spPr bwMode="auto">
              <a:xfrm>
                <a:off x="4349676" y="2269446"/>
                <a:ext cx="5336984" cy="1435779"/>
              </a:xfrm>
              <a:prstGeom prst="rect">
                <a:avLst/>
              </a:prstGeom>
              <a:noFill/>
              <a:ln w="9525">
                <a:noFill/>
                <a:miter lim="800000"/>
                <a:headEnd/>
                <a:tailEnd/>
              </a:ln>
              <a:effectLst/>
            </p:spPr>
            <p:txBody>
              <a:bodyPr wrap="square" lIns="92075" tIns="46038" rIns="92075" bIns="46038">
                <a:spAutoFit/>
              </a:bodyPr>
              <a:lstStyle/>
              <a:p>
                <a:pPr algn="l">
                  <a:defRPr/>
                </a:pPr>
                <a14:m>
                  <m:oMath xmlns:m="http://schemas.openxmlformats.org/officeDocument/2006/math">
                    <m:r>
                      <a:rPr lang="zh-CN" altLang="en-US" sz="3200" b="1" smtClean="0">
                        <a:solidFill>
                          <a:schemeClr val="tx1"/>
                        </a:solidFill>
                        <a:latin typeface="Cambria Math" panose="02040503050406030204" pitchFamily="18" charset="0"/>
                        <a:ea typeface="宋体" charset="-122"/>
                      </a:rPr>
                      <m:t>沿着无差异曲线</m:t>
                    </m:r>
                    <m:r>
                      <a:rPr lang="zh-CN" altLang="en-US" sz="3200" b="1" i="1" smtClean="0">
                        <a:solidFill>
                          <a:schemeClr val="tx1"/>
                        </a:solidFill>
                        <a:latin typeface="Cambria Math" panose="02040503050406030204" pitchFamily="18" charset="0"/>
                        <a:ea typeface="宋体" charset="-122"/>
                      </a:rPr>
                      <m:t>，</m:t>
                    </m:r>
                    <m:r>
                      <a:rPr lang="en-US" altLang="zh-CN" sz="3200" b="1" i="0" smtClean="0">
                        <a:solidFill>
                          <a:schemeClr val="tx1"/>
                        </a:solidFill>
                        <a:latin typeface="Cambria Math" panose="02040503050406030204" pitchFamily="18" charset="0"/>
                        <a:ea typeface="宋体" charset="-122"/>
                      </a:rPr>
                      <m:t> </m:t>
                    </m:r>
                  </m:oMath>
                </a14:m>
                <a:r>
                  <a:rPr lang="en-US" altLang="zh-CN" sz="3200" b="1" dirty="0">
                    <a:solidFill>
                      <a:schemeClr val="tx1"/>
                    </a:solidFill>
                    <a:effectLst/>
                    <a:latin typeface="Arial" charset="0"/>
                    <a:ea typeface="宋体" charset="-122"/>
                  </a:rPr>
                  <a:t>MRS</a:t>
                </a:r>
                <a:r>
                  <a:rPr lang="en-US" altLang="zh-CN" sz="3200" b="1" baseline="-25000" dirty="0">
                    <a:solidFill>
                      <a:schemeClr val="tx1"/>
                    </a:solidFill>
                    <a:effectLst/>
                    <a:ea typeface="宋体" panose="02010600030101010101" pitchFamily="2" charset="-122"/>
                  </a:rPr>
                  <a:t>1,2</a:t>
                </a:r>
                <a:r>
                  <a:rPr lang="en-US" altLang="zh-CN" sz="3200" b="1" dirty="0">
                    <a:solidFill>
                      <a:schemeClr val="tx1"/>
                    </a:solidFill>
                    <a:effectLst/>
                    <a:latin typeface="Arial" charset="0"/>
                    <a:ea typeface="宋体" charset="-122"/>
                  </a:rPr>
                  <a:t>=</a:t>
                </a:r>
                <a14:m>
                  <m:oMath xmlns:m="http://schemas.openxmlformats.org/officeDocument/2006/math">
                    <m:r>
                      <a:rPr lang="en-US" altLang="zh-CN" sz="3200" b="1" i="0" smtClean="0">
                        <a:solidFill>
                          <a:schemeClr val="tx1"/>
                        </a:solidFill>
                        <a:effectLst/>
                        <a:latin typeface="Cambria Math" panose="02040503050406030204" pitchFamily="18" charset="0"/>
                        <a:ea typeface="宋体" charset="-122"/>
                      </a:rPr>
                      <m:t>−</m:t>
                    </m:r>
                    <m:f>
                      <m:fPr>
                        <m:ctrlPr>
                          <a:rPr lang="en-US" altLang="zh-CN" sz="3200" b="1" i="1" smtClean="0">
                            <a:solidFill>
                              <a:schemeClr val="tx1"/>
                            </a:solidFill>
                            <a:effectLst/>
                            <a:latin typeface="Cambria Math" panose="02040503050406030204" pitchFamily="18" charset="0"/>
                            <a:ea typeface="宋体" charset="-122"/>
                          </a:rPr>
                        </m:ctrlPr>
                      </m:fPr>
                      <m:num>
                        <m:r>
                          <m:rPr>
                            <m:nor/>
                          </m:rPr>
                          <a:rPr lang="en-US" altLang="zh-CN" sz="3200" b="1" dirty="0">
                            <a:solidFill>
                              <a:schemeClr val="tx1"/>
                            </a:solidFill>
                            <a:effectLst/>
                            <a:latin typeface="Symbol" pitchFamily="18" charset="2"/>
                            <a:ea typeface="宋体" charset="-122"/>
                          </a:rPr>
                          <m:t>D</m:t>
                        </m:r>
                        <m:r>
                          <m:rPr>
                            <m:nor/>
                          </m:rPr>
                          <a:rPr lang="en-US" altLang="zh-CN" sz="3200" b="1" dirty="0" smtClean="0">
                            <a:solidFill>
                              <a:schemeClr val="tx1"/>
                            </a:solidFill>
                            <a:effectLst/>
                            <a:ea typeface="宋体" panose="02010600030101010101" pitchFamily="2" charset="-122"/>
                          </a:rPr>
                          <m:t>Q</m:t>
                        </m:r>
                        <m:r>
                          <m:rPr>
                            <m:nor/>
                          </m:rPr>
                          <a:rPr lang="en-US" altLang="zh-CN" sz="3200" b="1" baseline="-25000" dirty="0">
                            <a:solidFill>
                              <a:schemeClr val="tx1"/>
                            </a:solidFill>
                            <a:effectLst/>
                            <a:ea typeface="宋体" panose="02010600030101010101" pitchFamily="2" charset="-122"/>
                          </a:rPr>
                          <m:t>2</m:t>
                        </m:r>
                      </m:num>
                      <m:den>
                        <m:r>
                          <m:rPr>
                            <m:nor/>
                          </m:rPr>
                          <a:rPr lang="en-US" altLang="zh-CN" sz="3200" b="1" dirty="0">
                            <a:solidFill>
                              <a:schemeClr val="tx1"/>
                            </a:solidFill>
                            <a:effectLst/>
                            <a:latin typeface="Symbol" pitchFamily="18" charset="2"/>
                            <a:ea typeface="宋体" charset="-122"/>
                          </a:rPr>
                          <m:t>D</m:t>
                        </m:r>
                        <m:r>
                          <m:rPr>
                            <m:nor/>
                          </m:rPr>
                          <a:rPr lang="en-US" altLang="zh-CN" sz="3200" b="1" dirty="0" smtClean="0">
                            <a:solidFill>
                              <a:schemeClr val="tx1"/>
                            </a:solidFill>
                            <a:effectLst/>
                            <a:ea typeface="宋体" panose="02010600030101010101" pitchFamily="2" charset="-122"/>
                          </a:rPr>
                          <m:t>Q</m:t>
                        </m:r>
                        <m:r>
                          <m:rPr>
                            <m:nor/>
                          </m:rPr>
                          <a:rPr lang="en-US" altLang="zh-CN" sz="3200" b="1" baseline="-25000" dirty="0">
                            <a:solidFill>
                              <a:schemeClr val="tx1"/>
                            </a:solidFill>
                            <a:effectLst/>
                            <a:ea typeface="宋体" panose="02010600030101010101" pitchFamily="2" charset="-122"/>
                          </a:rPr>
                          <m:t>1 </m:t>
                        </m:r>
                      </m:den>
                    </m:f>
                  </m:oMath>
                </a14:m>
                <a:endParaRPr lang="en-US" altLang="zh-CN" sz="3200" b="1" dirty="0">
                  <a:solidFill>
                    <a:schemeClr val="tx1"/>
                  </a:solidFill>
                  <a:effectLst>
                    <a:outerShdw blurRad="38100" dist="38100" dir="2700000" algn="tl">
                      <a:srgbClr val="000000"/>
                    </a:outerShdw>
                  </a:effectLst>
                  <a:latin typeface="Arial" charset="0"/>
                  <a:ea typeface="宋体" charset="-122"/>
                </a:endParaRPr>
              </a:p>
            </p:txBody>
          </p:sp>
        </mc:Choice>
        <mc:Fallback xmlns="">
          <p:sp>
            <p:nvSpPr>
              <p:cNvPr id="25" name="Rectangle 19">
                <a:extLst>
                  <a:ext uri="{FF2B5EF4-FFF2-40B4-BE49-F238E27FC236}">
                    <a16:creationId xmlns:a16="http://schemas.microsoft.com/office/drawing/2014/main" id="{B351ABF7-9FC8-49DA-AE09-50C629CFF02E}"/>
                  </a:ext>
                </a:extLst>
              </p:cNvPr>
              <p:cNvSpPr>
                <a:spLocks noRot="1" noChangeAspect="1" noMove="1" noResize="1" noEditPoints="1" noAdjustHandles="1" noChangeArrowheads="1" noChangeShapeType="1" noTextEdit="1"/>
              </p:cNvSpPr>
              <p:nvPr/>
            </p:nvSpPr>
            <p:spPr bwMode="auto">
              <a:xfrm>
                <a:off x="4349676" y="2269446"/>
                <a:ext cx="5336984" cy="1435779"/>
              </a:xfrm>
              <a:prstGeom prst="rect">
                <a:avLst/>
              </a:prstGeom>
              <a:blipFill>
                <a:blip r:embed="rId2"/>
                <a:stretch>
                  <a:fillRect l="-1943" b="-424"/>
                </a:stretch>
              </a:blipFill>
              <a:ln w="9525">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155562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D2BD020-186F-443B-A468-C25287A25D3F}"/>
              </a:ext>
            </a:extLst>
          </p:cNvPr>
          <p:cNvSpPr>
            <a:spLocks noGrp="1"/>
          </p:cNvSpPr>
          <p:nvPr>
            <p:ph type="title"/>
          </p:nvPr>
        </p:nvSpPr>
        <p:spPr/>
        <p:txBody>
          <a:bodyPr/>
          <a:lstStyle/>
          <a:p>
            <a:r>
              <a:rPr lang="zh-CN" altLang="en-US" dirty="0"/>
              <a:t>偏好</a:t>
            </a:r>
          </a:p>
        </p:txBody>
      </p:sp>
      <p:sp>
        <p:nvSpPr>
          <p:cNvPr id="5" name="文本占位符 4">
            <a:extLst>
              <a:ext uri="{FF2B5EF4-FFF2-40B4-BE49-F238E27FC236}">
                <a16:creationId xmlns:a16="http://schemas.microsoft.com/office/drawing/2014/main" id="{0CB0BAAF-7775-43D9-8C84-25C596D6C69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496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EACE1-5EDA-4A02-8D18-A8786DAB8929}"/>
              </a:ext>
            </a:extLst>
          </p:cNvPr>
          <p:cNvSpPr>
            <a:spLocks noGrp="1"/>
          </p:cNvSpPr>
          <p:nvPr>
            <p:ph type="title"/>
          </p:nvPr>
        </p:nvSpPr>
        <p:spPr/>
        <p:txBody>
          <a:bodyPr/>
          <a:lstStyle/>
          <a:p>
            <a:r>
              <a:rPr lang="zh-CN" altLang="en-US" dirty="0"/>
              <a:t>边际替代率</a:t>
            </a:r>
          </a:p>
        </p:txBody>
      </p:sp>
      <p:sp>
        <p:nvSpPr>
          <p:cNvPr id="3" name="内容占位符 2">
            <a:extLst>
              <a:ext uri="{FF2B5EF4-FFF2-40B4-BE49-F238E27FC236}">
                <a16:creationId xmlns:a16="http://schemas.microsoft.com/office/drawing/2014/main" id="{1E9E7089-2C8D-40F4-AEEF-8B8AE622C4A9}"/>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3BA6ED11-ADB1-4BF4-AC55-01350222778F}"/>
              </a:ext>
            </a:extLst>
          </p:cNvPr>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68C87B27-FF6F-4D6D-81FE-6CCD2933BFAD}"/>
              </a:ext>
            </a:extLst>
          </p:cNvPr>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F21CF19A-0005-423A-B45D-B1D41EAC5C6F}"/>
              </a:ext>
            </a:extLst>
          </p:cNvPr>
          <p:cNvSpPr>
            <a:spLocks noChangeArrowheads="1"/>
          </p:cNvSpPr>
          <p:nvPr/>
        </p:nvSpPr>
        <p:spPr bwMode="auto">
          <a:xfrm>
            <a:off x="746125" y="1646238"/>
            <a:ext cx="657231"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Q</a:t>
            </a:r>
            <a:r>
              <a:rPr lang="en-US" altLang="zh-CN" sz="3200" b="1" baseline="-25000" dirty="0">
                <a:effectLst>
                  <a:outerShdw blurRad="38100" dist="38100" dir="2700000" algn="tl">
                    <a:srgbClr val="000000"/>
                  </a:outerShdw>
                </a:effectLst>
                <a:latin typeface="Arial" charset="0"/>
                <a:ea typeface="宋体" charset="-122"/>
              </a:rPr>
              <a:t>2</a:t>
            </a:r>
          </a:p>
        </p:txBody>
      </p:sp>
      <p:sp>
        <p:nvSpPr>
          <p:cNvPr id="8" name="Rectangle 6">
            <a:extLst>
              <a:ext uri="{FF2B5EF4-FFF2-40B4-BE49-F238E27FC236}">
                <a16:creationId xmlns:a16="http://schemas.microsoft.com/office/drawing/2014/main" id="{618DDF26-90F4-4D17-A133-60228182DA8E}"/>
              </a:ext>
            </a:extLst>
          </p:cNvPr>
          <p:cNvSpPr>
            <a:spLocks noChangeArrowheads="1"/>
          </p:cNvSpPr>
          <p:nvPr/>
        </p:nvSpPr>
        <p:spPr bwMode="auto">
          <a:xfrm>
            <a:off x="5318125" y="5532438"/>
            <a:ext cx="65723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3200" b="1" dirty="0">
                <a:ea typeface="宋体" panose="02010600030101010101" pitchFamily="2" charset="-122"/>
              </a:rPr>
              <a:t>Q</a:t>
            </a:r>
            <a:r>
              <a:rPr lang="en-US" altLang="zh-CN" sz="3200" b="1" baseline="-25000" dirty="0">
                <a:ea typeface="宋体" panose="02010600030101010101" pitchFamily="2" charset="-122"/>
              </a:rPr>
              <a:t>1</a:t>
            </a:r>
          </a:p>
        </p:txBody>
      </p:sp>
      <p:sp>
        <p:nvSpPr>
          <p:cNvPr id="9" name="Arc 7">
            <a:extLst>
              <a:ext uri="{FF2B5EF4-FFF2-40B4-BE49-F238E27FC236}">
                <a16:creationId xmlns:a16="http://schemas.microsoft.com/office/drawing/2014/main" id="{291FFC89-0399-4360-9D19-89E36CAA4E38}"/>
              </a:ext>
            </a:extLst>
          </p:cNvPr>
          <p:cNvSpPr>
            <a:spLocks/>
          </p:cNvSpPr>
          <p:nvPr/>
        </p:nvSpPr>
        <p:spPr bwMode="auto">
          <a:xfrm rot="10800000">
            <a:off x="1979613" y="2211388"/>
            <a:ext cx="3125787" cy="2667000"/>
          </a:xfrm>
          <a:custGeom>
            <a:avLst/>
            <a:gdLst>
              <a:gd name="T0" fmla="*/ 0 w 21611"/>
              <a:gd name="T1" fmla="*/ 0 h 21600"/>
              <a:gd name="T2" fmla="*/ 2147483647 w 21611"/>
              <a:gd name="T3" fmla="*/ 2147483647 h 21600"/>
              <a:gd name="T4" fmla="*/ 33284255 w 21611"/>
              <a:gd name="T5" fmla="*/ 2147483647 h 21600"/>
              <a:gd name="T6" fmla="*/ 0 60000 65536"/>
              <a:gd name="T7" fmla="*/ 0 60000 65536"/>
              <a:gd name="T8" fmla="*/ 0 60000 65536"/>
              <a:gd name="T9" fmla="*/ 0 w 21611"/>
              <a:gd name="T10" fmla="*/ 0 h 21600"/>
              <a:gd name="T11" fmla="*/ 21611 w 21611"/>
              <a:gd name="T12" fmla="*/ 21600 h 21600"/>
            </a:gdLst>
            <a:ahLst/>
            <a:cxnLst>
              <a:cxn ang="T6">
                <a:pos x="T0" y="T1"/>
              </a:cxn>
              <a:cxn ang="T7">
                <a:pos x="T2" y="T3"/>
              </a:cxn>
              <a:cxn ang="T8">
                <a:pos x="T4" y="T5"/>
              </a:cxn>
            </a:cxnLst>
            <a:rect l="T9" t="T10" r="T11" b="T12"/>
            <a:pathLst>
              <a:path w="21611" h="21600" fill="none" extrusionOk="0">
                <a:moveTo>
                  <a:pt x="0" y="0"/>
                </a:moveTo>
                <a:cubicBezTo>
                  <a:pt x="3" y="0"/>
                  <a:pt x="7" y="-1"/>
                  <a:pt x="11" y="0"/>
                </a:cubicBezTo>
                <a:cubicBezTo>
                  <a:pt x="11940" y="0"/>
                  <a:pt x="21611" y="9670"/>
                  <a:pt x="21611" y="21600"/>
                </a:cubicBezTo>
              </a:path>
              <a:path w="21611" h="21600" stroke="0" extrusionOk="0">
                <a:moveTo>
                  <a:pt x="0" y="0"/>
                </a:moveTo>
                <a:cubicBezTo>
                  <a:pt x="3" y="0"/>
                  <a:pt x="7" y="-1"/>
                  <a:pt x="11" y="0"/>
                </a:cubicBezTo>
                <a:cubicBezTo>
                  <a:pt x="11940" y="0"/>
                  <a:pt x="21611" y="9670"/>
                  <a:pt x="21611" y="21600"/>
                </a:cubicBezTo>
                <a:lnTo>
                  <a:pt x="11" y="21600"/>
                </a:lnTo>
                <a:close/>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Oval 16">
            <a:extLst>
              <a:ext uri="{FF2B5EF4-FFF2-40B4-BE49-F238E27FC236}">
                <a16:creationId xmlns:a16="http://schemas.microsoft.com/office/drawing/2014/main" id="{AB651D68-BD7B-4837-BE3A-1D19061BD1B1}"/>
              </a:ext>
            </a:extLst>
          </p:cNvPr>
          <p:cNvSpPr>
            <a:spLocks noChangeArrowheads="1"/>
          </p:cNvSpPr>
          <p:nvPr/>
        </p:nvSpPr>
        <p:spPr bwMode="auto">
          <a:xfrm>
            <a:off x="2476500" y="3705225"/>
            <a:ext cx="228600" cy="228600"/>
          </a:xfrm>
          <a:prstGeom prst="ellipse">
            <a:avLst/>
          </a:prstGeom>
          <a:solidFill>
            <a:srgbClr val="00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17">
            <a:extLst>
              <a:ext uri="{FF2B5EF4-FFF2-40B4-BE49-F238E27FC236}">
                <a16:creationId xmlns:a16="http://schemas.microsoft.com/office/drawing/2014/main" id="{CEE6A00A-594D-487F-A267-7DE5CA519A02}"/>
              </a:ext>
            </a:extLst>
          </p:cNvPr>
          <p:cNvSpPr>
            <a:spLocks noChangeArrowheads="1"/>
          </p:cNvSpPr>
          <p:nvPr/>
        </p:nvSpPr>
        <p:spPr bwMode="auto">
          <a:xfrm>
            <a:off x="2698750" y="3360738"/>
            <a:ext cx="413575" cy="585418"/>
          </a:xfrm>
          <a:prstGeom prst="rect">
            <a:avLst/>
          </a:prstGeom>
          <a:noFill/>
          <a:ln w="9525">
            <a:noFill/>
            <a:miter lim="800000"/>
            <a:headEnd/>
            <a:tailEnd/>
          </a:ln>
          <a:effectLst/>
        </p:spPr>
        <p:txBody>
          <a:bodyPr wrap="none" lIns="92075" tIns="46038" rIns="92075" bIns="46038">
            <a:spAutoFit/>
          </a:bodyPr>
          <a:lstStyle/>
          <a:p>
            <a:pPr algn="l">
              <a:defRPr/>
            </a:pPr>
            <a:r>
              <a:rPr lang="en-US" altLang="zh-CN" sz="3200" b="1" dirty="0">
                <a:effectLst>
                  <a:outerShdw blurRad="38100" dist="38100" dir="2700000" algn="tl">
                    <a:srgbClr val="000000"/>
                  </a:outerShdw>
                </a:effectLst>
                <a:latin typeface="Arial" charset="0"/>
                <a:ea typeface="宋体" charset="-122"/>
              </a:rPr>
              <a:t>x</a:t>
            </a:r>
          </a:p>
        </p:txBody>
      </p:sp>
      <p:sp>
        <p:nvSpPr>
          <p:cNvPr id="12" name="Line 18">
            <a:extLst>
              <a:ext uri="{FF2B5EF4-FFF2-40B4-BE49-F238E27FC236}">
                <a16:creationId xmlns:a16="http://schemas.microsoft.com/office/drawing/2014/main" id="{A8C488DA-F975-4F19-ADD9-ACB578F30C99}"/>
              </a:ext>
            </a:extLst>
          </p:cNvPr>
          <p:cNvSpPr>
            <a:spLocks noChangeShapeType="1"/>
          </p:cNvSpPr>
          <p:nvPr/>
        </p:nvSpPr>
        <p:spPr bwMode="auto">
          <a:xfrm>
            <a:off x="1504950" y="2533650"/>
            <a:ext cx="1905000" cy="22860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84DFA1C-B6A8-49D6-A4EC-64B7D00DF772}"/>
                  </a:ext>
                </a:extLst>
              </p:cNvPr>
              <p:cNvSpPr txBox="1"/>
              <p:nvPr/>
            </p:nvSpPr>
            <p:spPr>
              <a:xfrm>
                <a:off x="2705100" y="1859519"/>
                <a:ext cx="6215740" cy="101591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3200" b="1" i="1" smtClean="0">
                              <a:solidFill>
                                <a:schemeClr val="tx1"/>
                              </a:solidFill>
                              <a:latin typeface="Cambria Math" panose="02040503050406030204" pitchFamily="18" charset="0"/>
                            </a:rPr>
                          </m:ctrlPr>
                        </m:sSubPr>
                        <m:e>
                          <m:r>
                            <a:rPr lang="en-US" altLang="zh-CN" sz="3200" b="1" i="0" smtClean="0">
                              <a:solidFill>
                                <a:schemeClr val="tx1"/>
                              </a:solidFill>
                              <a:latin typeface="Cambria Math" panose="02040503050406030204" pitchFamily="18" charset="0"/>
                            </a:rPr>
                            <m:t>𝐌𝐑𝐒</m:t>
                          </m:r>
                        </m:e>
                        <m:sub>
                          <m:r>
                            <a:rPr lang="en-US" altLang="zh-CN" sz="3200" b="1" i="1" smtClean="0">
                              <a:solidFill>
                                <a:schemeClr val="tx1"/>
                              </a:solidFill>
                              <a:latin typeface="Cambria Math" panose="02040503050406030204" pitchFamily="18" charset="0"/>
                            </a:rPr>
                            <m:t>𝟏</m:t>
                          </m:r>
                          <m:r>
                            <a:rPr lang="en-US" altLang="zh-CN" sz="3200" b="1" i="1" smtClean="0">
                              <a:solidFill>
                                <a:schemeClr val="tx1"/>
                              </a:solidFill>
                              <a:latin typeface="Cambria Math" panose="02040503050406030204" pitchFamily="18" charset="0"/>
                            </a:rPr>
                            <m:t>,</m:t>
                          </m:r>
                          <m:r>
                            <a:rPr lang="en-US" altLang="zh-CN" sz="3200" b="1" i="1" smtClean="0">
                              <a:solidFill>
                                <a:schemeClr val="tx1"/>
                              </a:solidFill>
                              <a:latin typeface="Cambria Math" panose="02040503050406030204" pitchFamily="18" charset="0"/>
                            </a:rPr>
                            <m:t>𝟐</m:t>
                          </m:r>
                        </m:sub>
                      </m:sSub>
                      <m:r>
                        <a:rPr lang="en-US" altLang="zh-CN" sz="3200" b="1" i="1" smtClean="0">
                          <a:solidFill>
                            <a:schemeClr val="tx1"/>
                          </a:solidFill>
                          <a:latin typeface="Cambria Math" panose="02040503050406030204" pitchFamily="18" charset="0"/>
                        </a:rPr>
                        <m:t>(</m:t>
                      </m:r>
                      <m:r>
                        <a:rPr lang="en-US" altLang="zh-CN" sz="3200" b="1" i="0" smtClean="0">
                          <a:solidFill>
                            <a:schemeClr val="tx1"/>
                          </a:solidFill>
                          <a:latin typeface="Cambria Math" panose="02040503050406030204" pitchFamily="18" charset="0"/>
                        </a:rPr>
                        <m:t>𝐱</m:t>
                      </m:r>
                      <m:r>
                        <a:rPr lang="en-US" altLang="zh-CN" sz="3200" b="1" i="1" smtClean="0">
                          <a:solidFill>
                            <a:schemeClr val="tx1"/>
                          </a:solidFill>
                          <a:latin typeface="Cambria Math" panose="02040503050406030204" pitchFamily="18" charset="0"/>
                        </a:rPr>
                        <m:t>)=−</m:t>
                      </m:r>
                      <m:limLow>
                        <m:limLowPr>
                          <m:ctrlPr>
                            <a:rPr lang="en-US" altLang="zh-CN" sz="3200" b="1" i="1" smtClean="0">
                              <a:solidFill>
                                <a:schemeClr val="tx1"/>
                              </a:solidFill>
                              <a:latin typeface="Cambria Math" panose="02040503050406030204" pitchFamily="18" charset="0"/>
                            </a:rPr>
                          </m:ctrlPr>
                        </m:limLowPr>
                        <m:e>
                          <m:r>
                            <a:rPr lang="en-US" altLang="zh-CN" sz="3200" b="1" i="0">
                              <a:solidFill>
                                <a:schemeClr val="tx1"/>
                              </a:solidFill>
                              <a:latin typeface="Cambria Math" panose="02040503050406030204" pitchFamily="18" charset="0"/>
                            </a:rPr>
                            <m:t>𝐥𝐢𝐦</m:t>
                          </m:r>
                        </m:e>
                        <m:lim>
                          <m:r>
                            <a:rPr lang="en-US" altLang="zh-CN" sz="3200" b="1" i="0">
                              <a:solidFill>
                                <a:schemeClr val="tx1"/>
                              </a:solidFill>
                              <a:latin typeface="Cambria Math" panose="02040503050406030204" pitchFamily="18" charset="0"/>
                            </a:rPr>
                            <m:t>𝚫</m:t>
                          </m:r>
                          <m:sSub>
                            <m:sSubPr>
                              <m:ctrlPr>
                                <a:rPr lang="en-US" altLang="zh-CN" sz="3200" b="1" i="1">
                                  <a:solidFill>
                                    <a:schemeClr val="tx1"/>
                                  </a:solidFill>
                                  <a:latin typeface="Cambria Math" panose="02040503050406030204" pitchFamily="18" charset="0"/>
                                </a:rPr>
                              </m:ctrlPr>
                            </m:sSubPr>
                            <m:e>
                              <m:r>
                                <a:rPr lang="en-US" altLang="zh-CN" sz="3200" b="1" i="0" smtClean="0">
                                  <a:solidFill>
                                    <a:schemeClr val="tx1"/>
                                  </a:solidFill>
                                  <a:latin typeface="Cambria Math" panose="02040503050406030204" pitchFamily="18" charset="0"/>
                                </a:rPr>
                                <m:t>𝐐</m:t>
                              </m:r>
                            </m:e>
                            <m:sub>
                              <m:r>
                                <a:rPr lang="en-US" altLang="zh-CN" sz="3200" b="1" i="0">
                                  <a:solidFill>
                                    <a:schemeClr val="tx1"/>
                                  </a:solidFill>
                                  <a:latin typeface="Cambria Math" panose="02040503050406030204" pitchFamily="18" charset="0"/>
                                </a:rPr>
                                <m:t>𝟏</m:t>
                              </m:r>
                            </m:sub>
                          </m:sSub>
                          <m:r>
                            <a:rPr lang="en-US" altLang="zh-CN" sz="3200" b="1" i="0">
                              <a:solidFill>
                                <a:schemeClr val="tx1"/>
                              </a:solidFill>
                              <a:latin typeface="Cambria Math" panose="02040503050406030204" pitchFamily="18" charset="0"/>
                            </a:rPr>
                            <m:t>→</m:t>
                          </m:r>
                          <m:r>
                            <a:rPr lang="en-US" altLang="zh-CN" sz="3200" b="1" i="0">
                              <a:solidFill>
                                <a:schemeClr val="tx1"/>
                              </a:solidFill>
                              <a:latin typeface="Cambria Math" panose="02040503050406030204" pitchFamily="18" charset="0"/>
                            </a:rPr>
                            <m:t>𝟎</m:t>
                          </m:r>
                        </m:lim>
                      </m:limLow>
                      <m:f>
                        <m:fPr>
                          <m:ctrlPr>
                            <a:rPr lang="en-US" altLang="zh-CN" sz="3200" b="1" i="1" smtClean="0">
                              <a:solidFill>
                                <a:schemeClr val="tx1"/>
                              </a:solidFill>
                              <a:latin typeface="Cambria Math" panose="02040503050406030204" pitchFamily="18" charset="0"/>
                            </a:rPr>
                          </m:ctrlPr>
                        </m:fPr>
                        <m:num>
                          <m:r>
                            <a:rPr lang="en-US" altLang="zh-CN" sz="3200" b="1" i="0" smtClean="0">
                              <a:solidFill>
                                <a:schemeClr val="tx1"/>
                              </a:solidFill>
                              <a:latin typeface="Cambria Math" panose="02040503050406030204" pitchFamily="18" charset="0"/>
                            </a:rPr>
                            <m:t>𝚫</m:t>
                          </m:r>
                          <m:sSub>
                            <m:sSubPr>
                              <m:ctrlPr>
                                <a:rPr lang="en-US" altLang="zh-CN" sz="3200" b="1" i="1" smtClean="0">
                                  <a:solidFill>
                                    <a:schemeClr val="tx1"/>
                                  </a:solidFill>
                                  <a:latin typeface="Cambria Math" panose="02040503050406030204" pitchFamily="18" charset="0"/>
                                </a:rPr>
                              </m:ctrlPr>
                            </m:sSubPr>
                            <m:e>
                              <m:r>
                                <a:rPr lang="en-US" altLang="zh-CN" sz="3200" b="1" i="0" smtClean="0">
                                  <a:solidFill>
                                    <a:schemeClr val="tx1"/>
                                  </a:solidFill>
                                  <a:latin typeface="Cambria Math" panose="02040503050406030204" pitchFamily="18" charset="0"/>
                                </a:rPr>
                                <m:t>𝐐</m:t>
                              </m:r>
                            </m:e>
                            <m:sub>
                              <m:r>
                                <a:rPr lang="en-US" altLang="zh-CN" sz="3200" b="1" i="0" smtClean="0">
                                  <a:solidFill>
                                    <a:schemeClr val="tx1"/>
                                  </a:solidFill>
                                  <a:latin typeface="Cambria Math" panose="02040503050406030204" pitchFamily="18" charset="0"/>
                                </a:rPr>
                                <m:t>𝟐</m:t>
                              </m:r>
                            </m:sub>
                          </m:sSub>
                        </m:num>
                        <m:den>
                          <m:r>
                            <a:rPr lang="en-US" altLang="zh-CN" sz="3200" b="1" i="0" smtClean="0">
                              <a:solidFill>
                                <a:schemeClr val="tx1"/>
                              </a:solidFill>
                              <a:latin typeface="Cambria Math" panose="02040503050406030204" pitchFamily="18" charset="0"/>
                            </a:rPr>
                            <m:t>𝚫</m:t>
                          </m:r>
                          <m:sSub>
                            <m:sSubPr>
                              <m:ctrlPr>
                                <a:rPr lang="en-US" altLang="zh-CN" sz="3200" b="1" i="1" smtClean="0">
                                  <a:solidFill>
                                    <a:schemeClr val="tx1"/>
                                  </a:solidFill>
                                  <a:latin typeface="Cambria Math" panose="02040503050406030204" pitchFamily="18" charset="0"/>
                                </a:rPr>
                              </m:ctrlPr>
                            </m:sSubPr>
                            <m:e>
                              <m:r>
                                <a:rPr lang="en-US" altLang="zh-CN" sz="3200" b="1" i="0" smtClean="0">
                                  <a:solidFill>
                                    <a:schemeClr val="tx1"/>
                                  </a:solidFill>
                                  <a:latin typeface="Cambria Math" panose="02040503050406030204" pitchFamily="18" charset="0"/>
                                </a:rPr>
                                <m:t>𝐐</m:t>
                              </m:r>
                            </m:e>
                            <m:sub>
                              <m:r>
                                <a:rPr lang="en-US" altLang="zh-CN" sz="3200" b="1" i="0" smtClean="0">
                                  <a:solidFill>
                                    <a:schemeClr val="tx1"/>
                                  </a:solidFill>
                                  <a:latin typeface="Cambria Math" panose="02040503050406030204" pitchFamily="18" charset="0"/>
                                </a:rPr>
                                <m:t>𝟏</m:t>
                              </m:r>
                            </m:sub>
                          </m:sSub>
                        </m:den>
                      </m:f>
                      <m:r>
                        <a:rPr lang="en-US" altLang="zh-CN" sz="3200" b="1" i="0" smtClean="0">
                          <a:solidFill>
                            <a:schemeClr val="tx1"/>
                          </a:solidFill>
                          <a:latin typeface="Cambria Math" panose="02040503050406030204" pitchFamily="18" charset="0"/>
                        </a:rPr>
                        <m:t>=</m:t>
                      </m:r>
                      <m:r>
                        <a:rPr lang="en-US" altLang="zh-CN" sz="3200" b="1" i="1" smtClean="0">
                          <a:solidFill>
                            <a:schemeClr val="tx1"/>
                          </a:solidFill>
                          <a:latin typeface="Cambria Math" panose="02040503050406030204" pitchFamily="18" charset="0"/>
                        </a:rPr>
                        <m:t>−</m:t>
                      </m:r>
                      <m:f>
                        <m:fPr>
                          <m:ctrlPr>
                            <a:rPr lang="en-US" altLang="zh-CN" sz="3200" b="1" i="1">
                              <a:solidFill>
                                <a:schemeClr val="tx1"/>
                              </a:solidFill>
                              <a:latin typeface="Cambria Math" panose="02040503050406030204" pitchFamily="18" charset="0"/>
                            </a:rPr>
                          </m:ctrlPr>
                        </m:fPr>
                        <m:num>
                          <m:r>
                            <a:rPr lang="en-US" altLang="zh-CN" sz="3200" b="1" i="0" smtClean="0">
                              <a:solidFill>
                                <a:schemeClr val="tx1"/>
                              </a:solidFill>
                              <a:latin typeface="Cambria Math" panose="02040503050406030204" pitchFamily="18" charset="0"/>
                            </a:rPr>
                            <m:t>𝐝</m:t>
                          </m:r>
                          <m:sSub>
                            <m:sSubPr>
                              <m:ctrlPr>
                                <a:rPr lang="en-US" altLang="zh-CN" sz="3200" b="1" i="1">
                                  <a:solidFill>
                                    <a:schemeClr val="tx1"/>
                                  </a:solidFill>
                                  <a:latin typeface="Cambria Math" panose="02040503050406030204" pitchFamily="18" charset="0"/>
                                </a:rPr>
                              </m:ctrlPr>
                            </m:sSubPr>
                            <m:e>
                              <m:r>
                                <a:rPr lang="en-US" altLang="zh-CN" sz="3200" b="1" i="0" smtClean="0">
                                  <a:solidFill>
                                    <a:schemeClr val="tx1"/>
                                  </a:solidFill>
                                  <a:latin typeface="Cambria Math" panose="02040503050406030204" pitchFamily="18" charset="0"/>
                                </a:rPr>
                                <m:t>𝐐</m:t>
                              </m:r>
                            </m:e>
                            <m:sub>
                              <m:r>
                                <a:rPr lang="en-US" altLang="zh-CN" sz="3200" b="1">
                                  <a:solidFill>
                                    <a:schemeClr val="tx1"/>
                                  </a:solidFill>
                                  <a:latin typeface="Cambria Math" panose="02040503050406030204" pitchFamily="18" charset="0"/>
                                </a:rPr>
                                <m:t>𝟐</m:t>
                              </m:r>
                            </m:sub>
                          </m:sSub>
                        </m:num>
                        <m:den>
                          <m:r>
                            <a:rPr lang="en-US" altLang="zh-CN" sz="3200" b="1" i="0" smtClean="0">
                              <a:solidFill>
                                <a:schemeClr val="tx1"/>
                              </a:solidFill>
                              <a:latin typeface="Cambria Math" panose="02040503050406030204" pitchFamily="18" charset="0"/>
                            </a:rPr>
                            <m:t>𝐝</m:t>
                          </m:r>
                          <m:sSub>
                            <m:sSubPr>
                              <m:ctrlPr>
                                <a:rPr lang="en-US" altLang="zh-CN" sz="3200" b="1" i="1">
                                  <a:solidFill>
                                    <a:schemeClr val="tx1"/>
                                  </a:solidFill>
                                  <a:latin typeface="Cambria Math" panose="02040503050406030204" pitchFamily="18" charset="0"/>
                                </a:rPr>
                              </m:ctrlPr>
                            </m:sSubPr>
                            <m:e>
                              <m:r>
                                <a:rPr lang="en-US" altLang="zh-CN" sz="3200" b="1" i="0" smtClean="0">
                                  <a:solidFill>
                                    <a:schemeClr val="tx1"/>
                                  </a:solidFill>
                                  <a:latin typeface="Cambria Math" panose="02040503050406030204" pitchFamily="18" charset="0"/>
                                </a:rPr>
                                <m:t>𝐐</m:t>
                              </m:r>
                            </m:e>
                            <m:sub>
                              <m:r>
                                <a:rPr lang="en-US" altLang="zh-CN" sz="3200" b="1">
                                  <a:solidFill>
                                    <a:schemeClr val="tx1"/>
                                  </a:solidFill>
                                  <a:latin typeface="Cambria Math" panose="02040503050406030204" pitchFamily="18" charset="0"/>
                                </a:rPr>
                                <m:t>𝟏</m:t>
                              </m:r>
                            </m:sub>
                          </m:sSub>
                        </m:den>
                      </m:f>
                    </m:oMath>
                  </m:oMathPara>
                </a14:m>
                <a:endParaRPr lang="zh-CN" altLang="en-US" sz="3200" b="1" dirty="0"/>
              </a:p>
            </p:txBody>
          </p:sp>
        </mc:Choice>
        <mc:Fallback xmlns="">
          <p:sp>
            <p:nvSpPr>
              <p:cNvPr id="13" name="文本框 12">
                <a:extLst>
                  <a:ext uri="{FF2B5EF4-FFF2-40B4-BE49-F238E27FC236}">
                    <a16:creationId xmlns:a16="http://schemas.microsoft.com/office/drawing/2014/main" id="{A84DFA1C-B6A8-49D6-A4EC-64B7D00DF772}"/>
                  </a:ext>
                </a:extLst>
              </p:cNvPr>
              <p:cNvSpPr txBox="1">
                <a:spLocks noRot="1" noChangeAspect="1" noMove="1" noResize="1" noEditPoints="1" noAdjustHandles="1" noChangeArrowheads="1" noChangeShapeType="1" noTextEdit="1"/>
              </p:cNvSpPr>
              <p:nvPr/>
            </p:nvSpPr>
            <p:spPr>
              <a:xfrm>
                <a:off x="2705100" y="1859519"/>
                <a:ext cx="6215740" cy="101591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3224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D175D-5E8A-440B-A5D4-3712E31ABFD4}"/>
              </a:ext>
            </a:extLst>
          </p:cNvPr>
          <p:cNvSpPr>
            <a:spLocks noGrp="1"/>
          </p:cNvSpPr>
          <p:nvPr>
            <p:ph type="title"/>
          </p:nvPr>
        </p:nvSpPr>
        <p:spPr/>
        <p:txBody>
          <a:bodyPr/>
          <a:lstStyle/>
          <a:p>
            <a:r>
              <a:rPr lang="zh-CN" altLang="en-US" dirty="0"/>
              <a:t>凸性：边际替代率递减</a:t>
            </a:r>
          </a:p>
        </p:txBody>
      </p:sp>
      <p:sp>
        <p:nvSpPr>
          <p:cNvPr id="3" name="内容占位符 2">
            <a:extLst>
              <a:ext uri="{FF2B5EF4-FFF2-40B4-BE49-F238E27FC236}">
                <a16:creationId xmlns:a16="http://schemas.microsoft.com/office/drawing/2014/main" id="{429F96F8-400F-4A76-88DF-A1E6775A22B8}"/>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7270DADB-8310-45F2-B077-CD21703EA980}"/>
              </a:ext>
            </a:extLst>
          </p:cNvPr>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77D9FC6F-45C4-41C7-96EC-1F7E4D67B0E5}"/>
              </a:ext>
            </a:extLst>
          </p:cNvPr>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Arc 5">
            <a:extLst>
              <a:ext uri="{FF2B5EF4-FFF2-40B4-BE49-F238E27FC236}">
                <a16:creationId xmlns:a16="http://schemas.microsoft.com/office/drawing/2014/main" id="{764F6A27-6CCD-40C0-8A28-CA1EED1D7D00}"/>
              </a:ext>
            </a:extLst>
          </p:cNvPr>
          <p:cNvSpPr>
            <a:spLocks/>
          </p:cNvSpPr>
          <p:nvPr/>
        </p:nvSpPr>
        <p:spPr bwMode="auto">
          <a:xfrm rot="10800000">
            <a:off x="1979613" y="2211388"/>
            <a:ext cx="3125787" cy="2667000"/>
          </a:xfrm>
          <a:custGeom>
            <a:avLst/>
            <a:gdLst>
              <a:gd name="T0" fmla="*/ 0 w 21611"/>
              <a:gd name="T1" fmla="*/ 0 h 21600"/>
              <a:gd name="T2" fmla="*/ 2147483647 w 21611"/>
              <a:gd name="T3" fmla="*/ 2147483647 h 21600"/>
              <a:gd name="T4" fmla="*/ 33284255 w 21611"/>
              <a:gd name="T5" fmla="*/ 2147483647 h 21600"/>
              <a:gd name="T6" fmla="*/ 0 60000 65536"/>
              <a:gd name="T7" fmla="*/ 0 60000 65536"/>
              <a:gd name="T8" fmla="*/ 0 60000 65536"/>
              <a:gd name="T9" fmla="*/ 0 w 21611"/>
              <a:gd name="T10" fmla="*/ 0 h 21600"/>
              <a:gd name="T11" fmla="*/ 21611 w 21611"/>
              <a:gd name="T12" fmla="*/ 21600 h 21600"/>
            </a:gdLst>
            <a:ahLst/>
            <a:cxnLst>
              <a:cxn ang="T6">
                <a:pos x="T0" y="T1"/>
              </a:cxn>
              <a:cxn ang="T7">
                <a:pos x="T2" y="T3"/>
              </a:cxn>
              <a:cxn ang="T8">
                <a:pos x="T4" y="T5"/>
              </a:cxn>
            </a:cxnLst>
            <a:rect l="T9" t="T10" r="T11" b="T12"/>
            <a:pathLst>
              <a:path w="21611" h="21600" fill="none" extrusionOk="0">
                <a:moveTo>
                  <a:pt x="0" y="0"/>
                </a:moveTo>
                <a:cubicBezTo>
                  <a:pt x="3" y="0"/>
                  <a:pt x="7" y="-1"/>
                  <a:pt x="11" y="0"/>
                </a:cubicBezTo>
                <a:cubicBezTo>
                  <a:pt x="11940" y="0"/>
                  <a:pt x="21611" y="9670"/>
                  <a:pt x="21611" y="21600"/>
                </a:cubicBezTo>
              </a:path>
              <a:path w="21611" h="21600" stroke="0" extrusionOk="0">
                <a:moveTo>
                  <a:pt x="0" y="0"/>
                </a:moveTo>
                <a:cubicBezTo>
                  <a:pt x="3" y="0"/>
                  <a:pt x="7" y="-1"/>
                  <a:pt x="11" y="0"/>
                </a:cubicBezTo>
                <a:cubicBezTo>
                  <a:pt x="11940" y="0"/>
                  <a:pt x="21611" y="9670"/>
                  <a:pt x="21611" y="21600"/>
                </a:cubicBezTo>
                <a:lnTo>
                  <a:pt x="11" y="21600"/>
                </a:lnTo>
                <a:close/>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Rectangle 6">
            <a:extLst>
              <a:ext uri="{FF2B5EF4-FFF2-40B4-BE49-F238E27FC236}">
                <a16:creationId xmlns:a16="http://schemas.microsoft.com/office/drawing/2014/main" id="{B3418454-507C-4AF1-92B8-E772A20BBB0A}"/>
              </a:ext>
            </a:extLst>
          </p:cNvPr>
          <p:cNvSpPr>
            <a:spLocks noChangeArrowheads="1"/>
          </p:cNvSpPr>
          <p:nvPr/>
        </p:nvSpPr>
        <p:spPr bwMode="auto">
          <a:xfrm>
            <a:off x="441325" y="1341438"/>
            <a:ext cx="657231" cy="585418"/>
          </a:xfrm>
          <a:prstGeom prst="rect">
            <a:avLst/>
          </a:prstGeom>
          <a:noFill/>
          <a:ln w="9525">
            <a:noFill/>
            <a:miter lim="800000"/>
            <a:headEnd/>
            <a:tailEnd/>
          </a:ln>
          <a:effectLst/>
        </p:spPr>
        <p:txBody>
          <a:bodyPr wrap="none" lIns="92075" tIns="46038" rIns="92075" bIns="46038">
            <a:spAutoFit/>
          </a:bodyPr>
          <a:lstStyle/>
          <a:p>
            <a:pPr algn="l"/>
            <a:r>
              <a:rPr lang="en-US" altLang="zh-CN" sz="3200" b="1" dirty="0">
                <a:ea typeface="宋体" panose="02010600030101010101" pitchFamily="2" charset="-122"/>
              </a:rPr>
              <a:t>Q</a:t>
            </a:r>
            <a:r>
              <a:rPr lang="en-US" altLang="zh-CN" sz="3200" b="1" baseline="-25000" dirty="0">
                <a:ea typeface="宋体" panose="02010600030101010101" pitchFamily="2" charset="-122"/>
              </a:rPr>
              <a:t>2</a:t>
            </a:r>
          </a:p>
        </p:txBody>
      </p:sp>
      <p:sp>
        <p:nvSpPr>
          <p:cNvPr id="9" name="Rectangle 7">
            <a:extLst>
              <a:ext uri="{FF2B5EF4-FFF2-40B4-BE49-F238E27FC236}">
                <a16:creationId xmlns:a16="http://schemas.microsoft.com/office/drawing/2014/main" id="{F729EA55-3307-4C3D-B948-C09038EF2ED1}"/>
              </a:ext>
            </a:extLst>
          </p:cNvPr>
          <p:cNvSpPr>
            <a:spLocks noChangeArrowheads="1"/>
          </p:cNvSpPr>
          <p:nvPr/>
        </p:nvSpPr>
        <p:spPr bwMode="auto">
          <a:xfrm>
            <a:off x="4890346" y="5434000"/>
            <a:ext cx="657231" cy="585418"/>
          </a:xfrm>
          <a:prstGeom prst="rect">
            <a:avLst/>
          </a:prstGeom>
          <a:noFill/>
          <a:ln w="9525">
            <a:noFill/>
            <a:miter lim="800000"/>
            <a:headEnd/>
            <a:tailEnd/>
          </a:ln>
          <a:effectLst/>
        </p:spPr>
        <p:txBody>
          <a:bodyPr wrap="none" lIns="92075" tIns="46038" rIns="92075" bIns="46038">
            <a:spAutoFit/>
          </a:bodyPr>
          <a:lstStyle/>
          <a:p>
            <a:pPr algn="l"/>
            <a:r>
              <a:rPr lang="en-US" altLang="zh-CN" sz="3200" b="1" dirty="0">
                <a:ea typeface="宋体" panose="02010600030101010101" pitchFamily="2" charset="-122"/>
              </a:rPr>
              <a:t>Q</a:t>
            </a:r>
            <a:r>
              <a:rPr lang="en-US" altLang="zh-CN" sz="3200" b="1" baseline="-25000" dirty="0">
                <a:ea typeface="宋体" panose="02010600030101010101" pitchFamily="2" charset="-122"/>
              </a:rPr>
              <a:t>1</a:t>
            </a:r>
          </a:p>
        </p:txBody>
      </p:sp>
      <p:sp>
        <p:nvSpPr>
          <p:cNvPr id="10" name="Oval 8">
            <a:extLst>
              <a:ext uri="{FF2B5EF4-FFF2-40B4-BE49-F238E27FC236}">
                <a16:creationId xmlns:a16="http://schemas.microsoft.com/office/drawing/2014/main" id="{65FA4C22-AE54-4D8C-BC91-80BD2D8A9C4B}"/>
              </a:ext>
            </a:extLst>
          </p:cNvPr>
          <p:cNvSpPr>
            <a:spLocks noChangeArrowheads="1"/>
          </p:cNvSpPr>
          <p:nvPr/>
        </p:nvSpPr>
        <p:spPr bwMode="auto">
          <a:xfrm>
            <a:off x="4191000" y="4648200"/>
            <a:ext cx="228600" cy="228600"/>
          </a:xfrm>
          <a:prstGeom prst="ellipse">
            <a:avLst/>
          </a:prstGeom>
          <a:solidFill>
            <a:srgbClr val="00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Oval 9">
            <a:extLst>
              <a:ext uri="{FF2B5EF4-FFF2-40B4-BE49-F238E27FC236}">
                <a16:creationId xmlns:a16="http://schemas.microsoft.com/office/drawing/2014/main" id="{47F05F25-FFBF-405E-8E1A-05EE25BBE608}"/>
              </a:ext>
            </a:extLst>
          </p:cNvPr>
          <p:cNvSpPr>
            <a:spLocks noChangeArrowheads="1"/>
          </p:cNvSpPr>
          <p:nvPr/>
        </p:nvSpPr>
        <p:spPr bwMode="auto">
          <a:xfrm>
            <a:off x="1905000" y="2590800"/>
            <a:ext cx="228600" cy="228600"/>
          </a:xfrm>
          <a:prstGeom prst="ellipse">
            <a:avLst/>
          </a:prstGeom>
          <a:solidFill>
            <a:srgbClr val="00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Line 10">
            <a:extLst>
              <a:ext uri="{FF2B5EF4-FFF2-40B4-BE49-F238E27FC236}">
                <a16:creationId xmlns:a16="http://schemas.microsoft.com/office/drawing/2014/main" id="{04F0E1D4-59DB-40E7-9C55-651DC4E0B24D}"/>
              </a:ext>
            </a:extLst>
          </p:cNvPr>
          <p:cNvSpPr>
            <a:spLocks noChangeShapeType="1"/>
          </p:cNvSpPr>
          <p:nvPr/>
        </p:nvSpPr>
        <p:spPr bwMode="auto">
          <a:xfrm>
            <a:off x="1858963" y="2043113"/>
            <a:ext cx="346075" cy="1628775"/>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8D616701-2D3E-4165-B519-49F1F090C629}"/>
              </a:ext>
            </a:extLst>
          </p:cNvPr>
          <p:cNvSpPr>
            <a:spLocks noChangeShapeType="1"/>
          </p:cNvSpPr>
          <p:nvPr/>
        </p:nvSpPr>
        <p:spPr bwMode="auto">
          <a:xfrm>
            <a:off x="3632200" y="4660900"/>
            <a:ext cx="1404938" cy="31750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2">
            <a:extLst>
              <a:ext uri="{FF2B5EF4-FFF2-40B4-BE49-F238E27FC236}">
                <a16:creationId xmlns:a16="http://schemas.microsoft.com/office/drawing/2014/main" id="{261D3F8D-EEEA-4D05-A40E-495EFD0F0B79}"/>
              </a:ext>
            </a:extLst>
          </p:cNvPr>
          <p:cNvSpPr>
            <a:spLocks noChangeArrowheads="1"/>
          </p:cNvSpPr>
          <p:nvPr/>
        </p:nvSpPr>
        <p:spPr bwMode="auto">
          <a:xfrm>
            <a:off x="1990725" y="1951038"/>
            <a:ext cx="1692771" cy="523862"/>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800" b="1" dirty="0">
                <a:solidFill>
                  <a:srgbClr val="FF6633"/>
                </a:solidFill>
                <a:ea typeface="宋体" panose="02010600030101010101" pitchFamily="2" charset="-122"/>
              </a:rPr>
              <a:t>MRS =  5</a:t>
            </a:r>
          </a:p>
        </p:txBody>
      </p:sp>
      <p:sp>
        <p:nvSpPr>
          <p:cNvPr id="15" name="Rectangle 13">
            <a:extLst>
              <a:ext uri="{FF2B5EF4-FFF2-40B4-BE49-F238E27FC236}">
                <a16:creationId xmlns:a16="http://schemas.microsoft.com/office/drawing/2014/main" id="{DEF8AFA8-A005-4163-80C2-6C8037CD096E}"/>
              </a:ext>
            </a:extLst>
          </p:cNvPr>
          <p:cNvSpPr>
            <a:spLocks noChangeArrowheads="1"/>
          </p:cNvSpPr>
          <p:nvPr/>
        </p:nvSpPr>
        <p:spPr bwMode="auto">
          <a:xfrm>
            <a:off x="2803525" y="4910138"/>
            <a:ext cx="1893147" cy="523862"/>
          </a:xfrm>
          <a:prstGeom prst="rect">
            <a:avLst/>
          </a:prstGeom>
          <a:noFill/>
          <a:ln w="9525">
            <a:noFill/>
            <a:miter lim="800000"/>
            <a:headEnd/>
            <a:tailEnd/>
          </a:ln>
          <a:effec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800" b="1" dirty="0">
                <a:solidFill>
                  <a:srgbClr val="00B050"/>
                </a:solidFill>
                <a:ea typeface="宋体" panose="02010600030101010101" pitchFamily="2" charset="-122"/>
              </a:rPr>
              <a:t>MRS = 0.5</a:t>
            </a:r>
          </a:p>
        </p:txBody>
      </p:sp>
      <p:sp>
        <p:nvSpPr>
          <p:cNvPr id="16" name="Rectangle 14">
            <a:extLst>
              <a:ext uri="{FF2B5EF4-FFF2-40B4-BE49-F238E27FC236}">
                <a16:creationId xmlns:a16="http://schemas.microsoft.com/office/drawing/2014/main" id="{1007DD72-8691-4AFB-AFE8-A346E59C5578}"/>
              </a:ext>
            </a:extLst>
          </p:cNvPr>
          <p:cNvSpPr>
            <a:spLocks noChangeArrowheads="1"/>
          </p:cNvSpPr>
          <p:nvPr/>
        </p:nvSpPr>
        <p:spPr bwMode="auto">
          <a:xfrm>
            <a:off x="5410200" y="1334757"/>
            <a:ext cx="3753645" cy="3540073"/>
          </a:xfrm>
          <a:prstGeom prst="rect">
            <a:avLst/>
          </a:prstGeom>
          <a:noFill/>
          <a:ln w="9525">
            <a:noFill/>
            <a:miter lim="800000"/>
            <a:headEnd/>
            <a:tailEnd/>
          </a:ln>
          <a:effectLst/>
        </p:spPr>
        <p:txBody>
          <a:bodyPr wrap="square" lIns="92075" tIns="46038" rIns="92075" bIns="46038">
            <a:spAutoFit/>
          </a:bodyPr>
          <a:lstStyle/>
          <a:p>
            <a:pPr algn="l">
              <a:defRPr/>
            </a:pPr>
            <a:r>
              <a:rPr lang="zh-CN" altLang="en-US" sz="2800" b="1" dirty="0">
                <a:ea typeface="宋体" panose="02010600030101010101" pitchFamily="2" charset="-122"/>
              </a:rPr>
              <a:t>当偏好满足凸性时，沿着无差异曲线，随着</a:t>
            </a:r>
            <a:r>
              <a:rPr lang="en-US" altLang="zh-CN" sz="2800" b="1" dirty="0">
                <a:ea typeface="宋体" panose="02010600030101010101" pitchFamily="2" charset="-122"/>
              </a:rPr>
              <a:t>Q</a:t>
            </a:r>
            <a:r>
              <a:rPr lang="en-US" altLang="zh-CN" sz="2800" b="1" baseline="-25000" dirty="0">
                <a:ea typeface="宋体" panose="02010600030101010101" pitchFamily="2" charset="-122"/>
              </a:rPr>
              <a:t>1</a:t>
            </a:r>
            <a:r>
              <a:rPr lang="en-US" altLang="zh-CN" sz="2800" b="1" dirty="0">
                <a:ea typeface="宋体" panose="02010600030101010101" pitchFamily="2" charset="-122"/>
              </a:rPr>
              <a:t> </a:t>
            </a:r>
            <a:r>
              <a:rPr lang="zh-CN" altLang="en-US" sz="2800" b="1" dirty="0">
                <a:ea typeface="宋体" panose="02010600030101010101" pitchFamily="2" charset="-122"/>
              </a:rPr>
              <a:t>增加，</a:t>
            </a:r>
            <a:r>
              <a:rPr lang="en-US" altLang="zh-CN" sz="2800" b="1" dirty="0">
                <a:ea typeface="宋体" panose="02010600030101010101" pitchFamily="2" charset="-122"/>
              </a:rPr>
              <a:t>MRS</a:t>
            </a:r>
            <a:r>
              <a:rPr lang="zh-CN" altLang="en-US" sz="2800" b="1" dirty="0">
                <a:ea typeface="宋体" panose="02010600030101010101" pitchFamily="2" charset="-122"/>
              </a:rPr>
              <a:t>减小</a:t>
            </a:r>
            <a:r>
              <a:rPr lang="en-US" altLang="zh-CN" sz="2800" b="1" dirty="0">
                <a:ea typeface="宋体" panose="02010600030101010101" pitchFamily="2" charset="-122"/>
              </a:rPr>
              <a:t> </a:t>
            </a:r>
            <a:r>
              <a:rPr lang="zh-CN" altLang="en-US" sz="2800" b="1" dirty="0">
                <a:ea typeface="宋体" panose="02010600030101010101" pitchFamily="2" charset="-122"/>
              </a:rPr>
              <a:t>。</a:t>
            </a:r>
            <a:endParaRPr lang="en-US" altLang="zh-CN" sz="2800" b="1" dirty="0">
              <a:ea typeface="宋体" panose="02010600030101010101" pitchFamily="2" charset="-122"/>
            </a:endParaRPr>
          </a:p>
          <a:p>
            <a:pPr algn="l">
              <a:defRPr/>
            </a:pPr>
            <a:endParaRPr lang="en-US" altLang="zh-CN" sz="2800" b="1" dirty="0">
              <a:ea typeface="宋体" panose="02010600030101010101" pitchFamily="2" charset="-122"/>
            </a:endParaRPr>
          </a:p>
          <a:p>
            <a:pPr algn="l">
              <a:defRPr/>
            </a:pPr>
            <a:r>
              <a:rPr lang="zh-CN" altLang="en-US" sz="2800" b="1" dirty="0">
                <a:ea typeface="宋体" panose="02010600030101010101" pitchFamily="2" charset="-122"/>
              </a:rPr>
              <a:t>随着一种商品消费量的增加，消费者愿意放弃的另一种商品的数量不断减少</a:t>
            </a:r>
            <a:endParaRPr lang="en-US" altLang="zh-CN" sz="2800" b="1" dirty="0">
              <a:ea typeface="宋体" panose="02010600030101010101" pitchFamily="2" charset="-122"/>
            </a:endParaRPr>
          </a:p>
        </p:txBody>
      </p:sp>
    </p:spTree>
    <p:extLst>
      <p:ext uri="{BB962C8B-B14F-4D97-AF65-F5344CB8AC3E}">
        <p14:creationId xmlns:p14="http://schemas.microsoft.com/office/powerpoint/2010/main" val="313114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48925-0D4D-40A5-A6A9-7143F84EA58C}"/>
              </a:ext>
            </a:extLst>
          </p:cNvPr>
          <p:cNvSpPr>
            <a:spLocks noGrp="1"/>
          </p:cNvSpPr>
          <p:nvPr>
            <p:ph type="title"/>
          </p:nvPr>
        </p:nvSpPr>
        <p:spPr/>
        <p:txBody>
          <a:bodyPr/>
          <a:lstStyle/>
          <a:p>
            <a:r>
              <a:rPr lang="zh-CN" altLang="en-US" dirty="0"/>
              <a:t>互补品的情况</a:t>
            </a:r>
          </a:p>
        </p:txBody>
      </p:sp>
      <p:sp>
        <p:nvSpPr>
          <p:cNvPr id="3" name="内容占位符 2">
            <a:extLst>
              <a:ext uri="{FF2B5EF4-FFF2-40B4-BE49-F238E27FC236}">
                <a16:creationId xmlns:a16="http://schemas.microsoft.com/office/drawing/2014/main" id="{7D449313-77BF-4C5B-A620-EF88720290DB}"/>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E26B10F7-428D-4572-A517-BA33FFA8DEB4}"/>
              </a:ext>
            </a:extLst>
          </p:cNvPr>
          <p:cNvSpPr>
            <a:spLocks noChangeShapeType="1"/>
          </p:cNvSpPr>
          <p:nvPr/>
        </p:nvSpPr>
        <p:spPr bwMode="auto">
          <a:xfrm>
            <a:off x="1619250" y="2105025"/>
            <a:ext cx="0" cy="330993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C66F4C6D-A107-4019-B116-CA4604879420}"/>
              </a:ext>
            </a:extLst>
          </p:cNvPr>
          <p:cNvSpPr>
            <a:spLocks noChangeShapeType="1"/>
          </p:cNvSpPr>
          <p:nvPr/>
        </p:nvSpPr>
        <p:spPr bwMode="auto">
          <a:xfrm>
            <a:off x="1619250" y="5429250"/>
            <a:ext cx="4000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14B012AC-CBE0-4D2E-8DE0-241A75F66FAF}"/>
              </a:ext>
            </a:extLst>
          </p:cNvPr>
          <p:cNvSpPr>
            <a:spLocks noChangeArrowheads="1"/>
          </p:cNvSpPr>
          <p:nvPr/>
        </p:nvSpPr>
        <p:spPr bwMode="auto">
          <a:xfrm>
            <a:off x="5599113" y="5470525"/>
            <a:ext cx="557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Rectangle 6">
            <a:extLst>
              <a:ext uri="{FF2B5EF4-FFF2-40B4-BE49-F238E27FC236}">
                <a16:creationId xmlns:a16="http://schemas.microsoft.com/office/drawing/2014/main" id="{56F20E82-532F-4CB2-A1D2-BF323846B67E}"/>
              </a:ext>
            </a:extLst>
          </p:cNvPr>
          <p:cNvSpPr>
            <a:spLocks noChangeArrowheads="1"/>
          </p:cNvSpPr>
          <p:nvPr/>
        </p:nvSpPr>
        <p:spPr bwMode="auto">
          <a:xfrm>
            <a:off x="884238" y="1684338"/>
            <a:ext cx="557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9" name="Rectangle 7">
            <a:extLst>
              <a:ext uri="{FF2B5EF4-FFF2-40B4-BE49-F238E27FC236}">
                <a16:creationId xmlns:a16="http://schemas.microsoft.com/office/drawing/2014/main" id="{B1F70028-8127-48A8-89CD-08EC950C68D9}"/>
              </a:ext>
            </a:extLst>
          </p:cNvPr>
          <p:cNvSpPr>
            <a:spLocks noChangeArrowheads="1"/>
          </p:cNvSpPr>
          <p:nvPr/>
        </p:nvSpPr>
        <p:spPr bwMode="auto">
          <a:xfrm>
            <a:off x="5225621" y="2579688"/>
            <a:ext cx="1566133"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MRS = </a:t>
            </a:r>
          </a:p>
        </p:txBody>
      </p:sp>
      <p:sp>
        <p:nvSpPr>
          <p:cNvPr id="10" name="Line 8">
            <a:extLst>
              <a:ext uri="{FF2B5EF4-FFF2-40B4-BE49-F238E27FC236}">
                <a16:creationId xmlns:a16="http://schemas.microsoft.com/office/drawing/2014/main" id="{252EC743-56F7-43FB-A033-7C1CCB32EDEF}"/>
              </a:ext>
            </a:extLst>
          </p:cNvPr>
          <p:cNvSpPr>
            <a:spLocks noChangeShapeType="1"/>
          </p:cNvSpPr>
          <p:nvPr/>
        </p:nvSpPr>
        <p:spPr bwMode="auto">
          <a:xfrm flipH="1">
            <a:off x="3638550" y="2895600"/>
            <a:ext cx="1543050" cy="1143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06753185-309D-469C-BC64-CA83801F2AD8}"/>
              </a:ext>
            </a:extLst>
          </p:cNvPr>
          <p:cNvSpPr>
            <a:spLocks noChangeShapeType="1"/>
          </p:cNvSpPr>
          <p:nvPr/>
        </p:nvSpPr>
        <p:spPr bwMode="auto">
          <a:xfrm flipV="1">
            <a:off x="1619250" y="4214813"/>
            <a:ext cx="3976688" cy="1214437"/>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6E084298-4D01-4441-9453-1551013EAAA8}"/>
              </a:ext>
            </a:extLst>
          </p:cNvPr>
          <p:cNvSpPr>
            <a:spLocks noChangeShapeType="1"/>
          </p:cNvSpPr>
          <p:nvPr/>
        </p:nvSpPr>
        <p:spPr bwMode="auto">
          <a:xfrm>
            <a:off x="2547938" y="2890838"/>
            <a:ext cx="0" cy="2238375"/>
          </a:xfrm>
          <a:prstGeom prst="line">
            <a:avLst/>
          </a:prstGeom>
          <a:noFill/>
          <a:ln w="571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5A8C1692-4C57-4AE8-A305-373DF71AE11C}"/>
              </a:ext>
            </a:extLst>
          </p:cNvPr>
          <p:cNvSpPr>
            <a:spLocks noChangeShapeType="1"/>
          </p:cNvSpPr>
          <p:nvPr/>
        </p:nvSpPr>
        <p:spPr bwMode="auto">
          <a:xfrm>
            <a:off x="2547938" y="5143500"/>
            <a:ext cx="2214562" cy="0"/>
          </a:xfrm>
          <a:prstGeom prst="line">
            <a:avLst/>
          </a:prstGeom>
          <a:noFill/>
          <a:ln w="571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4">
            <a:extLst>
              <a:ext uri="{FF2B5EF4-FFF2-40B4-BE49-F238E27FC236}">
                <a16:creationId xmlns:a16="http://schemas.microsoft.com/office/drawing/2014/main" id="{E7090888-BA15-4526-87A8-42CFFE9A2EAC}"/>
              </a:ext>
            </a:extLst>
          </p:cNvPr>
          <p:cNvSpPr>
            <a:spLocks noChangeArrowheads="1"/>
          </p:cNvSpPr>
          <p:nvPr/>
        </p:nvSpPr>
        <p:spPr bwMode="auto">
          <a:xfrm>
            <a:off x="6770688" y="2474913"/>
            <a:ext cx="563562"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4000" dirty="0">
                <a:latin typeface="Symbol" panose="05050102010706020507" pitchFamily="18" charset="2"/>
                <a:ea typeface="宋体" panose="02010600030101010101" pitchFamily="2" charset="-122"/>
              </a:rPr>
              <a:t>¥</a:t>
            </a:r>
          </a:p>
        </p:txBody>
      </p:sp>
      <p:sp>
        <p:nvSpPr>
          <p:cNvPr id="15" name="Rectangle 15">
            <a:extLst>
              <a:ext uri="{FF2B5EF4-FFF2-40B4-BE49-F238E27FC236}">
                <a16:creationId xmlns:a16="http://schemas.microsoft.com/office/drawing/2014/main" id="{00D395BC-B34F-475D-AFC7-8D1C69AD1DBA}"/>
              </a:ext>
            </a:extLst>
          </p:cNvPr>
          <p:cNvSpPr>
            <a:spLocks noChangeArrowheads="1"/>
          </p:cNvSpPr>
          <p:nvPr/>
        </p:nvSpPr>
        <p:spPr bwMode="auto">
          <a:xfrm>
            <a:off x="6547701" y="4198938"/>
            <a:ext cx="179376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MRS = 0</a:t>
            </a:r>
          </a:p>
        </p:txBody>
      </p:sp>
      <p:sp>
        <p:nvSpPr>
          <p:cNvPr id="16" name="Rectangle 16">
            <a:extLst>
              <a:ext uri="{FF2B5EF4-FFF2-40B4-BE49-F238E27FC236}">
                <a16:creationId xmlns:a16="http://schemas.microsoft.com/office/drawing/2014/main" id="{E4A27FA7-9B5A-44E0-9F57-911E4B33F313}"/>
              </a:ext>
            </a:extLst>
          </p:cNvPr>
          <p:cNvSpPr>
            <a:spLocks noChangeArrowheads="1"/>
          </p:cNvSpPr>
          <p:nvPr/>
        </p:nvSpPr>
        <p:spPr bwMode="auto">
          <a:xfrm>
            <a:off x="5165725" y="3074988"/>
            <a:ext cx="40957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MRS </a:t>
            </a:r>
            <a:r>
              <a:rPr lang="zh-CN" altLang="en-US" dirty="0">
                <a:ea typeface="宋体" panose="02010600030101010101" pitchFamily="2" charset="-122"/>
              </a:rPr>
              <a:t>在该点没有定义</a:t>
            </a:r>
            <a:endParaRPr lang="en-US" altLang="zh-CN" dirty="0">
              <a:ea typeface="宋体" panose="02010600030101010101" pitchFamily="2" charset="-122"/>
            </a:endParaRPr>
          </a:p>
        </p:txBody>
      </p:sp>
      <p:sp>
        <p:nvSpPr>
          <p:cNvPr id="17" name="Line 18">
            <a:extLst>
              <a:ext uri="{FF2B5EF4-FFF2-40B4-BE49-F238E27FC236}">
                <a16:creationId xmlns:a16="http://schemas.microsoft.com/office/drawing/2014/main" id="{DBDF1D35-AF0E-4578-908B-8CC3431197FF}"/>
              </a:ext>
            </a:extLst>
          </p:cNvPr>
          <p:cNvSpPr>
            <a:spLocks noChangeShapeType="1"/>
          </p:cNvSpPr>
          <p:nvPr/>
        </p:nvSpPr>
        <p:spPr bwMode="auto">
          <a:xfrm flipH="1">
            <a:off x="3695700" y="3409950"/>
            <a:ext cx="1504950" cy="1333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20">
            <a:extLst>
              <a:ext uri="{FF2B5EF4-FFF2-40B4-BE49-F238E27FC236}">
                <a16:creationId xmlns:a16="http://schemas.microsoft.com/office/drawing/2014/main" id="{A32B81C7-B917-442B-A71C-72F66C066B85}"/>
              </a:ext>
            </a:extLst>
          </p:cNvPr>
          <p:cNvSpPr>
            <a:spLocks noChangeArrowheads="1"/>
          </p:cNvSpPr>
          <p:nvPr/>
        </p:nvSpPr>
        <p:spPr bwMode="auto">
          <a:xfrm>
            <a:off x="5630375" y="3684588"/>
            <a:ext cx="1413849"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p>
        </p:txBody>
      </p:sp>
      <p:grpSp>
        <p:nvGrpSpPr>
          <p:cNvPr id="19" name="Group 21">
            <a:extLst>
              <a:ext uri="{FF2B5EF4-FFF2-40B4-BE49-F238E27FC236}">
                <a16:creationId xmlns:a16="http://schemas.microsoft.com/office/drawing/2014/main" id="{E0A92FD0-0861-4290-8775-D9C2B12202F2}"/>
              </a:ext>
            </a:extLst>
          </p:cNvPr>
          <p:cNvGrpSpPr>
            <a:grpSpLocks/>
          </p:cNvGrpSpPr>
          <p:nvPr/>
        </p:nvGrpSpPr>
        <p:grpSpPr bwMode="auto">
          <a:xfrm>
            <a:off x="3614738" y="2571750"/>
            <a:ext cx="2214562" cy="2257425"/>
            <a:chOff x="2277" y="1620"/>
            <a:chExt cx="1395" cy="1422"/>
          </a:xfrm>
        </p:grpSpPr>
        <p:sp>
          <p:nvSpPr>
            <p:cNvPr id="20" name="Line 22">
              <a:extLst>
                <a:ext uri="{FF2B5EF4-FFF2-40B4-BE49-F238E27FC236}">
                  <a16:creationId xmlns:a16="http://schemas.microsoft.com/office/drawing/2014/main" id="{8EF98DC4-EEF7-459D-8E52-7651465D48BB}"/>
                </a:ext>
              </a:extLst>
            </p:cNvPr>
            <p:cNvSpPr>
              <a:spLocks noChangeShapeType="1"/>
            </p:cNvSpPr>
            <p:nvPr/>
          </p:nvSpPr>
          <p:spPr bwMode="auto">
            <a:xfrm>
              <a:off x="2277" y="3036"/>
              <a:ext cx="1395" cy="0"/>
            </a:xfrm>
            <a:prstGeom prst="line">
              <a:avLst/>
            </a:prstGeom>
            <a:noFill/>
            <a:ln w="57150">
              <a:solidFill>
                <a:srgbClr val="00CC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3">
              <a:extLst>
                <a:ext uri="{FF2B5EF4-FFF2-40B4-BE49-F238E27FC236}">
                  <a16:creationId xmlns:a16="http://schemas.microsoft.com/office/drawing/2014/main" id="{0F30D6E8-E168-46B9-9F83-362679770A46}"/>
                </a:ext>
              </a:extLst>
            </p:cNvPr>
            <p:cNvSpPr>
              <a:spLocks noChangeShapeType="1"/>
            </p:cNvSpPr>
            <p:nvPr/>
          </p:nvSpPr>
          <p:spPr bwMode="auto">
            <a:xfrm flipV="1">
              <a:off x="2280" y="1620"/>
              <a:ext cx="0" cy="1422"/>
            </a:xfrm>
            <a:prstGeom prst="line">
              <a:avLst/>
            </a:prstGeom>
            <a:noFill/>
            <a:ln w="57150">
              <a:solidFill>
                <a:srgbClr val="00CC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Line 24">
            <a:extLst>
              <a:ext uri="{FF2B5EF4-FFF2-40B4-BE49-F238E27FC236}">
                <a16:creationId xmlns:a16="http://schemas.microsoft.com/office/drawing/2014/main" id="{E62E678D-F0FD-43C7-A9D5-9D947B94E1F0}"/>
              </a:ext>
            </a:extLst>
          </p:cNvPr>
          <p:cNvSpPr>
            <a:spLocks noChangeShapeType="1"/>
          </p:cNvSpPr>
          <p:nvPr/>
        </p:nvSpPr>
        <p:spPr bwMode="auto">
          <a:xfrm flipH="1">
            <a:off x="5721350" y="4476750"/>
            <a:ext cx="850900" cy="317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14329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705B307-D2E0-44AD-8BC1-FEB00A0F36F0}"/>
              </a:ext>
            </a:extLst>
          </p:cNvPr>
          <p:cNvSpPr>
            <a:spLocks noGrp="1"/>
          </p:cNvSpPr>
          <p:nvPr>
            <p:ph type="title"/>
          </p:nvPr>
        </p:nvSpPr>
        <p:spPr/>
        <p:txBody>
          <a:bodyPr/>
          <a:lstStyle/>
          <a:p>
            <a:r>
              <a:rPr lang="zh-CN" altLang="en-US" dirty="0"/>
              <a:t>效用</a:t>
            </a:r>
          </a:p>
        </p:txBody>
      </p:sp>
      <p:sp>
        <p:nvSpPr>
          <p:cNvPr id="5" name="文本占位符 4">
            <a:extLst>
              <a:ext uri="{FF2B5EF4-FFF2-40B4-BE49-F238E27FC236}">
                <a16:creationId xmlns:a16="http://schemas.microsoft.com/office/drawing/2014/main" id="{E873B032-AFF7-414E-8CFC-9CD91B90550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25802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861FD29-67CA-4E99-885A-5A527A86C3D2}"/>
              </a:ext>
            </a:extLst>
          </p:cNvPr>
          <p:cNvSpPr>
            <a:spLocks noGrp="1"/>
          </p:cNvSpPr>
          <p:nvPr>
            <p:ph type="title"/>
          </p:nvPr>
        </p:nvSpPr>
        <p:spPr/>
        <p:txBody>
          <a:bodyPr/>
          <a:lstStyle/>
          <a:p>
            <a:r>
              <a:rPr lang="zh-CN" altLang="en-US" dirty="0"/>
              <a:t>效用理论</a:t>
            </a:r>
          </a:p>
        </p:txBody>
      </p:sp>
      <p:sp>
        <p:nvSpPr>
          <p:cNvPr id="7" name="内容占位符 6">
            <a:extLst>
              <a:ext uri="{FF2B5EF4-FFF2-40B4-BE49-F238E27FC236}">
                <a16:creationId xmlns:a16="http://schemas.microsoft.com/office/drawing/2014/main" id="{870DEF4C-AE6E-43A1-A109-A19FD5FAF396}"/>
              </a:ext>
            </a:extLst>
          </p:cNvPr>
          <p:cNvSpPr>
            <a:spLocks noGrp="1"/>
          </p:cNvSpPr>
          <p:nvPr>
            <p:ph idx="1"/>
          </p:nvPr>
        </p:nvSpPr>
        <p:spPr/>
        <p:txBody>
          <a:bodyPr/>
          <a:lstStyle/>
          <a:p>
            <a:r>
              <a:rPr lang="zh-CN" altLang="en-US" dirty="0"/>
              <a:t>效用是人们的主观感受，用于测量人的满足程度（</a:t>
            </a:r>
            <a:r>
              <a:rPr lang="en-US" altLang="zh-CN" dirty="0"/>
              <a:t>pleasure or pain</a:t>
            </a:r>
            <a:r>
              <a:rPr lang="zh-CN" altLang="en-US" dirty="0"/>
              <a:t>）。</a:t>
            </a:r>
          </a:p>
          <a:p>
            <a:endParaRPr lang="zh-CN" altLang="en-US" dirty="0"/>
          </a:p>
          <a:p>
            <a:r>
              <a:rPr lang="zh-CN" altLang="en-US" dirty="0"/>
              <a:t>能否测量以及如何测量效用的大小成为关键问题。</a:t>
            </a:r>
          </a:p>
          <a:p>
            <a:pPr lvl="1"/>
            <a:r>
              <a:rPr lang="zh-CN" altLang="en-US" dirty="0"/>
              <a:t>基数效用论 （边沁）</a:t>
            </a:r>
          </a:p>
          <a:p>
            <a:pPr lvl="1"/>
            <a:r>
              <a:rPr lang="zh-CN" altLang="en-US" dirty="0"/>
              <a:t>序数效用论（希克斯）</a:t>
            </a:r>
          </a:p>
        </p:txBody>
      </p:sp>
    </p:spTree>
    <p:extLst>
      <p:ext uri="{BB962C8B-B14F-4D97-AF65-F5344CB8AC3E}">
        <p14:creationId xmlns:p14="http://schemas.microsoft.com/office/powerpoint/2010/main" val="641618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A3E83-DFCE-43D0-8333-FCACE06EA433}"/>
              </a:ext>
            </a:extLst>
          </p:cNvPr>
          <p:cNvSpPr>
            <a:spLocks noGrp="1"/>
          </p:cNvSpPr>
          <p:nvPr>
            <p:ph type="title"/>
          </p:nvPr>
        </p:nvSpPr>
        <p:spPr/>
        <p:txBody>
          <a:bodyPr/>
          <a:lstStyle/>
          <a:p>
            <a:r>
              <a:rPr lang="zh-CN" altLang="en-US" dirty="0"/>
              <a:t>基数效用论</a:t>
            </a:r>
            <a:r>
              <a:rPr lang="en-US" altLang="zh-CN" dirty="0"/>
              <a:t> </a:t>
            </a:r>
            <a:endParaRPr lang="zh-CN" altLang="en-US" dirty="0"/>
          </a:p>
        </p:txBody>
      </p:sp>
      <p:sp>
        <p:nvSpPr>
          <p:cNvPr id="3" name="内容占位符 2">
            <a:extLst>
              <a:ext uri="{FF2B5EF4-FFF2-40B4-BE49-F238E27FC236}">
                <a16:creationId xmlns:a16="http://schemas.microsoft.com/office/drawing/2014/main" id="{08505EB3-0B7C-4ED8-87FE-02AC613F20E0}"/>
              </a:ext>
            </a:extLst>
          </p:cNvPr>
          <p:cNvSpPr>
            <a:spLocks noGrp="1"/>
          </p:cNvSpPr>
          <p:nvPr>
            <p:ph idx="1"/>
          </p:nvPr>
        </p:nvSpPr>
        <p:spPr/>
        <p:txBody>
          <a:bodyPr>
            <a:normAutofit/>
          </a:bodyPr>
          <a:lstStyle/>
          <a:p>
            <a:r>
              <a:rPr lang="zh-CN" altLang="en-US" dirty="0"/>
              <a:t>经济主体不仅可以对不同选项进行排序，还可以测量满足程度的强度。</a:t>
            </a:r>
          </a:p>
          <a:p>
            <a:endParaRPr lang="zh-CN" altLang="en-US" dirty="0"/>
          </a:p>
          <a:p>
            <a:r>
              <a:rPr lang="zh-CN" altLang="en-US" dirty="0"/>
              <a:t>通过某种心理单位，比如</a:t>
            </a:r>
            <a:r>
              <a:rPr lang="en-US" altLang="zh-CN" dirty="0" err="1"/>
              <a:t>util</a:t>
            </a:r>
            <a:r>
              <a:rPr lang="en-US" altLang="zh-CN" dirty="0"/>
              <a:t>,</a:t>
            </a:r>
            <a:r>
              <a:rPr lang="zh-CN" altLang="en-US" dirty="0"/>
              <a:t>对选项产生的效用进行统一的度量。</a:t>
            </a:r>
          </a:p>
          <a:p>
            <a:pPr lvl="1"/>
            <a:r>
              <a:rPr lang="zh-CN" altLang="en-US" dirty="0"/>
              <a:t>例如，考虑咖啡和糖 </a:t>
            </a:r>
            <a:r>
              <a:rPr lang="en-US" altLang="zh-CN" dirty="0"/>
              <a:t>(x1 , x2) </a:t>
            </a:r>
            <a:r>
              <a:rPr lang="zh-CN" altLang="en-US" dirty="0"/>
              <a:t>，  </a:t>
            </a:r>
          </a:p>
          <a:p>
            <a:pPr lvl="1"/>
            <a:r>
              <a:rPr lang="zh-CN" altLang="en-US" dirty="0"/>
              <a:t>消费者不仅可以进行如下排序 </a:t>
            </a:r>
          </a:p>
          <a:p>
            <a:pPr marL="0" indent="0">
              <a:buNone/>
            </a:pPr>
            <a:r>
              <a:rPr lang="en-US" altLang="zh-CN" dirty="0"/>
              <a:t>	(1,1)≻ (1,0) ≻ (0,0), </a:t>
            </a:r>
          </a:p>
          <a:p>
            <a:pPr lvl="1"/>
            <a:r>
              <a:rPr lang="zh-CN" altLang="en-US" dirty="0"/>
              <a:t>而且能够比较 </a:t>
            </a:r>
            <a:r>
              <a:rPr lang="en-US" altLang="zh-CN" dirty="0"/>
              <a:t>(1,1)≻ (1,0) </a:t>
            </a:r>
            <a:r>
              <a:rPr lang="zh-CN" altLang="en-US" dirty="0"/>
              <a:t>与 </a:t>
            </a:r>
            <a:r>
              <a:rPr lang="en-US" altLang="zh-CN" dirty="0"/>
              <a:t>(1,0) ≻ (0,0)</a:t>
            </a:r>
            <a:r>
              <a:rPr lang="zh-CN" altLang="en-US" dirty="0"/>
              <a:t>的强度差别。</a:t>
            </a:r>
          </a:p>
          <a:p>
            <a:endParaRPr lang="zh-CN" altLang="en-US" dirty="0"/>
          </a:p>
        </p:txBody>
      </p:sp>
    </p:spTree>
    <p:extLst>
      <p:ext uri="{BB962C8B-B14F-4D97-AF65-F5344CB8AC3E}">
        <p14:creationId xmlns:p14="http://schemas.microsoft.com/office/powerpoint/2010/main" val="190444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1C5AF-DB0E-45B4-A477-096F2F84FA05}"/>
              </a:ext>
            </a:extLst>
          </p:cNvPr>
          <p:cNvSpPr>
            <a:spLocks noGrp="1"/>
          </p:cNvSpPr>
          <p:nvPr>
            <p:ph type="title"/>
          </p:nvPr>
        </p:nvSpPr>
        <p:spPr/>
        <p:txBody>
          <a:bodyPr/>
          <a:lstStyle/>
          <a:p>
            <a:r>
              <a:rPr lang="zh-CN" altLang="en-US" dirty="0"/>
              <a:t>基数效用论</a:t>
            </a:r>
            <a:r>
              <a:rPr lang="en-US" altLang="zh-CN" dirty="0"/>
              <a:t> </a:t>
            </a:r>
            <a:endParaRPr lang="zh-CN" altLang="en-US" dirty="0"/>
          </a:p>
        </p:txBody>
      </p:sp>
      <p:sp>
        <p:nvSpPr>
          <p:cNvPr id="3" name="内容占位符 2">
            <a:extLst>
              <a:ext uri="{FF2B5EF4-FFF2-40B4-BE49-F238E27FC236}">
                <a16:creationId xmlns:a16="http://schemas.microsoft.com/office/drawing/2014/main" id="{3859B507-4A4F-43ED-B389-7260551BEA5C}"/>
              </a:ext>
            </a:extLst>
          </p:cNvPr>
          <p:cNvSpPr>
            <a:spLocks noGrp="1"/>
          </p:cNvSpPr>
          <p:nvPr>
            <p:ph idx="1"/>
          </p:nvPr>
        </p:nvSpPr>
        <p:spPr/>
        <p:txBody>
          <a:bodyPr/>
          <a:lstStyle/>
          <a:p>
            <a:r>
              <a:rPr lang="zh-CN" altLang="en-US" sz="3200" dirty="0"/>
              <a:t>满足程度强度的可测性。</a:t>
            </a:r>
          </a:p>
          <a:p>
            <a:pPr marL="0" indent="0">
              <a:buNone/>
            </a:pPr>
            <a:endParaRPr lang="zh-CN" altLang="en-US" sz="3200" dirty="0"/>
          </a:p>
          <a:p>
            <a:r>
              <a:rPr lang="zh-CN" altLang="en-US" sz="3200" dirty="0"/>
              <a:t>人与人之间的效用可以比较，可以进行直接加总。</a:t>
            </a:r>
          </a:p>
          <a:p>
            <a:endParaRPr lang="zh-CN" altLang="en-US" dirty="0"/>
          </a:p>
        </p:txBody>
      </p:sp>
    </p:spTree>
    <p:extLst>
      <p:ext uri="{BB962C8B-B14F-4D97-AF65-F5344CB8AC3E}">
        <p14:creationId xmlns:p14="http://schemas.microsoft.com/office/powerpoint/2010/main" val="1694790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68769-84BA-4920-ADEA-661E52A7D512}"/>
              </a:ext>
            </a:extLst>
          </p:cNvPr>
          <p:cNvSpPr>
            <a:spLocks noGrp="1"/>
          </p:cNvSpPr>
          <p:nvPr>
            <p:ph type="title"/>
          </p:nvPr>
        </p:nvSpPr>
        <p:spPr/>
        <p:txBody>
          <a:bodyPr/>
          <a:lstStyle/>
          <a:p>
            <a:r>
              <a:rPr lang="zh-CN" altLang="en-US" dirty="0"/>
              <a:t>序数效用论</a:t>
            </a:r>
          </a:p>
        </p:txBody>
      </p:sp>
      <p:sp>
        <p:nvSpPr>
          <p:cNvPr id="3" name="内容占位符 2">
            <a:extLst>
              <a:ext uri="{FF2B5EF4-FFF2-40B4-BE49-F238E27FC236}">
                <a16:creationId xmlns:a16="http://schemas.microsoft.com/office/drawing/2014/main" id="{ED08B5BF-D475-426A-ACFF-36F20B49FB34}"/>
              </a:ext>
            </a:extLst>
          </p:cNvPr>
          <p:cNvSpPr>
            <a:spLocks noGrp="1"/>
          </p:cNvSpPr>
          <p:nvPr>
            <p:ph idx="1"/>
          </p:nvPr>
        </p:nvSpPr>
        <p:spPr/>
        <p:txBody>
          <a:bodyPr/>
          <a:lstStyle/>
          <a:p>
            <a:r>
              <a:rPr lang="zh-CN" altLang="en-US" dirty="0"/>
              <a:t>效用作为一种心理现象是无法计量的，因为不可能找到效用的计量单位。</a:t>
            </a:r>
            <a:endParaRPr lang="en-US" altLang="zh-CN" dirty="0"/>
          </a:p>
          <a:p>
            <a:endParaRPr lang="en-US" altLang="zh-CN" dirty="0"/>
          </a:p>
          <a:p>
            <a:r>
              <a:rPr lang="zh-CN" altLang="en-US" dirty="0"/>
              <a:t>消费者可以对选项进行排序，但是无法测量其满足程度的强度。</a:t>
            </a:r>
            <a:endParaRPr lang="en-US" altLang="zh-CN" dirty="0"/>
          </a:p>
          <a:p>
            <a:endParaRPr lang="en-US" altLang="zh-CN" dirty="0"/>
          </a:p>
          <a:p>
            <a:r>
              <a:rPr lang="zh-CN" altLang="en-US" dirty="0"/>
              <a:t>不同人之间的效用不可比较，不能直接加总。</a:t>
            </a:r>
            <a:endParaRPr lang="en-US" altLang="zh-CN" dirty="0"/>
          </a:p>
          <a:p>
            <a:endParaRPr lang="zh-CN" altLang="en-US" dirty="0"/>
          </a:p>
        </p:txBody>
      </p:sp>
    </p:spTree>
    <p:extLst>
      <p:ext uri="{BB962C8B-B14F-4D97-AF65-F5344CB8AC3E}">
        <p14:creationId xmlns:p14="http://schemas.microsoft.com/office/powerpoint/2010/main" val="3858684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10551-53F0-4611-B1F3-152BA8951D7D}"/>
              </a:ext>
            </a:extLst>
          </p:cNvPr>
          <p:cNvSpPr>
            <a:spLocks noGrp="1"/>
          </p:cNvSpPr>
          <p:nvPr>
            <p:ph type="title"/>
          </p:nvPr>
        </p:nvSpPr>
        <p:spPr/>
        <p:txBody>
          <a:bodyPr/>
          <a:lstStyle/>
          <a:p>
            <a:r>
              <a:rPr lang="zh-CN" altLang="en-US" dirty="0"/>
              <a:t>效用函数</a:t>
            </a:r>
          </a:p>
        </p:txBody>
      </p:sp>
      <p:sp>
        <p:nvSpPr>
          <p:cNvPr id="3" name="内容占位符 2">
            <a:extLst>
              <a:ext uri="{FF2B5EF4-FFF2-40B4-BE49-F238E27FC236}">
                <a16:creationId xmlns:a16="http://schemas.microsoft.com/office/drawing/2014/main" id="{20A76246-737D-49A2-B646-A7655FACE514}"/>
              </a:ext>
            </a:extLst>
          </p:cNvPr>
          <p:cNvSpPr>
            <a:spLocks noGrp="1"/>
          </p:cNvSpPr>
          <p:nvPr>
            <p:ph idx="1"/>
          </p:nvPr>
        </p:nvSpPr>
        <p:spPr/>
        <p:txBody>
          <a:bodyPr/>
          <a:lstStyle/>
          <a:p>
            <a:r>
              <a:rPr lang="zh-CN" altLang="en-US" dirty="0"/>
              <a:t>考虑商品数量组合</a:t>
            </a:r>
            <a:r>
              <a:rPr lang="en-US" altLang="zh-CN" dirty="0"/>
              <a:t>(4,1), (2,3) </a:t>
            </a:r>
            <a:r>
              <a:rPr lang="zh-CN" altLang="en-US" dirty="0"/>
              <a:t>和</a:t>
            </a:r>
            <a:r>
              <a:rPr lang="en-US" altLang="zh-CN" dirty="0"/>
              <a:t>(2,2)</a:t>
            </a:r>
            <a:r>
              <a:rPr lang="zh-CN" altLang="en-US" dirty="0"/>
              <a:t>。</a:t>
            </a:r>
          </a:p>
          <a:p>
            <a:r>
              <a:rPr lang="zh-CN" altLang="en-US" dirty="0"/>
              <a:t>假设 </a:t>
            </a:r>
            <a:r>
              <a:rPr lang="en-US" altLang="zh-CN" dirty="0"/>
              <a:t>(2,3) ≻ (4,1) ~ (2,2)</a:t>
            </a:r>
            <a:r>
              <a:rPr lang="zh-CN" altLang="en-US" dirty="0"/>
              <a:t>。</a:t>
            </a:r>
          </a:p>
          <a:p>
            <a:r>
              <a:rPr lang="zh-CN" altLang="en-US" dirty="0"/>
              <a:t>可以对这些组合赋值来保持它们之间的偏好顺序关系：</a:t>
            </a:r>
          </a:p>
          <a:p>
            <a:r>
              <a:rPr lang="zh-CN" altLang="en-US" dirty="0"/>
              <a:t>   例如：  </a:t>
            </a:r>
            <a:r>
              <a:rPr lang="en-US" altLang="zh-CN" dirty="0"/>
              <a:t>U(2,3) = 6 &gt; U(4,1) = U(2,2) = 4</a:t>
            </a:r>
          </a:p>
          <a:p>
            <a:r>
              <a:rPr lang="zh-CN" altLang="en-US" dirty="0"/>
              <a:t>我们称这些值为效用水平。</a:t>
            </a:r>
          </a:p>
          <a:p>
            <a:endParaRPr lang="zh-CN" altLang="en-US" dirty="0"/>
          </a:p>
        </p:txBody>
      </p:sp>
    </p:spTree>
    <p:extLst>
      <p:ext uri="{BB962C8B-B14F-4D97-AF65-F5344CB8AC3E}">
        <p14:creationId xmlns:p14="http://schemas.microsoft.com/office/powerpoint/2010/main" val="381348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4810A-F650-4AAD-8E4B-A1128744563B}"/>
              </a:ext>
            </a:extLst>
          </p:cNvPr>
          <p:cNvSpPr>
            <a:spLocks noGrp="1"/>
          </p:cNvSpPr>
          <p:nvPr>
            <p:ph type="title"/>
          </p:nvPr>
        </p:nvSpPr>
        <p:spPr/>
        <p:txBody>
          <a:bodyPr/>
          <a:lstStyle/>
          <a:p>
            <a:r>
              <a:rPr lang="zh-CN" altLang="en-US" dirty="0"/>
              <a:t>效用函数与偏好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AC3887-E925-4B30-AEA0-56949BA3D2FC}"/>
                  </a:ext>
                </a:extLst>
              </p:cNvPr>
              <p:cNvSpPr>
                <a:spLocks noGrp="1"/>
              </p:cNvSpPr>
              <p:nvPr>
                <p:ph idx="1"/>
              </p:nvPr>
            </p:nvSpPr>
            <p:spPr/>
            <p:txBody>
              <a:bodyPr/>
              <a:lstStyle/>
              <a:p>
                <a:r>
                  <a:rPr lang="zh-CN" altLang="en-US" dirty="0"/>
                  <a:t>由于</a:t>
                </a:r>
                <a14:m>
                  <m:oMath xmlns:m="http://schemas.openxmlformats.org/officeDocument/2006/math">
                    <m:r>
                      <a:rPr lang="en-US" altLang="zh-CN" b="1" i="1" dirty="0">
                        <a:latin typeface="Cambria Math" panose="02040503050406030204" pitchFamily="18" charset="0"/>
                      </a:rPr>
                      <m:t>𝑹</m:t>
                    </m:r>
                  </m:oMath>
                </a14:m>
                <a:r>
                  <a:rPr lang="zh-CN" altLang="en-US" dirty="0"/>
                  <a:t>上的偏序关系满足完备性与传递性，效用函数可用来表示偏好并进行排序。</a:t>
                </a:r>
                <a:endParaRPr lang="en-US" altLang="zh-CN" dirty="0"/>
              </a:p>
              <a:p>
                <a:endParaRPr lang="en-US" altLang="zh-CN" dirty="0"/>
              </a:p>
              <a:p>
                <a:r>
                  <a:rPr lang="zh-CN" altLang="en-US" dirty="0"/>
                  <a:t>*表示定理</a:t>
                </a:r>
                <a:endParaRPr lang="en-US" altLang="zh-CN" dirty="0"/>
              </a:p>
              <a:p>
                <a:pPr marL="0" indent="0">
                  <a:buNone/>
                </a:pPr>
                <a:r>
                  <a:rPr lang="zh-CN" altLang="en-US" dirty="0"/>
                  <a:t>  给定性状良好的偏好 </a:t>
                </a:r>
                <a14:m>
                  <m:oMath xmlns:m="http://schemas.openxmlformats.org/officeDocument/2006/math">
                    <m:d>
                      <m:dPr>
                        <m:ctrlPr>
                          <a:rPr lang="en-US" altLang="zh-CN" i="1" dirty="0">
                            <a:latin typeface="Cambria Math" panose="02040503050406030204" pitchFamily="18" charset="0"/>
                          </a:rPr>
                        </m:ctrlPr>
                      </m:dPr>
                      <m:e>
                        <m:sSubSup>
                          <m:sSubSupPr>
                            <m:ctrlPr>
                              <a:rPr lang="en-US" altLang="zh-CN" i="1" dirty="0">
                                <a:latin typeface="Cambria Math" panose="02040503050406030204" pitchFamily="18" charset="0"/>
                              </a:rPr>
                            </m:ctrlPr>
                          </m:sSubSupPr>
                          <m:e>
                            <m:r>
                              <a:rPr lang="en-US" altLang="zh-CN" b="1" i="1" dirty="0">
                                <a:latin typeface="Cambria Math" panose="02040503050406030204" pitchFamily="18" charset="0"/>
                              </a:rPr>
                              <m:t>𝑹</m:t>
                            </m:r>
                          </m:e>
                          <m:sub>
                            <m:r>
                              <a:rPr lang="en-US" altLang="zh-CN" i="1" dirty="0">
                                <a:latin typeface="Cambria Math" panose="02040503050406030204" pitchFamily="18" charset="0"/>
                              </a:rPr>
                              <m:t>+</m:t>
                            </m:r>
                          </m:sub>
                          <m:sup>
                            <m:r>
                              <a:rPr lang="en-US" altLang="zh-CN" b="1" i="1" dirty="0">
                                <a:latin typeface="Cambria Math" panose="02040503050406030204" pitchFamily="18" charset="0"/>
                              </a:rPr>
                              <m:t>𝟐</m:t>
                            </m:r>
                          </m:sup>
                        </m:sSubSup>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e>
                    </m:d>
                  </m:oMath>
                </a14:m>
                <a:r>
                  <a:rPr lang="en-US" altLang="zh-CN" dirty="0"/>
                  <a:t>,</a:t>
                </a:r>
                <a:r>
                  <a:rPr lang="zh-CN" altLang="en-US" dirty="0"/>
                  <a:t> 存在一个效用函数 </a:t>
                </a:r>
                <a:r>
                  <a:rPr lang="en-US" altLang="zh-CN" dirty="0"/>
                  <a:t>U:</a:t>
                </a:r>
                <a14:m>
                  <m:oMath xmlns:m="http://schemas.openxmlformats.org/officeDocument/2006/math">
                    <m:r>
                      <a:rPr lang="zh-CN" altLang="en-US" i="1" dirty="0">
                        <a:latin typeface="Cambria Math" panose="02040503050406030204" pitchFamily="18" charset="0"/>
                      </a:rPr>
                      <m:t> </m:t>
                    </m:r>
                    <m:r>
                      <a:rPr lang="en-US" altLang="zh-CN" b="1" i="1" dirty="0">
                        <a:latin typeface="Cambria Math" panose="02040503050406030204" pitchFamily="18" charset="0"/>
                      </a:rPr>
                      <m:t> </m:t>
                    </m:r>
                    <m:sSubSup>
                      <m:sSubSupPr>
                        <m:ctrlPr>
                          <a:rPr lang="en-US" altLang="zh-CN" i="1" dirty="0">
                            <a:latin typeface="Cambria Math" panose="02040503050406030204" pitchFamily="18" charset="0"/>
                          </a:rPr>
                        </m:ctrlPr>
                      </m:sSubSupPr>
                      <m:e>
                        <m:r>
                          <a:rPr lang="en-US" altLang="zh-CN" b="1" i="1" dirty="0">
                            <a:latin typeface="Cambria Math" panose="02040503050406030204" pitchFamily="18" charset="0"/>
                          </a:rPr>
                          <m:t>𝑹</m:t>
                        </m:r>
                      </m:e>
                      <m:sub>
                        <m:r>
                          <a:rPr lang="en-US" altLang="zh-CN" i="1" dirty="0">
                            <a:latin typeface="Cambria Math" panose="02040503050406030204" pitchFamily="18" charset="0"/>
                          </a:rPr>
                          <m:t>+</m:t>
                        </m:r>
                      </m:sub>
                      <m:sup>
                        <m:r>
                          <a:rPr lang="en-US" altLang="zh-CN" b="1" i="1" dirty="0">
                            <a:latin typeface="Cambria Math" panose="02040503050406030204" pitchFamily="18" charset="0"/>
                          </a:rPr>
                          <m:t>𝟐</m:t>
                        </m:r>
                      </m:sup>
                    </m:sSubSup>
                    <m:r>
                      <a:rPr lang="en-US" altLang="zh-CN" i="1" dirty="0">
                        <a:latin typeface="Cambria Math" panose="02040503050406030204" pitchFamily="18" charset="0"/>
                      </a:rPr>
                      <m:t>→ </m:t>
                    </m:r>
                    <m:r>
                      <a:rPr lang="en-US" altLang="zh-CN" b="1" i="1" dirty="0">
                        <a:latin typeface="Cambria Math" panose="02040503050406030204" pitchFamily="18" charset="0"/>
                      </a:rPr>
                      <m:t>𝑹</m:t>
                    </m:r>
                  </m:oMath>
                </a14:m>
                <a:r>
                  <a:rPr lang="zh-CN" altLang="en-US" dirty="0"/>
                  <a:t>，</a:t>
                </a:r>
                <a:r>
                  <a:rPr lang="en-US" altLang="zh-CN" dirty="0"/>
                  <a:t> </a:t>
                </a:r>
                <a:r>
                  <a:rPr lang="zh-CN" altLang="en-US" dirty="0"/>
                  <a:t>使得对任意的</a:t>
                </a:r>
                <a:r>
                  <a:rPr lang="en-US" altLang="zh-CN" dirty="0"/>
                  <a:t>x, y</a:t>
                </a:r>
                <a14:m>
                  <m:oMath xmlns:m="http://schemas.openxmlformats.org/officeDocument/2006/math">
                    <m:r>
                      <a:rPr lang="en-US" altLang="zh-CN" i="1" dirty="0">
                        <a:latin typeface="Cambria Math" panose="02040503050406030204" pitchFamily="18" charset="0"/>
                      </a:rPr>
                      <m:t>∈ </m:t>
                    </m:r>
                    <m:sSubSup>
                      <m:sSubSupPr>
                        <m:ctrlPr>
                          <a:rPr lang="en-US" altLang="zh-CN" i="1" dirty="0">
                            <a:latin typeface="Cambria Math" panose="02040503050406030204" pitchFamily="18" charset="0"/>
                          </a:rPr>
                        </m:ctrlPr>
                      </m:sSubSupPr>
                      <m:e>
                        <m:r>
                          <a:rPr lang="en-US" altLang="zh-CN" b="1" i="1" dirty="0">
                            <a:latin typeface="Cambria Math" panose="02040503050406030204" pitchFamily="18" charset="0"/>
                          </a:rPr>
                          <m:t>𝑹</m:t>
                        </m:r>
                      </m:e>
                      <m:sub>
                        <m:r>
                          <a:rPr lang="en-US" altLang="zh-CN" i="1" dirty="0">
                            <a:latin typeface="Cambria Math" panose="02040503050406030204" pitchFamily="18" charset="0"/>
                          </a:rPr>
                          <m:t>+</m:t>
                        </m:r>
                      </m:sub>
                      <m:sup>
                        <m:r>
                          <a:rPr lang="en-US" altLang="zh-CN" b="1" i="1" dirty="0">
                            <a:latin typeface="Cambria Math" panose="02040503050406030204" pitchFamily="18" charset="0"/>
                          </a:rPr>
                          <m:t>𝟐</m:t>
                        </m:r>
                      </m:sup>
                    </m:sSubSup>
                  </m:oMath>
                </a14:m>
                <a:r>
                  <a:rPr lang="en-US" altLang="zh-CN" dirty="0"/>
                  <a:t>,</a:t>
                </a:r>
              </a:p>
              <a:p>
                <a:pPr marL="0" indent="0">
                  <a:buNone/>
                </a:pPr>
                <a:r>
                  <a:rPr lang="en-US" altLang="zh-CN" dirty="0"/>
                  <a:t>        </a:t>
                </a:r>
                <a:r>
                  <a:rPr lang="zh-CN" altLang="en-US" dirty="0"/>
                  <a:t>   </a:t>
                </a:r>
                <a:r>
                  <a:rPr lang="en-US" altLang="zh-CN" dirty="0"/>
                  <a:t> x</a:t>
                </a:r>
                <a:r>
                  <a:rPr lang="zh-CN" altLang="en-US" dirty="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a:t> </a:t>
                </a:r>
                <a:r>
                  <a:rPr lang="en-US" altLang="zh-CN" dirty="0"/>
                  <a:t>y   </a:t>
                </a:r>
                <a:r>
                  <a:rPr lang="zh-CN" altLang="en-US" dirty="0"/>
                  <a:t>当且仅当</a:t>
                </a:r>
                <a:r>
                  <a:rPr lang="en-US" altLang="zh-CN" dirty="0"/>
                  <a:t>   U(x) </a:t>
                </a:r>
                <a14:m>
                  <m:oMath xmlns:m="http://schemas.openxmlformats.org/officeDocument/2006/math">
                    <m:r>
                      <a:rPr lang="en-US" altLang="zh-CN" b="1" i="1">
                        <a:latin typeface="Cambria Math" panose="02040503050406030204" pitchFamily="18" charset="0"/>
                      </a:rPr>
                      <m:t>≥</m:t>
                    </m:r>
                  </m:oMath>
                </a14:m>
                <a:r>
                  <a:rPr lang="en-US" altLang="zh-CN" dirty="0"/>
                  <a:t> U(y) .</a:t>
                </a:r>
              </a:p>
              <a:p>
                <a:endParaRPr lang="zh-CN" altLang="en-US" dirty="0"/>
              </a:p>
            </p:txBody>
          </p:sp>
        </mc:Choice>
        <mc:Fallback xmlns="">
          <p:sp>
            <p:nvSpPr>
              <p:cNvPr id="3" name="内容占位符 2">
                <a:extLst>
                  <a:ext uri="{FF2B5EF4-FFF2-40B4-BE49-F238E27FC236}">
                    <a16:creationId xmlns:a16="http://schemas.microsoft.com/office/drawing/2014/main" id="{90AC3887-E925-4B30-AEA0-56949BA3D2FC}"/>
                  </a:ext>
                </a:extLst>
              </p:cNvPr>
              <p:cNvSpPr>
                <a:spLocks noGrp="1" noRot="1" noChangeAspect="1" noMove="1" noResize="1" noEditPoints="1" noAdjustHandles="1" noChangeArrowheads="1" noChangeShapeType="1" noTextEdit="1"/>
              </p:cNvSpPr>
              <p:nvPr>
                <p:ph idx="1"/>
              </p:nvPr>
            </p:nvSpPr>
            <p:spPr>
              <a:blipFill>
                <a:blip r:embed="rId2"/>
                <a:stretch>
                  <a:fillRect l="-1546" t="-2381"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777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05818-B5B9-472F-8849-23C38EA92350}"/>
              </a:ext>
            </a:extLst>
          </p:cNvPr>
          <p:cNvSpPr>
            <a:spLocks noGrp="1"/>
          </p:cNvSpPr>
          <p:nvPr>
            <p:ph type="title"/>
          </p:nvPr>
        </p:nvSpPr>
        <p:spPr/>
        <p:txBody>
          <a:bodyPr/>
          <a:lstStyle/>
          <a:p>
            <a:r>
              <a:rPr lang="zh-CN" altLang="en-US" dirty="0"/>
              <a:t>个体决策中的理性</a:t>
            </a:r>
          </a:p>
        </p:txBody>
      </p:sp>
      <p:sp>
        <p:nvSpPr>
          <p:cNvPr id="3" name="内容占位符 2">
            <a:extLst>
              <a:ext uri="{FF2B5EF4-FFF2-40B4-BE49-F238E27FC236}">
                <a16:creationId xmlns:a16="http://schemas.microsoft.com/office/drawing/2014/main" id="{78835DF6-F7DE-489A-A184-224ED3E7995B}"/>
              </a:ext>
            </a:extLst>
          </p:cNvPr>
          <p:cNvSpPr>
            <a:spLocks noGrp="1"/>
          </p:cNvSpPr>
          <p:nvPr>
            <p:ph idx="1"/>
          </p:nvPr>
        </p:nvSpPr>
        <p:spPr/>
        <p:txBody>
          <a:bodyPr/>
          <a:lstStyle/>
          <a:p>
            <a:r>
              <a:rPr lang="zh-CN" altLang="en-US" sz="3200" dirty="0"/>
              <a:t>理性人假定</a:t>
            </a:r>
            <a:r>
              <a:rPr lang="en-US" altLang="zh-CN" sz="3200" dirty="0"/>
              <a:t>:</a:t>
            </a:r>
            <a:br>
              <a:rPr lang="en-US" altLang="zh-CN" sz="3200" dirty="0"/>
            </a:br>
            <a:r>
              <a:rPr lang="zh-CN" altLang="en-US" sz="3200" dirty="0"/>
              <a:t>经济主体</a:t>
            </a:r>
            <a:r>
              <a:rPr lang="en-US" altLang="zh-CN" sz="3200" dirty="0"/>
              <a:t>(</a:t>
            </a:r>
            <a:r>
              <a:rPr lang="zh-CN" altLang="en-US" sz="3200" dirty="0"/>
              <a:t>个人或社会</a:t>
            </a:r>
            <a:r>
              <a:rPr lang="en-US" altLang="zh-CN" sz="3200" dirty="0"/>
              <a:t>)</a:t>
            </a:r>
            <a:r>
              <a:rPr lang="zh-CN" altLang="en-US" sz="3200" dirty="0"/>
              <a:t>总是从选择集 𝐗 中选择他最喜欢的选项 𝐱∈𝐗。</a:t>
            </a:r>
            <a:endParaRPr lang="en-US" altLang="zh-CN" sz="3200" dirty="0"/>
          </a:p>
          <a:p>
            <a:r>
              <a:rPr lang="zh-CN" altLang="en-US" sz="3200" dirty="0"/>
              <a:t>为了描述选择</a:t>
            </a:r>
            <a:r>
              <a:rPr lang="en-US" altLang="zh-CN" sz="3200" dirty="0"/>
              <a:t>,</a:t>
            </a:r>
            <a:r>
              <a:rPr lang="zh-CN" altLang="en-US" sz="3200" dirty="0"/>
              <a:t>我们必须首先描述</a:t>
            </a:r>
          </a:p>
          <a:p>
            <a:pPr lvl="1"/>
            <a:r>
              <a:rPr lang="zh-CN" altLang="en-US" sz="2800" dirty="0"/>
              <a:t>选择集 𝐗 以及</a:t>
            </a:r>
          </a:p>
          <a:p>
            <a:pPr lvl="1"/>
            <a:r>
              <a:rPr lang="zh-CN" altLang="en-US" sz="2800" dirty="0"/>
              <a:t>对 𝐗 中不同选项的偏好关系。</a:t>
            </a:r>
          </a:p>
          <a:p>
            <a:endParaRPr lang="zh-CN" altLang="en-US" dirty="0"/>
          </a:p>
        </p:txBody>
      </p:sp>
    </p:spTree>
    <p:extLst>
      <p:ext uri="{BB962C8B-B14F-4D97-AF65-F5344CB8AC3E}">
        <p14:creationId xmlns:p14="http://schemas.microsoft.com/office/powerpoint/2010/main" val="1945201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D583F-D439-48C2-99F1-513DF3F1F7F1}"/>
              </a:ext>
            </a:extLst>
          </p:cNvPr>
          <p:cNvSpPr>
            <a:spLocks noGrp="1"/>
          </p:cNvSpPr>
          <p:nvPr>
            <p:ph type="title"/>
          </p:nvPr>
        </p:nvSpPr>
        <p:spPr/>
        <p:txBody>
          <a:bodyPr/>
          <a:lstStyle/>
          <a:p>
            <a:r>
              <a:rPr lang="zh-CN" altLang="en-US" dirty="0"/>
              <a:t>效用函数</a:t>
            </a:r>
          </a:p>
        </p:txBody>
      </p:sp>
      <p:sp>
        <p:nvSpPr>
          <p:cNvPr id="3" name="内容占位符 2">
            <a:extLst>
              <a:ext uri="{FF2B5EF4-FFF2-40B4-BE49-F238E27FC236}">
                <a16:creationId xmlns:a16="http://schemas.microsoft.com/office/drawing/2014/main" id="{19497D04-C9F1-44A6-A9DA-80296D9887EF}"/>
              </a:ext>
            </a:extLst>
          </p:cNvPr>
          <p:cNvSpPr>
            <a:spLocks noGrp="1"/>
          </p:cNvSpPr>
          <p:nvPr>
            <p:ph idx="1"/>
          </p:nvPr>
        </p:nvSpPr>
        <p:spPr/>
        <p:txBody>
          <a:bodyPr>
            <a:normAutofit/>
          </a:bodyPr>
          <a:lstStyle/>
          <a:p>
            <a:r>
              <a:rPr lang="zh-CN" altLang="en-US" sz="3200" dirty="0"/>
              <a:t>效用函数只表示序数。</a:t>
            </a:r>
          </a:p>
          <a:p>
            <a:r>
              <a:rPr lang="zh-CN" altLang="en-US" sz="3200" dirty="0"/>
              <a:t>例子： </a:t>
            </a:r>
          </a:p>
          <a:p>
            <a:pPr lvl="1"/>
            <a:r>
              <a:rPr lang="zh-CN" altLang="en-US" sz="2800" dirty="0"/>
              <a:t>假如 </a:t>
            </a:r>
            <a:r>
              <a:rPr lang="en-US" altLang="zh-CN" sz="2800" dirty="0"/>
              <a:t>U(x) = 6 </a:t>
            </a:r>
            <a:r>
              <a:rPr lang="zh-CN" altLang="en-US" sz="2800" dirty="0"/>
              <a:t>且 </a:t>
            </a:r>
            <a:r>
              <a:rPr lang="en-US" altLang="zh-CN" sz="2800" dirty="0"/>
              <a:t>U(y) = 2 </a:t>
            </a:r>
            <a:r>
              <a:rPr lang="zh-CN" altLang="en-US" sz="2800" dirty="0"/>
              <a:t>，</a:t>
            </a:r>
          </a:p>
          <a:p>
            <a:pPr lvl="1"/>
            <a:r>
              <a:rPr lang="zh-CN" altLang="en-US" sz="2800" dirty="0"/>
              <a:t>那么</a:t>
            </a:r>
            <a:r>
              <a:rPr lang="en-US" altLang="zh-CN" sz="2800" dirty="0"/>
              <a:t>x</a:t>
            </a:r>
            <a:r>
              <a:rPr lang="zh-CN" altLang="en-US" sz="2800" dirty="0"/>
              <a:t>严格偏好于</a:t>
            </a:r>
            <a:r>
              <a:rPr lang="en-US" altLang="zh-CN" sz="2800" dirty="0"/>
              <a:t>y</a:t>
            </a:r>
            <a:r>
              <a:rPr lang="zh-CN" altLang="en-US" sz="2800" dirty="0"/>
              <a:t>，</a:t>
            </a:r>
          </a:p>
          <a:p>
            <a:pPr lvl="1"/>
            <a:r>
              <a:rPr lang="zh-CN" altLang="en-US" sz="2800" dirty="0"/>
              <a:t>但是并不表示</a:t>
            </a:r>
            <a:r>
              <a:rPr lang="en-US" altLang="zh-CN" sz="2800" dirty="0"/>
              <a:t>x</a:t>
            </a:r>
            <a:r>
              <a:rPr lang="zh-CN" altLang="en-US" sz="2800" dirty="0"/>
              <a:t>三倍偏好于</a:t>
            </a:r>
            <a:r>
              <a:rPr lang="en-US" altLang="zh-CN" sz="2800" dirty="0"/>
              <a:t>y!</a:t>
            </a:r>
            <a:endParaRPr lang="zh-CN" altLang="en-US" sz="2800" dirty="0"/>
          </a:p>
        </p:txBody>
      </p:sp>
    </p:spTree>
    <p:extLst>
      <p:ext uri="{BB962C8B-B14F-4D97-AF65-F5344CB8AC3E}">
        <p14:creationId xmlns:p14="http://schemas.microsoft.com/office/powerpoint/2010/main" val="129697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0F65F-1C04-4D71-B6B8-936AF78D44A2}"/>
              </a:ext>
            </a:extLst>
          </p:cNvPr>
          <p:cNvSpPr>
            <a:spLocks noGrp="1"/>
          </p:cNvSpPr>
          <p:nvPr>
            <p:ph type="title"/>
          </p:nvPr>
        </p:nvSpPr>
        <p:spPr/>
        <p:txBody>
          <a:bodyPr/>
          <a:lstStyle/>
          <a:p>
            <a:r>
              <a:rPr lang="zh-CN" altLang="en-US" dirty="0"/>
              <a:t>效用函数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384F59-1F22-41F6-AA85-A4939C6EA44A}"/>
                  </a:ext>
                </a:extLst>
              </p:cNvPr>
              <p:cNvSpPr>
                <a:spLocks noGrp="1"/>
              </p:cNvSpPr>
              <p:nvPr>
                <p:ph idx="1"/>
              </p:nvPr>
            </p:nvSpPr>
            <p:spPr/>
            <p:txBody>
              <a:bodyPr/>
              <a:lstStyle/>
              <a:p>
                <a:pPr>
                  <a:defRPr/>
                </a:pPr>
                <a:r>
                  <a:rPr lang="en-US" altLang="zh-CN" dirty="0">
                    <a:latin typeface="+mn-ea"/>
                  </a:rPr>
                  <a:t>U(x</a:t>
                </a:r>
                <a:r>
                  <a:rPr lang="en-US" altLang="zh-CN" baseline="-25000" dirty="0">
                    <a:latin typeface="+mn-ea"/>
                  </a:rPr>
                  <a:t>1</a:t>
                </a:r>
                <a:r>
                  <a:rPr lang="en-US" altLang="zh-CN" dirty="0">
                    <a:latin typeface="+mn-ea"/>
                  </a:rPr>
                  <a:t>,x</a:t>
                </a:r>
                <a:r>
                  <a:rPr lang="en-US" altLang="zh-CN" baseline="-25000" dirty="0">
                    <a:latin typeface="+mn-ea"/>
                  </a:rPr>
                  <a:t>2</a:t>
                </a:r>
                <a:r>
                  <a:rPr lang="en-US" altLang="zh-CN" dirty="0">
                    <a:latin typeface="+mn-ea"/>
                  </a:rPr>
                  <a:t>) = x</a:t>
                </a:r>
                <a:r>
                  <a:rPr lang="en-US" altLang="zh-CN" baseline="-25000" dirty="0">
                    <a:latin typeface="+mn-ea"/>
                  </a:rPr>
                  <a:t>1</a:t>
                </a:r>
                <a:r>
                  <a:rPr lang="en-US" altLang="zh-CN" dirty="0">
                    <a:latin typeface="+mn-ea"/>
                  </a:rPr>
                  <a:t>x</a:t>
                </a:r>
                <a:r>
                  <a:rPr lang="en-US" altLang="zh-CN" baseline="-25000" dirty="0">
                    <a:latin typeface="+mn-ea"/>
                  </a:rPr>
                  <a:t>2</a:t>
                </a:r>
                <a:r>
                  <a:rPr lang="zh-CN" altLang="en-US" dirty="0">
                    <a:latin typeface="+mn-ea"/>
                  </a:rPr>
                  <a:t>，因此</a:t>
                </a:r>
                <a:endParaRPr lang="en-US" altLang="zh-CN" dirty="0">
                  <a:latin typeface="+mn-ea"/>
                </a:endParaRPr>
              </a:p>
              <a:p>
                <a:pPr lvl="1">
                  <a:defRPr/>
                </a:pPr>
                <a:r>
                  <a:rPr lang="en-US" altLang="zh-CN" dirty="0">
                    <a:latin typeface="+mn-ea"/>
                  </a:rPr>
                  <a:t>U(2,3) = 6 &gt; U(4,1) = U(2,2) = 4</a:t>
                </a:r>
                <a:r>
                  <a:rPr lang="zh-CN" altLang="en-US" dirty="0">
                    <a:latin typeface="+mn-ea"/>
                  </a:rPr>
                  <a:t>；</a:t>
                </a:r>
                <a:endParaRPr lang="en-US" altLang="zh-CN" dirty="0">
                  <a:latin typeface="+mn-ea"/>
                </a:endParaRPr>
              </a:p>
              <a:p>
                <a:pPr lvl="1">
                  <a:defRPr/>
                </a:pPr>
                <a:r>
                  <a:rPr lang="zh-CN" altLang="en-US" dirty="0">
                    <a:latin typeface="+mn-ea"/>
                  </a:rPr>
                  <a:t>也即</a:t>
                </a:r>
                <a:r>
                  <a:rPr lang="en-US" altLang="zh-CN" dirty="0">
                    <a:latin typeface="+mn-ea"/>
                  </a:rPr>
                  <a:t>, (2,3) </a:t>
                </a:r>
                <a14:m>
                  <m:oMath xmlns:m="http://schemas.openxmlformats.org/officeDocument/2006/math">
                    <m:r>
                      <a:rPr lang="en-US" altLang="zh-CN" i="1" dirty="0">
                        <a:latin typeface="Cambria Math" panose="02040503050406030204" pitchFamily="18" charset="0"/>
                      </a:rPr>
                      <m:t>≻</m:t>
                    </m:r>
                  </m:oMath>
                </a14:m>
                <a:r>
                  <a:rPr lang="en-US" altLang="zh-CN" dirty="0">
                    <a:latin typeface="+mn-ea"/>
                  </a:rPr>
                  <a:t>(4,1)~(2,2)</a:t>
                </a:r>
                <a:r>
                  <a:rPr lang="zh-CN" altLang="en-US" dirty="0">
                    <a:latin typeface="+mn-ea"/>
                  </a:rPr>
                  <a:t>。</a:t>
                </a:r>
                <a:endParaRPr lang="en-US" altLang="zh-CN" dirty="0">
                  <a:latin typeface="+mn-ea"/>
                </a:endParaRPr>
              </a:p>
              <a:p>
                <a:pPr>
                  <a:defRPr/>
                </a:pPr>
                <a:r>
                  <a:rPr lang="zh-CN" altLang="en-US" dirty="0">
                    <a:latin typeface="+mn-ea"/>
                  </a:rPr>
                  <a:t>令</a:t>
                </a:r>
                <a:r>
                  <a:rPr lang="en-US" altLang="zh-CN" dirty="0">
                    <a:latin typeface="+mn-ea"/>
                  </a:rPr>
                  <a:t> V = U</a:t>
                </a:r>
                <a:r>
                  <a:rPr lang="en-US" altLang="zh-CN" baseline="30000" dirty="0">
                    <a:latin typeface="+mn-ea"/>
                  </a:rPr>
                  <a:t>2</a:t>
                </a:r>
                <a:r>
                  <a:rPr lang="zh-CN" altLang="en-US" dirty="0">
                    <a:latin typeface="+mn-ea"/>
                  </a:rPr>
                  <a:t>。那么有</a:t>
                </a:r>
                <a:r>
                  <a:rPr lang="en-US" altLang="zh-CN" dirty="0">
                    <a:latin typeface="+mn-ea"/>
                  </a:rPr>
                  <a:t>V(x</a:t>
                </a:r>
                <a:r>
                  <a:rPr lang="en-US" altLang="zh-CN" baseline="-25000" dirty="0">
                    <a:latin typeface="+mn-ea"/>
                  </a:rPr>
                  <a:t>1</a:t>
                </a:r>
                <a:r>
                  <a:rPr lang="en-US" altLang="zh-CN" dirty="0">
                    <a:latin typeface="+mn-ea"/>
                  </a:rPr>
                  <a:t>,x</a:t>
                </a:r>
                <a:r>
                  <a:rPr lang="en-US" altLang="zh-CN" baseline="-25000" dirty="0">
                    <a:latin typeface="+mn-ea"/>
                  </a:rPr>
                  <a:t>2</a:t>
                </a:r>
                <a:r>
                  <a:rPr lang="en-US" altLang="zh-CN" dirty="0">
                    <a:latin typeface="+mn-ea"/>
                  </a:rPr>
                  <a:t>) = x</a:t>
                </a:r>
                <a:r>
                  <a:rPr lang="en-US" altLang="zh-CN" baseline="-25000" dirty="0">
                    <a:latin typeface="+mn-ea"/>
                  </a:rPr>
                  <a:t>1</a:t>
                </a:r>
                <a:r>
                  <a:rPr lang="en-US" altLang="zh-CN" baseline="30000" dirty="0">
                    <a:latin typeface="+mn-ea"/>
                  </a:rPr>
                  <a:t>2</a:t>
                </a:r>
                <a:r>
                  <a:rPr lang="en-US" altLang="zh-CN" dirty="0">
                    <a:latin typeface="+mn-ea"/>
                  </a:rPr>
                  <a:t>x</a:t>
                </a:r>
                <a:r>
                  <a:rPr lang="en-US" altLang="zh-CN" baseline="-25000" dirty="0">
                    <a:latin typeface="+mn-ea"/>
                  </a:rPr>
                  <a:t>2</a:t>
                </a:r>
                <a:r>
                  <a:rPr lang="en-US" altLang="zh-CN" baseline="30000" dirty="0">
                    <a:latin typeface="+mn-ea"/>
                  </a:rPr>
                  <a:t>2</a:t>
                </a:r>
                <a:r>
                  <a:rPr lang="en-US" altLang="zh-CN" dirty="0">
                    <a:latin typeface="+mn-ea"/>
                  </a:rPr>
                  <a:t> </a:t>
                </a:r>
              </a:p>
              <a:p>
                <a:pPr lvl="1">
                  <a:defRPr/>
                </a:pPr>
                <a:r>
                  <a:rPr lang="en-US" altLang="zh-CN" dirty="0">
                    <a:latin typeface="+mn-ea"/>
                  </a:rPr>
                  <a:t>V(2,3) = 36 &gt; V(4,1) = V(2,2) = 16</a:t>
                </a:r>
              </a:p>
              <a:p>
                <a:pPr lvl="1"/>
                <a:r>
                  <a:rPr lang="zh-CN" altLang="en-US" dirty="0">
                    <a:latin typeface="+mn-ea"/>
                  </a:rPr>
                  <a:t>同样</a:t>
                </a:r>
                <a:r>
                  <a:rPr lang="en-US" altLang="zh-CN" dirty="0">
                    <a:latin typeface="+mn-ea"/>
                  </a:rPr>
                  <a:t>(2,3) </a:t>
                </a:r>
                <a14:m>
                  <m:oMath xmlns:m="http://schemas.openxmlformats.org/officeDocument/2006/math">
                    <m:r>
                      <a:rPr lang="en-US" altLang="zh-CN" i="1" dirty="0">
                        <a:latin typeface="Cambria Math" panose="02040503050406030204" pitchFamily="18" charset="0"/>
                      </a:rPr>
                      <m:t>≻</m:t>
                    </m:r>
                  </m:oMath>
                </a14:m>
                <a:r>
                  <a:rPr lang="en-US" altLang="zh-CN" dirty="0">
                    <a:latin typeface="+mn-ea"/>
                  </a:rPr>
                  <a:t>(4,1)~(2,2)</a:t>
                </a:r>
                <a:r>
                  <a:rPr lang="zh-CN" altLang="en-US" dirty="0">
                    <a:latin typeface="+mn-ea"/>
                  </a:rPr>
                  <a:t>。</a:t>
                </a:r>
                <a:endParaRPr lang="zh-CN" altLang="en-US" dirty="0"/>
              </a:p>
            </p:txBody>
          </p:sp>
        </mc:Choice>
        <mc:Fallback xmlns="">
          <p:sp>
            <p:nvSpPr>
              <p:cNvPr id="3" name="内容占位符 2">
                <a:extLst>
                  <a:ext uri="{FF2B5EF4-FFF2-40B4-BE49-F238E27FC236}">
                    <a16:creationId xmlns:a16="http://schemas.microsoft.com/office/drawing/2014/main" id="{84384F59-1F22-41F6-AA85-A4939C6EA44A}"/>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3026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9031C-BB0D-4D5A-8082-0DD1F77FBDE2}"/>
              </a:ext>
            </a:extLst>
          </p:cNvPr>
          <p:cNvSpPr>
            <a:spLocks noGrp="1"/>
          </p:cNvSpPr>
          <p:nvPr>
            <p:ph type="title"/>
          </p:nvPr>
        </p:nvSpPr>
        <p:spPr/>
        <p:txBody>
          <a:bodyPr/>
          <a:lstStyle/>
          <a:p>
            <a:r>
              <a:rPr lang="zh-CN" altLang="en-US" dirty="0"/>
              <a:t>效用函数</a:t>
            </a:r>
          </a:p>
        </p:txBody>
      </p:sp>
      <p:sp>
        <p:nvSpPr>
          <p:cNvPr id="3" name="内容占位符 2">
            <a:extLst>
              <a:ext uri="{FF2B5EF4-FFF2-40B4-BE49-F238E27FC236}">
                <a16:creationId xmlns:a16="http://schemas.microsoft.com/office/drawing/2014/main" id="{66F00635-59BC-4DB7-B5A7-0A32FAB84CAB}"/>
              </a:ext>
            </a:extLst>
          </p:cNvPr>
          <p:cNvSpPr>
            <a:spLocks noGrp="1"/>
          </p:cNvSpPr>
          <p:nvPr>
            <p:ph idx="1"/>
          </p:nvPr>
        </p:nvSpPr>
        <p:spPr/>
        <p:txBody>
          <a:bodyPr/>
          <a:lstStyle/>
          <a:p>
            <a:r>
              <a:rPr lang="zh-CN" altLang="en-US" dirty="0">
                <a:latin typeface="+mn-ea"/>
              </a:rPr>
              <a:t>假如</a:t>
            </a:r>
            <a:endParaRPr lang="en-US" altLang="zh-CN" dirty="0">
              <a:latin typeface="+mn-ea"/>
            </a:endParaRPr>
          </a:p>
          <a:p>
            <a:pPr lvl="1"/>
            <a:r>
              <a:rPr lang="en-US" altLang="zh-CN" dirty="0">
                <a:latin typeface="+mn-ea"/>
              </a:rPr>
              <a:t>U </a:t>
            </a:r>
            <a:r>
              <a:rPr lang="zh-CN" altLang="en-US" dirty="0">
                <a:latin typeface="+mn-ea"/>
              </a:rPr>
              <a:t>是一个表示某一个偏好关系的效用函数</a:t>
            </a:r>
            <a:endParaRPr lang="en-US" altLang="zh-CN" dirty="0">
              <a:latin typeface="+mn-ea"/>
            </a:endParaRPr>
          </a:p>
          <a:p>
            <a:pPr lvl="1"/>
            <a:r>
              <a:rPr lang="en-US" altLang="zh-CN" dirty="0">
                <a:latin typeface="+mn-ea"/>
              </a:rPr>
              <a:t>f </a:t>
            </a:r>
            <a:r>
              <a:rPr lang="zh-CN" altLang="en-US" dirty="0">
                <a:latin typeface="+mn-ea"/>
              </a:rPr>
              <a:t>是一个严格递增的函数，</a:t>
            </a:r>
            <a:endParaRPr lang="en-US" altLang="zh-CN" dirty="0">
              <a:latin typeface="+mn-ea"/>
            </a:endParaRPr>
          </a:p>
          <a:p>
            <a:r>
              <a:rPr lang="en-US" altLang="zh-CN" dirty="0">
                <a:latin typeface="+mn-ea"/>
              </a:rPr>
              <a:t> </a:t>
            </a:r>
            <a:r>
              <a:rPr lang="zh-CN" altLang="en-US" dirty="0">
                <a:latin typeface="+mn-ea"/>
              </a:rPr>
              <a:t>那么</a:t>
            </a:r>
            <a:r>
              <a:rPr lang="en-US" altLang="zh-CN" dirty="0">
                <a:latin typeface="+mn-ea"/>
              </a:rPr>
              <a:t> V = f(U)</a:t>
            </a:r>
            <a:r>
              <a:rPr lang="zh-CN" altLang="en-US" dirty="0">
                <a:latin typeface="+mn-ea"/>
              </a:rPr>
              <a:t>也同样是一个表示同一个偏好关系的效用函数。</a:t>
            </a:r>
            <a:r>
              <a:rPr lang="en-US" altLang="zh-CN" dirty="0">
                <a:latin typeface="+mn-ea"/>
              </a:rPr>
              <a:t> </a:t>
            </a:r>
          </a:p>
          <a:p>
            <a:endParaRPr lang="zh-CN" altLang="en-US" dirty="0"/>
          </a:p>
        </p:txBody>
      </p:sp>
    </p:spTree>
    <p:extLst>
      <p:ext uri="{BB962C8B-B14F-4D97-AF65-F5344CB8AC3E}">
        <p14:creationId xmlns:p14="http://schemas.microsoft.com/office/powerpoint/2010/main" val="34172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06063-FE3C-4B67-AF7D-213C93347705}"/>
              </a:ext>
            </a:extLst>
          </p:cNvPr>
          <p:cNvSpPr>
            <a:spLocks noGrp="1"/>
          </p:cNvSpPr>
          <p:nvPr>
            <p:ph type="title"/>
          </p:nvPr>
        </p:nvSpPr>
        <p:spPr/>
        <p:txBody>
          <a:bodyPr/>
          <a:lstStyle/>
          <a:p>
            <a:r>
              <a:rPr lang="zh-CN" altLang="en-US" dirty="0"/>
              <a:t>效用函数与无差异曲线</a:t>
            </a:r>
          </a:p>
        </p:txBody>
      </p:sp>
      <p:sp>
        <p:nvSpPr>
          <p:cNvPr id="3" name="内容占位符 2">
            <a:extLst>
              <a:ext uri="{FF2B5EF4-FFF2-40B4-BE49-F238E27FC236}">
                <a16:creationId xmlns:a16="http://schemas.microsoft.com/office/drawing/2014/main" id="{8452B2ED-8F68-4012-8B27-9E8E778378DC}"/>
              </a:ext>
            </a:extLst>
          </p:cNvPr>
          <p:cNvSpPr>
            <a:spLocks noGrp="1"/>
          </p:cNvSpPr>
          <p:nvPr>
            <p:ph idx="1"/>
          </p:nvPr>
        </p:nvSpPr>
        <p:spPr/>
        <p:txBody>
          <a:bodyPr/>
          <a:lstStyle/>
          <a:p>
            <a:r>
              <a:rPr lang="zh-CN" altLang="en-US" dirty="0"/>
              <a:t>无差异曲线包含受到同等偏好的组合。</a:t>
            </a:r>
          </a:p>
          <a:p>
            <a:endParaRPr lang="zh-CN" altLang="en-US" dirty="0"/>
          </a:p>
          <a:p>
            <a:r>
              <a:rPr lang="zh-CN" altLang="en-US" dirty="0"/>
              <a:t>无差异 ⇔ 同样的效用水平</a:t>
            </a:r>
          </a:p>
          <a:p>
            <a:pPr lvl="1"/>
            <a:r>
              <a:rPr lang="zh-CN" altLang="en-US" dirty="0"/>
              <a:t>一条无差异曲线上的组合都有相同的效用水平</a:t>
            </a:r>
          </a:p>
          <a:p>
            <a:pPr lvl="1"/>
            <a:r>
              <a:rPr lang="zh-CN" altLang="en-US" dirty="0"/>
              <a:t>相同的效用水平的组合在同一条无差异曲线上</a:t>
            </a:r>
          </a:p>
          <a:p>
            <a:endParaRPr lang="zh-CN" altLang="en-US" dirty="0"/>
          </a:p>
        </p:txBody>
      </p:sp>
    </p:spTree>
    <p:extLst>
      <p:ext uri="{BB962C8B-B14F-4D97-AF65-F5344CB8AC3E}">
        <p14:creationId xmlns:p14="http://schemas.microsoft.com/office/powerpoint/2010/main" val="1601291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A76C4-8632-4E98-A2EF-8C5005F78B89}"/>
              </a:ext>
            </a:extLst>
          </p:cNvPr>
          <p:cNvSpPr>
            <a:spLocks noGrp="1"/>
          </p:cNvSpPr>
          <p:nvPr>
            <p:ph type="title"/>
          </p:nvPr>
        </p:nvSpPr>
        <p:spPr/>
        <p:txBody>
          <a:bodyPr/>
          <a:lstStyle/>
          <a:p>
            <a:r>
              <a:rPr lang="zh-CN" altLang="en-US" dirty="0"/>
              <a:t>效用函数与无差异曲线</a:t>
            </a:r>
          </a:p>
        </p:txBody>
      </p:sp>
      <p:sp>
        <p:nvSpPr>
          <p:cNvPr id="3" name="内容占位符 2">
            <a:extLst>
              <a:ext uri="{FF2B5EF4-FFF2-40B4-BE49-F238E27FC236}">
                <a16:creationId xmlns:a16="http://schemas.microsoft.com/office/drawing/2014/main" id="{35C8AB92-8605-402B-8BE9-A22DD761F454}"/>
              </a:ext>
            </a:extLst>
          </p:cNvPr>
          <p:cNvSpPr>
            <a:spLocks noGrp="1"/>
          </p:cNvSpPr>
          <p:nvPr>
            <p:ph idx="1"/>
          </p:nvPr>
        </p:nvSpPr>
        <p:spPr/>
        <p:txBody>
          <a:bodyPr/>
          <a:lstStyle/>
          <a:p>
            <a:r>
              <a:rPr lang="zh-CN" altLang="en-US" dirty="0"/>
              <a:t>给定一效用函数 </a:t>
            </a:r>
            <a:r>
              <a:rPr lang="en-US" altLang="zh-CN" dirty="0"/>
              <a:t>y=U(x</a:t>
            </a:r>
            <a:r>
              <a:rPr lang="en-US" altLang="zh-CN" baseline="-25000" dirty="0"/>
              <a:t>1</a:t>
            </a:r>
            <a:r>
              <a:rPr lang="en-US" altLang="zh-CN" dirty="0"/>
              <a:t>,x</a:t>
            </a:r>
            <a:r>
              <a:rPr lang="en-US" altLang="zh-CN" baseline="-25000" dirty="0"/>
              <a:t>2</a:t>
            </a:r>
            <a:r>
              <a:rPr lang="en-US" altLang="zh-CN" dirty="0"/>
              <a:t>)</a:t>
            </a:r>
            <a:endParaRPr lang="en-US" altLang="zh-CN" dirty="0">
              <a:ea typeface="宋体" panose="02010600030101010101" pitchFamily="2" charset="-122"/>
            </a:endParaRPr>
          </a:p>
          <a:p>
            <a:pPr lvl="1"/>
            <a:r>
              <a:rPr lang="zh-CN" altLang="en-US" dirty="0">
                <a:ea typeface="宋体" panose="02010600030101010101" pitchFamily="2" charset="-122"/>
              </a:rPr>
              <a:t>商品数量组合</a:t>
            </a:r>
            <a:r>
              <a:rPr lang="en-US" altLang="zh-CN" dirty="0">
                <a:ea typeface="宋体" panose="02010600030101010101" pitchFamily="2" charset="-122"/>
              </a:rPr>
              <a:t>(4,1) </a:t>
            </a:r>
            <a:r>
              <a:rPr lang="zh-CN" altLang="en-US" dirty="0">
                <a:ea typeface="宋体" panose="02010600030101010101" pitchFamily="2" charset="-122"/>
              </a:rPr>
              <a:t>和</a:t>
            </a:r>
            <a:r>
              <a:rPr lang="en-US" altLang="zh-CN" dirty="0">
                <a:ea typeface="宋体" panose="02010600030101010101" pitchFamily="2" charset="-122"/>
              </a:rPr>
              <a:t> (2,2) </a:t>
            </a:r>
            <a:r>
              <a:rPr lang="zh-CN" altLang="en-US" dirty="0">
                <a:ea typeface="宋体" panose="02010600030101010101" pitchFamily="2" charset="-122"/>
              </a:rPr>
              <a:t>有相同的效用值</a:t>
            </a:r>
            <a:r>
              <a:rPr lang="en-US" altLang="zh-CN" dirty="0">
                <a:ea typeface="宋体" panose="02010600030101010101" pitchFamily="2" charset="-122"/>
              </a:rPr>
              <a:t>4</a:t>
            </a:r>
            <a:r>
              <a:rPr lang="zh-CN" altLang="en-US"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商品数量组合</a:t>
            </a:r>
            <a:r>
              <a:rPr lang="en-US" altLang="zh-CN" dirty="0">
                <a:ea typeface="宋体" panose="02010600030101010101" pitchFamily="2" charset="-122"/>
              </a:rPr>
              <a:t>(2,3)</a:t>
            </a:r>
            <a:r>
              <a:rPr lang="zh-CN" altLang="en-US" dirty="0">
                <a:ea typeface="宋体" panose="02010600030101010101" pitchFamily="2" charset="-122"/>
              </a:rPr>
              <a:t> 的效用值为</a:t>
            </a:r>
            <a:r>
              <a:rPr lang="en-US" altLang="zh-CN" dirty="0">
                <a:ea typeface="宋体" panose="02010600030101010101" pitchFamily="2" charset="-122"/>
              </a:rPr>
              <a:t>6</a:t>
            </a:r>
            <a:r>
              <a:rPr lang="zh-CN" altLang="en-US" dirty="0">
                <a:ea typeface="宋体" panose="02010600030101010101" pitchFamily="2" charset="-122"/>
              </a:rPr>
              <a:t>。</a:t>
            </a:r>
            <a:endParaRPr lang="en-US" altLang="zh-CN" dirty="0">
              <a:ea typeface="宋体" panose="02010600030101010101" pitchFamily="2" charset="-122"/>
            </a:endParaRPr>
          </a:p>
          <a:p>
            <a:r>
              <a:rPr lang="zh-CN" altLang="en-US" dirty="0">
                <a:ea typeface="宋体" panose="02010600030101010101" pitchFamily="2" charset="-122"/>
              </a:rPr>
              <a:t>考察所有组合后由效用函数生成无差异曲线。</a:t>
            </a:r>
            <a:endParaRPr lang="en-US" altLang="zh-CN"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3811206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80F75-4513-4BCD-BE7B-80CBDF6F21BC}"/>
              </a:ext>
            </a:extLst>
          </p:cNvPr>
          <p:cNvSpPr>
            <a:spLocks noGrp="1"/>
          </p:cNvSpPr>
          <p:nvPr>
            <p:ph type="title"/>
          </p:nvPr>
        </p:nvSpPr>
        <p:spPr/>
        <p:txBody>
          <a:bodyPr/>
          <a:lstStyle/>
          <a:p>
            <a:r>
              <a:rPr lang="zh-CN" altLang="en-US" dirty="0"/>
              <a:t>效用函数与无差异曲线</a:t>
            </a:r>
          </a:p>
        </p:txBody>
      </p:sp>
      <p:pic>
        <p:nvPicPr>
          <p:cNvPr id="4" name="Picture 3">
            <a:extLst>
              <a:ext uri="{FF2B5EF4-FFF2-40B4-BE49-F238E27FC236}">
                <a16:creationId xmlns:a16="http://schemas.microsoft.com/office/drawing/2014/main" id="{DB379F61-D176-4316-ADA3-6E294CD10A3F}"/>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381" y="2382246"/>
            <a:ext cx="6095238" cy="323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065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3CF8E-8669-403D-B4AA-8D7F24BB40C1}"/>
              </a:ext>
            </a:extLst>
          </p:cNvPr>
          <p:cNvSpPr>
            <a:spLocks noGrp="1"/>
          </p:cNvSpPr>
          <p:nvPr>
            <p:ph type="title"/>
          </p:nvPr>
        </p:nvSpPr>
        <p:spPr/>
        <p:txBody>
          <a:bodyPr/>
          <a:lstStyle/>
          <a:p>
            <a:r>
              <a:rPr lang="zh-CN" altLang="en-US" dirty="0"/>
              <a:t>效用函数与无差异曲线</a:t>
            </a:r>
          </a:p>
        </p:txBody>
      </p:sp>
      <p:pic>
        <p:nvPicPr>
          <p:cNvPr id="4" name="Picture 2">
            <a:extLst>
              <a:ext uri="{FF2B5EF4-FFF2-40B4-BE49-F238E27FC236}">
                <a16:creationId xmlns:a16="http://schemas.microsoft.com/office/drawing/2014/main" id="{993E52D3-5D70-47D2-8AF9-599E578F57EE}"/>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381" y="2382246"/>
            <a:ext cx="6095238" cy="32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403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3BA03-FDFE-4B8F-8DE1-6E6281A8C460}"/>
              </a:ext>
            </a:extLst>
          </p:cNvPr>
          <p:cNvSpPr>
            <a:spLocks noGrp="1"/>
          </p:cNvSpPr>
          <p:nvPr>
            <p:ph type="title"/>
          </p:nvPr>
        </p:nvSpPr>
        <p:spPr/>
        <p:txBody>
          <a:bodyPr/>
          <a:lstStyle/>
          <a:p>
            <a:r>
              <a:rPr lang="zh-CN" altLang="en-US" dirty="0"/>
              <a:t>完全替代品</a:t>
            </a:r>
          </a:p>
        </p:txBody>
      </p:sp>
      <p:sp>
        <p:nvSpPr>
          <p:cNvPr id="3" name="内容占位符 2">
            <a:extLst>
              <a:ext uri="{FF2B5EF4-FFF2-40B4-BE49-F238E27FC236}">
                <a16:creationId xmlns:a16="http://schemas.microsoft.com/office/drawing/2014/main" id="{AE539F62-6B94-4807-A720-C7D2B3F45FD6}"/>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13775076-5B8C-42FA-B98E-C66B5D0CC59C}"/>
              </a:ext>
            </a:extLst>
          </p:cNvPr>
          <p:cNvSpPr>
            <a:spLocks noChangeShapeType="1"/>
          </p:cNvSpPr>
          <p:nvPr/>
        </p:nvSpPr>
        <p:spPr bwMode="auto">
          <a:xfrm>
            <a:off x="1476375" y="1833563"/>
            <a:ext cx="0" cy="3548062"/>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8BE15177-2D9E-4F11-84FF-09E4F057FE04}"/>
              </a:ext>
            </a:extLst>
          </p:cNvPr>
          <p:cNvSpPr>
            <a:spLocks noChangeShapeType="1"/>
          </p:cNvSpPr>
          <p:nvPr/>
        </p:nvSpPr>
        <p:spPr bwMode="auto">
          <a:xfrm>
            <a:off x="1476375" y="5386388"/>
            <a:ext cx="409575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9FB042EA-E905-4F50-8E7D-149A0CAB9AA1}"/>
              </a:ext>
            </a:extLst>
          </p:cNvPr>
          <p:cNvSpPr>
            <a:spLocks noChangeShapeType="1"/>
          </p:cNvSpPr>
          <p:nvPr/>
        </p:nvSpPr>
        <p:spPr bwMode="auto">
          <a:xfrm>
            <a:off x="1476375" y="4119563"/>
            <a:ext cx="1262063" cy="1262062"/>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a:extLst>
              <a:ext uri="{FF2B5EF4-FFF2-40B4-BE49-F238E27FC236}">
                <a16:creationId xmlns:a16="http://schemas.microsoft.com/office/drawing/2014/main" id="{FF47A2A3-8FED-4E90-99D9-B5607F5476B4}"/>
              </a:ext>
            </a:extLst>
          </p:cNvPr>
          <p:cNvSpPr>
            <a:spLocks noChangeShapeType="1"/>
          </p:cNvSpPr>
          <p:nvPr/>
        </p:nvSpPr>
        <p:spPr bwMode="auto">
          <a:xfrm>
            <a:off x="1476375" y="3309938"/>
            <a:ext cx="2079625" cy="2079625"/>
          </a:xfrm>
          <a:prstGeom prst="line">
            <a:avLst/>
          </a:prstGeom>
          <a:noFill/>
          <a:ln w="50800">
            <a:solidFill>
              <a:srgbClr val="FF66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A1F10E78-1095-4509-AD5A-988609E419D2}"/>
              </a:ext>
            </a:extLst>
          </p:cNvPr>
          <p:cNvSpPr>
            <a:spLocks noChangeShapeType="1"/>
          </p:cNvSpPr>
          <p:nvPr/>
        </p:nvSpPr>
        <p:spPr bwMode="auto">
          <a:xfrm>
            <a:off x="1476375" y="2476500"/>
            <a:ext cx="2905125" cy="2905125"/>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8">
            <a:extLst>
              <a:ext uri="{FF2B5EF4-FFF2-40B4-BE49-F238E27FC236}">
                <a16:creationId xmlns:a16="http://schemas.microsoft.com/office/drawing/2014/main" id="{66FD5ACC-D89D-46B9-A844-19FC1B9EF75B}"/>
              </a:ext>
            </a:extLst>
          </p:cNvPr>
          <p:cNvSpPr>
            <a:spLocks noChangeArrowheads="1"/>
          </p:cNvSpPr>
          <p:nvPr/>
        </p:nvSpPr>
        <p:spPr bwMode="auto">
          <a:xfrm>
            <a:off x="2511425" y="53482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a:t>
            </a:r>
          </a:p>
        </p:txBody>
      </p:sp>
      <p:sp>
        <p:nvSpPr>
          <p:cNvPr id="11" name="Rectangle 9">
            <a:extLst>
              <a:ext uri="{FF2B5EF4-FFF2-40B4-BE49-F238E27FC236}">
                <a16:creationId xmlns:a16="http://schemas.microsoft.com/office/drawing/2014/main" id="{C9C07454-0D1F-4B02-8704-8C3FCE30650E}"/>
              </a:ext>
            </a:extLst>
          </p:cNvPr>
          <p:cNvSpPr>
            <a:spLocks noChangeArrowheads="1"/>
          </p:cNvSpPr>
          <p:nvPr/>
        </p:nvSpPr>
        <p:spPr bwMode="auto">
          <a:xfrm>
            <a:off x="1101725" y="38623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a:t>
            </a:r>
          </a:p>
        </p:txBody>
      </p:sp>
      <p:sp>
        <p:nvSpPr>
          <p:cNvPr id="12" name="Rectangle 10">
            <a:extLst>
              <a:ext uri="{FF2B5EF4-FFF2-40B4-BE49-F238E27FC236}">
                <a16:creationId xmlns:a16="http://schemas.microsoft.com/office/drawing/2014/main" id="{24E16836-A7EB-4C9B-8DE2-45A76AF1AC06}"/>
              </a:ext>
            </a:extLst>
          </p:cNvPr>
          <p:cNvSpPr>
            <a:spLocks noChangeArrowheads="1"/>
          </p:cNvSpPr>
          <p:nvPr/>
        </p:nvSpPr>
        <p:spPr bwMode="auto">
          <a:xfrm>
            <a:off x="3349625" y="53482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9</a:t>
            </a:r>
          </a:p>
        </p:txBody>
      </p:sp>
      <p:sp>
        <p:nvSpPr>
          <p:cNvPr id="13" name="Rectangle 11">
            <a:extLst>
              <a:ext uri="{FF2B5EF4-FFF2-40B4-BE49-F238E27FC236}">
                <a16:creationId xmlns:a16="http://schemas.microsoft.com/office/drawing/2014/main" id="{89C6E2F7-0C24-48D6-9021-09BB61B15CD8}"/>
              </a:ext>
            </a:extLst>
          </p:cNvPr>
          <p:cNvSpPr>
            <a:spLocks noChangeArrowheads="1"/>
          </p:cNvSpPr>
          <p:nvPr/>
        </p:nvSpPr>
        <p:spPr bwMode="auto">
          <a:xfrm>
            <a:off x="1101725" y="30749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9</a:t>
            </a:r>
          </a:p>
        </p:txBody>
      </p:sp>
      <p:sp>
        <p:nvSpPr>
          <p:cNvPr id="14" name="Rectangle 12">
            <a:extLst>
              <a:ext uri="{FF2B5EF4-FFF2-40B4-BE49-F238E27FC236}">
                <a16:creationId xmlns:a16="http://schemas.microsoft.com/office/drawing/2014/main" id="{162B81F6-ACFD-478C-BD27-3418EA7E6DD9}"/>
              </a:ext>
            </a:extLst>
          </p:cNvPr>
          <p:cNvSpPr>
            <a:spLocks noChangeArrowheads="1"/>
          </p:cNvSpPr>
          <p:nvPr/>
        </p:nvSpPr>
        <p:spPr bwMode="auto">
          <a:xfrm>
            <a:off x="4060825" y="5348288"/>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13</a:t>
            </a:r>
          </a:p>
        </p:txBody>
      </p:sp>
      <p:sp>
        <p:nvSpPr>
          <p:cNvPr id="15" name="Rectangle 13">
            <a:extLst>
              <a:ext uri="{FF2B5EF4-FFF2-40B4-BE49-F238E27FC236}">
                <a16:creationId xmlns:a16="http://schemas.microsoft.com/office/drawing/2014/main" id="{02AB4897-8568-43B4-9210-F3A8A823DAAB}"/>
              </a:ext>
            </a:extLst>
          </p:cNvPr>
          <p:cNvSpPr>
            <a:spLocks noChangeArrowheads="1"/>
          </p:cNvSpPr>
          <p:nvPr/>
        </p:nvSpPr>
        <p:spPr bwMode="auto">
          <a:xfrm>
            <a:off x="898525" y="2249488"/>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13</a:t>
            </a:r>
          </a:p>
        </p:txBody>
      </p:sp>
      <p:sp>
        <p:nvSpPr>
          <p:cNvPr id="16" name="Rectangle 14">
            <a:extLst>
              <a:ext uri="{FF2B5EF4-FFF2-40B4-BE49-F238E27FC236}">
                <a16:creationId xmlns:a16="http://schemas.microsoft.com/office/drawing/2014/main" id="{65D59561-EBB1-4421-ABB8-662912D74216}"/>
              </a:ext>
            </a:extLst>
          </p:cNvPr>
          <p:cNvSpPr>
            <a:spLocks noChangeArrowheads="1"/>
          </p:cNvSpPr>
          <p:nvPr/>
        </p:nvSpPr>
        <p:spPr bwMode="auto">
          <a:xfrm>
            <a:off x="5521325" y="53800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17" name="Rectangle 15">
            <a:extLst>
              <a:ext uri="{FF2B5EF4-FFF2-40B4-BE49-F238E27FC236}">
                <a16:creationId xmlns:a16="http://schemas.microsoft.com/office/drawing/2014/main" id="{DDD4CDAC-B0AD-4E41-8848-BE2F07AE0686}"/>
              </a:ext>
            </a:extLst>
          </p:cNvPr>
          <p:cNvSpPr>
            <a:spLocks noChangeArrowheads="1"/>
          </p:cNvSpPr>
          <p:nvPr/>
        </p:nvSpPr>
        <p:spPr bwMode="auto">
          <a:xfrm>
            <a:off x="854075" y="124618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18" name="Rectangle 16">
            <a:extLst>
              <a:ext uri="{FF2B5EF4-FFF2-40B4-BE49-F238E27FC236}">
                <a16:creationId xmlns:a16="http://schemas.microsoft.com/office/drawing/2014/main" id="{3A55B8CD-38FD-4CAD-81B4-899D0D0977C6}"/>
              </a:ext>
            </a:extLst>
          </p:cNvPr>
          <p:cNvSpPr>
            <a:spLocks noChangeArrowheads="1"/>
          </p:cNvSpPr>
          <p:nvPr/>
        </p:nvSpPr>
        <p:spPr bwMode="auto">
          <a:xfrm>
            <a:off x="3694113" y="1851025"/>
            <a:ext cx="208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chemeClr val="tx2"/>
                </a:solidFill>
                <a:ea typeface="宋体" panose="02010600030101010101" pitchFamily="2" charset="-122"/>
              </a:rPr>
              <a:t>x</a:t>
            </a:r>
            <a:r>
              <a:rPr lang="en-US" altLang="zh-CN" baseline="-25000">
                <a:solidFill>
                  <a:schemeClr val="tx2"/>
                </a:solidFill>
                <a:ea typeface="宋体" panose="02010600030101010101" pitchFamily="2" charset="-122"/>
              </a:rPr>
              <a:t>1</a:t>
            </a:r>
            <a:r>
              <a:rPr lang="en-US" altLang="zh-CN">
                <a:solidFill>
                  <a:schemeClr val="tx2"/>
                </a:solidFill>
                <a:ea typeface="宋体" panose="02010600030101010101" pitchFamily="2" charset="-122"/>
              </a:rPr>
              <a:t> + x</a:t>
            </a:r>
            <a:r>
              <a:rPr lang="en-US" altLang="zh-CN" baseline="-25000">
                <a:solidFill>
                  <a:schemeClr val="tx2"/>
                </a:solidFill>
                <a:ea typeface="宋体" panose="02010600030101010101" pitchFamily="2" charset="-122"/>
              </a:rPr>
              <a:t>2</a:t>
            </a:r>
            <a:r>
              <a:rPr lang="en-US" altLang="zh-CN">
                <a:solidFill>
                  <a:schemeClr val="tx2"/>
                </a:solidFill>
                <a:ea typeface="宋体" panose="02010600030101010101" pitchFamily="2" charset="-122"/>
              </a:rPr>
              <a:t> = 5</a:t>
            </a:r>
          </a:p>
        </p:txBody>
      </p:sp>
      <p:sp>
        <p:nvSpPr>
          <p:cNvPr id="19" name="Rectangle 17">
            <a:extLst>
              <a:ext uri="{FF2B5EF4-FFF2-40B4-BE49-F238E27FC236}">
                <a16:creationId xmlns:a16="http://schemas.microsoft.com/office/drawing/2014/main" id="{3EE3EDD2-8666-4366-A4D5-9328F6ACB65E}"/>
              </a:ext>
            </a:extLst>
          </p:cNvPr>
          <p:cNvSpPr>
            <a:spLocks noChangeArrowheads="1"/>
          </p:cNvSpPr>
          <p:nvPr/>
        </p:nvSpPr>
        <p:spPr bwMode="auto">
          <a:xfrm>
            <a:off x="4204612" y="2636838"/>
            <a:ext cx="210955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solidFill>
                  <a:srgbClr val="FF6633"/>
                </a:solidFill>
                <a:ea typeface="宋体" panose="02010600030101010101" pitchFamily="2" charset="-122"/>
              </a:rPr>
              <a:t>x</a:t>
            </a:r>
            <a:r>
              <a:rPr lang="en-US" altLang="zh-CN" baseline="-25000" dirty="0">
                <a:solidFill>
                  <a:srgbClr val="FF6633"/>
                </a:solidFill>
                <a:ea typeface="宋体" panose="02010600030101010101" pitchFamily="2" charset="-122"/>
              </a:rPr>
              <a:t>1</a:t>
            </a:r>
            <a:r>
              <a:rPr lang="en-US" altLang="zh-CN" dirty="0">
                <a:solidFill>
                  <a:srgbClr val="FF6633"/>
                </a:solidFill>
                <a:ea typeface="宋体" panose="02010600030101010101" pitchFamily="2" charset="-122"/>
              </a:rPr>
              <a:t> + x</a:t>
            </a:r>
            <a:r>
              <a:rPr lang="en-US" altLang="zh-CN" baseline="-25000" dirty="0">
                <a:solidFill>
                  <a:srgbClr val="FF6633"/>
                </a:solidFill>
                <a:ea typeface="宋体" panose="02010600030101010101" pitchFamily="2" charset="-122"/>
              </a:rPr>
              <a:t>2</a:t>
            </a:r>
            <a:r>
              <a:rPr lang="en-US" altLang="zh-CN" dirty="0">
                <a:solidFill>
                  <a:srgbClr val="FF6633"/>
                </a:solidFill>
                <a:ea typeface="宋体" panose="02010600030101010101" pitchFamily="2" charset="-122"/>
              </a:rPr>
              <a:t> = 9</a:t>
            </a:r>
          </a:p>
        </p:txBody>
      </p:sp>
      <p:sp>
        <p:nvSpPr>
          <p:cNvPr id="20" name="Rectangle 18">
            <a:extLst>
              <a:ext uri="{FF2B5EF4-FFF2-40B4-BE49-F238E27FC236}">
                <a16:creationId xmlns:a16="http://schemas.microsoft.com/office/drawing/2014/main" id="{50F49B42-4376-4BC4-8F57-967F553F0531}"/>
              </a:ext>
            </a:extLst>
          </p:cNvPr>
          <p:cNvSpPr>
            <a:spLocks noChangeArrowheads="1"/>
          </p:cNvSpPr>
          <p:nvPr/>
        </p:nvSpPr>
        <p:spPr bwMode="auto">
          <a:xfrm>
            <a:off x="4979988" y="3422650"/>
            <a:ext cx="23098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chemeClr val="hlink"/>
                </a:solidFill>
                <a:ea typeface="宋体" panose="02010600030101010101" pitchFamily="2" charset="-122"/>
              </a:rPr>
              <a:t>x</a:t>
            </a:r>
            <a:r>
              <a:rPr lang="en-US" altLang="zh-CN" baseline="-25000">
                <a:solidFill>
                  <a:schemeClr val="hlink"/>
                </a:solidFill>
                <a:ea typeface="宋体" panose="02010600030101010101" pitchFamily="2" charset="-122"/>
              </a:rPr>
              <a:t>1</a:t>
            </a:r>
            <a:r>
              <a:rPr lang="en-US" altLang="zh-CN">
                <a:solidFill>
                  <a:schemeClr val="hlink"/>
                </a:solidFill>
                <a:ea typeface="宋体" panose="02010600030101010101" pitchFamily="2" charset="-122"/>
              </a:rPr>
              <a:t> + x</a:t>
            </a:r>
            <a:r>
              <a:rPr lang="en-US" altLang="zh-CN" baseline="-25000">
                <a:solidFill>
                  <a:schemeClr val="hlink"/>
                </a:solidFill>
                <a:ea typeface="宋体" panose="02010600030101010101" pitchFamily="2" charset="-122"/>
              </a:rPr>
              <a:t>2</a:t>
            </a:r>
            <a:r>
              <a:rPr lang="en-US" altLang="zh-CN">
                <a:solidFill>
                  <a:schemeClr val="hlink"/>
                </a:solidFill>
                <a:ea typeface="宋体" panose="02010600030101010101" pitchFamily="2" charset="-122"/>
              </a:rPr>
              <a:t> = 13</a:t>
            </a:r>
          </a:p>
        </p:txBody>
      </p:sp>
      <p:sp>
        <p:nvSpPr>
          <p:cNvPr id="21" name="Arc 19">
            <a:extLst>
              <a:ext uri="{FF2B5EF4-FFF2-40B4-BE49-F238E27FC236}">
                <a16:creationId xmlns:a16="http://schemas.microsoft.com/office/drawing/2014/main" id="{FF6DB7D3-314B-4E78-A230-B7A0E6D61AB0}"/>
              </a:ext>
            </a:extLst>
          </p:cNvPr>
          <p:cNvSpPr>
            <a:spLocks/>
          </p:cNvSpPr>
          <p:nvPr/>
        </p:nvSpPr>
        <p:spPr bwMode="auto">
          <a:xfrm>
            <a:off x="1692275" y="2168525"/>
            <a:ext cx="1905000" cy="2143125"/>
          </a:xfrm>
          <a:custGeom>
            <a:avLst/>
            <a:gdLst>
              <a:gd name="T0" fmla="*/ 0 w 21600"/>
              <a:gd name="T1" fmla="*/ 212638107 h 21600"/>
              <a:gd name="T2" fmla="*/ 167870435 w 21600"/>
              <a:gd name="T3" fmla="*/ 0 h 21600"/>
              <a:gd name="T4" fmla="*/ 168010400 w 21600"/>
              <a:gd name="T5" fmla="*/ 21263810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Arc 20">
            <a:extLst>
              <a:ext uri="{FF2B5EF4-FFF2-40B4-BE49-F238E27FC236}">
                <a16:creationId xmlns:a16="http://schemas.microsoft.com/office/drawing/2014/main" id="{22550CC7-011D-4A24-8416-AF0B2B9CE84C}"/>
              </a:ext>
            </a:extLst>
          </p:cNvPr>
          <p:cNvSpPr>
            <a:spLocks/>
          </p:cNvSpPr>
          <p:nvPr/>
        </p:nvSpPr>
        <p:spPr bwMode="auto">
          <a:xfrm>
            <a:off x="2216150" y="2978150"/>
            <a:ext cx="1928813" cy="976313"/>
          </a:xfrm>
          <a:custGeom>
            <a:avLst/>
            <a:gdLst>
              <a:gd name="T0" fmla="*/ 0 w 21600"/>
              <a:gd name="T1" fmla="*/ 44129027 h 21600"/>
              <a:gd name="T2" fmla="*/ 172093500 w 21600"/>
              <a:gd name="T3" fmla="*/ 0 h 21600"/>
              <a:gd name="T4" fmla="*/ 172237000 w 21600"/>
              <a:gd name="T5" fmla="*/ 4412902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 name="Arc 21">
            <a:extLst>
              <a:ext uri="{FF2B5EF4-FFF2-40B4-BE49-F238E27FC236}">
                <a16:creationId xmlns:a16="http://schemas.microsoft.com/office/drawing/2014/main" id="{41CD2DE5-5ECF-4FC1-8FCF-529AE850FC16}"/>
              </a:ext>
            </a:extLst>
          </p:cNvPr>
          <p:cNvSpPr>
            <a:spLocks/>
          </p:cNvSpPr>
          <p:nvPr/>
        </p:nvSpPr>
        <p:spPr bwMode="auto">
          <a:xfrm>
            <a:off x="3105150" y="3741738"/>
            <a:ext cx="1827213" cy="452437"/>
          </a:xfrm>
          <a:custGeom>
            <a:avLst/>
            <a:gdLst>
              <a:gd name="T0" fmla="*/ 0 w 19973"/>
              <a:gd name="T1" fmla="*/ 5868611 h 21600"/>
              <a:gd name="T2" fmla="*/ 166985274 w 19973"/>
              <a:gd name="T3" fmla="*/ 0 h 21600"/>
              <a:gd name="T4" fmla="*/ 167161015 w 19973"/>
              <a:gd name="T5" fmla="*/ 9476816 h 21600"/>
              <a:gd name="T6" fmla="*/ 0 60000 65536"/>
              <a:gd name="T7" fmla="*/ 0 60000 65536"/>
              <a:gd name="T8" fmla="*/ 0 60000 65536"/>
              <a:gd name="T9" fmla="*/ 0 w 19973"/>
              <a:gd name="T10" fmla="*/ 0 h 21600"/>
              <a:gd name="T11" fmla="*/ 19973 w 19973"/>
              <a:gd name="T12" fmla="*/ 21600 h 21600"/>
            </a:gdLst>
            <a:ahLst/>
            <a:cxnLst>
              <a:cxn ang="T6">
                <a:pos x="T0" y="T1"/>
              </a:cxn>
              <a:cxn ang="T7">
                <a:pos x="T2" y="T3"/>
              </a:cxn>
              <a:cxn ang="T8">
                <a:pos x="T4" y="T5"/>
              </a:cxn>
            </a:cxnLst>
            <a:rect l="T9" t="T10" r="T11" b="T12"/>
            <a:pathLst>
              <a:path w="19973" h="21600" fill="none" extrusionOk="0">
                <a:moveTo>
                  <a:pt x="-1" y="13375"/>
                </a:moveTo>
                <a:cubicBezTo>
                  <a:pt x="3329" y="5289"/>
                  <a:pt x="11206" y="8"/>
                  <a:pt x="19952" y="0"/>
                </a:cubicBezTo>
              </a:path>
              <a:path w="19973" h="21600" stroke="0" extrusionOk="0">
                <a:moveTo>
                  <a:pt x="-1" y="13375"/>
                </a:moveTo>
                <a:cubicBezTo>
                  <a:pt x="3329" y="5289"/>
                  <a:pt x="11206" y="8"/>
                  <a:pt x="19952" y="0"/>
                </a:cubicBezTo>
                <a:lnTo>
                  <a:pt x="19973"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 name="Text Box 22">
            <a:extLst>
              <a:ext uri="{FF2B5EF4-FFF2-40B4-BE49-F238E27FC236}">
                <a16:creationId xmlns:a16="http://schemas.microsoft.com/office/drawing/2014/main" id="{D738F213-9CBC-4430-9882-4B2560993A03}"/>
              </a:ext>
            </a:extLst>
          </p:cNvPr>
          <p:cNvSpPr txBox="1">
            <a:spLocks noChangeArrowheads="1"/>
          </p:cNvSpPr>
          <p:nvPr/>
        </p:nvSpPr>
        <p:spPr bwMode="auto">
          <a:xfrm>
            <a:off x="4789488" y="4344988"/>
            <a:ext cx="34371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U(x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r>
              <a:rPr lang="en-US" altLang="zh-CN" dirty="0">
                <a:ea typeface="宋体" panose="02010600030101010101" pitchFamily="2" charset="-122"/>
              </a:rPr>
              <a:t> + x</a:t>
            </a:r>
            <a:r>
              <a:rPr lang="en-US" altLang="zh-CN" baseline="-25000" dirty="0">
                <a:ea typeface="宋体" panose="02010600030101010101" pitchFamily="2" charset="-122"/>
              </a:rPr>
              <a:t>2</a:t>
            </a:r>
            <a:r>
              <a:rPr lang="en-US" altLang="zh-CN" dirty="0">
                <a:ea typeface="宋体" panose="02010600030101010101" pitchFamily="2" charset="-122"/>
              </a:rPr>
              <a:t>.</a:t>
            </a:r>
          </a:p>
        </p:txBody>
      </p:sp>
    </p:spTree>
    <p:extLst>
      <p:ext uri="{BB962C8B-B14F-4D97-AF65-F5344CB8AC3E}">
        <p14:creationId xmlns:p14="http://schemas.microsoft.com/office/powerpoint/2010/main" val="1778942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62485-51BF-4B6D-8E0B-49E3404E202B}"/>
              </a:ext>
            </a:extLst>
          </p:cNvPr>
          <p:cNvSpPr>
            <a:spLocks noGrp="1"/>
          </p:cNvSpPr>
          <p:nvPr>
            <p:ph type="title"/>
          </p:nvPr>
        </p:nvSpPr>
        <p:spPr/>
        <p:txBody>
          <a:bodyPr/>
          <a:lstStyle/>
          <a:p>
            <a:r>
              <a:rPr lang="zh-CN" altLang="en-US" dirty="0"/>
              <a:t>完全互补品</a:t>
            </a:r>
          </a:p>
        </p:txBody>
      </p:sp>
      <p:sp>
        <p:nvSpPr>
          <p:cNvPr id="3" name="内容占位符 2">
            <a:extLst>
              <a:ext uri="{FF2B5EF4-FFF2-40B4-BE49-F238E27FC236}">
                <a16:creationId xmlns:a16="http://schemas.microsoft.com/office/drawing/2014/main" id="{FA84652E-1D43-44D2-82C6-B514AFBB9956}"/>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DFDDDC7A-D594-4205-B523-E1C36E194BAF}"/>
              </a:ext>
            </a:extLst>
          </p:cNvPr>
          <p:cNvSpPr>
            <a:spLocks noChangeShapeType="1"/>
          </p:cNvSpPr>
          <p:nvPr/>
        </p:nvSpPr>
        <p:spPr bwMode="auto">
          <a:xfrm>
            <a:off x="1476375" y="1833563"/>
            <a:ext cx="0" cy="3548062"/>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77430AA0-EFAE-47C5-864D-EED45AE93481}"/>
              </a:ext>
            </a:extLst>
          </p:cNvPr>
          <p:cNvSpPr>
            <a:spLocks noChangeShapeType="1"/>
          </p:cNvSpPr>
          <p:nvPr/>
        </p:nvSpPr>
        <p:spPr bwMode="auto">
          <a:xfrm>
            <a:off x="1476375" y="5386388"/>
            <a:ext cx="409575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6">
            <a:extLst>
              <a:ext uri="{FF2B5EF4-FFF2-40B4-BE49-F238E27FC236}">
                <a16:creationId xmlns:a16="http://schemas.microsoft.com/office/drawing/2014/main" id="{32E423FB-C7B3-41B8-8901-6C1486A2794E}"/>
              </a:ext>
            </a:extLst>
          </p:cNvPr>
          <p:cNvSpPr>
            <a:spLocks noChangeArrowheads="1"/>
          </p:cNvSpPr>
          <p:nvPr/>
        </p:nvSpPr>
        <p:spPr bwMode="auto">
          <a:xfrm>
            <a:off x="854075" y="124618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7">
            <a:extLst>
              <a:ext uri="{FF2B5EF4-FFF2-40B4-BE49-F238E27FC236}">
                <a16:creationId xmlns:a16="http://schemas.microsoft.com/office/drawing/2014/main" id="{C4A7D350-879A-4B47-921A-2C87C9409C0F}"/>
              </a:ext>
            </a:extLst>
          </p:cNvPr>
          <p:cNvSpPr>
            <a:spLocks noChangeArrowheads="1"/>
          </p:cNvSpPr>
          <p:nvPr/>
        </p:nvSpPr>
        <p:spPr bwMode="auto">
          <a:xfrm>
            <a:off x="5521325" y="53800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Line 8">
            <a:extLst>
              <a:ext uri="{FF2B5EF4-FFF2-40B4-BE49-F238E27FC236}">
                <a16:creationId xmlns:a16="http://schemas.microsoft.com/office/drawing/2014/main" id="{56E86C52-590D-435D-B4DD-75D7DB514D48}"/>
              </a:ext>
            </a:extLst>
          </p:cNvPr>
          <p:cNvSpPr>
            <a:spLocks noChangeShapeType="1"/>
          </p:cNvSpPr>
          <p:nvPr/>
        </p:nvSpPr>
        <p:spPr bwMode="auto">
          <a:xfrm flipV="1">
            <a:off x="1476375" y="2143125"/>
            <a:ext cx="3214688" cy="321468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9">
            <a:extLst>
              <a:ext uri="{FF2B5EF4-FFF2-40B4-BE49-F238E27FC236}">
                <a16:creationId xmlns:a16="http://schemas.microsoft.com/office/drawing/2014/main" id="{71031C6F-BBB7-4364-83E4-30F7441935BD}"/>
              </a:ext>
            </a:extLst>
          </p:cNvPr>
          <p:cNvSpPr>
            <a:spLocks noChangeArrowheads="1"/>
          </p:cNvSpPr>
          <p:nvPr/>
        </p:nvSpPr>
        <p:spPr bwMode="auto">
          <a:xfrm>
            <a:off x="4575175" y="1731963"/>
            <a:ext cx="800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45</a:t>
            </a:r>
            <a:r>
              <a:rPr lang="en-US" altLang="zh-CN" baseline="30000">
                <a:ea typeface="宋体" panose="02010600030101010101" pitchFamily="2" charset="-122"/>
              </a:rPr>
              <a:t>o</a:t>
            </a:r>
          </a:p>
        </p:txBody>
      </p:sp>
      <p:sp>
        <p:nvSpPr>
          <p:cNvPr id="11" name="Line 10">
            <a:extLst>
              <a:ext uri="{FF2B5EF4-FFF2-40B4-BE49-F238E27FC236}">
                <a16:creationId xmlns:a16="http://schemas.microsoft.com/office/drawing/2014/main" id="{6347EEE0-B4F5-498D-83CC-0A0CAA04A977}"/>
              </a:ext>
            </a:extLst>
          </p:cNvPr>
          <p:cNvSpPr>
            <a:spLocks noChangeShapeType="1"/>
          </p:cNvSpPr>
          <p:nvPr/>
        </p:nvSpPr>
        <p:spPr bwMode="auto">
          <a:xfrm flipH="1">
            <a:off x="1470025" y="4713288"/>
            <a:ext cx="649288"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a:extLst>
              <a:ext uri="{FF2B5EF4-FFF2-40B4-BE49-F238E27FC236}">
                <a16:creationId xmlns:a16="http://schemas.microsoft.com/office/drawing/2014/main" id="{0E7B7EEB-4D3E-4768-8D28-7048EC46438A}"/>
              </a:ext>
            </a:extLst>
          </p:cNvPr>
          <p:cNvSpPr>
            <a:spLocks noChangeShapeType="1"/>
          </p:cNvSpPr>
          <p:nvPr/>
        </p:nvSpPr>
        <p:spPr bwMode="auto">
          <a:xfrm>
            <a:off x="2147888" y="4713288"/>
            <a:ext cx="0" cy="677862"/>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8287AA8F-B58E-49A4-82D4-8DA1C1B85C11}"/>
              </a:ext>
            </a:extLst>
          </p:cNvPr>
          <p:cNvSpPr>
            <a:spLocks noChangeShapeType="1"/>
          </p:cNvSpPr>
          <p:nvPr/>
        </p:nvSpPr>
        <p:spPr bwMode="auto">
          <a:xfrm flipH="1">
            <a:off x="1470025" y="4179888"/>
            <a:ext cx="1196975"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a16="http://schemas.microsoft.com/office/drawing/2014/main" id="{D8F0711C-E270-43BC-B84A-42CD4D899E10}"/>
              </a:ext>
            </a:extLst>
          </p:cNvPr>
          <p:cNvSpPr>
            <a:spLocks noChangeShapeType="1"/>
          </p:cNvSpPr>
          <p:nvPr/>
        </p:nvSpPr>
        <p:spPr bwMode="auto">
          <a:xfrm>
            <a:off x="2667000" y="4179888"/>
            <a:ext cx="0" cy="1211262"/>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4B419B87-4C4A-4A97-B546-5A3E03BAAEB9}"/>
              </a:ext>
            </a:extLst>
          </p:cNvPr>
          <p:cNvSpPr>
            <a:spLocks noChangeShapeType="1"/>
          </p:cNvSpPr>
          <p:nvPr/>
        </p:nvSpPr>
        <p:spPr bwMode="auto">
          <a:xfrm flipH="1">
            <a:off x="1484313" y="3486150"/>
            <a:ext cx="1890712"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2F20E658-AA45-45C8-9F24-905A6F2FD887}"/>
              </a:ext>
            </a:extLst>
          </p:cNvPr>
          <p:cNvSpPr>
            <a:spLocks noChangeShapeType="1"/>
          </p:cNvSpPr>
          <p:nvPr/>
        </p:nvSpPr>
        <p:spPr bwMode="auto">
          <a:xfrm>
            <a:off x="3375025" y="3471863"/>
            <a:ext cx="0" cy="1919287"/>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 name="Group 18">
            <a:extLst>
              <a:ext uri="{FF2B5EF4-FFF2-40B4-BE49-F238E27FC236}">
                <a16:creationId xmlns:a16="http://schemas.microsoft.com/office/drawing/2014/main" id="{B533955C-26F0-4B76-8937-A67C34600901}"/>
              </a:ext>
            </a:extLst>
          </p:cNvPr>
          <p:cNvGrpSpPr>
            <a:grpSpLocks/>
          </p:cNvGrpSpPr>
          <p:nvPr/>
        </p:nvGrpSpPr>
        <p:grpSpPr bwMode="auto">
          <a:xfrm>
            <a:off x="3371850" y="1495425"/>
            <a:ext cx="1978025" cy="1990725"/>
            <a:chOff x="2124" y="942"/>
            <a:chExt cx="1246" cy="1254"/>
          </a:xfrm>
        </p:grpSpPr>
        <p:sp>
          <p:nvSpPr>
            <p:cNvPr id="18" name="Line 16">
              <a:extLst>
                <a:ext uri="{FF2B5EF4-FFF2-40B4-BE49-F238E27FC236}">
                  <a16:creationId xmlns:a16="http://schemas.microsoft.com/office/drawing/2014/main" id="{45996A13-3198-4B46-9DB6-27074FFE5419}"/>
                </a:ext>
              </a:extLst>
            </p:cNvPr>
            <p:cNvSpPr>
              <a:spLocks noChangeShapeType="1"/>
            </p:cNvSpPr>
            <p:nvPr/>
          </p:nvSpPr>
          <p:spPr bwMode="auto">
            <a:xfrm flipV="1">
              <a:off x="2124" y="942"/>
              <a:ext cx="0" cy="1245"/>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a:extLst>
                <a:ext uri="{FF2B5EF4-FFF2-40B4-BE49-F238E27FC236}">
                  <a16:creationId xmlns:a16="http://schemas.microsoft.com/office/drawing/2014/main" id="{ADF7031A-068D-4702-BB85-48E9C6B58084}"/>
                </a:ext>
              </a:extLst>
            </p:cNvPr>
            <p:cNvSpPr>
              <a:spLocks noChangeShapeType="1"/>
            </p:cNvSpPr>
            <p:nvPr/>
          </p:nvSpPr>
          <p:spPr bwMode="auto">
            <a:xfrm flipH="1">
              <a:off x="2125" y="2196"/>
              <a:ext cx="1245"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 name="Group 21">
            <a:extLst>
              <a:ext uri="{FF2B5EF4-FFF2-40B4-BE49-F238E27FC236}">
                <a16:creationId xmlns:a16="http://schemas.microsoft.com/office/drawing/2014/main" id="{4016AD58-1F76-4C77-829B-93498653FA1C}"/>
              </a:ext>
            </a:extLst>
          </p:cNvPr>
          <p:cNvGrpSpPr>
            <a:grpSpLocks/>
          </p:cNvGrpSpPr>
          <p:nvPr/>
        </p:nvGrpSpPr>
        <p:grpSpPr bwMode="auto">
          <a:xfrm>
            <a:off x="2667000" y="2190750"/>
            <a:ext cx="1978025" cy="1990725"/>
            <a:chOff x="1680" y="1380"/>
            <a:chExt cx="1246" cy="1254"/>
          </a:xfrm>
        </p:grpSpPr>
        <p:sp>
          <p:nvSpPr>
            <p:cNvPr id="21" name="Line 19">
              <a:extLst>
                <a:ext uri="{FF2B5EF4-FFF2-40B4-BE49-F238E27FC236}">
                  <a16:creationId xmlns:a16="http://schemas.microsoft.com/office/drawing/2014/main" id="{3E94637C-40D9-4D33-9FAE-03773DD2DD73}"/>
                </a:ext>
              </a:extLst>
            </p:cNvPr>
            <p:cNvSpPr>
              <a:spLocks noChangeShapeType="1"/>
            </p:cNvSpPr>
            <p:nvPr/>
          </p:nvSpPr>
          <p:spPr bwMode="auto">
            <a:xfrm flipV="1">
              <a:off x="1680" y="1380"/>
              <a:ext cx="0" cy="1245"/>
            </a:xfrm>
            <a:prstGeom prst="line">
              <a:avLst/>
            </a:prstGeom>
            <a:noFill/>
            <a:ln w="508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a:extLst>
                <a:ext uri="{FF2B5EF4-FFF2-40B4-BE49-F238E27FC236}">
                  <a16:creationId xmlns:a16="http://schemas.microsoft.com/office/drawing/2014/main" id="{08C05170-424E-4ABB-BE1D-92BDC38A2E0D}"/>
                </a:ext>
              </a:extLst>
            </p:cNvPr>
            <p:cNvSpPr>
              <a:spLocks noChangeShapeType="1"/>
            </p:cNvSpPr>
            <p:nvPr/>
          </p:nvSpPr>
          <p:spPr bwMode="auto">
            <a:xfrm flipH="1">
              <a:off x="1681" y="2634"/>
              <a:ext cx="1245" cy="0"/>
            </a:xfrm>
            <a:prstGeom prst="line">
              <a:avLst/>
            </a:prstGeom>
            <a:noFill/>
            <a:ln w="508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 name="Group 24">
            <a:extLst>
              <a:ext uri="{FF2B5EF4-FFF2-40B4-BE49-F238E27FC236}">
                <a16:creationId xmlns:a16="http://schemas.microsoft.com/office/drawing/2014/main" id="{11D9C3DF-52FD-4406-8929-4717DA0778AD}"/>
              </a:ext>
            </a:extLst>
          </p:cNvPr>
          <p:cNvGrpSpPr>
            <a:grpSpLocks/>
          </p:cNvGrpSpPr>
          <p:nvPr/>
        </p:nvGrpSpPr>
        <p:grpSpPr bwMode="auto">
          <a:xfrm>
            <a:off x="2143125" y="2733675"/>
            <a:ext cx="1978025" cy="1990725"/>
            <a:chOff x="1350" y="1722"/>
            <a:chExt cx="1246" cy="1254"/>
          </a:xfrm>
        </p:grpSpPr>
        <p:sp>
          <p:nvSpPr>
            <p:cNvPr id="24" name="Line 22">
              <a:extLst>
                <a:ext uri="{FF2B5EF4-FFF2-40B4-BE49-F238E27FC236}">
                  <a16:creationId xmlns:a16="http://schemas.microsoft.com/office/drawing/2014/main" id="{40876045-B1B3-4BF3-8BD0-71CAF3E4D1A1}"/>
                </a:ext>
              </a:extLst>
            </p:cNvPr>
            <p:cNvSpPr>
              <a:spLocks noChangeShapeType="1"/>
            </p:cNvSpPr>
            <p:nvPr/>
          </p:nvSpPr>
          <p:spPr bwMode="auto">
            <a:xfrm flipV="1">
              <a:off x="1350" y="1722"/>
              <a:ext cx="0" cy="1245"/>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a:extLst>
                <a:ext uri="{FF2B5EF4-FFF2-40B4-BE49-F238E27FC236}">
                  <a16:creationId xmlns:a16="http://schemas.microsoft.com/office/drawing/2014/main" id="{B59EB5DF-1EF5-4A05-9F0D-A0F731B4BB39}"/>
                </a:ext>
              </a:extLst>
            </p:cNvPr>
            <p:cNvSpPr>
              <a:spLocks noChangeShapeType="1"/>
            </p:cNvSpPr>
            <p:nvPr/>
          </p:nvSpPr>
          <p:spPr bwMode="auto">
            <a:xfrm flipH="1">
              <a:off x="1351" y="2976"/>
              <a:ext cx="1245"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 name="Rectangle 25">
            <a:extLst>
              <a:ext uri="{FF2B5EF4-FFF2-40B4-BE49-F238E27FC236}">
                <a16:creationId xmlns:a16="http://schemas.microsoft.com/office/drawing/2014/main" id="{A870D2FF-115B-4F33-99DA-0B969A420D8E}"/>
              </a:ext>
            </a:extLst>
          </p:cNvPr>
          <p:cNvSpPr>
            <a:spLocks noChangeArrowheads="1"/>
          </p:cNvSpPr>
          <p:nvPr/>
        </p:nvSpPr>
        <p:spPr bwMode="auto">
          <a:xfrm>
            <a:off x="5648325" y="3162300"/>
            <a:ext cx="2773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chemeClr val="hlink"/>
                </a:solidFill>
                <a:ea typeface="宋体" panose="02010600030101010101" pitchFamily="2" charset="-122"/>
              </a:rPr>
              <a:t>min{x</a:t>
            </a:r>
            <a:r>
              <a:rPr lang="en-US" altLang="zh-CN" baseline="-25000">
                <a:solidFill>
                  <a:schemeClr val="hlink"/>
                </a:solidFill>
                <a:ea typeface="宋体" panose="02010600030101010101" pitchFamily="2" charset="-122"/>
              </a:rPr>
              <a:t>1</a:t>
            </a:r>
            <a:r>
              <a:rPr lang="en-US" altLang="zh-CN">
                <a:solidFill>
                  <a:schemeClr val="hlink"/>
                </a:solidFill>
                <a:ea typeface="宋体" panose="02010600030101010101" pitchFamily="2" charset="-122"/>
              </a:rPr>
              <a:t>,x</a:t>
            </a:r>
            <a:r>
              <a:rPr lang="en-US" altLang="zh-CN" baseline="-25000">
                <a:solidFill>
                  <a:schemeClr val="hlink"/>
                </a:solidFill>
                <a:ea typeface="宋体" panose="02010600030101010101" pitchFamily="2" charset="-122"/>
              </a:rPr>
              <a:t>2</a:t>
            </a:r>
            <a:r>
              <a:rPr lang="en-US" altLang="zh-CN">
                <a:solidFill>
                  <a:schemeClr val="hlink"/>
                </a:solidFill>
                <a:ea typeface="宋体" panose="02010600030101010101" pitchFamily="2" charset="-122"/>
              </a:rPr>
              <a:t>} = 8</a:t>
            </a:r>
          </a:p>
        </p:txBody>
      </p:sp>
      <p:sp>
        <p:nvSpPr>
          <p:cNvPr id="27" name="Rectangle 26">
            <a:extLst>
              <a:ext uri="{FF2B5EF4-FFF2-40B4-BE49-F238E27FC236}">
                <a16:creationId xmlns:a16="http://schemas.microsoft.com/office/drawing/2014/main" id="{49328DE2-A85A-4E9A-A454-755E13041BDB}"/>
              </a:ext>
            </a:extLst>
          </p:cNvPr>
          <p:cNvSpPr>
            <a:spLocks noChangeArrowheads="1"/>
          </p:cNvSpPr>
          <p:nvPr/>
        </p:nvSpPr>
        <p:spPr bwMode="auto">
          <a:xfrm>
            <a:off x="1939925" y="535463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3</a:t>
            </a:r>
          </a:p>
        </p:txBody>
      </p:sp>
      <p:sp>
        <p:nvSpPr>
          <p:cNvPr id="28" name="Rectangle 27">
            <a:extLst>
              <a:ext uri="{FF2B5EF4-FFF2-40B4-BE49-F238E27FC236}">
                <a16:creationId xmlns:a16="http://schemas.microsoft.com/office/drawing/2014/main" id="{D908987D-12D8-4D89-A8F5-3663553D0FFD}"/>
              </a:ext>
            </a:extLst>
          </p:cNvPr>
          <p:cNvSpPr>
            <a:spLocks noChangeArrowheads="1"/>
          </p:cNvSpPr>
          <p:nvPr/>
        </p:nvSpPr>
        <p:spPr bwMode="auto">
          <a:xfrm>
            <a:off x="2460625" y="535305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5</a:t>
            </a:r>
          </a:p>
        </p:txBody>
      </p:sp>
      <p:sp>
        <p:nvSpPr>
          <p:cNvPr id="29" name="Rectangle 28">
            <a:extLst>
              <a:ext uri="{FF2B5EF4-FFF2-40B4-BE49-F238E27FC236}">
                <a16:creationId xmlns:a16="http://schemas.microsoft.com/office/drawing/2014/main" id="{7B3E777D-49CB-4D3C-868C-5C0783E0B7B1}"/>
              </a:ext>
            </a:extLst>
          </p:cNvPr>
          <p:cNvSpPr>
            <a:spLocks noChangeArrowheads="1"/>
          </p:cNvSpPr>
          <p:nvPr/>
        </p:nvSpPr>
        <p:spPr bwMode="auto">
          <a:xfrm>
            <a:off x="3167063" y="535463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8</a:t>
            </a:r>
          </a:p>
        </p:txBody>
      </p:sp>
      <p:sp>
        <p:nvSpPr>
          <p:cNvPr id="30" name="Rectangle 29">
            <a:extLst>
              <a:ext uri="{FF2B5EF4-FFF2-40B4-BE49-F238E27FC236}">
                <a16:creationId xmlns:a16="http://schemas.microsoft.com/office/drawing/2014/main" id="{B69DDC22-0C6D-4CCD-A04F-EC568E45BAB1}"/>
              </a:ext>
            </a:extLst>
          </p:cNvPr>
          <p:cNvSpPr>
            <a:spLocks noChangeArrowheads="1"/>
          </p:cNvSpPr>
          <p:nvPr/>
        </p:nvSpPr>
        <p:spPr bwMode="auto">
          <a:xfrm>
            <a:off x="1042988" y="441642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3</a:t>
            </a:r>
          </a:p>
        </p:txBody>
      </p:sp>
      <p:sp>
        <p:nvSpPr>
          <p:cNvPr id="31" name="Rectangle 30">
            <a:extLst>
              <a:ext uri="{FF2B5EF4-FFF2-40B4-BE49-F238E27FC236}">
                <a16:creationId xmlns:a16="http://schemas.microsoft.com/office/drawing/2014/main" id="{BA3F9247-0A0E-4FFA-8BB7-5C1C7CEB61FF}"/>
              </a:ext>
            </a:extLst>
          </p:cNvPr>
          <p:cNvSpPr>
            <a:spLocks noChangeArrowheads="1"/>
          </p:cNvSpPr>
          <p:nvPr/>
        </p:nvSpPr>
        <p:spPr bwMode="auto">
          <a:xfrm>
            <a:off x="1044575" y="389572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5</a:t>
            </a:r>
          </a:p>
        </p:txBody>
      </p:sp>
      <p:sp>
        <p:nvSpPr>
          <p:cNvPr id="32" name="Rectangle 31">
            <a:extLst>
              <a:ext uri="{FF2B5EF4-FFF2-40B4-BE49-F238E27FC236}">
                <a16:creationId xmlns:a16="http://schemas.microsoft.com/office/drawing/2014/main" id="{11BC4DA2-73AE-4194-8A2E-924426CBFCEC}"/>
              </a:ext>
            </a:extLst>
          </p:cNvPr>
          <p:cNvSpPr>
            <a:spLocks noChangeArrowheads="1"/>
          </p:cNvSpPr>
          <p:nvPr/>
        </p:nvSpPr>
        <p:spPr bwMode="auto">
          <a:xfrm>
            <a:off x="1058863" y="3205163"/>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8</a:t>
            </a:r>
          </a:p>
        </p:txBody>
      </p:sp>
      <p:sp>
        <p:nvSpPr>
          <p:cNvPr id="33" name="Rectangle 32">
            <a:extLst>
              <a:ext uri="{FF2B5EF4-FFF2-40B4-BE49-F238E27FC236}">
                <a16:creationId xmlns:a16="http://schemas.microsoft.com/office/drawing/2014/main" id="{2AEA8672-C2A4-44CA-AEB3-28FF7D2F96E6}"/>
              </a:ext>
            </a:extLst>
          </p:cNvPr>
          <p:cNvSpPr>
            <a:spLocks noChangeArrowheads="1"/>
          </p:cNvSpPr>
          <p:nvPr/>
        </p:nvSpPr>
        <p:spPr bwMode="auto">
          <a:xfrm>
            <a:off x="4897438" y="3868738"/>
            <a:ext cx="2771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rgbClr val="009900"/>
                </a:solidFill>
                <a:ea typeface="宋体" panose="02010600030101010101" pitchFamily="2" charset="-122"/>
              </a:rPr>
              <a:t>min{x</a:t>
            </a:r>
            <a:r>
              <a:rPr lang="en-US" altLang="zh-CN" baseline="-25000">
                <a:solidFill>
                  <a:srgbClr val="009900"/>
                </a:solidFill>
                <a:ea typeface="宋体" panose="02010600030101010101" pitchFamily="2" charset="-122"/>
              </a:rPr>
              <a:t>1</a:t>
            </a:r>
            <a:r>
              <a:rPr lang="en-US" altLang="zh-CN">
                <a:solidFill>
                  <a:srgbClr val="009900"/>
                </a:solidFill>
                <a:ea typeface="宋体" panose="02010600030101010101" pitchFamily="2" charset="-122"/>
              </a:rPr>
              <a:t>,x</a:t>
            </a:r>
            <a:r>
              <a:rPr lang="en-US" altLang="zh-CN" baseline="-25000">
                <a:solidFill>
                  <a:srgbClr val="009900"/>
                </a:solidFill>
                <a:ea typeface="宋体" panose="02010600030101010101" pitchFamily="2" charset="-122"/>
              </a:rPr>
              <a:t>2</a:t>
            </a:r>
            <a:r>
              <a:rPr lang="en-US" altLang="zh-CN">
                <a:solidFill>
                  <a:srgbClr val="009900"/>
                </a:solidFill>
                <a:ea typeface="宋体" panose="02010600030101010101" pitchFamily="2" charset="-122"/>
              </a:rPr>
              <a:t>} = 5</a:t>
            </a:r>
            <a:endParaRPr lang="en-US" altLang="zh-CN">
              <a:solidFill>
                <a:schemeClr val="accent1"/>
              </a:solidFill>
              <a:ea typeface="宋体" panose="02010600030101010101" pitchFamily="2" charset="-122"/>
            </a:endParaRPr>
          </a:p>
        </p:txBody>
      </p:sp>
      <p:sp>
        <p:nvSpPr>
          <p:cNvPr id="34" name="Rectangle 33">
            <a:extLst>
              <a:ext uri="{FF2B5EF4-FFF2-40B4-BE49-F238E27FC236}">
                <a16:creationId xmlns:a16="http://schemas.microsoft.com/office/drawing/2014/main" id="{7332B97C-9322-4B65-9949-1B9560A9F7BA}"/>
              </a:ext>
            </a:extLst>
          </p:cNvPr>
          <p:cNvSpPr>
            <a:spLocks noChangeArrowheads="1"/>
          </p:cNvSpPr>
          <p:nvPr/>
        </p:nvSpPr>
        <p:spPr bwMode="auto">
          <a:xfrm>
            <a:off x="4408488" y="4446588"/>
            <a:ext cx="2773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chemeClr val="tx2"/>
                </a:solidFill>
                <a:ea typeface="宋体" panose="02010600030101010101" pitchFamily="2" charset="-122"/>
              </a:rPr>
              <a:t>min{x</a:t>
            </a:r>
            <a:r>
              <a:rPr lang="en-US" altLang="zh-CN" baseline="-25000">
                <a:solidFill>
                  <a:schemeClr val="tx2"/>
                </a:solidFill>
                <a:ea typeface="宋体" panose="02010600030101010101" pitchFamily="2" charset="-122"/>
              </a:rPr>
              <a:t>1</a:t>
            </a:r>
            <a:r>
              <a:rPr lang="en-US" altLang="zh-CN">
                <a:solidFill>
                  <a:schemeClr val="tx2"/>
                </a:solidFill>
                <a:ea typeface="宋体" panose="02010600030101010101" pitchFamily="2" charset="-122"/>
              </a:rPr>
              <a:t>,x</a:t>
            </a:r>
            <a:r>
              <a:rPr lang="en-US" altLang="zh-CN" baseline="-25000">
                <a:solidFill>
                  <a:schemeClr val="tx2"/>
                </a:solidFill>
                <a:ea typeface="宋体" panose="02010600030101010101" pitchFamily="2" charset="-122"/>
              </a:rPr>
              <a:t>2</a:t>
            </a:r>
            <a:r>
              <a:rPr lang="en-US" altLang="zh-CN">
                <a:solidFill>
                  <a:schemeClr val="tx2"/>
                </a:solidFill>
                <a:ea typeface="宋体" panose="02010600030101010101" pitchFamily="2" charset="-122"/>
              </a:rPr>
              <a:t>} = 3</a:t>
            </a:r>
          </a:p>
        </p:txBody>
      </p:sp>
      <p:sp>
        <p:nvSpPr>
          <p:cNvPr id="35" name="Text Box 34">
            <a:extLst>
              <a:ext uri="{FF2B5EF4-FFF2-40B4-BE49-F238E27FC236}">
                <a16:creationId xmlns:a16="http://schemas.microsoft.com/office/drawing/2014/main" id="{77EEC039-1B85-49DF-A20F-481E1C8B60DF}"/>
              </a:ext>
            </a:extLst>
          </p:cNvPr>
          <p:cNvSpPr txBox="1">
            <a:spLocks noChangeArrowheads="1"/>
          </p:cNvSpPr>
          <p:nvPr/>
        </p:nvSpPr>
        <p:spPr bwMode="auto">
          <a:xfrm>
            <a:off x="4979988" y="2320925"/>
            <a:ext cx="40592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U(x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min{x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p:txBody>
      </p:sp>
    </p:spTree>
    <p:extLst>
      <p:ext uri="{BB962C8B-B14F-4D97-AF65-F5344CB8AC3E}">
        <p14:creationId xmlns:p14="http://schemas.microsoft.com/office/powerpoint/2010/main" val="1863308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FDE5E-37EE-4458-AC70-1EBE7BEFDC21}"/>
              </a:ext>
            </a:extLst>
          </p:cNvPr>
          <p:cNvSpPr>
            <a:spLocks noGrp="1"/>
          </p:cNvSpPr>
          <p:nvPr>
            <p:ph type="title"/>
          </p:nvPr>
        </p:nvSpPr>
        <p:spPr/>
        <p:txBody>
          <a:bodyPr/>
          <a:lstStyle/>
          <a:p>
            <a:r>
              <a:rPr lang="zh-CN" altLang="en-US" dirty="0"/>
              <a:t>柯布</a:t>
            </a:r>
            <a:r>
              <a:rPr lang="en-US" altLang="zh-CN" dirty="0"/>
              <a:t>-</a:t>
            </a:r>
            <a:r>
              <a:rPr lang="zh-CN" altLang="en-US" dirty="0"/>
              <a:t>道格拉斯偏好</a:t>
            </a:r>
          </a:p>
        </p:txBody>
      </p:sp>
      <p:sp>
        <p:nvSpPr>
          <p:cNvPr id="3" name="内容占位符 2">
            <a:extLst>
              <a:ext uri="{FF2B5EF4-FFF2-40B4-BE49-F238E27FC236}">
                <a16:creationId xmlns:a16="http://schemas.microsoft.com/office/drawing/2014/main" id="{18EB1897-64D4-450B-A74E-BB7A6E51A804}"/>
              </a:ext>
            </a:extLst>
          </p:cNvPr>
          <p:cNvSpPr>
            <a:spLocks noGrp="1"/>
          </p:cNvSpPr>
          <p:nvPr>
            <p:ph idx="1"/>
          </p:nvPr>
        </p:nvSpPr>
        <p:spPr/>
        <p:txBody>
          <a:bodyPr/>
          <a:lstStyle/>
          <a:p>
            <a:r>
              <a:rPr lang="zh-CN" altLang="en-US" dirty="0"/>
              <a:t>柯布</a:t>
            </a:r>
            <a:r>
              <a:rPr lang="en-US" altLang="zh-CN" dirty="0"/>
              <a:t>-</a:t>
            </a:r>
            <a:r>
              <a:rPr lang="zh-CN" altLang="en-US" dirty="0"/>
              <a:t>道格拉斯效用函数</a:t>
            </a:r>
            <a:r>
              <a:rPr lang="en-US" altLang="zh-CN" dirty="0">
                <a:ea typeface="宋体" panose="02010600030101010101" pitchFamily="2" charset="-122"/>
              </a:rPr>
              <a:t/>
            </a:r>
            <a:br>
              <a:rPr lang="en-US" altLang="zh-CN" dirty="0">
                <a:ea typeface="宋体" panose="02010600030101010101" pitchFamily="2" charset="-122"/>
              </a:rPr>
            </a:br>
            <a:r>
              <a:rPr lang="en-US" altLang="zh-CN" dirty="0">
                <a:ea typeface="宋体" panose="02010600030101010101" pitchFamily="2" charset="-122"/>
              </a:rPr>
              <a:t>                 </a:t>
            </a:r>
          </a:p>
          <a:p>
            <a:pPr marL="0" indent="0">
              <a:buNone/>
            </a:pPr>
            <a:r>
              <a:rPr lang="en-US" altLang="zh-CN" dirty="0"/>
              <a:t>                   </a:t>
            </a:r>
            <a:r>
              <a:rPr lang="en-US" altLang="zh-CN" dirty="0">
                <a:ea typeface="宋体" panose="02010600030101010101" pitchFamily="2" charset="-122"/>
              </a:rPr>
              <a:t>U(x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r>
              <a:rPr lang="en-US" altLang="zh-CN" sz="3600" baseline="30000" dirty="0">
                <a:ea typeface="宋体" panose="02010600030101010101" pitchFamily="2" charset="-122"/>
              </a:rPr>
              <a:t>a</a:t>
            </a:r>
            <a:r>
              <a:rPr lang="en-US" altLang="zh-CN" baseline="30000" dirty="0">
                <a:ea typeface="宋体" panose="02010600030101010101" pitchFamily="2" charset="-122"/>
              </a:rPr>
              <a:t> </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sz="3600" baseline="30000" dirty="0">
                <a:ea typeface="宋体" panose="02010600030101010101" pitchFamily="2" charset="-122"/>
              </a:rPr>
              <a:t>b</a:t>
            </a:r>
            <a:br>
              <a:rPr lang="en-US" altLang="zh-CN" sz="3600" baseline="30000" dirty="0">
                <a:ea typeface="宋体" panose="02010600030101010101" pitchFamily="2" charset="-122"/>
              </a:rPr>
            </a:br>
            <a:r>
              <a:rPr lang="en-US" altLang="zh-CN" sz="3600" baseline="30000" dirty="0">
                <a:ea typeface="宋体" panose="02010600030101010101" pitchFamily="2" charset="-122"/>
              </a:rPr>
              <a:t/>
            </a:r>
            <a:br>
              <a:rPr lang="en-US" altLang="zh-CN" sz="3600" baseline="30000" dirty="0">
                <a:ea typeface="宋体" panose="02010600030101010101" pitchFamily="2" charset="-122"/>
              </a:rPr>
            </a:br>
            <a:r>
              <a:rPr lang="zh-CN" altLang="en-US" dirty="0">
                <a:ea typeface="宋体" panose="02010600030101010101" pitchFamily="2" charset="-122"/>
              </a:rPr>
              <a:t>其中</a:t>
            </a:r>
            <a:r>
              <a:rPr lang="en-US" altLang="zh-CN" dirty="0">
                <a:ea typeface="宋体" panose="02010600030101010101" pitchFamily="2" charset="-122"/>
              </a:rPr>
              <a:t> a &gt; 0 </a:t>
            </a:r>
            <a:r>
              <a:rPr lang="zh-CN" altLang="en-US" dirty="0">
                <a:ea typeface="宋体" panose="02010600030101010101" pitchFamily="2" charset="-122"/>
              </a:rPr>
              <a:t>，</a:t>
            </a:r>
            <a:r>
              <a:rPr lang="en-US" altLang="zh-CN" dirty="0">
                <a:ea typeface="宋体" panose="02010600030101010101" pitchFamily="2" charset="-122"/>
              </a:rPr>
              <a:t> b &gt; 0 </a:t>
            </a:r>
            <a:r>
              <a:rPr lang="zh-CN" altLang="en-US" dirty="0">
                <a:ea typeface="宋体" panose="02010600030101010101" pitchFamily="2" charset="-122"/>
              </a:rPr>
              <a:t>。</a:t>
            </a:r>
            <a:endParaRPr lang="en-US" altLang="zh-CN" dirty="0"/>
          </a:p>
          <a:p>
            <a:r>
              <a:rPr lang="zh-CN" altLang="en-US" dirty="0">
                <a:ea typeface="宋体" panose="02010600030101010101" pitchFamily="2" charset="-122"/>
              </a:rPr>
              <a:t>例如</a:t>
            </a:r>
            <a:r>
              <a:rPr lang="en-US" altLang="zh-CN" dirty="0">
                <a:ea typeface="宋体" panose="02010600030101010101" pitchFamily="2" charset="-122"/>
              </a:rPr>
              <a:t>   U(x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r>
              <a:rPr lang="en-US" altLang="zh-CN" baseline="30000" dirty="0">
                <a:ea typeface="宋体" panose="02010600030101010101" pitchFamily="2" charset="-122"/>
              </a:rPr>
              <a:t>1/2</a:t>
            </a:r>
            <a:r>
              <a:rPr lang="en-US" altLang="zh-CN" dirty="0">
                <a:ea typeface="宋体" panose="02010600030101010101" pitchFamily="2" charset="-122"/>
              </a:rPr>
              <a:t> x</a:t>
            </a:r>
            <a:r>
              <a:rPr lang="en-US" altLang="zh-CN" baseline="-25000" dirty="0">
                <a:ea typeface="宋体" panose="02010600030101010101" pitchFamily="2" charset="-122"/>
              </a:rPr>
              <a:t>2</a:t>
            </a:r>
            <a:r>
              <a:rPr lang="en-US" altLang="zh-CN" baseline="30000" dirty="0">
                <a:ea typeface="宋体" panose="02010600030101010101" pitchFamily="2" charset="-122"/>
              </a:rPr>
              <a:t>1/2</a:t>
            </a:r>
            <a:r>
              <a:rPr lang="en-US" altLang="zh-CN" dirty="0">
                <a:ea typeface="宋体" panose="02010600030101010101" pitchFamily="2" charset="-122"/>
              </a:rPr>
              <a:t>  (a = b = 1/2)</a:t>
            </a:r>
            <a:br>
              <a:rPr lang="en-US" altLang="zh-CN" dirty="0">
                <a:ea typeface="宋体" panose="02010600030101010101" pitchFamily="2" charset="-122"/>
              </a:rPr>
            </a:br>
            <a:r>
              <a:rPr lang="en-US" altLang="zh-CN" dirty="0">
                <a:ea typeface="宋体" panose="02010600030101010101" pitchFamily="2" charset="-122"/>
              </a:rPr>
              <a:t>          U(x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 </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baseline="30000" dirty="0">
                <a:ea typeface="宋体" panose="02010600030101010101" pitchFamily="2" charset="-122"/>
              </a:rPr>
              <a:t>3           </a:t>
            </a:r>
            <a:r>
              <a:rPr lang="en-US" altLang="zh-CN" dirty="0">
                <a:ea typeface="宋体" panose="02010600030101010101" pitchFamily="2" charset="-122"/>
              </a:rPr>
              <a:t>(a = 1, b =3</a:t>
            </a:r>
            <a:r>
              <a:rPr lang="zh-CN" altLang="en-US" dirty="0">
                <a:ea typeface="宋体" panose="02010600030101010101" pitchFamily="2" charset="-122"/>
              </a:rPr>
              <a:t>）</a:t>
            </a:r>
            <a:endParaRPr lang="en-US" altLang="zh-CN" dirty="0">
              <a:ea typeface="宋体" panose="02010600030101010101" pitchFamily="2" charset="-122"/>
            </a:endParaRPr>
          </a:p>
          <a:p>
            <a:endParaRPr lang="en-US" altLang="zh-CN" dirty="0"/>
          </a:p>
          <a:p>
            <a:r>
              <a:rPr lang="zh-CN" altLang="en-US" dirty="0"/>
              <a:t>满足严格凸性</a:t>
            </a:r>
            <a:endParaRPr lang="en-US" altLang="zh-CN" dirty="0"/>
          </a:p>
          <a:p>
            <a:endParaRPr lang="zh-CN" altLang="en-US" dirty="0"/>
          </a:p>
        </p:txBody>
      </p:sp>
    </p:spTree>
    <p:extLst>
      <p:ext uri="{BB962C8B-B14F-4D97-AF65-F5344CB8AC3E}">
        <p14:creationId xmlns:p14="http://schemas.microsoft.com/office/powerpoint/2010/main" val="414661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652D2-CA7E-4A72-B3DC-59AC80EE779B}"/>
              </a:ext>
            </a:extLst>
          </p:cNvPr>
          <p:cNvSpPr>
            <a:spLocks noGrp="1"/>
          </p:cNvSpPr>
          <p:nvPr>
            <p:ph type="title"/>
          </p:nvPr>
        </p:nvSpPr>
        <p:spPr/>
        <p:txBody>
          <a:bodyPr/>
          <a:lstStyle/>
          <a:p>
            <a:r>
              <a:rPr lang="zh-CN" altLang="en-US" dirty="0"/>
              <a:t>选择集</a:t>
            </a:r>
          </a:p>
        </p:txBody>
      </p:sp>
      <p:sp>
        <p:nvSpPr>
          <p:cNvPr id="3" name="内容占位符 2">
            <a:extLst>
              <a:ext uri="{FF2B5EF4-FFF2-40B4-BE49-F238E27FC236}">
                <a16:creationId xmlns:a16="http://schemas.microsoft.com/office/drawing/2014/main" id="{51A5D409-3CBB-4672-8716-BB42B99BC074}"/>
              </a:ext>
            </a:extLst>
          </p:cNvPr>
          <p:cNvSpPr>
            <a:spLocks noGrp="1"/>
          </p:cNvSpPr>
          <p:nvPr>
            <p:ph idx="1"/>
          </p:nvPr>
        </p:nvSpPr>
        <p:spPr/>
        <p:txBody>
          <a:bodyPr/>
          <a:lstStyle/>
          <a:p>
            <a:r>
              <a:rPr lang="zh-CN" altLang="en-US" dirty="0"/>
              <a:t>选择集的具体形式多样</a:t>
            </a:r>
          </a:p>
          <a:p>
            <a:pPr lvl="1"/>
            <a:r>
              <a:rPr lang="zh-CN" altLang="en-US" dirty="0"/>
              <a:t>𝐗</a:t>
            </a:r>
            <a:r>
              <a:rPr lang="en-US" altLang="zh-CN" dirty="0"/>
              <a:t>={</a:t>
            </a:r>
            <a:r>
              <a:rPr lang="zh-CN" altLang="en-US" dirty="0"/>
              <a:t>𝟏个苹果</a:t>
            </a:r>
            <a:r>
              <a:rPr lang="en-US" altLang="zh-CN" dirty="0"/>
              <a:t>,</a:t>
            </a:r>
            <a:r>
              <a:rPr lang="zh-CN" altLang="en-US" dirty="0"/>
              <a:t>𝟏个芒果</a:t>
            </a:r>
            <a:r>
              <a:rPr lang="en-US" altLang="zh-CN" dirty="0"/>
              <a:t>}</a:t>
            </a:r>
          </a:p>
          <a:p>
            <a:pPr lvl="1"/>
            <a:r>
              <a:rPr lang="zh-CN" altLang="en-US" dirty="0"/>
              <a:t>𝐗</a:t>
            </a:r>
            <a:r>
              <a:rPr lang="en-US" altLang="zh-CN" dirty="0"/>
              <a:t>={</a:t>
            </a:r>
            <a:r>
              <a:rPr lang="zh-CN" altLang="en-US" dirty="0"/>
              <a:t>𝒕∈</a:t>
            </a:r>
            <a:r>
              <a:rPr lang="en-US" altLang="zh-CN" dirty="0"/>
              <a:t>[</a:t>
            </a:r>
            <a:r>
              <a:rPr lang="zh-CN" altLang="en-US" dirty="0"/>
              <a:t>𝟎</a:t>
            </a:r>
            <a:r>
              <a:rPr lang="en-US" altLang="zh-CN" dirty="0"/>
              <a:t>,</a:t>
            </a:r>
            <a:r>
              <a:rPr lang="zh-CN" altLang="en-US" dirty="0"/>
              <a:t>𝟐𝟒</a:t>
            </a:r>
            <a:r>
              <a:rPr lang="en-US" altLang="zh-CN" dirty="0"/>
              <a:t>]: </a:t>
            </a:r>
            <a:r>
              <a:rPr lang="zh-CN" altLang="en-US" dirty="0"/>
              <a:t>𝒕为每天学习小时数</a:t>
            </a:r>
            <a:r>
              <a:rPr lang="en-US" altLang="zh-CN" dirty="0"/>
              <a:t> }  </a:t>
            </a:r>
          </a:p>
          <a:p>
            <a:r>
              <a:rPr lang="zh-CN" altLang="en-US" dirty="0"/>
              <a:t>个体的选择集</a:t>
            </a:r>
          </a:p>
          <a:p>
            <a:pPr lvl="1"/>
            <a:r>
              <a:rPr lang="zh-CN" altLang="en-US" dirty="0"/>
              <a:t>𝐗</a:t>
            </a:r>
            <a:r>
              <a:rPr lang="en-US" altLang="zh-CN" dirty="0"/>
              <a:t>={</a:t>
            </a:r>
            <a:r>
              <a:rPr lang="zh-CN" altLang="en-US" dirty="0"/>
              <a:t>抓兔</a:t>
            </a:r>
            <a:r>
              <a:rPr lang="en-US" altLang="zh-CN" dirty="0"/>
              <a:t>,</a:t>
            </a:r>
            <a:r>
              <a:rPr lang="zh-CN" altLang="en-US" dirty="0"/>
              <a:t>打鹿</a:t>
            </a:r>
            <a:r>
              <a:rPr lang="en-US" altLang="zh-CN" dirty="0"/>
              <a:t>}</a:t>
            </a:r>
          </a:p>
          <a:p>
            <a:r>
              <a:rPr lang="zh-CN" altLang="en-US" dirty="0"/>
              <a:t>集体的选择集</a:t>
            </a:r>
          </a:p>
          <a:p>
            <a:pPr lvl="1"/>
            <a:r>
              <a:rPr lang="zh-CN" altLang="en-US" dirty="0"/>
              <a:t>𝐗</a:t>
            </a:r>
            <a:r>
              <a:rPr lang="en-US" altLang="zh-CN" dirty="0"/>
              <a:t>={</a:t>
            </a:r>
            <a:r>
              <a:rPr lang="zh-CN" altLang="en-US" dirty="0"/>
              <a:t>建机场</a:t>
            </a:r>
            <a:r>
              <a:rPr lang="en-US" altLang="zh-CN" dirty="0"/>
              <a:t>,</a:t>
            </a:r>
            <a:r>
              <a:rPr lang="zh-CN" altLang="en-US" dirty="0"/>
              <a:t>不建机场</a:t>
            </a:r>
            <a:r>
              <a:rPr lang="en-US" altLang="zh-CN" dirty="0"/>
              <a:t>} </a:t>
            </a:r>
          </a:p>
          <a:p>
            <a:pPr lvl="1"/>
            <a:r>
              <a:rPr lang="zh-CN" altLang="en-US" dirty="0"/>
              <a:t>𝐗</a:t>
            </a:r>
            <a:r>
              <a:rPr lang="en-US" altLang="zh-CN" dirty="0"/>
              <a:t>={(</a:t>
            </a:r>
            <a:r>
              <a:rPr lang="zh-CN" altLang="en-US" dirty="0"/>
              <a:t>抓兔，抓兔</a:t>
            </a:r>
            <a:r>
              <a:rPr lang="en-US" altLang="zh-CN" dirty="0"/>
              <a:t>)</a:t>
            </a:r>
            <a:r>
              <a:rPr lang="zh-CN" altLang="en-US" dirty="0"/>
              <a:t>，</a:t>
            </a:r>
            <a:r>
              <a:rPr lang="en-US" altLang="zh-CN" dirty="0"/>
              <a:t>(</a:t>
            </a:r>
            <a:r>
              <a:rPr lang="zh-CN" altLang="en-US" dirty="0"/>
              <a:t>打鹿，打鹿</a:t>
            </a:r>
            <a:r>
              <a:rPr lang="en-US" altLang="zh-CN" dirty="0"/>
              <a:t>)}</a:t>
            </a:r>
          </a:p>
          <a:p>
            <a:endParaRPr lang="zh-CN" altLang="en-US" dirty="0"/>
          </a:p>
        </p:txBody>
      </p:sp>
    </p:spTree>
    <p:extLst>
      <p:ext uri="{BB962C8B-B14F-4D97-AF65-F5344CB8AC3E}">
        <p14:creationId xmlns:p14="http://schemas.microsoft.com/office/powerpoint/2010/main" val="1283433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BF715-5161-4D3B-9EEC-B4FB4E01333B}"/>
              </a:ext>
            </a:extLst>
          </p:cNvPr>
          <p:cNvSpPr>
            <a:spLocks noGrp="1"/>
          </p:cNvSpPr>
          <p:nvPr>
            <p:ph type="title"/>
          </p:nvPr>
        </p:nvSpPr>
        <p:spPr/>
        <p:txBody>
          <a:bodyPr/>
          <a:lstStyle/>
          <a:p>
            <a:r>
              <a:rPr lang="zh-CN" altLang="en-US" dirty="0"/>
              <a:t>边际效用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2B85A3-4422-4B4D-B3D3-078BAEC05FD2}"/>
                  </a:ext>
                </a:extLst>
              </p:cNvPr>
              <p:cNvSpPr>
                <a:spLocks noGrp="1"/>
              </p:cNvSpPr>
              <p:nvPr>
                <p:ph idx="1"/>
              </p:nvPr>
            </p:nvSpPr>
            <p:spPr/>
            <p:txBody>
              <a:bodyPr/>
              <a:lstStyle/>
              <a:p>
                <a:r>
                  <a:rPr lang="zh-CN" altLang="en-US" dirty="0">
                    <a:ea typeface="宋体" panose="02010600030101010101" pitchFamily="2" charset="-122"/>
                  </a:rPr>
                  <a:t>一种商品的边际效用是总效用的</a:t>
                </a:r>
                <a:r>
                  <a:rPr lang="zh-CN" altLang="en-US" dirty="0"/>
                  <a:t>改</a:t>
                </a:r>
                <a:r>
                  <a:rPr lang="zh-CN" altLang="en-US" dirty="0">
                    <a:ea typeface="宋体" panose="02010600030101010101" pitchFamily="2" charset="-122"/>
                  </a:rPr>
                  <a:t>变量与该商品消费量的改变量之比</a:t>
                </a:r>
                <a:r>
                  <a:rPr lang="en-US" altLang="zh-CN" dirty="0"/>
                  <a:t>:  </a:t>
                </a:r>
                <a:endParaRPr lang="en-US" altLang="zh-CN" sz="3200" dirty="0">
                  <a:latin typeface="Cambria Math" panose="02040503050406030204" pitchFamily="18" charset="0"/>
                </a:endParaRPr>
              </a:p>
              <a:p>
                <a14:m>
                  <m:oMath xmlns:m="http://schemas.openxmlformats.org/officeDocument/2006/math">
                    <m:r>
                      <a:rPr lang="en-US" altLang="zh-CN" sz="3200" b="1">
                        <a:latin typeface="Cambria Math" panose="02040503050406030204" pitchFamily="18" charset="0"/>
                      </a:rPr>
                      <m:t>𝐌𝐔</m:t>
                    </m:r>
                    <m:d>
                      <m:dPr>
                        <m:ctrlPr>
                          <a:rPr lang="en-US" altLang="zh-CN" sz="3200" i="1">
                            <a:latin typeface="Cambria Math" panose="02040503050406030204" pitchFamily="18" charset="0"/>
                          </a:rPr>
                        </m:ctrlPr>
                      </m:dPr>
                      <m:e>
                        <m:r>
                          <a:rPr lang="en-US" altLang="zh-CN" sz="3200">
                            <a:latin typeface="Cambria Math" panose="02040503050406030204" pitchFamily="18" charset="0"/>
                          </a:rPr>
                          <m:t>𝐱</m:t>
                        </m:r>
                      </m:e>
                    </m:d>
                    <m:r>
                      <a:rPr lang="en-US" altLang="zh-CN" sz="3200" b="1">
                        <a:latin typeface="Cambria Math" panose="02040503050406030204" pitchFamily="18" charset="0"/>
                      </a:rPr>
                      <m:t>= </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𝐔</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𝐱</m:t>
                            </m:r>
                            <m:r>
                              <a:rPr lang="en-US" altLang="zh-CN" sz="3200" b="1">
                                <a:latin typeface="Cambria Math" panose="02040503050406030204" pitchFamily="18" charset="0"/>
                              </a:rPr>
                              <m:t>+</m:t>
                            </m:r>
                            <m:r>
                              <a:rPr lang="en-US" altLang="zh-CN" sz="3200" b="1">
                                <a:latin typeface="Cambria Math" panose="02040503050406030204" pitchFamily="18" charset="0"/>
                              </a:rPr>
                              <m:t>𝚫</m:t>
                            </m:r>
                            <m:r>
                              <a:rPr lang="en-US" altLang="zh-CN" sz="3200" b="1">
                                <a:latin typeface="Cambria Math" panose="02040503050406030204" pitchFamily="18" charset="0"/>
                              </a:rPr>
                              <m:t>𝐱</m:t>
                            </m:r>
                          </m:e>
                        </m:d>
                        <m:r>
                          <a:rPr lang="en-US" altLang="zh-CN" sz="3200" b="1">
                            <a:latin typeface="Cambria Math" panose="02040503050406030204" pitchFamily="18" charset="0"/>
                          </a:rPr>
                          <m:t>−</m:t>
                        </m:r>
                        <m:r>
                          <a:rPr lang="en-US" altLang="zh-CN" sz="3200" b="1">
                            <a:latin typeface="Cambria Math" panose="02040503050406030204" pitchFamily="18" charset="0"/>
                          </a:rPr>
                          <m:t>𝐔</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𝐱</m:t>
                            </m:r>
                            <m:r>
                              <a:rPr lang="en-US" altLang="zh-CN" sz="3200" b="1">
                                <a:latin typeface="Cambria Math" panose="02040503050406030204" pitchFamily="18" charset="0"/>
                              </a:rPr>
                              <m:t> </m:t>
                            </m:r>
                          </m:e>
                        </m:d>
                      </m:num>
                      <m:den>
                        <m:r>
                          <a:rPr lang="en-US" altLang="zh-CN" sz="3200" b="1">
                            <a:latin typeface="Cambria Math" panose="02040503050406030204" pitchFamily="18" charset="0"/>
                          </a:rPr>
                          <m:t>𝚫</m:t>
                        </m:r>
                        <m:r>
                          <a:rPr lang="en-US" altLang="zh-CN" sz="3200" b="1">
                            <a:latin typeface="Cambria Math" panose="02040503050406030204" pitchFamily="18" charset="0"/>
                          </a:rPr>
                          <m:t>𝐱</m:t>
                        </m:r>
                      </m:den>
                    </m:f>
                    <m:r>
                      <a:rPr lang="en-US" altLang="zh-CN" sz="3200" b="1">
                        <a:latin typeface="Cambria Math" panose="02040503050406030204" pitchFamily="18" charset="0"/>
                      </a:rPr>
                      <m:t>=</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 </m:t>
                        </m:r>
                        <m:r>
                          <a:rPr lang="en-US" altLang="zh-CN" sz="3200" b="1">
                            <a:latin typeface="Cambria Math" panose="02040503050406030204" pitchFamily="18" charset="0"/>
                          </a:rPr>
                          <m:t>𝚫</m:t>
                        </m:r>
                        <m:r>
                          <a:rPr lang="en-US" altLang="zh-CN" sz="3200" b="1">
                            <a:latin typeface="Cambria Math" panose="02040503050406030204" pitchFamily="18" charset="0"/>
                          </a:rPr>
                          <m:t>𝐔</m:t>
                        </m:r>
                      </m:num>
                      <m:den>
                        <m:r>
                          <a:rPr lang="en-US" altLang="zh-CN" sz="3200" b="1">
                            <a:latin typeface="Cambria Math" panose="02040503050406030204" pitchFamily="18" charset="0"/>
                          </a:rPr>
                          <m:t>𝚫</m:t>
                        </m:r>
                        <m:r>
                          <a:rPr lang="en-US" altLang="zh-CN" sz="3200" b="1">
                            <a:latin typeface="Cambria Math" panose="02040503050406030204" pitchFamily="18" charset="0"/>
                          </a:rPr>
                          <m:t>𝐱</m:t>
                        </m:r>
                      </m:den>
                    </m:f>
                  </m:oMath>
                </a14:m>
                <a:endParaRPr lang="en-US" altLang="zh-CN" sz="3200" dirty="0">
                  <a:latin typeface="Cambria Math" panose="02040503050406030204" pitchFamily="18" charset="0"/>
                </a:endParaRPr>
              </a:p>
              <a:p>
                <a:endParaRPr lang="en-US" altLang="zh-CN" sz="3200" dirty="0">
                  <a:latin typeface="Cambria Math" panose="02040503050406030204" pitchFamily="18" charset="0"/>
                </a:endParaRPr>
              </a:p>
              <a:p>
                <a14:m>
                  <m:oMath xmlns:m="http://schemas.openxmlformats.org/officeDocument/2006/math">
                    <m:r>
                      <a:rPr lang="en-US" altLang="zh-CN" sz="3200" b="1">
                        <a:latin typeface="Cambria Math" panose="02040503050406030204" pitchFamily="18" charset="0"/>
                      </a:rPr>
                      <m:t>𝐌𝐔</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𝐱</m:t>
                        </m:r>
                      </m:e>
                    </m:d>
                    <m:r>
                      <a:rPr lang="en-US" altLang="zh-CN" sz="3200" b="1">
                        <a:latin typeface="Cambria Math" panose="02040503050406030204" pitchFamily="18" charset="0"/>
                      </a:rPr>
                      <m:t>=</m:t>
                    </m:r>
                    <m:limLow>
                      <m:limLowPr>
                        <m:ctrlPr>
                          <a:rPr lang="en-US" altLang="zh-CN" sz="3200" i="1">
                            <a:latin typeface="Cambria Math" panose="02040503050406030204" pitchFamily="18" charset="0"/>
                          </a:rPr>
                        </m:ctrlPr>
                      </m:limLowPr>
                      <m:e>
                        <m:r>
                          <a:rPr lang="en-US" altLang="zh-CN" sz="3200" b="1">
                            <a:latin typeface="Cambria Math" panose="02040503050406030204" pitchFamily="18" charset="0"/>
                          </a:rPr>
                          <m:t>𝐥𝐢𝐦</m:t>
                        </m:r>
                      </m:e>
                      <m:lim>
                        <m:r>
                          <a:rPr lang="en-US" altLang="zh-CN" sz="3200" b="1">
                            <a:latin typeface="Cambria Math" panose="02040503050406030204" pitchFamily="18" charset="0"/>
                          </a:rPr>
                          <m:t>𝚫</m:t>
                        </m:r>
                        <m:r>
                          <a:rPr lang="en-US" altLang="zh-CN" sz="3200" b="1">
                            <a:latin typeface="Cambria Math" panose="02040503050406030204" pitchFamily="18" charset="0"/>
                          </a:rPr>
                          <m:t>𝐱</m:t>
                        </m:r>
                        <m:r>
                          <a:rPr lang="en-US" altLang="zh-CN" sz="3200" b="1">
                            <a:latin typeface="Cambria Math" panose="02040503050406030204" pitchFamily="18" charset="0"/>
                          </a:rPr>
                          <m:t>→</m:t>
                        </m:r>
                        <m:r>
                          <a:rPr lang="en-US" altLang="zh-CN" sz="3200" b="1">
                            <a:latin typeface="Cambria Math" panose="02040503050406030204" pitchFamily="18" charset="0"/>
                          </a:rPr>
                          <m:t>𝟎</m:t>
                        </m:r>
                      </m:lim>
                    </m:limLow>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𝐔</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𝐱</m:t>
                            </m:r>
                            <m:r>
                              <a:rPr lang="en-US" altLang="zh-CN" sz="3200" b="1">
                                <a:latin typeface="Cambria Math" panose="02040503050406030204" pitchFamily="18" charset="0"/>
                              </a:rPr>
                              <m:t>+</m:t>
                            </m:r>
                            <m:r>
                              <a:rPr lang="en-US" altLang="zh-CN" sz="3200" b="1">
                                <a:latin typeface="Cambria Math" panose="02040503050406030204" pitchFamily="18" charset="0"/>
                              </a:rPr>
                              <m:t>𝚫</m:t>
                            </m:r>
                            <m:r>
                              <a:rPr lang="en-US" altLang="zh-CN" sz="3200" b="1">
                                <a:latin typeface="Cambria Math" panose="02040503050406030204" pitchFamily="18" charset="0"/>
                              </a:rPr>
                              <m:t>𝐱</m:t>
                            </m:r>
                          </m:e>
                        </m:d>
                        <m:r>
                          <a:rPr lang="en-US" altLang="zh-CN" sz="3200" b="1">
                            <a:latin typeface="Cambria Math" panose="02040503050406030204" pitchFamily="18" charset="0"/>
                          </a:rPr>
                          <m:t>−</m:t>
                        </m:r>
                        <m:r>
                          <a:rPr lang="en-US" altLang="zh-CN" sz="3200" b="1">
                            <a:latin typeface="Cambria Math" panose="02040503050406030204" pitchFamily="18" charset="0"/>
                          </a:rPr>
                          <m:t>𝐔</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𝐱</m:t>
                            </m:r>
                            <m:r>
                              <a:rPr lang="en-US" altLang="zh-CN" sz="3200" b="1">
                                <a:latin typeface="Cambria Math" panose="02040503050406030204" pitchFamily="18" charset="0"/>
                              </a:rPr>
                              <m:t> </m:t>
                            </m:r>
                          </m:e>
                        </m:d>
                      </m:num>
                      <m:den>
                        <m:r>
                          <a:rPr lang="en-US" altLang="zh-CN" sz="3200" b="1">
                            <a:latin typeface="Cambria Math" panose="02040503050406030204" pitchFamily="18" charset="0"/>
                          </a:rPr>
                          <m:t>𝚫</m:t>
                        </m:r>
                        <m:r>
                          <a:rPr lang="en-US" altLang="zh-CN" sz="3200" b="1">
                            <a:latin typeface="Cambria Math" panose="02040503050406030204" pitchFamily="18" charset="0"/>
                          </a:rPr>
                          <m:t>𝐱</m:t>
                        </m:r>
                      </m:den>
                    </m:f>
                    <m:r>
                      <a:rPr lang="en-US" altLang="zh-CN" sz="3200" b="1">
                        <a:latin typeface="Cambria Math" panose="02040503050406030204" pitchFamily="18" charset="0"/>
                      </a:rPr>
                      <m:t>=</m:t>
                    </m:r>
                    <m:r>
                      <a:rPr lang="en-US" altLang="zh-CN" sz="3200" b="1">
                        <a:latin typeface="Cambria Math" panose="02040503050406030204" pitchFamily="18" charset="0"/>
                      </a:rPr>
                      <m:t>𝐔</m:t>
                    </m:r>
                    <m:r>
                      <a:rPr lang="en-US" altLang="zh-CN" sz="3200" b="1">
                        <a:latin typeface="Cambria Math" panose="02040503050406030204" pitchFamily="18" charset="0"/>
                      </a:rPr>
                      <m:t>′</m:t>
                    </m:r>
                    <m:r>
                      <a:rPr lang="en-US" altLang="zh-CN" b="1">
                        <a:latin typeface="Cambria Math" panose="02040503050406030204" pitchFamily="18" charset="0"/>
                      </a:rPr>
                      <m:t>(</m:t>
                    </m:r>
                    <m:r>
                      <a:rPr lang="en-US" altLang="zh-CN" b="1">
                        <a:latin typeface="Cambria Math" panose="02040503050406030204" pitchFamily="18" charset="0"/>
                      </a:rPr>
                      <m:t>𝐱</m:t>
                    </m:r>
                    <m:r>
                      <a:rPr lang="en-US" altLang="zh-CN" b="1">
                        <a:latin typeface="Cambria Math" panose="02040503050406030204" pitchFamily="18" charset="0"/>
                      </a:rPr>
                      <m:t>)</m:t>
                    </m:r>
                  </m:oMath>
                </a14:m>
                <a:endParaRPr lang="en-US" altLang="zh-CN" dirty="0"/>
              </a:p>
              <a:p>
                <a:endParaRPr lang="en-US" altLang="zh-CN" dirty="0"/>
              </a:p>
              <a:p>
                <a:r>
                  <a:rPr lang="zh-CN" altLang="en-US" dirty="0"/>
                  <a:t>例子</a:t>
                </a:r>
                <a14:m>
                  <m:oMath xmlns:m="http://schemas.openxmlformats.org/officeDocument/2006/math">
                    <m:r>
                      <a:rPr lang="en-US" altLang="zh-CN" b="1">
                        <a:latin typeface="Cambria Math" panose="02040503050406030204" pitchFamily="18" charset="0"/>
                      </a:rPr>
                      <m:t> </m:t>
                    </m:r>
                    <m:r>
                      <a:rPr lang="en-US" altLang="zh-CN">
                        <a:latin typeface="Cambria Math" panose="02040503050406030204" pitchFamily="18" charset="0"/>
                      </a:rPr>
                      <m:t>𝐔</m:t>
                    </m:r>
                    <m:d>
                      <m:dPr>
                        <m:ctrlPr>
                          <a:rPr lang="en-US" altLang="zh-CN" i="1">
                            <a:latin typeface="Cambria Math" panose="02040503050406030204" pitchFamily="18" charset="0"/>
                          </a:rPr>
                        </m:ctrlPr>
                      </m:dPr>
                      <m:e>
                        <m:r>
                          <a:rPr lang="en-US" altLang="zh-CN">
                            <a:latin typeface="Cambria Math" panose="02040503050406030204" pitchFamily="18" charset="0"/>
                          </a:rPr>
                          <m:t>𝐱</m:t>
                        </m:r>
                      </m:e>
                    </m:d>
                    <m:r>
                      <a:rPr lang="en-US" altLang="zh-CN">
                        <a:latin typeface="Cambria Math" panose="02040503050406030204" pitchFamily="18" charset="0"/>
                      </a:rPr>
                      <m:t>=</m:t>
                    </m:r>
                    <m:r>
                      <a:rPr lang="en-US" altLang="zh-CN" b="1">
                        <a:latin typeface="Cambria Math" panose="02040503050406030204" pitchFamily="18" charset="0"/>
                      </a:rPr>
                      <m:t>𝐥𝐧</m:t>
                    </m:r>
                    <m:d>
                      <m:dPr>
                        <m:ctrlPr>
                          <a:rPr lang="en-US" altLang="zh-CN" b="1" i="1">
                            <a:latin typeface="Cambria Math" panose="02040503050406030204" pitchFamily="18" charset="0"/>
                          </a:rPr>
                        </m:ctrlPr>
                      </m:dPr>
                      <m:e>
                        <m:r>
                          <a:rPr lang="en-US" altLang="zh-CN" b="1">
                            <a:latin typeface="Cambria Math" panose="02040503050406030204" pitchFamily="18" charset="0"/>
                          </a:rPr>
                          <m:t>𝐱</m:t>
                        </m:r>
                      </m:e>
                    </m:d>
                    <m:r>
                      <a:rPr lang="en-US" altLang="zh-CN" b="1" i="1">
                        <a:latin typeface="Cambria Math" panose="02040503050406030204" pitchFamily="18" charset="0"/>
                      </a:rPr>
                      <m:t>, </m:t>
                    </m:r>
                    <m:r>
                      <a:rPr lang="en-US" altLang="zh-CN" b="1">
                        <a:latin typeface="Cambria Math" panose="02040503050406030204" pitchFamily="18" charset="0"/>
                      </a:rPr>
                      <m:t>𝐌𝐔</m:t>
                    </m:r>
                    <m:d>
                      <m:dPr>
                        <m:ctrlPr>
                          <a:rPr lang="en-US" altLang="zh-CN" b="1" i="1">
                            <a:latin typeface="Cambria Math" panose="02040503050406030204" pitchFamily="18" charset="0"/>
                          </a:rPr>
                        </m:ctrlPr>
                      </m:dPr>
                      <m:e>
                        <m:r>
                          <a:rPr lang="en-US" altLang="zh-CN" b="1">
                            <a:latin typeface="Cambria Math" panose="02040503050406030204" pitchFamily="18" charset="0"/>
                          </a:rPr>
                          <m:t>𝐱</m:t>
                        </m:r>
                      </m:e>
                    </m:d>
                    <m:r>
                      <a:rPr lang="en-US" altLang="zh-CN" b="1">
                        <a:latin typeface="Cambria Math" panose="02040503050406030204" pitchFamily="18" charset="0"/>
                      </a:rPr>
                      <m:t>=</m:t>
                    </m:r>
                    <m:r>
                      <a:rPr lang="en-US" altLang="zh-CN" b="1">
                        <a:latin typeface="Cambria Math" panose="02040503050406030204" pitchFamily="18" charset="0"/>
                      </a:rPr>
                      <m:t>𝟏</m:t>
                    </m:r>
                    <m:r>
                      <a:rPr lang="en-US" altLang="zh-CN" b="1">
                        <a:latin typeface="Cambria Math" panose="02040503050406030204" pitchFamily="18" charset="0"/>
                      </a:rPr>
                      <m:t>/</m:t>
                    </m:r>
                    <m:r>
                      <a:rPr lang="en-US" altLang="zh-CN" b="1">
                        <a:latin typeface="Cambria Math" panose="02040503050406030204" pitchFamily="18" charset="0"/>
                      </a:rPr>
                      <m:t>𝐱</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D2B85A3-4422-4B4D-B3D3-078BAEC05FD2}"/>
                  </a:ext>
                </a:extLst>
              </p:cNvPr>
              <p:cNvSpPr>
                <a:spLocks noGrp="1" noRot="1" noChangeAspect="1" noMove="1" noResize="1" noEditPoints="1" noAdjustHandles="1" noChangeArrowheads="1" noChangeShapeType="1" noTextEdit="1"/>
              </p:cNvSpPr>
              <p:nvPr>
                <p:ph idx="1"/>
              </p:nvPr>
            </p:nvSpPr>
            <p:spPr>
              <a:blipFill>
                <a:blip r:embed="rId2"/>
                <a:stretch>
                  <a:fillRect l="-1391" t="-294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6281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E8721-C35D-4388-92C2-723FE1914378}"/>
              </a:ext>
            </a:extLst>
          </p:cNvPr>
          <p:cNvSpPr>
            <a:spLocks noGrp="1"/>
          </p:cNvSpPr>
          <p:nvPr>
            <p:ph type="title"/>
          </p:nvPr>
        </p:nvSpPr>
        <p:spPr/>
        <p:txBody>
          <a:bodyPr/>
          <a:lstStyle/>
          <a:p>
            <a:r>
              <a:rPr lang="zh-CN" altLang="en-US" dirty="0"/>
              <a:t>边际效用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CE3722-6EB0-4BCD-9337-760533186905}"/>
                  </a:ext>
                </a:extLst>
              </p:cNvPr>
              <p:cNvSpPr>
                <a:spLocks noGrp="1"/>
              </p:cNvSpPr>
              <p:nvPr>
                <p:ph idx="1"/>
              </p:nvPr>
            </p:nvSpPr>
            <p:spPr/>
            <p:txBody>
              <a:bodyPr/>
              <a:lstStyle/>
              <a:p>
                <a:r>
                  <a:rPr lang="zh-CN" altLang="en-US" dirty="0"/>
                  <a:t>当有两种商品时，给定</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𝟐</m:t>
                        </m:r>
                      </m:sub>
                    </m:sSub>
                  </m:oMath>
                </a14:m>
                <a:r>
                  <a:rPr lang="zh-CN" altLang="en-US" dirty="0"/>
                  <a:t>，增加</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i="1">
                            <a:latin typeface="Cambria Math" panose="02040503050406030204" pitchFamily="18" charset="0"/>
                          </a:rPr>
                          <m:t>1</m:t>
                        </m:r>
                      </m:sub>
                    </m:sSub>
                  </m:oMath>
                </a14:m>
                <a:endParaRPr lang="en-US" altLang="zh-CN" dirty="0"/>
              </a:p>
              <a:p>
                <a14:m>
                  <m:oMath xmlns:m="http://schemas.openxmlformats.org/officeDocument/2006/math">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𝐔</m:t>
                        </m:r>
                      </m:e>
                      <m:sub>
                        <m:r>
                          <a:rPr lang="en-US" altLang="zh-CN">
                            <a:latin typeface="Cambria Math" panose="02040503050406030204" pitchFamily="18" charset="0"/>
                          </a:rPr>
                          <m:t>𝟏</m:t>
                        </m:r>
                      </m:sub>
                    </m:sSub>
                    <m:d>
                      <m:dPr>
                        <m:ctrlPr>
                          <a:rPr lang="en-US" altLang="zh-CN" i="1">
                            <a:latin typeface="Cambria Math" panose="02040503050406030204" pitchFamily="18" charset="0"/>
                          </a:rPr>
                        </m:ctrlPr>
                      </m:dPr>
                      <m:e>
                        <m:r>
                          <a:rPr lang="en-US" altLang="zh-CN">
                            <a:latin typeface="Cambria Math" panose="02040503050406030204" pitchFamily="18" charset="0"/>
                          </a:rPr>
                          <m:t>𝐱</m:t>
                        </m:r>
                      </m:e>
                    </m:d>
                  </m:oMath>
                </a14:m>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limLow>
                        <m:limLowPr>
                          <m:ctrlPr>
                            <a:rPr lang="en-US" altLang="zh-CN" i="1">
                              <a:latin typeface="Cambria Math" panose="02040503050406030204" pitchFamily="18" charset="0"/>
                            </a:rPr>
                          </m:ctrlPr>
                        </m:limLowPr>
                        <m:e>
                          <m:r>
                            <a:rPr lang="en-US" altLang="zh-CN">
                              <a:latin typeface="Cambria Math" panose="02040503050406030204" pitchFamily="18" charset="0"/>
                            </a:rPr>
                            <m:t>𝐥𝐢𝐦</m:t>
                          </m:r>
                        </m:e>
                        <m:lim>
                          <m:r>
                            <a:rPr lang="en-US" altLang="zh-CN">
                              <a:latin typeface="Cambria Math" panose="02040503050406030204" pitchFamily="18" charset="0"/>
                            </a:rPr>
                            <m:t>𝚫</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r>
                            <a:rPr lang="en-US" altLang="zh-CN">
                              <a:latin typeface="Cambria Math" panose="02040503050406030204" pitchFamily="18" charset="0"/>
                            </a:rPr>
                            <m:t>→</m:t>
                          </m:r>
                          <m:r>
                            <a:rPr lang="en-US" altLang="zh-CN">
                              <a:latin typeface="Cambria Math" panose="02040503050406030204" pitchFamily="18" charset="0"/>
                            </a:rPr>
                            <m:t>𝟎</m:t>
                          </m:r>
                        </m:lim>
                      </m:limLow>
                      <m:f>
                        <m:fPr>
                          <m:ctrlPr>
                            <a:rPr lang="en-US" altLang="zh-CN" i="1">
                              <a:latin typeface="Cambria Math" panose="02040503050406030204" pitchFamily="18" charset="0"/>
                            </a:rPr>
                          </m:ctrlPr>
                        </m:fPr>
                        <m:num>
                          <m:r>
                            <a:rPr lang="en-US" altLang="zh-CN">
                              <a:latin typeface="Cambria Math" panose="02040503050406030204" pitchFamily="18" charset="0"/>
                            </a:rPr>
                            <m:t>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r>
                                <a:rPr lang="en-US" altLang="zh-CN">
                                  <a:latin typeface="Cambria Math" panose="02040503050406030204" pitchFamily="18" charset="0"/>
                                </a:rPr>
                                <m:t>+</m:t>
                              </m:r>
                              <m:r>
                                <a:rPr lang="en-US" altLang="zh-CN">
                                  <a:latin typeface="Cambria Math" panose="02040503050406030204" pitchFamily="18" charset="0"/>
                                </a:rPr>
                                <m:t>𝚫</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𝟐</m:t>
                                  </m:r>
                                </m:sub>
                              </m:sSub>
                            </m:e>
                          </m:d>
                          <m:r>
                            <a:rPr lang="en-US" altLang="zh-CN">
                              <a:latin typeface="Cambria Math" panose="02040503050406030204" pitchFamily="18" charset="0"/>
                            </a:rPr>
                            <m:t>−</m:t>
                          </m:r>
                          <m:r>
                            <a:rPr lang="en-US" altLang="zh-CN">
                              <a:latin typeface="Cambria Math" panose="02040503050406030204" pitchFamily="18" charset="0"/>
                            </a:rPr>
                            <m:t>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𝟐</m:t>
                                  </m:r>
                                </m:sub>
                              </m:sSub>
                            </m:e>
                          </m:d>
                        </m:num>
                        <m:den>
                          <m:r>
                            <a:rPr lang="en-US" altLang="zh-CN">
                              <a:latin typeface="Cambria Math" panose="02040503050406030204" pitchFamily="18" charset="0"/>
                            </a:rPr>
                            <m:t>𝚫</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a:latin typeface="Cambria Math" panose="02040503050406030204" pitchFamily="18" charset="0"/>
                            </a:rPr>
                            <m:t>𝐔</m:t>
                          </m:r>
                        </m:num>
                        <m:den>
                          <m:r>
                            <a:rPr lang="en-US" altLang="zh-CN" b="1" i="1">
                              <a:latin typeface="Cambria Math" panose="02040503050406030204" pitchFamily="18" charset="0"/>
                            </a:rPr>
                            <m:t>  </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den>
                      </m:f>
                      <m:d>
                        <m:dPr>
                          <m:ctrlPr>
                            <a:rPr lang="en-US" altLang="zh-CN" i="1">
                              <a:latin typeface="Cambria Math" panose="02040503050406030204" pitchFamily="18" charset="0"/>
                            </a:rPr>
                          </m:ctrlPr>
                        </m:dPr>
                        <m:e>
                          <m:r>
                            <a:rPr lang="en-US" altLang="zh-CN">
                              <a:latin typeface="Cambria Math" panose="02040503050406030204" pitchFamily="18" charset="0"/>
                            </a:rPr>
                            <m:t>𝐱</m:t>
                          </m:r>
                        </m:e>
                      </m:d>
                    </m:oMath>
                  </m:oMathPara>
                </a14:m>
                <a:endParaRPr lang="en-US" altLang="zh-CN" b="1" dirty="0"/>
              </a:p>
              <a:p>
                <a:endParaRPr lang="en-US" altLang="zh-CN" dirty="0"/>
              </a:p>
              <a:p>
                <a:r>
                  <a:rPr lang="zh-CN" altLang="en-US" dirty="0"/>
                  <a:t>商品</a:t>
                </a:r>
                <a:r>
                  <a:rPr lang="en-US" altLang="zh-CN" dirty="0"/>
                  <a:t>1</a:t>
                </a:r>
                <a:r>
                  <a:rPr lang="zh-CN" altLang="en-US" dirty="0"/>
                  <a:t>的边际效用递减</a:t>
                </a:r>
                <a:endParaRPr lang="en-US" altLang="zh-CN" dirty="0"/>
              </a:p>
              <a:p>
                <a:pPr lvl="1"/>
                <a:r>
                  <a:rPr lang="zh-CN" altLang="en-US" dirty="0"/>
                  <a:t>给定</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𝟐</m:t>
                        </m:r>
                      </m:sub>
                    </m:sSub>
                  </m:oMath>
                </a14:m>
                <a:r>
                  <a:rPr lang="en-US" altLang="zh-CN" dirty="0"/>
                  <a:t>, </a:t>
                </a:r>
                <a14:m>
                  <m:oMath xmlns:m="http://schemas.openxmlformats.org/officeDocument/2006/math">
                    <m:r>
                      <a:rPr lang="en-US" altLang="zh-CN">
                        <a:latin typeface="Cambria Math" panose="02040503050406030204" pitchFamily="18" charset="0"/>
                      </a:rPr>
                      <m:t> </m:t>
                    </m:r>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𝐔</m:t>
                        </m:r>
                      </m:e>
                      <m:sub>
                        <m:r>
                          <a:rPr lang="en-US" altLang="zh-CN">
                            <a:latin typeface="Cambria Math" panose="02040503050406030204" pitchFamily="18" charset="0"/>
                          </a:rPr>
                          <m:t>𝟏</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r>
                          <a:rPr lang="en-US" altLang="zh-CN">
                            <a:latin typeface="Cambria Math" panose="02040503050406030204" pitchFamily="18" charset="0"/>
                          </a:rPr>
                          <m:t>, </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𝟐</m:t>
                            </m:r>
                          </m:sub>
                        </m:sSub>
                      </m:e>
                    </m:d>
                  </m:oMath>
                </a14:m>
                <a:r>
                  <a:rPr lang="en-US" altLang="zh-CN" dirty="0"/>
                  <a:t> </a:t>
                </a:r>
                <a:r>
                  <a:rPr lang="zh-CN" altLang="en-US" dirty="0"/>
                  <a:t>是</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oMath>
                </a14:m>
                <a:r>
                  <a:rPr lang="zh-CN" altLang="en-US" dirty="0"/>
                  <a:t>的减函数。</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FCE3722-6EB0-4BCD-9337-760533186905}"/>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84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83A45-3A2A-4B4C-A242-02EEF8F38ECD}"/>
              </a:ext>
            </a:extLst>
          </p:cNvPr>
          <p:cNvSpPr>
            <a:spLocks noGrp="1"/>
          </p:cNvSpPr>
          <p:nvPr>
            <p:ph type="title"/>
          </p:nvPr>
        </p:nvSpPr>
        <p:spPr/>
        <p:txBody>
          <a:bodyPr/>
          <a:lstStyle/>
          <a:p>
            <a:r>
              <a:rPr lang="zh-CN" altLang="en-US" dirty="0"/>
              <a:t>边际效用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854FFA1-4BA2-4B00-B9ED-2DBB6F365DF1}"/>
                  </a:ext>
                </a:extLst>
              </p:cNvPr>
              <p:cNvSpPr>
                <a:spLocks noGrp="1"/>
              </p:cNvSpPr>
              <p:nvPr>
                <p:ph idx="1"/>
              </p:nvPr>
            </p:nvSpPr>
            <p:spPr/>
            <p:txBody>
              <a:bodyPr/>
              <a:lstStyle/>
              <a:p>
                <a:r>
                  <a:rPr lang="zh-CN" altLang="en-US" dirty="0">
                    <a:latin typeface="+mn-ea"/>
                  </a:rPr>
                  <a:t>假设</a:t>
                </a:r>
                <a:r>
                  <a:rPr lang="en-US" altLang="zh-CN" dirty="0">
                    <a:ea typeface="宋体" panose="02010600030101010101" pitchFamily="2" charset="-122"/>
                  </a:rPr>
                  <a:t> </a:t>
                </a:r>
                <a14:m>
                  <m:oMath xmlns:m="http://schemas.openxmlformats.org/officeDocument/2006/math">
                    <m:r>
                      <a:rPr lang="en-US" altLang="zh-CN" b="1" dirty="0">
                        <a:latin typeface="Cambria Math" panose="02040503050406030204" pitchFamily="18" charset="0"/>
                        <a:ea typeface="宋体" panose="02010600030101010101" pitchFamily="2" charset="-122"/>
                      </a:rPr>
                      <m:t>𝐔</m:t>
                    </m:r>
                    <m:d>
                      <m:dPr>
                        <m:ctrlPr>
                          <a:rPr lang="en-US" altLang="zh-CN" b="1" i="1" dirty="0">
                            <a:latin typeface="Cambria Math" panose="02040503050406030204" pitchFamily="18" charset="0"/>
                            <a:ea typeface="宋体" panose="02010600030101010101" pitchFamily="2" charset="-122"/>
                          </a:rPr>
                        </m:ctrlPr>
                      </m:dPr>
                      <m:e>
                        <m:r>
                          <a:rPr lang="en-US" altLang="zh-CN" b="1" dirty="0">
                            <a:latin typeface="Cambria Math" panose="02040503050406030204" pitchFamily="18" charset="0"/>
                            <a:ea typeface="宋体" panose="02010600030101010101" pitchFamily="2" charset="-122"/>
                          </a:rPr>
                          <m:t>𝐱</m:t>
                        </m:r>
                        <m:r>
                          <a:rPr lang="en-US" altLang="zh-CN" b="1" baseline="-25000" dirty="0">
                            <a:latin typeface="Cambria Math" panose="02040503050406030204" pitchFamily="18" charset="0"/>
                            <a:ea typeface="宋体" panose="02010600030101010101" pitchFamily="2" charset="-122"/>
                          </a:rPr>
                          <m:t>𝟏</m:t>
                        </m:r>
                        <m:r>
                          <a:rPr lang="en-US" altLang="zh-CN" b="1" dirty="0">
                            <a:latin typeface="Cambria Math" panose="02040503050406030204" pitchFamily="18" charset="0"/>
                            <a:ea typeface="宋体" panose="02010600030101010101" pitchFamily="2" charset="-122"/>
                          </a:rPr>
                          <m:t>,</m:t>
                        </m:r>
                        <m:sSub>
                          <m:sSubPr>
                            <m:ctrlPr>
                              <a:rPr lang="en-US" altLang="zh-CN" b="1" i="1" dirty="0" smtClean="0">
                                <a:latin typeface="Cambria Math" panose="02040503050406030204" pitchFamily="18" charset="0"/>
                                <a:ea typeface="宋体" panose="02010600030101010101" pitchFamily="2" charset="-122"/>
                              </a:rPr>
                            </m:ctrlPr>
                          </m:sSubPr>
                          <m:e>
                            <m:r>
                              <a:rPr lang="en-US" altLang="zh-CN" b="1" dirty="0">
                                <a:latin typeface="Cambria Math" panose="02040503050406030204" pitchFamily="18" charset="0"/>
                                <a:ea typeface="宋体" panose="02010600030101010101" pitchFamily="2" charset="-122"/>
                              </a:rPr>
                              <m:t>𝐱</m:t>
                            </m:r>
                          </m:e>
                          <m:sub>
                            <m:r>
                              <a:rPr lang="en-US" altLang="zh-CN" b="1" i="1" dirty="0" smtClean="0">
                                <a:latin typeface="Cambria Math" panose="02040503050406030204" pitchFamily="18" charset="0"/>
                                <a:ea typeface="宋体" panose="02010600030101010101" pitchFamily="2" charset="-122"/>
                              </a:rPr>
                              <m:t>𝟐</m:t>
                            </m:r>
                          </m:sub>
                        </m:sSub>
                      </m:e>
                    </m:d>
                    <m:r>
                      <a:rPr lang="en-US" altLang="zh-CN" b="1" dirty="0">
                        <a:latin typeface="Cambria Math" panose="02040503050406030204" pitchFamily="18" charset="0"/>
                        <a:ea typeface="宋体" panose="02010600030101010101" pitchFamily="2" charset="-122"/>
                      </a:rPr>
                      <m:t>=</m:t>
                    </m:r>
                    <m:sSubSup>
                      <m:sSubSupPr>
                        <m:ctrlPr>
                          <a:rPr lang="en-US" altLang="zh-CN" i="1" dirty="0">
                            <a:latin typeface="Cambria Math" panose="02040503050406030204" pitchFamily="18" charset="0"/>
                            <a:ea typeface="宋体" panose="02010600030101010101" pitchFamily="2" charset="-122"/>
                          </a:rPr>
                        </m:ctrlPr>
                      </m:sSubSupPr>
                      <m:e>
                        <m:r>
                          <a:rPr lang="en-US" altLang="zh-CN" b="1" dirty="0">
                            <a:latin typeface="Cambria Math" panose="02040503050406030204" pitchFamily="18" charset="0"/>
                            <a:ea typeface="宋体" panose="02010600030101010101" pitchFamily="2" charset="-122"/>
                          </a:rPr>
                          <m:t>𝐱</m:t>
                        </m:r>
                      </m:e>
                      <m:sub>
                        <m:r>
                          <a:rPr lang="en-US" altLang="zh-CN" b="1" dirty="0">
                            <a:latin typeface="Cambria Math" panose="02040503050406030204" pitchFamily="18" charset="0"/>
                            <a:ea typeface="宋体" panose="02010600030101010101" pitchFamily="2" charset="-122"/>
                          </a:rPr>
                          <m:t>𝟏</m:t>
                        </m:r>
                      </m:sub>
                      <m:sup>
                        <m:r>
                          <a:rPr lang="en-US" altLang="zh-CN" b="1" dirty="0">
                            <a:latin typeface="Cambria Math" panose="02040503050406030204" pitchFamily="18" charset="0"/>
                            <a:ea typeface="宋体" panose="02010600030101010101" pitchFamily="2" charset="-122"/>
                          </a:rPr>
                          <m:t>𝟏</m:t>
                        </m:r>
                        <m:r>
                          <a:rPr lang="en-US" altLang="zh-CN" b="1" dirty="0">
                            <a:latin typeface="Cambria Math" panose="02040503050406030204" pitchFamily="18" charset="0"/>
                            <a:ea typeface="宋体" panose="02010600030101010101" pitchFamily="2" charset="-122"/>
                          </a:rPr>
                          <m:t>/</m:t>
                        </m:r>
                        <m:r>
                          <a:rPr lang="en-US" altLang="zh-CN" b="1" dirty="0">
                            <a:latin typeface="Cambria Math" panose="02040503050406030204" pitchFamily="18" charset="0"/>
                            <a:ea typeface="宋体" panose="02010600030101010101" pitchFamily="2" charset="-122"/>
                          </a:rPr>
                          <m:t>𝟐</m:t>
                        </m:r>
                      </m:sup>
                    </m:sSubSup>
                    <m:sSubSup>
                      <m:sSubSupPr>
                        <m:ctrlPr>
                          <a:rPr lang="en-US" altLang="zh-CN" i="1" dirty="0">
                            <a:latin typeface="Cambria Math" panose="02040503050406030204" pitchFamily="18" charset="0"/>
                            <a:ea typeface="宋体" panose="02010600030101010101" pitchFamily="2" charset="-122"/>
                          </a:rPr>
                        </m:ctrlPr>
                      </m:sSubSupPr>
                      <m:e>
                        <m:r>
                          <a:rPr lang="en-US" altLang="zh-CN" b="1" dirty="0">
                            <a:latin typeface="Cambria Math" panose="02040503050406030204" pitchFamily="18" charset="0"/>
                            <a:ea typeface="宋体" panose="02010600030101010101" pitchFamily="2" charset="-122"/>
                          </a:rPr>
                          <m:t>𝐱</m:t>
                        </m:r>
                      </m:e>
                      <m:sub>
                        <m:r>
                          <a:rPr lang="en-US" altLang="zh-CN" b="1" dirty="0">
                            <a:latin typeface="Cambria Math" panose="02040503050406030204" pitchFamily="18" charset="0"/>
                            <a:ea typeface="宋体" panose="02010600030101010101" pitchFamily="2" charset="-122"/>
                          </a:rPr>
                          <m:t>𝟐</m:t>
                        </m:r>
                      </m:sub>
                      <m:sup>
                        <m:r>
                          <a:rPr lang="en-US" altLang="zh-CN" b="1" dirty="0">
                            <a:latin typeface="Cambria Math" panose="02040503050406030204" pitchFamily="18" charset="0"/>
                            <a:ea typeface="宋体" panose="02010600030101010101" pitchFamily="2" charset="-122"/>
                          </a:rPr>
                          <m:t>𝟐</m:t>
                        </m:r>
                      </m:sup>
                    </m:sSubSup>
                    <m:r>
                      <a:rPr lang="en-US" altLang="zh-CN" b="1" dirty="0">
                        <a:latin typeface="Cambria Math" panose="02040503050406030204" pitchFamily="18" charset="0"/>
                        <a:ea typeface="宋体" panose="02010600030101010101" pitchFamily="2" charset="-122"/>
                      </a:rPr>
                      <m:t> </m:t>
                    </m:r>
                  </m:oMath>
                </a14:m>
                <a:r>
                  <a:rPr lang="zh-CN" altLang="en-US" dirty="0">
                    <a:ea typeface="宋体" panose="02010600030101010101" pitchFamily="2" charset="-122"/>
                  </a:rPr>
                  <a:t>  </a:t>
                </a:r>
                <a:r>
                  <a:rPr lang="en-US" altLang="zh-CN" dirty="0">
                    <a:ea typeface="宋体" panose="02010600030101010101" pitchFamily="2" charset="-122"/>
                  </a:rPr>
                  <a:t> </a:t>
                </a:r>
              </a:p>
              <a:p>
                <a:endParaRPr lang="en-US" altLang="zh-CN" dirty="0">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ea typeface="宋体" panose="02010600030101010101" pitchFamily="2" charset="-122"/>
                        </a:rPr>
                        <m:t>𝐌</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𝐔</m:t>
                          </m:r>
                        </m:e>
                        <m:sub>
                          <m:r>
                            <a:rPr lang="en-US" altLang="zh-CN" b="1">
                              <a:latin typeface="Cambria Math" panose="02040503050406030204" pitchFamily="18" charset="0"/>
                              <a:ea typeface="宋体" panose="02010600030101010101" pitchFamily="2" charset="-122"/>
                            </a:rPr>
                            <m:t>𝟏</m:t>
                          </m:r>
                        </m:sub>
                      </m:sSub>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𝐱</m:t>
                          </m:r>
                        </m:e>
                      </m:d>
                      <m:r>
                        <a:rPr lang="en-US" altLang="zh-CN">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a:latin typeface="Cambria Math" panose="02040503050406030204" pitchFamily="18" charset="0"/>
                            </a:rPr>
                            <m:t>𝐔</m:t>
                          </m:r>
                        </m:num>
                        <m:den>
                          <m:r>
                            <a:rPr lang="en-US" altLang="zh-CN" b="1" i="1">
                              <a:latin typeface="Cambria Math" panose="02040503050406030204" pitchFamily="18" charset="0"/>
                            </a:rPr>
                            <m:t>  </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a:latin typeface="Cambria Math" panose="02040503050406030204" pitchFamily="18" charset="0"/>
                                </a:rPr>
                                <m:t>𝟏</m:t>
                              </m:r>
                            </m:sub>
                          </m:sSub>
                        </m:den>
                      </m:f>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𝐱</m:t>
                          </m:r>
                        </m:e>
                      </m:d>
                      <m:r>
                        <a:rPr lang="en-US" altLang="zh-CN" b="1">
                          <a:latin typeface="Cambria Math" panose="02040503050406030204" pitchFamily="18" charset="0"/>
                          <a:ea typeface="宋体" panose="02010600030101010101" pitchFamily="2" charset="-122"/>
                        </a:rPr>
                        <m:t>=</m:t>
                      </m:r>
                      <m:f>
                        <m:fPr>
                          <m:ctrlPr>
                            <a:rPr lang="en-US" altLang="zh-CN" b="1" i="1">
                              <a:latin typeface="Cambria Math" panose="02040503050406030204" pitchFamily="18" charset="0"/>
                              <a:ea typeface="宋体" panose="02010600030101010101" pitchFamily="2" charset="-122"/>
                            </a:rPr>
                          </m:ctrlPr>
                        </m:fPr>
                        <m:num>
                          <m:r>
                            <a:rPr lang="en-US" altLang="zh-CN" b="1">
                              <a:latin typeface="Cambria Math" panose="02040503050406030204" pitchFamily="18" charset="0"/>
                              <a:ea typeface="宋体" panose="02010600030101010101" pitchFamily="2" charset="-122"/>
                            </a:rPr>
                            <m:t>𝟏</m:t>
                          </m:r>
                        </m:num>
                        <m:den>
                          <m:r>
                            <a:rPr lang="en-US" altLang="zh-CN" b="1">
                              <a:latin typeface="Cambria Math" panose="02040503050406030204" pitchFamily="18" charset="0"/>
                              <a:ea typeface="宋体" panose="02010600030101010101" pitchFamily="2" charset="-122"/>
                            </a:rPr>
                            <m:t>𝟐</m:t>
                          </m:r>
                        </m:den>
                      </m:f>
                      <m:sSubSup>
                        <m:sSubSupPr>
                          <m:ctrlPr>
                            <a:rPr lang="en-US" altLang="zh-CN" b="1" i="1">
                              <a:latin typeface="Cambria Math" panose="02040503050406030204" pitchFamily="18" charset="0"/>
                              <a:ea typeface="宋体" panose="02010600030101010101" pitchFamily="2" charset="-122"/>
                            </a:rPr>
                          </m:ctrlPr>
                        </m:sSubSupPr>
                        <m:e>
                          <m:r>
                            <a:rPr lang="en-US" altLang="zh-CN" b="1">
                              <a:latin typeface="Cambria Math" panose="02040503050406030204" pitchFamily="18" charset="0"/>
                              <a:ea typeface="宋体" panose="02010600030101010101" pitchFamily="2" charset="-122"/>
                            </a:rPr>
                            <m:t>𝐱</m:t>
                          </m:r>
                        </m:e>
                        <m:sub>
                          <m:r>
                            <a:rPr lang="en-US" altLang="zh-CN" b="1">
                              <a:latin typeface="Cambria Math" panose="02040503050406030204" pitchFamily="18" charset="0"/>
                              <a:ea typeface="宋体" panose="02010600030101010101" pitchFamily="2" charset="-122"/>
                            </a:rPr>
                            <m:t>𝟏</m:t>
                          </m:r>
                        </m:sub>
                        <m:sup>
                          <m:r>
                            <a:rPr lang="en-US" altLang="zh-CN" b="1">
                              <a:latin typeface="Cambria Math" panose="02040503050406030204" pitchFamily="18" charset="0"/>
                              <a:ea typeface="宋体" panose="02010600030101010101" pitchFamily="2" charset="-122"/>
                            </a:rPr>
                            <m:t>−</m:t>
                          </m:r>
                          <m:r>
                            <a:rPr lang="en-US" altLang="zh-CN" b="1">
                              <a:latin typeface="Cambria Math" panose="02040503050406030204" pitchFamily="18" charset="0"/>
                              <a:ea typeface="宋体" panose="02010600030101010101" pitchFamily="2" charset="-122"/>
                            </a:rPr>
                            <m:t>𝟏</m:t>
                          </m:r>
                          <m:r>
                            <a:rPr lang="en-US" altLang="zh-CN" b="1">
                              <a:latin typeface="Cambria Math" panose="02040503050406030204" pitchFamily="18" charset="0"/>
                              <a:ea typeface="宋体" panose="02010600030101010101" pitchFamily="2" charset="-122"/>
                            </a:rPr>
                            <m:t>/</m:t>
                          </m:r>
                          <m:r>
                            <a:rPr lang="en-US" altLang="zh-CN" b="1">
                              <a:latin typeface="Cambria Math" panose="02040503050406030204" pitchFamily="18" charset="0"/>
                              <a:ea typeface="宋体" panose="02010600030101010101" pitchFamily="2" charset="-122"/>
                            </a:rPr>
                            <m:t>𝟐</m:t>
                          </m:r>
                        </m:sup>
                      </m:sSubSup>
                      <m:sSubSup>
                        <m:sSubSupPr>
                          <m:ctrlPr>
                            <a:rPr lang="en-US" altLang="zh-CN" b="1" i="1">
                              <a:latin typeface="Cambria Math" panose="02040503050406030204" pitchFamily="18" charset="0"/>
                              <a:ea typeface="宋体" panose="02010600030101010101" pitchFamily="2" charset="-122"/>
                            </a:rPr>
                          </m:ctrlPr>
                        </m:sSubSupPr>
                        <m:e>
                          <m:r>
                            <a:rPr lang="en-US" altLang="zh-CN" b="1">
                              <a:latin typeface="Cambria Math" panose="02040503050406030204" pitchFamily="18" charset="0"/>
                              <a:ea typeface="宋体" panose="02010600030101010101" pitchFamily="2" charset="-122"/>
                            </a:rPr>
                            <m:t>𝐱</m:t>
                          </m:r>
                        </m:e>
                        <m:sub>
                          <m:r>
                            <a:rPr lang="en-US" altLang="zh-CN" b="1">
                              <a:latin typeface="Cambria Math" panose="02040503050406030204" pitchFamily="18" charset="0"/>
                              <a:ea typeface="宋体" panose="02010600030101010101" pitchFamily="2" charset="-122"/>
                            </a:rPr>
                            <m:t>𝟐</m:t>
                          </m:r>
                        </m:sub>
                        <m:sup>
                          <m:r>
                            <a:rPr lang="en-US" altLang="zh-CN" b="1">
                              <a:latin typeface="Cambria Math" panose="02040503050406030204" pitchFamily="18" charset="0"/>
                              <a:ea typeface="宋体" panose="02010600030101010101" pitchFamily="2" charset="-122"/>
                            </a:rPr>
                            <m:t>𝟐</m:t>
                          </m:r>
                        </m:sup>
                      </m:sSubSup>
                    </m:oMath>
                  </m:oMathPara>
                </a14:m>
                <a:endParaRPr lang="en-US" altLang="zh-CN" dirty="0">
                  <a:ea typeface="宋体" panose="02010600030101010101" pitchFamily="2" charset="-122"/>
                </a:endParaRPr>
              </a:p>
              <a:p>
                <a:pPr marL="0" indent="0">
                  <a:buNone/>
                </a:pPr>
                <a:endParaRPr lang="en-US" altLang="zh-CN" dirty="0">
                  <a:latin typeface="Cambria Math" panose="02040503050406030204" pitchFamily="18" charset="0"/>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ea typeface="宋体" panose="02010600030101010101" pitchFamily="2" charset="-122"/>
                        </a:rPr>
                        <m:t>𝐌</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𝐔</m:t>
                          </m:r>
                        </m:e>
                        <m:sub>
                          <m:r>
                            <a:rPr lang="en-US" altLang="zh-CN" b="1" i="1">
                              <a:latin typeface="Cambria Math" panose="02040503050406030204" pitchFamily="18" charset="0"/>
                              <a:ea typeface="宋体" panose="02010600030101010101" pitchFamily="2" charset="-122"/>
                            </a:rPr>
                            <m:t>𝟐</m:t>
                          </m:r>
                        </m:sub>
                      </m:sSub>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𝐱</m:t>
                          </m:r>
                        </m:e>
                      </m:d>
                      <m:r>
                        <a:rPr lang="en-US" altLang="zh-CN">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a:latin typeface="Cambria Math" panose="02040503050406030204" pitchFamily="18" charset="0"/>
                            </a:rPr>
                            <m:t>𝐔</m:t>
                          </m:r>
                        </m:num>
                        <m:den>
                          <m:r>
                            <a:rPr lang="en-US" altLang="zh-CN" b="1" i="1">
                              <a:latin typeface="Cambria Math" panose="02040503050406030204" pitchFamily="18" charset="0"/>
                            </a:rPr>
                            <m:t>  </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𝐱</m:t>
                              </m:r>
                            </m:e>
                            <m:sub>
                              <m:r>
                                <a:rPr lang="en-US" altLang="zh-CN" b="1">
                                  <a:latin typeface="Cambria Math" panose="02040503050406030204" pitchFamily="18" charset="0"/>
                                </a:rPr>
                                <m:t>𝟐</m:t>
                              </m:r>
                            </m:sub>
                          </m:sSub>
                        </m:den>
                      </m:f>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𝐱</m:t>
                          </m:r>
                        </m:e>
                      </m:d>
                      <m:r>
                        <a:rPr lang="en-US" altLang="zh-CN" b="1">
                          <a:latin typeface="Cambria Math" panose="02040503050406030204" pitchFamily="18" charset="0"/>
                          <a:ea typeface="宋体" panose="02010600030101010101" pitchFamily="2" charset="-122"/>
                        </a:rPr>
                        <m:t>=</m:t>
                      </m:r>
                      <m:r>
                        <a:rPr lang="en-US" altLang="zh-CN" b="1">
                          <a:latin typeface="Cambria Math" panose="02040503050406030204" pitchFamily="18" charset="0"/>
                          <a:ea typeface="宋体" panose="02010600030101010101" pitchFamily="2" charset="-122"/>
                        </a:rPr>
                        <m:t>𝟐</m:t>
                      </m:r>
                      <m:sSubSup>
                        <m:sSubSupPr>
                          <m:ctrlPr>
                            <a:rPr lang="en-US" altLang="zh-CN" b="1" i="1">
                              <a:latin typeface="Cambria Math" panose="02040503050406030204" pitchFamily="18" charset="0"/>
                              <a:ea typeface="宋体" panose="02010600030101010101" pitchFamily="2" charset="-122"/>
                            </a:rPr>
                          </m:ctrlPr>
                        </m:sSubSupPr>
                        <m:e>
                          <m:r>
                            <a:rPr lang="en-US" altLang="zh-CN" b="1">
                              <a:latin typeface="Cambria Math" panose="02040503050406030204" pitchFamily="18" charset="0"/>
                              <a:ea typeface="宋体" panose="02010600030101010101" pitchFamily="2" charset="-122"/>
                            </a:rPr>
                            <m:t>𝐱</m:t>
                          </m:r>
                        </m:e>
                        <m:sub>
                          <m:r>
                            <a:rPr lang="en-US" altLang="zh-CN" b="1">
                              <a:latin typeface="Cambria Math" panose="02040503050406030204" pitchFamily="18" charset="0"/>
                              <a:ea typeface="宋体" panose="02010600030101010101" pitchFamily="2" charset="-122"/>
                            </a:rPr>
                            <m:t>𝟏</m:t>
                          </m:r>
                        </m:sub>
                        <m:sup>
                          <m:r>
                            <a:rPr lang="en-US" altLang="zh-CN" b="1">
                              <a:latin typeface="Cambria Math" panose="02040503050406030204" pitchFamily="18" charset="0"/>
                              <a:ea typeface="宋体" panose="02010600030101010101" pitchFamily="2" charset="-122"/>
                            </a:rPr>
                            <m:t>𝟏</m:t>
                          </m:r>
                          <m:r>
                            <a:rPr lang="en-US" altLang="zh-CN" b="1">
                              <a:latin typeface="Cambria Math" panose="02040503050406030204" pitchFamily="18" charset="0"/>
                              <a:ea typeface="宋体" panose="02010600030101010101" pitchFamily="2" charset="-122"/>
                            </a:rPr>
                            <m:t>/</m:t>
                          </m:r>
                          <m:r>
                            <a:rPr lang="en-US" altLang="zh-CN" b="1">
                              <a:latin typeface="Cambria Math" panose="02040503050406030204" pitchFamily="18" charset="0"/>
                              <a:ea typeface="宋体" panose="02010600030101010101" pitchFamily="2" charset="-122"/>
                            </a:rPr>
                            <m:t>𝟐</m:t>
                          </m:r>
                        </m:sup>
                      </m:sSubSup>
                      <m:sSub>
                        <m:sSubPr>
                          <m:ctrlPr>
                            <a:rPr lang="en-US" altLang="zh-CN" b="1" i="1">
                              <a:latin typeface="Cambria Math" panose="02040503050406030204" pitchFamily="18" charset="0"/>
                              <a:ea typeface="宋体" panose="02010600030101010101" pitchFamily="2" charset="-122"/>
                            </a:rPr>
                          </m:ctrlPr>
                        </m:sSubPr>
                        <m:e>
                          <m:r>
                            <a:rPr lang="en-US" altLang="zh-CN" b="1">
                              <a:latin typeface="Cambria Math" panose="02040503050406030204" pitchFamily="18" charset="0"/>
                              <a:ea typeface="宋体" panose="02010600030101010101" pitchFamily="2" charset="-122"/>
                            </a:rPr>
                            <m:t>𝐱</m:t>
                          </m:r>
                        </m:e>
                        <m:sub>
                          <m:r>
                            <a:rPr lang="en-US" altLang="zh-CN" b="1">
                              <a:latin typeface="Cambria Math" panose="02040503050406030204" pitchFamily="18" charset="0"/>
                              <a:ea typeface="宋体" panose="02010600030101010101" pitchFamily="2" charset="-122"/>
                            </a:rPr>
                            <m:t>𝟐</m:t>
                          </m:r>
                        </m:sub>
                      </m:sSub>
                    </m:oMath>
                  </m:oMathPara>
                </a14:m>
                <a:endParaRPr lang="zh-CN" altLang="en-US" dirty="0"/>
              </a:p>
            </p:txBody>
          </p:sp>
        </mc:Choice>
        <mc:Fallback xmlns="">
          <p:sp>
            <p:nvSpPr>
              <p:cNvPr id="3" name="内容占位符 2">
                <a:extLst>
                  <a:ext uri="{FF2B5EF4-FFF2-40B4-BE49-F238E27FC236}">
                    <a16:creationId xmlns:a16="http://schemas.microsoft.com/office/drawing/2014/main" id="{D854FFA1-4BA2-4B00-B9ED-2DBB6F365DF1}"/>
                  </a:ext>
                </a:extLst>
              </p:cNvPr>
              <p:cNvSpPr>
                <a:spLocks noGrp="1" noRot="1" noChangeAspect="1" noMove="1" noResize="1" noEditPoints="1" noAdjustHandles="1" noChangeArrowheads="1" noChangeShapeType="1" noTextEdit="1"/>
              </p:cNvSpPr>
              <p:nvPr>
                <p:ph idx="1"/>
              </p:nvPr>
            </p:nvSpPr>
            <p:spPr>
              <a:blipFill>
                <a:blip r:embed="rId2"/>
                <a:stretch>
                  <a:fillRect l="-1391"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6575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C3E00-D00B-4A71-9C1C-2F57CC235AA6}"/>
              </a:ext>
            </a:extLst>
          </p:cNvPr>
          <p:cNvSpPr>
            <a:spLocks noGrp="1"/>
          </p:cNvSpPr>
          <p:nvPr>
            <p:ph type="title"/>
          </p:nvPr>
        </p:nvSpPr>
        <p:spPr/>
        <p:txBody>
          <a:bodyPr/>
          <a:lstStyle/>
          <a:p>
            <a:r>
              <a:rPr lang="zh-CN" altLang="en-US" dirty="0"/>
              <a:t>边际效用递减规律</a:t>
            </a:r>
          </a:p>
        </p:txBody>
      </p:sp>
      <p:sp>
        <p:nvSpPr>
          <p:cNvPr id="3" name="内容占位符 2">
            <a:extLst>
              <a:ext uri="{FF2B5EF4-FFF2-40B4-BE49-F238E27FC236}">
                <a16:creationId xmlns:a16="http://schemas.microsoft.com/office/drawing/2014/main" id="{7B7079CE-B6D6-4904-A536-921D5C8F8CD0}"/>
              </a:ext>
            </a:extLst>
          </p:cNvPr>
          <p:cNvSpPr>
            <a:spLocks noGrp="1"/>
          </p:cNvSpPr>
          <p:nvPr>
            <p:ph idx="1"/>
          </p:nvPr>
        </p:nvSpPr>
        <p:spPr/>
        <p:txBody>
          <a:bodyPr/>
          <a:lstStyle/>
          <a:p>
            <a:r>
              <a:rPr lang="zh-CN" altLang="en-US" dirty="0"/>
              <a:t>消费者从一种商品连续增加的每一单位消费中所得到的效用增量是递减的。</a:t>
            </a:r>
            <a:endParaRPr lang="en-US" altLang="zh-CN" dirty="0"/>
          </a:p>
          <a:p>
            <a:pPr lvl="1"/>
            <a:r>
              <a:rPr lang="zh-CN" altLang="en-US" sz="2800" dirty="0"/>
              <a:t>生理学解释：韦伯定律。人脑神经元对等量外界刺激的条件反射强度随刺激次数的增加而递减。</a:t>
            </a:r>
            <a:endParaRPr lang="en-US" altLang="zh-CN" sz="2800" dirty="0"/>
          </a:p>
          <a:p>
            <a:pPr lvl="1"/>
            <a:r>
              <a:rPr lang="zh-CN" altLang="en-US" sz="2800" dirty="0"/>
              <a:t>经验规律 </a:t>
            </a:r>
            <a:endParaRPr lang="en-US" altLang="zh-CN" sz="2800" dirty="0"/>
          </a:p>
          <a:p>
            <a:pPr lvl="1"/>
            <a:r>
              <a:rPr lang="zh-CN" altLang="en-US" sz="2800" dirty="0"/>
              <a:t>“反例”： 上瘾物品</a:t>
            </a:r>
            <a:endParaRPr lang="en-US" altLang="zh-CN" sz="2800" dirty="0"/>
          </a:p>
          <a:p>
            <a:r>
              <a:rPr lang="zh-CN" altLang="en-US" sz="3200" dirty="0"/>
              <a:t>只适用于基数效用理论</a:t>
            </a:r>
            <a:endParaRPr lang="en-US" altLang="zh-CN" sz="3200" dirty="0"/>
          </a:p>
          <a:p>
            <a:endParaRPr lang="zh-CN" altLang="en-US" dirty="0"/>
          </a:p>
        </p:txBody>
      </p:sp>
    </p:spTree>
    <p:extLst>
      <p:ext uri="{BB962C8B-B14F-4D97-AF65-F5344CB8AC3E}">
        <p14:creationId xmlns:p14="http://schemas.microsoft.com/office/powerpoint/2010/main" val="448851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9235C-F054-407C-A087-221C76807F48}"/>
              </a:ext>
            </a:extLst>
          </p:cNvPr>
          <p:cNvSpPr>
            <a:spLocks noGrp="1"/>
          </p:cNvSpPr>
          <p:nvPr>
            <p:ph type="title"/>
          </p:nvPr>
        </p:nvSpPr>
        <p:spPr/>
        <p:txBody>
          <a:bodyPr/>
          <a:lstStyle/>
          <a:p>
            <a:r>
              <a:rPr lang="zh-CN" altLang="en-US" dirty="0"/>
              <a:t>边际效用和边际替代率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B9CC7D-3218-4C30-AB36-52B2A8934743}"/>
                  </a:ext>
                </a:extLst>
              </p:cNvPr>
              <p:cNvSpPr>
                <a:spLocks noGrp="1"/>
              </p:cNvSpPr>
              <p:nvPr>
                <p:ph idx="1"/>
              </p:nvPr>
            </p:nvSpPr>
            <p:spPr/>
            <p:txBody>
              <a:bodyPr/>
              <a:lstStyle/>
              <a:p>
                <a:r>
                  <a:rPr lang="zh-CN" altLang="en-US" dirty="0">
                    <a:latin typeface="+mn-ea"/>
                  </a:rPr>
                  <a:t>无差异曲线的一般形式为</a:t>
                </a:r>
                <a:r>
                  <a:rPr lang="en-US" altLang="zh-CN" dirty="0">
                    <a:latin typeface="+mn-ea"/>
                  </a:rPr>
                  <a:t>:</a:t>
                </a:r>
              </a:p>
              <a:p>
                <a:pPr marL="0" indent="0">
                  <a:buNone/>
                </a:pPr>
                <a:r>
                  <a:rPr lang="en-US" altLang="zh-CN" dirty="0">
                    <a:ea typeface="宋体" panose="02010600030101010101" pitchFamily="2" charset="-122"/>
                  </a:rPr>
                  <a:t/>
                </a:r>
                <a:br>
                  <a:rPr lang="en-US" altLang="zh-CN" dirty="0">
                    <a:ea typeface="宋体" panose="02010600030101010101" pitchFamily="2" charset="-122"/>
                  </a:rPr>
                </a:br>
                <a:r>
                  <a:rPr lang="en-US" altLang="zh-CN" dirty="0">
                    <a:ea typeface="宋体" panose="02010600030101010101" pitchFamily="2" charset="-122"/>
                  </a:rPr>
                  <a:t>        </a:t>
                </a:r>
                <a14:m>
                  <m:oMath xmlns:m="http://schemas.openxmlformats.org/officeDocument/2006/math">
                    <m:r>
                      <a:rPr lang="en-US" altLang="zh-CN" b="1" dirty="0">
                        <a:latin typeface="Cambria Math" panose="02040503050406030204" pitchFamily="18" charset="0"/>
                        <a:ea typeface="宋体" panose="02010600030101010101" pitchFamily="2" charset="-122"/>
                      </a:rPr>
                      <m:t>𝐔</m:t>
                    </m:r>
                    <m:r>
                      <a:rPr lang="en-US" altLang="zh-CN" b="1" dirty="0">
                        <a:latin typeface="Cambria Math" panose="02040503050406030204" pitchFamily="18" charset="0"/>
                        <a:ea typeface="宋体" panose="02010600030101010101" pitchFamily="2" charset="-122"/>
                      </a:rPr>
                      <m:t>(</m:t>
                    </m:r>
                    <m:r>
                      <a:rPr lang="en-US" altLang="zh-CN" b="1" dirty="0">
                        <a:latin typeface="Cambria Math" panose="02040503050406030204" pitchFamily="18" charset="0"/>
                        <a:ea typeface="宋体" panose="02010600030101010101" pitchFamily="2" charset="-122"/>
                      </a:rPr>
                      <m:t>𝐱𝟏</m:t>
                    </m:r>
                    <m:r>
                      <a:rPr lang="en-US" altLang="zh-CN" b="1" dirty="0">
                        <a:latin typeface="Cambria Math" panose="02040503050406030204" pitchFamily="18" charset="0"/>
                        <a:ea typeface="宋体" panose="02010600030101010101" pitchFamily="2" charset="-122"/>
                      </a:rPr>
                      <m:t>,</m:t>
                    </m:r>
                    <m:r>
                      <a:rPr lang="en-US" altLang="zh-CN" b="1" dirty="0">
                        <a:latin typeface="Cambria Math" panose="02040503050406030204" pitchFamily="18" charset="0"/>
                        <a:ea typeface="宋体" panose="02010600030101010101" pitchFamily="2" charset="-122"/>
                      </a:rPr>
                      <m:t>𝐱𝟐</m:t>
                    </m:r>
                    <m:r>
                      <a:rPr lang="en-US" altLang="zh-CN" b="1" dirty="0">
                        <a:latin typeface="Cambria Math" panose="02040503050406030204" pitchFamily="18" charset="0"/>
                        <a:ea typeface="宋体" panose="02010600030101010101" pitchFamily="2" charset="-122"/>
                      </a:rPr>
                      <m:t>) = </m:t>
                    </m:r>
                    <m:r>
                      <a:rPr lang="en-US" altLang="zh-CN" b="1" dirty="0">
                        <a:latin typeface="Cambria Math" panose="02040503050406030204" pitchFamily="18" charset="0"/>
                        <a:ea typeface="宋体" panose="02010600030101010101" pitchFamily="2" charset="-122"/>
                      </a:rPr>
                      <m:t>𝐤</m:t>
                    </m:r>
                  </m:oMath>
                </a14:m>
                <a:r>
                  <a:rPr lang="en-US" altLang="zh-CN" dirty="0">
                    <a:ea typeface="宋体" panose="02010600030101010101" pitchFamily="2" charset="-122"/>
                  </a:rPr>
                  <a:t>, </a:t>
                </a:r>
                <a14:m>
                  <m:oMath xmlns:m="http://schemas.openxmlformats.org/officeDocument/2006/math">
                    <m:r>
                      <a:rPr lang="en-US" altLang="zh-CN" b="1" dirty="0">
                        <a:latin typeface="Cambria Math" panose="02040503050406030204" pitchFamily="18" charset="0"/>
                        <a:ea typeface="宋体" panose="02010600030101010101" pitchFamily="2" charset="-122"/>
                      </a:rPr>
                      <m:t>𝐤</m:t>
                    </m:r>
                  </m:oMath>
                </a14:m>
                <a:r>
                  <a:rPr lang="zh-CN" altLang="en-US" dirty="0">
                    <a:latin typeface="+mn-ea"/>
                  </a:rPr>
                  <a:t>为常数。</a:t>
                </a:r>
                <a:endParaRPr lang="en-US" altLang="zh-CN" dirty="0">
                  <a:latin typeface="+mn-ea"/>
                </a:endParaRPr>
              </a:p>
              <a:p>
                <a:pPr marL="0" indent="0">
                  <a:buNone/>
                </a:pPr>
                <a:endParaRPr lang="zh-CN" altLang="en-US" dirty="0">
                  <a:ea typeface="宋体" panose="02010600030101010101" pitchFamily="2" charset="-122"/>
                </a:endParaRPr>
              </a:p>
              <a:p>
                <a:r>
                  <a:rPr lang="zh-CN" altLang="en-US" dirty="0">
                    <a:latin typeface="+mn-ea"/>
                  </a:rPr>
                  <a:t>保持效用不变（沿着无差异曲线），两种商品消费变化量为 </a:t>
                </a:r>
                <a14:m>
                  <m:oMath xmlns:m="http://schemas.openxmlformats.org/officeDocument/2006/math">
                    <m:sSub>
                      <m:sSubPr>
                        <m:ctrlPr>
                          <a:rPr lang="en-US" altLang="zh-CN" i="1">
                            <a:latin typeface="Cambria Math" panose="02040503050406030204" pitchFamily="18" charset="0"/>
                          </a:rPr>
                        </m:ctrlPr>
                      </m:sSubPr>
                      <m:e>
                        <m:r>
                          <a:rPr lang="en-US" altLang="zh-CN" b="1">
                            <a:latin typeface="Cambria Math" panose="02040503050406030204" pitchFamily="18" charset="0"/>
                          </a:rPr>
                          <m:t>(</m:t>
                        </m:r>
                        <m:r>
                          <a:rPr lang="en-US" altLang="zh-CN">
                            <a:latin typeface="Cambria Math" panose="02040503050406030204" pitchFamily="18" charset="0"/>
                          </a:rPr>
                          <m:t>𝐝𝐱</m:t>
                        </m:r>
                      </m:e>
                      <m:sub>
                        <m:r>
                          <a:rPr lang="en-US" altLang="zh-CN">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𝐝𝐱</m:t>
                        </m:r>
                      </m:e>
                      <m:sub>
                        <m:r>
                          <a:rPr lang="en-US" altLang="zh-CN">
                            <a:latin typeface="Cambria Math" panose="02040503050406030204" pitchFamily="18" charset="0"/>
                          </a:rPr>
                          <m:t>𝟐</m:t>
                        </m:r>
                      </m:sub>
                    </m:sSub>
                    <m:r>
                      <a:rPr lang="en-US" altLang="zh-CN" b="1" i="1">
                        <a:latin typeface="Cambria Math" panose="02040503050406030204" pitchFamily="18" charset="0"/>
                      </a:rPr>
                      <m:t>)</m:t>
                    </m:r>
                    <m:r>
                      <a:rPr lang="en-US" altLang="zh-CN" b="1">
                        <a:latin typeface="Cambria Math" panose="02040503050406030204" pitchFamily="18" charset="0"/>
                      </a:rPr>
                      <m:t> </m:t>
                    </m:r>
                  </m:oMath>
                </a14:m>
                <a:r>
                  <a:rPr lang="zh-CN" altLang="en-US" dirty="0"/>
                  <a:t>，</a:t>
                </a:r>
                <a:r>
                  <a:rPr lang="en-US" altLang="zh-CN" dirty="0"/>
                  <a:t> </a:t>
                </a:r>
                <a:r>
                  <a:rPr lang="zh-CN" altLang="en-US" dirty="0"/>
                  <a:t>则</a:t>
                </a:r>
                <a:endParaRPr lang="en-US" altLang="zh-CN" dirty="0"/>
              </a:p>
              <a:p>
                <a:endParaRPr lang="en-US" altLang="zh-CN" dirty="0"/>
              </a:p>
              <a:p>
                <a:pPr marL="0" indent="0">
                  <a:buNone/>
                </a:pPr>
                <a:r>
                  <a:rPr lang="en-US" altLang="zh-CN" sz="3200" b="1" dirty="0"/>
                  <a:t>      </a:t>
                </a:r>
                <a14:m>
                  <m:oMath xmlns:m="http://schemas.openxmlformats.org/officeDocument/2006/math">
                    <m:r>
                      <a:rPr lang="en-US" altLang="zh-CN" sz="3200" b="1">
                        <a:latin typeface="Cambria Math" panose="02040503050406030204" pitchFamily="18" charset="0"/>
                      </a:rPr>
                      <m:t>𝐌</m:t>
                    </m:r>
                    <m:sSub>
                      <m:sSubPr>
                        <m:ctrlPr>
                          <a:rPr lang="en-US" altLang="zh-CN" sz="3200" i="1">
                            <a:latin typeface="Cambria Math" panose="02040503050406030204" pitchFamily="18" charset="0"/>
                          </a:rPr>
                        </m:ctrlPr>
                      </m:sSubPr>
                      <m:e>
                        <m:r>
                          <a:rPr lang="en-US" altLang="zh-CN" sz="3200" b="1">
                            <a:latin typeface="Cambria Math" panose="02040503050406030204" pitchFamily="18" charset="0"/>
                          </a:rPr>
                          <m:t>𝐔</m:t>
                        </m:r>
                      </m:e>
                      <m:sub>
                        <m:r>
                          <a:rPr lang="en-US" altLang="zh-CN" sz="3200" b="1">
                            <a:latin typeface="Cambria Math" panose="02040503050406030204" pitchFamily="18" charset="0"/>
                          </a:rPr>
                          <m:t>𝟏</m:t>
                        </m:r>
                      </m:sub>
                    </m:sSub>
                    <m:sSub>
                      <m:sSubPr>
                        <m:ctrlPr>
                          <a:rPr lang="en-US" altLang="zh-CN" sz="3200" i="1">
                            <a:latin typeface="Cambria Math" panose="02040503050406030204" pitchFamily="18" charset="0"/>
                          </a:rPr>
                        </m:ctrlPr>
                      </m:sSubPr>
                      <m:e>
                        <m:r>
                          <a:rPr lang="en-US" altLang="zh-CN" sz="3200" b="1">
                            <a:latin typeface="Cambria Math" panose="02040503050406030204" pitchFamily="18" charset="0"/>
                          </a:rPr>
                          <m:t>𝐝𝐱</m:t>
                        </m:r>
                      </m:e>
                      <m:sub>
                        <m:r>
                          <a:rPr lang="en-US" altLang="zh-CN" sz="3200" b="1">
                            <a:latin typeface="Cambria Math" panose="02040503050406030204" pitchFamily="18" charset="0"/>
                          </a:rPr>
                          <m:t>𝟏</m:t>
                        </m:r>
                      </m:sub>
                    </m:sSub>
                    <m:r>
                      <a:rPr lang="en-US" altLang="zh-CN" sz="3200" b="1">
                        <a:latin typeface="Cambria Math" panose="02040503050406030204" pitchFamily="18" charset="0"/>
                      </a:rPr>
                      <m:t>+</m:t>
                    </m:r>
                    <m:r>
                      <a:rPr lang="en-US" altLang="zh-CN" sz="3200" b="1">
                        <a:latin typeface="Cambria Math" panose="02040503050406030204" pitchFamily="18" charset="0"/>
                      </a:rPr>
                      <m:t>𝐌</m:t>
                    </m:r>
                    <m:sSub>
                      <m:sSubPr>
                        <m:ctrlPr>
                          <a:rPr lang="en-US" altLang="zh-CN" sz="3200" i="1">
                            <a:latin typeface="Cambria Math" panose="02040503050406030204" pitchFamily="18" charset="0"/>
                          </a:rPr>
                        </m:ctrlPr>
                      </m:sSubPr>
                      <m:e>
                        <m:r>
                          <a:rPr lang="en-US" altLang="zh-CN" sz="3200" b="1">
                            <a:latin typeface="Cambria Math" panose="02040503050406030204" pitchFamily="18" charset="0"/>
                          </a:rPr>
                          <m:t>𝐔</m:t>
                        </m:r>
                      </m:e>
                      <m:sub>
                        <m:r>
                          <a:rPr lang="en-US" altLang="zh-CN" sz="3200" b="1">
                            <a:latin typeface="Cambria Math" panose="02040503050406030204" pitchFamily="18" charset="0"/>
                          </a:rPr>
                          <m:t>𝟐</m:t>
                        </m:r>
                      </m:sub>
                    </m:sSub>
                    <m:sSub>
                      <m:sSubPr>
                        <m:ctrlPr>
                          <a:rPr lang="en-US" altLang="zh-CN" sz="3200" i="1">
                            <a:latin typeface="Cambria Math" panose="02040503050406030204" pitchFamily="18" charset="0"/>
                          </a:rPr>
                        </m:ctrlPr>
                      </m:sSubPr>
                      <m:e>
                        <m:r>
                          <a:rPr lang="en-US" altLang="zh-CN" sz="3200" b="1">
                            <a:latin typeface="Cambria Math" panose="02040503050406030204" pitchFamily="18" charset="0"/>
                          </a:rPr>
                          <m:t>𝐝𝐱</m:t>
                        </m:r>
                      </m:e>
                      <m:sub>
                        <m:r>
                          <a:rPr lang="en-US" altLang="zh-CN" sz="3200" b="1">
                            <a:latin typeface="Cambria Math" panose="02040503050406030204" pitchFamily="18" charset="0"/>
                          </a:rPr>
                          <m:t>𝟐</m:t>
                        </m:r>
                      </m:sub>
                    </m:sSub>
                  </m:oMath>
                </a14:m>
                <a:r>
                  <a:rPr lang="en-US" altLang="zh-CN" sz="3200" dirty="0">
                    <a:latin typeface="Arial" panose="020B0604020202020204" pitchFamily="34" charset="0"/>
                  </a:rPr>
                  <a:t>=</a:t>
                </a:r>
                <a14:m>
                  <m:oMath xmlns:m="http://schemas.openxmlformats.org/officeDocument/2006/math">
                    <m:r>
                      <a:rPr lang="en-US" altLang="zh-CN" sz="3200" b="1">
                        <a:latin typeface="Cambria Math" panose="02040503050406030204" pitchFamily="18" charset="0"/>
                      </a:rPr>
                      <m:t>𝐝𝐔</m:t>
                    </m:r>
                  </m:oMath>
                </a14:m>
                <a:r>
                  <a:rPr lang="en-US" altLang="zh-CN" sz="3200" dirty="0">
                    <a:latin typeface="Arial" panose="020B0604020202020204" pitchFamily="34" charset="0"/>
                  </a:rPr>
                  <a:t>=0</a:t>
                </a:r>
                <a:endParaRPr lang="zh-CN" altLang="en-US" dirty="0"/>
              </a:p>
            </p:txBody>
          </p:sp>
        </mc:Choice>
        <mc:Fallback xmlns="">
          <p:sp>
            <p:nvSpPr>
              <p:cNvPr id="3" name="内容占位符 2">
                <a:extLst>
                  <a:ext uri="{FF2B5EF4-FFF2-40B4-BE49-F238E27FC236}">
                    <a16:creationId xmlns:a16="http://schemas.microsoft.com/office/drawing/2014/main" id="{B6B9CC7D-3218-4C30-AB36-52B2A8934743}"/>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3787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6F34E-55CD-40F5-A699-424E3B4B5F57}"/>
              </a:ext>
            </a:extLst>
          </p:cNvPr>
          <p:cNvSpPr>
            <a:spLocks noGrp="1"/>
          </p:cNvSpPr>
          <p:nvPr>
            <p:ph type="title"/>
          </p:nvPr>
        </p:nvSpPr>
        <p:spPr/>
        <p:txBody>
          <a:bodyPr/>
          <a:lstStyle/>
          <a:p>
            <a:r>
              <a:rPr lang="zh-CN" altLang="en-US" dirty="0"/>
              <a:t>边际效用和边际替代率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AAAD1E5-F168-44FD-94A3-4B586ADCDC90}"/>
                  </a:ext>
                </a:extLst>
              </p:cNvPr>
              <p:cNvSpPr>
                <a:spLocks noGrp="1"/>
              </p:cNvSpPr>
              <p:nvPr>
                <p:ph idx="1"/>
              </p:nvPr>
            </p:nvSpPr>
            <p:spPr/>
            <p:txBody>
              <a:bodyPr/>
              <a:lstStyle/>
              <a:p>
                <a:pPr marL="0" indent="0">
                  <a:buNone/>
                </a:pPr>
                <a:r>
                  <a:rPr lang="zh-CN" altLang="en-US" dirty="0">
                    <a:latin typeface="Cambria Math" panose="02040503050406030204" pitchFamily="18" charset="0"/>
                  </a:rPr>
                  <a:t>有</a:t>
                </a:r>
                <a:endParaRPr lang="en-US" altLang="zh-CN"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𝐌𝐔</m:t>
                          </m:r>
                        </m:e>
                        <m:sub>
                          <m:r>
                            <a:rPr lang="en-US" altLang="zh-CN" b="1">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b="1">
                              <a:latin typeface="Cambria Math" panose="02040503050406030204" pitchFamily="18" charset="0"/>
                            </a:rPr>
                            <m:t>𝐝𝐱</m:t>
                          </m:r>
                        </m:e>
                        <m:sub>
                          <m:r>
                            <a:rPr lang="en-US" altLang="zh-CN" b="1">
                              <a:latin typeface="Cambria Math" panose="02040503050406030204" pitchFamily="18" charset="0"/>
                            </a:rPr>
                            <m:t>𝟐</m:t>
                          </m:r>
                        </m:sub>
                      </m:sSub>
                      <m:r>
                        <a:rPr lang="en-US" altLang="zh-CN" b="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𝐌𝐔</m:t>
                          </m:r>
                        </m:e>
                        <m:sub>
                          <m:r>
                            <a:rPr lang="en-US" altLang="zh-CN" b="1">
                              <a:latin typeface="Cambria Math" panose="02040503050406030204" pitchFamily="18" charset="0"/>
                            </a:rPr>
                            <m:t>𝟏</m:t>
                          </m:r>
                        </m:sub>
                      </m:sSub>
                      <m:sSub>
                        <m:sSubPr>
                          <m:ctrlPr>
                            <a:rPr lang="en-US" altLang="zh-CN" i="1">
                              <a:latin typeface="Cambria Math" panose="02040503050406030204" pitchFamily="18" charset="0"/>
                            </a:rPr>
                          </m:ctrlPr>
                        </m:sSubPr>
                        <m:e>
                          <m:r>
                            <a:rPr lang="en-US" altLang="zh-CN" b="1">
                              <a:latin typeface="Cambria Math" panose="02040503050406030204" pitchFamily="18" charset="0"/>
                            </a:rPr>
                            <m:t>𝐝𝐱</m:t>
                          </m:r>
                        </m:e>
                        <m:sub>
                          <m:r>
                            <a:rPr lang="en-US" altLang="zh-CN" b="1">
                              <a:latin typeface="Cambria Math" panose="02040503050406030204" pitchFamily="18" charset="0"/>
                            </a:rPr>
                            <m:t>𝟏</m:t>
                          </m:r>
                        </m:sub>
                      </m:sSub>
                    </m:oMath>
                  </m:oMathPara>
                </a14:m>
                <a:endParaRPr lang="en-US" altLang="zh-CN" dirty="0"/>
              </a:p>
              <a:p>
                <a:pPr marL="0" indent="0">
                  <a:buNone/>
                </a:pPr>
                <a:endParaRPr lang="en-US" altLang="zh-CN" dirty="0"/>
              </a:p>
              <a:p>
                <a:pPr marL="0" indent="0">
                  <a:buNone/>
                </a:pPr>
                <a:r>
                  <a:rPr lang="zh-CN" altLang="en-US" dirty="0"/>
                  <a:t>如果</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𝐌𝐔</m:t>
                        </m:r>
                      </m:e>
                      <m:sub>
                        <m:r>
                          <a:rPr lang="en-US" altLang="zh-CN" b="1" i="1">
                            <a:solidFill>
                              <a:schemeClr val="tx1"/>
                            </a:solidFill>
                            <a:latin typeface="Cambria Math" panose="02040503050406030204" pitchFamily="18" charset="0"/>
                          </a:rPr>
                          <m:t>𝟐</m:t>
                        </m:r>
                      </m:sub>
                    </m:sSub>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𝟎</m:t>
                    </m:r>
                  </m:oMath>
                </a14:m>
                <a:r>
                  <a:rPr lang="en-US" altLang="zh-CN" dirty="0">
                    <a:solidFill>
                      <a:schemeClr val="tx1"/>
                    </a:solidFill>
                  </a:rPr>
                  <a:t> </a:t>
                </a:r>
                <a:r>
                  <a:rPr lang="zh-CN" altLang="en-US" dirty="0"/>
                  <a:t>则</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rPr>
                        <m:t>𝐌𝐑</m:t>
                      </m:r>
                      <m:sSub>
                        <m:sSubPr>
                          <m:ctrlPr>
                            <a:rPr lang="en-US" altLang="zh-CN" b="1" i="1">
                              <a:latin typeface="Cambria Math" panose="02040503050406030204" pitchFamily="18" charset="0"/>
                            </a:rPr>
                          </m:ctrlPr>
                        </m:sSubPr>
                        <m:e>
                          <m:r>
                            <a:rPr lang="en-US" altLang="zh-CN" b="1">
                              <a:latin typeface="Cambria Math" panose="02040503050406030204" pitchFamily="18" charset="0"/>
                            </a:rPr>
                            <m:t>𝐒</m:t>
                          </m:r>
                        </m:e>
                        <m:sub>
                          <m:r>
                            <a:rPr lang="en-US" altLang="zh-CN" b="1" i="1">
                              <a:latin typeface="Cambria Math" panose="02040503050406030204" pitchFamily="18" charset="0"/>
                            </a:rPr>
                            <m:t>𝟏</m:t>
                          </m:r>
                          <m:r>
                            <a:rPr lang="en-US" altLang="zh-CN" b="1" i="1">
                              <a:latin typeface="Cambria Math" panose="02040503050406030204" pitchFamily="18" charset="0"/>
                            </a:rPr>
                            <m:t>,</m:t>
                          </m:r>
                          <m:r>
                            <a:rPr lang="en-US" altLang="zh-CN" b="1" i="1">
                              <a:latin typeface="Cambria Math" panose="02040503050406030204" pitchFamily="18" charset="0"/>
                            </a:rPr>
                            <m:t>𝟐</m:t>
                          </m:r>
                        </m:sub>
                      </m:sSub>
                      <m:r>
                        <a:rPr lang="en-US" altLang="zh-CN" b="1">
                          <a:latin typeface="Cambria Math" panose="02040503050406030204" pitchFamily="18" charset="0"/>
                        </a:rPr>
                        <m:t>=</m:t>
                      </m:r>
                      <m:r>
                        <a:rPr lang="en-US" altLang="zh-CN" i="1">
                          <a:latin typeface="Cambria Math" panose="02040503050406030204" pitchFamily="18" charset="0"/>
                        </a:rPr>
                        <m:t>−</m:t>
                      </m:r>
                      <m:f>
                        <m:fPr>
                          <m:ctrlPr>
                            <a:rPr lang="en-US" altLang="zh-CN" b="1"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1">
                                  <a:latin typeface="Cambria Math" panose="02040503050406030204" pitchFamily="18" charset="0"/>
                                </a:rPr>
                                <m:t>𝐝</m:t>
                              </m:r>
                              <m:r>
                                <a:rPr lang="en-US" altLang="zh-CN">
                                  <a:latin typeface="Cambria Math" panose="02040503050406030204" pitchFamily="18" charset="0"/>
                                </a:rPr>
                                <m:t>𝐱</m:t>
                              </m:r>
                            </m:e>
                            <m:sub>
                              <m:r>
                                <a:rPr lang="en-US" altLang="zh-CN" b="1">
                                  <a:latin typeface="Cambria Math" panose="02040503050406030204" pitchFamily="18" charset="0"/>
                                </a:rPr>
                                <m:t>𝟐</m:t>
                              </m:r>
                            </m:sub>
                          </m:sSub>
                        </m:num>
                        <m:den>
                          <m:sSub>
                            <m:sSubPr>
                              <m:ctrlPr>
                                <a:rPr lang="en-US" altLang="zh-CN" i="1">
                                  <a:latin typeface="Cambria Math" panose="02040503050406030204" pitchFamily="18" charset="0"/>
                                </a:rPr>
                              </m:ctrlPr>
                            </m:sSubPr>
                            <m:e>
                              <m:r>
                                <a:rPr lang="en-US" altLang="zh-CN" b="1">
                                  <a:latin typeface="Cambria Math" panose="02040503050406030204" pitchFamily="18" charset="0"/>
                                </a:rPr>
                                <m:t>𝐝</m:t>
                              </m:r>
                              <m:r>
                                <a:rPr lang="en-US" altLang="zh-CN">
                                  <a:latin typeface="Cambria Math" panose="02040503050406030204" pitchFamily="18" charset="0"/>
                                </a:rPr>
                                <m:t>𝐱</m:t>
                              </m:r>
                            </m:e>
                            <m:sub>
                              <m:r>
                                <a:rPr lang="en-US" altLang="zh-CN" b="1">
                                  <a:latin typeface="Cambria Math" panose="02040503050406030204" pitchFamily="18" charset="0"/>
                                </a:rPr>
                                <m:t>𝟏</m:t>
                              </m:r>
                            </m:sub>
                          </m:sSub>
                        </m:den>
                      </m:f>
                      <m:r>
                        <a:rPr lang="en-US" altLang="zh-CN">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1" i="1">
                                  <a:latin typeface="Cambria Math" panose="02040503050406030204" pitchFamily="18" charset="0"/>
                                </a:rPr>
                                <m:t>𝐌𝐔</m:t>
                              </m:r>
                            </m:e>
                            <m:sub>
                              <m:r>
                                <a:rPr lang="en-US" altLang="zh-CN" b="1" i="1">
                                  <a:latin typeface="Cambria Math" panose="02040503050406030204" pitchFamily="18" charset="0"/>
                                </a:rPr>
                                <m:t>𝟏</m:t>
                              </m:r>
                            </m:sub>
                          </m:sSub>
                        </m:num>
                        <m:den>
                          <m:sSub>
                            <m:sSubPr>
                              <m:ctrlPr>
                                <a:rPr lang="en-US" altLang="zh-CN" i="1">
                                  <a:latin typeface="Cambria Math" panose="02040503050406030204" pitchFamily="18" charset="0"/>
                                </a:rPr>
                              </m:ctrlPr>
                            </m:sSubPr>
                            <m:e>
                              <m:r>
                                <a:rPr lang="en-US" altLang="zh-CN" b="1" i="1">
                                  <a:latin typeface="Cambria Math" panose="02040503050406030204" pitchFamily="18" charset="0"/>
                                </a:rPr>
                                <m:t>𝐌𝐔</m:t>
                              </m:r>
                            </m:e>
                            <m:sub>
                              <m:r>
                                <a:rPr lang="en-US" altLang="zh-CN" b="1" i="1">
                                  <a:latin typeface="Cambria Math" panose="02040503050406030204" pitchFamily="18" charset="0"/>
                                </a:rPr>
                                <m:t>𝟐</m:t>
                              </m:r>
                            </m:sub>
                          </m:sSub>
                        </m:den>
                      </m:f>
                    </m:oMath>
                  </m:oMathPara>
                </a14:m>
                <a:endParaRPr lang="en-US" altLang="zh-CN" dirty="0"/>
              </a:p>
              <a:p>
                <a:pPr marL="0" indent="0">
                  <a:buNone/>
                </a:pPr>
                <a:endParaRPr lang="en-US" altLang="zh-CN" dirty="0"/>
              </a:p>
              <a:p>
                <a:pPr marL="0" indent="0">
                  <a:buNone/>
                </a:pPr>
                <a:r>
                  <a:rPr lang="zh-CN" altLang="en-US" dirty="0"/>
                  <a:t>边际替代率等于边际效用之比。</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AAAD1E5-F168-44FD-94A3-4B586ADCDC90}"/>
                  </a:ext>
                </a:extLst>
              </p:cNvPr>
              <p:cNvSpPr>
                <a:spLocks noGrp="1" noRot="1" noChangeAspect="1" noMove="1" noResize="1" noEditPoints="1" noAdjustHandles="1" noChangeArrowheads="1" noChangeShapeType="1" noTextEdit="1"/>
              </p:cNvSpPr>
              <p:nvPr>
                <p:ph idx="1"/>
              </p:nvPr>
            </p:nvSpPr>
            <p:spPr>
              <a:blipFill>
                <a:blip r:embed="rId2"/>
                <a:stretch>
                  <a:fillRect l="-1546"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3251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4C100-7085-45BB-984B-FCC069150A4A}"/>
              </a:ext>
            </a:extLst>
          </p:cNvPr>
          <p:cNvSpPr>
            <a:spLocks noGrp="1"/>
          </p:cNvSpPr>
          <p:nvPr>
            <p:ph type="title"/>
          </p:nvPr>
        </p:nvSpPr>
        <p:spPr/>
        <p:txBody>
          <a:bodyPr/>
          <a:lstStyle/>
          <a:p>
            <a:r>
              <a:rPr lang="zh-CN" altLang="en-US" dirty="0"/>
              <a:t>边际效用和边际替代率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F3C8BF-E676-431E-8CCF-FA9BC5704F99}"/>
                  </a:ext>
                </a:extLst>
              </p:cNvPr>
              <p:cNvSpPr>
                <a:spLocks noGrp="1"/>
              </p:cNvSpPr>
              <p:nvPr>
                <p:ph idx="1"/>
              </p:nvPr>
            </p:nvSpPr>
            <p:spPr/>
            <p:txBody>
              <a:bodyPr/>
              <a:lstStyle/>
              <a:p>
                <a:r>
                  <a:rPr lang="zh-CN" altLang="en-US" dirty="0">
                    <a:ea typeface="宋体" panose="02010600030101010101" pitchFamily="2" charset="-122"/>
                  </a:rPr>
                  <a:t>例子</a:t>
                </a:r>
                <a:r>
                  <a:rPr lang="en-US" altLang="zh-CN" dirty="0">
                    <a:ea typeface="宋体" panose="02010600030101010101" pitchFamily="2" charset="-122"/>
                  </a:rPr>
                  <a:t> U(x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a:t>
                </a:r>
                <a:r>
                  <a:rPr lang="zh-CN" altLang="en-US" dirty="0">
                    <a:ea typeface="宋体" panose="02010600030101010101" pitchFamily="2" charset="-122"/>
                  </a:rPr>
                  <a:t>那么</a:t>
                </a:r>
                <a:r>
                  <a:rPr lang="en-US" altLang="zh-CN" dirty="0">
                    <a:ea typeface="宋体" panose="02010600030101010101" pitchFamily="2" charset="-122"/>
                  </a:rPr>
                  <a:t/>
                </a:r>
                <a:br>
                  <a:rPr lang="en-US" altLang="zh-CN" dirty="0">
                    <a:ea typeface="宋体" panose="02010600030101010101" pitchFamily="2" charset="-122"/>
                  </a:rPr>
                </a:br>
                <a:r>
                  <a:rPr lang="en-US" altLang="zh-CN" dirty="0">
                    <a:ea typeface="宋体" panose="02010600030101010101" pitchFamily="2" charset="-122"/>
                  </a:rPr>
                  <a:t/>
                </a:r>
                <a:br>
                  <a:rPr lang="en-US" altLang="zh-CN" dirty="0">
                    <a:ea typeface="宋体" panose="02010600030101010101" pitchFamily="2" charset="-122"/>
                  </a:rPr>
                </a:br>
                <a14:m>
                  <m:oMath xmlns:m="http://schemas.openxmlformats.org/officeDocument/2006/math">
                    <m:r>
                      <a:rPr lang="en-US" altLang="zh-CN" b="1">
                        <a:latin typeface="Cambria Math" panose="02040503050406030204" pitchFamily="18" charset="0"/>
                      </a:rPr>
                      <m:t>𝐌</m:t>
                    </m:r>
                    <m:sSub>
                      <m:sSubPr>
                        <m:ctrlPr>
                          <a:rPr lang="en-US" altLang="zh-CN" i="1">
                            <a:latin typeface="Cambria Math" panose="02040503050406030204" pitchFamily="18" charset="0"/>
                          </a:rPr>
                        </m:ctrlPr>
                      </m:sSubPr>
                      <m:e>
                        <m:r>
                          <a:rPr lang="en-US" altLang="zh-CN" b="1">
                            <a:latin typeface="Cambria Math" panose="02040503050406030204" pitchFamily="18" charset="0"/>
                          </a:rPr>
                          <m:t>𝐔</m:t>
                        </m:r>
                      </m:e>
                      <m:sub>
                        <m:r>
                          <a:rPr lang="en-US" altLang="zh-CN" b="1">
                            <a:latin typeface="Cambria Math" panose="02040503050406030204" pitchFamily="18" charset="0"/>
                          </a:rPr>
                          <m:t>𝟏</m:t>
                        </m:r>
                      </m:sub>
                    </m:sSub>
                    <m:d>
                      <m:dPr>
                        <m:ctrlPr>
                          <a:rPr lang="en-US" altLang="zh-CN" i="1">
                            <a:latin typeface="Cambria Math" panose="02040503050406030204" pitchFamily="18" charset="0"/>
                          </a:rPr>
                        </m:ctrlPr>
                      </m:dPr>
                      <m:e>
                        <m:r>
                          <a:rPr lang="en-US" altLang="zh-CN">
                            <a:latin typeface="Cambria Math" panose="02040503050406030204" pitchFamily="18" charset="0"/>
                          </a:rPr>
                          <m:t>𝐱</m:t>
                        </m:r>
                      </m:e>
                    </m:d>
                    <m:r>
                      <a:rPr lang="en-US" altLang="zh-CN" b="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𝐱</m:t>
                        </m:r>
                      </m:e>
                      <m:sub>
                        <m:r>
                          <a:rPr lang="en-US" altLang="zh-CN" b="1">
                            <a:latin typeface="Cambria Math" panose="02040503050406030204" pitchFamily="18" charset="0"/>
                          </a:rPr>
                          <m:t>𝟐</m:t>
                        </m:r>
                      </m:sub>
                    </m:sSub>
                    <m:r>
                      <a:rPr lang="en-US" altLang="zh-CN" b="1">
                        <a:latin typeface="Cambria Math" panose="02040503050406030204" pitchFamily="18" charset="0"/>
                      </a:rPr>
                      <m:t>,</m:t>
                    </m:r>
                    <m:r>
                      <a:rPr lang="en-US" altLang="zh-CN" b="1">
                        <a:latin typeface="Cambria Math" panose="02040503050406030204" pitchFamily="18" charset="0"/>
                      </a:rPr>
                      <m:t>𝐌</m:t>
                    </m:r>
                    <m:sSub>
                      <m:sSubPr>
                        <m:ctrlPr>
                          <a:rPr lang="en-US" altLang="zh-CN" i="1">
                            <a:latin typeface="Cambria Math" panose="02040503050406030204" pitchFamily="18" charset="0"/>
                          </a:rPr>
                        </m:ctrlPr>
                      </m:sSubPr>
                      <m:e>
                        <m:r>
                          <a:rPr lang="en-US" altLang="zh-CN" b="1">
                            <a:latin typeface="Cambria Math" panose="02040503050406030204" pitchFamily="18" charset="0"/>
                          </a:rPr>
                          <m:t>𝐔</m:t>
                        </m:r>
                      </m:e>
                      <m:sub>
                        <m:r>
                          <a:rPr lang="en-US" altLang="zh-CN" b="1">
                            <a:latin typeface="Cambria Math" panose="02040503050406030204" pitchFamily="18" charset="0"/>
                          </a:rPr>
                          <m:t>𝟐</m:t>
                        </m:r>
                      </m:sub>
                    </m:sSub>
                    <m:d>
                      <m:dPr>
                        <m:ctrlPr>
                          <a:rPr lang="en-US" altLang="zh-CN" i="1">
                            <a:latin typeface="Cambria Math" panose="02040503050406030204" pitchFamily="18" charset="0"/>
                          </a:rPr>
                        </m:ctrlPr>
                      </m:dPr>
                      <m:e>
                        <m:r>
                          <a:rPr lang="en-US" altLang="zh-CN">
                            <a:latin typeface="Cambria Math" panose="02040503050406030204" pitchFamily="18" charset="0"/>
                          </a:rPr>
                          <m:t>𝐱</m:t>
                        </m:r>
                      </m:e>
                    </m:d>
                    <m:r>
                      <a:rPr lang="en-US" altLang="zh-CN" b="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𝐱</m:t>
                        </m:r>
                      </m:e>
                      <m:sub>
                        <m:r>
                          <a:rPr lang="en-US" altLang="zh-CN" b="1">
                            <a:latin typeface="Cambria Math" panose="02040503050406030204" pitchFamily="18" charset="0"/>
                          </a:rPr>
                          <m:t>𝟏</m:t>
                        </m:r>
                      </m:sub>
                    </m:sSub>
                  </m:oMath>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rPr>
                        <m:t>𝐌𝐑</m:t>
                      </m:r>
                      <m:sSub>
                        <m:sSubPr>
                          <m:ctrlPr>
                            <a:rPr lang="en-US" altLang="zh-CN" b="1" i="1">
                              <a:latin typeface="Cambria Math" panose="02040503050406030204" pitchFamily="18" charset="0"/>
                            </a:rPr>
                          </m:ctrlPr>
                        </m:sSubPr>
                        <m:e>
                          <m:r>
                            <a:rPr lang="en-US" altLang="zh-CN" b="1">
                              <a:latin typeface="Cambria Math" panose="02040503050406030204" pitchFamily="18" charset="0"/>
                            </a:rPr>
                            <m:t>𝐒</m:t>
                          </m:r>
                        </m:e>
                        <m:sub>
                          <m:r>
                            <a:rPr lang="en-US" altLang="zh-CN" b="1" i="1">
                              <a:latin typeface="Cambria Math" panose="02040503050406030204" pitchFamily="18" charset="0"/>
                            </a:rPr>
                            <m:t>𝟏</m:t>
                          </m:r>
                          <m:r>
                            <a:rPr lang="en-US" altLang="zh-CN" b="1" i="1">
                              <a:latin typeface="Cambria Math" panose="02040503050406030204" pitchFamily="18" charset="0"/>
                            </a:rPr>
                            <m:t>,</m:t>
                          </m:r>
                          <m:r>
                            <a:rPr lang="en-US" altLang="zh-CN" b="1" i="1">
                              <a:latin typeface="Cambria Math" panose="02040503050406030204" pitchFamily="18" charset="0"/>
                            </a:rPr>
                            <m:t>𝟐</m:t>
                          </m:r>
                        </m:sub>
                      </m:sSub>
                      <m:r>
                        <a:rPr lang="en-US" altLang="zh-CN" b="1">
                          <a:latin typeface="Cambria Math" panose="02040503050406030204" pitchFamily="18" charset="0"/>
                        </a:rPr>
                        <m:t>(</m:t>
                      </m:r>
                      <m:r>
                        <a:rPr lang="en-US" altLang="zh-CN" b="1">
                          <a:latin typeface="Cambria Math" panose="02040503050406030204" pitchFamily="18" charset="0"/>
                        </a:rPr>
                        <m:t>𝐱</m:t>
                      </m:r>
                      <m:r>
                        <a:rPr lang="en-US" altLang="zh-CN" b="1">
                          <a:latin typeface="Cambria Math" panose="02040503050406030204" pitchFamily="18" charset="0"/>
                        </a:rPr>
                        <m:t>)=</m:t>
                      </m:r>
                      <m:f>
                        <m:fPr>
                          <m:ctrlPr>
                            <a:rPr lang="en-US" altLang="zh-CN" i="1">
                              <a:latin typeface="Cambria Math" panose="02040503050406030204" pitchFamily="18" charset="0"/>
                            </a:rPr>
                          </m:ctrlPr>
                        </m:fPr>
                        <m:num>
                          <m:r>
                            <a:rPr lang="en-US" altLang="zh-CN" b="1">
                              <a:latin typeface="Cambria Math" panose="02040503050406030204" pitchFamily="18" charset="0"/>
                            </a:rPr>
                            <m:t>𝐌</m:t>
                          </m:r>
                          <m:sSub>
                            <m:sSubPr>
                              <m:ctrlPr>
                                <a:rPr lang="en-US" altLang="zh-CN" i="1">
                                  <a:latin typeface="Cambria Math" panose="02040503050406030204" pitchFamily="18" charset="0"/>
                                </a:rPr>
                              </m:ctrlPr>
                            </m:sSubPr>
                            <m:e>
                              <m:r>
                                <a:rPr lang="en-US" altLang="zh-CN" b="1">
                                  <a:latin typeface="Cambria Math" panose="02040503050406030204" pitchFamily="18" charset="0"/>
                                </a:rPr>
                                <m:t>𝐔</m:t>
                              </m:r>
                            </m:e>
                            <m:sub>
                              <m:r>
                                <a:rPr lang="en-US" altLang="zh-CN" b="1">
                                  <a:latin typeface="Cambria Math" panose="02040503050406030204" pitchFamily="18" charset="0"/>
                                </a:rPr>
                                <m:t>𝟏</m:t>
                              </m:r>
                            </m:sub>
                          </m:sSub>
                          <m:d>
                            <m:dPr>
                              <m:ctrlPr>
                                <a:rPr lang="en-US" altLang="zh-CN" i="1">
                                  <a:latin typeface="Cambria Math" panose="02040503050406030204" pitchFamily="18" charset="0"/>
                                </a:rPr>
                              </m:ctrlPr>
                            </m:dPr>
                            <m:e>
                              <m:r>
                                <a:rPr lang="en-US" altLang="zh-CN">
                                  <a:latin typeface="Cambria Math" panose="02040503050406030204" pitchFamily="18" charset="0"/>
                                </a:rPr>
                                <m:t>𝐱</m:t>
                              </m:r>
                            </m:e>
                          </m:d>
                        </m:num>
                        <m:den>
                          <m:r>
                            <a:rPr lang="en-US" altLang="zh-CN" b="1">
                              <a:latin typeface="Cambria Math" panose="02040503050406030204" pitchFamily="18" charset="0"/>
                            </a:rPr>
                            <m:t>𝐌</m:t>
                          </m:r>
                          <m:sSub>
                            <m:sSubPr>
                              <m:ctrlPr>
                                <a:rPr lang="en-US" altLang="zh-CN" i="1">
                                  <a:latin typeface="Cambria Math" panose="02040503050406030204" pitchFamily="18" charset="0"/>
                                </a:rPr>
                              </m:ctrlPr>
                            </m:sSubPr>
                            <m:e>
                              <m:r>
                                <a:rPr lang="en-US" altLang="zh-CN" b="1">
                                  <a:latin typeface="Cambria Math" panose="02040503050406030204" pitchFamily="18" charset="0"/>
                                </a:rPr>
                                <m:t>𝐔</m:t>
                              </m:r>
                            </m:e>
                            <m:sub>
                              <m:r>
                                <a:rPr lang="en-US" altLang="zh-CN" b="1">
                                  <a:latin typeface="Cambria Math" panose="02040503050406030204" pitchFamily="18" charset="0"/>
                                </a:rPr>
                                <m:t>𝟐</m:t>
                              </m:r>
                            </m:sub>
                          </m:sSub>
                          <m:d>
                            <m:dPr>
                              <m:ctrlPr>
                                <a:rPr lang="en-US" altLang="zh-CN" i="1">
                                  <a:latin typeface="Cambria Math" panose="02040503050406030204" pitchFamily="18" charset="0"/>
                                </a:rPr>
                              </m:ctrlPr>
                            </m:dPr>
                            <m:e>
                              <m:r>
                                <a:rPr lang="en-US" altLang="zh-CN">
                                  <a:latin typeface="Cambria Math" panose="02040503050406030204" pitchFamily="18" charset="0"/>
                                </a:rPr>
                                <m:t>𝐱</m:t>
                              </m:r>
                            </m:e>
                          </m:d>
                        </m:den>
                      </m:f>
                      <m:r>
                        <a:rPr lang="en-US" altLang="zh-CN" b="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1">
                                  <a:latin typeface="Cambria Math" panose="02040503050406030204" pitchFamily="18" charset="0"/>
                                </a:rPr>
                                <m:t>𝐱</m:t>
                              </m:r>
                            </m:e>
                            <m:sub>
                              <m:r>
                                <a:rPr lang="en-US" altLang="zh-CN" b="1">
                                  <a:latin typeface="Cambria Math" panose="02040503050406030204" pitchFamily="18" charset="0"/>
                                </a:rPr>
                                <m:t>𝟐</m:t>
                              </m:r>
                            </m:sub>
                          </m:sSub>
                        </m:num>
                        <m:den>
                          <m:sSub>
                            <m:sSubPr>
                              <m:ctrlPr>
                                <a:rPr lang="en-US" altLang="zh-CN" i="1">
                                  <a:latin typeface="Cambria Math" panose="02040503050406030204" pitchFamily="18" charset="0"/>
                                </a:rPr>
                              </m:ctrlPr>
                            </m:sSubPr>
                            <m:e>
                              <m:r>
                                <a:rPr lang="en-US" altLang="zh-CN" b="1">
                                  <a:latin typeface="Cambria Math" panose="02040503050406030204" pitchFamily="18" charset="0"/>
                                </a:rPr>
                                <m:t>𝐱</m:t>
                              </m:r>
                            </m:e>
                            <m:sub>
                              <m:r>
                                <a:rPr lang="en-US" altLang="zh-CN" b="1">
                                  <a:latin typeface="Cambria Math" panose="02040503050406030204" pitchFamily="18" charset="0"/>
                                </a:rPr>
                                <m:t>𝟏</m:t>
                              </m:r>
                            </m:sub>
                          </m:sSub>
                        </m:den>
                      </m:f>
                    </m:oMath>
                  </m:oMathPara>
                </a14:m>
                <a:endParaRPr lang="en-US" altLang="zh-CN"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9F3C8BF-E676-431E-8CCF-FA9BC5704F99}"/>
                  </a:ext>
                </a:extLst>
              </p:cNvPr>
              <p:cNvSpPr>
                <a:spLocks noGrp="1" noRot="1" noChangeAspect="1" noMove="1" noResize="1" noEditPoints="1" noAdjustHandles="1" noChangeArrowheads="1" noChangeShapeType="1" noTextEdit="1"/>
              </p:cNvSpPr>
              <p:nvPr>
                <p:ph idx="1"/>
              </p:nvPr>
            </p:nvSpPr>
            <p:spPr>
              <a:blipFill>
                <a:blip r:embed="rId2"/>
                <a:stretch>
                  <a:fillRect l="-1391"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0913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2F20A-26C6-4826-9793-557951E98D21}"/>
              </a:ext>
            </a:extLst>
          </p:cNvPr>
          <p:cNvSpPr>
            <a:spLocks noGrp="1"/>
          </p:cNvSpPr>
          <p:nvPr>
            <p:ph type="title"/>
          </p:nvPr>
        </p:nvSpPr>
        <p:spPr/>
        <p:txBody>
          <a:bodyPr/>
          <a:lstStyle/>
          <a:p>
            <a:r>
              <a:rPr lang="zh-CN" altLang="en-US" dirty="0"/>
              <a:t>边际效用和边际替代率</a:t>
            </a:r>
          </a:p>
        </p:txBody>
      </p:sp>
      <p:sp>
        <p:nvSpPr>
          <p:cNvPr id="3" name="内容占位符 2">
            <a:extLst>
              <a:ext uri="{FF2B5EF4-FFF2-40B4-BE49-F238E27FC236}">
                <a16:creationId xmlns:a16="http://schemas.microsoft.com/office/drawing/2014/main" id="{0C30982C-D576-4611-8E90-40A2B83A7ED1}"/>
              </a:ext>
            </a:extLst>
          </p:cNvPr>
          <p:cNvSpPr>
            <a:spLocks noGrp="1"/>
          </p:cNvSpPr>
          <p:nvPr>
            <p:ph idx="1"/>
          </p:nvPr>
        </p:nvSpPr>
        <p:spPr/>
        <p:txBody>
          <a:bodyPr/>
          <a:lstStyle/>
          <a:p>
            <a:endParaRPr lang="zh-CN" altLang="en-US" dirty="0"/>
          </a:p>
        </p:txBody>
      </p:sp>
      <p:sp>
        <p:nvSpPr>
          <p:cNvPr id="5" name="Freeform 4">
            <a:extLst>
              <a:ext uri="{FF2B5EF4-FFF2-40B4-BE49-F238E27FC236}">
                <a16:creationId xmlns:a16="http://schemas.microsoft.com/office/drawing/2014/main" id="{3CDC5371-966A-43EE-AC0A-403D0A90A4CC}"/>
              </a:ext>
            </a:extLst>
          </p:cNvPr>
          <p:cNvSpPr>
            <a:spLocks/>
          </p:cNvSpPr>
          <p:nvPr/>
        </p:nvSpPr>
        <p:spPr bwMode="auto">
          <a:xfrm>
            <a:off x="2049463" y="1812925"/>
            <a:ext cx="3573462" cy="4017963"/>
          </a:xfrm>
          <a:custGeom>
            <a:avLst/>
            <a:gdLst>
              <a:gd name="T0" fmla="*/ 34925 w 2251"/>
              <a:gd name="T1" fmla="*/ 617538 h 2531"/>
              <a:gd name="T2" fmla="*/ 92075 w 2251"/>
              <a:gd name="T3" fmla="*/ 1300163 h 2531"/>
              <a:gd name="T4" fmla="*/ 149225 w 2251"/>
              <a:gd name="T5" fmla="*/ 1765300 h 2531"/>
              <a:gd name="T6" fmla="*/ 206375 w 2251"/>
              <a:gd name="T7" fmla="*/ 2105025 h 2531"/>
              <a:gd name="T8" fmla="*/ 261937 w 2251"/>
              <a:gd name="T9" fmla="*/ 2362200 h 2531"/>
              <a:gd name="T10" fmla="*/ 319087 w 2251"/>
              <a:gd name="T11" fmla="*/ 2565400 h 2531"/>
              <a:gd name="T12" fmla="*/ 376237 w 2251"/>
              <a:gd name="T13" fmla="*/ 2728913 h 2531"/>
              <a:gd name="T14" fmla="*/ 431800 w 2251"/>
              <a:gd name="T15" fmla="*/ 2863850 h 2531"/>
              <a:gd name="T16" fmla="*/ 490537 w 2251"/>
              <a:gd name="T17" fmla="*/ 2976562 h 2531"/>
              <a:gd name="T18" fmla="*/ 546100 w 2251"/>
              <a:gd name="T19" fmla="*/ 3070225 h 2531"/>
              <a:gd name="T20" fmla="*/ 601662 w 2251"/>
              <a:gd name="T21" fmla="*/ 3152775 h 2531"/>
              <a:gd name="T22" fmla="*/ 660400 w 2251"/>
              <a:gd name="T23" fmla="*/ 3225800 h 2531"/>
              <a:gd name="T24" fmla="*/ 715962 w 2251"/>
              <a:gd name="T25" fmla="*/ 3287713 h 2531"/>
              <a:gd name="T26" fmla="*/ 771525 w 2251"/>
              <a:gd name="T27" fmla="*/ 3344863 h 2531"/>
              <a:gd name="T28" fmla="*/ 830262 w 2251"/>
              <a:gd name="T29" fmla="*/ 3394076 h 2531"/>
              <a:gd name="T30" fmla="*/ 885825 w 2251"/>
              <a:gd name="T31" fmla="*/ 3436938 h 2531"/>
              <a:gd name="T32" fmla="*/ 942975 w 2251"/>
              <a:gd name="T33" fmla="*/ 3478213 h 2531"/>
              <a:gd name="T34" fmla="*/ 1000125 w 2251"/>
              <a:gd name="T35" fmla="*/ 3514726 h 2531"/>
              <a:gd name="T36" fmla="*/ 1055687 w 2251"/>
              <a:gd name="T37" fmla="*/ 3548063 h 2531"/>
              <a:gd name="T38" fmla="*/ 1112837 w 2251"/>
              <a:gd name="T39" fmla="*/ 3578226 h 2531"/>
              <a:gd name="T40" fmla="*/ 1169987 w 2251"/>
              <a:gd name="T41" fmla="*/ 3605213 h 2531"/>
              <a:gd name="T42" fmla="*/ 1227137 w 2251"/>
              <a:gd name="T43" fmla="*/ 3630613 h 2531"/>
              <a:gd name="T44" fmla="*/ 1282700 w 2251"/>
              <a:gd name="T45" fmla="*/ 3654426 h 2531"/>
              <a:gd name="T46" fmla="*/ 1339850 w 2251"/>
              <a:gd name="T47" fmla="*/ 3675063 h 2531"/>
              <a:gd name="T48" fmla="*/ 1397000 w 2251"/>
              <a:gd name="T49" fmla="*/ 3697288 h 2531"/>
              <a:gd name="T50" fmla="*/ 1452562 w 2251"/>
              <a:gd name="T51" fmla="*/ 3716338 h 2531"/>
              <a:gd name="T52" fmla="*/ 1511300 w 2251"/>
              <a:gd name="T53" fmla="*/ 3733801 h 2531"/>
              <a:gd name="T54" fmla="*/ 1566862 w 2251"/>
              <a:gd name="T55" fmla="*/ 3749676 h 2531"/>
              <a:gd name="T56" fmla="*/ 1622424 w 2251"/>
              <a:gd name="T57" fmla="*/ 3765551 h 2531"/>
              <a:gd name="T58" fmla="*/ 1681162 w 2251"/>
              <a:gd name="T59" fmla="*/ 3781426 h 2531"/>
              <a:gd name="T60" fmla="*/ 1736725 w 2251"/>
              <a:gd name="T61" fmla="*/ 3792538 h 2531"/>
              <a:gd name="T62" fmla="*/ 1793875 w 2251"/>
              <a:gd name="T63" fmla="*/ 3806826 h 2531"/>
              <a:gd name="T64" fmla="*/ 1851025 w 2251"/>
              <a:gd name="T65" fmla="*/ 3819526 h 2531"/>
              <a:gd name="T66" fmla="*/ 1906587 w 2251"/>
              <a:gd name="T67" fmla="*/ 3830638 h 2531"/>
              <a:gd name="T68" fmla="*/ 1963737 w 2251"/>
              <a:gd name="T69" fmla="*/ 3841751 h 2531"/>
              <a:gd name="T70" fmla="*/ 2020887 w 2251"/>
              <a:gd name="T71" fmla="*/ 3852863 h 2531"/>
              <a:gd name="T72" fmla="*/ 2078037 w 2251"/>
              <a:gd name="T73" fmla="*/ 3862388 h 2531"/>
              <a:gd name="T74" fmla="*/ 2133600 w 2251"/>
              <a:gd name="T75" fmla="*/ 3871913 h 2531"/>
              <a:gd name="T76" fmla="*/ 2190750 w 2251"/>
              <a:gd name="T77" fmla="*/ 3881438 h 2531"/>
              <a:gd name="T78" fmla="*/ 2247899 w 2251"/>
              <a:gd name="T79" fmla="*/ 3889376 h 2531"/>
              <a:gd name="T80" fmla="*/ 2303462 w 2251"/>
              <a:gd name="T81" fmla="*/ 3897313 h 2531"/>
              <a:gd name="T82" fmla="*/ 2362199 w 2251"/>
              <a:gd name="T83" fmla="*/ 3905251 h 2531"/>
              <a:gd name="T84" fmla="*/ 2417762 w 2251"/>
              <a:gd name="T85" fmla="*/ 3913188 h 2531"/>
              <a:gd name="T86" fmla="*/ 2473324 w 2251"/>
              <a:gd name="T87" fmla="*/ 3919538 h 2531"/>
              <a:gd name="T88" fmla="*/ 2532062 w 2251"/>
              <a:gd name="T89" fmla="*/ 3925888 h 2531"/>
              <a:gd name="T90" fmla="*/ 2587624 w 2251"/>
              <a:gd name="T91" fmla="*/ 3933826 h 2531"/>
              <a:gd name="T92" fmla="*/ 2644774 w 2251"/>
              <a:gd name="T93" fmla="*/ 3940176 h 2531"/>
              <a:gd name="T94" fmla="*/ 2701924 w 2251"/>
              <a:gd name="T95" fmla="*/ 3946526 h 2531"/>
              <a:gd name="T96" fmla="*/ 2757487 w 2251"/>
              <a:gd name="T97" fmla="*/ 3951288 h 2531"/>
              <a:gd name="T98" fmla="*/ 2814637 w 2251"/>
              <a:gd name="T99" fmla="*/ 3957638 h 2531"/>
              <a:gd name="T100" fmla="*/ 2871787 w 2251"/>
              <a:gd name="T101" fmla="*/ 3963988 h 2531"/>
              <a:gd name="T102" fmla="*/ 2928937 w 2251"/>
              <a:gd name="T103" fmla="*/ 3968751 h 2531"/>
              <a:gd name="T104" fmla="*/ 2984499 w 2251"/>
              <a:gd name="T105" fmla="*/ 3973513 h 2531"/>
              <a:gd name="T106" fmla="*/ 3041649 w 2251"/>
              <a:gd name="T107" fmla="*/ 3976688 h 2531"/>
              <a:gd name="T108" fmla="*/ 3098799 w 2251"/>
              <a:gd name="T109" fmla="*/ 3983038 h 2531"/>
              <a:gd name="T110" fmla="*/ 3154361 w 2251"/>
              <a:gd name="T111" fmla="*/ 3987801 h 2531"/>
              <a:gd name="T112" fmla="*/ 3213099 w 2251"/>
              <a:gd name="T113" fmla="*/ 3990976 h 2531"/>
              <a:gd name="T114" fmla="*/ 3268662 w 2251"/>
              <a:gd name="T115" fmla="*/ 3997326 h 2531"/>
              <a:gd name="T116" fmla="*/ 3324225 w 2251"/>
              <a:gd name="T117" fmla="*/ 4000501 h 2531"/>
              <a:gd name="T118" fmla="*/ 3382962 w 2251"/>
              <a:gd name="T119" fmla="*/ 4003676 h 2531"/>
              <a:gd name="T120" fmla="*/ 3438525 w 2251"/>
              <a:gd name="T121" fmla="*/ 4006851 h 2531"/>
              <a:gd name="T122" fmla="*/ 3494087 w 2251"/>
              <a:gd name="T123" fmla="*/ 4013201 h 2531"/>
              <a:gd name="T124" fmla="*/ 3552825 w 2251"/>
              <a:gd name="T125" fmla="*/ 4016376 h 25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51"/>
              <a:gd name="T190" fmla="*/ 0 h 2531"/>
              <a:gd name="T191" fmla="*/ 2251 w 2251"/>
              <a:gd name="T192" fmla="*/ 2531 h 25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51" h="2531">
                <a:moveTo>
                  <a:pt x="0" y="0"/>
                </a:moveTo>
                <a:lnTo>
                  <a:pt x="10" y="199"/>
                </a:lnTo>
                <a:lnTo>
                  <a:pt x="22" y="389"/>
                </a:lnTo>
                <a:lnTo>
                  <a:pt x="34" y="552"/>
                </a:lnTo>
                <a:lnTo>
                  <a:pt x="47" y="695"/>
                </a:lnTo>
                <a:lnTo>
                  <a:pt x="58" y="819"/>
                </a:lnTo>
                <a:lnTo>
                  <a:pt x="70" y="928"/>
                </a:lnTo>
                <a:lnTo>
                  <a:pt x="82" y="1025"/>
                </a:lnTo>
                <a:lnTo>
                  <a:pt x="94" y="1112"/>
                </a:lnTo>
                <a:lnTo>
                  <a:pt x="106" y="1191"/>
                </a:lnTo>
                <a:lnTo>
                  <a:pt x="117" y="1262"/>
                </a:lnTo>
                <a:lnTo>
                  <a:pt x="130" y="1326"/>
                </a:lnTo>
                <a:lnTo>
                  <a:pt x="142" y="1385"/>
                </a:lnTo>
                <a:lnTo>
                  <a:pt x="154" y="1438"/>
                </a:lnTo>
                <a:lnTo>
                  <a:pt x="165" y="1488"/>
                </a:lnTo>
                <a:lnTo>
                  <a:pt x="177" y="1534"/>
                </a:lnTo>
                <a:lnTo>
                  <a:pt x="189" y="1576"/>
                </a:lnTo>
                <a:lnTo>
                  <a:pt x="201" y="1616"/>
                </a:lnTo>
                <a:lnTo>
                  <a:pt x="214" y="1653"/>
                </a:lnTo>
                <a:lnTo>
                  <a:pt x="225" y="1687"/>
                </a:lnTo>
                <a:lnTo>
                  <a:pt x="237" y="1719"/>
                </a:lnTo>
                <a:lnTo>
                  <a:pt x="249" y="1749"/>
                </a:lnTo>
                <a:lnTo>
                  <a:pt x="261" y="1777"/>
                </a:lnTo>
                <a:lnTo>
                  <a:pt x="272" y="1804"/>
                </a:lnTo>
                <a:lnTo>
                  <a:pt x="284" y="1828"/>
                </a:lnTo>
                <a:lnTo>
                  <a:pt x="296" y="1853"/>
                </a:lnTo>
                <a:lnTo>
                  <a:pt x="309" y="1875"/>
                </a:lnTo>
                <a:lnTo>
                  <a:pt x="321" y="1896"/>
                </a:lnTo>
                <a:lnTo>
                  <a:pt x="332" y="1916"/>
                </a:lnTo>
                <a:lnTo>
                  <a:pt x="344" y="1934"/>
                </a:lnTo>
                <a:lnTo>
                  <a:pt x="356" y="1953"/>
                </a:lnTo>
                <a:lnTo>
                  <a:pt x="368" y="1970"/>
                </a:lnTo>
                <a:lnTo>
                  <a:pt x="379" y="1986"/>
                </a:lnTo>
                <a:lnTo>
                  <a:pt x="391" y="2003"/>
                </a:lnTo>
                <a:lnTo>
                  <a:pt x="404" y="2017"/>
                </a:lnTo>
                <a:lnTo>
                  <a:pt x="416" y="2032"/>
                </a:lnTo>
                <a:lnTo>
                  <a:pt x="428" y="2046"/>
                </a:lnTo>
                <a:lnTo>
                  <a:pt x="439" y="2059"/>
                </a:lnTo>
                <a:lnTo>
                  <a:pt x="451" y="2071"/>
                </a:lnTo>
                <a:lnTo>
                  <a:pt x="463" y="2083"/>
                </a:lnTo>
                <a:lnTo>
                  <a:pt x="475" y="2096"/>
                </a:lnTo>
                <a:lnTo>
                  <a:pt x="486" y="2107"/>
                </a:lnTo>
                <a:lnTo>
                  <a:pt x="499" y="2118"/>
                </a:lnTo>
                <a:lnTo>
                  <a:pt x="511" y="2128"/>
                </a:lnTo>
                <a:lnTo>
                  <a:pt x="523" y="2138"/>
                </a:lnTo>
                <a:lnTo>
                  <a:pt x="535" y="2148"/>
                </a:lnTo>
                <a:lnTo>
                  <a:pt x="546" y="2156"/>
                </a:lnTo>
                <a:lnTo>
                  <a:pt x="558" y="2165"/>
                </a:lnTo>
                <a:lnTo>
                  <a:pt x="570" y="2174"/>
                </a:lnTo>
                <a:lnTo>
                  <a:pt x="583" y="2183"/>
                </a:lnTo>
                <a:lnTo>
                  <a:pt x="594" y="2191"/>
                </a:lnTo>
                <a:lnTo>
                  <a:pt x="606" y="2198"/>
                </a:lnTo>
                <a:lnTo>
                  <a:pt x="618" y="2206"/>
                </a:lnTo>
                <a:lnTo>
                  <a:pt x="630" y="2214"/>
                </a:lnTo>
                <a:lnTo>
                  <a:pt x="642" y="2220"/>
                </a:lnTo>
                <a:lnTo>
                  <a:pt x="653" y="2228"/>
                </a:lnTo>
                <a:lnTo>
                  <a:pt x="665" y="2235"/>
                </a:lnTo>
                <a:lnTo>
                  <a:pt x="678" y="2241"/>
                </a:lnTo>
                <a:lnTo>
                  <a:pt x="690" y="2248"/>
                </a:lnTo>
                <a:lnTo>
                  <a:pt x="701" y="2254"/>
                </a:lnTo>
                <a:lnTo>
                  <a:pt x="713" y="2260"/>
                </a:lnTo>
                <a:lnTo>
                  <a:pt x="725" y="2266"/>
                </a:lnTo>
                <a:lnTo>
                  <a:pt x="737" y="2271"/>
                </a:lnTo>
                <a:lnTo>
                  <a:pt x="749" y="2277"/>
                </a:lnTo>
                <a:lnTo>
                  <a:pt x="760" y="2282"/>
                </a:lnTo>
                <a:lnTo>
                  <a:pt x="773" y="2287"/>
                </a:lnTo>
                <a:lnTo>
                  <a:pt x="785" y="2292"/>
                </a:lnTo>
                <a:lnTo>
                  <a:pt x="797" y="2298"/>
                </a:lnTo>
                <a:lnTo>
                  <a:pt x="808" y="2302"/>
                </a:lnTo>
                <a:lnTo>
                  <a:pt x="820" y="2307"/>
                </a:lnTo>
                <a:lnTo>
                  <a:pt x="832" y="2311"/>
                </a:lnTo>
                <a:lnTo>
                  <a:pt x="844" y="2315"/>
                </a:lnTo>
                <a:lnTo>
                  <a:pt x="857" y="2320"/>
                </a:lnTo>
                <a:lnTo>
                  <a:pt x="868" y="2324"/>
                </a:lnTo>
                <a:lnTo>
                  <a:pt x="880" y="2329"/>
                </a:lnTo>
                <a:lnTo>
                  <a:pt x="892" y="2333"/>
                </a:lnTo>
                <a:lnTo>
                  <a:pt x="904" y="2336"/>
                </a:lnTo>
                <a:lnTo>
                  <a:pt x="915" y="2341"/>
                </a:lnTo>
                <a:lnTo>
                  <a:pt x="927" y="2344"/>
                </a:lnTo>
                <a:lnTo>
                  <a:pt x="940" y="2349"/>
                </a:lnTo>
                <a:lnTo>
                  <a:pt x="952" y="2352"/>
                </a:lnTo>
                <a:lnTo>
                  <a:pt x="964" y="2355"/>
                </a:lnTo>
                <a:lnTo>
                  <a:pt x="975" y="2359"/>
                </a:lnTo>
                <a:lnTo>
                  <a:pt x="987" y="2362"/>
                </a:lnTo>
                <a:lnTo>
                  <a:pt x="999" y="2365"/>
                </a:lnTo>
                <a:lnTo>
                  <a:pt x="1011" y="2368"/>
                </a:lnTo>
                <a:lnTo>
                  <a:pt x="1022" y="2372"/>
                </a:lnTo>
                <a:lnTo>
                  <a:pt x="1035" y="2375"/>
                </a:lnTo>
                <a:lnTo>
                  <a:pt x="1047" y="2378"/>
                </a:lnTo>
                <a:lnTo>
                  <a:pt x="1059" y="2382"/>
                </a:lnTo>
                <a:lnTo>
                  <a:pt x="1071" y="2384"/>
                </a:lnTo>
                <a:lnTo>
                  <a:pt x="1082" y="2387"/>
                </a:lnTo>
                <a:lnTo>
                  <a:pt x="1094" y="2389"/>
                </a:lnTo>
                <a:lnTo>
                  <a:pt x="1106" y="2393"/>
                </a:lnTo>
                <a:lnTo>
                  <a:pt x="1119" y="2395"/>
                </a:lnTo>
                <a:lnTo>
                  <a:pt x="1130" y="2398"/>
                </a:lnTo>
                <a:lnTo>
                  <a:pt x="1142" y="2400"/>
                </a:lnTo>
                <a:lnTo>
                  <a:pt x="1154" y="2404"/>
                </a:lnTo>
                <a:lnTo>
                  <a:pt x="1166" y="2406"/>
                </a:lnTo>
                <a:lnTo>
                  <a:pt x="1178" y="2408"/>
                </a:lnTo>
                <a:lnTo>
                  <a:pt x="1189" y="2410"/>
                </a:lnTo>
                <a:lnTo>
                  <a:pt x="1201" y="2413"/>
                </a:lnTo>
                <a:lnTo>
                  <a:pt x="1214" y="2416"/>
                </a:lnTo>
                <a:lnTo>
                  <a:pt x="1226" y="2418"/>
                </a:lnTo>
                <a:lnTo>
                  <a:pt x="1237" y="2420"/>
                </a:lnTo>
                <a:lnTo>
                  <a:pt x="1249" y="2423"/>
                </a:lnTo>
                <a:lnTo>
                  <a:pt x="1261" y="2425"/>
                </a:lnTo>
                <a:lnTo>
                  <a:pt x="1273" y="2427"/>
                </a:lnTo>
                <a:lnTo>
                  <a:pt x="1285" y="2429"/>
                </a:lnTo>
                <a:lnTo>
                  <a:pt x="1296" y="2430"/>
                </a:lnTo>
                <a:lnTo>
                  <a:pt x="1309" y="2433"/>
                </a:lnTo>
                <a:lnTo>
                  <a:pt x="1321" y="2435"/>
                </a:lnTo>
                <a:lnTo>
                  <a:pt x="1333" y="2437"/>
                </a:lnTo>
                <a:lnTo>
                  <a:pt x="1344" y="2439"/>
                </a:lnTo>
                <a:lnTo>
                  <a:pt x="1356" y="2440"/>
                </a:lnTo>
                <a:lnTo>
                  <a:pt x="1368" y="2442"/>
                </a:lnTo>
                <a:lnTo>
                  <a:pt x="1380" y="2445"/>
                </a:lnTo>
                <a:lnTo>
                  <a:pt x="1393" y="2446"/>
                </a:lnTo>
                <a:lnTo>
                  <a:pt x="1404" y="2448"/>
                </a:lnTo>
                <a:lnTo>
                  <a:pt x="1416" y="2450"/>
                </a:lnTo>
                <a:lnTo>
                  <a:pt x="1428" y="2451"/>
                </a:lnTo>
                <a:lnTo>
                  <a:pt x="1440" y="2454"/>
                </a:lnTo>
                <a:lnTo>
                  <a:pt x="1451" y="2455"/>
                </a:lnTo>
                <a:lnTo>
                  <a:pt x="1463" y="2457"/>
                </a:lnTo>
                <a:lnTo>
                  <a:pt x="1475" y="2458"/>
                </a:lnTo>
                <a:lnTo>
                  <a:pt x="1488" y="2460"/>
                </a:lnTo>
                <a:lnTo>
                  <a:pt x="1500" y="2461"/>
                </a:lnTo>
                <a:lnTo>
                  <a:pt x="1511" y="2463"/>
                </a:lnTo>
                <a:lnTo>
                  <a:pt x="1523" y="2465"/>
                </a:lnTo>
                <a:lnTo>
                  <a:pt x="1535" y="2467"/>
                </a:lnTo>
                <a:lnTo>
                  <a:pt x="1547" y="2468"/>
                </a:lnTo>
                <a:lnTo>
                  <a:pt x="1558" y="2469"/>
                </a:lnTo>
                <a:lnTo>
                  <a:pt x="1570" y="2471"/>
                </a:lnTo>
                <a:lnTo>
                  <a:pt x="1583" y="2472"/>
                </a:lnTo>
                <a:lnTo>
                  <a:pt x="1595" y="2473"/>
                </a:lnTo>
                <a:lnTo>
                  <a:pt x="1607" y="2475"/>
                </a:lnTo>
                <a:lnTo>
                  <a:pt x="1618" y="2477"/>
                </a:lnTo>
                <a:lnTo>
                  <a:pt x="1630" y="2478"/>
                </a:lnTo>
                <a:lnTo>
                  <a:pt x="1642" y="2479"/>
                </a:lnTo>
                <a:lnTo>
                  <a:pt x="1654" y="2480"/>
                </a:lnTo>
                <a:lnTo>
                  <a:pt x="1666" y="2482"/>
                </a:lnTo>
                <a:lnTo>
                  <a:pt x="1678" y="2483"/>
                </a:lnTo>
                <a:lnTo>
                  <a:pt x="1690" y="2484"/>
                </a:lnTo>
                <a:lnTo>
                  <a:pt x="1702" y="2486"/>
                </a:lnTo>
                <a:lnTo>
                  <a:pt x="1714" y="2487"/>
                </a:lnTo>
                <a:lnTo>
                  <a:pt x="1725" y="2488"/>
                </a:lnTo>
                <a:lnTo>
                  <a:pt x="1737" y="2489"/>
                </a:lnTo>
                <a:lnTo>
                  <a:pt x="1749" y="2490"/>
                </a:lnTo>
                <a:lnTo>
                  <a:pt x="1762" y="2492"/>
                </a:lnTo>
                <a:lnTo>
                  <a:pt x="1773" y="2493"/>
                </a:lnTo>
                <a:lnTo>
                  <a:pt x="1785" y="2494"/>
                </a:lnTo>
                <a:lnTo>
                  <a:pt x="1797" y="2495"/>
                </a:lnTo>
                <a:lnTo>
                  <a:pt x="1809" y="2497"/>
                </a:lnTo>
                <a:lnTo>
                  <a:pt x="1821" y="2498"/>
                </a:lnTo>
                <a:lnTo>
                  <a:pt x="1832" y="2499"/>
                </a:lnTo>
                <a:lnTo>
                  <a:pt x="1845" y="2500"/>
                </a:lnTo>
                <a:lnTo>
                  <a:pt x="1857" y="2501"/>
                </a:lnTo>
                <a:lnTo>
                  <a:pt x="1869" y="2502"/>
                </a:lnTo>
                <a:lnTo>
                  <a:pt x="1880" y="2503"/>
                </a:lnTo>
                <a:lnTo>
                  <a:pt x="1892" y="2504"/>
                </a:lnTo>
                <a:lnTo>
                  <a:pt x="1904" y="2504"/>
                </a:lnTo>
                <a:lnTo>
                  <a:pt x="1916" y="2505"/>
                </a:lnTo>
                <a:lnTo>
                  <a:pt x="1929" y="2507"/>
                </a:lnTo>
                <a:lnTo>
                  <a:pt x="1940" y="2508"/>
                </a:lnTo>
                <a:lnTo>
                  <a:pt x="1952" y="2509"/>
                </a:lnTo>
                <a:lnTo>
                  <a:pt x="1964" y="2510"/>
                </a:lnTo>
                <a:lnTo>
                  <a:pt x="1976" y="2511"/>
                </a:lnTo>
                <a:lnTo>
                  <a:pt x="1987" y="2512"/>
                </a:lnTo>
                <a:lnTo>
                  <a:pt x="1999" y="2512"/>
                </a:lnTo>
                <a:lnTo>
                  <a:pt x="2011" y="2513"/>
                </a:lnTo>
                <a:lnTo>
                  <a:pt x="2024" y="2514"/>
                </a:lnTo>
                <a:lnTo>
                  <a:pt x="2036" y="2515"/>
                </a:lnTo>
                <a:lnTo>
                  <a:pt x="2047" y="2516"/>
                </a:lnTo>
                <a:lnTo>
                  <a:pt x="2059" y="2518"/>
                </a:lnTo>
                <a:lnTo>
                  <a:pt x="2071" y="2518"/>
                </a:lnTo>
                <a:lnTo>
                  <a:pt x="2083" y="2519"/>
                </a:lnTo>
                <a:lnTo>
                  <a:pt x="2094" y="2520"/>
                </a:lnTo>
                <a:lnTo>
                  <a:pt x="2106" y="2521"/>
                </a:lnTo>
                <a:lnTo>
                  <a:pt x="2119" y="2521"/>
                </a:lnTo>
                <a:lnTo>
                  <a:pt x="2131" y="2522"/>
                </a:lnTo>
                <a:lnTo>
                  <a:pt x="2143" y="2523"/>
                </a:lnTo>
                <a:lnTo>
                  <a:pt x="2154" y="2524"/>
                </a:lnTo>
                <a:lnTo>
                  <a:pt x="2166" y="2524"/>
                </a:lnTo>
                <a:lnTo>
                  <a:pt x="2178" y="2525"/>
                </a:lnTo>
                <a:lnTo>
                  <a:pt x="2190" y="2526"/>
                </a:lnTo>
                <a:lnTo>
                  <a:pt x="2201" y="2528"/>
                </a:lnTo>
                <a:lnTo>
                  <a:pt x="2214" y="2528"/>
                </a:lnTo>
                <a:lnTo>
                  <a:pt x="2226" y="2529"/>
                </a:lnTo>
                <a:lnTo>
                  <a:pt x="2238" y="2530"/>
                </a:lnTo>
                <a:lnTo>
                  <a:pt x="2250" y="2530"/>
                </a:lnTo>
              </a:path>
            </a:pathLst>
          </a:custGeom>
          <a:noFill/>
          <a:ln w="57150" cap="rnd">
            <a:solidFill>
              <a:srgbClr val="007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 name="Freeform 5">
            <a:extLst>
              <a:ext uri="{FF2B5EF4-FFF2-40B4-BE49-F238E27FC236}">
                <a16:creationId xmlns:a16="http://schemas.microsoft.com/office/drawing/2014/main" id="{462A0888-B3E8-46FF-B670-570AE0B47D56}"/>
              </a:ext>
            </a:extLst>
          </p:cNvPr>
          <p:cNvSpPr>
            <a:spLocks/>
          </p:cNvSpPr>
          <p:nvPr/>
        </p:nvSpPr>
        <p:spPr bwMode="auto">
          <a:xfrm>
            <a:off x="2678113" y="1812925"/>
            <a:ext cx="2944812" cy="3308350"/>
          </a:xfrm>
          <a:custGeom>
            <a:avLst/>
            <a:gdLst>
              <a:gd name="T0" fmla="*/ 31750 w 1855"/>
              <a:gd name="T1" fmla="*/ 144462 h 2084"/>
              <a:gd name="T2" fmla="*/ 87312 w 1855"/>
              <a:gd name="T3" fmla="*/ 395287 h 2084"/>
              <a:gd name="T4" fmla="*/ 142875 w 1855"/>
              <a:gd name="T5" fmla="*/ 617537 h 2084"/>
              <a:gd name="T6" fmla="*/ 201612 w 1855"/>
              <a:gd name="T7" fmla="*/ 815975 h 2084"/>
              <a:gd name="T8" fmla="*/ 257175 w 1855"/>
              <a:gd name="T9" fmla="*/ 993775 h 2084"/>
              <a:gd name="T10" fmla="*/ 314325 w 1855"/>
              <a:gd name="T11" fmla="*/ 1154112 h 2084"/>
              <a:gd name="T12" fmla="*/ 371475 w 1855"/>
              <a:gd name="T13" fmla="*/ 1300162 h 2084"/>
              <a:gd name="T14" fmla="*/ 427038 w 1855"/>
              <a:gd name="T15" fmla="*/ 1431925 h 2084"/>
              <a:gd name="T16" fmla="*/ 484187 w 1855"/>
              <a:gd name="T17" fmla="*/ 1552575 h 2084"/>
              <a:gd name="T18" fmla="*/ 541337 w 1855"/>
              <a:gd name="T19" fmla="*/ 1663700 h 2084"/>
              <a:gd name="T20" fmla="*/ 598487 w 1855"/>
              <a:gd name="T21" fmla="*/ 1765300 h 2084"/>
              <a:gd name="T22" fmla="*/ 654050 w 1855"/>
              <a:gd name="T23" fmla="*/ 1860550 h 2084"/>
              <a:gd name="T24" fmla="*/ 711200 w 1855"/>
              <a:gd name="T25" fmla="*/ 1947862 h 2084"/>
              <a:gd name="T26" fmla="*/ 768350 w 1855"/>
              <a:gd name="T27" fmla="*/ 2028825 h 2084"/>
              <a:gd name="T28" fmla="*/ 823913 w 1855"/>
              <a:gd name="T29" fmla="*/ 2105025 h 2084"/>
              <a:gd name="T30" fmla="*/ 882650 w 1855"/>
              <a:gd name="T31" fmla="*/ 2176462 h 2084"/>
              <a:gd name="T32" fmla="*/ 938212 w 1855"/>
              <a:gd name="T33" fmla="*/ 2241550 h 2084"/>
              <a:gd name="T34" fmla="*/ 993775 w 1855"/>
              <a:gd name="T35" fmla="*/ 2305050 h 2084"/>
              <a:gd name="T36" fmla="*/ 1052512 w 1855"/>
              <a:gd name="T37" fmla="*/ 2362200 h 2084"/>
              <a:gd name="T38" fmla="*/ 1108075 w 1855"/>
              <a:gd name="T39" fmla="*/ 2417762 h 2084"/>
              <a:gd name="T40" fmla="*/ 1165225 w 1855"/>
              <a:gd name="T41" fmla="*/ 2468562 h 2084"/>
              <a:gd name="T42" fmla="*/ 1222375 w 1855"/>
              <a:gd name="T43" fmla="*/ 2517775 h 2084"/>
              <a:gd name="T44" fmla="*/ 1277937 w 1855"/>
              <a:gd name="T45" fmla="*/ 2565400 h 2084"/>
              <a:gd name="T46" fmla="*/ 1335087 w 1855"/>
              <a:gd name="T47" fmla="*/ 2609850 h 2084"/>
              <a:gd name="T48" fmla="*/ 1392237 w 1855"/>
              <a:gd name="T49" fmla="*/ 2651125 h 2084"/>
              <a:gd name="T50" fmla="*/ 1449387 w 1855"/>
              <a:gd name="T51" fmla="*/ 2690812 h 2084"/>
              <a:gd name="T52" fmla="*/ 1504950 w 1855"/>
              <a:gd name="T53" fmla="*/ 2728912 h 2084"/>
              <a:gd name="T54" fmla="*/ 1562100 w 1855"/>
              <a:gd name="T55" fmla="*/ 2763837 h 2084"/>
              <a:gd name="T56" fmla="*/ 1619250 w 1855"/>
              <a:gd name="T57" fmla="*/ 2798762 h 2084"/>
              <a:gd name="T58" fmla="*/ 1674813 w 1855"/>
              <a:gd name="T59" fmla="*/ 2832099 h 2084"/>
              <a:gd name="T60" fmla="*/ 1733550 w 1855"/>
              <a:gd name="T61" fmla="*/ 2863849 h 2084"/>
              <a:gd name="T62" fmla="*/ 1789113 w 1855"/>
              <a:gd name="T63" fmla="*/ 2894012 h 2084"/>
              <a:gd name="T64" fmla="*/ 1844675 w 1855"/>
              <a:gd name="T65" fmla="*/ 2920999 h 2084"/>
              <a:gd name="T66" fmla="*/ 1903412 w 1855"/>
              <a:gd name="T67" fmla="*/ 2949574 h 2084"/>
              <a:gd name="T68" fmla="*/ 1958975 w 1855"/>
              <a:gd name="T69" fmla="*/ 2976562 h 2084"/>
              <a:gd name="T70" fmla="*/ 2016125 w 1855"/>
              <a:gd name="T71" fmla="*/ 3000374 h 2084"/>
              <a:gd name="T72" fmla="*/ 2073275 w 1855"/>
              <a:gd name="T73" fmla="*/ 3025774 h 2084"/>
              <a:gd name="T74" fmla="*/ 2128837 w 1855"/>
              <a:gd name="T75" fmla="*/ 3049587 h 2084"/>
              <a:gd name="T76" fmla="*/ 2185987 w 1855"/>
              <a:gd name="T77" fmla="*/ 3070224 h 2084"/>
              <a:gd name="T78" fmla="*/ 2243137 w 1855"/>
              <a:gd name="T79" fmla="*/ 3094037 h 2084"/>
              <a:gd name="T80" fmla="*/ 2300287 w 1855"/>
              <a:gd name="T81" fmla="*/ 3114674 h 2084"/>
              <a:gd name="T82" fmla="*/ 2355850 w 1855"/>
              <a:gd name="T83" fmla="*/ 3133724 h 2084"/>
              <a:gd name="T84" fmla="*/ 2413000 w 1855"/>
              <a:gd name="T85" fmla="*/ 3152774 h 2084"/>
              <a:gd name="T86" fmla="*/ 2470150 w 1855"/>
              <a:gd name="T87" fmla="*/ 3171824 h 2084"/>
              <a:gd name="T88" fmla="*/ 2525712 w 1855"/>
              <a:gd name="T89" fmla="*/ 3192462 h 2084"/>
              <a:gd name="T90" fmla="*/ 2584450 w 1855"/>
              <a:gd name="T91" fmla="*/ 3209924 h 2084"/>
              <a:gd name="T92" fmla="*/ 2640012 w 1855"/>
              <a:gd name="T93" fmla="*/ 3225799 h 2084"/>
              <a:gd name="T94" fmla="*/ 2695575 w 1855"/>
              <a:gd name="T95" fmla="*/ 3243262 h 2084"/>
              <a:gd name="T96" fmla="*/ 2754312 w 1855"/>
              <a:gd name="T97" fmla="*/ 3259138 h 2084"/>
              <a:gd name="T98" fmla="*/ 2809875 w 1855"/>
              <a:gd name="T99" fmla="*/ 3273425 h 2084"/>
              <a:gd name="T100" fmla="*/ 2865437 w 1855"/>
              <a:gd name="T101" fmla="*/ 3287713 h 2084"/>
              <a:gd name="T102" fmla="*/ 2924175 w 1855"/>
              <a:gd name="T103" fmla="*/ 3302000 h 20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55"/>
              <a:gd name="T157" fmla="*/ 0 h 2084"/>
              <a:gd name="T158" fmla="*/ 1855 w 1855"/>
              <a:gd name="T159" fmla="*/ 2084 h 208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55" h="2084">
                <a:moveTo>
                  <a:pt x="0" y="0"/>
                </a:moveTo>
                <a:lnTo>
                  <a:pt x="8" y="33"/>
                </a:lnTo>
                <a:lnTo>
                  <a:pt x="20" y="91"/>
                </a:lnTo>
                <a:lnTo>
                  <a:pt x="32" y="146"/>
                </a:lnTo>
                <a:lnTo>
                  <a:pt x="43" y="199"/>
                </a:lnTo>
                <a:lnTo>
                  <a:pt x="55" y="249"/>
                </a:lnTo>
                <a:lnTo>
                  <a:pt x="67" y="297"/>
                </a:lnTo>
                <a:lnTo>
                  <a:pt x="79" y="345"/>
                </a:lnTo>
                <a:lnTo>
                  <a:pt x="90" y="389"/>
                </a:lnTo>
                <a:lnTo>
                  <a:pt x="103" y="432"/>
                </a:lnTo>
                <a:lnTo>
                  <a:pt x="115" y="474"/>
                </a:lnTo>
                <a:lnTo>
                  <a:pt x="127" y="514"/>
                </a:lnTo>
                <a:lnTo>
                  <a:pt x="139" y="552"/>
                </a:lnTo>
                <a:lnTo>
                  <a:pt x="150" y="590"/>
                </a:lnTo>
                <a:lnTo>
                  <a:pt x="162" y="626"/>
                </a:lnTo>
                <a:lnTo>
                  <a:pt x="174" y="661"/>
                </a:lnTo>
                <a:lnTo>
                  <a:pt x="187" y="695"/>
                </a:lnTo>
                <a:lnTo>
                  <a:pt x="198" y="727"/>
                </a:lnTo>
                <a:lnTo>
                  <a:pt x="210" y="759"/>
                </a:lnTo>
                <a:lnTo>
                  <a:pt x="222" y="789"/>
                </a:lnTo>
                <a:lnTo>
                  <a:pt x="234" y="819"/>
                </a:lnTo>
                <a:lnTo>
                  <a:pt x="246" y="847"/>
                </a:lnTo>
                <a:lnTo>
                  <a:pt x="257" y="875"/>
                </a:lnTo>
                <a:lnTo>
                  <a:pt x="269" y="902"/>
                </a:lnTo>
                <a:lnTo>
                  <a:pt x="282" y="928"/>
                </a:lnTo>
                <a:lnTo>
                  <a:pt x="294" y="953"/>
                </a:lnTo>
                <a:lnTo>
                  <a:pt x="305" y="978"/>
                </a:lnTo>
                <a:lnTo>
                  <a:pt x="317" y="1002"/>
                </a:lnTo>
                <a:lnTo>
                  <a:pt x="329" y="1025"/>
                </a:lnTo>
                <a:lnTo>
                  <a:pt x="341" y="1048"/>
                </a:lnTo>
                <a:lnTo>
                  <a:pt x="353" y="1071"/>
                </a:lnTo>
                <a:lnTo>
                  <a:pt x="364" y="1092"/>
                </a:lnTo>
                <a:lnTo>
                  <a:pt x="377" y="1112"/>
                </a:lnTo>
                <a:lnTo>
                  <a:pt x="389" y="1132"/>
                </a:lnTo>
                <a:lnTo>
                  <a:pt x="401" y="1152"/>
                </a:lnTo>
                <a:lnTo>
                  <a:pt x="412" y="1172"/>
                </a:lnTo>
                <a:lnTo>
                  <a:pt x="424" y="1191"/>
                </a:lnTo>
                <a:lnTo>
                  <a:pt x="436" y="1209"/>
                </a:lnTo>
                <a:lnTo>
                  <a:pt x="448" y="1227"/>
                </a:lnTo>
                <a:lnTo>
                  <a:pt x="461" y="1244"/>
                </a:lnTo>
                <a:lnTo>
                  <a:pt x="472" y="1262"/>
                </a:lnTo>
                <a:lnTo>
                  <a:pt x="484" y="1278"/>
                </a:lnTo>
                <a:lnTo>
                  <a:pt x="496" y="1295"/>
                </a:lnTo>
                <a:lnTo>
                  <a:pt x="508" y="1310"/>
                </a:lnTo>
                <a:lnTo>
                  <a:pt x="519" y="1326"/>
                </a:lnTo>
                <a:lnTo>
                  <a:pt x="531" y="1341"/>
                </a:lnTo>
                <a:lnTo>
                  <a:pt x="544" y="1356"/>
                </a:lnTo>
                <a:lnTo>
                  <a:pt x="556" y="1371"/>
                </a:lnTo>
                <a:lnTo>
                  <a:pt x="568" y="1385"/>
                </a:lnTo>
                <a:lnTo>
                  <a:pt x="579" y="1399"/>
                </a:lnTo>
                <a:lnTo>
                  <a:pt x="591" y="1412"/>
                </a:lnTo>
                <a:lnTo>
                  <a:pt x="603" y="1425"/>
                </a:lnTo>
                <a:lnTo>
                  <a:pt x="615" y="1438"/>
                </a:lnTo>
                <a:lnTo>
                  <a:pt x="626" y="1452"/>
                </a:lnTo>
                <a:lnTo>
                  <a:pt x="639" y="1464"/>
                </a:lnTo>
                <a:lnTo>
                  <a:pt x="651" y="1476"/>
                </a:lnTo>
                <a:lnTo>
                  <a:pt x="663" y="1488"/>
                </a:lnTo>
                <a:lnTo>
                  <a:pt x="675" y="1500"/>
                </a:lnTo>
                <a:lnTo>
                  <a:pt x="686" y="1511"/>
                </a:lnTo>
                <a:lnTo>
                  <a:pt x="698" y="1523"/>
                </a:lnTo>
                <a:lnTo>
                  <a:pt x="710" y="1534"/>
                </a:lnTo>
                <a:lnTo>
                  <a:pt x="723" y="1546"/>
                </a:lnTo>
                <a:lnTo>
                  <a:pt x="734" y="1555"/>
                </a:lnTo>
                <a:lnTo>
                  <a:pt x="746" y="1566"/>
                </a:lnTo>
                <a:lnTo>
                  <a:pt x="758" y="1576"/>
                </a:lnTo>
                <a:lnTo>
                  <a:pt x="770" y="1586"/>
                </a:lnTo>
                <a:lnTo>
                  <a:pt x="782" y="1596"/>
                </a:lnTo>
                <a:lnTo>
                  <a:pt x="793" y="1606"/>
                </a:lnTo>
                <a:lnTo>
                  <a:pt x="805" y="1616"/>
                </a:lnTo>
                <a:lnTo>
                  <a:pt x="818" y="1625"/>
                </a:lnTo>
                <a:lnTo>
                  <a:pt x="830" y="1635"/>
                </a:lnTo>
                <a:lnTo>
                  <a:pt x="841" y="1644"/>
                </a:lnTo>
                <a:lnTo>
                  <a:pt x="853" y="1653"/>
                </a:lnTo>
                <a:lnTo>
                  <a:pt x="865" y="1661"/>
                </a:lnTo>
                <a:lnTo>
                  <a:pt x="877" y="1670"/>
                </a:lnTo>
                <a:lnTo>
                  <a:pt x="889" y="1678"/>
                </a:lnTo>
                <a:lnTo>
                  <a:pt x="900" y="1687"/>
                </a:lnTo>
                <a:lnTo>
                  <a:pt x="913" y="1695"/>
                </a:lnTo>
                <a:lnTo>
                  <a:pt x="925" y="1703"/>
                </a:lnTo>
                <a:lnTo>
                  <a:pt x="937" y="1711"/>
                </a:lnTo>
                <a:lnTo>
                  <a:pt x="948" y="1719"/>
                </a:lnTo>
                <a:lnTo>
                  <a:pt x="960" y="1727"/>
                </a:lnTo>
                <a:lnTo>
                  <a:pt x="972" y="1734"/>
                </a:lnTo>
                <a:lnTo>
                  <a:pt x="984" y="1741"/>
                </a:lnTo>
                <a:lnTo>
                  <a:pt x="997" y="1749"/>
                </a:lnTo>
                <a:lnTo>
                  <a:pt x="1008" y="1756"/>
                </a:lnTo>
                <a:lnTo>
                  <a:pt x="1020" y="1763"/>
                </a:lnTo>
                <a:lnTo>
                  <a:pt x="1032" y="1770"/>
                </a:lnTo>
                <a:lnTo>
                  <a:pt x="1044" y="1777"/>
                </a:lnTo>
                <a:lnTo>
                  <a:pt x="1055" y="1784"/>
                </a:lnTo>
                <a:lnTo>
                  <a:pt x="1067" y="1791"/>
                </a:lnTo>
                <a:lnTo>
                  <a:pt x="1079" y="1797"/>
                </a:lnTo>
                <a:lnTo>
                  <a:pt x="1092" y="1804"/>
                </a:lnTo>
                <a:lnTo>
                  <a:pt x="1104" y="1810"/>
                </a:lnTo>
                <a:lnTo>
                  <a:pt x="1115" y="1816"/>
                </a:lnTo>
                <a:lnTo>
                  <a:pt x="1127" y="1823"/>
                </a:lnTo>
                <a:lnTo>
                  <a:pt x="1139" y="1828"/>
                </a:lnTo>
                <a:lnTo>
                  <a:pt x="1151" y="1835"/>
                </a:lnTo>
                <a:lnTo>
                  <a:pt x="1162" y="1840"/>
                </a:lnTo>
                <a:lnTo>
                  <a:pt x="1174" y="1846"/>
                </a:lnTo>
                <a:lnTo>
                  <a:pt x="1187" y="1853"/>
                </a:lnTo>
                <a:lnTo>
                  <a:pt x="1199" y="1858"/>
                </a:lnTo>
                <a:lnTo>
                  <a:pt x="1211" y="1864"/>
                </a:lnTo>
                <a:lnTo>
                  <a:pt x="1222" y="1869"/>
                </a:lnTo>
                <a:lnTo>
                  <a:pt x="1234" y="1875"/>
                </a:lnTo>
                <a:lnTo>
                  <a:pt x="1246" y="1880"/>
                </a:lnTo>
                <a:lnTo>
                  <a:pt x="1258" y="1885"/>
                </a:lnTo>
                <a:lnTo>
                  <a:pt x="1270" y="1890"/>
                </a:lnTo>
                <a:lnTo>
                  <a:pt x="1282" y="1896"/>
                </a:lnTo>
                <a:lnTo>
                  <a:pt x="1294" y="1901"/>
                </a:lnTo>
                <a:lnTo>
                  <a:pt x="1306" y="1906"/>
                </a:lnTo>
                <a:lnTo>
                  <a:pt x="1318" y="1911"/>
                </a:lnTo>
                <a:lnTo>
                  <a:pt x="1329" y="1916"/>
                </a:lnTo>
                <a:lnTo>
                  <a:pt x="1341" y="1921"/>
                </a:lnTo>
                <a:lnTo>
                  <a:pt x="1353" y="1926"/>
                </a:lnTo>
                <a:lnTo>
                  <a:pt x="1366" y="1930"/>
                </a:lnTo>
                <a:lnTo>
                  <a:pt x="1377" y="1934"/>
                </a:lnTo>
                <a:lnTo>
                  <a:pt x="1389" y="1940"/>
                </a:lnTo>
                <a:lnTo>
                  <a:pt x="1401" y="1944"/>
                </a:lnTo>
                <a:lnTo>
                  <a:pt x="1413" y="1949"/>
                </a:lnTo>
                <a:lnTo>
                  <a:pt x="1425" y="1953"/>
                </a:lnTo>
                <a:lnTo>
                  <a:pt x="1436" y="1958"/>
                </a:lnTo>
                <a:lnTo>
                  <a:pt x="1449" y="1962"/>
                </a:lnTo>
                <a:lnTo>
                  <a:pt x="1461" y="1966"/>
                </a:lnTo>
                <a:lnTo>
                  <a:pt x="1473" y="1970"/>
                </a:lnTo>
                <a:lnTo>
                  <a:pt x="1484" y="1974"/>
                </a:lnTo>
                <a:lnTo>
                  <a:pt x="1496" y="1979"/>
                </a:lnTo>
                <a:lnTo>
                  <a:pt x="1508" y="1983"/>
                </a:lnTo>
                <a:lnTo>
                  <a:pt x="1520" y="1986"/>
                </a:lnTo>
                <a:lnTo>
                  <a:pt x="1533" y="1991"/>
                </a:lnTo>
                <a:lnTo>
                  <a:pt x="1544" y="1995"/>
                </a:lnTo>
                <a:lnTo>
                  <a:pt x="1556" y="1998"/>
                </a:lnTo>
                <a:lnTo>
                  <a:pt x="1568" y="2003"/>
                </a:lnTo>
                <a:lnTo>
                  <a:pt x="1580" y="2006"/>
                </a:lnTo>
                <a:lnTo>
                  <a:pt x="1591" y="2011"/>
                </a:lnTo>
                <a:lnTo>
                  <a:pt x="1603" y="2014"/>
                </a:lnTo>
                <a:lnTo>
                  <a:pt x="1615" y="2017"/>
                </a:lnTo>
                <a:lnTo>
                  <a:pt x="1628" y="2022"/>
                </a:lnTo>
                <a:lnTo>
                  <a:pt x="1640" y="2025"/>
                </a:lnTo>
                <a:lnTo>
                  <a:pt x="1651" y="2028"/>
                </a:lnTo>
                <a:lnTo>
                  <a:pt x="1663" y="2032"/>
                </a:lnTo>
                <a:lnTo>
                  <a:pt x="1675" y="2035"/>
                </a:lnTo>
                <a:lnTo>
                  <a:pt x="1687" y="2039"/>
                </a:lnTo>
                <a:lnTo>
                  <a:pt x="1698" y="2043"/>
                </a:lnTo>
                <a:lnTo>
                  <a:pt x="1710" y="2046"/>
                </a:lnTo>
                <a:lnTo>
                  <a:pt x="1723" y="2049"/>
                </a:lnTo>
                <a:lnTo>
                  <a:pt x="1735" y="2053"/>
                </a:lnTo>
                <a:lnTo>
                  <a:pt x="1747" y="2056"/>
                </a:lnTo>
                <a:lnTo>
                  <a:pt x="1758" y="2059"/>
                </a:lnTo>
                <a:lnTo>
                  <a:pt x="1770" y="2062"/>
                </a:lnTo>
                <a:lnTo>
                  <a:pt x="1782" y="2065"/>
                </a:lnTo>
                <a:lnTo>
                  <a:pt x="1794" y="2068"/>
                </a:lnTo>
                <a:lnTo>
                  <a:pt x="1805" y="2071"/>
                </a:lnTo>
                <a:lnTo>
                  <a:pt x="1818" y="2075"/>
                </a:lnTo>
                <a:lnTo>
                  <a:pt x="1830" y="2078"/>
                </a:lnTo>
                <a:lnTo>
                  <a:pt x="1842" y="2080"/>
                </a:lnTo>
                <a:lnTo>
                  <a:pt x="1854" y="2083"/>
                </a:lnTo>
              </a:path>
            </a:pathLst>
          </a:custGeom>
          <a:noFill/>
          <a:ln w="57150" cap="rnd">
            <a:solidFill>
              <a:srgbClr val="FF66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 name="Rectangle 7">
            <a:extLst>
              <a:ext uri="{FF2B5EF4-FFF2-40B4-BE49-F238E27FC236}">
                <a16:creationId xmlns:a16="http://schemas.microsoft.com/office/drawing/2014/main" id="{E8BBEBAA-E4C2-46C7-A2B7-612EDC6751AE}"/>
              </a:ext>
            </a:extLst>
          </p:cNvPr>
          <p:cNvSpPr>
            <a:spLocks noChangeArrowheads="1"/>
          </p:cNvSpPr>
          <p:nvPr/>
        </p:nvSpPr>
        <p:spPr bwMode="auto">
          <a:xfrm>
            <a:off x="4025503" y="3141663"/>
            <a:ext cx="4514056"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     MRS(1,8) = 8/1 = 8</a:t>
            </a:r>
            <a:br>
              <a:rPr lang="en-US" altLang="zh-CN" dirty="0">
                <a:ea typeface="宋体" panose="02010600030101010101" pitchFamily="2" charset="-122"/>
              </a:rPr>
            </a:br>
            <a:r>
              <a:rPr lang="en-US" altLang="zh-CN" dirty="0">
                <a:ea typeface="宋体" panose="02010600030101010101" pitchFamily="2" charset="-122"/>
              </a:rPr>
              <a:t>     MRS(6,6) = 6/6 = 1.</a:t>
            </a:r>
          </a:p>
        </p:txBody>
      </p:sp>
      <p:sp>
        <p:nvSpPr>
          <p:cNvPr id="8" name="Rectangle 8">
            <a:extLst>
              <a:ext uri="{FF2B5EF4-FFF2-40B4-BE49-F238E27FC236}">
                <a16:creationId xmlns:a16="http://schemas.microsoft.com/office/drawing/2014/main" id="{602B7F83-87F5-4A79-B958-15C5157C4592}"/>
              </a:ext>
            </a:extLst>
          </p:cNvPr>
          <p:cNvSpPr>
            <a:spLocks noChangeArrowheads="1"/>
          </p:cNvSpPr>
          <p:nvPr/>
        </p:nvSpPr>
        <p:spPr bwMode="auto">
          <a:xfrm>
            <a:off x="5989638" y="5984875"/>
            <a:ext cx="557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Rectangle 9">
            <a:extLst>
              <a:ext uri="{FF2B5EF4-FFF2-40B4-BE49-F238E27FC236}">
                <a16:creationId xmlns:a16="http://schemas.microsoft.com/office/drawing/2014/main" id="{AE2A7A2F-59D1-49D8-BB98-3D27AD6FF6C6}"/>
              </a:ext>
            </a:extLst>
          </p:cNvPr>
          <p:cNvSpPr>
            <a:spLocks noChangeArrowheads="1"/>
          </p:cNvSpPr>
          <p:nvPr/>
        </p:nvSpPr>
        <p:spPr bwMode="auto">
          <a:xfrm>
            <a:off x="746125" y="20272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10" name="Line 10">
            <a:extLst>
              <a:ext uri="{FF2B5EF4-FFF2-40B4-BE49-F238E27FC236}">
                <a16:creationId xmlns:a16="http://schemas.microsoft.com/office/drawing/2014/main" id="{1F4CCAAD-78DD-4E16-8878-9BB16B1225E6}"/>
              </a:ext>
            </a:extLst>
          </p:cNvPr>
          <p:cNvSpPr>
            <a:spLocks noChangeShapeType="1"/>
          </p:cNvSpPr>
          <p:nvPr/>
        </p:nvSpPr>
        <p:spPr bwMode="auto">
          <a:xfrm>
            <a:off x="2147888" y="3238500"/>
            <a:ext cx="0" cy="281940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2B42F434-1E3A-4585-84BC-250347883F39}"/>
              </a:ext>
            </a:extLst>
          </p:cNvPr>
          <p:cNvSpPr>
            <a:spLocks noChangeShapeType="1"/>
          </p:cNvSpPr>
          <p:nvPr/>
        </p:nvSpPr>
        <p:spPr bwMode="auto">
          <a:xfrm flipH="1">
            <a:off x="1858963" y="3238500"/>
            <a:ext cx="28892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09E185AE-1A0F-4E6D-BB36-CB50045DFF7E}"/>
              </a:ext>
            </a:extLst>
          </p:cNvPr>
          <p:cNvSpPr>
            <a:spLocks noChangeShapeType="1"/>
          </p:cNvSpPr>
          <p:nvPr/>
        </p:nvSpPr>
        <p:spPr bwMode="auto">
          <a:xfrm>
            <a:off x="3638550" y="4071938"/>
            <a:ext cx="0" cy="1976437"/>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AC72D13C-4349-4E73-B1B2-F5F0A7239004}"/>
              </a:ext>
            </a:extLst>
          </p:cNvPr>
          <p:cNvSpPr>
            <a:spLocks noChangeShapeType="1"/>
          </p:cNvSpPr>
          <p:nvPr/>
        </p:nvSpPr>
        <p:spPr bwMode="auto">
          <a:xfrm flipH="1">
            <a:off x="1858963" y="4071938"/>
            <a:ext cx="1779587"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4">
            <a:extLst>
              <a:ext uri="{FF2B5EF4-FFF2-40B4-BE49-F238E27FC236}">
                <a16:creationId xmlns:a16="http://schemas.microsoft.com/office/drawing/2014/main" id="{1A1CA73F-195A-4FE1-BEEF-216A14196C34}"/>
              </a:ext>
            </a:extLst>
          </p:cNvPr>
          <p:cNvSpPr>
            <a:spLocks noChangeArrowheads="1"/>
          </p:cNvSpPr>
          <p:nvPr/>
        </p:nvSpPr>
        <p:spPr bwMode="auto">
          <a:xfrm>
            <a:off x="1370013" y="297497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8</a:t>
            </a:r>
          </a:p>
        </p:txBody>
      </p:sp>
      <p:sp>
        <p:nvSpPr>
          <p:cNvPr id="15" name="Rectangle 15">
            <a:extLst>
              <a:ext uri="{FF2B5EF4-FFF2-40B4-BE49-F238E27FC236}">
                <a16:creationId xmlns:a16="http://schemas.microsoft.com/office/drawing/2014/main" id="{380205D5-6E7D-40C7-AE11-0A45FD349AF1}"/>
              </a:ext>
            </a:extLst>
          </p:cNvPr>
          <p:cNvSpPr>
            <a:spLocks noChangeArrowheads="1"/>
          </p:cNvSpPr>
          <p:nvPr/>
        </p:nvSpPr>
        <p:spPr bwMode="auto">
          <a:xfrm>
            <a:off x="1384300" y="381793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6</a:t>
            </a:r>
          </a:p>
        </p:txBody>
      </p:sp>
      <p:sp>
        <p:nvSpPr>
          <p:cNvPr id="16" name="Rectangle 16">
            <a:extLst>
              <a:ext uri="{FF2B5EF4-FFF2-40B4-BE49-F238E27FC236}">
                <a16:creationId xmlns:a16="http://schemas.microsoft.com/office/drawing/2014/main" id="{6736269E-6918-4DF0-9F92-E5174A11371C}"/>
              </a:ext>
            </a:extLst>
          </p:cNvPr>
          <p:cNvSpPr>
            <a:spLocks noChangeArrowheads="1"/>
          </p:cNvSpPr>
          <p:nvPr/>
        </p:nvSpPr>
        <p:spPr bwMode="auto">
          <a:xfrm>
            <a:off x="1908175" y="604678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1</a:t>
            </a:r>
          </a:p>
        </p:txBody>
      </p:sp>
      <p:sp>
        <p:nvSpPr>
          <p:cNvPr id="17" name="Rectangle 17">
            <a:extLst>
              <a:ext uri="{FF2B5EF4-FFF2-40B4-BE49-F238E27FC236}">
                <a16:creationId xmlns:a16="http://schemas.microsoft.com/office/drawing/2014/main" id="{E60D3130-499B-4C99-B3D8-2E11B7C3EF81}"/>
              </a:ext>
            </a:extLst>
          </p:cNvPr>
          <p:cNvSpPr>
            <a:spLocks noChangeArrowheads="1"/>
          </p:cNvSpPr>
          <p:nvPr/>
        </p:nvSpPr>
        <p:spPr bwMode="auto">
          <a:xfrm>
            <a:off x="3417888" y="604678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6</a:t>
            </a:r>
          </a:p>
        </p:txBody>
      </p:sp>
      <p:sp>
        <p:nvSpPr>
          <p:cNvPr id="18" name="Rectangle 18">
            <a:extLst>
              <a:ext uri="{FF2B5EF4-FFF2-40B4-BE49-F238E27FC236}">
                <a16:creationId xmlns:a16="http://schemas.microsoft.com/office/drawing/2014/main" id="{A83C978E-6FAA-46EC-956C-723B1A5B7F07}"/>
              </a:ext>
            </a:extLst>
          </p:cNvPr>
          <p:cNvSpPr>
            <a:spLocks noChangeArrowheads="1"/>
          </p:cNvSpPr>
          <p:nvPr/>
        </p:nvSpPr>
        <p:spPr bwMode="auto">
          <a:xfrm>
            <a:off x="5579128" y="5551488"/>
            <a:ext cx="117820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solidFill>
                  <a:schemeClr val="accent1"/>
                </a:solidFill>
                <a:ea typeface="宋体" panose="02010600030101010101" pitchFamily="2" charset="-122"/>
              </a:rPr>
              <a:t>U = 8</a:t>
            </a:r>
          </a:p>
        </p:txBody>
      </p:sp>
      <p:sp>
        <p:nvSpPr>
          <p:cNvPr id="19" name="Rectangle 19">
            <a:extLst>
              <a:ext uri="{FF2B5EF4-FFF2-40B4-BE49-F238E27FC236}">
                <a16:creationId xmlns:a16="http://schemas.microsoft.com/office/drawing/2014/main" id="{F4DCBB8D-AA17-41C3-A1D7-D94401E94D9D}"/>
              </a:ext>
            </a:extLst>
          </p:cNvPr>
          <p:cNvSpPr>
            <a:spLocks noChangeArrowheads="1"/>
          </p:cNvSpPr>
          <p:nvPr/>
        </p:nvSpPr>
        <p:spPr bwMode="auto">
          <a:xfrm>
            <a:off x="5587552" y="4875213"/>
            <a:ext cx="140583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solidFill>
                  <a:srgbClr val="FF6633"/>
                </a:solidFill>
                <a:ea typeface="宋体" panose="02010600030101010101" pitchFamily="2" charset="-122"/>
              </a:rPr>
              <a:t>U = 36</a:t>
            </a:r>
          </a:p>
        </p:txBody>
      </p:sp>
      <p:sp>
        <p:nvSpPr>
          <p:cNvPr id="20" name="Line 20">
            <a:extLst>
              <a:ext uri="{FF2B5EF4-FFF2-40B4-BE49-F238E27FC236}">
                <a16:creationId xmlns:a16="http://schemas.microsoft.com/office/drawing/2014/main" id="{2B49D616-4EA6-4E2B-84E5-9A7413C90394}"/>
              </a:ext>
            </a:extLst>
          </p:cNvPr>
          <p:cNvSpPr>
            <a:spLocks noChangeShapeType="1"/>
          </p:cNvSpPr>
          <p:nvPr/>
        </p:nvSpPr>
        <p:spPr bwMode="auto">
          <a:xfrm flipV="1">
            <a:off x="1857375" y="1785938"/>
            <a:ext cx="0" cy="42624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1">
            <a:extLst>
              <a:ext uri="{FF2B5EF4-FFF2-40B4-BE49-F238E27FC236}">
                <a16:creationId xmlns:a16="http://schemas.microsoft.com/office/drawing/2014/main" id="{C643D91F-1E18-429D-8971-B2B30C10F3FF}"/>
              </a:ext>
            </a:extLst>
          </p:cNvPr>
          <p:cNvSpPr>
            <a:spLocks noChangeShapeType="1"/>
          </p:cNvSpPr>
          <p:nvPr/>
        </p:nvSpPr>
        <p:spPr bwMode="auto">
          <a:xfrm flipH="1" flipV="1">
            <a:off x="2286000" y="3257550"/>
            <a:ext cx="2209800" cy="152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2">
            <a:extLst>
              <a:ext uri="{FF2B5EF4-FFF2-40B4-BE49-F238E27FC236}">
                <a16:creationId xmlns:a16="http://schemas.microsoft.com/office/drawing/2014/main" id="{DC0116FF-10DC-4421-B0C8-996B96F084D7}"/>
              </a:ext>
            </a:extLst>
          </p:cNvPr>
          <p:cNvSpPr>
            <a:spLocks noChangeShapeType="1"/>
          </p:cNvSpPr>
          <p:nvPr/>
        </p:nvSpPr>
        <p:spPr bwMode="auto">
          <a:xfrm flipH="1">
            <a:off x="3676650" y="3905250"/>
            <a:ext cx="781050" cy="1333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a:extLst>
              <a:ext uri="{FF2B5EF4-FFF2-40B4-BE49-F238E27FC236}">
                <a16:creationId xmlns:a16="http://schemas.microsoft.com/office/drawing/2014/main" id="{2BFE7873-DC57-40FC-B54A-2569B38BDCC8}"/>
              </a:ext>
            </a:extLst>
          </p:cNvPr>
          <p:cNvSpPr>
            <a:spLocks noChangeShapeType="1"/>
          </p:cNvSpPr>
          <p:nvPr/>
        </p:nvSpPr>
        <p:spPr bwMode="auto">
          <a:xfrm>
            <a:off x="2019300" y="2324100"/>
            <a:ext cx="266700" cy="21907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Oval 24">
            <a:extLst>
              <a:ext uri="{FF2B5EF4-FFF2-40B4-BE49-F238E27FC236}">
                <a16:creationId xmlns:a16="http://schemas.microsoft.com/office/drawing/2014/main" id="{E9392BC0-F7B4-4050-9CC6-0AB54C5B60E6}"/>
              </a:ext>
            </a:extLst>
          </p:cNvPr>
          <p:cNvSpPr>
            <a:spLocks noChangeArrowheads="1"/>
          </p:cNvSpPr>
          <p:nvPr/>
        </p:nvSpPr>
        <p:spPr bwMode="auto">
          <a:xfrm>
            <a:off x="2047875" y="3124200"/>
            <a:ext cx="228600" cy="228600"/>
          </a:xfrm>
          <a:prstGeom prst="ellipse">
            <a:avLst/>
          </a:prstGeom>
          <a:solidFill>
            <a:schemeClr val="accent1"/>
          </a:solidFill>
          <a:ln>
            <a:noFill/>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 name="Oval 25">
            <a:extLst>
              <a:ext uri="{FF2B5EF4-FFF2-40B4-BE49-F238E27FC236}">
                <a16:creationId xmlns:a16="http://schemas.microsoft.com/office/drawing/2014/main" id="{7789A812-58CC-4ADF-937C-86E429DD87D3}"/>
              </a:ext>
            </a:extLst>
          </p:cNvPr>
          <p:cNvSpPr>
            <a:spLocks noChangeArrowheads="1"/>
          </p:cNvSpPr>
          <p:nvPr/>
        </p:nvSpPr>
        <p:spPr bwMode="auto">
          <a:xfrm>
            <a:off x="3514725" y="3962400"/>
            <a:ext cx="228600" cy="228600"/>
          </a:xfrm>
          <a:prstGeom prst="ellipse">
            <a:avLst/>
          </a:prstGeom>
          <a:solidFill>
            <a:schemeClr val="accent1"/>
          </a:solidFill>
          <a:ln>
            <a:noFill/>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Line 26">
            <a:extLst>
              <a:ext uri="{FF2B5EF4-FFF2-40B4-BE49-F238E27FC236}">
                <a16:creationId xmlns:a16="http://schemas.microsoft.com/office/drawing/2014/main" id="{69F927E9-9617-4555-9FE4-FFC73AF2F35D}"/>
              </a:ext>
            </a:extLst>
          </p:cNvPr>
          <p:cNvSpPr>
            <a:spLocks noChangeShapeType="1"/>
          </p:cNvSpPr>
          <p:nvPr/>
        </p:nvSpPr>
        <p:spPr bwMode="auto">
          <a:xfrm>
            <a:off x="3028950" y="3486150"/>
            <a:ext cx="1162050" cy="12192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27">
            <a:extLst>
              <a:ext uri="{FF2B5EF4-FFF2-40B4-BE49-F238E27FC236}">
                <a16:creationId xmlns:a16="http://schemas.microsoft.com/office/drawing/2014/main" id="{82D37091-3EB8-429A-BF7D-808552E2B9CF}"/>
              </a:ext>
            </a:extLst>
          </p:cNvPr>
          <p:cNvSpPr>
            <a:spLocks noChangeArrowheads="1"/>
          </p:cNvSpPr>
          <p:nvPr/>
        </p:nvSpPr>
        <p:spPr bwMode="auto">
          <a:xfrm>
            <a:off x="2762066" y="1828800"/>
            <a:ext cx="299280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U(x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8" name="Line 28">
            <a:extLst>
              <a:ext uri="{FF2B5EF4-FFF2-40B4-BE49-F238E27FC236}">
                <a16:creationId xmlns:a16="http://schemas.microsoft.com/office/drawing/2014/main" id="{E7EA3111-14B6-46AA-98B7-F002E1AA76D4}"/>
              </a:ext>
            </a:extLst>
          </p:cNvPr>
          <p:cNvSpPr>
            <a:spLocks noChangeShapeType="1"/>
          </p:cNvSpPr>
          <p:nvPr/>
        </p:nvSpPr>
        <p:spPr bwMode="auto">
          <a:xfrm>
            <a:off x="1857375" y="6038850"/>
            <a:ext cx="421005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46694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3249D-FA7F-4479-A988-06322A8280DF}"/>
              </a:ext>
            </a:extLst>
          </p:cNvPr>
          <p:cNvSpPr>
            <a:spLocks noGrp="1"/>
          </p:cNvSpPr>
          <p:nvPr>
            <p:ph type="title"/>
          </p:nvPr>
        </p:nvSpPr>
        <p:spPr/>
        <p:txBody>
          <a:bodyPr/>
          <a:lstStyle/>
          <a:p>
            <a:r>
              <a:rPr lang="zh-CN" altLang="en-US" dirty="0"/>
              <a:t>单调变换与边际替代率</a:t>
            </a:r>
          </a:p>
        </p:txBody>
      </p:sp>
      <p:sp>
        <p:nvSpPr>
          <p:cNvPr id="3" name="内容占位符 2">
            <a:extLst>
              <a:ext uri="{FF2B5EF4-FFF2-40B4-BE49-F238E27FC236}">
                <a16:creationId xmlns:a16="http://schemas.microsoft.com/office/drawing/2014/main" id="{A616F9E0-9916-4D78-83D7-E6A69F7B5431}"/>
              </a:ext>
            </a:extLst>
          </p:cNvPr>
          <p:cNvSpPr>
            <a:spLocks noGrp="1"/>
          </p:cNvSpPr>
          <p:nvPr>
            <p:ph idx="1"/>
          </p:nvPr>
        </p:nvSpPr>
        <p:spPr/>
        <p:txBody>
          <a:bodyPr/>
          <a:lstStyle/>
          <a:p>
            <a:r>
              <a:rPr lang="zh-CN" altLang="en-US" dirty="0"/>
              <a:t>对一个效用函数使用单调变换并不改变消费束的偏好关系。</a:t>
            </a:r>
          </a:p>
          <a:p>
            <a:r>
              <a:rPr lang="zh-CN" altLang="en-US" dirty="0"/>
              <a:t>当使用单调变换时，边际替代率会怎么样变化？</a:t>
            </a:r>
          </a:p>
          <a:p>
            <a:endParaRPr lang="zh-CN" altLang="en-US" dirty="0"/>
          </a:p>
        </p:txBody>
      </p:sp>
    </p:spTree>
    <p:extLst>
      <p:ext uri="{BB962C8B-B14F-4D97-AF65-F5344CB8AC3E}">
        <p14:creationId xmlns:p14="http://schemas.microsoft.com/office/powerpoint/2010/main" val="880536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0B67B-DC8E-4AC2-9C30-64447D79D7C0}"/>
              </a:ext>
            </a:extLst>
          </p:cNvPr>
          <p:cNvSpPr>
            <a:spLocks noGrp="1"/>
          </p:cNvSpPr>
          <p:nvPr>
            <p:ph type="title"/>
          </p:nvPr>
        </p:nvSpPr>
        <p:spPr/>
        <p:txBody>
          <a:bodyPr/>
          <a:lstStyle/>
          <a:p>
            <a:r>
              <a:rPr lang="zh-CN" altLang="en-US" dirty="0"/>
              <a:t>单调变换与边际替代率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79837D-B513-4EEE-B31F-CD360AA59525}"/>
                  </a:ext>
                </a:extLst>
              </p:cNvPr>
              <p:cNvSpPr>
                <a:spLocks noGrp="1"/>
              </p:cNvSpPr>
              <p:nvPr>
                <p:ph idx="1"/>
              </p:nvPr>
            </p:nvSpPr>
            <p:spPr/>
            <p:txBody>
              <a:bodyPr/>
              <a:lstStyle/>
              <a:p>
                <a:r>
                  <a:rPr lang="zh-CN" altLang="en-US" dirty="0">
                    <a:latin typeface="+mn-ea"/>
                  </a:rPr>
                  <a:t>对于</a:t>
                </a:r>
                <a:r>
                  <a:rPr lang="en-US" altLang="zh-CN" dirty="0">
                    <a:latin typeface="+mn-ea"/>
                  </a:rPr>
                  <a:t> </a:t>
                </a:r>
                <a:r>
                  <a:rPr lang="en-US" altLang="zh-CN" dirty="0">
                    <a:ea typeface="宋体" panose="02010600030101010101" pitchFamily="2" charset="-122"/>
                  </a:rPr>
                  <a:t>U(x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latin typeface="+mn-ea"/>
                  </a:rPr>
                  <a:t> </a:t>
                </a:r>
                <a14:m>
                  <m:oMath xmlns:m="http://schemas.openxmlformats.org/officeDocument/2006/math">
                    <m:r>
                      <m:rPr>
                        <m:sty m:val="p"/>
                      </m:rPr>
                      <a:rPr lang="en-US" altLang="zh-CN" b="0" i="1">
                        <a:latin typeface="Cambria Math" panose="02040503050406030204" pitchFamily="18" charset="0"/>
                      </a:rPr>
                      <m:t>MR</m:t>
                    </m:r>
                    <m:sSub>
                      <m:sSubPr>
                        <m:ctrlPr>
                          <a:rPr lang="en-US" altLang="zh-CN" i="1">
                            <a:latin typeface="Cambria Math" panose="02040503050406030204" pitchFamily="18" charset="0"/>
                          </a:rPr>
                        </m:ctrlPr>
                      </m:sSubPr>
                      <m:e>
                        <m:r>
                          <m:rPr>
                            <m:sty m:val="p"/>
                          </m:rPr>
                          <a:rPr lang="en-US" altLang="zh-CN" b="0" i="1">
                            <a:latin typeface="Cambria Math" panose="02040503050406030204" pitchFamily="18" charset="0"/>
                          </a:rPr>
                          <m:t>S</m:t>
                        </m:r>
                      </m:e>
                      <m:sub>
                        <m:r>
                          <a:rPr lang="en-US" altLang="zh-CN" b="0" i="1">
                            <a:latin typeface="Cambria Math" panose="02040503050406030204" pitchFamily="18" charset="0"/>
                          </a:rPr>
                          <m:t>1,2</m:t>
                        </m:r>
                      </m:sub>
                    </m:sSub>
                  </m:oMath>
                </a14:m>
                <a:r>
                  <a:rPr lang="en-US" altLang="zh-CN" dirty="0">
                    <a:latin typeface="+mn-ea"/>
                  </a:rPr>
                  <a:t> = x</a:t>
                </a:r>
                <a:r>
                  <a:rPr lang="en-US" altLang="zh-CN" baseline="-25000" dirty="0">
                    <a:latin typeface="+mn-ea"/>
                  </a:rPr>
                  <a:t>2</a:t>
                </a:r>
                <a:r>
                  <a:rPr lang="en-US" altLang="zh-CN" dirty="0">
                    <a:latin typeface="+mn-ea"/>
                  </a:rPr>
                  <a:t>/x</a:t>
                </a:r>
                <a:r>
                  <a:rPr lang="en-US" altLang="zh-CN" baseline="-25000" dirty="0">
                    <a:latin typeface="+mn-ea"/>
                  </a:rPr>
                  <a:t>1</a:t>
                </a:r>
                <a:r>
                  <a:rPr lang="en-US" altLang="zh-CN" dirty="0">
                    <a:latin typeface="+mn-ea"/>
                  </a:rPr>
                  <a:t>.</a:t>
                </a:r>
              </a:p>
              <a:p>
                <a:r>
                  <a:rPr lang="zh-CN" altLang="en-US" dirty="0">
                    <a:latin typeface="+mn-ea"/>
                  </a:rPr>
                  <a:t>令</a:t>
                </a:r>
                <a:r>
                  <a:rPr lang="en-US" altLang="zh-CN" dirty="0">
                    <a:latin typeface="+mn-ea"/>
                  </a:rPr>
                  <a:t> V = U</a:t>
                </a:r>
                <a:r>
                  <a:rPr lang="en-US" altLang="zh-CN" baseline="30000" dirty="0">
                    <a:latin typeface="+mn-ea"/>
                  </a:rPr>
                  <a:t>2</a:t>
                </a:r>
                <a:r>
                  <a:rPr lang="en-US" altLang="zh-CN" dirty="0">
                    <a:latin typeface="+mn-ea"/>
                  </a:rPr>
                  <a:t>; </a:t>
                </a:r>
                <a:r>
                  <a:rPr lang="en-US" altLang="zh-CN" i="1" dirty="0">
                    <a:latin typeface="+mn-ea"/>
                  </a:rPr>
                  <a:t>i.e</a:t>
                </a:r>
                <a:r>
                  <a:rPr lang="en-US" altLang="zh-CN" dirty="0">
                    <a:latin typeface="+mn-ea"/>
                  </a:rPr>
                  <a:t>. V(x</a:t>
                </a:r>
                <a:r>
                  <a:rPr lang="en-US" altLang="zh-CN" baseline="-25000" dirty="0">
                    <a:latin typeface="+mn-ea"/>
                  </a:rPr>
                  <a:t>1</a:t>
                </a:r>
                <a:r>
                  <a:rPr lang="en-US" altLang="zh-CN" dirty="0">
                    <a:latin typeface="+mn-ea"/>
                  </a:rPr>
                  <a:t>,x</a:t>
                </a:r>
                <a:r>
                  <a:rPr lang="en-US" altLang="zh-CN" baseline="-25000" dirty="0">
                    <a:latin typeface="+mn-ea"/>
                  </a:rPr>
                  <a:t>2</a:t>
                </a:r>
                <a:r>
                  <a:rPr lang="en-US" altLang="zh-CN" dirty="0">
                    <a:latin typeface="+mn-ea"/>
                  </a:rPr>
                  <a:t>) = x</a:t>
                </a:r>
                <a:r>
                  <a:rPr lang="en-US" altLang="zh-CN" baseline="-25000" dirty="0">
                    <a:latin typeface="+mn-ea"/>
                  </a:rPr>
                  <a:t>1</a:t>
                </a:r>
                <a:r>
                  <a:rPr lang="en-US" altLang="zh-CN" baseline="30000" dirty="0">
                    <a:latin typeface="+mn-ea"/>
                  </a:rPr>
                  <a:t>2</a:t>
                </a:r>
                <a:r>
                  <a:rPr lang="en-US" altLang="zh-CN" dirty="0">
                    <a:latin typeface="+mn-ea"/>
                  </a:rPr>
                  <a:t>x</a:t>
                </a:r>
                <a:r>
                  <a:rPr lang="en-US" altLang="zh-CN" baseline="-25000" dirty="0">
                    <a:latin typeface="+mn-ea"/>
                  </a:rPr>
                  <a:t>2</a:t>
                </a:r>
                <a:r>
                  <a:rPr lang="en-US" altLang="zh-CN" baseline="30000" dirty="0">
                    <a:latin typeface="+mn-ea"/>
                  </a:rPr>
                  <a:t>2</a:t>
                </a:r>
                <a:r>
                  <a:rPr lang="en-US" altLang="zh-CN" dirty="0">
                    <a:latin typeface="+mn-ea"/>
                  </a:rPr>
                  <a:t>.  </a:t>
                </a:r>
                <a:r>
                  <a:rPr lang="zh-CN" altLang="en-US" dirty="0">
                    <a:latin typeface="+mn-ea"/>
                  </a:rPr>
                  <a:t>那么</a:t>
                </a:r>
                <a:r>
                  <a:rPr lang="en-US" altLang="zh-CN" dirty="0">
                    <a:latin typeface="+mn-ea"/>
                  </a:rPr>
                  <a:t>V</a:t>
                </a:r>
                <a:r>
                  <a:rPr lang="zh-CN" altLang="en-US" dirty="0">
                    <a:latin typeface="+mn-ea"/>
                  </a:rPr>
                  <a:t>的</a:t>
                </a:r>
                <a:r>
                  <a:rPr lang="en-US" altLang="zh-CN" dirty="0">
                    <a:latin typeface="+mn-ea"/>
                  </a:rPr>
                  <a:t>MRS</a:t>
                </a:r>
                <a:r>
                  <a:rPr lang="zh-CN" altLang="en-US" dirty="0">
                    <a:latin typeface="+mn-ea"/>
                  </a:rPr>
                  <a:t>会怎样变化</a:t>
                </a:r>
                <a:r>
                  <a:rPr lang="en-US" altLang="zh-CN" dirty="0">
                    <a:latin typeface="+mn-ea"/>
                  </a:rPr>
                  <a:t>?</a:t>
                </a:r>
                <a:r>
                  <a:rPr lang="en-US" altLang="zh-CN" dirty="0">
                    <a:ea typeface="宋体" panose="02010600030101010101" pitchFamily="2" charset="-122"/>
                  </a:rPr>
                  <a:t/>
                </a:r>
                <a:br>
                  <a:rPr lang="en-US" altLang="zh-CN" dirty="0">
                    <a:ea typeface="宋体" panose="02010600030101010101" pitchFamily="2" charset="-122"/>
                  </a:rPr>
                </a:br>
                <a:endParaRPr lang="zh-CN" altLang="en-US" dirty="0"/>
              </a:p>
            </p:txBody>
          </p:sp>
        </mc:Choice>
        <mc:Fallback xmlns="">
          <p:sp>
            <p:nvSpPr>
              <p:cNvPr id="3" name="内容占位符 2">
                <a:extLst>
                  <a:ext uri="{FF2B5EF4-FFF2-40B4-BE49-F238E27FC236}">
                    <a16:creationId xmlns:a16="http://schemas.microsoft.com/office/drawing/2014/main" id="{8279837D-B513-4EEE-B31F-CD360AA59525}"/>
                  </a:ext>
                </a:extLst>
              </p:cNvPr>
              <p:cNvSpPr>
                <a:spLocks noGrp="1" noRot="1" noChangeAspect="1" noMove="1" noResize="1" noEditPoints="1" noAdjustHandles="1" noChangeArrowheads="1" noChangeShapeType="1" noTextEdit="1"/>
              </p:cNvSpPr>
              <p:nvPr>
                <p:ph idx="1"/>
              </p:nvPr>
            </p:nvSpPr>
            <p:spPr>
              <a:blipFill>
                <a:blip r:embed="rId2"/>
                <a:stretch>
                  <a:fillRect l="-1391" t="-2241" r="-8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25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86B45-7D74-4107-9409-82EF939D04E5}"/>
              </a:ext>
            </a:extLst>
          </p:cNvPr>
          <p:cNvSpPr>
            <a:spLocks noGrp="1"/>
          </p:cNvSpPr>
          <p:nvPr>
            <p:ph type="title"/>
          </p:nvPr>
        </p:nvSpPr>
        <p:spPr/>
        <p:txBody>
          <a:bodyPr/>
          <a:lstStyle/>
          <a:p>
            <a:r>
              <a:rPr lang="zh-CN" altLang="en-US" dirty="0"/>
              <a:t>偏好关系</a:t>
            </a:r>
          </a:p>
        </p:txBody>
      </p:sp>
      <p:sp>
        <p:nvSpPr>
          <p:cNvPr id="3" name="内容占位符 2">
            <a:extLst>
              <a:ext uri="{FF2B5EF4-FFF2-40B4-BE49-F238E27FC236}">
                <a16:creationId xmlns:a16="http://schemas.microsoft.com/office/drawing/2014/main" id="{DC517424-3C16-4276-BCB7-47C50A625DF3}"/>
              </a:ext>
            </a:extLst>
          </p:cNvPr>
          <p:cNvSpPr>
            <a:spLocks noGrp="1"/>
          </p:cNvSpPr>
          <p:nvPr>
            <p:ph idx="1"/>
          </p:nvPr>
        </p:nvSpPr>
        <p:spPr/>
        <p:txBody>
          <a:bodyPr/>
          <a:lstStyle/>
          <a:p>
            <a:r>
              <a:rPr lang="zh-CN" altLang="en-US" sz="3200" dirty="0"/>
              <a:t>偏好关系（</a:t>
            </a:r>
            <a:r>
              <a:rPr lang="en-US" altLang="zh-CN" sz="3200" dirty="0"/>
              <a:t>Preference</a:t>
            </a:r>
            <a:r>
              <a:rPr lang="zh-CN" altLang="en-US" sz="3200" dirty="0"/>
              <a:t>）反映个体对选择集中不同选项的满足程度。 </a:t>
            </a:r>
          </a:p>
          <a:p>
            <a:endParaRPr lang="zh-CN" altLang="en-US" sz="3200" dirty="0"/>
          </a:p>
          <a:p>
            <a:r>
              <a:rPr lang="zh-CN" altLang="en-US" sz="3200" dirty="0"/>
              <a:t>比较两个不同的  </a:t>
            </a:r>
            <a:r>
              <a:rPr lang="en-US" altLang="zh-CN" sz="3200" dirty="0"/>
              <a:t>x ,y∈ X : </a:t>
            </a:r>
          </a:p>
          <a:p>
            <a:pPr lvl="1"/>
            <a:r>
              <a:rPr lang="en-US" altLang="zh-CN" sz="2800" dirty="0"/>
              <a:t>x ≻ y :  x </a:t>
            </a:r>
            <a:r>
              <a:rPr lang="zh-CN" altLang="en-US" sz="2800" dirty="0"/>
              <a:t>严格偏好于</a:t>
            </a:r>
            <a:r>
              <a:rPr lang="en-US" altLang="zh-CN" sz="2800" dirty="0"/>
              <a:t>y</a:t>
            </a:r>
            <a:r>
              <a:rPr lang="zh-CN" altLang="en-US" sz="2800" dirty="0"/>
              <a:t>。</a:t>
            </a:r>
          </a:p>
          <a:p>
            <a:pPr lvl="1"/>
            <a:r>
              <a:rPr lang="en-US" altLang="zh-CN" sz="2800" dirty="0"/>
              <a:t>x ≿ y :   x </a:t>
            </a:r>
            <a:r>
              <a:rPr lang="zh-CN" altLang="en-US" sz="2800" dirty="0"/>
              <a:t>弱偏好于</a:t>
            </a:r>
            <a:r>
              <a:rPr lang="en-US" altLang="zh-CN" sz="2800" dirty="0"/>
              <a:t>y </a:t>
            </a:r>
            <a:r>
              <a:rPr lang="zh-CN" altLang="en-US" sz="2800" dirty="0"/>
              <a:t>（</a:t>
            </a:r>
            <a:r>
              <a:rPr lang="en-US" altLang="zh-CN" sz="2800" dirty="0"/>
              <a:t>x</a:t>
            </a:r>
            <a:r>
              <a:rPr lang="zh-CN" altLang="en-US" sz="2800" dirty="0"/>
              <a:t>至少与</a:t>
            </a:r>
            <a:r>
              <a:rPr lang="en-US" altLang="zh-CN" sz="2800" dirty="0"/>
              <a:t>y </a:t>
            </a:r>
            <a:r>
              <a:rPr lang="zh-CN" altLang="en-US" sz="2800" dirty="0"/>
              <a:t>一样好）。</a:t>
            </a:r>
          </a:p>
          <a:p>
            <a:pPr lvl="1"/>
            <a:r>
              <a:rPr lang="en-US" altLang="zh-CN" sz="2800" dirty="0" err="1"/>
              <a:t>x∼y</a:t>
            </a:r>
            <a:r>
              <a:rPr lang="en-US" altLang="zh-CN" sz="2800" dirty="0"/>
              <a:t> :  x </a:t>
            </a:r>
            <a:r>
              <a:rPr lang="zh-CN" altLang="en-US" sz="2800" dirty="0"/>
              <a:t>无差异于</a:t>
            </a:r>
            <a:r>
              <a:rPr lang="en-US" altLang="zh-CN" sz="2800" dirty="0"/>
              <a:t>y </a:t>
            </a:r>
            <a:r>
              <a:rPr lang="zh-CN" altLang="en-US" sz="2800" dirty="0"/>
              <a:t>（</a:t>
            </a:r>
            <a:r>
              <a:rPr lang="en-US" altLang="zh-CN" sz="2800" dirty="0"/>
              <a:t>x </a:t>
            </a:r>
            <a:r>
              <a:rPr lang="zh-CN" altLang="en-US" sz="2800" dirty="0"/>
              <a:t>和</a:t>
            </a:r>
            <a:r>
              <a:rPr lang="en-US" altLang="zh-CN" sz="2800" dirty="0"/>
              <a:t>y</a:t>
            </a:r>
            <a:r>
              <a:rPr lang="zh-CN" altLang="en-US" sz="2800" dirty="0"/>
              <a:t>一样好）。</a:t>
            </a:r>
          </a:p>
          <a:p>
            <a:endParaRPr lang="zh-CN" altLang="en-US" dirty="0"/>
          </a:p>
        </p:txBody>
      </p:sp>
    </p:spTree>
    <p:extLst>
      <p:ext uri="{BB962C8B-B14F-4D97-AF65-F5344CB8AC3E}">
        <p14:creationId xmlns:p14="http://schemas.microsoft.com/office/powerpoint/2010/main" val="1315138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C62DE-0701-43FD-90B1-5F615745B434}"/>
              </a:ext>
            </a:extLst>
          </p:cNvPr>
          <p:cNvSpPr>
            <a:spLocks noGrp="1"/>
          </p:cNvSpPr>
          <p:nvPr>
            <p:ph type="title"/>
          </p:nvPr>
        </p:nvSpPr>
        <p:spPr/>
        <p:txBody>
          <a:bodyPr/>
          <a:lstStyle/>
          <a:p>
            <a:r>
              <a:rPr lang="zh-CN" altLang="en-US" dirty="0"/>
              <a:t>单调变换与边际替代率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D257E0-4F71-4276-9778-FEFBCCE61DAA}"/>
                  </a:ext>
                </a:extLst>
              </p:cNvPr>
              <p:cNvSpPr>
                <a:spLocks noGrp="1"/>
              </p:cNvSpPr>
              <p:nvPr>
                <p:ph idx="1"/>
              </p:nvPr>
            </p:nvSpPr>
            <p:spPr/>
            <p:txBody>
              <a:bodyPr/>
              <a:lstStyle/>
              <a:p>
                <a:r>
                  <a:rPr lang="zh-CN" altLang="en-US" dirty="0">
                    <a:latin typeface="+mn-ea"/>
                  </a:rPr>
                  <a:t>一般来说</a:t>
                </a:r>
                <a:r>
                  <a:rPr lang="en-US" altLang="zh-CN" dirty="0">
                    <a:latin typeface="+mn-ea"/>
                  </a:rPr>
                  <a:t>, </a:t>
                </a:r>
                <a:r>
                  <a:rPr lang="zh-CN" altLang="en-US" dirty="0">
                    <a:latin typeface="+mn-ea"/>
                  </a:rPr>
                  <a:t>假如</a:t>
                </a:r>
                <a:r>
                  <a:rPr lang="en-US" altLang="zh-CN" dirty="0">
                    <a:latin typeface="+mn-ea"/>
                  </a:rPr>
                  <a:t>V = f(U) </a:t>
                </a:r>
                <a:r>
                  <a:rPr lang="zh-CN" altLang="en-US" dirty="0">
                    <a:latin typeface="+mn-ea"/>
                  </a:rPr>
                  <a:t>且</a:t>
                </a:r>
                <a:r>
                  <a:rPr lang="en-US" altLang="zh-CN" dirty="0">
                    <a:latin typeface="+mn-ea"/>
                  </a:rPr>
                  <a:t>f </a:t>
                </a:r>
                <a:r>
                  <a:rPr lang="zh-CN" altLang="en-US" dirty="0">
                    <a:latin typeface="+mn-ea"/>
                  </a:rPr>
                  <a:t>是一个严格单调递增函数。</a:t>
                </a:r>
                <a:endParaRPr lang="en-US" altLang="zh-CN" dirty="0">
                  <a:latin typeface="+mn-ea"/>
                </a:endParaRPr>
              </a:p>
              <a:p>
                <a14:m>
                  <m:oMath xmlns:m="http://schemas.openxmlformats.org/officeDocument/2006/math">
                    <m:r>
                      <m:rPr>
                        <m:sty m:val="p"/>
                      </m:rPr>
                      <a:rPr lang="en-US" altLang="zh-CN" b="0" i="1">
                        <a:latin typeface="Cambria Math" panose="02040503050406030204" pitchFamily="18" charset="0"/>
                      </a:rPr>
                      <m:t>MR</m:t>
                    </m:r>
                    <m:sSub>
                      <m:sSubPr>
                        <m:ctrlPr>
                          <a:rPr lang="en-US" altLang="zh-CN" i="1">
                            <a:latin typeface="Cambria Math" panose="02040503050406030204" pitchFamily="18" charset="0"/>
                          </a:rPr>
                        </m:ctrlPr>
                      </m:sSubPr>
                      <m:e>
                        <m:r>
                          <m:rPr>
                            <m:sty m:val="p"/>
                          </m:rPr>
                          <a:rPr lang="en-US" altLang="zh-CN" b="0" i="1">
                            <a:latin typeface="Cambria Math" panose="02040503050406030204" pitchFamily="18" charset="0"/>
                          </a:rPr>
                          <m:t>S</m:t>
                        </m:r>
                      </m:e>
                      <m:sub>
                        <m:r>
                          <a:rPr lang="en-US" altLang="zh-CN" b="0" i="1">
                            <a:latin typeface="Cambria Math" panose="02040503050406030204" pitchFamily="18" charset="0"/>
                          </a:rPr>
                          <m:t>1,2</m:t>
                        </m:r>
                      </m:sub>
                    </m:sSub>
                    <m:r>
                      <a:rPr lang="en-US" altLang="zh-CN" b="1" i="1">
                        <a:latin typeface="Cambria Math" panose="02040503050406030204" pitchFamily="18" charset="0"/>
                      </a:rPr>
                      <m:t>=</m:t>
                    </m:r>
                    <m:f>
                      <m:fPr>
                        <m:ctrlPr>
                          <a:rPr lang="en-US" altLang="zh-CN" b="1" i="1" smtClean="0">
                            <a:latin typeface="Cambria Math" panose="02040503050406030204" pitchFamily="18" charset="0"/>
                          </a:rPr>
                        </m:ctrlPr>
                      </m:fPr>
                      <m:num>
                        <m:r>
                          <a:rPr lang="zh-CN" altLang="en-US" b="1" i="1" smtClean="0">
                            <a:latin typeface="Cambria Math" panose="02040503050406030204" pitchFamily="18" charset="0"/>
                          </a:rPr>
                          <m:t>𝝏</m:t>
                        </m:r>
                        <m:r>
                          <m:rPr>
                            <m:sty m:val="p"/>
                          </m:rPr>
                          <a:rPr lang="en-US" altLang="zh-CN" b="1" i="1">
                            <a:latin typeface="Cambria Math" panose="02040503050406030204" pitchFamily="18" charset="0"/>
                          </a:rPr>
                          <m:t>V</m:t>
                        </m:r>
                        <m:r>
                          <a:rPr lang="en-US" altLang="zh-CN" b="1" i="1" smtClean="0">
                            <a:latin typeface="Cambria Math" panose="02040503050406030204" pitchFamily="18" charset="0"/>
                          </a:rPr>
                          <m:t>/</m:t>
                        </m:r>
                        <m:r>
                          <a:rPr lang="zh-CN" altLang="en-US"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num>
                      <m:den>
                        <m:r>
                          <a:rPr lang="zh-CN" altLang="en-US" b="1" i="1">
                            <a:latin typeface="Cambria Math" panose="02040503050406030204" pitchFamily="18" charset="0"/>
                          </a:rPr>
                          <m:t>𝝏</m:t>
                        </m:r>
                        <m:r>
                          <m:rPr>
                            <m:sty m:val="p"/>
                          </m:rPr>
                          <a:rPr lang="en-US" altLang="zh-CN" b="1" i="1">
                            <a:latin typeface="Cambria Math" panose="02040503050406030204" pitchFamily="18" charset="0"/>
                          </a:rPr>
                          <m:t>V</m:t>
                        </m:r>
                        <m:r>
                          <a:rPr lang="en-US" altLang="zh-CN" b="1" i="1">
                            <a:latin typeface="Cambria Math" panose="02040503050406030204" pitchFamily="18" charset="0"/>
                          </a:rPr>
                          <m:t>/</m:t>
                        </m:r>
                        <m:r>
                          <a:rPr lang="zh-CN" altLang="en-US"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𝟐</m:t>
                            </m:r>
                          </m:sub>
                        </m:sSub>
                      </m:den>
                    </m:f>
                  </m:oMath>
                </a14:m>
                <a:r>
                  <a:rPr lang="en-US" altLang="zh-CN" dirty="0"/>
                  <a:t>=</a:t>
                </a:r>
                <a:r>
                  <a:rPr lang="en-US" altLang="zh-CN" b="1" dirty="0"/>
                  <a:t> </a:t>
                </a:r>
                <a14:m>
                  <m:oMath xmlns:m="http://schemas.openxmlformats.org/officeDocument/2006/math">
                    <m:f>
                      <m:fPr>
                        <m:ctrlPr>
                          <a:rPr lang="en-US" altLang="zh-CN" b="1" i="1">
                            <a:latin typeface="Cambria Math" panose="02040503050406030204" pitchFamily="18" charset="0"/>
                          </a:rPr>
                        </m:ctrlPr>
                      </m:fPr>
                      <m:num>
                        <m:r>
                          <a:rPr lang="en-US" altLang="zh-CN" b="1" i="1" smtClean="0">
                            <a:latin typeface="Cambria Math" panose="02040503050406030204" pitchFamily="18" charset="0"/>
                          </a:rPr>
                          <m:t>𝒇</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𝑼</m:t>
                            </m:r>
                          </m:e>
                        </m:d>
                        <m:r>
                          <a:rPr lang="zh-CN" altLang="en-US" b="1" i="1">
                            <a:latin typeface="Cambria Math" panose="02040503050406030204" pitchFamily="18" charset="0"/>
                          </a:rPr>
                          <m:t>𝝏</m:t>
                        </m:r>
                        <m:r>
                          <a:rPr lang="en-US" altLang="zh-CN" b="1" i="1" smtClean="0">
                            <a:latin typeface="Cambria Math" panose="02040503050406030204" pitchFamily="18" charset="0"/>
                          </a:rPr>
                          <m:t>𝑼</m:t>
                        </m:r>
                        <m:r>
                          <a:rPr lang="en-US" altLang="zh-CN" b="1" i="1">
                            <a:latin typeface="Cambria Math" panose="02040503050406030204" pitchFamily="18" charset="0"/>
                          </a:rPr>
                          <m:t>/</m:t>
                        </m:r>
                        <m:r>
                          <a:rPr lang="zh-CN" altLang="en-US"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num>
                      <m:den>
                        <m:r>
                          <a:rPr lang="en-US" altLang="zh-CN" b="1" i="1">
                            <a:latin typeface="Cambria Math" panose="02040503050406030204" pitchFamily="18" charset="0"/>
                          </a:rPr>
                          <m:t>𝒇</m:t>
                        </m:r>
                        <m:r>
                          <a:rPr lang="en-US" altLang="zh-CN" b="1" i="1">
                            <a:latin typeface="Cambria Math" panose="02040503050406030204" pitchFamily="18" charset="0"/>
                          </a:rPr>
                          <m:t>′</m:t>
                        </m:r>
                        <m:d>
                          <m:dPr>
                            <m:ctrlPr>
                              <a:rPr lang="en-US" altLang="zh-CN" b="1" i="1">
                                <a:latin typeface="Cambria Math" panose="02040503050406030204" pitchFamily="18" charset="0"/>
                              </a:rPr>
                            </m:ctrlPr>
                          </m:dPr>
                          <m:e>
                            <m:r>
                              <a:rPr lang="en-US" altLang="zh-CN" b="1" i="1">
                                <a:latin typeface="Cambria Math" panose="02040503050406030204" pitchFamily="18" charset="0"/>
                              </a:rPr>
                              <m:t>𝑼</m:t>
                            </m:r>
                          </m:e>
                        </m:d>
                        <m:r>
                          <a:rPr lang="zh-CN" altLang="en-US" b="1" i="1">
                            <a:latin typeface="Cambria Math" panose="02040503050406030204" pitchFamily="18" charset="0"/>
                          </a:rPr>
                          <m:t>𝝏</m:t>
                        </m:r>
                        <m:r>
                          <a:rPr lang="en-US" altLang="zh-CN" b="1" i="1" smtClean="0">
                            <a:latin typeface="Cambria Math" panose="02040503050406030204" pitchFamily="18" charset="0"/>
                          </a:rPr>
                          <m:t>𝑼</m:t>
                        </m:r>
                        <m:r>
                          <a:rPr lang="en-US" altLang="zh-CN" b="1" i="1">
                            <a:latin typeface="Cambria Math" panose="02040503050406030204" pitchFamily="18" charset="0"/>
                          </a:rPr>
                          <m:t>/</m:t>
                        </m:r>
                        <m:r>
                          <a:rPr lang="zh-CN" altLang="en-US"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𝟐</m:t>
                            </m:r>
                          </m:sub>
                        </m:sSub>
                      </m:den>
                    </m:f>
                    <m:r>
                      <a:rPr lang="en-US" altLang="zh-CN" b="1"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a:latin typeface="Cambria Math" panose="02040503050406030204" pitchFamily="18" charset="0"/>
                              </a:rPr>
                              <m:t>𝑀𝑈</m:t>
                            </m:r>
                          </m:e>
                          <m:sub>
                            <m:r>
                              <a:rPr lang="en-US" altLang="zh-CN" b="0"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b="0" i="1">
                                <a:latin typeface="Cambria Math" panose="02040503050406030204" pitchFamily="18" charset="0"/>
                              </a:rPr>
                              <m:t>𝑀𝑈</m:t>
                            </m:r>
                          </m:e>
                          <m:sub>
                            <m:r>
                              <a:rPr lang="en-US" altLang="zh-CN" b="0" i="1">
                                <a:latin typeface="Cambria Math" panose="02040503050406030204" pitchFamily="18" charset="0"/>
                              </a:rPr>
                              <m:t>2</m:t>
                            </m:r>
                          </m:sub>
                        </m:sSub>
                      </m:den>
                    </m:f>
                  </m:oMath>
                </a14:m>
                <a:endParaRPr lang="en-US" altLang="zh-CN" dirty="0"/>
              </a:p>
              <a:p>
                <a:r>
                  <a:rPr lang="zh-CN" altLang="en-US" dirty="0"/>
                  <a:t>因此 </a:t>
                </a:r>
                <a:r>
                  <a:rPr lang="en-US" altLang="zh-CN" dirty="0"/>
                  <a:t>MRS</a:t>
                </a:r>
                <a:r>
                  <a:rPr lang="zh-CN" altLang="en-US" dirty="0"/>
                  <a:t>不受单调变换的影响</a:t>
                </a:r>
              </a:p>
            </p:txBody>
          </p:sp>
        </mc:Choice>
        <mc:Fallback xmlns="">
          <p:sp>
            <p:nvSpPr>
              <p:cNvPr id="3" name="内容占位符 2">
                <a:extLst>
                  <a:ext uri="{FF2B5EF4-FFF2-40B4-BE49-F238E27FC236}">
                    <a16:creationId xmlns:a16="http://schemas.microsoft.com/office/drawing/2014/main" id="{5AD257E0-4F71-4276-9778-FEFBCCE61DAA}"/>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en-US">
                    <a:noFill/>
                  </a:rPr>
                  <a:t> </a:t>
                </a:r>
              </a:p>
            </p:txBody>
          </p:sp>
        </mc:Fallback>
      </mc:AlternateContent>
    </p:spTree>
    <p:extLst>
      <p:ext uri="{BB962C8B-B14F-4D97-AF65-F5344CB8AC3E}">
        <p14:creationId xmlns:p14="http://schemas.microsoft.com/office/powerpoint/2010/main" val="3810566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69956A9-B50D-4E46-9A9F-A977B87208AE}"/>
              </a:ext>
            </a:extLst>
          </p:cNvPr>
          <p:cNvSpPr>
            <a:spLocks noGrp="1"/>
          </p:cNvSpPr>
          <p:nvPr>
            <p:ph type="title"/>
          </p:nvPr>
        </p:nvSpPr>
        <p:spPr/>
        <p:txBody>
          <a:bodyPr/>
          <a:lstStyle/>
          <a:p>
            <a:r>
              <a:rPr lang="zh-CN" altLang="en-US" dirty="0"/>
              <a:t>预算约束</a:t>
            </a:r>
          </a:p>
        </p:txBody>
      </p:sp>
      <p:sp>
        <p:nvSpPr>
          <p:cNvPr id="5" name="文本占位符 4">
            <a:extLst>
              <a:ext uri="{FF2B5EF4-FFF2-40B4-BE49-F238E27FC236}">
                <a16:creationId xmlns:a16="http://schemas.microsoft.com/office/drawing/2014/main" id="{DA9CCBDD-C1C3-44A5-9273-BFE0AD57CCA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074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C3E835E-C9DD-420F-B1E9-E7E992184CFD}"/>
              </a:ext>
            </a:extLst>
          </p:cNvPr>
          <p:cNvSpPr>
            <a:spLocks noGrp="1"/>
          </p:cNvSpPr>
          <p:nvPr>
            <p:ph type="title"/>
          </p:nvPr>
        </p:nvSpPr>
        <p:spPr/>
        <p:txBody>
          <a:bodyPr/>
          <a:lstStyle/>
          <a:p>
            <a:r>
              <a:rPr lang="zh-CN" altLang="en-US" dirty="0"/>
              <a:t>预算集</a:t>
            </a:r>
          </a:p>
        </p:txBody>
      </p:sp>
      <p:sp>
        <p:nvSpPr>
          <p:cNvPr id="5" name="内容占位符 4">
            <a:extLst>
              <a:ext uri="{FF2B5EF4-FFF2-40B4-BE49-F238E27FC236}">
                <a16:creationId xmlns:a16="http://schemas.microsoft.com/office/drawing/2014/main" id="{5124FD30-771C-4D6A-8E57-1E5FFA6191FD}"/>
              </a:ext>
            </a:extLst>
          </p:cNvPr>
          <p:cNvSpPr>
            <a:spLocks noGrp="1"/>
          </p:cNvSpPr>
          <p:nvPr>
            <p:ph idx="1"/>
          </p:nvPr>
        </p:nvSpPr>
        <p:spPr/>
        <p:txBody>
          <a:bodyPr/>
          <a:lstStyle/>
          <a:p>
            <a:r>
              <a:rPr lang="zh-CN" altLang="en-US" dirty="0"/>
              <a:t>消费者的选择集（所能负担的商品的集合）叫预算集</a:t>
            </a:r>
            <a:endParaRPr lang="en-US" altLang="zh-CN" dirty="0"/>
          </a:p>
          <a:p>
            <a:r>
              <a:rPr lang="zh-CN" altLang="en-US" dirty="0"/>
              <a:t>什么限制了消费选择</a:t>
            </a:r>
            <a:endParaRPr lang="en-US" altLang="zh-CN" dirty="0"/>
          </a:p>
          <a:p>
            <a:pPr lvl="1"/>
            <a:r>
              <a:rPr lang="zh-CN" altLang="en-US" dirty="0"/>
              <a:t>时间、空间、预算、政策和其它约束</a:t>
            </a:r>
            <a:endParaRPr lang="en-US" altLang="zh-CN" dirty="0"/>
          </a:p>
          <a:p>
            <a:endParaRPr lang="zh-CN" altLang="en-US" dirty="0"/>
          </a:p>
        </p:txBody>
      </p:sp>
    </p:spTree>
    <p:extLst>
      <p:ext uri="{BB962C8B-B14F-4D97-AF65-F5344CB8AC3E}">
        <p14:creationId xmlns:p14="http://schemas.microsoft.com/office/powerpoint/2010/main" val="3968792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E57D3-7780-4C07-9706-789713584AAB}"/>
              </a:ext>
            </a:extLst>
          </p:cNvPr>
          <p:cNvSpPr>
            <a:spLocks noGrp="1"/>
          </p:cNvSpPr>
          <p:nvPr>
            <p:ph type="title"/>
          </p:nvPr>
        </p:nvSpPr>
        <p:spPr/>
        <p:txBody>
          <a:bodyPr/>
          <a:lstStyle/>
          <a:p>
            <a:r>
              <a:rPr lang="zh-CN" altLang="en-US" dirty="0"/>
              <a:t>预算约束</a:t>
            </a:r>
          </a:p>
        </p:txBody>
      </p:sp>
      <p:sp>
        <p:nvSpPr>
          <p:cNvPr id="3" name="内容占位符 2">
            <a:extLst>
              <a:ext uri="{FF2B5EF4-FFF2-40B4-BE49-F238E27FC236}">
                <a16:creationId xmlns:a16="http://schemas.microsoft.com/office/drawing/2014/main" id="{25ED2E3D-FAA2-497E-B260-21D22954BA58}"/>
              </a:ext>
            </a:extLst>
          </p:cNvPr>
          <p:cNvSpPr>
            <a:spLocks noGrp="1"/>
          </p:cNvSpPr>
          <p:nvPr>
            <p:ph idx="1"/>
          </p:nvPr>
        </p:nvSpPr>
        <p:spPr/>
        <p:txBody>
          <a:bodyPr/>
          <a:lstStyle/>
          <a:p>
            <a:r>
              <a:rPr lang="zh-CN" altLang="en-US" dirty="0"/>
              <a:t>收入：</a:t>
            </a:r>
            <a:r>
              <a:rPr lang="en-US" altLang="zh-CN" dirty="0"/>
              <a:t> 1200</a:t>
            </a:r>
            <a:r>
              <a:rPr lang="zh-CN" altLang="en-US" dirty="0"/>
              <a:t>元</a:t>
            </a:r>
            <a:endParaRPr lang="en-US" altLang="zh-CN" dirty="0"/>
          </a:p>
          <a:p>
            <a:r>
              <a:rPr lang="zh-CN" altLang="en-US" dirty="0"/>
              <a:t>价格</a:t>
            </a:r>
            <a:r>
              <a:rPr lang="en-US" altLang="zh-CN" dirty="0"/>
              <a:t>: p</a:t>
            </a:r>
            <a:r>
              <a:rPr lang="en-US" altLang="zh-CN" baseline="-25000" dirty="0"/>
              <a:t>1</a:t>
            </a:r>
            <a:r>
              <a:rPr lang="en-US" altLang="zh-CN" dirty="0"/>
              <a:t>=8</a:t>
            </a:r>
            <a:r>
              <a:rPr lang="zh-CN" altLang="en-US" dirty="0"/>
              <a:t>元</a:t>
            </a:r>
            <a:r>
              <a:rPr lang="en-US" altLang="zh-CN" dirty="0"/>
              <a:t> /</a:t>
            </a:r>
            <a:r>
              <a:rPr lang="zh-CN" altLang="en-US" dirty="0"/>
              <a:t>每个苹果</a:t>
            </a:r>
            <a:r>
              <a:rPr lang="en-US" altLang="zh-CN" dirty="0"/>
              <a:t>, p</a:t>
            </a:r>
            <a:r>
              <a:rPr lang="en-US" altLang="zh-CN" baseline="-25000" dirty="0"/>
              <a:t>2</a:t>
            </a:r>
            <a:r>
              <a:rPr lang="en-US" altLang="zh-CN" dirty="0"/>
              <a:t>=4</a:t>
            </a:r>
            <a:r>
              <a:rPr lang="zh-CN" altLang="en-US" dirty="0"/>
              <a:t>元</a:t>
            </a:r>
            <a:r>
              <a:rPr lang="en-US" altLang="zh-CN" dirty="0"/>
              <a:t>/</a:t>
            </a:r>
            <a:r>
              <a:rPr lang="zh-CN" altLang="en-US" dirty="0"/>
              <a:t>每个芒果</a:t>
            </a:r>
            <a:endParaRPr lang="en-US" altLang="zh-CN" dirty="0"/>
          </a:p>
          <a:p>
            <a:endParaRPr lang="zh-CN" altLang="en-US" dirty="0"/>
          </a:p>
          <a:p>
            <a:pPr lvl="1"/>
            <a:r>
              <a:rPr lang="zh-CN" altLang="en-US" sz="2800" dirty="0"/>
              <a:t>如将所有的收入买苹果，那能买多少个苹果</a:t>
            </a:r>
            <a:r>
              <a:rPr lang="en-US" altLang="zh-CN" sz="2800" dirty="0"/>
              <a:t>?</a:t>
            </a:r>
          </a:p>
          <a:p>
            <a:pPr lvl="1"/>
            <a:r>
              <a:rPr lang="zh-CN" altLang="en-US" sz="2800" dirty="0"/>
              <a:t>如将所有的收入买芒果，那能买多少个芒果</a:t>
            </a:r>
            <a:r>
              <a:rPr lang="en-US" altLang="zh-CN" sz="2800" dirty="0"/>
              <a:t>?</a:t>
            </a:r>
          </a:p>
          <a:p>
            <a:pPr lvl="1"/>
            <a:r>
              <a:rPr lang="zh-CN" altLang="en-US" sz="2800" dirty="0"/>
              <a:t>如果买了</a:t>
            </a:r>
            <a:r>
              <a:rPr lang="en-US" altLang="zh-CN" sz="2800" dirty="0"/>
              <a:t>100</a:t>
            </a:r>
            <a:r>
              <a:rPr lang="zh-CN" altLang="en-US" sz="2800" dirty="0"/>
              <a:t>苹果，那还能买多少芒果</a:t>
            </a:r>
            <a:r>
              <a:rPr lang="en-US" altLang="zh-CN" sz="2800" dirty="0"/>
              <a:t>?</a:t>
            </a:r>
            <a:endParaRPr lang="zh-CN" altLang="en-US" dirty="0"/>
          </a:p>
        </p:txBody>
      </p:sp>
    </p:spTree>
    <p:extLst>
      <p:ext uri="{BB962C8B-B14F-4D97-AF65-F5344CB8AC3E}">
        <p14:creationId xmlns:p14="http://schemas.microsoft.com/office/powerpoint/2010/main" val="1766464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9CE32-6399-4587-B4D5-702E22EC9AA6}"/>
              </a:ext>
            </a:extLst>
          </p:cNvPr>
          <p:cNvSpPr>
            <a:spLocks noGrp="1"/>
          </p:cNvSpPr>
          <p:nvPr>
            <p:ph type="title"/>
          </p:nvPr>
        </p:nvSpPr>
        <p:spPr/>
        <p:txBody>
          <a:bodyPr/>
          <a:lstStyle/>
          <a:p>
            <a:r>
              <a:rPr lang="zh-CN" altLang="en-US" dirty="0"/>
              <a:t>预算约束</a:t>
            </a:r>
          </a:p>
        </p:txBody>
      </p:sp>
      <p:sp>
        <p:nvSpPr>
          <p:cNvPr id="3" name="内容占位符 2">
            <a:extLst>
              <a:ext uri="{FF2B5EF4-FFF2-40B4-BE49-F238E27FC236}">
                <a16:creationId xmlns:a16="http://schemas.microsoft.com/office/drawing/2014/main" id="{81DD64A8-8CB2-4CFD-A326-25F784652573}"/>
              </a:ext>
            </a:extLst>
          </p:cNvPr>
          <p:cNvSpPr>
            <a:spLocks noGrp="1"/>
          </p:cNvSpPr>
          <p:nvPr>
            <p:ph idx="1"/>
          </p:nvPr>
        </p:nvSpPr>
        <p:spPr/>
        <p:txBody>
          <a:bodyPr/>
          <a:lstStyle/>
          <a:p>
            <a:r>
              <a:rPr lang="zh-CN" altLang="en-US" dirty="0"/>
              <a:t>假设有</a:t>
            </a:r>
            <a:r>
              <a:rPr lang="en-US" altLang="zh-CN" dirty="0"/>
              <a:t>2</a:t>
            </a:r>
            <a:r>
              <a:rPr lang="zh-CN" altLang="en-US" dirty="0"/>
              <a:t>种商品</a:t>
            </a:r>
            <a:endParaRPr lang="en-US" altLang="zh-CN" dirty="0"/>
          </a:p>
          <a:p>
            <a:r>
              <a:rPr lang="zh-CN" altLang="en-US" dirty="0"/>
              <a:t>一个商品数量组合 </a:t>
            </a:r>
            <a:r>
              <a:rPr lang="en-US" altLang="zh-CN" dirty="0"/>
              <a:t>x=(x</a:t>
            </a:r>
            <a:r>
              <a:rPr lang="en-US" altLang="zh-CN" baseline="-25000" dirty="0"/>
              <a:t>1</a:t>
            </a:r>
            <a:r>
              <a:rPr lang="en-US" altLang="zh-CN" dirty="0">
                <a:latin typeface="Arial" panose="020B0604020202020204" pitchFamily="34" charset="0"/>
              </a:rPr>
              <a:t>, x</a:t>
            </a:r>
            <a:r>
              <a:rPr lang="en-US" altLang="zh-CN" baseline="-25000" dirty="0">
                <a:latin typeface="Arial" panose="020B0604020202020204" pitchFamily="34" charset="0"/>
              </a:rPr>
              <a:t>2</a:t>
            </a:r>
            <a:r>
              <a:rPr lang="en-US" altLang="zh-CN" dirty="0">
                <a:latin typeface="Arial" panose="020B0604020202020204" pitchFamily="34" charset="0"/>
              </a:rPr>
              <a:t>)</a:t>
            </a:r>
            <a:endParaRPr lang="en-US" altLang="zh-CN" dirty="0"/>
          </a:p>
          <a:p>
            <a:r>
              <a:rPr lang="zh-CN" altLang="en-US" dirty="0"/>
              <a:t>商品的价格为 </a:t>
            </a:r>
            <a:r>
              <a:rPr lang="en-US" altLang="zh-CN" dirty="0"/>
              <a:t>p=(p</a:t>
            </a:r>
            <a:r>
              <a:rPr lang="en-US" altLang="zh-CN" baseline="-25000" dirty="0"/>
              <a:t>1</a:t>
            </a:r>
            <a:r>
              <a:rPr lang="en-US" altLang="zh-CN" dirty="0"/>
              <a:t>,p</a:t>
            </a:r>
            <a:r>
              <a:rPr lang="en-US" altLang="zh-CN" baseline="-25000" dirty="0"/>
              <a:t>2</a:t>
            </a:r>
            <a:r>
              <a:rPr lang="en-US" altLang="zh-CN" dirty="0"/>
              <a:t>)</a:t>
            </a:r>
          </a:p>
          <a:p>
            <a:r>
              <a:rPr lang="zh-CN" altLang="en-US" dirty="0"/>
              <a:t>在给定</a:t>
            </a:r>
            <a:r>
              <a:rPr lang="en-US" altLang="zh-CN" dirty="0">
                <a:latin typeface="Arial" panose="020B0604020202020204" pitchFamily="34" charset="0"/>
              </a:rPr>
              <a:t>p</a:t>
            </a:r>
            <a:r>
              <a:rPr lang="en-US" altLang="zh-CN" baseline="-25000" dirty="0">
                <a:latin typeface="Arial" panose="020B0604020202020204" pitchFamily="34" charset="0"/>
              </a:rPr>
              <a:t>1</a:t>
            </a:r>
            <a:r>
              <a:rPr lang="en-US" altLang="zh-CN" dirty="0">
                <a:latin typeface="Arial" panose="020B0604020202020204" pitchFamily="34" charset="0"/>
              </a:rPr>
              <a:t>,p</a:t>
            </a:r>
            <a:r>
              <a:rPr lang="en-US" altLang="zh-CN" baseline="-25000" dirty="0">
                <a:latin typeface="Arial" panose="020B0604020202020204" pitchFamily="34" charset="0"/>
              </a:rPr>
              <a:t>2 </a:t>
            </a:r>
            <a:r>
              <a:rPr lang="zh-CN" altLang="en-US" dirty="0"/>
              <a:t>价格水平下，消费者什么时候可以购买得起商品数量组合</a:t>
            </a:r>
            <a:r>
              <a:rPr lang="en-US" altLang="zh-CN" dirty="0">
                <a:latin typeface="Arial" panose="020B0604020202020204" pitchFamily="34" charset="0"/>
              </a:rPr>
              <a:t>(x</a:t>
            </a:r>
            <a:r>
              <a:rPr lang="en-US" altLang="zh-CN" baseline="-25000" dirty="0">
                <a:latin typeface="Arial" panose="020B0604020202020204" pitchFamily="34" charset="0"/>
              </a:rPr>
              <a:t>1</a:t>
            </a:r>
            <a:r>
              <a:rPr lang="en-US" altLang="zh-CN" dirty="0">
                <a:latin typeface="Arial" panose="020B0604020202020204" pitchFamily="34" charset="0"/>
              </a:rPr>
              <a:t>, x</a:t>
            </a:r>
            <a:r>
              <a:rPr lang="en-US" altLang="zh-CN" baseline="-25000" dirty="0">
                <a:latin typeface="Arial" panose="020B0604020202020204" pitchFamily="34" charset="0"/>
              </a:rPr>
              <a:t>2</a:t>
            </a:r>
            <a:r>
              <a:rPr lang="en-US" altLang="zh-CN" dirty="0">
                <a:latin typeface="Arial" panose="020B0604020202020204" pitchFamily="34" charset="0"/>
              </a:rPr>
              <a:t>) </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9078335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69212-FB01-45A7-B61E-741B834F8DBA}"/>
              </a:ext>
            </a:extLst>
          </p:cNvPr>
          <p:cNvSpPr>
            <a:spLocks noGrp="1"/>
          </p:cNvSpPr>
          <p:nvPr>
            <p:ph type="title"/>
          </p:nvPr>
        </p:nvSpPr>
        <p:spPr/>
        <p:txBody>
          <a:bodyPr/>
          <a:lstStyle/>
          <a:p>
            <a:r>
              <a:rPr lang="zh-CN" altLang="en-US" dirty="0"/>
              <a:t>预算约束</a:t>
            </a:r>
          </a:p>
        </p:txBody>
      </p:sp>
      <p:sp>
        <p:nvSpPr>
          <p:cNvPr id="3" name="内容占位符 2">
            <a:extLst>
              <a:ext uri="{FF2B5EF4-FFF2-40B4-BE49-F238E27FC236}">
                <a16:creationId xmlns:a16="http://schemas.microsoft.com/office/drawing/2014/main" id="{ECED8D45-DA0A-4B05-AFC9-91E54CD2FF54}"/>
              </a:ext>
            </a:extLst>
          </p:cNvPr>
          <p:cNvSpPr>
            <a:spLocks noGrp="1"/>
          </p:cNvSpPr>
          <p:nvPr>
            <p:ph idx="1"/>
          </p:nvPr>
        </p:nvSpPr>
        <p:spPr/>
        <p:txBody>
          <a:bodyPr/>
          <a:lstStyle/>
          <a:p>
            <a:r>
              <a:rPr lang="zh-CN" altLang="en-US" dirty="0"/>
              <a:t>在给定</a:t>
            </a:r>
            <a:r>
              <a:rPr lang="en-US" altLang="zh-CN" dirty="0">
                <a:latin typeface="Arial" panose="020B0604020202020204" pitchFamily="34" charset="0"/>
              </a:rPr>
              <a:t>p</a:t>
            </a:r>
            <a:r>
              <a:rPr lang="en-US" altLang="zh-CN" baseline="-25000" dirty="0">
                <a:latin typeface="Arial" panose="020B0604020202020204" pitchFamily="34" charset="0"/>
              </a:rPr>
              <a:t>1</a:t>
            </a:r>
            <a:r>
              <a:rPr lang="en-US" altLang="zh-CN" dirty="0">
                <a:latin typeface="Arial" panose="020B0604020202020204" pitchFamily="34" charset="0"/>
              </a:rPr>
              <a:t>,p</a:t>
            </a:r>
            <a:r>
              <a:rPr lang="en-US" altLang="zh-CN" baseline="-25000" dirty="0">
                <a:latin typeface="Arial" panose="020B0604020202020204" pitchFamily="34" charset="0"/>
              </a:rPr>
              <a:t>2 </a:t>
            </a:r>
            <a:r>
              <a:rPr lang="zh-CN" altLang="en-US" dirty="0"/>
              <a:t>价格水平下，消费者什么时候可以购买得起商品数量组合</a:t>
            </a:r>
            <a:r>
              <a:rPr lang="en-US" altLang="zh-CN" dirty="0">
                <a:latin typeface="Arial" panose="020B0604020202020204" pitchFamily="34" charset="0"/>
              </a:rPr>
              <a:t>(x</a:t>
            </a:r>
            <a:r>
              <a:rPr lang="en-US" altLang="zh-CN" baseline="-25000" dirty="0">
                <a:latin typeface="Arial" panose="020B0604020202020204" pitchFamily="34" charset="0"/>
              </a:rPr>
              <a:t>1</a:t>
            </a:r>
            <a:r>
              <a:rPr lang="en-US" altLang="zh-CN" dirty="0">
                <a:latin typeface="Arial" panose="020B0604020202020204" pitchFamily="34" charset="0"/>
              </a:rPr>
              <a:t>, x</a:t>
            </a:r>
            <a:r>
              <a:rPr lang="en-US" altLang="zh-CN" baseline="-25000" dirty="0">
                <a:latin typeface="Arial" panose="020B0604020202020204" pitchFamily="34" charset="0"/>
              </a:rPr>
              <a:t>2</a:t>
            </a:r>
            <a:r>
              <a:rPr lang="en-US" altLang="zh-CN" dirty="0">
                <a:latin typeface="Arial" panose="020B0604020202020204" pitchFamily="34" charset="0"/>
              </a:rPr>
              <a:t>)</a:t>
            </a:r>
            <a:r>
              <a:rPr lang="zh-CN" altLang="en-US" dirty="0"/>
              <a:t>？</a:t>
            </a:r>
            <a:endParaRPr lang="en-US" altLang="zh-CN" dirty="0"/>
          </a:p>
          <a:p>
            <a:endParaRPr lang="en-US" altLang="zh-CN" dirty="0"/>
          </a:p>
          <a:p>
            <a:r>
              <a:rPr lang="zh-CN" altLang="en-US" dirty="0"/>
              <a:t>当</a:t>
            </a:r>
            <a:r>
              <a:rPr lang="en-US" altLang="zh-CN" dirty="0"/>
              <a:t/>
            </a:r>
            <a:br>
              <a:rPr lang="en-US" altLang="zh-CN" dirty="0"/>
            </a:br>
            <a:r>
              <a:rPr lang="en-US" altLang="zh-CN" dirty="0"/>
              <a:t>          </a:t>
            </a:r>
            <a:r>
              <a:rPr lang="en-US" altLang="zh-CN" dirty="0">
                <a:latin typeface="Arial" panose="020B0604020202020204" pitchFamily="34" charset="0"/>
              </a:rPr>
              <a:t>p</a:t>
            </a:r>
            <a:r>
              <a:rPr lang="en-US" altLang="zh-CN" baseline="-25000" dirty="0">
                <a:latin typeface="Arial" panose="020B0604020202020204" pitchFamily="34" charset="0"/>
              </a:rPr>
              <a:t>1</a:t>
            </a:r>
            <a:r>
              <a:rPr lang="en-US" altLang="zh-CN" dirty="0">
                <a:latin typeface="Arial" panose="020B0604020202020204" pitchFamily="34" charset="0"/>
              </a:rPr>
              <a:t>x</a:t>
            </a:r>
            <a:r>
              <a:rPr lang="en-US" altLang="zh-CN" baseline="-25000" dirty="0">
                <a:latin typeface="Arial" panose="020B0604020202020204" pitchFamily="34" charset="0"/>
              </a:rPr>
              <a:t>1</a:t>
            </a:r>
            <a:r>
              <a:rPr lang="en-US" altLang="zh-CN" dirty="0">
                <a:latin typeface="Arial" panose="020B0604020202020204" pitchFamily="34" charset="0"/>
              </a:rPr>
              <a:t>  + p</a:t>
            </a:r>
            <a:r>
              <a:rPr lang="en-US" altLang="zh-CN" baseline="-25000" dirty="0">
                <a:latin typeface="Arial" panose="020B0604020202020204" pitchFamily="34" charset="0"/>
              </a:rPr>
              <a:t>2</a:t>
            </a:r>
            <a:r>
              <a:rPr lang="en-US" altLang="zh-CN" dirty="0">
                <a:latin typeface="Arial" panose="020B0604020202020204" pitchFamily="34" charset="0"/>
              </a:rPr>
              <a:t>x</a:t>
            </a:r>
            <a:r>
              <a:rPr lang="en-US" altLang="zh-CN" baseline="-25000" dirty="0">
                <a:latin typeface="Arial" panose="020B0604020202020204" pitchFamily="34" charset="0"/>
              </a:rPr>
              <a:t>2</a:t>
            </a:r>
            <a:r>
              <a:rPr lang="en-US" altLang="zh-CN" dirty="0">
                <a:latin typeface="Arial" panose="020B0604020202020204" pitchFamily="34" charset="0"/>
              </a:rPr>
              <a:t> </a:t>
            </a:r>
            <a:r>
              <a:rPr lang="en-US" altLang="zh-CN" dirty="0">
                <a:latin typeface="Arial" panose="020B0604020202020204" pitchFamily="34" charset="0"/>
                <a:cs typeface="Arial" panose="020B0604020202020204" pitchFamily="34" charset="0"/>
              </a:rPr>
              <a:t>≤ </a:t>
            </a:r>
            <a:r>
              <a:rPr lang="en-US" altLang="zh-CN" dirty="0">
                <a:latin typeface="Arial" panose="020B0604020202020204" pitchFamily="34" charset="0"/>
              </a:rPr>
              <a:t>m</a:t>
            </a:r>
            <a:r>
              <a:rPr lang="zh-CN" altLang="en-US" dirty="0">
                <a:latin typeface="Arial" panose="020B0604020202020204" pitchFamily="34" charset="0"/>
              </a:rPr>
              <a:t>，</a:t>
            </a:r>
            <a:r>
              <a:rPr lang="en-US" altLang="zh-CN" dirty="0"/>
              <a:t/>
            </a:r>
            <a:br>
              <a:rPr lang="en-US" altLang="zh-CN" dirty="0"/>
            </a:br>
            <a:endParaRPr lang="en-US" altLang="zh-CN" dirty="0"/>
          </a:p>
          <a:p>
            <a:pPr marL="0" indent="0">
              <a:buNone/>
            </a:pPr>
            <a:r>
              <a:rPr lang="en-US" altLang="zh-CN" dirty="0"/>
              <a:t> </a:t>
            </a:r>
            <a:r>
              <a:rPr lang="zh-CN" altLang="en-US" dirty="0"/>
              <a:t>其中</a:t>
            </a:r>
            <a:r>
              <a:rPr lang="en-US" altLang="zh-CN" dirty="0">
                <a:latin typeface="Arial" panose="020B0604020202020204" pitchFamily="34" charset="0"/>
              </a:rPr>
              <a:t>m</a:t>
            </a:r>
            <a:r>
              <a:rPr lang="zh-CN" altLang="en-US" dirty="0"/>
              <a:t>代表消费者的收入。</a:t>
            </a:r>
            <a:endParaRPr lang="en-US" altLang="zh-CN" dirty="0"/>
          </a:p>
          <a:p>
            <a:endParaRPr lang="zh-CN" altLang="en-US" dirty="0"/>
          </a:p>
        </p:txBody>
      </p:sp>
    </p:spTree>
    <p:extLst>
      <p:ext uri="{BB962C8B-B14F-4D97-AF65-F5344CB8AC3E}">
        <p14:creationId xmlns:p14="http://schemas.microsoft.com/office/powerpoint/2010/main" val="830044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36DAF-05F1-40E0-B38B-A9F8A7EB7A20}"/>
              </a:ext>
            </a:extLst>
          </p:cNvPr>
          <p:cNvSpPr>
            <a:spLocks noGrp="1"/>
          </p:cNvSpPr>
          <p:nvPr>
            <p:ph type="title"/>
          </p:nvPr>
        </p:nvSpPr>
        <p:spPr/>
        <p:txBody>
          <a:bodyPr/>
          <a:lstStyle/>
          <a:p>
            <a:r>
              <a:rPr lang="zh-CN" altLang="en-US" dirty="0"/>
              <a:t>预算线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C2EABF-C667-49F8-AA50-7DAB177574F6}"/>
                  </a:ext>
                </a:extLst>
              </p:cNvPr>
              <p:cNvSpPr>
                <a:spLocks noGrp="1"/>
              </p:cNvSpPr>
              <p:nvPr>
                <p:ph idx="1"/>
              </p:nvPr>
            </p:nvSpPr>
            <p:spPr/>
            <p:txBody>
              <a:bodyPr/>
              <a:lstStyle/>
              <a:p>
                <a:pPr>
                  <a:defRPr/>
                </a:pPr>
                <a:r>
                  <a:rPr lang="zh-CN" altLang="en-US" dirty="0"/>
                  <a:t>消费者的预算集是所有可行的商品数量组合的集合，可由一下集合表示</a:t>
                </a:r>
                <a:endParaRPr lang="en-US" altLang="zh-CN" dirty="0"/>
              </a:p>
              <a:p>
                <a:pPr marL="0" indent="0">
                  <a:buNone/>
                  <a:defRPr/>
                </a:pPr>
                <a:endParaRPr lang="en-US" altLang="zh-CN" dirty="0">
                  <a:latin typeface="Arial" panose="020B0604020202020204" pitchFamily="34" charset="0"/>
                </a:endParaRPr>
              </a:p>
              <a:p>
                <a:pPr marL="0" indent="0" algn="ctr">
                  <a:buNone/>
                  <a:defRPr/>
                </a:pPr>
                <a:r>
                  <a:rPr lang="en-US" altLang="zh-CN" dirty="0">
                    <a:latin typeface="Arial" panose="020B0604020202020204" pitchFamily="34" charset="0"/>
                  </a:rPr>
                  <a:t>{ (x</a:t>
                </a:r>
                <a:r>
                  <a:rPr lang="en-US" altLang="zh-CN" baseline="-25000" dirty="0">
                    <a:latin typeface="Arial" panose="020B0604020202020204" pitchFamily="34" charset="0"/>
                  </a:rPr>
                  <a:t>1</a:t>
                </a:r>
                <a:r>
                  <a:rPr lang="en-US" altLang="zh-CN" dirty="0">
                    <a:latin typeface="Arial" panose="020B0604020202020204" pitchFamily="34" charset="0"/>
                  </a:rPr>
                  <a:t>,x</a:t>
                </a:r>
                <a:r>
                  <a:rPr lang="en-US" altLang="zh-CN" baseline="-25000" dirty="0">
                    <a:latin typeface="Arial" panose="020B0604020202020204" pitchFamily="34" charset="0"/>
                  </a:rPr>
                  <a:t>2</a:t>
                </a:r>
                <a:r>
                  <a:rPr lang="en-US" altLang="zh-CN" dirty="0">
                    <a:latin typeface="Arial" panose="020B0604020202020204" pitchFamily="34" charset="0"/>
                  </a:rPr>
                  <a:t>)</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r>
                          <a:rPr lang="en-US" altLang="zh-CN" i="1">
                            <a:latin typeface="Cambria Math" panose="02040503050406030204" pitchFamily="18" charset="0"/>
                          </a:rPr>
                          <m:t>𝑹</m:t>
                        </m:r>
                      </m:e>
                      <m:sub>
                        <m:r>
                          <a:rPr lang="en-US" altLang="zh-CN" i="1">
                            <a:latin typeface="Cambria Math" panose="02040503050406030204" pitchFamily="18" charset="0"/>
                          </a:rPr>
                          <m:t>+</m:t>
                        </m:r>
                      </m:sub>
                      <m:sup>
                        <m:r>
                          <a:rPr lang="en-US" altLang="zh-CN" i="1">
                            <a:latin typeface="Cambria Math" panose="02040503050406030204" pitchFamily="18" charset="0"/>
                          </a:rPr>
                          <m:t>𝟐</m:t>
                        </m:r>
                      </m:sup>
                    </m:sSubSup>
                  </m:oMath>
                </a14:m>
                <a:r>
                  <a:rPr lang="en-US" altLang="zh-CN" dirty="0">
                    <a:latin typeface="Arial" panose="020B0604020202020204" pitchFamily="34" charset="0"/>
                  </a:rPr>
                  <a:t> | p</a:t>
                </a:r>
                <a:r>
                  <a:rPr lang="en-US" altLang="zh-CN" baseline="-25000" dirty="0">
                    <a:latin typeface="Arial" panose="020B0604020202020204" pitchFamily="34" charset="0"/>
                  </a:rPr>
                  <a:t>1</a:t>
                </a:r>
                <a:r>
                  <a:rPr lang="en-US" altLang="zh-CN" dirty="0">
                    <a:latin typeface="Arial" panose="020B0604020202020204" pitchFamily="34" charset="0"/>
                  </a:rPr>
                  <a:t>x</a:t>
                </a:r>
                <a:r>
                  <a:rPr lang="en-US" altLang="zh-CN" baseline="-25000" dirty="0">
                    <a:latin typeface="Arial" panose="020B0604020202020204" pitchFamily="34" charset="0"/>
                  </a:rPr>
                  <a:t>1</a:t>
                </a:r>
                <a:r>
                  <a:rPr lang="en-US" altLang="zh-CN" dirty="0">
                    <a:latin typeface="Arial" panose="020B0604020202020204" pitchFamily="34" charset="0"/>
                  </a:rPr>
                  <a:t> +  p</a:t>
                </a:r>
                <a:r>
                  <a:rPr lang="en-US" altLang="zh-CN" baseline="-25000" dirty="0">
                    <a:latin typeface="Arial" panose="020B0604020202020204" pitchFamily="34" charset="0"/>
                  </a:rPr>
                  <a:t>2</a:t>
                </a:r>
                <a:r>
                  <a:rPr lang="en-US" altLang="zh-CN" dirty="0">
                    <a:latin typeface="Arial" panose="020B0604020202020204" pitchFamily="34" charset="0"/>
                  </a:rPr>
                  <a:t>x</a:t>
                </a:r>
                <a:r>
                  <a:rPr lang="en-US" altLang="zh-CN" baseline="-25000" dirty="0">
                    <a:latin typeface="Arial" panose="020B0604020202020204" pitchFamily="34" charset="0"/>
                  </a:rPr>
                  <a:t>2</a:t>
                </a:r>
                <a:r>
                  <a:rPr lang="en-US" altLang="zh-CN" dirty="0">
                    <a:latin typeface="Arial" panose="020B0604020202020204" pitchFamily="34" charset="0"/>
                  </a:rPr>
                  <a:t> = m</a:t>
                </a:r>
                <a:r>
                  <a:rPr lang="en-US" altLang="zh-CN" i="1" dirty="0"/>
                  <a:t> </a:t>
                </a:r>
                <a:r>
                  <a:rPr lang="en-US" altLang="zh-CN" dirty="0"/>
                  <a:t>}.</a:t>
                </a:r>
                <a:r>
                  <a:rPr lang="en-US" altLang="zh-CN" dirty="0">
                    <a:latin typeface="Arial" panose="020B0604020202020204" pitchFamily="34" charset="0"/>
                  </a:rPr>
                  <a:t/>
                </a:r>
                <a:br>
                  <a:rPr lang="en-US" altLang="zh-CN" dirty="0">
                    <a:latin typeface="Arial" panose="020B0604020202020204" pitchFamily="34" charset="0"/>
                  </a:rPr>
                </a:br>
                <a:endParaRPr lang="en-US" altLang="zh-CN" dirty="0"/>
              </a:p>
              <a:p>
                <a:pPr>
                  <a:defRPr/>
                </a:pPr>
                <a:r>
                  <a:rPr lang="zh-CN" altLang="en-US" dirty="0"/>
                  <a:t>预算线是预算集的上边界</a:t>
                </a:r>
              </a:p>
            </p:txBody>
          </p:sp>
        </mc:Choice>
        <mc:Fallback xmlns="">
          <p:sp>
            <p:nvSpPr>
              <p:cNvPr id="3" name="内容占位符 2">
                <a:extLst>
                  <a:ext uri="{FF2B5EF4-FFF2-40B4-BE49-F238E27FC236}">
                    <a16:creationId xmlns:a16="http://schemas.microsoft.com/office/drawing/2014/main" id="{91C2EABF-C667-49F8-AA50-7DAB177574F6}"/>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5126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839EE-AA5E-4774-BFE8-D74E836CBABD}"/>
              </a:ext>
            </a:extLst>
          </p:cNvPr>
          <p:cNvSpPr>
            <a:spLocks noGrp="1"/>
          </p:cNvSpPr>
          <p:nvPr>
            <p:ph type="title"/>
          </p:nvPr>
        </p:nvSpPr>
        <p:spPr/>
        <p:txBody>
          <a:bodyPr/>
          <a:lstStyle/>
          <a:p>
            <a:r>
              <a:rPr lang="zh-CN" altLang="en-US" dirty="0"/>
              <a:t>两商品预算约束</a:t>
            </a:r>
          </a:p>
        </p:txBody>
      </p:sp>
      <p:sp>
        <p:nvSpPr>
          <p:cNvPr id="3" name="内容占位符 2">
            <a:extLst>
              <a:ext uri="{FF2B5EF4-FFF2-40B4-BE49-F238E27FC236}">
                <a16:creationId xmlns:a16="http://schemas.microsoft.com/office/drawing/2014/main" id="{A40D495C-98DB-478B-BD42-144B319A8490}"/>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6805EB7C-3789-430B-AE25-3D3382221AF1}"/>
              </a:ext>
            </a:extLst>
          </p:cNvPr>
          <p:cNvSpPr>
            <a:spLocks noChangeShapeType="1"/>
          </p:cNvSpPr>
          <p:nvPr/>
        </p:nvSpPr>
        <p:spPr bwMode="auto">
          <a:xfrm>
            <a:off x="1371600" y="1752600"/>
            <a:ext cx="0" cy="35052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917CE842-58B9-4EEC-9666-0C8704514ECF}"/>
              </a:ext>
            </a:extLst>
          </p:cNvPr>
          <p:cNvSpPr>
            <a:spLocks noChangeShapeType="1"/>
          </p:cNvSpPr>
          <p:nvPr/>
        </p:nvSpPr>
        <p:spPr bwMode="auto">
          <a:xfrm>
            <a:off x="1371600" y="52578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9A101056-FE25-4BC2-A2CE-514587282619}"/>
              </a:ext>
            </a:extLst>
          </p:cNvPr>
          <p:cNvSpPr>
            <a:spLocks noChangeArrowheads="1"/>
          </p:cNvSpPr>
          <p:nvPr/>
        </p:nvSpPr>
        <p:spPr bwMode="auto">
          <a:xfrm>
            <a:off x="585788" y="1143000"/>
            <a:ext cx="641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2</a:t>
            </a:r>
          </a:p>
        </p:txBody>
      </p:sp>
      <p:sp>
        <p:nvSpPr>
          <p:cNvPr id="8" name="Rectangle 6">
            <a:extLst>
              <a:ext uri="{FF2B5EF4-FFF2-40B4-BE49-F238E27FC236}">
                <a16:creationId xmlns:a16="http://schemas.microsoft.com/office/drawing/2014/main" id="{1DB7F83B-2C30-4211-9662-ED622C23BDD4}"/>
              </a:ext>
            </a:extLst>
          </p:cNvPr>
          <p:cNvSpPr>
            <a:spLocks noChangeArrowheads="1"/>
          </p:cNvSpPr>
          <p:nvPr/>
        </p:nvSpPr>
        <p:spPr bwMode="auto">
          <a:xfrm>
            <a:off x="5562600" y="52276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1</a:t>
            </a:r>
          </a:p>
        </p:txBody>
      </p:sp>
      <p:sp>
        <p:nvSpPr>
          <p:cNvPr id="9" name="Rectangle 7">
            <a:extLst>
              <a:ext uri="{FF2B5EF4-FFF2-40B4-BE49-F238E27FC236}">
                <a16:creationId xmlns:a16="http://schemas.microsoft.com/office/drawing/2014/main" id="{F3051009-0C50-4282-B694-88B4F7A9F9C9}"/>
              </a:ext>
            </a:extLst>
          </p:cNvPr>
          <p:cNvSpPr>
            <a:spLocks noChangeArrowheads="1"/>
          </p:cNvSpPr>
          <p:nvPr/>
        </p:nvSpPr>
        <p:spPr bwMode="auto">
          <a:xfrm>
            <a:off x="2422525" y="1798638"/>
            <a:ext cx="31654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2"/>
                </a:solidFill>
                <a:ea typeface="宋体" panose="02010600030101010101" pitchFamily="2" charset="-122"/>
              </a:rPr>
              <a:t>预算约束线：</a:t>
            </a:r>
            <a:endParaRPr lang="en-US" altLang="zh-CN" dirty="0">
              <a:solidFill>
                <a:schemeClr val="tx2"/>
              </a:solidFill>
              <a:ea typeface="宋体" panose="02010600030101010101" pitchFamily="2" charset="-122"/>
            </a:endParaRPr>
          </a:p>
          <a:p>
            <a:pPr>
              <a:spcBef>
                <a:spcPct val="0"/>
              </a:spcBef>
              <a:buClrTx/>
              <a:buSzTx/>
              <a:buFontTx/>
              <a:buNone/>
            </a:pPr>
            <a:r>
              <a:rPr lang="en-US" altLang="zh-CN" dirty="0">
                <a:solidFill>
                  <a:schemeClr val="tx2"/>
                </a:solidFill>
                <a:ea typeface="宋体" panose="02010600030101010101" pitchFamily="2" charset="-122"/>
              </a:rPr>
              <a:t>p</a:t>
            </a:r>
            <a:r>
              <a:rPr lang="en-US" altLang="zh-CN" baseline="-25000" dirty="0">
                <a:solidFill>
                  <a:schemeClr val="tx2"/>
                </a:solidFill>
                <a:ea typeface="宋体" panose="02010600030101010101" pitchFamily="2" charset="-122"/>
              </a:rPr>
              <a:t>1</a:t>
            </a:r>
            <a:r>
              <a:rPr lang="en-US" altLang="zh-CN" dirty="0">
                <a:solidFill>
                  <a:schemeClr val="tx2"/>
                </a:solidFill>
                <a:ea typeface="宋体" panose="02010600030101010101" pitchFamily="2" charset="-122"/>
              </a:rPr>
              <a:t>x</a:t>
            </a:r>
            <a:r>
              <a:rPr lang="en-US" altLang="zh-CN" baseline="-25000" dirty="0">
                <a:solidFill>
                  <a:schemeClr val="tx2"/>
                </a:solidFill>
                <a:ea typeface="宋体" panose="02010600030101010101" pitchFamily="2" charset="-122"/>
              </a:rPr>
              <a:t>1</a:t>
            </a:r>
            <a:r>
              <a:rPr lang="en-US" altLang="zh-CN" dirty="0">
                <a:solidFill>
                  <a:schemeClr val="tx2"/>
                </a:solidFill>
                <a:ea typeface="宋体" panose="02010600030101010101" pitchFamily="2" charset="-122"/>
              </a:rPr>
              <a:t> + p</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x</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 = </a:t>
            </a:r>
            <a:r>
              <a:rPr lang="en-US" altLang="zh-CN" i="1" dirty="0">
                <a:solidFill>
                  <a:schemeClr val="tx2"/>
                </a:solidFill>
                <a:ea typeface="宋体" panose="02010600030101010101" pitchFamily="2" charset="-122"/>
              </a:rPr>
              <a:t>m.</a:t>
            </a:r>
          </a:p>
        </p:txBody>
      </p:sp>
      <p:sp>
        <p:nvSpPr>
          <p:cNvPr id="10" name="Rectangle 8">
            <a:extLst>
              <a:ext uri="{FF2B5EF4-FFF2-40B4-BE49-F238E27FC236}">
                <a16:creationId xmlns:a16="http://schemas.microsoft.com/office/drawing/2014/main" id="{30E9D318-EEA9-4D4E-B1D8-68E9CBD6E185}"/>
              </a:ext>
            </a:extLst>
          </p:cNvPr>
          <p:cNvSpPr>
            <a:spLocks noChangeArrowheads="1"/>
          </p:cNvSpPr>
          <p:nvPr/>
        </p:nvSpPr>
        <p:spPr bwMode="auto">
          <a:xfrm>
            <a:off x="3336925" y="5257800"/>
            <a:ext cx="1235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i="1">
                <a:solidFill>
                  <a:schemeClr val="tx1"/>
                </a:solidFill>
                <a:ea typeface="宋体" panose="02010600030101010101" pitchFamily="2" charset="-122"/>
              </a:rPr>
              <a:t>m </a:t>
            </a:r>
            <a:r>
              <a:rPr lang="en-US" altLang="zh-CN">
                <a:solidFill>
                  <a:schemeClr val="tx1"/>
                </a:solidFill>
                <a:ea typeface="宋体" panose="02010600030101010101" pitchFamily="2" charset="-122"/>
              </a:rPr>
              <a:t>/p</a:t>
            </a:r>
            <a:r>
              <a:rPr lang="en-US" altLang="zh-CN" baseline="-25000">
                <a:solidFill>
                  <a:schemeClr val="tx1"/>
                </a:solidFill>
                <a:ea typeface="宋体" panose="02010600030101010101" pitchFamily="2" charset="-122"/>
              </a:rPr>
              <a:t>1</a:t>
            </a:r>
          </a:p>
        </p:txBody>
      </p:sp>
      <p:sp>
        <p:nvSpPr>
          <p:cNvPr id="11" name="Arc 9">
            <a:extLst>
              <a:ext uri="{FF2B5EF4-FFF2-40B4-BE49-F238E27FC236}">
                <a16:creationId xmlns:a16="http://schemas.microsoft.com/office/drawing/2014/main" id="{BFB88D22-7F3D-4D40-8684-B59CF3FB9BB6}"/>
              </a:ext>
            </a:extLst>
          </p:cNvPr>
          <p:cNvSpPr>
            <a:spLocks/>
          </p:cNvSpPr>
          <p:nvPr/>
        </p:nvSpPr>
        <p:spPr bwMode="auto">
          <a:xfrm>
            <a:off x="1677988" y="2058988"/>
            <a:ext cx="685800" cy="609600"/>
          </a:xfrm>
          <a:custGeom>
            <a:avLst/>
            <a:gdLst>
              <a:gd name="T0" fmla="*/ 0 w 21600"/>
              <a:gd name="T1" fmla="*/ 17204267 h 21600"/>
              <a:gd name="T2" fmla="*/ 21723763 w 21600"/>
              <a:gd name="T3" fmla="*/ 0 h 21600"/>
              <a:gd name="T4" fmla="*/ 21774150 w 21600"/>
              <a:gd name="T5" fmla="*/ 1720426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chemeClr val="tx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9B048D26-A1B6-4DB1-8888-0D5FF9D83326}"/>
              </a:ext>
            </a:extLst>
          </p:cNvPr>
          <p:cNvSpPr>
            <a:spLocks noChangeShapeType="1"/>
          </p:cNvSpPr>
          <p:nvPr/>
        </p:nvSpPr>
        <p:spPr bwMode="auto">
          <a:xfrm flipH="1">
            <a:off x="1381125" y="4310063"/>
            <a:ext cx="642938"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C1731A07-8BF2-452E-8731-ACDE17739576}"/>
              </a:ext>
            </a:extLst>
          </p:cNvPr>
          <p:cNvSpPr>
            <a:spLocks noChangeShapeType="1"/>
          </p:cNvSpPr>
          <p:nvPr/>
        </p:nvSpPr>
        <p:spPr bwMode="auto">
          <a:xfrm>
            <a:off x="2024063" y="4333875"/>
            <a:ext cx="0" cy="928688"/>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12">
            <a:extLst>
              <a:ext uri="{FF2B5EF4-FFF2-40B4-BE49-F238E27FC236}">
                <a16:creationId xmlns:a16="http://schemas.microsoft.com/office/drawing/2014/main" id="{83368D88-E96D-478C-93B5-25BD9B79547F}"/>
              </a:ext>
            </a:extLst>
          </p:cNvPr>
          <p:cNvSpPr>
            <a:spLocks noChangeArrowheads="1"/>
          </p:cNvSpPr>
          <p:nvPr/>
        </p:nvSpPr>
        <p:spPr bwMode="auto">
          <a:xfrm>
            <a:off x="1881188" y="4143375"/>
            <a:ext cx="285750" cy="28575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sz="2800">
              <a:solidFill>
                <a:schemeClr val="hlink"/>
              </a:solidFill>
              <a:ea typeface="宋体" panose="02010600030101010101" pitchFamily="2" charset="-122"/>
            </a:endParaRPr>
          </a:p>
        </p:txBody>
      </p:sp>
      <p:sp>
        <p:nvSpPr>
          <p:cNvPr id="15" name="Rectangle 13">
            <a:extLst>
              <a:ext uri="{FF2B5EF4-FFF2-40B4-BE49-F238E27FC236}">
                <a16:creationId xmlns:a16="http://schemas.microsoft.com/office/drawing/2014/main" id="{6DB22E1E-73AC-42C4-913D-BF0795EEA0BC}"/>
              </a:ext>
            </a:extLst>
          </p:cNvPr>
          <p:cNvSpPr>
            <a:spLocks noChangeArrowheads="1"/>
          </p:cNvSpPr>
          <p:nvPr/>
        </p:nvSpPr>
        <p:spPr bwMode="auto">
          <a:xfrm>
            <a:off x="4214812" y="4124339"/>
            <a:ext cx="307135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sz="2800" dirty="0">
                <a:solidFill>
                  <a:schemeClr val="hlink"/>
                </a:solidFill>
                <a:ea typeface="宋体" panose="02010600030101010101" pitchFamily="2" charset="-122"/>
              </a:rPr>
              <a:t>可行商品数量组合</a:t>
            </a:r>
            <a:endParaRPr lang="en-US" altLang="zh-CN" sz="2800" dirty="0">
              <a:solidFill>
                <a:schemeClr val="hlink"/>
              </a:solidFill>
              <a:ea typeface="宋体" panose="02010600030101010101" pitchFamily="2" charset="-122"/>
            </a:endParaRPr>
          </a:p>
        </p:txBody>
      </p:sp>
      <p:sp>
        <p:nvSpPr>
          <p:cNvPr id="16" name="Line 14">
            <a:extLst>
              <a:ext uri="{FF2B5EF4-FFF2-40B4-BE49-F238E27FC236}">
                <a16:creationId xmlns:a16="http://schemas.microsoft.com/office/drawing/2014/main" id="{7F2AB20E-8789-401A-8D26-A47C7CB17F77}"/>
              </a:ext>
            </a:extLst>
          </p:cNvPr>
          <p:cNvSpPr>
            <a:spLocks noChangeShapeType="1"/>
          </p:cNvSpPr>
          <p:nvPr/>
        </p:nvSpPr>
        <p:spPr bwMode="auto">
          <a:xfrm flipH="1">
            <a:off x="2214563" y="4333875"/>
            <a:ext cx="1809750" cy="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a:extLst>
              <a:ext uri="{FF2B5EF4-FFF2-40B4-BE49-F238E27FC236}">
                <a16:creationId xmlns:a16="http://schemas.microsoft.com/office/drawing/2014/main" id="{85E799CA-F2FF-4DAA-AA42-99684A0F7E01}"/>
              </a:ext>
            </a:extLst>
          </p:cNvPr>
          <p:cNvSpPr>
            <a:spLocks noChangeShapeType="1"/>
          </p:cNvSpPr>
          <p:nvPr/>
        </p:nvSpPr>
        <p:spPr bwMode="auto">
          <a:xfrm flipH="1">
            <a:off x="1381125" y="3738563"/>
            <a:ext cx="104775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a:extLst>
              <a:ext uri="{FF2B5EF4-FFF2-40B4-BE49-F238E27FC236}">
                <a16:creationId xmlns:a16="http://schemas.microsoft.com/office/drawing/2014/main" id="{91DE4DFC-34CE-46AF-8D21-6C5007478346}"/>
              </a:ext>
            </a:extLst>
          </p:cNvPr>
          <p:cNvSpPr>
            <a:spLocks noChangeShapeType="1"/>
          </p:cNvSpPr>
          <p:nvPr/>
        </p:nvSpPr>
        <p:spPr bwMode="auto">
          <a:xfrm>
            <a:off x="2428875" y="3738563"/>
            <a:ext cx="0" cy="1500187"/>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Rectangle 17">
            <a:extLst>
              <a:ext uri="{FF2B5EF4-FFF2-40B4-BE49-F238E27FC236}">
                <a16:creationId xmlns:a16="http://schemas.microsoft.com/office/drawing/2014/main" id="{BB5159E5-2E63-4F6A-AA08-DC9CFCE5DC62}"/>
              </a:ext>
            </a:extLst>
          </p:cNvPr>
          <p:cNvSpPr>
            <a:spLocks noChangeArrowheads="1"/>
          </p:cNvSpPr>
          <p:nvPr/>
        </p:nvSpPr>
        <p:spPr bwMode="auto">
          <a:xfrm>
            <a:off x="4095751" y="3476632"/>
            <a:ext cx="379270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sz="2800" dirty="0">
                <a:solidFill>
                  <a:srgbClr val="00CC00"/>
                </a:solidFill>
                <a:ea typeface="宋体" panose="02010600030101010101" pitchFamily="2" charset="-122"/>
              </a:rPr>
              <a:t>刚好可行商品数量组合</a:t>
            </a:r>
            <a:endParaRPr lang="en-US" altLang="zh-CN" sz="2800" dirty="0">
              <a:solidFill>
                <a:srgbClr val="00CC00"/>
              </a:solidFill>
              <a:ea typeface="宋体" panose="02010600030101010101" pitchFamily="2" charset="-122"/>
            </a:endParaRPr>
          </a:p>
        </p:txBody>
      </p:sp>
      <p:sp>
        <p:nvSpPr>
          <p:cNvPr id="20" name="Line 18">
            <a:extLst>
              <a:ext uri="{FF2B5EF4-FFF2-40B4-BE49-F238E27FC236}">
                <a16:creationId xmlns:a16="http://schemas.microsoft.com/office/drawing/2014/main" id="{EB7D2153-734B-4F30-AFF3-B542E8CF8C6F}"/>
              </a:ext>
            </a:extLst>
          </p:cNvPr>
          <p:cNvSpPr>
            <a:spLocks noChangeShapeType="1"/>
          </p:cNvSpPr>
          <p:nvPr/>
        </p:nvSpPr>
        <p:spPr bwMode="auto">
          <a:xfrm flipH="1">
            <a:off x="2595563" y="3714750"/>
            <a:ext cx="1190625" cy="0"/>
          </a:xfrm>
          <a:prstGeom prst="line">
            <a:avLst/>
          </a:prstGeom>
          <a:noFill/>
          <a:ln w="25400">
            <a:solidFill>
              <a:srgbClr val="00CC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19">
            <a:extLst>
              <a:ext uri="{FF2B5EF4-FFF2-40B4-BE49-F238E27FC236}">
                <a16:creationId xmlns:a16="http://schemas.microsoft.com/office/drawing/2014/main" id="{072E653B-9C4A-4616-BA65-2BFE9F1CA28C}"/>
              </a:ext>
            </a:extLst>
          </p:cNvPr>
          <p:cNvSpPr>
            <a:spLocks noChangeArrowheads="1"/>
          </p:cNvSpPr>
          <p:nvPr/>
        </p:nvSpPr>
        <p:spPr bwMode="auto">
          <a:xfrm>
            <a:off x="4406022" y="2967036"/>
            <a:ext cx="343203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sz="2800" dirty="0">
                <a:ea typeface="宋体" panose="02010600030101010101" pitchFamily="2" charset="-122"/>
              </a:rPr>
              <a:t>不可行商品数量组合</a:t>
            </a:r>
            <a:endParaRPr lang="en-US" altLang="zh-CN" sz="2800" dirty="0">
              <a:ea typeface="宋体" panose="02010600030101010101" pitchFamily="2" charset="-122"/>
            </a:endParaRPr>
          </a:p>
        </p:txBody>
      </p:sp>
      <p:sp>
        <p:nvSpPr>
          <p:cNvPr id="22" name="Line 20">
            <a:extLst>
              <a:ext uri="{FF2B5EF4-FFF2-40B4-BE49-F238E27FC236}">
                <a16:creationId xmlns:a16="http://schemas.microsoft.com/office/drawing/2014/main" id="{B6FF7A29-D0B8-4E76-9594-7566635DB268}"/>
              </a:ext>
            </a:extLst>
          </p:cNvPr>
          <p:cNvSpPr>
            <a:spLocks noChangeShapeType="1"/>
          </p:cNvSpPr>
          <p:nvPr/>
        </p:nvSpPr>
        <p:spPr bwMode="auto">
          <a:xfrm flipH="1">
            <a:off x="3548063" y="3238500"/>
            <a:ext cx="666750" cy="0"/>
          </a:xfrm>
          <a:prstGeom prst="line">
            <a:avLst/>
          </a:prstGeom>
          <a:noFill/>
          <a:ln w="254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a:extLst>
              <a:ext uri="{FF2B5EF4-FFF2-40B4-BE49-F238E27FC236}">
                <a16:creationId xmlns:a16="http://schemas.microsoft.com/office/drawing/2014/main" id="{D6851852-C543-4FC7-9E77-EDA0BDB6AFB8}"/>
              </a:ext>
            </a:extLst>
          </p:cNvPr>
          <p:cNvSpPr>
            <a:spLocks noChangeShapeType="1"/>
          </p:cNvSpPr>
          <p:nvPr/>
        </p:nvSpPr>
        <p:spPr bwMode="auto">
          <a:xfrm>
            <a:off x="3333750" y="3238500"/>
            <a:ext cx="0" cy="2024063"/>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a:extLst>
              <a:ext uri="{FF2B5EF4-FFF2-40B4-BE49-F238E27FC236}">
                <a16:creationId xmlns:a16="http://schemas.microsoft.com/office/drawing/2014/main" id="{5842D8F4-2DA7-44D8-BD49-5141A900A05F}"/>
              </a:ext>
            </a:extLst>
          </p:cNvPr>
          <p:cNvSpPr>
            <a:spLocks noChangeShapeType="1"/>
          </p:cNvSpPr>
          <p:nvPr/>
        </p:nvSpPr>
        <p:spPr bwMode="auto">
          <a:xfrm flipH="1">
            <a:off x="1381125" y="3238500"/>
            <a:ext cx="1952625"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Oval 23">
            <a:extLst>
              <a:ext uri="{FF2B5EF4-FFF2-40B4-BE49-F238E27FC236}">
                <a16:creationId xmlns:a16="http://schemas.microsoft.com/office/drawing/2014/main" id="{A722E39B-3289-4238-A1EC-FB000E296C7C}"/>
              </a:ext>
            </a:extLst>
          </p:cNvPr>
          <p:cNvSpPr>
            <a:spLocks noChangeArrowheads="1"/>
          </p:cNvSpPr>
          <p:nvPr/>
        </p:nvSpPr>
        <p:spPr bwMode="auto">
          <a:xfrm>
            <a:off x="3190875" y="3071813"/>
            <a:ext cx="285750" cy="285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sz="2800">
              <a:solidFill>
                <a:schemeClr val="hlink"/>
              </a:solidFill>
              <a:ea typeface="宋体" panose="02010600030101010101" pitchFamily="2" charset="-122"/>
            </a:endParaRPr>
          </a:p>
        </p:txBody>
      </p:sp>
      <p:sp>
        <p:nvSpPr>
          <p:cNvPr id="26" name="Line 24">
            <a:extLst>
              <a:ext uri="{FF2B5EF4-FFF2-40B4-BE49-F238E27FC236}">
                <a16:creationId xmlns:a16="http://schemas.microsoft.com/office/drawing/2014/main" id="{49EACA4D-F296-4C87-9DFE-5644679EB7D7}"/>
              </a:ext>
            </a:extLst>
          </p:cNvPr>
          <p:cNvSpPr>
            <a:spLocks noChangeShapeType="1"/>
          </p:cNvSpPr>
          <p:nvPr/>
        </p:nvSpPr>
        <p:spPr bwMode="auto">
          <a:xfrm>
            <a:off x="1371600" y="2438400"/>
            <a:ext cx="2333625" cy="2819400"/>
          </a:xfrm>
          <a:prstGeom prst="line">
            <a:avLst/>
          </a:prstGeom>
          <a:noFill/>
          <a:ln w="762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25">
            <a:extLst>
              <a:ext uri="{FF2B5EF4-FFF2-40B4-BE49-F238E27FC236}">
                <a16:creationId xmlns:a16="http://schemas.microsoft.com/office/drawing/2014/main" id="{3B189819-227D-4468-8BE6-62B14F310244}"/>
              </a:ext>
            </a:extLst>
          </p:cNvPr>
          <p:cNvSpPr>
            <a:spLocks noChangeArrowheads="1"/>
          </p:cNvSpPr>
          <p:nvPr/>
        </p:nvSpPr>
        <p:spPr bwMode="auto">
          <a:xfrm>
            <a:off x="142875" y="2027238"/>
            <a:ext cx="1219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i="1">
                <a:solidFill>
                  <a:schemeClr val="tx1"/>
                </a:solidFill>
                <a:ea typeface="宋体" panose="02010600030101010101" pitchFamily="2" charset="-122"/>
              </a:rPr>
              <a:t>m </a:t>
            </a:r>
            <a:r>
              <a:rPr lang="en-US" altLang="zh-CN">
                <a:solidFill>
                  <a:schemeClr val="tx1"/>
                </a:solidFill>
                <a:ea typeface="宋体" panose="02010600030101010101" pitchFamily="2" charset="-122"/>
              </a:rPr>
              <a:t>/p</a:t>
            </a:r>
            <a:r>
              <a:rPr lang="en-US" altLang="zh-CN" baseline="-25000">
                <a:solidFill>
                  <a:schemeClr val="tx1"/>
                </a:solidFill>
                <a:ea typeface="宋体" panose="02010600030101010101" pitchFamily="2" charset="-122"/>
              </a:rPr>
              <a:t>2</a:t>
            </a:r>
          </a:p>
        </p:txBody>
      </p:sp>
      <p:sp>
        <p:nvSpPr>
          <p:cNvPr id="28" name="Oval 26">
            <a:extLst>
              <a:ext uri="{FF2B5EF4-FFF2-40B4-BE49-F238E27FC236}">
                <a16:creationId xmlns:a16="http://schemas.microsoft.com/office/drawing/2014/main" id="{EDD6E388-9BF9-458C-98F4-C702FF520607}"/>
              </a:ext>
            </a:extLst>
          </p:cNvPr>
          <p:cNvSpPr>
            <a:spLocks noChangeArrowheads="1"/>
          </p:cNvSpPr>
          <p:nvPr/>
        </p:nvSpPr>
        <p:spPr bwMode="auto">
          <a:xfrm>
            <a:off x="1273175" y="2354263"/>
            <a:ext cx="215900" cy="215900"/>
          </a:xfrm>
          <a:prstGeom prst="ellipse">
            <a:avLst/>
          </a:prstGeom>
          <a:solidFill>
            <a:schemeClr val="tx2"/>
          </a:solidFill>
          <a:ln w="12700">
            <a:solidFill>
              <a:schemeClr val="tx2"/>
            </a:solidFill>
            <a:round/>
            <a:headEnd/>
            <a:tailEnd/>
          </a:ln>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sz="2800">
              <a:solidFill>
                <a:schemeClr val="hlink"/>
              </a:solidFill>
              <a:ea typeface="宋体" panose="02010600030101010101" pitchFamily="2" charset="-122"/>
            </a:endParaRPr>
          </a:p>
        </p:txBody>
      </p:sp>
      <p:sp>
        <p:nvSpPr>
          <p:cNvPr id="29" name="Oval 27">
            <a:extLst>
              <a:ext uri="{FF2B5EF4-FFF2-40B4-BE49-F238E27FC236}">
                <a16:creationId xmlns:a16="http://schemas.microsoft.com/office/drawing/2014/main" id="{A2C7053B-3C06-48EA-8C96-0BB9EFF662B3}"/>
              </a:ext>
            </a:extLst>
          </p:cNvPr>
          <p:cNvSpPr>
            <a:spLocks noChangeArrowheads="1"/>
          </p:cNvSpPr>
          <p:nvPr/>
        </p:nvSpPr>
        <p:spPr bwMode="auto">
          <a:xfrm>
            <a:off x="3573463" y="5159375"/>
            <a:ext cx="215900" cy="215900"/>
          </a:xfrm>
          <a:prstGeom prst="ellipse">
            <a:avLst/>
          </a:prstGeom>
          <a:solidFill>
            <a:schemeClr val="tx2"/>
          </a:solidFill>
          <a:ln w="12700">
            <a:solidFill>
              <a:schemeClr val="tx2"/>
            </a:solidFill>
            <a:round/>
            <a:headEnd/>
            <a:tailEnd/>
          </a:ln>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sz="2800">
              <a:solidFill>
                <a:schemeClr val="hlink"/>
              </a:solidFill>
              <a:ea typeface="宋体" panose="02010600030101010101" pitchFamily="2" charset="-122"/>
            </a:endParaRPr>
          </a:p>
        </p:txBody>
      </p:sp>
      <p:sp>
        <p:nvSpPr>
          <p:cNvPr id="30" name="Oval 28">
            <a:extLst>
              <a:ext uri="{FF2B5EF4-FFF2-40B4-BE49-F238E27FC236}">
                <a16:creationId xmlns:a16="http://schemas.microsoft.com/office/drawing/2014/main" id="{E591251C-1CC2-4104-8638-676C53168C2B}"/>
              </a:ext>
            </a:extLst>
          </p:cNvPr>
          <p:cNvSpPr>
            <a:spLocks noChangeArrowheads="1"/>
          </p:cNvSpPr>
          <p:nvPr/>
        </p:nvSpPr>
        <p:spPr bwMode="auto">
          <a:xfrm>
            <a:off x="2286000" y="3548063"/>
            <a:ext cx="285750" cy="285750"/>
          </a:xfrm>
          <a:prstGeom prst="ellipse">
            <a:avLst/>
          </a:prstGeom>
          <a:solidFill>
            <a:srgbClr val="00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sz="2800">
              <a:solidFill>
                <a:schemeClr val="hlink"/>
              </a:solidFill>
              <a:ea typeface="宋体" panose="02010600030101010101" pitchFamily="2" charset="-122"/>
            </a:endParaRPr>
          </a:p>
        </p:txBody>
      </p:sp>
    </p:spTree>
    <p:extLst>
      <p:ext uri="{BB962C8B-B14F-4D97-AF65-F5344CB8AC3E}">
        <p14:creationId xmlns:p14="http://schemas.microsoft.com/office/powerpoint/2010/main" val="20452656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B0887-BEE4-42EF-B214-88F72D7FD5C4}"/>
              </a:ext>
            </a:extLst>
          </p:cNvPr>
          <p:cNvSpPr>
            <a:spLocks noGrp="1"/>
          </p:cNvSpPr>
          <p:nvPr>
            <p:ph type="title"/>
          </p:nvPr>
        </p:nvSpPr>
        <p:spPr/>
        <p:txBody>
          <a:bodyPr/>
          <a:lstStyle/>
          <a:p>
            <a:r>
              <a:rPr lang="zh-CN" altLang="en-US" dirty="0"/>
              <a:t>两商品预算约束</a:t>
            </a:r>
          </a:p>
        </p:txBody>
      </p:sp>
      <p:sp>
        <p:nvSpPr>
          <p:cNvPr id="3" name="内容占位符 2">
            <a:extLst>
              <a:ext uri="{FF2B5EF4-FFF2-40B4-BE49-F238E27FC236}">
                <a16:creationId xmlns:a16="http://schemas.microsoft.com/office/drawing/2014/main" id="{00CA1FF4-4139-4994-8740-0552DB1489A3}"/>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83008535-AC8B-4952-9C25-97E98CFFE271}"/>
              </a:ext>
            </a:extLst>
          </p:cNvPr>
          <p:cNvSpPr>
            <a:spLocks noChangeShapeType="1"/>
          </p:cNvSpPr>
          <p:nvPr/>
        </p:nvSpPr>
        <p:spPr bwMode="auto">
          <a:xfrm>
            <a:off x="1371600" y="1752600"/>
            <a:ext cx="0" cy="35052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1F1BF7F8-F732-43B0-AC2A-230B830C32EC}"/>
              </a:ext>
            </a:extLst>
          </p:cNvPr>
          <p:cNvSpPr>
            <a:spLocks noChangeShapeType="1"/>
          </p:cNvSpPr>
          <p:nvPr/>
        </p:nvSpPr>
        <p:spPr bwMode="auto">
          <a:xfrm>
            <a:off x="1371600" y="5257800"/>
            <a:ext cx="403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D9864241-02BC-454B-B46D-D48EF13E77AB}"/>
              </a:ext>
            </a:extLst>
          </p:cNvPr>
          <p:cNvSpPr>
            <a:spLocks noChangeArrowheads="1"/>
          </p:cNvSpPr>
          <p:nvPr/>
        </p:nvSpPr>
        <p:spPr bwMode="auto">
          <a:xfrm>
            <a:off x="566738" y="1143000"/>
            <a:ext cx="660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2</a:t>
            </a:r>
          </a:p>
        </p:txBody>
      </p:sp>
      <p:sp>
        <p:nvSpPr>
          <p:cNvPr id="8" name="Rectangle 6">
            <a:extLst>
              <a:ext uri="{FF2B5EF4-FFF2-40B4-BE49-F238E27FC236}">
                <a16:creationId xmlns:a16="http://schemas.microsoft.com/office/drawing/2014/main" id="{76F8E242-7F6C-473E-921F-70171F3BC780}"/>
              </a:ext>
            </a:extLst>
          </p:cNvPr>
          <p:cNvSpPr>
            <a:spLocks noChangeArrowheads="1"/>
          </p:cNvSpPr>
          <p:nvPr/>
        </p:nvSpPr>
        <p:spPr bwMode="auto">
          <a:xfrm>
            <a:off x="5562600" y="52276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1</a:t>
            </a:r>
          </a:p>
        </p:txBody>
      </p:sp>
      <p:sp>
        <p:nvSpPr>
          <p:cNvPr id="9" name="AutoShape 8">
            <a:extLst>
              <a:ext uri="{FF2B5EF4-FFF2-40B4-BE49-F238E27FC236}">
                <a16:creationId xmlns:a16="http://schemas.microsoft.com/office/drawing/2014/main" id="{C7B454F4-7FDF-482D-B96F-8F15A4FD23C5}"/>
              </a:ext>
            </a:extLst>
          </p:cNvPr>
          <p:cNvSpPr>
            <a:spLocks noChangeArrowheads="1"/>
          </p:cNvSpPr>
          <p:nvPr/>
        </p:nvSpPr>
        <p:spPr bwMode="auto">
          <a:xfrm>
            <a:off x="1354138" y="2492375"/>
            <a:ext cx="2297112" cy="2759075"/>
          </a:xfrm>
          <a:prstGeom prst="rtTriangle">
            <a:avLst/>
          </a:prstGeom>
          <a:solidFill>
            <a:schemeClr val="accent5">
              <a:lumMod val="40000"/>
              <a:lumOff val="60000"/>
            </a:schemeClr>
          </a:solidFill>
          <a:ln w="12700">
            <a:solidFill>
              <a:schemeClr val="tx1"/>
            </a:solidFill>
            <a:miter lim="800000"/>
            <a:headEnd/>
            <a:tailEnd/>
          </a:ln>
        </p:spPr>
        <p:txBody>
          <a:bodyPr wrap="none" anchor="ctr"/>
          <a:lstStyle>
            <a:lvl1pPr>
              <a:defRPr sz="2800" b="1">
                <a:solidFill>
                  <a:schemeClr val="hlink"/>
                </a:solidFill>
                <a:latin typeface="Arial" panose="020B0604020202020204" pitchFamily="34" charset="0"/>
              </a:defRPr>
            </a:lvl1pPr>
            <a:lvl2pPr marL="742950" indent="-285750">
              <a:defRPr sz="2800" b="1">
                <a:solidFill>
                  <a:schemeClr val="hlink"/>
                </a:solidFill>
                <a:latin typeface="Arial" panose="020B0604020202020204" pitchFamily="34" charset="0"/>
              </a:defRPr>
            </a:lvl2pPr>
            <a:lvl3pPr marL="1143000" indent="-228600">
              <a:defRPr sz="2800" b="1">
                <a:solidFill>
                  <a:schemeClr val="hlink"/>
                </a:solidFill>
                <a:latin typeface="Arial" panose="020B0604020202020204" pitchFamily="34" charset="0"/>
              </a:defRPr>
            </a:lvl3pPr>
            <a:lvl4pPr marL="1600200" indent="-228600">
              <a:defRPr sz="2800" b="1">
                <a:solidFill>
                  <a:schemeClr val="hlink"/>
                </a:solidFill>
                <a:latin typeface="Arial" panose="020B0604020202020204" pitchFamily="34" charset="0"/>
              </a:defRPr>
            </a:lvl4pPr>
            <a:lvl5pPr marL="2057400" indent="-228600">
              <a:defRPr sz="2800" b="1">
                <a:solidFill>
                  <a:schemeClr val="hlink"/>
                </a:solidFill>
                <a:latin typeface="Arial" panose="020B0604020202020204" pitchFamily="34" charset="0"/>
              </a:defRPr>
            </a:lvl5pPr>
            <a:lvl6pPr marL="2514600" indent="-228600" eaLnBrk="0" fontAlgn="base" hangingPunct="0">
              <a:spcBef>
                <a:spcPct val="0"/>
              </a:spcBef>
              <a:spcAft>
                <a:spcPct val="0"/>
              </a:spcAft>
              <a:defRPr sz="2800" b="1">
                <a:solidFill>
                  <a:schemeClr val="hlink"/>
                </a:solidFill>
                <a:latin typeface="Arial" panose="020B0604020202020204" pitchFamily="34" charset="0"/>
              </a:defRPr>
            </a:lvl6pPr>
            <a:lvl7pPr marL="2971800" indent="-228600" eaLnBrk="0" fontAlgn="base" hangingPunct="0">
              <a:spcBef>
                <a:spcPct val="0"/>
              </a:spcBef>
              <a:spcAft>
                <a:spcPct val="0"/>
              </a:spcAft>
              <a:defRPr sz="2800" b="1">
                <a:solidFill>
                  <a:schemeClr val="hlink"/>
                </a:solidFill>
                <a:latin typeface="Arial" panose="020B0604020202020204" pitchFamily="34" charset="0"/>
              </a:defRPr>
            </a:lvl7pPr>
            <a:lvl8pPr marL="3429000" indent="-228600" eaLnBrk="0" fontAlgn="base" hangingPunct="0">
              <a:spcBef>
                <a:spcPct val="0"/>
              </a:spcBef>
              <a:spcAft>
                <a:spcPct val="0"/>
              </a:spcAft>
              <a:defRPr sz="2800" b="1">
                <a:solidFill>
                  <a:schemeClr val="hlink"/>
                </a:solidFill>
                <a:latin typeface="Arial" panose="020B0604020202020204" pitchFamily="34" charset="0"/>
              </a:defRPr>
            </a:lvl8pPr>
            <a:lvl9pPr marL="3886200" indent="-228600" eaLnBrk="0" fontAlgn="base" hangingPunct="0">
              <a:spcBef>
                <a:spcPct val="0"/>
              </a:spcBef>
              <a:spcAft>
                <a:spcPct val="0"/>
              </a:spcAft>
              <a:defRPr sz="2800" b="1">
                <a:solidFill>
                  <a:schemeClr val="hlink"/>
                </a:solidFill>
                <a:latin typeface="Arial" panose="020B0604020202020204" pitchFamily="34" charset="0"/>
              </a:defRPr>
            </a:lvl9pPr>
          </a:lstStyle>
          <a:p>
            <a:pPr>
              <a:defRPr/>
            </a:pPr>
            <a:endParaRPr lang="zh-CN" altLang="en-US">
              <a:ea typeface="宋体" panose="02010600030101010101" pitchFamily="2" charset="-122"/>
            </a:endParaRPr>
          </a:p>
        </p:txBody>
      </p:sp>
      <p:sp>
        <p:nvSpPr>
          <p:cNvPr id="10" name="Rectangle 9">
            <a:extLst>
              <a:ext uri="{FF2B5EF4-FFF2-40B4-BE49-F238E27FC236}">
                <a16:creationId xmlns:a16="http://schemas.microsoft.com/office/drawing/2014/main" id="{9936269E-365F-4FB3-B499-2AAA5515517A}"/>
              </a:ext>
            </a:extLst>
          </p:cNvPr>
          <p:cNvSpPr>
            <a:spLocks noChangeArrowheads="1"/>
          </p:cNvSpPr>
          <p:nvPr/>
        </p:nvSpPr>
        <p:spPr bwMode="auto">
          <a:xfrm>
            <a:off x="2422525" y="1798638"/>
            <a:ext cx="31654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2"/>
                </a:solidFill>
                <a:ea typeface="宋体" panose="02010600030101010101" pitchFamily="2" charset="-122"/>
              </a:rPr>
              <a:t>预算约束线：</a:t>
            </a:r>
            <a:endParaRPr lang="en-US" altLang="zh-CN" dirty="0">
              <a:solidFill>
                <a:schemeClr val="tx2"/>
              </a:solidFill>
              <a:ea typeface="宋体" panose="02010600030101010101" pitchFamily="2" charset="-122"/>
            </a:endParaRPr>
          </a:p>
          <a:p>
            <a:pPr>
              <a:spcBef>
                <a:spcPct val="0"/>
              </a:spcBef>
              <a:buClrTx/>
              <a:buSzTx/>
              <a:buFontTx/>
              <a:buNone/>
            </a:pPr>
            <a:r>
              <a:rPr lang="en-US" altLang="zh-CN" dirty="0">
                <a:solidFill>
                  <a:schemeClr val="tx2"/>
                </a:solidFill>
                <a:ea typeface="宋体" panose="02010600030101010101" pitchFamily="2" charset="-122"/>
              </a:rPr>
              <a:t>p</a:t>
            </a:r>
            <a:r>
              <a:rPr lang="en-US" altLang="zh-CN" baseline="-25000" dirty="0">
                <a:solidFill>
                  <a:schemeClr val="tx2"/>
                </a:solidFill>
                <a:ea typeface="宋体" panose="02010600030101010101" pitchFamily="2" charset="-122"/>
              </a:rPr>
              <a:t>1</a:t>
            </a:r>
            <a:r>
              <a:rPr lang="en-US" altLang="zh-CN" dirty="0">
                <a:solidFill>
                  <a:schemeClr val="tx2"/>
                </a:solidFill>
                <a:ea typeface="宋体" panose="02010600030101010101" pitchFamily="2" charset="-122"/>
              </a:rPr>
              <a:t>x</a:t>
            </a:r>
            <a:r>
              <a:rPr lang="en-US" altLang="zh-CN" baseline="-25000" dirty="0">
                <a:solidFill>
                  <a:schemeClr val="tx2"/>
                </a:solidFill>
                <a:ea typeface="宋体" panose="02010600030101010101" pitchFamily="2" charset="-122"/>
              </a:rPr>
              <a:t>1</a:t>
            </a:r>
            <a:r>
              <a:rPr lang="en-US" altLang="zh-CN" dirty="0">
                <a:solidFill>
                  <a:schemeClr val="tx2"/>
                </a:solidFill>
                <a:ea typeface="宋体" panose="02010600030101010101" pitchFamily="2" charset="-122"/>
              </a:rPr>
              <a:t> + p</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x</a:t>
            </a:r>
            <a:r>
              <a:rPr lang="en-US" altLang="zh-CN" baseline="-25000" dirty="0">
                <a:solidFill>
                  <a:schemeClr val="tx2"/>
                </a:solidFill>
                <a:ea typeface="宋体" panose="02010600030101010101" pitchFamily="2" charset="-122"/>
              </a:rPr>
              <a:t>2</a:t>
            </a:r>
            <a:r>
              <a:rPr lang="en-US" altLang="zh-CN" dirty="0">
                <a:solidFill>
                  <a:schemeClr val="tx2"/>
                </a:solidFill>
                <a:ea typeface="宋体" panose="02010600030101010101" pitchFamily="2" charset="-122"/>
              </a:rPr>
              <a:t> = </a:t>
            </a:r>
            <a:r>
              <a:rPr lang="en-US" altLang="zh-CN" i="1" dirty="0">
                <a:solidFill>
                  <a:schemeClr val="tx2"/>
                </a:solidFill>
                <a:ea typeface="宋体" panose="02010600030101010101" pitchFamily="2" charset="-122"/>
              </a:rPr>
              <a:t>m.</a:t>
            </a:r>
          </a:p>
        </p:txBody>
      </p:sp>
      <p:sp>
        <p:nvSpPr>
          <p:cNvPr id="11" name="Rectangle 11">
            <a:extLst>
              <a:ext uri="{FF2B5EF4-FFF2-40B4-BE49-F238E27FC236}">
                <a16:creationId xmlns:a16="http://schemas.microsoft.com/office/drawing/2014/main" id="{F03CF3E3-9484-46F7-A15E-9DB05A380AD5}"/>
              </a:ext>
            </a:extLst>
          </p:cNvPr>
          <p:cNvSpPr>
            <a:spLocks noChangeArrowheads="1"/>
          </p:cNvSpPr>
          <p:nvPr/>
        </p:nvSpPr>
        <p:spPr bwMode="auto">
          <a:xfrm>
            <a:off x="3336925" y="5257800"/>
            <a:ext cx="1235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i="1">
                <a:solidFill>
                  <a:schemeClr val="tx1"/>
                </a:solidFill>
                <a:ea typeface="宋体" panose="02010600030101010101" pitchFamily="2" charset="-122"/>
              </a:rPr>
              <a:t>m </a:t>
            </a:r>
            <a:r>
              <a:rPr lang="en-US" altLang="zh-CN">
                <a:solidFill>
                  <a:schemeClr val="tx1"/>
                </a:solidFill>
                <a:ea typeface="宋体" panose="02010600030101010101" pitchFamily="2" charset="-122"/>
              </a:rPr>
              <a:t>/p</a:t>
            </a:r>
            <a:r>
              <a:rPr lang="en-US" altLang="zh-CN" baseline="-25000">
                <a:solidFill>
                  <a:schemeClr val="tx1"/>
                </a:solidFill>
                <a:ea typeface="宋体" panose="02010600030101010101" pitchFamily="2" charset="-122"/>
              </a:rPr>
              <a:t>1</a:t>
            </a:r>
          </a:p>
        </p:txBody>
      </p:sp>
      <p:sp>
        <p:nvSpPr>
          <p:cNvPr id="12" name="Rectangle 12">
            <a:extLst>
              <a:ext uri="{FF2B5EF4-FFF2-40B4-BE49-F238E27FC236}">
                <a16:creationId xmlns:a16="http://schemas.microsoft.com/office/drawing/2014/main" id="{34271104-8FA5-4292-9AA7-6803721931C5}"/>
              </a:ext>
            </a:extLst>
          </p:cNvPr>
          <p:cNvSpPr>
            <a:spLocks noChangeArrowheads="1"/>
          </p:cNvSpPr>
          <p:nvPr/>
        </p:nvSpPr>
        <p:spPr bwMode="auto">
          <a:xfrm>
            <a:off x="1431925" y="4237038"/>
            <a:ext cx="1422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a:solidFill>
                  <a:schemeClr val="hlink"/>
                </a:solidFill>
                <a:ea typeface="宋体" panose="02010600030101010101" pitchFamily="2" charset="-122"/>
              </a:rPr>
              <a:t>预算集</a:t>
            </a:r>
            <a:endParaRPr lang="en-US" altLang="zh-CN">
              <a:solidFill>
                <a:schemeClr val="hlink"/>
              </a:solidFill>
              <a:ea typeface="宋体" panose="02010600030101010101" pitchFamily="2" charset="-122"/>
            </a:endParaRPr>
          </a:p>
        </p:txBody>
      </p:sp>
      <p:sp>
        <p:nvSpPr>
          <p:cNvPr id="13" name="Arc 13">
            <a:extLst>
              <a:ext uri="{FF2B5EF4-FFF2-40B4-BE49-F238E27FC236}">
                <a16:creationId xmlns:a16="http://schemas.microsoft.com/office/drawing/2014/main" id="{F9DB733D-F92B-4684-AABC-71F7CFB29EAC}"/>
              </a:ext>
            </a:extLst>
          </p:cNvPr>
          <p:cNvSpPr>
            <a:spLocks/>
          </p:cNvSpPr>
          <p:nvPr/>
        </p:nvSpPr>
        <p:spPr bwMode="auto">
          <a:xfrm>
            <a:off x="1677988" y="2058988"/>
            <a:ext cx="685800" cy="609600"/>
          </a:xfrm>
          <a:custGeom>
            <a:avLst/>
            <a:gdLst>
              <a:gd name="T0" fmla="*/ 0 w 21600"/>
              <a:gd name="T1" fmla="*/ 17204267 h 21600"/>
              <a:gd name="T2" fmla="*/ 21723763 w 21600"/>
              <a:gd name="T3" fmla="*/ 0 h 21600"/>
              <a:gd name="T4" fmla="*/ 21774150 w 21600"/>
              <a:gd name="T5" fmla="*/ 1720426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chemeClr val="tx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Rectangle 14">
            <a:extLst>
              <a:ext uri="{FF2B5EF4-FFF2-40B4-BE49-F238E27FC236}">
                <a16:creationId xmlns:a16="http://schemas.microsoft.com/office/drawing/2014/main" id="{2DD6569E-D194-4509-8C15-7B5C229FE7E8}"/>
              </a:ext>
            </a:extLst>
          </p:cNvPr>
          <p:cNvSpPr>
            <a:spLocks noChangeArrowheads="1"/>
          </p:cNvSpPr>
          <p:nvPr/>
        </p:nvSpPr>
        <p:spPr bwMode="auto">
          <a:xfrm>
            <a:off x="2648339" y="3059482"/>
            <a:ext cx="471763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rgbClr val="00CC00"/>
                </a:solidFill>
                <a:ea typeface="宋体" panose="02010600030101010101" pitchFamily="2" charset="-122"/>
              </a:rPr>
              <a:t>可行商品数量组合的集合</a:t>
            </a:r>
            <a:endParaRPr lang="en-US" altLang="zh-CN" dirty="0">
              <a:solidFill>
                <a:srgbClr val="00CC00"/>
              </a:solidFill>
              <a:ea typeface="宋体" panose="02010600030101010101" pitchFamily="2" charset="-122"/>
            </a:endParaRPr>
          </a:p>
        </p:txBody>
      </p:sp>
      <p:sp>
        <p:nvSpPr>
          <p:cNvPr id="15" name="Rectangle 16">
            <a:extLst>
              <a:ext uri="{FF2B5EF4-FFF2-40B4-BE49-F238E27FC236}">
                <a16:creationId xmlns:a16="http://schemas.microsoft.com/office/drawing/2014/main" id="{E153E488-87A8-4098-BCA9-BF676A5D9128}"/>
              </a:ext>
            </a:extLst>
          </p:cNvPr>
          <p:cNvSpPr>
            <a:spLocks noChangeArrowheads="1"/>
          </p:cNvSpPr>
          <p:nvPr/>
        </p:nvSpPr>
        <p:spPr bwMode="auto">
          <a:xfrm>
            <a:off x="142875" y="2027238"/>
            <a:ext cx="1219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i="1">
                <a:solidFill>
                  <a:schemeClr val="tx1"/>
                </a:solidFill>
                <a:ea typeface="宋体" panose="02010600030101010101" pitchFamily="2" charset="-122"/>
              </a:rPr>
              <a:t>m </a:t>
            </a:r>
            <a:r>
              <a:rPr lang="en-US" altLang="zh-CN">
                <a:solidFill>
                  <a:schemeClr val="tx1"/>
                </a:solidFill>
                <a:ea typeface="宋体" panose="02010600030101010101" pitchFamily="2" charset="-122"/>
              </a:rPr>
              <a:t>/p</a:t>
            </a:r>
            <a:r>
              <a:rPr lang="en-US" altLang="zh-CN" baseline="-25000">
                <a:solidFill>
                  <a:schemeClr val="tx1"/>
                </a:solidFill>
                <a:ea typeface="宋体" panose="02010600030101010101" pitchFamily="2" charset="-122"/>
              </a:rPr>
              <a:t>2</a:t>
            </a:r>
          </a:p>
        </p:txBody>
      </p:sp>
      <p:sp>
        <p:nvSpPr>
          <p:cNvPr id="16" name="Line 15">
            <a:extLst>
              <a:ext uri="{FF2B5EF4-FFF2-40B4-BE49-F238E27FC236}">
                <a16:creationId xmlns:a16="http://schemas.microsoft.com/office/drawing/2014/main" id="{AA88997C-4489-458A-B4CD-CBD6E2FB9F44}"/>
              </a:ext>
            </a:extLst>
          </p:cNvPr>
          <p:cNvSpPr>
            <a:spLocks noChangeShapeType="1"/>
          </p:cNvSpPr>
          <p:nvPr/>
        </p:nvSpPr>
        <p:spPr bwMode="auto">
          <a:xfrm>
            <a:off x="1371600" y="2438400"/>
            <a:ext cx="2333625" cy="2819400"/>
          </a:xfrm>
          <a:prstGeom prst="line">
            <a:avLst/>
          </a:prstGeom>
          <a:noFill/>
          <a:ln w="762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9">
            <a:extLst>
              <a:ext uri="{FF2B5EF4-FFF2-40B4-BE49-F238E27FC236}">
                <a16:creationId xmlns:a16="http://schemas.microsoft.com/office/drawing/2014/main" id="{33D88D79-0DBD-4BFF-B3FD-8CA6387CDC83}"/>
              </a:ext>
            </a:extLst>
          </p:cNvPr>
          <p:cNvSpPr>
            <a:spLocks noChangeShapeType="1"/>
          </p:cNvSpPr>
          <p:nvPr/>
        </p:nvSpPr>
        <p:spPr bwMode="auto">
          <a:xfrm flipH="1">
            <a:off x="2309813" y="3667125"/>
            <a:ext cx="642937" cy="547688"/>
          </a:xfrm>
          <a:prstGeom prst="line">
            <a:avLst/>
          </a:prstGeom>
          <a:noFill/>
          <a:ln w="50800">
            <a:solidFill>
              <a:srgbClr val="00CC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939417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77DEE-FAA2-4C5A-8611-0006BF82FFEA}"/>
              </a:ext>
            </a:extLst>
          </p:cNvPr>
          <p:cNvSpPr>
            <a:spLocks noGrp="1"/>
          </p:cNvSpPr>
          <p:nvPr>
            <p:ph type="title"/>
          </p:nvPr>
        </p:nvSpPr>
        <p:spPr/>
        <p:txBody>
          <a:bodyPr/>
          <a:lstStyle/>
          <a:p>
            <a:r>
              <a:rPr lang="zh-CN" altLang="zh-CN" dirty="0"/>
              <a:t>机会成本</a:t>
            </a:r>
            <a:endParaRPr lang="zh-CN" altLang="en-US" dirty="0"/>
          </a:p>
        </p:txBody>
      </p:sp>
      <p:sp>
        <p:nvSpPr>
          <p:cNvPr id="3" name="内容占位符 2">
            <a:extLst>
              <a:ext uri="{FF2B5EF4-FFF2-40B4-BE49-F238E27FC236}">
                <a16:creationId xmlns:a16="http://schemas.microsoft.com/office/drawing/2014/main" id="{DE50AA29-44DB-48C3-A3A0-0EB645179AC7}"/>
              </a:ext>
            </a:extLst>
          </p:cNvPr>
          <p:cNvSpPr>
            <a:spLocks noGrp="1"/>
          </p:cNvSpPr>
          <p:nvPr>
            <p:ph idx="1"/>
          </p:nvPr>
        </p:nvSpPr>
        <p:spPr/>
        <p:txBody>
          <a:bodyPr/>
          <a:lstStyle/>
          <a:p>
            <a:r>
              <a:rPr lang="zh-CN" altLang="en-US" dirty="0"/>
              <a:t>假设有两种商品。预算线的斜率为</a:t>
            </a:r>
            <a:r>
              <a:rPr lang="en-US" altLang="zh-CN" dirty="0"/>
              <a:t>-p</a:t>
            </a:r>
            <a:r>
              <a:rPr lang="en-US" altLang="zh-CN" baseline="-25000" dirty="0"/>
              <a:t>1</a:t>
            </a:r>
            <a:r>
              <a:rPr lang="en-US" altLang="zh-CN" dirty="0"/>
              <a:t>/p</a:t>
            </a:r>
            <a:r>
              <a:rPr lang="en-US" altLang="zh-CN" baseline="-25000" dirty="0"/>
              <a:t>2 </a:t>
            </a:r>
            <a:r>
              <a:rPr lang="zh-CN" altLang="en-US" baseline="-25000" dirty="0"/>
              <a:t>。</a:t>
            </a:r>
            <a:r>
              <a:rPr lang="zh-CN" altLang="en-US" dirty="0"/>
              <a:t>它有什么意义？</a:t>
            </a:r>
            <a:endParaRPr lang="en-US" altLang="zh-CN" dirty="0"/>
          </a:p>
          <a:p>
            <a:endParaRPr lang="en-US" altLang="zh-CN" dirty="0"/>
          </a:p>
          <a:p>
            <a:endParaRPr lang="en-US" altLang="zh-CN" dirty="0"/>
          </a:p>
          <a:p>
            <a:r>
              <a:rPr lang="zh-CN" altLang="en-US" dirty="0"/>
              <a:t>增加</a:t>
            </a:r>
            <a:r>
              <a:rPr lang="en-US" altLang="zh-CN" dirty="0"/>
              <a:t>1</a:t>
            </a:r>
            <a:r>
              <a:rPr lang="zh-CN" altLang="en-US" dirty="0"/>
              <a:t>单位的商品</a:t>
            </a:r>
            <a:r>
              <a:rPr lang="en-US" altLang="zh-CN" dirty="0"/>
              <a:t>1 </a:t>
            </a:r>
            <a:r>
              <a:rPr lang="zh-CN" altLang="en-US" dirty="0"/>
              <a:t>必须减少</a:t>
            </a:r>
            <a:r>
              <a:rPr lang="en-US" altLang="zh-CN" dirty="0"/>
              <a:t>p</a:t>
            </a:r>
            <a:r>
              <a:rPr lang="en-US" altLang="zh-CN" baseline="-25000" dirty="0"/>
              <a:t>1</a:t>
            </a:r>
            <a:r>
              <a:rPr lang="en-US" altLang="zh-CN" dirty="0"/>
              <a:t>/p</a:t>
            </a:r>
            <a:r>
              <a:rPr lang="en-US" altLang="zh-CN" baseline="-25000" dirty="0"/>
              <a:t>2</a:t>
            </a:r>
            <a:r>
              <a:rPr lang="zh-CN" altLang="en-US" dirty="0"/>
              <a:t>个单位的商品</a:t>
            </a:r>
            <a:r>
              <a:rPr lang="en-US" altLang="zh-CN" dirty="0"/>
              <a:t>2</a:t>
            </a:r>
            <a:r>
              <a:rPr lang="zh-CN" altLang="en-US" dirty="0"/>
              <a:t>。</a:t>
            </a:r>
            <a:endParaRPr lang="en-US" altLang="zh-CN" dirty="0"/>
          </a:p>
          <a:p>
            <a:r>
              <a:rPr lang="zh-CN" altLang="en-US" dirty="0"/>
              <a:t>用商品</a:t>
            </a:r>
            <a:r>
              <a:rPr lang="en-US" altLang="zh-CN" dirty="0"/>
              <a:t>2</a:t>
            </a:r>
            <a:r>
              <a:rPr lang="zh-CN" altLang="en-US" dirty="0"/>
              <a:t>来</a:t>
            </a:r>
            <a:r>
              <a:rPr lang="zh-CN" altLang="zh-CN" dirty="0"/>
              <a:t>衡量</a:t>
            </a:r>
            <a:r>
              <a:rPr lang="zh-CN" altLang="en-US" dirty="0"/>
              <a:t>商品</a:t>
            </a:r>
            <a:r>
              <a:rPr lang="en-US" altLang="zh-CN" dirty="0"/>
              <a:t>1</a:t>
            </a:r>
            <a:r>
              <a:rPr lang="zh-CN" altLang="zh-CN" dirty="0"/>
              <a:t>的机会成本</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22394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761F6-65CC-4FCE-A778-A6653C8BBFDE}"/>
              </a:ext>
            </a:extLst>
          </p:cNvPr>
          <p:cNvSpPr>
            <a:spLocks noGrp="1"/>
          </p:cNvSpPr>
          <p:nvPr>
            <p:ph type="title"/>
          </p:nvPr>
        </p:nvSpPr>
        <p:spPr/>
        <p:txBody>
          <a:bodyPr/>
          <a:lstStyle/>
          <a:p>
            <a:r>
              <a:rPr lang="zh-CN" altLang="en-US" dirty="0"/>
              <a:t>偏好关系</a:t>
            </a:r>
          </a:p>
        </p:txBody>
      </p:sp>
      <p:sp>
        <p:nvSpPr>
          <p:cNvPr id="3" name="内容占位符 2">
            <a:extLst>
              <a:ext uri="{FF2B5EF4-FFF2-40B4-BE49-F238E27FC236}">
                <a16:creationId xmlns:a16="http://schemas.microsoft.com/office/drawing/2014/main" id="{6973D014-FBC2-4265-ACAC-496CE3017319}"/>
              </a:ext>
            </a:extLst>
          </p:cNvPr>
          <p:cNvSpPr>
            <a:spLocks noGrp="1"/>
          </p:cNvSpPr>
          <p:nvPr>
            <p:ph idx="1"/>
          </p:nvPr>
        </p:nvSpPr>
        <p:spPr/>
        <p:txBody>
          <a:bodyPr/>
          <a:lstStyle/>
          <a:p>
            <a:r>
              <a:rPr lang="en-US" altLang="zh-CN" sz="3200" dirty="0"/>
              <a:t>x ≿ y </a:t>
            </a:r>
            <a:r>
              <a:rPr lang="zh-CN" altLang="en-US" sz="3200" dirty="0"/>
              <a:t>并且 </a:t>
            </a:r>
            <a:r>
              <a:rPr lang="en-US" altLang="zh-CN" sz="3200" dirty="0"/>
              <a:t>y ≿ x </a:t>
            </a:r>
            <a:r>
              <a:rPr lang="zh-CN" altLang="en-US" sz="3200" dirty="0"/>
              <a:t>则 </a:t>
            </a:r>
            <a:r>
              <a:rPr lang="en-US" altLang="zh-CN" sz="3200" dirty="0"/>
              <a:t>x ∼ y</a:t>
            </a:r>
            <a:r>
              <a:rPr lang="zh-CN" altLang="en-US" sz="3200" dirty="0"/>
              <a:t>。</a:t>
            </a:r>
          </a:p>
          <a:p>
            <a:r>
              <a:rPr lang="en-US" altLang="zh-CN" sz="3200" dirty="0"/>
              <a:t>x ≿ y </a:t>
            </a:r>
            <a:r>
              <a:rPr lang="zh-CN" altLang="en-US" sz="3200" dirty="0"/>
              <a:t>且不是  </a:t>
            </a:r>
            <a:r>
              <a:rPr lang="en-US" altLang="zh-CN" sz="3200" dirty="0"/>
              <a:t>y ≿  x </a:t>
            </a:r>
            <a:r>
              <a:rPr lang="zh-CN" altLang="en-US" sz="3200" dirty="0"/>
              <a:t>则 </a:t>
            </a:r>
            <a:r>
              <a:rPr lang="en-US" altLang="zh-CN" sz="3200" dirty="0"/>
              <a:t>x ≻  y</a:t>
            </a:r>
            <a:r>
              <a:rPr lang="zh-CN" altLang="en-US" dirty="0"/>
              <a:t>。</a:t>
            </a:r>
            <a:endParaRPr lang="en-US" altLang="zh-CN" dirty="0"/>
          </a:p>
          <a:p>
            <a:r>
              <a:rPr lang="zh-CN" altLang="en-US" sz="3200" dirty="0"/>
              <a:t>严格偏好、弱偏好和无差异是所有的偏好关系。</a:t>
            </a:r>
          </a:p>
          <a:p>
            <a:r>
              <a:rPr lang="zh-CN" altLang="en-US" sz="3200" dirty="0"/>
              <a:t>特别地，他们是一种序关系：</a:t>
            </a:r>
          </a:p>
          <a:p>
            <a:pPr lvl="1"/>
            <a:r>
              <a:rPr lang="zh-CN" altLang="en-US" sz="2800" dirty="0"/>
              <a:t>他们仅显示了对不同选项的偏好顺序。</a:t>
            </a:r>
          </a:p>
          <a:p>
            <a:endParaRPr lang="zh-CN" altLang="en-US" dirty="0"/>
          </a:p>
          <a:p>
            <a:endParaRPr lang="zh-CN" altLang="en-US" dirty="0"/>
          </a:p>
        </p:txBody>
      </p:sp>
    </p:spTree>
    <p:extLst>
      <p:ext uri="{BB962C8B-B14F-4D97-AF65-F5344CB8AC3E}">
        <p14:creationId xmlns:p14="http://schemas.microsoft.com/office/powerpoint/2010/main" val="6467631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54D8F-8ADE-4E17-95B8-F1EFFE2B7AA9}"/>
              </a:ext>
            </a:extLst>
          </p:cNvPr>
          <p:cNvSpPr>
            <a:spLocks noGrp="1"/>
          </p:cNvSpPr>
          <p:nvPr>
            <p:ph type="title"/>
          </p:nvPr>
        </p:nvSpPr>
        <p:spPr/>
        <p:txBody>
          <a:bodyPr/>
          <a:lstStyle/>
          <a:p>
            <a:r>
              <a:rPr lang="zh-CN" altLang="zh-CN" dirty="0"/>
              <a:t>机会成本</a:t>
            </a:r>
            <a:endParaRPr lang="zh-CN" altLang="en-US" dirty="0"/>
          </a:p>
        </p:txBody>
      </p:sp>
      <p:sp>
        <p:nvSpPr>
          <p:cNvPr id="3" name="内容占位符 2">
            <a:extLst>
              <a:ext uri="{FF2B5EF4-FFF2-40B4-BE49-F238E27FC236}">
                <a16:creationId xmlns:a16="http://schemas.microsoft.com/office/drawing/2014/main" id="{AE7890E6-B279-442B-A2B2-2F0068F43AAF}"/>
              </a:ext>
            </a:extLst>
          </p:cNvPr>
          <p:cNvSpPr>
            <a:spLocks noGrp="1"/>
          </p:cNvSpPr>
          <p:nvPr>
            <p:ph idx="1"/>
          </p:nvPr>
        </p:nvSpPr>
        <p:spPr/>
        <p:txBody>
          <a:bodyPr/>
          <a:lstStyle/>
          <a:p>
            <a:endParaRPr lang="zh-CN" altLang="en-US" dirty="0"/>
          </a:p>
        </p:txBody>
      </p:sp>
      <p:grpSp>
        <p:nvGrpSpPr>
          <p:cNvPr id="5" name="Group 5">
            <a:extLst>
              <a:ext uri="{FF2B5EF4-FFF2-40B4-BE49-F238E27FC236}">
                <a16:creationId xmlns:a16="http://schemas.microsoft.com/office/drawing/2014/main" id="{26597393-ED40-4E54-B30B-B254274ED63C}"/>
              </a:ext>
            </a:extLst>
          </p:cNvPr>
          <p:cNvGrpSpPr>
            <a:grpSpLocks/>
          </p:cNvGrpSpPr>
          <p:nvPr/>
        </p:nvGrpSpPr>
        <p:grpSpPr bwMode="auto">
          <a:xfrm>
            <a:off x="1600200" y="1447800"/>
            <a:ext cx="4724400" cy="3810000"/>
            <a:chOff x="1008" y="912"/>
            <a:chExt cx="2976" cy="2400"/>
          </a:xfrm>
        </p:grpSpPr>
        <p:sp>
          <p:nvSpPr>
            <p:cNvPr id="6" name="Line 3">
              <a:extLst>
                <a:ext uri="{FF2B5EF4-FFF2-40B4-BE49-F238E27FC236}">
                  <a16:creationId xmlns:a16="http://schemas.microsoft.com/office/drawing/2014/main" id="{8AC46204-E996-4F54-93BB-D026F340B788}"/>
                </a:ext>
              </a:extLst>
            </p:cNvPr>
            <p:cNvSpPr>
              <a:spLocks noChangeShapeType="1"/>
            </p:cNvSpPr>
            <p:nvPr/>
          </p:nvSpPr>
          <p:spPr bwMode="auto">
            <a:xfrm>
              <a:off x="1008" y="912"/>
              <a:ext cx="0" cy="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4">
              <a:extLst>
                <a:ext uri="{FF2B5EF4-FFF2-40B4-BE49-F238E27FC236}">
                  <a16:creationId xmlns:a16="http://schemas.microsoft.com/office/drawing/2014/main" id="{695322B4-7976-4511-B15D-F63F5F32551D}"/>
                </a:ext>
              </a:extLst>
            </p:cNvPr>
            <p:cNvSpPr>
              <a:spLocks noChangeShapeType="1"/>
            </p:cNvSpPr>
            <p:nvPr/>
          </p:nvSpPr>
          <p:spPr bwMode="auto">
            <a:xfrm>
              <a:off x="1008" y="3312"/>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 name="Rectangle 6">
            <a:extLst>
              <a:ext uri="{FF2B5EF4-FFF2-40B4-BE49-F238E27FC236}">
                <a16:creationId xmlns:a16="http://schemas.microsoft.com/office/drawing/2014/main" id="{25C0D9A9-25EC-4EC0-A151-B449A89E98AB}"/>
              </a:ext>
            </a:extLst>
          </p:cNvPr>
          <p:cNvSpPr>
            <a:spLocks noChangeArrowheads="1"/>
          </p:cNvSpPr>
          <p:nvPr/>
        </p:nvSpPr>
        <p:spPr bwMode="auto">
          <a:xfrm>
            <a:off x="822325" y="11890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2</a:t>
            </a:r>
          </a:p>
        </p:txBody>
      </p:sp>
      <p:sp>
        <p:nvSpPr>
          <p:cNvPr id="9" name="Rectangle 7">
            <a:extLst>
              <a:ext uri="{FF2B5EF4-FFF2-40B4-BE49-F238E27FC236}">
                <a16:creationId xmlns:a16="http://schemas.microsoft.com/office/drawing/2014/main" id="{5AD03DBF-E44B-46BD-84B6-A19A1699D0FB}"/>
              </a:ext>
            </a:extLst>
          </p:cNvPr>
          <p:cNvSpPr>
            <a:spLocks noChangeArrowheads="1"/>
          </p:cNvSpPr>
          <p:nvPr/>
        </p:nvSpPr>
        <p:spPr bwMode="auto">
          <a:xfrm>
            <a:off x="6461125" y="53038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1</a:t>
            </a:r>
          </a:p>
        </p:txBody>
      </p:sp>
      <p:sp>
        <p:nvSpPr>
          <p:cNvPr id="10" name="Line 8">
            <a:extLst>
              <a:ext uri="{FF2B5EF4-FFF2-40B4-BE49-F238E27FC236}">
                <a16:creationId xmlns:a16="http://schemas.microsoft.com/office/drawing/2014/main" id="{A7546E09-33C6-46CA-B035-61358762596C}"/>
              </a:ext>
            </a:extLst>
          </p:cNvPr>
          <p:cNvSpPr>
            <a:spLocks noChangeShapeType="1"/>
          </p:cNvSpPr>
          <p:nvPr/>
        </p:nvSpPr>
        <p:spPr bwMode="auto">
          <a:xfrm>
            <a:off x="1600200" y="1828800"/>
            <a:ext cx="4114800" cy="34290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4613559B-2BD8-464A-9AC0-6B926E7F373A}"/>
              </a:ext>
            </a:extLst>
          </p:cNvPr>
          <p:cNvSpPr>
            <a:spLocks noChangeShapeType="1"/>
          </p:cNvSpPr>
          <p:nvPr/>
        </p:nvSpPr>
        <p:spPr bwMode="auto">
          <a:xfrm flipH="1">
            <a:off x="2819400" y="3810000"/>
            <a:ext cx="1066800" cy="0"/>
          </a:xfrm>
          <a:prstGeom prst="line">
            <a:avLst/>
          </a:prstGeom>
          <a:noFill/>
          <a:ln w="25400">
            <a:solidFill>
              <a:schemeClr val="tx1"/>
            </a:solidFill>
            <a:prstDash val="dash"/>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E2E772DC-0296-49A8-A9E8-23A3B0ABBFFC}"/>
              </a:ext>
            </a:extLst>
          </p:cNvPr>
          <p:cNvSpPr>
            <a:spLocks noChangeShapeType="1"/>
          </p:cNvSpPr>
          <p:nvPr/>
        </p:nvSpPr>
        <p:spPr bwMode="auto">
          <a:xfrm flipV="1">
            <a:off x="2819400" y="2895600"/>
            <a:ext cx="0" cy="914400"/>
          </a:xfrm>
          <a:prstGeom prst="line">
            <a:avLst/>
          </a:prstGeom>
          <a:noFill/>
          <a:ln w="25400">
            <a:solidFill>
              <a:schemeClr val="tx1"/>
            </a:solidFill>
            <a:prstDash val="dash"/>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2C009599-46B3-4931-87F3-789BD8171384}"/>
              </a:ext>
            </a:extLst>
          </p:cNvPr>
          <p:cNvSpPr>
            <a:spLocks noChangeArrowheads="1"/>
          </p:cNvSpPr>
          <p:nvPr/>
        </p:nvSpPr>
        <p:spPr bwMode="auto">
          <a:xfrm>
            <a:off x="3041650" y="3779838"/>
            <a:ext cx="647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+1</a:t>
            </a:r>
          </a:p>
        </p:txBody>
      </p:sp>
      <p:sp>
        <p:nvSpPr>
          <p:cNvPr id="14" name="Rectangle 12">
            <a:extLst>
              <a:ext uri="{FF2B5EF4-FFF2-40B4-BE49-F238E27FC236}">
                <a16:creationId xmlns:a16="http://schemas.microsoft.com/office/drawing/2014/main" id="{47F7ABF9-D44E-4F29-8C07-EF44034B6FB0}"/>
              </a:ext>
            </a:extLst>
          </p:cNvPr>
          <p:cNvSpPr>
            <a:spLocks noChangeArrowheads="1"/>
          </p:cNvSpPr>
          <p:nvPr/>
        </p:nvSpPr>
        <p:spPr bwMode="auto">
          <a:xfrm>
            <a:off x="1593850" y="3017838"/>
            <a:ext cx="122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-p</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/p</a:t>
            </a:r>
            <a:r>
              <a:rPr lang="en-US" altLang="zh-CN" baseline="-25000" dirty="0">
                <a:solidFill>
                  <a:schemeClr val="tx1"/>
                </a:solidFill>
                <a:ea typeface="宋体" panose="02010600030101010101" pitchFamily="2" charset="-122"/>
              </a:rPr>
              <a:t>2</a:t>
            </a:r>
          </a:p>
        </p:txBody>
      </p:sp>
      <p:sp>
        <p:nvSpPr>
          <p:cNvPr id="15" name="Rectangle 14">
            <a:extLst>
              <a:ext uri="{FF2B5EF4-FFF2-40B4-BE49-F238E27FC236}">
                <a16:creationId xmlns:a16="http://schemas.microsoft.com/office/drawing/2014/main" id="{A5693E57-B90C-4961-968E-927A237F630B}"/>
              </a:ext>
            </a:extLst>
          </p:cNvPr>
          <p:cNvSpPr>
            <a:spLocks noChangeArrowheads="1"/>
          </p:cNvSpPr>
          <p:nvPr/>
        </p:nvSpPr>
        <p:spPr bwMode="auto">
          <a:xfrm>
            <a:off x="3590283" y="1618005"/>
            <a:ext cx="5690884"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b="0" dirty="0">
                <a:solidFill>
                  <a:schemeClr val="tx1"/>
                </a:solidFill>
                <a:latin typeface="+mn-ea"/>
              </a:rPr>
              <a:t>取得</a:t>
            </a:r>
            <a:r>
              <a:rPr lang="en-US" altLang="zh-CN" b="0" dirty="0">
                <a:solidFill>
                  <a:schemeClr val="tx1"/>
                </a:solidFill>
                <a:latin typeface="+mn-ea"/>
              </a:rPr>
              <a:t>1</a:t>
            </a:r>
            <a:r>
              <a:rPr lang="zh-CN" altLang="en-US" b="0" dirty="0">
                <a:solidFill>
                  <a:schemeClr val="tx1"/>
                </a:solidFill>
                <a:latin typeface="+mn-ea"/>
              </a:rPr>
              <a:t>个额外单位的商品</a:t>
            </a:r>
            <a:r>
              <a:rPr lang="en-US" altLang="zh-CN" b="0" dirty="0">
                <a:solidFill>
                  <a:schemeClr val="tx1"/>
                </a:solidFill>
                <a:latin typeface="+mn-ea"/>
              </a:rPr>
              <a:t>1</a:t>
            </a:r>
            <a:r>
              <a:rPr lang="zh-CN" altLang="en-US" b="0" dirty="0">
                <a:solidFill>
                  <a:schemeClr val="tx1"/>
                </a:solidFill>
                <a:latin typeface="+mn-ea"/>
              </a:rPr>
              <a:t>就必须要放弃</a:t>
            </a:r>
            <a:r>
              <a:rPr lang="en-US" altLang="zh-CN" b="0" dirty="0">
                <a:solidFill>
                  <a:schemeClr val="tx1"/>
                </a:solidFill>
                <a:latin typeface="+mn-ea"/>
              </a:rPr>
              <a:t>p</a:t>
            </a:r>
            <a:r>
              <a:rPr lang="en-US" altLang="zh-CN" b="0" baseline="-25000" dirty="0">
                <a:solidFill>
                  <a:schemeClr val="tx1"/>
                </a:solidFill>
                <a:latin typeface="+mn-ea"/>
              </a:rPr>
              <a:t>1</a:t>
            </a:r>
            <a:r>
              <a:rPr lang="en-US" altLang="zh-CN" b="0" dirty="0">
                <a:solidFill>
                  <a:schemeClr val="tx1"/>
                </a:solidFill>
                <a:latin typeface="+mn-ea"/>
              </a:rPr>
              <a:t>/p</a:t>
            </a:r>
            <a:r>
              <a:rPr lang="en-US" altLang="zh-CN" b="0" baseline="-25000" dirty="0">
                <a:solidFill>
                  <a:schemeClr val="tx1"/>
                </a:solidFill>
                <a:latin typeface="+mn-ea"/>
              </a:rPr>
              <a:t>2</a:t>
            </a:r>
            <a:r>
              <a:rPr lang="zh-CN" altLang="en-US" b="0" dirty="0">
                <a:solidFill>
                  <a:schemeClr val="tx1"/>
                </a:solidFill>
                <a:latin typeface="+mn-ea"/>
              </a:rPr>
              <a:t>个单位的商品</a:t>
            </a:r>
            <a:r>
              <a:rPr lang="en-US" altLang="zh-CN" b="0" dirty="0">
                <a:solidFill>
                  <a:schemeClr val="tx1"/>
                </a:solidFill>
                <a:latin typeface="+mn-ea"/>
              </a:rPr>
              <a:t>2</a:t>
            </a:r>
          </a:p>
        </p:txBody>
      </p:sp>
    </p:spTree>
    <p:extLst>
      <p:ext uri="{BB962C8B-B14F-4D97-AF65-F5344CB8AC3E}">
        <p14:creationId xmlns:p14="http://schemas.microsoft.com/office/powerpoint/2010/main" val="1258547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65540-D3E0-4182-B051-674E7C02C45B}"/>
              </a:ext>
            </a:extLst>
          </p:cNvPr>
          <p:cNvSpPr>
            <a:spLocks noGrp="1"/>
          </p:cNvSpPr>
          <p:nvPr>
            <p:ph type="title"/>
          </p:nvPr>
        </p:nvSpPr>
        <p:spPr/>
        <p:txBody>
          <a:bodyPr/>
          <a:lstStyle/>
          <a:p>
            <a:r>
              <a:rPr lang="zh-CN" altLang="en-US" dirty="0"/>
              <a:t>预算约束</a:t>
            </a:r>
            <a:r>
              <a:rPr lang="en-US" altLang="zh-CN" dirty="0"/>
              <a:t>; </a:t>
            </a:r>
            <a:r>
              <a:rPr lang="zh-CN" altLang="en-US" dirty="0"/>
              <a:t>收入与价格改变</a:t>
            </a:r>
          </a:p>
        </p:txBody>
      </p:sp>
      <p:sp>
        <p:nvSpPr>
          <p:cNvPr id="3" name="内容占位符 2">
            <a:extLst>
              <a:ext uri="{FF2B5EF4-FFF2-40B4-BE49-F238E27FC236}">
                <a16:creationId xmlns:a16="http://schemas.microsoft.com/office/drawing/2014/main" id="{27F895FB-B72D-4466-8137-A9F3A4824C28}"/>
              </a:ext>
            </a:extLst>
          </p:cNvPr>
          <p:cNvSpPr>
            <a:spLocks noGrp="1"/>
          </p:cNvSpPr>
          <p:nvPr>
            <p:ph idx="1"/>
          </p:nvPr>
        </p:nvSpPr>
        <p:spPr/>
        <p:txBody>
          <a:bodyPr/>
          <a:lstStyle/>
          <a:p>
            <a:r>
              <a:rPr lang="zh-CN" altLang="en-US" dirty="0"/>
              <a:t>预算约束依赖于价格与收入</a:t>
            </a:r>
            <a:r>
              <a:rPr lang="en-US" altLang="zh-CN" dirty="0"/>
              <a:t>.</a:t>
            </a:r>
            <a:r>
              <a:rPr lang="zh-CN" altLang="en-US" dirty="0"/>
              <a:t>那么当价格和收入改变时，它们会发生什么变化？</a:t>
            </a:r>
            <a:endParaRPr lang="en-US" altLang="zh-CN" dirty="0"/>
          </a:p>
          <a:p>
            <a:endParaRPr lang="zh-CN" altLang="en-US" dirty="0"/>
          </a:p>
        </p:txBody>
      </p:sp>
    </p:spTree>
    <p:extLst>
      <p:ext uri="{BB962C8B-B14F-4D97-AF65-F5344CB8AC3E}">
        <p14:creationId xmlns:p14="http://schemas.microsoft.com/office/powerpoint/2010/main" val="723519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104E3-6741-4668-A7F3-9A38DDCF216F}"/>
              </a:ext>
            </a:extLst>
          </p:cNvPr>
          <p:cNvSpPr>
            <a:spLocks noGrp="1"/>
          </p:cNvSpPr>
          <p:nvPr>
            <p:ph type="title"/>
          </p:nvPr>
        </p:nvSpPr>
        <p:spPr/>
        <p:txBody>
          <a:bodyPr/>
          <a:lstStyle/>
          <a:p>
            <a:r>
              <a:rPr lang="zh-CN" altLang="en-US" dirty="0"/>
              <a:t>预算约束</a:t>
            </a:r>
            <a:r>
              <a:rPr lang="en-US" altLang="zh-CN" dirty="0"/>
              <a:t>- </a:t>
            </a:r>
            <a:r>
              <a:rPr lang="zh-CN" altLang="en-US" dirty="0"/>
              <a:t>收入改变</a:t>
            </a:r>
          </a:p>
        </p:txBody>
      </p:sp>
      <p:sp>
        <p:nvSpPr>
          <p:cNvPr id="3" name="内容占位符 2">
            <a:extLst>
              <a:ext uri="{FF2B5EF4-FFF2-40B4-BE49-F238E27FC236}">
                <a16:creationId xmlns:a16="http://schemas.microsoft.com/office/drawing/2014/main" id="{1BEF3071-330F-4CFD-95FC-813CA8F8FA02}"/>
              </a:ext>
            </a:extLst>
          </p:cNvPr>
          <p:cNvSpPr>
            <a:spLocks noGrp="1"/>
          </p:cNvSpPr>
          <p:nvPr>
            <p:ph idx="1"/>
          </p:nvPr>
        </p:nvSpPr>
        <p:spPr/>
        <p:txBody>
          <a:bodyPr/>
          <a:lstStyle/>
          <a:p>
            <a:endParaRPr lang="zh-CN" altLang="en-US" dirty="0"/>
          </a:p>
        </p:txBody>
      </p:sp>
      <p:grpSp>
        <p:nvGrpSpPr>
          <p:cNvPr id="5" name="Group 5">
            <a:extLst>
              <a:ext uri="{FF2B5EF4-FFF2-40B4-BE49-F238E27FC236}">
                <a16:creationId xmlns:a16="http://schemas.microsoft.com/office/drawing/2014/main" id="{FE13B95A-5D43-4F1B-8D58-887D1A03DA61}"/>
              </a:ext>
            </a:extLst>
          </p:cNvPr>
          <p:cNvGrpSpPr>
            <a:grpSpLocks/>
          </p:cNvGrpSpPr>
          <p:nvPr/>
        </p:nvGrpSpPr>
        <p:grpSpPr bwMode="auto">
          <a:xfrm>
            <a:off x="1600200" y="1447800"/>
            <a:ext cx="4724400" cy="3810000"/>
            <a:chOff x="1008" y="912"/>
            <a:chExt cx="2976" cy="2400"/>
          </a:xfrm>
        </p:grpSpPr>
        <p:sp>
          <p:nvSpPr>
            <p:cNvPr id="6" name="Line 3">
              <a:extLst>
                <a:ext uri="{FF2B5EF4-FFF2-40B4-BE49-F238E27FC236}">
                  <a16:creationId xmlns:a16="http://schemas.microsoft.com/office/drawing/2014/main" id="{718C4AAF-B3D6-4A3E-9439-495A7524D7BC}"/>
                </a:ext>
              </a:extLst>
            </p:cNvPr>
            <p:cNvSpPr>
              <a:spLocks noChangeShapeType="1"/>
            </p:cNvSpPr>
            <p:nvPr/>
          </p:nvSpPr>
          <p:spPr bwMode="auto">
            <a:xfrm>
              <a:off x="1008" y="912"/>
              <a:ext cx="0" cy="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4">
              <a:extLst>
                <a:ext uri="{FF2B5EF4-FFF2-40B4-BE49-F238E27FC236}">
                  <a16:creationId xmlns:a16="http://schemas.microsoft.com/office/drawing/2014/main" id="{8AF59BE3-E4A2-4F44-83E0-97F7E9A57D88}"/>
                </a:ext>
              </a:extLst>
            </p:cNvPr>
            <p:cNvSpPr>
              <a:spLocks noChangeShapeType="1"/>
            </p:cNvSpPr>
            <p:nvPr/>
          </p:nvSpPr>
          <p:spPr bwMode="auto">
            <a:xfrm>
              <a:off x="1008" y="3312"/>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 name="AutoShape 6">
            <a:extLst>
              <a:ext uri="{FF2B5EF4-FFF2-40B4-BE49-F238E27FC236}">
                <a16:creationId xmlns:a16="http://schemas.microsoft.com/office/drawing/2014/main" id="{B3C6539E-C179-4403-92A5-E96A07E55A00}"/>
              </a:ext>
            </a:extLst>
          </p:cNvPr>
          <p:cNvSpPr>
            <a:spLocks noChangeArrowheads="1"/>
          </p:cNvSpPr>
          <p:nvPr/>
        </p:nvSpPr>
        <p:spPr bwMode="auto">
          <a:xfrm>
            <a:off x="1597660" y="2824163"/>
            <a:ext cx="3187700" cy="2425700"/>
          </a:xfrm>
          <a:prstGeom prst="rtTriangle">
            <a:avLst/>
          </a:prstGeom>
          <a:solidFill>
            <a:schemeClr val="accent5">
              <a:lumMod val="40000"/>
              <a:lumOff val="60000"/>
            </a:schemeClr>
          </a:solidFill>
          <a:ln w="12700">
            <a:solidFill>
              <a:schemeClr val="tx1"/>
            </a:solidFill>
            <a:miter lim="800000"/>
            <a:headEnd/>
            <a:tailEnd/>
          </a:ln>
        </p:spPr>
        <p:txBody>
          <a:bodyPr wrap="none" anchor="ctr"/>
          <a:lstStyle>
            <a:lvl1pPr>
              <a:defRPr sz="2800" b="1">
                <a:solidFill>
                  <a:schemeClr val="hlink"/>
                </a:solidFill>
                <a:latin typeface="Arial" panose="020B0604020202020204" pitchFamily="34" charset="0"/>
              </a:defRPr>
            </a:lvl1pPr>
            <a:lvl2pPr marL="742950" indent="-285750">
              <a:defRPr sz="2800" b="1">
                <a:solidFill>
                  <a:schemeClr val="hlink"/>
                </a:solidFill>
                <a:latin typeface="Arial" panose="020B0604020202020204" pitchFamily="34" charset="0"/>
              </a:defRPr>
            </a:lvl2pPr>
            <a:lvl3pPr marL="1143000" indent="-228600">
              <a:defRPr sz="2800" b="1">
                <a:solidFill>
                  <a:schemeClr val="hlink"/>
                </a:solidFill>
                <a:latin typeface="Arial" panose="020B0604020202020204" pitchFamily="34" charset="0"/>
              </a:defRPr>
            </a:lvl3pPr>
            <a:lvl4pPr marL="1600200" indent="-228600">
              <a:defRPr sz="2800" b="1">
                <a:solidFill>
                  <a:schemeClr val="hlink"/>
                </a:solidFill>
                <a:latin typeface="Arial" panose="020B0604020202020204" pitchFamily="34" charset="0"/>
              </a:defRPr>
            </a:lvl4pPr>
            <a:lvl5pPr marL="2057400" indent="-228600">
              <a:defRPr sz="2800" b="1">
                <a:solidFill>
                  <a:schemeClr val="hlink"/>
                </a:solidFill>
                <a:latin typeface="Arial" panose="020B0604020202020204" pitchFamily="34" charset="0"/>
              </a:defRPr>
            </a:lvl5pPr>
            <a:lvl6pPr marL="2514600" indent="-228600" eaLnBrk="0" fontAlgn="base" hangingPunct="0">
              <a:spcBef>
                <a:spcPct val="0"/>
              </a:spcBef>
              <a:spcAft>
                <a:spcPct val="0"/>
              </a:spcAft>
              <a:defRPr sz="2800" b="1">
                <a:solidFill>
                  <a:schemeClr val="hlink"/>
                </a:solidFill>
                <a:latin typeface="Arial" panose="020B0604020202020204" pitchFamily="34" charset="0"/>
              </a:defRPr>
            </a:lvl6pPr>
            <a:lvl7pPr marL="2971800" indent="-228600" eaLnBrk="0" fontAlgn="base" hangingPunct="0">
              <a:spcBef>
                <a:spcPct val="0"/>
              </a:spcBef>
              <a:spcAft>
                <a:spcPct val="0"/>
              </a:spcAft>
              <a:defRPr sz="2800" b="1">
                <a:solidFill>
                  <a:schemeClr val="hlink"/>
                </a:solidFill>
                <a:latin typeface="Arial" panose="020B0604020202020204" pitchFamily="34" charset="0"/>
              </a:defRPr>
            </a:lvl7pPr>
            <a:lvl8pPr marL="3429000" indent="-228600" eaLnBrk="0" fontAlgn="base" hangingPunct="0">
              <a:spcBef>
                <a:spcPct val="0"/>
              </a:spcBef>
              <a:spcAft>
                <a:spcPct val="0"/>
              </a:spcAft>
              <a:defRPr sz="2800" b="1">
                <a:solidFill>
                  <a:schemeClr val="hlink"/>
                </a:solidFill>
                <a:latin typeface="Arial" panose="020B0604020202020204" pitchFamily="34" charset="0"/>
              </a:defRPr>
            </a:lvl8pPr>
            <a:lvl9pPr marL="3886200" indent="-228600" eaLnBrk="0" fontAlgn="base" hangingPunct="0">
              <a:spcBef>
                <a:spcPct val="0"/>
              </a:spcBef>
              <a:spcAft>
                <a:spcPct val="0"/>
              </a:spcAft>
              <a:defRPr sz="2800" b="1">
                <a:solidFill>
                  <a:schemeClr val="hlink"/>
                </a:solidFill>
                <a:latin typeface="Arial" panose="020B0604020202020204" pitchFamily="34" charset="0"/>
              </a:defRPr>
            </a:lvl9pPr>
          </a:lstStyle>
          <a:p>
            <a:pPr>
              <a:defRPr/>
            </a:pPr>
            <a:endParaRPr lang="zh-CN" altLang="en-US">
              <a:ea typeface="宋体" panose="02010600030101010101" pitchFamily="2" charset="-122"/>
            </a:endParaRPr>
          </a:p>
        </p:txBody>
      </p:sp>
      <p:sp>
        <p:nvSpPr>
          <p:cNvPr id="9" name="Freeform 7">
            <a:extLst>
              <a:ext uri="{FF2B5EF4-FFF2-40B4-BE49-F238E27FC236}">
                <a16:creationId xmlns:a16="http://schemas.microsoft.com/office/drawing/2014/main" id="{B4A68228-C61A-4A73-B0D5-046B86268394}"/>
              </a:ext>
            </a:extLst>
          </p:cNvPr>
          <p:cNvSpPr>
            <a:spLocks/>
          </p:cNvSpPr>
          <p:nvPr/>
        </p:nvSpPr>
        <p:spPr bwMode="auto">
          <a:xfrm>
            <a:off x="1600200" y="1981200"/>
            <a:ext cx="4268788" cy="3278188"/>
          </a:xfrm>
          <a:custGeom>
            <a:avLst/>
            <a:gdLst>
              <a:gd name="T0" fmla="*/ 0 w 2689"/>
              <a:gd name="T1" fmla="*/ 0 h 2065"/>
              <a:gd name="T2" fmla="*/ 2688 w 2689"/>
              <a:gd name="T3" fmla="*/ 2064 h 2065"/>
              <a:gd name="T4" fmla="*/ 2016 w 2689"/>
              <a:gd name="T5" fmla="*/ 2064 h 2065"/>
              <a:gd name="T6" fmla="*/ 0 w 2689"/>
              <a:gd name="T7" fmla="*/ 528 h 2065"/>
              <a:gd name="T8" fmla="*/ 0 w 2689"/>
              <a:gd name="T9" fmla="*/ 0 h 2065"/>
              <a:gd name="T10" fmla="*/ 0 60000 65536"/>
              <a:gd name="T11" fmla="*/ 0 60000 65536"/>
              <a:gd name="T12" fmla="*/ 0 60000 65536"/>
              <a:gd name="T13" fmla="*/ 0 60000 65536"/>
              <a:gd name="T14" fmla="*/ 0 60000 65536"/>
              <a:gd name="T15" fmla="*/ 0 w 2689"/>
              <a:gd name="T16" fmla="*/ 0 h 2065"/>
              <a:gd name="T17" fmla="*/ 2689 w 2689"/>
              <a:gd name="T18" fmla="*/ 2065 h 2065"/>
            </a:gdLst>
            <a:ahLst/>
            <a:cxnLst>
              <a:cxn ang="T10">
                <a:pos x="T0" y="T1"/>
              </a:cxn>
              <a:cxn ang="T11">
                <a:pos x="T2" y="T3"/>
              </a:cxn>
              <a:cxn ang="T12">
                <a:pos x="T4" y="T5"/>
              </a:cxn>
              <a:cxn ang="T13">
                <a:pos x="T6" y="T7"/>
              </a:cxn>
              <a:cxn ang="T14">
                <a:pos x="T8" y="T9"/>
              </a:cxn>
            </a:cxnLst>
            <a:rect l="T15" t="T16" r="T17" b="T18"/>
            <a:pathLst>
              <a:path w="2689" h="2065">
                <a:moveTo>
                  <a:pt x="0" y="0"/>
                </a:moveTo>
                <a:lnTo>
                  <a:pt x="2688" y="2064"/>
                </a:lnTo>
                <a:lnTo>
                  <a:pt x="2016" y="2064"/>
                </a:lnTo>
                <a:lnTo>
                  <a:pt x="0" y="528"/>
                </a:lnTo>
                <a:lnTo>
                  <a:pt x="0" y="0"/>
                </a:lnTo>
              </a:path>
            </a:pathLst>
          </a:custGeom>
          <a:solidFill>
            <a:schemeClr val="accent2">
              <a:lumMod val="40000"/>
              <a:lumOff val="60000"/>
            </a:schemeClr>
          </a:solidFill>
          <a:ln w="12700" cap="rnd">
            <a:solidFill>
              <a:schemeClr val="tx1"/>
            </a:solidFill>
            <a:round/>
            <a:headEnd/>
            <a:tailEnd/>
          </a:ln>
        </p:spPr>
        <p:txBody>
          <a:bodyPr/>
          <a:lstStyle>
            <a:lvl1pPr>
              <a:defRPr sz="2800" b="1">
                <a:solidFill>
                  <a:schemeClr val="hlink"/>
                </a:solidFill>
                <a:latin typeface="Arial" panose="020B0604020202020204" pitchFamily="34" charset="0"/>
              </a:defRPr>
            </a:lvl1pPr>
            <a:lvl2pPr marL="742950" indent="-285750">
              <a:defRPr sz="2800" b="1">
                <a:solidFill>
                  <a:schemeClr val="hlink"/>
                </a:solidFill>
                <a:latin typeface="Arial" panose="020B0604020202020204" pitchFamily="34" charset="0"/>
              </a:defRPr>
            </a:lvl2pPr>
            <a:lvl3pPr marL="1143000" indent="-228600">
              <a:defRPr sz="2800" b="1">
                <a:solidFill>
                  <a:schemeClr val="hlink"/>
                </a:solidFill>
                <a:latin typeface="Arial" panose="020B0604020202020204" pitchFamily="34" charset="0"/>
              </a:defRPr>
            </a:lvl3pPr>
            <a:lvl4pPr marL="1600200" indent="-228600">
              <a:defRPr sz="2800" b="1">
                <a:solidFill>
                  <a:schemeClr val="hlink"/>
                </a:solidFill>
                <a:latin typeface="Arial" panose="020B0604020202020204" pitchFamily="34" charset="0"/>
              </a:defRPr>
            </a:lvl4pPr>
            <a:lvl5pPr marL="2057400" indent="-228600">
              <a:defRPr sz="2800" b="1">
                <a:solidFill>
                  <a:schemeClr val="hlink"/>
                </a:solidFill>
                <a:latin typeface="Arial" panose="020B0604020202020204" pitchFamily="34" charset="0"/>
              </a:defRPr>
            </a:lvl5pPr>
            <a:lvl6pPr marL="2514600" indent="-228600" eaLnBrk="0" fontAlgn="base" hangingPunct="0">
              <a:spcBef>
                <a:spcPct val="0"/>
              </a:spcBef>
              <a:spcAft>
                <a:spcPct val="0"/>
              </a:spcAft>
              <a:defRPr sz="2800" b="1">
                <a:solidFill>
                  <a:schemeClr val="hlink"/>
                </a:solidFill>
                <a:latin typeface="Arial" panose="020B0604020202020204" pitchFamily="34" charset="0"/>
              </a:defRPr>
            </a:lvl6pPr>
            <a:lvl7pPr marL="2971800" indent="-228600" eaLnBrk="0" fontAlgn="base" hangingPunct="0">
              <a:spcBef>
                <a:spcPct val="0"/>
              </a:spcBef>
              <a:spcAft>
                <a:spcPct val="0"/>
              </a:spcAft>
              <a:defRPr sz="2800" b="1">
                <a:solidFill>
                  <a:schemeClr val="hlink"/>
                </a:solidFill>
                <a:latin typeface="Arial" panose="020B0604020202020204" pitchFamily="34" charset="0"/>
              </a:defRPr>
            </a:lvl7pPr>
            <a:lvl8pPr marL="3429000" indent="-228600" eaLnBrk="0" fontAlgn="base" hangingPunct="0">
              <a:spcBef>
                <a:spcPct val="0"/>
              </a:spcBef>
              <a:spcAft>
                <a:spcPct val="0"/>
              </a:spcAft>
              <a:defRPr sz="2800" b="1">
                <a:solidFill>
                  <a:schemeClr val="hlink"/>
                </a:solidFill>
                <a:latin typeface="Arial" panose="020B0604020202020204" pitchFamily="34" charset="0"/>
              </a:defRPr>
            </a:lvl8pPr>
            <a:lvl9pPr marL="3886200" indent="-228600" eaLnBrk="0" fontAlgn="base" hangingPunct="0">
              <a:spcBef>
                <a:spcPct val="0"/>
              </a:spcBef>
              <a:spcAft>
                <a:spcPct val="0"/>
              </a:spcAft>
              <a:defRPr sz="2800" b="1">
                <a:solidFill>
                  <a:schemeClr val="hlink"/>
                </a:solidFill>
                <a:latin typeface="Arial" panose="020B0604020202020204" pitchFamily="34" charset="0"/>
              </a:defRPr>
            </a:lvl9pPr>
          </a:lstStyle>
          <a:p>
            <a:pPr>
              <a:defRPr/>
            </a:pPr>
            <a:endParaRPr lang="zh-CN" altLang="en-US">
              <a:ea typeface="宋体" panose="02010600030101010101" pitchFamily="2" charset="-122"/>
            </a:endParaRPr>
          </a:p>
        </p:txBody>
      </p:sp>
      <p:sp>
        <p:nvSpPr>
          <p:cNvPr id="10" name="Rectangle 8">
            <a:extLst>
              <a:ext uri="{FF2B5EF4-FFF2-40B4-BE49-F238E27FC236}">
                <a16:creationId xmlns:a16="http://schemas.microsoft.com/office/drawing/2014/main" id="{26B2FB71-EA68-43E5-BA2A-9A782A7E4D16}"/>
              </a:ext>
            </a:extLst>
          </p:cNvPr>
          <p:cNvSpPr>
            <a:spLocks noChangeArrowheads="1"/>
          </p:cNvSpPr>
          <p:nvPr/>
        </p:nvSpPr>
        <p:spPr bwMode="auto">
          <a:xfrm>
            <a:off x="1660525" y="4186238"/>
            <a:ext cx="22463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a:solidFill>
                  <a:srgbClr val="CC0000"/>
                </a:solidFill>
                <a:ea typeface="宋体" panose="02010600030101010101" pitchFamily="2" charset="-122"/>
              </a:rPr>
              <a:t>原有预算集</a:t>
            </a:r>
            <a:endParaRPr lang="en-US" altLang="zh-CN">
              <a:solidFill>
                <a:srgbClr val="CC0000"/>
              </a:solidFill>
              <a:ea typeface="宋体" panose="02010600030101010101" pitchFamily="2" charset="-122"/>
            </a:endParaRPr>
          </a:p>
        </p:txBody>
      </p:sp>
      <p:sp>
        <p:nvSpPr>
          <p:cNvPr id="11" name="Rectangle 9">
            <a:extLst>
              <a:ext uri="{FF2B5EF4-FFF2-40B4-BE49-F238E27FC236}">
                <a16:creationId xmlns:a16="http://schemas.microsoft.com/office/drawing/2014/main" id="{5E1501AA-E77C-45A8-A2A8-0F8A45D2E090}"/>
              </a:ext>
            </a:extLst>
          </p:cNvPr>
          <p:cNvSpPr>
            <a:spLocks noChangeArrowheads="1"/>
          </p:cNvSpPr>
          <p:nvPr/>
        </p:nvSpPr>
        <p:spPr bwMode="auto">
          <a:xfrm>
            <a:off x="2498725" y="1341438"/>
            <a:ext cx="34813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1"/>
                </a:solidFill>
                <a:ea typeface="宋体" panose="02010600030101010101" pitchFamily="2" charset="-122"/>
              </a:rPr>
              <a:t>新的消费可行选择</a:t>
            </a:r>
            <a:endParaRPr lang="en-US" altLang="zh-CN" dirty="0">
              <a:solidFill>
                <a:schemeClr val="tx1"/>
              </a:solidFill>
              <a:ea typeface="宋体" panose="02010600030101010101" pitchFamily="2" charset="-122"/>
            </a:endParaRPr>
          </a:p>
        </p:txBody>
      </p:sp>
      <p:sp>
        <p:nvSpPr>
          <p:cNvPr id="12" name="Arc 10">
            <a:extLst>
              <a:ext uri="{FF2B5EF4-FFF2-40B4-BE49-F238E27FC236}">
                <a16:creationId xmlns:a16="http://schemas.microsoft.com/office/drawing/2014/main" id="{9C580337-3694-4019-A36C-4CF7853AF94A}"/>
              </a:ext>
            </a:extLst>
          </p:cNvPr>
          <p:cNvSpPr>
            <a:spLocks/>
          </p:cNvSpPr>
          <p:nvPr/>
        </p:nvSpPr>
        <p:spPr bwMode="auto">
          <a:xfrm>
            <a:off x="3122613" y="1981200"/>
            <a:ext cx="1222375" cy="1143000"/>
          </a:xfrm>
          <a:custGeom>
            <a:avLst/>
            <a:gdLst>
              <a:gd name="T0" fmla="*/ 68456528 w 21827"/>
              <a:gd name="T1" fmla="*/ 0 h 21600"/>
              <a:gd name="T2" fmla="*/ 0 w 21827"/>
              <a:gd name="T3" fmla="*/ 60480945 h 21600"/>
              <a:gd name="T4" fmla="*/ 711965 w 21827"/>
              <a:gd name="T5" fmla="*/ 0 h 21600"/>
              <a:gd name="T6" fmla="*/ 0 60000 65536"/>
              <a:gd name="T7" fmla="*/ 0 60000 65536"/>
              <a:gd name="T8" fmla="*/ 0 60000 65536"/>
              <a:gd name="T9" fmla="*/ 0 w 21827"/>
              <a:gd name="T10" fmla="*/ 0 h 21600"/>
              <a:gd name="T11" fmla="*/ 21827 w 21827"/>
              <a:gd name="T12" fmla="*/ 21600 h 21600"/>
            </a:gdLst>
            <a:ahLst/>
            <a:cxnLst>
              <a:cxn ang="T6">
                <a:pos x="T0" y="T1"/>
              </a:cxn>
              <a:cxn ang="T7">
                <a:pos x="T2" y="T3"/>
              </a:cxn>
              <a:cxn ang="T8">
                <a:pos x="T4" y="T5"/>
              </a:cxn>
            </a:cxnLst>
            <a:rect l="T9" t="T10" r="T11" b="T12"/>
            <a:pathLst>
              <a:path w="21827" h="21600" fill="none" extrusionOk="0">
                <a:moveTo>
                  <a:pt x="21827" y="0"/>
                </a:moveTo>
                <a:cubicBezTo>
                  <a:pt x="21827" y="11929"/>
                  <a:pt x="12156" y="21600"/>
                  <a:pt x="227" y="21600"/>
                </a:cubicBezTo>
                <a:cubicBezTo>
                  <a:pt x="151" y="21600"/>
                  <a:pt x="75" y="21599"/>
                  <a:pt x="0" y="21598"/>
                </a:cubicBezTo>
              </a:path>
              <a:path w="21827" h="21600" stroke="0" extrusionOk="0">
                <a:moveTo>
                  <a:pt x="21827" y="0"/>
                </a:moveTo>
                <a:cubicBezTo>
                  <a:pt x="21827" y="11929"/>
                  <a:pt x="12156" y="21600"/>
                  <a:pt x="227" y="21600"/>
                </a:cubicBezTo>
                <a:cubicBezTo>
                  <a:pt x="151" y="21600"/>
                  <a:pt x="75" y="21599"/>
                  <a:pt x="0" y="21598"/>
                </a:cubicBezTo>
                <a:lnTo>
                  <a:pt x="227" y="0"/>
                </a:lnTo>
                <a:lnTo>
                  <a:pt x="21827" y="0"/>
                </a:lnTo>
                <a:close/>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8C3FAF39-5067-4355-A8EA-A2FD52639016}"/>
              </a:ext>
            </a:extLst>
          </p:cNvPr>
          <p:cNvSpPr>
            <a:spLocks noChangeArrowheads="1"/>
          </p:cNvSpPr>
          <p:nvPr/>
        </p:nvSpPr>
        <p:spPr bwMode="auto">
          <a:xfrm>
            <a:off x="822325" y="11890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2</a:t>
            </a:r>
          </a:p>
        </p:txBody>
      </p:sp>
      <p:sp>
        <p:nvSpPr>
          <p:cNvPr id="14" name="Rectangle 12">
            <a:extLst>
              <a:ext uri="{FF2B5EF4-FFF2-40B4-BE49-F238E27FC236}">
                <a16:creationId xmlns:a16="http://schemas.microsoft.com/office/drawing/2014/main" id="{0AD87A3A-5565-4C05-8D09-D5E6843D37B7}"/>
              </a:ext>
            </a:extLst>
          </p:cNvPr>
          <p:cNvSpPr>
            <a:spLocks noChangeArrowheads="1"/>
          </p:cNvSpPr>
          <p:nvPr/>
        </p:nvSpPr>
        <p:spPr bwMode="auto">
          <a:xfrm>
            <a:off x="6461125" y="53038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1</a:t>
            </a:r>
          </a:p>
        </p:txBody>
      </p:sp>
      <p:sp>
        <p:nvSpPr>
          <p:cNvPr id="15" name="Rectangle 13">
            <a:extLst>
              <a:ext uri="{FF2B5EF4-FFF2-40B4-BE49-F238E27FC236}">
                <a16:creationId xmlns:a16="http://schemas.microsoft.com/office/drawing/2014/main" id="{56B97424-1689-42A9-B274-D2C741AC26DD}"/>
              </a:ext>
            </a:extLst>
          </p:cNvPr>
          <p:cNvSpPr>
            <a:spLocks noChangeArrowheads="1"/>
          </p:cNvSpPr>
          <p:nvPr/>
        </p:nvSpPr>
        <p:spPr bwMode="auto">
          <a:xfrm>
            <a:off x="4571206" y="2476553"/>
            <a:ext cx="4676775"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1"/>
                </a:solidFill>
                <a:ea typeface="宋体" panose="02010600030101010101" pitchFamily="2" charset="-122"/>
              </a:rPr>
              <a:t>原有的和新的预算约束</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是平行的</a:t>
            </a:r>
            <a:r>
              <a:rPr lang="en-US" altLang="zh-CN"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有相同的斜率</a:t>
            </a:r>
            <a:r>
              <a:rPr lang="en-US" altLang="zh-CN" dirty="0">
                <a:solidFill>
                  <a:schemeClr val="tx1"/>
                </a:solidFill>
                <a:ea typeface="宋体" panose="02010600030101010101" pitchFamily="2" charset="-122"/>
              </a:rPr>
              <a:t>).</a:t>
            </a:r>
          </a:p>
        </p:txBody>
      </p:sp>
      <p:sp>
        <p:nvSpPr>
          <p:cNvPr id="16" name="Line 14">
            <a:extLst>
              <a:ext uri="{FF2B5EF4-FFF2-40B4-BE49-F238E27FC236}">
                <a16:creationId xmlns:a16="http://schemas.microsoft.com/office/drawing/2014/main" id="{D4EF5859-C6DD-4ACD-A393-0E474A9D84AB}"/>
              </a:ext>
            </a:extLst>
          </p:cNvPr>
          <p:cNvSpPr>
            <a:spLocks noChangeShapeType="1"/>
          </p:cNvSpPr>
          <p:nvPr/>
        </p:nvSpPr>
        <p:spPr bwMode="auto">
          <a:xfrm flipH="1">
            <a:off x="3429000" y="3505200"/>
            <a:ext cx="2209800"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a:extLst>
              <a:ext uri="{FF2B5EF4-FFF2-40B4-BE49-F238E27FC236}">
                <a16:creationId xmlns:a16="http://schemas.microsoft.com/office/drawing/2014/main" id="{8FDC363B-02D3-429D-84FA-8D504D97982C}"/>
              </a:ext>
            </a:extLst>
          </p:cNvPr>
          <p:cNvSpPr>
            <a:spLocks noChangeShapeType="1"/>
          </p:cNvSpPr>
          <p:nvPr/>
        </p:nvSpPr>
        <p:spPr bwMode="auto">
          <a:xfrm flipH="1">
            <a:off x="4572000" y="3581400"/>
            <a:ext cx="1066800" cy="6096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a:extLst>
              <a:ext uri="{FF2B5EF4-FFF2-40B4-BE49-F238E27FC236}">
                <a16:creationId xmlns:a16="http://schemas.microsoft.com/office/drawing/2014/main" id="{C05462C6-53DD-4A45-A39C-571EFA84EBF2}"/>
              </a:ext>
            </a:extLst>
          </p:cNvPr>
          <p:cNvSpPr>
            <a:spLocks noChangeShapeType="1"/>
          </p:cNvSpPr>
          <p:nvPr/>
        </p:nvSpPr>
        <p:spPr bwMode="auto">
          <a:xfrm>
            <a:off x="1600200" y="1447800"/>
            <a:ext cx="0" cy="3810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a:extLst>
              <a:ext uri="{FF2B5EF4-FFF2-40B4-BE49-F238E27FC236}">
                <a16:creationId xmlns:a16="http://schemas.microsoft.com/office/drawing/2014/main" id="{5CE007F7-CD92-4E05-8DD6-C874AC707AA8}"/>
              </a:ext>
            </a:extLst>
          </p:cNvPr>
          <p:cNvSpPr>
            <a:spLocks noChangeShapeType="1"/>
          </p:cNvSpPr>
          <p:nvPr/>
        </p:nvSpPr>
        <p:spPr bwMode="auto">
          <a:xfrm>
            <a:off x="1600200" y="5257800"/>
            <a:ext cx="4724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581063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73A55-6AB9-4887-BB90-66569BFE9DB0}"/>
              </a:ext>
            </a:extLst>
          </p:cNvPr>
          <p:cNvSpPr>
            <a:spLocks noGrp="1"/>
          </p:cNvSpPr>
          <p:nvPr>
            <p:ph type="title"/>
          </p:nvPr>
        </p:nvSpPr>
        <p:spPr/>
        <p:txBody>
          <a:bodyPr/>
          <a:lstStyle/>
          <a:p>
            <a:r>
              <a:rPr lang="zh-CN" altLang="en-US" dirty="0"/>
              <a:t>预算约束</a:t>
            </a:r>
            <a:r>
              <a:rPr lang="en-US" altLang="zh-CN" dirty="0"/>
              <a:t>- </a:t>
            </a:r>
            <a:r>
              <a:rPr lang="zh-CN" altLang="en-US" dirty="0"/>
              <a:t>收入改变</a:t>
            </a:r>
          </a:p>
        </p:txBody>
      </p:sp>
      <p:sp>
        <p:nvSpPr>
          <p:cNvPr id="3" name="内容占位符 2">
            <a:extLst>
              <a:ext uri="{FF2B5EF4-FFF2-40B4-BE49-F238E27FC236}">
                <a16:creationId xmlns:a16="http://schemas.microsoft.com/office/drawing/2014/main" id="{112D1204-6551-44B1-8F15-C60448DDDFD8}"/>
              </a:ext>
            </a:extLst>
          </p:cNvPr>
          <p:cNvSpPr>
            <a:spLocks noGrp="1"/>
          </p:cNvSpPr>
          <p:nvPr>
            <p:ph idx="1"/>
          </p:nvPr>
        </p:nvSpPr>
        <p:spPr/>
        <p:txBody>
          <a:bodyPr/>
          <a:lstStyle/>
          <a:p>
            <a:pPr>
              <a:defRPr/>
            </a:pPr>
            <a:r>
              <a:rPr lang="zh-CN" altLang="en-US" dirty="0"/>
              <a:t>收入增加导致预算线平行向外移动，同时也扩大了预算集</a:t>
            </a:r>
            <a:r>
              <a:rPr lang="en-US" altLang="zh-CN" dirty="0"/>
              <a:t>, </a:t>
            </a:r>
            <a:r>
              <a:rPr lang="zh-CN" altLang="en-US" dirty="0"/>
              <a:t>改善了消费者的消费选择。</a:t>
            </a:r>
            <a:endParaRPr lang="en-US" altLang="zh-CN" dirty="0"/>
          </a:p>
          <a:p>
            <a:pPr lvl="1">
              <a:defRPr/>
            </a:pPr>
            <a:r>
              <a:rPr lang="zh-CN" altLang="en-US" dirty="0"/>
              <a:t>当收入增加时，原有消费选择没有减少而新的消费选择增加。</a:t>
            </a:r>
            <a:endParaRPr lang="en-US" altLang="zh-CN" dirty="0"/>
          </a:p>
          <a:p>
            <a:pPr lvl="1">
              <a:defRPr/>
            </a:pPr>
            <a:r>
              <a:rPr lang="zh-CN" altLang="en-US" dirty="0"/>
              <a:t>更高的收入不可能使消费者的境况变差。</a:t>
            </a:r>
            <a:endParaRPr lang="en-US" altLang="zh-CN" dirty="0"/>
          </a:p>
          <a:p>
            <a:endParaRPr lang="zh-CN" altLang="en-US" dirty="0"/>
          </a:p>
        </p:txBody>
      </p:sp>
    </p:spTree>
    <p:extLst>
      <p:ext uri="{BB962C8B-B14F-4D97-AF65-F5344CB8AC3E}">
        <p14:creationId xmlns:p14="http://schemas.microsoft.com/office/powerpoint/2010/main" val="376250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587B-FB35-4D9F-943A-9E42B7570A0E}"/>
              </a:ext>
            </a:extLst>
          </p:cNvPr>
          <p:cNvSpPr>
            <a:spLocks noGrp="1"/>
          </p:cNvSpPr>
          <p:nvPr>
            <p:ph type="title"/>
          </p:nvPr>
        </p:nvSpPr>
        <p:spPr/>
        <p:txBody>
          <a:bodyPr/>
          <a:lstStyle/>
          <a:p>
            <a:r>
              <a:rPr lang="zh-CN" altLang="en-US" dirty="0"/>
              <a:t>预算约束</a:t>
            </a:r>
            <a:r>
              <a:rPr lang="en-US" altLang="zh-CN" dirty="0"/>
              <a:t>-</a:t>
            </a:r>
            <a:r>
              <a:rPr lang="zh-CN" altLang="en-US" dirty="0"/>
              <a:t>价格改变</a:t>
            </a:r>
          </a:p>
        </p:txBody>
      </p:sp>
      <p:sp>
        <p:nvSpPr>
          <p:cNvPr id="3" name="内容占位符 2">
            <a:extLst>
              <a:ext uri="{FF2B5EF4-FFF2-40B4-BE49-F238E27FC236}">
                <a16:creationId xmlns:a16="http://schemas.microsoft.com/office/drawing/2014/main" id="{4288B218-6C3F-47BD-AD37-6D70F8509CA3}"/>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BDF77939-80E3-437D-A8B9-3B14CC339B58}"/>
              </a:ext>
            </a:extLst>
          </p:cNvPr>
          <p:cNvSpPr>
            <a:spLocks noChangeShapeType="1"/>
          </p:cNvSpPr>
          <p:nvPr/>
        </p:nvSpPr>
        <p:spPr bwMode="auto">
          <a:xfrm>
            <a:off x="1600200" y="1447800"/>
            <a:ext cx="0" cy="38100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E3DA1B9B-2D81-413E-9A99-3348AC436B90}"/>
              </a:ext>
            </a:extLst>
          </p:cNvPr>
          <p:cNvSpPr>
            <a:spLocks noChangeShapeType="1"/>
          </p:cNvSpPr>
          <p:nvPr/>
        </p:nvSpPr>
        <p:spPr bwMode="auto">
          <a:xfrm>
            <a:off x="1600200" y="5257800"/>
            <a:ext cx="6248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AutoShape 5">
            <a:extLst>
              <a:ext uri="{FF2B5EF4-FFF2-40B4-BE49-F238E27FC236}">
                <a16:creationId xmlns:a16="http://schemas.microsoft.com/office/drawing/2014/main" id="{86490C14-BE7E-4747-AED0-D70D26610F17}"/>
              </a:ext>
            </a:extLst>
          </p:cNvPr>
          <p:cNvSpPr>
            <a:spLocks noChangeArrowheads="1"/>
          </p:cNvSpPr>
          <p:nvPr/>
        </p:nvSpPr>
        <p:spPr bwMode="auto">
          <a:xfrm>
            <a:off x="1606550" y="1835150"/>
            <a:ext cx="3187700" cy="3416300"/>
          </a:xfrm>
          <a:prstGeom prst="rtTriangle">
            <a:avLst/>
          </a:prstGeom>
          <a:solidFill>
            <a:schemeClr val="tx2">
              <a:lumMod val="20000"/>
              <a:lumOff val="80000"/>
            </a:schemeClr>
          </a:solidFill>
          <a:ln w="12700">
            <a:solidFill>
              <a:schemeClr val="tx1"/>
            </a:solidFill>
            <a:miter lim="800000"/>
            <a:headEnd/>
            <a:tailEnd/>
          </a:ln>
        </p:spPr>
        <p:txBody>
          <a:bodyPr wrap="none" anchor="ctr"/>
          <a:lstStyle>
            <a:lvl1pPr>
              <a:defRPr sz="2800" b="1">
                <a:solidFill>
                  <a:schemeClr val="hlink"/>
                </a:solidFill>
                <a:latin typeface="Arial" panose="020B0604020202020204" pitchFamily="34" charset="0"/>
              </a:defRPr>
            </a:lvl1pPr>
            <a:lvl2pPr marL="742950" indent="-285750">
              <a:defRPr sz="2800" b="1">
                <a:solidFill>
                  <a:schemeClr val="hlink"/>
                </a:solidFill>
                <a:latin typeface="Arial" panose="020B0604020202020204" pitchFamily="34" charset="0"/>
              </a:defRPr>
            </a:lvl2pPr>
            <a:lvl3pPr marL="1143000" indent="-228600">
              <a:defRPr sz="2800" b="1">
                <a:solidFill>
                  <a:schemeClr val="hlink"/>
                </a:solidFill>
                <a:latin typeface="Arial" panose="020B0604020202020204" pitchFamily="34" charset="0"/>
              </a:defRPr>
            </a:lvl3pPr>
            <a:lvl4pPr marL="1600200" indent="-228600">
              <a:defRPr sz="2800" b="1">
                <a:solidFill>
                  <a:schemeClr val="hlink"/>
                </a:solidFill>
                <a:latin typeface="Arial" panose="020B0604020202020204" pitchFamily="34" charset="0"/>
              </a:defRPr>
            </a:lvl4pPr>
            <a:lvl5pPr marL="2057400" indent="-228600">
              <a:defRPr sz="2800" b="1">
                <a:solidFill>
                  <a:schemeClr val="hlink"/>
                </a:solidFill>
                <a:latin typeface="Arial" panose="020B0604020202020204" pitchFamily="34" charset="0"/>
              </a:defRPr>
            </a:lvl5pPr>
            <a:lvl6pPr marL="2514600" indent="-228600" eaLnBrk="0" fontAlgn="base" hangingPunct="0">
              <a:spcBef>
                <a:spcPct val="0"/>
              </a:spcBef>
              <a:spcAft>
                <a:spcPct val="0"/>
              </a:spcAft>
              <a:defRPr sz="2800" b="1">
                <a:solidFill>
                  <a:schemeClr val="hlink"/>
                </a:solidFill>
                <a:latin typeface="Arial" panose="020B0604020202020204" pitchFamily="34" charset="0"/>
              </a:defRPr>
            </a:lvl6pPr>
            <a:lvl7pPr marL="2971800" indent="-228600" eaLnBrk="0" fontAlgn="base" hangingPunct="0">
              <a:spcBef>
                <a:spcPct val="0"/>
              </a:spcBef>
              <a:spcAft>
                <a:spcPct val="0"/>
              </a:spcAft>
              <a:defRPr sz="2800" b="1">
                <a:solidFill>
                  <a:schemeClr val="hlink"/>
                </a:solidFill>
                <a:latin typeface="Arial" panose="020B0604020202020204" pitchFamily="34" charset="0"/>
              </a:defRPr>
            </a:lvl7pPr>
            <a:lvl8pPr marL="3429000" indent="-228600" eaLnBrk="0" fontAlgn="base" hangingPunct="0">
              <a:spcBef>
                <a:spcPct val="0"/>
              </a:spcBef>
              <a:spcAft>
                <a:spcPct val="0"/>
              </a:spcAft>
              <a:defRPr sz="2800" b="1">
                <a:solidFill>
                  <a:schemeClr val="hlink"/>
                </a:solidFill>
                <a:latin typeface="Arial" panose="020B0604020202020204" pitchFamily="34" charset="0"/>
              </a:defRPr>
            </a:lvl8pPr>
            <a:lvl9pPr marL="3886200" indent="-228600" eaLnBrk="0" fontAlgn="base" hangingPunct="0">
              <a:spcBef>
                <a:spcPct val="0"/>
              </a:spcBef>
              <a:spcAft>
                <a:spcPct val="0"/>
              </a:spcAft>
              <a:defRPr sz="2800" b="1">
                <a:solidFill>
                  <a:schemeClr val="hlink"/>
                </a:solidFill>
                <a:latin typeface="Arial" panose="020B0604020202020204" pitchFamily="34" charset="0"/>
              </a:defRPr>
            </a:lvl9pPr>
          </a:lstStyle>
          <a:p>
            <a:pPr>
              <a:defRPr/>
            </a:pPr>
            <a:endParaRPr lang="zh-CN" altLang="en-US">
              <a:ea typeface="宋体" panose="02010600030101010101" pitchFamily="2" charset="-122"/>
            </a:endParaRPr>
          </a:p>
        </p:txBody>
      </p:sp>
      <p:sp>
        <p:nvSpPr>
          <p:cNvPr id="8" name="Rectangle 6">
            <a:extLst>
              <a:ext uri="{FF2B5EF4-FFF2-40B4-BE49-F238E27FC236}">
                <a16:creationId xmlns:a16="http://schemas.microsoft.com/office/drawing/2014/main" id="{CD16AB68-1B70-41C8-9657-D65A258774C2}"/>
              </a:ext>
            </a:extLst>
          </p:cNvPr>
          <p:cNvSpPr>
            <a:spLocks noChangeArrowheads="1"/>
          </p:cNvSpPr>
          <p:nvPr/>
        </p:nvSpPr>
        <p:spPr bwMode="auto">
          <a:xfrm>
            <a:off x="1660525" y="4186238"/>
            <a:ext cx="22463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a:solidFill>
                  <a:srgbClr val="CC0000"/>
                </a:solidFill>
                <a:ea typeface="宋体" panose="02010600030101010101" pitchFamily="2" charset="-122"/>
              </a:rPr>
              <a:t>原有预算集</a:t>
            </a:r>
            <a:endParaRPr lang="en-US" altLang="zh-CN">
              <a:solidFill>
                <a:srgbClr val="CC0000"/>
              </a:solidFill>
              <a:ea typeface="宋体" panose="02010600030101010101" pitchFamily="2" charset="-122"/>
            </a:endParaRPr>
          </a:p>
        </p:txBody>
      </p:sp>
      <p:sp>
        <p:nvSpPr>
          <p:cNvPr id="9" name="Rectangle 7">
            <a:extLst>
              <a:ext uri="{FF2B5EF4-FFF2-40B4-BE49-F238E27FC236}">
                <a16:creationId xmlns:a16="http://schemas.microsoft.com/office/drawing/2014/main" id="{B75D4ECE-DEAD-4955-8DAD-4BAAC339CEC2}"/>
              </a:ext>
            </a:extLst>
          </p:cNvPr>
          <p:cNvSpPr>
            <a:spLocks noChangeArrowheads="1"/>
          </p:cNvSpPr>
          <p:nvPr/>
        </p:nvSpPr>
        <p:spPr bwMode="auto">
          <a:xfrm>
            <a:off x="822325" y="11890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2</a:t>
            </a:r>
          </a:p>
        </p:txBody>
      </p:sp>
      <p:sp>
        <p:nvSpPr>
          <p:cNvPr id="10" name="Rectangle 8">
            <a:extLst>
              <a:ext uri="{FF2B5EF4-FFF2-40B4-BE49-F238E27FC236}">
                <a16:creationId xmlns:a16="http://schemas.microsoft.com/office/drawing/2014/main" id="{34CD7F7F-B1F5-475A-B242-61AF09C95974}"/>
              </a:ext>
            </a:extLst>
          </p:cNvPr>
          <p:cNvSpPr>
            <a:spLocks noChangeArrowheads="1"/>
          </p:cNvSpPr>
          <p:nvPr/>
        </p:nvSpPr>
        <p:spPr bwMode="auto">
          <a:xfrm>
            <a:off x="8001000" y="53038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x</a:t>
            </a:r>
            <a:r>
              <a:rPr lang="en-US" altLang="zh-CN" baseline="-25000">
                <a:solidFill>
                  <a:schemeClr val="tx1"/>
                </a:solidFill>
                <a:ea typeface="宋体" panose="02010600030101010101" pitchFamily="2" charset="-122"/>
              </a:rPr>
              <a:t>1</a:t>
            </a:r>
          </a:p>
        </p:txBody>
      </p:sp>
      <p:sp>
        <p:nvSpPr>
          <p:cNvPr id="11" name="Rectangle 9">
            <a:extLst>
              <a:ext uri="{FF2B5EF4-FFF2-40B4-BE49-F238E27FC236}">
                <a16:creationId xmlns:a16="http://schemas.microsoft.com/office/drawing/2014/main" id="{84B16B16-1423-4270-922E-48359984DF64}"/>
              </a:ext>
            </a:extLst>
          </p:cNvPr>
          <p:cNvSpPr>
            <a:spLocks noChangeArrowheads="1"/>
          </p:cNvSpPr>
          <p:nvPr/>
        </p:nvSpPr>
        <p:spPr bwMode="auto">
          <a:xfrm>
            <a:off x="533400" y="182880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m/p</a:t>
            </a:r>
            <a:r>
              <a:rPr lang="en-US" altLang="zh-CN" baseline="-25000">
                <a:solidFill>
                  <a:schemeClr val="tx1"/>
                </a:solidFill>
                <a:ea typeface="宋体" panose="02010600030101010101" pitchFamily="2" charset="-122"/>
              </a:rPr>
              <a:t>2</a:t>
            </a:r>
          </a:p>
        </p:txBody>
      </p:sp>
      <p:sp>
        <p:nvSpPr>
          <p:cNvPr id="12" name="Rectangle 10">
            <a:extLst>
              <a:ext uri="{FF2B5EF4-FFF2-40B4-BE49-F238E27FC236}">
                <a16:creationId xmlns:a16="http://schemas.microsoft.com/office/drawing/2014/main" id="{ED887B5A-F888-4A01-983F-7DCB1B8F8BDF}"/>
              </a:ext>
            </a:extLst>
          </p:cNvPr>
          <p:cNvSpPr>
            <a:spLocks noChangeArrowheads="1"/>
          </p:cNvSpPr>
          <p:nvPr/>
        </p:nvSpPr>
        <p:spPr bwMode="auto">
          <a:xfrm>
            <a:off x="4175125" y="5303838"/>
            <a:ext cx="1166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m/p</a:t>
            </a:r>
            <a:r>
              <a:rPr lang="en-US" altLang="zh-CN" baseline="-25000">
                <a:solidFill>
                  <a:schemeClr val="tx1"/>
                </a:solidFill>
                <a:ea typeface="宋体" panose="02010600030101010101" pitchFamily="2" charset="-122"/>
              </a:rPr>
              <a:t>1</a:t>
            </a:r>
            <a:r>
              <a:rPr lang="en-US" altLang="zh-CN">
                <a:solidFill>
                  <a:schemeClr val="tx1"/>
                </a:solidFill>
                <a:ea typeface="宋体" panose="02010600030101010101" pitchFamily="2" charset="-122"/>
              </a:rPr>
              <a:t>’</a:t>
            </a:r>
          </a:p>
        </p:txBody>
      </p:sp>
      <p:sp>
        <p:nvSpPr>
          <p:cNvPr id="13" name="Freeform 11">
            <a:extLst>
              <a:ext uri="{FF2B5EF4-FFF2-40B4-BE49-F238E27FC236}">
                <a16:creationId xmlns:a16="http://schemas.microsoft.com/office/drawing/2014/main" id="{91A492DE-61F0-4856-8BCA-1B7CF09EE93E}"/>
              </a:ext>
            </a:extLst>
          </p:cNvPr>
          <p:cNvSpPr>
            <a:spLocks/>
          </p:cNvSpPr>
          <p:nvPr/>
        </p:nvSpPr>
        <p:spPr bwMode="auto">
          <a:xfrm>
            <a:off x="1600200" y="1828800"/>
            <a:ext cx="5716588" cy="3430588"/>
          </a:xfrm>
          <a:custGeom>
            <a:avLst/>
            <a:gdLst>
              <a:gd name="T0" fmla="*/ 0 w 3601"/>
              <a:gd name="T1" fmla="*/ 0 h 2161"/>
              <a:gd name="T2" fmla="*/ 3600 w 3601"/>
              <a:gd name="T3" fmla="*/ 2160 h 2161"/>
              <a:gd name="T4" fmla="*/ 2016 w 3601"/>
              <a:gd name="T5" fmla="*/ 2160 h 2161"/>
              <a:gd name="T6" fmla="*/ 0 w 3601"/>
              <a:gd name="T7" fmla="*/ 0 h 2161"/>
              <a:gd name="T8" fmla="*/ 0 60000 65536"/>
              <a:gd name="T9" fmla="*/ 0 60000 65536"/>
              <a:gd name="T10" fmla="*/ 0 60000 65536"/>
              <a:gd name="T11" fmla="*/ 0 60000 65536"/>
              <a:gd name="T12" fmla="*/ 0 w 3601"/>
              <a:gd name="T13" fmla="*/ 0 h 2161"/>
              <a:gd name="T14" fmla="*/ 3601 w 3601"/>
              <a:gd name="T15" fmla="*/ 2161 h 2161"/>
            </a:gdLst>
            <a:ahLst/>
            <a:cxnLst>
              <a:cxn ang="T8">
                <a:pos x="T0" y="T1"/>
              </a:cxn>
              <a:cxn ang="T9">
                <a:pos x="T2" y="T3"/>
              </a:cxn>
              <a:cxn ang="T10">
                <a:pos x="T4" y="T5"/>
              </a:cxn>
              <a:cxn ang="T11">
                <a:pos x="T6" y="T7"/>
              </a:cxn>
            </a:cxnLst>
            <a:rect l="T12" t="T13" r="T14" b="T15"/>
            <a:pathLst>
              <a:path w="3601" h="2161">
                <a:moveTo>
                  <a:pt x="0" y="0"/>
                </a:moveTo>
                <a:lnTo>
                  <a:pt x="3600" y="2160"/>
                </a:lnTo>
                <a:lnTo>
                  <a:pt x="2016" y="2160"/>
                </a:lnTo>
                <a:lnTo>
                  <a:pt x="0" y="0"/>
                </a:lnTo>
              </a:path>
            </a:pathLst>
          </a:custGeom>
          <a:solidFill>
            <a:schemeClr val="accent5">
              <a:lumMod val="40000"/>
              <a:lumOff val="60000"/>
            </a:schemeClr>
          </a:solidFill>
          <a:ln w="12700" cap="rnd">
            <a:solidFill>
              <a:schemeClr val="tx1"/>
            </a:solidFill>
            <a:round/>
            <a:headEnd/>
            <a:tailEnd/>
          </a:ln>
        </p:spPr>
        <p:txBody>
          <a:bodyPr/>
          <a:lstStyle>
            <a:lvl1pPr>
              <a:defRPr sz="2800" b="1">
                <a:solidFill>
                  <a:schemeClr val="hlink"/>
                </a:solidFill>
                <a:latin typeface="Arial" panose="020B0604020202020204" pitchFamily="34" charset="0"/>
              </a:defRPr>
            </a:lvl1pPr>
            <a:lvl2pPr marL="742950" indent="-285750">
              <a:defRPr sz="2800" b="1">
                <a:solidFill>
                  <a:schemeClr val="hlink"/>
                </a:solidFill>
                <a:latin typeface="Arial" panose="020B0604020202020204" pitchFamily="34" charset="0"/>
              </a:defRPr>
            </a:lvl2pPr>
            <a:lvl3pPr marL="1143000" indent="-228600">
              <a:defRPr sz="2800" b="1">
                <a:solidFill>
                  <a:schemeClr val="hlink"/>
                </a:solidFill>
                <a:latin typeface="Arial" panose="020B0604020202020204" pitchFamily="34" charset="0"/>
              </a:defRPr>
            </a:lvl3pPr>
            <a:lvl4pPr marL="1600200" indent="-228600">
              <a:defRPr sz="2800" b="1">
                <a:solidFill>
                  <a:schemeClr val="hlink"/>
                </a:solidFill>
                <a:latin typeface="Arial" panose="020B0604020202020204" pitchFamily="34" charset="0"/>
              </a:defRPr>
            </a:lvl4pPr>
            <a:lvl5pPr marL="2057400" indent="-228600">
              <a:defRPr sz="2800" b="1">
                <a:solidFill>
                  <a:schemeClr val="hlink"/>
                </a:solidFill>
                <a:latin typeface="Arial" panose="020B0604020202020204" pitchFamily="34" charset="0"/>
              </a:defRPr>
            </a:lvl5pPr>
            <a:lvl6pPr marL="2514600" indent="-228600" eaLnBrk="0" fontAlgn="base" hangingPunct="0">
              <a:spcBef>
                <a:spcPct val="0"/>
              </a:spcBef>
              <a:spcAft>
                <a:spcPct val="0"/>
              </a:spcAft>
              <a:defRPr sz="2800" b="1">
                <a:solidFill>
                  <a:schemeClr val="hlink"/>
                </a:solidFill>
                <a:latin typeface="Arial" panose="020B0604020202020204" pitchFamily="34" charset="0"/>
              </a:defRPr>
            </a:lvl6pPr>
            <a:lvl7pPr marL="2971800" indent="-228600" eaLnBrk="0" fontAlgn="base" hangingPunct="0">
              <a:spcBef>
                <a:spcPct val="0"/>
              </a:spcBef>
              <a:spcAft>
                <a:spcPct val="0"/>
              </a:spcAft>
              <a:defRPr sz="2800" b="1">
                <a:solidFill>
                  <a:schemeClr val="hlink"/>
                </a:solidFill>
                <a:latin typeface="Arial" panose="020B0604020202020204" pitchFamily="34" charset="0"/>
              </a:defRPr>
            </a:lvl7pPr>
            <a:lvl8pPr marL="3429000" indent="-228600" eaLnBrk="0" fontAlgn="base" hangingPunct="0">
              <a:spcBef>
                <a:spcPct val="0"/>
              </a:spcBef>
              <a:spcAft>
                <a:spcPct val="0"/>
              </a:spcAft>
              <a:defRPr sz="2800" b="1">
                <a:solidFill>
                  <a:schemeClr val="hlink"/>
                </a:solidFill>
                <a:latin typeface="Arial" panose="020B0604020202020204" pitchFamily="34" charset="0"/>
              </a:defRPr>
            </a:lvl8pPr>
            <a:lvl9pPr marL="3886200" indent="-228600" eaLnBrk="0" fontAlgn="base" hangingPunct="0">
              <a:spcBef>
                <a:spcPct val="0"/>
              </a:spcBef>
              <a:spcAft>
                <a:spcPct val="0"/>
              </a:spcAft>
              <a:defRPr sz="2800" b="1">
                <a:solidFill>
                  <a:schemeClr val="hlink"/>
                </a:solidFill>
                <a:latin typeface="Arial" panose="020B0604020202020204" pitchFamily="34" charset="0"/>
              </a:defRPr>
            </a:lvl9pPr>
          </a:lstStyle>
          <a:p>
            <a:pPr>
              <a:defRPr/>
            </a:pPr>
            <a:endParaRPr lang="zh-CN" altLang="en-US">
              <a:ea typeface="宋体" panose="02010600030101010101" pitchFamily="2" charset="-122"/>
            </a:endParaRPr>
          </a:p>
        </p:txBody>
      </p:sp>
      <p:sp>
        <p:nvSpPr>
          <p:cNvPr id="14" name="Rectangle 12">
            <a:extLst>
              <a:ext uri="{FF2B5EF4-FFF2-40B4-BE49-F238E27FC236}">
                <a16:creationId xmlns:a16="http://schemas.microsoft.com/office/drawing/2014/main" id="{14FFE5FA-4AAF-4509-A18B-4BD7FB92A35E}"/>
              </a:ext>
            </a:extLst>
          </p:cNvPr>
          <p:cNvSpPr>
            <a:spLocks noChangeArrowheads="1"/>
          </p:cNvSpPr>
          <p:nvPr/>
        </p:nvSpPr>
        <p:spPr bwMode="auto">
          <a:xfrm>
            <a:off x="6400800" y="5334000"/>
            <a:ext cx="13938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m/p</a:t>
            </a:r>
            <a:r>
              <a:rPr lang="en-US" altLang="zh-CN" baseline="-25000">
                <a:solidFill>
                  <a:schemeClr val="tx1"/>
                </a:solidFill>
                <a:ea typeface="宋体" panose="02010600030101010101" pitchFamily="2" charset="-122"/>
              </a:rPr>
              <a:t>1</a:t>
            </a:r>
            <a:r>
              <a:rPr lang="en-US" altLang="zh-CN">
                <a:solidFill>
                  <a:schemeClr val="tx1"/>
                </a:solidFill>
                <a:ea typeface="宋体" panose="02010600030101010101" pitchFamily="2" charset="-122"/>
              </a:rPr>
              <a:t>”</a:t>
            </a:r>
          </a:p>
        </p:txBody>
      </p:sp>
      <p:sp>
        <p:nvSpPr>
          <p:cNvPr id="15" name="Rectangle 13">
            <a:extLst>
              <a:ext uri="{FF2B5EF4-FFF2-40B4-BE49-F238E27FC236}">
                <a16:creationId xmlns:a16="http://schemas.microsoft.com/office/drawing/2014/main" id="{35F4AAC8-7482-4BBB-83DC-9B56C2E37716}"/>
              </a:ext>
            </a:extLst>
          </p:cNvPr>
          <p:cNvSpPr>
            <a:spLocks noChangeArrowheads="1"/>
          </p:cNvSpPr>
          <p:nvPr/>
        </p:nvSpPr>
        <p:spPr bwMode="auto">
          <a:xfrm>
            <a:off x="2667000" y="2057400"/>
            <a:ext cx="4724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1"/>
                </a:solidFill>
                <a:ea typeface="宋体" panose="02010600030101010101" pitchFamily="2" charset="-122"/>
              </a:rPr>
              <a:t>新的可行选择</a:t>
            </a:r>
            <a:endParaRPr lang="en-US" altLang="zh-CN" dirty="0">
              <a:solidFill>
                <a:schemeClr val="tx1"/>
              </a:solidFill>
              <a:ea typeface="宋体" panose="02010600030101010101" pitchFamily="2" charset="-122"/>
            </a:endParaRPr>
          </a:p>
        </p:txBody>
      </p:sp>
      <p:sp>
        <p:nvSpPr>
          <p:cNvPr id="16" name="Rectangle 14">
            <a:extLst>
              <a:ext uri="{FF2B5EF4-FFF2-40B4-BE49-F238E27FC236}">
                <a16:creationId xmlns:a16="http://schemas.microsoft.com/office/drawing/2014/main" id="{1B686AD0-2323-4F1C-879A-928CB26E1369}"/>
              </a:ext>
            </a:extLst>
          </p:cNvPr>
          <p:cNvSpPr>
            <a:spLocks noChangeArrowheads="1"/>
          </p:cNvSpPr>
          <p:nvPr/>
        </p:nvSpPr>
        <p:spPr bwMode="auto">
          <a:xfrm>
            <a:off x="5486400" y="2790904"/>
            <a:ext cx="3481722" cy="18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1"/>
                </a:solidFill>
                <a:ea typeface="宋体" panose="02010600030101010101" pitchFamily="2" charset="-122"/>
              </a:rPr>
              <a:t>预算约束轴的斜率</a:t>
            </a:r>
          </a:p>
          <a:p>
            <a:pPr>
              <a:spcBef>
                <a:spcPct val="0"/>
              </a:spcBef>
              <a:buClrTx/>
              <a:buSzTx/>
              <a:buFontTx/>
              <a:buNone/>
            </a:pPr>
            <a:r>
              <a:rPr lang="zh-CN" altLang="en-US" dirty="0">
                <a:solidFill>
                  <a:schemeClr val="tx1"/>
                </a:solidFill>
                <a:ea typeface="宋体" panose="02010600030101010101" pitchFamily="2" charset="-122"/>
              </a:rPr>
              <a:t>由</a:t>
            </a:r>
            <a:r>
              <a:rPr lang="en-US" altLang="zh-CN" dirty="0">
                <a:solidFill>
                  <a:schemeClr val="tx1"/>
                </a:solidFill>
                <a:ea typeface="宋体" panose="02010600030101010101" pitchFamily="2" charset="-122"/>
              </a:rPr>
              <a:t>-p</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’/p</a:t>
            </a:r>
            <a:r>
              <a:rPr lang="en-US" altLang="zh-CN" baseline="-25000" dirty="0">
                <a:solidFill>
                  <a:schemeClr val="tx1"/>
                </a:solidFill>
                <a:ea typeface="宋体" panose="02010600030101010101" pitchFamily="2" charset="-122"/>
              </a:rPr>
              <a:t>2</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到</a:t>
            </a:r>
            <a:endParaRPr lang="en-US" altLang="zh-CN" dirty="0">
              <a:solidFill>
                <a:schemeClr val="tx1"/>
              </a:solidFill>
              <a:ea typeface="宋体" panose="02010600030101010101" pitchFamily="2" charset="-122"/>
            </a:endParaRPr>
          </a:p>
          <a:p>
            <a:pPr>
              <a:spcBef>
                <a:spcPct val="0"/>
              </a:spcBef>
              <a:buClrTx/>
              <a:buSzTx/>
              <a:buFontTx/>
              <a:buNone/>
            </a:pPr>
            <a:r>
              <a:rPr lang="en-US" altLang="zh-CN" dirty="0">
                <a:solidFill>
                  <a:schemeClr val="tx1"/>
                </a:solidFill>
                <a:ea typeface="宋体" panose="02010600030101010101" pitchFamily="2" charset="-122"/>
              </a:rPr>
              <a:t>-p</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”/p</a:t>
            </a:r>
            <a:r>
              <a:rPr lang="en-US" altLang="zh-CN" baseline="-25000" dirty="0">
                <a:solidFill>
                  <a:schemeClr val="tx1"/>
                </a:solidFill>
                <a:ea typeface="宋体" panose="02010600030101010101" pitchFamily="2" charset="-122"/>
              </a:rPr>
              <a:t>2</a:t>
            </a:r>
            <a:r>
              <a:rPr lang="zh-CN" altLang="en-US" dirty="0">
                <a:solidFill>
                  <a:schemeClr val="tx1"/>
                </a:solidFill>
                <a:ea typeface="宋体" panose="02010600030101010101" pitchFamily="2" charset="-122"/>
              </a:rPr>
              <a:t>更加平缓</a:t>
            </a:r>
            <a:endParaRPr lang="en-US" altLang="zh-CN" dirty="0">
              <a:solidFill>
                <a:schemeClr val="tx1"/>
              </a:solidFill>
              <a:ea typeface="宋体" panose="02010600030101010101" pitchFamily="2" charset="-122"/>
            </a:endParaRPr>
          </a:p>
          <a:p>
            <a:pPr>
              <a:spcBef>
                <a:spcPct val="0"/>
              </a:spcBef>
              <a:buClrTx/>
              <a:buSzTx/>
              <a:buFontTx/>
              <a:buNone/>
            </a:pPr>
            <a:endParaRPr lang="en-US" altLang="zh-CN" baseline="-25000" dirty="0">
              <a:solidFill>
                <a:schemeClr val="tx1"/>
              </a:solidFill>
              <a:ea typeface="宋体" panose="02010600030101010101" pitchFamily="2" charset="-122"/>
            </a:endParaRPr>
          </a:p>
        </p:txBody>
      </p:sp>
      <p:sp>
        <p:nvSpPr>
          <p:cNvPr id="17" name="Rectangle 15">
            <a:extLst>
              <a:ext uri="{FF2B5EF4-FFF2-40B4-BE49-F238E27FC236}">
                <a16:creationId xmlns:a16="http://schemas.microsoft.com/office/drawing/2014/main" id="{442C8EA3-79B8-4F15-A378-A77611C9DE96}"/>
              </a:ext>
            </a:extLst>
          </p:cNvPr>
          <p:cNvSpPr>
            <a:spLocks noChangeArrowheads="1"/>
          </p:cNvSpPr>
          <p:nvPr/>
        </p:nvSpPr>
        <p:spPr bwMode="auto">
          <a:xfrm>
            <a:off x="1981200" y="3200400"/>
            <a:ext cx="144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1"/>
                </a:solidFill>
                <a:ea typeface="宋体" panose="02010600030101010101" pitchFamily="2" charset="-122"/>
              </a:rPr>
              <a:t>-p</a:t>
            </a:r>
            <a:r>
              <a:rPr lang="en-US" altLang="zh-CN" baseline="-25000">
                <a:solidFill>
                  <a:schemeClr val="tx1"/>
                </a:solidFill>
                <a:ea typeface="宋体" panose="02010600030101010101" pitchFamily="2" charset="-122"/>
              </a:rPr>
              <a:t>1</a:t>
            </a:r>
            <a:r>
              <a:rPr lang="en-US" altLang="zh-CN">
                <a:solidFill>
                  <a:schemeClr val="tx1"/>
                </a:solidFill>
                <a:ea typeface="宋体" panose="02010600030101010101" pitchFamily="2" charset="-122"/>
              </a:rPr>
              <a:t>’/p</a:t>
            </a:r>
            <a:r>
              <a:rPr lang="en-US" altLang="zh-CN" baseline="-25000">
                <a:solidFill>
                  <a:schemeClr val="tx1"/>
                </a:solidFill>
                <a:ea typeface="宋体" panose="02010600030101010101" pitchFamily="2" charset="-122"/>
              </a:rPr>
              <a:t>2</a:t>
            </a:r>
          </a:p>
        </p:txBody>
      </p:sp>
      <p:sp>
        <p:nvSpPr>
          <p:cNvPr id="18" name="Rectangle 16">
            <a:extLst>
              <a:ext uri="{FF2B5EF4-FFF2-40B4-BE49-F238E27FC236}">
                <a16:creationId xmlns:a16="http://schemas.microsoft.com/office/drawing/2014/main" id="{6EF8D47D-EBDF-41EB-B4E5-1181877D6367}"/>
              </a:ext>
            </a:extLst>
          </p:cNvPr>
          <p:cNvSpPr>
            <a:spLocks noChangeArrowheads="1"/>
          </p:cNvSpPr>
          <p:nvPr/>
        </p:nvSpPr>
        <p:spPr bwMode="auto">
          <a:xfrm>
            <a:off x="4953000" y="4419600"/>
            <a:ext cx="144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2"/>
                </a:solidFill>
                <a:ea typeface="宋体" panose="02010600030101010101" pitchFamily="2" charset="-122"/>
              </a:rPr>
              <a:t>-p</a:t>
            </a:r>
            <a:r>
              <a:rPr lang="en-US" altLang="zh-CN" baseline="-25000">
                <a:solidFill>
                  <a:schemeClr val="tx2"/>
                </a:solidFill>
                <a:ea typeface="宋体" panose="02010600030101010101" pitchFamily="2" charset="-122"/>
              </a:rPr>
              <a:t>1</a:t>
            </a:r>
            <a:r>
              <a:rPr lang="en-US" altLang="zh-CN">
                <a:solidFill>
                  <a:schemeClr val="tx2"/>
                </a:solidFill>
                <a:ea typeface="宋体" panose="02010600030101010101" pitchFamily="2" charset="-122"/>
              </a:rPr>
              <a:t>”/p</a:t>
            </a:r>
            <a:r>
              <a:rPr lang="en-US" altLang="zh-CN" baseline="-25000">
                <a:solidFill>
                  <a:schemeClr val="tx2"/>
                </a:solidFill>
                <a:ea typeface="宋体" panose="02010600030101010101" pitchFamily="2" charset="-122"/>
              </a:rPr>
              <a:t>2</a:t>
            </a:r>
          </a:p>
        </p:txBody>
      </p:sp>
      <p:sp>
        <p:nvSpPr>
          <p:cNvPr id="19" name="Arc 17">
            <a:extLst>
              <a:ext uri="{FF2B5EF4-FFF2-40B4-BE49-F238E27FC236}">
                <a16:creationId xmlns:a16="http://schemas.microsoft.com/office/drawing/2014/main" id="{0AB73D4B-139B-4585-B5BF-A89AC49CD7D9}"/>
              </a:ext>
            </a:extLst>
          </p:cNvPr>
          <p:cNvSpPr>
            <a:spLocks/>
          </p:cNvSpPr>
          <p:nvPr/>
        </p:nvSpPr>
        <p:spPr bwMode="auto">
          <a:xfrm>
            <a:off x="3429000" y="2514600"/>
            <a:ext cx="609600" cy="685800"/>
          </a:xfrm>
          <a:custGeom>
            <a:avLst/>
            <a:gdLst>
              <a:gd name="T0" fmla="*/ 17204267 w 21600"/>
              <a:gd name="T1" fmla="*/ 0 h 21600"/>
              <a:gd name="T2" fmla="*/ 0 w 21600"/>
              <a:gd name="T3" fmla="*/ 2177415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Oval 18">
            <a:extLst>
              <a:ext uri="{FF2B5EF4-FFF2-40B4-BE49-F238E27FC236}">
                <a16:creationId xmlns:a16="http://schemas.microsoft.com/office/drawing/2014/main" id="{5D33ED73-04F1-472F-BC50-E6CD004AE517}"/>
              </a:ext>
            </a:extLst>
          </p:cNvPr>
          <p:cNvSpPr>
            <a:spLocks noChangeArrowheads="1"/>
          </p:cNvSpPr>
          <p:nvPr/>
        </p:nvSpPr>
        <p:spPr bwMode="auto">
          <a:xfrm>
            <a:off x="7167563" y="5143500"/>
            <a:ext cx="214312" cy="214313"/>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sz="2800">
              <a:solidFill>
                <a:schemeClr val="hlink"/>
              </a:solidFill>
              <a:ea typeface="宋体" panose="02010600030101010101" pitchFamily="2" charset="-122"/>
            </a:endParaRPr>
          </a:p>
        </p:txBody>
      </p:sp>
      <p:sp>
        <p:nvSpPr>
          <p:cNvPr id="21" name="Oval 19">
            <a:extLst>
              <a:ext uri="{FF2B5EF4-FFF2-40B4-BE49-F238E27FC236}">
                <a16:creationId xmlns:a16="http://schemas.microsoft.com/office/drawing/2014/main" id="{02B73C17-4D47-4F13-BA7A-645B7C2A8BFE}"/>
              </a:ext>
            </a:extLst>
          </p:cNvPr>
          <p:cNvSpPr>
            <a:spLocks noChangeArrowheads="1"/>
          </p:cNvSpPr>
          <p:nvPr/>
        </p:nvSpPr>
        <p:spPr bwMode="auto">
          <a:xfrm>
            <a:off x="4691063" y="5143500"/>
            <a:ext cx="214312" cy="214313"/>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sz="2800">
              <a:solidFill>
                <a:schemeClr val="hlink"/>
              </a:solidFill>
              <a:ea typeface="宋体" panose="02010600030101010101" pitchFamily="2" charset="-122"/>
            </a:endParaRPr>
          </a:p>
        </p:txBody>
      </p:sp>
      <p:sp>
        <p:nvSpPr>
          <p:cNvPr id="22" name="矩形 21">
            <a:extLst>
              <a:ext uri="{FF2B5EF4-FFF2-40B4-BE49-F238E27FC236}">
                <a16:creationId xmlns:a16="http://schemas.microsoft.com/office/drawing/2014/main" id="{3F5A3052-187F-4768-8776-BE09B8F73B96}"/>
              </a:ext>
            </a:extLst>
          </p:cNvPr>
          <p:cNvSpPr/>
          <p:nvPr/>
        </p:nvSpPr>
        <p:spPr>
          <a:xfrm>
            <a:off x="5486400" y="1358325"/>
            <a:ext cx="2234907" cy="584775"/>
          </a:xfrm>
          <a:prstGeom prst="rect">
            <a:avLst/>
          </a:prstGeom>
        </p:spPr>
        <p:txBody>
          <a:bodyPr wrap="none">
            <a:spAutoFit/>
          </a:bodyPr>
          <a:lstStyle/>
          <a:p>
            <a:r>
              <a:rPr lang="zh-CN" altLang="en-US" sz="3200" b="1" dirty="0">
                <a:ea typeface="宋体" panose="02010600030101010101" pitchFamily="2" charset="-122"/>
              </a:rPr>
              <a:t>假设</a:t>
            </a:r>
            <a:r>
              <a:rPr lang="en-US" altLang="zh-CN" sz="3200" b="1" dirty="0">
                <a:ea typeface="宋体" panose="02010600030101010101" pitchFamily="2" charset="-122"/>
              </a:rPr>
              <a:t>p</a:t>
            </a:r>
            <a:r>
              <a:rPr lang="en-US" altLang="zh-CN" sz="3200" b="1" baseline="-25000" dirty="0">
                <a:ea typeface="宋体" panose="02010600030101010101" pitchFamily="2" charset="-122"/>
              </a:rPr>
              <a:t>1</a:t>
            </a:r>
            <a:r>
              <a:rPr lang="zh-CN" altLang="en-US" sz="3200" b="1" dirty="0">
                <a:ea typeface="宋体" panose="02010600030101010101" pitchFamily="2" charset="-122"/>
              </a:rPr>
              <a:t>下降</a:t>
            </a:r>
            <a:endParaRPr lang="en-US" altLang="zh-CN" sz="3200" b="1" dirty="0">
              <a:ea typeface="宋体" panose="02010600030101010101" pitchFamily="2" charset="-122"/>
            </a:endParaRPr>
          </a:p>
        </p:txBody>
      </p:sp>
    </p:spTree>
    <p:extLst>
      <p:ext uri="{BB962C8B-B14F-4D97-AF65-F5344CB8AC3E}">
        <p14:creationId xmlns:p14="http://schemas.microsoft.com/office/powerpoint/2010/main" val="364550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77B79-EDE7-4BCA-81B6-67D831E56F16}"/>
              </a:ext>
            </a:extLst>
          </p:cNvPr>
          <p:cNvSpPr>
            <a:spLocks noGrp="1"/>
          </p:cNvSpPr>
          <p:nvPr>
            <p:ph type="title"/>
          </p:nvPr>
        </p:nvSpPr>
        <p:spPr/>
        <p:txBody>
          <a:bodyPr/>
          <a:lstStyle/>
          <a:p>
            <a:r>
              <a:rPr lang="zh-CN" altLang="en-US" dirty="0"/>
              <a:t>预算约束</a:t>
            </a:r>
            <a:r>
              <a:rPr lang="en-US" altLang="zh-CN" dirty="0"/>
              <a:t>-</a:t>
            </a:r>
            <a:r>
              <a:rPr lang="zh-CN" altLang="en-US" dirty="0"/>
              <a:t>价格改变</a:t>
            </a:r>
          </a:p>
        </p:txBody>
      </p:sp>
      <p:sp>
        <p:nvSpPr>
          <p:cNvPr id="3" name="内容占位符 2">
            <a:extLst>
              <a:ext uri="{FF2B5EF4-FFF2-40B4-BE49-F238E27FC236}">
                <a16:creationId xmlns:a16="http://schemas.microsoft.com/office/drawing/2014/main" id="{B70B0776-FB7E-478A-B20D-8C6C11D26A37}"/>
              </a:ext>
            </a:extLst>
          </p:cNvPr>
          <p:cNvSpPr>
            <a:spLocks noGrp="1"/>
          </p:cNvSpPr>
          <p:nvPr>
            <p:ph idx="1"/>
          </p:nvPr>
        </p:nvSpPr>
        <p:spPr/>
        <p:txBody>
          <a:bodyPr/>
          <a:lstStyle/>
          <a:p>
            <a:r>
              <a:rPr lang="zh-CN" altLang="en-US" dirty="0"/>
              <a:t>降低一种商品的价格会使得预算约束以一点向外转动，没有原来的消费选择减少，新的消费选择增加</a:t>
            </a:r>
            <a:endParaRPr lang="en-US" altLang="zh-CN" dirty="0"/>
          </a:p>
          <a:p>
            <a:r>
              <a:rPr lang="zh-CN" altLang="en-US" dirty="0"/>
              <a:t>降低一种商品的价格不能使消费的境况变差</a:t>
            </a:r>
            <a:endParaRPr lang="en-US" altLang="zh-CN" dirty="0"/>
          </a:p>
          <a:p>
            <a:endParaRPr lang="zh-CN" altLang="en-US" dirty="0"/>
          </a:p>
        </p:txBody>
      </p:sp>
    </p:spTree>
    <p:extLst>
      <p:ext uri="{BB962C8B-B14F-4D97-AF65-F5344CB8AC3E}">
        <p14:creationId xmlns:p14="http://schemas.microsoft.com/office/powerpoint/2010/main" val="3999438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AECFE-37A4-4065-A9A6-1678A7129A8B}"/>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ADC95285-5A09-4B7E-8D0C-C514EA008CED}"/>
              </a:ext>
            </a:extLst>
          </p:cNvPr>
          <p:cNvSpPr>
            <a:spLocks noGrp="1"/>
          </p:cNvSpPr>
          <p:nvPr>
            <p:ph idx="1"/>
          </p:nvPr>
        </p:nvSpPr>
        <p:spPr/>
        <p:txBody>
          <a:bodyPr/>
          <a:lstStyle/>
          <a:p>
            <a:r>
              <a:rPr lang="zh-CN" altLang="en-US" dirty="0"/>
              <a:t>假设</a:t>
            </a:r>
            <a:r>
              <a:rPr lang="en-US" altLang="zh-CN" dirty="0"/>
              <a:t>2</a:t>
            </a:r>
            <a:r>
              <a:rPr lang="zh-CN" altLang="en-US" dirty="0"/>
              <a:t>种商品 </a:t>
            </a:r>
            <a:endParaRPr lang="en-US" altLang="zh-CN" dirty="0"/>
          </a:p>
          <a:p>
            <a:r>
              <a:rPr lang="zh-CN" altLang="en-US" dirty="0"/>
              <a:t>当商品不可分割时，预算约束集如何变化？</a:t>
            </a:r>
            <a:endParaRPr lang="en-US" altLang="zh-CN" dirty="0"/>
          </a:p>
          <a:p>
            <a:endParaRPr lang="en-US" altLang="zh-CN" dirty="0"/>
          </a:p>
          <a:p>
            <a:r>
              <a:rPr lang="zh-CN" altLang="en-US" dirty="0"/>
              <a:t>当商品</a:t>
            </a:r>
            <a:r>
              <a:rPr lang="en-US" altLang="zh-CN" dirty="0"/>
              <a:t>1</a:t>
            </a:r>
            <a:r>
              <a:rPr lang="zh-CN" altLang="en-US" dirty="0"/>
              <a:t>限购至多</a:t>
            </a:r>
            <a:r>
              <a:rPr lang="en-US" altLang="zh-CN" dirty="0"/>
              <a:t>1</a:t>
            </a:r>
            <a:r>
              <a:rPr lang="zh-CN" altLang="en-US" dirty="0"/>
              <a:t>单位时，预算约束集如何变化？</a:t>
            </a:r>
            <a:endParaRPr lang="en-US" altLang="zh-CN" dirty="0"/>
          </a:p>
          <a:p>
            <a:endParaRPr lang="en-US" altLang="zh-CN" dirty="0"/>
          </a:p>
          <a:p>
            <a:r>
              <a:rPr lang="zh-CN" altLang="en-US" dirty="0"/>
              <a:t>当商品</a:t>
            </a:r>
            <a:r>
              <a:rPr lang="en-US" altLang="zh-CN" dirty="0"/>
              <a:t>1</a:t>
            </a:r>
            <a:r>
              <a:rPr lang="zh-CN" altLang="en-US" dirty="0"/>
              <a:t>与商品</a:t>
            </a:r>
            <a:r>
              <a:rPr lang="en-US" altLang="zh-CN" dirty="0"/>
              <a:t>2</a:t>
            </a:r>
            <a:r>
              <a:rPr lang="zh-CN" altLang="en-US" dirty="0"/>
              <a:t>必须以</a:t>
            </a:r>
            <a:r>
              <a:rPr lang="en-US" altLang="zh-CN" dirty="0"/>
              <a:t>1:2</a:t>
            </a:r>
            <a:r>
              <a:rPr lang="zh-CN" altLang="en-US" dirty="0"/>
              <a:t>的比例购买时，预算约束集如何变化？</a:t>
            </a:r>
            <a:endParaRPr lang="en-US" altLang="zh-CN" dirty="0"/>
          </a:p>
          <a:p>
            <a:endParaRPr lang="zh-CN" altLang="en-US" dirty="0"/>
          </a:p>
        </p:txBody>
      </p:sp>
    </p:spTree>
    <p:extLst>
      <p:ext uri="{BB962C8B-B14F-4D97-AF65-F5344CB8AC3E}">
        <p14:creationId xmlns:p14="http://schemas.microsoft.com/office/powerpoint/2010/main" val="340006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6121C-80FF-47E0-A241-36DFED8A871D}"/>
              </a:ext>
            </a:extLst>
          </p:cNvPr>
          <p:cNvSpPr>
            <a:spLocks noGrp="1"/>
          </p:cNvSpPr>
          <p:nvPr>
            <p:ph type="title"/>
          </p:nvPr>
        </p:nvSpPr>
        <p:spPr/>
        <p:txBody>
          <a:bodyPr/>
          <a:lstStyle/>
          <a:p>
            <a:r>
              <a:rPr lang="zh-CN" altLang="en-US" dirty="0"/>
              <a:t>理性偏好</a:t>
            </a:r>
          </a:p>
        </p:txBody>
      </p:sp>
      <p:sp>
        <p:nvSpPr>
          <p:cNvPr id="3" name="内容占位符 2">
            <a:extLst>
              <a:ext uri="{FF2B5EF4-FFF2-40B4-BE49-F238E27FC236}">
                <a16:creationId xmlns:a16="http://schemas.microsoft.com/office/drawing/2014/main" id="{EB0220E3-D22B-47A5-AAD9-FD64C259998B}"/>
              </a:ext>
            </a:extLst>
          </p:cNvPr>
          <p:cNvSpPr>
            <a:spLocks noGrp="1"/>
          </p:cNvSpPr>
          <p:nvPr>
            <p:ph idx="1"/>
          </p:nvPr>
        </p:nvSpPr>
        <p:spPr/>
        <p:txBody>
          <a:bodyPr/>
          <a:lstStyle/>
          <a:p>
            <a:r>
              <a:rPr lang="zh-CN" altLang="en-US" sz="3200" dirty="0"/>
              <a:t>更正式的，一个经济主体的偏好 </a:t>
            </a:r>
            <a:r>
              <a:rPr lang="en-US" altLang="zh-CN" sz="3200" dirty="0"/>
              <a:t>(</a:t>
            </a:r>
            <a:r>
              <a:rPr lang="zh-CN" altLang="en-US" sz="3200" dirty="0"/>
              <a:t>𝑿</a:t>
            </a:r>
            <a:r>
              <a:rPr lang="en-US" altLang="zh-CN" sz="3200" dirty="0"/>
              <a:t>,≿) </a:t>
            </a:r>
            <a:r>
              <a:rPr lang="zh-CN" altLang="en-US" sz="3200" dirty="0"/>
              <a:t>定义为</a:t>
            </a:r>
          </a:p>
          <a:p>
            <a:pPr lvl="1"/>
            <a:r>
              <a:rPr lang="zh-CN" altLang="en-US" sz="2800" dirty="0"/>
              <a:t>选择集 𝑿 和</a:t>
            </a:r>
          </a:p>
          <a:p>
            <a:pPr lvl="1"/>
            <a:r>
              <a:rPr lang="zh-CN" altLang="en-US" sz="2800" dirty="0"/>
              <a:t>在 𝑿 上的偏好关系 ≿ 。</a:t>
            </a:r>
          </a:p>
          <a:p>
            <a:endParaRPr lang="zh-CN" altLang="en-US" sz="3200" dirty="0"/>
          </a:p>
          <a:p>
            <a:r>
              <a:rPr lang="zh-CN" altLang="en-US" sz="3200" dirty="0"/>
              <a:t>经济主体的偏好</a:t>
            </a:r>
            <a:r>
              <a:rPr lang="en-US" altLang="zh-CN" sz="3200" dirty="0"/>
              <a:t>(</a:t>
            </a:r>
            <a:r>
              <a:rPr lang="zh-CN" altLang="en-US" sz="3200" dirty="0"/>
              <a:t>𝑿</a:t>
            </a:r>
            <a:r>
              <a:rPr lang="en-US" altLang="zh-CN" sz="3200" dirty="0"/>
              <a:t>,≿)</a:t>
            </a:r>
            <a:r>
              <a:rPr lang="zh-CN" altLang="en-US" sz="3200" dirty="0"/>
              <a:t>是理性的，如果偏好满足</a:t>
            </a:r>
          </a:p>
          <a:p>
            <a:pPr lvl="1"/>
            <a:r>
              <a:rPr lang="zh-CN" altLang="en-US" sz="2800" dirty="0"/>
              <a:t>完备性和</a:t>
            </a:r>
          </a:p>
          <a:p>
            <a:pPr lvl="1"/>
            <a:r>
              <a:rPr lang="zh-CN" altLang="en-US" sz="2800" dirty="0"/>
              <a:t>传递性。</a:t>
            </a:r>
          </a:p>
          <a:p>
            <a:endParaRPr lang="zh-CN" altLang="en-US" dirty="0"/>
          </a:p>
        </p:txBody>
      </p:sp>
    </p:spTree>
    <p:extLst>
      <p:ext uri="{BB962C8B-B14F-4D97-AF65-F5344CB8AC3E}">
        <p14:creationId xmlns:p14="http://schemas.microsoft.com/office/powerpoint/2010/main" val="68641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CA008-EB84-4E24-9CCA-2F4667B45BFA}"/>
              </a:ext>
            </a:extLst>
          </p:cNvPr>
          <p:cNvSpPr>
            <a:spLocks noGrp="1"/>
          </p:cNvSpPr>
          <p:nvPr>
            <p:ph type="title"/>
          </p:nvPr>
        </p:nvSpPr>
        <p:spPr/>
        <p:txBody>
          <a:bodyPr/>
          <a:lstStyle/>
          <a:p>
            <a:r>
              <a:rPr lang="zh-CN" altLang="en-US" dirty="0"/>
              <a:t>理性偏好的公理</a:t>
            </a:r>
          </a:p>
        </p:txBody>
      </p:sp>
      <p:sp>
        <p:nvSpPr>
          <p:cNvPr id="3" name="内容占位符 2">
            <a:extLst>
              <a:ext uri="{FF2B5EF4-FFF2-40B4-BE49-F238E27FC236}">
                <a16:creationId xmlns:a16="http://schemas.microsoft.com/office/drawing/2014/main" id="{E0396108-084F-4309-8BA4-5CD80FEA3F9E}"/>
              </a:ext>
            </a:extLst>
          </p:cNvPr>
          <p:cNvSpPr>
            <a:spLocks noGrp="1"/>
          </p:cNvSpPr>
          <p:nvPr>
            <p:ph idx="1"/>
          </p:nvPr>
        </p:nvSpPr>
        <p:spPr/>
        <p:txBody>
          <a:bodyPr/>
          <a:lstStyle/>
          <a:p>
            <a:r>
              <a:rPr lang="zh-CN" altLang="en-US" sz="3200" dirty="0"/>
              <a:t>完备性 对于任意 </a:t>
            </a:r>
            <a:r>
              <a:rPr lang="en-US" altLang="zh-CN" sz="3200" dirty="0"/>
              <a:t>x</a:t>
            </a:r>
            <a:r>
              <a:rPr lang="zh-CN" altLang="en-US" sz="3200" dirty="0"/>
              <a:t>，</a:t>
            </a:r>
            <a:r>
              <a:rPr lang="en-US" altLang="zh-CN" sz="3200" dirty="0"/>
              <a:t>y ∈</a:t>
            </a:r>
            <a:r>
              <a:rPr lang="zh-CN" altLang="en-US" sz="3200" dirty="0"/>
              <a:t>𝑿，一定有</a:t>
            </a:r>
          </a:p>
          <a:p>
            <a:pPr marL="0" indent="0">
              <a:buNone/>
            </a:pPr>
            <a:r>
              <a:rPr lang="zh-CN" altLang="en-US" sz="3200" dirty="0"/>
              <a:t> </a:t>
            </a:r>
            <a:br>
              <a:rPr lang="zh-CN" altLang="en-US" sz="3200" dirty="0"/>
            </a:br>
            <a:r>
              <a:rPr lang="zh-CN" altLang="en-US" sz="3200" dirty="0"/>
              <a:t>                      </a:t>
            </a:r>
            <a:r>
              <a:rPr lang="en-US" altLang="zh-CN" sz="3200" dirty="0"/>
              <a:t>x  ≿ y, </a:t>
            </a:r>
            <a:br>
              <a:rPr lang="en-US" altLang="zh-CN" sz="3200" dirty="0"/>
            </a:br>
            <a:r>
              <a:rPr lang="zh-CN" altLang="en-US" sz="3200" dirty="0"/>
              <a:t>或者</a:t>
            </a:r>
            <a:br>
              <a:rPr lang="zh-CN" altLang="en-US" sz="3200" dirty="0"/>
            </a:br>
            <a:r>
              <a:rPr lang="zh-CN" altLang="en-US" sz="3200" dirty="0"/>
              <a:t>                      </a:t>
            </a:r>
            <a:r>
              <a:rPr lang="en-US" altLang="zh-CN" sz="3200" dirty="0"/>
              <a:t>y   ≿  x.</a:t>
            </a:r>
          </a:p>
          <a:p>
            <a:endParaRPr lang="en-US" altLang="zh-CN" sz="3200" dirty="0"/>
          </a:p>
          <a:p>
            <a:r>
              <a:rPr lang="zh-CN" altLang="en-US" sz="3200" dirty="0"/>
              <a:t>任意两个选项可以比较。</a:t>
            </a:r>
          </a:p>
          <a:p>
            <a:endParaRPr lang="zh-CN" altLang="en-US" dirty="0"/>
          </a:p>
        </p:txBody>
      </p:sp>
    </p:spTree>
    <p:extLst>
      <p:ext uri="{BB962C8B-B14F-4D97-AF65-F5344CB8AC3E}">
        <p14:creationId xmlns:p14="http://schemas.microsoft.com/office/powerpoint/2010/main" val="380985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67219-5452-49D7-95C0-13CCBBA31702}"/>
              </a:ext>
            </a:extLst>
          </p:cNvPr>
          <p:cNvSpPr>
            <a:spLocks noGrp="1"/>
          </p:cNvSpPr>
          <p:nvPr>
            <p:ph type="title"/>
          </p:nvPr>
        </p:nvSpPr>
        <p:spPr/>
        <p:txBody>
          <a:bodyPr/>
          <a:lstStyle/>
          <a:p>
            <a:r>
              <a:rPr lang="zh-CN" altLang="en-US" dirty="0"/>
              <a:t>理性偏好的公理</a:t>
            </a:r>
          </a:p>
        </p:txBody>
      </p:sp>
      <p:sp>
        <p:nvSpPr>
          <p:cNvPr id="3" name="内容占位符 2">
            <a:extLst>
              <a:ext uri="{FF2B5EF4-FFF2-40B4-BE49-F238E27FC236}">
                <a16:creationId xmlns:a16="http://schemas.microsoft.com/office/drawing/2014/main" id="{9C49E6DA-1E89-4DA0-991D-18BC7C292E13}"/>
              </a:ext>
            </a:extLst>
          </p:cNvPr>
          <p:cNvSpPr>
            <a:spLocks noGrp="1"/>
          </p:cNvSpPr>
          <p:nvPr>
            <p:ph idx="1"/>
          </p:nvPr>
        </p:nvSpPr>
        <p:spPr/>
        <p:txBody>
          <a:bodyPr/>
          <a:lstStyle/>
          <a:p>
            <a:r>
              <a:rPr lang="zh-CN" altLang="en-US" sz="3200" dirty="0"/>
              <a:t>完备性意味着对任意的 </a:t>
            </a:r>
            <a:r>
              <a:rPr lang="en-US" altLang="zh-CN" sz="3200" dirty="0"/>
              <a:t>x ∈</a:t>
            </a:r>
            <a:r>
              <a:rPr lang="zh-CN" altLang="en-US" sz="3200" dirty="0"/>
              <a:t>𝑿</a:t>
            </a:r>
          </a:p>
          <a:p>
            <a:pPr marL="0" indent="0">
              <a:buNone/>
            </a:pPr>
            <a:r>
              <a:rPr lang="zh-CN" altLang="en-US" sz="3200" dirty="0"/>
              <a:t/>
            </a:r>
            <a:br>
              <a:rPr lang="zh-CN" altLang="en-US" sz="3200" dirty="0"/>
            </a:br>
            <a:r>
              <a:rPr lang="zh-CN" altLang="en-US" sz="3200" dirty="0"/>
              <a:t>                         </a:t>
            </a:r>
            <a:r>
              <a:rPr lang="en-US" altLang="zh-CN" sz="3200" dirty="0"/>
              <a:t>x ≿  x.</a:t>
            </a:r>
          </a:p>
          <a:p>
            <a:endParaRPr lang="en-US" altLang="zh-CN" sz="3200" dirty="0"/>
          </a:p>
          <a:p>
            <a:r>
              <a:rPr lang="zh-CN" altLang="en-US" sz="3200" dirty="0"/>
              <a:t>反身性：任何一个选项至少和它本身一样好。</a:t>
            </a:r>
          </a:p>
          <a:p>
            <a:endParaRPr lang="zh-CN" altLang="en-US" dirty="0"/>
          </a:p>
        </p:txBody>
      </p:sp>
    </p:spTree>
    <p:extLst>
      <p:ext uri="{BB962C8B-B14F-4D97-AF65-F5344CB8AC3E}">
        <p14:creationId xmlns:p14="http://schemas.microsoft.com/office/powerpoint/2010/main" val="325924946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1452</TotalTime>
  <Words>2150</Words>
  <Application>Microsoft Office PowerPoint</Application>
  <PresentationFormat>全屏显示(4:3)</PresentationFormat>
  <Paragraphs>419</Paragraphs>
  <Slides>66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66</vt:i4>
      </vt:variant>
    </vt:vector>
  </HeadingPairs>
  <TitlesOfParts>
    <vt:vector size="75" baseType="lpstr">
      <vt:lpstr>等线</vt:lpstr>
      <vt:lpstr>等线 Light</vt:lpstr>
      <vt:lpstr>宋体</vt:lpstr>
      <vt:lpstr>Arial</vt:lpstr>
      <vt:lpstr>Calibri</vt:lpstr>
      <vt:lpstr>Calibri Light</vt:lpstr>
      <vt:lpstr>Cambria Math</vt:lpstr>
      <vt:lpstr>Symbol</vt:lpstr>
      <vt:lpstr>Office 主题​​</vt:lpstr>
      <vt:lpstr>第四讲 消费者理论</vt:lpstr>
      <vt:lpstr>偏好</vt:lpstr>
      <vt:lpstr>个体决策中的理性</vt:lpstr>
      <vt:lpstr>选择集</vt:lpstr>
      <vt:lpstr>偏好关系</vt:lpstr>
      <vt:lpstr>偏好关系</vt:lpstr>
      <vt:lpstr>理性偏好</vt:lpstr>
      <vt:lpstr>理性偏好的公理</vt:lpstr>
      <vt:lpstr>理性偏好的公理</vt:lpstr>
      <vt:lpstr>理性偏好的公理</vt:lpstr>
      <vt:lpstr>例子：消费者的选择集</vt:lpstr>
      <vt:lpstr>无差异曲线</vt:lpstr>
      <vt:lpstr>无差异曲线</vt:lpstr>
      <vt:lpstr>无差异曲线的形状</vt:lpstr>
      <vt:lpstr>传递性</vt:lpstr>
      <vt:lpstr>完全替代品</vt:lpstr>
      <vt:lpstr>完全互补品</vt:lpstr>
      <vt:lpstr>边际替代率</vt:lpstr>
      <vt:lpstr>边际替代率</vt:lpstr>
      <vt:lpstr>边际替代率</vt:lpstr>
      <vt:lpstr>凸性：边际替代率递减</vt:lpstr>
      <vt:lpstr>互补品的情况</vt:lpstr>
      <vt:lpstr>效用</vt:lpstr>
      <vt:lpstr>效用理论</vt:lpstr>
      <vt:lpstr>基数效用论 </vt:lpstr>
      <vt:lpstr>基数效用论 </vt:lpstr>
      <vt:lpstr>序数效用论</vt:lpstr>
      <vt:lpstr>效用函数</vt:lpstr>
      <vt:lpstr>效用函数与偏好</vt:lpstr>
      <vt:lpstr>效用函数</vt:lpstr>
      <vt:lpstr>效用函数</vt:lpstr>
      <vt:lpstr>效用函数</vt:lpstr>
      <vt:lpstr>效用函数与无差异曲线</vt:lpstr>
      <vt:lpstr>效用函数与无差异曲线</vt:lpstr>
      <vt:lpstr>效用函数与无差异曲线</vt:lpstr>
      <vt:lpstr>效用函数与无差异曲线</vt:lpstr>
      <vt:lpstr>完全替代品</vt:lpstr>
      <vt:lpstr>完全互补品</vt:lpstr>
      <vt:lpstr>柯布-道格拉斯偏好</vt:lpstr>
      <vt:lpstr>边际效用</vt:lpstr>
      <vt:lpstr>边际效用</vt:lpstr>
      <vt:lpstr>边际效用</vt:lpstr>
      <vt:lpstr>边际效用递减规律</vt:lpstr>
      <vt:lpstr>边际效用和边际替代率</vt:lpstr>
      <vt:lpstr>边际效用和边际替代率</vt:lpstr>
      <vt:lpstr>边际效用和边际替代率</vt:lpstr>
      <vt:lpstr>边际效用和边际替代率</vt:lpstr>
      <vt:lpstr>单调变换与边际替代率</vt:lpstr>
      <vt:lpstr>单调变换与边际替代率</vt:lpstr>
      <vt:lpstr>单调变换与边际替代率</vt:lpstr>
      <vt:lpstr>预算约束</vt:lpstr>
      <vt:lpstr>预算集</vt:lpstr>
      <vt:lpstr>预算约束</vt:lpstr>
      <vt:lpstr>预算约束</vt:lpstr>
      <vt:lpstr>预算约束</vt:lpstr>
      <vt:lpstr>预算线</vt:lpstr>
      <vt:lpstr>两商品预算约束</vt:lpstr>
      <vt:lpstr>两商品预算约束</vt:lpstr>
      <vt:lpstr>机会成本</vt:lpstr>
      <vt:lpstr>机会成本</vt:lpstr>
      <vt:lpstr>预算约束; 收入与价格改变</vt:lpstr>
      <vt:lpstr>预算约束- 收入改变</vt:lpstr>
      <vt:lpstr>预算约束- 收入改变</vt:lpstr>
      <vt:lpstr>预算约束-价格改变</vt:lpstr>
      <vt:lpstr>预算约束-价格改变</vt:lpstr>
      <vt:lpstr>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第四讲 消费者行为</dc:title>
  <dc:creator>Yifan Yu</dc:creator>
  <cp:lastModifiedBy>740969824@qq.com</cp:lastModifiedBy>
  <cp:revision>44</cp:revision>
  <dcterms:created xsi:type="dcterms:W3CDTF">2019-10-09T13:15:32Z</dcterms:created>
  <dcterms:modified xsi:type="dcterms:W3CDTF">2020-01-04T12:35:05Z</dcterms:modified>
</cp:coreProperties>
</file>