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22" r:id="rId2"/>
    <p:sldId id="308" r:id="rId3"/>
    <p:sldId id="258" r:id="rId4"/>
    <p:sldId id="348" r:id="rId5"/>
    <p:sldId id="259" r:id="rId6"/>
    <p:sldId id="349" r:id="rId7"/>
    <p:sldId id="335" r:id="rId8"/>
    <p:sldId id="350" r:id="rId9"/>
    <p:sldId id="351" r:id="rId10"/>
    <p:sldId id="352" r:id="rId11"/>
    <p:sldId id="324" r:id="rId12"/>
    <p:sldId id="353" r:id="rId13"/>
    <p:sldId id="354" r:id="rId14"/>
    <p:sldId id="355" r:id="rId15"/>
    <p:sldId id="356" r:id="rId16"/>
    <p:sldId id="357" r:id="rId17"/>
    <p:sldId id="358" r:id="rId18"/>
    <p:sldId id="342" r:id="rId19"/>
    <p:sldId id="336" r:id="rId20"/>
    <p:sldId id="360" r:id="rId21"/>
    <p:sldId id="359" r:id="rId22"/>
    <p:sldId id="361" r:id="rId23"/>
    <p:sldId id="362" r:id="rId24"/>
    <p:sldId id="363" r:id="rId25"/>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4">
          <p15:clr>
            <a:srgbClr val="A4A3A4"/>
          </p15:clr>
        </p15:guide>
        <p15:guide id="2" pos="3787">
          <p15:clr>
            <a:srgbClr val="A4A3A4"/>
          </p15:clr>
        </p15:guide>
        <p15:guide id="3" pos="158">
          <p15:clr>
            <a:srgbClr val="A4A3A4"/>
          </p15:clr>
        </p15:guide>
        <p15:guide id="4" orient="horz" pos="1620">
          <p15:clr>
            <a:srgbClr val="A4A3A4"/>
          </p15:clr>
        </p15:guide>
        <p15:guide id="5"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 辰潇" initials="张" lastIdx="1" clrIdx="0">
    <p:extLst>
      <p:ext uri="{19B8F6BF-5375-455C-9EA6-DF929625EA0E}">
        <p15:presenceInfo xmlns:p15="http://schemas.microsoft.com/office/powerpoint/2012/main" userId="4dd8508b73a703c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04371"/>
    <a:srgbClr val="EEF2F5"/>
    <a:srgbClr val="F4F5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showGuides="1">
      <p:cViewPr varScale="1">
        <p:scale>
          <a:sx n="100" d="100"/>
          <a:sy n="100" d="100"/>
        </p:scale>
        <p:origin x="77" y="293"/>
      </p:cViewPr>
      <p:guideLst>
        <p:guide orient="horz" pos="3094"/>
        <p:guide pos="3787"/>
        <p:guide pos="158"/>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2-08T14:48:43.182" idx="1">
    <p:pos x="5760" y="801"/>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2-08T14:48:43.182" idx="1">
    <p:pos x="5760" y="801"/>
    <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8" name="图片占位符 2"/>
          <p:cNvSpPr>
            <a:spLocks noGrp="1"/>
          </p:cNvSpPr>
          <p:nvPr>
            <p:ph type="pic" sz="quarter" idx="16"/>
          </p:nvPr>
        </p:nvSpPr>
        <p:spPr>
          <a:xfrm>
            <a:off x="-4876" y="1329611"/>
            <a:ext cx="4026467" cy="2254979"/>
          </a:xfrm>
        </p:spPr>
        <p:txBody>
          <a:bodyPr>
            <a:normAutofit/>
          </a:bodyPr>
          <a:lstStyle>
            <a:lvl1pPr marL="0" indent="0" algn="ctr">
              <a:buFontTx/>
              <a:buNone/>
              <a:defRPr sz="1400"/>
            </a:lvl1pPr>
          </a:lstStyle>
          <a:p>
            <a:endParaRPr lang="zh-CN" altLang="en-US"/>
          </a:p>
        </p:txBody>
      </p:sp>
      <p:sp>
        <p:nvSpPr>
          <p:cNvPr id="9" name="矩形 8"/>
          <p:cNvSpPr/>
          <p:nvPr userDrawn="1"/>
        </p:nvSpPr>
        <p:spPr>
          <a:xfrm>
            <a:off x="4019719" y="1329611"/>
            <a:ext cx="5117533" cy="22549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userDrawn="1"/>
        </p:nvSpPr>
        <p:spPr bwMode="auto">
          <a:xfrm>
            <a:off x="6904067" y="1458996"/>
            <a:ext cx="2006808" cy="1996208"/>
          </a:xfrm>
          <a:custGeom>
            <a:avLst/>
            <a:gdLst>
              <a:gd name="T0" fmla="*/ 330 w 426"/>
              <a:gd name="T1" fmla="*/ 212 h 425"/>
              <a:gd name="T2" fmla="*/ 138 w 426"/>
              <a:gd name="T3" fmla="*/ 303 h 425"/>
              <a:gd name="T4" fmla="*/ 144 w 426"/>
              <a:gd name="T5" fmla="*/ 210 h 425"/>
              <a:gd name="T6" fmla="*/ 200 w 426"/>
              <a:gd name="T7" fmla="*/ 163 h 425"/>
              <a:gd name="T8" fmla="*/ 262 w 426"/>
              <a:gd name="T9" fmla="*/ 209 h 425"/>
              <a:gd name="T10" fmla="*/ 214 w 426"/>
              <a:gd name="T11" fmla="*/ 321 h 425"/>
              <a:gd name="T12" fmla="*/ 35 w 426"/>
              <a:gd name="T13" fmla="*/ 282 h 425"/>
              <a:gd name="T14" fmla="*/ 59 w 426"/>
              <a:gd name="T15" fmla="*/ 287 h 425"/>
              <a:gd name="T16" fmla="*/ 83 w 426"/>
              <a:gd name="T17" fmla="*/ 303 h 425"/>
              <a:gd name="T18" fmla="*/ 113 w 426"/>
              <a:gd name="T19" fmla="*/ 330 h 425"/>
              <a:gd name="T20" fmla="*/ 110 w 426"/>
              <a:gd name="T21" fmla="*/ 363 h 425"/>
              <a:gd name="T22" fmla="*/ 127 w 426"/>
              <a:gd name="T23" fmla="*/ 386 h 425"/>
              <a:gd name="T24" fmla="*/ 166 w 426"/>
              <a:gd name="T25" fmla="*/ 397 h 425"/>
              <a:gd name="T26" fmla="*/ 164 w 426"/>
              <a:gd name="T27" fmla="*/ 366 h 425"/>
              <a:gd name="T28" fmla="*/ 169 w 426"/>
              <a:gd name="T29" fmla="*/ 401 h 425"/>
              <a:gd name="T30" fmla="*/ 213 w 426"/>
              <a:gd name="T31" fmla="*/ 400 h 425"/>
              <a:gd name="T32" fmla="*/ 231 w 426"/>
              <a:gd name="T33" fmla="*/ 403 h 425"/>
              <a:gd name="T34" fmla="*/ 257 w 426"/>
              <a:gd name="T35" fmla="*/ 357 h 425"/>
              <a:gd name="T36" fmla="*/ 324 w 426"/>
              <a:gd name="T37" fmla="*/ 371 h 425"/>
              <a:gd name="T38" fmla="*/ 307 w 426"/>
              <a:gd name="T39" fmla="*/ 375 h 425"/>
              <a:gd name="T40" fmla="*/ 327 w 426"/>
              <a:gd name="T41" fmla="*/ 347 h 425"/>
              <a:gd name="T42" fmla="*/ 359 w 426"/>
              <a:gd name="T43" fmla="*/ 323 h 425"/>
              <a:gd name="T44" fmla="*/ 343 w 426"/>
              <a:gd name="T45" fmla="*/ 310 h 425"/>
              <a:gd name="T46" fmla="*/ 342 w 426"/>
              <a:gd name="T47" fmla="*/ 295 h 425"/>
              <a:gd name="T48" fmla="*/ 359 w 426"/>
              <a:gd name="T49" fmla="*/ 273 h 425"/>
              <a:gd name="T50" fmla="*/ 365 w 426"/>
              <a:gd name="T51" fmla="*/ 246 h 425"/>
              <a:gd name="T52" fmla="*/ 85 w 426"/>
              <a:gd name="T53" fmla="*/ 343 h 425"/>
              <a:gd name="T54" fmla="*/ 272 w 426"/>
              <a:gd name="T55" fmla="*/ 309 h 425"/>
              <a:gd name="T56" fmla="*/ 243 w 426"/>
              <a:gd name="T57" fmla="*/ 335 h 425"/>
              <a:gd name="T58" fmla="*/ 227 w 426"/>
              <a:gd name="T59" fmla="*/ 347 h 425"/>
              <a:gd name="T60" fmla="*/ 237 w 426"/>
              <a:gd name="T61" fmla="*/ 330 h 425"/>
              <a:gd name="T62" fmla="*/ 235 w 426"/>
              <a:gd name="T63" fmla="*/ 337 h 425"/>
              <a:gd name="T64" fmla="*/ 186 w 426"/>
              <a:gd name="T65" fmla="*/ 335 h 425"/>
              <a:gd name="T66" fmla="*/ 198 w 426"/>
              <a:gd name="T67" fmla="*/ 337 h 425"/>
              <a:gd name="T68" fmla="*/ 185 w 426"/>
              <a:gd name="T69" fmla="*/ 338 h 425"/>
              <a:gd name="T70" fmla="*/ 187 w 426"/>
              <a:gd name="T71" fmla="*/ 329 h 425"/>
              <a:gd name="T72" fmla="*/ 150 w 426"/>
              <a:gd name="T73" fmla="*/ 332 h 425"/>
              <a:gd name="T74" fmla="*/ 293 w 426"/>
              <a:gd name="T75" fmla="*/ 110 h 425"/>
              <a:gd name="T76" fmla="*/ 272 w 426"/>
              <a:gd name="T77" fmla="*/ 87 h 425"/>
              <a:gd name="T78" fmla="*/ 308 w 426"/>
              <a:gd name="T79" fmla="*/ 55 h 425"/>
              <a:gd name="T80" fmla="*/ 260 w 426"/>
              <a:gd name="T81" fmla="*/ 91 h 425"/>
              <a:gd name="T82" fmla="*/ 166 w 426"/>
              <a:gd name="T83" fmla="*/ 80 h 425"/>
              <a:gd name="T84" fmla="*/ 200 w 426"/>
              <a:gd name="T85" fmla="*/ 50 h 425"/>
              <a:gd name="T86" fmla="*/ 177 w 426"/>
              <a:gd name="T87" fmla="*/ 40 h 425"/>
              <a:gd name="T88" fmla="*/ 151 w 426"/>
              <a:gd name="T89" fmla="*/ 29 h 425"/>
              <a:gd name="T90" fmla="*/ 68 w 426"/>
              <a:gd name="T91" fmla="*/ 162 h 425"/>
              <a:gd name="T92" fmla="*/ 68 w 426"/>
              <a:gd name="T93" fmla="*/ 124 h 425"/>
              <a:gd name="T94" fmla="*/ 88 w 426"/>
              <a:gd name="T95" fmla="*/ 110 h 425"/>
              <a:gd name="T96" fmla="*/ 83 w 426"/>
              <a:gd name="T97" fmla="*/ 136 h 425"/>
              <a:gd name="T98" fmla="*/ 75 w 426"/>
              <a:gd name="T99" fmla="*/ 165 h 425"/>
              <a:gd name="T100" fmla="*/ 43 w 426"/>
              <a:gd name="T101" fmla="*/ 157 h 425"/>
              <a:gd name="T102" fmla="*/ 342 w 426"/>
              <a:gd name="T103" fmla="*/ 142 h 425"/>
              <a:gd name="T104" fmla="*/ 379 w 426"/>
              <a:gd name="T105" fmla="*/ 149 h 425"/>
              <a:gd name="T106" fmla="*/ 326 w 426"/>
              <a:gd name="T107" fmla="*/ 163 h 425"/>
              <a:gd name="T108" fmla="*/ 339 w 426"/>
              <a:gd name="T109" fmla="*/ 146 h 425"/>
              <a:gd name="T110" fmla="*/ 363 w 426"/>
              <a:gd name="T111" fmla="*/ 123 h 425"/>
              <a:gd name="T112" fmla="*/ 378 w 426"/>
              <a:gd name="T113" fmla="*/ 131 h 425"/>
              <a:gd name="T114" fmla="*/ 383 w 426"/>
              <a:gd name="T115" fmla="*/ 166 h 425"/>
              <a:gd name="T116" fmla="*/ 213 w 426"/>
              <a:gd name="T117"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6" h="425">
                <a:moveTo>
                  <a:pt x="213" y="8"/>
                </a:moveTo>
                <a:cubicBezTo>
                  <a:pt x="100" y="8"/>
                  <a:pt x="9" y="100"/>
                  <a:pt x="9" y="212"/>
                </a:cubicBezTo>
                <a:cubicBezTo>
                  <a:pt x="9" y="325"/>
                  <a:pt x="100" y="416"/>
                  <a:pt x="213" y="416"/>
                </a:cubicBezTo>
                <a:cubicBezTo>
                  <a:pt x="325" y="416"/>
                  <a:pt x="417" y="325"/>
                  <a:pt x="417" y="212"/>
                </a:cubicBezTo>
                <a:cubicBezTo>
                  <a:pt x="417" y="100"/>
                  <a:pt x="325" y="8"/>
                  <a:pt x="213" y="8"/>
                </a:cubicBezTo>
                <a:close/>
                <a:moveTo>
                  <a:pt x="138" y="303"/>
                </a:moveTo>
                <a:cubicBezTo>
                  <a:pt x="125" y="292"/>
                  <a:pt x="114" y="278"/>
                  <a:pt x="107" y="262"/>
                </a:cubicBezTo>
                <a:cubicBezTo>
                  <a:pt x="99" y="247"/>
                  <a:pt x="95" y="230"/>
                  <a:pt x="95" y="212"/>
                </a:cubicBezTo>
                <a:cubicBezTo>
                  <a:pt x="95" y="148"/>
                  <a:pt x="148" y="95"/>
                  <a:pt x="213" y="95"/>
                </a:cubicBezTo>
                <a:cubicBezTo>
                  <a:pt x="278" y="95"/>
                  <a:pt x="330" y="148"/>
                  <a:pt x="330" y="212"/>
                </a:cubicBezTo>
                <a:cubicBezTo>
                  <a:pt x="330" y="230"/>
                  <a:pt x="326" y="247"/>
                  <a:pt x="319" y="262"/>
                </a:cubicBezTo>
                <a:cubicBezTo>
                  <a:pt x="312" y="278"/>
                  <a:pt x="301" y="292"/>
                  <a:pt x="288" y="303"/>
                </a:cubicBezTo>
                <a:cubicBezTo>
                  <a:pt x="285" y="300"/>
                  <a:pt x="285" y="300"/>
                  <a:pt x="285" y="300"/>
                </a:cubicBezTo>
                <a:cubicBezTo>
                  <a:pt x="298" y="289"/>
                  <a:pt x="308" y="276"/>
                  <a:pt x="315" y="261"/>
                </a:cubicBezTo>
                <a:cubicBezTo>
                  <a:pt x="322" y="246"/>
                  <a:pt x="326" y="230"/>
                  <a:pt x="326" y="212"/>
                </a:cubicBezTo>
                <a:cubicBezTo>
                  <a:pt x="326" y="150"/>
                  <a:pt x="275" y="99"/>
                  <a:pt x="213" y="99"/>
                </a:cubicBezTo>
                <a:cubicBezTo>
                  <a:pt x="151" y="99"/>
                  <a:pt x="100" y="150"/>
                  <a:pt x="100" y="212"/>
                </a:cubicBezTo>
                <a:cubicBezTo>
                  <a:pt x="100" y="230"/>
                  <a:pt x="104" y="246"/>
                  <a:pt x="110" y="261"/>
                </a:cubicBezTo>
                <a:cubicBezTo>
                  <a:pt x="118" y="276"/>
                  <a:pt x="128" y="289"/>
                  <a:pt x="141" y="300"/>
                </a:cubicBezTo>
                <a:lnTo>
                  <a:pt x="138" y="303"/>
                </a:lnTo>
                <a:close/>
                <a:moveTo>
                  <a:pt x="214" y="321"/>
                </a:moveTo>
                <a:cubicBezTo>
                  <a:pt x="190" y="284"/>
                  <a:pt x="190" y="284"/>
                  <a:pt x="190" y="284"/>
                </a:cubicBezTo>
                <a:cubicBezTo>
                  <a:pt x="197" y="280"/>
                  <a:pt x="196" y="268"/>
                  <a:pt x="190" y="267"/>
                </a:cubicBezTo>
                <a:cubicBezTo>
                  <a:pt x="183" y="266"/>
                  <a:pt x="177" y="266"/>
                  <a:pt x="172" y="255"/>
                </a:cubicBezTo>
                <a:cubicBezTo>
                  <a:pt x="184" y="255"/>
                  <a:pt x="184" y="255"/>
                  <a:pt x="184" y="255"/>
                </a:cubicBezTo>
                <a:cubicBezTo>
                  <a:pt x="180" y="245"/>
                  <a:pt x="180" y="245"/>
                  <a:pt x="180" y="245"/>
                </a:cubicBezTo>
                <a:cubicBezTo>
                  <a:pt x="167" y="247"/>
                  <a:pt x="164" y="243"/>
                  <a:pt x="158" y="233"/>
                </a:cubicBezTo>
                <a:cubicBezTo>
                  <a:pt x="174" y="232"/>
                  <a:pt x="174" y="232"/>
                  <a:pt x="174" y="232"/>
                </a:cubicBezTo>
                <a:cubicBezTo>
                  <a:pt x="171" y="224"/>
                  <a:pt x="171" y="224"/>
                  <a:pt x="171" y="224"/>
                </a:cubicBezTo>
                <a:cubicBezTo>
                  <a:pt x="153" y="225"/>
                  <a:pt x="149" y="220"/>
                  <a:pt x="144" y="210"/>
                </a:cubicBezTo>
                <a:cubicBezTo>
                  <a:pt x="165" y="209"/>
                  <a:pt x="165" y="209"/>
                  <a:pt x="165" y="209"/>
                </a:cubicBezTo>
                <a:cubicBezTo>
                  <a:pt x="160" y="199"/>
                  <a:pt x="160" y="199"/>
                  <a:pt x="160" y="199"/>
                </a:cubicBezTo>
                <a:cubicBezTo>
                  <a:pt x="139" y="200"/>
                  <a:pt x="135" y="199"/>
                  <a:pt x="127" y="185"/>
                </a:cubicBezTo>
                <a:cubicBezTo>
                  <a:pt x="153" y="185"/>
                  <a:pt x="153" y="185"/>
                  <a:pt x="153" y="185"/>
                </a:cubicBezTo>
                <a:cubicBezTo>
                  <a:pt x="149" y="175"/>
                  <a:pt x="149" y="175"/>
                  <a:pt x="149" y="175"/>
                </a:cubicBezTo>
                <a:cubicBezTo>
                  <a:pt x="125" y="176"/>
                  <a:pt x="121" y="173"/>
                  <a:pt x="114" y="161"/>
                </a:cubicBezTo>
                <a:cubicBezTo>
                  <a:pt x="167" y="161"/>
                  <a:pt x="167" y="161"/>
                  <a:pt x="167" y="161"/>
                </a:cubicBezTo>
                <a:cubicBezTo>
                  <a:pt x="175" y="161"/>
                  <a:pt x="184" y="166"/>
                  <a:pt x="187" y="173"/>
                </a:cubicBezTo>
                <a:cubicBezTo>
                  <a:pt x="194" y="187"/>
                  <a:pt x="194" y="187"/>
                  <a:pt x="194" y="187"/>
                </a:cubicBezTo>
                <a:cubicBezTo>
                  <a:pt x="200" y="163"/>
                  <a:pt x="200" y="163"/>
                  <a:pt x="200" y="163"/>
                </a:cubicBezTo>
                <a:cubicBezTo>
                  <a:pt x="204" y="151"/>
                  <a:pt x="231" y="155"/>
                  <a:pt x="239" y="164"/>
                </a:cubicBezTo>
                <a:cubicBezTo>
                  <a:pt x="223" y="169"/>
                  <a:pt x="223" y="169"/>
                  <a:pt x="223" y="169"/>
                </a:cubicBezTo>
                <a:cubicBezTo>
                  <a:pt x="231" y="189"/>
                  <a:pt x="231" y="189"/>
                  <a:pt x="231" y="189"/>
                </a:cubicBezTo>
                <a:cubicBezTo>
                  <a:pt x="237" y="175"/>
                  <a:pt x="244" y="161"/>
                  <a:pt x="259" y="161"/>
                </a:cubicBezTo>
                <a:cubicBezTo>
                  <a:pt x="312" y="161"/>
                  <a:pt x="312" y="161"/>
                  <a:pt x="312" y="161"/>
                </a:cubicBezTo>
                <a:cubicBezTo>
                  <a:pt x="308" y="172"/>
                  <a:pt x="298" y="178"/>
                  <a:pt x="276" y="174"/>
                </a:cubicBezTo>
                <a:cubicBezTo>
                  <a:pt x="273" y="184"/>
                  <a:pt x="273" y="184"/>
                  <a:pt x="273" y="184"/>
                </a:cubicBezTo>
                <a:cubicBezTo>
                  <a:pt x="299" y="184"/>
                  <a:pt x="299" y="184"/>
                  <a:pt x="299" y="184"/>
                </a:cubicBezTo>
                <a:cubicBezTo>
                  <a:pt x="293" y="199"/>
                  <a:pt x="286" y="201"/>
                  <a:pt x="266" y="199"/>
                </a:cubicBezTo>
                <a:cubicBezTo>
                  <a:pt x="262" y="209"/>
                  <a:pt x="262" y="209"/>
                  <a:pt x="262" y="209"/>
                </a:cubicBezTo>
                <a:cubicBezTo>
                  <a:pt x="283" y="209"/>
                  <a:pt x="283" y="209"/>
                  <a:pt x="283" y="209"/>
                </a:cubicBezTo>
                <a:cubicBezTo>
                  <a:pt x="279" y="219"/>
                  <a:pt x="272" y="224"/>
                  <a:pt x="255" y="222"/>
                </a:cubicBezTo>
                <a:cubicBezTo>
                  <a:pt x="252" y="232"/>
                  <a:pt x="252" y="232"/>
                  <a:pt x="252" y="232"/>
                </a:cubicBezTo>
                <a:cubicBezTo>
                  <a:pt x="269" y="232"/>
                  <a:pt x="269" y="232"/>
                  <a:pt x="269" y="232"/>
                </a:cubicBezTo>
                <a:cubicBezTo>
                  <a:pt x="264" y="244"/>
                  <a:pt x="261" y="246"/>
                  <a:pt x="245" y="246"/>
                </a:cubicBezTo>
                <a:cubicBezTo>
                  <a:pt x="242" y="255"/>
                  <a:pt x="242" y="255"/>
                  <a:pt x="242" y="255"/>
                </a:cubicBezTo>
                <a:cubicBezTo>
                  <a:pt x="254" y="255"/>
                  <a:pt x="254" y="255"/>
                  <a:pt x="254" y="255"/>
                </a:cubicBezTo>
                <a:cubicBezTo>
                  <a:pt x="249" y="266"/>
                  <a:pt x="247" y="267"/>
                  <a:pt x="237" y="268"/>
                </a:cubicBezTo>
                <a:cubicBezTo>
                  <a:pt x="230" y="268"/>
                  <a:pt x="227" y="279"/>
                  <a:pt x="236" y="285"/>
                </a:cubicBezTo>
                <a:lnTo>
                  <a:pt x="214" y="321"/>
                </a:lnTo>
                <a:close/>
                <a:moveTo>
                  <a:pt x="31" y="283"/>
                </a:moveTo>
                <a:cubicBezTo>
                  <a:pt x="23" y="262"/>
                  <a:pt x="23" y="262"/>
                  <a:pt x="23" y="262"/>
                </a:cubicBezTo>
                <a:cubicBezTo>
                  <a:pt x="27" y="260"/>
                  <a:pt x="27" y="260"/>
                  <a:pt x="27" y="260"/>
                </a:cubicBezTo>
                <a:cubicBezTo>
                  <a:pt x="64" y="266"/>
                  <a:pt x="64" y="266"/>
                  <a:pt x="64" y="266"/>
                </a:cubicBezTo>
                <a:cubicBezTo>
                  <a:pt x="58" y="251"/>
                  <a:pt x="58" y="251"/>
                  <a:pt x="58" y="251"/>
                </a:cubicBezTo>
                <a:cubicBezTo>
                  <a:pt x="63" y="249"/>
                  <a:pt x="63" y="249"/>
                  <a:pt x="63" y="249"/>
                </a:cubicBezTo>
                <a:cubicBezTo>
                  <a:pt x="70" y="269"/>
                  <a:pt x="70" y="269"/>
                  <a:pt x="70" y="269"/>
                </a:cubicBezTo>
                <a:cubicBezTo>
                  <a:pt x="66" y="271"/>
                  <a:pt x="66" y="271"/>
                  <a:pt x="66" y="271"/>
                </a:cubicBezTo>
                <a:cubicBezTo>
                  <a:pt x="29" y="265"/>
                  <a:pt x="29" y="265"/>
                  <a:pt x="29" y="265"/>
                </a:cubicBezTo>
                <a:cubicBezTo>
                  <a:pt x="35" y="282"/>
                  <a:pt x="35" y="282"/>
                  <a:pt x="35" y="282"/>
                </a:cubicBezTo>
                <a:lnTo>
                  <a:pt x="31" y="283"/>
                </a:lnTo>
                <a:close/>
                <a:moveTo>
                  <a:pt x="45" y="313"/>
                </a:moveTo>
                <a:cubicBezTo>
                  <a:pt x="43" y="308"/>
                  <a:pt x="43" y="308"/>
                  <a:pt x="43" y="308"/>
                </a:cubicBezTo>
                <a:cubicBezTo>
                  <a:pt x="60" y="299"/>
                  <a:pt x="60" y="299"/>
                  <a:pt x="60" y="299"/>
                </a:cubicBezTo>
                <a:cubicBezTo>
                  <a:pt x="54" y="289"/>
                  <a:pt x="54" y="289"/>
                  <a:pt x="54" y="289"/>
                </a:cubicBezTo>
                <a:cubicBezTo>
                  <a:pt x="37" y="298"/>
                  <a:pt x="37" y="298"/>
                  <a:pt x="37" y="298"/>
                </a:cubicBezTo>
                <a:cubicBezTo>
                  <a:pt x="35" y="293"/>
                  <a:pt x="35" y="293"/>
                  <a:pt x="35" y="293"/>
                </a:cubicBezTo>
                <a:cubicBezTo>
                  <a:pt x="72" y="274"/>
                  <a:pt x="72" y="274"/>
                  <a:pt x="72" y="274"/>
                </a:cubicBezTo>
                <a:cubicBezTo>
                  <a:pt x="74" y="279"/>
                  <a:pt x="74" y="279"/>
                  <a:pt x="74" y="279"/>
                </a:cubicBezTo>
                <a:cubicBezTo>
                  <a:pt x="59" y="287"/>
                  <a:pt x="59" y="287"/>
                  <a:pt x="59" y="287"/>
                </a:cubicBezTo>
                <a:cubicBezTo>
                  <a:pt x="64" y="297"/>
                  <a:pt x="64" y="297"/>
                  <a:pt x="64" y="297"/>
                </a:cubicBezTo>
                <a:cubicBezTo>
                  <a:pt x="80" y="289"/>
                  <a:pt x="80" y="289"/>
                  <a:pt x="80" y="289"/>
                </a:cubicBezTo>
                <a:cubicBezTo>
                  <a:pt x="82" y="294"/>
                  <a:pt x="82" y="294"/>
                  <a:pt x="82" y="294"/>
                </a:cubicBezTo>
                <a:lnTo>
                  <a:pt x="45" y="313"/>
                </a:lnTo>
                <a:close/>
                <a:moveTo>
                  <a:pt x="62" y="336"/>
                </a:moveTo>
                <a:cubicBezTo>
                  <a:pt x="49" y="318"/>
                  <a:pt x="49" y="318"/>
                  <a:pt x="49" y="318"/>
                </a:cubicBezTo>
                <a:cubicBezTo>
                  <a:pt x="84" y="296"/>
                  <a:pt x="84" y="296"/>
                  <a:pt x="84" y="296"/>
                </a:cubicBezTo>
                <a:cubicBezTo>
                  <a:pt x="96" y="314"/>
                  <a:pt x="96" y="314"/>
                  <a:pt x="96" y="314"/>
                </a:cubicBezTo>
                <a:cubicBezTo>
                  <a:pt x="93" y="316"/>
                  <a:pt x="93" y="316"/>
                  <a:pt x="93" y="316"/>
                </a:cubicBezTo>
                <a:cubicBezTo>
                  <a:pt x="83" y="303"/>
                  <a:pt x="83" y="303"/>
                  <a:pt x="83" y="303"/>
                </a:cubicBezTo>
                <a:cubicBezTo>
                  <a:pt x="72" y="309"/>
                  <a:pt x="72" y="309"/>
                  <a:pt x="72" y="309"/>
                </a:cubicBezTo>
                <a:cubicBezTo>
                  <a:pt x="81" y="322"/>
                  <a:pt x="81" y="322"/>
                  <a:pt x="81" y="322"/>
                </a:cubicBezTo>
                <a:cubicBezTo>
                  <a:pt x="77" y="324"/>
                  <a:pt x="77" y="324"/>
                  <a:pt x="77" y="324"/>
                </a:cubicBezTo>
                <a:cubicBezTo>
                  <a:pt x="68" y="312"/>
                  <a:pt x="68" y="312"/>
                  <a:pt x="68" y="312"/>
                </a:cubicBezTo>
                <a:cubicBezTo>
                  <a:pt x="56" y="319"/>
                  <a:pt x="56" y="319"/>
                  <a:pt x="56" y="319"/>
                </a:cubicBezTo>
                <a:cubicBezTo>
                  <a:pt x="66" y="334"/>
                  <a:pt x="66" y="334"/>
                  <a:pt x="66" y="334"/>
                </a:cubicBezTo>
                <a:lnTo>
                  <a:pt x="62" y="336"/>
                </a:lnTo>
                <a:close/>
                <a:moveTo>
                  <a:pt x="92" y="365"/>
                </a:moveTo>
                <a:cubicBezTo>
                  <a:pt x="87" y="361"/>
                  <a:pt x="87" y="361"/>
                  <a:pt x="87" y="361"/>
                </a:cubicBezTo>
                <a:cubicBezTo>
                  <a:pt x="113" y="330"/>
                  <a:pt x="113" y="330"/>
                  <a:pt x="113" y="330"/>
                </a:cubicBezTo>
                <a:cubicBezTo>
                  <a:pt x="117" y="334"/>
                  <a:pt x="117" y="334"/>
                  <a:pt x="117" y="334"/>
                </a:cubicBezTo>
                <a:lnTo>
                  <a:pt x="92" y="365"/>
                </a:lnTo>
                <a:close/>
                <a:moveTo>
                  <a:pt x="119" y="362"/>
                </a:moveTo>
                <a:cubicBezTo>
                  <a:pt x="125" y="348"/>
                  <a:pt x="125" y="348"/>
                  <a:pt x="125" y="348"/>
                </a:cubicBezTo>
                <a:cubicBezTo>
                  <a:pt x="125" y="347"/>
                  <a:pt x="125" y="347"/>
                  <a:pt x="125" y="347"/>
                </a:cubicBezTo>
                <a:cubicBezTo>
                  <a:pt x="114" y="358"/>
                  <a:pt x="114" y="358"/>
                  <a:pt x="114" y="358"/>
                </a:cubicBezTo>
                <a:lnTo>
                  <a:pt x="119" y="362"/>
                </a:lnTo>
                <a:close/>
                <a:moveTo>
                  <a:pt x="112" y="379"/>
                </a:moveTo>
                <a:cubicBezTo>
                  <a:pt x="117" y="368"/>
                  <a:pt x="117" y="368"/>
                  <a:pt x="117" y="368"/>
                </a:cubicBezTo>
                <a:cubicBezTo>
                  <a:pt x="110" y="363"/>
                  <a:pt x="110" y="363"/>
                  <a:pt x="110" y="363"/>
                </a:cubicBezTo>
                <a:cubicBezTo>
                  <a:pt x="101" y="372"/>
                  <a:pt x="101" y="372"/>
                  <a:pt x="101" y="372"/>
                </a:cubicBezTo>
                <a:cubicBezTo>
                  <a:pt x="97" y="369"/>
                  <a:pt x="97" y="369"/>
                  <a:pt x="97" y="369"/>
                </a:cubicBezTo>
                <a:cubicBezTo>
                  <a:pt x="127" y="339"/>
                  <a:pt x="127" y="339"/>
                  <a:pt x="127" y="339"/>
                </a:cubicBezTo>
                <a:cubicBezTo>
                  <a:pt x="133" y="343"/>
                  <a:pt x="133" y="343"/>
                  <a:pt x="133" y="343"/>
                </a:cubicBezTo>
                <a:cubicBezTo>
                  <a:pt x="117" y="382"/>
                  <a:pt x="117" y="382"/>
                  <a:pt x="117" y="382"/>
                </a:cubicBezTo>
                <a:lnTo>
                  <a:pt x="112" y="379"/>
                </a:lnTo>
                <a:close/>
                <a:moveTo>
                  <a:pt x="142" y="393"/>
                </a:moveTo>
                <a:cubicBezTo>
                  <a:pt x="136" y="391"/>
                  <a:pt x="136" y="391"/>
                  <a:pt x="136" y="391"/>
                </a:cubicBezTo>
                <a:cubicBezTo>
                  <a:pt x="139" y="362"/>
                  <a:pt x="139" y="362"/>
                  <a:pt x="139" y="362"/>
                </a:cubicBezTo>
                <a:cubicBezTo>
                  <a:pt x="127" y="386"/>
                  <a:pt x="127" y="386"/>
                  <a:pt x="127" y="386"/>
                </a:cubicBezTo>
                <a:cubicBezTo>
                  <a:pt x="122" y="384"/>
                  <a:pt x="122" y="384"/>
                  <a:pt x="122" y="384"/>
                </a:cubicBezTo>
                <a:cubicBezTo>
                  <a:pt x="141" y="346"/>
                  <a:pt x="141" y="346"/>
                  <a:pt x="141" y="346"/>
                </a:cubicBezTo>
                <a:cubicBezTo>
                  <a:pt x="146" y="349"/>
                  <a:pt x="146" y="349"/>
                  <a:pt x="146" y="349"/>
                </a:cubicBezTo>
                <a:cubicBezTo>
                  <a:pt x="143" y="376"/>
                  <a:pt x="143" y="376"/>
                  <a:pt x="143" y="376"/>
                </a:cubicBezTo>
                <a:cubicBezTo>
                  <a:pt x="156" y="353"/>
                  <a:pt x="156" y="353"/>
                  <a:pt x="156" y="353"/>
                </a:cubicBezTo>
                <a:cubicBezTo>
                  <a:pt x="160" y="355"/>
                  <a:pt x="160" y="355"/>
                  <a:pt x="160" y="355"/>
                </a:cubicBezTo>
                <a:lnTo>
                  <a:pt x="142" y="393"/>
                </a:lnTo>
                <a:close/>
                <a:moveTo>
                  <a:pt x="169" y="401"/>
                </a:moveTo>
                <a:cubicBezTo>
                  <a:pt x="166" y="400"/>
                  <a:pt x="166" y="400"/>
                  <a:pt x="166" y="400"/>
                </a:cubicBezTo>
                <a:cubicBezTo>
                  <a:pt x="166" y="397"/>
                  <a:pt x="166" y="397"/>
                  <a:pt x="166" y="397"/>
                </a:cubicBezTo>
                <a:cubicBezTo>
                  <a:pt x="165" y="398"/>
                  <a:pt x="164" y="398"/>
                  <a:pt x="163" y="398"/>
                </a:cubicBezTo>
                <a:cubicBezTo>
                  <a:pt x="162" y="399"/>
                  <a:pt x="160" y="399"/>
                  <a:pt x="159" y="398"/>
                </a:cubicBezTo>
                <a:cubicBezTo>
                  <a:pt x="156" y="397"/>
                  <a:pt x="154" y="395"/>
                  <a:pt x="153" y="391"/>
                </a:cubicBezTo>
                <a:cubicBezTo>
                  <a:pt x="151" y="388"/>
                  <a:pt x="151" y="383"/>
                  <a:pt x="153" y="377"/>
                </a:cubicBezTo>
                <a:cubicBezTo>
                  <a:pt x="156" y="370"/>
                  <a:pt x="158" y="365"/>
                  <a:pt x="161" y="362"/>
                </a:cubicBezTo>
                <a:cubicBezTo>
                  <a:pt x="164" y="360"/>
                  <a:pt x="169" y="358"/>
                  <a:pt x="173" y="359"/>
                </a:cubicBezTo>
                <a:cubicBezTo>
                  <a:pt x="178" y="361"/>
                  <a:pt x="181" y="366"/>
                  <a:pt x="179" y="374"/>
                </a:cubicBezTo>
                <a:cubicBezTo>
                  <a:pt x="174" y="373"/>
                  <a:pt x="174" y="373"/>
                  <a:pt x="174" y="373"/>
                </a:cubicBezTo>
                <a:cubicBezTo>
                  <a:pt x="175" y="370"/>
                  <a:pt x="174" y="365"/>
                  <a:pt x="171" y="364"/>
                </a:cubicBezTo>
                <a:cubicBezTo>
                  <a:pt x="169" y="363"/>
                  <a:pt x="166" y="364"/>
                  <a:pt x="164" y="366"/>
                </a:cubicBezTo>
                <a:cubicBezTo>
                  <a:pt x="162" y="368"/>
                  <a:pt x="160" y="372"/>
                  <a:pt x="158" y="378"/>
                </a:cubicBezTo>
                <a:cubicBezTo>
                  <a:pt x="157" y="383"/>
                  <a:pt x="156" y="387"/>
                  <a:pt x="157" y="390"/>
                </a:cubicBezTo>
                <a:cubicBezTo>
                  <a:pt x="158" y="392"/>
                  <a:pt x="159" y="394"/>
                  <a:pt x="161" y="394"/>
                </a:cubicBezTo>
                <a:cubicBezTo>
                  <a:pt x="163" y="395"/>
                  <a:pt x="164" y="394"/>
                  <a:pt x="166" y="393"/>
                </a:cubicBezTo>
                <a:cubicBezTo>
                  <a:pt x="167" y="392"/>
                  <a:pt x="168" y="390"/>
                  <a:pt x="169" y="387"/>
                </a:cubicBezTo>
                <a:cubicBezTo>
                  <a:pt x="170" y="385"/>
                  <a:pt x="170" y="385"/>
                  <a:pt x="170" y="385"/>
                </a:cubicBezTo>
                <a:cubicBezTo>
                  <a:pt x="164" y="383"/>
                  <a:pt x="164" y="383"/>
                  <a:pt x="164" y="383"/>
                </a:cubicBezTo>
                <a:cubicBezTo>
                  <a:pt x="165" y="379"/>
                  <a:pt x="165" y="379"/>
                  <a:pt x="165" y="379"/>
                </a:cubicBezTo>
                <a:cubicBezTo>
                  <a:pt x="175" y="382"/>
                  <a:pt x="175" y="382"/>
                  <a:pt x="175" y="382"/>
                </a:cubicBezTo>
                <a:lnTo>
                  <a:pt x="169" y="401"/>
                </a:lnTo>
                <a:close/>
                <a:moveTo>
                  <a:pt x="225" y="392"/>
                </a:moveTo>
                <a:cubicBezTo>
                  <a:pt x="225" y="396"/>
                  <a:pt x="224" y="399"/>
                  <a:pt x="222" y="401"/>
                </a:cubicBezTo>
                <a:cubicBezTo>
                  <a:pt x="220" y="403"/>
                  <a:pt x="217" y="404"/>
                  <a:pt x="213" y="404"/>
                </a:cubicBezTo>
                <a:cubicBezTo>
                  <a:pt x="209" y="404"/>
                  <a:pt x="206" y="403"/>
                  <a:pt x="205" y="400"/>
                </a:cubicBezTo>
                <a:cubicBezTo>
                  <a:pt x="203" y="398"/>
                  <a:pt x="202" y="395"/>
                  <a:pt x="202" y="391"/>
                </a:cubicBezTo>
                <a:cubicBezTo>
                  <a:pt x="203" y="363"/>
                  <a:pt x="203" y="363"/>
                  <a:pt x="203" y="363"/>
                </a:cubicBezTo>
                <a:cubicBezTo>
                  <a:pt x="208" y="363"/>
                  <a:pt x="208" y="363"/>
                  <a:pt x="208" y="363"/>
                </a:cubicBezTo>
                <a:cubicBezTo>
                  <a:pt x="207" y="392"/>
                  <a:pt x="207" y="392"/>
                  <a:pt x="207" y="392"/>
                </a:cubicBezTo>
                <a:cubicBezTo>
                  <a:pt x="207" y="394"/>
                  <a:pt x="208" y="396"/>
                  <a:pt x="209" y="398"/>
                </a:cubicBezTo>
                <a:cubicBezTo>
                  <a:pt x="210" y="399"/>
                  <a:pt x="211" y="400"/>
                  <a:pt x="213" y="400"/>
                </a:cubicBezTo>
                <a:cubicBezTo>
                  <a:pt x="215" y="400"/>
                  <a:pt x="217" y="399"/>
                  <a:pt x="218" y="398"/>
                </a:cubicBezTo>
                <a:cubicBezTo>
                  <a:pt x="219" y="397"/>
                  <a:pt x="220" y="395"/>
                  <a:pt x="220" y="392"/>
                </a:cubicBezTo>
                <a:cubicBezTo>
                  <a:pt x="221" y="364"/>
                  <a:pt x="221" y="364"/>
                  <a:pt x="221" y="364"/>
                </a:cubicBezTo>
                <a:cubicBezTo>
                  <a:pt x="226" y="364"/>
                  <a:pt x="226" y="364"/>
                  <a:pt x="226" y="364"/>
                </a:cubicBezTo>
                <a:lnTo>
                  <a:pt x="225" y="392"/>
                </a:lnTo>
                <a:close/>
                <a:moveTo>
                  <a:pt x="253" y="400"/>
                </a:moveTo>
                <a:cubicBezTo>
                  <a:pt x="249" y="401"/>
                  <a:pt x="249" y="401"/>
                  <a:pt x="249" y="401"/>
                </a:cubicBezTo>
                <a:cubicBezTo>
                  <a:pt x="235" y="374"/>
                  <a:pt x="235" y="374"/>
                  <a:pt x="235" y="374"/>
                </a:cubicBezTo>
                <a:cubicBezTo>
                  <a:pt x="237" y="403"/>
                  <a:pt x="237" y="403"/>
                  <a:pt x="237" y="403"/>
                </a:cubicBezTo>
                <a:cubicBezTo>
                  <a:pt x="231" y="403"/>
                  <a:pt x="231" y="403"/>
                  <a:pt x="231" y="403"/>
                </a:cubicBezTo>
                <a:cubicBezTo>
                  <a:pt x="228" y="363"/>
                  <a:pt x="228" y="363"/>
                  <a:pt x="228" y="363"/>
                </a:cubicBezTo>
                <a:cubicBezTo>
                  <a:pt x="234" y="362"/>
                  <a:pt x="234" y="362"/>
                  <a:pt x="234" y="362"/>
                </a:cubicBezTo>
                <a:cubicBezTo>
                  <a:pt x="246" y="381"/>
                  <a:pt x="246" y="381"/>
                  <a:pt x="246" y="381"/>
                </a:cubicBezTo>
                <a:cubicBezTo>
                  <a:pt x="244" y="361"/>
                  <a:pt x="244" y="361"/>
                  <a:pt x="244" y="361"/>
                </a:cubicBezTo>
                <a:cubicBezTo>
                  <a:pt x="248" y="360"/>
                  <a:pt x="248" y="360"/>
                  <a:pt x="248" y="360"/>
                </a:cubicBezTo>
                <a:lnTo>
                  <a:pt x="253" y="400"/>
                </a:lnTo>
                <a:close/>
                <a:moveTo>
                  <a:pt x="268" y="396"/>
                </a:moveTo>
                <a:cubicBezTo>
                  <a:pt x="263" y="397"/>
                  <a:pt x="263" y="397"/>
                  <a:pt x="263" y="397"/>
                </a:cubicBezTo>
                <a:cubicBezTo>
                  <a:pt x="252" y="359"/>
                  <a:pt x="252" y="359"/>
                  <a:pt x="252" y="359"/>
                </a:cubicBezTo>
                <a:cubicBezTo>
                  <a:pt x="257" y="357"/>
                  <a:pt x="257" y="357"/>
                  <a:pt x="257" y="357"/>
                </a:cubicBezTo>
                <a:lnTo>
                  <a:pt x="268" y="396"/>
                </a:lnTo>
                <a:close/>
                <a:moveTo>
                  <a:pt x="282" y="347"/>
                </a:moveTo>
                <a:cubicBezTo>
                  <a:pt x="289" y="389"/>
                  <a:pt x="289" y="389"/>
                  <a:pt x="289" y="389"/>
                </a:cubicBezTo>
                <a:cubicBezTo>
                  <a:pt x="284" y="392"/>
                  <a:pt x="284" y="392"/>
                  <a:pt x="284" y="392"/>
                </a:cubicBezTo>
                <a:cubicBezTo>
                  <a:pt x="261" y="356"/>
                  <a:pt x="261" y="356"/>
                  <a:pt x="261" y="356"/>
                </a:cubicBezTo>
                <a:cubicBezTo>
                  <a:pt x="266" y="354"/>
                  <a:pt x="266" y="354"/>
                  <a:pt x="266" y="354"/>
                </a:cubicBezTo>
                <a:cubicBezTo>
                  <a:pt x="282" y="378"/>
                  <a:pt x="282" y="378"/>
                  <a:pt x="282" y="378"/>
                </a:cubicBezTo>
                <a:cubicBezTo>
                  <a:pt x="278" y="349"/>
                  <a:pt x="278" y="349"/>
                  <a:pt x="278" y="349"/>
                </a:cubicBezTo>
                <a:lnTo>
                  <a:pt x="282" y="347"/>
                </a:lnTo>
                <a:close/>
                <a:moveTo>
                  <a:pt x="324" y="371"/>
                </a:moveTo>
                <a:cubicBezTo>
                  <a:pt x="305" y="381"/>
                  <a:pt x="305" y="381"/>
                  <a:pt x="305" y="381"/>
                </a:cubicBezTo>
                <a:cubicBezTo>
                  <a:pt x="284" y="346"/>
                  <a:pt x="284" y="346"/>
                  <a:pt x="284" y="346"/>
                </a:cubicBezTo>
                <a:cubicBezTo>
                  <a:pt x="303" y="336"/>
                  <a:pt x="303" y="336"/>
                  <a:pt x="303" y="336"/>
                </a:cubicBezTo>
                <a:cubicBezTo>
                  <a:pt x="305" y="340"/>
                  <a:pt x="305" y="340"/>
                  <a:pt x="305" y="340"/>
                </a:cubicBezTo>
                <a:cubicBezTo>
                  <a:pt x="291" y="347"/>
                  <a:pt x="291" y="347"/>
                  <a:pt x="291" y="347"/>
                </a:cubicBezTo>
                <a:cubicBezTo>
                  <a:pt x="297" y="358"/>
                  <a:pt x="297" y="358"/>
                  <a:pt x="297" y="358"/>
                </a:cubicBezTo>
                <a:cubicBezTo>
                  <a:pt x="310" y="351"/>
                  <a:pt x="310" y="351"/>
                  <a:pt x="310" y="351"/>
                </a:cubicBezTo>
                <a:cubicBezTo>
                  <a:pt x="312" y="355"/>
                  <a:pt x="312" y="355"/>
                  <a:pt x="312" y="355"/>
                </a:cubicBezTo>
                <a:cubicBezTo>
                  <a:pt x="300" y="362"/>
                  <a:pt x="300" y="362"/>
                  <a:pt x="300" y="362"/>
                </a:cubicBezTo>
                <a:cubicBezTo>
                  <a:pt x="307" y="375"/>
                  <a:pt x="307" y="375"/>
                  <a:pt x="307" y="375"/>
                </a:cubicBezTo>
                <a:cubicBezTo>
                  <a:pt x="322" y="367"/>
                  <a:pt x="322" y="367"/>
                  <a:pt x="322" y="367"/>
                </a:cubicBezTo>
                <a:lnTo>
                  <a:pt x="324" y="371"/>
                </a:lnTo>
                <a:close/>
                <a:moveTo>
                  <a:pt x="320" y="332"/>
                </a:moveTo>
                <a:cubicBezTo>
                  <a:pt x="316" y="331"/>
                  <a:pt x="314" y="333"/>
                  <a:pt x="312" y="335"/>
                </a:cubicBezTo>
                <a:cubicBezTo>
                  <a:pt x="320" y="346"/>
                  <a:pt x="320" y="346"/>
                  <a:pt x="320" y="346"/>
                </a:cubicBezTo>
                <a:cubicBezTo>
                  <a:pt x="322" y="344"/>
                  <a:pt x="323" y="343"/>
                  <a:pt x="325" y="340"/>
                </a:cubicBezTo>
                <a:cubicBezTo>
                  <a:pt x="326" y="336"/>
                  <a:pt x="324" y="333"/>
                  <a:pt x="320" y="332"/>
                </a:cubicBezTo>
                <a:close/>
                <a:moveTo>
                  <a:pt x="346" y="356"/>
                </a:moveTo>
                <a:cubicBezTo>
                  <a:pt x="342" y="359"/>
                  <a:pt x="342" y="359"/>
                  <a:pt x="342" y="359"/>
                </a:cubicBezTo>
                <a:cubicBezTo>
                  <a:pt x="327" y="347"/>
                  <a:pt x="327" y="347"/>
                  <a:pt x="327" y="347"/>
                </a:cubicBezTo>
                <a:cubicBezTo>
                  <a:pt x="323" y="351"/>
                  <a:pt x="323" y="351"/>
                  <a:pt x="323" y="351"/>
                </a:cubicBezTo>
                <a:cubicBezTo>
                  <a:pt x="333" y="364"/>
                  <a:pt x="333" y="364"/>
                  <a:pt x="333" y="364"/>
                </a:cubicBezTo>
                <a:cubicBezTo>
                  <a:pt x="329" y="368"/>
                  <a:pt x="329" y="368"/>
                  <a:pt x="329" y="368"/>
                </a:cubicBezTo>
                <a:cubicBezTo>
                  <a:pt x="304" y="334"/>
                  <a:pt x="304" y="334"/>
                  <a:pt x="304" y="334"/>
                </a:cubicBezTo>
                <a:cubicBezTo>
                  <a:pt x="312" y="329"/>
                  <a:pt x="312" y="329"/>
                  <a:pt x="312" y="329"/>
                </a:cubicBezTo>
                <a:cubicBezTo>
                  <a:pt x="315" y="327"/>
                  <a:pt x="318" y="326"/>
                  <a:pt x="321" y="326"/>
                </a:cubicBezTo>
                <a:cubicBezTo>
                  <a:pt x="329" y="327"/>
                  <a:pt x="332" y="332"/>
                  <a:pt x="331" y="338"/>
                </a:cubicBezTo>
                <a:cubicBezTo>
                  <a:pt x="331" y="340"/>
                  <a:pt x="331" y="342"/>
                  <a:pt x="330" y="344"/>
                </a:cubicBezTo>
                <a:lnTo>
                  <a:pt x="346" y="356"/>
                </a:lnTo>
                <a:close/>
                <a:moveTo>
                  <a:pt x="359" y="323"/>
                </a:moveTo>
                <a:cubicBezTo>
                  <a:pt x="367" y="328"/>
                  <a:pt x="365" y="342"/>
                  <a:pt x="354" y="344"/>
                </a:cubicBezTo>
                <a:cubicBezTo>
                  <a:pt x="351" y="344"/>
                  <a:pt x="348" y="344"/>
                  <a:pt x="346" y="343"/>
                </a:cubicBezTo>
                <a:cubicBezTo>
                  <a:pt x="348" y="338"/>
                  <a:pt x="348" y="338"/>
                  <a:pt x="348" y="338"/>
                </a:cubicBezTo>
                <a:cubicBezTo>
                  <a:pt x="350" y="339"/>
                  <a:pt x="352" y="339"/>
                  <a:pt x="354" y="339"/>
                </a:cubicBezTo>
                <a:cubicBezTo>
                  <a:pt x="361" y="338"/>
                  <a:pt x="361" y="330"/>
                  <a:pt x="356" y="327"/>
                </a:cubicBezTo>
                <a:cubicBezTo>
                  <a:pt x="355" y="326"/>
                  <a:pt x="353" y="326"/>
                  <a:pt x="351" y="326"/>
                </a:cubicBezTo>
                <a:cubicBezTo>
                  <a:pt x="346" y="327"/>
                  <a:pt x="343" y="330"/>
                  <a:pt x="338" y="330"/>
                </a:cubicBezTo>
                <a:cubicBezTo>
                  <a:pt x="332" y="331"/>
                  <a:pt x="327" y="327"/>
                  <a:pt x="327" y="321"/>
                </a:cubicBezTo>
                <a:cubicBezTo>
                  <a:pt x="326" y="318"/>
                  <a:pt x="327" y="315"/>
                  <a:pt x="328" y="313"/>
                </a:cubicBezTo>
                <a:cubicBezTo>
                  <a:pt x="331" y="308"/>
                  <a:pt x="338" y="307"/>
                  <a:pt x="343" y="310"/>
                </a:cubicBezTo>
                <a:cubicBezTo>
                  <a:pt x="341" y="315"/>
                  <a:pt x="341" y="315"/>
                  <a:pt x="341" y="315"/>
                </a:cubicBezTo>
                <a:cubicBezTo>
                  <a:pt x="338" y="313"/>
                  <a:pt x="334" y="313"/>
                  <a:pt x="332" y="316"/>
                </a:cubicBezTo>
                <a:cubicBezTo>
                  <a:pt x="331" y="318"/>
                  <a:pt x="331" y="319"/>
                  <a:pt x="331" y="321"/>
                </a:cubicBezTo>
                <a:cubicBezTo>
                  <a:pt x="332" y="324"/>
                  <a:pt x="334" y="326"/>
                  <a:pt x="337" y="325"/>
                </a:cubicBezTo>
                <a:cubicBezTo>
                  <a:pt x="342" y="325"/>
                  <a:pt x="346" y="320"/>
                  <a:pt x="351" y="321"/>
                </a:cubicBezTo>
                <a:cubicBezTo>
                  <a:pt x="353" y="321"/>
                  <a:pt x="356" y="321"/>
                  <a:pt x="359" y="323"/>
                </a:cubicBezTo>
                <a:close/>
                <a:moveTo>
                  <a:pt x="377" y="317"/>
                </a:moveTo>
                <a:cubicBezTo>
                  <a:pt x="374" y="321"/>
                  <a:pt x="374" y="321"/>
                  <a:pt x="374" y="321"/>
                </a:cubicBezTo>
                <a:cubicBezTo>
                  <a:pt x="339" y="299"/>
                  <a:pt x="339" y="299"/>
                  <a:pt x="339" y="299"/>
                </a:cubicBezTo>
                <a:cubicBezTo>
                  <a:pt x="342" y="295"/>
                  <a:pt x="342" y="295"/>
                  <a:pt x="342" y="295"/>
                </a:cubicBezTo>
                <a:lnTo>
                  <a:pt x="377" y="317"/>
                </a:lnTo>
                <a:close/>
                <a:moveTo>
                  <a:pt x="359" y="273"/>
                </a:moveTo>
                <a:cubicBezTo>
                  <a:pt x="355" y="280"/>
                  <a:pt x="355" y="280"/>
                  <a:pt x="355" y="280"/>
                </a:cubicBezTo>
                <a:cubicBezTo>
                  <a:pt x="388" y="300"/>
                  <a:pt x="388" y="300"/>
                  <a:pt x="388" y="300"/>
                </a:cubicBezTo>
                <a:cubicBezTo>
                  <a:pt x="386" y="304"/>
                  <a:pt x="386" y="304"/>
                  <a:pt x="386" y="304"/>
                </a:cubicBezTo>
                <a:cubicBezTo>
                  <a:pt x="353" y="284"/>
                  <a:pt x="353" y="284"/>
                  <a:pt x="353" y="284"/>
                </a:cubicBezTo>
                <a:cubicBezTo>
                  <a:pt x="349" y="292"/>
                  <a:pt x="349" y="292"/>
                  <a:pt x="349" y="292"/>
                </a:cubicBezTo>
                <a:cubicBezTo>
                  <a:pt x="345" y="289"/>
                  <a:pt x="345" y="289"/>
                  <a:pt x="345" y="289"/>
                </a:cubicBezTo>
                <a:cubicBezTo>
                  <a:pt x="355" y="271"/>
                  <a:pt x="355" y="271"/>
                  <a:pt x="355" y="271"/>
                </a:cubicBezTo>
                <a:lnTo>
                  <a:pt x="359" y="273"/>
                </a:lnTo>
                <a:close/>
                <a:moveTo>
                  <a:pt x="365" y="246"/>
                </a:moveTo>
                <a:cubicBezTo>
                  <a:pt x="385" y="264"/>
                  <a:pt x="385" y="264"/>
                  <a:pt x="385" y="264"/>
                </a:cubicBezTo>
                <a:cubicBezTo>
                  <a:pt x="399" y="270"/>
                  <a:pt x="399" y="270"/>
                  <a:pt x="399" y="270"/>
                </a:cubicBezTo>
                <a:cubicBezTo>
                  <a:pt x="397" y="274"/>
                  <a:pt x="397" y="274"/>
                  <a:pt x="397" y="274"/>
                </a:cubicBezTo>
                <a:cubicBezTo>
                  <a:pt x="385" y="269"/>
                  <a:pt x="385" y="269"/>
                  <a:pt x="385" y="269"/>
                </a:cubicBezTo>
                <a:cubicBezTo>
                  <a:pt x="356" y="269"/>
                  <a:pt x="356" y="269"/>
                  <a:pt x="356" y="269"/>
                </a:cubicBezTo>
                <a:cubicBezTo>
                  <a:pt x="357" y="264"/>
                  <a:pt x="357" y="264"/>
                  <a:pt x="357" y="264"/>
                </a:cubicBezTo>
                <a:cubicBezTo>
                  <a:pt x="377" y="264"/>
                  <a:pt x="377" y="264"/>
                  <a:pt x="377" y="264"/>
                </a:cubicBezTo>
                <a:cubicBezTo>
                  <a:pt x="363" y="251"/>
                  <a:pt x="363" y="251"/>
                  <a:pt x="363" y="251"/>
                </a:cubicBezTo>
                <a:lnTo>
                  <a:pt x="365" y="246"/>
                </a:lnTo>
                <a:close/>
                <a:moveTo>
                  <a:pt x="89" y="347"/>
                </a:moveTo>
                <a:cubicBezTo>
                  <a:pt x="85" y="350"/>
                  <a:pt x="82" y="352"/>
                  <a:pt x="79" y="352"/>
                </a:cubicBezTo>
                <a:cubicBezTo>
                  <a:pt x="76" y="352"/>
                  <a:pt x="73" y="351"/>
                  <a:pt x="70" y="349"/>
                </a:cubicBezTo>
                <a:cubicBezTo>
                  <a:pt x="68" y="346"/>
                  <a:pt x="67" y="344"/>
                  <a:pt x="67" y="340"/>
                </a:cubicBezTo>
                <a:cubicBezTo>
                  <a:pt x="67" y="339"/>
                  <a:pt x="67" y="337"/>
                  <a:pt x="68" y="336"/>
                </a:cubicBezTo>
                <a:cubicBezTo>
                  <a:pt x="73" y="338"/>
                  <a:pt x="73" y="338"/>
                  <a:pt x="73" y="338"/>
                </a:cubicBezTo>
                <a:cubicBezTo>
                  <a:pt x="72" y="339"/>
                  <a:pt x="72" y="340"/>
                  <a:pt x="72" y="341"/>
                </a:cubicBezTo>
                <a:cubicBezTo>
                  <a:pt x="72" y="342"/>
                  <a:pt x="73" y="344"/>
                  <a:pt x="74" y="345"/>
                </a:cubicBezTo>
                <a:cubicBezTo>
                  <a:pt x="75" y="346"/>
                  <a:pt x="77" y="347"/>
                  <a:pt x="79" y="347"/>
                </a:cubicBezTo>
                <a:cubicBezTo>
                  <a:pt x="80" y="347"/>
                  <a:pt x="82" y="346"/>
                  <a:pt x="85" y="343"/>
                </a:cubicBezTo>
                <a:cubicBezTo>
                  <a:pt x="105" y="323"/>
                  <a:pt x="105" y="323"/>
                  <a:pt x="105" y="323"/>
                </a:cubicBezTo>
                <a:cubicBezTo>
                  <a:pt x="109" y="327"/>
                  <a:pt x="109" y="327"/>
                  <a:pt x="109" y="327"/>
                </a:cubicBezTo>
                <a:lnTo>
                  <a:pt x="89" y="347"/>
                </a:lnTo>
                <a:close/>
                <a:moveTo>
                  <a:pt x="274" y="310"/>
                </a:moveTo>
                <a:cubicBezTo>
                  <a:pt x="273" y="337"/>
                  <a:pt x="273" y="337"/>
                  <a:pt x="273" y="337"/>
                </a:cubicBezTo>
                <a:cubicBezTo>
                  <a:pt x="269" y="339"/>
                  <a:pt x="269" y="339"/>
                  <a:pt x="269" y="339"/>
                </a:cubicBezTo>
                <a:cubicBezTo>
                  <a:pt x="269" y="314"/>
                  <a:pt x="269" y="314"/>
                  <a:pt x="269" y="314"/>
                </a:cubicBezTo>
                <a:cubicBezTo>
                  <a:pt x="254" y="322"/>
                  <a:pt x="254" y="322"/>
                  <a:pt x="254" y="322"/>
                </a:cubicBezTo>
                <a:cubicBezTo>
                  <a:pt x="253" y="319"/>
                  <a:pt x="253" y="319"/>
                  <a:pt x="253" y="319"/>
                </a:cubicBezTo>
                <a:cubicBezTo>
                  <a:pt x="272" y="309"/>
                  <a:pt x="272" y="309"/>
                  <a:pt x="272" y="309"/>
                </a:cubicBezTo>
                <a:lnTo>
                  <a:pt x="274" y="310"/>
                </a:lnTo>
                <a:close/>
                <a:moveTo>
                  <a:pt x="218" y="332"/>
                </a:moveTo>
                <a:cubicBezTo>
                  <a:pt x="218" y="331"/>
                  <a:pt x="219" y="330"/>
                  <a:pt x="219" y="328"/>
                </a:cubicBezTo>
                <a:cubicBezTo>
                  <a:pt x="220" y="327"/>
                  <a:pt x="221" y="326"/>
                  <a:pt x="222" y="326"/>
                </a:cubicBezTo>
                <a:cubicBezTo>
                  <a:pt x="223" y="325"/>
                  <a:pt x="224" y="324"/>
                  <a:pt x="226" y="324"/>
                </a:cubicBezTo>
                <a:cubicBezTo>
                  <a:pt x="227" y="323"/>
                  <a:pt x="229" y="323"/>
                  <a:pt x="231" y="323"/>
                </a:cubicBezTo>
                <a:cubicBezTo>
                  <a:pt x="232" y="323"/>
                  <a:pt x="234" y="323"/>
                  <a:pt x="235" y="324"/>
                </a:cubicBezTo>
                <a:cubicBezTo>
                  <a:pt x="237" y="324"/>
                  <a:pt x="238" y="325"/>
                  <a:pt x="239" y="326"/>
                </a:cubicBezTo>
                <a:cubicBezTo>
                  <a:pt x="240" y="326"/>
                  <a:pt x="241" y="328"/>
                  <a:pt x="242" y="329"/>
                </a:cubicBezTo>
                <a:cubicBezTo>
                  <a:pt x="243" y="331"/>
                  <a:pt x="243" y="333"/>
                  <a:pt x="243" y="335"/>
                </a:cubicBezTo>
                <a:cubicBezTo>
                  <a:pt x="243" y="337"/>
                  <a:pt x="243" y="339"/>
                  <a:pt x="242" y="341"/>
                </a:cubicBezTo>
                <a:cubicBezTo>
                  <a:pt x="241" y="343"/>
                  <a:pt x="240" y="344"/>
                  <a:pt x="239" y="346"/>
                </a:cubicBezTo>
                <a:cubicBezTo>
                  <a:pt x="238" y="347"/>
                  <a:pt x="236" y="348"/>
                  <a:pt x="234" y="349"/>
                </a:cubicBezTo>
                <a:cubicBezTo>
                  <a:pt x="232" y="349"/>
                  <a:pt x="229" y="350"/>
                  <a:pt x="226" y="350"/>
                </a:cubicBezTo>
                <a:cubicBezTo>
                  <a:pt x="225" y="350"/>
                  <a:pt x="225" y="350"/>
                  <a:pt x="224" y="350"/>
                </a:cubicBezTo>
                <a:cubicBezTo>
                  <a:pt x="223" y="350"/>
                  <a:pt x="222" y="349"/>
                  <a:pt x="222" y="349"/>
                </a:cubicBezTo>
                <a:cubicBezTo>
                  <a:pt x="222" y="346"/>
                  <a:pt x="222" y="346"/>
                  <a:pt x="222" y="346"/>
                </a:cubicBezTo>
                <a:cubicBezTo>
                  <a:pt x="222" y="346"/>
                  <a:pt x="222" y="346"/>
                  <a:pt x="222" y="346"/>
                </a:cubicBezTo>
                <a:cubicBezTo>
                  <a:pt x="222" y="346"/>
                  <a:pt x="223" y="346"/>
                  <a:pt x="224" y="347"/>
                </a:cubicBezTo>
                <a:cubicBezTo>
                  <a:pt x="225" y="347"/>
                  <a:pt x="226" y="347"/>
                  <a:pt x="227" y="347"/>
                </a:cubicBezTo>
                <a:cubicBezTo>
                  <a:pt x="230" y="347"/>
                  <a:pt x="233" y="346"/>
                  <a:pt x="235" y="345"/>
                </a:cubicBezTo>
                <a:cubicBezTo>
                  <a:pt x="237" y="343"/>
                  <a:pt x="238" y="341"/>
                  <a:pt x="238" y="338"/>
                </a:cubicBezTo>
                <a:cubicBezTo>
                  <a:pt x="237" y="339"/>
                  <a:pt x="235" y="339"/>
                  <a:pt x="234" y="340"/>
                </a:cubicBezTo>
                <a:cubicBezTo>
                  <a:pt x="233" y="340"/>
                  <a:pt x="231" y="340"/>
                  <a:pt x="230" y="340"/>
                </a:cubicBezTo>
                <a:cubicBezTo>
                  <a:pt x="229" y="340"/>
                  <a:pt x="227" y="340"/>
                  <a:pt x="226" y="340"/>
                </a:cubicBezTo>
                <a:cubicBezTo>
                  <a:pt x="225" y="340"/>
                  <a:pt x="224" y="339"/>
                  <a:pt x="223" y="339"/>
                </a:cubicBezTo>
                <a:cubicBezTo>
                  <a:pt x="221" y="338"/>
                  <a:pt x="220" y="337"/>
                  <a:pt x="219" y="336"/>
                </a:cubicBezTo>
                <a:cubicBezTo>
                  <a:pt x="219" y="335"/>
                  <a:pt x="218" y="334"/>
                  <a:pt x="218" y="332"/>
                </a:cubicBezTo>
                <a:close/>
                <a:moveTo>
                  <a:pt x="238" y="334"/>
                </a:moveTo>
                <a:cubicBezTo>
                  <a:pt x="238" y="332"/>
                  <a:pt x="238" y="331"/>
                  <a:pt x="237" y="330"/>
                </a:cubicBezTo>
                <a:cubicBezTo>
                  <a:pt x="237" y="329"/>
                  <a:pt x="236" y="328"/>
                  <a:pt x="235" y="327"/>
                </a:cubicBezTo>
                <a:cubicBezTo>
                  <a:pt x="235" y="327"/>
                  <a:pt x="234" y="327"/>
                  <a:pt x="233" y="326"/>
                </a:cubicBezTo>
                <a:cubicBezTo>
                  <a:pt x="232" y="326"/>
                  <a:pt x="231" y="326"/>
                  <a:pt x="231" y="326"/>
                </a:cubicBezTo>
                <a:cubicBezTo>
                  <a:pt x="228" y="326"/>
                  <a:pt x="227" y="327"/>
                  <a:pt x="225" y="328"/>
                </a:cubicBezTo>
                <a:cubicBezTo>
                  <a:pt x="224" y="329"/>
                  <a:pt x="224" y="330"/>
                  <a:pt x="224" y="332"/>
                </a:cubicBezTo>
                <a:cubicBezTo>
                  <a:pt x="224" y="333"/>
                  <a:pt x="224" y="334"/>
                  <a:pt x="224" y="335"/>
                </a:cubicBezTo>
                <a:cubicBezTo>
                  <a:pt x="225" y="335"/>
                  <a:pt x="225" y="336"/>
                  <a:pt x="226" y="336"/>
                </a:cubicBezTo>
                <a:cubicBezTo>
                  <a:pt x="227" y="337"/>
                  <a:pt x="228" y="337"/>
                  <a:pt x="228" y="337"/>
                </a:cubicBezTo>
                <a:cubicBezTo>
                  <a:pt x="229" y="337"/>
                  <a:pt x="230" y="337"/>
                  <a:pt x="231" y="337"/>
                </a:cubicBezTo>
                <a:cubicBezTo>
                  <a:pt x="232" y="337"/>
                  <a:pt x="233" y="337"/>
                  <a:pt x="235" y="337"/>
                </a:cubicBezTo>
                <a:cubicBezTo>
                  <a:pt x="236" y="337"/>
                  <a:pt x="237" y="336"/>
                  <a:pt x="238" y="336"/>
                </a:cubicBezTo>
                <a:cubicBezTo>
                  <a:pt x="238" y="336"/>
                  <a:pt x="238" y="335"/>
                  <a:pt x="238" y="335"/>
                </a:cubicBezTo>
                <a:cubicBezTo>
                  <a:pt x="238" y="335"/>
                  <a:pt x="238" y="335"/>
                  <a:pt x="238" y="334"/>
                </a:cubicBezTo>
                <a:close/>
                <a:moveTo>
                  <a:pt x="189" y="350"/>
                </a:moveTo>
                <a:cubicBezTo>
                  <a:pt x="187" y="349"/>
                  <a:pt x="185" y="349"/>
                  <a:pt x="184" y="348"/>
                </a:cubicBezTo>
                <a:cubicBezTo>
                  <a:pt x="182" y="348"/>
                  <a:pt x="181" y="347"/>
                  <a:pt x="180" y="346"/>
                </a:cubicBezTo>
                <a:cubicBezTo>
                  <a:pt x="179" y="345"/>
                  <a:pt x="179" y="345"/>
                  <a:pt x="178" y="344"/>
                </a:cubicBezTo>
                <a:cubicBezTo>
                  <a:pt x="178" y="343"/>
                  <a:pt x="178" y="342"/>
                  <a:pt x="178" y="340"/>
                </a:cubicBezTo>
                <a:cubicBezTo>
                  <a:pt x="178" y="339"/>
                  <a:pt x="179" y="338"/>
                  <a:pt x="180" y="337"/>
                </a:cubicBezTo>
                <a:cubicBezTo>
                  <a:pt x="182" y="336"/>
                  <a:pt x="184" y="335"/>
                  <a:pt x="186" y="335"/>
                </a:cubicBezTo>
                <a:cubicBezTo>
                  <a:pt x="186" y="335"/>
                  <a:pt x="186" y="335"/>
                  <a:pt x="186" y="335"/>
                </a:cubicBezTo>
                <a:cubicBezTo>
                  <a:pt x="184" y="334"/>
                  <a:pt x="183" y="333"/>
                  <a:pt x="182" y="332"/>
                </a:cubicBezTo>
                <a:cubicBezTo>
                  <a:pt x="181" y="331"/>
                  <a:pt x="181" y="330"/>
                  <a:pt x="181" y="328"/>
                </a:cubicBezTo>
                <a:cubicBezTo>
                  <a:pt x="182" y="327"/>
                  <a:pt x="183" y="325"/>
                  <a:pt x="186" y="324"/>
                </a:cubicBezTo>
                <a:cubicBezTo>
                  <a:pt x="188" y="323"/>
                  <a:pt x="191" y="323"/>
                  <a:pt x="194" y="323"/>
                </a:cubicBezTo>
                <a:cubicBezTo>
                  <a:pt x="198" y="324"/>
                  <a:pt x="201" y="325"/>
                  <a:pt x="203" y="326"/>
                </a:cubicBezTo>
                <a:cubicBezTo>
                  <a:pt x="204" y="328"/>
                  <a:pt x="205" y="330"/>
                  <a:pt x="205" y="332"/>
                </a:cubicBezTo>
                <a:cubicBezTo>
                  <a:pt x="205" y="333"/>
                  <a:pt x="204" y="334"/>
                  <a:pt x="203" y="335"/>
                </a:cubicBezTo>
                <a:cubicBezTo>
                  <a:pt x="201" y="336"/>
                  <a:pt x="200" y="336"/>
                  <a:pt x="198" y="337"/>
                </a:cubicBezTo>
                <a:cubicBezTo>
                  <a:pt x="198" y="337"/>
                  <a:pt x="198" y="337"/>
                  <a:pt x="198" y="337"/>
                </a:cubicBezTo>
                <a:cubicBezTo>
                  <a:pt x="200" y="338"/>
                  <a:pt x="201" y="339"/>
                  <a:pt x="202" y="340"/>
                </a:cubicBezTo>
                <a:cubicBezTo>
                  <a:pt x="203" y="341"/>
                  <a:pt x="204" y="342"/>
                  <a:pt x="203" y="344"/>
                </a:cubicBezTo>
                <a:cubicBezTo>
                  <a:pt x="203" y="346"/>
                  <a:pt x="201" y="348"/>
                  <a:pt x="199" y="349"/>
                </a:cubicBezTo>
                <a:cubicBezTo>
                  <a:pt x="196" y="350"/>
                  <a:pt x="193" y="350"/>
                  <a:pt x="189" y="350"/>
                </a:cubicBezTo>
                <a:close/>
                <a:moveTo>
                  <a:pt x="198" y="344"/>
                </a:moveTo>
                <a:cubicBezTo>
                  <a:pt x="198" y="342"/>
                  <a:pt x="198" y="342"/>
                  <a:pt x="197" y="341"/>
                </a:cubicBezTo>
                <a:cubicBezTo>
                  <a:pt x="197" y="340"/>
                  <a:pt x="196" y="339"/>
                  <a:pt x="194" y="339"/>
                </a:cubicBezTo>
                <a:cubicBezTo>
                  <a:pt x="194" y="338"/>
                  <a:pt x="193" y="338"/>
                  <a:pt x="192" y="338"/>
                </a:cubicBezTo>
                <a:cubicBezTo>
                  <a:pt x="191" y="337"/>
                  <a:pt x="190" y="337"/>
                  <a:pt x="189" y="336"/>
                </a:cubicBezTo>
                <a:cubicBezTo>
                  <a:pt x="187" y="337"/>
                  <a:pt x="186" y="337"/>
                  <a:pt x="185" y="338"/>
                </a:cubicBezTo>
                <a:cubicBezTo>
                  <a:pt x="184" y="339"/>
                  <a:pt x="183" y="340"/>
                  <a:pt x="183" y="341"/>
                </a:cubicBezTo>
                <a:cubicBezTo>
                  <a:pt x="183" y="342"/>
                  <a:pt x="183" y="344"/>
                  <a:pt x="185" y="345"/>
                </a:cubicBezTo>
                <a:cubicBezTo>
                  <a:pt x="186" y="346"/>
                  <a:pt x="187" y="347"/>
                  <a:pt x="190" y="347"/>
                </a:cubicBezTo>
                <a:cubicBezTo>
                  <a:pt x="192" y="348"/>
                  <a:pt x="194" y="347"/>
                  <a:pt x="195" y="347"/>
                </a:cubicBezTo>
                <a:cubicBezTo>
                  <a:pt x="197" y="346"/>
                  <a:pt x="198" y="345"/>
                  <a:pt x="198" y="344"/>
                </a:cubicBezTo>
                <a:close/>
                <a:moveTo>
                  <a:pt x="200" y="331"/>
                </a:moveTo>
                <a:cubicBezTo>
                  <a:pt x="200" y="330"/>
                  <a:pt x="199" y="329"/>
                  <a:pt x="198" y="328"/>
                </a:cubicBezTo>
                <a:cubicBezTo>
                  <a:pt x="197" y="327"/>
                  <a:pt x="196" y="326"/>
                  <a:pt x="194" y="326"/>
                </a:cubicBezTo>
                <a:cubicBezTo>
                  <a:pt x="192" y="326"/>
                  <a:pt x="190" y="326"/>
                  <a:pt x="189" y="326"/>
                </a:cubicBezTo>
                <a:cubicBezTo>
                  <a:pt x="188" y="327"/>
                  <a:pt x="187" y="328"/>
                  <a:pt x="187" y="329"/>
                </a:cubicBezTo>
                <a:cubicBezTo>
                  <a:pt x="186" y="330"/>
                  <a:pt x="187" y="330"/>
                  <a:pt x="187" y="331"/>
                </a:cubicBezTo>
                <a:cubicBezTo>
                  <a:pt x="188" y="332"/>
                  <a:pt x="188" y="332"/>
                  <a:pt x="190" y="333"/>
                </a:cubicBezTo>
                <a:cubicBezTo>
                  <a:pt x="190" y="333"/>
                  <a:pt x="191" y="334"/>
                  <a:pt x="192" y="334"/>
                </a:cubicBezTo>
                <a:cubicBezTo>
                  <a:pt x="193" y="335"/>
                  <a:pt x="194" y="335"/>
                  <a:pt x="195" y="335"/>
                </a:cubicBezTo>
                <a:cubicBezTo>
                  <a:pt x="196" y="335"/>
                  <a:pt x="198" y="334"/>
                  <a:pt x="198" y="333"/>
                </a:cubicBezTo>
                <a:cubicBezTo>
                  <a:pt x="199" y="333"/>
                  <a:pt x="199" y="332"/>
                  <a:pt x="200" y="331"/>
                </a:cubicBezTo>
                <a:close/>
                <a:moveTo>
                  <a:pt x="157" y="340"/>
                </a:moveTo>
                <a:cubicBezTo>
                  <a:pt x="143" y="331"/>
                  <a:pt x="143" y="331"/>
                  <a:pt x="143" y="331"/>
                </a:cubicBezTo>
                <a:cubicBezTo>
                  <a:pt x="145" y="329"/>
                  <a:pt x="145" y="329"/>
                  <a:pt x="145" y="329"/>
                </a:cubicBezTo>
                <a:cubicBezTo>
                  <a:pt x="150" y="332"/>
                  <a:pt x="150" y="332"/>
                  <a:pt x="150" y="332"/>
                </a:cubicBezTo>
                <a:cubicBezTo>
                  <a:pt x="158" y="317"/>
                  <a:pt x="158" y="317"/>
                  <a:pt x="158" y="317"/>
                </a:cubicBezTo>
                <a:cubicBezTo>
                  <a:pt x="153" y="314"/>
                  <a:pt x="153" y="314"/>
                  <a:pt x="153" y="314"/>
                </a:cubicBezTo>
                <a:cubicBezTo>
                  <a:pt x="154" y="312"/>
                  <a:pt x="154" y="312"/>
                  <a:pt x="154" y="312"/>
                </a:cubicBezTo>
                <a:cubicBezTo>
                  <a:pt x="156" y="313"/>
                  <a:pt x="158" y="314"/>
                  <a:pt x="159" y="314"/>
                </a:cubicBezTo>
                <a:cubicBezTo>
                  <a:pt x="160" y="314"/>
                  <a:pt x="161" y="314"/>
                  <a:pt x="162" y="313"/>
                </a:cubicBezTo>
                <a:cubicBezTo>
                  <a:pt x="165" y="315"/>
                  <a:pt x="165" y="315"/>
                  <a:pt x="165" y="315"/>
                </a:cubicBezTo>
                <a:cubicBezTo>
                  <a:pt x="154" y="334"/>
                  <a:pt x="154" y="334"/>
                  <a:pt x="154" y="334"/>
                </a:cubicBezTo>
                <a:cubicBezTo>
                  <a:pt x="159" y="338"/>
                  <a:pt x="159" y="338"/>
                  <a:pt x="159" y="338"/>
                </a:cubicBezTo>
                <a:lnTo>
                  <a:pt x="157" y="340"/>
                </a:lnTo>
                <a:close/>
                <a:moveTo>
                  <a:pt x="293" y="110"/>
                </a:moveTo>
                <a:cubicBezTo>
                  <a:pt x="290" y="108"/>
                  <a:pt x="293" y="107"/>
                  <a:pt x="293" y="105"/>
                </a:cubicBezTo>
                <a:cubicBezTo>
                  <a:pt x="294" y="102"/>
                  <a:pt x="292" y="99"/>
                  <a:pt x="293" y="97"/>
                </a:cubicBezTo>
                <a:cubicBezTo>
                  <a:pt x="295" y="93"/>
                  <a:pt x="301" y="96"/>
                  <a:pt x="304" y="98"/>
                </a:cubicBezTo>
                <a:cubicBezTo>
                  <a:pt x="304" y="99"/>
                  <a:pt x="305" y="100"/>
                  <a:pt x="305" y="101"/>
                </a:cubicBezTo>
                <a:cubicBezTo>
                  <a:pt x="306" y="104"/>
                  <a:pt x="306" y="109"/>
                  <a:pt x="303" y="110"/>
                </a:cubicBezTo>
                <a:cubicBezTo>
                  <a:pt x="300" y="111"/>
                  <a:pt x="296" y="111"/>
                  <a:pt x="293" y="110"/>
                </a:cubicBezTo>
                <a:close/>
                <a:moveTo>
                  <a:pt x="260" y="91"/>
                </a:moveTo>
                <a:cubicBezTo>
                  <a:pt x="260" y="91"/>
                  <a:pt x="260" y="91"/>
                  <a:pt x="260" y="91"/>
                </a:cubicBezTo>
                <a:cubicBezTo>
                  <a:pt x="260" y="90"/>
                  <a:pt x="260" y="90"/>
                  <a:pt x="260" y="90"/>
                </a:cubicBezTo>
                <a:cubicBezTo>
                  <a:pt x="261" y="90"/>
                  <a:pt x="272" y="87"/>
                  <a:pt x="272" y="87"/>
                </a:cubicBezTo>
                <a:cubicBezTo>
                  <a:pt x="275" y="86"/>
                  <a:pt x="278" y="85"/>
                  <a:pt x="280" y="82"/>
                </a:cubicBezTo>
                <a:cubicBezTo>
                  <a:pt x="273" y="82"/>
                  <a:pt x="266" y="84"/>
                  <a:pt x="259" y="82"/>
                </a:cubicBezTo>
                <a:cubicBezTo>
                  <a:pt x="257" y="80"/>
                  <a:pt x="255" y="77"/>
                  <a:pt x="254" y="76"/>
                </a:cubicBezTo>
                <a:cubicBezTo>
                  <a:pt x="254" y="76"/>
                  <a:pt x="254" y="76"/>
                  <a:pt x="254" y="75"/>
                </a:cubicBezTo>
                <a:cubicBezTo>
                  <a:pt x="251" y="72"/>
                  <a:pt x="252" y="69"/>
                  <a:pt x="256" y="69"/>
                </a:cubicBezTo>
                <a:cubicBezTo>
                  <a:pt x="262" y="73"/>
                  <a:pt x="273" y="73"/>
                  <a:pt x="280" y="73"/>
                </a:cubicBezTo>
                <a:cubicBezTo>
                  <a:pt x="282" y="73"/>
                  <a:pt x="286" y="73"/>
                  <a:pt x="288" y="72"/>
                </a:cubicBezTo>
                <a:cubicBezTo>
                  <a:pt x="293" y="64"/>
                  <a:pt x="295" y="55"/>
                  <a:pt x="299" y="48"/>
                </a:cubicBezTo>
                <a:cubicBezTo>
                  <a:pt x="303" y="43"/>
                  <a:pt x="305" y="48"/>
                  <a:pt x="307" y="52"/>
                </a:cubicBezTo>
                <a:cubicBezTo>
                  <a:pt x="307" y="53"/>
                  <a:pt x="308" y="54"/>
                  <a:pt x="308" y="55"/>
                </a:cubicBezTo>
                <a:cubicBezTo>
                  <a:pt x="308" y="55"/>
                  <a:pt x="309" y="55"/>
                  <a:pt x="309" y="55"/>
                </a:cubicBezTo>
                <a:cubicBezTo>
                  <a:pt x="309" y="58"/>
                  <a:pt x="309" y="60"/>
                  <a:pt x="306" y="61"/>
                </a:cubicBezTo>
                <a:cubicBezTo>
                  <a:pt x="303" y="64"/>
                  <a:pt x="300" y="68"/>
                  <a:pt x="299" y="73"/>
                </a:cubicBezTo>
                <a:cubicBezTo>
                  <a:pt x="303" y="74"/>
                  <a:pt x="307" y="71"/>
                  <a:pt x="312" y="73"/>
                </a:cubicBezTo>
                <a:cubicBezTo>
                  <a:pt x="313" y="76"/>
                  <a:pt x="312" y="78"/>
                  <a:pt x="309" y="79"/>
                </a:cubicBezTo>
                <a:cubicBezTo>
                  <a:pt x="304" y="79"/>
                  <a:pt x="300" y="79"/>
                  <a:pt x="295" y="79"/>
                </a:cubicBezTo>
                <a:cubicBezTo>
                  <a:pt x="292" y="83"/>
                  <a:pt x="289" y="88"/>
                  <a:pt x="284" y="90"/>
                </a:cubicBezTo>
                <a:cubicBezTo>
                  <a:pt x="284" y="90"/>
                  <a:pt x="281" y="91"/>
                  <a:pt x="280" y="91"/>
                </a:cubicBezTo>
                <a:cubicBezTo>
                  <a:pt x="277" y="92"/>
                  <a:pt x="274" y="93"/>
                  <a:pt x="270" y="93"/>
                </a:cubicBezTo>
                <a:cubicBezTo>
                  <a:pt x="261" y="92"/>
                  <a:pt x="261" y="91"/>
                  <a:pt x="260" y="91"/>
                </a:cubicBezTo>
                <a:close/>
                <a:moveTo>
                  <a:pt x="153" y="105"/>
                </a:moveTo>
                <a:cubicBezTo>
                  <a:pt x="150" y="105"/>
                  <a:pt x="146" y="102"/>
                  <a:pt x="143" y="100"/>
                </a:cubicBezTo>
                <a:cubicBezTo>
                  <a:pt x="143" y="99"/>
                  <a:pt x="143" y="98"/>
                  <a:pt x="143" y="97"/>
                </a:cubicBezTo>
                <a:cubicBezTo>
                  <a:pt x="150" y="89"/>
                  <a:pt x="156" y="81"/>
                  <a:pt x="161" y="72"/>
                </a:cubicBezTo>
                <a:cubicBezTo>
                  <a:pt x="163" y="69"/>
                  <a:pt x="165" y="64"/>
                  <a:pt x="166" y="61"/>
                </a:cubicBezTo>
                <a:cubicBezTo>
                  <a:pt x="166" y="60"/>
                  <a:pt x="166" y="60"/>
                  <a:pt x="166" y="60"/>
                </a:cubicBezTo>
                <a:cubicBezTo>
                  <a:pt x="166" y="60"/>
                  <a:pt x="166" y="60"/>
                  <a:pt x="166" y="60"/>
                </a:cubicBezTo>
                <a:cubicBezTo>
                  <a:pt x="168" y="58"/>
                  <a:pt x="169" y="57"/>
                  <a:pt x="171" y="59"/>
                </a:cubicBezTo>
                <a:cubicBezTo>
                  <a:pt x="172" y="61"/>
                  <a:pt x="168" y="65"/>
                  <a:pt x="168" y="67"/>
                </a:cubicBezTo>
                <a:cubicBezTo>
                  <a:pt x="167" y="71"/>
                  <a:pt x="166" y="76"/>
                  <a:pt x="166" y="80"/>
                </a:cubicBezTo>
                <a:cubicBezTo>
                  <a:pt x="165" y="81"/>
                  <a:pt x="165" y="81"/>
                  <a:pt x="164" y="86"/>
                </a:cubicBezTo>
                <a:cubicBezTo>
                  <a:pt x="162" y="88"/>
                  <a:pt x="160" y="93"/>
                  <a:pt x="160" y="96"/>
                </a:cubicBezTo>
                <a:cubicBezTo>
                  <a:pt x="158" y="98"/>
                  <a:pt x="158" y="102"/>
                  <a:pt x="155" y="105"/>
                </a:cubicBezTo>
                <a:cubicBezTo>
                  <a:pt x="155" y="105"/>
                  <a:pt x="154" y="105"/>
                  <a:pt x="153" y="105"/>
                </a:cubicBezTo>
                <a:close/>
                <a:moveTo>
                  <a:pt x="192" y="66"/>
                </a:moveTo>
                <a:cubicBezTo>
                  <a:pt x="188" y="67"/>
                  <a:pt x="185" y="64"/>
                  <a:pt x="182" y="62"/>
                </a:cubicBezTo>
                <a:cubicBezTo>
                  <a:pt x="182" y="61"/>
                  <a:pt x="182" y="60"/>
                  <a:pt x="182" y="59"/>
                </a:cubicBezTo>
                <a:cubicBezTo>
                  <a:pt x="183" y="58"/>
                  <a:pt x="183" y="58"/>
                  <a:pt x="184" y="58"/>
                </a:cubicBezTo>
                <a:cubicBezTo>
                  <a:pt x="186" y="57"/>
                  <a:pt x="187" y="57"/>
                  <a:pt x="189" y="56"/>
                </a:cubicBezTo>
                <a:cubicBezTo>
                  <a:pt x="191" y="55"/>
                  <a:pt x="197" y="48"/>
                  <a:pt x="200" y="50"/>
                </a:cubicBezTo>
                <a:cubicBezTo>
                  <a:pt x="202" y="55"/>
                  <a:pt x="197" y="63"/>
                  <a:pt x="192" y="66"/>
                </a:cubicBezTo>
                <a:close/>
                <a:moveTo>
                  <a:pt x="153" y="66"/>
                </a:moveTo>
                <a:cubicBezTo>
                  <a:pt x="151" y="65"/>
                  <a:pt x="148" y="58"/>
                  <a:pt x="148" y="56"/>
                </a:cubicBezTo>
                <a:cubicBezTo>
                  <a:pt x="148" y="51"/>
                  <a:pt x="152" y="50"/>
                  <a:pt x="156" y="52"/>
                </a:cubicBezTo>
                <a:cubicBezTo>
                  <a:pt x="160" y="54"/>
                  <a:pt x="162" y="56"/>
                  <a:pt x="160" y="61"/>
                </a:cubicBezTo>
                <a:cubicBezTo>
                  <a:pt x="158" y="64"/>
                  <a:pt x="157" y="65"/>
                  <a:pt x="153" y="66"/>
                </a:cubicBezTo>
                <a:close/>
                <a:moveTo>
                  <a:pt x="188" y="53"/>
                </a:moveTo>
                <a:cubicBezTo>
                  <a:pt x="187" y="51"/>
                  <a:pt x="189" y="46"/>
                  <a:pt x="187" y="45"/>
                </a:cubicBezTo>
                <a:cubicBezTo>
                  <a:pt x="186" y="45"/>
                  <a:pt x="185" y="46"/>
                  <a:pt x="184" y="46"/>
                </a:cubicBezTo>
                <a:cubicBezTo>
                  <a:pt x="181" y="46"/>
                  <a:pt x="177" y="43"/>
                  <a:pt x="177" y="40"/>
                </a:cubicBezTo>
                <a:cubicBezTo>
                  <a:pt x="178" y="37"/>
                  <a:pt x="178" y="38"/>
                  <a:pt x="181" y="37"/>
                </a:cubicBezTo>
                <a:cubicBezTo>
                  <a:pt x="184" y="34"/>
                  <a:pt x="187" y="32"/>
                  <a:pt x="190" y="30"/>
                </a:cubicBezTo>
                <a:cubicBezTo>
                  <a:pt x="195" y="28"/>
                  <a:pt x="198" y="30"/>
                  <a:pt x="200" y="35"/>
                </a:cubicBezTo>
                <a:cubicBezTo>
                  <a:pt x="200" y="39"/>
                  <a:pt x="198" y="42"/>
                  <a:pt x="197" y="45"/>
                </a:cubicBezTo>
                <a:cubicBezTo>
                  <a:pt x="194" y="48"/>
                  <a:pt x="192" y="50"/>
                  <a:pt x="190" y="52"/>
                </a:cubicBezTo>
                <a:cubicBezTo>
                  <a:pt x="189" y="53"/>
                  <a:pt x="188" y="53"/>
                  <a:pt x="188" y="53"/>
                </a:cubicBezTo>
                <a:close/>
                <a:moveTo>
                  <a:pt x="154" y="46"/>
                </a:moveTo>
                <a:cubicBezTo>
                  <a:pt x="153" y="45"/>
                  <a:pt x="153" y="44"/>
                  <a:pt x="153" y="43"/>
                </a:cubicBezTo>
                <a:cubicBezTo>
                  <a:pt x="153" y="41"/>
                  <a:pt x="151" y="40"/>
                  <a:pt x="150" y="37"/>
                </a:cubicBezTo>
                <a:cubicBezTo>
                  <a:pt x="150" y="33"/>
                  <a:pt x="149" y="32"/>
                  <a:pt x="151" y="29"/>
                </a:cubicBezTo>
                <a:cubicBezTo>
                  <a:pt x="154" y="30"/>
                  <a:pt x="164" y="32"/>
                  <a:pt x="164" y="38"/>
                </a:cubicBezTo>
                <a:cubicBezTo>
                  <a:pt x="162" y="41"/>
                  <a:pt x="158" y="44"/>
                  <a:pt x="154" y="46"/>
                </a:cubicBezTo>
                <a:close/>
                <a:moveTo>
                  <a:pt x="86" y="194"/>
                </a:moveTo>
                <a:cubicBezTo>
                  <a:pt x="82" y="198"/>
                  <a:pt x="71" y="196"/>
                  <a:pt x="72" y="190"/>
                </a:cubicBezTo>
                <a:cubicBezTo>
                  <a:pt x="72" y="189"/>
                  <a:pt x="71" y="188"/>
                  <a:pt x="71" y="187"/>
                </a:cubicBezTo>
                <a:cubicBezTo>
                  <a:pt x="71" y="187"/>
                  <a:pt x="71" y="187"/>
                  <a:pt x="71" y="187"/>
                </a:cubicBezTo>
                <a:cubicBezTo>
                  <a:pt x="70" y="180"/>
                  <a:pt x="66" y="174"/>
                  <a:pt x="64" y="168"/>
                </a:cubicBezTo>
                <a:cubicBezTo>
                  <a:pt x="62" y="166"/>
                  <a:pt x="61" y="165"/>
                  <a:pt x="62" y="162"/>
                </a:cubicBezTo>
                <a:cubicBezTo>
                  <a:pt x="63" y="162"/>
                  <a:pt x="65" y="164"/>
                  <a:pt x="66" y="165"/>
                </a:cubicBezTo>
                <a:cubicBezTo>
                  <a:pt x="67" y="165"/>
                  <a:pt x="68" y="163"/>
                  <a:pt x="68" y="162"/>
                </a:cubicBezTo>
                <a:cubicBezTo>
                  <a:pt x="67" y="157"/>
                  <a:pt x="67" y="152"/>
                  <a:pt x="67" y="148"/>
                </a:cubicBezTo>
                <a:cubicBezTo>
                  <a:pt x="65" y="147"/>
                  <a:pt x="64" y="146"/>
                  <a:pt x="63" y="145"/>
                </a:cubicBezTo>
                <a:cubicBezTo>
                  <a:pt x="62" y="147"/>
                  <a:pt x="60" y="155"/>
                  <a:pt x="57" y="151"/>
                </a:cubicBezTo>
                <a:cubicBezTo>
                  <a:pt x="58" y="148"/>
                  <a:pt x="58" y="143"/>
                  <a:pt x="56" y="140"/>
                </a:cubicBezTo>
                <a:cubicBezTo>
                  <a:pt x="54" y="138"/>
                  <a:pt x="51" y="136"/>
                  <a:pt x="50" y="133"/>
                </a:cubicBezTo>
                <a:cubicBezTo>
                  <a:pt x="50" y="130"/>
                  <a:pt x="55" y="129"/>
                  <a:pt x="59" y="130"/>
                </a:cubicBezTo>
                <a:cubicBezTo>
                  <a:pt x="61" y="130"/>
                  <a:pt x="61" y="125"/>
                  <a:pt x="64" y="133"/>
                </a:cubicBezTo>
                <a:cubicBezTo>
                  <a:pt x="64" y="135"/>
                  <a:pt x="66" y="135"/>
                  <a:pt x="67" y="136"/>
                </a:cubicBezTo>
                <a:cubicBezTo>
                  <a:pt x="68" y="136"/>
                  <a:pt x="68" y="136"/>
                  <a:pt x="68" y="135"/>
                </a:cubicBezTo>
                <a:cubicBezTo>
                  <a:pt x="68" y="132"/>
                  <a:pt x="68" y="128"/>
                  <a:pt x="68" y="124"/>
                </a:cubicBezTo>
                <a:cubicBezTo>
                  <a:pt x="64" y="121"/>
                  <a:pt x="61" y="118"/>
                  <a:pt x="59" y="115"/>
                </a:cubicBezTo>
                <a:cubicBezTo>
                  <a:pt x="59" y="111"/>
                  <a:pt x="63" y="108"/>
                  <a:pt x="67" y="107"/>
                </a:cubicBezTo>
                <a:cubicBezTo>
                  <a:pt x="68" y="105"/>
                  <a:pt x="68" y="103"/>
                  <a:pt x="68" y="101"/>
                </a:cubicBezTo>
                <a:cubicBezTo>
                  <a:pt x="68" y="100"/>
                  <a:pt x="68" y="100"/>
                  <a:pt x="69" y="98"/>
                </a:cubicBezTo>
                <a:cubicBezTo>
                  <a:pt x="70" y="98"/>
                  <a:pt x="72" y="99"/>
                  <a:pt x="73" y="100"/>
                </a:cubicBezTo>
                <a:cubicBezTo>
                  <a:pt x="76" y="103"/>
                  <a:pt x="70" y="116"/>
                  <a:pt x="76" y="116"/>
                </a:cubicBezTo>
                <a:cubicBezTo>
                  <a:pt x="77" y="114"/>
                  <a:pt x="76" y="112"/>
                  <a:pt x="75" y="111"/>
                </a:cubicBezTo>
                <a:cubicBezTo>
                  <a:pt x="75" y="108"/>
                  <a:pt x="79" y="104"/>
                  <a:pt x="82" y="102"/>
                </a:cubicBezTo>
                <a:cubicBezTo>
                  <a:pt x="87" y="102"/>
                  <a:pt x="87" y="105"/>
                  <a:pt x="87" y="109"/>
                </a:cubicBezTo>
                <a:cubicBezTo>
                  <a:pt x="87" y="109"/>
                  <a:pt x="88" y="110"/>
                  <a:pt x="88" y="110"/>
                </a:cubicBezTo>
                <a:cubicBezTo>
                  <a:pt x="94" y="114"/>
                  <a:pt x="94" y="114"/>
                  <a:pt x="103" y="120"/>
                </a:cubicBezTo>
                <a:cubicBezTo>
                  <a:pt x="104" y="122"/>
                  <a:pt x="105" y="123"/>
                  <a:pt x="106" y="126"/>
                </a:cubicBezTo>
                <a:cubicBezTo>
                  <a:pt x="106" y="126"/>
                  <a:pt x="106" y="126"/>
                  <a:pt x="106" y="127"/>
                </a:cubicBezTo>
                <a:cubicBezTo>
                  <a:pt x="106" y="127"/>
                  <a:pt x="106" y="127"/>
                  <a:pt x="106" y="127"/>
                </a:cubicBezTo>
                <a:cubicBezTo>
                  <a:pt x="107" y="129"/>
                  <a:pt x="107" y="133"/>
                  <a:pt x="104" y="133"/>
                </a:cubicBezTo>
                <a:cubicBezTo>
                  <a:pt x="97" y="129"/>
                  <a:pt x="90" y="124"/>
                  <a:pt x="84" y="120"/>
                </a:cubicBezTo>
                <a:cubicBezTo>
                  <a:pt x="84" y="120"/>
                  <a:pt x="84" y="120"/>
                  <a:pt x="84" y="121"/>
                </a:cubicBezTo>
                <a:cubicBezTo>
                  <a:pt x="87" y="123"/>
                  <a:pt x="91" y="131"/>
                  <a:pt x="91" y="135"/>
                </a:cubicBezTo>
                <a:cubicBezTo>
                  <a:pt x="90" y="138"/>
                  <a:pt x="87" y="139"/>
                  <a:pt x="84" y="138"/>
                </a:cubicBezTo>
                <a:cubicBezTo>
                  <a:pt x="83" y="138"/>
                  <a:pt x="84" y="137"/>
                  <a:pt x="83" y="136"/>
                </a:cubicBezTo>
                <a:cubicBezTo>
                  <a:pt x="81" y="133"/>
                  <a:pt x="75" y="130"/>
                  <a:pt x="72" y="128"/>
                </a:cubicBezTo>
                <a:cubicBezTo>
                  <a:pt x="71" y="130"/>
                  <a:pt x="74" y="137"/>
                  <a:pt x="75" y="140"/>
                </a:cubicBezTo>
                <a:cubicBezTo>
                  <a:pt x="75" y="141"/>
                  <a:pt x="75" y="143"/>
                  <a:pt x="75" y="144"/>
                </a:cubicBezTo>
                <a:cubicBezTo>
                  <a:pt x="77" y="147"/>
                  <a:pt x="79" y="149"/>
                  <a:pt x="82" y="152"/>
                </a:cubicBezTo>
                <a:cubicBezTo>
                  <a:pt x="83" y="153"/>
                  <a:pt x="84" y="154"/>
                  <a:pt x="85" y="156"/>
                </a:cubicBezTo>
                <a:cubicBezTo>
                  <a:pt x="84" y="156"/>
                  <a:pt x="84" y="156"/>
                  <a:pt x="84" y="156"/>
                </a:cubicBezTo>
                <a:cubicBezTo>
                  <a:pt x="85" y="158"/>
                  <a:pt x="88" y="164"/>
                  <a:pt x="84" y="164"/>
                </a:cubicBezTo>
                <a:cubicBezTo>
                  <a:pt x="83" y="164"/>
                  <a:pt x="83" y="164"/>
                  <a:pt x="83" y="164"/>
                </a:cubicBezTo>
                <a:cubicBezTo>
                  <a:pt x="81" y="161"/>
                  <a:pt x="79" y="157"/>
                  <a:pt x="76" y="155"/>
                </a:cubicBezTo>
                <a:cubicBezTo>
                  <a:pt x="75" y="159"/>
                  <a:pt x="76" y="162"/>
                  <a:pt x="75" y="165"/>
                </a:cubicBezTo>
                <a:cubicBezTo>
                  <a:pt x="74" y="166"/>
                  <a:pt x="72" y="167"/>
                  <a:pt x="71" y="168"/>
                </a:cubicBezTo>
                <a:cubicBezTo>
                  <a:pt x="71" y="168"/>
                  <a:pt x="71" y="168"/>
                  <a:pt x="71" y="168"/>
                </a:cubicBezTo>
                <a:cubicBezTo>
                  <a:pt x="70" y="168"/>
                  <a:pt x="69" y="169"/>
                  <a:pt x="69" y="169"/>
                </a:cubicBezTo>
                <a:cubicBezTo>
                  <a:pt x="70" y="170"/>
                  <a:pt x="71" y="172"/>
                  <a:pt x="73" y="173"/>
                </a:cubicBezTo>
                <a:cubicBezTo>
                  <a:pt x="77" y="180"/>
                  <a:pt x="81" y="185"/>
                  <a:pt x="86" y="191"/>
                </a:cubicBezTo>
                <a:cubicBezTo>
                  <a:pt x="87" y="193"/>
                  <a:pt x="86" y="193"/>
                  <a:pt x="86" y="194"/>
                </a:cubicBezTo>
                <a:close/>
                <a:moveTo>
                  <a:pt x="56" y="168"/>
                </a:moveTo>
                <a:cubicBezTo>
                  <a:pt x="54" y="168"/>
                  <a:pt x="53" y="166"/>
                  <a:pt x="52" y="165"/>
                </a:cubicBezTo>
                <a:cubicBezTo>
                  <a:pt x="47" y="164"/>
                  <a:pt x="44" y="163"/>
                  <a:pt x="42" y="159"/>
                </a:cubicBezTo>
                <a:cubicBezTo>
                  <a:pt x="42" y="158"/>
                  <a:pt x="42" y="158"/>
                  <a:pt x="43" y="157"/>
                </a:cubicBezTo>
                <a:cubicBezTo>
                  <a:pt x="45" y="156"/>
                  <a:pt x="50" y="156"/>
                  <a:pt x="53" y="155"/>
                </a:cubicBezTo>
                <a:cubicBezTo>
                  <a:pt x="59" y="157"/>
                  <a:pt x="57" y="164"/>
                  <a:pt x="56" y="168"/>
                </a:cubicBezTo>
                <a:close/>
                <a:moveTo>
                  <a:pt x="43" y="155"/>
                </a:moveTo>
                <a:cubicBezTo>
                  <a:pt x="42" y="156"/>
                  <a:pt x="42" y="155"/>
                  <a:pt x="42" y="155"/>
                </a:cubicBezTo>
                <a:cubicBezTo>
                  <a:pt x="41" y="154"/>
                  <a:pt x="41" y="154"/>
                  <a:pt x="40" y="153"/>
                </a:cubicBezTo>
                <a:cubicBezTo>
                  <a:pt x="34" y="153"/>
                  <a:pt x="29" y="150"/>
                  <a:pt x="29" y="144"/>
                </a:cubicBezTo>
                <a:cubicBezTo>
                  <a:pt x="30" y="143"/>
                  <a:pt x="31" y="144"/>
                  <a:pt x="33" y="144"/>
                </a:cubicBezTo>
                <a:cubicBezTo>
                  <a:pt x="38" y="143"/>
                  <a:pt x="44" y="140"/>
                  <a:pt x="45" y="147"/>
                </a:cubicBezTo>
                <a:cubicBezTo>
                  <a:pt x="44" y="150"/>
                  <a:pt x="44" y="152"/>
                  <a:pt x="43" y="155"/>
                </a:cubicBezTo>
                <a:close/>
                <a:moveTo>
                  <a:pt x="342" y="142"/>
                </a:moveTo>
                <a:cubicBezTo>
                  <a:pt x="339" y="138"/>
                  <a:pt x="345" y="133"/>
                  <a:pt x="348" y="131"/>
                </a:cubicBezTo>
                <a:cubicBezTo>
                  <a:pt x="352" y="132"/>
                  <a:pt x="352" y="138"/>
                  <a:pt x="349" y="141"/>
                </a:cubicBezTo>
                <a:cubicBezTo>
                  <a:pt x="346" y="144"/>
                  <a:pt x="345" y="144"/>
                  <a:pt x="342" y="142"/>
                </a:cubicBezTo>
                <a:close/>
                <a:moveTo>
                  <a:pt x="380" y="155"/>
                </a:moveTo>
                <a:cubicBezTo>
                  <a:pt x="380" y="155"/>
                  <a:pt x="380" y="155"/>
                  <a:pt x="380" y="155"/>
                </a:cubicBezTo>
                <a:cubicBezTo>
                  <a:pt x="382" y="153"/>
                  <a:pt x="383" y="152"/>
                  <a:pt x="380" y="150"/>
                </a:cubicBezTo>
                <a:cubicBezTo>
                  <a:pt x="380" y="150"/>
                  <a:pt x="379" y="151"/>
                  <a:pt x="378" y="150"/>
                </a:cubicBezTo>
                <a:cubicBezTo>
                  <a:pt x="378" y="150"/>
                  <a:pt x="378" y="150"/>
                  <a:pt x="378" y="150"/>
                </a:cubicBezTo>
                <a:cubicBezTo>
                  <a:pt x="379" y="150"/>
                  <a:pt x="379" y="150"/>
                  <a:pt x="379" y="150"/>
                </a:cubicBezTo>
                <a:cubicBezTo>
                  <a:pt x="379" y="150"/>
                  <a:pt x="379" y="149"/>
                  <a:pt x="379" y="149"/>
                </a:cubicBezTo>
                <a:cubicBezTo>
                  <a:pt x="383" y="148"/>
                  <a:pt x="383" y="148"/>
                  <a:pt x="383" y="148"/>
                </a:cubicBezTo>
                <a:cubicBezTo>
                  <a:pt x="385" y="149"/>
                  <a:pt x="386" y="151"/>
                  <a:pt x="387" y="153"/>
                </a:cubicBezTo>
                <a:cubicBezTo>
                  <a:pt x="385" y="155"/>
                  <a:pt x="383" y="155"/>
                  <a:pt x="380" y="155"/>
                </a:cubicBezTo>
                <a:close/>
                <a:moveTo>
                  <a:pt x="335" y="183"/>
                </a:moveTo>
                <a:cubicBezTo>
                  <a:pt x="335" y="183"/>
                  <a:pt x="335" y="183"/>
                  <a:pt x="335" y="183"/>
                </a:cubicBezTo>
                <a:cubicBezTo>
                  <a:pt x="330" y="179"/>
                  <a:pt x="327" y="175"/>
                  <a:pt x="324" y="170"/>
                </a:cubicBezTo>
                <a:cubicBezTo>
                  <a:pt x="325" y="169"/>
                  <a:pt x="325" y="169"/>
                  <a:pt x="325" y="169"/>
                </a:cubicBezTo>
                <a:cubicBezTo>
                  <a:pt x="328" y="170"/>
                  <a:pt x="331" y="173"/>
                  <a:pt x="335" y="173"/>
                </a:cubicBezTo>
                <a:cubicBezTo>
                  <a:pt x="337" y="171"/>
                  <a:pt x="339" y="170"/>
                  <a:pt x="340" y="168"/>
                </a:cubicBezTo>
                <a:cubicBezTo>
                  <a:pt x="336" y="164"/>
                  <a:pt x="331" y="165"/>
                  <a:pt x="326" y="163"/>
                </a:cubicBezTo>
                <a:cubicBezTo>
                  <a:pt x="323" y="160"/>
                  <a:pt x="321" y="153"/>
                  <a:pt x="322" y="150"/>
                </a:cubicBezTo>
                <a:cubicBezTo>
                  <a:pt x="326" y="146"/>
                  <a:pt x="325" y="149"/>
                  <a:pt x="329" y="152"/>
                </a:cubicBezTo>
                <a:cubicBezTo>
                  <a:pt x="334" y="156"/>
                  <a:pt x="342" y="158"/>
                  <a:pt x="348" y="160"/>
                </a:cubicBezTo>
                <a:cubicBezTo>
                  <a:pt x="350" y="160"/>
                  <a:pt x="350" y="160"/>
                  <a:pt x="350" y="161"/>
                </a:cubicBezTo>
                <a:cubicBezTo>
                  <a:pt x="354" y="159"/>
                  <a:pt x="355" y="159"/>
                  <a:pt x="359" y="161"/>
                </a:cubicBezTo>
                <a:cubicBezTo>
                  <a:pt x="361" y="162"/>
                  <a:pt x="361" y="162"/>
                  <a:pt x="367" y="163"/>
                </a:cubicBezTo>
                <a:cubicBezTo>
                  <a:pt x="367" y="163"/>
                  <a:pt x="367" y="163"/>
                  <a:pt x="368" y="162"/>
                </a:cubicBezTo>
                <a:cubicBezTo>
                  <a:pt x="362" y="158"/>
                  <a:pt x="353" y="158"/>
                  <a:pt x="346" y="157"/>
                </a:cubicBezTo>
                <a:cubicBezTo>
                  <a:pt x="343" y="155"/>
                  <a:pt x="342" y="153"/>
                  <a:pt x="341" y="151"/>
                </a:cubicBezTo>
                <a:cubicBezTo>
                  <a:pt x="340" y="150"/>
                  <a:pt x="334" y="146"/>
                  <a:pt x="339" y="146"/>
                </a:cubicBezTo>
                <a:cubicBezTo>
                  <a:pt x="341" y="147"/>
                  <a:pt x="343" y="147"/>
                  <a:pt x="346" y="148"/>
                </a:cubicBezTo>
                <a:cubicBezTo>
                  <a:pt x="352" y="149"/>
                  <a:pt x="359" y="152"/>
                  <a:pt x="366" y="154"/>
                </a:cubicBezTo>
                <a:cubicBezTo>
                  <a:pt x="367" y="153"/>
                  <a:pt x="367" y="152"/>
                  <a:pt x="367" y="152"/>
                </a:cubicBezTo>
                <a:cubicBezTo>
                  <a:pt x="368" y="151"/>
                  <a:pt x="368" y="151"/>
                  <a:pt x="369" y="150"/>
                </a:cubicBezTo>
                <a:cubicBezTo>
                  <a:pt x="368" y="150"/>
                  <a:pt x="368" y="149"/>
                  <a:pt x="367" y="150"/>
                </a:cubicBezTo>
                <a:cubicBezTo>
                  <a:pt x="364" y="149"/>
                  <a:pt x="360" y="150"/>
                  <a:pt x="361" y="145"/>
                </a:cubicBezTo>
                <a:cubicBezTo>
                  <a:pt x="358" y="147"/>
                  <a:pt x="355" y="147"/>
                  <a:pt x="352" y="145"/>
                </a:cubicBezTo>
                <a:cubicBezTo>
                  <a:pt x="351" y="141"/>
                  <a:pt x="355" y="137"/>
                  <a:pt x="356" y="135"/>
                </a:cubicBezTo>
                <a:cubicBezTo>
                  <a:pt x="356" y="135"/>
                  <a:pt x="357" y="133"/>
                  <a:pt x="358" y="131"/>
                </a:cubicBezTo>
                <a:cubicBezTo>
                  <a:pt x="359" y="128"/>
                  <a:pt x="360" y="123"/>
                  <a:pt x="363" y="123"/>
                </a:cubicBezTo>
                <a:cubicBezTo>
                  <a:pt x="366" y="123"/>
                  <a:pt x="367" y="124"/>
                  <a:pt x="366" y="127"/>
                </a:cubicBezTo>
                <a:cubicBezTo>
                  <a:pt x="366" y="129"/>
                  <a:pt x="366" y="132"/>
                  <a:pt x="366" y="135"/>
                </a:cubicBezTo>
                <a:cubicBezTo>
                  <a:pt x="366" y="135"/>
                  <a:pt x="366" y="135"/>
                  <a:pt x="366" y="135"/>
                </a:cubicBezTo>
                <a:cubicBezTo>
                  <a:pt x="365" y="138"/>
                  <a:pt x="364" y="142"/>
                  <a:pt x="362" y="144"/>
                </a:cubicBezTo>
                <a:cubicBezTo>
                  <a:pt x="364" y="145"/>
                  <a:pt x="367" y="145"/>
                  <a:pt x="367" y="143"/>
                </a:cubicBezTo>
                <a:cubicBezTo>
                  <a:pt x="367" y="140"/>
                  <a:pt x="369" y="139"/>
                  <a:pt x="372" y="139"/>
                </a:cubicBezTo>
                <a:cubicBezTo>
                  <a:pt x="372" y="140"/>
                  <a:pt x="372" y="140"/>
                  <a:pt x="374" y="142"/>
                </a:cubicBezTo>
                <a:cubicBezTo>
                  <a:pt x="374" y="141"/>
                  <a:pt x="374" y="141"/>
                  <a:pt x="374" y="141"/>
                </a:cubicBezTo>
                <a:cubicBezTo>
                  <a:pt x="373" y="138"/>
                  <a:pt x="374" y="138"/>
                  <a:pt x="376" y="137"/>
                </a:cubicBezTo>
                <a:cubicBezTo>
                  <a:pt x="374" y="135"/>
                  <a:pt x="376" y="132"/>
                  <a:pt x="378" y="131"/>
                </a:cubicBezTo>
                <a:cubicBezTo>
                  <a:pt x="385" y="135"/>
                  <a:pt x="385" y="135"/>
                  <a:pt x="388" y="137"/>
                </a:cubicBezTo>
                <a:cubicBezTo>
                  <a:pt x="392" y="137"/>
                  <a:pt x="400" y="133"/>
                  <a:pt x="402" y="137"/>
                </a:cubicBezTo>
                <a:cubicBezTo>
                  <a:pt x="402" y="139"/>
                  <a:pt x="401" y="142"/>
                  <a:pt x="398" y="144"/>
                </a:cubicBezTo>
                <a:cubicBezTo>
                  <a:pt x="397" y="144"/>
                  <a:pt x="396" y="145"/>
                  <a:pt x="395" y="145"/>
                </a:cubicBezTo>
                <a:cubicBezTo>
                  <a:pt x="395" y="146"/>
                  <a:pt x="395" y="146"/>
                  <a:pt x="396" y="147"/>
                </a:cubicBezTo>
                <a:cubicBezTo>
                  <a:pt x="399" y="148"/>
                  <a:pt x="402" y="147"/>
                  <a:pt x="400" y="152"/>
                </a:cubicBezTo>
                <a:cubicBezTo>
                  <a:pt x="401" y="156"/>
                  <a:pt x="402" y="156"/>
                  <a:pt x="398" y="159"/>
                </a:cubicBezTo>
                <a:cubicBezTo>
                  <a:pt x="393" y="160"/>
                  <a:pt x="388" y="162"/>
                  <a:pt x="382" y="164"/>
                </a:cubicBezTo>
                <a:cubicBezTo>
                  <a:pt x="382" y="164"/>
                  <a:pt x="382" y="164"/>
                  <a:pt x="382" y="164"/>
                </a:cubicBezTo>
                <a:cubicBezTo>
                  <a:pt x="382" y="164"/>
                  <a:pt x="383" y="165"/>
                  <a:pt x="383" y="166"/>
                </a:cubicBezTo>
                <a:cubicBezTo>
                  <a:pt x="382" y="167"/>
                  <a:pt x="380" y="169"/>
                  <a:pt x="378" y="171"/>
                </a:cubicBezTo>
                <a:cubicBezTo>
                  <a:pt x="375" y="172"/>
                  <a:pt x="373" y="170"/>
                  <a:pt x="370" y="168"/>
                </a:cubicBezTo>
                <a:cubicBezTo>
                  <a:pt x="366" y="167"/>
                  <a:pt x="362" y="165"/>
                  <a:pt x="358" y="164"/>
                </a:cubicBezTo>
                <a:cubicBezTo>
                  <a:pt x="358" y="165"/>
                  <a:pt x="357" y="165"/>
                  <a:pt x="356" y="166"/>
                </a:cubicBezTo>
                <a:cubicBezTo>
                  <a:pt x="358" y="167"/>
                  <a:pt x="359" y="169"/>
                  <a:pt x="361" y="170"/>
                </a:cubicBezTo>
                <a:cubicBezTo>
                  <a:pt x="361" y="173"/>
                  <a:pt x="358" y="175"/>
                  <a:pt x="356" y="176"/>
                </a:cubicBezTo>
                <a:cubicBezTo>
                  <a:pt x="354" y="175"/>
                  <a:pt x="353" y="174"/>
                  <a:pt x="351" y="173"/>
                </a:cubicBezTo>
                <a:cubicBezTo>
                  <a:pt x="350" y="174"/>
                  <a:pt x="349" y="175"/>
                  <a:pt x="348" y="175"/>
                </a:cubicBezTo>
                <a:cubicBezTo>
                  <a:pt x="346" y="178"/>
                  <a:pt x="340" y="187"/>
                  <a:pt x="335" y="183"/>
                </a:cubicBezTo>
                <a:close/>
                <a:moveTo>
                  <a:pt x="213" y="0"/>
                </a:moveTo>
                <a:cubicBezTo>
                  <a:pt x="330" y="0"/>
                  <a:pt x="426" y="95"/>
                  <a:pt x="426" y="212"/>
                </a:cubicBezTo>
                <a:cubicBezTo>
                  <a:pt x="426" y="329"/>
                  <a:pt x="330" y="425"/>
                  <a:pt x="213" y="425"/>
                </a:cubicBezTo>
                <a:cubicBezTo>
                  <a:pt x="96" y="425"/>
                  <a:pt x="0" y="329"/>
                  <a:pt x="0" y="212"/>
                </a:cubicBezTo>
                <a:cubicBezTo>
                  <a:pt x="0" y="95"/>
                  <a:pt x="96" y="0"/>
                  <a:pt x="213" y="0"/>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2019/12/8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2019/12/8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2019/12/8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2019/12/8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5" name="Freeform 5"/>
          <p:cNvSpPr>
            <a:spLocks noEditPoints="1"/>
          </p:cNvSpPr>
          <p:nvPr userDrawn="1"/>
        </p:nvSpPr>
        <p:spPr bwMode="auto">
          <a:xfrm>
            <a:off x="8014747" y="147546"/>
            <a:ext cx="863695" cy="859133"/>
          </a:xfrm>
          <a:custGeom>
            <a:avLst/>
            <a:gdLst>
              <a:gd name="T0" fmla="*/ 330 w 426"/>
              <a:gd name="T1" fmla="*/ 212 h 425"/>
              <a:gd name="T2" fmla="*/ 138 w 426"/>
              <a:gd name="T3" fmla="*/ 303 h 425"/>
              <a:gd name="T4" fmla="*/ 144 w 426"/>
              <a:gd name="T5" fmla="*/ 210 h 425"/>
              <a:gd name="T6" fmla="*/ 200 w 426"/>
              <a:gd name="T7" fmla="*/ 163 h 425"/>
              <a:gd name="T8" fmla="*/ 262 w 426"/>
              <a:gd name="T9" fmla="*/ 209 h 425"/>
              <a:gd name="T10" fmla="*/ 214 w 426"/>
              <a:gd name="T11" fmla="*/ 321 h 425"/>
              <a:gd name="T12" fmla="*/ 35 w 426"/>
              <a:gd name="T13" fmla="*/ 282 h 425"/>
              <a:gd name="T14" fmla="*/ 59 w 426"/>
              <a:gd name="T15" fmla="*/ 287 h 425"/>
              <a:gd name="T16" fmla="*/ 83 w 426"/>
              <a:gd name="T17" fmla="*/ 303 h 425"/>
              <a:gd name="T18" fmla="*/ 113 w 426"/>
              <a:gd name="T19" fmla="*/ 330 h 425"/>
              <a:gd name="T20" fmla="*/ 110 w 426"/>
              <a:gd name="T21" fmla="*/ 363 h 425"/>
              <a:gd name="T22" fmla="*/ 127 w 426"/>
              <a:gd name="T23" fmla="*/ 386 h 425"/>
              <a:gd name="T24" fmla="*/ 166 w 426"/>
              <a:gd name="T25" fmla="*/ 397 h 425"/>
              <a:gd name="T26" fmla="*/ 164 w 426"/>
              <a:gd name="T27" fmla="*/ 366 h 425"/>
              <a:gd name="T28" fmla="*/ 169 w 426"/>
              <a:gd name="T29" fmla="*/ 401 h 425"/>
              <a:gd name="T30" fmla="*/ 213 w 426"/>
              <a:gd name="T31" fmla="*/ 400 h 425"/>
              <a:gd name="T32" fmla="*/ 231 w 426"/>
              <a:gd name="T33" fmla="*/ 403 h 425"/>
              <a:gd name="T34" fmla="*/ 257 w 426"/>
              <a:gd name="T35" fmla="*/ 357 h 425"/>
              <a:gd name="T36" fmla="*/ 324 w 426"/>
              <a:gd name="T37" fmla="*/ 371 h 425"/>
              <a:gd name="T38" fmla="*/ 307 w 426"/>
              <a:gd name="T39" fmla="*/ 375 h 425"/>
              <a:gd name="T40" fmla="*/ 327 w 426"/>
              <a:gd name="T41" fmla="*/ 347 h 425"/>
              <a:gd name="T42" fmla="*/ 359 w 426"/>
              <a:gd name="T43" fmla="*/ 323 h 425"/>
              <a:gd name="T44" fmla="*/ 343 w 426"/>
              <a:gd name="T45" fmla="*/ 310 h 425"/>
              <a:gd name="T46" fmla="*/ 342 w 426"/>
              <a:gd name="T47" fmla="*/ 295 h 425"/>
              <a:gd name="T48" fmla="*/ 359 w 426"/>
              <a:gd name="T49" fmla="*/ 273 h 425"/>
              <a:gd name="T50" fmla="*/ 365 w 426"/>
              <a:gd name="T51" fmla="*/ 246 h 425"/>
              <a:gd name="T52" fmla="*/ 85 w 426"/>
              <a:gd name="T53" fmla="*/ 343 h 425"/>
              <a:gd name="T54" fmla="*/ 272 w 426"/>
              <a:gd name="T55" fmla="*/ 309 h 425"/>
              <a:gd name="T56" fmla="*/ 243 w 426"/>
              <a:gd name="T57" fmla="*/ 335 h 425"/>
              <a:gd name="T58" fmla="*/ 227 w 426"/>
              <a:gd name="T59" fmla="*/ 347 h 425"/>
              <a:gd name="T60" fmla="*/ 237 w 426"/>
              <a:gd name="T61" fmla="*/ 330 h 425"/>
              <a:gd name="T62" fmla="*/ 235 w 426"/>
              <a:gd name="T63" fmla="*/ 337 h 425"/>
              <a:gd name="T64" fmla="*/ 186 w 426"/>
              <a:gd name="T65" fmla="*/ 335 h 425"/>
              <a:gd name="T66" fmla="*/ 198 w 426"/>
              <a:gd name="T67" fmla="*/ 337 h 425"/>
              <a:gd name="T68" fmla="*/ 185 w 426"/>
              <a:gd name="T69" fmla="*/ 338 h 425"/>
              <a:gd name="T70" fmla="*/ 187 w 426"/>
              <a:gd name="T71" fmla="*/ 329 h 425"/>
              <a:gd name="T72" fmla="*/ 150 w 426"/>
              <a:gd name="T73" fmla="*/ 332 h 425"/>
              <a:gd name="T74" fmla="*/ 293 w 426"/>
              <a:gd name="T75" fmla="*/ 110 h 425"/>
              <a:gd name="T76" fmla="*/ 272 w 426"/>
              <a:gd name="T77" fmla="*/ 87 h 425"/>
              <a:gd name="T78" fmla="*/ 308 w 426"/>
              <a:gd name="T79" fmla="*/ 55 h 425"/>
              <a:gd name="T80" fmla="*/ 260 w 426"/>
              <a:gd name="T81" fmla="*/ 91 h 425"/>
              <a:gd name="T82" fmla="*/ 166 w 426"/>
              <a:gd name="T83" fmla="*/ 80 h 425"/>
              <a:gd name="T84" fmla="*/ 200 w 426"/>
              <a:gd name="T85" fmla="*/ 50 h 425"/>
              <a:gd name="T86" fmla="*/ 177 w 426"/>
              <a:gd name="T87" fmla="*/ 40 h 425"/>
              <a:gd name="T88" fmla="*/ 151 w 426"/>
              <a:gd name="T89" fmla="*/ 29 h 425"/>
              <a:gd name="T90" fmla="*/ 68 w 426"/>
              <a:gd name="T91" fmla="*/ 162 h 425"/>
              <a:gd name="T92" fmla="*/ 68 w 426"/>
              <a:gd name="T93" fmla="*/ 124 h 425"/>
              <a:gd name="T94" fmla="*/ 88 w 426"/>
              <a:gd name="T95" fmla="*/ 110 h 425"/>
              <a:gd name="T96" fmla="*/ 83 w 426"/>
              <a:gd name="T97" fmla="*/ 136 h 425"/>
              <a:gd name="T98" fmla="*/ 75 w 426"/>
              <a:gd name="T99" fmla="*/ 165 h 425"/>
              <a:gd name="T100" fmla="*/ 43 w 426"/>
              <a:gd name="T101" fmla="*/ 157 h 425"/>
              <a:gd name="T102" fmla="*/ 342 w 426"/>
              <a:gd name="T103" fmla="*/ 142 h 425"/>
              <a:gd name="T104" fmla="*/ 379 w 426"/>
              <a:gd name="T105" fmla="*/ 149 h 425"/>
              <a:gd name="T106" fmla="*/ 326 w 426"/>
              <a:gd name="T107" fmla="*/ 163 h 425"/>
              <a:gd name="T108" fmla="*/ 339 w 426"/>
              <a:gd name="T109" fmla="*/ 146 h 425"/>
              <a:gd name="T110" fmla="*/ 363 w 426"/>
              <a:gd name="T111" fmla="*/ 123 h 425"/>
              <a:gd name="T112" fmla="*/ 378 w 426"/>
              <a:gd name="T113" fmla="*/ 131 h 425"/>
              <a:gd name="T114" fmla="*/ 383 w 426"/>
              <a:gd name="T115" fmla="*/ 166 h 425"/>
              <a:gd name="T116" fmla="*/ 213 w 426"/>
              <a:gd name="T117"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6" h="425">
                <a:moveTo>
                  <a:pt x="213" y="8"/>
                </a:moveTo>
                <a:cubicBezTo>
                  <a:pt x="100" y="8"/>
                  <a:pt x="9" y="100"/>
                  <a:pt x="9" y="212"/>
                </a:cubicBezTo>
                <a:cubicBezTo>
                  <a:pt x="9" y="325"/>
                  <a:pt x="100" y="416"/>
                  <a:pt x="213" y="416"/>
                </a:cubicBezTo>
                <a:cubicBezTo>
                  <a:pt x="325" y="416"/>
                  <a:pt x="417" y="325"/>
                  <a:pt x="417" y="212"/>
                </a:cubicBezTo>
                <a:cubicBezTo>
                  <a:pt x="417" y="100"/>
                  <a:pt x="325" y="8"/>
                  <a:pt x="213" y="8"/>
                </a:cubicBezTo>
                <a:close/>
                <a:moveTo>
                  <a:pt x="138" y="303"/>
                </a:moveTo>
                <a:cubicBezTo>
                  <a:pt x="125" y="292"/>
                  <a:pt x="114" y="278"/>
                  <a:pt x="107" y="262"/>
                </a:cubicBezTo>
                <a:cubicBezTo>
                  <a:pt x="99" y="247"/>
                  <a:pt x="95" y="230"/>
                  <a:pt x="95" y="212"/>
                </a:cubicBezTo>
                <a:cubicBezTo>
                  <a:pt x="95" y="148"/>
                  <a:pt x="148" y="95"/>
                  <a:pt x="213" y="95"/>
                </a:cubicBezTo>
                <a:cubicBezTo>
                  <a:pt x="278" y="95"/>
                  <a:pt x="330" y="148"/>
                  <a:pt x="330" y="212"/>
                </a:cubicBezTo>
                <a:cubicBezTo>
                  <a:pt x="330" y="230"/>
                  <a:pt x="326" y="247"/>
                  <a:pt x="319" y="262"/>
                </a:cubicBezTo>
                <a:cubicBezTo>
                  <a:pt x="312" y="278"/>
                  <a:pt x="301" y="292"/>
                  <a:pt x="288" y="303"/>
                </a:cubicBezTo>
                <a:cubicBezTo>
                  <a:pt x="285" y="300"/>
                  <a:pt x="285" y="300"/>
                  <a:pt x="285" y="300"/>
                </a:cubicBezTo>
                <a:cubicBezTo>
                  <a:pt x="298" y="289"/>
                  <a:pt x="308" y="276"/>
                  <a:pt x="315" y="261"/>
                </a:cubicBezTo>
                <a:cubicBezTo>
                  <a:pt x="322" y="246"/>
                  <a:pt x="326" y="230"/>
                  <a:pt x="326" y="212"/>
                </a:cubicBezTo>
                <a:cubicBezTo>
                  <a:pt x="326" y="150"/>
                  <a:pt x="275" y="99"/>
                  <a:pt x="213" y="99"/>
                </a:cubicBezTo>
                <a:cubicBezTo>
                  <a:pt x="151" y="99"/>
                  <a:pt x="100" y="150"/>
                  <a:pt x="100" y="212"/>
                </a:cubicBezTo>
                <a:cubicBezTo>
                  <a:pt x="100" y="230"/>
                  <a:pt x="104" y="246"/>
                  <a:pt x="110" y="261"/>
                </a:cubicBezTo>
                <a:cubicBezTo>
                  <a:pt x="118" y="276"/>
                  <a:pt x="128" y="289"/>
                  <a:pt x="141" y="300"/>
                </a:cubicBezTo>
                <a:lnTo>
                  <a:pt x="138" y="303"/>
                </a:lnTo>
                <a:close/>
                <a:moveTo>
                  <a:pt x="214" y="321"/>
                </a:moveTo>
                <a:cubicBezTo>
                  <a:pt x="190" y="284"/>
                  <a:pt x="190" y="284"/>
                  <a:pt x="190" y="284"/>
                </a:cubicBezTo>
                <a:cubicBezTo>
                  <a:pt x="197" y="280"/>
                  <a:pt x="196" y="268"/>
                  <a:pt x="190" y="267"/>
                </a:cubicBezTo>
                <a:cubicBezTo>
                  <a:pt x="183" y="266"/>
                  <a:pt x="177" y="266"/>
                  <a:pt x="172" y="255"/>
                </a:cubicBezTo>
                <a:cubicBezTo>
                  <a:pt x="184" y="255"/>
                  <a:pt x="184" y="255"/>
                  <a:pt x="184" y="255"/>
                </a:cubicBezTo>
                <a:cubicBezTo>
                  <a:pt x="180" y="245"/>
                  <a:pt x="180" y="245"/>
                  <a:pt x="180" y="245"/>
                </a:cubicBezTo>
                <a:cubicBezTo>
                  <a:pt x="167" y="247"/>
                  <a:pt x="164" y="243"/>
                  <a:pt x="158" y="233"/>
                </a:cubicBezTo>
                <a:cubicBezTo>
                  <a:pt x="174" y="232"/>
                  <a:pt x="174" y="232"/>
                  <a:pt x="174" y="232"/>
                </a:cubicBezTo>
                <a:cubicBezTo>
                  <a:pt x="171" y="224"/>
                  <a:pt x="171" y="224"/>
                  <a:pt x="171" y="224"/>
                </a:cubicBezTo>
                <a:cubicBezTo>
                  <a:pt x="153" y="225"/>
                  <a:pt x="149" y="220"/>
                  <a:pt x="144" y="210"/>
                </a:cubicBezTo>
                <a:cubicBezTo>
                  <a:pt x="165" y="209"/>
                  <a:pt x="165" y="209"/>
                  <a:pt x="165" y="209"/>
                </a:cubicBezTo>
                <a:cubicBezTo>
                  <a:pt x="160" y="199"/>
                  <a:pt x="160" y="199"/>
                  <a:pt x="160" y="199"/>
                </a:cubicBezTo>
                <a:cubicBezTo>
                  <a:pt x="139" y="200"/>
                  <a:pt x="135" y="199"/>
                  <a:pt x="127" y="185"/>
                </a:cubicBezTo>
                <a:cubicBezTo>
                  <a:pt x="153" y="185"/>
                  <a:pt x="153" y="185"/>
                  <a:pt x="153" y="185"/>
                </a:cubicBezTo>
                <a:cubicBezTo>
                  <a:pt x="149" y="175"/>
                  <a:pt x="149" y="175"/>
                  <a:pt x="149" y="175"/>
                </a:cubicBezTo>
                <a:cubicBezTo>
                  <a:pt x="125" y="176"/>
                  <a:pt x="121" y="173"/>
                  <a:pt x="114" y="161"/>
                </a:cubicBezTo>
                <a:cubicBezTo>
                  <a:pt x="167" y="161"/>
                  <a:pt x="167" y="161"/>
                  <a:pt x="167" y="161"/>
                </a:cubicBezTo>
                <a:cubicBezTo>
                  <a:pt x="175" y="161"/>
                  <a:pt x="184" y="166"/>
                  <a:pt x="187" y="173"/>
                </a:cubicBezTo>
                <a:cubicBezTo>
                  <a:pt x="194" y="187"/>
                  <a:pt x="194" y="187"/>
                  <a:pt x="194" y="187"/>
                </a:cubicBezTo>
                <a:cubicBezTo>
                  <a:pt x="200" y="163"/>
                  <a:pt x="200" y="163"/>
                  <a:pt x="200" y="163"/>
                </a:cubicBezTo>
                <a:cubicBezTo>
                  <a:pt x="204" y="151"/>
                  <a:pt x="231" y="155"/>
                  <a:pt x="239" y="164"/>
                </a:cubicBezTo>
                <a:cubicBezTo>
                  <a:pt x="223" y="169"/>
                  <a:pt x="223" y="169"/>
                  <a:pt x="223" y="169"/>
                </a:cubicBezTo>
                <a:cubicBezTo>
                  <a:pt x="231" y="189"/>
                  <a:pt x="231" y="189"/>
                  <a:pt x="231" y="189"/>
                </a:cubicBezTo>
                <a:cubicBezTo>
                  <a:pt x="237" y="175"/>
                  <a:pt x="244" y="161"/>
                  <a:pt x="259" y="161"/>
                </a:cubicBezTo>
                <a:cubicBezTo>
                  <a:pt x="312" y="161"/>
                  <a:pt x="312" y="161"/>
                  <a:pt x="312" y="161"/>
                </a:cubicBezTo>
                <a:cubicBezTo>
                  <a:pt x="308" y="172"/>
                  <a:pt x="298" y="178"/>
                  <a:pt x="276" y="174"/>
                </a:cubicBezTo>
                <a:cubicBezTo>
                  <a:pt x="273" y="184"/>
                  <a:pt x="273" y="184"/>
                  <a:pt x="273" y="184"/>
                </a:cubicBezTo>
                <a:cubicBezTo>
                  <a:pt x="299" y="184"/>
                  <a:pt x="299" y="184"/>
                  <a:pt x="299" y="184"/>
                </a:cubicBezTo>
                <a:cubicBezTo>
                  <a:pt x="293" y="199"/>
                  <a:pt x="286" y="201"/>
                  <a:pt x="266" y="199"/>
                </a:cubicBezTo>
                <a:cubicBezTo>
                  <a:pt x="262" y="209"/>
                  <a:pt x="262" y="209"/>
                  <a:pt x="262" y="209"/>
                </a:cubicBezTo>
                <a:cubicBezTo>
                  <a:pt x="283" y="209"/>
                  <a:pt x="283" y="209"/>
                  <a:pt x="283" y="209"/>
                </a:cubicBezTo>
                <a:cubicBezTo>
                  <a:pt x="279" y="219"/>
                  <a:pt x="272" y="224"/>
                  <a:pt x="255" y="222"/>
                </a:cubicBezTo>
                <a:cubicBezTo>
                  <a:pt x="252" y="232"/>
                  <a:pt x="252" y="232"/>
                  <a:pt x="252" y="232"/>
                </a:cubicBezTo>
                <a:cubicBezTo>
                  <a:pt x="269" y="232"/>
                  <a:pt x="269" y="232"/>
                  <a:pt x="269" y="232"/>
                </a:cubicBezTo>
                <a:cubicBezTo>
                  <a:pt x="264" y="244"/>
                  <a:pt x="261" y="246"/>
                  <a:pt x="245" y="246"/>
                </a:cubicBezTo>
                <a:cubicBezTo>
                  <a:pt x="242" y="255"/>
                  <a:pt x="242" y="255"/>
                  <a:pt x="242" y="255"/>
                </a:cubicBezTo>
                <a:cubicBezTo>
                  <a:pt x="254" y="255"/>
                  <a:pt x="254" y="255"/>
                  <a:pt x="254" y="255"/>
                </a:cubicBezTo>
                <a:cubicBezTo>
                  <a:pt x="249" y="266"/>
                  <a:pt x="247" y="267"/>
                  <a:pt x="237" y="268"/>
                </a:cubicBezTo>
                <a:cubicBezTo>
                  <a:pt x="230" y="268"/>
                  <a:pt x="227" y="279"/>
                  <a:pt x="236" y="285"/>
                </a:cubicBezTo>
                <a:lnTo>
                  <a:pt x="214" y="321"/>
                </a:lnTo>
                <a:close/>
                <a:moveTo>
                  <a:pt x="31" y="283"/>
                </a:moveTo>
                <a:cubicBezTo>
                  <a:pt x="23" y="262"/>
                  <a:pt x="23" y="262"/>
                  <a:pt x="23" y="262"/>
                </a:cubicBezTo>
                <a:cubicBezTo>
                  <a:pt x="27" y="260"/>
                  <a:pt x="27" y="260"/>
                  <a:pt x="27" y="260"/>
                </a:cubicBezTo>
                <a:cubicBezTo>
                  <a:pt x="64" y="266"/>
                  <a:pt x="64" y="266"/>
                  <a:pt x="64" y="266"/>
                </a:cubicBezTo>
                <a:cubicBezTo>
                  <a:pt x="58" y="251"/>
                  <a:pt x="58" y="251"/>
                  <a:pt x="58" y="251"/>
                </a:cubicBezTo>
                <a:cubicBezTo>
                  <a:pt x="63" y="249"/>
                  <a:pt x="63" y="249"/>
                  <a:pt x="63" y="249"/>
                </a:cubicBezTo>
                <a:cubicBezTo>
                  <a:pt x="70" y="269"/>
                  <a:pt x="70" y="269"/>
                  <a:pt x="70" y="269"/>
                </a:cubicBezTo>
                <a:cubicBezTo>
                  <a:pt x="66" y="271"/>
                  <a:pt x="66" y="271"/>
                  <a:pt x="66" y="271"/>
                </a:cubicBezTo>
                <a:cubicBezTo>
                  <a:pt x="29" y="265"/>
                  <a:pt x="29" y="265"/>
                  <a:pt x="29" y="265"/>
                </a:cubicBezTo>
                <a:cubicBezTo>
                  <a:pt x="35" y="282"/>
                  <a:pt x="35" y="282"/>
                  <a:pt x="35" y="282"/>
                </a:cubicBezTo>
                <a:lnTo>
                  <a:pt x="31" y="283"/>
                </a:lnTo>
                <a:close/>
                <a:moveTo>
                  <a:pt x="45" y="313"/>
                </a:moveTo>
                <a:cubicBezTo>
                  <a:pt x="43" y="308"/>
                  <a:pt x="43" y="308"/>
                  <a:pt x="43" y="308"/>
                </a:cubicBezTo>
                <a:cubicBezTo>
                  <a:pt x="60" y="299"/>
                  <a:pt x="60" y="299"/>
                  <a:pt x="60" y="299"/>
                </a:cubicBezTo>
                <a:cubicBezTo>
                  <a:pt x="54" y="289"/>
                  <a:pt x="54" y="289"/>
                  <a:pt x="54" y="289"/>
                </a:cubicBezTo>
                <a:cubicBezTo>
                  <a:pt x="37" y="298"/>
                  <a:pt x="37" y="298"/>
                  <a:pt x="37" y="298"/>
                </a:cubicBezTo>
                <a:cubicBezTo>
                  <a:pt x="35" y="293"/>
                  <a:pt x="35" y="293"/>
                  <a:pt x="35" y="293"/>
                </a:cubicBezTo>
                <a:cubicBezTo>
                  <a:pt x="72" y="274"/>
                  <a:pt x="72" y="274"/>
                  <a:pt x="72" y="274"/>
                </a:cubicBezTo>
                <a:cubicBezTo>
                  <a:pt x="74" y="279"/>
                  <a:pt x="74" y="279"/>
                  <a:pt x="74" y="279"/>
                </a:cubicBezTo>
                <a:cubicBezTo>
                  <a:pt x="59" y="287"/>
                  <a:pt x="59" y="287"/>
                  <a:pt x="59" y="287"/>
                </a:cubicBezTo>
                <a:cubicBezTo>
                  <a:pt x="64" y="297"/>
                  <a:pt x="64" y="297"/>
                  <a:pt x="64" y="297"/>
                </a:cubicBezTo>
                <a:cubicBezTo>
                  <a:pt x="80" y="289"/>
                  <a:pt x="80" y="289"/>
                  <a:pt x="80" y="289"/>
                </a:cubicBezTo>
                <a:cubicBezTo>
                  <a:pt x="82" y="294"/>
                  <a:pt x="82" y="294"/>
                  <a:pt x="82" y="294"/>
                </a:cubicBezTo>
                <a:lnTo>
                  <a:pt x="45" y="313"/>
                </a:lnTo>
                <a:close/>
                <a:moveTo>
                  <a:pt x="62" y="336"/>
                </a:moveTo>
                <a:cubicBezTo>
                  <a:pt x="49" y="318"/>
                  <a:pt x="49" y="318"/>
                  <a:pt x="49" y="318"/>
                </a:cubicBezTo>
                <a:cubicBezTo>
                  <a:pt x="84" y="296"/>
                  <a:pt x="84" y="296"/>
                  <a:pt x="84" y="296"/>
                </a:cubicBezTo>
                <a:cubicBezTo>
                  <a:pt x="96" y="314"/>
                  <a:pt x="96" y="314"/>
                  <a:pt x="96" y="314"/>
                </a:cubicBezTo>
                <a:cubicBezTo>
                  <a:pt x="93" y="316"/>
                  <a:pt x="93" y="316"/>
                  <a:pt x="93" y="316"/>
                </a:cubicBezTo>
                <a:cubicBezTo>
                  <a:pt x="83" y="303"/>
                  <a:pt x="83" y="303"/>
                  <a:pt x="83" y="303"/>
                </a:cubicBezTo>
                <a:cubicBezTo>
                  <a:pt x="72" y="309"/>
                  <a:pt x="72" y="309"/>
                  <a:pt x="72" y="309"/>
                </a:cubicBezTo>
                <a:cubicBezTo>
                  <a:pt x="81" y="322"/>
                  <a:pt x="81" y="322"/>
                  <a:pt x="81" y="322"/>
                </a:cubicBezTo>
                <a:cubicBezTo>
                  <a:pt x="77" y="324"/>
                  <a:pt x="77" y="324"/>
                  <a:pt x="77" y="324"/>
                </a:cubicBezTo>
                <a:cubicBezTo>
                  <a:pt x="68" y="312"/>
                  <a:pt x="68" y="312"/>
                  <a:pt x="68" y="312"/>
                </a:cubicBezTo>
                <a:cubicBezTo>
                  <a:pt x="56" y="319"/>
                  <a:pt x="56" y="319"/>
                  <a:pt x="56" y="319"/>
                </a:cubicBezTo>
                <a:cubicBezTo>
                  <a:pt x="66" y="334"/>
                  <a:pt x="66" y="334"/>
                  <a:pt x="66" y="334"/>
                </a:cubicBezTo>
                <a:lnTo>
                  <a:pt x="62" y="336"/>
                </a:lnTo>
                <a:close/>
                <a:moveTo>
                  <a:pt x="92" y="365"/>
                </a:moveTo>
                <a:cubicBezTo>
                  <a:pt x="87" y="361"/>
                  <a:pt x="87" y="361"/>
                  <a:pt x="87" y="361"/>
                </a:cubicBezTo>
                <a:cubicBezTo>
                  <a:pt x="113" y="330"/>
                  <a:pt x="113" y="330"/>
                  <a:pt x="113" y="330"/>
                </a:cubicBezTo>
                <a:cubicBezTo>
                  <a:pt x="117" y="334"/>
                  <a:pt x="117" y="334"/>
                  <a:pt x="117" y="334"/>
                </a:cubicBezTo>
                <a:lnTo>
                  <a:pt x="92" y="365"/>
                </a:lnTo>
                <a:close/>
                <a:moveTo>
                  <a:pt x="119" y="362"/>
                </a:moveTo>
                <a:cubicBezTo>
                  <a:pt x="125" y="348"/>
                  <a:pt x="125" y="348"/>
                  <a:pt x="125" y="348"/>
                </a:cubicBezTo>
                <a:cubicBezTo>
                  <a:pt x="125" y="347"/>
                  <a:pt x="125" y="347"/>
                  <a:pt x="125" y="347"/>
                </a:cubicBezTo>
                <a:cubicBezTo>
                  <a:pt x="114" y="358"/>
                  <a:pt x="114" y="358"/>
                  <a:pt x="114" y="358"/>
                </a:cubicBezTo>
                <a:lnTo>
                  <a:pt x="119" y="362"/>
                </a:lnTo>
                <a:close/>
                <a:moveTo>
                  <a:pt x="112" y="379"/>
                </a:moveTo>
                <a:cubicBezTo>
                  <a:pt x="117" y="368"/>
                  <a:pt x="117" y="368"/>
                  <a:pt x="117" y="368"/>
                </a:cubicBezTo>
                <a:cubicBezTo>
                  <a:pt x="110" y="363"/>
                  <a:pt x="110" y="363"/>
                  <a:pt x="110" y="363"/>
                </a:cubicBezTo>
                <a:cubicBezTo>
                  <a:pt x="101" y="372"/>
                  <a:pt x="101" y="372"/>
                  <a:pt x="101" y="372"/>
                </a:cubicBezTo>
                <a:cubicBezTo>
                  <a:pt x="97" y="369"/>
                  <a:pt x="97" y="369"/>
                  <a:pt x="97" y="369"/>
                </a:cubicBezTo>
                <a:cubicBezTo>
                  <a:pt x="127" y="339"/>
                  <a:pt x="127" y="339"/>
                  <a:pt x="127" y="339"/>
                </a:cubicBezTo>
                <a:cubicBezTo>
                  <a:pt x="133" y="343"/>
                  <a:pt x="133" y="343"/>
                  <a:pt x="133" y="343"/>
                </a:cubicBezTo>
                <a:cubicBezTo>
                  <a:pt x="117" y="382"/>
                  <a:pt x="117" y="382"/>
                  <a:pt x="117" y="382"/>
                </a:cubicBezTo>
                <a:lnTo>
                  <a:pt x="112" y="379"/>
                </a:lnTo>
                <a:close/>
                <a:moveTo>
                  <a:pt x="142" y="393"/>
                </a:moveTo>
                <a:cubicBezTo>
                  <a:pt x="136" y="391"/>
                  <a:pt x="136" y="391"/>
                  <a:pt x="136" y="391"/>
                </a:cubicBezTo>
                <a:cubicBezTo>
                  <a:pt x="139" y="362"/>
                  <a:pt x="139" y="362"/>
                  <a:pt x="139" y="362"/>
                </a:cubicBezTo>
                <a:cubicBezTo>
                  <a:pt x="127" y="386"/>
                  <a:pt x="127" y="386"/>
                  <a:pt x="127" y="386"/>
                </a:cubicBezTo>
                <a:cubicBezTo>
                  <a:pt x="122" y="384"/>
                  <a:pt x="122" y="384"/>
                  <a:pt x="122" y="384"/>
                </a:cubicBezTo>
                <a:cubicBezTo>
                  <a:pt x="141" y="346"/>
                  <a:pt x="141" y="346"/>
                  <a:pt x="141" y="346"/>
                </a:cubicBezTo>
                <a:cubicBezTo>
                  <a:pt x="146" y="349"/>
                  <a:pt x="146" y="349"/>
                  <a:pt x="146" y="349"/>
                </a:cubicBezTo>
                <a:cubicBezTo>
                  <a:pt x="143" y="376"/>
                  <a:pt x="143" y="376"/>
                  <a:pt x="143" y="376"/>
                </a:cubicBezTo>
                <a:cubicBezTo>
                  <a:pt x="156" y="353"/>
                  <a:pt x="156" y="353"/>
                  <a:pt x="156" y="353"/>
                </a:cubicBezTo>
                <a:cubicBezTo>
                  <a:pt x="160" y="355"/>
                  <a:pt x="160" y="355"/>
                  <a:pt x="160" y="355"/>
                </a:cubicBezTo>
                <a:lnTo>
                  <a:pt x="142" y="393"/>
                </a:lnTo>
                <a:close/>
                <a:moveTo>
                  <a:pt x="169" y="401"/>
                </a:moveTo>
                <a:cubicBezTo>
                  <a:pt x="166" y="400"/>
                  <a:pt x="166" y="400"/>
                  <a:pt x="166" y="400"/>
                </a:cubicBezTo>
                <a:cubicBezTo>
                  <a:pt x="166" y="397"/>
                  <a:pt x="166" y="397"/>
                  <a:pt x="166" y="397"/>
                </a:cubicBezTo>
                <a:cubicBezTo>
                  <a:pt x="165" y="398"/>
                  <a:pt x="164" y="398"/>
                  <a:pt x="163" y="398"/>
                </a:cubicBezTo>
                <a:cubicBezTo>
                  <a:pt x="162" y="399"/>
                  <a:pt x="160" y="399"/>
                  <a:pt x="159" y="398"/>
                </a:cubicBezTo>
                <a:cubicBezTo>
                  <a:pt x="156" y="397"/>
                  <a:pt x="154" y="395"/>
                  <a:pt x="153" y="391"/>
                </a:cubicBezTo>
                <a:cubicBezTo>
                  <a:pt x="151" y="388"/>
                  <a:pt x="151" y="383"/>
                  <a:pt x="153" y="377"/>
                </a:cubicBezTo>
                <a:cubicBezTo>
                  <a:pt x="156" y="370"/>
                  <a:pt x="158" y="365"/>
                  <a:pt x="161" y="362"/>
                </a:cubicBezTo>
                <a:cubicBezTo>
                  <a:pt x="164" y="360"/>
                  <a:pt x="169" y="358"/>
                  <a:pt x="173" y="359"/>
                </a:cubicBezTo>
                <a:cubicBezTo>
                  <a:pt x="178" y="361"/>
                  <a:pt x="181" y="366"/>
                  <a:pt x="179" y="374"/>
                </a:cubicBezTo>
                <a:cubicBezTo>
                  <a:pt x="174" y="373"/>
                  <a:pt x="174" y="373"/>
                  <a:pt x="174" y="373"/>
                </a:cubicBezTo>
                <a:cubicBezTo>
                  <a:pt x="175" y="370"/>
                  <a:pt x="174" y="365"/>
                  <a:pt x="171" y="364"/>
                </a:cubicBezTo>
                <a:cubicBezTo>
                  <a:pt x="169" y="363"/>
                  <a:pt x="166" y="364"/>
                  <a:pt x="164" y="366"/>
                </a:cubicBezTo>
                <a:cubicBezTo>
                  <a:pt x="162" y="368"/>
                  <a:pt x="160" y="372"/>
                  <a:pt x="158" y="378"/>
                </a:cubicBezTo>
                <a:cubicBezTo>
                  <a:pt x="157" y="383"/>
                  <a:pt x="156" y="387"/>
                  <a:pt x="157" y="390"/>
                </a:cubicBezTo>
                <a:cubicBezTo>
                  <a:pt x="158" y="392"/>
                  <a:pt x="159" y="394"/>
                  <a:pt x="161" y="394"/>
                </a:cubicBezTo>
                <a:cubicBezTo>
                  <a:pt x="163" y="395"/>
                  <a:pt x="164" y="394"/>
                  <a:pt x="166" y="393"/>
                </a:cubicBezTo>
                <a:cubicBezTo>
                  <a:pt x="167" y="392"/>
                  <a:pt x="168" y="390"/>
                  <a:pt x="169" y="387"/>
                </a:cubicBezTo>
                <a:cubicBezTo>
                  <a:pt x="170" y="385"/>
                  <a:pt x="170" y="385"/>
                  <a:pt x="170" y="385"/>
                </a:cubicBezTo>
                <a:cubicBezTo>
                  <a:pt x="164" y="383"/>
                  <a:pt x="164" y="383"/>
                  <a:pt x="164" y="383"/>
                </a:cubicBezTo>
                <a:cubicBezTo>
                  <a:pt x="165" y="379"/>
                  <a:pt x="165" y="379"/>
                  <a:pt x="165" y="379"/>
                </a:cubicBezTo>
                <a:cubicBezTo>
                  <a:pt x="175" y="382"/>
                  <a:pt x="175" y="382"/>
                  <a:pt x="175" y="382"/>
                </a:cubicBezTo>
                <a:lnTo>
                  <a:pt x="169" y="401"/>
                </a:lnTo>
                <a:close/>
                <a:moveTo>
                  <a:pt x="225" y="392"/>
                </a:moveTo>
                <a:cubicBezTo>
                  <a:pt x="225" y="396"/>
                  <a:pt x="224" y="399"/>
                  <a:pt x="222" y="401"/>
                </a:cubicBezTo>
                <a:cubicBezTo>
                  <a:pt x="220" y="403"/>
                  <a:pt x="217" y="404"/>
                  <a:pt x="213" y="404"/>
                </a:cubicBezTo>
                <a:cubicBezTo>
                  <a:pt x="209" y="404"/>
                  <a:pt x="206" y="403"/>
                  <a:pt x="205" y="400"/>
                </a:cubicBezTo>
                <a:cubicBezTo>
                  <a:pt x="203" y="398"/>
                  <a:pt x="202" y="395"/>
                  <a:pt x="202" y="391"/>
                </a:cubicBezTo>
                <a:cubicBezTo>
                  <a:pt x="203" y="363"/>
                  <a:pt x="203" y="363"/>
                  <a:pt x="203" y="363"/>
                </a:cubicBezTo>
                <a:cubicBezTo>
                  <a:pt x="208" y="363"/>
                  <a:pt x="208" y="363"/>
                  <a:pt x="208" y="363"/>
                </a:cubicBezTo>
                <a:cubicBezTo>
                  <a:pt x="207" y="392"/>
                  <a:pt x="207" y="392"/>
                  <a:pt x="207" y="392"/>
                </a:cubicBezTo>
                <a:cubicBezTo>
                  <a:pt x="207" y="394"/>
                  <a:pt x="208" y="396"/>
                  <a:pt x="209" y="398"/>
                </a:cubicBezTo>
                <a:cubicBezTo>
                  <a:pt x="210" y="399"/>
                  <a:pt x="211" y="400"/>
                  <a:pt x="213" y="400"/>
                </a:cubicBezTo>
                <a:cubicBezTo>
                  <a:pt x="215" y="400"/>
                  <a:pt x="217" y="399"/>
                  <a:pt x="218" y="398"/>
                </a:cubicBezTo>
                <a:cubicBezTo>
                  <a:pt x="219" y="397"/>
                  <a:pt x="220" y="395"/>
                  <a:pt x="220" y="392"/>
                </a:cubicBezTo>
                <a:cubicBezTo>
                  <a:pt x="221" y="364"/>
                  <a:pt x="221" y="364"/>
                  <a:pt x="221" y="364"/>
                </a:cubicBezTo>
                <a:cubicBezTo>
                  <a:pt x="226" y="364"/>
                  <a:pt x="226" y="364"/>
                  <a:pt x="226" y="364"/>
                </a:cubicBezTo>
                <a:lnTo>
                  <a:pt x="225" y="392"/>
                </a:lnTo>
                <a:close/>
                <a:moveTo>
                  <a:pt x="253" y="400"/>
                </a:moveTo>
                <a:cubicBezTo>
                  <a:pt x="249" y="401"/>
                  <a:pt x="249" y="401"/>
                  <a:pt x="249" y="401"/>
                </a:cubicBezTo>
                <a:cubicBezTo>
                  <a:pt x="235" y="374"/>
                  <a:pt x="235" y="374"/>
                  <a:pt x="235" y="374"/>
                </a:cubicBezTo>
                <a:cubicBezTo>
                  <a:pt x="237" y="403"/>
                  <a:pt x="237" y="403"/>
                  <a:pt x="237" y="403"/>
                </a:cubicBezTo>
                <a:cubicBezTo>
                  <a:pt x="231" y="403"/>
                  <a:pt x="231" y="403"/>
                  <a:pt x="231" y="403"/>
                </a:cubicBezTo>
                <a:cubicBezTo>
                  <a:pt x="228" y="363"/>
                  <a:pt x="228" y="363"/>
                  <a:pt x="228" y="363"/>
                </a:cubicBezTo>
                <a:cubicBezTo>
                  <a:pt x="234" y="362"/>
                  <a:pt x="234" y="362"/>
                  <a:pt x="234" y="362"/>
                </a:cubicBezTo>
                <a:cubicBezTo>
                  <a:pt x="246" y="381"/>
                  <a:pt x="246" y="381"/>
                  <a:pt x="246" y="381"/>
                </a:cubicBezTo>
                <a:cubicBezTo>
                  <a:pt x="244" y="361"/>
                  <a:pt x="244" y="361"/>
                  <a:pt x="244" y="361"/>
                </a:cubicBezTo>
                <a:cubicBezTo>
                  <a:pt x="248" y="360"/>
                  <a:pt x="248" y="360"/>
                  <a:pt x="248" y="360"/>
                </a:cubicBezTo>
                <a:lnTo>
                  <a:pt x="253" y="400"/>
                </a:lnTo>
                <a:close/>
                <a:moveTo>
                  <a:pt x="268" y="396"/>
                </a:moveTo>
                <a:cubicBezTo>
                  <a:pt x="263" y="397"/>
                  <a:pt x="263" y="397"/>
                  <a:pt x="263" y="397"/>
                </a:cubicBezTo>
                <a:cubicBezTo>
                  <a:pt x="252" y="359"/>
                  <a:pt x="252" y="359"/>
                  <a:pt x="252" y="359"/>
                </a:cubicBezTo>
                <a:cubicBezTo>
                  <a:pt x="257" y="357"/>
                  <a:pt x="257" y="357"/>
                  <a:pt x="257" y="357"/>
                </a:cubicBezTo>
                <a:lnTo>
                  <a:pt x="268" y="396"/>
                </a:lnTo>
                <a:close/>
                <a:moveTo>
                  <a:pt x="282" y="347"/>
                </a:moveTo>
                <a:cubicBezTo>
                  <a:pt x="289" y="389"/>
                  <a:pt x="289" y="389"/>
                  <a:pt x="289" y="389"/>
                </a:cubicBezTo>
                <a:cubicBezTo>
                  <a:pt x="284" y="392"/>
                  <a:pt x="284" y="392"/>
                  <a:pt x="284" y="392"/>
                </a:cubicBezTo>
                <a:cubicBezTo>
                  <a:pt x="261" y="356"/>
                  <a:pt x="261" y="356"/>
                  <a:pt x="261" y="356"/>
                </a:cubicBezTo>
                <a:cubicBezTo>
                  <a:pt x="266" y="354"/>
                  <a:pt x="266" y="354"/>
                  <a:pt x="266" y="354"/>
                </a:cubicBezTo>
                <a:cubicBezTo>
                  <a:pt x="282" y="378"/>
                  <a:pt x="282" y="378"/>
                  <a:pt x="282" y="378"/>
                </a:cubicBezTo>
                <a:cubicBezTo>
                  <a:pt x="278" y="349"/>
                  <a:pt x="278" y="349"/>
                  <a:pt x="278" y="349"/>
                </a:cubicBezTo>
                <a:lnTo>
                  <a:pt x="282" y="347"/>
                </a:lnTo>
                <a:close/>
                <a:moveTo>
                  <a:pt x="324" y="371"/>
                </a:moveTo>
                <a:cubicBezTo>
                  <a:pt x="305" y="381"/>
                  <a:pt x="305" y="381"/>
                  <a:pt x="305" y="381"/>
                </a:cubicBezTo>
                <a:cubicBezTo>
                  <a:pt x="284" y="346"/>
                  <a:pt x="284" y="346"/>
                  <a:pt x="284" y="346"/>
                </a:cubicBezTo>
                <a:cubicBezTo>
                  <a:pt x="303" y="336"/>
                  <a:pt x="303" y="336"/>
                  <a:pt x="303" y="336"/>
                </a:cubicBezTo>
                <a:cubicBezTo>
                  <a:pt x="305" y="340"/>
                  <a:pt x="305" y="340"/>
                  <a:pt x="305" y="340"/>
                </a:cubicBezTo>
                <a:cubicBezTo>
                  <a:pt x="291" y="347"/>
                  <a:pt x="291" y="347"/>
                  <a:pt x="291" y="347"/>
                </a:cubicBezTo>
                <a:cubicBezTo>
                  <a:pt x="297" y="358"/>
                  <a:pt x="297" y="358"/>
                  <a:pt x="297" y="358"/>
                </a:cubicBezTo>
                <a:cubicBezTo>
                  <a:pt x="310" y="351"/>
                  <a:pt x="310" y="351"/>
                  <a:pt x="310" y="351"/>
                </a:cubicBezTo>
                <a:cubicBezTo>
                  <a:pt x="312" y="355"/>
                  <a:pt x="312" y="355"/>
                  <a:pt x="312" y="355"/>
                </a:cubicBezTo>
                <a:cubicBezTo>
                  <a:pt x="300" y="362"/>
                  <a:pt x="300" y="362"/>
                  <a:pt x="300" y="362"/>
                </a:cubicBezTo>
                <a:cubicBezTo>
                  <a:pt x="307" y="375"/>
                  <a:pt x="307" y="375"/>
                  <a:pt x="307" y="375"/>
                </a:cubicBezTo>
                <a:cubicBezTo>
                  <a:pt x="322" y="367"/>
                  <a:pt x="322" y="367"/>
                  <a:pt x="322" y="367"/>
                </a:cubicBezTo>
                <a:lnTo>
                  <a:pt x="324" y="371"/>
                </a:lnTo>
                <a:close/>
                <a:moveTo>
                  <a:pt x="320" y="332"/>
                </a:moveTo>
                <a:cubicBezTo>
                  <a:pt x="316" y="331"/>
                  <a:pt x="314" y="333"/>
                  <a:pt x="312" y="335"/>
                </a:cubicBezTo>
                <a:cubicBezTo>
                  <a:pt x="320" y="346"/>
                  <a:pt x="320" y="346"/>
                  <a:pt x="320" y="346"/>
                </a:cubicBezTo>
                <a:cubicBezTo>
                  <a:pt x="322" y="344"/>
                  <a:pt x="323" y="343"/>
                  <a:pt x="325" y="340"/>
                </a:cubicBezTo>
                <a:cubicBezTo>
                  <a:pt x="326" y="336"/>
                  <a:pt x="324" y="333"/>
                  <a:pt x="320" y="332"/>
                </a:cubicBezTo>
                <a:close/>
                <a:moveTo>
                  <a:pt x="346" y="356"/>
                </a:moveTo>
                <a:cubicBezTo>
                  <a:pt x="342" y="359"/>
                  <a:pt x="342" y="359"/>
                  <a:pt x="342" y="359"/>
                </a:cubicBezTo>
                <a:cubicBezTo>
                  <a:pt x="327" y="347"/>
                  <a:pt x="327" y="347"/>
                  <a:pt x="327" y="347"/>
                </a:cubicBezTo>
                <a:cubicBezTo>
                  <a:pt x="323" y="351"/>
                  <a:pt x="323" y="351"/>
                  <a:pt x="323" y="351"/>
                </a:cubicBezTo>
                <a:cubicBezTo>
                  <a:pt x="333" y="364"/>
                  <a:pt x="333" y="364"/>
                  <a:pt x="333" y="364"/>
                </a:cubicBezTo>
                <a:cubicBezTo>
                  <a:pt x="329" y="368"/>
                  <a:pt x="329" y="368"/>
                  <a:pt x="329" y="368"/>
                </a:cubicBezTo>
                <a:cubicBezTo>
                  <a:pt x="304" y="334"/>
                  <a:pt x="304" y="334"/>
                  <a:pt x="304" y="334"/>
                </a:cubicBezTo>
                <a:cubicBezTo>
                  <a:pt x="312" y="329"/>
                  <a:pt x="312" y="329"/>
                  <a:pt x="312" y="329"/>
                </a:cubicBezTo>
                <a:cubicBezTo>
                  <a:pt x="315" y="327"/>
                  <a:pt x="318" y="326"/>
                  <a:pt x="321" y="326"/>
                </a:cubicBezTo>
                <a:cubicBezTo>
                  <a:pt x="329" y="327"/>
                  <a:pt x="332" y="332"/>
                  <a:pt x="331" y="338"/>
                </a:cubicBezTo>
                <a:cubicBezTo>
                  <a:pt x="331" y="340"/>
                  <a:pt x="331" y="342"/>
                  <a:pt x="330" y="344"/>
                </a:cubicBezTo>
                <a:lnTo>
                  <a:pt x="346" y="356"/>
                </a:lnTo>
                <a:close/>
                <a:moveTo>
                  <a:pt x="359" y="323"/>
                </a:moveTo>
                <a:cubicBezTo>
                  <a:pt x="367" y="328"/>
                  <a:pt x="365" y="342"/>
                  <a:pt x="354" y="344"/>
                </a:cubicBezTo>
                <a:cubicBezTo>
                  <a:pt x="351" y="344"/>
                  <a:pt x="348" y="344"/>
                  <a:pt x="346" y="343"/>
                </a:cubicBezTo>
                <a:cubicBezTo>
                  <a:pt x="348" y="338"/>
                  <a:pt x="348" y="338"/>
                  <a:pt x="348" y="338"/>
                </a:cubicBezTo>
                <a:cubicBezTo>
                  <a:pt x="350" y="339"/>
                  <a:pt x="352" y="339"/>
                  <a:pt x="354" y="339"/>
                </a:cubicBezTo>
                <a:cubicBezTo>
                  <a:pt x="361" y="338"/>
                  <a:pt x="361" y="330"/>
                  <a:pt x="356" y="327"/>
                </a:cubicBezTo>
                <a:cubicBezTo>
                  <a:pt x="355" y="326"/>
                  <a:pt x="353" y="326"/>
                  <a:pt x="351" y="326"/>
                </a:cubicBezTo>
                <a:cubicBezTo>
                  <a:pt x="346" y="327"/>
                  <a:pt x="343" y="330"/>
                  <a:pt x="338" y="330"/>
                </a:cubicBezTo>
                <a:cubicBezTo>
                  <a:pt x="332" y="331"/>
                  <a:pt x="327" y="327"/>
                  <a:pt x="327" y="321"/>
                </a:cubicBezTo>
                <a:cubicBezTo>
                  <a:pt x="326" y="318"/>
                  <a:pt x="327" y="315"/>
                  <a:pt x="328" y="313"/>
                </a:cubicBezTo>
                <a:cubicBezTo>
                  <a:pt x="331" y="308"/>
                  <a:pt x="338" y="307"/>
                  <a:pt x="343" y="310"/>
                </a:cubicBezTo>
                <a:cubicBezTo>
                  <a:pt x="341" y="315"/>
                  <a:pt x="341" y="315"/>
                  <a:pt x="341" y="315"/>
                </a:cubicBezTo>
                <a:cubicBezTo>
                  <a:pt x="338" y="313"/>
                  <a:pt x="334" y="313"/>
                  <a:pt x="332" y="316"/>
                </a:cubicBezTo>
                <a:cubicBezTo>
                  <a:pt x="331" y="318"/>
                  <a:pt x="331" y="319"/>
                  <a:pt x="331" y="321"/>
                </a:cubicBezTo>
                <a:cubicBezTo>
                  <a:pt x="332" y="324"/>
                  <a:pt x="334" y="326"/>
                  <a:pt x="337" y="325"/>
                </a:cubicBezTo>
                <a:cubicBezTo>
                  <a:pt x="342" y="325"/>
                  <a:pt x="346" y="320"/>
                  <a:pt x="351" y="321"/>
                </a:cubicBezTo>
                <a:cubicBezTo>
                  <a:pt x="353" y="321"/>
                  <a:pt x="356" y="321"/>
                  <a:pt x="359" y="323"/>
                </a:cubicBezTo>
                <a:close/>
                <a:moveTo>
                  <a:pt x="377" y="317"/>
                </a:moveTo>
                <a:cubicBezTo>
                  <a:pt x="374" y="321"/>
                  <a:pt x="374" y="321"/>
                  <a:pt x="374" y="321"/>
                </a:cubicBezTo>
                <a:cubicBezTo>
                  <a:pt x="339" y="299"/>
                  <a:pt x="339" y="299"/>
                  <a:pt x="339" y="299"/>
                </a:cubicBezTo>
                <a:cubicBezTo>
                  <a:pt x="342" y="295"/>
                  <a:pt x="342" y="295"/>
                  <a:pt x="342" y="295"/>
                </a:cubicBezTo>
                <a:lnTo>
                  <a:pt x="377" y="317"/>
                </a:lnTo>
                <a:close/>
                <a:moveTo>
                  <a:pt x="359" y="273"/>
                </a:moveTo>
                <a:cubicBezTo>
                  <a:pt x="355" y="280"/>
                  <a:pt x="355" y="280"/>
                  <a:pt x="355" y="280"/>
                </a:cubicBezTo>
                <a:cubicBezTo>
                  <a:pt x="388" y="300"/>
                  <a:pt x="388" y="300"/>
                  <a:pt x="388" y="300"/>
                </a:cubicBezTo>
                <a:cubicBezTo>
                  <a:pt x="386" y="304"/>
                  <a:pt x="386" y="304"/>
                  <a:pt x="386" y="304"/>
                </a:cubicBezTo>
                <a:cubicBezTo>
                  <a:pt x="353" y="284"/>
                  <a:pt x="353" y="284"/>
                  <a:pt x="353" y="284"/>
                </a:cubicBezTo>
                <a:cubicBezTo>
                  <a:pt x="349" y="292"/>
                  <a:pt x="349" y="292"/>
                  <a:pt x="349" y="292"/>
                </a:cubicBezTo>
                <a:cubicBezTo>
                  <a:pt x="345" y="289"/>
                  <a:pt x="345" y="289"/>
                  <a:pt x="345" y="289"/>
                </a:cubicBezTo>
                <a:cubicBezTo>
                  <a:pt x="355" y="271"/>
                  <a:pt x="355" y="271"/>
                  <a:pt x="355" y="271"/>
                </a:cubicBezTo>
                <a:lnTo>
                  <a:pt x="359" y="273"/>
                </a:lnTo>
                <a:close/>
                <a:moveTo>
                  <a:pt x="365" y="246"/>
                </a:moveTo>
                <a:cubicBezTo>
                  <a:pt x="385" y="264"/>
                  <a:pt x="385" y="264"/>
                  <a:pt x="385" y="264"/>
                </a:cubicBezTo>
                <a:cubicBezTo>
                  <a:pt x="399" y="270"/>
                  <a:pt x="399" y="270"/>
                  <a:pt x="399" y="270"/>
                </a:cubicBezTo>
                <a:cubicBezTo>
                  <a:pt x="397" y="274"/>
                  <a:pt x="397" y="274"/>
                  <a:pt x="397" y="274"/>
                </a:cubicBezTo>
                <a:cubicBezTo>
                  <a:pt x="385" y="269"/>
                  <a:pt x="385" y="269"/>
                  <a:pt x="385" y="269"/>
                </a:cubicBezTo>
                <a:cubicBezTo>
                  <a:pt x="356" y="269"/>
                  <a:pt x="356" y="269"/>
                  <a:pt x="356" y="269"/>
                </a:cubicBezTo>
                <a:cubicBezTo>
                  <a:pt x="357" y="264"/>
                  <a:pt x="357" y="264"/>
                  <a:pt x="357" y="264"/>
                </a:cubicBezTo>
                <a:cubicBezTo>
                  <a:pt x="377" y="264"/>
                  <a:pt x="377" y="264"/>
                  <a:pt x="377" y="264"/>
                </a:cubicBezTo>
                <a:cubicBezTo>
                  <a:pt x="363" y="251"/>
                  <a:pt x="363" y="251"/>
                  <a:pt x="363" y="251"/>
                </a:cubicBezTo>
                <a:lnTo>
                  <a:pt x="365" y="246"/>
                </a:lnTo>
                <a:close/>
                <a:moveTo>
                  <a:pt x="89" y="347"/>
                </a:moveTo>
                <a:cubicBezTo>
                  <a:pt x="85" y="350"/>
                  <a:pt x="82" y="352"/>
                  <a:pt x="79" y="352"/>
                </a:cubicBezTo>
                <a:cubicBezTo>
                  <a:pt x="76" y="352"/>
                  <a:pt x="73" y="351"/>
                  <a:pt x="70" y="349"/>
                </a:cubicBezTo>
                <a:cubicBezTo>
                  <a:pt x="68" y="346"/>
                  <a:pt x="67" y="344"/>
                  <a:pt x="67" y="340"/>
                </a:cubicBezTo>
                <a:cubicBezTo>
                  <a:pt x="67" y="339"/>
                  <a:pt x="67" y="337"/>
                  <a:pt x="68" y="336"/>
                </a:cubicBezTo>
                <a:cubicBezTo>
                  <a:pt x="73" y="338"/>
                  <a:pt x="73" y="338"/>
                  <a:pt x="73" y="338"/>
                </a:cubicBezTo>
                <a:cubicBezTo>
                  <a:pt x="72" y="339"/>
                  <a:pt x="72" y="340"/>
                  <a:pt x="72" y="341"/>
                </a:cubicBezTo>
                <a:cubicBezTo>
                  <a:pt x="72" y="342"/>
                  <a:pt x="73" y="344"/>
                  <a:pt x="74" y="345"/>
                </a:cubicBezTo>
                <a:cubicBezTo>
                  <a:pt x="75" y="346"/>
                  <a:pt x="77" y="347"/>
                  <a:pt x="79" y="347"/>
                </a:cubicBezTo>
                <a:cubicBezTo>
                  <a:pt x="80" y="347"/>
                  <a:pt x="82" y="346"/>
                  <a:pt x="85" y="343"/>
                </a:cubicBezTo>
                <a:cubicBezTo>
                  <a:pt x="105" y="323"/>
                  <a:pt x="105" y="323"/>
                  <a:pt x="105" y="323"/>
                </a:cubicBezTo>
                <a:cubicBezTo>
                  <a:pt x="109" y="327"/>
                  <a:pt x="109" y="327"/>
                  <a:pt x="109" y="327"/>
                </a:cubicBezTo>
                <a:lnTo>
                  <a:pt x="89" y="347"/>
                </a:lnTo>
                <a:close/>
                <a:moveTo>
                  <a:pt x="274" y="310"/>
                </a:moveTo>
                <a:cubicBezTo>
                  <a:pt x="273" y="337"/>
                  <a:pt x="273" y="337"/>
                  <a:pt x="273" y="337"/>
                </a:cubicBezTo>
                <a:cubicBezTo>
                  <a:pt x="269" y="339"/>
                  <a:pt x="269" y="339"/>
                  <a:pt x="269" y="339"/>
                </a:cubicBezTo>
                <a:cubicBezTo>
                  <a:pt x="269" y="314"/>
                  <a:pt x="269" y="314"/>
                  <a:pt x="269" y="314"/>
                </a:cubicBezTo>
                <a:cubicBezTo>
                  <a:pt x="254" y="322"/>
                  <a:pt x="254" y="322"/>
                  <a:pt x="254" y="322"/>
                </a:cubicBezTo>
                <a:cubicBezTo>
                  <a:pt x="253" y="319"/>
                  <a:pt x="253" y="319"/>
                  <a:pt x="253" y="319"/>
                </a:cubicBezTo>
                <a:cubicBezTo>
                  <a:pt x="272" y="309"/>
                  <a:pt x="272" y="309"/>
                  <a:pt x="272" y="309"/>
                </a:cubicBezTo>
                <a:lnTo>
                  <a:pt x="274" y="310"/>
                </a:lnTo>
                <a:close/>
                <a:moveTo>
                  <a:pt x="218" y="332"/>
                </a:moveTo>
                <a:cubicBezTo>
                  <a:pt x="218" y="331"/>
                  <a:pt x="219" y="330"/>
                  <a:pt x="219" y="328"/>
                </a:cubicBezTo>
                <a:cubicBezTo>
                  <a:pt x="220" y="327"/>
                  <a:pt x="221" y="326"/>
                  <a:pt x="222" y="326"/>
                </a:cubicBezTo>
                <a:cubicBezTo>
                  <a:pt x="223" y="325"/>
                  <a:pt x="224" y="324"/>
                  <a:pt x="226" y="324"/>
                </a:cubicBezTo>
                <a:cubicBezTo>
                  <a:pt x="227" y="323"/>
                  <a:pt x="229" y="323"/>
                  <a:pt x="231" y="323"/>
                </a:cubicBezTo>
                <a:cubicBezTo>
                  <a:pt x="232" y="323"/>
                  <a:pt x="234" y="323"/>
                  <a:pt x="235" y="324"/>
                </a:cubicBezTo>
                <a:cubicBezTo>
                  <a:pt x="237" y="324"/>
                  <a:pt x="238" y="325"/>
                  <a:pt x="239" y="326"/>
                </a:cubicBezTo>
                <a:cubicBezTo>
                  <a:pt x="240" y="326"/>
                  <a:pt x="241" y="328"/>
                  <a:pt x="242" y="329"/>
                </a:cubicBezTo>
                <a:cubicBezTo>
                  <a:pt x="243" y="331"/>
                  <a:pt x="243" y="333"/>
                  <a:pt x="243" y="335"/>
                </a:cubicBezTo>
                <a:cubicBezTo>
                  <a:pt x="243" y="337"/>
                  <a:pt x="243" y="339"/>
                  <a:pt x="242" y="341"/>
                </a:cubicBezTo>
                <a:cubicBezTo>
                  <a:pt x="241" y="343"/>
                  <a:pt x="240" y="344"/>
                  <a:pt x="239" y="346"/>
                </a:cubicBezTo>
                <a:cubicBezTo>
                  <a:pt x="238" y="347"/>
                  <a:pt x="236" y="348"/>
                  <a:pt x="234" y="349"/>
                </a:cubicBezTo>
                <a:cubicBezTo>
                  <a:pt x="232" y="349"/>
                  <a:pt x="229" y="350"/>
                  <a:pt x="226" y="350"/>
                </a:cubicBezTo>
                <a:cubicBezTo>
                  <a:pt x="225" y="350"/>
                  <a:pt x="225" y="350"/>
                  <a:pt x="224" y="350"/>
                </a:cubicBezTo>
                <a:cubicBezTo>
                  <a:pt x="223" y="350"/>
                  <a:pt x="222" y="349"/>
                  <a:pt x="222" y="349"/>
                </a:cubicBezTo>
                <a:cubicBezTo>
                  <a:pt x="222" y="346"/>
                  <a:pt x="222" y="346"/>
                  <a:pt x="222" y="346"/>
                </a:cubicBezTo>
                <a:cubicBezTo>
                  <a:pt x="222" y="346"/>
                  <a:pt x="222" y="346"/>
                  <a:pt x="222" y="346"/>
                </a:cubicBezTo>
                <a:cubicBezTo>
                  <a:pt x="222" y="346"/>
                  <a:pt x="223" y="346"/>
                  <a:pt x="224" y="347"/>
                </a:cubicBezTo>
                <a:cubicBezTo>
                  <a:pt x="225" y="347"/>
                  <a:pt x="226" y="347"/>
                  <a:pt x="227" y="347"/>
                </a:cubicBezTo>
                <a:cubicBezTo>
                  <a:pt x="230" y="347"/>
                  <a:pt x="233" y="346"/>
                  <a:pt x="235" y="345"/>
                </a:cubicBezTo>
                <a:cubicBezTo>
                  <a:pt x="237" y="343"/>
                  <a:pt x="238" y="341"/>
                  <a:pt x="238" y="338"/>
                </a:cubicBezTo>
                <a:cubicBezTo>
                  <a:pt x="237" y="339"/>
                  <a:pt x="235" y="339"/>
                  <a:pt x="234" y="340"/>
                </a:cubicBezTo>
                <a:cubicBezTo>
                  <a:pt x="233" y="340"/>
                  <a:pt x="231" y="340"/>
                  <a:pt x="230" y="340"/>
                </a:cubicBezTo>
                <a:cubicBezTo>
                  <a:pt x="229" y="340"/>
                  <a:pt x="227" y="340"/>
                  <a:pt x="226" y="340"/>
                </a:cubicBezTo>
                <a:cubicBezTo>
                  <a:pt x="225" y="340"/>
                  <a:pt x="224" y="339"/>
                  <a:pt x="223" y="339"/>
                </a:cubicBezTo>
                <a:cubicBezTo>
                  <a:pt x="221" y="338"/>
                  <a:pt x="220" y="337"/>
                  <a:pt x="219" y="336"/>
                </a:cubicBezTo>
                <a:cubicBezTo>
                  <a:pt x="219" y="335"/>
                  <a:pt x="218" y="334"/>
                  <a:pt x="218" y="332"/>
                </a:cubicBezTo>
                <a:close/>
                <a:moveTo>
                  <a:pt x="238" y="334"/>
                </a:moveTo>
                <a:cubicBezTo>
                  <a:pt x="238" y="332"/>
                  <a:pt x="238" y="331"/>
                  <a:pt x="237" y="330"/>
                </a:cubicBezTo>
                <a:cubicBezTo>
                  <a:pt x="237" y="329"/>
                  <a:pt x="236" y="328"/>
                  <a:pt x="235" y="327"/>
                </a:cubicBezTo>
                <a:cubicBezTo>
                  <a:pt x="235" y="327"/>
                  <a:pt x="234" y="327"/>
                  <a:pt x="233" y="326"/>
                </a:cubicBezTo>
                <a:cubicBezTo>
                  <a:pt x="232" y="326"/>
                  <a:pt x="231" y="326"/>
                  <a:pt x="231" y="326"/>
                </a:cubicBezTo>
                <a:cubicBezTo>
                  <a:pt x="228" y="326"/>
                  <a:pt x="227" y="327"/>
                  <a:pt x="225" y="328"/>
                </a:cubicBezTo>
                <a:cubicBezTo>
                  <a:pt x="224" y="329"/>
                  <a:pt x="224" y="330"/>
                  <a:pt x="224" y="332"/>
                </a:cubicBezTo>
                <a:cubicBezTo>
                  <a:pt x="224" y="333"/>
                  <a:pt x="224" y="334"/>
                  <a:pt x="224" y="335"/>
                </a:cubicBezTo>
                <a:cubicBezTo>
                  <a:pt x="225" y="335"/>
                  <a:pt x="225" y="336"/>
                  <a:pt x="226" y="336"/>
                </a:cubicBezTo>
                <a:cubicBezTo>
                  <a:pt x="227" y="337"/>
                  <a:pt x="228" y="337"/>
                  <a:pt x="228" y="337"/>
                </a:cubicBezTo>
                <a:cubicBezTo>
                  <a:pt x="229" y="337"/>
                  <a:pt x="230" y="337"/>
                  <a:pt x="231" y="337"/>
                </a:cubicBezTo>
                <a:cubicBezTo>
                  <a:pt x="232" y="337"/>
                  <a:pt x="233" y="337"/>
                  <a:pt x="235" y="337"/>
                </a:cubicBezTo>
                <a:cubicBezTo>
                  <a:pt x="236" y="337"/>
                  <a:pt x="237" y="336"/>
                  <a:pt x="238" y="336"/>
                </a:cubicBezTo>
                <a:cubicBezTo>
                  <a:pt x="238" y="336"/>
                  <a:pt x="238" y="335"/>
                  <a:pt x="238" y="335"/>
                </a:cubicBezTo>
                <a:cubicBezTo>
                  <a:pt x="238" y="335"/>
                  <a:pt x="238" y="335"/>
                  <a:pt x="238" y="334"/>
                </a:cubicBezTo>
                <a:close/>
                <a:moveTo>
                  <a:pt x="189" y="350"/>
                </a:moveTo>
                <a:cubicBezTo>
                  <a:pt x="187" y="349"/>
                  <a:pt x="185" y="349"/>
                  <a:pt x="184" y="348"/>
                </a:cubicBezTo>
                <a:cubicBezTo>
                  <a:pt x="182" y="348"/>
                  <a:pt x="181" y="347"/>
                  <a:pt x="180" y="346"/>
                </a:cubicBezTo>
                <a:cubicBezTo>
                  <a:pt x="179" y="345"/>
                  <a:pt x="179" y="345"/>
                  <a:pt x="178" y="344"/>
                </a:cubicBezTo>
                <a:cubicBezTo>
                  <a:pt x="178" y="343"/>
                  <a:pt x="178" y="342"/>
                  <a:pt x="178" y="340"/>
                </a:cubicBezTo>
                <a:cubicBezTo>
                  <a:pt x="178" y="339"/>
                  <a:pt x="179" y="338"/>
                  <a:pt x="180" y="337"/>
                </a:cubicBezTo>
                <a:cubicBezTo>
                  <a:pt x="182" y="336"/>
                  <a:pt x="184" y="335"/>
                  <a:pt x="186" y="335"/>
                </a:cubicBezTo>
                <a:cubicBezTo>
                  <a:pt x="186" y="335"/>
                  <a:pt x="186" y="335"/>
                  <a:pt x="186" y="335"/>
                </a:cubicBezTo>
                <a:cubicBezTo>
                  <a:pt x="184" y="334"/>
                  <a:pt x="183" y="333"/>
                  <a:pt x="182" y="332"/>
                </a:cubicBezTo>
                <a:cubicBezTo>
                  <a:pt x="181" y="331"/>
                  <a:pt x="181" y="330"/>
                  <a:pt x="181" y="328"/>
                </a:cubicBezTo>
                <a:cubicBezTo>
                  <a:pt x="182" y="327"/>
                  <a:pt x="183" y="325"/>
                  <a:pt x="186" y="324"/>
                </a:cubicBezTo>
                <a:cubicBezTo>
                  <a:pt x="188" y="323"/>
                  <a:pt x="191" y="323"/>
                  <a:pt x="194" y="323"/>
                </a:cubicBezTo>
                <a:cubicBezTo>
                  <a:pt x="198" y="324"/>
                  <a:pt x="201" y="325"/>
                  <a:pt x="203" y="326"/>
                </a:cubicBezTo>
                <a:cubicBezTo>
                  <a:pt x="204" y="328"/>
                  <a:pt x="205" y="330"/>
                  <a:pt x="205" y="332"/>
                </a:cubicBezTo>
                <a:cubicBezTo>
                  <a:pt x="205" y="333"/>
                  <a:pt x="204" y="334"/>
                  <a:pt x="203" y="335"/>
                </a:cubicBezTo>
                <a:cubicBezTo>
                  <a:pt x="201" y="336"/>
                  <a:pt x="200" y="336"/>
                  <a:pt x="198" y="337"/>
                </a:cubicBezTo>
                <a:cubicBezTo>
                  <a:pt x="198" y="337"/>
                  <a:pt x="198" y="337"/>
                  <a:pt x="198" y="337"/>
                </a:cubicBezTo>
                <a:cubicBezTo>
                  <a:pt x="200" y="338"/>
                  <a:pt x="201" y="339"/>
                  <a:pt x="202" y="340"/>
                </a:cubicBezTo>
                <a:cubicBezTo>
                  <a:pt x="203" y="341"/>
                  <a:pt x="204" y="342"/>
                  <a:pt x="203" y="344"/>
                </a:cubicBezTo>
                <a:cubicBezTo>
                  <a:pt x="203" y="346"/>
                  <a:pt x="201" y="348"/>
                  <a:pt x="199" y="349"/>
                </a:cubicBezTo>
                <a:cubicBezTo>
                  <a:pt x="196" y="350"/>
                  <a:pt x="193" y="350"/>
                  <a:pt x="189" y="350"/>
                </a:cubicBezTo>
                <a:close/>
                <a:moveTo>
                  <a:pt x="198" y="344"/>
                </a:moveTo>
                <a:cubicBezTo>
                  <a:pt x="198" y="342"/>
                  <a:pt x="198" y="342"/>
                  <a:pt x="197" y="341"/>
                </a:cubicBezTo>
                <a:cubicBezTo>
                  <a:pt x="197" y="340"/>
                  <a:pt x="196" y="339"/>
                  <a:pt x="194" y="339"/>
                </a:cubicBezTo>
                <a:cubicBezTo>
                  <a:pt x="194" y="338"/>
                  <a:pt x="193" y="338"/>
                  <a:pt x="192" y="338"/>
                </a:cubicBezTo>
                <a:cubicBezTo>
                  <a:pt x="191" y="337"/>
                  <a:pt x="190" y="337"/>
                  <a:pt x="189" y="336"/>
                </a:cubicBezTo>
                <a:cubicBezTo>
                  <a:pt x="187" y="337"/>
                  <a:pt x="186" y="337"/>
                  <a:pt x="185" y="338"/>
                </a:cubicBezTo>
                <a:cubicBezTo>
                  <a:pt x="184" y="339"/>
                  <a:pt x="183" y="340"/>
                  <a:pt x="183" y="341"/>
                </a:cubicBezTo>
                <a:cubicBezTo>
                  <a:pt x="183" y="342"/>
                  <a:pt x="183" y="344"/>
                  <a:pt x="185" y="345"/>
                </a:cubicBezTo>
                <a:cubicBezTo>
                  <a:pt x="186" y="346"/>
                  <a:pt x="187" y="347"/>
                  <a:pt x="190" y="347"/>
                </a:cubicBezTo>
                <a:cubicBezTo>
                  <a:pt x="192" y="348"/>
                  <a:pt x="194" y="347"/>
                  <a:pt x="195" y="347"/>
                </a:cubicBezTo>
                <a:cubicBezTo>
                  <a:pt x="197" y="346"/>
                  <a:pt x="198" y="345"/>
                  <a:pt x="198" y="344"/>
                </a:cubicBezTo>
                <a:close/>
                <a:moveTo>
                  <a:pt x="200" y="331"/>
                </a:moveTo>
                <a:cubicBezTo>
                  <a:pt x="200" y="330"/>
                  <a:pt x="199" y="329"/>
                  <a:pt x="198" y="328"/>
                </a:cubicBezTo>
                <a:cubicBezTo>
                  <a:pt x="197" y="327"/>
                  <a:pt x="196" y="326"/>
                  <a:pt x="194" y="326"/>
                </a:cubicBezTo>
                <a:cubicBezTo>
                  <a:pt x="192" y="326"/>
                  <a:pt x="190" y="326"/>
                  <a:pt x="189" y="326"/>
                </a:cubicBezTo>
                <a:cubicBezTo>
                  <a:pt x="188" y="327"/>
                  <a:pt x="187" y="328"/>
                  <a:pt x="187" y="329"/>
                </a:cubicBezTo>
                <a:cubicBezTo>
                  <a:pt x="186" y="330"/>
                  <a:pt x="187" y="330"/>
                  <a:pt x="187" y="331"/>
                </a:cubicBezTo>
                <a:cubicBezTo>
                  <a:pt x="188" y="332"/>
                  <a:pt x="188" y="332"/>
                  <a:pt x="190" y="333"/>
                </a:cubicBezTo>
                <a:cubicBezTo>
                  <a:pt x="190" y="333"/>
                  <a:pt x="191" y="334"/>
                  <a:pt x="192" y="334"/>
                </a:cubicBezTo>
                <a:cubicBezTo>
                  <a:pt x="193" y="335"/>
                  <a:pt x="194" y="335"/>
                  <a:pt x="195" y="335"/>
                </a:cubicBezTo>
                <a:cubicBezTo>
                  <a:pt x="196" y="335"/>
                  <a:pt x="198" y="334"/>
                  <a:pt x="198" y="333"/>
                </a:cubicBezTo>
                <a:cubicBezTo>
                  <a:pt x="199" y="333"/>
                  <a:pt x="199" y="332"/>
                  <a:pt x="200" y="331"/>
                </a:cubicBezTo>
                <a:close/>
                <a:moveTo>
                  <a:pt x="157" y="340"/>
                </a:moveTo>
                <a:cubicBezTo>
                  <a:pt x="143" y="331"/>
                  <a:pt x="143" y="331"/>
                  <a:pt x="143" y="331"/>
                </a:cubicBezTo>
                <a:cubicBezTo>
                  <a:pt x="145" y="329"/>
                  <a:pt x="145" y="329"/>
                  <a:pt x="145" y="329"/>
                </a:cubicBezTo>
                <a:cubicBezTo>
                  <a:pt x="150" y="332"/>
                  <a:pt x="150" y="332"/>
                  <a:pt x="150" y="332"/>
                </a:cubicBezTo>
                <a:cubicBezTo>
                  <a:pt x="158" y="317"/>
                  <a:pt x="158" y="317"/>
                  <a:pt x="158" y="317"/>
                </a:cubicBezTo>
                <a:cubicBezTo>
                  <a:pt x="153" y="314"/>
                  <a:pt x="153" y="314"/>
                  <a:pt x="153" y="314"/>
                </a:cubicBezTo>
                <a:cubicBezTo>
                  <a:pt x="154" y="312"/>
                  <a:pt x="154" y="312"/>
                  <a:pt x="154" y="312"/>
                </a:cubicBezTo>
                <a:cubicBezTo>
                  <a:pt x="156" y="313"/>
                  <a:pt x="158" y="314"/>
                  <a:pt x="159" y="314"/>
                </a:cubicBezTo>
                <a:cubicBezTo>
                  <a:pt x="160" y="314"/>
                  <a:pt x="161" y="314"/>
                  <a:pt x="162" y="313"/>
                </a:cubicBezTo>
                <a:cubicBezTo>
                  <a:pt x="165" y="315"/>
                  <a:pt x="165" y="315"/>
                  <a:pt x="165" y="315"/>
                </a:cubicBezTo>
                <a:cubicBezTo>
                  <a:pt x="154" y="334"/>
                  <a:pt x="154" y="334"/>
                  <a:pt x="154" y="334"/>
                </a:cubicBezTo>
                <a:cubicBezTo>
                  <a:pt x="159" y="338"/>
                  <a:pt x="159" y="338"/>
                  <a:pt x="159" y="338"/>
                </a:cubicBezTo>
                <a:lnTo>
                  <a:pt x="157" y="340"/>
                </a:lnTo>
                <a:close/>
                <a:moveTo>
                  <a:pt x="293" y="110"/>
                </a:moveTo>
                <a:cubicBezTo>
                  <a:pt x="290" y="108"/>
                  <a:pt x="293" y="107"/>
                  <a:pt x="293" y="105"/>
                </a:cubicBezTo>
                <a:cubicBezTo>
                  <a:pt x="294" y="102"/>
                  <a:pt x="292" y="99"/>
                  <a:pt x="293" y="97"/>
                </a:cubicBezTo>
                <a:cubicBezTo>
                  <a:pt x="295" y="93"/>
                  <a:pt x="301" y="96"/>
                  <a:pt x="304" y="98"/>
                </a:cubicBezTo>
                <a:cubicBezTo>
                  <a:pt x="304" y="99"/>
                  <a:pt x="305" y="100"/>
                  <a:pt x="305" y="101"/>
                </a:cubicBezTo>
                <a:cubicBezTo>
                  <a:pt x="306" y="104"/>
                  <a:pt x="306" y="109"/>
                  <a:pt x="303" y="110"/>
                </a:cubicBezTo>
                <a:cubicBezTo>
                  <a:pt x="300" y="111"/>
                  <a:pt x="296" y="111"/>
                  <a:pt x="293" y="110"/>
                </a:cubicBezTo>
                <a:close/>
                <a:moveTo>
                  <a:pt x="260" y="91"/>
                </a:moveTo>
                <a:cubicBezTo>
                  <a:pt x="260" y="91"/>
                  <a:pt x="260" y="91"/>
                  <a:pt x="260" y="91"/>
                </a:cubicBezTo>
                <a:cubicBezTo>
                  <a:pt x="260" y="90"/>
                  <a:pt x="260" y="90"/>
                  <a:pt x="260" y="90"/>
                </a:cubicBezTo>
                <a:cubicBezTo>
                  <a:pt x="261" y="90"/>
                  <a:pt x="272" y="87"/>
                  <a:pt x="272" y="87"/>
                </a:cubicBezTo>
                <a:cubicBezTo>
                  <a:pt x="275" y="86"/>
                  <a:pt x="278" y="85"/>
                  <a:pt x="280" y="82"/>
                </a:cubicBezTo>
                <a:cubicBezTo>
                  <a:pt x="273" y="82"/>
                  <a:pt x="266" y="84"/>
                  <a:pt x="259" y="82"/>
                </a:cubicBezTo>
                <a:cubicBezTo>
                  <a:pt x="257" y="80"/>
                  <a:pt x="255" y="77"/>
                  <a:pt x="254" y="76"/>
                </a:cubicBezTo>
                <a:cubicBezTo>
                  <a:pt x="254" y="76"/>
                  <a:pt x="254" y="76"/>
                  <a:pt x="254" y="75"/>
                </a:cubicBezTo>
                <a:cubicBezTo>
                  <a:pt x="251" y="72"/>
                  <a:pt x="252" y="69"/>
                  <a:pt x="256" y="69"/>
                </a:cubicBezTo>
                <a:cubicBezTo>
                  <a:pt x="262" y="73"/>
                  <a:pt x="273" y="73"/>
                  <a:pt x="280" y="73"/>
                </a:cubicBezTo>
                <a:cubicBezTo>
                  <a:pt x="282" y="73"/>
                  <a:pt x="286" y="73"/>
                  <a:pt x="288" y="72"/>
                </a:cubicBezTo>
                <a:cubicBezTo>
                  <a:pt x="293" y="64"/>
                  <a:pt x="295" y="55"/>
                  <a:pt x="299" y="48"/>
                </a:cubicBezTo>
                <a:cubicBezTo>
                  <a:pt x="303" y="43"/>
                  <a:pt x="305" y="48"/>
                  <a:pt x="307" y="52"/>
                </a:cubicBezTo>
                <a:cubicBezTo>
                  <a:pt x="307" y="53"/>
                  <a:pt x="308" y="54"/>
                  <a:pt x="308" y="55"/>
                </a:cubicBezTo>
                <a:cubicBezTo>
                  <a:pt x="308" y="55"/>
                  <a:pt x="309" y="55"/>
                  <a:pt x="309" y="55"/>
                </a:cubicBezTo>
                <a:cubicBezTo>
                  <a:pt x="309" y="58"/>
                  <a:pt x="309" y="60"/>
                  <a:pt x="306" y="61"/>
                </a:cubicBezTo>
                <a:cubicBezTo>
                  <a:pt x="303" y="64"/>
                  <a:pt x="300" y="68"/>
                  <a:pt x="299" y="73"/>
                </a:cubicBezTo>
                <a:cubicBezTo>
                  <a:pt x="303" y="74"/>
                  <a:pt x="307" y="71"/>
                  <a:pt x="312" y="73"/>
                </a:cubicBezTo>
                <a:cubicBezTo>
                  <a:pt x="313" y="76"/>
                  <a:pt x="312" y="78"/>
                  <a:pt x="309" y="79"/>
                </a:cubicBezTo>
                <a:cubicBezTo>
                  <a:pt x="304" y="79"/>
                  <a:pt x="300" y="79"/>
                  <a:pt x="295" y="79"/>
                </a:cubicBezTo>
                <a:cubicBezTo>
                  <a:pt x="292" y="83"/>
                  <a:pt x="289" y="88"/>
                  <a:pt x="284" y="90"/>
                </a:cubicBezTo>
                <a:cubicBezTo>
                  <a:pt x="284" y="90"/>
                  <a:pt x="281" y="91"/>
                  <a:pt x="280" y="91"/>
                </a:cubicBezTo>
                <a:cubicBezTo>
                  <a:pt x="277" y="92"/>
                  <a:pt x="274" y="93"/>
                  <a:pt x="270" y="93"/>
                </a:cubicBezTo>
                <a:cubicBezTo>
                  <a:pt x="261" y="92"/>
                  <a:pt x="261" y="91"/>
                  <a:pt x="260" y="91"/>
                </a:cubicBezTo>
                <a:close/>
                <a:moveTo>
                  <a:pt x="153" y="105"/>
                </a:moveTo>
                <a:cubicBezTo>
                  <a:pt x="150" y="105"/>
                  <a:pt x="146" y="102"/>
                  <a:pt x="143" y="100"/>
                </a:cubicBezTo>
                <a:cubicBezTo>
                  <a:pt x="143" y="99"/>
                  <a:pt x="143" y="98"/>
                  <a:pt x="143" y="97"/>
                </a:cubicBezTo>
                <a:cubicBezTo>
                  <a:pt x="150" y="89"/>
                  <a:pt x="156" y="81"/>
                  <a:pt x="161" y="72"/>
                </a:cubicBezTo>
                <a:cubicBezTo>
                  <a:pt x="163" y="69"/>
                  <a:pt x="165" y="64"/>
                  <a:pt x="166" y="61"/>
                </a:cubicBezTo>
                <a:cubicBezTo>
                  <a:pt x="166" y="60"/>
                  <a:pt x="166" y="60"/>
                  <a:pt x="166" y="60"/>
                </a:cubicBezTo>
                <a:cubicBezTo>
                  <a:pt x="166" y="60"/>
                  <a:pt x="166" y="60"/>
                  <a:pt x="166" y="60"/>
                </a:cubicBezTo>
                <a:cubicBezTo>
                  <a:pt x="168" y="58"/>
                  <a:pt x="169" y="57"/>
                  <a:pt x="171" y="59"/>
                </a:cubicBezTo>
                <a:cubicBezTo>
                  <a:pt x="172" y="61"/>
                  <a:pt x="168" y="65"/>
                  <a:pt x="168" y="67"/>
                </a:cubicBezTo>
                <a:cubicBezTo>
                  <a:pt x="167" y="71"/>
                  <a:pt x="166" y="76"/>
                  <a:pt x="166" y="80"/>
                </a:cubicBezTo>
                <a:cubicBezTo>
                  <a:pt x="165" y="81"/>
                  <a:pt x="165" y="81"/>
                  <a:pt x="164" y="86"/>
                </a:cubicBezTo>
                <a:cubicBezTo>
                  <a:pt x="162" y="88"/>
                  <a:pt x="160" y="93"/>
                  <a:pt x="160" y="96"/>
                </a:cubicBezTo>
                <a:cubicBezTo>
                  <a:pt x="158" y="98"/>
                  <a:pt x="158" y="102"/>
                  <a:pt x="155" y="105"/>
                </a:cubicBezTo>
                <a:cubicBezTo>
                  <a:pt x="155" y="105"/>
                  <a:pt x="154" y="105"/>
                  <a:pt x="153" y="105"/>
                </a:cubicBezTo>
                <a:close/>
                <a:moveTo>
                  <a:pt x="192" y="66"/>
                </a:moveTo>
                <a:cubicBezTo>
                  <a:pt x="188" y="67"/>
                  <a:pt x="185" y="64"/>
                  <a:pt x="182" y="62"/>
                </a:cubicBezTo>
                <a:cubicBezTo>
                  <a:pt x="182" y="61"/>
                  <a:pt x="182" y="60"/>
                  <a:pt x="182" y="59"/>
                </a:cubicBezTo>
                <a:cubicBezTo>
                  <a:pt x="183" y="58"/>
                  <a:pt x="183" y="58"/>
                  <a:pt x="184" y="58"/>
                </a:cubicBezTo>
                <a:cubicBezTo>
                  <a:pt x="186" y="57"/>
                  <a:pt x="187" y="57"/>
                  <a:pt x="189" y="56"/>
                </a:cubicBezTo>
                <a:cubicBezTo>
                  <a:pt x="191" y="55"/>
                  <a:pt x="197" y="48"/>
                  <a:pt x="200" y="50"/>
                </a:cubicBezTo>
                <a:cubicBezTo>
                  <a:pt x="202" y="55"/>
                  <a:pt x="197" y="63"/>
                  <a:pt x="192" y="66"/>
                </a:cubicBezTo>
                <a:close/>
                <a:moveTo>
                  <a:pt x="153" y="66"/>
                </a:moveTo>
                <a:cubicBezTo>
                  <a:pt x="151" y="65"/>
                  <a:pt x="148" y="58"/>
                  <a:pt x="148" y="56"/>
                </a:cubicBezTo>
                <a:cubicBezTo>
                  <a:pt x="148" y="51"/>
                  <a:pt x="152" y="50"/>
                  <a:pt x="156" y="52"/>
                </a:cubicBezTo>
                <a:cubicBezTo>
                  <a:pt x="160" y="54"/>
                  <a:pt x="162" y="56"/>
                  <a:pt x="160" y="61"/>
                </a:cubicBezTo>
                <a:cubicBezTo>
                  <a:pt x="158" y="64"/>
                  <a:pt x="157" y="65"/>
                  <a:pt x="153" y="66"/>
                </a:cubicBezTo>
                <a:close/>
                <a:moveTo>
                  <a:pt x="188" y="53"/>
                </a:moveTo>
                <a:cubicBezTo>
                  <a:pt x="187" y="51"/>
                  <a:pt x="189" y="46"/>
                  <a:pt x="187" y="45"/>
                </a:cubicBezTo>
                <a:cubicBezTo>
                  <a:pt x="186" y="45"/>
                  <a:pt x="185" y="46"/>
                  <a:pt x="184" y="46"/>
                </a:cubicBezTo>
                <a:cubicBezTo>
                  <a:pt x="181" y="46"/>
                  <a:pt x="177" y="43"/>
                  <a:pt x="177" y="40"/>
                </a:cubicBezTo>
                <a:cubicBezTo>
                  <a:pt x="178" y="37"/>
                  <a:pt x="178" y="38"/>
                  <a:pt x="181" y="37"/>
                </a:cubicBezTo>
                <a:cubicBezTo>
                  <a:pt x="184" y="34"/>
                  <a:pt x="187" y="32"/>
                  <a:pt x="190" y="30"/>
                </a:cubicBezTo>
                <a:cubicBezTo>
                  <a:pt x="195" y="28"/>
                  <a:pt x="198" y="30"/>
                  <a:pt x="200" y="35"/>
                </a:cubicBezTo>
                <a:cubicBezTo>
                  <a:pt x="200" y="39"/>
                  <a:pt x="198" y="42"/>
                  <a:pt x="197" y="45"/>
                </a:cubicBezTo>
                <a:cubicBezTo>
                  <a:pt x="194" y="48"/>
                  <a:pt x="192" y="50"/>
                  <a:pt x="190" y="52"/>
                </a:cubicBezTo>
                <a:cubicBezTo>
                  <a:pt x="189" y="53"/>
                  <a:pt x="188" y="53"/>
                  <a:pt x="188" y="53"/>
                </a:cubicBezTo>
                <a:close/>
                <a:moveTo>
                  <a:pt x="154" y="46"/>
                </a:moveTo>
                <a:cubicBezTo>
                  <a:pt x="153" y="45"/>
                  <a:pt x="153" y="44"/>
                  <a:pt x="153" y="43"/>
                </a:cubicBezTo>
                <a:cubicBezTo>
                  <a:pt x="153" y="41"/>
                  <a:pt x="151" y="40"/>
                  <a:pt x="150" y="37"/>
                </a:cubicBezTo>
                <a:cubicBezTo>
                  <a:pt x="150" y="33"/>
                  <a:pt x="149" y="32"/>
                  <a:pt x="151" y="29"/>
                </a:cubicBezTo>
                <a:cubicBezTo>
                  <a:pt x="154" y="30"/>
                  <a:pt x="164" y="32"/>
                  <a:pt x="164" y="38"/>
                </a:cubicBezTo>
                <a:cubicBezTo>
                  <a:pt x="162" y="41"/>
                  <a:pt x="158" y="44"/>
                  <a:pt x="154" y="46"/>
                </a:cubicBezTo>
                <a:close/>
                <a:moveTo>
                  <a:pt x="86" y="194"/>
                </a:moveTo>
                <a:cubicBezTo>
                  <a:pt x="82" y="198"/>
                  <a:pt x="71" y="196"/>
                  <a:pt x="72" y="190"/>
                </a:cubicBezTo>
                <a:cubicBezTo>
                  <a:pt x="72" y="189"/>
                  <a:pt x="71" y="188"/>
                  <a:pt x="71" y="187"/>
                </a:cubicBezTo>
                <a:cubicBezTo>
                  <a:pt x="71" y="187"/>
                  <a:pt x="71" y="187"/>
                  <a:pt x="71" y="187"/>
                </a:cubicBezTo>
                <a:cubicBezTo>
                  <a:pt x="70" y="180"/>
                  <a:pt x="66" y="174"/>
                  <a:pt x="64" y="168"/>
                </a:cubicBezTo>
                <a:cubicBezTo>
                  <a:pt x="62" y="166"/>
                  <a:pt x="61" y="165"/>
                  <a:pt x="62" y="162"/>
                </a:cubicBezTo>
                <a:cubicBezTo>
                  <a:pt x="63" y="162"/>
                  <a:pt x="65" y="164"/>
                  <a:pt x="66" y="165"/>
                </a:cubicBezTo>
                <a:cubicBezTo>
                  <a:pt x="67" y="165"/>
                  <a:pt x="68" y="163"/>
                  <a:pt x="68" y="162"/>
                </a:cubicBezTo>
                <a:cubicBezTo>
                  <a:pt x="67" y="157"/>
                  <a:pt x="67" y="152"/>
                  <a:pt x="67" y="148"/>
                </a:cubicBezTo>
                <a:cubicBezTo>
                  <a:pt x="65" y="147"/>
                  <a:pt x="64" y="146"/>
                  <a:pt x="63" y="145"/>
                </a:cubicBezTo>
                <a:cubicBezTo>
                  <a:pt x="62" y="147"/>
                  <a:pt x="60" y="155"/>
                  <a:pt x="57" y="151"/>
                </a:cubicBezTo>
                <a:cubicBezTo>
                  <a:pt x="58" y="148"/>
                  <a:pt x="58" y="143"/>
                  <a:pt x="56" y="140"/>
                </a:cubicBezTo>
                <a:cubicBezTo>
                  <a:pt x="54" y="138"/>
                  <a:pt x="51" y="136"/>
                  <a:pt x="50" y="133"/>
                </a:cubicBezTo>
                <a:cubicBezTo>
                  <a:pt x="50" y="130"/>
                  <a:pt x="55" y="129"/>
                  <a:pt x="59" y="130"/>
                </a:cubicBezTo>
                <a:cubicBezTo>
                  <a:pt x="61" y="130"/>
                  <a:pt x="61" y="125"/>
                  <a:pt x="64" y="133"/>
                </a:cubicBezTo>
                <a:cubicBezTo>
                  <a:pt x="64" y="135"/>
                  <a:pt x="66" y="135"/>
                  <a:pt x="67" y="136"/>
                </a:cubicBezTo>
                <a:cubicBezTo>
                  <a:pt x="68" y="136"/>
                  <a:pt x="68" y="136"/>
                  <a:pt x="68" y="135"/>
                </a:cubicBezTo>
                <a:cubicBezTo>
                  <a:pt x="68" y="132"/>
                  <a:pt x="68" y="128"/>
                  <a:pt x="68" y="124"/>
                </a:cubicBezTo>
                <a:cubicBezTo>
                  <a:pt x="64" y="121"/>
                  <a:pt x="61" y="118"/>
                  <a:pt x="59" y="115"/>
                </a:cubicBezTo>
                <a:cubicBezTo>
                  <a:pt x="59" y="111"/>
                  <a:pt x="63" y="108"/>
                  <a:pt x="67" y="107"/>
                </a:cubicBezTo>
                <a:cubicBezTo>
                  <a:pt x="68" y="105"/>
                  <a:pt x="68" y="103"/>
                  <a:pt x="68" y="101"/>
                </a:cubicBezTo>
                <a:cubicBezTo>
                  <a:pt x="68" y="100"/>
                  <a:pt x="68" y="100"/>
                  <a:pt x="69" y="98"/>
                </a:cubicBezTo>
                <a:cubicBezTo>
                  <a:pt x="70" y="98"/>
                  <a:pt x="72" y="99"/>
                  <a:pt x="73" y="100"/>
                </a:cubicBezTo>
                <a:cubicBezTo>
                  <a:pt x="76" y="103"/>
                  <a:pt x="70" y="116"/>
                  <a:pt x="76" y="116"/>
                </a:cubicBezTo>
                <a:cubicBezTo>
                  <a:pt x="77" y="114"/>
                  <a:pt x="76" y="112"/>
                  <a:pt x="75" y="111"/>
                </a:cubicBezTo>
                <a:cubicBezTo>
                  <a:pt x="75" y="108"/>
                  <a:pt x="79" y="104"/>
                  <a:pt x="82" y="102"/>
                </a:cubicBezTo>
                <a:cubicBezTo>
                  <a:pt x="87" y="102"/>
                  <a:pt x="87" y="105"/>
                  <a:pt x="87" y="109"/>
                </a:cubicBezTo>
                <a:cubicBezTo>
                  <a:pt x="87" y="109"/>
                  <a:pt x="88" y="110"/>
                  <a:pt x="88" y="110"/>
                </a:cubicBezTo>
                <a:cubicBezTo>
                  <a:pt x="94" y="114"/>
                  <a:pt x="94" y="114"/>
                  <a:pt x="103" y="120"/>
                </a:cubicBezTo>
                <a:cubicBezTo>
                  <a:pt x="104" y="122"/>
                  <a:pt x="105" y="123"/>
                  <a:pt x="106" y="126"/>
                </a:cubicBezTo>
                <a:cubicBezTo>
                  <a:pt x="106" y="126"/>
                  <a:pt x="106" y="126"/>
                  <a:pt x="106" y="127"/>
                </a:cubicBezTo>
                <a:cubicBezTo>
                  <a:pt x="106" y="127"/>
                  <a:pt x="106" y="127"/>
                  <a:pt x="106" y="127"/>
                </a:cubicBezTo>
                <a:cubicBezTo>
                  <a:pt x="107" y="129"/>
                  <a:pt x="107" y="133"/>
                  <a:pt x="104" y="133"/>
                </a:cubicBezTo>
                <a:cubicBezTo>
                  <a:pt x="97" y="129"/>
                  <a:pt x="90" y="124"/>
                  <a:pt x="84" y="120"/>
                </a:cubicBezTo>
                <a:cubicBezTo>
                  <a:pt x="84" y="120"/>
                  <a:pt x="84" y="120"/>
                  <a:pt x="84" y="121"/>
                </a:cubicBezTo>
                <a:cubicBezTo>
                  <a:pt x="87" y="123"/>
                  <a:pt x="91" y="131"/>
                  <a:pt x="91" y="135"/>
                </a:cubicBezTo>
                <a:cubicBezTo>
                  <a:pt x="90" y="138"/>
                  <a:pt x="87" y="139"/>
                  <a:pt x="84" y="138"/>
                </a:cubicBezTo>
                <a:cubicBezTo>
                  <a:pt x="83" y="138"/>
                  <a:pt x="84" y="137"/>
                  <a:pt x="83" y="136"/>
                </a:cubicBezTo>
                <a:cubicBezTo>
                  <a:pt x="81" y="133"/>
                  <a:pt x="75" y="130"/>
                  <a:pt x="72" y="128"/>
                </a:cubicBezTo>
                <a:cubicBezTo>
                  <a:pt x="71" y="130"/>
                  <a:pt x="74" y="137"/>
                  <a:pt x="75" y="140"/>
                </a:cubicBezTo>
                <a:cubicBezTo>
                  <a:pt x="75" y="141"/>
                  <a:pt x="75" y="143"/>
                  <a:pt x="75" y="144"/>
                </a:cubicBezTo>
                <a:cubicBezTo>
                  <a:pt x="77" y="147"/>
                  <a:pt x="79" y="149"/>
                  <a:pt x="82" y="152"/>
                </a:cubicBezTo>
                <a:cubicBezTo>
                  <a:pt x="83" y="153"/>
                  <a:pt x="84" y="154"/>
                  <a:pt x="85" y="156"/>
                </a:cubicBezTo>
                <a:cubicBezTo>
                  <a:pt x="84" y="156"/>
                  <a:pt x="84" y="156"/>
                  <a:pt x="84" y="156"/>
                </a:cubicBezTo>
                <a:cubicBezTo>
                  <a:pt x="85" y="158"/>
                  <a:pt x="88" y="164"/>
                  <a:pt x="84" y="164"/>
                </a:cubicBezTo>
                <a:cubicBezTo>
                  <a:pt x="83" y="164"/>
                  <a:pt x="83" y="164"/>
                  <a:pt x="83" y="164"/>
                </a:cubicBezTo>
                <a:cubicBezTo>
                  <a:pt x="81" y="161"/>
                  <a:pt x="79" y="157"/>
                  <a:pt x="76" y="155"/>
                </a:cubicBezTo>
                <a:cubicBezTo>
                  <a:pt x="75" y="159"/>
                  <a:pt x="76" y="162"/>
                  <a:pt x="75" y="165"/>
                </a:cubicBezTo>
                <a:cubicBezTo>
                  <a:pt x="74" y="166"/>
                  <a:pt x="72" y="167"/>
                  <a:pt x="71" y="168"/>
                </a:cubicBezTo>
                <a:cubicBezTo>
                  <a:pt x="71" y="168"/>
                  <a:pt x="71" y="168"/>
                  <a:pt x="71" y="168"/>
                </a:cubicBezTo>
                <a:cubicBezTo>
                  <a:pt x="70" y="168"/>
                  <a:pt x="69" y="169"/>
                  <a:pt x="69" y="169"/>
                </a:cubicBezTo>
                <a:cubicBezTo>
                  <a:pt x="70" y="170"/>
                  <a:pt x="71" y="172"/>
                  <a:pt x="73" y="173"/>
                </a:cubicBezTo>
                <a:cubicBezTo>
                  <a:pt x="77" y="180"/>
                  <a:pt x="81" y="185"/>
                  <a:pt x="86" y="191"/>
                </a:cubicBezTo>
                <a:cubicBezTo>
                  <a:pt x="87" y="193"/>
                  <a:pt x="86" y="193"/>
                  <a:pt x="86" y="194"/>
                </a:cubicBezTo>
                <a:close/>
                <a:moveTo>
                  <a:pt x="56" y="168"/>
                </a:moveTo>
                <a:cubicBezTo>
                  <a:pt x="54" y="168"/>
                  <a:pt x="53" y="166"/>
                  <a:pt x="52" y="165"/>
                </a:cubicBezTo>
                <a:cubicBezTo>
                  <a:pt x="47" y="164"/>
                  <a:pt x="44" y="163"/>
                  <a:pt x="42" y="159"/>
                </a:cubicBezTo>
                <a:cubicBezTo>
                  <a:pt x="42" y="158"/>
                  <a:pt x="42" y="158"/>
                  <a:pt x="43" y="157"/>
                </a:cubicBezTo>
                <a:cubicBezTo>
                  <a:pt x="45" y="156"/>
                  <a:pt x="50" y="156"/>
                  <a:pt x="53" y="155"/>
                </a:cubicBezTo>
                <a:cubicBezTo>
                  <a:pt x="59" y="157"/>
                  <a:pt x="57" y="164"/>
                  <a:pt x="56" y="168"/>
                </a:cubicBezTo>
                <a:close/>
                <a:moveTo>
                  <a:pt x="43" y="155"/>
                </a:moveTo>
                <a:cubicBezTo>
                  <a:pt x="42" y="156"/>
                  <a:pt x="42" y="155"/>
                  <a:pt x="42" y="155"/>
                </a:cubicBezTo>
                <a:cubicBezTo>
                  <a:pt x="41" y="154"/>
                  <a:pt x="41" y="154"/>
                  <a:pt x="40" y="153"/>
                </a:cubicBezTo>
                <a:cubicBezTo>
                  <a:pt x="34" y="153"/>
                  <a:pt x="29" y="150"/>
                  <a:pt x="29" y="144"/>
                </a:cubicBezTo>
                <a:cubicBezTo>
                  <a:pt x="30" y="143"/>
                  <a:pt x="31" y="144"/>
                  <a:pt x="33" y="144"/>
                </a:cubicBezTo>
                <a:cubicBezTo>
                  <a:pt x="38" y="143"/>
                  <a:pt x="44" y="140"/>
                  <a:pt x="45" y="147"/>
                </a:cubicBezTo>
                <a:cubicBezTo>
                  <a:pt x="44" y="150"/>
                  <a:pt x="44" y="152"/>
                  <a:pt x="43" y="155"/>
                </a:cubicBezTo>
                <a:close/>
                <a:moveTo>
                  <a:pt x="342" y="142"/>
                </a:moveTo>
                <a:cubicBezTo>
                  <a:pt x="339" y="138"/>
                  <a:pt x="345" y="133"/>
                  <a:pt x="348" y="131"/>
                </a:cubicBezTo>
                <a:cubicBezTo>
                  <a:pt x="352" y="132"/>
                  <a:pt x="352" y="138"/>
                  <a:pt x="349" y="141"/>
                </a:cubicBezTo>
                <a:cubicBezTo>
                  <a:pt x="346" y="144"/>
                  <a:pt x="345" y="144"/>
                  <a:pt x="342" y="142"/>
                </a:cubicBezTo>
                <a:close/>
                <a:moveTo>
                  <a:pt x="380" y="155"/>
                </a:moveTo>
                <a:cubicBezTo>
                  <a:pt x="380" y="155"/>
                  <a:pt x="380" y="155"/>
                  <a:pt x="380" y="155"/>
                </a:cubicBezTo>
                <a:cubicBezTo>
                  <a:pt x="382" y="153"/>
                  <a:pt x="383" y="152"/>
                  <a:pt x="380" y="150"/>
                </a:cubicBezTo>
                <a:cubicBezTo>
                  <a:pt x="380" y="150"/>
                  <a:pt x="379" y="151"/>
                  <a:pt x="378" y="150"/>
                </a:cubicBezTo>
                <a:cubicBezTo>
                  <a:pt x="378" y="150"/>
                  <a:pt x="378" y="150"/>
                  <a:pt x="378" y="150"/>
                </a:cubicBezTo>
                <a:cubicBezTo>
                  <a:pt x="379" y="150"/>
                  <a:pt x="379" y="150"/>
                  <a:pt x="379" y="150"/>
                </a:cubicBezTo>
                <a:cubicBezTo>
                  <a:pt x="379" y="150"/>
                  <a:pt x="379" y="149"/>
                  <a:pt x="379" y="149"/>
                </a:cubicBezTo>
                <a:cubicBezTo>
                  <a:pt x="383" y="148"/>
                  <a:pt x="383" y="148"/>
                  <a:pt x="383" y="148"/>
                </a:cubicBezTo>
                <a:cubicBezTo>
                  <a:pt x="385" y="149"/>
                  <a:pt x="386" y="151"/>
                  <a:pt x="387" y="153"/>
                </a:cubicBezTo>
                <a:cubicBezTo>
                  <a:pt x="385" y="155"/>
                  <a:pt x="383" y="155"/>
                  <a:pt x="380" y="155"/>
                </a:cubicBezTo>
                <a:close/>
                <a:moveTo>
                  <a:pt x="335" y="183"/>
                </a:moveTo>
                <a:cubicBezTo>
                  <a:pt x="335" y="183"/>
                  <a:pt x="335" y="183"/>
                  <a:pt x="335" y="183"/>
                </a:cubicBezTo>
                <a:cubicBezTo>
                  <a:pt x="330" y="179"/>
                  <a:pt x="327" y="175"/>
                  <a:pt x="324" y="170"/>
                </a:cubicBezTo>
                <a:cubicBezTo>
                  <a:pt x="325" y="169"/>
                  <a:pt x="325" y="169"/>
                  <a:pt x="325" y="169"/>
                </a:cubicBezTo>
                <a:cubicBezTo>
                  <a:pt x="328" y="170"/>
                  <a:pt x="331" y="173"/>
                  <a:pt x="335" y="173"/>
                </a:cubicBezTo>
                <a:cubicBezTo>
                  <a:pt x="337" y="171"/>
                  <a:pt x="339" y="170"/>
                  <a:pt x="340" y="168"/>
                </a:cubicBezTo>
                <a:cubicBezTo>
                  <a:pt x="336" y="164"/>
                  <a:pt x="331" y="165"/>
                  <a:pt x="326" y="163"/>
                </a:cubicBezTo>
                <a:cubicBezTo>
                  <a:pt x="323" y="160"/>
                  <a:pt x="321" y="153"/>
                  <a:pt x="322" y="150"/>
                </a:cubicBezTo>
                <a:cubicBezTo>
                  <a:pt x="326" y="146"/>
                  <a:pt x="325" y="149"/>
                  <a:pt x="329" y="152"/>
                </a:cubicBezTo>
                <a:cubicBezTo>
                  <a:pt x="334" y="156"/>
                  <a:pt x="342" y="158"/>
                  <a:pt x="348" y="160"/>
                </a:cubicBezTo>
                <a:cubicBezTo>
                  <a:pt x="350" y="160"/>
                  <a:pt x="350" y="160"/>
                  <a:pt x="350" y="161"/>
                </a:cubicBezTo>
                <a:cubicBezTo>
                  <a:pt x="354" y="159"/>
                  <a:pt x="355" y="159"/>
                  <a:pt x="359" y="161"/>
                </a:cubicBezTo>
                <a:cubicBezTo>
                  <a:pt x="361" y="162"/>
                  <a:pt x="361" y="162"/>
                  <a:pt x="367" y="163"/>
                </a:cubicBezTo>
                <a:cubicBezTo>
                  <a:pt x="367" y="163"/>
                  <a:pt x="367" y="163"/>
                  <a:pt x="368" y="162"/>
                </a:cubicBezTo>
                <a:cubicBezTo>
                  <a:pt x="362" y="158"/>
                  <a:pt x="353" y="158"/>
                  <a:pt x="346" y="157"/>
                </a:cubicBezTo>
                <a:cubicBezTo>
                  <a:pt x="343" y="155"/>
                  <a:pt x="342" y="153"/>
                  <a:pt x="341" y="151"/>
                </a:cubicBezTo>
                <a:cubicBezTo>
                  <a:pt x="340" y="150"/>
                  <a:pt x="334" y="146"/>
                  <a:pt x="339" y="146"/>
                </a:cubicBezTo>
                <a:cubicBezTo>
                  <a:pt x="341" y="147"/>
                  <a:pt x="343" y="147"/>
                  <a:pt x="346" y="148"/>
                </a:cubicBezTo>
                <a:cubicBezTo>
                  <a:pt x="352" y="149"/>
                  <a:pt x="359" y="152"/>
                  <a:pt x="366" y="154"/>
                </a:cubicBezTo>
                <a:cubicBezTo>
                  <a:pt x="367" y="153"/>
                  <a:pt x="367" y="152"/>
                  <a:pt x="367" y="152"/>
                </a:cubicBezTo>
                <a:cubicBezTo>
                  <a:pt x="368" y="151"/>
                  <a:pt x="368" y="151"/>
                  <a:pt x="369" y="150"/>
                </a:cubicBezTo>
                <a:cubicBezTo>
                  <a:pt x="368" y="150"/>
                  <a:pt x="368" y="149"/>
                  <a:pt x="367" y="150"/>
                </a:cubicBezTo>
                <a:cubicBezTo>
                  <a:pt x="364" y="149"/>
                  <a:pt x="360" y="150"/>
                  <a:pt x="361" y="145"/>
                </a:cubicBezTo>
                <a:cubicBezTo>
                  <a:pt x="358" y="147"/>
                  <a:pt x="355" y="147"/>
                  <a:pt x="352" y="145"/>
                </a:cubicBezTo>
                <a:cubicBezTo>
                  <a:pt x="351" y="141"/>
                  <a:pt x="355" y="137"/>
                  <a:pt x="356" y="135"/>
                </a:cubicBezTo>
                <a:cubicBezTo>
                  <a:pt x="356" y="135"/>
                  <a:pt x="357" y="133"/>
                  <a:pt x="358" y="131"/>
                </a:cubicBezTo>
                <a:cubicBezTo>
                  <a:pt x="359" y="128"/>
                  <a:pt x="360" y="123"/>
                  <a:pt x="363" y="123"/>
                </a:cubicBezTo>
                <a:cubicBezTo>
                  <a:pt x="366" y="123"/>
                  <a:pt x="367" y="124"/>
                  <a:pt x="366" y="127"/>
                </a:cubicBezTo>
                <a:cubicBezTo>
                  <a:pt x="366" y="129"/>
                  <a:pt x="366" y="132"/>
                  <a:pt x="366" y="135"/>
                </a:cubicBezTo>
                <a:cubicBezTo>
                  <a:pt x="366" y="135"/>
                  <a:pt x="366" y="135"/>
                  <a:pt x="366" y="135"/>
                </a:cubicBezTo>
                <a:cubicBezTo>
                  <a:pt x="365" y="138"/>
                  <a:pt x="364" y="142"/>
                  <a:pt x="362" y="144"/>
                </a:cubicBezTo>
                <a:cubicBezTo>
                  <a:pt x="364" y="145"/>
                  <a:pt x="367" y="145"/>
                  <a:pt x="367" y="143"/>
                </a:cubicBezTo>
                <a:cubicBezTo>
                  <a:pt x="367" y="140"/>
                  <a:pt x="369" y="139"/>
                  <a:pt x="372" y="139"/>
                </a:cubicBezTo>
                <a:cubicBezTo>
                  <a:pt x="372" y="140"/>
                  <a:pt x="372" y="140"/>
                  <a:pt x="374" y="142"/>
                </a:cubicBezTo>
                <a:cubicBezTo>
                  <a:pt x="374" y="141"/>
                  <a:pt x="374" y="141"/>
                  <a:pt x="374" y="141"/>
                </a:cubicBezTo>
                <a:cubicBezTo>
                  <a:pt x="373" y="138"/>
                  <a:pt x="374" y="138"/>
                  <a:pt x="376" y="137"/>
                </a:cubicBezTo>
                <a:cubicBezTo>
                  <a:pt x="374" y="135"/>
                  <a:pt x="376" y="132"/>
                  <a:pt x="378" y="131"/>
                </a:cubicBezTo>
                <a:cubicBezTo>
                  <a:pt x="385" y="135"/>
                  <a:pt x="385" y="135"/>
                  <a:pt x="388" y="137"/>
                </a:cubicBezTo>
                <a:cubicBezTo>
                  <a:pt x="392" y="137"/>
                  <a:pt x="400" y="133"/>
                  <a:pt x="402" y="137"/>
                </a:cubicBezTo>
                <a:cubicBezTo>
                  <a:pt x="402" y="139"/>
                  <a:pt x="401" y="142"/>
                  <a:pt x="398" y="144"/>
                </a:cubicBezTo>
                <a:cubicBezTo>
                  <a:pt x="397" y="144"/>
                  <a:pt x="396" y="145"/>
                  <a:pt x="395" y="145"/>
                </a:cubicBezTo>
                <a:cubicBezTo>
                  <a:pt x="395" y="146"/>
                  <a:pt x="395" y="146"/>
                  <a:pt x="396" y="147"/>
                </a:cubicBezTo>
                <a:cubicBezTo>
                  <a:pt x="399" y="148"/>
                  <a:pt x="402" y="147"/>
                  <a:pt x="400" y="152"/>
                </a:cubicBezTo>
                <a:cubicBezTo>
                  <a:pt x="401" y="156"/>
                  <a:pt x="402" y="156"/>
                  <a:pt x="398" y="159"/>
                </a:cubicBezTo>
                <a:cubicBezTo>
                  <a:pt x="393" y="160"/>
                  <a:pt x="388" y="162"/>
                  <a:pt x="382" y="164"/>
                </a:cubicBezTo>
                <a:cubicBezTo>
                  <a:pt x="382" y="164"/>
                  <a:pt x="382" y="164"/>
                  <a:pt x="382" y="164"/>
                </a:cubicBezTo>
                <a:cubicBezTo>
                  <a:pt x="382" y="164"/>
                  <a:pt x="383" y="165"/>
                  <a:pt x="383" y="166"/>
                </a:cubicBezTo>
                <a:cubicBezTo>
                  <a:pt x="382" y="167"/>
                  <a:pt x="380" y="169"/>
                  <a:pt x="378" y="171"/>
                </a:cubicBezTo>
                <a:cubicBezTo>
                  <a:pt x="375" y="172"/>
                  <a:pt x="373" y="170"/>
                  <a:pt x="370" y="168"/>
                </a:cubicBezTo>
                <a:cubicBezTo>
                  <a:pt x="366" y="167"/>
                  <a:pt x="362" y="165"/>
                  <a:pt x="358" y="164"/>
                </a:cubicBezTo>
                <a:cubicBezTo>
                  <a:pt x="358" y="165"/>
                  <a:pt x="357" y="165"/>
                  <a:pt x="356" y="166"/>
                </a:cubicBezTo>
                <a:cubicBezTo>
                  <a:pt x="358" y="167"/>
                  <a:pt x="359" y="169"/>
                  <a:pt x="361" y="170"/>
                </a:cubicBezTo>
                <a:cubicBezTo>
                  <a:pt x="361" y="173"/>
                  <a:pt x="358" y="175"/>
                  <a:pt x="356" y="176"/>
                </a:cubicBezTo>
                <a:cubicBezTo>
                  <a:pt x="354" y="175"/>
                  <a:pt x="353" y="174"/>
                  <a:pt x="351" y="173"/>
                </a:cubicBezTo>
                <a:cubicBezTo>
                  <a:pt x="350" y="174"/>
                  <a:pt x="349" y="175"/>
                  <a:pt x="348" y="175"/>
                </a:cubicBezTo>
                <a:cubicBezTo>
                  <a:pt x="346" y="178"/>
                  <a:pt x="340" y="187"/>
                  <a:pt x="335" y="183"/>
                </a:cubicBezTo>
                <a:close/>
                <a:moveTo>
                  <a:pt x="213" y="0"/>
                </a:moveTo>
                <a:cubicBezTo>
                  <a:pt x="330" y="0"/>
                  <a:pt x="426" y="95"/>
                  <a:pt x="426" y="212"/>
                </a:cubicBezTo>
                <a:cubicBezTo>
                  <a:pt x="426" y="329"/>
                  <a:pt x="330" y="425"/>
                  <a:pt x="213" y="425"/>
                </a:cubicBezTo>
                <a:cubicBezTo>
                  <a:pt x="96" y="425"/>
                  <a:pt x="0" y="329"/>
                  <a:pt x="0" y="212"/>
                </a:cubicBezTo>
                <a:cubicBezTo>
                  <a:pt x="0" y="95"/>
                  <a:pt x="96" y="0"/>
                  <a:pt x="213" y="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6" name="矩形 25"/>
          <p:cNvSpPr/>
          <p:nvPr userDrawn="1"/>
        </p:nvSpPr>
        <p:spPr>
          <a:xfrm>
            <a:off x="1" y="88824"/>
            <a:ext cx="265557" cy="7500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5" name="Freeform 5"/>
          <p:cNvSpPr>
            <a:spLocks noEditPoints="1"/>
          </p:cNvSpPr>
          <p:nvPr userDrawn="1"/>
        </p:nvSpPr>
        <p:spPr bwMode="auto">
          <a:xfrm>
            <a:off x="8014747" y="147546"/>
            <a:ext cx="863695" cy="859133"/>
          </a:xfrm>
          <a:custGeom>
            <a:avLst/>
            <a:gdLst>
              <a:gd name="T0" fmla="*/ 330 w 426"/>
              <a:gd name="T1" fmla="*/ 212 h 425"/>
              <a:gd name="T2" fmla="*/ 138 w 426"/>
              <a:gd name="T3" fmla="*/ 303 h 425"/>
              <a:gd name="T4" fmla="*/ 144 w 426"/>
              <a:gd name="T5" fmla="*/ 210 h 425"/>
              <a:gd name="T6" fmla="*/ 200 w 426"/>
              <a:gd name="T7" fmla="*/ 163 h 425"/>
              <a:gd name="T8" fmla="*/ 262 w 426"/>
              <a:gd name="T9" fmla="*/ 209 h 425"/>
              <a:gd name="T10" fmla="*/ 214 w 426"/>
              <a:gd name="T11" fmla="*/ 321 h 425"/>
              <a:gd name="T12" fmla="*/ 35 w 426"/>
              <a:gd name="T13" fmla="*/ 282 h 425"/>
              <a:gd name="T14" fmla="*/ 59 w 426"/>
              <a:gd name="T15" fmla="*/ 287 h 425"/>
              <a:gd name="T16" fmla="*/ 83 w 426"/>
              <a:gd name="T17" fmla="*/ 303 h 425"/>
              <a:gd name="T18" fmla="*/ 113 w 426"/>
              <a:gd name="T19" fmla="*/ 330 h 425"/>
              <a:gd name="T20" fmla="*/ 110 w 426"/>
              <a:gd name="T21" fmla="*/ 363 h 425"/>
              <a:gd name="T22" fmla="*/ 127 w 426"/>
              <a:gd name="T23" fmla="*/ 386 h 425"/>
              <a:gd name="T24" fmla="*/ 166 w 426"/>
              <a:gd name="T25" fmla="*/ 397 h 425"/>
              <a:gd name="T26" fmla="*/ 164 w 426"/>
              <a:gd name="T27" fmla="*/ 366 h 425"/>
              <a:gd name="T28" fmla="*/ 169 w 426"/>
              <a:gd name="T29" fmla="*/ 401 h 425"/>
              <a:gd name="T30" fmla="*/ 213 w 426"/>
              <a:gd name="T31" fmla="*/ 400 h 425"/>
              <a:gd name="T32" fmla="*/ 231 w 426"/>
              <a:gd name="T33" fmla="*/ 403 h 425"/>
              <a:gd name="T34" fmla="*/ 257 w 426"/>
              <a:gd name="T35" fmla="*/ 357 h 425"/>
              <a:gd name="T36" fmla="*/ 324 w 426"/>
              <a:gd name="T37" fmla="*/ 371 h 425"/>
              <a:gd name="T38" fmla="*/ 307 w 426"/>
              <a:gd name="T39" fmla="*/ 375 h 425"/>
              <a:gd name="T40" fmla="*/ 327 w 426"/>
              <a:gd name="T41" fmla="*/ 347 h 425"/>
              <a:gd name="T42" fmla="*/ 359 w 426"/>
              <a:gd name="T43" fmla="*/ 323 h 425"/>
              <a:gd name="T44" fmla="*/ 343 w 426"/>
              <a:gd name="T45" fmla="*/ 310 h 425"/>
              <a:gd name="T46" fmla="*/ 342 w 426"/>
              <a:gd name="T47" fmla="*/ 295 h 425"/>
              <a:gd name="T48" fmla="*/ 359 w 426"/>
              <a:gd name="T49" fmla="*/ 273 h 425"/>
              <a:gd name="T50" fmla="*/ 365 w 426"/>
              <a:gd name="T51" fmla="*/ 246 h 425"/>
              <a:gd name="T52" fmla="*/ 85 w 426"/>
              <a:gd name="T53" fmla="*/ 343 h 425"/>
              <a:gd name="T54" fmla="*/ 272 w 426"/>
              <a:gd name="T55" fmla="*/ 309 h 425"/>
              <a:gd name="T56" fmla="*/ 243 w 426"/>
              <a:gd name="T57" fmla="*/ 335 h 425"/>
              <a:gd name="T58" fmla="*/ 227 w 426"/>
              <a:gd name="T59" fmla="*/ 347 h 425"/>
              <a:gd name="T60" fmla="*/ 237 w 426"/>
              <a:gd name="T61" fmla="*/ 330 h 425"/>
              <a:gd name="T62" fmla="*/ 235 w 426"/>
              <a:gd name="T63" fmla="*/ 337 h 425"/>
              <a:gd name="T64" fmla="*/ 186 w 426"/>
              <a:gd name="T65" fmla="*/ 335 h 425"/>
              <a:gd name="T66" fmla="*/ 198 w 426"/>
              <a:gd name="T67" fmla="*/ 337 h 425"/>
              <a:gd name="T68" fmla="*/ 185 w 426"/>
              <a:gd name="T69" fmla="*/ 338 h 425"/>
              <a:gd name="T70" fmla="*/ 187 w 426"/>
              <a:gd name="T71" fmla="*/ 329 h 425"/>
              <a:gd name="T72" fmla="*/ 150 w 426"/>
              <a:gd name="T73" fmla="*/ 332 h 425"/>
              <a:gd name="T74" fmla="*/ 293 w 426"/>
              <a:gd name="T75" fmla="*/ 110 h 425"/>
              <a:gd name="T76" fmla="*/ 272 w 426"/>
              <a:gd name="T77" fmla="*/ 87 h 425"/>
              <a:gd name="T78" fmla="*/ 308 w 426"/>
              <a:gd name="T79" fmla="*/ 55 h 425"/>
              <a:gd name="T80" fmla="*/ 260 w 426"/>
              <a:gd name="T81" fmla="*/ 91 h 425"/>
              <a:gd name="T82" fmla="*/ 166 w 426"/>
              <a:gd name="T83" fmla="*/ 80 h 425"/>
              <a:gd name="T84" fmla="*/ 200 w 426"/>
              <a:gd name="T85" fmla="*/ 50 h 425"/>
              <a:gd name="T86" fmla="*/ 177 w 426"/>
              <a:gd name="T87" fmla="*/ 40 h 425"/>
              <a:gd name="T88" fmla="*/ 151 w 426"/>
              <a:gd name="T89" fmla="*/ 29 h 425"/>
              <a:gd name="T90" fmla="*/ 68 w 426"/>
              <a:gd name="T91" fmla="*/ 162 h 425"/>
              <a:gd name="T92" fmla="*/ 68 w 426"/>
              <a:gd name="T93" fmla="*/ 124 h 425"/>
              <a:gd name="T94" fmla="*/ 88 w 426"/>
              <a:gd name="T95" fmla="*/ 110 h 425"/>
              <a:gd name="T96" fmla="*/ 83 w 426"/>
              <a:gd name="T97" fmla="*/ 136 h 425"/>
              <a:gd name="T98" fmla="*/ 75 w 426"/>
              <a:gd name="T99" fmla="*/ 165 h 425"/>
              <a:gd name="T100" fmla="*/ 43 w 426"/>
              <a:gd name="T101" fmla="*/ 157 h 425"/>
              <a:gd name="T102" fmla="*/ 342 w 426"/>
              <a:gd name="T103" fmla="*/ 142 h 425"/>
              <a:gd name="T104" fmla="*/ 379 w 426"/>
              <a:gd name="T105" fmla="*/ 149 h 425"/>
              <a:gd name="T106" fmla="*/ 326 w 426"/>
              <a:gd name="T107" fmla="*/ 163 h 425"/>
              <a:gd name="T108" fmla="*/ 339 w 426"/>
              <a:gd name="T109" fmla="*/ 146 h 425"/>
              <a:gd name="T110" fmla="*/ 363 w 426"/>
              <a:gd name="T111" fmla="*/ 123 h 425"/>
              <a:gd name="T112" fmla="*/ 378 w 426"/>
              <a:gd name="T113" fmla="*/ 131 h 425"/>
              <a:gd name="T114" fmla="*/ 383 w 426"/>
              <a:gd name="T115" fmla="*/ 166 h 425"/>
              <a:gd name="T116" fmla="*/ 213 w 426"/>
              <a:gd name="T117"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6" h="425">
                <a:moveTo>
                  <a:pt x="213" y="8"/>
                </a:moveTo>
                <a:cubicBezTo>
                  <a:pt x="100" y="8"/>
                  <a:pt x="9" y="100"/>
                  <a:pt x="9" y="212"/>
                </a:cubicBezTo>
                <a:cubicBezTo>
                  <a:pt x="9" y="325"/>
                  <a:pt x="100" y="416"/>
                  <a:pt x="213" y="416"/>
                </a:cubicBezTo>
                <a:cubicBezTo>
                  <a:pt x="325" y="416"/>
                  <a:pt x="417" y="325"/>
                  <a:pt x="417" y="212"/>
                </a:cubicBezTo>
                <a:cubicBezTo>
                  <a:pt x="417" y="100"/>
                  <a:pt x="325" y="8"/>
                  <a:pt x="213" y="8"/>
                </a:cubicBezTo>
                <a:close/>
                <a:moveTo>
                  <a:pt x="138" y="303"/>
                </a:moveTo>
                <a:cubicBezTo>
                  <a:pt x="125" y="292"/>
                  <a:pt x="114" y="278"/>
                  <a:pt x="107" y="262"/>
                </a:cubicBezTo>
                <a:cubicBezTo>
                  <a:pt x="99" y="247"/>
                  <a:pt x="95" y="230"/>
                  <a:pt x="95" y="212"/>
                </a:cubicBezTo>
                <a:cubicBezTo>
                  <a:pt x="95" y="148"/>
                  <a:pt x="148" y="95"/>
                  <a:pt x="213" y="95"/>
                </a:cubicBezTo>
                <a:cubicBezTo>
                  <a:pt x="278" y="95"/>
                  <a:pt x="330" y="148"/>
                  <a:pt x="330" y="212"/>
                </a:cubicBezTo>
                <a:cubicBezTo>
                  <a:pt x="330" y="230"/>
                  <a:pt x="326" y="247"/>
                  <a:pt x="319" y="262"/>
                </a:cubicBezTo>
                <a:cubicBezTo>
                  <a:pt x="312" y="278"/>
                  <a:pt x="301" y="292"/>
                  <a:pt x="288" y="303"/>
                </a:cubicBezTo>
                <a:cubicBezTo>
                  <a:pt x="285" y="300"/>
                  <a:pt x="285" y="300"/>
                  <a:pt x="285" y="300"/>
                </a:cubicBezTo>
                <a:cubicBezTo>
                  <a:pt x="298" y="289"/>
                  <a:pt x="308" y="276"/>
                  <a:pt x="315" y="261"/>
                </a:cubicBezTo>
                <a:cubicBezTo>
                  <a:pt x="322" y="246"/>
                  <a:pt x="326" y="230"/>
                  <a:pt x="326" y="212"/>
                </a:cubicBezTo>
                <a:cubicBezTo>
                  <a:pt x="326" y="150"/>
                  <a:pt x="275" y="99"/>
                  <a:pt x="213" y="99"/>
                </a:cubicBezTo>
                <a:cubicBezTo>
                  <a:pt x="151" y="99"/>
                  <a:pt x="100" y="150"/>
                  <a:pt x="100" y="212"/>
                </a:cubicBezTo>
                <a:cubicBezTo>
                  <a:pt x="100" y="230"/>
                  <a:pt x="104" y="246"/>
                  <a:pt x="110" y="261"/>
                </a:cubicBezTo>
                <a:cubicBezTo>
                  <a:pt x="118" y="276"/>
                  <a:pt x="128" y="289"/>
                  <a:pt x="141" y="300"/>
                </a:cubicBezTo>
                <a:lnTo>
                  <a:pt x="138" y="303"/>
                </a:lnTo>
                <a:close/>
                <a:moveTo>
                  <a:pt x="214" y="321"/>
                </a:moveTo>
                <a:cubicBezTo>
                  <a:pt x="190" y="284"/>
                  <a:pt x="190" y="284"/>
                  <a:pt x="190" y="284"/>
                </a:cubicBezTo>
                <a:cubicBezTo>
                  <a:pt x="197" y="280"/>
                  <a:pt x="196" y="268"/>
                  <a:pt x="190" y="267"/>
                </a:cubicBezTo>
                <a:cubicBezTo>
                  <a:pt x="183" y="266"/>
                  <a:pt x="177" y="266"/>
                  <a:pt x="172" y="255"/>
                </a:cubicBezTo>
                <a:cubicBezTo>
                  <a:pt x="184" y="255"/>
                  <a:pt x="184" y="255"/>
                  <a:pt x="184" y="255"/>
                </a:cubicBezTo>
                <a:cubicBezTo>
                  <a:pt x="180" y="245"/>
                  <a:pt x="180" y="245"/>
                  <a:pt x="180" y="245"/>
                </a:cubicBezTo>
                <a:cubicBezTo>
                  <a:pt x="167" y="247"/>
                  <a:pt x="164" y="243"/>
                  <a:pt x="158" y="233"/>
                </a:cubicBezTo>
                <a:cubicBezTo>
                  <a:pt x="174" y="232"/>
                  <a:pt x="174" y="232"/>
                  <a:pt x="174" y="232"/>
                </a:cubicBezTo>
                <a:cubicBezTo>
                  <a:pt x="171" y="224"/>
                  <a:pt x="171" y="224"/>
                  <a:pt x="171" y="224"/>
                </a:cubicBezTo>
                <a:cubicBezTo>
                  <a:pt x="153" y="225"/>
                  <a:pt x="149" y="220"/>
                  <a:pt x="144" y="210"/>
                </a:cubicBezTo>
                <a:cubicBezTo>
                  <a:pt x="165" y="209"/>
                  <a:pt x="165" y="209"/>
                  <a:pt x="165" y="209"/>
                </a:cubicBezTo>
                <a:cubicBezTo>
                  <a:pt x="160" y="199"/>
                  <a:pt x="160" y="199"/>
                  <a:pt x="160" y="199"/>
                </a:cubicBezTo>
                <a:cubicBezTo>
                  <a:pt x="139" y="200"/>
                  <a:pt x="135" y="199"/>
                  <a:pt x="127" y="185"/>
                </a:cubicBezTo>
                <a:cubicBezTo>
                  <a:pt x="153" y="185"/>
                  <a:pt x="153" y="185"/>
                  <a:pt x="153" y="185"/>
                </a:cubicBezTo>
                <a:cubicBezTo>
                  <a:pt x="149" y="175"/>
                  <a:pt x="149" y="175"/>
                  <a:pt x="149" y="175"/>
                </a:cubicBezTo>
                <a:cubicBezTo>
                  <a:pt x="125" y="176"/>
                  <a:pt x="121" y="173"/>
                  <a:pt x="114" y="161"/>
                </a:cubicBezTo>
                <a:cubicBezTo>
                  <a:pt x="167" y="161"/>
                  <a:pt x="167" y="161"/>
                  <a:pt x="167" y="161"/>
                </a:cubicBezTo>
                <a:cubicBezTo>
                  <a:pt x="175" y="161"/>
                  <a:pt x="184" y="166"/>
                  <a:pt x="187" y="173"/>
                </a:cubicBezTo>
                <a:cubicBezTo>
                  <a:pt x="194" y="187"/>
                  <a:pt x="194" y="187"/>
                  <a:pt x="194" y="187"/>
                </a:cubicBezTo>
                <a:cubicBezTo>
                  <a:pt x="200" y="163"/>
                  <a:pt x="200" y="163"/>
                  <a:pt x="200" y="163"/>
                </a:cubicBezTo>
                <a:cubicBezTo>
                  <a:pt x="204" y="151"/>
                  <a:pt x="231" y="155"/>
                  <a:pt x="239" y="164"/>
                </a:cubicBezTo>
                <a:cubicBezTo>
                  <a:pt x="223" y="169"/>
                  <a:pt x="223" y="169"/>
                  <a:pt x="223" y="169"/>
                </a:cubicBezTo>
                <a:cubicBezTo>
                  <a:pt x="231" y="189"/>
                  <a:pt x="231" y="189"/>
                  <a:pt x="231" y="189"/>
                </a:cubicBezTo>
                <a:cubicBezTo>
                  <a:pt x="237" y="175"/>
                  <a:pt x="244" y="161"/>
                  <a:pt x="259" y="161"/>
                </a:cubicBezTo>
                <a:cubicBezTo>
                  <a:pt x="312" y="161"/>
                  <a:pt x="312" y="161"/>
                  <a:pt x="312" y="161"/>
                </a:cubicBezTo>
                <a:cubicBezTo>
                  <a:pt x="308" y="172"/>
                  <a:pt x="298" y="178"/>
                  <a:pt x="276" y="174"/>
                </a:cubicBezTo>
                <a:cubicBezTo>
                  <a:pt x="273" y="184"/>
                  <a:pt x="273" y="184"/>
                  <a:pt x="273" y="184"/>
                </a:cubicBezTo>
                <a:cubicBezTo>
                  <a:pt x="299" y="184"/>
                  <a:pt x="299" y="184"/>
                  <a:pt x="299" y="184"/>
                </a:cubicBezTo>
                <a:cubicBezTo>
                  <a:pt x="293" y="199"/>
                  <a:pt x="286" y="201"/>
                  <a:pt x="266" y="199"/>
                </a:cubicBezTo>
                <a:cubicBezTo>
                  <a:pt x="262" y="209"/>
                  <a:pt x="262" y="209"/>
                  <a:pt x="262" y="209"/>
                </a:cubicBezTo>
                <a:cubicBezTo>
                  <a:pt x="283" y="209"/>
                  <a:pt x="283" y="209"/>
                  <a:pt x="283" y="209"/>
                </a:cubicBezTo>
                <a:cubicBezTo>
                  <a:pt x="279" y="219"/>
                  <a:pt x="272" y="224"/>
                  <a:pt x="255" y="222"/>
                </a:cubicBezTo>
                <a:cubicBezTo>
                  <a:pt x="252" y="232"/>
                  <a:pt x="252" y="232"/>
                  <a:pt x="252" y="232"/>
                </a:cubicBezTo>
                <a:cubicBezTo>
                  <a:pt x="269" y="232"/>
                  <a:pt x="269" y="232"/>
                  <a:pt x="269" y="232"/>
                </a:cubicBezTo>
                <a:cubicBezTo>
                  <a:pt x="264" y="244"/>
                  <a:pt x="261" y="246"/>
                  <a:pt x="245" y="246"/>
                </a:cubicBezTo>
                <a:cubicBezTo>
                  <a:pt x="242" y="255"/>
                  <a:pt x="242" y="255"/>
                  <a:pt x="242" y="255"/>
                </a:cubicBezTo>
                <a:cubicBezTo>
                  <a:pt x="254" y="255"/>
                  <a:pt x="254" y="255"/>
                  <a:pt x="254" y="255"/>
                </a:cubicBezTo>
                <a:cubicBezTo>
                  <a:pt x="249" y="266"/>
                  <a:pt x="247" y="267"/>
                  <a:pt x="237" y="268"/>
                </a:cubicBezTo>
                <a:cubicBezTo>
                  <a:pt x="230" y="268"/>
                  <a:pt x="227" y="279"/>
                  <a:pt x="236" y="285"/>
                </a:cubicBezTo>
                <a:lnTo>
                  <a:pt x="214" y="321"/>
                </a:lnTo>
                <a:close/>
                <a:moveTo>
                  <a:pt x="31" y="283"/>
                </a:moveTo>
                <a:cubicBezTo>
                  <a:pt x="23" y="262"/>
                  <a:pt x="23" y="262"/>
                  <a:pt x="23" y="262"/>
                </a:cubicBezTo>
                <a:cubicBezTo>
                  <a:pt x="27" y="260"/>
                  <a:pt x="27" y="260"/>
                  <a:pt x="27" y="260"/>
                </a:cubicBezTo>
                <a:cubicBezTo>
                  <a:pt x="64" y="266"/>
                  <a:pt x="64" y="266"/>
                  <a:pt x="64" y="266"/>
                </a:cubicBezTo>
                <a:cubicBezTo>
                  <a:pt x="58" y="251"/>
                  <a:pt x="58" y="251"/>
                  <a:pt x="58" y="251"/>
                </a:cubicBezTo>
                <a:cubicBezTo>
                  <a:pt x="63" y="249"/>
                  <a:pt x="63" y="249"/>
                  <a:pt x="63" y="249"/>
                </a:cubicBezTo>
                <a:cubicBezTo>
                  <a:pt x="70" y="269"/>
                  <a:pt x="70" y="269"/>
                  <a:pt x="70" y="269"/>
                </a:cubicBezTo>
                <a:cubicBezTo>
                  <a:pt x="66" y="271"/>
                  <a:pt x="66" y="271"/>
                  <a:pt x="66" y="271"/>
                </a:cubicBezTo>
                <a:cubicBezTo>
                  <a:pt x="29" y="265"/>
                  <a:pt x="29" y="265"/>
                  <a:pt x="29" y="265"/>
                </a:cubicBezTo>
                <a:cubicBezTo>
                  <a:pt x="35" y="282"/>
                  <a:pt x="35" y="282"/>
                  <a:pt x="35" y="282"/>
                </a:cubicBezTo>
                <a:lnTo>
                  <a:pt x="31" y="283"/>
                </a:lnTo>
                <a:close/>
                <a:moveTo>
                  <a:pt x="45" y="313"/>
                </a:moveTo>
                <a:cubicBezTo>
                  <a:pt x="43" y="308"/>
                  <a:pt x="43" y="308"/>
                  <a:pt x="43" y="308"/>
                </a:cubicBezTo>
                <a:cubicBezTo>
                  <a:pt x="60" y="299"/>
                  <a:pt x="60" y="299"/>
                  <a:pt x="60" y="299"/>
                </a:cubicBezTo>
                <a:cubicBezTo>
                  <a:pt x="54" y="289"/>
                  <a:pt x="54" y="289"/>
                  <a:pt x="54" y="289"/>
                </a:cubicBezTo>
                <a:cubicBezTo>
                  <a:pt x="37" y="298"/>
                  <a:pt x="37" y="298"/>
                  <a:pt x="37" y="298"/>
                </a:cubicBezTo>
                <a:cubicBezTo>
                  <a:pt x="35" y="293"/>
                  <a:pt x="35" y="293"/>
                  <a:pt x="35" y="293"/>
                </a:cubicBezTo>
                <a:cubicBezTo>
                  <a:pt x="72" y="274"/>
                  <a:pt x="72" y="274"/>
                  <a:pt x="72" y="274"/>
                </a:cubicBezTo>
                <a:cubicBezTo>
                  <a:pt x="74" y="279"/>
                  <a:pt x="74" y="279"/>
                  <a:pt x="74" y="279"/>
                </a:cubicBezTo>
                <a:cubicBezTo>
                  <a:pt x="59" y="287"/>
                  <a:pt x="59" y="287"/>
                  <a:pt x="59" y="287"/>
                </a:cubicBezTo>
                <a:cubicBezTo>
                  <a:pt x="64" y="297"/>
                  <a:pt x="64" y="297"/>
                  <a:pt x="64" y="297"/>
                </a:cubicBezTo>
                <a:cubicBezTo>
                  <a:pt x="80" y="289"/>
                  <a:pt x="80" y="289"/>
                  <a:pt x="80" y="289"/>
                </a:cubicBezTo>
                <a:cubicBezTo>
                  <a:pt x="82" y="294"/>
                  <a:pt x="82" y="294"/>
                  <a:pt x="82" y="294"/>
                </a:cubicBezTo>
                <a:lnTo>
                  <a:pt x="45" y="313"/>
                </a:lnTo>
                <a:close/>
                <a:moveTo>
                  <a:pt x="62" y="336"/>
                </a:moveTo>
                <a:cubicBezTo>
                  <a:pt x="49" y="318"/>
                  <a:pt x="49" y="318"/>
                  <a:pt x="49" y="318"/>
                </a:cubicBezTo>
                <a:cubicBezTo>
                  <a:pt x="84" y="296"/>
                  <a:pt x="84" y="296"/>
                  <a:pt x="84" y="296"/>
                </a:cubicBezTo>
                <a:cubicBezTo>
                  <a:pt x="96" y="314"/>
                  <a:pt x="96" y="314"/>
                  <a:pt x="96" y="314"/>
                </a:cubicBezTo>
                <a:cubicBezTo>
                  <a:pt x="93" y="316"/>
                  <a:pt x="93" y="316"/>
                  <a:pt x="93" y="316"/>
                </a:cubicBezTo>
                <a:cubicBezTo>
                  <a:pt x="83" y="303"/>
                  <a:pt x="83" y="303"/>
                  <a:pt x="83" y="303"/>
                </a:cubicBezTo>
                <a:cubicBezTo>
                  <a:pt x="72" y="309"/>
                  <a:pt x="72" y="309"/>
                  <a:pt x="72" y="309"/>
                </a:cubicBezTo>
                <a:cubicBezTo>
                  <a:pt x="81" y="322"/>
                  <a:pt x="81" y="322"/>
                  <a:pt x="81" y="322"/>
                </a:cubicBezTo>
                <a:cubicBezTo>
                  <a:pt x="77" y="324"/>
                  <a:pt x="77" y="324"/>
                  <a:pt x="77" y="324"/>
                </a:cubicBezTo>
                <a:cubicBezTo>
                  <a:pt x="68" y="312"/>
                  <a:pt x="68" y="312"/>
                  <a:pt x="68" y="312"/>
                </a:cubicBezTo>
                <a:cubicBezTo>
                  <a:pt x="56" y="319"/>
                  <a:pt x="56" y="319"/>
                  <a:pt x="56" y="319"/>
                </a:cubicBezTo>
                <a:cubicBezTo>
                  <a:pt x="66" y="334"/>
                  <a:pt x="66" y="334"/>
                  <a:pt x="66" y="334"/>
                </a:cubicBezTo>
                <a:lnTo>
                  <a:pt x="62" y="336"/>
                </a:lnTo>
                <a:close/>
                <a:moveTo>
                  <a:pt x="92" y="365"/>
                </a:moveTo>
                <a:cubicBezTo>
                  <a:pt x="87" y="361"/>
                  <a:pt x="87" y="361"/>
                  <a:pt x="87" y="361"/>
                </a:cubicBezTo>
                <a:cubicBezTo>
                  <a:pt x="113" y="330"/>
                  <a:pt x="113" y="330"/>
                  <a:pt x="113" y="330"/>
                </a:cubicBezTo>
                <a:cubicBezTo>
                  <a:pt x="117" y="334"/>
                  <a:pt x="117" y="334"/>
                  <a:pt x="117" y="334"/>
                </a:cubicBezTo>
                <a:lnTo>
                  <a:pt x="92" y="365"/>
                </a:lnTo>
                <a:close/>
                <a:moveTo>
                  <a:pt x="119" y="362"/>
                </a:moveTo>
                <a:cubicBezTo>
                  <a:pt x="125" y="348"/>
                  <a:pt x="125" y="348"/>
                  <a:pt x="125" y="348"/>
                </a:cubicBezTo>
                <a:cubicBezTo>
                  <a:pt x="125" y="347"/>
                  <a:pt x="125" y="347"/>
                  <a:pt x="125" y="347"/>
                </a:cubicBezTo>
                <a:cubicBezTo>
                  <a:pt x="114" y="358"/>
                  <a:pt x="114" y="358"/>
                  <a:pt x="114" y="358"/>
                </a:cubicBezTo>
                <a:lnTo>
                  <a:pt x="119" y="362"/>
                </a:lnTo>
                <a:close/>
                <a:moveTo>
                  <a:pt x="112" y="379"/>
                </a:moveTo>
                <a:cubicBezTo>
                  <a:pt x="117" y="368"/>
                  <a:pt x="117" y="368"/>
                  <a:pt x="117" y="368"/>
                </a:cubicBezTo>
                <a:cubicBezTo>
                  <a:pt x="110" y="363"/>
                  <a:pt x="110" y="363"/>
                  <a:pt x="110" y="363"/>
                </a:cubicBezTo>
                <a:cubicBezTo>
                  <a:pt x="101" y="372"/>
                  <a:pt x="101" y="372"/>
                  <a:pt x="101" y="372"/>
                </a:cubicBezTo>
                <a:cubicBezTo>
                  <a:pt x="97" y="369"/>
                  <a:pt x="97" y="369"/>
                  <a:pt x="97" y="369"/>
                </a:cubicBezTo>
                <a:cubicBezTo>
                  <a:pt x="127" y="339"/>
                  <a:pt x="127" y="339"/>
                  <a:pt x="127" y="339"/>
                </a:cubicBezTo>
                <a:cubicBezTo>
                  <a:pt x="133" y="343"/>
                  <a:pt x="133" y="343"/>
                  <a:pt x="133" y="343"/>
                </a:cubicBezTo>
                <a:cubicBezTo>
                  <a:pt x="117" y="382"/>
                  <a:pt x="117" y="382"/>
                  <a:pt x="117" y="382"/>
                </a:cubicBezTo>
                <a:lnTo>
                  <a:pt x="112" y="379"/>
                </a:lnTo>
                <a:close/>
                <a:moveTo>
                  <a:pt x="142" y="393"/>
                </a:moveTo>
                <a:cubicBezTo>
                  <a:pt x="136" y="391"/>
                  <a:pt x="136" y="391"/>
                  <a:pt x="136" y="391"/>
                </a:cubicBezTo>
                <a:cubicBezTo>
                  <a:pt x="139" y="362"/>
                  <a:pt x="139" y="362"/>
                  <a:pt x="139" y="362"/>
                </a:cubicBezTo>
                <a:cubicBezTo>
                  <a:pt x="127" y="386"/>
                  <a:pt x="127" y="386"/>
                  <a:pt x="127" y="386"/>
                </a:cubicBezTo>
                <a:cubicBezTo>
                  <a:pt x="122" y="384"/>
                  <a:pt x="122" y="384"/>
                  <a:pt x="122" y="384"/>
                </a:cubicBezTo>
                <a:cubicBezTo>
                  <a:pt x="141" y="346"/>
                  <a:pt x="141" y="346"/>
                  <a:pt x="141" y="346"/>
                </a:cubicBezTo>
                <a:cubicBezTo>
                  <a:pt x="146" y="349"/>
                  <a:pt x="146" y="349"/>
                  <a:pt x="146" y="349"/>
                </a:cubicBezTo>
                <a:cubicBezTo>
                  <a:pt x="143" y="376"/>
                  <a:pt x="143" y="376"/>
                  <a:pt x="143" y="376"/>
                </a:cubicBezTo>
                <a:cubicBezTo>
                  <a:pt x="156" y="353"/>
                  <a:pt x="156" y="353"/>
                  <a:pt x="156" y="353"/>
                </a:cubicBezTo>
                <a:cubicBezTo>
                  <a:pt x="160" y="355"/>
                  <a:pt x="160" y="355"/>
                  <a:pt x="160" y="355"/>
                </a:cubicBezTo>
                <a:lnTo>
                  <a:pt x="142" y="393"/>
                </a:lnTo>
                <a:close/>
                <a:moveTo>
                  <a:pt x="169" y="401"/>
                </a:moveTo>
                <a:cubicBezTo>
                  <a:pt x="166" y="400"/>
                  <a:pt x="166" y="400"/>
                  <a:pt x="166" y="400"/>
                </a:cubicBezTo>
                <a:cubicBezTo>
                  <a:pt x="166" y="397"/>
                  <a:pt x="166" y="397"/>
                  <a:pt x="166" y="397"/>
                </a:cubicBezTo>
                <a:cubicBezTo>
                  <a:pt x="165" y="398"/>
                  <a:pt x="164" y="398"/>
                  <a:pt x="163" y="398"/>
                </a:cubicBezTo>
                <a:cubicBezTo>
                  <a:pt x="162" y="399"/>
                  <a:pt x="160" y="399"/>
                  <a:pt x="159" y="398"/>
                </a:cubicBezTo>
                <a:cubicBezTo>
                  <a:pt x="156" y="397"/>
                  <a:pt x="154" y="395"/>
                  <a:pt x="153" y="391"/>
                </a:cubicBezTo>
                <a:cubicBezTo>
                  <a:pt x="151" y="388"/>
                  <a:pt x="151" y="383"/>
                  <a:pt x="153" y="377"/>
                </a:cubicBezTo>
                <a:cubicBezTo>
                  <a:pt x="156" y="370"/>
                  <a:pt x="158" y="365"/>
                  <a:pt x="161" y="362"/>
                </a:cubicBezTo>
                <a:cubicBezTo>
                  <a:pt x="164" y="360"/>
                  <a:pt x="169" y="358"/>
                  <a:pt x="173" y="359"/>
                </a:cubicBezTo>
                <a:cubicBezTo>
                  <a:pt x="178" y="361"/>
                  <a:pt x="181" y="366"/>
                  <a:pt x="179" y="374"/>
                </a:cubicBezTo>
                <a:cubicBezTo>
                  <a:pt x="174" y="373"/>
                  <a:pt x="174" y="373"/>
                  <a:pt x="174" y="373"/>
                </a:cubicBezTo>
                <a:cubicBezTo>
                  <a:pt x="175" y="370"/>
                  <a:pt x="174" y="365"/>
                  <a:pt x="171" y="364"/>
                </a:cubicBezTo>
                <a:cubicBezTo>
                  <a:pt x="169" y="363"/>
                  <a:pt x="166" y="364"/>
                  <a:pt x="164" y="366"/>
                </a:cubicBezTo>
                <a:cubicBezTo>
                  <a:pt x="162" y="368"/>
                  <a:pt x="160" y="372"/>
                  <a:pt x="158" y="378"/>
                </a:cubicBezTo>
                <a:cubicBezTo>
                  <a:pt x="157" y="383"/>
                  <a:pt x="156" y="387"/>
                  <a:pt x="157" y="390"/>
                </a:cubicBezTo>
                <a:cubicBezTo>
                  <a:pt x="158" y="392"/>
                  <a:pt x="159" y="394"/>
                  <a:pt x="161" y="394"/>
                </a:cubicBezTo>
                <a:cubicBezTo>
                  <a:pt x="163" y="395"/>
                  <a:pt x="164" y="394"/>
                  <a:pt x="166" y="393"/>
                </a:cubicBezTo>
                <a:cubicBezTo>
                  <a:pt x="167" y="392"/>
                  <a:pt x="168" y="390"/>
                  <a:pt x="169" y="387"/>
                </a:cubicBezTo>
                <a:cubicBezTo>
                  <a:pt x="170" y="385"/>
                  <a:pt x="170" y="385"/>
                  <a:pt x="170" y="385"/>
                </a:cubicBezTo>
                <a:cubicBezTo>
                  <a:pt x="164" y="383"/>
                  <a:pt x="164" y="383"/>
                  <a:pt x="164" y="383"/>
                </a:cubicBezTo>
                <a:cubicBezTo>
                  <a:pt x="165" y="379"/>
                  <a:pt x="165" y="379"/>
                  <a:pt x="165" y="379"/>
                </a:cubicBezTo>
                <a:cubicBezTo>
                  <a:pt x="175" y="382"/>
                  <a:pt x="175" y="382"/>
                  <a:pt x="175" y="382"/>
                </a:cubicBezTo>
                <a:lnTo>
                  <a:pt x="169" y="401"/>
                </a:lnTo>
                <a:close/>
                <a:moveTo>
                  <a:pt x="225" y="392"/>
                </a:moveTo>
                <a:cubicBezTo>
                  <a:pt x="225" y="396"/>
                  <a:pt x="224" y="399"/>
                  <a:pt x="222" y="401"/>
                </a:cubicBezTo>
                <a:cubicBezTo>
                  <a:pt x="220" y="403"/>
                  <a:pt x="217" y="404"/>
                  <a:pt x="213" y="404"/>
                </a:cubicBezTo>
                <a:cubicBezTo>
                  <a:pt x="209" y="404"/>
                  <a:pt x="206" y="403"/>
                  <a:pt x="205" y="400"/>
                </a:cubicBezTo>
                <a:cubicBezTo>
                  <a:pt x="203" y="398"/>
                  <a:pt x="202" y="395"/>
                  <a:pt x="202" y="391"/>
                </a:cubicBezTo>
                <a:cubicBezTo>
                  <a:pt x="203" y="363"/>
                  <a:pt x="203" y="363"/>
                  <a:pt x="203" y="363"/>
                </a:cubicBezTo>
                <a:cubicBezTo>
                  <a:pt x="208" y="363"/>
                  <a:pt x="208" y="363"/>
                  <a:pt x="208" y="363"/>
                </a:cubicBezTo>
                <a:cubicBezTo>
                  <a:pt x="207" y="392"/>
                  <a:pt x="207" y="392"/>
                  <a:pt x="207" y="392"/>
                </a:cubicBezTo>
                <a:cubicBezTo>
                  <a:pt x="207" y="394"/>
                  <a:pt x="208" y="396"/>
                  <a:pt x="209" y="398"/>
                </a:cubicBezTo>
                <a:cubicBezTo>
                  <a:pt x="210" y="399"/>
                  <a:pt x="211" y="400"/>
                  <a:pt x="213" y="400"/>
                </a:cubicBezTo>
                <a:cubicBezTo>
                  <a:pt x="215" y="400"/>
                  <a:pt x="217" y="399"/>
                  <a:pt x="218" y="398"/>
                </a:cubicBezTo>
                <a:cubicBezTo>
                  <a:pt x="219" y="397"/>
                  <a:pt x="220" y="395"/>
                  <a:pt x="220" y="392"/>
                </a:cubicBezTo>
                <a:cubicBezTo>
                  <a:pt x="221" y="364"/>
                  <a:pt x="221" y="364"/>
                  <a:pt x="221" y="364"/>
                </a:cubicBezTo>
                <a:cubicBezTo>
                  <a:pt x="226" y="364"/>
                  <a:pt x="226" y="364"/>
                  <a:pt x="226" y="364"/>
                </a:cubicBezTo>
                <a:lnTo>
                  <a:pt x="225" y="392"/>
                </a:lnTo>
                <a:close/>
                <a:moveTo>
                  <a:pt x="253" y="400"/>
                </a:moveTo>
                <a:cubicBezTo>
                  <a:pt x="249" y="401"/>
                  <a:pt x="249" y="401"/>
                  <a:pt x="249" y="401"/>
                </a:cubicBezTo>
                <a:cubicBezTo>
                  <a:pt x="235" y="374"/>
                  <a:pt x="235" y="374"/>
                  <a:pt x="235" y="374"/>
                </a:cubicBezTo>
                <a:cubicBezTo>
                  <a:pt x="237" y="403"/>
                  <a:pt x="237" y="403"/>
                  <a:pt x="237" y="403"/>
                </a:cubicBezTo>
                <a:cubicBezTo>
                  <a:pt x="231" y="403"/>
                  <a:pt x="231" y="403"/>
                  <a:pt x="231" y="403"/>
                </a:cubicBezTo>
                <a:cubicBezTo>
                  <a:pt x="228" y="363"/>
                  <a:pt x="228" y="363"/>
                  <a:pt x="228" y="363"/>
                </a:cubicBezTo>
                <a:cubicBezTo>
                  <a:pt x="234" y="362"/>
                  <a:pt x="234" y="362"/>
                  <a:pt x="234" y="362"/>
                </a:cubicBezTo>
                <a:cubicBezTo>
                  <a:pt x="246" y="381"/>
                  <a:pt x="246" y="381"/>
                  <a:pt x="246" y="381"/>
                </a:cubicBezTo>
                <a:cubicBezTo>
                  <a:pt x="244" y="361"/>
                  <a:pt x="244" y="361"/>
                  <a:pt x="244" y="361"/>
                </a:cubicBezTo>
                <a:cubicBezTo>
                  <a:pt x="248" y="360"/>
                  <a:pt x="248" y="360"/>
                  <a:pt x="248" y="360"/>
                </a:cubicBezTo>
                <a:lnTo>
                  <a:pt x="253" y="400"/>
                </a:lnTo>
                <a:close/>
                <a:moveTo>
                  <a:pt x="268" y="396"/>
                </a:moveTo>
                <a:cubicBezTo>
                  <a:pt x="263" y="397"/>
                  <a:pt x="263" y="397"/>
                  <a:pt x="263" y="397"/>
                </a:cubicBezTo>
                <a:cubicBezTo>
                  <a:pt x="252" y="359"/>
                  <a:pt x="252" y="359"/>
                  <a:pt x="252" y="359"/>
                </a:cubicBezTo>
                <a:cubicBezTo>
                  <a:pt x="257" y="357"/>
                  <a:pt x="257" y="357"/>
                  <a:pt x="257" y="357"/>
                </a:cubicBezTo>
                <a:lnTo>
                  <a:pt x="268" y="396"/>
                </a:lnTo>
                <a:close/>
                <a:moveTo>
                  <a:pt x="282" y="347"/>
                </a:moveTo>
                <a:cubicBezTo>
                  <a:pt x="289" y="389"/>
                  <a:pt x="289" y="389"/>
                  <a:pt x="289" y="389"/>
                </a:cubicBezTo>
                <a:cubicBezTo>
                  <a:pt x="284" y="392"/>
                  <a:pt x="284" y="392"/>
                  <a:pt x="284" y="392"/>
                </a:cubicBezTo>
                <a:cubicBezTo>
                  <a:pt x="261" y="356"/>
                  <a:pt x="261" y="356"/>
                  <a:pt x="261" y="356"/>
                </a:cubicBezTo>
                <a:cubicBezTo>
                  <a:pt x="266" y="354"/>
                  <a:pt x="266" y="354"/>
                  <a:pt x="266" y="354"/>
                </a:cubicBezTo>
                <a:cubicBezTo>
                  <a:pt x="282" y="378"/>
                  <a:pt x="282" y="378"/>
                  <a:pt x="282" y="378"/>
                </a:cubicBezTo>
                <a:cubicBezTo>
                  <a:pt x="278" y="349"/>
                  <a:pt x="278" y="349"/>
                  <a:pt x="278" y="349"/>
                </a:cubicBezTo>
                <a:lnTo>
                  <a:pt x="282" y="347"/>
                </a:lnTo>
                <a:close/>
                <a:moveTo>
                  <a:pt x="324" y="371"/>
                </a:moveTo>
                <a:cubicBezTo>
                  <a:pt x="305" y="381"/>
                  <a:pt x="305" y="381"/>
                  <a:pt x="305" y="381"/>
                </a:cubicBezTo>
                <a:cubicBezTo>
                  <a:pt x="284" y="346"/>
                  <a:pt x="284" y="346"/>
                  <a:pt x="284" y="346"/>
                </a:cubicBezTo>
                <a:cubicBezTo>
                  <a:pt x="303" y="336"/>
                  <a:pt x="303" y="336"/>
                  <a:pt x="303" y="336"/>
                </a:cubicBezTo>
                <a:cubicBezTo>
                  <a:pt x="305" y="340"/>
                  <a:pt x="305" y="340"/>
                  <a:pt x="305" y="340"/>
                </a:cubicBezTo>
                <a:cubicBezTo>
                  <a:pt x="291" y="347"/>
                  <a:pt x="291" y="347"/>
                  <a:pt x="291" y="347"/>
                </a:cubicBezTo>
                <a:cubicBezTo>
                  <a:pt x="297" y="358"/>
                  <a:pt x="297" y="358"/>
                  <a:pt x="297" y="358"/>
                </a:cubicBezTo>
                <a:cubicBezTo>
                  <a:pt x="310" y="351"/>
                  <a:pt x="310" y="351"/>
                  <a:pt x="310" y="351"/>
                </a:cubicBezTo>
                <a:cubicBezTo>
                  <a:pt x="312" y="355"/>
                  <a:pt x="312" y="355"/>
                  <a:pt x="312" y="355"/>
                </a:cubicBezTo>
                <a:cubicBezTo>
                  <a:pt x="300" y="362"/>
                  <a:pt x="300" y="362"/>
                  <a:pt x="300" y="362"/>
                </a:cubicBezTo>
                <a:cubicBezTo>
                  <a:pt x="307" y="375"/>
                  <a:pt x="307" y="375"/>
                  <a:pt x="307" y="375"/>
                </a:cubicBezTo>
                <a:cubicBezTo>
                  <a:pt x="322" y="367"/>
                  <a:pt x="322" y="367"/>
                  <a:pt x="322" y="367"/>
                </a:cubicBezTo>
                <a:lnTo>
                  <a:pt x="324" y="371"/>
                </a:lnTo>
                <a:close/>
                <a:moveTo>
                  <a:pt x="320" y="332"/>
                </a:moveTo>
                <a:cubicBezTo>
                  <a:pt x="316" y="331"/>
                  <a:pt x="314" y="333"/>
                  <a:pt x="312" y="335"/>
                </a:cubicBezTo>
                <a:cubicBezTo>
                  <a:pt x="320" y="346"/>
                  <a:pt x="320" y="346"/>
                  <a:pt x="320" y="346"/>
                </a:cubicBezTo>
                <a:cubicBezTo>
                  <a:pt x="322" y="344"/>
                  <a:pt x="323" y="343"/>
                  <a:pt x="325" y="340"/>
                </a:cubicBezTo>
                <a:cubicBezTo>
                  <a:pt x="326" y="336"/>
                  <a:pt x="324" y="333"/>
                  <a:pt x="320" y="332"/>
                </a:cubicBezTo>
                <a:close/>
                <a:moveTo>
                  <a:pt x="346" y="356"/>
                </a:moveTo>
                <a:cubicBezTo>
                  <a:pt x="342" y="359"/>
                  <a:pt x="342" y="359"/>
                  <a:pt x="342" y="359"/>
                </a:cubicBezTo>
                <a:cubicBezTo>
                  <a:pt x="327" y="347"/>
                  <a:pt x="327" y="347"/>
                  <a:pt x="327" y="347"/>
                </a:cubicBezTo>
                <a:cubicBezTo>
                  <a:pt x="323" y="351"/>
                  <a:pt x="323" y="351"/>
                  <a:pt x="323" y="351"/>
                </a:cubicBezTo>
                <a:cubicBezTo>
                  <a:pt x="333" y="364"/>
                  <a:pt x="333" y="364"/>
                  <a:pt x="333" y="364"/>
                </a:cubicBezTo>
                <a:cubicBezTo>
                  <a:pt x="329" y="368"/>
                  <a:pt x="329" y="368"/>
                  <a:pt x="329" y="368"/>
                </a:cubicBezTo>
                <a:cubicBezTo>
                  <a:pt x="304" y="334"/>
                  <a:pt x="304" y="334"/>
                  <a:pt x="304" y="334"/>
                </a:cubicBezTo>
                <a:cubicBezTo>
                  <a:pt x="312" y="329"/>
                  <a:pt x="312" y="329"/>
                  <a:pt x="312" y="329"/>
                </a:cubicBezTo>
                <a:cubicBezTo>
                  <a:pt x="315" y="327"/>
                  <a:pt x="318" y="326"/>
                  <a:pt x="321" y="326"/>
                </a:cubicBezTo>
                <a:cubicBezTo>
                  <a:pt x="329" y="327"/>
                  <a:pt x="332" y="332"/>
                  <a:pt x="331" y="338"/>
                </a:cubicBezTo>
                <a:cubicBezTo>
                  <a:pt x="331" y="340"/>
                  <a:pt x="331" y="342"/>
                  <a:pt x="330" y="344"/>
                </a:cubicBezTo>
                <a:lnTo>
                  <a:pt x="346" y="356"/>
                </a:lnTo>
                <a:close/>
                <a:moveTo>
                  <a:pt x="359" y="323"/>
                </a:moveTo>
                <a:cubicBezTo>
                  <a:pt x="367" y="328"/>
                  <a:pt x="365" y="342"/>
                  <a:pt x="354" y="344"/>
                </a:cubicBezTo>
                <a:cubicBezTo>
                  <a:pt x="351" y="344"/>
                  <a:pt x="348" y="344"/>
                  <a:pt x="346" y="343"/>
                </a:cubicBezTo>
                <a:cubicBezTo>
                  <a:pt x="348" y="338"/>
                  <a:pt x="348" y="338"/>
                  <a:pt x="348" y="338"/>
                </a:cubicBezTo>
                <a:cubicBezTo>
                  <a:pt x="350" y="339"/>
                  <a:pt x="352" y="339"/>
                  <a:pt x="354" y="339"/>
                </a:cubicBezTo>
                <a:cubicBezTo>
                  <a:pt x="361" y="338"/>
                  <a:pt x="361" y="330"/>
                  <a:pt x="356" y="327"/>
                </a:cubicBezTo>
                <a:cubicBezTo>
                  <a:pt x="355" y="326"/>
                  <a:pt x="353" y="326"/>
                  <a:pt x="351" y="326"/>
                </a:cubicBezTo>
                <a:cubicBezTo>
                  <a:pt x="346" y="327"/>
                  <a:pt x="343" y="330"/>
                  <a:pt x="338" y="330"/>
                </a:cubicBezTo>
                <a:cubicBezTo>
                  <a:pt x="332" y="331"/>
                  <a:pt x="327" y="327"/>
                  <a:pt x="327" y="321"/>
                </a:cubicBezTo>
                <a:cubicBezTo>
                  <a:pt x="326" y="318"/>
                  <a:pt x="327" y="315"/>
                  <a:pt x="328" y="313"/>
                </a:cubicBezTo>
                <a:cubicBezTo>
                  <a:pt x="331" y="308"/>
                  <a:pt x="338" y="307"/>
                  <a:pt x="343" y="310"/>
                </a:cubicBezTo>
                <a:cubicBezTo>
                  <a:pt x="341" y="315"/>
                  <a:pt x="341" y="315"/>
                  <a:pt x="341" y="315"/>
                </a:cubicBezTo>
                <a:cubicBezTo>
                  <a:pt x="338" y="313"/>
                  <a:pt x="334" y="313"/>
                  <a:pt x="332" y="316"/>
                </a:cubicBezTo>
                <a:cubicBezTo>
                  <a:pt x="331" y="318"/>
                  <a:pt x="331" y="319"/>
                  <a:pt x="331" y="321"/>
                </a:cubicBezTo>
                <a:cubicBezTo>
                  <a:pt x="332" y="324"/>
                  <a:pt x="334" y="326"/>
                  <a:pt x="337" y="325"/>
                </a:cubicBezTo>
                <a:cubicBezTo>
                  <a:pt x="342" y="325"/>
                  <a:pt x="346" y="320"/>
                  <a:pt x="351" y="321"/>
                </a:cubicBezTo>
                <a:cubicBezTo>
                  <a:pt x="353" y="321"/>
                  <a:pt x="356" y="321"/>
                  <a:pt x="359" y="323"/>
                </a:cubicBezTo>
                <a:close/>
                <a:moveTo>
                  <a:pt x="377" y="317"/>
                </a:moveTo>
                <a:cubicBezTo>
                  <a:pt x="374" y="321"/>
                  <a:pt x="374" y="321"/>
                  <a:pt x="374" y="321"/>
                </a:cubicBezTo>
                <a:cubicBezTo>
                  <a:pt x="339" y="299"/>
                  <a:pt x="339" y="299"/>
                  <a:pt x="339" y="299"/>
                </a:cubicBezTo>
                <a:cubicBezTo>
                  <a:pt x="342" y="295"/>
                  <a:pt x="342" y="295"/>
                  <a:pt x="342" y="295"/>
                </a:cubicBezTo>
                <a:lnTo>
                  <a:pt x="377" y="317"/>
                </a:lnTo>
                <a:close/>
                <a:moveTo>
                  <a:pt x="359" y="273"/>
                </a:moveTo>
                <a:cubicBezTo>
                  <a:pt x="355" y="280"/>
                  <a:pt x="355" y="280"/>
                  <a:pt x="355" y="280"/>
                </a:cubicBezTo>
                <a:cubicBezTo>
                  <a:pt x="388" y="300"/>
                  <a:pt x="388" y="300"/>
                  <a:pt x="388" y="300"/>
                </a:cubicBezTo>
                <a:cubicBezTo>
                  <a:pt x="386" y="304"/>
                  <a:pt x="386" y="304"/>
                  <a:pt x="386" y="304"/>
                </a:cubicBezTo>
                <a:cubicBezTo>
                  <a:pt x="353" y="284"/>
                  <a:pt x="353" y="284"/>
                  <a:pt x="353" y="284"/>
                </a:cubicBezTo>
                <a:cubicBezTo>
                  <a:pt x="349" y="292"/>
                  <a:pt x="349" y="292"/>
                  <a:pt x="349" y="292"/>
                </a:cubicBezTo>
                <a:cubicBezTo>
                  <a:pt x="345" y="289"/>
                  <a:pt x="345" y="289"/>
                  <a:pt x="345" y="289"/>
                </a:cubicBezTo>
                <a:cubicBezTo>
                  <a:pt x="355" y="271"/>
                  <a:pt x="355" y="271"/>
                  <a:pt x="355" y="271"/>
                </a:cubicBezTo>
                <a:lnTo>
                  <a:pt x="359" y="273"/>
                </a:lnTo>
                <a:close/>
                <a:moveTo>
                  <a:pt x="365" y="246"/>
                </a:moveTo>
                <a:cubicBezTo>
                  <a:pt x="385" y="264"/>
                  <a:pt x="385" y="264"/>
                  <a:pt x="385" y="264"/>
                </a:cubicBezTo>
                <a:cubicBezTo>
                  <a:pt x="399" y="270"/>
                  <a:pt x="399" y="270"/>
                  <a:pt x="399" y="270"/>
                </a:cubicBezTo>
                <a:cubicBezTo>
                  <a:pt x="397" y="274"/>
                  <a:pt x="397" y="274"/>
                  <a:pt x="397" y="274"/>
                </a:cubicBezTo>
                <a:cubicBezTo>
                  <a:pt x="385" y="269"/>
                  <a:pt x="385" y="269"/>
                  <a:pt x="385" y="269"/>
                </a:cubicBezTo>
                <a:cubicBezTo>
                  <a:pt x="356" y="269"/>
                  <a:pt x="356" y="269"/>
                  <a:pt x="356" y="269"/>
                </a:cubicBezTo>
                <a:cubicBezTo>
                  <a:pt x="357" y="264"/>
                  <a:pt x="357" y="264"/>
                  <a:pt x="357" y="264"/>
                </a:cubicBezTo>
                <a:cubicBezTo>
                  <a:pt x="377" y="264"/>
                  <a:pt x="377" y="264"/>
                  <a:pt x="377" y="264"/>
                </a:cubicBezTo>
                <a:cubicBezTo>
                  <a:pt x="363" y="251"/>
                  <a:pt x="363" y="251"/>
                  <a:pt x="363" y="251"/>
                </a:cubicBezTo>
                <a:lnTo>
                  <a:pt x="365" y="246"/>
                </a:lnTo>
                <a:close/>
                <a:moveTo>
                  <a:pt x="89" y="347"/>
                </a:moveTo>
                <a:cubicBezTo>
                  <a:pt x="85" y="350"/>
                  <a:pt x="82" y="352"/>
                  <a:pt x="79" y="352"/>
                </a:cubicBezTo>
                <a:cubicBezTo>
                  <a:pt x="76" y="352"/>
                  <a:pt x="73" y="351"/>
                  <a:pt x="70" y="349"/>
                </a:cubicBezTo>
                <a:cubicBezTo>
                  <a:pt x="68" y="346"/>
                  <a:pt x="67" y="344"/>
                  <a:pt x="67" y="340"/>
                </a:cubicBezTo>
                <a:cubicBezTo>
                  <a:pt x="67" y="339"/>
                  <a:pt x="67" y="337"/>
                  <a:pt x="68" y="336"/>
                </a:cubicBezTo>
                <a:cubicBezTo>
                  <a:pt x="73" y="338"/>
                  <a:pt x="73" y="338"/>
                  <a:pt x="73" y="338"/>
                </a:cubicBezTo>
                <a:cubicBezTo>
                  <a:pt x="72" y="339"/>
                  <a:pt x="72" y="340"/>
                  <a:pt x="72" y="341"/>
                </a:cubicBezTo>
                <a:cubicBezTo>
                  <a:pt x="72" y="342"/>
                  <a:pt x="73" y="344"/>
                  <a:pt x="74" y="345"/>
                </a:cubicBezTo>
                <a:cubicBezTo>
                  <a:pt x="75" y="346"/>
                  <a:pt x="77" y="347"/>
                  <a:pt x="79" y="347"/>
                </a:cubicBezTo>
                <a:cubicBezTo>
                  <a:pt x="80" y="347"/>
                  <a:pt x="82" y="346"/>
                  <a:pt x="85" y="343"/>
                </a:cubicBezTo>
                <a:cubicBezTo>
                  <a:pt x="105" y="323"/>
                  <a:pt x="105" y="323"/>
                  <a:pt x="105" y="323"/>
                </a:cubicBezTo>
                <a:cubicBezTo>
                  <a:pt x="109" y="327"/>
                  <a:pt x="109" y="327"/>
                  <a:pt x="109" y="327"/>
                </a:cubicBezTo>
                <a:lnTo>
                  <a:pt x="89" y="347"/>
                </a:lnTo>
                <a:close/>
                <a:moveTo>
                  <a:pt x="274" y="310"/>
                </a:moveTo>
                <a:cubicBezTo>
                  <a:pt x="273" y="337"/>
                  <a:pt x="273" y="337"/>
                  <a:pt x="273" y="337"/>
                </a:cubicBezTo>
                <a:cubicBezTo>
                  <a:pt x="269" y="339"/>
                  <a:pt x="269" y="339"/>
                  <a:pt x="269" y="339"/>
                </a:cubicBezTo>
                <a:cubicBezTo>
                  <a:pt x="269" y="314"/>
                  <a:pt x="269" y="314"/>
                  <a:pt x="269" y="314"/>
                </a:cubicBezTo>
                <a:cubicBezTo>
                  <a:pt x="254" y="322"/>
                  <a:pt x="254" y="322"/>
                  <a:pt x="254" y="322"/>
                </a:cubicBezTo>
                <a:cubicBezTo>
                  <a:pt x="253" y="319"/>
                  <a:pt x="253" y="319"/>
                  <a:pt x="253" y="319"/>
                </a:cubicBezTo>
                <a:cubicBezTo>
                  <a:pt x="272" y="309"/>
                  <a:pt x="272" y="309"/>
                  <a:pt x="272" y="309"/>
                </a:cubicBezTo>
                <a:lnTo>
                  <a:pt x="274" y="310"/>
                </a:lnTo>
                <a:close/>
                <a:moveTo>
                  <a:pt x="218" y="332"/>
                </a:moveTo>
                <a:cubicBezTo>
                  <a:pt x="218" y="331"/>
                  <a:pt x="219" y="330"/>
                  <a:pt x="219" y="328"/>
                </a:cubicBezTo>
                <a:cubicBezTo>
                  <a:pt x="220" y="327"/>
                  <a:pt x="221" y="326"/>
                  <a:pt x="222" y="326"/>
                </a:cubicBezTo>
                <a:cubicBezTo>
                  <a:pt x="223" y="325"/>
                  <a:pt x="224" y="324"/>
                  <a:pt x="226" y="324"/>
                </a:cubicBezTo>
                <a:cubicBezTo>
                  <a:pt x="227" y="323"/>
                  <a:pt x="229" y="323"/>
                  <a:pt x="231" y="323"/>
                </a:cubicBezTo>
                <a:cubicBezTo>
                  <a:pt x="232" y="323"/>
                  <a:pt x="234" y="323"/>
                  <a:pt x="235" y="324"/>
                </a:cubicBezTo>
                <a:cubicBezTo>
                  <a:pt x="237" y="324"/>
                  <a:pt x="238" y="325"/>
                  <a:pt x="239" y="326"/>
                </a:cubicBezTo>
                <a:cubicBezTo>
                  <a:pt x="240" y="326"/>
                  <a:pt x="241" y="328"/>
                  <a:pt x="242" y="329"/>
                </a:cubicBezTo>
                <a:cubicBezTo>
                  <a:pt x="243" y="331"/>
                  <a:pt x="243" y="333"/>
                  <a:pt x="243" y="335"/>
                </a:cubicBezTo>
                <a:cubicBezTo>
                  <a:pt x="243" y="337"/>
                  <a:pt x="243" y="339"/>
                  <a:pt x="242" y="341"/>
                </a:cubicBezTo>
                <a:cubicBezTo>
                  <a:pt x="241" y="343"/>
                  <a:pt x="240" y="344"/>
                  <a:pt x="239" y="346"/>
                </a:cubicBezTo>
                <a:cubicBezTo>
                  <a:pt x="238" y="347"/>
                  <a:pt x="236" y="348"/>
                  <a:pt x="234" y="349"/>
                </a:cubicBezTo>
                <a:cubicBezTo>
                  <a:pt x="232" y="349"/>
                  <a:pt x="229" y="350"/>
                  <a:pt x="226" y="350"/>
                </a:cubicBezTo>
                <a:cubicBezTo>
                  <a:pt x="225" y="350"/>
                  <a:pt x="225" y="350"/>
                  <a:pt x="224" y="350"/>
                </a:cubicBezTo>
                <a:cubicBezTo>
                  <a:pt x="223" y="350"/>
                  <a:pt x="222" y="349"/>
                  <a:pt x="222" y="349"/>
                </a:cubicBezTo>
                <a:cubicBezTo>
                  <a:pt x="222" y="346"/>
                  <a:pt x="222" y="346"/>
                  <a:pt x="222" y="346"/>
                </a:cubicBezTo>
                <a:cubicBezTo>
                  <a:pt x="222" y="346"/>
                  <a:pt x="222" y="346"/>
                  <a:pt x="222" y="346"/>
                </a:cubicBezTo>
                <a:cubicBezTo>
                  <a:pt x="222" y="346"/>
                  <a:pt x="223" y="346"/>
                  <a:pt x="224" y="347"/>
                </a:cubicBezTo>
                <a:cubicBezTo>
                  <a:pt x="225" y="347"/>
                  <a:pt x="226" y="347"/>
                  <a:pt x="227" y="347"/>
                </a:cubicBezTo>
                <a:cubicBezTo>
                  <a:pt x="230" y="347"/>
                  <a:pt x="233" y="346"/>
                  <a:pt x="235" y="345"/>
                </a:cubicBezTo>
                <a:cubicBezTo>
                  <a:pt x="237" y="343"/>
                  <a:pt x="238" y="341"/>
                  <a:pt x="238" y="338"/>
                </a:cubicBezTo>
                <a:cubicBezTo>
                  <a:pt x="237" y="339"/>
                  <a:pt x="235" y="339"/>
                  <a:pt x="234" y="340"/>
                </a:cubicBezTo>
                <a:cubicBezTo>
                  <a:pt x="233" y="340"/>
                  <a:pt x="231" y="340"/>
                  <a:pt x="230" y="340"/>
                </a:cubicBezTo>
                <a:cubicBezTo>
                  <a:pt x="229" y="340"/>
                  <a:pt x="227" y="340"/>
                  <a:pt x="226" y="340"/>
                </a:cubicBezTo>
                <a:cubicBezTo>
                  <a:pt x="225" y="340"/>
                  <a:pt x="224" y="339"/>
                  <a:pt x="223" y="339"/>
                </a:cubicBezTo>
                <a:cubicBezTo>
                  <a:pt x="221" y="338"/>
                  <a:pt x="220" y="337"/>
                  <a:pt x="219" y="336"/>
                </a:cubicBezTo>
                <a:cubicBezTo>
                  <a:pt x="219" y="335"/>
                  <a:pt x="218" y="334"/>
                  <a:pt x="218" y="332"/>
                </a:cubicBezTo>
                <a:close/>
                <a:moveTo>
                  <a:pt x="238" y="334"/>
                </a:moveTo>
                <a:cubicBezTo>
                  <a:pt x="238" y="332"/>
                  <a:pt x="238" y="331"/>
                  <a:pt x="237" y="330"/>
                </a:cubicBezTo>
                <a:cubicBezTo>
                  <a:pt x="237" y="329"/>
                  <a:pt x="236" y="328"/>
                  <a:pt x="235" y="327"/>
                </a:cubicBezTo>
                <a:cubicBezTo>
                  <a:pt x="235" y="327"/>
                  <a:pt x="234" y="327"/>
                  <a:pt x="233" y="326"/>
                </a:cubicBezTo>
                <a:cubicBezTo>
                  <a:pt x="232" y="326"/>
                  <a:pt x="231" y="326"/>
                  <a:pt x="231" y="326"/>
                </a:cubicBezTo>
                <a:cubicBezTo>
                  <a:pt x="228" y="326"/>
                  <a:pt x="227" y="327"/>
                  <a:pt x="225" y="328"/>
                </a:cubicBezTo>
                <a:cubicBezTo>
                  <a:pt x="224" y="329"/>
                  <a:pt x="224" y="330"/>
                  <a:pt x="224" y="332"/>
                </a:cubicBezTo>
                <a:cubicBezTo>
                  <a:pt x="224" y="333"/>
                  <a:pt x="224" y="334"/>
                  <a:pt x="224" y="335"/>
                </a:cubicBezTo>
                <a:cubicBezTo>
                  <a:pt x="225" y="335"/>
                  <a:pt x="225" y="336"/>
                  <a:pt x="226" y="336"/>
                </a:cubicBezTo>
                <a:cubicBezTo>
                  <a:pt x="227" y="337"/>
                  <a:pt x="228" y="337"/>
                  <a:pt x="228" y="337"/>
                </a:cubicBezTo>
                <a:cubicBezTo>
                  <a:pt x="229" y="337"/>
                  <a:pt x="230" y="337"/>
                  <a:pt x="231" y="337"/>
                </a:cubicBezTo>
                <a:cubicBezTo>
                  <a:pt x="232" y="337"/>
                  <a:pt x="233" y="337"/>
                  <a:pt x="235" y="337"/>
                </a:cubicBezTo>
                <a:cubicBezTo>
                  <a:pt x="236" y="337"/>
                  <a:pt x="237" y="336"/>
                  <a:pt x="238" y="336"/>
                </a:cubicBezTo>
                <a:cubicBezTo>
                  <a:pt x="238" y="336"/>
                  <a:pt x="238" y="335"/>
                  <a:pt x="238" y="335"/>
                </a:cubicBezTo>
                <a:cubicBezTo>
                  <a:pt x="238" y="335"/>
                  <a:pt x="238" y="335"/>
                  <a:pt x="238" y="334"/>
                </a:cubicBezTo>
                <a:close/>
                <a:moveTo>
                  <a:pt x="189" y="350"/>
                </a:moveTo>
                <a:cubicBezTo>
                  <a:pt x="187" y="349"/>
                  <a:pt x="185" y="349"/>
                  <a:pt x="184" y="348"/>
                </a:cubicBezTo>
                <a:cubicBezTo>
                  <a:pt x="182" y="348"/>
                  <a:pt x="181" y="347"/>
                  <a:pt x="180" y="346"/>
                </a:cubicBezTo>
                <a:cubicBezTo>
                  <a:pt x="179" y="345"/>
                  <a:pt x="179" y="345"/>
                  <a:pt x="178" y="344"/>
                </a:cubicBezTo>
                <a:cubicBezTo>
                  <a:pt x="178" y="343"/>
                  <a:pt x="178" y="342"/>
                  <a:pt x="178" y="340"/>
                </a:cubicBezTo>
                <a:cubicBezTo>
                  <a:pt x="178" y="339"/>
                  <a:pt x="179" y="338"/>
                  <a:pt x="180" y="337"/>
                </a:cubicBezTo>
                <a:cubicBezTo>
                  <a:pt x="182" y="336"/>
                  <a:pt x="184" y="335"/>
                  <a:pt x="186" y="335"/>
                </a:cubicBezTo>
                <a:cubicBezTo>
                  <a:pt x="186" y="335"/>
                  <a:pt x="186" y="335"/>
                  <a:pt x="186" y="335"/>
                </a:cubicBezTo>
                <a:cubicBezTo>
                  <a:pt x="184" y="334"/>
                  <a:pt x="183" y="333"/>
                  <a:pt x="182" y="332"/>
                </a:cubicBezTo>
                <a:cubicBezTo>
                  <a:pt x="181" y="331"/>
                  <a:pt x="181" y="330"/>
                  <a:pt x="181" y="328"/>
                </a:cubicBezTo>
                <a:cubicBezTo>
                  <a:pt x="182" y="327"/>
                  <a:pt x="183" y="325"/>
                  <a:pt x="186" y="324"/>
                </a:cubicBezTo>
                <a:cubicBezTo>
                  <a:pt x="188" y="323"/>
                  <a:pt x="191" y="323"/>
                  <a:pt x="194" y="323"/>
                </a:cubicBezTo>
                <a:cubicBezTo>
                  <a:pt x="198" y="324"/>
                  <a:pt x="201" y="325"/>
                  <a:pt x="203" y="326"/>
                </a:cubicBezTo>
                <a:cubicBezTo>
                  <a:pt x="204" y="328"/>
                  <a:pt x="205" y="330"/>
                  <a:pt x="205" y="332"/>
                </a:cubicBezTo>
                <a:cubicBezTo>
                  <a:pt x="205" y="333"/>
                  <a:pt x="204" y="334"/>
                  <a:pt x="203" y="335"/>
                </a:cubicBezTo>
                <a:cubicBezTo>
                  <a:pt x="201" y="336"/>
                  <a:pt x="200" y="336"/>
                  <a:pt x="198" y="337"/>
                </a:cubicBezTo>
                <a:cubicBezTo>
                  <a:pt x="198" y="337"/>
                  <a:pt x="198" y="337"/>
                  <a:pt x="198" y="337"/>
                </a:cubicBezTo>
                <a:cubicBezTo>
                  <a:pt x="200" y="338"/>
                  <a:pt x="201" y="339"/>
                  <a:pt x="202" y="340"/>
                </a:cubicBezTo>
                <a:cubicBezTo>
                  <a:pt x="203" y="341"/>
                  <a:pt x="204" y="342"/>
                  <a:pt x="203" y="344"/>
                </a:cubicBezTo>
                <a:cubicBezTo>
                  <a:pt x="203" y="346"/>
                  <a:pt x="201" y="348"/>
                  <a:pt x="199" y="349"/>
                </a:cubicBezTo>
                <a:cubicBezTo>
                  <a:pt x="196" y="350"/>
                  <a:pt x="193" y="350"/>
                  <a:pt x="189" y="350"/>
                </a:cubicBezTo>
                <a:close/>
                <a:moveTo>
                  <a:pt x="198" y="344"/>
                </a:moveTo>
                <a:cubicBezTo>
                  <a:pt x="198" y="342"/>
                  <a:pt x="198" y="342"/>
                  <a:pt x="197" y="341"/>
                </a:cubicBezTo>
                <a:cubicBezTo>
                  <a:pt x="197" y="340"/>
                  <a:pt x="196" y="339"/>
                  <a:pt x="194" y="339"/>
                </a:cubicBezTo>
                <a:cubicBezTo>
                  <a:pt x="194" y="338"/>
                  <a:pt x="193" y="338"/>
                  <a:pt x="192" y="338"/>
                </a:cubicBezTo>
                <a:cubicBezTo>
                  <a:pt x="191" y="337"/>
                  <a:pt x="190" y="337"/>
                  <a:pt x="189" y="336"/>
                </a:cubicBezTo>
                <a:cubicBezTo>
                  <a:pt x="187" y="337"/>
                  <a:pt x="186" y="337"/>
                  <a:pt x="185" y="338"/>
                </a:cubicBezTo>
                <a:cubicBezTo>
                  <a:pt x="184" y="339"/>
                  <a:pt x="183" y="340"/>
                  <a:pt x="183" y="341"/>
                </a:cubicBezTo>
                <a:cubicBezTo>
                  <a:pt x="183" y="342"/>
                  <a:pt x="183" y="344"/>
                  <a:pt x="185" y="345"/>
                </a:cubicBezTo>
                <a:cubicBezTo>
                  <a:pt x="186" y="346"/>
                  <a:pt x="187" y="347"/>
                  <a:pt x="190" y="347"/>
                </a:cubicBezTo>
                <a:cubicBezTo>
                  <a:pt x="192" y="348"/>
                  <a:pt x="194" y="347"/>
                  <a:pt x="195" y="347"/>
                </a:cubicBezTo>
                <a:cubicBezTo>
                  <a:pt x="197" y="346"/>
                  <a:pt x="198" y="345"/>
                  <a:pt x="198" y="344"/>
                </a:cubicBezTo>
                <a:close/>
                <a:moveTo>
                  <a:pt x="200" y="331"/>
                </a:moveTo>
                <a:cubicBezTo>
                  <a:pt x="200" y="330"/>
                  <a:pt x="199" y="329"/>
                  <a:pt x="198" y="328"/>
                </a:cubicBezTo>
                <a:cubicBezTo>
                  <a:pt x="197" y="327"/>
                  <a:pt x="196" y="326"/>
                  <a:pt x="194" y="326"/>
                </a:cubicBezTo>
                <a:cubicBezTo>
                  <a:pt x="192" y="326"/>
                  <a:pt x="190" y="326"/>
                  <a:pt x="189" y="326"/>
                </a:cubicBezTo>
                <a:cubicBezTo>
                  <a:pt x="188" y="327"/>
                  <a:pt x="187" y="328"/>
                  <a:pt x="187" y="329"/>
                </a:cubicBezTo>
                <a:cubicBezTo>
                  <a:pt x="186" y="330"/>
                  <a:pt x="187" y="330"/>
                  <a:pt x="187" y="331"/>
                </a:cubicBezTo>
                <a:cubicBezTo>
                  <a:pt x="188" y="332"/>
                  <a:pt x="188" y="332"/>
                  <a:pt x="190" y="333"/>
                </a:cubicBezTo>
                <a:cubicBezTo>
                  <a:pt x="190" y="333"/>
                  <a:pt x="191" y="334"/>
                  <a:pt x="192" y="334"/>
                </a:cubicBezTo>
                <a:cubicBezTo>
                  <a:pt x="193" y="335"/>
                  <a:pt x="194" y="335"/>
                  <a:pt x="195" y="335"/>
                </a:cubicBezTo>
                <a:cubicBezTo>
                  <a:pt x="196" y="335"/>
                  <a:pt x="198" y="334"/>
                  <a:pt x="198" y="333"/>
                </a:cubicBezTo>
                <a:cubicBezTo>
                  <a:pt x="199" y="333"/>
                  <a:pt x="199" y="332"/>
                  <a:pt x="200" y="331"/>
                </a:cubicBezTo>
                <a:close/>
                <a:moveTo>
                  <a:pt x="157" y="340"/>
                </a:moveTo>
                <a:cubicBezTo>
                  <a:pt x="143" y="331"/>
                  <a:pt x="143" y="331"/>
                  <a:pt x="143" y="331"/>
                </a:cubicBezTo>
                <a:cubicBezTo>
                  <a:pt x="145" y="329"/>
                  <a:pt x="145" y="329"/>
                  <a:pt x="145" y="329"/>
                </a:cubicBezTo>
                <a:cubicBezTo>
                  <a:pt x="150" y="332"/>
                  <a:pt x="150" y="332"/>
                  <a:pt x="150" y="332"/>
                </a:cubicBezTo>
                <a:cubicBezTo>
                  <a:pt x="158" y="317"/>
                  <a:pt x="158" y="317"/>
                  <a:pt x="158" y="317"/>
                </a:cubicBezTo>
                <a:cubicBezTo>
                  <a:pt x="153" y="314"/>
                  <a:pt x="153" y="314"/>
                  <a:pt x="153" y="314"/>
                </a:cubicBezTo>
                <a:cubicBezTo>
                  <a:pt x="154" y="312"/>
                  <a:pt x="154" y="312"/>
                  <a:pt x="154" y="312"/>
                </a:cubicBezTo>
                <a:cubicBezTo>
                  <a:pt x="156" y="313"/>
                  <a:pt x="158" y="314"/>
                  <a:pt x="159" y="314"/>
                </a:cubicBezTo>
                <a:cubicBezTo>
                  <a:pt x="160" y="314"/>
                  <a:pt x="161" y="314"/>
                  <a:pt x="162" y="313"/>
                </a:cubicBezTo>
                <a:cubicBezTo>
                  <a:pt x="165" y="315"/>
                  <a:pt x="165" y="315"/>
                  <a:pt x="165" y="315"/>
                </a:cubicBezTo>
                <a:cubicBezTo>
                  <a:pt x="154" y="334"/>
                  <a:pt x="154" y="334"/>
                  <a:pt x="154" y="334"/>
                </a:cubicBezTo>
                <a:cubicBezTo>
                  <a:pt x="159" y="338"/>
                  <a:pt x="159" y="338"/>
                  <a:pt x="159" y="338"/>
                </a:cubicBezTo>
                <a:lnTo>
                  <a:pt x="157" y="340"/>
                </a:lnTo>
                <a:close/>
                <a:moveTo>
                  <a:pt x="293" y="110"/>
                </a:moveTo>
                <a:cubicBezTo>
                  <a:pt x="290" y="108"/>
                  <a:pt x="293" y="107"/>
                  <a:pt x="293" y="105"/>
                </a:cubicBezTo>
                <a:cubicBezTo>
                  <a:pt x="294" y="102"/>
                  <a:pt x="292" y="99"/>
                  <a:pt x="293" y="97"/>
                </a:cubicBezTo>
                <a:cubicBezTo>
                  <a:pt x="295" y="93"/>
                  <a:pt x="301" y="96"/>
                  <a:pt x="304" y="98"/>
                </a:cubicBezTo>
                <a:cubicBezTo>
                  <a:pt x="304" y="99"/>
                  <a:pt x="305" y="100"/>
                  <a:pt x="305" y="101"/>
                </a:cubicBezTo>
                <a:cubicBezTo>
                  <a:pt x="306" y="104"/>
                  <a:pt x="306" y="109"/>
                  <a:pt x="303" y="110"/>
                </a:cubicBezTo>
                <a:cubicBezTo>
                  <a:pt x="300" y="111"/>
                  <a:pt x="296" y="111"/>
                  <a:pt x="293" y="110"/>
                </a:cubicBezTo>
                <a:close/>
                <a:moveTo>
                  <a:pt x="260" y="91"/>
                </a:moveTo>
                <a:cubicBezTo>
                  <a:pt x="260" y="91"/>
                  <a:pt x="260" y="91"/>
                  <a:pt x="260" y="91"/>
                </a:cubicBezTo>
                <a:cubicBezTo>
                  <a:pt x="260" y="90"/>
                  <a:pt x="260" y="90"/>
                  <a:pt x="260" y="90"/>
                </a:cubicBezTo>
                <a:cubicBezTo>
                  <a:pt x="261" y="90"/>
                  <a:pt x="272" y="87"/>
                  <a:pt x="272" y="87"/>
                </a:cubicBezTo>
                <a:cubicBezTo>
                  <a:pt x="275" y="86"/>
                  <a:pt x="278" y="85"/>
                  <a:pt x="280" y="82"/>
                </a:cubicBezTo>
                <a:cubicBezTo>
                  <a:pt x="273" y="82"/>
                  <a:pt x="266" y="84"/>
                  <a:pt x="259" y="82"/>
                </a:cubicBezTo>
                <a:cubicBezTo>
                  <a:pt x="257" y="80"/>
                  <a:pt x="255" y="77"/>
                  <a:pt x="254" y="76"/>
                </a:cubicBezTo>
                <a:cubicBezTo>
                  <a:pt x="254" y="76"/>
                  <a:pt x="254" y="76"/>
                  <a:pt x="254" y="75"/>
                </a:cubicBezTo>
                <a:cubicBezTo>
                  <a:pt x="251" y="72"/>
                  <a:pt x="252" y="69"/>
                  <a:pt x="256" y="69"/>
                </a:cubicBezTo>
                <a:cubicBezTo>
                  <a:pt x="262" y="73"/>
                  <a:pt x="273" y="73"/>
                  <a:pt x="280" y="73"/>
                </a:cubicBezTo>
                <a:cubicBezTo>
                  <a:pt x="282" y="73"/>
                  <a:pt x="286" y="73"/>
                  <a:pt x="288" y="72"/>
                </a:cubicBezTo>
                <a:cubicBezTo>
                  <a:pt x="293" y="64"/>
                  <a:pt x="295" y="55"/>
                  <a:pt x="299" y="48"/>
                </a:cubicBezTo>
                <a:cubicBezTo>
                  <a:pt x="303" y="43"/>
                  <a:pt x="305" y="48"/>
                  <a:pt x="307" y="52"/>
                </a:cubicBezTo>
                <a:cubicBezTo>
                  <a:pt x="307" y="53"/>
                  <a:pt x="308" y="54"/>
                  <a:pt x="308" y="55"/>
                </a:cubicBezTo>
                <a:cubicBezTo>
                  <a:pt x="308" y="55"/>
                  <a:pt x="309" y="55"/>
                  <a:pt x="309" y="55"/>
                </a:cubicBezTo>
                <a:cubicBezTo>
                  <a:pt x="309" y="58"/>
                  <a:pt x="309" y="60"/>
                  <a:pt x="306" y="61"/>
                </a:cubicBezTo>
                <a:cubicBezTo>
                  <a:pt x="303" y="64"/>
                  <a:pt x="300" y="68"/>
                  <a:pt x="299" y="73"/>
                </a:cubicBezTo>
                <a:cubicBezTo>
                  <a:pt x="303" y="74"/>
                  <a:pt x="307" y="71"/>
                  <a:pt x="312" y="73"/>
                </a:cubicBezTo>
                <a:cubicBezTo>
                  <a:pt x="313" y="76"/>
                  <a:pt x="312" y="78"/>
                  <a:pt x="309" y="79"/>
                </a:cubicBezTo>
                <a:cubicBezTo>
                  <a:pt x="304" y="79"/>
                  <a:pt x="300" y="79"/>
                  <a:pt x="295" y="79"/>
                </a:cubicBezTo>
                <a:cubicBezTo>
                  <a:pt x="292" y="83"/>
                  <a:pt x="289" y="88"/>
                  <a:pt x="284" y="90"/>
                </a:cubicBezTo>
                <a:cubicBezTo>
                  <a:pt x="284" y="90"/>
                  <a:pt x="281" y="91"/>
                  <a:pt x="280" y="91"/>
                </a:cubicBezTo>
                <a:cubicBezTo>
                  <a:pt x="277" y="92"/>
                  <a:pt x="274" y="93"/>
                  <a:pt x="270" y="93"/>
                </a:cubicBezTo>
                <a:cubicBezTo>
                  <a:pt x="261" y="92"/>
                  <a:pt x="261" y="91"/>
                  <a:pt x="260" y="91"/>
                </a:cubicBezTo>
                <a:close/>
                <a:moveTo>
                  <a:pt x="153" y="105"/>
                </a:moveTo>
                <a:cubicBezTo>
                  <a:pt x="150" y="105"/>
                  <a:pt x="146" y="102"/>
                  <a:pt x="143" y="100"/>
                </a:cubicBezTo>
                <a:cubicBezTo>
                  <a:pt x="143" y="99"/>
                  <a:pt x="143" y="98"/>
                  <a:pt x="143" y="97"/>
                </a:cubicBezTo>
                <a:cubicBezTo>
                  <a:pt x="150" y="89"/>
                  <a:pt x="156" y="81"/>
                  <a:pt x="161" y="72"/>
                </a:cubicBezTo>
                <a:cubicBezTo>
                  <a:pt x="163" y="69"/>
                  <a:pt x="165" y="64"/>
                  <a:pt x="166" y="61"/>
                </a:cubicBezTo>
                <a:cubicBezTo>
                  <a:pt x="166" y="60"/>
                  <a:pt x="166" y="60"/>
                  <a:pt x="166" y="60"/>
                </a:cubicBezTo>
                <a:cubicBezTo>
                  <a:pt x="166" y="60"/>
                  <a:pt x="166" y="60"/>
                  <a:pt x="166" y="60"/>
                </a:cubicBezTo>
                <a:cubicBezTo>
                  <a:pt x="168" y="58"/>
                  <a:pt x="169" y="57"/>
                  <a:pt x="171" y="59"/>
                </a:cubicBezTo>
                <a:cubicBezTo>
                  <a:pt x="172" y="61"/>
                  <a:pt x="168" y="65"/>
                  <a:pt x="168" y="67"/>
                </a:cubicBezTo>
                <a:cubicBezTo>
                  <a:pt x="167" y="71"/>
                  <a:pt x="166" y="76"/>
                  <a:pt x="166" y="80"/>
                </a:cubicBezTo>
                <a:cubicBezTo>
                  <a:pt x="165" y="81"/>
                  <a:pt x="165" y="81"/>
                  <a:pt x="164" y="86"/>
                </a:cubicBezTo>
                <a:cubicBezTo>
                  <a:pt x="162" y="88"/>
                  <a:pt x="160" y="93"/>
                  <a:pt x="160" y="96"/>
                </a:cubicBezTo>
                <a:cubicBezTo>
                  <a:pt x="158" y="98"/>
                  <a:pt x="158" y="102"/>
                  <a:pt x="155" y="105"/>
                </a:cubicBezTo>
                <a:cubicBezTo>
                  <a:pt x="155" y="105"/>
                  <a:pt x="154" y="105"/>
                  <a:pt x="153" y="105"/>
                </a:cubicBezTo>
                <a:close/>
                <a:moveTo>
                  <a:pt x="192" y="66"/>
                </a:moveTo>
                <a:cubicBezTo>
                  <a:pt x="188" y="67"/>
                  <a:pt x="185" y="64"/>
                  <a:pt x="182" y="62"/>
                </a:cubicBezTo>
                <a:cubicBezTo>
                  <a:pt x="182" y="61"/>
                  <a:pt x="182" y="60"/>
                  <a:pt x="182" y="59"/>
                </a:cubicBezTo>
                <a:cubicBezTo>
                  <a:pt x="183" y="58"/>
                  <a:pt x="183" y="58"/>
                  <a:pt x="184" y="58"/>
                </a:cubicBezTo>
                <a:cubicBezTo>
                  <a:pt x="186" y="57"/>
                  <a:pt x="187" y="57"/>
                  <a:pt x="189" y="56"/>
                </a:cubicBezTo>
                <a:cubicBezTo>
                  <a:pt x="191" y="55"/>
                  <a:pt x="197" y="48"/>
                  <a:pt x="200" y="50"/>
                </a:cubicBezTo>
                <a:cubicBezTo>
                  <a:pt x="202" y="55"/>
                  <a:pt x="197" y="63"/>
                  <a:pt x="192" y="66"/>
                </a:cubicBezTo>
                <a:close/>
                <a:moveTo>
                  <a:pt x="153" y="66"/>
                </a:moveTo>
                <a:cubicBezTo>
                  <a:pt x="151" y="65"/>
                  <a:pt x="148" y="58"/>
                  <a:pt x="148" y="56"/>
                </a:cubicBezTo>
                <a:cubicBezTo>
                  <a:pt x="148" y="51"/>
                  <a:pt x="152" y="50"/>
                  <a:pt x="156" y="52"/>
                </a:cubicBezTo>
                <a:cubicBezTo>
                  <a:pt x="160" y="54"/>
                  <a:pt x="162" y="56"/>
                  <a:pt x="160" y="61"/>
                </a:cubicBezTo>
                <a:cubicBezTo>
                  <a:pt x="158" y="64"/>
                  <a:pt x="157" y="65"/>
                  <a:pt x="153" y="66"/>
                </a:cubicBezTo>
                <a:close/>
                <a:moveTo>
                  <a:pt x="188" y="53"/>
                </a:moveTo>
                <a:cubicBezTo>
                  <a:pt x="187" y="51"/>
                  <a:pt x="189" y="46"/>
                  <a:pt x="187" y="45"/>
                </a:cubicBezTo>
                <a:cubicBezTo>
                  <a:pt x="186" y="45"/>
                  <a:pt x="185" y="46"/>
                  <a:pt x="184" y="46"/>
                </a:cubicBezTo>
                <a:cubicBezTo>
                  <a:pt x="181" y="46"/>
                  <a:pt x="177" y="43"/>
                  <a:pt x="177" y="40"/>
                </a:cubicBezTo>
                <a:cubicBezTo>
                  <a:pt x="178" y="37"/>
                  <a:pt x="178" y="38"/>
                  <a:pt x="181" y="37"/>
                </a:cubicBezTo>
                <a:cubicBezTo>
                  <a:pt x="184" y="34"/>
                  <a:pt x="187" y="32"/>
                  <a:pt x="190" y="30"/>
                </a:cubicBezTo>
                <a:cubicBezTo>
                  <a:pt x="195" y="28"/>
                  <a:pt x="198" y="30"/>
                  <a:pt x="200" y="35"/>
                </a:cubicBezTo>
                <a:cubicBezTo>
                  <a:pt x="200" y="39"/>
                  <a:pt x="198" y="42"/>
                  <a:pt x="197" y="45"/>
                </a:cubicBezTo>
                <a:cubicBezTo>
                  <a:pt x="194" y="48"/>
                  <a:pt x="192" y="50"/>
                  <a:pt x="190" y="52"/>
                </a:cubicBezTo>
                <a:cubicBezTo>
                  <a:pt x="189" y="53"/>
                  <a:pt x="188" y="53"/>
                  <a:pt x="188" y="53"/>
                </a:cubicBezTo>
                <a:close/>
                <a:moveTo>
                  <a:pt x="154" y="46"/>
                </a:moveTo>
                <a:cubicBezTo>
                  <a:pt x="153" y="45"/>
                  <a:pt x="153" y="44"/>
                  <a:pt x="153" y="43"/>
                </a:cubicBezTo>
                <a:cubicBezTo>
                  <a:pt x="153" y="41"/>
                  <a:pt x="151" y="40"/>
                  <a:pt x="150" y="37"/>
                </a:cubicBezTo>
                <a:cubicBezTo>
                  <a:pt x="150" y="33"/>
                  <a:pt x="149" y="32"/>
                  <a:pt x="151" y="29"/>
                </a:cubicBezTo>
                <a:cubicBezTo>
                  <a:pt x="154" y="30"/>
                  <a:pt x="164" y="32"/>
                  <a:pt x="164" y="38"/>
                </a:cubicBezTo>
                <a:cubicBezTo>
                  <a:pt x="162" y="41"/>
                  <a:pt x="158" y="44"/>
                  <a:pt x="154" y="46"/>
                </a:cubicBezTo>
                <a:close/>
                <a:moveTo>
                  <a:pt x="86" y="194"/>
                </a:moveTo>
                <a:cubicBezTo>
                  <a:pt x="82" y="198"/>
                  <a:pt x="71" y="196"/>
                  <a:pt x="72" y="190"/>
                </a:cubicBezTo>
                <a:cubicBezTo>
                  <a:pt x="72" y="189"/>
                  <a:pt x="71" y="188"/>
                  <a:pt x="71" y="187"/>
                </a:cubicBezTo>
                <a:cubicBezTo>
                  <a:pt x="71" y="187"/>
                  <a:pt x="71" y="187"/>
                  <a:pt x="71" y="187"/>
                </a:cubicBezTo>
                <a:cubicBezTo>
                  <a:pt x="70" y="180"/>
                  <a:pt x="66" y="174"/>
                  <a:pt x="64" y="168"/>
                </a:cubicBezTo>
                <a:cubicBezTo>
                  <a:pt x="62" y="166"/>
                  <a:pt x="61" y="165"/>
                  <a:pt x="62" y="162"/>
                </a:cubicBezTo>
                <a:cubicBezTo>
                  <a:pt x="63" y="162"/>
                  <a:pt x="65" y="164"/>
                  <a:pt x="66" y="165"/>
                </a:cubicBezTo>
                <a:cubicBezTo>
                  <a:pt x="67" y="165"/>
                  <a:pt x="68" y="163"/>
                  <a:pt x="68" y="162"/>
                </a:cubicBezTo>
                <a:cubicBezTo>
                  <a:pt x="67" y="157"/>
                  <a:pt x="67" y="152"/>
                  <a:pt x="67" y="148"/>
                </a:cubicBezTo>
                <a:cubicBezTo>
                  <a:pt x="65" y="147"/>
                  <a:pt x="64" y="146"/>
                  <a:pt x="63" y="145"/>
                </a:cubicBezTo>
                <a:cubicBezTo>
                  <a:pt x="62" y="147"/>
                  <a:pt x="60" y="155"/>
                  <a:pt x="57" y="151"/>
                </a:cubicBezTo>
                <a:cubicBezTo>
                  <a:pt x="58" y="148"/>
                  <a:pt x="58" y="143"/>
                  <a:pt x="56" y="140"/>
                </a:cubicBezTo>
                <a:cubicBezTo>
                  <a:pt x="54" y="138"/>
                  <a:pt x="51" y="136"/>
                  <a:pt x="50" y="133"/>
                </a:cubicBezTo>
                <a:cubicBezTo>
                  <a:pt x="50" y="130"/>
                  <a:pt x="55" y="129"/>
                  <a:pt x="59" y="130"/>
                </a:cubicBezTo>
                <a:cubicBezTo>
                  <a:pt x="61" y="130"/>
                  <a:pt x="61" y="125"/>
                  <a:pt x="64" y="133"/>
                </a:cubicBezTo>
                <a:cubicBezTo>
                  <a:pt x="64" y="135"/>
                  <a:pt x="66" y="135"/>
                  <a:pt x="67" y="136"/>
                </a:cubicBezTo>
                <a:cubicBezTo>
                  <a:pt x="68" y="136"/>
                  <a:pt x="68" y="136"/>
                  <a:pt x="68" y="135"/>
                </a:cubicBezTo>
                <a:cubicBezTo>
                  <a:pt x="68" y="132"/>
                  <a:pt x="68" y="128"/>
                  <a:pt x="68" y="124"/>
                </a:cubicBezTo>
                <a:cubicBezTo>
                  <a:pt x="64" y="121"/>
                  <a:pt x="61" y="118"/>
                  <a:pt x="59" y="115"/>
                </a:cubicBezTo>
                <a:cubicBezTo>
                  <a:pt x="59" y="111"/>
                  <a:pt x="63" y="108"/>
                  <a:pt x="67" y="107"/>
                </a:cubicBezTo>
                <a:cubicBezTo>
                  <a:pt x="68" y="105"/>
                  <a:pt x="68" y="103"/>
                  <a:pt x="68" y="101"/>
                </a:cubicBezTo>
                <a:cubicBezTo>
                  <a:pt x="68" y="100"/>
                  <a:pt x="68" y="100"/>
                  <a:pt x="69" y="98"/>
                </a:cubicBezTo>
                <a:cubicBezTo>
                  <a:pt x="70" y="98"/>
                  <a:pt x="72" y="99"/>
                  <a:pt x="73" y="100"/>
                </a:cubicBezTo>
                <a:cubicBezTo>
                  <a:pt x="76" y="103"/>
                  <a:pt x="70" y="116"/>
                  <a:pt x="76" y="116"/>
                </a:cubicBezTo>
                <a:cubicBezTo>
                  <a:pt x="77" y="114"/>
                  <a:pt x="76" y="112"/>
                  <a:pt x="75" y="111"/>
                </a:cubicBezTo>
                <a:cubicBezTo>
                  <a:pt x="75" y="108"/>
                  <a:pt x="79" y="104"/>
                  <a:pt x="82" y="102"/>
                </a:cubicBezTo>
                <a:cubicBezTo>
                  <a:pt x="87" y="102"/>
                  <a:pt x="87" y="105"/>
                  <a:pt x="87" y="109"/>
                </a:cubicBezTo>
                <a:cubicBezTo>
                  <a:pt x="87" y="109"/>
                  <a:pt x="88" y="110"/>
                  <a:pt x="88" y="110"/>
                </a:cubicBezTo>
                <a:cubicBezTo>
                  <a:pt x="94" y="114"/>
                  <a:pt x="94" y="114"/>
                  <a:pt x="103" y="120"/>
                </a:cubicBezTo>
                <a:cubicBezTo>
                  <a:pt x="104" y="122"/>
                  <a:pt x="105" y="123"/>
                  <a:pt x="106" y="126"/>
                </a:cubicBezTo>
                <a:cubicBezTo>
                  <a:pt x="106" y="126"/>
                  <a:pt x="106" y="126"/>
                  <a:pt x="106" y="127"/>
                </a:cubicBezTo>
                <a:cubicBezTo>
                  <a:pt x="106" y="127"/>
                  <a:pt x="106" y="127"/>
                  <a:pt x="106" y="127"/>
                </a:cubicBezTo>
                <a:cubicBezTo>
                  <a:pt x="107" y="129"/>
                  <a:pt x="107" y="133"/>
                  <a:pt x="104" y="133"/>
                </a:cubicBezTo>
                <a:cubicBezTo>
                  <a:pt x="97" y="129"/>
                  <a:pt x="90" y="124"/>
                  <a:pt x="84" y="120"/>
                </a:cubicBezTo>
                <a:cubicBezTo>
                  <a:pt x="84" y="120"/>
                  <a:pt x="84" y="120"/>
                  <a:pt x="84" y="121"/>
                </a:cubicBezTo>
                <a:cubicBezTo>
                  <a:pt x="87" y="123"/>
                  <a:pt x="91" y="131"/>
                  <a:pt x="91" y="135"/>
                </a:cubicBezTo>
                <a:cubicBezTo>
                  <a:pt x="90" y="138"/>
                  <a:pt x="87" y="139"/>
                  <a:pt x="84" y="138"/>
                </a:cubicBezTo>
                <a:cubicBezTo>
                  <a:pt x="83" y="138"/>
                  <a:pt x="84" y="137"/>
                  <a:pt x="83" y="136"/>
                </a:cubicBezTo>
                <a:cubicBezTo>
                  <a:pt x="81" y="133"/>
                  <a:pt x="75" y="130"/>
                  <a:pt x="72" y="128"/>
                </a:cubicBezTo>
                <a:cubicBezTo>
                  <a:pt x="71" y="130"/>
                  <a:pt x="74" y="137"/>
                  <a:pt x="75" y="140"/>
                </a:cubicBezTo>
                <a:cubicBezTo>
                  <a:pt x="75" y="141"/>
                  <a:pt x="75" y="143"/>
                  <a:pt x="75" y="144"/>
                </a:cubicBezTo>
                <a:cubicBezTo>
                  <a:pt x="77" y="147"/>
                  <a:pt x="79" y="149"/>
                  <a:pt x="82" y="152"/>
                </a:cubicBezTo>
                <a:cubicBezTo>
                  <a:pt x="83" y="153"/>
                  <a:pt x="84" y="154"/>
                  <a:pt x="85" y="156"/>
                </a:cubicBezTo>
                <a:cubicBezTo>
                  <a:pt x="84" y="156"/>
                  <a:pt x="84" y="156"/>
                  <a:pt x="84" y="156"/>
                </a:cubicBezTo>
                <a:cubicBezTo>
                  <a:pt x="85" y="158"/>
                  <a:pt x="88" y="164"/>
                  <a:pt x="84" y="164"/>
                </a:cubicBezTo>
                <a:cubicBezTo>
                  <a:pt x="83" y="164"/>
                  <a:pt x="83" y="164"/>
                  <a:pt x="83" y="164"/>
                </a:cubicBezTo>
                <a:cubicBezTo>
                  <a:pt x="81" y="161"/>
                  <a:pt x="79" y="157"/>
                  <a:pt x="76" y="155"/>
                </a:cubicBezTo>
                <a:cubicBezTo>
                  <a:pt x="75" y="159"/>
                  <a:pt x="76" y="162"/>
                  <a:pt x="75" y="165"/>
                </a:cubicBezTo>
                <a:cubicBezTo>
                  <a:pt x="74" y="166"/>
                  <a:pt x="72" y="167"/>
                  <a:pt x="71" y="168"/>
                </a:cubicBezTo>
                <a:cubicBezTo>
                  <a:pt x="71" y="168"/>
                  <a:pt x="71" y="168"/>
                  <a:pt x="71" y="168"/>
                </a:cubicBezTo>
                <a:cubicBezTo>
                  <a:pt x="70" y="168"/>
                  <a:pt x="69" y="169"/>
                  <a:pt x="69" y="169"/>
                </a:cubicBezTo>
                <a:cubicBezTo>
                  <a:pt x="70" y="170"/>
                  <a:pt x="71" y="172"/>
                  <a:pt x="73" y="173"/>
                </a:cubicBezTo>
                <a:cubicBezTo>
                  <a:pt x="77" y="180"/>
                  <a:pt x="81" y="185"/>
                  <a:pt x="86" y="191"/>
                </a:cubicBezTo>
                <a:cubicBezTo>
                  <a:pt x="87" y="193"/>
                  <a:pt x="86" y="193"/>
                  <a:pt x="86" y="194"/>
                </a:cubicBezTo>
                <a:close/>
                <a:moveTo>
                  <a:pt x="56" y="168"/>
                </a:moveTo>
                <a:cubicBezTo>
                  <a:pt x="54" y="168"/>
                  <a:pt x="53" y="166"/>
                  <a:pt x="52" y="165"/>
                </a:cubicBezTo>
                <a:cubicBezTo>
                  <a:pt x="47" y="164"/>
                  <a:pt x="44" y="163"/>
                  <a:pt x="42" y="159"/>
                </a:cubicBezTo>
                <a:cubicBezTo>
                  <a:pt x="42" y="158"/>
                  <a:pt x="42" y="158"/>
                  <a:pt x="43" y="157"/>
                </a:cubicBezTo>
                <a:cubicBezTo>
                  <a:pt x="45" y="156"/>
                  <a:pt x="50" y="156"/>
                  <a:pt x="53" y="155"/>
                </a:cubicBezTo>
                <a:cubicBezTo>
                  <a:pt x="59" y="157"/>
                  <a:pt x="57" y="164"/>
                  <a:pt x="56" y="168"/>
                </a:cubicBezTo>
                <a:close/>
                <a:moveTo>
                  <a:pt x="43" y="155"/>
                </a:moveTo>
                <a:cubicBezTo>
                  <a:pt x="42" y="156"/>
                  <a:pt x="42" y="155"/>
                  <a:pt x="42" y="155"/>
                </a:cubicBezTo>
                <a:cubicBezTo>
                  <a:pt x="41" y="154"/>
                  <a:pt x="41" y="154"/>
                  <a:pt x="40" y="153"/>
                </a:cubicBezTo>
                <a:cubicBezTo>
                  <a:pt x="34" y="153"/>
                  <a:pt x="29" y="150"/>
                  <a:pt x="29" y="144"/>
                </a:cubicBezTo>
                <a:cubicBezTo>
                  <a:pt x="30" y="143"/>
                  <a:pt x="31" y="144"/>
                  <a:pt x="33" y="144"/>
                </a:cubicBezTo>
                <a:cubicBezTo>
                  <a:pt x="38" y="143"/>
                  <a:pt x="44" y="140"/>
                  <a:pt x="45" y="147"/>
                </a:cubicBezTo>
                <a:cubicBezTo>
                  <a:pt x="44" y="150"/>
                  <a:pt x="44" y="152"/>
                  <a:pt x="43" y="155"/>
                </a:cubicBezTo>
                <a:close/>
                <a:moveTo>
                  <a:pt x="342" y="142"/>
                </a:moveTo>
                <a:cubicBezTo>
                  <a:pt x="339" y="138"/>
                  <a:pt x="345" y="133"/>
                  <a:pt x="348" y="131"/>
                </a:cubicBezTo>
                <a:cubicBezTo>
                  <a:pt x="352" y="132"/>
                  <a:pt x="352" y="138"/>
                  <a:pt x="349" y="141"/>
                </a:cubicBezTo>
                <a:cubicBezTo>
                  <a:pt x="346" y="144"/>
                  <a:pt x="345" y="144"/>
                  <a:pt x="342" y="142"/>
                </a:cubicBezTo>
                <a:close/>
                <a:moveTo>
                  <a:pt x="380" y="155"/>
                </a:moveTo>
                <a:cubicBezTo>
                  <a:pt x="380" y="155"/>
                  <a:pt x="380" y="155"/>
                  <a:pt x="380" y="155"/>
                </a:cubicBezTo>
                <a:cubicBezTo>
                  <a:pt x="382" y="153"/>
                  <a:pt x="383" y="152"/>
                  <a:pt x="380" y="150"/>
                </a:cubicBezTo>
                <a:cubicBezTo>
                  <a:pt x="380" y="150"/>
                  <a:pt x="379" y="151"/>
                  <a:pt x="378" y="150"/>
                </a:cubicBezTo>
                <a:cubicBezTo>
                  <a:pt x="378" y="150"/>
                  <a:pt x="378" y="150"/>
                  <a:pt x="378" y="150"/>
                </a:cubicBezTo>
                <a:cubicBezTo>
                  <a:pt x="379" y="150"/>
                  <a:pt x="379" y="150"/>
                  <a:pt x="379" y="150"/>
                </a:cubicBezTo>
                <a:cubicBezTo>
                  <a:pt x="379" y="150"/>
                  <a:pt x="379" y="149"/>
                  <a:pt x="379" y="149"/>
                </a:cubicBezTo>
                <a:cubicBezTo>
                  <a:pt x="383" y="148"/>
                  <a:pt x="383" y="148"/>
                  <a:pt x="383" y="148"/>
                </a:cubicBezTo>
                <a:cubicBezTo>
                  <a:pt x="385" y="149"/>
                  <a:pt x="386" y="151"/>
                  <a:pt x="387" y="153"/>
                </a:cubicBezTo>
                <a:cubicBezTo>
                  <a:pt x="385" y="155"/>
                  <a:pt x="383" y="155"/>
                  <a:pt x="380" y="155"/>
                </a:cubicBezTo>
                <a:close/>
                <a:moveTo>
                  <a:pt x="335" y="183"/>
                </a:moveTo>
                <a:cubicBezTo>
                  <a:pt x="335" y="183"/>
                  <a:pt x="335" y="183"/>
                  <a:pt x="335" y="183"/>
                </a:cubicBezTo>
                <a:cubicBezTo>
                  <a:pt x="330" y="179"/>
                  <a:pt x="327" y="175"/>
                  <a:pt x="324" y="170"/>
                </a:cubicBezTo>
                <a:cubicBezTo>
                  <a:pt x="325" y="169"/>
                  <a:pt x="325" y="169"/>
                  <a:pt x="325" y="169"/>
                </a:cubicBezTo>
                <a:cubicBezTo>
                  <a:pt x="328" y="170"/>
                  <a:pt x="331" y="173"/>
                  <a:pt x="335" y="173"/>
                </a:cubicBezTo>
                <a:cubicBezTo>
                  <a:pt x="337" y="171"/>
                  <a:pt x="339" y="170"/>
                  <a:pt x="340" y="168"/>
                </a:cubicBezTo>
                <a:cubicBezTo>
                  <a:pt x="336" y="164"/>
                  <a:pt x="331" y="165"/>
                  <a:pt x="326" y="163"/>
                </a:cubicBezTo>
                <a:cubicBezTo>
                  <a:pt x="323" y="160"/>
                  <a:pt x="321" y="153"/>
                  <a:pt x="322" y="150"/>
                </a:cubicBezTo>
                <a:cubicBezTo>
                  <a:pt x="326" y="146"/>
                  <a:pt x="325" y="149"/>
                  <a:pt x="329" y="152"/>
                </a:cubicBezTo>
                <a:cubicBezTo>
                  <a:pt x="334" y="156"/>
                  <a:pt x="342" y="158"/>
                  <a:pt x="348" y="160"/>
                </a:cubicBezTo>
                <a:cubicBezTo>
                  <a:pt x="350" y="160"/>
                  <a:pt x="350" y="160"/>
                  <a:pt x="350" y="161"/>
                </a:cubicBezTo>
                <a:cubicBezTo>
                  <a:pt x="354" y="159"/>
                  <a:pt x="355" y="159"/>
                  <a:pt x="359" y="161"/>
                </a:cubicBezTo>
                <a:cubicBezTo>
                  <a:pt x="361" y="162"/>
                  <a:pt x="361" y="162"/>
                  <a:pt x="367" y="163"/>
                </a:cubicBezTo>
                <a:cubicBezTo>
                  <a:pt x="367" y="163"/>
                  <a:pt x="367" y="163"/>
                  <a:pt x="368" y="162"/>
                </a:cubicBezTo>
                <a:cubicBezTo>
                  <a:pt x="362" y="158"/>
                  <a:pt x="353" y="158"/>
                  <a:pt x="346" y="157"/>
                </a:cubicBezTo>
                <a:cubicBezTo>
                  <a:pt x="343" y="155"/>
                  <a:pt x="342" y="153"/>
                  <a:pt x="341" y="151"/>
                </a:cubicBezTo>
                <a:cubicBezTo>
                  <a:pt x="340" y="150"/>
                  <a:pt x="334" y="146"/>
                  <a:pt x="339" y="146"/>
                </a:cubicBezTo>
                <a:cubicBezTo>
                  <a:pt x="341" y="147"/>
                  <a:pt x="343" y="147"/>
                  <a:pt x="346" y="148"/>
                </a:cubicBezTo>
                <a:cubicBezTo>
                  <a:pt x="352" y="149"/>
                  <a:pt x="359" y="152"/>
                  <a:pt x="366" y="154"/>
                </a:cubicBezTo>
                <a:cubicBezTo>
                  <a:pt x="367" y="153"/>
                  <a:pt x="367" y="152"/>
                  <a:pt x="367" y="152"/>
                </a:cubicBezTo>
                <a:cubicBezTo>
                  <a:pt x="368" y="151"/>
                  <a:pt x="368" y="151"/>
                  <a:pt x="369" y="150"/>
                </a:cubicBezTo>
                <a:cubicBezTo>
                  <a:pt x="368" y="150"/>
                  <a:pt x="368" y="149"/>
                  <a:pt x="367" y="150"/>
                </a:cubicBezTo>
                <a:cubicBezTo>
                  <a:pt x="364" y="149"/>
                  <a:pt x="360" y="150"/>
                  <a:pt x="361" y="145"/>
                </a:cubicBezTo>
                <a:cubicBezTo>
                  <a:pt x="358" y="147"/>
                  <a:pt x="355" y="147"/>
                  <a:pt x="352" y="145"/>
                </a:cubicBezTo>
                <a:cubicBezTo>
                  <a:pt x="351" y="141"/>
                  <a:pt x="355" y="137"/>
                  <a:pt x="356" y="135"/>
                </a:cubicBezTo>
                <a:cubicBezTo>
                  <a:pt x="356" y="135"/>
                  <a:pt x="357" y="133"/>
                  <a:pt x="358" y="131"/>
                </a:cubicBezTo>
                <a:cubicBezTo>
                  <a:pt x="359" y="128"/>
                  <a:pt x="360" y="123"/>
                  <a:pt x="363" y="123"/>
                </a:cubicBezTo>
                <a:cubicBezTo>
                  <a:pt x="366" y="123"/>
                  <a:pt x="367" y="124"/>
                  <a:pt x="366" y="127"/>
                </a:cubicBezTo>
                <a:cubicBezTo>
                  <a:pt x="366" y="129"/>
                  <a:pt x="366" y="132"/>
                  <a:pt x="366" y="135"/>
                </a:cubicBezTo>
                <a:cubicBezTo>
                  <a:pt x="366" y="135"/>
                  <a:pt x="366" y="135"/>
                  <a:pt x="366" y="135"/>
                </a:cubicBezTo>
                <a:cubicBezTo>
                  <a:pt x="365" y="138"/>
                  <a:pt x="364" y="142"/>
                  <a:pt x="362" y="144"/>
                </a:cubicBezTo>
                <a:cubicBezTo>
                  <a:pt x="364" y="145"/>
                  <a:pt x="367" y="145"/>
                  <a:pt x="367" y="143"/>
                </a:cubicBezTo>
                <a:cubicBezTo>
                  <a:pt x="367" y="140"/>
                  <a:pt x="369" y="139"/>
                  <a:pt x="372" y="139"/>
                </a:cubicBezTo>
                <a:cubicBezTo>
                  <a:pt x="372" y="140"/>
                  <a:pt x="372" y="140"/>
                  <a:pt x="374" y="142"/>
                </a:cubicBezTo>
                <a:cubicBezTo>
                  <a:pt x="374" y="141"/>
                  <a:pt x="374" y="141"/>
                  <a:pt x="374" y="141"/>
                </a:cubicBezTo>
                <a:cubicBezTo>
                  <a:pt x="373" y="138"/>
                  <a:pt x="374" y="138"/>
                  <a:pt x="376" y="137"/>
                </a:cubicBezTo>
                <a:cubicBezTo>
                  <a:pt x="374" y="135"/>
                  <a:pt x="376" y="132"/>
                  <a:pt x="378" y="131"/>
                </a:cubicBezTo>
                <a:cubicBezTo>
                  <a:pt x="385" y="135"/>
                  <a:pt x="385" y="135"/>
                  <a:pt x="388" y="137"/>
                </a:cubicBezTo>
                <a:cubicBezTo>
                  <a:pt x="392" y="137"/>
                  <a:pt x="400" y="133"/>
                  <a:pt x="402" y="137"/>
                </a:cubicBezTo>
                <a:cubicBezTo>
                  <a:pt x="402" y="139"/>
                  <a:pt x="401" y="142"/>
                  <a:pt x="398" y="144"/>
                </a:cubicBezTo>
                <a:cubicBezTo>
                  <a:pt x="397" y="144"/>
                  <a:pt x="396" y="145"/>
                  <a:pt x="395" y="145"/>
                </a:cubicBezTo>
                <a:cubicBezTo>
                  <a:pt x="395" y="146"/>
                  <a:pt x="395" y="146"/>
                  <a:pt x="396" y="147"/>
                </a:cubicBezTo>
                <a:cubicBezTo>
                  <a:pt x="399" y="148"/>
                  <a:pt x="402" y="147"/>
                  <a:pt x="400" y="152"/>
                </a:cubicBezTo>
                <a:cubicBezTo>
                  <a:pt x="401" y="156"/>
                  <a:pt x="402" y="156"/>
                  <a:pt x="398" y="159"/>
                </a:cubicBezTo>
                <a:cubicBezTo>
                  <a:pt x="393" y="160"/>
                  <a:pt x="388" y="162"/>
                  <a:pt x="382" y="164"/>
                </a:cubicBezTo>
                <a:cubicBezTo>
                  <a:pt x="382" y="164"/>
                  <a:pt x="382" y="164"/>
                  <a:pt x="382" y="164"/>
                </a:cubicBezTo>
                <a:cubicBezTo>
                  <a:pt x="382" y="164"/>
                  <a:pt x="383" y="165"/>
                  <a:pt x="383" y="166"/>
                </a:cubicBezTo>
                <a:cubicBezTo>
                  <a:pt x="382" y="167"/>
                  <a:pt x="380" y="169"/>
                  <a:pt x="378" y="171"/>
                </a:cubicBezTo>
                <a:cubicBezTo>
                  <a:pt x="375" y="172"/>
                  <a:pt x="373" y="170"/>
                  <a:pt x="370" y="168"/>
                </a:cubicBezTo>
                <a:cubicBezTo>
                  <a:pt x="366" y="167"/>
                  <a:pt x="362" y="165"/>
                  <a:pt x="358" y="164"/>
                </a:cubicBezTo>
                <a:cubicBezTo>
                  <a:pt x="358" y="165"/>
                  <a:pt x="357" y="165"/>
                  <a:pt x="356" y="166"/>
                </a:cubicBezTo>
                <a:cubicBezTo>
                  <a:pt x="358" y="167"/>
                  <a:pt x="359" y="169"/>
                  <a:pt x="361" y="170"/>
                </a:cubicBezTo>
                <a:cubicBezTo>
                  <a:pt x="361" y="173"/>
                  <a:pt x="358" y="175"/>
                  <a:pt x="356" y="176"/>
                </a:cubicBezTo>
                <a:cubicBezTo>
                  <a:pt x="354" y="175"/>
                  <a:pt x="353" y="174"/>
                  <a:pt x="351" y="173"/>
                </a:cubicBezTo>
                <a:cubicBezTo>
                  <a:pt x="350" y="174"/>
                  <a:pt x="349" y="175"/>
                  <a:pt x="348" y="175"/>
                </a:cubicBezTo>
                <a:cubicBezTo>
                  <a:pt x="346" y="178"/>
                  <a:pt x="340" y="187"/>
                  <a:pt x="335" y="183"/>
                </a:cubicBezTo>
                <a:close/>
                <a:moveTo>
                  <a:pt x="213" y="0"/>
                </a:moveTo>
                <a:cubicBezTo>
                  <a:pt x="330" y="0"/>
                  <a:pt x="426" y="95"/>
                  <a:pt x="426" y="212"/>
                </a:cubicBezTo>
                <a:cubicBezTo>
                  <a:pt x="426" y="329"/>
                  <a:pt x="330" y="425"/>
                  <a:pt x="213" y="425"/>
                </a:cubicBezTo>
                <a:cubicBezTo>
                  <a:pt x="96" y="425"/>
                  <a:pt x="0" y="329"/>
                  <a:pt x="0" y="212"/>
                </a:cubicBezTo>
                <a:cubicBezTo>
                  <a:pt x="0" y="95"/>
                  <a:pt x="96" y="0"/>
                  <a:pt x="213" y="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6" name="矩形 25"/>
          <p:cNvSpPr/>
          <p:nvPr userDrawn="1"/>
        </p:nvSpPr>
        <p:spPr>
          <a:xfrm>
            <a:off x="1" y="88824"/>
            <a:ext cx="265557" cy="7500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1307943"/>
            <a:ext cx="9144000" cy="21559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片占位符 2"/>
          <p:cNvSpPr>
            <a:spLocks noGrp="1"/>
          </p:cNvSpPr>
          <p:nvPr>
            <p:ph type="pic" sz="quarter" idx="20"/>
          </p:nvPr>
        </p:nvSpPr>
        <p:spPr>
          <a:xfrm>
            <a:off x="227699" y="1532275"/>
            <a:ext cx="2791758" cy="1695365"/>
          </a:xfrm>
        </p:spPr>
        <p:txBody>
          <a:bodyPr>
            <a:normAutofit/>
          </a:bodyPr>
          <a:lstStyle>
            <a:lvl1pPr marL="0" indent="0" algn="ctr">
              <a:buFontTx/>
              <a:buNone/>
              <a:defRPr sz="1400"/>
            </a:lvl1pPr>
          </a:lstStyle>
          <a:p>
            <a:endParaRPr lang="zh-CN" altLang="en-US"/>
          </a:p>
        </p:txBody>
      </p:sp>
      <p:sp>
        <p:nvSpPr>
          <p:cNvPr id="6" name="图片占位符 2"/>
          <p:cNvSpPr>
            <a:spLocks noGrp="1"/>
          </p:cNvSpPr>
          <p:nvPr>
            <p:ph type="pic" sz="quarter" idx="22"/>
          </p:nvPr>
        </p:nvSpPr>
        <p:spPr>
          <a:xfrm>
            <a:off x="3139863" y="1534826"/>
            <a:ext cx="2791758" cy="1695365"/>
          </a:xfrm>
        </p:spPr>
        <p:txBody>
          <a:bodyPr>
            <a:normAutofit/>
          </a:bodyPr>
          <a:lstStyle>
            <a:lvl1pPr marL="0" indent="0" algn="ctr">
              <a:buFontTx/>
              <a:buNone/>
              <a:defRPr sz="1400"/>
            </a:lvl1pPr>
          </a:lstStyle>
          <a:p>
            <a:endParaRPr lang="zh-CN" altLang="en-US"/>
          </a:p>
        </p:txBody>
      </p:sp>
      <p:sp>
        <p:nvSpPr>
          <p:cNvPr id="7" name="图片占位符 2"/>
          <p:cNvSpPr>
            <a:spLocks noGrp="1"/>
          </p:cNvSpPr>
          <p:nvPr>
            <p:ph type="pic" sz="quarter" idx="23"/>
          </p:nvPr>
        </p:nvSpPr>
        <p:spPr>
          <a:xfrm>
            <a:off x="6052026" y="1532275"/>
            <a:ext cx="2791758" cy="1695365"/>
          </a:xfrm>
        </p:spPr>
        <p:txBody>
          <a:bodyPr>
            <a:normAutofit/>
          </a:bodyPr>
          <a:lstStyle>
            <a:lvl1pPr marL="0" indent="0" algn="ctr">
              <a:buFontTx/>
              <a:buNone/>
              <a:defRPr sz="1400"/>
            </a:lvl1p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grpSp>
        <p:nvGrpSpPr>
          <p:cNvPr id="2" name="组合 1"/>
          <p:cNvGrpSpPr/>
          <p:nvPr userDrawn="1"/>
        </p:nvGrpSpPr>
        <p:grpSpPr>
          <a:xfrm>
            <a:off x="7942629" y="231775"/>
            <a:ext cx="819654" cy="692361"/>
            <a:chOff x="2992437" y="0"/>
            <a:chExt cx="2543175" cy="2148217"/>
          </a:xfrm>
          <a:solidFill>
            <a:schemeClr val="accent1"/>
          </a:solidFill>
        </p:grpSpPr>
        <p:grpSp>
          <p:nvGrpSpPr>
            <p:cNvPr id="3" name="组合 2"/>
            <p:cNvGrpSpPr/>
            <p:nvPr/>
          </p:nvGrpSpPr>
          <p:grpSpPr>
            <a:xfrm>
              <a:off x="2992437" y="1183017"/>
              <a:ext cx="2543175" cy="965200"/>
              <a:chOff x="3297238" y="2879725"/>
              <a:chExt cx="2543175" cy="965200"/>
            </a:xfrm>
            <a:grpFill/>
          </p:grpSpPr>
          <p:sp>
            <p:nvSpPr>
              <p:cNvPr id="15"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6"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7"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8"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0"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4" name="组合 3"/>
            <p:cNvGrpSpPr/>
            <p:nvPr/>
          </p:nvGrpSpPr>
          <p:grpSpPr>
            <a:xfrm>
              <a:off x="3763962" y="0"/>
              <a:ext cx="1069105" cy="1067923"/>
              <a:chOff x="3851276" y="1292225"/>
              <a:chExt cx="1435100" cy="1433513"/>
            </a:xfrm>
            <a:grpFill/>
          </p:grpSpPr>
          <p:sp>
            <p:nvSpPr>
              <p:cNvPr id="5"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6"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7"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8"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9"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0"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1"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3"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4"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
        <p:nvSpPr>
          <p:cNvPr id="26" name="图片占位符 2"/>
          <p:cNvSpPr>
            <a:spLocks noGrp="1"/>
          </p:cNvSpPr>
          <p:nvPr>
            <p:ph type="pic" sz="quarter" idx="16"/>
          </p:nvPr>
        </p:nvSpPr>
        <p:spPr>
          <a:xfrm>
            <a:off x="271132" y="1416826"/>
            <a:ext cx="2018109" cy="1437023"/>
          </a:xfrm>
        </p:spPr>
        <p:txBody>
          <a:bodyPr>
            <a:normAutofit/>
          </a:bodyPr>
          <a:lstStyle>
            <a:lvl1pPr marL="0" indent="0" algn="ctr">
              <a:buFontTx/>
              <a:buNone/>
              <a:defRPr sz="1400"/>
            </a:lvl1pPr>
          </a:lstStyle>
          <a:p>
            <a:endParaRPr lang="zh-CN" altLang="en-US"/>
          </a:p>
        </p:txBody>
      </p:sp>
      <p:sp>
        <p:nvSpPr>
          <p:cNvPr id="27" name="图片占位符 2"/>
          <p:cNvSpPr>
            <a:spLocks noGrp="1"/>
          </p:cNvSpPr>
          <p:nvPr>
            <p:ph type="pic" sz="quarter" idx="19"/>
          </p:nvPr>
        </p:nvSpPr>
        <p:spPr>
          <a:xfrm>
            <a:off x="2429712" y="1416825"/>
            <a:ext cx="2018109" cy="1437023"/>
          </a:xfrm>
        </p:spPr>
        <p:txBody>
          <a:bodyPr>
            <a:normAutofit/>
          </a:bodyPr>
          <a:lstStyle>
            <a:lvl1pPr marL="0" indent="0" algn="ctr">
              <a:buFontTx/>
              <a:buNone/>
              <a:defRPr sz="1400"/>
            </a:lvl1pPr>
          </a:lstStyle>
          <a:p>
            <a:endParaRPr lang="zh-CN" altLang="en-US"/>
          </a:p>
        </p:txBody>
      </p:sp>
      <p:sp>
        <p:nvSpPr>
          <p:cNvPr id="28" name="图片占位符 2"/>
          <p:cNvSpPr>
            <a:spLocks noGrp="1"/>
          </p:cNvSpPr>
          <p:nvPr>
            <p:ph type="pic" sz="quarter" idx="20"/>
          </p:nvPr>
        </p:nvSpPr>
        <p:spPr>
          <a:xfrm>
            <a:off x="271132" y="2959894"/>
            <a:ext cx="2018109" cy="1437023"/>
          </a:xfrm>
        </p:spPr>
        <p:txBody>
          <a:bodyPr>
            <a:normAutofit/>
          </a:bodyPr>
          <a:lstStyle>
            <a:lvl1pPr marL="0" indent="0" algn="ctr">
              <a:buFontTx/>
              <a:buNone/>
              <a:defRPr sz="1400"/>
            </a:lvl1pPr>
          </a:lstStyle>
          <a:p>
            <a:endParaRPr lang="zh-CN" altLang="en-US"/>
          </a:p>
        </p:txBody>
      </p:sp>
      <p:sp>
        <p:nvSpPr>
          <p:cNvPr id="29" name="图片占位符 2"/>
          <p:cNvSpPr>
            <a:spLocks noGrp="1"/>
          </p:cNvSpPr>
          <p:nvPr>
            <p:ph type="pic" sz="quarter" idx="21"/>
          </p:nvPr>
        </p:nvSpPr>
        <p:spPr>
          <a:xfrm>
            <a:off x="2429712" y="2959893"/>
            <a:ext cx="2018109" cy="1437023"/>
          </a:xfrm>
        </p:spPr>
        <p:txBody>
          <a:bodyPr>
            <a:normAutofit/>
          </a:bodyPr>
          <a:lstStyle>
            <a:lvl1pPr marL="0" indent="0" algn="ctr">
              <a:buFontTx/>
              <a:buNone/>
              <a:defRPr sz="1400"/>
            </a:lvl1p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669989D-4831-4E99-B76E-9A53CB0F3A88}" type="datetimeFigureOut">
              <a:rPr lang="zh-CN" altLang="en-US" smtClean="0"/>
              <a:t>2019/12/8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669989D-4831-4E99-B76E-9A53CB0F3A88}" type="datetimeFigureOut">
              <a:rPr lang="zh-CN" altLang="en-US" smtClean="0"/>
              <a:t>2019/12/8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669989D-4831-4E99-B76E-9A53CB0F3A88}" type="datetimeFigureOut">
              <a:rPr lang="zh-CN" altLang="en-US" smtClean="0"/>
              <a:t>2019/12/8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t>2019/12/8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69989D-4831-4E99-B76E-9A53CB0F3A88}" type="datetimeFigureOut">
              <a:rPr lang="zh-CN" altLang="en-US" smtClean="0"/>
              <a:t>2019/12/8</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fif"/><Relationship Id="rId2" Type="http://schemas.openxmlformats.org/officeDocument/2006/relationships/image" Target="../media/image11.jfif"/><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f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f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3.xml"/><Relationship Id="rId4" Type="http://schemas.openxmlformats.org/officeDocument/2006/relationships/image" Target="../media/image20.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f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p:cNvPicPr>
            <a:picLocks noGrp="1" noChangeAspect="1"/>
          </p:cNvPicPr>
          <p:nvPr>
            <p:ph type="pic" sz="quarter" idx="16"/>
          </p:nvPr>
        </p:nvPicPr>
        <p:blipFill rotWithShape="1">
          <a:blip r:embed="rId2" cstate="print">
            <a:extLst>
              <a:ext uri="{28A0092B-C50C-407E-A947-70E740481C1C}">
                <a14:useLocalDpi xmlns:a14="http://schemas.microsoft.com/office/drawing/2010/main" val="0"/>
              </a:ext>
            </a:extLst>
          </a:blip>
          <a:srcRect t="7688" b="7688"/>
          <a:stretch>
            <a:fillRect/>
          </a:stretch>
        </p:blipFill>
        <p:spPr/>
      </p:pic>
      <p:sp>
        <p:nvSpPr>
          <p:cNvPr id="12" name="矩形 11"/>
          <p:cNvSpPr/>
          <p:nvPr/>
        </p:nvSpPr>
        <p:spPr bwMode="auto">
          <a:xfrm>
            <a:off x="4065703" y="1692070"/>
            <a:ext cx="4852610" cy="523220"/>
          </a:xfrm>
          <a:prstGeom prst="rect">
            <a:avLst/>
          </a:prstGeom>
        </p:spPr>
        <p:txBody>
          <a:bodyPr wrap="none">
            <a:spAutoFit/>
          </a:bodyPr>
          <a:lstStyle/>
          <a:p>
            <a:pPr algn="dist">
              <a:defRPr/>
            </a:pPr>
            <a:r>
              <a:rPr lang="zh-CN" altLang="zh-CN" sz="2800" b="1" dirty="0">
                <a:solidFill>
                  <a:schemeClr val="bg1"/>
                </a:solidFill>
                <a:latin typeface="+mj-ea"/>
                <a:ea typeface="+mj-ea"/>
              </a:rPr>
              <a:t>资本主义的“变”与“不变”</a:t>
            </a:r>
            <a:endParaRPr lang="zh-CN" altLang="en-US" sz="2800" b="1" kern="100" dirty="0">
              <a:solidFill>
                <a:schemeClr val="bg1"/>
              </a:solidFill>
              <a:latin typeface="+mj-ea"/>
              <a:ea typeface="+mj-ea"/>
              <a:cs typeface="Times New Roman" panose="02020603050405020304" pitchFamily="18" charset="0"/>
            </a:endParaRPr>
          </a:p>
        </p:txBody>
      </p:sp>
      <p:sp>
        <p:nvSpPr>
          <p:cNvPr id="13" name="矩形 12"/>
          <p:cNvSpPr/>
          <p:nvPr/>
        </p:nvSpPr>
        <p:spPr>
          <a:xfrm>
            <a:off x="4825252" y="2289667"/>
            <a:ext cx="4830531" cy="400110"/>
          </a:xfrm>
          <a:prstGeom prst="rect">
            <a:avLst/>
          </a:prstGeom>
        </p:spPr>
        <p:txBody>
          <a:bodyPr wrap="square">
            <a:spAutoFit/>
          </a:bodyPr>
          <a:lstStyle/>
          <a:p>
            <a:r>
              <a:rPr lang="en-US" altLang="zh-CN" sz="2000" dirty="0">
                <a:solidFill>
                  <a:schemeClr val="bg1"/>
                </a:solidFill>
                <a:latin typeface="+mj-ea"/>
                <a:ea typeface="+mj-ea"/>
              </a:rPr>
              <a:t>——</a:t>
            </a:r>
            <a:r>
              <a:rPr lang="zh-CN" altLang="en-US" sz="2000" dirty="0">
                <a:solidFill>
                  <a:schemeClr val="bg1"/>
                </a:solidFill>
                <a:latin typeface="+mj-ea"/>
                <a:ea typeface="+mj-ea"/>
              </a:rPr>
              <a:t>从</a:t>
            </a:r>
            <a:r>
              <a:rPr lang="zh-CN" altLang="zh-CN" sz="2000" dirty="0">
                <a:solidFill>
                  <a:schemeClr val="bg1"/>
                </a:solidFill>
                <a:latin typeface="+mj-ea"/>
                <a:ea typeface="+mj-ea"/>
              </a:rPr>
              <a:t>数字资本主义与共享经济</a:t>
            </a:r>
            <a:r>
              <a:rPr lang="zh-CN" altLang="en-US" sz="2000" dirty="0">
                <a:solidFill>
                  <a:schemeClr val="bg1"/>
                </a:solidFill>
                <a:latin typeface="+mj-ea"/>
                <a:ea typeface="+mj-ea"/>
              </a:rPr>
              <a:t>观察</a:t>
            </a:r>
            <a:endParaRPr lang="zh-CN" altLang="en-US" sz="2000" spc="300" dirty="0">
              <a:solidFill>
                <a:schemeClr val="bg1"/>
              </a:solidFill>
              <a:latin typeface="+mj-ea"/>
              <a:ea typeface="+mj-ea"/>
            </a:endParaRPr>
          </a:p>
        </p:txBody>
      </p:sp>
      <p:cxnSp>
        <p:nvCxnSpPr>
          <p:cNvPr id="6" name="直接连接符 5"/>
          <p:cNvCxnSpPr/>
          <p:nvPr/>
        </p:nvCxnSpPr>
        <p:spPr>
          <a:xfrm>
            <a:off x="8856234" y="2748596"/>
            <a:ext cx="28776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等腰三角形 10"/>
          <p:cNvSpPr/>
          <p:nvPr/>
        </p:nvSpPr>
        <p:spPr>
          <a:xfrm rot="16200000">
            <a:off x="3653353" y="2231031"/>
            <a:ext cx="477909" cy="41199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CE5F165-C2AD-4933-9DE7-9A7FE7339B33}"/>
              </a:ext>
            </a:extLst>
          </p:cNvPr>
          <p:cNvSpPr/>
          <p:nvPr/>
        </p:nvSpPr>
        <p:spPr>
          <a:xfrm>
            <a:off x="4632229" y="3147636"/>
            <a:ext cx="1800493" cy="307777"/>
          </a:xfrm>
          <a:prstGeom prst="rect">
            <a:avLst/>
          </a:prstGeom>
        </p:spPr>
        <p:txBody>
          <a:bodyPr wrap="none">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张彦老师马原第六组</a:t>
            </a:r>
          </a:p>
        </p:txBody>
      </p:sp>
      <p:sp>
        <p:nvSpPr>
          <p:cNvPr id="9" name="椭圆 8">
            <a:extLst>
              <a:ext uri="{FF2B5EF4-FFF2-40B4-BE49-F238E27FC236}">
                <a16:creationId xmlns:a16="http://schemas.microsoft.com/office/drawing/2014/main" id="{A2066E56-E865-4476-BE95-A495D5790462}"/>
              </a:ext>
            </a:extLst>
          </p:cNvPr>
          <p:cNvSpPr/>
          <p:nvPr/>
        </p:nvSpPr>
        <p:spPr>
          <a:xfrm>
            <a:off x="4275499" y="3158912"/>
            <a:ext cx="296501" cy="2965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student-with-graduation-cap_57073">
            <a:extLst>
              <a:ext uri="{FF2B5EF4-FFF2-40B4-BE49-F238E27FC236}">
                <a16:creationId xmlns:a16="http://schemas.microsoft.com/office/drawing/2014/main" id="{35CBDAA6-0DBB-4D06-8D67-74327A813A4A}"/>
              </a:ext>
            </a:extLst>
          </p:cNvPr>
          <p:cNvSpPr>
            <a:spLocks noChangeAspect="1"/>
          </p:cNvSpPr>
          <p:nvPr/>
        </p:nvSpPr>
        <p:spPr bwMode="auto">
          <a:xfrm>
            <a:off x="4335728" y="3194555"/>
            <a:ext cx="176041" cy="209591"/>
          </a:xfrm>
          <a:custGeom>
            <a:avLst/>
            <a:gdLst>
              <a:gd name="connsiteX0" fmla="*/ 172784 w 510964"/>
              <a:gd name="connsiteY0" fmla="*/ 386345 h 608344"/>
              <a:gd name="connsiteX1" fmla="*/ 182733 w 510964"/>
              <a:gd name="connsiteY1" fmla="*/ 392738 h 608344"/>
              <a:gd name="connsiteX2" fmla="*/ 255039 w 510964"/>
              <a:gd name="connsiteY2" fmla="*/ 508213 h 608344"/>
              <a:gd name="connsiteX3" fmla="*/ 255531 w 510964"/>
              <a:gd name="connsiteY3" fmla="*/ 508115 h 608344"/>
              <a:gd name="connsiteX4" fmla="*/ 255925 w 510964"/>
              <a:gd name="connsiteY4" fmla="*/ 508213 h 608344"/>
              <a:gd name="connsiteX5" fmla="*/ 328231 w 510964"/>
              <a:gd name="connsiteY5" fmla="*/ 392738 h 608344"/>
              <a:gd name="connsiteX6" fmla="*/ 338278 w 510964"/>
              <a:gd name="connsiteY6" fmla="*/ 386345 h 608344"/>
              <a:gd name="connsiteX7" fmla="*/ 343795 w 510964"/>
              <a:gd name="connsiteY7" fmla="*/ 387820 h 608344"/>
              <a:gd name="connsiteX8" fmla="*/ 408023 w 510964"/>
              <a:gd name="connsiteY8" fmla="*/ 420771 h 608344"/>
              <a:gd name="connsiteX9" fmla="*/ 510964 w 510964"/>
              <a:gd name="connsiteY9" fmla="*/ 490213 h 608344"/>
              <a:gd name="connsiteX10" fmla="*/ 510964 w 510964"/>
              <a:gd name="connsiteY10" fmla="*/ 491984 h 608344"/>
              <a:gd name="connsiteX11" fmla="*/ 510964 w 510964"/>
              <a:gd name="connsiteY11" fmla="*/ 606672 h 608344"/>
              <a:gd name="connsiteX12" fmla="*/ 510964 w 510964"/>
              <a:gd name="connsiteY12" fmla="*/ 608344 h 608344"/>
              <a:gd name="connsiteX13" fmla="*/ 255925 w 510964"/>
              <a:gd name="connsiteY13" fmla="*/ 608344 h 608344"/>
              <a:gd name="connsiteX14" fmla="*/ 255531 w 510964"/>
              <a:gd name="connsiteY14" fmla="*/ 608344 h 608344"/>
              <a:gd name="connsiteX15" fmla="*/ 255039 w 510964"/>
              <a:gd name="connsiteY15" fmla="*/ 608344 h 608344"/>
              <a:gd name="connsiteX16" fmla="*/ 0 w 510964"/>
              <a:gd name="connsiteY16" fmla="*/ 608344 h 608344"/>
              <a:gd name="connsiteX17" fmla="*/ 0 w 510964"/>
              <a:gd name="connsiteY17" fmla="*/ 606672 h 608344"/>
              <a:gd name="connsiteX18" fmla="*/ 0 w 510964"/>
              <a:gd name="connsiteY18" fmla="*/ 491984 h 608344"/>
              <a:gd name="connsiteX19" fmla="*/ 0 w 510964"/>
              <a:gd name="connsiteY19" fmla="*/ 490213 h 608344"/>
              <a:gd name="connsiteX20" fmla="*/ 102941 w 510964"/>
              <a:gd name="connsiteY20" fmla="*/ 420771 h 608344"/>
              <a:gd name="connsiteX21" fmla="*/ 167169 w 510964"/>
              <a:gd name="connsiteY21" fmla="*/ 387820 h 608344"/>
              <a:gd name="connsiteX22" fmla="*/ 172784 w 510964"/>
              <a:gd name="connsiteY22" fmla="*/ 386345 h 608344"/>
              <a:gd name="connsiteX23" fmla="*/ 255517 w 510964"/>
              <a:gd name="connsiteY23" fmla="*/ 0 h 608344"/>
              <a:gd name="connsiteX24" fmla="*/ 267931 w 510964"/>
              <a:gd name="connsiteY24" fmla="*/ 3639 h 608344"/>
              <a:gd name="connsiteX25" fmla="*/ 438857 w 510964"/>
              <a:gd name="connsiteY25" fmla="*/ 87048 h 608344"/>
              <a:gd name="connsiteX26" fmla="*/ 446935 w 510964"/>
              <a:gd name="connsiteY26" fmla="*/ 96786 h 608344"/>
              <a:gd name="connsiteX27" fmla="*/ 441024 w 510964"/>
              <a:gd name="connsiteY27" fmla="*/ 105245 h 608344"/>
              <a:gd name="connsiteX28" fmla="*/ 430483 w 510964"/>
              <a:gd name="connsiteY28" fmla="*/ 110655 h 608344"/>
              <a:gd name="connsiteX29" fmla="*/ 430483 w 510964"/>
              <a:gd name="connsiteY29" fmla="*/ 165736 h 608344"/>
              <a:gd name="connsiteX30" fmla="*/ 436985 w 510964"/>
              <a:gd name="connsiteY30" fmla="*/ 176851 h 608344"/>
              <a:gd name="connsiteX31" fmla="*/ 431665 w 510964"/>
              <a:gd name="connsiteY31" fmla="*/ 186982 h 608344"/>
              <a:gd name="connsiteX32" fmla="*/ 439054 w 510964"/>
              <a:gd name="connsiteY32" fmla="*/ 227506 h 608344"/>
              <a:gd name="connsiteX33" fmla="*/ 408809 w 510964"/>
              <a:gd name="connsiteY33" fmla="*/ 227506 h 608344"/>
              <a:gd name="connsiteX34" fmla="*/ 416198 w 510964"/>
              <a:gd name="connsiteY34" fmla="*/ 186982 h 608344"/>
              <a:gd name="connsiteX35" fmla="*/ 410878 w 510964"/>
              <a:gd name="connsiteY35" fmla="*/ 176851 h 608344"/>
              <a:gd name="connsiteX36" fmla="*/ 417479 w 510964"/>
              <a:gd name="connsiteY36" fmla="*/ 165736 h 608344"/>
              <a:gd name="connsiteX37" fmla="*/ 417479 w 510964"/>
              <a:gd name="connsiteY37" fmla="*/ 116950 h 608344"/>
              <a:gd name="connsiteX38" fmla="*/ 376397 w 510964"/>
              <a:gd name="connsiteY38" fmla="*/ 136818 h 608344"/>
              <a:gd name="connsiteX39" fmla="*/ 375905 w 510964"/>
              <a:gd name="connsiteY39" fmla="*/ 157277 h 608344"/>
              <a:gd name="connsiteX40" fmla="*/ 369107 w 510964"/>
              <a:gd name="connsiteY40" fmla="*/ 201834 h 608344"/>
              <a:gd name="connsiteX41" fmla="*/ 379845 w 510964"/>
              <a:gd name="connsiteY41" fmla="*/ 226719 h 608344"/>
              <a:gd name="connsiteX42" fmla="*/ 379747 w 510964"/>
              <a:gd name="connsiteY42" fmla="*/ 227014 h 608344"/>
              <a:gd name="connsiteX43" fmla="*/ 379845 w 510964"/>
              <a:gd name="connsiteY43" fmla="*/ 228490 h 608344"/>
              <a:gd name="connsiteX44" fmla="*/ 351768 w 510964"/>
              <a:gd name="connsiteY44" fmla="*/ 279342 h 608344"/>
              <a:gd name="connsiteX45" fmla="*/ 291969 w 510964"/>
              <a:gd name="connsiteY45" fmla="*/ 351833 h 608344"/>
              <a:gd name="connsiteX46" fmla="*/ 255517 w 510964"/>
              <a:gd name="connsiteY46" fmla="*/ 360095 h 608344"/>
              <a:gd name="connsiteX47" fmla="*/ 219066 w 510964"/>
              <a:gd name="connsiteY47" fmla="*/ 351833 h 608344"/>
              <a:gd name="connsiteX48" fmla="*/ 159267 w 510964"/>
              <a:gd name="connsiteY48" fmla="*/ 279342 h 608344"/>
              <a:gd name="connsiteX49" fmla="*/ 131190 w 510964"/>
              <a:gd name="connsiteY49" fmla="*/ 228490 h 608344"/>
              <a:gd name="connsiteX50" fmla="*/ 131190 w 510964"/>
              <a:gd name="connsiteY50" fmla="*/ 227014 h 608344"/>
              <a:gd name="connsiteX51" fmla="*/ 131190 w 510964"/>
              <a:gd name="connsiteY51" fmla="*/ 226719 h 608344"/>
              <a:gd name="connsiteX52" fmla="*/ 141830 w 510964"/>
              <a:gd name="connsiteY52" fmla="*/ 201834 h 608344"/>
              <a:gd name="connsiteX53" fmla="*/ 135032 w 510964"/>
              <a:gd name="connsiteY53" fmla="*/ 157277 h 608344"/>
              <a:gd name="connsiteX54" fmla="*/ 134539 w 510964"/>
              <a:gd name="connsiteY54" fmla="*/ 136818 h 608344"/>
              <a:gd name="connsiteX55" fmla="*/ 70011 w 510964"/>
              <a:gd name="connsiteY55" fmla="*/ 105245 h 608344"/>
              <a:gd name="connsiteX56" fmla="*/ 64002 w 510964"/>
              <a:gd name="connsiteY56" fmla="*/ 96786 h 608344"/>
              <a:gd name="connsiteX57" fmla="*/ 72080 w 510964"/>
              <a:gd name="connsiteY57" fmla="*/ 87048 h 608344"/>
              <a:gd name="connsiteX58" fmla="*/ 243006 w 510964"/>
              <a:gd name="connsiteY58" fmla="*/ 3639 h 608344"/>
              <a:gd name="connsiteX59" fmla="*/ 255517 w 510964"/>
              <a:gd name="connsiteY59" fmla="*/ 0 h 60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10964" h="608344">
                <a:moveTo>
                  <a:pt x="172784" y="386345"/>
                </a:moveTo>
                <a:cubicBezTo>
                  <a:pt x="177217" y="386345"/>
                  <a:pt x="180960" y="389001"/>
                  <a:pt x="182733" y="392738"/>
                </a:cubicBezTo>
                <a:cubicBezTo>
                  <a:pt x="200169" y="421853"/>
                  <a:pt x="232480" y="506640"/>
                  <a:pt x="255039" y="508213"/>
                </a:cubicBezTo>
                <a:cubicBezTo>
                  <a:pt x="255236" y="508213"/>
                  <a:pt x="255334" y="508115"/>
                  <a:pt x="255531" y="508115"/>
                </a:cubicBezTo>
                <a:cubicBezTo>
                  <a:pt x="255630" y="508115"/>
                  <a:pt x="255827" y="508213"/>
                  <a:pt x="255925" y="508213"/>
                </a:cubicBezTo>
                <a:cubicBezTo>
                  <a:pt x="278484" y="506640"/>
                  <a:pt x="310795" y="421853"/>
                  <a:pt x="328231" y="392738"/>
                </a:cubicBezTo>
                <a:cubicBezTo>
                  <a:pt x="330004" y="389001"/>
                  <a:pt x="333846" y="386345"/>
                  <a:pt x="338278" y="386345"/>
                </a:cubicBezTo>
                <a:cubicBezTo>
                  <a:pt x="340249" y="386345"/>
                  <a:pt x="342120" y="386935"/>
                  <a:pt x="343795" y="387820"/>
                </a:cubicBezTo>
                <a:cubicBezTo>
                  <a:pt x="350099" y="391263"/>
                  <a:pt x="386942" y="413197"/>
                  <a:pt x="408023" y="420771"/>
                </a:cubicBezTo>
                <a:cubicBezTo>
                  <a:pt x="479047" y="446345"/>
                  <a:pt x="510964" y="472410"/>
                  <a:pt x="510964" y="490213"/>
                </a:cubicBezTo>
                <a:lnTo>
                  <a:pt x="510964" y="491984"/>
                </a:lnTo>
                <a:lnTo>
                  <a:pt x="510964" y="606672"/>
                </a:lnTo>
                <a:lnTo>
                  <a:pt x="510964" y="608344"/>
                </a:lnTo>
                <a:lnTo>
                  <a:pt x="255925" y="608344"/>
                </a:lnTo>
                <a:lnTo>
                  <a:pt x="255531" y="608344"/>
                </a:lnTo>
                <a:lnTo>
                  <a:pt x="255039" y="608344"/>
                </a:lnTo>
                <a:lnTo>
                  <a:pt x="0" y="608344"/>
                </a:lnTo>
                <a:lnTo>
                  <a:pt x="0" y="606672"/>
                </a:lnTo>
                <a:lnTo>
                  <a:pt x="0" y="491984"/>
                </a:lnTo>
                <a:lnTo>
                  <a:pt x="0" y="490213"/>
                </a:lnTo>
                <a:cubicBezTo>
                  <a:pt x="0" y="472410"/>
                  <a:pt x="31917" y="446345"/>
                  <a:pt x="102941" y="420771"/>
                </a:cubicBezTo>
                <a:cubicBezTo>
                  <a:pt x="124121" y="413197"/>
                  <a:pt x="160865" y="391263"/>
                  <a:pt x="167169" y="387820"/>
                </a:cubicBezTo>
                <a:cubicBezTo>
                  <a:pt x="168844" y="386935"/>
                  <a:pt x="170715" y="386345"/>
                  <a:pt x="172784" y="386345"/>
                </a:cubicBezTo>
                <a:close/>
                <a:moveTo>
                  <a:pt x="255517" y="0"/>
                </a:moveTo>
                <a:cubicBezTo>
                  <a:pt x="258966" y="295"/>
                  <a:pt x="263005" y="1279"/>
                  <a:pt x="267931" y="3639"/>
                </a:cubicBezTo>
                <a:cubicBezTo>
                  <a:pt x="279260" y="9049"/>
                  <a:pt x="393933" y="65016"/>
                  <a:pt x="438857" y="87048"/>
                </a:cubicBezTo>
                <a:cubicBezTo>
                  <a:pt x="445162" y="90098"/>
                  <a:pt x="447526" y="93540"/>
                  <a:pt x="446935" y="96786"/>
                </a:cubicBezTo>
                <a:cubicBezTo>
                  <a:pt x="447427" y="99933"/>
                  <a:pt x="445162" y="102884"/>
                  <a:pt x="441024" y="105245"/>
                </a:cubicBezTo>
                <a:cubicBezTo>
                  <a:pt x="439448" y="106130"/>
                  <a:pt x="435605" y="108097"/>
                  <a:pt x="430483" y="110655"/>
                </a:cubicBezTo>
                <a:lnTo>
                  <a:pt x="430483" y="165736"/>
                </a:lnTo>
                <a:cubicBezTo>
                  <a:pt x="434325" y="167998"/>
                  <a:pt x="436985" y="172031"/>
                  <a:pt x="436985" y="176851"/>
                </a:cubicBezTo>
                <a:cubicBezTo>
                  <a:pt x="436985" y="181080"/>
                  <a:pt x="434817" y="184621"/>
                  <a:pt x="431665" y="186982"/>
                </a:cubicBezTo>
                <a:cubicBezTo>
                  <a:pt x="431665" y="186982"/>
                  <a:pt x="437576" y="220129"/>
                  <a:pt x="439054" y="227506"/>
                </a:cubicBezTo>
                <a:cubicBezTo>
                  <a:pt x="440630" y="234883"/>
                  <a:pt x="407036" y="236654"/>
                  <a:pt x="408809" y="227506"/>
                </a:cubicBezTo>
                <a:cubicBezTo>
                  <a:pt x="410582" y="218260"/>
                  <a:pt x="416198" y="186982"/>
                  <a:pt x="416198" y="186982"/>
                </a:cubicBezTo>
                <a:cubicBezTo>
                  <a:pt x="413045" y="184621"/>
                  <a:pt x="410878" y="181080"/>
                  <a:pt x="410878" y="176851"/>
                </a:cubicBezTo>
                <a:cubicBezTo>
                  <a:pt x="410878" y="172031"/>
                  <a:pt x="413636" y="167998"/>
                  <a:pt x="417479" y="165736"/>
                </a:cubicBezTo>
                <a:lnTo>
                  <a:pt x="417479" y="116950"/>
                </a:lnTo>
                <a:cubicBezTo>
                  <a:pt x="403588" y="123737"/>
                  <a:pt x="386938" y="131802"/>
                  <a:pt x="376397" y="136818"/>
                </a:cubicBezTo>
                <a:cubicBezTo>
                  <a:pt x="376299" y="144294"/>
                  <a:pt x="376200" y="157080"/>
                  <a:pt x="375905" y="157277"/>
                </a:cubicBezTo>
                <a:cubicBezTo>
                  <a:pt x="373836" y="175670"/>
                  <a:pt x="370191" y="196031"/>
                  <a:pt x="369107" y="201834"/>
                </a:cubicBezTo>
                <a:cubicBezTo>
                  <a:pt x="370880" y="202719"/>
                  <a:pt x="379845" y="208621"/>
                  <a:pt x="379845" y="226719"/>
                </a:cubicBezTo>
                <a:cubicBezTo>
                  <a:pt x="379845" y="226818"/>
                  <a:pt x="379747" y="226916"/>
                  <a:pt x="379747" y="227014"/>
                </a:cubicBezTo>
                <a:cubicBezTo>
                  <a:pt x="379845" y="227506"/>
                  <a:pt x="379845" y="227998"/>
                  <a:pt x="379845" y="228490"/>
                </a:cubicBezTo>
                <a:cubicBezTo>
                  <a:pt x="376003" y="278948"/>
                  <a:pt x="355906" y="257211"/>
                  <a:pt x="351768" y="279342"/>
                </a:cubicBezTo>
                <a:cubicBezTo>
                  <a:pt x="344872" y="316030"/>
                  <a:pt x="312263" y="342587"/>
                  <a:pt x="291969" y="351833"/>
                </a:cubicBezTo>
                <a:cubicBezTo>
                  <a:pt x="280245" y="357144"/>
                  <a:pt x="268128" y="359800"/>
                  <a:pt x="255517" y="360095"/>
                </a:cubicBezTo>
                <a:cubicBezTo>
                  <a:pt x="242809" y="359800"/>
                  <a:pt x="230790" y="357144"/>
                  <a:pt x="219066" y="351833"/>
                </a:cubicBezTo>
                <a:cubicBezTo>
                  <a:pt x="198772" y="342587"/>
                  <a:pt x="166163" y="316030"/>
                  <a:pt x="159267" y="279342"/>
                </a:cubicBezTo>
                <a:cubicBezTo>
                  <a:pt x="155129" y="257211"/>
                  <a:pt x="135032" y="278948"/>
                  <a:pt x="131190" y="228490"/>
                </a:cubicBezTo>
                <a:cubicBezTo>
                  <a:pt x="131190" y="227998"/>
                  <a:pt x="131190" y="227506"/>
                  <a:pt x="131190" y="227014"/>
                </a:cubicBezTo>
                <a:cubicBezTo>
                  <a:pt x="131190" y="226916"/>
                  <a:pt x="131190" y="226818"/>
                  <a:pt x="131190" y="226719"/>
                </a:cubicBezTo>
                <a:cubicBezTo>
                  <a:pt x="131190" y="208621"/>
                  <a:pt x="140056" y="202719"/>
                  <a:pt x="141830" y="201834"/>
                </a:cubicBezTo>
                <a:cubicBezTo>
                  <a:pt x="140844" y="196031"/>
                  <a:pt x="137199" y="175670"/>
                  <a:pt x="135032" y="157277"/>
                </a:cubicBezTo>
                <a:cubicBezTo>
                  <a:pt x="134835" y="157080"/>
                  <a:pt x="134638" y="144294"/>
                  <a:pt x="134539" y="136818"/>
                </a:cubicBezTo>
                <a:cubicBezTo>
                  <a:pt x="115427" y="127671"/>
                  <a:pt x="75824" y="108589"/>
                  <a:pt x="70011" y="105245"/>
                </a:cubicBezTo>
                <a:cubicBezTo>
                  <a:pt x="65775" y="102884"/>
                  <a:pt x="63608" y="99933"/>
                  <a:pt x="64002" y="96786"/>
                </a:cubicBezTo>
                <a:cubicBezTo>
                  <a:pt x="63509" y="93540"/>
                  <a:pt x="65775" y="90098"/>
                  <a:pt x="72080" y="87048"/>
                </a:cubicBezTo>
                <a:cubicBezTo>
                  <a:pt x="117102" y="65016"/>
                  <a:pt x="231677" y="9049"/>
                  <a:pt x="243006" y="3639"/>
                </a:cubicBezTo>
                <a:cubicBezTo>
                  <a:pt x="247932" y="1279"/>
                  <a:pt x="252069" y="295"/>
                  <a:pt x="255517" y="0"/>
                </a:cubicBezTo>
                <a:close/>
              </a:path>
            </a:pathLst>
          </a:custGeom>
          <a:solidFill>
            <a:srgbClr val="222A35"/>
          </a:solid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8" grpId="0"/>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5" descr="e7d195523061f1c09e9d68d7cf438b91ef959ecb14fc25d26BBA7F7DBC18E55DFF4014AF651F0BF2569D4B6C1DA7F1A4683A481403BD872FC687266AD13265C1DE7C373772FD8728ABDD69ADD03BFF5BE2862BC891DBB79E388E8341C14BD50CFA981F3101870A7FBE22E25F3818A214136F68DAC3E906DC5DAFF951C5F05A8572F61FF1CC7DB4368B6AFEB565C0A640"/>
          <p:cNvSpPr txBox="1">
            <a:spLocks noChangeArrowheads="1"/>
          </p:cNvSpPr>
          <p:nvPr/>
        </p:nvSpPr>
        <p:spPr bwMode="auto">
          <a:xfrm>
            <a:off x="337290" y="824412"/>
            <a:ext cx="8199407" cy="418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lnSpc>
                <a:spcPct val="150000"/>
              </a:lnSpc>
              <a:spcBef>
                <a:spcPct val="0"/>
              </a:spcBef>
              <a:spcAft>
                <a:spcPct val="0"/>
              </a:spcAft>
              <a:defRPr/>
            </a:pPr>
            <a:r>
              <a:rPr lang="zh-CN" altLang="en-US" sz="1600" b="1" dirty="0">
                <a:solidFill>
                  <a:srgbClr val="304371"/>
                </a:solidFill>
                <a:latin typeface="微软雅黑" panose="020B0503020204020204" pitchFamily="34" charset="-122"/>
                <a:ea typeface="微软雅黑" panose="020B0503020204020204" pitchFamily="34" charset="-122"/>
              </a:rPr>
              <a:t>富士康与苹果</a:t>
            </a:r>
            <a:r>
              <a:rPr lang="en-US" altLang="zh-CN" sz="1600" b="1" dirty="0">
                <a:solidFill>
                  <a:srgbClr val="304371"/>
                </a:solidFill>
                <a:latin typeface="微软雅黑" panose="020B0503020204020204" pitchFamily="34" charset="-122"/>
                <a:ea typeface="微软雅黑" panose="020B0503020204020204" pitchFamily="34" charset="-122"/>
              </a:rPr>
              <a:t>—— 21</a:t>
            </a:r>
            <a:r>
              <a:rPr lang="zh-CN" altLang="en-US" sz="1600" b="1" dirty="0">
                <a:solidFill>
                  <a:srgbClr val="304371"/>
                </a:solidFill>
                <a:latin typeface="微软雅黑" panose="020B0503020204020204" pitchFamily="34" charset="-122"/>
                <a:ea typeface="微软雅黑" panose="020B0503020204020204" pitchFamily="34" charset="-122"/>
              </a:rPr>
              <a:t>世纪的“三角贸易”</a:t>
            </a:r>
            <a:endParaRPr lang="en-US" altLang="zh-CN" sz="1600" dirty="0">
              <a:solidFill>
                <a:srgbClr val="304371"/>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AFD83A0C-624C-4738-8DB4-B58ED7CEF051}"/>
              </a:ext>
            </a:extLst>
          </p:cNvPr>
          <p:cNvSpPr/>
          <p:nvPr/>
        </p:nvSpPr>
        <p:spPr bwMode="auto">
          <a:xfrm>
            <a:off x="337290" y="150470"/>
            <a:ext cx="4325543" cy="499624"/>
          </a:xfrm>
          <a:prstGeom prst="rect">
            <a:avLst/>
          </a:prstGeom>
          <a:noFill/>
        </p:spPr>
        <p:txBody>
          <a:bodyPr wrap="none">
            <a:spAutoFit/>
          </a:bodyPr>
          <a:lstStyle/>
          <a:p>
            <a:pPr fontAlgn="base">
              <a:lnSpc>
                <a:spcPct val="150000"/>
              </a:lnSpc>
              <a:spcBef>
                <a:spcPct val="0"/>
              </a:spcBef>
              <a:spcAft>
                <a:spcPct val="0"/>
              </a:spcAft>
              <a:defRPr/>
            </a:pPr>
            <a:r>
              <a:rPr lang="en-US" altLang="zh-CN" sz="20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PART2.1 </a:t>
            </a:r>
            <a:r>
              <a:rPr lang="zh-CN" altLang="en-US" sz="2000" b="1" dirty="0">
                <a:solidFill>
                  <a:schemeClr val="accent1"/>
                </a:solidFill>
                <a:latin typeface="微软雅黑" panose="020B0503020204020204" pitchFamily="34" charset="-122"/>
                <a:ea typeface="微软雅黑" panose="020B0503020204020204" pitchFamily="34" charset="-122"/>
              </a:rPr>
              <a:t>数字资本</a:t>
            </a:r>
            <a:r>
              <a:rPr lang="zh-CN" altLang="en-US" sz="2000" dirty="0">
                <a:solidFill>
                  <a:schemeClr val="accent1"/>
                </a:solidFill>
                <a:latin typeface="微软雅黑" panose="020B0503020204020204" pitchFamily="34" charset="-122"/>
                <a:ea typeface="微软雅黑" panose="020B0503020204020204" pitchFamily="34" charset="-122"/>
              </a:rPr>
              <a:t>：共享还是剥削？</a:t>
            </a:r>
          </a:p>
        </p:txBody>
      </p:sp>
      <p:sp>
        <p:nvSpPr>
          <p:cNvPr id="7" name="文本框 5" descr="e7d195523061f1c09e9d68d7cf438b91ef959ecb14fc25d26BBA7F7DBC18E55DFF4014AF651F0BF2569D4B6C1DA7F1A4683A481403BD872FC687266AD13265C1DE7C373772FD8728ABDD69ADD03BFF5BE2862BC891DBB79E388E8341C14BD50CFA981F3101870A7FBE22E25F3818A214136F68DAC3E906DC5DAFF951C5F05A8572F61FF1CC7DB4368B6AFEB565C0A640">
            <a:extLst>
              <a:ext uri="{FF2B5EF4-FFF2-40B4-BE49-F238E27FC236}">
                <a16:creationId xmlns:a16="http://schemas.microsoft.com/office/drawing/2014/main" id="{411ACE97-0F7C-4B38-9804-2BB31CDEEE93}"/>
              </a:ext>
            </a:extLst>
          </p:cNvPr>
          <p:cNvSpPr txBox="1">
            <a:spLocks noChangeArrowheads="1"/>
          </p:cNvSpPr>
          <p:nvPr/>
        </p:nvSpPr>
        <p:spPr bwMode="auto">
          <a:xfrm>
            <a:off x="290749" y="1242603"/>
            <a:ext cx="5647861" cy="3609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indent="457200" algn="just" fontAlgn="base">
              <a:lnSpc>
                <a:spcPct val="150000"/>
              </a:lnSpc>
              <a:spcBef>
                <a:spcPct val="0"/>
              </a:spcBef>
              <a:spcAft>
                <a:spcPct val="0"/>
              </a:spcAft>
              <a:defRPr/>
            </a:pPr>
            <a:r>
              <a:rPr lang="zh-CN" altLang="en-US" sz="1400" dirty="0">
                <a:solidFill>
                  <a:srgbClr val="304371"/>
                </a:solidFill>
                <a:latin typeface="微软雅黑" panose="020B0503020204020204" pitchFamily="34" charset="-122"/>
                <a:ea typeface="微软雅黑" panose="020B0503020204020204" pitchFamily="34" charset="-122"/>
              </a:rPr>
              <a:t>通过横跨现实空间和网络虚拟空间，“三角贸易”建立。这里掌握最多资本的是以“苹果”为代表的跨国品牌公司，它们是数字资本主义的核心，是控制科技制高点的“全球北方”。它们在“全球南方”像富士康这样的代工厂获得劳力完成电子产品硬件生产。</a:t>
            </a:r>
          </a:p>
          <a:p>
            <a:pPr indent="457200" algn="just" fontAlgn="base">
              <a:lnSpc>
                <a:spcPct val="150000"/>
              </a:lnSpc>
              <a:spcBef>
                <a:spcPct val="0"/>
              </a:spcBef>
              <a:spcAft>
                <a:spcPct val="0"/>
              </a:spcAft>
              <a:defRPr/>
            </a:pPr>
            <a:r>
              <a:rPr lang="zh-CN" altLang="en-US" sz="1400" dirty="0">
                <a:solidFill>
                  <a:srgbClr val="304371"/>
                </a:solidFill>
                <a:latin typeface="微软雅黑" panose="020B0503020204020204" pitchFamily="34" charset="-122"/>
                <a:ea typeface="微软雅黑" panose="020B0503020204020204" pitchFamily="34" charset="-122"/>
              </a:rPr>
              <a:t>富士康不出口奴隶，它出口到互联网虚拟新世界的是让上网、打游戏、刷微博的“玩工”们免费产生大量数据的手机、电脑及周边产品。用户数据是数字资本主义的新增长点，它可使科技企业可更精准地进行研发，更有效地预测和引导市场消费。用户生成内容因此已成为当代数字资本主义不可或缺的生产要素，同时也是关键的消费要素。新一轮资本积累再从“苹果”开始，周而复始的结果是，“苹果”越来越值钱的公司，而富士康的劳工问题则“返祖”到了奴隶制。</a:t>
            </a:r>
          </a:p>
        </p:txBody>
      </p:sp>
      <p:pic>
        <p:nvPicPr>
          <p:cNvPr id="4" name="图片 3">
            <a:extLst>
              <a:ext uri="{FF2B5EF4-FFF2-40B4-BE49-F238E27FC236}">
                <a16:creationId xmlns:a16="http://schemas.microsoft.com/office/drawing/2014/main" id="{77CC8B9B-1097-4CE3-A551-EB65DDD0377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253" t="11348" r="8934" b="18610"/>
          <a:stretch/>
        </p:blipFill>
        <p:spPr>
          <a:xfrm>
            <a:off x="5938610" y="4110870"/>
            <a:ext cx="1457870" cy="586617"/>
          </a:xfrm>
          <a:prstGeom prst="rect">
            <a:avLst/>
          </a:prstGeom>
        </p:spPr>
      </p:pic>
      <p:pic>
        <p:nvPicPr>
          <p:cNvPr id="6" name="图片 5">
            <a:extLst>
              <a:ext uri="{FF2B5EF4-FFF2-40B4-BE49-F238E27FC236}">
                <a16:creationId xmlns:a16="http://schemas.microsoft.com/office/drawing/2014/main" id="{5D5768A4-A7C2-483B-B7F0-8A2CC0209F1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5990" t="10469" r="26256" b="9676"/>
          <a:stretch/>
        </p:blipFill>
        <p:spPr>
          <a:xfrm>
            <a:off x="8365069" y="4065828"/>
            <a:ext cx="710900" cy="676699"/>
          </a:xfrm>
          <a:prstGeom prst="rect">
            <a:avLst/>
          </a:prstGeom>
        </p:spPr>
      </p:pic>
      <p:cxnSp>
        <p:nvCxnSpPr>
          <p:cNvPr id="11" name="直接箭头连接符 10">
            <a:extLst>
              <a:ext uri="{FF2B5EF4-FFF2-40B4-BE49-F238E27FC236}">
                <a16:creationId xmlns:a16="http://schemas.microsoft.com/office/drawing/2014/main" id="{BAA901BD-D178-43E8-8EF3-4F0526BCAD88}"/>
              </a:ext>
            </a:extLst>
          </p:cNvPr>
          <p:cNvCxnSpPr>
            <a:cxnSpLocks/>
          </p:cNvCxnSpPr>
          <p:nvPr/>
        </p:nvCxnSpPr>
        <p:spPr>
          <a:xfrm>
            <a:off x="7477761" y="4267200"/>
            <a:ext cx="819573" cy="0"/>
          </a:xfrm>
          <a:prstGeom prst="straightConnector1">
            <a:avLst/>
          </a:prstGeom>
          <a:ln w="34925">
            <a:solidFill>
              <a:srgbClr val="304371"/>
            </a:solidFill>
            <a:tailEnd type="stealth"/>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78C9FC9E-487B-4383-9996-BBD1A92A2DBE}"/>
              </a:ext>
            </a:extLst>
          </p:cNvPr>
          <p:cNvCxnSpPr>
            <a:cxnSpLocks/>
          </p:cNvCxnSpPr>
          <p:nvPr/>
        </p:nvCxnSpPr>
        <p:spPr>
          <a:xfrm flipH="1">
            <a:off x="7477762" y="4563600"/>
            <a:ext cx="806025" cy="0"/>
          </a:xfrm>
          <a:prstGeom prst="straightConnector1">
            <a:avLst/>
          </a:prstGeom>
          <a:ln w="34925">
            <a:solidFill>
              <a:srgbClr val="304371"/>
            </a:solidFill>
            <a:tailEnd type="stealth"/>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C1EDF5E9-1301-4155-8309-A695DAEA048B}"/>
              </a:ext>
            </a:extLst>
          </p:cNvPr>
          <p:cNvPicPr/>
          <p:nvPr/>
        </p:nvPicPr>
        <p:blipFill rotWithShape="1">
          <a:blip r:embed="rId4">
            <a:extLst>
              <a:ext uri="{28A0092B-C50C-407E-A947-70E740481C1C}">
                <a14:useLocalDpi xmlns:a14="http://schemas.microsoft.com/office/drawing/2010/main" val="0"/>
              </a:ext>
            </a:extLst>
          </a:blip>
          <a:srcRect l="22257" r="22900"/>
          <a:stretch/>
        </p:blipFill>
        <p:spPr bwMode="auto">
          <a:xfrm>
            <a:off x="5938610" y="1185533"/>
            <a:ext cx="3205390" cy="2513830"/>
          </a:xfrm>
          <a:prstGeom prst="rect">
            <a:avLst/>
          </a:prstGeom>
          <a:noFill/>
        </p:spPr>
      </p:pic>
    </p:spTree>
    <p:extLst>
      <p:ext uri="{BB962C8B-B14F-4D97-AF65-F5344CB8AC3E}">
        <p14:creationId xmlns:p14="http://schemas.microsoft.com/office/powerpoint/2010/main" val="335506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inVertic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par>
                                <p:cTn id="18" presetID="16" presetClass="entr" presetSubtype="21"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par>
                                <p:cTn id="21" presetID="16" presetClass="entr" presetSubtype="21"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arn(inVertical)">
                                      <p:cBhvr>
                                        <p:cTn id="23" dur="500"/>
                                        <p:tgtEl>
                                          <p:spTgt spid="11"/>
                                        </p:tgtEl>
                                      </p:cBhvr>
                                    </p:animEffect>
                                  </p:childTnLst>
                                </p:cTn>
                              </p:par>
                              <p:par>
                                <p:cTn id="24" presetID="16" presetClass="entr" presetSubtype="21"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arn(inVertical)">
                                      <p:cBhvr>
                                        <p:cTn id="26" dur="500"/>
                                        <p:tgtEl>
                                          <p:spTgt spid="15"/>
                                        </p:tgtEl>
                                      </p:cBhvr>
                                    </p:animEffect>
                                  </p:childTnLst>
                                </p:cTn>
                              </p:par>
                              <p:par>
                                <p:cTn id="27" presetID="16" presetClass="entr" presetSubtype="21"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arn(inVertical)">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416560" y="1483360"/>
            <a:ext cx="4155440" cy="31081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4572000" y="1483360"/>
            <a:ext cx="4155440" cy="31081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3708400" y="2173850"/>
            <a:ext cx="1727200" cy="1727200"/>
          </a:xfrm>
          <a:prstGeom prst="ellipse">
            <a:avLst/>
          </a:prstGeom>
          <a:solidFill>
            <a:schemeClr val="accent1">
              <a:lumMod val="75000"/>
            </a:schemeClr>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latin typeface="+mj-lt"/>
            </a:endParaRPr>
          </a:p>
        </p:txBody>
      </p:sp>
      <p:sp>
        <p:nvSpPr>
          <p:cNvPr id="14" name="矩形 13"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684220" y="2129714"/>
            <a:ext cx="3062981" cy="2316403"/>
          </a:xfrm>
          <a:prstGeom prst="rect">
            <a:avLst/>
          </a:prstGeom>
        </p:spPr>
        <p:txBody>
          <a:bodyPr wrap="square">
            <a:spAutoFit/>
          </a:bodyPr>
          <a:lstStyle/>
          <a:p>
            <a:pPr lvl="0" algn="just">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1. </a:t>
            </a:r>
            <a:r>
              <a:rPr lang="zh-CN" altLang="zh-CN" sz="1400" dirty="0">
                <a:solidFill>
                  <a:schemeClr val="bg1"/>
                </a:solidFill>
                <a:latin typeface="微软雅黑" panose="020B0503020204020204" pitchFamily="34" charset="-122"/>
                <a:ea typeface="微软雅黑" panose="020B0503020204020204" pitchFamily="34" charset="-122"/>
              </a:rPr>
              <a:t>将物（数据）与劳动者（玩工）相结合，并达到增值。</a:t>
            </a:r>
          </a:p>
          <a:p>
            <a:pPr lvl="0" algn="just">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2. </a:t>
            </a:r>
            <a:r>
              <a:rPr lang="zh-CN" altLang="zh-CN" sz="1400" dirty="0">
                <a:solidFill>
                  <a:schemeClr val="bg1"/>
                </a:solidFill>
                <a:latin typeface="微软雅黑" panose="020B0503020204020204" pitchFamily="34" charset="-122"/>
                <a:ea typeface="微软雅黑" panose="020B0503020204020204" pitchFamily="34" charset="-122"/>
              </a:rPr>
              <a:t>通过互联网极大地拓宽实现资本主义生产的范围</a:t>
            </a:r>
          </a:p>
          <a:p>
            <a:pPr lvl="0" algn="just">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3. </a:t>
            </a:r>
            <a:r>
              <a:rPr lang="zh-CN" altLang="zh-CN" sz="1400" dirty="0">
                <a:solidFill>
                  <a:schemeClr val="bg1"/>
                </a:solidFill>
                <a:latin typeface="微软雅黑" panose="020B0503020204020204" pitchFamily="34" charset="-122"/>
                <a:ea typeface="微软雅黑" panose="020B0503020204020204" pitchFamily="34" charset="-122"/>
              </a:rPr>
              <a:t>产品中的价值增值部分由生产者（富士康与玩工）所创造，为资本所有者（苹果公司）占有</a:t>
            </a:r>
          </a:p>
        </p:txBody>
      </p:sp>
      <p:sp>
        <p:nvSpPr>
          <p:cNvPr id="15" name="矩形 14"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684220" y="1630005"/>
            <a:ext cx="1723549" cy="461665"/>
          </a:xfrm>
          <a:prstGeom prst="rect">
            <a:avLst/>
          </a:prstGeom>
          <a:noFill/>
        </p:spPr>
        <p:txBody>
          <a:bodyPr wrap="none">
            <a:spAutoFit/>
          </a:bodyPr>
          <a:lstStyle/>
          <a:p>
            <a:pPr>
              <a:defRPr/>
            </a:pPr>
            <a:r>
              <a:rPr lang="zh-CN" altLang="en-US"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不变之处：</a:t>
            </a:r>
          </a:p>
        </p:txBody>
      </p:sp>
      <p:sp>
        <p:nvSpPr>
          <p:cNvPr id="16" name="矩形 15"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5633427" y="2173850"/>
            <a:ext cx="2896186" cy="1993238"/>
          </a:xfrm>
          <a:prstGeom prst="rect">
            <a:avLst/>
          </a:prstGeom>
        </p:spPr>
        <p:txBody>
          <a:bodyPr wrap="square">
            <a:spAutoFit/>
          </a:bodyPr>
          <a:lstStyle/>
          <a:p>
            <a:pPr algn="just">
              <a:lnSpc>
                <a:spcPct val="150000"/>
              </a:lnSpc>
            </a:pPr>
            <a:r>
              <a:rPr lang="en-US" altLang="zh-CN" sz="1400" dirty="0">
                <a:solidFill>
                  <a:srgbClr val="304371"/>
                </a:solidFill>
                <a:latin typeface="微软雅黑" panose="020B0503020204020204" pitchFamily="34" charset="-122"/>
                <a:ea typeface="微软雅黑" panose="020B0503020204020204" pitchFamily="34" charset="-122"/>
              </a:rPr>
              <a:t>1. </a:t>
            </a:r>
            <a:r>
              <a:rPr lang="zh-CN" altLang="en-US" sz="1400" dirty="0">
                <a:solidFill>
                  <a:srgbClr val="304371"/>
                </a:solidFill>
                <a:latin typeface="微软雅黑" panose="020B0503020204020204" pitchFamily="34" charset="-122"/>
                <a:ea typeface="微软雅黑" panose="020B0503020204020204" pitchFamily="34" charset="-122"/>
              </a:rPr>
              <a:t>以信息作为媒介，虚拟世界成为了资本积累的重要增长点。</a:t>
            </a:r>
          </a:p>
          <a:p>
            <a:pPr algn="just">
              <a:lnSpc>
                <a:spcPct val="150000"/>
              </a:lnSpc>
            </a:pPr>
            <a:r>
              <a:rPr lang="en-US" altLang="zh-CN" sz="1400" dirty="0">
                <a:solidFill>
                  <a:srgbClr val="304371"/>
                </a:solidFill>
                <a:latin typeface="微软雅黑" panose="020B0503020204020204" pitchFamily="34" charset="-122"/>
                <a:ea typeface="微软雅黑" panose="020B0503020204020204" pitchFamily="34" charset="-122"/>
              </a:rPr>
              <a:t>2. </a:t>
            </a:r>
            <a:r>
              <a:rPr lang="zh-CN" altLang="en-US" sz="1400" dirty="0">
                <a:solidFill>
                  <a:srgbClr val="304371"/>
                </a:solidFill>
                <a:latin typeface="微软雅黑" panose="020B0503020204020204" pitchFamily="34" charset="-122"/>
                <a:ea typeface="微软雅黑" panose="020B0503020204020204" pitchFamily="34" charset="-122"/>
              </a:rPr>
              <a:t>数据即用户生成内容成为获取利润的一种新的生产资料</a:t>
            </a:r>
          </a:p>
          <a:p>
            <a:pPr algn="just">
              <a:lnSpc>
                <a:spcPct val="150000"/>
              </a:lnSpc>
            </a:pPr>
            <a:r>
              <a:rPr lang="en-US" altLang="zh-CN" sz="1400" dirty="0">
                <a:solidFill>
                  <a:srgbClr val="304371"/>
                </a:solidFill>
                <a:latin typeface="微软雅黑" panose="020B0503020204020204" pitchFamily="34" charset="-122"/>
                <a:ea typeface="微软雅黑" panose="020B0503020204020204" pitchFamily="34" charset="-122"/>
              </a:rPr>
              <a:t>3. </a:t>
            </a:r>
            <a:r>
              <a:rPr lang="zh-CN" altLang="en-US" sz="1400" dirty="0">
                <a:solidFill>
                  <a:srgbClr val="304371"/>
                </a:solidFill>
                <a:latin typeface="微软雅黑" panose="020B0503020204020204" pitchFamily="34" charset="-122"/>
                <a:ea typeface="微软雅黑" panose="020B0503020204020204" pitchFamily="34" charset="-122"/>
              </a:rPr>
              <a:t>生产者（玩工）无意识地从事生产活动</a:t>
            </a:r>
          </a:p>
        </p:txBody>
      </p:sp>
      <p:sp>
        <p:nvSpPr>
          <p:cNvPr id="17" name="矩形 1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5647674" y="1630004"/>
            <a:ext cx="1415772" cy="461665"/>
          </a:xfrm>
          <a:prstGeom prst="rect">
            <a:avLst/>
          </a:prstGeom>
          <a:noFill/>
        </p:spPr>
        <p:txBody>
          <a:bodyPr wrap="none">
            <a:spAutoFit/>
          </a:bodyPr>
          <a:lstStyle/>
          <a:p>
            <a:pPr>
              <a:defRPr/>
            </a:pPr>
            <a:r>
              <a:rPr lang="zh-CN" altLang="en-US" sz="24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不同点：</a:t>
            </a:r>
          </a:p>
        </p:txBody>
      </p:sp>
      <p:sp>
        <p:nvSpPr>
          <p:cNvPr id="19" name="文本框 5" descr="e7d195523061f1c09e9d68d7cf438b91ef959ecb14fc25d26BBA7F7DBC18E55DFF4014AF651F0BF2569D4B6C1DA7F1A4683A481403BD872FC687266AD13265C1DE7C373772FD8728ABDD69ADD03BFF5BE2862BC891DBB79E388E8341C14BD50CFA981F3101870A7FBE22E25F3818A214136F68DAC3E906DC5DAFF951C5F05A8572F61FF1CC7DB4368B6AFEB565C0A640">
            <a:extLst>
              <a:ext uri="{FF2B5EF4-FFF2-40B4-BE49-F238E27FC236}">
                <a16:creationId xmlns:a16="http://schemas.microsoft.com/office/drawing/2014/main" id="{AFE79B2A-C9E2-4E88-A91E-DA97C6D2E2F3}"/>
              </a:ext>
            </a:extLst>
          </p:cNvPr>
          <p:cNvSpPr txBox="1">
            <a:spLocks noChangeArrowheads="1"/>
          </p:cNvSpPr>
          <p:nvPr/>
        </p:nvSpPr>
        <p:spPr bwMode="auto">
          <a:xfrm>
            <a:off x="337290" y="824412"/>
            <a:ext cx="8199407" cy="418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lnSpc>
                <a:spcPct val="150000"/>
              </a:lnSpc>
              <a:spcBef>
                <a:spcPct val="0"/>
              </a:spcBef>
              <a:spcAft>
                <a:spcPct val="0"/>
              </a:spcAft>
              <a:defRPr/>
            </a:pPr>
            <a:r>
              <a:rPr lang="zh-CN" altLang="en-US" sz="1600" b="1" dirty="0">
                <a:solidFill>
                  <a:srgbClr val="304371"/>
                </a:solidFill>
                <a:latin typeface="微软雅黑" panose="020B0503020204020204" pitchFamily="34" charset="-122"/>
                <a:ea typeface="微软雅黑" panose="020B0503020204020204" pitchFamily="34" charset="-122"/>
              </a:rPr>
              <a:t>富士康与苹果</a:t>
            </a:r>
            <a:r>
              <a:rPr lang="en-US" altLang="zh-CN" sz="1600" b="1" dirty="0">
                <a:solidFill>
                  <a:srgbClr val="304371"/>
                </a:solidFill>
                <a:latin typeface="微软雅黑" panose="020B0503020204020204" pitchFamily="34" charset="-122"/>
                <a:ea typeface="微软雅黑" panose="020B0503020204020204" pitchFamily="34" charset="-122"/>
              </a:rPr>
              <a:t>—— 21</a:t>
            </a:r>
            <a:r>
              <a:rPr lang="zh-CN" altLang="en-US" sz="1600" b="1" dirty="0">
                <a:solidFill>
                  <a:srgbClr val="304371"/>
                </a:solidFill>
                <a:latin typeface="微软雅黑" panose="020B0503020204020204" pitchFamily="34" charset="-122"/>
                <a:ea typeface="微软雅黑" panose="020B0503020204020204" pitchFamily="34" charset="-122"/>
              </a:rPr>
              <a:t>世纪的“三角贸易”</a:t>
            </a:r>
            <a:endParaRPr lang="en-US" altLang="zh-CN" sz="1600" dirty="0">
              <a:solidFill>
                <a:srgbClr val="304371"/>
              </a:solidFill>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9D0BE9B0-DD93-4310-A2DA-FD5717826977}"/>
              </a:ext>
            </a:extLst>
          </p:cNvPr>
          <p:cNvSpPr/>
          <p:nvPr/>
        </p:nvSpPr>
        <p:spPr bwMode="auto">
          <a:xfrm>
            <a:off x="337290" y="150470"/>
            <a:ext cx="4325543" cy="499624"/>
          </a:xfrm>
          <a:prstGeom prst="rect">
            <a:avLst/>
          </a:prstGeom>
          <a:noFill/>
        </p:spPr>
        <p:txBody>
          <a:bodyPr wrap="none">
            <a:spAutoFit/>
          </a:bodyPr>
          <a:lstStyle/>
          <a:p>
            <a:pPr fontAlgn="base">
              <a:lnSpc>
                <a:spcPct val="150000"/>
              </a:lnSpc>
              <a:spcBef>
                <a:spcPct val="0"/>
              </a:spcBef>
              <a:spcAft>
                <a:spcPct val="0"/>
              </a:spcAft>
              <a:defRPr/>
            </a:pPr>
            <a:r>
              <a:rPr lang="en-US" altLang="zh-CN" sz="20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PART2.1 </a:t>
            </a:r>
            <a:r>
              <a:rPr lang="zh-CN" altLang="en-US" sz="2000" b="1" dirty="0">
                <a:solidFill>
                  <a:schemeClr val="accent1"/>
                </a:solidFill>
                <a:latin typeface="微软雅黑" panose="020B0503020204020204" pitchFamily="34" charset="-122"/>
                <a:ea typeface="微软雅黑" panose="020B0503020204020204" pitchFamily="34" charset="-122"/>
              </a:rPr>
              <a:t>数字资本</a:t>
            </a:r>
            <a:r>
              <a:rPr lang="zh-CN" altLang="en-US" sz="2000" dirty="0">
                <a:solidFill>
                  <a:schemeClr val="accent1"/>
                </a:solidFill>
                <a:latin typeface="微软雅黑" panose="020B0503020204020204" pitchFamily="34" charset="-122"/>
                <a:ea typeface="微软雅黑" panose="020B0503020204020204" pitchFamily="34" charset="-122"/>
              </a:rPr>
              <a:t>：共享还是剥削？</a:t>
            </a:r>
          </a:p>
        </p:txBody>
      </p:sp>
      <p:pic>
        <p:nvPicPr>
          <p:cNvPr id="30" name="图片 29">
            <a:extLst>
              <a:ext uri="{FF2B5EF4-FFF2-40B4-BE49-F238E27FC236}">
                <a16:creationId xmlns:a16="http://schemas.microsoft.com/office/drawing/2014/main" id="{3D080C0F-061E-4760-B3AC-1FDB6F486FA4}"/>
              </a:ext>
            </a:extLst>
          </p:cNvPr>
          <p:cNvPicPr/>
          <p:nvPr/>
        </p:nvPicPr>
        <p:blipFill rotWithShape="1">
          <a:blip r:embed="rId2" cstate="print">
            <a:extLst>
              <a:ext uri="{28A0092B-C50C-407E-A947-70E740481C1C}">
                <a14:useLocalDpi xmlns:a14="http://schemas.microsoft.com/office/drawing/2010/main" val="0"/>
              </a:ext>
            </a:extLst>
          </a:blip>
          <a:srcRect l="22257" r="22900"/>
          <a:stretch/>
        </p:blipFill>
        <p:spPr bwMode="auto">
          <a:xfrm>
            <a:off x="5241246" y="40123"/>
            <a:ext cx="1840274" cy="1443237"/>
          </a:xfrm>
          <a:prstGeom prst="rect">
            <a:avLst/>
          </a:prstGeom>
          <a:noFill/>
        </p:spPr>
      </p:pic>
      <p:sp>
        <p:nvSpPr>
          <p:cNvPr id="33" name="Freeform 5"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a:extLst>
              <a:ext uri="{FF2B5EF4-FFF2-40B4-BE49-F238E27FC236}">
                <a16:creationId xmlns:a16="http://schemas.microsoft.com/office/drawing/2014/main" id="{0BB5BB17-7558-438B-AFF6-92A95175401E}"/>
              </a:ext>
            </a:extLst>
          </p:cNvPr>
          <p:cNvSpPr>
            <a:spLocks noEditPoints="1"/>
          </p:cNvSpPr>
          <p:nvPr/>
        </p:nvSpPr>
        <p:spPr bwMode="auto">
          <a:xfrm>
            <a:off x="4105223" y="2521164"/>
            <a:ext cx="933554" cy="977693"/>
          </a:xfrm>
          <a:custGeom>
            <a:avLst/>
            <a:gdLst>
              <a:gd name="T0" fmla="*/ 153 w 244"/>
              <a:gd name="T1" fmla="*/ 76 h 256"/>
              <a:gd name="T2" fmla="*/ 99 w 244"/>
              <a:gd name="T3" fmla="*/ 111 h 256"/>
              <a:gd name="T4" fmla="*/ 105 w 244"/>
              <a:gd name="T5" fmla="*/ 99 h 256"/>
              <a:gd name="T6" fmla="*/ 142 w 244"/>
              <a:gd name="T7" fmla="*/ 99 h 256"/>
              <a:gd name="T8" fmla="*/ 146 w 244"/>
              <a:gd name="T9" fmla="*/ 111 h 256"/>
              <a:gd name="T10" fmla="*/ 162 w 244"/>
              <a:gd name="T11" fmla="*/ 61 h 256"/>
              <a:gd name="T12" fmla="*/ 82 w 244"/>
              <a:gd name="T13" fmla="*/ 73 h 256"/>
              <a:gd name="T14" fmla="*/ 123 w 244"/>
              <a:gd name="T15" fmla="*/ 0 h 256"/>
              <a:gd name="T16" fmla="*/ 123 w 244"/>
              <a:gd name="T17" fmla="*/ 25 h 256"/>
              <a:gd name="T18" fmla="*/ 123 w 244"/>
              <a:gd name="T19" fmla="*/ 0 h 256"/>
              <a:gd name="T20" fmla="*/ 103 w 244"/>
              <a:gd name="T21" fmla="*/ 59 h 256"/>
              <a:gd name="T22" fmla="*/ 107 w 244"/>
              <a:gd name="T23" fmla="*/ 44 h 256"/>
              <a:gd name="T24" fmla="*/ 137 w 244"/>
              <a:gd name="T25" fmla="*/ 59 h 256"/>
              <a:gd name="T26" fmla="*/ 141 w 244"/>
              <a:gd name="T27" fmla="*/ 44 h 256"/>
              <a:gd name="T28" fmla="*/ 151 w 244"/>
              <a:gd name="T29" fmla="*/ 59 h 256"/>
              <a:gd name="T30" fmla="*/ 134 w 244"/>
              <a:gd name="T31" fmla="*/ 29 h 256"/>
              <a:gd name="T32" fmla="*/ 123 w 244"/>
              <a:gd name="T33" fmla="*/ 34 h 256"/>
              <a:gd name="T34" fmla="*/ 110 w 244"/>
              <a:gd name="T35" fmla="*/ 29 h 256"/>
              <a:gd name="T36" fmla="*/ 93 w 244"/>
              <a:gd name="T37" fmla="*/ 59 h 256"/>
              <a:gd name="T38" fmla="*/ 69 w 244"/>
              <a:gd name="T39" fmla="*/ 99 h 256"/>
              <a:gd name="T40" fmla="*/ 42 w 244"/>
              <a:gd name="T41" fmla="*/ 99 h 256"/>
              <a:gd name="T42" fmla="*/ 123 w 244"/>
              <a:gd name="T43" fmla="*/ 85 h 256"/>
              <a:gd name="T44" fmla="*/ 123 w 244"/>
              <a:gd name="T45" fmla="*/ 113 h 256"/>
              <a:gd name="T46" fmla="*/ 123 w 244"/>
              <a:gd name="T47" fmla="*/ 85 h 256"/>
              <a:gd name="T48" fmla="*/ 204 w 244"/>
              <a:gd name="T49" fmla="*/ 97 h 256"/>
              <a:gd name="T50" fmla="*/ 177 w 244"/>
              <a:gd name="T51" fmla="*/ 97 h 256"/>
              <a:gd name="T52" fmla="*/ 101 w 244"/>
              <a:gd name="T53" fmla="*/ 145 h 256"/>
              <a:gd name="T54" fmla="*/ 140 w 244"/>
              <a:gd name="T55" fmla="*/ 145 h 256"/>
              <a:gd name="T56" fmla="*/ 155 w 244"/>
              <a:gd name="T57" fmla="*/ 145 h 256"/>
              <a:gd name="T58" fmla="*/ 136 w 244"/>
              <a:gd name="T59" fmla="*/ 117 h 256"/>
              <a:gd name="T60" fmla="*/ 89 w 244"/>
              <a:gd name="T61" fmla="*/ 132 h 256"/>
              <a:gd name="T62" fmla="*/ 101 w 244"/>
              <a:gd name="T63" fmla="*/ 145 h 256"/>
              <a:gd name="T64" fmla="*/ 34 w 244"/>
              <a:gd name="T65" fmla="*/ 145 h 256"/>
              <a:gd name="T66" fmla="*/ 72 w 244"/>
              <a:gd name="T67" fmla="*/ 145 h 256"/>
              <a:gd name="T68" fmla="*/ 88 w 244"/>
              <a:gd name="T69" fmla="*/ 145 h 256"/>
              <a:gd name="T70" fmla="*/ 69 w 244"/>
              <a:gd name="T71" fmla="*/ 117 h 256"/>
              <a:gd name="T72" fmla="*/ 22 w 244"/>
              <a:gd name="T73" fmla="*/ 132 h 256"/>
              <a:gd name="T74" fmla="*/ 244 w 244"/>
              <a:gd name="T75" fmla="*/ 174 h 256"/>
              <a:gd name="T76" fmla="*/ 223 w 244"/>
              <a:gd name="T77" fmla="*/ 151 h 256"/>
              <a:gd name="T78" fmla="*/ 207 w 244"/>
              <a:gd name="T79" fmla="*/ 151 h 256"/>
              <a:gd name="T80" fmla="*/ 169 w 244"/>
              <a:gd name="T81" fmla="*/ 151 h 256"/>
              <a:gd name="T82" fmla="*/ 155 w 244"/>
              <a:gd name="T83" fmla="*/ 151 h 256"/>
              <a:gd name="T84" fmla="*/ 140 w 244"/>
              <a:gd name="T85" fmla="*/ 151 h 256"/>
              <a:gd name="T86" fmla="*/ 101 w 244"/>
              <a:gd name="T87" fmla="*/ 151 h 256"/>
              <a:gd name="T88" fmla="*/ 88 w 244"/>
              <a:gd name="T89" fmla="*/ 151 h 256"/>
              <a:gd name="T90" fmla="*/ 72 w 244"/>
              <a:gd name="T91" fmla="*/ 151 h 256"/>
              <a:gd name="T92" fmla="*/ 34 w 244"/>
              <a:gd name="T93" fmla="*/ 151 h 256"/>
              <a:gd name="T94" fmla="*/ 0 w 244"/>
              <a:gd name="T95" fmla="*/ 151 h 256"/>
              <a:gd name="T96" fmla="*/ 26 w 244"/>
              <a:gd name="T97" fmla="*/ 174 h 256"/>
              <a:gd name="T98" fmla="*/ 16 w 244"/>
              <a:gd name="T99" fmla="*/ 243 h 256"/>
              <a:gd name="T100" fmla="*/ 227 w 244"/>
              <a:gd name="T101" fmla="*/ 256 h 256"/>
              <a:gd name="T102" fmla="*/ 219 w 244"/>
              <a:gd name="T103" fmla="*/ 243 h 256"/>
              <a:gd name="T104" fmla="*/ 244 w 244"/>
              <a:gd name="T105" fmla="*/ 174 h 256"/>
              <a:gd name="T106" fmla="*/ 157 w 244"/>
              <a:gd name="T107" fmla="*/ 145 h 256"/>
              <a:gd name="T108" fmla="*/ 172 w 244"/>
              <a:gd name="T109" fmla="*/ 145 h 256"/>
              <a:gd name="T110" fmla="*/ 211 w 244"/>
              <a:gd name="T111" fmla="*/ 145 h 256"/>
              <a:gd name="T112" fmla="*/ 223 w 244"/>
              <a:gd name="T113" fmla="*/ 130 h 256"/>
              <a:gd name="T114" fmla="*/ 176 w 244"/>
              <a:gd name="T115" fmla="*/ 11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4" h="256">
                <a:moveTo>
                  <a:pt x="146" y="111"/>
                </a:moveTo>
                <a:cubicBezTo>
                  <a:pt x="153" y="76"/>
                  <a:pt x="153" y="76"/>
                  <a:pt x="153" y="76"/>
                </a:cubicBezTo>
                <a:cubicBezTo>
                  <a:pt x="92" y="76"/>
                  <a:pt x="92" y="76"/>
                  <a:pt x="92" y="76"/>
                </a:cubicBezTo>
                <a:cubicBezTo>
                  <a:pt x="99" y="111"/>
                  <a:pt x="99" y="111"/>
                  <a:pt x="99" y="111"/>
                </a:cubicBezTo>
                <a:cubicBezTo>
                  <a:pt x="101" y="110"/>
                  <a:pt x="104" y="109"/>
                  <a:pt x="108" y="109"/>
                </a:cubicBezTo>
                <a:cubicBezTo>
                  <a:pt x="106" y="106"/>
                  <a:pt x="105" y="103"/>
                  <a:pt x="105" y="99"/>
                </a:cubicBezTo>
                <a:cubicBezTo>
                  <a:pt x="105" y="89"/>
                  <a:pt x="113" y="80"/>
                  <a:pt x="123" y="80"/>
                </a:cubicBezTo>
                <a:cubicBezTo>
                  <a:pt x="133" y="80"/>
                  <a:pt x="142" y="89"/>
                  <a:pt x="142" y="99"/>
                </a:cubicBezTo>
                <a:cubicBezTo>
                  <a:pt x="142" y="103"/>
                  <a:pt x="141" y="106"/>
                  <a:pt x="139" y="109"/>
                </a:cubicBezTo>
                <a:cubicBezTo>
                  <a:pt x="141" y="109"/>
                  <a:pt x="143" y="110"/>
                  <a:pt x="146" y="111"/>
                </a:cubicBezTo>
                <a:close/>
                <a:moveTo>
                  <a:pt x="82" y="61"/>
                </a:moveTo>
                <a:cubicBezTo>
                  <a:pt x="162" y="61"/>
                  <a:pt x="162" y="61"/>
                  <a:pt x="162" y="61"/>
                </a:cubicBezTo>
                <a:cubicBezTo>
                  <a:pt x="162" y="73"/>
                  <a:pt x="162" y="73"/>
                  <a:pt x="162" y="73"/>
                </a:cubicBezTo>
                <a:cubicBezTo>
                  <a:pt x="82" y="73"/>
                  <a:pt x="82" y="73"/>
                  <a:pt x="82" y="73"/>
                </a:cubicBezTo>
                <a:lnTo>
                  <a:pt x="82" y="61"/>
                </a:lnTo>
                <a:close/>
                <a:moveTo>
                  <a:pt x="123" y="0"/>
                </a:moveTo>
                <a:cubicBezTo>
                  <a:pt x="130" y="0"/>
                  <a:pt x="135" y="6"/>
                  <a:pt x="135" y="13"/>
                </a:cubicBezTo>
                <a:cubicBezTo>
                  <a:pt x="135" y="19"/>
                  <a:pt x="130" y="25"/>
                  <a:pt x="123" y="25"/>
                </a:cubicBezTo>
                <a:cubicBezTo>
                  <a:pt x="116" y="25"/>
                  <a:pt x="111" y="19"/>
                  <a:pt x="111" y="13"/>
                </a:cubicBezTo>
                <a:cubicBezTo>
                  <a:pt x="111" y="6"/>
                  <a:pt x="116" y="0"/>
                  <a:pt x="123" y="0"/>
                </a:cubicBezTo>
                <a:close/>
                <a:moveTo>
                  <a:pt x="93" y="59"/>
                </a:moveTo>
                <a:cubicBezTo>
                  <a:pt x="103" y="59"/>
                  <a:pt x="103" y="59"/>
                  <a:pt x="103" y="59"/>
                </a:cubicBezTo>
                <a:cubicBezTo>
                  <a:pt x="103" y="44"/>
                  <a:pt x="103" y="44"/>
                  <a:pt x="103" y="44"/>
                </a:cubicBezTo>
                <a:cubicBezTo>
                  <a:pt x="107" y="44"/>
                  <a:pt x="107" y="44"/>
                  <a:pt x="107" y="44"/>
                </a:cubicBezTo>
                <a:cubicBezTo>
                  <a:pt x="107" y="59"/>
                  <a:pt x="107" y="59"/>
                  <a:pt x="107" y="59"/>
                </a:cubicBezTo>
                <a:cubicBezTo>
                  <a:pt x="137" y="59"/>
                  <a:pt x="137" y="59"/>
                  <a:pt x="137" y="59"/>
                </a:cubicBezTo>
                <a:cubicBezTo>
                  <a:pt x="137" y="44"/>
                  <a:pt x="137" y="44"/>
                  <a:pt x="137" y="44"/>
                </a:cubicBezTo>
                <a:cubicBezTo>
                  <a:pt x="141" y="44"/>
                  <a:pt x="141" y="44"/>
                  <a:pt x="141" y="44"/>
                </a:cubicBezTo>
                <a:cubicBezTo>
                  <a:pt x="141" y="59"/>
                  <a:pt x="141" y="59"/>
                  <a:pt x="141" y="59"/>
                </a:cubicBezTo>
                <a:cubicBezTo>
                  <a:pt x="151" y="59"/>
                  <a:pt x="151" y="59"/>
                  <a:pt x="151" y="59"/>
                </a:cubicBezTo>
                <a:cubicBezTo>
                  <a:pt x="151" y="42"/>
                  <a:pt x="151" y="42"/>
                  <a:pt x="151" y="42"/>
                </a:cubicBezTo>
                <a:cubicBezTo>
                  <a:pt x="150" y="28"/>
                  <a:pt x="134" y="29"/>
                  <a:pt x="134" y="29"/>
                </a:cubicBezTo>
                <a:cubicBezTo>
                  <a:pt x="126" y="29"/>
                  <a:pt x="126" y="29"/>
                  <a:pt x="126" y="29"/>
                </a:cubicBezTo>
                <a:cubicBezTo>
                  <a:pt x="123" y="34"/>
                  <a:pt x="123" y="34"/>
                  <a:pt x="123" y="34"/>
                </a:cubicBezTo>
                <a:cubicBezTo>
                  <a:pt x="120" y="29"/>
                  <a:pt x="120" y="29"/>
                  <a:pt x="120" y="29"/>
                </a:cubicBezTo>
                <a:cubicBezTo>
                  <a:pt x="110" y="29"/>
                  <a:pt x="110" y="29"/>
                  <a:pt x="110" y="29"/>
                </a:cubicBezTo>
                <a:cubicBezTo>
                  <a:pt x="93" y="29"/>
                  <a:pt x="93" y="42"/>
                  <a:pt x="93" y="42"/>
                </a:cubicBezTo>
                <a:lnTo>
                  <a:pt x="93" y="59"/>
                </a:lnTo>
                <a:close/>
                <a:moveTo>
                  <a:pt x="56" y="85"/>
                </a:moveTo>
                <a:cubicBezTo>
                  <a:pt x="63" y="85"/>
                  <a:pt x="69" y="91"/>
                  <a:pt x="69" y="99"/>
                </a:cubicBezTo>
                <a:cubicBezTo>
                  <a:pt x="69" y="107"/>
                  <a:pt x="63" y="113"/>
                  <a:pt x="56" y="113"/>
                </a:cubicBezTo>
                <a:cubicBezTo>
                  <a:pt x="48" y="113"/>
                  <a:pt x="42" y="107"/>
                  <a:pt x="42" y="99"/>
                </a:cubicBezTo>
                <a:cubicBezTo>
                  <a:pt x="42" y="91"/>
                  <a:pt x="48" y="85"/>
                  <a:pt x="56" y="85"/>
                </a:cubicBezTo>
                <a:close/>
                <a:moveTo>
                  <a:pt x="123" y="85"/>
                </a:moveTo>
                <a:cubicBezTo>
                  <a:pt x="131" y="85"/>
                  <a:pt x="137" y="91"/>
                  <a:pt x="137" y="99"/>
                </a:cubicBezTo>
                <a:cubicBezTo>
                  <a:pt x="137" y="107"/>
                  <a:pt x="131" y="113"/>
                  <a:pt x="123" y="113"/>
                </a:cubicBezTo>
                <a:cubicBezTo>
                  <a:pt x="115" y="113"/>
                  <a:pt x="109" y="107"/>
                  <a:pt x="109" y="99"/>
                </a:cubicBezTo>
                <a:cubicBezTo>
                  <a:pt x="109" y="91"/>
                  <a:pt x="115" y="85"/>
                  <a:pt x="123" y="85"/>
                </a:cubicBezTo>
                <a:close/>
                <a:moveTo>
                  <a:pt x="191" y="111"/>
                </a:moveTo>
                <a:cubicBezTo>
                  <a:pt x="198" y="111"/>
                  <a:pt x="204" y="105"/>
                  <a:pt x="204" y="97"/>
                </a:cubicBezTo>
                <a:cubicBezTo>
                  <a:pt x="204" y="90"/>
                  <a:pt x="198" y="83"/>
                  <a:pt x="191" y="83"/>
                </a:cubicBezTo>
                <a:cubicBezTo>
                  <a:pt x="183" y="83"/>
                  <a:pt x="177" y="90"/>
                  <a:pt x="177" y="97"/>
                </a:cubicBezTo>
                <a:cubicBezTo>
                  <a:pt x="177" y="105"/>
                  <a:pt x="183" y="111"/>
                  <a:pt x="191" y="111"/>
                </a:cubicBezTo>
                <a:close/>
                <a:moveTo>
                  <a:pt x="101" y="145"/>
                </a:moveTo>
                <a:cubicBezTo>
                  <a:pt x="105" y="145"/>
                  <a:pt x="105" y="145"/>
                  <a:pt x="105" y="145"/>
                </a:cubicBezTo>
                <a:cubicBezTo>
                  <a:pt x="140" y="145"/>
                  <a:pt x="140" y="145"/>
                  <a:pt x="140" y="145"/>
                </a:cubicBezTo>
                <a:cubicBezTo>
                  <a:pt x="143" y="145"/>
                  <a:pt x="143" y="145"/>
                  <a:pt x="143" y="145"/>
                </a:cubicBezTo>
                <a:cubicBezTo>
                  <a:pt x="155" y="145"/>
                  <a:pt x="155" y="145"/>
                  <a:pt x="155" y="145"/>
                </a:cubicBezTo>
                <a:cubicBezTo>
                  <a:pt x="155" y="132"/>
                  <a:pt x="155" y="132"/>
                  <a:pt x="155" y="132"/>
                </a:cubicBezTo>
                <a:cubicBezTo>
                  <a:pt x="154" y="117"/>
                  <a:pt x="136" y="117"/>
                  <a:pt x="136" y="117"/>
                </a:cubicBezTo>
                <a:cubicBezTo>
                  <a:pt x="109" y="117"/>
                  <a:pt x="109" y="117"/>
                  <a:pt x="109" y="117"/>
                </a:cubicBezTo>
                <a:cubicBezTo>
                  <a:pt x="89" y="118"/>
                  <a:pt x="89" y="132"/>
                  <a:pt x="89" y="132"/>
                </a:cubicBezTo>
                <a:cubicBezTo>
                  <a:pt x="89" y="145"/>
                  <a:pt x="89" y="145"/>
                  <a:pt x="89" y="145"/>
                </a:cubicBezTo>
                <a:lnTo>
                  <a:pt x="101" y="145"/>
                </a:lnTo>
                <a:close/>
                <a:moveTo>
                  <a:pt x="22" y="145"/>
                </a:moveTo>
                <a:cubicBezTo>
                  <a:pt x="34" y="145"/>
                  <a:pt x="34" y="145"/>
                  <a:pt x="34" y="145"/>
                </a:cubicBezTo>
                <a:cubicBezTo>
                  <a:pt x="37" y="145"/>
                  <a:pt x="37" y="145"/>
                  <a:pt x="37" y="145"/>
                </a:cubicBezTo>
                <a:cubicBezTo>
                  <a:pt x="72" y="145"/>
                  <a:pt x="72" y="145"/>
                  <a:pt x="72" y="145"/>
                </a:cubicBezTo>
                <a:cubicBezTo>
                  <a:pt x="76" y="145"/>
                  <a:pt x="76" y="145"/>
                  <a:pt x="76" y="145"/>
                </a:cubicBezTo>
                <a:cubicBezTo>
                  <a:pt x="88" y="145"/>
                  <a:pt x="88" y="145"/>
                  <a:pt x="88" y="145"/>
                </a:cubicBezTo>
                <a:cubicBezTo>
                  <a:pt x="88" y="132"/>
                  <a:pt x="88" y="132"/>
                  <a:pt x="88" y="132"/>
                </a:cubicBezTo>
                <a:cubicBezTo>
                  <a:pt x="86" y="117"/>
                  <a:pt x="69" y="117"/>
                  <a:pt x="69" y="117"/>
                </a:cubicBezTo>
                <a:cubicBezTo>
                  <a:pt x="41" y="117"/>
                  <a:pt x="41" y="117"/>
                  <a:pt x="41" y="117"/>
                </a:cubicBezTo>
                <a:cubicBezTo>
                  <a:pt x="21" y="118"/>
                  <a:pt x="22" y="132"/>
                  <a:pt x="22" y="132"/>
                </a:cubicBezTo>
                <a:cubicBezTo>
                  <a:pt x="22" y="145"/>
                  <a:pt x="22" y="145"/>
                  <a:pt x="22" y="145"/>
                </a:cubicBezTo>
                <a:close/>
                <a:moveTo>
                  <a:pt x="244" y="174"/>
                </a:moveTo>
                <a:cubicBezTo>
                  <a:pt x="244" y="151"/>
                  <a:pt x="244" y="151"/>
                  <a:pt x="244" y="151"/>
                </a:cubicBezTo>
                <a:cubicBezTo>
                  <a:pt x="223" y="151"/>
                  <a:pt x="223" y="151"/>
                  <a:pt x="223" y="151"/>
                </a:cubicBezTo>
                <a:cubicBezTo>
                  <a:pt x="211" y="151"/>
                  <a:pt x="211" y="151"/>
                  <a:pt x="211" y="151"/>
                </a:cubicBezTo>
                <a:cubicBezTo>
                  <a:pt x="207" y="151"/>
                  <a:pt x="207" y="151"/>
                  <a:pt x="207" y="151"/>
                </a:cubicBezTo>
                <a:cubicBezTo>
                  <a:pt x="172" y="151"/>
                  <a:pt x="172" y="151"/>
                  <a:pt x="172" y="151"/>
                </a:cubicBezTo>
                <a:cubicBezTo>
                  <a:pt x="169" y="151"/>
                  <a:pt x="169" y="151"/>
                  <a:pt x="169" y="151"/>
                </a:cubicBezTo>
                <a:cubicBezTo>
                  <a:pt x="157" y="151"/>
                  <a:pt x="157" y="151"/>
                  <a:pt x="157" y="151"/>
                </a:cubicBezTo>
                <a:cubicBezTo>
                  <a:pt x="155" y="151"/>
                  <a:pt x="155" y="151"/>
                  <a:pt x="155" y="151"/>
                </a:cubicBezTo>
                <a:cubicBezTo>
                  <a:pt x="143" y="151"/>
                  <a:pt x="143" y="151"/>
                  <a:pt x="143" y="151"/>
                </a:cubicBezTo>
                <a:cubicBezTo>
                  <a:pt x="140" y="151"/>
                  <a:pt x="140" y="151"/>
                  <a:pt x="140" y="151"/>
                </a:cubicBezTo>
                <a:cubicBezTo>
                  <a:pt x="105" y="151"/>
                  <a:pt x="105" y="151"/>
                  <a:pt x="105" y="151"/>
                </a:cubicBezTo>
                <a:cubicBezTo>
                  <a:pt x="101" y="151"/>
                  <a:pt x="101" y="151"/>
                  <a:pt x="101" y="151"/>
                </a:cubicBezTo>
                <a:cubicBezTo>
                  <a:pt x="89" y="151"/>
                  <a:pt x="89" y="151"/>
                  <a:pt x="89" y="151"/>
                </a:cubicBezTo>
                <a:cubicBezTo>
                  <a:pt x="88" y="151"/>
                  <a:pt x="88" y="151"/>
                  <a:pt x="88" y="151"/>
                </a:cubicBezTo>
                <a:cubicBezTo>
                  <a:pt x="76" y="151"/>
                  <a:pt x="76" y="151"/>
                  <a:pt x="76" y="151"/>
                </a:cubicBezTo>
                <a:cubicBezTo>
                  <a:pt x="72" y="151"/>
                  <a:pt x="72" y="151"/>
                  <a:pt x="72" y="151"/>
                </a:cubicBezTo>
                <a:cubicBezTo>
                  <a:pt x="37" y="151"/>
                  <a:pt x="37" y="151"/>
                  <a:pt x="37" y="151"/>
                </a:cubicBezTo>
                <a:cubicBezTo>
                  <a:pt x="34" y="151"/>
                  <a:pt x="34" y="151"/>
                  <a:pt x="34" y="151"/>
                </a:cubicBezTo>
                <a:cubicBezTo>
                  <a:pt x="22" y="151"/>
                  <a:pt x="22" y="151"/>
                  <a:pt x="22" y="151"/>
                </a:cubicBezTo>
                <a:cubicBezTo>
                  <a:pt x="0" y="151"/>
                  <a:pt x="0" y="151"/>
                  <a:pt x="0" y="151"/>
                </a:cubicBezTo>
                <a:cubicBezTo>
                  <a:pt x="0" y="174"/>
                  <a:pt x="0" y="174"/>
                  <a:pt x="0" y="174"/>
                </a:cubicBezTo>
                <a:cubicBezTo>
                  <a:pt x="26" y="174"/>
                  <a:pt x="26" y="174"/>
                  <a:pt x="26" y="174"/>
                </a:cubicBezTo>
                <a:cubicBezTo>
                  <a:pt x="26" y="243"/>
                  <a:pt x="26" y="243"/>
                  <a:pt x="26" y="243"/>
                </a:cubicBezTo>
                <a:cubicBezTo>
                  <a:pt x="16" y="243"/>
                  <a:pt x="16" y="243"/>
                  <a:pt x="16" y="243"/>
                </a:cubicBezTo>
                <a:cubicBezTo>
                  <a:pt x="16" y="256"/>
                  <a:pt x="16" y="256"/>
                  <a:pt x="16" y="256"/>
                </a:cubicBezTo>
                <a:cubicBezTo>
                  <a:pt x="227" y="256"/>
                  <a:pt x="227" y="256"/>
                  <a:pt x="227" y="256"/>
                </a:cubicBezTo>
                <a:cubicBezTo>
                  <a:pt x="227" y="243"/>
                  <a:pt x="227" y="243"/>
                  <a:pt x="227" y="243"/>
                </a:cubicBezTo>
                <a:cubicBezTo>
                  <a:pt x="219" y="243"/>
                  <a:pt x="219" y="243"/>
                  <a:pt x="219" y="243"/>
                </a:cubicBezTo>
                <a:cubicBezTo>
                  <a:pt x="219" y="174"/>
                  <a:pt x="219" y="174"/>
                  <a:pt x="219" y="174"/>
                </a:cubicBezTo>
                <a:lnTo>
                  <a:pt x="244" y="174"/>
                </a:lnTo>
                <a:close/>
                <a:moveTo>
                  <a:pt x="157" y="130"/>
                </a:moveTo>
                <a:cubicBezTo>
                  <a:pt x="157" y="145"/>
                  <a:pt x="157" y="145"/>
                  <a:pt x="157" y="145"/>
                </a:cubicBezTo>
                <a:cubicBezTo>
                  <a:pt x="169" y="145"/>
                  <a:pt x="169" y="145"/>
                  <a:pt x="169" y="145"/>
                </a:cubicBezTo>
                <a:cubicBezTo>
                  <a:pt x="172" y="145"/>
                  <a:pt x="172" y="145"/>
                  <a:pt x="172" y="145"/>
                </a:cubicBezTo>
                <a:cubicBezTo>
                  <a:pt x="207" y="145"/>
                  <a:pt x="207" y="145"/>
                  <a:pt x="207" y="145"/>
                </a:cubicBezTo>
                <a:cubicBezTo>
                  <a:pt x="211" y="145"/>
                  <a:pt x="211" y="145"/>
                  <a:pt x="211" y="145"/>
                </a:cubicBezTo>
                <a:cubicBezTo>
                  <a:pt x="223" y="145"/>
                  <a:pt x="223" y="145"/>
                  <a:pt x="223" y="145"/>
                </a:cubicBezTo>
                <a:cubicBezTo>
                  <a:pt x="223" y="130"/>
                  <a:pt x="223" y="130"/>
                  <a:pt x="223" y="130"/>
                </a:cubicBezTo>
                <a:cubicBezTo>
                  <a:pt x="221" y="115"/>
                  <a:pt x="204" y="116"/>
                  <a:pt x="204" y="116"/>
                </a:cubicBezTo>
                <a:cubicBezTo>
                  <a:pt x="176" y="116"/>
                  <a:pt x="176" y="116"/>
                  <a:pt x="176" y="116"/>
                </a:cubicBezTo>
                <a:cubicBezTo>
                  <a:pt x="156" y="116"/>
                  <a:pt x="157" y="130"/>
                  <a:pt x="157" y="13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anim calcmode="lin" valueType="num">
                                      <p:cBhvr>
                                        <p:cTn id="20" dur="1000" fill="hold"/>
                                        <p:tgtEl>
                                          <p:spTgt spid="17"/>
                                        </p:tgtEl>
                                        <p:attrNameLst>
                                          <p:attrName>ppt_x</p:attrName>
                                        </p:attrNameLst>
                                      </p:cBhvr>
                                      <p:tavLst>
                                        <p:tav tm="0">
                                          <p:val>
                                            <p:strVal val="#ppt_x"/>
                                          </p:val>
                                        </p:tav>
                                        <p:tav tm="100000">
                                          <p:val>
                                            <p:strVal val="#ppt_x"/>
                                          </p:val>
                                        </p:tav>
                                      </p:tavLst>
                                    </p:anim>
                                    <p:anim calcmode="lin" valueType="num">
                                      <p:cBhvr>
                                        <p:cTn id="21" dur="1000" fill="hold"/>
                                        <p:tgtEl>
                                          <p:spTgt spid="1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5" descr="e7d195523061f1c09e9d68d7cf438b91ef959ecb14fc25d26BBA7F7DBC18E55DFF4014AF651F0BF2569D4B6C1DA7F1A4683A481403BD872FC687266AD13265C1DE7C373772FD8728ABDD69ADD03BFF5BE2862BC891DBB79E388E8341C14BD50CFA981F3101870A7FBE22E25F3818A214136F68DAC3E906DC5DAFF951C5F05A8572F61FF1CC7DB4368B6AFEB565C0A640"/>
          <p:cNvSpPr txBox="1">
            <a:spLocks noChangeArrowheads="1"/>
          </p:cNvSpPr>
          <p:nvPr/>
        </p:nvSpPr>
        <p:spPr bwMode="auto">
          <a:xfrm>
            <a:off x="337290" y="824412"/>
            <a:ext cx="8199407" cy="418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lnSpc>
                <a:spcPct val="150000"/>
              </a:lnSpc>
              <a:spcBef>
                <a:spcPct val="0"/>
              </a:spcBef>
              <a:spcAft>
                <a:spcPct val="0"/>
              </a:spcAft>
              <a:defRPr/>
            </a:pPr>
            <a:r>
              <a:rPr lang="zh-CN" altLang="en-US" sz="1600" b="1" dirty="0">
                <a:solidFill>
                  <a:srgbClr val="304371"/>
                </a:solidFill>
                <a:latin typeface="微软雅黑" panose="020B0503020204020204" pitchFamily="34" charset="-122"/>
                <a:ea typeface="微软雅黑" panose="020B0503020204020204" pitchFamily="34" charset="-122"/>
              </a:rPr>
              <a:t>阿里与腾讯</a:t>
            </a:r>
            <a:r>
              <a:rPr lang="en-US" altLang="zh-CN" sz="1600" b="1" dirty="0">
                <a:solidFill>
                  <a:srgbClr val="304371"/>
                </a:solidFill>
                <a:latin typeface="微软雅黑" panose="020B0503020204020204" pitchFamily="34" charset="-122"/>
                <a:ea typeface="微软雅黑" panose="020B0503020204020204" pitchFamily="34" charset="-122"/>
              </a:rPr>
              <a:t>——</a:t>
            </a:r>
            <a:r>
              <a:rPr lang="zh-CN" altLang="en-US" sz="1600" b="1" dirty="0">
                <a:solidFill>
                  <a:srgbClr val="304371"/>
                </a:solidFill>
                <a:latin typeface="微软雅黑" panose="020B0503020204020204" pitchFamily="34" charset="-122"/>
                <a:ea typeface="微软雅黑" panose="020B0503020204020204" pitchFamily="34" charset="-122"/>
              </a:rPr>
              <a:t>信息时代的生产力</a:t>
            </a:r>
            <a:endParaRPr lang="en-US" altLang="zh-CN" sz="1600" dirty="0">
              <a:solidFill>
                <a:srgbClr val="304371"/>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AFD83A0C-624C-4738-8DB4-B58ED7CEF051}"/>
              </a:ext>
            </a:extLst>
          </p:cNvPr>
          <p:cNvSpPr/>
          <p:nvPr/>
        </p:nvSpPr>
        <p:spPr bwMode="auto">
          <a:xfrm>
            <a:off x="337290" y="150470"/>
            <a:ext cx="4325543" cy="499624"/>
          </a:xfrm>
          <a:prstGeom prst="rect">
            <a:avLst/>
          </a:prstGeom>
          <a:noFill/>
        </p:spPr>
        <p:txBody>
          <a:bodyPr wrap="none">
            <a:spAutoFit/>
          </a:bodyPr>
          <a:lstStyle/>
          <a:p>
            <a:pPr fontAlgn="base">
              <a:lnSpc>
                <a:spcPct val="150000"/>
              </a:lnSpc>
              <a:spcBef>
                <a:spcPct val="0"/>
              </a:spcBef>
              <a:spcAft>
                <a:spcPct val="0"/>
              </a:spcAft>
              <a:defRPr/>
            </a:pPr>
            <a:r>
              <a:rPr lang="en-US" altLang="zh-CN" sz="20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PART2.1 </a:t>
            </a:r>
            <a:r>
              <a:rPr lang="zh-CN" altLang="en-US" sz="2000" b="1" dirty="0">
                <a:solidFill>
                  <a:schemeClr val="accent1"/>
                </a:solidFill>
                <a:latin typeface="微软雅黑" panose="020B0503020204020204" pitchFamily="34" charset="-122"/>
                <a:ea typeface="微软雅黑" panose="020B0503020204020204" pitchFamily="34" charset="-122"/>
              </a:rPr>
              <a:t>数字资本</a:t>
            </a:r>
            <a:r>
              <a:rPr lang="zh-CN" altLang="en-US" sz="2000" dirty="0">
                <a:solidFill>
                  <a:schemeClr val="accent1"/>
                </a:solidFill>
                <a:latin typeface="微软雅黑" panose="020B0503020204020204" pitchFamily="34" charset="-122"/>
                <a:ea typeface="微软雅黑" panose="020B0503020204020204" pitchFamily="34" charset="-122"/>
              </a:rPr>
              <a:t>：共享还是剥削？</a:t>
            </a:r>
          </a:p>
        </p:txBody>
      </p:sp>
      <p:sp>
        <p:nvSpPr>
          <p:cNvPr id="7" name="文本框 5" descr="e7d195523061f1c09e9d68d7cf438b91ef959ecb14fc25d26BBA7F7DBC18E55DFF4014AF651F0BF2569D4B6C1DA7F1A4683A481403BD872FC687266AD13265C1DE7C373772FD8728ABDD69ADD03BFF5BE2862BC891DBB79E388E8341C14BD50CFA981F3101870A7FBE22E25F3818A214136F68DAC3E906DC5DAFF951C5F05A8572F61FF1CC7DB4368B6AFEB565C0A640">
            <a:extLst>
              <a:ext uri="{FF2B5EF4-FFF2-40B4-BE49-F238E27FC236}">
                <a16:creationId xmlns:a16="http://schemas.microsoft.com/office/drawing/2014/main" id="{411ACE97-0F7C-4B38-9804-2BB31CDEEE93}"/>
              </a:ext>
            </a:extLst>
          </p:cNvPr>
          <p:cNvSpPr txBox="1">
            <a:spLocks noChangeArrowheads="1"/>
          </p:cNvSpPr>
          <p:nvPr/>
        </p:nvSpPr>
        <p:spPr bwMode="auto">
          <a:xfrm>
            <a:off x="179390" y="2175166"/>
            <a:ext cx="8785220" cy="2760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indent="457200" algn="just">
              <a:lnSpc>
                <a:spcPct val="125000"/>
              </a:lnSpc>
            </a:pPr>
            <a:r>
              <a:rPr lang="en-US" altLang="zh-CN" sz="1400" dirty="0">
                <a:solidFill>
                  <a:srgbClr val="304371"/>
                </a:solidFill>
                <a:latin typeface="微软雅黑" panose="020B0503020204020204" pitchFamily="34" charset="-122"/>
                <a:ea typeface="微软雅黑" panose="020B0503020204020204" pitchFamily="34" charset="-122"/>
              </a:rPr>
              <a:t>2019</a:t>
            </a:r>
            <a:r>
              <a:rPr lang="zh-CN" altLang="zh-CN" sz="1400" dirty="0">
                <a:solidFill>
                  <a:srgbClr val="304371"/>
                </a:solidFill>
                <a:latin typeface="微软雅黑" panose="020B0503020204020204" pitchFamily="34" charset="-122"/>
                <a:ea typeface="微软雅黑" panose="020B0503020204020204" pitchFamily="34" charset="-122"/>
              </a:rPr>
              <a:t>年第一季度</a:t>
            </a:r>
            <a:r>
              <a:rPr lang="en-US" altLang="zh-CN" sz="1400" dirty="0">
                <a:solidFill>
                  <a:srgbClr val="304371"/>
                </a:solidFill>
                <a:latin typeface="微软雅黑" panose="020B0503020204020204" pitchFamily="34" charset="-122"/>
                <a:ea typeface="微软雅黑" panose="020B0503020204020204" pitchFamily="34" charset="-122"/>
              </a:rPr>
              <a:t>(</a:t>
            </a:r>
            <a:r>
              <a:rPr lang="zh-CN" altLang="zh-CN" sz="1400" dirty="0">
                <a:solidFill>
                  <a:srgbClr val="304371"/>
                </a:solidFill>
                <a:latin typeface="微软雅黑" panose="020B0503020204020204" pitchFamily="34" charset="-122"/>
                <a:ea typeface="微软雅黑" panose="020B0503020204020204" pitchFamily="34" charset="-122"/>
              </a:rPr>
              <a:t>阿里第四财季</a:t>
            </a:r>
            <a:r>
              <a:rPr lang="en-US" altLang="zh-CN" sz="1400" dirty="0">
                <a:solidFill>
                  <a:srgbClr val="304371"/>
                </a:solidFill>
                <a:latin typeface="微软雅黑" panose="020B0503020204020204" pitchFamily="34" charset="-122"/>
                <a:ea typeface="微软雅黑" panose="020B0503020204020204" pitchFamily="34" charset="-122"/>
              </a:rPr>
              <a:t>)</a:t>
            </a:r>
            <a:r>
              <a:rPr lang="zh-CN" altLang="zh-CN" sz="1400" dirty="0">
                <a:solidFill>
                  <a:srgbClr val="304371"/>
                </a:solidFill>
                <a:latin typeface="微软雅黑" panose="020B0503020204020204" pitchFamily="34" charset="-122"/>
                <a:ea typeface="微软雅黑" panose="020B0503020204020204" pitchFamily="34" charset="-122"/>
              </a:rPr>
              <a:t>，阿里营收为人民币</a:t>
            </a:r>
            <a:r>
              <a:rPr lang="en-US" altLang="zh-CN" sz="1400" dirty="0">
                <a:solidFill>
                  <a:srgbClr val="304371"/>
                </a:solidFill>
                <a:latin typeface="微软雅黑" panose="020B0503020204020204" pitchFamily="34" charset="-122"/>
                <a:ea typeface="微软雅黑" panose="020B0503020204020204" pitchFamily="34" charset="-122"/>
              </a:rPr>
              <a:t>934.98</a:t>
            </a:r>
            <a:r>
              <a:rPr lang="zh-CN" altLang="zh-CN" sz="1400" dirty="0">
                <a:solidFill>
                  <a:srgbClr val="304371"/>
                </a:solidFill>
                <a:latin typeface="微软雅黑" panose="020B0503020204020204" pitchFamily="34" charset="-122"/>
                <a:ea typeface="微软雅黑" panose="020B0503020204020204" pitchFamily="34" charset="-122"/>
              </a:rPr>
              <a:t>亿元，同比增长</a:t>
            </a:r>
            <a:r>
              <a:rPr lang="en-US" altLang="zh-CN" sz="1400" dirty="0">
                <a:solidFill>
                  <a:srgbClr val="304371"/>
                </a:solidFill>
                <a:latin typeface="微软雅黑" panose="020B0503020204020204" pitchFamily="34" charset="-122"/>
                <a:ea typeface="微软雅黑" panose="020B0503020204020204" pitchFamily="34" charset="-122"/>
              </a:rPr>
              <a:t>51%</a:t>
            </a:r>
            <a:r>
              <a:rPr lang="zh-CN" altLang="zh-CN" sz="1400" dirty="0">
                <a:solidFill>
                  <a:srgbClr val="304371"/>
                </a:solidFill>
                <a:latin typeface="微软雅黑" panose="020B0503020204020204" pitchFamily="34" charset="-122"/>
                <a:ea typeface="微软雅黑" panose="020B0503020204020204" pitchFamily="34" charset="-122"/>
              </a:rPr>
              <a:t>。净利润为人民币</a:t>
            </a:r>
            <a:r>
              <a:rPr lang="en-US" altLang="zh-CN" sz="1400" dirty="0">
                <a:solidFill>
                  <a:srgbClr val="304371"/>
                </a:solidFill>
                <a:latin typeface="微软雅黑" panose="020B0503020204020204" pitchFamily="34" charset="-122"/>
                <a:ea typeface="微软雅黑" panose="020B0503020204020204" pitchFamily="34" charset="-122"/>
              </a:rPr>
              <a:t>233.79</a:t>
            </a:r>
            <a:r>
              <a:rPr lang="zh-CN" altLang="zh-CN" sz="1400" dirty="0">
                <a:solidFill>
                  <a:srgbClr val="304371"/>
                </a:solidFill>
                <a:latin typeface="微软雅黑" panose="020B0503020204020204" pitchFamily="34" charset="-122"/>
                <a:ea typeface="微软雅黑" panose="020B0503020204020204" pitchFamily="34" charset="-122"/>
              </a:rPr>
              <a:t>亿元，与上年同期的人民币</a:t>
            </a:r>
            <a:r>
              <a:rPr lang="en-US" altLang="zh-CN" sz="1400" dirty="0">
                <a:solidFill>
                  <a:srgbClr val="304371"/>
                </a:solidFill>
                <a:latin typeface="微软雅黑" panose="020B0503020204020204" pitchFamily="34" charset="-122"/>
                <a:ea typeface="微软雅黑" panose="020B0503020204020204" pitchFamily="34" charset="-122"/>
              </a:rPr>
              <a:t>66.41</a:t>
            </a:r>
            <a:r>
              <a:rPr lang="zh-CN" altLang="zh-CN" sz="1400" dirty="0">
                <a:solidFill>
                  <a:srgbClr val="304371"/>
                </a:solidFill>
                <a:latin typeface="微软雅黑" panose="020B0503020204020204" pitchFamily="34" charset="-122"/>
                <a:ea typeface="微软雅黑" panose="020B0503020204020204" pitchFamily="34" charset="-122"/>
              </a:rPr>
              <a:t>亿元相比增长</a:t>
            </a:r>
            <a:r>
              <a:rPr lang="en-US" altLang="zh-CN" sz="1400" dirty="0">
                <a:solidFill>
                  <a:srgbClr val="304371"/>
                </a:solidFill>
                <a:latin typeface="微软雅黑" panose="020B0503020204020204" pitchFamily="34" charset="-122"/>
                <a:ea typeface="微软雅黑" panose="020B0503020204020204" pitchFamily="34" charset="-122"/>
              </a:rPr>
              <a:t>252%</a:t>
            </a:r>
            <a:r>
              <a:rPr lang="zh-CN" altLang="zh-CN" sz="1400" dirty="0">
                <a:solidFill>
                  <a:srgbClr val="304371"/>
                </a:solidFill>
                <a:latin typeface="微软雅黑" panose="020B0503020204020204" pitchFamily="34" charset="-122"/>
                <a:ea typeface="微软雅黑" panose="020B0503020204020204" pitchFamily="34" charset="-122"/>
              </a:rPr>
              <a:t>。腾讯营收</a:t>
            </a:r>
            <a:r>
              <a:rPr lang="en-US" altLang="zh-CN" sz="1400" dirty="0">
                <a:solidFill>
                  <a:srgbClr val="304371"/>
                </a:solidFill>
                <a:latin typeface="微软雅黑" panose="020B0503020204020204" pitchFamily="34" charset="-122"/>
                <a:ea typeface="微软雅黑" panose="020B0503020204020204" pitchFamily="34" charset="-122"/>
              </a:rPr>
              <a:t>854.65</a:t>
            </a:r>
            <a:r>
              <a:rPr lang="zh-CN" altLang="zh-CN" sz="1400" dirty="0">
                <a:solidFill>
                  <a:srgbClr val="304371"/>
                </a:solidFill>
                <a:latin typeface="微软雅黑" panose="020B0503020204020204" pitchFamily="34" charset="-122"/>
                <a:ea typeface="微软雅黑" panose="020B0503020204020204" pitchFamily="34" charset="-122"/>
              </a:rPr>
              <a:t>亿元，同比增长</a:t>
            </a:r>
            <a:r>
              <a:rPr lang="en-US" altLang="zh-CN" sz="1400" dirty="0">
                <a:solidFill>
                  <a:srgbClr val="304371"/>
                </a:solidFill>
                <a:latin typeface="微软雅黑" panose="020B0503020204020204" pitchFamily="34" charset="-122"/>
                <a:ea typeface="微软雅黑" panose="020B0503020204020204" pitchFamily="34" charset="-122"/>
              </a:rPr>
              <a:t>16%</a:t>
            </a:r>
            <a:r>
              <a:rPr lang="zh-CN" altLang="zh-CN" sz="1400" dirty="0">
                <a:solidFill>
                  <a:srgbClr val="304371"/>
                </a:solidFill>
                <a:latin typeface="微软雅黑" panose="020B0503020204020204" pitchFamily="34" charset="-122"/>
                <a:ea typeface="微软雅黑" panose="020B0503020204020204" pitchFamily="34" charset="-122"/>
              </a:rPr>
              <a:t>，净利润</a:t>
            </a:r>
            <a:r>
              <a:rPr lang="en-US" altLang="zh-CN" sz="1400" dirty="0">
                <a:solidFill>
                  <a:srgbClr val="304371"/>
                </a:solidFill>
                <a:latin typeface="微软雅黑" panose="020B0503020204020204" pitchFamily="34" charset="-122"/>
                <a:ea typeface="微软雅黑" panose="020B0503020204020204" pitchFamily="34" charset="-122"/>
              </a:rPr>
              <a:t>272.1</a:t>
            </a:r>
            <a:r>
              <a:rPr lang="zh-CN" altLang="zh-CN" sz="1400" dirty="0">
                <a:solidFill>
                  <a:srgbClr val="304371"/>
                </a:solidFill>
                <a:latin typeface="微软雅黑" panose="020B0503020204020204" pitchFamily="34" charset="-122"/>
                <a:ea typeface="微软雅黑" panose="020B0503020204020204" pitchFamily="34" charset="-122"/>
              </a:rPr>
              <a:t>亿元人民币，同比增长</a:t>
            </a:r>
            <a:r>
              <a:rPr lang="en-US" altLang="zh-CN" sz="1400" dirty="0">
                <a:solidFill>
                  <a:srgbClr val="304371"/>
                </a:solidFill>
                <a:latin typeface="微软雅黑" panose="020B0503020204020204" pitchFamily="34" charset="-122"/>
                <a:ea typeface="微软雅黑" panose="020B0503020204020204" pitchFamily="34" charset="-122"/>
              </a:rPr>
              <a:t>17%</a:t>
            </a:r>
            <a:r>
              <a:rPr lang="zh-CN" altLang="zh-CN" sz="1400" dirty="0">
                <a:solidFill>
                  <a:srgbClr val="304371"/>
                </a:solidFill>
                <a:latin typeface="微软雅黑" panose="020B0503020204020204" pitchFamily="34" charset="-122"/>
                <a:ea typeface="微软雅黑" panose="020B0503020204020204" pitchFamily="34" charset="-122"/>
              </a:rPr>
              <a:t>。</a:t>
            </a:r>
          </a:p>
          <a:p>
            <a:pPr indent="457200" algn="just">
              <a:lnSpc>
                <a:spcPct val="125000"/>
              </a:lnSpc>
            </a:pPr>
            <a:r>
              <a:rPr lang="zh-CN" altLang="zh-CN" sz="1400" dirty="0">
                <a:solidFill>
                  <a:srgbClr val="304371"/>
                </a:solidFill>
                <a:latin typeface="微软雅黑" panose="020B0503020204020204" pitchFamily="34" charset="-122"/>
                <a:ea typeface="微软雅黑" panose="020B0503020204020204" pitchFamily="34" charset="-122"/>
              </a:rPr>
              <a:t>腾讯在赋能上主要是流量模式，特别是微信。从早期入股京东，到后期纳入美团点评和摩拜，腾讯最直接的合作方式便是开通流量入口。如今微信的第三方服务入口，基本都是腾讯系的企业，包括滴滴、美团、拼多多等等</a:t>
            </a:r>
          </a:p>
          <a:p>
            <a:pPr indent="457200" algn="just">
              <a:lnSpc>
                <a:spcPct val="125000"/>
              </a:lnSpc>
            </a:pPr>
            <a:r>
              <a:rPr lang="zh-CN" altLang="zh-CN" sz="1400" dirty="0">
                <a:solidFill>
                  <a:srgbClr val="304371"/>
                </a:solidFill>
                <a:latin typeface="微软雅黑" panose="020B0503020204020204" pitchFamily="34" charset="-122"/>
                <a:ea typeface="微软雅黑" panose="020B0503020204020204" pitchFamily="34" charset="-122"/>
              </a:rPr>
              <a:t>阿里的营收构成主要包括零售、批发、物流、云计算、数字传媒及娱乐、创新战略及其他。其中，中国零售业务营收占比</a:t>
            </a:r>
            <a:r>
              <a:rPr lang="en-US" altLang="zh-CN" sz="1400" dirty="0">
                <a:solidFill>
                  <a:srgbClr val="304371"/>
                </a:solidFill>
                <a:latin typeface="微软雅黑" panose="020B0503020204020204" pitchFamily="34" charset="-122"/>
                <a:ea typeface="微软雅黑" panose="020B0503020204020204" pitchFamily="34" charset="-122"/>
              </a:rPr>
              <a:t>62.5%</a:t>
            </a:r>
            <a:r>
              <a:rPr lang="zh-CN" altLang="zh-CN" sz="1400" dirty="0">
                <a:solidFill>
                  <a:srgbClr val="304371"/>
                </a:solidFill>
                <a:latin typeface="微软雅黑" panose="020B0503020204020204" pitchFamily="34" charset="-122"/>
                <a:ea typeface="微软雅黑" panose="020B0503020204020204" pitchFamily="34" charset="-122"/>
              </a:rPr>
              <a:t>，仍然是主营业务。基于电商发展起来的阿里，在赋能方式上更加追求效果。在</a:t>
            </a:r>
            <a:r>
              <a:rPr lang="en-US" altLang="zh-CN" sz="1400" dirty="0">
                <a:solidFill>
                  <a:srgbClr val="304371"/>
                </a:solidFill>
                <a:latin typeface="微软雅黑" panose="020B0503020204020204" pitchFamily="34" charset="-122"/>
                <a:ea typeface="微软雅黑" panose="020B0503020204020204" pitchFamily="34" charset="-122"/>
              </a:rPr>
              <a:t>20</a:t>
            </a:r>
            <a:r>
              <a:rPr lang="zh-CN" altLang="zh-CN" sz="1400" dirty="0">
                <a:solidFill>
                  <a:srgbClr val="304371"/>
                </a:solidFill>
                <a:latin typeface="微软雅黑" panose="020B0503020204020204" pitchFamily="34" charset="-122"/>
                <a:ea typeface="微软雅黑" panose="020B0503020204020204" pitchFamily="34" charset="-122"/>
              </a:rPr>
              <a:t>年的发展过程中，阿里把电商平台、金融支付、大数据营销、云服务、物流、企业服务等打造成了一条通路，以生态体系的方式进行赋能。</a:t>
            </a:r>
          </a:p>
        </p:txBody>
      </p:sp>
      <p:cxnSp>
        <p:nvCxnSpPr>
          <p:cNvPr id="11" name="直接箭头连接符 10">
            <a:extLst>
              <a:ext uri="{FF2B5EF4-FFF2-40B4-BE49-F238E27FC236}">
                <a16:creationId xmlns:a16="http://schemas.microsoft.com/office/drawing/2014/main" id="{BAA901BD-D178-43E8-8EF3-4F0526BCAD88}"/>
              </a:ext>
            </a:extLst>
          </p:cNvPr>
          <p:cNvCxnSpPr>
            <a:cxnSpLocks/>
          </p:cNvCxnSpPr>
          <p:nvPr/>
        </p:nvCxnSpPr>
        <p:spPr>
          <a:xfrm>
            <a:off x="1544320" y="1551393"/>
            <a:ext cx="1225974" cy="0"/>
          </a:xfrm>
          <a:prstGeom prst="straightConnector1">
            <a:avLst/>
          </a:prstGeom>
          <a:ln w="34925">
            <a:solidFill>
              <a:srgbClr val="304371"/>
            </a:solidFill>
            <a:tailEnd type="stealth"/>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78C9FC9E-487B-4383-9996-BBD1A92A2DBE}"/>
              </a:ext>
            </a:extLst>
          </p:cNvPr>
          <p:cNvCxnSpPr>
            <a:cxnSpLocks/>
          </p:cNvCxnSpPr>
          <p:nvPr/>
        </p:nvCxnSpPr>
        <p:spPr>
          <a:xfrm flipH="1">
            <a:off x="1544320" y="1847793"/>
            <a:ext cx="1212428" cy="0"/>
          </a:xfrm>
          <a:prstGeom prst="straightConnector1">
            <a:avLst/>
          </a:prstGeom>
          <a:ln w="34925">
            <a:solidFill>
              <a:srgbClr val="304371"/>
            </a:solidFill>
            <a:tailEnd type="stealth"/>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BA899973-C001-4251-B67D-1CB1F10B5B79}"/>
              </a:ext>
            </a:extLst>
          </p:cNvPr>
          <p:cNvPicPr/>
          <p:nvPr/>
        </p:nvPicPr>
        <p:blipFill>
          <a:blip r:embed="rId2"/>
          <a:stretch>
            <a:fillRect/>
          </a:stretch>
        </p:blipFill>
        <p:spPr>
          <a:xfrm>
            <a:off x="4683359" y="110243"/>
            <a:ext cx="4391994" cy="2000880"/>
          </a:xfrm>
          <a:prstGeom prst="rect">
            <a:avLst/>
          </a:prstGeom>
        </p:spPr>
      </p:pic>
      <p:pic>
        <p:nvPicPr>
          <p:cNvPr id="3" name="图片 2">
            <a:extLst>
              <a:ext uri="{FF2B5EF4-FFF2-40B4-BE49-F238E27FC236}">
                <a16:creationId xmlns:a16="http://schemas.microsoft.com/office/drawing/2014/main" id="{3C35F0D2-5F70-4956-837F-005AEF057B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143" y="1238906"/>
            <a:ext cx="939958" cy="939958"/>
          </a:xfrm>
          <a:prstGeom prst="rect">
            <a:avLst/>
          </a:prstGeom>
        </p:spPr>
      </p:pic>
      <p:pic>
        <p:nvPicPr>
          <p:cNvPr id="12" name="图片 11">
            <a:extLst>
              <a:ext uri="{FF2B5EF4-FFF2-40B4-BE49-F238E27FC236}">
                <a16:creationId xmlns:a16="http://schemas.microsoft.com/office/drawing/2014/main" id="{38725BDC-EDF6-4B60-A4B0-753127081A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86393" y="1229132"/>
            <a:ext cx="761950" cy="946034"/>
          </a:xfrm>
          <a:prstGeom prst="rect">
            <a:avLst/>
          </a:prstGeom>
        </p:spPr>
      </p:pic>
    </p:spTree>
    <p:extLst>
      <p:ext uri="{BB962C8B-B14F-4D97-AF65-F5344CB8AC3E}">
        <p14:creationId xmlns:p14="http://schemas.microsoft.com/office/powerpoint/2010/main" val="57029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416560" y="1483360"/>
            <a:ext cx="4155440" cy="31081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4572000" y="1483360"/>
            <a:ext cx="4155440" cy="31081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3708400" y="2173850"/>
            <a:ext cx="1727200" cy="1727200"/>
          </a:xfrm>
          <a:prstGeom prst="ellipse">
            <a:avLst/>
          </a:prstGeom>
          <a:solidFill>
            <a:schemeClr val="accent1">
              <a:lumMod val="75000"/>
            </a:schemeClr>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latin typeface="+mj-lt"/>
            </a:endParaRPr>
          </a:p>
        </p:txBody>
      </p:sp>
      <p:sp>
        <p:nvSpPr>
          <p:cNvPr id="14" name="矩形 13"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684220" y="2129714"/>
            <a:ext cx="3062981" cy="1987852"/>
          </a:xfrm>
          <a:prstGeom prst="rect">
            <a:avLst/>
          </a:prstGeom>
        </p:spPr>
        <p:txBody>
          <a:bodyPr wrap="square">
            <a:spAutoFit/>
          </a:bodyPr>
          <a:lstStyle/>
          <a:p>
            <a:pPr lvl="0" algn="just">
              <a:lnSpc>
                <a:spcPct val="200000"/>
              </a:lnSpc>
            </a:pPr>
            <a:r>
              <a:rPr lang="en-US" altLang="zh-CN" sz="1600" dirty="0">
                <a:solidFill>
                  <a:schemeClr val="bg1"/>
                </a:solidFill>
                <a:latin typeface="微软雅黑" panose="020B0503020204020204" pitchFamily="34" charset="-122"/>
                <a:ea typeface="微软雅黑" panose="020B0503020204020204" pitchFamily="34" charset="-122"/>
              </a:rPr>
              <a:t>1.</a:t>
            </a:r>
            <a:r>
              <a:rPr lang="zh-CN" altLang="zh-CN" sz="1600" dirty="0">
                <a:solidFill>
                  <a:schemeClr val="bg1"/>
                </a:solidFill>
                <a:latin typeface="微软雅黑" panose="020B0503020204020204" pitchFamily="34" charset="-122"/>
                <a:ea typeface="微软雅黑" panose="020B0503020204020204" pitchFamily="34" charset="-122"/>
              </a:rPr>
              <a:t>将物（数据）与劳动者（使用用户）相结合，并达到增值。</a:t>
            </a:r>
          </a:p>
          <a:p>
            <a:pPr lvl="0" algn="just">
              <a:lnSpc>
                <a:spcPct val="200000"/>
              </a:lnSpc>
            </a:pPr>
            <a:r>
              <a:rPr lang="en-US" altLang="zh-CN" sz="1600" dirty="0">
                <a:solidFill>
                  <a:schemeClr val="bg1"/>
                </a:solidFill>
                <a:latin typeface="微软雅黑" panose="020B0503020204020204" pitchFamily="34" charset="-122"/>
                <a:ea typeface="微软雅黑" panose="020B0503020204020204" pitchFamily="34" charset="-122"/>
              </a:rPr>
              <a:t>2. </a:t>
            </a:r>
            <a:r>
              <a:rPr lang="zh-CN" altLang="zh-CN" sz="1600" dirty="0">
                <a:solidFill>
                  <a:schemeClr val="bg1"/>
                </a:solidFill>
                <a:latin typeface="微软雅黑" panose="020B0503020204020204" pitchFamily="34" charset="-122"/>
                <a:ea typeface="微软雅黑" panose="020B0503020204020204" pitchFamily="34" charset="-122"/>
              </a:rPr>
              <a:t>通过互联网极大的拓宽了消费的渠道和方式和范围</a:t>
            </a:r>
            <a:r>
              <a:rPr lang="zh-CN" altLang="en-US" sz="1600" dirty="0">
                <a:solidFill>
                  <a:schemeClr val="bg1"/>
                </a:solidFill>
                <a:latin typeface="微软雅黑" panose="020B0503020204020204" pitchFamily="34" charset="-122"/>
                <a:ea typeface="微软雅黑" panose="020B0503020204020204" pitchFamily="34" charset="-122"/>
              </a:rPr>
              <a:t>。</a:t>
            </a:r>
            <a:endParaRPr lang="zh-CN" altLang="zh-CN" sz="1600" dirty="0">
              <a:solidFill>
                <a:schemeClr val="bg1"/>
              </a:solidFill>
              <a:latin typeface="微软雅黑" panose="020B0503020204020204" pitchFamily="34" charset="-122"/>
              <a:ea typeface="微软雅黑" panose="020B0503020204020204" pitchFamily="34" charset="-122"/>
            </a:endParaRPr>
          </a:p>
        </p:txBody>
      </p:sp>
      <p:sp>
        <p:nvSpPr>
          <p:cNvPr id="15" name="矩形 14"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684220" y="1630005"/>
            <a:ext cx="1723549" cy="461665"/>
          </a:xfrm>
          <a:prstGeom prst="rect">
            <a:avLst/>
          </a:prstGeom>
          <a:noFill/>
        </p:spPr>
        <p:txBody>
          <a:bodyPr wrap="none">
            <a:spAutoFit/>
          </a:bodyPr>
          <a:lstStyle/>
          <a:p>
            <a:pPr>
              <a:defRPr/>
            </a:pPr>
            <a:r>
              <a:rPr lang="zh-CN" altLang="en-US"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不变之处：</a:t>
            </a:r>
          </a:p>
        </p:txBody>
      </p:sp>
      <p:sp>
        <p:nvSpPr>
          <p:cNvPr id="16" name="矩形 15"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5647674" y="2178148"/>
            <a:ext cx="2896186" cy="1987852"/>
          </a:xfrm>
          <a:prstGeom prst="rect">
            <a:avLst/>
          </a:prstGeom>
        </p:spPr>
        <p:txBody>
          <a:bodyPr wrap="square">
            <a:spAutoFit/>
          </a:bodyPr>
          <a:lstStyle/>
          <a:p>
            <a:pPr lvl="0">
              <a:lnSpc>
                <a:spcPct val="200000"/>
              </a:lnSpc>
            </a:pPr>
            <a:r>
              <a:rPr lang="en-US" altLang="zh-CN" sz="1600" dirty="0">
                <a:solidFill>
                  <a:srgbClr val="304371"/>
                </a:solidFill>
                <a:latin typeface="微软雅黑" panose="020B0503020204020204" pitchFamily="34" charset="-122"/>
                <a:ea typeface="微软雅黑" panose="020B0503020204020204" pitchFamily="34" charset="-122"/>
              </a:rPr>
              <a:t>1.</a:t>
            </a:r>
            <a:r>
              <a:rPr lang="zh-CN" altLang="zh-CN" sz="1600" dirty="0">
                <a:solidFill>
                  <a:srgbClr val="304371"/>
                </a:solidFill>
                <a:latin typeface="微软雅黑" panose="020B0503020204020204" pitchFamily="34" charset="-122"/>
                <a:ea typeface="微软雅黑" panose="020B0503020204020204" pitchFamily="34" charset="-122"/>
              </a:rPr>
              <a:t>数据的多少并不严格与利润成正比，但一定呈正相关</a:t>
            </a:r>
            <a:r>
              <a:rPr lang="zh-CN" altLang="en-US" sz="1600" dirty="0">
                <a:solidFill>
                  <a:srgbClr val="304371"/>
                </a:solidFill>
                <a:latin typeface="微软雅黑" panose="020B0503020204020204" pitchFamily="34" charset="-122"/>
                <a:ea typeface="微软雅黑" panose="020B0503020204020204" pitchFamily="34" charset="-122"/>
              </a:rPr>
              <a:t>。</a:t>
            </a:r>
            <a:endParaRPr lang="zh-CN" altLang="zh-CN" sz="1600" dirty="0">
              <a:solidFill>
                <a:srgbClr val="304371"/>
              </a:solidFill>
              <a:latin typeface="微软雅黑" panose="020B0503020204020204" pitchFamily="34" charset="-122"/>
              <a:ea typeface="微软雅黑" panose="020B0503020204020204" pitchFamily="34" charset="-122"/>
            </a:endParaRPr>
          </a:p>
          <a:p>
            <a:pPr lvl="0">
              <a:lnSpc>
                <a:spcPct val="200000"/>
              </a:lnSpc>
            </a:pPr>
            <a:r>
              <a:rPr lang="en-US" altLang="zh-CN" sz="1600" dirty="0">
                <a:solidFill>
                  <a:srgbClr val="304371"/>
                </a:solidFill>
                <a:latin typeface="微软雅黑" panose="020B0503020204020204" pitchFamily="34" charset="-122"/>
                <a:ea typeface="微软雅黑" panose="020B0503020204020204" pitchFamily="34" charset="-122"/>
              </a:rPr>
              <a:t>2. </a:t>
            </a:r>
            <a:r>
              <a:rPr lang="zh-CN" altLang="zh-CN" sz="1600" dirty="0">
                <a:solidFill>
                  <a:srgbClr val="304371"/>
                </a:solidFill>
                <a:latin typeface="微软雅黑" panose="020B0503020204020204" pitchFamily="34" charset="-122"/>
                <a:ea typeface="微软雅黑" panose="020B0503020204020204" pitchFamily="34" charset="-122"/>
              </a:rPr>
              <a:t>实物的生产与数据的结合互相促进，共同使得价值增值</a:t>
            </a:r>
            <a:r>
              <a:rPr lang="zh-CN" altLang="en-US" sz="1600" dirty="0">
                <a:solidFill>
                  <a:srgbClr val="304371"/>
                </a:solidFill>
                <a:latin typeface="微软雅黑" panose="020B0503020204020204" pitchFamily="34" charset="-122"/>
                <a:ea typeface="微软雅黑" panose="020B0503020204020204" pitchFamily="34" charset="-122"/>
              </a:rPr>
              <a:t>。</a:t>
            </a:r>
            <a:endParaRPr lang="zh-CN" altLang="zh-CN" sz="1600" dirty="0">
              <a:solidFill>
                <a:srgbClr val="304371"/>
              </a:solidFill>
              <a:latin typeface="微软雅黑" panose="020B0503020204020204" pitchFamily="34" charset="-122"/>
              <a:ea typeface="微软雅黑" panose="020B0503020204020204" pitchFamily="34" charset="-122"/>
            </a:endParaRPr>
          </a:p>
        </p:txBody>
      </p:sp>
      <p:sp>
        <p:nvSpPr>
          <p:cNvPr id="17" name="矩形 1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5647674" y="1630004"/>
            <a:ext cx="1415772" cy="461665"/>
          </a:xfrm>
          <a:prstGeom prst="rect">
            <a:avLst/>
          </a:prstGeom>
          <a:noFill/>
        </p:spPr>
        <p:txBody>
          <a:bodyPr wrap="none">
            <a:spAutoFit/>
          </a:bodyPr>
          <a:lstStyle/>
          <a:p>
            <a:pPr>
              <a:defRPr/>
            </a:pPr>
            <a:r>
              <a:rPr lang="zh-CN" altLang="en-US" sz="24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不同点：</a:t>
            </a:r>
          </a:p>
        </p:txBody>
      </p:sp>
      <p:sp>
        <p:nvSpPr>
          <p:cNvPr id="29" name="矩形 28">
            <a:extLst>
              <a:ext uri="{FF2B5EF4-FFF2-40B4-BE49-F238E27FC236}">
                <a16:creationId xmlns:a16="http://schemas.microsoft.com/office/drawing/2014/main" id="{9D0BE9B0-DD93-4310-A2DA-FD5717826977}"/>
              </a:ext>
            </a:extLst>
          </p:cNvPr>
          <p:cNvSpPr/>
          <p:nvPr/>
        </p:nvSpPr>
        <p:spPr bwMode="auto">
          <a:xfrm>
            <a:off x="337290" y="150470"/>
            <a:ext cx="4325543" cy="499624"/>
          </a:xfrm>
          <a:prstGeom prst="rect">
            <a:avLst/>
          </a:prstGeom>
          <a:noFill/>
        </p:spPr>
        <p:txBody>
          <a:bodyPr wrap="none">
            <a:spAutoFit/>
          </a:bodyPr>
          <a:lstStyle/>
          <a:p>
            <a:pPr fontAlgn="base">
              <a:lnSpc>
                <a:spcPct val="150000"/>
              </a:lnSpc>
              <a:spcBef>
                <a:spcPct val="0"/>
              </a:spcBef>
              <a:spcAft>
                <a:spcPct val="0"/>
              </a:spcAft>
              <a:defRPr/>
            </a:pPr>
            <a:r>
              <a:rPr lang="en-US" altLang="zh-CN" sz="20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PART2.1 </a:t>
            </a:r>
            <a:r>
              <a:rPr lang="zh-CN" altLang="en-US" sz="2000" b="1" dirty="0">
                <a:solidFill>
                  <a:schemeClr val="accent1"/>
                </a:solidFill>
                <a:latin typeface="微软雅黑" panose="020B0503020204020204" pitchFamily="34" charset="-122"/>
                <a:ea typeface="微软雅黑" panose="020B0503020204020204" pitchFamily="34" charset="-122"/>
              </a:rPr>
              <a:t>数字资本</a:t>
            </a:r>
            <a:r>
              <a:rPr lang="zh-CN" altLang="en-US" sz="2000" dirty="0">
                <a:solidFill>
                  <a:schemeClr val="accent1"/>
                </a:solidFill>
                <a:latin typeface="微软雅黑" panose="020B0503020204020204" pitchFamily="34" charset="-122"/>
                <a:ea typeface="微软雅黑" panose="020B0503020204020204" pitchFamily="34" charset="-122"/>
              </a:rPr>
              <a:t>：共享还是剥削？</a:t>
            </a:r>
          </a:p>
        </p:txBody>
      </p:sp>
      <p:sp>
        <p:nvSpPr>
          <p:cNvPr id="33" name="Freeform 5"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a:extLst>
              <a:ext uri="{FF2B5EF4-FFF2-40B4-BE49-F238E27FC236}">
                <a16:creationId xmlns:a16="http://schemas.microsoft.com/office/drawing/2014/main" id="{0BB5BB17-7558-438B-AFF6-92A95175401E}"/>
              </a:ext>
            </a:extLst>
          </p:cNvPr>
          <p:cNvSpPr>
            <a:spLocks noEditPoints="1"/>
          </p:cNvSpPr>
          <p:nvPr/>
        </p:nvSpPr>
        <p:spPr bwMode="auto">
          <a:xfrm>
            <a:off x="4105223" y="2521164"/>
            <a:ext cx="933554" cy="977693"/>
          </a:xfrm>
          <a:custGeom>
            <a:avLst/>
            <a:gdLst>
              <a:gd name="T0" fmla="*/ 153 w 244"/>
              <a:gd name="T1" fmla="*/ 76 h 256"/>
              <a:gd name="T2" fmla="*/ 99 w 244"/>
              <a:gd name="T3" fmla="*/ 111 h 256"/>
              <a:gd name="T4" fmla="*/ 105 w 244"/>
              <a:gd name="T5" fmla="*/ 99 h 256"/>
              <a:gd name="T6" fmla="*/ 142 w 244"/>
              <a:gd name="T7" fmla="*/ 99 h 256"/>
              <a:gd name="T8" fmla="*/ 146 w 244"/>
              <a:gd name="T9" fmla="*/ 111 h 256"/>
              <a:gd name="T10" fmla="*/ 162 w 244"/>
              <a:gd name="T11" fmla="*/ 61 h 256"/>
              <a:gd name="T12" fmla="*/ 82 w 244"/>
              <a:gd name="T13" fmla="*/ 73 h 256"/>
              <a:gd name="T14" fmla="*/ 123 w 244"/>
              <a:gd name="T15" fmla="*/ 0 h 256"/>
              <a:gd name="T16" fmla="*/ 123 w 244"/>
              <a:gd name="T17" fmla="*/ 25 h 256"/>
              <a:gd name="T18" fmla="*/ 123 w 244"/>
              <a:gd name="T19" fmla="*/ 0 h 256"/>
              <a:gd name="T20" fmla="*/ 103 w 244"/>
              <a:gd name="T21" fmla="*/ 59 h 256"/>
              <a:gd name="T22" fmla="*/ 107 w 244"/>
              <a:gd name="T23" fmla="*/ 44 h 256"/>
              <a:gd name="T24" fmla="*/ 137 w 244"/>
              <a:gd name="T25" fmla="*/ 59 h 256"/>
              <a:gd name="T26" fmla="*/ 141 w 244"/>
              <a:gd name="T27" fmla="*/ 44 h 256"/>
              <a:gd name="T28" fmla="*/ 151 w 244"/>
              <a:gd name="T29" fmla="*/ 59 h 256"/>
              <a:gd name="T30" fmla="*/ 134 w 244"/>
              <a:gd name="T31" fmla="*/ 29 h 256"/>
              <a:gd name="T32" fmla="*/ 123 w 244"/>
              <a:gd name="T33" fmla="*/ 34 h 256"/>
              <a:gd name="T34" fmla="*/ 110 w 244"/>
              <a:gd name="T35" fmla="*/ 29 h 256"/>
              <a:gd name="T36" fmla="*/ 93 w 244"/>
              <a:gd name="T37" fmla="*/ 59 h 256"/>
              <a:gd name="T38" fmla="*/ 69 w 244"/>
              <a:gd name="T39" fmla="*/ 99 h 256"/>
              <a:gd name="T40" fmla="*/ 42 w 244"/>
              <a:gd name="T41" fmla="*/ 99 h 256"/>
              <a:gd name="T42" fmla="*/ 123 w 244"/>
              <a:gd name="T43" fmla="*/ 85 h 256"/>
              <a:gd name="T44" fmla="*/ 123 w 244"/>
              <a:gd name="T45" fmla="*/ 113 h 256"/>
              <a:gd name="T46" fmla="*/ 123 w 244"/>
              <a:gd name="T47" fmla="*/ 85 h 256"/>
              <a:gd name="T48" fmla="*/ 204 w 244"/>
              <a:gd name="T49" fmla="*/ 97 h 256"/>
              <a:gd name="T50" fmla="*/ 177 w 244"/>
              <a:gd name="T51" fmla="*/ 97 h 256"/>
              <a:gd name="T52" fmla="*/ 101 w 244"/>
              <a:gd name="T53" fmla="*/ 145 h 256"/>
              <a:gd name="T54" fmla="*/ 140 w 244"/>
              <a:gd name="T55" fmla="*/ 145 h 256"/>
              <a:gd name="T56" fmla="*/ 155 w 244"/>
              <a:gd name="T57" fmla="*/ 145 h 256"/>
              <a:gd name="T58" fmla="*/ 136 w 244"/>
              <a:gd name="T59" fmla="*/ 117 h 256"/>
              <a:gd name="T60" fmla="*/ 89 w 244"/>
              <a:gd name="T61" fmla="*/ 132 h 256"/>
              <a:gd name="T62" fmla="*/ 101 w 244"/>
              <a:gd name="T63" fmla="*/ 145 h 256"/>
              <a:gd name="T64" fmla="*/ 34 w 244"/>
              <a:gd name="T65" fmla="*/ 145 h 256"/>
              <a:gd name="T66" fmla="*/ 72 w 244"/>
              <a:gd name="T67" fmla="*/ 145 h 256"/>
              <a:gd name="T68" fmla="*/ 88 w 244"/>
              <a:gd name="T69" fmla="*/ 145 h 256"/>
              <a:gd name="T70" fmla="*/ 69 w 244"/>
              <a:gd name="T71" fmla="*/ 117 h 256"/>
              <a:gd name="T72" fmla="*/ 22 w 244"/>
              <a:gd name="T73" fmla="*/ 132 h 256"/>
              <a:gd name="T74" fmla="*/ 244 w 244"/>
              <a:gd name="T75" fmla="*/ 174 h 256"/>
              <a:gd name="T76" fmla="*/ 223 w 244"/>
              <a:gd name="T77" fmla="*/ 151 h 256"/>
              <a:gd name="T78" fmla="*/ 207 w 244"/>
              <a:gd name="T79" fmla="*/ 151 h 256"/>
              <a:gd name="T80" fmla="*/ 169 w 244"/>
              <a:gd name="T81" fmla="*/ 151 h 256"/>
              <a:gd name="T82" fmla="*/ 155 w 244"/>
              <a:gd name="T83" fmla="*/ 151 h 256"/>
              <a:gd name="T84" fmla="*/ 140 w 244"/>
              <a:gd name="T85" fmla="*/ 151 h 256"/>
              <a:gd name="T86" fmla="*/ 101 w 244"/>
              <a:gd name="T87" fmla="*/ 151 h 256"/>
              <a:gd name="T88" fmla="*/ 88 w 244"/>
              <a:gd name="T89" fmla="*/ 151 h 256"/>
              <a:gd name="T90" fmla="*/ 72 w 244"/>
              <a:gd name="T91" fmla="*/ 151 h 256"/>
              <a:gd name="T92" fmla="*/ 34 w 244"/>
              <a:gd name="T93" fmla="*/ 151 h 256"/>
              <a:gd name="T94" fmla="*/ 0 w 244"/>
              <a:gd name="T95" fmla="*/ 151 h 256"/>
              <a:gd name="T96" fmla="*/ 26 w 244"/>
              <a:gd name="T97" fmla="*/ 174 h 256"/>
              <a:gd name="T98" fmla="*/ 16 w 244"/>
              <a:gd name="T99" fmla="*/ 243 h 256"/>
              <a:gd name="T100" fmla="*/ 227 w 244"/>
              <a:gd name="T101" fmla="*/ 256 h 256"/>
              <a:gd name="T102" fmla="*/ 219 w 244"/>
              <a:gd name="T103" fmla="*/ 243 h 256"/>
              <a:gd name="T104" fmla="*/ 244 w 244"/>
              <a:gd name="T105" fmla="*/ 174 h 256"/>
              <a:gd name="T106" fmla="*/ 157 w 244"/>
              <a:gd name="T107" fmla="*/ 145 h 256"/>
              <a:gd name="T108" fmla="*/ 172 w 244"/>
              <a:gd name="T109" fmla="*/ 145 h 256"/>
              <a:gd name="T110" fmla="*/ 211 w 244"/>
              <a:gd name="T111" fmla="*/ 145 h 256"/>
              <a:gd name="T112" fmla="*/ 223 w 244"/>
              <a:gd name="T113" fmla="*/ 130 h 256"/>
              <a:gd name="T114" fmla="*/ 176 w 244"/>
              <a:gd name="T115" fmla="*/ 11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4" h="256">
                <a:moveTo>
                  <a:pt x="146" y="111"/>
                </a:moveTo>
                <a:cubicBezTo>
                  <a:pt x="153" y="76"/>
                  <a:pt x="153" y="76"/>
                  <a:pt x="153" y="76"/>
                </a:cubicBezTo>
                <a:cubicBezTo>
                  <a:pt x="92" y="76"/>
                  <a:pt x="92" y="76"/>
                  <a:pt x="92" y="76"/>
                </a:cubicBezTo>
                <a:cubicBezTo>
                  <a:pt x="99" y="111"/>
                  <a:pt x="99" y="111"/>
                  <a:pt x="99" y="111"/>
                </a:cubicBezTo>
                <a:cubicBezTo>
                  <a:pt x="101" y="110"/>
                  <a:pt x="104" y="109"/>
                  <a:pt x="108" y="109"/>
                </a:cubicBezTo>
                <a:cubicBezTo>
                  <a:pt x="106" y="106"/>
                  <a:pt x="105" y="103"/>
                  <a:pt x="105" y="99"/>
                </a:cubicBezTo>
                <a:cubicBezTo>
                  <a:pt x="105" y="89"/>
                  <a:pt x="113" y="80"/>
                  <a:pt x="123" y="80"/>
                </a:cubicBezTo>
                <a:cubicBezTo>
                  <a:pt x="133" y="80"/>
                  <a:pt x="142" y="89"/>
                  <a:pt x="142" y="99"/>
                </a:cubicBezTo>
                <a:cubicBezTo>
                  <a:pt x="142" y="103"/>
                  <a:pt x="141" y="106"/>
                  <a:pt x="139" y="109"/>
                </a:cubicBezTo>
                <a:cubicBezTo>
                  <a:pt x="141" y="109"/>
                  <a:pt x="143" y="110"/>
                  <a:pt x="146" y="111"/>
                </a:cubicBezTo>
                <a:close/>
                <a:moveTo>
                  <a:pt x="82" y="61"/>
                </a:moveTo>
                <a:cubicBezTo>
                  <a:pt x="162" y="61"/>
                  <a:pt x="162" y="61"/>
                  <a:pt x="162" y="61"/>
                </a:cubicBezTo>
                <a:cubicBezTo>
                  <a:pt x="162" y="73"/>
                  <a:pt x="162" y="73"/>
                  <a:pt x="162" y="73"/>
                </a:cubicBezTo>
                <a:cubicBezTo>
                  <a:pt x="82" y="73"/>
                  <a:pt x="82" y="73"/>
                  <a:pt x="82" y="73"/>
                </a:cubicBezTo>
                <a:lnTo>
                  <a:pt x="82" y="61"/>
                </a:lnTo>
                <a:close/>
                <a:moveTo>
                  <a:pt x="123" y="0"/>
                </a:moveTo>
                <a:cubicBezTo>
                  <a:pt x="130" y="0"/>
                  <a:pt x="135" y="6"/>
                  <a:pt x="135" y="13"/>
                </a:cubicBezTo>
                <a:cubicBezTo>
                  <a:pt x="135" y="19"/>
                  <a:pt x="130" y="25"/>
                  <a:pt x="123" y="25"/>
                </a:cubicBezTo>
                <a:cubicBezTo>
                  <a:pt x="116" y="25"/>
                  <a:pt x="111" y="19"/>
                  <a:pt x="111" y="13"/>
                </a:cubicBezTo>
                <a:cubicBezTo>
                  <a:pt x="111" y="6"/>
                  <a:pt x="116" y="0"/>
                  <a:pt x="123" y="0"/>
                </a:cubicBezTo>
                <a:close/>
                <a:moveTo>
                  <a:pt x="93" y="59"/>
                </a:moveTo>
                <a:cubicBezTo>
                  <a:pt x="103" y="59"/>
                  <a:pt x="103" y="59"/>
                  <a:pt x="103" y="59"/>
                </a:cubicBezTo>
                <a:cubicBezTo>
                  <a:pt x="103" y="44"/>
                  <a:pt x="103" y="44"/>
                  <a:pt x="103" y="44"/>
                </a:cubicBezTo>
                <a:cubicBezTo>
                  <a:pt x="107" y="44"/>
                  <a:pt x="107" y="44"/>
                  <a:pt x="107" y="44"/>
                </a:cubicBezTo>
                <a:cubicBezTo>
                  <a:pt x="107" y="59"/>
                  <a:pt x="107" y="59"/>
                  <a:pt x="107" y="59"/>
                </a:cubicBezTo>
                <a:cubicBezTo>
                  <a:pt x="137" y="59"/>
                  <a:pt x="137" y="59"/>
                  <a:pt x="137" y="59"/>
                </a:cubicBezTo>
                <a:cubicBezTo>
                  <a:pt x="137" y="44"/>
                  <a:pt x="137" y="44"/>
                  <a:pt x="137" y="44"/>
                </a:cubicBezTo>
                <a:cubicBezTo>
                  <a:pt x="141" y="44"/>
                  <a:pt x="141" y="44"/>
                  <a:pt x="141" y="44"/>
                </a:cubicBezTo>
                <a:cubicBezTo>
                  <a:pt x="141" y="59"/>
                  <a:pt x="141" y="59"/>
                  <a:pt x="141" y="59"/>
                </a:cubicBezTo>
                <a:cubicBezTo>
                  <a:pt x="151" y="59"/>
                  <a:pt x="151" y="59"/>
                  <a:pt x="151" y="59"/>
                </a:cubicBezTo>
                <a:cubicBezTo>
                  <a:pt x="151" y="42"/>
                  <a:pt x="151" y="42"/>
                  <a:pt x="151" y="42"/>
                </a:cubicBezTo>
                <a:cubicBezTo>
                  <a:pt x="150" y="28"/>
                  <a:pt x="134" y="29"/>
                  <a:pt x="134" y="29"/>
                </a:cubicBezTo>
                <a:cubicBezTo>
                  <a:pt x="126" y="29"/>
                  <a:pt x="126" y="29"/>
                  <a:pt x="126" y="29"/>
                </a:cubicBezTo>
                <a:cubicBezTo>
                  <a:pt x="123" y="34"/>
                  <a:pt x="123" y="34"/>
                  <a:pt x="123" y="34"/>
                </a:cubicBezTo>
                <a:cubicBezTo>
                  <a:pt x="120" y="29"/>
                  <a:pt x="120" y="29"/>
                  <a:pt x="120" y="29"/>
                </a:cubicBezTo>
                <a:cubicBezTo>
                  <a:pt x="110" y="29"/>
                  <a:pt x="110" y="29"/>
                  <a:pt x="110" y="29"/>
                </a:cubicBezTo>
                <a:cubicBezTo>
                  <a:pt x="93" y="29"/>
                  <a:pt x="93" y="42"/>
                  <a:pt x="93" y="42"/>
                </a:cubicBezTo>
                <a:lnTo>
                  <a:pt x="93" y="59"/>
                </a:lnTo>
                <a:close/>
                <a:moveTo>
                  <a:pt x="56" y="85"/>
                </a:moveTo>
                <a:cubicBezTo>
                  <a:pt x="63" y="85"/>
                  <a:pt x="69" y="91"/>
                  <a:pt x="69" y="99"/>
                </a:cubicBezTo>
                <a:cubicBezTo>
                  <a:pt x="69" y="107"/>
                  <a:pt x="63" y="113"/>
                  <a:pt x="56" y="113"/>
                </a:cubicBezTo>
                <a:cubicBezTo>
                  <a:pt x="48" y="113"/>
                  <a:pt x="42" y="107"/>
                  <a:pt x="42" y="99"/>
                </a:cubicBezTo>
                <a:cubicBezTo>
                  <a:pt x="42" y="91"/>
                  <a:pt x="48" y="85"/>
                  <a:pt x="56" y="85"/>
                </a:cubicBezTo>
                <a:close/>
                <a:moveTo>
                  <a:pt x="123" y="85"/>
                </a:moveTo>
                <a:cubicBezTo>
                  <a:pt x="131" y="85"/>
                  <a:pt x="137" y="91"/>
                  <a:pt x="137" y="99"/>
                </a:cubicBezTo>
                <a:cubicBezTo>
                  <a:pt x="137" y="107"/>
                  <a:pt x="131" y="113"/>
                  <a:pt x="123" y="113"/>
                </a:cubicBezTo>
                <a:cubicBezTo>
                  <a:pt x="115" y="113"/>
                  <a:pt x="109" y="107"/>
                  <a:pt x="109" y="99"/>
                </a:cubicBezTo>
                <a:cubicBezTo>
                  <a:pt x="109" y="91"/>
                  <a:pt x="115" y="85"/>
                  <a:pt x="123" y="85"/>
                </a:cubicBezTo>
                <a:close/>
                <a:moveTo>
                  <a:pt x="191" y="111"/>
                </a:moveTo>
                <a:cubicBezTo>
                  <a:pt x="198" y="111"/>
                  <a:pt x="204" y="105"/>
                  <a:pt x="204" y="97"/>
                </a:cubicBezTo>
                <a:cubicBezTo>
                  <a:pt x="204" y="90"/>
                  <a:pt x="198" y="83"/>
                  <a:pt x="191" y="83"/>
                </a:cubicBezTo>
                <a:cubicBezTo>
                  <a:pt x="183" y="83"/>
                  <a:pt x="177" y="90"/>
                  <a:pt x="177" y="97"/>
                </a:cubicBezTo>
                <a:cubicBezTo>
                  <a:pt x="177" y="105"/>
                  <a:pt x="183" y="111"/>
                  <a:pt x="191" y="111"/>
                </a:cubicBezTo>
                <a:close/>
                <a:moveTo>
                  <a:pt x="101" y="145"/>
                </a:moveTo>
                <a:cubicBezTo>
                  <a:pt x="105" y="145"/>
                  <a:pt x="105" y="145"/>
                  <a:pt x="105" y="145"/>
                </a:cubicBezTo>
                <a:cubicBezTo>
                  <a:pt x="140" y="145"/>
                  <a:pt x="140" y="145"/>
                  <a:pt x="140" y="145"/>
                </a:cubicBezTo>
                <a:cubicBezTo>
                  <a:pt x="143" y="145"/>
                  <a:pt x="143" y="145"/>
                  <a:pt x="143" y="145"/>
                </a:cubicBezTo>
                <a:cubicBezTo>
                  <a:pt x="155" y="145"/>
                  <a:pt x="155" y="145"/>
                  <a:pt x="155" y="145"/>
                </a:cubicBezTo>
                <a:cubicBezTo>
                  <a:pt x="155" y="132"/>
                  <a:pt x="155" y="132"/>
                  <a:pt x="155" y="132"/>
                </a:cubicBezTo>
                <a:cubicBezTo>
                  <a:pt x="154" y="117"/>
                  <a:pt x="136" y="117"/>
                  <a:pt x="136" y="117"/>
                </a:cubicBezTo>
                <a:cubicBezTo>
                  <a:pt x="109" y="117"/>
                  <a:pt x="109" y="117"/>
                  <a:pt x="109" y="117"/>
                </a:cubicBezTo>
                <a:cubicBezTo>
                  <a:pt x="89" y="118"/>
                  <a:pt x="89" y="132"/>
                  <a:pt x="89" y="132"/>
                </a:cubicBezTo>
                <a:cubicBezTo>
                  <a:pt x="89" y="145"/>
                  <a:pt x="89" y="145"/>
                  <a:pt x="89" y="145"/>
                </a:cubicBezTo>
                <a:lnTo>
                  <a:pt x="101" y="145"/>
                </a:lnTo>
                <a:close/>
                <a:moveTo>
                  <a:pt x="22" y="145"/>
                </a:moveTo>
                <a:cubicBezTo>
                  <a:pt x="34" y="145"/>
                  <a:pt x="34" y="145"/>
                  <a:pt x="34" y="145"/>
                </a:cubicBezTo>
                <a:cubicBezTo>
                  <a:pt x="37" y="145"/>
                  <a:pt x="37" y="145"/>
                  <a:pt x="37" y="145"/>
                </a:cubicBezTo>
                <a:cubicBezTo>
                  <a:pt x="72" y="145"/>
                  <a:pt x="72" y="145"/>
                  <a:pt x="72" y="145"/>
                </a:cubicBezTo>
                <a:cubicBezTo>
                  <a:pt x="76" y="145"/>
                  <a:pt x="76" y="145"/>
                  <a:pt x="76" y="145"/>
                </a:cubicBezTo>
                <a:cubicBezTo>
                  <a:pt x="88" y="145"/>
                  <a:pt x="88" y="145"/>
                  <a:pt x="88" y="145"/>
                </a:cubicBezTo>
                <a:cubicBezTo>
                  <a:pt x="88" y="132"/>
                  <a:pt x="88" y="132"/>
                  <a:pt x="88" y="132"/>
                </a:cubicBezTo>
                <a:cubicBezTo>
                  <a:pt x="86" y="117"/>
                  <a:pt x="69" y="117"/>
                  <a:pt x="69" y="117"/>
                </a:cubicBezTo>
                <a:cubicBezTo>
                  <a:pt x="41" y="117"/>
                  <a:pt x="41" y="117"/>
                  <a:pt x="41" y="117"/>
                </a:cubicBezTo>
                <a:cubicBezTo>
                  <a:pt x="21" y="118"/>
                  <a:pt x="22" y="132"/>
                  <a:pt x="22" y="132"/>
                </a:cubicBezTo>
                <a:cubicBezTo>
                  <a:pt x="22" y="145"/>
                  <a:pt x="22" y="145"/>
                  <a:pt x="22" y="145"/>
                </a:cubicBezTo>
                <a:close/>
                <a:moveTo>
                  <a:pt x="244" y="174"/>
                </a:moveTo>
                <a:cubicBezTo>
                  <a:pt x="244" y="151"/>
                  <a:pt x="244" y="151"/>
                  <a:pt x="244" y="151"/>
                </a:cubicBezTo>
                <a:cubicBezTo>
                  <a:pt x="223" y="151"/>
                  <a:pt x="223" y="151"/>
                  <a:pt x="223" y="151"/>
                </a:cubicBezTo>
                <a:cubicBezTo>
                  <a:pt x="211" y="151"/>
                  <a:pt x="211" y="151"/>
                  <a:pt x="211" y="151"/>
                </a:cubicBezTo>
                <a:cubicBezTo>
                  <a:pt x="207" y="151"/>
                  <a:pt x="207" y="151"/>
                  <a:pt x="207" y="151"/>
                </a:cubicBezTo>
                <a:cubicBezTo>
                  <a:pt x="172" y="151"/>
                  <a:pt x="172" y="151"/>
                  <a:pt x="172" y="151"/>
                </a:cubicBezTo>
                <a:cubicBezTo>
                  <a:pt x="169" y="151"/>
                  <a:pt x="169" y="151"/>
                  <a:pt x="169" y="151"/>
                </a:cubicBezTo>
                <a:cubicBezTo>
                  <a:pt x="157" y="151"/>
                  <a:pt x="157" y="151"/>
                  <a:pt x="157" y="151"/>
                </a:cubicBezTo>
                <a:cubicBezTo>
                  <a:pt x="155" y="151"/>
                  <a:pt x="155" y="151"/>
                  <a:pt x="155" y="151"/>
                </a:cubicBezTo>
                <a:cubicBezTo>
                  <a:pt x="143" y="151"/>
                  <a:pt x="143" y="151"/>
                  <a:pt x="143" y="151"/>
                </a:cubicBezTo>
                <a:cubicBezTo>
                  <a:pt x="140" y="151"/>
                  <a:pt x="140" y="151"/>
                  <a:pt x="140" y="151"/>
                </a:cubicBezTo>
                <a:cubicBezTo>
                  <a:pt x="105" y="151"/>
                  <a:pt x="105" y="151"/>
                  <a:pt x="105" y="151"/>
                </a:cubicBezTo>
                <a:cubicBezTo>
                  <a:pt x="101" y="151"/>
                  <a:pt x="101" y="151"/>
                  <a:pt x="101" y="151"/>
                </a:cubicBezTo>
                <a:cubicBezTo>
                  <a:pt x="89" y="151"/>
                  <a:pt x="89" y="151"/>
                  <a:pt x="89" y="151"/>
                </a:cubicBezTo>
                <a:cubicBezTo>
                  <a:pt x="88" y="151"/>
                  <a:pt x="88" y="151"/>
                  <a:pt x="88" y="151"/>
                </a:cubicBezTo>
                <a:cubicBezTo>
                  <a:pt x="76" y="151"/>
                  <a:pt x="76" y="151"/>
                  <a:pt x="76" y="151"/>
                </a:cubicBezTo>
                <a:cubicBezTo>
                  <a:pt x="72" y="151"/>
                  <a:pt x="72" y="151"/>
                  <a:pt x="72" y="151"/>
                </a:cubicBezTo>
                <a:cubicBezTo>
                  <a:pt x="37" y="151"/>
                  <a:pt x="37" y="151"/>
                  <a:pt x="37" y="151"/>
                </a:cubicBezTo>
                <a:cubicBezTo>
                  <a:pt x="34" y="151"/>
                  <a:pt x="34" y="151"/>
                  <a:pt x="34" y="151"/>
                </a:cubicBezTo>
                <a:cubicBezTo>
                  <a:pt x="22" y="151"/>
                  <a:pt x="22" y="151"/>
                  <a:pt x="22" y="151"/>
                </a:cubicBezTo>
                <a:cubicBezTo>
                  <a:pt x="0" y="151"/>
                  <a:pt x="0" y="151"/>
                  <a:pt x="0" y="151"/>
                </a:cubicBezTo>
                <a:cubicBezTo>
                  <a:pt x="0" y="174"/>
                  <a:pt x="0" y="174"/>
                  <a:pt x="0" y="174"/>
                </a:cubicBezTo>
                <a:cubicBezTo>
                  <a:pt x="26" y="174"/>
                  <a:pt x="26" y="174"/>
                  <a:pt x="26" y="174"/>
                </a:cubicBezTo>
                <a:cubicBezTo>
                  <a:pt x="26" y="243"/>
                  <a:pt x="26" y="243"/>
                  <a:pt x="26" y="243"/>
                </a:cubicBezTo>
                <a:cubicBezTo>
                  <a:pt x="16" y="243"/>
                  <a:pt x="16" y="243"/>
                  <a:pt x="16" y="243"/>
                </a:cubicBezTo>
                <a:cubicBezTo>
                  <a:pt x="16" y="256"/>
                  <a:pt x="16" y="256"/>
                  <a:pt x="16" y="256"/>
                </a:cubicBezTo>
                <a:cubicBezTo>
                  <a:pt x="227" y="256"/>
                  <a:pt x="227" y="256"/>
                  <a:pt x="227" y="256"/>
                </a:cubicBezTo>
                <a:cubicBezTo>
                  <a:pt x="227" y="243"/>
                  <a:pt x="227" y="243"/>
                  <a:pt x="227" y="243"/>
                </a:cubicBezTo>
                <a:cubicBezTo>
                  <a:pt x="219" y="243"/>
                  <a:pt x="219" y="243"/>
                  <a:pt x="219" y="243"/>
                </a:cubicBezTo>
                <a:cubicBezTo>
                  <a:pt x="219" y="174"/>
                  <a:pt x="219" y="174"/>
                  <a:pt x="219" y="174"/>
                </a:cubicBezTo>
                <a:lnTo>
                  <a:pt x="244" y="174"/>
                </a:lnTo>
                <a:close/>
                <a:moveTo>
                  <a:pt x="157" y="130"/>
                </a:moveTo>
                <a:cubicBezTo>
                  <a:pt x="157" y="145"/>
                  <a:pt x="157" y="145"/>
                  <a:pt x="157" y="145"/>
                </a:cubicBezTo>
                <a:cubicBezTo>
                  <a:pt x="169" y="145"/>
                  <a:pt x="169" y="145"/>
                  <a:pt x="169" y="145"/>
                </a:cubicBezTo>
                <a:cubicBezTo>
                  <a:pt x="172" y="145"/>
                  <a:pt x="172" y="145"/>
                  <a:pt x="172" y="145"/>
                </a:cubicBezTo>
                <a:cubicBezTo>
                  <a:pt x="207" y="145"/>
                  <a:pt x="207" y="145"/>
                  <a:pt x="207" y="145"/>
                </a:cubicBezTo>
                <a:cubicBezTo>
                  <a:pt x="211" y="145"/>
                  <a:pt x="211" y="145"/>
                  <a:pt x="211" y="145"/>
                </a:cubicBezTo>
                <a:cubicBezTo>
                  <a:pt x="223" y="145"/>
                  <a:pt x="223" y="145"/>
                  <a:pt x="223" y="145"/>
                </a:cubicBezTo>
                <a:cubicBezTo>
                  <a:pt x="223" y="130"/>
                  <a:pt x="223" y="130"/>
                  <a:pt x="223" y="130"/>
                </a:cubicBezTo>
                <a:cubicBezTo>
                  <a:pt x="221" y="115"/>
                  <a:pt x="204" y="116"/>
                  <a:pt x="204" y="116"/>
                </a:cubicBezTo>
                <a:cubicBezTo>
                  <a:pt x="176" y="116"/>
                  <a:pt x="176" y="116"/>
                  <a:pt x="176" y="116"/>
                </a:cubicBezTo>
                <a:cubicBezTo>
                  <a:pt x="156" y="116"/>
                  <a:pt x="157" y="130"/>
                  <a:pt x="157" y="13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8" name="文本框 5" descr="e7d195523061f1c09e9d68d7cf438b91ef959ecb14fc25d26BBA7F7DBC18E55DFF4014AF651F0BF2569D4B6C1DA7F1A4683A481403BD872FC687266AD13265C1DE7C373772FD8728ABDD69ADD03BFF5BE2862BC891DBB79E388E8341C14BD50CFA981F3101870A7FBE22E25F3818A214136F68DAC3E906DC5DAFF951C5F05A8572F61FF1CC7DB4368B6AFEB565C0A640">
            <a:extLst>
              <a:ext uri="{FF2B5EF4-FFF2-40B4-BE49-F238E27FC236}">
                <a16:creationId xmlns:a16="http://schemas.microsoft.com/office/drawing/2014/main" id="{3125F26A-DC2E-4E3C-B485-A27696E4DE75}"/>
              </a:ext>
            </a:extLst>
          </p:cNvPr>
          <p:cNvSpPr txBox="1">
            <a:spLocks noChangeArrowheads="1"/>
          </p:cNvSpPr>
          <p:nvPr/>
        </p:nvSpPr>
        <p:spPr bwMode="auto">
          <a:xfrm>
            <a:off x="337290" y="824412"/>
            <a:ext cx="8199407" cy="418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lnSpc>
                <a:spcPct val="150000"/>
              </a:lnSpc>
              <a:spcBef>
                <a:spcPct val="0"/>
              </a:spcBef>
              <a:spcAft>
                <a:spcPct val="0"/>
              </a:spcAft>
              <a:defRPr/>
            </a:pPr>
            <a:r>
              <a:rPr lang="zh-CN" altLang="en-US" sz="1600" b="1" dirty="0">
                <a:solidFill>
                  <a:srgbClr val="304371"/>
                </a:solidFill>
                <a:latin typeface="微软雅黑" panose="020B0503020204020204" pitchFamily="34" charset="-122"/>
                <a:ea typeface="微软雅黑" panose="020B0503020204020204" pitchFamily="34" charset="-122"/>
              </a:rPr>
              <a:t>阿里与腾讯</a:t>
            </a:r>
            <a:r>
              <a:rPr lang="en-US" altLang="zh-CN" sz="1600" b="1" dirty="0">
                <a:solidFill>
                  <a:srgbClr val="304371"/>
                </a:solidFill>
                <a:latin typeface="微软雅黑" panose="020B0503020204020204" pitchFamily="34" charset="-122"/>
                <a:ea typeface="微软雅黑" panose="020B0503020204020204" pitchFamily="34" charset="-122"/>
              </a:rPr>
              <a:t>——</a:t>
            </a:r>
            <a:r>
              <a:rPr lang="zh-CN" altLang="en-US" sz="1600" b="1" dirty="0">
                <a:solidFill>
                  <a:srgbClr val="304371"/>
                </a:solidFill>
                <a:latin typeface="微软雅黑" panose="020B0503020204020204" pitchFamily="34" charset="-122"/>
                <a:ea typeface="微软雅黑" panose="020B0503020204020204" pitchFamily="34" charset="-122"/>
              </a:rPr>
              <a:t>信息时代的生产力</a:t>
            </a:r>
            <a:endParaRPr lang="en-US" altLang="zh-CN" sz="1600" dirty="0">
              <a:solidFill>
                <a:srgbClr val="304371"/>
              </a:solidFill>
              <a:latin typeface="微软雅黑" panose="020B0503020204020204" pitchFamily="34" charset="-122"/>
              <a:ea typeface="微软雅黑" panose="020B0503020204020204" pitchFamily="34" charset="-122"/>
            </a:endParaRPr>
          </a:p>
        </p:txBody>
      </p:sp>
      <p:pic>
        <p:nvPicPr>
          <p:cNvPr id="20" name="图片 19">
            <a:extLst>
              <a:ext uri="{FF2B5EF4-FFF2-40B4-BE49-F238E27FC236}">
                <a16:creationId xmlns:a16="http://schemas.microsoft.com/office/drawing/2014/main" id="{17C22FB0-1B99-4566-A3BA-D9A5682EE5B6}"/>
              </a:ext>
            </a:extLst>
          </p:cNvPr>
          <p:cNvPicPr/>
          <p:nvPr/>
        </p:nvPicPr>
        <p:blipFill>
          <a:blip r:embed="rId2"/>
          <a:stretch>
            <a:fillRect/>
          </a:stretch>
        </p:blipFill>
        <p:spPr>
          <a:xfrm>
            <a:off x="4572000" y="90610"/>
            <a:ext cx="2896186" cy="1319428"/>
          </a:xfrm>
          <a:prstGeom prst="rect">
            <a:avLst/>
          </a:prstGeom>
        </p:spPr>
      </p:pic>
    </p:spTree>
    <p:extLst>
      <p:ext uri="{BB962C8B-B14F-4D97-AF65-F5344CB8AC3E}">
        <p14:creationId xmlns:p14="http://schemas.microsoft.com/office/powerpoint/2010/main" val="2077040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arn(inVertical)">
                                      <p:cBhvr>
                                        <p:cTn id="15" dur="500"/>
                                        <p:tgtEl>
                                          <p:spTgt spid="17"/>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arn(inVertical)">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337290" y="150470"/>
            <a:ext cx="4838504" cy="499624"/>
          </a:xfrm>
          <a:prstGeom prst="rect">
            <a:avLst/>
          </a:prstGeom>
          <a:noFill/>
        </p:spPr>
        <p:txBody>
          <a:bodyPr wrap="none">
            <a:spAutoFit/>
          </a:bodyPr>
          <a:lstStyle/>
          <a:p>
            <a:pPr fontAlgn="base">
              <a:lnSpc>
                <a:spcPct val="150000"/>
              </a:lnSpc>
              <a:spcBef>
                <a:spcPct val="0"/>
              </a:spcBef>
              <a:spcAft>
                <a:spcPct val="0"/>
              </a:spcAft>
              <a:defRPr/>
            </a:pPr>
            <a:r>
              <a:rPr lang="en-US" altLang="zh-CN" sz="20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PART2.2 </a:t>
            </a:r>
            <a:r>
              <a:rPr lang="zh-CN" altLang="en-US" sz="20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共享经济：</a:t>
            </a:r>
            <a:r>
              <a:rPr lang="zh-CN" altLang="en-US" sz="20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天使向左，恶魔向右</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sp>
        <p:nvSpPr>
          <p:cNvPr id="12" name="矩形 11"/>
          <p:cNvSpPr/>
          <p:nvPr/>
        </p:nvSpPr>
        <p:spPr>
          <a:xfrm>
            <a:off x="2762297" y="1195599"/>
            <a:ext cx="6381703" cy="30012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2978875" y="1361077"/>
            <a:ext cx="6016112" cy="2316403"/>
          </a:xfrm>
          <a:prstGeom prst="rect">
            <a:avLst/>
          </a:prstGeom>
        </p:spPr>
        <p:txBody>
          <a:bodyPr wrap="square">
            <a:spAutoFit/>
          </a:bodyPr>
          <a:lstStyle/>
          <a:p>
            <a:pPr algn="just">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共享经济：</a:t>
            </a:r>
            <a:endParaRPr lang="en-US" altLang="zh-CN" sz="1400" b="1" dirty="0">
              <a:solidFill>
                <a:schemeClr val="bg1"/>
              </a:solidFill>
              <a:latin typeface="微软雅黑" panose="020B0503020204020204" pitchFamily="34" charset="-122"/>
              <a:ea typeface="微软雅黑" panose="020B0503020204020204" pitchFamily="34" charset="-122"/>
            </a:endParaRPr>
          </a:p>
          <a:p>
            <a:pPr indent="457200" algn="just">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一般是指以获得一定报酬为主要目的，基于陌生人且存在物品使用权暂时转移的一种新的经济模式。其本质是整合线下的闲散物品、劳动力、医疗资源。有的也说共享经济是人们公平享有社会资源，各自以不同的方式付出和受益，共同获得经济红利。此种共享更多的是通过互联网作为媒介来实现的。</a:t>
            </a:r>
            <a:endParaRPr lang="en-US" altLang="zh-CN" sz="1400" dirty="0">
              <a:solidFill>
                <a:schemeClr val="bg1"/>
              </a:solidFill>
              <a:latin typeface="微软雅黑" panose="020B0503020204020204" pitchFamily="34" charset="-122"/>
              <a:ea typeface="微软雅黑" panose="020B0503020204020204" pitchFamily="34" charset="-122"/>
            </a:endParaRPr>
          </a:p>
          <a:p>
            <a:pPr indent="457200" algn="just">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EXAMPLE: Airbnb, Uber, </a:t>
            </a:r>
            <a:r>
              <a:rPr lang="en-US" altLang="zh-CN" sz="1400" dirty="0" err="1">
                <a:solidFill>
                  <a:schemeClr val="bg1"/>
                </a:solidFill>
                <a:latin typeface="微软雅黑" panose="020B0503020204020204" pitchFamily="34" charset="-122"/>
                <a:ea typeface="微软雅黑" panose="020B0503020204020204" pitchFamily="34" charset="-122"/>
              </a:rPr>
              <a:t>ofo</a:t>
            </a:r>
            <a:endParaRPr lang="en-US" altLang="zh-CN" sz="1400" dirty="0">
              <a:solidFill>
                <a:schemeClr val="bg1"/>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D2E813AC-006A-493E-8370-9F59305F3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89" y="1187737"/>
            <a:ext cx="2661920" cy="1384013"/>
          </a:xfrm>
          <a:prstGeom prst="rect">
            <a:avLst/>
          </a:prstGeom>
          <a:ln>
            <a:noFill/>
          </a:ln>
          <a:effectLst>
            <a:softEdge rad="112500"/>
          </a:effectLst>
        </p:spPr>
      </p:pic>
      <p:pic>
        <p:nvPicPr>
          <p:cNvPr id="8" name="图片 7">
            <a:extLst>
              <a:ext uri="{FF2B5EF4-FFF2-40B4-BE49-F238E27FC236}">
                <a16:creationId xmlns:a16="http://schemas.microsoft.com/office/drawing/2014/main" id="{C74B8DD5-952A-42CB-B932-6F96062AB8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83" y="2596473"/>
            <a:ext cx="2661920" cy="1600385"/>
          </a:xfrm>
          <a:prstGeom prst="rect">
            <a:avLst/>
          </a:prstGeom>
          <a:ln>
            <a:noFill/>
          </a:ln>
          <a:effectLst>
            <a:softEdge rad="112500"/>
          </a:effectLst>
        </p:spPr>
      </p:pic>
    </p:spTree>
    <p:extLst>
      <p:ext uri="{BB962C8B-B14F-4D97-AF65-F5344CB8AC3E}">
        <p14:creationId xmlns:p14="http://schemas.microsoft.com/office/powerpoint/2010/main" val="2096461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par>
                                <p:cTn id="15" presetID="22" presetClass="entr" presetSubtype="4"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animBg="1"/>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5" descr="e7d195523061f1c09e9d68d7cf438b91ef959ecb14fc25d26BBA7F7DBC18E55DFF4014AF651F0BF2569D4B6C1DA7F1A4683A481403BD872FC687266AD13265C1DE7C373772FD8728ABDD69ADD03BFF5BE2862BC891DBB79E388E8341C14BD50CFA981F3101870A7FBE22E25F3818A214136F68DAC3E906DC5DAFF951C5F05A8572F61FF1CC7DB4368B6AFEB565C0A640">
            <a:extLst>
              <a:ext uri="{FF2B5EF4-FFF2-40B4-BE49-F238E27FC236}">
                <a16:creationId xmlns:a16="http://schemas.microsoft.com/office/drawing/2014/main" id="{411ACE97-0F7C-4B38-9804-2BB31CDEEE93}"/>
              </a:ext>
            </a:extLst>
          </p:cNvPr>
          <p:cNvSpPr txBox="1">
            <a:spLocks noChangeArrowheads="1"/>
          </p:cNvSpPr>
          <p:nvPr/>
        </p:nvSpPr>
        <p:spPr bwMode="auto">
          <a:xfrm>
            <a:off x="253897" y="1105761"/>
            <a:ext cx="7718316" cy="3609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indent="457200" algn="just">
              <a:lnSpc>
                <a:spcPct val="150000"/>
              </a:lnSpc>
            </a:pPr>
            <a:r>
              <a:rPr lang="en-US" altLang="zh-CN" sz="1400" b="1" dirty="0">
                <a:solidFill>
                  <a:srgbClr val="304371"/>
                </a:solidFill>
                <a:latin typeface="微软雅黑" panose="020B0503020204020204" pitchFamily="34" charset="-122"/>
                <a:ea typeface="微软雅黑" panose="020B0503020204020204" pitchFamily="34" charset="-122"/>
              </a:rPr>
              <a:t>Airbnb</a:t>
            </a:r>
            <a:r>
              <a:rPr lang="zh-CN" altLang="en-US" sz="1400" b="1" dirty="0">
                <a:solidFill>
                  <a:srgbClr val="304371"/>
                </a:solidFill>
                <a:latin typeface="微软雅黑" panose="020B0503020204020204" pitchFamily="34" charset="-122"/>
                <a:ea typeface="微软雅黑" panose="020B0503020204020204" pitchFamily="34" charset="-122"/>
              </a:rPr>
              <a:t>：爱彼迎</a:t>
            </a:r>
            <a:r>
              <a:rPr lang="zh-CN" altLang="en-US" sz="1400" dirty="0">
                <a:solidFill>
                  <a:srgbClr val="304371"/>
                </a:solidFill>
                <a:latin typeface="微软雅黑" panose="020B0503020204020204" pitchFamily="34" charset="-122"/>
                <a:ea typeface="微软雅黑" panose="020B0503020204020204" pitchFamily="34" charset="-122"/>
              </a:rPr>
              <a:t>是一家联系旅游人士和家有空房出租的房主的服务型网站，成立于</a:t>
            </a:r>
            <a:r>
              <a:rPr lang="en-US" altLang="zh-CN" sz="1400" dirty="0">
                <a:solidFill>
                  <a:srgbClr val="304371"/>
                </a:solidFill>
                <a:latin typeface="微软雅黑" panose="020B0503020204020204" pitchFamily="34" charset="-122"/>
                <a:ea typeface="微软雅黑" panose="020B0503020204020204" pitchFamily="34" charset="-122"/>
              </a:rPr>
              <a:t>2008</a:t>
            </a:r>
            <a:r>
              <a:rPr lang="zh-CN" altLang="en-US" sz="1400" dirty="0">
                <a:solidFill>
                  <a:srgbClr val="304371"/>
                </a:solidFill>
                <a:latin typeface="微软雅黑" panose="020B0503020204020204" pitchFamily="34" charset="-122"/>
                <a:ea typeface="微软雅黑" panose="020B0503020204020204" pitchFamily="34" charset="-122"/>
              </a:rPr>
              <a:t>年</a:t>
            </a:r>
            <a:r>
              <a:rPr lang="en-US" altLang="zh-CN" sz="1400" dirty="0">
                <a:solidFill>
                  <a:srgbClr val="304371"/>
                </a:solidFill>
                <a:latin typeface="微软雅黑" panose="020B0503020204020204" pitchFamily="34" charset="-122"/>
                <a:ea typeface="微软雅黑" panose="020B0503020204020204" pitchFamily="34" charset="-122"/>
              </a:rPr>
              <a:t>8</a:t>
            </a:r>
            <a:r>
              <a:rPr lang="zh-CN" altLang="en-US" sz="1400" dirty="0">
                <a:solidFill>
                  <a:srgbClr val="304371"/>
                </a:solidFill>
                <a:latin typeface="微软雅黑" panose="020B0503020204020204" pitchFamily="34" charset="-122"/>
                <a:ea typeface="微软雅黑" panose="020B0503020204020204" pitchFamily="34" charset="-122"/>
              </a:rPr>
              <a:t>月。</a:t>
            </a:r>
            <a:r>
              <a:rPr lang="en-US" altLang="zh-CN" sz="1400" dirty="0">
                <a:solidFill>
                  <a:srgbClr val="304371"/>
                </a:solidFill>
                <a:latin typeface="微软雅黑" panose="020B0503020204020204" pitchFamily="34" charset="-122"/>
                <a:ea typeface="微软雅黑" panose="020B0503020204020204" pitchFamily="34" charset="-122"/>
              </a:rPr>
              <a:t>2011</a:t>
            </a:r>
            <a:r>
              <a:rPr lang="zh-CN" altLang="en-US" sz="1400" dirty="0">
                <a:solidFill>
                  <a:srgbClr val="304371"/>
                </a:solidFill>
                <a:latin typeface="微软雅黑" panose="020B0503020204020204" pitchFamily="34" charset="-122"/>
                <a:ea typeface="微软雅黑" panose="020B0503020204020204" pitchFamily="34" charset="-122"/>
              </a:rPr>
              <a:t>年，</a:t>
            </a:r>
            <a:r>
              <a:rPr lang="en-US" altLang="zh-CN" sz="1400" dirty="0">
                <a:solidFill>
                  <a:srgbClr val="304371"/>
                </a:solidFill>
                <a:latin typeface="微软雅黑" panose="020B0503020204020204" pitchFamily="34" charset="-122"/>
                <a:ea typeface="微软雅黑" panose="020B0503020204020204" pitchFamily="34" charset="-122"/>
              </a:rPr>
              <a:t>Airbnb</a:t>
            </a:r>
            <a:r>
              <a:rPr lang="zh-CN" altLang="en-US" sz="1400" dirty="0">
                <a:solidFill>
                  <a:srgbClr val="304371"/>
                </a:solidFill>
                <a:latin typeface="微软雅黑" panose="020B0503020204020204" pitchFamily="34" charset="-122"/>
                <a:ea typeface="微软雅黑" panose="020B0503020204020204" pitchFamily="34" charset="-122"/>
              </a:rPr>
              <a:t>服务令人难以置信地增长了</a:t>
            </a:r>
            <a:r>
              <a:rPr lang="en-US" altLang="zh-CN" sz="1400" dirty="0">
                <a:solidFill>
                  <a:srgbClr val="304371"/>
                </a:solidFill>
                <a:latin typeface="微软雅黑" panose="020B0503020204020204" pitchFamily="34" charset="-122"/>
                <a:ea typeface="微软雅黑" panose="020B0503020204020204" pitchFamily="34" charset="-122"/>
              </a:rPr>
              <a:t>800%</a:t>
            </a:r>
            <a:r>
              <a:rPr lang="zh-CN" altLang="en-US" sz="1400" dirty="0">
                <a:solidFill>
                  <a:srgbClr val="304371"/>
                </a:solidFill>
                <a:latin typeface="微软雅黑" panose="020B0503020204020204" pitchFamily="34" charset="-122"/>
                <a:ea typeface="微软雅黑" panose="020B0503020204020204" pitchFamily="34" charset="-122"/>
              </a:rPr>
              <a:t>。</a:t>
            </a:r>
            <a:r>
              <a:rPr lang="en-US" altLang="zh-CN" sz="1400" dirty="0">
                <a:solidFill>
                  <a:srgbClr val="304371"/>
                </a:solidFill>
                <a:latin typeface="微软雅黑" panose="020B0503020204020204" pitchFamily="34" charset="-122"/>
                <a:ea typeface="微软雅黑" panose="020B0503020204020204" pitchFamily="34" charset="-122"/>
              </a:rPr>
              <a:t>2017</a:t>
            </a:r>
            <a:r>
              <a:rPr lang="zh-CN" altLang="en-US" sz="1400" dirty="0">
                <a:solidFill>
                  <a:srgbClr val="304371"/>
                </a:solidFill>
                <a:latin typeface="微软雅黑" panose="020B0503020204020204" pitchFamily="34" charset="-122"/>
                <a:ea typeface="微软雅黑" panose="020B0503020204020204" pitchFamily="34" charset="-122"/>
              </a:rPr>
              <a:t>年</a:t>
            </a:r>
            <a:r>
              <a:rPr lang="en-US" altLang="zh-CN" sz="1400" dirty="0">
                <a:solidFill>
                  <a:srgbClr val="304371"/>
                </a:solidFill>
                <a:latin typeface="微软雅黑" panose="020B0503020204020204" pitchFamily="34" charset="-122"/>
                <a:ea typeface="微软雅黑" panose="020B0503020204020204" pitchFamily="34" charset="-122"/>
              </a:rPr>
              <a:t>1</a:t>
            </a:r>
            <a:r>
              <a:rPr lang="zh-CN" altLang="en-US" sz="1400" dirty="0">
                <a:solidFill>
                  <a:srgbClr val="304371"/>
                </a:solidFill>
                <a:latin typeface="微软雅黑" panose="020B0503020204020204" pitchFamily="34" charset="-122"/>
                <a:ea typeface="微软雅黑" panose="020B0503020204020204" pitchFamily="34" charset="-122"/>
              </a:rPr>
              <a:t>月</a:t>
            </a:r>
            <a:r>
              <a:rPr lang="en-US" altLang="zh-CN" sz="1400" dirty="0">
                <a:solidFill>
                  <a:srgbClr val="304371"/>
                </a:solidFill>
                <a:latin typeface="微软雅黑" panose="020B0503020204020204" pitchFamily="34" charset="-122"/>
                <a:ea typeface="微软雅黑" panose="020B0503020204020204" pitchFamily="34" charset="-122"/>
              </a:rPr>
              <a:t>27</a:t>
            </a:r>
            <a:r>
              <a:rPr lang="zh-CN" altLang="en-US" sz="1400" dirty="0">
                <a:solidFill>
                  <a:srgbClr val="304371"/>
                </a:solidFill>
                <a:latin typeface="微软雅黑" panose="020B0503020204020204" pitchFamily="34" charset="-122"/>
                <a:ea typeface="微软雅黑" panose="020B0503020204020204" pitchFamily="34" charset="-122"/>
              </a:rPr>
              <a:t>日，总部位于旧金山的短期租赁网站</a:t>
            </a:r>
            <a:r>
              <a:rPr lang="en-US" altLang="zh-CN" sz="1400" dirty="0">
                <a:solidFill>
                  <a:srgbClr val="304371"/>
                </a:solidFill>
                <a:latin typeface="微软雅黑" panose="020B0503020204020204" pitchFamily="34" charset="-122"/>
                <a:ea typeface="微软雅黑" panose="020B0503020204020204" pitchFamily="34" charset="-122"/>
              </a:rPr>
              <a:t>Airbnb</a:t>
            </a:r>
            <a:r>
              <a:rPr lang="zh-CN" altLang="en-US" sz="1400" dirty="0">
                <a:solidFill>
                  <a:srgbClr val="304371"/>
                </a:solidFill>
                <a:latin typeface="微软雅黑" panose="020B0503020204020204" pitchFamily="34" charset="-122"/>
                <a:ea typeface="微软雅黑" panose="020B0503020204020204" pitchFamily="34" charset="-122"/>
              </a:rPr>
              <a:t>首次盈利，公司营业额增长超过</a:t>
            </a:r>
            <a:r>
              <a:rPr lang="en-US" altLang="zh-CN" sz="1400" dirty="0">
                <a:solidFill>
                  <a:srgbClr val="304371"/>
                </a:solidFill>
                <a:latin typeface="微软雅黑" panose="020B0503020204020204" pitchFamily="34" charset="-122"/>
                <a:ea typeface="微软雅黑" panose="020B0503020204020204" pitchFamily="34" charset="-122"/>
              </a:rPr>
              <a:t>80%</a:t>
            </a:r>
            <a:r>
              <a:rPr lang="zh-CN" altLang="en-US" sz="1400" dirty="0">
                <a:solidFill>
                  <a:srgbClr val="304371"/>
                </a:solidFill>
                <a:latin typeface="微软雅黑" panose="020B0503020204020204" pitchFamily="34" charset="-122"/>
                <a:ea typeface="微软雅黑" panose="020B0503020204020204" pitchFamily="34" charset="-122"/>
              </a:rPr>
              <a:t>。</a:t>
            </a:r>
            <a:r>
              <a:rPr lang="en-US" altLang="zh-CN" sz="1400" dirty="0">
                <a:solidFill>
                  <a:srgbClr val="304371"/>
                </a:solidFill>
                <a:latin typeface="微软雅黑" panose="020B0503020204020204" pitchFamily="34" charset="-122"/>
                <a:ea typeface="微软雅黑" panose="020B0503020204020204" pitchFamily="34" charset="-122"/>
              </a:rPr>
              <a:t>2017 </a:t>
            </a:r>
            <a:r>
              <a:rPr lang="zh-CN" altLang="en-US" sz="1400" dirty="0">
                <a:solidFill>
                  <a:srgbClr val="304371"/>
                </a:solidFill>
                <a:latin typeface="微软雅黑" panose="020B0503020204020204" pitchFamily="34" charset="-122"/>
                <a:ea typeface="微软雅黑" panose="020B0503020204020204" pitchFamily="34" charset="-122"/>
              </a:rPr>
              <a:t>年爱彼迎超额完成营收计划，年营收额达到 </a:t>
            </a:r>
            <a:r>
              <a:rPr lang="en-US" altLang="zh-CN" sz="1400" dirty="0">
                <a:solidFill>
                  <a:srgbClr val="304371"/>
                </a:solidFill>
                <a:latin typeface="微软雅黑" panose="020B0503020204020204" pitchFamily="34" charset="-122"/>
                <a:ea typeface="微软雅黑" panose="020B0503020204020204" pitchFamily="34" charset="-122"/>
              </a:rPr>
              <a:t>26 </a:t>
            </a:r>
            <a:r>
              <a:rPr lang="zh-CN" altLang="en-US" sz="1400" dirty="0">
                <a:solidFill>
                  <a:srgbClr val="304371"/>
                </a:solidFill>
                <a:latin typeface="微软雅黑" panose="020B0503020204020204" pitchFamily="34" charset="-122"/>
                <a:ea typeface="微软雅黑" panose="020B0503020204020204" pitchFamily="34" charset="-122"/>
              </a:rPr>
              <a:t>亿美元，所获年利润达 </a:t>
            </a:r>
            <a:r>
              <a:rPr lang="en-US" altLang="zh-CN" sz="1400" dirty="0">
                <a:solidFill>
                  <a:srgbClr val="304371"/>
                </a:solidFill>
                <a:latin typeface="微软雅黑" panose="020B0503020204020204" pitchFamily="34" charset="-122"/>
                <a:ea typeface="微软雅黑" panose="020B0503020204020204" pitchFamily="34" charset="-122"/>
              </a:rPr>
              <a:t>9300 </a:t>
            </a:r>
            <a:r>
              <a:rPr lang="zh-CN" altLang="en-US" sz="1400" dirty="0">
                <a:solidFill>
                  <a:srgbClr val="304371"/>
                </a:solidFill>
                <a:latin typeface="微软雅黑" panose="020B0503020204020204" pitchFamily="34" charset="-122"/>
                <a:ea typeface="微软雅黑" panose="020B0503020204020204" pitchFamily="34" charset="-122"/>
              </a:rPr>
              <a:t>万美元。 </a:t>
            </a:r>
            <a:r>
              <a:rPr lang="en-US" altLang="zh-CN" sz="1400" dirty="0">
                <a:solidFill>
                  <a:srgbClr val="304371"/>
                </a:solidFill>
                <a:latin typeface="微软雅黑" panose="020B0503020204020204" pitchFamily="34" charset="-122"/>
                <a:ea typeface="微软雅黑" panose="020B0503020204020204" pitchFamily="34" charset="-122"/>
              </a:rPr>
              <a:t>2018</a:t>
            </a:r>
            <a:r>
              <a:rPr lang="zh-CN" altLang="en-US" sz="1400" dirty="0">
                <a:solidFill>
                  <a:srgbClr val="304371"/>
                </a:solidFill>
                <a:latin typeface="微软雅黑" panose="020B0503020204020204" pitchFamily="34" charset="-122"/>
                <a:ea typeface="微软雅黑" panose="020B0503020204020204" pitchFamily="34" charset="-122"/>
              </a:rPr>
              <a:t>年</a:t>
            </a:r>
            <a:r>
              <a:rPr lang="en-US" altLang="zh-CN" sz="1400" dirty="0">
                <a:solidFill>
                  <a:srgbClr val="304371"/>
                </a:solidFill>
                <a:latin typeface="微软雅黑" panose="020B0503020204020204" pitchFamily="34" charset="-122"/>
                <a:ea typeface="微软雅黑" panose="020B0503020204020204" pitchFamily="34" charset="-122"/>
              </a:rPr>
              <a:t>12</a:t>
            </a:r>
            <a:r>
              <a:rPr lang="zh-CN" altLang="en-US" sz="1400" dirty="0">
                <a:solidFill>
                  <a:srgbClr val="304371"/>
                </a:solidFill>
                <a:latin typeface="微软雅黑" panose="020B0503020204020204" pitchFamily="34" charset="-122"/>
                <a:ea typeface="微软雅黑" panose="020B0503020204020204" pitchFamily="34" charset="-122"/>
              </a:rPr>
              <a:t>月，世界品牌实验室发布</a:t>
            </a:r>
            <a:r>
              <a:rPr lang="en-US" altLang="zh-CN" sz="1400" dirty="0">
                <a:solidFill>
                  <a:srgbClr val="304371"/>
                </a:solidFill>
                <a:latin typeface="微软雅黑" panose="020B0503020204020204" pitchFamily="34" charset="-122"/>
                <a:ea typeface="微软雅黑" panose="020B0503020204020204" pitchFamily="34" charset="-122"/>
              </a:rPr>
              <a:t>《2018</a:t>
            </a:r>
            <a:r>
              <a:rPr lang="zh-CN" altLang="en-US" sz="1400" dirty="0">
                <a:solidFill>
                  <a:srgbClr val="304371"/>
                </a:solidFill>
                <a:latin typeface="微软雅黑" panose="020B0503020204020204" pitchFamily="34" charset="-122"/>
                <a:ea typeface="微软雅黑" panose="020B0503020204020204" pitchFamily="34" charset="-122"/>
              </a:rPr>
              <a:t>世界品牌</a:t>
            </a:r>
            <a:r>
              <a:rPr lang="en-US" altLang="zh-CN" sz="1400" dirty="0">
                <a:solidFill>
                  <a:srgbClr val="304371"/>
                </a:solidFill>
                <a:latin typeface="微软雅黑" panose="020B0503020204020204" pitchFamily="34" charset="-122"/>
                <a:ea typeface="微软雅黑" panose="020B0503020204020204" pitchFamily="34" charset="-122"/>
              </a:rPr>
              <a:t>500</a:t>
            </a:r>
            <a:r>
              <a:rPr lang="zh-CN" altLang="en-US" sz="1400" dirty="0">
                <a:solidFill>
                  <a:srgbClr val="304371"/>
                </a:solidFill>
                <a:latin typeface="微软雅黑" panose="020B0503020204020204" pitchFamily="34" charset="-122"/>
                <a:ea typeface="微软雅黑" panose="020B0503020204020204" pitchFamily="34" charset="-122"/>
              </a:rPr>
              <a:t>强</a:t>
            </a:r>
            <a:r>
              <a:rPr lang="en-US" altLang="zh-CN" sz="1400" dirty="0">
                <a:solidFill>
                  <a:srgbClr val="304371"/>
                </a:solidFill>
                <a:latin typeface="微软雅黑" panose="020B0503020204020204" pitchFamily="34" charset="-122"/>
                <a:ea typeface="微软雅黑" panose="020B0503020204020204" pitchFamily="34" charset="-122"/>
              </a:rPr>
              <a:t>》</a:t>
            </a:r>
            <a:r>
              <a:rPr lang="zh-CN" altLang="en-US" sz="1400" dirty="0">
                <a:solidFill>
                  <a:srgbClr val="304371"/>
                </a:solidFill>
                <a:latin typeface="微软雅黑" panose="020B0503020204020204" pitchFamily="34" charset="-122"/>
                <a:ea typeface="微软雅黑" panose="020B0503020204020204" pitchFamily="34" charset="-122"/>
              </a:rPr>
              <a:t>榜单，爱彼迎排名第</a:t>
            </a:r>
            <a:r>
              <a:rPr lang="en-US" altLang="zh-CN" sz="1400" dirty="0">
                <a:solidFill>
                  <a:srgbClr val="304371"/>
                </a:solidFill>
                <a:latin typeface="微软雅黑" panose="020B0503020204020204" pitchFamily="34" charset="-122"/>
                <a:ea typeface="微软雅黑" panose="020B0503020204020204" pitchFamily="34" charset="-122"/>
              </a:rPr>
              <a:t>425</a:t>
            </a:r>
            <a:r>
              <a:rPr lang="zh-CN" altLang="en-US" sz="1400" dirty="0">
                <a:solidFill>
                  <a:srgbClr val="304371"/>
                </a:solidFill>
                <a:latin typeface="微软雅黑" panose="020B0503020204020204" pitchFamily="34" charset="-122"/>
                <a:ea typeface="微软雅黑" panose="020B0503020204020204" pitchFamily="34" charset="-122"/>
              </a:rPr>
              <a:t>。</a:t>
            </a:r>
          </a:p>
          <a:p>
            <a:pPr indent="457200" algn="just">
              <a:lnSpc>
                <a:spcPct val="150000"/>
              </a:lnSpc>
            </a:pPr>
            <a:r>
              <a:rPr lang="en-US" altLang="zh-CN" sz="1400" dirty="0">
                <a:solidFill>
                  <a:srgbClr val="304371"/>
                </a:solidFill>
                <a:latin typeface="微软雅黑" panose="020B0503020204020204" pitchFamily="34" charset="-122"/>
                <a:ea typeface="微软雅黑" panose="020B0503020204020204" pitchFamily="34" charset="-122"/>
              </a:rPr>
              <a:t>2007</a:t>
            </a:r>
            <a:r>
              <a:rPr lang="zh-CN" altLang="en-US" sz="1400" dirty="0">
                <a:solidFill>
                  <a:srgbClr val="304371"/>
                </a:solidFill>
                <a:latin typeface="微软雅黑" panose="020B0503020204020204" pitchFamily="34" charset="-122"/>
                <a:ea typeface="微软雅黑" panose="020B0503020204020204" pitchFamily="34" charset="-122"/>
              </a:rPr>
              <a:t>年成立发展至今，全球已有</a:t>
            </a:r>
            <a:r>
              <a:rPr lang="en-US" altLang="zh-CN" sz="1400" dirty="0">
                <a:solidFill>
                  <a:srgbClr val="304371"/>
                </a:solidFill>
                <a:latin typeface="微软雅黑" panose="020B0503020204020204" pitchFamily="34" charset="-122"/>
                <a:ea typeface="微软雅黑" panose="020B0503020204020204" pitchFamily="34" charset="-122"/>
              </a:rPr>
              <a:t>5</a:t>
            </a:r>
            <a:r>
              <a:rPr lang="zh-CN" altLang="en-US" sz="1400" dirty="0">
                <a:solidFill>
                  <a:srgbClr val="304371"/>
                </a:solidFill>
                <a:latin typeface="微软雅黑" panose="020B0503020204020204" pitchFamily="34" charset="-122"/>
                <a:ea typeface="微软雅黑" panose="020B0503020204020204" pitchFamily="34" charset="-122"/>
              </a:rPr>
              <a:t>亿房客入住爱彼迎房源。遍布全球</a:t>
            </a:r>
            <a:r>
              <a:rPr lang="en-US" altLang="zh-CN" sz="1400" dirty="0">
                <a:solidFill>
                  <a:srgbClr val="304371"/>
                </a:solidFill>
                <a:latin typeface="微软雅黑" panose="020B0503020204020204" pitchFamily="34" charset="-122"/>
                <a:ea typeface="微软雅黑" panose="020B0503020204020204" pitchFamily="34" charset="-122"/>
              </a:rPr>
              <a:t>81,000</a:t>
            </a:r>
            <a:r>
              <a:rPr lang="zh-CN" altLang="en-US" sz="1400" dirty="0">
                <a:solidFill>
                  <a:srgbClr val="304371"/>
                </a:solidFill>
                <a:latin typeface="微软雅黑" panose="020B0503020204020204" pitchFamily="34" charset="-122"/>
                <a:ea typeface="微软雅黑" panose="020B0503020204020204" pitchFamily="34" charset="-122"/>
              </a:rPr>
              <a:t>多座城市。爱彼迎的房客们可以选择住进来自全球</a:t>
            </a:r>
            <a:r>
              <a:rPr lang="en-US" altLang="zh-CN" sz="1400" dirty="0">
                <a:solidFill>
                  <a:srgbClr val="304371"/>
                </a:solidFill>
                <a:latin typeface="微软雅黑" panose="020B0503020204020204" pitchFamily="34" charset="-122"/>
                <a:ea typeface="微软雅黑" panose="020B0503020204020204" pitchFamily="34" charset="-122"/>
              </a:rPr>
              <a:t>6</a:t>
            </a:r>
            <a:r>
              <a:rPr lang="zh-CN" altLang="en-US" sz="1400" dirty="0">
                <a:solidFill>
                  <a:srgbClr val="304371"/>
                </a:solidFill>
                <a:latin typeface="微软雅黑" panose="020B0503020204020204" pitchFamily="34" charset="-122"/>
                <a:ea typeface="微软雅黑" panose="020B0503020204020204" pitchFamily="34" charset="-122"/>
              </a:rPr>
              <a:t>大洲的</a:t>
            </a:r>
            <a:r>
              <a:rPr lang="en-US" altLang="zh-CN" sz="1400" dirty="0">
                <a:solidFill>
                  <a:srgbClr val="304371"/>
                </a:solidFill>
                <a:latin typeface="微软雅黑" panose="020B0503020204020204" pitchFamily="34" charset="-122"/>
                <a:ea typeface="微软雅黑" panose="020B0503020204020204" pitchFamily="34" charset="-122"/>
              </a:rPr>
              <a:t>600</a:t>
            </a:r>
            <a:r>
              <a:rPr lang="zh-CN" altLang="en-US" sz="1400" dirty="0">
                <a:solidFill>
                  <a:srgbClr val="304371"/>
                </a:solidFill>
                <a:latin typeface="微软雅黑" panose="020B0503020204020204" pitchFamily="34" charset="-122"/>
                <a:ea typeface="微软雅黑" panose="020B0503020204020204" pitchFamily="34" charset="-122"/>
              </a:rPr>
              <a:t>万个房源，包括蒙古包、树屋和船屋等特色房源，并且享受遍及全球</a:t>
            </a:r>
            <a:r>
              <a:rPr lang="en-US" altLang="zh-CN" sz="1400" dirty="0">
                <a:solidFill>
                  <a:srgbClr val="304371"/>
                </a:solidFill>
                <a:latin typeface="微软雅黑" panose="020B0503020204020204" pitchFamily="34" charset="-122"/>
                <a:ea typeface="微软雅黑" panose="020B0503020204020204" pitchFamily="34" charset="-122"/>
              </a:rPr>
              <a:t>1,000</a:t>
            </a:r>
            <a:r>
              <a:rPr lang="zh-CN" altLang="en-US" sz="1400" dirty="0">
                <a:solidFill>
                  <a:srgbClr val="304371"/>
                </a:solidFill>
                <a:latin typeface="微软雅黑" panose="020B0503020204020204" pitchFamily="34" charset="-122"/>
                <a:ea typeface="微软雅黑" panose="020B0503020204020204" pitchFamily="34" charset="-122"/>
              </a:rPr>
              <a:t>多座城市的</a:t>
            </a:r>
            <a:r>
              <a:rPr lang="en-US" altLang="zh-CN" sz="1400" dirty="0">
                <a:solidFill>
                  <a:srgbClr val="304371"/>
                </a:solidFill>
                <a:latin typeface="微软雅黑" panose="020B0503020204020204" pitchFamily="34" charset="-122"/>
                <a:ea typeface="微软雅黑" panose="020B0503020204020204" pitchFamily="34" charset="-122"/>
              </a:rPr>
              <a:t>25,000</a:t>
            </a:r>
            <a:r>
              <a:rPr lang="zh-CN" altLang="en-US" sz="1400" dirty="0">
                <a:solidFill>
                  <a:srgbClr val="304371"/>
                </a:solidFill>
                <a:latin typeface="微软雅黑" panose="020B0503020204020204" pitchFamily="34" charset="-122"/>
                <a:ea typeface="微软雅黑" panose="020B0503020204020204" pitchFamily="34" charset="-122"/>
              </a:rPr>
              <a:t>多项体验。而爱彼迎房东们已经在平台上获得了超过</a:t>
            </a:r>
            <a:r>
              <a:rPr lang="en-US" altLang="zh-CN" sz="1400" dirty="0">
                <a:solidFill>
                  <a:srgbClr val="304371"/>
                </a:solidFill>
                <a:latin typeface="微软雅黑" panose="020B0503020204020204" pitchFamily="34" charset="-122"/>
                <a:ea typeface="微软雅黑" panose="020B0503020204020204" pitchFamily="34" charset="-122"/>
              </a:rPr>
              <a:t>650</a:t>
            </a:r>
            <a:r>
              <a:rPr lang="zh-CN" altLang="en-US" sz="1400" dirty="0">
                <a:solidFill>
                  <a:srgbClr val="304371"/>
                </a:solidFill>
                <a:latin typeface="微软雅黑" panose="020B0503020204020204" pitchFamily="34" charset="-122"/>
                <a:ea typeface="微软雅黑" panose="020B0503020204020204" pitchFamily="34" charset="-122"/>
              </a:rPr>
              <a:t>亿美元的收入。</a:t>
            </a:r>
            <a:r>
              <a:rPr lang="en-US" altLang="zh-CN" sz="1400" dirty="0">
                <a:solidFill>
                  <a:srgbClr val="304371"/>
                </a:solidFill>
                <a:latin typeface="微软雅黑" panose="020B0503020204020204" pitchFamily="34" charset="-122"/>
                <a:ea typeface="微软雅黑" panose="020B0503020204020204" pitchFamily="34" charset="-122"/>
              </a:rPr>
              <a:t>Airbnb</a:t>
            </a:r>
            <a:r>
              <a:rPr lang="zh-CN" altLang="en-US" sz="1400" dirty="0">
                <a:solidFill>
                  <a:srgbClr val="304371"/>
                </a:solidFill>
                <a:latin typeface="微软雅黑" panose="020B0503020204020204" pitchFamily="34" charset="-122"/>
                <a:ea typeface="微软雅黑" panose="020B0503020204020204" pitchFamily="34" charset="-122"/>
              </a:rPr>
              <a:t>被时代周刊称为</a:t>
            </a:r>
            <a:r>
              <a:rPr lang="en-US" altLang="zh-CN" sz="1400" dirty="0">
                <a:solidFill>
                  <a:srgbClr val="304371"/>
                </a:solidFill>
                <a:latin typeface="微软雅黑" panose="020B0503020204020204" pitchFamily="34" charset="-122"/>
                <a:ea typeface="微软雅黑" panose="020B0503020204020204" pitchFamily="34" charset="-122"/>
              </a:rPr>
              <a:t>"</a:t>
            </a:r>
            <a:r>
              <a:rPr lang="zh-CN" altLang="en-US" sz="1400" dirty="0">
                <a:solidFill>
                  <a:srgbClr val="304371"/>
                </a:solidFill>
                <a:latin typeface="微软雅黑" panose="020B0503020204020204" pitchFamily="34" charset="-122"/>
                <a:ea typeface="微软雅黑" panose="020B0503020204020204" pitchFamily="34" charset="-122"/>
              </a:rPr>
              <a:t>住房中的</a:t>
            </a:r>
            <a:r>
              <a:rPr lang="en-US" altLang="zh-CN" sz="1400" dirty="0" err="1">
                <a:solidFill>
                  <a:srgbClr val="304371"/>
                </a:solidFill>
                <a:latin typeface="微软雅黑" panose="020B0503020204020204" pitchFamily="34" charset="-122"/>
                <a:ea typeface="微软雅黑" panose="020B0503020204020204" pitchFamily="34" charset="-122"/>
              </a:rPr>
              <a:t>EBay</a:t>
            </a:r>
            <a:r>
              <a:rPr lang="en-US" altLang="zh-CN" sz="1400" dirty="0">
                <a:solidFill>
                  <a:srgbClr val="304371"/>
                </a:solidFill>
                <a:latin typeface="微软雅黑" panose="020B0503020204020204" pitchFamily="34" charset="-122"/>
                <a:ea typeface="微软雅黑" panose="020B0503020204020204" pitchFamily="34" charset="-122"/>
              </a:rPr>
              <a:t>"</a:t>
            </a:r>
            <a:r>
              <a:rPr lang="zh-CN" altLang="en-US" sz="1400" dirty="0">
                <a:solidFill>
                  <a:srgbClr val="304371"/>
                </a:solidFill>
                <a:latin typeface="微软雅黑" panose="020B0503020204020204" pitchFamily="34" charset="-122"/>
                <a:ea typeface="微软雅黑" panose="020B0503020204020204" pitchFamily="34" charset="-122"/>
              </a:rPr>
              <a:t>。</a:t>
            </a:r>
          </a:p>
          <a:p>
            <a:pPr indent="457200" algn="just">
              <a:lnSpc>
                <a:spcPct val="150000"/>
              </a:lnSpc>
            </a:pPr>
            <a:r>
              <a:rPr lang="zh-CN" altLang="en-US" sz="1400" dirty="0">
                <a:solidFill>
                  <a:srgbClr val="304371"/>
                </a:solidFill>
                <a:latin typeface="微软雅黑" panose="020B0503020204020204" pitchFamily="34" charset="-122"/>
                <a:ea typeface="微软雅黑" panose="020B0503020204020204" pitchFamily="34" charset="-122"/>
              </a:rPr>
              <a:t>爱彼迎中国总裁彭韬“我们要把平台的‘连接’价值，转变为长期和可持续性的优质体验。针对中国用户，让爱彼迎在中国的产品更加接地气。”</a:t>
            </a:r>
          </a:p>
        </p:txBody>
      </p:sp>
      <p:sp>
        <p:nvSpPr>
          <p:cNvPr id="13" name="矩形 12">
            <a:extLst>
              <a:ext uri="{FF2B5EF4-FFF2-40B4-BE49-F238E27FC236}">
                <a16:creationId xmlns:a16="http://schemas.microsoft.com/office/drawing/2014/main" id="{41D8274E-A2A6-4B8C-9CD2-22F7BEDE694E}"/>
              </a:ext>
            </a:extLst>
          </p:cNvPr>
          <p:cNvSpPr/>
          <p:nvPr/>
        </p:nvSpPr>
        <p:spPr bwMode="auto">
          <a:xfrm>
            <a:off x="337290" y="150470"/>
            <a:ext cx="4838504" cy="499624"/>
          </a:xfrm>
          <a:prstGeom prst="rect">
            <a:avLst/>
          </a:prstGeom>
          <a:noFill/>
        </p:spPr>
        <p:txBody>
          <a:bodyPr wrap="none">
            <a:spAutoFit/>
          </a:bodyPr>
          <a:lstStyle/>
          <a:p>
            <a:pPr fontAlgn="base">
              <a:lnSpc>
                <a:spcPct val="150000"/>
              </a:lnSpc>
              <a:spcBef>
                <a:spcPct val="0"/>
              </a:spcBef>
              <a:spcAft>
                <a:spcPct val="0"/>
              </a:spcAft>
              <a:defRPr/>
            </a:pPr>
            <a:r>
              <a:rPr lang="en-US" altLang="zh-CN" sz="20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PART2.2 </a:t>
            </a:r>
            <a:r>
              <a:rPr lang="zh-CN" altLang="en-US" sz="20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共享经济：</a:t>
            </a:r>
            <a:r>
              <a:rPr lang="zh-CN" altLang="en-US" sz="20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天使向左，恶魔向右</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64629CE0-9376-4F29-A9BE-04516A02C4A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977" t="15844" r="10220" b="15678"/>
          <a:stretch/>
        </p:blipFill>
        <p:spPr>
          <a:xfrm>
            <a:off x="7972213" y="1911349"/>
            <a:ext cx="1077138" cy="1320801"/>
          </a:xfrm>
          <a:prstGeom prst="rect">
            <a:avLst/>
          </a:prstGeom>
        </p:spPr>
      </p:pic>
    </p:spTree>
    <p:extLst>
      <p:ext uri="{BB962C8B-B14F-4D97-AF65-F5344CB8AC3E}">
        <p14:creationId xmlns:p14="http://schemas.microsoft.com/office/powerpoint/2010/main" val="4200060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5" descr="e7d195523061f1c09e9d68d7cf438b91ef959ecb14fc25d26BBA7F7DBC18E55DFF4014AF651F0BF2569D4B6C1DA7F1A4683A481403BD872FC687266AD13265C1DE7C373772FD8728ABDD69ADD03BFF5BE2862BC891DBB79E388E8341C14BD50CFA981F3101870A7FBE22E25F3818A214136F68DAC3E906DC5DAFF951C5F05A8572F61FF1CC7DB4368B6AFEB565C0A640">
            <a:extLst>
              <a:ext uri="{FF2B5EF4-FFF2-40B4-BE49-F238E27FC236}">
                <a16:creationId xmlns:a16="http://schemas.microsoft.com/office/drawing/2014/main" id="{411ACE97-0F7C-4B38-9804-2BB31CDEEE93}"/>
              </a:ext>
            </a:extLst>
          </p:cNvPr>
          <p:cNvSpPr txBox="1">
            <a:spLocks noChangeArrowheads="1"/>
          </p:cNvSpPr>
          <p:nvPr/>
        </p:nvSpPr>
        <p:spPr bwMode="auto">
          <a:xfrm>
            <a:off x="337290" y="714492"/>
            <a:ext cx="7580737" cy="2316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indent="457200" algn="just">
              <a:lnSpc>
                <a:spcPct val="150000"/>
              </a:lnSpc>
            </a:pPr>
            <a:r>
              <a:rPr lang="en-US" altLang="zh-CN" sz="1400" b="1" dirty="0">
                <a:solidFill>
                  <a:srgbClr val="304371"/>
                </a:solidFill>
                <a:latin typeface="微软雅黑" panose="020B0503020204020204" pitchFamily="34" charset="-122"/>
                <a:ea typeface="微软雅黑" panose="020B0503020204020204" pitchFamily="34" charset="-122"/>
              </a:rPr>
              <a:t>Uber</a:t>
            </a:r>
            <a:r>
              <a:rPr lang="zh-CN" altLang="en-US" sz="1400" b="1" dirty="0">
                <a:solidFill>
                  <a:srgbClr val="304371"/>
                </a:solidFill>
                <a:latin typeface="微软雅黑" panose="020B0503020204020204" pitchFamily="34" charset="-122"/>
                <a:ea typeface="微软雅黑" panose="020B0503020204020204" pitchFamily="34" charset="-122"/>
              </a:rPr>
              <a:t>：</a:t>
            </a:r>
            <a:r>
              <a:rPr lang="zh-CN" altLang="en-US" sz="1400" dirty="0">
                <a:solidFill>
                  <a:srgbClr val="304371"/>
                </a:solidFill>
                <a:latin typeface="微软雅黑" panose="020B0503020204020204" pitchFamily="34" charset="-122"/>
                <a:ea typeface="微软雅黑" panose="020B0503020204020204" pitchFamily="34" charset="-122"/>
              </a:rPr>
              <a:t>中文译作“优步”，是一家美国硅谷的科技公司。因旗下同名打车</a:t>
            </a:r>
            <a:r>
              <a:rPr lang="en-US" altLang="zh-CN" sz="1400" dirty="0">
                <a:solidFill>
                  <a:srgbClr val="304371"/>
                </a:solidFill>
                <a:latin typeface="微软雅黑" panose="020B0503020204020204" pitchFamily="34" charset="-122"/>
                <a:ea typeface="微软雅黑" panose="020B0503020204020204" pitchFamily="34" charset="-122"/>
              </a:rPr>
              <a:t>APP</a:t>
            </a:r>
            <a:r>
              <a:rPr lang="zh-CN" altLang="en-US" sz="1400" dirty="0">
                <a:solidFill>
                  <a:srgbClr val="304371"/>
                </a:solidFill>
                <a:latin typeface="微软雅黑" panose="020B0503020204020204" pitchFamily="34" charset="-122"/>
                <a:ea typeface="微软雅黑" panose="020B0503020204020204" pitchFamily="34" charset="-122"/>
              </a:rPr>
              <a:t>而名声大噪。</a:t>
            </a:r>
            <a:r>
              <a:rPr lang="en-US" altLang="zh-CN" sz="1400" dirty="0">
                <a:solidFill>
                  <a:srgbClr val="304371"/>
                </a:solidFill>
                <a:latin typeface="微软雅黑" panose="020B0503020204020204" pitchFamily="34" charset="-122"/>
                <a:ea typeface="微软雅黑" panose="020B0503020204020204" pitchFamily="34" charset="-122"/>
              </a:rPr>
              <a:t>Uber</a:t>
            </a:r>
            <a:r>
              <a:rPr lang="zh-CN" altLang="en-US" sz="1400" dirty="0">
                <a:solidFill>
                  <a:srgbClr val="304371"/>
                </a:solidFill>
                <a:latin typeface="微软雅黑" panose="020B0503020204020204" pitchFamily="34" charset="-122"/>
                <a:ea typeface="微软雅黑" panose="020B0503020204020204" pitchFamily="34" charset="-122"/>
              </a:rPr>
              <a:t>目前在全球范围内覆盖了</a:t>
            </a:r>
            <a:r>
              <a:rPr lang="en-US" altLang="zh-CN" sz="1400" dirty="0">
                <a:solidFill>
                  <a:srgbClr val="304371"/>
                </a:solidFill>
                <a:latin typeface="微软雅黑" panose="020B0503020204020204" pitchFamily="34" charset="-122"/>
                <a:ea typeface="微软雅黑" panose="020B0503020204020204" pitchFamily="34" charset="-122"/>
              </a:rPr>
              <a:t>70</a:t>
            </a:r>
            <a:r>
              <a:rPr lang="zh-CN" altLang="en-US" sz="1400" dirty="0">
                <a:solidFill>
                  <a:srgbClr val="304371"/>
                </a:solidFill>
                <a:latin typeface="微软雅黑" panose="020B0503020204020204" pitchFamily="34" charset="-122"/>
                <a:ea typeface="微软雅黑" panose="020B0503020204020204" pitchFamily="34" charset="-122"/>
              </a:rPr>
              <a:t>多个国家的</a:t>
            </a:r>
            <a:r>
              <a:rPr lang="en-US" altLang="zh-CN" sz="1400" dirty="0">
                <a:solidFill>
                  <a:srgbClr val="304371"/>
                </a:solidFill>
                <a:latin typeface="微软雅黑" panose="020B0503020204020204" pitchFamily="34" charset="-122"/>
                <a:ea typeface="微软雅黑" panose="020B0503020204020204" pitchFamily="34" charset="-122"/>
              </a:rPr>
              <a:t>400</a:t>
            </a:r>
            <a:r>
              <a:rPr lang="zh-CN" altLang="en-US" sz="1400" dirty="0">
                <a:solidFill>
                  <a:srgbClr val="304371"/>
                </a:solidFill>
                <a:latin typeface="微软雅黑" panose="020B0503020204020204" pitchFamily="34" charset="-122"/>
                <a:ea typeface="微软雅黑" panose="020B0503020204020204" pitchFamily="34" charset="-122"/>
              </a:rPr>
              <a:t>余座城市。</a:t>
            </a:r>
            <a:r>
              <a:rPr lang="en-US" altLang="zh-CN" sz="1400" dirty="0">
                <a:solidFill>
                  <a:srgbClr val="304371"/>
                </a:solidFill>
                <a:latin typeface="微软雅黑" panose="020B0503020204020204" pitchFamily="34" charset="-122"/>
                <a:ea typeface="微软雅黑" panose="020B0503020204020204" pitchFamily="34" charset="-122"/>
              </a:rPr>
              <a:t>Uber</a:t>
            </a:r>
            <a:r>
              <a:rPr lang="zh-CN" altLang="en-US" sz="1400" dirty="0">
                <a:solidFill>
                  <a:srgbClr val="304371"/>
                </a:solidFill>
                <a:latin typeface="微软雅黑" panose="020B0503020204020204" pitchFamily="34" charset="-122"/>
                <a:ea typeface="微软雅黑" panose="020B0503020204020204" pitchFamily="34" charset="-122"/>
              </a:rPr>
              <a:t>自己并不拥有任何车辆的</a:t>
            </a:r>
            <a:r>
              <a:rPr lang="en-US" altLang="zh-CN" sz="1400" dirty="0">
                <a:solidFill>
                  <a:srgbClr val="304371"/>
                </a:solidFill>
                <a:latin typeface="微软雅黑" panose="020B0503020204020204" pitchFamily="34" charset="-122"/>
                <a:ea typeface="微软雅黑" panose="020B0503020204020204" pitchFamily="34" charset="-122"/>
              </a:rPr>
              <a:t>Uber</a:t>
            </a:r>
            <a:r>
              <a:rPr lang="zh-CN" altLang="en-US" sz="1400" dirty="0">
                <a:solidFill>
                  <a:srgbClr val="304371"/>
                </a:solidFill>
                <a:latin typeface="微软雅黑" panose="020B0503020204020204" pitchFamily="34" charset="-122"/>
                <a:ea typeface="微软雅黑" panose="020B0503020204020204" pitchFamily="34" charset="-122"/>
              </a:rPr>
              <a:t>却擅长整合各类资源。在美国，</a:t>
            </a:r>
            <a:r>
              <a:rPr lang="en-US" altLang="zh-CN" sz="1400" dirty="0">
                <a:solidFill>
                  <a:srgbClr val="304371"/>
                </a:solidFill>
                <a:latin typeface="微软雅黑" panose="020B0503020204020204" pitchFamily="34" charset="-122"/>
                <a:ea typeface="微软雅黑" panose="020B0503020204020204" pitchFamily="34" charset="-122"/>
              </a:rPr>
              <a:t>Uber</a:t>
            </a:r>
            <a:r>
              <a:rPr lang="zh-CN" altLang="en-US" sz="1400" dirty="0">
                <a:solidFill>
                  <a:srgbClr val="304371"/>
                </a:solidFill>
                <a:latin typeface="微软雅黑" panose="020B0503020204020204" pitchFamily="34" charset="-122"/>
                <a:ea typeface="微软雅黑" panose="020B0503020204020204" pitchFamily="34" charset="-122"/>
              </a:rPr>
              <a:t>和出租车公司、汽车租赁公司甚至私人签署合同，让车主通过</a:t>
            </a:r>
            <a:r>
              <a:rPr lang="en-US" altLang="zh-CN" sz="1400" dirty="0">
                <a:solidFill>
                  <a:srgbClr val="304371"/>
                </a:solidFill>
                <a:latin typeface="微软雅黑" panose="020B0503020204020204" pitchFamily="34" charset="-122"/>
                <a:ea typeface="微软雅黑" panose="020B0503020204020204" pitchFamily="34" charset="-122"/>
              </a:rPr>
              <a:t>Uber</a:t>
            </a:r>
            <a:r>
              <a:rPr lang="zh-CN" altLang="en-US" sz="1400" dirty="0">
                <a:solidFill>
                  <a:srgbClr val="304371"/>
                </a:solidFill>
                <a:latin typeface="微软雅黑" panose="020B0503020204020204" pitchFamily="34" charset="-122"/>
                <a:ea typeface="微软雅黑" panose="020B0503020204020204" pitchFamily="34" charset="-122"/>
              </a:rPr>
              <a:t>接收订单。</a:t>
            </a:r>
          </a:p>
          <a:p>
            <a:pPr indent="457200" algn="just">
              <a:lnSpc>
                <a:spcPct val="150000"/>
              </a:lnSpc>
            </a:pPr>
            <a:r>
              <a:rPr lang="en-US" altLang="zh-CN" sz="1400" dirty="0">
                <a:solidFill>
                  <a:srgbClr val="304371"/>
                </a:solidFill>
                <a:latin typeface="微软雅黑" panose="020B0503020204020204" pitchFamily="34" charset="-122"/>
                <a:ea typeface="微软雅黑" panose="020B0503020204020204" pitchFamily="34" charset="-122"/>
              </a:rPr>
              <a:t>2019</a:t>
            </a:r>
            <a:r>
              <a:rPr lang="zh-CN" altLang="en-US" sz="1400" dirty="0">
                <a:solidFill>
                  <a:srgbClr val="304371"/>
                </a:solidFill>
                <a:latin typeface="微软雅黑" panose="020B0503020204020204" pitchFamily="34" charset="-122"/>
                <a:ea typeface="微软雅黑" panose="020B0503020204020204" pitchFamily="34" charset="-122"/>
              </a:rPr>
              <a:t>年</a:t>
            </a:r>
            <a:r>
              <a:rPr lang="en-US" altLang="zh-CN" sz="1400" dirty="0">
                <a:solidFill>
                  <a:srgbClr val="304371"/>
                </a:solidFill>
                <a:latin typeface="微软雅黑" panose="020B0503020204020204" pitchFamily="34" charset="-122"/>
                <a:ea typeface="微软雅黑" panose="020B0503020204020204" pitchFamily="34" charset="-122"/>
              </a:rPr>
              <a:t>4</a:t>
            </a:r>
            <a:r>
              <a:rPr lang="zh-CN" altLang="en-US" sz="1400" dirty="0">
                <a:solidFill>
                  <a:srgbClr val="304371"/>
                </a:solidFill>
                <a:latin typeface="微软雅黑" panose="020B0503020204020204" pitchFamily="34" charset="-122"/>
                <a:ea typeface="微软雅黑" panose="020B0503020204020204" pitchFamily="34" charset="-122"/>
              </a:rPr>
              <a:t>月</a:t>
            </a:r>
            <a:r>
              <a:rPr lang="en-US" altLang="zh-CN" sz="1400" dirty="0">
                <a:solidFill>
                  <a:srgbClr val="304371"/>
                </a:solidFill>
                <a:latin typeface="微软雅黑" panose="020B0503020204020204" pitchFamily="34" charset="-122"/>
                <a:ea typeface="微软雅黑" panose="020B0503020204020204" pitchFamily="34" charset="-122"/>
              </a:rPr>
              <a:t>11</a:t>
            </a:r>
            <a:r>
              <a:rPr lang="zh-CN" altLang="en-US" sz="1400" dirty="0">
                <a:solidFill>
                  <a:srgbClr val="304371"/>
                </a:solidFill>
                <a:latin typeface="微软雅黑" panose="020B0503020204020204" pitchFamily="34" charset="-122"/>
                <a:ea typeface="微软雅黑" panose="020B0503020204020204" pitchFamily="34" charset="-122"/>
              </a:rPr>
              <a:t>日，</a:t>
            </a:r>
            <a:r>
              <a:rPr lang="en-US" altLang="zh-CN" sz="1400" dirty="0">
                <a:solidFill>
                  <a:srgbClr val="304371"/>
                </a:solidFill>
                <a:latin typeface="微软雅黑" panose="020B0503020204020204" pitchFamily="34" charset="-122"/>
                <a:ea typeface="微软雅黑" panose="020B0503020204020204" pitchFamily="34" charset="-122"/>
              </a:rPr>
              <a:t>Uber</a:t>
            </a:r>
            <a:r>
              <a:rPr lang="zh-CN" altLang="en-US" sz="1400" dirty="0">
                <a:solidFill>
                  <a:srgbClr val="304371"/>
                </a:solidFill>
                <a:latin typeface="微软雅黑" panose="020B0503020204020204" pitchFamily="34" charset="-122"/>
                <a:ea typeface="微软雅黑" panose="020B0503020204020204" pitchFamily="34" charset="-122"/>
              </a:rPr>
              <a:t>向美国证券交易委员会提交上市申请。知情人士表示，</a:t>
            </a:r>
            <a:r>
              <a:rPr lang="en-US" altLang="zh-CN" sz="1400" dirty="0">
                <a:solidFill>
                  <a:srgbClr val="304371"/>
                </a:solidFill>
                <a:latin typeface="微软雅黑" panose="020B0503020204020204" pitchFamily="34" charset="-122"/>
                <a:ea typeface="微软雅黑" panose="020B0503020204020204" pitchFamily="34" charset="-122"/>
              </a:rPr>
              <a:t>Uber</a:t>
            </a:r>
            <a:r>
              <a:rPr lang="zh-CN" altLang="en-US" sz="1400" dirty="0">
                <a:solidFill>
                  <a:srgbClr val="304371"/>
                </a:solidFill>
                <a:latin typeface="微软雅黑" panose="020B0503020204020204" pitchFamily="34" charset="-122"/>
                <a:ea typeface="微软雅黑" panose="020B0503020204020204" pitchFamily="34" charset="-122"/>
              </a:rPr>
              <a:t>首次公开发行规模可能有多大，这是该公司备受关注的一个因素。</a:t>
            </a:r>
            <a:r>
              <a:rPr lang="en-US" altLang="zh-CN" sz="1400" dirty="0">
                <a:solidFill>
                  <a:srgbClr val="304371"/>
                </a:solidFill>
                <a:latin typeface="微软雅黑" panose="020B0503020204020204" pitchFamily="34" charset="-122"/>
                <a:ea typeface="微软雅黑" panose="020B0503020204020204" pitchFamily="34" charset="-122"/>
              </a:rPr>
              <a:t>Uber</a:t>
            </a:r>
            <a:r>
              <a:rPr lang="zh-CN" altLang="en-US" sz="1400" dirty="0">
                <a:solidFill>
                  <a:srgbClr val="304371"/>
                </a:solidFill>
                <a:latin typeface="微软雅黑" panose="020B0503020204020204" pitchFamily="34" charset="-122"/>
                <a:ea typeface="微软雅黑" panose="020B0503020204020204" pitchFamily="34" charset="-122"/>
              </a:rPr>
              <a:t>告诉一些投资者，该公司股票发行的估值可能高达</a:t>
            </a:r>
            <a:r>
              <a:rPr lang="en-US" altLang="zh-CN" sz="1400" dirty="0">
                <a:solidFill>
                  <a:srgbClr val="304371"/>
                </a:solidFill>
                <a:latin typeface="微软雅黑" panose="020B0503020204020204" pitchFamily="34" charset="-122"/>
                <a:ea typeface="微软雅黑" panose="020B0503020204020204" pitchFamily="34" charset="-122"/>
              </a:rPr>
              <a:t>1000</a:t>
            </a:r>
            <a:r>
              <a:rPr lang="zh-CN" altLang="en-US" sz="1400" dirty="0">
                <a:solidFill>
                  <a:srgbClr val="304371"/>
                </a:solidFill>
                <a:latin typeface="微软雅黑" panose="020B0503020204020204" pitchFamily="34" charset="-122"/>
                <a:ea typeface="微软雅黑" panose="020B0503020204020204" pitchFamily="34" charset="-122"/>
              </a:rPr>
              <a:t>亿美元。其新发行股票的价格可能在每股</a:t>
            </a:r>
            <a:r>
              <a:rPr lang="en-US" altLang="zh-CN" sz="1400" dirty="0">
                <a:solidFill>
                  <a:srgbClr val="304371"/>
                </a:solidFill>
                <a:latin typeface="微软雅黑" panose="020B0503020204020204" pitchFamily="34" charset="-122"/>
                <a:ea typeface="微软雅黑" panose="020B0503020204020204" pitchFamily="34" charset="-122"/>
              </a:rPr>
              <a:t>48</a:t>
            </a:r>
            <a:r>
              <a:rPr lang="zh-CN" altLang="en-US" sz="1400" dirty="0">
                <a:solidFill>
                  <a:srgbClr val="304371"/>
                </a:solidFill>
                <a:latin typeface="微软雅黑" panose="020B0503020204020204" pitchFamily="34" charset="-122"/>
                <a:ea typeface="微软雅黑" panose="020B0503020204020204" pitchFamily="34" charset="-122"/>
              </a:rPr>
              <a:t>美元至</a:t>
            </a:r>
            <a:r>
              <a:rPr lang="en-US" altLang="zh-CN" sz="1400" dirty="0">
                <a:solidFill>
                  <a:srgbClr val="304371"/>
                </a:solidFill>
                <a:latin typeface="微软雅黑" panose="020B0503020204020204" pitchFamily="34" charset="-122"/>
                <a:ea typeface="微软雅黑" panose="020B0503020204020204" pitchFamily="34" charset="-122"/>
              </a:rPr>
              <a:t>55</a:t>
            </a:r>
            <a:r>
              <a:rPr lang="zh-CN" altLang="en-US" sz="1400" dirty="0">
                <a:solidFill>
                  <a:srgbClr val="304371"/>
                </a:solidFill>
                <a:latin typeface="微软雅黑" panose="020B0503020204020204" pitchFamily="34" charset="-122"/>
                <a:ea typeface="微软雅黑" panose="020B0503020204020204" pitchFamily="34" charset="-122"/>
              </a:rPr>
              <a:t>美元之间。</a:t>
            </a:r>
          </a:p>
        </p:txBody>
      </p:sp>
      <p:sp>
        <p:nvSpPr>
          <p:cNvPr id="13" name="矩形 12">
            <a:extLst>
              <a:ext uri="{FF2B5EF4-FFF2-40B4-BE49-F238E27FC236}">
                <a16:creationId xmlns:a16="http://schemas.microsoft.com/office/drawing/2014/main" id="{41D8274E-A2A6-4B8C-9CD2-22F7BEDE694E}"/>
              </a:ext>
            </a:extLst>
          </p:cNvPr>
          <p:cNvSpPr/>
          <p:nvPr/>
        </p:nvSpPr>
        <p:spPr bwMode="auto">
          <a:xfrm>
            <a:off x="337290" y="150470"/>
            <a:ext cx="4838504" cy="499624"/>
          </a:xfrm>
          <a:prstGeom prst="rect">
            <a:avLst/>
          </a:prstGeom>
          <a:noFill/>
        </p:spPr>
        <p:txBody>
          <a:bodyPr wrap="none">
            <a:spAutoFit/>
          </a:bodyPr>
          <a:lstStyle/>
          <a:p>
            <a:pPr fontAlgn="base">
              <a:lnSpc>
                <a:spcPct val="150000"/>
              </a:lnSpc>
              <a:spcBef>
                <a:spcPct val="0"/>
              </a:spcBef>
              <a:spcAft>
                <a:spcPct val="0"/>
              </a:spcAft>
              <a:defRPr/>
            </a:pPr>
            <a:r>
              <a:rPr lang="en-US" altLang="zh-CN" sz="20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PART2.2 </a:t>
            </a:r>
            <a:r>
              <a:rPr lang="zh-CN" altLang="en-US" sz="20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共享经济：</a:t>
            </a:r>
            <a:r>
              <a:rPr lang="zh-CN" altLang="en-US" sz="20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天使向左，恶魔向右</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61FFBC72-A37F-4EFF-B6C3-9462CACD764F}"/>
              </a:ext>
            </a:extLst>
          </p:cNvPr>
          <p:cNvPicPr/>
          <p:nvPr/>
        </p:nvPicPr>
        <p:blipFill rotWithShape="1">
          <a:blip r:embed="rId2"/>
          <a:srcRect b="11880"/>
          <a:stretch/>
        </p:blipFill>
        <p:spPr bwMode="auto">
          <a:xfrm>
            <a:off x="445663" y="3095293"/>
            <a:ext cx="4126337" cy="1897737"/>
          </a:xfrm>
          <a:prstGeom prst="rect">
            <a:avLst/>
          </a:prstGeom>
          <a:ln>
            <a:noFill/>
          </a:ln>
          <a:extLst>
            <a:ext uri="{53640926-AAD7-44D8-BBD7-CCE9431645EC}">
              <a14:shadowObscured xmlns:a14="http://schemas.microsoft.com/office/drawing/2010/main"/>
            </a:ext>
          </a:extLst>
        </p:spPr>
      </p:pic>
      <p:sp>
        <p:nvSpPr>
          <p:cNvPr id="2" name="对话气泡: 圆角矩形 1">
            <a:extLst>
              <a:ext uri="{FF2B5EF4-FFF2-40B4-BE49-F238E27FC236}">
                <a16:creationId xmlns:a16="http://schemas.microsoft.com/office/drawing/2014/main" id="{CC0756CB-7997-4363-B222-6A3FA9C9A5CF}"/>
              </a:ext>
            </a:extLst>
          </p:cNvPr>
          <p:cNvSpPr/>
          <p:nvPr/>
        </p:nvSpPr>
        <p:spPr>
          <a:xfrm>
            <a:off x="4660053" y="3142827"/>
            <a:ext cx="1551093" cy="453813"/>
          </a:xfrm>
          <a:prstGeom prst="wedgeRoundRectCallout">
            <a:avLst>
              <a:gd name="adj1" fmla="val -54973"/>
              <a:gd name="adj2" fmla="val 132889"/>
              <a:gd name="adj3" fmla="val 16667"/>
            </a:avLst>
          </a:prstGeom>
          <a:solidFill>
            <a:srgbClr val="3043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Uber</a:t>
            </a:r>
            <a:r>
              <a:rPr lang="zh-CN" altLang="zh-CN" sz="1400" b="1" dirty="0">
                <a:latin typeface="微软雅黑" panose="020B0503020204020204" pitchFamily="34" charset="-122"/>
                <a:ea typeface="微软雅黑" panose="020B0503020204020204" pitchFamily="34" charset="-122"/>
              </a:rPr>
              <a:t>使用地区</a:t>
            </a:r>
          </a:p>
        </p:txBody>
      </p:sp>
      <p:pic>
        <p:nvPicPr>
          <p:cNvPr id="6" name="图片 5">
            <a:extLst>
              <a:ext uri="{FF2B5EF4-FFF2-40B4-BE49-F238E27FC236}">
                <a16:creationId xmlns:a16="http://schemas.microsoft.com/office/drawing/2014/main" id="{AE7C786D-24A9-4D62-8F8D-6C0ED2C44B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9746" y="4026398"/>
            <a:ext cx="1451400" cy="966632"/>
          </a:xfrm>
          <a:prstGeom prst="rect">
            <a:avLst/>
          </a:prstGeom>
        </p:spPr>
      </p:pic>
    </p:spTree>
    <p:extLst>
      <p:ext uri="{BB962C8B-B14F-4D97-AF65-F5344CB8AC3E}">
        <p14:creationId xmlns:p14="http://schemas.microsoft.com/office/powerpoint/2010/main" val="178370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arn(inVertical)">
                                      <p:cBhvr>
                                        <p:cTn id="20" dur="500"/>
                                        <p:tgtEl>
                                          <p:spTgt spid="2"/>
                                        </p:tgtEl>
                                      </p:cBhvr>
                                    </p:animEffect>
                                  </p:childTnLst>
                                </p:cTn>
                              </p:par>
                              <p:par>
                                <p:cTn id="21" presetID="16" presetClass="entr" presetSubtype="21"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5" descr="e7d195523061f1c09e9d68d7cf438b91ef959ecb14fc25d26BBA7F7DBC18E55DFF4014AF651F0BF2569D4B6C1DA7F1A4683A481403BD872FC687266AD13265C1DE7C373772FD8728ABDD69ADD03BFF5BE2862BC891DBB79E388E8341C14BD50CFA981F3101870A7FBE22E25F3818A214136F68DAC3E906DC5DAFF951C5F05A8572F61FF1CC7DB4368B6AFEB565C0A640">
            <a:extLst>
              <a:ext uri="{FF2B5EF4-FFF2-40B4-BE49-F238E27FC236}">
                <a16:creationId xmlns:a16="http://schemas.microsoft.com/office/drawing/2014/main" id="{411ACE97-0F7C-4B38-9804-2BB31CDEEE93}"/>
              </a:ext>
            </a:extLst>
          </p:cNvPr>
          <p:cNvSpPr txBox="1">
            <a:spLocks noChangeArrowheads="1"/>
          </p:cNvSpPr>
          <p:nvPr/>
        </p:nvSpPr>
        <p:spPr bwMode="auto">
          <a:xfrm>
            <a:off x="337290" y="738293"/>
            <a:ext cx="6151563" cy="3978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just">
              <a:lnSpc>
                <a:spcPct val="150000"/>
              </a:lnSpc>
            </a:pPr>
            <a:r>
              <a:rPr lang="zh-CN" altLang="en-US" sz="1600" b="1" dirty="0">
                <a:solidFill>
                  <a:srgbClr val="304371"/>
                </a:solidFill>
                <a:latin typeface="微软雅黑" panose="020B0503020204020204" pitchFamily="34" charset="-122"/>
                <a:ea typeface="微软雅黑" panose="020B0503020204020204" pitchFamily="34" charset="-122"/>
              </a:rPr>
              <a:t>到底是谁杀死了</a:t>
            </a:r>
            <a:r>
              <a:rPr lang="en-US" altLang="zh-CN" sz="1600" b="1" dirty="0" err="1">
                <a:solidFill>
                  <a:srgbClr val="304371"/>
                </a:solidFill>
                <a:latin typeface="微软雅黑" panose="020B0503020204020204" pitchFamily="34" charset="-122"/>
                <a:ea typeface="微软雅黑" panose="020B0503020204020204" pitchFamily="34" charset="-122"/>
              </a:rPr>
              <a:t>ofo</a:t>
            </a:r>
            <a:r>
              <a:rPr lang="zh-CN" altLang="en-US" sz="1600" b="1" dirty="0">
                <a:solidFill>
                  <a:srgbClr val="304371"/>
                </a:solidFill>
                <a:latin typeface="微软雅黑" panose="020B0503020204020204" pitchFamily="34" charset="-122"/>
                <a:ea typeface="微软雅黑" panose="020B0503020204020204" pitchFamily="34" charset="-122"/>
              </a:rPr>
              <a:t>？</a:t>
            </a:r>
            <a:endParaRPr lang="en-US" altLang="zh-CN" sz="1600" b="1" dirty="0">
              <a:solidFill>
                <a:srgbClr val="304371"/>
              </a:solidFill>
              <a:latin typeface="微软雅黑" panose="020B0503020204020204" pitchFamily="34" charset="-122"/>
              <a:ea typeface="微软雅黑" panose="020B0503020204020204" pitchFamily="34" charset="-122"/>
            </a:endParaRPr>
          </a:p>
          <a:p>
            <a:pPr indent="457200" algn="just">
              <a:lnSpc>
                <a:spcPct val="150000"/>
              </a:lnSpc>
            </a:pPr>
            <a:r>
              <a:rPr lang="en-US" altLang="zh-CN" sz="1400" dirty="0" err="1">
                <a:solidFill>
                  <a:srgbClr val="304371"/>
                </a:solidFill>
                <a:latin typeface="微软雅黑" panose="020B0503020204020204" pitchFamily="34" charset="-122"/>
                <a:ea typeface="微软雅黑" panose="020B0503020204020204" pitchFamily="34" charset="-122"/>
              </a:rPr>
              <a:t>ofo</a:t>
            </a:r>
            <a:r>
              <a:rPr lang="zh-CN" altLang="en-US" sz="1400" dirty="0">
                <a:solidFill>
                  <a:srgbClr val="304371"/>
                </a:solidFill>
                <a:latin typeface="微软雅黑" panose="020B0503020204020204" pitchFamily="34" charset="-122"/>
                <a:ea typeface="微软雅黑" panose="020B0503020204020204" pitchFamily="34" charset="-122"/>
              </a:rPr>
              <a:t>：</a:t>
            </a:r>
            <a:r>
              <a:rPr lang="en-US" altLang="zh-CN" sz="1400" dirty="0" err="1">
                <a:solidFill>
                  <a:srgbClr val="304371"/>
                </a:solidFill>
                <a:latin typeface="微软雅黑" panose="020B0503020204020204" pitchFamily="34" charset="-122"/>
                <a:ea typeface="微软雅黑" panose="020B0503020204020204" pitchFamily="34" charset="-122"/>
              </a:rPr>
              <a:t>ofo</a:t>
            </a:r>
            <a:r>
              <a:rPr lang="zh-CN" altLang="en-US" sz="1400" dirty="0">
                <a:solidFill>
                  <a:srgbClr val="304371"/>
                </a:solidFill>
                <a:latin typeface="微软雅黑" panose="020B0503020204020204" pitchFamily="34" charset="-122"/>
                <a:ea typeface="微软雅黑" panose="020B0503020204020204" pitchFamily="34" charset="-122"/>
              </a:rPr>
              <a:t>小黄车是一个无桩共享单车出行平台，缔造了“无桩单车共享”模式，致力于解决城市出行问题。</a:t>
            </a:r>
          </a:p>
          <a:p>
            <a:pPr indent="457200" algn="just">
              <a:lnSpc>
                <a:spcPct val="150000"/>
              </a:lnSpc>
            </a:pPr>
            <a:r>
              <a:rPr lang="en-US" altLang="zh-CN" sz="1400" dirty="0">
                <a:solidFill>
                  <a:srgbClr val="304371"/>
                </a:solidFill>
                <a:latin typeface="微软雅黑" panose="020B0503020204020204" pitchFamily="34" charset="-122"/>
                <a:ea typeface="微软雅黑" panose="020B0503020204020204" pitchFamily="34" charset="-122"/>
              </a:rPr>
              <a:t>2015</a:t>
            </a:r>
            <a:r>
              <a:rPr lang="zh-CN" altLang="en-US" sz="1400" dirty="0">
                <a:solidFill>
                  <a:srgbClr val="304371"/>
                </a:solidFill>
                <a:latin typeface="微软雅黑" panose="020B0503020204020204" pitchFamily="34" charset="-122"/>
                <a:ea typeface="微软雅黑" panose="020B0503020204020204" pitchFamily="34" charset="-122"/>
              </a:rPr>
              <a:t>年</a:t>
            </a:r>
            <a:r>
              <a:rPr lang="en-US" altLang="zh-CN" sz="1400" dirty="0">
                <a:solidFill>
                  <a:srgbClr val="304371"/>
                </a:solidFill>
                <a:latin typeface="微软雅黑" panose="020B0503020204020204" pitchFamily="34" charset="-122"/>
                <a:ea typeface="微软雅黑" panose="020B0503020204020204" pitchFamily="34" charset="-122"/>
              </a:rPr>
              <a:t>6</a:t>
            </a:r>
            <a:r>
              <a:rPr lang="zh-CN" altLang="en-US" sz="1400" dirty="0">
                <a:solidFill>
                  <a:srgbClr val="304371"/>
                </a:solidFill>
                <a:latin typeface="微软雅黑" panose="020B0503020204020204" pitchFamily="34" charset="-122"/>
                <a:ea typeface="微软雅黑" panose="020B0503020204020204" pitchFamily="34" charset="-122"/>
              </a:rPr>
              <a:t>月，</a:t>
            </a:r>
            <a:r>
              <a:rPr lang="en-US" altLang="zh-CN" sz="1400" dirty="0" err="1">
                <a:solidFill>
                  <a:srgbClr val="304371"/>
                </a:solidFill>
                <a:latin typeface="微软雅黑" panose="020B0503020204020204" pitchFamily="34" charset="-122"/>
                <a:ea typeface="微软雅黑" panose="020B0503020204020204" pitchFamily="34" charset="-122"/>
              </a:rPr>
              <a:t>ofo</a:t>
            </a:r>
            <a:r>
              <a:rPr lang="zh-CN" altLang="en-US" sz="1400" dirty="0">
                <a:solidFill>
                  <a:srgbClr val="304371"/>
                </a:solidFill>
                <a:latin typeface="微软雅黑" panose="020B0503020204020204" pitchFamily="34" charset="-122"/>
                <a:ea typeface="微软雅黑" panose="020B0503020204020204" pitchFamily="34" charset="-122"/>
              </a:rPr>
              <a:t>共享计划推出，在北大成功获得</a:t>
            </a:r>
            <a:r>
              <a:rPr lang="en-US" altLang="zh-CN" sz="1400" dirty="0">
                <a:solidFill>
                  <a:srgbClr val="304371"/>
                </a:solidFill>
                <a:latin typeface="微软雅黑" panose="020B0503020204020204" pitchFamily="34" charset="-122"/>
                <a:ea typeface="微软雅黑" panose="020B0503020204020204" pitchFamily="34" charset="-122"/>
              </a:rPr>
              <a:t>2000</a:t>
            </a:r>
            <a:r>
              <a:rPr lang="zh-CN" altLang="en-US" sz="1400" dirty="0">
                <a:solidFill>
                  <a:srgbClr val="304371"/>
                </a:solidFill>
                <a:latin typeface="微软雅黑" panose="020B0503020204020204" pitchFamily="34" charset="-122"/>
                <a:ea typeface="微软雅黑" panose="020B0503020204020204" pitchFamily="34" charset="-122"/>
              </a:rPr>
              <a:t>辆共享单车。</a:t>
            </a:r>
          </a:p>
          <a:p>
            <a:pPr indent="457200" algn="just">
              <a:lnSpc>
                <a:spcPct val="150000"/>
              </a:lnSpc>
            </a:pPr>
            <a:r>
              <a:rPr lang="en-US" altLang="zh-CN" sz="1400" dirty="0">
                <a:solidFill>
                  <a:srgbClr val="304371"/>
                </a:solidFill>
                <a:latin typeface="微软雅黑" panose="020B0503020204020204" pitchFamily="34" charset="-122"/>
                <a:ea typeface="微软雅黑" panose="020B0503020204020204" pitchFamily="34" charset="-122"/>
              </a:rPr>
              <a:t>2016</a:t>
            </a:r>
            <a:r>
              <a:rPr lang="zh-CN" altLang="en-US" sz="1400" dirty="0">
                <a:solidFill>
                  <a:srgbClr val="304371"/>
                </a:solidFill>
                <a:latin typeface="微软雅黑" panose="020B0503020204020204" pitchFamily="34" charset="-122"/>
                <a:ea typeface="微软雅黑" panose="020B0503020204020204" pitchFamily="34" charset="-122"/>
              </a:rPr>
              <a:t>年</a:t>
            </a:r>
            <a:r>
              <a:rPr lang="en-US" altLang="zh-CN" sz="1400" dirty="0">
                <a:solidFill>
                  <a:srgbClr val="304371"/>
                </a:solidFill>
                <a:latin typeface="微软雅黑" panose="020B0503020204020204" pitchFamily="34" charset="-122"/>
                <a:ea typeface="微软雅黑" panose="020B0503020204020204" pitchFamily="34" charset="-122"/>
              </a:rPr>
              <a:t>6</a:t>
            </a:r>
            <a:r>
              <a:rPr lang="zh-CN" altLang="en-US" sz="1400" dirty="0">
                <a:solidFill>
                  <a:srgbClr val="304371"/>
                </a:solidFill>
                <a:latin typeface="微软雅黑" panose="020B0503020204020204" pitchFamily="34" charset="-122"/>
                <a:ea typeface="微软雅黑" panose="020B0503020204020204" pitchFamily="34" charset="-122"/>
              </a:rPr>
              <a:t>月，</a:t>
            </a:r>
            <a:r>
              <a:rPr lang="en-US" altLang="zh-CN" sz="1400" dirty="0" err="1">
                <a:solidFill>
                  <a:srgbClr val="304371"/>
                </a:solidFill>
                <a:latin typeface="微软雅黑" panose="020B0503020204020204" pitchFamily="34" charset="-122"/>
                <a:ea typeface="微软雅黑" panose="020B0503020204020204" pitchFamily="34" charset="-122"/>
              </a:rPr>
              <a:t>ofo</a:t>
            </a:r>
            <a:r>
              <a:rPr lang="zh-CN" altLang="en-US" sz="1400" dirty="0">
                <a:solidFill>
                  <a:srgbClr val="304371"/>
                </a:solidFill>
                <a:latin typeface="微软雅黑" panose="020B0503020204020204" pitchFamily="34" charset="-122"/>
                <a:ea typeface="微软雅黑" panose="020B0503020204020204" pitchFamily="34" charset="-122"/>
              </a:rPr>
              <a:t>共享单车总订单量突破</a:t>
            </a:r>
            <a:r>
              <a:rPr lang="en-US" altLang="zh-CN" sz="1400" dirty="0">
                <a:solidFill>
                  <a:srgbClr val="304371"/>
                </a:solidFill>
                <a:latin typeface="微软雅黑" panose="020B0503020204020204" pitchFamily="34" charset="-122"/>
                <a:ea typeface="微软雅黑" panose="020B0503020204020204" pitchFamily="34" charset="-122"/>
              </a:rPr>
              <a:t>500</a:t>
            </a:r>
            <a:r>
              <a:rPr lang="zh-CN" altLang="en-US" sz="1400" dirty="0">
                <a:solidFill>
                  <a:srgbClr val="304371"/>
                </a:solidFill>
                <a:latin typeface="微软雅黑" panose="020B0503020204020204" pitchFamily="34" charset="-122"/>
                <a:ea typeface="微软雅黑" panose="020B0503020204020204" pitchFamily="34" charset="-122"/>
              </a:rPr>
              <a:t>万。</a:t>
            </a:r>
          </a:p>
          <a:p>
            <a:pPr indent="457200" algn="just">
              <a:lnSpc>
                <a:spcPct val="150000"/>
              </a:lnSpc>
            </a:pPr>
            <a:r>
              <a:rPr lang="en-US" altLang="zh-CN" sz="1400" dirty="0">
                <a:solidFill>
                  <a:srgbClr val="304371"/>
                </a:solidFill>
                <a:latin typeface="微软雅黑" panose="020B0503020204020204" pitchFamily="34" charset="-122"/>
                <a:ea typeface="微软雅黑" panose="020B0503020204020204" pitchFamily="34" charset="-122"/>
              </a:rPr>
              <a:t>2016</a:t>
            </a:r>
            <a:r>
              <a:rPr lang="zh-CN" altLang="en-US" sz="1400" dirty="0">
                <a:solidFill>
                  <a:srgbClr val="304371"/>
                </a:solidFill>
                <a:latin typeface="微软雅黑" panose="020B0503020204020204" pitchFamily="34" charset="-122"/>
                <a:ea typeface="微软雅黑" panose="020B0503020204020204" pitchFamily="34" charset="-122"/>
              </a:rPr>
              <a:t>年</a:t>
            </a:r>
            <a:r>
              <a:rPr lang="en-US" altLang="zh-CN" sz="1400" dirty="0">
                <a:solidFill>
                  <a:srgbClr val="304371"/>
                </a:solidFill>
                <a:latin typeface="微软雅黑" panose="020B0503020204020204" pitchFamily="34" charset="-122"/>
                <a:ea typeface="微软雅黑" panose="020B0503020204020204" pitchFamily="34" charset="-122"/>
              </a:rPr>
              <a:t>9</a:t>
            </a:r>
            <a:r>
              <a:rPr lang="zh-CN" altLang="en-US" sz="1400" dirty="0">
                <a:solidFill>
                  <a:srgbClr val="304371"/>
                </a:solidFill>
                <a:latin typeface="微软雅黑" panose="020B0503020204020204" pitchFamily="34" charset="-122"/>
                <a:ea typeface="微软雅黑" panose="020B0503020204020204" pitchFamily="34" charset="-122"/>
              </a:rPr>
              <a:t>月，总订单突破一千万订单，日订单突破</a:t>
            </a:r>
            <a:r>
              <a:rPr lang="en-US" altLang="zh-CN" sz="1400" dirty="0">
                <a:solidFill>
                  <a:srgbClr val="304371"/>
                </a:solidFill>
                <a:latin typeface="微软雅黑" panose="020B0503020204020204" pitchFamily="34" charset="-122"/>
                <a:ea typeface="微软雅黑" panose="020B0503020204020204" pitchFamily="34" charset="-122"/>
              </a:rPr>
              <a:t>40</a:t>
            </a:r>
            <a:r>
              <a:rPr lang="zh-CN" altLang="en-US" sz="1400" dirty="0">
                <a:solidFill>
                  <a:srgbClr val="304371"/>
                </a:solidFill>
                <a:latin typeface="微软雅黑" panose="020B0503020204020204" pitchFamily="34" charset="-122"/>
                <a:ea typeface="微软雅黑" panose="020B0503020204020204" pitchFamily="34" charset="-122"/>
              </a:rPr>
              <a:t>万单。</a:t>
            </a:r>
          </a:p>
          <a:p>
            <a:pPr indent="457200" algn="just">
              <a:lnSpc>
                <a:spcPct val="150000"/>
              </a:lnSpc>
            </a:pPr>
            <a:r>
              <a:rPr lang="en-US" altLang="zh-CN" sz="1400" dirty="0">
                <a:solidFill>
                  <a:srgbClr val="304371"/>
                </a:solidFill>
                <a:latin typeface="微软雅黑" panose="020B0503020204020204" pitchFamily="34" charset="-122"/>
                <a:ea typeface="微软雅黑" panose="020B0503020204020204" pitchFamily="34" charset="-122"/>
              </a:rPr>
              <a:t>2017</a:t>
            </a:r>
            <a:r>
              <a:rPr lang="zh-CN" altLang="en-US" sz="1400" dirty="0">
                <a:solidFill>
                  <a:srgbClr val="304371"/>
                </a:solidFill>
                <a:latin typeface="微软雅黑" panose="020B0503020204020204" pitchFamily="34" charset="-122"/>
                <a:ea typeface="微软雅黑" panose="020B0503020204020204" pitchFamily="34" charset="-122"/>
              </a:rPr>
              <a:t>年</a:t>
            </a:r>
            <a:r>
              <a:rPr lang="en-US" altLang="zh-CN" sz="1400" dirty="0">
                <a:solidFill>
                  <a:srgbClr val="304371"/>
                </a:solidFill>
                <a:latin typeface="微软雅黑" panose="020B0503020204020204" pitchFamily="34" charset="-122"/>
                <a:ea typeface="微软雅黑" panose="020B0503020204020204" pitchFamily="34" charset="-122"/>
              </a:rPr>
              <a:t>1</a:t>
            </a:r>
            <a:r>
              <a:rPr lang="zh-CN" altLang="en-US" sz="1400" dirty="0">
                <a:solidFill>
                  <a:srgbClr val="304371"/>
                </a:solidFill>
                <a:latin typeface="微软雅黑" panose="020B0503020204020204" pitchFamily="34" charset="-122"/>
                <a:ea typeface="微软雅黑" panose="020B0503020204020204" pitchFamily="34" charset="-122"/>
              </a:rPr>
              <a:t>月</a:t>
            </a:r>
            <a:r>
              <a:rPr lang="en-US" altLang="zh-CN" sz="1400" dirty="0">
                <a:solidFill>
                  <a:srgbClr val="304371"/>
                </a:solidFill>
                <a:latin typeface="微软雅黑" panose="020B0503020204020204" pitchFamily="34" charset="-122"/>
                <a:ea typeface="微软雅黑" panose="020B0503020204020204" pitchFamily="34" charset="-122"/>
              </a:rPr>
              <a:t>11</a:t>
            </a:r>
            <a:r>
              <a:rPr lang="zh-CN" altLang="en-US" sz="1400" dirty="0">
                <a:solidFill>
                  <a:srgbClr val="304371"/>
                </a:solidFill>
                <a:latin typeface="微软雅黑" panose="020B0503020204020204" pitchFamily="34" charset="-122"/>
                <a:ea typeface="微软雅黑" panose="020B0503020204020204" pitchFamily="34" charset="-122"/>
              </a:rPr>
              <a:t>日，</a:t>
            </a:r>
            <a:r>
              <a:rPr lang="en-US" altLang="zh-CN" sz="1400" dirty="0" err="1">
                <a:solidFill>
                  <a:srgbClr val="304371"/>
                </a:solidFill>
                <a:latin typeface="微软雅黑" panose="020B0503020204020204" pitchFamily="34" charset="-122"/>
                <a:ea typeface="微软雅黑" panose="020B0503020204020204" pitchFamily="34" charset="-122"/>
              </a:rPr>
              <a:t>ofo</a:t>
            </a:r>
            <a:r>
              <a:rPr lang="zh-CN" altLang="en-US" sz="1400" dirty="0">
                <a:solidFill>
                  <a:srgbClr val="304371"/>
                </a:solidFill>
                <a:latin typeface="微软雅黑" panose="020B0503020204020204" pitchFamily="34" charset="-122"/>
                <a:ea typeface="微软雅黑" panose="020B0503020204020204" pitchFamily="34" charset="-122"/>
              </a:rPr>
              <a:t>宣布覆盖到全国</a:t>
            </a:r>
            <a:r>
              <a:rPr lang="en-US" altLang="zh-CN" sz="1400" dirty="0">
                <a:solidFill>
                  <a:srgbClr val="304371"/>
                </a:solidFill>
                <a:latin typeface="微软雅黑" panose="020B0503020204020204" pitchFamily="34" charset="-122"/>
                <a:ea typeface="微软雅黑" panose="020B0503020204020204" pitchFamily="34" charset="-122"/>
              </a:rPr>
              <a:t>33</a:t>
            </a:r>
            <a:r>
              <a:rPr lang="zh-CN" altLang="en-US" sz="1400" dirty="0">
                <a:solidFill>
                  <a:srgbClr val="304371"/>
                </a:solidFill>
                <a:latin typeface="微软雅黑" panose="020B0503020204020204" pitchFamily="34" charset="-122"/>
                <a:ea typeface="微软雅黑" panose="020B0503020204020204" pitchFamily="34" charset="-122"/>
              </a:rPr>
              <a:t>个城市</a:t>
            </a:r>
          </a:p>
          <a:p>
            <a:pPr indent="457200" algn="just">
              <a:lnSpc>
                <a:spcPct val="150000"/>
              </a:lnSpc>
            </a:pPr>
            <a:r>
              <a:rPr lang="en-US" altLang="zh-CN" sz="1400" dirty="0">
                <a:solidFill>
                  <a:srgbClr val="304371"/>
                </a:solidFill>
                <a:latin typeface="微软雅黑" panose="020B0503020204020204" pitchFamily="34" charset="-122"/>
                <a:ea typeface="微软雅黑" panose="020B0503020204020204" pitchFamily="34" charset="-122"/>
              </a:rPr>
              <a:t>2017</a:t>
            </a:r>
            <a:r>
              <a:rPr lang="zh-CN" altLang="en-US" sz="1400" dirty="0">
                <a:solidFill>
                  <a:srgbClr val="304371"/>
                </a:solidFill>
                <a:latin typeface="微软雅黑" panose="020B0503020204020204" pitchFamily="34" charset="-122"/>
                <a:ea typeface="微软雅黑" panose="020B0503020204020204" pitchFamily="34" charset="-122"/>
              </a:rPr>
              <a:t>年</a:t>
            </a:r>
            <a:r>
              <a:rPr lang="en-US" altLang="zh-CN" sz="1400" dirty="0">
                <a:solidFill>
                  <a:srgbClr val="304371"/>
                </a:solidFill>
                <a:latin typeface="微软雅黑" panose="020B0503020204020204" pitchFamily="34" charset="-122"/>
                <a:ea typeface="微软雅黑" panose="020B0503020204020204" pitchFamily="34" charset="-122"/>
              </a:rPr>
              <a:t>3</a:t>
            </a:r>
            <a:r>
              <a:rPr lang="zh-CN" altLang="en-US" sz="1400" dirty="0">
                <a:solidFill>
                  <a:srgbClr val="304371"/>
                </a:solidFill>
                <a:latin typeface="微软雅黑" panose="020B0503020204020204" pitchFamily="34" charset="-122"/>
                <a:ea typeface="微软雅黑" panose="020B0503020204020204" pitchFamily="34" charset="-122"/>
              </a:rPr>
              <a:t>月，</a:t>
            </a:r>
            <a:r>
              <a:rPr lang="en-US" altLang="zh-CN" sz="1400" dirty="0" err="1">
                <a:solidFill>
                  <a:srgbClr val="304371"/>
                </a:solidFill>
                <a:latin typeface="微软雅黑" panose="020B0503020204020204" pitchFamily="34" charset="-122"/>
                <a:ea typeface="微软雅黑" panose="020B0503020204020204" pitchFamily="34" charset="-122"/>
              </a:rPr>
              <a:t>ofo</a:t>
            </a:r>
            <a:r>
              <a:rPr lang="zh-CN" altLang="en-US" sz="1400" dirty="0">
                <a:solidFill>
                  <a:srgbClr val="304371"/>
                </a:solidFill>
                <a:latin typeface="微软雅黑" panose="020B0503020204020204" pitchFamily="34" charset="-122"/>
                <a:ea typeface="微软雅黑" panose="020B0503020204020204" pitchFamily="34" charset="-122"/>
              </a:rPr>
              <a:t>的月活跃用户数达到</a:t>
            </a:r>
            <a:r>
              <a:rPr lang="en-US" altLang="zh-CN" sz="1400" dirty="0">
                <a:solidFill>
                  <a:srgbClr val="304371"/>
                </a:solidFill>
                <a:latin typeface="微软雅黑" panose="020B0503020204020204" pitchFamily="34" charset="-122"/>
                <a:ea typeface="微软雅黑" panose="020B0503020204020204" pitchFamily="34" charset="-122"/>
              </a:rPr>
              <a:t>1636.2</a:t>
            </a:r>
            <a:r>
              <a:rPr lang="zh-CN" altLang="en-US" sz="1400" dirty="0">
                <a:solidFill>
                  <a:srgbClr val="304371"/>
                </a:solidFill>
                <a:latin typeface="微软雅黑" panose="020B0503020204020204" pitchFamily="34" charset="-122"/>
                <a:ea typeface="微软雅黑" panose="020B0503020204020204" pitchFamily="34" charset="-122"/>
              </a:rPr>
              <a:t>万人，摩拜月活跃用户数为</a:t>
            </a:r>
            <a:r>
              <a:rPr lang="en-US" altLang="zh-CN" sz="1400" dirty="0">
                <a:solidFill>
                  <a:srgbClr val="304371"/>
                </a:solidFill>
                <a:latin typeface="微软雅黑" panose="020B0503020204020204" pitchFamily="34" charset="-122"/>
                <a:ea typeface="微软雅黑" panose="020B0503020204020204" pitchFamily="34" charset="-122"/>
              </a:rPr>
              <a:t>1274.4</a:t>
            </a:r>
            <a:r>
              <a:rPr lang="zh-CN" altLang="en-US" sz="1400" dirty="0">
                <a:solidFill>
                  <a:srgbClr val="304371"/>
                </a:solidFill>
                <a:latin typeface="微软雅黑" panose="020B0503020204020204" pitchFamily="34" charset="-122"/>
                <a:ea typeface="微软雅黑" panose="020B0503020204020204" pitchFamily="34" charset="-122"/>
              </a:rPr>
              <a:t>万人，</a:t>
            </a:r>
            <a:r>
              <a:rPr lang="en-US" altLang="zh-CN" sz="1400" dirty="0" err="1">
                <a:solidFill>
                  <a:srgbClr val="304371"/>
                </a:solidFill>
                <a:latin typeface="微软雅黑" panose="020B0503020204020204" pitchFamily="34" charset="-122"/>
                <a:ea typeface="微软雅黑" panose="020B0503020204020204" pitchFamily="34" charset="-122"/>
              </a:rPr>
              <a:t>ofo</a:t>
            </a:r>
            <a:r>
              <a:rPr lang="zh-CN" altLang="en-US" sz="1400" dirty="0">
                <a:solidFill>
                  <a:srgbClr val="304371"/>
                </a:solidFill>
                <a:latin typeface="微软雅黑" panose="020B0503020204020204" pitchFamily="34" charset="-122"/>
                <a:ea typeface="微软雅黑" panose="020B0503020204020204" pitchFamily="34" charset="-122"/>
              </a:rPr>
              <a:t>月活用户数领先摩拜达</a:t>
            </a:r>
            <a:r>
              <a:rPr lang="en-US" altLang="zh-CN" sz="1400" dirty="0">
                <a:solidFill>
                  <a:srgbClr val="304371"/>
                </a:solidFill>
                <a:latin typeface="微软雅黑" panose="020B0503020204020204" pitchFamily="34" charset="-122"/>
                <a:ea typeface="微软雅黑" panose="020B0503020204020204" pitchFamily="34" charset="-122"/>
              </a:rPr>
              <a:t>362</a:t>
            </a:r>
            <a:r>
              <a:rPr lang="zh-CN" altLang="en-US" sz="1400" dirty="0">
                <a:solidFill>
                  <a:srgbClr val="304371"/>
                </a:solidFill>
                <a:latin typeface="微软雅黑" panose="020B0503020204020204" pitchFamily="34" charset="-122"/>
                <a:ea typeface="微软雅黑" panose="020B0503020204020204" pitchFamily="34" charset="-122"/>
              </a:rPr>
              <a:t>万，约是摩拜的</a:t>
            </a:r>
            <a:r>
              <a:rPr lang="en-US" altLang="zh-CN" sz="1400" dirty="0">
                <a:solidFill>
                  <a:srgbClr val="304371"/>
                </a:solidFill>
                <a:latin typeface="微软雅黑" panose="020B0503020204020204" pitchFamily="34" charset="-122"/>
                <a:ea typeface="微软雅黑" panose="020B0503020204020204" pitchFamily="34" charset="-122"/>
              </a:rPr>
              <a:t>1.3</a:t>
            </a:r>
            <a:r>
              <a:rPr lang="zh-CN" altLang="en-US" sz="1400" dirty="0">
                <a:solidFill>
                  <a:srgbClr val="304371"/>
                </a:solidFill>
                <a:latin typeface="微软雅黑" panose="020B0503020204020204" pitchFamily="34" charset="-122"/>
                <a:ea typeface="微软雅黑" panose="020B0503020204020204" pitchFamily="34" charset="-122"/>
              </a:rPr>
              <a:t>倍，市场占有率已经过半。</a:t>
            </a:r>
          </a:p>
          <a:p>
            <a:pPr indent="457200" algn="just">
              <a:lnSpc>
                <a:spcPct val="150000"/>
              </a:lnSpc>
            </a:pPr>
            <a:r>
              <a:rPr lang="en-US" altLang="zh-CN" sz="1400" dirty="0">
                <a:solidFill>
                  <a:srgbClr val="304371"/>
                </a:solidFill>
                <a:latin typeface="微软雅黑" panose="020B0503020204020204" pitchFamily="34" charset="-122"/>
                <a:ea typeface="微软雅黑" panose="020B0503020204020204" pitchFamily="34" charset="-122"/>
              </a:rPr>
              <a:t>2018</a:t>
            </a:r>
            <a:r>
              <a:rPr lang="zh-CN" altLang="en-US" sz="1400" dirty="0">
                <a:solidFill>
                  <a:srgbClr val="304371"/>
                </a:solidFill>
                <a:latin typeface="微软雅黑" panose="020B0503020204020204" pitchFamily="34" charset="-122"/>
                <a:ea typeface="微软雅黑" panose="020B0503020204020204" pitchFamily="34" charset="-122"/>
              </a:rPr>
              <a:t>年下半年</a:t>
            </a:r>
            <a:r>
              <a:rPr lang="en-US" altLang="zh-CN" sz="1400" dirty="0" err="1">
                <a:solidFill>
                  <a:srgbClr val="304371"/>
                </a:solidFill>
                <a:latin typeface="微软雅黑" panose="020B0503020204020204" pitchFamily="34" charset="-122"/>
                <a:ea typeface="微软雅黑" panose="020B0503020204020204" pitchFamily="34" charset="-122"/>
              </a:rPr>
              <a:t>ofo</a:t>
            </a:r>
            <a:r>
              <a:rPr lang="zh-CN" altLang="en-US" sz="1400" dirty="0">
                <a:solidFill>
                  <a:srgbClr val="304371"/>
                </a:solidFill>
                <a:latin typeface="微软雅黑" panose="020B0503020204020204" pitchFamily="34" charset="-122"/>
                <a:ea typeface="微软雅黑" panose="020B0503020204020204" pitchFamily="34" charset="-122"/>
              </a:rPr>
              <a:t>爆发资金链危机，无法正常退押，引发负面缠身、口碑下滑、信任危机等蝴蝶效应，进而使得用户抢退押金。</a:t>
            </a:r>
          </a:p>
        </p:txBody>
      </p:sp>
      <p:sp>
        <p:nvSpPr>
          <p:cNvPr id="13" name="矩形 12">
            <a:extLst>
              <a:ext uri="{FF2B5EF4-FFF2-40B4-BE49-F238E27FC236}">
                <a16:creationId xmlns:a16="http://schemas.microsoft.com/office/drawing/2014/main" id="{41D8274E-A2A6-4B8C-9CD2-22F7BEDE694E}"/>
              </a:ext>
            </a:extLst>
          </p:cNvPr>
          <p:cNvSpPr/>
          <p:nvPr/>
        </p:nvSpPr>
        <p:spPr bwMode="auto">
          <a:xfrm>
            <a:off x="337290" y="150470"/>
            <a:ext cx="4838504" cy="499624"/>
          </a:xfrm>
          <a:prstGeom prst="rect">
            <a:avLst/>
          </a:prstGeom>
          <a:noFill/>
        </p:spPr>
        <p:txBody>
          <a:bodyPr wrap="none">
            <a:spAutoFit/>
          </a:bodyPr>
          <a:lstStyle/>
          <a:p>
            <a:pPr fontAlgn="base">
              <a:lnSpc>
                <a:spcPct val="150000"/>
              </a:lnSpc>
              <a:spcBef>
                <a:spcPct val="0"/>
              </a:spcBef>
              <a:spcAft>
                <a:spcPct val="0"/>
              </a:spcAft>
              <a:defRPr/>
            </a:pPr>
            <a:r>
              <a:rPr lang="en-US" altLang="zh-CN" sz="20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PART2.2 </a:t>
            </a:r>
            <a:r>
              <a:rPr lang="zh-CN" altLang="en-US" sz="20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共享经济：</a:t>
            </a:r>
            <a:r>
              <a:rPr lang="zh-CN" altLang="en-US" sz="20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天使向左，恶魔向右</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CDDD8BF3-E9C6-4350-AF73-BCB2F58132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00415" y="3041226"/>
            <a:ext cx="2172397" cy="1629297"/>
          </a:xfrm>
          <a:prstGeom prst="rect">
            <a:avLst/>
          </a:prstGeom>
          <a:ln>
            <a:noFill/>
          </a:ln>
          <a:effectLst>
            <a:softEdge rad="112500"/>
          </a:effectLst>
        </p:spPr>
      </p:pic>
      <p:pic>
        <p:nvPicPr>
          <p:cNvPr id="6" name="图片 5">
            <a:extLst>
              <a:ext uri="{FF2B5EF4-FFF2-40B4-BE49-F238E27FC236}">
                <a16:creationId xmlns:a16="http://schemas.microsoft.com/office/drawing/2014/main" id="{422BFB8D-5D80-4CFF-9944-A14B0C3454FE}"/>
              </a:ext>
            </a:extLst>
          </p:cNvPr>
          <p:cNvPicPr>
            <a:picLocks noChangeAspect="1"/>
          </p:cNvPicPr>
          <p:nvPr/>
        </p:nvPicPr>
        <p:blipFill rotWithShape="1">
          <a:blip r:embed="rId3">
            <a:extLst>
              <a:ext uri="{28A0092B-C50C-407E-A947-70E740481C1C}">
                <a14:useLocalDpi xmlns:a14="http://schemas.microsoft.com/office/drawing/2010/main" val="0"/>
              </a:ext>
            </a:extLst>
          </a:blip>
          <a:srcRect r="2477"/>
          <a:stretch/>
        </p:blipFill>
        <p:spPr>
          <a:xfrm>
            <a:off x="6700415" y="1390263"/>
            <a:ext cx="2172397" cy="1474044"/>
          </a:xfrm>
          <a:prstGeom prst="rect">
            <a:avLst/>
          </a:prstGeom>
          <a:ln>
            <a:noFill/>
          </a:ln>
          <a:effectLst>
            <a:softEdge rad="112500"/>
          </a:effectLst>
        </p:spPr>
      </p:pic>
    </p:spTree>
    <p:extLst>
      <p:ext uri="{BB962C8B-B14F-4D97-AF65-F5344CB8AC3E}">
        <p14:creationId xmlns:p14="http://schemas.microsoft.com/office/powerpoint/2010/main" val="386779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fade">
                                      <p:cBhvr>
                                        <p:cTn id="19" dur="1000"/>
                                        <p:tgtEl>
                                          <p:spTgt spid="7">
                                            <p:txEl>
                                              <p:pRg st="2" end="2"/>
                                            </p:txEl>
                                          </p:spTgt>
                                        </p:tgtEl>
                                      </p:cBhvr>
                                    </p:animEffect>
                                    <p:anim calcmode="lin" valueType="num">
                                      <p:cBhvr>
                                        <p:cTn id="20"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fade">
                                      <p:cBhvr>
                                        <p:cTn id="24" dur="1000"/>
                                        <p:tgtEl>
                                          <p:spTgt spid="7">
                                            <p:txEl>
                                              <p:pRg st="3" end="3"/>
                                            </p:txEl>
                                          </p:spTgt>
                                        </p:tgtEl>
                                      </p:cBhvr>
                                    </p:animEffect>
                                    <p:anim calcmode="lin" valueType="num">
                                      <p:cBhvr>
                                        <p:cTn id="25"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Effect transition="in" filter="fade">
                                      <p:cBhvr>
                                        <p:cTn id="29" dur="1000"/>
                                        <p:tgtEl>
                                          <p:spTgt spid="7">
                                            <p:txEl>
                                              <p:pRg st="4" end="4"/>
                                            </p:txEl>
                                          </p:spTgt>
                                        </p:tgtEl>
                                      </p:cBhvr>
                                    </p:animEffect>
                                    <p:anim calcmode="lin" valueType="num">
                                      <p:cBhvr>
                                        <p:cTn id="30"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xEl>
                                              <p:pRg st="5" end="5"/>
                                            </p:txEl>
                                          </p:spTgt>
                                        </p:tgtEl>
                                        <p:attrNameLst>
                                          <p:attrName>style.visibility</p:attrName>
                                        </p:attrNameLst>
                                      </p:cBhvr>
                                      <p:to>
                                        <p:strVal val="visible"/>
                                      </p:to>
                                    </p:set>
                                    <p:animEffect transition="in" filter="fade">
                                      <p:cBhvr>
                                        <p:cTn id="34" dur="1000"/>
                                        <p:tgtEl>
                                          <p:spTgt spid="7">
                                            <p:txEl>
                                              <p:pRg st="5" end="5"/>
                                            </p:txEl>
                                          </p:spTgt>
                                        </p:tgtEl>
                                      </p:cBhvr>
                                    </p:animEffect>
                                    <p:anim calcmode="lin" valueType="num">
                                      <p:cBhvr>
                                        <p:cTn id="35"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animEffect transition="in" filter="fade">
                                      <p:cBhvr>
                                        <p:cTn id="39" dur="1000"/>
                                        <p:tgtEl>
                                          <p:spTgt spid="7">
                                            <p:txEl>
                                              <p:pRg st="6" end="6"/>
                                            </p:txEl>
                                          </p:spTgt>
                                        </p:tgtEl>
                                      </p:cBhvr>
                                    </p:animEffect>
                                    <p:anim calcmode="lin" valueType="num">
                                      <p:cBhvr>
                                        <p:cTn id="40"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1000"/>
                                        <p:tgtEl>
                                          <p:spTgt spid="6"/>
                                        </p:tgtEl>
                                      </p:cBhvr>
                                    </p:animEffect>
                                    <p:anim calcmode="lin" valueType="num">
                                      <p:cBhvr>
                                        <p:cTn id="47" dur="1000" fill="hold"/>
                                        <p:tgtEl>
                                          <p:spTgt spid="6"/>
                                        </p:tgtEl>
                                        <p:attrNameLst>
                                          <p:attrName>ppt_x</p:attrName>
                                        </p:attrNameLst>
                                      </p:cBhvr>
                                      <p:tavLst>
                                        <p:tav tm="0">
                                          <p:val>
                                            <p:strVal val="#ppt_x"/>
                                          </p:val>
                                        </p:tav>
                                        <p:tav tm="100000">
                                          <p:val>
                                            <p:strVal val="#ppt_x"/>
                                          </p:val>
                                        </p:tav>
                                      </p:tavLst>
                                    </p:anim>
                                    <p:anim calcmode="lin" valueType="num">
                                      <p:cBhvr>
                                        <p:cTn id="4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7">
                                            <p:txEl>
                                              <p:pRg st="7" end="7"/>
                                            </p:txEl>
                                          </p:spTgt>
                                        </p:tgtEl>
                                        <p:attrNameLst>
                                          <p:attrName>style.visibility</p:attrName>
                                        </p:attrNameLst>
                                      </p:cBhvr>
                                      <p:to>
                                        <p:strVal val="visible"/>
                                      </p:to>
                                    </p:set>
                                    <p:animEffect transition="in" filter="fade">
                                      <p:cBhvr>
                                        <p:cTn id="53" dur="1000"/>
                                        <p:tgtEl>
                                          <p:spTgt spid="7">
                                            <p:txEl>
                                              <p:pRg st="7" end="7"/>
                                            </p:txEl>
                                          </p:spTgt>
                                        </p:tgtEl>
                                      </p:cBhvr>
                                    </p:animEffect>
                                    <p:anim calcmode="lin" valueType="num">
                                      <p:cBhvr>
                                        <p:cTn id="54"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5"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3"/>
                                        </p:tgtEl>
                                        <p:attrNameLst>
                                          <p:attrName>style.visibility</p:attrName>
                                        </p:attrNameLst>
                                      </p:cBhvr>
                                      <p:to>
                                        <p:strVal val="visible"/>
                                      </p:to>
                                    </p:set>
                                    <p:animEffect transition="in" filter="fade">
                                      <p:cBhvr>
                                        <p:cTn id="60" dur="1000"/>
                                        <p:tgtEl>
                                          <p:spTgt spid="3"/>
                                        </p:tgtEl>
                                      </p:cBhvr>
                                    </p:animEffect>
                                    <p:anim calcmode="lin" valueType="num">
                                      <p:cBhvr>
                                        <p:cTn id="61" dur="1000" fill="hold"/>
                                        <p:tgtEl>
                                          <p:spTgt spid="3"/>
                                        </p:tgtEl>
                                        <p:attrNameLst>
                                          <p:attrName>ppt_x</p:attrName>
                                        </p:attrNameLst>
                                      </p:cBhvr>
                                      <p:tavLst>
                                        <p:tav tm="0">
                                          <p:val>
                                            <p:strVal val="#ppt_x"/>
                                          </p:val>
                                        </p:tav>
                                        <p:tav tm="100000">
                                          <p:val>
                                            <p:strVal val="#ppt_x"/>
                                          </p:val>
                                        </p:tav>
                                      </p:tavLst>
                                    </p:anim>
                                    <p:anim calcmode="lin" valueType="num">
                                      <p:cBhvr>
                                        <p:cTn id="6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占位符 5"/>
          <p:cNvPicPr>
            <a:picLocks noGrp="1" noChangeAspect="1"/>
          </p:cNvPicPr>
          <p:nvPr>
            <p:ph type="pic" sz="quarter" idx="20"/>
          </p:nvPr>
        </p:nvPicPr>
        <p:blipFill>
          <a:blip r:embed="rId2" cstate="print">
            <a:extLst>
              <a:ext uri="{28A0092B-C50C-407E-A947-70E740481C1C}">
                <a14:useLocalDpi xmlns:a14="http://schemas.microsoft.com/office/drawing/2010/main" val="0"/>
              </a:ext>
            </a:extLst>
          </a:blip>
          <a:srcRect t="4463" b="4463"/>
          <a:stretch>
            <a:fillRect/>
          </a:stretch>
        </p:blipFill>
        <p:spPr/>
      </p:pic>
      <p:pic>
        <p:nvPicPr>
          <p:cNvPr id="8" name="图片占位符 7"/>
          <p:cNvPicPr>
            <a:picLocks noGrp="1" noChangeAspect="1"/>
          </p:cNvPicPr>
          <p:nvPr>
            <p:ph type="pic" sz="quarter" idx="22"/>
          </p:nvPr>
        </p:nvPicPr>
        <p:blipFill>
          <a:blip r:embed="rId3" cstate="print">
            <a:extLst>
              <a:ext uri="{28A0092B-C50C-407E-A947-70E740481C1C}">
                <a14:useLocalDpi xmlns:a14="http://schemas.microsoft.com/office/drawing/2010/main" val="0"/>
              </a:ext>
            </a:extLst>
          </a:blip>
          <a:srcRect t="4437" b="4437"/>
          <a:stretch>
            <a:fillRect/>
          </a:stretch>
        </p:blipFill>
        <p:spPr/>
      </p:pic>
      <p:pic>
        <p:nvPicPr>
          <p:cNvPr id="10" name="图片占位符 9"/>
          <p:cNvPicPr>
            <a:picLocks noGrp="1" noChangeAspect="1"/>
          </p:cNvPicPr>
          <p:nvPr>
            <p:ph type="pic" sz="quarter" idx="23"/>
          </p:nvPr>
        </p:nvPicPr>
        <p:blipFill>
          <a:blip r:embed="rId4" cstate="print">
            <a:extLst>
              <a:ext uri="{28A0092B-C50C-407E-A947-70E740481C1C}">
                <a14:useLocalDpi xmlns:a14="http://schemas.microsoft.com/office/drawing/2010/main" val="0"/>
              </a:ext>
            </a:extLst>
          </a:blip>
          <a:srcRect t="4463" b="4463"/>
          <a:stretch>
            <a:fillRect/>
          </a:stretch>
        </p:blipFill>
        <p:spPr/>
      </p:pic>
      <p:sp>
        <p:nvSpPr>
          <p:cNvPr id="2" name="文本框 1">
            <a:extLst>
              <a:ext uri="{FF2B5EF4-FFF2-40B4-BE49-F238E27FC236}">
                <a16:creationId xmlns:a16="http://schemas.microsoft.com/office/drawing/2014/main" id="{C4A49608-FFA4-4917-82C7-5C592066A264}"/>
              </a:ext>
            </a:extLst>
          </p:cNvPr>
          <p:cNvSpPr txBox="1"/>
          <p:nvPr/>
        </p:nvSpPr>
        <p:spPr>
          <a:xfrm>
            <a:off x="453813" y="3589867"/>
            <a:ext cx="7911254" cy="1346907"/>
          </a:xfrm>
          <a:prstGeom prst="rect">
            <a:avLst/>
          </a:prstGeom>
          <a:noFill/>
        </p:spPr>
        <p:txBody>
          <a:bodyPr wrap="square" rtlCol="0">
            <a:spAutoFit/>
          </a:bodyPr>
          <a:lstStyle/>
          <a:p>
            <a:pPr algn="just">
              <a:lnSpc>
                <a:spcPct val="150000"/>
              </a:lnSpc>
            </a:pPr>
            <a:r>
              <a:rPr lang="zh-CN" altLang="zh-CN" sz="1400" b="1" dirty="0">
                <a:solidFill>
                  <a:srgbClr val="304371"/>
                </a:solidFill>
                <a:latin typeface="微软雅黑" panose="020B0503020204020204" pitchFamily="34" charset="-122"/>
                <a:ea typeface="微软雅黑" panose="020B0503020204020204" pitchFamily="34" charset="-122"/>
              </a:rPr>
              <a:t>共享经济与数字资本主义</a:t>
            </a:r>
          </a:p>
          <a:p>
            <a:pPr indent="457200" algn="just">
              <a:lnSpc>
                <a:spcPct val="150000"/>
              </a:lnSpc>
            </a:pPr>
            <a:r>
              <a:rPr lang="zh-CN" altLang="zh-CN" sz="1400" dirty="0">
                <a:solidFill>
                  <a:srgbClr val="304371"/>
                </a:solidFill>
                <a:latin typeface="微软雅黑" panose="020B0503020204020204" pitchFamily="34" charset="-122"/>
                <a:ea typeface="微软雅黑" panose="020B0503020204020204" pitchFamily="34" charset="-122"/>
              </a:rPr>
              <a:t>共享经济的发展得益于信息技术的提高，用户数据成为共享经济能否快速发展的关键。但资本的快速侵入使得共享经济市场乱象丛生，因此共享经济并不等同于数字资本主义，但部分共享经济的繁荣基于数字资本主义的发展。</a:t>
            </a:r>
          </a:p>
        </p:txBody>
      </p:sp>
      <p:sp>
        <p:nvSpPr>
          <p:cNvPr id="14" name="矩形 13">
            <a:extLst>
              <a:ext uri="{FF2B5EF4-FFF2-40B4-BE49-F238E27FC236}">
                <a16:creationId xmlns:a16="http://schemas.microsoft.com/office/drawing/2014/main" id="{1AC707DB-8FCA-488D-A86B-58085A4B9CD1}"/>
              </a:ext>
            </a:extLst>
          </p:cNvPr>
          <p:cNvSpPr/>
          <p:nvPr/>
        </p:nvSpPr>
        <p:spPr bwMode="auto">
          <a:xfrm>
            <a:off x="337290" y="150470"/>
            <a:ext cx="3342903" cy="499624"/>
          </a:xfrm>
          <a:prstGeom prst="rect">
            <a:avLst/>
          </a:prstGeom>
          <a:noFill/>
        </p:spPr>
        <p:txBody>
          <a:bodyPr wrap="none">
            <a:spAutoFit/>
          </a:bodyPr>
          <a:lstStyle/>
          <a:p>
            <a:pPr fontAlgn="base">
              <a:lnSpc>
                <a:spcPct val="150000"/>
              </a:lnSpc>
              <a:spcBef>
                <a:spcPct val="0"/>
              </a:spcBef>
              <a:spcAft>
                <a:spcPct val="0"/>
              </a:spcAft>
              <a:defRPr/>
            </a:pPr>
            <a:r>
              <a:rPr lang="en-US" altLang="zh-CN" sz="20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PART2 </a:t>
            </a:r>
            <a:r>
              <a:rPr lang="zh-CN" altLang="en-US" sz="20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数字资本与共享经济</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wipe(down)">
                                      <p:cBhvr>
                                        <p:cTn id="15"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224357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15039" y="1643210"/>
            <a:ext cx="1857079" cy="1857079"/>
          </a:xfrm>
          <a:prstGeom prst="ellipse">
            <a:avLst/>
          </a:prstGeom>
          <a:solidFill>
            <a:schemeClr val="accent1"/>
          </a:solidFill>
          <a:ln w="28575">
            <a:solidFill>
              <a:schemeClr val="bg1"/>
            </a:solid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800">
              <a:latin typeface="+mj-ea"/>
              <a:ea typeface="+mj-ea"/>
            </a:endParaRPr>
          </a:p>
        </p:txBody>
      </p:sp>
      <p:sp>
        <p:nvSpPr>
          <p:cNvPr id="13" name="文本框 6"/>
          <p:cNvSpPr txBox="1">
            <a:spLocks noChangeArrowheads="1"/>
          </p:cNvSpPr>
          <p:nvPr/>
        </p:nvSpPr>
        <p:spPr bwMode="auto">
          <a:xfrm>
            <a:off x="3419345" y="2217806"/>
            <a:ext cx="377539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4000" dirty="0">
                <a:solidFill>
                  <a:schemeClr val="accent1"/>
                </a:solidFill>
                <a:latin typeface="+mj-ea"/>
                <a:ea typeface="+mj-ea"/>
              </a:rPr>
              <a:t>总述：</a:t>
            </a:r>
            <a:r>
              <a:rPr lang="zh-CN" altLang="en-US" sz="4000" b="1" dirty="0">
                <a:solidFill>
                  <a:schemeClr val="accent1"/>
                </a:solidFill>
                <a:latin typeface="+mj-ea"/>
                <a:ea typeface="+mj-ea"/>
              </a:rPr>
              <a:t>变</a:t>
            </a:r>
            <a:r>
              <a:rPr lang="zh-CN" altLang="en-US" sz="4000" dirty="0">
                <a:solidFill>
                  <a:schemeClr val="accent1"/>
                </a:solidFill>
                <a:latin typeface="+mj-ea"/>
                <a:ea typeface="+mj-ea"/>
              </a:rPr>
              <a:t>与</a:t>
            </a:r>
            <a:r>
              <a:rPr lang="zh-CN" altLang="en-US" sz="4000" b="1" dirty="0">
                <a:solidFill>
                  <a:schemeClr val="accent1"/>
                </a:solidFill>
                <a:latin typeface="+mj-ea"/>
                <a:ea typeface="+mj-ea"/>
              </a:rPr>
              <a:t>不变</a:t>
            </a:r>
          </a:p>
        </p:txBody>
      </p:sp>
      <p:sp>
        <p:nvSpPr>
          <p:cNvPr id="15" name="文本框 6"/>
          <p:cNvSpPr txBox="1">
            <a:spLocks noChangeArrowheads="1"/>
          </p:cNvSpPr>
          <p:nvPr/>
        </p:nvSpPr>
        <p:spPr bwMode="auto">
          <a:xfrm>
            <a:off x="1562266" y="1910030"/>
            <a:ext cx="127951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8000" b="1" dirty="0">
                <a:solidFill>
                  <a:schemeClr val="bg1"/>
                </a:solidFill>
                <a:latin typeface="Impact" panose="020B0806030902050204" pitchFamily="34" charset="0"/>
                <a:ea typeface="+mj-ea"/>
              </a:rPr>
              <a:t>03</a:t>
            </a:r>
            <a:endParaRPr lang="zh-CN" altLang="en-US" sz="8000" b="1" dirty="0">
              <a:solidFill>
                <a:schemeClr val="bg1"/>
              </a:solidFill>
              <a:latin typeface="Impact" panose="020B0806030902050204" pitchFamily="34" charset="0"/>
              <a:ea typeface="+mj-ea"/>
            </a:endParaRPr>
          </a:p>
        </p:txBody>
      </p:sp>
      <p:sp>
        <p:nvSpPr>
          <p:cNvPr id="17" name="Freeform 5"/>
          <p:cNvSpPr>
            <a:spLocks noEditPoints="1"/>
          </p:cNvSpPr>
          <p:nvPr/>
        </p:nvSpPr>
        <p:spPr bwMode="auto">
          <a:xfrm>
            <a:off x="250825" y="3335362"/>
            <a:ext cx="1690181" cy="1681254"/>
          </a:xfrm>
          <a:custGeom>
            <a:avLst/>
            <a:gdLst>
              <a:gd name="T0" fmla="*/ 330 w 426"/>
              <a:gd name="T1" fmla="*/ 212 h 425"/>
              <a:gd name="T2" fmla="*/ 138 w 426"/>
              <a:gd name="T3" fmla="*/ 303 h 425"/>
              <a:gd name="T4" fmla="*/ 144 w 426"/>
              <a:gd name="T5" fmla="*/ 210 h 425"/>
              <a:gd name="T6" fmla="*/ 200 w 426"/>
              <a:gd name="T7" fmla="*/ 163 h 425"/>
              <a:gd name="T8" fmla="*/ 262 w 426"/>
              <a:gd name="T9" fmla="*/ 209 h 425"/>
              <a:gd name="T10" fmla="*/ 214 w 426"/>
              <a:gd name="T11" fmla="*/ 321 h 425"/>
              <a:gd name="T12" fmla="*/ 35 w 426"/>
              <a:gd name="T13" fmla="*/ 282 h 425"/>
              <a:gd name="T14" fmla="*/ 59 w 426"/>
              <a:gd name="T15" fmla="*/ 287 h 425"/>
              <a:gd name="T16" fmla="*/ 83 w 426"/>
              <a:gd name="T17" fmla="*/ 303 h 425"/>
              <a:gd name="T18" fmla="*/ 113 w 426"/>
              <a:gd name="T19" fmla="*/ 330 h 425"/>
              <a:gd name="T20" fmla="*/ 110 w 426"/>
              <a:gd name="T21" fmla="*/ 363 h 425"/>
              <a:gd name="T22" fmla="*/ 127 w 426"/>
              <a:gd name="T23" fmla="*/ 386 h 425"/>
              <a:gd name="T24" fmla="*/ 166 w 426"/>
              <a:gd name="T25" fmla="*/ 397 h 425"/>
              <a:gd name="T26" fmla="*/ 164 w 426"/>
              <a:gd name="T27" fmla="*/ 366 h 425"/>
              <a:gd name="T28" fmla="*/ 169 w 426"/>
              <a:gd name="T29" fmla="*/ 401 h 425"/>
              <a:gd name="T30" fmla="*/ 213 w 426"/>
              <a:gd name="T31" fmla="*/ 400 h 425"/>
              <a:gd name="T32" fmla="*/ 231 w 426"/>
              <a:gd name="T33" fmla="*/ 403 h 425"/>
              <a:gd name="T34" fmla="*/ 257 w 426"/>
              <a:gd name="T35" fmla="*/ 357 h 425"/>
              <a:gd name="T36" fmla="*/ 324 w 426"/>
              <a:gd name="T37" fmla="*/ 371 h 425"/>
              <a:gd name="T38" fmla="*/ 307 w 426"/>
              <a:gd name="T39" fmla="*/ 375 h 425"/>
              <a:gd name="T40" fmla="*/ 327 w 426"/>
              <a:gd name="T41" fmla="*/ 347 h 425"/>
              <a:gd name="T42" fmla="*/ 359 w 426"/>
              <a:gd name="T43" fmla="*/ 323 h 425"/>
              <a:gd name="T44" fmla="*/ 343 w 426"/>
              <a:gd name="T45" fmla="*/ 310 h 425"/>
              <a:gd name="T46" fmla="*/ 342 w 426"/>
              <a:gd name="T47" fmla="*/ 295 h 425"/>
              <a:gd name="T48" fmla="*/ 359 w 426"/>
              <a:gd name="T49" fmla="*/ 273 h 425"/>
              <a:gd name="T50" fmla="*/ 365 w 426"/>
              <a:gd name="T51" fmla="*/ 246 h 425"/>
              <a:gd name="T52" fmla="*/ 85 w 426"/>
              <a:gd name="T53" fmla="*/ 343 h 425"/>
              <a:gd name="T54" fmla="*/ 272 w 426"/>
              <a:gd name="T55" fmla="*/ 309 h 425"/>
              <a:gd name="T56" fmla="*/ 243 w 426"/>
              <a:gd name="T57" fmla="*/ 335 h 425"/>
              <a:gd name="T58" fmla="*/ 227 w 426"/>
              <a:gd name="T59" fmla="*/ 347 h 425"/>
              <a:gd name="T60" fmla="*/ 237 w 426"/>
              <a:gd name="T61" fmla="*/ 330 h 425"/>
              <a:gd name="T62" fmla="*/ 235 w 426"/>
              <a:gd name="T63" fmla="*/ 337 h 425"/>
              <a:gd name="T64" fmla="*/ 186 w 426"/>
              <a:gd name="T65" fmla="*/ 335 h 425"/>
              <a:gd name="T66" fmla="*/ 198 w 426"/>
              <a:gd name="T67" fmla="*/ 337 h 425"/>
              <a:gd name="T68" fmla="*/ 185 w 426"/>
              <a:gd name="T69" fmla="*/ 338 h 425"/>
              <a:gd name="T70" fmla="*/ 187 w 426"/>
              <a:gd name="T71" fmla="*/ 329 h 425"/>
              <a:gd name="T72" fmla="*/ 150 w 426"/>
              <a:gd name="T73" fmla="*/ 332 h 425"/>
              <a:gd name="T74" fmla="*/ 293 w 426"/>
              <a:gd name="T75" fmla="*/ 110 h 425"/>
              <a:gd name="T76" fmla="*/ 272 w 426"/>
              <a:gd name="T77" fmla="*/ 87 h 425"/>
              <a:gd name="T78" fmla="*/ 308 w 426"/>
              <a:gd name="T79" fmla="*/ 55 h 425"/>
              <a:gd name="T80" fmla="*/ 260 w 426"/>
              <a:gd name="T81" fmla="*/ 91 h 425"/>
              <a:gd name="T82" fmla="*/ 166 w 426"/>
              <a:gd name="T83" fmla="*/ 80 h 425"/>
              <a:gd name="T84" fmla="*/ 200 w 426"/>
              <a:gd name="T85" fmla="*/ 50 h 425"/>
              <a:gd name="T86" fmla="*/ 177 w 426"/>
              <a:gd name="T87" fmla="*/ 40 h 425"/>
              <a:gd name="T88" fmla="*/ 151 w 426"/>
              <a:gd name="T89" fmla="*/ 29 h 425"/>
              <a:gd name="T90" fmla="*/ 68 w 426"/>
              <a:gd name="T91" fmla="*/ 162 h 425"/>
              <a:gd name="T92" fmla="*/ 68 w 426"/>
              <a:gd name="T93" fmla="*/ 124 h 425"/>
              <a:gd name="T94" fmla="*/ 88 w 426"/>
              <a:gd name="T95" fmla="*/ 110 h 425"/>
              <a:gd name="T96" fmla="*/ 83 w 426"/>
              <a:gd name="T97" fmla="*/ 136 h 425"/>
              <a:gd name="T98" fmla="*/ 75 w 426"/>
              <a:gd name="T99" fmla="*/ 165 h 425"/>
              <a:gd name="T100" fmla="*/ 43 w 426"/>
              <a:gd name="T101" fmla="*/ 157 h 425"/>
              <a:gd name="T102" fmla="*/ 342 w 426"/>
              <a:gd name="T103" fmla="*/ 142 h 425"/>
              <a:gd name="T104" fmla="*/ 379 w 426"/>
              <a:gd name="T105" fmla="*/ 149 h 425"/>
              <a:gd name="T106" fmla="*/ 326 w 426"/>
              <a:gd name="T107" fmla="*/ 163 h 425"/>
              <a:gd name="T108" fmla="*/ 339 w 426"/>
              <a:gd name="T109" fmla="*/ 146 h 425"/>
              <a:gd name="T110" fmla="*/ 363 w 426"/>
              <a:gd name="T111" fmla="*/ 123 h 425"/>
              <a:gd name="T112" fmla="*/ 378 w 426"/>
              <a:gd name="T113" fmla="*/ 131 h 425"/>
              <a:gd name="T114" fmla="*/ 383 w 426"/>
              <a:gd name="T115" fmla="*/ 166 h 425"/>
              <a:gd name="T116" fmla="*/ 213 w 426"/>
              <a:gd name="T117"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6" h="425">
                <a:moveTo>
                  <a:pt x="213" y="8"/>
                </a:moveTo>
                <a:cubicBezTo>
                  <a:pt x="100" y="8"/>
                  <a:pt x="9" y="100"/>
                  <a:pt x="9" y="212"/>
                </a:cubicBezTo>
                <a:cubicBezTo>
                  <a:pt x="9" y="325"/>
                  <a:pt x="100" y="416"/>
                  <a:pt x="213" y="416"/>
                </a:cubicBezTo>
                <a:cubicBezTo>
                  <a:pt x="325" y="416"/>
                  <a:pt x="417" y="325"/>
                  <a:pt x="417" y="212"/>
                </a:cubicBezTo>
                <a:cubicBezTo>
                  <a:pt x="417" y="100"/>
                  <a:pt x="325" y="8"/>
                  <a:pt x="213" y="8"/>
                </a:cubicBezTo>
                <a:close/>
                <a:moveTo>
                  <a:pt x="138" y="303"/>
                </a:moveTo>
                <a:cubicBezTo>
                  <a:pt x="125" y="292"/>
                  <a:pt x="114" y="278"/>
                  <a:pt x="107" y="262"/>
                </a:cubicBezTo>
                <a:cubicBezTo>
                  <a:pt x="99" y="247"/>
                  <a:pt x="95" y="230"/>
                  <a:pt x="95" y="212"/>
                </a:cubicBezTo>
                <a:cubicBezTo>
                  <a:pt x="95" y="148"/>
                  <a:pt x="148" y="95"/>
                  <a:pt x="213" y="95"/>
                </a:cubicBezTo>
                <a:cubicBezTo>
                  <a:pt x="278" y="95"/>
                  <a:pt x="330" y="148"/>
                  <a:pt x="330" y="212"/>
                </a:cubicBezTo>
                <a:cubicBezTo>
                  <a:pt x="330" y="230"/>
                  <a:pt x="326" y="247"/>
                  <a:pt x="319" y="262"/>
                </a:cubicBezTo>
                <a:cubicBezTo>
                  <a:pt x="312" y="278"/>
                  <a:pt x="301" y="292"/>
                  <a:pt x="288" y="303"/>
                </a:cubicBezTo>
                <a:cubicBezTo>
                  <a:pt x="285" y="300"/>
                  <a:pt x="285" y="300"/>
                  <a:pt x="285" y="300"/>
                </a:cubicBezTo>
                <a:cubicBezTo>
                  <a:pt x="298" y="289"/>
                  <a:pt x="308" y="276"/>
                  <a:pt x="315" y="261"/>
                </a:cubicBezTo>
                <a:cubicBezTo>
                  <a:pt x="322" y="246"/>
                  <a:pt x="326" y="230"/>
                  <a:pt x="326" y="212"/>
                </a:cubicBezTo>
                <a:cubicBezTo>
                  <a:pt x="326" y="150"/>
                  <a:pt x="275" y="99"/>
                  <a:pt x="213" y="99"/>
                </a:cubicBezTo>
                <a:cubicBezTo>
                  <a:pt x="151" y="99"/>
                  <a:pt x="100" y="150"/>
                  <a:pt x="100" y="212"/>
                </a:cubicBezTo>
                <a:cubicBezTo>
                  <a:pt x="100" y="230"/>
                  <a:pt x="104" y="246"/>
                  <a:pt x="110" y="261"/>
                </a:cubicBezTo>
                <a:cubicBezTo>
                  <a:pt x="118" y="276"/>
                  <a:pt x="128" y="289"/>
                  <a:pt x="141" y="300"/>
                </a:cubicBezTo>
                <a:lnTo>
                  <a:pt x="138" y="303"/>
                </a:lnTo>
                <a:close/>
                <a:moveTo>
                  <a:pt x="214" y="321"/>
                </a:moveTo>
                <a:cubicBezTo>
                  <a:pt x="190" y="284"/>
                  <a:pt x="190" y="284"/>
                  <a:pt x="190" y="284"/>
                </a:cubicBezTo>
                <a:cubicBezTo>
                  <a:pt x="197" y="280"/>
                  <a:pt x="196" y="268"/>
                  <a:pt x="190" y="267"/>
                </a:cubicBezTo>
                <a:cubicBezTo>
                  <a:pt x="183" y="266"/>
                  <a:pt x="177" y="266"/>
                  <a:pt x="172" y="255"/>
                </a:cubicBezTo>
                <a:cubicBezTo>
                  <a:pt x="184" y="255"/>
                  <a:pt x="184" y="255"/>
                  <a:pt x="184" y="255"/>
                </a:cubicBezTo>
                <a:cubicBezTo>
                  <a:pt x="180" y="245"/>
                  <a:pt x="180" y="245"/>
                  <a:pt x="180" y="245"/>
                </a:cubicBezTo>
                <a:cubicBezTo>
                  <a:pt x="167" y="247"/>
                  <a:pt x="164" y="243"/>
                  <a:pt x="158" y="233"/>
                </a:cubicBezTo>
                <a:cubicBezTo>
                  <a:pt x="174" y="232"/>
                  <a:pt x="174" y="232"/>
                  <a:pt x="174" y="232"/>
                </a:cubicBezTo>
                <a:cubicBezTo>
                  <a:pt x="171" y="224"/>
                  <a:pt x="171" y="224"/>
                  <a:pt x="171" y="224"/>
                </a:cubicBezTo>
                <a:cubicBezTo>
                  <a:pt x="153" y="225"/>
                  <a:pt x="149" y="220"/>
                  <a:pt x="144" y="210"/>
                </a:cubicBezTo>
                <a:cubicBezTo>
                  <a:pt x="165" y="209"/>
                  <a:pt x="165" y="209"/>
                  <a:pt x="165" y="209"/>
                </a:cubicBezTo>
                <a:cubicBezTo>
                  <a:pt x="160" y="199"/>
                  <a:pt x="160" y="199"/>
                  <a:pt x="160" y="199"/>
                </a:cubicBezTo>
                <a:cubicBezTo>
                  <a:pt x="139" y="200"/>
                  <a:pt x="135" y="199"/>
                  <a:pt x="127" y="185"/>
                </a:cubicBezTo>
                <a:cubicBezTo>
                  <a:pt x="153" y="185"/>
                  <a:pt x="153" y="185"/>
                  <a:pt x="153" y="185"/>
                </a:cubicBezTo>
                <a:cubicBezTo>
                  <a:pt x="149" y="175"/>
                  <a:pt x="149" y="175"/>
                  <a:pt x="149" y="175"/>
                </a:cubicBezTo>
                <a:cubicBezTo>
                  <a:pt x="125" y="176"/>
                  <a:pt x="121" y="173"/>
                  <a:pt x="114" y="161"/>
                </a:cubicBezTo>
                <a:cubicBezTo>
                  <a:pt x="167" y="161"/>
                  <a:pt x="167" y="161"/>
                  <a:pt x="167" y="161"/>
                </a:cubicBezTo>
                <a:cubicBezTo>
                  <a:pt x="175" y="161"/>
                  <a:pt x="184" y="166"/>
                  <a:pt x="187" y="173"/>
                </a:cubicBezTo>
                <a:cubicBezTo>
                  <a:pt x="194" y="187"/>
                  <a:pt x="194" y="187"/>
                  <a:pt x="194" y="187"/>
                </a:cubicBezTo>
                <a:cubicBezTo>
                  <a:pt x="200" y="163"/>
                  <a:pt x="200" y="163"/>
                  <a:pt x="200" y="163"/>
                </a:cubicBezTo>
                <a:cubicBezTo>
                  <a:pt x="204" y="151"/>
                  <a:pt x="231" y="155"/>
                  <a:pt x="239" y="164"/>
                </a:cubicBezTo>
                <a:cubicBezTo>
                  <a:pt x="223" y="169"/>
                  <a:pt x="223" y="169"/>
                  <a:pt x="223" y="169"/>
                </a:cubicBezTo>
                <a:cubicBezTo>
                  <a:pt x="231" y="189"/>
                  <a:pt x="231" y="189"/>
                  <a:pt x="231" y="189"/>
                </a:cubicBezTo>
                <a:cubicBezTo>
                  <a:pt x="237" y="175"/>
                  <a:pt x="244" y="161"/>
                  <a:pt x="259" y="161"/>
                </a:cubicBezTo>
                <a:cubicBezTo>
                  <a:pt x="312" y="161"/>
                  <a:pt x="312" y="161"/>
                  <a:pt x="312" y="161"/>
                </a:cubicBezTo>
                <a:cubicBezTo>
                  <a:pt x="308" y="172"/>
                  <a:pt x="298" y="178"/>
                  <a:pt x="276" y="174"/>
                </a:cubicBezTo>
                <a:cubicBezTo>
                  <a:pt x="273" y="184"/>
                  <a:pt x="273" y="184"/>
                  <a:pt x="273" y="184"/>
                </a:cubicBezTo>
                <a:cubicBezTo>
                  <a:pt x="299" y="184"/>
                  <a:pt x="299" y="184"/>
                  <a:pt x="299" y="184"/>
                </a:cubicBezTo>
                <a:cubicBezTo>
                  <a:pt x="293" y="199"/>
                  <a:pt x="286" y="201"/>
                  <a:pt x="266" y="199"/>
                </a:cubicBezTo>
                <a:cubicBezTo>
                  <a:pt x="262" y="209"/>
                  <a:pt x="262" y="209"/>
                  <a:pt x="262" y="209"/>
                </a:cubicBezTo>
                <a:cubicBezTo>
                  <a:pt x="283" y="209"/>
                  <a:pt x="283" y="209"/>
                  <a:pt x="283" y="209"/>
                </a:cubicBezTo>
                <a:cubicBezTo>
                  <a:pt x="279" y="219"/>
                  <a:pt x="272" y="224"/>
                  <a:pt x="255" y="222"/>
                </a:cubicBezTo>
                <a:cubicBezTo>
                  <a:pt x="252" y="232"/>
                  <a:pt x="252" y="232"/>
                  <a:pt x="252" y="232"/>
                </a:cubicBezTo>
                <a:cubicBezTo>
                  <a:pt x="269" y="232"/>
                  <a:pt x="269" y="232"/>
                  <a:pt x="269" y="232"/>
                </a:cubicBezTo>
                <a:cubicBezTo>
                  <a:pt x="264" y="244"/>
                  <a:pt x="261" y="246"/>
                  <a:pt x="245" y="246"/>
                </a:cubicBezTo>
                <a:cubicBezTo>
                  <a:pt x="242" y="255"/>
                  <a:pt x="242" y="255"/>
                  <a:pt x="242" y="255"/>
                </a:cubicBezTo>
                <a:cubicBezTo>
                  <a:pt x="254" y="255"/>
                  <a:pt x="254" y="255"/>
                  <a:pt x="254" y="255"/>
                </a:cubicBezTo>
                <a:cubicBezTo>
                  <a:pt x="249" y="266"/>
                  <a:pt x="247" y="267"/>
                  <a:pt x="237" y="268"/>
                </a:cubicBezTo>
                <a:cubicBezTo>
                  <a:pt x="230" y="268"/>
                  <a:pt x="227" y="279"/>
                  <a:pt x="236" y="285"/>
                </a:cubicBezTo>
                <a:lnTo>
                  <a:pt x="214" y="321"/>
                </a:lnTo>
                <a:close/>
                <a:moveTo>
                  <a:pt x="31" y="283"/>
                </a:moveTo>
                <a:cubicBezTo>
                  <a:pt x="23" y="262"/>
                  <a:pt x="23" y="262"/>
                  <a:pt x="23" y="262"/>
                </a:cubicBezTo>
                <a:cubicBezTo>
                  <a:pt x="27" y="260"/>
                  <a:pt x="27" y="260"/>
                  <a:pt x="27" y="260"/>
                </a:cubicBezTo>
                <a:cubicBezTo>
                  <a:pt x="64" y="266"/>
                  <a:pt x="64" y="266"/>
                  <a:pt x="64" y="266"/>
                </a:cubicBezTo>
                <a:cubicBezTo>
                  <a:pt x="58" y="251"/>
                  <a:pt x="58" y="251"/>
                  <a:pt x="58" y="251"/>
                </a:cubicBezTo>
                <a:cubicBezTo>
                  <a:pt x="63" y="249"/>
                  <a:pt x="63" y="249"/>
                  <a:pt x="63" y="249"/>
                </a:cubicBezTo>
                <a:cubicBezTo>
                  <a:pt x="70" y="269"/>
                  <a:pt x="70" y="269"/>
                  <a:pt x="70" y="269"/>
                </a:cubicBezTo>
                <a:cubicBezTo>
                  <a:pt x="66" y="271"/>
                  <a:pt x="66" y="271"/>
                  <a:pt x="66" y="271"/>
                </a:cubicBezTo>
                <a:cubicBezTo>
                  <a:pt x="29" y="265"/>
                  <a:pt x="29" y="265"/>
                  <a:pt x="29" y="265"/>
                </a:cubicBezTo>
                <a:cubicBezTo>
                  <a:pt x="35" y="282"/>
                  <a:pt x="35" y="282"/>
                  <a:pt x="35" y="282"/>
                </a:cubicBezTo>
                <a:lnTo>
                  <a:pt x="31" y="283"/>
                </a:lnTo>
                <a:close/>
                <a:moveTo>
                  <a:pt x="45" y="313"/>
                </a:moveTo>
                <a:cubicBezTo>
                  <a:pt x="43" y="308"/>
                  <a:pt x="43" y="308"/>
                  <a:pt x="43" y="308"/>
                </a:cubicBezTo>
                <a:cubicBezTo>
                  <a:pt x="60" y="299"/>
                  <a:pt x="60" y="299"/>
                  <a:pt x="60" y="299"/>
                </a:cubicBezTo>
                <a:cubicBezTo>
                  <a:pt x="54" y="289"/>
                  <a:pt x="54" y="289"/>
                  <a:pt x="54" y="289"/>
                </a:cubicBezTo>
                <a:cubicBezTo>
                  <a:pt x="37" y="298"/>
                  <a:pt x="37" y="298"/>
                  <a:pt x="37" y="298"/>
                </a:cubicBezTo>
                <a:cubicBezTo>
                  <a:pt x="35" y="293"/>
                  <a:pt x="35" y="293"/>
                  <a:pt x="35" y="293"/>
                </a:cubicBezTo>
                <a:cubicBezTo>
                  <a:pt x="72" y="274"/>
                  <a:pt x="72" y="274"/>
                  <a:pt x="72" y="274"/>
                </a:cubicBezTo>
                <a:cubicBezTo>
                  <a:pt x="74" y="279"/>
                  <a:pt x="74" y="279"/>
                  <a:pt x="74" y="279"/>
                </a:cubicBezTo>
                <a:cubicBezTo>
                  <a:pt x="59" y="287"/>
                  <a:pt x="59" y="287"/>
                  <a:pt x="59" y="287"/>
                </a:cubicBezTo>
                <a:cubicBezTo>
                  <a:pt x="64" y="297"/>
                  <a:pt x="64" y="297"/>
                  <a:pt x="64" y="297"/>
                </a:cubicBezTo>
                <a:cubicBezTo>
                  <a:pt x="80" y="289"/>
                  <a:pt x="80" y="289"/>
                  <a:pt x="80" y="289"/>
                </a:cubicBezTo>
                <a:cubicBezTo>
                  <a:pt x="82" y="294"/>
                  <a:pt x="82" y="294"/>
                  <a:pt x="82" y="294"/>
                </a:cubicBezTo>
                <a:lnTo>
                  <a:pt x="45" y="313"/>
                </a:lnTo>
                <a:close/>
                <a:moveTo>
                  <a:pt x="62" y="336"/>
                </a:moveTo>
                <a:cubicBezTo>
                  <a:pt x="49" y="318"/>
                  <a:pt x="49" y="318"/>
                  <a:pt x="49" y="318"/>
                </a:cubicBezTo>
                <a:cubicBezTo>
                  <a:pt x="84" y="296"/>
                  <a:pt x="84" y="296"/>
                  <a:pt x="84" y="296"/>
                </a:cubicBezTo>
                <a:cubicBezTo>
                  <a:pt x="96" y="314"/>
                  <a:pt x="96" y="314"/>
                  <a:pt x="96" y="314"/>
                </a:cubicBezTo>
                <a:cubicBezTo>
                  <a:pt x="93" y="316"/>
                  <a:pt x="93" y="316"/>
                  <a:pt x="93" y="316"/>
                </a:cubicBezTo>
                <a:cubicBezTo>
                  <a:pt x="83" y="303"/>
                  <a:pt x="83" y="303"/>
                  <a:pt x="83" y="303"/>
                </a:cubicBezTo>
                <a:cubicBezTo>
                  <a:pt x="72" y="309"/>
                  <a:pt x="72" y="309"/>
                  <a:pt x="72" y="309"/>
                </a:cubicBezTo>
                <a:cubicBezTo>
                  <a:pt x="81" y="322"/>
                  <a:pt x="81" y="322"/>
                  <a:pt x="81" y="322"/>
                </a:cubicBezTo>
                <a:cubicBezTo>
                  <a:pt x="77" y="324"/>
                  <a:pt x="77" y="324"/>
                  <a:pt x="77" y="324"/>
                </a:cubicBezTo>
                <a:cubicBezTo>
                  <a:pt x="68" y="312"/>
                  <a:pt x="68" y="312"/>
                  <a:pt x="68" y="312"/>
                </a:cubicBezTo>
                <a:cubicBezTo>
                  <a:pt x="56" y="319"/>
                  <a:pt x="56" y="319"/>
                  <a:pt x="56" y="319"/>
                </a:cubicBezTo>
                <a:cubicBezTo>
                  <a:pt x="66" y="334"/>
                  <a:pt x="66" y="334"/>
                  <a:pt x="66" y="334"/>
                </a:cubicBezTo>
                <a:lnTo>
                  <a:pt x="62" y="336"/>
                </a:lnTo>
                <a:close/>
                <a:moveTo>
                  <a:pt x="92" y="365"/>
                </a:moveTo>
                <a:cubicBezTo>
                  <a:pt x="87" y="361"/>
                  <a:pt x="87" y="361"/>
                  <a:pt x="87" y="361"/>
                </a:cubicBezTo>
                <a:cubicBezTo>
                  <a:pt x="113" y="330"/>
                  <a:pt x="113" y="330"/>
                  <a:pt x="113" y="330"/>
                </a:cubicBezTo>
                <a:cubicBezTo>
                  <a:pt x="117" y="334"/>
                  <a:pt x="117" y="334"/>
                  <a:pt x="117" y="334"/>
                </a:cubicBezTo>
                <a:lnTo>
                  <a:pt x="92" y="365"/>
                </a:lnTo>
                <a:close/>
                <a:moveTo>
                  <a:pt x="119" y="362"/>
                </a:moveTo>
                <a:cubicBezTo>
                  <a:pt x="125" y="348"/>
                  <a:pt x="125" y="348"/>
                  <a:pt x="125" y="348"/>
                </a:cubicBezTo>
                <a:cubicBezTo>
                  <a:pt x="125" y="347"/>
                  <a:pt x="125" y="347"/>
                  <a:pt x="125" y="347"/>
                </a:cubicBezTo>
                <a:cubicBezTo>
                  <a:pt x="114" y="358"/>
                  <a:pt x="114" y="358"/>
                  <a:pt x="114" y="358"/>
                </a:cubicBezTo>
                <a:lnTo>
                  <a:pt x="119" y="362"/>
                </a:lnTo>
                <a:close/>
                <a:moveTo>
                  <a:pt x="112" y="379"/>
                </a:moveTo>
                <a:cubicBezTo>
                  <a:pt x="117" y="368"/>
                  <a:pt x="117" y="368"/>
                  <a:pt x="117" y="368"/>
                </a:cubicBezTo>
                <a:cubicBezTo>
                  <a:pt x="110" y="363"/>
                  <a:pt x="110" y="363"/>
                  <a:pt x="110" y="363"/>
                </a:cubicBezTo>
                <a:cubicBezTo>
                  <a:pt x="101" y="372"/>
                  <a:pt x="101" y="372"/>
                  <a:pt x="101" y="372"/>
                </a:cubicBezTo>
                <a:cubicBezTo>
                  <a:pt x="97" y="369"/>
                  <a:pt x="97" y="369"/>
                  <a:pt x="97" y="369"/>
                </a:cubicBezTo>
                <a:cubicBezTo>
                  <a:pt x="127" y="339"/>
                  <a:pt x="127" y="339"/>
                  <a:pt x="127" y="339"/>
                </a:cubicBezTo>
                <a:cubicBezTo>
                  <a:pt x="133" y="343"/>
                  <a:pt x="133" y="343"/>
                  <a:pt x="133" y="343"/>
                </a:cubicBezTo>
                <a:cubicBezTo>
                  <a:pt x="117" y="382"/>
                  <a:pt x="117" y="382"/>
                  <a:pt x="117" y="382"/>
                </a:cubicBezTo>
                <a:lnTo>
                  <a:pt x="112" y="379"/>
                </a:lnTo>
                <a:close/>
                <a:moveTo>
                  <a:pt x="142" y="393"/>
                </a:moveTo>
                <a:cubicBezTo>
                  <a:pt x="136" y="391"/>
                  <a:pt x="136" y="391"/>
                  <a:pt x="136" y="391"/>
                </a:cubicBezTo>
                <a:cubicBezTo>
                  <a:pt x="139" y="362"/>
                  <a:pt x="139" y="362"/>
                  <a:pt x="139" y="362"/>
                </a:cubicBezTo>
                <a:cubicBezTo>
                  <a:pt x="127" y="386"/>
                  <a:pt x="127" y="386"/>
                  <a:pt x="127" y="386"/>
                </a:cubicBezTo>
                <a:cubicBezTo>
                  <a:pt x="122" y="384"/>
                  <a:pt x="122" y="384"/>
                  <a:pt x="122" y="384"/>
                </a:cubicBezTo>
                <a:cubicBezTo>
                  <a:pt x="141" y="346"/>
                  <a:pt x="141" y="346"/>
                  <a:pt x="141" y="346"/>
                </a:cubicBezTo>
                <a:cubicBezTo>
                  <a:pt x="146" y="349"/>
                  <a:pt x="146" y="349"/>
                  <a:pt x="146" y="349"/>
                </a:cubicBezTo>
                <a:cubicBezTo>
                  <a:pt x="143" y="376"/>
                  <a:pt x="143" y="376"/>
                  <a:pt x="143" y="376"/>
                </a:cubicBezTo>
                <a:cubicBezTo>
                  <a:pt x="156" y="353"/>
                  <a:pt x="156" y="353"/>
                  <a:pt x="156" y="353"/>
                </a:cubicBezTo>
                <a:cubicBezTo>
                  <a:pt x="160" y="355"/>
                  <a:pt x="160" y="355"/>
                  <a:pt x="160" y="355"/>
                </a:cubicBezTo>
                <a:lnTo>
                  <a:pt x="142" y="393"/>
                </a:lnTo>
                <a:close/>
                <a:moveTo>
                  <a:pt x="169" y="401"/>
                </a:moveTo>
                <a:cubicBezTo>
                  <a:pt x="166" y="400"/>
                  <a:pt x="166" y="400"/>
                  <a:pt x="166" y="400"/>
                </a:cubicBezTo>
                <a:cubicBezTo>
                  <a:pt x="166" y="397"/>
                  <a:pt x="166" y="397"/>
                  <a:pt x="166" y="397"/>
                </a:cubicBezTo>
                <a:cubicBezTo>
                  <a:pt x="165" y="398"/>
                  <a:pt x="164" y="398"/>
                  <a:pt x="163" y="398"/>
                </a:cubicBezTo>
                <a:cubicBezTo>
                  <a:pt x="162" y="399"/>
                  <a:pt x="160" y="399"/>
                  <a:pt x="159" y="398"/>
                </a:cubicBezTo>
                <a:cubicBezTo>
                  <a:pt x="156" y="397"/>
                  <a:pt x="154" y="395"/>
                  <a:pt x="153" y="391"/>
                </a:cubicBezTo>
                <a:cubicBezTo>
                  <a:pt x="151" y="388"/>
                  <a:pt x="151" y="383"/>
                  <a:pt x="153" y="377"/>
                </a:cubicBezTo>
                <a:cubicBezTo>
                  <a:pt x="156" y="370"/>
                  <a:pt x="158" y="365"/>
                  <a:pt x="161" y="362"/>
                </a:cubicBezTo>
                <a:cubicBezTo>
                  <a:pt x="164" y="360"/>
                  <a:pt x="169" y="358"/>
                  <a:pt x="173" y="359"/>
                </a:cubicBezTo>
                <a:cubicBezTo>
                  <a:pt x="178" y="361"/>
                  <a:pt x="181" y="366"/>
                  <a:pt x="179" y="374"/>
                </a:cubicBezTo>
                <a:cubicBezTo>
                  <a:pt x="174" y="373"/>
                  <a:pt x="174" y="373"/>
                  <a:pt x="174" y="373"/>
                </a:cubicBezTo>
                <a:cubicBezTo>
                  <a:pt x="175" y="370"/>
                  <a:pt x="174" y="365"/>
                  <a:pt x="171" y="364"/>
                </a:cubicBezTo>
                <a:cubicBezTo>
                  <a:pt x="169" y="363"/>
                  <a:pt x="166" y="364"/>
                  <a:pt x="164" y="366"/>
                </a:cubicBezTo>
                <a:cubicBezTo>
                  <a:pt x="162" y="368"/>
                  <a:pt x="160" y="372"/>
                  <a:pt x="158" y="378"/>
                </a:cubicBezTo>
                <a:cubicBezTo>
                  <a:pt x="157" y="383"/>
                  <a:pt x="156" y="387"/>
                  <a:pt x="157" y="390"/>
                </a:cubicBezTo>
                <a:cubicBezTo>
                  <a:pt x="158" y="392"/>
                  <a:pt x="159" y="394"/>
                  <a:pt x="161" y="394"/>
                </a:cubicBezTo>
                <a:cubicBezTo>
                  <a:pt x="163" y="395"/>
                  <a:pt x="164" y="394"/>
                  <a:pt x="166" y="393"/>
                </a:cubicBezTo>
                <a:cubicBezTo>
                  <a:pt x="167" y="392"/>
                  <a:pt x="168" y="390"/>
                  <a:pt x="169" y="387"/>
                </a:cubicBezTo>
                <a:cubicBezTo>
                  <a:pt x="170" y="385"/>
                  <a:pt x="170" y="385"/>
                  <a:pt x="170" y="385"/>
                </a:cubicBezTo>
                <a:cubicBezTo>
                  <a:pt x="164" y="383"/>
                  <a:pt x="164" y="383"/>
                  <a:pt x="164" y="383"/>
                </a:cubicBezTo>
                <a:cubicBezTo>
                  <a:pt x="165" y="379"/>
                  <a:pt x="165" y="379"/>
                  <a:pt x="165" y="379"/>
                </a:cubicBezTo>
                <a:cubicBezTo>
                  <a:pt x="175" y="382"/>
                  <a:pt x="175" y="382"/>
                  <a:pt x="175" y="382"/>
                </a:cubicBezTo>
                <a:lnTo>
                  <a:pt x="169" y="401"/>
                </a:lnTo>
                <a:close/>
                <a:moveTo>
                  <a:pt x="225" y="392"/>
                </a:moveTo>
                <a:cubicBezTo>
                  <a:pt x="225" y="396"/>
                  <a:pt x="224" y="399"/>
                  <a:pt x="222" y="401"/>
                </a:cubicBezTo>
                <a:cubicBezTo>
                  <a:pt x="220" y="403"/>
                  <a:pt x="217" y="404"/>
                  <a:pt x="213" y="404"/>
                </a:cubicBezTo>
                <a:cubicBezTo>
                  <a:pt x="209" y="404"/>
                  <a:pt x="206" y="403"/>
                  <a:pt x="205" y="400"/>
                </a:cubicBezTo>
                <a:cubicBezTo>
                  <a:pt x="203" y="398"/>
                  <a:pt x="202" y="395"/>
                  <a:pt x="202" y="391"/>
                </a:cubicBezTo>
                <a:cubicBezTo>
                  <a:pt x="203" y="363"/>
                  <a:pt x="203" y="363"/>
                  <a:pt x="203" y="363"/>
                </a:cubicBezTo>
                <a:cubicBezTo>
                  <a:pt x="208" y="363"/>
                  <a:pt x="208" y="363"/>
                  <a:pt x="208" y="363"/>
                </a:cubicBezTo>
                <a:cubicBezTo>
                  <a:pt x="207" y="392"/>
                  <a:pt x="207" y="392"/>
                  <a:pt x="207" y="392"/>
                </a:cubicBezTo>
                <a:cubicBezTo>
                  <a:pt x="207" y="394"/>
                  <a:pt x="208" y="396"/>
                  <a:pt x="209" y="398"/>
                </a:cubicBezTo>
                <a:cubicBezTo>
                  <a:pt x="210" y="399"/>
                  <a:pt x="211" y="400"/>
                  <a:pt x="213" y="400"/>
                </a:cubicBezTo>
                <a:cubicBezTo>
                  <a:pt x="215" y="400"/>
                  <a:pt x="217" y="399"/>
                  <a:pt x="218" y="398"/>
                </a:cubicBezTo>
                <a:cubicBezTo>
                  <a:pt x="219" y="397"/>
                  <a:pt x="220" y="395"/>
                  <a:pt x="220" y="392"/>
                </a:cubicBezTo>
                <a:cubicBezTo>
                  <a:pt x="221" y="364"/>
                  <a:pt x="221" y="364"/>
                  <a:pt x="221" y="364"/>
                </a:cubicBezTo>
                <a:cubicBezTo>
                  <a:pt x="226" y="364"/>
                  <a:pt x="226" y="364"/>
                  <a:pt x="226" y="364"/>
                </a:cubicBezTo>
                <a:lnTo>
                  <a:pt x="225" y="392"/>
                </a:lnTo>
                <a:close/>
                <a:moveTo>
                  <a:pt x="253" y="400"/>
                </a:moveTo>
                <a:cubicBezTo>
                  <a:pt x="249" y="401"/>
                  <a:pt x="249" y="401"/>
                  <a:pt x="249" y="401"/>
                </a:cubicBezTo>
                <a:cubicBezTo>
                  <a:pt x="235" y="374"/>
                  <a:pt x="235" y="374"/>
                  <a:pt x="235" y="374"/>
                </a:cubicBezTo>
                <a:cubicBezTo>
                  <a:pt x="237" y="403"/>
                  <a:pt x="237" y="403"/>
                  <a:pt x="237" y="403"/>
                </a:cubicBezTo>
                <a:cubicBezTo>
                  <a:pt x="231" y="403"/>
                  <a:pt x="231" y="403"/>
                  <a:pt x="231" y="403"/>
                </a:cubicBezTo>
                <a:cubicBezTo>
                  <a:pt x="228" y="363"/>
                  <a:pt x="228" y="363"/>
                  <a:pt x="228" y="363"/>
                </a:cubicBezTo>
                <a:cubicBezTo>
                  <a:pt x="234" y="362"/>
                  <a:pt x="234" y="362"/>
                  <a:pt x="234" y="362"/>
                </a:cubicBezTo>
                <a:cubicBezTo>
                  <a:pt x="246" y="381"/>
                  <a:pt x="246" y="381"/>
                  <a:pt x="246" y="381"/>
                </a:cubicBezTo>
                <a:cubicBezTo>
                  <a:pt x="244" y="361"/>
                  <a:pt x="244" y="361"/>
                  <a:pt x="244" y="361"/>
                </a:cubicBezTo>
                <a:cubicBezTo>
                  <a:pt x="248" y="360"/>
                  <a:pt x="248" y="360"/>
                  <a:pt x="248" y="360"/>
                </a:cubicBezTo>
                <a:lnTo>
                  <a:pt x="253" y="400"/>
                </a:lnTo>
                <a:close/>
                <a:moveTo>
                  <a:pt x="268" y="396"/>
                </a:moveTo>
                <a:cubicBezTo>
                  <a:pt x="263" y="397"/>
                  <a:pt x="263" y="397"/>
                  <a:pt x="263" y="397"/>
                </a:cubicBezTo>
                <a:cubicBezTo>
                  <a:pt x="252" y="359"/>
                  <a:pt x="252" y="359"/>
                  <a:pt x="252" y="359"/>
                </a:cubicBezTo>
                <a:cubicBezTo>
                  <a:pt x="257" y="357"/>
                  <a:pt x="257" y="357"/>
                  <a:pt x="257" y="357"/>
                </a:cubicBezTo>
                <a:lnTo>
                  <a:pt x="268" y="396"/>
                </a:lnTo>
                <a:close/>
                <a:moveTo>
                  <a:pt x="282" y="347"/>
                </a:moveTo>
                <a:cubicBezTo>
                  <a:pt x="289" y="389"/>
                  <a:pt x="289" y="389"/>
                  <a:pt x="289" y="389"/>
                </a:cubicBezTo>
                <a:cubicBezTo>
                  <a:pt x="284" y="392"/>
                  <a:pt x="284" y="392"/>
                  <a:pt x="284" y="392"/>
                </a:cubicBezTo>
                <a:cubicBezTo>
                  <a:pt x="261" y="356"/>
                  <a:pt x="261" y="356"/>
                  <a:pt x="261" y="356"/>
                </a:cubicBezTo>
                <a:cubicBezTo>
                  <a:pt x="266" y="354"/>
                  <a:pt x="266" y="354"/>
                  <a:pt x="266" y="354"/>
                </a:cubicBezTo>
                <a:cubicBezTo>
                  <a:pt x="282" y="378"/>
                  <a:pt x="282" y="378"/>
                  <a:pt x="282" y="378"/>
                </a:cubicBezTo>
                <a:cubicBezTo>
                  <a:pt x="278" y="349"/>
                  <a:pt x="278" y="349"/>
                  <a:pt x="278" y="349"/>
                </a:cubicBezTo>
                <a:lnTo>
                  <a:pt x="282" y="347"/>
                </a:lnTo>
                <a:close/>
                <a:moveTo>
                  <a:pt x="324" y="371"/>
                </a:moveTo>
                <a:cubicBezTo>
                  <a:pt x="305" y="381"/>
                  <a:pt x="305" y="381"/>
                  <a:pt x="305" y="381"/>
                </a:cubicBezTo>
                <a:cubicBezTo>
                  <a:pt x="284" y="346"/>
                  <a:pt x="284" y="346"/>
                  <a:pt x="284" y="346"/>
                </a:cubicBezTo>
                <a:cubicBezTo>
                  <a:pt x="303" y="336"/>
                  <a:pt x="303" y="336"/>
                  <a:pt x="303" y="336"/>
                </a:cubicBezTo>
                <a:cubicBezTo>
                  <a:pt x="305" y="340"/>
                  <a:pt x="305" y="340"/>
                  <a:pt x="305" y="340"/>
                </a:cubicBezTo>
                <a:cubicBezTo>
                  <a:pt x="291" y="347"/>
                  <a:pt x="291" y="347"/>
                  <a:pt x="291" y="347"/>
                </a:cubicBezTo>
                <a:cubicBezTo>
                  <a:pt x="297" y="358"/>
                  <a:pt x="297" y="358"/>
                  <a:pt x="297" y="358"/>
                </a:cubicBezTo>
                <a:cubicBezTo>
                  <a:pt x="310" y="351"/>
                  <a:pt x="310" y="351"/>
                  <a:pt x="310" y="351"/>
                </a:cubicBezTo>
                <a:cubicBezTo>
                  <a:pt x="312" y="355"/>
                  <a:pt x="312" y="355"/>
                  <a:pt x="312" y="355"/>
                </a:cubicBezTo>
                <a:cubicBezTo>
                  <a:pt x="300" y="362"/>
                  <a:pt x="300" y="362"/>
                  <a:pt x="300" y="362"/>
                </a:cubicBezTo>
                <a:cubicBezTo>
                  <a:pt x="307" y="375"/>
                  <a:pt x="307" y="375"/>
                  <a:pt x="307" y="375"/>
                </a:cubicBezTo>
                <a:cubicBezTo>
                  <a:pt x="322" y="367"/>
                  <a:pt x="322" y="367"/>
                  <a:pt x="322" y="367"/>
                </a:cubicBezTo>
                <a:lnTo>
                  <a:pt x="324" y="371"/>
                </a:lnTo>
                <a:close/>
                <a:moveTo>
                  <a:pt x="320" y="332"/>
                </a:moveTo>
                <a:cubicBezTo>
                  <a:pt x="316" y="331"/>
                  <a:pt x="314" y="333"/>
                  <a:pt x="312" y="335"/>
                </a:cubicBezTo>
                <a:cubicBezTo>
                  <a:pt x="320" y="346"/>
                  <a:pt x="320" y="346"/>
                  <a:pt x="320" y="346"/>
                </a:cubicBezTo>
                <a:cubicBezTo>
                  <a:pt x="322" y="344"/>
                  <a:pt x="323" y="343"/>
                  <a:pt x="325" y="340"/>
                </a:cubicBezTo>
                <a:cubicBezTo>
                  <a:pt x="326" y="336"/>
                  <a:pt x="324" y="333"/>
                  <a:pt x="320" y="332"/>
                </a:cubicBezTo>
                <a:close/>
                <a:moveTo>
                  <a:pt x="346" y="356"/>
                </a:moveTo>
                <a:cubicBezTo>
                  <a:pt x="342" y="359"/>
                  <a:pt x="342" y="359"/>
                  <a:pt x="342" y="359"/>
                </a:cubicBezTo>
                <a:cubicBezTo>
                  <a:pt x="327" y="347"/>
                  <a:pt x="327" y="347"/>
                  <a:pt x="327" y="347"/>
                </a:cubicBezTo>
                <a:cubicBezTo>
                  <a:pt x="323" y="351"/>
                  <a:pt x="323" y="351"/>
                  <a:pt x="323" y="351"/>
                </a:cubicBezTo>
                <a:cubicBezTo>
                  <a:pt x="333" y="364"/>
                  <a:pt x="333" y="364"/>
                  <a:pt x="333" y="364"/>
                </a:cubicBezTo>
                <a:cubicBezTo>
                  <a:pt x="329" y="368"/>
                  <a:pt x="329" y="368"/>
                  <a:pt x="329" y="368"/>
                </a:cubicBezTo>
                <a:cubicBezTo>
                  <a:pt x="304" y="334"/>
                  <a:pt x="304" y="334"/>
                  <a:pt x="304" y="334"/>
                </a:cubicBezTo>
                <a:cubicBezTo>
                  <a:pt x="312" y="329"/>
                  <a:pt x="312" y="329"/>
                  <a:pt x="312" y="329"/>
                </a:cubicBezTo>
                <a:cubicBezTo>
                  <a:pt x="315" y="327"/>
                  <a:pt x="318" y="326"/>
                  <a:pt x="321" y="326"/>
                </a:cubicBezTo>
                <a:cubicBezTo>
                  <a:pt x="329" y="327"/>
                  <a:pt x="332" y="332"/>
                  <a:pt x="331" y="338"/>
                </a:cubicBezTo>
                <a:cubicBezTo>
                  <a:pt x="331" y="340"/>
                  <a:pt x="331" y="342"/>
                  <a:pt x="330" y="344"/>
                </a:cubicBezTo>
                <a:lnTo>
                  <a:pt x="346" y="356"/>
                </a:lnTo>
                <a:close/>
                <a:moveTo>
                  <a:pt x="359" y="323"/>
                </a:moveTo>
                <a:cubicBezTo>
                  <a:pt x="367" y="328"/>
                  <a:pt x="365" y="342"/>
                  <a:pt x="354" y="344"/>
                </a:cubicBezTo>
                <a:cubicBezTo>
                  <a:pt x="351" y="344"/>
                  <a:pt x="348" y="344"/>
                  <a:pt x="346" y="343"/>
                </a:cubicBezTo>
                <a:cubicBezTo>
                  <a:pt x="348" y="338"/>
                  <a:pt x="348" y="338"/>
                  <a:pt x="348" y="338"/>
                </a:cubicBezTo>
                <a:cubicBezTo>
                  <a:pt x="350" y="339"/>
                  <a:pt x="352" y="339"/>
                  <a:pt x="354" y="339"/>
                </a:cubicBezTo>
                <a:cubicBezTo>
                  <a:pt x="361" y="338"/>
                  <a:pt x="361" y="330"/>
                  <a:pt x="356" y="327"/>
                </a:cubicBezTo>
                <a:cubicBezTo>
                  <a:pt x="355" y="326"/>
                  <a:pt x="353" y="326"/>
                  <a:pt x="351" y="326"/>
                </a:cubicBezTo>
                <a:cubicBezTo>
                  <a:pt x="346" y="327"/>
                  <a:pt x="343" y="330"/>
                  <a:pt x="338" y="330"/>
                </a:cubicBezTo>
                <a:cubicBezTo>
                  <a:pt x="332" y="331"/>
                  <a:pt x="327" y="327"/>
                  <a:pt x="327" y="321"/>
                </a:cubicBezTo>
                <a:cubicBezTo>
                  <a:pt x="326" y="318"/>
                  <a:pt x="327" y="315"/>
                  <a:pt x="328" y="313"/>
                </a:cubicBezTo>
                <a:cubicBezTo>
                  <a:pt x="331" y="308"/>
                  <a:pt x="338" y="307"/>
                  <a:pt x="343" y="310"/>
                </a:cubicBezTo>
                <a:cubicBezTo>
                  <a:pt x="341" y="315"/>
                  <a:pt x="341" y="315"/>
                  <a:pt x="341" y="315"/>
                </a:cubicBezTo>
                <a:cubicBezTo>
                  <a:pt x="338" y="313"/>
                  <a:pt x="334" y="313"/>
                  <a:pt x="332" y="316"/>
                </a:cubicBezTo>
                <a:cubicBezTo>
                  <a:pt x="331" y="318"/>
                  <a:pt x="331" y="319"/>
                  <a:pt x="331" y="321"/>
                </a:cubicBezTo>
                <a:cubicBezTo>
                  <a:pt x="332" y="324"/>
                  <a:pt x="334" y="326"/>
                  <a:pt x="337" y="325"/>
                </a:cubicBezTo>
                <a:cubicBezTo>
                  <a:pt x="342" y="325"/>
                  <a:pt x="346" y="320"/>
                  <a:pt x="351" y="321"/>
                </a:cubicBezTo>
                <a:cubicBezTo>
                  <a:pt x="353" y="321"/>
                  <a:pt x="356" y="321"/>
                  <a:pt x="359" y="323"/>
                </a:cubicBezTo>
                <a:close/>
                <a:moveTo>
                  <a:pt x="377" y="317"/>
                </a:moveTo>
                <a:cubicBezTo>
                  <a:pt x="374" y="321"/>
                  <a:pt x="374" y="321"/>
                  <a:pt x="374" y="321"/>
                </a:cubicBezTo>
                <a:cubicBezTo>
                  <a:pt x="339" y="299"/>
                  <a:pt x="339" y="299"/>
                  <a:pt x="339" y="299"/>
                </a:cubicBezTo>
                <a:cubicBezTo>
                  <a:pt x="342" y="295"/>
                  <a:pt x="342" y="295"/>
                  <a:pt x="342" y="295"/>
                </a:cubicBezTo>
                <a:lnTo>
                  <a:pt x="377" y="317"/>
                </a:lnTo>
                <a:close/>
                <a:moveTo>
                  <a:pt x="359" y="273"/>
                </a:moveTo>
                <a:cubicBezTo>
                  <a:pt x="355" y="280"/>
                  <a:pt x="355" y="280"/>
                  <a:pt x="355" y="280"/>
                </a:cubicBezTo>
                <a:cubicBezTo>
                  <a:pt x="388" y="300"/>
                  <a:pt x="388" y="300"/>
                  <a:pt x="388" y="300"/>
                </a:cubicBezTo>
                <a:cubicBezTo>
                  <a:pt x="386" y="304"/>
                  <a:pt x="386" y="304"/>
                  <a:pt x="386" y="304"/>
                </a:cubicBezTo>
                <a:cubicBezTo>
                  <a:pt x="353" y="284"/>
                  <a:pt x="353" y="284"/>
                  <a:pt x="353" y="284"/>
                </a:cubicBezTo>
                <a:cubicBezTo>
                  <a:pt x="349" y="292"/>
                  <a:pt x="349" y="292"/>
                  <a:pt x="349" y="292"/>
                </a:cubicBezTo>
                <a:cubicBezTo>
                  <a:pt x="345" y="289"/>
                  <a:pt x="345" y="289"/>
                  <a:pt x="345" y="289"/>
                </a:cubicBezTo>
                <a:cubicBezTo>
                  <a:pt x="355" y="271"/>
                  <a:pt x="355" y="271"/>
                  <a:pt x="355" y="271"/>
                </a:cubicBezTo>
                <a:lnTo>
                  <a:pt x="359" y="273"/>
                </a:lnTo>
                <a:close/>
                <a:moveTo>
                  <a:pt x="365" y="246"/>
                </a:moveTo>
                <a:cubicBezTo>
                  <a:pt x="385" y="264"/>
                  <a:pt x="385" y="264"/>
                  <a:pt x="385" y="264"/>
                </a:cubicBezTo>
                <a:cubicBezTo>
                  <a:pt x="399" y="270"/>
                  <a:pt x="399" y="270"/>
                  <a:pt x="399" y="270"/>
                </a:cubicBezTo>
                <a:cubicBezTo>
                  <a:pt x="397" y="274"/>
                  <a:pt x="397" y="274"/>
                  <a:pt x="397" y="274"/>
                </a:cubicBezTo>
                <a:cubicBezTo>
                  <a:pt x="385" y="269"/>
                  <a:pt x="385" y="269"/>
                  <a:pt x="385" y="269"/>
                </a:cubicBezTo>
                <a:cubicBezTo>
                  <a:pt x="356" y="269"/>
                  <a:pt x="356" y="269"/>
                  <a:pt x="356" y="269"/>
                </a:cubicBezTo>
                <a:cubicBezTo>
                  <a:pt x="357" y="264"/>
                  <a:pt x="357" y="264"/>
                  <a:pt x="357" y="264"/>
                </a:cubicBezTo>
                <a:cubicBezTo>
                  <a:pt x="377" y="264"/>
                  <a:pt x="377" y="264"/>
                  <a:pt x="377" y="264"/>
                </a:cubicBezTo>
                <a:cubicBezTo>
                  <a:pt x="363" y="251"/>
                  <a:pt x="363" y="251"/>
                  <a:pt x="363" y="251"/>
                </a:cubicBezTo>
                <a:lnTo>
                  <a:pt x="365" y="246"/>
                </a:lnTo>
                <a:close/>
                <a:moveTo>
                  <a:pt x="89" y="347"/>
                </a:moveTo>
                <a:cubicBezTo>
                  <a:pt x="85" y="350"/>
                  <a:pt x="82" y="352"/>
                  <a:pt x="79" y="352"/>
                </a:cubicBezTo>
                <a:cubicBezTo>
                  <a:pt x="76" y="352"/>
                  <a:pt x="73" y="351"/>
                  <a:pt x="70" y="349"/>
                </a:cubicBezTo>
                <a:cubicBezTo>
                  <a:pt x="68" y="346"/>
                  <a:pt x="67" y="344"/>
                  <a:pt x="67" y="340"/>
                </a:cubicBezTo>
                <a:cubicBezTo>
                  <a:pt x="67" y="339"/>
                  <a:pt x="67" y="337"/>
                  <a:pt x="68" y="336"/>
                </a:cubicBezTo>
                <a:cubicBezTo>
                  <a:pt x="73" y="338"/>
                  <a:pt x="73" y="338"/>
                  <a:pt x="73" y="338"/>
                </a:cubicBezTo>
                <a:cubicBezTo>
                  <a:pt x="72" y="339"/>
                  <a:pt x="72" y="340"/>
                  <a:pt x="72" y="341"/>
                </a:cubicBezTo>
                <a:cubicBezTo>
                  <a:pt x="72" y="342"/>
                  <a:pt x="73" y="344"/>
                  <a:pt x="74" y="345"/>
                </a:cubicBezTo>
                <a:cubicBezTo>
                  <a:pt x="75" y="346"/>
                  <a:pt x="77" y="347"/>
                  <a:pt x="79" y="347"/>
                </a:cubicBezTo>
                <a:cubicBezTo>
                  <a:pt x="80" y="347"/>
                  <a:pt x="82" y="346"/>
                  <a:pt x="85" y="343"/>
                </a:cubicBezTo>
                <a:cubicBezTo>
                  <a:pt x="105" y="323"/>
                  <a:pt x="105" y="323"/>
                  <a:pt x="105" y="323"/>
                </a:cubicBezTo>
                <a:cubicBezTo>
                  <a:pt x="109" y="327"/>
                  <a:pt x="109" y="327"/>
                  <a:pt x="109" y="327"/>
                </a:cubicBezTo>
                <a:lnTo>
                  <a:pt x="89" y="347"/>
                </a:lnTo>
                <a:close/>
                <a:moveTo>
                  <a:pt x="274" y="310"/>
                </a:moveTo>
                <a:cubicBezTo>
                  <a:pt x="273" y="337"/>
                  <a:pt x="273" y="337"/>
                  <a:pt x="273" y="337"/>
                </a:cubicBezTo>
                <a:cubicBezTo>
                  <a:pt x="269" y="339"/>
                  <a:pt x="269" y="339"/>
                  <a:pt x="269" y="339"/>
                </a:cubicBezTo>
                <a:cubicBezTo>
                  <a:pt x="269" y="314"/>
                  <a:pt x="269" y="314"/>
                  <a:pt x="269" y="314"/>
                </a:cubicBezTo>
                <a:cubicBezTo>
                  <a:pt x="254" y="322"/>
                  <a:pt x="254" y="322"/>
                  <a:pt x="254" y="322"/>
                </a:cubicBezTo>
                <a:cubicBezTo>
                  <a:pt x="253" y="319"/>
                  <a:pt x="253" y="319"/>
                  <a:pt x="253" y="319"/>
                </a:cubicBezTo>
                <a:cubicBezTo>
                  <a:pt x="272" y="309"/>
                  <a:pt x="272" y="309"/>
                  <a:pt x="272" y="309"/>
                </a:cubicBezTo>
                <a:lnTo>
                  <a:pt x="274" y="310"/>
                </a:lnTo>
                <a:close/>
                <a:moveTo>
                  <a:pt x="218" y="332"/>
                </a:moveTo>
                <a:cubicBezTo>
                  <a:pt x="218" y="331"/>
                  <a:pt x="219" y="330"/>
                  <a:pt x="219" y="328"/>
                </a:cubicBezTo>
                <a:cubicBezTo>
                  <a:pt x="220" y="327"/>
                  <a:pt x="221" y="326"/>
                  <a:pt x="222" y="326"/>
                </a:cubicBezTo>
                <a:cubicBezTo>
                  <a:pt x="223" y="325"/>
                  <a:pt x="224" y="324"/>
                  <a:pt x="226" y="324"/>
                </a:cubicBezTo>
                <a:cubicBezTo>
                  <a:pt x="227" y="323"/>
                  <a:pt x="229" y="323"/>
                  <a:pt x="231" y="323"/>
                </a:cubicBezTo>
                <a:cubicBezTo>
                  <a:pt x="232" y="323"/>
                  <a:pt x="234" y="323"/>
                  <a:pt x="235" y="324"/>
                </a:cubicBezTo>
                <a:cubicBezTo>
                  <a:pt x="237" y="324"/>
                  <a:pt x="238" y="325"/>
                  <a:pt x="239" y="326"/>
                </a:cubicBezTo>
                <a:cubicBezTo>
                  <a:pt x="240" y="326"/>
                  <a:pt x="241" y="328"/>
                  <a:pt x="242" y="329"/>
                </a:cubicBezTo>
                <a:cubicBezTo>
                  <a:pt x="243" y="331"/>
                  <a:pt x="243" y="333"/>
                  <a:pt x="243" y="335"/>
                </a:cubicBezTo>
                <a:cubicBezTo>
                  <a:pt x="243" y="337"/>
                  <a:pt x="243" y="339"/>
                  <a:pt x="242" y="341"/>
                </a:cubicBezTo>
                <a:cubicBezTo>
                  <a:pt x="241" y="343"/>
                  <a:pt x="240" y="344"/>
                  <a:pt x="239" y="346"/>
                </a:cubicBezTo>
                <a:cubicBezTo>
                  <a:pt x="238" y="347"/>
                  <a:pt x="236" y="348"/>
                  <a:pt x="234" y="349"/>
                </a:cubicBezTo>
                <a:cubicBezTo>
                  <a:pt x="232" y="349"/>
                  <a:pt x="229" y="350"/>
                  <a:pt x="226" y="350"/>
                </a:cubicBezTo>
                <a:cubicBezTo>
                  <a:pt x="225" y="350"/>
                  <a:pt x="225" y="350"/>
                  <a:pt x="224" y="350"/>
                </a:cubicBezTo>
                <a:cubicBezTo>
                  <a:pt x="223" y="350"/>
                  <a:pt x="222" y="349"/>
                  <a:pt x="222" y="349"/>
                </a:cubicBezTo>
                <a:cubicBezTo>
                  <a:pt x="222" y="346"/>
                  <a:pt x="222" y="346"/>
                  <a:pt x="222" y="346"/>
                </a:cubicBezTo>
                <a:cubicBezTo>
                  <a:pt x="222" y="346"/>
                  <a:pt x="222" y="346"/>
                  <a:pt x="222" y="346"/>
                </a:cubicBezTo>
                <a:cubicBezTo>
                  <a:pt x="222" y="346"/>
                  <a:pt x="223" y="346"/>
                  <a:pt x="224" y="347"/>
                </a:cubicBezTo>
                <a:cubicBezTo>
                  <a:pt x="225" y="347"/>
                  <a:pt x="226" y="347"/>
                  <a:pt x="227" y="347"/>
                </a:cubicBezTo>
                <a:cubicBezTo>
                  <a:pt x="230" y="347"/>
                  <a:pt x="233" y="346"/>
                  <a:pt x="235" y="345"/>
                </a:cubicBezTo>
                <a:cubicBezTo>
                  <a:pt x="237" y="343"/>
                  <a:pt x="238" y="341"/>
                  <a:pt x="238" y="338"/>
                </a:cubicBezTo>
                <a:cubicBezTo>
                  <a:pt x="237" y="339"/>
                  <a:pt x="235" y="339"/>
                  <a:pt x="234" y="340"/>
                </a:cubicBezTo>
                <a:cubicBezTo>
                  <a:pt x="233" y="340"/>
                  <a:pt x="231" y="340"/>
                  <a:pt x="230" y="340"/>
                </a:cubicBezTo>
                <a:cubicBezTo>
                  <a:pt x="229" y="340"/>
                  <a:pt x="227" y="340"/>
                  <a:pt x="226" y="340"/>
                </a:cubicBezTo>
                <a:cubicBezTo>
                  <a:pt x="225" y="340"/>
                  <a:pt x="224" y="339"/>
                  <a:pt x="223" y="339"/>
                </a:cubicBezTo>
                <a:cubicBezTo>
                  <a:pt x="221" y="338"/>
                  <a:pt x="220" y="337"/>
                  <a:pt x="219" y="336"/>
                </a:cubicBezTo>
                <a:cubicBezTo>
                  <a:pt x="219" y="335"/>
                  <a:pt x="218" y="334"/>
                  <a:pt x="218" y="332"/>
                </a:cubicBezTo>
                <a:close/>
                <a:moveTo>
                  <a:pt x="238" y="334"/>
                </a:moveTo>
                <a:cubicBezTo>
                  <a:pt x="238" y="332"/>
                  <a:pt x="238" y="331"/>
                  <a:pt x="237" y="330"/>
                </a:cubicBezTo>
                <a:cubicBezTo>
                  <a:pt x="237" y="329"/>
                  <a:pt x="236" y="328"/>
                  <a:pt x="235" y="327"/>
                </a:cubicBezTo>
                <a:cubicBezTo>
                  <a:pt x="235" y="327"/>
                  <a:pt x="234" y="327"/>
                  <a:pt x="233" y="326"/>
                </a:cubicBezTo>
                <a:cubicBezTo>
                  <a:pt x="232" y="326"/>
                  <a:pt x="231" y="326"/>
                  <a:pt x="231" y="326"/>
                </a:cubicBezTo>
                <a:cubicBezTo>
                  <a:pt x="228" y="326"/>
                  <a:pt x="227" y="327"/>
                  <a:pt x="225" y="328"/>
                </a:cubicBezTo>
                <a:cubicBezTo>
                  <a:pt x="224" y="329"/>
                  <a:pt x="224" y="330"/>
                  <a:pt x="224" y="332"/>
                </a:cubicBezTo>
                <a:cubicBezTo>
                  <a:pt x="224" y="333"/>
                  <a:pt x="224" y="334"/>
                  <a:pt x="224" y="335"/>
                </a:cubicBezTo>
                <a:cubicBezTo>
                  <a:pt x="225" y="335"/>
                  <a:pt x="225" y="336"/>
                  <a:pt x="226" y="336"/>
                </a:cubicBezTo>
                <a:cubicBezTo>
                  <a:pt x="227" y="337"/>
                  <a:pt x="228" y="337"/>
                  <a:pt x="228" y="337"/>
                </a:cubicBezTo>
                <a:cubicBezTo>
                  <a:pt x="229" y="337"/>
                  <a:pt x="230" y="337"/>
                  <a:pt x="231" y="337"/>
                </a:cubicBezTo>
                <a:cubicBezTo>
                  <a:pt x="232" y="337"/>
                  <a:pt x="233" y="337"/>
                  <a:pt x="235" y="337"/>
                </a:cubicBezTo>
                <a:cubicBezTo>
                  <a:pt x="236" y="337"/>
                  <a:pt x="237" y="336"/>
                  <a:pt x="238" y="336"/>
                </a:cubicBezTo>
                <a:cubicBezTo>
                  <a:pt x="238" y="336"/>
                  <a:pt x="238" y="335"/>
                  <a:pt x="238" y="335"/>
                </a:cubicBezTo>
                <a:cubicBezTo>
                  <a:pt x="238" y="335"/>
                  <a:pt x="238" y="335"/>
                  <a:pt x="238" y="334"/>
                </a:cubicBezTo>
                <a:close/>
                <a:moveTo>
                  <a:pt x="189" y="350"/>
                </a:moveTo>
                <a:cubicBezTo>
                  <a:pt x="187" y="349"/>
                  <a:pt x="185" y="349"/>
                  <a:pt x="184" y="348"/>
                </a:cubicBezTo>
                <a:cubicBezTo>
                  <a:pt x="182" y="348"/>
                  <a:pt x="181" y="347"/>
                  <a:pt x="180" y="346"/>
                </a:cubicBezTo>
                <a:cubicBezTo>
                  <a:pt x="179" y="345"/>
                  <a:pt x="179" y="345"/>
                  <a:pt x="178" y="344"/>
                </a:cubicBezTo>
                <a:cubicBezTo>
                  <a:pt x="178" y="343"/>
                  <a:pt x="178" y="342"/>
                  <a:pt x="178" y="340"/>
                </a:cubicBezTo>
                <a:cubicBezTo>
                  <a:pt x="178" y="339"/>
                  <a:pt x="179" y="338"/>
                  <a:pt x="180" y="337"/>
                </a:cubicBezTo>
                <a:cubicBezTo>
                  <a:pt x="182" y="336"/>
                  <a:pt x="184" y="335"/>
                  <a:pt x="186" y="335"/>
                </a:cubicBezTo>
                <a:cubicBezTo>
                  <a:pt x="186" y="335"/>
                  <a:pt x="186" y="335"/>
                  <a:pt x="186" y="335"/>
                </a:cubicBezTo>
                <a:cubicBezTo>
                  <a:pt x="184" y="334"/>
                  <a:pt x="183" y="333"/>
                  <a:pt x="182" y="332"/>
                </a:cubicBezTo>
                <a:cubicBezTo>
                  <a:pt x="181" y="331"/>
                  <a:pt x="181" y="330"/>
                  <a:pt x="181" y="328"/>
                </a:cubicBezTo>
                <a:cubicBezTo>
                  <a:pt x="182" y="327"/>
                  <a:pt x="183" y="325"/>
                  <a:pt x="186" y="324"/>
                </a:cubicBezTo>
                <a:cubicBezTo>
                  <a:pt x="188" y="323"/>
                  <a:pt x="191" y="323"/>
                  <a:pt x="194" y="323"/>
                </a:cubicBezTo>
                <a:cubicBezTo>
                  <a:pt x="198" y="324"/>
                  <a:pt x="201" y="325"/>
                  <a:pt x="203" y="326"/>
                </a:cubicBezTo>
                <a:cubicBezTo>
                  <a:pt x="204" y="328"/>
                  <a:pt x="205" y="330"/>
                  <a:pt x="205" y="332"/>
                </a:cubicBezTo>
                <a:cubicBezTo>
                  <a:pt x="205" y="333"/>
                  <a:pt x="204" y="334"/>
                  <a:pt x="203" y="335"/>
                </a:cubicBezTo>
                <a:cubicBezTo>
                  <a:pt x="201" y="336"/>
                  <a:pt x="200" y="336"/>
                  <a:pt x="198" y="337"/>
                </a:cubicBezTo>
                <a:cubicBezTo>
                  <a:pt x="198" y="337"/>
                  <a:pt x="198" y="337"/>
                  <a:pt x="198" y="337"/>
                </a:cubicBezTo>
                <a:cubicBezTo>
                  <a:pt x="200" y="338"/>
                  <a:pt x="201" y="339"/>
                  <a:pt x="202" y="340"/>
                </a:cubicBezTo>
                <a:cubicBezTo>
                  <a:pt x="203" y="341"/>
                  <a:pt x="204" y="342"/>
                  <a:pt x="203" y="344"/>
                </a:cubicBezTo>
                <a:cubicBezTo>
                  <a:pt x="203" y="346"/>
                  <a:pt x="201" y="348"/>
                  <a:pt x="199" y="349"/>
                </a:cubicBezTo>
                <a:cubicBezTo>
                  <a:pt x="196" y="350"/>
                  <a:pt x="193" y="350"/>
                  <a:pt x="189" y="350"/>
                </a:cubicBezTo>
                <a:close/>
                <a:moveTo>
                  <a:pt x="198" y="344"/>
                </a:moveTo>
                <a:cubicBezTo>
                  <a:pt x="198" y="342"/>
                  <a:pt x="198" y="342"/>
                  <a:pt x="197" y="341"/>
                </a:cubicBezTo>
                <a:cubicBezTo>
                  <a:pt x="197" y="340"/>
                  <a:pt x="196" y="339"/>
                  <a:pt x="194" y="339"/>
                </a:cubicBezTo>
                <a:cubicBezTo>
                  <a:pt x="194" y="338"/>
                  <a:pt x="193" y="338"/>
                  <a:pt x="192" y="338"/>
                </a:cubicBezTo>
                <a:cubicBezTo>
                  <a:pt x="191" y="337"/>
                  <a:pt x="190" y="337"/>
                  <a:pt x="189" y="336"/>
                </a:cubicBezTo>
                <a:cubicBezTo>
                  <a:pt x="187" y="337"/>
                  <a:pt x="186" y="337"/>
                  <a:pt x="185" y="338"/>
                </a:cubicBezTo>
                <a:cubicBezTo>
                  <a:pt x="184" y="339"/>
                  <a:pt x="183" y="340"/>
                  <a:pt x="183" y="341"/>
                </a:cubicBezTo>
                <a:cubicBezTo>
                  <a:pt x="183" y="342"/>
                  <a:pt x="183" y="344"/>
                  <a:pt x="185" y="345"/>
                </a:cubicBezTo>
                <a:cubicBezTo>
                  <a:pt x="186" y="346"/>
                  <a:pt x="187" y="347"/>
                  <a:pt x="190" y="347"/>
                </a:cubicBezTo>
                <a:cubicBezTo>
                  <a:pt x="192" y="348"/>
                  <a:pt x="194" y="347"/>
                  <a:pt x="195" y="347"/>
                </a:cubicBezTo>
                <a:cubicBezTo>
                  <a:pt x="197" y="346"/>
                  <a:pt x="198" y="345"/>
                  <a:pt x="198" y="344"/>
                </a:cubicBezTo>
                <a:close/>
                <a:moveTo>
                  <a:pt x="200" y="331"/>
                </a:moveTo>
                <a:cubicBezTo>
                  <a:pt x="200" y="330"/>
                  <a:pt x="199" y="329"/>
                  <a:pt x="198" y="328"/>
                </a:cubicBezTo>
                <a:cubicBezTo>
                  <a:pt x="197" y="327"/>
                  <a:pt x="196" y="326"/>
                  <a:pt x="194" y="326"/>
                </a:cubicBezTo>
                <a:cubicBezTo>
                  <a:pt x="192" y="326"/>
                  <a:pt x="190" y="326"/>
                  <a:pt x="189" y="326"/>
                </a:cubicBezTo>
                <a:cubicBezTo>
                  <a:pt x="188" y="327"/>
                  <a:pt x="187" y="328"/>
                  <a:pt x="187" y="329"/>
                </a:cubicBezTo>
                <a:cubicBezTo>
                  <a:pt x="186" y="330"/>
                  <a:pt x="187" y="330"/>
                  <a:pt x="187" y="331"/>
                </a:cubicBezTo>
                <a:cubicBezTo>
                  <a:pt x="188" y="332"/>
                  <a:pt x="188" y="332"/>
                  <a:pt x="190" y="333"/>
                </a:cubicBezTo>
                <a:cubicBezTo>
                  <a:pt x="190" y="333"/>
                  <a:pt x="191" y="334"/>
                  <a:pt x="192" y="334"/>
                </a:cubicBezTo>
                <a:cubicBezTo>
                  <a:pt x="193" y="335"/>
                  <a:pt x="194" y="335"/>
                  <a:pt x="195" y="335"/>
                </a:cubicBezTo>
                <a:cubicBezTo>
                  <a:pt x="196" y="335"/>
                  <a:pt x="198" y="334"/>
                  <a:pt x="198" y="333"/>
                </a:cubicBezTo>
                <a:cubicBezTo>
                  <a:pt x="199" y="333"/>
                  <a:pt x="199" y="332"/>
                  <a:pt x="200" y="331"/>
                </a:cubicBezTo>
                <a:close/>
                <a:moveTo>
                  <a:pt x="157" y="340"/>
                </a:moveTo>
                <a:cubicBezTo>
                  <a:pt x="143" y="331"/>
                  <a:pt x="143" y="331"/>
                  <a:pt x="143" y="331"/>
                </a:cubicBezTo>
                <a:cubicBezTo>
                  <a:pt x="145" y="329"/>
                  <a:pt x="145" y="329"/>
                  <a:pt x="145" y="329"/>
                </a:cubicBezTo>
                <a:cubicBezTo>
                  <a:pt x="150" y="332"/>
                  <a:pt x="150" y="332"/>
                  <a:pt x="150" y="332"/>
                </a:cubicBezTo>
                <a:cubicBezTo>
                  <a:pt x="158" y="317"/>
                  <a:pt x="158" y="317"/>
                  <a:pt x="158" y="317"/>
                </a:cubicBezTo>
                <a:cubicBezTo>
                  <a:pt x="153" y="314"/>
                  <a:pt x="153" y="314"/>
                  <a:pt x="153" y="314"/>
                </a:cubicBezTo>
                <a:cubicBezTo>
                  <a:pt x="154" y="312"/>
                  <a:pt x="154" y="312"/>
                  <a:pt x="154" y="312"/>
                </a:cubicBezTo>
                <a:cubicBezTo>
                  <a:pt x="156" y="313"/>
                  <a:pt x="158" y="314"/>
                  <a:pt x="159" y="314"/>
                </a:cubicBezTo>
                <a:cubicBezTo>
                  <a:pt x="160" y="314"/>
                  <a:pt x="161" y="314"/>
                  <a:pt x="162" y="313"/>
                </a:cubicBezTo>
                <a:cubicBezTo>
                  <a:pt x="165" y="315"/>
                  <a:pt x="165" y="315"/>
                  <a:pt x="165" y="315"/>
                </a:cubicBezTo>
                <a:cubicBezTo>
                  <a:pt x="154" y="334"/>
                  <a:pt x="154" y="334"/>
                  <a:pt x="154" y="334"/>
                </a:cubicBezTo>
                <a:cubicBezTo>
                  <a:pt x="159" y="338"/>
                  <a:pt x="159" y="338"/>
                  <a:pt x="159" y="338"/>
                </a:cubicBezTo>
                <a:lnTo>
                  <a:pt x="157" y="340"/>
                </a:lnTo>
                <a:close/>
                <a:moveTo>
                  <a:pt x="293" y="110"/>
                </a:moveTo>
                <a:cubicBezTo>
                  <a:pt x="290" y="108"/>
                  <a:pt x="293" y="107"/>
                  <a:pt x="293" y="105"/>
                </a:cubicBezTo>
                <a:cubicBezTo>
                  <a:pt x="294" y="102"/>
                  <a:pt x="292" y="99"/>
                  <a:pt x="293" y="97"/>
                </a:cubicBezTo>
                <a:cubicBezTo>
                  <a:pt x="295" y="93"/>
                  <a:pt x="301" y="96"/>
                  <a:pt x="304" y="98"/>
                </a:cubicBezTo>
                <a:cubicBezTo>
                  <a:pt x="304" y="99"/>
                  <a:pt x="305" y="100"/>
                  <a:pt x="305" y="101"/>
                </a:cubicBezTo>
                <a:cubicBezTo>
                  <a:pt x="306" y="104"/>
                  <a:pt x="306" y="109"/>
                  <a:pt x="303" y="110"/>
                </a:cubicBezTo>
                <a:cubicBezTo>
                  <a:pt x="300" y="111"/>
                  <a:pt x="296" y="111"/>
                  <a:pt x="293" y="110"/>
                </a:cubicBezTo>
                <a:close/>
                <a:moveTo>
                  <a:pt x="260" y="91"/>
                </a:moveTo>
                <a:cubicBezTo>
                  <a:pt x="260" y="91"/>
                  <a:pt x="260" y="91"/>
                  <a:pt x="260" y="91"/>
                </a:cubicBezTo>
                <a:cubicBezTo>
                  <a:pt x="260" y="90"/>
                  <a:pt x="260" y="90"/>
                  <a:pt x="260" y="90"/>
                </a:cubicBezTo>
                <a:cubicBezTo>
                  <a:pt x="261" y="90"/>
                  <a:pt x="272" y="87"/>
                  <a:pt x="272" y="87"/>
                </a:cubicBezTo>
                <a:cubicBezTo>
                  <a:pt x="275" y="86"/>
                  <a:pt x="278" y="85"/>
                  <a:pt x="280" y="82"/>
                </a:cubicBezTo>
                <a:cubicBezTo>
                  <a:pt x="273" y="82"/>
                  <a:pt x="266" y="84"/>
                  <a:pt x="259" y="82"/>
                </a:cubicBezTo>
                <a:cubicBezTo>
                  <a:pt x="257" y="80"/>
                  <a:pt x="255" y="77"/>
                  <a:pt x="254" y="76"/>
                </a:cubicBezTo>
                <a:cubicBezTo>
                  <a:pt x="254" y="76"/>
                  <a:pt x="254" y="76"/>
                  <a:pt x="254" y="75"/>
                </a:cubicBezTo>
                <a:cubicBezTo>
                  <a:pt x="251" y="72"/>
                  <a:pt x="252" y="69"/>
                  <a:pt x="256" y="69"/>
                </a:cubicBezTo>
                <a:cubicBezTo>
                  <a:pt x="262" y="73"/>
                  <a:pt x="273" y="73"/>
                  <a:pt x="280" y="73"/>
                </a:cubicBezTo>
                <a:cubicBezTo>
                  <a:pt x="282" y="73"/>
                  <a:pt x="286" y="73"/>
                  <a:pt x="288" y="72"/>
                </a:cubicBezTo>
                <a:cubicBezTo>
                  <a:pt x="293" y="64"/>
                  <a:pt x="295" y="55"/>
                  <a:pt x="299" y="48"/>
                </a:cubicBezTo>
                <a:cubicBezTo>
                  <a:pt x="303" y="43"/>
                  <a:pt x="305" y="48"/>
                  <a:pt x="307" y="52"/>
                </a:cubicBezTo>
                <a:cubicBezTo>
                  <a:pt x="307" y="53"/>
                  <a:pt x="308" y="54"/>
                  <a:pt x="308" y="55"/>
                </a:cubicBezTo>
                <a:cubicBezTo>
                  <a:pt x="308" y="55"/>
                  <a:pt x="309" y="55"/>
                  <a:pt x="309" y="55"/>
                </a:cubicBezTo>
                <a:cubicBezTo>
                  <a:pt x="309" y="58"/>
                  <a:pt x="309" y="60"/>
                  <a:pt x="306" y="61"/>
                </a:cubicBezTo>
                <a:cubicBezTo>
                  <a:pt x="303" y="64"/>
                  <a:pt x="300" y="68"/>
                  <a:pt x="299" y="73"/>
                </a:cubicBezTo>
                <a:cubicBezTo>
                  <a:pt x="303" y="74"/>
                  <a:pt x="307" y="71"/>
                  <a:pt x="312" y="73"/>
                </a:cubicBezTo>
                <a:cubicBezTo>
                  <a:pt x="313" y="76"/>
                  <a:pt x="312" y="78"/>
                  <a:pt x="309" y="79"/>
                </a:cubicBezTo>
                <a:cubicBezTo>
                  <a:pt x="304" y="79"/>
                  <a:pt x="300" y="79"/>
                  <a:pt x="295" y="79"/>
                </a:cubicBezTo>
                <a:cubicBezTo>
                  <a:pt x="292" y="83"/>
                  <a:pt x="289" y="88"/>
                  <a:pt x="284" y="90"/>
                </a:cubicBezTo>
                <a:cubicBezTo>
                  <a:pt x="284" y="90"/>
                  <a:pt x="281" y="91"/>
                  <a:pt x="280" y="91"/>
                </a:cubicBezTo>
                <a:cubicBezTo>
                  <a:pt x="277" y="92"/>
                  <a:pt x="274" y="93"/>
                  <a:pt x="270" y="93"/>
                </a:cubicBezTo>
                <a:cubicBezTo>
                  <a:pt x="261" y="92"/>
                  <a:pt x="261" y="91"/>
                  <a:pt x="260" y="91"/>
                </a:cubicBezTo>
                <a:close/>
                <a:moveTo>
                  <a:pt x="153" y="105"/>
                </a:moveTo>
                <a:cubicBezTo>
                  <a:pt x="150" y="105"/>
                  <a:pt x="146" y="102"/>
                  <a:pt x="143" y="100"/>
                </a:cubicBezTo>
                <a:cubicBezTo>
                  <a:pt x="143" y="99"/>
                  <a:pt x="143" y="98"/>
                  <a:pt x="143" y="97"/>
                </a:cubicBezTo>
                <a:cubicBezTo>
                  <a:pt x="150" y="89"/>
                  <a:pt x="156" y="81"/>
                  <a:pt x="161" y="72"/>
                </a:cubicBezTo>
                <a:cubicBezTo>
                  <a:pt x="163" y="69"/>
                  <a:pt x="165" y="64"/>
                  <a:pt x="166" y="61"/>
                </a:cubicBezTo>
                <a:cubicBezTo>
                  <a:pt x="166" y="60"/>
                  <a:pt x="166" y="60"/>
                  <a:pt x="166" y="60"/>
                </a:cubicBezTo>
                <a:cubicBezTo>
                  <a:pt x="166" y="60"/>
                  <a:pt x="166" y="60"/>
                  <a:pt x="166" y="60"/>
                </a:cubicBezTo>
                <a:cubicBezTo>
                  <a:pt x="168" y="58"/>
                  <a:pt x="169" y="57"/>
                  <a:pt x="171" y="59"/>
                </a:cubicBezTo>
                <a:cubicBezTo>
                  <a:pt x="172" y="61"/>
                  <a:pt x="168" y="65"/>
                  <a:pt x="168" y="67"/>
                </a:cubicBezTo>
                <a:cubicBezTo>
                  <a:pt x="167" y="71"/>
                  <a:pt x="166" y="76"/>
                  <a:pt x="166" y="80"/>
                </a:cubicBezTo>
                <a:cubicBezTo>
                  <a:pt x="165" y="81"/>
                  <a:pt x="165" y="81"/>
                  <a:pt x="164" y="86"/>
                </a:cubicBezTo>
                <a:cubicBezTo>
                  <a:pt x="162" y="88"/>
                  <a:pt x="160" y="93"/>
                  <a:pt x="160" y="96"/>
                </a:cubicBezTo>
                <a:cubicBezTo>
                  <a:pt x="158" y="98"/>
                  <a:pt x="158" y="102"/>
                  <a:pt x="155" y="105"/>
                </a:cubicBezTo>
                <a:cubicBezTo>
                  <a:pt x="155" y="105"/>
                  <a:pt x="154" y="105"/>
                  <a:pt x="153" y="105"/>
                </a:cubicBezTo>
                <a:close/>
                <a:moveTo>
                  <a:pt x="192" y="66"/>
                </a:moveTo>
                <a:cubicBezTo>
                  <a:pt x="188" y="67"/>
                  <a:pt x="185" y="64"/>
                  <a:pt x="182" y="62"/>
                </a:cubicBezTo>
                <a:cubicBezTo>
                  <a:pt x="182" y="61"/>
                  <a:pt x="182" y="60"/>
                  <a:pt x="182" y="59"/>
                </a:cubicBezTo>
                <a:cubicBezTo>
                  <a:pt x="183" y="58"/>
                  <a:pt x="183" y="58"/>
                  <a:pt x="184" y="58"/>
                </a:cubicBezTo>
                <a:cubicBezTo>
                  <a:pt x="186" y="57"/>
                  <a:pt x="187" y="57"/>
                  <a:pt x="189" y="56"/>
                </a:cubicBezTo>
                <a:cubicBezTo>
                  <a:pt x="191" y="55"/>
                  <a:pt x="197" y="48"/>
                  <a:pt x="200" y="50"/>
                </a:cubicBezTo>
                <a:cubicBezTo>
                  <a:pt x="202" y="55"/>
                  <a:pt x="197" y="63"/>
                  <a:pt x="192" y="66"/>
                </a:cubicBezTo>
                <a:close/>
                <a:moveTo>
                  <a:pt x="153" y="66"/>
                </a:moveTo>
                <a:cubicBezTo>
                  <a:pt x="151" y="65"/>
                  <a:pt x="148" y="58"/>
                  <a:pt x="148" y="56"/>
                </a:cubicBezTo>
                <a:cubicBezTo>
                  <a:pt x="148" y="51"/>
                  <a:pt x="152" y="50"/>
                  <a:pt x="156" y="52"/>
                </a:cubicBezTo>
                <a:cubicBezTo>
                  <a:pt x="160" y="54"/>
                  <a:pt x="162" y="56"/>
                  <a:pt x="160" y="61"/>
                </a:cubicBezTo>
                <a:cubicBezTo>
                  <a:pt x="158" y="64"/>
                  <a:pt x="157" y="65"/>
                  <a:pt x="153" y="66"/>
                </a:cubicBezTo>
                <a:close/>
                <a:moveTo>
                  <a:pt x="188" y="53"/>
                </a:moveTo>
                <a:cubicBezTo>
                  <a:pt x="187" y="51"/>
                  <a:pt x="189" y="46"/>
                  <a:pt x="187" y="45"/>
                </a:cubicBezTo>
                <a:cubicBezTo>
                  <a:pt x="186" y="45"/>
                  <a:pt x="185" y="46"/>
                  <a:pt x="184" y="46"/>
                </a:cubicBezTo>
                <a:cubicBezTo>
                  <a:pt x="181" y="46"/>
                  <a:pt x="177" y="43"/>
                  <a:pt x="177" y="40"/>
                </a:cubicBezTo>
                <a:cubicBezTo>
                  <a:pt x="178" y="37"/>
                  <a:pt x="178" y="38"/>
                  <a:pt x="181" y="37"/>
                </a:cubicBezTo>
                <a:cubicBezTo>
                  <a:pt x="184" y="34"/>
                  <a:pt x="187" y="32"/>
                  <a:pt x="190" y="30"/>
                </a:cubicBezTo>
                <a:cubicBezTo>
                  <a:pt x="195" y="28"/>
                  <a:pt x="198" y="30"/>
                  <a:pt x="200" y="35"/>
                </a:cubicBezTo>
                <a:cubicBezTo>
                  <a:pt x="200" y="39"/>
                  <a:pt x="198" y="42"/>
                  <a:pt x="197" y="45"/>
                </a:cubicBezTo>
                <a:cubicBezTo>
                  <a:pt x="194" y="48"/>
                  <a:pt x="192" y="50"/>
                  <a:pt x="190" y="52"/>
                </a:cubicBezTo>
                <a:cubicBezTo>
                  <a:pt x="189" y="53"/>
                  <a:pt x="188" y="53"/>
                  <a:pt x="188" y="53"/>
                </a:cubicBezTo>
                <a:close/>
                <a:moveTo>
                  <a:pt x="154" y="46"/>
                </a:moveTo>
                <a:cubicBezTo>
                  <a:pt x="153" y="45"/>
                  <a:pt x="153" y="44"/>
                  <a:pt x="153" y="43"/>
                </a:cubicBezTo>
                <a:cubicBezTo>
                  <a:pt x="153" y="41"/>
                  <a:pt x="151" y="40"/>
                  <a:pt x="150" y="37"/>
                </a:cubicBezTo>
                <a:cubicBezTo>
                  <a:pt x="150" y="33"/>
                  <a:pt x="149" y="32"/>
                  <a:pt x="151" y="29"/>
                </a:cubicBezTo>
                <a:cubicBezTo>
                  <a:pt x="154" y="30"/>
                  <a:pt x="164" y="32"/>
                  <a:pt x="164" y="38"/>
                </a:cubicBezTo>
                <a:cubicBezTo>
                  <a:pt x="162" y="41"/>
                  <a:pt x="158" y="44"/>
                  <a:pt x="154" y="46"/>
                </a:cubicBezTo>
                <a:close/>
                <a:moveTo>
                  <a:pt x="86" y="194"/>
                </a:moveTo>
                <a:cubicBezTo>
                  <a:pt x="82" y="198"/>
                  <a:pt x="71" y="196"/>
                  <a:pt x="72" y="190"/>
                </a:cubicBezTo>
                <a:cubicBezTo>
                  <a:pt x="72" y="189"/>
                  <a:pt x="71" y="188"/>
                  <a:pt x="71" y="187"/>
                </a:cubicBezTo>
                <a:cubicBezTo>
                  <a:pt x="71" y="187"/>
                  <a:pt x="71" y="187"/>
                  <a:pt x="71" y="187"/>
                </a:cubicBezTo>
                <a:cubicBezTo>
                  <a:pt x="70" y="180"/>
                  <a:pt x="66" y="174"/>
                  <a:pt x="64" y="168"/>
                </a:cubicBezTo>
                <a:cubicBezTo>
                  <a:pt x="62" y="166"/>
                  <a:pt x="61" y="165"/>
                  <a:pt x="62" y="162"/>
                </a:cubicBezTo>
                <a:cubicBezTo>
                  <a:pt x="63" y="162"/>
                  <a:pt x="65" y="164"/>
                  <a:pt x="66" y="165"/>
                </a:cubicBezTo>
                <a:cubicBezTo>
                  <a:pt x="67" y="165"/>
                  <a:pt x="68" y="163"/>
                  <a:pt x="68" y="162"/>
                </a:cubicBezTo>
                <a:cubicBezTo>
                  <a:pt x="67" y="157"/>
                  <a:pt x="67" y="152"/>
                  <a:pt x="67" y="148"/>
                </a:cubicBezTo>
                <a:cubicBezTo>
                  <a:pt x="65" y="147"/>
                  <a:pt x="64" y="146"/>
                  <a:pt x="63" y="145"/>
                </a:cubicBezTo>
                <a:cubicBezTo>
                  <a:pt x="62" y="147"/>
                  <a:pt x="60" y="155"/>
                  <a:pt x="57" y="151"/>
                </a:cubicBezTo>
                <a:cubicBezTo>
                  <a:pt x="58" y="148"/>
                  <a:pt x="58" y="143"/>
                  <a:pt x="56" y="140"/>
                </a:cubicBezTo>
                <a:cubicBezTo>
                  <a:pt x="54" y="138"/>
                  <a:pt x="51" y="136"/>
                  <a:pt x="50" y="133"/>
                </a:cubicBezTo>
                <a:cubicBezTo>
                  <a:pt x="50" y="130"/>
                  <a:pt x="55" y="129"/>
                  <a:pt x="59" y="130"/>
                </a:cubicBezTo>
                <a:cubicBezTo>
                  <a:pt x="61" y="130"/>
                  <a:pt x="61" y="125"/>
                  <a:pt x="64" y="133"/>
                </a:cubicBezTo>
                <a:cubicBezTo>
                  <a:pt x="64" y="135"/>
                  <a:pt x="66" y="135"/>
                  <a:pt x="67" y="136"/>
                </a:cubicBezTo>
                <a:cubicBezTo>
                  <a:pt x="68" y="136"/>
                  <a:pt x="68" y="136"/>
                  <a:pt x="68" y="135"/>
                </a:cubicBezTo>
                <a:cubicBezTo>
                  <a:pt x="68" y="132"/>
                  <a:pt x="68" y="128"/>
                  <a:pt x="68" y="124"/>
                </a:cubicBezTo>
                <a:cubicBezTo>
                  <a:pt x="64" y="121"/>
                  <a:pt x="61" y="118"/>
                  <a:pt x="59" y="115"/>
                </a:cubicBezTo>
                <a:cubicBezTo>
                  <a:pt x="59" y="111"/>
                  <a:pt x="63" y="108"/>
                  <a:pt x="67" y="107"/>
                </a:cubicBezTo>
                <a:cubicBezTo>
                  <a:pt x="68" y="105"/>
                  <a:pt x="68" y="103"/>
                  <a:pt x="68" y="101"/>
                </a:cubicBezTo>
                <a:cubicBezTo>
                  <a:pt x="68" y="100"/>
                  <a:pt x="68" y="100"/>
                  <a:pt x="69" y="98"/>
                </a:cubicBezTo>
                <a:cubicBezTo>
                  <a:pt x="70" y="98"/>
                  <a:pt x="72" y="99"/>
                  <a:pt x="73" y="100"/>
                </a:cubicBezTo>
                <a:cubicBezTo>
                  <a:pt x="76" y="103"/>
                  <a:pt x="70" y="116"/>
                  <a:pt x="76" y="116"/>
                </a:cubicBezTo>
                <a:cubicBezTo>
                  <a:pt x="77" y="114"/>
                  <a:pt x="76" y="112"/>
                  <a:pt x="75" y="111"/>
                </a:cubicBezTo>
                <a:cubicBezTo>
                  <a:pt x="75" y="108"/>
                  <a:pt x="79" y="104"/>
                  <a:pt x="82" y="102"/>
                </a:cubicBezTo>
                <a:cubicBezTo>
                  <a:pt x="87" y="102"/>
                  <a:pt x="87" y="105"/>
                  <a:pt x="87" y="109"/>
                </a:cubicBezTo>
                <a:cubicBezTo>
                  <a:pt x="87" y="109"/>
                  <a:pt x="88" y="110"/>
                  <a:pt x="88" y="110"/>
                </a:cubicBezTo>
                <a:cubicBezTo>
                  <a:pt x="94" y="114"/>
                  <a:pt x="94" y="114"/>
                  <a:pt x="103" y="120"/>
                </a:cubicBezTo>
                <a:cubicBezTo>
                  <a:pt x="104" y="122"/>
                  <a:pt x="105" y="123"/>
                  <a:pt x="106" y="126"/>
                </a:cubicBezTo>
                <a:cubicBezTo>
                  <a:pt x="106" y="126"/>
                  <a:pt x="106" y="126"/>
                  <a:pt x="106" y="127"/>
                </a:cubicBezTo>
                <a:cubicBezTo>
                  <a:pt x="106" y="127"/>
                  <a:pt x="106" y="127"/>
                  <a:pt x="106" y="127"/>
                </a:cubicBezTo>
                <a:cubicBezTo>
                  <a:pt x="107" y="129"/>
                  <a:pt x="107" y="133"/>
                  <a:pt x="104" y="133"/>
                </a:cubicBezTo>
                <a:cubicBezTo>
                  <a:pt x="97" y="129"/>
                  <a:pt x="90" y="124"/>
                  <a:pt x="84" y="120"/>
                </a:cubicBezTo>
                <a:cubicBezTo>
                  <a:pt x="84" y="120"/>
                  <a:pt x="84" y="120"/>
                  <a:pt x="84" y="121"/>
                </a:cubicBezTo>
                <a:cubicBezTo>
                  <a:pt x="87" y="123"/>
                  <a:pt x="91" y="131"/>
                  <a:pt x="91" y="135"/>
                </a:cubicBezTo>
                <a:cubicBezTo>
                  <a:pt x="90" y="138"/>
                  <a:pt x="87" y="139"/>
                  <a:pt x="84" y="138"/>
                </a:cubicBezTo>
                <a:cubicBezTo>
                  <a:pt x="83" y="138"/>
                  <a:pt x="84" y="137"/>
                  <a:pt x="83" y="136"/>
                </a:cubicBezTo>
                <a:cubicBezTo>
                  <a:pt x="81" y="133"/>
                  <a:pt x="75" y="130"/>
                  <a:pt x="72" y="128"/>
                </a:cubicBezTo>
                <a:cubicBezTo>
                  <a:pt x="71" y="130"/>
                  <a:pt x="74" y="137"/>
                  <a:pt x="75" y="140"/>
                </a:cubicBezTo>
                <a:cubicBezTo>
                  <a:pt x="75" y="141"/>
                  <a:pt x="75" y="143"/>
                  <a:pt x="75" y="144"/>
                </a:cubicBezTo>
                <a:cubicBezTo>
                  <a:pt x="77" y="147"/>
                  <a:pt x="79" y="149"/>
                  <a:pt x="82" y="152"/>
                </a:cubicBezTo>
                <a:cubicBezTo>
                  <a:pt x="83" y="153"/>
                  <a:pt x="84" y="154"/>
                  <a:pt x="85" y="156"/>
                </a:cubicBezTo>
                <a:cubicBezTo>
                  <a:pt x="84" y="156"/>
                  <a:pt x="84" y="156"/>
                  <a:pt x="84" y="156"/>
                </a:cubicBezTo>
                <a:cubicBezTo>
                  <a:pt x="85" y="158"/>
                  <a:pt x="88" y="164"/>
                  <a:pt x="84" y="164"/>
                </a:cubicBezTo>
                <a:cubicBezTo>
                  <a:pt x="83" y="164"/>
                  <a:pt x="83" y="164"/>
                  <a:pt x="83" y="164"/>
                </a:cubicBezTo>
                <a:cubicBezTo>
                  <a:pt x="81" y="161"/>
                  <a:pt x="79" y="157"/>
                  <a:pt x="76" y="155"/>
                </a:cubicBezTo>
                <a:cubicBezTo>
                  <a:pt x="75" y="159"/>
                  <a:pt x="76" y="162"/>
                  <a:pt x="75" y="165"/>
                </a:cubicBezTo>
                <a:cubicBezTo>
                  <a:pt x="74" y="166"/>
                  <a:pt x="72" y="167"/>
                  <a:pt x="71" y="168"/>
                </a:cubicBezTo>
                <a:cubicBezTo>
                  <a:pt x="71" y="168"/>
                  <a:pt x="71" y="168"/>
                  <a:pt x="71" y="168"/>
                </a:cubicBezTo>
                <a:cubicBezTo>
                  <a:pt x="70" y="168"/>
                  <a:pt x="69" y="169"/>
                  <a:pt x="69" y="169"/>
                </a:cubicBezTo>
                <a:cubicBezTo>
                  <a:pt x="70" y="170"/>
                  <a:pt x="71" y="172"/>
                  <a:pt x="73" y="173"/>
                </a:cubicBezTo>
                <a:cubicBezTo>
                  <a:pt x="77" y="180"/>
                  <a:pt x="81" y="185"/>
                  <a:pt x="86" y="191"/>
                </a:cubicBezTo>
                <a:cubicBezTo>
                  <a:pt x="87" y="193"/>
                  <a:pt x="86" y="193"/>
                  <a:pt x="86" y="194"/>
                </a:cubicBezTo>
                <a:close/>
                <a:moveTo>
                  <a:pt x="56" y="168"/>
                </a:moveTo>
                <a:cubicBezTo>
                  <a:pt x="54" y="168"/>
                  <a:pt x="53" y="166"/>
                  <a:pt x="52" y="165"/>
                </a:cubicBezTo>
                <a:cubicBezTo>
                  <a:pt x="47" y="164"/>
                  <a:pt x="44" y="163"/>
                  <a:pt x="42" y="159"/>
                </a:cubicBezTo>
                <a:cubicBezTo>
                  <a:pt x="42" y="158"/>
                  <a:pt x="42" y="158"/>
                  <a:pt x="43" y="157"/>
                </a:cubicBezTo>
                <a:cubicBezTo>
                  <a:pt x="45" y="156"/>
                  <a:pt x="50" y="156"/>
                  <a:pt x="53" y="155"/>
                </a:cubicBezTo>
                <a:cubicBezTo>
                  <a:pt x="59" y="157"/>
                  <a:pt x="57" y="164"/>
                  <a:pt x="56" y="168"/>
                </a:cubicBezTo>
                <a:close/>
                <a:moveTo>
                  <a:pt x="43" y="155"/>
                </a:moveTo>
                <a:cubicBezTo>
                  <a:pt x="42" y="156"/>
                  <a:pt x="42" y="155"/>
                  <a:pt x="42" y="155"/>
                </a:cubicBezTo>
                <a:cubicBezTo>
                  <a:pt x="41" y="154"/>
                  <a:pt x="41" y="154"/>
                  <a:pt x="40" y="153"/>
                </a:cubicBezTo>
                <a:cubicBezTo>
                  <a:pt x="34" y="153"/>
                  <a:pt x="29" y="150"/>
                  <a:pt x="29" y="144"/>
                </a:cubicBezTo>
                <a:cubicBezTo>
                  <a:pt x="30" y="143"/>
                  <a:pt x="31" y="144"/>
                  <a:pt x="33" y="144"/>
                </a:cubicBezTo>
                <a:cubicBezTo>
                  <a:pt x="38" y="143"/>
                  <a:pt x="44" y="140"/>
                  <a:pt x="45" y="147"/>
                </a:cubicBezTo>
                <a:cubicBezTo>
                  <a:pt x="44" y="150"/>
                  <a:pt x="44" y="152"/>
                  <a:pt x="43" y="155"/>
                </a:cubicBezTo>
                <a:close/>
                <a:moveTo>
                  <a:pt x="342" y="142"/>
                </a:moveTo>
                <a:cubicBezTo>
                  <a:pt x="339" y="138"/>
                  <a:pt x="345" y="133"/>
                  <a:pt x="348" y="131"/>
                </a:cubicBezTo>
                <a:cubicBezTo>
                  <a:pt x="352" y="132"/>
                  <a:pt x="352" y="138"/>
                  <a:pt x="349" y="141"/>
                </a:cubicBezTo>
                <a:cubicBezTo>
                  <a:pt x="346" y="144"/>
                  <a:pt x="345" y="144"/>
                  <a:pt x="342" y="142"/>
                </a:cubicBezTo>
                <a:close/>
                <a:moveTo>
                  <a:pt x="380" y="155"/>
                </a:moveTo>
                <a:cubicBezTo>
                  <a:pt x="380" y="155"/>
                  <a:pt x="380" y="155"/>
                  <a:pt x="380" y="155"/>
                </a:cubicBezTo>
                <a:cubicBezTo>
                  <a:pt x="382" y="153"/>
                  <a:pt x="383" y="152"/>
                  <a:pt x="380" y="150"/>
                </a:cubicBezTo>
                <a:cubicBezTo>
                  <a:pt x="380" y="150"/>
                  <a:pt x="379" y="151"/>
                  <a:pt x="378" y="150"/>
                </a:cubicBezTo>
                <a:cubicBezTo>
                  <a:pt x="378" y="150"/>
                  <a:pt x="378" y="150"/>
                  <a:pt x="378" y="150"/>
                </a:cubicBezTo>
                <a:cubicBezTo>
                  <a:pt x="379" y="150"/>
                  <a:pt x="379" y="150"/>
                  <a:pt x="379" y="150"/>
                </a:cubicBezTo>
                <a:cubicBezTo>
                  <a:pt x="379" y="150"/>
                  <a:pt x="379" y="149"/>
                  <a:pt x="379" y="149"/>
                </a:cubicBezTo>
                <a:cubicBezTo>
                  <a:pt x="383" y="148"/>
                  <a:pt x="383" y="148"/>
                  <a:pt x="383" y="148"/>
                </a:cubicBezTo>
                <a:cubicBezTo>
                  <a:pt x="385" y="149"/>
                  <a:pt x="386" y="151"/>
                  <a:pt x="387" y="153"/>
                </a:cubicBezTo>
                <a:cubicBezTo>
                  <a:pt x="385" y="155"/>
                  <a:pt x="383" y="155"/>
                  <a:pt x="380" y="155"/>
                </a:cubicBezTo>
                <a:close/>
                <a:moveTo>
                  <a:pt x="335" y="183"/>
                </a:moveTo>
                <a:cubicBezTo>
                  <a:pt x="335" y="183"/>
                  <a:pt x="335" y="183"/>
                  <a:pt x="335" y="183"/>
                </a:cubicBezTo>
                <a:cubicBezTo>
                  <a:pt x="330" y="179"/>
                  <a:pt x="327" y="175"/>
                  <a:pt x="324" y="170"/>
                </a:cubicBezTo>
                <a:cubicBezTo>
                  <a:pt x="325" y="169"/>
                  <a:pt x="325" y="169"/>
                  <a:pt x="325" y="169"/>
                </a:cubicBezTo>
                <a:cubicBezTo>
                  <a:pt x="328" y="170"/>
                  <a:pt x="331" y="173"/>
                  <a:pt x="335" y="173"/>
                </a:cubicBezTo>
                <a:cubicBezTo>
                  <a:pt x="337" y="171"/>
                  <a:pt x="339" y="170"/>
                  <a:pt x="340" y="168"/>
                </a:cubicBezTo>
                <a:cubicBezTo>
                  <a:pt x="336" y="164"/>
                  <a:pt x="331" y="165"/>
                  <a:pt x="326" y="163"/>
                </a:cubicBezTo>
                <a:cubicBezTo>
                  <a:pt x="323" y="160"/>
                  <a:pt x="321" y="153"/>
                  <a:pt x="322" y="150"/>
                </a:cubicBezTo>
                <a:cubicBezTo>
                  <a:pt x="326" y="146"/>
                  <a:pt x="325" y="149"/>
                  <a:pt x="329" y="152"/>
                </a:cubicBezTo>
                <a:cubicBezTo>
                  <a:pt x="334" y="156"/>
                  <a:pt x="342" y="158"/>
                  <a:pt x="348" y="160"/>
                </a:cubicBezTo>
                <a:cubicBezTo>
                  <a:pt x="350" y="160"/>
                  <a:pt x="350" y="160"/>
                  <a:pt x="350" y="161"/>
                </a:cubicBezTo>
                <a:cubicBezTo>
                  <a:pt x="354" y="159"/>
                  <a:pt x="355" y="159"/>
                  <a:pt x="359" y="161"/>
                </a:cubicBezTo>
                <a:cubicBezTo>
                  <a:pt x="361" y="162"/>
                  <a:pt x="361" y="162"/>
                  <a:pt x="367" y="163"/>
                </a:cubicBezTo>
                <a:cubicBezTo>
                  <a:pt x="367" y="163"/>
                  <a:pt x="367" y="163"/>
                  <a:pt x="368" y="162"/>
                </a:cubicBezTo>
                <a:cubicBezTo>
                  <a:pt x="362" y="158"/>
                  <a:pt x="353" y="158"/>
                  <a:pt x="346" y="157"/>
                </a:cubicBezTo>
                <a:cubicBezTo>
                  <a:pt x="343" y="155"/>
                  <a:pt x="342" y="153"/>
                  <a:pt x="341" y="151"/>
                </a:cubicBezTo>
                <a:cubicBezTo>
                  <a:pt x="340" y="150"/>
                  <a:pt x="334" y="146"/>
                  <a:pt x="339" y="146"/>
                </a:cubicBezTo>
                <a:cubicBezTo>
                  <a:pt x="341" y="147"/>
                  <a:pt x="343" y="147"/>
                  <a:pt x="346" y="148"/>
                </a:cubicBezTo>
                <a:cubicBezTo>
                  <a:pt x="352" y="149"/>
                  <a:pt x="359" y="152"/>
                  <a:pt x="366" y="154"/>
                </a:cubicBezTo>
                <a:cubicBezTo>
                  <a:pt x="367" y="153"/>
                  <a:pt x="367" y="152"/>
                  <a:pt x="367" y="152"/>
                </a:cubicBezTo>
                <a:cubicBezTo>
                  <a:pt x="368" y="151"/>
                  <a:pt x="368" y="151"/>
                  <a:pt x="369" y="150"/>
                </a:cubicBezTo>
                <a:cubicBezTo>
                  <a:pt x="368" y="150"/>
                  <a:pt x="368" y="149"/>
                  <a:pt x="367" y="150"/>
                </a:cubicBezTo>
                <a:cubicBezTo>
                  <a:pt x="364" y="149"/>
                  <a:pt x="360" y="150"/>
                  <a:pt x="361" y="145"/>
                </a:cubicBezTo>
                <a:cubicBezTo>
                  <a:pt x="358" y="147"/>
                  <a:pt x="355" y="147"/>
                  <a:pt x="352" y="145"/>
                </a:cubicBezTo>
                <a:cubicBezTo>
                  <a:pt x="351" y="141"/>
                  <a:pt x="355" y="137"/>
                  <a:pt x="356" y="135"/>
                </a:cubicBezTo>
                <a:cubicBezTo>
                  <a:pt x="356" y="135"/>
                  <a:pt x="357" y="133"/>
                  <a:pt x="358" y="131"/>
                </a:cubicBezTo>
                <a:cubicBezTo>
                  <a:pt x="359" y="128"/>
                  <a:pt x="360" y="123"/>
                  <a:pt x="363" y="123"/>
                </a:cubicBezTo>
                <a:cubicBezTo>
                  <a:pt x="366" y="123"/>
                  <a:pt x="367" y="124"/>
                  <a:pt x="366" y="127"/>
                </a:cubicBezTo>
                <a:cubicBezTo>
                  <a:pt x="366" y="129"/>
                  <a:pt x="366" y="132"/>
                  <a:pt x="366" y="135"/>
                </a:cubicBezTo>
                <a:cubicBezTo>
                  <a:pt x="366" y="135"/>
                  <a:pt x="366" y="135"/>
                  <a:pt x="366" y="135"/>
                </a:cubicBezTo>
                <a:cubicBezTo>
                  <a:pt x="365" y="138"/>
                  <a:pt x="364" y="142"/>
                  <a:pt x="362" y="144"/>
                </a:cubicBezTo>
                <a:cubicBezTo>
                  <a:pt x="364" y="145"/>
                  <a:pt x="367" y="145"/>
                  <a:pt x="367" y="143"/>
                </a:cubicBezTo>
                <a:cubicBezTo>
                  <a:pt x="367" y="140"/>
                  <a:pt x="369" y="139"/>
                  <a:pt x="372" y="139"/>
                </a:cubicBezTo>
                <a:cubicBezTo>
                  <a:pt x="372" y="140"/>
                  <a:pt x="372" y="140"/>
                  <a:pt x="374" y="142"/>
                </a:cubicBezTo>
                <a:cubicBezTo>
                  <a:pt x="374" y="141"/>
                  <a:pt x="374" y="141"/>
                  <a:pt x="374" y="141"/>
                </a:cubicBezTo>
                <a:cubicBezTo>
                  <a:pt x="373" y="138"/>
                  <a:pt x="374" y="138"/>
                  <a:pt x="376" y="137"/>
                </a:cubicBezTo>
                <a:cubicBezTo>
                  <a:pt x="374" y="135"/>
                  <a:pt x="376" y="132"/>
                  <a:pt x="378" y="131"/>
                </a:cubicBezTo>
                <a:cubicBezTo>
                  <a:pt x="385" y="135"/>
                  <a:pt x="385" y="135"/>
                  <a:pt x="388" y="137"/>
                </a:cubicBezTo>
                <a:cubicBezTo>
                  <a:pt x="392" y="137"/>
                  <a:pt x="400" y="133"/>
                  <a:pt x="402" y="137"/>
                </a:cubicBezTo>
                <a:cubicBezTo>
                  <a:pt x="402" y="139"/>
                  <a:pt x="401" y="142"/>
                  <a:pt x="398" y="144"/>
                </a:cubicBezTo>
                <a:cubicBezTo>
                  <a:pt x="397" y="144"/>
                  <a:pt x="396" y="145"/>
                  <a:pt x="395" y="145"/>
                </a:cubicBezTo>
                <a:cubicBezTo>
                  <a:pt x="395" y="146"/>
                  <a:pt x="395" y="146"/>
                  <a:pt x="396" y="147"/>
                </a:cubicBezTo>
                <a:cubicBezTo>
                  <a:pt x="399" y="148"/>
                  <a:pt x="402" y="147"/>
                  <a:pt x="400" y="152"/>
                </a:cubicBezTo>
                <a:cubicBezTo>
                  <a:pt x="401" y="156"/>
                  <a:pt x="402" y="156"/>
                  <a:pt x="398" y="159"/>
                </a:cubicBezTo>
                <a:cubicBezTo>
                  <a:pt x="393" y="160"/>
                  <a:pt x="388" y="162"/>
                  <a:pt x="382" y="164"/>
                </a:cubicBezTo>
                <a:cubicBezTo>
                  <a:pt x="382" y="164"/>
                  <a:pt x="382" y="164"/>
                  <a:pt x="382" y="164"/>
                </a:cubicBezTo>
                <a:cubicBezTo>
                  <a:pt x="382" y="164"/>
                  <a:pt x="383" y="165"/>
                  <a:pt x="383" y="166"/>
                </a:cubicBezTo>
                <a:cubicBezTo>
                  <a:pt x="382" y="167"/>
                  <a:pt x="380" y="169"/>
                  <a:pt x="378" y="171"/>
                </a:cubicBezTo>
                <a:cubicBezTo>
                  <a:pt x="375" y="172"/>
                  <a:pt x="373" y="170"/>
                  <a:pt x="370" y="168"/>
                </a:cubicBezTo>
                <a:cubicBezTo>
                  <a:pt x="366" y="167"/>
                  <a:pt x="362" y="165"/>
                  <a:pt x="358" y="164"/>
                </a:cubicBezTo>
                <a:cubicBezTo>
                  <a:pt x="358" y="165"/>
                  <a:pt x="357" y="165"/>
                  <a:pt x="356" y="166"/>
                </a:cubicBezTo>
                <a:cubicBezTo>
                  <a:pt x="358" y="167"/>
                  <a:pt x="359" y="169"/>
                  <a:pt x="361" y="170"/>
                </a:cubicBezTo>
                <a:cubicBezTo>
                  <a:pt x="361" y="173"/>
                  <a:pt x="358" y="175"/>
                  <a:pt x="356" y="176"/>
                </a:cubicBezTo>
                <a:cubicBezTo>
                  <a:pt x="354" y="175"/>
                  <a:pt x="353" y="174"/>
                  <a:pt x="351" y="173"/>
                </a:cubicBezTo>
                <a:cubicBezTo>
                  <a:pt x="350" y="174"/>
                  <a:pt x="349" y="175"/>
                  <a:pt x="348" y="175"/>
                </a:cubicBezTo>
                <a:cubicBezTo>
                  <a:pt x="346" y="178"/>
                  <a:pt x="340" y="187"/>
                  <a:pt x="335" y="183"/>
                </a:cubicBezTo>
                <a:close/>
                <a:moveTo>
                  <a:pt x="213" y="0"/>
                </a:moveTo>
                <a:cubicBezTo>
                  <a:pt x="330" y="0"/>
                  <a:pt x="426" y="95"/>
                  <a:pt x="426" y="212"/>
                </a:cubicBezTo>
                <a:cubicBezTo>
                  <a:pt x="426" y="329"/>
                  <a:pt x="330" y="425"/>
                  <a:pt x="213" y="425"/>
                </a:cubicBezTo>
                <a:cubicBezTo>
                  <a:pt x="96" y="425"/>
                  <a:pt x="0" y="329"/>
                  <a:pt x="0" y="212"/>
                </a:cubicBezTo>
                <a:cubicBezTo>
                  <a:pt x="0" y="95"/>
                  <a:pt x="96" y="0"/>
                  <a:pt x="213" y="0"/>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06596"/>
            <a:ext cx="9144000" cy="29093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50825" y="213291"/>
            <a:ext cx="2664324" cy="58477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en-US" altLang="zh-CN" sz="3200">
                <a:solidFill>
                  <a:schemeClr val="accent1"/>
                </a:solidFill>
                <a:latin typeface="+mj-lt"/>
                <a:ea typeface="+mj-ea"/>
                <a:sym typeface="Calibri" panose="020F0502020204030204" pitchFamily="34" charset="0"/>
              </a:rPr>
              <a:t>CONTENTS</a:t>
            </a:r>
          </a:p>
        </p:txBody>
      </p:sp>
      <p:sp>
        <p:nvSpPr>
          <p:cNvPr id="67" name="文本框 6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810152" y="212082"/>
            <a:ext cx="1490731" cy="59643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3200">
                <a:solidFill>
                  <a:schemeClr val="accent1"/>
                </a:solidFill>
                <a:latin typeface="+mj-ea"/>
                <a:ea typeface="+mj-ea"/>
                <a:sym typeface="Calibri" panose="020F0502020204030204" pitchFamily="34" charset="0"/>
              </a:rPr>
              <a:t>目 录</a:t>
            </a:r>
            <a:endParaRPr lang="en-US" altLang="zh-CN" sz="3200">
              <a:solidFill>
                <a:schemeClr val="accent1"/>
              </a:solidFill>
              <a:latin typeface="+mj-ea"/>
              <a:ea typeface="+mj-ea"/>
              <a:sym typeface="Calibri" panose="020F0502020204030204" pitchFamily="34" charset="0"/>
            </a:endParaRPr>
          </a:p>
        </p:txBody>
      </p:sp>
      <p:cxnSp>
        <p:nvCxnSpPr>
          <p:cNvPr id="6" name="直接连接符 5"/>
          <p:cNvCxnSpPr/>
          <p:nvPr/>
        </p:nvCxnSpPr>
        <p:spPr>
          <a:xfrm>
            <a:off x="2766684" y="357546"/>
            <a:ext cx="0" cy="32983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9" name="文本框 6"/>
          <p:cNvSpPr txBox="1">
            <a:spLocks noChangeArrowheads="1"/>
          </p:cNvSpPr>
          <p:nvPr/>
        </p:nvSpPr>
        <p:spPr bwMode="auto">
          <a:xfrm>
            <a:off x="1053242" y="1862321"/>
            <a:ext cx="274947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zh-CN" sz="2000" dirty="0">
                <a:solidFill>
                  <a:schemeClr val="bg1"/>
                </a:solidFill>
                <a:latin typeface="+mj-ea"/>
                <a:ea typeface="+mj-ea"/>
              </a:rPr>
              <a:t>马克思眼中的资本主义</a:t>
            </a:r>
            <a:endParaRPr lang="zh-CN" altLang="en-US" sz="2000" dirty="0">
              <a:solidFill>
                <a:schemeClr val="bg1"/>
              </a:solidFill>
              <a:latin typeface="+mj-ea"/>
              <a:ea typeface="+mj-ea"/>
            </a:endParaRPr>
          </a:p>
        </p:txBody>
      </p:sp>
      <p:sp>
        <p:nvSpPr>
          <p:cNvPr id="51" name="椭圆 50"/>
          <p:cNvSpPr/>
          <p:nvPr/>
        </p:nvSpPr>
        <p:spPr>
          <a:xfrm>
            <a:off x="515314" y="1812599"/>
            <a:ext cx="462000" cy="462000"/>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a:solidFill>
                  <a:schemeClr val="accent1"/>
                </a:solidFill>
                <a:latin typeface="+mj-lt"/>
              </a:rPr>
              <a:t>1</a:t>
            </a:r>
            <a:endParaRPr lang="zh-CN" altLang="en-US" sz="2000">
              <a:solidFill>
                <a:schemeClr val="accent1"/>
              </a:solidFill>
              <a:latin typeface="+mj-lt"/>
            </a:endParaRPr>
          </a:p>
        </p:txBody>
      </p:sp>
      <p:sp>
        <p:nvSpPr>
          <p:cNvPr id="52" name="文本框 6"/>
          <p:cNvSpPr txBox="1">
            <a:spLocks noChangeArrowheads="1"/>
          </p:cNvSpPr>
          <p:nvPr/>
        </p:nvSpPr>
        <p:spPr bwMode="auto">
          <a:xfrm>
            <a:off x="6135696" y="1895766"/>
            <a:ext cx="24929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zh-CN" sz="2000" dirty="0">
                <a:solidFill>
                  <a:schemeClr val="bg1"/>
                </a:solidFill>
                <a:latin typeface="+mj-ea"/>
                <a:ea typeface="+mj-ea"/>
              </a:rPr>
              <a:t>数字资本</a:t>
            </a:r>
            <a:r>
              <a:rPr lang="zh-CN" altLang="en-US" sz="2000" dirty="0">
                <a:solidFill>
                  <a:schemeClr val="bg1"/>
                </a:solidFill>
                <a:latin typeface="+mj-ea"/>
                <a:ea typeface="+mj-ea"/>
              </a:rPr>
              <a:t>与</a:t>
            </a:r>
            <a:r>
              <a:rPr lang="zh-CN" altLang="zh-CN" sz="2000" dirty="0">
                <a:solidFill>
                  <a:schemeClr val="bg1"/>
                </a:solidFill>
                <a:latin typeface="+mj-ea"/>
                <a:ea typeface="+mj-ea"/>
              </a:rPr>
              <a:t>数字共享</a:t>
            </a:r>
            <a:endParaRPr lang="zh-CN" altLang="en-US" sz="2000" dirty="0">
              <a:solidFill>
                <a:schemeClr val="bg1"/>
              </a:solidFill>
              <a:latin typeface="+mj-ea"/>
              <a:ea typeface="+mj-ea"/>
            </a:endParaRPr>
          </a:p>
        </p:txBody>
      </p:sp>
      <p:sp>
        <p:nvSpPr>
          <p:cNvPr id="54" name="椭圆 53"/>
          <p:cNvSpPr/>
          <p:nvPr/>
        </p:nvSpPr>
        <p:spPr>
          <a:xfrm>
            <a:off x="5562721" y="1864821"/>
            <a:ext cx="462000" cy="462000"/>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a:solidFill>
                  <a:schemeClr val="accent1"/>
                </a:solidFill>
                <a:latin typeface="+mj-lt"/>
              </a:rPr>
              <a:t>2</a:t>
            </a:r>
            <a:endParaRPr lang="zh-CN" altLang="en-US" sz="2000">
              <a:solidFill>
                <a:schemeClr val="accent1"/>
              </a:solidFill>
              <a:latin typeface="+mj-lt"/>
            </a:endParaRPr>
          </a:p>
        </p:txBody>
      </p:sp>
      <p:sp>
        <p:nvSpPr>
          <p:cNvPr id="55" name="文本框 6"/>
          <p:cNvSpPr txBox="1">
            <a:spLocks noChangeArrowheads="1"/>
          </p:cNvSpPr>
          <p:nvPr/>
        </p:nvSpPr>
        <p:spPr bwMode="auto">
          <a:xfrm>
            <a:off x="1057037" y="3322729"/>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dirty="0">
                <a:solidFill>
                  <a:schemeClr val="bg1"/>
                </a:solidFill>
                <a:latin typeface="+mj-ea"/>
                <a:ea typeface="+mj-ea"/>
              </a:rPr>
              <a:t>总述：变与不变</a:t>
            </a:r>
          </a:p>
        </p:txBody>
      </p:sp>
      <p:sp>
        <p:nvSpPr>
          <p:cNvPr id="57" name="椭圆 56"/>
          <p:cNvSpPr/>
          <p:nvPr/>
        </p:nvSpPr>
        <p:spPr>
          <a:xfrm>
            <a:off x="515314" y="3291784"/>
            <a:ext cx="462000" cy="462000"/>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a:solidFill>
                  <a:schemeClr val="accent1"/>
                </a:solidFill>
                <a:latin typeface="+mj-lt"/>
              </a:rPr>
              <a:t>3</a:t>
            </a:r>
            <a:endParaRPr lang="zh-CN" altLang="en-US" sz="2000">
              <a:solidFill>
                <a:schemeClr val="accent1"/>
              </a:solidFill>
              <a:latin typeface="+mj-lt"/>
            </a:endParaRPr>
          </a:p>
        </p:txBody>
      </p:sp>
      <p:sp>
        <p:nvSpPr>
          <p:cNvPr id="58" name="文本框 6"/>
          <p:cNvSpPr txBox="1">
            <a:spLocks noChangeArrowheads="1"/>
          </p:cNvSpPr>
          <p:nvPr/>
        </p:nvSpPr>
        <p:spPr bwMode="auto">
          <a:xfrm>
            <a:off x="6171603" y="3344006"/>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dirty="0">
                <a:solidFill>
                  <a:schemeClr val="bg1"/>
                </a:solidFill>
                <a:latin typeface="+mj-ea"/>
                <a:ea typeface="+mj-ea"/>
              </a:rPr>
              <a:t>参考文献</a:t>
            </a:r>
          </a:p>
        </p:txBody>
      </p:sp>
      <p:sp>
        <p:nvSpPr>
          <p:cNvPr id="60" name="椭圆 59"/>
          <p:cNvSpPr/>
          <p:nvPr/>
        </p:nvSpPr>
        <p:spPr>
          <a:xfrm>
            <a:off x="5562721" y="3344006"/>
            <a:ext cx="462000" cy="462000"/>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a:solidFill>
                  <a:schemeClr val="accent1"/>
                </a:solidFill>
                <a:latin typeface="+mj-lt"/>
              </a:rPr>
              <a:t>4</a:t>
            </a:r>
            <a:endParaRPr lang="zh-CN" altLang="en-US" sz="2000">
              <a:solidFill>
                <a:schemeClr val="accent1"/>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ppt_x"/>
                                          </p:val>
                                        </p:tav>
                                        <p:tav tm="100000">
                                          <p:val>
                                            <p:strVal val="#ppt_x"/>
                                          </p:val>
                                        </p:tav>
                                      </p:tavLst>
                                    </p:anim>
                                    <p:anim calcmode="lin" valueType="num">
                                      <p:cBhvr additive="base">
                                        <p:cTn id="8" dur="500" fill="hold"/>
                                        <p:tgtEl>
                                          <p:spTgt spid="4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anim calcmode="lin" valueType="num">
                                      <p:cBhvr additive="base">
                                        <p:cTn id="15" dur="500" fill="hold"/>
                                        <p:tgtEl>
                                          <p:spTgt spid="54"/>
                                        </p:tgtEl>
                                        <p:attrNameLst>
                                          <p:attrName>ppt_x</p:attrName>
                                        </p:attrNameLst>
                                      </p:cBhvr>
                                      <p:tavLst>
                                        <p:tav tm="0">
                                          <p:val>
                                            <p:strVal val="#ppt_x"/>
                                          </p:val>
                                        </p:tav>
                                        <p:tav tm="100000">
                                          <p:val>
                                            <p:strVal val="#ppt_x"/>
                                          </p:val>
                                        </p:tav>
                                      </p:tavLst>
                                    </p:anim>
                                    <p:anim calcmode="lin" valueType="num">
                                      <p:cBhvr additive="base">
                                        <p:cTn id="16" dur="500" fill="hold"/>
                                        <p:tgtEl>
                                          <p:spTgt spid="5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anim calcmode="lin" valueType="num">
                                      <p:cBhvr additive="base">
                                        <p:cTn id="23" dur="500" fill="hold"/>
                                        <p:tgtEl>
                                          <p:spTgt spid="55"/>
                                        </p:tgtEl>
                                        <p:attrNameLst>
                                          <p:attrName>ppt_x</p:attrName>
                                        </p:attrNameLst>
                                      </p:cBhvr>
                                      <p:tavLst>
                                        <p:tav tm="0">
                                          <p:val>
                                            <p:strVal val="#ppt_x"/>
                                          </p:val>
                                        </p:tav>
                                        <p:tav tm="100000">
                                          <p:val>
                                            <p:strVal val="#ppt_x"/>
                                          </p:val>
                                        </p:tav>
                                      </p:tavLst>
                                    </p:anim>
                                    <p:anim calcmode="lin" valueType="num">
                                      <p:cBhvr additive="base">
                                        <p:cTn id="24" dur="500" fill="hold"/>
                                        <p:tgtEl>
                                          <p:spTgt spid="5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anim calcmode="lin" valueType="num">
                                      <p:cBhvr additive="base">
                                        <p:cTn id="27" dur="500" fill="hold"/>
                                        <p:tgtEl>
                                          <p:spTgt spid="57"/>
                                        </p:tgtEl>
                                        <p:attrNameLst>
                                          <p:attrName>ppt_x</p:attrName>
                                        </p:attrNameLst>
                                      </p:cBhvr>
                                      <p:tavLst>
                                        <p:tav tm="0">
                                          <p:val>
                                            <p:strVal val="#ppt_x"/>
                                          </p:val>
                                        </p:tav>
                                        <p:tav tm="100000">
                                          <p:val>
                                            <p:strVal val="#ppt_x"/>
                                          </p:val>
                                        </p:tav>
                                      </p:tavLst>
                                    </p:anim>
                                    <p:anim calcmode="lin" valueType="num">
                                      <p:cBhvr additive="base">
                                        <p:cTn id="28" dur="500" fill="hold"/>
                                        <p:tgtEl>
                                          <p:spTgt spid="5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anim calcmode="lin" valueType="num">
                                      <p:cBhvr additive="base">
                                        <p:cTn id="31" dur="500" fill="hold"/>
                                        <p:tgtEl>
                                          <p:spTgt spid="58"/>
                                        </p:tgtEl>
                                        <p:attrNameLst>
                                          <p:attrName>ppt_x</p:attrName>
                                        </p:attrNameLst>
                                      </p:cBhvr>
                                      <p:tavLst>
                                        <p:tav tm="0">
                                          <p:val>
                                            <p:strVal val="#ppt_x"/>
                                          </p:val>
                                        </p:tav>
                                        <p:tav tm="100000">
                                          <p:val>
                                            <p:strVal val="#ppt_x"/>
                                          </p:val>
                                        </p:tav>
                                      </p:tavLst>
                                    </p:anim>
                                    <p:anim calcmode="lin" valueType="num">
                                      <p:cBhvr additive="base">
                                        <p:cTn id="32" dur="500" fill="hold"/>
                                        <p:tgtEl>
                                          <p:spTgt spid="5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0"/>
                                        </p:tgtEl>
                                        <p:attrNameLst>
                                          <p:attrName>style.visibility</p:attrName>
                                        </p:attrNameLst>
                                      </p:cBhvr>
                                      <p:to>
                                        <p:strVal val="visible"/>
                                      </p:to>
                                    </p:set>
                                    <p:anim calcmode="lin" valueType="num">
                                      <p:cBhvr additive="base">
                                        <p:cTn id="35" dur="500" fill="hold"/>
                                        <p:tgtEl>
                                          <p:spTgt spid="60"/>
                                        </p:tgtEl>
                                        <p:attrNameLst>
                                          <p:attrName>ppt_x</p:attrName>
                                        </p:attrNameLst>
                                      </p:cBhvr>
                                      <p:tavLst>
                                        <p:tav tm="0">
                                          <p:val>
                                            <p:strVal val="#ppt_x"/>
                                          </p:val>
                                        </p:tav>
                                        <p:tav tm="100000">
                                          <p:val>
                                            <p:strVal val="#ppt_x"/>
                                          </p:val>
                                        </p:tav>
                                      </p:tavLst>
                                    </p:anim>
                                    <p:anim calcmode="lin" valueType="num">
                                      <p:cBhvr additive="base">
                                        <p:cTn id="36"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1" grpId="0" animBg="1"/>
      <p:bldP spid="52" grpId="0"/>
      <p:bldP spid="54" grpId="0" animBg="1"/>
      <p:bldP spid="55" grpId="0"/>
      <p:bldP spid="57" grpId="0" animBg="1"/>
      <p:bldP spid="58" grpId="0"/>
      <p:bldP spid="6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337290" y="150470"/>
            <a:ext cx="2829942" cy="499624"/>
          </a:xfrm>
          <a:prstGeom prst="rect">
            <a:avLst/>
          </a:prstGeom>
          <a:noFill/>
        </p:spPr>
        <p:txBody>
          <a:bodyPr wrap="none">
            <a:spAutoFit/>
          </a:bodyPr>
          <a:lstStyle/>
          <a:p>
            <a:pPr fontAlgn="base">
              <a:lnSpc>
                <a:spcPct val="150000"/>
              </a:lnSpc>
              <a:spcBef>
                <a:spcPct val="0"/>
              </a:spcBef>
              <a:spcAft>
                <a:spcPct val="0"/>
              </a:spcAft>
              <a:defRPr/>
            </a:pPr>
            <a:r>
              <a:rPr lang="en-US" altLang="zh-CN" sz="20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PART3 </a:t>
            </a:r>
            <a:r>
              <a:rPr lang="zh-CN" altLang="en-US" sz="20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总述：</a:t>
            </a:r>
            <a:r>
              <a:rPr lang="zh-CN" altLang="en-US" sz="20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变</a:t>
            </a:r>
            <a:r>
              <a:rPr lang="zh-CN" altLang="en-US" sz="20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与</a:t>
            </a:r>
            <a:r>
              <a:rPr lang="zh-CN" altLang="en-US" sz="20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不变</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sp>
        <p:nvSpPr>
          <p:cNvPr id="12" name="矩形 11"/>
          <p:cNvSpPr/>
          <p:nvPr/>
        </p:nvSpPr>
        <p:spPr>
          <a:xfrm>
            <a:off x="2762297" y="1195599"/>
            <a:ext cx="6381703" cy="30012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2877275" y="1254658"/>
            <a:ext cx="6016112" cy="2680349"/>
          </a:xfrm>
          <a:prstGeom prst="rect">
            <a:avLst/>
          </a:prstGeom>
        </p:spPr>
        <p:txBody>
          <a:bodyPr wrap="square">
            <a:spAutoFit/>
          </a:bodyPr>
          <a:lstStyle/>
          <a:p>
            <a:pPr>
              <a:lnSpc>
                <a:spcPct val="150000"/>
              </a:lnSpc>
            </a:pPr>
            <a:r>
              <a:rPr lang="zh-CN" altLang="en-US" sz="1800" b="1" dirty="0">
                <a:solidFill>
                  <a:schemeClr val="bg1"/>
                </a:solidFill>
                <a:latin typeface="微软雅黑" panose="020B0503020204020204" pitchFamily="34" charset="-122"/>
                <a:ea typeface="微软雅黑" panose="020B0503020204020204" pitchFamily="34" charset="-122"/>
              </a:rPr>
              <a:t>资本主义之“变”：</a:t>
            </a:r>
            <a:endParaRPr lang="en-US" altLang="zh-CN" sz="1800" b="1" dirty="0">
              <a:solidFill>
                <a:schemeClr val="bg1"/>
              </a:solidFill>
              <a:latin typeface="微软雅黑" panose="020B0503020204020204" pitchFamily="34" charset="-122"/>
              <a:ea typeface="微软雅黑" panose="020B0503020204020204" pitchFamily="34" charset="-122"/>
            </a:endParaRPr>
          </a:p>
          <a:p>
            <a:pPr indent="457200" algn="just">
              <a:lnSpc>
                <a:spcPct val="150000"/>
              </a:lnSpc>
            </a:pPr>
            <a:r>
              <a:rPr lang="en-US" altLang="zh-CN" sz="1600" dirty="0">
                <a:solidFill>
                  <a:schemeClr val="bg1"/>
                </a:solidFill>
                <a:latin typeface="微软雅黑" panose="020B0503020204020204" pitchFamily="34" charset="-122"/>
                <a:ea typeface="微软雅黑" panose="020B0503020204020204" pitchFamily="34" charset="-122"/>
              </a:rPr>
              <a:t>1.	</a:t>
            </a:r>
            <a:r>
              <a:rPr lang="zh-CN" altLang="en-US" sz="1600" dirty="0">
                <a:solidFill>
                  <a:schemeClr val="bg1"/>
                </a:solidFill>
                <a:latin typeface="微软雅黑" panose="020B0503020204020204" pitchFamily="34" charset="-122"/>
                <a:ea typeface="微软雅黑" panose="020B0503020204020204" pitchFamily="34" charset="-122"/>
              </a:rPr>
              <a:t>生产方式从物质性的生产的支配地位到非物质性的技术（数字）霸权；</a:t>
            </a:r>
          </a:p>
          <a:p>
            <a:pPr indent="457200" algn="just">
              <a:lnSpc>
                <a:spcPct val="150000"/>
              </a:lnSpc>
            </a:pPr>
            <a:r>
              <a:rPr lang="en-US" altLang="zh-CN" sz="1600" dirty="0">
                <a:solidFill>
                  <a:schemeClr val="bg1"/>
                </a:solidFill>
                <a:latin typeface="微软雅黑" panose="020B0503020204020204" pitchFamily="34" charset="-122"/>
                <a:ea typeface="微软雅黑" panose="020B0503020204020204" pitchFamily="34" charset="-122"/>
              </a:rPr>
              <a:t>2.	</a:t>
            </a:r>
            <a:r>
              <a:rPr lang="zh-CN" altLang="en-US" sz="1600" dirty="0">
                <a:solidFill>
                  <a:schemeClr val="bg1"/>
                </a:solidFill>
                <a:latin typeface="微软雅黑" panose="020B0503020204020204" pitchFamily="34" charset="-122"/>
                <a:ea typeface="微软雅黑" panose="020B0503020204020204" pitchFamily="34" charset="-122"/>
              </a:rPr>
              <a:t>交易方式从最初的金钱交易到现在线上支付与技术交换，虚拟货币等新形式的资本变多样化；</a:t>
            </a:r>
          </a:p>
          <a:p>
            <a:pPr indent="457200" algn="just">
              <a:lnSpc>
                <a:spcPct val="150000"/>
              </a:lnSpc>
            </a:pPr>
            <a:r>
              <a:rPr lang="en-US" altLang="zh-CN" sz="1600" dirty="0">
                <a:solidFill>
                  <a:schemeClr val="bg1"/>
                </a:solidFill>
                <a:latin typeface="微软雅黑" panose="020B0503020204020204" pitchFamily="34" charset="-122"/>
                <a:ea typeface="微软雅黑" panose="020B0503020204020204" pitchFamily="34" charset="-122"/>
              </a:rPr>
              <a:t>3.	</a:t>
            </a:r>
            <a:r>
              <a:rPr lang="zh-CN" altLang="en-US" sz="1600" dirty="0">
                <a:solidFill>
                  <a:schemeClr val="bg1"/>
                </a:solidFill>
                <a:latin typeface="微软雅黑" panose="020B0503020204020204" pitchFamily="34" charset="-122"/>
                <a:ea typeface="微软雅黑" panose="020B0503020204020204" pitchFamily="34" charset="-122"/>
              </a:rPr>
              <a:t>产品增值不在局限于实物，基于互联网与信息技术的云计算、网盘服务、租赁平台服务等成为商品有了价值。</a:t>
            </a:r>
          </a:p>
        </p:txBody>
      </p:sp>
      <p:pic>
        <p:nvPicPr>
          <p:cNvPr id="3" name="图片 2">
            <a:extLst>
              <a:ext uri="{FF2B5EF4-FFF2-40B4-BE49-F238E27FC236}">
                <a16:creationId xmlns:a16="http://schemas.microsoft.com/office/drawing/2014/main" id="{EC79CA8F-00D7-47B8-ABF5-59672B1401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24551"/>
            <a:ext cx="2829942" cy="2543353"/>
          </a:xfrm>
          <a:prstGeom prst="rect">
            <a:avLst/>
          </a:prstGeom>
          <a:ln>
            <a:noFill/>
          </a:ln>
          <a:effectLst>
            <a:softEdge rad="112500"/>
          </a:effectLst>
        </p:spPr>
      </p:pic>
    </p:spTree>
    <p:extLst>
      <p:ext uri="{BB962C8B-B14F-4D97-AF65-F5344CB8AC3E}">
        <p14:creationId xmlns:p14="http://schemas.microsoft.com/office/powerpoint/2010/main" val="58816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337290" y="150470"/>
            <a:ext cx="2829942" cy="499624"/>
          </a:xfrm>
          <a:prstGeom prst="rect">
            <a:avLst/>
          </a:prstGeom>
          <a:noFill/>
        </p:spPr>
        <p:txBody>
          <a:bodyPr wrap="none">
            <a:spAutoFit/>
          </a:bodyPr>
          <a:lstStyle/>
          <a:p>
            <a:pPr fontAlgn="base">
              <a:lnSpc>
                <a:spcPct val="150000"/>
              </a:lnSpc>
              <a:spcBef>
                <a:spcPct val="0"/>
              </a:spcBef>
              <a:spcAft>
                <a:spcPct val="0"/>
              </a:spcAft>
              <a:defRPr/>
            </a:pPr>
            <a:r>
              <a:rPr lang="en-US" altLang="zh-CN" sz="20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PART3 </a:t>
            </a:r>
            <a:r>
              <a:rPr lang="zh-CN" altLang="en-US" sz="20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总述：</a:t>
            </a:r>
            <a:r>
              <a:rPr lang="zh-CN" altLang="en-US" sz="20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变</a:t>
            </a:r>
            <a:r>
              <a:rPr lang="zh-CN" altLang="en-US" sz="20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与</a:t>
            </a:r>
            <a:r>
              <a:rPr lang="zh-CN" altLang="en-US" sz="20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不变</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sp>
        <p:nvSpPr>
          <p:cNvPr id="12" name="矩形 11"/>
          <p:cNvSpPr/>
          <p:nvPr/>
        </p:nvSpPr>
        <p:spPr>
          <a:xfrm>
            <a:off x="2762297" y="1195599"/>
            <a:ext cx="6381703" cy="34372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2870588" y="1195599"/>
            <a:ext cx="6056752" cy="3378232"/>
          </a:xfrm>
          <a:prstGeom prst="rect">
            <a:avLst/>
          </a:prstGeom>
        </p:spPr>
        <p:txBody>
          <a:bodyPr wrap="square">
            <a:spAutoFit/>
          </a:bodyPr>
          <a:lstStyle/>
          <a:p>
            <a:pPr>
              <a:lnSpc>
                <a:spcPct val="150000"/>
              </a:lnSpc>
            </a:pPr>
            <a:r>
              <a:rPr lang="zh-CN" altLang="en-US" sz="1800" b="1" dirty="0">
                <a:solidFill>
                  <a:schemeClr val="bg1"/>
                </a:solidFill>
                <a:latin typeface="微软雅黑" panose="020B0503020204020204" pitchFamily="34" charset="-122"/>
                <a:ea typeface="微软雅黑" panose="020B0503020204020204" pitchFamily="34" charset="-122"/>
              </a:rPr>
              <a:t>资本主义之“不变”：</a:t>
            </a:r>
            <a:endParaRPr lang="en-US" altLang="zh-CN" sz="1800" b="1" dirty="0">
              <a:solidFill>
                <a:schemeClr val="bg1"/>
              </a:solidFill>
              <a:latin typeface="微软雅黑" panose="020B0503020204020204" pitchFamily="34" charset="-122"/>
              <a:ea typeface="微软雅黑" panose="020B0503020204020204" pitchFamily="34" charset="-122"/>
            </a:endParaRPr>
          </a:p>
          <a:p>
            <a:pPr indent="457200" algn="just">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1.	</a:t>
            </a:r>
            <a:r>
              <a:rPr lang="zh-CN" altLang="en-US" sz="1400" dirty="0">
                <a:solidFill>
                  <a:schemeClr val="bg1"/>
                </a:solidFill>
                <a:latin typeface="微软雅黑" panose="020B0503020204020204" pitchFamily="34" charset="-122"/>
                <a:ea typeface="微软雅黑" panose="020B0503020204020204" pitchFamily="34" charset="-122"/>
              </a:rPr>
              <a:t>数字资本主义通过机器与技术的升级与数据的增长来攫取剩余价值</a:t>
            </a:r>
          </a:p>
          <a:p>
            <a:pPr indent="457200" algn="just">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2.	</a:t>
            </a:r>
            <a:r>
              <a:rPr lang="zh-CN" altLang="en-US" sz="1400" dirty="0">
                <a:solidFill>
                  <a:schemeClr val="bg1"/>
                </a:solidFill>
                <a:latin typeface="微软雅黑" panose="020B0503020204020204" pitchFamily="34" charset="-122"/>
                <a:ea typeface="微软雅黑" panose="020B0503020204020204" pitchFamily="34" charset="-122"/>
              </a:rPr>
              <a:t>技术是劳动能力的延伸，对资本增值起决定作用的还是现实的人及其掌握和运用技术的劳动能力。</a:t>
            </a:r>
          </a:p>
          <a:p>
            <a:pPr indent="457200" algn="just">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3.	</a:t>
            </a:r>
            <a:r>
              <a:rPr lang="zh-CN" altLang="en-US" sz="1400" dirty="0">
                <a:solidFill>
                  <a:schemeClr val="bg1"/>
                </a:solidFill>
                <a:latin typeface="微软雅黑" panose="020B0503020204020204" pitchFamily="34" charset="-122"/>
                <a:ea typeface="微软雅黑" panose="020B0503020204020204" pitchFamily="34" charset="-122"/>
              </a:rPr>
              <a:t>数字资本主义在信息技术的帮助下，更加全方位地推动劳动者及其劳动，成为受资本支配的增值资本最可靠的手段，因此技术（数字）价值规律必然转变为劳动剥削规律。</a:t>
            </a:r>
          </a:p>
          <a:p>
            <a:pPr indent="457200" algn="just">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4.	</a:t>
            </a:r>
            <a:r>
              <a:rPr lang="zh-CN" altLang="en-US" sz="1400" dirty="0">
                <a:solidFill>
                  <a:schemeClr val="bg1"/>
                </a:solidFill>
                <a:latin typeface="微软雅黑" panose="020B0503020204020204" pitchFamily="34" charset="-122"/>
                <a:ea typeface="微软雅黑" panose="020B0503020204020204" pitchFamily="34" charset="-122"/>
              </a:rPr>
              <a:t>技术和信息的充分利用，提高了资本的积累速度，带来的是劳动者的相对贫困。靠信息获利的垄断资本有更大的权力而其他人在毫不知情的情况下被剥夺掉一部分权力。“数字鸿沟”体现的是“平等鸿沟”。</a:t>
            </a:r>
          </a:p>
        </p:txBody>
      </p:sp>
      <p:pic>
        <p:nvPicPr>
          <p:cNvPr id="7" name="图片 6">
            <a:extLst>
              <a:ext uri="{FF2B5EF4-FFF2-40B4-BE49-F238E27FC236}">
                <a16:creationId xmlns:a16="http://schemas.microsoft.com/office/drawing/2014/main" id="{11629AAD-B8E8-4CE6-889D-73F18DCAF3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05" y="1465191"/>
            <a:ext cx="2839048" cy="2839048"/>
          </a:xfrm>
          <a:prstGeom prst="rect">
            <a:avLst/>
          </a:prstGeom>
          <a:ln>
            <a:noFill/>
          </a:ln>
          <a:effectLst>
            <a:softEdge rad="112500"/>
          </a:effectLst>
        </p:spPr>
      </p:pic>
    </p:spTree>
    <p:extLst>
      <p:ext uri="{BB962C8B-B14F-4D97-AF65-F5344CB8AC3E}">
        <p14:creationId xmlns:p14="http://schemas.microsoft.com/office/powerpoint/2010/main" val="192468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224357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15039" y="1643210"/>
            <a:ext cx="1857079" cy="1857079"/>
          </a:xfrm>
          <a:prstGeom prst="ellipse">
            <a:avLst/>
          </a:prstGeom>
          <a:solidFill>
            <a:schemeClr val="accent1"/>
          </a:solidFill>
          <a:ln w="28575">
            <a:solidFill>
              <a:schemeClr val="bg1"/>
            </a:solid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800">
              <a:latin typeface="+mj-ea"/>
              <a:ea typeface="+mj-ea"/>
            </a:endParaRPr>
          </a:p>
        </p:txBody>
      </p:sp>
      <p:sp>
        <p:nvSpPr>
          <p:cNvPr id="13" name="文本框 6"/>
          <p:cNvSpPr txBox="1">
            <a:spLocks noChangeArrowheads="1"/>
          </p:cNvSpPr>
          <p:nvPr/>
        </p:nvSpPr>
        <p:spPr bwMode="auto">
          <a:xfrm>
            <a:off x="3419345" y="2217806"/>
            <a:ext cx="22365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4000" dirty="0">
                <a:solidFill>
                  <a:schemeClr val="accent1"/>
                </a:solidFill>
                <a:latin typeface="+mj-ea"/>
                <a:ea typeface="+mj-ea"/>
              </a:rPr>
              <a:t>参考文献</a:t>
            </a:r>
            <a:endParaRPr lang="zh-CN" altLang="en-US" sz="4000" b="1" dirty="0">
              <a:solidFill>
                <a:schemeClr val="accent1"/>
              </a:solidFill>
              <a:latin typeface="+mj-ea"/>
              <a:ea typeface="+mj-ea"/>
            </a:endParaRPr>
          </a:p>
        </p:txBody>
      </p:sp>
      <p:sp>
        <p:nvSpPr>
          <p:cNvPr id="15" name="文本框 6"/>
          <p:cNvSpPr txBox="1">
            <a:spLocks noChangeArrowheads="1"/>
          </p:cNvSpPr>
          <p:nvPr/>
        </p:nvSpPr>
        <p:spPr bwMode="auto">
          <a:xfrm>
            <a:off x="1578296" y="1910030"/>
            <a:ext cx="124745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8000" b="1" dirty="0">
                <a:solidFill>
                  <a:schemeClr val="bg1"/>
                </a:solidFill>
                <a:latin typeface="Impact" panose="020B0806030902050204" pitchFamily="34" charset="0"/>
                <a:ea typeface="+mj-ea"/>
              </a:rPr>
              <a:t>04</a:t>
            </a:r>
            <a:endParaRPr lang="zh-CN" altLang="en-US" sz="8000" b="1" dirty="0">
              <a:solidFill>
                <a:schemeClr val="bg1"/>
              </a:solidFill>
              <a:latin typeface="Impact" panose="020B0806030902050204" pitchFamily="34" charset="0"/>
              <a:ea typeface="+mj-ea"/>
            </a:endParaRPr>
          </a:p>
        </p:txBody>
      </p:sp>
      <p:sp>
        <p:nvSpPr>
          <p:cNvPr id="17" name="Freeform 5"/>
          <p:cNvSpPr>
            <a:spLocks noEditPoints="1"/>
          </p:cNvSpPr>
          <p:nvPr/>
        </p:nvSpPr>
        <p:spPr bwMode="auto">
          <a:xfrm>
            <a:off x="250825" y="3335362"/>
            <a:ext cx="1690181" cy="1681254"/>
          </a:xfrm>
          <a:custGeom>
            <a:avLst/>
            <a:gdLst>
              <a:gd name="T0" fmla="*/ 330 w 426"/>
              <a:gd name="T1" fmla="*/ 212 h 425"/>
              <a:gd name="T2" fmla="*/ 138 w 426"/>
              <a:gd name="T3" fmla="*/ 303 h 425"/>
              <a:gd name="T4" fmla="*/ 144 w 426"/>
              <a:gd name="T5" fmla="*/ 210 h 425"/>
              <a:gd name="T6" fmla="*/ 200 w 426"/>
              <a:gd name="T7" fmla="*/ 163 h 425"/>
              <a:gd name="T8" fmla="*/ 262 w 426"/>
              <a:gd name="T9" fmla="*/ 209 h 425"/>
              <a:gd name="T10" fmla="*/ 214 w 426"/>
              <a:gd name="T11" fmla="*/ 321 h 425"/>
              <a:gd name="T12" fmla="*/ 35 w 426"/>
              <a:gd name="T13" fmla="*/ 282 h 425"/>
              <a:gd name="T14" fmla="*/ 59 w 426"/>
              <a:gd name="T15" fmla="*/ 287 h 425"/>
              <a:gd name="T16" fmla="*/ 83 w 426"/>
              <a:gd name="T17" fmla="*/ 303 h 425"/>
              <a:gd name="T18" fmla="*/ 113 w 426"/>
              <a:gd name="T19" fmla="*/ 330 h 425"/>
              <a:gd name="T20" fmla="*/ 110 w 426"/>
              <a:gd name="T21" fmla="*/ 363 h 425"/>
              <a:gd name="T22" fmla="*/ 127 w 426"/>
              <a:gd name="T23" fmla="*/ 386 h 425"/>
              <a:gd name="T24" fmla="*/ 166 w 426"/>
              <a:gd name="T25" fmla="*/ 397 h 425"/>
              <a:gd name="T26" fmla="*/ 164 w 426"/>
              <a:gd name="T27" fmla="*/ 366 h 425"/>
              <a:gd name="T28" fmla="*/ 169 w 426"/>
              <a:gd name="T29" fmla="*/ 401 h 425"/>
              <a:gd name="T30" fmla="*/ 213 w 426"/>
              <a:gd name="T31" fmla="*/ 400 h 425"/>
              <a:gd name="T32" fmla="*/ 231 w 426"/>
              <a:gd name="T33" fmla="*/ 403 h 425"/>
              <a:gd name="T34" fmla="*/ 257 w 426"/>
              <a:gd name="T35" fmla="*/ 357 h 425"/>
              <a:gd name="T36" fmla="*/ 324 w 426"/>
              <a:gd name="T37" fmla="*/ 371 h 425"/>
              <a:gd name="T38" fmla="*/ 307 w 426"/>
              <a:gd name="T39" fmla="*/ 375 h 425"/>
              <a:gd name="T40" fmla="*/ 327 w 426"/>
              <a:gd name="T41" fmla="*/ 347 h 425"/>
              <a:gd name="T42" fmla="*/ 359 w 426"/>
              <a:gd name="T43" fmla="*/ 323 h 425"/>
              <a:gd name="T44" fmla="*/ 343 w 426"/>
              <a:gd name="T45" fmla="*/ 310 h 425"/>
              <a:gd name="T46" fmla="*/ 342 w 426"/>
              <a:gd name="T47" fmla="*/ 295 h 425"/>
              <a:gd name="T48" fmla="*/ 359 w 426"/>
              <a:gd name="T49" fmla="*/ 273 h 425"/>
              <a:gd name="T50" fmla="*/ 365 w 426"/>
              <a:gd name="T51" fmla="*/ 246 h 425"/>
              <a:gd name="T52" fmla="*/ 85 w 426"/>
              <a:gd name="T53" fmla="*/ 343 h 425"/>
              <a:gd name="T54" fmla="*/ 272 w 426"/>
              <a:gd name="T55" fmla="*/ 309 h 425"/>
              <a:gd name="T56" fmla="*/ 243 w 426"/>
              <a:gd name="T57" fmla="*/ 335 h 425"/>
              <a:gd name="T58" fmla="*/ 227 w 426"/>
              <a:gd name="T59" fmla="*/ 347 h 425"/>
              <a:gd name="T60" fmla="*/ 237 w 426"/>
              <a:gd name="T61" fmla="*/ 330 h 425"/>
              <a:gd name="T62" fmla="*/ 235 w 426"/>
              <a:gd name="T63" fmla="*/ 337 h 425"/>
              <a:gd name="T64" fmla="*/ 186 w 426"/>
              <a:gd name="T65" fmla="*/ 335 h 425"/>
              <a:gd name="T66" fmla="*/ 198 w 426"/>
              <a:gd name="T67" fmla="*/ 337 h 425"/>
              <a:gd name="T68" fmla="*/ 185 w 426"/>
              <a:gd name="T69" fmla="*/ 338 h 425"/>
              <a:gd name="T70" fmla="*/ 187 w 426"/>
              <a:gd name="T71" fmla="*/ 329 h 425"/>
              <a:gd name="T72" fmla="*/ 150 w 426"/>
              <a:gd name="T73" fmla="*/ 332 h 425"/>
              <a:gd name="T74" fmla="*/ 293 w 426"/>
              <a:gd name="T75" fmla="*/ 110 h 425"/>
              <a:gd name="T76" fmla="*/ 272 w 426"/>
              <a:gd name="T77" fmla="*/ 87 h 425"/>
              <a:gd name="T78" fmla="*/ 308 w 426"/>
              <a:gd name="T79" fmla="*/ 55 h 425"/>
              <a:gd name="T80" fmla="*/ 260 w 426"/>
              <a:gd name="T81" fmla="*/ 91 h 425"/>
              <a:gd name="T82" fmla="*/ 166 w 426"/>
              <a:gd name="T83" fmla="*/ 80 h 425"/>
              <a:gd name="T84" fmla="*/ 200 w 426"/>
              <a:gd name="T85" fmla="*/ 50 h 425"/>
              <a:gd name="T86" fmla="*/ 177 w 426"/>
              <a:gd name="T87" fmla="*/ 40 h 425"/>
              <a:gd name="T88" fmla="*/ 151 w 426"/>
              <a:gd name="T89" fmla="*/ 29 h 425"/>
              <a:gd name="T90" fmla="*/ 68 w 426"/>
              <a:gd name="T91" fmla="*/ 162 h 425"/>
              <a:gd name="T92" fmla="*/ 68 w 426"/>
              <a:gd name="T93" fmla="*/ 124 h 425"/>
              <a:gd name="T94" fmla="*/ 88 w 426"/>
              <a:gd name="T95" fmla="*/ 110 h 425"/>
              <a:gd name="T96" fmla="*/ 83 w 426"/>
              <a:gd name="T97" fmla="*/ 136 h 425"/>
              <a:gd name="T98" fmla="*/ 75 w 426"/>
              <a:gd name="T99" fmla="*/ 165 h 425"/>
              <a:gd name="T100" fmla="*/ 43 w 426"/>
              <a:gd name="T101" fmla="*/ 157 h 425"/>
              <a:gd name="T102" fmla="*/ 342 w 426"/>
              <a:gd name="T103" fmla="*/ 142 h 425"/>
              <a:gd name="T104" fmla="*/ 379 w 426"/>
              <a:gd name="T105" fmla="*/ 149 h 425"/>
              <a:gd name="T106" fmla="*/ 326 w 426"/>
              <a:gd name="T107" fmla="*/ 163 h 425"/>
              <a:gd name="T108" fmla="*/ 339 w 426"/>
              <a:gd name="T109" fmla="*/ 146 h 425"/>
              <a:gd name="T110" fmla="*/ 363 w 426"/>
              <a:gd name="T111" fmla="*/ 123 h 425"/>
              <a:gd name="T112" fmla="*/ 378 w 426"/>
              <a:gd name="T113" fmla="*/ 131 h 425"/>
              <a:gd name="T114" fmla="*/ 383 w 426"/>
              <a:gd name="T115" fmla="*/ 166 h 425"/>
              <a:gd name="T116" fmla="*/ 213 w 426"/>
              <a:gd name="T117"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6" h="425">
                <a:moveTo>
                  <a:pt x="213" y="8"/>
                </a:moveTo>
                <a:cubicBezTo>
                  <a:pt x="100" y="8"/>
                  <a:pt x="9" y="100"/>
                  <a:pt x="9" y="212"/>
                </a:cubicBezTo>
                <a:cubicBezTo>
                  <a:pt x="9" y="325"/>
                  <a:pt x="100" y="416"/>
                  <a:pt x="213" y="416"/>
                </a:cubicBezTo>
                <a:cubicBezTo>
                  <a:pt x="325" y="416"/>
                  <a:pt x="417" y="325"/>
                  <a:pt x="417" y="212"/>
                </a:cubicBezTo>
                <a:cubicBezTo>
                  <a:pt x="417" y="100"/>
                  <a:pt x="325" y="8"/>
                  <a:pt x="213" y="8"/>
                </a:cubicBezTo>
                <a:close/>
                <a:moveTo>
                  <a:pt x="138" y="303"/>
                </a:moveTo>
                <a:cubicBezTo>
                  <a:pt x="125" y="292"/>
                  <a:pt x="114" y="278"/>
                  <a:pt x="107" y="262"/>
                </a:cubicBezTo>
                <a:cubicBezTo>
                  <a:pt x="99" y="247"/>
                  <a:pt x="95" y="230"/>
                  <a:pt x="95" y="212"/>
                </a:cubicBezTo>
                <a:cubicBezTo>
                  <a:pt x="95" y="148"/>
                  <a:pt x="148" y="95"/>
                  <a:pt x="213" y="95"/>
                </a:cubicBezTo>
                <a:cubicBezTo>
                  <a:pt x="278" y="95"/>
                  <a:pt x="330" y="148"/>
                  <a:pt x="330" y="212"/>
                </a:cubicBezTo>
                <a:cubicBezTo>
                  <a:pt x="330" y="230"/>
                  <a:pt x="326" y="247"/>
                  <a:pt x="319" y="262"/>
                </a:cubicBezTo>
                <a:cubicBezTo>
                  <a:pt x="312" y="278"/>
                  <a:pt x="301" y="292"/>
                  <a:pt x="288" y="303"/>
                </a:cubicBezTo>
                <a:cubicBezTo>
                  <a:pt x="285" y="300"/>
                  <a:pt x="285" y="300"/>
                  <a:pt x="285" y="300"/>
                </a:cubicBezTo>
                <a:cubicBezTo>
                  <a:pt x="298" y="289"/>
                  <a:pt x="308" y="276"/>
                  <a:pt x="315" y="261"/>
                </a:cubicBezTo>
                <a:cubicBezTo>
                  <a:pt x="322" y="246"/>
                  <a:pt x="326" y="230"/>
                  <a:pt x="326" y="212"/>
                </a:cubicBezTo>
                <a:cubicBezTo>
                  <a:pt x="326" y="150"/>
                  <a:pt x="275" y="99"/>
                  <a:pt x="213" y="99"/>
                </a:cubicBezTo>
                <a:cubicBezTo>
                  <a:pt x="151" y="99"/>
                  <a:pt x="100" y="150"/>
                  <a:pt x="100" y="212"/>
                </a:cubicBezTo>
                <a:cubicBezTo>
                  <a:pt x="100" y="230"/>
                  <a:pt x="104" y="246"/>
                  <a:pt x="110" y="261"/>
                </a:cubicBezTo>
                <a:cubicBezTo>
                  <a:pt x="118" y="276"/>
                  <a:pt x="128" y="289"/>
                  <a:pt x="141" y="300"/>
                </a:cubicBezTo>
                <a:lnTo>
                  <a:pt x="138" y="303"/>
                </a:lnTo>
                <a:close/>
                <a:moveTo>
                  <a:pt x="214" y="321"/>
                </a:moveTo>
                <a:cubicBezTo>
                  <a:pt x="190" y="284"/>
                  <a:pt x="190" y="284"/>
                  <a:pt x="190" y="284"/>
                </a:cubicBezTo>
                <a:cubicBezTo>
                  <a:pt x="197" y="280"/>
                  <a:pt x="196" y="268"/>
                  <a:pt x="190" y="267"/>
                </a:cubicBezTo>
                <a:cubicBezTo>
                  <a:pt x="183" y="266"/>
                  <a:pt x="177" y="266"/>
                  <a:pt x="172" y="255"/>
                </a:cubicBezTo>
                <a:cubicBezTo>
                  <a:pt x="184" y="255"/>
                  <a:pt x="184" y="255"/>
                  <a:pt x="184" y="255"/>
                </a:cubicBezTo>
                <a:cubicBezTo>
                  <a:pt x="180" y="245"/>
                  <a:pt x="180" y="245"/>
                  <a:pt x="180" y="245"/>
                </a:cubicBezTo>
                <a:cubicBezTo>
                  <a:pt x="167" y="247"/>
                  <a:pt x="164" y="243"/>
                  <a:pt x="158" y="233"/>
                </a:cubicBezTo>
                <a:cubicBezTo>
                  <a:pt x="174" y="232"/>
                  <a:pt x="174" y="232"/>
                  <a:pt x="174" y="232"/>
                </a:cubicBezTo>
                <a:cubicBezTo>
                  <a:pt x="171" y="224"/>
                  <a:pt x="171" y="224"/>
                  <a:pt x="171" y="224"/>
                </a:cubicBezTo>
                <a:cubicBezTo>
                  <a:pt x="153" y="225"/>
                  <a:pt x="149" y="220"/>
                  <a:pt x="144" y="210"/>
                </a:cubicBezTo>
                <a:cubicBezTo>
                  <a:pt x="165" y="209"/>
                  <a:pt x="165" y="209"/>
                  <a:pt x="165" y="209"/>
                </a:cubicBezTo>
                <a:cubicBezTo>
                  <a:pt x="160" y="199"/>
                  <a:pt x="160" y="199"/>
                  <a:pt x="160" y="199"/>
                </a:cubicBezTo>
                <a:cubicBezTo>
                  <a:pt x="139" y="200"/>
                  <a:pt x="135" y="199"/>
                  <a:pt x="127" y="185"/>
                </a:cubicBezTo>
                <a:cubicBezTo>
                  <a:pt x="153" y="185"/>
                  <a:pt x="153" y="185"/>
                  <a:pt x="153" y="185"/>
                </a:cubicBezTo>
                <a:cubicBezTo>
                  <a:pt x="149" y="175"/>
                  <a:pt x="149" y="175"/>
                  <a:pt x="149" y="175"/>
                </a:cubicBezTo>
                <a:cubicBezTo>
                  <a:pt x="125" y="176"/>
                  <a:pt x="121" y="173"/>
                  <a:pt x="114" y="161"/>
                </a:cubicBezTo>
                <a:cubicBezTo>
                  <a:pt x="167" y="161"/>
                  <a:pt x="167" y="161"/>
                  <a:pt x="167" y="161"/>
                </a:cubicBezTo>
                <a:cubicBezTo>
                  <a:pt x="175" y="161"/>
                  <a:pt x="184" y="166"/>
                  <a:pt x="187" y="173"/>
                </a:cubicBezTo>
                <a:cubicBezTo>
                  <a:pt x="194" y="187"/>
                  <a:pt x="194" y="187"/>
                  <a:pt x="194" y="187"/>
                </a:cubicBezTo>
                <a:cubicBezTo>
                  <a:pt x="200" y="163"/>
                  <a:pt x="200" y="163"/>
                  <a:pt x="200" y="163"/>
                </a:cubicBezTo>
                <a:cubicBezTo>
                  <a:pt x="204" y="151"/>
                  <a:pt x="231" y="155"/>
                  <a:pt x="239" y="164"/>
                </a:cubicBezTo>
                <a:cubicBezTo>
                  <a:pt x="223" y="169"/>
                  <a:pt x="223" y="169"/>
                  <a:pt x="223" y="169"/>
                </a:cubicBezTo>
                <a:cubicBezTo>
                  <a:pt x="231" y="189"/>
                  <a:pt x="231" y="189"/>
                  <a:pt x="231" y="189"/>
                </a:cubicBezTo>
                <a:cubicBezTo>
                  <a:pt x="237" y="175"/>
                  <a:pt x="244" y="161"/>
                  <a:pt x="259" y="161"/>
                </a:cubicBezTo>
                <a:cubicBezTo>
                  <a:pt x="312" y="161"/>
                  <a:pt x="312" y="161"/>
                  <a:pt x="312" y="161"/>
                </a:cubicBezTo>
                <a:cubicBezTo>
                  <a:pt x="308" y="172"/>
                  <a:pt x="298" y="178"/>
                  <a:pt x="276" y="174"/>
                </a:cubicBezTo>
                <a:cubicBezTo>
                  <a:pt x="273" y="184"/>
                  <a:pt x="273" y="184"/>
                  <a:pt x="273" y="184"/>
                </a:cubicBezTo>
                <a:cubicBezTo>
                  <a:pt x="299" y="184"/>
                  <a:pt x="299" y="184"/>
                  <a:pt x="299" y="184"/>
                </a:cubicBezTo>
                <a:cubicBezTo>
                  <a:pt x="293" y="199"/>
                  <a:pt x="286" y="201"/>
                  <a:pt x="266" y="199"/>
                </a:cubicBezTo>
                <a:cubicBezTo>
                  <a:pt x="262" y="209"/>
                  <a:pt x="262" y="209"/>
                  <a:pt x="262" y="209"/>
                </a:cubicBezTo>
                <a:cubicBezTo>
                  <a:pt x="283" y="209"/>
                  <a:pt x="283" y="209"/>
                  <a:pt x="283" y="209"/>
                </a:cubicBezTo>
                <a:cubicBezTo>
                  <a:pt x="279" y="219"/>
                  <a:pt x="272" y="224"/>
                  <a:pt x="255" y="222"/>
                </a:cubicBezTo>
                <a:cubicBezTo>
                  <a:pt x="252" y="232"/>
                  <a:pt x="252" y="232"/>
                  <a:pt x="252" y="232"/>
                </a:cubicBezTo>
                <a:cubicBezTo>
                  <a:pt x="269" y="232"/>
                  <a:pt x="269" y="232"/>
                  <a:pt x="269" y="232"/>
                </a:cubicBezTo>
                <a:cubicBezTo>
                  <a:pt x="264" y="244"/>
                  <a:pt x="261" y="246"/>
                  <a:pt x="245" y="246"/>
                </a:cubicBezTo>
                <a:cubicBezTo>
                  <a:pt x="242" y="255"/>
                  <a:pt x="242" y="255"/>
                  <a:pt x="242" y="255"/>
                </a:cubicBezTo>
                <a:cubicBezTo>
                  <a:pt x="254" y="255"/>
                  <a:pt x="254" y="255"/>
                  <a:pt x="254" y="255"/>
                </a:cubicBezTo>
                <a:cubicBezTo>
                  <a:pt x="249" y="266"/>
                  <a:pt x="247" y="267"/>
                  <a:pt x="237" y="268"/>
                </a:cubicBezTo>
                <a:cubicBezTo>
                  <a:pt x="230" y="268"/>
                  <a:pt x="227" y="279"/>
                  <a:pt x="236" y="285"/>
                </a:cubicBezTo>
                <a:lnTo>
                  <a:pt x="214" y="321"/>
                </a:lnTo>
                <a:close/>
                <a:moveTo>
                  <a:pt x="31" y="283"/>
                </a:moveTo>
                <a:cubicBezTo>
                  <a:pt x="23" y="262"/>
                  <a:pt x="23" y="262"/>
                  <a:pt x="23" y="262"/>
                </a:cubicBezTo>
                <a:cubicBezTo>
                  <a:pt x="27" y="260"/>
                  <a:pt x="27" y="260"/>
                  <a:pt x="27" y="260"/>
                </a:cubicBezTo>
                <a:cubicBezTo>
                  <a:pt x="64" y="266"/>
                  <a:pt x="64" y="266"/>
                  <a:pt x="64" y="266"/>
                </a:cubicBezTo>
                <a:cubicBezTo>
                  <a:pt x="58" y="251"/>
                  <a:pt x="58" y="251"/>
                  <a:pt x="58" y="251"/>
                </a:cubicBezTo>
                <a:cubicBezTo>
                  <a:pt x="63" y="249"/>
                  <a:pt x="63" y="249"/>
                  <a:pt x="63" y="249"/>
                </a:cubicBezTo>
                <a:cubicBezTo>
                  <a:pt x="70" y="269"/>
                  <a:pt x="70" y="269"/>
                  <a:pt x="70" y="269"/>
                </a:cubicBezTo>
                <a:cubicBezTo>
                  <a:pt x="66" y="271"/>
                  <a:pt x="66" y="271"/>
                  <a:pt x="66" y="271"/>
                </a:cubicBezTo>
                <a:cubicBezTo>
                  <a:pt x="29" y="265"/>
                  <a:pt x="29" y="265"/>
                  <a:pt x="29" y="265"/>
                </a:cubicBezTo>
                <a:cubicBezTo>
                  <a:pt x="35" y="282"/>
                  <a:pt x="35" y="282"/>
                  <a:pt x="35" y="282"/>
                </a:cubicBezTo>
                <a:lnTo>
                  <a:pt x="31" y="283"/>
                </a:lnTo>
                <a:close/>
                <a:moveTo>
                  <a:pt x="45" y="313"/>
                </a:moveTo>
                <a:cubicBezTo>
                  <a:pt x="43" y="308"/>
                  <a:pt x="43" y="308"/>
                  <a:pt x="43" y="308"/>
                </a:cubicBezTo>
                <a:cubicBezTo>
                  <a:pt x="60" y="299"/>
                  <a:pt x="60" y="299"/>
                  <a:pt x="60" y="299"/>
                </a:cubicBezTo>
                <a:cubicBezTo>
                  <a:pt x="54" y="289"/>
                  <a:pt x="54" y="289"/>
                  <a:pt x="54" y="289"/>
                </a:cubicBezTo>
                <a:cubicBezTo>
                  <a:pt x="37" y="298"/>
                  <a:pt x="37" y="298"/>
                  <a:pt x="37" y="298"/>
                </a:cubicBezTo>
                <a:cubicBezTo>
                  <a:pt x="35" y="293"/>
                  <a:pt x="35" y="293"/>
                  <a:pt x="35" y="293"/>
                </a:cubicBezTo>
                <a:cubicBezTo>
                  <a:pt x="72" y="274"/>
                  <a:pt x="72" y="274"/>
                  <a:pt x="72" y="274"/>
                </a:cubicBezTo>
                <a:cubicBezTo>
                  <a:pt x="74" y="279"/>
                  <a:pt x="74" y="279"/>
                  <a:pt x="74" y="279"/>
                </a:cubicBezTo>
                <a:cubicBezTo>
                  <a:pt x="59" y="287"/>
                  <a:pt x="59" y="287"/>
                  <a:pt x="59" y="287"/>
                </a:cubicBezTo>
                <a:cubicBezTo>
                  <a:pt x="64" y="297"/>
                  <a:pt x="64" y="297"/>
                  <a:pt x="64" y="297"/>
                </a:cubicBezTo>
                <a:cubicBezTo>
                  <a:pt x="80" y="289"/>
                  <a:pt x="80" y="289"/>
                  <a:pt x="80" y="289"/>
                </a:cubicBezTo>
                <a:cubicBezTo>
                  <a:pt x="82" y="294"/>
                  <a:pt x="82" y="294"/>
                  <a:pt x="82" y="294"/>
                </a:cubicBezTo>
                <a:lnTo>
                  <a:pt x="45" y="313"/>
                </a:lnTo>
                <a:close/>
                <a:moveTo>
                  <a:pt x="62" y="336"/>
                </a:moveTo>
                <a:cubicBezTo>
                  <a:pt x="49" y="318"/>
                  <a:pt x="49" y="318"/>
                  <a:pt x="49" y="318"/>
                </a:cubicBezTo>
                <a:cubicBezTo>
                  <a:pt x="84" y="296"/>
                  <a:pt x="84" y="296"/>
                  <a:pt x="84" y="296"/>
                </a:cubicBezTo>
                <a:cubicBezTo>
                  <a:pt x="96" y="314"/>
                  <a:pt x="96" y="314"/>
                  <a:pt x="96" y="314"/>
                </a:cubicBezTo>
                <a:cubicBezTo>
                  <a:pt x="93" y="316"/>
                  <a:pt x="93" y="316"/>
                  <a:pt x="93" y="316"/>
                </a:cubicBezTo>
                <a:cubicBezTo>
                  <a:pt x="83" y="303"/>
                  <a:pt x="83" y="303"/>
                  <a:pt x="83" y="303"/>
                </a:cubicBezTo>
                <a:cubicBezTo>
                  <a:pt x="72" y="309"/>
                  <a:pt x="72" y="309"/>
                  <a:pt x="72" y="309"/>
                </a:cubicBezTo>
                <a:cubicBezTo>
                  <a:pt x="81" y="322"/>
                  <a:pt x="81" y="322"/>
                  <a:pt x="81" y="322"/>
                </a:cubicBezTo>
                <a:cubicBezTo>
                  <a:pt x="77" y="324"/>
                  <a:pt x="77" y="324"/>
                  <a:pt x="77" y="324"/>
                </a:cubicBezTo>
                <a:cubicBezTo>
                  <a:pt x="68" y="312"/>
                  <a:pt x="68" y="312"/>
                  <a:pt x="68" y="312"/>
                </a:cubicBezTo>
                <a:cubicBezTo>
                  <a:pt x="56" y="319"/>
                  <a:pt x="56" y="319"/>
                  <a:pt x="56" y="319"/>
                </a:cubicBezTo>
                <a:cubicBezTo>
                  <a:pt x="66" y="334"/>
                  <a:pt x="66" y="334"/>
                  <a:pt x="66" y="334"/>
                </a:cubicBezTo>
                <a:lnTo>
                  <a:pt x="62" y="336"/>
                </a:lnTo>
                <a:close/>
                <a:moveTo>
                  <a:pt x="92" y="365"/>
                </a:moveTo>
                <a:cubicBezTo>
                  <a:pt x="87" y="361"/>
                  <a:pt x="87" y="361"/>
                  <a:pt x="87" y="361"/>
                </a:cubicBezTo>
                <a:cubicBezTo>
                  <a:pt x="113" y="330"/>
                  <a:pt x="113" y="330"/>
                  <a:pt x="113" y="330"/>
                </a:cubicBezTo>
                <a:cubicBezTo>
                  <a:pt x="117" y="334"/>
                  <a:pt x="117" y="334"/>
                  <a:pt x="117" y="334"/>
                </a:cubicBezTo>
                <a:lnTo>
                  <a:pt x="92" y="365"/>
                </a:lnTo>
                <a:close/>
                <a:moveTo>
                  <a:pt x="119" y="362"/>
                </a:moveTo>
                <a:cubicBezTo>
                  <a:pt x="125" y="348"/>
                  <a:pt x="125" y="348"/>
                  <a:pt x="125" y="348"/>
                </a:cubicBezTo>
                <a:cubicBezTo>
                  <a:pt x="125" y="347"/>
                  <a:pt x="125" y="347"/>
                  <a:pt x="125" y="347"/>
                </a:cubicBezTo>
                <a:cubicBezTo>
                  <a:pt x="114" y="358"/>
                  <a:pt x="114" y="358"/>
                  <a:pt x="114" y="358"/>
                </a:cubicBezTo>
                <a:lnTo>
                  <a:pt x="119" y="362"/>
                </a:lnTo>
                <a:close/>
                <a:moveTo>
                  <a:pt x="112" y="379"/>
                </a:moveTo>
                <a:cubicBezTo>
                  <a:pt x="117" y="368"/>
                  <a:pt x="117" y="368"/>
                  <a:pt x="117" y="368"/>
                </a:cubicBezTo>
                <a:cubicBezTo>
                  <a:pt x="110" y="363"/>
                  <a:pt x="110" y="363"/>
                  <a:pt x="110" y="363"/>
                </a:cubicBezTo>
                <a:cubicBezTo>
                  <a:pt x="101" y="372"/>
                  <a:pt x="101" y="372"/>
                  <a:pt x="101" y="372"/>
                </a:cubicBezTo>
                <a:cubicBezTo>
                  <a:pt x="97" y="369"/>
                  <a:pt x="97" y="369"/>
                  <a:pt x="97" y="369"/>
                </a:cubicBezTo>
                <a:cubicBezTo>
                  <a:pt x="127" y="339"/>
                  <a:pt x="127" y="339"/>
                  <a:pt x="127" y="339"/>
                </a:cubicBezTo>
                <a:cubicBezTo>
                  <a:pt x="133" y="343"/>
                  <a:pt x="133" y="343"/>
                  <a:pt x="133" y="343"/>
                </a:cubicBezTo>
                <a:cubicBezTo>
                  <a:pt x="117" y="382"/>
                  <a:pt x="117" y="382"/>
                  <a:pt x="117" y="382"/>
                </a:cubicBezTo>
                <a:lnTo>
                  <a:pt x="112" y="379"/>
                </a:lnTo>
                <a:close/>
                <a:moveTo>
                  <a:pt x="142" y="393"/>
                </a:moveTo>
                <a:cubicBezTo>
                  <a:pt x="136" y="391"/>
                  <a:pt x="136" y="391"/>
                  <a:pt x="136" y="391"/>
                </a:cubicBezTo>
                <a:cubicBezTo>
                  <a:pt x="139" y="362"/>
                  <a:pt x="139" y="362"/>
                  <a:pt x="139" y="362"/>
                </a:cubicBezTo>
                <a:cubicBezTo>
                  <a:pt x="127" y="386"/>
                  <a:pt x="127" y="386"/>
                  <a:pt x="127" y="386"/>
                </a:cubicBezTo>
                <a:cubicBezTo>
                  <a:pt x="122" y="384"/>
                  <a:pt x="122" y="384"/>
                  <a:pt x="122" y="384"/>
                </a:cubicBezTo>
                <a:cubicBezTo>
                  <a:pt x="141" y="346"/>
                  <a:pt x="141" y="346"/>
                  <a:pt x="141" y="346"/>
                </a:cubicBezTo>
                <a:cubicBezTo>
                  <a:pt x="146" y="349"/>
                  <a:pt x="146" y="349"/>
                  <a:pt x="146" y="349"/>
                </a:cubicBezTo>
                <a:cubicBezTo>
                  <a:pt x="143" y="376"/>
                  <a:pt x="143" y="376"/>
                  <a:pt x="143" y="376"/>
                </a:cubicBezTo>
                <a:cubicBezTo>
                  <a:pt x="156" y="353"/>
                  <a:pt x="156" y="353"/>
                  <a:pt x="156" y="353"/>
                </a:cubicBezTo>
                <a:cubicBezTo>
                  <a:pt x="160" y="355"/>
                  <a:pt x="160" y="355"/>
                  <a:pt x="160" y="355"/>
                </a:cubicBezTo>
                <a:lnTo>
                  <a:pt x="142" y="393"/>
                </a:lnTo>
                <a:close/>
                <a:moveTo>
                  <a:pt x="169" y="401"/>
                </a:moveTo>
                <a:cubicBezTo>
                  <a:pt x="166" y="400"/>
                  <a:pt x="166" y="400"/>
                  <a:pt x="166" y="400"/>
                </a:cubicBezTo>
                <a:cubicBezTo>
                  <a:pt x="166" y="397"/>
                  <a:pt x="166" y="397"/>
                  <a:pt x="166" y="397"/>
                </a:cubicBezTo>
                <a:cubicBezTo>
                  <a:pt x="165" y="398"/>
                  <a:pt x="164" y="398"/>
                  <a:pt x="163" y="398"/>
                </a:cubicBezTo>
                <a:cubicBezTo>
                  <a:pt x="162" y="399"/>
                  <a:pt x="160" y="399"/>
                  <a:pt x="159" y="398"/>
                </a:cubicBezTo>
                <a:cubicBezTo>
                  <a:pt x="156" y="397"/>
                  <a:pt x="154" y="395"/>
                  <a:pt x="153" y="391"/>
                </a:cubicBezTo>
                <a:cubicBezTo>
                  <a:pt x="151" y="388"/>
                  <a:pt x="151" y="383"/>
                  <a:pt x="153" y="377"/>
                </a:cubicBezTo>
                <a:cubicBezTo>
                  <a:pt x="156" y="370"/>
                  <a:pt x="158" y="365"/>
                  <a:pt x="161" y="362"/>
                </a:cubicBezTo>
                <a:cubicBezTo>
                  <a:pt x="164" y="360"/>
                  <a:pt x="169" y="358"/>
                  <a:pt x="173" y="359"/>
                </a:cubicBezTo>
                <a:cubicBezTo>
                  <a:pt x="178" y="361"/>
                  <a:pt x="181" y="366"/>
                  <a:pt x="179" y="374"/>
                </a:cubicBezTo>
                <a:cubicBezTo>
                  <a:pt x="174" y="373"/>
                  <a:pt x="174" y="373"/>
                  <a:pt x="174" y="373"/>
                </a:cubicBezTo>
                <a:cubicBezTo>
                  <a:pt x="175" y="370"/>
                  <a:pt x="174" y="365"/>
                  <a:pt x="171" y="364"/>
                </a:cubicBezTo>
                <a:cubicBezTo>
                  <a:pt x="169" y="363"/>
                  <a:pt x="166" y="364"/>
                  <a:pt x="164" y="366"/>
                </a:cubicBezTo>
                <a:cubicBezTo>
                  <a:pt x="162" y="368"/>
                  <a:pt x="160" y="372"/>
                  <a:pt x="158" y="378"/>
                </a:cubicBezTo>
                <a:cubicBezTo>
                  <a:pt x="157" y="383"/>
                  <a:pt x="156" y="387"/>
                  <a:pt x="157" y="390"/>
                </a:cubicBezTo>
                <a:cubicBezTo>
                  <a:pt x="158" y="392"/>
                  <a:pt x="159" y="394"/>
                  <a:pt x="161" y="394"/>
                </a:cubicBezTo>
                <a:cubicBezTo>
                  <a:pt x="163" y="395"/>
                  <a:pt x="164" y="394"/>
                  <a:pt x="166" y="393"/>
                </a:cubicBezTo>
                <a:cubicBezTo>
                  <a:pt x="167" y="392"/>
                  <a:pt x="168" y="390"/>
                  <a:pt x="169" y="387"/>
                </a:cubicBezTo>
                <a:cubicBezTo>
                  <a:pt x="170" y="385"/>
                  <a:pt x="170" y="385"/>
                  <a:pt x="170" y="385"/>
                </a:cubicBezTo>
                <a:cubicBezTo>
                  <a:pt x="164" y="383"/>
                  <a:pt x="164" y="383"/>
                  <a:pt x="164" y="383"/>
                </a:cubicBezTo>
                <a:cubicBezTo>
                  <a:pt x="165" y="379"/>
                  <a:pt x="165" y="379"/>
                  <a:pt x="165" y="379"/>
                </a:cubicBezTo>
                <a:cubicBezTo>
                  <a:pt x="175" y="382"/>
                  <a:pt x="175" y="382"/>
                  <a:pt x="175" y="382"/>
                </a:cubicBezTo>
                <a:lnTo>
                  <a:pt x="169" y="401"/>
                </a:lnTo>
                <a:close/>
                <a:moveTo>
                  <a:pt x="225" y="392"/>
                </a:moveTo>
                <a:cubicBezTo>
                  <a:pt x="225" y="396"/>
                  <a:pt x="224" y="399"/>
                  <a:pt x="222" y="401"/>
                </a:cubicBezTo>
                <a:cubicBezTo>
                  <a:pt x="220" y="403"/>
                  <a:pt x="217" y="404"/>
                  <a:pt x="213" y="404"/>
                </a:cubicBezTo>
                <a:cubicBezTo>
                  <a:pt x="209" y="404"/>
                  <a:pt x="206" y="403"/>
                  <a:pt x="205" y="400"/>
                </a:cubicBezTo>
                <a:cubicBezTo>
                  <a:pt x="203" y="398"/>
                  <a:pt x="202" y="395"/>
                  <a:pt x="202" y="391"/>
                </a:cubicBezTo>
                <a:cubicBezTo>
                  <a:pt x="203" y="363"/>
                  <a:pt x="203" y="363"/>
                  <a:pt x="203" y="363"/>
                </a:cubicBezTo>
                <a:cubicBezTo>
                  <a:pt x="208" y="363"/>
                  <a:pt x="208" y="363"/>
                  <a:pt x="208" y="363"/>
                </a:cubicBezTo>
                <a:cubicBezTo>
                  <a:pt x="207" y="392"/>
                  <a:pt x="207" y="392"/>
                  <a:pt x="207" y="392"/>
                </a:cubicBezTo>
                <a:cubicBezTo>
                  <a:pt x="207" y="394"/>
                  <a:pt x="208" y="396"/>
                  <a:pt x="209" y="398"/>
                </a:cubicBezTo>
                <a:cubicBezTo>
                  <a:pt x="210" y="399"/>
                  <a:pt x="211" y="400"/>
                  <a:pt x="213" y="400"/>
                </a:cubicBezTo>
                <a:cubicBezTo>
                  <a:pt x="215" y="400"/>
                  <a:pt x="217" y="399"/>
                  <a:pt x="218" y="398"/>
                </a:cubicBezTo>
                <a:cubicBezTo>
                  <a:pt x="219" y="397"/>
                  <a:pt x="220" y="395"/>
                  <a:pt x="220" y="392"/>
                </a:cubicBezTo>
                <a:cubicBezTo>
                  <a:pt x="221" y="364"/>
                  <a:pt x="221" y="364"/>
                  <a:pt x="221" y="364"/>
                </a:cubicBezTo>
                <a:cubicBezTo>
                  <a:pt x="226" y="364"/>
                  <a:pt x="226" y="364"/>
                  <a:pt x="226" y="364"/>
                </a:cubicBezTo>
                <a:lnTo>
                  <a:pt x="225" y="392"/>
                </a:lnTo>
                <a:close/>
                <a:moveTo>
                  <a:pt x="253" y="400"/>
                </a:moveTo>
                <a:cubicBezTo>
                  <a:pt x="249" y="401"/>
                  <a:pt x="249" y="401"/>
                  <a:pt x="249" y="401"/>
                </a:cubicBezTo>
                <a:cubicBezTo>
                  <a:pt x="235" y="374"/>
                  <a:pt x="235" y="374"/>
                  <a:pt x="235" y="374"/>
                </a:cubicBezTo>
                <a:cubicBezTo>
                  <a:pt x="237" y="403"/>
                  <a:pt x="237" y="403"/>
                  <a:pt x="237" y="403"/>
                </a:cubicBezTo>
                <a:cubicBezTo>
                  <a:pt x="231" y="403"/>
                  <a:pt x="231" y="403"/>
                  <a:pt x="231" y="403"/>
                </a:cubicBezTo>
                <a:cubicBezTo>
                  <a:pt x="228" y="363"/>
                  <a:pt x="228" y="363"/>
                  <a:pt x="228" y="363"/>
                </a:cubicBezTo>
                <a:cubicBezTo>
                  <a:pt x="234" y="362"/>
                  <a:pt x="234" y="362"/>
                  <a:pt x="234" y="362"/>
                </a:cubicBezTo>
                <a:cubicBezTo>
                  <a:pt x="246" y="381"/>
                  <a:pt x="246" y="381"/>
                  <a:pt x="246" y="381"/>
                </a:cubicBezTo>
                <a:cubicBezTo>
                  <a:pt x="244" y="361"/>
                  <a:pt x="244" y="361"/>
                  <a:pt x="244" y="361"/>
                </a:cubicBezTo>
                <a:cubicBezTo>
                  <a:pt x="248" y="360"/>
                  <a:pt x="248" y="360"/>
                  <a:pt x="248" y="360"/>
                </a:cubicBezTo>
                <a:lnTo>
                  <a:pt x="253" y="400"/>
                </a:lnTo>
                <a:close/>
                <a:moveTo>
                  <a:pt x="268" y="396"/>
                </a:moveTo>
                <a:cubicBezTo>
                  <a:pt x="263" y="397"/>
                  <a:pt x="263" y="397"/>
                  <a:pt x="263" y="397"/>
                </a:cubicBezTo>
                <a:cubicBezTo>
                  <a:pt x="252" y="359"/>
                  <a:pt x="252" y="359"/>
                  <a:pt x="252" y="359"/>
                </a:cubicBezTo>
                <a:cubicBezTo>
                  <a:pt x="257" y="357"/>
                  <a:pt x="257" y="357"/>
                  <a:pt x="257" y="357"/>
                </a:cubicBezTo>
                <a:lnTo>
                  <a:pt x="268" y="396"/>
                </a:lnTo>
                <a:close/>
                <a:moveTo>
                  <a:pt x="282" y="347"/>
                </a:moveTo>
                <a:cubicBezTo>
                  <a:pt x="289" y="389"/>
                  <a:pt x="289" y="389"/>
                  <a:pt x="289" y="389"/>
                </a:cubicBezTo>
                <a:cubicBezTo>
                  <a:pt x="284" y="392"/>
                  <a:pt x="284" y="392"/>
                  <a:pt x="284" y="392"/>
                </a:cubicBezTo>
                <a:cubicBezTo>
                  <a:pt x="261" y="356"/>
                  <a:pt x="261" y="356"/>
                  <a:pt x="261" y="356"/>
                </a:cubicBezTo>
                <a:cubicBezTo>
                  <a:pt x="266" y="354"/>
                  <a:pt x="266" y="354"/>
                  <a:pt x="266" y="354"/>
                </a:cubicBezTo>
                <a:cubicBezTo>
                  <a:pt x="282" y="378"/>
                  <a:pt x="282" y="378"/>
                  <a:pt x="282" y="378"/>
                </a:cubicBezTo>
                <a:cubicBezTo>
                  <a:pt x="278" y="349"/>
                  <a:pt x="278" y="349"/>
                  <a:pt x="278" y="349"/>
                </a:cubicBezTo>
                <a:lnTo>
                  <a:pt x="282" y="347"/>
                </a:lnTo>
                <a:close/>
                <a:moveTo>
                  <a:pt x="324" y="371"/>
                </a:moveTo>
                <a:cubicBezTo>
                  <a:pt x="305" y="381"/>
                  <a:pt x="305" y="381"/>
                  <a:pt x="305" y="381"/>
                </a:cubicBezTo>
                <a:cubicBezTo>
                  <a:pt x="284" y="346"/>
                  <a:pt x="284" y="346"/>
                  <a:pt x="284" y="346"/>
                </a:cubicBezTo>
                <a:cubicBezTo>
                  <a:pt x="303" y="336"/>
                  <a:pt x="303" y="336"/>
                  <a:pt x="303" y="336"/>
                </a:cubicBezTo>
                <a:cubicBezTo>
                  <a:pt x="305" y="340"/>
                  <a:pt x="305" y="340"/>
                  <a:pt x="305" y="340"/>
                </a:cubicBezTo>
                <a:cubicBezTo>
                  <a:pt x="291" y="347"/>
                  <a:pt x="291" y="347"/>
                  <a:pt x="291" y="347"/>
                </a:cubicBezTo>
                <a:cubicBezTo>
                  <a:pt x="297" y="358"/>
                  <a:pt x="297" y="358"/>
                  <a:pt x="297" y="358"/>
                </a:cubicBezTo>
                <a:cubicBezTo>
                  <a:pt x="310" y="351"/>
                  <a:pt x="310" y="351"/>
                  <a:pt x="310" y="351"/>
                </a:cubicBezTo>
                <a:cubicBezTo>
                  <a:pt x="312" y="355"/>
                  <a:pt x="312" y="355"/>
                  <a:pt x="312" y="355"/>
                </a:cubicBezTo>
                <a:cubicBezTo>
                  <a:pt x="300" y="362"/>
                  <a:pt x="300" y="362"/>
                  <a:pt x="300" y="362"/>
                </a:cubicBezTo>
                <a:cubicBezTo>
                  <a:pt x="307" y="375"/>
                  <a:pt x="307" y="375"/>
                  <a:pt x="307" y="375"/>
                </a:cubicBezTo>
                <a:cubicBezTo>
                  <a:pt x="322" y="367"/>
                  <a:pt x="322" y="367"/>
                  <a:pt x="322" y="367"/>
                </a:cubicBezTo>
                <a:lnTo>
                  <a:pt x="324" y="371"/>
                </a:lnTo>
                <a:close/>
                <a:moveTo>
                  <a:pt x="320" y="332"/>
                </a:moveTo>
                <a:cubicBezTo>
                  <a:pt x="316" y="331"/>
                  <a:pt x="314" y="333"/>
                  <a:pt x="312" y="335"/>
                </a:cubicBezTo>
                <a:cubicBezTo>
                  <a:pt x="320" y="346"/>
                  <a:pt x="320" y="346"/>
                  <a:pt x="320" y="346"/>
                </a:cubicBezTo>
                <a:cubicBezTo>
                  <a:pt x="322" y="344"/>
                  <a:pt x="323" y="343"/>
                  <a:pt x="325" y="340"/>
                </a:cubicBezTo>
                <a:cubicBezTo>
                  <a:pt x="326" y="336"/>
                  <a:pt x="324" y="333"/>
                  <a:pt x="320" y="332"/>
                </a:cubicBezTo>
                <a:close/>
                <a:moveTo>
                  <a:pt x="346" y="356"/>
                </a:moveTo>
                <a:cubicBezTo>
                  <a:pt x="342" y="359"/>
                  <a:pt x="342" y="359"/>
                  <a:pt x="342" y="359"/>
                </a:cubicBezTo>
                <a:cubicBezTo>
                  <a:pt x="327" y="347"/>
                  <a:pt x="327" y="347"/>
                  <a:pt x="327" y="347"/>
                </a:cubicBezTo>
                <a:cubicBezTo>
                  <a:pt x="323" y="351"/>
                  <a:pt x="323" y="351"/>
                  <a:pt x="323" y="351"/>
                </a:cubicBezTo>
                <a:cubicBezTo>
                  <a:pt x="333" y="364"/>
                  <a:pt x="333" y="364"/>
                  <a:pt x="333" y="364"/>
                </a:cubicBezTo>
                <a:cubicBezTo>
                  <a:pt x="329" y="368"/>
                  <a:pt x="329" y="368"/>
                  <a:pt x="329" y="368"/>
                </a:cubicBezTo>
                <a:cubicBezTo>
                  <a:pt x="304" y="334"/>
                  <a:pt x="304" y="334"/>
                  <a:pt x="304" y="334"/>
                </a:cubicBezTo>
                <a:cubicBezTo>
                  <a:pt x="312" y="329"/>
                  <a:pt x="312" y="329"/>
                  <a:pt x="312" y="329"/>
                </a:cubicBezTo>
                <a:cubicBezTo>
                  <a:pt x="315" y="327"/>
                  <a:pt x="318" y="326"/>
                  <a:pt x="321" y="326"/>
                </a:cubicBezTo>
                <a:cubicBezTo>
                  <a:pt x="329" y="327"/>
                  <a:pt x="332" y="332"/>
                  <a:pt x="331" y="338"/>
                </a:cubicBezTo>
                <a:cubicBezTo>
                  <a:pt x="331" y="340"/>
                  <a:pt x="331" y="342"/>
                  <a:pt x="330" y="344"/>
                </a:cubicBezTo>
                <a:lnTo>
                  <a:pt x="346" y="356"/>
                </a:lnTo>
                <a:close/>
                <a:moveTo>
                  <a:pt x="359" y="323"/>
                </a:moveTo>
                <a:cubicBezTo>
                  <a:pt x="367" y="328"/>
                  <a:pt x="365" y="342"/>
                  <a:pt x="354" y="344"/>
                </a:cubicBezTo>
                <a:cubicBezTo>
                  <a:pt x="351" y="344"/>
                  <a:pt x="348" y="344"/>
                  <a:pt x="346" y="343"/>
                </a:cubicBezTo>
                <a:cubicBezTo>
                  <a:pt x="348" y="338"/>
                  <a:pt x="348" y="338"/>
                  <a:pt x="348" y="338"/>
                </a:cubicBezTo>
                <a:cubicBezTo>
                  <a:pt x="350" y="339"/>
                  <a:pt x="352" y="339"/>
                  <a:pt x="354" y="339"/>
                </a:cubicBezTo>
                <a:cubicBezTo>
                  <a:pt x="361" y="338"/>
                  <a:pt x="361" y="330"/>
                  <a:pt x="356" y="327"/>
                </a:cubicBezTo>
                <a:cubicBezTo>
                  <a:pt x="355" y="326"/>
                  <a:pt x="353" y="326"/>
                  <a:pt x="351" y="326"/>
                </a:cubicBezTo>
                <a:cubicBezTo>
                  <a:pt x="346" y="327"/>
                  <a:pt x="343" y="330"/>
                  <a:pt x="338" y="330"/>
                </a:cubicBezTo>
                <a:cubicBezTo>
                  <a:pt x="332" y="331"/>
                  <a:pt x="327" y="327"/>
                  <a:pt x="327" y="321"/>
                </a:cubicBezTo>
                <a:cubicBezTo>
                  <a:pt x="326" y="318"/>
                  <a:pt x="327" y="315"/>
                  <a:pt x="328" y="313"/>
                </a:cubicBezTo>
                <a:cubicBezTo>
                  <a:pt x="331" y="308"/>
                  <a:pt x="338" y="307"/>
                  <a:pt x="343" y="310"/>
                </a:cubicBezTo>
                <a:cubicBezTo>
                  <a:pt x="341" y="315"/>
                  <a:pt x="341" y="315"/>
                  <a:pt x="341" y="315"/>
                </a:cubicBezTo>
                <a:cubicBezTo>
                  <a:pt x="338" y="313"/>
                  <a:pt x="334" y="313"/>
                  <a:pt x="332" y="316"/>
                </a:cubicBezTo>
                <a:cubicBezTo>
                  <a:pt x="331" y="318"/>
                  <a:pt x="331" y="319"/>
                  <a:pt x="331" y="321"/>
                </a:cubicBezTo>
                <a:cubicBezTo>
                  <a:pt x="332" y="324"/>
                  <a:pt x="334" y="326"/>
                  <a:pt x="337" y="325"/>
                </a:cubicBezTo>
                <a:cubicBezTo>
                  <a:pt x="342" y="325"/>
                  <a:pt x="346" y="320"/>
                  <a:pt x="351" y="321"/>
                </a:cubicBezTo>
                <a:cubicBezTo>
                  <a:pt x="353" y="321"/>
                  <a:pt x="356" y="321"/>
                  <a:pt x="359" y="323"/>
                </a:cubicBezTo>
                <a:close/>
                <a:moveTo>
                  <a:pt x="377" y="317"/>
                </a:moveTo>
                <a:cubicBezTo>
                  <a:pt x="374" y="321"/>
                  <a:pt x="374" y="321"/>
                  <a:pt x="374" y="321"/>
                </a:cubicBezTo>
                <a:cubicBezTo>
                  <a:pt x="339" y="299"/>
                  <a:pt x="339" y="299"/>
                  <a:pt x="339" y="299"/>
                </a:cubicBezTo>
                <a:cubicBezTo>
                  <a:pt x="342" y="295"/>
                  <a:pt x="342" y="295"/>
                  <a:pt x="342" y="295"/>
                </a:cubicBezTo>
                <a:lnTo>
                  <a:pt x="377" y="317"/>
                </a:lnTo>
                <a:close/>
                <a:moveTo>
                  <a:pt x="359" y="273"/>
                </a:moveTo>
                <a:cubicBezTo>
                  <a:pt x="355" y="280"/>
                  <a:pt x="355" y="280"/>
                  <a:pt x="355" y="280"/>
                </a:cubicBezTo>
                <a:cubicBezTo>
                  <a:pt x="388" y="300"/>
                  <a:pt x="388" y="300"/>
                  <a:pt x="388" y="300"/>
                </a:cubicBezTo>
                <a:cubicBezTo>
                  <a:pt x="386" y="304"/>
                  <a:pt x="386" y="304"/>
                  <a:pt x="386" y="304"/>
                </a:cubicBezTo>
                <a:cubicBezTo>
                  <a:pt x="353" y="284"/>
                  <a:pt x="353" y="284"/>
                  <a:pt x="353" y="284"/>
                </a:cubicBezTo>
                <a:cubicBezTo>
                  <a:pt x="349" y="292"/>
                  <a:pt x="349" y="292"/>
                  <a:pt x="349" y="292"/>
                </a:cubicBezTo>
                <a:cubicBezTo>
                  <a:pt x="345" y="289"/>
                  <a:pt x="345" y="289"/>
                  <a:pt x="345" y="289"/>
                </a:cubicBezTo>
                <a:cubicBezTo>
                  <a:pt x="355" y="271"/>
                  <a:pt x="355" y="271"/>
                  <a:pt x="355" y="271"/>
                </a:cubicBezTo>
                <a:lnTo>
                  <a:pt x="359" y="273"/>
                </a:lnTo>
                <a:close/>
                <a:moveTo>
                  <a:pt x="365" y="246"/>
                </a:moveTo>
                <a:cubicBezTo>
                  <a:pt x="385" y="264"/>
                  <a:pt x="385" y="264"/>
                  <a:pt x="385" y="264"/>
                </a:cubicBezTo>
                <a:cubicBezTo>
                  <a:pt x="399" y="270"/>
                  <a:pt x="399" y="270"/>
                  <a:pt x="399" y="270"/>
                </a:cubicBezTo>
                <a:cubicBezTo>
                  <a:pt x="397" y="274"/>
                  <a:pt x="397" y="274"/>
                  <a:pt x="397" y="274"/>
                </a:cubicBezTo>
                <a:cubicBezTo>
                  <a:pt x="385" y="269"/>
                  <a:pt x="385" y="269"/>
                  <a:pt x="385" y="269"/>
                </a:cubicBezTo>
                <a:cubicBezTo>
                  <a:pt x="356" y="269"/>
                  <a:pt x="356" y="269"/>
                  <a:pt x="356" y="269"/>
                </a:cubicBezTo>
                <a:cubicBezTo>
                  <a:pt x="357" y="264"/>
                  <a:pt x="357" y="264"/>
                  <a:pt x="357" y="264"/>
                </a:cubicBezTo>
                <a:cubicBezTo>
                  <a:pt x="377" y="264"/>
                  <a:pt x="377" y="264"/>
                  <a:pt x="377" y="264"/>
                </a:cubicBezTo>
                <a:cubicBezTo>
                  <a:pt x="363" y="251"/>
                  <a:pt x="363" y="251"/>
                  <a:pt x="363" y="251"/>
                </a:cubicBezTo>
                <a:lnTo>
                  <a:pt x="365" y="246"/>
                </a:lnTo>
                <a:close/>
                <a:moveTo>
                  <a:pt x="89" y="347"/>
                </a:moveTo>
                <a:cubicBezTo>
                  <a:pt x="85" y="350"/>
                  <a:pt x="82" y="352"/>
                  <a:pt x="79" y="352"/>
                </a:cubicBezTo>
                <a:cubicBezTo>
                  <a:pt x="76" y="352"/>
                  <a:pt x="73" y="351"/>
                  <a:pt x="70" y="349"/>
                </a:cubicBezTo>
                <a:cubicBezTo>
                  <a:pt x="68" y="346"/>
                  <a:pt x="67" y="344"/>
                  <a:pt x="67" y="340"/>
                </a:cubicBezTo>
                <a:cubicBezTo>
                  <a:pt x="67" y="339"/>
                  <a:pt x="67" y="337"/>
                  <a:pt x="68" y="336"/>
                </a:cubicBezTo>
                <a:cubicBezTo>
                  <a:pt x="73" y="338"/>
                  <a:pt x="73" y="338"/>
                  <a:pt x="73" y="338"/>
                </a:cubicBezTo>
                <a:cubicBezTo>
                  <a:pt x="72" y="339"/>
                  <a:pt x="72" y="340"/>
                  <a:pt x="72" y="341"/>
                </a:cubicBezTo>
                <a:cubicBezTo>
                  <a:pt x="72" y="342"/>
                  <a:pt x="73" y="344"/>
                  <a:pt x="74" y="345"/>
                </a:cubicBezTo>
                <a:cubicBezTo>
                  <a:pt x="75" y="346"/>
                  <a:pt x="77" y="347"/>
                  <a:pt x="79" y="347"/>
                </a:cubicBezTo>
                <a:cubicBezTo>
                  <a:pt x="80" y="347"/>
                  <a:pt x="82" y="346"/>
                  <a:pt x="85" y="343"/>
                </a:cubicBezTo>
                <a:cubicBezTo>
                  <a:pt x="105" y="323"/>
                  <a:pt x="105" y="323"/>
                  <a:pt x="105" y="323"/>
                </a:cubicBezTo>
                <a:cubicBezTo>
                  <a:pt x="109" y="327"/>
                  <a:pt x="109" y="327"/>
                  <a:pt x="109" y="327"/>
                </a:cubicBezTo>
                <a:lnTo>
                  <a:pt x="89" y="347"/>
                </a:lnTo>
                <a:close/>
                <a:moveTo>
                  <a:pt x="274" y="310"/>
                </a:moveTo>
                <a:cubicBezTo>
                  <a:pt x="273" y="337"/>
                  <a:pt x="273" y="337"/>
                  <a:pt x="273" y="337"/>
                </a:cubicBezTo>
                <a:cubicBezTo>
                  <a:pt x="269" y="339"/>
                  <a:pt x="269" y="339"/>
                  <a:pt x="269" y="339"/>
                </a:cubicBezTo>
                <a:cubicBezTo>
                  <a:pt x="269" y="314"/>
                  <a:pt x="269" y="314"/>
                  <a:pt x="269" y="314"/>
                </a:cubicBezTo>
                <a:cubicBezTo>
                  <a:pt x="254" y="322"/>
                  <a:pt x="254" y="322"/>
                  <a:pt x="254" y="322"/>
                </a:cubicBezTo>
                <a:cubicBezTo>
                  <a:pt x="253" y="319"/>
                  <a:pt x="253" y="319"/>
                  <a:pt x="253" y="319"/>
                </a:cubicBezTo>
                <a:cubicBezTo>
                  <a:pt x="272" y="309"/>
                  <a:pt x="272" y="309"/>
                  <a:pt x="272" y="309"/>
                </a:cubicBezTo>
                <a:lnTo>
                  <a:pt x="274" y="310"/>
                </a:lnTo>
                <a:close/>
                <a:moveTo>
                  <a:pt x="218" y="332"/>
                </a:moveTo>
                <a:cubicBezTo>
                  <a:pt x="218" y="331"/>
                  <a:pt x="219" y="330"/>
                  <a:pt x="219" y="328"/>
                </a:cubicBezTo>
                <a:cubicBezTo>
                  <a:pt x="220" y="327"/>
                  <a:pt x="221" y="326"/>
                  <a:pt x="222" y="326"/>
                </a:cubicBezTo>
                <a:cubicBezTo>
                  <a:pt x="223" y="325"/>
                  <a:pt x="224" y="324"/>
                  <a:pt x="226" y="324"/>
                </a:cubicBezTo>
                <a:cubicBezTo>
                  <a:pt x="227" y="323"/>
                  <a:pt x="229" y="323"/>
                  <a:pt x="231" y="323"/>
                </a:cubicBezTo>
                <a:cubicBezTo>
                  <a:pt x="232" y="323"/>
                  <a:pt x="234" y="323"/>
                  <a:pt x="235" y="324"/>
                </a:cubicBezTo>
                <a:cubicBezTo>
                  <a:pt x="237" y="324"/>
                  <a:pt x="238" y="325"/>
                  <a:pt x="239" y="326"/>
                </a:cubicBezTo>
                <a:cubicBezTo>
                  <a:pt x="240" y="326"/>
                  <a:pt x="241" y="328"/>
                  <a:pt x="242" y="329"/>
                </a:cubicBezTo>
                <a:cubicBezTo>
                  <a:pt x="243" y="331"/>
                  <a:pt x="243" y="333"/>
                  <a:pt x="243" y="335"/>
                </a:cubicBezTo>
                <a:cubicBezTo>
                  <a:pt x="243" y="337"/>
                  <a:pt x="243" y="339"/>
                  <a:pt x="242" y="341"/>
                </a:cubicBezTo>
                <a:cubicBezTo>
                  <a:pt x="241" y="343"/>
                  <a:pt x="240" y="344"/>
                  <a:pt x="239" y="346"/>
                </a:cubicBezTo>
                <a:cubicBezTo>
                  <a:pt x="238" y="347"/>
                  <a:pt x="236" y="348"/>
                  <a:pt x="234" y="349"/>
                </a:cubicBezTo>
                <a:cubicBezTo>
                  <a:pt x="232" y="349"/>
                  <a:pt x="229" y="350"/>
                  <a:pt x="226" y="350"/>
                </a:cubicBezTo>
                <a:cubicBezTo>
                  <a:pt x="225" y="350"/>
                  <a:pt x="225" y="350"/>
                  <a:pt x="224" y="350"/>
                </a:cubicBezTo>
                <a:cubicBezTo>
                  <a:pt x="223" y="350"/>
                  <a:pt x="222" y="349"/>
                  <a:pt x="222" y="349"/>
                </a:cubicBezTo>
                <a:cubicBezTo>
                  <a:pt x="222" y="346"/>
                  <a:pt x="222" y="346"/>
                  <a:pt x="222" y="346"/>
                </a:cubicBezTo>
                <a:cubicBezTo>
                  <a:pt x="222" y="346"/>
                  <a:pt x="222" y="346"/>
                  <a:pt x="222" y="346"/>
                </a:cubicBezTo>
                <a:cubicBezTo>
                  <a:pt x="222" y="346"/>
                  <a:pt x="223" y="346"/>
                  <a:pt x="224" y="347"/>
                </a:cubicBezTo>
                <a:cubicBezTo>
                  <a:pt x="225" y="347"/>
                  <a:pt x="226" y="347"/>
                  <a:pt x="227" y="347"/>
                </a:cubicBezTo>
                <a:cubicBezTo>
                  <a:pt x="230" y="347"/>
                  <a:pt x="233" y="346"/>
                  <a:pt x="235" y="345"/>
                </a:cubicBezTo>
                <a:cubicBezTo>
                  <a:pt x="237" y="343"/>
                  <a:pt x="238" y="341"/>
                  <a:pt x="238" y="338"/>
                </a:cubicBezTo>
                <a:cubicBezTo>
                  <a:pt x="237" y="339"/>
                  <a:pt x="235" y="339"/>
                  <a:pt x="234" y="340"/>
                </a:cubicBezTo>
                <a:cubicBezTo>
                  <a:pt x="233" y="340"/>
                  <a:pt x="231" y="340"/>
                  <a:pt x="230" y="340"/>
                </a:cubicBezTo>
                <a:cubicBezTo>
                  <a:pt x="229" y="340"/>
                  <a:pt x="227" y="340"/>
                  <a:pt x="226" y="340"/>
                </a:cubicBezTo>
                <a:cubicBezTo>
                  <a:pt x="225" y="340"/>
                  <a:pt x="224" y="339"/>
                  <a:pt x="223" y="339"/>
                </a:cubicBezTo>
                <a:cubicBezTo>
                  <a:pt x="221" y="338"/>
                  <a:pt x="220" y="337"/>
                  <a:pt x="219" y="336"/>
                </a:cubicBezTo>
                <a:cubicBezTo>
                  <a:pt x="219" y="335"/>
                  <a:pt x="218" y="334"/>
                  <a:pt x="218" y="332"/>
                </a:cubicBezTo>
                <a:close/>
                <a:moveTo>
                  <a:pt x="238" y="334"/>
                </a:moveTo>
                <a:cubicBezTo>
                  <a:pt x="238" y="332"/>
                  <a:pt x="238" y="331"/>
                  <a:pt x="237" y="330"/>
                </a:cubicBezTo>
                <a:cubicBezTo>
                  <a:pt x="237" y="329"/>
                  <a:pt x="236" y="328"/>
                  <a:pt x="235" y="327"/>
                </a:cubicBezTo>
                <a:cubicBezTo>
                  <a:pt x="235" y="327"/>
                  <a:pt x="234" y="327"/>
                  <a:pt x="233" y="326"/>
                </a:cubicBezTo>
                <a:cubicBezTo>
                  <a:pt x="232" y="326"/>
                  <a:pt x="231" y="326"/>
                  <a:pt x="231" y="326"/>
                </a:cubicBezTo>
                <a:cubicBezTo>
                  <a:pt x="228" y="326"/>
                  <a:pt x="227" y="327"/>
                  <a:pt x="225" y="328"/>
                </a:cubicBezTo>
                <a:cubicBezTo>
                  <a:pt x="224" y="329"/>
                  <a:pt x="224" y="330"/>
                  <a:pt x="224" y="332"/>
                </a:cubicBezTo>
                <a:cubicBezTo>
                  <a:pt x="224" y="333"/>
                  <a:pt x="224" y="334"/>
                  <a:pt x="224" y="335"/>
                </a:cubicBezTo>
                <a:cubicBezTo>
                  <a:pt x="225" y="335"/>
                  <a:pt x="225" y="336"/>
                  <a:pt x="226" y="336"/>
                </a:cubicBezTo>
                <a:cubicBezTo>
                  <a:pt x="227" y="337"/>
                  <a:pt x="228" y="337"/>
                  <a:pt x="228" y="337"/>
                </a:cubicBezTo>
                <a:cubicBezTo>
                  <a:pt x="229" y="337"/>
                  <a:pt x="230" y="337"/>
                  <a:pt x="231" y="337"/>
                </a:cubicBezTo>
                <a:cubicBezTo>
                  <a:pt x="232" y="337"/>
                  <a:pt x="233" y="337"/>
                  <a:pt x="235" y="337"/>
                </a:cubicBezTo>
                <a:cubicBezTo>
                  <a:pt x="236" y="337"/>
                  <a:pt x="237" y="336"/>
                  <a:pt x="238" y="336"/>
                </a:cubicBezTo>
                <a:cubicBezTo>
                  <a:pt x="238" y="336"/>
                  <a:pt x="238" y="335"/>
                  <a:pt x="238" y="335"/>
                </a:cubicBezTo>
                <a:cubicBezTo>
                  <a:pt x="238" y="335"/>
                  <a:pt x="238" y="335"/>
                  <a:pt x="238" y="334"/>
                </a:cubicBezTo>
                <a:close/>
                <a:moveTo>
                  <a:pt x="189" y="350"/>
                </a:moveTo>
                <a:cubicBezTo>
                  <a:pt x="187" y="349"/>
                  <a:pt x="185" y="349"/>
                  <a:pt x="184" y="348"/>
                </a:cubicBezTo>
                <a:cubicBezTo>
                  <a:pt x="182" y="348"/>
                  <a:pt x="181" y="347"/>
                  <a:pt x="180" y="346"/>
                </a:cubicBezTo>
                <a:cubicBezTo>
                  <a:pt x="179" y="345"/>
                  <a:pt x="179" y="345"/>
                  <a:pt x="178" y="344"/>
                </a:cubicBezTo>
                <a:cubicBezTo>
                  <a:pt x="178" y="343"/>
                  <a:pt x="178" y="342"/>
                  <a:pt x="178" y="340"/>
                </a:cubicBezTo>
                <a:cubicBezTo>
                  <a:pt x="178" y="339"/>
                  <a:pt x="179" y="338"/>
                  <a:pt x="180" y="337"/>
                </a:cubicBezTo>
                <a:cubicBezTo>
                  <a:pt x="182" y="336"/>
                  <a:pt x="184" y="335"/>
                  <a:pt x="186" y="335"/>
                </a:cubicBezTo>
                <a:cubicBezTo>
                  <a:pt x="186" y="335"/>
                  <a:pt x="186" y="335"/>
                  <a:pt x="186" y="335"/>
                </a:cubicBezTo>
                <a:cubicBezTo>
                  <a:pt x="184" y="334"/>
                  <a:pt x="183" y="333"/>
                  <a:pt x="182" y="332"/>
                </a:cubicBezTo>
                <a:cubicBezTo>
                  <a:pt x="181" y="331"/>
                  <a:pt x="181" y="330"/>
                  <a:pt x="181" y="328"/>
                </a:cubicBezTo>
                <a:cubicBezTo>
                  <a:pt x="182" y="327"/>
                  <a:pt x="183" y="325"/>
                  <a:pt x="186" y="324"/>
                </a:cubicBezTo>
                <a:cubicBezTo>
                  <a:pt x="188" y="323"/>
                  <a:pt x="191" y="323"/>
                  <a:pt x="194" y="323"/>
                </a:cubicBezTo>
                <a:cubicBezTo>
                  <a:pt x="198" y="324"/>
                  <a:pt x="201" y="325"/>
                  <a:pt x="203" y="326"/>
                </a:cubicBezTo>
                <a:cubicBezTo>
                  <a:pt x="204" y="328"/>
                  <a:pt x="205" y="330"/>
                  <a:pt x="205" y="332"/>
                </a:cubicBezTo>
                <a:cubicBezTo>
                  <a:pt x="205" y="333"/>
                  <a:pt x="204" y="334"/>
                  <a:pt x="203" y="335"/>
                </a:cubicBezTo>
                <a:cubicBezTo>
                  <a:pt x="201" y="336"/>
                  <a:pt x="200" y="336"/>
                  <a:pt x="198" y="337"/>
                </a:cubicBezTo>
                <a:cubicBezTo>
                  <a:pt x="198" y="337"/>
                  <a:pt x="198" y="337"/>
                  <a:pt x="198" y="337"/>
                </a:cubicBezTo>
                <a:cubicBezTo>
                  <a:pt x="200" y="338"/>
                  <a:pt x="201" y="339"/>
                  <a:pt x="202" y="340"/>
                </a:cubicBezTo>
                <a:cubicBezTo>
                  <a:pt x="203" y="341"/>
                  <a:pt x="204" y="342"/>
                  <a:pt x="203" y="344"/>
                </a:cubicBezTo>
                <a:cubicBezTo>
                  <a:pt x="203" y="346"/>
                  <a:pt x="201" y="348"/>
                  <a:pt x="199" y="349"/>
                </a:cubicBezTo>
                <a:cubicBezTo>
                  <a:pt x="196" y="350"/>
                  <a:pt x="193" y="350"/>
                  <a:pt x="189" y="350"/>
                </a:cubicBezTo>
                <a:close/>
                <a:moveTo>
                  <a:pt x="198" y="344"/>
                </a:moveTo>
                <a:cubicBezTo>
                  <a:pt x="198" y="342"/>
                  <a:pt x="198" y="342"/>
                  <a:pt x="197" y="341"/>
                </a:cubicBezTo>
                <a:cubicBezTo>
                  <a:pt x="197" y="340"/>
                  <a:pt x="196" y="339"/>
                  <a:pt x="194" y="339"/>
                </a:cubicBezTo>
                <a:cubicBezTo>
                  <a:pt x="194" y="338"/>
                  <a:pt x="193" y="338"/>
                  <a:pt x="192" y="338"/>
                </a:cubicBezTo>
                <a:cubicBezTo>
                  <a:pt x="191" y="337"/>
                  <a:pt x="190" y="337"/>
                  <a:pt x="189" y="336"/>
                </a:cubicBezTo>
                <a:cubicBezTo>
                  <a:pt x="187" y="337"/>
                  <a:pt x="186" y="337"/>
                  <a:pt x="185" y="338"/>
                </a:cubicBezTo>
                <a:cubicBezTo>
                  <a:pt x="184" y="339"/>
                  <a:pt x="183" y="340"/>
                  <a:pt x="183" y="341"/>
                </a:cubicBezTo>
                <a:cubicBezTo>
                  <a:pt x="183" y="342"/>
                  <a:pt x="183" y="344"/>
                  <a:pt x="185" y="345"/>
                </a:cubicBezTo>
                <a:cubicBezTo>
                  <a:pt x="186" y="346"/>
                  <a:pt x="187" y="347"/>
                  <a:pt x="190" y="347"/>
                </a:cubicBezTo>
                <a:cubicBezTo>
                  <a:pt x="192" y="348"/>
                  <a:pt x="194" y="347"/>
                  <a:pt x="195" y="347"/>
                </a:cubicBezTo>
                <a:cubicBezTo>
                  <a:pt x="197" y="346"/>
                  <a:pt x="198" y="345"/>
                  <a:pt x="198" y="344"/>
                </a:cubicBezTo>
                <a:close/>
                <a:moveTo>
                  <a:pt x="200" y="331"/>
                </a:moveTo>
                <a:cubicBezTo>
                  <a:pt x="200" y="330"/>
                  <a:pt x="199" y="329"/>
                  <a:pt x="198" y="328"/>
                </a:cubicBezTo>
                <a:cubicBezTo>
                  <a:pt x="197" y="327"/>
                  <a:pt x="196" y="326"/>
                  <a:pt x="194" y="326"/>
                </a:cubicBezTo>
                <a:cubicBezTo>
                  <a:pt x="192" y="326"/>
                  <a:pt x="190" y="326"/>
                  <a:pt x="189" y="326"/>
                </a:cubicBezTo>
                <a:cubicBezTo>
                  <a:pt x="188" y="327"/>
                  <a:pt x="187" y="328"/>
                  <a:pt x="187" y="329"/>
                </a:cubicBezTo>
                <a:cubicBezTo>
                  <a:pt x="186" y="330"/>
                  <a:pt x="187" y="330"/>
                  <a:pt x="187" y="331"/>
                </a:cubicBezTo>
                <a:cubicBezTo>
                  <a:pt x="188" y="332"/>
                  <a:pt x="188" y="332"/>
                  <a:pt x="190" y="333"/>
                </a:cubicBezTo>
                <a:cubicBezTo>
                  <a:pt x="190" y="333"/>
                  <a:pt x="191" y="334"/>
                  <a:pt x="192" y="334"/>
                </a:cubicBezTo>
                <a:cubicBezTo>
                  <a:pt x="193" y="335"/>
                  <a:pt x="194" y="335"/>
                  <a:pt x="195" y="335"/>
                </a:cubicBezTo>
                <a:cubicBezTo>
                  <a:pt x="196" y="335"/>
                  <a:pt x="198" y="334"/>
                  <a:pt x="198" y="333"/>
                </a:cubicBezTo>
                <a:cubicBezTo>
                  <a:pt x="199" y="333"/>
                  <a:pt x="199" y="332"/>
                  <a:pt x="200" y="331"/>
                </a:cubicBezTo>
                <a:close/>
                <a:moveTo>
                  <a:pt x="157" y="340"/>
                </a:moveTo>
                <a:cubicBezTo>
                  <a:pt x="143" y="331"/>
                  <a:pt x="143" y="331"/>
                  <a:pt x="143" y="331"/>
                </a:cubicBezTo>
                <a:cubicBezTo>
                  <a:pt x="145" y="329"/>
                  <a:pt x="145" y="329"/>
                  <a:pt x="145" y="329"/>
                </a:cubicBezTo>
                <a:cubicBezTo>
                  <a:pt x="150" y="332"/>
                  <a:pt x="150" y="332"/>
                  <a:pt x="150" y="332"/>
                </a:cubicBezTo>
                <a:cubicBezTo>
                  <a:pt x="158" y="317"/>
                  <a:pt x="158" y="317"/>
                  <a:pt x="158" y="317"/>
                </a:cubicBezTo>
                <a:cubicBezTo>
                  <a:pt x="153" y="314"/>
                  <a:pt x="153" y="314"/>
                  <a:pt x="153" y="314"/>
                </a:cubicBezTo>
                <a:cubicBezTo>
                  <a:pt x="154" y="312"/>
                  <a:pt x="154" y="312"/>
                  <a:pt x="154" y="312"/>
                </a:cubicBezTo>
                <a:cubicBezTo>
                  <a:pt x="156" y="313"/>
                  <a:pt x="158" y="314"/>
                  <a:pt x="159" y="314"/>
                </a:cubicBezTo>
                <a:cubicBezTo>
                  <a:pt x="160" y="314"/>
                  <a:pt x="161" y="314"/>
                  <a:pt x="162" y="313"/>
                </a:cubicBezTo>
                <a:cubicBezTo>
                  <a:pt x="165" y="315"/>
                  <a:pt x="165" y="315"/>
                  <a:pt x="165" y="315"/>
                </a:cubicBezTo>
                <a:cubicBezTo>
                  <a:pt x="154" y="334"/>
                  <a:pt x="154" y="334"/>
                  <a:pt x="154" y="334"/>
                </a:cubicBezTo>
                <a:cubicBezTo>
                  <a:pt x="159" y="338"/>
                  <a:pt x="159" y="338"/>
                  <a:pt x="159" y="338"/>
                </a:cubicBezTo>
                <a:lnTo>
                  <a:pt x="157" y="340"/>
                </a:lnTo>
                <a:close/>
                <a:moveTo>
                  <a:pt x="293" y="110"/>
                </a:moveTo>
                <a:cubicBezTo>
                  <a:pt x="290" y="108"/>
                  <a:pt x="293" y="107"/>
                  <a:pt x="293" y="105"/>
                </a:cubicBezTo>
                <a:cubicBezTo>
                  <a:pt x="294" y="102"/>
                  <a:pt x="292" y="99"/>
                  <a:pt x="293" y="97"/>
                </a:cubicBezTo>
                <a:cubicBezTo>
                  <a:pt x="295" y="93"/>
                  <a:pt x="301" y="96"/>
                  <a:pt x="304" y="98"/>
                </a:cubicBezTo>
                <a:cubicBezTo>
                  <a:pt x="304" y="99"/>
                  <a:pt x="305" y="100"/>
                  <a:pt x="305" y="101"/>
                </a:cubicBezTo>
                <a:cubicBezTo>
                  <a:pt x="306" y="104"/>
                  <a:pt x="306" y="109"/>
                  <a:pt x="303" y="110"/>
                </a:cubicBezTo>
                <a:cubicBezTo>
                  <a:pt x="300" y="111"/>
                  <a:pt x="296" y="111"/>
                  <a:pt x="293" y="110"/>
                </a:cubicBezTo>
                <a:close/>
                <a:moveTo>
                  <a:pt x="260" y="91"/>
                </a:moveTo>
                <a:cubicBezTo>
                  <a:pt x="260" y="91"/>
                  <a:pt x="260" y="91"/>
                  <a:pt x="260" y="91"/>
                </a:cubicBezTo>
                <a:cubicBezTo>
                  <a:pt x="260" y="90"/>
                  <a:pt x="260" y="90"/>
                  <a:pt x="260" y="90"/>
                </a:cubicBezTo>
                <a:cubicBezTo>
                  <a:pt x="261" y="90"/>
                  <a:pt x="272" y="87"/>
                  <a:pt x="272" y="87"/>
                </a:cubicBezTo>
                <a:cubicBezTo>
                  <a:pt x="275" y="86"/>
                  <a:pt x="278" y="85"/>
                  <a:pt x="280" y="82"/>
                </a:cubicBezTo>
                <a:cubicBezTo>
                  <a:pt x="273" y="82"/>
                  <a:pt x="266" y="84"/>
                  <a:pt x="259" y="82"/>
                </a:cubicBezTo>
                <a:cubicBezTo>
                  <a:pt x="257" y="80"/>
                  <a:pt x="255" y="77"/>
                  <a:pt x="254" y="76"/>
                </a:cubicBezTo>
                <a:cubicBezTo>
                  <a:pt x="254" y="76"/>
                  <a:pt x="254" y="76"/>
                  <a:pt x="254" y="75"/>
                </a:cubicBezTo>
                <a:cubicBezTo>
                  <a:pt x="251" y="72"/>
                  <a:pt x="252" y="69"/>
                  <a:pt x="256" y="69"/>
                </a:cubicBezTo>
                <a:cubicBezTo>
                  <a:pt x="262" y="73"/>
                  <a:pt x="273" y="73"/>
                  <a:pt x="280" y="73"/>
                </a:cubicBezTo>
                <a:cubicBezTo>
                  <a:pt x="282" y="73"/>
                  <a:pt x="286" y="73"/>
                  <a:pt x="288" y="72"/>
                </a:cubicBezTo>
                <a:cubicBezTo>
                  <a:pt x="293" y="64"/>
                  <a:pt x="295" y="55"/>
                  <a:pt x="299" y="48"/>
                </a:cubicBezTo>
                <a:cubicBezTo>
                  <a:pt x="303" y="43"/>
                  <a:pt x="305" y="48"/>
                  <a:pt x="307" y="52"/>
                </a:cubicBezTo>
                <a:cubicBezTo>
                  <a:pt x="307" y="53"/>
                  <a:pt x="308" y="54"/>
                  <a:pt x="308" y="55"/>
                </a:cubicBezTo>
                <a:cubicBezTo>
                  <a:pt x="308" y="55"/>
                  <a:pt x="309" y="55"/>
                  <a:pt x="309" y="55"/>
                </a:cubicBezTo>
                <a:cubicBezTo>
                  <a:pt x="309" y="58"/>
                  <a:pt x="309" y="60"/>
                  <a:pt x="306" y="61"/>
                </a:cubicBezTo>
                <a:cubicBezTo>
                  <a:pt x="303" y="64"/>
                  <a:pt x="300" y="68"/>
                  <a:pt x="299" y="73"/>
                </a:cubicBezTo>
                <a:cubicBezTo>
                  <a:pt x="303" y="74"/>
                  <a:pt x="307" y="71"/>
                  <a:pt x="312" y="73"/>
                </a:cubicBezTo>
                <a:cubicBezTo>
                  <a:pt x="313" y="76"/>
                  <a:pt x="312" y="78"/>
                  <a:pt x="309" y="79"/>
                </a:cubicBezTo>
                <a:cubicBezTo>
                  <a:pt x="304" y="79"/>
                  <a:pt x="300" y="79"/>
                  <a:pt x="295" y="79"/>
                </a:cubicBezTo>
                <a:cubicBezTo>
                  <a:pt x="292" y="83"/>
                  <a:pt x="289" y="88"/>
                  <a:pt x="284" y="90"/>
                </a:cubicBezTo>
                <a:cubicBezTo>
                  <a:pt x="284" y="90"/>
                  <a:pt x="281" y="91"/>
                  <a:pt x="280" y="91"/>
                </a:cubicBezTo>
                <a:cubicBezTo>
                  <a:pt x="277" y="92"/>
                  <a:pt x="274" y="93"/>
                  <a:pt x="270" y="93"/>
                </a:cubicBezTo>
                <a:cubicBezTo>
                  <a:pt x="261" y="92"/>
                  <a:pt x="261" y="91"/>
                  <a:pt x="260" y="91"/>
                </a:cubicBezTo>
                <a:close/>
                <a:moveTo>
                  <a:pt x="153" y="105"/>
                </a:moveTo>
                <a:cubicBezTo>
                  <a:pt x="150" y="105"/>
                  <a:pt x="146" y="102"/>
                  <a:pt x="143" y="100"/>
                </a:cubicBezTo>
                <a:cubicBezTo>
                  <a:pt x="143" y="99"/>
                  <a:pt x="143" y="98"/>
                  <a:pt x="143" y="97"/>
                </a:cubicBezTo>
                <a:cubicBezTo>
                  <a:pt x="150" y="89"/>
                  <a:pt x="156" y="81"/>
                  <a:pt x="161" y="72"/>
                </a:cubicBezTo>
                <a:cubicBezTo>
                  <a:pt x="163" y="69"/>
                  <a:pt x="165" y="64"/>
                  <a:pt x="166" y="61"/>
                </a:cubicBezTo>
                <a:cubicBezTo>
                  <a:pt x="166" y="60"/>
                  <a:pt x="166" y="60"/>
                  <a:pt x="166" y="60"/>
                </a:cubicBezTo>
                <a:cubicBezTo>
                  <a:pt x="166" y="60"/>
                  <a:pt x="166" y="60"/>
                  <a:pt x="166" y="60"/>
                </a:cubicBezTo>
                <a:cubicBezTo>
                  <a:pt x="168" y="58"/>
                  <a:pt x="169" y="57"/>
                  <a:pt x="171" y="59"/>
                </a:cubicBezTo>
                <a:cubicBezTo>
                  <a:pt x="172" y="61"/>
                  <a:pt x="168" y="65"/>
                  <a:pt x="168" y="67"/>
                </a:cubicBezTo>
                <a:cubicBezTo>
                  <a:pt x="167" y="71"/>
                  <a:pt x="166" y="76"/>
                  <a:pt x="166" y="80"/>
                </a:cubicBezTo>
                <a:cubicBezTo>
                  <a:pt x="165" y="81"/>
                  <a:pt x="165" y="81"/>
                  <a:pt x="164" y="86"/>
                </a:cubicBezTo>
                <a:cubicBezTo>
                  <a:pt x="162" y="88"/>
                  <a:pt x="160" y="93"/>
                  <a:pt x="160" y="96"/>
                </a:cubicBezTo>
                <a:cubicBezTo>
                  <a:pt x="158" y="98"/>
                  <a:pt x="158" y="102"/>
                  <a:pt x="155" y="105"/>
                </a:cubicBezTo>
                <a:cubicBezTo>
                  <a:pt x="155" y="105"/>
                  <a:pt x="154" y="105"/>
                  <a:pt x="153" y="105"/>
                </a:cubicBezTo>
                <a:close/>
                <a:moveTo>
                  <a:pt x="192" y="66"/>
                </a:moveTo>
                <a:cubicBezTo>
                  <a:pt x="188" y="67"/>
                  <a:pt x="185" y="64"/>
                  <a:pt x="182" y="62"/>
                </a:cubicBezTo>
                <a:cubicBezTo>
                  <a:pt x="182" y="61"/>
                  <a:pt x="182" y="60"/>
                  <a:pt x="182" y="59"/>
                </a:cubicBezTo>
                <a:cubicBezTo>
                  <a:pt x="183" y="58"/>
                  <a:pt x="183" y="58"/>
                  <a:pt x="184" y="58"/>
                </a:cubicBezTo>
                <a:cubicBezTo>
                  <a:pt x="186" y="57"/>
                  <a:pt x="187" y="57"/>
                  <a:pt x="189" y="56"/>
                </a:cubicBezTo>
                <a:cubicBezTo>
                  <a:pt x="191" y="55"/>
                  <a:pt x="197" y="48"/>
                  <a:pt x="200" y="50"/>
                </a:cubicBezTo>
                <a:cubicBezTo>
                  <a:pt x="202" y="55"/>
                  <a:pt x="197" y="63"/>
                  <a:pt x="192" y="66"/>
                </a:cubicBezTo>
                <a:close/>
                <a:moveTo>
                  <a:pt x="153" y="66"/>
                </a:moveTo>
                <a:cubicBezTo>
                  <a:pt x="151" y="65"/>
                  <a:pt x="148" y="58"/>
                  <a:pt x="148" y="56"/>
                </a:cubicBezTo>
                <a:cubicBezTo>
                  <a:pt x="148" y="51"/>
                  <a:pt x="152" y="50"/>
                  <a:pt x="156" y="52"/>
                </a:cubicBezTo>
                <a:cubicBezTo>
                  <a:pt x="160" y="54"/>
                  <a:pt x="162" y="56"/>
                  <a:pt x="160" y="61"/>
                </a:cubicBezTo>
                <a:cubicBezTo>
                  <a:pt x="158" y="64"/>
                  <a:pt x="157" y="65"/>
                  <a:pt x="153" y="66"/>
                </a:cubicBezTo>
                <a:close/>
                <a:moveTo>
                  <a:pt x="188" y="53"/>
                </a:moveTo>
                <a:cubicBezTo>
                  <a:pt x="187" y="51"/>
                  <a:pt x="189" y="46"/>
                  <a:pt x="187" y="45"/>
                </a:cubicBezTo>
                <a:cubicBezTo>
                  <a:pt x="186" y="45"/>
                  <a:pt x="185" y="46"/>
                  <a:pt x="184" y="46"/>
                </a:cubicBezTo>
                <a:cubicBezTo>
                  <a:pt x="181" y="46"/>
                  <a:pt x="177" y="43"/>
                  <a:pt x="177" y="40"/>
                </a:cubicBezTo>
                <a:cubicBezTo>
                  <a:pt x="178" y="37"/>
                  <a:pt x="178" y="38"/>
                  <a:pt x="181" y="37"/>
                </a:cubicBezTo>
                <a:cubicBezTo>
                  <a:pt x="184" y="34"/>
                  <a:pt x="187" y="32"/>
                  <a:pt x="190" y="30"/>
                </a:cubicBezTo>
                <a:cubicBezTo>
                  <a:pt x="195" y="28"/>
                  <a:pt x="198" y="30"/>
                  <a:pt x="200" y="35"/>
                </a:cubicBezTo>
                <a:cubicBezTo>
                  <a:pt x="200" y="39"/>
                  <a:pt x="198" y="42"/>
                  <a:pt x="197" y="45"/>
                </a:cubicBezTo>
                <a:cubicBezTo>
                  <a:pt x="194" y="48"/>
                  <a:pt x="192" y="50"/>
                  <a:pt x="190" y="52"/>
                </a:cubicBezTo>
                <a:cubicBezTo>
                  <a:pt x="189" y="53"/>
                  <a:pt x="188" y="53"/>
                  <a:pt x="188" y="53"/>
                </a:cubicBezTo>
                <a:close/>
                <a:moveTo>
                  <a:pt x="154" y="46"/>
                </a:moveTo>
                <a:cubicBezTo>
                  <a:pt x="153" y="45"/>
                  <a:pt x="153" y="44"/>
                  <a:pt x="153" y="43"/>
                </a:cubicBezTo>
                <a:cubicBezTo>
                  <a:pt x="153" y="41"/>
                  <a:pt x="151" y="40"/>
                  <a:pt x="150" y="37"/>
                </a:cubicBezTo>
                <a:cubicBezTo>
                  <a:pt x="150" y="33"/>
                  <a:pt x="149" y="32"/>
                  <a:pt x="151" y="29"/>
                </a:cubicBezTo>
                <a:cubicBezTo>
                  <a:pt x="154" y="30"/>
                  <a:pt x="164" y="32"/>
                  <a:pt x="164" y="38"/>
                </a:cubicBezTo>
                <a:cubicBezTo>
                  <a:pt x="162" y="41"/>
                  <a:pt x="158" y="44"/>
                  <a:pt x="154" y="46"/>
                </a:cubicBezTo>
                <a:close/>
                <a:moveTo>
                  <a:pt x="86" y="194"/>
                </a:moveTo>
                <a:cubicBezTo>
                  <a:pt x="82" y="198"/>
                  <a:pt x="71" y="196"/>
                  <a:pt x="72" y="190"/>
                </a:cubicBezTo>
                <a:cubicBezTo>
                  <a:pt x="72" y="189"/>
                  <a:pt x="71" y="188"/>
                  <a:pt x="71" y="187"/>
                </a:cubicBezTo>
                <a:cubicBezTo>
                  <a:pt x="71" y="187"/>
                  <a:pt x="71" y="187"/>
                  <a:pt x="71" y="187"/>
                </a:cubicBezTo>
                <a:cubicBezTo>
                  <a:pt x="70" y="180"/>
                  <a:pt x="66" y="174"/>
                  <a:pt x="64" y="168"/>
                </a:cubicBezTo>
                <a:cubicBezTo>
                  <a:pt x="62" y="166"/>
                  <a:pt x="61" y="165"/>
                  <a:pt x="62" y="162"/>
                </a:cubicBezTo>
                <a:cubicBezTo>
                  <a:pt x="63" y="162"/>
                  <a:pt x="65" y="164"/>
                  <a:pt x="66" y="165"/>
                </a:cubicBezTo>
                <a:cubicBezTo>
                  <a:pt x="67" y="165"/>
                  <a:pt x="68" y="163"/>
                  <a:pt x="68" y="162"/>
                </a:cubicBezTo>
                <a:cubicBezTo>
                  <a:pt x="67" y="157"/>
                  <a:pt x="67" y="152"/>
                  <a:pt x="67" y="148"/>
                </a:cubicBezTo>
                <a:cubicBezTo>
                  <a:pt x="65" y="147"/>
                  <a:pt x="64" y="146"/>
                  <a:pt x="63" y="145"/>
                </a:cubicBezTo>
                <a:cubicBezTo>
                  <a:pt x="62" y="147"/>
                  <a:pt x="60" y="155"/>
                  <a:pt x="57" y="151"/>
                </a:cubicBezTo>
                <a:cubicBezTo>
                  <a:pt x="58" y="148"/>
                  <a:pt x="58" y="143"/>
                  <a:pt x="56" y="140"/>
                </a:cubicBezTo>
                <a:cubicBezTo>
                  <a:pt x="54" y="138"/>
                  <a:pt x="51" y="136"/>
                  <a:pt x="50" y="133"/>
                </a:cubicBezTo>
                <a:cubicBezTo>
                  <a:pt x="50" y="130"/>
                  <a:pt x="55" y="129"/>
                  <a:pt x="59" y="130"/>
                </a:cubicBezTo>
                <a:cubicBezTo>
                  <a:pt x="61" y="130"/>
                  <a:pt x="61" y="125"/>
                  <a:pt x="64" y="133"/>
                </a:cubicBezTo>
                <a:cubicBezTo>
                  <a:pt x="64" y="135"/>
                  <a:pt x="66" y="135"/>
                  <a:pt x="67" y="136"/>
                </a:cubicBezTo>
                <a:cubicBezTo>
                  <a:pt x="68" y="136"/>
                  <a:pt x="68" y="136"/>
                  <a:pt x="68" y="135"/>
                </a:cubicBezTo>
                <a:cubicBezTo>
                  <a:pt x="68" y="132"/>
                  <a:pt x="68" y="128"/>
                  <a:pt x="68" y="124"/>
                </a:cubicBezTo>
                <a:cubicBezTo>
                  <a:pt x="64" y="121"/>
                  <a:pt x="61" y="118"/>
                  <a:pt x="59" y="115"/>
                </a:cubicBezTo>
                <a:cubicBezTo>
                  <a:pt x="59" y="111"/>
                  <a:pt x="63" y="108"/>
                  <a:pt x="67" y="107"/>
                </a:cubicBezTo>
                <a:cubicBezTo>
                  <a:pt x="68" y="105"/>
                  <a:pt x="68" y="103"/>
                  <a:pt x="68" y="101"/>
                </a:cubicBezTo>
                <a:cubicBezTo>
                  <a:pt x="68" y="100"/>
                  <a:pt x="68" y="100"/>
                  <a:pt x="69" y="98"/>
                </a:cubicBezTo>
                <a:cubicBezTo>
                  <a:pt x="70" y="98"/>
                  <a:pt x="72" y="99"/>
                  <a:pt x="73" y="100"/>
                </a:cubicBezTo>
                <a:cubicBezTo>
                  <a:pt x="76" y="103"/>
                  <a:pt x="70" y="116"/>
                  <a:pt x="76" y="116"/>
                </a:cubicBezTo>
                <a:cubicBezTo>
                  <a:pt x="77" y="114"/>
                  <a:pt x="76" y="112"/>
                  <a:pt x="75" y="111"/>
                </a:cubicBezTo>
                <a:cubicBezTo>
                  <a:pt x="75" y="108"/>
                  <a:pt x="79" y="104"/>
                  <a:pt x="82" y="102"/>
                </a:cubicBezTo>
                <a:cubicBezTo>
                  <a:pt x="87" y="102"/>
                  <a:pt x="87" y="105"/>
                  <a:pt x="87" y="109"/>
                </a:cubicBezTo>
                <a:cubicBezTo>
                  <a:pt x="87" y="109"/>
                  <a:pt x="88" y="110"/>
                  <a:pt x="88" y="110"/>
                </a:cubicBezTo>
                <a:cubicBezTo>
                  <a:pt x="94" y="114"/>
                  <a:pt x="94" y="114"/>
                  <a:pt x="103" y="120"/>
                </a:cubicBezTo>
                <a:cubicBezTo>
                  <a:pt x="104" y="122"/>
                  <a:pt x="105" y="123"/>
                  <a:pt x="106" y="126"/>
                </a:cubicBezTo>
                <a:cubicBezTo>
                  <a:pt x="106" y="126"/>
                  <a:pt x="106" y="126"/>
                  <a:pt x="106" y="127"/>
                </a:cubicBezTo>
                <a:cubicBezTo>
                  <a:pt x="106" y="127"/>
                  <a:pt x="106" y="127"/>
                  <a:pt x="106" y="127"/>
                </a:cubicBezTo>
                <a:cubicBezTo>
                  <a:pt x="107" y="129"/>
                  <a:pt x="107" y="133"/>
                  <a:pt x="104" y="133"/>
                </a:cubicBezTo>
                <a:cubicBezTo>
                  <a:pt x="97" y="129"/>
                  <a:pt x="90" y="124"/>
                  <a:pt x="84" y="120"/>
                </a:cubicBezTo>
                <a:cubicBezTo>
                  <a:pt x="84" y="120"/>
                  <a:pt x="84" y="120"/>
                  <a:pt x="84" y="121"/>
                </a:cubicBezTo>
                <a:cubicBezTo>
                  <a:pt x="87" y="123"/>
                  <a:pt x="91" y="131"/>
                  <a:pt x="91" y="135"/>
                </a:cubicBezTo>
                <a:cubicBezTo>
                  <a:pt x="90" y="138"/>
                  <a:pt x="87" y="139"/>
                  <a:pt x="84" y="138"/>
                </a:cubicBezTo>
                <a:cubicBezTo>
                  <a:pt x="83" y="138"/>
                  <a:pt x="84" y="137"/>
                  <a:pt x="83" y="136"/>
                </a:cubicBezTo>
                <a:cubicBezTo>
                  <a:pt x="81" y="133"/>
                  <a:pt x="75" y="130"/>
                  <a:pt x="72" y="128"/>
                </a:cubicBezTo>
                <a:cubicBezTo>
                  <a:pt x="71" y="130"/>
                  <a:pt x="74" y="137"/>
                  <a:pt x="75" y="140"/>
                </a:cubicBezTo>
                <a:cubicBezTo>
                  <a:pt x="75" y="141"/>
                  <a:pt x="75" y="143"/>
                  <a:pt x="75" y="144"/>
                </a:cubicBezTo>
                <a:cubicBezTo>
                  <a:pt x="77" y="147"/>
                  <a:pt x="79" y="149"/>
                  <a:pt x="82" y="152"/>
                </a:cubicBezTo>
                <a:cubicBezTo>
                  <a:pt x="83" y="153"/>
                  <a:pt x="84" y="154"/>
                  <a:pt x="85" y="156"/>
                </a:cubicBezTo>
                <a:cubicBezTo>
                  <a:pt x="84" y="156"/>
                  <a:pt x="84" y="156"/>
                  <a:pt x="84" y="156"/>
                </a:cubicBezTo>
                <a:cubicBezTo>
                  <a:pt x="85" y="158"/>
                  <a:pt x="88" y="164"/>
                  <a:pt x="84" y="164"/>
                </a:cubicBezTo>
                <a:cubicBezTo>
                  <a:pt x="83" y="164"/>
                  <a:pt x="83" y="164"/>
                  <a:pt x="83" y="164"/>
                </a:cubicBezTo>
                <a:cubicBezTo>
                  <a:pt x="81" y="161"/>
                  <a:pt x="79" y="157"/>
                  <a:pt x="76" y="155"/>
                </a:cubicBezTo>
                <a:cubicBezTo>
                  <a:pt x="75" y="159"/>
                  <a:pt x="76" y="162"/>
                  <a:pt x="75" y="165"/>
                </a:cubicBezTo>
                <a:cubicBezTo>
                  <a:pt x="74" y="166"/>
                  <a:pt x="72" y="167"/>
                  <a:pt x="71" y="168"/>
                </a:cubicBezTo>
                <a:cubicBezTo>
                  <a:pt x="71" y="168"/>
                  <a:pt x="71" y="168"/>
                  <a:pt x="71" y="168"/>
                </a:cubicBezTo>
                <a:cubicBezTo>
                  <a:pt x="70" y="168"/>
                  <a:pt x="69" y="169"/>
                  <a:pt x="69" y="169"/>
                </a:cubicBezTo>
                <a:cubicBezTo>
                  <a:pt x="70" y="170"/>
                  <a:pt x="71" y="172"/>
                  <a:pt x="73" y="173"/>
                </a:cubicBezTo>
                <a:cubicBezTo>
                  <a:pt x="77" y="180"/>
                  <a:pt x="81" y="185"/>
                  <a:pt x="86" y="191"/>
                </a:cubicBezTo>
                <a:cubicBezTo>
                  <a:pt x="87" y="193"/>
                  <a:pt x="86" y="193"/>
                  <a:pt x="86" y="194"/>
                </a:cubicBezTo>
                <a:close/>
                <a:moveTo>
                  <a:pt x="56" y="168"/>
                </a:moveTo>
                <a:cubicBezTo>
                  <a:pt x="54" y="168"/>
                  <a:pt x="53" y="166"/>
                  <a:pt x="52" y="165"/>
                </a:cubicBezTo>
                <a:cubicBezTo>
                  <a:pt x="47" y="164"/>
                  <a:pt x="44" y="163"/>
                  <a:pt x="42" y="159"/>
                </a:cubicBezTo>
                <a:cubicBezTo>
                  <a:pt x="42" y="158"/>
                  <a:pt x="42" y="158"/>
                  <a:pt x="43" y="157"/>
                </a:cubicBezTo>
                <a:cubicBezTo>
                  <a:pt x="45" y="156"/>
                  <a:pt x="50" y="156"/>
                  <a:pt x="53" y="155"/>
                </a:cubicBezTo>
                <a:cubicBezTo>
                  <a:pt x="59" y="157"/>
                  <a:pt x="57" y="164"/>
                  <a:pt x="56" y="168"/>
                </a:cubicBezTo>
                <a:close/>
                <a:moveTo>
                  <a:pt x="43" y="155"/>
                </a:moveTo>
                <a:cubicBezTo>
                  <a:pt x="42" y="156"/>
                  <a:pt x="42" y="155"/>
                  <a:pt x="42" y="155"/>
                </a:cubicBezTo>
                <a:cubicBezTo>
                  <a:pt x="41" y="154"/>
                  <a:pt x="41" y="154"/>
                  <a:pt x="40" y="153"/>
                </a:cubicBezTo>
                <a:cubicBezTo>
                  <a:pt x="34" y="153"/>
                  <a:pt x="29" y="150"/>
                  <a:pt x="29" y="144"/>
                </a:cubicBezTo>
                <a:cubicBezTo>
                  <a:pt x="30" y="143"/>
                  <a:pt x="31" y="144"/>
                  <a:pt x="33" y="144"/>
                </a:cubicBezTo>
                <a:cubicBezTo>
                  <a:pt x="38" y="143"/>
                  <a:pt x="44" y="140"/>
                  <a:pt x="45" y="147"/>
                </a:cubicBezTo>
                <a:cubicBezTo>
                  <a:pt x="44" y="150"/>
                  <a:pt x="44" y="152"/>
                  <a:pt x="43" y="155"/>
                </a:cubicBezTo>
                <a:close/>
                <a:moveTo>
                  <a:pt x="342" y="142"/>
                </a:moveTo>
                <a:cubicBezTo>
                  <a:pt x="339" y="138"/>
                  <a:pt x="345" y="133"/>
                  <a:pt x="348" y="131"/>
                </a:cubicBezTo>
                <a:cubicBezTo>
                  <a:pt x="352" y="132"/>
                  <a:pt x="352" y="138"/>
                  <a:pt x="349" y="141"/>
                </a:cubicBezTo>
                <a:cubicBezTo>
                  <a:pt x="346" y="144"/>
                  <a:pt x="345" y="144"/>
                  <a:pt x="342" y="142"/>
                </a:cubicBezTo>
                <a:close/>
                <a:moveTo>
                  <a:pt x="380" y="155"/>
                </a:moveTo>
                <a:cubicBezTo>
                  <a:pt x="380" y="155"/>
                  <a:pt x="380" y="155"/>
                  <a:pt x="380" y="155"/>
                </a:cubicBezTo>
                <a:cubicBezTo>
                  <a:pt x="382" y="153"/>
                  <a:pt x="383" y="152"/>
                  <a:pt x="380" y="150"/>
                </a:cubicBezTo>
                <a:cubicBezTo>
                  <a:pt x="380" y="150"/>
                  <a:pt x="379" y="151"/>
                  <a:pt x="378" y="150"/>
                </a:cubicBezTo>
                <a:cubicBezTo>
                  <a:pt x="378" y="150"/>
                  <a:pt x="378" y="150"/>
                  <a:pt x="378" y="150"/>
                </a:cubicBezTo>
                <a:cubicBezTo>
                  <a:pt x="379" y="150"/>
                  <a:pt x="379" y="150"/>
                  <a:pt x="379" y="150"/>
                </a:cubicBezTo>
                <a:cubicBezTo>
                  <a:pt x="379" y="150"/>
                  <a:pt x="379" y="149"/>
                  <a:pt x="379" y="149"/>
                </a:cubicBezTo>
                <a:cubicBezTo>
                  <a:pt x="383" y="148"/>
                  <a:pt x="383" y="148"/>
                  <a:pt x="383" y="148"/>
                </a:cubicBezTo>
                <a:cubicBezTo>
                  <a:pt x="385" y="149"/>
                  <a:pt x="386" y="151"/>
                  <a:pt x="387" y="153"/>
                </a:cubicBezTo>
                <a:cubicBezTo>
                  <a:pt x="385" y="155"/>
                  <a:pt x="383" y="155"/>
                  <a:pt x="380" y="155"/>
                </a:cubicBezTo>
                <a:close/>
                <a:moveTo>
                  <a:pt x="335" y="183"/>
                </a:moveTo>
                <a:cubicBezTo>
                  <a:pt x="335" y="183"/>
                  <a:pt x="335" y="183"/>
                  <a:pt x="335" y="183"/>
                </a:cubicBezTo>
                <a:cubicBezTo>
                  <a:pt x="330" y="179"/>
                  <a:pt x="327" y="175"/>
                  <a:pt x="324" y="170"/>
                </a:cubicBezTo>
                <a:cubicBezTo>
                  <a:pt x="325" y="169"/>
                  <a:pt x="325" y="169"/>
                  <a:pt x="325" y="169"/>
                </a:cubicBezTo>
                <a:cubicBezTo>
                  <a:pt x="328" y="170"/>
                  <a:pt x="331" y="173"/>
                  <a:pt x="335" y="173"/>
                </a:cubicBezTo>
                <a:cubicBezTo>
                  <a:pt x="337" y="171"/>
                  <a:pt x="339" y="170"/>
                  <a:pt x="340" y="168"/>
                </a:cubicBezTo>
                <a:cubicBezTo>
                  <a:pt x="336" y="164"/>
                  <a:pt x="331" y="165"/>
                  <a:pt x="326" y="163"/>
                </a:cubicBezTo>
                <a:cubicBezTo>
                  <a:pt x="323" y="160"/>
                  <a:pt x="321" y="153"/>
                  <a:pt x="322" y="150"/>
                </a:cubicBezTo>
                <a:cubicBezTo>
                  <a:pt x="326" y="146"/>
                  <a:pt x="325" y="149"/>
                  <a:pt x="329" y="152"/>
                </a:cubicBezTo>
                <a:cubicBezTo>
                  <a:pt x="334" y="156"/>
                  <a:pt x="342" y="158"/>
                  <a:pt x="348" y="160"/>
                </a:cubicBezTo>
                <a:cubicBezTo>
                  <a:pt x="350" y="160"/>
                  <a:pt x="350" y="160"/>
                  <a:pt x="350" y="161"/>
                </a:cubicBezTo>
                <a:cubicBezTo>
                  <a:pt x="354" y="159"/>
                  <a:pt x="355" y="159"/>
                  <a:pt x="359" y="161"/>
                </a:cubicBezTo>
                <a:cubicBezTo>
                  <a:pt x="361" y="162"/>
                  <a:pt x="361" y="162"/>
                  <a:pt x="367" y="163"/>
                </a:cubicBezTo>
                <a:cubicBezTo>
                  <a:pt x="367" y="163"/>
                  <a:pt x="367" y="163"/>
                  <a:pt x="368" y="162"/>
                </a:cubicBezTo>
                <a:cubicBezTo>
                  <a:pt x="362" y="158"/>
                  <a:pt x="353" y="158"/>
                  <a:pt x="346" y="157"/>
                </a:cubicBezTo>
                <a:cubicBezTo>
                  <a:pt x="343" y="155"/>
                  <a:pt x="342" y="153"/>
                  <a:pt x="341" y="151"/>
                </a:cubicBezTo>
                <a:cubicBezTo>
                  <a:pt x="340" y="150"/>
                  <a:pt x="334" y="146"/>
                  <a:pt x="339" y="146"/>
                </a:cubicBezTo>
                <a:cubicBezTo>
                  <a:pt x="341" y="147"/>
                  <a:pt x="343" y="147"/>
                  <a:pt x="346" y="148"/>
                </a:cubicBezTo>
                <a:cubicBezTo>
                  <a:pt x="352" y="149"/>
                  <a:pt x="359" y="152"/>
                  <a:pt x="366" y="154"/>
                </a:cubicBezTo>
                <a:cubicBezTo>
                  <a:pt x="367" y="153"/>
                  <a:pt x="367" y="152"/>
                  <a:pt x="367" y="152"/>
                </a:cubicBezTo>
                <a:cubicBezTo>
                  <a:pt x="368" y="151"/>
                  <a:pt x="368" y="151"/>
                  <a:pt x="369" y="150"/>
                </a:cubicBezTo>
                <a:cubicBezTo>
                  <a:pt x="368" y="150"/>
                  <a:pt x="368" y="149"/>
                  <a:pt x="367" y="150"/>
                </a:cubicBezTo>
                <a:cubicBezTo>
                  <a:pt x="364" y="149"/>
                  <a:pt x="360" y="150"/>
                  <a:pt x="361" y="145"/>
                </a:cubicBezTo>
                <a:cubicBezTo>
                  <a:pt x="358" y="147"/>
                  <a:pt x="355" y="147"/>
                  <a:pt x="352" y="145"/>
                </a:cubicBezTo>
                <a:cubicBezTo>
                  <a:pt x="351" y="141"/>
                  <a:pt x="355" y="137"/>
                  <a:pt x="356" y="135"/>
                </a:cubicBezTo>
                <a:cubicBezTo>
                  <a:pt x="356" y="135"/>
                  <a:pt x="357" y="133"/>
                  <a:pt x="358" y="131"/>
                </a:cubicBezTo>
                <a:cubicBezTo>
                  <a:pt x="359" y="128"/>
                  <a:pt x="360" y="123"/>
                  <a:pt x="363" y="123"/>
                </a:cubicBezTo>
                <a:cubicBezTo>
                  <a:pt x="366" y="123"/>
                  <a:pt x="367" y="124"/>
                  <a:pt x="366" y="127"/>
                </a:cubicBezTo>
                <a:cubicBezTo>
                  <a:pt x="366" y="129"/>
                  <a:pt x="366" y="132"/>
                  <a:pt x="366" y="135"/>
                </a:cubicBezTo>
                <a:cubicBezTo>
                  <a:pt x="366" y="135"/>
                  <a:pt x="366" y="135"/>
                  <a:pt x="366" y="135"/>
                </a:cubicBezTo>
                <a:cubicBezTo>
                  <a:pt x="365" y="138"/>
                  <a:pt x="364" y="142"/>
                  <a:pt x="362" y="144"/>
                </a:cubicBezTo>
                <a:cubicBezTo>
                  <a:pt x="364" y="145"/>
                  <a:pt x="367" y="145"/>
                  <a:pt x="367" y="143"/>
                </a:cubicBezTo>
                <a:cubicBezTo>
                  <a:pt x="367" y="140"/>
                  <a:pt x="369" y="139"/>
                  <a:pt x="372" y="139"/>
                </a:cubicBezTo>
                <a:cubicBezTo>
                  <a:pt x="372" y="140"/>
                  <a:pt x="372" y="140"/>
                  <a:pt x="374" y="142"/>
                </a:cubicBezTo>
                <a:cubicBezTo>
                  <a:pt x="374" y="141"/>
                  <a:pt x="374" y="141"/>
                  <a:pt x="374" y="141"/>
                </a:cubicBezTo>
                <a:cubicBezTo>
                  <a:pt x="373" y="138"/>
                  <a:pt x="374" y="138"/>
                  <a:pt x="376" y="137"/>
                </a:cubicBezTo>
                <a:cubicBezTo>
                  <a:pt x="374" y="135"/>
                  <a:pt x="376" y="132"/>
                  <a:pt x="378" y="131"/>
                </a:cubicBezTo>
                <a:cubicBezTo>
                  <a:pt x="385" y="135"/>
                  <a:pt x="385" y="135"/>
                  <a:pt x="388" y="137"/>
                </a:cubicBezTo>
                <a:cubicBezTo>
                  <a:pt x="392" y="137"/>
                  <a:pt x="400" y="133"/>
                  <a:pt x="402" y="137"/>
                </a:cubicBezTo>
                <a:cubicBezTo>
                  <a:pt x="402" y="139"/>
                  <a:pt x="401" y="142"/>
                  <a:pt x="398" y="144"/>
                </a:cubicBezTo>
                <a:cubicBezTo>
                  <a:pt x="397" y="144"/>
                  <a:pt x="396" y="145"/>
                  <a:pt x="395" y="145"/>
                </a:cubicBezTo>
                <a:cubicBezTo>
                  <a:pt x="395" y="146"/>
                  <a:pt x="395" y="146"/>
                  <a:pt x="396" y="147"/>
                </a:cubicBezTo>
                <a:cubicBezTo>
                  <a:pt x="399" y="148"/>
                  <a:pt x="402" y="147"/>
                  <a:pt x="400" y="152"/>
                </a:cubicBezTo>
                <a:cubicBezTo>
                  <a:pt x="401" y="156"/>
                  <a:pt x="402" y="156"/>
                  <a:pt x="398" y="159"/>
                </a:cubicBezTo>
                <a:cubicBezTo>
                  <a:pt x="393" y="160"/>
                  <a:pt x="388" y="162"/>
                  <a:pt x="382" y="164"/>
                </a:cubicBezTo>
                <a:cubicBezTo>
                  <a:pt x="382" y="164"/>
                  <a:pt x="382" y="164"/>
                  <a:pt x="382" y="164"/>
                </a:cubicBezTo>
                <a:cubicBezTo>
                  <a:pt x="382" y="164"/>
                  <a:pt x="383" y="165"/>
                  <a:pt x="383" y="166"/>
                </a:cubicBezTo>
                <a:cubicBezTo>
                  <a:pt x="382" y="167"/>
                  <a:pt x="380" y="169"/>
                  <a:pt x="378" y="171"/>
                </a:cubicBezTo>
                <a:cubicBezTo>
                  <a:pt x="375" y="172"/>
                  <a:pt x="373" y="170"/>
                  <a:pt x="370" y="168"/>
                </a:cubicBezTo>
                <a:cubicBezTo>
                  <a:pt x="366" y="167"/>
                  <a:pt x="362" y="165"/>
                  <a:pt x="358" y="164"/>
                </a:cubicBezTo>
                <a:cubicBezTo>
                  <a:pt x="358" y="165"/>
                  <a:pt x="357" y="165"/>
                  <a:pt x="356" y="166"/>
                </a:cubicBezTo>
                <a:cubicBezTo>
                  <a:pt x="358" y="167"/>
                  <a:pt x="359" y="169"/>
                  <a:pt x="361" y="170"/>
                </a:cubicBezTo>
                <a:cubicBezTo>
                  <a:pt x="361" y="173"/>
                  <a:pt x="358" y="175"/>
                  <a:pt x="356" y="176"/>
                </a:cubicBezTo>
                <a:cubicBezTo>
                  <a:pt x="354" y="175"/>
                  <a:pt x="353" y="174"/>
                  <a:pt x="351" y="173"/>
                </a:cubicBezTo>
                <a:cubicBezTo>
                  <a:pt x="350" y="174"/>
                  <a:pt x="349" y="175"/>
                  <a:pt x="348" y="175"/>
                </a:cubicBezTo>
                <a:cubicBezTo>
                  <a:pt x="346" y="178"/>
                  <a:pt x="340" y="187"/>
                  <a:pt x="335" y="183"/>
                </a:cubicBezTo>
                <a:close/>
                <a:moveTo>
                  <a:pt x="213" y="0"/>
                </a:moveTo>
                <a:cubicBezTo>
                  <a:pt x="330" y="0"/>
                  <a:pt x="426" y="95"/>
                  <a:pt x="426" y="212"/>
                </a:cubicBezTo>
                <a:cubicBezTo>
                  <a:pt x="426" y="329"/>
                  <a:pt x="330" y="425"/>
                  <a:pt x="213" y="425"/>
                </a:cubicBezTo>
                <a:cubicBezTo>
                  <a:pt x="96" y="425"/>
                  <a:pt x="0" y="329"/>
                  <a:pt x="0" y="212"/>
                </a:cubicBezTo>
                <a:cubicBezTo>
                  <a:pt x="0" y="95"/>
                  <a:pt x="96" y="0"/>
                  <a:pt x="213" y="0"/>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Tree>
    <p:extLst>
      <p:ext uri="{BB962C8B-B14F-4D97-AF65-F5344CB8AC3E}">
        <p14:creationId xmlns:p14="http://schemas.microsoft.com/office/powerpoint/2010/main" val="406602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5" descr="e7d195523061f1c09e9d68d7cf438b91ef959ecb14fc25d26BBA7F7DBC18E55DFF4014AF651F0BF2569D4B6C1DA7F1A4683A481403BD872FC687266AD13265C1DE7C373772FD8728ABDD69ADD03BFF5BE2862BC891DBB79E388E8341C14BD50CFA981F3101870A7FBE22E25F3818A214136F68DAC3E906DC5DAFF951C5F05A8572F61FF1CC7DB4368B6AFEB565C0A640">
            <a:extLst>
              <a:ext uri="{FF2B5EF4-FFF2-40B4-BE49-F238E27FC236}">
                <a16:creationId xmlns:a16="http://schemas.microsoft.com/office/drawing/2014/main" id="{411ACE97-0F7C-4B38-9804-2BB31CDEEE93}"/>
              </a:ext>
            </a:extLst>
          </p:cNvPr>
          <p:cNvSpPr txBox="1">
            <a:spLocks noChangeArrowheads="1"/>
          </p:cNvSpPr>
          <p:nvPr/>
        </p:nvSpPr>
        <p:spPr bwMode="auto">
          <a:xfrm>
            <a:off x="337290" y="1110703"/>
            <a:ext cx="8149697" cy="167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just">
              <a:lnSpc>
                <a:spcPct val="150000"/>
              </a:lnSpc>
            </a:pPr>
            <a:r>
              <a:rPr lang="en-US" altLang="zh-CN" sz="1400" dirty="0">
                <a:solidFill>
                  <a:srgbClr val="304371"/>
                </a:solidFill>
                <a:latin typeface="微软雅黑" panose="020B0503020204020204" pitchFamily="34" charset="-122"/>
                <a:ea typeface="微软雅黑" panose="020B0503020204020204" pitchFamily="34" charset="-122"/>
              </a:rPr>
              <a:t>[1]</a:t>
            </a:r>
            <a:r>
              <a:rPr lang="zh-CN" altLang="en-US" sz="1400" dirty="0">
                <a:solidFill>
                  <a:srgbClr val="304371"/>
                </a:solidFill>
                <a:latin typeface="微软雅黑" panose="020B0503020204020204" pitchFamily="34" charset="-122"/>
                <a:ea typeface="微软雅黑" panose="020B0503020204020204" pitchFamily="34" charset="-122"/>
              </a:rPr>
              <a:t>宋平</a:t>
            </a:r>
            <a:r>
              <a:rPr lang="en-US" altLang="zh-CN" sz="1400" dirty="0">
                <a:solidFill>
                  <a:srgbClr val="304371"/>
                </a:solidFill>
                <a:latin typeface="微软雅黑" panose="020B0503020204020204" pitchFamily="34" charset="-122"/>
                <a:ea typeface="微软雅黑" panose="020B0503020204020204" pitchFamily="34" charset="-122"/>
              </a:rPr>
              <a:t>.</a:t>
            </a:r>
            <a:r>
              <a:rPr lang="zh-CN" altLang="en-US" sz="1400" dirty="0">
                <a:solidFill>
                  <a:srgbClr val="304371"/>
                </a:solidFill>
                <a:latin typeface="微软雅黑" panose="020B0503020204020204" pitchFamily="34" charset="-122"/>
                <a:ea typeface="微软雅黑" panose="020B0503020204020204" pitchFamily="34" charset="-122"/>
              </a:rPr>
              <a:t>马克思主义视域下的数字资本主义</a:t>
            </a:r>
            <a:r>
              <a:rPr lang="en-US" altLang="zh-CN" sz="1400" dirty="0">
                <a:solidFill>
                  <a:srgbClr val="304371"/>
                </a:solidFill>
                <a:latin typeface="微软雅黑" panose="020B0503020204020204" pitchFamily="34" charset="-122"/>
                <a:ea typeface="微软雅黑" panose="020B0503020204020204" pitchFamily="34" charset="-122"/>
              </a:rPr>
              <a:t>[J].</a:t>
            </a:r>
            <a:r>
              <a:rPr lang="zh-CN" altLang="en-US" sz="1400" dirty="0">
                <a:solidFill>
                  <a:srgbClr val="304371"/>
                </a:solidFill>
                <a:latin typeface="微软雅黑" panose="020B0503020204020204" pitchFamily="34" charset="-122"/>
                <a:ea typeface="微软雅黑" panose="020B0503020204020204" pitchFamily="34" charset="-122"/>
              </a:rPr>
              <a:t>佳木斯大学社会科学学报</a:t>
            </a:r>
            <a:r>
              <a:rPr lang="en-US" altLang="zh-CN" sz="1400" dirty="0">
                <a:solidFill>
                  <a:srgbClr val="304371"/>
                </a:solidFill>
                <a:latin typeface="微软雅黑" panose="020B0503020204020204" pitchFamily="34" charset="-122"/>
                <a:ea typeface="微软雅黑" panose="020B0503020204020204" pitchFamily="34" charset="-122"/>
              </a:rPr>
              <a:t>,2019,37(01):16-20.</a:t>
            </a:r>
          </a:p>
          <a:p>
            <a:pPr algn="just">
              <a:lnSpc>
                <a:spcPct val="150000"/>
              </a:lnSpc>
            </a:pPr>
            <a:r>
              <a:rPr lang="en-US" altLang="zh-CN" sz="1400" dirty="0">
                <a:solidFill>
                  <a:srgbClr val="304371"/>
                </a:solidFill>
                <a:latin typeface="微软雅黑" panose="020B0503020204020204" pitchFamily="34" charset="-122"/>
                <a:ea typeface="微软雅黑" panose="020B0503020204020204" pitchFamily="34" charset="-122"/>
              </a:rPr>
              <a:t>[2]</a:t>
            </a:r>
            <a:r>
              <a:rPr lang="zh-CN" altLang="en-US" sz="1400" dirty="0">
                <a:solidFill>
                  <a:srgbClr val="304371"/>
                </a:solidFill>
                <a:latin typeface="微软雅黑" panose="020B0503020204020204" pitchFamily="34" charset="-122"/>
                <a:ea typeface="微软雅黑" panose="020B0503020204020204" pitchFamily="34" charset="-122"/>
              </a:rPr>
              <a:t>白刚</a:t>
            </a:r>
            <a:r>
              <a:rPr lang="en-US" altLang="zh-CN" sz="1400" dirty="0">
                <a:solidFill>
                  <a:srgbClr val="304371"/>
                </a:solidFill>
                <a:latin typeface="微软雅黑" panose="020B0503020204020204" pitchFamily="34" charset="-122"/>
                <a:ea typeface="微软雅黑" panose="020B0503020204020204" pitchFamily="34" charset="-122"/>
              </a:rPr>
              <a:t>.</a:t>
            </a:r>
            <a:r>
              <a:rPr lang="zh-CN" altLang="en-US" sz="1400" dirty="0">
                <a:solidFill>
                  <a:srgbClr val="304371"/>
                </a:solidFill>
                <a:latin typeface="微软雅黑" panose="020B0503020204020204" pitchFamily="34" charset="-122"/>
                <a:ea typeface="微软雅黑" panose="020B0503020204020204" pitchFamily="34" charset="-122"/>
              </a:rPr>
              <a:t>数字资本主义</a:t>
            </a:r>
            <a:r>
              <a:rPr lang="en-US" altLang="zh-CN" sz="1400" dirty="0">
                <a:solidFill>
                  <a:srgbClr val="304371"/>
                </a:solidFill>
                <a:latin typeface="微软雅黑" panose="020B0503020204020204" pitchFamily="34" charset="-122"/>
                <a:ea typeface="微软雅黑" panose="020B0503020204020204" pitchFamily="34" charset="-122"/>
              </a:rPr>
              <a:t>:“</a:t>
            </a:r>
            <a:r>
              <a:rPr lang="zh-CN" altLang="en-US" sz="1400" dirty="0">
                <a:solidFill>
                  <a:srgbClr val="304371"/>
                </a:solidFill>
                <a:latin typeface="微软雅黑" panose="020B0503020204020204" pitchFamily="34" charset="-122"/>
                <a:ea typeface="微软雅黑" panose="020B0503020204020204" pitchFamily="34" charset="-122"/>
              </a:rPr>
              <a:t>证伪”了</a:t>
            </a:r>
            <a:r>
              <a:rPr lang="en-US" altLang="zh-CN" sz="1400" dirty="0">
                <a:solidFill>
                  <a:srgbClr val="304371"/>
                </a:solidFill>
                <a:latin typeface="微软雅黑" panose="020B0503020204020204" pitchFamily="34" charset="-122"/>
                <a:ea typeface="微软雅黑" panose="020B0503020204020204" pitchFamily="34" charset="-122"/>
              </a:rPr>
              <a:t>《</a:t>
            </a:r>
            <a:r>
              <a:rPr lang="zh-CN" altLang="en-US" sz="1400" dirty="0">
                <a:solidFill>
                  <a:srgbClr val="304371"/>
                </a:solidFill>
                <a:latin typeface="微软雅黑" panose="020B0503020204020204" pitchFamily="34" charset="-122"/>
                <a:ea typeface="微软雅黑" panose="020B0503020204020204" pitchFamily="34" charset="-122"/>
              </a:rPr>
              <a:t>资本论</a:t>
            </a:r>
            <a:r>
              <a:rPr lang="en-US" altLang="zh-CN" sz="1400" dirty="0">
                <a:solidFill>
                  <a:srgbClr val="304371"/>
                </a:solidFill>
                <a:latin typeface="微软雅黑" panose="020B0503020204020204" pitchFamily="34" charset="-122"/>
                <a:ea typeface="微软雅黑" panose="020B0503020204020204" pitchFamily="34" charset="-122"/>
              </a:rPr>
              <a:t>》?[J].</a:t>
            </a:r>
            <a:r>
              <a:rPr lang="zh-CN" altLang="en-US" sz="1400" dirty="0">
                <a:solidFill>
                  <a:srgbClr val="304371"/>
                </a:solidFill>
                <a:latin typeface="微软雅黑" panose="020B0503020204020204" pitchFamily="34" charset="-122"/>
                <a:ea typeface="微软雅黑" panose="020B0503020204020204" pitchFamily="34" charset="-122"/>
              </a:rPr>
              <a:t>上海大学学报</a:t>
            </a:r>
            <a:r>
              <a:rPr lang="en-US" altLang="zh-CN" sz="1400" dirty="0">
                <a:solidFill>
                  <a:srgbClr val="304371"/>
                </a:solidFill>
                <a:latin typeface="微软雅黑" panose="020B0503020204020204" pitchFamily="34" charset="-122"/>
                <a:ea typeface="微软雅黑" panose="020B0503020204020204" pitchFamily="34" charset="-122"/>
              </a:rPr>
              <a:t>(</a:t>
            </a:r>
            <a:r>
              <a:rPr lang="zh-CN" altLang="en-US" sz="1400" dirty="0">
                <a:solidFill>
                  <a:srgbClr val="304371"/>
                </a:solidFill>
                <a:latin typeface="微软雅黑" panose="020B0503020204020204" pitchFamily="34" charset="-122"/>
                <a:ea typeface="微软雅黑" panose="020B0503020204020204" pitchFamily="34" charset="-122"/>
              </a:rPr>
              <a:t>社会科学版</a:t>
            </a:r>
            <a:r>
              <a:rPr lang="en-US" altLang="zh-CN" sz="1400" dirty="0">
                <a:solidFill>
                  <a:srgbClr val="304371"/>
                </a:solidFill>
                <a:latin typeface="微软雅黑" panose="020B0503020204020204" pitchFamily="34" charset="-122"/>
                <a:ea typeface="微软雅黑" panose="020B0503020204020204" pitchFamily="34" charset="-122"/>
              </a:rPr>
              <a:t>),2018,35(04):53-60.</a:t>
            </a:r>
          </a:p>
          <a:p>
            <a:pPr algn="just">
              <a:lnSpc>
                <a:spcPct val="150000"/>
              </a:lnSpc>
            </a:pPr>
            <a:r>
              <a:rPr lang="en-US" altLang="zh-CN" sz="1400" dirty="0">
                <a:solidFill>
                  <a:srgbClr val="304371"/>
                </a:solidFill>
                <a:latin typeface="微软雅黑" panose="020B0503020204020204" pitchFamily="34" charset="-122"/>
                <a:ea typeface="微软雅黑" panose="020B0503020204020204" pitchFamily="34" charset="-122"/>
              </a:rPr>
              <a:t>[3]</a:t>
            </a:r>
            <a:r>
              <a:rPr lang="zh-CN" altLang="en-US" sz="1400" dirty="0">
                <a:solidFill>
                  <a:srgbClr val="304371"/>
                </a:solidFill>
                <a:latin typeface="微软雅黑" panose="020B0503020204020204" pitchFamily="34" charset="-122"/>
                <a:ea typeface="微软雅黑" panose="020B0503020204020204" pitchFamily="34" charset="-122"/>
              </a:rPr>
              <a:t>邱林川</a:t>
            </a:r>
            <a:r>
              <a:rPr lang="en-US" altLang="zh-CN" sz="1400" dirty="0">
                <a:solidFill>
                  <a:srgbClr val="304371"/>
                </a:solidFill>
                <a:latin typeface="微软雅黑" panose="020B0503020204020204" pitchFamily="34" charset="-122"/>
                <a:ea typeface="微软雅黑" panose="020B0503020204020204" pitchFamily="34" charset="-122"/>
              </a:rPr>
              <a:t>.</a:t>
            </a:r>
            <a:r>
              <a:rPr lang="zh-CN" altLang="en-US" sz="1400" dirty="0">
                <a:solidFill>
                  <a:srgbClr val="304371"/>
                </a:solidFill>
                <a:latin typeface="微软雅黑" panose="020B0503020204020204" pitchFamily="34" charset="-122"/>
                <a:ea typeface="微软雅黑" panose="020B0503020204020204" pitchFamily="34" charset="-122"/>
              </a:rPr>
              <a:t>告别</a:t>
            </a:r>
            <a:r>
              <a:rPr lang="en-US" altLang="zh-CN" sz="1400" dirty="0" err="1">
                <a:solidFill>
                  <a:srgbClr val="304371"/>
                </a:solidFill>
                <a:latin typeface="微软雅黑" panose="020B0503020204020204" pitchFamily="34" charset="-122"/>
                <a:ea typeface="微软雅黑" panose="020B0503020204020204" pitchFamily="34" charset="-122"/>
              </a:rPr>
              <a:t>i</a:t>
            </a:r>
            <a:r>
              <a:rPr lang="zh-CN" altLang="en-US" sz="1400" dirty="0">
                <a:solidFill>
                  <a:srgbClr val="304371"/>
                </a:solidFill>
                <a:latin typeface="微软雅黑" panose="020B0503020204020204" pitchFamily="34" charset="-122"/>
                <a:ea typeface="微软雅黑" panose="020B0503020204020204" pitchFamily="34" charset="-122"/>
              </a:rPr>
              <a:t>奴</a:t>
            </a:r>
            <a:r>
              <a:rPr lang="en-US" altLang="zh-CN" sz="1400" dirty="0">
                <a:solidFill>
                  <a:srgbClr val="304371"/>
                </a:solidFill>
                <a:latin typeface="微软雅黑" panose="020B0503020204020204" pitchFamily="34" charset="-122"/>
                <a:ea typeface="微软雅黑" panose="020B0503020204020204" pitchFamily="34" charset="-122"/>
              </a:rPr>
              <a:t>:</a:t>
            </a:r>
            <a:r>
              <a:rPr lang="zh-CN" altLang="en-US" sz="1400" dirty="0">
                <a:solidFill>
                  <a:srgbClr val="304371"/>
                </a:solidFill>
                <a:latin typeface="微软雅黑" panose="020B0503020204020204" pitchFamily="34" charset="-122"/>
                <a:ea typeface="微软雅黑" panose="020B0503020204020204" pitchFamily="34" charset="-122"/>
              </a:rPr>
              <a:t>富士康、数字资本主义与网络劳工抵抗</a:t>
            </a:r>
            <a:r>
              <a:rPr lang="en-US" altLang="zh-CN" sz="1400" dirty="0">
                <a:solidFill>
                  <a:srgbClr val="304371"/>
                </a:solidFill>
                <a:latin typeface="微软雅黑" panose="020B0503020204020204" pitchFamily="34" charset="-122"/>
                <a:ea typeface="微软雅黑" panose="020B0503020204020204" pitchFamily="34" charset="-122"/>
              </a:rPr>
              <a:t>[J].</a:t>
            </a:r>
            <a:r>
              <a:rPr lang="zh-CN" altLang="en-US" sz="1400" dirty="0">
                <a:solidFill>
                  <a:srgbClr val="304371"/>
                </a:solidFill>
                <a:latin typeface="微软雅黑" panose="020B0503020204020204" pitchFamily="34" charset="-122"/>
                <a:ea typeface="微软雅黑" panose="020B0503020204020204" pitchFamily="34" charset="-122"/>
              </a:rPr>
              <a:t>社会</a:t>
            </a:r>
            <a:r>
              <a:rPr lang="en-US" altLang="zh-CN" sz="1400" dirty="0">
                <a:solidFill>
                  <a:srgbClr val="304371"/>
                </a:solidFill>
                <a:latin typeface="微软雅黑" panose="020B0503020204020204" pitchFamily="34" charset="-122"/>
                <a:ea typeface="微软雅黑" panose="020B0503020204020204" pitchFamily="34" charset="-122"/>
              </a:rPr>
              <a:t>,2014,34(04):119-137.</a:t>
            </a:r>
          </a:p>
          <a:p>
            <a:pPr algn="just">
              <a:lnSpc>
                <a:spcPct val="150000"/>
              </a:lnSpc>
            </a:pPr>
            <a:r>
              <a:rPr lang="en-US" altLang="zh-CN" sz="1400" dirty="0">
                <a:solidFill>
                  <a:srgbClr val="304371"/>
                </a:solidFill>
                <a:latin typeface="微软雅黑" panose="020B0503020204020204" pitchFamily="34" charset="-122"/>
                <a:ea typeface="微软雅黑" panose="020B0503020204020204" pitchFamily="34" charset="-122"/>
              </a:rPr>
              <a:t>[4]</a:t>
            </a:r>
            <a:r>
              <a:rPr lang="zh-CN" altLang="en-US" sz="1400" dirty="0">
                <a:solidFill>
                  <a:srgbClr val="304371"/>
                </a:solidFill>
                <a:latin typeface="微软雅黑" panose="020B0503020204020204" pitchFamily="34" charset="-122"/>
                <a:ea typeface="微软雅黑" panose="020B0503020204020204" pitchFamily="34" charset="-122"/>
              </a:rPr>
              <a:t>张卫良</a:t>
            </a:r>
            <a:r>
              <a:rPr lang="en-US" altLang="zh-CN" sz="1400" dirty="0">
                <a:solidFill>
                  <a:srgbClr val="304371"/>
                </a:solidFill>
                <a:latin typeface="微软雅黑" panose="020B0503020204020204" pitchFamily="34" charset="-122"/>
                <a:ea typeface="微软雅黑" panose="020B0503020204020204" pitchFamily="34" charset="-122"/>
              </a:rPr>
              <a:t>,</a:t>
            </a:r>
            <a:r>
              <a:rPr lang="zh-CN" altLang="en-US" sz="1400" dirty="0">
                <a:solidFill>
                  <a:srgbClr val="304371"/>
                </a:solidFill>
                <a:latin typeface="微软雅黑" panose="020B0503020204020204" pitchFamily="34" charset="-122"/>
                <a:ea typeface="微软雅黑" panose="020B0503020204020204" pitchFamily="34" charset="-122"/>
              </a:rPr>
              <a:t>周东华</a:t>
            </a:r>
            <a:r>
              <a:rPr lang="en-US" altLang="zh-CN" sz="1400" dirty="0">
                <a:solidFill>
                  <a:srgbClr val="304371"/>
                </a:solidFill>
                <a:latin typeface="微软雅黑" panose="020B0503020204020204" pitchFamily="34" charset="-122"/>
                <a:ea typeface="微软雅黑" panose="020B0503020204020204" pitchFamily="34" charset="-122"/>
              </a:rPr>
              <a:t>.</a:t>
            </a:r>
            <a:r>
              <a:rPr lang="zh-CN" altLang="en-US" sz="1400" dirty="0">
                <a:solidFill>
                  <a:srgbClr val="304371"/>
                </a:solidFill>
                <a:latin typeface="微软雅黑" panose="020B0503020204020204" pitchFamily="34" charset="-122"/>
                <a:ea typeface="微软雅黑" panose="020B0503020204020204" pitchFamily="34" charset="-122"/>
              </a:rPr>
              <a:t>对马克思“资本主义”概念的再认识</a:t>
            </a:r>
            <a:r>
              <a:rPr lang="en-US" altLang="zh-CN" sz="1400" dirty="0">
                <a:solidFill>
                  <a:srgbClr val="304371"/>
                </a:solidFill>
                <a:latin typeface="微软雅黑" panose="020B0503020204020204" pitchFamily="34" charset="-122"/>
                <a:ea typeface="微软雅黑" panose="020B0503020204020204" pitchFamily="34" charset="-122"/>
              </a:rPr>
              <a:t>[J].</a:t>
            </a:r>
            <a:r>
              <a:rPr lang="zh-CN" altLang="en-US" sz="1400" dirty="0">
                <a:solidFill>
                  <a:srgbClr val="304371"/>
                </a:solidFill>
                <a:latin typeface="微软雅黑" panose="020B0503020204020204" pitchFamily="34" charset="-122"/>
                <a:ea typeface="微软雅黑" panose="020B0503020204020204" pitchFamily="34" charset="-122"/>
              </a:rPr>
              <a:t>史学理论研究</a:t>
            </a:r>
            <a:r>
              <a:rPr lang="en-US" altLang="zh-CN" sz="1400" dirty="0">
                <a:solidFill>
                  <a:srgbClr val="304371"/>
                </a:solidFill>
                <a:latin typeface="微软雅黑" panose="020B0503020204020204" pitchFamily="34" charset="-122"/>
                <a:ea typeface="微软雅黑" panose="020B0503020204020204" pitchFamily="34" charset="-122"/>
              </a:rPr>
              <a:t>,2001(04):114-124.</a:t>
            </a:r>
          </a:p>
          <a:p>
            <a:pPr algn="just">
              <a:lnSpc>
                <a:spcPct val="150000"/>
              </a:lnSpc>
            </a:pPr>
            <a:r>
              <a:rPr lang="zh-CN" altLang="en-US" sz="1400" dirty="0">
                <a:solidFill>
                  <a:srgbClr val="304371"/>
                </a:solidFill>
                <a:latin typeface="微软雅黑" panose="020B0503020204020204" pitchFamily="34" charset="-122"/>
                <a:ea typeface="微软雅黑" panose="020B0503020204020204" pitchFamily="34" charset="-122"/>
              </a:rPr>
              <a:t>（部分例子来源于百度百科、简书、搜狐新闻、新浪新闻等平台）</a:t>
            </a:r>
          </a:p>
        </p:txBody>
      </p:sp>
      <p:sp>
        <p:nvSpPr>
          <p:cNvPr id="13" name="矩形 12">
            <a:extLst>
              <a:ext uri="{FF2B5EF4-FFF2-40B4-BE49-F238E27FC236}">
                <a16:creationId xmlns:a16="http://schemas.microsoft.com/office/drawing/2014/main" id="{41D8274E-A2A6-4B8C-9CD2-22F7BEDE694E}"/>
              </a:ext>
            </a:extLst>
          </p:cNvPr>
          <p:cNvSpPr/>
          <p:nvPr/>
        </p:nvSpPr>
        <p:spPr bwMode="auto">
          <a:xfrm>
            <a:off x="337290" y="150470"/>
            <a:ext cx="2135841" cy="499624"/>
          </a:xfrm>
          <a:prstGeom prst="rect">
            <a:avLst/>
          </a:prstGeom>
          <a:noFill/>
        </p:spPr>
        <p:txBody>
          <a:bodyPr wrap="none">
            <a:spAutoFit/>
          </a:bodyPr>
          <a:lstStyle/>
          <a:p>
            <a:pPr fontAlgn="base">
              <a:lnSpc>
                <a:spcPct val="150000"/>
              </a:lnSpc>
              <a:spcBef>
                <a:spcPct val="0"/>
              </a:spcBef>
              <a:spcAft>
                <a:spcPct val="0"/>
              </a:spcAft>
              <a:defRPr/>
            </a:pPr>
            <a:r>
              <a:rPr lang="en-US" altLang="zh-CN" sz="20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PART4 </a:t>
            </a:r>
            <a:r>
              <a:rPr lang="zh-CN" altLang="en-US" sz="20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参考文献 </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146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p:cNvPicPr>
            <a:picLocks noGrp="1" noChangeAspect="1"/>
          </p:cNvPicPr>
          <p:nvPr>
            <p:ph type="pic" sz="quarter" idx="16"/>
          </p:nvPr>
        </p:nvPicPr>
        <p:blipFill rotWithShape="1">
          <a:blip r:embed="rId2" cstate="print">
            <a:extLst>
              <a:ext uri="{28A0092B-C50C-407E-A947-70E740481C1C}">
                <a14:useLocalDpi xmlns:a14="http://schemas.microsoft.com/office/drawing/2010/main" val="0"/>
              </a:ext>
            </a:extLst>
          </a:blip>
          <a:srcRect t="7688" b="7688"/>
          <a:stretch>
            <a:fillRect/>
          </a:stretch>
        </p:blipFill>
        <p:spPr>
          <a:xfrm>
            <a:off x="-4876" y="1329611"/>
            <a:ext cx="4026467" cy="2254979"/>
          </a:xfrm>
        </p:spPr>
      </p:pic>
      <p:sp>
        <p:nvSpPr>
          <p:cNvPr id="12" name="矩形 11"/>
          <p:cNvSpPr/>
          <p:nvPr/>
        </p:nvSpPr>
        <p:spPr bwMode="auto">
          <a:xfrm>
            <a:off x="5045699" y="1687659"/>
            <a:ext cx="3721573" cy="769441"/>
          </a:xfrm>
          <a:prstGeom prst="rect">
            <a:avLst/>
          </a:prstGeom>
        </p:spPr>
        <p:txBody>
          <a:bodyPr wrap="square">
            <a:spAutoFit/>
          </a:bodyPr>
          <a:lstStyle/>
          <a:p>
            <a:pPr algn="dist">
              <a:defRPr/>
            </a:pPr>
            <a:r>
              <a:rPr lang="zh-CN" altLang="en-US" sz="4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谢谢大家！</a:t>
            </a:r>
          </a:p>
        </p:txBody>
      </p:sp>
      <p:sp>
        <p:nvSpPr>
          <p:cNvPr id="13" name="矩形 12"/>
          <p:cNvSpPr/>
          <p:nvPr/>
        </p:nvSpPr>
        <p:spPr>
          <a:xfrm>
            <a:off x="4175012" y="2437027"/>
            <a:ext cx="4830531" cy="269445"/>
          </a:xfrm>
          <a:prstGeom prst="rect">
            <a:avLst/>
          </a:prstGeom>
        </p:spPr>
        <p:txBody>
          <a:bodyPr wrap="square">
            <a:spAutoFit/>
          </a:bodyPr>
          <a:lstStyle/>
          <a:p>
            <a:r>
              <a:rPr lang="en-US" altLang="zh-CN" sz="1100" spc="300">
                <a:solidFill>
                  <a:schemeClr val="bg1"/>
                </a:solidFill>
                <a:latin typeface="Arial" panose="020B0604020202020204"/>
              </a:rPr>
              <a:t>THANK YOU FOR WATCHING</a:t>
            </a:r>
          </a:p>
        </p:txBody>
      </p:sp>
      <p:cxnSp>
        <p:nvCxnSpPr>
          <p:cNvPr id="6" name="直接连接符 5"/>
          <p:cNvCxnSpPr/>
          <p:nvPr/>
        </p:nvCxnSpPr>
        <p:spPr>
          <a:xfrm>
            <a:off x="4273412" y="2802783"/>
            <a:ext cx="28776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等腰三角形 10"/>
          <p:cNvSpPr/>
          <p:nvPr/>
        </p:nvSpPr>
        <p:spPr>
          <a:xfrm rot="16200000">
            <a:off x="3653353" y="2231031"/>
            <a:ext cx="477909" cy="41199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B4E6852-2085-44DA-8F08-3A143861B364}"/>
              </a:ext>
            </a:extLst>
          </p:cNvPr>
          <p:cNvSpPr/>
          <p:nvPr/>
        </p:nvSpPr>
        <p:spPr>
          <a:xfrm>
            <a:off x="4630142" y="3052579"/>
            <a:ext cx="1800493" cy="307777"/>
          </a:xfrm>
          <a:prstGeom prst="rect">
            <a:avLst/>
          </a:prstGeom>
        </p:spPr>
        <p:txBody>
          <a:bodyPr wrap="none">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张彦老师马原第六组</a:t>
            </a:r>
          </a:p>
        </p:txBody>
      </p:sp>
      <p:sp>
        <p:nvSpPr>
          <p:cNvPr id="9" name="椭圆 8">
            <a:extLst>
              <a:ext uri="{FF2B5EF4-FFF2-40B4-BE49-F238E27FC236}">
                <a16:creationId xmlns:a16="http://schemas.microsoft.com/office/drawing/2014/main" id="{64BE8E1C-E2A9-4473-9AD7-200F038DA2B6}"/>
              </a:ext>
            </a:extLst>
          </p:cNvPr>
          <p:cNvSpPr/>
          <p:nvPr/>
        </p:nvSpPr>
        <p:spPr>
          <a:xfrm>
            <a:off x="4273412" y="3063855"/>
            <a:ext cx="296501" cy="2965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student-with-graduation-cap_57073">
            <a:extLst>
              <a:ext uri="{FF2B5EF4-FFF2-40B4-BE49-F238E27FC236}">
                <a16:creationId xmlns:a16="http://schemas.microsoft.com/office/drawing/2014/main" id="{8FB54022-8C26-4674-9119-ED229A917433}"/>
              </a:ext>
            </a:extLst>
          </p:cNvPr>
          <p:cNvSpPr>
            <a:spLocks noChangeAspect="1"/>
          </p:cNvSpPr>
          <p:nvPr/>
        </p:nvSpPr>
        <p:spPr bwMode="auto">
          <a:xfrm>
            <a:off x="4333641" y="3099498"/>
            <a:ext cx="176041" cy="209591"/>
          </a:xfrm>
          <a:custGeom>
            <a:avLst/>
            <a:gdLst>
              <a:gd name="connsiteX0" fmla="*/ 172784 w 510964"/>
              <a:gd name="connsiteY0" fmla="*/ 386345 h 608344"/>
              <a:gd name="connsiteX1" fmla="*/ 182733 w 510964"/>
              <a:gd name="connsiteY1" fmla="*/ 392738 h 608344"/>
              <a:gd name="connsiteX2" fmla="*/ 255039 w 510964"/>
              <a:gd name="connsiteY2" fmla="*/ 508213 h 608344"/>
              <a:gd name="connsiteX3" fmla="*/ 255531 w 510964"/>
              <a:gd name="connsiteY3" fmla="*/ 508115 h 608344"/>
              <a:gd name="connsiteX4" fmla="*/ 255925 w 510964"/>
              <a:gd name="connsiteY4" fmla="*/ 508213 h 608344"/>
              <a:gd name="connsiteX5" fmla="*/ 328231 w 510964"/>
              <a:gd name="connsiteY5" fmla="*/ 392738 h 608344"/>
              <a:gd name="connsiteX6" fmla="*/ 338278 w 510964"/>
              <a:gd name="connsiteY6" fmla="*/ 386345 h 608344"/>
              <a:gd name="connsiteX7" fmla="*/ 343795 w 510964"/>
              <a:gd name="connsiteY7" fmla="*/ 387820 h 608344"/>
              <a:gd name="connsiteX8" fmla="*/ 408023 w 510964"/>
              <a:gd name="connsiteY8" fmla="*/ 420771 h 608344"/>
              <a:gd name="connsiteX9" fmla="*/ 510964 w 510964"/>
              <a:gd name="connsiteY9" fmla="*/ 490213 h 608344"/>
              <a:gd name="connsiteX10" fmla="*/ 510964 w 510964"/>
              <a:gd name="connsiteY10" fmla="*/ 491984 h 608344"/>
              <a:gd name="connsiteX11" fmla="*/ 510964 w 510964"/>
              <a:gd name="connsiteY11" fmla="*/ 606672 h 608344"/>
              <a:gd name="connsiteX12" fmla="*/ 510964 w 510964"/>
              <a:gd name="connsiteY12" fmla="*/ 608344 h 608344"/>
              <a:gd name="connsiteX13" fmla="*/ 255925 w 510964"/>
              <a:gd name="connsiteY13" fmla="*/ 608344 h 608344"/>
              <a:gd name="connsiteX14" fmla="*/ 255531 w 510964"/>
              <a:gd name="connsiteY14" fmla="*/ 608344 h 608344"/>
              <a:gd name="connsiteX15" fmla="*/ 255039 w 510964"/>
              <a:gd name="connsiteY15" fmla="*/ 608344 h 608344"/>
              <a:gd name="connsiteX16" fmla="*/ 0 w 510964"/>
              <a:gd name="connsiteY16" fmla="*/ 608344 h 608344"/>
              <a:gd name="connsiteX17" fmla="*/ 0 w 510964"/>
              <a:gd name="connsiteY17" fmla="*/ 606672 h 608344"/>
              <a:gd name="connsiteX18" fmla="*/ 0 w 510964"/>
              <a:gd name="connsiteY18" fmla="*/ 491984 h 608344"/>
              <a:gd name="connsiteX19" fmla="*/ 0 w 510964"/>
              <a:gd name="connsiteY19" fmla="*/ 490213 h 608344"/>
              <a:gd name="connsiteX20" fmla="*/ 102941 w 510964"/>
              <a:gd name="connsiteY20" fmla="*/ 420771 h 608344"/>
              <a:gd name="connsiteX21" fmla="*/ 167169 w 510964"/>
              <a:gd name="connsiteY21" fmla="*/ 387820 h 608344"/>
              <a:gd name="connsiteX22" fmla="*/ 172784 w 510964"/>
              <a:gd name="connsiteY22" fmla="*/ 386345 h 608344"/>
              <a:gd name="connsiteX23" fmla="*/ 255517 w 510964"/>
              <a:gd name="connsiteY23" fmla="*/ 0 h 608344"/>
              <a:gd name="connsiteX24" fmla="*/ 267931 w 510964"/>
              <a:gd name="connsiteY24" fmla="*/ 3639 h 608344"/>
              <a:gd name="connsiteX25" fmla="*/ 438857 w 510964"/>
              <a:gd name="connsiteY25" fmla="*/ 87048 h 608344"/>
              <a:gd name="connsiteX26" fmla="*/ 446935 w 510964"/>
              <a:gd name="connsiteY26" fmla="*/ 96786 h 608344"/>
              <a:gd name="connsiteX27" fmla="*/ 441024 w 510964"/>
              <a:gd name="connsiteY27" fmla="*/ 105245 h 608344"/>
              <a:gd name="connsiteX28" fmla="*/ 430483 w 510964"/>
              <a:gd name="connsiteY28" fmla="*/ 110655 h 608344"/>
              <a:gd name="connsiteX29" fmla="*/ 430483 w 510964"/>
              <a:gd name="connsiteY29" fmla="*/ 165736 h 608344"/>
              <a:gd name="connsiteX30" fmla="*/ 436985 w 510964"/>
              <a:gd name="connsiteY30" fmla="*/ 176851 h 608344"/>
              <a:gd name="connsiteX31" fmla="*/ 431665 w 510964"/>
              <a:gd name="connsiteY31" fmla="*/ 186982 h 608344"/>
              <a:gd name="connsiteX32" fmla="*/ 439054 w 510964"/>
              <a:gd name="connsiteY32" fmla="*/ 227506 h 608344"/>
              <a:gd name="connsiteX33" fmla="*/ 408809 w 510964"/>
              <a:gd name="connsiteY33" fmla="*/ 227506 h 608344"/>
              <a:gd name="connsiteX34" fmla="*/ 416198 w 510964"/>
              <a:gd name="connsiteY34" fmla="*/ 186982 h 608344"/>
              <a:gd name="connsiteX35" fmla="*/ 410878 w 510964"/>
              <a:gd name="connsiteY35" fmla="*/ 176851 h 608344"/>
              <a:gd name="connsiteX36" fmla="*/ 417479 w 510964"/>
              <a:gd name="connsiteY36" fmla="*/ 165736 h 608344"/>
              <a:gd name="connsiteX37" fmla="*/ 417479 w 510964"/>
              <a:gd name="connsiteY37" fmla="*/ 116950 h 608344"/>
              <a:gd name="connsiteX38" fmla="*/ 376397 w 510964"/>
              <a:gd name="connsiteY38" fmla="*/ 136818 h 608344"/>
              <a:gd name="connsiteX39" fmla="*/ 375905 w 510964"/>
              <a:gd name="connsiteY39" fmla="*/ 157277 h 608344"/>
              <a:gd name="connsiteX40" fmla="*/ 369107 w 510964"/>
              <a:gd name="connsiteY40" fmla="*/ 201834 h 608344"/>
              <a:gd name="connsiteX41" fmla="*/ 379845 w 510964"/>
              <a:gd name="connsiteY41" fmla="*/ 226719 h 608344"/>
              <a:gd name="connsiteX42" fmla="*/ 379747 w 510964"/>
              <a:gd name="connsiteY42" fmla="*/ 227014 h 608344"/>
              <a:gd name="connsiteX43" fmla="*/ 379845 w 510964"/>
              <a:gd name="connsiteY43" fmla="*/ 228490 h 608344"/>
              <a:gd name="connsiteX44" fmla="*/ 351768 w 510964"/>
              <a:gd name="connsiteY44" fmla="*/ 279342 h 608344"/>
              <a:gd name="connsiteX45" fmla="*/ 291969 w 510964"/>
              <a:gd name="connsiteY45" fmla="*/ 351833 h 608344"/>
              <a:gd name="connsiteX46" fmla="*/ 255517 w 510964"/>
              <a:gd name="connsiteY46" fmla="*/ 360095 h 608344"/>
              <a:gd name="connsiteX47" fmla="*/ 219066 w 510964"/>
              <a:gd name="connsiteY47" fmla="*/ 351833 h 608344"/>
              <a:gd name="connsiteX48" fmla="*/ 159267 w 510964"/>
              <a:gd name="connsiteY48" fmla="*/ 279342 h 608344"/>
              <a:gd name="connsiteX49" fmla="*/ 131190 w 510964"/>
              <a:gd name="connsiteY49" fmla="*/ 228490 h 608344"/>
              <a:gd name="connsiteX50" fmla="*/ 131190 w 510964"/>
              <a:gd name="connsiteY50" fmla="*/ 227014 h 608344"/>
              <a:gd name="connsiteX51" fmla="*/ 131190 w 510964"/>
              <a:gd name="connsiteY51" fmla="*/ 226719 h 608344"/>
              <a:gd name="connsiteX52" fmla="*/ 141830 w 510964"/>
              <a:gd name="connsiteY52" fmla="*/ 201834 h 608344"/>
              <a:gd name="connsiteX53" fmla="*/ 135032 w 510964"/>
              <a:gd name="connsiteY53" fmla="*/ 157277 h 608344"/>
              <a:gd name="connsiteX54" fmla="*/ 134539 w 510964"/>
              <a:gd name="connsiteY54" fmla="*/ 136818 h 608344"/>
              <a:gd name="connsiteX55" fmla="*/ 70011 w 510964"/>
              <a:gd name="connsiteY55" fmla="*/ 105245 h 608344"/>
              <a:gd name="connsiteX56" fmla="*/ 64002 w 510964"/>
              <a:gd name="connsiteY56" fmla="*/ 96786 h 608344"/>
              <a:gd name="connsiteX57" fmla="*/ 72080 w 510964"/>
              <a:gd name="connsiteY57" fmla="*/ 87048 h 608344"/>
              <a:gd name="connsiteX58" fmla="*/ 243006 w 510964"/>
              <a:gd name="connsiteY58" fmla="*/ 3639 h 608344"/>
              <a:gd name="connsiteX59" fmla="*/ 255517 w 510964"/>
              <a:gd name="connsiteY59" fmla="*/ 0 h 60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10964" h="608344">
                <a:moveTo>
                  <a:pt x="172784" y="386345"/>
                </a:moveTo>
                <a:cubicBezTo>
                  <a:pt x="177217" y="386345"/>
                  <a:pt x="180960" y="389001"/>
                  <a:pt x="182733" y="392738"/>
                </a:cubicBezTo>
                <a:cubicBezTo>
                  <a:pt x="200169" y="421853"/>
                  <a:pt x="232480" y="506640"/>
                  <a:pt x="255039" y="508213"/>
                </a:cubicBezTo>
                <a:cubicBezTo>
                  <a:pt x="255236" y="508213"/>
                  <a:pt x="255334" y="508115"/>
                  <a:pt x="255531" y="508115"/>
                </a:cubicBezTo>
                <a:cubicBezTo>
                  <a:pt x="255630" y="508115"/>
                  <a:pt x="255827" y="508213"/>
                  <a:pt x="255925" y="508213"/>
                </a:cubicBezTo>
                <a:cubicBezTo>
                  <a:pt x="278484" y="506640"/>
                  <a:pt x="310795" y="421853"/>
                  <a:pt x="328231" y="392738"/>
                </a:cubicBezTo>
                <a:cubicBezTo>
                  <a:pt x="330004" y="389001"/>
                  <a:pt x="333846" y="386345"/>
                  <a:pt x="338278" y="386345"/>
                </a:cubicBezTo>
                <a:cubicBezTo>
                  <a:pt x="340249" y="386345"/>
                  <a:pt x="342120" y="386935"/>
                  <a:pt x="343795" y="387820"/>
                </a:cubicBezTo>
                <a:cubicBezTo>
                  <a:pt x="350099" y="391263"/>
                  <a:pt x="386942" y="413197"/>
                  <a:pt x="408023" y="420771"/>
                </a:cubicBezTo>
                <a:cubicBezTo>
                  <a:pt x="479047" y="446345"/>
                  <a:pt x="510964" y="472410"/>
                  <a:pt x="510964" y="490213"/>
                </a:cubicBezTo>
                <a:lnTo>
                  <a:pt x="510964" y="491984"/>
                </a:lnTo>
                <a:lnTo>
                  <a:pt x="510964" y="606672"/>
                </a:lnTo>
                <a:lnTo>
                  <a:pt x="510964" y="608344"/>
                </a:lnTo>
                <a:lnTo>
                  <a:pt x="255925" y="608344"/>
                </a:lnTo>
                <a:lnTo>
                  <a:pt x="255531" y="608344"/>
                </a:lnTo>
                <a:lnTo>
                  <a:pt x="255039" y="608344"/>
                </a:lnTo>
                <a:lnTo>
                  <a:pt x="0" y="608344"/>
                </a:lnTo>
                <a:lnTo>
                  <a:pt x="0" y="606672"/>
                </a:lnTo>
                <a:lnTo>
                  <a:pt x="0" y="491984"/>
                </a:lnTo>
                <a:lnTo>
                  <a:pt x="0" y="490213"/>
                </a:lnTo>
                <a:cubicBezTo>
                  <a:pt x="0" y="472410"/>
                  <a:pt x="31917" y="446345"/>
                  <a:pt x="102941" y="420771"/>
                </a:cubicBezTo>
                <a:cubicBezTo>
                  <a:pt x="124121" y="413197"/>
                  <a:pt x="160865" y="391263"/>
                  <a:pt x="167169" y="387820"/>
                </a:cubicBezTo>
                <a:cubicBezTo>
                  <a:pt x="168844" y="386935"/>
                  <a:pt x="170715" y="386345"/>
                  <a:pt x="172784" y="386345"/>
                </a:cubicBezTo>
                <a:close/>
                <a:moveTo>
                  <a:pt x="255517" y="0"/>
                </a:moveTo>
                <a:cubicBezTo>
                  <a:pt x="258966" y="295"/>
                  <a:pt x="263005" y="1279"/>
                  <a:pt x="267931" y="3639"/>
                </a:cubicBezTo>
                <a:cubicBezTo>
                  <a:pt x="279260" y="9049"/>
                  <a:pt x="393933" y="65016"/>
                  <a:pt x="438857" y="87048"/>
                </a:cubicBezTo>
                <a:cubicBezTo>
                  <a:pt x="445162" y="90098"/>
                  <a:pt x="447526" y="93540"/>
                  <a:pt x="446935" y="96786"/>
                </a:cubicBezTo>
                <a:cubicBezTo>
                  <a:pt x="447427" y="99933"/>
                  <a:pt x="445162" y="102884"/>
                  <a:pt x="441024" y="105245"/>
                </a:cubicBezTo>
                <a:cubicBezTo>
                  <a:pt x="439448" y="106130"/>
                  <a:pt x="435605" y="108097"/>
                  <a:pt x="430483" y="110655"/>
                </a:cubicBezTo>
                <a:lnTo>
                  <a:pt x="430483" y="165736"/>
                </a:lnTo>
                <a:cubicBezTo>
                  <a:pt x="434325" y="167998"/>
                  <a:pt x="436985" y="172031"/>
                  <a:pt x="436985" y="176851"/>
                </a:cubicBezTo>
                <a:cubicBezTo>
                  <a:pt x="436985" y="181080"/>
                  <a:pt x="434817" y="184621"/>
                  <a:pt x="431665" y="186982"/>
                </a:cubicBezTo>
                <a:cubicBezTo>
                  <a:pt x="431665" y="186982"/>
                  <a:pt x="437576" y="220129"/>
                  <a:pt x="439054" y="227506"/>
                </a:cubicBezTo>
                <a:cubicBezTo>
                  <a:pt x="440630" y="234883"/>
                  <a:pt x="407036" y="236654"/>
                  <a:pt x="408809" y="227506"/>
                </a:cubicBezTo>
                <a:cubicBezTo>
                  <a:pt x="410582" y="218260"/>
                  <a:pt x="416198" y="186982"/>
                  <a:pt x="416198" y="186982"/>
                </a:cubicBezTo>
                <a:cubicBezTo>
                  <a:pt x="413045" y="184621"/>
                  <a:pt x="410878" y="181080"/>
                  <a:pt x="410878" y="176851"/>
                </a:cubicBezTo>
                <a:cubicBezTo>
                  <a:pt x="410878" y="172031"/>
                  <a:pt x="413636" y="167998"/>
                  <a:pt x="417479" y="165736"/>
                </a:cubicBezTo>
                <a:lnTo>
                  <a:pt x="417479" y="116950"/>
                </a:lnTo>
                <a:cubicBezTo>
                  <a:pt x="403588" y="123737"/>
                  <a:pt x="386938" y="131802"/>
                  <a:pt x="376397" y="136818"/>
                </a:cubicBezTo>
                <a:cubicBezTo>
                  <a:pt x="376299" y="144294"/>
                  <a:pt x="376200" y="157080"/>
                  <a:pt x="375905" y="157277"/>
                </a:cubicBezTo>
                <a:cubicBezTo>
                  <a:pt x="373836" y="175670"/>
                  <a:pt x="370191" y="196031"/>
                  <a:pt x="369107" y="201834"/>
                </a:cubicBezTo>
                <a:cubicBezTo>
                  <a:pt x="370880" y="202719"/>
                  <a:pt x="379845" y="208621"/>
                  <a:pt x="379845" y="226719"/>
                </a:cubicBezTo>
                <a:cubicBezTo>
                  <a:pt x="379845" y="226818"/>
                  <a:pt x="379747" y="226916"/>
                  <a:pt x="379747" y="227014"/>
                </a:cubicBezTo>
                <a:cubicBezTo>
                  <a:pt x="379845" y="227506"/>
                  <a:pt x="379845" y="227998"/>
                  <a:pt x="379845" y="228490"/>
                </a:cubicBezTo>
                <a:cubicBezTo>
                  <a:pt x="376003" y="278948"/>
                  <a:pt x="355906" y="257211"/>
                  <a:pt x="351768" y="279342"/>
                </a:cubicBezTo>
                <a:cubicBezTo>
                  <a:pt x="344872" y="316030"/>
                  <a:pt x="312263" y="342587"/>
                  <a:pt x="291969" y="351833"/>
                </a:cubicBezTo>
                <a:cubicBezTo>
                  <a:pt x="280245" y="357144"/>
                  <a:pt x="268128" y="359800"/>
                  <a:pt x="255517" y="360095"/>
                </a:cubicBezTo>
                <a:cubicBezTo>
                  <a:pt x="242809" y="359800"/>
                  <a:pt x="230790" y="357144"/>
                  <a:pt x="219066" y="351833"/>
                </a:cubicBezTo>
                <a:cubicBezTo>
                  <a:pt x="198772" y="342587"/>
                  <a:pt x="166163" y="316030"/>
                  <a:pt x="159267" y="279342"/>
                </a:cubicBezTo>
                <a:cubicBezTo>
                  <a:pt x="155129" y="257211"/>
                  <a:pt x="135032" y="278948"/>
                  <a:pt x="131190" y="228490"/>
                </a:cubicBezTo>
                <a:cubicBezTo>
                  <a:pt x="131190" y="227998"/>
                  <a:pt x="131190" y="227506"/>
                  <a:pt x="131190" y="227014"/>
                </a:cubicBezTo>
                <a:cubicBezTo>
                  <a:pt x="131190" y="226916"/>
                  <a:pt x="131190" y="226818"/>
                  <a:pt x="131190" y="226719"/>
                </a:cubicBezTo>
                <a:cubicBezTo>
                  <a:pt x="131190" y="208621"/>
                  <a:pt x="140056" y="202719"/>
                  <a:pt x="141830" y="201834"/>
                </a:cubicBezTo>
                <a:cubicBezTo>
                  <a:pt x="140844" y="196031"/>
                  <a:pt x="137199" y="175670"/>
                  <a:pt x="135032" y="157277"/>
                </a:cubicBezTo>
                <a:cubicBezTo>
                  <a:pt x="134835" y="157080"/>
                  <a:pt x="134638" y="144294"/>
                  <a:pt x="134539" y="136818"/>
                </a:cubicBezTo>
                <a:cubicBezTo>
                  <a:pt x="115427" y="127671"/>
                  <a:pt x="75824" y="108589"/>
                  <a:pt x="70011" y="105245"/>
                </a:cubicBezTo>
                <a:cubicBezTo>
                  <a:pt x="65775" y="102884"/>
                  <a:pt x="63608" y="99933"/>
                  <a:pt x="64002" y="96786"/>
                </a:cubicBezTo>
                <a:cubicBezTo>
                  <a:pt x="63509" y="93540"/>
                  <a:pt x="65775" y="90098"/>
                  <a:pt x="72080" y="87048"/>
                </a:cubicBezTo>
                <a:cubicBezTo>
                  <a:pt x="117102" y="65016"/>
                  <a:pt x="231677" y="9049"/>
                  <a:pt x="243006" y="3639"/>
                </a:cubicBezTo>
                <a:cubicBezTo>
                  <a:pt x="247932" y="1279"/>
                  <a:pt x="252069" y="295"/>
                  <a:pt x="255517" y="0"/>
                </a:cubicBezTo>
                <a:close/>
              </a:path>
            </a:pathLst>
          </a:custGeom>
          <a:solidFill>
            <a:srgbClr val="222A35"/>
          </a:solidFill>
          <a:ln>
            <a:noFill/>
          </a:ln>
        </p:spPr>
      </p:sp>
    </p:spTree>
    <p:extLst>
      <p:ext uri="{BB962C8B-B14F-4D97-AF65-F5344CB8AC3E}">
        <p14:creationId xmlns:p14="http://schemas.microsoft.com/office/powerpoint/2010/main" val="337208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anim calcmode="lin" valueType="num">
                                      <p:cBhvr>
                                        <p:cTn id="24" dur="1000" fill="hold"/>
                                        <p:tgtEl>
                                          <p:spTgt spid="10"/>
                                        </p:tgtEl>
                                        <p:attrNameLst>
                                          <p:attrName>ppt_x</p:attrName>
                                        </p:attrNameLst>
                                      </p:cBhvr>
                                      <p:tavLst>
                                        <p:tav tm="0">
                                          <p:val>
                                            <p:strVal val="#ppt_x"/>
                                          </p:val>
                                        </p:tav>
                                        <p:tav tm="100000">
                                          <p:val>
                                            <p:strVal val="#ppt_x"/>
                                          </p:val>
                                        </p:tav>
                                      </p:tavLst>
                                    </p:anim>
                                    <p:anim calcmode="lin" valueType="num">
                                      <p:cBhvr>
                                        <p:cTn id="2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224357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15039" y="1643210"/>
            <a:ext cx="1857079" cy="1857079"/>
          </a:xfrm>
          <a:prstGeom prst="ellipse">
            <a:avLst/>
          </a:prstGeom>
          <a:solidFill>
            <a:schemeClr val="accent1"/>
          </a:solidFill>
          <a:ln w="28575">
            <a:solidFill>
              <a:schemeClr val="bg1"/>
            </a:solid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800">
              <a:latin typeface="+mj-ea"/>
              <a:ea typeface="+mj-ea"/>
            </a:endParaRPr>
          </a:p>
        </p:txBody>
      </p:sp>
      <p:sp>
        <p:nvSpPr>
          <p:cNvPr id="13" name="文本框 6"/>
          <p:cNvSpPr txBox="1">
            <a:spLocks noChangeArrowheads="1"/>
          </p:cNvSpPr>
          <p:nvPr/>
        </p:nvSpPr>
        <p:spPr bwMode="auto">
          <a:xfrm>
            <a:off x="3496289" y="2217806"/>
            <a:ext cx="53142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4000" dirty="0">
                <a:solidFill>
                  <a:schemeClr val="accent1"/>
                </a:solidFill>
                <a:latin typeface="+mj-ea"/>
                <a:ea typeface="+mj-ea"/>
              </a:rPr>
              <a:t>马克思眼中的</a:t>
            </a:r>
            <a:r>
              <a:rPr lang="zh-CN" altLang="en-US" sz="4000" b="1" dirty="0">
                <a:solidFill>
                  <a:schemeClr val="accent1"/>
                </a:solidFill>
                <a:latin typeface="+mj-ea"/>
                <a:ea typeface="+mj-ea"/>
              </a:rPr>
              <a:t>资本主义</a:t>
            </a:r>
          </a:p>
        </p:txBody>
      </p:sp>
      <p:sp>
        <p:nvSpPr>
          <p:cNvPr id="15" name="文本框 6"/>
          <p:cNvSpPr txBox="1">
            <a:spLocks noChangeArrowheads="1"/>
          </p:cNvSpPr>
          <p:nvPr/>
        </p:nvSpPr>
        <p:spPr bwMode="auto">
          <a:xfrm>
            <a:off x="1639210" y="1910030"/>
            <a:ext cx="1125629"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8000" b="1">
                <a:solidFill>
                  <a:schemeClr val="bg1"/>
                </a:solidFill>
                <a:latin typeface="Impact" panose="020B0806030902050204" pitchFamily="34" charset="0"/>
                <a:ea typeface="+mj-ea"/>
              </a:rPr>
              <a:t>01</a:t>
            </a:r>
            <a:endParaRPr lang="zh-CN" altLang="en-US" sz="8000" b="1">
              <a:solidFill>
                <a:schemeClr val="bg1"/>
              </a:solidFill>
              <a:latin typeface="Impact" panose="020B0806030902050204" pitchFamily="34" charset="0"/>
              <a:ea typeface="+mj-ea"/>
            </a:endParaRPr>
          </a:p>
        </p:txBody>
      </p:sp>
      <p:sp>
        <p:nvSpPr>
          <p:cNvPr id="17" name="Freeform 5"/>
          <p:cNvSpPr>
            <a:spLocks noEditPoints="1"/>
          </p:cNvSpPr>
          <p:nvPr/>
        </p:nvSpPr>
        <p:spPr bwMode="auto">
          <a:xfrm>
            <a:off x="250825" y="3335362"/>
            <a:ext cx="1690181" cy="1681254"/>
          </a:xfrm>
          <a:custGeom>
            <a:avLst/>
            <a:gdLst>
              <a:gd name="T0" fmla="*/ 330 w 426"/>
              <a:gd name="T1" fmla="*/ 212 h 425"/>
              <a:gd name="T2" fmla="*/ 138 w 426"/>
              <a:gd name="T3" fmla="*/ 303 h 425"/>
              <a:gd name="T4" fmla="*/ 144 w 426"/>
              <a:gd name="T5" fmla="*/ 210 h 425"/>
              <a:gd name="T6" fmla="*/ 200 w 426"/>
              <a:gd name="T7" fmla="*/ 163 h 425"/>
              <a:gd name="T8" fmla="*/ 262 w 426"/>
              <a:gd name="T9" fmla="*/ 209 h 425"/>
              <a:gd name="T10" fmla="*/ 214 w 426"/>
              <a:gd name="T11" fmla="*/ 321 h 425"/>
              <a:gd name="T12" fmla="*/ 35 w 426"/>
              <a:gd name="T13" fmla="*/ 282 h 425"/>
              <a:gd name="T14" fmla="*/ 59 w 426"/>
              <a:gd name="T15" fmla="*/ 287 h 425"/>
              <a:gd name="T16" fmla="*/ 83 w 426"/>
              <a:gd name="T17" fmla="*/ 303 h 425"/>
              <a:gd name="T18" fmla="*/ 113 w 426"/>
              <a:gd name="T19" fmla="*/ 330 h 425"/>
              <a:gd name="T20" fmla="*/ 110 w 426"/>
              <a:gd name="T21" fmla="*/ 363 h 425"/>
              <a:gd name="T22" fmla="*/ 127 w 426"/>
              <a:gd name="T23" fmla="*/ 386 h 425"/>
              <a:gd name="T24" fmla="*/ 166 w 426"/>
              <a:gd name="T25" fmla="*/ 397 h 425"/>
              <a:gd name="T26" fmla="*/ 164 w 426"/>
              <a:gd name="T27" fmla="*/ 366 h 425"/>
              <a:gd name="T28" fmla="*/ 169 w 426"/>
              <a:gd name="T29" fmla="*/ 401 h 425"/>
              <a:gd name="T30" fmla="*/ 213 w 426"/>
              <a:gd name="T31" fmla="*/ 400 h 425"/>
              <a:gd name="T32" fmla="*/ 231 w 426"/>
              <a:gd name="T33" fmla="*/ 403 h 425"/>
              <a:gd name="T34" fmla="*/ 257 w 426"/>
              <a:gd name="T35" fmla="*/ 357 h 425"/>
              <a:gd name="T36" fmla="*/ 324 w 426"/>
              <a:gd name="T37" fmla="*/ 371 h 425"/>
              <a:gd name="T38" fmla="*/ 307 w 426"/>
              <a:gd name="T39" fmla="*/ 375 h 425"/>
              <a:gd name="T40" fmla="*/ 327 w 426"/>
              <a:gd name="T41" fmla="*/ 347 h 425"/>
              <a:gd name="T42" fmla="*/ 359 w 426"/>
              <a:gd name="T43" fmla="*/ 323 h 425"/>
              <a:gd name="T44" fmla="*/ 343 w 426"/>
              <a:gd name="T45" fmla="*/ 310 h 425"/>
              <a:gd name="T46" fmla="*/ 342 w 426"/>
              <a:gd name="T47" fmla="*/ 295 h 425"/>
              <a:gd name="T48" fmla="*/ 359 w 426"/>
              <a:gd name="T49" fmla="*/ 273 h 425"/>
              <a:gd name="T50" fmla="*/ 365 w 426"/>
              <a:gd name="T51" fmla="*/ 246 h 425"/>
              <a:gd name="T52" fmla="*/ 85 w 426"/>
              <a:gd name="T53" fmla="*/ 343 h 425"/>
              <a:gd name="T54" fmla="*/ 272 w 426"/>
              <a:gd name="T55" fmla="*/ 309 h 425"/>
              <a:gd name="T56" fmla="*/ 243 w 426"/>
              <a:gd name="T57" fmla="*/ 335 h 425"/>
              <a:gd name="T58" fmla="*/ 227 w 426"/>
              <a:gd name="T59" fmla="*/ 347 h 425"/>
              <a:gd name="T60" fmla="*/ 237 w 426"/>
              <a:gd name="T61" fmla="*/ 330 h 425"/>
              <a:gd name="T62" fmla="*/ 235 w 426"/>
              <a:gd name="T63" fmla="*/ 337 h 425"/>
              <a:gd name="T64" fmla="*/ 186 w 426"/>
              <a:gd name="T65" fmla="*/ 335 h 425"/>
              <a:gd name="T66" fmla="*/ 198 w 426"/>
              <a:gd name="T67" fmla="*/ 337 h 425"/>
              <a:gd name="T68" fmla="*/ 185 w 426"/>
              <a:gd name="T69" fmla="*/ 338 h 425"/>
              <a:gd name="T70" fmla="*/ 187 w 426"/>
              <a:gd name="T71" fmla="*/ 329 h 425"/>
              <a:gd name="T72" fmla="*/ 150 w 426"/>
              <a:gd name="T73" fmla="*/ 332 h 425"/>
              <a:gd name="T74" fmla="*/ 293 w 426"/>
              <a:gd name="T75" fmla="*/ 110 h 425"/>
              <a:gd name="T76" fmla="*/ 272 w 426"/>
              <a:gd name="T77" fmla="*/ 87 h 425"/>
              <a:gd name="T78" fmla="*/ 308 w 426"/>
              <a:gd name="T79" fmla="*/ 55 h 425"/>
              <a:gd name="T80" fmla="*/ 260 w 426"/>
              <a:gd name="T81" fmla="*/ 91 h 425"/>
              <a:gd name="T82" fmla="*/ 166 w 426"/>
              <a:gd name="T83" fmla="*/ 80 h 425"/>
              <a:gd name="T84" fmla="*/ 200 w 426"/>
              <a:gd name="T85" fmla="*/ 50 h 425"/>
              <a:gd name="T86" fmla="*/ 177 w 426"/>
              <a:gd name="T87" fmla="*/ 40 h 425"/>
              <a:gd name="T88" fmla="*/ 151 w 426"/>
              <a:gd name="T89" fmla="*/ 29 h 425"/>
              <a:gd name="T90" fmla="*/ 68 w 426"/>
              <a:gd name="T91" fmla="*/ 162 h 425"/>
              <a:gd name="T92" fmla="*/ 68 w 426"/>
              <a:gd name="T93" fmla="*/ 124 h 425"/>
              <a:gd name="T94" fmla="*/ 88 w 426"/>
              <a:gd name="T95" fmla="*/ 110 h 425"/>
              <a:gd name="T96" fmla="*/ 83 w 426"/>
              <a:gd name="T97" fmla="*/ 136 h 425"/>
              <a:gd name="T98" fmla="*/ 75 w 426"/>
              <a:gd name="T99" fmla="*/ 165 h 425"/>
              <a:gd name="T100" fmla="*/ 43 w 426"/>
              <a:gd name="T101" fmla="*/ 157 h 425"/>
              <a:gd name="T102" fmla="*/ 342 w 426"/>
              <a:gd name="T103" fmla="*/ 142 h 425"/>
              <a:gd name="T104" fmla="*/ 379 w 426"/>
              <a:gd name="T105" fmla="*/ 149 h 425"/>
              <a:gd name="T106" fmla="*/ 326 w 426"/>
              <a:gd name="T107" fmla="*/ 163 h 425"/>
              <a:gd name="T108" fmla="*/ 339 w 426"/>
              <a:gd name="T109" fmla="*/ 146 h 425"/>
              <a:gd name="T110" fmla="*/ 363 w 426"/>
              <a:gd name="T111" fmla="*/ 123 h 425"/>
              <a:gd name="T112" fmla="*/ 378 w 426"/>
              <a:gd name="T113" fmla="*/ 131 h 425"/>
              <a:gd name="T114" fmla="*/ 383 w 426"/>
              <a:gd name="T115" fmla="*/ 166 h 425"/>
              <a:gd name="T116" fmla="*/ 213 w 426"/>
              <a:gd name="T117"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6" h="425">
                <a:moveTo>
                  <a:pt x="213" y="8"/>
                </a:moveTo>
                <a:cubicBezTo>
                  <a:pt x="100" y="8"/>
                  <a:pt x="9" y="100"/>
                  <a:pt x="9" y="212"/>
                </a:cubicBezTo>
                <a:cubicBezTo>
                  <a:pt x="9" y="325"/>
                  <a:pt x="100" y="416"/>
                  <a:pt x="213" y="416"/>
                </a:cubicBezTo>
                <a:cubicBezTo>
                  <a:pt x="325" y="416"/>
                  <a:pt x="417" y="325"/>
                  <a:pt x="417" y="212"/>
                </a:cubicBezTo>
                <a:cubicBezTo>
                  <a:pt x="417" y="100"/>
                  <a:pt x="325" y="8"/>
                  <a:pt x="213" y="8"/>
                </a:cubicBezTo>
                <a:close/>
                <a:moveTo>
                  <a:pt x="138" y="303"/>
                </a:moveTo>
                <a:cubicBezTo>
                  <a:pt x="125" y="292"/>
                  <a:pt x="114" y="278"/>
                  <a:pt x="107" y="262"/>
                </a:cubicBezTo>
                <a:cubicBezTo>
                  <a:pt x="99" y="247"/>
                  <a:pt x="95" y="230"/>
                  <a:pt x="95" y="212"/>
                </a:cubicBezTo>
                <a:cubicBezTo>
                  <a:pt x="95" y="148"/>
                  <a:pt x="148" y="95"/>
                  <a:pt x="213" y="95"/>
                </a:cubicBezTo>
                <a:cubicBezTo>
                  <a:pt x="278" y="95"/>
                  <a:pt x="330" y="148"/>
                  <a:pt x="330" y="212"/>
                </a:cubicBezTo>
                <a:cubicBezTo>
                  <a:pt x="330" y="230"/>
                  <a:pt x="326" y="247"/>
                  <a:pt x="319" y="262"/>
                </a:cubicBezTo>
                <a:cubicBezTo>
                  <a:pt x="312" y="278"/>
                  <a:pt x="301" y="292"/>
                  <a:pt x="288" y="303"/>
                </a:cubicBezTo>
                <a:cubicBezTo>
                  <a:pt x="285" y="300"/>
                  <a:pt x="285" y="300"/>
                  <a:pt x="285" y="300"/>
                </a:cubicBezTo>
                <a:cubicBezTo>
                  <a:pt x="298" y="289"/>
                  <a:pt x="308" y="276"/>
                  <a:pt x="315" y="261"/>
                </a:cubicBezTo>
                <a:cubicBezTo>
                  <a:pt x="322" y="246"/>
                  <a:pt x="326" y="230"/>
                  <a:pt x="326" y="212"/>
                </a:cubicBezTo>
                <a:cubicBezTo>
                  <a:pt x="326" y="150"/>
                  <a:pt x="275" y="99"/>
                  <a:pt x="213" y="99"/>
                </a:cubicBezTo>
                <a:cubicBezTo>
                  <a:pt x="151" y="99"/>
                  <a:pt x="100" y="150"/>
                  <a:pt x="100" y="212"/>
                </a:cubicBezTo>
                <a:cubicBezTo>
                  <a:pt x="100" y="230"/>
                  <a:pt x="104" y="246"/>
                  <a:pt x="110" y="261"/>
                </a:cubicBezTo>
                <a:cubicBezTo>
                  <a:pt x="118" y="276"/>
                  <a:pt x="128" y="289"/>
                  <a:pt x="141" y="300"/>
                </a:cubicBezTo>
                <a:lnTo>
                  <a:pt x="138" y="303"/>
                </a:lnTo>
                <a:close/>
                <a:moveTo>
                  <a:pt x="214" y="321"/>
                </a:moveTo>
                <a:cubicBezTo>
                  <a:pt x="190" y="284"/>
                  <a:pt x="190" y="284"/>
                  <a:pt x="190" y="284"/>
                </a:cubicBezTo>
                <a:cubicBezTo>
                  <a:pt x="197" y="280"/>
                  <a:pt x="196" y="268"/>
                  <a:pt x="190" y="267"/>
                </a:cubicBezTo>
                <a:cubicBezTo>
                  <a:pt x="183" y="266"/>
                  <a:pt x="177" y="266"/>
                  <a:pt x="172" y="255"/>
                </a:cubicBezTo>
                <a:cubicBezTo>
                  <a:pt x="184" y="255"/>
                  <a:pt x="184" y="255"/>
                  <a:pt x="184" y="255"/>
                </a:cubicBezTo>
                <a:cubicBezTo>
                  <a:pt x="180" y="245"/>
                  <a:pt x="180" y="245"/>
                  <a:pt x="180" y="245"/>
                </a:cubicBezTo>
                <a:cubicBezTo>
                  <a:pt x="167" y="247"/>
                  <a:pt x="164" y="243"/>
                  <a:pt x="158" y="233"/>
                </a:cubicBezTo>
                <a:cubicBezTo>
                  <a:pt x="174" y="232"/>
                  <a:pt x="174" y="232"/>
                  <a:pt x="174" y="232"/>
                </a:cubicBezTo>
                <a:cubicBezTo>
                  <a:pt x="171" y="224"/>
                  <a:pt x="171" y="224"/>
                  <a:pt x="171" y="224"/>
                </a:cubicBezTo>
                <a:cubicBezTo>
                  <a:pt x="153" y="225"/>
                  <a:pt x="149" y="220"/>
                  <a:pt x="144" y="210"/>
                </a:cubicBezTo>
                <a:cubicBezTo>
                  <a:pt x="165" y="209"/>
                  <a:pt x="165" y="209"/>
                  <a:pt x="165" y="209"/>
                </a:cubicBezTo>
                <a:cubicBezTo>
                  <a:pt x="160" y="199"/>
                  <a:pt x="160" y="199"/>
                  <a:pt x="160" y="199"/>
                </a:cubicBezTo>
                <a:cubicBezTo>
                  <a:pt x="139" y="200"/>
                  <a:pt x="135" y="199"/>
                  <a:pt x="127" y="185"/>
                </a:cubicBezTo>
                <a:cubicBezTo>
                  <a:pt x="153" y="185"/>
                  <a:pt x="153" y="185"/>
                  <a:pt x="153" y="185"/>
                </a:cubicBezTo>
                <a:cubicBezTo>
                  <a:pt x="149" y="175"/>
                  <a:pt x="149" y="175"/>
                  <a:pt x="149" y="175"/>
                </a:cubicBezTo>
                <a:cubicBezTo>
                  <a:pt x="125" y="176"/>
                  <a:pt x="121" y="173"/>
                  <a:pt x="114" y="161"/>
                </a:cubicBezTo>
                <a:cubicBezTo>
                  <a:pt x="167" y="161"/>
                  <a:pt x="167" y="161"/>
                  <a:pt x="167" y="161"/>
                </a:cubicBezTo>
                <a:cubicBezTo>
                  <a:pt x="175" y="161"/>
                  <a:pt x="184" y="166"/>
                  <a:pt x="187" y="173"/>
                </a:cubicBezTo>
                <a:cubicBezTo>
                  <a:pt x="194" y="187"/>
                  <a:pt x="194" y="187"/>
                  <a:pt x="194" y="187"/>
                </a:cubicBezTo>
                <a:cubicBezTo>
                  <a:pt x="200" y="163"/>
                  <a:pt x="200" y="163"/>
                  <a:pt x="200" y="163"/>
                </a:cubicBezTo>
                <a:cubicBezTo>
                  <a:pt x="204" y="151"/>
                  <a:pt x="231" y="155"/>
                  <a:pt x="239" y="164"/>
                </a:cubicBezTo>
                <a:cubicBezTo>
                  <a:pt x="223" y="169"/>
                  <a:pt x="223" y="169"/>
                  <a:pt x="223" y="169"/>
                </a:cubicBezTo>
                <a:cubicBezTo>
                  <a:pt x="231" y="189"/>
                  <a:pt x="231" y="189"/>
                  <a:pt x="231" y="189"/>
                </a:cubicBezTo>
                <a:cubicBezTo>
                  <a:pt x="237" y="175"/>
                  <a:pt x="244" y="161"/>
                  <a:pt x="259" y="161"/>
                </a:cubicBezTo>
                <a:cubicBezTo>
                  <a:pt x="312" y="161"/>
                  <a:pt x="312" y="161"/>
                  <a:pt x="312" y="161"/>
                </a:cubicBezTo>
                <a:cubicBezTo>
                  <a:pt x="308" y="172"/>
                  <a:pt x="298" y="178"/>
                  <a:pt x="276" y="174"/>
                </a:cubicBezTo>
                <a:cubicBezTo>
                  <a:pt x="273" y="184"/>
                  <a:pt x="273" y="184"/>
                  <a:pt x="273" y="184"/>
                </a:cubicBezTo>
                <a:cubicBezTo>
                  <a:pt x="299" y="184"/>
                  <a:pt x="299" y="184"/>
                  <a:pt x="299" y="184"/>
                </a:cubicBezTo>
                <a:cubicBezTo>
                  <a:pt x="293" y="199"/>
                  <a:pt x="286" y="201"/>
                  <a:pt x="266" y="199"/>
                </a:cubicBezTo>
                <a:cubicBezTo>
                  <a:pt x="262" y="209"/>
                  <a:pt x="262" y="209"/>
                  <a:pt x="262" y="209"/>
                </a:cubicBezTo>
                <a:cubicBezTo>
                  <a:pt x="283" y="209"/>
                  <a:pt x="283" y="209"/>
                  <a:pt x="283" y="209"/>
                </a:cubicBezTo>
                <a:cubicBezTo>
                  <a:pt x="279" y="219"/>
                  <a:pt x="272" y="224"/>
                  <a:pt x="255" y="222"/>
                </a:cubicBezTo>
                <a:cubicBezTo>
                  <a:pt x="252" y="232"/>
                  <a:pt x="252" y="232"/>
                  <a:pt x="252" y="232"/>
                </a:cubicBezTo>
                <a:cubicBezTo>
                  <a:pt x="269" y="232"/>
                  <a:pt x="269" y="232"/>
                  <a:pt x="269" y="232"/>
                </a:cubicBezTo>
                <a:cubicBezTo>
                  <a:pt x="264" y="244"/>
                  <a:pt x="261" y="246"/>
                  <a:pt x="245" y="246"/>
                </a:cubicBezTo>
                <a:cubicBezTo>
                  <a:pt x="242" y="255"/>
                  <a:pt x="242" y="255"/>
                  <a:pt x="242" y="255"/>
                </a:cubicBezTo>
                <a:cubicBezTo>
                  <a:pt x="254" y="255"/>
                  <a:pt x="254" y="255"/>
                  <a:pt x="254" y="255"/>
                </a:cubicBezTo>
                <a:cubicBezTo>
                  <a:pt x="249" y="266"/>
                  <a:pt x="247" y="267"/>
                  <a:pt x="237" y="268"/>
                </a:cubicBezTo>
                <a:cubicBezTo>
                  <a:pt x="230" y="268"/>
                  <a:pt x="227" y="279"/>
                  <a:pt x="236" y="285"/>
                </a:cubicBezTo>
                <a:lnTo>
                  <a:pt x="214" y="321"/>
                </a:lnTo>
                <a:close/>
                <a:moveTo>
                  <a:pt x="31" y="283"/>
                </a:moveTo>
                <a:cubicBezTo>
                  <a:pt x="23" y="262"/>
                  <a:pt x="23" y="262"/>
                  <a:pt x="23" y="262"/>
                </a:cubicBezTo>
                <a:cubicBezTo>
                  <a:pt x="27" y="260"/>
                  <a:pt x="27" y="260"/>
                  <a:pt x="27" y="260"/>
                </a:cubicBezTo>
                <a:cubicBezTo>
                  <a:pt x="64" y="266"/>
                  <a:pt x="64" y="266"/>
                  <a:pt x="64" y="266"/>
                </a:cubicBezTo>
                <a:cubicBezTo>
                  <a:pt x="58" y="251"/>
                  <a:pt x="58" y="251"/>
                  <a:pt x="58" y="251"/>
                </a:cubicBezTo>
                <a:cubicBezTo>
                  <a:pt x="63" y="249"/>
                  <a:pt x="63" y="249"/>
                  <a:pt x="63" y="249"/>
                </a:cubicBezTo>
                <a:cubicBezTo>
                  <a:pt x="70" y="269"/>
                  <a:pt x="70" y="269"/>
                  <a:pt x="70" y="269"/>
                </a:cubicBezTo>
                <a:cubicBezTo>
                  <a:pt x="66" y="271"/>
                  <a:pt x="66" y="271"/>
                  <a:pt x="66" y="271"/>
                </a:cubicBezTo>
                <a:cubicBezTo>
                  <a:pt x="29" y="265"/>
                  <a:pt x="29" y="265"/>
                  <a:pt x="29" y="265"/>
                </a:cubicBezTo>
                <a:cubicBezTo>
                  <a:pt x="35" y="282"/>
                  <a:pt x="35" y="282"/>
                  <a:pt x="35" y="282"/>
                </a:cubicBezTo>
                <a:lnTo>
                  <a:pt x="31" y="283"/>
                </a:lnTo>
                <a:close/>
                <a:moveTo>
                  <a:pt x="45" y="313"/>
                </a:moveTo>
                <a:cubicBezTo>
                  <a:pt x="43" y="308"/>
                  <a:pt x="43" y="308"/>
                  <a:pt x="43" y="308"/>
                </a:cubicBezTo>
                <a:cubicBezTo>
                  <a:pt x="60" y="299"/>
                  <a:pt x="60" y="299"/>
                  <a:pt x="60" y="299"/>
                </a:cubicBezTo>
                <a:cubicBezTo>
                  <a:pt x="54" y="289"/>
                  <a:pt x="54" y="289"/>
                  <a:pt x="54" y="289"/>
                </a:cubicBezTo>
                <a:cubicBezTo>
                  <a:pt x="37" y="298"/>
                  <a:pt x="37" y="298"/>
                  <a:pt x="37" y="298"/>
                </a:cubicBezTo>
                <a:cubicBezTo>
                  <a:pt x="35" y="293"/>
                  <a:pt x="35" y="293"/>
                  <a:pt x="35" y="293"/>
                </a:cubicBezTo>
                <a:cubicBezTo>
                  <a:pt x="72" y="274"/>
                  <a:pt x="72" y="274"/>
                  <a:pt x="72" y="274"/>
                </a:cubicBezTo>
                <a:cubicBezTo>
                  <a:pt x="74" y="279"/>
                  <a:pt x="74" y="279"/>
                  <a:pt x="74" y="279"/>
                </a:cubicBezTo>
                <a:cubicBezTo>
                  <a:pt x="59" y="287"/>
                  <a:pt x="59" y="287"/>
                  <a:pt x="59" y="287"/>
                </a:cubicBezTo>
                <a:cubicBezTo>
                  <a:pt x="64" y="297"/>
                  <a:pt x="64" y="297"/>
                  <a:pt x="64" y="297"/>
                </a:cubicBezTo>
                <a:cubicBezTo>
                  <a:pt x="80" y="289"/>
                  <a:pt x="80" y="289"/>
                  <a:pt x="80" y="289"/>
                </a:cubicBezTo>
                <a:cubicBezTo>
                  <a:pt x="82" y="294"/>
                  <a:pt x="82" y="294"/>
                  <a:pt x="82" y="294"/>
                </a:cubicBezTo>
                <a:lnTo>
                  <a:pt x="45" y="313"/>
                </a:lnTo>
                <a:close/>
                <a:moveTo>
                  <a:pt x="62" y="336"/>
                </a:moveTo>
                <a:cubicBezTo>
                  <a:pt x="49" y="318"/>
                  <a:pt x="49" y="318"/>
                  <a:pt x="49" y="318"/>
                </a:cubicBezTo>
                <a:cubicBezTo>
                  <a:pt x="84" y="296"/>
                  <a:pt x="84" y="296"/>
                  <a:pt x="84" y="296"/>
                </a:cubicBezTo>
                <a:cubicBezTo>
                  <a:pt x="96" y="314"/>
                  <a:pt x="96" y="314"/>
                  <a:pt x="96" y="314"/>
                </a:cubicBezTo>
                <a:cubicBezTo>
                  <a:pt x="93" y="316"/>
                  <a:pt x="93" y="316"/>
                  <a:pt x="93" y="316"/>
                </a:cubicBezTo>
                <a:cubicBezTo>
                  <a:pt x="83" y="303"/>
                  <a:pt x="83" y="303"/>
                  <a:pt x="83" y="303"/>
                </a:cubicBezTo>
                <a:cubicBezTo>
                  <a:pt x="72" y="309"/>
                  <a:pt x="72" y="309"/>
                  <a:pt x="72" y="309"/>
                </a:cubicBezTo>
                <a:cubicBezTo>
                  <a:pt x="81" y="322"/>
                  <a:pt x="81" y="322"/>
                  <a:pt x="81" y="322"/>
                </a:cubicBezTo>
                <a:cubicBezTo>
                  <a:pt x="77" y="324"/>
                  <a:pt x="77" y="324"/>
                  <a:pt x="77" y="324"/>
                </a:cubicBezTo>
                <a:cubicBezTo>
                  <a:pt x="68" y="312"/>
                  <a:pt x="68" y="312"/>
                  <a:pt x="68" y="312"/>
                </a:cubicBezTo>
                <a:cubicBezTo>
                  <a:pt x="56" y="319"/>
                  <a:pt x="56" y="319"/>
                  <a:pt x="56" y="319"/>
                </a:cubicBezTo>
                <a:cubicBezTo>
                  <a:pt x="66" y="334"/>
                  <a:pt x="66" y="334"/>
                  <a:pt x="66" y="334"/>
                </a:cubicBezTo>
                <a:lnTo>
                  <a:pt x="62" y="336"/>
                </a:lnTo>
                <a:close/>
                <a:moveTo>
                  <a:pt x="92" y="365"/>
                </a:moveTo>
                <a:cubicBezTo>
                  <a:pt x="87" y="361"/>
                  <a:pt x="87" y="361"/>
                  <a:pt x="87" y="361"/>
                </a:cubicBezTo>
                <a:cubicBezTo>
                  <a:pt x="113" y="330"/>
                  <a:pt x="113" y="330"/>
                  <a:pt x="113" y="330"/>
                </a:cubicBezTo>
                <a:cubicBezTo>
                  <a:pt x="117" y="334"/>
                  <a:pt x="117" y="334"/>
                  <a:pt x="117" y="334"/>
                </a:cubicBezTo>
                <a:lnTo>
                  <a:pt x="92" y="365"/>
                </a:lnTo>
                <a:close/>
                <a:moveTo>
                  <a:pt x="119" y="362"/>
                </a:moveTo>
                <a:cubicBezTo>
                  <a:pt x="125" y="348"/>
                  <a:pt x="125" y="348"/>
                  <a:pt x="125" y="348"/>
                </a:cubicBezTo>
                <a:cubicBezTo>
                  <a:pt x="125" y="347"/>
                  <a:pt x="125" y="347"/>
                  <a:pt x="125" y="347"/>
                </a:cubicBezTo>
                <a:cubicBezTo>
                  <a:pt x="114" y="358"/>
                  <a:pt x="114" y="358"/>
                  <a:pt x="114" y="358"/>
                </a:cubicBezTo>
                <a:lnTo>
                  <a:pt x="119" y="362"/>
                </a:lnTo>
                <a:close/>
                <a:moveTo>
                  <a:pt x="112" y="379"/>
                </a:moveTo>
                <a:cubicBezTo>
                  <a:pt x="117" y="368"/>
                  <a:pt x="117" y="368"/>
                  <a:pt x="117" y="368"/>
                </a:cubicBezTo>
                <a:cubicBezTo>
                  <a:pt x="110" y="363"/>
                  <a:pt x="110" y="363"/>
                  <a:pt x="110" y="363"/>
                </a:cubicBezTo>
                <a:cubicBezTo>
                  <a:pt x="101" y="372"/>
                  <a:pt x="101" y="372"/>
                  <a:pt x="101" y="372"/>
                </a:cubicBezTo>
                <a:cubicBezTo>
                  <a:pt x="97" y="369"/>
                  <a:pt x="97" y="369"/>
                  <a:pt x="97" y="369"/>
                </a:cubicBezTo>
                <a:cubicBezTo>
                  <a:pt x="127" y="339"/>
                  <a:pt x="127" y="339"/>
                  <a:pt x="127" y="339"/>
                </a:cubicBezTo>
                <a:cubicBezTo>
                  <a:pt x="133" y="343"/>
                  <a:pt x="133" y="343"/>
                  <a:pt x="133" y="343"/>
                </a:cubicBezTo>
                <a:cubicBezTo>
                  <a:pt x="117" y="382"/>
                  <a:pt x="117" y="382"/>
                  <a:pt x="117" y="382"/>
                </a:cubicBezTo>
                <a:lnTo>
                  <a:pt x="112" y="379"/>
                </a:lnTo>
                <a:close/>
                <a:moveTo>
                  <a:pt x="142" y="393"/>
                </a:moveTo>
                <a:cubicBezTo>
                  <a:pt x="136" y="391"/>
                  <a:pt x="136" y="391"/>
                  <a:pt x="136" y="391"/>
                </a:cubicBezTo>
                <a:cubicBezTo>
                  <a:pt x="139" y="362"/>
                  <a:pt x="139" y="362"/>
                  <a:pt x="139" y="362"/>
                </a:cubicBezTo>
                <a:cubicBezTo>
                  <a:pt x="127" y="386"/>
                  <a:pt x="127" y="386"/>
                  <a:pt x="127" y="386"/>
                </a:cubicBezTo>
                <a:cubicBezTo>
                  <a:pt x="122" y="384"/>
                  <a:pt x="122" y="384"/>
                  <a:pt x="122" y="384"/>
                </a:cubicBezTo>
                <a:cubicBezTo>
                  <a:pt x="141" y="346"/>
                  <a:pt x="141" y="346"/>
                  <a:pt x="141" y="346"/>
                </a:cubicBezTo>
                <a:cubicBezTo>
                  <a:pt x="146" y="349"/>
                  <a:pt x="146" y="349"/>
                  <a:pt x="146" y="349"/>
                </a:cubicBezTo>
                <a:cubicBezTo>
                  <a:pt x="143" y="376"/>
                  <a:pt x="143" y="376"/>
                  <a:pt x="143" y="376"/>
                </a:cubicBezTo>
                <a:cubicBezTo>
                  <a:pt x="156" y="353"/>
                  <a:pt x="156" y="353"/>
                  <a:pt x="156" y="353"/>
                </a:cubicBezTo>
                <a:cubicBezTo>
                  <a:pt x="160" y="355"/>
                  <a:pt x="160" y="355"/>
                  <a:pt x="160" y="355"/>
                </a:cubicBezTo>
                <a:lnTo>
                  <a:pt x="142" y="393"/>
                </a:lnTo>
                <a:close/>
                <a:moveTo>
                  <a:pt x="169" y="401"/>
                </a:moveTo>
                <a:cubicBezTo>
                  <a:pt x="166" y="400"/>
                  <a:pt x="166" y="400"/>
                  <a:pt x="166" y="400"/>
                </a:cubicBezTo>
                <a:cubicBezTo>
                  <a:pt x="166" y="397"/>
                  <a:pt x="166" y="397"/>
                  <a:pt x="166" y="397"/>
                </a:cubicBezTo>
                <a:cubicBezTo>
                  <a:pt x="165" y="398"/>
                  <a:pt x="164" y="398"/>
                  <a:pt x="163" y="398"/>
                </a:cubicBezTo>
                <a:cubicBezTo>
                  <a:pt x="162" y="399"/>
                  <a:pt x="160" y="399"/>
                  <a:pt x="159" y="398"/>
                </a:cubicBezTo>
                <a:cubicBezTo>
                  <a:pt x="156" y="397"/>
                  <a:pt x="154" y="395"/>
                  <a:pt x="153" y="391"/>
                </a:cubicBezTo>
                <a:cubicBezTo>
                  <a:pt x="151" y="388"/>
                  <a:pt x="151" y="383"/>
                  <a:pt x="153" y="377"/>
                </a:cubicBezTo>
                <a:cubicBezTo>
                  <a:pt x="156" y="370"/>
                  <a:pt x="158" y="365"/>
                  <a:pt x="161" y="362"/>
                </a:cubicBezTo>
                <a:cubicBezTo>
                  <a:pt x="164" y="360"/>
                  <a:pt x="169" y="358"/>
                  <a:pt x="173" y="359"/>
                </a:cubicBezTo>
                <a:cubicBezTo>
                  <a:pt x="178" y="361"/>
                  <a:pt x="181" y="366"/>
                  <a:pt x="179" y="374"/>
                </a:cubicBezTo>
                <a:cubicBezTo>
                  <a:pt x="174" y="373"/>
                  <a:pt x="174" y="373"/>
                  <a:pt x="174" y="373"/>
                </a:cubicBezTo>
                <a:cubicBezTo>
                  <a:pt x="175" y="370"/>
                  <a:pt x="174" y="365"/>
                  <a:pt x="171" y="364"/>
                </a:cubicBezTo>
                <a:cubicBezTo>
                  <a:pt x="169" y="363"/>
                  <a:pt x="166" y="364"/>
                  <a:pt x="164" y="366"/>
                </a:cubicBezTo>
                <a:cubicBezTo>
                  <a:pt x="162" y="368"/>
                  <a:pt x="160" y="372"/>
                  <a:pt x="158" y="378"/>
                </a:cubicBezTo>
                <a:cubicBezTo>
                  <a:pt x="157" y="383"/>
                  <a:pt x="156" y="387"/>
                  <a:pt x="157" y="390"/>
                </a:cubicBezTo>
                <a:cubicBezTo>
                  <a:pt x="158" y="392"/>
                  <a:pt x="159" y="394"/>
                  <a:pt x="161" y="394"/>
                </a:cubicBezTo>
                <a:cubicBezTo>
                  <a:pt x="163" y="395"/>
                  <a:pt x="164" y="394"/>
                  <a:pt x="166" y="393"/>
                </a:cubicBezTo>
                <a:cubicBezTo>
                  <a:pt x="167" y="392"/>
                  <a:pt x="168" y="390"/>
                  <a:pt x="169" y="387"/>
                </a:cubicBezTo>
                <a:cubicBezTo>
                  <a:pt x="170" y="385"/>
                  <a:pt x="170" y="385"/>
                  <a:pt x="170" y="385"/>
                </a:cubicBezTo>
                <a:cubicBezTo>
                  <a:pt x="164" y="383"/>
                  <a:pt x="164" y="383"/>
                  <a:pt x="164" y="383"/>
                </a:cubicBezTo>
                <a:cubicBezTo>
                  <a:pt x="165" y="379"/>
                  <a:pt x="165" y="379"/>
                  <a:pt x="165" y="379"/>
                </a:cubicBezTo>
                <a:cubicBezTo>
                  <a:pt x="175" y="382"/>
                  <a:pt x="175" y="382"/>
                  <a:pt x="175" y="382"/>
                </a:cubicBezTo>
                <a:lnTo>
                  <a:pt x="169" y="401"/>
                </a:lnTo>
                <a:close/>
                <a:moveTo>
                  <a:pt x="225" y="392"/>
                </a:moveTo>
                <a:cubicBezTo>
                  <a:pt x="225" y="396"/>
                  <a:pt x="224" y="399"/>
                  <a:pt x="222" y="401"/>
                </a:cubicBezTo>
                <a:cubicBezTo>
                  <a:pt x="220" y="403"/>
                  <a:pt x="217" y="404"/>
                  <a:pt x="213" y="404"/>
                </a:cubicBezTo>
                <a:cubicBezTo>
                  <a:pt x="209" y="404"/>
                  <a:pt x="206" y="403"/>
                  <a:pt x="205" y="400"/>
                </a:cubicBezTo>
                <a:cubicBezTo>
                  <a:pt x="203" y="398"/>
                  <a:pt x="202" y="395"/>
                  <a:pt x="202" y="391"/>
                </a:cubicBezTo>
                <a:cubicBezTo>
                  <a:pt x="203" y="363"/>
                  <a:pt x="203" y="363"/>
                  <a:pt x="203" y="363"/>
                </a:cubicBezTo>
                <a:cubicBezTo>
                  <a:pt x="208" y="363"/>
                  <a:pt x="208" y="363"/>
                  <a:pt x="208" y="363"/>
                </a:cubicBezTo>
                <a:cubicBezTo>
                  <a:pt x="207" y="392"/>
                  <a:pt x="207" y="392"/>
                  <a:pt x="207" y="392"/>
                </a:cubicBezTo>
                <a:cubicBezTo>
                  <a:pt x="207" y="394"/>
                  <a:pt x="208" y="396"/>
                  <a:pt x="209" y="398"/>
                </a:cubicBezTo>
                <a:cubicBezTo>
                  <a:pt x="210" y="399"/>
                  <a:pt x="211" y="400"/>
                  <a:pt x="213" y="400"/>
                </a:cubicBezTo>
                <a:cubicBezTo>
                  <a:pt x="215" y="400"/>
                  <a:pt x="217" y="399"/>
                  <a:pt x="218" y="398"/>
                </a:cubicBezTo>
                <a:cubicBezTo>
                  <a:pt x="219" y="397"/>
                  <a:pt x="220" y="395"/>
                  <a:pt x="220" y="392"/>
                </a:cubicBezTo>
                <a:cubicBezTo>
                  <a:pt x="221" y="364"/>
                  <a:pt x="221" y="364"/>
                  <a:pt x="221" y="364"/>
                </a:cubicBezTo>
                <a:cubicBezTo>
                  <a:pt x="226" y="364"/>
                  <a:pt x="226" y="364"/>
                  <a:pt x="226" y="364"/>
                </a:cubicBezTo>
                <a:lnTo>
                  <a:pt x="225" y="392"/>
                </a:lnTo>
                <a:close/>
                <a:moveTo>
                  <a:pt x="253" y="400"/>
                </a:moveTo>
                <a:cubicBezTo>
                  <a:pt x="249" y="401"/>
                  <a:pt x="249" y="401"/>
                  <a:pt x="249" y="401"/>
                </a:cubicBezTo>
                <a:cubicBezTo>
                  <a:pt x="235" y="374"/>
                  <a:pt x="235" y="374"/>
                  <a:pt x="235" y="374"/>
                </a:cubicBezTo>
                <a:cubicBezTo>
                  <a:pt x="237" y="403"/>
                  <a:pt x="237" y="403"/>
                  <a:pt x="237" y="403"/>
                </a:cubicBezTo>
                <a:cubicBezTo>
                  <a:pt x="231" y="403"/>
                  <a:pt x="231" y="403"/>
                  <a:pt x="231" y="403"/>
                </a:cubicBezTo>
                <a:cubicBezTo>
                  <a:pt x="228" y="363"/>
                  <a:pt x="228" y="363"/>
                  <a:pt x="228" y="363"/>
                </a:cubicBezTo>
                <a:cubicBezTo>
                  <a:pt x="234" y="362"/>
                  <a:pt x="234" y="362"/>
                  <a:pt x="234" y="362"/>
                </a:cubicBezTo>
                <a:cubicBezTo>
                  <a:pt x="246" y="381"/>
                  <a:pt x="246" y="381"/>
                  <a:pt x="246" y="381"/>
                </a:cubicBezTo>
                <a:cubicBezTo>
                  <a:pt x="244" y="361"/>
                  <a:pt x="244" y="361"/>
                  <a:pt x="244" y="361"/>
                </a:cubicBezTo>
                <a:cubicBezTo>
                  <a:pt x="248" y="360"/>
                  <a:pt x="248" y="360"/>
                  <a:pt x="248" y="360"/>
                </a:cubicBezTo>
                <a:lnTo>
                  <a:pt x="253" y="400"/>
                </a:lnTo>
                <a:close/>
                <a:moveTo>
                  <a:pt x="268" y="396"/>
                </a:moveTo>
                <a:cubicBezTo>
                  <a:pt x="263" y="397"/>
                  <a:pt x="263" y="397"/>
                  <a:pt x="263" y="397"/>
                </a:cubicBezTo>
                <a:cubicBezTo>
                  <a:pt x="252" y="359"/>
                  <a:pt x="252" y="359"/>
                  <a:pt x="252" y="359"/>
                </a:cubicBezTo>
                <a:cubicBezTo>
                  <a:pt x="257" y="357"/>
                  <a:pt x="257" y="357"/>
                  <a:pt x="257" y="357"/>
                </a:cubicBezTo>
                <a:lnTo>
                  <a:pt x="268" y="396"/>
                </a:lnTo>
                <a:close/>
                <a:moveTo>
                  <a:pt x="282" y="347"/>
                </a:moveTo>
                <a:cubicBezTo>
                  <a:pt x="289" y="389"/>
                  <a:pt x="289" y="389"/>
                  <a:pt x="289" y="389"/>
                </a:cubicBezTo>
                <a:cubicBezTo>
                  <a:pt x="284" y="392"/>
                  <a:pt x="284" y="392"/>
                  <a:pt x="284" y="392"/>
                </a:cubicBezTo>
                <a:cubicBezTo>
                  <a:pt x="261" y="356"/>
                  <a:pt x="261" y="356"/>
                  <a:pt x="261" y="356"/>
                </a:cubicBezTo>
                <a:cubicBezTo>
                  <a:pt x="266" y="354"/>
                  <a:pt x="266" y="354"/>
                  <a:pt x="266" y="354"/>
                </a:cubicBezTo>
                <a:cubicBezTo>
                  <a:pt x="282" y="378"/>
                  <a:pt x="282" y="378"/>
                  <a:pt x="282" y="378"/>
                </a:cubicBezTo>
                <a:cubicBezTo>
                  <a:pt x="278" y="349"/>
                  <a:pt x="278" y="349"/>
                  <a:pt x="278" y="349"/>
                </a:cubicBezTo>
                <a:lnTo>
                  <a:pt x="282" y="347"/>
                </a:lnTo>
                <a:close/>
                <a:moveTo>
                  <a:pt x="324" y="371"/>
                </a:moveTo>
                <a:cubicBezTo>
                  <a:pt x="305" y="381"/>
                  <a:pt x="305" y="381"/>
                  <a:pt x="305" y="381"/>
                </a:cubicBezTo>
                <a:cubicBezTo>
                  <a:pt x="284" y="346"/>
                  <a:pt x="284" y="346"/>
                  <a:pt x="284" y="346"/>
                </a:cubicBezTo>
                <a:cubicBezTo>
                  <a:pt x="303" y="336"/>
                  <a:pt x="303" y="336"/>
                  <a:pt x="303" y="336"/>
                </a:cubicBezTo>
                <a:cubicBezTo>
                  <a:pt x="305" y="340"/>
                  <a:pt x="305" y="340"/>
                  <a:pt x="305" y="340"/>
                </a:cubicBezTo>
                <a:cubicBezTo>
                  <a:pt x="291" y="347"/>
                  <a:pt x="291" y="347"/>
                  <a:pt x="291" y="347"/>
                </a:cubicBezTo>
                <a:cubicBezTo>
                  <a:pt x="297" y="358"/>
                  <a:pt x="297" y="358"/>
                  <a:pt x="297" y="358"/>
                </a:cubicBezTo>
                <a:cubicBezTo>
                  <a:pt x="310" y="351"/>
                  <a:pt x="310" y="351"/>
                  <a:pt x="310" y="351"/>
                </a:cubicBezTo>
                <a:cubicBezTo>
                  <a:pt x="312" y="355"/>
                  <a:pt x="312" y="355"/>
                  <a:pt x="312" y="355"/>
                </a:cubicBezTo>
                <a:cubicBezTo>
                  <a:pt x="300" y="362"/>
                  <a:pt x="300" y="362"/>
                  <a:pt x="300" y="362"/>
                </a:cubicBezTo>
                <a:cubicBezTo>
                  <a:pt x="307" y="375"/>
                  <a:pt x="307" y="375"/>
                  <a:pt x="307" y="375"/>
                </a:cubicBezTo>
                <a:cubicBezTo>
                  <a:pt x="322" y="367"/>
                  <a:pt x="322" y="367"/>
                  <a:pt x="322" y="367"/>
                </a:cubicBezTo>
                <a:lnTo>
                  <a:pt x="324" y="371"/>
                </a:lnTo>
                <a:close/>
                <a:moveTo>
                  <a:pt x="320" y="332"/>
                </a:moveTo>
                <a:cubicBezTo>
                  <a:pt x="316" y="331"/>
                  <a:pt x="314" y="333"/>
                  <a:pt x="312" y="335"/>
                </a:cubicBezTo>
                <a:cubicBezTo>
                  <a:pt x="320" y="346"/>
                  <a:pt x="320" y="346"/>
                  <a:pt x="320" y="346"/>
                </a:cubicBezTo>
                <a:cubicBezTo>
                  <a:pt x="322" y="344"/>
                  <a:pt x="323" y="343"/>
                  <a:pt x="325" y="340"/>
                </a:cubicBezTo>
                <a:cubicBezTo>
                  <a:pt x="326" y="336"/>
                  <a:pt x="324" y="333"/>
                  <a:pt x="320" y="332"/>
                </a:cubicBezTo>
                <a:close/>
                <a:moveTo>
                  <a:pt x="346" y="356"/>
                </a:moveTo>
                <a:cubicBezTo>
                  <a:pt x="342" y="359"/>
                  <a:pt x="342" y="359"/>
                  <a:pt x="342" y="359"/>
                </a:cubicBezTo>
                <a:cubicBezTo>
                  <a:pt x="327" y="347"/>
                  <a:pt x="327" y="347"/>
                  <a:pt x="327" y="347"/>
                </a:cubicBezTo>
                <a:cubicBezTo>
                  <a:pt x="323" y="351"/>
                  <a:pt x="323" y="351"/>
                  <a:pt x="323" y="351"/>
                </a:cubicBezTo>
                <a:cubicBezTo>
                  <a:pt x="333" y="364"/>
                  <a:pt x="333" y="364"/>
                  <a:pt x="333" y="364"/>
                </a:cubicBezTo>
                <a:cubicBezTo>
                  <a:pt x="329" y="368"/>
                  <a:pt x="329" y="368"/>
                  <a:pt x="329" y="368"/>
                </a:cubicBezTo>
                <a:cubicBezTo>
                  <a:pt x="304" y="334"/>
                  <a:pt x="304" y="334"/>
                  <a:pt x="304" y="334"/>
                </a:cubicBezTo>
                <a:cubicBezTo>
                  <a:pt x="312" y="329"/>
                  <a:pt x="312" y="329"/>
                  <a:pt x="312" y="329"/>
                </a:cubicBezTo>
                <a:cubicBezTo>
                  <a:pt x="315" y="327"/>
                  <a:pt x="318" y="326"/>
                  <a:pt x="321" y="326"/>
                </a:cubicBezTo>
                <a:cubicBezTo>
                  <a:pt x="329" y="327"/>
                  <a:pt x="332" y="332"/>
                  <a:pt x="331" y="338"/>
                </a:cubicBezTo>
                <a:cubicBezTo>
                  <a:pt x="331" y="340"/>
                  <a:pt x="331" y="342"/>
                  <a:pt x="330" y="344"/>
                </a:cubicBezTo>
                <a:lnTo>
                  <a:pt x="346" y="356"/>
                </a:lnTo>
                <a:close/>
                <a:moveTo>
                  <a:pt x="359" y="323"/>
                </a:moveTo>
                <a:cubicBezTo>
                  <a:pt x="367" y="328"/>
                  <a:pt x="365" y="342"/>
                  <a:pt x="354" y="344"/>
                </a:cubicBezTo>
                <a:cubicBezTo>
                  <a:pt x="351" y="344"/>
                  <a:pt x="348" y="344"/>
                  <a:pt x="346" y="343"/>
                </a:cubicBezTo>
                <a:cubicBezTo>
                  <a:pt x="348" y="338"/>
                  <a:pt x="348" y="338"/>
                  <a:pt x="348" y="338"/>
                </a:cubicBezTo>
                <a:cubicBezTo>
                  <a:pt x="350" y="339"/>
                  <a:pt x="352" y="339"/>
                  <a:pt x="354" y="339"/>
                </a:cubicBezTo>
                <a:cubicBezTo>
                  <a:pt x="361" y="338"/>
                  <a:pt x="361" y="330"/>
                  <a:pt x="356" y="327"/>
                </a:cubicBezTo>
                <a:cubicBezTo>
                  <a:pt x="355" y="326"/>
                  <a:pt x="353" y="326"/>
                  <a:pt x="351" y="326"/>
                </a:cubicBezTo>
                <a:cubicBezTo>
                  <a:pt x="346" y="327"/>
                  <a:pt x="343" y="330"/>
                  <a:pt x="338" y="330"/>
                </a:cubicBezTo>
                <a:cubicBezTo>
                  <a:pt x="332" y="331"/>
                  <a:pt x="327" y="327"/>
                  <a:pt x="327" y="321"/>
                </a:cubicBezTo>
                <a:cubicBezTo>
                  <a:pt x="326" y="318"/>
                  <a:pt x="327" y="315"/>
                  <a:pt x="328" y="313"/>
                </a:cubicBezTo>
                <a:cubicBezTo>
                  <a:pt x="331" y="308"/>
                  <a:pt x="338" y="307"/>
                  <a:pt x="343" y="310"/>
                </a:cubicBezTo>
                <a:cubicBezTo>
                  <a:pt x="341" y="315"/>
                  <a:pt x="341" y="315"/>
                  <a:pt x="341" y="315"/>
                </a:cubicBezTo>
                <a:cubicBezTo>
                  <a:pt x="338" y="313"/>
                  <a:pt x="334" y="313"/>
                  <a:pt x="332" y="316"/>
                </a:cubicBezTo>
                <a:cubicBezTo>
                  <a:pt x="331" y="318"/>
                  <a:pt x="331" y="319"/>
                  <a:pt x="331" y="321"/>
                </a:cubicBezTo>
                <a:cubicBezTo>
                  <a:pt x="332" y="324"/>
                  <a:pt x="334" y="326"/>
                  <a:pt x="337" y="325"/>
                </a:cubicBezTo>
                <a:cubicBezTo>
                  <a:pt x="342" y="325"/>
                  <a:pt x="346" y="320"/>
                  <a:pt x="351" y="321"/>
                </a:cubicBezTo>
                <a:cubicBezTo>
                  <a:pt x="353" y="321"/>
                  <a:pt x="356" y="321"/>
                  <a:pt x="359" y="323"/>
                </a:cubicBezTo>
                <a:close/>
                <a:moveTo>
                  <a:pt x="377" y="317"/>
                </a:moveTo>
                <a:cubicBezTo>
                  <a:pt x="374" y="321"/>
                  <a:pt x="374" y="321"/>
                  <a:pt x="374" y="321"/>
                </a:cubicBezTo>
                <a:cubicBezTo>
                  <a:pt x="339" y="299"/>
                  <a:pt x="339" y="299"/>
                  <a:pt x="339" y="299"/>
                </a:cubicBezTo>
                <a:cubicBezTo>
                  <a:pt x="342" y="295"/>
                  <a:pt x="342" y="295"/>
                  <a:pt x="342" y="295"/>
                </a:cubicBezTo>
                <a:lnTo>
                  <a:pt x="377" y="317"/>
                </a:lnTo>
                <a:close/>
                <a:moveTo>
                  <a:pt x="359" y="273"/>
                </a:moveTo>
                <a:cubicBezTo>
                  <a:pt x="355" y="280"/>
                  <a:pt x="355" y="280"/>
                  <a:pt x="355" y="280"/>
                </a:cubicBezTo>
                <a:cubicBezTo>
                  <a:pt x="388" y="300"/>
                  <a:pt x="388" y="300"/>
                  <a:pt x="388" y="300"/>
                </a:cubicBezTo>
                <a:cubicBezTo>
                  <a:pt x="386" y="304"/>
                  <a:pt x="386" y="304"/>
                  <a:pt x="386" y="304"/>
                </a:cubicBezTo>
                <a:cubicBezTo>
                  <a:pt x="353" y="284"/>
                  <a:pt x="353" y="284"/>
                  <a:pt x="353" y="284"/>
                </a:cubicBezTo>
                <a:cubicBezTo>
                  <a:pt x="349" y="292"/>
                  <a:pt x="349" y="292"/>
                  <a:pt x="349" y="292"/>
                </a:cubicBezTo>
                <a:cubicBezTo>
                  <a:pt x="345" y="289"/>
                  <a:pt x="345" y="289"/>
                  <a:pt x="345" y="289"/>
                </a:cubicBezTo>
                <a:cubicBezTo>
                  <a:pt x="355" y="271"/>
                  <a:pt x="355" y="271"/>
                  <a:pt x="355" y="271"/>
                </a:cubicBezTo>
                <a:lnTo>
                  <a:pt x="359" y="273"/>
                </a:lnTo>
                <a:close/>
                <a:moveTo>
                  <a:pt x="365" y="246"/>
                </a:moveTo>
                <a:cubicBezTo>
                  <a:pt x="385" y="264"/>
                  <a:pt x="385" y="264"/>
                  <a:pt x="385" y="264"/>
                </a:cubicBezTo>
                <a:cubicBezTo>
                  <a:pt x="399" y="270"/>
                  <a:pt x="399" y="270"/>
                  <a:pt x="399" y="270"/>
                </a:cubicBezTo>
                <a:cubicBezTo>
                  <a:pt x="397" y="274"/>
                  <a:pt x="397" y="274"/>
                  <a:pt x="397" y="274"/>
                </a:cubicBezTo>
                <a:cubicBezTo>
                  <a:pt x="385" y="269"/>
                  <a:pt x="385" y="269"/>
                  <a:pt x="385" y="269"/>
                </a:cubicBezTo>
                <a:cubicBezTo>
                  <a:pt x="356" y="269"/>
                  <a:pt x="356" y="269"/>
                  <a:pt x="356" y="269"/>
                </a:cubicBezTo>
                <a:cubicBezTo>
                  <a:pt x="357" y="264"/>
                  <a:pt x="357" y="264"/>
                  <a:pt x="357" y="264"/>
                </a:cubicBezTo>
                <a:cubicBezTo>
                  <a:pt x="377" y="264"/>
                  <a:pt x="377" y="264"/>
                  <a:pt x="377" y="264"/>
                </a:cubicBezTo>
                <a:cubicBezTo>
                  <a:pt x="363" y="251"/>
                  <a:pt x="363" y="251"/>
                  <a:pt x="363" y="251"/>
                </a:cubicBezTo>
                <a:lnTo>
                  <a:pt x="365" y="246"/>
                </a:lnTo>
                <a:close/>
                <a:moveTo>
                  <a:pt x="89" y="347"/>
                </a:moveTo>
                <a:cubicBezTo>
                  <a:pt x="85" y="350"/>
                  <a:pt x="82" y="352"/>
                  <a:pt x="79" y="352"/>
                </a:cubicBezTo>
                <a:cubicBezTo>
                  <a:pt x="76" y="352"/>
                  <a:pt x="73" y="351"/>
                  <a:pt x="70" y="349"/>
                </a:cubicBezTo>
                <a:cubicBezTo>
                  <a:pt x="68" y="346"/>
                  <a:pt x="67" y="344"/>
                  <a:pt x="67" y="340"/>
                </a:cubicBezTo>
                <a:cubicBezTo>
                  <a:pt x="67" y="339"/>
                  <a:pt x="67" y="337"/>
                  <a:pt x="68" y="336"/>
                </a:cubicBezTo>
                <a:cubicBezTo>
                  <a:pt x="73" y="338"/>
                  <a:pt x="73" y="338"/>
                  <a:pt x="73" y="338"/>
                </a:cubicBezTo>
                <a:cubicBezTo>
                  <a:pt x="72" y="339"/>
                  <a:pt x="72" y="340"/>
                  <a:pt x="72" y="341"/>
                </a:cubicBezTo>
                <a:cubicBezTo>
                  <a:pt x="72" y="342"/>
                  <a:pt x="73" y="344"/>
                  <a:pt x="74" y="345"/>
                </a:cubicBezTo>
                <a:cubicBezTo>
                  <a:pt x="75" y="346"/>
                  <a:pt x="77" y="347"/>
                  <a:pt x="79" y="347"/>
                </a:cubicBezTo>
                <a:cubicBezTo>
                  <a:pt x="80" y="347"/>
                  <a:pt x="82" y="346"/>
                  <a:pt x="85" y="343"/>
                </a:cubicBezTo>
                <a:cubicBezTo>
                  <a:pt x="105" y="323"/>
                  <a:pt x="105" y="323"/>
                  <a:pt x="105" y="323"/>
                </a:cubicBezTo>
                <a:cubicBezTo>
                  <a:pt x="109" y="327"/>
                  <a:pt x="109" y="327"/>
                  <a:pt x="109" y="327"/>
                </a:cubicBezTo>
                <a:lnTo>
                  <a:pt x="89" y="347"/>
                </a:lnTo>
                <a:close/>
                <a:moveTo>
                  <a:pt x="274" y="310"/>
                </a:moveTo>
                <a:cubicBezTo>
                  <a:pt x="273" y="337"/>
                  <a:pt x="273" y="337"/>
                  <a:pt x="273" y="337"/>
                </a:cubicBezTo>
                <a:cubicBezTo>
                  <a:pt x="269" y="339"/>
                  <a:pt x="269" y="339"/>
                  <a:pt x="269" y="339"/>
                </a:cubicBezTo>
                <a:cubicBezTo>
                  <a:pt x="269" y="314"/>
                  <a:pt x="269" y="314"/>
                  <a:pt x="269" y="314"/>
                </a:cubicBezTo>
                <a:cubicBezTo>
                  <a:pt x="254" y="322"/>
                  <a:pt x="254" y="322"/>
                  <a:pt x="254" y="322"/>
                </a:cubicBezTo>
                <a:cubicBezTo>
                  <a:pt x="253" y="319"/>
                  <a:pt x="253" y="319"/>
                  <a:pt x="253" y="319"/>
                </a:cubicBezTo>
                <a:cubicBezTo>
                  <a:pt x="272" y="309"/>
                  <a:pt x="272" y="309"/>
                  <a:pt x="272" y="309"/>
                </a:cubicBezTo>
                <a:lnTo>
                  <a:pt x="274" y="310"/>
                </a:lnTo>
                <a:close/>
                <a:moveTo>
                  <a:pt x="218" y="332"/>
                </a:moveTo>
                <a:cubicBezTo>
                  <a:pt x="218" y="331"/>
                  <a:pt x="219" y="330"/>
                  <a:pt x="219" y="328"/>
                </a:cubicBezTo>
                <a:cubicBezTo>
                  <a:pt x="220" y="327"/>
                  <a:pt x="221" y="326"/>
                  <a:pt x="222" y="326"/>
                </a:cubicBezTo>
                <a:cubicBezTo>
                  <a:pt x="223" y="325"/>
                  <a:pt x="224" y="324"/>
                  <a:pt x="226" y="324"/>
                </a:cubicBezTo>
                <a:cubicBezTo>
                  <a:pt x="227" y="323"/>
                  <a:pt x="229" y="323"/>
                  <a:pt x="231" y="323"/>
                </a:cubicBezTo>
                <a:cubicBezTo>
                  <a:pt x="232" y="323"/>
                  <a:pt x="234" y="323"/>
                  <a:pt x="235" y="324"/>
                </a:cubicBezTo>
                <a:cubicBezTo>
                  <a:pt x="237" y="324"/>
                  <a:pt x="238" y="325"/>
                  <a:pt x="239" y="326"/>
                </a:cubicBezTo>
                <a:cubicBezTo>
                  <a:pt x="240" y="326"/>
                  <a:pt x="241" y="328"/>
                  <a:pt x="242" y="329"/>
                </a:cubicBezTo>
                <a:cubicBezTo>
                  <a:pt x="243" y="331"/>
                  <a:pt x="243" y="333"/>
                  <a:pt x="243" y="335"/>
                </a:cubicBezTo>
                <a:cubicBezTo>
                  <a:pt x="243" y="337"/>
                  <a:pt x="243" y="339"/>
                  <a:pt x="242" y="341"/>
                </a:cubicBezTo>
                <a:cubicBezTo>
                  <a:pt x="241" y="343"/>
                  <a:pt x="240" y="344"/>
                  <a:pt x="239" y="346"/>
                </a:cubicBezTo>
                <a:cubicBezTo>
                  <a:pt x="238" y="347"/>
                  <a:pt x="236" y="348"/>
                  <a:pt x="234" y="349"/>
                </a:cubicBezTo>
                <a:cubicBezTo>
                  <a:pt x="232" y="349"/>
                  <a:pt x="229" y="350"/>
                  <a:pt x="226" y="350"/>
                </a:cubicBezTo>
                <a:cubicBezTo>
                  <a:pt x="225" y="350"/>
                  <a:pt x="225" y="350"/>
                  <a:pt x="224" y="350"/>
                </a:cubicBezTo>
                <a:cubicBezTo>
                  <a:pt x="223" y="350"/>
                  <a:pt x="222" y="349"/>
                  <a:pt x="222" y="349"/>
                </a:cubicBezTo>
                <a:cubicBezTo>
                  <a:pt x="222" y="346"/>
                  <a:pt x="222" y="346"/>
                  <a:pt x="222" y="346"/>
                </a:cubicBezTo>
                <a:cubicBezTo>
                  <a:pt x="222" y="346"/>
                  <a:pt x="222" y="346"/>
                  <a:pt x="222" y="346"/>
                </a:cubicBezTo>
                <a:cubicBezTo>
                  <a:pt x="222" y="346"/>
                  <a:pt x="223" y="346"/>
                  <a:pt x="224" y="347"/>
                </a:cubicBezTo>
                <a:cubicBezTo>
                  <a:pt x="225" y="347"/>
                  <a:pt x="226" y="347"/>
                  <a:pt x="227" y="347"/>
                </a:cubicBezTo>
                <a:cubicBezTo>
                  <a:pt x="230" y="347"/>
                  <a:pt x="233" y="346"/>
                  <a:pt x="235" y="345"/>
                </a:cubicBezTo>
                <a:cubicBezTo>
                  <a:pt x="237" y="343"/>
                  <a:pt x="238" y="341"/>
                  <a:pt x="238" y="338"/>
                </a:cubicBezTo>
                <a:cubicBezTo>
                  <a:pt x="237" y="339"/>
                  <a:pt x="235" y="339"/>
                  <a:pt x="234" y="340"/>
                </a:cubicBezTo>
                <a:cubicBezTo>
                  <a:pt x="233" y="340"/>
                  <a:pt x="231" y="340"/>
                  <a:pt x="230" y="340"/>
                </a:cubicBezTo>
                <a:cubicBezTo>
                  <a:pt x="229" y="340"/>
                  <a:pt x="227" y="340"/>
                  <a:pt x="226" y="340"/>
                </a:cubicBezTo>
                <a:cubicBezTo>
                  <a:pt x="225" y="340"/>
                  <a:pt x="224" y="339"/>
                  <a:pt x="223" y="339"/>
                </a:cubicBezTo>
                <a:cubicBezTo>
                  <a:pt x="221" y="338"/>
                  <a:pt x="220" y="337"/>
                  <a:pt x="219" y="336"/>
                </a:cubicBezTo>
                <a:cubicBezTo>
                  <a:pt x="219" y="335"/>
                  <a:pt x="218" y="334"/>
                  <a:pt x="218" y="332"/>
                </a:cubicBezTo>
                <a:close/>
                <a:moveTo>
                  <a:pt x="238" y="334"/>
                </a:moveTo>
                <a:cubicBezTo>
                  <a:pt x="238" y="332"/>
                  <a:pt x="238" y="331"/>
                  <a:pt x="237" y="330"/>
                </a:cubicBezTo>
                <a:cubicBezTo>
                  <a:pt x="237" y="329"/>
                  <a:pt x="236" y="328"/>
                  <a:pt x="235" y="327"/>
                </a:cubicBezTo>
                <a:cubicBezTo>
                  <a:pt x="235" y="327"/>
                  <a:pt x="234" y="327"/>
                  <a:pt x="233" y="326"/>
                </a:cubicBezTo>
                <a:cubicBezTo>
                  <a:pt x="232" y="326"/>
                  <a:pt x="231" y="326"/>
                  <a:pt x="231" y="326"/>
                </a:cubicBezTo>
                <a:cubicBezTo>
                  <a:pt x="228" y="326"/>
                  <a:pt x="227" y="327"/>
                  <a:pt x="225" y="328"/>
                </a:cubicBezTo>
                <a:cubicBezTo>
                  <a:pt x="224" y="329"/>
                  <a:pt x="224" y="330"/>
                  <a:pt x="224" y="332"/>
                </a:cubicBezTo>
                <a:cubicBezTo>
                  <a:pt x="224" y="333"/>
                  <a:pt x="224" y="334"/>
                  <a:pt x="224" y="335"/>
                </a:cubicBezTo>
                <a:cubicBezTo>
                  <a:pt x="225" y="335"/>
                  <a:pt x="225" y="336"/>
                  <a:pt x="226" y="336"/>
                </a:cubicBezTo>
                <a:cubicBezTo>
                  <a:pt x="227" y="337"/>
                  <a:pt x="228" y="337"/>
                  <a:pt x="228" y="337"/>
                </a:cubicBezTo>
                <a:cubicBezTo>
                  <a:pt x="229" y="337"/>
                  <a:pt x="230" y="337"/>
                  <a:pt x="231" y="337"/>
                </a:cubicBezTo>
                <a:cubicBezTo>
                  <a:pt x="232" y="337"/>
                  <a:pt x="233" y="337"/>
                  <a:pt x="235" y="337"/>
                </a:cubicBezTo>
                <a:cubicBezTo>
                  <a:pt x="236" y="337"/>
                  <a:pt x="237" y="336"/>
                  <a:pt x="238" y="336"/>
                </a:cubicBezTo>
                <a:cubicBezTo>
                  <a:pt x="238" y="336"/>
                  <a:pt x="238" y="335"/>
                  <a:pt x="238" y="335"/>
                </a:cubicBezTo>
                <a:cubicBezTo>
                  <a:pt x="238" y="335"/>
                  <a:pt x="238" y="335"/>
                  <a:pt x="238" y="334"/>
                </a:cubicBezTo>
                <a:close/>
                <a:moveTo>
                  <a:pt x="189" y="350"/>
                </a:moveTo>
                <a:cubicBezTo>
                  <a:pt x="187" y="349"/>
                  <a:pt x="185" y="349"/>
                  <a:pt x="184" y="348"/>
                </a:cubicBezTo>
                <a:cubicBezTo>
                  <a:pt x="182" y="348"/>
                  <a:pt x="181" y="347"/>
                  <a:pt x="180" y="346"/>
                </a:cubicBezTo>
                <a:cubicBezTo>
                  <a:pt x="179" y="345"/>
                  <a:pt x="179" y="345"/>
                  <a:pt x="178" y="344"/>
                </a:cubicBezTo>
                <a:cubicBezTo>
                  <a:pt x="178" y="343"/>
                  <a:pt x="178" y="342"/>
                  <a:pt x="178" y="340"/>
                </a:cubicBezTo>
                <a:cubicBezTo>
                  <a:pt x="178" y="339"/>
                  <a:pt x="179" y="338"/>
                  <a:pt x="180" y="337"/>
                </a:cubicBezTo>
                <a:cubicBezTo>
                  <a:pt x="182" y="336"/>
                  <a:pt x="184" y="335"/>
                  <a:pt x="186" y="335"/>
                </a:cubicBezTo>
                <a:cubicBezTo>
                  <a:pt x="186" y="335"/>
                  <a:pt x="186" y="335"/>
                  <a:pt x="186" y="335"/>
                </a:cubicBezTo>
                <a:cubicBezTo>
                  <a:pt x="184" y="334"/>
                  <a:pt x="183" y="333"/>
                  <a:pt x="182" y="332"/>
                </a:cubicBezTo>
                <a:cubicBezTo>
                  <a:pt x="181" y="331"/>
                  <a:pt x="181" y="330"/>
                  <a:pt x="181" y="328"/>
                </a:cubicBezTo>
                <a:cubicBezTo>
                  <a:pt x="182" y="327"/>
                  <a:pt x="183" y="325"/>
                  <a:pt x="186" y="324"/>
                </a:cubicBezTo>
                <a:cubicBezTo>
                  <a:pt x="188" y="323"/>
                  <a:pt x="191" y="323"/>
                  <a:pt x="194" y="323"/>
                </a:cubicBezTo>
                <a:cubicBezTo>
                  <a:pt x="198" y="324"/>
                  <a:pt x="201" y="325"/>
                  <a:pt x="203" y="326"/>
                </a:cubicBezTo>
                <a:cubicBezTo>
                  <a:pt x="204" y="328"/>
                  <a:pt x="205" y="330"/>
                  <a:pt x="205" y="332"/>
                </a:cubicBezTo>
                <a:cubicBezTo>
                  <a:pt x="205" y="333"/>
                  <a:pt x="204" y="334"/>
                  <a:pt x="203" y="335"/>
                </a:cubicBezTo>
                <a:cubicBezTo>
                  <a:pt x="201" y="336"/>
                  <a:pt x="200" y="336"/>
                  <a:pt x="198" y="337"/>
                </a:cubicBezTo>
                <a:cubicBezTo>
                  <a:pt x="198" y="337"/>
                  <a:pt x="198" y="337"/>
                  <a:pt x="198" y="337"/>
                </a:cubicBezTo>
                <a:cubicBezTo>
                  <a:pt x="200" y="338"/>
                  <a:pt x="201" y="339"/>
                  <a:pt x="202" y="340"/>
                </a:cubicBezTo>
                <a:cubicBezTo>
                  <a:pt x="203" y="341"/>
                  <a:pt x="204" y="342"/>
                  <a:pt x="203" y="344"/>
                </a:cubicBezTo>
                <a:cubicBezTo>
                  <a:pt x="203" y="346"/>
                  <a:pt x="201" y="348"/>
                  <a:pt x="199" y="349"/>
                </a:cubicBezTo>
                <a:cubicBezTo>
                  <a:pt x="196" y="350"/>
                  <a:pt x="193" y="350"/>
                  <a:pt x="189" y="350"/>
                </a:cubicBezTo>
                <a:close/>
                <a:moveTo>
                  <a:pt x="198" y="344"/>
                </a:moveTo>
                <a:cubicBezTo>
                  <a:pt x="198" y="342"/>
                  <a:pt x="198" y="342"/>
                  <a:pt x="197" y="341"/>
                </a:cubicBezTo>
                <a:cubicBezTo>
                  <a:pt x="197" y="340"/>
                  <a:pt x="196" y="339"/>
                  <a:pt x="194" y="339"/>
                </a:cubicBezTo>
                <a:cubicBezTo>
                  <a:pt x="194" y="338"/>
                  <a:pt x="193" y="338"/>
                  <a:pt x="192" y="338"/>
                </a:cubicBezTo>
                <a:cubicBezTo>
                  <a:pt x="191" y="337"/>
                  <a:pt x="190" y="337"/>
                  <a:pt x="189" y="336"/>
                </a:cubicBezTo>
                <a:cubicBezTo>
                  <a:pt x="187" y="337"/>
                  <a:pt x="186" y="337"/>
                  <a:pt x="185" y="338"/>
                </a:cubicBezTo>
                <a:cubicBezTo>
                  <a:pt x="184" y="339"/>
                  <a:pt x="183" y="340"/>
                  <a:pt x="183" y="341"/>
                </a:cubicBezTo>
                <a:cubicBezTo>
                  <a:pt x="183" y="342"/>
                  <a:pt x="183" y="344"/>
                  <a:pt x="185" y="345"/>
                </a:cubicBezTo>
                <a:cubicBezTo>
                  <a:pt x="186" y="346"/>
                  <a:pt x="187" y="347"/>
                  <a:pt x="190" y="347"/>
                </a:cubicBezTo>
                <a:cubicBezTo>
                  <a:pt x="192" y="348"/>
                  <a:pt x="194" y="347"/>
                  <a:pt x="195" y="347"/>
                </a:cubicBezTo>
                <a:cubicBezTo>
                  <a:pt x="197" y="346"/>
                  <a:pt x="198" y="345"/>
                  <a:pt x="198" y="344"/>
                </a:cubicBezTo>
                <a:close/>
                <a:moveTo>
                  <a:pt x="200" y="331"/>
                </a:moveTo>
                <a:cubicBezTo>
                  <a:pt x="200" y="330"/>
                  <a:pt x="199" y="329"/>
                  <a:pt x="198" y="328"/>
                </a:cubicBezTo>
                <a:cubicBezTo>
                  <a:pt x="197" y="327"/>
                  <a:pt x="196" y="326"/>
                  <a:pt x="194" y="326"/>
                </a:cubicBezTo>
                <a:cubicBezTo>
                  <a:pt x="192" y="326"/>
                  <a:pt x="190" y="326"/>
                  <a:pt x="189" y="326"/>
                </a:cubicBezTo>
                <a:cubicBezTo>
                  <a:pt x="188" y="327"/>
                  <a:pt x="187" y="328"/>
                  <a:pt x="187" y="329"/>
                </a:cubicBezTo>
                <a:cubicBezTo>
                  <a:pt x="186" y="330"/>
                  <a:pt x="187" y="330"/>
                  <a:pt x="187" y="331"/>
                </a:cubicBezTo>
                <a:cubicBezTo>
                  <a:pt x="188" y="332"/>
                  <a:pt x="188" y="332"/>
                  <a:pt x="190" y="333"/>
                </a:cubicBezTo>
                <a:cubicBezTo>
                  <a:pt x="190" y="333"/>
                  <a:pt x="191" y="334"/>
                  <a:pt x="192" y="334"/>
                </a:cubicBezTo>
                <a:cubicBezTo>
                  <a:pt x="193" y="335"/>
                  <a:pt x="194" y="335"/>
                  <a:pt x="195" y="335"/>
                </a:cubicBezTo>
                <a:cubicBezTo>
                  <a:pt x="196" y="335"/>
                  <a:pt x="198" y="334"/>
                  <a:pt x="198" y="333"/>
                </a:cubicBezTo>
                <a:cubicBezTo>
                  <a:pt x="199" y="333"/>
                  <a:pt x="199" y="332"/>
                  <a:pt x="200" y="331"/>
                </a:cubicBezTo>
                <a:close/>
                <a:moveTo>
                  <a:pt x="157" y="340"/>
                </a:moveTo>
                <a:cubicBezTo>
                  <a:pt x="143" y="331"/>
                  <a:pt x="143" y="331"/>
                  <a:pt x="143" y="331"/>
                </a:cubicBezTo>
                <a:cubicBezTo>
                  <a:pt x="145" y="329"/>
                  <a:pt x="145" y="329"/>
                  <a:pt x="145" y="329"/>
                </a:cubicBezTo>
                <a:cubicBezTo>
                  <a:pt x="150" y="332"/>
                  <a:pt x="150" y="332"/>
                  <a:pt x="150" y="332"/>
                </a:cubicBezTo>
                <a:cubicBezTo>
                  <a:pt x="158" y="317"/>
                  <a:pt x="158" y="317"/>
                  <a:pt x="158" y="317"/>
                </a:cubicBezTo>
                <a:cubicBezTo>
                  <a:pt x="153" y="314"/>
                  <a:pt x="153" y="314"/>
                  <a:pt x="153" y="314"/>
                </a:cubicBezTo>
                <a:cubicBezTo>
                  <a:pt x="154" y="312"/>
                  <a:pt x="154" y="312"/>
                  <a:pt x="154" y="312"/>
                </a:cubicBezTo>
                <a:cubicBezTo>
                  <a:pt x="156" y="313"/>
                  <a:pt x="158" y="314"/>
                  <a:pt x="159" y="314"/>
                </a:cubicBezTo>
                <a:cubicBezTo>
                  <a:pt x="160" y="314"/>
                  <a:pt x="161" y="314"/>
                  <a:pt x="162" y="313"/>
                </a:cubicBezTo>
                <a:cubicBezTo>
                  <a:pt x="165" y="315"/>
                  <a:pt x="165" y="315"/>
                  <a:pt x="165" y="315"/>
                </a:cubicBezTo>
                <a:cubicBezTo>
                  <a:pt x="154" y="334"/>
                  <a:pt x="154" y="334"/>
                  <a:pt x="154" y="334"/>
                </a:cubicBezTo>
                <a:cubicBezTo>
                  <a:pt x="159" y="338"/>
                  <a:pt x="159" y="338"/>
                  <a:pt x="159" y="338"/>
                </a:cubicBezTo>
                <a:lnTo>
                  <a:pt x="157" y="340"/>
                </a:lnTo>
                <a:close/>
                <a:moveTo>
                  <a:pt x="293" y="110"/>
                </a:moveTo>
                <a:cubicBezTo>
                  <a:pt x="290" y="108"/>
                  <a:pt x="293" y="107"/>
                  <a:pt x="293" y="105"/>
                </a:cubicBezTo>
                <a:cubicBezTo>
                  <a:pt x="294" y="102"/>
                  <a:pt x="292" y="99"/>
                  <a:pt x="293" y="97"/>
                </a:cubicBezTo>
                <a:cubicBezTo>
                  <a:pt x="295" y="93"/>
                  <a:pt x="301" y="96"/>
                  <a:pt x="304" y="98"/>
                </a:cubicBezTo>
                <a:cubicBezTo>
                  <a:pt x="304" y="99"/>
                  <a:pt x="305" y="100"/>
                  <a:pt x="305" y="101"/>
                </a:cubicBezTo>
                <a:cubicBezTo>
                  <a:pt x="306" y="104"/>
                  <a:pt x="306" y="109"/>
                  <a:pt x="303" y="110"/>
                </a:cubicBezTo>
                <a:cubicBezTo>
                  <a:pt x="300" y="111"/>
                  <a:pt x="296" y="111"/>
                  <a:pt x="293" y="110"/>
                </a:cubicBezTo>
                <a:close/>
                <a:moveTo>
                  <a:pt x="260" y="91"/>
                </a:moveTo>
                <a:cubicBezTo>
                  <a:pt x="260" y="91"/>
                  <a:pt x="260" y="91"/>
                  <a:pt x="260" y="91"/>
                </a:cubicBezTo>
                <a:cubicBezTo>
                  <a:pt x="260" y="90"/>
                  <a:pt x="260" y="90"/>
                  <a:pt x="260" y="90"/>
                </a:cubicBezTo>
                <a:cubicBezTo>
                  <a:pt x="261" y="90"/>
                  <a:pt x="272" y="87"/>
                  <a:pt x="272" y="87"/>
                </a:cubicBezTo>
                <a:cubicBezTo>
                  <a:pt x="275" y="86"/>
                  <a:pt x="278" y="85"/>
                  <a:pt x="280" y="82"/>
                </a:cubicBezTo>
                <a:cubicBezTo>
                  <a:pt x="273" y="82"/>
                  <a:pt x="266" y="84"/>
                  <a:pt x="259" y="82"/>
                </a:cubicBezTo>
                <a:cubicBezTo>
                  <a:pt x="257" y="80"/>
                  <a:pt x="255" y="77"/>
                  <a:pt x="254" y="76"/>
                </a:cubicBezTo>
                <a:cubicBezTo>
                  <a:pt x="254" y="76"/>
                  <a:pt x="254" y="76"/>
                  <a:pt x="254" y="75"/>
                </a:cubicBezTo>
                <a:cubicBezTo>
                  <a:pt x="251" y="72"/>
                  <a:pt x="252" y="69"/>
                  <a:pt x="256" y="69"/>
                </a:cubicBezTo>
                <a:cubicBezTo>
                  <a:pt x="262" y="73"/>
                  <a:pt x="273" y="73"/>
                  <a:pt x="280" y="73"/>
                </a:cubicBezTo>
                <a:cubicBezTo>
                  <a:pt x="282" y="73"/>
                  <a:pt x="286" y="73"/>
                  <a:pt x="288" y="72"/>
                </a:cubicBezTo>
                <a:cubicBezTo>
                  <a:pt x="293" y="64"/>
                  <a:pt x="295" y="55"/>
                  <a:pt x="299" y="48"/>
                </a:cubicBezTo>
                <a:cubicBezTo>
                  <a:pt x="303" y="43"/>
                  <a:pt x="305" y="48"/>
                  <a:pt x="307" y="52"/>
                </a:cubicBezTo>
                <a:cubicBezTo>
                  <a:pt x="307" y="53"/>
                  <a:pt x="308" y="54"/>
                  <a:pt x="308" y="55"/>
                </a:cubicBezTo>
                <a:cubicBezTo>
                  <a:pt x="308" y="55"/>
                  <a:pt x="309" y="55"/>
                  <a:pt x="309" y="55"/>
                </a:cubicBezTo>
                <a:cubicBezTo>
                  <a:pt x="309" y="58"/>
                  <a:pt x="309" y="60"/>
                  <a:pt x="306" y="61"/>
                </a:cubicBezTo>
                <a:cubicBezTo>
                  <a:pt x="303" y="64"/>
                  <a:pt x="300" y="68"/>
                  <a:pt x="299" y="73"/>
                </a:cubicBezTo>
                <a:cubicBezTo>
                  <a:pt x="303" y="74"/>
                  <a:pt x="307" y="71"/>
                  <a:pt x="312" y="73"/>
                </a:cubicBezTo>
                <a:cubicBezTo>
                  <a:pt x="313" y="76"/>
                  <a:pt x="312" y="78"/>
                  <a:pt x="309" y="79"/>
                </a:cubicBezTo>
                <a:cubicBezTo>
                  <a:pt x="304" y="79"/>
                  <a:pt x="300" y="79"/>
                  <a:pt x="295" y="79"/>
                </a:cubicBezTo>
                <a:cubicBezTo>
                  <a:pt x="292" y="83"/>
                  <a:pt x="289" y="88"/>
                  <a:pt x="284" y="90"/>
                </a:cubicBezTo>
                <a:cubicBezTo>
                  <a:pt x="284" y="90"/>
                  <a:pt x="281" y="91"/>
                  <a:pt x="280" y="91"/>
                </a:cubicBezTo>
                <a:cubicBezTo>
                  <a:pt x="277" y="92"/>
                  <a:pt x="274" y="93"/>
                  <a:pt x="270" y="93"/>
                </a:cubicBezTo>
                <a:cubicBezTo>
                  <a:pt x="261" y="92"/>
                  <a:pt x="261" y="91"/>
                  <a:pt x="260" y="91"/>
                </a:cubicBezTo>
                <a:close/>
                <a:moveTo>
                  <a:pt x="153" y="105"/>
                </a:moveTo>
                <a:cubicBezTo>
                  <a:pt x="150" y="105"/>
                  <a:pt x="146" y="102"/>
                  <a:pt x="143" y="100"/>
                </a:cubicBezTo>
                <a:cubicBezTo>
                  <a:pt x="143" y="99"/>
                  <a:pt x="143" y="98"/>
                  <a:pt x="143" y="97"/>
                </a:cubicBezTo>
                <a:cubicBezTo>
                  <a:pt x="150" y="89"/>
                  <a:pt x="156" y="81"/>
                  <a:pt x="161" y="72"/>
                </a:cubicBezTo>
                <a:cubicBezTo>
                  <a:pt x="163" y="69"/>
                  <a:pt x="165" y="64"/>
                  <a:pt x="166" y="61"/>
                </a:cubicBezTo>
                <a:cubicBezTo>
                  <a:pt x="166" y="60"/>
                  <a:pt x="166" y="60"/>
                  <a:pt x="166" y="60"/>
                </a:cubicBezTo>
                <a:cubicBezTo>
                  <a:pt x="166" y="60"/>
                  <a:pt x="166" y="60"/>
                  <a:pt x="166" y="60"/>
                </a:cubicBezTo>
                <a:cubicBezTo>
                  <a:pt x="168" y="58"/>
                  <a:pt x="169" y="57"/>
                  <a:pt x="171" y="59"/>
                </a:cubicBezTo>
                <a:cubicBezTo>
                  <a:pt x="172" y="61"/>
                  <a:pt x="168" y="65"/>
                  <a:pt x="168" y="67"/>
                </a:cubicBezTo>
                <a:cubicBezTo>
                  <a:pt x="167" y="71"/>
                  <a:pt x="166" y="76"/>
                  <a:pt x="166" y="80"/>
                </a:cubicBezTo>
                <a:cubicBezTo>
                  <a:pt x="165" y="81"/>
                  <a:pt x="165" y="81"/>
                  <a:pt x="164" y="86"/>
                </a:cubicBezTo>
                <a:cubicBezTo>
                  <a:pt x="162" y="88"/>
                  <a:pt x="160" y="93"/>
                  <a:pt x="160" y="96"/>
                </a:cubicBezTo>
                <a:cubicBezTo>
                  <a:pt x="158" y="98"/>
                  <a:pt x="158" y="102"/>
                  <a:pt x="155" y="105"/>
                </a:cubicBezTo>
                <a:cubicBezTo>
                  <a:pt x="155" y="105"/>
                  <a:pt x="154" y="105"/>
                  <a:pt x="153" y="105"/>
                </a:cubicBezTo>
                <a:close/>
                <a:moveTo>
                  <a:pt x="192" y="66"/>
                </a:moveTo>
                <a:cubicBezTo>
                  <a:pt x="188" y="67"/>
                  <a:pt x="185" y="64"/>
                  <a:pt x="182" y="62"/>
                </a:cubicBezTo>
                <a:cubicBezTo>
                  <a:pt x="182" y="61"/>
                  <a:pt x="182" y="60"/>
                  <a:pt x="182" y="59"/>
                </a:cubicBezTo>
                <a:cubicBezTo>
                  <a:pt x="183" y="58"/>
                  <a:pt x="183" y="58"/>
                  <a:pt x="184" y="58"/>
                </a:cubicBezTo>
                <a:cubicBezTo>
                  <a:pt x="186" y="57"/>
                  <a:pt x="187" y="57"/>
                  <a:pt x="189" y="56"/>
                </a:cubicBezTo>
                <a:cubicBezTo>
                  <a:pt x="191" y="55"/>
                  <a:pt x="197" y="48"/>
                  <a:pt x="200" y="50"/>
                </a:cubicBezTo>
                <a:cubicBezTo>
                  <a:pt x="202" y="55"/>
                  <a:pt x="197" y="63"/>
                  <a:pt x="192" y="66"/>
                </a:cubicBezTo>
                <a:close/>
                <a:moveTo>
                  <a:pt x="153" y="66"/>
                </a:moveTo>
                <a:cubicBezTo>
                  <a:pt x="151" y="65"/>
                  <a:pt x="148" y="58"/>
                  <a:pt x="148" y="56"/>
                </a:cubicBezTo>
                <a:cubicBezTo>
                  <a:pt x="148" y="51"/>
                  <a:pt x="152" y="50"/>
                  <a:pt x="156" y="52"/>
                </a:cubicBezTo>
                <a:cubicBezTo>
                  <a:pt x="160" y="54"/>
                  <a:pt x="162" y="56"/>
                  <a:pt x="160" y="61"/>
                </a:cubicBezTo>
                <a:cubicBezTo>
                  <a:pt x="158" y="64"/>
                  <a:pt x="157" y="65"/>
                  <a:pt x="153" y="66"/>
                </a:cubicBezTo>
                <a:close/>
                <a:moveTo>
                  <a:pt x="188" y="53"/>
                </a:moveTo>
                <a:cubicBezTo>
                  <a:pt x="187" y="51"/>
                  <a:pt x="189" y="46"/>
                  <a:pt x="187" y="45"/>
                </a:cubicBezTo>
                <a:cubicBezTo>
                  <a:pt x="186" y="45"/>
                  <a:pt x="185" y="46"/>
                  <a:pt x="184" y="46"/>
                </a:cubicBezTo>
                <a:cubicBezTo>
                  <a:pt x="181" y="46"/>
                  <a:pt x="177" y="43"/>
                  <a:pt x="177" y="40"/>
                </a:cubicBezTo>
                <a:cubicBezTo>
                  <a:pt x="178" y="37"/>
                  <a:pt x="178" y="38"/>
                  <a:pt x="181" y="37"/>
                </a:cubicBezTo>
                <a:cubicBezTo>
                  <a:pt x="184" y="34"/>
                  <a:pt x="187" y="32"/>
                  <a:pt x="190" y="30"/>
                </a:cubicBezTo>
                <a:cubicBezTo>
                  <a:pt x="195" y="28"/>
                  <a:pt x="198" y="30"/>
                  <a:pt x="200" y="35"/>
                </a:cubicBezTo>
                <a:cubicBezTo>
                  <a:pt x="200" y="39"/>
                  <a:pt x="198" y="42"/>
                  <a:pt x="197" y="45"/>
                </a:cubicBezTo>
                <a:cubicBezTo>
                  <a:pt x="194" y="48"/>
                  <a:pt x="192" y="50"/>
                  <a:pt x="190" y="52"/>
                </a:cubicBezTo>
                <a:cubicBezTo>
                  <a:pt x="189" y="53"/>
                  <a:pt x="188" y="53"/>
                  <a:pt x="188" y="53"/>
                </a:cubicBezTo>
                <a:close/>
                <a:moveTo>
                  <a:pt x="154" y="46"/>
                </a:moveTo>
                <a:cubicBezTo>
                  <a:pt x="153" y="45"/>
                  <a:pt x="153" y="44"/>
                  <a:pt x="153" y="43"/>
                </a:cubicBezTo>
                <a:cubicBezTo>
                  <a:pt x="153" y="41"/>
                  <a:pt x="151" y="40"/>
                  <a:pt x="150" y="37"/>
                </a:cubicBezTo>
                <a:cubicBezTo>
                  <a:pt x="150" y="33"/>
                  <a:pt x="149" y="32"/>
                  <a:pt x="151" y="29"/>
                </a:cubicBezTo>
                <a:cubicBezTo>
                  <a:pt x="154" y="30"/>
                  <a:pt x="164" y="32"/>
                  <a:pt x="164" y="38"/>
                </a:cubicBezTo>
                <a:cubicBezTo>
                  <a:pt x="162" y="41"/>
                  <a:pt x="158" y="44"/>
                  <a:pt x="154" y="46"/>
                </a:cubicBezTo>
                <a:close/>
                <a:moveTo>
                  <a:pt x="86" y="194"/>
                </a:moveTo>
                <a:cubicBezTo>
                  <a:pt x="82" y="198"/>
                  <a:pt x="71" y="196"/>
                  <a:pt x="72" y="190"/>
                </a:cubicBezTo>
                <a:cubicBezTo>
                  <a:pt x="72" y="189"/>
                  <a:pt x="71" y="188"/>
                  <a:pt x="71" y="187"/>
                </a:cubicBezTo>
                <a:cubicBezTo>
                  <a:pt x="71" y="187"/>
                  <a:pt x="71" y="187"/>
                  <a:pt x="71" y="187"/>
                </a:cubicBezTo>
                <a:cubicBezTo>
                  <a:pt x="70" y="180"/>
                  <a:pt x="66" y="174"/>
                  <a:pt x="64" y="168"/>
                </a:cubicBezTo>
                <a:cubicBezTo>
                  <a:pt x="62" y="166"/>
                  <a:pt x="61" y="165"/>
                  <a:pt x="62" y="162"/>
                </a:cubicBezTo>
                <a:cubicBezTo>
                  <a:pt x="63" y="162"/>
                  <a:pt x="65" y="164"/>
                  <a:pt x="66" y="165"/>
                </a:cubicBezTo>
                <a:cubicBezTo>
                  <a:pt x="67" y="165"/>
                  <a:pt x="68" y="163"/>
                  <a:pt x="68" y="162"/>
                </a:cubicBezTo>
                <a:cubicBezTo>
                  <a:pt x="67" y="157"/>
                  <a:pt x="67" y="152"/>
                  <a:pt x="67" y="148"/>
                </a:cubicBezTo>
                <a:cubicBezTo>
                  <a:pt x="65" y="147"/>
                  <a:pt x="64" y="146"/>
                  <a:pt x="63" y="145"/>
                </a:cubicBezTo>
                <a:cubicBezTo>
                  <a:pt x="62" y="147"/>
                  <a:pt x="60" y="155"/>
                  <a:pt x="57" y="151"/>
                </a:cubicBezTo>
                <a:cubicBezTo>
                  <a:pt x="58" y="148"/>
                  <a:pt x="58" y="143"/>
                  <a:pt x="56" y="140"/>
                </a:cubicBezTo>
                <a:cubicBezTo>
                  <a:pt x="54" y="138"/>
                  <a:pt x="51" y="136"/>
                  <a:pt x="50" y="133"/>
                </a:cubicBezTo>
                <a:cubicBezTo>
                  <a:pt x="50" y="130"/>
                  <a:pt x="55" y="129"/>
                  <a:pt x="59" y="130"/>
                </a:cubicBezTo>
                <a:cubicBezTo>
                  <a:pt x="61" y="130"/>
                  <a:pt x="61" y="125"/>
                  <a:pt x="64" y="133"/>
                </a:cubicBezTo>
                <a:cubicBezTo>
                  <a:pt x="64" y="135"/>
                  <a:pt x="66" y="135"/>
                  <a:pt x="67" y="136"/>
                </a:cubicBezTo>
                <a:cubicBezTo>
                  <a:pt x="68" y="136"/>
                  <a:pt x="68" y="136"/>
                  <a:pt x="68" y="135"/>
                </a:cubicBezTo>
                <a:cubicBezTo>
                  <a:pt x="68" y="132"/>
                  <a:pt x="68" y="128"/>
                  <a:pt x="68" y="124"/>
                </a:cubicBezTo>
                <a:cubicBezTo>
                  <a:pt x="64" y="121"/>
                  <a:pt x="61" y="118"/>
                  <a:pt x="59" y="115"/>
                </a:cubicBezTo>
                <a:cubicBezTo>
                  <a:pt x="59" y="111"/>
                  <a:pt x="63" y="108"/>
                  <a:pt x="67" y="107"/>
                </a:cubicBezTo>
                <a:cubicBezTo>
                  <a:pt x="68" y="105"/>
                  <a:pt x="68" y="103"/>
                  <a:pt x="68" y="101"/>
                </a:cubicBezTo>
                <a:cubicBezTo>
                  <a:pt x="68" y="100"/>
                  <a:pt x="68" y="100"/>
                  <a:pt x="69" y="98"/>
                </a:cubicBezTo>
                <a:cubicBezTo>
                  <a:pt x="70" y="98"/>
                  <a:pt x="72" y="99"/>
                  <a:pt x="73" y="100"/>
                </a:cubicBezTo>
                <a:cubicBezTo>
                  <a:pt x="76" y="103"/>
                  <a:pt x="70" y="116"/>
                  <a:pt x="76" y="116"/>
                </a:cubicBezTo>
                <a:cubicBezTo>
                  <a:pt x="77" y="114"/>
                  <a:pt x="76" y="112"/>
                  <a:pt x="75" y="111"/>
                </a:cubicBezTo>
                <a:cubicBezTo>
                  <a:pt x="75" y="108"/>
                  <a:pt x="79" y="104"/>
                  <a:pt x="82" y="102"/>
                </a:cubicBezTo>
                <a:cubicBezTo>
                  <a:pt x="87" y="102"/>
                  <a:pt x="87" y="105"/>
                  <a:pt x="87" y="109"/>
                </a:cubicBezTo>
                <a:cubicBezTo>
                  <a:pt x="87" y="109"/>
                  <a:pt x="88" y="110"/>
                  <a:pt x="88" y="110"/>
                </a:cubicBezTo>
                <a:cubicBezTo>
                  <a:pt x="94" y="114"/>
                  <a:pt x="94" y="114"/>
                  <a:pt x="103" y="120"/>
                </a:cubicBezTo>
                <a:cubicBezTo>
                  <a:pt x="104" y="122"/>
                  <a:pt x="105" y="123"/>
                  <a:pt x="106" y="126"/>
                </a:cubicBezTo>
                <a:cubicBezTo>
                  <a:pt x="106" y="126"/>
                  <a:pt x="106" y="126"/>
                  <a:pt x="106" y="127"/>
                </a:cubicBezTo>
                <a:cubicBezTo>
                  <a:pt x="106" y="127"/>
                  <a:pt x="106" y="127"/>
                  <a:pt x="106" y="127"/>
                </a:cubicBezTo>
                <a:cubicBezTo>
                  <a:pt x="107" y="129"/>
                  <a:pt x="107" y="133"/>
                  <a:pt x="104" y="133"/>
                </a:cubicBezTo>
                <a:cubicBezTo>
                  <a:pt x="97" y="129"/>
                  <a:pt x="90" y="124"/>
                  <a:pt x="84" y="120"/>
                </a:cubicBezTo>
                <a:cubicBezTo>
                  <a:pt x="84" y="120"/>
                  <a:pt x="84" y="120"/>
                  <a:pt x="84" y="121"/>
                </a:cubicBezTo>
                <a:cubicBezTo>
                  <a:pt x="87" y="123"/>
                  <a:pt x="91" y="131"/>
                  <a:pt x="91" y="135"/>
                </a:cubicBezTo>
                <a:cubicBezTo>
                  <a:pt x="90" y="138"/>
                  <a:pt x="87" y="139"/>
                  <a:pt x="84" y="138"/>
                </a:cubicBezTo>
                <a:cubicBezTo>
                  <a:pt x="83" y="138"/>
                  <a:pt x="84" y="137"/>
                  <a:pt x="83" y="136"/>
                </a:cubicBezTo>
                <a:cubicBezTo>
                  <a:pt x="81" y="133"/>
                  <a:pt x="75" y="130"/>
                  <a:pt x="72" y="128"/>
                </a:cubicBezTo>
                <a:cubicBezTo>
                  <a:pt x="71" y="130"/>
                  <a:pt x="74" y="137"/>
                  <a:pt x="75" y="140"/>
                </a:cubicBezTo>
                <a:cubicBezTo>
                  <a:pt x="75" y="141"/>
                  <a:pt x="75" y="143"/>
                  <a:pt x="75" y="144"/>
                </a:cubicBezTo>
                <a:cubicBezTo>
                  <a:pt x="77" y="147"/>
                  <a:pt x="79" y="149"/>
                  <a:pt x="82" y="152"/>
                </a:cubicBezTo>
                <a:cubicBezTo>
                  <a:pt x="83" y="153"/>
                  <a:pt x="84" y="154"/>
                  <a:pt x="85" y="156"/>
                </a:cubicBezTo>
                <a:cubicBezTo>
                  <a:pt x="84" y="156"/>
                  <a:pt x="84" y="156"/>
                  <a:pt x="84" y="156"/>
                </a:cubicBezTo>
                <a:cubicBezTo>
                  <a:pt x="85" y="158"/>
                  <a:pt x="88" y="164"/>
                  <a:pt x="84" y="164"/>
                </a:cubicBezTo>
                <a:cubicBezTo>
                  <a:pt x="83" y="164"/>
                  <a:pt x="83" y="164"/>
                  <a:pt x="83" y="164"/>
                </a:cubicBezTo>
                <a:cubicBezTo>
                  <a:pt x="81" y="161"/>
                  <a:pt x="79" y="157"/>
                  <a:pt x="76" y="155"/>
                </a:cubicBezTo>
                <a:cubicBezTo>
                  <a:pt x="75" y="159"/>
                  <a:pt x="76" y="162"/>
                  <a:pt x="75" y="165"/>
                </a:cubicBezTo>
                <a:cubicBezTo>
                  <a:pt x="74" y="166"/>
                  <a:pt x="72" y="167"/>
                  <a:pt x="71" y="168"/>
                </a:cubicBezTo>
                <a:cubicBezTo>
                  <a:pt x="71" y="168"/>
                  <a:pt x="71" y="168"/>
                  <a:pt x="71" y="168"/>
                </a:cubicBezTo>
                <a:cubicBezTo>
                  <a:pt x="70" y="168"/>
                  <a:pt x="69" y="169"/>
                  <a:pt x="69" y="169"/>
                </a:cubicBezTo>
                <a:cubicBezTo>
                  <a:pt x="70" y="170"/>
                  <a:pt x="71" y="172"/>
                  <a:pt x="73" y="173"/>
                </a:cubicBezTo>
                <a:cubicBezTo>
                  <a:pt x="77" y="180"/>
                  <a:pt x="81" y="185"/>
                  <a:pt x="86" y="191"/>
                </a:cubicBezTo>
                <a:cubicBezTo>
                  <a:pt x="87" y="193"/>
                  <a:pt x="86" y="193"/>
                  <a:pt x="86" y="194"/>
                </a:cubicBezTo>
                <a:close/>
                <a:moveTo>
                  <a:pt x="56" y="168"/>
                </a:moveTo>
                <a:cubicBezTo>
                  <a:pt x="54" y="168"/>
                  <a:pt x="53" y="166"/>
                  <a:pt x="52" y="165"/>
                </a:cubicBezTo>
                <a:cubicBezTo>
                  <a:pt x="47" y="164"/>
                  <a:pt x="44" y="163"/>
                  <a:pt x="42" y="159"/>
                </a:cubicBezTo>
                <a:cubicBezTo>
                  <a:pt x="42" y="158"/>
                  <a:pt x="42" y="158"/>
                  <a:pt x="43" y="157"/>
                </a:cubicBezTo>
                <a:cubicBezTo>
                  <a:pt x="45" y="156"/>
                  <a:pt x="50" y="156"/>
                  <a:pt x="53" y="155"/>
                </a:cubicBezTo>
                <a:cubicBezTo>
                  <a:pt x="59" y="157"/>
                  <a:pt x="57" y="164"/>
                  <a:pt x="56" y="168"/>
                </a:cubicBezTo>
                <a:close/>
                <a:moveTo>
                  <a:pt x="43" y="155"/>
                </a:moveTo>
                <a:cubicBezTo>
                  <a:pt x="42" y="156"/>
                  <a:pt x="42" y="155"/>
                  <a:pt x="42" y="155"/>
                </a:cubicBezTo>
                <a:cubicBezTo>
                  <a:pt x="41" y="154"/>
                  <a:pt x="41" y="154"/>
                  <a:pt x="40" y="153"/>
                </a:cubicBezTo>
                <a:cubicBezTo>
                  <a:pt x="34" y="153"/>
                  <a:pt x="29" y="150"/>
                  <a:pt x="29" y="144"/>
                </a:cubicBezTo>
                <a:cubicBezTo>
                  <a:pt x="30" y="143"/>
                  <a:pt x="31" y="144"/>
                  <a:pt x="33" y="144"/>
                </a:cubicBezTo>
                <a:cubicBezTo>
                  <a:pt x="38" y="143"/>
                  <a:pt x="44" y="140"/>
                  <a:pt x="45" y="147"/>
                </a:cubicBezTo>
                <a:cubicBezTo>
                  <a:pt x="44" y="150"/>
                  <a:pt x="44" y="152"/>
                  <a:pt x="43" y="155"/>
                </a:cubicBezTo>
                <a:close/>
                <a:moveTo>
                  <a:pt x="342" y="142"/>
                </a:moveTo>
                <a:cubicBezTo>
                  <a:pt x="339" y="138"/>
                  <a:pt x="345" y="133"/>
                  <a:pt x="348" y="131"/>
                </a:cubicBezTo>
                <a:cubicBezTo>
                  <a:pt x="352" y="132"/>
                  <a:pt x="352" y="138"/>
                  <a:pt x="349" y="141"/>
                </a:cubicBezTo>
                <a:cubicBezTo>
                  <a:pt x="346" y="144"/>
                  <a:pt x="345" y="144"/>
                  <a:pt x="342" y="142"/>
                </a:cubicBezTo>
                <a:close/>
                <a:moveTo>
                  <a:pt x="380" y="155"/>
                </a:moveTo>
                <a:cubicBezTo>
                  <a:pt x="380" y="155"/>
                  <a:pt x="380" y="155"/>
                  <a:pt x="380" y="155"/>
                </a:cubicBezTo>
                <a:cubicBezTo>
                  <a:pt x="382" y="153"/>
                  <a:pt x="383" y="152"/>
                  <a:pt x="380" y="150"/>
                </a:cubicBezTo>
                <a:cubicBezTo>
                  <a:pt x="380" y="150"/>
                  <a:pt x="379" y="151"/>
                  <a:pt x="378" y="150"/>
                </a:cubicBezTo>
                <a:cubicBezTo>
                  <a:pt x="378" y="150"/>
                  <a:pt x="378" y="150"/>
                  <a:pt x="378" y="150"/>
                </a:cubicBezTo>
                <a:cubicBezTo>
                  <a:pt x="379" y="150"/>
                  <a:pt x="379" y="150"/>
                  <a:pt x="379" y="150"/>
                </a:cubicBezTo>
                <a:cubicBezTo>
                  <a:pt x="379" y="150"/>
                  <a:pt x="379" y="149"/>
                  <a:pt x="379" y="149"/>
                </a:cubicBezTo>
                <a:cubicBezTo>
                  <a:pt x="383" y="148"/>
                  <a:pt x="383" y="148"/>
                  <a:pt x="383" y="148"/>
                </a:cubicBezTo>
                <a:cubicBezTo>
                  <a:pt x="385" y="149"/>
                  <a:pt x="386" y="151"/>
                  <a:pt x="387" y="153"/>
                </a:cubicBezTo>
                <a:cubicBezTo>
                  <a:pt x="385" y="155"/>
                  <a:pt x="383" y="155"/>
                  <a:pt x="380" y="155"/>
                </a:cubicBezTo>
                <a:close/>
                <a:moveTo>
                  <a:pt x="335" y="183"/>
                </a:moveTo>
                <a:cubicBezTo>
                  <a:pt x="335" y="183"/>
                  <a:pt x="335" y="183"/>
                  <a:pt x="335" y="183"/>
                </a:cubicBezTo>
                <a:cubicBezTo>
                  <a:pt x="330" y="179"/>
                  <a:pt x="327" y="175"/>
                  <a:pt x="324" y="170"/>
                </a:cubicBezTo>
                <a:cubicBezTo>
                  <a:pt x="325" y="169"/>
                  <a:pt x="325" y="169"/>
                  <a:pt x="325" y="169"/>
                </a:cubicBezTo>
                <a:cubicBezTo>
                  <a:pt x="328" y="170"/>
                  <a:pt x="331" y="173"/>
                  <a:pt x="335" y="173"/>
                </a:cubicBezTo>
                <a:cubicBezTo>
                  <a:pt x="337" y="171"/>
                  <a:pt x="339" y="170"/>
                  <a:pt x="340" y="168"/>
                </a:cubicBezTo>
                <a:cubicBezTo>
                  <a:pt x="336" y="164"/>
                  <a:pt x="331" y="165"/>
                  <a:pt x="326" y="163"/>
                </a:cubicBezTo>
                <a:cubicBezTo>
                  <a:pt x="323" y="160"/>
                  <a:pt x="321" y="153"/>
                  <a:pt x="322" y="150"/>
                </a:cubicBezTo>
                <a:cubicBezTo>
                  <a:pt x="326" y="146"/>
                  <a:pt x="325" y="149"/>
                  <a:pt x="329" y="152"/>
                </a:cubicBezTo>
                <a:cubicBezTo>
                  <a:pt x="334" y="156"/>
                  <a:pt x="342" y="158"/>
                  <a:pt x="348" y="160"/>
                </a:cubicBezTo>
                <a:cubicBezTo>
                  <a:pt x="350" y="160"/>
                  <a:pt x="350" y="160"/>
                  <a:pt x="350" y="161"/>
                </a:cubicBezTo>
                <a:cubicBezTo>
                  <a:pt x="354" y="159"/>
                  <a:pt x="355" y="159"/>
                  <a:pt x="359" y="161"/>
                </a:cubicBezTo>
                <a:cubicBezTo>
                  <a:pt x="361" y="162"/>
                  <a:pt x="361" y="162"/>
                  <a:pt x="367" y="163"/>
                </a:cubicBezTo>
                <a:cubicBezTo>
                  <a:pt x="367" y="163"/>
                  <a:pt x="367" y="163"/>
                  <a:pt x="368" y="162"/>
                </a:cubicBezTo>
                <a:cubicBezTo>
                  <a:pt x="362" y="158"/>
                  <a:pt x="353" y="158"/>
                  <a:pt x="346" y="157"/>
                </a:cubicBezTo>
                <a:cubicBezTo>
                  <a:pt x="343" y="155"/>
                  <a:pt x="342" y="153"/>
                  <a:pt x="341" y="151"/>
                </a:cubicBezTo>
                <a:cubicBezTo>
                  <a:pt x="340" y="150"/>
                  <a:pt x="334" y="146"/>
                  <a:pt x="339" y="146"/>
                </a:cubicBezTo>
                <a:cubicBezTo>
                  <a:pt x="341" y="147"/>
                  <a:pt x="343" y="147"/>
                  <a:pt x="346" y="148"/>
                </a:cubicBezTo>
                <a:cubicBezTo>
                  <a:pt x="352" y="149"/>
                  <a:pt x="359" y="152"/>
                  <a:pt x="366" y="154"/>
                </a:cubicBezTo>
                <a:cubicBezTo>
                  <a:pt x="367" y="153"/>
                  <a:pt x="367" y="152"/>
                  <a:pt x="367" y="152"/>
                </a:cubicBezTo>
                <a:cubicBezTo>
                  <a:pt x="368" y="151"/>
                  <a:pt x="368" y="151"/>
                  <a:pt x="369" y="150"/>
                </a:cubicBezTo>
                <a:cubicBezTo>
                  <a:pt x="368" y="150"/>
                  <a:pt x="368" y="149"/>
                  <a:pt x="367" y="150"/>
                </a:cubicBezTo>
                <a:cubicBezTo>
                  <a:pt x="364" y="149"/>
                  <a:pt x="360" y="150"/>
                  <a:pt x="361" y="145"/>
                </a:cubicBezTo>
                <a:cubicBezTo>
                  <a:pt x="358" y="147"/>
                  <a:pt x="355" y="147"/>
                  <a:pt x="352" y="145"/>
                </a:cubicBezTo>
                <a:cubicBezTo>
                  <a:pt x="351" y="141"/>
                  <a:pt x="355" y="137"/>
                  <a:pt x="356" y="135"/>
                </a:cubicBezTo>
                <a:cubicBezTo>
                  <a:pt x="356" y="135"/>
                  <a:pt x="357" y="133"/>
                  <a:pt x="358" y="131"/>
                </a:cubicBezTo>
                <a:cubicBezTo>
                  <a:pt x="359" y="128"/>
                  <a:pt x="360" y="123"/>
                  <a:pt x="363" y="123"/>
                </a:cubicBezTo>
                <a:cubicBezTo>
                  <a:pt x="366" y="123"/>
                  <a:pt x="367" y="124"/>
                  <a:pt x="366" y="127"/>
                </a:cubicBezTo>
                <a:cubicBezTo>
                  <a:pt x="366" y="129"/>
                  <a:pt x="366" y="132"/>
                  <a:pt x="366" y="135"/>
                </a:cubicBezTo>
                <a:cubicBezTo>
                  <a:pt x="366" y="135"/>
                  <a:pt x="366" y="135"/>
                  <a:pt x="366" y="135"/>
                </a:cubicBezTo>
                <a:cubicBezTo>
                  <a:pt x="365" y="138"/>
                  <a:pt x="364" y="142"/>
                  <a:pt x="362" y="144"/>
                </a:cubicBezTo>
                <a:cubicBezTo>
                  <a:pt x="364" y="145"/>
                  <a:pt x="367" y="145"/>
                  <a:pt x="367" y="143"/>
                </a:cubicBezTo>
                <a:cubicBezTo>
                  <a:pt x="367" y="140"/>
                  <a:pt x="369" y="139"/>
                  <a:pt x="372" y="139"/>
                </a:cubicBezTo>
                <a:cubicBezTo>
                  <a:pt x="372" y="140"/>
                  <a:pt x="372" y="140"/>
                  <a:pt x="374" y="142"/>
                </a:cubicBezTo>
                <a:cubicBezTo>
                  <a:pt x="374" y="141"/>
                  <a:pt x="374" y="141"/>
                  <a:pt x="374" y="141"/>
                </a:cubicBezTo>
                <a:cubicBezTo>
                  <a:pt x="373" y="138"/>
                  <a:pt x="374" y="138"/>
                  <a:pt x="376" y="137"/>
                </a:cubicBezTo>
                <a:cubicBezTo>
                  <a:pt x="374" y="135"/>
                  <a:pt x="376" y="132"/>
                  <a:pt x="378" y="131"/>
                </a:cubicBezTo>
                <a:cubicBezTo>
                  <a:pt x="385" y="135"/>
                  <a:pt x="385" y="135"/>
                  <a:pt x="388" y="137"/>
                </a:cubicBezTo>
                <a:cubicBezTo>
                  <a:pt x="392" y="137"/>
                  <a:pt x="400" y="133"/>
                  <a:pt x="402" y="137"/>
                </a:cubicBezTo>
                <a:cubicBezTo>
                  <a:pt x="402" y="139"/>
                  <a:pt x="401" y="142"/>
                  <a:pt x="398" y="144"/>
                </a:cubicBezTo>
                <a:cubicBezTo>
                  <a:pt x="397" y="144"/>
                  <a:pt x="396" y="145"/>
                  <a:pt x="395" y="145"/>
                </a:cubicBezTo>
                <a:cubicBezTo>
                  <a:pt x="395" y="146"/>
                  <a:pt x="395" y="146"/>
                  <a:pt x="396" y="147"/>
                </a:cubicBezTo>
                <a:cubicBezTo>
                  <a:pt x="399" y="148"/>
                  <a:pt x="402" y="147"/>
                  <a:pt x="400" y="152"/>
                </a:cubicBezTo>
                <a:cubicBezTo>
                  <a:pt x="401" y="156"/>
                  <a:pt x="402" y="156"/>
                  <a:pt x="398" y="159"/>
                </a:cubicBezTo>
                <a:cubicBezTo>
                  <a:pt x="393" y="160"/>
                  <a:pt x="388" y="162"/>
                  <a:pt x="382" y="164"/>
                </a:cubicBezTo>
                <a:cubicBezTo>
                  <a:pt x="382" y="164"/>
                  <a:pt x="382" y="164"/>
                  <a:pt x="382" y="164"/>
                </a:cubicBezTo>
                <a:cubicBezTo>
                  <a:pt x="382" y="164"/>
                  <a:pt x="383" y="165"/>
                  <a:pt x="383" y="166"/>
                </a:cubicBezTo>
                <a:cubicBezTo>
                  <a:pt x="382" y="167"/>
                  <a:pt x="380" y="169"/>
                  <a:pt x="378" y="171"/>
                </a:cubicBezTo>
                <a:cubicBezTo>
                  <a:pt x="375" y="172"/>
                  <a:pt x="373" y="170"/>
                  <a:pt x="370" y="168"/>
                </a:cubicBezTo>
                <a:cubicBezTo>
                  <a:pt x="366" y="167"/>
                  <a:pt x="362" y="165"/>
                  <a:pt x="358" y="164"/>
                </a:cubicBezTo>
                <a:cubicBezTo>
                  <a:pt x="358" y="165"/>
                  <a:pt x="357" y="165"/>
                  <a:pt x="356" y="166"/>
                </a:cubicBezTo>
                <a:cubicBezTo>
                  <a:pt x="358" y="167"/>
                  <a:pt x="359" y="169"/>
                  <a:pt x="361" y="170"/>
                </a:cubicBezTo>
                <a:cubicBezTo>
                  <a:pt x="361" y="173"/>
                  <a:pt x="358" y="175"/>
                  <a:pt x="356" y="176"/>
                </a:cubicBezTo>
                <a:cubicBezTo>
                  <a:pt x="354" y="175"/>
                  <a:pt x="353" y="174"/>
                  <a:pt x="351" y="173"/>
                </a:cubicBezTo>
                <a:cubicBezTo>
                  <a:pt x="350" y="174"/>
                  <a:pt x="349" y="175"/>
                  <a:pt x="348" y="175"/>
                </a:cubicBezTo>
                <a:cubicBezTo>
                  <a:pt x="346" y="178"/>
                  <a:pt x="340" y="187"/>
                  <a:pt x="335" y="183"/>
                </a:cubicBezTo>
                <a:close/>
                <a:moveTo>
                  <a:pt x="213" y="0"/>
                </a:moveTo>
                <a:cubicBezTo>
                  <a:pt x="330" y="0"/>
                  <a:pt x="426" y="95"/>
                  <a:pt x="426" y="212"/>
                </a:cubicBezTo>
                <a:cubicBezTo>
                  <a:pt x="426" y="329"/>
                  <a:pt x="330" y="425"/>
                  <a:pt x="213" y="425"/>
                </a:cubicBezTo>
                <a:cubicBezTo>
                  <a:pt x="96" y="425"/>
                  <a:pt x="0" y="329"/>
                  <a:pt x="0" y="212"/>
                </a:cubicBezTo>
                <a:cubicBezTo>
                  <a:pt x="0" y="95"/>
                  <a:pt x="96" y="0"/>
                  <a:pt x="213" y="0"/>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5" descr="e7d195523061f1c09e9d68d7cf438b91ef959ecb14fc25d26BBA7F7DBC18E55DFF4014AF651F0BF2569D4B6C1DA7F1A4683A481403BD872FC687266AD13265C1DE7C373772FD8728ABDD69ADD03BFF5BE2862BC891DBB79E388E8341C14BD50CFA981F3101870A7FBE22E25F3818A214136F68DAC3E906DC5DAFF951C5F05A8572F61FF1CC7DB4368B6AFEB565C0A640"/>
          <p:cNvSpPr txBox="1">
            <a:spLocks noChangeArrowheads="1"/>
          </p:cNvSpPr>
          <p:nvPr/>
        </p:nvSpPr>
        <p:spPr bwMode="auto">
          <a:xfrm>
            <a:off x="276328" y="1116596"/>
            <a:ext cx="8199407" cy="1346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lnSpc>
                <a:spcPct val="150000"/>
              </a:lnSpc>
              <a:spcBef>
                <a:spcPct val="0"/>
              </a:spcBef>
              <a:spcAft>
                <a:spcPct val="0"/>
              </a:spcAft>
              <a:defRPr/>
            </a:pPr>
            <a:r>
              <a:rPr lang="zh-CN" altLang="en-US" sz="1400" b="1" dirty="0">
                <a:solidFill>
                  <a:srgbClr val="304371"/>
                </a:solidFill>
                <a:latin typeface="微软雅黑" panose="020B0503020204020204" pitchFamily="34" charset="-122"/>
                <a:ea typeface="微软雅黑" panose="020B0503020204020204" pitchFamily="34" charset="-122"/>
              </a:rPr>
              <a:t>观点</a:t>
            </a:r>
            <a:r>
              <a:rPr lang="en-US" altLang="zh-CN" sz="1400" b="1" dirty="0">
                <a:solidFill>
                  <a:srgbClr val="304371"/>
                </a:solidFill>
                <a:latin typeface="微软雅黑" panose="020B0503020204020204" pitchFamily="34" charset="-122"/>
                <a:ea typeface="微软雅黑" panose="020B0503020204020204" pitchFamily="34" charset="-122"/>
              </a:rPr>
              <a:t>1</a:t>
            </a:r>
          </a:p>
          <a:p>
            <a:pPr algn="just" fontAlgn="base">
              <a:lnSpc>
                <a:spcPct val="150000"/>
              </a:lnSpc>
              <a:spcBef>
                <a:spcPct val="0"/>
              </a:spcBef>
              <a:spcAft>
                <a:spcPct val="0"/>
              </a:spcAft>
              <a:defRPr/>
            </a:pPr>
            <a:r>
              <a:rPr lang="en-US" altLang="zh-CN" sz="1400" dirty="0">
                <a:solidFill>
                  <a:srgbClr val="304371"/>
                </a:solidFill>
                <a:latin typeface="微软雅黑" panose="020B0503020204020204" pitchFamily="34" charset="-122"/>
                <a:ea typeface="微软雅黑" panose="020B0503020204020204" pitchFamily="34" charset="-122"/>
              </a:rPr>
              <a:t>“</a:t>
            </a:r>
            <a:r>
              <a:rPr lang="zh-CN" altLang="en-US" sz="1400" dirty="0">
                <a:solidFill>
                  <a:srgbClr val="304371"/>
                </a:solidFill>
                <a:latin typeface="微软雅黑" panose="020B0503020204020204" pitchFamily="34" charset="-122"/>
                <a:ea typeface="微软雅黑" panose="020B0503020204020204" pitchFamily="34" charset="-122"/>
              </a:rPr>
              <a:t>系一种资本为私人所拥有的经济形态</a:t>
            </a:r>
            <a:r>
              <a:rPr lang="en-US" altLang="zh-CN" sz="1400" dirty="0">
                <a:solidFill>
                  <a:srgbClr val="304371"/>
                </a:solidFill>
                <a:latin typeface="微软雅黑" panose="020B0503020204020204" pitchFamily="34" charset="-122"/>
                <a:ea typeface="微软雅黑" panose="020B0503020204020204" pitchFamily="34" charset="-122"/>
              </a:rPr>
              <a:t>, </a:t>
            </a:r>
            <a:r>
              <a:rPr lang="zh-CN" altLang="en-US" sz="1400" dirty="0">
                <a:solidFill>
                  <a:srgbClr val="304371"/>
                </a:solidFill>
                <a:latin typeface="微软雅黑" panose="020B0503020204020204" pitchFamily="34" charset="-122"/>
                <a:ea typeface="微软雅黑" panose="020B0503020204020204" pitchFamily="34" charset="-122"/>
              </a:rPr>
              <a:t>拥有者可自由支配其资本以期自经济企业中获利润</a:t>
            </a:r>
            <a:r>
              <a:rPr lang="en-US" altLang="zh-CN" sz="1400" dirty="0">
                <a:solidFill>
                  <a:srgbClr val="304371"/>
                </a:solidFill>
                <a:latin typeface="微软雅黑" panose="020B0503020204020204" pitchFamily="34" charset="-122"/>
                <a:ea typeface="微软雅黑" panose="020B0503020204020204" pitchFamily="34" charset="-122"/>
              </a:rPr>
              <a:t>, </a:t>
            </a:r>
            <a:r>
              <a:rPr lang="zh-CN" altLang="en-US" sz="1400" dirty="0">
                <a:solidFill>
                  <a:srgbClr val="304371"/>
                </a:solidFill>
                <a:latin typeface="微软雅黑" panose="020B0503020204020204" pitchFamily="34" charset="-122"/>
                <a:ea typeface="微软雅黑" panose="020B0503020204020204" pitchFamily="34" charset="-122"/>
              </a:rPr>
              <a:t>这种经济形态亦称资本主义制度。”</a:t>
            </a:r>
            <a:endParaRPr lang="en-US" altLang="zh-CN" sz="1400" dirty="0">
              <a:solidFill>
                <a:srgbClr val="304371"/>
              </a:solidFill>
              <a:latin typeface="微软雅黑" panose="020B0503020204020204" pitchFamily="34" charset="-122"/>
              <a:ea typeface="微软雅黑" panose="020B0503020204020204" pitchFamily="34" charset="-122"/>
            </a:endParaRPr>
          </a:p>
          <a:p>
            <a:pPr algn="r" fontAlgn="base">
              <a:lnSpc>
                <a:spcPct val="150000"/>
              </a:lnSpc>
              <a:spcBef>
                <a:spcPct val="0"/>
              </a:spcBef>
              <a:spcAft>
                <a:spcPct val="0"/>
              </a:spcAft>
              <a:defRPr/>
            </a:pPr>
            <a:r>
              <a:rPr lang="en-US" altLang="zh-CN" sz="1400" dirty="0">
                <a:solidFill>
                  <a:srgbClr val="304371"/>
                </a:solidFill>
                <a:latin typeface="微软雅黑" panose="020B0503020204020204" pitchFamily="34" charset="-122"/>
                <a:ea typeface="微软雅黑" panose="020B0503020204020204" pitchFamily="34" charset="-122"/>
              </a:rPr>
              <a:t>——《</a:t>
            </a:r>
            <a:r>
              <a:rPr lang="zh-CN" altLang="en-US" sz="1400" dirty="0">
                <a:solidFill>
                  <a:srgbClr val="304371"/>
                </a:solidFill>
                <a:latin typeface="微软雅黑" panose="020B0503020204020204" pitchFamily="34" charset="-122"/>
                <a:ea typeface="微软雅黑" panose="020B0503020204020204" pitchFamily="34" charset="-122"/>
              </a:rPr>
              <a:t>美国百科全书</a:t>
            </a:r>
            <a:r>
              <a:rPr lang="en-US" altLang="zh-CN" sz="1400" dirty="0">
                <a:solidFill>
                  <a:srgbClr val="304371"/>
                </a:solidFill>
                <a:latin typeface="微软雅黑" panose="020B0503020204020204" pitchFamily="34" charset="-122"/>
                <a:ea typeface="微软雅黑" panose="020B0503020204020204" pitchFamily="34" charset="-122"/>
              </a:rPr>
              <a:t>》</a:t>
            </a:r>
          </a:p>
        </p:txBody>
      </p:sp>
      <p:sp>
        <p:nvSpPr>
          <p:cNvPr id="20" name="矩形 19">
            <a:extLst>
              <a:ext uri="{FF2B5EF4-FFF2-40B4-BE49-F238E27FC236}">
                <a16:creationId xmlns:a16="http://schemas.microsoft.com/office/drawing/2014/main" id="{29CBDA1A-C135-493E-872D-62ECEC1A9A9B}"/>
              </a:ext>
            </a:extLst>
          </p:cNvPr>
          <p:cNvSpPr/>
          <p:nvPr/>
        </p:nvSpPr>
        <p:spPr bwMode="auto">
          <a:xfrm>
            <a:off x="276331" y="254821"/>
            <a:ext cx="3663054" cy="400110"/>
          </a:xfrm>
          <a:prstGeom prst="rect">
            <a:avLst/>
          </a:prstGeom>
          <a:noFill/>
        </p:spPr>
        <p:txBody>
          <a:bodyPr wrap="none">
            <a:spAutoFit/>
          </a:bodyPr>
          <a:lstStyle/>
          <a:p>
            <a:pPr>
              <a:defRPr/>
            </a:pPr>
            <a:r>
              <a:rPr lang="en-US" altLang="zh-CN" sz="20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PART1 </a:t>
            </a:r>
            <a:r>
              <a:rPr lang="zh-CN" altLang="en-US" sz="20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马克思眼中的资本主义</a:t>
            </a:r>
          </a:p>
        </p:txBody>
      </p:sp>
      <p:sp>
        <p:nvSpPr>
          <p:cNvPr id="3" name="文本框 2">
            <a:extLst>
              <a:ext uri="{FF2B5EF4-FFF2-40B4-BE49-F238E27FC236}">
                <a16:creationId xmlns:a16="http://schemas.microsoft.com/office/drawing/2014/main" id="{4E9CCED0-9174-4D9E-9E50-FA73F149D6C4}"/>
              </a:ext>
            </a:extLst>
          </p:cNvPr>
          <p:cNvSpPr txBox="1"/>
          <p:nvPr/>
        </p:nvSpPr>
        <p:spPr>
          <a:xfrm>
            <a:off x="2475413" y="786988"/>
            <a:ext cx="2927944" cy="461665"/>
          </a:xfrm>
          <a:prstGeom prst="rect">
            <a:avLst/>
          </a:prstGeom>
          <a:noFill/>
        </p:spPr>
        <p:txBody>
          <a:bodyPr wrap="square" rtlCol="0">
            <a:spAutoFit/>
          </a:bodyPr>
          <a:lstStyle/>
          <a:p>
            <a:r>
              <a:rPr lang="zh-CN" altLang="en-US" sz="2400" b="1" dirty="0">
                <a:solidFill>
                  <a:srgbClr val="304371"/>
                </a:solidFill>
                <a:latin typeface="+mj-ea"/>
                <a:ea typeface="+mj-ea"/>
              </a:rPr>
              <a:t>资本主义：众说纷纭</a:t>
            </a:r>
          </a:p>
        </p:txBody>
      </p:sp>
      <p:sp>
        <p:nvSpPr>
          <p:cNvPr id="22" name="文本框 5" descr="e7d195523061f1c09e9d68d7cf438b91ef959ecb14fc25d26BBA7F7DBC18E55DFF4014AF651F0BF2569D4B6C1DA7F1A4683A481403BD872FC687266AD13265C1DE7C373772FD8728ABDD69ADD03BFF5BE2862BC891DBB79E388E8341C14BD50CFA981F3101870A7FBE22E25F3818A214136F68DAC3E906DC5DAFF951C5F05A8572F61FF1CC7DB4368B6AFEB565C0A640">
            <a:extLst>
              <a:ext uri="{FF2B5EF4-FFF2-40B4-BE49-F238E27FC236}">
                <a16:creationId xmlns:a16="http://schemas.microsoft.com/office/drawing/2014/main" id="{AFCF5923-4B4A-4684-9B9B-79B3815ABE83}"/>
              </a:ext>
            </a:extLst>
          </p:cNvPr>
          <p:cNvSpPr txBox="1">
            <a:spLocks noChangeArrowheads="1"/>
          </p:cNvSpPr>
          <p:nvPr/>
        </p:nvSpPr>
        <p:spPr bwMode="auto">
          <a:xfrm>
            <a:off x="276327" y="2322591"/>
            <a:ext cx="8199407" cy="1346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lnSpc>
                <a:spcPct val="150000"/>
              </a:lnSpc>
              <a:spcBef>
                <a:spcPct val="0"/>
              </a:spcBef>
              <a:spcAft>
                <a:spcPct val="0"/>
              </a:spcAft>
              <a:defRPr/>
            </a:pPr>
            <a:r>
              <a:rPr lang="zh-CN" altLang="en-US" sz="1400" b="1" dirty="0">
                <a:solidFill>
                  <a:srgbClr val="304371"/>
                </a:solidFill>
                <a:latin typeface="微软雅黑" panose="020B0503020204020204" pitchFamily="34" charset="-122"/>
                <a:ea typeface="微软雅黑" panose="020B0503020204020204" pitchFamily="34" charset="-122"/>
              </a:rPr>
              <a:t>观点</a:t>
            </a:r>
            <a:r>
              <a:rPr lang="en-US" altLang="zh-CN" sz="1400" b="1" dirty="0">
                <a:solidFill>
                  <a:srgbClr val="304371"/>
                </a:solidFill>
                <a:latin typeface="微软雅黑" panose="020B0503020204020204" pitchFamily="34" charset="-122"/>
                <a:ea typeface="微软雅黑" panose="020B0503020204020204" pitchFamily="34" charset="-122"/>
              </a:rPr>
              <a:t>2</a:t>
            </a:r>
          </a:p>
          <a:p>
            <a:pPr algn="just" fontAlgn="base">
              <a:lnSpc>
                <a:spcPct val="150000"/>
              </a:lnSpc>
              <a:spcBef>
                <a:spcPct val="0"/>
              </a:spcBef>
              <a:spcAft>
                <a:spcPct val="0"/>
              </a:spcAft>
              <a:defRPr/>
            </a:pPr>
            <a:r>
              <a:rPr lang="zh-CN" altLang="en-US" sz="1400" dirty="0">
                <a:solidFill>
                  <a:srgbClr val="304371"/>
                </a:solidFill>
                <a:latin typeface="微软雅黑" panose="020B0503020204020204" pitchFamily="34" charset="-122"/>
                <a:ea typeface="微软雅黑" panose="020B0503020204020204" pitchFamily="34" charset="-122"/>
              </a:rPr>
              <a:t>“</a:t>
            </a:r>
            <a:r>
              <a:rPr lang="zh-CN" altLang="zh-CN" sz="1400" dirty="0">
                <a:solidFill>
                  <a:srgbClr val="304371"/>
                </a:solidFill>
                <a:latin typeface="微软雅黑" panose="020B0503020204020204" pitchFamily="34" charset="-122"/>
                <a:ea typeface="微软雅黑" panose="020B0503020204020204" pitchFamily="34" charset="-122"/>
              </a:rPr>
              <a:t>资本主义也叫自由市场经济</a:t>
            </a:r>
            <a:r>
              <a:rPr lang="en-US" altLang="zh-CN" sz="1400" dirty="0">
                <a:solidFill>
                  <a:srgbClr val="304371"/>
                </a:solidFill>
                <a:latin typeface="微软雅黑" panose="020B0503020204020204" pitchFamily="34" charset="-122"/>
                <a:ea typeface="微软雅黑" panose="020B0503020204020204" pitchFamily="34" charset="-122"/>
              </a:rPr>
              <a:t>, </a:t>
            </a:r>
            <a:r>
              <a:rPr lang="zh-CN" altLang="zh-CN" sz="1400" dirty="0">
                <a:solidFill>
                  <a:srgbClr val="304371"/>
                </a:solidFill>
                <a:latin typeface="微软雅黑" panose="020B0503020204020204" pitchFamily="34" charset="-122"/>
                <a:ea typeface="微软雅黑" panose="020B0503020204020204" pitchFamily="34" charset="-122"/>
              </a:rPr>
              <a:t>或自由企业经济</a:t>
            </a:r>
            <a:r>
              <a:rPr lang="en-US" altLang="zh-CN" sz="1400" dirty="0">
                <a:solidFill>
                  <a:srgbClr val="304371"/>
                </a:solidFill>
                <a:latin typeface="微软雅黑" panose="020B0503020204020204" pitchFamily="34" charset="-122"/>
                <a:ea typeface="微软雅黑" panose="020B0503020204020204" pitchFamily="34" charset="-122"/>
              </a:rPr>
              <a:t>, </a:t>
            </a:r>
            <a:r>
              <a:rPr lang="zh-CN" altLang="zh-CN" sz="1400" dirty="0">
                <a:solidFill>
                  <a:srgbClr val="304371"/>
                </a:solidFill>
                <a:latin typeface="微软雅黑" panose="020B0503020204020204" pitchFamily="34" charset="-122"/>
                <a:ea typeface="微软雅黑" panose="020B0503020204020204" pitchFamily="34" charset="-122"/>
              </a:rPr>
              <a:t>是一种经济制度。在封建制度瓦解以后</a:t>
            </a:r>
            <a:r>
              <a:rPr lang="en-US" altLang="zh-CN" sz="1400" dirty="0">
                <a:solidFill>
                  <a:srgbClr val="304371"/>
                </a:solidFill>
                <a:latin typeface="微软雅黑" panose="020B0503020204020204" pitchFamily="34" charset="-122"/>
                <a:ea typeface="微软雅黑" panose="020B0503020204020204" pitchFamily="34" charset="-122"/>
              </a:rPr>
              <a:t>, </a:t>
            </a:r>
            <a:r>
              <a:rPr lang="zh-CN" altLang="zh-CN" sz="1400" dirty="0">
                <a:solidFill>
                  <a:srgbClr val="304371"/>
                </a:solidFill>
                <a:latin typeface="微软雅黑" panose="020B0503020204020204" pitchFamily="34" charset="-122"/>
                <a:ea typeface="微软雅黑" panose="020B0503020204020204" pitchFamily="34" charset="-122"/>
              </a:rPr>
              <a:t>它占主导地位</a:t>
            </a:r>
            <a:r>
              <a:rPr lang="en-US" altLang="zh-CN" sz="1400" dirty="0">
                <a:solidFill>
                  <a:srgbClr val="304371"/>
                </a:solidFill>
                <a:latin typeface="微软雅黑" panose="020B0503020204020204" pitchFamily="34" charset="-122"/>
                <a:ea typeface="微软雅黑" panose="020B0503020204020204" pitchFamily="34" charset="-122"/>
              </a:rPr>
              <a:t>, </a:t>
            </a:r>
            <a:r>
              <a:rPr lang="zh-CN" altLang="zh-CN" sz="1400" dirty="0">
                <a:solidFill>
                  <a:srgbClr val="304371"/>
                </a:solidFill>
                <a:latin typeface="微软雅黑" panose="020B0503020204020204" pitchFamily="34" charset="-122"/>
                <a:ea typeface="微软雅黑" panose="020B0503020204020204" pitchFamily="34" charset="-122"/>
              </a:rPr>
              <a:t>其中大部分生产资料为私人所占有、生产大部分受市场活动支配、收入大部分由市场方式分配。</a:t>
            </a:r>
            <a:r>
              <a:rPr lang="zh-CN" altLang="en-US" sz="1400" dirty="0">
                <a:solidFill>
                  <a:srgbClr val="304371"/>
                </a:solidFill>
                <a:latin typeface="微软雅黑" panose="020B0503020204020204" pitchFamily="34" charset="-122"/>
                <a:ea typeface="微软雅黑" panose="020B0503020204020204" pitchFamily="34" charset="-122"/>
              </a:rPr>
              <a:t>”</a:t>
            </a:r>
            <a:endParaRPr lang="en-US" altLang="zh-CN" sz="1400" dirty="0">
              <a:solidFill>
                <a:srgbClr val="304371"/>
              </a:solidFill>
              <a:latin typeface="微软雅黑" panose="020B0503020204020204" pitchFamily="34" charset="-122"/>
              <a:ea typeface="微软雅黑" panose="020B0503020204020204" pitchFamily="34" charset="-122"/>
            </a:endParaRPr>
          </a:p>
          <a:p>
            <a:pPr algn="r" fontAlgn="base">
              <a:lnSpc>
                <a:spcPct val="150000"/>
              </a:lnSpc>
              <a:spcBef>
                <a:spcPct val="0"/>
              </a:spcBef>
              <a:spcAft>
                <a:spcPct val="0"/>
              </a:spcAft>
              <a:defRPr/>
            </a:pPr>
            <a:r>
              <a:rPr lang="en-US" altLang="zh-CN" sz="1400" dirty="0">
                <a:solidFill>
                  <a:srgbClr val="304371"/>
                </a:solidFill>
                <a:latin typeface="微软雅黑" panose="020B0503020204020204" pitchFamily="34" charset="-122"/>
                <a:ea typeface="微软雅黑" panose="020B0503020204020204" pitchFamily="34" charset="-122"/>
              </a:rPr>
              <a:t>——</a:t>
            </a:r>
            <a:r>
              <a:rPr lang="zh-CN" altLang="zh-CN" sz="1400" dirty="0">
                <a:solidFill>
                  <a:srgbClr val="304371"/>
                </a:solidFill>
                <a:latin typeface="微软雅黑" panose="020B0503020204020204" pitchFamily="34" charset="-122"/>
                <a:ea typeface="微软雅黑" panose="020B0503020204020204" pitchFamily="34" charset="-122"/>
              </a:rPr>
              <a:t>《大英百科全书》</a:t>
            </a:r>
            <a:endParaRPr lang="zh-CN" altLang="en-US" sz="1400" dirty="0">
              <a:solidFill>
                <a:srgbClr val="304371"/>
              </a:solidFill>
              <a:latin typeface="微软雅黑" panose="020B0503020204020204" pitchFamily="34" charset="-122"/>
              <a:ea typeface="微软雅黑" panose="020B0503020204020204" pitchFamily="34" charset="-122"/>
            </a:endParaRPr>
          </a:p>
        </p:txBody>
      </p:sp>
      <p:sp>
        <p:nvSpPr>
          <p:cNvPr id="7" name="文本框 5" descr="e7d195523061f1c09e9d68d7cf438b91ef959ecb14fc25d26BBA7F7DBC18E55DFF4014AF651F0BF2569D4B6C1DA7F1A4683A481403BD872FC687266AD13265C1DE7C373772FD8728ABDD69ADD03BFF5BE2862BC891DBB79E388E8341C14BD50CFA981F3101870A7FBE22E25F3818A214136F68DAC3E906DC5DAFF951C5F05A8572F61FF1CC7DB4368B6AFEB565C0A640">
            <a:extLst>
              <a:ext uri="{FF2B5EF4-FFF2-40B4-BE49-F238E27FC236}">
                <a16:creationId xmlns:a16="http://schemas.microsoft.com/office/drawing/2014/main" id="{411ACE97-0F7C-4B38-9804-2BB31CDEEE93}"/>
              </a:ext>
            </a:extLst>
          </p:cNvPr>
          <p:cNvSpPr txBox="1">
            <a:spLocks noChangeArrowheads="1"/>
          </p:cNvSpPr>
          <p:nvPr/>
        </p:nvSpPr>
        <p:spPr bwMode="auto">
          <a:xfrm>
            <a:off x="276329" y="3528585"/>
            <a:ext cx="8199407" cy="1346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lnSpc>
                <a:spcPct val="150000"/>
              </a:lnSpc>
              <a:spcBef>
                <a:spcPct val="0"/>
              </a:spcBef>
              <a:spcAft>
                <a:spcPct val="0"/>
              </a:spcAft>
              <a:defRPr/>
            </a:pPr>
            <a:r>
              <a:rPr lang="zh-CN" altLang="en-US" sz="1400" b="1" dirty="0">
                <a:solidFill>
                  <a:srgbClr val="304371"/>
                </a:solidFill>
                <a:latin typeface="微软雅黑" panose="020B0503020204020204" pitchFamily="34" charset="-122"/>
                <a:ea typeface="微软雅黑" panose="020B0503020204020204" pitchFamily="34" charset="-122"/>
              </a:rPr>
              <a:t>观点</a:t>
            </a:r>
            <a:r>
              <a:rPr lang="en-US" altLang="zh-CN" sz="1400" b="1" dirty="0">
                <a:solidFill>
                  <a:srgbClr val="304371"/>
                </a:solidFill>
                <a:latin typeface="微软雅黑" panose="020B0503020204020204" pitchFamily="34" charset="-122"/>
                <a:ea typeface="微软雅黑" panose="020B0503020204020204" pitchFamily="34" charset="-122"/>
              </a:rPr>
              <a:t>3</a:t>
            </a:r>
          </a:p>
          <a:p>
            <a:pPr algn="just" fontAlgn="base">
              <a:lnSpc>
                <a:spcPct val="150000"/>
              </a:lnSpc>
              <a:spcBef>
                <a:spcPct val="0"/>
              </a:spcBef>
              <a:spcAft>
                <a:spcPct val="0"/>
              </a:spcAft>
              <a:defRPr/>
            </a:pPr>
            <a:r>
              <a:rPr lang="zh-CN" altLang="en-US" sz="1400" dirty="0">
                <a:solidFill>
                  <a:srgbClr val="304371"/>
                </a:solidFill>
                <a:latin typeface="微软雅黑" panose="020B0503020204020204" pitchFamily="34" charset="-122"/>
                <a:ea typeface="微软雅黑" panose="020B0503020204020204" pitchFamily="34" charset="-122"/>
              </a:rPr>
              <a:t>也有人认为资本主义就是资本主义的生产方式</a:t>
            </a:r>
            <a:r>
              <a:rPr lang="en-US" altLang="zh-CN" sz="1400" dirty="0">
                <a:solidFill>
                  <a:srgbClr val="304371"/>
                </a:solidFill>
                <a:latin typeface="微软雅黑" panose="020B0503020204020204" pitchFamily="34" charset="-122"/>
                <a:ea typeface="微软雅黑" panose="020B0503020204020204" pitchFamily="34" charset="-122"/>
              </a:rPr>
              <a:t>, “</a:t>
            </a:r>
            <a:r>
              <a:rPr lang="zh-CN" altLang="en-US" sz="1400" dirty="0">
                <a:solidFill>
                  <a:srgbClr val="304371"/>
                </a:solidFill>
                <a:latin typeface="微软雅黑" panose="020B0503020204020204" pitchFamily="34" charset="-122"/>
                <a:ea typeface="微软雅黑" panose="020B0503020204020204" pitchFamily="34" charset="-122"/>
              </a:rPr>
              <a:t>资本主义是以资本剥削雇佣劳动为特征的社会经济制度及其上层建筑。”</a:t>
            </a:r>
            <a:endParaRPr lang="en-US" altLang="zh-CN" sz="1400" dirty="0">
              <a:solidFill>
                <a:srgbClr val="304371"/>
              </a:solidFill>
              <a:latin typeface="微软雅黑" panose="020B0503020204020204" pitchFamily="34" charset="-122"/>
              <a:ea typeface="微软雅黑" panose="020B0503020204020204" pitchFamily="34" charset="-122"/>
            </a:endParaRPr>
          </a:p>
          <a:p>
            <a:pPr algn="r" fontAlgn="base">
              <a:lnSpc>
                <a:spcPct val="150000"/>
              </a:lnSpc>
              <a:spcBef>
                <a:spcPct val="0"/>
              </a:spcBef>
              <a:spcAft>
                <a:spcPct val="0"/>
              </a:spcAft>
              <a:defRPr/>
            </a:pPr>
            <a:r>
              <a:rPr lang="en-US" altLang="zh-CN" sz="1400" dirty="0">
                <a:solidFill>
                  <a:srgbClr val="304371"/>
                </a:solidFill>
                <a:latin typeface="微软雅黑" panose="020B0503020204020204" pitchFamily="34" charset="-122"/>
                <a:ea typeface="微软雅黑" panose="020B0503020204020204" pitchFamily="34" charset="-122"/>
              </a:rPr>
              <a:t>——</a:t>
            </a:r>
            <a:r>
              <a:rPr lang="zh-CN" altLang="zh-CN" sz="1400" dirty="0">
                <a:solidFill>
                  <a:srgbClr val="304371"/>
                </a:solidFill>
                <a:latin typeface="微软雅黑" panose="020B0503020204020204" pitchFamily="34" charset="-122"/>
                <a:ea typeface="微软雅黑" panose="020B0503020204020204" pitchFamily="34" charset="-122"/>
              </a:rPr>
              <a:t>出自《政治经济学词典》</a:t>
            </a:r>
            <a:endParaRPr lang="zh-CN" altLang="en-US" sz="1400" dirty="0">
              <a:solidFill>
                <a:srgbClr val="30437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321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1"/>
                                        </p:tgtEl>
                                        <p:attrNameLst>
                                          <p:attrName>style.visibility</p:attrName>
                                        </p:attrNameLst>
                                      </p:cBhvr>
                                      <p:to>
                                        <p:strVal val="visible"/>
                                      </p:to>
                                    </p:set>
                                    <p:anim calcmode="lin" valueType="num">
                                      <p:cBhvr additive="base">
                                        <p:cTn id="14" dur="500" fill="hold"/>
                                        <p:tgtEl>
                                          <p:spTgt spid="31"/>
                                        </p:tgtEl>
                                        <p:attrNameLst>
                                          <p:attrName>ppt_x</p:attrName>
                                        </p:attrNameLst>
                                      </p:cBhvr>
                                      <p:tavLst>
                                        <p:tav tm="0">
                                          <p:val>
                                            <p:strVal val="#ppt_x"/>
                                          </p:val>
                                        </p:tav>
                                        <p:tav tm="100000">
                                          <p:val>
                                            <p:strVal val="#ppt_x"/>
                                          </p:val>
                                        </p:tav>
                                      </p:tavLst>
                                    </p:anim>
                                    <p:anim calcmode="lin" valueType="num">
                                      <p:cBhvr additive="base">
                                        <p:cTn id="15"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ppt_x"/>
                                          </p:val>
                                        </p:tav>
                                        <p:tav tm="100000">
                                          <p:val>
                                            <p:strVal val="#ppt_x"/>
                                          </p:val>
                                        </p:tav>
                                      </p:tavLst>
                                    </p:anim>
                                    <p:anim calcmode="lin" valueType="num">
                                      <p:cBhvr additive="base">
                                        <p:cTn id="21"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 grpId="0"/>
      <p:bldP spid="22"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76331" y="254821"/>
            <a:ext cx="3663054" cy="400110"/>
          </a:xfrm>
          <a:prstGeom prst="rect">
            <a:avLst/>
          </a:prstGeom>
          <a:noFill/>
        </p:spPr>
        <p:txBody>
          <a:bodyPr wrap="none">
            <a:spAutoFit/>
          </a:bodyPr>
          <a:lstStyle/>
          <a:p>
            <a:pPr>
              <a:defRPr/>
            </a:pPr>
            <a:r>
              <a:rPr lang="en-US" altLang="zh-CN" sz="20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PART1 </a:t>
            </a:r>
            <a:r>
              <a:rPr lang="zh-CN" altLang="en-US" sz="20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马克思眼中的资本主义</a:t>
            </a:r>
          </a:p>
        </p:txBody>
      </p:sp>
      <p:sp>
        <p:nvSpPr>
          <p:cNvPr id="12" name="矩形 11"/>
          <p:cNvSpPr/>
          <p:nvPr/>
        </p:nvSpPr>
        <p:spPr>
          <a:xfrm>
            <a:off x="2762297" y="1271537"/>
            <a:ext cx="5647199" cy="283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978875" y="1577824"/>
            <a:ext cx="5214041" cy="1987852"/>
          </a:xfrm>
          <a:prstGeom prst="rect">
            <a:avLst/>
          </a:prstGeom>
        </p:spPr>
        <p:txBody>
          <a:bodyPr wrap="square">
            <a:spAutoFit/>
          </a:bodyPr>
          <a:lstStyle/>
          <a:p>
            <a:pPr algn="just">
              <a:lnSpc>
                <a:spcPct val="200000"/>
              </a:lnSpc>
            </a:pPr>
            <a:r>
              <a:rPr lang="zh-CN" altLang="en-US" sz="1600" b="1" dirty="0">
                <a:solidFill>
                  <a:schemeClr val="bg1"/>
                </a:solidFill>
                <a:latin typeface="微软雅黑" panose="020B0503020204020204" pitchFamily="34" charset="-122"/>
                <a:ea typeface="微软雅黑" panose="020B0503020204020204" pitchFamily="34" charset="-122"/>
              </a:rPr>
              <a:t>马克思</a:t>
            </a:r>
            <a:r>
              <a:rPr lang="zh-CN" altLang="en-US" sz="1600" dirty="0">
                <a:solidFill>
                  <a:schemeClr val="bg1"/>
                </a:solidFill>
                <a:latin typeface="微软雅黑" panose="020B0503020204020204" pitchFamily="34" charset="-122"/>
                <a:ea typeface="微软雅黑" panose="020B0503020204020204" pitchFamily="34" charset="-122"/>
              </a:rPr>
              <a:t>在其著作中更多地是使用“资本主义</a:t>
            </a:r>
            <a:r>
              <a:rPr lang="en-US" altLang="zh-CN" sz="1600" dirty="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其他”的形式，因此我们考察马克思关于“资本”、“资本主义生产”这些围绕“资本主义”展开的概念来窥看马克思眼中的资本主义。</a:t>
            </a:r>
            <a:endParaRPr lang="en-US" altLang="zh-CN" sz="1600" dirty="0">
              <a:solidFill>
                <a:schemeClr val="bg1"/>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18C714CC-A3D4-4E0F-A7F6-FFDA442DE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995" y="1271537"/>
            <a:ext cx="2208302" cy="28398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down)">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0" y="1170403"/>
            <a:ext cx="4572000" cy="34536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4572000" y="1170403"/>
            <a:ext cx="4572000" cy="345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3708400" y="2031610"/>
            <a:ext cx="1727200" cy="1727200"/>
          </a:xfrm>
          <a:prstGeom prst="ellipse">
            <a:avLst/>
          </a:prstGeom>
          <a:solidFill>
            <a:schemeClr val="accent1">
              <a:lumMod val="75000"/>
            </a:schemeClr>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latin typeface="+mj-lt"/>
            </a:endParaRPr>
          </a:p>
        </p:txBody>
      </p:sp>
      <p:sp>
        <p:nvSpPr>
          <p:cNvPr id="14" name="矩形 13"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213289" y="1809078"/>
            <a:ext cx="3495110" cy="2316403"/>
          </a:xfrm>
          <a:prstGeom prst="rect">
            <a:avLst/>
          </a:prstGeom>
        </p:spPr>
        <p:txBody>
          <a:bodyPr wrap="square">
            <a:spAutoFit/>
          </a:bodyPr>
          <a:lstStyle/>
          <a:p>
            <a:pPr algn="just">
              <a:lnSpc>
                <a:spcPct val="150000"/>
              </a:lnSpc>
            </a:pPr>
            <a:r>
              <a:rPr lang="zh-CN" altLang="zh-CN" sz="1400" dirty="0">
                <a:solidFill>
                  <a:schemeClr val="bg1"/>
                </a:solidFill>
                <a:latin typeface="微软雅黑" panose="020B0503020204020204" pitchFamily="34" charset="-122"/>
                <a:ea typeface="微软雅黑" panose="020B0503020204020204" pitchFamily="34" charset="-122"/>
              </a:rPr>
              <a:t>资本不是物</a:t>
            </a:r>
            <a:r>
              <a:rPr lang="en-US" altLang="zh-CN" sz="1400" dirty="0">
                <a:solidFill>
                  <a:schemeClr val="bg1"/>
                </a:solidFill>
                <a:latin typeface="微软雅黑" panose="020B0503020204020204" pitchFamily="34" charset="-122"/>
                <a:ea typeface="微软雅黑" panose="020B0503020204020204" pitchFamily="34" charset="-122"/>
              </a:rPr>
              <a:t>, </a:t>
            </a:r>
            <a:r>
              <a:rPr lang="zh-CN" altLang="zh-CN" sz="1400" dirty="0">
                <a:solidFill>
                  <a:schemeClr val="bg1"/>
                </a:solidFill>
                <a:latin typeface="微软雅黑" panose="020B0503020204020204" pitchFamily="34" charset="-122"/>
                <a:ea typeface="微软雅黑" panose="020B0503020204020204" pitchFamily="34" charset="-122"/>
              </a:rPr>
              <a:t>而是一定的社会的</a:t>
            </a:r>
            <a:r>
              <a:rPr lang="en-US" altLang="zh-CN" sz="1400" dirty="0">
                <a:solidFill>
                  <a:schemeClr val="bg1"/>
                </a:solidFill>
                <a:latin typeface="微软雅黑" panose="020B0503020204020204" pitchFamily="34" charset="-122"/>
                <a:ea typeface="微软雅黑" panose="020B0503020204020204" pitchFamily="34" charset="-122"/>
              </a:rPr>
              <a:t>, </a:t>
            </a:r>
            <a:r>
              <a:rPr lang="zh-CN" altLang="zh-CN" sz="1400" dirty="0">
                <a:solidFill>
                  <a:schemeClr val="bg1"/>
                </a:solidFill>
                <a:latin typeface="微软雅黑" panose="020B0503020204020204" pitchFamily="34" charset="-122"/>
                <a:ea typeface="微软雅黑" panose="020B0503020204020204" pitchFamily="34" charset="-122"/>
              </a:rPr>
              <a:t>属于一定历史社会形态的生产关系</a:t>
            </a:r>
            <a:r>
              <a:rPr lang="en-US" altLang="zh-CN" sz="1400" dirty="0">
                <a:solidFill>
                  <a:schemeClr val="bg1"/>
                </a:solidFill>
                <a:latin typeface="微软雅黑" panose="020B0503020204020204" pitchFamily="34" charset="-122"/>
                <a:ea typeface="微软雅黑" panose="020B0503020204020204" pitchFamily="34" charset="-122"/>
              </a:rPr>
              <a:t>, </a:t>
            </a:r>
            <a:r>
              <a:rPr lang="zh-CN" altLang="zh-CN" sz="1400" dirty="0">
                <a:solidFill>
                  <a:schemeClr val="bg1"/>
                </a:solidFill>
                <a:latin typeface="微软雅黑" panose="020B0503020204020204" pitchFamily="34" charset="-122"/>
                <a:ea typeface="微软雅黑" panose="020B0503020204020204" pitchFamily="34" charset="-122"/>
              </a:rPr>
              <a:t>它体现在一个物上</a:t>
            </a:r>
            <a:r>
              <a:rPr lang="en-US" altLang="zh-CN" sz="1400" dirty="0">
                <a:solidFill>
                  <a:schemeClr val="bg1"/>
                </a:solidFill>
                <a:latin typeface="微软雅黑" panose="020B0503020204020204" pitchFamily="34" charset="-122"/>
                <a:ea typeface="微软雅黑" panose="020B0503020204020204" pitchFamily="34" charset="-122"/>
              </a:rPr>
              <a:t>, </a:t>
            </a:r>
            <a:r>
              <a:rPr lang="zh-CN" altLang="zh-CN" sz="1400" dirty="0">
                <a:solidFill>
                  <a:schemeClr val="bg1"/>
                </a:solidFill>
                <a:latin typeface="微软雅黑" panose="020B0503020204020204" pitchFamily="34" charset="-122"/>
                <a:ea typeface="微软雅黑" panose="020B0503020204020204" pitchFamily="34" charset="-122"/>
              </a:rPr>
              <a:t>并赋予这个物以特有的社会性质</a:t>
            </a:r>
            <a:r>
              <a:rPr lang="zh-CN" altLang="en-US" sz="1400" dirty="0">
                <a:solidFill>
                  <a:schemeClr val="bg1"/>
                </a:solidFill>
                <a:latin typeface="微软雅黑" panose="020B0503020204020204" pitchFamily="34" charset="-122"/>
                <a:ea typeface="微软雅黑" panose="020B0503020204020204" pitchFamily="34" charset="-122"/>
              </a:rPr>
              <a:t>。</a:t>
            </a:r>
            <a:endParaRPr lang="en-US" altLang="zh-CN" sz="1400" dirty="0">
              <a:solidFill>
                <a:schemeClr val="bg1"/>
              </a:solidFill>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sz="1400" dirty="0">
                <a:solidFill>
                  <a:schemeClr val="bg1"/>
                </a:solidFill>
                <a:latin typeface="微软雅黑" panose="020B0503020204020204" pitchFamily="34" charset="-122"/>
                <a:ea typeface="微软雅黑" panose="020B0503020204020204" pitchFamily="34" charset="-122"/>
              </a:rPr>
              <a:t>“资本只有一种生活本能</a:t>
            </a:r>
            <a:r>
              <a:rPr lang="en-US" altLang="zh-CN" sz="1400" dirty="0">
                <a:solidFill>
                  <a:schemeClr val="bg1"/>
                </a:solidFill>
                <a:latin typeface="微软雅黑" panose="020B0503020204020204" pitchFamily="34" charset="-122"/>
                <a:ea typeface="微软雅黑" panose="020B0503020204020204" pitchFamily="34" charset="-122"/>
              </a:rPr>
              <a:t>, </a:t>
            </a:r>
            <a:r>
              <a:rPr lang="zh-CN" altLang="en-US" sz="1400" dirty="0">
                <a:solidFill>
                  <a:schemeClr val="bg1"/>
                </a:solidFill>
                <a:latin typeface="微软雅黑" panose="020B0503020204020204" pitchFamily="34" charset="-122"/>
                <a:ea typeface="微软雅黑" panose="020B0503020204020204" pitchFamily="34" charset="-122"/>
              </a:rPr>
              <a:t>这就是增殖自身</a:t>
            </a:r>
            <a:r>
              <a:rPr lang="en-US" altLang="zh-CN" sz="1400" dirty="0">
                <a:solidFill>
                  <a:schemeClr val="bg1"/>
                </a:solidFill>
                <a:latin typeface="微软雅黑" panose="020B0503020204020204" pitchFamily="34" charset="-122"/>
                <a:ea typeface="微软雅黑" panose="020B0503020204020204" pitchFamily="34" charset="-122"/>
              </a:rPr>
              <a:t>, </a:t>
            </a:r>
            <a:r>
              <a:rPr lang="zh-CN" altLang="en-US" sz="1400" dirty="0">
                <a:solidFill>
                  <a:schemeClr val="bg1"/>
                </a:solidFill>
                <a:latin typeface="微软雅黑" panose="020B0503020204020204" pitchFamily="34" charset="-122"/>
                <a:ea typeface="微软雅黑" panose="020B0503020204020204" pitchFamily="34" charset="-122"/>
              </a:rPr>
              <a:t>获取剩余价值。”</a:t>
            </a:r>
          </a:p>
          <a:p>
            <a:pPr marL="285750" indent="-285750" algn="just">
              <a:lnSpc>
                <a:spcPct val="150000"/>
              </a:lnSpc>
              <a:buFont typeface="Arial" panose="020B0604020202020204" pitchFamily="34" charset="0"/>
              <a:buChar char="•"/>
            </a:pPr>
            <a:r>
              <a:rPr lang="zh-CN" altLang="en-US" sz="1400" dirty="0">
                <a:solidFill>
                  <a:schemeClr val="bg1"/>
                </a:solidFill>
                <a:latin typeface="微软雅黑" panose="020B0503020204020204" pitchFamily="34" charset="-122"/>
                <a:ea typeface="微软雅黑" panose="020B0503020204020204" pitchFamily="34" charset="-122"/>
              </a:rPr>
              <a:t>“资本是货币</a:t>
            </a:r>
            <a:r>
              <a:rPr lang="en-US" altLang="zh-CN" sz="1400" dirty="0">
                <a:solidFill>
                  <a:schemeClr val="bg1"/>
                </a:solidFill>
                <a:latin typeface="微软雅黑" panose="020B0503020204020204" pitchFamily="34" charset="-122"/>
                <a:ea typeface="微软雅黑" panose="020B0503020204020204" pitchFamily="34" charset="-122"/>
              </a:rPr>
              <a:t>, </a:t>
            </a:r>
            <a:r>
              <a:rPr lang="zh-CN" altLang="en-US" sz="1400" dirty="0">
                <a:solidFill>
                  <a:schemeClr val="bg1"/>
                </a:solidFill>
                <a:latin typeface="微软雅黑" panose="020B0503020204020204" pitchFamily="34" charset="-122"/>
                <a:ea typeface="微软雅黑" panose="020B0503020204020204" pitchFamily="34" charset="-122"/>
              </a:rPr>
              <a:t>资本是商品。”                 </a:t>
            </a:r>
          </a:p>
          <a:p>
            <a:pPr algn="r">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马克思</a:t>
            </a:r>
            <a:r>
              <a:rPr lang="en-US" altLang="zh-CN" sz="1400" dirty="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资本论</a:t>
            </a:r>
            <a:r>
              <a:rPr lang="en-US" altLang="zh-CN" sz="1400" dirty="0">
                <a:solidFill>
                  <a:schemeClr val="bg1"/>
                </a:solidFill>
                <a:latin typeface="微软雅黑" panose="020B0503020204020204" pitchFamily="34" charset="-122"/>
                <a:ea typeface="微软雅黑" panose="020B0503020204020204" pitchFamily="34" charset="-122"/>
              </a:rPr>
              <a:t>》</a:t>
            </a:r>
          </a:p>
        </p:txBody>
      </p:sp>
      <p:sp>
        <p:nvSpPr>
          <p:cNvPr id="15" name="矩形 14"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276331" y="1347796"/>
            <a:ext cx="2492990" cy="400110"/>
          </a:xfrm>
          <a:prstGeom prst="rect">
            <a:avLst/>
          </a:prstGeom>
          <a:noFill/>
        </p:spPr>
        <p:txBody>
          <a:bodyPr wrap="none">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马克思视角下的资本</a:t>
            </a:r>
          </a:p>
        </p:txBody>
      </p:sp>
      <p:sp>
        <p:nvSpPr>
          <p:cNvPr id="16" name="矩形 15"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5570270" y="1824648"/>
            <a:ext cx="3517675" cy="2962734"/>
          </a:xfrm>
          <a:prstGeom prst="rect">
            <a:avLst/>
          </a:prstGeom>
        </p:spPr>
        <p:txBody>
          <a:bodyPr wrap="square">
            <a:spAutoFit/>
          </a:bodyPr>
          <a:lstStyle/>
          <a:p>
            <a:pPr algn="just">
              <a:lnSpc>
                <a:spcPct val="150000"/>
              </a:lnSpc>
            </a:pPr>
            <a:r>
              <a:rPr lang="zh-CN" altLang="zh-CN" sz="1400" dirty="0">
                <a:solidFill>
                  <a:srgbClr val="304371"/>
                </a:solidFill>
                <a:latin typeface="微软雅黑" panose="020B0503020204020204" pitchFamily="34" charset="-122"/>
                <a:ea typeface="微软雅黑" panose="020B0503020204020204" pitchFamily="34" charset="-122"/>
              </a:rPr>
              <a:t>资本主义生产是劳动过程和价值增殖过程的统一。</a:t>
            </a:r>
            <a:endParaRPr lang="en-US" altLang="zh-CN" sz="1400" dirty="0">
              <a:solidFill>
                <a:srgbClr val="304371"/>
              </a:solidFill>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zh-CN" sz="1400" dirty="0">
                <a:solidFill>
                  <a:srgbClr val="304371"/>
                </a:solidFill>
                <a:latin typeface="微软雅黑" panose="020B0503020204020204" pitchFamily="34" charset="-122"/>
                <a:ea typeface="微软雅黑" panose="020B0503020204020204" pitchFamily="34" charset="-122"/>
              </a:rPr>
              <a:t>“资本主义生产是这样一种社会生产方式</a:t>
            </a:r>
            <a:r>
              <a:rPr lang="en-US" altLang="zh-CN" sz="1400" dirty="0">
                <a:solidFill>
                  <a:srgbClr val="304371"/>
                </a:solidFill>
                <a:latin typeface="微软雅黑" panose="020B0503020204020204" pitchFamily="34" charset="-122"/>
                <a:ea typeface="微软雅黑" panose="020B0503020204020204" pitchFamily="34" charset="-122"/>
              </a:rPr>
              <a:t>, </a:t>
            </a:r>
            <a:r>
              <a:rPr lang="zh-CN" altLang="zh-CN" sz="1400" dirty="0">
                <a:solidFill>
                  <a:srgbClr val="304371"/>
                </a:solidFill>
                <a:latin typeface="微软雅黑" panose="020B0503020204020204" pitchFamily="34" charset="-122"/>
                <a:ea typeface="微软雅黑" panose="020B0503020204020204" pitchFamily="34" charset="-122"/>
              </a:rPr>
              <a:t>在这种生产方式下</a:t>
            </a:r>
            <a:r>
              <a:rPr lang="en-US" altLang="zh-CN" sz="1400" dirty="0">
                <a:solidFill>
                  <a:srgbClr val="304371"/>
                </a:solidFill>
                <a:latin typeface="微软雅黑" panose="020B0503020204020204" pitchFamily="34" charset="-122"/>
                <a:ea typeface="微软雅黑" panose="020B0503020204020204" pitchFamily="34" charset="-122"/>
              </a:rPr>
              <a:t>, </a:t>
            </a:r>
            <a:r>
              <a:rPr lang="zh-CN" altLang="zh-CN" sz="1400" dirty="0">
                <a:solidFill>
                  <a:srgbClr val="304371"/>
                </a:solidFill>
                <a:latin typeface="微软雅黑" panose="020B0503020204020204" pitchFamily="34" charset="-122"/>
                <a:ea typeface="微软雅黑" panose="020B0503020204020204" pitchFamily="34" charset="-122"/>
              </a:rPr>
              <a:t>生产过程从属于资本</a:t>
            </a:r>
            <a:r>
              <a:rPr lang="en-US" altLang="zh-CN" sz="1400" dirty="0">
                <a:solidFill>
                  <a:srgbClr val="304371"/>
                </a:solidFill>
                <a:latin typeface="微软雅黑" panose="020B0503020204020204" pitchFamily="34" charset="-122"/>
                <a:ea typeface="微软雅黑" panose="020B0503020204020204" pitchFamily="34" charset="-122"/>
              </a:rPr>
              <a:t>, </a:t>
            </a:r>
            <a:r>
              <a:rPr lang="zh-CN" altLang="zh-CN" sz="1400" dirty="0">
                <a:solidFill>
                  <a:srgbClr val="304371"/>
                </a:solidFill>
                <a:latin typeface="微软雅黑" panose="020B0503020204020204" pitchFamily="34" charset="-122"/>
                <a:ea typeface="微软雅黑" panose="020B0503020204020204" pitchFamily="34" charset="-122"/>
              </a:rPr>
              <a:t>或者说</a:t>
            </a:r>
            <a:r>
              <a:rPr lang="en-US" altLang="zh-CN" sz="1400" dirty="0">
                <a:solidFill>
                  <a:srgbClr val="304371"/>
                </a:solidFill>
                <a:latin typeface="微软雅黑" panose="020B0503020204020204" pitchFamily="34" charset="-122"/>
                <a:ea typeface="微软雅黑" panose="020B0503020204020204" pitchFamily="34" charset="-122"/>
              </a:rPr>
              <a:t>, </a:t>
            </a:r>
            <a:r>
              <a:rPr lang="zh-CN" altLang="zh-CN" sz="1400" dirty="0">
                <a:solidFill>
                  <a:srgbClr val="304371"/>
                </a:solidFill>
                <a:latin typeface="微软雅黑" panose="020B0503020204020204" pitchFamily="34" charset="-122"/>
                <a:ea typeface="微软雅黑" panose="020B0503020204020204" pitchFamily="34" charset="-122"/>
              </a:rPr>
              <a:t>这种生产方式以资本和雇佣劳动的关系为基础</a:t>
            </a:r>
            <a:r>
              <a:rPr lang="en-US" altLang="zh-CN" sz="1400" dirty="0">
                <a:solidFill>
                  <a:srgbClr val="304371"/>
                </a:solidFill>
                <a:latin typeface="微软雅黑" panose="020B0503020204020204" pitchFamily="34" charset="-122"/>
                <a:ea typeface="微软雅黑" panose="020B0503020204020204" pitchFamily="34" charset="-122"/>
              </a:rPr>
              <a:t>, </a:t>
            </a:r>
            <a:r>
              <a:rPr lang="zh-CN" altLang="zh-CN" sz="1400" dirty="0">
                <a:solidFill>
                  <a:srgbClr val="304371"/>
                </a:solidFill>
                <a:latin typeface="微软雅黑" panose="020B0503020204020204" pitchFamily="34" charset="-122"/>
                <a:ea typeface="微软雅黑" panose="020B0503020204020204" pitchFamily="34" charset="-122"/>
              </a:rPr>
              <a:t>而且这种关系是起决定作用的、占支配地位的生产方式。”——马克思《经济学手稿》</a:t>
            </a:r>
          </a:p>
          <a:p>
            <a:pPr algn="just">
              <a:lnSpc>
                <a:spcPct val="150000"/>
              </a:lnSpc>
            </a:pPr>
            <a:endParaRPr lang="en-US" altLang="zh-CN" sz="1400" dirty="0">
              <a:solidFill>
                <a:srgbClr val="304371"/>
              </a:solidFill>
              <a:latin typeface="微软雅黑" panose="020B0503020204020204" pitchFamily="34" charset="-122"/>
              <a:ea typeface="微软雅黑" panose="020B0503020204020204" pitchFamily="34" charset="-122"/>
            </a:endParaRPr>
          </a:p>
        </p:txBody>
      </p:sp>
      <p:sp>
        <p:nvSpPr>
          <p:cNvPr id="17" name="矩形 1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5491653" y="1340925"/>
            <a:ext cx="3518912" cy="400110"/>
          </a:xfrm>
          <a:prstGeom prst="rect">
            <a:avLst/>
          </a:prstGeom>
          <a:noFill/>
        </p:spPr>
        <p:txBody>
          <a:bodyPr wrap="none">
            <a:spAutoFit/>
          </a:bodyPr>
          <a:lstStyle/>
          <a:p>
            <a:pPr>
              <a:defRPr/>
            </a:pPr>
            <a:r>
              <a:rPr lang="zh-CN" altLang="zh-CN" sz="2000" b="1"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马克思视角下的资本主义生产</a:t>
            </a:r>
            <a:endParaRPr lang="zh-CN" altLang="en-US" sz="2000" b="1"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0" name="组合 19"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GrpSpPr/>
          <p:nvPr/>
        </p:nvGrpSpPr>
        <p:grpSpPr>
          <a:xfrm>
            <a:off x="4119562" y="2440771"/>
            <a:ext cx="904875" cy="908878"/>
            <a:chOff x="5394325" y="2859088"/>
            <a:chExt cx="358775" cy="360362"/>
          </a:xfrm>
        </p:grpSpPr>
        <p:sp>
          <p:nvSpPr>
            <p:cNvPr id="21"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2"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3"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4"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5"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6"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8" name="矩形 17">
            <a:extLst>
              <a:ext uri="{FF2B5EF4-FFF2-40B4-BE49-F238E27FC236}">
                <a16:creationId xmlns:a16="http://schemas.microsoft.com/office/drawing/2014/main" id="{AB48DC52-2DBF-4DD3-831E-66295851B0CD}"/>
              </a:ext>
            </a:extLst>
          </p:cNvPr>
          <p:cNvSpPr/>
          <p:nvPr/>
        </p:nvSpPr>
        <p:spPr bwMode="auto">
          <a:xfrm>
            <a:off x="276331" y="254821"/>
            <a:ext cx="3663054" cy="400110"/>
          </a:xfrm>
          <a:prstGeom prst="rect">
            <a:avLst/>
          </a:prstGeom>
          <a:noFill/>
        </p:spPr>
        <p:txBody>
          <a:bodyPr wrap="none">
            <a:spAutoFit/>
          </a:bodyPr>
          <a:lstStyle/>
          <a:p>
            <a:pPr>
              <a:defRPr/>
            </a:pPr>
            <a:r>
              <a:rPr lang="en-US" altLang="zh-CN" sz="20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PART1 </a:t>
            </a:r>
            <a:r>
              <a:rPr lang="zh-CN" altLang="en-US" sz="20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马克思眼中的资本主义</a:t>
            </a:r>
          </a:p>
        </p:txBody>
      </p:sp>
    </p:spTree>
    <p:extLst>
      <p:ext uri="{BB962C8B-B14F-4D97-AF65-F5344CB8AC3E}">
        <p14:creationId xmlns:p14="http://schemas.microsoft.com/office/powerpoint/2010/main" val="400187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arn(inVertical)">
                                      <p:cBhvr>
                                        <p:cTn id="15" dur="500"/>
                                        <p:tgtEl>
                                          <p:spTgt spid="17"/>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arn(inVertical)">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3065682" y="1396313"/>
            <a:ext cx="3012633" cy="3012633"/>
          </a:xfrm>
          <a:prstGeom prst="ellipse">
            <a:avLst/>
          </a:prstGeom>
          <a:noFill/>
          <a:ln>
            <a:solidFill>
              <a:schemeClr val="tx1">
                <a:lumMod val="65000"/>
                <a:lumOff val="35000"/>
              </a:schemeClr>
            </a:solid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3333236" y="1372673"/>
            <a:ext cx="728329" cy="728329"/>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latin typeface="+mj-lt"/>
            </a:endParaRPr>
          </a:p>
        </p:txBody>
      </p:sp>
      <p:sp>
        <p:nvSpPr>
          <p:cNvPr id="11" name="椭圆 10"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2701517" y="2486436"/>
            <a:ext cx="728329" cy="728329"/>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latin typeface="+mj-lt"/>
            </a:endParaRPr>
          </a:p>
        </p:txBody>
      </p:sp>
      <p:sp>
        <p:nvSpPr>
          <p:cNvPr id="13" name="椭圆 12"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3247945" y="3627305"/>
            <a:ext cx="728329" cy="728329"/>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latin typeface="+mj-lt"/>
            </a:endParaRPr>
          </a:p>
        </p:txBody>
      </p:sp>
      <p:sp>
        <p:nvSpPr>
          <p:cNvPr id="18" name="椭圆 17"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5082433" y="3627304"/>
            <a:ext cx="728329" cy="728329"/>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latin typeface="+mj-lt"/>
            </a:endParaRPr>
          </a:p>
        </p:txBody>
      </p:sp>
      <p:sp>
        <p:nvSpPr>
          <p:cNvPr id="19" name="椭圆 18"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5082432" y="1372673"/>
            <a:ext cx="728329" cy="728329"/>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latin typeface="+mj-lt"/>
            </a:endParaRPr>
          </a:p>
        </p:txBody>
      </p:sp>
      <p:sp>
        <p:nvSpPr>
          <p:cNvPr id="21" name="矩形 20"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225353" y="1076210"/>
            <a:ext cx="3145787" cy="1144929"/>
          </a:xfrm>
          <a:prstGeom prst="rect">
            <a:avLst/>
          </a:prstGeom>
        </p:spPr>
        <p:txBody>
          <a:bodyPr wrap="square">
            <a:spAutoFit/>
          </a:bodyPr>
          <a:lstStyle/>
          <a:p>
            <a:pPr lvl="0" algn="just">
              <a:lnSpc>
                <a:spcPct val="125000"/>
              </a:lnSpc>
            </a:pPr>
            <a:r>
              <a:rPr lang="en-US" altLang="zh-CN" sz="1400" dirty="0">
                <a:solidFill>
                  <a:srgbClr val="304371"/>
                </a:solidFill>
                <a:latin typeface="微软雅黑" panose="020B0503020204020204" pitchFamily="34" charset="-122"/>
                <a:ea typeface="微软雅黑" panose="020B0503020204020204" pitchFamily="34" charset="-122"/>
              </a:rPr>
              <a:t>1. </a:t>
            </a:r>
            <a:r>
              <a:rPr lang="zh-CN" altLang="zh-CN" sz="1400" dirty="0">
                <a:solidFill>
                  <a:srgbClr val="304371"/>
                </a:solidFill>
                <a:latin typeface="微软雅黑" panose="020B0503020204020204" pitchFamily="34" charset="-122"/>
                <a:ea typeface="微软雅黑" panose="020B0503020204020204" pitchFamily="34" charset="-122"/>
              </a:rPr>
              <a:t>资本主义的</a:t>
            </a:r>
            <a:r>
              <a:rPr lang="zh-CN" altLang="zh-CN" sz="1400" b="1" dirty="0">
                <a:solidFill>
                  <a:srgbClr val="304371"/>
                </a:solidFill>
                <a:latin typeface="微软雅黑" panose="020B0503020204020204" pitchFamily="34" charset="-122"/>
                <a:ea typeface="微软雅黑" panose="020B0503020204020204" pitchFamily="34" charset="-122"/>
              </a:rPr>
              <a:t>核心</a:t>
            </a:r>
            <a:r>
              <a:rPr lang="zh-CN" altLang="zh-CN" sz="1400" dirty="0">
                <a:solidFill>
                  <a:srgbClr val="304371"/>
                </a:solidFill>
                <a:latin typeface="微软雅黑" panose="020B0503020204020204" pitchFamily="34" charset="-122"/>
                <a:ea typeface="微软雅黑" panose="020B0503020204020204" pitchFamily="34" charset="-122"/>
              </a:rPr>
              <a:t>——资本需要将物与劳动者相结合，并达到增值，这里可以看到资本即是一个劳动的过程，也是一个价值增值的过程</a:t>
            </a:r>
            <a:r>
              <a:rPr lang="zh-CN" altLang="en-US" sz="1400" dirty="0">
                <a:solidFill>
                  <a:srgbClr val="304371"/>
                </a:solidFill>
                <a:latin typeface="微软雅黑" panose="020B0503020204020204" pitchFamily="34" charset="-122"/>
                <a:ea typeface="微软雅黑" panose="020B0503020204020204" pitchFamily="34" charset="-122"/>
              </a:rPr>
              <a:t>。</a:t>
            </a:r>
            <a:endParaRPr lang="zh-CN" altLang="zh-CN" sz="1400" dirty="0">
              <a:solidFill>
                <a:srgbClr val="304371"/>
              </a:solidFill>
              <a:latin typeface="微软雅黑" panose="020B0503020204020204" pitchFamily="34" charset="-122"/>
              <a:ea typeface="微软雅黑" panose="020B0503020204020204" pitchFamily="34" charset="-122"/>
            </a:endParaRPr>
          </a:p>
        </p:txBody>
      </p:sp>
      <p:grpSp>
        <p:nvGrpSpPr>
          <p:cNvPr id="26" name="Group 112"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GrpSpPr/>
          <p:nvPr/>
        </p:nvGrpSpPr>
        <p:grpSpPr>
          <a:xfrm>
            <a:off x="5313987" y="3864600"/>
            <a:ext cx="270834" cy="253734"/>
            <a:chOff x="5368132" y="3540125"/>
            <a:chExt cx="465138" cy="435769"/>
          </a:xfrm>
          <a:solidFill>
            <a:schemeClr val="bg1"/>
          </a:solidFill>
        </p:grpSpPr>
        <p:sp>
          <p:nvSpPr>
            <p:cNvPr id="27"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8"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9" name="AutoShape 112"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bwMode="auto">
          <a:xfrm>
            <a:off x="3476472" y="3864600"/>
            <a:ext cx="271273" cy="270078"/>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30" name="组合 29"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GrpSpPr/>
          <p:nvPr/>
        </p:nvGrpSpPr>
        <p:grpSpPr>
          <a:xfrm>
            <a:off x="2967857" y="2713103"/>
            <a:ext cx="185794" cy="270834"/>
            <a:chOff x="2528974" y="2863357"/>
            <a:chExt cx="246811" cy="359779"/>
          </a:xfrm>
          <a:solidFill>
            <a:schemeClr val="bg1"/>
          </a:solidFill>
        </p:grpSpPr>
        <p:sp>
          <p:nvSpPr>
            <p:cNvPr id="31"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2"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37" name="组合 36"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GrpSpPr/>
          <p:nvPr/>
        </p:nvGrpSpPr>
        <p:grpSpPr>
          <a:xfrm>
            <a:off x="5311410" y="1593347"/>
            <a:ext cx="270372" cy="270372"/>
            <a:chOff x="3191434" y="2145028"/>
            <a:chExt cx="359165" cy="359165"/>
          </a:xfrm>
          <a:solidFill>
            <a:schemeClr val="bg1"/>
          </a:solidFill>
        </p:grpSpPr>
        <p:sp>
          <p:nvSpPr>
            <p:cNvPr id="38"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9"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0"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41" name="组合 40"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GrpSpPr/>
          <p:nvPr/>
        </p:nvGrpSpPr>
        <p:grpSpPr>
          <a:xfrm flipH="1">
            <a:off x="3562214" y="1593347"/>
            <a:ext cx="270372" cy="270372"/>
            <a:chOff x="2473104" y="2145028"/>
            <a:chExt cx="359165" cy="359165"/>
          </a:xfrm>
          <a:solidFill>
            <a:schemeClr val="bg1"/>
          </a:solidFill>
        </p:grpSpPr>
        <p:sp>
          <p:nvSpPr>
            <p:cNvPr id="42"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3"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46" name="矩形 45"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45979" y="2392060"/>
            <a:ext cx="2606626" cy="1144929"/>
          </a:xfrm>
          <a:prstGeom prst="rect">
            <a:avLst/>
          </a:prstGeom>
        </p:spPr>
        <p:txBody>
          <a:bodyPr wrap="square">
            <a:spAutoFit/>
          </a:bodyPr>
          <a:lstStyle/>
          <a:p>
            <a:pPr algn="just">
              <a:lnSpc>
                <a:spcPct val="125000"/>
              </a:lnSpc>
            </a:pPr>
            <a:r>
              <a:rPr lang="en-US" altLang="zh-CN" sz="1400" dirty="0">
                <a:solidFill>
                  <a:srgbClr val="304371"/>
                </a:solidFill>
                <a:latin typeface="微软雅黑" panose="020B0503020204020204" pitchFamily="34" charset="-122"/>
                <a:ea typeface="微软雅黑" panose="020B0503020204020204" pitchFamily="34" charset="-122"/>
              </a:rPr>
              <a:t>2. </a:t>
            </a:r>
            <a:r>
              <a:rPr lang="zh-CN" altLang="en-US" sz="1400" dirty="0">
                <a:solidFill>
                  <a:srgbClr val="304371"/>
                </a:solidFill>
                <a:latin typeface="微软雅黑" panose="020B0503020204020204" pitchFamily="34" charset="-122"/>
                <a:ea typeface="微软雅黑" panose="020B0503020204020204" pitchFamily="34" charset="-122"/>
              </a:rPr>
              <a:t>资本主义作为</a:t>
            </a:r>
            <a:r>
              <a:rPr lang="zh-CN" altLang="en-US" sz="1400" b="1" dirty="0">
                <a:solidFill>
                  <a:srgbClr val="304371"/>
                </a:solidFill>
                <a:latin typeface="微软雅黑" panose="020B0503020204020204" pitchFamily="34" charset="-122"/>
                <a:ea typeface="微软雅黑" panose="020B0503020204020204" pitchFamily="34" charset="-122"/>
              </a:rPr>
              <a:t>获利</a:t>
            </a:r>
            <a:r>
              <a:rPr lang="zh-CN" altLang="en-US" sz="1400" dirty="0">
                <a:solidFill>
                  <a:srgbClr val="304371"/>
                </a:solidFill>
                <a:latin typeface="微软雅黑" panose="020B0503020204020204" pitchFamily="34" charset="-122"/>
                <a:ea typeface="微软雅黑" panose="020B0503020204020204" pitchFamily="34" charset="-122"/>
              </a:rPr>
              <a:t>的思想要求，自然地，信仰、精神及行动都要得到体现，即通过生产过程来体现其价值。</a:t>
            </a:r>
            <a:endParaRPr lang="en-US" altLang="zh-CN" sz="1400" dirty="0">
              <a:solidFill>
                <a:srgbClr val="304371"/>
              </a:solidFill>
              <a:latin typeface="微软雅黑" panose="020B0503020204020204" pitchFamily="34" charset="-122"/>
              <a:ea typeface="微软雅黑" panose="020B0503020204020204" pitchFamily="34" charset="-122"/>
            </a:endParaRPr>
          </a:p>
        </p:txBody>
      </p:sp>
      <p:sp>
        <p:nvSpPr>
          <p:cNvPr id="54" name="矩形 53"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a:extLst>
              <a:ext uri="{FF2B5EF4-FFF2-40B4-BE49-F238E27FC236}">
                <a16:creationId xmlns:a16="http://schemas.microsoft.com/office/drawing/2014/main" id="{FE9362E5-CC2F-438B-B10F-FE0FC94FB668}"/>
              </a:ext>
            </a:extLst>
          </p:cNvPr>
          <p:cNvSpPr/>
          <p:nvPr/>
        </p:nvSpPr>
        <p:spPr>
          <a:xfrm>
            <a:off x="323927" y="3763656"/>
            <a:ext cx="2833807" cy="875624"/>
          </a:xfrm>
          <a:prstGeom prst="rect">
            <a:avLst/>
          </a:prstGeom>
        </p:spPr>
        <p:txBody>
          <a:bodyPr wrap="square">
            <a:spAutoFit/>
          </a:bodyPr>
          <a:lstStyle/>
          <a:p>
            <a:pPr algn="just">
              <a:lnSpc>
                <a:spcPct val="125000"/>
              </a:lnSpc>
            </a:pPr>
            <a:r>
              <a:rPr lang="en-US" altLang="zh-CN" sz="1400" dirty="0">
                <a:solidFill>
                  <a:srgbClr val="304371"/>
                </a:solidFill>
                <a:latin typeface="微软雅黑" panose="020B0503020204020204" pitchFamily="34" charset="-122"/>
                <a:ea typeface="微软雅黑" panose="020B0503020204020204" pitchFamily="34" charset="-122"/>
              </a:rPr>
              <a:t>3. </a:t>
            </a:r>
            <a:r>
              <a:rPr lang="zh-CN" altLang="zh-CN" sz="1400" dirty="0">
                <a:solidFill>
                  <a:srgbClr val="304371"/>
                </a:solidFill>
                <a:latin typeface="微软雅黑" panose="020B0503020204020204" pitchFamily="34" charset="-122"/>
                <a:ea typeface="微软雅黑" panose="020B0503020204020204" pitchFamily="34" charset="-122"/>
              </a:rPr>
              <a:t>资本主义生产作为资本主义的实现场所是不言而喻的，这个场所既可以在国内，亦可以在国外</a:t>
            </a:r>
            <a:r>
              <a:rPr lang="zh-CN" altLang="en-US" sz="1400" dirty="0">
                <a:solidFill>
                  <a:srgbClr val="304371"/>
                </a:solidFill>
                <a:latin typeface="微软雅黑" panose="020B0503020204020204" pitchFamily="34" charset="-122"/>
                <a:ea typeface="微软雅黑" panose="020B0503020204020204" pitchFamily="34" charset="-122"/>
              </a:rPr>
              <a:t>。</a:t>
            </a:r>
            <a:endParaRPr lang="en-US" altLang="zh-CN" sz="1400" dirty="0">
              <a:solidFill>
                <a:srgbClr val="304371"/>
              </a:solidFill>
              <a:latin typeface="微软雅黑" panose="020B0503020204020204" pitchFamily="34" charset="-122"/>
              <a:ea typeface="微软雅黑" panose="020B0503020204020204" pitchFamily="34" charset="-122"/>
            </a:endParaRPr>
          </a:p>
        </p:txBody>
      </p:sp>
      <p:sp>
        <p:nvSpPr>
          <p:cNvPr id="55" name="矩形 54"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a:extLst>
              <a:ext uri="{FF2B5EF4-FFF2-40B4-BE49-F238E27FC236}">
                <a16:creationId xmlns:a16="http://schemas.microsoft.com/office/drawing/2014/main" id="{8CC07CA1-ECC9-4AF0-A34D-B5372CFE97E8}"/>
              </a:ext>
            </a:extLst>
          </p:cNvPr>
          <p:cNvSpPr/>
          <p:nvPr/>
        </p:nvSpPr>
        <p:spPr>
          <a:xfrm>
            <a:off x="6135715" y="1298870"/>
            <a:ext cx="2912034" cy="1414233"/>
          </a:xfrm>
          <a:prstGeom prst="rect">
            <a:avLst/>
          </a:prstGeom>
        </p:spPr>
        <p:txBody>
          <a:bodyPr wrap="square">
            <a:spAutoFit/>
          </a:bodyPr>
          <a:lstStyle/>
          <a:p>
            <a:pPr algn="just">
              <a:lnSpc>
                <a:spcPct val="125000"/>
              </a:lnSpc>
            </a:pPr>
            <a:r>
              <a:rPr lang="en-US" altLang="zh-CN" sz="1400" dirty="0">
                <a:solidFill>
                  <a:srgbClr val="304371"/>
                </a:solidFill>
                <a:latin typeface="微软雅黑" panose="020B0503020204020204" pitchFamily="34" charset="-122"/>
                <a:ea typeface="微软雅黑" panose="020B0503020204020204" pitchFamily="34" charset="-122"/>
              </a:rPr>
              <a:t>4. </a:t>
            </a:r>
            <a:r>
              <a:rPr lang="zh-CN" altLang="en-US" sz="1400" dirty="0">
                <a:solidFill>
                  <a:srgbClr val="304371"/>
                </a:solidFill>
                <a:latin typeface="微软雅黑" panose="020B0503020204020204" pitchFamily="34" charset="-122"/>
                <a:ea typeface="微软雅黑" panose="020B0503020204020204" pitchFamily="34" charset="-122"/>
              </a:rPr>
              <a:t>资本主义生产方式在资本主义的</a:t>
            </a:r>
            <a:r>
              <a:rPr lang="zh-CN" altLang="en-US" sz="1400" b="1" dirty="0">
                <a:solidFill>
                  <a:srgbClr val="304371"/>
                </a:solidFill>
                <a:latin typeface="微软雅黑" panose="020B0503020204020204" pitchFamily="34" charset="-122"/>
                <a:ea typeface="微软雅黑" panose="020B0503020204020204" pitchFamily="34" charset="-122"/>
              </a:rPr>
              <a:t>实现场所</a:t>
            </a:r>
            <a:r>
              <a:rPr lang="en-US" altLang="zh-CN" sz="1400" dirty="0">
                <a:solidFill>
                  <a:srgbClr val="304371"/>
                </a:solidFill>
                <a:latin typeface="微软雅黑" panose="020B0503020204020204" pitchFamily="34" charset="-122"/>
                <a:ea typeface="微软雅黑" panose="020B0503020204020204" pitchFamily="34" charset="-122"/>
              </a:rPr>
              <a:t>——</a:t>
            </a:r>
            <a:r>
              <a:rPr lang="zh-CN" altLang="en-US" sz="1400" dirty="0">
                <a:solidFill>
                  <a:srgbClr val="304371"/>
                </a:solidFill>
                <a:latin typeface="微软雅黑" panose="020B0503020204020204" pitchFamily="34" charset="-122"/>
                <a:ea typeface="微软雅黑" panose="020B0503020204020204" pitchFamily="34" charset="-122"/>
              </a:rPr>
              <a:t>资本主义生产中表现出来物与人、人与人之间的相互关系，产品中的价值增值部分由生产者所创造，为资本所有者占有。</a:t>
            </a:r>
            <a:endParaRPr lang="en-US" altLang="zh-CN" sz="1400" dirty="0">
              <a:solidFill>
                <a:srgbClr val="304371"/>
              </a:solidFill>
              <a:latin typeface="微软雅黑" panose="020B0503020204020204" pitchFamily="34" charset="-122"/>
              <a:ea typeface="微软雅黑" panose="020B0503020204020204" pitchFamily="34" charset="-122"/>
            </a:endParaRPr>
          </a:p>
        </p:txBody>
      </p:sp>
      <p:sp>
        <p:nvSpPr>
          <p:cNvPr id="56" name="矩形 55"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a:extLst>
              <a:ext uri="{FF2B5EF4-FFF2-40B4-BE49-F238E27FC236}">
                <a16:creationId xmlns:a16="http://schemas.microsoft.com/office/drawing/2014/main" id="{6186A5C7-E0F6-441B-B23E-90F530773F58}"/>
              </a:ext>
            </a:extLst>
          </p:cNvPr>
          <p:cNvSpPr/>
          <p:nvPr/>
        </p:nvSpPr>
        <p:spPr>
          <a:xfrm>
            <a:off x="5974069" y="3545869"/>
            <a:ext cx="2912034" cy="1144929"/>
          </a:xfrm>
          <a:prstGeom prst="rect">
            <a:avLst/>
          </a:prstGeom>
        </p:spPr>
        <p:txBody>
          <a:bodyPr wrap="square">
            <a:spAutoFit/>
          </a:bodyPr>
          <a:lstStyle/>
          <a:p>
            <a:pPr algn="just">
              <a:lnSpc>
                <a:spcPct val="125000"/>
              </a:lnSpc>
            </a:pPr>
            <a:r>
              <a:rPr lang="en-US" altLang="zh-CN" sz="1400" dirty="0">
                <a:solidFill>
                  <a:srgbClr val="304371"/>
                </a:solidFill>
                <a:latin typeface="微软雅黑" panose="020B0503020204020204" pitchFamily="34" charset="-122"/>
                <a:ea typeface="微软雅黑" panose="020B0503020204020204" pitchFamily="34" charset="-122"/>
              </a:rPr>
              <a:t>5. </a:t>
            </a:r>
            <a:r>
              <a:rPr lang="zh-CN" altLang="en-US" sz="1400" dirty="0">
                <a:solidFill>
                  <a:srgbClr val="304371"/>
                </a:solidFill>
                <a:latin typeface="微软雅黑" panose="020B0503020204020204" pitchFamily="34" charset="-122"/>
                <a:ea typeface="微软雅黑" panose="020B0503020204020204" pitchFamily="34" charset="-122"/>
              </a:rPr>
              <a:t>资本主义所有制使产品生产者与资本所有者的对立凸显得一清二楚，资本主义制度的任务就是协调二者的关系。</a:t>
            </a:r>
            <a:endParaRPr lang="en-US" altLang="zh-CN" sz="1400" dirty="0">
              <a:solidFill>
                <a:srgbClr val="304371"/>
              </a:solidFill>
              <a:latin typeface="微软雅黑" panose="020B0503020204020204" pitchFamily="34" charset="-122"/>
              <a:ea typeface="微软雅黑" panose="020B0503020204020204" pitchFamily="34" charset="-122"/>
            </a:endParaRPr>
          </a:p>
        </p:txBody>
      </p:sp>
      <p:sp>
        <p:nvSpPr>
          <p:cNvPr id="57" name="矩形 56"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a:extLst>
              <a:ext uri="{FF2B5EF4-FFF2-40B4-BE49-F238E27FC236}">
                <a16:creationId xmlns:a16="http://schemas.microsoft.com/office/drawing/2014/main" id="{1FB69D5E-8D70-4B06-A84F-48407B937650}"/>
              </a:ext>
            </a:extLst>
          </p:cNvPr>
          <p:cNvSpPr/>
          <p:nvPr/>
        </p:nvSpPr>
        <p:spPr>
          <a:xfrm>
            <a:off x="3867405" y="2461545"/>
            <a:ext cx="1526955" cy="753220"/>
          </a:xfrm>
          <a:prstGeom prst="rect">
            <a:avLst/>
          </a:prstGeom>
        </p:spPr>
        <p:txBody>
          <a:bodyPr wrap="square">
            <a:spAutoFit/>
          </a:bodyPr>
          <a:lstStyle/>
          <a:p>
            <a:pPr lvl="0" algn="ctr">
              <a:lnSpc>
                <a:spcPct val="125000"/>
              </a:lnSpc>
            </a:pPr>
            <a:r>
              <a:rPr lang="zh-CN" altLang="en-US" sz="1800" b="1" dirty="0">
                <a:solidFill>
                  <a:srgbClr val="304371"/>
                </a:solidFill>
                <a:latin typeface="微软雅黑" panose="020B0503020204020204" pitchFamily="34" charset="-122"/>
                <a:ea typeface="微软雅黑" panose="020B0503020204020204" pitchFamily="34" charset="-122"/>
              </a:rPr>
              <a:t>丰富复杂的</a:t>
            </a:r>
            <a:endParaRPr lang="en-US" altLang="zh-CN" sz="1800" b="1" dirty="0">
              <a:solidFill>
                <a:srgbClr val="304371"/>
              </a:solidFill>
              <a:latin typeface="微软雅黑" panose="020B0503020204020204" pitchFamily="34" charset="-122"/>
              <a:ea typeface="微软雅黑" panose="020B0503020204020204" pitchFamily="34" charset="-122"/>
            </a:endParaRPr>
          </a:p>
          <a:p>
            <a:pPr lvl="0" algn="ctr">
              <a:lnSpc>
                <a:spcPct val="125000"/>
              </a:lnSpc>
            </a:pPr>
            <a:r>
              <a:rPr lang="zh-CN" altLang="en-US" sz="1800" b="1" dirty="0">
                <a:solidFill>
                  <a:srgbClr val="304371"/>
                </a:solidFill>
                <a:latin typeface="微软雅黑" panose="020B0503020204020204" pitchFamily="34" charset="-122"/>
                <a:ea typeface="微软雅黑" panose="020B0503020204020204" pitchFamily="34" charset="-122"/>
              </a:rPr>
              <a:t>“资本主义”</a:t>
            </a:r>
            <a:endParaRPr lang="zh-CN" altLang="zh-CN" sz="1800" b="1" dirty="0">
              <a:solidFill>
                <a:srgbClr val="304371"/>
              </a:solidFill>
              <a:latin typeface="微软雅黑" panose="020B0503020204020204" pitchFamily="34" charset="-122"/>
              <a:ea typeface="微软雅黑" panose="020B0503020204020204" pitchFamily="34" charset="-122"/>
            </a:endParaRPr>
          </a:p>
        </p:txBody>
      </p:sp>
      <p:sp>
        <p:nvSpPr>
          <p:cNvPr id="58" name="矩形 57">
            <a:extLst>
              <a:ext uri="{FF2B5EF4-FFF2-40B4-BE49-F238E27FC236}">
                <a16:creationId xmlns:a16="http://schemas.microsoft.com/office/drawing/2014/main" id="{D8D6790F-8F05-4EED-89CE-1AF6E0B10A40}"/>
              </a:ext>
            </a:extLst>
          </p:cNvPr>
          <p:cNvSpPr/>
          <p:nvPr/>
        </p:nvSpPr>
        <p:spPr bwMode="auto">
          <a:xfrm>
            <a:off x="276331" y="254821"/>
            <a:ext cx="3663054" cy="400110"/>
          </a:xfrm>
          <a:prstGeom prst="rect">
            <a:avLst/>
          </a:prstGeom>
          <a:noFill/>
        </p:spPr>
        <p:txBody>
          <a:bodyPr wrap="none">
            <a:spAutoFit/>
          </a:bodyPr>
          <a:lstStyle/>
          <a:p>
            <a:pPr>
              <a:defRPr/>
            </a:pPr>
            <a:r>
              <a:rPr lang="en-US" altLang="zh-CN" sz="20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PART1 </a:t>
            </a:r>
            <a:r>
              <a:rPr lang="zh-CN" altLang="en-US" sz="20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马克思眼中的资本主义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ppt_x"/>
                                          </p:val>
                                        </p:tav>
                                        <p:tav tm="100000">
                                          <p:val>
                                            <p:strVal val="#ppt_x"/>
                                          </p:val>
                                        </p:tav>
                                      </p:tavLst>
                                    </p:anim>
                                    <p:anim calcmode="lin" valueType="num">
                                      <p:cBhvr additive="base">
                                        <p:cTn id="8"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anim calcmode="lin" valueType="num">
                                      <p:cBhvr additive="base">
                                        <p:cTn id="19" dur="500" fill="hold"/>
                                        <p:tgtEl>
                                          <p:spTgt spid="46"/>
                                        </p:tgtEl>
                                        <p:attrNameLst>
                                          <p:attrName>ppt_x</p:attrName>
                                        </p:attrNameLst>
                                      </p:cBhvr>
                                      <p:tavLst>
                                        <p:tav tm="0">
                                          <p:val>
                                            <p:strVal val="#ppt_x"/>
                                          </p:val>
                                        </p:tav>
                                        <p:tav tm="100000">
                                          <p:val>
                                            <p:strVal val="#ppt_x"/>
                                          </p:val>
                                        </p:tav>
                                      </p:tavLst>
                                    </p:anim>
                                    <p:anim calcmode="lin" valueType="num">
                                      <p:cBhvr additive="base">
                                        <p:cTn id="20"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4">
                                            <p:txEl>
                                              <p:pRg st="0" end="0"/>
                                            </p:txEl>
                                          </p:spTgt>
                                        </p:tgtEl>
                                        <p:attrNameLst>
                                          <p:attrName>style.visibility</p:attrName>
                                        </p:attrNameLst>
                                      </p:cBhvr>
                                      <p:to>
                                        <p:strVal val="visible"/>
                                      </p:to>
                                    </p:set>
                                    <p:anim calcmode="lin" valueType="num">
                                      <p:cBhvr additive="base">
                                        <p:cTn id="25"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5">
                                            <p:txEl>
                                              <p:pRg st="0" end="0"/>
                                            </p:txEl>
                                          </p:spTgt>
                                        </p:tgtEl>
                                        <p:attrNameLst>
                                          <p:attrName>style.visibility</p:attrName>
                                        </p:attrNameLst>
                                      </p:cBhvr>
                                      <p:to>
                                        <p:strVal val="visible"/>
                                      </p:to>
                                    </p:set>
                                    <p:anim calcmode="lin" valueType="num">
                                      <p:cBhvr additive="base">
                                        <p:cTn id="31" dur="500" fill="hold"/>
                                        <p:tgtEl>
                                          <p:spTgt spid="55">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6"/>
                                        </p:tgtEl>
                                        <p:attrNameLst>
                                          <p:attrName>style.visibility</p:attrName>
                                        </p:attrNameLst>
                                      </p:cBhvr>
                                      <p:to>
                                        <p:strVal val="visible"/>
                                      </p:to>
                                    </p:set>
                                    <p:anim calcmode="lin" valueType="num">
                                      <p:cBhvr additive="base">
                                        <p:cTn id="37" dur="500" fill="hold"/>
                                        <p:tgtEl>
                                          <p:spTgt spid="56"/>
                                        </p:tgtEl>
                                        <p:attrNameLst>
                                          <p:attrName>ppt_x</p:attrName>
                                        </p:attrNameLst>
                                      </p:cBhvr>
                                      <p:tavLst>
                                        <p:tav tm="0">
                                          <p:val>
                                            <p:strVal val="#ppt_x"/>
                                          </p:val>
                                        </p:tav>
                                        <p:tav tm="100000">
                                          <p:val>
                                            <p:strVal val="#ppt_x"/>
                                          </p:val>
                                        </p:tav>
                                      </p:tavLst>
                                    </p:anim>
                                    <p:anim calcmode="lin" valueType="num">
                                      <p:cBhvr additive="base">
                                        <p:cTn id="38"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46" grpId="0"/>
      <p:bldP spid="56" grpId="0"/>
      <p:bldP spid="5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224357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15039" y="1643210"/>
            <a:ext cx="1857079" cy="1857079"/>
          </a:xfrm>
          <a:prstGeom prst="ellipse">
            <a:avLst/>
          </a:prstGeom>
          <a:solidFill>
            <a:schemeClr val="accent1"/>
          </a:solidFill>
          <a:ln w="28575">
            <a:solidFill>
              <a:schemeClr val="bg1"/>
            </a:solid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800">
              <a:latin typeface="+mj-ea"/>
              <a:ea typeface="+mj-ea"/>
            </a:endParaRPr>
          </a:p>
        </p:txBody>
      </p:sp>
      <p:sp>
        <p:nvSpPr>
          <p:cNvPr id="13" name="文本框 6"/>
          <p:cNvSpPr txBox="1">
            <a:spLocks noChangeArrowheads="1"/>
          </p:cNvSpPr>
          <p:nvPr/>
        </p:nvSpPr>
        <p:spPr bwMode="auto">
          <a:xfrm>
            <a:off x="3558618" y="1910030"/>
            <a:ext cx="4955462" cy="906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lnSpc>
                <a:spcPct val="150000"/>
              </a:lnSpc>
              <a:spcBef>
                <a:spcPct val="0"/>
              </a:spcBef>
              <a:spcAft>
                <a:spcPct val="0"/>
              </a:spcAft>
              <a:defRPr/>
            </a:pPr>
            <a:r>
              <a:rPr lang="zh-CN" altLang="en-US" sz="4000" b="1" dirty="0">
                <a:solidFill>
                  <a:schemeClr val="accent1"/>
                </a:solidFill>
                <a:latin typeface="+mj-ea"/>
                <a:ea typeface="+mj-ea"/>
              </a:rPr>
              <a:t>数字资本</a:t>
            </a:r>
            <a:r>
              <a:rPr lang="zh-CN" altLang="en-US" sz="4000" dirty="0">
                <a:solidFill>
                  <a:schemeClr val="accent1"/>
                </a:solidFill>
                <a:latin typeface="+mj-ea"/>
                <a:ea typeface="+mj-ea"/>
              </a:rPr>
              <a:t>与</a:t>
            </a:r>
            <a:r>
              <a:rPr lang="zh-CN" altLang="en-US" sz="4000" b="1" dirty="0">
                <a:solidFill>
                  <a:schemeClr val="accent1"/>
                </a:solidFill>
                <a:latin typeface="+mj-ea"/>
                <a:ea typeface="+mj-ea"/>
              </a:rPr>
              <a:t>共享经济</a:t>
            </a:r>
          </a:p>
        </p:txBody>
      </p:sp>
      <p:sp>
        <p:nvSpPr>
          <p:cNvPr id="15" name="文本框 6"/>
          <p:cNvSpPr txBox="1">
            <a:spLocks noChangeArrowheads="1"/>
          </p:cNvSpPr>
          <p:nvPr/>
        </p:nvSpPr>
        <p:spPr bwMode="auto">
          <a:xfrm>
            <a:off x="1576693" y="1910030"/>
            <a:ext cx="125066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8000" b="1" dirty="0">
                <a:solidFill>
                  <a:schemeClr val="bg1"/>
                </a:solidFill>
                <a:latin typeface="Impact" panose="020B0806030902050204" pitchFamily="34" charset="0"/>
                <a:ea typeface="+mj-ea"/>
              </a:rPr>
              <a:t>02</a:t>
            </a:r>
            <a:endParaRPr lang="zh-CN" altLang="en-US" sz="8000" b="1" dirty="0">
              <a:solidFill>
                <a:schemeClr val="bg1"/>
              </a:solidFill>
              <a:latin typeface="Impact" panose="020B0806030902050204" pitchFamily="34" charset="0"/>
              <a:ea typeface="+mj-ea"/>
            </a:endParaRPr>
          </a:p>
        </p:txBody>
      </p:sp>
      <p:sp>
        <p:nvSpPr>
          <p:cNvPr id="17" name="Freeform 5"/>
          <p:cNvSpPr>
            <a:spLocks noEditPoints="1"/>
          </p:cNvSpPr>
          <p:nvPr/>
        </p:nvSpPr>
        <p:spPr bwMode="auto">
          <a:xfrm>
            <a:off x="250825" y="3335362"/>
            <a:ext cx="1690181" cy="1681254"/>
          </a:xfrm>
          <a:custGeom>
            <a:avLst/>
            <a:gdLst>
              <a:gd name="T0" fmla="*/ 330 w 426"/>
              <a:gd name="T1" fmla="*/ 212 h 425"/>
              <a:gd name="T2" fmla="*/ 138 w 426"/>
              <a:gd name="T3" fmla="*/ 303 h 425"/>
              <a:gd name="T4" fmla="*/ 144 w 426"/>
              <a:gd name="T5" fmla="*/ 210 h 425"/>
              <a:gd name="T6" fmla="*/ 200 w 426"/>
              <a:gd name="T7" fmla="*/ 163 h 425"/>
              <a:gd name="T8" fmla="*/ 262 w 426"/>
              <a:gd name="T9" fmla="*/ 209 h 425"/>
              <a:gd name="T10" fmla="*/ 214 w 426"/>
              <a:gd name="T11" fmla="*/ 321 h 425"/>
              <a:gd name="T12" fmla="*/ 35 w 426"/>
              <a:gd name="T13" fmla="*/ 282 h 425"/>
              <a:gd name="T14" fmla="*/ 59 w 426"/>
              <a:gd name="T15" fmla="*/ 287 h 425"/>
              <a:gd name="T16" fmla="*/ 83 w 426"/>
              <a:gd name="T17" fmla="*/ 303 h 425"/>
              <a:gd name="T18" fmla="*/ 113 w 426"/>
              <a:gd name="T19" fmla="*/ 330 h 425"/>
              <a:gd name="T20" fmla="*/ 110 w 426"/>
              <a:gd name="T21" fmla="*/ 363 h 425"/>
              <a:gd name="T22" fmla="*/ 127 w 426"/>
              <a:gd name="T23" fmla="*/ 386 h 425"/>
              <a:gd name="T24" fmla="*/ 166 w 426"/>
              <a:gd name="T25" fmla="*/ 397 h 425"/>
              <a:gd name="T26" fmla="*/ 164 w 426"/>
              <a:gd name="T27" fmla="*/ 366 h 425"/>
              <a:gd name="T28" fmla="*/ 169 w 426"/>
              <a:gd name="T29" fmla="*/ 401 h 425"/>
              <a:gd name="T30" fmla="*/ 213 w 426"/>
              <a:gd name="T31" fmla="*/ 400 h 425"/>
              <a:gd name="T32" fmla="*/ 231 w 426"/>
              <a:gd name="T33" fmla="*/ 403 h 425"/>
              <a:gd name="T34" fmla="*/ 257 w 426"/>
              <a:gd name="T35" fmla="*/ 357 h 425"/>
              <a:gd name="T36" fmla="*/ 324 w 426"/>
              <a:gd name="T37" fmla="*/ 371 h 425"/>
              <a:gd name="T38" fmla="*/ 307 w 426"/>
              <a:gd name="T39" fmla="*/ 375 h 425"/>
              <a:gd name="T40" fmla="*/ 327 w 426"/>
              <a:gd name="T41" fmla="*/ 347 h 425"/>
              <a:gd name="T42" fmla="*/ 359 w 426"/>
              <a:gd name="T43" fmla="*/ 323 h 425"/>
              <a:gd name="T44" fmla="*/ 343 w 426"/>
              <a:gd name="T45" fmla="*/ 310 h 425"/>
              <a:gd name="T46" fmla="*/ 342 w 426"/>
              <a:gd name="T47" fmla="*/ 295 h 425"/>
              <a:gd name="T48" fmla="*/ 359 w 426"/>
              <a:gd name="T49" fmla="*/ 273 h 425"/>
              <a:gd name="T50" fmla="*/ 365 w 426"/>
              <a:gd name="T51" fmla="*/ 246 h 425"/>
              <a:gd name="T52" fmla="*/ 85 w 426"/>
              <a:gd name="T53" fmla="*/ 343 h 425"/>
              <a:gd name="T54" fmla="*/ 272 w 426"/>
              <a:gd name="T55" fmla="*/ 309 h 425"/>
              <a:gd name="T56" fmla="*/ 243 w 426"/>
              <a:gd name="T57" fmla="*/ 335 h 425"/>
              <a:gd name="T58" fmla="*/ 227 w 426"/>
              <a:gd name="T59" fmla="*/ 347 h 425"/>
              <a:gd name="T60" fmla="*/ 237 w 426"/>
              <a:gd name="T61" fmla="*/ 330 h 425"/>
              <a:gd name="T62" fmla="*/ 235 w 426"/>
              <a:gd name="T63" fmla="*/ 337 h 425"/>
              <a:gd name="T64" fmla="*/ 186 w 426"/>
              <a:gd name="T65" fmla="*/ 335 h 425"/>
              <a:gd name="T66" fmla="*/ 198 w 426"/>
              <a:gd name="T67" fmla="*/ 337 h 425"/>
              <a:gd name="T68" fmla="*/ 185 w 426"/>
              <a:gd name="T69" fmla="*/ 338 h 425"/>
              <a:gd name="T70" fmla="*/ 187 w 426"/>
              <a:gd name="T71" fmla="*/ 329 h 425"/>
              <a:gd name="T72" fmla="*/ 150 w 426"/>
              <a:gd name="T73" fmla="*/ 332 h 425"/>
              <a:gd name="T74" fmla="*/ 293 w 426"/>
              <a:gd name="T75" fmla="*/ 110 h 425"/>
              <a:gd name="T76" fmla="*/ 272 w 426"/>
              <a:gd name="T77" fmla="*/ 87 h 425"/>
              <a:gd name="T78" fmla="*/ 308 w 426"/>
              <a:gd name="T79" fmla="*/ 55 h 425"/>
              <a:gd name="T80" fmla="*/ 260 w 426"/>
              <a:gd name="T81" fmla="*/ 91 h 425"/>
              <a:gd name="T82" fmla="*/ 166 w 426"/>
              <a:gd name="T83" fmla="*/ 80 h 425"/>
              <a:gd name="T84" fmla="*/ 200 w 426"/>
              <a:gd name="T85" fmla="*/ 50 h 425"/>
              <a:gd name="T86" fmla="*/ 177 w 426"/>
              <a:gd name="T87" fmla="*/ 40 h 425"/>
              <a:gd name="T88" fmla="*/ 151 w 426"/>
              <a:gd name="T89" fmla="*/ 29 h 425"/>
              <a:gd name="T90" fmla="*/ 68 w 426"/>
              <a:gd name="T91" fmla="*/ 162 h 425"/>
              <a:gd name="T92" fmla="*/ 68 w 426"/>
              <a:gd name="T93" fmla="*/ 124 h 425"/>
              <a:gd name="T94" fmla="*/ 88 w 426"/>
              <a:gd name="T95" fmla="*/ 110 h 425"/>
              <a:gd name="T96" fmla="*/ 83 w 426"/>
              <a:gd name="T97" fmla="*/ 136 h 425"/>
              <a:gd name="T98" fmla="*/ 75 w 426"/>
              <a:gd name="T99" fmla="*/ 165 h 425"/>
              <a:gd name="T100" fmla="*/ 43 w 426"/>
              <a:gd name="T101" fmla="*/ 157 h 425"/>
              <a:gd name="T102" fmla="*/ 342 w 426"/>
              <a:gd name="T103" fmla="*/ 142 h 425"/>
              <a:gd name="T104" fmla="*/ 379 w 426"/>
              <a:gd name="T105" fmla="*/ 149 h 425"/>
              <a:gd name="T106" fmla="*/ 326 w 426"/>
              <a:gd name="T107" fmla="*/ 163 h 425"/>
              <a:gd name="T108" fmla="*/ 339 w 426"/>
              <a:gd name="T109" fmla="*/ 146 h 425"/>
              <a:gd name="T110" fmla="*/ 363 w 426"/>
              <a:gd name="T111" fmla="*/ 123 h 425"/>
              <a:gd name="T112" fmla="*/ 378 w 426"/>
              <a:gd name="T113" fmla="*/ 131 h 425"/>
              <a:gd name="T114" fmla="*/ 383 w 426"/>
              <a:gd name="T115" fmla="*/ 166 h 425"/>
              <a:gd name="T116" fmla="*/ 213 w 426"/>
              <a:gd name="T117"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6" h="425">
                <a:moveTo>
                  <a:pt x="213" y="8"/>
                </a:moveTo>
                <a:cubicBezTo>
                  <a:pt x="100" y="8"/>
                  <a:pt x="9" y="100"/>
                  <a:pt x="9" y="212"/>
                </a:cubicBezTo>
                <a:cubicBezTo>
                  <a:pt x="9" y="325"/>
                  <a:pt x="100" y="416"/>
                  <a:pt x="213" y="416"/>
                </a:cubicBezTo>
                <a:cubicBezTo>
                  <a:pt x="325" y="416"/>
                  <a:pt x="417" y="325"/>
                  <a:pt x="417" y="212"/>
                </a:cubicBezTo>
                <a:cubicBezTo>
                  <a:pt x="417" y="100"/>
                  <a:pt x="325" y="8"/>
                  <a:pt x="213" y="8"/>
                </a:cubicBezTo>
                <a:close/>
                <a:moveTo>
                  <a:pt x="138" y="303"/>
                </a:moveTo>
                <a:cubicBezTo>
                  <a:pt x="125" y="292"/>
                  <a:pt x="114" y="278"/>
                  <a:pt x="107" y="262"/>
                </a:cubicBezTo>
                <a:cubicBezTo>
                  <a:pt x="99" y="247"/>
                  <a:pt x="95" y="230"/>
                  <a:pt x="95" y="212"/>
                </a:cubicBezTo>
                <a:cubicBezTo>
                  <a:pt x="95" y="148"/>
                  <a:pt x="148" y="95"/>
                  <a:pt x="213" y="95"/>
                </a:cubicBezTo>
                <a:cubicBezTo>
                  <a:pt x="278" y="95"/>
                  <a:pt x="330" y="148"/>
                  <a:pt x="330" y="212"/>
                </a:cubicBezTo>
                <a:cubicBezTo>
                  <a:pt x="330" y="230"/>
                  <a:pt x="326" y="247"/>
                  <a:pt x="319" y="262"/>
                </a:cubicBezTo>
                <a:cubicBezTo>
                  <a:pt x="312" y="278"/>
                  <a:pt x="301" y="292"/>
                  <a:pt x="288" y="303"/>
                </a:cubicBezTo>
                <a:cubicBezTo>
                  <a:pt x="285" y="300"/>
                  <a:pt x="285" y="300"/>
                  <a:pt x="285" y="300"/>
                </a:cubicBezTo>
                <a:cubicBezTo>
                  <a:pt x="298" y="289"/>
                  <a:pt x="308" y="276"/>
                  <a:pt x="315" y="261"/>
                </a:cubicBezTo>
                <a:cubicBezTo>
                  <a:pt x="322" y="246"/>
                  <a:pt x="326" y="230"/>
                  <a:pt x="326" y="212"/>
                </a:cubicBezTo>
                <a:cubicBezTo>
                  <a:pt x="326" y="150"/>
                  <a:pt x="275" y="99"/>
                  <a:pt x="213" y="99"/>
                </a:cubicBezTo>
                <a:cubicBezTo>
                  <a:pt x="151" y="99"/>
                  <a:pt x="100" y="150"/>
                  <a:pt x="100" y="212"/>
                </a:cubicBezTo>
                <a:cubicBezTo>
                  <a:pt x="100" y="230"/>
                  <a:pt x="104" y="246"/>
                  <a:pt x="110" y="261"/>
                </a:cubicBezTo>
                <a:cubicBezTo>
                  <a:pt x="118" y="276"/>
                  <a:pt x="128" y="289"/>
                  <a:pt x="141" y="300"/>
                </a:cubicBezTo>
                <a:lnTo>
                  <a:pt x="138" y="303"/>
                </a:lnTo>
                <a:close/>
                <a:moveTo>
                  <a:pt x="214" y="321"/>
                </a:moveTo>
                <a:cubicBezTo>
                  <a:pt x="190" y="284"/>
                  <a:pt x="190" y="284"/>
                  <a:pt x="190" y="284"/>
                </a:cubicBezTo>
                <a:cubicBezTo>
                  <a:pt x="197" y="280"/>
                  <a:pt x="196" y="268"/>
                  <a:pt x="190" y="267"/>
                </a:cubicBezTo>
                <a:cubicBezTo>
                  <a:pt x="183" y="266"/>
                  <a:pt x="177" y="266"/>
                  <a:pt x="172" y="255"/>
                </a:cubicBezTo>
                <a:cubicBezTo>
                  <a:pt x="184" y="255"/>
                  <a:pt x="184" y="255"/>
                  <a:pt x="184" y="255"/>
                </a:cubicBezTo>
                <a:cubicBezTo>
                  <a:pt x="180" y="245"/>
                  <a:pt x="180" y="245"/>
                  <a:pt x="180" y="245"/>
                </a:cubicBezTo>
                <a:cubicBezTo>
                  <a:pt x="167" y="247"/>
                  <a:pt x="164" y="243"/>
                  <a:pt x="158" y="233"/>
                </a:cubicBezTo>
                <a:cubicBezTo>
                  <a:pt x="174" y="232"/>
                  <a:pt x="174" y="232"/>
                  <a:pt x="174" y="232"/>
                </a:cubicBezTo>
                <a:cubicBezTo>
                  <a:pt x="171" y="224"/>
                  <a:pt x="171" y="224"/>
                  <a:pt x="171" y="224"/>
                </a:cubicBezTo>
                <a:cubicBezTo>
                  <a:pt x="153" y="225"/>
                  <a:pt x="149" y="220"/>
                  <a:pt x="144" y="210"/>
                </a:cubicBezTo>
                <a:cubicBezTo>
                  <a:pt x="165" y="209"/>
                  <a:pt x="165" y="209"/>
                  <a:pt x="165" y="209"/>
                </a:cubicBezTo>
                <a:cubicBezTo>
                  <a:pt x="160" y="199"/>
                  <a:pt x="160" y="199"/>
                  <a:pt x="160" y="199"/>
                </a:cubicBezTo>
                <a:cubicBezTo>
                  <a:pt x="139" y="200"/>
                  <a:pt x="135" y="199"/>
                  <a:pt x="127" y="185"/>
                </a:cubicBezTo>
                <a:cubicBezTo>
                  <a:pt x="153" y="185"/>
                  <a:pt x="153" y="185"/>
                  <a:pt x="153" y="185"/>
                </a:cubicBezTo>
                <a:cubicBezTo>
                  <a:pt x="149" y="175"/>
                  <a:pt x="149" y="175"/>
                  <a:pt x="149" y="175"/>
                </a:cubicBezTo>
                <a:cubicBezTo>
                  <a:pt x="125" y="176"/>
                  <a:pt x="121" y="173"/>
                  <a:pt x="114" y="161"/>
                </a:cubicBezTo>
                <a:cubicBezTo>
                  <a:pt x="167" y="161"/>
                  <a:pt x="167" y="161"/>
                  <a:pt x="167" y="161"/>
                </a:cubicBezTo>
                <a:cubicBezTo>
                  <a:pt x="175" y="161"/>
                  <a:pt x="184" y="166"/>
                  <a:pt x="187" y="173"/>
                </a:cubicBezTo>
                <a:cubicBezTo>
                  <a:pt x="194" y="187"/>
                  <a:pt x="194" y="187"/>
                  <a:pt x="194" y="187"/>
                </a:cubicBezTo>
                <a:cubicBezTo>
                  <a:pt x="200" y="163"/>
                  <a:pt x="200" y="163"/>
                  <a:pt x="200" y="163"/>
                </a:cubicBezTo>
                <a:cubicBezTo>
                  <a:pt x="204" y="151"/>
                  <a:pt x="231" y="155"/>
                  <a:pt x="239" y="164"/>
                </a:cubicBezTo>
                <a:cubicBezTo>
                  <a:pt x="223" y="169"/>
                  <a:pt x="223" y="169"/>
                  <a:pt x="223" y="169"/>
                </a:cubicBezTo>
                <a:cubicBezTo>
                  <a:pt x="231" y="189"/>
                  <a:pt x="231" y="189"/>
                  <a:pt x="231" y="189"/>
                </a:cubicBezTo>
                <a:cubicBezTo>
                  <a:pt x="237" y="175"/>
                  <a:pt x="244" y="161"/>
                  <a:pt x="259" y="161"/>
                </a:cubicBezTo>
                <a:cubicBezTo>
                  <a:pt x="312" y="161"/>
                  <a:pt x="312" y="161"/>
                  <a:pt x="312" y="161"/>
                </a:cubicBezTo>
                <a:cubicBezTo>
                  <a:pt x="308" y="172"/>
                  <a:pt x="298" y="178"/>
                  <a:pt x="276" y="174"/>
                </a:cubicBezTo>
                <a:cubicBezTo>
                  <a:pt x="273" y="184"/>
                  <a:pt x="273" y="184"/>
                  <a:pt x="273" y="184"/>
                </a:cubicBezTo>
                <a:cubicBezTo>
                  <a:pt x="299" y="184"/>
                  <a:pt x="299" y="184"/>
                  <a:pt x="299" y="184"/>
                </a:cubicBezTo>
                <a:cubicBezTo>
                  <a:pt x="293" y="199"/>
                  <a:pt x="286" y="201"/>
                  <a:pt x="266" y="199"/>
                </a:cubicBezTo>
                <a:cubicBezTo>
                  <a:pt x="262" y="209"/>
                  <a:pt x="262" y="209"/>
                  <a:pt x="262" y="209"/>
                </a:cubicBezTo>
                <a:cubicBezTo>
                  <a:pt x="283" y="209"/>
                  <a:pt x="283" y="209"/>
                  <a:pt x="283" y="209"/>
                </a:cubicBezTo>
                <a:cubicBezTo>
                  <a:pt x="279" y="219"/>
                  <a:pt x="272" y="224"/>
                  <a:pt x="255" y="222"/>
                </a:cubicBezTo>
                <a:cubicBezTo>
                  <a:pt x="252" y="232"/>
                  <a:pt x="252" y="232"/>
                  <a:pt x="252" y="232"/>
                </a:cubicBezTo>
                <a:cubicBezTo>
                  <a:pt x="269" y="232"/>
                  <a:pt x="269" y="232"/>
                  <a:pt x="269" y="232"/>
                </a:cubicBezTo>
                <a:cubicBezTo>
                  <a:pt x="264" y="244"/>
                  <a:pt x="261" y="246"/>
                  <a:pt x="245" y="246"/>
                </a:cubicBezTo>
                <a:cubicBezTo>
                  <a:pt x="242" y="255"/>
                  <a:pt x="242" y="255"/>
                  <a:pt x="242" y="255"/>
                </a:cubicBezTo>
                <a:cubicBezTo>
                  <a:pt x="254" y="255"/>
                  <a:pt x="254" y="255"/>
                  <a:pt x="254" y="255"/>
                </a:cubicBezTo>
                <a:cubicBezTo>
                  <a:pt x="249" y="266"/>
                  <a:pt x="247" y="267"/>
                  <a:pt x="237" y="268"/>
                </a:cubicBezTo>
                <a:cubicBezTo>
                  <a:pt x="230" y="268"/>
                  <a:pt x="227" y="279"/>
                  <a:pt x="236" y="285"/>
                </a:cubicBezTo>
                <a:lnTo>
                  <a:pt x="214" y="321"/>
                </a:lnTo>
                <a:close/>
                <a:moveTo>
                  <a:pt x="31" y="283"/>
                </a:moveTo>
                <a:cubicBezTo>
                  <a:pt x="23" y="262"/>
                  <a:pt x="23" y="262"/>
                  <a:pt x="23" y="262"/>
                </a:cubicBezTo>
                <a:cubicBezTo>
                  <a:pt x="27" y="260"/>
                  <a:pt x="27" y="260"/>
                  <a:pt x="27" y="260"/>
                </a:cubicBezTo>
                <a:cubicBezTo>
                  <a:pt x="64" y="266"/>
                  <a:pt x="64" y="266"/>
                  <a:pt x="64" y="266"/>
                </a:cubicBezTo>
                <a:cubicBezTo>
                  <a:pt x="58" y="251"/>
                  <a:pt x="58" y="251"/>
                  <a:pt x="58" y="251"/>
                </a:cubicBezTo>
                <a:cubicBezTo>
                  <a:pt x="63" y="249"/>
                  <a:pt x="63" y="249"/>
                  <a:pt x="63" y="249"/>
                </a:cubicBezTo>
                <a:cubicBezTo>
                  <a:pt x="70" y="269"/>
                  <a:pt x="70" y="269"/>
                  <a:pt x="70" y="269"/>
                </a:cubicBezTo>
                <a:cubicBezTo>
                  <a:pt x="66" y="271"/>
                  <a:pt x="66" y="271"/>
                  <a:pt x="66" y="271"/>
                </a:cubicBezTo>
                <a:cubicBezTo>
                  <a:pt x="29" y="265"/>
                  <a:pt x="29" y="265"/>
                  <a:pt x="29" y="265"/>
                </a:cubicBezTo>
                <a:cubicBezTo>
                  <a:pt x="35" y="282"/>
                  <a:pt x="35" y="282"/>
                  <a:pt x="35" y="282"/>
                </a:cubicBezTo>
                <a:lnTo>
                  <a:pt x="31" y="283"/>
                </a:lnTo>
                <a:close/>
                <a:moveTo>
                  <a:pt x="45" y="313"/>
                </a:moveTo>
                <a:cubicBezTo>
                  <a:pt x="43" y="308"/>
                  <a:pt x="43" y="308"/>
                  <a:pt x="43" y="308"/>
                </a:cubicBezTo>
                <a:cubicBezTo>
                  <a:pt x="60" y="299"/>
                  <a:pt x="60" y="299"/>
                  <a:pt x="60" y="299"/>
                </a:cubicBezTo>
                <a:cubicBezTo>
                  <a:pt x="54" y="289"/>
                  <a:pt x="54" y="289"/>
                  <a:pt x="54" y="289"/>
                </a:cubicBezTo>
                <a:cubicBezTo>
                  <a:pt x="37" y="298"/>
                  <a:pt x="37" y="298"/>
                  <a:pt x="37" y="298"/>
                </a:cubicBezTo>
                <a:cubicBezTo>
                  <a:pt x="35" y="293"/>
                  <a:pt x="35" y="293"/>
                  <a:pt x="35" y="293"/>
                </a:cubicBezTo>
                <a:cubicBezTo>
                  <a:pt x="72" y="274"/>
                  <a:pt x="72" y="274"/>
                  <a:pt x="72" y="274"/>
                </a:cubicBezTo>
                <a:cubicBezTo>
                  <a:pt x="74" y="279"/>
                  <a:pt x="74" y="279"/>
                  <a:pt x="74" y="279"/>
                </a:cubicBezTo>
                <a:cubicBezTo>
                  <a:pt x="59" y="287"/>
                  <a:pt x="59" y="287"/>
                  <a:pt x="59" y="287"/>
                </a:cubicBezTo>
                <a:cubicBezTo>
                  <a:pt x="64" y="297"/>
                  <a:pt x="64" y="297"/>
                  <a:pt x="64" y="297"/>
                </a:cubicBezTo>
                <a:cubicBezTo>
                  <a:pt x="80" y="289"/>
                  <a:pt x="80" y="289"/>
                  <a:pt x="80" y="289"/>
                </a:cubicBezTo>
                <a:cubicBezTo>
                  <a:pt x="82" y="294"/>
                  <a:pt x="82" y="294"/>
                  <a:pt x="82" y="294"/>
                </a:cubicBezTo>
                <a:lnTo>
                  <a:pt x="45" y="313"/>
                </a:lnTo>
                <a:close/>
                <a:moveTo>
                  <a:pt x="62" y="336"/>
                </a:moveTo>
                <a:cubicBezTo>
                  <a:pt x="49" y="318"/>
                  <a:pt x="49" y="318"/>
                  <a:pt x="49" y="318"/>
                </a:cubicBezTo>
                <a:cubicBezTo>
                  <a:pt x="84" y="296"/>
                  <a:pt x="84" y="296"/>
                  <a:pt x="84" y="296"/>
                </a:cubicBezTo>
                <a:cubicBezTo>
                  <a:pt x="96" y="314"/>
                  <a:pt x="96" y="314"/>
                  <a:pt x="96" y="314"/>
                </a:cubicBezTo>
                <a:cubicBezTo>
                  <a:pt x="93" y="316"/>
                  <a:pt x="93" y="316"/>
                  <a:pt x="93" y="316"/>
                </a:cubicBezTo>
                <a:cubicBezTo>
                  <a:pt x="83" y="303"/>
                  <a:pt x="83" y="303"/>
                  <a:pt x="83" y="303"/>
                </a:cubicBezTo>
                <a:cubicBezTo>
                  <a:pt x="72" y="309"/>
                  <a:pt x="72" y="309"/>
                  <a:pt x="72" y="309"/>
                </a:cubicBezTo>
                <a:cubicBezTo>
                  <a:pt x="81" y="322"/>
                  <a:pt x="81" y="322"/>
                  <a:pt x="81" y="322"/>
                </a:cubicBezTo>
                <a:cubicBezTo>
                  <a:pt x="77" y="324"/>
                  <a:pt x="77" y="324"/>
                  <a:pt x="77" y="324"/>
                </a:cubicBezTo>
                <a:cubicBezTo>
                  <a:pt x="68" y="312"/>
                  <a:pt x="68" y="312"/>
                  <a:pt x="68" y="312"/>
                </a:cubicBezTo>
                <a:cubicBezTo>
                  <a:pt x="56" y="319"/>
                  <a:pt x="56" y="319"/>
                  <a:pt x="56" y="319"/>
                </a:cubicBezTo>
                <a:cubicBezTo>
                  <a:pt x="66" y="334"/>
                  <a:pt x="66" y="334"/>
                  <a:pt x="66" y="334"/>
                </a:cubicBezTo>
                <a:lnTo>
                  <a:pt x="62" y="336"/>
                </a:lnTo>
                <a:close/>
                <a:moveTo>
                  <a:pt x="92" y="365"/>
                </a:moveTo>
                <a:cubicBezTo>
                  <a:pt x="87" y="361"/>
                  <a:pt x="87" y="361"/>
                  <a:pt x="87" y="361"/>
                </a:cubicBezTo>
                <a:cubicBezTo>
                  <a:pt x="113" y="330"/>
                  <a:pt x="113" y="330"/>
                  <a:pt x="113" y="330"/>
                </a:cubicBezTo>
                <a:cubicBezTo>
                  <a:pt x="117" y="334"/>
                  <a:pt x="117" y="334"/>
                  <a:pt x="117" y="334"/>
                </a:cubicBezTo>
                <a:lnTo>
                  <a:pt x="92" y="365"/>
                </a:lnTo>
                <a:close/>
                <a:moveTo>
                  <a:pt x="119" y="362"/>
                </a:moveTo>
                <a:cubicBezTo>
                  <a:pt x="125" y="348"/>
                  <a:pt x="125" y="348"/>
                  <a:pt x="125" y="348"/>
                </a:cubicBezTo>
                <a:cubicBezTo>
                  <a:pt x="125" y="347"/>
                  <a:pt x="125" y="347"/>
                  <a:pt x="125" y="347"/>
                </a:cubicBezTo>
                <a:cubicBezTo>
                  <a:pt x="114" y="358"/>
                  <a:pt x="114" y="358"/>
                  <a:pt x="114" y="358"/>
                </a:cubicBezTo>
                <a:lnTo>
                  <a:pt x="119" y="362"/>
                </a:lnTo>
                <a:close/>
                <a:moveTo>
                  <a:pt x="112" y="379"/>
                </a:moveTo>
                <a:cubicBezTo>
                  <a:pt x="117" y="368"/>
                  <a:pt x="117" y="368"/>
                  <a:pt x="117" y="368"/>
                </a:cubicBezTo>
                <a:cubicBezTo>
                  <a:pt x="110" y="363"/>
                  <a:pt x="110" y="363"/>
                  <a:pt x="110" y="363"/>
                </a:cubicBezTo>
                <a:cubicBezTo>
                  <a:pt x="101" y="372"/>
                  <a:pt x="101" y="372"/>
                  <a:pt x="101" y="372"/>
                </a:cubicBezTo>
                <a:cubicBezTo>
                  <a:pt x="97" y="369"/>
                  <a:pt x="97" y="369"/>
                  <a:pt x="97" y="369"/>
                </a:cubicBezTo>
                <a:cubicBezTo>
                  <a:pt x="127" y="339"/>
                  <a:pt x="127" y="339"/>
                  <a:pt x="127" y="339"/>
                </a:cubicBezTo>
                <a:cubicBezTo>
                  <a:pt x="133" y="343"/>
                  <a:pt x="133" y="343"/>
                  <a:pt x="133" y="343"/>
                </a:cubicBezTo>
                <a:cubicBezTo>
                  <a:pt x="117" y="382"/>
                  <a:pt x="117" y="382"/>
                  <a:pt x="117" y="382"/>
                </a:cubicBezTo>
                <a:lnTo>
                  <a:pt x="112" y="379"/>
                </a:lnTo>
                <a:close/>
                <a:moveTo>
                  <a:pt x="142" y="393"/>
                </a:moveTo>
                <a:cubicBezTo>
                  <a:pt x="136" y="391"/>
                  <a:pt x="136" y="391"/>
                  <a:pt x="136" y="391"/>
                </a:cubicBezTo>
                <a:cubicBezTo>
                  <a:pt x="139" y="362"/>
                  <a:pt x="139" y="362"/>
                  <a:pt x="139" y="362"/>
                </a:cubicBezTo>
                <a:cubicBezTo>
                  <a:pt x="127" y="386"/>
                  <a:pt x="127" y="386"/>
                  <a:pt x="127" y="386"/>
                </a:cubicBezTo>
                <a:cubicBezTo>
                  <a:pt x="122" y="384"/>
                  <a:pt x="122" y="384"/>
                  <a:pt x="122" y="384"/>
                </a:cubicBezTo>
                <a:cubicBezTo>
                  <a:pt x="141" y="346"/>
                  <a:pt x="141" y="346"/>
                  <a:pt x="141" y="346"/>
                </a:cubicBezTo>
                <a:cubicBezTo>
                  <a:pt x="146" y="349"/>
                  <a:pt x="146" y="349"/>
                  <a:pt x="146" y="349"/>
                </a:cubicBezTo>
                <a:cubicBezTo>
                  <a:pt x="143" y="376"/>
                  <a:pt x="143" y="376"/>
                  <a:pt x="143" y="376"/>
                </a:cubicBezTo>
                <a:cubicBezTo>
                  <a:pt x="156" y="353"/>
                  <a:pt x="156" y="353"/>
                  <a:pt x="156" y="353"/>
                </a:cubicBezTo>
                <a:cubicBezTo>
                  <a:pt x="160" y="355"/>
                  <a:pt x="160" y="355"/>
                  <a:pt x="160" y="355"/>
                </a:cubicBezTo>
                <a:lnTo>
                  <a:pt x="142" y="393"/>
                </a:lnTo>
                <a:close/>
                <a:moveTo>
                  <a:pt x="169" y="401"/>
                </a:moveTo>
                <a:cubicBezTo>
                  <a:pt x="166" y="400"/>
                  <a:pt x="166" y="400"/>
                  <a:pt x="166" y="400"/>
                </a:cubicBezTo>
                <a:cubicBezTo>
                  <a:pt x="166" y="397"/>
                  <a:pt x="166" y="397"/>
                  <a:pt x="166" y="397"/>
                </a:cubicBezTo>
                <a:cubicBezTo>
                  <a:pt x="165" y="398"/>
                  <a:pt x="164" y="398"/>
                  <a:pt x="163" y="398"/>
                </a:cubicBezTo>
                <a:cubicBezTo>
                  <a:pt x="162" y="399"/>
                  <a:pt x="160" y="399"/>
                  <a:pt x="159" y="398"/>
                </a:cubicBezTo>
                <a:cubicBezTo>
                  <a:pt x="156" y="397"/>
                  <a:pt x="154" y="395"/>
                  <a:pt x="153" y="391"/>
                </a:cubicBezTo>
                <a:cubicBezTo>
                  <a:pt x="151" y="388"/>
                  <a:pt x="151" y="383"/>
                  <a:pt x="153" y="377"/>
                </a:cubicBezTo>
                <a:cubicBezTo>
                  <a:pt x="156" y="370"/>
                  <a:pt x="158" y="365"/>
                  <a:pt x="161" y="362"/>
                </a:cubicBezTo>
                <a:cubicBezTo>
                  <a:pt x="164" y="360"/>
                  <a:pt x="169" y="358"/>
                  <a:pt x="173" y="359"/>
                </a:cubicBezTo>
                <a:cubicBezTo>
                  <a:pt x="178" y="361"/>
                  <a:pt x="181" y="366"/>
                  <a:pt x="179" y="374"/>
                </a:cubicBezTo>
                <a:cubicBezTo>
                  <a:pt x="174" y="373"/>
                  <a:pt x="174" y="373"/>
                  <a:pt x="174" y="373"/>
                </a:cubicBezTo>
                <a:cubicBezTo>
                  <a:pt x="175" y="370"/>
                  <a:pt x="174" y="365"/>
                  <a:pt x="171" y="364"/>
                </a:cubicBezTo>
                <a:cubicBezTo>
                  <a:pt x="169" y="363"/>
                  <a:pt x="166" y="364"/>
                  <a:pt x="164" y="366"/>
                </a:cubicBezTo>
                <a:cubicBezTo>
                  <a:pt x="162" y="368"/>
                  <a:pt x="160" y="372"/>
                  <a:pt x="158" y="378"/>
                </a:cubicBezTo>
                <a:cubicBezTo>
                  <a:pt x="157" y="383"/>
                  <a:pt x="156" y="387"/>
                  <a:pt x="157" y="390"/>
                </a:cubicBezTo>
                <a:cubicBezTo>
                  <a:pt x="158" y="392"/>
                  <a:pt x="159" y="394"/>
                  <a:pt x="161" y="394"/>
                </a:cubicBezTo>
                <a:cubicBezTo>
                  <a:pt x="163" y="395"/>
                  <a:pt x="164" y="394"/>
                  <a:pt x="166" y="393"/>
                </a:cubicBezTo>
                <a:cubicBezTo>
                  <a:pt x="167" y="392"/>
                  <a:pt x="168" y="390"/>
                  <a:pt x="169" y="387"/>
                </a:cubicBezTo>
                <a:cubicBezTo>
                  <a:pt x="170" y="385"/>
                  <a:pt x="170" y="385"/>
                  <a:pt x="170" y="385"/>
                </a:cubicBezTo>
                <a:cubicBezTo>
                  <a:pt x="164" y="383"/>
                  <a:pt x="164" y="383"/>
                  <a:pt x="164" y="383"/>
                </a:cubicBezTo>
                <a:cubicBezTo>
                  <a:pt x="165" y="379"/>
                  <a:pt x="165" y="379"/>
                  <a:pt x="165" y="379"/>
                </a:cubicBezTo>
                <a:cubicBezTo>
                  <a:pt x="175" y="382"/>
                  <a:pt x="175" y="382"/>
                  <a:pt x="175" y="382"/>
                </a:cubicBezTo>
                <a:lnTo>
                  <a:pt x="169" y="401"/>
                </a:lnTo>
                <a:close/>
                <a:moveTo>
                  <a:pt x="225" y="392"/>
                </a:moveTo>
                <a:cubicBezTo>
                  <a:pt x="225" y="396"/>
                  <a:pt x="224" y="399"/>
                  <a:pt x="222" y="401"/>
                </a:cubicBezTo>
                <a:cubicBezTo>
                  <a:pt x="220" y="403"/>
                  <a:pt x="217" y="404"/>
                  <a:pt x="213" y="404"/>
                </a:cubicBezTo>
                <a:cubicBezTo>
                  <a:pt x="209" y="404"/>
                  <a:pt x="206" y="403"/>
                  <a:pt x="205" y="400"/>
                </a:cubicBezTo>
                <a:cubicBezTo>
                  <a:pt x="203" y="398"/>
                  <a:pt x="202" y="395"/>
                  <a:pt x="202" y="391"/>
                </a:cubicBezTo>
                <a:cubicBezTo>
                  <a:pt x="203" y="363"/>
                  <a:pt x="203" y="363"/>
                  <a:pt x="203" y="363"/>
                </a:cubicBezTo>
                <a:cubicBezTo>
                  <a:pt x="208" y="363"/>
                  <a:pt x="208" y="363"/>
                  <a:pt x="208" y="363"/>
                </a:cubicBezTo>
                <a:cubicBezTo>
                  <a:pt x="207" y="392"/>
                  <a:pt x="207" y="392"/>
                  <a:pt x="207" y="392"/>
                </a:cubicBezTo>
                <a:cubicBezTo>
                  <a:pt x="207" y="394"/>
                  <a:pt x="208" y="396"/>
                  <a:pt x="209" y="398"/>
                </a:cubicBezTo>
                <a:cubicBezTo>
                  <a:pt x="210" y="399"/>
                  <a:pt x="211" y="400"/>
                  <a:pt x="213" y="400"/>
                </a:cubicBezTo>
                <a:cubicBezTo>
                  <a:pt x="215" y="400"/>
                  <a:pt x="217" y="399"/>
                  <a:pt x="218" y="398"/>
                </a:cubicBezTo>
                <a:cubicBezTo>
                  <a:pt x="219" y="397"/>
                  <a:pt x="220" y="395"/>
                  <a:pt x="220" y="392"/>
                </a:cubicBezTo>
                <a:cubicBezTo>
                  <a:pt x="221" y="364"/>
                  <a:pt x="221" y="364"/>
                  <a:pt x="221" y="364"/>
                </a:cubicBezTo>
                <a:cubicBezTo>
                  <a:pt x="226" y="364"/>
                  <a:pt x="226" y="364"/>
                  <a:pt x="226" y="364"/>
                </a:cubicBezTo>
                <a:lnTo>
                  <a:pt x="225" y="392"/>
                </a:lnTo>
                <a:close/>
                <a:moveTo>
                  <a:pt x="253" y="400"/>
                </a:moveTo>
                <a:cubicBezTo>
                  <a:pt x="249" y="401"/>
                  <a:pt x="249" y="401"/>
                  <a:pt x="249" y="401"/>
                </a:cubicBezTo>
                <a:cubicBezTo>
                  <a:pt x="235" y="374"/>
                  <a:pt x="235" y="374"/>
                  <a:pt x="235" y="374"/>
                </a:cubicBezTo>
                <a:cubicBezTo>
                  <a:pt x="237" y="403"/>
                  <a:pt x="237" y="403"/>
                  <a:pt x="237" y="403"/>
                </a:cubicBezTo>
                <a:cubicBezTo>
                  <a:pt x="231" y="403"/>
                  <a:pt x="231" y="403"/>
                  <a:pt x="231" y="403"/>
                </a:cubicBezTo>
                <a:cubicBezTo>
                  <a:pt x="228" y="363"/>
                  <a:pt x="228" y="363"/>
                  <a:pt x="228" y="363"/>
                </a:cubicBezTo>
                <a:cubicBezTo>
                  <a:pt x="234" y="362"/>
                  <a:pt x="234" y="362"/>
                  <a:pt x="234" y="362"/>
                </a:cubicBezTo>
                <a:cubicBezTo>
                  <a:pt x="246" y="381"/>
                  <a:pt x="246" y="381"/>
                  <a:pt x="246" y="381"/>
                </a:cubicBezTo>
                <a:cubicBezTo>
                  <a:pt x="244" y="361"/>
                  <a:pt x="244" y="361"/>
                  <a:pt x="244" y="361"/>
                </a:cubicBezTo>
                <a:cubicBezTo>
                  <a:pt x="248" y="360"/>
                  <a:pt x="248" y="360"/>
                  <a:pt x="248" y="360"/>
                </a:cubicBezTo>
                <a:lnTo>
                  <a:pt x="253" y="400"/>
                </a:lnTo>
                <a:close/>
                <a:moveTo>
                  <a:pt x="268" y="396"/>
                </a:moveTo>
                <a:cubicBezTo>
                  <a:pt x="263" y="397"/>
                  <a:pt x="263" y="397"/>
                  <a:pt x="263" y="397"/>
                </a:cubicBezTo>
                <a:cubicBezTo>
                  <a:pt x="252" y="359"/>
                  <a:pt x="252" y="359"/>
                  <a:pt x="252" y="359"/>
                </a:cubicBezTo>
                <a:cubicBezTo>
                  <a:pt x="257" y="357"/>
                  <a:pt x="257" y="357"/>
                  <a:pt x="257" y="357"/>
                </a:cubicBezTo>
                <a:lnTo>
                  <a:pt x="268" y="396"/>
                </a:lnTo>
                <a:close/>
                <a:moveTo>
                  <a:pt x="282" y="347"/>
                </a:moveTo>
                <a:cubicBezTo>
                  <a:pt x="289" y="389"/>
                  <a:pt x="289" y="389"/>
                  <a:pt x="289" y="389"/>
                </a:cubicBezTo>
                <a:cubicBezTo>
                  <a:pt x="284" y="392"/>
                  <a:pt x="284" y="392"/>
                  <a:pt x="284" y="392"/>
                </a:cubicBezTo>
                <a:cubicBezTo>
                  <a:pt x="261" y="356"/>
                  <a:pt x="261" y="356"/>
                  <a:pt x="261" y="356"/>
                </a:cubicBezTo>
                <a:cubicBezTo>
                  <a:pt x="266" y="354"/>
                  <a:pt x="266" y="354"/>
                  <a:pt x="266" y="354"/>
                </a:cubicBezTo>
                <a:cubicBezTo>
                  <a:pt x="282" y="378"/>
                  <a:pt x="282" y="378"/>
                  <a:pt x="282" y="378"/>
                </a:cubicBezTo>
                <a:cubicBezTo>
                  <a:pt x="278" y="349"/>
                  <a:pt x="278" y="349"/>
                  <a:pt x="278" y="349"/>
                </a:cubicBezTo>
                <a:lnTo>
                  <a:pt x="282" y="347"/>
                </a:lnTo>
                <a:close/>
                <a:moveTo>
                  <a:pt x="324" y="371"/>
                </a:moveTo>
                <a:cubicBezTo>
                  <a:pt x="305" y="381"/>
                  <a:pt x="305" y="381"/>
                  <a:pt x="305" y="381"/>
                </a:cubicBezTo>
                <a:cubicBezTo>
                  <a:pt x="284" y="346"/>
                  <a:pt x="284" y="346"/>
                  <a:pt x="284" y="346"/>
                </a:cubicBezTo>
                <a:cubicBezTo>
                  <a:pt x="303" y="336"/>
                  <a:pt x="303" y="336"/>
                  <a:pt x="303" y="336"/>
                </a:cubicBezTo>
                <a:cubicBezTo>
                  <a:pt x="305" y="340"/>
                  <a:pt x="305" y="340"/>
                  <a:pt x="305" y="340"/>
                </a:cubicBezTo>
                <a:cubicBezTo>
                  <a:pt x="291" y="347"/>
                  <a:pt x="291" y="347"/>
                  <a:pt x="291" y="347"/>
                </a:cubicBezTo>
                <a:cubicBezTo>
                  <a:pt x="297" y="358"/>
                  <a:pt x="297" y="358"/>
                  <a:pt x="297" y="358"/>
                </a:cubicBezTo>
                <a:cubicBezTo>
                  <a:pt x="310" y="351"/>
                  <a:pt x="310" y="351"/>
                  <a:pt x="310" y="351"/>
                </a:cubicBezTo>
                <a:cubicBezTo>
                  <a:pt x="312" y="355"/>
                  <a:pt x="312" y="355"/>
                  <a:pt x="312" y="355"/>
                </a:cubicBezTo>
                <a:cubicBezTo>
                  <a:pt x="300" y="362"/>
                  <a:pt x="300" y="362"/>
                  <a:pt x="300" y="362"/>
                </a:cubicBezTo>
                <a:cubicBezTo>
                  <a:pt x="307" y="375"/>
                  <a:pt x="307" y="375"/>
                  <a:pt x="307" y="375"/>
                </a:cubicBezTo>
                <a:cubicBezTo>
                  <a:pt x="322" y="367"/>
                  <a:pt x="322" y="367"/>
                  <a:pt x="322" y="367"/>
                </a:cubicBezTo>
                <a:lnTo>
                  <a:pt x="324" y="371"/>
                </a:lnTo>
                <a:close/>
                <a:moveTo>
                  <a:pt x="320" y="332"/>
                </a:moveTo>
                <a:cubicBezTo>
                  <a:pt x="316" y="331"/>
                  <a:pt x="314" y="333"/>
                  <a:pt x="312" y="335"/>
                </a:cubicBezTo>
                <a:cubicBezTo>
                  <a:pt x="320" y="346"/>
                  <a:pt x="320" y="346"/>
                  <a:pt x="320" y="346"/>
                </a:cubicBezTo>
                <a:cubicBezTo>
                  <a:pt x="322" y="344"/>
                  <a:pt x="323" y="343"/>
                  <a:pt x="325" y="340"/>
                </a:cubicBezTo>
                <a:cubicBezTo>
                  <a:pt x="326" y="336"/>
                  <a:pt x="324" y="333"/>
                  <a:pt x="320" y="332"/>
                </a:cubicBezTo>
                <a:close/>
                <a:moveTo>
                  <a:pt x="346" y="356"/>
                </a:moveTo>
                <a:cubicBezTo>
                  <a:pt x="342" y="359"/>
                  <a:pt x="342" y="359"/>
                  <a:pt x="342" y="359"/>
                </a:cubicBezTo>
                <a:cubicBezTo>
                  <a:pt x="327" y="347"/>
                  <a:pt x="327" y="347"/>
                  <a:pt x="327" y="347"/>
                </a:cubicBezTo>
                <a:cubicBezTo>
                  <a:pt x="323" y="351"/>
                  <a:pt x="323" y="351"/>
                  <a:pt x="323" y="351"/>
                </a:cubicBezTo>
                <a:cubicBezTo>
                  <a:pt x="333" y="364"/>
                  <a:pt x="333" y="364"/>
                  <a:pt x="333" y="364"/>
                </a:cubicBezTo>
                <a:cubicBezTo>
                  <a:pt x="329" y="368"/>
                  <a:pt x="329" y="368"/>
                  <a:pt x="329" y="368"/>
                </a:cubicBezTo>
                <a:cubicBezTo>
                  <a:pt x="304" y="334"/>
                  <a:pt x="304" y="334"/>
                  <a:pt x="304" y="334"/>
                </a:cubicBezTo>
                <a:cubicBezTo>
                  <a:pt x="312" y="329"/>
                  <a:pt x="312" y="329"/>
                  <a:pt x="312" y="329"/>
                </a:cubicBezTo>
                <a:cubicBezTo>
                  <a:pt x="315" y="327"/>
                  <a:pt x="318" y="326"/>
                  <a:pt x="321" y="326"/>
                </a:cubicBezTo>
                <a:cubicBezTo>
                  <a:pt x="329" y="327"/>
                  <a:pt x="332" y="332"/>
                  <a:pt x="331" y="338"/>
                </a:cubicBezTo>
                <a:cubicBezTo>
                  <a:pt x="331" y="340"/>
                  <a:pt x="331" y="342"/>
                  <a:pt x="330" y="344"/>
                </a:cubicBezTo>
                <a:lnTo>
                  <a:pt x="346" y="356"/>
                </a:lnTo>
                <a:close/>
                <a:moveTo>
                  <a:pt x="359" y="323"/>
                </a:moveTo>
                <a:cubicBezTo>
                  <a:pt x="367" y="328"/>
                  <a:pt x="365" y="342"/>
                  <a:pt x="354" y="344"/>
                </a:cubicBezTo>
                <a:cubicBezTo>
                  <a:pt x="351" y="344"/>
                  <a:pt x="348" y="344"/>
                  <a:pt x="346" y="343"/>
                </a:cubicBezTo>
                <a:cubicBezTo>
                  <a:pt x="348" y="338"/>
                  <a:pt x="348" y="338"/>
                  <a:pt x="348" y="338"/>
                </a:cubicBezTo>
                <a:cubicBezTo>
                  <a:pt x="350" y="339"/>
                  <a:pt x="352" y="339"/>
                  <a:pt x="354" y="339"/>
                </a:cubicBezTo>
                <a:cubicBezTo>
                  <a:pt x="361" y="338"/>
                  <a:pt x="361" y="330"/>
                  <a:pt x="356" y="327"/>
                </a:cubicBezTo>
                <a:cubicBezTo>
                  <a:pt x="355" y="326"/>
                  <a:pt x="353" y="326"/>
                  <a:pt x="351" y="326"/>
                </a:cubicBezTo>
                <a:cubicBezTo>
                  <a:pt x="346" y="327"/>
                  <a:pt x="343" y="330"/>
                  <a:pt x="338" y="330"/>
                </a:cubicBezTo>
                <a:cubicBezTo>
                  <a:pt x="332" y="331"/>
                  <a:pt x="327" y="327"/>
                  <a:pt x="327" y="321"/>
                </a:cubicBezTo>
                <a:cubicBezTo>
                  <a:pt x="326" y="318"/>
                  <a:pt x="327" y="315"/>
                  <a:pt x="328" y="313"/>
                </a:cubicBezTo>
                <a:cubicBezTo>
                  <a:pt x="331" y="308"/>
                  <a:pt x="338" y="307"/>
                  <a:pt x="343" y="310"/>
                </a:cubicBezTo>
                <a:cubicBezTo>
                  <a:pt x="341" y="315"/>
                  <a:pt x="341" y="315"/>
                  <a:pt x="341" y="315"/>
                </a:cubicBezTo>
                <a:cubicBezTo>
                  <a:pt x="338" y="313"/>
                  <a:pt x="334" y="313"/>
                  <a:pt x="332" y="316"/>
                </a:cubicBezTo>
                <a:cubicBezTo>
                  <a:pt x="331" y="318"/>
                  <a:pt x="331" y="319"/>
                  <a:pt x="331" y="321"/>
                </a:cubicBezTo>
                <a:cubicBezTo>
                  <a:pt x="332" y="324"/>
                  <a:pt x="334" y="326"/>
                  <a:pt x="337" y="325"/>
                </a:cubicBezTo>
                <a:cubicBezTo>
                  <a:pt x="342" y="325"/>
                  <a:pt x="346" y="320"/>
                  <a:pt x="351" y="321"/>
                </a:cubicBezTo>
                <a:cubicBezTo>
                  <a:pt x="353" y="321"/>
                  <a:pt x="356" y="321"/>
                  <a:pt x="359" y="323"/>
                </a:cubicBezTo>
                <a:close/>
                <a:moveTo>
                  <a:pt x="377" y="317"/>
                </a:moveTo>
                <a:cubicBezTo>
                  <a:pt x="374" y="321"/>
                  <a:pt x="374" y="321"/>
                  <a:pt x="374" y="321"/>
                </a:cubicBezTo>
                <a:cubicBezTo>
                  <a:pt x="339" y="299"/>
                  <a:pt x="339" y="299"/>
                  <a:pt x="339" y="299"/>
                </a:cubicBezTo>
                <a:cubicBezTo>
                  <a:pt x="342" y="295"/>
                  <a:pt x="342" y="295"/>
                  <a:pt x="342" y="295"/>
                </a:cubicBezTo>
                <a:lnTo>
                  <a:pt x="377" y="317"/>
                </a:lnTo>
                <a:close/>
                <a:moveTo>
                  <a:pt x="359" y="273"/>
                </a:moveTo>
                <a:cubicBezTo>
                  <a:pt x="355" y="280"/>
                  <a:pt x="355" y="280"/>
                  <a:pt x="355" y="280"/>
                </a:cubicBezTo>
                <a:cubicBezTo>
                  <a:pt x="388" y="300"/>
                  <a:pt x="388" y="300"/>
                  <a:pt x="388" y="300"/>
                </a:cubicBezTo>
                <a:cubicBezTo>
                  <a:pt x="386" y="304"/>
                  <a:pt x="386" y="304"/>
                  <a:pt x="386" y="304"/>
                </a:cubicBezTo>
                <a:cubicBezTo>
                  <a:pt x="353" y="284"/>
                  <a:pt x="353" y="284"/>
                  <a:pt x="353" y="284"/>
                </a:cubicBezTo>
                <a:cubicBezTo>
                  <a:pt x="349" y="292"/>
                  <a:pt x="349" y="292"/>
                  <a:pt x="349" y="292"/>
                </a:cubicBezTo>
                <a:cubicBezTo>
                  <a:pt x="345" y="289"/>
                  <a:pt x="345" y="289"/>
                  <a:pt x="345" y="289"/>
                </a:cubicBezTo>
                <a:cubicBezTo>
                  <a:pt x="355" y="271"/>
                  <a:pt x="355" y="271"/>
                  <a:pt x="355" y="271"/>
                </a:cubicBezTo>
                <a:lnTo>
                  <a:pt x="359" y="273"/>
                </a:lnTo>
                <a:close/>
                <a:moveTo>
                  <a:pt x="365" y="246"/>
                </a:moveTo>
                <a:cubicBezTo>
                  <a:pt x="385" y="264"/>
                  <a:pt x="385" y="264"/>
                  <a:pt x="385" y="264"/>
                </a:cubicBezTo>
                <a:cubicBezTo>
                  <a:pt x="399" y="270"/>
                  <a:pt x="399" y="270"/>
                  <a:pt x="399" y="270"/>
                </a:cubicBezTo>
                <a:cubicBezTo>
                  <a:pt x="397" y="274"/>
                  <a:pt x="397" y="274"/>
                  <a:pt x="397" y="274"/>
                </a:cubicBezTo>
                <a:cubicBezTo>
                  <a:pt x="385" y="269"/>
                  <a:pt x="385" y="269"/>
                  <a:pt x="385" y="269"/>
                </a:cubicBezTo>
                <a:cubicBezTo>
                  <a:pt x="356" y="269"/>
                  <a:pt x="356" y="269"/>
                  <a:pt x="356" y="269"/>
                </a:cubicBezTo>
                <a:cubicBezTo>
                  <a:pt x="357" y="264"/>
                  <a:pt x="357" y="264"/>
                  <a:pt x="357" y="264"/>
                </a:cubicBezTo>
                <a:cubicBezTo>
                  <a:pt x="377" y="264"/>
                  <a:pt x="377" y="264"/>
                  <a:pt x="377" y="264"/>
                </a:cubicBezTo>
                <a:cubicBezTo>
                  <a:pt x="363" y="251"/>
                  <a:pt x="363" y="251"/>
                  <a:pt x="363" y="251"/>
                </a:cubicBezTo>
                <a:lnTo>
                  <a:pt x="365" y="246"/>
                </a:lnTo>
                <a:close/>
                <a:moveTo>
                  <a:pt x="89" y="347"/>
                </a:moveTo>
                <a:cubicBezTo>
                  <a:pt x="85" y="350"/>
                  <a:pt x="82" y="352"/>
                  <a:pt x="79" y="352"/>
                </a:cubicBezTo>
                <a:cubicBezTo>
                  <a:pt x="76" y="352"/>
                  <a:pt x="73" y="351"/>
                  <a:pt x="70" y="349"/>
                </a:cubicBezTo>
                <a:cubicBezTo>
                  <a:pt x="68" y="346"/>
                  <a:pt x="67" y="344"/>
                  <a:pt x="67" y="340"/>
                </a:cubicBezTo>
                <a:cubicBezTo>
                  <a:pt x="67" y="339"/>
                  <a:pt x="67" y="337"/>
                  <a:pt x="68" y="336"/>
                </a:cubicBezTo>
                <a:cubicBezTo>
                  <a:pt x="73" y="338"/>
                  <a:pt x="73" y="338"/>
                  <a:pt x="73" y="338"/>
                </a:cubicBezTo>
                <a:cubicBezTo>
                  <a:pt x="72" y="339"/>
                  <a:pt x="72" y="340"/>
                  <a:pt x="72" y="341"/>
                </a:cubicBezTo>
                <a:cubicBezTo>
                  <a:pt x="72" y="342"/>
                  <a:pt x="73" y="344"/>
                  <a:pt x="74" y="345"/>
                </a:cubicBezTo>
                <a:cubicBezTo>
                  <a:pt x="75" y="346"/>
                  <a:pt x="77" y="347"/>
                  <a:pt x="79" y="347"/>
                </a:cubicBezTo>
                <a:cubicBezTo>
                  <a:pt x="80" y="347"/>
                  <a:pt x="82" y="346"/>
                  <a:pt x="85" y="343"/>
                </a:cubicBezTo>
                <a:cubicBezTo>
                  <a:pt x="105" y="323"/>
                  <a:pt x="105" y="323"/>
                  <a:pt x="105" y="323"/>
                </a:cubicBezTo>
                <a:cubicBezTo>
                  <a:pt x="109" y="327"/>
                  <a:pt x="109" y="327"/>
                  <a:pt x="109" y="327"/>
                </a:cubicBezTo>
                <a:lnTo>
                  <a:pt x="89" y="347"/>
                </a:lnTo>
                <a:close/>
                <a:moveTo>
                  <a:pt x="274" y="310"/>
                </a:moveTo>
                <a:cubicBezTo>
                  <a:pt x="273" y="337"/>
                  <a:pt x="273" y="337"/>
                  <a:pt x="273" y="337"/>
                </a:cubicBezTo>
                <a:cubicBezTo>
                  <a:pt x="269" y="339"/>
                  <a:pt x="269" y="339"/>
                  <a:pt x="269" y="339"/>
                </a:cubicBezTo>
                <a:cubicBezTo>
                  <a:pt x="269" y="314"/>
                  <a:pt x="269" y="314"/>
                  <a:pt x="269" y="314"/>
                </a:cubicBezTo>
                <a:cubicBezTo>
                  <a:pt x="254" y="322"/>
                  <a:pt x="254" y="322"/>
                  <a:pt x="254" y="322"/>
                </a:cubicBezTo>
                <a:cubicBezTo>
                  <a:pt x="253" y="319"/>
                  <a:pt x="253" y="319"/>
                  <a:pt x="253" y="319"/>
                </a:cubicBezTo>
                <a:cubicBezTo>
                  <a:pt x="272" y="309"/>
                  <a:pt x="272" y="309"/>
                  <a:pt x="272" y="309"/>
                </a:cubicBezTo>
                <a:lnTo>
                  <a:pt x="274" y="310"/>
                </a:lnTo>
                <a:close/>
                <a:moveTo>
                  <a:pt x="218" y="332"/>
                </a:moveTo>
                <a:cubicBezTo>
                  <a:pt x="218" y="331"/>
                  <a:pt x="219" y="330"/>
                  <a:pt x="219" y="328"/>
                </a:cubicBezTo>
                <a:cubicBezTo>
                  <a:pt x="220" y="327"/>
                  <a:pt x="221" y="326"/>
                  <a:pt x="222" y="326"/>
                </a:cubicBezTo>
                <a:cubicBezTo>
                  <a:pt x="223" y="325"/>
                  <a:pt x="224" y="324"/>
                  <a:pt x="226" y="324"/>
                </a:cubicBezTo>
                <a:cubicBezTo>
                  <a:pt x="227" y="323"/>
                  <a:pt x="229" y="323"/>
                  <a:pt x="231" y="323"/>
                </a:cubicBezTo>
                <a:cubicBezTo>
                  <a:pt x="232" y="323"/>
                  <a:pt x="234" y="323"/>
                  <a:pt x="235" y="324"/>
                </a:cubicBezTo>
                <a:cubicBezTo>
                  <a:pt x="237" y="324"/>
                  <a:pt x="238" y="325"/>
                  <a:pt x="239" y="326"/>
                </a:cubicBezTo>
                <a:cubicBezTo>
                  <a:pt x="240" y="326"/>
                  <a:pt x="241" y="328"/>
                  <a:pt x="242" y="329"/>
                </a:cubicBezTo>
                <a:cubicBezTo>
                  <a:pt x="243" y="331"/>
                  <a:pt x="243" y="333"/>
                  <a:pt x="243" y="335"/>
                </a:cubicBezTo>
                <a:cubicBezTo>
                  <a:pt x="243" y="337"/>
                  <a:pt x="243" y="339"/>
                  <a:pt x="242" y="341"/>
                </a:cubicBezTo>
                <a:cubicBezTo>
                  <a:pt x="241" y="343"/>
                  <a:pt x="240" y="344"/>
                  <a:pt x="239" y="346"/>
                </a:cubicBezTo>
                <a:cubicBezTo>
                  <a:pt x="238" y="347"/>
                  <a:pt x="236" y="348"/>
                  <a:pt x="234" y="349"/>
                </a:cubicBezTo>
                <a:cubicBezTo>
                  <a:pt x="232" y="349"/>
                  <a:pt x="229" y="350"/>
                  <a:pt x="226" y="350"/>
                </a:cubicBezTo>
                <a:cubicBezTo>
                  <a:pt x="225" y="350"/>
                  <a:pt x="225" y="350"/>
                  <a:pt x="224" y="350"/>
                </a:cubicBezTo>
                <a:cubicBezTo>
                  <a:pt x="223" y="350"/>
                  <a:pt x="222" y="349"/>
                  <a:pt x="222" y="349"/>
                </a:cubicBezTo>
                <a:cubicBezTo>
                  <a:pt x="222" y="346"/>
                  <a:pt x="222" y="346"/>
                  <a:pt x="222" y="346"/>
                </a:cubicBezTo>
                <a:cubicBezTo>
                  <a:pt x="222" y="346"/>
                  <a:pt x="222" y="346"/>
                  <a:pt x="222" y="346"/>
                </a:cubicBezTo>
                <a:cubicBezTo>
                  <a:pt x="222" y="346"/>
                  <a:pt x="223" y="346"/>
                  <a:pt x="224" y="347"/>
                </a:cubicBezTo>
                <a:cubicBezTo>
                  <a:pt x="225" y="347"/>
                  <a:pt x="226" y="347"/>
                  <a:pt x="227" y="347"/>
                </a:cubicBezTo>
                <a:cubicBezTo>
                  <a:pt x="230" y="347"/>
                  <a:pt x="233" y="346"/>
                  <a:pt x="235" y="345"/>
                </a:cubicBezTo>
                <a:cubicBezTo>
                  <a:pt x="237" y="343"/>
                  <a:pt x="238" y="341"/>
                  <a:pt x="238" y="338"/>
                </a:cubicBezTo>
                <a:cubicBezTo>
                  <a:pt x="237" y="339"/>
                  <a:pt x="235" y="339"/>
                  <a:pt x="234" y="340"/>
                </a:cubicBezTo>
                <a:cubicBezTo>
                  <a:pt x="233" y="340"/>
                  <a:pt x="231" y="340"/>
                  <a:pt x="230" y="340"/>
                </a:cubicBezTo>
                <a:cubicBezTo>
                  <a:pt x="229" y="340"/>
                  <a:pt x="227" y="340"/>
                  <a:pt x="226" y="340"/>
                </a:cubicBezTo>
                <a:cubicBezTo>
                  <a:pt x="225" y="340"/>
                  <a:pt x="224" y="339"/>
                  <a:pt x="223" y="339"/>
                </a:cubicBezTo>
                <a:cubicBezTo>
                  <a:pt x="221" y="338"/>
                  <a:pt x="220" y="337"/>
                  <a:pt x="219" y="336"/>
                </a:cubicBezTo>
                <a:cubicBezTo>
                  <a:pt x="219" y="335"/>
                  <a:pt x="218" y="334"/>
                  <a:pt x="218" y="332"/>
                </a:cubicBezTo>
                <a:close/>
                <a:moveTo>
                  <a:pt x="238" y="334"/>
                </a:moveTo>
                <a:cubicBezTo>
                  <a:pt x="238" y="332"/>
                  <a:pt x="238" y="331"/>
                  <a:pt x="237" y="330"/>
                </a:cubicBezTo>
                <a:cubicBezTo>
                  <a:pt x="237" y="329"/>
                  <a:pt x="236" y="328"/>
                  <a:pt x="235" y="327"/>
                </a:cubicBezTo>
                <a:cubicBezTo>
                  <a:pt x="235" y="327"/>
                  <a:pt x="234" y="327"/>
                  <a:pt x="233" y="326"/>
                </a:cubicBezTo>
                <a:cubicBezTo>
                  <a:pt x="232" y="326"/>
                  <a:pt x="231" y="326"/>
                  <a:pt x="231" y="326"/>
                </a:cubicBezTo>
                <a:cubicBezTo>
                  <a:pt x="228" y="326"/>
                  <a:pt x="227" y="327"/>
                  <a:pt x="225" y="328"/>
                </a:cubicBezTo>
                <a:cubicBezTo>
                  <a:pt x="224" y="329"/>
                  <a:pt x="224" y="330"/>
                  <a:pt x="224" y="332"/>
                </a:cubicBezTo>
                <a:cubicBezTo>
                  <a:pt x="224" y="333"/>
                  <a:pt x="224" y="334"/>
                  <a:pt x="224" y="335"/>
                </a:cubicBezTo>
                <a:cubicBezTo>
                  <a:pt x="225" y="335"/>
                  <a:pt x="225" y="336"/>
                  <a:pt x="226" y="336"/>
                </a:cubicBezTo>
                <a:cubicBezTo>
                  <a:pt x="227" y="337"/>
                  <a:pt x="228" y="337"/>
                  <a:pt x="228" y="337"/>
                </a:cubicBezTo>
                <a:cubicBezTo>
                  <a:pt x="229" y="337"/>
                  <a:pt x="230" y="337"/>
                  <a:pt x="231" y="337"/>
                </a:cubicBezTo>
                <a:cubicBezTo>
                  <a:pt x="232" y="337"/>
                  <a:pt x="233" y="337"/>
                  <a:pt x="235" y="337"/>
                </a:cubicBezTo>
                <a:cubicBezTo>
                  <a:pt x="236" y="337"/>
                  <a:pt x="237" y="336"/>
                  <a:pt x="238" y="336"/>
                </a:cubicBezTo>
                <a:cubicBezTo>
                  <a:pt x="238" y="336"/>
                  <a:pt x="238" y="335"/>
                  <a:pt x="238" y="335"/>
                </a:cubicBezTo>
                <a:cubicBezTo>
                  <a:pt x="238" y="335"/>
                  <a:pt x="238" y="335"/>
                  <a:pt x="238" y="334"/>
                </a:cubicBezTo>
                <a:close/>
                <a:moveTo>
                  <a:pt x="189" y="350"/>
                </a:moveTo>
                <a:cubicBezTo>
                  <a:pt x="187" y="349"/>
                  <a:pt x="185" y="349"/>
                  <a:pt x="184" y="348"/>
                </a:cubicBezTo>
                <a:cubicBezTo>
                  <a:pt x="182" y="348"/>
                  <a:pt x="181" y="347"/>
                  <a:pt x="180" y="346"/>
                </a:cubicBezTo>
                <a:cubicBezTo>
                  <a:pt x="179" y="345"/>
                  <a:pt x="179" y="345"/>
                  <a:pt x="178" y="344"/>
                </a:cubicBezTo>
                <a:cubicBezTo>
                  <a:pt x="178" y="343"/>
                  <a:pt x="178" y="342"/>
                  <a:pt x="178" y="340"/>
                </a:cubicBezTo>
                <a:cubicBezTo>
                  <a:pt x="178" y="339"/>
                  <a:pt x="179" y="338"/>
                  <a:pt x="180" y="337"/>
                </a:cubicBezTo>
                <a:cubicBezTo>
                  <a:pt x="182" y="336"/>
                  <a:pt x="184" y="335"/>
                  <a:pt x="186" y="335"/>
                </a:cubicBezTo>
                <a:cubicBezTo>
                  <a:pt x="186" y="335"/>
                  <a:pt x="186" y="335"/>
                  <a:pt x="186" y="335"/>
                </a:cubicBezTo>
                <a:cubicBezTo>
                  <a:pt x="184" y="334"/>
                  <a:pt x="183" y="333"/>
                  <a:pt x="182" y="332"/>
                </a:cubicBezTo>
                <a:cubicBezTo>
                  <a:pt x="181" y="331"/>
                  <a:pt x="181" y="330"/>
                  <a:pt x="181" y="328"/>
                </a:cubicBezTo>
                <a:cubicBezTo>
                  <a:pt x="182" y="327"/>
                  <a:pt x="183" y="325"/>
                  <a:pt x="186" y="324"/>
                </a:cubicBezTo>
                <a:cubicBezTo>
                  <a:pt x="188" y="323"/>
                  <a:pt x="191" y="323"/>
                  <a:pt x="194" y="323"/>
                </a:cubicBezTo>
                <a:cubicBezTo>
                  <a:pt x="198" y="324"/>
                  <a:pt x="201" y="325"/>
                  <a:pt x="203" y="326"/>
                </a:cubicBezTo>
                <a:cubicBezTo>
                  <a:pt x="204" y="328"/>
                  <a:pt x="205" y="330"/>
                  <a:pt x="205" y="332"/>
                </a:cubicBezTo>
                <a:cubicBezTo>
                  <a:pt x="205" y="333"/>
                  <a:pt x="204" y="334"/>
                  <a:pt x="203" y="335"/>
                </a:cubicBezTo>
                <a:cubicBezTo>
                  <a:pt x="201" y="336"/>
                  <a:pt x="200" y="336"/>
                  <a:pt x="198" y="337"/>
                </a:cubicBezTo>
                <a:cubicBezTo>
                  <a:pt x="198" y="337"/>
                  <a:pt x="198" y="337"/>
                  <a:pt x="198" y="337"/>
                </a:cubicBezTo>
                <a:cubicBezTo>
                  <a:pt x="200" y="338"/>
                  <a:pt x="201" y="339"/>
                  <a:pt x="202" y="340"/>
                </a:cubicBezTo>
                <a:cubicBezTo>
                  <a:pt x="203" y="341"/>
                  <a:pt x="204" y="342"/>
                  <a:pt x="203" y="344"/>
                </a:cubicBezTo>
                <a:cubicBezTo>
                  <a:pt x="203" y="346"/>
                  <a:pt x="201" y="348"/>
                  <a:pt x="199" y="349"/>
                </a:cubicBezTo>
                <a:cubicBezTo>
                  <a:pt x="196" y="350"/>
                  <a:pt x="193" y="350"/>
                  <a:pt x="189" y="350"/>
                </a:cubicBezTo>
                <a:close/>
                <a:moveTo>
                  <a:pt x="198" y="344"/>
                </a:moveTo>
                <a:cubicBezTo>
                  <a:pt x="198" y="342"/>
                  <a:pt x="198" y="342"/>
                  <a:pt x="197" y="341"/>
                </a:cubicBezTo>
                <a:cubicBezTo>
                  <a:pt x="197" y="340"/>
                  <a:pt x="196" y="339"/>
                  <a:pt x="194" y="339"/>
                </a:cubicBezTo>
                <a:cubicBezTo>
                  <a:pt x="194" y="338"/>
                  <a:pt x="193" y="338"/>
                  <a:pt x="192" y="338"/>
                </a:cubicBezTo>
                <a:cubicBezTo>
                  <a:pt x="191" y="337"/>
                  <a:pt x="190" y="337"/>
                  <a:pt x="189" y="336"/>
                </a:cubicBezTo>
                <a:cubicBezTo>
                  <a:pt x="187" y="337"/>
                  <a:pt x="186" y="337"/>
                  <a:pt x="185" y="338"/>
                </a:cubicBezTo>
                <a:cubicBezTo>
                  <a:pt x="184" y="339"/>
                  <a:pt x="183" y="340"/>
                  <a:pt x="183" y="341"/>
                </a:cubicBezTo>
                <a:cubicBezTo>
                  <a:pt x="183" y="342"/>
                  <a:pt x="183" y="344"/>
                  <a:pt x="185" y="345"/>
                </a:cubicBezTo>
                <a:cubicBezTo>
                  <a:pt x="186" y="346"/>
                  <a:pt x="187" y="347"/>
                  <a:pt x="190" y="347"/>
                </a:cubicBezTo>
                <a:cubicBezTo>
                  <a:pt x="192" y="348"/>
                  <a:pt x="194" y="347"/>
                  <a:pt x="195" y="347"/>
                </a:cubicBezTo>
                <a:cubicBezTo>
                  <a:pt x="197" y="346"/>
                  <a:pt x="198" y="345"/>
                  <a:pt x="198" y="344"/>
                </a:cubicBezTo>
                <a:close/>
                <a:moveTo>
                  <a:pt x="200" y="331"/>
                </a:moveTo>
                <a:cubicBezTo>
                  <a:pt x="200" y="330"/>
                  <a:pt x="199" y="329"/>
                  <a:pt x="198" y="328"/>
                </a:cubicBezTo>
                <a:cubicBezTo>
                  <a:pt x="197" y="327"/>
                  <a:pt x="196" y="326"/>
                  <a:pt x="194" y="326"/>
                </a:cubicBezTo>
                <a:cubicBezTo>
                  <a:pt x="192" y="326"/>
                  <a:pt x="190" y="326"/>
                  <a:pt x="189" y="326"/>
                </a:cubicBezTo>
                <a:cubicBezTo>
                  <a:pt x="188" y="327"/>
                  <a:pt x="187" y="328"/>
                  <a:pt x="187" y="329"/>
                </a:cubicBezTo>
                <a:cubicBezTo>
                  <a:pt x="186" y="330"/>
                  <a:pt x="187" y="330"/>
                  <a:pt x="187" y="331"/>
                </a:cubicBezTo>
                <a:cubicBezTo>
                  <a:pt x="188" y="332"/>
                  <a:pt x="188" y="332"/>
                  <a:pt x="190" y="333"/>
                </a:cubicBezTo>
                <a:cubicBezTo>
                  <a:pt x="190" y="333"/>
                  <a:pt x="191" y="334"/>
                  <a:pt x="192" y="334"/>
                </a:cubicBezTo>
                <a:cubicBezTo>
                  <a:pt x="193" y="335"/>
                  <a:pt x="194" y="335"/>
                  <a:pt x="195" y="335"/>
                </a:cubicBezTo>
                <a:cubicBezTo>
                  <a:pt x="196" y="335"/>
                  <a:pt x="198" y="334"/>
                  <a:pt x="198" y="333"/>
                </a:cubicBezTo>
                <a:cubicBezTo>
                  <a:pt x="199" y="333"/>
                  <a:pt x="199" y="332"/>
                  <a:pt x="200" y="331"/>
                </a:cubicBezTo>
                <a:close/>
                <a:moveTo>
                  <a:pt x="157" y="340"/>
                </a:moveTo>
                <a:cubicBezTo>
                  <a:pt x="143" y="331"/>
                  <a:pt x="143" y="331"/>
                  <a:pt x="143" y="331"/>
                </a:cubicBezTo>
                <a:cubicBezTo>
                  <a:pt x="145" y="329"/>
                  <a:pt x="145" y="329"/>
                  <a:pt x="145" y="329"/>
                </a:cubicBezTo>
                <a:cubicBezTo>
                  <a:pt x="150" y="332"/>
                  <a:pt x="150" y="332"/>
                  <a:pt x="150" y="332"/>
                </a:cubicBezTo>
                <a:cubicBezTo>
                  <a:pt x="158" y="317"/>
                  <a:pt x="158" y="317"/>
                  <a:pt x="158" y="317"/>
                </a:cubicBezTo>
                <a:cubicBezTo>
                  <a:pt x="153" y="314"/>
                  <a:pt x="153" y="314"/>
                  <a:pt x="153" y="314"/>
                </a:cubicBezTo>
                <a:cubicBezTo>
                  <a:pt x="154" y="312"/>
                  <a:pt x="154" y="312"/>
                  <a:pt x="154" y="312"/>
                </a:cubicBezTo>
                <a:cubicBezTo>
                  <a:pt x="156" y="313"/>
                  <a:pt x="158" y="314"/>
                  <a:pt x="159" y="314"/>
                </a:cubicBezTo>
                <a:cubicBezTo>
                  <a:pt x="160" y="314"/>
                  <a:pt x="161" y="314"/>
                  <a:pt x="162" y="313"/>
                </a:cubicBezTo>
                <a:cubicBezTo>
                  <a:pt x="165" y="315"/>
                  <a:pt x="165" y="315"/>
                  <a:pt x="165" y="315"/>
                </a:cubicBezTo>
                <a:cubicBezTo>
                  <a:pt x="154" y="334"/>
                  <a:pt x="154" y="334"/>
                  <a:pt x="154" y="334"/>
                </a:cubicBezTo>
                <a:cubicBezTo>
                  <a:pt x="159" y="338"/>
                  <a:pt x="159" y="338"/>
                  <a:pt x="159" y="338"/>
                </a:cubicBezTo>
                <a:lnTo>
                  <a:pt x="157" y="340"/>
                </a:lnTo>
                <a:close/>
                <a:moveTo>
                  <a:pt x="293" y="110"/>
                </a:moveTo>
                <a:cubicBezTo>
                  <a:pt x="290" y="108"/>
                  <a:pt x="293" y="107"/>
                  <a:pt x="293" y="105"/>
                </a:cubicBezTo>
                <a:cubicBezTo>
                  <a:pt x="294" y="102"/>
                  <a:pt x="292" y="99"/>
                  <a:pt x="293" y="97"/>
                </a:cubicBezTo>
                <a:cubicBezTo>
                  <a:pt x="295" y="93"/>
                  <a:pt x="301" y="96"/>
                  <a:pt x="304" y="98"/>
                </a:cubicBezTo>
                <a:cubicBezTo>
                  <a:pt x="304" y="99"/>
                  <a:pt x="305" y="100"/>
                  <a:pt x="305" y="101"/>
                </a:cubicBezTo>
                <a:cubicBezTo>
                  <a:pt x="306" y="104"/>
                  <a:pt x="306" y="109"/>
                  <a:pt x="303" y="110"/>
                </a:cubicBezTo>
                <a:cubicBezTo>
                  <a:pt x="300" y="111"/>
                  <a:pt x="296" y="111"/>
                  <a:pt x="293" y="110"/>
                </a:cubicBezTo>
                <a:close/>
                <a:moveTo>
                  <a:pt x="260" y="91"/>
                </a:moveTo>
                <a:cubicBezTo>
                  <a:pt x="260" y="91"/>
                  <a:pt x="260" y="91"/>
                  <a:pt x="260" y="91"/>
                </a:cubicBezTo>
                <a:cubicBezTo>
                  <a:pt x="260" y="90"/>
                  <a:pt x="260" y="90"/>
                  <a:pt x="260" y="90"/>
                </a:cubicBezTo>
                <a:cubicBezTo>
                  <a:pt x="261" y="90"/>
                  <a:pt x="272" y="87"/>
                  <a:pt x="272" y="87"/>
                </a:cubicBezTo>
                <a:cubicBezTo>
                  <a:pt x="275" y="86"/>
                  <a:pt x="278" y="85"/>
                  <a:pt x="280" y="82"/>
                </a:cubicBezTo>
                <a:cubicBezTo>
                  <a:pt x="273" y="82"/>
                  <a:pt x="266" y="84"/>
                  <a:pt x="259" y="82"/>
                </a:cubicBezTo>
                <a:cubicBezTo>
                  <a:pt x="257" y="80"/>
                  <a:pt x="255" y="77"/>
                  <a:pt x="254" y="76"/>
                </a:cubicBezTo>
                <a:cubicBezTo>
                  <a:pt x="254" y="76"/>
                  <a:pt x="254" y="76"/>
                  <a:pt x="254" y="75"/>
                </a:cubicBezTo>
                <a:cubicBezTo>
                  <a:pt x="251" y="72"/>
                  <a:pt x="252" y="69"/>
                  <a:pt x="256" y="69"/>
                </a:cubicBezTo>
                <a:cubicBezTo>
                  <a:pt x="262" y="73"/>
                  <a:pt x="273" y="73"/>
                  <a:pt x="280" y="73"/>
                </a:cubicBezTo>
                <a:cubicBezTo>
                  <a:pt x="282" y="73"/>
                  <a:pt x="286" y="73"/>
                  <a:pt x="288" y="72"/>
                </a:cubicBezTo>
                <a:cubicBezTo>
                  <a:pt x="293" y="64"/>
                  <a:pt x="295" y="55"/>
                  <a:pt x="299" y="48"/>
                </a:cubicBezTo>
                <a:cubicBezTo>
                  <a:pt x="303" y="43"/>
                  <a:pt x="305" y="48"/>
                  <a:pt x="307" y="52"/>
                </a:cubicBezTo>
                <a:cubicBezTo>
                  <a:pt x="307" y="53"/>
                  <a:pt x="308" y="54"/>
                  <a:pt x="308" y="55"/>
                </a:cubicBezTo>
                <a:cubicBezTo>
                  <a:pt x="308" y="55"/>
                  <a:pt x="309" y="55"/>
                  <a:pt x="309" y="55"/>
                </a:cubicBezTo>
                <a:cubicBezTo>
                  <a:pt x="309" y="58"/>
                  <a:pt x="309" y="60"/>
                  <a:pt x="306" y="61"/>
                </a:cubicBezTo>
                <a:cubicBezTo>
                  <a:pt x="303" y="64"/>
                  <a:pt x="300" y="68"/>
                  <a:pt x="299" y="73"/>
                </a:cubicBezTo>
                <a:cubicBezTo>
                  <a:pt x="303" y="74"/>
                  <a:pt x="307" y="71"/>
                  <a:pt x="312" y="73"/>
                </a:cubicBezTo>
                <a:cubicBezTo>
                  <a:pt x="313" y="76"/>
                  <a:pt x="312" y="78"/>
                  <a:pt x="309" y="79"/>
                </a:cubicBezTo>
                <a:cubicBezTo>
                  <a:pt x="304" y="79"/>
                  <a:pt x="300" y="79"/>
                  <a:pt x="295" y="79"/>
                </a:cubicBezTo>
                <a:cubicBezTo>
                  <a:pt x="292" y="83"/>
                  <a:pt x="289" y="88"/>
                  <a:pt x="284" y="90"/>
                </a:cubicBezTo>
                <a:cubicBezTo>
                  <a:pt x="284" y="90"/>
                  <a:pt x="281" y="91"/>
                  <a:pt x="280" y="91"/>
                </a:cubicBezTo>
                <a:cubicBezTo>
                  <a:pt x="277" y="92"/>
                  <a:pt x="274" y="93"/>
                  <a:pt x="270" y="93"/>
                </a:cubicBezTo>
                <a:cubicBezTo>
                  <a:pt x="261" y="92"/>
                  <a:pt x="261" y="91"/>
                  <a:pt x="260" y="91"/>
                </a:cubicBezTo>
                <a:close/>
                <a:moveTo>
                  <a:pt x="153" y="105"/>
                </a:moveTo>
                <a:cubicBezTo>
                  <a:pt x="150" y="105"/>
                  <a:pt x="146" y="102"/>
                  <a:pt x="143" y="100"/>
                </a:cubicBezTo>
                <a:cubicBezTo>
                  <a:pt x="143" y="99"/>
                  <a:pt x="143" y="98"/>
                  <a:pt x="143" y="97"/>
                </a:cubicBezTo>
                <a:cubicBezTo>
                  <a:pt x="150" y="89"/>
                  <a:pt x="156" y="81"/>
                  <a:pt x="161" y="72"/>
                </a:cubicBezTo>
                <a:cubicBezTo>
                  <a:pt x="163" y="69"/>
                  <a:pt x="165" y="64"/>
                  <a:pt x="166" y="61"/>
                </a:cubicBezTo>
                <a:cubicBezTo>
                  <a:pt x="166" y="60"/>
                  <a:pt x="166" y="60"/>
                  <a:pt x="166" y="60"/>
                </a:cubicBezTo>
                <a:cubicBezTo>
                  <a:pt x="166" y="60"/>
                  <a:pt x="166" y="60"/>
                  <a:pt x="166" y="60"/>
                </a:cubicBezTo>
                <a:cubicBezTo>
                  <a:pt x="168" y="58"/>
                  <a:pt x="169" y="57"/>
                  <a:pt x="171" y="59"/>
                </a:cubicBezTo>
                <a:cubicBezTo>
                  <a:pt x="172" y="61"/>
                  <a:pt x="168" y="65"/>
                  <a:pt x="168" y="67"/>
                </a:cubicBezTo>
                <a:cubicBezTo>
                  <a:pt x="167" y="71"/>
                  <a:pt x="166" y="76"/>
                  <a:pt x="166" y="80"/>
                </a:cubicBezTo>
                <a:cubicBezTo>
                  <a:pt x="165" y="81"/>
                  <a:pt x="165" y="81"/>
                  <a:pt x="164" y="86"/>
                </a:cubicBezTo>
                <a:cubicBezTo>
                  <a:pt x="162" y="88"/>
                  <a:pt x="160" y="93"/>
                  <a:pt x="160" y="96"/>
                </a:cubicBezTo>
                <a:cubicBezTo>
                  <a:pt x="158" y="98"/>
                  <a:pt x="158" y="102"/>
                  <a:pt x="155" y="105"/>
                </a:cubicBezTo>
                <a:cubicBezTo>
                  <a:pt x="155" y="105"/>
                  <a:pt x="154" y="105"/>
                  <a:pt x="153" y="105"/>
                </a:cubicBezTo>
                <a:close/>
                <a:moveTo>
                  <a:pt x="192" y="66"/>
                </a:moveTo>
                <a:cubicBezTo>
                  <a:pt x="188" y="67"/>
                  <a:pt x="185" y="64"/>
                  <a:pt x="182" y="62"/>
                </a:cubicBezTo>
                <a:cubicBezTo>
                  <a:pt x="182" y="61"/>
                  <a:pt x="182" y="60"/>
                  <a:pt x="182" y="59"/>
                </a:cubicBezTo>
                <a:cubicBezTo>
                  <a:pt x="183" y="58"/>
                  <a:pt x="183" y="58"/>
                  <a:pt x="184" y="58"/>
                </a:cubicBezTo>
                <a:cubicBezTo>
                  <a:pt x="186" y="57"/>
                  <a:pt x="187" y="57"/>
                  <a:pt x="189" y="56"/>
                </a:cubicBezTo>
                <a:cubicBezTo>
                  <a:pt x="191" y="55"/>
                  <a:pt x="197" y="48"/>
                  <a:pt x="200" y="50"/>
                </a:cubicBezTo>
                <a:cubicBezTo>
                  <a:pt x="202" y="55"/>
                  <a:pt x="197" y="63"/>
                  <a:pt x="192" y="66"/>
                </a:cubicBezTo>
                <a:close/>
                <a:moveTo>
                  <a:pt x="153" y="66"/>
                </a:moveTo>
                <a:cubicBezTo>
                  <a:pt x="151" y="65"/>
                  <a:pt x="148" y="58"/>
                  <a:pt x="148" y="56"/>
                </a:cubicBezTo>
                <a:cubicBezTo>
                  <a:pt x="148" y="51"/>
                  <a:pt x="152" y="50"/>
                  <a:pt x="156" y="52"/>
                </a:cubicBezTo>
                <a:cubicBezTo>
                  <a:pt x="160" y="54"/>
                  <a:pt x="162" y="56"/>
                  <a:pt x="160" y="61"/>
                </a:cubicBezTo>
                <a:cubicBezTo>
                  <a:pt x="158" y="64"/>
                  <a:pt x="157" y="65"/>
                  <a:pt x="153" y="66"/>
                </a:cubicBezTo>
                <a:close/>
                <a:moveTo>
                  <a:pt x="188" y="53"/>
                </a:moveTo>
                <a:cubicBezTo>
                  <a:pt x="187" y="51"/>
                  <a:pt x="189" y="46"/>
                  <a:pt x="187" y="45"/>
                </a:cubicBezTo>
                <a:cubicBezTo>
                  <a:pt x="186" y="45"/>
                  <a:pt x="185" y="46"/>
                  <a:pt x="184" y="46"/>
                </a:cubicBezTo>
                <a:cubicBezTo>
                  <a:pt x="181" y="46"/>
                  <a:pt x="177" y="43"/>
                  <a:pt x="177" y="40"/>
                </a:cubicBezTo>
                <a:cubicBezTo>
                  <a:pt x="178" y="37"/>
                  <a:pt x="178" y="38"/>
                  <a:pt x="181" y="37"/>
                </a:cubicBezTo>
                <a:cubicBezTo>
                  <a:pt x="184" y="34"/>
                  <a:pt x="187" y="32"/>
                  <a:pt x="190" y="30"/>
                </a:cubicBezTo>
                <a:cubicBezTo>
                  <a:pt x="195" y="28"/>
                  <a:pt x="198" y="30"/>
                  <a:pt x="200" y="35"/>
                </a:cubicBezTo>
                <a:cubicBezTo>
                  <a:pt x="200" y="39"/>
                  <a:pt x="198" y="42"/>
                  <a:pt x="197" y="45"/>
                </a:cubicBezTo>
                <a:cubicBezTo>
                  <a:pt x="194" y="48"/>
                  <a:pt x="192" y="50"/>
                  <a:pt x="190" y="52"/>
                </a:cubicBezTo>
                <a:cubicBezTo>
                  <a:pt x="189" y="53"/>
                  <a:pt x="188" y="53"/>
                  <a:pt x="188" y="53"/>
                </a:cubicBezTo>
                <a:close/>
                <a:moveTo>
                  <a:pt x="154" y="46"/>
                </a:moveTo>
                <a:cubicBezTo>
                  <a:pt x="153" y="45"/>
                  <a:pt x="153" y="44"/>
                  <a:pt x="153" y="43"/>
                </a:cubicBezTo>
                <a:cubicBezTo>
                  <a:pt x="153" y="41"/>
                  <a:pt x="151" y="40"/>
                  <a:pt x="150" y="37"/>
                </a:cubicBezTo>
                <a:cubicBezTo>
                  <a:pt x="150" y="33"/>
                  <a:pt x="149" y="32"/>
                  <a:pt x="151" y="29"/>
                </a:cubicBezTo>
                <a:cubicBezTo>
                  <a:pt x="154" y="30"/>
                  <a:pt x="164" y="32"/>
                  <a:pt x="164" y="38"/>
                </a:cubicBezTo>
                <a:cubicBezTo>
                  <a:pt x="162" y="41"/>
                  <a:pt x="158" y="44"/>
                  <a:pt x="154" y="46"/>
                </a:cubicBezTo>
                <a:close/>
                <a:moveTo>
                  <a:pt x="86" y="194"/>
                </a:moveTo>
                <a:cubicBezTo>
                  <a:pt x="82" y="198"/>
                  <a:pt x="71" y="196"/>
                  <a:pt x="72" y="190"/>
                </a:cubicBezTo>
                <a:cubicBezTo>
                  <a:pt x="72" y="189"/>
                  <a:pt x="71" y="188"/>
                  <a:pt x="71" y="187"/>
                </a:cubicBezTo>
                <a:cubicBezTo>
                  <a:pt x="71" y="187"/>
                  <a:pt x="71" y="187"/>
                  <a:pt x="71" y="187"/>
                </a:cubicBezTo>
                <a:cubicBezTo>
                  <a:pt x="70" y="180"/>
                  <a:pt x="66" y="174"/>
                  <a:pt x="64" y="168"/>
                </a:cubicBezTo>
                <a:cubicBezTo>
                  <a:pt x="62" y="166"/>
                  <a:pt x="61" y="165"/>
                  <a:pt x="62" y="162"/>
                </a:cubicBezTo>
                <a:cubicBezTo>
                  <a:pt x="63" y="162"/>
                  <a:pt x="65" y="164"/>
                  <a:pt x="66" y="165"/>
                </a:cubicBezTo>
                <a:cubicBezTo>
                  <a:pt x="67" y="165"/>
                  <a:pt x="68" y="163"/>
                  <a:pt x="68" y="162"/>
                </a:cubicBezTo>
                <a:cubicBezTo>
                  <a:pt x="67" y="157"/>
                  <a:pt x="67" y="152"/>
                  <a:pt x="67" y="148"/>
                </a:cubicBezTo>
                <a:cubicBezTo>
                  <a:pt x="65" y="147"/>
                  <a:pt x="64" y="146"/>
                  <a:pt x="63" y="145"/>
                </a:cubicBezTo>
                <a:cubicBezTo>
                  <a:pt x="62" y="147"/>
                  <a:pt x="60" y="155"/>
                  <a:pt x="57" y="151"/>
                </a:cubicBezTo>
                <a:cubicBezTo>
                  <a:pt x="58" y="148"/>
                  <a:pt x="58" y="143"/>
                  <a:pt x="56" y="140"/>
                </a:cubicBezTo>
                <a:cubicBezTo>
                  <a:pt x="54" y="138"/>
                  <a:pt x="51" y="136"/>
                  <a:pt x="50" y="133"/>
                </a:cubicBezTo>
                <a:cubicBezTo>
                  <a:pt x="50" y="130"/>
                  <a:pt x="55" y="129"/>
                  <a:pt x="59" y="130"/>
                </a:cubicBezTo>
                <a:cubicBezTo>
                  <a:pt x="61" y="130"/>
                  <a:pt x="61" y="125"/>
                  <a:pt x="64" y="133"/>
                </a:cubicBezTo>
                <a:cubicBezTo>
                  <a:pt x="64" y="135"/>
                  <a:pt x="66" y="135"/>
                  <a:pt x="67" y="136"/>
                </a:cubicBezTo>
                <a:cubicBezTo>
                  <a:pt x="68" y="136"/>
                  <a:pt x="68" y="136"/>
                  <a:pt x="68" y="135"/>
                </a:cubicBezTo>
                <a:cubicBezTo>
                  <a:pt x="68" y="132"/>
                  <a:pt x="68" y="128"/>
                  <a:pt x="68" y="124"/>
                </a:cubicBezTo>
                <a:cubicBezTo>
                  <a:pt x="64" y="121"/>
                  <a:pt x="61" y="118"/>
                  <a:pt x="59" y="115"/>
                </a:cubicBezTo>
                <a:cubicBezTo>
                  <a:pt x="59" y="111"/>
                  <a:pt x="63" y="108"/>
                  <a:pt x="67" y="107"/>
                </a:cubicBezTo>
                <a:cubicBezTo>
                  <a:pt x="68" y="105"/>
                  <a:pt x="68" y="103"/>
                  <a:pt x="68" y="101"/>
                </a:cubicBezTo>
                <a:cubicBezTo>
                  <a:pt x="68" y="100"/>
                  <a:pt x="68" y="100"/>
                  <a:pt x="69" y="98"/>
                </a:cubicBezTo>
                <a:cubicBezTo>
                  <a:pt x="70" y="98"/>
                  <a:pt x="72" y="99"/>
                  <a:pt x="73" y="100"/>
                </a:cubicBezTo>
                <a:cubicBezTo>
                  <a:pt x="76" y="103"/>
                  <a:pt x="70" y="116"/>
                  <a:pt x="76" y="116"/>
                </a:cubicBezTo>
                <a:cubicBezTo>
                  <a:pt x="77" y="114"/>
                  <a:pt x="76" y="112"/>
                  <a:pt x="75" y="111"/>
                </a:cubicBezTo>
                <a:cubicBezTo>
                  <a:pt x="75" y="108"/>
                  <a:pt x="79" y="104"/>
                  <a:pt x="82" y="102"/>
                </a:cubicBezTo>
                <a:cubicBezTo>
                  <a:pt x="87" y="102"/>
                  <a:pt x="87" y="105"/>
                  <a:pt x="87" y="109"/>
                </a:cubicBezTo>
                <a:cubicBezTo>
                  <a:pt x="87" y="109"/>
                  <a:pt x="88" y="110"/>
                  <a:pt x="88" y="110"/>
                </a:cubicBezTo>
                <a:cubicBezTo>
                  <a:pt x="94" y="114"/>
                  <a:pt x="94" y="114"/>
                  <a:pt x="103" y="120"/>
                </a:cubicBezTo>
                <a:cubicBezTo>
                  <a:pt x="104" y="122"/>
                  <a:pt x="105" y="123"/>
                  <a:pt x="106" y="126"/>
                </a:cubicBezTo>
                <a:cubicBezTo>
                  <a:pt x="106" y="126"/>
                  <a:pt x="106" y="126"/>
                  <a:pt x="106" y="127"/>
                </a:cubicBezTo>
                <a:cubicBezTo>
                  <a:pt x="106" y="127"/>
                  <a:pt x="106" y="127"/>
                  <a:pt x="106" y="127"/>
                </a:cubicBezTo>
                <a:cubicBezTo>
                  <a:pt x="107" y="129"/>
                  <a:pt x="107" y="133"/>
                  <a:pt x="104" y="133"/>
                </a:cubicBezTo>
                <a:cubicBezTo>
                  <a:pt x="97" y="129"/>
                  <a:pt x="90" y="124"/>
                  <a:pt x="84" y="120"/>
                </a:cubicBezTo>
                <a:cubicBezTo>
                  <a:pt x="84" y="120"/>
                  <a:pt x="84" y="120"/>
                  <a:pt x="84" y="121"/>
                </a:cubicBezTo>
                <a:cubicBezTo>
                  <a:pt x="87" y="123"/>
                  <a:pt x="91" y="131"/>
                  <a:pt x="91" y="135"/>
                </a:cubicBezTo>
                <a:cubicBezTo>
                  <a:pt x="90" y="138"/>
                  <a:pt x="87" y="139"/>
                  <a:pt x="84" y="138"/>
                </a:cubicBezTo>
                <a:cubicBezTo>
                  <a:pt x="83" y="138"/>
                  <a:pt x="84" y="137"/>
                  <a:pt x="83" y="136"/>
                </a:cubicBezTo>
                <a:cubicBezTo>
                  <a:pt x="81" y="133"/>
                  <a:pt x="75" y="130"/>
                  <a:pt x="72" y="128"/>
                </a:cubicBezTo>
                <a:cubicBezTo>
                  <a:pt x="71" y="130"/>
                  <a:pt x="74" y="137"/>
                  <a:pt x="75" y="140"/>
                </a:cubicBezTo>
                <a:cubicBezTo>
                  <a:pt x="75" y="141"/>
                  <a:pt x="75" y="143"/>
                  <a:pt x="75" y="144"/>
                </a:cubicBezTo>
                <a:cubicBezTo>
                  <a:pt x="77" y="147"/>
                  <a:pt x="79" y="149"/>
                  <a:pt x="82" y="152"/>
                </a:cubicBezTo>
                <a:cubicBezTo>
                  <a:pt x="83" y="153"/>
                  <a:pt x="84" y="154"/>
                  <a:pt x="85" y="156"/>
                </a:cubicBezTo>
                <a:cubicBezTo>
                  <a:pt x="84" y="156"/>
                  <a:pt x="84" y="156"/>
                  <a:pt x="84" y="156"/>
                </a:cubicBezTo>
                <a:cubicBezTo>
                  <a:pt x="85" y="158"/>
                  <a:pt x="88" y="164"/>
                  <a:pt x="84" y="164"/>
                </a:cubicBezTo>
                <a:cubicBezTo>
                  <a:pt x="83" y="164"/>
                  <a:pt x="83" y="164"/>
                  <a:pt x="83" y="164"/>
                </a:cubicBezTo>
                <a:cubicBezTo>
                  <a:pt x="81" y="161"/>
                  <a:pt x="79" y="157"/>
                  <a:pt x="76" y="155"/>
                </a:cubicBezTo>
                <a:cubicBezTo>
                  <a:pt x="75" y="159"/>
                  <a:pt x="76" y="162"/>
                  <a:pt x="75" y="165"/>
                </a:cubicBezTo>
                <a:cubicBezTo>
                  <a:pt x="74" y="166"/>
                  <a:pt x="72" y="167"/>
                  <a:pt x="71" y="168"/>
                </a:cubicBezTo>
                <a:cubicBezTo>
                  <a:pt x="71" y="168"/>
                  <a:pt x="71" y="168"/>
                  <a:pt x="71" y="168"/>
                </a:cubicBezTo>
                <a:cubicBezTo>
                  <a:pt x="70" y="168"/>
                  <a:pt x="69" y="169"/>
                  <a:pt x="69" y="169"/>
                </a:cubicBezTo>
                <a:cubicBezTo>
                  <a:pt x="70" y="170"/>
                  <a:pt x="71" y="172"/>
                  <a:pt x="73" y="173"/>
                </a:cubicBezTo>
                <a:cubicBezTo>
                  <a:pt x="77" y="180"/>
                  <a:pt x="81" y="185"/>
                  <a:pt x="86" y="191"/>
                </a:cubicBezTo>
                <a:cubicBezTo>
                  <a:pt x="87" y="193"/>
                  <a:pt x="86" y="193"/>
                  <a:pt x="86" y="194"/>
                </a:cubicBezTo>
                <a:close/>
                <a:moveTo>
                  <a:pt x="56" y="168"/>
                </a:moveTo>
                <a:cubicBezTo>
                  <a:pt x="54" y="168"/>
                  <a:pt x="53" y="166"/>
                  <a:pt x="52" y="165"/>
                </a:cubicBezTo>
                <a:cubicBezTo>
                  <a:pt x="47" y="164"/>
                  <a:pt x="44" y="163"/>
                  <a:pt x="42" y="159"/>
                </a:cubicBezTo>
                <a:cubicBezTo>
                  <a:pt x="42" y="158"/>
                  <a:pt x="42" y="158"/>
                  <a:pt x="43" y="157"/>
                </a:cubicBezTo>
                <a:cubicBezTo>
                  <a:pt x="45" y="156"/>
                  <a:pt x="50" y="156"/>
                  <a:pt x="53" y="155"/>
                </a:cubicBezTo>
                <a:cubicBezTo>
                  <a:pt x="59" y="157"/>
                  <a:pt x="57" y="164"/>
                  <a:pt x="56" y="168"/>
                </a:cubicBezTo>
                <a:close/>
                <a:moveTo>
                  <a:pt x="43" y="155"/>
                </a:moveTo>
                <a:cubicBezTo>
                  <a:pt x="42" y="156"/>
                  <a:pt x="42" y="155"/>
                  <a:pt x="42" y="155"/>
                </a:cubicBezTo>
                <a:cubicBezTo>
                  <a:pt x="41" y="154"/>
                  <a:pt x="41" y="154"/>
                  <a:pt x="40" y="153"/>
                </a:cubicBezTo>
                <a:cubicBezTo>
                  <a:pt x="34" y="153"/>
                  <a:pt x="29" y="150"/>
                  <a:pt x="29" y="144"/>
                </a:cubicBezTo>
                <a:cubicBezTo>
                  <a:pt x="30" y="143"/>
                  <a:pt x="31" y="144"/>
                  <a:pt x="33" y="144"/>
                </a:cubicBezTo>
                <a:cubicBezTo>
                  <a:pt x="38" y="143"/>
                  <a:pt x="44" y="140"/>
                  <a:pt x="45" y="147"/>
                </a:cubicBezTo>
                <a:cubicBezTo>
                  <a:pt x="44" y="150"/>
                  <a:pt x="44" y="152"/>
                  <a:pt x="43" y="155"/>
                </a:cubicBezTo>
                <a:close/>
                <a:moveTo>
                  <a:pt x="342" y="142"/>
                </a:moveTo>
                <a:cubicBezTo>
                  <a:pt x="339" y="138"/>
                  <a:pt x="345" y="133"/>
                  <a:pt x="348" y="131"/>
                </a:cubicBezTo>
                <a:cubicBezTo>
                  <a:pt x="352" y="132"/>
                  <a:pt x="352" y="138"/>
                  <a:pt x="349" y="141"/>
                </a:cubicBezTo>
                <a:cubicBezTo>
                  <a:pt x="346" y="144"/>
                  <a:pt x="345" y="144"/>
                  <a:pt x="342" y="142"/>
                </a:cubicBezTo>
                <a:close/>
                <a:moveTo>
                  <a:pt x="380" y="155"/>
                </a:moveTo>
                <a:cubicBezTo>
                  <a:pt x="380" y="155"/>
                  <a:pt x="380" y="155"/>
                  <a:pt x="380" y="155"/>
                </a:cubicBezTo>
                <a:cubicBezTo>
                  <a:pt x="382" y="153"/>
                  <a:pt x="383" y="152"/>
                  <a:pt x="380" y="150"/>
                </a:cubicBezTo>
                <a:cubicBezTo>
                  <a:pt x="380" y="150"/>
                  <a:pt x="379" y="151"/>
                  <a:pt x="378" y="150"/>
                </a:cubicBezTo>
                <a:cubicBezTo>
                  <a:pt x="378" y="150"/>
                  <a:pt x="378" y="150"/>
                  <a:pt x="378" y="150"/>
                </a:cubicBezTo>
                <a:cubicBezTo>
                  <a:pt x="379" y="150"/>
                  <a:pt x="379" y="150"/>
                  <a:pt x="379" y="150"/>
                </a:cubicBezTo>
                <a:cubicBezTo>
                  <a:pt x="379" y="150"/>
                  <a:pt x="379" y="149"/>
                  <a:pt x="379" y="149"/>
                </a:cubicBezTo>
                <a:cubicBezTo>
                  <a:pt x="383" y="148"/>
                  <a:pt x="383" y="148"/>
                  <a:pt x="383" y="148"/>
                </a:cubicBezTo>
                <a:cubicBezTo>
                  <a:pt x="385" y="149"/>
                  <a:pt x="386" y="151"/>
                  <a:pt x="387" y="153"/>
                </a:cubicBezTo>
                <a:cubicBezTo>
                  <a:pt x="385" y="155"/>
                  <a:pt x="383" y="155"/>
                  <a:pt x="380" y="155"/>
                </a:cubicBezTo>
                <a:close/>
                <a:moveTo>
                  <a:pt x="335" y="183"/>
                </a:moveTo>
                <a:cubicBezTo>
                  <a:pt x="335" y="183"/>
                  <a:pt x="335" y="183"/>
                  <a:pt x="335" y="183"/>
                </a:cubicBezTo>
                <a:cubicBezTo>
                  <a:pt x="330" y="179"/>
                  <a:pt x="327" y="175"/>
                  <a:pt x="324" y="170"/>
                </a:cubicBezTo>
                <a:cubicBezTo>
                  <a:pt x="325" y="169"/>
                  <a:pt x="325" y="169"/>
                  <a:pt x="325" y="169"/>
                </a:cubicBezTo>
                <a:cubicBezTo>
                  <a:pt x="328" y="170"/>
                  <a:pt x="331" y="173"/>
                  <a:pt x="335" y="173"/>
                </a:cubicBezTo>
                <a:cubicBezTo>
                  <a:pt x="337" y="171"/>
                  <a:pt x="339" y="170"/>
                  <a:pt x="340" y="168"/>
                </a:cubicBezTo>
                <a:cubicBezTo>
                  <a:pt x="336" y="164"/>
                  <a:pt x="331" y="165"/>
                  <a:pt x="326" y="163"/>
                </a:cubicBezTo>
                <a:cubicBezTo>
                  <a:pt x="323" y="160"/>
                  <a:pt x="321" y="153"/>
                  <a:pt x="322" y="150"/>
                </a:cubicBezTo>
                <a:cubicBezTo>
                  <a:pt x="326" y="146"/>
                  <a:pt x="325" y="149"/>
                  <a:pt x="329" y="152"/>
                </a:cubicBezTo>
                <a:cubicBezTo>
                  <a:pt x="334" y="156"/>
                  <a:pt x="342" y="158"/>
                  <a:pt x="348" y="160"/>
                </a:cubicBezTo>
                <a:cubicBezTo>
                  <a:pt x="350" y="160"/>
                  <a:pt x="350" y="160"/>
                  <a:pt x="350" y="161"/>
                </a:cubicBezTo>
                <a:cubicBezTo>
                  <a:pt x="354" y="159"/>
                  <a:pt x="355" y="159"/>
                  <a:pt x="359" y="161"/>
                </a:cubicBezTo>
                <a:cubicBezTo>
                  <a:pt x="361" y="162"/>
                  <a:pt x="361" y="162"/>
                  <a:pt x="367" y="163"/>
                </a:cubicBezTo>
                <a:cubicBezTo>
                  <a:pt x="367" y="163"/>
                  <a:pt x="367" y="163"/>
                  <a:pt x="368" y="162"/>
                </a:cubicBezTo>
                <a:cubicBezTo>
                  <a:pt x="362" y="158"/>
                  <a:pt x="353" y="158"/>
                  <a:pt x="346" y="157"/>
                </a:cubicBezTo>
                <a:cubicBezTo>
                  <a:pt x="343" y="155"/>
                  <a:pt x="342" y="153"/>
                  <a:pt x="341" y="151"/>
                </a:cubicBezTo>
                <a:cubicBezTo>
                  <a:pt x="340" y="150"/>
                  <a:pt x="334" y="146"/>
                  <a:pt x="339" y="146"/>
                </a:cubicBezTo>
                <a:cubicBezTo>
                  <a:pt x="341" y="147"/>
                  <a:pt x="343" y="147"/>
                  <a:pt x="346" y="148"/>
                </a:cubicBezTo>
                <a:cubicBezTo>
                  <a:pt x="352" y="149"/>
                  <a:pt x="359" y="152"/>
                  <a:pt x="366" y="154"/>
                </a:cubicBezTo>
                <a:cubicBezTo>
                  <a:pt x="367" y="153"/>
                  <a:pt x="367" y="152"/>
                  <a:pt x="367" y="152"/>
                </a:cubicBezTo>
                <a:cubicBezTo>
                  <a:pt x="368" y="151"/>
                  <a:pt x="368" y="151"/>
                  <a:pt x="369" y="150"/>
                </a:cubicBezTo>
                <a:cubicBezTo>
                  <a:pt x="368" y="150"/>
                  <a:pt x="368" y="149"/>
                  <a:pt x="367" y="150"/>
                </a:cubicBezTo>
                <a:cubicBezTo>
                  <a:pt x="364" y="149"/>
                  <a:pt x="360" y="150"/>
                  <a:pt x="361" y="145"/>
                </a:cubicBezTo>
                <a:cubicBezTo>
                  <a:pt x="358" y="147"/>
                  <a:pt x="355" y="147"/>
                  <a:pt x="352" y="145"/>
                </a:cubicBezTo>
                <a:cubicBezTo>
                  <a:pt x="351" y="141"/>
                  <a:pt x="355" y="137"/>
                  <a:pt x="356" y="135"/>
                </a:cubicBezTo>
                <a:cubicBezTo>
                  <a:pt x="356" y="135"/>
                  <a:pt x="357" y="133"/>
                  <a:pt x="358" y="131"/>
                </a:cubicBezTo>
                <a:cubicBezTo>
                  <a:pt x="359" y="128"/>
                  <a:pt x="360" y="123"/>
                  <a:pt x="363" y="123"/>
                </a:cubicBezTo>
                <a:cubicBezTo>
                  <a:pt x="366" y="123"/>
                  <a:pt x="367" y="124"/>
                  <a:pt x="366" y="127"/>
                </a:cubicBezTo>
                <a:cubicBezTo>
                  <a:pt x="366" y="129"/>
                  <a:pt x="366" y="132"/>
                  <a:pt x="366" y="135"/>
                </a:cubicBezTo>
                <a:cubicBezTo>
                  <a:pt x="366" y="135"/>
                  <a:pt x="366" y="135"/>
                  <a:pt x="366" y="135"/>
                </a:cubicBezTo>
                <a:cubicBezTo>
                  <a:pt x="365" y="138"/>
                  <a:pt x="364" y="142"/>
                  <a:pt x="362" y="144"/>
                </a:cubicBezTo>
                <a:cubicBezTo>
                  <a:pt x="364" y="145"/>
                  <a:pt x="367" y="145"/>
                  <a:pt x="367" y="143"/>
                </a:cubicBezTo>
                <a:cubicBezTo>
                  <a:pt x="367" y="140"/>
                  <a:pt x="369" y="139"/>
                  <a:pt x="372" y="139"/>
                </a:cubicBezTo>
                <a:cubicBezTo>
                  <a:pt x="372" y="140"/>
                  <a:pt x="372" y="140"/>
                  <a:pt x="374" y="142"/>
                </a:cubicBezTo>
                <a:cubicBezTo>
                  <a:pt x="374" y="141"/>
                  <a:pt x="374" y="141"/>
                  <a:pt x="374" y="141"/>
                </a:cubicBezTo>
                <a:cubicBezTo>
                  <a:pt x="373" y="138"/>
                  <a:pt x="374" y="138"/>
                  <a:pt x="376" y="137"/>
                </a:cubicBezTo>
                <a:cubicBezTo>
                  <a:pt x="374" y="135"/>
                  <a:pt x="376" y="132"/>
                  <a:pt x="378" y="131"/>
                </a:cubicBezTo>
                <a:cubicBezTo>
                  <a:pt x="385" y="135"/>
                  <a:pt x="385" y="135"/>
                  <a:pt x="388" y="137"/>
                </a:cubicBezTo>
                <a:cubicBezTo>
                  <a:pt x="392" y="137"/>
                  <a:pt x="400" y="133"/>
                  <a:pt x="402" y="137"/>
                </a:cubicBezTo>
                <a:cubicBezTo>
                  <a:pt x="402" y="139"/>
                  <a:pt x="401" y="142"/>
                  <a:pt x="398" y="144"/>
                </a:cubicBezTo>
                <a:cubicBezTo>
                  <a:pt x="397" y="144"/>
                  <a:pt x="396" y="145"/>
                  <a:pt x="395" y="145"/>
                </a:cubicBezTo>
                <a:cubicBezTo>
                  <a:pt x="395" y="146"/>
                  <a:pt x="395" y="146"/>
                  <a:pt x="396" y="147"/>
                </a:cubicBezTo>
                <a:cubicBezTo>
                  <a:pt x="399" y="148"/>
                  <a:pt x="402" y="147"/>
                  <a:pt x="400" y="152"/>
                </a:cubicBezTo>
                <a:cubicBezTo>
                  <a:pt x="401" y="156"/>
                  <a:pt x="402" y="156"/>
                  <a:pt x="398" y="159"/>
                </a:cubicBezTo>
                <a:cubicBezTo>
                  <a:pt x="393" y="160"/>
                  <a:pt x="388" y="162"/>
                  <a:pt x="382" y="164"/>
                </a:cubicBezTo>
                <a:cubicBezTo>
                  <a:pt x="382" y="164"/>
                  <a:pt x="382" y="164"/>
                  <a:pt x="382" y="164"/>
                </a:cubicBezTo>
                <a:cubicBezTo>
                  <a:pt x="382" y="164"/>
                  <a:pt x="383" y="165"/>
                  <a:pt x="383" y="166"/>
                </a:cubicBezTo>
                <a:cubicBezTo>
                  <a:pt x="382" y="167"/>
                  <a:pt x="380" y="169"/>
                  <a:pt x="378" y="171"/>
                </a:cubicBezTo>
                <a:cubicBezTo>
                  <a:pt x="375" y="172"/>
                  <a:pt x="373" y="170"/>
                  <a:pt x="370" y="168"/>
                </a:cubicBezTo>
                <a:cubicBezTo>
                  <a:pt x="366" y="167"/>
                  <a:pt x="362" y="165"/>
                  <a:pt x="358" y="164"/>
                </a:cubicBezTo>
                <a:cubicBezTo>
                  <a:pt x="358" y="165"/>
                  <a:pt x="357" y="165"/>
                  <a:pt x="356" y="166"/>
                </a:cubicBezTo>
                <a:cubicBezTo>
                  <a:pt x="358" y="167"/>
                  <a:pt x="359" y="169"/>
                  <a:pt x="361" y="170"/>
                </a:cubicBezTo>
                <a:cubicBezTo>
                  <a:pt x="361" y="173"/>
                  <a:pt x="358" y="175"/>
                  <a:pt x="356" y="176"/>
                </a:cubicBezTo>
                <a:cubicBezTo>
                  <a:pt x="354" y="175"/>
                  <a:pt x="353" y="174"/>
                  <a:pt x="351" y="173"/>
                </a:cubicBezTo>
                <a:cubicBezTo>
                  <a:pt x="350" y="174"/>
                  <a:pt x="349" y="175"/>
                  <a:pt x="348" y="175"/>
                </a:cubicBezTo>
                <a:cubicBezTo>
                  <a:pt x="346" y="178"/>
                  <a:pt x="340" y="187"/>
                  <a:pt x="335" y="183"/>
                </a:cubicBezTo>
                <a:close/>
                <a:moveTo>
                  <a:pt x="213" y="0"/>
                </a:moveTo>
                <a:cubicBezTo>
                  <a:pt x="330" y="0"/>
                  <a:pt x="426" y="95"/>
                  <a:pt x="426" y="212"/>
                </a:cubicBezTo>
                <a:cubicBezTo>
                  <a:pt x="426" y="329"/>
                  <a:pt x="330" y="425"/>
                  <a:pt x="213" y="425"/>
                </a:cubicBezTo>
                <a:cubicBezTo>
                  <a:pt x="96" y="425"/>
                  <a:pt x="0" y="329"/>
                  <a:pt x="0" y="212"/>
                </a:cubicBezTo>
                <a:cubicBezTo>
                  <a:pt x="0" y="95"/>
                  <a:pt x="96" y="0"/>
                  <a:pt x="213" y="0"/>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Tree>
    <p:extLst>
      <p:ext uri="{BB962C8B-B14F-4D97-AF65-F5344CB8AC3E}">
        <p14:creationId xmlns:p14="http://schemas.microsoft.com/office/powerpoint/2010/main" val="3150739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337290" y="150470"/>
            <a:ext cx="4325543" cy="499624"/>
          </a:xfrm>
          <a:prstGeom prst="rect">
            <a:avLst/>
          </a:prstGeom>
          <a:noFill/>
        </p:spPr>
        <p:txBody>
          <a:bodyPr wrap="none">
            <a:spAutoFit/>
          </a:bodyPr>
          <a:lstStyle/>
          <a:p>
            <a:pPr fontAlgn="base">
              <a:lnSpc>
                <a:spcPct val="150000"/>
              </a:lnSpc>
              <a:spcBef>
                <a:spcPct val="0"/>
              </a:spcBef>
              <a:spcAft>
                <a:spcPct val="0"/>
              </a:spcAft>
              <a:defRPr/>
            </a:pPr>
            <a:r>
              <a:rPr lang="en-US" altLang="zh-CN" sz="20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PART2.1 </a:t>
            </a:r>
            <a:r>
              <a:rPr lang="zh-CN" altLang="en-US" sz="2000" b="1" dirty="0">
                <a:solidFill>
                  <a:schemeClr val="accent1"/>
                </a:solidFill>
                <a:latin typeface="微软雅黑" panose="020B0503020204020204" pitchFamily="34" charset="-122"/>
                <a:ea typeface="微软雅黑" panose="020B0503020204020204" pitchFamily="34" charset="-122"/>
              </a:rPr>
              <a:t>数字资本</a:t>
            </a:r>
            <a:r>
              <a:rPr lang="zh-CN" altLang="en-US" sz="2000" dirty="0">
                <a:solidFill>
                  <a:schemeClr val="accent1"/>
                </a:solidFill>
                <a:latin typeface="微软雅黑" panose="020B0503020204020204" pitchFamily="34" charset="-122"/>
                <a:ea typeface="微软雅黑" panose="020B0503020204020204" pitchFamily="34" charset="-122"/>
              </a:rPr>
              <a:t>：共享还是剥削？</a:t>
            </a:r>
          </a:p>
        </p:txBody>
      </p:sp>
      <p:sp>
        <p:nvSpPr>
          <p:cNvPr id="12" name="矩形 11"/>
          <p:cNvSpPr/>
          <p:nvPr/>
        </p:nvSpPr>
        <p:spPr>
          <a:xfrm>
            <a:off x="2762297" y="1195599"/>
            <a:ext cx="6381703" cy="32936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2978875" y="1361077"/>
            <a:ext cx="6016112" cy="2962734"/>
          </a:xfrm>
          <a:prstGeom prst="rect">
            <a:avLst/>
          </a:prstGeom>
        </p:spPr>
        <p:txBody>
          <a:bodyPr wrap="square">
            <a:spAutoFit/>
          </a:bodyPr>
          <a:lstStyle/>
          <a:p>
            <a:pPr algn="just">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数字资本主义：</a:t>
            </a:r>
            <a:endParaRPr lang="en-US" altLang="zh-CN" sz="1400" b="1" dirty="0">
              <a:solidFill>
                <a:schemeClr val="bg1"/>
              </a:solidFill>
              <a:latin typeface="微软雅黑" panose="020B0503020204020204" pitchFamily="34" charset="-122"/>
              <a:ea typeface="微软雅黑" panose="020B0503020204020204" pitchFamily="34" charset="-122"/>
            </a:endParaRPr>
          </a:p>
          <a:p>
            <a:pPr indent="457200" algn="just">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指资本主义进入了信息时代，网络信息技术成为资本主义先进生产力的代表，并对整个资本主义的生产方式和社会关系产生了重大的影响。因此，数字资本主义也就是信息时代的资本主义。</a:t>
            </a:r>
          </a:p>
          <a:p>
            <a:pPr indent="457200" algn="just">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数字资本主义是以信息技术为支撑、以数字为基本内核，以榨取剩余价值，实现资本积累为根本目的，从而对生产力和生产关系产生重大影响的一种新的资本主义类型。</a:t>
            </a:r>
          </a:p>
          <a:p>
            <a:pPr algn="just">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“在扩张性市场逻辑的影响下，因特网正在带动政治经济向所谓的数字资本主义转变。”</a:t>
            </a:r>
            <a:r>
              <a:rPr lang="en-US" altLang="zh-CN" sz="1400" dirty="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丹、希特</a:t>
            </a:r>
            <a:r>
              <a:rPr lang="en-US" altLang="zh-CN" sz="1400" dirty="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美</a:t>
            </a:r>
            <a:r>
              <a:rPr lang="en-US" altLang="zh-CN" sz="1400" dirty="0">
                <a:solidFill>
                  <a:schemeClr val="bg1"/>
                </a:solidFill>
                <a:latin typeface="微软雅黑" panose="020B0503020204020204" pitchFamily="34" charset="-122"/>
                <a:ea typeface="微软雅黑" panose="020B0503020204020204" pitchFamily="34" charset="-122"/>
              </a:rPr>
              <a:t>】</a:t>
            </a:r>
          </a:p>
        </p:txBody>
      </p:sp>
      <p:pic>
        <p:nvPicPr>
          <p:cNvPr id="2" name="图片 1">
            <a:extLst>
              <a:ext uri="{FF2B5EF4-FFF2-40B4-BE49-F238E27FC236}">
                <a16:creationId xmlns:a16="http://schemas.microsoft.com/office/drawing/2014/main" id="{04865EE5-686F-43CB-BC75-F4A97763F695}"/>
              </a:ext>
            </a:extLst>
          </p:cNvPr>
          <p:cNvPicPr>
            <a:picLocks noChangeAspect="1"/>
          </p:cNvPicPr>
          <p:nvPr/>
        </p:nvPicPr>
        <p:blipFill rotWithShape="1">
          <a:blip r:embed="rId2"/>
          <a:srcRect l="11708" r="15489"/>
          <a:stretch/>
        </p:blipFill>
        <p:spPr>
          <a:xfrm>
            <a:off x="78558" y="1117601"/>
            <a:ext cx="2683739" cy="1869340"/>
          </a:xfrm>
          <a:prstGeom prst="rect">
            <a:avLst/>
          </a:prstGeom>
          <a:ln>
            <a:noFill/>
          </a:ln>
          <a:effectLst>
            <a:softEdge rad="112500"/>
          </a:effectLst>
        </p:spPr>
      </p:pic>
      <p:pic>
        <p:nvPicPr>
          <p:cNvPr id="6" name="图片 5">
            <a:extLst>
              <a:ext uri="{FF2B5EF4-FFF2-40B4-BE49-F238E27FC236}">
                <a16:creationId xmlns:a16="http://schemas.microsoft.com/office/drawing/2014/main" id="{629FCA89-0D77-47BB-9D7D-3F7CE02F5A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790" y="2984427"/>
            <a:ext cx="2507218" cy="1507376"/>
          </a:xfrm>
          <a:prstGeom prst="rect">
            <a:avLst/>
          </a:prstGeom>
          <a:ln>
            <a:noFill/>
          </a:ln>
          <a:effectLst>
            <a:softEdge rad="112500"/>
          </a:effectLst>
        </p:spPr>
      </p:pic>
    </p:spTree>
    <p:extLst>
      <p:ext uri="{BB962C8B-B14F-4D97-AF65-F5344CB8AC3E}">
        <p14:creationId xmlns:p14="http://schemas.microsoft.com/office/powerpoint/2010/main" val="2650786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00"/>
                                        <p:tgtEl>
                                          <p:spTgt spid="2"/>
                                        </p:tgtEl>
                                      </p:cBhvr>
                                    </p:animEffect>
                                  </p:childTnLst>
                                </p:cTn>
                              </p:par>
                              <p:par>
                                <p:cTn id="15" presetID="22" presetClass="entr" presetSubtype="4"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animBg="1"/>
      <p:bldP spid="15" grpId="0"/>
    </p:bldLst>
  </p:timing>
</p:sld>
</file>

<file path=ppt/theme/theme1.xml><?xml version="1.0" encoding="utf-8"?>
<a:theme xmlns:a="http://schemas.openxmlformats.org/drawingml/2006/main" name="Office 主题">
  <a:themeElements>
    <a:clrScheme name="蓝色清新答辩1">
      <a:dk1>
        <a:sysClr val="windowText" lastClr="000000"/>
      </a:dk1>
      <a:lt1>
        <a:sysClr val="window" lastClr="FFFFFF"/>
      </a:lt1>
      <a:dk2>
        <a:srgbClr val="EEF2F5"/>
      </a:dk2>
      <a:lt2>
        <a:srgbClr val="E7E6E6"/>
      </a:lt2>
      <a:accent1>
        <a:srgbClr val="304371"/>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231</TotalTime>
  <Words>2562</Words>
  <Application>Microsoft Office PowerPoint</Application>
  <PresentationFormat>全屏显示(16:9)</PresentationFormat>
  <Paragraphs>127</Paragraphs>
  <Slides>24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Gill Sans</vt:lpstr>
      <vt:lpstr>微软雅黑</vt:lpstr>
      <vt:lpstr>Arial</vt:lpstr>
      <vt:lpstr>Calibri Light</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熊猫哒哒</dc:creator>
  <cp:lastModifiedBy>张 辰潇</cp:lastModifiedBy>
  <cp:revision>375</cp:revision>
  <dcterms:created xsi:type="dcterms:W3CDTF">2017-05-01T12:27:00Z</dcterms:created>
  <dcterms:modified xsi:type="dcterms:W3CDTF">2019-12-08T13:30:08Z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