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eg"/>
  <Override PartName="/ppt/media/image15.jpg" ContentType="image/jpeg"/>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77" r:id="rId4"/>
    <p:sldId id="258" r:id="rId5"/>
    <p:sldId id="278" r:id="rId6"/>
    <p:sldId id="283" r:id="rId7"/>
    <p:sldId id="293" r:id="rId8"/>
    <p:sldId id="294" r:id="rId9"/>
    <p:sldId id="295" r:id="rId10"/>
    <p:sldId id="284" r:id="rId11"/>
    <p:sldId id="296" r:id="rId12"/>
    <p:sldId id="297" r:id="rId13"/>
    <p:sldId id="298" r:id="rId14"/>
    <p:sldId id="299" r:id="rId15"/>
    <p:sldId id="300" r:id="rId16"/>
    <p:sldId id="301" r:id="rId17"/>
    <p:sldId id="302" r:id="rId18"/>
    <p:sldId id="286" r:id="rId19"/>
    <p:sldId id="287" r:id="rId20"/>
    <p:sldId id="28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CEE2"/>
    <a:srgbClr val="220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84" d="100"/>
          <a:sy n="84" d="100"/>
        </p:scale>
        <p:origin x="5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194CCE-1862-4D49-A69E-28ED573AEBBB}" type="datetimeFigureOut">
              <a:rPr lang="zh-CN" altLang="en-US" smtClean="0"/>
              <a:t>2021/2/20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79966-A538-450D-A1CC-507BFB042D9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94CCE-1862-4D49-A69E-28ED573AEBBB}" type="datetimeFigureOut">
              <a:rPr lang="zh-CN" altLang="en-US" smtClean="0"/>
              <a:t>2021/2/20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79966-A538-450D-A1CC-507BFB042D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7" b="8861"/>
          <a:stretch>
            <a:fillRect/>
          </a:stretch>
        </p:blipFill>
        <p:spPr>
          <a:xfrm flipH="1">
            <a:off x="89467" y="0"/>
            <a:ext cx="7025833" cy="6886141"/>
          </a:xfrm>
          <a:prstGeom prst="rect">
            <a:avLst/>
          </a:prstGeom>
        </p:spPr>
      </p:pic>
      <p:sp>
        <p:nvSpPr>
          <p:cNvPr id="6" name="文本框 5"/>
          <p:cNvSpPr txBox="1"/>
          <p:nvPr/>
        </p:nvSpPr>
        <p:spPr>
          <a:xfrm>
            <a:off x="1521069" y="2041803"/>
            <a:ext cx="10011451" cy="2967992"/>
          </a:xfrm>
          <a:prstGeom prst="rect">
            <a:avLst/>
          </a:prstGeom>
          <a:noFill/>
        </p:spPr>
        <p:txBody>
          <a:bodyPr wrap="square" rtlCol="0">
            <a:spAutoFit/>
          </a:bodyPr>
          <a:lstStyle/>
          <a:p>
            <a:pPr algn="r">
              <a:lnSpc>
                <a:spcPct val="150000"/>
              </a:lnSpc>
            </a:pPr>
            <a:r>
              <a:rPr lang="zh-CN" altLang="en-US" sz="5400" dirty="0">
                <a:solidFill>
                  <a:srgbClr val="11CEE2"/>
                </a:solidFill>
                <a:latin typeface="微软雅黑" panose="020B0503020204020204" pitchFamily="34" charset="-122"/>
                <a:ea typeface="微软雅黑" panose="020B0503020204020204" pitchFamily="34" charset="-122"/>
              </a:rPr>
              <a:t>马克思主义基本原理概论</a:t>
            </a:r>
            <a:endParaRPr lang="en-US" altLang="zh-CN" sz="5400" dirty="0">
              <a:solidFill>
                <a:srgbClr val="11CEE2"/>
              </a:solidFill>
              <a:latin typeface="微软雅黑" panose="020B0503020204020204" pitchFamily="34" charset="-122"/>
              <a:ea typeface="微软雅黑" panose="020B0503020204020204" pitchFamily="34" charset="-122"/>
            </a:endParaRPr>
          </a:p>
          <a:p>
            <a:pPr algn="r">
              <a:lnSpc>
                <a:spcPct val="150000"/>
              </a:lnSpc>
            </a:pPr>
            <a:r>
              <a:rPr lang="en-US" altLang="zh-CN" sz="8000" b="1" dirty="0">
                <a:solidFill>
                  <a:srgbClr val="11CEE2"/>
                </a:solidFill>
                <a:latin typeface="微软雅黑" panose="020B0503020204020204" pitchFamily="34" charset="-122"/>
                <a:ea typeface="微软雅黑" panose="020B0503020204020204" pitchFamily="34" charset="-122"/>
              </a:rPr>
              <a:t>Research Topic</a:t>
            </a:r>
            <a:endParaRPr lang="zh-CN" altLang="en-US" sz="4400" b="1" dirty="0">
              <a:solidFill>
                <a:srgbClr val="11CEE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383294" y="5309476"/>
            <a:ext cx="4049677" cy="0"/>
          </a:xfrm>
          <a:prstGeom prst="line">
            <a:avLst/>
          </a:prstGeom>
          <a:ln w="19050">
            <a:solidFill>
              <a:srgbClr val="11CEE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962113" y="2161291"/>
            <a:ext cx="7576334" cy="1569660"/>
          </a:xfrm>
          <a:prstGeom prst="rect">
            <a:avLst/>
          </a:prstGeom>
        </p:spPr>
        <p:txBody>
          <a:bodyPr wrap="square">
            <a:spAutoFit/>
          </a:bodyPr>
          <a:lstStyle/>
          <a:p>
            <a:pPr>
              <a:spcBef>
                <a:spcPct val="50000"/>
              </a:spcBef>
            </a:pPr>
            <a:r>
              <a:rPr lang="en-US" altLang="zh-CN" sz="2400" b="1" dirty="0"/>
              <a:t>         </a:t>
            </a:r>
            <a:r>
              <a:rPr lang="zh-CN" altLang="en-US" sz="2400" b="1" dirty="0"/>
              <a:t>我们从上面的例子中可以感受到科学技术的发展给我们个人和整个社会带来的改变，或许对于全人类的命运而言，这样的改变显得格局太小。那么下面我们就往更高的层面来看科学技术对人类命运的改变。</a:t>
            </a:r>
            <a:endParaRPr lang="en-US" altLang="zh-CN" sz="2400" b="1" dirty="0"/>
          </a:p>
        </p:txBody>
      </p:sp>
      <p:sp>
        <p:nvSpPr>
          <p:cNvPr id="5" name="TextBox 76"/>
          <p:cNvSpPr txBox="1"/>
          <p:nvPr/>
        </p:nvSpPr>
        <p:spPr>
          <a:xfrm>
            <a:off x="-1631983" y="411249"/>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Viewpoints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441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054" y="1193103"/>
            <a:ext cx="9324451" cy="830997"/>
          </a:xfrm>
          <a:prstGeom prst="rect">
            <a:avLst/>
          </a:prstGeom>
        </p:spPr>
        <p:txBody>
          <a:bodyPr wrap="square">
            <a:spAutoFit/>
          </a:bodyPr>
          <a:lstStyle/>
          <a:p>
            <a:pPr>
              <a:spcBef>
                <a:spcPct val="50000"/>
              </a:spcBef>
            </a:pPr>
            <a:r>
              <a:rPr lang="en-US" altLang="zh-CN" sz="2400" b="1" dirty="0"/>
              <a:t>1.</a:t>
            </a:r>
            <a:r>
              <a:rPr lang="zh-CN" altLang="en-US" sz="2400" b="1" dirty="0"/>
              <a:t>科学技术的发展实现了人类历史上前所未有的重大突破，将“不可能”化为“可能”</a:t>
            </a:r>
            <a:endParaRPr lang="en-US" altLang="zh-CN" sz="2400" b="1" dirty="0"/>
          </a:p>
        </p:txBody>
      </p:sp>
      <p:sp>
        <p:nvSpPr>
          <p:cNvPr id="5" name="TextBox 76"/>
          <p:cNvSpPr txBox="1"/>
          <p:nvPr/>
        </p:nvSpPr>
        <p:spPr>
          <a:xfrm>
            <a:off x="-1631983" y="411249"/>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Viewpoints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672" y="1873623"/>
            <a:ext cx="3552465" cy="3907711"/>
          </a:xfrm>
          <a:prstGeom prst="rect">
            <a:avLst/>
          </a:prstGeom>
        </p:spPr>
      </p:pic>
      <p:sp>
        <p:nvSpPr>
          <p:cNvPr id="3" name="文本框 2"/>
          <p:cNvSpPr txBox="1"/>
          <p:nvPr/>
        </p:nvSpPr>
        <p:spPr>
          <a:xfrm>
            <a:off x="7646894" y="2716306"/>
            <a:ext cx="3290047" cy="1200329"/>
          </a:xfrm>
          <a:prstGeom prst="rect">
            <a:avLst/>
          </a:prstGeom>
          <a:noFill/>
        </p:spPr>
        <p:txBody>
          <a:bodyPr wrap="square" rtlCol="0">
            <a:spAutoFit/>
          </a:bodyPr>
          <a:lstStyle/>
          <a:p>
            <a:r>
              <a:rPr lang="en-US" altLang="zh-CN" dirty="0"/>
              <a:t>e.g.1.</a:t>
            </a:r>
            <a:r>
              <a:rPr lang="zh-CN" altLang="en-US" dirty="0"/>
              <a:t>基因工程技术</a:t>
            </a:r>
            <a:endParaRPr lang="en-US" altLang="zh-CN" dirty="0"/>
          </a:p>
          <a:p>
            <a:r>
              <a:rPr lang="zh-CN" altLang="en-US" dirty="0"/>
              <a:t>这项技术使得人类可以人为地改造作物品种，也可以用来治疗某些疾病</a:t>
            </a:r>
          </a:p>
        </p:txBody>
      </p:sp>
    </p:spTree>
    <p:extLst>
      <p:ext uri="{BB962C8B-B14F-4D97-AF65-F5344CB8AC3E}">
        <p14:creationId xmlns:p14="http://schemas.microsoft.com/office/powerpoint/2010/main" val="91993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054" y="1193103"/>
            <a:ext cx="9324451" cy="461665"/>
          </a:xfrm>
          <a:prstGeom prst="rect">
            <a:avLst/>
          </a:prstGeom>
        </p:spPr>
        <p:txBody>
          <a:bodyPr wrap="square">
            <a:spAutoFit/>
          </a:bodyPr>
          <a:lstStyle/>
          <a:p>
            <a:pPr>
              <a:spcBef>
                <a:spcPct val="50000"/>
              </a:spcBef>
            </a:pPr>
            <a:r>
              <a:rPr lang="en-US" altLang="zh-CN" sz="2400" b="1" dirty="0"/>
              <a:t>1.</a:t>
            </a:r>
            <a:r>
              <a:rPr lang="zh-CN" altLang="en-US" sz="2400" b="1" dirty="0"/>
              <a:t>科学技术的发展实现了人类历史上前所未有的重大突破</a:t>
            </a:r>
            <a:endParaRPr lang="en-US" altLang="zh-CN" sz="2400" b="1" dirty="0"/>
          </a:p>
        </p:txBody>
      </p:sp>
      <p:sp>
        <p:nvSpPr>
          <p:cNvPr id="5" name="TextBox 76"/>
          <p:cNvSpPr txBox="1"/>
          <p:nvPr/>
        </p:nvSpPr>
        <p:spPr>
          <a:xfrm>
            <a:off x="-1631983" y="411249"/>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Viewpoints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646894" y="2716306"/>
            <a:ext cx="4303059" cy="1754326"/>
          </a:xfrm>
          <a:prstGeom prst="rect">
            <a:avLst/>
          </a:prstGeom>
          <a:noFill/>
        </p:spPr>
        <p:txBody>
          <a:bodyPr wrap="square" rtlCol="0">
            <a:spAutoFit/>
          </a:bodyPr>
          <a:lstStyle/>
          <a:p>
            <a:r>
              <a:rPr lang="en-US" altLang="zh-CN" dirty="0"/>
              <a:t>e.g.2.</a:t>
            </a:r>
            <a:r>
              <a:rPr lang="zh-CN" altLang="en-US" dirty="0"/>
              <a:t>计算机技术</a:t>
            </a:r>
            <a:endParaRPr lang="en-US" altLang="zh-CN" dirty="0"/>
          </a:p>
          <a:p>
            <a:r>
              <a:rPr lang="zh-CN" altLang="en-US" dirty="0"/>
              <a:t>计算机技术的概念非常宽泛，最常见的就是互联网技术，互联网的发展使得人与人之间的交流和信息的交互跨越了时间和空间的距离。而近几年，迅速发展的人工智能技术也在各个领域落地生根。</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53" y="2164034"/>
            <a:ext cx="6672805" cy="4003683"/>
          </a:xfrm>
          <a:prstGeom prst="rect">
            <a:avLst/>
          </a:prstGeom>
        </p:spPr>
      </p:pic>
    </p:spTree>
    <p:extLst>
      <p:ext uri="{BB962C8B-B14F-4D97-AF65-F5344CB8AC3E}">
        <p14:creationId xmlns:p14="http://schemas.microsoft.com/office/powerpoint/2010/main" val="376516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054" y="1193103"/>
            <a:ext cx="9324451" cy="461665"/>
          </a:xfrm>
          <a:prstGeom prst="rect">
            <a:avLst/>
          </a:prstGeom>
        </p:spPr>
        <p:txBody>
          <a:bodyPr wrap="square">
            <a:spAutoFit/>
          </a:bodyPr>
          <a:lstStyle/>
          <a:p>
            <a:pPr>
              <a:spcBef>
                <a:spcPct val="50000"/>
              </a:spcBef>
            </a:pPr>
            <a:r>
              <a:rPr lang="en-US" altLang="zh-CN" sz="2400" b="1" dirty="0"/>
              <a:t>2.</a:t>
            </a:r>
            <a:r>
              <a:rPr lang="zh-CN" altLang="en-US" sz="2400" b="1" dirty="0"/>
              <a:t>科学技术的发展使得整个人类社会的联系变得更加紧密</a:t>
            </a:r>
            <a:endParaRPr lang="en-US" altLang="zh-CN" sz="2400" b="1" dirty="0"/>
          </a:p>
        </p:txBody>
      </p:sp>
      <p:sp>
        <p:nvSpPr>
          <p:cNvPr id="5" name="TextBox 76"/>
          <p:cNvSpPr txBox="1"/>
          <p:nvPr/>
        </p:nvSpPr>
        <p:spPr>
          <a:xfrm>
            <a:off x="-1631983" y="411249"/>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Viewpoints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66220" y="2196353"/>
            <a:ext cx="8965285" cy="923330"/>
          </a:xfrm>
          <a:prstGeom prst="rect">
            <a:avLst/>
          </a:prstGeom>
          <a:noFill/>
        </p:spPr>
        <p:txBody>
          <a:bodyPr wrap="square" rtlCol="0">
            <a:spAutoFit/>
          </a:bodyPr>
          <a:lstStyle/>
          <a:p>
            <a:r>
              <a:rPr lang="zh-CN" altLang="en-US" dirty="0"/>
              <a:t>科学技术的发展促进了不同国家、地区之间的交流，先进的交通工具加强了人的流动性，通讯技术的发展也方便了世界各地之间的人交流同时，科学技术的发展也使得人类联合起来共同面对未知的机遇和挑战。</a:t>
            </a:r>
          </a:p>
        </p:txBody>
      </p:sp>
    </p:spTree>
    <p:extLst>
      <p:ext uri="{BB962C8B-B14F-4D97-AF65-F5344CB8AC3E}">
        <p14:creationId xmlns:p14="http://schemas.microsoft.com/office/powerpoint/2010/main" val="234471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054" y="1193103"/>
            <a:ext cx="9324451" cy="461665"/>
          </a:xfrm>
          <a:prstGeom prst="rect">
            <a:avLst/>
          </a:prstGeom>
        </p:spPr>
        <p:txBody>
          <a:bodyPr wrap="square">
            <a:spAutoFit/>
          </a:bodyPr>
          <a:lstStyle/>
          <a:p>
            <a:pPr>
              <a:spcBef>
                <a:spcPct val="50000"/>
              </a:spcBef>
            </a:pPr>
            <a:r>
              <a:rPr lang="en-US" altLang="zh-CN" sz="2400" b="1" dirty="0"/>
              <a:t>2.</a:t>
            </a:r>
            <a:r>
              <a:rPr lang="zh-CN" altLang="en-US" sz="2400" b="1" dirty="0"/>
              <a:t>科学技术的发展使得整个人类社会的联系变得更加紧密</a:t>
            </a:r>
            <a:endParaRPr lang="en-US" altLang="zh-CN" sz="2400" b="1" dirty="0"/>
          </a:p>
        </p:txBody>
      </p:sp>
      <p:sp>
        <p:nvSpPr>
          <p:cNvPr id="5" name="TextBox 76"/>
          <p:cNvSpPr txBox="1"/>
          <p:nvPr/>
        </p:nvSpPr>
        <p:spPr>
          <a:xfrm>
            <a:off x="-1631983" y="411249"/>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Viewpoints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5867" y="1974956"/>
            <a:ext cx="8965285" cy="369332"/>
          </a:xfrm>
          <a:prstGeom prst="rect">
            <a:avLst/>
          </a:prstGeom>
          <a:noFill/>
        </p:spPr>
        <p:txBody>
          <a:bodyPr wrap="square" rtlCol="0">
            <a:spAutoFit/>
          </a:bodyPr>
          <a:lstStyle/>
          <a:p>
            <a:r>
              <a:rPr lang="en-US" altLang="zh-CN" dirty="0"/>
              <a:t>e.g.1</a:t>
            </a:r>
            <a:r>
              <a:rPr lang="zh-CN" altLang="en-US" dirty="0"/>
              <a:t>全球最大的开源代码托管平台</a:t>
            </a:r>
            <a:r>
              <a:rPr lang="en-US" altLang="zh-CN" dirty="0" err="1"/>
              <a:t>Github</a:t>
            </a: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9279" y="1568824"/>
            <a:ext cx="2636202" cy="977152"/>
          </a:xfrm>
          <a:prstGeom prst="rect">
            <a:avLst/>
          </a:prstGeom>
        </p:spPr>
      </p:pic>
      <p:pic>
        <p:nvPicPr>
          <p:cNvPr id="4" name="图片 3"/>
          <p:cNvPicPr>
            <a:picLocks noChangeAspect="1"/>
          </p:cNvPicPr>
          <p:nvPr/>
        </p:nvPicPr>
        <p:blipFill>
          <a:blip r:embed="rId3"/>
          <a:stretch>
            <a:fillRect/>
          </a:stretch>
        </p:blipFill>
        <p:spPr>
          <a:xfrm>
            <a:off x="2155110" y="2468154"/>
            <a:ext cx="7624805" cy="3911856"/>
          </a:xfrm>
          <a:prstGeom prst="rect">
            <a:avLst/>
          </a:prstGeom>
        </p:spPr>
      </p:pic>
    </p:spTree>
    <p:extLst>
      <p:ext uri="{BB962C8B-B14F-4D97-AF65-F5344CB8AC3E}">
        <p14:creationId xmlns:p14="http://schemas.microsoft.com/office/powerpoint/2010/main" val="181741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054" y="1193103"/>
            <a:ext cx="9324451" cy="461665"/>
          </a:xfrm>
          <a:prstGeom prst="rect">
            <a:avLst/>
          </a:prstGeom>
        </p:spPr>
        <p:txBody>
          <a:bodyPr wrap="square">
            <a:spAutoFit/>
          </a:bodyPr>
          <a:lstStyle/>
          <a:p>
            <a:pPr>
              <a:spcBef>
                <a:spcPct val="50000"/>
              </a:spcBef>
            </a:pPr>
            <a:r>
              <a:rPr lang="en-US" altLang="zh-CN" sz="2400" b="1" dirty="0"/>
              <a:t>2.</a:t>
            </a:r>
            <a:r>
              <a:rPr lang="zh-CN" altLang="en-US" sz="2400" b="1" dirty="0"/>
              <a:t>科学技术的发展使得整个人类社会的联系变得更加紧密</a:t>
            </a:r>
            <a:endParaRPr lang="en-US" altLang="zh-CN" sz="2400" b="1" dirty="0"/>
          </a:p>
        </p:txBody>
      </p:sp>
      <p:sp>
        <p:nvSpPr>
          <p:cNvPr id="5" name="TextBox 76"/>
          <p:cNvSpPr txBox="1"/>
          <p:nvPr/>
        </p:nvSpPr>
        <p:spPr>
          <a:xfrm>
            <a:off x="-1631983" y="411249"/>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Viewpoints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5867" y="1974956"/>
            <a:ext cx="8965285" cy="369332"/>
          </a:xfrm>
          <a:prstGeom prst="rect">
            <a:avLst/>
          </a:prstGeom>
          <a:noFill/>
        </p:spPr>
        <p:txBody>
          <a:bodyPr wrap="square" rtlCol="0">
            <a:spAutoFit/>
          </a:bodyPr>
          <a:lstStyle/>
          <a:p>
            <a:r>
              <a:rPr lang="en-US" altLang="zh-CN" dirty="0"/>
              <a:t>e.g.2</a:t>
            </a:r>
            <a:r>
              <a:rPr lang="zh-CN" altLang="en-US" dirty="0"/>
              <a:t>对落后的国家、地区进行援助</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54" y="2774577"/>
            <a:ext cx="5715000" cy="3048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567" y="2774577"/>
            <a:ext cx="4591609" cy="3055507"/>
          </a:xfrm>
          <a:prstGeom prst="rect">
            <a:avLst/>
          </a:prstGeom>
        </p:spPr>
      </p:pic>
      <p:sp>
        <p:nvSpPr>
          <p:cNvPr id="9" name="文本框 8"/>
          <p:cNvSpPr txBox="1"/>
          <p:nvPr/>
        </p:nvSpPr>
        <p:spPr>
          <a:xfrm>
            <a:off x="824753" y="6176682"/>
            <a:ext cx="9771529" cy="369332"/>
          </a:xfrm>
          <a:prstGeom prst="rect">
            <a:avLst/>
          </a:prstGeom>
          <a:noFill/>
        </p:spPr>
        <p:txBody>
          <a:bodyPr wrap="square" rtlCol="0">
            <a:spAutoFit/>
          </a:bodyPr>
          <a:lstStyle/>
          <a:p>
            <a:r>
              <a:rPr lang="zh-CN" altLang="en-US" dirty="0"/>
              <a:t>中国把自己的高铁技术和先进的农业种植技术带往非洲援助发展。</a:t>
            </a:r>
          </a:p>
        </p:txBody>
      </p:sp>
    </p:spTree>
    <p:extLst>
      <p:ext uri="{BB962C8B-B14F-4D97-AF65-F5344CB8AC3E}">
        <p14:creationId xmlns:p14="http://schemas.microsoft.com/office/powerpoint/2010/main" val="334691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054" y="1193103"/>
            <a:ext cx="9324451" cy="461665"/>
          </a:xfrm>
          <a:prstGeom prst="rect">
            <a:avLst/>
          </a:prstGeom>
        </p:spPr>
        <p:txBody>
          <a:bodyPr wrap="square">
            <a:spAutoFit/>
          </a:bodyPr>
          <a:lstStyle/>
          <a:p>
            <a:pPr>
              <a:spcBef>
                <a:spcPct val="50000"/>
              </a:spcBef>
            </a:pPr>
            <a:r>
              <a:rPr lang="en-US" altLang="zh-CN" sz="2400" b="1" dirty="0"/>
              <a:t>3.</a:t>
            </a:r>
            <a:r>
              <a:rPr lang="zh-CN" altLang="en-US" sz="2400" b="1" dirty="0"/>
              <a:t>科学技术的发展也正在给人类社会带来潜在的威胁</a:t>
            </a:r>
            <a:endParaRPr lang="en-US" altLang="zh-CN" sz="2400" b="1" dirty="0"/>
          </a:p>
        </p:txBody>
      </p:sp>
      <p:sp>
        <p:nvSpPr>
          <p:cNvPr id="5" name="TextBox 76"/>
          <p:cNvSpPr txBox="1"/>
          <p:nvPr/>
        </p:nvSpPr>
        <p:spPr>
          <a:xfrm>
            <a:off x="-1631983" y="411249"/>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Viewpoints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5867" y="1974956"/>
            <a:ext cx="8965285" cy="646331"/>
          </a:xfrm>
          <a:prstGeom prst="rect">
            <a:avLst/>
          </a:prstGeom>
          <a:noFill/>
        </p:spPr>
        <p:txBody>
          <a:bodyPr wrap="square" rtlCol="0">
            <a:spAutoFit/>
          </a:bodyPr>
          <a:lstStyle/>
          <a:p>
            <a:r>
              <a:rPr lang="en-US" altLang="zh-CN" dirty="0"/>
              <a:t>e.g.1.</a:t>
            </a:r>
            <a:r>
              <a:rPr lang="zh-CN" altLang="en-US" dirty="0"/>
              <a:t>科学技术的发展也使得各式各样的武器装备迅速发展，使得战争中的伤亡扩大，更多的人流离失所。核武器和日益猖獗的恐怖主义活动也在威胁着全人类的和平与安全。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5" y="3209364"/>
            <a:ext cx="4037002" cy="250227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868" y="3209364"/>
            <a:ext cx="4015545" cy="250227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705" y="3209365"/>
            <a:ext cx="3149600" cy="2502274"/>
          </a:xfrm>
          <a:prstGeom prst="rect">
            <a:avLst/>
          </a:prstGeom>
        </p:spPr>
      </p:pic>
    </p:spTree>
    <p:extLst>
      <p:ext uri="{BB962C8B-B14F-4D97-AF65-F5344CB8AC3E}">
        <p14:creationId xmlns:p14="http://schemas.microsoft.com/office/powerpoint/2010/main" val="357778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054" y="1193103"/>
            <a:ext cx="9324451" cy="461665"/>
          </a:xfrm>
          <a:prstGeom prst="rect">
            <a:avLst/>
          </a:prstGeom>
        </p:spPr>
        <p:txBody>
          <a:bodyPr wrap="square">
            <a:spAutoFit/>
          </a:bodyPr>
          <a:lstStyle/>
          <a:p>
            <a:pPr>
              <a:spcBef>
                <a:spcPct val="50000"/>
              </a:spcBef>
            </a:pPr>
            <a:r>
              <a:rPr lang="en-US" altLang="zh-CN" sz="2400" b="1" dirty="0"/>
              <a:t>3.</a:t>
            </a:r>
            <a:r>
              <a:rPr lang="zh-CN" altLang="en-US" sz="2400" b="1" dirty="0"/>
              <a:t>科学技术的发展也正在给人类社会带来潜在的威胁</a:t>
            </a:r>
            <a:endParaRPr lang="en-US" altLang="zh-CN" sz="2400" b="1" dirty="0"/>
          </a:p>
        </p:txBody>
      </p:sp>
      <p:sp>
        <p:nvSpPr>
          <p:cNvPr id="5" name="TextBox 76"/>
          <p:cNvSpPr txBox="1"/>
          <p:nvPr/>
        </p:nvSpPr>
        <p:spPr>
          <a:xfrm>
            <a:off x="-1631983" y="411249"/>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Viewpoints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5867" y="1974956"/>
            <a:ext cx="8965285" cy="646331"/>
          </a:xfrm>
          <a:prstGeom prst="rect">
            <a:avLst/>
          </a:prstGeom>
          <a:noFill/>
        </p:spPr>
        <p:txBody>
          <a:bodyPr wrap="square" rtlCol="0">
            <a:spAutoFit/>
          </a:bodyPr>
          <a:lstStyle/>
          <a:p>
            <a:r>
              <a:rPr lang="en-US" altLang="zh-CN" dirty="0"/>
              <a:t>e.g.2.</a:t>
            </a:r>
            <a:r>
              <a:rPr lang="zh-CN" altLang="en-US" dirty="0"/>
              <a:t>信息安全问题：互联网使得个人信息、隐私和国家安全机密更加容易泄露和被盗用，并被用于不乏用途。</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364" y="3039035"/>
            <a:ext cx="4573494" cy="305456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1652" y="3039035"/>
            <a:ext cx="3619619" cy="3267907"/>
          </a:xfrm>
          <a:prstGeom prst="rect">
            <a:avLst/>
          </a:prstGeom>
        </p:spPr>
      </p:pic>
    </p:spTree>
    <p:extLst>
      <p:ext uri="{BB962C8B-B14F-4D97-AF65-F5344CB8AC3E}">
        <p14:creationId xmlns:p14="http://schemas.microsoft.com/office/powerpoint/2010/main" val="1748732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a:off x="4282188" y="-7812"/>
            <a:ext cx="7734779" cy="7580992"/>
          </a:xfrm>
          <a:prstGeom prst="rect">
            <a:avLst/>
          </a:prstGeom>
        </p:spPr>
      </p:pic>
      <p:sp>
        <p:nvSpPr>
          <p:cNvPr id="27" name="TextBox 76"/>
          <p:cNvSpPr txBox="1"/>
          <p:nvPr/>
        </p:nvSpPr>
        <p:spPr>
          <a:xfrm>
            <a:off x="853331" y="2101592"/>
            <a:ext cx="2954655" cy="923330"/>
          </a:xfrm>
          <a:prstGeom prst="rect">
            <a:avLst/>
          </a:prstGeom>
          <a:noFill/>
        </p:spPr>
        <p:txBody>
          <a:bodyPr wrap="none" rtlCol="0">
            <a:spAutoFit/>
          </a:bodyPr>
          <a:lstStyle/>
          <a:p>
            <a:r>
              <a:rPr lang="zh-CN" altLang="en-US" sz="5400" dirty="0">
                <a:solidFill>
                  <a:srgbClr val="11CEE2"/>
                </a:solidFill>
                <a:latin typeface="微软雅黑" panose="020B0503020204020204" pitchFamily="34" charset="-122"/>
                <a:ea typeface="微软雅黑" panose="020B0503020204020204" pitchFamily="34" charset="-122"/>
              </a:rPr>
              <a:t>第三部分</a:t>
            </a:r>
          </a:p>
        </p:txBody>
      </p:sp>
      <p:sp>
        <p:nvSpPr>
          <p:cNvPr id="30" name="TextBox 76"/>
          <p:cNvSpPr txBox="1"/>
          <p:nvPr/>
        </p:nvSpPr>
        <p:spPr>
          <a:xfrm>
            <a:off x="853331" y="3262926"/>
            <a:ext cx="6558584" cy="584775"/>
          </a:xfrm>
          <a:prstGeom prst="rect">
            <a:avLst/>
          </a:prstGeom>
          <a:noFill/>
        </p:spPr>
        <p:txBody>
          <a:bodyPr wrap="square" rtlCol="0">
            <a:spAutoFit/>
          </a:bodyPr>
          <a:lstStyle/>
          <a:p>
            <a:r>
              <a:rPr lang="zh-CN" altLang="en-US" sz="3200" dirty="0">
                <a:solidFill>
                  <a:srgbClr val="11CEE2"/>
                </a:solidFill>
                <a:latin typeface="微软雅黑" panose="020B0503020204020204" pitchFamily="34" charset="-122"/>
                <a:ea typeface="微软雅黑" panose="020B0503020204020204" pitchFamily="34" charset="-122"/>
              </a:rPr>
              <a:t>观点总结</a:t>
            </a:r>
          </a:p>
        </p:txBody>
      </p:sp>
    </p:spTree>
    <p:extLst>
      <p:ext uri="{BB962C8B-B14F-4D97-AF65-F5344CB8AC3E}">
        <p14:creationId xmlns:p14="http://schemas.microsoft.com/office/powerpoint/2010/main" val="131251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76"/>
          <p:cNvSpPr txBox="1"/>
          <p:nvPr/>
        </p:nvSpPr>
        <p:spPr>
          <a:xfrm>
            <a:off x="986118" y="362923"/>
            <a:ext cx="1592680" cy="461665"/>
          </a:xfrm>
          <a:prstGeom prst="rect">
            <a:avLst/>
          </a:prstGeom>
          <a:noFill/>
        </p:spPr>
        <p:txBody>
          <a:bodyPr wrap="none" rtlCol="0">
            <a:spAutoFit/>
          </a:bodyPr>
          <a:lstStyle/>
          <a:p>
            <a:pPr>
              <a:spcBef>
                <a:spcPct val="0"/>
              </a:spcBef>
            </a:pPr>
            <a:r>
              <a:rPr lang="en-US" altLang="zh-CN" sz="2400" dirty="0">
                <a:solidFill>
                  <a:srgbClr val="11CEE2"/>
                </a:solidFill>
                <a:latin typeface="微软雅黑" panose="020B0503020204020204" pitchFamily="34" charset="-122"/>
                <a:ea typeface="微软雅黑" panose="020B0503020204020204" pitchFamily="34" charset="-122"/>
              </a:rPr>
              <a:t>Summary</a:t>
            </a:r>
          </a:p>
        </p:txBody>
      </p:sp>
      <p:cxnSp>
        <p:nvCxnSpPr>
          <p:cNvPr id="45" name="直接连接符 44"/>
          <p:cNvCxnSpPr/>
          <p:nvPr/>
        </p:nvCxnSpPr>
        <p:spPr>
          <a:xfrm>
            <a:off x="70338" y="872914"/>
            <a:ext cx="4685259"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8892" y="1336431"/>
            <a:ext cx="10682654" cy="2862322"/>
          </a:xfrm>
          <a:prstGeom prst="rect">
            <a:avLst/>
          </a:prstGeom>
          <a:noFill/>
        </p:spPr>
        <p:txBody>
          <a:bodyPr wrap="square" rtlCol="0">
            <a:spAutoFit/>
          </a:bodyPr>
          <a:lstStyle/>
          <a:p>
            <a:r>
              <a:rPr lang="zh-CN" altLang="en-US" dirty="0"/>
              <a:t>科学技术确实已经从多个方面改变了人类的命运：</a:t>
            </a:r>
            <a:endParaRPr lang="en-US" altLang="zh-CN" dirty="0"/>
          </a:p>
          <a:p>
            <a:endParaRPr lang="en-US" altLang="zh-CN" dirty="0"/>
          </a:p>
          <a:p>
            <a:r>
              <a:rPr lang="en-US" altLang="zh-CN" dirty="0"/>
              <a:t>1.</a:t>
            </a:r>
            <a:r>
              <a:rPr lang="zh-CN" altLang="en-US" dirty="0"/>
              <a:t>科技使我们的生活更加便利</a:t>
            </a:r>
            <a:endParaRPr lang="en-US" altLang="zh-CN" dirty="0"/>
          </a:p>
          <a:p>
            <a:r>
              <a:rPr lang="en-US" altLang="zh-CN" dirty="0"/>
              <a:t>2.</a:t>
            </a:r>
            <a:r>
              <a:rPr lang="zh-CN" altLang="en-US" dirty="0"/>
              <a:t>科技使得人类之间的交流变得更加密切</a:t>
            </a:r>
            <a:endParaRPr lang="en-US" altLang="zh-CN" dirty="0"/>
          </a:p>
          <a:p>
            <a:r>
              <a:rPr lang="en-US" altLang="zh-CN" dirty="0"/>
              <a:t>3.</a:t>
            </a:r>
            <a:r>
              <a:rPr lang="zh-CN" altLang="en-US" dirty="0"/>
              <a:t>科技使得整个人类社会变得更加紧密</a:t>
            </a:r>
            <a:endParaRPr lang="en-US" altLang="zh-CN" dirty="0"/>
          </a:p>
          <a:p>
            <a:r>
              <a:rPr lang="en-US" altLang="zh-CN" dirty="0"/>
              <a:t>4.</a:t>
            </a:r>
            <a:r>
              <a:rPr lang="zh-CN" altLang="en-US" dirty="0"/>
              <a:t>科技解决了许多原本看起来“不可能”解决的问题</a:t>
            </a:r>
            <a:endParaRPr lang="en-US" altLang="zh-CN" dirty="0"/>
          </a:p>
          <a:p>
            <a:r>
              <a:rPr lang="en-US" altLang="zh-CN" dirty="0"/>
              <a:t>5.</a:t>
            </a:r>
            <a:r>
              <a:rPr lang="zh-CN" altLang="en-US" dirty="0"/>
              <a:t>科技却也带来了信息安全问题和全人类的和平问题</a:t>
            </a:r>
            <a:endParaRPr lang="en-US" altLang="zh-CN" dirty="0"/>
          </a:p>
          <a:p>
            <a:endParaRPr lang="en-US" altLang="zh-CN" dirty="0"/>
          </a:p>
          <a:p>
            <a:r>
              <a:rPr lang="zh-CN" altLang="en-US" dirty="0"/>
              <a:t>但无论是正面意义上还是负面意义上，科技确实改变了全人类的命运。</a:t>
            </a:r>
            <a:endParaRPr lang="en-US" altLang="zh-CN" dirty="0"/>
          </a:p>
          <a:p>
            <a:r>
              <a:rPr lang="zh-CN" altLang="en-US" dirty="0"/>
              <a:t>至于如何改变全人类的命运，这取决于使用这些技术的人，技术本身并无正邪之分。</a:t>
            </a:r>
          </a:p>
        </p:txBody>
      </p:sp>
    </p:spTree>
    <p:extLst>
      <p:ext uri="{BB962C8B-B14F-4D97-AF65-F5344CB8AC3E}">
        <p14:creationId xmlns:p14="http://schemas.microsoft.com/office/powerpoint/2010/main" val="185534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flipH="1">
            <a:off x="89467" y="1"/>
            <a:ext cx="2999610" cy="2939970"/>
          </a:xfrm>
          <a:prstGeom prst="rect">
            <a:avLst/>
          </a:prstGeom>
        </p:spPr>
      </p:pic>
      <p:sp>
        <p:nvSpPr>
          <p:cNvPr id="10" name="椭圆 1"/>
          <p:cNvSpPr>
            <a:spLocks noChangeArrowheads="1"/>
          </p:cNvSpPr>
          <p:nvPr/>
        </p:nvSpPr>
        <p:spPr bwMode="auto">
          <a:xfrm>
            <a:off x="1551124" y="2836143"/>
            <a:ext cx="727831" cy="727831"/>
          </a:xfrm>
          <a:prstGeom prst="roundRect">
            <a:avLst/>
          </a:prstGeom>
          <a:solidFill>
            <a:srgbClr val="11CEE2"/>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prstClr val="white">
                  <a:lumMod val="95000"/>
                </a:prstClr>
              </a:solidFill>
            </a:endParaRPr>
          </a:p>
        </p:txBody>
      </p:sp>
      <p:sp>
        <p:nvSpPr>
          <p:cNvPr id="11" name="TextBox 32"/>
          <p:cNvSpPr txBox="1">
            <a:spLocks noChangeArrowheads="1"/>
          </p:cNvSpPr>
          <p:nvPr/>
        </p:nvSpPr>
        <p:spPr bwMode="auto">
          <a:xfrm>
            <a:off x="1614317" y="291431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22003E"/>
                </a:solidFill>
                <a:ea typeface="微软雅黑" panose="020B0503020204020204" pitchFamily="34" charset="-122"/>
              </a:rPr>
              <a:t>01</a:t>
            </a:r>
            <a:endParaRPr lang="zh-CN" altLang="en-US" sz="3200" dirty="0">
              <a:solidFill>
                <a:srgbClr val="22003E"/>
              </a:solidFill>
              <a:ea typeface="微软雅黑" panose="020B0503020204020204" pitchFamily="34" charset="-122"/>
            </a:endParaRPr>
          </a:p>
        </p:txBody>
      </p:sp>
      <p:sp>
        <p:nvSpPr>
          <p:cNvPr id="12" name="矩形 11"/>
          <p:cNvSpPr/>
          <p:nvPr/>
        </p:nvSpPr>
        <p:spPr>
          <a:xfrm>
            <a:off x="2467081" y="3255765"/>
            <a:ext cx="2303131" cy="307777"/>
          </a:xfrm>
          <a:prstGeom prst="rect">
            <a:avLst/>
          </a:prstGeom>
        </p:spPr>
        <p:txBody>
          <a:bodyPr wrap="none">
            <a:spAutoFit/>
          </a:bodyPr>
          <a:lstStyle/>
          <a:p>
            <a:pPr>
              <a:spcBef>
                <a:spcPct val="0"/>
              </a:spcBef>
            </a:pPr>
            <a:r>
              <a:rPr lang="en-US" altLang="zh-CN" sz="1400" dirty="0">
                <a:solidFill>
                  <a:prstClr val="white">
                    <a:lumMod val="95000"/>
                  </a:prstClr>
                </a:solidFill>
                <a:latin typeface="微软雅黑" panose="020B0503020204020204" pitchFamily="34" charset="-122"/>
                <a:ea typeface="微软雅黑" panose="020B0503020204020204" pitchFamily="34" charset="-122"/>
              </a:rPr>
              <a:t>Introduction to the topic</a:t>
            </a:r>
          </a:p>
        </p:txBody>
      </p:sp>
      <p:sp>
        <p:nvSpPr>
          <p:cNvPr id="13" name="TextBox 76"/>
          <p:cNvSpPr txBox="1"/>
          <p:nvPr/>
        </p:nvSpPr>
        <p:spPr>
          <a:xfrm>
            <a:off x="2490816" y="2787358"/>
            <a:ext cx="2892585" cy="523220"/>
          </a:xfrm>
          <a:prstGeom prst="rect">
            <a:avLst/>
          </a:prstGeom>
          <a:noFill/>
        </p:spPr>
        <p:txBody>
          <a:bodyPr wrap="square" rtlCol="0">
            <a:spAutoFit/>
          </a:bodyPr>
          <a:lstStyle/>
          <a:p>
            <a:r>
              <a:rPr lang="zh-CN" altLang="en-US" sz="2800" dirty="0">
                <a:solidFill>
                  <a:srgbClr val="11CEE2"/>
                </a:solidFill>
                <a:latin typeface="微软雅黑" panose="020B0503020204020204" pitchFamily="34" charset="-122"/>
                <a:ea typeface="微软雅黑" panose="020B0503020204020204" pitchFamily="34" charset="-122"/>
              </a:rPr>
              <a:t>主题介绍</a:t>
            </a:r>
          </a:p>
        </p:txBody>
      </p:sp>
      <p:sp>
        <p:nvSpPr>
          <p:cNvPr id="14" name="椭圆 1"/>
          <p:cNvSpPr>
            <a:spLocks noChangeArrowheads="1"/>
          </p:cNvSpPr>
          <p:nvPr/>
        </p:nvSpPr>
        <p:spPr bwMode="auto">
          <a:xfrm>
            <a:off x="1551124" y="4314605"/>
            <a:ext cx="727831" cy="727831"/>
          </a:xfrm>
          <a:prstGeom prst="roundRect">
            <a:avLst/>
          </a:prstGeom>
          <a:solidFill>
            <a:srgbClr val="11CEE2"/>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prstClr val="white">
                  <a:lumMod val="95000"/>
                </a:prstClr>
              </a:solidFill>
            </a:endParaRPr>
          </a:p>
        </p:txBody>
      </p:sp>
      <p:sp>
        <p:nvSpPr>
          <p:cNvPr id="15" name="TextBox 32"/>
          <p:cNvSpPr txBox="1">
            <a:spLocks noChangeArrowheads="1"/>
          </p:cNvSpPr>
          <p:nvPr/>
        </p:nvSpPr>
        <p:spPr bwMode="auto">
          <a:xfrm>
            <a:off x="1614317" y="4392780"/>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22003E"/>
                </a:solidFill>
                <a:ea typeface="微软雅黑" panose="020B0503020204020204" pitchFamily="34" charset="-122"/>
              </a:rPr>
              <a:t>03</a:t>
            </a:r>
            <a:endParaRPr lang="zh-CN" altLang="en-US" sz="3200" dirty="0">
              <a:solidFill>
                <a:srgbClr val="22003E"/>
              </a:solidFill>
              <a:ea typeface="微软雅黑" panose="020B0503020204020204" pitchFamily="34" charset="-122"/>
            </a:endParaRPr>
          </a:p>
        </p:txBody>
      </p:sp>
      <p:sp>
        <p:nvSpPr>
          <p:cNvPr id="17" name="TextBox 76"/>
          <p:cNvSpPr txBox="1"/>
          <p:nvPr/>
        </p:nvSpPr>
        <p:spPr>
          <a:xfrm>
            <a:off x="2467081" y="4309078"/>
            <a:ext cx="2892585" cy="523220"/>
          </a:xfrm>
          <a:prstGeom prst="rect">
            <a:avLst/>
          </a:prstGeom>
          <a:noFill/>
        </p:spPr>
        <p:txBody>
          <a:bodyPr wrap="square" rtlCol="0">
            <a:spAutoFit/>
          </a:bodyPr>
          <a:lstStyle/>
          <a:p>
            <a:r>
              <a:rPr lang="zh-CN" altLang="en-US" sz="2800" dirty="0">
                <a:solidFill>
                  <a:srgbClr val="11CEE2"/>
                </a:solidFill>
                <a:latin typeface="微软雅黑" panose="020B0503020204020204" pitchFamily="34" charset="-122"/>
                <a:ea typeface="微软雅黑" panose="020B0503020204020204" pitchFamily="34" charset="-122"/>
              </a:rPr>
              <a:t>观点总结</a:t>
            </a:r>
          </a:p>
        </p:txBody>
      </p:sp>
      <p:sp>
        <p:nvSpPr>
          <p:cNvPr id="18" name="Text Box 3"/>
          <p:cNvSpPr>
            <a:spLocks noChangeArrowheads="1"/>
          </p:cNvSpPr>
          <p:nvPr/>
        </p:nvSpPr>
        <p:spPr bwMode="auto">
          <a:xfrm>
            <a:off x="5296742" y="675335"/>
            <a:ext cx="1598515" cy="1107996"/>
          </a:xfrm>
          <a:prstGeom prst="rect">
            <a:avLst/>
          </a:prstGeom>
          <a:noFill/>
        </p:spPr>
        <p:txBody>
          <a:bodyPr wrap="none">
            <a:spAutoFit/>
          </a:bodyPr>
          <a:lstStyle/>
          <a:p>
            <a:pPr algn="ctr">
              <a:spcBef>
                <a:spcPct val="0"/>
              </a:spcBef>
            </a:pPr>
            <a:r>
              <a:rPr lang="zh-CN" altLang="en-US" sz="4800" dirty="0">
                <a:solidFill>
                  <a:srgbClr val="11CEE2"/>
                </a:solidFill>
                <a:latin typeface="微软雅黑" panose="020B0503020204020204" pitchFamily="34" charset="-122"/>
                <a:ea typeface="微软雅黑" panose="020B0503020204020204" pitchFamily="34" charset="-122"/>
                <a:sym typeface="Calibri" panose="020F0502020204030204" pitchFamily="34" charset="0"/>
              </a:rPr>
              <a:t>目 录</a:t>
            </a:r>
            <a:endParaRPr lang="en-US" altLang="zh-CN" sz="4800" dirty="0">
              <a:solidFill>
                <a:srgbClr val="11CEE2"/>
              </a:solidFill>
              <a:latin typeface="微软雅黑" panose="020B0503020204020204" pitchFamily="34" charset="-122"/>
              <a:ea typeface="微软雅黑" panose="020B0503020204020204" pitchFamily="34" charset="-122"/>
              <a:sym typeface="Calibri" panose="020F0502020204030204" pitchFamily="34" charset="0"/>
            </a:endParaRPr>
          </a:p>
          <a:p>
            <a:pPr algn="ctr">
              <a:spcBef>
                <a:spcPct val="0"/>
              </a:spcBef>
            </a:pPr>
            <a:r>
              <a:rPr lang="en-US" altLang="zh-CN" dirty="0">
                <a:solidFill>
                  <a:schemeClr val="bg1">
                    <a:lumMod val="95000"/>
                  </a:schemeClr>
                </a:solidFill>
                <a:latin typeface="微软雅黑" panose="020B0503020204020204" pitchFamily="34" charset="-122"/>
                <a:ea typeface="微软雅黑" panose="020B0503020204020204" pitchFamily="34" charset="-122"/>
              </a:rPr>
              <a:t>COMPANY</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椭圆 1"/>
          <p:cNvSpPr>
            <a:spLocks noChangeArrowheads="1"/>
          </p:cNvSpPr>
          <p:nvPr/>
        </p:nvSpPr>
        <p:spPr bwMode="auto">
          <a:xfrm>
            <a:off x="6898627" y="2836143"/>
            <a:ext cx="727831" cy="727831"/>
          </a:xfrm>
          <a:prstGeom prst="roundRect">
            <a:avLst/>
          </a:prstGeom>
          <a:solidFill>
            <a:srgbClr val="11CEE2"/>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prstClr val="white">
                  <a:lumMod val="95000"/>
                </a:prstClr>
              </a:solidFill>
            </a:endParaRPr>
          </a:p>
        </p:txBody>
      </p:sp>
      <p:sp>
        <p:nvSpPr>
          <p:cNvPr id="20" name="TextBox 32"/>
          <p:cNvSpPr txBox="1">
            <a:spLocks noChangeArrowheads="1"/>
          </p:cNvSpPr>
          <p:nvPr/>
        </p:nvSpPr>
        <p:spPr bwMode="auto">
          <a:xfrm>
            <a:off x="6961820" y="291431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22003E"/>
                </a:solidFill>
                <a:ea typeface="微软雅黑" panose="020B0503020204020204" pitchFamily="34" charset="-122"/>
              </a:rPr>
              <a:t>02</a:t>
            </a:r>
            <a:endParaRPr lang="zh-CN" altLang="en-US" sz="3200" dirty="0">
              <a:solidFill>
                <a:srgbClr val="22003E"/>
              </a:solidFill>
              <a:ea typeface="微软雅黑" panose="020B0503020204020204" pitchFamily="34" charset="-122"/>
            </a:endParaRPr>
          </a:p>
        </p:txBody>
      </p:sp>
      <p:sp>
        <p:nvSpPr>
          <p:cNvPr id="21" name="矩形 20"/>
          <p:cNvSpPr/>
          <p:nvPr/>
        </p:nvSpPr>
        <p:spPr>
          <a:xfrm>
            <a:off x="7814584" y="3255765"/>
            <a:ext cx="2143664" cy="307777"/>
          </a:xfrm>
          <a:prstGeom prst="rect">
            <a:avLst/>
          </a:prstGeom>
        </p:spPr>
        <p:txBody>
          <a:bodyPr wrap="none">
            <a:spAutoFit/>
          </a:bodyPr>
          <a:lstStyle/>
          <a:p>
            <a:pPr>
              <a:spcBef>
                <a:spcPct val="0"/>
              </a:spcBef>
            </a:pPr>
            <a:r>
              <a:rPr lang="en-US" altLang="zh-CN" sz="1400" dirty="0">
                <a:solidFill>
                  <a:prstClr val="white">
                    <a:lumMod val="95000"/>
                  </a:prstClr>
                </a:solidFill>
                <a:latin typeface="微软雅黑" panose="020B0503020204020204" pitchFamily="34" charset="-122"/>
                <a:ea typeface="微软雅黑" panose="020B0503020204020204" pitchFamily="34" charset="-122"/>
              </a:rPr>
              <a:t>Examples demonstrate</a:t>
            </a:r>
          </a:p>
        </p:txBody>
      </p:sp>
      <p:sp>
        <p:nvSpPr>
          <p:cNvPr id="22" name="TextBox 76"/>
          <p:cNvSpPr txBox="1"/>
          <p:nvPr/>
        </p:nvSpPr>
        <p:spPr>
          <a:xfrm>
            <a:off x="7814583" y="2793137"/>
            <a:ext cx="2892585" cy="523220"/>
          </a:xfrm>
          <a:prstGeom prst="rect">
            <a:avLst/>
          </a:prstGeom>
          <a:noFill/>
        </p:spPr>
        <p:txBody>
          <a:bodyPr wrap="square" rtlCol="0">
            <a:spAutoFit/>
          </a:bodyPr>
          <a:lstStyle/>
          <a:p>
            <a:r>
              <a:rPr lang="zh-CN" altLang="en-US" sz="2800" dirty="0">
                <a:solidFill>
                  <a:srgbClr val="11CEE2"/>
                </a:solidFill>
                <a:latin typeface="微软雅黑" panose="020B0503020204020204" pitchFamily="34" charset="-122"/>
                <a:ea typeface="微软雅黑" panose="020B0503020204020204" pitchFamily="34" charset="-122"/>
              </a:rPr>
              <a:t>实例论证</a:t>
            </a:r>
          </a:p>
        </p:txBody>
      </p:sp>
      <p:sp>
        <p:nvSpPr>
          <p:cNvPr id="25" name="矩形 24"/>
          <p:cNvSpPr/>
          <p:nvPr/>
        </p:nvSpPr>
        <p:spPr>
          <a:xfrm>
            <a:off x="2611832" y="4783942"/>
            <a:ext cx="1006814" cy="307777"/>
          </a:xfrm>
          <a:prstGeom prst="rect">
            <a:avLst/>
          </a:prstGeom>
        </p:spPr>
        <p:txBody>
          <a:bodyPr wrap="none">
            <a:spAutoFit/>
          </a:bodyPr>
          <a:lstStyle/>
          <a:p>
            <a:pPr>
              <a:spcBef>
                <a:spcPct val="0"/>
              </a:spcBef>
            </a:pPr>
            <a:r>
              <a:rPr lang="en-US" altLang="zh-CN" sz="1400" dirty="0">
                <a:solidFill>
                  <a:prstClr val="white">
                    <a:lumMod val="95000"/>
                  </a:prstClr>
                </a:solidFill>
                <a:latin typeface="微软雅黑" panose="020B0503020204020204" pitchFamily="34" charset="-122"/>
                <a:ea typeface="微软雅黑" panose="020B0503020204020204" pitchFamily="34" charset="-122"/>
              </a:rPr>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flipH="1">
            <a:off x="89467" y="0"/>
            <a:ext cx="7025833" cy="6886141"/>
          </a:xfrm>
          <a:prstGeom prst="rect">
            <a:avLst/>
          </a:prstGeom>
        </p:spPr>
      </p:pic>
      <p:sp>
        <p:nvSpPr>
          <p:cNvPr id="10" name="TextBox 76"/>
          <p:cNvSpPr txBox="1"/>
          <p:nvPr/>
        </p:nvSpPr>
        <p:spPr>
          <a:xfrm>
            <a:off x="7592657" y="2712908"/>
            <a:ext cx="3877985" cy="1107996"/>
          </a:xfrm>
          <a:prstGeom prst="rect">
            <a:avLst/>
          </a:prstGeom>
          <a:noFill/>
        </p:spPr>
        <p:txBody>
          <a:bodyPr wrap="square" rtlCol="0">
            <a:spAutoFit/>
          </a:bodyPr>
          <a:lstStyle/>
          <a:p>
            <a:pPr algn="r"/>
            <a:r>
              <a:rPr lang="zh-CN" altLang="en-US" sz="6600" dirty="0">
                <a:solidFill>
                  <a:srgbClr val="11CEE2"/>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a:off x="4317357" y="1"/>
            <a:ext cx="7734779" cy="7580992"/>
          </a:xfrm>
          <a:prstGeom prst="rect">
            <a:avLst/>
          </a:prstGeom>
        </p:spPr>
      </p:pic>
      <p:sp>
        <p:nvSpPr>
          <p:cNvPr id="27" name="TextBox 76"/>
          <p:cNvSpPr txBox="1"/>
          <p:nvPr/>
        </p:nvSpPr>
        <p:spPr>
          <a:xfrm>
            <a:off x="853331" y="2101592"/>
            <a:ext cx="2954655" cy="923330"/>
          </a:xfrm>
          <a:prstGeom prst="rect">
            <a:avLst/>
          </a:prstGeom>
          <a:noFill/>
        </p:spPr>
        <p:txBody>
          <a:bodyPr wrap="none" rtlCol="0">
            <a:spAutoFit/>
          </a:bodyPr>
          <a:lstStyle/>
          <a:p>
            <a:r>
              <a:rPr lang="zh-CN" altLang="en-US" sz="5400" dirty="0">
                <a:solidFill>
                  <a:srgbClr val="11CEE2"/>
                </a:solidFill>
                <a:latin typeface="微软雅黑" panose="020B0503020204020204" pitchFamily="34" charset="-122"/>
                <a:ea typeface="微软雅黑" panose="020B0503020204020204" pitchFamily="34" charset="-122"/>
              </a:rPr>
              <a:t>第一部分</a:t>
            </a:r>
          </a:p>
        </p:txBody>
      </p:sp>
      <p:sp>
        <p:nvSpPr>
          <p:cNvPr id="6" name="TextBox 76"/>
          <p:cNvSpPr txBox="1"/>
          <p:nvPr/>
        </p:nvSpPr>
        <p:spPr>
          <a:xfrm>
            <a:off x="1000054" y="3320022"/>
            <a:ext cx="3545903" cy="584775"/>
          </a:xfrm>
          <a:prstGeom prst="rect">
            <a:avLst/>
          </a:prstGeom>
          <a:noFill/>
        </p:spPr>
        <p:txBody>
          <a:bodyPr wrap="square" rtlCol="0">
            <a:spAutoFit/>
          </a:bodyPr>
          <a:lstStyle/>
          <a:p>
            <a:r>
              <a:rPr lang="zh-CN" altLang="en-US" sz="3200" dirty="0">
                <a:solidFill>
                  <a:srgbClr val="11CEE2"/>
                </a:solidFill>
                <a:latin typeface="微软雅黑" panose="020B0503020204020204" pitchFamily="34" charset="-122"/>
                <a:ea typeface="微软雅黑" panose="020B0503020204020204" pitchFamily="34" charset="-122"/>
              </a:rPr>
              <a:t>主题介绍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76"/>
          <p:cNvSpPr txBox="1"/>
          <p:nvPr/>
        </p:nvSpPr>
        <p:spPr>
          <a:xfrm>
            <a:off x="820176" y="411249"/>
            <a:ext cx="955134" cy="461665"/>
          </a:xfrm>
          <a:prstGeom prst="rect">
            <a:avLst/>
          </a:prstGeom>
          <a:noFill/>
        </p:spPr>
        <p:txBody>
          <a:bodyPr wrap="non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Topic</a:t>
            </a:r>
            <a:endParaRPr lang="zh-CN" altLang="en-US" sz="2400" dirty="0">
              <a:solidFill>
                <a:srgbClr val="11CEE2"/>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45690" y="1237926"/>
            <a:ext cx="11253020" cy="3354765"/>
          </a:xfrm>
          <a:prstGeom prst="rect">
            <a:avLst/>
          </a:prstGeom>
        </p:spPr>
        <p:txBody>
          <a:bodyPr wrap="square">
            <a:spAutoFit/>
          </a:bodyPr>
          <a:lstStyle/>
          <a:p>
            <a:pPr>
              <a:spcBef>
                <a:spcPct val="50000"/>
              </a:spcBef>
            </a:pPr>
            <a:r>
              <a:rPr lang="en-US" altLang="zh-CN" sz="3200" b="1" dirty="0"/>
              <a:t>	</a:t>
            </a:r>
            <a:r>
              <a:rPr lang="zh-CN" altLang="en-US" sz="2400" b="1" dirty="0">
                <a:latin typeface="+mj-ea"/>
                <a:ea typeface="+mj-ea"/>
              </a:rPr>
              <a:t>科学技术的发展是否在改变人类的命运？</a:t>
            </a:r>
            <a:endParaRPr lang="en-US" altLang="zh-CN" sz="2400" b="1" dirty="0">
              <a:latin typeface="+mj-ea"/>
              <a:ea typeface="+mj-ea"/>
            </a:endParaRPr>
          </a:p>
          <a:p>
            <a:pPr>
              <a:spcBef>
                <a:spcPct val="50000"/>
              </a:spcBef>
            </a:pPr>
            <a:r>
              <a:rPr lang="en-US" altLang="zh-CN" sz="2400" b="1" dirty="0">
                <a:latin typeface="+mj-ea"/>
                <a:ea typeface="+mj-ea"/>
              </a:rPr>
              <a:t>	</a:t>
            </a:r>
            <a:r>
              <a:rPr lang="zh-CN" altLang="en-US" sz="2400" b="1" dirty="0">
                <a:latin typeface="+mj-ea"/>
                <a:ea typeface="+mj-ea"/>
              </a:rPr>
              <a:t>西方哲学家曾提出过“一切历史都是当代史”，“一切历史都是思想史”等等观点，而我却认为，“一切历史</a:t>
            </a:r>
            <a:r>
              <a:rPr lang="en-US" altLang="zh-CN" sz="2400" b="1" dirty="0">
                <a:latin typeface="+mj-ea"/>
                <a:ea typeface="+mj-ea"/>
              </a:rPr>
              <a:t>”</a:t>
            </a:r>
            <a:r>
              <a:rPr lang="zh-CN" altLang="en-US" sz="2400" b="1" dirty="0">
                <a:latin typeface="+mj-ea"/>
                <a:ea typeface="+mj-ea"/>
              </a:rPr>
              <a:t>都是“科技史”。</a:t>
            </a:r>
            <a:endParaRPr lang="en-US" altLang="zh-CN" sz="2400" b="1" dirty="0">
              <a:latin typeface="+mj-ea"/>
              <a:ea typeface="+mj-ea"/>
            </a:endParaRPr>
          </a:p>
          <a:p>
            <a:pPr>
              <a:spcBef>
                <a:spcPct val="50000"/>
              </a:spcBef>
            </a:pPr>
            <a:r>
              <a:rPr lang="en-US" altLang="zh-CN" sz="2400" b="1" dirty="0">
                <a:latin typeface="+mj-ea"/>
                <a:ea typeface="+mj-ea"/>
              </a:rPr>
              <a:t>	</a:t>
            </a:r>
            <a:r>
              <a:rPr lang="zh-CN" altLang="en-US" sz="2400" b="1" dirty="0">
                <a:latin typeface="+mj-ea"/>
                <a:ea typeface="+mj-ea"/>
              </a:rPr>
              <a:t>人类历史的发展和科学技术的发展有着密切的联系，正是科学技术的发展推动了生产力的发展，从而使得人类的政治、经济、文化不断不发展。许许多多非常重要的历史节点都是在科学技术的重大突破的情况下发生的。</a:t>
            </a:r>
            <a:endParaRPr lang="en-US" altLang="zh-CN" sz="2400" b="1" dirty="0">
              <a:latin typeface="+mj-ea"/>
              <a:ea typeface="+mj-ea"/>
            </a:endParaRPr>
          </a:p>
          <a:p>
            <a:pPr>
              <a:spcBef>
                <a:spcPct val="50000"/>
              </a:spcBef>
            </a:pPr>
            <a:r>
              <a:rPr lang="en-US" altLang="zh-CN" sz="2400" b="1" dirty="0">
                <a:latin typeface="+mj-ea"/>
                <a:ea typeface="+mj-ea"/>
              </a:rPr>
              <a:t>	</a:t>
            </a:r>
            <a:r>
              <a:rPr lang="zh-CN" altLang="en-US" sz="2400" b="1" dirty="0">
                <a:latin typeface="+mj-ea"/>
                <a:ea typeface="+mj-ea"/>
              </a:rPr>
              <a:t>因此，我们认为，科学技术的发展可以改变，也正在改变人类的命运。</a:t>
            </a:r>
            <a:endParaRPr lang="en-US" altLang="zh-CN" sz="2400" b="1"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7" b="8861"/>
          <a:stretch>
            <a:fillRect/>
          </a:stretch>
        </p:blipFill>
        <p:spPr>
          <a:xfrm>
            <a:off x="4282188" y="-7812"/>
            <a:ext cx="7734779" cy="7580992"/>
          </a:xfrm>
          <a:prstGeom prst="rect">
            <a:avLst/>
          </a:prstGeom>
        </p:spPr>
      </p:pic>
      <p:sp>
        <p:nvSpPr>
          <p:cNvPr id="27" name="TextBox 76"/>
          <p:cNvSpPr txBox="1"/>
          <p:nvPr/>
        </p:nvSpPr>
        <p:spPr>
          <a:xfrm>
            <a:off x="853331" y="2101592"/>
            <a:ext cx="2954655" cy="923330"/>
          </a:xfrm>
          <a:prstGeom prst="rect">
            <a:avLst/>
          </a:prstGeom>
          <a:noFill/>
        </p:spPr>
        <p:txBody>
          <a:bodyPr wrap="none" rtlCol="0">
            <a:spAutoFit/>
          </a:bodyPr>
          <a:lstStyle/>
          <a:p>
            <a:r>
              <a:rPr lang="zh-CN" altLang="en-US" sz="5400" dirty="0">
                <a:solidFill>
                  <a:srgbClr val="11CEE2"/>
                </a:solidFill>
                <a:latin typeface="微软雅黑" panose="020B0503020204020204" pitchFamily="34" charset="-122"/>
                <a:ea typeface="微软雅黑" panose="020B0503020204020204" pitchFamily="34" charset="-122"/>
              </a:rPr>
              <a:t>第二部分</a:t>
            </a:r>
          </a:p>
        </p:txBody>
      </p:sp>
      <p:sp>
        <p:nvSpPr>
          <p:cNvPr id="30" name="TextBox 76"/>
          <p:cNvSpPr txBox="1"/>
          <p:nvPr/>
        </p:nvSpPr>
        <p:spPr>
          <a:xfrm>
            <a:off x="853331" y="3262926"/>
            <a:ext cx="3545903" cy="584775"/>
          </a:xfrm>
          <a:prstGeom prst="rect">
            <a:avLst/>
          </a:prstGeom>
          <a:noFill/>
        </p:spPr>
        <p:txBody>
          <a:bodyPr wrap="square" rtlCol="0">
            <a:spAutoFit/>
          </a:bodyPr>
          <a:lstStyle/>
          <a:p>
            <a:r>
              <a:rPr lang="zh-CN" altLang="en-US" sz="3200" dirty="0">
                <a:solidFill>
                  <a:srgbClr val="11CEE2"/>
                </a:solidFill>
                <a:latin typeface="微软雅黑" panose="020B0503020204020204" pitchFamily="34" charset="-122"/>
                <a:ea typeface="微软雅黑" panose="020B0503020204020204" pitchFamily="34" charset="-122"/>
              </a:rPr>
              <a:t>实例论证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3" name="TextBox 76"/>
          <p:cNvSpPr txBox="1"/>
          <p:nvPr/>
        </p:nvSpPr>
        <p:spPr>
          <a:xfrm>
            <a:off x="-1524406" y="399943"/>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Examples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6" name="矩形 5"/>
          <p:cNvSpPr/>
          <p:nvPr/>
        </p:nvSpPr>
        <p:spPr>
          <a:xfrm>
            <a:off x="545690" y="1237926"/>
            <a:ext cx="11253020" cy="954107"/>
          </a:xfrm>
          <a:prstGeom prst="rect">
            <a:avLst/>
          </a:prstGeom>
        </p:spPr>
        <p:txBody>
          <a:bodyPr wrap="square">
            <a:spAutoFit/>
          </a:bodyPr>
          <a:lstStyle/>
          <a:p>
            <a:pPr>
              <a:spcBef>
                <a:spcPct val="50000"/>
              </a:spcBef>
            </a:pPr>
            <a:r>
              <a:rPr lang="en-US" altLang="zh-CN" sz="3200" b="1" dirty="0"/>
              <a:t>	</a:t>
            </a:r>
            <a:r>
              <a:rPr lang="zh-CN" altLang="en-US" sz="2400" b="1" dirty="0">
                <a:latin typeface="+mj-ea"/>
                <a:ea typeface="+mj-ea"/>
              </a:rPr>
              <a:t>或许“人类的命运”这个概念对于我们而言过于庞大宽泛，我们不妨先从日常生活中来感受科学技术的发展给我们带来的改变。</a:t>
            </a:r>
            <a:endParaRPr lang="en-US" altLang="zh-CN" sz="2400" b="1" dirty="0">
              <a:latin typeface="+mj-ea"/>
              <a:ea typeface="+mj-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730" y="2192033"/>
            <a:ext cx="6373788" cy="4473455"/>
          </a:xfrm>
          <a:prstGeom prst="rect">
            <a:avLst/>
          </a:prstGeom>
        </p:spPr>
      </p:pic>
      <p:sp>
        <p:nvSpPr>
          <p:cNvPr id="3" name="文本框 2"/>
          <p:cNvSpPr txBox="1"/>
          <p:nvPr/>
        </p:nvSpPr>
        <p:spPr>
          <a:xfrm>
            <a:off x="9000565" y="6006353"/>
            <a:ext cx="2043953" cy="369332"/>
          </a:xfrm>
          <a:prstGeom prst="rect">
            <a:avLst/>
          </a:prstGeom>
          <a:noFill/>
        </p:spPr>
        <p:txBody>
          <a:bodyPr wrap="square" rtlCol="0">
            <a:spAutoFit/>
          </a:bodyPr>
          <a:lstStyle/>
          <a:p>
            <a:r>
              <a:rPr lang="zh-CN" altLang="en-US" dirty="0"/>
              <a:t>快捷的移动支付</a:t>
            </a:r>
          </a:p>
        </p:txBody>
      </p:sp>
    </p:spTree>
    <p:extLst>
      <p:ext uri="{BB962C8B-B14F-4D97-AF65-F5344CB8AC3E}">
        <p14:creationId xmlns:p14="http://schemas.microsoft.com/office/powerpoint/2010/main" val="120269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3" name="TextBox 76"/>
          <p:cNvSpPr txBox="1"/>
          <p:nvPr/>
        </p:nvSpPr>
        <p:spPr>
          <a:xfrm>
            <a:off x="-1524406" y="399943"/>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Examples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7417" y="1320501"/>
            <a:ext cx="6217920" cy="4145280"/>
          </a:xfrm>
          <a:prstGeom prst="rect">
            <a:avLst/>
          </a:prstGeom>
        </p:spPr>
      </p:pic>
      <p:sp>
        <p:nvSpPr>
          <p:cNvPr id="7" name="文本框 6"/>
          <p:cNvSpPr txBox="1"/>
          <p:nvPr/>
        </p:nvSpPr>
        <p:spPr>
          <a:xfrm>
            <a:off x="4792898" y="5924674"/>
            <a:ext cx="2043953" cy="369332"/>
          </a:xfrm>
          <a:prstGeom prst="rect">
            <a:avLst/>
          </a:prstGeom>
          <a:noFill/>
        </p:spPr>
        <p:txBody>
          <a:bodyPr wrap="square" rtlCol="0">
            <a:spAutoFit/>
          </a:bodyPr>
          <a:lstStyle/>
          <a:p>
            <a:r>
              <a:rPr lang="en-US" altLang="zh-CN" dirty="0"/>
              <a:t>VR(</a:t>
            </a:r>
            <a:r>
              <a:rPr lang="zh-CN" altLang="en-US" dirty="0"/>
              <a:t>虚拟现实</a:t>
            </a:r>
            <a:r>
              <a:rPr lang="en-US" altLang="zh-CN" dirty="0"/>
              <a:t>)</a:t>
            </a:r>
            <a:r>
              <a:rPr lang="zh-CN" altLang="en-US" dirty="0"/>
              <a:t>技术</a:t>
            </a:r>
          </a:p>
        </p:txBody>
      </p:sp>
    </p:spTree>
    <p:extLst>
      <p:ext uri="{BB962C8B-B14F-4D97-AF65-F5344CB8AC3E}">
        <p14:creationId xmlns:p14="http://schemas.microsoft.com/office/powerpoint/2010/main" val="217898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3" name="TextBox 76"/>
          <p:cNvSpPr txBox="1"/>
          <p:nvPr/>
        </p:nvSpPr>
        <p:spPr>
          <a:xfrm>
            <a:off x="-1524406" y="399943"/>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Examples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528004" y="5870886"/>
            <a:ext cx="2043953" cy="369332"/>
          </a:xfrm>
          <a:prstGeom prst="rect">
            <a:avLst/>
          </a:prstGeom>
          <a:noFill/>
        </p:spPr>
        <p:txBody>
          <a:bodyPr wrap="square" rtlCol="0">
            <a:spAutoFit/>
          </a:bodyPr>
          <a:lstStyle/>
          <a:p>
            <a:r>
              <a:rPr lang="zh-CN" altLang="en-US" dirty="0"/>
              <a:t>中国高铁</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47" y="1150940"/>
            <a:ext cx="7646894" cy="4308846"/>
          </a:xfrm>
          <a:prstGeom prst="rect">
            <a:avLst/>
          </a:prstGeom>
        </p:spPr>
      </p:pic>
    </p:spTree>
    <p:extLst>
      <p:ext uri="{BB962C8B-B14F-4D97-AF65-F5344CB8AC3E}">
        <p14:creationId xmlns:p14="http://schemas.microsoft.com/office/powerpoint/2010/main" val="205427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359923" y="872914"/>
            <a:ext cx="2548647" cy="0"/>
          </a:xfrm>
          <a:prstGeom prst="line">
            <a:avLst/>
          </a:prstGeom>
          <a:ln w="19050" cap="rnd">
            <a:solidFill>
              <a:srgbClr val="11CEE2"/>
            </a:solidFill>
          </a:ln>
        </p:spPr>
        <p:style>
          <a:lnRef idx="1">
            <a:schemeClr val="accent1"/>
          </a:lnRef>
          <a:fillRef idx="0">
            <a:schemeClr val="accent1"/>
          </a:fillRef>
          <a:effectRef idx="0">
            <a:schemeClr val="accent1"/>
          </a:effectRef>
          <a:fontRef idx="minor">
            <a:schemeClr val="tx1"/>
          </a:fontRef>
        </p:style>
      </p:cxnSp>
      <p:sp>
        <p:nvSpPr>
          <p:cNvPr id="13" name="TextBox 76"/>
          <p:cNvSpPr txBox="1"/>
          <p:nvPr/>
        </p:nvSpPr>
        <p:spPr>
          <a:xfrm>
            <a:off x="-1524406" y="399943"/>
            <a:ext cx="6317304" cy="461665"/>
          </a:xfrm>
          <a:prstGeom prst="rect">
            <a:avLst/>
          </a:prstGeom>
          <a:noFill/>
        </p:spPr>
        <p:txBody>
          <a:bodyPr wrap="square" rtlCol="0">
            <a:spAutoFit/>
          </a:bodyPr>
          <a:lstStyle/>
          <a:p>
            <a:pPr algn="ctr"/>
            <a:r>
              <a:rPr lang="en-US" altLang="zh-CN" sz="2400" dirty="0">
                <a:solidFill>
                  <a:srgbClr val="11CEE2"/>
                </a:solidFill>
                <a:latin typeface="微软雅黑" panose="020B0503020204020204" pitchFamily="34" charset="-122"/>
                <a:ea typeface="微软雅黑" panose="020B0503020204020204" pitchFamily="34" charset="-122"/>
              </a:rPr>
              <a:t>Examples</a:t>
            </a:r>
            <a:endParaRPr lang="zh-CN" altLang="en-US" sz="2400" dirty="0">
              <a:solidFill>
                <a:srgbClr val="11CEE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528004" y="5870886"/>
            <a:ext cx="2043953" cy="369332"/>
          </a:xfrm>
          <a:prstGeom prst="rect">
            <a:avLst/>
          </a:prstGeom>
          <a:noFill/>
        </p:spPr>
        <p:txBody>
          <a:bodyPr wrap="square" rtlCol="0">
            <a:spAutoFit/>
          </a:bodyPr>
          <a:lstStyle/>
          <a:p>
            <a:r>
              <a:rPr lang="zh-CN" altLang="en-US" dirty="0"/>
              <a:t>歼</a:t>
            </a:r>
            <a:r>
              <a:rPr lang="en-US" altLang="zh-CN" dirty="0"/>
              <a:t>-20</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2645" y="1320013"/>
            <a:ext cx="6734154" cy="4327752"/>
          </a:xfrm>
          <a:prstGeom prst="rect">
            <a:avLst/>
          </a:prstGeom>
        </p:spPr>
      </p:pic>
    </p:spTree>
    <p:extLst>
      <p:ext uri="{BB962C8B-B14F-4D97-AF65-F5344CB8AC3E}">
        <p14:creationId xmlns:p14="http://schemas.microsoft.com/office/powerpoint/2010/main" val="21086665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608</Words>
  <Application>Microsoft Office PowerPoint</Application>
  <PresentationFormat>宽屏</PresentationFormat>
  <Paragraphs>72</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74096</dc:creator>
  <cp:lastModifiedBy>740969824@qq.com</cp:lastModifiedBy>
  <cp:revision>41</cp:revision>
  <dcterms:created xsi:type="dcterms:W3CDTF">2017-07-26T15:05:45Z</dcterms:created>
  <dcterms:modified xsi:type="dcterms:W3CDTF">2021-02-20T04:03:41Z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