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62" r:id="rId3"/>
    <p:sldId id="353" r:id="rId4"/>
    <p:sldId id="290" r:id="rId5"/>
    <p:sldId id="350" r:id="rId6"/>
    <p:sldId id="351" r:id="rId7"/>
    <p:sldId id="352" r:id="rId8"/>
    <p:sldId id="354" r:id="rId9"/>
    <p:sldId id="356" r:id="rId10"/>
    <p:sldId id="355" r:id="rId11"/>
    <p:sldId id="357" r:id="rId12"/>
    <p:sldId id="331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0969824@qq.com" initials="7" lastIdx="1" clrIdx="0">
    <p:extLst>
      <p:ext uri="{19B8F6BF-5375-455C-9EA6-DF929625EA0E}">
        <p15:presenceInfo xmlns:p15="http://schemas.microsoft.com/office/powerpoint/2012/main" userId="8fd6ad04f1a1d0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6314" autoAdjust="0"/>
  </p:normalViewPr>
  <p:slideViewPr>
    <p:cSldViewPr snapToGrid="0" showGuides="1">
      <p:cViewPr varScale="1">
        <p:scale>
          <a:sx n="86" d="100"/>
          <a:sy n="86" d="100"/>
        </p:scale>
        <p:origin x="1618" y="67"/>
      </p:cViewPr>
      <p:guideLst>
        <p:guide orient="horz" pos="1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</a:p>
        </c:rich>
      </c:tx>
      <c:layout>
        <c:manualLayout>
          <c:xMode val="edge"/>
          <c:yMode val="edge"/>
          <c:x val="0.27463683992439952"/>
          <c:y val="0.13640392372587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</a:p>
        </c:rich>
      </c:tx>
      <c:layout>
        <c:manualLayout>
          <c:xMode val="edge"/>
          <c:yMode val="edge"/>
          <c:x val="0.27463683992439952"/>
          <c:y val="0.13640392372587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5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2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1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8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8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0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3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7EA8E34-74A9-429A-8E85-6109A376960E}"/>
              </a:ext>
            </a:extLst>
          </p:cNvPr>
          <p:cNvSpPr txBox="1"/>
          <p:nvPr/>
        </p:nvSpPr>
        <p:spPr>
          <a:xfrm>
            <a:off x="1448068" y="2403829"/>
            <a:ext cx="648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机器学习与金融风控</a:t>
            </a:r>
            <a:endParaRPr lang="en-US" altLang="zh-CN" sz="36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9551" y="4080529"/>
            <a:ext cx="62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张溢弛  </a:t>
            </a:r>
            <a:r>
              <a:rPr lang="en-US" altLang="zh-CN" dirty="0"/>
              <a:t>2021.06.12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47371"/>
            <a:ext cx="342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风控模型常用算法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EA6-911B-4C47-8663-4ACD107A50E0}"/>
              </a:ext>
            </a:extLst>
          </p:cNvPr>
          <p:cNvSpPr txBox="1"/>
          <p:nvPr/>
        </p:nvSpPr>
        <p:spPr>
          <a:xfrm>
            <a:off x="817685" y="1482009"/>
            <a:ext cx="878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Boosting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D3F69-41B9-4DC0-BA83-56B7E72B11C9}"/>
              </a:ext>
            </a:extLst>
          </p:cNvPr>
          <p:cNvSpPr txBox="1"/>
          <p:nvPr/>
        </p:nvSpPr>
        <p:spPr>
          <a:xfrm>
            <a:off x="976544" y="2210540"/>
            <a:ext cx="716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随机森林是一种集成学习的方法，使用若干</a:t>
            </a:r>
            <a:r>
              <a:rPr lang="en-US" altLang="zh-CN" dirty="0"/>
              <a:t>CART</a:t>
            </a:r>
            <a:r>
              <a:rPr lang="zh-CN" altLang="en-US" dirty="0"/>
              <a:t>树作为基学习器来构建</a:t>
            </a:r>
            <a:r>
              <a:rPr lang="zh-CN" altLang="en-US" b="1" dirty="0"/>
              <a:t>强学习器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可以降低预测结果的</a:t>
            </a:r>
            <a:r>
              <a:rPr lang="en-US" altLang="zh-CN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1671B-0041-411C-B98A-8F07503F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5" y="3559998"/>
            <a:ext cx="776545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47371"/>
            <a:ext cx="342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风控模型常用算法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EA6-911B-4C47-8663-4ACD107A50E0}"/>
              </a:ext>
            </a:extLst>
          </p:cNvPr>
          <p:cNvSpPr txBox="1"/>
          <p:nvPr/>
        </p:nvSpPr>
        <p:spPr>
          <a:xfrm>
            <a:off x="817685" y="1482009"/>
            <a:ext cx="878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Boosting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D3F69-41B9-4DC0-BA83-56B7E72B11C9}"/>
              </a:ext>
            </a:extLst>
          </p:cNvPr>
          <p:cNvSpPr txBox="1"/>
          <p:nvPr/>
        </p:nvSpPr>
        <p:spPr>
          <a:xfrm>
            <a:off x="976544" y="2210540"/>
            <a:ext cx="716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Boosting</a:t>
            </a:r>
            <a:r>
              <a:rPr lang="zh-CN" altLang="en-US" dirty="0"/>
              <a:t>算法会给每个基学习器</a:t>
            </a:r>
            <a:r>
              <a:rPr lang="en-US" altLang="zh-CN" dirty="0"/>
              <a:t>(</a:t>
            </a:r>
            <a:r>
              <a:rPr lang="zh-CN" altLang="en-US" dirty="0"/>
              <a:t>决策树</a:t>
            </a:r>
            <a:r>
              <a:rPr lang="en-US" altLang="zh-CN" dirty="0"/>
              <a:t>)</a:t>
            </a:r>
            <a:r>
              <a:rPr lang="zh-CN" altLang="en-US" dirty="0"/>
              <a:t>分配一个权重，用权重来调整每个决策树的影响力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AdaBoost</a:t>
            </a:r>
            <a:r>
              <a:rPr lang="zh-CN" altLang="en-US" dirty="0"/>
              <a:t>算法会学习出</a:t>
            </a:r>
            <a:r>
              <a:rPr lang="zh-CN" altLang="en-US" b="1" dirty="0"/>
              <a:t>自适应的权重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3B7613-5E4F-4918-B142-98FF5557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6" y="3410869"/>
            <a:ext cx="591363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207871" y="2417739"/>
            <a:ext cx="50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感谢您的观看！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051197" y="3679043"/>
            <a:ext cx="10416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39196" y="3064070"/>
            <a:ext cx="50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en-US" sz="2800" dirty="0">
              <a:solidFill>
                <a:srgbClr val="1C488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5794" y="5121388"/>
            <a:ext cx="4714043" cy="9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汇报人：张溢弛</a:t>
            </a:r>
            <a:endParaRPr lang="en-US" altLang="zh-CN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1F45C78-E94B-4B80-AEEB-8344B5EBD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63120"/>
              </p:ext>
            </p:extLst>
          </p:nvPr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3B10ED7-364B-4D13-8BFC-00831ECC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39" y="483616"/>
            <a:ext cx="3505504" cy="22861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CDA816-724C-414B-885B-A93F69455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68" y="464284"/>
            <a:ext cx="3833192" cy="24767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F7D5A3-9280-43EF-8A7F-A3AF0EBC3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43" y="3502171"/>
            <a:ext cx="3657917" cy="2423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B1387F-7426-44E0-AD93-09F15BAB3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113" y="3643138"/>
            <a:ext cx="4446379" cy="2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33263" y="2106850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723171" y="2184605"/>
            <a:ext cx="3819696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723171" y="3244293"/>
            <a:ext cx="3819696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723171" y="4303981"/>
            <a:ext cx="3840537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633263" y="316647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3263" y="423041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813080" y="233701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13080" y="341022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13080" y="4457857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87369" y="2419787"/>
            <a:ext cx="44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传统金融：贷款、信用卡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87369" y="3478950"/>
            <a:ext cx="289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87369" y="4505073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消费金融：花呗，京东白条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1F45C78-E94B-4B80-AEEB-8344B5EBDED9}"/>
              </a:ext>
            </a:extLst>
          </p:cNvPr>
          <p:cNvGraphicFramePr/>
          <p:nvPr>
            <p:extLst/>
          </p:nvPr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2854" y="2337014"/>
            <a:ext cx="3310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什么是金融风控？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评估用户可能违约的情况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本质上是一个</a:t>
            </a:r>
            <a:r>
              <a:rPr lang="zh-CN" altLang="en-US" b="1" dirty="0"/>
              <a:t>分类问题</a:t>
            </a:r>
            <a:r>
              <a:rPr lang="zh-CN" altLang="en-US" dirty="0"/>
              <a:t>，可以使用</a:t>
            </a:r>
            <a:r>
              <a:rPr lang="zh-CN" altLang="en-US" b="1" dirty="0"/>
              <a:t>机器学习方法构建风控模型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3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2449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风控的作用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707AE9-953C-4B56-B579-6C385E07FD6D}"/>
              </a:ext>
            </a:extLst>
          </p:cNvPr>
          <p:cNvSpPr txBox="1"/>
          <p:nvPr/>
        </p:nvSpPr>
        <p:spPr>
          <a:xfrm>
            <a:off x="817685" y="2266545"/>
            <a:ext cx="7664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以科学的方法将风险模式数据化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利用历史数据构建风控模型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提供客观的评判标准，减少主观的判断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模型为判断提供了统一的标准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挑战：如何充分利用能获取到的各种</a:t>
            </a:r>
            <a:r>
              <a:rPr lang="zh-CN" altLang="en-US" b="1" dirty="0"/>
              <a:t>用户特征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提升风险管理效率，节约人力成本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面对大量客户的时候效率高</a:t>
            </a:r>
          </a:p>
        </p:txBody>
      </p:sp>
    </p:spTree>
    <p:extLst>
      <p:ext uri="{BB962C8B-B14F-4D97-AF65-F5344CB8AC3E}">
        <p14:creationId xmlns:p14="http://schemas.microsoft.com/office/powerpoint/2010/main" val="2662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6562" y="741331"/>
            <a:ext cx="446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风控模型构建过程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CA149C-7002-413E-89C0-B7997154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6" y="1487562"/>
            <a:ext cx="8220068" cy="43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00152"/>
            <a:ext cx="404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风控模型：评分卡模型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707AE9-953C-4B56-B579-6C385E07FD6D}"/>
              </a:ext>
            </a:extLst>
          </p:cNvPr>
          <p:cNvSpPr txBox="1"/>
          <p:nvPr/>
        </p:nvSpPr>
        <p:spPr>
          <a:xfrm>
            <a:off x="817685" y="2266545"/>
            <a:ext cx="7664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最经典的一类模型，以</a:t>
            </a:r>
            <a:r>
              <a:rPr lang="zh-CN" altLang="en-US" b="1" dirty="0"/>
              <a:t>分数</a:t>
            </a:r>
            <a:r>
              <a:rPr lang="zh-CN" altLang="en-US" dirty="0"/>
              <a:t>的形式来衡量客户的信用风险大小的手段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卡</a:t>
            </a:r>
            <a:r>
              <a:rPr lang="en-US" altLang="zh-CN" dirty="0"/>
              <a:t>【</a:t>
            </a:r>
            <a:r>
              <a:rPr lang="zh-CN" altLang="en-US" dirty="0"/>
              <a:t>申请评分卡</a:t>
            </a:r>
            <a:r>
              <a:rPr lang="en-US" altLang="zh-CN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用在</a:t>
            </a:r>
            <a:r>
              <a:rPr lang="zh-CN" altLang="en-US" b="1" dirty="0"/>
              <a:t>贷前</a:t>
            </a:r>
            <a:r>
              <a:rPr lang="zh-CN" altLang="en-US" dirty="0"/>
              <a:t>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主要作用有</a:t>
            </a:r>
            <a:r>
              <a:rPr lang="en-US" altLang="zh-CN" dirty="0"/>
              <a:t>3</a:t>
            </a:r>
            <a:r>
              <a:rPr lang="zh-CN" altLang="en-US" dirty="0"/>
              <a:t>个：参与决策、授信额度、初始利率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卡</a:t>
            </a:r>
            <a:r>
              <a:rPr lang="en-US" altLang="zh-CN" dirty="0"/>
              <a:t>【</a:t>
            </a:r>
            <a:r>
              <a:rPr lang="zh-CN" altLang="en-US" dirty="0"/>
              <a:t>行为评分卡</a:t>
            </a:r>
            <a:r>
              <a:rPr lang="en-US" altLang="zh-CN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用在</a:t>
            </a:r>
            <a:r>
              <a:rPr lang="zh-CN" altLang="en-US" b="1" dirty="0"/>
              <a:t>贷中</a:t>
            </a:r>
            <a:r>
              <a:rPr lang="zh-CN" altLang="en-US" dirty="0"/>
              <a:t>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对用户贷中行为的评判，防控贷中风险，对用户额度做调整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卡</a:t>
            </a:r>
            <a:r>
              <a:rPr lang="en-US" altLang="zh-CN" dirty="0"/>
              <a:t>【</a:t>
            </a:r>
            <a:r>
              <a:rPr lang="zh-CN" altLang="en-US" dirty="0"/>
              <a:t>催收评分卡</a:t>
            </a:r>
            <a:r>
              <a:rPr lang="en-US" altLang="zh-CN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用在</a:t>
            </a:r>
            <a:r>
              <a:rPr lang="zh-CN" altLang="en-US" b="1" dirty="0"/>
              <a:t>贷后</a:t>
            </a:r>
            <a:r>
              <a:rPr lang="zh-CN" altLang="en-US" dirty="0"/>
              <a:t>阶段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是对逾期用户预测催收反应的概率，采取相应的催收策略与措施</a:t>
            </a:r>
          </a:p>
        </p:txBody>
      </p:sp>
    </p:spTree>
    <p:extLst>
      <p:ext uri="{BB962C8B-B14F-4D97-AF65-F5344CB8AC3E}">
        <p14:creationId xmlns:p14="http://schemas.microsoft.com/office/powerpoint/2010/main" val="1355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47371"/>
            <a:ext cx="342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风控模型常用算法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EA6-911B-4C47-8663-4ACD107A50E0}"/>
              </a:ext>
            </a:extLst>
          </p:cNvPr>
          <p:cNvSpPr txBox="1"/>
          <p:nvPr/>
        </p:nvSpPr>
        <p:spPr>
          <a:xfrm>
            <a:off x="817685" y="1446498"/>
            <a:ext cx="878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Regression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304D1C-71B1-4335-9432-912F1E68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9" y="2399895"/>
            <a:ext cx="2027096" cy="3810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5E4A47-25E2-490B-A2D0-CF33339D4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00" y="3831998"/>
            <a:ext cx="2530059" cy="6172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FCF7A-16CF-4E11-9835-FCACCE351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506" y="2809933"/>
            <a:ext cx="4366638" cy="11126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042378-8CF4-4F1E-998A-5C905CB3949C}"/>
              </a:ext>
            </a:extLst>
          </p:cNvPr>
          <p:cNvSpPr txBox="1"/>
          <p:nvPr/>
        </p:nvSpPr>
        <p:spPr>
          <a:xfrm>
            <a:off x="1340528" y="4838330"/>
            <a:ext cx="607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最简单的一类算法，只能处理连续变量问题，对于定性变量的处理能力较弱</a:t>
            </a:r>
          </a:p>
        </p:txBody>
      </p:sp>
    </p:spTree>
    <p:extLst>
      <p:ext uri="{BB962C8B-B14F-4D97-AF65-F5344CB8AC3E}">
        <p14:creationId xmlns:p14="http://schemas.microsoft.com/office/powerpoint/2010/main" val="5505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47371"/>
            <a:ext cx="342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风控模型常用算法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EA6-911B-4C47-8663-4ACD107A50E0}"/>
              </a:ext>
            </a:extLst>
          </p:cNvPr>
          <p:cNvSpPr txBox="1"/>
          <p:nvPr/>
        </p:nvSpPr>
        <p:spPr>
          <a:xfrm>
            <a:off x="817685" y="1482009"/>
            <a:ext cx="878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0214A-47A1-4F0F-B9AC-FE5FB143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34" y="2389133"/>
            <a:ext cx="6835732" cy="16003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F31F03-6369-4B47-8604-58BE2E624C3F}"/>
              </a:ext>
            </a:extLst>
          </p:cNvPr>
          <p:cNvSpPr txBox="1"/>
          <p:nvPr/>
        </p:nvSpPr>
        <p:spPr>
          <a:xfrm>
            <a:off x="1154134" y="4314548"/>
            <a:ext cx="709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sigmoid</a:t>
            </a:r>
            <a:r>
              <a:rPr lang="zh-CN" altLang="en-US" dirty="0"/>
              <a:t>函数，</a:t>
            </a:r>
            <a:r>
              <a:rPr lang="zh-CN" altLang="en-US" b="1" dirty="0"/>
              <a:t>更加适用于分类问题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损失函数是非凸函数，存在更多的局部最优解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可以使用</a:t>
            </a:r>
            <a:r>
              <a:rPr lang="zh-CN" altLang="en-US" b="1" dirty="0"/>
              <a:t>随机梯度下降法</a:t>
            </a:r>
            <a:r>
              <a:rPr lang="zh-CN" altLang="en-US" dirty="0"/>
              <a:t>求解模型</a:t>
            </a:r>
          </a:p>
        </p:txBody>
      </p:sp>
    </p:spTree>
    <p:extLst>
      <p:ext uri="{BB962C8B-B14F-4D97-AF65-F5344CB8AC3E}">
        <p14:creationId xmlns:p14="http://schemas.microsoft.com/office/powerpoint/2010/main" val="144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771890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47371"/>
            <a:ext cx="342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风控模型常用算法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EA6-911B-4C47-8663-4ACD107A50E0}"/>
              </a:ext>
            </a:extLst>
          </p:cNvPr>
          <p:cNvSpPr txBox="1"/>
          <p:nvPr/>
        </p:nvSpPr>
        <p:spPr>
          <a:xfrm>
            <a:off x="817685" y="1482009"/>
            <a:ext cx="878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 Tree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073E7C-4AC5-44E4-BC38-0F685283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" y="2231339"/>
            <a:ext cx="4122777" cy="3147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FF0ED7-3A93-41B4-98DF-A7847998A32B}"/>
              </a:ext>
            </a:extLst>
          </p:cNvPr>
          <p:cNvSpPr txBox="1"/>
          <p:nvPr/>
        </p:nvSpPr>
        <p:spPr>
          <a:xfrm>
            <a:off x="4746720" y="2231339"/>
            <a:ext cx="3687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分类标准：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信息熵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信息增益</a:t>
            </a:r>
            <a:r>
              <a:rPr lang="en-US" altLang="zh-CN" dirty="0"/>
              <a:t>——ID3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信息增益率</a:t>
            </a:r>
            <a:r>
              <a:rPr lang="en-US" altLang="zh-CN" dirty="0"/>
              <a:t>——C4.5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基尼指数</a:t>
            </a:r>
            <a:r>
              <a:rPr lang="en-US" altLang="zh-CN" dirty="0"/>
              <a:t>——CART</a:t>
            </a:r>
            <a:r>
              <a:rPr lang="zh-CN" altLang="en-US" dirty="0"/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7DD36F-A1A6-4C04-845A-421DD68C2F79}"/>
              </a:ext>
            </a:extLst>
          </p:cNvPr>
          <p:cNvSpPr txBox="1"/>
          <p:nvPr/>
        </p:nvSpPr>
        <p:spPr>
          <a:xfrm>
            <a:off x="1100831" y="5495278"/>
            <a:ext cx="668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构造决策树将数据转化成决策树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对训练集的效果很好，对测试集存在过拟合的情况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使用决策树剪枝、换用更好的分类标准</a:t>
            </a:r>
          </a:p>
        </p:txBody>
      </p:sp>
    </p:spTree>
    <p:extLst>
      <p:ext uri="{BB962C8B-B14F-4D97-AF65-F5344CB8AC3E}">
        <p14:creationId xmlns:p14="http://schemas.microsoft.com/office/powerpoint/2010/main" val="35561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Words>493</Words>
  <Application>Microsoft Office PowerPoint</Application>
  <PresentationFormat>全屏显示(4:3)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FuturaBookC</vt:lpstr>
      <vt:lpstr>等线</vt:lpstr>
      <vt:lpstr>等线 Light</vt:lpstr>
      <vt:lpstr>锐字逼格青春粗黑体简2.0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740969824@qq.com</cp:lastModifiedBy>
  <cp:revision>274</cp:revision>
  <dcterms:created xsi:type="dcterms:W3CDTF">2018-02-27T12:12:58Z</dcterms:created>
  <dcterms:modified xsi:type="dcterms:W3CDTF">2021-06-10T13:15:30Z</dcterms:modified>
</cp:coreProperties>
</file>