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6" r:id="rId3"/>
    <p:sldId id="277" r:id="rId4"/>
    <p:sldId id="258" r:id="rId5"/>
    <p:sldId id="278" r:id="rId6"/>
    <p:sldId id="283" r:id="rId7"/>
    <p:sldId id="284" r:id="rId8"/>
    <p:sldId id="285" r:id="rId9"/>
    <p:sldId id="286" r:id="rId10"/>
    <p:sldId id="287" r:id="rId11"/>
    <p:sldId id="288" r:id="rId12"/>
    <p:sldId id="289" r:id="rId13"/>
    <p:sldId id="290" r:id="rId14"/>
    <p:sldId id="291" r:id="rId15"/>
    <p:sldId id="292" r:id="rId16"/>
    <p:sldId id="28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CEE2"/>
    <a:srgbClr val="220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7" d="100"/>
          <a:sy n="87" d="100"/>
        </p:scale>
        <p:origin x="38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94CCE-1862-4D49-A69E-28ED573AEBBB}" type="datetimeFigureOut">
              <a:rPr lang="zh-CN" altLang="en-US" smtClean="0"/>
              <a:t>2019/10/14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94CCE-1862-4D49-A69E-28ED573AEBBB}" type="datetimeFigureOut">
              <a:rPr lang="zh-CN" altLang="en-US" smtClean="0"/>
              <a:t>2019/10/14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79966-A538-450D-A1CC-507BFB042D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7" b="8861"/>
          <a:stretch>
            <a:fillRect/>
          </a:stretch>
        </p:blipFill>
        <p:spPr>
          <a:xfrm flipH="1">
            <a:off x="89467" y="0"/>
            <a:ext cx="7025833" cy="6886141"/>
          </a:xfrm>
          <a:prstGeom prst="rect">
            <a:avLst/>
          </a:prstGeom>
        </p:spPr>
      </p:pic>
      <p:sp>
        <p:nvSpPr>
          <p:cNvPr id="6" name="文本框 5"/>
          <p:cNvSpPr txBox="1"/>
          <p:nvPr/>
        </p:nvSpPr>
        <p:spPr>
          <a:xfrm>
            <a:off x="1521069" y="2041803"/>
            <a:ext cx="10011451" cy="3185487"/>
          </a:xfrm>
          <a:prstGeom prst="rect">
            <a:avLst/>
          </a:prstGeom>
          <a:noFill/>
        </p:spPr>
        <p:txBody>
          <a:bodyPr wrap="square" rtlCol="0">
            <a:spAutoFit/>
          </a:bodyPr>
          <a:lstStyle/>
          <a:p>
            <a:pPr algn="r">
              <a:lnSpc>
                <a:spcPct val="150000"/>
              </a:lnSpc>
            </a:pPr>
            <a:r>
              <a:rPr lang="zh-CN" altLang="en-US" sz="5400" dirty="0" smtClean="0">
                <a:solidFill>
                  <a:srgbClr val="11CEE2"/>
                </a:solidFill>
                <a:latin typeface="微软雅黑" panose="020B0503020204020204" pitchFamily="34" charset="-122"/>
                <a:ea typeface="微软雅黑" panose="020B0503020204020204" pitchFamily="34" charset="-122"/>
              </a:rPr>
              <a:t>物联网与智慧系统课程</a:t>
            </a:r>
            <a:r>
              <a:rPr lang="en-US" altLang="zh-CN" sz="8000" b="1" dirty="0" smtClean="0">
                <a:solidFill>
                  <a:srgbClr val="11CEE2"/>
                </a:solidFill>
                <a:latin typeface="微软雅黑" panose="020B0503020204020204" pitchFamily="34" charset="-122"/>
                <a:ea typeface="微软雅黑" panose="020B0503020204020204" pitchFamily="34" charset="-122"/>
              </a:rPr>
              <a:t>Research Topic</a:t>
            </a:r>
            <a:endParaRPr lang="zh-CN" altLang="en-US" sz="4400" b="1" dirty="0">
              <a:solidFill>
                <a:srgbClr val="11CEE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09093" y="5548884"/>
            <a:ext cx="8959361"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文献</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翻译，</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PPT</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制作：</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3180103772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张溢弛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383294" y="5309476"/>
            <a:ext cx="4049677" cy="0"/>
          </a:xfrm>
          <a:prstGeom prst="line">
            <a:avLst/>
          </a:prstGeom>
          <a:ln w="19050">
            <a:solidFill>
              <a:srgbClr val="11CEE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76"/>
          <p:cNvSpPr txBox="1"/>
          <p:nvPr/>
        </p:nvSpPr>
        <p:spPr>
          <a:xfrm>
            <a:off x="0" y="411249"/>
            <a:ext cx="4755597" cy="461665"/>
          </a:xfrm>
          <a:prstGeom prst="rect">
            <a:avLst/>
          </a:prstGeom>
          <a:noFill/>
        </p:spPr>
        <p:txBody>
          <a:bodyPr wrap="none" rtlCol="0">
            <a:spAutoFit/>
          </a:bodyPr>
          <a:lstStyle/>
          <a:p>
            <a:pPr>
              <a:spcBef>
                <a:spcPct val="0"/>
              </a:spcBef>
            </a:pPr>
            <a:r>
              <a:rPr lang="en-US" altLang="zh-CN" sz="2400" dirty="0">
                <a:solidFill>
                  <a:srgbClr val="11CEE2"/>
                </a:solidFill>
                <a:latin typeface="微软雅黑" panose="020B0503020204020204" pitchFamily="34" charset="-122"/>
                <a:ea typeface="微软雅黑" panose="020B0503020204020204" pitchFamily="34" charset="-122"/>
              </a:rPr>
              <a:t>Advantages and disadvantages</a:t>
            </a:r>
          </a:p>
        </p:txBody>
      </p:sp>
      <p:cxnSp>
        <p:nvCxnSpPr>
          <p:cNvPr id="45" name="直接连接符 44"/>
          <p:cNvCxnSpPr/>
          <p:nvPr/>
        </p:nvCxnSpPr>
        <p:spPr>
          <a:xfrm>
            <a:off x="70338" y="872914"/>
            <a:ext cx="4685259"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3785652"/>
          </a:xfrm>
          <a:prstGeom prst="rect">
            <a:avLst/>
          </a:prstGeom>
        </p:spPr>
        <p:txBody>
          <a:bodyPr wrap="square">
            <a:spAutoFit/>
          </a:bodyPr>
          <a:lstStyle/>
          <a:p>
            <a:pPr>
              <a:spcBef>
                <a:spcPct val="50000"/>
              </a:spcBef>
            </a:pPr>
            <a:r>
              <a:rPr lang="en-US" altLang="zh-CN" sz="3200" b="1" dirty="0" smtClean="0"/>
              <a:t>ORBIT</a:t>
            </a:r>
            <a:r>
              <a:rPr lang="zh-CN" altLang="en-US" sz="3200" b="1" dirty="0" smtClean="0"/>
              <a:t>系统的优点：</a:t>
            </a:r>
            <a:endParaRPr lang="en-US" altLang="zh-CN" sz="3200" b="1" dirty="0" smtClean="0"/>
          </a:p>
          <a:p>
            <a:pPr>
              <a:spcBef>
                <a:spcPct val="50000"/>
              </a:spcBef>
            </a:pPr>
            <a:r>
              <a:rPr lang="en-US" altLang="zh-CN" sz="3200" dirty="0" smtClean="0"/>
              <a:t>1.</a:t>
            </a:r>
            <a:r>
              <a:rPr lang="zh-CN" altLang="en-US" sz="3200" dirty="0" smtClean="0"/>
              <a:t>高能效，低能耗：利用多层的异构延迟特性，降低总能耗</a:t>
            </a:r>
            <a:endParaRPr lang="en-US" altLang="zh-CN" sz="3200" dirty="0" smtClean="0"/>
          </a:p>
          <a:p>
            <a:pPr>
              <a:spcBef>
                <a:spcPct val="50000"/>
              </a:spcBef>
            </a:pPr>
            <a:r>
              <a:rPr lang="en-US" altLang="zh-CN" sz="3200" dirty="0" smtClean="0"/>
              <a:t>2.</a:t>
            </a:r>
            <a:r>
              <a:rPr lang="zh-CN" altLang="en-US" sz="3200" dirty="0" smtClean="0"/>
              <a:t>可编程性：提供了基于</a:t>
            </a:r>
            <a:r>
              <a:rPr lang="en-US" altLang="zh-CN" sz="3200" dirty="0" smtClean="0"/>
              <a:t>API</a:t>
            </a:r>
            <a:r>
              <a:rPr lang="zh-CN" altLang="en-US" sz="3200" dirty="0" smtClean="0"/>
              <a:t>的编程环境，允许开发人员在不够减传感应用处理系统设计等低级问题就可以实现应用的开发</a:t>
            </a:r>
            <a:endParaRPr lang="en-US" altLang="zh-CN" sz="3200" dirty="0" smtClean="0"/>
          </a:p>
          <a:p>
            <a:pPr>
              <a:spcBef>
                <a:spcPct val="50000"/>
              </a:spcBef>
            </a:pPr>
            <a:r>
              <a:rPr lang="en-US" altLang="zh-CN" sz="3200" dirty="0" smtClean="0"/>
              <a:t>3.</a:t>
            </a:r>
            <a:r>
              <a:rPr lang="zh-CN" altLang="en-US" sz="3200" dirty="0" smtClean="0"/>
              <a:t>兼容性：</a:t>
            </a:r>
            <a:r>
              <a:rPr lang="en-US" altLang="zh-CN" sz="3200" dirty="0" smtClean="0"/>
              <a:t>ORBIT</a:t>
            </a:r>
            <a:r>
              <a:rPr lang="zh-CN" altLang="en-US" sz="3200" dirty="0" smtClean="0"/>
              <a:t>平台无需内核级的自定义或者进行刷机，大大减轻了开发人员的富但，确保了与各种智能手机都兼容</a:t>
            </a:r>
            <a:endParaRPr lang="en-US" altLang="zh-CN" sz="3200" dirty="0" smtClean="0"/>
          </a:p>
        </p:txBody>
      </p:sp>
    </p:spTree>
    <p:extLst>
      <p:ext uri="{BB962C8B-B14F-4D97-AF65-F5344CB8AC3E}">
        <p14:creationId xmlns:p14="http://schemas.microsoft.com/office/powerpoint/2010/main" val="1855343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76"/>
          <p:cNvSpPr txBox="1"/>
          <p:nvPr/>
        </p:nvSpPr>
        <p:spPr>
          <a:xfrm>
            <a:off x="0" y="411249"/>
            <a:ext cx="4755597" cy="461665"/>
          </a:xfrm>
          <a:prstGeom prst="rect">
            <a:avLst/>
          </a:prstGeom>
          <a:noFill/>
        </p:spPr>
        <p:txBody>
          <a:bodyPr wrap="none" rtlCol="0">
            <a:spAutoFit/>
          </a:bodyPr>
          <a:lstStyle/>
          <a:p>
            <a:pPr>
              <a:spcBef>
                <a:spcPct val="0"/>
              </a:spcBef>
            </a:pPr>
            <a:r>
              <a:rPr lang="en-US" altLang="zh-CN" sz="2400" dirty="0">
                <a:solidFill>
                  <a:srgbClr val="11CEE2"/>
                </a:solidFill>
                <a:latin typeface="微软雅黑" panose="020B0503020204020204" pitchFamily="34" charset="-122"/>
                <a:ea typeface="微软雅黑" panose="020B0503020204020204" pitchFamily="34" charset="-122"/>
              </a:rPr>
              <a:t>Advantages and disadvantages</a:t>
            </a:r>
          </a:p>
        </p:txBody>
      </p:sp>
      <p:cxnSp>
        <p:nvCxnSpPr>
          <p:cNvPr id="45" name="直接连接符 44"/>
          <p:cNvCxnSpPr/>
          <p:nvPr/>
        </p:nvCxnSpPr>
        <p:spPr>
          <a:xfrm>
            <a:off x="123092" y="872914"/>
            <a:ext cx="4632505"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5262979"/>
          </a:xfrm>
          <a:prstGeom prst="rect">
            <a:avLst/>
          </a:prstGeom>
        </p:spPr>
        <p:txBody>
          <a:bodyPr wrap="square">
            <a:spAutoFit/>
          </a:bodyPr>
          <a:lstStyle/>
          <a:p>
            <a:pPr>
              <a:spcBef>
                <a:spcPct val="50000"/>
              </a:spcBef>
            </a:pPr>
            <a:r>
              <a:rPr lang="en-US" altLang="zh-CN" sz="3200" b="1" dirty="0" smtClean="0"/>
              <a:t>ORBIT</a:t>
            </a:r>
            <a:r>
              <a:rPr lang="zh-CN" altLang="en-US" sz="3200" b="1" dirty="0" smtClean="0"/>
              <a:t>系统的缺点与仍需改进之处：</a:t>
            </a:r>
            <a:endParaRPr lang="en-US" altLang="zh-CN" sz="3200" b="1" dirty="0" smtClean="0"/>
          </a:p>
          <a:p>
            <a:pPr>
              <a:spcBef>
                <a:spcPct val="50000"/>
              </a:spcBef>
            </a:pPr>
            <a:r>
              <a:rPr lang="en-US" altLang="zh-CN" sz="3200" dirty="0" smtClean="0"/>
              <a:t>1.</a:t>
            </a:r>
            <a:r>
              <a:rPr lang="zh-CN" altLang="en-US" sz="3200" dirty="0"/>
              <a:t>智能</a:t>
            </a:r>
            <a:r>
              <a:rPr lang="zh-CN" altLang="en-US" sz="3200" dirty="0" smtClean="0"/>
              <a:t>手机的电源管理方案并不适合于无栓的嵌入式传感系统，为了保证</a:t>
            </a:r>
            <a:r>
              <a:rPr lang="en-US" altLang="zh-CN" sz="3200" dirty="0" smtClean="0"/>
              <a:t>CPU</a:t>
            </a:r>
            <a:r>
              <a:rPr lang="zh-CN" altLang="en-US" sz="3200" dirty="0"/>
              <a:t>进入</a:t>
            </a:r>
            <a:r>
              <a:rPr lang="zh-CN" altLang="en-US" sz="3200" dirty="0" smtClean="0"/>
              <a:t>深度睡眠状态来节省能耗，智能手机无法对传感器进行持续的采样</a:t>
            </a:r>
            <a:endParaRPr lang="en-US" altLang="zh-CN" sz="3200" dirty="0" smtClean="0"/>
          </a:p>
          <a:p>
            <a:pPr>
              <a:spcBef>
                <a:spcPct val="50000"/>
              </a:spcBef>
            </a:pPr>
            <a:r>
              <a:rPr lang="en-US" altLang="zh-CN" sz="3200" dirty="0" smtClean="0"/>
              <a:t>2.</a:t>
            </a:r>
            <a:r>
              <a:rPr lang="zh-CN" altLang="en-US" sz="3200" dirty="0" smtClean="0"/>
              <a:t>实时性差：智能手机的操作系统无法满足传感应用的实时性要求，如采样率恒定，时间戳精确。传感器采样会延迟高优先级的</a:t>
            </a:r>
            <a:r>
              <a:rPr lang="en-US" altLang="zh-CN" sz="3200" dirty="0" smtClean="0"/>
              <a:t>CPU</a:t>
            </a:r>
            <a:r>
              <a:rPr lang="zh-CN" altLang="en-US" sz="3200" dirty="0" smtClean="0"/>
              <a:t>任务</a:t>
            </a:r>
            <a:endParaRPr lang="en-US" altLang="zh-CN" sz="3200" dirty="0" smtClean="0"/>
          </a:p>
          <a:p>
            <a:pPr>
              <a:spcBef>
                <a:spcPct val="50000"/>
              </a:spcBef>
            </a:pPr>
            <a:r>
              <a:rPr lang="en-US" altLang="zh-CN" sz="3200" dirty="0" smtClean="0"/>
              <a:t>3.</a:t>
            </a:r>
            <a:r>
              <a:rPr lang="zh-CN" altLang="en-US" sz="3200" dirty="0" smtClean="0"/>
              <a:t>缺乏对嵌入式编程的支持：安卓智能手机没有资源效率高的信号处理库和用于控制通信的统一语言</a:t>
            </a:r>
            <a:endParaRPr lang="en-US" altLang="zh-CN" sz="3200" dirty="0" smtClean="0"/>
          </a:p>
        </p:txBody>
      </p:sp>
    </p:spTree>
    <p:extLst>
      <p:ext uri="{BB962C8B-B14F-4D97-AF65-F5344CB8AC3E}">
        <p14:creationId xmlns:p14="http://schemas.microsoft.com/office/powerpoint/2010/main" val="265788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282188" y="-7812"/>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smtClean="0">
                <a:solidFill>
                  <a:srgbClr val="11CEE2"/>
                </a:solidFill>
                <a:latin typeface="微软雅黑" panose="020B0503020204020204" pitchFamily="34" charset="-122"/>
                <a:ea typeface="微软雅黑" panose="020B0503020204020204" pitchFamily="34" charset="-122"/>
              </a:rPr>
              <a:t>第四部分</a:t>
            </a:r>
            <a:endParaRPr lang="zh-CN" altLang="en-US" sz="5400" dirty="0">
              <a:solidFill>
                <a:srgbClr val="11CEE2"/>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853331" y="3262926"/>
            <a:ext cx="6558584" cy="584775"/>
          </a:xfrm>
          <a:prstGeom prst="rect">
            <a:avLst/>
          </a:prstGeom>
          <a:noFill/>
        </p:spPr>
        <p:txBody>
          <a:bodyPr wrap="square" rtlCol="0">
            <a:spAutoFit/>
          </a:bodyPr>
          <a:lstStyle/>
          <a:p>
            <a:r>
              <a:rPr lang="en-US" altLang="zh-CN" sz="3200" dirty="0" smtClean="0">
                <a:solidFill>
                  <a:srgbClr val="11CEE2"/>
                </a:solidFill>
                <a:latin typeface="微软雅黑" panose="020B0503020204020204" pitchFamily="34" charset="-122"/>
                <a:ea typeface="微软雅黑" panose="020B0503020204020204" pitchFamily="34" charset="-122"/>
              </a:rPr>
              <a:t>ORBIT</a:t>
            </a:r>
            <a:r>
              <a:rPr lang="zh-CN" altLang="en-US" sz="3200" dirty="0" smtClean="0">
                <a:solidFill>
                  <a:srgbClr val="11CEE2"/>
                </a:solidFill>
                <a:latin typeface="微软雅黑" panose="020B0503020204020204" pitchFamily="34" charset="-122"/>
                <a:ea typeface="微软雅黑" panose="020B0503020204020204" pitchFamily="34" charset="-122"/>
              </a:rPr>
              <a:t>平台的应用举例</a:t>
            </a:r>
            <a:endParaRPr lang="zh-CN" altLang="en-US" sz="3200" dirty="0">
              <a:solidFill>
                <a:srgbClr val="11C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9295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76"/>
          <p:cNvSpPr txBox="1"/>
          <p:nvPr/>
        </p:nvSpPr>
        <p:spPr>
          <a:xfrm>
            <a:off x="0" y="411249"/>
            <a:ext cx="3477619" cy="461665"/>
          </a:xfrm>
          <a:prstGeom prst="rect">
            <a:avLst/>
          </a:prstGeom>
          <a:noFill/>
        </p:spPr>
        <p:txBody>
          <a:bodyPr wrap="none" rtlCol="0">
            <a:spAutoFit/>
          </a:bodyPr>
          <a:lstStyle/>
          <a:p>
            <a:pPr>
              <a:spcBef>
                <a:spcPct val="0"/>
              </a:spcBef>
            </a:pPr>
            <a:r>
              <a:rPr lang="en-US" altLang="zh-CN" sz="2400" dirty="0" smtClean="0">
                <a:solidFill>
                  <a:srgbClr val="11CEE2"/>
                </a:solidFill>
                <a:latin typeface="微软雅黑" panose="020B0503020204020204" pitchFamily="34" charset="-122"/>
                <a:ea typeface="微软雅黑" panose="020B0503020204020204" pitchFamily="34" charset="-122"/>
              </a:rPr>
              <a:t>Applications of ORBIT</a:t>
            </a:r>
            <a:endParaRPr lang="en-US" altLang="zh-CN" sz="2400" dirty="0">
              <a:solidFill>
                <a:srgbClr val="11CEE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2800767"/>
          </a:xfrm>
          <a:prstGeom prst="rect">
            <a:avLst/>
          </a:prstGeom>
        </p:spPr>
        <p:txBody>
          <a:bodyPr wrap="square">
            <a:spAutoFit/>
          </a:bodyPr>
          <a:lstStyle/>
          <a:p>
            <a:pPr>
              <a:spcBef>
                <a:spcPct val="50000"/>
              </a:spcBef>
            </a:pPr>
            <a:r>
              <a:rPr lang="zh-CN" altLang="en-US" sz="3200" b="1" dirty="0" smtClean="0"/>
              <a:t>应用</a:t>
            </a:r>
            <a:r>
              <a:rPr lang="en-US" altLang="zh-CN" sz="3200" b="1" dirty="0" smtClean="0"/>
              <a:t>1</a:t>
            </a:r>
            <a:r>
              <a:rPr lang="zh-CN" altLang="en-US" sz="3200" b="1" dirty="0" smtClean="0"/>
              <a:t>：</a:t>
            </a:r>
            <a:r>
              <a:rPr lang="en-US" altLang="zh-CN" sz="3200" b="1" dirty="0" smtClean="0">
                <a:sym typeface="Wingdings" panose="05000000000000000000" pitchFamily="2" charset="2"/>
              </a:rPr>
              <a:t>(</a:t>
            </a:r>
            <a:r>
              <a:rPr lang="zh-CN" altLang="en-US" sz="3200" b="1" dirty="0" smtClean="0">
                <a:sym typeface="Wingdings" panose="05000000000000000000" pitchFamily="2" charset="2"/>
              </a:rPr>
              <a:t>地震</a:t>
            </a:r>
            <a:r>
              <a:rPr lang="en-US" altLang="zh-CN" sz="3200" b="1" dirty="0" smtClean="0">
                <a:sym typeface="Wingdings" panose="05000000000000000000" pitchFamily="2" charset="2"/>
              </a:rPr>
              <a:t>)</a:t>
            </a:r>
            <a:r>
              <a:rPr lang="zh-CN" altLang="en-US" sz="3200" b="1" dirty="0" smtClean="0"/>
              <a:t>时间</a:t>
            </a:r>
            <a:r>
              <a:rPr lang="zh-CN" altLang="en-US" sz="3200" b="1" dirty="0" smtClean="0"/>
              <a:t>定时系统</a:t>
            </a:r>
            <a:endParaRPr lang="en-US" altLang="zh-CN" sz="3200" b="1" dirty="0" smtClean="0"/>
          </a:p>
          <a:p>
            <a:pPr>
              <a:spcBef>
                <a:spcPct val="50000"/>
              </a:spcBef>
            </a:pPr>
            <a:r>
              <a:rPr lang="zh-CN" altLang="en-US" sz="2400" dirty="0" smtClean="0">
                <a:latin typeface="+mn-ea"/>
              </a:rPr>
              <a:t>这个应用的功能是估计一个声波</a:t>
            </a:r>
            <a:r>
              <a:rPr lang="en-US" altLang="zh-CN" sz="2400" dirty="0" smtClean="0">
                <a:latin typeface="+mn-ea"/>
              </a:rPr>
              <a:t>/</a:t>
            </a:r>
            <a:r>
              <a:rPr lang="zh-CN" altLang="en-US" sz="2400" dirty="0" smtClean="0">
                <a:latin typeface="+mn-ea"/>
              </a:rPr>
              <a:t>地震时间的到达时间，</a:t>
            </a:r>
            <a:r>
              <a:rPr lang="zh-CN" altLang="zh-CN" sz="2400" dirty="0">
                <a:latin typeface="+mn-ea"/>
              </a:rPr>
              <a:t>首先对输入信号进行均值去除和带通滤波预处理。然后对滤波后的信号进行小波变换。基于小波系数计算信号的稀疏性和粗略的到达时间。这个应用程序需要</a:t>
            </a:r>
            <a:r>
              <a:rPr lang="en-US" altLang="zh-CN" sz="2400" dirty="0">
                <a:latin typeface="+mn-ea"/>
              </a:rPr>
              <a:t>100Hz</a:t>
            </a:r>
            <a:r>
              <a:rPr lang="zh-CN" altLang="zh-CN" sz="2400" dirty="0">
                <a:latin typeface="+mn-ea"/>
              </a:rPr>
              <a:t>的采样率</a:t>
            </a:r>
            <a:r>
              <a:rPr lang="zh-CN" altLang="zh-CN" sz="2400" dirty="0" smtClean="0">
                <a:latin typeface="+mn-ea"/>
              </a:rPr>
              <a:t>。</a:t>
            </a:r>
            <a:endParaRPr lang="en-US" altLang="zh-CN" sz="2400" dirty="0" smtClean="0">
              <a:latin typeface="+mn-ea"/>
            </a:endParaRPr>
          </a:p>
          <a:p>
            <a:pPr>
              <a:spcBef>
                <a:spcPct val="50000"/>
              </a:spcBef>
            </a:pPr>
            <a:r>
              <a:rPr lang="zh-CN" altLang="en-US" sz="2400" dirty="0">
                <a:latin typeface="+mn-ea"/>
              </a:rPr>
              <a:t>文章</a:t>
            </a:r>
            <a:r>
              <a:rPr lang="zh-CN" altLang="en-US" sz="2400" dirty="0" smtClean="0">
                <a:latin typeface="+mn-ea"/>
              </a:rPr>
              <a:t>中测定了任务分区器的有效性，执行时间与能耗，暂存板的占空比和寿命等指标，验证了该系统完全符合技术要求</a:t>
            </a:r>
            <a:endParaRPr lang="en-US" altLang="zh-CN" sz="2400" dirty="0" smtClean="0">
              <a:latin typeface="+mn-ea"/>
            </a:endParaRPr>
          </a:p>
        </p:txBody>
      </p:sp>
      <p:pic>
        <p:nvPicPr>
          <p:cNvPr id="5" name="图片 4"/>
          <p:cNvPicPr/>
          <p:nvPr/>
        </p:nvPicPr>
        <p:blipFill>
          <a:blip r:embed="rId2"/>
          <a:stretch>
            <a:fillRect/>
          </a:stretch>
        </p:blipFill>
        <p:spPr>
          <a:xfrm>
            <a:off x="545690" y="4376420"/>
            <a:ext cx="3520440" cy="1661160"/>
          </a:xfrm>
          <a:prstGeom prst="rect">
            <a:avLst/>
          </a:prstGeom>
        </p:spPr>
      </p:pic>
      <p:pic>
        <p:nvPicPr>
          <p:cNvPr id="6" name="图片 5"/>
          <p:cNvPicPr/>
          <p:nvPr/>
        </p:nvPicPr>
        <p:blipFill>
          <a:blip r:embed="rId3"/>
          <a:stretch>
            <a:fillRect/>
          </a:stretch>
        </p:blipFill>
        <p:spPr>
          <a:xfrm>
            <a:off x="4560570" y="4566920"/>
            <a:ext cx="3223260" cy="1280160"/>
          </a:xfrm>
          <a:prstGeom prst="rect">
            <a:avLst/>
          </a:prstGeom>
        </p:spPr>
      </p:pic>
      <p:pic>
        <p:nvPicPr>
          <p:cNvPr id="7" name="图片 6"/>
          <p:cNvPicPr/>
          <p:nvPr/>
        </p:nvPicPr>
        <p:blipFill>
          <a:blip r:embed="rId4"/>
          <a:stretch>
            <a:fillRect/>
          </a:stretch>
        </p:blipFill>
        <p:spPr>
          <a:xfrm>
            <a:off x="8590690" y="4546553"/>
            <a:ext cx="3208020" cy="1287780"/>
          </a:xfrm>
          <a:prstGeom prst="rect">
            <a:avLst/>
          </a:prstGeom>
        </p:spPr>
      </p:pic>
    </p:spTree>
    <p:extLst>
      <p:ext uri="{BB962C8B-B14F-4D97-AF65-F5344CB8AC3E}">
        <p14:creationId xmlns:p14="http://schemas.microsoft.com/office/powerpoint/2010/main" val="3987720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76"/>
          <p:cNvSpPr txBox="1"/>
          <p:nvPr/>
        </p:nvSpPr>
        <p:spPr>
          <a:xfrm>
            <a:off x="0" y="411249"/>
            <a:ext cx="3477619" cy="461665"/>
          </a:xfrm>
          <a:prstGeom prst="rect">
            <a:avLst/>
          </a:prstGeom>
          <a:noFill/>
        </p:spPr>
        <p:txBody>
          <a:bodyPr wrap="none" rtlCol="0">
            <a:spAutoFit/>
          </a:bodyPr>
          <a:lstStyle/>
          <a:p>
            <a:pPr>
              <a:spcBef>
                <a:spcPct val="0"/>
              </a:spcBef>
            </a:pPr>
            <a:r>
              <a:rPr lang="en-US" altLang="zh-CN" sz="2400" dirty="0" smtClean="0">
                <a:solidFill>
                  <a:srgbClr val="11CEE2"/>
                </a:solidFill>
                <a:latin typeface="微软雅黑" panose="020B0503020204020204" pitchFamily="34" charset="-122"/>
                <a:ea typeface="微软雅黑" panose="020B0503020204020204" pitchFamily="34" charset="-122"/>
              </a:rPr>
              <a:t>Applications of ORBIT</a:t>
            </a:r>
            <a:endParaRPr lang="en-US" altLang="zh-CN" sz="2400" dirty="0">
              <a:solidFill>
                <a:srgbClr val="11CEE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2800767"/>
          </a:xfrm>
          <a:prstGeom prst="rect">
            <a:avLst/>
          </a:prstGeom>
        </p:spPr>
        <p:txBody>
          <a:bodyPr wrap="square">
            <a:spAutoFit/>
          </a:bodyPr>
          <a:lstStyle/>
          <a:p>
            <a:pPr>
              <a:spcBef>
                <a:spcPct val="50000"/>
              </a:spcBef>
            </a:pPr>
            <a:r>
              <a:rPr lang="zh-CN" altLang="en-US" sz="3200" b="1" dirty="0" smtClean="0"/>
              <a:t>应用</a:t>
            </a:r>
            <a:r>
              <a:rPr lang="en-US" altLang="zh-CN" sz="3200" b="1" dirty="0" smtClean="0"/>
              <a:t>2</a:t>
            </a:r>
            <a:r>
              <a:rPr lang="zh-CN" altLang="en-US" sz="3200" b="1" dirty="0" smtClean="0"/>
              <a:t>：多摄像头三维重建</a:t>
            </a:r>
            <a:endParaRPr lang="en-US" altLang="zh-CN" sz="3200" b="1" dirty="0" smtClean="0"/>
          </a:p>
          <a:p>
            <a:pPr>
              <a:spcBef>
                <a:spcPct val="50000"/>
              </a:spcBef>
            </a:pPr>
            <a:r>
              <a:rPr lang="zh-CN" altLang="zh-CN" sz="2400" dirty="0">
                <a:latin typeface="+mn-ea"/>
              </a:rPr>
              <a:t>配备智能手机的机器人捕获基于位置的图像，并协作重建一个</a:t>
            </a:r>
            <a:r>
              <a:rPr lang="en-US" altLang="zh-CN" sz="2400" dirty="0">
                <a:latin typeface="+mn-ea"/>
              </a:rPr>
              <a:t>3D</a:t>
            </a:r>
            <a:r>
              <a:rPr lang="zh-CN" altLang="zh-CN" sz="2400" dirty="0">
                <a:latin typeface="+mn-ea"/>
              </a:rPr>
              <a:t>结构。与前面的两个案例研究相比，这个应用程序是跨三层划分的。捕获的图像在手机上进行部分处理，其余的处理以及分布式任务被卸载到云服务器。一旦一个图像被处理，机器人会被引导到一个新的地点去捕捉一个新的图像</a:t>
            </a:r>
            <a:r>
              <a:rPr lang="zh-CN" altLang="zh-CN" sz="2400" dirty="0" smtClean="0">
                <a:latin typeface="+mn-ea"/>
              </a:rPr>
              <a:t>。</a:t>
            </a:r>
            <a:endParaRPr lang="en-US" altLang="zh-CN" sz="2400" dirty="0" smtClean="0">
              <a:latin typeface="+mn-ea"/>
            </a:endParaRPr>
          </a:p>
          <a:p>
            <a:pPr>
              <a:spcBef>
                <a:spcPct val="50000"/>
              </a:spcBef>
            </a:pPr>
            <a:r>
              <a:rPr lang="zh-CN" altLang="en-US" sz="2400" dirty="0" smtClean="0">
                <a:latin typeface="+mn-ea"/>
              </a:rPr>
              <a:t>该应用程序的任务结构如下</a:t>
            </a:r>
            <a:endParaRPr lang="en-US" altLang="zh-CN" sz="2400" dirty="0" smtClean="0">
              <a:latin typeface="+mn-ea"/>
            </a:endParaRPr>
          </a:p>
        </p:txBody>
      </p:sp>
      <p:pic>
        <p:nvPicPr>
          <p:cNvPr id="8" name="图片 7"/>
          <p:cNvPicPr/>
          <p:nvPr/>
        </p:nvPicPr>
        <p:blipFill>
          <a:blip r:embed="rId2"/>
          <a:stretch>
            <a:fillRect/>
          </a:stretch>
        </p:blipFill>
        <p:spPr>
          <a:xfrm>
            <a:off x="2356273" y="4211319"/>
            <a:ext cx="6906260" cy="2138680"/>
          </a:xfrm>
          <a:prstGeom prst="rect">
            <a:avLst/>
          </a:prstGeom>
        </p:spPr>
      </p:pic>
    </p:spTree>
    <p:extLst>
      <p:ext uri="{BB962C8B-B14F-4D97-AF65-F5344CB8AC3E}">
        <p14:creationId xmlns:p14="http://schemas.microsoft.com/office/powerpoint/2010/main" val="1985191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76"/>
          <p:cNvSpPr txBox="1"/>
          <p:nvPr/>
        </p:nvSpPr>
        <p:spPr>
          <a:xfrm>
            <a:off x="359923" y="459116"/>
            <a:ext cx="2517869" cy="461665"/>
          </a:xfrm>
          <a:prstGeom prst="rect">
            <a:avLst/>
          </a:prstGeom>
          <a:noFill/>
        </p:spPr>
        <p:txBody>
          <a:bodyPr wrap="none" rtlCol="0">
            <a:spAutoFit/>
          </a:bodyPr>
          <a:lstStyle/>
          <a:p>
            <a:pPr>
              <a:spcBef>
                <a:spcPct val="0"/>
              </a:spcBef>
            </a:pPr>
            <a:r>
              <a:rPr lang="en-US" altLang="zh-CN" sz="2400" dirty="0" smtClean="0">
                <a:solidFill>
                  <a:srgbClr val="11CEE2"/>
                </a:solidFill>
                <a:latin typeface="微软雅黑" panose="020B0503020204020204" pitchFamily="34" charset="-122"/>
                <a:ea typeface="微软雅黑" panose="020B0503020204020204" pitchFamily="34" charset="-122"/>
              </a:rPr>
              <a:t>Future of ORBIT</a:t>
            </a:r>
            <a:endParaRPr lang="en-US" altLang="zh-CN" sz="2400" dirty="0">
              <a:solidFill>
                <a:srgbClr val="11CEE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4524315"/>
          </a:xfrm>
          <a:prstGeom prst="rect">
            <a:avLst/>
          </a:prstGeom>
        </p:spPr>
        <p:txBody>
          <a:bodyPr wrap="square">
            <a:spAutoFit/>
          </a:bodyPr>
          <a:lstStyle/>
          <a:p>
            <a:pPr>
              <a:spcBef>
                <a:spcPct val="50000"/>
              </a:spcBef>
            </a:pPr>
            <a:r>
              <a:rPr lang="zh-CN" altLang="en-US" sz="3200" dirty="0" smtClean="0">
                <a:latin typeface="+mn-ea"/>
              </a:rPr>
              <a:t>    本文介绍了基于智能手机的数据密集型嵌入式传感应用平台</a:t>
            </a:r>
            <a:r>
              <a:rPr lang="en-US" altLang="zh-CN" sz="3200" dirty="0" smtClean="0">
                <a:latin typeface="+mn-ea"/>
              </a:rPr>
              <a:t>ORBIT</a:t>
            </a:r>
            <a:r>
              <a:rPr lang="zh-CN" altLang="en-US" sz="3200" dirty="0" smtClean="0">
                <a:latin typeface="+mn-ea"/>
              </a:rPr>
              <a:t>，研究结果表明，</a:t>
            </a:r>
            <a:r>
              <a:rPr lang="en-US" altLang="zh-CN" sz="3200" dirty="0" smtClean="0">
                <a:latin typeface="+mn-ea"/>
              </a:rPr>
              <a:t>ORBIT</a:t>
            </a:r>
            <a:r>
              <a:rPr lang="zh-CN" altLang="en-US" sz="3200" dirty="0" smtClean="0">
                <a:latin typeface="+mn-ea"/>
              </a:rPr>
              <a:t>可以</a:t>
            </a:r>
            <a:r>
              <a:rPr lang="zh-CN" altLang="zh-CN" sz="3200" dirty="0">
                <a:latin typeface="+mn-ea"/>
              </a:rPr>
              <a:t>节省高达</a:t>
            </a:r>
            <a:r>
              <a:rPr lang="en-US" altLang="zh-CN" sz="3200" dirty="0">
                <a:latin typeface="+mn-ea"/>
              </a:rPr>
              <a:t>50%</a:t>
            </a:r>
            <a:r>
              <a:rPr lang="zh-CN" altLang="zh-CN" sz="3200" dirty="0">
                <a:latin typeface="+mn-ea"/>
              </a:rPr>
              <a:t>的能源消耗比基线方法</a:t>
            </a:r>
            <a:r>
              <a:rPr lang="zh-CN" altLang="zh-CN" sz="3200" dirty="0" smtClean="0">
                <a:latin typeface="+mn-ea"/>
              </a:rPr>
              <a:t>。</a:t>
            </a:r>
            <a:endParaRPr lang="en-US" altLang="zh-CN" sz="3200" dirty="0" smtClean="0">
              <a:latin typeface="+mn-ea"/>
            </a:endParaRPr>
          </a:p>
          <a:p>
            <a:pPr>
              <a:spcBef>
                <a:spcPct val="50000"/>
              </a:spcBef>
            </a:pPr>
            <a:r>
              <a:rPr lang="en-US" altLang="zh-CN" sz="3200" dirty="0">
                <a:latin typeface="+mn-ea"/>
              </a:rPr>
              <a:t> </a:t>
            </a:r>
            <a:r>
              <a:rPr lang="en-US" altLang="zh-CN" sz="3200" dirty="0" smtClean="0">
                <a:latin typeface="+mn-ea"/>
              </a:rPr>
              <a:t>   </a:t>
            </a:r>
            <a:r>
              <a:rPr lang="zh-CN" altLang="zh-CN" sz="3200" dirty="0" smtClean="0">
                <a:latin typeface="+mn-ea"/>
              </a:rPr>
              <a:t>未来的</a:t>
            </a:r>
            <a:r>
              <a:rPr lang="en-US" altLang="zh-CN" sz="3200" dirty="0" smtClean="0">
                <a:latin typeface="+mn-ea"/>
              </a:rPr>
              <a:t>ORBIT</a:t>
            </a:r>
            <a:r>
              <a:rPr lang="zh-CN" altLang="en-US" sz="3200" dirty="0" smtClean="0">
                <a:latin typeface="+mn-ea"/>
              </a:rPr>
              <a:t>发展方向</a:t>
            </a:r>
            <a:r>
              <a:rPr lang="zh-CN" altLang="zh-CN" sz="3200" dirty="0" smtClean="0">
                <a:latin typeface="+mn-ea"/>
              </a:rPr>
              <a:t>包括</a:t>
            </a:r>
            <a:r>
              <a:rPr lang="zh-CN" altLang="en-US" sz="3200" dirty="0" smtClean="0">
                <a:latin typeface="+mn-ea"/>
              </a:rPr>
              <a:t>：</a:t>
            </a:r>
            <a:endParaRPr lang="en-US" altLang="zh-CN" sz="3200" dirty="0" smtClean="0">
              <a:latin typeface="+mn-ea"/>
            </a:endParaRPr>
          </a:p>
          <a:p>
            <a:pPr>
              <a:spcBef>
                <a:spcPct val="50000"/>
              </a:spcBef>
            </a:pPr>
            <a:r>
              <a:rPr lang="en-US" altLang="zh-CN" sz="3200" dirty="0" smtClean="0">
                <a:latin typeface="+mn-ea"/>
              </a:rPr>
              <a:t>1.</a:t>
            </a:r>
            <a:r>
              <a:rPr lang="zh-CN" altLang="zh-CN" sz="3200" dirty="0" smtClean="0">
                <a:latin typeface="+mn-ea"/>
              </a:rPr>
              <a:t>使用</a:t>
            </a:r>
            <a:r>
              <a:rPr lang="zh-CN" altLang="zh-CN" sz="3200" dirty="0">
                <a:latin typeface="+mn-ea"/>
              </a:rPr>
              <a:t>额外的嵌入式传感应用程序对</a:t>
            </a:r>
            <a:r>
              <a:rPr lang="en-US" altLang="zh-CN" sz="3200" dirty="0">
                <a:latin typeface="+mn-ea"/>
              </a:rPr>
              <a:t>ORBIT</a:t>
            </a:r>
            <a:r>
              <a:rPr lang="zh-CN" altLang="zh-CN" sz="3200" dirty="0">
                <a:latin typeface="+mn-ea"/>
              </a:rPr>
              <a:t>进行</a:t>
            </a:r>
            <a:r>
              <a:rPr lang="zh-CN" altLang="zh-CN" sz="3200" dirty="0" smtClean="0">
                <a:latin typeface="+mn-ea"/>
              </a:rPr>
              <a:t>评估</a:t>
            </a:r>
            <a:endParaRPr lang="en-US" altLang="zh-CN" sz="3200" dirty="0" smtClean="0">
              <a:latin typeface="+mn-ea"/>
            </a:endParaRPr>
          </a:p>
          <a:p>
            <a:pPr>
              <a:spcBef>
                <a:spcPct val="50000"/>
              </a:spcBef>
            </a:pPr>
            <a:r>
              <a:rPr lang="en-US" altLang="zh-CN" sz="3200" dirty="0" smtClean="0">
                <a:latin typeface="+mn-ea"/>
              </a:rPr>
              <a:t>2.</a:t>
            </a:r>
            <a:r>
              <a:rPr lang="zh-CN" altLang="zh-CN" sz="3200" dirty="0" smtClean="0">
                <a:latin typeface="+mn-ea"/>
              </a:rPr>
              <a:t>扩展</a:t>
            </a:r>
            <a:r>
              <a:rPr lang="en-US" altLang="zh-CN" sz="3200" dirty="0" smtClean="0">
                <a:latin typeface="+mn-ea"/>
              </a:rPr>
              <a:t>ORBIT</a:t>
            </a:r>
            <a:r>
              <a:rPr lang="zh-CN" altLang="zh-CN" sz="3200" dirty="0" smtClean="0">
                <a:latin typeface="+mn-ea"/>
              </a:rPr>
              <a:t>数据处理</a:t>
            </a:r>
            <a:r>
              <a:rPr lang="zh-CN" altLang="zh-CN" sz="3200" dirty="0">
                <a:latin typeface="+mn-ea"/>
              </a:rPr>
              <a:t>库</a:t>
            </a:r>
            <a:r>
              <a:rPr lang="zh-CN" altLang="zh-CN" sz="3200" dirty="0" smtClean="0">
                <a:latin typeface="+mn-ea"/>
              </a:rPr>
              <a:t>，</a:t>
            </a:r>
            <a:endParaRPr lang="en-US" altLang="zh-CN" sz="3200" dirty="0" smtClean="0">
              <a:latin typeface="+mn-ea"/>
            </a:endParaRPr>
          </a:p>
          <a:p>
            <a:pPr>
              <a:spcBef>
                <a:spcPct val="50000"/>
              </a:spcBef>
            </a:pPr>
            <a:r>
              <a:rPr lang="en-US" altLang="zh-CN" sz="3200" dirty="0" smtClean="0">
                <a:latin typeface="+mn-ea"/>
              </a:rPr>
              <a:t>3.</a:t>
            </a:r>
            <a:r>
              <a:rPr lang="zh-CN" altLang="zh-CN" sz="3200" dirty="0" smtClean="0">
                <a:latin typeface="+mn-ea"/>
              </a:rPr>
              <a:t>将</a:t>
            </a:r>
            <a:r>
              <a:rPr lang="en-US" altLang="zh-CN" sz="3200" dirty="0" smtClean="0">
                <a:latin typeface="+mn-ea"/>
              </a:rPr>
              <a:t>ORBIT</a:t>
            </a:r>
            <a:r>
              <a:rPr lang="zh-CN" altLang="zh-CN" sz="3200" dirty="0" smtClean="0">
                <a:latin typeface="+mn-ea"/>
              </a:rPr>
              <a:t>用于大规模</a:t>
            </a:r>
            <a:r>
              <a:rPr lang="zh-CN" altLang="en-US" sz="3200" dirty="0" smtClean="0">
                <a:latin typeface="+mn-ea"/>
              </a:rPr>
              <a:t>的</a:t>
            </a:r>
            <a:r>
              <a:rPr lang="zh-CN" altLang="zh-CN" sz="3200" dirty="0" smtClean="0">
                <a:latin typeface="+mn-ea"/>
              </a:rPr>
              <a:t>部署</a:t>
            </a:r>
            <a:endParaRPr lang="en-US" altLang="zh-CN" sz="3200" dirty="0" smtClean="0">
              <a:latin typeface="+mn-ea"/>
            </a:endParaRPr>
          </a:p>
        </p:txBody>
      </p:sp>
    </p:spTree>
    <p:extLst>
      <p:ext uri="{BB962C8B-B14F-4D97-AF65-F5344CB8AC3E}">
        <p14:creationId xmlns:p14="http://schemas.microsoft.com/office/powerpoint/2010/main" val="4079821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flipH="1">
            <a:off x="89467" y="0"/>
            <a:ext cx="7025833" cy="6886141"/>
          </a:xfrm>
          <a:prstGeom prst="rect">
            <a:avLst/>
          </a:prstGeom>
        </p:spPr>
      </p:pic>
      <p:sp>
        <p:nvSpPr>
          <p:cNvPr id="10" name="TextBox 76"/>
          <p:cNvSpPr txBox="1"/>
          <p:nvPr/>
        </p:nvSpPr>
        <p:spPr>
          <a:xfrm>
            <a:off x="7592657" y="2712908"/>
            <a:ext cx="3877985" cy="1107996"/>
          </a:xfrm>
          <a:prstGeom prst="rect">
            <a:avLst/>
          </a:prstGeom>
          <a:noFill/>
        </p:spPr>
        <p:txBody>
          <a:bodyPr wrap="square" rtlCol="0">
            <a:spAutoFit/>
          </a:bodyPr>
          <a:lstStyle/>
          <a:p>
            <a:pPr algn="r"/>
            <a:r>
              <a:rPr lang="zh-CN" altLang="en-US" sz="6600" dirty="0" smtClean="0">
                <a:solidFill>
                  <a:srgbClr val="11CEE2"/>
                </a:solidFill>
                <a:latin typeface="微软雅黑" panose="020B0503020204020204" pitchFamily="34" charset="-122"/>
                <a:ea typeface="微软雅黑" panose="020B0503020204020204" pitchFamily="34" charset="-122"/>
              </a:rPr>
              <a:t>感谢观看</a:t>
            </a:r>
            <a:endParaRPr lang="zh-CN" altLang="en-US" sz="6600" dirty="0">
              <a:solidFill>
                <a:srgbClr val="11CEE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flipH="1">
            <a:off x="89467" y="1"/>
            <a:ext cx="2999610" cy="2939970"/>
          </a:xfrm>
          <a:prstGeom prst="rect">
            <a:avLst/>
          </a:prstGeom>
        </p:spPr>
      </p:pic>
      <p:sp>
        <p:nvSpPr>
          <p:cNvPr id="10" name="椭圆 1"/>
          <p:cNvSpPr>
            <a:spLocks noChangeArrowheads="1"/>
          </p:cNvSpPr>
          <p:nvPr/>
        </p:nvSpPr>
        <p:spPr bwMode="auto">
          <a:xfrm>
            <a:off x="1551124" y="2836143"/>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11" name="TextBox 32"/>
          <p:cNvSpPr txBox="1">
            <a:spLocks noChangeArrowheads="1"/>
          </p:cNvSpPr>
          <p:nvPr/>
        </p:nvSpPr>
        <p:spPr bwMode="auto">
          <a:xfrm>
            <a:off x="1614317" y="291431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22003E"/>
                </a:solidFill>
                <a:ea typeface="微软雅黑" panose="020B0503020204020204" pitchFamily="34" charset="-122"/>
              </a:rPr>
              <a:t>01</a:t>
            </a:r>
            <a:endParaRPr lang="zh-CN" altLang="en-US" sz="3200" dirty="0">
              <a:solidFill>
                <a:srgbClr val="22003E"/>
              </a:solidFill>
              <a:ea typeface="微软雅黑" panose="020B0503020204020204" pitchFamily="34" charset="-122"/>
            </a:endParaRPr>
          </a:p>
        </p:txBody>
      </p:sp>
      <p:sp>
        <p:nvSpPr>
          <p:cNvPr id="12" name="矩形 11"/>
          <p:cNvSpPr/>
          <p:nvPr/>
        </p:nvSpPr>
        <p:spPr>
          <a:xfrm>
            <a:off x="2467081" y="3255765"/>
            <a:ext cx="2303131" cy="307777"/>
          </a:xfrm>
          <a:prstGeom prst="rect">
            <a:avLst/>
          </a:prstGeom>
        </p:spPr>
        <p:txBody>
          <a:bodyPr wrap="none">
            <a:spAutoFit/>
          </a:bodyPr>
          <a:lstStyle/>
          <a:p>
            <a:pPr>
              <a:spcBef>
                <a:spcPct val="0"/>
              </a:spcBef>
            </a:pPr>
            <a:r>
              <a:rPr lang="en-US" altLang="zh-CN" sz="1400" dirty="0">
                <a:solidFill>
                  <a:prstClr val="white">
                    <a:lumMod val="95000"/>
                  </a:prstClr>
                </a:solidFill>
                <a:latin typeface="微软雅黑" panose="020B0503020204020204" pitchFamily="34" charset="-122"/>
                <a:ea typeface="微软雅黑" panose="020B0503020204020204" pitchFamily="34" charset="-122"/>
              </a:rPr>
              <a:t>I</a:t>
            </a:r>
            <a:r>
              <a:rPr lang="en-US" altLang="zh-CN" sz="1400" dirty="0" smtClean="0">
                <a:solidFill>
                  <a:prstClr val="white">
                    <a:lumMod val="95000"/>
                  </a:prstClr>
                </a:solidFill>
                <a:latin typeface="微软雅黑" panose="020B0503020204020204" pitchFamily="34" charset="-122"/>
                <a:ea typeface="微软雅黑" panose="020B0503020204020204" pitchFamily="34" charset="-122"/>
              </a:rPr>
              <a:t>ntroduction to the topic</a:t>
            </a:r>
            <a:endParaRPr lang="en-US" altLang="zh-CN" sz="1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2506327" y="2732545"/>
            <a:ext cx="2892585" cy="523220"/>
          </a:xfrm>
          <a:prstGeom prst="rect">
            <a:avLst/>
          </a:prstGeom>
          <a:noFill/>
        </p:spPr>
        <p:txBody>
          <a:bodyPr wrap="square" rtlCol="0">
            <a:spAutoFit/>
          </a:bodyPr>
          <a:lstStyle/>
          <a:p>
            <a:r>
              <a:rPr lang="zh-CN" altLang="en-US" sz="2800" dirty="0" smtClean="0">
                <a:solidFill>
                  <a:srgbClr val="11CEE2"/>
                </a:solidFill>
                <a:latin typeface="微软雅黑" panose="020B0503020204020204" pitchFamily="34" charset="-122"/>
                <a:ea typeface="微软雅黑" panose="020B0503020204020204" pitchFamily="34" charset="-122"/>
              </a:rPr>
              <a:t>主题介绍</a:t>
            </a:r>
            <a:endParaRPr lang="zh-CN" altLang="en-US" sz="2800" dirty="0">
              <a:solidFill>
                <a:srgbClr val="11CEE2"/>
              </a:solidFill>
              <a:latin typeface="微软雅黑" panose="020B0503020204020204" pitchFamily="34" charset="-122"/>
              <a:ea typeface="微软雅黑" panose="020B0503020204020204" pitchFamily="34" charset="-122"/>
            </a:endParaRPr>
          </a:p>
        </p:txBody>
      </p:sp>
      <p:sp>
        <p:nvSpPr>
          <p:cNvPr id="14" name="椭圆 1"/>
          <p:cNvSpPr>
            <a:spLocks noChangeArrowheads="1"/>
          </p:cNvSpPr>
          <p:nvPr/>
        </p:nvSpPr>
        <p:spPr bwMode="auto">
          <a:xfrm>
            <a:off x="1551124" y="4314605"/>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15" name="TextBox 32"/>
          <p:cNvSpPr txBox="1">
            <a:spLocks noChangeArrowheads="1"/>
          </p:cNvSpPr>
          <p:nvPr/>
        </p:nvSpPr>
        <p:spPr bwMode="auto">
          <a:xfrm>
            <a:off x="1614317" y="439278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22003E"/>
                </a:solidFill>
                <a:ea typeface="微软雅黑" panose="020B0503020204020204" pitchFamily="34" charset="-122"/>
              </a:rPr>
              <a:t>03</a:t>
            </a:r>
            <a:endParaRPr lang="zh-CN" altLang="en-US" sz="3200" dirty="0">
              <a:solidFill>
                <a:srgbClr val="22003E"/>
              </a:solidFill>
              <a:ea typeface="微软雅黑" panose="020B0503020204020204" pitchFamily="34" charset="-122"/>
            </a:endParaRPr>
          </a:p>
        </p:txBody>
      </p:sp>
      <p:sp>
        <p:nvSpPr>
          <p:cNvPr id="16" name="矩形 15"/>
          <p:cNvSpPr/>
          <p:nvPr/>
        </p:nvSpPr>
        <p:spPr>
          <a:xfrm>
            <a:off x="7911788" y="4752116"/>
            <a:ext cx="1250663" cy="307777"/>
          </a:xfrm>
          <a:prstGeom prst="rect">
            <a:avLst/>
          </a:prstGeom>
        </p:spPr>
        <p:txBody>
          <a:bodyPr wrap="none">
            <a:spAutoFit/>
          </a:bodyPr>
          <a:lstStyle/>
          <a:p>
            <a:pPr>
              <a:spcBef>
                <a:spcPct val="0"/>
              </a:spcBef>
            </a:pPr>
            <a:r>
              <a:rPr lang="en-US" altLang="zh-CN" sz="1400" dirty="0" smtClean="0">
                <a:solidFill>
                  <a:prstClr val="white">
                    <a:lumMod val="95000"/>
                  </a:prstClr>
                </a:solidFill>
                <a:latin typeface="微软雅黑" panose="020B0503020204020204" pitchFamily="34" charset="-122"/>
                <a:ea typeface="微软雅黑" panose="020B0503020204020204" pitchFamily="34" charset="-122"/>
              </a:rPr>
              <a:t>Applications</a:t>
            </a:r>
            <a:endParaRPr lang="en-US" altLang="zh-CN" sz="1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2453551" y="4228896"/>
            <a:ext cx="2892585" cy="523220"/>
          </a:xfrm>
          <a:prstGeom prst="rect">
            <a:avLst/>
          </a:prstGeom>
          <a:noFill/>
        </p:spPr>
        <p:txBody>
          <a:bodyPr wrap="square" rtlCol="0">
            <a:spAutoFit/>
          </a:bodyPr>
          <a:lstStyle/>
          <a:p>
            <a:r>
              <a:rPr lang="zh-CN" altLang="en-US" sz="2800" dirty="0" smtClean="0">
                <a:solidFill>
                  <a:srgbClr val="11CEE2"/>
                </a:solidFill>
                <a:latin typeface="微软雅黑" panose="020B0503020204020204" pitchFamily="34" charset="-122"/>
                <a:ea typeface="微软雅黑" panose="020B0503020204020204" pitchFamily="34" charset="-122"/>
              </a:rPr>
              <a:t>优点与不足</a:t>
            </a:r>
            <a:endParaRPr lang="zh-CN" altLang="en-US" sz="2800" dirty="0">
              <a:solidFill>
                <a:srgbClr val="11CEE2"/>
              </a:solidFill>
              <a:latin typeface="微软雅黑" panose="020B0503020204020204" pitchFamily="34" charset="-122"/>
              <a:ea typeface="微软雅黑" panose="020B0503020204020204" pitchFamily="34" charset="-122"/>
            </a:endParaRPr>
          </a:p>
        </p:txBody>
      </p:sp>
      <p:sp>
        <p:nvSpPr>
          <p:cNvPr id="18" name="Text Box 3"/>
          <p:cNvSpPr>
            <a:spLocks noChangeArrowheads="1"/>
          </p:cNvSpPr>
          <p:nvPr/>
        </p:nvSpPr>
        <p:spPr bwMode="auto">
          <a:xfrm>
            <a:off x="5296742" y="675335"/>
            <a:ext cx="1598515" cy="1107996"/>
          </a:xfrm>
          <a:prstGeom prst="rect">
            <a:avLst/>
          </a:prstGeom>
          <a:noFill/>
        </p:spPr>
        <p:txBody>
          <a:bodyPr wrap="none">
            <a:spAutoFit/>
          </a:bodyPr>
          <a:lstStyle/>
          <a:p>
            <a:pPr algn="ctr">
              <a:spcBef>
                <a:spcPct val="0"/>
              </a:spcBef>
            </a:pPr>
            <a:r>
              <a:rPr lang="zh-CN" altLang="en-US" sz="4800" dirty="0">
                <a:solidFill>
                  <a:srgbClr val="11CEE2"/>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4800" dirty="0">
              <a:solidFill>
                <a:srgbClr val="11CEE2"/>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dirty="0">
                <a:solidFill>
                  <a:schemeClr val="bg1">
                    <a:lumMod val="95000"/>
                  </a:schemeClr>
                </a:solidFill>
                <a:latin typeface="微软雅黑" panose="020B0503020204020204" pitchFamily="34" charset="-122"/>
                <a:ea typeface="微软雅黑" panose="020B0503020204020204" pitchFamily="34" charset="-122"/>
              </a:rPr>
              <a:t>COMPANY</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椭圆 1"/>
          <p:cNvSpPr>
            <a:spLocks noChangeArrowheads="1"/>
          </p:cNvSpPr>
          <p:nvPr/>
        </p:nvSpPr>
        <p:spPr bwMode="auto">
          <a:xfrm>
            <a:off x="6898627" y="2836143"/>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20" name="TextBox 32"/>
          <p:cNvSpPr txBox="1">
            <a:spLocks noChangeArrowheads="1"/>
          </p:cNvSpPr>
          <p:nvPr/>
        </p:nvSpPr>
        <p:spPr bwMode="auto">
          <a:xfrm>
            <a:off x="6961820" y="291431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22003E"/>
                </a:solidFill>
                <a:ea typeface="微软雅黑" panose="020B0503020204020204" pitchFamily="34" charset="-122"/>
              </a:rPr>
              <a:t>02</a:t>
            </a:r>
            <a:endParaRPr lang="zh-CN" altLang="en-US" sz="3200" dirty="0">
              <a:solidFill>
                <a:srgbClr val="22003E"/>
              </a:solidFill>
              <a:ea typeface="微软雅黑" panose="020B0503020204020204" pitchFamily="34" charset="-122"/>
            </a:endParaRPr>
          </a:p>
        </p:txBody>
      </p:sp>
      <p:sp>
        <p:nvSpPr>
          <p:cNvPr id="21" name="矩形 20"/>
          <p:cNvSpPr/>
          <p:nvPr/>
        </p:nvSpPr>
        <p:spPr>
          <a:xfrm>
            <a:off x="7814584" y="3255765"/>
            <a:ext cx="1546064" cy="307777"/>
          </a:xfrm>
          <a:prstGeom prst="rect">
            <a:avLst/>
          </a:prstGeom>
        </p:spPr>
        <p:txBody>
          <a:bodyPr wrap="none">
            <a:spAutoFit/>
          </a:bodyPr>
          <a:lstStyle/>
          <a:p>
            <a:pPr>
              <a:spcBef>
                <a:spcPct val="0"/>
              </a:spcBef>
            </a:pPr>
            <a:r>
              <a:rPr lang="en-US" altLang="zh-CN" sz="1400" dirty="0" smtClean="0">
                <a:solidFill>
                  <a:prstClr val="white">
                    <a:lumMod val="95000"/>
                  </a:prstClr>
                </a:solidFill>
                <a:latin typeface="微软雅黑" panose="020B0503020204020204" pitchFamily="34" charset="-122"/>
                <a:ea typeface="微软雅黑" panose="020B0503020204020204" pitchFamily="34" charset="-122"/>
              </a:rPr>
              <a:t>System Analysis</a:t>
            </a:r>
            <a:endParaRPr lang="en-US" altLang="zh-CN" sz="1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22" name="TextBox 76"/>
          <p:cNvSpPr txBox="1"/>
          <p:nvPr/>
        </p:nvSpPr>
        <p:spPr>
          <a:xfrm>
            <a:off x="7814583" y="2793137"/>
            <a:ext cx="2892585" cy="523220"/>
          </a:xfrm>
          <a:prstGeom prst="rect">
            <a:avLst/>
          </a:prstGeom>
          <a:noFill/>
        </p:spPr>
        <p:txBody>
          <a:bodyPr wrap="square" rtlCol="0">
            <a:spAutoFit/>
          </a:bodyPr>
          <a:lstStyle/>
          <a:p>
            <a:r>
              <a:rPr lang="zh-CN" altLang="en-US" sz="2800" dirty="0" smtClean="0">
                <a:solidFill>
                  <a:srgbClr val="11CEE2"/>
                </a:solidFill>
                <a:latin typeface="微软雅黑" panose="020B0503020204020204" pitchFamily="34" charset="-122"/>
                <a:ea typeface="微软雅黑" panose="020B0503020204020204" pitchFamily="34" charset="-122"/>
              </a:rPr>
              <a:t>原理分析</a:t>
            </a:r>
            <a:endParaRPr lang="zh-CN" altLang="en-US" sz="2800" dirty="0">
              <a:solidFill>
                <a:srgbClr val="11CEE2"/>
              </a:solidFill>
              <a:latin typeface="微软雅黑" panose="020B0503020204020204" pitchFamily="34" charset="-122"/>
              <a:ea typeface="微软雅黑" panose="020B0503020204020204" pitchFamily="34" charset="-122"/>
            </a:endParaRPr>
          </a:p>
        </p:txBody>
      </p:sp>
      <p:sp>
        <p:nvSpPr>
          <p:cNvPr id="23" name="椭圆 1"/>
          <p:cNvSpPr>
            <a:spLocks noChangeArrowheads="1"/>
          </p:cNvSpPr>
          <p:nvPr/>
        </p:nvSpPr>
        <p:spPr bwMode="auto">
          <a:xfrm>
            <a:off x="6898627" y="4314605"/>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24" name="TextBox 32"/>
          <p:cNvSpPr txBox="1">
            <a:spLocks noChangeArrowheads="1"/>
          </p:cNvSpPr>
          <p:nvPr/>
        </p:nvSpPr>
        <p:spPr bwMode="auto">
          <a:xfrm>
            <a:off x="6961820" y="439278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22003E"/>
                </a:solidFill>
                <a:ea typeface="微软雅黑" panose="020B0503020204020204" pitchFamily="34" charset="-122"/>
              </a:rPr>
              <a:t>04</a:t>
            </a:r>
            <a:endParaRPr lang="zh-CN" altLang="en-US" sz="3200" dirty="0">
              <a:solidFill>
                <a:srgbClr val="22003E"/>
              </a:solidFill>
              <a:ea typeface="微软雅黑" panose="020B0503020204020204" pitchFamily="34" charset="-122"/>
            </a:endParaRPr>
          </a:p>
        </p:txBody>
      </p:sp>
      <p:sp>
        <p:nvSpPr>
          <p:cNvPr id="25" name="矩形 24"/>
          <p:cNvSpPr/>
          <p:nvPr/>
        </p:nvSpPr>
        <p:spPr>
          <a:xfrm>
            <a:off x="2426181" y="4734226"/>
            <a:ext cx="2957220" cy="307777"/>
          </a:xfrm>
          <a:prstGeom prst="rect">
            <a:avLst/>
          </a:prstGeom>
        </p:spPr>
        <p:txBody>
          <a:bodyPr wrap="none">
            <a:spAutoFit/>
          </a:bodyPr>
          <a:lstStyle/>
          <a:p>
            <a:pPr>
              <a:spcBef>
                <a:spcPct val="0"/>
              </a:spcBef>
            </a:pPr>
            <a:r>
              <a:rPr lang="en-US" altLang="zh-CN" sz="1400" dirty="0" smtClean="0">
                <a:solidFill>
                  <a:prstClr val="white">
                    <a:lumMod val="95000"/>
                  </a:prstClr>
                </a:solidFill>
                <a:latin typeface="微软雅黑" panose="020B0503020204020204" pitchFamily="34" charset="-122"/>
                <a:ea typeface="微软雅黑" panose="020B0503020204020204" pitchFamily="34" charset="-122"/>
              </a:rPr>
              <a:t>Advantages and disadvantages</a:t>
            </a:r>
          </a:p>
        </p:txBody>
      </p:sp>
      <p:sp>
        <p:nvSpPr>
          <p:cNvPr id="26" name="TextBox 76"/>
          <p:cNvSpPr txBox="1"/>
          <p:nvPr/>
        </p:nvSpPr>
        <p:spPr>
          <a:xfrm>
            <a:off x="7814583" y="4211420"/>
            <a:ext cx="2892585" cy="523220"/>
          </a:xfrm>
          <a:prstGeom prst="rect">
            <a:avLst/>
          </a:prstGeom>
          <a:noFill/>
        </p:spPr>
        <p:txBody>
          <a:bodyPr wrap="square" rtlCol="0">
            <a:spAutoFit/>
          </a:bodyPr>
          <a:lstStyle/>
          <a:p>
            <a:r>
              <a:rPr lang="zh-CN" altLang="en-US" sz="2800" dirty="0" smtClean="0">
                <a:solidFill>
                  <a:srgbClr val="11CEE2"/>
                </a:solidFill>
                <a:latin typeface="微软雅黑" panose="020B0503020204020204" pitchFamily="34" charset="-122"/>
                <a:ea typeface="微软雅黑" panose="020B0503020204020204" pitchFamily="34" charset="-122"/>
              </a:rPr>
              <a:t>应用举例</a:t>
            </a:r>
            <a:endParaRPr lang="zh-CN" altLang="en-US" sz="2800" dirty="0">
              <a:solidFill>
                <a:srgbClr val="11CEE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317357" y="1"/>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smtClean="0">
                <a:solidFill>
                  <a:srgbClr val="11CEE2"/>
                </a:solidFill>
                <a:latin typeface="微软雅黑" panose="020B0503020204020204" pitchFamily="34" charset="-122"/>
                <a:ea typeface="微软雅黑" panose="020B0503020204020204" pitchFamily="34" charset="-122"/>
              </a:rPr>
              <a:t>第一部分</a:t>
            </a:r>
            <a:endParaRPr lang="zh-CN" altLang="en-US" sz="5400" dirty="0">
              <a:solidFill>
                <a:srgbClr val="11CEE2"/>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762814" y="3352378"/>
            <a:ext cx="9990178" cy="1569660"/>
          </a:xfrm>
          <a:prstGeom prst="rect">
            <a:avLst/>
          </a:prstGeom>
          <a:noFill/>
        </p:spPr>
        <p:txBody>
          <a:bodyPr wrap="square" rtlCol="0">
            <a:spAutoFit/>
          </a:bodyPr>
          <a:lstStyle/>
          <a:p>
            <a:r>
              <a:rPr lang="zh-CN" altLang="en-US" sz="3200" dirty="0">
                <a:solidFill>
                  <a:srgbClr val="11CEE2"/>
                </a:solidFill>
                <a:latin typeface="微软雅黑" panose="020B0503020204020204" pitchFamily="34" charset="-122"/>
                <a:ea typeface="微软雅黑" panose="020B0503020204020204" pitchFamily="34" charset="-122"/>
              </a:rPr>
              <a:t>主题</a:t>
            </a:r>
            <a:r>
              <a:rPr lang="zh-CN" altLang="en-US" sz="3200" dirty="0" smtClean="0">
                <a:solidFill>
                  <a:srgbClr val="11CEE2"/>
                </a:solidFill>
                <a:latin typeface="微软雅黑" panose="020B0503020204020204" pitchFamily="34" charset="-122"/>
                <a:ea typeface="微软雅黑" panose="020B0503020204020204" pitchFamily="34" charset="-122"/>
              </a:rPr>
              <a:t>介绍：</a:t>
            </a:r>
            <a:r>
              <a:rPr lang="en-US" altLang="zh-CN" sz="3200" b="1" dirty="0">
                <a:solidFill>
                  <a:schemeClr val="bg1"/>
                </a:solidFill>
                <a:latin typeface="微软雅黑" panose="020B0503020204020204" pitchFamily="34" charset="-122"/>
                <a:ea typeface="微软雅黑" panose="020B0503020204020204" pitchFamily="34" charset="-122"/>
              </a:rPr>
              <a:t>ORBIT:</a:t>
            </a:r>
            <a:r>
              <a:rPr lang="zh-CN" altLang="zh-CN" sz="3200" b="1" dirty="0">
                <a:solidFill>
                  <a:schemeClr val="bg1"/>
                </a:solidFill>
                <a:latin typeface="微软雅黑" panose="020B0503020204020204" pitchFamily="34" charset="-122"/>
                <a:ea typeface="微软雅黑" panose="020B0503020204020204" pitchFamily="34" charset="-122"/>
              </a:rPr>
              <a:t>一个基于智能手机</a:t>
            </a:r>
            <a:r>
              <a:rPr lang="zh-CN" altLang="zh-CN" sz="3200" b="1" dirty="0" smtClean="0">
                <a:solidFill>
                  <a:schemeClr val="bg1"/>
                </a:solidFill>
                <a:latin typeface="微软雅黑" panose="020B0503020204020204" pitchFamily="34" charset="-122"/>
                <a:ea typeface="微软雅黑" panose="020B0503020204020204" pitchFamily="34" charset="-122"/>
              </a:rPr>
              <a:t>的</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zh-CN" altLang="zh-CN" sz="3200" b="1" dirty="0" smtClean="0">
                <a:solidFill>
                  <a:schemeClr val="bg1"/>
                </a:solidFill>
                <a:latin typeface="微软雅黑" panose="020B0503020204020204" pitchFamily="34" charset="-122"/>
                <a:ea typeface="微软雅黑" panose="020B0503020204020204" pitchFamily="34" charset="-122"/>
              </a:rPr>
              <a:t>数据密集型</a:t>
            </a:r>
            <a:r>
              <a:rPr lang="zh-CN" altLang="zh-CN" sz="3200" b="1" dirty="0">
                <a:solidFill>
                  <a:schemeClr val="bg1"/>
                </a:solidFill>
                <a:latin typeface="微软雅黑" panose="020B0503020204020204" pitchFamily="34" charset="-122"/>
                <a:ea typeface="微软雅黑" panose="020B0503020204020204" pitchFamily="34" charset="-122"/>
              </a:rPr>
              <a:t>嵌入式传感应用平台</a:t>
            </a:r>
            <a:endParaRPr lang="zh-CN" altLang="zh-CN" sz="3200" dirty="0">
              <a:solidFill>
                <a:schemeClr val="bg1"/>
              </a:solidFill>
              <a:latin typeface="微软雅黑" panose="020B0503020204020204" pitchFamily="34" charset="-122"/>
              <a:ea typeface="微软雅黑" panose="020B0503020204020204" pitchFamily="34" charset="-122"/>
            </a:endParaRPr>
          </a:p>
          <a:p>
            <a:endParaRPr lang="zh-CN" altLang="en-US" sz="3200" dirty="0">
              <a:solidFill>
                <a:srgbClr val="11CEE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53331" y="4633546"/>
            <a:ext cx="7912600" cy="1200329"/>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作者：</a:t>
            </a:r>
            <a:r>
              <a:rPr lang="en-US" altLang="zh-CN" dirty="0">
                <a:solidFill>
                  <a:schemeClr val="bg1"/>
                </a:solidFill>
                <a:latin typeface="微软雅黑" panose="020B0503020204020204" pitchFamily="34" charset="-122"/>
                <a:ea typeface="微软雅黑" panose="020B0503020204020204" pitchFamily="34" charset="-122"/>
              </a:rPr>
              <a:t>Mohammad-Mahdi </a:t>
            </a:r>
            <a:r>
              <a:rPr lang="en-US" altLang="zh-CN" dirty="0" err="1">
                <a:solidFill>
                  <a:schemeClr val="bg1"/>
                </a:solidFill>
                <a:latin typeface="微软雅黑" panose="020B0503020204020204" pitchFamily="34" charset="-122"/>
                <a:ea typeface="微软雅黑" panose="020B0503020204020204" pitchFamily="34" charset="-122"/>
              </a:rPr>
              <a:t>Moazzami</a:t>
            </a:r>
            <a:r>
              <a:rPr lang="zh-CN" altLang="zh-CN"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Dennis E. Phillips</a:t>
            </a:r>
            <a:r>
              <a:rPr lang="zh-CN" altLang="zh-CN"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Rui</a:t>
            </a:r>
            <a:r>
              <a:rPr lang="en-US" altLang="zh-CN" dirty="0">
                <a:solidFill>
                  <a:schemeClr val="bg1"/>
                </a:solidFill>
                <a:latin typeface="微软雅黑" panose="020B0503020204020204" pitchFamily="34" charset="-122"/>
                <a:ea typeface="微软雅黑" panose="020B0503020204020204" pitchFamily="34" charset="-122"/>
              </a:rPr>
              <a:t> Tan</a:t>
            </a:r>
            <a:r>
              <a:rPr lang="zh-CN" altLang="zh-CN"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Guoliang</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Xing</a:t>
            </a:r>
          </a:p>
          <a:p>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翻译：</a:t>
            </a:r>
            <a:r>
              <a:rPr lang="en-US" altLang="zh-CN" dirty="0" smtClean="0">
                <a:solidFill>
                  <a:schemeClr val="bg1"/>
                </a:solidFill>
                <a:latin typeface="微软雅黑" panose="020B0503020204020204" pitchFamily="34" charset="-122"/>
                <a:ea typeface="微软雅黑" panose="020B0503020204020204" pitchFamily="34" charset="-122"/>
              </a:rPr>
              <a:t>3180103772</a:t>
            </a:r>
            <a:r>
              <a:rPr lang="zh-CN" altLang="en-US" dirty="0" smtClean="0">
                <a:solidFill>
                  <a:schemeClr val="bg1"/>
                </a:solidFill>
                <a:latin typeface="微软雅黑" panose="020B0503020204020204" pitchFamily="34" charset="-122"/>
                <a:ea typeface="微软雅黑" panose="020B0503020204020204" pitchFamily="34" charset="-122"/>
              </a:rPr>
              <a:t>张溢弛</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76"/>
          <p:cNvSpPr txBox="1"/>
          <p:nvPr/>
        </p:nvSpPr>
        <p:spPr>
          <a:xfrm>
            <a:off x="820176" y="411249"/>
            <a:ext cx="955134" cy="461665"/>
          </a:xfrm>
          <a:prstGeom prst="rect">
            <a:avLst/>
          </a:prstGeom>
          <a:noFill/>
        </p:spPr>
        <p:txBody>
          <a:bodyPr wrap="none" rtlCol="0">
            <a:spAutoFit/>
          </a:bodyPr>
          <a:lstStyle/>
          <a:p>
            <a:pPr algn="ctr"/>
            <a:r>
              <a:rPr lang="en-US" altLang="zh-CN" sz="2400" dirty="0" smtClean="0">
                <a:solidFill>
                  <a:srgbClr val="11CEE2"/>
                </a:solidFill>
                <a:latin typeface="微软雅黑" panose="020B0503020204020204" pitchFamily="34" charset="-122"/>
                <a:ea typeface="微软雅黑" panose="020B0503020204020204" pitchFamily="34" charset="-122"/>
              </a:rPr>
              <a:t>To</a:t>
            </a:r>
            <a:r>
              <a:rPr lang="en-US" altLang="zh-CN" sz="2400" dirty="0">
                <a:solidFill>
                  <a:srgbClr val="11CEE2"/>
                </a:solidFill>
                <a:latin typeface="微软雅黑" panose="020B0503020204020204" pitchFamily="34" charset="-122"/>
                <a:ea typeface="微软雅黑" panose="020B0503020204020204" pitchFamily="34" charset="-122"/>
              </a:rPr>
              <a:t>p</a:t>
            </a:r>
            <a:r>
              <a:rPr lang="en-US" altLang="zh-CN" sz="2400" dirty="0" smtClean="0">
                <a:solidFill>
                  <a:srgbClr val="11CEE2"/>
                </a:solidFill>
                <a:latin typeface="微软雅黑" panose="020B0503020204020204" pitchFamily="34" charset="-122"/>
                <a:ea typeface="微软雅黑" panose="020B0503020204020204" pitchFamily="34" charset="-122"/>
              </a:rPr>
              <a:t>ic</a:t>
            </a:r>
            <a:endParaRPr lang="zh-CN" altLang="en-US" sz="2400" dirty="0">
              <a:solidFill>
                <a:srgbClr val="11CEE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3293209"/>
          </a:xfrm>
          <a:prstGeom prst="rect">
            <a:avLst/>
          </a:prstGeom>
        </p:spPr>
        <p:txBody>
          <a:bodyPr wrap="square">
            <a:spAutoFit/>
          </a:bodyPr>
          <a:lstStyle/>
          <a:p>
            <a:pPr>
              <a:spcBef>
                <a:spcPct val="50000"/>
              </a:spcBef>
            </a:pPr>
            <a:r>
              <a:rPr lang="zh-CN" altLang="en-US" sz="3200" b="1" dirty="0" smtClean="0"/>
              <a:t>         </a:t>
            </a:r>
            <a:r>
              <a:rPr lang="zh-CN" altLang="en-US" sz="3200" b="1" dirty="0" smtClean="0"/>
              <a:t>本论文</a:t>
            </a:r>
            <a:r>
              <a:rPr lang="zh-CN" altLang="en-US" sz="3200" b="1" dirty="0" smtClean="0"/>
              <a:t>着重介绍了</a:t>
            </a:r>
            <a:r>
              <a:rPr lang="en-US" altLang="zh-CN" sz="3200" b="1" dirty="0" smtClean="0"/>
              <a:t>ORBIT——</a:t>
            </a:r>
            <a:r>
              <a:rPr lang="zh-CN" altLang="en-US" sz="3200" b="1" dirty="0" smtClean="0"/>
              <a:t>一个基于智能手机的数据密集型嵌入式传感应用平台的组成原理与相比于其他平台的优势，并给出了两个具体的基于</a:t>
            </a:r>
            <a:r>
              <a:rPr lang="en-US" altLang="zh-CN" sz="3200" b="1" dirty="0" smtClean="0"/>
              <a:t>ORBIT</a:t>
            </a:r>
            <a:r>
              <a:rPr lang="zh-CN" altLang="en-US" sz="3200" b="1" dirty="0" smtClean="0"/>
              <a:t>平台开发的应用案例。</a:t>
            </a:r>
            <a:endParaRPr lang="en-US" altLang="zh-CN" sz="3200" b="1" dirty="0" smtClean="0"/>
          </a:p>
          <a:p>
            <a:pPr>
              <a:spcBef>
                <a:spcPct val="50000"/>
              </a:spcBef>
            </a:pPr>
            <a:r>
              <a:rPr lang="en-US" altLang="zh-CN" sz="3200" b="1" dirty="0"/>
              <a:t> </a:t>
            </a:r>
            <a:r>
              <a:rPr lang="en-US" altLang="zh-CN" sz="3200" b="1" dirty="0" smtClean="0"/>
              <a:t>         </a:t>
            </a:r>
            <a:r>
              <a:rPr lang="zh-CN" altLang="en-US" sz="3200" b="1" dirty="0" smtClean="0"/>
              <a:t>与此同时，本文也将进行了实验</a:t>
            </a:r>
            <a:r>
              <a:rPr lang="zh-CN" altLang="en-US" sz="3200" b="1" dirty="0" smtClean="0"/>
              <a:t>测定</a:t>
            </a:r>
            <a:r>
              <a:rPr lang="en-US" altLang="zh-CN" sz="3200" b="1" dirty="0" smtClean="0"/>
              <a:t>(</a:t>
            </a:r>
            <a:r>
              <a:rPr lang="zh-CN" altLang="en-US" sz="3200" b="1" dirty="0" smtClean="0"/>
              <a:t>微基准测试</a:t>
            </a:r>
            <a:r>
              <a:rPr lang="en-US" altLang="zh-CN" sz="3200" b="1" dirty="0" smtClean="0"/>
              <a:t>)</a:t>
            </a:r>
            <a:r>
              <a:rPr lang="zh-CN" altLang="en-US" sz="3200" b="1" dirty="0" smtClean="0"/>
              <a:t>与</a:t>
            </a:r>
            <a:r>
              <a:rPr lang="zh-CN" altLang="en-US" sz="3200" b="1" dirty="0" smtClean="0"/>
              <a:t>数据分析，提出了基于智能手机开发的</a:t>
            </a:r>
            <a:r>
              <a:rPr lang="en-US" altLang="zh-CN" sz="3200" b="1" dirty="0" smtClean="0"/>
              <a:t>ORBIT</a:t>
            </a:r>
            <a:r>
              <a:rPr lang="zh-CN" altLang="en-US" sz="3200" b="1" dirty="0" smtClean="0"/>
              <a:t>平台已经解决和仍需解决的问题与</a:t>
            </a:r>
            <a:r>
              <a:rPr lang="zh-CN" altLang="en-US" sz="3200" b="1" dirty="0" smtClean="0"/>
              <a:t>挑战。</a:t>
            </a:r>
            <a:endParaRPr lang="en-US" altLang="zh-CN"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282188" y="-7812"/>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smtClean="0">
                <a:solidFill>
                  <a:srgbClr val="11CEE2"/>
                </a:solidFill>
                <a:latin typeface="微软雅黑" panose="020B0503020204020204" pitchFamily="34" charset="-122"/>
                <a:ea typeface="微软雅黑" panose="020B0503020204020204" pitchFamily="34" charset="-122"/>
              </a:rPr>
              <a:t>第二部分</a:t>
            </a:r>
            <a:endParaRPr lang="zh-CN" altLang="en-US" sz="5400" dirty="0">
              <a:solidFill>
                <a:srgbClr val="11CEE2"/>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853331" y="3262926"/>
            <a:ext cx="3545903" cy="584775"/>
          </a:xfrm>
          <a:prstGeom prst="rect">
            <a:avLst/>
          </a:prstGeom>
          <a:noFill/>
        </p:spPr>
        <p:txBody>
          <a:bodyPr wrap="square" rtlCol="0">
            <a:spAutoFit/>
          </a:bodyPr>
          <a:lstStyle/>
          <a:p>
            <a:r>
              <a:rPr lang="zh-CN" altLang="en-US" sz="3200" dirty="0" smtClean="0">
                <a:solidFill>
                  <a:srgbClr val="11CEE2"/>
                </a:solidFill>
                <a:latin typeface="微软雅黑" panose="020B0503020204020204" pitchFamily="34" charset="-122"/>
                <a:ea typeface="微软雅黑" panose="020B0503020204020204" pitchFamily="34" charset="-122"/>
              </a:rPr>
              <a:t>原理分析</a:t>
            </a:r>
            <a:endParaRPr lang="zh-CN" altLang="en-US" sz="3200" dirty="0">
              <a:solidFill>
                <a:srgbClr val="11CEE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5690" y="1237926"/>
            <a:ext cx="11253020" cy="2800767"/>
          </a:xfrm>
          <a:prstGeom prst="rect">
            <a:avLst/>
          </a:prstGeom>
        </p:spPr>
        <p:txBody>
          <a:bodyPr wrap="square">
            <a:spAutoFit/>
          </a:bodyPr>
          <a:lstStyle/>
          <a:p>
            <a:pPr>
              <a:spcBef>
                <a:spcPct val="50000"/>
              </a:spcBef>
            </a:pPr>
            <a:r>
              <a:rPr lang="en-US" altLang="zh-CN" sz="3200" b="1" dirty="0" smtClean="0"/>
              <a:t>Part1</a:t>
            </a:r>
            <a:r>
              <a:rPr lang="zh-CN" altLang="en-US" sz="3200" b="1" dirty="0" smtClean="0"/>
              <a:t>：系统硬件组成</a:t>
            </a:r>
            <a:endParaRPr lang="en-US" altLang="zh-CN" sz="3200" b="1" dirty="0" smtClean="0"/>
          </a:p>
          <a:p>
            <a:pPr>
              <a:spcBef>
                <a:spcPct val="50000"/>
              </a:spcBef>
            </a:pPr>
            <a:r>
              <a:rPr lang="en-US" altLang="zh-CN" sz="3200" b="1" dirty="0"/>
              <a:t> </a:t>
            </a:r>
            <a:r>
              <a:rPr lang="en-US" altLang="zh-CN" sz="3200" b="1" dirty="0" smtClean="0"/>
              <a:t>          </a:t>
            </a:r>
            <a:r>
              <a:rPr lang="zh-CN" altLang="en-US" sz="3200" b="1" dirty="0"/>
              <a:t>一</a:t>
            </a:r>
            <a:r>
              <a:rPr lang="zh-CN" altLang="en-US" sz="3200" b="1" dirty="0" smtClean="0"/>
              <a:t>个</a:t>
            </a:r>
            <a:r>
              <a:rPr lang="en-US" altLang="zh-CN" sz="3200" b="1" dirty="0" smtClean="0"/>
              <a:t>ORBIT</a:t>
            </a:r>
            <a:r>
              <a:rPr lang="zh-CN" altLang="en-US" sz="3200" b="1" dirty="0" smtClean="0"/>
              <a:t>平台的构建需要：一个安卓智能手机，一个</a:t>
            </a:r>
            <a:r>
              <a:rPr lang="en-US" altLang="zh-CN" sz="3200" b="1" dirty="0" err="1" smtClean="0"/>
              <a:t>extboard</a:t>
            </a:r>
            <a:r>
              <a:rPr lang="zh-CN" altLang="en-US" sz="3200" b="1" dirty="0" smtClean="0"/>
              <a:t>，以及可能存在的云端运行时系统。</a:t>
            </a:r>
            <a:r>
              <a:rPr lang="en-US" altLang="zh-CN" sz="3200" b="1" dirty="0" err="1" smtClean="0"/>
              <a:t>extboard</a:t>
            </a:r>
            <a:r>
              <a:rPr lang="zh-CN" altLang="en-US" sz="3200" b="1" dirty="0" smtClean="0"/>
              <a:t>通过</a:t>
            </a:r>
            <a:r>
              <a:rPr lang="en-US" altLang="zh-CN" sz="3200" b="1" dirty="0" smtClean="0"/>
              <a:t>USB</a:t>
            </a:r>
            <a:r>
              <a:rPr lang="zh-CN" altLang="en-US" sz="3200" b="1" dirty="0" smtClean="0"/>
              <a:t>接线或者蓝牙连接到智能手机上进行通信，它配备一个</a:t>
            </a:r>
            <a:r>
              <a:rPr lang="en-US" altLang="zh-CN" sz="3200" b="1" dirty="0" smtClean="0"/>
              <a:t>MCU</a:t>
            </a:r>
            <a:r>
              <a:rPr lang="zh-CN" altLang="en-US" sz="3200" b="1" dirty="0" smtClean="0"/>
              <a:t>，可以用来集成各类模拟传感器</a:t>
            </a:r>
            <a:endParaRPr lang="en-US" altLang="zh-CN" sz="3200" b="1" dirty="0" smtClean="0"/>
          </a:p>
        </p:txBody>
      </p:sp>
      <p:pic>
        <p:nvPicPr>
          <p:cNvPr id="11" name="图片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122" y="4038693"/>
            <a:ext cx="7554155" cy="2413625"/>
          </a:xfrm>
          <a:prstGeom prst="rect">
            <a:avLst/>
          </a:prstGeom>
          <a:noFill/>
          <a:ln>
            <a:noFill/>
          </a:ln>
        </p:spPr>
      </p:pic>
      <p:sp>
        <p:nvSpPr>
          <p:cNvPr id="13"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smtClean="0">
                <a:solidFill>
                  <a:srgbClr val="11CEE2"/>
                </a:solidFill>
                <a:latin typeface="微软雅黑" panose="020B0503020204020204" pitchFamily="34" charset="-122"/>
                <a:ea typeface="微软雅黑" panose="020B0503020204020204" pitchFamily="34" charset="-122"/>
              </a:rPr>
              <a:t>System Analysis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69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6"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smtClean="0">
                <a:solidFill>
                  <a:srgbClr val="11CEE2"/>
                </a:solidFill>
                <a:latin typeface="微软雅黑" panose="020B0503020204020204" pitchFamily="34" charset="-122"/>
                <a:ea typeface="微软雅黑" panose="020B0503020204020204" pitchFamily="34" charset="-122"/>
              </a:rPr>
              <a:t>System Analysis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17" name="矩形 16"/>
          <p:cNvSpPr/>
          <p:nvPr/>
        </p:nvSpPr>
        <p:spPr>
          <a:xfrm>
            <a:off x="545690" y="1237926"/>
            <a:ext cx="11253020" cy="6001643"/>
          </a:xfrm>
          <a:prstGeom prst="rect">
            <a:avLst/>
          </a:prstGeom>
        </p:spPr>
        <p:txBody>
          <a:bodyPr wrap="square">
            <a:spAutoFit/>
          </a:bodyPr>
          <a:lstStyle/>
          <a:p>
            <a:pPr>
              <a:spcBef>
                <a:spcPct val="50000"/>
              </a:spcBef>
            </a:pPr>
            <a:r>
              <a:rPr lang="en-US" altLang="zh-CN" sz="3200" b="1" dirty="0" smtClean="0"/>
              <a:t>Part2</a:t>
            </a:r>
            <a:r>
              <a:rPr lang="zh-CN" altLang="en-US" sz="3200" b="1" dirty="0" smtClean="0"/>
              <a:t>：</a:t>
            </a:r>
            <a:r>
              <a:rPr lang="en-US" altLang="zh-CN" sz="3200" b="1" dirty="0" smtClean="0"/>
              <a:t>ORBIT</a:t>
            </a:r>
            <a:r>
              <a:rPr lang="zh-CN" altLang="en-US" sz="3200" b="1" dirty="0" smtClean="0"/>
              <a:t>内部组件</a:t>
            </a:r>
            <a:endParaRPr lang="en-US" altLang="zh-CN" sz="3200" b="1" dirty="0" smtClean="0"/>
          </a:p>
          <a:p>
            <a:pPr>
              <a:spcBef>
                <a:spcPct val="50000"/>
              </a:spcBef>
            </a:pPr>
            <a:r>
              <a:rPr lang="en-US" altLang="zh-CN" sz="3200" b="1" dirty="0"/>
              <a:t> </a:t>
            </a:r>
            <a:r>
              <a:rPr lang="en-US" altLang="zh-CN" sz="3200" b="1" dirty="0" smtClean="0"/>
              <a:t>         ORBIT</a:t>
            </a:r>
            <a:r>
              <a:rPr lang="zh-CN" altLang="en-US" sz="3200" b="1" dirty="0" smtClean="0"/>
              <a:t>内的组件包括：</a:t>
            </a:r>
            <a:endParaRPr lang="en-US" altLang="zh-CN" sz="3200" b="1" dirty="0" smtClean="0"/>
          </a:p>
          <a:p>
            <a:pPr>
              <a:spcBef>
                <a:spcPct val="50000"/>
              </a:spcBef>
            </a:pPr>
            <a:r>
              <a:rPr lang="en-US" altLang="zh-CN" sz="3200" b="1" dirty="0" smtClean="0"/>
              <a:t>          1.ORBIT</a:t>
            </a:r>
            <a:r>
              <a:rPr lang="zh-CN" altLang="en-US" sz="3200" b="1" dirty="0" smtClean="0"/>
              <a:t>处理库，</a:t>
            </a:r>
            <a:endParaRPr lang="en-US" altLang="zh-CN" sz="3200" b="1" dirty="0" smtClean="0"/>
          </a:p>
          <a:p>
            <a:pPr>
              <a:spcBef>
                <a:spcPct val="50000"/>
              </a:spcBef>
            </a:pPr>
            <a:r>
              <a:rPr lang="en-US" altLang="zh-CN" sz="3200" b="1" dirty="0" smtClean="0"/>
              <a:t>          2.</a:t>
            </a:r>
            <a:r>
              <a:rPr lang="zh-CN" altLang="en-US" sz="3200" b="1" dirty="0" smtClean="0"/>
              <a:t>任务分区器与执行时间分区器，</a:t>
            </a:r>
            <a:endParaRPr lang="en-US" altLang="zh-CN" sz="3200" b="1" dirty="0" smtClean="0"/>
          </a:p>
          <a:p>
            <a:pPr>
              <a:spcBef>
                <a:spcPct val="50000"/>
              </a:spcBef>
            </a:pPr>
            <a:r>
              <a:rPr lang="en-US" altLang="zh-CN" sz="3200" b="1" dirty="0" smtClean="0"/>
              <a:t>          3.</a:t>
            </a:r>
            <a:r>
              <a:rPr lang="zh-CN" altLang="en-US" sz="3200" b="1" dirty="0" smtClean="0"/>
              <a:t>任务控制器与信息传递协议。</a:t>
            </a:r>
            <a:endParaRPr lang="en-US" altLang="zh-CN" sz="3200" b="1" dirty="0" smtClean="0"/>
          </a:p>
          <a:p>
            <a:pPr>
              <a:spcBef>
                <a:spcPct val="50000"/>
              </a:spcBef>
            </a:pPr>
            <a:r>
              <a:rPr lang="zh-CN" altLang="en-US" sz="3200" b="1" dirty="0" smtClean="0"/>
              <a:t>         这些组件有着非常强大的功能，</a:t>
            </a:r>
            <a:r>
              <a:rPr lang="en-US" altLang="zh-CN" sz="3200" b="1" dirty="0" smtClean="0"/>
              <a:t>ORBIT</a:t>
            </a:r>
            <a:r>
              <a:rPr lang="zh-CN" altLang="en-US" sz="3200" b="1" dirty="0" smtClean="0"/>
              <a:t>还提供了</a:t>
            </a:r>
            <a:r>
              <a:rPr lang="en-US" altLang="zh-CN" sz="3200" b="1" dirty="0" smtClean="0"/>
              <a:t>Java</a:t>
            </a:r>
            <a:r>
              <a:rPr lang="zh-CN" altLang="en-US" sz="3200" b="1" dirty="0" smtClean="0"/>
              <a:t>语言的编程</a:t>
            </a:r>
            <a:r>
              <a:rPr lang="en-US" altLang="zh-CN" sz="3200" b="1" dirty="0" smtClean="0"/>
              <a:t>API</a:t>
            </a:r>
            <a:r>
              <a:rPr lang="zh-CN" altLang="en-US" sz="3200" b="1" dirty="0" smtClean="0"/>
              <a:t>接口，使得应用程序的开发更加</a:t>
            </a:r>
            <a:r>
              <a:rPr lang="zh-CN" altLang="en-US" sz="3200" b="1" dirty="0" smtClean="0"/>
              <a:t>灵活而方便，开发者不需要过分关注底层实现即可开发应用程序</a:t>
            </a:r>
            <a:endParaRPr lang="en-US" altLang="zh-CN" sz="3200" b="1" dirty="0" smtClean="0"/>
          </a:p>
          <a:p>
            <a:pPr>
              <a:spcBef>
                <a:spcPct val="50000"/>
              </a:spcBef>
            </a:pPr>
            <a:r>
              <a:rPr lang="en-US" altLang="zh-CN" sz="3200" b="1" dirty="0" smtClean="0"/>
              <a:t>  </a:t>
            </a:r>
          </a:p>
        </p:txBody>
      </p:sp>
    </p:spTree>
    <p:extLst>
      <p:ext uri="{BB962C8B-B14F-4D97-AF65-F5344CB8AC3E}">
        <p14:creationId xmlns:p14="http://schemas.microsoft.com/office/powerpoint/2010/main" val="2474413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smtClean="0">
                <a:solidFill>
                  <a:srgbClr val="11CEE2"/>
                </a:solidFill>
                <a:latin typeface="微软雅黑" panose="020B0503020204020204" pitchFamily="34" charset="-122"/>
                <a:ea typeface="微软雅黑" panose="020B0503020204020204" pitchFamily="34" charset="-122"/>
              </a:rPr>
              <a:t>System Analysis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19" name="矩形 18"/>
          <p:cNvSpPr/>
          <p:nvPr/>
        </p:nvSpPr>
        <p:spPr>
          <a:xfrm>
            <a:off x="545690" y="1237926"/>
            <a:ext cx="11253020" cy="4278094"/>
          </a:xfrm>
          <a:prstGeom prst="rect">
            <a:avLst/>
          </a:prstGeom>
        </p:spPr>
        <p:txBody>
          <a:bodyPr wrap="square">
            <a:spAutoFit/>
          </a:bodyPr>
          <a:lstStyle/>
          <a:p>
            <a:pPr>
              <a:spcBef>
                <a:spcPct val="50000"/>
              </a:spcBef>
            </a:pPr>
            <a:r>
              <a:rPr lang="en-US" altLang="zh-CN" sz="3200" b="1" dirty="0" smtClean="0"/>
              <a:t>Part3</a:t>
            </a:r>
            <a:r>
              <a:rPr lang="zh-CN" altLang="en-US" sz="3200" b="1" dirty="0" smtClean="0"/>
              <a:t>：内部组件结构</a:t>
            </a:r>
            <a:endParaRPr lang="en-US" altLang="zh-CN" sz="3200" b="1" dirty="0" smtClean="0"/>
          </a:p>
          <a:p>
            <a:pPr>
              <a:spcBef>
                <a:spcPct val="50000"/>
              </a:spcBef>
            </a:pPr>
            <a:r>
              <a:rPr lang="en-US" altLang="zh-CN" sz="3200" b="1" dirty="0"/>
              <a:t> </a:t>
            </a:r>
            <a:r>
              <a:rPr lang="en-US" altLang="zh-CN" sz="3200" b="1" dirty="0" smtClean="0"/>
              <a:t>         ORBIT</a:t>
            </a:r>
            <a:r>
              <a:rPr lang="zh-CN" altLang="en-US" sz="3200" b="1" dirty="0" smtClean="0"/>
              <a:t>数据处理库</a:t>
            </a:r>
            <a:endParaRPr lang="en-US" altLang="zh-CN" sz="3200" b="1" dirty="0" smtClean="0"/>
          </a:p>
          <a:p>
            <a:pPr>
              <a:spcBef>
                <a:spcPct val="50000"/>
              </a:spcBef>
            </a:pPr>
            <a:endParaRPr lang="en-US" altLang="zh-CN" sz="3200" b="1" dirty="0"/>
          </a:p>
          <a:p>
            <a:pPr>
              <a:spcBef>
                <a:spcPct val="50000"/>
              </a:spcBef>
            </a:pPr>
            <a:r>
              <a:rPr lang="en-US" altLang="zh-CN" sz="3200" b="1" dirty="0" smtClean="0"/>
              <a:t>           </a:t>
            </a:r>
            <a:r>
              <a:rPr lang="zh-CN" altLang="en-US" sz="3200" b="1" dirty="0" smtClean="0"/>
              <a:t>任务划分与管理</a:t>
            </a:r>
            <a:endParaRPr lang="en-US" altLang="zh-CN" sz="3200" b="1" dirty="0" smtClean="0"/>
          </a:p>
          <a:p>
            <a:pPr>
              <a:spcBef>
                <a:spcPct val="50000"/>
              </a:spcBef>
            </a:pPr>
            <a:r>
              <a:rPr lang="en-US" altLang="zh-CN" sz="3200" b="1" dirty="0"/>
              <a:t> </a:t>
            </a:r>
            <a:r>
              <a:rPr lang="en-US" altLang="zh-CN" sz="3200" b="1" dirty="0" smtClean="0"/>
              <a:t>    </a:t>
            </a:r>
          </a:p>
          <a:p>
            <a:pPr>
              <a:spcBef>
                <a:spcPct val="50000"/>
              </a:spcBef>
            </a:pPr>
            <a:r>
              <a:rPr lang="en-US" altLang="zh-CN" sz="3200" b="1" dirty="0"/>
              <a:t> </a:t>
            </a:r>
            <a:r>
              <a:rPr lang="en-US" altLang="zh-CN" sz="3200" b="1" dirty="0" smtClean="0"/>
              <a:t>          </a:t>
            </a:r>
            <a:r>
              <a:rPr lang="zh-CN" altLang="en-US" sz="3200" b="1" dirty="0" smtClean="0"/>
              <a:t>任务控制器与信息传输协议</a:t>
            </a:r>
            <a:endParaRPr lang="en-US" altLang="zh-CN" sz="3200" b="1" dirty="0" smtClean="0"/>
          </a:p>
        </p:txBody>
      </p:sp>
      <p:sp>
        <p:nvSpPr>
          <p:cNvPr id="3" name="文本框 2"/>
          <p:cNvSpPr txBox="1"/>
          <p:nvPr/>
        </p:nvSpPr>
        <p:spPr>
          <a:xfrm>
            <a:off x="5324168" y="1622321"/>
            <a:ext cx="5014452" cy="1200329"/>
          </a:xfrm>
          <a:prstGeom prst="rect">
            <a:avLst/>
          </a:prstGeom>
          <a:noFill/>
        </p:spPr>
        <p:txBody>
          <a:bodyPr wrap="square" rtlCol="0">
            <a:spAutoFit/>
          </a:bodyPr>
          <a:lstStyle/>
          <a:p>
            <a:r>
              <a:rPr lang="zh-CN" altLang="en-US" sz="2400" dirty="0" smtClean="0">
                <a:latin typeface="华文细黑" panose="02010600040101010101" pitchFamily="2" charset="-122"/>
                <a:ea typeface="华文细黑" panose="02010600040101010101" pitchFamily="2" charset="-122"/>
              </a:rPr>
              <a:t>自适应性的延迟</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质量权衡</a:t>
            </a:r>
            <a:endParaRPr lang="en-US" altLang="zh-CN" sz="2400" dirty="0" smtClean="0">
              <a:latin typeface="华文细黑" panose="02010600040101010101" pitchFamily="2" charset="-122"/>
              <a:ea typeface="华文细黑" panose="02010600040101010101" pitchFamily="2" charset="-122"/>
            </a:endParaRPr>
          </a:p>
          <a:p>
            <a:endParaRPr lang="en-US" altLang="zh-CN" sz="2400" dirty="0" smtClean="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通过多</a:t>
            </a:r>
            <a:r>
              <a:rPr lang="zh-CN" altLang="en-US" sz="2400" dirty="0" smtClean="0">
                <a:latin typeface="华文细黑" panose="02010600040101010101" pitchFamily="2" charset="-122"/>
                <a:ea typeface="华文细黑" panose="02010600040101010101" pitchFamily="2" charset="-122"/>
              </a:rPr>
              <a:t>线程进行数据分区</a:t>
            </a:r>
            <a:endParaRPr lang="zh-CN" altLang="en-US" sz="2400" dirty="0">
              <a:latin typeface="华文细黑" panose="02010600040101010101" pitchFamily="2" charset="-122"/>
              <a:ea typeface="华文细黑" panose="02010600040101010101" pitchFamily="2" charset="-122"/>
            </a:endParaRPr>
          </a:p>
        </p:txBody>
      </p:sp>
      <p:sp>
        <p:nvSpPr>
          <p:cNvPr id="10" name="左大括号 9"/>
          <p:cNvSpPr/>
          <p:nvPr/>
        </p:nvSpPr>
        <p:spPr>
          <a:xfrm>
            <a:off x="4792898" y="1794781"/>
            <a:ext cx="354289" cy="85540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文本框 19"/>
          <p:cNvSpPr txBox="1"/>
          <p:nvPr/>
        </p:nvSpPr>
        <p:spPr>
          <a:xfrm>
            <a:off x="5324168" y="3153642"/>
            <a:ext cx="5014452" cy="1200329"/>
          </a:xfrm>
          <a:prstGeom prst="rect">
            <a:avLst/>
          </a:prstGeom>
          <a:noFill/>
        </p:spPr>
        <p:txBody>
          <a:bodyPr wrap="square" rtlCol="0">
            <a:spAutoFit/>
          </a:bodyPr>
          <a:lstStyle/>
          <a:p>
            <a:r>
              <a:rPr lang="zh-CN" altLang="en-US" sz="2400" dirty="0" smtClean="0">
                <a:latin typeface="华文细黑" panose="02010600040101010101" pitchFamily="2" charset="-122"/>
                <a:ea typeface="华文细黑" panose="02010600040101010101" pitchFamily="2" charset="-122"/>
              </a:rPr>
              <a:t>电源管理模式</a:t>
            </a:r>
            <a:endParaRPr lang="en-US" altLang="zh-CN" sz="2400" dirty="0" smtClean="0">
              <a:latin typeface="华文细黑" panose="02010600040101010101" pitchFamily="2" charset="-122"/>
              <a:ea typeface="华文细黑" panose="02010600040101010101" pitchFamily="2" charset="-122"/>
            </a:endParaRPr>
          </a:p>
          <a:p>
            <a:r>
              <a:rPr lang="zh-CN" altLang="en-US" sz="2400" dirty="0" smtClean="0">
                <a:latin typeface="华文细黑" panose="02010600040101010101" pitchFamily="2" charset="-122"/>
                <a:ea typeface="华文细黑" panose="02010600040101010101" pitchFamily="2" charset="-122"/>
              </a:rPr>
              <a:t>执行时间分析器</a:t>
            </a:r>
            <a:endParaRPr lang="en-US" altLang="zh-CN" sz="2400" dirty="0" smtClean="0">
              <a:latin typeface="华文细黑" panose="02010600040101010101" pitchFamily="2" charset="-122"/>
              <a:ea typeface="华文细黑" panose="02010600040101010101" pitchFamily="2" charset="-122"/>
            </a:endParaRPr>
          </a:p>
          <a:p>
            <a:r>
              <a:rPr lang="zh-CN" altLang="en-US" sz="2400" dirty="0" smtClean="0">
                <a:latin typeface="华文细黑" panose="02010600040101010101" pitchFamily="2" charset="-122"/>
                <a:ea typeface="华文细黑" panose="02010600040101010101" pitchFamily="2" charset="-122"/>
              </a:rPr>
              <a:t>执行顺序</a:t>
            </a:r>
            <a:r>
              <a:rPr lang="zh-CN" altLang="en-US" sz="2400" dirty="0">
                <a:latin typeface="华文细黑" panose="02010600040101010101" pitchFamily="2" charset="-122"/>
                <a:ea typeface="华文细黑" panose="02010600040101010101" pitchFamily="2" charset="-122"/>
              </a:rPr>
              <a:t>分区</a:t>
            </a:r>
          </a:p>
        </p:txBody>
      </p:sp>
      <p:sp>
        <p:nvSpPr>
          <p:cNvPr id="21" name="左大括号 20"/>
          <p:cNvSpPr/>
          <p:nvPr/>
        </p:nvSpPr>
        <p:spPr>
          <a:xfrm>
            <a:off x="4792897" y="3313458"/>
            <a:ext cx="354289" cy="85540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2" name="文本框 21"/>
          <p:cNvSpPr txBox="1"/>
          <p:nvPr/>
        </p:nvSpPr>
        <p:spPr>
          <a:xfrm>
            <a:off x="7408606" y="4481187"/>
            <a:ext cx="5014452" cy="1200329"/>
          </a:xfrm>
          <a:prstGeom prst="rect">
            <a:avLst/>
          </a:prstGeom>
          <a:noFill/>
        </p:spPr>
        <p:txBody>
          <a:bodyPr wrap="square" rtlCol="0">
            <a:spAutoFit/>
          </a:bodyPr>
          <a:lstStyle/>
          <a:p>
            <a:r>
              <a:rPr lang="zh-CN" altLang="en-US" sz="2400" dirty="0" smtClean="0">
                <a:latin typeface="华文细黑" panose="02010600040101010101" pitchFamily="2" charset="-122"/>
                <a:ea typeface="华文细黑" panose="02010600040101010101" pitchFamily="2" charset="-122"/>
              </a:rPr>
              <a:t>智能手机任务控制器</a:t>
            </a:r>
            <a:endParaRPr lang="en-US" altLang="zh-CN" sz="2400" dirty="0" smtClean="0">
              <a:latin typeface="华文细黑" panose="02010600040101010101" pitchFamily="2" charset="-122"/>
              <a:ea typeface="华文细黑" panose="02010600040101010101" pitchFamily="2" charset="-122"/>
            </a:endParaRPr>
          </a:p>
          <a:p>
            <a:r>
              <a:rPr lang="en-US" altLang="zh-CN" sz="2400" dirty="0" err="1" smtClean="0">
                <a:latin typeface="华文细黑" panose="02010600040101010101" pitchFamily="2" charset="-122"/>
                <a:ea typeface="华文细黑" panose="02010600040101010101" pitchFamily="2" charset="-122"/>
              </a:rPr>
              <a:t>extboard</a:t>
            </a:r>
            <a:r>
              <a:rPr lang="zh-CN" altLang="en-US" sz="2400" dirty="0" smtClean="0">
                <a:latin typeface="华文细黑" panose="02010600040101010101" pitchFamily="2" charset="-122"/>
                <a:ea typeface="华文细黑" panose="02010600040101010101" pitchFamily="2" charset="-122"/>
              </a:rPr>
              <a:t>和云任务控制器</a:t>
            </a:r>
            <a:endParaRPr lang="en-US" altLang="zh-CN" sz="2400" dirty="0" smtClean="0">
              <a:latin typeface="华文细黑" panose="02010600040101010101" pitchFamily="2" charset="-122"/>
              <a:ea typeface="华文细黑" panose="02010600040101010101" pitchFamily="2" charset="-122"/>
            </a:endParaRPr>
          </a:p>
          <a:p>
            <a:r>
              <a:rPr lang="zh-CN" altLang="en-US" sz="2400" dirty="0" smtClean="0">
                <a:latin typeface="华文细黑" panose="02010600040101010101" pitchFamily="2" charset="-122"/>
                <a:ea typeface="华文细黑" panose="02010600040101010101" pitchFamily="2" charset="-122"/>
              </a:rPr>
              <a:t>消息传输协议</a:t>
            </a:r>
            <a:endParaRPr lang="zh-CN" altLang="en-US" sz="2400" dirty="0">
              <a:latin typeface="华文细黑" panose="02010600040101010101" pitchFamily="2" charset="-122"/>
              <a:ea typeface="华文细黑" panose="02010600040101010101" pitchFamily="2" charset="-122"/>
            </a:endParaRPr>
          </a:p>
        </p:txBody>
      </p:sp>
      <p:sp>
        <p:nvSpPr>
          <p:cNvPr id="23" name="左大括号 22"/>
          <p:cNvSpPr/>
          <p:nvPr/>
        </p:nvSpPr>
        <p:spPr>
          <a:xfrm>
            <a:off x="6784257" y="4693307"/>
            <a:ext cx="354289" cy="85540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50587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282188" y="-7812"/>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smtClean="0">
                <a:solidFill>
                  <a:srgbClr val="11CEE2"/>
                </a:solidFill>
                <a:latin typeface="微软雅黑" panose="020B0503020204020204" pitchFamily="34" charset="-122"/>
                <a:ea typeface="微软雅黑" panose="020B0503020204020204" pitchFamily="34" charset="-122"/>
              </a:rPr>
              <a:t>第三部分</a:t>
            </a:r>
            <a:endParaRPr lang="zh-CN" altLang="en-US" sz="5400" dirty="0">
              <a:solidFill>
                <a:srgbClr val="11CEE2"/>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853331" y="3262926"/>
            <a:ext cx="6558584" cy="584775"/>
          </a:xfrm>
          <a:prstGeom prst="rect">
            <a:avLst/>
          </a:prstGeom>
          <a:noFill/>
        </p:spPr>
        <p:txBody>
          <a:bodyPr wrap="square" rtlCol="0">
            <a:spAutoFit/>
          </a:bodyPr>
          <a:lstStyle/>
          <a:p>
            <a:r>
              <a:rPr lang="en-US" altLang="zh-CN" sz="3200" dirty="0" smtClean="0">
                <a:solidFill>
                  <a:srgbClr val="11CEE2"/>
                </a:solidFill>
                <a:latin typeface="微软雅黑" panose="020B0503020204020204" pitchFamily="34" charset="-122"/>
                <a:ea typeface="微软雅黑" panose="020B0503020204020204" pitchFamily="34" charset="-122"/>
              </a:rPr>
              <a:t>ORBIT</a:t>
            </a:r>
            <a:r>
              <a:rPr lang="zh-CN" altLang="en-US" sz="3200" dirty="0" smtClean="0">
                <a:solidFill>
                  <a:srgbClr val="11CEE2"/>
                </a:solidFill>
                <a:latin typeface="微软雅黑" panose="020B0503020204020204" pitchFamily="34" charset="-122"/>
                <a:ea typeface="微软雅黑" panose="020B0503020204020204" pitchFamily="34" charset="-122"/>
              </a:rPr>
              <a:t>平台的优点与不足</a:t>
            </a:r>
            <a:endParaRPr lang="zh-CN" altLang="en-US" sz="3200" dirty="0">
              <a:solidFill>
                <a:srgbClr val="11C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2516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877</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华文细黑</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74096</dc:creator>
  <cp:lastModifiedBy>740969824@qq.com</cp:lastModifiedBy>
  <cp:revision>25</cp:revision>
  <dcterms:created xsi:type="dcterms:W3CDTF">2017-07-26T15:05:45Z</dcterms:created>
  <dcterms:modified xsi:type="dcterms:W3CDTF">2019-10-14T12:49:03Z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