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1"/>
  </p:notesMasterIdLst>
  <p:sldIdLst>
    <p:sldId id="256" r:id="rId3"/>
    <p:sldId id="317" r:id="rId4"/>
    <p:sldId id="259" r:id="rId5"/>
    <p:sldId id="276" r:id="rId6"/>
    <p:sldId id="332" r:id="rId7"/>
    <p:sldId id="288" r:id="rId8"/>
    <p:sldId id="318" r:id="rId9"/>
    <p:sldId id="291" r:id="rId10"/>
    <p:sldId id="319" r:id="rId11"/>
    <p:sldId id="320" r:id="rId12"/>
    <p:sldId id="321" r:id="rId13"/>
    <p:sldId id="322" r:id="rId14"/>
    <p:sldId id="323" r:id="rId15"/>
    <p:sldId id="328" r:id="rId16"/>
    <p:sldId id="316" r:id="rId17"/>
    <p:sldId id="324" r:id="rId18"/>
    <p:sldId id="325" r:id="rId19"/>
    <p:sldId id="327" r:id="rId20"/>
    <p:sldId id="329" r:id="rId21"/>
    <p:sldId id="331" r:id="rId22"/>
    <p:sldId id="333" r:id="rId23"/>
    <p:sldId id="334" r:id="rId24"/>
    <p:sldId id="335" r:id="rId25"/>
    <p:sldId id="336" r:id="rId26"/>
    <p:sldId id="337" r:id="rId27"/>
    <p:sldId id="338" r:id="rId28"/>
    <p:sldId id="339" r:id="rId29"/>
    <p:sldId id="340" r:id="rId30"/>
    <p:sldId id="341" r:id="rId31"/>
    <p:sldId id="342" r:id="rId32"/>
    <p:sldId id="349" r:id="rId33"/>
    <p:sldId id="343" r:id="rId34"/>
    <p:sldId id="344" r:id="rId35"/>
    <p:sldId id="346" r:id="rId36"/>
    <p:sldId id="347" r:id="rId37"/>
    <p:sldId id="348" r:id="rId38"/>
    <p:sldId id="345" r:id="rId39"/>
    <p:sldId id="273"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4">
          <p15:clr>
            <a:srgbClr val="A4A3A4"/>
          </p15:clr>
        </p15:guide>
        <p15:guide id="2" pos="3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6"/>
    <a:srgbClr val="FCFCFD"/>
    <a:srgbClr val="F8F8F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showGuides="1">
      <p:cViewPr varScale="1">
        <p:scale>
          <a:sx n="87" d="100"/>
          <a:sy n="87" d="100"/>
        </p:scale>
        <p:origin x="528" y="53"/>
      </p:cViewPr>
      <p:guideLst>
        <p:guide orient="horz" pos="2214"/>
        <p:guide pos="3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AB982-ABEF-4BDC-B94F-2AD1361114C8}"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99A83-2A67-464A-8FA2-BF964E86B5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22686F30-0658-4F22-BBEA-0DDAF48045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5747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309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23025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0011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93108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29098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2757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2052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343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82279E9-F477-462B-B46D-6E028DEAE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82694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81887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08641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58309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37329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42123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94508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0028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99754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9052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12080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232821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76114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86786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28780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03792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17221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560989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176F3BDF-D908-4289-A76A-C6695DFBDF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03631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66305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54744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2628C41-8F8A-408C-8C1E-7757418A73B5}" type="datetimeFigureOut">
              <a:rPr lang="zh-CN" altLang="en-US"/>
              <a:t>2021/1/10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E51F432-F75D-41AB-B3CE-0DD91B97ED3F}"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C8FD89D-50B5-4547-9BB6-C034B1209A65}" type="datetimeFigureOut">
              <a:rPr lang="zh-CN" altLang="en-US"/>
              <a:t>2021/1/10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0323E0-AD37-4532-971D-317F0E57D796}"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5CD204B-085A-4836-AF67-34BF5BCE25AF}" type="datetimeFigureOut">
              <a:rPr lang="zh-CN" altLang="en-US"/>
              <a:t>2021/1/10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C897ED-ADAA-4962-A047-3C4854A1175B}"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16D26F9-CF12-47C0-A5BF-FF21007B9A58}" type="datetimeFigureOut">
              <a:rPr lang="zh-CN" altLang="en-US"/>
              <a:t>2021/1/10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A58784-FD96-479A-A1BF-4E4C539B5DBF}"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9FA4304-43AC-4AA3-969A-916FA77E8621}" type="datetimeFigureOut">
              <a:rPr lang="zh-CN" altLang="en-US"/>
              <a:t>2021/1/10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03386D4-4842-46C4-96ED-FF6217D3310C}"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001706D-F54E-4062-A4A4-881C7E6BC2A4}" type="datetimeFigureOut">
              <a:rPr lang="zh-CN" altLang="en-US"/>
              <a:t>2021/1/10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ED34E01-87DF-4C37-B6D6-482CC93486E0}"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0E1912B-8292-4CB1-AF5F-1A7B7AA84E35}" type="datetimeFigureOut">
              <a:rPr lang="zh-CN" altLang="en-US"/>
              <a:t>2021/1/10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46C707F-32A8-42C3-A709-9F8EBA6AEBB3}"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49990D5-B738-4935-A6DE-3504A1F8A6A9}" type="datetimeFigureOut">
              <a:rPr lang="zh-CN" altLang="en-US"/>
              <a:t>2021/1/10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FDCB1E-B609-4BC0-B72C-F5DAACF339AE}"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4547646-6715-4279-8468-F05E12045851}" type="datetimeFigureOut">
              <a:rPr lang="zh-CN" altLang="en-US"/>
              <a:t>2021/1/10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FD3F5B0-D483-4019-91D2-B07C75A3B009}"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C6BF20E-B189-46E1-90C9-CDC7E1C48018}" type="datetimeFigureOut">
              <a:rPr lang="zh-CN" altLang="en-US"/>
              <a:t>2021/1/10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EDC831-3B29-43EF-84BD-94BD791ABD38}"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2D9A522-4DE7-4842-9363-875945E2DDB6}" type="datetimeFigureOut">
              <a:rPr lang="zh-CN" altLang="en-US"/>
              <a:t>2021/1/10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AB9F5C6-6FFA-4E1F-AD72-EB91C32A52C5}"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50415A-1330-4CA3-82FF-CF4BE6CE58E1}"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179139-4AD5-4EC5-AAEA-B378EFC5105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0415A-1330-4CA3-82FF-CF4BE6CE58E1}" type="datetimeFigureOut">
              <a:rPr lang="zh-CN" altLang="en-US" smtClean="0"/>
              <a:t>2021/1/10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79139-4AD5-4EC5-AAEA-B378EFC5105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3188945-64C0-430C-AA1B-E60CB84FD933}" type="datetimeFigureOut">
              <a:rPr lang="zh-CN" altLang="en-US"/>
              <a:t>2021/1/10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3A3F008B-1D72-4F50-B41B-053714E6159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003263" y="1101530"/>
            <a:ext cx="8170862" cy="1839286"/>
          </a:xfrm>
          <a:prstGeom prst="rect">
            <a:avLst/>
          </a:prstGeom>
          <a:noFill/>
        </p:spPr>
        <p:txBody>
          <a:bodyPr>
            <a:spAutoFit/>
          </a:bodyPr>
          <a:lstStyle/>
          <a:p>
            <a:pPr lvl="0" algn="ctr">
              <a:lnSpc>
                <a:spcPct val="130000"/>
              </a:lnSpc>
              <a:defRPr/>
            </a:pPr>
            <a:r>
              <a:rPr kumimoji="0" lang="zh-CN" altLang="en-US" sz="4400" b="1" i="0" u="none" strike="noStrike" kern="1200" cap="none" spc="30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高校教学系统</a:t>
            </a:r>
            <a:endParaRPr kumimoji="0" lang="en-US" altLang="zh-CN" sz="4400" b="1" i="0" u="none" strike="noStrike" kern="1200" cap="none" spc="30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a:p>
            <a:pPr lvl="0" algn="ctr">
              <a:lnSpc>
                <a:spcPct val="130000"/>
              </a:lnSpc>
              <a:defRPr/>
            </a:pPr>
            <a:r>
              <a:rPr lang="zh-CN" altLang="en-US" sz="4800" b="1" spc="300" dirty="0">
                <a:solidFill>
                  <a:srgbClr val="044875"/>
                </a:solidFill>
                <a:latin typeface="微软雅黑" panose="020B0503020204020204" pitchFamily="34" charset="-122"/>
                <a:ea typeface="微软雅黑" panose="020B0503020204020204" pitchFamily="34" charset="-122"/>
              </a:rPr>
              <a:t>测试报告</a:t>
            </a:r>
            <a:endParaRPr kumimoji="0" lang="zh-CN" altLang="en-US" sz="4800" b="1" i="0" u="none" strike="noStrike" kern="1200" cap="none" spc="30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9" name="组合 58"/>
          <p:cNvGrpSpPr/>
          <p:nvPr/>
        </p:nvGrpSpPr>
        <p:grpSpPr bwMode="auto">
          <a:xfrm>
            <a:off x="4165438" y="2980265"/>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2" name="文本框 21"/>
          <p:cNvSpPr txBox="1">
            <a:spLocks noChangeArrowheads="1"/>
          </p:cNvSpPr>
          <p:nvPr/>
        </p:nvSpPr>
        <p:spPr bwMode="auto">
          <a:xfrm>
            <a:off x="3152272" y="4156484"/>
            <a:ext cx="6039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组员</a:t>
            </a:r>
            <a:r>
              <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：聂俊哲 潘凯航 张琦</a:t>
            </a:r>
            <a:r>
              <a:rPr lang="en-US" altLang="zh-CN" sz="2400" noProof="0" dirty="0">
                <a:solidFill>
                  <a:srgbClr val="044875"/>
                </a:solidFill>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李楠 康大凯</a:t>
            </a:r>
            <a:endParaRPr kumimoji="0" lang="en-US" altLang="zh-CN"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1677880" y="1101530"/>
            <a:ext cx="8896457" cy="4548960"/>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43" name="组合 42"/>
          <p:cNvGrpSpPr/>
          <p:nvPr/>
        </p:nvGrpSpPr>
        <p:grpSpPr bwMode="auto">
          <a:xfrm>
            <a:off x="10257632" y="4706741"/>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44" name="组合 43"/>
          <p:cNvGrpSpPr/>
          <p:nvPr/>
        </p:nvGrpSpPr>
        <p:grpSpPr bwMode="auto">
          <a:xfrm>
            <a:off x="879268" y="913506"/>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矩形 53"/>
          <p:cNvSpPr/>
          <p:nvPr/>
        </p:nvSpPr>
        <p:spPr>
          <a:xfrm>
            <a:off x="0" y="6523355"/>
            <a:ext cx="9347835" cy="33464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文本框 54"/>
          <p:cNvSpPr txBox="1">
            <a:spLocks noChangeArrowheads="1"/>
          </p:cNvSpPr>
          <p:nvPr/>
        </p:nvSpPr>
        <p:spPr bwMode="auto">
          <a:xfrm>
            <a:off x="9080500" y="6466205"/>
            <a:ext cx="267271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p>
        </p:txBody>
      </p:sp>
      <p:sp>
        <p:nvSpPr>
          <p:cNvPr id="10" name="文本框 9"/>
          <p:cNvSpPr txBox="1"/>
          <p:nvPr/>
        </p:nvSpPr>
        <p:spPr>
          <a:xfrm>
            <a:off x="3224794" y="587753"/>
            <a:ext cx="5967202" cy="584775"/>
          </a:xfrm>
          <a:prstGeom prst="rect">
            <a:avLst/>
          </a:prstGeom>
          <a:blipFill dpi="0" rotWithShape="1">
            <a:blip r:embed="rId3"/>
            <a:srcRect/>
            <a:stretch>
              <a:fillRect t="-45000"/>
            </a:stretch>
          </a:blipFill>
        </p:spPr>
        <p:txBody>
          <a:bodyPr>
            <a:spAutoFit/>
          </a:bodyPr>
          <a:lstStyle/>
          <a:p>
            <a:pPr lvl="0" algn="ctr">
              <a:defRPr/>
            </a:pPr>
            <a:endParaRPr kumimoji="0" lang="zh-CN" altLang="en-US" sz="3200" b="0" i="0" u="none" strike="noStrike" kern="1200" cap="none" spc="0" normalizeH="0" baseline="0" noProof="0" dirty="0">
              <a:ln>
                <a:noFill/>
              </a:ln>
              <a:solidFill>
                <a:srgbClr val="044875"/>
              </a:solidFill>
              <a:effectLst/>
              <a:uLnTx/>
              <a:uFillTx/>
              <a:latin typeface="Calibri Light" panose="020F0302020204030204"/>
              <a:ea typeface="宋体" panose="02010600030101010101" pitchFamily="2" charset="-122"/>
              <a:cs typeface="+mn-cs"/>
            </a:endParaRPr>
          </a:p>
        </p:txBody>
      </p:sp>
      <p:sp>
        <p:nvSpPr>
          <p:cNvPr id="24" name="文本框 23"/>
          <p:cNvSpPr txBox="1">
            <a:spLocks noChangeArrowheads="1"/>
          </p:cNvSpPr>
          <p:nvPr/>
        </p:nvSpPr>
        <p:spPr bwMode="auto">
          <a:xfrm>
            <a:off x="4520244" y="4755308"/>
            <a:ext cx="313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2021/01/07</a:t>
            </a:r>
            <a:endPar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a:spLocks noChangeArrowheads="1"/>
          </p:cNvSpPr>
          <p:nvPr/>
        </p:nvSpPr>
        <p:spPr bwMode="auto">
          <a:xfrm>
            <a:off x="4451109" y="3500187"/>
            <a:ext cx="313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组长</a:t>
            </a:r>
            <a:r>
              <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：张溢弛</a:t>
            </a:r>
            <a:endParaRPr kumimoji="0" lang="en-US" altLang="zh-CN"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1" name="组合 10"/>
          <p:cNvGrpSpPr/>
          <p:nvPr/>
        </p:nvGrpSpPr>
        <p:grpSpPr bwMode="auto">
          <a:xfrm>
            <a:off x="550863" y="82550"/>
            <a:ext cx="3541712" cy="583565"/>
            <a:chOff x="551544" y="82976"/>
            <a:chExt cx="3540396" cy="582556"/>
          </a:xfrm>
        </p:grpSpPr>
        <p:sp>
          <p:nvSpPr>
            <p:cNvPr id="12"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测试方法</a:t>
              </a:r>
            </a:p>
          </p:txBody>
        </p:sp>
        <p:sp>
          <p:nvSpPr>
            <p:cNvPr id="13" name="文本框 12"/>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6" name="文本框 5">
            <a:extLst>
              <a:ext uri="{FF2B5EF4-FFF2-40B4-BE49-F238E27FC236}">
                <a16:creationId xmlns:a16="http://schemas.microsoft.com/office/drawing/2014/main" id="{C36FD651-ACBC-4E94-A506-385C43156846}"/>
              </a:ext>
            </a:extLst>
          </p:cNvPr>
          <p:cNvSpPr txBox="1"/>
          <p:nvPr/>
        </p:nvSpPr>
        <p:spPr>
          <a:xfrm>
            <a:off x="609599" y="903245"/>
            <a:ext cx="4850168" cy="461665"/>
          </a:xfrm>
          <a:prstGeom prst="rect">
            <a:avLst/>
          </a:prstGeom>
          <a:noFill/>
        </p:spPr>
        <p:txBody>
          <a:bodyPr wrap="squar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等价类划分法在本次测试中的应用</a:t>
            </a:r>
          </a:p>
        </p:txBody>
      </p:sp>
      <p:sp>
        <p:nvSpPr>
          <p:cNvPr id="8" name="文本框 7">
            <a:extLst>
              <a:ext uri="{FF2B5EF4-FFF2-40B4-BE49-F238E27FC236}">
                <a16:creationId xmlns:a16="http://schemas.microsoft.com/office/drawing/2014/main" id="{62866282-6409-4A9E-A173-B4280ABBDF85}"/>
              </a:ext>
            </a:extLst>
          </p:cNvPr>
          <p:cNvSpPr txBox="1"/>
          <p:nvPr/>
        </p:nvSpPr>
        <p:spPr>
          <a:xfrm>
            <a:off x="609598" y="1467022"/>
            <a:ext cx="913808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然后由上述等价类生成以下测试用例（其中第</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条测试用例覆盖了全部有效等价类）：</a:t>
            </a:r>
          </a:p>
        </p:txBody>
      </p:sp>
      <p:sp>
        <p:nvSpPr>
          <p:cNvPr id="3" name="文本框 2">
            <a:extLst>
              <a:ext uri="{FF2B5EF4-FFF2-40B4-BE49-F238E27FC236}">
                <a16:creationId xmlns:a16="http://schemas.microsoft.com/office/drawing/2014/main" id="{A12775CF-B71E-4D1B-8CB4-6226EBB93697}"/>
              </a:ext>
            </a:extLst>
          </p:cNvPr>
          <p:cNvSpPr txBox="1"/>
          <p:nvPr/>
        </p:nvSpPr>
        <p:spPr>
          <a:xfrm>
            <a:off x="1100832" y="1922930"/>
            <a:ext cx="4524964" cy="3693319"/>
          </a:xfrm>
          <a:prstGeom prst="rect">
            <a:avLst/>
          </a:prstGeom>
          <a:noFill/>
        </p:spPr>
        <p:txBody>
          <a:bodyPr wrap="square" rtlCol="0">
            <a:spAutoFit/>
          </a:bodyPr>
          <a:lstStyle/>
          <a:p>
            <a:pPr marL="342900" indent="-342900">
              <a:lnSpc>
                <a:spcPct val="150000"/>
              </a:lnSpc>
              <a:buFont typeface="+mj-lt"/>
              <a:buAutoNum type="alphaLcParenR"/>
            </a:pPr>
            <a:r>
              <a:rPr lang="zh-CN" altLang="en-US" dirty="0"/>
              <a:t>① </a:t>
            </a:r>
            <a:r>
              <a:rPr lang="en-US" altLang="zh-CN" dirty="0"/>
              <a:t>+ </a:t>
            </a:r>
            <a:r>
              <a:rPr lang="zh-CN" altLang="en-US" dirty="0"/>
              <a:t>② </a:t>
            </a:r>
            <a:r>
              <a:rPr lang="en-US" altLang="zh-CN" dirty="0"/>
              <a:t>+ </a:t>
            </a:r>
            <a:r>
              <a:rPr lang="zh-CN" altLang="en-US" dirty="0"/>
              <a:t>③ </a:t>
            </a:r>
            <a:r>
              <a:rPr lang="en-US" altLang="zh-CN" dirty="0"/>
              <a:t>+ </a:t>
            </a:r>
            <a:r>
              <a:rPr lang="zh-CN" altLang="en-US" dirty="0"/>
              <a:t>④</a:t>
            </a:r>
            <a:endParaRPr lang="en-US" altLang="zh-CN" dirty="0"/>
          </a:p>
          <a:p>
            <a:pPr marL="342900" indent="-342900">
              <a:lnSpc>
                <a:spcPct val="150000"/>
              </a:lnSpc>
              <a:buFont typeface="+mj-lt"/>
              <a:buAutoNum type="alphaLcParenR"/>
            </a:pPr>
            <a:r>
              <a:rPr lang="zh-CN" altLang="en-US" dirty="0"/>
              <a:t>② </a:t>
            </a:r>
            <a:r>
              <a:rPr lang="en-US" altLang="zh-CN" dirty="0"/>
              <a:t>+ </a:t>
            </a:r>
            <a:r>
              <a:rPr lang="zh-CN" altLang="en-US" dirty="0"/>
              <a:t>③ </a:t>
            </a:r>
            <a:r>
              <a:rPr lang="en-US" altLang="zh-CN" dirty="0"/>
              <a:t>+ </a:t>
            </a:r>
            <a:r>
              <a:rPr lang="zh-CN" altLang="en-US" dirty="0"/>
              <a:t>④ </a:t>
            </a:r>
            <a:r>
              <a:rPr lang="en-US" altLang="zh-CN" dirty="0"/>
              <a:t>+ </a:t>
            </a:r>
            <a:r>
              <a:rPr lang="zh-CN" altLang="en-US" dirty="0"/>
              <a:t>⑤</a:t>
            </a:r>
            <a:endParaRPr lang="en-US" altLang="zh-CN" dirty="0"/>
          </a:p>
          <a:p>
            <a:pPr marL="342900" indent="-342900">
              <a:lnSpc>
                <a:spcPct val="150000"/>
              </a:lnSpc>
              <a:buFont typeface="+mj-lt"/>
              <a:buAutoNum type="alphaLcParenR"/>
            </a:pPr>
            <a:r>
              <a:rPr lang="zh-CN" altLang="en-US" dirty="0"/>
              <a:t>② </a:t>
            </a:r>
            <a:r>
              <a:rPr lang="en-US" altLang="zh-CN" dirty="0"/>
              <a:t>+ </a:t>
            </a:r>
            <a:r>
              <a:rPr lang="zh-CN" altLang="en-US" dirty="0"/>
              <a:t>③ </a:t>
            </a:r>
            <a:r>
              <a:rPr lang="en-US" altLang="zh-CN" dirty="0"/>
              <a:t>+ </a:t>
            </a:r>
            <a:r>
              <a:rPr lang="zh-CN" altLang="en-US" dirty="0"/>
              <a:t>④ </a:t>
            </a:r>
            <a:r>
              <a:rPr lang="en-US" altLang="zh-CN" dirty="0"/>
              <a:t>+ </a:t>
            </a:r>
            <a:r>
              <a:rPr lang="zh-CN" altLang="en-US" dirty="0"/>
              <a:t>⑥</a:t>
            </a:r>
            <a:endParaRPr lang="en-US" altLang="zh-CN" dirty="0"/>
          </a:p>
          <a:p>
            <a:pPr marL="342900" indent="-342900">
              <a:lnSpc>
                <a:spcPct val="150000"/>
              </a:lnSpc>
              <a:buFont typeface="+mj-lt"/>
              <a:buAutoNum type="alphaLcParenR"/>
            </a:pPr>
            <a:r>
              <a:rPr lang="zh-CN" altLang="en-US" dirty="0"/>
              <a:t>① </a:t>
            </a:r>
            <a:r>
              <a:rPr lang="en-US" altLang="zh-CN" dirty="0"/>
              <a:t>+ </a:t>
            </a:r>
            <a:r>
              <a:rPr lang="zh-CN" altLang="en-US" dirty="0"/>
              <a:t>③ </a:t>
            </a:r>
            <a:r>
              <a:rPr lang="en-US" altLang="zh-CN" dirty="0"/>
              <a:t>+ </a:t>
            </a:r>
            <a:r>
              <a:rPr lang="zh-CN" altLang="en-US" dirty="0"/>
              <a:t>④ </a:t>
            </a:r>
            <a:r>
              <a:rPr lang="en-US" altLang="zh-CN" dirty="0"/>
              <a:t>+ </a:t>
            </a:r>
            <a:r>
              <a:rPr lang="zh-CN" altLang="en-US" dirty="0"/>
              <a:t>⑦</a:t>
            </a:r>
            <a:endParaRPr lang="en-US" altLang="zh-CN" dirty="0"/>
          </a:p>
          <a:p>
            <a:pPr marL="342900" indent="-342900">
              <a:lnSpc>
                <a:spcPct val="150000"/>
              </a:lnSpc>
              <a:buFont typeface="+mj-lt"/>
              <a:buAutoNum type="alphaLcParenR"/>
            </a:pPr>
            <a:r>
              <a:rPr lang="zh-CN" altLang="en-US" dirty="0"/>
              <a:t>① </a:t>
            </a:r>
            <a:r>
              <a:rPr lang="en-US" altLang="zh-CN" dirty="0"/>
              <a:t>+ </a:t>
            </a:r>
            <a:r>
              <a:rPr lang="zh-CN" altLang="en-US" dirty="0"/>
              <a:t>② </a:t>
            </a:r>
            <a:r>
              <a:rPr lang="en-US" altLang="zh-CN" dirty="0"/>
              <a:t>+ </a:t>
            </a:r>
            <a:r>
              <a:rPr lang="zh-CN" altLang="en-US" dirty="0"/>
              <a:t>④ </a:t>
            </a:r>
            <a:r>
              <a:rPr lang="en-US" altLang="zh-CN" dirty="0"/>
              <a:t>+ </a:t>
            </a:r>
            <a:r>
              <a:rPr lang="zh-CN" altLang="en-US" dirty="0"/>
              <a:t>⑧</a:t>
            </a:r>
            <a:endParaRPr lang="en-US" altLang="zh-CN" dirty="0"/>
          </a:p>
          <a:p>
            <a:pPr marL="342900" indent="-342900">
              <a:lnSpc>
                <a:spcPct val="150000"/>
              </a:lnSpc>
              <a:buFont typeface="+mj-lt"/>
              <a:buAutoNum type="alphaLcParenR"/>
            </a:pPr>
            <a:r>
              <a:rPr lang="zh-CN" altLang="en-US" dirty="0"/>
              <a:t>① </a:t>
            </a:r>
            <a:r>
              <a:rPr lang="en-US" altLang="zh-CN" dirty="0"/>
              <a:t>+ </a:t>
            </a:r>
            <a:r>
              <a:rPr lang="zh-CN" altLang="en-US" dirty="0"/>
              <a:t>② </a:t>
            </a:r>
            <a:r>
              <a:rPr lang="en-US" altLang="zh-CN" dirty="0"/>
              <a:t>+ </a:t>
            </a:r>
            <a:r>
              <a:rPr lang="zh-CN" altLang="en-US" dirty="0"/>
              <a:t>④ </a:t>
            </a:r>
            <a:r>
              <a:rPr lang="en-US" altLang="zh-CN" dirty="0"/>
              <a:t>+ </a:t>
            </a:r>
            <a:r>
              <a:rPr lang="zh-CN" altLang="en-US" dirty="0"/>
              <a:t>⑨</a:t>
            </a:r>
            <a:endParaRPr lang="en-US" altLang="zh-CN" dirty="0"/>
          </a:p>
          <a:p>
            <a:pPr marL="342900" indent="-342900">
              <a:lnSpc>
                <a:spcPct val="150000"/>
              </a:lnSpc>
              <a:buFont typeface="+mj-lt"/>
              <a:buAutoNum type="alphaLcParenR"/>
            </a:pPr>
            <a:r>
              <a:rPr lang="zh-CN" altLang="en-US" dirty="0"/>
              <a:t>① </a:t>
            </a:r>
            <a:r>
              <a:rPr lang="en-US" altLang="zh-CN" dirty="0"/>
              <a:t>+ </a:t>
            </a:r>
            <a:r>
              <a:rPr lang="zh-CN" altLang="en-US" dirty="0"/>
              <a:t>② </a:t>
            </a:r>
            <a:r>
              <a:rPr lang="en-US" altLang="zh-CN" dirty="0"/>
              <a:t>+ </a:t>
            </a:r>
            <a:r>
              <a:rPr lang="zh-CN" altLang="en-US" dirty="0"/>
              <a:t>③ </a:t>
            </a:r>
            <a:r>
              <a:rPr lang="en-US" altLang="zh-CN" dirty="0"/>
              <a:t>+ </a:t>
            </a:r>
            <a:r>
              <a:rPr lang="zh-CN" altLang="en-US" dirty="0"/>
              <a:t>⑩</a:t>
            </a:r>
            <a:endParaRPr lang="en-US" altLang="zh-CN" dirty="0"/>
          </a:p>
          <a:p>
            <a:pPr marL="342900" indent="-342900">
              <a:lnSpc>
                <a:spcPct val="150000"/>
              </a:lnSpc>
              <a:buFont typeface="+mj-lt"/>
              <a:buAutoNum type="alphaLcParenR"/>
            </a:pPr>
            <a:r>
              <a:rPr lang="zh-CN" altLang="en-US" dirty="0"/>
              <a:t>① </a:t>
            </a:r>
            <a:r>
              <a:rPr lang="en-US" altLang="zh-CN" dirty="0"/>
              <a:t>+ </a:t>
            </a:r>
            <a:r>
              <a:rPr lang="zh-CN" altLang="en-US" dirty="0"/>
              <a:t>② </a:t>
            </a:r>
            <a:r>
              <a:rPr lang="en-US" altLang="zh-CN" dirty="0"/>
              <a:t>+ </a:t>
            </a:r>
            <a:r>
              <a:rPr lang="zh-CN" altLang="en-US" dirty="0"/>
              <a:t>③ </a:t>
            </a:r>
            <a:r>
              <a:rPr lang="en-US" altLang="zh-CN" dirty="0"/>
              <a:t>+ ⑪</a:t>
            </a:r>
          </a:p>
          <a:p>
            <a:endParaRPr lang="en-US" altLang="zh-CN" dirty="0"/>
          </a:p>
        </p:txBody>
      </p:sp>
    </p:spTree>
    <p:extLst>
      <p:ext uri="{BB962C8B-B14F-4D97-AF65-F5344CB8AC3E}">
        <p14:creationId xmlns:p14="http://schemas.microsoft.com/office/powerpoint/2010/main" val="204399883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1" name="组合 10"/>
          <p:cNvGrpSpPr/>
          <p:nvPr/>
        </p:nvGrpSpPr>
        <p:grpSpPr bwMode="auto">
          <a:xfrm>
            <a:off x="550863" y="82550"/>
            <a:ext cx="3541712" cy="583565"/>
            <a:chOff x="551544" y="82976"/>
            <a:chExt cx="3540396" cy="582556"/>
          </a:xfrm>
        </p:grpSpPr>
        <p:sp>
          <p:nvSpPr>
            <p:cNvPr id="12"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测试方法</a:t>
              </a:r>
            </a:p>
          </p:txBody>
        </p:sp>
        <p:sp>
          <p:nvSpPr>
            <p:cNvPr id="13" name="文本框 12"/>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6" name="文本框 5">
            <a:extLst>
              <a:ext uri="{FF2B5EF4-FFF2-40B4-BE49-F238E27FC236}">
                <a16:creationId xmlns:a16="http://schemas.microsoft.com/office/drawing/2014/main" id="{C36FD651-ACBC-4E94-A506-385C43156846}"/>
              </a:ext>
            </a:extLst>
          </p:cNvPr>
          <p:cNvSpPr txBox="1"/>
          <p:nvPr/>
        </p:nvSpPr>
        <p:spPr>
          <a:xfrm>
            <a:off x="609600" y="903244"/>
            <a:ext cx="2897080" cy="461665"/>
          </a:xfrm>
          <a:prstGeom prst="rect">
            <a:avLst/>
          </a:prstGeom>
          <a:noFill/>
        </p:spPr>
        <p:txBody>
          <a:bodyPr wrap="square" rtlCol="0">
            <a:spAutoFit/>
          </a:bodyPr>
          <a:lstStyle/>
          <a:p>
            <a:r>
              <a:rPr lang="en-US" altLang="zh-CN" sz="2400" b="1" dirty="0" smtClean="0">
                <a:solidFill>
                  <a:srgbClr val="0070C0"/>
                </a:solidFill>
                <a:latin typeface="微软雅黑" panose="020B0503020204020204" pitchFamily="34" charset="-122"/>
                <a:ea typeface="微软雅黑" panose="020B0503020204020204" pitchFamily="34" charset="-122"/>
              </a:rPr>
              <a:t>3.2 </a:t>
            </a:r>
            <a:r>
              <a:rPr lang="zh-CN" altLang="en-US" sz="2400" b="1" dirty="0">
                <a:solidFill>
                  <a:srgbClr val="0070C0"/>
                </a:solidFill>
                <a:latin typeface="微软雅黑" panose="020B0503020204020204" pitchFamily="34" charset="-122"/>
                <a:ea typeface="微软雅黑" panose="020B0503020204020204" pitchFamily="34" charset="-122"/>
              </a:rPr>
              <a:t>边界值分析法</a:t>
            </a:r>
          </a:p>
        </p:txBody>
      </p:sp>
      <p:sp>
        <p:nvSpPr>
          <p:cNvPr id="8" name="文本框 7">
            <a:extLst>
              <a:ext uri="{FF2B5EF4-FFF2-40B4-BE49-F238E27FC236}">
                <a16:creationId xmlns:a16="http://schemas.microsoft.com/office/drawing/2014/main" id="{62866282-6409-4A9E-A173-B4280ABBDF85}"/>
              </a:ext>
            </a:extLst>
          </p:cNvPr>
          <p:cNvSpPr txBox="1"/>
          <p:nvPr/>
        </p:nvSpPr>
        <p:spPr>
          <a:xfrm>
            <a:off x="799510" y="1496991"/>
            <a:ext cx="9329911" cy="4306307"/>
          </a:xfrm>
          <a:prstGeom prst="rect">
            <a:avLst/>
          </a:prstGeom>
          <a:noFill/>
        </p:spPr>
        <p:txBody>
          <a:bodyPr wrap="square" rtlCol="0">
            <a:spAutoFit/>
          </a:bodyPr>
          <a:lstStyle/>
          <a:p>
            <a:pPr indent="457200">
              <a:lnSpc>
                <a:spcPts val="3300"/>
              </a:lnSpc>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边界值分析法就是对输入或输出的边界值进行测试的一种黑盒测试方法。通常边界值分析法是作为对等价类划分法的补充，这种情况下，其测试用例来自等价类的边界。根据大量的测试统计数据，很多错误是发生在输入或输出范围的边界上，而不是发生在输入</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输出范围的中间区域。因此针对各种边界情况设计测试用例，可以查出更多的错误。</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ts val="3300"/>
              </a:lnSpc>
            </a:pP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与等价类方法的区别：</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nSpc>
                <a:spcPts val="3300"/>
              </a:lnSpc>
              <a:spcBef>
                <a:spcPts val="500"/>
              </a:spcBef>
              <a:buFont typeface="Wingdings" panose="05000000000000000000" pitchFamily="2" charset="2"/>
              <a:buChar char="Ø"/>
            </a:pP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边界值分析不是从某等价类中随便挑一个作为代表，而是使这个等价类的</a:t>
            </a:r>
            <a:endPar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3300"/>
              </a:lnSpc>
            </a:pP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每个边界都要作为测试条件。</a:t>
            </a:r>
            <a:endPar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nSpc>
                <a:spcPts val="3300"/>
              </a:lnSpc>
              <a:spcBef>
                <a:spcPts val="500"/>
              </a:spcBef>
              <a:buFont typeface="Wingdings" panose="05000000000000000000" pitchFamily="2" charset="2"/>
              <a:buChar char="Ø"/>
            </a:pP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边界值分析不仅考虑输入条件，还要考虑输出空间产生的测试情况。</a:t>
            </a:r>
            <a:endPar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ts val="3300"/>
              </a:lnSpc>
            </a:pP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45528377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1" name="组合 10"/>
          <p:cNvGrpSpPr/>
          <p:nvPr/>
        </p:nvGrpSpPr>
        <p:grpSpPr bwMode="auto">
          <a:xfrm>
            <a:off x="550863" y="82550"/>
            <a:ext cx="3541712" cy="583565"/>
            <a:chOff x="551544" y="82976"/>
            <a:chExt cx="3540396" cy="582556"/>
          </a:xfrm>
        </p:grpSpPr>
        <p:sp>
          <p:nvSpPr>
            <p:cNvPr id="12"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测试方法</a:t>
              </a:r>
            </a:p>
          </p:txBody>
        </p:sp>
        <p:sp>
          <p:nvSpPr>
            <p:cNvPr id="13" name="文本框 12"/>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6" name="文本框 5">
            <a:extLst>
              <a:ext uri="{FF2B5EF4-FFF2-40B4-BE49-F238E27FC236}">
                <a16:creationId xmlns:a16="http://schemas.microsoft.com/office/drawing/2014/main" id="{C36FD651-ACBC-4E94-A506-385C43156846}"/>
              </a:ext>
            </a:extLst>
          </p:cNvPr>
          <p:cNvSpPr txBox="1"/>
          <p:nvPr/>
        </p:nvSpPr>
        <p:spPr>
          <a:xfrm>
            <a:off x="609599" y="903245"/>
            <a:ext cx="5755690" cy="461665"/>
          </a:xfrm>
          <a:prstGeom prst="rect">
            <a:avLst/>
          </a:prstGeom>
          <a:noFill/>
        </p:spPr>
        <p:txBody>
          <a:bodyPr wrap="squar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边界值分析法在本次测试中的应用</a:t>
            </a:r>
          </a:p>
        </p:txBody>
      </p:sp>
      <p:sp>
        <p:nvSpPr>
          <p:cNvPr id="8" name="文本框 7">
            <a:extLst>
              <a:ext uri="{FF2B5EF4-FFF2-40B4-BE49-F238E27FC236}">
                <a16:creationId xmlns:a16="http://schemas.microsoft.com/office/drawing/2014/main" id="{62866282-6409-4A9E-A173-B4280ABBDF85}"/>
              </a:ext>
            </a:extLst>
          </p:cNvPr>
          <p:cNvSpPr txBox="1"/>
          <p:nvPr/>
        </p:nvSpPr>
        <p:spPr>
          <a:xfrm>
            <a:off x="609598" y="1467022"/>
            <a:ext cx="906706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那么在本次测试的修改密码模块，我们规定密码应为</a:t>
            </a:r>
            <a:r>
              <a:rPr lang="en-US" altLang="zh-CN" dirty="0">
                <a:latin typeface="微软雅黑" panose="020B0503020204020204" pitchFamily="34" charset="-122"/>
                <a:ea typeface="微软雅黑" panose="020B0503020204020204" pitchFamily="34" charset="-122"/>
              </a:rPr>
              <a:t>6-20</a:t>
            </a:r>
            <a:r>
              <a:rPr lang="zh-CN" altLang="en-US" dirty="0">
                <a:latin typeface="微软雅黑" panose="020B0503020204020204" pitchFamily="34" charset="-122"/>
                <a:ea typeface="微软雅黑" panose="020B0503020204020204" pitchFamily="34" charset="-122"/>
              </a:rPr>
              <a:t>位，因此有以下</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个边界值：</a:t>
            </a:r>
          </a:p>
        </p:txBody>
      </p:sp>
      <p:sp>
        <p:nvSpPr>
          <p:cNvPr id="3" name="文本框 2">
            <a:extLst>
              <a:ext uri="{FF2B5EF4-FFF2-40B4-BE49-F238E27FC236}">
                <a16:creationId xmlns:a16="http://schemas.microsoft.com/office/drawing/2014/main" id="{A12775CF-B71E-4D1B-8CB4-6226EBB93697}"/>
              </a:ext>
            </a:extLst>
          </p:cNvPr>
          <p:cNvSpPr txBox="1"/>
          <p:nvPr/>
        </p:nvSpPr>
        <p:spPr>
          <a:xfrm>
            <a:off x="618164" y="1835416"/>
            <a:ext cx="4524964" cy="2951898"/>
          </a:xfrm>
          <a:prstGeom prst="rect">
            <a:avLst/>
          </a:prstGeom>
          <a:noFill/>
        </p:spPr>
        <p:txBody>
          <a:bodyPr wrap="square" rtlCol="0">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边界值：</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新密码</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新密码</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新密码</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新密码</a:t>
            </a:r>
            <a:r>
              <a:rPr lang="en-US" altLang="zh-CN" dirty="0">
                <a:latin typeface="微软雅黑" panose="020B0503020204020204" pitchFamily="34" charset="-122"/>
                <a:ea typeface="微软雅黑" panose="020B0503020204020204" pitchFamily="34" charset="-122"/>
              </a:rPr>
              <a:t>19</a:t>
            </a:r>
            <a:r>
              <a:rPr lang="zh-CN" altLang="en-US" dirty="0">
                <a:latin typeface="微软雅黑" panose="020B0503020204020204" pitchFamily="34" charset="-122"/>
                <a:ea typeface="微软雅黑" panose="020B0503020204020204" pitchFamily="34" charset="-122"/>
              </a:rPr>
              <a:t>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新密码</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新密码</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位</a:t>
            </a:r>
          </a:p>
        </p:txBody>
      </p:sp>
      <p:sp>
        <p:nvSpPr>
          <p:cNvPr id="14" name="文本框 13">
            <a:extLst>
              <a:ext uri="{FF2B5EF4-FFF2-40B4-BE49-F238E27FC236}">
                <a16:creationId xmlns:a16="http://schemas.microsoft.com/office/drawing/2014/main" id="{802459E5-99AD-42DC-8340-9041FB1C1486}"/>
              </a:ext>
            </a:extLst>
          </p:cNvPr>
          <p:cNvSpPr txBox="1"/>
          <p:nvPr/>
        </p:nvSpPr>
        <p:spPr>
          <a:xfrm>
            <a:off x="4413680" y="1835416"/>
            <a:ext cx="5262979" cy="3277820"/>
          </a:xfrm>
          <a:prstGeom prst="rect">
            <a:avLst/>
          </a:prstGeom>
          <a:noFill/>
        </p:spPr>
        <p:txBody>
          <a:bodyPr wrap="square" rtlCol="0">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边界值方法产生的测试用例：</a:t>
            </a:r>
            <a:endParaRPr lang="en-US"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mj-lt"/>
              <a:buAutoNum type="alphaLcParenR" startAt="9"/>
            </a:pPr>
            <a:r>
              <a:rPr lang="zh-CN" altLang="en-US" dirty="0">
                <a:latin typeface="微软雅黑" panose="020B0503020204020204" pitchFamily="34" charset="-122"/>
                <a:ea typeface="微软雅黑" panose="020B0503020204020204" pitchFamily="34" charset="-122"/>
              </a:rPr>
              <a:t>②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③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④ </a:t>
            </a:r>
            <a:r>
              <a:rPr lang="en-US" altLang="zh-CN" dirty="0">
                <a:latin typeface="微软雅黑" panose="020B0503020204020204" pitchFamily="34" charset="-122"/>
                <a:ea typeface="微软雅黑" panose="020B0503020204020204" pitchFamily="34" charset="-122"/>
              </a:rPr>
              <a:t>+ 5</a:t>
            </a:r>
            <a:r>
              <a:rPr lang="zh-CN" altLang="en-US" dirty="0">
                <a:latin typeface="微软雅黑" panose="020B0503020204020204" pitchFamily="34" charset="-122"/>
                <a:ea typeface="微软雅黑" panose="020B0503020204020204" pitchFamily="34" charset="-122"/>
              </a:rPr>
              <a:t>位新密码</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lphaLcParenR" startAt="9"/>
            </a:pPr>
            <a:r>
              <a:rPr lang="zh-CN" altLang="en-US" dirty="0">
                <a:latin typeface="微软雅黑" panose="020B0503020204020204" pitchFamily="34" charset="-122"/>
                <a:ea typeface="微软雅黑" panose="020B0503020204020204" pitchFamily="34" charset="-122"/>
              </a:rPr>
              <a:t>②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③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④ </a:t>
            </a:r>
            <a:r>
              <a:rPr lang="en-US" altLang="zh-CN" dirty="0">
                <a:latin typeface="微软雅黑" panose="020B0503020204020204" pitchFamily="34" charset="-122"/>
                <a:ea typeface="微软雅黑" panose="020B0503020204020204" pitchFamily="34" charset="-122"/>
              </a:rPr>
              <a:t>+ 6</a:t>
            </a:r>
            <a:r>
              <a:rPr lang="zh-CN" altLang="en-US" dirty="0">
                <a:latin typeface="微软雅黑" panose="020B0503020204020204" pitchFamily="34" charset="-122"/>
                <a:ea typeface="微软雅黑" panose="020B0503020204020204" pitchFamily="34" charset="-122"/>
              </a:rPr>
              <a:t>位新密码</a:t>
            </a:r>
          </a:p>
          <a:p>
            <a:pPr marL="342900" indent="-342900">
              <a:lnSpc>
                <a:spcPct val="150000"/>
              </a:lnSpc>
              <a:buFont typeface="+mj-lt"/>
              <a:buAutoNum type="alphaLcParenR" startAt="9"/>
            </a:pPr>
            <a:r>
              <a:rPr lang="zh-CN" altLang="en-US" dirty="0">
                <a:latin typeface="微软雅黑" panose="020B0503020204020204" pitchFamily="34" charset="-122"/>
                <a:ea typeface="微软雅黑" panose="020B0503020204020204" pitchFamily="34" charset="-122"/>
              </a:rPr>
              <a:t>②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③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④ </a:t>
            </a:r>
            <a:r>
              <a:rPr lang="en-US" altLang="zh-CN" dirty="0">
                <a:latin typeface="微软雅黑" panose="020B0503020204020204" pitchFamily="34" charset="-122"/>
                <a:ea typeface="微软雅黑" panose="020B0503020204020204" pitchFamily="34" charset="-122"/>
              </a:rPr>
              <a:t>+ 7</a:t>
            </a:r>
            <a:r>
              <a:rPr lang="zh-CN" altLang="en-US" dirty="0">
                <a:latin typeface="微软雅黑" panose="020B0503020204020204" pitchFamily="34" charset="-122"/>
                <a:ea typeface="微软雅黑" panose="020B0503020204020204" pitchFamily="34" charset="-122"/>
              </a:rPr>
              <a:t>位新密码</a:t>
            </a:r>
          </a:p>
          <a:p>
            <a:pPr marL="342900" indent="-342900">
              <a:lnSpc>
                <a:spcPct val="150000"/>
              </a:lnSpc>
              <a:buFont typeface="+mj-lt"/>
              <a:buAutoNum type="alphaLcParenR" startAt="9"/>
            </a:pPr>
            <a:r>
              <a:rPr lang="zh-CN" altLang="en-US" dirty="0">
                <a:latin typeface="微软雅黑" panose="020B0503020204020204" pitchFamily="34" charset="-122"/>
                <a:ea typeface="微软雅黑" panose="020B0503020204020204" pitchFamily="34" charset="-122"/>
              </a:rPr>
              <a:t>②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③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④ </a:t>
            </a:r>
            <a:r>
              <a:rPr lang="en-US" altLang="zh-CN" dirty="0">
                <a:latin typeface="微软雅黑" panose="020B0503020204020204" pitchFamily="34" charset="-122"/>
                <a:ea typeface="微软雅黑" panose="020B0503020204020204" pitchFamily="34" charset="-122"/>
              </a:rPr>
              <a:t>+ 19</a:t>
            </a:r>
            <a:r>
              <a:rPr lang="zh-CN" altLang="en-US" dirty="0">
                <a:latin typeface="微软雅黑" panose="020B0503020204020204" pitchFamily="34" charset="-122"/>
                <a:ea typeface="微软雅黑" panose="020B0503020204020204" pitchFamily="34" charset="-122"/>
              </a:rPr>
              <a:t>位新密码</a:t>
            </a:r>
          </a:p>
          <a:p>
            <a:pPr marL="342900" indent="-342900">
              <a:lnSpc>
                <a:spcPct val="150000"/>
              </a:lnSpc>
              <a:buFont typeface="+mj-lt"/>
              <a:buAutoNum type="alphaLcParenR" startAt="9"/>
            </a:pPr>
            <a:r>
              <a:rPr lang="zh-CN" altLang="en-US" dirty="0">
                <a:latin typeface="微软雅黑" panose="020B0503020204020204" pitchFamily="34" charset="-122"/>
                <a:ea typeface="微软雅黑" panose="020B0503020204020204" pitchFamily="34" charset="-122"/>
              </a:rPr>
              <a:t>②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③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④ </a:t>
            </a:r>
            <a:r>
              <a:rPr lang="en-US" altLang="zh-CN" dirty="0">
                <a:latin typeface="微软雅黑" panose="020B0503020204020204" pitchFamily="34" charset="-122"/>
                <a:ea typeface="微软雅黑" panose="020B0503020204020204" pitchFamily="34" charset="-122"/>
              </a:rPr>
              <a:t>+ 20</a:t>
            </a:r>
            <a:r>
              <a:rPr lang="zh-CN" altLang="en-US" dirty="0">
                <a:latin typeface="微软雅黑" panose="020B0503020204020204" pitchFamily="34" charset="-122"/>
                <a:ea typeface="微软雅黑" panose="020B0503020204020204" pitchFamily="34" charset="-122"/>
              </a:rPr>
              <a:t>位新密码</a:t>
            </a:r>
          </a:p>
          <a:p>
            <a:pPr marL="342900" indent="-342900">
              <a:lnSpc>
                <a:spcPct val="150000"/>
              </a:lnSpc>
              <a:buFont typeface="+mj-lt"/>
              <a:buAutoNum type="alphaLcParenR" startAt="9"/>
            </a:pPr>
            <a:r>
              <a:rPr lang="zh-CN" altLang="en-US" dirty="0">
                <a:latin typeface="微软雅黑" panose="020B0503020204020204" pitchFamily="34" charset="-122"/>
                <a:ea typeface="微软雅黑" panose="020B0503020204020204" pitchFamily="34" charset="-122"/>
              </a:rPr>
              <a:t>②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③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④ </a:t>
            </a:r>
            <a:r>
              <a:rPr lang="en-US" altLang="zh-CN" dirty="0">
                <a:latin typeface="微软雅黑" panose="020B0503020204020204" pitchFamily="34" charset="-122"/>
                <a:ea typeface="微软雅黑" panose="020B0503020204020204" pitchFamily="34" charset="-122"/>
              </a:rPr>
              <a:t>+ 21</a:t>
            </a:r>
            <a:r>
              <a:rPr lang="zh-CN" altLang="en-US" dirty="0">
                <a:latin typeface="微软雅黑" panose="020B0503020204020204" pitchFamily="34" charset="-122"/>
                <a:ea typeface="微软雅黑" panose="020B0503020204020204" pitchFamily="34" charset="-122"/>
              </a:rPr>
              <a:t>位新密码</a:t>
            </a:r>
          </a:p>
          <a:p>
            <a:endParaRPr lang="zh-CN" altLang="en-US" dirty="0"/>
          </a:p>
        </p:txBody>
      </p:sp>
    </p:spTree>
    <p:extLst>
      <p:ext uri="{BB962C8B-B14F-4D97-AF65-F5344CB8AC3E}">
        <p14:creationId xmlns:p14="http://schemas.microsoft.com/office/powerpoint/2010/main" val="130002732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1" name="组合 10"/>
          <p:cNvGrpSpPr/>
          <p:nvPr/>
        </p:nvGrpSpPr>
        <p:grpSpPr bwMode="auto">
          <a:xfrm>
            <a:off x="550863" y="82550"/>
            <a:ext cx="3541712" cy="583565"/>
            <a:chOff x="551544" y="82976"/>
            <a:chExt cx="3540396" cy="582556"/>
          </a:xfrm>
        </p:grpSpPr>
        <p:sp>
          <p:nvSpPr>
            <p:cNvPr id="12"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测试方法</a:t>
              </a:r>
            </a:p>
          </p:txBody>
        </p:sp>
        <p:sp>
          <p:nvSpPr>
            <p:cNvPr id="13" name="文本框 12"/>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6" name="文本框 5">
            <a:extLst>
              <a:ext uri="{FF2B5EF4-FFF2-40B4-BE49-F238E27FC236}">
                <a16:creationId xmlns:a16="http://schemas.microsoft.com/office/drawing/2014/main" id="{C36FD651-ACBC-4E94-A506-385C43156846}"/>
              </a:ext>
            </a:extLst>
          </p:cNvPr>
          <p:cNvSpPr txBox="1"/>
          <p:nvPr/>
        </p:nvSpPr>
        <p:spPr>
          <a:xfrm>
            <a:off x="609599" y="903244"/>
            <a:ext cx="5986509" cy="461665"/>
          </a:xfrm>
          <a:prstGeom prst="rect">
            <a:avLst/>
          </a:prstGeom>
          <a:noFill/>
        </p:spPr>
        <p:txBody>
          <a:bodyPr wrap="square" rtlCol="0">
            <a:spAutoFit/>
          </a:bodyPr>
          <a:lstStyle/>
          <a:p>
            <a:r>
              <a:rPr lang="en-US" altLang="zh-CN" sz="2400" b="1" dirty="0">
                <a:solidFill>
                  <a:srgbClr val="0070C0"/>
                </a:solidFill>
                <a:latin typeface="微软雅黑" panose="020B0503020204020204" pitchFamily="34" charset="-122"/>
                <a:ea typeface="微软雅黑" panose="020B0503020204020204" pitchFamily="34" charset="-122"/>
              </a:rPr>
              <a:t>3.3 </a:t>
            </a:r>
            <a:r>
              <a:rPr lang="zh-CN" altLang="en-US" sz="2400" b="1" dirty="0">
                <a:solidFill>
                  <a:srgbClr val="0070C0"/>
                </a:solidFill>
                <a:latin typeface="微软雅黑" panose="020B0503020204020204" pitchFamily="34" charset="-122"/>
                <a:ea typeface="微软雅黑" panose="020B0503020204020204" pitchFamily="34" charset="-122"/>
              </a:rPr>
              <a:t>结合 等价类划分法 </a:t>
            </a:r>
            <a:r>
              <a:rPr lang="en-US" altLang="zh-CN" sz="2400" b="1" dirty="0">
                <a:solidFill>
                  <a:srgbClr val="0070C0"/>
                </a:solidFill>
                <a:latin typeface="微软雅黑" panose="020B0503020204020204" pitchFamily="34" charset="-122"/>
                <a:ea typeface="微软雅黑" panose="020B0503020204020204" pitchFamily="34" charset="-122"/>
              </a:rPr>
              <a:t>&amp; </a:t>
            </a:r>
            <a:r>
              <a:rPr lang="zh-CN" altLang="en-US" sz="2400" b="1" dirty="0">
                <a:solidFill>
                  <a:srgbClr val="0070C0"/>
                </a:solidFill>
                <a:latin typeface="微软雅黑" panose="020B0503020204020204" pitchFamily="34" charset="-122"/>
                <a:ea typeface="微软雅黑" panose="020B0503020204020204" pitchFamily="34" charset="-122"/>
              </a:rPr>
              <a:t>边界值分析法</a:t>
            </a:r>
          </a:p>
        </p:txBody>
      </p:sp>
      <p:sp>
        <p:nvSpPr>
          <p:cNvPr id="14" name="文本框 13">
            <a:extLst>
              <a:ext uri="{FF2B5EF4-FFF2-40B4-BE49-F238E27FC236}">
                <a16:creationId xmlns:a16="http://schemas.microsoft.com/office/drawing/2014/main" id="{8376B1BF-1FA7-4816-BA14-D4668C1C3DCC}"/>
              </a:ext>
            </a:extLst>
          </p:cNvPr>
          <p:cNvSpPr txBox="1"/>
          <p:nvPr/>
        </p:nvSpPr>
        <p:spPr>
          <a:xfrm>
            <a:off x="609598" y="1467022"/>
            <a:ext cx="913808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结合这两种方法也就形成了密码修改模块的所有测试用例：</a:t>
            </a:r>
          </a:p>
        </p:txBody>
      </p:sp>
      <p:graphicFrame>
        <p:nvGraphicFramePr>
          <p:cNvPr id="4" name="表格 8">
            <a:extLst>
              <a:ext uri="{FF2B5EF4-FFF2-40B4-BE49-F238E27FC236}">
                <a16:creationId xmlns:a16="http://schemas.microsoft.com/office/drawing/2014/main" id="{96559B29-5181-480F-AE2D-4E55964F3F19}"/>
              </a:ext>
            </a:extLst>
          </p:cNvPr>
          <p:cNvGraphicFramePr>
            <a:graphicFrameLocks noGrp="1"/>
          </p:cNvGraphicFramePr>
          <p:nvPr>
            <p:extLst>
              <p:ext uri="{D42A27DB-BD31-4B8C-83A1-F6EECF244321}">
                <p14:modId xmlns:p14="http://schemas.microsoft.com/office/powerpoint/2010/main" val="600629725"/>
              </p:ext>
            </p:extLst>
          </p:nvPr>
        </p:nvGraphicFramePr>
        <p:xfrm>
          <a:off x="609598" y="1968434"/>
          <a:ext cx="5089866" cy="4061059"/>
        </p:xfrm>
        <a:graphic>
          <a:graphicData uri="http://schemas.openxmlformats.org/drawingml/2006/table">
            <a:tbl>
              <a:tblPr firstRow="1" bandRow="1">
                <a:tableStyleId>{5C22544A-7EE6-4342-B048-85BDC9FD1C3A}</a:tableStyleId>
              </a:tblPr>
              <a:tblGrid>
                <a:gridCol w="1325734">
                  <a:extLst>
                    <a:ext uri="{9D8B030D-6E8A-4147-A177-3AD203B41FA5}">
                      <a16:colId xmlns:a16="http://schemas.microsoft.com/office/drawing/2014/main" val="4008036908"/>
                    </a:ext>
                  </a:extLst>
                </a:gridCol>
                <a:gridCol w="3764132">
                  <a:extLst>
                    <a:ext uri="{9D8B030D-6E8A-4147-A177-3AD203B41FA5}">
                      <a16:colId xmlns:a16="http://schemas.microsoft.com/office/drawing/2014/main" val="3959131821"/>
                    </a:ext>
                  </a:extLst>
                </a:gridCol>
              </a:tblGrid>
              <a:tr h="433939">
                <a:tc>
                  <a:txBody>
                    <a:bodyPr/>
                    <a:lstStyle/>
                    <a:p>
                      <a:r>
                        <a:rPr lang="zh-CN" altLang="en-US" dirty="0"/>
                        <a:t>用例编号</a:t>
                      </a:r>
                    </a:p>
                  </a:txBody>
                  <a:tcPr/>
                </a:tc>
                <a:tc>
                  <a:txBody>
                    <a:bodyPr/>
                    <a:lstStyle/>
                    <a:p>
                      <a:r>
                        <a:rPr lang="zh-CN" altLang="en-US" dirty="0"/>
                        <a:t>用例</a:t>
                      </a:r>
                    </a:p>
                  </a:txBody>
                  <a:tcPr/>
                </a:tc>
                <a:extLst>
                  <a:ext uri="{0D108BD9-81ED-4DB2-BD59-A6C34878D82A}">
                    <a16:rowId xmlns:a16="http://schemas.microsoft.com/office/drawing/2014/main" val="3525792577"/>
                  </a:ext>
                </a:extLst>
              </a:tr>
              <a:tr h="433939">
                <a:tc>
                  <a:txBody>
                    <a:bodyPr/>
                    <a:lstStyle/>
                    <a:p>
                      <a:r>
                        <a:rPr lang="en-US" altLang="zh-CN" dirty="0"/>
                        <a:t>1</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6 – 20</a:t>
                      </a:r>
                      <a:r>
                        <a:rPr lang="zh-CN" altLang="en-US" sz="1400" dirty="0">
                          <a:latin typeface="微软雅黑" panose="020B0503020204020204" pitchFamily="34" charset="-122"/>
                          <a:ea typeface="微软雅黑" panose="020B0503020204020204" pitchFamily="34" charset="-122"/>
                        </a:rPr>
                        <a:t>位，不包含非法字符，确认密码等于输入密码，验证码正确</a:t>
                      </a:r>
                    </a:p>
                  </a:txBody>
                  <a:tcPr/>
                </a:tc>
                <a:extLst>
                  <a:ext uri="{0D108BD9-81ED-4DB2-BD59-A6C34878D82A}">
                    <a16:rowId xmlns:a16="http://schemas.microsoft.com/office/drawing/2014/main" val="3953362860"/>
                  </a:ext>
                </a:extLst>
              </a:tr>
              <a:tr h="433939">
                <a:tc>
                  <a:txBody>
                    <a:bodyPr/>
                    <a:lstStyle/>
                    <a:p>
                      <a:r>
                        <a:rPr lang="en-US" altLang="zh-CN" dirty="0"/>
                        <a:t>2</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0 – 5</a:t>
                      </a:r>
                      <a:r>
                        <a:rPr lang="zh-CN" altLang="en-US" sz="1400" dirty="0">
                          <a:latin typeface="微软雅黑" panose="020B0503020204020204" pitchFamily="34" charset="-122"/>
                          <a:ea typeface="微软雅黑" panose="020B0503020204020204" pitchFamily="34" charset="-122"/>
                        </a:rPr>
                        <a:t>位，不包含非法字符，确认密码等于输入密码，验证码正确</a:t>
                      </a:r>
                    </a:p>
                  </a:txBody>
                  <a:tcPr/>
                </a:tc>
                <a:extLst>
                  <a:ext uri="{0D108BD9-81ED-4DB2-BD59-A6C34878D82A}">
                    <a16:rowId xmlns:a16="http://schemas.microsoft.com/office/drawing/2014/main" val="567818568"/>
                  </a:ext>
                </a:extLst>
              </a:tr>
              <a:tr h="433939">
                <a:tc>
                  <a:txBody>
                    <a:bodyPr/>
                    <a:lstStyle/>
                    <a:p>
                      <a:r>
                        <a:rPr lang="en-US" altLang="zh-CN" dirty="0"/>
                        <a:t>3</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新密码大于</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位，不包含非法字符，确认密码等于输入密码，验证码正确</a:t>
                      </a:r>
                    </a:p>
                  </a:txBody>
                  <a:tcPr/>
                </a:tc>
                <a:extLst>
                  <a:ext uri="{0D108BD9-81ED-4DB2-BD59-A6C34878D82A}">
                    <a16:rowId xmlns:a16="http://schemas.microsoft.com/office/drawing/2014/main" val="2874076623"/>
                  </a:ext>
                </a:extLst>
              </a:tr>
              <a:tr h="433939">
                <a:tc>
                  <a:txBody>
                    <a:bodyPr/>
                    <a:lstStyle/>
                    <a:p>
                      <a:r>
                        <a:rPr lang="en-US" altLang="zh-CN" dirty="0"/>
                        <a:t>4</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6 – 20</a:t>
                      </a:r>
                      <a:r>
                        <a:rPr lang="zh-CN" altLang="en-US" sz="1400" dirty="0">
                          <a:latin typeface="微软雅黑" panose="020B0503020204020204" pitchFamily="34" charset="-122"/>
                          <a:ea typeface="微软雅黑" panose="020B0503020204020204" pitchFamily="34" charset="-122"/>
                        </a:rPr>
                        <a:t>位，包含至少一个非法字符，确认密码等于输入密码，验证码正确</a:t>
                      </a:r>
                    </a:p>
                  </a:txBody>
                  <a:tcPr/>
                </a:tc>
                <a:extLst>
                  <a:ext uri="{0D108BD9-81ED-4DB2-BD59-A6C34878D82A}">
                    <a16:rowId xmlns:a16="http://schemas.microsoft.com/office/drawing/2014/main" val="2392328249"/>
                  </a:ext>
                </a:extLst>
              </a:tr>
              <a:tr h="433939">
                <a:tc>
                  <a:txBody>
                    <a:bodyPr/>
                    <a:lstStyle/>
                    <a:p>
                      <a:r>
                        <a:rPr lang="en-US" altLang="zh-CN" dirty="0"/>
                        <a:t>5</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6 - 20</a:t>
                      </a:r>
                      <a:r>
                        <a:rPr lang="zh-CN" altLang="en-US" sz="1400" dirty="0">
                          <a:latin typeface="微软雅黑" panose="020B0503020204020204" pitchFamily="34" charset="-122"/>
                          <a:ea typeface="微软雅黑" panose="020B0503020204020204" pitchFamily="34" charset="-122"/>
                        </a:rPr>
                        <a:t>位，不包含非法字符，确认密码为空，验证码正确</a:t>
                      </a:r>
                    </a:p>
                  </a:txBody>
                  <a:tcPr/>
                </a:tc>
                <a:extLst>
                  <a:ext uri="{0D108BD9-81ED-4DB2-BD59-A6C34878D82A}">
                    <a16:rowId xmlns:a16="http://schemas.microsoft.com/office/drawing/2014/main" val="3176444170"/>
                  </a:ext>
                </a:extLst>
              </a:tr>
              <a:tr h="433939">
                <a:tc>
                  <a:txBody>
                    <a:bodyPr/>
                    <a:lstStyle/>
                    <a:p>
                      <a:r>
                        <a:rPr lang="en-US" altLang="zh-CN" dirty="0"/>
                        <a:t>6</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6 – 20</a:t>
                      </a:r>
                      <a:r>
                        <a:rPr lang="zh-CN" altLang="en-US" sz="1400" dirty="0">
                          <a:latin typeface="微软雅黑" panose="020B0503020204020204" pitchFamily="34" charset="-122"/>
                          <a:ea typeface="微软雅黑" panose="020B0503020204020204" pitchFamily="34" charset="-122"/>
                        </a:rPr>
                        <a:t>位，不包含非法字符，确认密码不等于新密码，验证码正确</a:t>
                      </a:r>
                    </a:p>
                  </a:txBody>
                  <a:tcPr/>
                </a:tc>
                <a:extLst>
                  <a:ext uri="{0D108BD9-81ED-4DB2-BD59-A6C34878D82A}">
                    <a16:rowId xmlns:a16="http://schemas.microsoft.com/office/drawing/2014/main" val="166274294"/>
                  </a:ext>
                </a:extLst>
              </a:tr>
              <a:tr h="433939">
                <a:tc>
                  <a:txBody>
                    <a:bodyPr/>
                    <a:lstStyle/>
                    <a:p>
                      <a:r>
                        <a:rPr lang="en-US" altLang="zh-CN" dirty="0"/>
                        <a:t>7</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6 – 20</a:t>
                      </a:r>
                      <a:r>
                        <a:rPr lang="zh-CN" altLang="en-US" sz="1400" dirty="0">
                          <a:latin typeface="微软雅黑" panose="020B0503020204020204" pitchFamily="34" charset="-122"/>
                          <a:ea typeface="微软雅黑" panose="020B0503020204020204" pitchFamily="34" charset="-122"/>
                        </a:rPr>
                        <a:t>位，不包含非法字符，确认密码等于新密码，验证码为空</a:t>
                      </a:r>
                    </a:p>
                  </a:txBody>
                  <a:tcPr/>
                </a:tc>
                <a:extLst>
                  <a:ext uri="{0D108BD9-81ED-4DB2-BD59-A6C34878D82A}">
                    <a16:rowId xmlns:a16="http://schemas.microsoft.com/office/drawing/2014/main" val="1851021005"/>
                  </a:ext>
                </a:extLst>
              </a:tr>
            </a:tbl>
          </a:graphicData>
        </a:graphic>
      </p:graphicFrame>
      <p:graphicFrame>
        <p:nvGraphicFramePr>
          <p:cNvPr id="17" name="表格 8">
            <a:extLst>
              <a:ext uri="{FF2B5EF4-FFF2-40B4-BE49-F238E27FC236}">
                <a16:creationId xmlns:a16="http://schemas.microsoft.com/office/drawing/2014/main" id="{588A639D-2C2F-4A24-802F-C233EFA6E85D}"/>
              </a:ext>
            </a:extLst>
          </p:cNvPr>
          <p:cNvGraphicFramePr>
            <a:graphicFrameLocks noGrp="1"/>
          </p:cNvGraphicFramePr>
          <p:nvPr>
            <p:extLst>
              <p:ext uri="{D42A27DB-BD31-4B8C-83A1-F6EECF244321}">
                <p14:modId xmlns:p14="http://schemas.microsoft.com/office/powerpoint/2010/main" val="1301305440"/>
              </p:ext>
            </p:extLst>
          </p:nvPr>
        </p:nvGraphicFramePr>
        <p:xfrm>
          <a:off x="6239520" y="1968434"/>
          <a:ext cx="5089866" cy="4061059"/>
        </p:xfrm>
        <a:graphic>
          <a:graphicData uri="http://schemas.openxmlformats.org/drawingml/2006/table">
            <a:tbl>
              <a:tblPr firstRow="1" bandRow="1">
                <a:tableStyleId>{5C22544A-7EE6-4342-B048-85BDC9FD1C3A}</a:tableStyleId>
              </a:tblPr>
              <a:tblGrid>
                <a:gridCol w="1325734">
                  <a:extLst>
                    <a:ext uri="{9D8B030D-6E8A-4147-A177-3AD203B41FA5}">
                      <a16:colId xmlns:a16="http://schemas.microsoft.com/office/drawing/2014/main" val="4008036908"/>
                    </a:ext>
                  </a:extLst>
                </a:gridCol>
                <a:gridCol w="3764132">
                  <a:extLst>
                    <a:ext uri="{9D8B030D-6E8A-4147-A177-3AD203B41FA5}">
                      <a16:colId xmlns:a16="http://schemas.microsoft.com/office/drawing/2014/main" val="3959131821"/>
                    </a:ext>
                  </a:extLst>
                </a:gridCol>
              </a:tblGrid>
              <a:tr h="433939">
                <a:tc>
                  <a:txBody>
                    <a:bodyPr/>
                    <a:lstStyle/>
                    <a:p>
                      <a:r>
                        <a:rPr lang="zh-CN" altLang="en-US" dirty="0"/>
                        <a:t>用例编号</a:t>
                      </a:r>
                    </a:p>
                  </a:txBody>
                  <a:tcPr/>
                </a:tc>
                <a:tc>
                  <a:txBody>
                    <a:bodyPr/>
                    <a:lstStyle/>
                    <a:p>
                      <a:r>
                        <a:rPr lang="zh-CN" altLang="en-US" dirty="0"/>
                        <a:t>用例</a:t>
                      </a:r>
                    </a:p>
                  </a:txBody>
                  <a:tcPr/>
                </a:tc>
                <a:extLst>
                  <a:ext uri="{0D108BD9-81ED-4DB2-BD59-A6C34878D82A}">
                    <a16:rowId xmlns:a16="http://schemas.microsoft.com/office/drawing/2014/main" val="3525792577"/>
                  </a:ext>
                </a:extLst>
              </a:tr>
              <a:tr h="433939">
                <a:tc>
                  <a:txBody>
                    <a:bodyPr/>
                    <a:lstStyle/>
                    <a:p>
                      <a:r>
                        <a:rPr lang="en-US" altLang="zh-CN" dirty="0"/>
                        <a:t>8</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6 – 20</a:t>
                      </a:r>
                      <a:r>
                        <a:rPr lang="zh-CN" altLang="en-US" sz="1400" dirty="0">
                          <a:latin typeface="微软雅黑" panose="020B0503020204020204" pitchFamily="34" charset="-122"/>
                          <a:ea typeface="微软雅黑" panose="020B0503020204020204" pitchFamily="34" charset="-122"/>
                        </a:rPr>
                        <a:t>位，不包含非法字符，确认密码等于输入密码，验证码错误</a:t>
                      </a:r>
                    </a:p>
                  </a:txBody>
                  <a:tcPr/>
                </a:tc>
                <a:extLst>
                  <a:ext uri="{0D108BD9-81ED-4DB2-BD59-A6C34878D82A}">
                    <a16:rowId xmlns:a16="http://schemas.microsoft.com/office/drawing/2014/main" val="3953362860"/>
                  </a:ext>
                </a:extLst>
              </a:tr>
              <a:tr h="433939">
                <a:tc>
                  <a:txBody>
                    <a:bodyPr/>
                    <a:lstStyle/>
                    <a:p>
                      <a:r>
                        <a:rPr lang="en-US" altLang="zh-CN" dirty="0"/>
                        <a:t>9</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位，不包含非法字符，确认密码等于输入密码，验证码正确</a:t>
                      </a:r>
                    </a:p>
                  </a:txBody>
                  <a:tcPr/>
                </a:tc>
                <a:extLst>
                  <a:ext uri="{0D108BD9-81ED-4DB2-BD59-A6C34878D82A}">
                    <a16:rowId xmlns:a16="http://schemas.microsoft.com/office/drawing/2014/main" val="567818568"/>
                  </a:ext>
                </a:extLst>
              </a:tr>
              <a:tr h="433939">
                <a:tc>
                  <a:txBody>
                    <a:bodyPr/>
                    <a:lstStyle/>
                    <a:p>
                      <a:r>
                        <a:rPr lang="en-US" altLang="zh-CN" dirty="0"/>
                        <a:t>10</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位，不包含非法字符，确认密码等于输入密码，验证码正确</a:t>
                      </a:r>
                    </a:p>
                  </a:txBody>
                  <a:tcPr/>
                </a:tc>
                <a:extLst>
                  <a:ext uri="{0D108BD9-81ED-4DB2-BD59-A6C34878D82A}">
                    <a16:rowId xmlns:a16="http://schemas.microsoft.com/office/drawing/2014/main" val="2874076623"/>
                  </a:ext>
                </a:extLst>
              </a:tr>
              <a:tr h="433939">
                <a:tc>
                  <a:txBody>
                    <a:bodyPr/>
                    <a:lstStyle/>
                    <a:p>
                      <a:r>
                        <a:rPr lang="en-US" altLang="zh-CN" dirty="0"/>
                        <a:t>11</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位，不包含非法字符，确认密码等于输入密码，验证码正确</a:t>
                      </a:r>
                    </a:p>
                  </a:txBody>
                  <a:tcPr/>
                </a:tc>
                <a:extLst>
                  <a:ext uri="{0D108BD9-81ED-4DB2-BD59-A6C34878D82A}">
                    <a16:rowId xmlns:a16="http://schemas.microsoft.com/office/drawing/2014/main" val="2392328249"/>
                  </a:ext>
                </a:extLst>
              </a:tr>
              <a:tr h="433939">
                <a:tc>
                  <a:txBody>
                    <a:bodyPr/>
                    <a:lstStyle/>
                    <a:p>
                      <a:r>
                        <a:rPr lang="en-US" altLang="zh-CN" dirty="0"/>
                        <a:t>12</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19</a:t>
                      </a:r>
                      <a:r>
                        <a:rPr lang="zh-CN" altLang="en-US" sz="1400" dirty="0">
                          <a:latin typeface="微软雅黑" panose="020B0503020204020204" pitchFamily="34" charset="-122"/>
                          <a:ea typeface="微软雅黑" panose="020B0503020204020204" pitchFamily="34" charset="-122"/>
                        </a:rPr>
                        <a:t>位，不包含非法字符，确认密码等于输入密码，验证码正确</a:t>
                      </a:r>
                    </a:p>
                  </a:txBody>
                  <a:tcPr/>
                </a:tc>
                <a:extLst>
                  <a:ext uri="{0D108BD9-81ED-4DB2-BD59-A6C34878D82A}">
                    <a16:rowId xmlns:a16="http://schemas.microsoft.com/office/drawing/2014/main" val="3176444170"/>
                  </a:ext>
                </a:extLst>
              </a:tr>
              <a:tr h="433939">
                <a:tc>
                  <a:txBody>
                    <a:bodyPr/>
                    <a:lstStyle/>
                    <a:p>
                      <a:r>
                        <a:rPr lang="en-US" altLang="zh-CN" dirty="0"/>
                        <a:t>13</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位，不包含非法字符，确认密码等于输入密码，验证码正确</a:t>
                      </a:r>
                    </a:p>
                  </a:txBody>
                  <a:tcPr/>
                </a:tc>
                <a:extLst>
                  <a:ext uri="{0D108BD9-81ED-4DB2-BD59-A6C34878D82A}">
                    <a16:rowId xmlns:a16="http://schemas.microsoft.com/office/drawing/2014/main" val="166274294"/>
                  </a:ext>
                </a:extLst>
              </a:tr>
              <a:tr h="433939">
                <a:tc>
                  <a:txBody>
                    <a:bodyPr/>
                    <a:lstStyle/>
                    <a:p>
                      <a:r>
                        <a:rPr lang="en-US" altLang="zh-CN" dirty="0"/>
                        <a:t>14</a:t>
                      </a:r>
                      <a:endParaRPr lang="zh-CN" altLang="en-US" dirty="0"/>
                    </a:p>
                  </a:txBody>
                  <a:tcPr/>
                </a:tc>
                <a:tc>
                  <a:txBody>
                    <a:bodyPr/>
                    <a:lstStyle/>
                    <a:p>
                      <a:r>
                        <a:rPr lang="zh-CN" altLang="en-US" sz="1400" dirty="0">
                          <a:latin typeface="微软雅黑" panose="020B0503020204020204" pitchFamily="34" charset="-122"/>
                          <a:ea typeface="微软雅黑" panose="020B0503020204020204" pitchFamily="34" charset="-122"/>
                        </a:rPr>
                        <a:t>新密码</a:t>
                      </a:r>
                      <a:r>
                        <a:rPr lang="en-US" altLang="zh-CN" sz="1400" dirty="0">
                          <a:latin typeface="微软雅黑" panose="020B0503020204020204" pitchFamily="34" charset="-122"/>
                          <a:ea typeface="微软雅黑" panose="020B0503020204020204" pitchFamily="34" charset="-122"/>
                        </a:rPr>
                        <a:t>21</a:t>
                      </a:r>
                      <a:r>
                        <a:rPr lang="zh-CN" altLang="en-US" sz="1400" dirty="0">
                          <a:latin typeface="微软雅黑" panose="020B0503020204020204" pitchFamily="34" charset="-122"/>
                          <a:ea typeface="微软雅黑" panose="020B0503020204020204" pitchFamily="34" charset="-122"/>
                        </a:rPr>
                        <a:t>位，不包含非法字符，确认密码等于输入密码，验证码正确</a:t>
                      </a:r>
                    </a:p>
                  </a:txBody>
                  <a:tcPr/>
                </a:tc>
                <a:extLst>
                  <a:ext uri="{0D108BD9-81ED-4DB2-BD59-A6C34878D82A}">
                    <a16:rowId xmlns:a16="http://schemas.microsoft.com/office/drawing/2014/main" val="1851021005"/>
                  </a:ext>
                </a:extLst>
              </a:tr>
            </a:tbl>
          </a:graphicData>
        </a:graphic>
      </p:graphicFrame>
    </p:spTree>
    <p:extLst>
      <p:ext uri="{BB962C8B-B14F-4D97-AF65-F5344CB8AC3E}">
        <p14:creationId xmlns:p14="http://schemas.microsoft.com/office/powerpoint/2010/main" val="147273534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测试用例</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a:t>
              </a:r>
              <a:r>
                <a:rPr lang="en-US" altLang="zh-CN" sz="3200" dirty="0">
                  <a:solidFill>
                    <a:srgbClr val="E7E6E6">
                      <a:lumMod val="25000"/>
                    </a:srgbClr>
                  </a:solidFill>
                  <a:latin typeface="Impact" panose="020B0806030902050204" pitchFamily="34" charset="0"/>
                  <a:ea typeface="宋体" panose="02010600030101010101" pitchFamily="2" charset="-122"/>
                </a:rPr>
                <a:t>4</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3" name="文本框 2">
            <a:extLst>
              <a:ext uri="{FF2B5EF4-FFF2-40B4-BE49-F238E27FC236}">
                <a16:creationId xmlns:a16="http://schemas.microsoft.com/office/drawing/2014/main" id="{79171585-1316-456E-8F2E-C3FE37D63A9E}"/>
              </a:ext>
            </a:extLst>
          </p:cNvPr>
          <p:cNvSpPr txBox="1"/>
          <p:nvPr/>
        </p:nvSpPr>
        <p:spPr>
          <a:xfrm>
            <a:off x="550863" y="809214"/>
            <a:ext cx="10478610" cy="2287806"/>
          </a:xfrm>
          <a:prstGeom prst="rect">
            <a:avLst/>
          </a:prstGeom>
          <a:noFill/>
        </p:spPr>
        <p:txBody>
          <a:bodyPr wrap="square" rtlCol="0">
            <a:spAutoFit/>
          </a:bodyPr>
          <a:lstStyle/>
          <a:p>
            <a:pPr marL="285750" indent="-285750">
              <a:lnSpc>
                <a:spcPts val="3200"/>
              </a:lnSpc>
              <a:buFont typeface="Wingdings" panose="05000000000000000000" pitchFamily="2" charset="2"/>
              <a:buChar char="l"/>
            </a:pPr>
            <a:r>
              <a:rPr lang="zh-CN" altLang="en-US" dirty="0">
                <a:solidFill>
                  <a:srgbClr val="002060"/>
                </a:solidFill>
                <a:latin typeface="微软雅黑" panose="020B0503020204020204" pitchFamily="34" charset="-122"/>
                <a:ea typeface="微软雅黑" panose="020B0503020204020204" pitchFamily="34" charset="-122"/>
              </a:rPr>
              <a:t>总共设计了</a:t>
            </a:r>
            <a:r>
              <a:rPr lang="en-US" altLang="zh-CN" b="1" dirty="0">
                <a:solidFill>
                  <a:srgbClr val="FF0000"/>
                </a:solidFill>
                <a:latin typeface="微软雅黑" panose="020B0503020204020204" pitchFamily="34" charset="-122"/>
                <a:ea typeface="微软雅黑" panose="020B0503020204020204" pitchFamily="34" charset="-122"/>
              </a:rPr>
              <a:t>154</a:t>
            </a:r>
            <a:r>
              <a:rPr lang="zh-CN" altLang="en-US" dirty="0">
                <a:solidFill>
                  <a:srgbClr val="002060"/>
                </a:solidFill>
                <a:latin typeface="微软雅黑" panose="020B0503020204020204" pitchFamily="34" charset="-122"/>
                <a:ea typeface="微软雅黑" panose="020B0503020204020204" pitchFamily="34" charset="-122"/>
              </a:rPr>
              <a:t>条测试用例，其中</a:t>
            </a:r>
            <a:r>
              <a:rPr lang="en-US" altLang="zh-CN" b="1" dirty="0">
                <a:solidFill>
                  <a:srgbClr val="FF0000"/>
                </a:solidFill>
                <a:latin typeface="微软雅黑" panose="020B0503020204020204" pitchFamily="34" charset="-122"/>
                <a:ea typeface="微软雅黑" panose="020B0503020204020204" pitchFamily="34" charset="-122"/>
              </a:rPr>
              <a:t>149</a:t>
            </a:r>
            <a:r>
              <a:rPr lang="zh-CN" altLang="en-US" dirty="0">
                <a:solidFill>
                  <a:srgbClr val="002060"/>
                </a:solidFill>
                <a:latin typeface="微软雅黑" panose="020B0503020204020204" pitchFamily="34" charset="-122"/>
                <a:ea typeface="微软雅黑" panose="020B0503020204020204" pitchFamily="34" charset="-122"/>
              </a:rPr>
              <a:t>条是计划执行的用例</a:t>
            </a:r>
            <a:endParaRPr lang="en-US" altLang="zh-CN" dirty="0">
              <a:solidFill>
                <a:srgbClr val="002060"/>
              </a:solidFill>
              <a:latin typeface="微软雅黑" panose="020B0503020204020204" pitchFamily="34" charset="-122"/>
              <a:ea typeface="微软雅黑" panose="020B0503020204020204" pitchFamily="34" charset="-122"/>
            </a:endParaRPr>
          </a:p>
          <a:p>
            <a:pPr>
              <a:lnSpc>
                <a:spcPts val="3200"/>
              </a:lnSpc>
            </a:pPr>
            <a:endParaRPr lang="en-US" altLang="zh-CN" dirty="0">
              <a:latin typeface="微软雅黑" panose="020B0503020204020204" pitchFamily="34" charset="-122"/>
              <a:ea typeface="微软雅黑" panose="020B0503020204020204" pitchFamily="34" charset="-122"/>
            </a:endParaRPr>
          </a:p>
          <a:p>
            <a:pPr marL="285750" indent="-285750">
              <a:lnSpc>
                <a:spcPts val="3200"/>
              </a:lnSpc>
              <a:buFont typeface="Wingdings" panose="05000000000000000000" pitchFamily="2" charset="2"/>
              <a:buChar char="l"/>
            </a:pPr>
            <a:r>
              <a:rPr lang="zh-CN" altLang="en-US" dirty="0">
                <a:solidFill>
                  <a:srgbClr val="002060"/>
                </a:solidFill>
                <a:latin typeface="微软雅黑" panose="020B0503020204020204" pitchFamily="34" charset="-122"/>
                <a:ea typeface="微软雅黑" panose="020B0503020204020204" pitchFamily="34" charset="-122"/>
              </a:rPr>
              <a:t>此外，将所有测试用例分成了</a:t>
            </a:r>
            <a:r>
              <a:rPr lang="en-US" altLang="zh-CN" dirty="0">
                <a:solidFill>
                  <a:srgbClr val="FF0000"/>
                </a:solidFill>
                <a:latin typeface="微软雅黑" panose="020B0503020204020204" pitchFamily="34" charset="-122"/>
                <a:ea typeface="微软雅黑" panose="020B0503020204020204" pitchFamily="34" charset="-122"/>
              </a:rPr>
              <a:t>17</a:t>
            </a:r>
            <a:r>
              <a:rPr lang="zh-CN" altLang="en-US" dirty="0">
                <a:solidFill>
                  <a:srgbClr val="002060"/>
                </a:solidFill>
                <a:latin typeface="微软雅黑" panose="020B0503020204020204" pitchFamily="34" charset="-122"/>
                <a:ea typeface="微软雅黑" panose="020B0503020204020204" pitchFamily="34" charset="-122"/>
              </a:rPr>
              <a:t>个组（分组方法就是前文所述的</a:t>
            </a:r>
            <a:r>
              <a:rPr lang="en-US" altLang="zh-CN" dirty="0">
                <a:solidFill>
                  <a:srgbClr val="002060"/>
                </a:solidFill>
                <a:latin typeface="微软雅黑" panose="020B0503020204020204" pitchFamily="34" charset="-122"/>
                <a:ea typeface="微软雅黑" panose="020B0503020204020204" pitchFamily="34" charset="-122"/>
              </a:rPr>
              <a:t>17</a:t>
            </a:r>
            <a:r>
              <a:rPr lang="zh-CN" altLang="en-US" dirty="0">
                <a:solidFill>
                  <a:srgbClr val="002060"/>
                </a:solidFill>
                <a:latin typeface="微软雅黑" panose="020B0503020204020204" pitchFamily="34" charset="-122"/>
                <a:ea typeface="微软雅黑" panose="020B0503020204020204" pitchFamily="34" charset="-122"/>
              </a:rPr>
              <a:t>个方面），</a:t>
            </a:r>
            <a:endParaRPr lang="en-US" altLang="zh-CN" dirty="0">
              <a:solidFill>
                <a:srgbClr val="002060"/>
              </a:solidFill>
              <a:latin typeface="微软雅黑" panose="020B0503020204020204" pitchFamily="34" charset="-122"/>
              <a:ea typeface="微软雅黑" panose="020B0503020204020204" pitchFamily="34" charset="-122"/>
            </a:endParaRPr>
          </a:p>
          <a:p>
            <a:pPr>
              <a:lnSpc>
                <a:spcPts val="3200"/>
              </a:lnSpc>
            </a:pPr>
            <a:r>
              <a:rPr lang="zh-CN" altLang="en-US" dirty="0">
                <a:solidFill>
                  <a:srgbClr val="002060"/>
                </a:solidFill>
                <a:latin typeface="微软雅黑" panose="020B0503020204020204" pitchFamily="34" charset="-122"/>
                <a:ea typeface="微软雅黑" panose="020B0503020204020204" pitchFamily="34" charset="-122"/>
              </a:rPr>
              <a:t>每个模块所包含的测试组号分别为：</a:t>
            </a:r>
            <a:endParaRPr lang="en-US" altLang="zh-CN" dirty="0">
              <a:solidFill>
                <a:srgbClr val="002060"/>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13" name="文本框 12">
            <a:extLst>
              <a:ext uri="{FF2B5EF4-FFF2-40B4-BE49-F238E27FC236}">
                <a16:creationId xmlns:a16="http://schemas.microsoft.com/office/drawing/2014/main" id="{CB936EAD-0F2D-44FF-A837-EED1528ADB2F}"/>
              </a:ext>
            </a:extLst>
          </p:cNvPr>
          <p:cNvSpPr txBox="1"/>
          <p:nvPr/>
        </p:nvSpPr>
        <p:spPr>
          <a:xfrm>
            <a:off x="724979" y="2647127"/>
            <a:ext cx="3367596" cy="3087496"/>
          </a:xfrm>
          <a:prstGeom prst="rect">
            <a:avLst/>
          </a:prstGeom>
          <a:noFill/>
        </p:spPr>
        <p:txBody>
          <a:bodyPr wrap="square">
            <a:noAutofit/>
          </a:bodyPr>
          <a:lstStyle/>
          <a:p>
            <a:pPr marL="285750" lvl="0" indent="-285750" algn="just">
              <a:lnSpc>
                <a:spcPct val="150000"/>
              </a:lnSpc>
              <a:buClr>
                <a:srgbClr val="044875"/>
              </a:buClr>
              <a:buFont typeface="Wingdings" panose="05000000000000000000" pitchFamily="2" charset="2"/>
              <a:buChar char="Ø"/>
              <a:defRPr/>
            </a:pPr>
            <a:r>
              <a:rPr kumimoji="0" lang="zh-CN" altLang="en-US"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登录：</a:t>
            </a:r>
            <a:r>
              <a:rPr kumimoji="0" lang="en-US" altLang="zh-CN"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1</a:t>
            </a: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修改密码：</a:t>
            </a: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2</a:t>
            </a: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个人信息：</a:t>
            </a: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3</a:t>
            </a: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首页：</a:t>
            </a: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4</a:t>
            </a: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帮助页面：</a:t>
            </a: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5</a:t>
            </a: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进入课程：</a:t>
            </a: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7</a:t>
            </a:r>
          </a:p>
          <a:p>
            <a:pPr lvl="0" algn="just">
              <a:lnSpc>
                <a:spcPct val="150000"/>
              </a:lnSpc>
              <a:buClr>
                <a:srgbClr val="044875"/>
              </a:buClr>
              <a:defRPr/>
            </a:pPr>
            <a:endParaRPr kumimoji="0" lang="en-US" altLang="zh-CN" sz="20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388504CB-F7AA-440A-BAAB-C0C848B442B6}"/>
              </a:ext>
            </a:extLst>
          </p:cNvPr>
          <p:cNvSpPr txBox="1"/>
          <p:nvPr/>
        </p:nvSpPr>
        <p:spPr>
          <a:xfrm>
            <a:off x="3653902" y="2647127"/>
            <a:ext cx="6094520" cy="2536400"/>
          </a:xfrm>
          <a:prstGeom prst="rect">
            <a:avLst/>
          </a:prstGeom>
          <a:noFill/>
        </p:spPr>
        <p:txBody>
          <a:bodyPr wrap="square">
            <a:spAutoFit/>
          </a:bodyPr>
          <a:lstStyle/>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课程资料：</a:t>
            </a:r>
            <a:r>
              <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8</a:t>
            </a:r>
          </a:p>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消息通知：</a:t>
            </a:r>
            <a:r>
              <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6</a:t>
            </a: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9</a:t>
            </a:r>
          </a:p>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作业：</a:t>
            </a:r>
            <a:r>
              <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10</a:t>
            </a: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14</a:t>
            </a:r>
            <a:endPar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测试：</a:t>
            </a:r>
            <a:r>
              <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11</a:t>
            </a: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13</a:t>
            </a: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15</a:t>
            </a:r>
            <a:endPar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成绩申诉：</a:t>
            </a: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16</a:t>
            </a:r>
            <a:endPar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课程论坛：</a:t>
            </a:r>
            <a:r>
              <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17</a:t>
            </a:r>
          </a:p>
        </p:txBody>
      </p:sp>
    </p:spTree>
    <p:extLst>
      <p:ext uri="{BB962C8B-B14F-4D97-AF65-F5344CB8AC3E}">
        <p14:creationId xmlns:p14="http://schemas.microsoft.com/office/powerpoint/2010/main" val="132530345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测试用例</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a:t>
              </a:r>
              <a:r>
                <a:rPr lang="en-US" altLang="zh-CN" sz="3200" dirty="0">
                  <a:solidFill>
                    <a:srgbClr val="E7E6E6">
                      <a:lumMod val="25000"/>
                    </a:srgbClr>
                  </a:solidFill>
                  <a:latin typeface="Impact" panose="020B0806030902050204" pitchFamily="34" charset="0"/>
                  <a:ea typeface="宋体" panose="02010600030101010101" pitchFamily="2" charset="-122"/>
                </a:rPr>
                <a:t>4</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4" name="图片 3">
            <a:extLst>
              <a:ext uri="{FF2B5EF4-FFF2-40B4-BE49-F238E27FC236}">
                <a16:creationId xmlns:a16="http://schemas.microsoft.com/office/drawing/2014/main" id="{109E3DFD-C6FB-4270-A7ED-1539ED0514A7}"/>
              </a:ext>
            </a:extLst>
          </p:cNvPr>
          <p:cNvPicPr>
            <a:picLocks noChangeAspect="1"/>
          </p:cNvPicPr>
          <p:nvPr/>
        </p:nvPicPr>
        <p:blipFill>
          <a:blip r:embed="rId3"/>
          <a:stretch>
            <a:fillRect/>
          </a:stretch>
        </p:blipFill>
        <p:spPr>
          <a:xfrm>
            <a:off x="0" y="1402659"/>
            <a:ext cx="12192000" cy="4887182"/>
          </a:xfrm>
          <a:prstGeom prst="rect">
            <a:avLst/>
          </a:prstGeom>
        </p:spPr>
      </p:pic>
      <p:sp>
        <p:nvSpPr>
          <p:cNvPr id="6" name="文本框 5">
            <a:extLst>
              <a:ext uri="{FF2B5EF4-FFF2-40B4-BE49-F238E27FC236}">
                <a16:creationId xmlns:a16="http://schemas.microsoft.com/office/drawing/2014/main" id="{D3C4D799-196A-4053-85BE-02686B64B3B4}"/>
              </a:ext>
            </a:extLst>
          </p:cNvPr>
          <p:cNvSpPr txBox="1"/>
          <p:nvPr/>
        </p:nvSpPr>
        <p:spPr>
          <a:xfrm>
            <a:off x="609600" y="839489"/>
            <a:ext cx="329306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以下是测试用例部分截图：</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测试用例</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a:t>
              </a:r>
              <a:r>
                <a:rPr lang="en-US" altLang="zh-CN" sz="3200" dirty="0">
                  <a:solidFill>
                    <a:srgbClr val="E7E6E6">
                      <a:lumMod val="25000"/>
                    </a:srgbClr>
                  </a:solidFill>
                  <a:latin typeface="Impact" panose="020B0806030902050204" pitchFamily="34" charset="0"/>
                  <a:ea typeface="宋体" panose="02010600030101010101" pitchFamily="2" charset="-122"/>
                </a:rPr>
                <a:t>4</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5" name="图片 4">
            <a:extLst>
              <a:ext uri="{FF2B5EF4-FFF2-40B4-BE49-F238E27FC236}">
                <a16:creationId xmlns:a16="http://schemas.microsoft.com/office/drawing/2014/main" id="{861F7BF8-3261-43FA-94E5-768D3996611E}"/>
              </a:ext>
            </a:extLst>
          </p:cNvPr>
          <p:cNvPicPr>
            <a:picLocks noChangeAspect="1"/>
          </p:cNvPicPr>
          <p:nvPr/>
        </p:nvPicPr>
        <p:blipFill>
          <a:blip r:embed="rId3"/>
          <a:stretch>
            <a:fillRect/>
          </a:stretch>
        </p:blipFill>
        <p:spPr>
          <a:xfrm>
            <a:off x="609600" y="775968"/>
            <a:ext cx="7353670" cy="5595137"/>
          </a:xfrm>
          <a:prstGeom prst="rect">
            <a:avLst/>
          </a:prstGeom>
        </p:spPr>
      </p:pic>
    </p:spTree>
    <p:extLst>
      <p:ext uri="{BB962C8B-B14F-4D97-AF65-F5344CB8AC3E}">
        <p14:creationId xmlns:p14="http://schemas.microsoft.com/office/powerpoint/2010/main" val="35162927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测试用例</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a:t>
              </a:r>
              <a:r>
                <a:rPr lang="en-US" altLang="zh-CN" sz="3200" dirty="0">
                  <a:solidFill>
                    <a:srgbClr val="E7E6E6">
                      <a:lumMod val="25000"/>
                    </a:srgbClr>
                  </a:solidFill>
                  <a:latin typeface="Impact" panose="020B0806030902050204" pitchFamily="34" charset="0"/>
                  <a:ea typeface="宋体" panose="02010600030101010101" pitchFamily="2" charset="-122"/>
                </a:rPr>
                <a:t>4</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4" name="图片 3">
            <a:extLst>
              <a:ext uri="{FF2B5EF4-FFF2-40B4-BE49-F238E27FC236}">
                <a16:creationId xmlns:a16="http://schemas.microsoft.com/office/drawing/2014/main" id="{5FFB4A94-3BB0-4F50-BF59-84E462A9580C}"/>
              </a:ext>
            </a:extLst>
          </p:cNvPr>
          <p:cNvPicPr>
            <a:picLocks noChangeAspect="1"/>
          </p:cNvPicPr>
          <p:nvPr/>
        </p:nvPicPr>
        <p:blipFill>
          <a:blip r:embed="rId3"/>
          <a:stretch>
            <a:fillRect/>
          </a:stretch>
        </p:blipFill>
        <p:spPr>
          <a:xfrm>
            <a:off x="609600" y="837564"/>
            <a:ext cx="9457144" cy="4799755"/>
          </a:xfrm>
          <a:prstGeom prst="rect">
            <a:avLst/>
          </a:prstGeom>
        </p:spPr>
      </p:pic>
    </p:spTree>
    <p:extLst>
      <p:ext uri="{BB962C8B-B14F-4D97-AF65-F5344CB8AC3E}">
        <p14:creationId xmlns:p14="http://schemas.microsoft.com/office/powerpoint/2010/main" val="390594895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测试用例</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a:t>
              </a:r>
              <a:r>
                <a:rPr lang="en-US" altLang="zh-CN" sz="3200" dirty="0">
                  <a:solidFill>
                    <a:srgbClr val="E7E6E6">
                      <a:lumMod val="25000"/>
                    </a:srgbClr>
                  </a:solidFill>
                  <a:latin typeface="Impact" panose="020B0806030902050204" pitchFamily="34" charset="0"/>
                  <a:ea typeface="宋体" panose="02010600030101010101" pitchFamily="2" charset="-122"/>
                </a:rPr>
                <a:t>4</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11" name="图片 10">
            <a:extLst>
              <a:ext uri="{FF2B5EF4-FFF2-40B4-BE49-F238E27FC236}">
                <a16:creationId xmlns:a16="http://schemas.microsoft.com/office/drawing/2014/main" id="{3C75FBF7-FE28-4E3D-8008-1159FAB8D08B}"/>
              </a:ext>
            </a:extLst>
          </p:cNvPr>
          <p:cNvPicPr>
            <a:picLocks noChangeAspect="1"/>
          </p:cNvPicPr>
          <p:nvPr/>
        </p:nvPicPr>
        <p:blipFill>
          <a:blip r:embed="rId3"/>
          <a:stretch>
            <a:fillRect/>
          </a:stretch>
        </p:blipFill>
        <p:spPr>
          <a:xfrm>
            <a:off x="53796" y="1040124"/>
            <a:ext cx="12138204" cy="3042168"/>
          </a:xfrm>
          <a:prstGeom prst="rect">
            <a:avLst/>
          </a:prstGeom>
        </p:spPr>
      </p:pic>
      <p:sp>
        <p:nvSpPr>
          <p:cNvPr id="3" name="文本框 2">
            <a:extLst>
              <a:ext uri="{FF2B5EF4-FFF2-40B4-BE49-F238E27FC236}">
                <a16:creationId xmlns:a16="http://schemas.microsoft.com/office/drawing/2014/main" id="{D6F2DFA9-34CF-4E29-B36B-42A4773A6069}"/>
              </a:ext>
            </a:extLst>
          </p:cNvPr>
          <p:cNvSpPr txBox="1"/>
          <p:nvPr/>
        </p:nvSpPr>
        <p:spPr>
          <a:xfrm>
            <a:off x="1145219" y="4400349"/>
            <a:ext cx="7865616" cy="677108"/>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基于篇幅原因，后续测试用例请见</a:t>
            </a:r>
            <a:r>
              <a:rPr lang="en-US" altLang="zh-CN" sz="2000" b="1" dirty="0">
                <a:latin typeface="微软雅黑" panose="020B0503020204020204" pitchFamily="34" charset="-122"/>
                <a:ea typeface="微软雅黑" panose="020B0503020204020204" pitchFamily="34" charset="-122"/>
              </a:rPr>
              <a:t>testcase.xlsx</a:t>
            </a:r>
          </a:p>
          <a:p>
            <a:endParaRPr lang="zh-CN" altLang="en-US" dirty="0"/>
          </a:p>
        </p:txBody>
      </p:sp>
    </p:spTree>
    <p:extLst>
      <p:ext uri="{BB962C8B-B14F-4D97-AF65-F5344CB8AC3E}">
        <p14:creationId xmlns:p14="http://schemas.microsoft.com/office/powerpoint/2010/main" val="103375120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测试结果</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05</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graphicFrame>
        <p:nvGraphicFramePr>
          <p:cNvPr id="4" name="表格 4">
            <a:extLst>
              <a:ext uri="{FF2B5EF4-FFF2-40B4-BE49-F238E27FC236}">
                <a16:creationId xmlns:a16="http://schemas.microsoft.com/office/drawing/2014/main" id="{F10F5296-6CB7-4980-ACA0-5F5E914FA856}"/>
              </a:ext>
            </a:extLst>
          </p:cNvPr>
          <p:cNvGraphicFramePr>
            <a:graphicFrameLocks noGrp="1"/>
          </p:cNvGraphicFramePr>
          <p:nvPr>
            <p:extLst>
              <p:ext uri="{D42A27DB-BD31-4B8C-83A1-F6EECF244321}">
                <p14:modId xmlns:p14="http://schemas.microsoft.com/office/powerpoint/2010/main" val="17505219"/>
              </p:ext>
            </p:extLst>
          </p:nvPr>
        </p:nvGraphicFramePr>
        <p:xfrm>
          <a:off x="550863" y="881684"/>
          <a:ext cx="8552157" cy="5350220"/>
        </p:xfrm>
        <a:graphic>
          <a:graphicData uri="http://schemas.openxmlformats.org/drawingml/2006/table">
            <a:tbl>
              <a:tblPr firstRow="1" bandRow="1">
                <a:tableStyleId>{5C22544A-7EE6-4342-B048-85BDC9FD1C3A}</a:tableStyleId>
              </a:tblPr>
              <a:tblGrid>
                <a:gridCol w="1376234">
                  <a:extLst>
                    <a:ext uri="{9D8B030D-6E8A-4147-A177-3AD203B41FA5}">
                      <a16:colId xmlns:a16="http://schemas.microsoft.com/office/drawing/2014/main" val="41942425"/>
                    </a:ext>
                  </a:extLst>
                </a:gridCol>
                <a:gridCol w="1307732">
                  <a:extLst>
                    <a:ext uri="{9D8B030D-6E8A-4147-A177-3AD203B41FA5}">
                      <a16:colId xmlns:a16="http://schemas.microsoft.com/office/drawing/2014/main" val="8386795"/>
                    </a:ext>
                  </a:extLst>
                </a:gridCol>
                <a:gridCol w="1186301">
                  <a:extLst>
                    <a:ext uri="{9D8B030D-6E8A-4147-A177-3AD203B41FA5}">
                      <a16:colId xmlns:a16="http://schemas.microsoft.com/office/drawing/2014/main" val="1950130941"/>
                    </a:ext>
                  </a:extLst>
                </a:gridCol>
                <a:gridCol w="1176959">
                  <a:extLst>
                    <a:ext uri="{9D8B030D-6E8A-4147-A177-3AD203B41FA5}">
                      <a16:colId xmlns:a16="http://schemas.microsoft.com/office/drawing/2014/main" val="1815806981"/>
                    </a:ext>
                  </a:extLst>
                </a:gridCol>
                <a:gridCol w="906072">
                  <a:extLst>
                    <a:ext uri="{9D8B030D-6E8A-4147-A177-3AD203B41FA5}">
                      <a16:colId xmlns:a16="http://schemas.microsoft.com/office/drawing/2014/main" val="3876678302"/>
                    </a:ext>
                  </a:extLst>
                </a:gridCol>
                <a:gridCol w="840685">
                  <a:extLst>
                    <a:ext uri="{9D8B030D-6E8A-4147-A177-3AD203B41FA5}">
                      <a16:colId xmlns:a16="http://schemas.microsoft.com/office/drawing/2014/main" val="3935939418"/>
                    </a:ext>
                  </a:extLst>
                </a:gridCol>
                <a:gridCol w="943436">
                  <a:extLst>
                    <a:ext uri="{9D8B030D-6E8A-4147-A177-3AD203B41FA5}">
                      <a16:colId xmlns:a16="http://schemas.microsoft.com/office/drawing/2014/main" val="4052446908"/>
                    </a:ext>
                  </a:extLst>
                </a:gridCol>
                <a:gridCol w="814738">
                  <a:extLst>
                    <a:ext uri="{9D8B030D-6E8A-4147-A177-3AD203B41FA5}">
                      <a16:colId xmlns:a16="http://schemas.microsoft.com/office/drawing/2014/main" val="1702788788"/>
                    </a:ext>
                  </a:extLst>
                </a:gridCol>
              </a:tblGrid>
              <a:tr h="573981">
                <a:tc>
                  <a:txBody>
                    <a:bodyPr/>
                    <a:lstStyle/>
                    <a:p>
                      <a:r>
                        <a:rPr lang="zh-CN" altLang="en-US" sz="1600" dirty="0">
                          <a:latin typeface="微软雅黑" panose="020B0503020204020204" pitchFamily="34" charset="-122"/>
                          <a:ea typeface="微软雅黑" panose="020B0503020204020204" pitchFamily="34" charset="-122"/>
                        </a:rPr>
                        <a:t>测试模块</a:t>
                      </a:r>
                    </a:p>
                  </a:txBody>
                  <a:tcPr/>
                </a:tc>
                <a:tc>
                  <a:txBody>
                    <a:bodyPr/>
                    <a:lstStyle/>
                    <a:p>
                      <a:r>
                        <a:rPr lang="zh-CN" altLang="en-US" sz="1600" dirty="0">
                          <a:latin typeface="微软雅黑" panose="020B0503020204020204" pitchFamily="34" charset="-122"/>
                          <a:ea typeface="微软雅黑" panose="020B0503020204020204" pitchFamily="34" charset="-122"/>
                        </a:rPr>
                        <a:t>总用例数</a:t>
                      </a:r>
                    </a:p>
                  </a:txBody>
                  <a:tcPr/>
                </a:tc>
                <a:tc>
                  <a:txBody>
                    <a:bodyPr/>
                    <a:lstStyle/>
                    <a:p>
                      <a:r>
                        <a:rPr lang="zh-CN" altLang="en-US" sz="1600" dirty="0">
                          <a:latin typeface="微软雅黑" panose="020B0503020204020204" pitchFamily="34" charset="-122"/>
                          <a:ea typeface="微软雅黑" panose="020B0503020204020204" pitchFamily="34" charset="-122"/>
                        </a:rPr>
                        <a:t>计划用例</a:t>
                      </a:r>
                    </a:p>
                  </a:txBody>
                  <a:tcPr/>
                </a:tc>
                <a:tc>
                  <a:txBody>
                    <a:bodyPr/>
                    <a:lstStyle/>
                    <a:p>
                      <a:r>
                        <a:rPr lang="zh-CN" altLang="en-US" sz="1600" dirty="0">
                          <a:latin typeface="微软雅黑" panose="020B0503020204020204" pitchFamily="34" charset="-122"/>
                          <a:ea typeface="微软雅黑" panose="020B0503020204020204" pitchFamily="34" charset="-122"/>
                        </a:rPr>
                        <a:t>执行用例</a:t>
                      </a:r>
                    </a:p>
                  </a:txBody>
                  <a:tcPr/>
                </a:tc>
                <a:tc>
                  <a:txBody>
                    <a:bodyPr/>
                    <a:lstStyle/>
                    <a:p>
                      <a:r>
                        <a:rPr lang="zh-CN" altLang="en-US" sz="1600" dirty="0">
                          <a:latin typeface="微软雅黑" panose="020B0503020204020204" pitchFamily="34" charset="-122"/>
                          <a:ea typeface="微软雅黑" panose="020B0503020204020204" pitchFamily="34" charset="-122"/>
                        </a:rPr>
                        <a:t>通过</a:t>
                      </a:r>
                    </a:p>
                  </a:txBody>
                  <a:tcPr/>
                </a:tc>
                <a:tc>
                  <a:txBody>
                    <a:bodyPr/>
                    <a:lstStyle/>
                    <a:p>
                      <a:r>
                        <a:rPr lang="zh-CN" altLang="en-US" sz="1600" dirty="0">
                          <a:latin typeface="微软雅黑" panose="020B0503020204020204" pitchFamily="34" charset="-122"/>
                          <a:ea typeface="微软雅黑" panose="020B0503020204020204" pitchFamily="34" charset="-122"/>
                        </a:rPr>
                        <a:t>失败</a:t>
                      </a:r>
                    </a:p>
                  </a:txBody>
                  <a:tcPr/>
                </a:tc>
                <a:tc>
                  <a:txBody>
                    <a:bodyPr/>
                    <a:lstStyle/>
                    <a:p>
                      <a:r>
                        <a:rPr lang="zh-CN" altLang="en-US" sz="1600" dirty="0">
                          <a:latin typeface="微软雅黑" panose="020B0503020204020204" pitchFamily="34" charset="-122"/>
                          <a:ea typeface="微软雅黑" panose="020B0503020204020204" pitchFamily="34" charset="-122"/>
                        </a:rPr>
                        <a:t>不可用</a:t>
                      </a:r>
                    </a:p>
                  </a:txBody>
                  <a:tcPr/>
                </a:tc>
                <a:tc>
                  <a:txBody>
                    <a:bodyPr/>
                    <a:lstStyle/>
                    <a:p>
                      <a:r>
                        <a:rPr lang="zh-CN" altLang="en-US" sz="1600" dirty="0">
                          <a:latin typeface="微软雅黑" panose="020B0503020204020204" pitchFamily="34" charset="-122"/>
                          <a:ea typeface="微软雅黑" panose="020B0503020204020204" pitchFamily="34" charset="-122"/>
                        </a:rPr>
                        <a:t>未计划</a:t>
                      </a:r>
                    </a:p>
                  </a:txBody>
                  <a:tcPr/>
                </a:tc>
                <a:extLst>
                  <a:ext uri="{0D108BD9-81ED-4DB2-BD59-A6C34878D82A}">
                    <a16:rowId xmlns:a16="http://schemas.microsoft.com/office/drawing/2014/main" val="670244034"/>
                  </a:ext>
                </a:extLst>
              </a:tr>
              <a:tr h="367403">
                <a:tc>
                  <a:txBody>
                    <a:bodyPr/>
                    <a:lstStyle/>
                    <a:p>
                      <a:r>
                        <a:rPr lang="zh-CN" altLang="en-US" sz="1600" dirty="0">
                          <a:latin typeface="微软雅黑" panose="020B0503020204020204" pitchFamily="34" charset="-122"/>
                          <a:ea typeface="微软雅黑" panose="020B0503020204020204" pitchFamily="34" charset="-122"/>
                        </a:rPr>
                        <a:t>登录</a:t>
                      </a:r>
                    </a:p>
                  </a:txBody>
                  <a:tcPr/>
                </a:tc>
                <a:tc>
                  <a:txBody>
                    <a:bodyPr/>
                    <a:lstStyle/>
                    <a:p>
                      <a:r>
                        <a:rPr lang="en-US" altLang="zh-CN" sz="1600" dirty="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224153042"/>
                  </a:ext>
                </a:extLst>
              </a:tr>
              <a:tr h="367403">
                <a:tc>
                  <a:txBody>
                    <a:bodyPr/>
                    <a:lstStyle/>
                    <a:p>
                      <a:r>
                        <a:rPr lang="zh-CN" altLang="en-US" sz="1600" dirty="0">
                          <a:latin typeface="微软雅黑" panose="020B0503020204020204" pitchFamily="34" charset="-122"/>
                          <a:ea typeface="微软雅黑" panose="020B0503020204020204" pitchFamily="34" charset="-122"/>
                        </a:rPr>
                        <a:t>修改密码</a:t>
                      </a:r>
                    </a:p>
                  </a:txBody>
                  <a:tcPr/>
                </a:tc>
                <a:tc>
                  <a:txBody>
                    <a:bodyPr/>
                    <a:lstStyle/>
                    <a:p>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13</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12780887"/>
                  </a:ext>
                </a:extLst>
              </a:tr>
              <a:tr h="367403">
                <a:tc>
                  <a:txBody>
                    <a:bodyPr/>
                    <a:lstStyle/>
                    <a:p>
                      <a:r>
                        <a:rPr lang="zh-CN" altLang="en-US" sz="1600" dirty="0">
                          <a:latin typeface="微软雅黑" panose="020B0503020204020204" pitchFamily="34" charset="-122"/>
                          <a:ea typeface="微软雅黑" panose="020B0503020204020204" pitchFamily="34" charset="-122"/>
                        </a:rPr>
                        <a:t>个人信息</a:t>
                      </a:r>
                    </a:p>
                  </a:txBody>
                  <a:tcPr/>
                </a:tc>
                <a:tc>
                  <a:txBody>
                    <a:bodyPr/>
                    <a:lstStyle/>
                    <a:p>
                      <a:r>
                        <a:rPr lang="en-US" altLang="zh-CN" sz="1600" dirty="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59922972"/>
                  </a:ext>
                </a:extLst>
              </a:tr>
              <a:tr h="367403">
                <a:tc>
                  <a:txBody>
                    <a:bodyPr/>
                    <a:lstStyle/>
                    <a:p>
                      <a:r>
                        <a:rPr lang="zh-CN" altLang="en-US" sz="1600" dirty="0">
                          <a:latin typeface="微软雅黑" panose="020B0503020204020204" pitchFamily="34" charset="-122"/>
                          <a:ea typeface="微软雅黑" panose="020B0503020204020204" pitchFamily="34" charset="-122"/>
                        </a:rPr>
                        <a:t>首页</a:t>
                      </a:r>
                    </a:p>
                  </a:txBody>
                  <a:tcPr/>
                </a:tc>
                <a:tc>
                  <a:txBody>
                    <a:bodyPr/>
                    <a:lstStyle/>
                    <a:p>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56698851"/>
                  </a:ext>
                </a:extLst>
              </a:tr>
              <a:tr h="367403">
                <a:tc>
                  <a:txBody>
                    <a:bodyPr/>
                    <a:lstStyle/>
                    <a:p>
                      <a:r>
                        <a:rPr lang="zh-CN" altLang="en-US" sz="1600" dirty="0">
                          <a:latin typeface="微软雅黑" panose="020B0503020204020204" pitchFamily="34" charset="-122"/>
                          <a:ea typeface="微软雅黑" panose="020B0503020204020204" pitchFamily="34" charset="-122"/>
                        </a:rPr>
                        <a:t>帮助页面</a:t>
                      </a:r>
                    </a:p>
                  </a:txBody>
                  <a:tcPr/>
                </a:tc>
                <a:tc>
                  <a:txBody>
                    <a:bodyPr/>
                    <a:lstStyle/>
                    <a:p>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28458109"/>
                  </a:ext>
                </a:extLst>
              </a:tr>
              <a:tr h="367403">
                <a:tc>
                  <a:txBody>
                    <a:bodyPr/>
                    <a:lstStyle/>
                    <a:p>
                      <a:r>
                        <a:rPr lang="zh-CN" altLang="en-US" sz="1600" dirty="0">
                          <a:latin typeface="微软雅黑" panose="020B0503020204020204" pitchFamily="34" charset="-122"/>
                          <a:ea typeface="微软雅黑" panose="020B0503020204020204" pitchFamily="34" charset="-122"/>
                        </a:rPr>
                        <a:t>进入课程</a:t>
                      </a:r>
                    </a:p>
                  </a:txBody>
                  <a:tcPr/>
                </a:tc>
                <a:tc>
                  <a:txBody>
                    <a:bodyPr/>
                    <a:lstStyle/>
                    <a:p>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194278643"/>
                  </a:ext>
                </a:extLst>
              </a:tr>
              <a:tr h="367403">
                <a:tc>
                  <a:txBody>
                    <a:bodyPr/>
                    <a:lstStyle/>
                    <a:p>
                      <a:r>
                        <a:rPr lang="zh-CN" altLang="en-US" sz="1600" dirty="0">
                          <a:latin typeface="微软雅黑" panose="020B0503020204020204" pitchFamily="34" charset="-122"/>
                          <a:ea typeface="微软雅黑" panose="020B0503020204020204" pitchFamily="34" charset="-122"/>
                        </a:rPr>
                        <a:t>课程资料</a:t>
                      </a:r>
                    </a:p>
                  </a:txBody>
                  <a:tcPr/>
                </a:tc>
                <a:tc>
                  <a:txBody>
                    <a:bodyPr/>
                    <a:lstStyle/>
                    <a:p>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204809336"/>
                  </a:ext>
                </a:extLst>
              </a:tr>
              <a:tr h="367403">
                <a:tc>
                  <a:txBody>
                    <a:bodyPr/>
                    <a:lstStyle/>
                    <a:p>
                      <a:r>
                        <a:rPr lang="zh-CN" altLang="en-US" sz="1600" dirty="0">
                          <a:latin typeface="微软雅黑" panose="020B0503020204020204" pitchFamily="34" charset="-122"/>
                          <a:ea typeface="微软雅黑" panose="020B0503020204020204" pitchFamily="34" charset="-122"/>
                        </a:rPr>
                        <a:t>消息通知</a:t>
                      </a:r>
                    </a:p>
                  </a:txBody>
                  <a:tcPr/>
                </a:tc>
                <a:tc>
                  <a:txBody>
                    <a:bodyPr/>
                    <a:lstStyle/>
                    <a:p>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292670959"/>
                  </a:ext>
                </a:extLst>
              </a:tr>
              <a:tr h="367403">
                <a:tc>
                  <a:txBody>
                    <a:bodyPr/>
                    <a:lstStyle/>
                    <a:p>
                      <a:r>
                        <a:rPr lang="zh-CN" altLang="en-US" sz="1600" dirty="0">
                          <a:latin typeface="微软雅黑" panose="020B0503020204020204" pitchFamily="34" charset="-122"/>
                          <a:ea typeface="微软雅黑" panose="020B0503020204020204" pitchFamily="34" charset="-122"/>
                        </a:rPr>
                        <a:t>作业</a:t>
                      </a:r>
                    </a:p>
                  </a:txBody>
                  <a:tcPr/>
                </a:tc>
                <a:tc>
                  <a:txBody>
                    <a:bodyPr/>
                    <a:lstStyle/>
                    <a:p>
                      <a:r>
                        <a:rPr lang="en-US" altLang="zh-CN" sz="1600" dirty="0">
                          <a:latin typeface="微软雅黑" panose="020B0503020204020204" pitchFamily="34" charset="-122"/>
                          <a:ea typeface="微软雅黑" panose="020B0503020204020204" pitchFamily="34" charset="-122"/>
                        </a:rPr>
                        <a:t>38</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36</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36</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34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39594922"/>
                  </a:ext>
                </a:extLst>
              </a:tr>
              <a:tr h="367403">
                <a:tc>
                  <a:txBody>
                    <a:bodyPr/>
                    <a:lstStyle/>
                    <a:p>
                      <a:r>
                        <a:rPr lang="zh-CN" altLang="en-US" sz="1600" dirty="0">
                          <a:latin typeface="微软雅黑" panose="020B0503020204020204" pitchFamily="34" charset="-122"/>
                          <a:ea typeface="微软雅黑" panose="020B0503020204020204" pitchFamily="34" charset="-122"/>
                        </a:rPr>
                        <a:t>测试</a:t>
                      </a:r>
                    </a:p>
                  </a:txBody>
                  <a:tcPr/>
                </a:tc>
                <a:tc>
                  <a:txBody>
                    <a:bodyPr/>
                    <a:lstStyle/>
                    <a:p>
                      <a:r>
                        <a:rPr lang="en-US" altLang="zh-CN" sz="1600" dirty="0">
                          <a:latin typeface="微软雅黑" panose="020B0503020204020204" pitchFamily="34" charset="-122"/>
                          <a:ea typeface="微软雅黑" panose="020B0503020204020204" pitchFamily="34" charset="-122"/>
                        </a:rPr>
                        <a:t>33</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33</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33</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30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02716716"/>
                  </a:ext>
                </a:extLst>
              </a:tr>
              <a:tr h="367403">
                <a:tc>
                  <a:txBody>
                    <a:bodyPr/>
                    <a:lstStyle/>
                    <a:p>
                      <a:r>
                        <a:rPr lang="zh-CN" altLang="en-US" sz="1600" dirty="0">
                          <a:latin typeface="微软雅黑" panose="020B0503020204020204" pitchFamily="34" charset="-122"/>
                          <a:ea typeface="微软雅黑" panose="020B0503020204020204" pitchFamily="34" charset="-122"/>
                        </a:rPr>
                        <a:t>成绩申诉</a:t>
                      </a:r>
                    </a:p>
                  </a:txBody>
                  <a:tcPr/>
                </a:tc>
                <a:tc>
                  <a:txBody>
                    <a:bodyPr/>
                    <a:lstStyle/>
                    <a:p>
                      <a:r>
                        <a:rPr lang="en-US" altLang="zh-CN" sz="1600" dirty="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35520033"/>
                  </a:ext>
                </a:extLst>
              </a:tr>
              <a:tr h="367403">
                <a:tc>
                  <a:txBody>
                    <a:bodyPr/>
                    <a:lstStyle/>
                    <a:p>
                      <a:r>
                        <a:rPr lang="zh-CN" altLang="en-US" sz="1600" dirty="0">
                          <a:latin typeface="微软雅黑" panose="020B0503020204020204" pitchFamily="34" charset="-122"/>
                          <a:ea typeface="微软雅黑" panose="020B0503020204020204" pitchFamily="34" charset="-122"/>
                        </a:rPr>
                        <a:t>课程论坛</a:t>
                      </a:r>
                    </a:p>
                  </a:txBody>
                  <a:tcPr/>
                </a:tc>
                <a:tc>
                  <a:txBody>
                    <a:bodyPr/>
                    <a:lstStyle/>
                    <a:p>
                      <a:r>
                        <a:rPr lang="en-US" altLang="zh-CN" sz="1600" dirty="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1409113"/>
                  </a:ext>
                </a:extLst>
              </a:tr>
              <a:tr h="367403">
                <a:tc>
                  <a:txBody>
                    <a:bodyPr/>
                    <a:lstStyle/>
                    <a:p>
                      <a:r>
                        <a:rPr lang="zh-CN" altLang="en-US" sz="1600" dirty="0">
                          <a:latin typeface="微软雅黑" panose="020B0503020204020204" pitchFamily="34" charset="-122"/>
                          <a:ea typeface="微软雅黑" panose="020B0503020204020204" pitchFamily="34" charset="-122"/>
                        </a:rPr>
                        <a:t>总计</a:t>
                      </a:r>
                    </a:p>
                  </a:txBody>
                  <a:tcPr/>
                </a:tc>
                <a:tc>
                  <a:txBody>
                    <a:bodyPr/>
                    <a:lstStyle/>
                    <a:p>
                      <a:r>
                        <a:rPr lang="en-US" altLang="zh-CN" sz="1600" dirty="0">
                          <a:latin typeface="微软雅黑" panose="020B0503020204020204" pitchFamily="34" charset="-122"/>
                          <a:ea typeface="微软雅黑" panose="020B0503020204020204" pitchFamily="34" charset="-122"/>
                        </a:rPr>
                        <a:t>154</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149</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149</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139</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269407565"/>
                  </a:ext>
                </a:extLst>
              </a:tr>
            </a:tbl>
          </a:graphicData>
        </a:graphic>
      </p:graphicFrame>
      <p:grpSp>
        <p:nvGrpSpPr>
          <p:cNvPr id="15" name="组合 14">
            <a:extLst>
              <a:ext uri="{FF2B5EF4-FFF2-40B4-BE49-F238E27FC236}">
                <a16:creationId xmlns:a16="http://schemas.microsoft.com/office/drawing/2014/main" id="{684A69E1-3B79-4EF4-AEBF-ECC281ABFD95}"/>
              </a:ext>
            </a:extLst>
          </p:cNvPr>
          <p:cNvGrpSpPr/>
          <p:nvPr/>
        </p:nvGrpSpPr>
        <p:grpSpPr bwMode="auto">
          <a:xfrm>
            <a:off x="9371965" y="881684"/>
            <a:ext cx="2469085" cy="612379"/>
            <a:chOff x="5103522" y="1917541"/>
            <a:chExt cx="6978017" cy="757523"/>
          </a:xfrm>
        </p:grpSpPr>
        <p:sp>
          <p:nvSpPr>
            <p:cNvPr id="16" name="矩形 15">
              <a:extLst>
                <a:ext uri="{FF2B5EF4-FFF2-40B4-BE49-F238E27FC236}">
                  <a16:creationId xmlns:a16="http://schemas.microsoft.com/office/drawing/2014/main" id="{75E75CB6-9DC3-4D46-ABA7-34D869B56EFB}"/>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53">
              <a:extLst>
                <a:ext uri="{FF2B5EF4-FFF2-40B4-BE49-F238E27FC236}">
                  <a16:creationId xmlns:a16="http://schemas.microsoft.com/office/drawing/2014/main" id="{6AC520BF-B033-4BB3-A13E-F3D64A3D2420}"/>
                </a:ext>
              </a:extLst>
            </p:cNvPr>
            <p:cNvSpPr txBox="1">
              <a:spLocks noChangeArrowheads="1"/>
            </p:cNvSpPr>
            <p:nvPr/>
          </p:nvSpPr>
          <p:spPr bwMode="auto">
            <a:xfrm>
              <a:off x="5103522" y="1986157"/>
              <a:ext cx="6978017" cy="68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测试用例执行情况</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10225461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矩形 2"/>
          <p:cNvSpPr/>
          <p:nvPr/>
        </p:nvSpPr>
        <p:spPr>
          <a:xfrm>
            <a:off x="11658600" y="6523355"/>
            <a:ext cx="533400" cy="33464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2743200" y="582613"/>
            <a:ext cx="6688138" cy="92392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044875"/>
                </a:solidFill>
                <a:effectLst/>
                <a:uLnTx/>
                <a:uFillTx/>
                <a:latin typeface="Calibri Light" panose="020F0302020204030204"/>
                <a:ea typeface="宋体" panose="02010600030101010101" pitchFamily="2" charset="-122"/>
                <a:cs typeface="+mn-cs"/>
              </a:rPr>
              <a:t>THE MAIN CONTENTS</a:t>
            </a:r>
            <a:endParaRPr kumimoji="0" lang="zh-CN" altLang="en-US" sz="5400" b="0" i="0" u="none" strike="noStrike" kern="1200" cap="none" spc="0" normalizeH="0" baseline="0" noProof="0" dirty="0">
              <a:ln>
                <a:noFill/>
              </a:ln>
              <a:solidFill>
                <a:srgbClr val="044875"/>
              </a:solidFill>
              <a:effectLst/>
              <a:uLnTx/>
              <a:uFillTx/>
              <a:latin typeface="Calibri Light" panose="020F0302020204030204"/>
              <a:ea typeface="宋体" panose="02010600030101010101" pitchFamily="2" charset="-122"/>
              <a:cs typeface="+mn-cs"/>
            </a:endParaRPr>
          </a:p>
        </p:txBody>
      </p:sp>
      <p:grpSp>
        <p:nvGrpSpPr>
          <p:cNvPr id="163" name="组合 162"/>
          <p:cNvGrpSpPr/>
          <p:nvPr/>
        </p:nvGrpSpPr>
        <p:grpSpPr bwMode="auto">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44875"/>
                </a:solidFill>
                <a:effectLst/>
                <a:uLnTx/>
                <a:uFillTx/>
                <a:latin typeface="Calibri Light" panose="020F0302020204030204"/>
                <a:ea typeface="宋体" panose="02010600030101010101" pitchFamily="2" charset="-122"/>
                <a:cs typeface="+mn-cs"/>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a:spLocks noChangeArrowheads="1"/>
          </p:cNvSpPr>
          <p:nvPr/>
        </p:nvSpPr>
        <p:spPr bwMode="auto">
          <a:xfrm>
            <a:off x="9156065" y="6459220"/>
            <a:ext cx="267271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p>
        </p:txBody>
      </p:sp>
      <p:sp>
        <p:nvSpPr>
          <p:cNvPr id="54" name="矩形 53"/>
          <p:cNvSpPr/>
          <p:nvPr/>
        </p:nvSpPr>
        <p:spPr>
          <a:xfrm>
            <a:off x="0" y="6523355"/>
            <a:ext cx="9347835" cy="33464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a:extLst>
              <a:ext uri="{FF2B5EF4-FFF2-40B4-BE49-F238E27FC236}">
                <a16:creationId xmlns:a16="http://schemas.microsoft.com/office/drawing/2014/main" id="{CB57A456-6853-42CF-B351-44F2F9E798AF}"/>
              </a:ext>
            </a:extLst>
          </p:cNvPr>
          <p:cNvSpPr txBox="1"/>
          <p:nvPr/>
        </p:nvSpPr>
        <p:spPr>
          <a:xfrm>
            <a:off x="4673917" y="1752789"/>
            <a:ext cx="7315200" cy="4524315"/>
          </a:xfrm>
          <a:prstGeom prst="rect">
            <a:avLst/>
          </a:prstGeom>
          <a:noFill/>
        </p:spPr>
        <p:txBody>
          <a:bodyPr wrap="square" rtlCol="0">
            <a:spAutoFit/>
          </a:bodyPr>
          <a:lstStyle/>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  测试简介</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  测试基础</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  测试方法</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  测试用例</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  测试结果</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  测试覆盖</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  缺陷</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  测试风险</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  最终结论</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romanUcPeriod"/>
            </a:pPr>
            <a:endParaRPr lang="zh-CN"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测试结果</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05</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14" name="图片 13">
            <a:extLst>
              <a:ext uri="{FF2B5EF4-FFF2-40B4-BE49-F238E27FC236}">
                <a16:creationId xmlns:a16="http://schemas.microsoft.com/office/drawing/2014/main" id="{C0B044B0-1A5B-4FA8-B63D-B9360049CE7C}"/>
              </a:ext>
            </a:extLst>
          </p:cNvPr>
          <p:cNvPicPr>
            <a:picLocks noChangeAspect="1"/>
          </p:cNvPicPr>
          <p:nvPr/>
        </p:nvPicPr>
        <p:blipFill rotWithShape="1">
          <a:blip r:embed="rId3">
            <a:extLst>
              <a:ext uri="{28A0092B-C50C-407E-A947-70E740481C1C}">
                <a14:useLocalDpi xmlns:a14="http://schemas.microsoft.com/office/drawing/2010/main" val="0"/>
              </a:ext>
            </a:extLst>
          </a:blip>
          <a:srcRect l="15637" r="13960" b="290"/>
          <a:stretch/>
        </p:blipFill>
        <p:spPr>
          <a:xfrm>
            <a:off x="6325875" y="1308249"/>
            <a:ext cx="4850167" cy="4130696"/>
          </a:xfrm>
          <a:prstGeom prst="rect">
            <a:avLst/>
          </a:prstGeom>
        </p:spPr>
      </p:pic>
      <p:pic>
        <p:nvPicPr>
          <p:cNvPr id="5" name="图片 4">
            <a:extLst>
              <a:ext uri="{FF2B5EF4-FFF2-40B4-BE49-F238E27FC236}">
                <a16:creationId xmlns:a16="http://schemas.microsoft.com/office/drawing/2014/main" id="{5BB556E5-D3D4-43D8-A917-9A700900F592}"/>
              </a:ext>
            </a:extLst>
          </p:cNvPr>
          <p:cNvPicPr>
            <a:picLocks noChangeAspect="1"/>
          </p:cNvPicPr>
          <p:nvPr/>
        </p:nvPicPr>
        <p:blipFill rotWithShape="1">
          <a:blip r:embed="rId4">
            <a:extLst>
              <a:ext uri="{28A0092B-C50C-407E-A947-70E740481C1C}">
                <a14:useLocalDpi xmlns:a14="http://schemas.microsoft.com/office/drawing/2010/main" val="0"/>
              </a:ext>
            </a:extLst>
          </a:blip>
          <a:srcRect l="20923" r="16483" b="1002"/>
          <a:stretch/>
        </p:blipFill>
        <p:spPr>
          <a:xfrm>
            <a:off x="609600" y="1308250"/>
            <a:ext cx="4660330" cy="4130695"/>
          </a:xfrm>
          <a:prstGeom prst="rect">
            <a:avLst/>
          </a:prstGeom>
        </p:spPr>
      </p:pic>
    </p:spTree>
    <p:extLst>
      <p:ext uri="{BB962C8B-B14F-4D97-AF65-F5344CB8AC3E}">
        <p14:creationId xmlns:p14="http://schemas.microsoft.com/office/powerpoint/2010/main" val="145151576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测试覆盖</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06</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8" name="图片 7">
            <a:extLst>
              <a:ext uri="{FF2B5EF4-FFF2-40B4-BE49-F238E27FC236}">
                <a16:creationId xmlns:a16="http://schemas.microsoft.com/office/drawing/2014/main" id="{956C966D-3037-4C96-A840-568AC673F8BC}"/>
              </a:ext>
            </a:extLst>
          </p:cNvPr>
          <p:cNvPicPr>
            <a:picLocks noChangeAspect="1"/>
          </p:cNvPicPr>
          <p:nvPr/>
        </p:nvPicPr>
        <p:blipFill>
          <a:blip r:embed="rId3"/>
          <a:stretch>
            <a:fillRect/>
          </a:stretch>
        </p:blipFill>
        <p:spPr>
          <a:xfrm>
            <a:off x="0" y="899758"/>
            <a:ext cx="12192000" cy="5313755"/>
          </a:xfrm>
          <a:prstGeom prst="rect">
            <a:avLst/>
          </a:prstGeom>
        </p:spPr>
      </p:pic>
    </p:spTree>
    <p:extLst>
      <p:ext uri="{BB962C8B-B14F-4D97-AF65-F5344CB8AC3E}">
        <p14:creationId xmlns:p14="http://schemas.microsoft.com/office/powerpoint/2010/main" val="390629305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测试覆盖</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06</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5" name="图片 4">
            <a:extLst>
              <a:ext uri="{FF2B5EF4-FFF2-40B4-BE49-F238E27FC236}">
                <a16:creationId xmlns:a16="http://schemas.microsoft.com/office/drawing/2014/main" id="{0FB97070-8CB1-447B-B76C-C2FD2FFDFE64}"/>
              </a:ext>
            </a:extLst>
          </p:cNvPr>
          <p:cNvPicPr>
            <a:picLocks noChangeAspect="1"/>
          </p:cNvPicPr>
          <p:nvPr/>
        </p:nvPicPr>
        <p:blipFill>
          <a:blip r:embed="rId3"/>
          <a:stretch>
            <a:fillRect/>
          </a:stretch>
        </p:blipFill>
        <p:spPr>
          <a:xfrm>
            <a:off x="0" y="764633"/>
            <a:ext cx="12192000" cy="4697381"/>
          </a:xfrm>
          <a:prstGeom prst="rect">
            <a:avLst/>
          </a:prstGeom>
        </p:spPr>
      </p:pic>
      <p:sp>
        <p:nvSpPr>
          <p:cNvPr id="3" name="文本框 2">
            <a:extLst>
              <a:ext uri="{FF2B5EF4-FFF2-40B4-BE49-F238E27FC236}">
                <a16:creationId xmlns:a16="http://schemas.microsoft.com/office/drawing/2014/main" id="{2397FC3D-87E2-488D-BF94-DBC5A175F585}"/>
              </a:ext>
            </a:extLst>
          </p:cNvPr>
          <p:cNvSpPr txBox="1"/>
          <p:nvPr/>
        </p:nvSpPr>
        <p:spPr>
          <a:xfrm>
            <a:off x="421689" y="5619957"/>
            <a:ext cx="10613255" cy="435825"/>
          </a:xfrm>
          <a:prstGeom prst="rect">
            <a:avLst/>
          </a:prstGeom>
          <a:noFill/>
        </p:spPr>
        <p:txBody>
          <a:bodyPr wrap="square" rtlCol="0">
            <a:spAutoFit/>
          </a:bodyPr>
          <a:lstStyle/>
          <a:p>
            <a:pPr>
              <a:lnSpc>
                <a:spcPts val="3000"/>
              </a:lnSpc>
            </a:pPr>
            <a:r>
              <a:rPr lang="zh-CN" altLang="en-US" dirty="0">
                <a:latin typeface="微软雅黑" panose="020B0503020204020204" pitchFamily="34" charset="-122"/>
                <a:ea typeface="微软雅黑" panose="020B0503020204020204" pitchFamily="34" charset="-122"/>
              </a:rPr>
              <a:t>从</a:t>
            </a:r>
            <a:r>
              <a:rPr lang="zh-CN" altLang="en-US" b="1" dirty="0">
                <a:solidFill>
                  <a:srgbClr val="0070C0"/>
                </a:solidFill>
                <a:latin typeface="微软雅黑" panose="020B0503020204020204" pitchFamily="34" charset="-122"/>
                <a:ea typeface="微软雅黑" panose="020B0503020204020204" pitchFamily="34" charset="-122"/>
              </a:rPr>
              <a:t>需求跟踪矩阵</a:t>
            </a:r>
            <a:r>
              <a:rPr lang="zh-CN" altLang="en-US" dirty="0">
                <a:latin typeface="微软雅黑" panose="020B0503020204020204" pitchFamily="34" charset="-122"/>
                <a:ea typeface="微软雅黑" panose="020B0503020204020204" pitchFamily="34" charset="-122"/>
              </a:rPr>
              <a:t>可以看到，我们设计的测试用例基本完成了对教师、助教、学生三类用户需求的全覆盖。</a:t>
            </a:r>
          </a:p>
        </p:txBody>
      </p:sp>
    </p:spTree>
    <p:extLst>
      <p:ext uri="{BB962C8B-B14F-4D97-AF65-F5344CB8AC3E}">
        <p14:creationId xmlns:p14="http://schemas.microsoft.com/office/powerpoint/2010/main" val="372664355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graphicFrame>
        <p:nvGraphicFramePr>
          <p:cNvPr id="4" name="表格 4">
            <a:extLst>
              <a:ext uri="{FF2B5EF4-FFF2-40B4-BE49-F238E27FC236}">
                <a16:creationId xmlns:a16="http://schemas.microsoft.com/office/drawing/2014/main" id="{AAE559C7-046B-44E5-A08F-A8E1480F86A2}"/>
              </a:ext>
            </a:extLst>
          </p:cNvPr>
          <p:cNvGraphicFramePr>
            <a:graphicFrameLocks noGrp="1"/>
          </p:cNvGraphicFramePr>
          <p:nvPr>
            <p:extLst>
              <p:ext uri="{D42A27DB-BD31-4B8C-83A1-F6EECF244321}">
                <p14:modId xmlns:p14="http://schemas.microsoft.com/office/powerpoint/2010/main" val="951666852"/>
              </p:ext>
            </p:extLst>
          </p:nvPr>
        </p:nvGraphicFramePr>
        <p:xfrm>
          <a:off x="304801" y="1261692"/>
          <a:ext cx="11739879" cy="5032982"/>
        </p:xfrm>
        <a:graphic>
          <a:graphicData uri="http://schemas.openxmlformats.org/drawingml/2006/table">
            <a:tbl>
              <a:tblPr firstRow="1" bandRow="1">
                <a:tableStyleId>{5C22544A-7EE6-4342-B048-85BDC9FD1C3A}</a:tableStyleId>
              </a:tblPr>
              <a:tblGrid>
                <a:gridCol w="1177771">
                  <a:extLst>
                    <a:ext uri="{9D8B030D-6E8A-4147-A177-3AD203B41FA5}">
                      <a16:colId xmlns:a16="http://schemas.microsoft.com/office/drawing/2014/main" val="2497317702"/>
                    </a:ext>
                  </a:extLst>
                </a:gridCol>
                <a:gridCol w="4821976">
                  <a:extLst>
                    <a:ext uri="{9D8B030D-6E8A-4147-A177-3AD203B41FA5}">
                      <a16:colId xmlns:a16="http://schemas.microsoft.com/office/drawing/2014/main" val="1298124696"/>
                    </a:ext>
                  </a:extLst>
                </a:gridCol>
                <a:gridCol w="1106906">
                  <a:extLst>
                    <a:ext uri="{9D8B030D-6E8A-4147-A177-3AD203B41FA5}">
                      <a16:colId xmlns:a16="http://schemas.microsoft.com/office/drawing/2014/main" val="2167744532"/>
                    </a:ext>
                  </a:extLst>
                </a:gridCol>
                <a:gridCol w="1251284">
                  <a:extLst>
                    <a:ext uri="{9D8B030D-6E8A-4147-A177-3AD203B41FA5}">
                      <a16:colId xmlns:a16="http://schemas.microsoft.com/office/drawing/2014/main" val="794569846"/>
                    </a:ext>
                  </a:extLst>
                </a:gridCol>
                <a:gridCol w="1042737">
                  <a:extLst>
                    <a:ext uri="{9D8B030D-6E8A-4147-A177-3AD203B41FA5}">
                      <a16:colId xmlns:a16="http://schemas.microsoft.com/office/drawing/2014/main" val="2308867751"/>
                    </a:ext>
                  </a:extLst>
                </a:gridCol>
                <a:gridCol w="2339205">
                  <a:extLst>
                    <a:ext uri="{9D8B030D-6E8A-4147-A177-3AD203B41FA5}">
                      <a16:colId xmlns:a16="http://schemas.microsoft.com/office/drawing/2014/main" val="3558498693"/>
                    </a:ext>
                  </a:extLst>
                </a:gridCol>
              </a:tblGrid>
              <a:tr h="571603">
                <a:tc>
                  <a:txBody>
                    <a:bodyPr/>
                    <a:lstStyle/>
                    <a:p>
                      <a:r>
                        <a:rPr lang="zh-CN" altLang="en-US" sz="1600" dirty="0"/>
                        <a:t>缺陷编号</a:t>
                      </a:r>
                    </a:p>
                  </a:txBody>
                  <a:tcPr/>
                </a:tc>
                <a:tc>
                  <a:txBody>
                    <a:bodyPr/>
                    <a:lstStyle/>
                    <a:p>
                      <a:r>
                        <a:rPr lang="zh-CN" altLang="en-US" sz="1600" dirty="0"/>
                        <a:t>缺陷描述</a:t>
                      </a:r>
                    </a:p>
                  </a:txBody>
                  <a:tcPr/>
                </a:tc>
                <a:tc>
                  <a:txBody>
                    <a:bodyPr/>
                    <a:lstStyle/>
                    <a:p>
                      <a:r>
                        <a:rPr lang="zh-CN" altLang="en-US" sz="1600" dirty="0"/>
                        <a:t>影响程度</a:t>
                      </a:r>
                    </a:p>
                  </a:txBody>
                  <a:tcPr/>
                </a:tc>
                <a:tc>
                  <a:txBody>
                    <a:bodyPr/>
                    <a:lstStyle/>
                    <a:p>
                      <a:r>
                        <a:rPr lang="zh-CN" altLang="en-US" sz="1600" dirty="0"/>
                        <a:t>处理优先级</a:t>
                      </a:r>
                    </a:p>
                  </a:txBody>
                  <a:tcPr/>
                </a:tc>
                <a:tc>
                  <a:txBody>
                    <a:bodyPr/>
                    <a:lstStyle/>
                    <a:p>
                      <a:r>
                        <a:rPr lang="zh-CN" altLang="en-US" sz="1600" dirty="0"/>
                        <a:t>模块</a:t>
                      </a:r>
                    </a:p>
                  </a:txBody>
                  <a:tcPr/>
                </a:tc>
                <a:tc>
                  <a:txBody>
                    <a:bodyPr/>
                    <a:lstStyle/>
                    <a:p>
                      <a:r>
                        <a:rPr lang="zh-CN" altLang="en-US" sz="1600" dirty="0"/>
                        <a:t>原因</a:t>
                      </a:r>
                    </a:p>
                  </a:txBody>
                  <a:tcPr/>
                </a:tc>
                <a:extLst>
                  <a:ext uri="{0D108BD9-81ED-4DB2-BD59-A6C34878D82A}">
                    <a16:rowId xmlns:a16="http://schemas.microsoft.com/office/drawing/2014/main" val="3779915876"/>
                  </a:ext>
                </a:extLst>
              </a:tr>
              <a:tr h="444789">
                <a:tc>
                  <a:txBody>
                    <a:bodyPr/>
                    <a:lstStyle/>
                    <a:p>
                      <a:r>
                        <a:rPr lang="en-US" altLang="zh-CN" sz="1600" dirty="0"/>
                        <a:t>1</a:t>
                      </a:r>
                      <a:endParaRPr lang="zh-CN" altLang="en-US" sz="1600" dirty="0"/>
                    </a:p>
                  </a:txBody>
                  <a:tcPr/>
                </a:tc>
                <a:tc>
                  <a:txBody>
                    <a:bodyPr/>
                    <a:lstStyle/>
                    <a:p>
                      <a:r>
                        <a:rPr lang="zh-CN" altLang="en-US" sz="1600" dirty="0"/>
                        <a:t>未登录用户能通过输入</a:t>
                      </a:r>
                      <a:r>
                        <a:rPr lang="en-US" altLang="zh-CN" sz="1600" dirty="0"/>
                        <a:t>URL</a:t>
                      </a:r>
                      <a:r>
                        <a:rPr lang="zh-CN" altLang="en-US" sz="1600" dirty="0"/>
                        <a:t>直接实现跳转</a:t>
                      </a:r>
                    </a:p>
                  </a:txBody>
                  <a:tcPr/>
                </a:tc>
                <a:tc>
                  <a:txBody>
                    <a:bodyPr/>
                    <a:lstStyle/>
                    <a:p>
                      <a:r>
                        <a:rPr lang="zh-CN" altLang="en-US" sz="1600" dirty="0"/>
                        <a:t>致命</a:t>
                      </a:r>
                    </a:p>
                  </a:txBody>
                  <a:tcPr/>
                </a:tc>
                <a:tc>
                  <a:txBody>
                    <a:bodyPr/>
                    <a:lstStyle/>
                    <a:p>
                      <a:r>
                        <a:rPr lang="zh-CN" altLang="en-US" sz="1600" dirty="0"/>
                        <a:t>极高</a:t>
                      </a:r>
                    </a:p>
                  </a:txBody>
                  <a:tcPr/>
                </a:tc>
                <a:tc>
                  <a:txBody>
                    <a:bodyPr/>
                    <a:lstStyle/>
                    <a:p>
                      <a:r>
                        <a:rPr lang="zh-CN" altLang="en-US" sz="1600" dirty="0"/>
                        <a:t>登录模块</a:t>
                      </a:r>
                    </a:p>
                  </a:txBody>
                  <a:tcPr/>
                </a:tc>
                <a:tc>
                  <a:txBody>
                    <a:bodyPr/>
                    <a:lstStyle/>
                    <a:p>
                      <a:r>
                        <a:rPr lang="zh-CN" altLang="en-US" sz="1600" dirty="0"/>
                        <a:t>后端未做限制</a:t>
                      </a:r>
                    </a:p>
                  </a:txBody>
                  <a:tcPr/>
                </a:tc>
                <a:extLst>
                  <a:ext uri="{0D108BD9-81ED-4DB2-BD59-A6C34878D82A}">
                    <a16:rowId xmlns:a16="http://schemas.microsoft.com/office/drawing/2014/main" val="827502965"/>
                  </a:ext>
                </a:extLst>
              </a:tr>
              <a:tr h="340022">
                <a:tc>
                  <a:txBody>
                    <a:bodyPr/>
                    <a:lstStyle/>
                    <a:p>
                      <a:r>
                        <a:rPr lang="en-US" altLang="zh-CN" sz="1600" dirty="0"/>
                        <a:t>2</a:t>
                      </a:r>
                      <a:endParaRPr lang="zh-CN" altLang="en-US" sz="1600" dirty="0"/>
                    </a:p>
                  </a:txBody>
                  <a:tcPr/>
                </a:tc>
                <a:tc>
                  <a:txBody>
                    <a:bodyPr/>
                    <a:lstStyle/>
                    <a:p>
                      <a:r>
                        <a:rPr lang="zh-CN" altLang="en-US" sz="1600" dirty="0"/>
                        <a:t>修改密码时，未超过</a:t>
                      </a:r>
                      <a:r>
                        <a:rPr lang="en-US" altLang="zh-CN" sz="1600" dirty="0"/>
                        <a:t>20</a:t>
                      </a:r>
                      <a:r>
                        <a:rPr lang="zh-CN" altLang="en-US" sz="1600" dirty="0"/>
                        <a:t>位</a:t>
                      </a:r>
                      <a:r>
                        <a:rPr lang="en-US" altLang="zh-CN" sz="1600" dirty="0"/>
                        <a:t>(</a:t>
                      </a:r>
                      <a:r>
                        <a:rPr lang="zh-CN" altLang="en-US" sz="1600" dirty="0"/>
                        <a:t>恰好</a:t>
                      </a:r>
                      <a:r>
                        <a:rPr lang="en-US" altLang="zh-CN" sz="1600" dirty="0"/>
                        <a:t>20</a:t>
                      </a:r>
                      <a:r>
                        <a:rPr lang="zh-CN" altLang="en-US" sz="1600" dirty="0"/>
                        <a:t>位</a:t>
                      </a:r>
                      <a:r>
                        <a:rPr lang="en-US" altLang="zh-CN" sz="1600" dirty="0"/>
                        <a:t>)</a:t>
                      </a:r>
                      <a:r>
                        <a:rPr lang="zh-CN" altLang="en-US" sz="1600" dirty="0"/>
                        <a:t>的新密码被提示超过密码位数上限</a:t>
                      </a:r>
                    </a:p>
                  </a:txBody>
                  <a:tcPr/>
                </a:tc>
                <a:tc>
                  <a:txBody>
                    <a:bodyPr/>
                    <a:lstStyle/>
                    <a:p>
                      <a:r>
                        <a:rPr lang="zh-CN" altLang="en-US" sz="1600" dirty="0"/>
                        <a:t>一般</a:t>
                      </a:r>
                    </a:p>
                  </a:txBody>
                  <a:tcPr/>
                </a:tc>
                <a:tc>
                  <a:txBody>
                    <a:bodyPr/>
                    <a:lstStyle/>
                    <a:p>
                      <a:r>
                        <a:rPr lang="zh-CN" altLang="en-US" sz="1600" dirty="0"/>
                        <a:t>中</a:t>
                      </a:r>
                    </a:p>
                  </a:txBody>
                  <a:tcPr/>
                </a:tc>
                <a:tc>
                  <a:txBody>
                    <a:bodyPr/>
                    <a:lstStyle/>
                    <a:p>
                      <a:r>
                        <a:rPr lang="zh-CN" altLang="en-US" sz="1600" dirty="0"/>
                        <a:t>修改密码</a:t>
                      </a:r>
                    </a:p>
                  </a:txBody>
                  <a:tcPr/>
                </a:tc>
                <a:tc>
                  <a:txBody>
                    <a:bodyPr/>
                    <a:lstStyle/>
                    <a:p>
                      <a:r>
                        <a:rPr lang="zh-CN" altLang="en-US" sz="1600" dirty="0"/>
                        <a:t>前端逻辑有误</a:t>
                      </a:r>
                    </a:p>
                  </a:txBody>
                  <a:tcPr/>
                </a:tc>
                <a:extLst>
                  <a:ext uri="{0D108BD9-81ED-4DB2-BD59-A6C34878D82A}">
                    <a16:rowId xmlns:a16="http://schemas.microsoft.com/office/drawing/2014/main" val="2443556803"/>
                  </a:ext>
                </a:extLst>
              </a:tr>
              <a:tr h="340022">
                <a:tc>
                  <a:txBody>
                    <a:bodyPr/>
                    <a:lstStyle/>
                    <a:p>
                      <a:r>
                        <a:rPr lang="en-US" altLang="zh-CN" sz="1600" dirty="0"/>
                        <a:t>3</a:t>
                      </a:r>
                      <a:endParaRPr lang="zh-CN" altLang="en-US" sz="1600" dirty="0"/>
                    </a:p>
                  </a:txBody>
                  <a:tcPr/>
                </a:tc>
                <a:tc>
                  <a:txBody>
                    <a:bodyPr/>
                    <a:lstStyle/>
                    <a:p>
                      <a:r>
                        <a:rPr lang="zh-CN" altLang="en-US" sz="1600" dirty="0"/>
                        <a:t>首页有一个友情链接无法正常跳转</a:t>
                      </a:r>
                    </a:p>
                  </a:txBody>
                  <a:tcPr/>
                </a:tc>
                <a:tc>
                  <a:txBody>
                    <a:bodyPr/>
                    <a:lstStyle/>
                    <a:p>
                      <a:r>
                        <a:rPr lang="zh-CN" altLang="en-US" sz="1600" dirty="0"/>
                        <a:t>一般</a:t>
                      </a:r>
                    </a:p>
                  </a:txBody>
                  <a:tcPr/>
                </a:tc>
                <a:tc>
                  <a:txBody>
                    <a:bodyPr/>
                    <a:lstStyle/>
                    <a:p>
                      <a:r>
                        <a:rPr lang="zh-CN" altLang="en-US" sz="1600" dirty="0"/>
                        <a:t>中</a:t>
                      </a:r>
                    </a:p>
                  </a:txBody>
                  <a:tcPr/>
                </a:tc>
                <a:tc>
                  <a:txBody>
                    <a:bodyPr/>
                    <a:lstStyle/>
                    <a:p>
                      <a:r>
                        <a:rPr lang="zh-CN" altLang="en-US" sz="1600" dirty="0"/>
                        <a:t>首页</a:t>
                      </a:r>
                    </a:p>
                  </a:txBody>
                  <a:tcPr/>
                </a:tc>
                <a:tc>
                  <a:txBody>
                    <a:bodyPr/>
                    <a:lstStyle/>
                    <a:p>
                      <a:r>
                        <a:rPr lang="zh-CN" altLang="en-US" sz="1600" dirty="0"/>
                        <a:t>该链接地址有误</a:t>
                      </a:r>
                    </a:p>
                  </a:txBody>
                  <a:tcPr/>
                </a:tc>
                <a:extLst>
                  <a:ext uri="{0D108BD9-81ED-4DB2-BD59-A6C34878D82A}">
                    <a16:rowId xmlns:a16="http://schemas.microsoft.com/office/drawing/2014/main" val="1758257714"/>
                  </a:ext>
                </a:extLst>
              </a:tr>
              <a:tr h="340022">
                <a:tc>
                  <a:txBody>
                    <a:bodyPr/>
                    <a:lstStyle/>
                    <a:p>
                      <a:r>
                        <a:rPr lang="en-US" altLang="zh-CN" sz="1600" dirty="0"/>
                        <a:t>4</a:t>
                      </a:r>
                      <a:endParaRPr lang="zh-CN" altLang="en-US" sz="1600" dirty="0"/>
                    </a:p>
                  </a:txBody>
                  <a:tcPr/>
                </a:tc>
                <a:tc>
                  <a:txBody>
                    <a:bodyPr/>
                    <a:lstStyle/>
                    <a:p>
                      <a:r>
                        <a:rPr lang="zh-CN" altLang="en-US" sz="1600" dirty="0"/>
                        <a:t>帮助界面无法筛选出关于助教的使用帮助</a:t>
                      </a:r>
                    </a:p>
                  </a:txBody>
                  <a:tcPr/>
                </a:tc>
                <a:tc>
                  <a:txBody>
                    <a:bodyPr/>
                    <a:lstStyle/>
                    <a:p>
                      <a:r>
                        <a:rPr lang="zh-CN" altLang="en-US" sz="1600" dirty="0"/>
                        <a:t>严重</a:t>
                      </a:r>
                    </a:p>
                  </a:txBody>
                  <a:tcPr/>
                </a:tc>
                <a:tc>
                  <a:txBody>
                    <a:bodyPr/>
                    <a:lstStyle/>
                    <a:p>
                      <a:r>
                        <a:rPr lang="zh-CN" altLang="en-US" sz="1600" dirty="0"/>
                        <a:t>高</a:t>
                      </a:r>
                    </a:p>
                  </a:txBody>
                  <a:tcPr/>
                </a:tc>
                <a:tc>
                  <a:txBody>
                    <a:bodyPr/>
                    <a:lstStyle/>
                    <a:p>
                      <a:r>
                        <a:rPr lang="zh-CN" altLang="en-US" sz="1600" dirty="0"/>
                        <a:t>帮助界面</a:t>
                      </a:r>
                    </a:p>
                  </a:txBody>
                  <a:tcPr/>
                </a:tc>
                <a:tc>
                  <a:txBody>
                    <a:bodyPr/>
                    <a:lstStyle/>
                    <a:p>
                      <a:r>
                        <a:rPr lang="zh-CN" altLang="en-US" sz="1600" dirty="0"/>
                        <a:t>前端逻辑缺陷</a:t>
                      </a:r>
                    </a:p>
                  </a:txBody>
                  <a:tcPr/>
                </a:tc>
                <a:extLst>
                  <a:ext uri="{0D108BD9-81ED-4DB2-BD59-A6C34878D82A}">
                    <a16:rowId xmlns:a16="http://schemas.microsoft.com/office/drawing/2014/main" val="1759988889"/>
                  </a:ext>
                </a:extLst>
              </a:tr>
              <a:tr h="340022">
                <a:tc>
                  <a:txBody>
                    <a:bodyPr/>
                    <a:lstStyle/>
                    <a:p>
                      <a:r>
                        <a:rPr lang="en-US" altLang="zh-CN" sz="1600" dirty="0"/>
                        <a:t>5</a:t>
                      </a:r>
                      <a:endParaRPr lang="zh-CN" altLang="en-US" sz="1600" dirty="0"/>
                    </a:p>
                  </a:txBody>
                  <a:tcPr/>
                </a:tc>
                <a:tc>
                  <a:txBody>
                    <a:bodyPr/>
                    <a:lstStyle/>
                    <a:p>
                      <a:r>
                        <a:rPr lang="zh-CN" altLang="en-US" sz="1600" dirty="0"/>
                        <a:t>教师无法删除已经布置的作业</a:t>
                      </a:r>
                    </a:p>
                  </a:txBody>
                  <a:tcPr/>
                </a:tc>
                <a:tc>
                  <a:txBody>
                    <a:bodyPr/>
                    <a:lstStyle/>
                    <a:p>
                      <a:r>
                        <a:rPr lang="zh-CN" altLang="en-US" sz="1600" dirty="0"/>
                        <a:t>严重</a:t>
                      </a:r>
                    </a:p>
                  </a:txBody>
                  <a:tcPr/>
                </a:tc>
                <a:tc>
                  <a:txBody>
                    <a:bodyPr/>
                    <a:lstStyle/>
                    <a:p>
                      <a:r>
                        <a:rPr lang="zh-CN" altLang="en-US" sz="1600" dirty="0"/>
                        <a:t>高</a:t>
                      </a:r>
                    </a:p>
                  </a:txBody>
                  <a:tcPr/>
                </a:tc>
                <a:tc>
                  <a:txBody>
                    <a:bodyPr/>
                    <a:lstStyle/>
                    <a:p>
                      <a:r>
                        <a:rPr lang="zh-CN" altLang="en-US" sz="1600" dirty="0"/>
                        <a:t>作业模块</a:t>
                      </a:r>
                    </a:p>
                  </a:txBody>
                  <a:tcPr/>
                </a:tc>
                <a:tc>
                  <a:txBody>
                    <a:bodyPr/>
                    <a:lstStyle/>
                    <a:p>
                      <a:r>
                        <a:rPr lang="zh-CN" altLang="en-US" sz="1600" dirty="0"/>
                        <a:t>前端逻辑缺陷</a:t>
                      </a:r>
                    </a:p>
                  </a:txBody>
                  <a:tcPr/>
                </a:tc>
                <a:extLst>
                  <a:ext uri="{0D108BD9-81ED-4DB2-BD59-A6C34878D82A}">
                    <a16:rowId xmlns:a16="http://schemas.microsoft.com/office/drawing/2014/main" val="2472631814"/>
                  </a:ext>
                </a:extLst>
              </a:tr>
              <a:tr h="340022">
                <a:tc>
                  <a:txBody>
                    <a:bodyPr/>
                    <a:lstStyle/>
                    <a:p>
                      <a:r>
                        <a:rPr lang="en-US" altLang="zh-CN" sz="1600" dirty="0"/>
                        <a:t>6</a:t>
                      </a:r>
                      <a:endParaRPr lang="zh-CN" altLang="en-US" sz="1600" dirty="0"/>
                    </a:p>
                  </a:txBody>
                  <a:tcPr/>
                </a:tc>
                <a:tc>
                  <a:txBody>
                    <a:bodyPr/>
                    <a:lstStyle/>
                    <a:p>
                      <a:r>
                        <a:rPr lang="zh-CN" altLang="en-US" sz="1600" dirty="0"/>
                        <a:t>布置作业时，超过</a:t>
                      </a:r>
                      <a:r>
                        <a:rPr lang="en-US" altLang="zh-CN" sz="1600" dirty="0"/>
                        <a:t>20</a:t>
                      </a:r>
                      <a:r>
                        <a:rPr lang="zh-CN" altLang="en-US" sz="1600" dirty="0"/>
                        <a:t>字的作业名称</a:t>
                      </a:r>
                      <a:r>
                        <a:rPr lang="en-US" altLang="zh-CN" sz="1600" dirty="0"/>
                        <a:t>(21</a:t>
                      </a:r>
                      <a:r>
                        <a:rPr lang="zh-CN" altLang="en-US" sz="1600" dirty="0"/>
                        <a:t>字</a:t>
                      </a:r>
                      <a:r>
                        <a:rPr lang="en-US" altLang="zh-CN" sz="1600" dirty="0"/>
                        <a:t>)</a:t>
                      </a:r>
                      <a:r>
                        <a:rPr lang="zh-CN" altLang="en-US" sz="1600" dirty="0"/>
                        <a:t>仍能成功创建作业</a:t>
                      </a:r>
                    </a:p>
                  </a:txBody>
                  <a:tcPr/>
                </a:tc>
                <a:tc>
                  <a:txBody>
                    <a:bodyPr/>
                    <a:lstStyle/>
                    <a:p>
                      <a:r>
                        <a:rPr lang="zh-CN" altLang="en-US" sz="1600" dirty="0"/>
                        <a:t>一般</a:t>
                      </a:r>
                    </a:p>
                  </a:txBody>
                  <a:tcPr/>
                </a:tc>
                <a:tc>
                  <a:txBody>
                    <a:bodyPr/>
                    <a:lstStyle/>
                    <a:p>
                      <a:r>
                        <a:rPr lang="zh-CN" altLang="en-US" sz="1600" dirty="0"/>
                        <a:t>中</a:t>
                      </a:r>
                    </a:p>
                  </a:txBody>
                  <a:tcPr/>
                </a:tc>
                <a:tc>
                  <a:txBody>
                    <a:bodyPr/>
                    <a:lstStyle/>
                    <a:p>
                      <a:r>
                        <a:rPr lang="zh-CN" altLang="en-US" sz="1600" dirty="0"/>
                        <a:t>作业模块</a:t>
                      </a:r>
                    </a:p>
                  </a:txBody>
                  <a:tcPr/>
                </a:tc>
                <a:tc>
                  <a:txBody>
                    <a:bodyPr/>
                    <a:lstStyle/>
                    <a:p>
                      <a:r>
                        <a:rPr lang="zh-CN" altLang="en-US" sz="1600" dirty="0"/>
                        <a:t>前端未限制作业名称的字数上限</a:t>
                      </a:r>
                    </a:p>
                  </a:txBody>
                  <a:tcPr/>
                </a:tc>
                <a:extLst>
                  <a:ext uri="{0D108BD9-81ED-4DB2-BD59-A6C34878D82A}">
                    <a16:rowId xmlns:a16="http://schemas.microsoft.com/office/drawing/2014/main" val="3665498170"/>
                  </a:ext>
                </a:extLst>
              </a:tr>
              <a:tr h="340022">
                <a:tc>
                  <a:txBody>
                    <a:bodyPr/>
                    <a:lstStyle/>
                    <a:p>
                      <a:r>
                        <a:rPr lang="en-US" altLang="zh-CN" sz="1600" dirty="0"/>
                        <a:t>7</a:t>
                      </a:r>
                      <a:endParaRPr lang="zh-CN" altLang="en-US" sz="1600" dirty="0"/>
                    </a:p>
                  </a:txBody>
                  <a:tcPr/>
                </a:tc>
                <a:tc>
                  <a:txBody>
                    <a:bodyPr/>
                    <a:lstStyle/>
                    <a:p>
                      <a:r>
                        <a:rPr lang="zh-CN" altLang="en-US" sz="1600" dirty="0"/>
                        <a:t>教师发布测试时无法从题库添加题目</a:t>
                      </a:r>
                    </a:p>
                  </a:txBody>
                  <a:tcPr/>
                </a:tc>
                <a:tc>
                  <a:txBody>
                    <a:bodyPr/>
                    <a:lstStyle/>
                    <a:p>
                      <a:r>
                        <a:rPr lang="zh-CN" altLang="en-US" sz="1600" dirty="0"/>
                        <a:t>严重</a:t>
                      </a:r>
                    </a:p>
                  </a:txBody>
                  <a:tcPr/>
                </a:tc>
                <a:tc>
                  <a:txBody>
                    <a:bodyPr/>
                    <a:lstStyle/>
                    <a:p>
                      <a:r>
                        <a:rPr lang="zh-CN" altLang="en-US" sz="1600" dirty="0"/>
                        <a:t>高</a:t>
                      </a:r>
                    </a:p>
                  </a:txBody>
                  <a:tcPr/>
                </a:tc>
                <a:tc>
                  <a:txBody>
                    <a:bodyPr/>
                    <a:lstStyle/>
                    <a:p>
                      <a:r>
                        <a:rPr lang="zh-CN" altLang="en-US" sz="1600" dirty="0"/>
                        <a:t>测试模块</a:t>
                      </a:r>
                    </a:p>
                  </a:txBody>
                  <a:tcPr/>
                </a:tc>
                <a:tc>
                  <a:txBody>
                    <a:bodyPr/>
                    <a:lstStyle/>
                    <a:p>
                      <a:r>
                        <a:rPr lang="zh-CN" altLang="en-US" sz="1600" dirty="0"/>
                        <a:t>前后端数据格式不一致</a:t>
                      </a:r>
                    </a:p>
                  </a:txBody>
                  <a:tcPr/>
                </a:tc>
                <a:extLst>
                  <a:ext uri="{0D108BD9-81ED-4DB2-BD59-A6C34878D82A}">
                    <a16:rowId xmlns:a16="http://schemas.microsoft.com/office/drawing/2014/main" val="1157253673"/>
                  </a:ext>
                </a:extLst>
              </a:tr>
              <a:tr h="340022">
                <a:tc>
                  <a:txBody>
                    <a:bodyPr/>
                    <a:lstStyle/>
                    <a:p>
                      <a:r>
                        <a:rPr lang="en-US" altLang="zh-CN" sz="1600" dirty="0"/>
                        <a:t>8</a:t>
                      </a:r>
                      <a:endParaRPr lang="zh-CN" altLang="en-US" sz="1600" dirty="0"/>
                    </a:p>
                  </a:txBody>
                  <a:tcPr/>
                </a:tc>
                <a:tc>
                  <a:txBody>
                    <a:bodyPr/>
                    <a:lstStyle/>
                    <a:p>
                      <a:r>
                        <a:rPr lang="zh-CN" altLang="en-US" sz="1600" dirty="0"/>
                        <a:t>教师无法删除已经发布的测试</a:t>
                      </a:r>
                    </a:p>
                  </a:txBody>
                  <a:tcPr/>
                </a:tc>
                <a:tc>
                  <a:txBody>
                    <a:bodyPr/>
                    <a:lstStyle/>
                    <a:p>
                      <a:r>
                        <a:rPr lang="zh-CN" altLang="en-US" sz="1600" dirty="0"/>
                        <a:t>严重</a:t>
                      </a:r>
                    </a:p>
                  </a:txBody>
                  <a:tcPr/>
                </a:tc>
                <a:tc>
                  <a:txBody>
                    <a:bodyPr/>
                    <a:lstStyle/>
                    <a:p>
                      <a:r>
                        <a:rPr lang="zh-CN" altLang="en-US" sz="1600" dirty="0"/>
                        <a:t>高</a:t>
                      </a:r>
                    </a:p>
                  </a:txBody>
                  <a:tcPr/>
                </a:tc>
                <a:tc>
                  <a:txBody>
                    <a:bodyPr/>
                    <a:lstStyle/>
                    <a:p>
                      <a:r>
                        <a:rPr lang="zh-CN" altLang="en-US" sz="1600" dirty="0"/>
                        <a:t>测试模块</a:t>
                      </a:r>
                    </a:p>
                  </a:txBody>
                  <a:tcPr/>
                </a:tc>
                <a:tc>
                  <a:txBody>
                    <a:bodyPr/>
                    <a:lstStyle/>
                    <a:p>
                      <a:r>
                        <a:rPr lang="zh-CN" altLang="en-US" sz="1600" dirty="0"/>
                        <a:t>前端逻辑缺陷</a:t>
                      </a:r>
                    </a:p>
                  </a:txBody>
                  <a:tcPr/>
                </a:tc>
                <a:extLst>
                  <a:ext uri="{0D108BD9-81ED-4DB2-BD59-A6C34878D82A}">
                    <a16:rowId xmlns:a16="http://schemas.microsoft.com/office/drawing/2014/main" val="2051895589"/>
                  </a:ext>
                </a:extLst>
              </a:tr>
              <a:tr h="340022">
                <a:tc>
                  <a:txBody>
                    <a:bodyPr/>
                    <a:lstStyle/>
                    <a:p>
                      <a:r>
                        <a:rPr lang="en-US" altLang="zh-CN" sz="1600" dirty="0"/>
                        <a:t>9</a:t>
                      </a:r>
                      <a:endParaRPr lang="zh-CN" altLang="en-US" sz="1600" dirty="0"/>
                    </a:p>
                  </a:txBody>
                  <a:tcPr/>
                </a:tc>
                <a:tc>
                  <a:txBody>
                    <a:bodyPr/>
                    <a:lstStyle/>
                    <a:p>
                      <a:r>
                        <a:rPr lang="zh-CN" altLang="en-US" sz="1600" dirty="0"/>
                        <a:t>学生测试时间到后系统未自动提交</a:t>
                      </a:r>
                    </a:p>
                  </a:txBody>
                  <a:tcPr/>
                </a:tc>
                <a:tc>
                  <a:txBody>
                    <a:bodyPr/>
                    <a:lstStyle/>
                    <a:p>
                      <a:r>
                        <a:rPr lang="zh-CN" altLang="en-US" sz="1600" dirty="0"/>
                        <a:t>致命</a:t>
                      </a:r>
                    </a:p>
                  </a:txBody>
                  <a:tcPr/>
                </a:tc>
                <a:tc>
                  <a:txBody>
                    <a:bodyPr/>
                    <a:lstStyle/>
                    <a:p>
                      <a:r>
                        <a:rPr lang="zh-CN" altLang="en-US" sz="1600" dirty="0"/>
                        <a:t>极高</a:t>
                      </a:r>
                    </a:p>
                  </a:txBody>
                  <a:tcPr/>
                </a:tc>
                <a:tc>
                  <a:txBody>
                    <a:bodyPr/>
                    <a:lstStyle/>
                    <a:p>
                      <a:r>
                        <a:rPr lang="zh-CN" altLang="en-US" sz="1600" dirty="0"/>
                        <a:t>测试模块</a:t>
                      </a:r>
                    </a:p>
                  </a:txBody>
                  <a:tcPr/>
                </a:tc>
                <a:tc>
                  <a:txBody>
                    <a:bodyPr/>
                    <a:lstStyle/>
                    <a:p>
                      <a:r>
                        <a:rPr lang="zh-CN" altLang="en-US" sz="1600" dirty="0"/>
                        <a:t>前端缺少自动提交测试的代码</a:t>
                      </a:r>
                    </a:p>
                  </a:txBody>
                  <a:tcPr/>
                </a:tc>
                <a:extLst>
                  <a:ext uri="{0D108BD9-81ED-4DB2-BD59-A6C34878D82A}">
                    <a16:rowId xmlns:a16="http://schemas.microsoft.com/office/drawing/2014/main" val="2193061832"/>
                  </a:ext>
                </a:extLst>
              </a:tr>
              <a:tr h="340022">
                <a:tc>
                  <a:txBody>
                    <a:bodyPr/>
                    <a:lstStyle/>
                    <a:p>
                      <a:r>
                        <a:rPr lang="en-US" altLang="zh-CN" sz="1600" dirty="0"/>
                        <a:t>10</a:t>
                      </a:r>
                      <a:endParaRPr lang="zh-CN" altLang="en-US" sz="1600" dirty="0"/>
                    </a:p>
                  </a:txBody>
                  <a:tcPr/>
                </a:tc>
                <a:tc>
                  <a:txBody>
                    <a:bodyPr/>
                    <a:lstStyle/>
                    <a:p>
                      <a:r>
                        <a:rPr lang="zh-CN" altLang="en-US" sz="1600" dirty="0"/>
                        <a:t>学生超过</a:t>
                      </a:r>
                      <a:r>
                        <a:rPr lang="en-US" altLang="zh-CN" sz="1600" dirty="0"/>
                        <a:t>100</a:t>
                      </a:r>
                      <a:r>
                        <a:rPr lang="zh-CN" altLang="en-US" sz="1600" dirty="0"/>
                        <a:t>字</a:t>
                      </a:r>
                      <a:r>
                        <a:rPr lang="en-US" altLang="zh-CN" sz="1600" dirty="0"/>
                        <a:t>(101</a:t>
                      </a:r>
                      <a:r>
                        <a:rPr lang="zh-CN" altLang="en-US" sz="1600" dirty="0"/>
                        <a:t>字</a:t>
                      </a:r>
                      <a:r>
                        <a:rPr lang="en-US" altLang="zh-CN" sz="1600" dirty="0"/>
                        <a:t>)</a:t>
                      </a:r>
                      <a:r>
                        <a:rPr lang="zh-CN" altLang="en-US" sz="1600" dirty="0"/>
                        <a:t>的成绩申诉理由仍能成功提交</a:t>
                      </a:r>
                    </a:p>
                  </a:txBody>
                  <a:tcPr/>
                </a:tc>
                <a:tc>
                  <a:txBody>
                    <a:bodyPr/>
                    <a:lstStyle/>
                    <a:p>
                      <a:r>
                        <a:rPr lang="zh-CN" altLang="en-US" sz="1600" dirty="0"/>
                        <a:t>一般</a:t>
                      </a:r>
                    </a:p>
                  </a:txBody>
                  <a:tcPr/>
                </a:tc>
                <a:tc>
                  <a:txBody>
                    <a:bodyPr/>
                    <a:lstStyle/>
                    <a:p>
                      <a:r>
                        <a:rPr lang="zh-CN" altLang="en-US" sz="1600" dirty="0"/>
                        <a:t>中</a:t>
                      </a:r>
                    </a:p>
                  </a:txBody>
                  <a:tcPr/>
                </a:tc>
                <a:tc>
                  <a:txBody>
                    <a:bodyPr/>
                    <a:lstStyle/>
                    <a:p>
                      <a:r>
                        <a:rPr lang="zh-CN" altLang="en-US" sz="1600" dirty="0"/>
                        <a:t>成绩申诉模块</a:t>
                      </a:r>
                    </a:p>
                  </a:txBody>
                  <a:tcPr/>
                </a:tc>
                <a:tc>
                  <a:txBody>
                    <a:bodyPr/>
                    <a:lstStyle/>
                    <a:p>
                      <a:r>
                        <a:rPr lang="zh-CN" altLang="en-US" sz="1600" dirty="0"/>
                        <a:t>前端未限制申诉理由的字数上限</a:t>
                      </a:r>
                    </a:p>
                  </a:txBody>
                  <a:tcPr/>
                </a:tc>
                <a:extLst>
                  <a:ext uri="{0D108BD9-81ED-4DB2-BD59-A6C34878D82A}">
                    <a16:rowId xmlns:a16="http://schemas.microsoft.com/office/drawing/2014/main" val="3104494259"/>
                  </a:ext>
                </a:extLst>
              </a:tr>
            </a:tbl>
          </a:graphicData>
        </a:graphic>
      </p:graphicFrame>
      <p:sp>
        <p:nvSpPr>
          <p:cNvPr id="5" name="文本框 4">
            <a:extLst>
              <a:ext uri="{FF2B5EF4-FFF2-40B4-BE49-F238E27FC236}">
                <a16:creationId xmlns:a16="http://schemas.microsoft.com/office/drawing/2014/main" id="{E1AE5B93-D0C4-4AC2-B613-1CA0885D06F8}"/>
              </a:ext>
            </a:extLst>
          </p:cNvPr>
          <p:cNvSpPr txBox="1"/>
          <p:nvPr/>
        </p:nvSpPr>
        <p:spPr>
          <a:xfrm>
            <a:off x="5977631" y="707216"/>
            <a:ext cx="2222377"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缺陷列表</a:t>
            </a:r>
          </a:p>
        </p:txBody>
      </p:sp>
    </p:spTree>
    <p:extLst>
      <p:ext uri="{BB962C8B-B14F-4D97-AF65-F5344CB8AC3E}">
        <p14:creationId xmlns:p14="http://schemas.microsoft.com/office/powerpoint/2010/main" val="88466639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12" name="图片 11">
            <a:extLst>
              <a:ext uri="{FF2B5EF4-FFF2-40B4-BE49-F238E27FC236}">
                <a16:creationId xmlns:a16="http://schemas.microsoft.com/office/drawing/2014/main" id="{BA4CCEBE-DACE-4909-B509-589385987C62}"/>
              </a:ext>
            </a:extLst>
          </p:cNvPr>
          <p:cNvPicPr>
            <a:picLocks noChangeAspect="1"/>
          </p:cNvPicPr>
          <p:nvPr/>
        </p:nvPicPr>
        <p:blipFill>
          <a:blip r:embed="rId3"/>
          <a:stretch>
            <a:fillRect/>
          </a:stretch>
        </p:blipFill>
        <p:spPr>
          <a:xfrm>
            <a:off x="5346903" y="1116642"/>
            <a:ext cx="6532359" cy="3845975"/>
          </a:xfrm>
          <a:prstGeom prst="rect">
            <a:avLst/>
          </a:prstGeom>
        </p:spPr>
      </p:pic>
      <p:sp>
        <p:nvSpPr>
          <p:cNvPr id="6" name="文本框 5">
            <a:extLst>
              <a:ext uri="{FF2B5EF4-FFF2-40B4-BE49-F238E27FC236}">
                <a16:creationId xmlns:a16="http://schemas.microsoft.com/office/drawing/2014/main" id="{86ADF525-9317-4ACC-AE61-C673538841DD}"/>
              </a:ext>
            </a:extLst>
          </p:cNvPr>
          <p:cNvSpPr txBox="1"/>
          <p:nvPr/>
        </p:nvSpPr>
        <p:spPr>
          <a:xfrm>
            <a:off x="609600" y="1608408"/>
            <a:ext cx="4296792" cy="212237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从第一个</a:t>
            </a:r>
            <a:r>
              <a:rPr lang="en-US" altLang="zh-CN" dirty="0">
                <a:latin typeface="微软雅黑" panose="020B0503020204020204" pitchFamily="34" charset="-122"/>
                <a:ea typeface="微软雅黑" panose="020B0503020204020204" pitchFamily="34" charset="-122"/>
              </a:rPr>
              <a:t>cycle</a:t>
            </a:r>
            <a:r>
              <a:rPr lang="zh-CN" altLang="en-US" dirty="0">
                <a:latin typeface="微软雅黑" panose="020B0503020204020204" pitchFamily="34" charset="-122"/>
                <a:ea typeface="微软雅黑" panose="020B0503020204020204" pitchFamily="34" charset="-122"/>
              </a:rPr>
              <a:t>的测试结果来看：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个缺陷</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个致命缺陷，处理优先级</a:t>
            </a:r>
            <a:r>
              <a:rPr lang="zh-CN" altLang="en-US" b="1" dirty="0">
                <a:solidFill>
                  <a:srgbClr val="002060"/>
                </a:solidFill>
                <a:latin typeface="微软雅黑" panose="020B0503020204020204" pitchFamily="34" charset="-122"/>
                <a:ea typeface="微软雅黑" panose="020B0503020204020204" pitchFamily="34" charset="-122"/>
              </a:rPr>
              <a:t>极高</a:t>
            </a:r>
            <a:endParaRPr lang="en-US" altLang="zh-CN"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个严重缺陷，处理优先级</a:t>
            </a:r>
            <a:r>
              <a:rPr lang="zh-CN" altLang="en-US" b="1" dirty="0">
                <a:solidFill>
                  <a:srgbClr val="002060"/>
                </a:solidFill>
                <a:latin typeface="微软雅黑" panose="020B0503020204020204" pitchFamily="34" charset="-122"/>
                <a:ea typeface="微软雅黑" panose="020B0503020204020204" pitchFamily="34" charset="-122"/>
              </a:rPr>
              <a:t>高</a:t>
            </a:r>
            <a:endParaRPr lang="en-US" altLang="zh-CN"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个一般缺陷，处理优先级</a:t>
            </a:r>
            <a:r>
              <a:rPr lang="zh-CN" altLang="en-US" b="1" dirty="0">
                <a:solidFill>
                  <a:srgbClr val="002060"/>
                </a:solidFill>
                <a:latin typeface="微软雅黑" panose="020B0503020204020204" pitchFamily="34" charset="-122"/>
                <a:ea typeface="微软雅黑" panose="020B0503020204020204" pitchFamily="34" charset="-122"/>
              </a:rPr>
              <a:t>中</a:t>
            </a:r>
          </a:p>
        </p:txBody>
      </p:sp>
      <p:sp>
        <p:nvSpPr>
          <p:cNvPr id="8" name="文本框 7">
            <a:extLst>
              <a:ext uri="{FF2B5EF4-FFF2-40B4-BE49-F238E27FC236}">
                <a16:creationId xmlns:a16="http://schemas.microsoft.com/office/drawing/2014/main" id="{85889F16-E5C2-4A9A-BAEC-04F4B12CD97E}"/>
              </a:ext>
            </a:extLst>
          </p:cNvPr>
          <p:cNvSpPr txBox="1"/>
          <p:nvPr/>
        </p:nvSpPr>
        <p:spPr>
          <a:xfrm>
            <a:off x="609600" y="1060548"/>
            <a:ext cx="3293064" cy="461665"/>
          </a:xfrm>
          <a:prstGeom prst="rect">
            <a:avLst/>
          </a:prstGeom>
          <a:noFill/>
        </p:spPr>
        <p:txBody>
          <a:bodyPr wrap="squar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缺陷总结</a:t>
            </a:r>
            <a:endParaRPr lang="zh-CN" altLang="en-US" dirty="0"/>
          </a:p>
        </p:txBody>
      </p:sp>
    </p:spTree>
    <p:extLst>
      <p:ext uri="{BB962C8B-B14F-4D97-AF65-F5344CB8AC3E}">
        <p14:creationId xmlns:p14="http://schemas.microsoft.com/office/powerpoint/2010/main" val="173476688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8" name="文本框 7">
            <a:extLst>
              <a:ext uri="{FF2B5EF4-FFF2-40B4-BE49-F238E27FC236}">
                <a16:creationId xmlns:a16="http://schemas.microsoft.com/office/drawing/2014/main" id="{85889F16-E5C2-4A9A-BAEC-04F4B12CD97E}"/>
              </a:ext>
            </a:extLst>
          </p:cNvPr>
          <p:cNvSpPr txBox="1"/>
          <p:nvPr/>
        </p:nvSpPr>
        <p:spPr>
          <a:xfrm>
            <a:off x="628835" y="846341"/>
            <a:ext cx="4420632"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缺陷举例</a:t>
            </a:r>
            <a:r>
              <a:rPr lang="en-US" altLang="zh-CN" b="1" dirty="0">
                <a:solidFill>
                  <a:srgbClr val="0070C0"/>
                </a:solidFill>
                <a:latin typeface="微软雅黑" panose="020B0503020204020204" pitchFamily="34" charset="-122"/>
                <a:ea typeface="微软雅黑" panose="020B0503020204020204" pitchFamily="34" charset="-122"/>
              </a:rPr>
              <a:t>1</a:t>
            </a:r>
            <a:r>
              <a:rPr lang="zh-CN" altLang="en-US" b="1" dirty="0">
                <a:solidFill>
                  <a:srgbClr val="0070C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缺陷编号</a:t>
            </a:r>
            <a:r>
              <a:rPr lang="en-US" altLang="zh-CN" dirty="0">
                <a:latin typeface="微软雅黑" panose="020B0503020204020204" pitchFamily="34" charset="-122"/>
                <a:ea typeface="微软雅黑" panose="020B0503020204020204" pitchFamily="34" charset="-122"/>
              </a:rPr>
              <a:t>1</a:t>
            </a:r>
            <a:endParaRPr lang="zh-CN" altLang="en-US" sz="1400" dirty="0"/>
          </a:p>
        </p:txBody>
      </p:sp>
      <p:pic>
        <p:nvPicPr>
          <p:cNvPr id="4" name="图片 3">
            <a:extLst>
              <a:ext uri="{FF2B5EF4-FFF2-40B4-BE49-F238E27FC236}">
                <a16:creationId xmlns:a16="http://schemas.microsoft.com/office/drawing/2014/main" id="{2FA3DED3-DC41-496E-A501-8051C59F1136}"/>
              </a:ext>
            </a:extLst>
          </p:cNvPr>
          <p:cNvPicPr>
            <a:picLocks noChangeAspect="1"/>
          </p:cNvPicPr>
          <p:nvPr/>
        </p:nvPicPr>
        <p:blipFill rotWithShape="1">
          <a:blip r:embed="rId3">
            <a:extLst>
              <a:ext uri="{28A0092B-C50C-407E-A947-70E740481C1C}">
                <a14:useLocalDpi xmlns:a14="http://schemas.microsoft.com/office/drawing/2010/main" val="0"/>
              </a:ext>
            </a:extLst>
          </a:blip>
          <a:srcRect l="27330" t="1" b="-2159"/>
          <a:stretch/>
        </p:blipFill>
        <p:spPr>
          <a:xfrm>
            <a:off x="628835" y="1429145"/>
            <a:ext cx="5987988" cy="2653285"/>
          </a:xfrm>
          <a:prstGeom prst="rect">
            <a:avLst/>
          </a:prstGeom>
        </p:spPr>
      </p:pic>
      <p:pic>
        <p:nvPicPr>
          <p:cNvPr id="9" name="图片 8">
            <a:extLst>
              <a:ext uri="{FF2B5EF4-FFF2-40B4-BE49-F238E27FC236}">
                <a16:creationId xmlns:a16="http://schemas.microsoft.com/office/drawing/2014/main" id="{D361F441-19BF-4224-9CB5-EB45903E5233}"/>
              </a:ext>
            </a:extLst>
          </p:cNvPr>
          <p:cNvPicPr>
            <a:picLocks noChangeAspect="1"/>
          </p:cNvPicPr>
          <p:nvPr/>
        </p:nvPicPr>
        <p:blipFill rotWithShape="1">
          <a:blip r:embed="rId4">
            <a:extLst>
              <a:ext uri="{28A0092B-C50C-407E-A947-70E740481C1C}">
                <a14:useLocalDpi xmlns:a14="http://schemas.microsoft.com/office/drawing/2010/main" val="0"/>
              </a:ext>
            </a:extLst>
          </a:blip>
          <a:srcRect r="20125"/>
          <a:stretch/>
        </p:blipFill>
        <p:spPr>
          <a:xfrm>
            <a:off x="7211371" y="1429145"/>
            <a:ext cx="4667891" cy="3783038"/>
          </a:xfrm>
          <a:prstGeom prst="rect">
            <a:avLst/>
          </a:prstGeom>
        </p:spPr>
      </p:pic>
      <p:sp>
        <p:nvSpPr>
          <p:cNvPr id="10" name="文本框 9">
            <a:extLst>
              <a:ext uri="{FF2B5EF4-FFF2-40B4-BE49-F238E27FC236}">
                <a16:creationId xmlns:a16="http://schemas.microsoft.com/office/drawing/2014/main" id="{78E582B3-F254-4B95-ABDB-7A881FAF1C0D}"/>
              </a:ext>
            </a:extLst>
          </p:cNvPr>
          <p:cNvSpPr txBox="1"/>
          <p:nvPr/>
        </p:nvSpPr>
        <p:spPr>
          <a:xfrm>
            <a:off x="912813" y="4813131"/>
            <a:ext cx="5301556" cy="798104"/>
          </a:xfrm>
          <a:prstGeom prst="rect">
            <a:avLst/>
          </a:prstGeom>
          <a:noFill/>
        </p:spPr>
        <p:txBody>
          <a:bodyPr wrap="square" rtlCol="0">
            <a:spAutoFit/>
          </a:bodyPr>
          <a:lstStyle/>
          <a:p>
            <a:pPr>
              <a:lnSpc>
                <a:spcPts val="2900"/>
              </a:lnSpc>
            </a:pPr>
            <a:r>
              <a:rPr lang="zh-CN" altLang="en-US" dirty="0">
                <a:latin typeface="微软雅黑" panose="020B0503020204020204" pitchFamily="34" charset="-122"/>
                <a:ea typeface="微软雅黑" panose="020B0503020204020204" pitchFamily="34" charset="-122"/>
              </a:rPr>
              <a:t>可以看到，在登录界面直接输入</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就</a:t>
            </a:r>
            <a:endParaRPr lang="en-US" altLang="zh-CN" dirty="0">
              <a:latin typeface="微软雅黑" panose="020B0503020204020204" pitchFamily="34" charset="-122"/>
              <a:ea typeface="微软雅黑" panose="020B0503020204020204" pitchFamily="34" charset="-122"/>
            </a:endParaRPr>
          </a:p>
          <a:p>
            <a:pPr>
              <a:lnSpc>
                <a:spcPts val="2900"/>
              </a:lnSpc>
            </a:pPr>
            <a:r>
              <a:rPr lang="zh-CN" altLang="en-US" dirty="0">
                <a:latin typeface="微软雅黑" panose="020B0503020204020204" pitchFamily="34" charset="-122"/>
                <a:ea typeface="微软雅黑" panose="020B0503020204020204" pitchFamily="34" charset="-122"/>
              </a:rPr>
              <a:t>直接跳转到了个人信息界面。</a:t>
            </a:r>
          </a:p>
        </p:txBody>
      </p:sp>
    </p:spTree>
    <p:extLst>
      <p:ext uri="{BB962C8B-B14F-4D97-AF65-F5344CB8AC3E}">
        <p14:creationId xmlns:p14="http://schemas.microsoft.com/office/powerpoint/2010/main" val="180813835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8" name="文本框 7">
            <a:extLst>
              <a:ext uri="{FF2B5EF4-FFF2-40B4-BE49-F238E27FC236}">
                <a16:creationId xmlns:a16="http://schemas.microsoft.com/office/drawing/2014/main" id="{85889F16-E5C2-4A9A-BAEC-04F4B12CD97E}"/>
              </a:ext>
            </a:extLst>
          </p:cNvPr>
          <p:cNvSpPr txBox="1"/>
          <p:nvPr/>
        </p:nvSpPr>
        <p:spPr>
          <a:xfrm>
            <a:off x="628835" y="846341"/>
            <a:ext cx="4420632"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缺陷举例</a:t>
            </a:r>
            <a:r>
              <a:rPr lang="en-US" altLang="zh-CN" b="1" dirty="0">
                <a:solidFill>
                  <a:srgbClr val="0070C0"/>
                </a:solidFill>
                <a:latin typeface="微软雅黑" panose="020B0503020204020204" pitchFamily="34" charset="-122"/>
                <a:ea typeface="微软雅黑" panose="020B0503020204020204" pitchFamily="34" charset="-122"/>
              </a:rPr>
              <a:t>2</a:t>
            </a:r>
            <a:r>
              <a:rPr lang="zh-CN" altLang="en-US" b="1" dirty="0">
                <a:solidFill>
                  <a:srgbClr val="0070C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缺陷编号</a:t>
            </a:r>
            <a:r>
              <a:rPr lang="en-US" altLang="zh-CN" dirty="0">
                <a:latin typeface="微软雅黑" panose="020B0503020204020204" pitchFamily="34" charset="-122"/>
                <a:ea typeface="微软雅黑" panose="020B0503020204020204" pitchFamily="34" charset="-122"/>
              </a:rPr>
              <a:t>3</a:t>
            </a:r>
            <a:endParaRPr lang="zh-CN" altLang="en-US" sz="1400" dirty="0"/>
          </a:p>
        </p:txBody>
      </p:sp>
      <p:sp>
        <p:nvSpPr>
          <p:cNvPr id="10" name="文本框 9">
            <a:extLst>
              <a:ext uri="{FF2B5EF4-FFF2-40B4-BE49-F238E27FC236}">
                <a16:creationId xmlns:a16="http://schemas.microsoft.com/office/drawing/2014/main" id="{78E582B3-F254-4B95-ABDB-7A881FAF1C0D}"/>
              </a:ext>
            </a:extLst>
          </p:cNvPr>
          <p:cNvSpPr txBox="1"/>
          <p:nvPr/>
        </p:nvSpPr>
        <p:spPr>
          <a:xfrm>
            <a:off x="912813" y="4178478"/>
            <a:ext cx="5301556" cy="798104"/>
          </a:xfrm>
          <a:prstGeom prst="rect">
            <a:avLst/>
          </a:prstGeom>
          <a:noFill/>
        </p:spPr>
        <p:txBody>
          <a:bodyPr wrap="square" rtlCol="0">
            <a:spAutoFit/>
          </a:bodyPr>
          <a:lstStyle/>
          <a:p>
            <a:pPr>
              <a:lnSpc>
                <a:spcPts val="2900"/>
              </a:lnSpc>
            </a:pPr>
            <a:r>
              <a:rPr lang="zh-CN" altLang="en-US" dirty="0">
                <a:latin typeface="微软雅黑" panose="020B0503020204020204" pitchFamily="34" charset="-122"/>
                <a:ea typeface="微软雅黑" panose="020B0503020204020204" pitchFamily="34" charset="-122"/>
              </a:rPr>
              <a:t>可以看到，由于</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地址错误导致未能成功跳转浙江大学计算机学院网</a:t>
            </a:r>
          </a:p>
        </p:txBody>
      </p:sp>
      <p:pic>
        <p:nvPicPr>
          <p:cNvPr id="5" name="图片 4">
            <a:extLst>
              <a:ext uri="{FF2B5EF4-FFF2-40B4-BE49-F238E27FC236}">
                <a16:creationId xmlns:a16="http://schemas.microsoft.com/office/drawing/2014/main" id="{4D16C70B-24FD-4B7E-AC5B-8FCC12390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29" y="1316504"/>
            <a:ext cx="11158033" cy="2250482"/>
          </a:xfrm>
          <a:prstGeom prst="rect">
            <a:avLst/>
          </a:prstGeom>
        </p:spPr>
      </p:pic>
      <p:sp>
        <p:nvSpPr>
          <p:cNvPr id="6" name="矩形 5">
            <a:extLst>
              <a:ext uri="{FF2B5EF4-FFF2-40B4-BE49-F238E27FC236}">
                <a16:creationId xmlns:a16="http://schemas.microsoft.com/office/drawing/2014/main" id="{15A022C9-E80C-4B56-90FE-AA44BDE924D9}"/>
              </a:ext>
            </a:extLst>
          </p:cNvPr>
          <p:cNvSpPr/>
          <p:nvPr/>
        </p:nvSpPr>
        <p:spPr>
          <a:xfrm>
            <a:off x="5353235" y="2243670"/>
            <a:ext cx="1411549" cy="236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8761244-EC1E-4D90-B0AE-7914E5E33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5759" y="2960756"/>
            <a:ext cx="3982563" cy="3233549"/>
          </a:xfrm>
          <a:prstGeom prst="rect">
            <a:avLst/>
          </a:prstGeom>
        </p:spPr>
      </p:pic>
      <p:sp>
        <p:nvSpPr>
          <p:cNvPr id="21" name="矩形 20">
            <a:extLst>
              <a:ext uri="{FF2B5EF4-FFF2-40B4-BE49-F238E27FC236}">
                <a16:creationId xmlns:a16="http://schemas.microsoft.com/office/drawing/2014/main" id="{0A7F51C9-E9E5-434A-B93E-A566B56D89D2}"/>
              </a:ext>
            </a:extLst>
          </p:cNvPr>
          <p:cNvSpPr/>
          <p:nvPr/>
        </p:nvSpPr>
        <p:spPr>
          <a:xfrm>
            <a:off x="7654031" y="4178478"/>
            <a:ext cx="948431" cy="212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017702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8" name="文本框 7">
            <a:extLst>
              <a:ext uri="{FF2B5EF4-FFF2-40B4-BE49-F238E27FC236}">
                <a16:creationId xmlns:a16="http://schemas.microsoft.com/office/drawing/2014/main" id="{85889F16-E5C2-4A9A-BAEC-04F4B12CD97E}"/>
              </a:ext>
            </a:extLst>
          </p:cNvPr>
          <p:cNvSpPr txBox="1"/>
          <p:nvPr/>
        </p:nvSpPr>
        <p:spPr>
          <a:xfrm>
            <a:off x="628835" y="846341"/>
            <a:ext cx="4420632"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缺陷举例</a:t>
            </a:r>
            <a:r>
              <a:rPr lang="en-US" altLang="zh-CN" b="1" dirty="0">
                <a:solidFill>
                  <a:srgbClr val="0070C0"/>
                </a:solidFill>
                <a:latin typeface="微软雅黑" panose="020B0503020204020204" pitchFamily="34" charset="-122"/>
                <a:ea typeface="微软雅黑" panose="020B0503020204020204" pitchFamily="34" charset="-122"/>
              </a:rPr>
              <a:t>3</a:t>
            </a:r>
            <a:r>
              <a:rPr lang="zh-CN" altLang="en-US" b="1" dirty="0">
                <a:solidFill>
                  <a:srgbClr val="0070C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缺陷编号</a:t>
            </a:r>
            <a:r>
              <a:rPr lang="en-US" altLang="zh-CN" dirty="0">
                <a:latin typeface="微软雅黑" panose="020B0503020204020204" pitchFamily="34" charset="-122"/>
                <a:ea typeface="微软雅黑" panose="020B0503020204020204" pitchFamily="34" charset="-122"/>
              </a:rPr>
              <a:t>4</a:t>
            </a:r>
            <a:endParaRPr lang="zh-CN" altLang="en-US" sz="1400" dirty="0"/>
          </a:p>
        </p:txBody>
      </p:sp>
      <p:sp>
        <p:nvSpPr>
          <p:cNvPr id="10" name="文本框 9">
            <a:extLst>
              <a:ext uri="{FF2B5EF4-FFF2-40B4-BE49-F238E27FC236}">
                <a16:creationId xmlns:a16="http://schemas.microsoft.com/office/drawing/2014/main" id="{78E582B3-F254-4B95-ABDB-7A881FAF1C0D}"/>
              </a:ext>
            </a:extLst>
          </p:cNvPr>
          <p:cNvSpPr txBox="1"/>
          <p:nvPr/>
        </p:nvSpPr>
        <p:spPr>
          <a:xfrm>
            <a:off x="509434" y="1882970"/>
            <a:ext cx="3042082" cy="798104"/>
          </a:xfrm>
          <a:prstGeom prst="rect">
            <a:avLst/>
          </a:prstGeom>
          <a:noFill/>
        </p:spPr>
        <p:txBody>
          <a:bodyPr wrap="square" rtlCol="0">
            <a:spAutoFit/>
          </a:bodyPr>
          <a:lstStyle/>
          <a:p>
            <a:pPr>
              <a:lnSpc>
                <a:spcPts val="2900"/>
              </a:lnSpc>
            </a:pPr>
            <a:r>
              <a:rPr lang="zh-CN" altLang="en-US" dirty="0">
                <a:latin typeface="微软雅黑" panose="020B0503020204020204" pitchFamily="34" charset="-122"/>
                <a:ea typeface="微软雅黑" panose="020B0503020204020204" pitchFamily="34" charset="-122"/>
              </a:rPr>
              <a:t>可以看到，点击助教使用帮助界面却显示系统功能介绍。</a:t>
            </a:r>
          </a:p>
        </p:txBody>
      </p:sp>
      <p:pic>
        <p:nvPicPr>
          <p:cNvPr id="5" name="图片 4">
            <a:extLst>
              <a:ext uri="{FF2B5EF4-FFF2-40B4-BE49-F238E27FC236}">
                <a16:creationId xmlns:a16="http://schemas.microsoft.com/office/drawing/2014/main" id="{344F4B21-0709-4EA1-91AF-FA0AF826B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575" y="1031007"/>
            <a:ext cx="8099425" cy="4199928"/>
          </a:xfrm>
          <a:prstGeom prst="rect">
            <a:avLst/>
          </a:prstGeom>
        </p:spPr>
      </p:pic>
    </p:spTree>
    <p:extLst>
      <p:ext uri="{BB962C8B-B14F-4D97-AF65-F5344CB8AC3E}">
        <p14:creationId xmlns:p14="http://schemas.microsoft.com/office/powerpoint/2010/main" val="134308631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8" name="文本框 7">
            <a:extLst>
              <a:ext uri="{FF2B5EF4-FFF2-40B4-BE49-F238E27FC236}">
                <a16:creationId xmlns:a16="http://schemas.microsoft.com/office/drawing/2014/main" id="{85889F16-E5C2-4A9A-BAEC-04F4B12CD97E}"/>
              </a:ext>
            </a:extLst>
          </p:cNvPr>
          <p:cNvSpPr txBox="1"/>
          <p:nvPr/>
        </p:nvSpPr>
        <p:spPr>
          <a:xfrm>
            <a:off x="628835" y="846341"/>
            <a:ext cx="4420632"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缺陷举例</a:t>
            </a:r>
            <a:r>
              <a:rPr lang="en-US" altLang="zh-CN" b="1" dirty="0">
                <a:solidFill>
                  <a:srgbClr val="0070C0"/>
                </a:solidFill>
                <a:latin typeface="微软雅黑" panose="020B0503020204020204" pitchFamily="34" charset="-122"/>
                <a:ea typeface="微软雅黑" panose="020B0503020204020204" pitchFamily="34" charset="-122"/>
              </a:rPr>
              <a:t>4</a:t>
            </a:r>
            <a:r>
              <a:rPr lang="zh-CN" altLang="en-US" b="1" dirty="0">
                <a:solidFill>
                  <a:srgbClr val="0070C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缺陷编号</a:t>
            </a:r>
            <a:r>
              <a:rPr lang="en-US" altLang="zh-CN" dirty="0">
                <a:latin typeface="微软雅黑" panose="020B0503020204020204" pitchFamily="34" charset="-122"/>
                <a:ea typeface="微软雅黑" panose="020B0503020204020204" pitchFamily="34" charset="-122"/>
              </a:rPr>
              <a:t>5</a:t>
            </a:r>
            <a:endParaRPr lang="zh-CN" altLang="en-US" sz="1400" dirty="0"/>
          </a:p>
        </p:txBody>
      </p:sp>
      <p:sp>
        <p:nvSpPr>
          <p:cNvPr id="10" name="文本框 9">
            <a:extLst>
              <a:ext uri="{FF2B5EF4-FFF2-40B4-BE49-F238E27FC236}">
                <a16:creationId xmlns:a16="http://schemas.microsoft.com/office/drawing/2014/main" id="{78E582B3-F254-4B95-ABDB-7A881FAF1C0D}"/>
              </a:ext>
            </a:extLst>
          </p:cNvPr>
          <p:cNvSpPr txBox="1"/>
          <p:nvPr/>
        </p:nvSpPr>
        <p:spPr>
          <a:xfrm>
            <a:off x="799510" y="5691596"/>
            <a:ext cx="7581009" cy="426207"/>
          </a:xfrm>
          <a:prstGeom prst="rect">
            <a:avLst/>
          </a:prstGeom>
          <a:noFill/>
        </p:spPr>
        <p:txBody>
          <a:bodyPr wrap="square" rtlCol="0">
            <a:spAutoFit/>
          </a:bodyPr>
          <a:lstStyle/>
          <a:p>
            <a:pPr>
              <a:lnSpc>
                <a:spcPts val="2900"/>
              </a:lnSpc>
            </a:pPr>
            <a:r>
              <a:rPr lang="zh-CN" altLang="en-US" dirty="0">
                <a:latin typeface="微软雅黑" panose="020B0503020204020204" pitchFamily="34" charset="-122"/>
                <a:ea typeface="微软雅黑" panose="020B0503020204020204" pitchFamily="34" charset="-122"/>
              </a:rPr>
              <a:t>可以看到，点击删除后第二个作业依然存在。</a:t>
            </a:r>
          </a:p>
        </p:txBody>
      </p:sp>
      <p:pic>
        <p:nvPicPr>
          <p:cNvPr id="5" name="图片 4">
            <a:extLst>
              <a:ext uri="{FF2B5EF4-FFF2-40B4-BE49-F238E27FC236}">
                <a16:creationId xmlns:a16="http://schemas.microsoft.com/office/drawing/2014/main" id="{9C0167C7-F887-4634-BCBC-1396CB3C2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6310"/>
            <a:ext cx="12192000" cy="2121002"/>
          </a:xfrm>
          <a:prstGeom prst="rect">
            <a:avLst/>
          </a:prstGeom>
        </p:spPr>
      </p:pic>
      <p:pic>
        <p:nvPicPr>
          <p:cNvPr id="11" name="图片 10">
            <a:extLst>
              <a:ext uri="{FF2B5EF4-FFF2-40B4-BE49-F238E27FC236}">
                <a16:creationId xmlns:a16="http://schemas.microsoft.com/office/drawing/2014/main" id="{2A30F34D-7090-4B40-B0C6-89EB058E8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66372"/>
            <a:ext cx="11834886" cy="2126164"/>
          </a:xfrm>
          <a:prstGeom prst="rect">
            <a:avLst/>
          </a:prstGeom>
        </p:spPr>
      </p:pic>
    </p:spTree>
    <p:extLst>
      <p:ext uri="{BB962C8B-B14F-4D97-AF65-F5344CB8AC3E}">
        <p14:creationId xmlns:p14="http://schemas.microsoft.com/office/powerpoint/2010/main" val="65213770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8" name="文本框 7">
            <a:extLst>
              <a:ext uri="{FF2B5EF4-FFF2-40B4-BE49-F238E27FC236}">
                <a16:creationId xmlns:a16="http://schemas.microsoft.com/office/drawing/2014/main" id="{85889F16-E5C2-4A9A-BAEC-04F4B12CD97E}"/>
              </a:ext>
            </a:extLst>
          </p:cNvPr>
          <p:cNvSpPr txBox="1"/>
          <p:nvPr/>
        </p:nvSpPr>
        <p:spPr>
          <a:xfrm>
            <a:off x="628835" y="846341"/>
            <a:ext cx="4420632"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缺陷举例</a:t>
            </a:r>
            <a:r>
              <a:rPr lang="en-US" altLang="zh-CN" b="1" dirty="0">
                <a:solidFill>
                  <a:srgbClr val="0070C0"/>
                </a:solidFill>
                <a:latin typeface="微软雅黑" panose="020B0503020204020204" pitchFamily="34" charset="-122"/>
                <a:ea typeface="微软雅黑" panose="020B0503020204020204" pitchFamily="34" charset="-122"/>
              </a:rPr>
              <a:t>5</a:t>
            </a:r>
            <a:r>
              <a:rPr lang="zh-CN" altLang="en-US" b="1" dirty="0">
                <a:solidFill>
                  <a:srgbClr val="0070C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缺陷编号</a:t>
            </a:r>
            <a:r>
              <a:rPr lang="en-US" altLang="zh-CN" dirty="0">
                <a:latin typeface="微软雅黑" panose="020B0503020204020204" pitchFamily="34" charset="-122"/>
                <a:ea typeface="微软雅黑" panose="020B0503020204020204" pitchFamily="34" charset="-122"/>
              </a:rPr>
              <a:t>6</a:t>
            </a:r>
            <a:endParaRPr lang="zh-CN" altLang="en-US" sz="1400" dirty="0"/>
          </a:p>
        </p:txBody>
      </p:sp>
      <p:sp>
        <p:nvSpPr>
          <p:cNvPr id="10" name="文本框 9">
            <a:extLst>
              <a:ext uri="{FF2B5EF4-FFF2-40B4-BE49-F238E27FC236}">
                <a16:creationId xmlns:a16="http://schemas.microsoft.com/office/drawing/2014/main" id="{78E582B3-F254-4B95-ABDB-7A881FAF1C0D}"/>
              </a:ext>
            </a:extLst>
          </p:cNvPr>
          <p:cNvSpPr txBox="1"/>
          <p:nvPr/>
        </p:nvSpPr>
        <p:spPr>
          <a:xfrm>
            <a:off x="550863" y="1971852"/>
            <a:ext cx="3259137" cy="798104"/>
          </a:xfrm>
          <a:prstGeom prst="rect">
            <a:avLst/>
          </a:prstGeom>
          <a:noFill/>
        </p:spPr>
        <p:txBody>
          <a:bodyPr wrap="square" rtlCol="0">
            <a:spAutoFit/>
          </a:bodyPr>
          <a:lstStyle/>
          <a:p>
            <a:pPr>
              <a:lnSpc>
                <a:spcPts val="2900"/>
              </a:lnSpc>
            </a:pPr>
            <a:r>
              <a:rPr lang="zh-CN" altLang="en-US" dirty="0">
                <a:latin typeface="微软雅黑" panose="020B0503020204020204" pitchFamily="34" charset="-122"/>
                <a:ea typeface="微软雅黑" panose="020B0503020204020204" pitchFamily="34" charset="-122"/>
              </a:rPr>
              <a:t>可以看到，输入</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字的作业名称仍能成功创建作业。</a:t>
            </a:r>
          </a:p>
        </p:txBody>
      </p:sp>
      <p:pic>
        <p:nvPicPr>
          <p:cNvPr id="4" name="图片 3">
            <a:extLst>
              <a:ext uri="{FF2B5EF4-FFF2-40B4-BE49-F238E27FC236}">
                <a16:creationId xmlns:a16="http://schemas.microsoft.com/office/drawing/2014/main" id="{27A7AA3D-F9CB-407F-BBDC-8F23530E7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705" y="829079"/>
            <a:ext cx="7470590" cy="5323667"/>
          </a:xfrm>
          <a:prstGeom prst="rect">
            <a:avLst/>
          </a:prstGeom>
        </p:spPr>
      </p:pic>
    </p:spTree>
    <p:extLst>
      <p:ext uri="{BB962C8B-B14F-4D97-AF65-F5344CB8AC3E}">
        <p14:creationId xmlns:p14="http://schemas.microsoft.com/office/powerpoint/2010/main" val="360453030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bwMode="auto">
          <a:xfrm>
            <a:off x="550863" y="82550"/>
            <a:ext cx="3541712" cy="585788"/>
            <a:chOff x="551544" y="82976"/>
            <a:chExt cx="3540396" cy="584775"/>
          </a:xfrm>
        </p:grpSpPr>
        <p:sp>
          <p:nvSpPr>
            <p:cNvPr id="20506"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测试简介</a:t>
              </a:r>
            </a:p>
          </p:txBody>
        </p:sp>
        <p:sp>
          <p:nvSpPr>
            <p:cNvPr id="6" name="文本框 5"/>
            <p:cNvSpPr txBox="1"/>
            <p:nvPr/>
          </p:nvSpPr>
          <p:spPr>
            <a:xfrm>
              <a:off x="551544" y="829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01</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8401344" y="1715823"/>
            <a:ext cx="3707797" cy="4802142"/>
            <a:chOff x="7905114" y="1394513"/>
            <a:chExt cx="3677285" cy="4727195"/>
          </a:xfrm>
        </p:grpSpPr>
        <p:grpSp>
          <p:nvGrpSpPr>
            <p:cNvPr id="23" name="ïŝľïḍe"/>
            <p:cNvGrpSpPr/>
            <p:nvPr/>
          </p:nvGrpSpPr>
          <p:grpSpPr>
            <a:xfrm>
              <a:off x="7905114" y="1394513"/>
              <a:ext cx="3677285" cy="4533265"/>
              <a:chOff x="6328049" y="1808820"/>
              <a:chExt cx="3000563" cy="3699017"/>
            </a:xfrm>
          </p:grpSpPr>
          <p:sp>
            <p:nvSpPr>
              <p:cNvPr id="24" name="îṡḷîḍê"/>
              <p:cNvSpPr/>
              <p:nvPr/>
            </p:nvSpPr>
            <p:spPr>
              <a:xfrm>
                <a:off x="6356029" y="1808820"/>
                <a:ext cx="2810923" cy="3699017"/>
              </a:xfrm>
              <a:prstGeom prst="roundRect">
                <a:avLst>
                  <a:gd name="adj" fmla="val 3485"/>
                </a:avLst>
              </a:prstGeom>
              <a:solidFill>
                <a:srgbClr val="53678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r>
                  <a:rPr lang="zh-CN" altLang="en-US" sz="2400" dirty="0">
                    <a:latin typeface="微软雅黑" panose="020B0503020204020204" pitchFamily="34" charset="-122"/>
                    <a:ea typeface="微软雅黑" panose="020B0503020204020204" pitchFamily="34" charset="-122"/>
                  </a:rPr>
                  <a:t>测试范围</a:t>
                </a:r>
                <a:endParaRPr lang="zh-CN" altLang="zh-CN" sz="2400" dirty="0">
                  <a:latin typeface="微软雅黑" panose="020B0503020204020204" pitchFamily="34" charset="-122"/>
                  <a:ea typeface="微软雅黑" panose="020B0503020204020204" pitchFamily="34" charset="-122"/>
                  <a:cs typeface="+mn-ea"/>
                  <a:sym typeface="+mn-lt"/>
                </a:endParaRPr>
              </a:p>
            </p:txBody>
          </p:sp>
          <p:sp>
            <p:nvSpPr>
              <p:cNvPr id="25" name="îs1iḑe"/>
              <p:cNvSpPr/>
              <p:nvPr/>
            </p:nvSpPr>
            <p:spPr>
              <a:xfrm>
                <a:off x="6356029" y="2733703"/>
                <a:ext cx="2810924" cy="2774134"/>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1">
                  <a:lumMod val="95000"/>
                </a:schemeClr>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îŝľíďe"/>
              <p:cNvSpPr txBox="1"/>
              <p:nvPr/>
            </p:nvSpPr>
            <p:spPr>
              <a:xfrm>
                <a:off x="7368667" y="2453397"/>
                <a:ext cx="755335" cy="707886"/>
              </a:xfrm>
              <a:prstGeom prst="rect">
                <a:avLst/>
              </a:prstGeom>
              <a:noFill/>
            </p:spPr>
            <p:txBody>
              <a:bodyPr wrap="none">
                <a:normAutofit/>
              </a:bodyPr>
              <a:lstStyle/>
              <a:p>
                <a:pPr algn="ctr"/>
                <a:r>
                  <a:rPr lang="en-US" sz="4000">
                    <a:solidFill>
                      <a:schemeClr val="bg2"/>
                    </a:solidFill>
                    <a:cs typeface="+mn-ea"/>
                    <a:sym typeface="+mn-lt"/>
                  </a:rPr>
                  <a:t>03</a:t>
                </a:r>
              </a:p>
            </p:txBody>
          </p:sp>
          <p:sp>
            <p:nvSpPr>
              <p:cNvPr id="27" name="íŝ1îde"/>
              <p:cNvSpPr/>
              <p:nvPr/>
            </p:nvSpPr>
            <p:spPr>
              <a:xfrm>
                <a:off x="6328049" y="3269463"/>
                <a:ext cx="3000563" cy="532650"/>
              </a:xfrm>
              <a:prstGeom prst="rect">
                <a:avLst/>
              </a:prstGeom>
            </p:spPr>
            <p:txBody>
              <a:bodyPr wrap="square">
                <a:noAutofit/>
              </a:bodyPr>
              <a:lstStyle/>
              <a:p>
                <a:pPr marL="285750" indent="-285750" algn="ctr" fontAlgn="auto">
                  <a:lnSpc>
                    <a:spcPct val="150000"/>
                  </a:lnSpc>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pic>
          <p:nvPicPr>
            <p:cNvPr id="34" name="图片 33"/>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070855" y="4928740"/>
              <a:ext cx="1192968" cy="1192968"/>
            </a:xfrm>
            <a:prstGeom prst="rect">
              <a:avLst/>
            </a:prstGeom>
          </p:spPr>
        </p:pic>
      </p:grpSp>
      <p:sp>
        <p:nvSpPr>
          <p:cNvPr id="36" name="îṡḷîḍê"/>
          <p:cNvSpPr/>
          <p:nvPr/>
        </p:nvSpPr>
        <p:spPr>
          <a:xfrm>
            <a:off x="4687568" y="1715823"/>
            <a:ext cx="3301999" cy="4533266"/>
          </a:xfrm>
          <a:prstGeom prst="roundRect">
            <a:avLst>
              <a:gd name="adj" fmla="val 3485"/>
            </a:avLst>
          </a:prstGeom>
          <a:solidFill>
            <a:srgbClr val="53678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r>
              <a:rPr lang="zh-CN" altLang="en-US" sz="2400" dirty="0">
                <a:latin typeface="微软雅黑" panose="020B0503020204020204" pitchFamily="34" charset="-122"/>
                <a:ea typeface="微软雅黑" panose="020B0503020204020204" pitchFamily="34" charset="-122"/>
              </a:rPr>
              <a:t>测试目的</a:t>
            </a: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37" name="îs1iḑe"/>
          <p:cNvSpPr/>
          <p:nvPr/>
        </p:nvSpPr>
        <p:spPr>
          <a:xfrm>
            <a:off x="4688203" y="2849297"/>
            <a:ext cx="3335654" cy="3531871"/>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1">
              <a:lumMod val="95000"/>
            </a:schemeClr>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îṡḷîḍê"/>
          <p:cNvSpPr/>
          <p:nvPr/>
        </p:nvSpPr>
        <p:spPr>
          <a:xfrm>
            <a:off x="954403" y="1715823"/>
            <a:ext cx="3301999" cy="4533266"/>
          </a:xfrm>
          <a:prstGeom prst="roundRect">
            <a:avLst>
              <a:gd name="adj" fmla="val 3485"/>
            </a:avLst>
          </a:prstGeom>
          <a:solidFill>
            <a:srgbClr val="53678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r>
              <a:rPr lang="zh-CN" altLang="en-US" sz="2400" dirty="0">
                <a:latin typeface="微软雅黑" panose="020B0503020204020204" pitchFamily="34" charset="-122"/>
                <a:ea typeface="微软雅黑" panose="020B0503020204020204" pitchFamily="34" charset="-122"/>
              </a:rPr>
              <a:t>测试对象</a:t>
            </a: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41" name="îs1iḑe"/>
          <p:cNvSpPr/>
          <p:nvPr/>
        </p:nvSpPr>
        <p:spPr>
          <a:xfrm>
            <a:off x="955038" y="2849298"/>
            <a:ext cx="3335654" cy="3531870"/>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1">
              <a:lumMod val="95000"/>
            </a:schemeClr>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îŝľíďe"/>
          <p:cNvSpPr txBox="1"/>
          <p:nvPr/>
        </p:nvSpPr>
        <p:spPr>
          <a:xfrm>
            <a:off x="2142719" y="2505773"/>
            <a:ext cx="925687" cy="867537"/>
          </a:xfrm>
          <a:prstGeom prst="rect">
            <a:avLst/>
          </a:prstGeom>
          <a:noFill/>
        </p:spPr>
        <p:txBody>
          <a:bodyPr wrap="none">
            <a:normAutofit/>
          </a:bodyPr>
          <a:lstStyle/>
          <a:p>
            <a:pPr algn="ctr"/>
            <a:r>
              <a:rPr lang="en-US" sz="4000">
                <a:solidFill>
                  <a:schemeClr val="bg2"/>
                </a:solidFill>
                <a:cs typeface="+mn-ea"/>
                <a:sym typeface="+mn-lt"/>
              </a:rPr>
              <a:t>01</a:t>
            </a:r>
          </a:p>
        </p:txBody>
      </p:sp>
      <p:sp>
        <p:nvSpPr>
          <p:cNvPr id="43" name="îŝľíďe"/>
          <p:cNvSpPr txBox="1"/>
          <p:nvPr/>
        </p:nvSpPr>
        <p:spPr>
          <a:xfrm>
            <a:off x="5876519" y="2505773"/>
            <a:ext cx="925687" cy="867537"/>
          </a:xfrm>
          <a:prstGeom prst="rect">
            <a:avLst/>
          </a:prstGeom>
          <a:noFill/>
        </p:spPr>
        <p:txBody>
          <a:bodyPr wrap="none">
            <a:normAutofit/>
          </a:bodyPr>
          <a:lstStyle/>
          <a:p>
            <a:pPr algn="ctr"/>
            <a:r>
              <a:rPr lang="en-US" sz="4000">
                <a:solidFill>
                  <a:schemeClr val="bg2"/>
                </a:solidFill>
                <a:cs typeface="+mn-ea"/>
                <a:sym typeface="+mn-lt"/>
              </a:rPr>
              <a:t>02</a:t>
            </a:r>
          </a:p>
        </p:txBody>
      </p:sp>
      <p:pic>
        <p:nvPicPr>
          <p:cNvPr id="44" name="图片 43"/>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47608" y="5420322"/>
            <a:ext cx="1054598" cy="1054598"/>
          </a:xfrm>
          <a:prstGeom prst="rect">
            <a:avLst/>
          </a:prstGeom>
        </p:spPr>
      </p:pic>
      <p:sp>
        <p:nvSpPr>
          <p:cNvPr id="45" name="íŝ1îde"/>
          <p:cNvSpPr/>
          <p:nvPr/>
        </p:nvSpPr>
        <p:spPr>
          <a:xfrm>
            <a:off x="4713705" y="3378547"/>
            <a:ext cx="3310152" cy="652780"/>
          </a:xfrm>
          <a:prstGeom prst="rect">
            <a:avLst/>
          </a:prstGeom>
        </p:spPr>
        <p:txBody>
          <a:bodyPr wrap="square">
            <a:noAutofit/>
          </a:bodyPr>
          <a:lstStyle/>
          <a:p>
            <a:pPr marL="285750" indent="-285750" algn="ctr">
              <a:lnSpc>
                <a:spcPct val="150000"/>
              </a:lnSpc>
            </a:pP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收集和整理与系统相关的一些关键</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ctr">
              <a:lnSpc>
                <a:spcPct val="150000"/>
              </a:lnSpc>
            </a:pP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数据，从而为该系统的维护提供客</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ctr">
              <a:lnSpc>
                <a:spcPct val="150000"/>
              </a:lnSpc>
            </a:pP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观的质量评估以及可行的建议，同</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ctr">
              <a:lnSpc>
                <a:spcPct val="150000"/>
              </a:lnSpc>
            </a:pP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时可以借助测试结果修复一些系统</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pP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存在的</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bug</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gn="ctr" fontAlgn="auto">
              <a:lnSpc>
                <a:spcPct val="150000"/>
              </a:lnSpc>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6" name="íŝ1îde"/>
          <p:cNvSpPr/>
          <p:nvPr/>
        </p:nvSpPr>
        <p:spPr>
          <a:xfrm>
            <a:off x="991235" y="3465646"/>
            <a:ext cx="3457576" cy="1131362"/>
          </a:xfrm>
          <a:prstGeom prst="rect">
            <a:avLst/>
          </a:prstGeom>
        </p:spPr>
        <p:txBody>
          <a:bodyPr wrap="square">
            <a:noAutofit/>
          </a:bodyPr>
          <a:lstStyle/>
          <a:p>
            <a:pPr marL="285750" indent="-285750" fontAlgn="auto">
              <a:lnSpc>
                <a:spcPct val="15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本小组在本学期</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软件需求工程</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285750" indent="-285750" fontAlgn="auto">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软件工程管理</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课所开发的高校教</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285750" indent="-285750" fontAlgn="auto">
              <a:lnSpc>
                <a:spcPct val="15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学系统。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47" name="图片 46"/>
          <p:cNvPicPr>
            <a:picLocks noChangeAspect="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13808" y="5326570"/>
            <a:ext cx="1054598" cy="1054598"/>
          </a:xfrm>
          <a:prstGeom prst="rect">
            <a:avLst/>
          </a:prstGeom>
        </p:spPr>
      </p:pic>
      <p:grpSp>
        <p:nvGrpSpPr>
          <p:cNvPr id="48" name="组合 47"/>
          <p:cNvGrpSpPr/>
          <p:nvPr/>
        </p:nvGrpSpPr>
        <p:grpSpPr bwMode="auto">
          <a:xfrm>
            <a:off x="991235" y="843280"/>
            <a:ext cx="3170732" cy="521970"/>
            <a:chOff x="5982652" y="1917541"/>
            <a:chExt cx="7104911" cy="523220"/>
          </a:xfrm>
        </p:grpSpPr>
        <p:sp>
          <p:nvSpPr>
            <p:cNvPr id="49" name="矩形 48"/>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文本框 53"/>
            <p:cNvSpPr txBox="1">
              <a:spLocks noChangeArrowheads="1"/>
            </p:cNvSpPr>
            <p:nvPr/>
          </p:nvSpPr>
          <p:spPr bwMode="auto">
            <a:xfrm>
              <a:off x="6109547" y="2011168"/>
              <a:ext cx="6978016" cy="3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高校教学系统</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30" name="íŝ1îde">
            <a:extLst>
              <a:ext uri="{FF2B5EF4-FFF2-40B4-BE49-F238E27FC236}">
                <a16:creationId xmlns:a16="http://schemas.microsoft.com/office/drawing/2014/main" id="{9B253334-3B8F-4F2A-86AF-8785E7D3D37D}"/>
              </a:ext>
            </a:extLst>
          </p:cNvPr>
          <p:cNvSpPr/>
          <p:nvPr/>
        </p:nvSpPr>
        <p:spPr>
          <a:xfrm>
            <a:off x="8437851" y="3401651"/>
            <a:ext cx="3442657" cy="628250"/>
          </a:xfrm>
          <a:prstGeom prst="rect">
            <a:avLst/>
          </a:prstGeom>
        </p:spPr>
        <p:txBody>
          <a:bodyPr wrap="square">
            <a:noAutofit/>
          </a:bodyPr>
          <a:lstStyle/>
          <a:p>
            <a:pPr marL="285750" indent="-285750" algn="ctr" fontAlgn="auto">
              <a:lnSpc>
                <a:spcPct val="15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主要是功能层面的</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sym typeface="+mn-lt"/>
              </a:rPr>
              <a:t>黑盒测试</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，对系统</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285750" indent="-285750" algn="ctr" fontAlgn="auto">
              <a:lnSpc>
                <a:spcPct val="15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的一些基本功能进行测试，主要包括</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285750" indent="-285750" fontAlgn="auto">
              <a:lnSpc>
                <a:spcPct val="15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了</a:t>
            </a:r>
            <a:r>
              <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12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个模块和</a:t>
            </a:r>
            <a:r>
              <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17</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sym typeface="+mn-lt"/>
              </a:rPr>
              <a:t>个场景的</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测试。</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8" name="文本框 7">
            <a:extLst>
              <a:ext uri="{FF2B5EF4-FFF2-40B4-BE49-F238E27FC236}">
                <a16:creationId xmlns:a16="http://schemas.microsoft.com/office/drawing/2014/main" id="{85889F16-E5C2-4A9A-BAEC-04F4B12CD97E}"/>
              </a:ext>
            </a:extLst>
          </p:cNvPr>
          <p:cNvSpPr txBox="1"/>
          <p:nvPr/>
        </p:nvSpPr>
        <p:spPr>
          <a:xfrm>
            <a:off x="628835" y="846341"/>
            <a:ext cx="4420632"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缺陷举例</a:t>
            </a:r>
            <a:r>
              <a:rPr lang="en-US" altLang="zh-CN" b="1" dirty="0">
                <a:solidFill>
                  <a:srgbClr val="0070C0"/>
                </a:solidFill>
                <a:latin typeface="微软雅黑" panose="020B0503020204020204" pitchFamily="34" charset="-122"/>
                <a:ea typeface="微软雅黑" panose="020B0503020204020204" pitchFamily="34" charset="-122"/>
              </a:rPr>
              <a:t>6</a:t>
            </a:r>
            <a:r>
              <a:rPr lang="zh-CN" altLang="en-US" b="1" dirty="0">
                <a:solidFill>
                  <a:srgbClr val="0070C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缺陷编号</a:t>
            </a:r>
            <a:r>
              <a:rPr lang="en-US" altLang="zh-CN" dirty="0">
                <a:latin typeface="微软雅黑" panose="020B0503020204020204" pitchFamily="34" charset="-122"/>
                <a:ea typeface="微软雅黑" panose="020B0503020204020204" pitchFamily="34" charset="-122"/>
              </a:rPr>
              <a:t>8</a:t>
            </a:r>
            <a:endParaRPr lang="zh-CN" altLang="en-US" sz="1400" dirty="0"/>
          </a:p>
        </p:txBody>
      </p:sp>
      <p:sp>
        <p:nvSpPr>
          <p:cNvPr id="10" name="文本框 9">
            <a:extLst>
              <a:ext uri="{FF2B5EF4-FFF2-40B4-BE49-F238E27FC236}">
                <a16:creationId xmlns:a16="http://schemas.microsoft.com/office/drawing/2014/main" id="{78E582B3-F254-4B95-ABDB-7A881FAF1C0D}"/>
              </a:ext>
            </a:extLst>
          </p:cNvPr>
          <p:cNvSpPr txBox="1"/>
          <p:nvPr/>
        </p:nvSpPr>
        <p:spPr>
          <a:xfrm>
            <a:off x="799510" y="5691596"/>
            <a:ext cx="7581009" cy="426207"/>
          </a:xfrm>
          <a:prstGeom prst="rect">
            <a:avLst/>
          </a:prstGeom>
          <a:noFill/>
        </p:spPr>
        <p:txBody>
          <a:bodyPr wrap="square" rtlCol="0">
            <a:spAutoFit/>
          </a:bodyPr>
          <a:lstStyle/>
          <a:p>
            <a:pPr>
              <a:lnSpc>
                <a:spcPts val="2900"/>
              </a:lnSpc>
            </a:pPr>
            <a:r>
              <a:rPr lang="zh-CN" altLang="en-US" dirty="0">
                <a:latin typeface="微软雅黑" panose="020B0503020204020204" pitchFamily="34" charset="-122"/>
                <a:ea typeface="微软雅黑" panose="020B0503020204020204" pitchFamily="34" charset="-122"/>
              </a:rPr>
              <a:t>可以看到，点击删除后第二个测试依然存在。</a:t>
            </a:r>
          </a:p>
        </p:txBody>
      </p:sp>
      <p:pic>
        <p:nvPicPr>
          <p:cNvPr id="4" name="图片 3">
            <a:extLst>
              <a:ext uri="{FF2B5EF4-FFF2-40B4-BE49-F238E27FC236}">
                <a16:creationId xmlns:a16="http://schemas.microsoft.com/office/drawing/2014/main" id="{89C6B181-66C8-4E61-8714-A703CDBC9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7" y="1252360"/>
            <a:ext cx="12071126" cy="2156647"/>
          </a:xfrm>
          <a:prstGeom prst="rect">
            <a:avLst/>
          </a:prstGeom>
        </p:spPr>
      </p:pic>
      <p:pic>
        <p:nvPicPr>
          <p:cNvPr id="9" name="图片 8">
            <a:extLst>
              <a:ext uri="{FF2B5EF4-FFF2-40B4-BE49-F238E27FC236}">
                <a16:creationId xmlns:a16="http://schemas.microsoft.com/office/drawing/2014/main" id="{1A9A3AFF-EF65-47A1-A81B-8DF80938F4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7" y="3534952"/>
            <a:ext cx="11926334" cy="2149026"/>
          </a:xfrm>
          <a:prstGeom prst="rect">
            <a:avLst/>
          </a:prstGeom>
        </p:spPr>
      </p:pic>
    </p:spTree>
    <p:extLst>
      <p:ext uri="{BB962C8B-B14F-4D97-AF65-F5344CB8AC3E}">
        <p14:creationId xmlns:p14="http://schemas.microsoft.com/office/powerpoint/2010/main" val="309511514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4" name="文本框 13">
            <a:extLst>
              <a:ext uri="{FF2B5EF4-FFF2-40B4-BE49-F238E27FC236}">
                <a16:creationId xmlns:a16="http://schemas.microsoft.com/office/drawing/2014/main" id="{F3AD81FD-C8F7-46AB-8D9B-7408C4015306}"/>
              </a:ext>
            </a:extLst>
          </p:cNvPr>
          <p:cNvSpPr txBox="1"/>
          <p:nvPr/>
        </p:nvSpPr>
        <p:spPr>
          <a:xfrm>
            <a:off x="550863" y="909980"/>
            <a:ext cx="4672614" cy="461665"/>
          </a:xfrm>
          <a:prstGeom prst="rect">
            <a:avLst/>
          </a:prstGeom>
          <a:noFill/>
        </p:spPr>
        <p:txBody>
          <a:bodyPr wrap="squar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采用</a:t>
            </a:r>
            <a:r>
              <a:rPr lang="en-US" altLang="zh-CN" sz="2400" b="1" dirty="0" err="1">
                <a:solidFill>
                  <a:srgbClr val="0070C0"/>
                </a:solidFill>
                <a:latin typeface="微软雅黑" panose="020B0503020204020204" pitchFamily="34" charset="-122"/>
                <a:ea typeface="微软雅黑" panose="020B0503020204020204" pitchFamily="34" charset="-122"/>
              </a:rPr>
              <a:t>tracup</a:t>
            </a:r>
            <a:r>
              <a:rPr lang="zh-CN" altLang="en-US" sz="2400" dirty="0">
                <a:solidFill>
                  <a:srgbClr val="0070C0"/>
                </a:solidFill>
                <a:latin typeface="微软雅黑" panose="020B0503020204020204" pitchFamily="34" charset="-122"/>
                <a:ea typeface="微软雅黑" panose="020B0503020204020204" pitchFamily="34" charset="-122"/>
              </a:rPr>
              <a:t>进行</a:t>
            </a:r>
            <a:r>
              <a:rPr lang="en-US" altLang="zh-CN" sz="2400" b="1" dirty="0" err="1">
                <a:solidFill>
                  <a:srgbClr val="0070C0"/>
                </a:solidFill>
                <a:latin typeface="微软雅黑" panose="020B0503020204020204" pitchFamily="34" charset="-122"/>
                <a:ea typeface="微软雅黑" panose="020B0503020204020204" pitchFamily="34" charset="-122"/>
              </a:rPr>
              <a:t>bugList</a:t>
            </a:r>
            <a:r>
              <a:rPr lang="zh-CN" altLang="en-US" sz="2400" dirty="0">
                <a:solidFill>
                  <a:srgbClr val="0070C0"/>
                </a:solidFill>
                <a:latin typeface="微软雅黑" panose="020B0503020204020204" pitchFamily="34" charset="-122"/>
                <a:ea typeface="微软雅黑" panose="020B0503020204020204" pitchFamily="34" charset="-122"/>
              </a:rPr>
              <a:t>维护：</a:t>
            </a:r>
            <a:endParaRPr lang="zh-CN" altLang="en-US" dirty="0"/>
          </a:p>
        </p:txBody>
      </p:sp>
      <p:pic>
        <p:nvPicPr>
          <p:cNvPr id="11" name="图片 10">
            <a:extLst>
              <a:ext uri="{FF2B5EF4-FFF2-40B4-BE49-F238E27FC236}">
                <a16:creationId xmlns:a16="http://schemas.microsoft.com/office/drawing/2014/main" id="{6663407B-745D-480D-9BDC-B016F6DF47B7}"/>
              </a:ext>
            </a:extLst>
          </p:cNvPr>
          <p:cNvPicPr>
            <a:picLocks noChangeAspect="1"/>
          </p:cNvPicPr>
          <p:nvPr/>
        </p:nvPicPr>
        <p:blipFill>
          <a:blip r:embed="rId3"/>
          <a:stretch>
            <a:fillRect/>
          </a:stretch>
        </p:blipFill>
        <p:spPr>
          <a:xfrm>
            <a:off x="6965765" y="1669534"/>
            <a:ext cx="5124422" cy="2812610"/>
          </a:xfrm>
          <a:prstGeom prst="rect">
            <a:avLst/>
          </a:prstGeom>
        </p:spPr>
      </p:pic>
      <p:pic>
        <p:nvPicPr>
          <p:cNvPr id="13" name="图片 12">
            <a:extLst>
              <a:ext uri="{FF2B5EF4-FFF2-40B4-BE49-F238E27FC236}">
                <a16:creationId xmlns:a16="http://schemas.microsoft.com/office/drawing/2014/main" id="{3C3825C6-C15A-4F6E-93F4-B48E8F5ED82B}"/>
              </a:ext>
            </a:extLst>
          </p:cNvPr>
          <p:cNvPicPr>
            <a:picLocks noChangeAspect="1"/>
          </p:cNvPicPr>
          <p:nvPr/>
        </p:nvPicPr>
        <p:blipFill>
          <a:blip r:embed="rId4"/>
          <a:stretch>
            <a:fillRect/>
          </a:stretch>
        </p:blipFill>
        <p:spPr>
          <a:xfrm>
            <a:off x="147319" y="1944552"/>
            <a:ext cx="6238043" cy="2456522"/>
          </a:xfrm>
          <a:prstGeom prst="rect">
            <a:avLst/>
          </a:prstGeom>
        </p:spPr>
      </p:pic>
      <p:sp>
        <p:nvSpPr>
          <p:cNvPr id="15" name="文本框 14">
            <a:extLst>
              <a:ext uri="{FF2B5EF4-FFF2-40B4-BE49-F238E27FC236}">
                <a16:creationId xmlns:a16="http://schemas.microsoft.com/office/drawing/2014/main" id="{4318B87A-15B6-4311-A38E-812CEB14CCA9}"/>
              </a:ext>
            </a:extLst>
          </p:cNvPr>
          <p:cNvSpPr txBox="1"/>
          <p:nvPr/>
        </p:nvSpPr>
        <p:spPr>
          <a:xfrm>
            <a:off x="1289189" y="4477177"/>
            <a:ext cx="3195961" cy="338554"/>
          </a:xfrm>
          <a:prstGeom prst="rect">
            <a:avLst/>
          </a:prstGeom>
          <a:noFill/>
        </p:spPr>
        <p:txBody>
          <a:bodyPr wrap="square" rtlCol="0">
            <a:spAutoFit/>
          </a:bodyPr>
          <a:lstStyle/>
          <a:p>
            <a:r>
              <a:rPr lang="en-US" altLang="zh-CN" sz="1600" dirty="0" err="1">
                <a:latin typeface="微软雅黑" panose="020B0503020204020204" pitchFamily="34" charset="-122"/>
                <a:ea typeface="微软雅黑" panose="020B0503020204020204" pitchFamily="34" charset="-122"/>
              </a:rPr>
              <a:t>Tracup</a:t>
            </a:r>
            <a:r>
              <a:rPr lang="zh-CN" altLang="en-US" sz="1600" dirty="0">
                <a:latin typeface="微软雅黑" panose="020B0503020204020204" pitchFamily="34" charset="-122"/>
                <a:ea typeface="微软雅黑" panose="020B0503020204020204" pitchFamily="34" charset="-122"/>
              </a:rPr>
              <a:t>缺陷列表部分截图</a:t>
            </a:r>
          </a:p>
        </p:txBody>
      </p:sp>
      <p:sp>
        <p:nvSpPr>
          <p:cNvPr id="22" name="文本框 21">
            <a:extLst>
              <a:ext uri="{FF2B5EF4-FFF2-40B4-BE49-F238E27FC236}">
                <a16:creationId xmlns:a16="http://schemas.microsoft.com/office/drawing/2014/main" id="{CEBFD3C2-B324-4EA1-AA96-4A4CFE5F53CB}"/>
              </a:ext>
            </a:extLst>
          </p:cNvPr>
          <p:cNvSpPr txBox="1"/>
          <p:nvPr/>
        </p:nvSpPr>
        <p:spPr>
          <a:xfrm>
            <a:off x="8683301" y="4477177"/>
            <a:ext cx="3195961" cy="338554"/>
          </a:xfrm>
          <a:prstGeom prst="rect">
            <a:avLst/>
          </a:prstGeom>
          <a:noFill/>
        </p:spPr>
        <p:txBody>
          <a:bodyPr wrap="square" rtlCol="0">
            <a:spAutoFit/>
          </a:bodyPr>
          <a:lstStyle/>
          <a:p>
            <a:r>
              <a:rPr lang="en-US" altLang="zh-CN" sz="1600" dirty="0" err="1">
                <a:latin typeface="微软雅黑" panose="020B0503020204020204" pitchFamily="34" charset="-122"/>
                <a:ea typeface="微软雅黑" panose="020B0503020204020204" pitchFamily="34" charset="-122"/>
              </a:rPr>
              <a:t>Tracup</a:t>
            </a:r>
            <a:r>
              <a:rPr lang="zh-CN" altLang="en-US" sz="1600" dirty="0">
                <a:latin typeface="微软雅黑" panose="020B0503020204020204" pitchFamily="34" charset="-122"/>
                <a:ea typeface="微软雅黑" panose="020B0503020204020204" pitchFamily="34" charset="-122"/>
              </a:rPr>
              <a:t>缺陷状态统计</a:t>
            </a:r>
          </a:p>
        </p:txBody>
      </p:sp>
    </p:spTree>
    <p:extLst>
      <p:ext uri="{BB962C8B-B14F-4D97-AF65-F5344CB8AC3E}">
        <p14:creationId xmlns:p14="http://schemas.microsoft.com/office/powerpoint/2010/main" val="14972974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8" name="文本框 7">
            <a:extLst>
              <a:ext uri="{FF2B5EF4-FFF2-40B4-BE49-F238E27FC236}">
                <a16:creationId xmlns:a16="http://schemas.microsoft.com/office/drawing/2014/main" id="{85889F16-E5C2-4A9A-BAEC-04F4B12CD97E}"/>
              </a:ext>
            </a:extLst>
          </p:cNvPr>
          <p:cNvSpPr txBox="1"/>
          <p:nvPr/>
        </p:nvSpPr>
        <p:spPr>
          <a:xfrm>
            <a:off x="609600" y="947538"/>
            <a:ext cx="3293064" cy="461665"/>
          </a:xfrm>
          <a:prstGeom prst="rect">
            <a:avLst/>
          </a:prstGeom>
          <a:noFill/>
        </p:spPr>
        <p:txBody>
          <a:bodyPr wrap="square" rtlCol="0">
            <a:spAutoFit/>
          </a:bodyPr>
          <a:lstStyle/>
          <a:p>
            <a:r>
              <a:rPr lang="en-US" altLang="zh-CN" sz="2400" b="1" dirty="0">
                <a:solidFill>
                  <a:srgbClr val="0070C0"/>
                </a:solidFill>
                <a:latin typeface="微软雅黑" panose="020B0503020204020204" pitchFamily="34" charset="-122"/>
                <a:ea typeface="微软雅黑" panose="020B0503020204020204" pitchFamily="34" charset="-122"/>
              </a:rPr>
              <a:t>S – Curve</a:t>
            </a:r>
            <a:endParaRPr lang="zh-CN" altLang="en-US" dirty="0"/>
          </a:p>
        </p:txBody>
      </p:sp>
      <p:pic>
        <p:nvPicPr>
          <p:cNvPr id="4" name="图片 3">
            <a:extLst>
              <a:ext uri="{FF2B5EF4-FFF2-40B4-BE49-F238E27FC236}">
                <a16:creationId xmlns:a16="http://schemas.microsoft.com/office/drawing/2014/main" id="{ABF49CFB-A1CC-4BC1-80A3-63C82500E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96" y="1565514"/>
            <a:ext cx="8381999" cy="4531834"/>
          </a:xfrm>
          <a:prstGeom prst="rect">
            <a:avLst/>
          </a:prstGeom>
        </p:spPr>
      </p:pic>
    </p:spTree>
    <p:extLst>
      <p:ext uri="{BB962C8B-B14F-4D97-AF65-F5344CB8AC3E}">
        <p14:creationId xmlns:p14="http://schemas.microsoft.com/office/powerpoint/2010/main" val="34015573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缺陷</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07</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graphicFrame>
        <p:nvGraphicFramePr>
          <p:cNvPr id="4" name="表格 4">
            <a:extLst>
              <a:ext uri="{FF2B5EF4-FFF2-40B4-BE49-F238E27FC236}">
                <a16:creationId xmlns:a16="http://schemas.microsoft.com/office/drawing/2014/main" id="{AAE559C7-046B-44E5-A08F-A8E1480F86A2}"/>
              </a:ext>
            </a:extLst>
          </p:cNvPr>
          <p:cNvGraphicFramePr>
            <a:graphicFrameLocks noGrp="1"/>
          </p:cNvGraphicFramePr>
          <p:nvPr>
            <p:extLst>
              <p:ext uri="{D42A27DB-BD31-4B8C-83A1-F6EECF244321}">
                <p14:modId xmlns:p14="http://schemas.microsoft.com/office/powerpoint/2010/main" val="2777696510"/>
              </p:ext>
            </p:extLst>
          </p:nvPr>
        </p:nvGraphicFramePr>
        <p:xfrm>
          <a:off x="409853" y="1242876"/>
          <a:ext cx="11372294" cy="4768264"/>
        </p:xfrm>
        <a:graphic>
          <a:graphicData uri="http://schemas.openxmlformats.org/drawingml/2006/table">
            <a:tbl>
              <a:tblPr firstRow="1" bandRow="1">
                <a:tableStyleId>{5C22544A-7EE6-4342-B048-85BDC9FD1C3A}</a:tableStyleId>
              </a:tblPr>
              <a:tblGrid>
                <a:gridCol w="1074198">
                  <a:extLst>
                    <a:ext uri="{9D8B030D-6E8A-4147-A177-3AD203B41FA5}">
                      <a16:colId xmlns:a16="http://schemas.microsoft.com/office/drawing/2014/main" val="2497317702"/>
                    </a:ext>
                  </a:extLst>
                </a:gridCol>
                <a:gridCol w="4864963">
                  <a:extLst>
                    <a:ext uri="{9D8B030D-6E8A-4147-A177-3AD203B41FA5}">
                      <a16:colId xmlns:a16="http://schemas.microsoft.com/office/drawing/2014/main" val="1298124696"/>
                    </a:ext>
                  </a:extLst>
                </a:gridCol>
                <a:gridCol w="4495041">
                  <a:extLst>
                    <a:ext uri="{9D8B030D-6E8A-4147-A177-3AD203B41FA5}">
                      <a16:colId xmlns:a16="http://schemas.microsoft.com/office/drawing/2014/main" val="2593633784"/>
                    </a:ext>
                  </a:extLst>
                </a:gridCol>
                <a:gridCol w="938092">
                  <a:extLst>
                    <a:ext uri="{9D8B030D-6E8A-4147-A177-3AD203B41FA5}">
                      <a16:colId xmlns:a16="http://schemas.microsoft.com/office/drawing/2014/main" val="2167744532"/>
                    </a:ext>
                  </a:extLst>
                </a:gridCol>
              </a:tblGrid>
              <a:tr h="578574">
                <a:tc>
                  <a:txBody>
                    <a:bodyPr/>
                    <a:lstStyle/>
                    <a:p>
                      <a:r>
                        <a:rPr lang="zh-CN" altLang="en-US" sz="1600" dirty="0"/>
                        <a:t>缺陷编号</a:t>
                      </a:r>
                    </a:p>
                  </a:txBody>
                  <a:tcPr/>
                </a:tc>
                <a:tc>
                  <a:txBody>
                    <a:bodyPr/>
                    <a:lstStyle/>
                    <a:p>
                      <a:r>
                        <a:rPr lang="zh-CN" altLang="en-US" sz="1600" dirty="0"/>
                        <a:t>缺陷描述</a:t>
                      </a:r>
                    </a:p>
                  </a:txBody>
                  <a:tcPr/>
                </a:tc>
                <a:tc>
                  <a:txBody>
                    <a:bodyPr/>
                    <a:lstStyle/>
                    <a:p>
                      <a:r>
                        <a:rPr lang="zh-CN" altLang="en-US" sz="1600" dirty="0"/>
                        <a:t>后续处理</a:t>
                      </a:r>
                    </a:p>
                  </a:txBody>
                  <a:tcPr/>
                </a:tc>
                <a:tc>
                  <a:txBody>
                    <a:bodyPr/>
                    <a:lstStyle/>
                    <a:p>
                      <a:r>
                        <a:rPr lang="zh-CN" altLang="en-US" sz="1600" dirty="0"/>
                        <a:t>状态</a:t>
                      </a:r>
                    </a:p>
                  </a:txBody>
                  <a:tcPr/>
                </a:tc>
                <a:extLst>
                  <a:ext uri="{0D108BD9-81ED-4DB2-BD59-A6C34878D82A}">
                    <a16:rowId xmlns:a16="http://schemas.microsoft.com/office/drawing/2014/main" val="3779915876"/>
                  </a:ext>
                </a:extLst>
              </a:tr>
              <a:tr h="440059">
                <a:tc>
                  <a:txBody>
                    <a:bodyPr/>
                    <a:lstStyle/>
                    <a:p>
                      <a:r>
                        <a:rPr lang="en-US" altLang="zh-CN" sz="1600" dirty="0"/>
                        <a:t>1</a:t>
                      </a:r>
                      <a:endParaRPr lang="zh-CN" altLang="en-US" sz="1600" dirty="0"/>
                    </a:p>
                  </a:txBody>
                  <a:tcPr/>
                </a:tc>
                <a:tc>
                  <a:txBody>
                    <a:bodyPr/>
                    <a:lstStyle/>
                    <a:p>
                      <a:r>
                        <a:rPr lang="zh-CN" altLang="en-US" sz="1600" dirty="0"/>
                        <a:t>未登录用户能通过输入</a:t>
                      </a:r>
                      <a:r>
                        <a:rPr lang="en-US" altLang="zh-CN" sz="1600" dirty="0"/>
                        <a:t>URL</a:t>
                      </a:r>
                      <a:r>
                        <a:rPr lang="zh-CN" altLang="en-US" sz="1600" dirty="0"/>
                        <a:t>直接实现跳转</a:t>
                      </a:r>
                    </a:p>
                  </a:txBody>
                  <a:tcPr/>
                </a:tc>
                <a:tc>
                  <a:txBody>
                    <a:bodyPr/>
                    <a:lstStyle/>
                    <a:p>
                      <a:r>
                        <a:rPr lang="zh-CN" altLang="en-US" sz="1600" dirty="0"/>
                        <a:t>后端代码添加对通过</a:t>
                      </a:r>
                      <a:r>
                        <a:rPr lang="en-US" altLang="zh-CN" sz="1600" dirty="0"/>
                        <a:t>URL</a:t>
                      </a:r>
                      <a:r>
                        <a:rPr lang="zh-CN" altLang="en-US" sz="1600" dirty="0"/>
                        <a:t>直接跳转行为的检测</a:t>
                      </a:r>
                    </a:p>
                  </a:txBody>
                  <a:tcPr/>
                </a:tc>
                <a:tc>
                  <a:txBody>
                    <a:bodyPr/>
                    <a:lstStyle/>
                    <a:p>
                      <a:r>
                        <a:rPr lang="zh-CN" altLang="en-US" sz="1600" dirty="0"/>
                        <a:t>已修正</a:t>
                      </a:r>
                    </a:p>
                  </a:txBody>
                  <a:tcPr/>
                </a:tc>
                <a:extLst>
                  <a:ext uri="{0D108BD9-81ED-4DB2-BD59-A6C34878D82A}">
                    <a16:rowId xmlns:a16="http://schemas.microsoft.com/office/drawing/2014/main" val="827502965"/>
                  </a:ext>
                </a:extLst>
              </a:tr>
              <a:tr h="578574">
                <a:tc>
                  <a:txBody>
                    <a:bodyPr/>
                    <a:lstStyle/>
                    <a:p>
                      <a:r>
                        <a:rPr lang="en-US" altLang="zh-CN" sz="1600" dirty="0"/>
                        <a:t>2</a:t>
                      </a:r>
                      <a:endParaRPr lang="zh-CN" altLang="en-US" sz="1600" dirty="0"/>
                    </a:p>
                  </a:txBody>
                  <a:tcPr/>
                </a:tc>
                <a:tc>
                  <a:txBody>
                    <a:bodyPr/>
                    <a:lstStyle/>
                    <a:p>
                      <a:r>
                        <a:rPr lang="zh-CN" altLang="en-US" sz="1600" dirty="0"/>
                        <a:t>修改密码时，未超过</a:t>
                      </a:r>
                      <a:r>
                        <a:rPr lang="en-US" altLang="zh-CN" sz="1600" dirty="0"/>
                        <a:t>20</a:t>
                      </a:r>
                      <a:r>
                        <a:rPr lang="zh-CN" altLang="en-US" sz="1600" dirty="0"/>
                        <a:t>位</a:t>
                      </a:r>
                      <a:r>
                        <a:rPr lang="en-US" altLang="zh-CN" sz="1600" dirty="0"/>
                        <a:t>(</a:t>
                      </a:r>
                      <a:r>
                        <a:rPr lang="zh-CN" altLang="en-US" sz="1600" dirty="0"/>
                        <a:t>恰好</a:t>
                      </a:r>
                      <a:r>
                        <a:rPr lang="en-US" altLang="zh-CN" sz="1600" dirty="0"/>
                        <a:t>20</a:t>
                      </a:r>
                      <a:r>
                        <a:rPr lang="zh-CN" altLang="en-US" sz="1600" dirty="0"/>
                        <a:t>位</a:t>
                      </a:r>
                      <a:r>
                        <a:rPr lang="en-US" altLang="zh-CN" sz="1600" dirty="0"/>
                        <a:t>)</a:t>
                      </a:r>
                      <a:r>
                        <a:rPr lang="zh-CN" altLang="en-US" sz="1600" dirty="0"/>
                        <a:t>的新密码被提示超过密码位数上限</a:t>
                      </a:r>
                    </a:p>
                  </a:txBody>
                  <a:tcPr/>
                </a:tc>
                <a:tc>
                  <a:txBody>
                    <a:bodyPr/>
                    <a:lstStyle/>
                    <a:p>
                      <a:r>
                        <a:rPr lang="zh-CN" altLang="en-US" sz="1600" dirty="0"/>
                        <a:t>前端代码中，将逻辑小于改成逻辑小于等于</a:t>
                      </a:r>
                    </a:p>
                  </a:txBody>
                  <a:tcPr/>
                </a:tc>
                <a:tc>
                  <a:txBody>
                    <a:bodyPr/>
                    <a:lstStyle/>
                    <a:p>
                      <a:r>
                        <a:rPr lang="zh-CN" altLang="en-US" sz="1600" dirty="0"/>
                        <a:t>已修正</a:t>
                      </a:r>
                    </a:p>
                  </a:txBody>
                  <a:tcPr/>
                </a:tc>
                <a:extLst>
                  <a:ext uri="{0D108BD9-81ED-4DB2-BD59-A6C34878D82A}">
                    <a16:rowId xmlns:a16="http://schemas.microsoft.com/office/drawing/2014/main" val="2443556803"/>
                  </a:ext>
                </a:extLst>
              </a:tr>
              <a:tr h="336405">
                <a:tc>
                  <a:txBody>
                    <a:bodyPr/>
                    <a:lstStyle/>
                    <a:p>
                      <a:r>
                        <a:rPr lang="en-US" altLang="zh-CN" sz="1600" dirty="0"/>
                        <a:t>3</a:t>
                      </a:r>
                      <a:endParaRPr lang="zh-CN" altLang="en-US" sz="1600" dirty="0"/>
                    </a:p>
                  </a:txBody>
                  <a:tcPr/>
                </a:tc>
                <a:tc>
                  <a:txBody>
                    <a:bodyPr/>
                    <a:lstStyle/>
                    <a:p>
                      <a:r>
                        <a:rPr lang="zh-CN" altLang="en-US" sz="1600" dirty="0"/>
                        <a:t>首页有一个友情链接无法正常跳转</a:t>
                      </a:r>
                    </a:p>
                  </a:txBody>
                  <a:tcPr/>
                </a:tc>
                <a:tc>
                  <a:txBody>
                    <a:bodyPr/>
                    <a:lstStyle/>
                    <a:p>
                      <a:r>
                        <a:rPr lang="zh-CN" altLang="en-US" sz="1600" dirty="0"/>
                        <a:t>在前端代码中修改出错的链接地址</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已修正</a:t>
                      </a:r>
                    </a:p>
                  </a:txBody>
                  <a:tcPr/>
                </a:tc>
                <a:extLst>
                  <a:ext uri="{0D108BD9-81ED-4DB2-BD59-A6C34878D82A}">
                    <a16:rowId xmlns:a16="http://schemas.microsoft.com/office/drawing/2014/main" val="1758257714"/>
                  </a:ext>
                </a:extLst>
              </a:tr>
              <a:tr h="336405">
                <a:tc>
                  <a:txBody>
                    <a:bodyPr/>
                    <a:lstStyle/>
                    <a:p>
                      <a:r>
                        <a:rPr lang="en-US" altLang="zh-CN" sz="1600" dirty="0"/>
                        <a:t>4</a:t>
                      </a:r>
                      <a:endParaRPr lang="zh-CN" altLang="en-US" sz="1600" dirty="0"/>
                    </a:p>
                  </a:txBody>
                  <a:tcPr/>
                </a:tc>
                <a:tc>
                  <a:txBody>
                    <a:bodyPr/>
                    <a:lstStyle/>
                    <a:p>
                      <a:r>
                        <a:rPr lang="zh-CN" altLang="en-US" sz="1600" dirty="0"/>
                        <a:t>帮助界面无法筛选出关于助教的使用帮助</a:t>
                      </a:r>
                    </a:p>
                  </a:txBody>
                  <a:tcPr/>
                </a:tc>
                <a:tc>
                  <a:txBody>
                    <a:bodyPr/>
                    <a:lstStyle/>
                    <a:p>
                      <a:r>
                        <a:rPr lang="zh-CN" altLang="en-US" sz="1600" dirty="0"/>
                        <a:t>修改前端逻辑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已修正</a:t>
                      </a:r>
                    </a:p>
                  </a:txBody>
                  <a:tcPr/>
                </a:tc>
                <a:extLst>
                  <a:ext uri="{0D108BD9-81ED-4DB2-BD59-A6C34878D82A}">
                    <a16:rowId xmlns:a16="http://schemas.microsoft.com/office/drawing/2014/main" val="1759988889"/>
                  </a:ext>
                </a:extLst>
              </a:tr>
              <a:tr h="336405">
                <a:tc>
                  <a:txBody>
                    <a:bodyPr/>
                    <a:lstStyle/>
                    <a:p>
                      <a:r>
                        <a:rPr lang="en-US" altLang="zh-CN" sz="1600" dirty="0"/>
                        <a:t>5</a:t>
                      </a:r>
                      <a:endParaRPr lang="zh-CN" altLang="en-US" sz="1600" dirty="0"/>
                    </a:p>
                  </a:txBody>
                  <a:tcPr/>
                </a:tc>
                <a:tc>
                  <a:txBody>
                    <a:bodyPr/>
                    <a:lstStyle/>
                    <a:p>
                      <a:r>
                        <a:rPr lang="zh-CN" altLang="en-US" sz="1600" dirty="0"/>
                        <a:t>教师无法删除已经布置的作业</a:t>
                      </a:r>
                    </a:p>
                  </a:txBody>
                  <a:tcPr/>
                </a:tc>
                <a:tc>
                  <a:txBody>
                    <a:bodyPr/>
                    <a:lstStyle/>
                    <a:p>
                      <a:r>
                        <a:rPr lang="zh-CN" altLang="en-US" sz="1600" dirty="0"/>
                        <a:t>修改前端逻辑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已修正</a:t>
                      </a:r>
                    </a:p>
                  </a:txBody>
                  <a:tcPr/>
                </a:tc>
                <a:extLst>
                  <a:ext uri="{0D108BD9-81ED-4DB2-BD59-A6C34878D82A}">
                    <a16:rowId xmlns:a16="http://schemas.microsoft.com/office/drawing/2014/main" val="2472631814"/>
                  </a:ext>
                </a:extLst>
              </a:tr>
              <a:tr h="578574">
                <a:tc>
                  <a:txBody>
                    <a:bodyPr/>
                    <a:lstStyle/>
                    <a:p>
                      <a:r>
                        <a:rPr lang="en-US" altLang="zh-CN" sz="1600" dirty="0"/>
                        <a:t>6</a:t>
                      </a:r>
                      <a:endParaRPr lang="zh-CN" altLang="en-US" sz="1600" dirty="0"/>
                    </a:p>
                  </a:txBody>
                  <a:tcPr/>
                </a:tc>
                <a:tc>
                  <a:txBody>
                    <a:bodyPr/>
                    <a:lstStyle/>
                    <a:p>
                      <a:r>
                        <a:rPr lang="zh-CN" altLang="en-US" sz="1600" dirty="0"/>
                        <a:t>布置作业时，超过</a:t>
                      </a:r>
                      <a:r>
                        <a:rPr lang="en-US" altLang="zh-CN" sz="1600" dirty="0"/>
                        <a:t>20</a:t>
                      </a:r>
                      <a:r>
                        <a:rPr lang="zh-CN" altLang="en-US" sz="1600" dirty="0"/>
                        <a:t>字的作业名称</a:t>
                      </a:r>
                      <a:r>
                        <a:rPr lang="en-US" altLang="zh-CN" sz="1600" dirty="0"/>
                        <a:t>(21</a:t>
                      </a:r>
                      <a:r>
                        <a:rPr lang="zh-CN" altLang="en-US" sz="1600" dirty="0"/>
                        <a:t>字</a:t>
                      </a:r>
                      <a:r>
                        <a:rPr lang="en-US" altLang="zh-CN" sz="1600" dirty="0"/>
                        <a:t>)</a:t>
                      </a:r>
                      <a:r>
                        <a:rPr lang="zh-CN" altLang="en-US" sz="1600" dirty="0"/>
                        <a:t>仍能成功创建作业</a:t>
                      </a:r>
                    </a:p>
                  </a:txBody>
                  <a:tcPr/>
                </a:tc>
                <a:tc>
                  <a:txBody>
                    <a:bodyPr/>
                    <a:lstStyle/>
                    <a:p>
                      <a:r>
                        <a:rPr lang="zh-CN" altLang="en-US" sz="1600" dirty="0"/>
                        <a:t>为作业名称字数添加</a:t>
                      </a:r>
                      <a:r>
                        <a:rPr lang="en-US" altLang="zh-CN" sz="1600" dirty="0"/>
                        <a:t>20</a:t>
                      </a:r>
                      <a:r>
                        <a:rPr lang="zh-CN" altLang="en-US" sz="1600" dirty="0"/>
                        <a:t>字的上限</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已修正</a:t>
                      </a:r>
                    </a:p>
                    <a:p>
                      <a:endParaRPr lang="zh-CN" altLang="en-US" sz="1600" dirty="0"/>
                    </a:p>
                  </a:txBody>
                  <a:tcPr/>
                </a:tc>
                <a:extLst>
                  <a:ext uri="{0D108BD9-81ED-4DB2-BD59-A6C34878D82A}">
                    <a16:rowId xmlns:a16="http://schemas.microsoft.com/office/drawing/2014/main" val="3665498170"/>
                  </a:ext>
                </a:extLst>
              </a:tr>
              <a:tr h="336405">
                <a:tc>
                  <a:txBody>
                    <a:bodyPr/>
                    <a:lstStyle/>
                    <a:p>
                      <a:r>
                        <a:rPr lang="en-US" altLang="zh-CN" sz="1600" dirty="0"/>
                        <a:t>7</a:t>
                      </a:r>
                      <a:endParaRPr lang="zh-CN" altLang="en-US" sz="1600" dirty="0"/>
                    </a:p>
                  </a:txBody>
                  <a:tcPr/>
                </a:tc>
                <a:tc>
                  <a:txBody>
                    <a:bodyPr/>
                    <a:lstStyle/>
                    <a:p>
                      <a:r>
                        <a:rPr lang="zh-CN" altLang="en-US" sz="1600" dirty="0"/>
                        <a:t>教师发布测试时无法从题库添加题目</a:t>
                      </a:r>
                    </a:p>
                  </a:txBody>
                  <a:tcPr/>
                </a:tc>
                <a:tc>
                  <a:txBody>
                    <a:bodyPr/>
                    <a:lstStyle/>
                    <a:p>
                      <a:r>
                        <a:rPr lang="zh-CN" altLang="en-US" sz="1600" dirty="0"/>
                        <a:t>修改前端数据格式</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已修正</a:t>
                      </a:r>
                    </a:p>
                  </a:txBody>
                  <a:tcPr/>
                </a:tc>
                <a:extLst>
                  <a:ext uri="{0D108BD9-81ED-4DB2-BD59-A6C34878D82A}">
                    <a16:rowId xmlns:a16="http://schemas.microsoft.com/office/drawing/2014/main" val="1157253673"/>
                  </a:ext>
                </a:extLst>
              </a:tr>
              <a:tr h="336405">
                <a:tc>
                  <a:txBody>
                    <a:bodyPr/>
                    <a:lstStyle/>
                    <a:p>
                      <a:r>
                        <a:rPr lang="en-US" altLang="zh-CN" sz="1600" dirty="0"/>
                        <a:t>8</a:t>
                      </a:r>
                      <a:endParaRPr lang="zh-CN" altLang="en-US" sz="1600" dirty="0"/>
                    </a:p>
                  </a:txBody>
                  <a:tcPr/>
                </a:tc>
                <a:tc>
                  <a:txBody>
                    <a:bodyPr/>
                    <a:lstStyle/>
                    <a:p>
                      <a:r>
                        <a:rPr lang="zh-CN" altLang="en-US" sz="1600" dirty="0"/>
                        <a:t>教师无法删除已经发布的测试</a:t>
                      </a:r>
                    </a:p>
                  </a:txBody>
                  <a:tcPr/>
                </a:tc>
                <a:tc>
                  <a:txBody>
                    <a:bodyPr/>
                    <a:lstStyle/>
                    <a:p>
                      <a:r>
                        <a:rPr lang="zh-CN" altLang="en-US" sz="1600" dirty="0"/>
                        <a:t>修改前端逻辑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已修正</a:t>
                      </a:r>
                    </a:p>
                  </a:txBody>
                  <a:tcPr/>
                </a:tc>
                <a:extLst>
                  <a:ext uri="{0D108BD9-81ED-4DB2-BD59-A6C34878D82A}">
                    <a16:rowId xmlns:a16="http://schemas.microsoft.com/office/drawing/2014/main" val="2051895589"/>
                  </a:ext>
                </a:extLst>
              </a:tr>
              <a:tr h="336405">
                <a:tc>
                  <a:txBody>
                    <a:bodyPr/>
                    <a:lstStyle/>
                    <a:p>
                      <a:r>
                        <a:rPr lang="en-US" altLang="zh-CN" sz="1600" dirty="0"/>
                        <a:t>9</a:t>
                      </a:r>
                      <a:endParaRPr lang="zh-CN" altLang="en-US" sz="1600" dirty="0"/>
                    </a:p>
                  </a:txBody>
                  <a:tcPr/>
                </a:tc>
                <a:tc>
                  <a:txBody>
                    <a:bodyPr/>
                    <a:lstStyle/>
                    <a:p>
                      <a:r>
                        <a:rPr lang="zh-CN" altLang="en-US" sz="1600" dirty="0"/>
                        <a:t>学生测试时间到后系统未自动提交</a:t>
                      </a:r>
                    </a:p>
                  </a:txBody>
                  <a:tcPr/>
                </a:tc>
                <a:tc>
                  <a:txBody>
                    <a:bodyPr/>
                    <a:lstStyle/>
                    <a:p>
                      <a:r>
                        <a:rPr lang="zh-CN" altLang="en-US" sz="1600" dirty="0"/>
                        <a:t>在前端添加时间到自动提交的代码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已修正</a:t>
                      </a:r>
                    </a:p>
                  </a:txBody>
                  <a:tcPr/>
                </a:tc>
                <a:extLst>
                  <a:ext uri="{0D108BD9-81ED-4DB2-BD59-A6C34878D82A}">
                    <a16:rowId xmlns:a16="http://schemas.microsoft.com/office/drawing/2014/main" val="2193061832"/>
                  </a:ext>
                </a:extLst>
              </a:tr>
              <a:tr h="572961">
                <a:tc>
                  <a:txBody>
                    <a:bodyPr/>
                    <a:lstStyle/>
                    <a:p>
                      <a:r>
                        <a:rPr lang="en-US" altLang="zh-CN" sz="1600" dirty="0"/>
                        <a:t>10</a:t>
                      </a:r>
                      <a:endParaRPr lang="zh-CN" altLang="en-US" sz="1600" dirty="0"/>
                    </a:p>
                  </a:txBody>
                  <a:tcPr/>
                </a:tc>
                <a:tc>
                  <a:txBody>
                    <a:bodyPr/>
                    <a:lstStyle/>
                    <a:p>
                      <a:r>
                        <a:rPr lang="zh-CN" altLang="en-US" sz="1600" dirty="0"/>
                        <a:t>学生超过</a:t>
                      </a:r>
                      <a:r>
                        <a:rPr lang="en-US" altLang="zh-CN" sz="1600" dirty="0"/>
                        <a:t>100</a:t>
                      </a:r>
                      <a:r>
                        <a:rPr lang="zh-CN" altLang="en-US" sz="1600" dirty="0"/>
                        <a:t>字</a:t>
                      </a:r>
                      <a:r>
                        <a:rPr lang="en-US" altLang="zh-CN" sz="1600" dirty="0"/>
                        <a:t>(101</a:t>
                      </a:r>
                      <a:r>
                        <a:rPr lang="zh-CN" altLang="en-US" sz="1600" dirty="0"/>
                        <a:t>字</a:t>
                      </a:r>
                      <a:r>
                        <a:rPr lang="en-US" altLang="zh-CN" sz="1600" dirty="0"/>
                        <a:t>)</a:t>
                      </a:r>
                      <a:r>
                        <a:rPr lang="zh-CN" altLang="en-US" sz="1600" dirty="0"/>
                        <a:t>的成绩申诉理由仍能成功提交</a:t>
                      </a:r>
                    </a:p>
                  </a:txBody>
                  <a:tcPr/>
                </a:tc>
                <a:tc>
                  <a:txBody>
                    <a:bodyPr/>
                    <a:lstStyle/>
                    <a:p>
                      <a:r>
                        <a:rPr lang="zh-CN" altLang="en-US" sz="1600" dirty="0"/>
                        <a:t>为成绩申诉理由添加</a:t>
                      </a:r>
                      <a:r>
                        <a:rPr lang="en-US" altLang="zh-CN" sz="1600" dirty="0"/>
                        <a:t>100</a:t>
                      </a:r>
                      <a:r>
                        <a:rPr lang="zh-CN" altLang="en-US" sz="1600" dirty="0"/>
                        <a:t>字的上限</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已修正</a:t>
                      </a:r>
                    </a:p>
                  </a:txBody>
                  <a:tcPr/>
                </a:tc>
                <a:extLst>
                  <a:ext uri="{0D108BD9-81ED-4DB2-BD59-A6C34878D82A}">
                    <a16:rowId xmlns:a16="http://schemas.microsoft.com/office/drawing/2014/main" val="3104494259"/>
                  </a:ext>
                </a:extLst>
              </a:tr>
            </a:tbl>
          </a:graphicData>
        </a:graphic>
      </p:graphicFrame>
      <p:sp>
        <p:nvSpPr>
          <p:cNvPr id="5" name="文本框 4">
            <a:extLst>
              <a:ext uri="{FF2B5EF4-FFF2-40B4-BE49-F238E27FC236}">
                <a16:creationId xmlns:a16="http://schemas.microsoft.com/office/drawing/2014/main" id="{E1AE5B93-D0C4-4AC2-B613-1CA0885D06F8}"/>
              </a:ext>
            </a:extLst>
          </p:cNvPr>
          <p:cNvSpPr txBox="1"/>
          <p:nvPr/>
        </p:nvSpPr>
        <p:spPr>
          <a:xfrm>
            <a:off x="5187520" y="704789"/>
            <a:ext cx="2222377"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后续处理</a:t>
            </a:r>
          </a:p>
        </p:txBody>
      </p:sp>
    </p:spTree>
    <p:extLst>
      <p:ext uri="{BB962C8B-B14F-4D97-AF65-F5344CB8AC3E}">
        <p14:creationId xmlns:p14="http://schemas.microsoft.com/office/powerpoint/2010/main" val="382771885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测试风险</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08</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3" name="文本框 2">
            <a:extLst>
              <a:ext uri="{FF2B5EF4-FFF2-40B4-BE49-F238E27FC236}">
                <a16:creationId xmlns:a16="http://schemas.microsoft.com/office/drawing/2014/main" id="{7C77F844-DBD6-4891-8AE4-97E694EB334A}"/>
              </a:ext>
            </a:extLst>
          </p:cNvPr>
          <p:cNvSpPr txBox="1"/>
          <p:nvPr/>
        </p:nvSpPr>
        <p:spPr>
          <a:xfrm>
            <a:off x="799511" y="1188975"/>
            <a:ext cx="2192785" cy="461665"/>
          </a:xfrm>
          <a:prstGeom prst="rect">
            <a:avLst/>
          </a:prstGeom>
          <a:noFill/>
        </p:spPr>
        <p:txBody>
          <a:bodyPr wrap="squar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需求风险：</a:t>
            </a:r>
          </a:p>
        </p:txBody>
      </p:sp>
      <p:sp>
        <p:nvSpPr>
          <p:cNvPr id="6" name="文本框 5">
            <a:extLst>
              <a:ext uri="{FF2B5EF4-FFF2-40B4-BE49-F238E27FC236}">
                <a16:creationId xmlns:a16="http://schemas.microsoft.com/office/drawing/2014/main" id="{CA65CD21-DC77-4269-94BE-6F029D3CA11F}"/>
              </a:ext>
            </a:extLst>
          </p:cNvPr>
          <p:cNvSpPr txBox="1"/>
          <p:nvPr/>
        </p:nvSpPr>
        <p:spPr>
          <a:xfrm>
            <a:off x="609600" y="1833146"/>
            <a:ext cx="8543278" cy="2098010"/>
          </a:xfrm>
          <a:prstGeom prst="rect">
            <a:avLst/>
          </a:prstGeom>
          <a:noFill/>
        </p:spPr>
        <p:txBody>
          <a:bodyPr wrap="square" rtlCol="0">
            <a:spAutoFit/>
          </a:bodyPr>
          <a:lstStyle/>
          <a:p>
            <a:pPr marL="285750" indent="-285750">
              <a:lnSpc>
                <a:spcPts val="3200"/>
              </a:lnSpc>
              <a:buFont typeface="Wingdings" panose="05000000000000000000" pitchFamily="2" charset="2"/>
              <a:buChar char="Ø"/>
            </a:pPr>
            <a: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t>软件需求本身不清晰或者开发小组对教学平台的需求特性理解不准确而有所偏差，或测试人员对软件需求理解不准确，均会导致最终开发的产品功能可能不是用户真正想要的功能。</a:t>
            </a:r>
            <a:endParaRPr lang="en-US" altLang="zh-CN" sz="1800" b="0" i="0" u="none" strike="noStrike" baseline="0" dirty="0">
              <a:solidFill>
                <a:srgbClr val="000000"/>
              </a:solidFill>
              <a:latin typeface="微软雅黑" panose="020B0503020204020204" pitchFamily="34" charset="-122"/>
              <a:ea typeface="微软雅黑" panose="020B0503020204020204" pitchFamily="34" charset="-122"/>
            </a:endParaRPr>
          </a:p>
          <a:p>
            <a:pPr marL="285750" indent="-285750">
              <a:lnSpc>
                <a:spcPts val="3200"/>
              </a:lnSpc>
              <a:buFont typeface="Wingdings" panose="05000000000000000000" pitchFamily="2" charset="2"/>
              <a:buChar char="Ø"/>
            </a:pPr>
            <a:endParaRPr lang="en-US" altLang="zh-CN" sz="1800" b="0" i="0" u="none" strike="noStrike" baseline="0" dirty="0">
              <a:solidFill>
                <a:srgbClr val="000000"/>
              </a:solidFill>
              <a:latin typeface="微软雅黑" panose="020B0503020204020204" pitchFamily="34" charset="-122"/>
              <a:ea typeface="微软雅黑" panose="020B0503020204020204" pitchFamily="34" charset="-122"/>
            </a:endParaRPr>
          </a:p>
          <a:p>
            <a:pPr marL="285750" indent="-285750">
              <a:lnSpc>
                <a:spcPts val="3200"/>
              </a:lnSpc>
              <a:buFont typeface="Wingdings" panose="05000000000000000000" pitchFamily="2" charset="2"/>
              <a:buChar char="Ø"/>
            </a:pPr>
            <a: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t>需求变更后，测试用例未及时更新，从而产生测试风险。</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25220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测试风险</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08</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3" name="文本框 2">
            <a:extLst>
              <a:ext uri="{FF2B5EF4-FFF2-40B4-BE49-F238E27FC236}">
                <a16:creationId xmlns:a16="http://schemas.microsoft.com/office/drawing/2014/main" id="{7C77F844-DBD6-4891-8AE4-97E694EB334A}"/>
              </a:ext>
            </a:extLst>
          </p:cNvPr>
          <p:cNvSpPr txBox="1"/>
          <p:nvPr/>
        </p:nvSpPr>
        <p:spPr>
          <a:xfrm>
            <a:off x="799511" y="1188975"/>
            <a:ext cx="2192785" cy="461665"/>
          </a:xfrm>
          <a:prstGeom prst="rect">
            <a:avLst/>
          </a:prstGeom>
          <a:noFill/>
        </p:spPr>
        <p:txBody>
          <a:bodyPr wrap="squar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测试用例风险：</a:t>
            </a:r>
          </a:p>
        </p:txBody>
      </p:sp>
      <p:sp>
        <p:nvSpPr>
          <p:cNvPr id="6" name="文本框 5">
            <a:extLst>
              <a:ext uri="{FF2B5EF4-FFF2-40B4-BE49-F238E27FC236}">
                <a16:creationId xmlns:a16="http://schemas.microsoft.com/office/drawing/2014/main" id="{CA65CD21-DC77-4269-94BE-6F029D3CA11F}"/>
              </a:ext>
            </a:extLst>
          </p:cNvPr>
          <p:cNvSpPr txBox="1"/>
          <p:nvPr/>
        </p:nvSpPr>
        <p:spPr>
          <a:xfrm>
            <a:off x="609599" y="1833145"/>
            <a:ext cx="9528699" cy="2096536"/>
          </a:xfrm>
          <a:prstGeom prst="rect">
            <a:avLst/>
          </a:prstGeom>
          <a:noFill/>
        </p:spPr>
        <p:txBody>
          <a:bodyPr wrap="square" rtlCol="0">
            <a:spAutoFit/>
          </a:bodyPr>
          <a:lstStyle/>
          <a:p>
            <a:pPr marL="285750" indent="-285750">
              <a:lnSpc>
                <a:spcPts val="3200"/>
              </a:lnSpc>
              <a:buFont typeface="Wingdings" panose="05000000000000000000" pitchFamily="2" charset="2"/>
              <a:buChar char="Ø"/>
            </a:pPr>
            <a: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t>测试的广度不够：难以覆盖</a:t>
            </a:r>
            <a:r>
              <a:rPr lang="en-US" altLang="zh-CN" sz="1800" b="0" i="0" u="none" strike="noStrike" baseline="0" dirty="0">
                <a:solidFill>
                  <a:srgbClr val="000000"/>
                </a:solidFill>
                <a:latin typeface="微软雅黑" panose="020B0503020204020204" pitchFamily="34" charset="-122"/>
                <a:ea typeface="微软雅黑" panose="020B0503020204020204" pitchFamily="34" charset="-122"/>
              </a:rPr>
              <a:t>100%</a:t>
            </a:r>
            <a: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t>的用户操作，尤其是一些极端情况可能被忽略。</a:t>
            </a:r>
            <a:endParaRPr lang="en-US" altLang="zh-CN" sz="1800" b="0" i="0" u="none" strike="noStrike" baseline="0" dirty="0">
              <a:solidFill>
                <a:srgbClr val="000000"/>
              </a:solidFill>
              <a:latin typeface="微软雅黑" panose="020B0503020204020204" pitchFamily="34" charset="-122"/>
              <a:ea typeface="微软雅黑" panose="020B0503020204020204" pitchFamily="34" charset="-122"/>
            </a:endParaRPr>
          </a:p>
          <a:p>
            <a:pPr>
              <a:lnSpc>
                <a:spcPts val="3200"/>
              </a:lnSpc>
            </a:pPr>
            <a:endParaRPr lang="en-US" altLang="zh-CN" sz="1800" b="0" i="0" u="none" strike="noStrike" baseline="0" dirty="0">
              <a:solidFill>
                <a:srgbClr val="000000"/>
              </a:solidFill>
              <a:latin typeface="微软雅黑" panose="020B0503020204020204" pitchFamily="34" charset="-122"/>
              <a:ea typeface="微软雅黑" panose="020B0503020204020204" pitchFamily="34" charset="-122"/>
            </a:endParaRPr>
          </a:p>
          <a:p>
            <a:pPr marL="285750" indent="-285750">
              <a:lnSpc>
                <a:spcPts val="3200"/>
              </a:lnSpc>
              <a:buFont typeface="Wingdings" panose="05000000000000000000" pitchFamily="2" charset="2"/>
              <a:buChar char="Ø"/>
            </a:pPr>
            <a: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t>测试的深度不够：比如可能只有在特定的情况下，比如多用户并发的情况下才会产生软件的缺陷</a:t>
            </a:r>
            <a:r>
              <a:rPr lang="en-US" altLang="zh-CN" sz="1800" b="0" i="0" u="none" strike="noStrike" baseline="0" dirty="0">
                <a:solidFill>
                  <a:srgbClr val="000000"/>
                </a:solidFill>
                <a:latin typeface="微软雅黑" panose="020B0503020204020204" pitchFamily="34" charset="-122"/>
                <a:ea typeface="微软雅黑" panose="020B0503020204020204" pitchFamily="34" charset="-122"/>
              </a:rPr>
              <a:t>bug</a:t>
            </a:r>
            <a: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t>，但是测试人员在测试的时候忽略了这种情况，只有少数几个测试人员在测试使用这些功能。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594567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测试风险</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08</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3" name="文本框 2">
            <a:extLst>
              <a:ext uri="{FF2B5EF4-FFF2-40B4-BE49-F238E27FC236}">
                <a16:creationId xmlns:a16="http://schemas.microsoft.com/office/drawing/2014/main" id="{7C77F844-DBD6-4891-8AE4-97E694EB334A}"/>
              </a:ext>
            </a:extLst>
          </p:cNvPr>
          <p:cNvSpPr txBox="1"/>
          <p:nvPr/>
        </p:nvSpPr>
        <p:spPr>
          <a:xfrm>
            <a:off x="799511" y="1188975"/>
            <a:ext cx="2192785" cy="461665"/>
          </a:xfrm>
          <a:prstGeom prst="rect">
            <a:avLst/>
          </a:prstGeom>
          <a:noFill/>
        </p:spPr>
        <p:txBody>
          <a:bodyPr wrap="squar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测试环境风险：</a:t>
            </a:r>
          </a:p>
        </p:txBody>
      </p:sp>
      <p:sp>
        <p:nvSpPr>
          <p:cNvPr id="6" name="文本框 5">
            <a:extLst>
              <a:ext uri="{FF2B5EF4-FFF2-40B4-BE49-F238E27FC236}">
                <a16:creationId xmlns:a16="http://schemas.microsoft.com/office/drawing/2014/main" id="{CA65CD21-DC77-4269-94BE-6F029D3CA11F}"/>
              </a:ext>
            </a:extLst>
          </p:cNvPr>
          <p:cNvSpPr txBox="1"/>
          <p:nvPr/>
        </p:nvSpPr>
        <p:spPr>
          <a:xfrm>
            <a:off x="609599" y="1833145"/>
            <a:ext cx="9528699" cy="1275798"/>
          </a:xfrm>
          <a:prstGeom prst="rect">
            <a:avLst/>
          </a:prstGeom>
          <a:noFill/>
        </p:spPr>
        <p:txBody>
          <a:bodyPr wrap="square" rtlCol="0">
            <a:spAutoFit/>
          </a:bodyPr>
          <a:lstStyle/>
          <a:p>
            <a:pPr marL="285750" indent="-285750">
              <a:lnSpc>
                <a:spcPts val="32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测试人员在测试过程中搭建的测试环境，不可能完全和用户的环境</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一样，这样就会存在一定的风险，因为有些软件的缺陷只有在特定的环境下（包括硬件、操作系统、杀毒软件和软件的不同版本的补丁和用户实际使用的数据等）才能出现。</a:t>
            </a:r>
          </a:p>
        </p:txBody>
      </p:sp>
    </p:spTree>
    <p:extLst>
      <p:ext uri="{BB962C8B-B14F-4D97-AF65-F5344CB8AC3E}">
        <p14:creationId xmlns:p14="http://schemas.microsoft.com/office/powerpoint/2010/main" val="306887479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bwMode="auto">
          <a:xfrm>
            <a:off x="550863" y="82550"/>
            <a:ext cx="3541712" cy="583565"/>
            <a:chOff x="551544" y="82976"/>
            <a:chExt cx="3540396" cy="582556"/>
          </a:xfrm>
        </p:grpSpPr>
        <p:sp>
          <p:nvSpPr>
            <p:cNvPr id="20"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最终结论</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09</a:t>
              </a:r>
              <a:endPar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3" name="文本框 2">
            <a:extLst>
              <a:ext uri="{FF2B5EF4-FFF2-40B4-BE49-F238E27FC236}">
                <a16:creationId xmlns:a16="http://schemas.microsoft.com/office/drawing/2014/main" id="{D7713A82-F242-45E4-8190-95FF63A9CF7E}"/>
              </a:ext>
            </a:extLst>
          </p:cNvPr>
          <p:cNvSpPr txBox="1"/>
          <p:nvPr/>
        </p:nvSpPr>
        <p:spPr>
          <a:xfrm>
            <a:off x="799511" y="995597"/>
            <a:ext cx="9454198" cy="369332"/>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cycle1</a:t>
            </a:r>
            <a:r>
              <a:rPr lang="zh-CN" altLang="en-US" dirty="0">
                <a:solidFill>
                  <a:srgbClr val="002060"/>
                </a:solidFill>
                <a:latin typeface="微软雅黑" panose="020B0503020204020204" pitchFamily="34" charset="-122"/>
                <a:ea typeface="微软雅黑" panose="020B0503020204020204" pitchFamily="34" charset="-122"/>
              </a:rPr>
              <a:t>的测试之后，我们对存在的</a:t>
            </a:r>
            <a:r>
              <a:rPr lang="en-US" altLang="zh-CN" dirty="0">
                <a:solidFill>
                  <a:srgbClr val="002060"/>
                </a:solidFill>
                <a:latin typeface="微软雅黑" panose="020B0503020204020204" pitchFamily="34" charset="-122"/>
                <a:ea typeface="微软雅黑" panose="020B0503020204020204" pitchFamily="34" charset="-122"/>
              </a:rPr>
              <a:t>10</a:t>
            </a:r>
            <a:r>
              <a:rPr lang="zh-CN" altLang="en-US" dirty="0">
                <a:solidFill>
                  <a:srgbClr val="002060"/>
                </a:solidFill>
                <a:latin typeface="微软雅黑" panose="020B0503020204020204" pitchFamily="34" charset="-122"/>
                <a:ea typeface="微软雅黑" panose="020B0503020204020204" pitchFamily="34" charset="-122"/>
              </a:rPr>
              <a:t>个</a:t>
            </a:r>
            <a:r>
              <a:rPr lang="en-US" altLang="zh-CN" dirty="0">
                <a:solidFill>
                  <a:srgbClr val="002060"/>
                </a:solidFill>
                <a:latin typeface="微软雅黑" panose="020B0503020204020204" pitchFamily="34" charset="-122"/>
                <a:ea typeface="微软雅黑" panose="020B0503020204020204" pitchFamily="34" charset="-122"/>
              </a:rPr>
              <a:t>bug</a:t>
            </a:r>
            <a:r>
              <a:rPr lang="zh-CN" altLang="en-US" dirty="0">
                <a:solidFill>
                  <a:srgbClr val="002060"/>
                </a:solidFill>
                <a:latin typeface="微软雅黑" panose="020B0503020204020204" pitchFamily="34" charset="-122"/>
                <a:ea typeface="微软雅黑" panose="020B0503020204020204" pitchFamily="34" charset="-122"/>
              </a:rPr>
              <a:t>进行了修复，修复之后的</a:t>
            </a:r>
            <a:r>
              <a:rPr lang="en-US" altLang="zh-CN" dirty="0">
                <a:solidFill>
                  <a:srgbClr val="002060"/>
                </a:solidFill>
                <a:latin typeface="微软雅黑" panose="020B0503020204020204" pitchFamily="34" charset="-122"/>
                <a:ea typeface="微软雅黑" panose="020B0503020204020204" pitchFamily="34" charset="-122"/>
              </a:rPr>
              <a:t>cycle2</a:t>
            </a:r>
            <a:r>
              <a:rPr lang="zh-CN" altLang="en-US" dirty="0">
                <a:solidFill>
                  <a:srgbClr val="002060"/>
                </a:solidFill>
                <a:latin typeface="微软雅黑" panose="020B0503020204020204" pitchFamily="34" charset="-122"/>
                <a:ea typeface="微软雅黑" panose="020B0503020204020204" pitchFamily="34" charset="-122"/>
              </a:rPr>
              <a:t>结果如下所示：</a:t>
            </a:r>
          </a:p>
        </p:txBody>
      </p:sp>
      <p:pic>
        <p:nvPicPr>
          <p:cNvPr id="8" name="图片 7">
            <a:extLst>
              <a:ext uri="{FF2B5EF4-FFF2-40B4-BE49-F238E27FC236}">
                <a16:creationId xmlns:a16="http://schemas.microsoft.com/office/drawing/2014/main" id="{475B4EED-B914-4D4D-9C8F-E3C02E062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662" y="1658461"/>
            <a:ext cx="4587638" cy="2758679"/>
          </a:xfrm>
          <a:prstGeom prst="rect">
            <a:avLst/>
          </a:prstGeom>
        </p:spPr>
      </p:pic>
      <p:pic>
        <p:nvPicPr>
          <p:cNvPr id="10" name="图片 9">
            <a:extLst>
              <a:ext uri="{FF2B5EF4-FFF2-40B4-BE49-F238E27FC236}">
                <a16:creationId xmlns:a16="http://schemas.microsoft.com/office/drawing/2014/main" id="{EBE9C619-9745-44A4-81BD-082A4C9FB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471" y="1658460"/>
            <a:ext cx="4587638" cy="2758679"/>
          </a:xfrm>
          <a:prstGeom prst="rect">
            <a:avLst/>
          </a:prstGeom>
        </p:spPr>
      </p:pic>
      <p:sp>
        <p:nvSpPr>
          <p:cNvPr id="21" name="文本框 20">
            <a:extLst>
              <a:ext uri="{FF2B5EF4-FFF2-40B4-BE49-F238E27FC236}">
                <a16:creationId xmlns:a16="http://schemas.microsoft.com/office/drawing/2014/main" id="{F11992C2-C4BD-4B7F-839B-B3F5C4ECD15F}"/>
              </a:ext>
            </a:extLst>
          </p:cNvPr>
          <p:cNvSpPr txBox="1"/>
          <p:nvPr/>
        </p:nvSpPr>
        <p:spPr>
          <a:xfrm>
            <a:off x="912813" y="4830207"/>
            <a:ext cx="9454198" cy="369332"/>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那么经过了测试，现在我们的高校教学平台系统也就有了高度的可用性和完成度！</a:t>
            </a:r>
          </a:p>
        </p:txBody>
      </p:sp>
    </p:spTree>
    <p:extLst>
      <p:ext uri="{BB962C8B-B14F-4D97-AF65-F5344CB8AC3E}">
        <p14:creationId xmlns:p14="http://schemas.microsoft.com/office/powerpoint/2010/main" val="3827233896"/>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052638" y="2315528"/>
            <a:ext cx="8170862" cy="768350"/>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60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谢谢您的观看</a:t>
            </a:r>
          </a:p>
        </p:txBody>
      </p:sp>
      <p:grpSp>
        <p:nvGrpSpPr>
          <p:cNvPr id="26" name="组合 25"/>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3" name="矩形 32"/>
          <p:cNvSpPr/>
          <p:nvPr/>
        </p:nvSpPr>
        <p:spPr>
          <a:xfrm>
            <a:off x="1525588" y="1462088"/>
            <a:ext cx="9150350" cy="4397174"/>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4" name="组合 33"/>
          <p:cNvGrpSpPr/>
          <p:nvPr/>
        </p:nvGrpSpPr>
        <p:grpSpPr bwMode="auto">
          <a:xfrm>
            <a:off x="9956007" y="4950614"/>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8" name="组合 37"/>
          <p:cNvGrpSpPr/>
          <p:nvPr/>
        </p:nvGrpSpPr>
        <p:grpSpPr bwMode="auto">
          <a:xfrm>
            <a:off x="961231" y="1213803"/>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文本框 45"/>
          <p:cNvSpPr txBox="1"/>
          <p:nvPr/>
        </p:nvSpPr>
        <p:spPr>
          <a:xfrm>
            <a:off x="3154414" y="1730989"/>
            <a:ext cx="5967202" cy="584775"/>
          </a:xfrm>
          <a:prstGeom prst="rect">
            <a:avLst/>
          </a:prstGeom>
          <a:blipFill dpi="0" rotWithShape="1">
            <a:blip r:embed="rId3"/>
            <a:srcRect/>
            <a:stretch>
              <a:fillRect t="-45000"/>
            </a:stretch>
          </a:blipFill>
        </p:spPr>
        <p:txBody>
          <a:bodyPr>
            <a:spAutoFit/>
          </a:bodyPr>
          <a:lstStyle/>
          <a:p>
            <a:pPr lvl="0" algn="ctr">
              <a:defRPr/>
            </a:pPr>
            <a:endParaRPr lang="en-US" altLang="zh-CN" sz="3200" dirty="0">
              <a:solidFill>
                <a:srgbClr val="044875"/>
              </a:solidFill>
              <a:latin typeface="Calibri Light" panose="020F0302020204030204"/>
            </a:endParaRPr>
          </a:p>
        </p:txBody>
      </p:sp>
      <p:sp>
        <p:nvSpPr>
          <p:cNvPr id="54" name="矩形 53"/>
          <p:cNvSpPr/>
          <p:nvPr/>
        </p:nvSpPr>
        <p:spPr>
          <a:xfrm>
            <a:off x="0" y="6523355"/>
            <a:ext cx="9347835" cy="33464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文本框 54"/>
          <p:cNvSpPr txBox="1">
            <a:spLocks noChangeArrowheads="1"/>
          </p:cNvSpPr>
          <p:nvPr/>
        </p:nvSpPr>
        <p:spPr bwMode="auto">
          <a:xfrm>
            <a:off x="9080500" y="6466205"/>
            <a:ext cx="267271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p>
        </p:txBody>
      </p:sp>
      <p:sp>
        <p:nvSpPr>
          <p:cNvPr id="22" name="文本框 21">
            <a:extLst>
              <a:ext uri="{FF2B5EF4-FFF2-40B4-BE49-F238E27FC236}">
                <a16:creationId xmlns:a16="http://schemas.microsoft.com/office/drawing/2014/main" id="{6DEED567-D6D0-42A5-8ECA-593F0085F589}"/>
              </a:ext>
            </a:extLst>
          </p:cNvPr>
          <p:cNvSpPr txBox="1">
            <a:spLocks noChangeArrowheads="1"/>
          </p:cNvSpPr>
          <p:nvPr/>
        </p:nvSpPr>
        <p:spPr bwMode="auto">
          <a:xfrm>
            <a:off x="4622007" y="3937318"/>
            <a:ext cx="313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组长</a:t>
            </a:r>
            <a:r>
              <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：张溢弛</a:t>
            </a:r>
            <a:endParaRPr kumimoji="0" lang="en-US" altLang="zh-CN"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a16="http://schemas.microsoft.com/office/drawing/2014/main" id="{85B57F04-C3BC-441B-AFE6-B5B67EF65903}"/>
              </a:ext>
            </a:extLst>
          </p:cNvPr>
          <p:cNvSpPr txBox="1">
            <a:spLocks noChangeArrowheads="1"/>
          </p:cNvSpPr>
          <p:nvPr/>
        </p:nvSpPr>
        <p:spPr bwMode="auto">
          <a:xfrm>
            <a:off x="3154414" y="4521538"/>
            <a:ext cx="6039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组员</a:t>
            </a:r>
            <a:r>
              <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：聂俊哲 潘凯航 张琦</a:t>
            </a:r>
            <a:r>
              <a:rPr lang="en-US" altLang="zh-CN" sz="2400" noProof="0" dirty="0">
                <a:solidFill>
                  <a:srgbClr val="044875"/>
                </a:solidFill>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李楠 康大凯</a:t>
            </a:r>
            <a:endParaRPr kumimoji="0" lang="en-US" altLang="zh-CN"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矩形 58"/>
          <p:cNvSpPr/>
          <p:nvPr/>
        </p:nvSpPr>
        <p:spPr>
          <a:xfrm>
            <a:off x="609600" y="1725859"/>
            <a:ext cx="10611775" cy="45954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645944" y="1840396"/>
            <a:ext cx="2003425" cy="3101347"/>
          </a:xfrm>
          <a:prstGeom prst="rect">
            <a:avLst/>
          </a:prstGeom>
          <a:noFill/>
        </p:spPr>
        <p:txBody>
          <a:bodyPr wrap="square">
            <a:noAutofit/>
          </a:bodyPr>
          <a:lstStyle/>
          <a:p>
            <a:pPr marL="285750" lvl="0" indent="-285750" algn="just">
              <a:lnSpc>
                <a:spcPct val="150000"/>
              </a:lnSpc>
              <a:buClr>
                <a:srgbClr val="044875"/>
              </a:buClr>
              <a:buFont typeface="Wingdings" panose="05000000000000000000" pitchFamily="2" charset="2"/>
              <a:buChar char="Ø"/>
              <a:defRPr/>
            </a:pPr>
            <a:r>
              <a:rPr kumimoji="0" lang="zh-CN" altLang="en-US"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登录</a:t>
            </a:r>
            <a:endParaRPr kumimoji="0" lang="en-US" altLang="zh-CN"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修改密码</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个人信息</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首页</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帮助页面</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进入课程</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50000"/>
              </a:lnSpc>
              <a:buClr>
                <a:srgbClr val="044875"/>
              </a:buClr>
              <a:defRPr/>
            </a:pPr>
            <a:endParaRPr kumimoji="0" lang="en-US" altLang="zh-CN" sz="20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矩形 24"/>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26" name="组合 25"/>
          <p:cNvGrpSpPr/>
          <p:nvPr/>
        </p:nvGrpSpPr>
        <p:grpSpPr bwMode="auto">
          <a:xfrm>
            <a:off x="550863" y="82550"/>
            <a:ext cx="3541712" cy="583565"/>
            <a:chOff x="551544" y="82976"/>
            <a:chExt cx="3540396" cy="582556"/>
          </a:xfrm>
        </p:grpSpPr>
        <p:sp>
          <p:nvSpPr>
            <p:cNvPr id="27"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测试简介</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01</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29" name="矩形 28"/>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0" name="组合 29">
            <a:extLst>
              <a:ext uri="{FF2B5EF4-FFF2-40B4-BE49-F238E27FC236}">
                <a16:creationId xmlns:a16="http://schemas.microsoft.com/office/drawing/2014/main" id="{DFA3666A-06C8-4911-A806-6E807F1F486D}"/>
              </a:ext>
            </a:extLst>
          </p:cNvPr>
          <p:cNvGrpSpPr/>
          <p:nvPr/>
        </p:nvGrpSpPr>
        <p:grpSpPr bwMode="auto">
          <a:xfrm>
            <a:off x="658443" y="1012884"/>
            <a:ext cx="2435441" cy="520087"/>
            <a:chOff x="5982652" y="1917541"/>
            <a:chExt cx="7104911" cy="523220"/>
          </a:xfrm>
        </p:grpSpPr>
        <p:sp>
          <p:nvSpPr>
            <p:cNvPr id="31" name="矩形 30">
              <a:extLst>
                <a:ext uri="{FF2B5EF4-FFF2-40B4-BE49-F238E27FC236}">
                  <a16:creationId xmlns:a16="http://schemas.microsoft.com/office/drawing/2014/main" id="{B10155B3-2E51-4CBE-BB32-2DB074283DDD}"/>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文本框 53">
              <a:extLst>
                <a:ext uri="{FF2B5EF4-FFF2-40B4-BE49-F238E27FC236}">
                  <a16:creationId xmlns:a16="http://schemas.microsoft.com/office/drawing/2014/main" id="{B655BC00-4FAD-49FD-BB39-AB4A0C9AC5DD}"/>
                </a:ext>
              </a:extLst>
            </p:cNvPr>
            <p:cNvSpPr txBox="1">
              <a:spLocks noChangeArrowheads="1"/>
            </p:cNvSpPr>
            <p:nvPr/>
          </p:nvSpPr>
          <p:spPr bwMode="auto">
            <a:xfrm>
              <a:off x="6109547" y="2011168"/>
              <a:ext cx="6978016" cy="37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0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个模块</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3" name="文本框 32">
            <a:extLst>
              <a:ext uri="{FF2B5EF4-FFF2-40B4-BE49-F238E27FC236}">
                <a16:creationId xmlns:a16="http://schemas.microsoft.com/office/drawing/2014/main" id="{24102090-D569-441A-8AC1-EC1CC0B5F5CB}"/>
              </a:ext>
            </a:extLst>
          </p:cNvPr>
          <p:cNvSpPr txBox="1"/>
          <p:nvPr/>
        </p:nvSpPr>
        <p:spPr>
          <a:xfrm>
            <a:off x="2273918" y="1837429"/>
            <a:ext cx="6094520" cy="2536400"/>
          </a:xfrm>
          <a:prstGeom prst="rect">
            <a:avLst/>
          </a:prstGeom>
          <a:noFill/>
        </p:spPr>
        <p:txBody>
          <a:bodyPr wrap="square">
            <a:spAutoFit/>
          </a:bodyPr>
          <a:lstStyle/>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课程资料</a:t>
            </a:r>
            <a:endPar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消息通知</a:t>
            </a:r>
            <a:endPar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作业</a:t>
            </a:r>
            <a:endPar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测试</a:t>
            </a:r>
            <a:endPar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成绩申诉</a:t>
            </a:r>
            <a:endPar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课程论坛</a:t>
            </a:r>
            <a:endParaRPr lang="en-US" altLang="zh-CN" sz="1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4" name="组合 33">
            <a:extLst>
              <a:ext uri="{FF2B5EF4-FFF2-40B4-BE49-F238E27FC236}">
                <a16:creationId xmlns:a16="http://schemas.microsoft.com/office/drawing/2014/main" id="{3A61206D-CB20-4A9B-9CDE-8E4626F9612A}"/>
              </a:ext>
            </a:extLst>
          </p:cNvPr>
          <p:cNvGrpSpPr/>
          <p:nvPr/>
        </p:nvGrpSpPr>
        <p:grpSpPr bwMode="auto">
          <a:xfrm>
            <a:off x="5665896" y="1012884"/>
            <a:ext cx="2435441" cy="520087"/>
            <a:chOff x="5982652" y="1917541"/>
            <a:chExt cx="7104911" cy="523220"/>
          </a:xfrm>
        </p:grpSpPr>
        <p:sp>
          <p:nvSpPr>
            <p:cNvPr id="36" name="矩形 35">
              <a:extLst>
                <a:ext uri="{FF2B5EF4-FFF2-40B4-BE49-F238E27FC236}">
                  <a16:creationId xmlns:a16="http://schemas.microsoft.com/office/drawing/2014/main" id="{340A6B04-9288-44CB-A4A5-DC4ACF2AEDC1}"/>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文本框 53">
              <a:extLst>
                <a:ext uri="{FF2B5EF4-FFF2-40B4-BE49-F238E27FC236}">
                  <a16:creationId xmlns:a16="http://schemas.microsoft.com/office/drawing/2014/main" id="{044F0C57-4574-4705-BB6A-A1E5A0EBEF15}"/>
                </a:ext>
              </a:extLst>
            </p:cNvPr>
            <p:cNvSpPr txBox="1">
              <a:spLocks noChangeArrowheads="1"/>
            </p:cNvSpPr>
            <p:nvPr/>
          </p:nvSpPr>
          <p:spPr bwMode="auto">
            <a:xfrm>
              <a:off x="6109547" y="2011168"/>
              <a:ext cx="6978016" cy="37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17</a:t>
              </a:r>
              <a:r>
                <a:rPr lang="zh-CN" altLang="en-US" sz="2000" dirty="0" smtClean="0">
                  <a:solidFill>
                    <a:prstClr val="white"/>
                  </a:solidFill>
                  <a:latin typeface="微软雅黑" panose="020B0503020204020204" pitchFamily="34" charset="-122"/>
                  <a:ea typeface="微软雅黑" panose="020B0503020204020204" pitchFamily="34" charset="-122"/>
                  <a:cs typeface="Arial" panose="020B0604020202020204" pitchFamily="34" charset="0"/>
                </a:rPr>
                <a:t>个场景</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8" name="文本框 37">
            <a:extLst>
              <a:ext uri="{FF2B5EF4-FFF2-40B4-BE49-F238E27FC236}">
                <a16:creationId xmlns:a16="http://schemas.microsoft.com/office/drawing/2014/main" id="{2DC023AC-0B50-4BC2-B367-5CC765181BCE}"/>
              </a:ext>
            </a:extLst>
          </p:cNvPr>
          <p:cNvSpPr txBox="1"/>
          <p:nvPr/>
        </p:nvSpPr>
        <p:spPr>
          <a:xfrm>
            <a:off x="5618825" y="1677964"/>
            <a:ext cx="2382175" cy="3078880"/>
          </a:xfrm>
          <a:prstGeom prst="rect">
            <a:avLst/>
          </a:prstGeom>
          <a:noFill/>
        </p:spPr>
        <p:txBody>
          <a:bodyPr wrap="square">
            <a:noAutofit/>
          </a:bodyPr>
          <a:lstStyle/>
          <a:p>
            <a:pPr marL="285750" lvl="0" indent="-285750" algn="just">
              <a:lnSpc>
                <a:spcPct val="150000"/>
              </a:lnSpc>
              <a:buClr>
                <a:srgbClr val="044875"/>
              </a:buClr>
              <a:buFont typeface="Wingdings" panose="05000000000000000000" pitchFamily="2" charset="2"/>
              <a:buChar char="Ø"/>
              <a:defRPr/>
            </a:pPr>
            <a:r>
              <a:rPr kumimoji="0" lang="zh-CN" altLang="en-US"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用户登录</a:t>
            </a:r>
            <a:endParaRPr kumimoji="0" lang="en-US" altLang="zh-CN"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用户修改密码</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用户编辑个人信息</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访问首页</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访问帮助页面</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用户进入课程</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教师、助教上传</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50000"/>
              </a:lnSpc>
              <a:buClr>
                <a:srgbClr val="044875"/>
              </a:buClr>
              <a:defRPr/>
            </a:pP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或删除课程资料</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教师、助教发布</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50000"/>
              </a:lnSpc>
              <a:buClr>
                <a:srgbClr val="044875"/>
              </a:buClr>
              <a:defRPr/>
            </a:pP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或删除公告</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50000"/>
              </a:lnSpc>
              <a:buClr>
                <a:srgbClr val="044875"/>
              </a:buClr>
              <a:defRPr/>
            </a:pPr>
            <a:endParaRPr kumimoji="0" lang="en-US" altLang="zh-CN" sz="20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文本框 38">
            <a:extLst>
              <a:ext uri="{FF2B5EF4-FFF2-40B4-BE49-F238E27FC236}">
                <a16:creationId xmlns:a16="http://schemas.microsoft.com/office/drawing/2014/main" id="{CD83DE71-78F5-4CBB-BB55-423E2FF0A8F6}"/>
              </a:ext>
            </a:extLst>
          </p:cNvPr>
          <p:cNvSpPr txBox="1"/>
          <p:nvPr/>
        </p:nvSpPr>
        <p:spPr>
          <a:xfrm>
            <a:off x="8302738" y="1681555"/>
            <a:ext cx="3102356" cy="3078880"/>
          </a:xfrm>
          <a:prstGeom prst="rect">
            <a:avLst/>
          </a:prstGeom>
          <a:noFill/>
        </p:spPr>
        <p:txBody>
          <a:bodyPr wrap="square">
            <a:noAutofit/>
          </a:bodyPr>
          <a:lstStyle/>
          <a:p>
            <a:pPr marL="285750" lvl="0" indent="-285750" algn="just">
              <a:lnSpc>
                <a:spcPct val="150000"/>
              </a:lnSpc>
              <a:buClr>
                <a:srgbClr val="044875"/>
              </a:buClr>
              <a:buFont typeface="Wingdings" panose="05000000000000000000" pitchFamily="2" charset="2"/>
              <a:buChar char="Ø"/>
              <a:defRPr/>
            </a:pPr>
            <a:r>
              <a:rPr kumimoji="0" lang="zh-CN" altLang="en-US"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查看消息通知</a:t>
            </a:r>
            <a:endParaRPr kumimoji="0" lang="en-US" altLang="zh-CN"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kumimoji="0" lang="zh-CN" altLang="en-US"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教师布置作业</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教师发布测试</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教师或助教批改作业</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教师或助教批改测试答卷</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学生查看并提交作业</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学生进入并提交测试</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学生查看作业测试成绩</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50000"/>
              </a:lnSpc>
              <a:buClr>
                <a:srgbClr val="044875"/>
              </a:buClr>
              <a:defRPr/>
            </a:pPr>
            <a:r>
              <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并提出申诉</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lvl="0" indent="-285750" algn="just">
              <a:lnSpc>
                <a:spcPct val="150000"/>
              </a:lnSpc>
              <a:buClr>
                <a:srgbClr val="044875"/>
              </a:buClr>
              <a:buFont typeface="Wingdings" panose="05000000000000000000" pitchFamily="2" charset="2"/>
              <a:buChar char="Ø"/>
              <a:defRPr/>
            </a:pPr>
            <a:r>
              <a:rPr lang="zh-CN" altLang="en-US"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用户进入课程论坛</a:t>
            </a:r>
            <a:endParaRPr lang="en-US" altLang="zh-CN"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lvl="0" algn="just">
              <a:lnSpc>
                <a:spcPct val="150000"/>
              </a:lnSpc>
              <a:buClr>
                <a:srgbClr val="044875"/>
              </a:buClr>
              <a:defRPr/>
            </a:pPr>
            <a:endParaRPr kumimoji="0" lang="en-US" altLang="zh-CN" sz="20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矩形 24"/>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26" name="组合 25"/>
          <p:cNvGrpSpPr/>
          <p:nvPr/>
        </p:nvGrpSpPr>
        <p:grpSpPr bwMode="auto">
          <a:xfrm>
            <a:off x="550863" y="82550"/>
            <a:ext cx="3541712" cy="583565"/>
            <a:chOff x="551544" y="82976"/>
            <a:chExt cx="3540396" cy="582556"/>
          </a:xfrm>
        </p:grpSpPr>
        <p:sp>
          <p:nvSpPr>
            <p:cNvPr id="27"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测试简介</a:t>
              </a:r>
            </a:p>
          </p:txBody>
        </p:sp>
        <p:sp>
          <p:nvSpPr>
            <p:cNvPr id="28" name="文本框 27"/>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01</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29" name="矩形 28"/>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0" name="组合 29">
            <a:extLst>
              <a:ext uri="{FF2B5EF4-FFF2-40B4-BE49-F238E27FC236}">
                <a16:creationId xmlns:a16="http://schemas.microsoft.com/office/drawing/2014/main" id="{DFA3666A-06C8-4911-A806-6E807F1F486D}"/>
              </a:ext>
            </a:extLst>
          </p:cNvPr>
          <p:cNvGrpSpPr/>
          <p:nvPr/>
        </p:nvGrpSpPr>
        <p:grpSpPr bwMode="auto">
          <a:xfrm>
            <a:off x="2953395" y="1642166"/>
            <a:ext cx="2524834" cy="687450"/>
            <a:chOff x="5982652" y="1917541"/>
            <a:chExt cx="6858824" cy="523220"/>
          </a:xfrm>
        </p:grpSpPr>
        <p:sp>
          <p:nvSpPr>
            <p:cNvPr id="31" name="矩形 30">
              <a:extLst>
                <a:ext uri="{FF2B5EF4-FFF2-40B4-BE49-F238E27FC236}">
                  <a16:creationId xmlns:a16="http://schemas.microsoft.com/office/drawing/2014/main" id="{B10155B3-2E51-4CBE-BB32-2DB074283DDD}"/>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文本框 53">
              <a:extLst>
                <a:ext uri="{FF2B5EF4-FFF2-40B4-BE49-F238E27FC236}">
                  <a16:creationId xmlns:a16="http://schemas.microsoft.com/office/drawing/2014/main" id="{B655BC00-4FAD-49FD-BB39-AB4A0C9AC5DD}"/>
                </a:ext>
              </a:extLst>
            </p:cNvPr>
            <p:cNvSpPr txBox="1">
              <a:spLocks noChangeArrowheads="1"/>
            </p:cNvSpPr>
            <p:nvPr/>
          </p:nvSpPr>
          <p:spPr bwMode="auto">
            <a:xfrm>
              <a:off x="7274992" y="2019004"/>
              <a:ext cx="5566484" cy="37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 </a:t>
              </a:r>
              <a:r>
                <a:rPr kumimoji="0" lang="en-US" altLang="zh-CN" sz="20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Cycle 1</a:t>
              </a:r>
              <a:endParaRPr kumimoji="0" lang="zh-CN" altLang="en-US" sz="20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3D9C80EA-0320-4623-B7B5-40C13B0A31B5}"/>
              </a:ext>
            </a:extLst>
          </p:cNvPr>
          <p:cNvGrpSpPr/>
          <p:nvPr/>
        </p:nvGrpSpPr>
        <p:grpSpPr bwMode="auto">
          <a:xfrm>
            <a:off x="2988794" y="2918088"/>
            <a:ext cx="2489435" cy="687450"/>
            <a:chOff x="5982652" y="1917541"/>
            <a:chExt cx="6858824" cy="523220"/>
          </a:xfrm>
        </p:grpSpPr>
        <p:sp>
          <p:nvSpPr>
            <p:cNvPr id="23" name="矩形 22">
              <a:extLst>
                <a:ext uri="{FF2B5EF4-FFF2-40B4-BE49-F238E27FC236}">
                  <a16:creationId xmlns:a16="http://schemas.microsoft.com/office/drawing/2014/main" id="{F9998B04-3563-49AC-8301-B113530A925A}"/>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文本框 53">
              <a:extLst>
                <a:ext uri="{FF2B5EF4-FFF2-40B4-BE49-F238E27FC236}">
                  <a16:creationId xmlns:a16="http://schemas.microsoft.com/office/drawing/2014/main" id="{7EDE6222-AE39-474B-8533-9A763A9EFA2E}"/>
                </a:ext>
              </a:extLst>
            </p:cNvPr>
            <p:cNvSpPr txBox="1">
              <a:spLocks noChangeArrowheads="1"/>
            </p:cNvSpPr>
            <p:nvPr/>
          </p:nvSpPr>
          <p:spPr bwMode="auto">
            <a:xfrm>
              <a:off x="7274993" y="2019004"/>
              <a:ext cx="5566483" cy="33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 </a:t>
              </a:r>
              <a:r>
                <a:rPr kumimoji="0" lang="en-US" altLang="zh-CN" sz="20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Cycle 2</a:t>
              </a:r>
              <a:endParaRPr kumimoji="0" lang="zh-CN" altLang="en-US" sz="20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5" name="组合 34">
            <a:extLst>
              <a:ext uri="{FF2B5EF4-FFF2-40B4-BE49-F238E27FC236}">
                <a16:creationId xmlns:a16="http://schemas.microsoft.com/office/drawing/2014/main" id="{31E94F4D-56AF-47E2-B4B5-D0A11A4D70F7}"/>
              </a:ext>
            </a:extLst>
          </p:cNvPr>
          <p:cNvGrpSpPr/>
          <p:nvPr/>
        </p:nvGrpSpPr>
        <p:grpSpPr bwMode="auto">
          <a:xfrm>
            <a:off x="2988794" y="4182230"/>
            <a:ext cx="2489435" cy="692309"/>
            <a:chOff x="5982652" y="1917541"/>
            <a:chExt cx="6902127" cy="523220"/>
          </a:xfrm>
        </p:grpSpPr>
        <p:sp>
          <p:nvSpPr>
            <p:cNvPr id="40" name="矩形 39">
              <a:extLst>
                <a:ext uri="{FF2B5EF4-FFF2-40B4-BE49-F238E27FC236}">
                  <a16:creationId xmlns:a16="http://schemas.microsoft.com/office/drawing/2014/main" id="{21173013-7E1B-4CD0-B4BC-D350B61CC982}"/>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文本框 53">
              <a:extLst>
                <a:ext uri="{FF2B5EF4-FFF2-40B4-BE49-F238E27FC236}">
                  <a16:creationId xmlns:a16="http://schemas.microsoft.com/office/drawing/2014/main" id="{3A7DD4CB-009A-41F6-9F0D-36E44AB8B1C7}"/>
                </a:ext>
              </a:extLst>
            </p:cNvPr>
            <p:cNvSpPr txBox="1">
              <a:spLocks noChangeArrowheads="1"/>
            </p:cNvSpPr>
            <p:nvPr/>
          </p:nvSpPr>
          <p:spPr bwMode="auto">
            <a:xfrm>
              <a:off x="6489364" y="2029659"/>
              <a:ext cx="6395415" cy="33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测试报告版本</a:t>
              </a:r>
            </a:p>
          </p:txBody>
        </p:sp>
      </p:grpSp>
      <p:sp>
        <p:nvSpPr>
          <p:cNvPr id="3" name="文本框 2">
            <a:extLst>
              <a:ext uri="{FF2B5EF4-FFF2-40B4-BE49-F238E27FC236}">
                <a16:creationId xmlns:a16="http://schemas.microsoft.com/office/drawing/2014/main" id="{1F4A248D-24EB-48B4-AAA7-7B88D2F267CE}"/>
              </a:ext>
            </a:extLst>
          </p:cNvPr>
          <p:cNvSpPr txBox="1"/>
          <p:nvPr/>
        </p:nvSpPr>
        <p:spPr>
          <a:xfrm>
            <a:off x="5967273" y="1663975"/>
            <a:ext cx="1935332"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V1.0.0_beta</a:t>
            </a:r>
            <a:endParaRPr lang="zh-CN" altLang="en-US" sz="2400" b="1"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BE459FBF-41B4-4914-9217-48F99E7D9942}"/>
              </a:ext>
            </a:extLst>
          </p:cNvPr>
          <p:cNvSpPr txBox="1"/>
          <p:nvPr/>
        </p:nvSpPr>
        <p:spPr>
          <a:xfrm>
            <a:off x="5967273" y="2996670"/>
            <a:ext cx="1935332"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V1.5.0_beta</a:t>
            </a:r>
            <a:endParaRPr lang="zh-CN" altLang="en-US" sz="2400" b="1"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1F153440-DB69-4BDC-81EC-B36E009F12DD}"/>
              </a:ext>
            </a:extLst>
          </p:cNvPr>
          <p:cNvSpPr txBox="1"/>
          <p:nvPr/>
        </p:nvSpPr>
        <p:spPr>
          <a:xfrm>
            <a:off x="6096000" y="4306493"/>
            <a:ext cx="1935332"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V1.1</a:t>
            </a:r>
            <a:endParaRPr lang="zh-CN" altLang="en-US" sz="2400" b="1"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6913998F-7D81-4D90-AC4F-30C6184484A2}"/>
              </a:ext>
            </a:extLst>
          </p:cNvPr>
          <p:cNvSpPr txBox="1"/>
          <p:nvPr/>
        </p:nvSpPr>
        <p:spPr>
          <a:xfrm>
            <a:off x="4501860" y="830779"/>
            <a:ext cx="2930827" cy="461665"/>
          </a:xfrm>
          <a:prstGeom prst="rect">
            <a:avLst/>
          </a:prstGeom>
          <a:noFill/>
        </p:spPr>
        <p:txBody>
          <a:bodyPr wrap="squar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测试版本信息</a:t>
            </a:r>
            <a:endPar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9481186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 name="组合 16"/>
          <p:cNvGrpSpPr/>
          <p:nvPr/>
        </p:nvGrpSpPr>
        <p:grpSpPr bwMode="auto">
          <a:xfrm>
            <a:off x="550863" y="82550"/>
            <a:ext cx="3541712" cy="583565"/>
            <a:chOff x="551544" y="82976"/>
            <a:chExt cx="3540396" cy="582556"/>
          </a:xfrm>
        </p:grpSpPr>
        <p:sp>
          <p:nvSpPr>
            <p:cNvPr id="18"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测试基础</a:t>
              </a:r>
            </a:p>
          </p:txBody>
        </p:sp>
        <p:sp>
          <p:nvSpPr>
            <p:cNvPr id="19" name="文本框 18"/>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02</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3" name="文本框 2">
            <a:extLst>
              <a:ext uri="{FF2B5EF4-FFF2-40B4-BE49-F238E27FC236}">
                <a16:creationId xmlns:a16="http://schemas.microsoft.com/office/drawing/2014/main" id="{679F230D-4DDD-4E0F-ACAC-7635839A7E8A}"/>
              </a:ext>
            </a:extLst>
          </p:cNvPr>
          <p:cNvSpPr txBox="1"/>
          <p:nvPr/>
        </p:nvSpPr>
        <p:spPr>
          <a:xfrm>
            <a:off x="550863" y="947332"/>
            <a:ext cx="2156753" cy="430887"/>
          </a:xfrm>
          <a:prstGeom prst="rect">
            <a:avLst/>
          </a:prstGeom>
          <a:noFill/>
        </p:spPr>
        <p:txBody>
          <a:bodyPr wrap="square" rtlCol="0">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服务器环境</a:t>
            </a:r>
          </a:p>
        </p:txBody>
      </p:sp>
      <p:sp>
        <p:nvSpPr>
          <p:cNvPr id="15" name="矩形 14">
            <a:extLst>
              <a:ext uri="{FF2B5EF4-FFF2-40B4-BE49-F238E27FC236}">
                <a16:creationId xmlns:a16="http://schemas.microsoft.com/office/drawing/2014/main" id="{C4E59365-D924-4A7B-A95F-1E9D6603F554}"/>
              </a:ext>
            </a:extLst>
          </p:cNvPr>
          <p:cNvSpPr/>
          <p:nvPr/>
        </p:nvSpPr>
        <p:spPr>
          <a:xfrm>
            <a:off x="417250" y="1510299"/>
            <a:ext cx="11487705" cy="45620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a:extLst>
              <a:ext uri="{FF2B5EF4-FFF2-40B4-BE49-F238E27FC236}">
                <a16:creationId xmlns:a16="http://schemas.microsoft.com/office/drawing/2014/main" id="{97CBA051-5ABA-4236-A3C7-4F3E0B54DC98}"/>
              </a:ext>
            </a:extLst>
          </p:cNvPr>
          <p:cNvSpPr txBox="1"/>
          <p:nvPr/>
        </p:nvSpPr>
        <p:spPr>
          <a:xfrm>
            <a:off x="1753119" y="1691604"/>
            <a:ext cx="4570627" cy="32778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64</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位</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核处理器，主频</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2.0GHz</a:t>
            </a: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8GB</a:t>
            </a: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硬盘容量</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200GB</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、硬盘转速</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5400</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转</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分钟</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百</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兆网卡</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04D824B5-3DA9-42F9-BE20-D1F65C1575CA}"/>
              </a:ext>
            </a:extLst>
          </p:cNvPr>
          <p:cNvSpPr txBox="1"/>
          <p:nvPr/>
        </p:nvSpPr>
        <p:spPr>
          <a:xfrm>
            <a:off x="8674856" y="1740409"/>
            <a:ext cx="3517144" cy="295189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具有良好的数据传输能力</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Ubuntu 18.04</a:t>
            </a: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NGINX 1.15.8</a:t>
            </a: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MySQL 3.5.7</a:t>
            </a:r>
            <a:endParaRPr lang="zh-CN" altLang="en-US" dirty="0">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B5A332D7-8077-4BEC-BA89-D511D7B9B3F2}"/>
              </a:ext>
            </a:extLst>
          </p:cNvPr>
          <p:cNvGrpSpPr/>
          <p:nvPr/>
        </p:nvGrpSpPr>
        <p:grpSpPr bwMode="auto">
          <a:xfrm>
            <a:off x="-92105" y="1735562"/>
            <a:ext cx="1637740" cy="486842"/>
            <a:chOff x="4909354" y="1917541"/>
            <a:chExt cx="6978017" cy="523220"/>
          </a:xfrm>
        </p:grpSpPr>
        <p:sp>
          <p:nvSpPr>
            <p:cNvPr id="22" name="矩形 21">
              <a:extLst>
                <a:ext uri="{FF2B5EF4-FFF2-40B4-BE49-F238E27FC236}">
                  <a16:creationId xmlns:a16="http://schemas.microsoft.com/office/drawing/2014/main" id="{C25B8E6D-32CD-489E-B6C1-85630DC36EEE}"/>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文本框 53">
              <a:extLst>
                <a:ext uri="{FF2B5EF4-FFF2-40B4-BE49-F238E27FC236}">
                  <a16:creationId xmlns:a16="http://schemas.microsoft.com/office/drawing/2014/main" id="{86CBEFB5-5480-4B32-9755-8F782856FE0D}"/>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CPU</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4" name="组合 23">
            <a:extLst>
              <a:ext uri="{FF2B5EF4-FFF2-40B4-BE49-F238E27FC236}">
                <a16:creationId xmlns:a16="http://schemas.microsoft.com/office/drawing/2014/main" id="{D7CC13D2-A601-44DB-9678-06CC9BD9235C}"/>
              </a:ext>
            </a:extLst>
          </p:cNvPr>
          <p:cNvGrpSpPr/>
          <p:nvPr/>
        </p:nvGrpSpPr>
        <p:grpSpPr bwMode="auto">
          <a:xfrm>
            <a:off x="-92105" y="2589137"/>
            <a:ext cx="1637740" cy="486842"/>
            <a:chOff x="4909354" y="1917541"/>
            <a:chExt cx="6978017" cy="523220"/>
          </a:xfrm>
        </p:grpSpPr>
        <p:sp>
          <p:nvSpPr>
            <p:cNvPr id="25" name="矩形 24">
              <a:extLst>
                <a:ext uri="{FF2B5EF4-FFF2-40B4-BE49-F238E27FC236}">
                  <a16:creationId xmlns:a16="http://schemas.microsoft.com/office/drawing/2014/main" id="{A20FB213-3EAD-4781-A332-A969811837A7}"/>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文本框 53">
              <a:extLst>
                <a:ext uri="{FF2B5EF4-FFF2-40B4-BE49-F238E27FC236}">
                  <a16:creationId xmlns:a16="http://schemas.microsoft.com/office/drawing/2014/main" id="{C8910A84-B9CF-40A6-918C-0FE3C0C74499}"/>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内存</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7" name="组合 26">
            <a:extLst>
              <a:ext uri="{FF2B5EF4-FFF2-40B4-BE49-F238E27FC236}">
                <a16:creationId xmlns:a16="http://schemas.microsoft.com/office/drawing/2014/main" id="{AB335A50-58E6-4432-923E-BD05F6888B61}"/>
              </a:ext>
            </a:extLst>
          </p:cNvPr>
          <p:cNvGrpSpPr/>
          <p:nvPr/>
        </p:nvGrpSpPr>
        <p:grpSpPr bwMode="auto">
          <a:xfrm>
            <a:off x="-92105" y="3402585"/>
            <a:ext cx="1637740" cy="486842"/>
            <a:chOff x="4909354" y="1917541"/>
            <a:chExt cx="6978017" cy="523220"/>
          </a:xfrm>
        </p:grpSpPr>
        <p:sp>
          <p:nvSpPr>
            <p:cNvPr id="28" name="矩形 27">
              <a:extLst>
                <a:ext uri="{FF2B5EF4-FFF2-40B4-BE49-F238E27FC236}">
                  <a16:creationId xmlns:a16="http://schemas.microsoft.com/office/drawing/2014/main" id="{D7C4723F-23F8-401D-8EA0-AF4DBD4737B5}"/>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文本框 53">
              <a:extLst>
                <a:ext uri="{FF2B5EF4-FFF2-40B4-BE49-F238E27FC236}">
                  <a16:creationId xmlns:a16="http://schemas.microsoft.com/office/drawing/2014/main" id="{86FDF319-1437-4C94-AC87-AB13FABE9BE5}"/>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硬盘</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0" name="组合 29">
            <a:extLst>
              <a:ext uri="{FF2B5EF4-FFF2-40B4-BE49-F238E27FC236}">
                <a16:creationId xmlns:a16="http://schemas.microsoft.com/office/drawing/2014/main" id="{4D647D91-DDFF-4027-9BC3-27EA47A01949}"/>
              </a:ext>
            </a:extLst>
          </p:cNvPr>
          <p:cNvGrpSpPr/>
          <p:nvPr/>
        </p:nvGrpSpPr>
        <p:grpSpPr bwMode="auto">
          <a:xfrm>
            <a:off x="-92105" y="4199741"/>
            <a:ext cx="1637740" cy="486842"/>
            <a:chOff x="4909354" y="1917541"/>
            <a:chExt cx="6978017" cy="523220"/>
          </a:xfrm>
        </p:grpSpPr>
        <p:sp>
          <p:nvSpPr>
            <p:cNvPr id="31" name="矩形 30">
              <a:extLst>
                <a:ext uri="{FF2B5EF4-FFF2-40B4-BE49-F238E27FC236}">
                  <a16:creationId xmlns:a16="http://schemas.microsoft.com/office/drawing/2014/main" id="{4FD6B4DD-8042-4FA2-90C1-CDA93EFBF047}"/>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文本框 53">
              <a:extLst>
                <a:ext uri="{FF2B5EF4-FFF2-40B4-BE49-F238E27FC236}">
                  <a16:creationId xmlns:a16="http://schemas.microsoft.com/office/drawing/2014/main" id="{EA507037-B462-4FAB-829F-F8AC243FB082}"/>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网卡</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3" name="组合 32">
            <a:extLst>
              <a:ext uri="{FF2B5EF4-FFF2-40B4-BE49-F238E27FC236}">
                <a16:creationId xmlns:a16="http://schemas.microsoft.com/office/drawing/2014/main" id="{79D631B1-C36D-4783-B0D1-FC3E1F105D4E}"/>
              </a:ext>
            </a:extLst>
          </p:cNvPr>
          <p:cNvGrpSpPr/>
          <p:nvPr/>
        </p:nvGrpSpPr>
        <p:grpSpPr bwMode="auto">
          <a:xfrm>
            <a:off x="6840745" y="1735561"/>
            <a:ext cx="1637740" cy="486842"/>
            <a:chOff x="4909354" y="1917541"/>
            <a:chExt cx="6978017" cy="523220"/>
          </a:xfrm>
        </p:grpSpPr>
        <p:sp>
          <p:nvSpPr>
            <p:cNvPr id="34" name="矩形 33">
              <a:extLst>
                <a:ext uri="{FF2B5EF4-FFF2-40B4-BE49-F238E27FC236}">
                  <a16:creationId xmlns:a16="http://schemas.microsoft.com/office/drawing/2014/main" id="{B2EAD0C2-EBE3-454C-B634-A172764A8662}"/>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文本框 53">
              <a:extLst>
                <a:ext uri="{FF2B5EF4-FFF2-40B4-BE49-F238E27FC236}">
                  <a16:creationId xmlns:a16="http://schemas.microsoft.com/office/drawing/2014/main" id="{D3FB452F-1FA2-44EB-8EA7-C4EA1E7AA9D8}"/>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网线</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6" name="组合 35">
            <a:extLst>
              <a:ext uri="{FF2B5EF4-FFF2-40B4-BE49-F238E27FC236}">
                <a16:creationId xmlns:a16="http://schemas.microsoft.com/office/drawing/2014/main" id="{B99B2554-87AC-498B-9096-90B296BA5F31}"/>
              </a:ext>
            </a:extLst>
          </p:cNvPr>
          <p:cNvGrpSpPr/>
          <p:nvPr/>
        </p:nvGrpSpPr>
        <p:grpSpPr bwMode="auto">
          <a:xfrm>
            <a:off x="6840745" y="2579745"/>
            <a:ext cx="1637740" cy="486842"/>
            <a:chOff x="4909354" y="1917541"/>
            <a:chExt cx="6978017" cy="523220"/>
          </a:xfrm>
        </p:grpSpPr>
        <p:sp>
          <p:nvSpPr>
            <p:cNvPr id="37" name="矩形 36">
              <a:extLst>
                <a:ext uri="{FF2B5EF4-FFF2-40B4-BE49-F238E27FC236}">
                  <a16:creationId xmlns:a16="http://schemas.microsoft.com/office/drawing/2014/main" id="{89B41900-CEFC-44C9-BBC3-8EAD409DAA2F}"/>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文本框 53">
              <a:extLst>
                <a:ext uri="{FF2B5EF4-FFF2-40B4-BE49-F238E27FC236}">
                  <a16:creationId xmlns:a16="http://schemas.microsoft.com/office/drawing/2014/main" id="{A267C03C-8EE4-4DB2-8395-224BC270CC75}"/>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操作系统</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9" name="组合 38">
            <a:extLst>
              <a:ext uri="{FF2B5EF4-FFF2-40B4-BE49-F238E27FC236}">
                <a16:creationId xmlns:a16="http://schemas.microsoft.com/office/drawing/2014/main" id="{551887D3-533D-4574-A8F2-F6C14C3FC6DC}"/>
              </a:ext>
            </a:extLst>
          </p:cNvPr>
          <p:cNvGrpSpPr/>
          <p:nvPr/>
        </p:nvGrpSpPr>
        <p:grpSpPr bwMode="auto">
          <a:xfrm>
            <a:off x="6840745" y="3400975"/>
            <a:ext cx="1637740" cy="486842"/>
            <a:chOff x="4909354" y="1917541"/>
            <a:chExt cx="6978017" cy="523220"/>
          </a:xfrm>
        </p:grpSpPr>
        <p:sp>
          <p:nvSpPr>
            <p:cNvPr id="40" name="矩形 39">
              <a:extLst>
                <a:ext uri="{FF2B5EF4-FFF2-40B4-BE49-F238E27FC236}">
                  <a16:creationId xmlns:a16="http://schemas.microsoft.com/office/drawing/2014/main" id="{6631969F-BB5C-4220-B2FE-0CCDA928396D}"/>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文本框 53">
              <a:extLst>
                <a:ext uri="{FF2B5EF4-FFF2-40B4-BE49-F238E27FC236}">
                  <a16:creationId xmlns:a16="http://schemas.microsoft.com/office/drawing/2014/main" id="{0A6EA336-733B-4844-9115-74CC5044C820}"/>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网站服务器</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2" name="组合 41">
            <a:extLst>
              <a:ext uri="{FF2B5EF4-FFF2-40B4-BE49-F238E27FC236}">
                <a16:creationId xmlns:a16="http://schemas.microsoft.com/office/drawing/2014/main" id="{AEE562F0-EBA1-442D-A41F-EF9EBFD9049A}"/>
              </a:ext>
            </a:extLst>
          </p:cNvPr>
          <p:cNvGrpSpPr/>
          <p:nvPr/>
        </p:nvGrpSpPr>
        <p:grpSpPr bwMode="auto">
          <a:xfrm>
            <a:off x="6840745" y="4221581"/>
            <a:ext cx="1637740" cy="486842"/>
            <a:chOff x="4909354" y="1917541"/>
            <a:chExt cx="6978017" cy="523220"/>
          </a:xfrm>
        </p:grpSpPr>
        <p:sp>
          <p:nvSpPr>
            <p:cNvPr id="43" name="矩形 42">
              <a:extLst>
                <a:ext uri="{FF2B5EF4-FFF2-40B4-BE49-F238E27FC236}">
                  <a16:creationId xmlns:a16="http://schemas.microsoft.com/office/drawing/2014/main" id="{55BED819-0FA2-45EF-9C73-3B78BDD4E975}"/>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文本框 53">
              <a:extLst>
                <a:ext uri="{FF2B5EF4-FFF2-40B4-BE49-F238E27FC236}">
                  <a16:creationId xmlns:a16="http://schemas.microsoft.com/office/drawing/2014/main" id="{324905E3-0629-46B1-8815-7986306E75E4}"/>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数据库</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 name="组合 16"/>
          <p:cNvGrpSpPr/>
          <p:nvPr/>
        </p:nvGrpSpPr>
        <p:grpSpPr bwMode="auto">
          <a:xfrm>
            <a:off x="550863" y="82550"/>
            <a:ext cx="3541712" cy="583565"/>
            <a:chOff x="551544" y="82976"/>
            <a:chExt cx="3540396" cy="582556"/>
          </a:xfrm>
        </p:grpSpPr>
        <p:sp>
          <p:nvSpPr>
            <p:cNvPr id="18"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测试基础</a:t>
              </a:r>
            </a:p>
          </p:txBody>
        </p:sp>
        <p:sp>
          <p:nvSpPr>
            <p:cNvPr id="19" name="文本框 18"/>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02</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3" name="文本框 2">
            <a:extLst>
              <a:ext uri="{FF2B5EF4-FFF2-40B4-BE49-F238E27FC236}">
                <a16:creationId xmlns:a16="http://schemas.microsoft.com/office/drawing/2014/main" id="{679F230D-4DDD-4E0F-ACAC-7635839A7E8A}"/>
              </a:ext>
            </a:extLst>
          </p:cNvPr>
          <p:cNvSpPr txBox="1"/>
          <p:nvPr/>
        </p:nvSpPr>
        <p:spPr>
          <a:xfrm>
            <a:off x="550863" y="947332"/>
            <a:ext cx="2156753" cy="430887"/>
          </a:xfrm>
          <a:prstGeom prst="rect">
            <a:avLst/>
          </a:prstGeom>
          <a:noFill/>
        </p:spPr>
        <p:txBody>
          <a:bodyPr wrap="square" rtlCol="0">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用户环境</a:t>
            </a:r>
          </a:p>
        </p:txBody>
      </p:sp>
      <p:sp>
        <p:nvSpPr>
          <p:cNvPr id="15" name="矩形 14">
            <a:extLst>
              <a:ext uri="{FF2B5EF4-FFF2-40B4-BE49-F238E27FC236}">
                <a16:creationId xmlns:a16="http://schemas.microsoft.com/office/drawing/2014/main" id="{C4E59365-D924-4A7B-A95F-1E9D6603F554}"/>
              </a:ext>
            </a:extLst>
          </p:cNvPr>
          <p:cNvSpPr/>
          <p:nvPr/>
        </p:nvSpPr>
        <p:spPr>
          <a:xfrm>
            <a:off x="417250" y="1510299"/>
            <a:ext cx="11487705" cy="45620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a:extLst>
              <a:ext uri="{FF2B5EF4-FFF2-40B4-BE49-F238E27FC236}">
                <a16:creationId xmlns:a16="http://schemas.microsoft.com/office/drawing/2014/main" id="{97CBA051-5ABA-4236-A3C7-4F3E0B54DC98}"/>
              </a:ext>
            </a:extLst>
          </p:cNvPr>
          <p:cNvSpPr txBox="1"/>
          <p:nvPr/>
        </p:nvSpPr>
        <p:spPr>
          <a:xfrm>
            <a:off x="1753119" y="1691604"/>
            <a:ext cx="5721879" cy="31393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Intel(R) Core(TM) i7-8550U CPU @ 1.80GHz</a:t>
            </a: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16GB</a:t>
            </a: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buFont typeface="Wingdings" panose="05000000000000000000" pitchFamily="2" charset="2"/>
              <a:buChar char="Ø"/>
            </a:pPr>
            <a:r>
              <a:rPr lang="en-US" altLang="zh-CN" sz="1800" b="0" i="0" u="none" strike="noStrike" baseline="0" dirty="0">
                <a:solidFill>
                  <a:srgbClr val="000000"/>
                </a:solidFill>
                <a:latin typeface="微软雅黑" panose="020B0503020204020204" pitchFamily="34" charset="-122"/>
                <a:ea typeface="微软雅黑" panose="020B0503020204020204" pitchFamily="34" charset="-122"/>
              </a:rPr>
              <a:t>KXG5AZNV256G TOSHIBA	</a:t>
            </a: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满足正常使用</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04D824B5-3DA9-42F9-BE20-D1F65C1575CA}"/>
              </a:ext>
            </a:extLst>
          </p:cNvPr>
          <p:cNvSpPr txBox="1"/>
          <p:nvPr/>
        </p:nvSpPr>
        <p:spPr>
          <a:xfrm>
            <a:off x="9297383" y="1692544"/>
            <a:ext cx="3517144" cy="295189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满足正常使用</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满足正常使用</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Windows10</a:t>
            </a:r>
          </a:p>
          <a:p>
            <a:pPr marL="285750" indent="-285750">
              <a:lnSpc>
                <a:spcPct val="150000"/>
              </a:lnSpc>
              <a:buFont typeface="Wingdings" panose="05000000000000000000" pitchFamily="2" charset="2"/>
              <a:buChar char="Ø"/>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Chrome </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浏览器</a:t>
            </a:r>
            <a:endParaRPr lang="zh-CN" altLang="en-US" dirty="0">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B5A332D7-8077-4BEC-BA89-D511D7B9B3F2}"/>
              </a:ext>
            </a:extLst>
          </p:cNvPr>
          <p:cNvGrpSpPr/>
          <p:nvPr/>
        </p:nvGrpSpPr>
        <p:grpSpPr bwMode="auto">
          <a:xfrm>
            <a:off x="-80992" y="1697096"/>
            <a:ext cx="1637740" cy="486842"/>
            <a:chOff x="4909354" y="1917541"/>
            <a:chExt cx="6978017" cy="523220"/>
          </a:xfrm>
        </p:grpSpPr>
        <p:sp>
          <p:nvSpPr>
            <p:cNvPr id="22" name="矩形 21">
              <a:extLst>
                <a:ext uri="{FF2B5EF4-FFF2-40B4-BE49-F238E27FC236}">
                  <a16:creationId xmlns:a16="http://schemas.microsoft.com/office/drawing/2014/main" id="{C25B8E6D-32CD-489E-B6C1-85630DC36EEE}"/>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文本框 53">
              <a:extLst>
                <a:ext uri="{FF2B5EF4-FFF2-40B4-BE49-F238E27FC236}">
                  <a16:creationId xmlns:a16="http://schemas.microsoft.com/office/drawing/2014/main" id="{86CBEFB5-5480-4B32-9755-8F782856FE0D}"/>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CPU</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4" name="组合 23">
            <a:extLst>
              <a:ext uri="{FF2B5EF4-FFF2-40B4-BE49-F238E27FC236}">
                <a16:creationId xmlns:a16="http://schemas.microsoft.com/office/drawing/2014/main" id="{D7CC13D2-A601-44DB-9678-06CC9BD9235C}"/>
              </a:ext>
            </a:extLst>
          </p:cNvPr>
          <p:cNvGrpSpPr/>
          <p:nvPr/>
        </p:nvGrpSpPr>
        <p:grpSpPr bwMode="auto">
          <a:xfrm>
            <a:off x="-95726" y="2535801"/>
            <a:ext cx="1637740" cy="486842"/>
            <a:chOff x="4909354" y="1917541"/>
            <a:chExt cx="6978017" cy="523220"/>
          </a:xfrm>
        </p:grpSpPr>
        <p:sp>
          <p:nvSpPr>
            <p:cNvPr id="25" name="矩形 24">
              <a:extLst>
                <a:ext uri="{FF2B5EF4-FFF2-40B4-BE49-F238E27FC236}">
                  <a16:creationId xmlns:a16="http://schemas.microsoft.com/office/drawing/2014/main" id="{A20FB213-3EAD-4781-A332-A969811837A7}"/>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文本框 53">
              <a:extLst>
                <a:ext uri="{FF2B5EF4-FFF2-40B4-BE49-F238E27FC236}">
                  <a16:creationId xmlns:a16="http://schemas.microsoft.com/office/drawing/2014/main" id="{C8910A84-B9CF-40A6-918C-0FE3C0C74499}"/>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内存</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7" name="组合 26">
            <a:extLst>
              <a:ext uri="{FF2B5EF4-FFF2-40B4-BE49-F238E27FC236}">
                <a16:creationId xmlns:a16="http://schemas.microsoft.com/office/drawing/2014/main" id="{AB335A50-58E6-4432-923E-BD05F6888B61}"/>
              </a:ext>
            </a:extLst>
          </p:cNvPr>
          <p:cNvGrpSpPr/>
          <p:nvPr/>
        </p:nvGrpSpPr>
        <p:grpSpPr bwMode="auto">
          <a:xfrm>
            <a:off x="-95726" y="3313416"/>
            <a:ext cx="1637740" cy="486842"/>
            <a:chOff x="4909354" y="1917541"/>
            <a:chExt cx="6978017" cy="523220"/>
          </a:xfrm>
        </p:grpSpPr>
        <p:sp>
          <p:nvSpPr>
            <p:cNvPr id="28" name="矩形 27">
              <a:extLst>
                <a:ext uri="{FF2B5EF4-FFF2-40B4-BE49-F238E27FC236}">
                  <a16:creationId xmlns:a16="http://schemas.microsoft.com/office/drawing/2014/main" id="{D7C4723F-23F8-401D-8EA0-AF4DBD4737B5}"/>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文本框 53">
              <a:extLst>
                <a:ext uri="{FF2B5EF4-FFF2-40B4-BE49-F238E27FC236}">
                  <a16:creationId xmlns:a16="http://schemas.microsoft.com/office/drawing/2014/main" id="{86FDF319-1437-4C94-AC87-AB13FABE9BE5}"/>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硬盘</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0" name="组合 29">
            <a:extLst>
              <a:ext uri="{FF2B5EF4-FFF2-40B4-BE49-F238E27FC236}">
                <a16:creationId xmlns:a16="http://schemas.microsoft.com/office/drawing/2014/main" id="{4D647D91-DDFF-4027-9BC3-27EA47A01949}"/>
              </a:ext>
            </a:extLst>
          </p:cNvPr>
          <p:cNvGrpSpPr/>
          <p:nvPr/>
        </p:nvGrpSpPr>
        <p:grpSpPr bwMode="auto">
          <a:xfrm>
            <a:off x="-95726" y="4124972"/>
            <a:ext cx="1637740" cy="486842"/>
            <a:chOff x="4909354" y="1917541"/>
            <a:chExt cx="6978017" cy="523220"/>
          </a:xfrm>
        </p:grpSpPr>
        <p:sp>
          <p:nvSpPr>
            <p:cNvPr id="31" name="矩形 30">
              <a:extLst>
                <a:ext uri="{FF2B5EF4-FFF2-40B4-BE49-F238E27FC236}">
                  <a16:creationId xmlns:a16="http://schemas.microsoft.com/office/drawing/2014/main" id="{4FD6B4DD-8042-4FA2-90C1-CDA93EFBF047}"/>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文本框 53">
              <a:extLst>
                <a:ext uri="{FF2B5EF4-FFF2-40B4-BE49-F238E27FC236}">
                  <a16:creationId xmlns:a16="http://schemas.microsoft.com/office/drawing/2014/main" id="{EA507037-B462-4FAB-829F-F8AC243FB082}"/>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键盘</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3" name="组合 32">
            <a:extLst>
              <a:ext uri="{FF2B5EF4-FFF2-40B4-BE49-F238E27FC236}">
                <a16:creationId xmlns:a16="http://schemas.microsoft.com/office/drawing/2014/main" id="{79D631B1-C36D-4783-B0D1-FC3E1F105D4E}"/>
              </a:ext>
            </a:extLst>
          </p:cNvPr>
          <p:cNvGrpSpPr/>
          <p:nvPr/>
        </p:nvGrpSpPr>
        <p:grpSpPr bwMode="auto">
          <a:xfrm>
            <a:off x="7474998" y="1697095"/>
            <a:ext cx="1637740" cy="486842"/>
            <a:chOff x="4909354" y="1917541"/>
            <a:chExt cx="6978017" cy="523220"/>
          </a:xfrm>
        </p:grpSpPr>
        <p:sp>
          <p:nvSpPr>
            <p:cNvPr id="34" name="矩形 33">
              <a:extLst>
                <a:ext uri="{FF2B5EF4-FFF2-40B4-BE49-F238E27FC236}">
                  <a16:creationId xmlns:a16="http://schemas.microsoft.com/office/drawing/2014/main" id="{B2EAD0C2-EBE3-454C-B634-A172764A8662}"/>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文本框 53">
              <a:extLst>
                <a:ext uri="{FF2B5EF4-FFF2-40B4-BE49-F238E27FC236}">
                  <a16:creationId xmlns:a16="http://schemas.microsoft.com/office/drawing/2014/main" id="{D3FB452F-1FA2-44EB-8EA7-C4EA1E7AA9D8}"/>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鼠标</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6" name="组合 35">
            <a:extLst>
              <a:ext uri="{FF2B5EF4-FFF2-40B4-BE49-F238E27FC236}">
                <a16:creationId xmlns:a16="http://schemas.microsoft.com/office/drawing/2014/main" id="{B99B2554-87AC-498B-9096-90B296BA5F31}"/>
              </a:ext>
            </a:extLst>
          </p:cNvPr>
          <p:cNvGrpSpPr/>
          <p:nvPr/>
        </p:nvGrpSpPr>
        <p:grpSpPr bwMode="auto">
          <a:xfrm>
            <a:off x="7474998" y="2517044"/>
            <a:ext cx="1637740" cy="486842"/>
            <a:chOff x="4909354" y="1917541"/>
            <a:chExt cx="6978017" cy="523220"/>
          </a:xfrm>
        </p:grpSpPr>
        <p:sp>
          <p:nvSpPr>
            <p:cNvPr id="37" name="矩形 36">
              <a:extLst>
                <a:ext uri="{FF2B5EF4-FFF2-40B4-BE49-F238E27FC236}">
                  <a16:creationId xmlns:a16="http://schemas.microsoft.com/office/drawing/2014/main" id="{89B41900-CEFC-44C9-BBC3-8EAD409DAA2F}"/>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文本框 53">
              <a:extLst>
                <a:ext uri="{FF2B5EF4-FFF2-40B4-BE49-F238E27FC236}">
                  <a16:creationId xmlns:a16="http://schemas.microsoft.com/office/drawing/2014/main" id="{A267C03C-8EE4-4DB2-8395-224BC270CC75}"/>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显示器</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9" name="组合 38">
            <a:extLst>
              <a:ext uri="{FF2B5EF4-FFF2-40B4-BE49-F238E27FC236}">
                <a16:creationId xmlns:a16="http://schemas.microsoft.com/office/drawing/2014/main" id="{551887D3-533D-4574-A8F2-F6C14C3FC6DC}"/>
              </a:ext>
            </a:extLst>
          </p:cNvPr>
          <p:cNvGrpSpPr/>
          <p:nvPr/>
        </p:nvGrpSpPr>
        <p:grpSpPr bwMode="auto">
          <a:xfrm>
            <a:off x="7474998" y="3339750"/>
            <a:ext cx="1637740" cy="486842"/>
            <a:chOff x="4909354" y="1917541"/>
            <a:chExt cx="6978017" cy="523220"/>
          </a:xfrm>
        </p:grpSpPr>
        <p:sp>
          <p:nvSpPr>
            <p:cNvPr id="40" name="矩形 39">
              <a:extLst>
                <a:ext uri="{FF2B5EF4-FFF2-40B4-BE49-F238E27FC236}">
                  <a16:creationId xmlns:a16="http://schemas.microsoft.com/office/drawing/2014/main" id="{6631969F-BB5C-4220-B2FE-0CCDA928396D}"/>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文本框 53">
              <a:extLst>
                <a:ext uri="{FF2B5EF4-FFF2-40B4-BE49-F238E27FC236}">
                  <a16:creationId xmlns:a16="http://schemas.microsoft.com/office/drawing/2014/main" id="{0A6EA336-733B-4844-9115-74CC5044C820}"/>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操作系统</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2" name="组合 41">
            <a:extLst>
              <a:ext uri="{FF2B5EF4-FFF2-40B4-BE49-F238E27FC236}">
                <a16:creationId xmlns:a16="http://schemas.microsoft.com/office/drawing/2014/main" id="{AEE562F0-EBA1-442D-A41F-EF9EBFD9049A}"/>
              </a:ext>
            </a:extLst>
          </p:cNvPr>
          <p:cNvGrpSpPr/>
          <p:nvPr/>
        </p:nvGrpSpPr>
        <p:grpSpPr bwMode="auto">
          <a:xfrm>
            <a:off x="7474998" y="4183934"/>
            <a:ext cx="1637740" cy="486842"/>
            <a:chOff x="4909354" y="1917541"/>
            <a:chExt cx="6978017" cy="523220"/>
          </a:xfrm>
        </p:grpSpPr>
        <p:sp>
          <p:nvSpPr>
            <p:cNvPr id="43" name="矩形 42">
              <a:extLst>
                <a:ext uri="{FF2B5EF4-FFF2-40B4-BE49-F238E27FC236}">
                  <a16:creationId xmlns:a16="http://schemas.microsoft.com/office/drawing/2014/main" id="{55BED819-0FA2-45EF-9C73-3B78BDD4E975}"/>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文本框 53">
              <a:extLst>
                <a:ext uri="{FF2B5EF4-FFF2-40B4-BE49-F238E27FC236}">
                  <a16:creationId xmlns:a16="http://schemas.microsoft.com/office/drawing/2014/main" id="{324905E3-0629-46B1-8815-7986306E75E4}"/>
                </a:ext>
              </a:extLst>
            </p:cNvPr>
            <p:cNvSpPr txBox="1">
              <a:spLocks noChangeArrowheads="1"/>
            </p:cNvSpPr>
            <p:nvPr/>
          </p:nvSpPr>
          <p:spPr bwMode="auto">
            <a:xfrm>
              <a:off x="4909354" y="1986302"/>
              <a:ext cx="6978017" cy="3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zh-CN" altLang="en-US" sz="1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浏览器</a:t>
              </a:r>
              <a:endParaRPr kumimoji="0" lang="zh-CN" altLang="en-US" sz="18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113469173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1" name="组合 10"/>
          <p:cNvGrpSpPr/>
          <p:nvPr/>
        </p:nvGrpSpPr>
        <p:grpSpPr bwMode="auto">
          <a:xfrm>
            <a:off x="550863" y="82550"/>
            <a:ext cx="3541712" cy="583565"/>
            <a:chOff x="551544" y="82976"/>
            <a:chExt cx="3540396" cy="582556"/>
          </a:xfrm>
        </p:grpSpPr>
        <p:sp>
          <p:nvSpPr>
            <p:cNvPr id="12"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测试方法</a:t>
              </a:r>
            </a:p>
          </p:txBody>
        </p:sp>
        <p:sp>
          <p:nvSpPr>
            <p:cNvPr id="13" name="文本框 12"/>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6" name="文本框 5">
            <a:extLst>
              <a:ext uri="{FF2B5EF4-FFF2-40B4-BE49-F238E27FC236}">
                <a16:creationId xmlns:a16="http://schemas.microsoft.com/office/drawing/2014/main" id="{C36FD651-ACBC-4E94-A506-385C43156846}"/>
              </a:ext>
            </a:extLst>
          </p:cNvPr>
          <p:cNvSpPr txBox="1"/>
          <p:nvPr/>
        </p:nvSpPr>
        <p:spPr>
          <a:xfrm>
            <a:off x="609600" y="903244"/>
            <a:ext cx="2897080" cy="461665"/>
          </a:xfrm>
          <a:prstGeom prst="rect">
            <a:avLst/>
          </a:prstGeom>
          <a:noFill/>
        </p:spPr>
        <p:txBody>
          <a:bodyPr wrap="square" rtlCol="0">
            <a:spAutoFit/>
          </a:bodyPr>
          <a:lstStyle/>
          <a:p>
            <a:r>
              <a:rPr lang="en-US" altLang="zh-CN" sz="2400" b="1" dirty="0">
                <a:solidFill>
                  <a:srgbClr val="0070C0"/>
                </a:solidFill>
                <a:latin typeface="微软雅黑" panose="020B0503020204020204" pitchFamily="34" charset="-122"/>
                <a:ea typeface="微软雅黑" panose="020B0503020204020204" pitchFamily="34" charset="-122"/>
              </a:rPr>
              <a:t>3.1 </a:t>
            </a:r>
            <a:r>
              <a:rPr lang="zh-CN" altLang="en-US" sz="2400" b="1" dirty="0">
                <a:solidFill>
                  <a:srgbClr val="0070C0"/>
                </a:solidFill>
                <a:latin typeface="微软雅黑" panose="020B0503020204020204" pitchFamily="34" charset="-122"/>
                <a:ea typeface="微软雅黑" panose="020B0503020204020204" pitchFamily="34" charset="-122"/>
              </a:rPr>
              <a:t>等价类划分法</a:t>
            </a:r>
          </a:p>
        </p:txBody>
      </p:sp>
      <p:sp>
        <p:nvSpPr>
          <p:cNvPr id="8" name="文本框 7">
            <a:extLst>
              <a:ext uri="{FF2B5EF4-FFF2-40B4-BE49-F238E27FC236}">
                <a16:creationId xmlns:a16="http://schemas.microsoft.com/office/drawing/2014/main" id="{62866282-6409-4A9E-A173-B4280ABBDF85}"/>
              </a:ext>
            </a:extLst>
          </p:cNvPr>
          <p:cNvSpPr txBox="1"/>
          <p:nvPr/>
        </p:nvSpPr>
        <p:spPr>
          <a:xfrm>
            <a:off x="799511" y="1496989"/>
            <a:ext cx="8042648" cy="4793620"/>
          </a:xfrm>
          <a:prstGeom prst="rect">
            <a:avLst/>
          </a:prstGeom>
          <a:noFill/>
        </p:spPr>
        <p:txBody>
          <a:bodyPr wrap="square" rtlCol="0">
            <a:spAutoFit/>
          </a:bodyPr>
          <a:lstStyle/>
          <a:p>
            <a:pPr indent="457200">
              <a:lnSpc>
                <a:spcPts val="3300"/>
              </a:lnSpc>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等价类划分法将程序所有可能的输入数据（有效的和无效的）划分成若干个等价类。然后从每个部分中选取具有代表性的数据当做测试用例进行合理的分类，测试用例由有效等价类和无效等价类的代表组成，从而保证测试用例具有完整性和代表性。利用这一方法设计测试用例可以不考虑程序的内部结构，划分出等价类后，它有三个对应的测试用例设计原则：</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nSpc>
                <a:spcPts val="3300"/>
              </a:lnSpc>
              <a:spcBef>
                <a:spcPts val="500"/>
              </a:spcBef>
              <a:buFont typeface="Wingdings" panose="05000000000000000000" pitchFamily="2" charset="2"/>
              <a:buChar char="Ø"/>
            </a:pP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为每一个等价类规定一个唯一的编号；</a:t>
            </a:r>
            <a:endPar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nSpc>
                <a:spcPts val="3300"/>
              </a:lnSpc>
              <a:spcBef>
                <a:spcPts val="500"/>
              </a:spcBef>
              <a:buFont typeface="Wingdings" panose="05000000000000000000" pitchFamily="2" charset="2"/>
              <a:buChar char="Ø"/>
            </a:pP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设计一个新的测试用例，使其尽可能多地覆盖尚未被覆盖的有效等</a:t>
            </a:r>
            <a:endPar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3300"/>
              </a:lnSpc>
            </a:pP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价类，重复这一步，直到所有的有效等价类都被覆盖为止；</a:t>
            </a:r>
            <a:endPar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nSpc>
                <a:spcPts val="3300"/>
              </a:lnSpc>
              <a:spcBef>
                <a:spcPts val="500"/>
              </a:spcBef>
              <a:buFont typeface="Wingdings" panose="05000000000000000000" pitchFamily="2" charset="2"/>
              <a:buChar char="Ø"/>
            </a:pP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设计一个新的测试用例，使其仅覆盖一个尚未被覆盖的无效等价类，</a:t>
            </a:r>
            <a:endPar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3300"/>
              </a:lnSpc>
            </a:pP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重复这一步，直到所有的无效等价类都被覆盖为止。</a:t>
            </a:r>
            <a:endParaRPr lang="zh-CN"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0" y="6621780"/>
            <a:ext cx="985774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文本框 50"/>
          <p:cNvSpPr txBox="1">
            <a:spLocks noChangeArrowheads="1"/>
          </p:cNvSpPr>
          <p:nvPr/>
        </p:nvSpPr>
        <p:spPr bwMode="auto">
          <a:xfrm>
            <a:off x="9371965" y="6489700"/>
            <a:ext cx="26727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测试报告</a:t>
            </a:r>
            <a:endParaRPr kumimoji="0" lang="en-US" altLang="zh-CN" sz="1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1" name="组合 10"/>
          <p:cNvGrpSpPr/>
          <p:nvPr/>
        </p:nvGrpSpPr>
        <p:grpSpPr bwMode="auto">
          <a:xfrm>
            <a:off x="550863" y="82550"/>
            <a:ext cx="3541712" cy="583565"/>
            <a:chOff x="551544" y="82976"/>
            <a:chExt cx="3540396" cy="582556"/>
          </a:xfrm>
        </p:grpSpPr>
        <p:sp>
          <p:nvSpPr>
            <p:cNvPr id="12"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dirty="0">
                  <a:solidFill>
                    <a:srgbClr val="044875"/>
                  </a:solidFill>
                  <a:latin typeface="微软雅黑" panose="020B0503020204020204" pitchFamily="34" charset="-122"/>
                  <a:ea typeface="微软雅黑" panose="020B0503020204020204" pitchFamily="34" charset="-122"/>
                </a:rPr>
                <a:t>测试方法</a:t>
              </a:r>
            </a:p>
          </p:txBody>
        </p:sp>
        <p:sp>
          <p:nvSpPr>
            <p:cNvPr id="13" name="文本框 12"/>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6" name="文本框 5">
            <a:extLst>
              <a:ext uri="{FF2B5EF4-FFF2-40B4-BE49-F238E27FC236}">
                <a16:creationId xmlns:a16="http://schemas.microsoft.com/office/drawing/2014/main" id="{C36FD651-ACBC-4E94-A506-385C43156846}"/>
              </a:ext>
            </a:extLst>
          </p:cNvPr>
          <p:cNvSpPr txBox="1"/>
          <p:nvPr/>
        </p:nvSpPr>
        <p:spPr>
          <a:xfrm>
            <a:off x="609599" y="903246"/>
            <a:ext cx="5143131" cy="461665"/>
          </a:xfrm>
          <a:prstGeom prst="rect">
            <a:avLst/>
          </a:prstGeom>
          <a:noFill/>
        </p:spPr>
        <p:txBody>
          <a:bodyPr wrap="squar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等价类划分法在本次测试中的应用</a:t>
            </a:r>
          </a:p>
        </p:txBody>
      </p:sp>
      <p:sp>
        <p:nvSpPr>
          <p:cNvPr id="8" name="文本框 7">
            <a:extLst>
              <a:ext uri="{FF2B5EF4-FFF2-40B4-BE49-F238E27FC236}">
                <a16:creationId xmlns:a16="http://schemas.microsoft.com/office/drawing/2014/main" id="{62866282-6409-4A9E-A173-B4280ABBDF85}"/>
              </a:ext>
            </a:extLst>
          </p:cNvPr>
          <p:cNvSpPr txBox="1"/>
          <p:nvPr/>
        </p:nvSpPr>
        <p:spPr>
          <a:xfrm>
            <a:off x="609599" y="1467021"/>
            <a:ext cx="804264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比如说，在本次测试的修改密码模块，我们设计了如下等价类：</a:t>
            </a:r>
          </a:p>
        </p:txBody>
      </p:sp>
      <p:sp>
        <p:nvSpPr>
          <p:cNvPr id="3" name="文本框 2">
            <a:extLst>
              <a:ext uri="{FF2B5EF4-FFF2-40B4-BE49-F238E27FC236}">
                <a16:creationId xmlns:a16="http://schemas.microsoft.com/office/drawing/2014/main" id="{A12775CF-B71E-4D1B-8CB4-6226EBB93697}"/>
              </a:ext>
            </a:extLst>
          </p:cNvPr>
          <p:cNvSpPr txBox="1"/>
          <p:nvPr/>
        </p:nvSpPr>
        <p:spPr>
          <a:xfrm>
            <a:off x="736847" y="2104008"/>
            <a:ext cx="4524964" cy="2446824"/>
          </a:xfrm>
          <a:prstGeom prst="rect">
            <a:avLst/>
          </a:prstGeom>
          <a:noFill/>
        </p:spPr>
        <p:txBody>
          <a:bodyPr wrap="square" rtlCol="0">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有效等价类：</a:t>
            </a:r>
            <a:endParaRPr lang="en-US" altLang="zh-CN"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新密码 </a:t>
            </a:r>
            <a:r>
              <a:rPr lang="en-US" altLang="zh-CN" dirty="0">
                <a:latin typeface="微软雅黑" panose="020B0503020204020204" pitchFamily="34" charset="-122"/>
                <a:ea typeface="微软雅黑" panose="020B0503020204020204" pitchFamily="34" charset="-122"/>
              </a:rPr>
              <a:t>6 – 20 </a:t>
            </a:r>
            <a:r>
              <a:rPr lang="zh-CN" altLang="en-US" dirty="0">
                <a:latin typeface="微软雅黑" panose="020B0503020204020204" pitchFamily="34" charset="-122"/>
                <a:ea typeface="微软雅黑" panose="020B0503020204020204" pitchFamily="34" charset="-122"/>
              </a:rPr>
              <a:t>位</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新密码不包含空格、引号等非法字符</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确认密码和新密码的输入相同</a:t>
            </a:r>
          </a:p>
          <a:p>
            <a:pPr marL="342900" indent="-342900">
              <a:lnSpc>
                <a:spcPct val="150000"/>
              </a:lnSpc>
              <a:buFont typeface="+mj-ea"/>
              <a:buAutoNum type="circleNumDbPlain"/>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输入正确的验证码</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14" name="文本框 13">
            <a:extLst>
              <a:ext uri="{FF2B5EF4-FFF2-40B4-BE49-F238E27FC236}">
                <a16:creationId xmlns:a16="http://schemas.microsoft.com/office/drawing/2014/main" id="{802459E5-99AD-42DC-8340-9041FB1C1486}"/>
              </a:ext>
            </a:extLst>
          </p:cNvPr>
          <p:cNvSpPr txBox="1"/>
          <p:nvPr/>
        </p:nvSpPr>
        <p:spPr>
          <a:xfrm>
            <a:off x="5653391" y="2104008"/>
            <a:ext cx="5262979" cy="3693319"/>
          </a:xfrm>
          <a:prstGeom prst="rect">
            <a:avLst/>
          </a:prstGeom>
          <a:noFill/>
        </p:spPr>
        <p:txBody>
          <a:bodyPr wrap="square" rtlCol="0">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无效等价类：</a:t>
            </a:r>
            <a:endParaRPr lang="en-US"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mj-ea"/>
              <a:buAutoNum type="circleNumDbPlain" startAt="5"/>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新密码</a:t>
            </a:r>
            <a:r>
              <a:rPr lang="en-US" altLang="zh-CN"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0-6</a:t>
            </a:r>
            <a:r>
              <a:rPr lang="zh-CN" altLang="zh-CN" sz="1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位</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位表示输入为空）</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mj-ea"/>
              <a:buAutoNum type="circleNumDbPlain" startAt="5"/>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新密码大于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位</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Font typeface="+mj-ea"/>
              <a:buAutoNum type="circleNumDbPlain" startAt="5"/>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新密码至少包含一个空格、引号等非法字符</a:t>
            </a:r>
          </a:p>
          <a:p>
            <a:pPr marL="342900" indent="-342900" algn="just">
              <a:lnSpc>
                <a:spcPct val="150000"/>
              </a:lnSpc>
              <a:buFont typeface="+mj-ea"/>
              <a:buAutoNum type="circleNumDbPlain" startAt="5"/>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确认密码为空</a:t>
            </a:r>
          </a:p>
          <a:p>
            <a:pPr marL="342900" indent="-342900" algn="just">
              <a:lnSpc>
                <a:spcPct val="150000"/>
              </a:lnSpc>
              <a:buFont typeface="+mj-ea"/>
              <a:buAutoNum type="circleNumDbPlain" startAt="5"/>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确认密码和新密码内容不相同</a:t>
            </a:r>
          </a:p>
          <a:p>
            <a:pPr marL="342900" indent="-342900" algn="just">
              <a:lnSpc>
                <a:spcPct val="150000"/>
              </a:lnSpc>
              <a:buFont typeface="+mj-ea"/>
              <a:buAutoNum type="circleNumDbPlain" startAt="5"/>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验证码为空</a:t>
            </a:r>
          </a:p>
          <a:p>
            <a:pPr marL="342900" indent="-342900" algn="just">
              <a:lnSpc>
                <a:spcPct val="150000"/>
              </a:lnSpc>
              <a:buFont typeface="+mj-ea"/>
              <a:buAutoNum type="circleNumDbPlain" startAt="5"/>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验证码输入错误</a:t>
            </a:r>
          </a:p>
          <a:p>
            <a:endParaRPr lang="zh-CN" altLang="en-US" dirty="0"/>
          </a:p>
        </p:txBody>
      </p:sp>
    </p:spTree>
    <p:extLst>
      <p:ext uri="{BB962C8B-B14F-4D97-AF65-F5344CB8AC3E}">
        <p14:creationId xmlns:p14="http://schemas.microsoft.com/office/powerpoint/2010/main" val="3997911749"/>
      </p:ext>
    </p:extLst>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2684</Words>
  <Application>Microsoft Office PowerPoint</Application>
  <PresentationFormat>宽屏</PresentationFormat>
  <Paragraphs>636</Paragraphs>
  <Slides>38</Slides>
  <Notes>38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38</vt:i4>
      </vt:variant>
    </vt:vector>
  </HeadingPairs>
  <TitlesOfParts>
    <vt:vector size="50" baseType="lpstr">
      <vt:lpstr>等线</vt:lpstr>
      <vt:lpstr>等线 Light</vt:lpstr>
      <vt:lpstr>宋体</vt:lpstr>
      <vt:lpstr>微软雅黑</vt:lpstr>
      <vt:lpstr>Arial</vt:lpstr>
      <vt:lpstr>Calibri</vt:lpstr>
      <vt:lpstr>Calibri Light</vt:lpstr>
      <vt:lpstr>Impact</vt:lpstr>
      <vt:lpstr>Times New Roman</vt:lpstr>
      <vt:lpstr>Wingdings</vt:lpstr>
      <vt:lpstr>Office 主题​​</vt:lpstr>
      <vt:lpstr>Office 主题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锐旗设计;https://9ppt.taobao.com;微软用户</dc:creator>
  <cp:keywords>锐旗设计; https:/9ppt.taobao.com</cp:keywords>
  <cp:lastModifiedBy>740969824@qq.com</cp:lastModifiedBy>
  <cp:revision>102</cp:revision>
  <dcterms:created xsi:type="dcterms:W3CDTF">2016-07-01T08:16:00Z</dcterms:created>
  <dcterms:modified xsi:type="dcterms:W3CDTF">2021-01-10T15:23:41Z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