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0"/>
  </p:notesMasterIdLst>
  <p:sldIdLst>
    <p:sldId id="256" r:id="rId2"/>
    <p:sldId id="263" r:id="rId3"/>
    <p:sldId id="265" r:id="rId4"/>
    <p:sldId id="316" r:id="rId5"/>
    <p:sldId id="267" r:id="rId6"/>
    <p:sldId id="268" r:id="rId7"/>
    <p:sldId id="314" r:id="rId8"/>
    <p:sldId id="315" r:id="rId9"/>
    <p:sldId id="269" r:id="rId10"/>
    <p:sldId id="270" r:id="rId11"/>
    <p:sldId id="317" r:id="rId12"/>
    <p:sldId id="289" r:id="rId13"/>
    <p:sldId id="298" r:id="rId14"/>
    <p:sldId id="300" r:id="rId15"/>
    <p:sldId id="294" r:id="rId16"/>
    <p:sldId id="295" r:id="rId17"/>
    <p:sldId id="296" r:id="rId18"/>
    <p:sldId id="297" r:id="rId19"/>
    <p:sldId id="286" r:id="rId20"/>
    <p:sldId id="287" r:id="rId21"/>
    <p:sldId id="258" r:id="rId22"/>
    <p:sldId id="259" r:id="rId23"/>
    <p:sldId id="260" r:id="rId24"/>
    <p:sldId id="261" r:id="rId25"/>
    <p:sldId id="262" r:id="rId26"/>
    <p:sldId id="264" r:id="rId27"/>
    <p:sldId id="291" r:id="rId28"/>
    <p:sldId id="292" r:id="rId29"/>
    <p:sldId id="293" r:id="rId30"/>
    <p:sldId id="266" r:id="rId31"/>
    <p:sldId id="321" r:id="rId32"/>
    <p:sldId id="299" r:id="rId33"/>
    <p:sldId id="322" r:id="rId34"/>
    <p:sldId id="273" r:id="rId35"/>
    <p:sldId id="274" r:id="rId36"/>
    <p:sldId id="275" r:id="rId37"/>
    <p:sldId id="276" r:id="rId38"/>
    <p:sldId id="277" r:id="rId39"/>
    <p:sldId id="278" r:id="rId40"/>
    <p:sldId id="305" r:id="rId41"/>
    <p:sldId id="313" r:id="rId42"/>
    <p:sldId id="325" r:id="rId43"/>
    <p:sldId id="279" r:id="rId44"/>
    <p:sldId id="280" r:id="rId45"/>
    <p:sldId id="310" r:id="rId46"/>
    <p:sldId id="281" r:id="rId47"/>
    <p:sldId id="282" r:id="rId48"/>
    <p:sldId id="283" r:id="rId49"/>
    <p:sldId id="326" r:id="rId50"/>
    <p:sldId id="257" r:id="rId51"/>
    <p:sldId id="327" r:id="rId52"/>
    <p:sldId id="328" r:id="rId53"/>
    <p:sldId id="329" r:id="rId54"/>
    <p:sldId id="330" r:id="rId55"/>
    <p:sldId id="331" r:id="rId56"/>
    <p:sldId id="332" r:id="rId57"/>
    <p:sldId id="333" r:id="rId58"/>
    <p:sldId id="271" r:id="rId59"/>
    <p:sldId id="334" r:id="rId60"/>
    <p:sldId id="335" r:id="rId61"/>
    <p:sldId id="337" r:id="rId62"/>
    <p:sldId id="338" r:id="rId63"/>
    <p:sldId id="339" r:id="rId64"/>
    <p:sldId id="340" r:id="rId65"/>
    <p:sldId id="341" r:id="rId66"/>
    <p:sldId id="342" r:id="rId67"/>
    <p:sldId id="343" r:id="rId68"/>
    <p:sldId id="348" r:id="rId69"/>
    <p:sldId id="350" r:id="rId70"/>
    <p:sldId id="351" r:id="rId71"/>
    <p:sldId id="359" r:id="rId72"/>
    <p:sldId id="306" r:id="rId73"/>
    <p:sldId id="307" r:id="rId74"/>
    <p:sldId id="308" r:id="rId75"/>
    <p:sldId id="309" r:id="rId76"/>
    <p:sldId id="364" r:id="rId77"/>
    <p:sldId id="311" r:id="rId78"/>
    <p:sldId id="312" r:id="rId79"/>
    <p:sldId id="303" r:id="rId80"/>
    <p:sldId id="365" r:id="rId81"/>
    <p:sldId id="368" r:id="rId82"/>
    <p:sldId id="369" r:id="rId83"/>
    <p:sldId id="386" r:id="rId84"/>
    <p:sldId id="387" r:id="rId85"/>
    <p:sldId id="388" r:id="rId86"/>
    <p:sldId id="389" r:id="rId87"/>
    <p:sldId id="375" r:id="rId88"/>
    <p:sldId id="376" r:id="rId89"/>
    <p:sldId id="395" r:id="rId90"/>
    <p:sldId id="378" r:id="rId91"/>
    <p:sldId id="396" r:id="rId92"/>
    <p:sldId id="380" r:id="rId93"/>
    <p:sldId id="384" r:id="rId94"/>
    <p:sldId id="385" r:id="rId95"/>
    <p:sldId id="318" r:id="rId96"/>
    <p:sldId id="320" r:id="rId97"/>
    <p:sldId id="319" r:id="rId98"/>
    <p:sldId id="402" r:id="rId99"/>
    <p:sldId id="403" r:id="rId100"/>
    <p:sldId id="404" r:id="rId101"/>
    <p:sldId id="405" r:id="rId102"/>
    <p:sldId id="406" r:id="rId103"/>
    <p:sldId id="407" r:id="rId104"/>
    <p:sldId id="408" r:id="rId105"/>
    <p:sldId id="409" r:id="rId106"/>
    <p:sldId id="412" r:id="rId107"/>
    <p:sldId id="414" r:id="rId108"/>
    <p:sldId id="415" r:id="rId109"/>
    <p:sldId id="416" r:id="rId110"/>
    <p:sldId id="417" r:id="rId111"/>
    <p:sldId id="418" r:id="rId112"/>
    <p:sldId id="419" r:id="rId113"/>
    <p:sldId id="420" r:id="rId114"/>
    <p:sldId id="421" r:id="rId115"/>
    <p:sldId id="422" r:id="rId116"/>
    <p:sldId id="423" r:id="rId117"/>
    <p:sldId id="424" r:id="rId118"/>
    <p:sldId id="425" r:id="rId119"/>
    <p:sldId id="426" r:id="rId120"/>
    <p:sldId id="427" r:id="rId121"/>
    <p:sldId id="428" r:id="rId122"/>
    <p:sldId id="429" r:id="rId123"/>
    <p:sldId id="430" r:id="rId124"/>
    <p:sldId id="431" r:id="rId125"/>
    <p:sldId id="432" r:id="rId126"/>
    <p:sldId id="433" r:id="rId127"/>
    <p:sldId id="439" r:id="rId128"/>
    <p:sldId id="434" r:id="rId129"/>
    <p:sldId id="435" r:id="rId130"/>
    <p:sldId id="437" r:id="rId131"/>
    <p:sldId id="438" r:id="rId132"/>
    <p:sldId id="440" r:id="rId133"/>
    <p:sldId id="441" r:id="rId134"/>
    <p:sldId id="442" r:id="rId135"/>
    <p:sldId id="443" r:id="rId136"/>
    <p:sldId id="444" r:id="rId137"/>
    <p:sldId id="445" r:id="rId138"/>
    <p:sldId id="446" r:id="rId139"/>
    <p:sldId id="447" r:id="rId140"/>
    <p:sldId id="448" r:id="rId141"/>
    <p:sldId id="449" r:id="rId142"/>
    <p:sldId id="450" r:id="rId143"/>
    <p:sldId id="451" r:id="rId144"/>
    <p:sldId id="452" r:id="rId145"/>
    <p:sldId id="453" r:id="rId146"/>
    <p:sldId id="454" r:id="rId147"/>
    <p:sldId id="455" r:id="rId148"/>
    <p:sldId id="456" r:id="rId149"/>
    <p:sldId id="457" r:id="rId150"/>
    <p:sldId id="458" r:id="rId151"/>
    <p:sldId id="459" r:id="rId152"/>
    <p:sldId id="460" r:id="rId153"/>
    <p:sldId id="461" r:id="rId154"/>
    <p:sldId id="462" r:id="rId155"/>
    <p:sldId id="463" r:id="rId156"/>
    <p:sldId id="464" r:id="rId157"/>
    <p:sldId id="465" r:id="rId158"/>
    <p:sldId id="466" r:id="rId159"/>
    <p:sldId id="467" r:id="rId160"/>
    <p:sldId id="468" r:id="rId161"/>
    <p:sldId id="469" r:id="rId162"/>
    <p:sldId id="470" r:id="rId163"/>
    <p:sldId id="471" r:id="rId164"/>
    <p:sldId id="472" r:id="rId165"/>
    <p:sldId id="473" r:id="rId166"/>
    <p:sldId id="474" r:id="rId167"/>
    <p:sldId id="475" r:id="rId168"/>
    <p:sldId id="476" r:id="rId169"/>
    <p:sldId id="477" r:id="rId170"/>
    <p:sldId id="478" r:id="rId171"/>
    <p:sldId id="479" r:id="rId172"/>
    <p:sldId id="480" r:id="rId173"/>
    <p:sldId id="481" r:id="rId174"/>
    <p:sldId id="482" r:id="rId175"/>
    <p:sldId id="483" r:id="rId176"/>
    <p:sldId id="484" r:id="rId177"/>
    <p:sldId id="485" r:id="rId178"/>
    <p:sldId id="486" r:id="rId179"/>
    <p:sldId id="487" r:id="rId180"/>
    <p:sldId id="489" r:id="rId181"/>
    <p:sldId id="490" r:id="rId182"/>
    <p:sldId id="491" r:id="rId183"/>
    <p:sldId id="492" r:id="rId184"/>
    <p:sldId id="493" r:id="rId185"/>
    <p:sldId id="494" r:id="rId186"/>
    <p:sldId id="495" r:id="rId187"/>
    <p:sldId id="496" r:id="rId188"/>
    <p:sldId id="497" r:id="rId1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54"/>
    <p:restoredTop sz="84341" autoAdjust="0"/>
  </p:normalViewPr>
  <p:slideViewPr>
    <p:cSldViewPr>
      <p:cViewPr varScale="1">
        <p:scale>
          <a:sx n="73" d="100"/>
          <a:sy n="73" d="100"/>
        </p:scale>
        <p:origin x="171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theme" Target="theme/theme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FFB8D9-D165-4A1D-8752-65F48D45F1F0}" type="datetimeFigureOut">
              <a:rPr lang="en-IE" smtClean="0"/>
              <a:t>12/01/2021</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FB2388-ACFC-4609-ACC0-FD648C97D694}" type="slidenum">
              <a:rPr lang="en-IE" smtClean="0"/>
              <a:t>‹#›</a:t>
            </a:fld>
            <a:endParaRPr lang="en-IE"/>
          </a:p>
        </p:txBody>
      </p:sp>
    </p:spTree>
    <p:extLst>
      <p:ext uri="{BB962C8B-B14F-4D97-AF65-F5344CB8AC3E}">
        <p14:creationId xmlns:p14="http://schemas.microsoft.com/office/powerpoint/2010/main" val="2484810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Like maths it is self-contained, in the computation the real-world meaning of the numbers is not stored with the bits. The information that the program can understand is contained within the programming language. At the hardware</a:t>
            </a:r>
            <a:r>
              <a:rPr lang="en-IE" baseline="0" dirty="0"/>
              <a:t> level the elaborate types of the programming language are not recognized here</a:t>
            </a:r>
            <a:endParaRPr lang="en-IE" dirty="0"/>
          </a:p>
        </p:txBody>
      </p:sp>
      <p:sp>
        <p:nvSpPr>
          <p:cNvPr id="4" name="Slide Number Placeholder 3"/>
          <p:cNvSpPr>
            <a:spLocks noGrp="1"/>
          </p:cNvSpPr>
          <p:nvPr>
            <p:ph type="sldNum" sz="quarter" idx="10"/>
          </p:nvPr>
        </p:nvSpPr>
        <p:spPr/>
        <p:txBody>
          <a:bodyPr/>
          <a:lstStyle/>
          <a:p>
            <a:fld id="{FBFB2388-ACFC-4609-ACC0-FD648C97D694}" type="slidenum">
              <a:rPr lang="en-IE" smtClean="0"/>
              <a:t>2</a:t>
            </a:fld>
            <a:endParaRPr lang="en-IE"/>
          </a:p>
        </p:txBody>
      </p:sp>
    </p:spTree>
    <p:extLst>
      <p:ext uri="{BB962C8B-B14F-4D97-AF65-F5344CB8AC3E}">
        <p14:creationId xmlns:p14="http://schemas.microsoft.com/office/powerpoint/2010/main" val="4032278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A789301E-8469-FB48-9D5B-56FF2A2F6D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3462D556-2F20-EF41-8099-A66FC3CEBC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IE" altLang="en-US"/>
              <a:t>https://www.onlinequizcreator.com/software-testing/quiz-220011</a:t>
            </a:r>
          </a:p>
        </p:txBody>
      </p:sp>
      <p:sp>
        <p:nvSpPr>
          <p:cNvPr id="4100" name="Slide Number Placeholder 3">
            <a:extLst>
              <a:ext uri="{FF2B5EF4-FFF2-40B4-BE49-F238E27FC236}">
                <a16:creationId xmlns:a16="http://schemas.microsoft.com/office/drawing/2014/main" id="{3D0DF0FC-3057-C848-A7B6-BD368D2736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F01AAC1-AB32-9A4B-83F9-405792903B6C}" type="slidenum">
              <a:rPr lang="en-IE" altLang="en-US"/>
              <a:pPr/>
              <a:t>11</a:t>
            </a:fld>
            <a:endParaRPr lang="en-IE" altLang="en-US"/>
          </a:p>
        </p:txBody>
      </p:sp>
    </p:spTree>
    <p:extLst>
      <p:ext uri="{BB962C8B-B14F-4D97-AF65-F5344CB8AC3E}">
        <p14:creationId xmlns:p14="http://schemas.microsoft.com/office/powerpoint/2010/main" val="161938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AA0D2848-D054-4118-979D-8F10AA113034}" type="slidenum">
              <a:rPr lang="en-IE" smtClean="0"/>
              <a:t>49</a:t>
            </a:fld>
            <a:endParaRPr lang="en-IE"/>
          </a:p>
        </p:txBody>
      </p:sp>
    </p:spTree>
    <p:extLst>
      <p:ext uri="{BB962C8B-B14F-4D97-AF65-F5344CB8AC3E}">
        <p14:creationId xmlns:p14="http://schemas.microsoft.com/office/powerpoint/2010/main" val="4263759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Equivalence Partitioning is a software test design technique that involves dividing input values into valid and invalid partitions and selecting</a:t>
            </a:r>
          </a:p>
        </p:txBody>
      </p:sp>
      <p:sp>
        <p:nvSpPr>
          <p:cNvPr id="4" name="Slide Number Placeholder 3"/>
          <p:cNvSpPr>
            <a:spLocks noGrp="1"/>
          </p:cNvSpPr>
          <p:nvPr>
            <p:ph type="sldNum" sz="quarter" idx="10"/>
          </p:nvPr>
        </p:nvSpPr>
        <p:spPr/>
        <p:txBody>
          <a:bodyPr/>
          <a:lstStyle/>
          <a:p>
            <a:fld id="{EFAB6EEE-DE2C-411B-A9BC-247B2721F387}" type="slidenum">
              <a:rPr lang="en-IE" smtClean="0"/>
              <a:pPr/>
              <a:t>68</a:t>
            </a:fld>
            <a:endParaRPr lang="en-IE"/>
          </a:p>
        </p:txBody>
      </p:sp>
    </p:spTree>
    <p:extLst>
      <p:ext uri="{BB962C8B-B14F-4D97-AF65-F5344CB8AC3E}">
        <p14:creationId xmlns:p14="http://schemas.microsoft.com/office/powerpoint/2010/main" val="2881355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Strategy of using Equivalence</a:t>
            </a:r>
            <a:r>
              <a:rPr lang="en-IE" baseline="0" dirty="0"/>
              <a:t> partitions: to reduce the number of test</a:t>
            </a:r>
            <a:endParaRPr lang="en-IE" dirty="0"/>
          </a:p>
        </p:txBody>
      </p:sp>
      <p:sp>
        <p:nvSpPr>
          <p:cNvPr id="4" name="Slide Number Placeholder 3"/>
          <p:cNvSpPr>
            <a:spLocks noGrp="1"/>
          </p:cNvSpPr>
          <p:nvPr>
            <p:ph type="sldNum" sz="quarter" idx="10"/>
          </p:nvPr>
        </p:nvSpPr>
        <p:spPr/>
        <p:txBody>
          <a:bodyPr/>
          <a:lstStyle/>
          <a:p>
            <a:fld id="{EFAB6EEE-DE2C-411B-A9BC-247B2721F387}" type="slidenum">
              <a:rPr lang="en-IE" smtClean="0"/>
              <a:pPr/>
              <a:t>69</a:t>
            </a:fld>
            <a:endParaRPr lang="en-IE"/>
          </a:p>
        </p:txBody>
      </p:sp>
    </p:spTree>
    <p:extLst>
      <p:ext uri="{BB962C8B-B14F-4D97-AF65-F5344CB8AC3E}">
        <p14:creationId xmlns:p14="http://schemas.microsoft.com/office/powerpoint/2010/main" val="3195408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AA0D2848-D054-4118-979D-8F10AA113034}" type="slidenum">
              <a:rPr lang="en-IE" smtClean="0"/>
              <a:t>89</a:t>
            </a:fld>
            <a:endParaRPr lang="en-IE"/>
          </a:p>
        </p:txBody>
      </p:sp>
    </p:spTree>
    <p:extLst>
      <p:ext uri="{BB962C8B-B14F-4D97-AF65-F5344CB8AC3E}">
        <p14:creationId xmlns:p14="http://schemas.microsoft.com/office/powerpoint/2010/main" val="645986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0F995CE4-30DC-4B6A-B283-0F34617BA183}" type="datetimeFigureOut">
              <a:rPr lang="en-IE" smtClean="0"/>
              <a:t>12/01/2021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373BD38-E5D0-47D4-850C-7CAAEDF4DFD4}" type="slidenum">
              <a:rPr lang="en-IE" smtClean="0"/>
              <a:t>‹#›</a:t>
            </a:fld>
            <a:endParaRPr lang="en-IE"/>
          </a:p>
        </p:txBody>
      </p:sp>
    </p:spTree>
    <p:extLst>
      <p:ext uri="{BB962C8B-B14F-4D97-AF65-F5344CB8AC3E}">
        <p14:creationId xmlns:p14="http://schemas.microsoft.com/office/powerpoint/2010/main" val="380690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0F995CE4-30DC-4B6A-B283-0F34617BA183}" type="datetimeFigureOut">
              <a:rPr lang="en-IE" smtClean="0"/>
              <a:t>12/01/2021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373BD38-E5D0-47D4-850C-7CAAEDF4DFD4}" type="slidenum">
              <a:rPr lang="en-IE" smtClean="0"/>
              <a:t>‹#›</a:t>
            </a:fld>
            <a:endParaRPr lang="en-IE"/>
          </a:p>
        </p:txBody>
      </p:sp>
    </p:spTree>
    <p:extLst>
      <p:ext uri="{BB962C8B-B14F-4D97-AF65-F5344CB8AC3E}">
        <p14:creationId xmlns:p14="http://schemas.microsoft.com/office/powerpoint/2010/main" val="70621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0F995CE4-30DC-4B6A-B283-0F34617BA183}" type="datetimeFigureOut">
              <a:rPr lang="en-IE" smtClean="0"/>
              <a:t>12/01/2021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373BD38-E5D0-47D4-850C-7CAAEDF4DFD4}" type="slidenum">
              <a:rPr lang="en-IE" smtClean="0"/>
              <a:t>‹#›</a:t>
            </a:fld>
            <a:endParaRPr lang="en-IE"/>
          </a:p>
        </p:txBody>
      </p:sp>
    </p:spTree>
    <p:extLst>
      <p:ext uri="{BB962C8B-B14F-4D97-AF65-F5344CB8AC3E}">
        <p14:creationId xmlns:p14="http://schemas.microsoft.com/office/powerpoint/2010/main" val="762583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E"/>
          </a:p>
        </p:txBody>
      </p:sp>
      <p:sp>
        <p:nvSpPr>
          <p:cNvPr id="3" name="Table Placeholder 2"/>
          <p:cNvSpPr>
            <a:spLocks noGrp="1"/>
          </p:cNvSpPr>
          <p:nvPr>
            <p:ph type="tbl" idx="1"/>
          </p:nvPr>
        </p:nvSpPr>
        <p:spPr>
          <a:xfrm>
            <a:off x="457200" y="1600200"/>
            <a:ext cx="8229600" cy="4525963"/>
          </a:xfrm>
        </p:spPr>
        <p:txBody>
          <a:bodyPr/>
          <a:lstStyle/>
          <a:p>
            <a:pPr lvl="0"/>
            <a:endParaRPr lang="en-IE" noProof="0"/>
          </a:p>
        </p:txBody>
      </p:sp>
      <p:sp>
        <p:nvSpPr>
          <p:cNvPr id="4" name="Rectangle 4">
            <a:extLst>
              <a:ext uri="{FF2B5EF4-FFF2-40B4-BE49-F238E27FC236}">
                <a16:creationId xmlns:a16="http://schemas.microsoft.com/office/drawing/2014/main" id="{F798A6DF-2252-FF42-8E6A-52423E7B11A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6A35515A-E0A9-0A4F-A2D7-0C6B92CA017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56AB4A9-5269-974B-89D1-2BB0B158F504}"/>
              </a:ext>
            </a:extLst>
          </p:cNvPr>
          <p:cNvSpPr>
            <a:spLocks noGrp="1" noChangeArrowheads="1"/>
          </p:cNvSpPr>
          <p:nvPr>
            <p:ph type="sldNum" sz="quarter" idx="12"/>
          </p:nvPr>
        </p:nvSpPr>
        <p:spPr>
          <a:ln/>
        </p:spPr>
        <p:txBody>
          <a:bodyPr/>
          <a:lstStyle>
            <a:lvl1pPr>
              <a:defRPr/>
            </a:lvl1pPr>
          </a:lstStyle>
          <a:p>
            <a:fld id="{1B19EF0C-E906-ED4B-B1FF-59A5CAF9B35A}" type="slidenum">
              <a:rPr lang="en-US" altLang="en-US"/>
              <a:pPr/>
              <a:t>‹#›</a:t>
            </a:fld>
            <a:endParaRPr lang="en-US" altLang="en-US"/>
          </a:p>
        </p:txBody>
      </p:sp>
    </p:spTree>
    <p:extLst>
      <p:ext uri="{BB962C8B-B14F-4D97-AF65-F5344CB8AC3E}">
        <p14:creationId xmlns:p14="http://schemas.microsoft.com/office/powerpoint/2010/main" val="3867618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0F995CE4-30DC-4B6A-B283-0F34617BA183}" type="datetimeFigureOut">
              <a:rPr lang="en-IE" smtClean="0"/>
              <a:t>12/01/2021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373BD38-E5D0-47D4-850C-7CAAEDF4DFD4}" type="slidenum">
              <a:rPr lang="en-IE" smtClean="0"/>
              <a:t>‹#›</a:t>
            </a:fld>
            <a:endParaRPr lang="en-IE"/>
          </a:p>
        </p:txBody>
      </p:sp>
    </p:spTree>
    <p:extLst>
      <p:ext uri="{BB962C8B-B14F-4D97-AF65-F5344CB8AC3E}">
        <p14:creationId xmlns:p14="http://schemas.microsoft.com/office/powerpoint/2010/main" val="610925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995CE4-30DC-4B6A-B283-0F34617BA183}" type="datetimeFigureOut">
              <a:rPr lang="en-IE" smtClean="0"/>
              <a:t>12/01/2021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373BD38-E5D0-47D4-850C-7CAAEDF4DFD4}" type="slidenum">
              <a:rPr lang="en-IE" smtClean="0"/>
              <a:t>‹#›</a:t>
            </a:fld>
            <a:endParaRPr lang="en-IE"/>
          </a:p>
        </p:txBody>
      </p:sp>
    </p:spTree>
    <p:extLst>
      <p:ext uri="{BB962C8B-B14F-4D97-AF65-F5344CB8AC3E}">
        <p14:creationId xmlns:p14="http://schemas.microsoft.com/office/powerpoint/2010/main" val="3760295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0F995CE4-30DC-4B6A-B283-0F34617BA183}" type="datetimeFigureOut">
              <a:rPr lang="en-IE" smtClean="0"/>
              <a:t>12/01/2021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373BD38-E5D0-47D4-850C-7CAAEDF4DFD4}" type="slidenum">
              <a:rPr lang="en-IE" smtClean="0"/>
              <a:t>‹#›</a:t>
            </a:fld>
            <a:endParaRPr lang="en-IE"/>
          </a:p>
        </p:txBody>
      </p:sp>
    </p:spTree>
    <p:extLst>
      <p:ext uri="{BB962C8B-B14F-4D97-AF65-F5344CB8AC3E}">
        <p14:creationId xmlns:p14="http://schemas.microsoft.com/office/powerpoint/2010/main" val="262203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0F995CE4-30DC-4B6A-B283-0F34617BA183}" type="datetimeFigureOut">
              <a:rPr lang="en-IE" smtClean="0"/>
              <a:t>12/01/2021</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7373BD38-E5D0-47D4-850C-7CAAEDF4DFD4}" type="slidenum">
              <a:rPr lang="en-IE" smtClean="0"/>
              <a:t>‹#›</a:t>
            </a:fld>
            <a:endParaRPr lang="en-IE"/>
          </a:p>
        </p:txBody>
      </p:sp>
    </p:spTree>
    <p:extLst>
      <p:ext uri="{BB962C8B-B14F-4D97-AF65-F5344CB8AC3E}">
        <p14:creationId xmlns:p14="http://schemas.microsoft.com/office/powerpoint/2010/main" val="2362107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0F995CE4-30DC-4B6A-B283-0F34617BA183}" type="datetimeFigureOut">
              <a:rPr lang="en-IE" smtClean="0"/>
              <a:t>12/01/2021</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7373BD38-E5D0-47D4-850C-7CAAEDF4DFD4}" type="slidenum">
              <a:rPr lang="en-IE" smtClean="0"/>
              <a:t>‹#›</a:t>
            </a:fld>
            <a:endParaRPr lang="en-IE"/>
          </a:p>
        </p:txBody>
      </p:sp>
    </p:spTree>
    <p:extLst>
      <p:ext uri="{BB962C8B-B14F-4D97-AF65-F5344CB8AC3E}">
        <p14:creationId xmlns:p14="http://schemas.microsoft.com/office/powerpoint/2010/main" val="2876818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95CE4-30DC-4B6A-B283-0F34617BA183}" type="datetimeFigureOut">
              <a:rPr lang="en-IE" smtClean="0"/>
              <a:t>12/01/2021</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7373BD38-E5D0-47D4-850C-7CAAEDF4DFD4}" type="slidenum">
              <a:rPr lang="en-IE" smtClean="0"/>
              <a:t>‹#›</a:t>
            </a:fld>
            <a:endParaRPr lang="en-IE"/>
          </a:p>
        </p:txBody>
      </p:sp>
    </p:spTree>
    <p:extLst>
      <p:ext uri="{BB962C8B-B14F-4D97-AF65-F5344CB8AC3E}">
        <p14:creationId xmlns:p14="http://schemas.microsoft.com/office/powerpoint/2010/main" val="3724243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995CE4-30DC-4B6A-B283-0F34617BA183}" type="datetimeFigureOut">
              <a:rPr lang="en-IE" smtClean="0"/>
              <a:t>12/01/2021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373BD38-E5D0-47D4-850C-7CAAEDF4DFD4}" type="slidenum">
              <a:rPr lang="en-IE" smtClean="0"/>
              <a:t>‹#›</a:t>
            </a:fld>
            <a:endParaRPr lang="en-IE"/>
          </a:p>
        </p:txBody>
      </p:sp>
    </p:spTree>
    <p:extLst>
      <p:ext uri="{BB962C8B-B14F-4D97-AF65-F5344CB8AC3E}">
        <p14:creationId xmlns:p14="http://schemas.microsoft.com/office/powerpoint/2010/main" val="1571962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995CE4-30DC-4B6A-B283-0F34617BA183}" type="datetimeFigureOut">
              <a:rPr lang="en-IE" smtClean="0"/>
              <a:t>12/01/2021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373BD38-E5D0-47D4-850C-7CAAEDF4DFD4}" type="slidenum">
              <a:rPr lang="en-IE" smtClean="0"/>
              <a:t>‹#›</a:t>
            </a:fld>
            <a:endParaRPr lang="en-IE"/>
          </a:p>
        </p:txBody>
      </p:sp>
    </p:spTree>
    <p:extLst>
      <p:ext uri="{BB962C8B-B14F-4D97-AF65-F5344CB8AC3E}">
        <p14:creationId xmlns:p14="http://schemas.microsoft.com/office/powerpoint/2010/main" val="1809505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995CE4-30DC-4B6A-B283-0F34617BA183}" type="datetimeFigureOut">
              <a:rPr lang="en-IE" smtClean="0"/>
              <a:t>12/01/2021</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73BD38-E5D0-47D4-850C-7CAAEDF4DFD4}" type="slidenum">
              <a:rPr lang="en-IE" smtClean="0"/>
              <a:t>‹#›</a:t>
            </a:fld>
            <a:endParaRPr lang="en-IE"/>
          </a:p>
        </p:txBody>
      </p:sp>
    </p:spTree>
    <p:extLst>
      <p:ext uri="{BB962C8B-B14F-4D97-AF65-F5344CB8AC3E}">
        <p14:creationId xmlns:p14="http://schemas.microsoft.com/office/powerpoint/2010/main" val="3947777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E" dirty="0" err="1"/>
              <a:t>软件质量保证与测试</a:t>
            </a:r>
            <a:br>
              <a:rPr lang="en-IE" dirty="0"/>
            </a:br>
            <a:r>
              <a:rPr lang="en-IE" dirty="0" err="1"/>
              <a:t>PPT打印版</a:t>
            </a:r>
            <a:endParaRPr lang="en-IE" dirty="0"/>
          </a:p>
        </p:txBody>
      </p:sp>
      <p:sp>
        <p:nvSpPr>
          <p:cNvPr id="3" name="Subtitle 2"/>
          <p:cNvSpPr>
            <a:spLocks noGrp="1"/>
          </p:cNvSpPr>
          <p:nvPr>
            <p:ph type="subTitle" idx="1"/>
          </p:nvPr>
        </p:nvSpPr>
        <p:spPr/>
        <p:txBody>
          <a:bodyPr/>
          <a:lstStyle/>
          <a:p>
            <a:r>
              <a:rPr lang="en-US" dirty="0"/>
              <a:t>Software Testing and Quality Assurance</a:t>
            </a:r>
            <a:endParaRPr lang="en-IE" dirty="0"/>
          </a:p>
          <a:p>
            <a:r>
              <a:rPr lang="en-IE" dirty="0"/>
              <a:t>Joe Timoney</a:t>
            </a:r>
          </a:p>
        </p:txBody>
      </p:sp>
    </p:spTree>
    <p:extLst>
      <p:ext uri="{BB962C8B-B14F-4D97-AF65-F5344CB8AC3E}">
        <p14:creationId xmlns:p14="http://schemas.microsoft.com/office/powerpoint/2010/main" val="2436426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Black and White box Testing</a:t>
            </a:r>
          </a:p>
        </p:txBody>
      </p:sp>
      <p:sp>
        <p:nvSpPr>
          <p:cNvPr id="3" name="Content Placeholder 2"/>
          <p:cNvSpPr>
            <a:spLocks noGrp="1"/>
          </p:cNvSpPr>
          <p:nvPr>
            <p:ph idx="1"/>
          </p:nvPr>
        </p:nvSpPr>
        <p:spPr/>
        <p:txBody>
          <a:bodyPr>
            <a:normAutofit/>
          </a:bodyPr>
          <a:lstStyle/>
          <a:p>
            <a:r>
              <a:rPr lang="en-IE" dirty="0"/>
              <a:t>Black Box testing is based entirely on the program specification and aims to verify that the program meets the specified requirements</a:t>
            </a:r>
          </a:p>
          <a:p>
            <a:endParaRPr lang="en-IE" dirty="0"/>
          </a:p>
          <a:p>
            <a:r>
              <a:rPr lang="en-IE" dirty="0"/>
              <a:t>White box testing uses the implementation of the software to derive the tests. The tests are designed to exercise some aspect of the program code</a:t>
            </a:r>
          </a:p>
        </p:txBody>
      </p:sp>
    </p:spTree>
    <p:extLst>
      <p:ext uri="{BB962C8B-B14F-4D97-AF65-F5344CB8AC3E}">
        <p14:creationId xmlns:p14="http://schemas.microsoft.com/office/powerpoint/2010/main" val="268507906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Test Cases</a:t>
            </a:r>
          </a:p>
        </p:txBody>
      </p:sp>
      <p:sp>
        <p:nvSpPr>
          <p:cNvPr id="3" name="Content Placeholder 2"/>
          <p:cNvSpPr>
            <a:spLocks noGrp="1"/>
          </p:cNvSpPr>
          <p:nvPr>
            <p:ph idx="1"/>
          </p:nvPr>
        </p:nvSpPr>
        <p:spPr/>
        <p:txBody>
          <a:bodyPr>
            <a:normAutofit fontScale="92500" lnSpcReduction="20000"/>
          </a:bodyPr>
          <a:lstStyle/>
          <a:p>
            <a:r>
              <a:rPr lang="en-IE" dirty="0"/>
              <a:t>Each rule from the truth-table is a test case. If an SUT includes multiple truth-tables (for example, in a class) then it is useful to give each test case a unique identifier.</a:t>
            </a:r>
          </a:p>
          <a:p>
            <a:endParaRPr lang="en-IE" dirty="0"/>
          </a:p>
          <a:p>
            <a:r>
              <a:rPr lang="en-IE" dirty="0"/>
              <a:t>Often a truth-table will only include normal cases, due to the number of rules required to describe all the possible error cases. </a:t>
            </a:r>
          </a:p>
          <a:p>
            <a:endParaRPr lang="en-IE" dirty="0"/>
          </a:p>
          <a:p>
            <a:r>
              <a:rPr lang="en-IE" dirty="0"/>
              <a:t>If error cases are included, then it is often in a separate table for clarity.</a:t>
            </a:r>
          </a:p>
        </p:txBody>
      </p:sp>
    </p:spTree>
    <p:extLst>
      <p:ext uri="{BB962C8B-B14F-4D97-AF65-F5344CB8AC3E}">
        <p14:creationId xmlns:p14="http://schemas.microsoft.com/office/powerpoint/2010/main" val="40922169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Test Data</a:t>
            </a:r>
          </a:p>
        </p:txBody>
      </p:sp>
      <p:sp>
        <p:nvSpPr>
          <p:cNvPr id="3" name="Content Placeholder 2"/>
          <p:cNvSpPr>
            <a:spLocks noGrp="1"/>
          </p:cNvSpPr>
          <p:nvPr>
            <p:ph idx="1"/>
          </p:nvPr>
        </p:nvSpPr>
        <p:spPr/>
        <p:txBody>
          <a:bodyPr>
            <a:normAutofit/>
          </a:bodyPr>
          <a:lstStyle/>
          <a:p>
            <a:r>
              <a:rPr lang="en-IE" dirty="0"/>
              <a:t>Input test data is selected, based on test cases (rules) which are not yet covered. Each Test will cover exactly one test case (or rule).</a:t>
            </a:r>
          </a:p>
          <a:p>
            <a:endParaRPr lang="en-IE" dirty="0"/>
          </a:p>
          <a:p>
            <a:r>
              <a:rPr lang="en-IE" dirty="0"/>
              <a:t>Expected output values are derived from the specification (the truth-table).</a:t>
            </a:r>
          </a:p>
          <a:p>
            <a:endParaRPr lang="en-IE" dirty="0"/>
          </a:p>
        </p:txBody>
      </p:sp>
    </p:spTree>
    <p:extLst>
      <p:ext uri="{BB962C8B-B14F-4D97-AF65-F5344CB8AC3E}">
        <p14:creationId xmlns:p14="http://schemas.microsoft.com/office/powerpoint/2010/main" val="301652873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Picking Test Data</a:t>
            </a:r>
          </a:p>
        </p:txBody>
      </p:sp>
      <p:sp>
        <p:nvSpPr>
          <p:cNvPr id="3" name="Content Placeholder 2"/>
          <p:cNvSpPr>
            <a:spLocks noGrp="1"/>
          </p:cNvSpPr>
          <p:nvPr>
            <p:ph idx="1"/>
          </p:nvPr>
        </p:nvSpPr>
        <p:spPr/>
        <p:txBody>
          <a:bodyPr>
            <a:normAutofit fontScale="85000" lnSpcReduction="20000"/>
          </a:bodyPr>
          <a:lstStyle/>
          <a:p>
            <a:r>
              <a:rPr lang="en-IE" dirty="0"/>
              <a:t>It is usually easiest to identify test data by going through the test cases (rules) in order, and selecting a value for each parameter that matches the required causes. </a:t>
            </a:r>
          </a:p>
          <a:p>
            <a:endParaRPr lang="en-IE" dirty="0"/>
          </a:p>
          <a:p>
            <a:r>
              <a:rPr lang="en-IE" dirty="0"/>
              <a:t>As for equivalence partitions, it can be easier to review a test for correctness if as few different values as possible are used for each parameter. </a:t>
            </a:r>
          </a:p>
          <a:p>
            <a:endParaRPr lang="en-IE" dirty="0"/>
          </a:p>
          <a:p>
            <a:r>
              <a:rPr lang="en-IE" dirty="0"/>
              <a:t>For expected output, the value from the specification must, if the technique has been followed properly, match the required effect.</a:t>
            </a:r>
          </a:p>
          <a:p>
            <a:endParaRPr lang="en-IE" dirty="0"/>
          </a:p>
        </p:txBody>
      </p:sp>
    </p:spTree>
    <p:extLst>
      <p:ext uri="{BB962C8B-B14F-4D97-AF65-F5344CB8AC3E}">
        <p14:creationId xmlns:p14="http://schemas.microsoft.com/office/powerpoint/2010/main" val="423450660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Comment</a:t>
            </a:r>
          </a:p>
        </p:txBody>
      </p:sp>
      <p:sp>
        <p:nvSpPr>
          <p:cNvPr id="3" name="Content Placeholder 2"/>
          <p:cNvSpPr>
            <a:spLocks noGrp="1"/>
          </p:cNvSpPr>
          <p:nvPr>
            <p:ph idx="1"/>
          </p:nvPr>
        </p:nvSpPr>
        <p:spPr/>
        <p:txBody>
          <a:bodyPr/>
          <a:lstStyle/>
          <a:p>
            <a:r>
              <a:rPr lang="en-IE" dirty="0"/>
              <a:t>The number of tests is reduced using `don't-care" conditions where the value of a particular cause has no effect on the output. </a:t>
            </a:r>
          </a:p>
          <a:p>
            <a:endParaRPr lang="en-IE" dirty="0"/>
          </a:p>
          <a:p>
            <a:r>
              <a:rPr lang="en-IE" dirty="0"/>
              <a:t>This means that Combinational Testing does not test all the combinations of causes</a:t>
            </a:r>
          </a:p>
        </p:txBody>
      </p:sp>
    </p:spTree>
    <p:extLst>
      <p:ext uri="{BB962C8B-B14F-4D97-AF65-F5344CB8AC3E}">
        <p14:creationId xmlns:p14="http://schemas.microsoft.com/office/powerpoint/2010/main" val="27005565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Comment</a:t>
            </a:r>
          </a:p>
        </p:txBody>
      </p:sp>
      <p:sp>
        <p:nvSpPr>
          <p:cNvPr id="3" name="Content Placeholder 2"/>
          <p:cNvSpPr>
            <a:spLocks noGrp="1"/>
          </p:cNvSpPr>
          <p:nvPr>
            <p:ph idx="1"/>
          </p:nvPr>
        </p:nvSpPr>
        <p:spPr/>
        <p:txBody>
          <a:bodyPr>
            <a:normAutofit fontScale="77500" lnSpcReduction="20000"/>
          </a:bodyPr>
          <a:lstStyle/>
          <a:p>
            <a:r>
              <a:rPr lang="en-IE" dirty="0"/>
              <a:t>Testing all the possible combinations of causes and effects would cause a very large number of tests for a typical program. Picking a minimum number of rules, based on using “don't care" conditions reduces the number of tests significantly-at the cost of reducing the test coverage.</a:t>
            </a:r>
          </a:p>
          <a:p>
            <a:endParaRPr lang="en-IE" dirty="0"/>
          </a:p>
          <a:p>
            <a:r>
              <a:rPr lang="en-IE" dirty="0"/>
              <a:t>It should be noted that Equivalence Partitions/Boundary Values are complementary to Combinational Testing. There is again little published evidence as to the effectiveness of truth table testing, but experience in programming indicates that this is likely to cover different errors from Equivalence Partitions and Boundary Values.</a:t>
            </a:r>
          </a:p>
        </p:txBody>
      </p:sp>
    </p:spTree>
    <p:extLst>
      <p:ext uri="{BB962C8B-B14F-4D97-AF65-F5344CB8AC3E}">
        <p14:creationId xmlns:p14="http://schemas.microsoft.com/office/powerpoint/2010/main" val="11128839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组合测试的优缺点</a:t>
            </a:r>
            <a:endParaRPr lang="en-IE" dirty="0"/>
          </a:p>
        </p:txBody>
      </p:sp>
      <p:sp>
        <p:nvSpPr>
          <p:cNvPr id="3" name="Content Placeholder 2"/>
          <p:cNvSpPr>
            <a:spLocks noGrp="1"/>
          </p:cNvSpPr>
          <p:nvPr>
            <p:ph idx="1"/>
          </p:nvPr>
        </p:nvSpPr>
        <p:spPr/>
        <p:txBody>
          <a:bodyPr>
            <a:normAutofit fontScale="92500" lnSpcReduction="20000"/>
          </a:bodyPr>
          <a:lstStyle/>
          <a:p>
            <a:r>
              <a:rPr lang="en-IE" dirty="0"/>
              <a:t>Strengths</a:t>
            </a:r>
          </a:p>
          <a:p>
            <a:pPr lvl="1"/>
            <a:r>
              <a:rPr lang="en-IE" dirty="0"/>
              <a:t>Exercises combinations of test data</a:t>
            </a:r>
          </a:p>
          <a:p>
            <a:pPr lvl="1"/>
            <a:r>
              <a:rPr lang="en-IE" dirty="0"/>
              <a:t>Expected outputs are created as part of the process</a:t>
            </a:r>
          </a:p>
          <a:p>
            <a:r>
              <a:rPr lang="en-IE" dirty="0"/>
              <a:t>Weaknesses</a:t>
            </a:r>
          </a:p>
          <a:p>
            <a:pPr lvl="1"/>
            <a:r>
              <a:rPr lang="en-IE" dirty="0"/>
              <a:t>The truth tables can sometime be very large. The solution is to identify </a:t>
            </a:r>
            <a:r>
              <a:rPr lang="en-IE" dirty="0" err="1"/>
              <a:t>subproblems</a:t>
            </a:r>
            <a:r>
              <a:rPr lang="en-IE" dirty="0"/>
              <a:t>, and develop separate tables for each.</a:t>
            </a:r>
          </a:p>
          <a:p>
            <a:pPr lvl="1"/>
            <a:r>
              <a:rPr lang="en-IE" dirty="0"/>
              <a:t>Very dependent on the quality of the specification - more detail means more causes and effects, which takes more time to test; less detail means less causes and effects, but less effective testing</a:t>
            </a:r>
          </a:p>
        </p:txBody>
      </p:sp>
    </p:spTree>
    <p:extLst>
      <p:ext uri="{BB962C8B-B14F-4D97-AF65-F5344CB8AC3E}">
        <p14:creationId xmlns:p14="http://schemas.microsoft.com/office/powerpoint/2010/main" val="329198055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Test Data</a:t>
            </a:r>
          </a:p>
        </p:txBody>
      </p:sp>
      <p:sp>
        <p:nvSpPr>
          <p:cNvPr id="3" name="Content Placeholder 2"/>
          <p:cNvSpPr>
            <a:spLocks noGrp="1"/>
          </p:cNvSpPr>
          <p:nvPr>
            <p:ph idx="1"/>
          </p:nvPr>
        </p:nvSpPr>
        <p:spPr/>
        <p:txBody>
          <a:bodyPr/>
          <a:lstStyle/>
          <a:p>
            <a:r>
              <a:rPr lang="en-IE" dirty="0"/>
              <a:t>Each test case must be covered in a separate test-it is not possible to have multiple combinations in the same test. </a:t>
            </a:r>
          </a:p>
          <a:p>
            <a:endParaRPr lang="en-IE" dirty="0"/>
          </a:p>
          <a:p>
            <a:r>
              <a:rPr lang="en-IE" dirty="0"/>
              <a:t>Test input data is selected by picking values that satisfy the causes and effects for the rule to be tested.</a:t>
            </a:r>
          </a:p>
        </p:txBody>
      </p:sp>
    </p:spTree>
    <p:extLst>
      <p:ext uri="{BB962C8B-B14F-4D97-AF65-F5344CB8AC3E}">
        <p14:creationId xmlns:p14="http://schemas.microsoft.com/office/powerpoint/2010/main" val="184383716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随机测试</a:t>
            </a:r>
            <a:endParaRPr lang="en-IE" dirty="0"/>
          </a:p>
        </p:txBody>
      </p:sp>
      <p:sp>
        <p:nvSpPr>
          <p:cNvPr id="3" name="Content Placeholder 2"/>
          <p:cNvSpPr>
            <a:spLocks noGrp="1"/>
          </p:cNvSpPr>
          <p:nvPr>
            <p:ph idx="1"/>
          </p:nvPr>
        </p:nvSpPr>
        <p:spPr/>
        <p:txBody>
          <a:bodyPr>
            <a:normAutofit fontScale="77500" lnSpcReduction="20000"/>
          </a:bodyPr>
          <a:lstStyle/>
          <a:p>
            <a:r>
              <a:rPr lang="en-IE" dirty="0"/>
              <a:t>Random testing can be used to achieve one or more of a number of goals-the main ones are as follows:</a:t>
            </a:r>
          </a:p>
          <a:p>
            <a:endParaRPr lang="en-IE" dirty="0"/>
          </a:p>
          <a:p>
            <a:pPr lvl="1"/>
            <a:r>
              <a:rPr lang="en-IE" dirty="0"/>
              <a:t>To use a probabilistic approach to search for faults not found with the previous, systematic approaches.</a:t>
            </a:r>
          </a:p>
          <a:p>
            <a:pPr lvl="1"/>
            <a:endParaRPr lang="en-IE" dirty="0"/>
          </a:p>
          <a:p>
            <a:pPr lvl="1"/>
            <a:r>
              <a:rPr lang="en-IE" dirty="0"/>
              <a:t>To use a probabilistic approach and demonstrate the correctness of software in a broader range of scenarios that explored with the previous, systematic approaches.</a:t>
            </a:r>
          </a:p>
          <a:p>
            <a:pPr lvl="1"/>
            <a:endParaRPr lang="en-IE" dirty="0"/>
          </a:p>
          <a:p>
            <a:pPr lvl="1"/>
            <a:r>
              <a:rPr lang="en-IE" dirty="0"/>
              <a:t>To estimate quality statistics, such as the mean time to failure (MTTF), by applying inputs which statistically match the expected inputs in real use, and measuring the failure rate.</a:t>
            </a:r>
          </a:p>
        </p:txBody>
      </p:sp>
    </p:spTree>
    <p:extLst>
      <p:ext uri="{BB962C8B-B14F-4D97-AF65-F5344CB8AC3E}">
        <p14:creationId xmlns:p14="http://schemas.microsoft.com/office/powerpoint/2010/main" val="173137718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随机测试</a:t>
            </a:r>
            <a:endParaRPr lang="en-IE" dirty="0"/>
          </a:p>
        </p:txBody>
      </p:sp>
      <p:sp>
        <p:nvSpPr>
          <p:cNvPr id="3" name="Content Placeholder 2"/>
          <p:cNvSpPr>
            <a:spLocks noGrp="1"/>
          </p:cNvSpPr>
          <p:nvPr>
            <p:ph idx="1"/>
          </p:nvPr>
        </p:nvSpPr>
        <p:spPr/>
        <p:txBody>
          <a:bodyPr>
            <a:normAutofit fontScale="77500" lnSpcReduction="20000"/>
          </a:bodyPr>
          <a:lstStyle/>
          <a:p>
            <a:r>
              <a:rPr lang="en-IE" dirty="0"/>
              <a:t>Test data is generated using random number generators. The distribution may be uniform, or chosen to mimic, in a statistical sense, the type of inputs that the program will receive in real use. If the specification is clearly written and thorough, then it should be possible to  find the set(s) of possible input values.</a:t>
            </a:r>
          </a:p>
          <a:p>
            <a:endParaRPr lang="en-IE" dirty="0"/>
          </a:p>
          <a:p>
            <a:r>
              <a:rPr lang="en-IE" dirty="0"/>
              <a:t>Typically uniformly distributed random numbers are used in Unit Testing, as the code may well be expected to work in a variety of different scenarios or within different programs. Statistically relevant distributions of random numbers are more often used in System Testing, where specific scenarios or customer usage patterns may be known.</a:t>
            </a:r>
          </a:p>
        </p:txBody>
      </p:sp>
    </p:spTree>
    <p:extLst>
      <p:ext uri="{BB962C8B-B14F-4D97-AF65-F5344CB8AC3E}">
        <p14:creationId xmlns:p14="http://schemas.microsoft.com/office/powerpoint/2010/main" val="42175679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随机测试</a:t>
            </a:r>
            <a:endParaRPr lang="en-IE" dirty="0"/>
          </a:p>
        </p:txBody>
      </p:sp>
      <p:sp>
        <p:nvSpPr>
          <p:cNvPr id="3" name="Content Placeholder 2"/>
          <p:cNvSpPr>
            <a:spLocks noGrp="1"/>
          </p:cNvSpPr>
          <p:nvPr>
            <p:ph idx="1"/>
          </p:nvPr>
        </p:nvSpPr>
        <p:spPr/>
        <p:txBody>
          <a:bodyPr>
            <a:normAutofit lnSpcReduction="10000"/>
          </a:bodyPr>
          <a:lstStyle/>
          <a:p>
            <a:r>
              <a:rPr lang="en-IE" dirty="0"/>
              <a:t>The overall goal of Random Testing is to achieve a “reasonable" coverage of the possible values for each input parameter, based on its distribution. </a:t>
            </a:r>
          </a:p>
          <a:p>
            <a:endParaRPr lang="en-IE" dirty="0"/>
          </a:p>
          <a:p>
            <a:r>
              <a:rPr lang="en-IE" dirty="0"/>
              <a:t>This can be determined heuristically (using, for example, 10 random values), or based on a statistical sample size determined from the required confidence in the coverage</a:t>
            </a:r>
          </a:p>
          <a:p>
            <a:endParaRPr lang="en-IE" dirty="0"/>
          </a:p>
        </p:txBody>
      </p:sp>
    </p:spTree>
    <p:extLst>
      <p:ext uri="{BB962C8B-B14F-4D97-AF65-F5344CB8AC3E}">
        <p14:creationId xmlns:p14="http://schemas.microsoft.com/office/powerpoint/2010/main" val="3441410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1A5EF1A-00B0-254E-945C-AA0CEC198A12}"/>
              </a:ext>
            </a:extLst>
          </p:cNvPr>
          <p:cNvSpPr>
            <a:spLocks noGrp="1" noChangeArrowheads="1"/>
          </p:cNvSpPr>
          <p:nvPr>
            <p:ph type="ctrTitle"/>
          </p:nvPr>
        </p:nvSpPr>
        <p:spPr/>
        <p:txBody>
          <a:bodyPr/>
          <a:lstStyle/>
          <a:p>
            <a:pPr eaLnBrk="1" hangingPunct="1"/>
            <a:r>
              <a:rPr lang="en-IE" altLang="en-US"/>
              <a:t>Software Testing</a:t>
            </a:r>
            <a:endParaRPr lang="en-US" altLang="en-US"/>
          </a:p>
        </p:txBody>
      </p:sp>
      <p:sp>
        <p:nvSpPr>
          <p:cNvPr id="3075" name="Rectangle 3">
            <a:extLst>
              <a:ext uri="{FF2B5EF4-FFF2-40B4-BE49-F238E27FC236}">
                <a16:creationId xmlns:a16="http://schemas.microsoft.com/office/drawing/2014/main" id="{5C5D6C6C-BDA2-9047-B51D-4108022F2202}"/>
              </a:ext>
            </a:extLst>
          </p:cNvPr>
          <p:cNvSpPr>
            <a:spLocks noGrp="1" noChangeArrowheads="1"/>
          </p:cNvSpPr>
          <p:nvPr>
            <p:ph type="subTitle" idx="1"/>
          </p:nvPr>
        </p:nvSpPr>
        <p:spPr/>
        <p:txBody>
          <a:bodyPr/>
          <a:lstStyle/>
          <a:p>
            <a:pPr eaLnBrk="1" hangingPunct="1"/>
            <a:r>
              <a:rPr lang="en-IE" altLang="en-US"/>
              <a:t>Introduction</a:t>
            </a:r>
            <a:endParaRPr lang="en-US" altLang="en-US"/>
          </a:p>
        </p:txBody>
      </p:sp>
    </p:spTree>
    <p:extLst>
      <p:ext uri="{BB962C8B-B14F-4D97-AF65-F5344CB8AC3E}">
        <p14:creationId xmlns:p14="http://schemas.microsoft.com/office/powerpoint/2010/main" val="68354353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Test Cases</a:t>
            </a:r>
          </a:p>
        </p:txBody>
      </p:sp>
      <p:sp>
        <p:nvSpPr>
          <p:cNvPr id="3" name="Content Placeholder 2"/>
          <p:cNvSpPr>
            <a:spLocks noGrp="1"/>
          </p:cNvSpPr>
          <p:nvPr>
            <p:ph idx="1"/>
          </p:nvPr>
        </p:nvSpPr>
        <p:spPr/>
        <p:txBody>
          <a:bodyPr>
            <a:normAutofit fontScale="92500" lnSpcReduction="20000"/>
          </a:bodyPr>
          <a:lstStyle/>
          <a:p>
            <a:r>
              <a:rPr lang="en-IE" dirty="0"/>
              <a:t>Each test case is represented by a set of (random) input values, one for each parameter.</a:t>
            </a:r>
          </a:p>
          <a:p>
            <a:endParaRPr lang="en-IE" dirty="0"/>
          </a:p>
          <a:p>
            <a:r>
              <a:rPr lang="en-IE" dirty="0"/>
              <a:t>If the test is fully automated, then each test case is represented by a distribution of values for a particular parameter. This will normally include the upper and lower limits, and the distribution to be used between these limits to select a random value.</a:t>
            </a:r>
          </a:p>
          <a:p>
            <a:endParaRPr lang="en-IE" dirty="0"/>
          </a:p>
          <a:p>
            <a:r>
              <a:rPr lang="en-IE" dirty="0"/>
              <a:t>Each test case should be given a unique identifier.</a:t>
            </a:r>
          </a:p>
        </p:txBody>
      </p:sp>
    </p:spTree>
    <p:extLst>
      <p:ext uri="{BB962C8B-B14F-4D97-AF65-F5344CB8AC3E}">
        <p14:creationId xmlns:p14="http://schemas.microsoft.com/office/powerpoint/2010/main" val="41298298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Test Data</a:t>
            </a:r>
          </a:p>
        </p:txBody>
      </p:sp>
      <p:sp>
        <p:nvSpPr>
          <p:cNvPr id="3" name="Content Placeholder 2"/>
          <p:cNvSpPr>
            <a:spLocks noGrp="1"/>
          </p:cNvSpPr>
          <p:nvPr>
            <p:ph idx="1"/>
          </p:nvPr>
        </p:nvSpPr>
        <p:spPr/>
        <p:txBody>
          <a:bodyPr>
            <a:normAutofit fontScale="62500" lnSpcReduction="20000"/>
          </a:bodyPr>
          <a:lstStyle/>
          <a:p>
            <a:r>
              <a:rPr lang="en-IE" dirty="0"/>
              <a:t>Input test data is selected, normally automatically, based on the test cases.</a:t>
            </a:r>
          </a:p>
          <a:p>
            <a:r>
              <a:rPr lang="en-IE" dirty="0"/>
              <a:t>Expected output values are derived from the specification. This may be manual or automated. Automating the interpretation of a specification to produce the expected output is difficult. Three approaches are:</a:t>
            </a:r>
          </a:p>
          <a:p>
            <a:endParaRPr lang="en-IE" dirty="0"/>
          </a:p>
          <a:p>
            <a:pPr lvl="1"/>
            <a:r>
              <a:rPr lang="en-IE" dirty="0"/>
              <a:t>1. Select the output partition at random first, then select random output values from this partition, and then select matching input values (which may be random or non-random depending on the specification).</a:t>
            </a:r>
          </a:p>
          <a:p>
            <a:pPr lvl="1"/>
            <a:endParaRPr lang="en-IE" dirty="0"/>
          </a:p>
          <a:p>
            <a:pPr lvl="1"/>
            <a:r>
              <a:rPr lang="en-IE" dirty="0"/>
              <a:t>2. Write a Test Oracle in a higher-level language, which is more likely to be correct.</a:t>
            </a:r>
          </a:p>
          <a:p>
            <a:pPr lvl="1"/>
            <a:endParaRPr lang="en-IE" dirty="0"/>
          </a:p>
          <a:p>
            <a:pPr lvl="1"/>
            <a:r>
              <a:rPr lang="en-IE" dirty="0"/>
              <a:t>3. Use post-conditions to determine the validity of an output after it is produced (rather than producing the expected output value before the test is run).</a:t>
            </a:r>
          </a:p>
        </p:txBody>
      </p:sp>
    </p:spTree>
    <p:extLst>
      <p:ext uri="{BB962C8B-B14F-4D97-AF65-F5344CB8AC3E}">
        <p14:creationId xmlns:p14="http://schemas.microsoft.com/office/powerpoint/2010/main" val="115078780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Comment</a:t>
            </a:r>
          </a:p>
        </p:txBody>
      </p:sp>
      <p:sp>
        <p:nvSpPr>
          <p:cNvPr id="3" name="Content Placeholder 2"/>
          <p:cNvSpPr>
            <a:spLocks noGrp="1"/>
          </p:cNvSpPr>
          <p:nvPr>
            <p:ph idx="1"/>
          </p:nvPr>
        </p:nvSpPr>
        <p:spPr/>
        <p:txBody>
          <a:bodyPr>
            <a:normAutofit fontScale="62500" lnSpcReduction="20000"/>
          </a:bodyPr>
          <a:lstStyle/>
          <a:p>
            <a:r>
              <a:rPr lang="en-IE" dirty="0"/>
              <a:t>Random test data generation is straightforward to implement and leads to a fast generation of test cases. However, calculating the Expected Output from the specification is as time consuming as for EP and BV.</a:t>
            </a:r>
          </a:p>
          <a:p>
            <a:endParaRPr lang="en-IE" dirty="0"/>
          </a:p>
          <a:p>
            <a:r>
              <a:rPr lang="en-IE" dirty="0"/>
              <a:t>If the distribution/histogram of the real-world input data is known, then this provides a mathematical basis for selecting a set of input test case values. The measured test failure rate then provides an indication of the expected failure rate in use.</a:t>
            </a:r>
          </a:p>
          <a:p>
            <a:endParaRPr lang="en-IE" dirty="0"/>
          </a:p>
          <a:p>
            <a:r>
              <a:rPr lang="en-IE" dirty="0"/>
              <a:t>However, if the distribution is not known, then the basis for choosing the random data may not reflect its use, and the failure rate cannot be predicted from the results.</a:t>
            </a:r>
          </a:p>
          <a:p>
            <a:endParaRPr lang="en-IE" dirty="0"/>
          </a:p>
          <a:p>
            <a:r>
              <a:rPr lang="en-IE" dirty="0"/>
              <a:t>Furthermore, the random input data obtained may not have a sufficient set of illegal or extreme values, or even combinations of valid values, that will test the program thoroughly.</a:t>
            </a:r>
          </a:p>
        </p:txBody>
      </p:sp>
    </p:spTree>
    <p:extLst>
      <p:ext uri="{BB962C8B-B14F-4D97-AF65-F5344CB8AC3E}">
        <p14:creationId xmlns:p14="http://schemas.microsoft.com/office/powerpoint/2010/main" val="140795703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随机测试的优缺点</a:t>
            </a:r>
            <a:endParaRPr lang="en-IE" dirty="0"/>
          </a:p>
        </p:txBody>
      </p:sp>
      <p:sp>
        <p:nvSpPr>
          <p:cNvPr id="3" name="Content Placeholder 2"/>
          <p:cNvSpPr>
            <a:spLocks noGrp="1"/>
          </p:cNvSpPr>
          <p:nvPr>
            <p:ph idx="1"/>
          </p:nvPr>
        </p:nvSpPr>
        <p:spPr/>
        <p:txBody>
          <a:bodyPr>
            <a:normAutofit/>
          </a:bodyPr>
          <a:lstStyle/>
          <a:p>
            <a:r>
              <a:rPr lang="en-IE" dirty="0"/>
              <a:t>Strengths</a:t>
            </a:r>
          </a:p>
          <a:p>
            <a:pPr lvl="1"/>
            <a:r>
              <a:rPr lang="en-IE" dirty="0"/>
              <a:t>Fast generation of test cases</a:t>
            </a:r>
          </a:p>
          <a:p>
            <a:pPr lvl="1"/>
            <a:r>
              <a:rPr lang="en-IE" dirty="0"/>
              <a:t>Can offer a mathematical basis for selecting an appropriate set of input values</a:t>
            </a:r>
          </a:p>
          <a:p>
            <a:r>
              <a:rPr lang="en-IE" dirty="0"/>
              <a:t>Weaknesses</a:t>
            </a:r>
          </a:p>
          <a:p>
            <a:pPr lvl="1"/>
            <a:r>
              <a:rPr lang="en-IE" dirty="0"/>
              <a:t>Possibly an insufficient set of extreme or illegal values may be tested</a:t>
            </a:r>
          </a:p>
          <a:p>
            <a:pPr lvl="1"/>
            <a:r>
              <a:rPr lang="en-IE" dirty="0"/>
              <a:t>If the distribution of the input is unknown the input values chosen may not reflect typical usage</a:t>
            </a:r>
          </a:p>
        </p:txBody>
      </p:sp>
    </p:spTree>
    <p:extLst>
      <p:ext uri="{BB962C8B-B14F-4D97-AF65-F5344CB8AC3E}">
        <p14:creationId xmlns:p14="http://schemas.microsoft.com/office/powerpoint/2010/main" val="33368915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a:t>回归和稳定性测试</a:t>
            </a:r>
            <a:endParaRPr lang="en-IE" dirty="0"/>
          </a:p>
        </p:txBody>
      </p:sp>
      <p:sp>
        <p:nvSpPr>
          <p:cNvPr id="3" name="Content Placeholder 2"/>
          <p:cNvSpPr>
            <a:spLocks noGrp="1"/>
          </p:cNvSpPr>
          <p:nvPr>
            <p:ph idx="1"/>
          </p:nvPr>
        </p:nvSpPr>
        <p:spPr/>
        <p:txBody>
          <a:bodyPr>
            <a:normAutofit fontScale="77500" lnSpcReduction="20000"/>
          </a:bodyPr>
          <a:lstStyle/>
          <a:p>
            <a:r>
              <a:rPr lang="en-IE" dirty="0"/>
              <a:t>Randomisation can also be used to select a small set of tests from a large suite in order to execute the suite more quickly. This can be particularly useful for </a:t>
            </a:r>
            <a:r>
              <a:rPr lang="en-IE" u="sng" dirty="0"/>
              <a:t>Regression Testing</a:t>
            </a:r>
            <a:r>
              <a:rPr lang="en-IE" dirty="0"/>
              <a:t>. The effectiveness of this depends on how the random tests are selected. </a:t>
            </a:r>
          </a:p>
          <a:p>
            <a:r>
              <a:rPr lang="en-IE" dirty="0"/>
              <a:t>More sophisticated techniques may be “directed", using feedback from each test to select data for the following test.</a:t>
            </a:r>
          </a:p>
          <a:p>
            <a:r>
              <a:rPr lang="en-IE" dirty="0"/>
              <a:t>Random data selection is sometimes used for </a:t>
            </a:r>
            <a:r>
              <a:rPr lang="en-IE" u="sng" dirty="0"/>
              <a:t>Stability Testing</a:t>
            </a:r>
            <a:r>
              <a:rPr lang="en-IE" dirty="0"/>
              <a:t>, to ensure that no input data value causes the software to crash or raise unexpected exceptions. This technique is easy to implement in an automated manner, but is unlikely to find faults except in low-quality code.</a:t>
            </a:r>
          </a:p>
        </p:txBody>
      </p:sp>
    </p:spTree>
    <p:extLst>
      <p:ext uri="{BB962C8B-B14F-4D97-AF65-F5344CB8AC3E}">
        <p14:creationId xmlns:p14="http://schemas.microsoft.com/office/powerpoint/2010/main" val="75174172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随机测试</a:t>
            </a:r>
            <a:endParaRPr lang="en-IE" dirty="0"/>
          </a:p>
        </p:txBody>
      </p:sp>
      <p:sp>
        <p:nvSpPr>
          <p:cNvPr id="3" name="Content Placeholder 2"/>
          <p:cNvSpPr>
            <a:spLocks noGrp="1"/>
          </p:cNvSpPr>
          <p:nvPr>
            <p:ph idx="1"/>
          </p:nvPr>
        </p:nvSpPr>
        <p:spPr/>
        <p:txBody>
          <a:bodyPr>
            <a:normAutofit/>
          </a:bodyPr>
          <a:lstStyle/>
          <a:p>
            <a:r>
              <a:rPr lang="en-IE" dirty="0"/>
              <a:t>Random data for Unit Testing can be easily generated by first randomly selecting which partition the output value is to be in, and then randomly selecting appropriate input values. </a:t>
            </a:r>
          </a:p>
          <a:p>
            <a:endParaRPr lang="en-IE" dirty="0"/>
          </a:p>
          <a:p>
            <a:r>
              <a:rPr lang="en-IE" dirty="0"/>
              <a:t>Uniformly distributed random numbers are generally used for Unit Testing</a:t>
            </a:r>
          </a:p>
        </p:txBody>
      </p:sp>
    </p:spTree>
    <p:extLst>
      <p:ext uri="{BB962C8B-B14F-4D97-AF65-F5344CB8AC3E}">
        <p14:creationId xmlns:p14="http://schemas.microsoft.com/office/powerpoint/2010/main" val="19222746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Test Data</a:t>
            </a:r>
          </a:p>
        </p:txBody>
      </p:sp>
      <p:sp>
        <p:nvSpPr>
          <p:cNvPr id="3" name="Content Placeholder 2"/>
          <p:cNvSpPr>
            <a:spLocks noGrp="1"/>
          </p:cNvSpPr>
          <p:nvPr>
            <p:ph idx="1"/>
          </p:nvPr>
        </p:nvSpPr>
        <p:spPr/>
        <p:txBody>
          <a:bodyPr>
            <a:normAutofit fontScale="77500" lnSpcReduction="20000"/>
          </a:bodyPr>
          <a:lstStyle/>
          <a:p>
            <a:r>
              <a:rPr lang="en-IE" dirty="0"/>
              <a:t>The random values shown here have been generated (using a Java program and the Random class) as follows:</a:t>
            </a:r>
          </a:p>
          <a:p>
            <a:r>
              <a:rPr lang="en-IE" dirty="0"/>
              <a:t>1. Select the result at random (SUCCESS, FAILURE, or ERROR)</a:t>
            </a:r>
          </a:p>
          <a:p>
            <a:r>
              <a:rPr lang="en-IE" dirty="0"/>
              <a:t>2. Select the </a:t>
            </a:r>
            <a:r>
              <a:rPr lang="en-IE" dirty="0" err="1"/>
              <a:t>comfortFlag</a:t>
            </a:r>
            <a:r>
              <a:rPr lang="en-IE" dirty="0"/>
              <a:t> at random</a:t>
            </a:r>
          </a:p>
          <a:p>
            <a:r>
              <a:rPr lang="en-IE" dirty="0"/>
              <a:t>3. Select a value for passengers from the range of values that will cause the required result:</a:t>
            </a:r>
          </a:p>
          <a:p>
            <a:pPr lvl="1">
              <a:buFont typeface="Courier New" panose="02070309020205020404" pitchFamily="49" charset="0"/>
              <a:buChar char="o"/>
            </a:pPr>
            <a:r>
              <a:rPr lang="en-IE" dirty="0"/>
              <a:t>	ERROR: from </a:t>
            </a:r>
            <a:r>
              <a:rPr lang="en-IE" dirty="0" err="1"/>
              <a:t>Integer.MIN</a:t>
            </a:r>
            <a:r>
              <a:rPr lang="en-IE" dirty="0"/>
              <a:t> VALUE to 0</a:t>
            </a:r>
          </a:p>
          <a:p>
            <a:pPr lvl="1">
              <a:buFont typeface="Courier New" panose="02070309020205020404" pitchFamily="49" charset="0"/>
              <a:buChar char="o"/>
            </a:pPr>
            <a:r>
              <a:rPr lang="en-IE" dirty="0"/>
              <a:t>	SUCCESS and false: from 1 to 120</a:t>
            </a:r>
          </a:p>
          <a:p>
            <a:pPr lvl="1">
              <a:buFont typeface="Courier New" panose="02070309020205020404" pitchFamily="49" charset="0"/>
              <a:buChar char="o"/>
            </a:pPr>
            <a:r>
              <a:rPr lang="en-IE" dirty="0"/>
              <a:t>	SUCCESS and true: from 1 to 80</a:t>
            </a:r>
          </a:p>
          <a:p>
            <a:pPr lvl="1">
              <a:buFont typeface="Courier New" panose="02070309020205020404" pitchFamily="49" charset="0"/>
              <a:buChar char="o"/>
            </a:pPr>
            <a:r>
              <a:rPr lang="en-IE" dirty="0"/>
              <a:t>	FAILURE and false: from 121 to </a:t>
            </a:r>
            <a:r>
              <a:rPr lang="en-IE" dirty="0" err="1"/>
              <a:t>Integer.MAX</a:t>
            </a:r>
            <a:r>
              <a:rPr lang="en-IE" dirty="0"/>
              <a:t> VALUE</a:t>
            </a:r>
          </a:p>
          <a:p>
            <a:pPr lvl="1">
              <a:buFont typeface="Courier New" panose="02070309020205020404" pitchFamily="49" charset="0"/>
              <a:buChar char="o"/>
            </a:pPr>
            <a:r>
              <a:rPr lang="en-IE" dirty="0"/>
              <a:t>	FAILURE and true: from 81 to </a:t>
            </a:r>
            <a:r>
              <a:rPr lang="en-IE" dirty="0" err="1"/>
              <a:t>Integer.MAX</a:t>
            </a:r>
            <a:r>
              <a:rPr lang="en-IE" dirty="0"/>
              <a:t> VALUE</a:t>
            </a:r>
          </a:p>
        </p:txBody>
      </p:sp>
    </p:spTree>
    <p:extLst>
      <p:ext uri="{BB962C8B-B14F-4D97-AF65-F5344CB8AC3E}">
        <p14:creationId xmlns:p14="http://schemas.microsoft.com/office/powerpoint/2010/main" val="143052316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Test Data</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1268760"/>
            <a:ext cx="6209386"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67544" y="5589240"/>
            <a:ext cx="8260595" cy="646331"/>
          </a:xfrm>
          <a:prstGeom prst="rect">
            <a:avLst/>
          </a:prstGeom>
          <a:noFill/>
        </p:spPr>
        <p:txBody>
          <a:bodyPr wrap="none" rtlCol="0">
            <a:spAutoFit/>
          </a:bodyPr>
          <a:lstStyle/>
          <a:p>
            <a:r>
              <a:rPr lang="en-IE" dirty="0"/>
              <a:t>Note that random data values are normally selected at runtime using test automation,</a:t>
            </a:r>
          </a:p>
          <a:p>
            <a:r>
              <a:rPr lang="en-IE" dirty="0"/>
              <a:t>and not specified beforehand as shown here. </a:t>
            </a:r>
          </a:p>
        </p:txBody>
      </p:sp>
    </p:spTree>
    <p:extLst>
      <p:ext uri="{BB962C8B-B14F-4D97-AF65-F5344CB8AC3E}">
        <p14:creationId xmlns:p14="http://schemas.microsoft.com/office/powerpoint/2010/main" val="93033715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错误推测法</a:t>
            </a:r>
            <a:endParaRPr lang="en-IE" dirty="0"/>
          </a:p>
        </p:txBody>
      </p:sp>
      <p:sp>
        <p:nvSpPr>
          <p:cNvPr id="3" name="Content Placeholder 2"/>
          <p:cNvSpPr>
            <a:spLocks noGrp="1"/>
          </p:cNvSpPr>
          <p:nvPr>
            <p:ph idx="1"/>
          </p:nvPr>
        </p:nvSpPr>
        <p:spPr/>
        <p:txBody>
          <a:bodyPr>
            <a:normAutofit fontScale="92500" lnSpcReduction="10000"/>
          </a:bodyPr>
          <a:lstStyle/>
          <a:p>
            <a:r>
              <a:rPr lang="en-IE" dirty="0"/>
              <a:t>The goal of error guessing, in general, is to try find faults in the software based on the experience of domain experts, or software experts.</a:t>
            </a:r>
          </a:p>
          <a:p>
            <a:endParaRPr lang="en-IE" dirty="0"/>
          </a:p>
          <a:p>
            <a:r>
              <a:rPr lang="en-IE" dirty="0"/>
              <a:t>This is an ad-hoc approach, based on intuition and experience. Test data is selected that is likely to expose faults in the code. Some typical examples of inputs likely to cause problems are given on the next slide.</a:t>
            </a:r>
          </a:p>
        </p:txBody>
      </p:sp>
    </p:spTree>
    <p:extLst>
      <p:ext uri="{BB962C8B-B14F-4D97-AF65-F5344CB8AC3E}">
        <p14:creationId xmlns:p14="http://schemas.microsoft.com/office/powerpoint/2010/main" val="13578345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常见错误</a:t>
            </a:r>
            <a:endParaRPr lang="en-IE" dirty="0"/>
          </a:p>
        </p:txBody>
      </p:sp>
      <p:sp>
        <p:nvSpPr>
          <p:cNvPr id="3" name="Content Placeholder 2"/>
          <p:cNvSpPr>
            <a:spLocks noGrp="1"/>
          </p:cNvSpPr>
          <p:nvPr>
            <p:ph idx="1"/>
          </p:nvPr>
        </p:nvSpPr>
        <p:spPr/>
        <p:txBody>
          <a:bodyPr>
            <a:normAutofit/>
          </a:bodyPr>
          <a:lstStyle/>
          <a:p>
            <a:r>
              <a:rPr lang="en-IE" u="sng" dirty="0"/>
              <a:t>Empty or null strings, arrays, lists, and class references</a:t>
            </a:r>
            <a:r>
              <a:rPr lang="en-IE" dirty="0"/>
              <a:t>. These may find code that does not check for empty or non-null values before using them.</a:t>
            </a:r>
          </a:p>
          <a:p>
            <a:endParaRPr lang="en-IE" dirty="0"/>
          </a:p>
          <a:p>
            <a:r>
              <a:rPr lang="en-IE" u="sng" dirty="0"/>
              <a:t>Zero as a value, or as a count of instances or occurrences</a:t>
            </a:r>
            <a:r>
              <a:rPr lang="en-IE" dirty="0"/>
              <a:t>. These may find divide-by-zero faults.</a:t>
            </a:r>
          </a:p>
        </p:txBody>
      </p:sp>
    </p:spTree>
    <p:extLst>
      <p:ext uri="{BB962C8B-B14F-4D97-AF65-F5344CB8AC3E}">
        <p14:creationId xmlns:p14="http://schemas.microsoft.com/office/powerpoint/2010/main" val="3508797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354FDF9-7365-8240-BCD6-22140E71C3BD}"/>
              </a:ext>
            </a:extLst>
          </p:cNvPr>
          <p:cNvSpPr>
            <a:spLocks noGrp="1" noChangeArrowheads="1"/>
          </p:cNvSpPr>
          <p:nvPr>
            <p:ph type="title"/>
          </p:nvPr>
        </p:nvSpPr>
        <p:spPr/>
        <p:txBody>
          <a:bodyPr/>
          <a:lstStyle/>
          <a:p>
            <a:pPr eaLnBrk="1" hangingPunct="1"/>
            <a:r>
              <a:rPr lang="en-IE" altLang="en-US"/>
              <a:t>What is Software?</a:t>
            </a:r>
            <a:endParaRPr lang="en-US" altLang="en-US"/>
          </a:p>
        </p:txBody>
      </p:sp>
      <p:sp>
        <p:nvSpPr>
          <p:cNvPr id="8195" name="Rectangle 3">
            <a:extLst>
              <a:ext uri="{FF2B5EF4-FFF2-40B4-BE49-F238E27FC236}">
                <a16:creationId xmlns:a16="http://schemas.microsoft.com/office/drawing/2014/main" id="{F8761AC6-351E-4045-B0E2-DE2437F09694}"/>
              </a:ext>
            </a:extLst>
          </p:cNvPr>
          <p:cNvSpPr>
            <a:spLocks noGrp="1" noChangeArrowheads="1"/>
          </p:cNvSpPr>
          <p:nvPr>
            <p:ph type="body" idx="1"/>
          </p:nvPr>
        </p:nvSpPr>
        <p:spPr/>
        <p:txBody>
          <a:bodyPr/>
          <a:lstStyle/>
          <a:p>
            <a:pPr lvl="1" eaLnBrk="1" hangingPunct="1">
              <a:buFont typeface="Wingdings 2" pitchFamily="2" charset="2"/>
              <a:buChar char=""/>
            </a:pPr>
            <a:r>
              <a:rPr lang="en-IE" altLang="en-US" sz="3200"/>
              <a:t>It is not just about computer programs</a:t>
            </a:r>
          </a:p>
          <a:p>
            <a:pPr lvl="1" eaLnBrk="1" hangingPunct="1">
              <a:buFont typeface="Wingdings 2" pitchFamily="2" charset="2"/>
              <a:buChar char=""/>
            </a:pPr>
            <a:endParaRPr lang="en-IE" altLang="en-US" sz="3200"/>
          </a:p>
          <a:p>
            <a:pPr lvl="1" eaLnBrk="1" hangingPunct="1">
              <a:buFont typeface="Wingdings 2" pitchFamily="2" charset="2"/>
              <a:buChar char=""/>
            </a:pPr>
            <a:r>
              <a:rPr lang="en-IE" altLang="en-US" sz="3200"/>
              <a:t>It is also associated with documentation and configuration data that is needed to make these programs operate correctly</a:t>
            </a:r>
          </a:p>
          <a:p>
            <a:pPr eaLnBrk="1" hangingPunct="1"/>
            <a:endParaRPr lang="en-US" altLang="en-US"/>
          </a:p>
        </p:txBody>
      </p:sp>
    </p:spTree>
    <p:extLst>
      <p:ext uri="{BB962C8B-B14F-4D97-AF65-F5344CB8AC3E}">
        <p14:creationId xmlns:p14="http://schemas.microsoft.com/office/powerpoint/2010/main" val="257374319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常见错误</a:t>
            </a:r>
            <a:endParaRPr lang="en-IE" dirty="0"/>
          </a:p>
        </p:txBody>
      </p:sp>
      <p:sp>
        <p:nvSpPr>
          <p:cNvPr id="3" name="Content Placeholder 2"/>
          <p:cNvSpPr>
            <a:spLocks noGrp="1"/>
          </p:cNvSpPr>
          <p:nvPr>
            <p:ph idx="1"/>
          </p:nvPr>
        </p:nvSpPr>
        <p:spPr/>
        <p:txBody>
          <a:bodyPr/>
          <a:lstStyle/>
          <a:p>
            <a:r>
              <a:rPr lang="en-IE" u="sng" dirty="0"/>
              <a:t>Spaces or null characters in strings</a:t>
            </a:r>
            <a:r>
              <a:rPr lang="en-IE" dirty="0"/>
              <a:t>. This may find code that does not process strings correctly, or does not trim whitespace before trying to extract data from the string.</a:t>
            </a:r>
          </a:p>
          <a:p>
            <a:endParaRPr lang="en-IE" dirty="0"/>
          </a:p>
          <a:p>
            <a:r>
              <a:rPr lang="en-IE" u="sng" dirty="0"/>
              <a:t>Negative numbers</a:t>
            </a:r>
            <a:r>
              <a:rPr lang="en-IE" dirty="0"/>
              <a:t>. These may find faults in code that only expects to receive positive numbers.</a:t>
            </a:r>
          </a:p>
          <a:p>
            <a:endParaRPr lang="en-IE" dirty="0"/>
          </a:p>
        </p:txBody>
      </p:sp>
    </p:spTree>
    <p:extLst>
      <p:ext uri="{BB962C8B-B14F-4D97-AF65-F5344CB8AC3E}">
        <p14:creationId xmlns:p14="http://schemas.microsoft.com/office/powerpoint/2010/main" val="374934793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Test Cases</a:t>
            </a:r>
          </a:p>
        </p:txBody>
      </p:sp>
      <p:sp>
        <p:nvSpPr>
          <p:cNvPr id="3" name="Content Placeholder 2"/>
          <p:cNvSpPr>
            <a:spLocks noGrp="1"/>
          </p:cNvSpPr>
          <p:nvPr>
            <p:ph idx="1"/>
          </p:nvPr>
        </p:nvSpPr>
        <p:spPr/>
        <p:txBody>
          <a:bodyPr/>
          <a:lstStyle/>
          <a:p>
            <a:r>
              <a:rPr lang="en-IE" dirty="0"/>
              <a:t>The tester selects values which are likely to produce errors. Each value is a test case.</a:t>
            </a:r>
          </a:p>
          <a:p>
            <a:r>
              <a:rPr lang="en-IE" dirty="0"/>
              <a:t>Each test case should have a unique identifier.</a:t>
            </a:r>
          </a:p>
          <a:p>
            <a:r>
              <a:rPr lang="en-IE" dirty="0"/>
              <a:t>This technique can produce both normal and error test cases. </a:t>
            </a:r>
          </a:p>
          <a:p>
            <a:r>
              <a:rPr lang="en-IE" dirty="0"/>
              <a:t>The values selected are those that are likely to expose faults in the code, they are not necessarily illegal values.</a:t>
            </a:r>
          </a:p>
        </p:txBody>
      </p:sp>
    </p:spTree>
    <p:extLst>
      <p:ext uri="{BB962C8B-B14F-4D97-AF65-F5344CB8AC3E}">
        <p14:creationId xmlns:p14="http://schemas.microsoft.com/office/powerpoint/2010/main" val="315247987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Test Data</a:t>
            </a:r>
          </a:p>
        </p:txBody>
      </p:sp>
      <p:sp>
        <p:nvSpPr>
          <p:cNvPr id="3" name="Content Placeholder 2"/>
          <p:cNvSpPr>
            <a:spLocks noGrp="1"/>
          </p:cNvSpPr>
          <p:nvPr>
            <p:ph idx="1"/>
          </p:nvPr>
        </p:nvSpPr>
        <p:spPr/>
        <p:txBody>
          <a:bodyPr>
            <a:normAutofit lnSpcReduction="10000"/>
          </a:bodyPr>
          <a:lstStyle/>
          <a:p>
            <a:r>
              <a:rPr lang="en-IE" dirty="0"/>
              <a:t>Input test data is selected, based on test cases which are not yet covered. </a:t>
            </a:r>
          </a:p>
          <a:p>
            <a:r>
              <a:rPr lang="en-IE" dirty="0"/>
              <a:t>As for other test techniques, error cases should be executed individually.</a:t>
            </a:r>
          </a:p>
          <a:p>
            <a:r>
              <a:rPr lang="en-IE" dirty="0"/>
              <a:t>Expected output values are derived from the specification. </a:t>
            </a:r>
          </a:p>
          <a:p>
            <a:r>
              <a:rPr lang="en-IE" dirty="0"/>
              <a:t>It may be required to read the specification “backwards" to determine input values for output parameter test cases.</a:t>
            </a:r>
          </a:p>
        </p:txBody>
      </p:sp>
    </p:spTree>
    <p:extLst>
      <p:ext uri="{BB962C8B-B14F-4D97-AF65-F5344CB8AC3E}">
        <p14:creationId xmlns:p14="http://schemas.microsoft.com/office/powerpoint/2010/main" val="242146394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Comment</a:t>
            </a:r>
          </a:p>
        </p:txBody>
      </p:sp>
      <p:sp>
        <p:nvSpPr>
          <p:cNvPr id="3" name="Content Placeholder 2"/>
          <p:cNvSpPr>
            <a:spLocks noGrp="1"/>
          </p:cNvSpPr>
          <p:nvPr>
            <p:ph idx="1"/>
          </p:nvPr>
        </p:nvSpPr>
        <p:spPr/>
        <p:txBody>
          <a:bodyPr/>
          <a:lstStyle/>
          <a:p>
            <a:r>
              <a:rPr lang="en-IE" dirty="0"/>
              <a:t>With experienced testers, this can be a very effective complement to other testing techniques. </a:t>
            </a:r>
          </a:p>
          <a:p>
            <a:endParaRPr lang="en-IE" dirty="0"/>
          </a:p>
          <a:p>
            <a:r>
              <a:rPr lang="en-IE" dirty="0"/>
              <a:t>It depends on how well the testers know the types of mistakes that the developers are likely to make, or mistakes that have a high impact on the final product.</a:t>
            </a:r>
          </a:p>
        </p:txBody>
      </p:sp>
    </p:spTree>
    <p:extLst>
      <p:ext uri="{BB962C8B-B14F-4D97-AF65-F5344CB8AC3E}">
        <p14:creationId xmlns:p14="http://schemas.microsoft.com/office/powerpoint/2010/main" val="7218866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Appraisal</a:t>
            </a:r>
          </a:p>
        </p:txBody>
      </p:sp>
      <p:sp>
        <p:nvSpPr>
          <p:cNvPr id="3" name="Content Placeholder 2"/>
          <p:cNvSpPr>
            <a:spLocks noGrp="1"/>
          </p:cNvSpPr>
          <p:nvPr>
            <p:ph idx="1"/>
          </p:nvPr>
        </p:nvSpPr>
        <p:spPr/>
        <p:txBody>
          <a:bodyPr>
            <a:normAutofit fontScale="92500" lnSpcReduction="10000"/>
          </a:bodyPr>
          <a:lstStyle/>
          <a:p>
            <a:r>
              <a:rPr lang="en-IE" dirty="0"/>
              <a:t>Strengths</a:t>
            </a:r>
          </a:p>
          <a:p>
            <a:pPr lvl="1"/>
            <a:r>
              <a:rPr lang="en-IE" dirty="0"/>
              <a:t>Intuition can frequently provide an accurate basis for finding faults.</a:t>
            </a:r>
          </a:p>
          <a:p>
            <a:pPr lvl="1"/>
            <a:r>
              <a:rPr lang="en-IE" dirty="0"/>
              <a:t>The technique is very efficient, as it focuses on likely faults.</a:t>
            </a:r>
          </a:p>
          <a:p>
            <a:r>
              <a:rPr lang="en-IE" dirty="0"/>
              <a:t>Weaknesses</a:t>
            </a:r>
          </a:p>
          <a:p>
            <a:pPr lvl="1"/>
            <a:r>
              <a:rPr lang="en-IE" dirty="0"/>
              <a:t>The technique relies on experienced testers-but they are not always available.</a:t>
            </a:r>
          </a:p>
          <a:p>
            <a:pPr lvl="1"/>
            <a:r>
              <a:rPr lang="en-IE" dirty="0"/>
              <a:t>The ad-hoc nature of the approach means it is hard to ensure completeness of the testing.</a:t>
            </a:r>
          </a:p>
        </p:txBody>
      </p:sp>
    </p:spTree>
    <p:extLst>
      <p:ext uri="{BB962C8B-B14F-4D97-AF65-F5344CB8AC3E}">
        <p14:creationId xmlns:p14="http://schemas.microsoft.com/office/powerpoint/2010/main" val="58246621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Elimination of Duplicate Tests</a:t>
            </a:r>
          </a:p>
        </p:txBody>
      </p:sp>
      <p:sp>
        <p:nvSpPr>
          <p:cNvPr id="3" name="Content Placeholder 2"/>
          <p:cNvSpPr>
            <a:spLocks noGrp="1"/>
          </p:cNvSpPr>
          <p:nvPr>
            <p:ph idx="1"/>
          </p:nvPr>
        </p:nvSpPr>
        <p:spPr/>
        <p:txBody>
          <a:bodyPr/>
          <a:lstStyle/>
          <a:p>
            <a:r>
              <a:rPr lang="en-IE" dirty="0"/>
              <a:t>The use of 'standard' values simplifies the task of identifying identical tests.</a:t>
            </a:r>
          </a:p>
          <a:p>
            <a:endParaRPr lang="en-IE" dirty="0"/>
          </a:p>
          <a:p>
            <a:r>
              <a:rPr lang="en-IE" dirty="0"/>
              <a:t>In cases where this has not been done, then further test elimination can be achieved by identifying equivalent tests, and making minor changes to the test data.</a:t>
            </a:r>
          </a:p>
        </p:txBody>
      </p:sp>
    </p:spTree>
    <p:extLst>
      <p:ext uri="{BB962C8B-B14F-4D97-AF65-F5344CB8AC3E}">
        <p14:creationId xmlns:p14="http://schemas.microsoft.com/office/powerpoint/2010/main" val="390154696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5607C1-933D-F849-9594-1D210D585AF0}"/>
              </a:ext>
            </a:extLst>
          </p:cNvPr>
          <p:cNvSpPr>
            <a:spLocks noGrp="1"/>
          </p:cNvSpPr>
          <p:nvPr>
            <p:ph type="title"/>
          </p:nvPr>
        </p:nvSpPr>
        <p:spPr/>
        <p:txBody>
          <a:bodyPr/>
          <a:lstStyle/>
          <a:p>
            <a:r>
              <a:rPr kumimoji="1" lang="zh-CN" altLang="en-US" dirty="0"/>
              <a:t>白盒测试</a:t>
            </a:r>
          </a:p>
        </p:txBody>
      </p:sp>
      <p:sp>
        <p:nvSpPr>
          <p:cNvPr id="3" name="内容占位符 2">
            <a:extLst>
              <a:ext uri="{FF2B5EF4-FFF2-40B4-BE49-F238E27FC236}">
                <a16:creationId xmlns:a16="http://schemas.microsoft.com/office/drawing/2014/main" id="{88E5F3DD-558B-E540-B489-24CA05ABCB43}"/>
              </a:ext>
            </a:extLst>
          </p:cNvPr>
          <p:cNvSpPr>
            <a:spLocks noGrp="1"/>
          </p:cNvSpPr>
          <p:nvPr>
            <p:ph idx="1"/>
          </p:nvPr>
        </p:nvSpPr>
        <p:spPr/>
        <p:txBody>
          <a:bodyPr/>
          <a:lstStyle/>
          <a:p>
            <a:r>
              <a:rPr kumimoji="1" lang="en-US" altLang="zh-CN" dirty="0"/>
              <a:t>PPT</a:t>
            </a:r>
            <a:r>
              <a:rPr kumimoji="1" lang="zh-CN" altLang="en-US" dirty="0"/>
              <a:t>暂缺，只找到了</a:t>
            </a:r>
            <a:r>
              <a:rPr kumimoji="1" lang="en-US" altLang="zh-CN" dirty="0"/>
              <a:t>PDF</a:t>
            </a:r>
            <a:r>
              <a:rPr kumimoji="1" lang="zh-CN" altLang="en-US" dirty="0"/>
              <a:t>版本的</a:t>
            </a:r>
            <a:r>
              <a:rPr kumimoji="1" lang="en-US" altLang="zh-CN" dirty="0"/>
              <a:t>PPT</a:t>
            </a:r>
          </a:p>
          <a:p>
            <a:r>
              <a:rPr kumimoji="1" lang="zh-CN" altLang="en-US" dirty="0"/>
              <a:t>需要另外进行打印</a:t>
            </a:r>
          </a:p>
        </p:txBody>
      </p:sp>
    </p:spTree>
    <p:extLst>
      <p:ext uri="{BB962C8B-B14F-4D97-AF65-F5344CB8AC3E}">
        <p14:creationId xmlns:p14="http://schemas.microsoft.com/office/powerpoint/2010/main" val="377721873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5607C1-933D-F849-9594-1D210D585AF0}"/>
              </a:ext>
            </a:extLst>
          </p:cNvPr>
          <p:cNvSpPr>
            <a:spLocks noGrp="1"/>
          </p:cNvSpPr>
          <p:nvPr>
            <p:ph type="title"/>
          </p:nvPr>
        </p:nvSpPr>
        <p:spPr/>
        <p:txBody>
          <a:bodyPr>
            <a:normAutofit/>
          </a:bodyPr>
          <a:lstStyle/>
          <a:p>
            <a:r>
              <a:rPr kumimoji="1" lang="zh-CN" altLang="en-US" dirty="0"/>
              <a:t>系统测试和集成测试</a:t>
            </a:r>
          </a:p>
        </p:txBody>
      </p:sp>
      <p:sp>
        <p:nvSpPr>
          <p:cNvPr id="3" name="内容占位符 2">
            <a:extLst>
              <a:ext uri="{FF2B5EF4-FFF2-40B4-BE49-F238E27FC236}">
                <a16:creationId xmlns:a16="http://schemas.microsoft.com/office/drawing/2014/main" id="{88E5F3DD-558B-E540-B489-24CA05ABCB43}"/>
              </a:ext>
            </a:extLst>
          </p:cNvPr>
          <p:cNvSpPr>
            <a:spLocks noGrp="1"/>
          </p:cNvSpPr>
          <p:nvPr>
            <p:ph idx="1"/>
          </p:nvPr>
        </p:nvSpPr>
        <p:spPr/>
        <p:txBody>
          <a:bodyPr/>
          <a:lstStyle/>
          <a:p>
            <a:r>
              <a:rPr kumimoji="1" lang="en-US" altLang="zh-CN" dirty="0"/>
              <a:t>PPT</a:t>
            </a:r>
            <a:r>
              <a:rPr kumimoji="1" lang="zh-CN" altLang="en-US" dirty="0"/>
              <a:t>也没有，只有直接打印的</a:t>
            </a:r>
            <a:r>
              <a:rPr kumimoji="1" lang="en-US" altLang="zh-CN" dirty="0"/>
              <a:t>PDF</a:t>
            </a:r>
            <a:r>
              <a:rPr kumimoji="1" lang="zh-CN" altLang="en-US" dirty="0"/>
              <a:t>版本</a:t>
            </a:r>
          </a:p>
        </p:txBody>
      </p:sp>
    </p:spTree>
    <p:extLst>
      <p:ext uri="{BB962C8B-B14F-4D97-AF65-F5344CB8AC3E}">
        <p14:creationId xmlns:p14="http://schemas.microsoft.com/office/powerpoint/2010/main" val="28769936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Testing and Debugging</a:t>
            </a:r>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365197003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p:cNvSpPr>
          <p:nvPr>
            <p:ph type="title"/>
          </p:nvPr>
        </p:nvSpPr>
        <p:spPr/>
        <p:txBody>
          <a:bodyPr/>
          <a:lstStyle/>
          <a:p>
            <a:r>
              <a:rPr lang="en-IE" altLang="en-US"/>
              <a:t>Testing and Debugging</a:t>
            </a:r>
            <a:endParaRPr lang="en-US" altLang="en-US"/>
          </a:p>
        </p:txBody>
      </p:sp>
      <p:sp>
        <p:nvSpPr>
          <p:cNvPr id="239619" name="Rectangle 3"/>
          <p:cNvSpPr>
            <a:spLocks noGrp="1"/>
          </p:cNvSpPr>
          <p:nvPr>
            <p:ph type="body" idx="1"/>
          </p:nvPr>
        </p:nvSpPr>
        <p:spPr/>
        <p:txBody>
          <a:bodyPr/>
          <a:lstStyle/>
          <a:p>
            <a:r>
              <a:rPr lang="en-US" altLang="en-US" sz="2800"/>
              <a:t>Defect testing and debugging are distinct </a:t>
            </a:r>
            <a:br>
              <a:rPr lang="en-US" altLang="en-US" sz="2800"/>
            </a:br>
            <a:r>
              <a:rPr lang="en-US" altLang="en-US" sz="2800"/>
              <a:t>processes</a:t>
            </a:r>
          </a:p>
          <a:p>
            <a:r>
              <a:rPr lang="en-US" altLang="en-US" sz="2800"/>
              <a:t>Defect testing is concerned with confirming the </a:t>
            </a:r>
            <a:br>
              <a:rPr lang="en-US" altLang="en-US" sz="2800"/>
            </a:br>
            <a:r>
              <a:rPr lang="en-US" altLang="en-US" sz="2800"/>
              <a:t>presence of errors</a:t>
            </a:r>
          </a:p>
          <a:p>
            <a:r>
              <a:rPr lang="en-US" altLang="en-US" sz="2800"/>
              <a:t>Debugging is concerned with locating and </a:t>
            </a:r>
            <a:br>
              <a:rPr lang="en-US" altLang="en-US" sz="2800"/>
            </a:br>
            <a:r>
              <a:rPr lang="en-US" altLang="en-US" sz="2800"/>
              <a:t>repairing these errors</a:t>
            </a:r>
          </a:p>
          <a:p>
            <a:r>
              <a:rPr lang="en-US" altLang="en-US" sz="2800"/>
              <a:t>Debugging involves formulating a hypothesis </a:t>
            </a:r>
            <a:br>
              <a:rPr lang="en-US" altLang="en-US" sz="2800"/>
            </a:br>
            <a:r>
              <a:rPr lang="en-US" altLang="en-US" sz="2800"/>
              <a:t>about program behavior then testing these </a:t>
            </a:r>
            <a:br>
              <a:rPr lang="en-US" altLang="en-US" sz="2800"/>
            </a:br>
            <a:r>
              <a:rPr lang="en-US" altLang="en-US" sz="2800"/>
              <a:t>hypotheses to find the system error</a:t>
            </a:r>
          </a:p>
          <a:p>
            <a:endParaRPr lang="en-US" altLang="en-US" sz="2800"/>
          </a:p>
        </p:txBody>
      </p:sp>
    </p:spTree>
    <p:extLst>
      <p:ext uri="{BB962C8B-B14F-4D97-AF65-F5344CB8AC3E}">
        <p14:creationId xmlns:p14="http://schemas.microsoft.com/office/powerpoint/2010/main" val="2566626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5BB90DE-54B7-C14D-9701-82E4B44D6916}"/>
              </a:ext>
            </a:extLst>
          </p:cNvPr>
          <p:cNvSpPr>
            <a:spLocks noGrp="1" noChangeArrowheads="1"/>
          </p:cNvSpPr>
          <p:nvPr>
            <p:ph type="title"/>
          </p:nvPr>
        </p:nvSpPr>
        <p:spPr/>
        <p:txBody>
          <a:bodyPr/>
          <a:lstStyle/>
          <a:p>
            <a:pPr eaLnBrk="1" hangingPunct="1"/>
            <a:r>
              <a:rPr lang="en-IE" altLang="en-US"/>
              <a:t>Define a Software System</a:t>
            </a:r>
            <a:endParaRPr lang="en-US" altLang="en-US"/>
          </a:p>
        </p:txBody>
      </p:sp>
      <p:sp>
        <p:nvSpPr>
          <p:cNvPr id="9219" name="Rectangle 3">
            <a:extLst>
              <a:ext uri="{FF2B5EF4-FFF2-40B4-BE49-F238E27FC236}">
                <a16:creationId xmlns:a16="http://schemas.microsoft.com/office/drawing/2014/main" id="{C4145D09-B1D9-A74A-971A-4DCD51616127}"/>
              </a:ext>
            </a:extLst>
          </p:cNvPr>
          <p:cNvSpPr>
            <a:spLocks noGrp="1" noChangeArrowheads="1"/>
          </p:cNvSpPr>
          <p:nvPr>
            <p:ph type="body" idx="1"/>
          </p:nvPr>
        </p:nvSpPr>
        <p:spPr/>
        <p:txBody>
          <a:bodyPr/>
          <a:lstStyle/>
          <a:p>
            <a:pPr eaLnBrk="1" hangingPunct="1">
              <a:lnSpc>
                <a:spcPct val="90000"/>
              </a:lnSpc>
            </a:pPr>
            <a:r>
              <a:rPr lang="en-IE" altLang="en-US" sz="2600"/>
              <a:t>A software system usually consists of a number of: </a:t>
            </a:r>
          </a:p>
          <a:p>
            <a:pPr lvl="1" eaLnBrk="1" hangingPunct="1">
              <a:lnSpc>
                <a:spcPct val="90000"/>
              </a:lnSpc>
              <a:buFontTx/>
              <a:buChar char="•"/>
            </a:pPr>
            <a:r>
              <a:rPr lang="en-IE" altLang="en-US" sz="2400"/>
              <a:t>instructions within separate programs that when executed give some desired function</a:t>
            </a:r>
          </a:p>
          <a:p>
            <a:pPr lvl="1" eaLnBrk="1" hangingPunct="1">
              <a:lnSpc>
                <a:spcPct val="90000"/>
              </a:lnSpc>
              <a:buFontTx/>
              <a:buChar char="•"/>
            </a:pPr>
            <a:r>
              <a:rPr lang="en-IE" altLang="en-US" sz="2400"/>
              <a:t>data structures that enable the programs to adequately manipulate information</a:t>
            </a:r>
          </a:p>
          <a:p>
            <a:pPr lvl="1" eaLnBrk="1" hangingPunct="1">
              <a:lnSpc>
                <a:spcPct val="90000"/>
              </a:lnSpc>
              <a:buFontTx/>
              <a:buChar char="•"/>
            </a:pPr>
            <a:r>
              <a:rPr lang="en-IE" altLang="en-US" sz="2400"/>
              <a:t>configuration files which are used to set up these programs</a:t>
            </a:r>
          </a:p>
          <a:p>
            <a:pPr lvl="1" eaLnBrk="1" hangingPunct="1">
              <a:lnSpc>
                <a:spcPct val="90000"/>
              </a:lnSpc>
              <a:buFontTx/>
              <a:buChar char="•"/>
            </a:pPr>
            <a:r>
              <a:rPr lang="en-IE" altLang="en-US" sz="2400"/>
              <a:t>system documentation which describes the structure of the system</a:t>
            </a:r>
          </a:p>
          <a:p>
            <a:pPr lvl="1" eaLnBrk="1" hangingPunct="1">
              <a:lnSpc>
                <a:spcPct val="90000"/>
              </a:lnSpc>
              <a:buFontTx/>
              <a:buChar char="•"/>
            </a:pPr>
            <a:r>
              <a:rPr lang="en-IE" altLang="en-US" sz="2400"/>
              <a:t>user documentation which explains how to use the system and web sites for users to download recent product information</a:t>
            </a:r>
            <a:endParaRPr lang="en-US" altLang="en-US" sz="2400"/>
          </a:p>
          <a:p>
            <a:pPr eaLnBrk="1" hangingPunct="1">
              <a:lnSpc>
                <a:spcPct val="90000"/>
              </a:lnSpc>
            </a:pPr>
            <a:endParaRPr lang="en-US" altLang="en-US" sz="2800"/>
          </a:p>
        </p:txBody>
      </p:sp>
    </p:spTree>
    <p:extLst>
      <p:ext uri="{BB962C8B-B14F-4D97-AF65-F5344CB8AC3E}">
        <p14:creationId xmlns:p14="http://schemas.microsoft.com/office/powerpoint/2010/main" val="18505228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p:cNvSpPr>
          <p:nvPr>
            <p:ph type="title"/>
          </p:nvPr>
        </p:nvSpPr>
        <p:spPr/>
        <p:txBody>
          <a:bodyPr/>
          <a:lstStyle/>
          <a:p>
            <a:r>
              <a:rPr lang="en-IE" altLang="en-US"/>
              <a:t>Debugging: Issues</a:t>
            </a:r>
            <a:endParaRPr lang="en-US" altLang="en-US"/>
          </a:p>
        </p:txBody>
      </p:sp>
      <p:sp>
        <p:nvSpPr>
          <p:cNvPr id="248845" name="Text Box 13"/>
          <p:cNvSpPr txBox="1">
            <a:spLocks noChangeArrowheads="1"/>
          </p:cNvSpPr>
          <p:nvPr/>
        </p:nvSpPr>
        <p:spPr bwMode="auto">
          <a:xfrm>
            <a:off x="365125" y="1360488"/>
            <a:ext cx="8167688"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ＭＳ Ｐゴシック" charset="-128"/>
              </a:defRPr>
            </a:lvl1pPr>
            <a:lvl2pPr>
              <a:defRPr>
                <a:solidFill>
                  <a:schemeClr val="tx1"/>
                </a:solidFill>
                <a:latin typeface="Calibri" pitchFamily="34" charset="0"/>
                <a:ea typeface="ＭＳ Ｐゴシック" charset="-128"/>
              </a:defRPr>
            </a:lvl2pPr>
            <a:lvl3pPr>
              <a:defRPr>
                <a:solidFill>
                  <a:schemeClr val="tx1"/>
                </a:solidFill>
                <a:latin typeface="Calibri" pitchFamily="34" charset="0"/>
                <a:ea typeface="ＭＳ Ｐゴシック" charset="-128"/>
              </a:defRPr>
            </a:lvl3pPr>
            <a:lvl4pPr>
              <a:defRPr>
                <a:solidFill>
                  <a:schemeClr val="tx1"/>
                </a:solidFill>
                <a:latin typeface="Calibri" pitchFamily="34" charset="0"/>
                <a:ea typeface="ＭＳ Ｐゴシック" charset="-128"/>
              </a:defRPr>
            </a:lvl4pPr>
            <a:lvl5pPr>
              <a:defRPr>
                <a:solidFill>
                  <a:schemeClr val="tx1"/>
                </a:solidFill>
                <a:latin typeface="Calibri" pitchFamily="34" charset="0"/>
                <a:ea typeface="ＭＳ Ｐゴシック" charset="-128"/>
              </a:defRPr>
            </a:lvl5pPr>
            <a:lvl6pPr fontAlgn="base">
              <a:spcBef>
                <a:spcPct val="0"/>
              </a:spcBef>
              <a:spcAft>
                <a:spcPct val="0"/>
              </a:spcAft>
              <a:defRPr>
                <a:solidFill>
                  <a:schemeClr val="tx1"/>
                </a:solidFill>
                <a:latin typeface="Calibri" pitchFamily="34" charset="0"/>
                <a:ea typeface="ＭＳ Ｐゴシック" charset="-128"/>
              </a:defRPr>
            </a:lvl6pPr>
            <a:lvl7pPr fontAlgn="base">
              <a:spcBef>
                <a:spcPct val="0"/>
              </a:spcBef>
              <a:spcAft>
                <a:spcPct val="0"/>
              </a:spcAft>
              <a:defRPr>
                <a:solidFill>
                  <a:schemeClr val="tx1"/>
                </a:solidFill>
                <a:latin typeface="Calibri" pitchFamily="34" charset="0"/>
                <a:ea typeface="ＭＳ Ｐゴシック" charset="-128"/>
              </a:defRPr>
            </a:lvl7pPr>
            <a:lvl8pPr fontAlgn="base">
              <a:spcBef>
                <a:spcPct val="0"/>
              </a:spcBef>
              <a:spcAft>
                <a:spcPct val="0"/>
              </a:spcAft>
              <a:defRPr>
                <a:solidFill>
                  <a:schemeClr val="tx1"/>
                </a:solidFill>
                <a:latin typeface="Calibri" pitchFamily="34" charset="0"/>
                <a:ea typeface="ＭＳ Ｐゴシック" charset="-128"/>
              </a:defRPr>
            </a:lvl8pPr>
            <a:lvl9pPr fontAlgn="base">
              <a:spcBef>
                <a:spcPct val="0"/>
              </a:spcBef>
              <a:spcAft>
                <a:spcPct val="0"/>
              </a:spcAft>
              <a:defRPr>
                <a:solidFill>
                  <a:schemeClr val="tx1"/>
                </a:solidFill>
                <a:latin typeface="Calibri" pitchFamily="34" charset="0"/>
                <a:ea typeface="ＭＳ Ｐゴシック" charset="-128"/>
              </a:defRPr>
            </a:lvl9pPr>
          </a:lstStyle>
          <a:p>
            <a:pPr defTabSz="914400">
              <a:buFont typeface="Wingdings" pitchFamily="2" charset="2"/>
              <a:buChar char="§"/>
            </a:pPr>
            <a:r>
              <a:rPr lang="en-US" altLang="en-US" sz="2400">
                <a:latin typeface="Arial" charset="0"/>
              </a:rPr>
              <a:t> </a:t>
            </a:r>
            <a:r>
              <a:rPr lang="en-US" altLang="en-US" sz="2400"/>
              <a:t>observed bug and its cause may be geographically separated</a:t>
            </a:r>
          </a:p>
          <a:p>
            <a:pPr defTabSz="914400">
              <a:buFont typeface="Wingdings" pitchFamily="2" charset="2"/>
              <a:buChar char="§"/>
            </a:pPr>
            <a:endParaRPr lang="en-US" altLang="en-US" sz="2400"/>
          </a:p>
          <a:p>
            <a:pPr defTabSz="914400">
              <a:buFont typeface="Wingdings" pitchFamily="2" charset="2"/>
              <a:buChar char="§"/>
            </a:pPr>
            <a:r>
              <a:rPr lang="en-US" altLang="en-US" sz="2400"/>
              <a:t> observed bug may disappear when another problem is fixed</a:t>
            </a:r>
          </a:p>
          <a:p>
            <a:pPr defTabSz="914400">
              <a:buFont typeface="Wingdings" pitchFamily="2" charset="2"/>
              <a:buChar char="§"/>
            </a:pPr>
            <a:endParaRPr lang="en-US" altLang="en-US" sz="2400"/>
          </a:p>
          <a:p>
            <a:pPr defTabSz="914400">
              <a:buFont typeface="Wingdings" pitchFamily="2" charset="2"/>
              <a:buChar char="§"/>
            </a:pPr>
            <a:r>
              <a:rPr lang="en-US" altLang="en-US" sz="2400"/>
              <a:t> cause of bug may be due to human error that is hard to trace</a:t>
            </a:r>
          </a:p>
          <a:p>
            <a:pPr defTabSz="914400">
              <a:buFont typeface="Wingdings" pitchFamily="2" charset="2"/>
              <a:buChar char="§"/>
            </a:pPr>
            <a:endParaRPr lang="en-US" altLang="en-US" sz="2400"/>
          </a:p>
          <a:p>
            <a:pPr defTabSz="914400">
              <a:buFont typeface="Wingdings" pitchFamily="2" charset="2"/>
              <a:buChar char="§"/>
            </a:pPr>
            <a:r>
              <a:rPr lang="en-US" altLang="en-US" sz="2400"/>
              <a:t> cause of bug may be due to assumptions that everyone believes</a:t>
            </a:r>
          </a:p>
          <a:p>
            <a:pPr defTabSz="914400">
              <a:buFont typeface="Wingdings" pitchFamily="2" charset="2"/>
              <a:buChar char="§"/>
            </a:pPr>
            <a:endParaRPr lang="en-US" altLang="en-US" sz="2400"/>
          </a:p>
          <a:p>
            <a:pPr defTabSz="914400">
              <a:buFont typeface="Wingdings" pitchFamily="2" charset="2"/>
              <a:buChar char="§"/>
            </a:pPr>
            <a:r>
              <a:rPr lang="en-US" altLang="en-US" sz="2400"/>
              <a:t> observed bug may be intermittent because of a system or compiler error</a:t>
            </a:r>
          </a:p>
          <a:p>
            <a:pPr defTabSz="914400"/>
            <a:endParaRPr lang="en-US" altLang="en-US" sz="2400"/>
          </a:p>
        </p:txBody>
      </p:sp>
    </p:spTree>
    <p:extLst>
      <p:ext uri="{BB962C8B-B14F-4D97-AF65-F5344CB8AC3E}">
        <p14:creationId xmlns:p14="http://schemas.microsoft.com/office/powerpoint/2010/main" val="335217055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p:cNvSpPr>
          <p:nvPr>
            <p:ph type="title"/>
          </p:nvPr>
        </p:nvSpPr>
        <p:spPr/>
        <p:txBody>
          <a:bodyPr/>
          <a:lstStyle/>
          <a:p>
            <a:r>
              <a:rPr lang="en-IE" altLang="en-US"/>
              <a:t>Debugging: Approaches</a:t>
            </a:r>
            <a:endParaRPr lang="en-US" altLang="en-US"/>
          </a:p>
        </p:txBody>
      </p:sp>
      <p:sp>
        <p:nvSpPr>
          <p:cNvPr id="249859" name="Rectangle 3"/>
          <p:cNvSpPr>
            <a:spLocks noGrp="1"/>
          </p:cNvSpPr>
          <p:nvPr>
            <p:ph type="body" idx="1"/>
          </p:nvPr>
        </p:nvSpPr>
        <p:spPr/>
        <p:txBody>
          <a:bodyPr/>
          <a:lstStyle/>
          <a:p>
            <a:r>
              <a:rPr lang="en-IE" altLang="en-US"/>
              <a:t>Brute Force – hack away at the code until it is found</a:t>
            </a:r>
          </a:p>
          <a:p>
            <a:r>
              <a:rPr lang="en-IE" altLang="en-US"/>
              <a:t>Backtracking – fine for small programs</a:t>
            </a:r>
          </a:p>
          <a:p>
            <a:r>
              <a:rPr lang="en-IE" altLang="en-US"/>
              <a:t>Cause elimination – hypothesise about what is causing the bug and input test data to check this</a:t>
            </a:r>
            <a:endParaRPr lang="en-US" altLang="en-US"/>
          </a:p>
        </p:txBody>
      </p:sp>
    </p:spTree>
    <p:extLst>
      <p:ext uri="{BB962C8B-B14F-4D97-AF65-F5344CB8AC3E}">
        <p14:creationId xmlns:p14="http://schemas.microsoft.com/office/powerpoint/2010/main" val="427583929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Cost of Error Correction</a:t>
            </a:r>
            <a:br>
              <a:rPr lang="en-IE" dirty="0"/>
            </a:br>
            <a:r>
              <a:rPr lang="zh-CN" altLang="en-US" dirty="0"/>
              <a:t>纠正错误的</a:t>
            </a:r>
            <a:r>
              <a:rPr lang="en-US" altLang="zh-CN" dirty="0"/>
              <a:t>cost</a:t>
            </a:r>
            <a:endParaRPr lang="en-IE" dirty="0"/>
          </a:p>
        </p:txBody>
      </p:sp>
    </p:spTree>
    <p:extLst>
      <p:ext uri="{BB962C8B-B14F-4D97-AF65-F5344CB8AC3E}">
        <p14:creationId xmlns:p14="http://schemas.microsoft.com/office/powerpoint/2010/main" val="281476676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altLang="en-US"/>
              <a:t>The Cost of Change</a:t>
            </a:r>
            <a:endParaRPr lang="en-US" altLang="zh-CN">
              <a:ea typeface="SimSun" pitchFamily="2" charset="-122"/>
            </a:endParaRPr>
          </a:p>
        </p:txBody>
      </p:sp>
      <p:grpSp>
        <p:nvGrpSpPr>
          <p:cNvPr id="89091" name="Group 7"/>
          <p:cNvGrpSpPr>
            <a:grpSpLocks/>
          </p:cNvGrpSpPr>
          <p:nvPr/>
        </p:nvGrpSpPr>
        <p:grpSpPr bwMode="auto">
          <a:xfrm>
            <a:off x="1120775" y="2354263"/>
            <a:ext cx="5499100" cy="3616325"/>
            <a:chOff x="688" y="1176"/>
            <a:chExt cx="3464" cy="2278"/>
          </a:xfrm>
        </p:grpSpPr>
        <p:sp>
          <p:nvSpPr>
            <p:cNvPr id="89108" name="Freeform 8"/>
            <p:cNvSpPr>
              <a:spLocks/>
            </p:cNvSpPr>
            <p:nvPr/>
          </p:nvSpPr>
          <p:spPr bwMode="auto">
            <a:xfrm>
              <a:off x="688" y="1176"/>
              <a:ext cx="98" cy="179"/>
            </a:xfrm>
            <a:custGeom>
              <a:avLst/>
              <a:gdLst>
                <a:gd name="T0" fmla="*/ 48 w 98"/>
                <a:gd name="T1" fmla="*/ 0 h 179"/>
                <a:gd name="T2" fmla="*/ 98 w 98"/>
                <a:gd name="T3" fmla="*/ 179 h 179"/>
                <a:gd name="T4" fmla="*/ 0 w 98"/>
                <a:gd name="T5" fmla="*/ 179 h 179"/>
                <a:gd name="T6" fmla="*/ 48 w 98"/>
                <a:gd name="T7" fmla="*/ 0 h 179"/>
                <a:gd name="T8" fmla="*/ 0 60000 65536"/>
                <a:gd name="T9" fmla="*/ 0 60000 65536"/>
                <a:gd name="T10" fmla="*/ 0 60000 65536"/>
                <a:gd name="T11" fmla="*/ 0 60000 65536"/>
                <a:gd name="T12" fmla="*/ 0 w 98"/>
                <a:gd name="T13" fmla="*/ 0 h 179"/>
                <a:gd name="T14" fmla="*/ 98 w 98"/>
                <a:gd name="T15" fmla="*/ 179 h 179"/>
              </a:gdLst>
              <a:ahLst/>
              <a:cxnLst>
                <a:cxn ang="T8">
                  <a:pos x="T0" y="T1"/>
                </a:cxn>
                <a:cxn ang="T9">
                  <a:pos x="T2" y="T3"/>
                </a:cxn>
                <a:cxn ang="T10">
                  <a:pos x="T4" y="T5"/>
                </a:cxn>
                <a:cxn ang="T11">
                  <a:pos x="T6" y="T7"/>
                </a:cxn>
              </a:cxnLst>
              <a:rect l="T12" t="T13" r="T14" b="T15"/>
              <a:pathLst>
                <a:path w="98" h="179">
                  <a:moveTo>
                    <a:pt x="48" y="0"/>
                  </a:moveTo>
                  <a:lnTo>
                    <a:pt x="98" y="179"/>
                  </a:lnTo>
                  <a:lnTo>
                    <a:pt x="0" y="179"/>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ＭＳ Ｐゴシック" charset="-128"/>
                </a:defRPr>
              </a:lvl1pPr>
              <a:lvl2pPr marL="37931725" indent="-37474525">
                <a:defRPr>
                  <a:solidFill>
                    <a:schemeClr val="tx1"/>
                  </a:solidFill>
                  <a:latin typeface="Calibri" pitchFamily="34" charset="0"/>
                  <a:ea typeface="ＭＳ Ｐゴシック" charset="-128"/>
                </a:defRPr>
              </a:lvl2pPr>
              <a:lvl3pPr>
                <a:defRPr>
                  <a:solidFill>
                    <a:schemeClr val="tx1"/>
                  </a:solidFill>
                  <a:latin typeface="Calibri" pitchFamily="34" charset="0"/>
                  <a:ea typeface="ＭＳ Ｐゴシック" charset="-128"/>
                </a:defRPr>
              </a:lvl3pPr>
              <a:lvl4pPr>
                <a:defRPr>
                  <a:solidFill>
                    <a:schemeClr val="tx1"/>
                  </a:solidFill>
                  <a:latin typeface="Calibri" pitchFamily="34" charset="0"/>
                  <a:ea typeface="ＭＳ Ｐゴシック" charset="-128"/>
                </a:defRPr>
              </a:lvl4pPr>
              <a:lvl5pPr>
                <a:defRPr>
                  <a:solidFill>
                    <a:schemeClr val="tx1"/>
                  </a:solidFill>
                  <a:latin typeface="Calibri" pitchFamily="34" charset="0"/>
                  <a:ea typeface="ＭＳ Ｐゴシック" charset="-128"/>
                </a:defRPr>
              </a:lvl5pPr>
              <a:lvl6pPr marL="457200" fontAlgn="base">
                <a:spcBef>
                  <a:spcPct val="0"/>
                </a:spcBef>
                <a:spcAft>
                  <a:spcPct val="0"/>
                </a:spcAft>
                <a:defRPr>
                  <a:solidFill>
                    <a:schemeClr val="tx1"/>
                  </a:solidFill>
                  <a:latin typeface="Calibri" pitchFamily="34" charset="0"/>
                  <a:ea typeface="ＭＳ Ｐゴシック" charset="-128"/>
                </a:defRPr>
              </a:lvl6pPr>
              <a:lvl7pPr marL="914400" fontAlgn="base">
                <a:spcBef>
                  <a:spcPct val="0"/>
                </a:spcBef>
                <a:spcAft>
                  <a:spcPct val="0"/>
                </a:spcAft>
                <a:defRPr>
                  <a:solidFill>
                    <a:schemeClr val="tx1"/>
                  </a:solidFill>
                  <a:latin typeface="Calibri" pitchFamily="34" charset="0"/>
                  <a:ea typeface="ＭＳ Ｐゴシック" charset="-128"/>
                </a:defRPr>
              </a:lvl7pPr>
              <a:lvl8pPr marL="1371600" fontAlgn="base">
                <a:spcBef>
                  <a:spcPct val="0"/>
                </a:spcBef>
                <a:spcAft>
                  <a:spcPct val="0"/>
                </a:spcAft>
                <a:defRPr>
                  <a:solidFill>
                    <a:schemeClr val="tx1"/>
                  </a:solidFill>
                  <a:latin typeface="Calibri" pitchFamily="34" charset="0"/>
                  <a:ea typeface="ＭＳ Ｐゴシック" charset="-128"/>
                </a:defRPr>
              </a:lvl8pPr>
              <a:lvl9pPr marL="1828800" fontAlgn="base">
                <a:spcBef>
                  <a:spcPct val="0"/>
                </a:spcBef>
                <a:spcAft>
                  <a:spcPct val="0"/>
                </a:spcAft>
                <a:defRPr>
                  <a:solidFill>
                    <a:schemeClr val="tx1"/>
                  </a:solidFill>
                  <a:latin typeface="Calibri" pitchFamily="34" charset="0"/>
                  <a:ea typeface="ＭＳ Ｐゴシック" charset="-128"/>
                </a:defRPr>
              </a:lvl9pPr>
            </a:lstStyle>
            <a:p>
              <a:endParaRPr lang="en-US" altLang="en-US"/>
            </a:p>
          </p:txBody>
        </p:sp>
        <p:sp>
          <p:nvSpPr>
            <p:cNvPr id="89109" name="Line 9"/>
            <p:cNvSpPr>
              <a:spLocks noChangeShapeType="1"/>
            </p:cNvSpPr>
            <p:nvPr/>
          </p:nvSpPr>
          <p:spPr bwMode="auto">
            <a:xfrm>
              <a:off x="726" y="3436"/>
              <a:ext cx="3426" cy="1"/>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89110" name="Line 10"/>
            <p:cNvSpPr>
              <a:spLocks noChangeShapeType="1"/>
            </p:cNvSpPr>
            <p:nvPr/>
          </p:nvSpPr>
          <p:spPr bwMode="auto">
            <a:xfrm>
              <a:off x="738" y="1337"/>
              <a:ext cx="1" cy="2117"/>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grpSp>
      <p:sp>
        <p:nvSpPr>
          <p:cNvPr id="327691" name="Rectangle 11"/>
          <p:cNvSpPr>
            <a:spLocks noChangeArrowheads="1"/>
          </p:cNvSpPr>
          <p:nvPr/>
        </p:nvSpPr>
        <p:spPr bwMode="auto">
          <a:xfrm>
            <a:off x="1827213" y="6073775"/>
            <a:ext cx="1060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charset="-128"/>
              </a:defRPr>
            </a:lvl1pPr>
            <a:lvl2pPr marL="37931725" indent="-37474525">
              <a:defRPr>
                <a:solidFill>
                  <a:schemeClr val="tx1"/>
                </a:solidFill>
                <a:latin typeface="Calibri" pitchFamily="34" charset="0"/>
                <a:ea typeface="ＭＳ Ｐゴシック" charset="-128"/>
              </a:defRPr>
            </a:lvl2pPr>
            <a:lvl3pPr>
              <a:defRPr>
                <a:solidFill>
                  <a:schemeClr val="tx1"/>
                </a:solidFill>
                <a:latin typeface="Calibri" pitchFamily="34" charset="0"/>
                <a:ea typeface="ＭＳ Ｐゴシック" charset="-128"/>
              </a:defRPr>
            </a:lvl3pPr>
            <a:lvl4pPr>
              <a:defRPr>
                <a:solidFill>
                  <a:schemeClr val="tx1"/>
                </a:solidFill>
                <a:latin typeface="Calibri" pitchFamily="34" charset="0"/>
                <a:ea typeface="ＭＳ Ｐゴシック" charset="-128"/>
              </a:defRPr>
            </a:lvl4pPr>
            <a:lvl5pPr>
              <a:defRPr>
                <a:solidFill>
                  <a:schemeClr val="tx1"/>
                </a:solidFill>
                <a:latin typeface="Calibri" pitchFamily="34" charset="0"/>
                <a:ea typeface="ＭＳ Ｐゴシック" charset="-128"/>
              </a:defRPr>
            </a:lvl5pPr>
            <a:lvl6pPr marL="457200" fontAlgn="base">
              <a:spcBef>
                <a:spcPct val="0"/>
              </a:spcBef>
              <a:spcAft>
                <a:spcPct val="0"/>
              </a:spcAft>
              <a:defRPr>
                <a:solidFill>
                  <a:schemeClr val="tx1"/>
                </a:solidFill>
                <a:latin typeface="Calibri" pitchFamily="34" charset="0"/>
                <a:ea typeface="ＭＳ Ｐゴシック" charset="-128"/>
              </a:defRPr>
            </a:lvl6pPr>
            <a:lvl7pPr marL="914400" fontAlgn="base">
              <a:spcBef>
                <a:spcPct val="0"/>
              </a:spcBef>
              <a:spcAft>
                <a:spcPct val="0"/>
              </a:spcAft>
              <a:defRPr>
                <a:solidFill>
                  <a:schemeClr val="tx1"/>
                </a:solidFill>
                <a:latin typeface="Calibri" pitchFamily="34" charset="0"/>
                <a:ea typeface="ＭＳ Ｐゴシック" charset="-128"/>
              </a:defRPr>
            </a:lvl7pPr>
            <a:lvl8pPr marL="1371600" fontAlgn="base">
              <a:spcBef>
                <a:spcPct val="0"/>
              </a:spcBef>
              <a:spcAft>
                <a:spcPct val="0"/>
              </a:spcAft>
              <a:defRPr>
                <a:solidFill>
                  <a:schemeClr val="tx1"/>
                </a:solidFill>
                <a:latin typeface="Calibri" pitchFamily="34" charset="0"/>
                <a:ea typeface="ＭＳ Ｐゴシック" charset="-128"/>
              </a:defRPr>
            </a:lvl8pPr>
            <a:lvl9pPr marL="1828800" fontAlgn="base">
              <a:spcBef>
                <a:spcPct val="0"/>
              </a:spcBef>
              <a:spcAft>
                <a:spcPct val="0"/>
              </a:spcAft>
              <a:defRPr>
                <a:solidFill>
                  <a:schemeClr val="tx1"/>
                </a:solidFill>
                <a:latin typeface="Calibri" pitchFamily="34" charset="0"/>
                <a:ea typeface="ＭＳ Ｐゴシック" charset="-128"/>
              </a:defRPr>
            </a:lvl9pPr>
          </a:lstStyle>
          <a:p>
            <a:pPr eaLnBrk="0" hangingPunct="0"/>
            <a:r>
              <a:rPr lang="en-US" altLang="zh-CN" sz="2000">
                <a:solidFill>
                  <a:srgbClr val="000000"/>
                </a:solidFill>
                <a:latin typeface="Helvetica" pitchFamily="34" charset="0"/>
                <a:ea typeface="SimSun" pitchFamily="2" charset="-122"/>
              </a:rPr>
              <a:t>Definition</a:t>
            </a:r>
            <a:endParaRPr lang="en-US" altLang="zh-CN">
              <a:ea typeface="SimSun" pitchFamily="2" charset="-122"/>
            </a:endParaRPr>
          </a:p>
        </p:txBody>
      </p:sp>
      <p:grpSp>
        <p:nvGrpSpPr>
          <p:cNvPr id="3" name="Group 12"/>
          <p:cNvGrpSpPr>
            <a:grpSpLocks/>
          </p:cNvGrpSpPr>
          <p:nvPr/>
        </p:nvGrpSpPr>
        <p:grpSpPr bwMode="auto">
          <a:xfrm>
            <a:off x="1747838" y="5176838"/>
            <a:ext cx="1196975" cy="768350"/>
            <a:chOff x="1083" y="2954"/>
            <a:chExt cx="754" cy="484"/>
          </a:xfrm>
        </p:grpSpPr>
        <p:sp>
          <p:nvSpPr>
            <p:cNvPr id="89106" name="Rectangle 13"/>
            <p:cNvSpPr>
              <a:spLocks noChangeArrowheads="1"/>
            </p:cNvSpPr>
            <p:nvPr/>
          </p:nvSpPr>
          <p:spPr bwMode="auto">
            <a:xfrm>
              <a:off x="1083" y="3192"/>
              <a:ext cx="754" cy="246"/>
            </a:xfrm>
            <a:prstGeom prst="rect">
              <a:avLst/>
            </a:prstGeom>
            <a:blipFill dpi="0" rotWithShape="0">
              <a:blip/>
              <a:srcRect/>
              <a:tile tx="0" ty="0" sx="100000" sy="100000" flip="none" algn="tl"/>
            </a:blipFill>
            <a:ln w="50800">
              <a:solidFill>
                <a:srgbClr val="000000"/>
              </a:solidFill>
              <a:miter lim="800000"/>
              <a:headEnd/>
              <a:tailEnd/>
            </a:ln>
          </p:spPr>
          <p:txBody>
            <a:bodyPr/>
            <a:lstStyle>
              <a:lvl1pPr>
                <a:defRPr>
                  <a:solidFill>
                    <a:schemeClr val="tx1"/>
                  </a:solidFill>
                  <a:latin typeface="Calibri" pitchFamily="34" charset="0"/>
                  <a:ea typeface="ＭＳ Ｐゴシック" charset="-128"/>
                </a:defRPr>
              </a:lvl1pPr>
              <a:lvl2pPr marL="37931725" indent="-37474525">
                <a:defRPr>
                  <a:solidFill>
                    <a:schemeClr val="tx1"/>
                  </a:solidFill>
                  <a:latin typeface="Calibri" pitchFamily="34" charset="0"/>
                  <a:ea typeface="ＭＳ Ｐゴシック" charset="-128"/>
                </a:defRPr>
              </a:lvl2pPr>
              <a:lvl3pPr>
                <a:defRPr>
                  <a:solidFill>
                    <a:schemeClr val="tx1"/>
                  </a:solidFill>
                  <a:latin typeface="Calibri" pitchFamily="34" charset="0"/>
                  <a:ea typeface="ＭＳ Ｐゴシック" charset="-128"/>
                </a:defRPr>
              </a:lvl3pPr>
              <a:lvl4pPr>
                <a:defRPr>
                  <a:solidFill>
                    <a:schemeClr val="tx1"/>
                  </a:solidFill>
                  <a:latin typeface="Calibri" pitchFamily="34" charset="0"/>
                  <a:ea typeface="ＭＳ Ｐゴシック" charset="-128"/>
                </a:defRPr>
              </a:lvl4pPr>
              <a:lvl5pPr>
                <a:defRPr>
                  <a:solidFill>
                    <a:schemeClr val="tx1"/>
                  </a:solidFill>
                  <a:latin typeface="Calibri" pitchFamily="34" charset="0"/>
                  <a:ea typeface="ＭＳ Ｐゴシック" charset="-128"/>
                </a:defRPr>
              </a:lvl5pPr>
              <a:lvl6pPr marL="457200" fontAlgn="base">
                <a:spcBef>
                  <a:spcPct val="0"/>
                </a:spcBef>
                <a:spcAft>
                  <a:spcPct val="0"/>
                </a:spcAft>
                <a:defRPr>
                  <a:solidFill>
                    <a:schemeClr val="tx1"/>
                  </a:solidFill>
                  <a:latin typeface="Calibri" pitchFamily="34" charset="0"/>
                  <a:ea typeface="ＭＳ Ｐゴシック" charset="-128"/>
                </a:defRPr>
              </a:lvl6pPr>
              <a:lvl7pPr marL="914400" fontAlgn="base">
                <a:spcBef>
                  <a:spcPct val="0"/>
                </a:spcBef>
                <a:spcAft>
                  <a:spcPct val="0"/>
                </a:spcAft>
                <a:defRPr>
                  <a:solidFill>
                    <a:schemeClr val="tx1"/>
                  </a:solidFill>
                  <a:latin typeface="Calibri" pitchFamily="34" charset="0"/>
                  <a:ea typeface="ＭＳ Ｐゴシック" charset="-128"/>
                </a:defRPr>
              </a:lvl7pPr>
              <a:lvl8pPr marL="1371600" fontAlgn="base">
                <a:spcBef>
                  <a:spcPct val="0"/>
                </a:spcBef>
                <a:spcAft>
                  <a:spcPct val="0"/>
                </a:spcAft>
                <a:defRPr>
                  <a:solidFill>
                    <a:schemeClr val="tx1"/>
                  </a:solidFill>
                  <a:latin typeface="Calibri" pitchFamily="34" charset="0"/>
                  <a:ea typeface="ＭＳ Ｐゴシック" charset="-128"/>
                </a:defRPr>
              </a:lvl8pPr>
              <a:lvl9pPr marL="1828800" fontAlgn="base">
                <a:spcBef>
                  <a:spcPct val="0"/>
                </a:spcBef>
                <a:spcAft>
                  <a:spcPct val="0"/>
                </a:spcAft>
                <a:defRPr>
                  <a:solidFill>
                    <a:schemeClr val="tx1"/>
                  </a:solidFill>
                  <a:latin typeface="Calibri" pitchFamily="34" charset="0"/>
                  <a:ea typeface="ＭＳ Ｐゴシック" charset="-128"/>
                </a:defRPr>
              </a:lvl9pPr>
            </a:lstStyle>
            <a:p>
              <a:endParaRPr lang="en-US" altLang="en-US"/>
            </a:p>
          </p:txBody>
        </p:sp>
        <p:sp>
          <p:nvSpPr>
            <p:cNvPr id="89107" name="Rectangle 14"/>
            <p:cNvSpPr>
              <a:spLocks noChangeArrowheads="1"/>
            </p:cNvSpPr>
            <p:nvPr/>
          </p:nvSpPr>
          <p:spPr bwMode="auto">
            <a:xfrm>
              <a:off x="1376" y="2954"/>
              <a:ext cx="16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charset="-128"/>
                </a:defRPr>
              </a:lvl1pPr>
              <a:lvl2pPr marL="37931725" indent="-37474525">
                <a:defRPr>
                  <a:solidFill>
                    <a:schemeClr val="tx1"/>
                  </a:solidFill>
                  <a:latin typeface="Calibri" pitchFamily="34" charset="0"/>
                  <a:ea typeface="ＭＳ Ｐゴシック" charset="-128"/>
                </a:defRPr>
              </a:lvl2pPr>
              <a:lvl3pPr>
                <a:defRPr>
                  <a:solidFill>
                    <a:schemeClr val="tx1"/>
                  </a:solidFill>
                  <a:latin typeface="Calibri" pitchFamily="34" charset="0"/>
                  <a:ea typeface="ＭＳ Ｐゴシック" charset="-128"/>
                </a:defRPr>
              </a:lvl3pPr>
              <a:lvl4pPr>
                <a:defRPr>
                  <a:solidFill>
                    <a:schemeClr val="tx1"/>
                  </a:solidFill>
                  <a:latin typeface="Calibri" pitchFamily="34" charset="0"/>
                  <a:ea typeface="ＭＳ Ｐゴシック" charset="-128"/>
                </a:defRPr>
              </a:lvl4pPr>
              <a:lvl5pPr>
                <a:defRPr>
                  <a:solidFill>
                    <a:schemeClr val="tx1"/>
                  </a:solidFill>
                  <a:latin typeface="Calibri" pitchFamily="34" charset="0"/>
                  <a:ea typeface="ＭＳ Ｐゴシック" charset="-128"/>
                </a:defRPr>
              </a:lvl5pPr>
              <a:lvl6pPr marL="457200" fontAlgn="base">
                <a:spcBef>
                  <a:spcPct val="0"/>
                </a:spcBef>
                <a:spcAft>
                  <a:spcPct val="0"/>
                </a:spcAft>
                <a:defRPr>
                  <a:solidFill>
                    <a:schemeClr val="tx1"/>
                  </a:solidFill>
                  <a:latin typeface="Calibri" pitchFamily="34" charset="0"/>
                  <a:ea typeface="ＭＳ Ｐゴシック" charset="-128"/>
                </a:defRPr>
              </a:lvl6pPr>
              <a:lvl7pPr marL="914400" fontAlgn="base">
                <a:spcBef>
                  <a:spcPct val="0"/>
                </a:spcBef>
                <a:spcAft>
                  <a:spcPct val="0"/>
                </a:spcAft>
                <a:defRPr>
                  <a:solidFill>
                    <a:schemeClr val="tx1"/>
                  </a:solidFill>
                  <a:latin typeface="Calibri" pitchFamily="34" charset="0"/>
                  <a:ea typeface="ＭＳ Ｐゴシック" charset="-128"/>
                </a:defRPr>
              </a:lvl7pPr>
              <a:lvl8pPr marL="1371600" fontAlgn="base">
                <a:spcBef>
                  <a:spcPct val="0"/>
                </a:spcBef>
                <a:spcAft>
                  <a:spcPct val="0"/>
                </a:spcAft>
                <a:defRPr>
                  <a:solidFill>
                    <a:schemeClr val="tx1"/>
                  </a:solidFill>
                  <a:latin typeface="Calibri" pitchFamily="34" charset="0"/>
                  <a:ea typeface="ＭＳ Ｐゴシック" charset="-128"/>
                </a:defRPr>
              </a:lvl8pPr>
              <a:lvl9pPr marL="1828800" fontAlgn="base">
                <a:spcBef>
                  <a:spcPct val="0"/>
                </a:spcBef>
                <a:spcAft>
                  <a:spcPct val="0"/>
                </a:spcAft>
                <a:defRPr>
                  <a:solidFill>
                    <a:schemeClr val="tx1"/>
                  </a:solidFill>
                  <a:latin typeface="Calibri" pitchFamily="34" charset="0"/>
                  <a:ea typeface="ＭＳ Ｐゴシック" charset="-128"/>
                </a:defRPr>
              </a:lvl9pPr>
            </a:lstStyle>
            <a:p>
              <a:pPr eaLnBrk="0" hangingPunct="0"/>
              <a:r>
                <a:rPr lang="en-US" altLang="zh-CN" sz="2000">
                  <a:solidFill>
                    <a:srgbClr val="000000"/>
                  </a:solidFill>
                  <a:latin typeface="Helvetica" pitchFamily="34" charset="0"/>
                  <a:ea typeface="SimSun" pitchFamily="2" charset="-122"/>
                </a:rPr>
                <a:t>1x</a:t>
              </a:r>
              <a:endParaRPr lang="en-US" altLang="zh-CN">
                <a:ea typeface="SimSun" pitchFamily="2" charset="-122"/>
              </a:endParaRPr>
            </a:p>
          </p:txBody>
        </p:sp>
      </p:grpSp>
      <p:sp>
        <p:nvSpPr>
          <p:cNvPr id="327695" name="Rectangle 15"/>
          <p:cNvSpPr>
            <a:spLocks noChangeArrowheads="1"/>
          </p:cNvSpPr>
          <p:nvPr/>
        </p:nvSpPr>
        <p:spPr bwMode="auto">
          <a:xfrm>
            <a:off x="3287713" y="6059488"/>
            <a:ext cx="14970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charset="-128"/>
              </a:defRPr>
            </a:lvl1pPr>
            <a:lvl2pPr marL="37931725" indent="-37474525">
              <a:defRPr>
                <a:solidFill>
                  <a:schemeClr val="tx1"/>
                </a:solidFill>
                <a:latin typeface="Calibri" pitchFamily="34" charset="0"/>
                <a:ea typeface="ＭＳ Ｐゴシック" charset="-128"/>
              </a:defRPr>
            </a:lvl2pPr>
            <a:lvl3pPr>
              <a:defRPr>
                <a:solidFill>
                  <a:schemeClr val="tx1"/>
                </a:solidFill>
                <a:latin typeface="Calibri" pitchFamily="34" charset="0"/>
                <a:ea typeface="ＭＳ Ｐゴシック" charset="-128"/>
              </a:defRPr>
            </a:lvl3pPr>
            <a:lvl4pPr>
              <a:defRPr>
                <a:solidFill>
                  <a:schemeClr val="tx1"/>
                </a:solidFill>
                <a:latin typeface="Calibri" pitchFamily="34" charset="0"/>
                <a:ea typeface="ＭＳ Ｐゴシック" charset="-128"/>
              </a:defRPr>
            </a:lvl4pPr>
            <a:lvl5pPr>
              <a:defRPr>
                <a:solidFill>
                  <a:schemeClr val="tx1"/>
                </a:solidFill>
                <a:latin typeface="Calibri" pitchFamily="34" charset="0"/>
                <a:ea typeface="ＭＳ Ｐゴシック" charset="-128"/>
              </a:defRPr>
            </a:lvl5pPr>
            <a:lvl6pPr marL="457200" fontAlgn="base">
              <a:spcBef>
                <a:spcPct val="0"/>
              </a:spcBef>
              <a:spcAft>
                <a:spcPct val="0"/>
              </a:spcAft>
              <a:defRPr>
                <a:solidFill>
                  <a:schemeClr val="tx1"/>
                </a:solidFill>
                <a:latin typeface="Calibri" pitchFamily="34" charset="0"/>
                <a:ea typeface="ＭＳ Ｐゴシック" charset="-128"/>
              </a:defRPr>
            </a:lvl6pPr>
            <a:lvl7pPr marL="914400" fontAlgn="base">
              <a:spcBef>
                <a:spcPct val="0"/>
              </a:spcBef>
              <a:spcAft>
                <a:spcPct val="0"/>
              </a:spcAft>
              <a:defRPr>
                <a:solidFill>
                  <a:schemeClr val="tx1"/>
                </a:solidFill>
                <a:latin typeface="Calibri" pitchFamily="34" charset="0"/>
                <a:ea typeface="ＭＳ Ｐゴシック" charset="-128"/>
              </a:defRPr>
            </a:lvl7pPr>
            <a:lvl8pPr marL="1371600" fontAlgn="base">
              <a:spcBef>
                <a:spcPct val="0"/>
              </a:spcBef>
              <a:spcAft>
                <a:spcPct val="0"/>
              </a:spcAft>
              <a:defRPr>
                <a:solidFill>
                  <a:schemeClr val="tx1"/>
                </a:solidFill>
                <a:latin typeface="Calibri" pitchFamily="34" charset="0"/>
                <a:ea typeface="ＭＳ Ｐゴシック" charset="-128"/>
              </a:defRPr>
            </a:lvl8pPr>
            <a:lvl9pPr marL="1828800" fontAlgn="base">
              <a:spcBef>
                <a:spcPct val="0"/>
              </a:spcBef>
              <a:spcAft>
                <a:spcPct val="0"/>
              </a:spcAft>
              <a:defRPr>
                <a:solidFill>
                  <a:schemeClr val="tx1"/>
                </a:solidFill>
                <a:latin typeface="Calibri" pitchFamily="34" charset="0"/>
                <a:ea typeface="ＭＳ Ｐゴシック" charset="-128"/>
              </a:defRPr>
            </a:lvl9pPr>
          </a:lstStyle>
          <a:p>
            <a:pPr eaLnBrk="0" hangingPunct="0"/>
            <a:r>
              <a:rPr lang="en-US" altLang="zh-CN" sz="2000">
                <a:solidFill>
                  <a:srgbClr val="000000"/>
                </a:solidFill>
                <a:latin typeface="Helvetica" pitchFamily="34" charset="0"/>
                <a:ea typeface="SimSun" pitchFamily="2" charset="-122"/>
              </a:rPr>
              <a:t>Development</a:t>
            </a:r>
            <a:endParaRPr lang="en-US" altLang="zh-CN">
              <a:ea typeface="SimSun" pitchFamily="2" charset="-122"/>
            </a:endParaRPr>
          </a:p>
        </p:txBody>
      </p:sp>
      <p:grpSp>
        <p:nvGrpSpPr>
          <p:cNvPr id="4" name="Group 16"/>
          <p:cNvGrpSpPr>
            <a:grpSpLocks/>
          </p:cNvGrpSpPr>
          <p:nvPr/>
        </p:nvGrpSpPr>
        <p:grpSpPr bwMode="auto">
          <a:xfrm>
            <a:off x="3316288" y="4732338"/>
            <a:ext cx="1339850" cy="1212850"/>
            <a:chOff x="2071" y="2674"/>
            <a:chExt cx="844" cy="764"/>
          </a:xfrm>
        </p:grpSpPr>
        <p:sp>
          <p:nvSpPr>
            <p:cNvPr id="89104" name="Rectangle 17"/>
            <p:cNvSpPr>
              <a:spLocks noChangeArrowheads="1"/>
            </p:cNvSpPr>
            <p:nvPr/>
          </p:nvSpPr>
          <p:spPr bwMode="auto">
            <a:xfrm>
              <a:off x="2071" y="2930"/>
              <a:ext cx="844" cy="508"/>
            </a:xfrm>
            <a:prstGeom prst="rect">
              <a:avLst/>
            </a:prstGeom>
            <a:blipFill dpi="0" rotWithShape="0">
              <a:blip/>
              <a:srcRect/>
              <a:tile tx="0" ty="0" sx="100000" sy="100000" flip="none" algn="tl"/>
            </a:blipFill>
            <a:ln w="50800">
              <a:solidFill>
                <a:srgbClr val="000000"/>
              </a:solidFill>
              <a:miter lim="800000"/>
              <a:headEnd/>
              <a:tailEnd/>
            </a:ln>
          </p:spPr>
          <p:txBody>
            <a:bodyPr/>
            <a:lstStyle>
              <a:lvl1pPr>
                <a:defRPr>
                  <a:solidFill>
                    <a:schemeClr val="tx1"/>
                  </a:solidFill>
                  <a:latin typeface="Calibri" pitchFamily="34" charset="0"/>
                  <a:ea typeface="ＭＳ Ｐゴシック" charset="-128"/>
                </a:defRPr>
              </a:lvl1pPr>
              <a:lvl2pPr marL="37931725" indent="-37474525">
                <a:defRPr>
                  <a:solidFill>
                    <a:schemeClr val="tx1"/>
                  </a:solidFill>
                  <a:latin typeface="Calibri" pitchFamily="34" charset="0"/>
                  <a:ea typeface="ＭＳ Ｐゴシック" charset="-128"/>
                </a:defRPr>
              </a:lvl2pPr>
              <a:lvl3pPr>
                <a:defRPr>
                  <a:solidFill>
                    <a:schemeClr val="tx1"/>
                  </a:solidFill>
                  <a:latin typeface="Calibri" pitchFamily="34" charset="0"/>
                  <a:ea typeface="ＭＳ Ｐゴシック" charset="-128"/>
                </a:defRPr>
              </a:lvl3pPr>
              <a:lvl4pPr>
                <a:defRPr>
                  <a:solidFill>
                    <a:schemeClr val="tx1"/>
                  </a:solidFill>
                  <a:latin typeface="Calibri" pitchFamily="34" charset="0"/>
                  <a:ea typeface="ＭＳ Ｐゴシック" charset="-128"/>
                </a:defRPr>
              </a:lvl4pPr>
              <a:lvl5pPr>
                <a:defRPr>
                  <a:solidFill>
                    <a:schemeClr val="tx1"/>
                  </a:solidFill>
                  <a:latin typeface="Calibri" pitchFamily="34" charset="0"/>
                  <a:ea typeface="ＭＳ Ｐゴシック" charset="-128"/>
                </a:defRPr>
              </a:lvl5pPr>
              <a:lvl6pPr marL="457200" fontAlgn="base">
                <a:spcBef>
                  <a:spcPct val="0"/>
                </a:spcBef>
                <a:spcAft>
                  <a:spcPct val="0"/>
                </a:spcAft>
                <a:defRPr>
                  <a:solidFill>
                    <a:schemeClr val="tx1"/>
                  </a:solidFill>
                  <a:latin typeface="Calibri" pitchFamily="34" charset="0"/>
                  <a:ea typeface="ＭＳ Ｐゴシック" charset="-128"/>
                </a:defRPr>
              </a:lvl6pPr>
              <a:lvl7pPr marL="914400" fontAlgn="base">
                <a:spcBef>
                  <a:spcPct val="0"/>
                </a:spcBef>
                <a:spcAft>
                  <a:spcPct val="0"/>
                </a:spcAft>
                <a:defRPr>
                  <a:solidFill>
                    <a:schemeClr val="tx1"/>
                  </a:solidFill>
                  <a:latin typeface="Calibri" pitchFamily="34" charset="0"/>
                  <a:ea typeface="ＭＳ Ｐゴシック" charset="-128"/>
                </a:defRPr>
              </a:lvl7pPr>
              <a:lvl8pPr marL="1371600" fontAlgn="base">
                <a:spcBef>
                  <a:spcPct val="0"/>
                </a:spcBef>
                <a:spcAft>
                  <a:spcPct val="0"/>
                </a:spcAft>
                <a:defRPr>
                  <a:solidFill>
                    <a:schemeClr val="tx1"/>
                  </a:solidFill>
                  <a:latin typeface="Calibri" pitchFamily="34" charset="0"/>
                  <a:ea typeface="ＭＳ Ｐゴシック" charset="-128"/>
                </a:defRPr>
              </a:lvl8pPr>
              <a:lvl9pPr marL="1828800" fontAlgn="base">
                <a:spcBef>
                  <a:spcPct val="0"/>
                </a:spcBef>
                <a:spcAft>
                  <a:spcPct val="0"/>
                </a:spcAft>
                <a:defRPr>
                  <a:solidFill>
                    <a:schemeClr val="tx1"/>
                  </a:solidFill>
                  <a:latin typeface="Calibri" pitchFamily="34" charset="0"/>
                  <a:ea typeface="ＭＳ Ｐゴシック" charset="-128"/>
                </a:defRPr>
              </a:lvl9pPr>
            </a:lstStyle>
            <a:p>
              <a:endParaRPr lang="en-US" altLang="en-US"/>
            </a:p>
          </p:txBody>
        </p:sp>
        <p:sp>
          <p:nvSpPr>
            <p:cNvPr id="89105" name="Rectangle 18"/>
            <p:cNvSpPr>
              <a:spLocks noChangeArrowheads="1"/>
            </p:cNvSpPr>
            <p:nvPr/>
          </p:nvSpPr>
          <p:spPr bwMode="auto">
            <a:xfrm>
              <a:off x="2292" y="2674"/>
              <a:ext cx="4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charset="-128"/>
                </a:defRPr>
              </a:lvl1pPr>
              <a:lvl2pPr marL="37931725" indent="-37474525">
                <a:defRPr>
                  <a:solidFill>
                    <a:schemeClr val="tx1"/>
                  </a:solidFill>
                  <a:latin typeface="Calibri" pitchFamily="34" charset="0"/>
                  <a:ea typeface="ＭＳ Ｐゴシック" charset="-128"/>
                </a:defRPr>
              </a:lvl2pPr>
              <a:lvl3pPr>
                <a:defRPr>
                  <a:solidFill>
                    <a:schemeClr val="tx1"/>
                  </a:solidFill>
                  <a:latin typeface="Calibri" pitchFamily="34" charset="0"/>
                  <a:ea typeface="ＭＳ Ｐゴシック" charset="-128"/>
                </a:defRPr>
              </a:lvl3pPr>
              <a:lvl4pPr>
                <a:defRPr>
                  <a:solidFill>
                    <a:schemeClr val="tx1"/>
                  </a:solidFill>
                  <a:latin typeface="Calibri" pitchFamily="34" charset="0"/>
                  <a:ea typeface="ＭＳ Ｐゴシック" charset="-128"/>
                </a:defRPr>
              </a:lvl4pPr>
              <a:lvl5pPr>
                <a:defRPr>
                  <a:solidFill>
                    <a:schemeClr val="tx1"/>
                  </a:solidFill>
                  <a:latin typeface="Calibri" pitchFamily="34" charset="0"/>
                  <a:ea typeface="ＭＳ Ｐゴシック" charset="-128"/>
                </a:defRPr>
              </a:lvl5pPr>
              <a:lvl6pPr marL="457200" fontAlgn="base">
                <a:spcBef>
                  <a:spcPct val="0"/>
                </a:spcBef>
                <a:spcAft>
                  <a:spcPct val="0"/>
                </a:spcAft>
                <a:defRPr>
                  <a:solidFill>
                    <a:schemeClr val="tx1"/>
                  </a:solidFill>
                  <a:latin typeface="Calibri" pitchFamily="34" charset="0"/>
                  <a:ea typeface="ＭＳ Ｐゴシック" charset="-128"/>
                </a:defRPr>
              </a:lvl6pPr>
              <a:lvl7pPr marL="914400" fontAlgn="base">
                <a:spcBef>
                  <a:spcPct val="0"/>
                </a:spcBef>
                <a:spcAft>
                  <a:spcPct val="0"/>
                </a:spcAft>
                <a:defRPr>
                  <a:solidFill>
                    <a:schemeClr val="tx1"/>
                  </a:solidFill>
                  <a:latin typeface="Calibri" pitchFamily="34" charset="0"/>
                  <a:ea typeface="ＭＳ Ｐゴシック" charset="-128"/>
                </a:defRPr>
              </a:lvl7pPr>
              <a:lvl8pPr marL="1371600" fontAlgn="base">
                <a:spcBef>
                  <a:spcPct val="0"/>
                </a:spcBef>
                <a:spcAft>
                  <a:spcPct val="0"/>
                </a:spcAft>
                <a:defRPr>
                  <a:solidFill>
                    <a:schemeClr val="tx1"/>
                  </a:solidFill>
                  <a:latin typeface="Calibri" pitchFamily="34" charset="0"/>
                  <a:ea typeface="ＭＳ Ｐゴシック" charset="-128"/>
                </a:defRPr>
              </a:lvl8pPr>
              <a:lvl9pPr marL="1828800" fontAlgn="base">
                <a:spcBef>
                  <a:spcPct val="0"/>
                </a:spcBef>
                <a:spcAft>
                  <a:spcPct val="0"/>
                </a:spcAft>
                <a:defRPr>
                  <a:solidFill>
                    <a:schemeClr val="tx1"/>
                  </a:solidFill>
                  <a:latin typeface="Calibri" pitchFamily="34" charset="0"/>
                  <a:ea typeface="ＭＳ Ｐゴシック" charset="-128"/>
                </a:defRPr>
              </a:lvl9pPr>
            </a:lstStyle>
            <a:p>
              <a:pPr eaLnBrk="0" hangingPunct="0"/>
              <a:r>
                <a:rPr lang="en-US" altLang="zh-CN" sz="2000">
                  <a:solidFill>
                    <a:srgbClr val="000000"/>
                  </a:solidFill>
                  <a:latin typeface="Helvetica" pitchFamily="34" charset="0"/>
                  <a:ea typeface="SimSun" pitchFamily="2" charset="-122"/>
                </a:rPr>
                <a:t>1.5-6x</a:t>
              </a:r>
              <a:endParaRPr lang="en-US" altLang="zh-CN">
                <a:ea typeface="SimSun" pitchFamily="2" charset="-122"/>
              </a:endParaRPr>
            </a:p>
          </p:txBody>
        </p:sp>
      </p:grpSp>
      <p:sp>
        <p:nvSpPr>
          <p:cNvPr id="327699" name="Rectangle 19"/>
          <p:cNvSpPr>
            <a:spLocks noChangeArrowheads="1"/>
          </p:cNvSpPr>
          <p:nvPr/>
        </p:nvSpPr>
        <p:spPr bwMode="auto">
          <a:xfrm>
            <a:off x="5070475" y="6042025"/>
            <a:ext cx="1438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charset="-128"/>
              </a:defRPr>
            </a:lvl1pPr>
            <a:lvl2pPr marL="37931725" indent="-37474525">
              <a:defRPr>
                <a:solidFill>
                  <a:schemeClr val="tx1"/>
                </a:solidFill>
                <a:latin typeface="Calibri" pitchFamily="34" charset="0"/>
                <a:ea typeface="ＭＳ Ｐゴシック" charset="-128"/>
              </a:defRPr>
            </a:lvl2pPr>
            <a:lvl3pPr>
              <a:defRPr>
                <a:solidFill>
                  <a:schemeClr val="tx1"/>
                </a:solidFill>
                <a:latin typeface="Calibri" pitchFamily="34" charset="0"/>
                <a:ea typeface="ＭＳ Ｐゴシック" charset="-128"/>
              </a:defRPr>
            </a:lvl3pPr>
            <a:lvl4pPr>
              <a:defRPr>
                <a:solidFill>
                  <a:schemeClr val="tx1"/>
                </a:solidFill>
                <a:latin typeface="Calibri" pitchFamily="34" charset="0"/>
                <a:ea typeface="ＭＳ Ｐゴシック" charset="-128"/>
              </a:defRPr>
            </a:lvl4pPr>
            <a:lvl5pPr>
              <a:defRPr>
                <a:solidFill>
                  <a:schemeClr val="tx1"/>
                </a:solidFill>
                <a:latin typeface="Calibri" pitchFamily="34" charset="0"/>
                <a:ea typeface="ＭＳ Ｐゴシック" charset="-128"/>
              </a:defRPr>
            </a:lvl5pPr>
            <a:lvl6pPr marL="457200" fontAlgn="base">
              <a:spcBef>
                <a:spcPct val="0"/>
              </a:spcBef>
              <a:spcAft>
                <a:spcPct val="0"/>
              </a:spcAft>
              <a:defRPr>
                <a:solidFill>
                  <a:schemeClr val="tx1"/>
                </a:solidFill>
                <a:latin typeface="Calibri" pitchFamily="34" charset="0"/>
                <a:ea typeface="ＭＳ Ｐゴシック" charset="-128"/>
              </a:defRPr>
            </a:lvl6pPr>
            <a:lvl7pPr marL="914400" fontAlgn="base">
              <a:spcBef>
                <a:spcPct val="0"/>
              </a:spcBef>
              <a:spcAft>
                <a:spcPct val="0"/>
              </a:spcAft>
              <a:defRPr>
                <a:solidFill>
                  <a:schemeClr val="tx1"/>
                </a:solidFill>
                <a:latin typeface="Calibri" pitchFamily="34" charset="0"/>
                <a:ea typeface="ＭＳ Ｐゴシック" charset="-128"/>
              </a:defRPr>
            </a:lvl7pPr>
            <a:lvl8pPr marL="1371600" fontAlgn="base">
              <a:spcBef>
                <a:spcPct val="0"/>
              </a:spcBef>
              <a:spcAft>
                <a:spcPct val="0"/>
              </a:spcAft>
              <a:defRPr>
                <a:solidFill>
                  <a:schemeClr val="tx1"/>
                </a:solidFill>
                <a:latin typeface="Calibri" pitchFamily="34" charset="0"/>
                <a:ea typeface="ＭＳ Ｐゴシック" charset="-128"/>
              </a:defRPr>
            </a:lvl8pPr>
            <a:lvl9pPr marL="1828800" fontAlgn="base">
              <a:spcBef>
                <a:spcPct val="0"/>
              </a:spcBef>
              <a:spcAft>
                <a:spcPct val="0"/>
              </a:spcAft>
              <a:defRPr>
                <a:solidFill>
                  <a:schemeClr val="tx1"/>
                </a:solidFill>
                <a:latin typeface="Calibri" pitchFamily="34" charset="0"/>
                <a:ea typeface="ＭＳ Ｐゴシック" charset="-128"/>
              </a:defRPr>
            </a:lvl9pPr>
          </a:lstStyle>
          <a:p>
            <a:pPr eaLnBrk="0" hangingPunct="0"/>
            <a:r>
              <a:rPr lang="en-US" altLang="zh-CN" sz="2000">
                <a:solidFill>
                  <a:srgbClr val="000000"/>
                </a:solidFill>
                <a:latin typeface="Helvetica" pitchFamily="34" charset="0"/>
                <a:ea typeface="SimSun" pitchFamily="2" charset="-122"/>
              </a:rPr>
              <a:t>After release</a:t>
            </a:r>
            <a:endParaRPr lang="en-US" altLang="zh-CN">
              <a:ea typeface="SimSun" pitchFamily="2" charset="-122"/>
            </a:endParaRPr>
          </a:p>
        </p:txBody>
      </p:sp>
      <p:grpSp>
        <p:nvGrpSpPr>
          <p:cNvPr id="5" name="Group 20"/>
          <p:cNvGrpSpPr>
            <a:grpSpLocks/>
          </p:cNvGrpSpPr>
          <p:nvPr/>
        </p:nvGrpSpPr>
        <p:grpSpPr bwMode="auto">
          <a:xfrm>
            <a:off x="5029200" y="2209800"/>
            <a:ext cx="1198563" cy="3732213"/>
            <a:chOff x="3150" y="1085"/>
            <a:chExt cx="755" cy="2351"/>
          </a:xfrm>
        </p:grpSpPr>
        <p:sp>
          <p:nvSpPr>
            <p:cNvPr id="89099" name="Freeform 21"/>
            <p:cNvSpPr>
              <a:spLocks/>
            </p:cNvSpPr>
            <p:nvPr/>
          </p:nvSpPr>
          <p:spPr bwMode="auto">
            <a:xfrm>
              <a:off x="3150" y="2086"/>
              <a:ext cx="737" cy="1332"/>
            </a:xfrm>
            <a:custGeom>
              <a:avLst/>
              <a:gdLst>
                <a:gd name="T0" fmla="*/ 0 w 737"/>
                <a:gd name="T1" fmla="*/ 1310 h 1332"/>
                <a:gd name="T2" fmla="*/ 0 w 737"/>
                <a:gd name="T3" fmla="*/ 0 h 1332"/>
                <a:gd name="T4" fmla="*/ 94 w 737"/>
                <a:gd name="T5" fmla="*/ 117 h 1332"/>
                <a:gd name="T6" fmla="*/ 114 w 737"/>
                <a:gd name="T7" fmla="*/ 0 h 1332"/>
                <a:gd name="T8" fmla="*/ 170 w 737"/>
                <a:gd name="T9" fmla="*/ 141 h 1332"/>
                <a:gd name="T10" fmla="*/ 228 w 737"/>
                <a:gd name="T11" fmla="*/ 23 h 1332"/>
                <a:gd name="T12" fmla="*/ 302 w 737"/>
                <a:gd name="T13" fmla="*/ 186 h 1332"/>
                <a:gd name="T14" fmla="*/ 359 w 737"/>
                <a:gd name="T15" fmla="*/ 70 h 1332"/>
                <a:gd name="T16" fmla="*/ 435 w 737"/>
                <a:gd name="T17" fmla="*/ 186 h 1332"/>
                <a:gd name="T18" fmla="*/ 529 w 737"/>
                <a:gd name="T19" fmla="*/ 0 h 1332"/>
                <a:gd name="T20" fmla="*/ 547 w 737"/>
                <a:gd name="T21" fmla="*/ 117 h 1332"/>
                <a:gd name="T22" fmla="*/ 623 w 737"/>
                <a:gd name="T23" fmla="*/ 23 h 1332"/>
                <a:gd name="T24" fmla="*/ 681 w 737"/>
                <a:gd name="T25" fmla="*/ 141 h 1332"/>
                <a:gd name="T26" fmla="*/ 737 w 737"/>
                <a:gd name="T27" fmla="*/ 0 h 1332"/>
                <a:gd name="T28" fmla="*/ 737 w 737"/>
                <a:gd name="T29" fmla="*/ 1332 h 1332"/>
                <a:gd name="T30" fmla="*/ 0 w 737"/>
                <a:gd name="T31" fmla="*/ 1310 h 13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37"/>
                <a:gd name="T49" fmla="*/ 0 h 1332"/>
                <a:gd name="T50" fmla="*/ 737 w 737"/>
                <a:gd name="T51" fmla="*/ 1332 h 133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37" h="1332">
                  <a:moveTo>
                    <a:pt x="0" y="1310"/>
                  </a:moveTo>
                  <a:lnTo>
                    <a:pt x="0" y="0"/>
                  </a:lnTo>
                  <a:lnTo>
                    <a:pt x="94" y="117"/>
                  </a:lnTo>
                  <a:lnTo>
                    <a:pt x="114" y="0"/>
                  </a:lnTo>
                  <a:lnTo>
                    <a:pt x="170" y="141"/>
                  </a:lnTo>
                  <a:lnTo>
                    <a:pt x="228" y="23"/>
                  </a:lnTo>
                  <a:lnTo>
                    <a:pt x="302" y="186"/>
                  </a:lnTo>
                  <a:lnTo>
                    <a:pt x="359" y="70"/>
                  </a:lnTo>
                  <a:lnTo>
                    <a:pt x="435" y="186"/>
                  </a:lnTo>
                  <a:lnTo>
                    <a:pt x="529" y="0"/>
                  </a:lnTo>
                  <a:lnTo>
                    <a:pt x="547" y="117"/>
                  </a:lnTo>
                  <a:lnTo>
                    <a:pt x="623" y="23"/>
                  </a:lnTo>
                  <a:lnTo>
                    <a:pt x="681" y="141"/>
                  </a:lnTo>
                  <a:lnTo>
                    <a:pt x="737" y="0"/>
                  </a:lnTo>
                  <a:lnTo>
                    <a:pt x="737" y="1332"/>
                  </a:lnTo>
                  <a:lnTo>
                    <a:pt x="0" y="1310"/>
                  </a:lnTo>
                  <a:close/>
                </a:path>
              </a:pathLst>
            </a:cu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ＭＳ Ｐゴシック" charset="-128"/>
                </a:defRPr>
              </a:lvl1pPr>
              <a:lvl2pPr marL="37931725" indent="-37474525">
                <a:defRPr>
                  <a:solidFill>
                    <a:schemeClr val="tx1"/>
                  </a:solidFill>
                  <a:latin typeface="Calibri" pitchFamily="34" charset="0"/>
                  <a:ea typeface="ＭＳ Ｐゴシック" charset="-128"/>
                </a:defRPr>
              </a:lvl2pPr>
              <a:lvl3pPr>
                <a:defRPr>
                  <a:solidFill>
                    <a:schemeClr val="tx1"/>
                  </a:solidFill>
                  <a:latin typeface="Calibri" pitchFamily="34" charset="0"/>
                  <a:ea typeface="ＭＳ Ｐゴシック" charset="-128"/>
                </a:defRPr>
              </a:lvl3pPr>
              <a:lvl4pPr>
                <a:defRPr>
                  <a:solidFill>
                    <a:schemeClr val="tx1"/>
                  </a:solidFill>
                  <a:latin typeface="Calibri" pitchFamily="34" charset="0"/>
                  <a:ea typeface="ＭＳ Ｐゴシック" charset="-128"/>
                </a:defRPr>
              </a:lvl4pPr>
              <a:lvl5pPr>
                <a:defRPr>
                  <a:solidFill>
                    <a:schemeClr val="tx1"/>
                  </a:solidFill>
                  <a:latin typeface="Calibri" pitchFamily="34" charset="0"/>
                  <a:ea typeface="ＭＳ Ｐゴシック" charset="-128"/>
                </a:defRPr>
              </a:lvl5pPr>
              <a:lvl6pPr marL="457200" fontAlgn="base">
                <a:spcBef>
                  <a:spcPct val="0"/>
                </a:spcBef>
                <a:spcAft>
                  <a:spcPct val="0"/>
                </a:spcAft>
                <a:defRPr>
                  <a:solidFill>
                    <a:schemeClr val="tx1"/>
                  </a:solidFill>
                  <a:latin typeface="Calibri" pitchFamily="34" charset="0"/>
                  <a:ea typeface="ＭＳ Ｐゴシック" charset="-128"/>
                </a:defRPr>
              </a:lvl6pPr>
              <a:lvl7pPr marL="914400" fontAlgn="base">
                <a:spcBef>
                  <a:spcPct val="0"/>
                </a:spcBef>
                <a:spcAft>
                  <a:spcPct val="0"/>
                </a:spcAft>
                <a:defRPr>
                  <a:solidFill>
                    <a:schemeClr val="tx1"/>
                  </a:solidFill>
                  <a:latin typeface="Calibri" pitchFamily="34" charset="0"/>
                  <a:ea typeface="ＭＳ Ｐゴシック" charset="-128"/>
                </a:defRPr>
              </a:lvl7pPr>
              <a:lvl8pPr marL="1371600" fontAlgn="base">
                <a:spcBef>
                  <a:spcPct val="0"/>
                </a:spcBef>
                <a:spcAft>
                  <a:spcPct val="0"/>
                </a:spcAft>
                <a:defRPr>
                  <a:solidFill>
                    <a:schemeClr val="tx1"/>
                  </a:solidFill>
                  <a:latin typeface="Calibri" pitchFamily="34" charset="0"/>
                  <a:ea typeface="ＭＳ Ｐゴシック" charset="-128"/>
                </a:defRPr>
              </a:lvl8pPr>
              <a:lvl9pPr marL="1828800" fontAlgn="base">
                <a:spcBef>
                  <a:spcPct val="0"/>
                </a:spcBef>
                <a:spcAft>
                  <a:spcPct val="0"/>
                </a:spcAft>
                <a:defRPr>
                  <a:solidFill>
                    <a:schemeClr val="tx1"/>
                  </a:solidFill>
                  <a:latin typeface="Calibri" pitchFamily="34" charset="0"/>
                  <a:ea typeface="ＭＳ Ｐゴシック" charset="-128"/>
                </a:defRPr>
              </a:lvl9pPr>
            </a:lstStyle>
            <a:p>
              <a:endParaRPr lang="en-US" altLang="en-US"/>
            </a:p>
          </p:txBody>
        </p:sp>
        <p:sp>
          <p:nvSpPr>
            <p:cNvPr id="89100" name="Freeform 22"/>
            <p:cNvSpPr>
              <a:spLocks/>
            </p:cNvSpPr>
            <p:nvPr/>
          </p:nvSpPr>
          <p:spPr bwMode="auto">
            <a:xfrm>
              <a:off x="3166" y="2104"/>
              <a:ext cx="737" cy="1332"/>
            </a:xfrm>
            <a:custGeom>
              <a:avLst/>
              <a:gdLst>
                <a:gd name="T0" fmla="*/ 0 w 737"/>
                <a:gd name="T1" fmla="*/ 1310 h 1332"/>
                <a:gd name="T2" fmla="*/ 0 w 737"/>
                <a:gd name="T3" fmla="*/ 0 h 1332"/>
                <a:gd name="T4" fmla="*/ 94 w 737"/>
                <a:gd name="T5" fmla="*/ 117 h 1332"/>
                <a:gd name="T6" fmla="*/ 114 w 737"/>
                <a:gd name="T7" fmla="*/ 0 h 1332"/>
                <a:gd name="T8" fmla="*/ 170 w 737"/>
                <a:gd name="T9" fmla="*/ 141 h 1332"/>
                <a:gd name="T10" fmla="*/ 228 w 737"/>
                <a:gd name="T11" fmla="*/ 22 h 1332"/>
                <a:gd name="T12" fmla="*/ 302 w 737"/>
                <a:gd name="T13" fmla="*/ 186 h 1332"/>
                <a:gd name="T14" fmla="*/ 359 w 737"/>
                <a:gd name="T15" fmla="*/ 70 h 1332"/>
                <a:gd name="T16" fmla="*/ 435 w 737"/>
                <a:gd name="T17" fmla="*/ 186 h 1332"/>
                <a:gd name="T18" fmla="*/ 529 w 737"/>
                <a:gd name="T19" fmla="*/ 0 h 1332"/>
                <a:gd name="T20" fmla="*/ 547 w 737"/>
                <a:gd name="T21" fmla="*/ 117 h 1332"/>
                <a:gd name="T22" fmla="*/ 623 w 737"/>
                <a:gd name="T23" fmla="*/ 22 h 1332"/>
                <a:gd name="T24" fmla="*/ 681 w 737"/>
                <a:gd name="T25" fmla="*/ 141 h 1332"/>
                <a:gd name="T26" fmla="*/ 737 w 737"/>
                <a:gd name="T27" fmla="*/ 0 h 1332"/>
                <a:gd name="T28" fmla="*/ 737 w 737"/>
                <a:gd name="T29" fmla="*/ 1332 h 13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7"/>
                <a:gd name="T46" fmla="*/ 0 h 1332"/>
                <a:gd name="T47" fmla="*/ 737 w 737"/>
                <a:gd name="T48" fmla="*/ 1332 h 13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7" h="1332">
                  <a:moveTo>
                    <a:pt x="0" y="1310"/>
                  </a:moveTo>
                  <a:lnTo>
                    <a:pt x="0" y="0"/>
                  </a:lnTo>
                  <a:lnTo>
                    <a:pt x="94" y="117"/>
                  </a:lnTo>
                  <a:lnTo>
                    <a:pt x="114" y="0"/>
                  </a:lnTo>
                  <a:lnTo>
                    <a:pt x="170" y="141"/>
                  </a:lnTo>
                  <a:lnTo>
                    <a:pt x="228" y="22"/>
                  </a:lnTo>
                  <a:lnTo>
                    <a:pt x="302" y="186"/>
                  </a:lnTo>
                  <a:lnTo>
                    <a:pt x="359" y="70"/>
                  </a:lnTo>
                  <a:lnTo>
                    <a:pt x="435" y="186"/>
                  </a:lnTo>
                  <a:lnTo>
                    <a:pt x="529" y="0"/>
                  </a:lnTo>
                  <a:lnTo>
                    <a:pt x="547" y="117"/>
                  </a:lnTo>
                  <a:lnTo>
                    <a:pt x="623" y="22"/>
                  </a:lnTo>
                  <a:lnTo>
                    <a:pt x="681" y="141"/>
                  </a:lnTo>
                  <a:lnTo>
                    <a:pt x="737" y="0"/>
                  </a:lnTo>
                  <a:lnTo>
                    <a:pt x="737" y="1332"/>
                  </a:lnTo>
                </a:path>
              </a:pathLst>
            </a:custGeom>
            <a:noFill/>
            <a:ln w="508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itchFamily="34" charset="0"/>
                  <a:ea typeface="ＭＳ Ｐゴシック" charset="-128"/>
                </a:defRPr>
              </a:lvl1pPr>
              <a:lvl2pPr marL="37931725" indent="-37474525">
                <a:defRPr>
                  <a:solidFill>
                    <a:schemeClr val="tx1"/>
                  </a:solidFill>
                  <a:latin typeface="Calibri" pitchFamily="34" charset="0"/>
                  <a:ea typeface="ＭＳ Ｐゴシック" charset="-128"/>
                </a:defRPr>
              </a:lvl2pPr>
              <a:lvl3pPr>
                <a:defRPr>
                  <a:solidFill>
                    <a:schemeClr val="tx1"/>
                  </a:solidFill>
                  <a:latin typeface="Calibri" pitchFamily="34" charset="0"/>
                  <a:ea typeface="ＭＳ Ｐゴシック" charset="-128"/>
                </a:defRPr>
              </a:lvl3pPr>
              <a:lvl4pPr>
                <a:defRPr>
                  <a:solidFill>
                    <a:schemeClr val="tx1"/>
                  </a:solidFill>
                  <a:latin typeface="Calibri" pitchFamily="34" charset="0"/>
                  <a:ea typeface="ＭＳ Ｐゴシック" charset="-128"/>
                </a:defRPr>
              </a:lvl4pPr>
              <a:lvl5pPr>
                <a:defRPr>
                  <a:solidFill>
                    <a:schemeClr val="tx1"/>
                  </a:solidFill>
                  <a:latin typeface="Calibri" pitchFamily="34" charset="0"/>
                  <a:ea typeface="ＭＳ Ｐゴシック" charset="-128"/>
                </a:defRPr>
              </a:lvl5pPr>
              <a:lvl6pPr marL="457200" fontAlgn="base">
                <a:spcBef>
                  <a:spcPct val="0"/>
                </a:spcBef>
                <a:spcAft>
                  <a:spcPct val="0"/>
                </a:spcAft>
                <a:defRPr>
                  <a:solidFill>
                    <a:schemeClr val="tx1"/>
                  </a:solidFill>
                  <a:latin typeface="Calibri" pitchFamily="34" charset="0"/>
                  <a:ea typeface="ＭＳ Ｐゴシック" charset="-128"/>
                </a:defRPr>
              </a:lvl6pPr>
              <a:lvl7pPr marL="914400" fontAlgn="base">
                <a:spcBef>
                  <a:spcPct val="0"/>
                </a:spcBef>
                <a:spcAft>
                  <a:spcPct val="0"/>
                </a:spcAft>
                <a:defRPr>
                  <a:solidFill>
                    <a:schemeClr val="tx1"/>
                  </a:solidFill>
                  <a:latin typeface="Calibri" pitchFamily="34" charset="0"/>
                  <a:ea typeface="ＭＳ Ｐゴシック" charset="-128"/>
                </a:defRPr>
              </a:lvl7pPr>
              <a:lvl8pPr marL="1371600" fontAlgn="base">
                <a:spcBef>
                  <a:spcPct val="0"/>
                </a:spcBef>
                <a:spcAft>
                  <a:spcPct val="0"/>
                </a:spcAft>
                <a:defRPr>
                  <a:solidFill>
                    <a:schemeClr val="tx1"/>
                  </a:solidFill>
                  <a:latin typeface="Calibri" pitchFamily="34" charset="0"/>
                  <a:ea typeface="ＭＳ Ｐゴシック" charset="-128"/>
                </a:defRPr>
              </a:lvl8pPr>
              <a:lvl9pPr marL="1828800" fontAlgn="base">
                <a:spcBef>
                  <a:spcPct val="0"/>
                </a:spcBef>
                <a:spcAft>
                  <a:spcPct val="0"/>
                </a:spcAft>
                <a:defRPr>
                  <a:solidFill>
                    <a:schemeClr val="tx1"/>
                  </a:solidFill>
                  <a:latin typeface="Calibri" pitchFamily="34" charset="0"/>
                  <a:ea typeface="ＭＳ Ｐゴシック" charset="-128"/>
                </a:defRPr>
              </a:lvl9pPr>
            </a:lstStyle>
            <a:p>
              <a:endParaRPr lang="en-US" altLang="en-US"/>
            </a:p>
          </p:txBody>
        </p:sp>
        <p:sp>
          <p:nvSpPr>
            <p:cNvPr id="89101" name="Line 23"/>
            <p:cNvSpPr>
              <a:spLocks noChangeShapeType="1"/>
            </p:cNvSpPr>
            <p:nvPr/>
          </p:nvSpPr>
          <p:spPr bwMode="auto">
            <a:xfrm>
              <a:off x="3166" y="3277"/>
              <a:ext cx="1" cy="157"/>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89102" name="Freeform 24"/>
            <p:cNvSpPr>
              <a:spLocks/>
            </p:cNvSpPr>
            <p:nvPr/>
          </p:nvSpPr>
          <p:spPr bwMode="auto">
            <a:xfrm>
              <a:off x="3150" y="1309"/>
              <a:ext cx="755" cy="727"/>
            </a:xfrm>
            <a:custGeom>
              <a:avLst/>
              <a:gdLst>
                <a:gd name="T0" fmla="*/ 0 w 755"/>
                <a:gd name="T1" fmla="*/ 485 h 727"/>
                <a:gd name="T2" fmla="*/ 0 w 755"/>
                <a:gd name="T3" fmla="*/ 0 h 727"/>
                <a:gd name="T4" fmla="*/ 755 w 755"/>
                <a:gd name="T5" fmla="*/ 0 h 727"/>
                <a:gd name="T6" fmla="*/ 755 w 755"/>
                <a:gd name="T7" fmla="*/ 485 h 727"/>
                <a:gd name="T8" fmla="*/ 703 w 755"/>
                <a:gd name="T9" fmla="*/ 606 h 727"/>
                <a:gd name="T10" fmla="*/ 649 w 755"/>
                <a:gd name="T11" fmla="*/ 453 h 727"/>
                <a:gd name="T12" fmla="*/ 579 w 755"/>
                <a:gd name="T13" fmla="*/ 574 h 727"/>
                <a:gd name="T14" fmla="*/ 473 w 755"/>
                <a:gd name="T15" fmla="*/ 453 h 727"/>
                <a:gd name="T16" fmla="*/ 439 w 755"/>
                <a:gd name="T17" fmla="*/ 727 h 727"/>
                <a:gd name="T18" fmla="*/ 385 w 755"/>
                <a:gd name="T19" fmla="*/ 485 h 727"/>
                <a:gd name="T20" fmla="*/ 352 w 755"/>
                <a:gd name="T21" fmla="*/ 666 h 727"/>
                <a:gd name="T22" fmla="*/ 298 w 755"/>
                <a:gd name="T23" fmla="*/ 514 h 727"/>
                <a:gd name="T24" fmla="*/ 264 w 755"/>
                <a:gd name="T25" fmla="*/ 635 h 727"/>
                <a:gd name="T26" fmla="*/ 210 w 755"/>
                <a:gd name="T27" fmla="*/ 485 h 727"/>
                <a:gd name="T28" fmla="*/ 176 w 755"/>
                <a:gd name="T29" fmla="*/ 635 h 727"/>
                <a:gd name="T30" fmla="*/ 140 w 755"/>
                <a:gd name="T31" fmla="*/ 485 h 727"/>
                <a:gd name="T32" fmla="*/ 88 w 755"/>
                <a:gd name="T33" fmla="*/ 606 h 727"/>
                <a:gd name="T34" fmla="*/ 0 w 755"/>
                <a:gd name="T35" fmla="*/ 485 h 7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55"/>
                <a:gd name="T55" fmla="*/ 0 h 727"/>
                <a:gd name="T56" fmla="*/ 755 w 755"/>
                <a:gd name="T57" fmla="*/ 727 h 72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55" h="727">
                  <a:moveTo>
                    <a:pt x="0" y="485"/>
                  </a:moveTo>
                  <a:lnTo>
                    <a:pt x="0" y="0"/>
                  </a:lnTo>
                  <a:lnTo>
                    <a:pt x="755" y="0"/>
                  </a:lnTo>
                  <a:lnTo>
                    <a:pt x="755" y="485"/>
                  </a:lnTo>
                  <a:lnTo>
                    <a:pt x="703" y="606"/>
                  </a:lnTo>
                  <a:lnTo>
                    <a:pt x="649" y="453"/>
                  </a:lnTo>
                  <a:lnTo>
                    <a:pt x="579" y="574"/>
                  </a:lnTo>
                  <a:lnTo>
                    <a:pt x="473" y="453"/>
                  </a:lnTo>
                  <a:lnTo>
                    <a:pt x="439" y="727"/>
                  </a:lnTo>
                  <a:lnTo>
                    <a:pt x="385" y="485"/>
                  </a:lnTo>
                  <a:lnTo>
                    <a:pt x="352" y="666"/>
                  </a:lnTo>
                  <a:lnTo>
                    <a:pt x="298" y="514"/>
                  </a:lnTo>
                  <a:lnTo>
                    <a:pt x="264" y="635"/>
                  </a:lnTo>
                  <a:lnTo>
                    <a:pt x="210" y="485"/>
                  </a:lnTo>
                  <a:lnTo>
                    <a:pt x="176" y="635"/>
                  </a:lnTo>
                  <a:lnTo>
                    <a:pt x="140" y="485"/>
                  </a:lnTo>
                  <a:lnTo>
                    <a:pt x="88" y="606"/>
                  </a:lnTo>
                  <a:lnTo>
                    <a:pt x="0" y="485"/>
                  </a:lnTo>
                  <a:close/>
                </a:path>
              </a:pathLst>
            </a:custGeom>
            <a:blipFill dpi="0" rotWithShape="0">
              <a:blip/>
              <a:srcRect/>
              <a:tile tx="0" ty="0" sx="100000" sy="100000" flip="none" algn="tl"/>
            </a:blipFill>
            <a:ln w="50800">
              <a:solidFill>
                <a:srgbClr val="000000"/>
              </a:solidFill>
              <a:round/>
              <a:headEnd/>
              <a:tailEnd/>
            </a:ln>
          </p:spPr>
          <p:txBody>
            <a:bodyPr/>
            <a:lstStyle>
              <a:lvl1pPr>
                <a:defRPr>
                  <a:solidFill>
                    <a:schemeClr val="tx1"/>
                  </a:solidFill>
                  <a:latin typeface="Calibri" pitchFamily="34" charset="0"/>
                  <a:ea typeface="ＭＳ Ｐゴシック" charset="-128"/>
                </a:defRPr>
              </a:lvl1pPr>
              <a:lvl2pPr marL="37931725" indent="-37474525">
                <a:defRPr>
                  <a:solidFill>
                    <a:schemeClr val="tx1"/>
                  </a:solidFill>
                  <a:latin typeface="Calibri" pitchFamily="34" charset="0"/>
                  <a:ea typeface="ＭＳ Ｐゴシック" charset="-128"/>
                </a:defRPr>
              </a:lvl2pPr>
              <a:lvl3pPr>
                <a:defRPr>
                  <a:solidFill>
                    <a:schemeClr val="tx1"/>
                  </a:solidFill>
                  <a:latin typeface="Calibri" pitchFamily="34" charset="0"/>
                  <a:ea typeface="ＭＳ Ｐゴシック" charset="-128"/>
                </a:defRPr>
              </a:lvl3pPr>
              <a:lvl4pPr>
                <a:defRPr>
                  <a:solidFill>
                    <a:schemeClr val="tx1"/>
                  </a:solidFill>
                  <a:latin typeface="Calibri" pitchFamily="34" charset="0"/>
                  <a:ea typeface="ＭＳ Ｐゴシック" charset="-128"/>
                </a:defRPr>
              </a:lvl4pPr>
              <a:lvl5pPr>
                <a:defRPr>
                  <a:solidFill>
                    <a:schemeClr val="tx1"/>
                  </a:solidFill>
                  <a:latin typeface="Calibri" pitchFamily="34" charset="0"/>
                  <a:ea typeface="ＭＳ Ｐゴシック" charset="-128"/>
                </a:defRPr>
              </a:lvl5pPr>
              <a:lvl6pPr marL="457200" fontAlgn="base">
                <a:spcBef>
                  <a:spcPct val="0"/>
                </a:spcBef>
                <a:spcAft>
                  <a:spcPct val="0"/>
                </a:spcAft>
                <a:defRPr>
                  <a:solidFill>
                    <a:schemeClr val="tx1"/>
                  </a:solidFill>
                  <a:latin typeface="Calibri" pitchFamily="34" charset="0"/>
                  <a:ea typeface="ＭＳ Ｐゴシック" charset="-128"/>
                </a:defRPr>
              </a:lvl6pPr>
              <a:lvl7pPr marL="914400" fontAlgn="base">
                <a:spcBef>
                  <a:spcPct val="0"/>
                </a:spcBef>
                <a:spcAft>
                  <a:spcPct val="0"/>
                </a:spcAft>
                <a:defRPr>
                  <a:solidFill>
                    <a:schemeClr val="tx1"/>
                  </a:solidFill>
                  <a:latin typeface="Calibri" pitchFamily="34" charset="0"/>
                  <a:ea typeface="ＭＳ Ｐゴシック" charset="-128"/>
                </a:defRPr>
              </a:lvl7pPr>
              <a:lvl8pPr marL="1371600" fontAlgn="base">
                <a:spcBef>
                  <a:spcPct val="0"/>
                </a:spcBef>
                <a:spcAft>
                  <a:spcPct val="0"/>
                </a:spcAft>
                <a:defRPr>
                  <a:solidFill>
                    <a:schemeClr val="tx1"/>
                  </a:solidFill>
                  <a:latin typeface="Calibri" pitchFamily="34" charset="0"/>
                  <a:ea typeface="ＭＳ Ｐゴシック" charset="-128"/>
                </a:defRPr>
              </a:lvl8pPr>
              <a:lvl9pPr marL="1828800" fontAlgn="base">
                <a:spcBef>
                  <a:spcPct val="0"/>
                </a:spcBef>
                <a:spcAft>
                  <a:spcPct val="0"/>
                </a:spcAft>
                <a:defRPr>
                  <a:solidFill>
                    <a:schemeClr val="tx1"/>
                  </a:solidFill>
                  <a:latin typeface="Calibri" pitchFamily="34" charset="0"/>
                  <a:ea typeface="ＭＳ Ｐゴシック" charset="-128"/>
                </a:defRPr>
              </a:lvl9pPr>
            </a:lstStyle>
            <a:p>
              <a:endParaRPr lang="en-US" altLang="en-US"/>
            </a:p>
          </p:txBody>
        </p:sp>
        <p:sp>
          <p:nvSpPr>
            <p:cNvPr id="89103" name="Rectangle 25"/>
            <p:cNvSpPr>
              <a:spLocks noChangeArrowheads="1"/>
            </p:cNvSpPr>
            <p:nvPr/>
          </p:nvSpPr>
          <p:spPr bwMode="auto">
            <a:xfrm>
              <a:off x="3232" y="1085"/>
              <a:ext cx="5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charset="-128"/>
                </a:defRPr>
              </a:lvl1pPr>
              <a:lvl2pPr marL="37931725" indent="-37474525">
                <a:defRPr>
                  <a:solidFill>
                    <a:schemeClr val="tx1"/>
                  </a:solidFill>
                  <a:latin typeface="Calibri" pitchFamily="34" charset="0"/>
                  <a:ea typeface="ＭＳ Ｐゴシック" charset="-128"/>
                </a:defRPr>
              </a:lvl2pPr>
              <a:lvl3pPr>
                <a:defRPr>
                  <a:solidFill>
                    <a:schemeClr val="tx1"/>
                  </a:solidFill>
                  <a:latin typeface="Calibri" pitchFamily="34" charset="0"/>
                  <a:ea typeface="ＭＳ Ｐゴシック" charset="-128"/>
                </a:defRPr>
              </a:lvl3pPr>
              <a:lvl4pPr>
                <a:defRPr>
                  <a:solidFill>
                    <a:schemeClr val="tx1"/>
                  </a:solidFill>
                  <a:latin typeface="Calibri" pitchFamily="34" charset="0"/>
                  <a:ea typeface="ＭＳ Ｐゴシック" charset="-128"/>
                </a:defRPr>
              </a:lvl4pPr>
              <a:lvl5pPr>
                <a:defRPr>
                  <a:solidFill>
                    <a:schemeClr val="tx1"/>
                  </a:solidFill>
                  <a:latin typeface="Calibri" pitchFamily="34" charset="0"/>
                  <a:ea typeface="ＭＳ Ｐゴシック" charset="-128"/>
                </a:defRPr>
              </a:lvl5pPr>
              <a:lvl6pPr marL="457200" fontAlgn="base">
                <a:spcBef>
                  <a:spcPct val="0"/>
                </a:spcBef>
                <a:spcAft>
                  <a:spcPct val="0"/>
                </a:spcAft>
                <a:defRPr>
                  <a:solidFill>
                    <a:schemeClr val="tx1"/>
                  </a:solidFill>
                  <a:latin typeface="Calibri" pitchFamily="34" charset="0"/>
                  <a:ea typeface="ＭＳ Ｐゴシック" charset="-128"/>
                </a:defRPr>
              </a:lvl6pPr>
              <a:lvl7pPr marL="914400" fontAlgn="base">
                <a:spcBef>
                  <a:spcPct val="0"/>
                </a:spcBef>
                <a:spcAft>
                  <a:spcPct val="0"/>
                </a:spcAft>
                <a:defRPr>
                  <a:solidFill>
                    <a:schemeClr val="tx1"/>
                  </a:solidFill>
                  <a:latin typeface="Calibri" pitchFamily="34" charset="0"/>
                  <a:ea typeface="ＭＳ Ｐゴシック" charset="-128"/>
                </a:defRPr>
              </a:lvl7pPr>
              <a:lvl8pPr marL="1371600" fontAlgn="base">
                <a:spcBef>
                  <a:spcPct val="0"/>
                </a:spcBef>
                <a:spcAft>
                  <a:spcPct val="0"/>
                </a:spcAft>
                <a:defRPr>
                  <a:solidFill>
                    <a:schemeClr val="tx1"/>
                  </a:solidFill>
                  <a:latin typeface="Calibri" pitchFamily="34" charset="0"/>
                  <a:ea typeface="ＭＳ Ｐゴシック" charset="-128"/>
                </a:defRPr>
              </a:lvl8pPr>
              <a:lvl9pPr marL="1828800" fontAlgn="base">
                <a:spcBef>
                  <a:spcPct val="0"/>
                </a:spcBef>
                <a:spcAft>
                  <a:spcPct val="0"/>
                </a:spcAft>
                <a:defRPr>
                  <a:solidFill>
                    <a:schemeClr val="tx1"/>
                  </a:solidFill>
                  <a:latin typeface="Calibri" pitchFamily="34" charset="0"/>
                  <a:ea typeface="ＭＳ Ｐゴシック" charset="-128"/>
                </a:defRPr>
              </a:lvl9pPr>
            </a:lstStyle>
            <a:p>
              <a:pPr eaLnBrk="0" hangingPunct="0"/>
              <a:r>
                <a:rPr lang="en-US" altLang="zh-CN" sz="2000">
                  <a:solidFill>
                    <a:srgbClr val="000000"/>
                  </a:solidFill>
                  <a:latin typeface="Helvetica" pitchFamily="34" charset="0"/>
                  <a:ea typeface="SimSun" pitchFamily="2" charset="-122"/>
                </a:rPr>
                <a:t>60-100x</a:t>
              </a:r>
              <a:endParaRPr lang="en-US" altLang="zh-CN">
                <a:ea typeface="SimSun" pitchFamily="2" charset="-122"/>
              </a:endParaRPr>
            </a:p>
          </p:txBody>
        </p:sp>
      </p:grpSp>
    </p:spTree>
    <p:extLst>
      <p:ext uri="{BB962C8B-B14F-4D97-AF65-F5344CB8AC3E}">
        <p14:creationId xmlns:p14="http://schemas.microsoft.com/office/powerpoint/2010/main" val="29009586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6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2769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2769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91" grpId="0" autoUpdateAnimBg="0"/>
      <p:bldP spid="327695" grpId="0" autoUpdateAnimBg="0"/>
      <p:bldP spid="327699" grpId="0"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GB" altLang="en-US"/>
              <a:t>Cost of Error Correction</a:t>
            </a:r>
            <a:endParaRPr lang="en-US" altLang="zh-CN">
              <a:ea typeface="SimSun" pitchFamily="2" charset="-122"/>
            </a:endParaRPr>
          </a:p>
        </p:txBody>
      </p:sp>
      <p:sp>
        <p:nvSpPr>
          <p:cNvPr id="90115" name="Text Box 3"/>
          <p:cNvSpPr txBox="1">
            <a:spLocks noChangeArrowheads="1"/>
          </p:cNvSpPr>
          <p:nvPr/>
        </p:nvSpPr>
        <p:spPr bwMode="auto">
          <a:xfrm>
            <a:off x="152400" y="1676400"/>
            <a:ext cx="853440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ＭＳ Ｐゴシック" charset="-128"/>
              </a:defRPr>
            </a:lvl1pPr>
            <a:lvl2pPr marL="37931725" indent="-37474525">
              <a:defRPr>
                <a:solidFill>
                  <a:schemeClr val="tx1"/>
                </a:solidFill>
                <a:latin typeface="Calibri" pitchFamily="34" charset="0"/>
                <a:ea typeface="ＭＳ Ｐゴシック" charset="-128"/>
              </a:defRPr>
            </a:lvl2pPr>
            <a:lvl3pPr>
              <a:defRPr>
                <a:solidFill>
                  <a:schemeClr val="tx1"/>
                </a:solidFill>
                <a:latin typeface="Calibri" pitchFamily="34" charset="0"/>
                <a:ea typeface="ＭＳ Ｐゴシック" charset="-128"/>
              </a:defRPr>
            </a:lvl3pPr>
            <a:lvl4pPr>
              <a:defRPr>
                <a:solidFill>
                  <a:schemeClr val="tx1"/>
                </a:solidFill>
                <a:latin typeface="Calibri" pitchFamily="34" charset="0"/>
                <a:ea typeface="ＭＳ Ｐゴシック" charset="-128"/>
              </a:defRPr>
            </a:lvl4pPr>
            <a:lvl5pPr>
              <a:defRPr>
                <a:solidFill>
                  <a:schemeClr val="tx1"/>
                </a:solidFill>
                <a:latin typeface="Calibri" pitchFamily="34" charset="0"/>
                <a:ea typeface="ＭＳ Ｐゴシック" charset="-128"/>
              </a:defRPr>
            </a:lvl5pPr>
            <a:lvl6pPr marL="457200" fontAlgn="base">
              <a:spcBef>
                <a:spcPct val="0"/>
              </a:spcBef>
              <a:spcAft>
                <a:spcPct val="0"/>
              </a:spcAft>
              <a:defRPr>
                <a:solidFill>
                  <a:schemeClr val="tx1"/>
                </a:solidFill>
                <a:latin typeface="Calibri" pitchFamily="34" charset="0"/>
                <a:ea typeface="ＭＳ Ｐゴシック" charset="-128"/>
              </a:defRPr>
            </a:lvl6pPr>
            <a:lvl7pPr marL="914400" fontAlgn="base">
              <a:spcBef>
                <a:spcPct val="0"/>
              </a:spcBef>
              <a:spcAft>
                <a:spcPct val="0"/>
              </a:spcAft>
              <a:defRPr>
                <a:solidFill>
                  <a:schemeClr val="tx1"/>
                </a:solidFill>
                <a:latin typeface="Calibri" pitchFamily="34" charset="0"/>
                <a:ea typeface="ＭＳ Ｐゴシック" charset="-128"/>
              </a:defRPr>
            </a:lvl7pPr>
            <a:lvl8pPr marL="1371600" fontAlgn="base">
              <a:spcBef>
                <a:spcPct val="0"/>
              </a:spcBef>
              <a:spcAft>
                <a:spcPct val="0"/>
              </a:spcAft>
              <a:defRPr>
                <a:solidFill>
                  <a:schemeClr val="tx1"/>
                </a:solidFill>
                <a:latin typeface="Calibri" pitchFamily="34" charset="0"/>
                <a:ea typeface="ＭＳ Ｐゴシック" charset="-128"/>
              </a:defRPr>
            </a:lvl8pPr>
            <a:lvl9pPr marL="1828800" fontAlgn="base">
              <a:spcBef>
                <a:spcPct val="0"/>
              </a:spcBef>
              <a:spcAft>
                <a:spcPct val="0"/>
              </a:spcAft>
              <a:defRPr>
                <a:solidFill>
                  <a:schemeClr val="tx1"/>
                </a:solidFill>
                <a:latin typeface="Calibri" pitchFamily="34" charset="0"/>
                <a:ea typeface="ＭＳ Ｐゴシック" charset="-128"/>
              </a:defRPr>
            </a:lvl9pPr>
          </a:lstStyle>
          <a:p>
            <a:pPr>
              <a:spcBef>
                <a:spcPct val="20000"/>
              </a:spcBef>
              <a:buClr>
                <a:schemeClr val="tx1"/>
              </a:buClr>
              <a:buSzPct val="60000"/>
              <a:buFont typeface="Wingdings" pitchFamily="2" charset="2"/>
              <a:buChar char="n"/>
            </a:pPr>
            <a:r>
              <a:rPr lang="en-GB" altLang="en-US">
                <a:latin typeface="Comic Sans MS" pitchFamily="66" charset="0"/>
              </a:rPr>
              <a:t>Cost of error-correction goes up with life cycle stage</a:t>
            </a:r>
          </a:p>
          <a:p>
            <a:pPr>
              <a:spcBef>
                <a:spcPct val="20000"/>
              </a:spcBef>
              <a:buClr>
                <a:schemeClr val="tx1"/>
              </a:buClr>
              <a:buSzPct val="60000"/>
              <a:buFont typeface="Wingdings" pitchFamily="2" charset="2"/>
              <a:buChar char="n"/>
            </a:pPr>
            <a:r>
              <a:rPr lang="en-GB" altLang="en-US">
                <a:latin typeface="Comic Sans MS" pitchFamily="66" charset="0"/>
              </a:rPr>
              <a:t>60% of errors introduced during design, 40% during implementation</a:t>
            </a:r>
          </a:p>
          <a:p>
            <a:pPr>
              <a:spcBef>
                <a:spcPct val="20000"/>
              </a:spcBef>
              <a:buClr>
                <a:schemeClr val="tx1"/>
              </a:buClr>
              <a:buSzPct val="60000"/>
              <a:buFont typeface="Wingdings" pitchFamily="2" charset="2"/>
              <a:buChar char="n"/>
            </a:pPr>
            <a:r>
              <a:rPr lang="en-GB" altLang="en-US">
                <a:latin typeface="Comic Sans MS" pitchFamily="66" charset="0"/>
              </a:rPr>
              <a:t>2/3 of design errors are discovered when the software is operational</a:t>
            </a:r>
            <a:endParaRPr lang="en-US" altLang="zh-CN">
              <a:latin typeface="Comic Sans MS" pitchFamily="66" charset="0"/>
              <a:ea typeface="SimSun" pitchFamily="2" charset="-122"/>
            </a:endParaRPr>
          </a:p>
        </p:txBody>
      </p:sp>
      <p:grpSp>
        <p:nvGrpSpPr>
          <p:cNvPr id="90116" name="Group 4"/>
          <p:cNvGrpSpPr>
            <a:grpSpLocks/>
          </p:cNvGrpSpPr>
          <p:nvPr/>
        </p:nvGrpSpPr>
        <p:grpSpPr bwMode="auto">
          <a:xfrm>
            <a:off x="1371600" y="4116388"/>
            <a:ext cx="6265863" cy="2741612"/>
            <a:chOff x="750" y="2183"/>
            <a:chExt cx="4803" cy="2276"/>
          </a:xfrm>
        </p:grpSpPr>
        <p:grpSp>
          <p:nvGrpSpPr>
            <p:cNvPr id="90118" name="Group 5"/>
            <p:cNvGrpSpPr>
              <a:grpSpLocks/>
            </p:cNvGrpSpPr>
            <p:nvPr/>
          </p:nvGrpSpPr>
          <p:grpSpPr bwMode="auto">
            <a:xfrm>
              <a:off x="1248" y="2304"/>
              <a:ext cx="4032" cy="1536"/>
              <a:chOff x="1248" y="2304"/>
              <a:chExt cx="4032" cy="1536"/>
            </a:xfrm>
          </p:grpSpPr>
          <p:sp>
            <p:nvSpPr>
              <p:cNvPr id="90124" name="Line 6"/>
              <p:cNvSpPr>
                <a:spLocks noChangeShapeType="1"/>
              </p:cNvSpPr>
              <p:nvPr/>
            </p:nvSpPr>
            <p:spPr bwMode="gray">
              <a:xfrm>
                <a:off x="1248" y="3840"/>
                <a:ext cx="4032" cy="0"/>
              </a:xfrm>
              <a:prstGeom prst="line">
                <a:avLst/>
              </a:prstGeom>
              <a:noFill/>
              <a:ln w="9525">
                <a:solidFill>
                  <a:srgbClr val="C0C0C0"/>
                </a:solidFill>
                <a:miter lim="800000"/>
                <a:headEnd/>
                <a:tailEnd/>
              </a:ln>
              <a:extLst>
                <a:ext uri="{909E8E84-426E-40DD-AFC4-6F175D3DCCD1}">
                  <a14:hiddenFill xmlns:a14="http://schemas.microsoft.com/office/drawing/2010/main">
                    <a:noFill/>
                  </a14:hiddenFill>
                </a:ext>
              </a:extLst>
            </p:spPr>
            <p:txBody>
              <a:bodyPr wrap="none"/>
              <a:lstStyle/>
              <a:p>
                <a:endParaRPr lang="en-IE"/>
              </a:p>
            </p:txBody>
          </p:sp>
          <p:sp>
            <p:nvSpPr>
              <p:cNvPr id="90125" name="Line 7"/>
              <p:cNvSpPr>
                <a:spLocks noChangeShapeType="1"/>
              </p:cNvSpPr>
              <p:nvPr/>
            </p:nvSpPr>
            <p:spPr bwMode="gray">
              <a:xfrm>
                <a:off x="1248" y="3669"/>
                <a:ext cx="4032" cy="0"/>
              </a:xfrm>
              <a:prstGeom prst="line">
                <a:avLst/>
              </a:prstGeom>
              <a:noFill/>
              <a:ln w="9525">
                <a:solidFill>
                  <a:srgbClr val="C0C0C0"/>
                </a:solidFill>
                <a:miter lim="800000"/>
                <a:headEnd/>
                <a:tailEnd/>
              </a:ln>
              <a:extLst>
                <a:ext uri="{909E8E84-426E-40DD-AFC4-6F175D3DCCD1}">
                  <a14:hiddenFill xmlns:a14="http://schemas.microsoft.com/office/drawing/2010/main">
                    <a:noFill/>
                  </a14:hiddenFill>
                </a:ext>
              </a:extLst>
            </p:spPr>
            <p:txBody>
              <a:bodyPr wrap="none"/>
              <a:lstStyle/>
              <a:p>
                <a:endParaRPr lang="en-IE"/>
              </a:p>
            </p:txBody>
          </p:sp>
          <p:sp>
            <p:nvSpPr>
              <p:cNvPr id="90126" name="Line 8"/>
              <p:cNvSpPr>
                <a:spLocks noChangeShapeType="1"/>
              </p:cNvSpPr>
              <p:nvPr/>
            </p:nvSpPr>
            <p:spPr bwMode="gray">
              <a:xfrm>
                <a:off x="1248" y="3498"/>
                <a:ext cx="4032" cy="0"/>
              </a:xfrm>
              <a:prstGeom prst="line">
                <a:avLst/>
              </a:prstGeom>
              <a:noFill/>
              <a:ln w="9525">
                <a:solidFill>
                  <a:srgbClr val="C0C0C0"/>
                </a:solidFill>
                <a:miter lim="800000"/>
                <a:headEnd/>
                <a:tailEnd/>
              </a:ln>
              <a:extLst>
                <a:ext uri="{909E8E84-426E-40DD-AFC4-6F175D3DCCD1}">
                  <a14:hiddenFill xmlns:a14="http://schemas.microsoft.com/office/drawing/2010/main">
                    <a:noFill/>
                  </a14:hiddenFill>
                </a:ext>
              </a:extLst>
            </p:spPr>
            <p:txBody>
              <a:bodyPr wrap="none"/>
              <a:lstStyle/>
              <a:p>
                <a:endParaRPr lang="en-IE"/>
              </a:p>
            </p:txBody>
          </p:sp>
          <p:sp>
            <p:nvSpPr>
              <p:cNvPr id="90127" name="Line 9"/>
              <p:cNvSpPr>
                <a:spLocks noChangeShapeType="1"/>
              </p:cNvSpPr>
              <p:nvPr/>
            </p:nvSpPr>
            <p:spPr bwMode="gray">
              <a:xfrm>
                <a:off x="1248" y="3328"/>
                <a:ext cx="4032" cy="0"/>
              </a:xfrm>
              <a:prstGeom prst="line">
                <a:avLst/>
              </a:prstGeom>
              <a:noFill/>
              <a:ln w="9525">
                <a:solidFill>
                  <a:srgbClr val="C0C0C0"/>
                </a:solidFill>
                <a:miter lim="800000"/>
                <a:headEnd/>
                <a:tailEnd/>
              </a:ln>
              <a:extLst>
                <a:ext uri="{909E8E84-426E-40DD-AFC4-6F175D3DCCD1}">
                  <a14:hiddenFill xmlns:a14="http://schemas.microsoft.com/office/drawing/2010/main">
                    <a:noFill/>
                  </a14:hiddenFill>
                </a:ext>
              </a:extLst>
            </p:spPr>
            <p:txBody>
              <a:bodyPr wrap="none"/>
              <a:lstStyle/>
              <a:p>
                <a:endParaRPr lang="en-IE"/>
              </a:p>
            </p:txBody>
          </p:sp>
          <p:sp>
            <p:nvSpPr>
              <p:cNvPr id="90128" name="Line 10"/>
              <p:cNvSpPr>
                <a:spLocks noChangeShapeType="1"/>
              </p:cNvSpPr>
              <p:nvPr/>
            </p:nvSpPr>
            <p:spPr bwMode="gray">
              <a:xfrm>
                <a:off x="1248" y="3157"/>
                <a:ext cx="4032" cy="0"/>
              </a:xfrm>
              <a:prstGeom prst="line">
                <a:avLst/>
              </a:prstGeom>
              <a:noFill/>
              <a:ln w="9525">
                <a:solidFill>
                  <a:srgbClr val="C0C0C0"/>
                </a:solidFill>
                <a:miter lim="800000"/>
                <a:headEnd/>
                <a:tailEnd/>
              </a:ln>
              <a:extLst>
                <a:ext uri="{909E8E84-426E-40DD-AFC4-6F175D3DCCD1}">
                  <a14:hiddenFill xmlns:a14="http://schemas.microsoft.com/office/drawing/2010/main">
                    <a:noFill/>
                  </a14:hiddenFill>
                </a:ext>
              </a:extLst>
            </p:spPr>
            <p:txBody>
              <a:bodyPr wrap="none"/>
              <a:lstStyle/>
              <a:p>
                <a:endParaRPr lang="en-IE"/>
              </a:p>
            </p:txBody>
          </p:sp>
          <p:sp>
            <p:nvSpPr>
              <p:cNvPr id="90129" name="Line 11"/>
              <p:cNvSpPr>
                <a:spLocks noChangeShapeType="1"/>
              </p:cNvSpPr>
              <p:nvPr/>
            </p:nvSpPr>
            <p:spPr bwMode="gray">
              <a:xfrm>
                <a:off x="1248" y="2986"/>
                <a:ext cx="4032" cy="0"/>
              </a:xfrm>
              <a:prstGeom prst="line">
                <a:avLst/>
              </a:prstGeom>
              <a:noFill/>
              <a:ln w="9525">
                <a:solidFill>
                  <a:srgbClr val="C0C0C0"/>
                </a:solidFill>
                <a:miter lim="800000"/>
                <a:headEnd/>
                <a:tailEnd/>
              </a:ln>
              <a:extLst>
                <a:ext uri="{909E8E84-426E-40DD-AFC4-6F175D3DCCD1}">
                  <a14:hiddenFill xmlns:a14="http://schemas.microsoft.com/office/drawing/2010/main">
                    <a:noFill/>
                  </a14:hiddenFill>
                </a:ext>
              </a:extLst>
            </p:spPr>
            <p:txBody>
              <a:bodyPr wrap="none"/>
              <a:lstStyle/>
              <a:p>
                <a:endParaRPr lang="en-IE"/>
              </a:p>
            </p:txBody>
          </p:sp>
          <p:sp>
            <p:nvSpPr>
              <p:cNvPr id="90130" name="Line 12"/>
              <p:cNvSpPr>
                <a:spLocks noChangeShapeType="1"/>
              </p:cNvSpPr>
              <p:nvPr/>
            </p:nvSpPr>
            <p:spPr bwMode="gray">
              <a:xfrm>
                <a:off x="1248" y="2816"/>
                <a:ext cx="4032" cy="0"/>
              </a:xfrm>
              <a:prstGeom prst="line">
                <a:avLst/>
              </a:prstGeom>
              <a:noFill/>
              <a:ln w="9525">
                <a:solidFill>
                  <a:srgbClr val="C0C0C0"/>
                </a:solidFill>
                <a:miter lim="800000"/>
                <a:headEnd/>
                <a:tailEnd/>
              </a:ln>
              <a:extLst>
                <a:ext uri="{909E8E84-426E-40DD-AFC4-6F175D3DCCD1}">
                  <a14:hiddenFill xmlns:a14="http://schemas.microsoft.com/office/drawing/2010/main">
                    <a:noFill/>
                  </a14:hiddenFill>
                </a:ext>
              </a:extLst>
            </p:spPr>
            <p:txBody>
              <a:bodyPr wrap="none"/>
              <a:lstStyle/>
              <a:p>
                <a:endParaRPr lang="en-IE"/>
              </a:p>
            </p:txBody>
          </p:sp>
          <p:sp>
            <p:nvSpPr>
              <p:cNvPr id="90131" name="Line 13"/>
              <p:cNvSpPr>
                <a:spLocks noChangeShapeType="1"/>
              </p:cNvSpPr>
              <p:nvPr/>
            </p:nvSpPr>
            <p:spPr bwMode="gray">
              <a:xfrm>
                <a:off x="1248" y="2645"/>
                <a:ext cx="4032" cy="0"/>
              </a:xfrm>
              <a:prstGeom prst="line">
                <a:avLst/>
              </a:prstGeom>
              <a:noFill/>
              <a:ln w="9525">
                <a:solidFill>
                  <a:srgbClr val="C0C0C0"/>
                </a:solidFill>
                <a:miter lim="800000"/>
                <a:headEnd/>
                <a:tailEnd/>
              </a:ln>
              <a:extLst>
                <a:ext uri="{909E8E84-426E-40DD-AFC4-6F175D3DCCD1}">
                  <a14:hiddenFill xmlns:a14="http://schemas.microsoft.com/office/drawing/2010/main">
                    <a:noFill/>
                  </a14:hiddenFill>
                </a:ext>
              </a:extLst>
            </p:spPr>
            <p:txBody>
              <a:bodyPr wrap="none"/>
              <a:lstStyle/>
              <a:p>
                <a:endParaRPr lang="en-IE"/>
              </a:p>
            </p:txBody>
          </p:sp>
          <p:sp>
            <p:nvSpPr>
              <p:cNvPr id="90132" name="Line 14"/>
              <p:cNvSpPr>
                <a:spLocks noChangeShapeType="1"/>
              </p:cNvSpPr>
              <p:nvPr/>
            </p:nvSpPr>
            <p:spPr bwMode="gray">
              <a:xfrm>
                <a:off x="1248" y="2474"/>
                <a:ext cx="4032" cy="0"/>
              </a:xfrm>
              <a:prstGeom prst="line">
                <a:avLst/>
              </a:prstGeom>
              <a:noFill/>
              <a:ln w="9525">
                <a:solidFill>
                  <a:srgbClr val="C0C0C0"/>
                </a:solidFill>
                <a:miter lim="800000"/>
                <a:headEnd/>
                <a:tailEnd/>
              </a:ln>
              <a:extLst>
                <a:ext uri="{909E8E84-426E-40DD-AFC4-6F175D3DCCD1}">
                  <a14:hiddenFill xmlns:a14="http://schemas.microsoft.com/office/drawing/2010/main">
                    <a:noFill/>
                  </a14:hiddenFill>
                </a:ext>
              </a:extLst>
            </p:spPr>
            <p:txBody>
              <a:bodyPr wrap="none"/>
              <a:lstStyle/>
              <a:p>
                <a:endParaRPr lang="en-IE"/>
              </a:p>
            </p:txBody>
          </p:sp>
          <p:sp>
            <p:nvSpPr>
              <p:cNvPr id="90133" name="Line 15"/>
              <p:cNvSpPr>
                <a:spLocks noChangeShapeType="1"/>
              </p:cNvSpPr>
              <p:nvPr/>
            </p:nvSpPr>
            <p:spPr bwMode="gray">
              <a:xfrm>
                <a:off x="1248" y="2304"/>
                <a:ext cx="4032" cy="0"/>
              </a:xfrm>
              <a:prstGeom prst="line">
                <a:avLst/>
              </a:prstGeom>
              <a:noFill/>
              <a:ln w="9525">
                <a:solidFill>
                  <a:srgbClr val="C0C0C0"/>
                </a:solidFill>
                <a:miter lim="800000"/>
                <a:headEnd/>
                <a:tailEnd/>
              </a:ln>
              <a:extLst>
                <a:ext uri="{909E8E84-426E-40DD-AFC4-6F175D3DCCD1}">
                  <a14:hiddenFill xmlns:a14="http://schemas.microsoft.com/office/drawing/2010/main">
                    <a:noFill/>
                  </a14:hiddenFill>
                </a:ext>
              </a:extLst>
            </p:spPr>
            <p:txBody>
              <a:bodyPr wrap="none"/>
              <a:lstStyle/>
              <a:p>
                <a:endParaRPr lang="en-IE"/>
              </a:p>
            </p:txBody>
          </p:sp>
        </p:grpSp>
        <p:sp>
          <p:nvSpPr>
            <p:cNvPr id="90119" name="Line 16"/>
            <p:cNvSpPr>
              <a:spLocks noChangeShapeType="1"/>
            </p:cNvSpPr>
            <p:nvPr/>
          </p:nvSpPr>
          <p:spPr bwMode="gray">
            <a:xfrm>
              <a:off x="1248" y="2256"/>
              <a:ext cx="0" cy="206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E"/>
            </a:p>
          </p:txBody>
        </p:sp>
        <p:sp>
          <p:nvSpPr>
            <p:cNvPr id="90120" name="Line 17"/>
            <p:cNvSpPr>
              <a:spLocks noChangeShapeType="1"/>
            </p:cNvSpPr>
            <p:nvPr/>
          </p:nvSpPr>
          <p:spPr bwMode="gray">
            <a:xfrm>
              <a:off x="1104" y="3984"/>
              <a:ext cx="417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E"/>
            </a:p>
          </p:txBody>
        </p:sp>
        <p:sp>
          <p:nvSpPr>
            <p:cNvPr id="90121" name="Text Box 18"/>
            <p:cNvSpPr txBox="1">
              <a:spLocks noChangeArrowheads="1"/>
            </p:cNvSpPr>
            <p:nvPr/>
          </p:nvSpPr>
          <p:spPr bwMode="gray">
            <a:xfrm>
              <a:off x="750" y="2183"/>
              <a:ext cx="482" cy="2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ＭＳ Ｐゴシック" charset="-128"/>
                </a:defRPr>
              </a:lvl1pPr>
              <a:lvl2pPr marL="37931725" indent="-37474525">
                <a:defRPr>
                  <a:solidFill>
                    <a:schemeClr val="tx1"/>
                  </a:solidFill>
                  <a:latin typeface="Calibri" pitchFamily="34" charset="0"/>
                  <a:ea typeface="ＭＳ Ｐゴシック" charset="-128"/>
                </a:defRPr>
              </a:lvl2pPr>
              <a:lvl3pPr>
                <a:defRPr>
                  <a:solidFill>
                    <a:schemeClr val="tx1"/>
                  </a:solidFill>
                  <a:latin typeface="Calibri" pitchFamily="34" charset="0"/>
                  <a:ea typeface="ＭＳ Ｐゴシック" charset="-128"/>
                </a:defRPr>
              </a:lvl3pPr>
              <a:lvl4pPr>
                <a:defRPr>
                  <a:solidFill>
                    <a:schemeClr val="tx1"/>
                  </a:solidFill>
                  <a:latin typeface="Calibri" pitchFamily="34" charset="0"/>
                  <a:ea typeface="ＭＳ Ｐゴシック" charset="-128"/>
                </a:defRPr>
              </a:lvl4pPr>
              <a:lvl5pPr>
                <a:defRPr>
                  <a:solidFill>
                    <a:schemeClr val="tx1"/>
                  </a:solidFill>
                  <a:latin typeface="Calibri" pitchFamily="34" charset="0"/>
                  <a:ea typeface="ＭＳ Ｐゴシック" charset="-128"/>
                </a:defRPr>
              </a:lvl5pPr>
              <a:lvl6pPr marL="457200" fontAlgn="base">
                <a:spcBef>
                  <a:spcPct val="0"/>
                </a:spcBef>
                <a:spcAft>
                  <a:spcPct val="0"/>
                </a:spcAft>
                <a:defRPr>
                  <a:solidFill>
                    <a:schemeClr val="tx1"/>
                  </a:solidFill>
                  <a:latin typeface="Calibri" pitchFamily="34" charset="0"/>
                  <a:ea typeface="ＭＳ Ｐゴシック" charset="-128"/>
                </a:defRPr>
              </a:lvl6pPr>
              <a:lvl7pPr marL="914400" fontAlgn="base">
                <a:spcBef>
                  <a:spcPct val="0"/>
                </a:spcBef>
                <a:spcAft>
                  <a:spcPct val="0"/>
                </a:spcAft>
                <a:defRPr>
                  <a:solidFill>
                    <a:schemeClr val="tx1"/>
                  </a:solidFill>
                  <a:latin typeface="Calibri" pitchFamily="34" charset="0"/>
                  <a:ea typeface="ＭＳ Ｐゴシック" charset="-128"/>
                </a:defRPr>
              </a:lvl7pPr>
              <a:lvl8pPr marL="1371600" fontAlgn="base">
                <a:spcBef>
                  <a:spcPct val="0"/>
                </a:spcBef>
                <a:spcAft>
                  <a:spcPct val="0"/>
                </a:spcAft>
                <a:defRPr>
                  <a:solidFill>
                    <a:schemeClr val="tx1"/>
                  </a:solidFill>
                  <a:latin typeface="Calibri" pitchFamily="34" charset="0"/>
                  <a:ea typeface="ＭＳ Ｐゴシック" charset="-128"/>
                </a:defRPr>
              </a:lvl8pPr>
              <a:lvl9pPr marL="1828800" fontAlgn="base">
                <a:spcBef>
                  <a:spcPct val="0"/>
                </a:spcBef>
                <a:spcAft>
                  <a:spcPct val="0"/>
                </a:spcAft>
                <a:defRPr>
                  <a:solidFill>
                    <a:schemeClr val="tx1"/>
                  </a:solidFill>
                  <a:latin typeface="Calibri" pitchFamily="34" charset="0"/>
                  <a:ea typeface="ＭＳ Ｐゴシック" charset="-128"/>
                </a:defRPr>
              </a:lvl9pPr>
            </a:lstStyle>
            <a:p>
              <a:pPr algn="r"/>
              <a:r>
                <a:rPr lang="nl-BE" altLang="en-US" sz="1600">
                  <a:latin typeface="Tahoma" pitchFamily="34" charset="0"/>
                </a:rPr>
                <a:t>1000</a:t>
              </a:r>
            </a:p>
            <a:p>
              <a:pPr algn="r"/>
              <a:r>
                <a:rPr lang="nl-BE" altLang="en-US" sz="1600">
                  <a:latin typeface="Tahoma" pitchFamily="34" charset="0"/>
                </a:rPr>
                <a:t>500</a:t>
              </a:r>
            </a:p>
            <a:p>
              <a:pPr algn="r"/>
              <a:r>
                <a:rPr lang="nl-BE" altLang="en-US" sz="1600">
                  <a:latin typeface="Tahoma" pitchFamily="34" charset="0"/>
                </a:rPr>
                <a:t>200</a:t>
              </a:r>
            </a:p>
            <a:p>
              <a:pPr algn="r"/>
              <a:r>
                <a:rPr lang="nl-BE" altLang="en-US" sz="1600">
                  <a:latin typeface="Tahoma" pitchFamily="34" charset="0"/>
                </a:rPr>
                <a:t>100</a:t>
              </a:r>
            </a:p>
            <a:p>
              <a:pPr algn="r"/>
              <a:r>
                <a:rPr lang="nl-BE" altLang="en-US" sz="1600">
                  <a:latin typeface="Tahoma" pitchFamily="34" charset="0"/>
                </a:rPr>
                <a:t>50</a:t>
              </a:r>
            </a:p>
            <a:p>
              <a:pPr algn="r"/>
              <a:r>
                <a:rPr lang="nl-BE" altLang="en-US" sz="1600">
                  <a:latin typeface="Tahoma" pitchFamily="34" charset="0"/>
                </a:rPr>
                <a:t>20</a:t>
              </a:r>
            </a:p>
            <a:p>
              <a:pPr algn="r"/>
              <a:r>
                <a:rPr lang="nl-BE" altLang="en-US" sz="1600">
                  <a:latin typeface="Tahoma" pitchFamily="34" charset="0"/>
                </a:rPr>
                <a:t>10</a:t>
              </a:r>
            </a:p>
            <a:p>
              <a:pPr algn="r"/>
              <a:r>
                <a:rPr lang="nl-BE" altLang="en-US" sz="1600">
                  <a:latin typeface="Tahoma" pitchFamily="34" charset="0"/>
                </a:rPr>
                <a:t>5</a:t>
              </a:r>
            </a:p>
            <a:p>
              <a:pPr algn="r"/>
              <a:r>
                <a:rPr lang="nl-BE" altLang="en-US" sz="1600">
                  <a:latin typeface="Tahoma" pitchFamily="34" charset="0"/>
                </a:rPr>
                <a:t>2</a:t>
              </a:r>
            </a:p>
            <a:p>
              <a:pPr algn="r"/>
              <a:r>
                <a:rPr lang="nl-BE" altLang="en-US" sz="1600">
                  <a:latin typeface="Tahoma" pitchFamily="34" charset="0"/>
                </a:rPr>
                <a:t>1</a:t>
              </a:r>
              <a:endParaRPr lang="en-GB" altLang="en-US" sz="1600">
                <a:latin typeface="Tahoma" pitchFamily="34" charset="0"/>
              </a:endParaRPr>
            </a:p>
          </p:txBody>
        </p:sp>
        <p:sp>
          <p:nvSpPr>
            <p:cNvPr id="90122" name="Text Box 19"/>
            <p:cNvSpPr txBox="1">
              <a:spLocks noChangeArrowheads="1"/>
            </p:cNvSpPr>
            <p:nvPr/>
          </p:nvSpPr>
          <p:spPr bwMode="gray">
            <a:xfrm>
              <a:off x="1238" y="3977"/>
              <a:ext cx="4315"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384175">
                <a:defRPr>
                  <a:solidFill>
                    <a:schemeClr val="tx1"/>
                  </a:solidFill>
                  <a:latin typeface="Calibri" pitchFamily="34" charset="0"/>
                  <a:ea typeface="ＭＳ Ｐゴシック" charset="-128"/>
                </a:defRPr>
              </a:lvl1pPr>
              <a:lvl2pPr marL="37931725" indent="-37474525" defTabSz="384175">
                <a:defRPr>
                  <a:solidFill>
                    <a:schemeClr val="tx1"/>
                  </a:solidFill>
                  <a:latin typeface="Calibri" pitchFamily="34" charset="0"/>
                  <a:ea typeface="ＭＳ Ｐゴシック" charset="-128"/>
                </a:defRPr>
              </a:lvl2pPr>
              <a:lvl3pPr>
                <a:defRPr>
                  <a:solidFill>
                    <a:schemeClr val="tx1"/>
                  </a:solidFill>
                  <a:latin typeface="Calibri" pitchFamily="34" charset="0"/>
                  <a:ea typeface="ＭＳ Ｐゴシック" charset="-128"/>
                </a:defRPr>
              </a:lvl3pPr>
              <a:lvl4pPr>
                <a:defRPr>
                  <a:solidFill>
                    <a:schemeClr val="tx1"/>
                  </a:solidFill>
                  <a:latin typeface="Calibri" pitchFamily="34" charset="0"/>
                  <a:ea typeface="ＭＳ Ｐゴシック" charset="-128"/>
                </a:defRPr>
              </a:lvl4pPr>
              <a:lvl5pPr>
                <a:defRPr>
                  <a:solidFill>
                    <a:schemeClr val="tx1"/>
                  </a:solidFill>
                  <a:latin typeface="Calibri" pitchFamily="34" charset="0"/>
                  <a:ea typeface="ＭＳ Ｐゴシック" charset="-128"/>
                </a:defRPr>
              </a:lvl5pPr>
              <a:lvl6pPr marL="457200" fontAlgn="base">
                <a:spcBef>
                  <a:spcPct val="0"/>
                </a:spcBef>
                <a:spcAft>
                  <a:spcPct val="0"/>
                </a:spcAft>
                <a:defRPr>
                  <a:solidFill>
                    <a:schemeClr val="tx1"/>
                  </a:solidFill>
                  <a:latin typeface="Calibri" pitchFamily="34" charset="0"/>
                  <a:ea typeface="ＭＳ Ｐゴシック" charset="-128"/>
                </a:defRPr>
              </a:lvl6pPr>
              <a:lvl7pPr marL="914400" fontAlgn="base">
                <a:spcBef>
                  <a:spcPct val="0"/>
                </a:spcBef>
                <a:spcAft>
                  <a:spcPct val="0"/>
                </a:spcAft>
                <a:defRPr>
                  <a:solidFill>
                    <a:schemeClr val="tx1"/>
                  </a:solidFill>
                  <a:latin typeface="Calibri" pitchFamily="34" charset="0"/>
                  <a:ea typeface="ＭＳ Ｐゴシック" charset="-128"/>
                </a:defRPr>
              </a:lvl7pPr>
              <a:lvl8pPr marL="1371600" fontAlgn="base">
                <a:spcBef>
                  <a:spcPct val="0"/>
                </a:spcBef>
                <a:spcAft>
                  <a:spcPct val="0"/>
                </a:spcAft>
                <a:defRPr>
                  <a:solidFill>
                    <a:schemeClr val="tx1"/>
                  </a:solidFill>
                  <a:latin typeface="Calibri" pitchFamily="34" charset="0"/>
                  <a:ea typeface="ＭＳ Ｐゴシック" charset="-128"/>
                </a:defRPr>
              </a:lvl8pPr>
              <a:lvl9pPr marL="1828800" fontAlgn="base">
                <a:spcBef>
                  <a:spcPct val="0"/>
                </a:spcBef>
                <a:spcAft>
                  <a:spcPct val="0"/>
                </a:spcAft>
                <a:defRPr>
                  <a:solidFill>
                    <a:schemeClr val="tx1"/>
                  </a:solidFill>
                  <a:latin typeface="Calibri" pitchFamily="34" charset="0"/>
                  <a:ea typeface="ＭＳ Ｐゴシック" charset="-128"/>
                </a:defRPr>
              </a:lvl9pPr>
            </a:lstStyle>
            <a:p>
              <a:r>
                <a:rPr lang="nl-BE" altLang="en-US" sz="1600">
                  <a:latin typeface="Arial Narrow" pitchFamily="34" charset="0"/>
                </a:rPr>
                <a:t>Requirements   Design   Code     Development     Acceptance    Operation</a:t>
              </a:r>
            </a:p>
            <a:p>
              <a:r>
                <a:rPr lang="nl-BE" altLang="en-US" sz="1600">
                  <a:latin typeface="Arial Narrow" pitchFamily="34" charset="0"/>
                </a:rPr>
                <a:t>							 test			test</a:t>
              </a:r>
              <a:endParaRPr lang="en-GB" altLang="en-US" sz="1600">
                <a:latin typeface="Arial Narrow" pitchFamily="34" charset="0"/>
              </a:endParaRPr>
            </a:p>
          </p:txBody>
        </p:sp>
        <p:sp>
          <p:nvSpPr>
            <p:cNvPr id="90123" name="Line 20"/>
            <p:cNvSpPr>
              <a:spLocks noChangeShapeType="1"/>
            </p:cNvSpPr>
            <p:nvPr/>
          </p:nvSpPr>
          <p:spPr bwMode="gray">
            <a:xfrm flipV="1">
              <a:off x="1296" y="2544"/>
              <a:ext cx="3888" cy="13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E"/>
            </a:p>
          </p:txBody>
        </p:sp>
      </p:grpSp>
    </p:spTree>
    <p:extLst>
      <p:ext uri="{BB962C8B-B14F-4D97-AF65-F5344CB8AC3E}">
        <p14:creationId xmlns:p14="http://schemas.microsoft.com/office/powerpoint/2010/main" val="3264993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IE" altLang="en-US"/>
              <a:t>Software Testing and Quality Assurance</a:t>
            </a:r>
            <a:endParaRPr lang="en-US" altLang="en-US"/>
          </a:p>
        </p:txBody>
      </p:sp>
      <p:sp>
        <p:nvSpPr>
          <p:cNvPr id="2051" name="Rectangle 3"/>
          <p:cNvSpPr>
            <a:spLocks noGrp="1" noChangeArrowheads="1"/>
          </p:cNvSpPr>
          <p:nvPr>
            <p:ph type="subTitle" idx="1"/>
          </p:nvPr>
        </p:nvSpPr>
        <p:spPr/>
        <p:txBody>
          <a:bodyPr/>
          <a:lstStyle/>
          <a:p>
            <a:pPr eaLnBrk="1" hangingPunct="1"/>
            <a:r>
              <a:rPr lang="en-IE" altLang="en-US"/>
              <a:t>Testing in the Software Process</a:t>
            </a:r>
            <a:endParaRPr lang="en-US" altLang="en-US"/>
          </a:p>
        </p:txBody>
      </p:sp>
    </p:spTree>
    <p:extLst>
      <p:ext uri="{BB962C8B-B14F-4D97-AF65-F5344CB8AC3E}">
        <p14:creationId xmlns:p14="http://schemas.microsoft.com/office/powerpoint/2010/main" val="259472893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zh-CN" altLang="en-US" dirty="0"/>
              <a:t>大爆炸开发</a:t>
            </a:r>
            <a:endParaRPr lang="en-US" altLang="en-US" dirty="0"/>
          </a:p>
        </p:txBody>
      </p:sp>
      <p:sp>
        <p:nvSpPr>
          <p:cNvPr id="3075" name="Rectangle 3"/>
          <p:cNvSpPr>
            <a:spLocks noGrp="1" noChangeArrowheads="1"/>
          </p:cNvSpPr>
          <p:nvPr>
            <p:ph type="body" idx="1"/>
          </p:nvPr>
        </p:nvSpPr>
        <p:spPr/>
        <p:txBody>
          <a:bodyPr/>
          <a:lstStyle/>
          <a:p>
            <a:pPr eaLnBrk="1" hangingPunct="1"/>
            <a:r>
              <a:rPr lang="en-US" altLang="en-US" dirty="0"/>
              <a:t>Big Bang - wait until all the code has been written and then to test the finished product all at once</a:t>
            </a:r>
          </a:p>
          <a:p>
            <a:pPr eaLnBrk="1" hangingPunct="1"/>
            <a:endParaRPr lang="en-IE" altLang="en-US" dirty="0"/>
          </a:p>
          <a:p>
            <a:pPr eaLnBrk="1" hangingPunct="1"/>
            <a:r>
              <a:rPr lang="en-US" altLang="en-US" dirty="0"/>
              <a:t>It is an attractive option to developers because testing activities do not hold back the progress towards completing the product. </a:t>
            </a:r>
          </a:p>
          <a:p>
            <a:pPr eaLnBrk="1" hangingPunct="1"/>
            <a:endParaRPr lang="en-US" altLang="en-US" dirty="0"/>
          </a:p>
        </p:txBody>
      </p:sp>
    </p:spTree>
    <p:extLst>
      <p:ext uri="{BB962C8B-B14F-4D97-AF65-F5344CB8AC3E}">
        <p14:creationId xmlns:p14="http://schemas.microsoft.com/office/powerpoint/2010/main" val="346157799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IE" altLang="en-US" sz="4000"/>
              <a:t>Big Bang Development Drawbacks</a:t>
            </a:r>
            <a:endParaRPr lang="en-US" altLang="en-US" sz="4000"/>
          </a:p>
        </p:txBody>
      </p:sp>
      <p:sp>
        <p:nvSpPr>
          <p:cNvPr id="4099" name="Rectangle 3"/>
          <p:cNvSpPr>
            <a:spLocks noGrp="1" noChangeArrowheads="1"/>
          </p:cNvSpPr>
          <p:nvPr>
            <p:ph type="body" idx="1"/>
          </p:nvPr>
        </p:nvSpPr>
        <p:spPr/>
        <p:txBody>
          <a:bodyPr/>
          <a:lstStyle/>
          <a:p>
            <a:pPr eaLnBrk="1" hangingPunct="1">
              <a:lnSpc>
                <a:spcPct val="80000"/>
              </a:lnSpc>
            </a:pPr>
            <a:r>
              <a:rPr lang="en-US" altLang="en-US" sz="2800"/>
              <a:t>However, it is a very risky strategy as the likelihood that the product will work, or even be close to working can be very low, </a:t>
            </a:r>
          </a:p>
          <a:p>
            <a:pPr eaLnBrk="1" hangingPunct="1">
              <a:lnSpc>
                <a:spcPct val="80000"/>
              </a:lnSpc>
            </a:pPr>
            <a:endParaRPr lang="en-US" altLang="en-US" sz="2800"/>
          </a:p>
          <a:p>
            <a:pPr eaLnBrk="1" hangingPunct="1">
              <a:lnSpc>
                <a:spcPct val="80000"/>
              </a:lnSpc>
            </a:pPr>
            <a:r>
              <a:rPr lang="en-US" altLang="en-US" sz="2800"/>
              <a:t>Also, it is particularly dependent on program complexity and program size. </a:t>
            </a:r>
          </a:p>
          <a:p>
            <a:pPr eaLnBrk="1" hangingPunct="1">
              <a:lnSpc>
                <a:spcPct val="80000"/>
              </a:lnSpc>
            </a:pPr>
            <a:endParaRPr lang="en-US" altLang="en-US" sz="2800"/>
          </a:p>
          <a:p>
            <a:pPr eaLnBrk="1" hangingPunct="1">
              <a:lnSpc>
                <a:spcPct val="80000"/>
              </a:lnSpc>
            </a:pPr>
            <a:r>
              <a:rPr lang="en-US" altLang="en-US" sz="2800"/>
              <a:t>Additionally, if tests do reveal faults in the program, it is much more difficult to identify their source. It is then necessary to search through the complete program to locate them.</a:t>
            </a:r>
          </a:p>
          <a:p>
            <a:pPr eaLnBrk="1" hangingPunct="1">
              <a:lnSpc>
                <a:spcPct val="80000"/>
              </a:lnSpc>
            </a:pPr>
            <a:endParaRPr lang="en-US" altLang="en-US" sz="2800"/>
          </a:p>
        </p:txBody>
      </p:sp>
    </p:spTree>
    <p:extLst>
      <p:ext uri="{BB962C8B-B14F-4D97-AF65-F5344CB8AC3E}">
        <p14:creationId xmlns:p14="http://schemas.microsoft.com/office/powerpoint/2010/main" val="234715852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dirty="0"/>
              <a:t>阶段化测试与开发</a:t>
            </a:r>
            <a:r>
              <a:rPr lang="en-IE" altLang="en-US" dirty="0"/>
              <a:t>Stages</a:t>
            </a:r>
            <a:endParaRPr lang="en-US" altLang="en-US" dirty="0"/>
          </a:p>
        </p:txBody>
      </p:sp>
      <p:sp>
        <p:nvSpPr>
          <p:cNvPr id="5123" name="Rectangle 3"/>
          <p:cNvSpPr>
            <a:spLocks noGrp="1" noChangeArrowheads="1"/>
          </p:cNvSpPr>
          <p:nvPr>
            <p:ph type="body" idx="1"/>
          </p:nvPr>
        </p:nvSpPr>
        <p:spPr/>
        <p:txBody>
          <a:bodyPr/>
          <a:lstStyle/>
          <a:p>
            <a:pPr eaLnBrk="1" hangingPunct="1">
              <a:lnSpc>
                <a:spcPct val="90000"/>
              </a:lnSpc>
            </a:pPr>
            <a:r>
              <a:rPr lang="en-US" altLang="en-US" sz="2400" dirty="0"/>
              <a:t>Individual modules, or software features, are tested as they are written. </a:t>
            </a:r>
          </a:p>
          <a:p>
            <a:pPr eaLnBrk="1" hangingPunct="1">
              <a:lnSpc>
                <a:spcPct val="90000"/>
              </a:lnSpc>
            </a:pPr>
            <a:endParaRPr lang="en-US" altLang="en-US" sz="2400" dirty="0"/>
          </a:p>
          <a:p>
            <a:pPr eaLnBrk="1" hangingPunct="1">
              <a:lnSpc>
                <a:spcPct val="90000"/>
              </a:lnSpc>
            </a:pPr>
            <a:r>
              <a:rPr lang="en-US" altLang="en-US" sz="2400" dirty="0"/>
              <a:t>This process continues as additional software increments are produced until the product is completed. </a:t>
            </a:r>
          </a:p>
          <a:p>
            <a:pPr eaLnBrk="1" hangingPunct="1">
              <a:lnSpc>
                <a:spcPct val="90000"/>
              </a:lnSpc>
            </a:pPr>
            <a:endParaRPr lang="en-US" altLang="en-US" sz="2400" dirty="0"/>
          </a:p>
          <a:p>
            <a:pPr eaLnBrk="1" hangingPunct="1">
              <a:lnSpc>
                <a:spcPct val="90000"/>
              </a:lnSpc>
            </a:pPr>
            <a:r>
              <a:rPr lang="en-US" altLang="en-US" sz="2400" dirty="0"/>
              <a:t>This may have the effect of slowing down the arrival of the final product</a:t>
            </a:r>
          </a:p>
          <a:p>
            <a:pPr eaLnBrk="1" hangingPunct="1">
              <a:lnSpc>
                <a:spcPct val="90000"/>
              </a:lnSpc>
            </a:pPr>
            <a:endParaRPr lang="en-US" altLang="en-US" sz="2400" dirty="0"/>
          </a:p>
          <a:p>
            <a:pPr eaLnBrk="1" hangingPunct="1">
              <a:lnSpc>
                <a:spcPct val="90000"/>
              </a:lnSpc>
            </a:pPr>
            <a:r>
              <a:rPr lang="en-US" altLang="en-US" sz="2400" dirty="0"/>
              <a:t>However, it should produce one that has fewer errors and that the development team will have much more confidence in.</a:t>
            </a:r>
          </a:p>
        </p:txBody>
      </p:sp>
    </p:spTree>
    <p:extLst>
      <p:ext uri="{BB962C8B-B14F-4D97-AF65-F5344CB8AC3E}">
        <p14:creationId xmlns:p14="http://schemas.microsoft.com/office/powerpoint/2010/main" val="90606161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title"/>
          </p:nvPr>
        </p:nvSpPr>
        <p:spPr/>
        <p:txBody>
          <a:bodyPr>
            <a:normAutofit/>
          </a:bodyPr>
          <a:lstStyle/>
          <a:p>
            <a:pPr eaLnBrk="1" hangingPunct="1"/>
            <a:r>
              <a:rPr lang="en-IE" altLang="en-US" sz="4000" dirty="0"/>
              <a:t>4</a:t>
            </a:r>
            <a:r>
              <a:rPr lang="zh-CN" altLang="en-US" sz="4000" dirty="0"/>
              <a:t>个阶段</a:t>
            </a:r>
            <a:endParaRPr lang="en-US" altLang="en-US" sz="4000" dirty="0"/>
          </a:p>
        </p:txBody>
      </p:sp>
      <p:pic>
        <p:nvPicPr>
          <p:cNvPr id="6147"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87450" y="1916113"/>
            <a:ext cx="6048375" cy="3086100"/>
          </a:xfrm>
          <a:noFill/>
        </p:spPr>
      </p:pic>
    </p:spTree>
    <p:extLst>
      <p:ext uri="{BB962C8B-B14F-4D97-AF65-F5344CB8AC3E}">
        <p14:creationId xmlns:p14="http://schemas.microsoft.com/office/powerpoint/2010/main" val="2907058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A1A7F60-0491-E549-BF95-333D59469745}"/>
              </a:ext>
            </a:extLst>
          </p:cNvPr>
          <p:cNvSpPr>
            <a:spLocks noGrp="1" noChangeArrowheads="1"/>
          </p:cNvSpPr>
          <p:nvPr>
            <p:ph type="title"/>
          </p:nvPr>
        </p:nvSpPr>
        <p:spPr/>
        <p:txBody>
          <a:bodyPr/>
          <a:lstStyle/>
          <a:p>
            <a:pPr eaLnBrk="1" hangingPunct="1"/>
            <a:r>
              <a:rPr lang="en-IE" altLang="en-US" sz="4000"/>
              <a:t>Challenges of Software Systems</a:t>
            </a:r>
            <a:endParaRPr lang="en-US" altLang="en-US" sz="4000"/>
          </a:p>
        </p:txBody>
      </p:sp>
      <p:sp>
        <p:nvSpPr>
          <p:cNvPr id="10243" name="Rectangle 3">
            <a:extLst>
              <a:ext uri="{FF2B5EF4-FFF2-40B4-BE49-F238E27FC236}">
                <a16:creationId xmlns:a16="http://schemas.microsoft.com/office/drawing/2014/main" id="{A9EE0608-39EB-864A-BE86-47969F3E1803}"/>
              </a:ext>
            </a:extLst>
          </p:cNvPr>
          <p:cNvSpPr>
            <a:spLocks noGrp="1" noChangeArrowheads="1"/>
          </p:cNvSpPr>
          <p:nvPr>
            <p:ph type="body" idx="1"/>
          </p:nvPr>
        </p:nvSpPr>
        <p:spPr/>
        <p:txBody>
          <a:bodyPr/>
          <a:lstStyle/>
          <a:p>
            <a:pPr lvl="1" eaLnBrk="1" hangingPunct="1">
              <a:lnSpc>
                <a:spcPct val="90000"/>
              </a:lnSpc>
              <a:buFontTx/>
              <a:buChar char="•"/>
            </a:pPr>
            <a:r>
              <a:rPr lang="en-IE" altLang="en-US"/>
              <a:t>Major challenges in building a software system:</a:t>
            </a:r>
          </a:p>
          <a:p>
            <a:pPr lvl="2" eaLnBrk="1" hangingPunct="1">
              <a:lnSpc>
                <a:spcPct val="90000"/>
              </a:lnSpc>
            </a:pPr>
            <a:r>
              <a:rPr lang="en-IE" altLang="en-US"/>
              <a:t>Effort intensive (organize carefully)</a:t>
            </a:r>
          </a:p>
          <a:p>
            <a:pPr lvl="2" eaLnBrk="1" hangingPunct="1">
              <a:lnSpc>
                <a:spcPct val="90000"/>
              </a:lnSpc>
            </a:pPr>
            <a:r>
              <a:rPr lang="en-IE" altLang="en-US"/>
              <a:t>High cost (if there is failure then the investment is lost)</a:t>
            </a:r>
          </a:p>
          <a:p>
            <a:pPr lvl="2" eaLnBrk="1" hangingPunct="1">
              <a:lnSpc>
                <a:spcPct val="90000"/>
              </a:lnSpc>
            </a:pPr>
            <a:r>
              <a:rPr lang="en-IE" altLang="en-US"/>
              <a:t>Long development time</a:t>
            </a:r>
          </a:p>
          <a:p>
            <a:pPr lvl="2" eaLnBrk="1" hangingPunct="1">
              <a:lnSpc>
                <a:spcPct val="90000"/>
              </a:lnSpc>
            </a:pPr>
            <a:r>
              <a:rPr lang="en-IE" altLang="en-US"/>
              <a:t>Changing needs/requirements for users</a:t>
            </a:r>
          </a:p>
          <a:p>
            <a:pPr lvl="2" eaLnBrk="1" hangingPunct="1">
              <a:lnSpc>
                <a:spcPct val="90000"/>
              </a:lnSpc>
            </a:pPr>
            <a:r>
              <a:rPr lang="en-IE" altLang="en-US"/>
              <a:t>High risk of failure</a:t>
            </a:r>
          </a:p>
          <a:p>
            <a:pPr lvl="3" eaLnBrk="1" hangingPunct="1">
              <a:lnSpc>
                <a:spcPct val="90000"/>
              </a:lnSpc>
            </a:pPr>
            <a:r>
              <a:rPr lang="en-IE" altLang="en-US"/>
              <a:t>user acceptance – may reject it</a:t>
            </a:r>
          </a:p>
          <a:p>
            <a:pPr lvl="3" eaLnBrk="1" hangingPunct="1">
              <a:lnSpc>
                <a:spcPct val="90000"/>
              </a:lnSpc>
            </a:pPr>
            <a:r>
              <a:rPr lang="en-IE" altLang="en-US"/>
              <a:t>Performance</a:t>
            </a:r>
          </a:p>
          <a:p>
            <a:pPr lvl="3" eaLnBrk="1" hangingPunct="1">
              <a:lnSpc>
                <a:spcPct val="90000"/>
              </a:lnSpc>
            </a:pPr>
            <a:r>
              <a:rPr lang="en-IE" altLang="en-US"/>
              <a:t>maintainability…</a:t>
            </a:r>
          </a:p>
          <a:p>
            <a:pPr eaLnBrk="1" hangingPunct="1">
              <a:lnSpc>
                <a:spcPct val="90000"/>
              </a:lnSpc>
            </a:pPr>
            <a:endParaRPr lang="en-US" altLang="en-US"/>
          </a:p>
        </p:txBody>
      </p:sp>
    </p:spTree>
    <p:extLst>
      <p:ext uri="{BB962C8B-B14F-4D97-AF65-F5344CB8AC3E}">
        <p14:creationId xmlns:p14="http://schemas.microsoft.com/office/powerpoint/2010/main" val="240479377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dirty="0"/>
              <a:t>测试计划</a:t>
            </a:r>
            <a:endParaRPr lang="en-US" altLang="en-US" dirty="0"/>
          </a:p>
        </p:txBody>
      </p:sp>
      <p:sp>
        <p:nvSpPr>
          <p:cNvPr id="7171" name="Rectangle 3"/>
          <p:cNvSpPr>
            <a:spLocks noGrp="1" noChangeArrowheads="1"/>
          </p:cNvSpPr>
          <p:nvPr>
            <p:ph type="body" idx="1"/>
          </p:nvPr>
        </p:nvSpPr>
        <p:spPr/>
        <p:txBody>
          <a:bodyPr/>
          <a:lstStyle/>
          <a:p>
            <a:pPr eaLnBrk="1" hangingPunct="1"/>
            <a:r>
              <a:rPr lang="en-US" altLang="en-US" dirty="0"/>
              <a:t>A typical Test Plan would include such information as:</a:t>
            </a:r>
          </a:p>
          <a:p>
            <a:pPr eaLnBrk="1" hangingPunct="1"/>
            <a:endParaRPr lang="en-US" altLang="en-US" dirty="0"/>
          </a:p>
          <a:p>
            <a:pPr lvl="1" eaLnBrk="1" hangingPunct="1"/>
            <a:r>
              <a:rPr lang="en-US" altLang="en-US" dirty="0"/>
              <a:t>Items to be tested</a:t>
            </a:r>
          </a:p>
          <a:p>
            <a:pPr lvl="1" eaLnBrk="1" hangingPunct="1"/>
            <a:r>
              <a:rPr lang="en-US" altLang="en-US" dirty="0"/>
              <a:t>Tasks to be performed</a:t>
            </a:r>
          </a:p>
          <a:p>
            <a:pPr lvl="1" eaLnBrk="1" hangingPunct="1"/>
            <a:r>
              <a:rPr lang="en-US" altLang="en-US" dirty="0"/>
              <a:t>Responsibilities</a:t>
            </a:r>
          </a:p>
          <a:p>
            <a:pPr lvl="1" eaLnBrk="1" hangingPunct="1"/>
            <a:r>
              <a:rPr lang="en-US" altLang="en-US" dirty="0"/>
              <a:t>Schedules</a:t>
            </a:r>
          </a:p>
          <a:p>
            <a:pPr lvl="1" eaLnBrk="1" hangingPunct="1"/>
            <a:r>
              <a:rPr lang="en-US" altLang="en-US" dirty="0"/>
              <a:t>Required resources</a:t>
            </a:r>
          </a:p>
        </p:txBody>
      </p:sp>
    </p:spTree>
    <p:extLst>
      <p:ext uri="{BB962C8B-B14F-4D97-AF65-F5344CB8AC3E}">
        <p14:creationId xmlns:p14="http://schemas.microsoft.com/office/powerpoint/2010/main" val="181673566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IE" altLang="en-US"/>
              <a:t>Test Planning – IEEE model</a:t>
            </a:r>
            <a:endParaRPr lang="en-US" altLang="en-US"/>
          </a:p>
        </p:txBody>
      </p:sp>
      <p:pic>
        <p:nvPicPr>
          <p:cNvPr id="8195"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51050" y="1412875"/>
            <a:ext cx="4967288" cy="4814888"/>
          </a:xfrm>
          <a:noFill/>
        </p:spPr>
      </p:pic>
      <p:sp>
        <p:nvSpPr>
          <p:cNvPr id="8196" name="Text Box 6"/>
          <p:cNvSpPr txBox="1">
            <a:spLocks noChangeArrowheads="1"/>
          </p:cNvSpPr>
          <p:nvPr/>
        </p:nvSpPr>
        <p:spPr bwMode="auto">
          <a:xfrm>
            <a:off x="395288" y="6308725"/>
            <a:ext cx="8208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t>The IEEE standard 892-1998 provides a formal framework within which a plan can be prepared</a:t>
            </a:r>
          </a:p>
        </p:txBody>
      </p:sp>
    </p:spTree>
    <p:extLst>
      <p:ext uri="{BB962C8B-B14F-4D97-AF65-F5344CB8AC3E}">
        <p14:creationId xmlns:p14="http://schemas.microsoft.com/office/powerpoint/2010/main" val="193158351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z="4000" dirty="0"/>
              <a:t>软件开发生命周期</a:t>
            </a:r>
            <a:endParaRPr lang="en-US" altLang="en-US" sz="4000" dirty="0"/>
          </a:p>
        </p:txBody>
      </p:sp>
      <p:sp>
        <p:nvSpPr>
          <p:cNvPr id="9219" name="Rectangle 3"/>
          <p:cNvSpPr>
            <a:spLocks noGrp="1" noChangeArrowheads="1"/>
          </p:cNvSpPr>
          <p:nvPr>
            <p:ph type="body" idx="1"/>
          </p:nvPr>
        </p:nvSpPr>
        <p:spPr>
          <a:xfrm>
            <a:off x="457200" y="1557338"/>
            <a:ext cx="8229600" cy="4525962"/>
          </a:xfrm>
        </p:spPr>
        <p:txBody>
          <a:bodyPr/>
          <a:lstStyle/>
          <a:p>
            <a:pPr eaLnBrk="1" hangingPunct="1">
              <a:lnSpc>
                <a:spcPct val="90000"/>
              </a:lnSpc>
            </a:pPr>
            <a:r>
              <a:rPr lang="en-US" altLang="en-US" sz="2400" dirty="0"/>
              <a:t>The Software Development Life Cycle is a structured plan for organizing the development of a software product.</a:t>
            </a:r>
          </a:p>
          <a:p>
            <a:pPr eaLnBrk="1" hangingPunct="1">
              <a:lnSpc>
                <a:spcPct val="90000"/>
              </a:lnSpc>
            </a:pPr>
            <a:endParaRPr lang="en-US" altLang="en-US" sz="2400" dirty="0"/>
          </a:p>
          <a:p>
            <a:pPr eaLnBrk="1" hangingPunct="1">
              <a:lnSpc>
                <a:spcPct val="90000"/>
              </a:lnSpc>
            </a:pPr>
            <a:r>
              <a:rPr lang="en-US" altLang="en-US" sz="2400" dirty="0"/>
              <a:t>The need for such planning arose with the growth in size and complexity of software projects.</a:t>
            </a:r>
          </a:p>
          <a:p>
            <a:pPr eaLnBrk="1" hangingPunct="1">
              <a:lnSpc>
                <a:spcPct val="90000"/>
              </a:lnSpc>
            </a:pPr>
            <a:endParaRPr lang="en-US" altLang="en-US" sz="2400" dirty="0"/>
          </a:p>
          <a:p>
            <a:pPr eaLnBrk="1" hangingPunct="1">
              <a:lnSpc>
                <a:spcPct val="90000"/>
              </a:lnSpc>
            </a:pPr>
            <a:r>
              <a:rPr lang="en-US" altLang="en-US" sz="2400" dirty="0"/>
              <a:t>By adopting a plan for the development it was intended to create a repeatable and predictable software development process that would automatically improve productivity and quality.</a:t>
            </a:r>
          </a:p>
        </p:txBody>
      </p:sp>
    </p:spTree>
    <p:extLst>
      <p:ext uri="{BB962C8B-B14F-4D97-AF65-F5344CB8AC3E}">
        <p14:creationId xmlns:p14="http://schemas.microsoft.com/office/powerpoint/2010/main" val="2157224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dirty="0"/>
              <a:t>瀑布模型</a:t>
            </a:r>
            <a:endParaRPr lang="en-US" altLang="en-US" dirty="0"/>
          </a:p>
        </p:txBody>
      </p:sp>
      <p:sp>
        <p:nvSpPr>
          <p:cNvPr id="10243" name="Rectangle 3"/>
          <p:cNvSpPr>
            <a:spLocks noGrp="1" noChangeArrowheads="1"/>
          </p:cNvSpPr>
          <p:nvPr>
            <p:ph type="body" idx="1"/>
          </p:nvPr>
        </p:nvSpPr>
        <p:spPr/>
        <p:txBody>
          <a:bodyPr/>
          <a:lstStyle/>
          <a:p>
            <a:pPr eaLnBrk="1" hangingPunct="1">
              <a:lnSpc>
                <a:spcPct val="90000"/>
              </a:lnSpc>
            </a:pPr>
            <a:r>
              <a:rPr lang="en-US" altLang="en-US" dirty="0"/>
              <a:t>This model visualizes the software development process as a linear sequence of phases  </a:t>
            </a:r>
            <a:r>
              <a:rPr lang="zh-CN" altLang="en-US" dirty="0"/>
              <a:t>一系列线性的阶段</a:t>
            </a:r>
            <a:endParaRPr lang="en-US" altLang="en-US" dirty="0"/>
          </a:p>
          <a:p>
            <a:pPr eaLnBrk="1" hangingPunct="1">
              <a:lnSpc>
                <a:spcPct val="90000"/>
              </a:lnSpc>
            </a:pPr>
            <a:r>
              <a:rPr lang="zh-CN" altLang="en-US" dirty="0"/>
              <a:t>介绍瀑布模型的组成</a:t>
            </a:r>
            <a:endParaRPr lang="en-US" altLang="en-US" dirty="0"/>
          </a:p>
          <a:p>
            <a:pPr lvl="1">
              <a:lnSpc>
                <a:spcPct val="90000"/>
              </a:lnSpc>
            </a:pPr>
            <a:r>
              <a:rPr lang="en-US" altLang="en-US" dirty="0"/>
              <a:t>It begins with a requirements analysis</a:t>
            </a:r>
          </a:p>
          <a:p>
            <a:pPr lvl="1">
              <a:lnSpc>
                <a:spcPct val="90000"/>
              </a:lnSpc>
            </a:pPr>
            <a:r>
              <a:rPr lang="en-US" altLang="en-US" dirty="0"/>
              <a:t> followed by the system design</a:t>
            </a:r>
          </a:p>
          <a:p>
            <a:pPr lvl="1">
              <a:lnSpc>
                <a:spcPct val="90000"/>
              </a:lnSpc>
            </a:pPr>
            <a:r>
              <a:rPr lang="en-US" altLang="en-US" dirty="0"/>
              <a:t> then coding, testing, and </a:t>
            </a:r>
          </a:p>
          <a:p>
            <a:pPr lvl="1">
              <a:lnSpc>
                <a:spcPct val="90000"/>
              </a:lnSpc>
            </a:pPr>
            <a:r>
              <a:rPr lang="en-US" altLang="en-US" dirty="0"/>
              <a:t>ending with system maintenance after the software has been deployed</a:t>
            </a:r>
          </a:p>
        </p:txBody>
      </p:sp>
    </p:spTree>
    <p:extLst>
      <p:ext uri="{BB962C8B-B14F-4D97-AF65-F5344CB8AC3E}">
        <p14:creationId xmlns:p14="http://schemas.microsoft.com/office/powerpoint/2010/main" val="331034474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a:t>瀑布模型的特点</a:t>
            </a:r>
            <a:endParaRPr lang="en-US" altLang="en-US" dirty="0"/>
          </a:p>
        </p:txBody>
      </p:sp>
      <p:sp>
        <p:nvSpPr>
          <p:cNvPr id="11267" name="Rectangle 3"/>
          <p:cNvSpPr>
            <a:spLocks noGrp="1" noChangeArrowheads="1"/>
          </p:cNvSpPr>
          <p:nvPr>
            <p:ph type="body" idx="1"/>
          </p:nvPr>
        </p:nvSpPr>
        <p:spPr/>
        <p:txBody>
          <a:bodyPr>
            <a:normAutofit/>
          </a:bodyPr>
          <a:lstStyle/>
          <a:p>
            <a:pPr eaLnBrk="1" hangingPunct="1">
              <a:lnSpc>
                <a:spcPct val="90000"/>
              </a:lnSpc>
            </a:pPr>
            <a:r>
              <a:rPr lang="en-US" altLang="en-US" dirty="0"/>
              <a:t>All the planning is done at the beginning, and once created it is not to be changed.  </a:t>
            </a:r>
            <a:r>
              <a:rPr lang="zh-CN" altLang="en-US" dirty="0"/>
              <a:t>计划好了就不能变</a:t>
            </a:r>
            <a:endParaRPr lang="en-US" altLang="en-US" dirty="0"/>
          </a:p>
          <a:p>
            <a:pPr eaLnBrk="1" hangingPunct="1">
              <a:lnSpc>
                <a:spcPct val="90000"/>
              </a:lnSpc>
            </a:pPr>
            <a:r>
              <a:rPr lang="en-US" altLang="en-US" dirty="0"/>
              <a:t>There is no overlap between any of the subsequent phases.  </a:t>
            </a:r>
            <a:r>
              <a:rPr lang="zh-CN" altLang="en-US" dirty="0"/>
              <a:t>各阶段没有重叠</a:t>
            </a:r>
            <a:endParaRPr lang="en-US" altLang="en-US" dirty="0"/>
          </a:p>
          <a:p>
            <a:pPr eaLnBrk="1" hangingPunct="1">
              <a:lnSpc>
                <a:spcPct val="90000"/>
              </a:lnSpc>
            </a:pPr>
            <a:r>
              <a:rPr lang="en-US" altLang="en-US" dirty="0"/>
              <a:t>Often anyone’s first chance to “see” the program is at the very end once the testing is complete.</a:t>
            </a:r>
          </a:p>
        </p:txBody>
      </p:sp>
    </p:spTree>
    <p:extLst>
      <p:ext uri="{BB962C8B-B14F-4D97-AF65-F5344CB8AC3E}">
        <p14:creationId xmlns:p14="http://schemas.microsoft.com/office/powerpoint/2010/main" val="335937788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IE" altLang="en-US"/>
              <a:t>The Waterfall Model</a:t>
            </a:r>
            <a:endParaRPr lang="en-US" altLang="en-US"/>
          </a:p>
        </p:txBody>
      </p:sp>
      <p:pic>
        <p:nvPicPr>
          <p:cNvPr id="12291"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76375" y="1700213"/>
            <a:ext cx="6408738" cy="3783012"/>
          </a:xfrm>
          <a:noFill/>
        </p:spPr>
      </p:pic>
    </p:spTree>
    <p:extLst>
      <p:ext uri="{BB962C8B-B14F-4D97-AF65-F5344CB8AC3E}">
        <p14:creationId xmlns:p14="http://schemas.microsoft.com/office/powerpoint/2010/main" val="378754556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t>瀑布模型的优点</a:t>
            </a:r>
            <a:endParaRPr lang="en-US" altLang="en-US" dirty="0"/>
          </a:p>
        </p:txBody>
      </p:sp>
      <p:sp>
        <p:nvSpPr>
          <p:cNvPr id="13315" name="Rectangle 3"/>
          <p:cNvSpPr>
            <a:spLocks noGrp="1" noChangeArrowheads="1"/>
          </p:cNvSpPr>
          <p:nvPr>
            <p:ph type="body" idx="1"/>
          </p:nvPr>
        </p:nvSpPr>
        <p:spPr/>
        <p:txBody>
          <a:bodyPr/>
          <a:lstStyle/>
          <a:p>
            <a:pPr eaLnBrk="1" hangingPunct="1">
              <a:lnSpc>
                <a:spcPct val="90000"/>
              </a:lnSpc>
            </a:pPr>
            <a:r>
              <a:rPr lang="en-US" altLang="en-US"/>
              <a:t>If time is spent early on making sure that the requirements and design are absolutely correct then this will save much time and effort later. </a:t>
            </a:r>
          </a:p>
          <a:p>
            <a:pPr eaLnBrk="1" hangingPunct="1">
              <a:lnSpc>
                <a:spcPct val="90000"/>
              </a:lnSpc>
            </a:pPr>
            <a:endParaRPr lang="en-US" altLang="en-US"/>
          </a:p>
          <a:p>
            <a:pPr eaLnBrk="1" hangingPunct="1">
              <a:lnSpc>
                <a:spcPct val="90000"/>
              </a:lnSpc>
            </a:pPr>
            <a:r>
              <a:rPr lang="en-US" altLang="en-US"/>
              <a:t>There is an emphasis on documentation which keeps all knowledge in a central repository and can be referenced easily by new members joining the team.</a:t>
            </a:r>
          </a:p>
        </p:txBody>
      </p:sp>
    </p:spTree>
    <p:extLst>
      <p:ext uri="{BB962C8B-B14F-4D97-AF65-F5344CB8AC3E}">
        <p14:creationId xmlns:p14="http://schemas.microsoft.com/office/powerpoint/2010/main" val="202017907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a:t>瀑布模型的缺点</a:t>
            </a:r>
            <a:endParaRPr lang="en-US" altLang="en-US" dirty="0"/>
          </a:p>
        </p:txBody>
      </p:sp>
      <p:sp>
        <p:nvSpPr>
          <p:cNvPr id="14339" name="Rectangle 3"/>
          <p:cNvSpPr>
            <a:spLocks noGrp="1" noChangeArrowheads="1"/>
          </p:cNvSpPr>
          <p:nvPr>
            <p:ph type="body" idx="1"/>
          </p:nvPr>
        </p:nvSpPr>
        <p:spPr/>
        <p:txBody>
          <a:bodyPr/>
          <a:lstStyle/>
          <a:p>
            <a:pPr eaLnBrk="1" hangingPunct="1">
              <a:lnSpc>
                <a:spcPct val="80000"/>
              </a:lnSpc>
            </a:pPr>
            <a:r>
              <a:rPr lang="en-IE" altLang="en-US" sz="2800"/>
              <a:t>Few visible signs of progress until the end of the project</a:t>
            </a:r>
          </a:p>
          <a:p>
            <a:pPr eaLnBrk="1" hangingPunct="1">
              <a:lnSpc>
                <a:spcPct val="80000"/>
              </a:lnSpc>
            </a:pPr>
            <a:endParaRPr lang="en-IE" altLang="en-US" sz="2800"/>
          </a:p>
          <a:p>
            <a:pPr eaLnBrk="1" hangingPunct="1">
              <a:lnSpc>
                <a:spcPct val="80000"/>
              </a:lnSpc>
            </a:pPr>
            <a:r>
              <a:rPr lang="en-IE" altLang="en-US" sz="2800"/>
              <a:t> It is not flexible to changes</a:t>
            </a:r>
          </a:p>
          <a:p>
            <a:pPr eaLnBrk="1" hangingPunct="1">
              <a:lnSpc>
                <a:spcPct val="80000"/>
              </a:lnSpc>
            </a:pPr>
            <a:endParaRPr lang="en-IE" altLang="en-US" sz="2800"/>
          </a:p>
          <a:p>
            <a:pPr eaLnBrk="1" hangingPunct="1">
              <a:lnSpc>
                <a:spcPct val="80000"/>
              </a:lnSpc>
            </a:pPr>
            <a:r>
              <a:rPr lang="en-IE" altLang="en-US" sz="2800"/>
              <a:t>Time-consuming to produce all the documentation</a:t>
            </a:r>
          </a:p>
          <a:p>
            <a:pPr eaLnBrk="1" hangingPunct="1">
              <a:lnSpc>
                <a:spcPct val="80000"/>
              </a:lnSpc>
            </a:pPr>
            <a:endParaRPr lang="en-IE" altLang="en-US" sz="2800"/>
          </a:p>
          <a:p>
            <a:pPr eaLnBrk="1" hangingPunct="1">
              <a:lnSpc>
                <a:spcPct val="80000"/>
              </a:lnSpc>
            </a:pPr>
            <a:r>
              <a:rPr lang="en-IE" altLang="en-US" sz="2800"/>
              <a:t>Tests are only carried out at the end – this could mean a compromise if time or budgetary constraints exist</a:t>
            </a:r>
            <a:endParaRPr lang="en-US" altLang="en-US" sz="2800"/>
          </a:p>
        </p:txBody>
      </p:sp>
    </p:spTree>
    <p:extLst>
      <p:ext uri="{BB962C8B-B14F-4D97-AF65-F5344CB8AC3E}">
        <p14:creationId xmlns:p14="http://schemas.microsoft.com/office/powerpoint/2010/main" val="135058513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dirty="0"/>
              <a:t>瀑布模型的缺点</a:t>
            </a:r>
            <a:endParaRPr lang="en-US" altLang="en-US" dirty="0"/>
          </a:p>
        </p:txBody>
      </p:sp>
      <p:sp>
        <p:nvSpPr>
          <p:cNvPr id="15363" name="Rectangle 3"/>
          <p:cNvSpPr>
            <a:spLocks noGrp="1" noChangeArrowheads="1"/>
          </p:cNvSpPr>
          <p:nvPr>
            <p:ph type="body" idx="1"/>
          </p:nvPr>
        </p:nvSpPr>
        <p:spPr/>
        <p:txBody>
          <a:bodyPr/>
          <a:lstStyle/>
          <a:p>
            <a:pPr eaLnBrk="1" hangingPunct="1"/>
            <a:r>
              <a:rPr lang="en-IE" altLang="en-US" sz="2800"/>
              <a:t>Having to test the program as a whole could result in incomplete testing</a:t>
            </a:r>
          </a:p>
          <a:p>
            <a:pPr eaLnBrk="1" hangingPunct="1"/>
            <a:endParaRPr lang="en-IE" altLang="en-US" sz="2800"/>
          </a:p>
          <a:p>
            <a:pPr eaLnBrk="1" hangingPunct="1"/>
            <a:r>
              <a:rPr lang="en-IE" altLang="en-US" sz="2800"/>
              <a:t>If testing does identify a fault that suggests a redesign it may be ignored because of the trouble involved</a:t>
            </a:r>
          </a:p>
          <a:p>
            <a:pPr eaLnBrk="1" hangingPunct="1"/>
            <a:endParaRPr lang="en-IE" altLang="en-US" sz="2800"/>
          </a:p>
          <a:p>
            <a:pPr eaLnBrk="1" hangingPunct="1"/>
            <a:r>
              <a:rPr lang="en-IE" altLang="en-US" sz="2800"/>
              <a:t>If the customer is unhappy it may incur a long maintenance phase resolving their issues</a:t>
            </a:r>
            <a:endParaRPr lang="en-US" altLang="en-US" sz="2800"/>
          </a:p>
        </p:txBody>
      </p:sp>
    </p:spTree>
    <p:extLst>
      <p:ext uri="{BB962C8B-B14F-4D97-AF65-F5344CB8AC3E}">
        <p14:creationId xmlns:p14="http://schemas.microsoft.com/office/powerpoint/2010/main" val="33409651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IE" altLang="en-US" dirty="0"/>
              <a:t>V</a:t>
            </a:r>
            <a:r>
              <a:rPr lang="zh-CN" altLang="en-US" dirty="0"/>
              <a:t>字模型</a:t>
            </a:r>
            <a:endParaRPr lang="en-US" altLang="en-US" dirty="0"/>
          </a:p>
        </p:txBody>
      </p:sp>
      <p:sp>
        <p:nvSpPr>
          <p:cNvPr id="16387" name="Rectangle 3"/>
          <p:cNvSpPr>
            <a:spLocks noGrp="1" noChangeArrowheads="1"/>
          </p:cNvSpPr>
          <p:nvPr>
            <p:ph type="body" idx="1"/>
          </p:nvPr>
        </p:nvSpPr>
        <p:spPr/>
        <p:txBody>
          <a:bodyPr/>
          <a:lstStyle/>
          <a:p>
            <a:pPr eaLnBrk="1" hangingPunct="1">
              <a:lnSpc>
                <a:spcPct val="80000"/>
              </a:lnSpc>
            </a:pPr>
            <a:r>
              <a:rPr lang="en-US" altLang="en-US" sz="2800" dirty="0"/>
              <a:t>This is an extension of the Waterfall model but in contrast it emphasizes Verification &amp; Validation by marking the relationships between each phase of the life cycle and testing activities.  </a:t>
            </a:r>
            <a:r>
              <a:rPr lang="zh-CN" altLang="en-US" sz="2800" dirty="0"/>
              <a:t>瀑布模型的拓展</a:t>
            </a:r>
            <a:endParaRPr lang="en-US" altLang="en-US" sz="2800" dirty="0"/>
          </a:p>
          <a:p>
            <a:pPr eaLnBrk="1" hangingPunct="1">
              <a:lnSpc>
                <a:spcPct val="80000"/>
              </a:lnSpc>
            </a:pPr>
            <a:r>
              <a:rPr lang="en-US" altLang="en-US" sz="2800" dirty="0"/>
              <a:t>Once the code implementation is finished the testing begins.  </a:t>
            </a:r>
            <a:r>
              <a:rPr lang="zh-CN" altLang="en-US" sz="2800" dirty="0"/>
              <a:t>代码写完开始测试</a:t>
            </a:r>
            <a:endParaRPr lang="en-US" altLang="en-US" sz="2800" dirty="0"/>
          </a:p>
          <a:p>
            <a:pPr eaLnBrk="1" hangingPunct="1">
              <a:lnSpc>
                <a:spcPct val="80000"/>
              </a:lnSpc>
            </a:pPr>
            <a:endParaRPr lang="en-US" altLang="en-US" sz="2800" dirty="0"/>
          </a:p>
          <a:p>
            <a:pPr eaLnBrk="1" hangingPunct="1">
              <a:lnSpc>
                <a:spcPct val="80000"/>
              </a:lnSpc>
            </a:pPr>
            <a:r>
              <a:rPr lang="en-US" altLang="en-US" sz="2800" dirty="0"/>
              <a:t>This starts with unit testing, and moves up one test level at a time until the acceptance testing phase is completed </a:t>
            </a:r>
            <a:r>
              <a:rPr lang="zh-CN" altLang="en-US" sz="2800" dirty="0"/>
              <a:t>从单元测试逐渐提高级别</a:t>
            </a:r>
            <a:endParaRPr lang="en-US" altLang="en-US" sz="2800" dirty="0"/>
          </a:p>
        </p:txBody>
      </p:sp>
    </p:spTree>
    <p:extLst>
      <p:ext uri="{BB962C8B-B14F-4D97-AF65-F5344CB8AC3E}">
        <p14:creationId xmlns:p14="http://schemas.microsoft.com/office/powerpoint/2010/main" val="1390859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9E8BD09-A794-1A40-8CCD-104E884C8858}"/>
              </a:ext>
            </a:extLst>
          </p:cNvPr>
          <p:cNvSpPr>
            <a:spLocks noGrp="1" noChangeArrowheads="1"/>
          </p:cNvSpPr>
          <p:nvPr>
            <p:ph type="title"/>
          </p:nvPr>
        </p:nvSpPr>
        <p:spPr/>
        <p:txBody>
          <a:bodyPr/>
          <a:lstStyle/>
          <a:p>
            <a:pPr eaLnBrk="1" hangingPunct="1"/>
            <a:r>
              <a:rPr lang="en-IE" altLang="en-US"/>
              <a:t>Quality and Software</a:t>
            </a:r>
            <a:endParaRPr lang="en-US" altLang="en-US"/>
          </a:p>
        </p:txBody>
      </p:sp>
      <p:sp>
        <p:nvSpPr>
          <p:cNvPr id="11267" name="Rectangle 3">
            <a:extLst>
              <a:ext uri="{FF2B5EF4-FFF2-40B4-BE49-F238E27FC236}">
                <a16:creationId xmlns:a16="http://schemas.microsoft.com/office/drawing/2014/main" id="{6A822142-DF5C-C74A-A779-B7619F061BB4}"/>
              </a:ext>
            </a:extLst>
          </p:cNvPr>
          <p:cNvSpPr>
            <a:spLocks noGrp="1" noChangeArrowheads="1"/>
          </p:cNvSpPr>
          <p:nvPr>
            <p:ph type="body" idx="1"/>
          </p:nvPr>
        </p:nvSpPr>
        <p:spPr/>
        <p:txBody>
          <a:bodyPr/>
          <a:lstStyle/>
          <a:p>
            <a:pPr eaLnBrk="1" hangingPunct="1"/>
            <a:r>
              <a:rPr lang="en-IE" altLang="en-US"/>
              <a:t>There are risks associated with Software Development</a:t>
            </a:r>
          </a:p>
          <a:p>
            <a:pPr eaLnBrk="1" hangingPunct="1"/>
            <a:r>
              <a:rPr lang="en-IE" altLang="en-US"/>
              <a:t>Modern programs are complex and have thousands of lines of code</a:t>
            </a:r>
          </a:p>
          <a:p>
            <a:pPr eaLnBrk="1" hangingPunct="1"/>
            <a:r>
              <a:rPr lang="en-IE" altLang="en-US"/>
              <a:t>The customer’s requirements can be vague, lacking in exactness</a:t>
            </a:r>
          </a:p>
          <a:p>
            <a:pPr eaLnBrk="1" hangingPunct="1"/>
            <a:r>
              <a:rPr lang="en-IE" altLang="en-US"/>
              <a:t>Deadlines and budgets put pressure on the development team </a:t>
            </a:r>
            <a:endParaRPr lang="en-US" altLang="en-US"/>
          </a:p>
        </p:txBody>
      </p:sp>
    </p:spTree>
    <p:extLst>
      <p:ext uri="{BB962C8B-B14F-4D97-AF65-F5344CB8AC3E}">
        <p14:creationId xmlns:p14="http://schemas.microsoft.com/office/powerpoint/2010/main" val="139306244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type="title"/>
          </p:nvPr>
        </p:nvSpPr>
        <p:spPr/>
        <p:txBody>
          <a:bodyPr/>
          <a:lstStyle/>
          <a:p>
            <a:pPr eaLnBrk="1" hangingPunct="1"/>
            <a:r>
              <a:rPr lang="en-IE" altLang="en-US" dirty="0"/>
              <a:t>V</a:t>
            </a:r>
            <a:r>
              <a:rPr lang="zh-CN" altLang="en-US" dirty="0"/>
              <a:t>字模型</a:t>
            </a:r>
            <a:endParaRPr lang="en-US" altLang="en-US" dirty="0"/>
          </a:p>
        </p:txBody>
      </p:sp>
      <p:pic>
        <p:nvPicPr>
          <p:cNvPr id="17411"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58888" y="1844675"/>
            <a:ext cx="6626225" cy="3200400"/>
          </a:xfrm>
          <a:noFill/>
        </p:spPr>
      </p:pic>
    </p:spTree>
    <p:extLst>
      <p:ext uri="{BB962C8B-B14F-4D97-AF65-F5344CB8AC3E}">
        <p14:creationId xmlns:p14="http://schemas.microsoft.com/office/powerpoint/2010/main" val="348023465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IE" altLang="en-US" dirty="0"/>
              <a:t>V</a:t>
            </a:r>
            <a:r>
              <a:rPr lang="zh-CN" altLang="en-US" dirty="0"/>
              <a:t>模型的文档</a:t>
            </a:r>
            <a:endParaRPr lang="en-US" altLang="en-US" dirty="0"/>
          </a:p>
        </p:txBody>
      </p:sp>
      <p:sp>
        <p:nvSpPr>
          <p:cNvPr id="18435" name="Rectangle 3"/>
          <p:cNvSpPr>
            <a:spLocks noGrp="1" noChangeArrowheads="1"/>
          </p:cNvSpPr>
          <p:nvPr>
            <p:ph type="body" idx="1"/>
          </p:nvPr>
        </p:nvSpPr>
        <p:spPr/>
        <p:txBody>
          <a:bodyPr/>
          <a:lstStyle/>
          <a:p>
            <a:pPr eaLnBrk="1" hangingPunct="1"/>
            <a:r>
              <a:rPr lang="en-US" altLang="en-US" dirty="0"/>
              <a:t>Each document produced is associated with pairs of phases in the model. </a:t>
            </a:r>
          </a:p>
          <a:p>
            <a:pPr eaLnBrk="1" hangingPunct="1"/>
            <a:endParaRPr lang="en-US" altLang="en-US" dirty="0"/>
          </a:p>
          <a:p>
            <a:pPr eaLnBrk="1" hangingPunct="1"/>
            <a:r>
              <a:rPr lang="en-US" altLang="en-US" dirty="0"/>
              <a:t>These are the </a:t>
            </a:r>
          </a:p>
          <a:p>
            <a:pPr lvl="1" eaLnBrk="1" hangingPunct="1"/>
            <a:r>
              <a:rPr lang="en-US" altLang="en-US" dirty="0"/>
              <a:t>(a) Detailed Design Specifications, </a:t>
            </a:r>
          </a:p>
          <a:p>
            <a:pPr lvl="1" eaLnBrk="1" hangingPunct="1"/>
            <a:r>
              <a:rPr lang="en-US" altLang="en-US" dirty="0"/>
              <a:t>(b) the System Design Specifications, </a:t>
            </a:r>
          </a:p>
          <a:p>
            <a:pPr lvl="1" eaLnBrk="1" hangingPunct="1"/>
            <a:r>
              <a:rPr lang="en-US" altLang="en-US" dirty="0"/>
              <a:t>(c) the System Requirements Specification, </a:t>
            </a:r>
          </a:p>
          <a:p>
            <a:pPr lvl="1" eaLnBrk="1" hangingPunct="1"/>
            <a:r>
              <a:rPr lang="en-US" altLang="en-US" dirty="0"/>
              <a:t>(d) the User Requirements Specification.</a:t>
            </a:r>
          </a:p>
        </p:txBody>
      </p:sp>
    </p:spTree>
    <p:extLst>
      <p:ext uri="{BB962C8B-B14F-4D97-AF65-F5344CB8AC3E}">
        <p14:creationId xmlns:p14="http://schemas.microsoft.com/office/powerpoint/2010/main" val="320056625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a:t>文档的具体要求</a:t>
            </a:r>
            <a:endParaRPr lang="en-US" altLang="en-US" dirty="0"/>
          </a:p>
        </p:txBody>
      </p:sp>
      <p:sp>
        <p:nvSpPr>
          <p:cNvPr id="19459" name="Rectangle 3"/>
          <p:cNvSpPr>
            <a:spLocks noGrp="1" noChangeArrowheads="1"/>
          </p:cNvSpPr>
          <p:nvPr>
            <p:ph type="body" idx="1"/>
          </p:nvPr>
        </p:nvSpPr>
        <p:spPr/>
        <p:txBody>
          <a:bodyPr/>
          <a:lstStyle/>
          <a:p>
            <a:pPr eaLnBrk="1" hangingPunct="1">
              <a:lnSpc>
                <a:spcPct val="80000"/>
              </a:lnSpc>
            </a:pPr>
            <a:r>
              <a:rPr lang="en-US" altLang="en-US" sz="2000"/>
              <a:t>Requirements Gathering produces the User Requirements Specification (URS), which is both the input to Analysis, and the basis for Acceptance Testing.</a:t>
            </a:r>
          </a:p>
          <a:p>
            <a:pPr eaLnBrk="1" hangingPunct="1">
              <a:lnSpc>
                <a:spcPct val="80000"/>
              </a:lnSpc>
            </a:pPr>
            <a:endParaRPr lang="en-US" altLang="en-US" sz="2000"/>
          </a:p>
          <a:p>
            <a:pPr eaLnBrk="1" hangingPunct="1">
              <a:lnSpc>
                <a:spcPct val="80000"/>
              </a:lnSpc>
            </a:pPr>
            <a:r>
              <a:rPr lang="en-US" altLang="en-US" sz="2000"/>
              <a:t>Analysis produces the System Specification (SS) – also know as the Software Requirements Specification (SRS) – which is both the input for Software Design, and the basis for System Testing.</a:t>
            </a:r>
          </a:p>
          <a:p>
            <a:pPr eaLnBrk="1" hangingPunct="1">
              <a:lnSpc>
                <a:spcPct val="80000"/>
              </a:lnSpc>
            </a:pPr>
            <a:endParaRPr lang="en-US" altLang="en-US" sz="2000"/>
          </a:p>
          <a:p>
            <a:pPr eaLnBrk="1" hangingPunct="1">
              <a:lnSpc>
                <a:spcPct val="80000"/>
              </a:lnSpc>
            </a:pPr>
            <a:r>
              <a:rPr lang="en-US" altLang="en-US" sz="2000"/>
              <a:t>Design produces the System Design Specification (SDS), which is both the input for the detailed Specification phase, and the basis for Integration Testing.</a:t>
            </a:r>
          </a:p>
          <a:p>
            <a:pPr eaLnBrk="1" hangingPunct="1">
              <a:lnSpc>
                <a:spcPct val="80000"/>
              </a:lnSpc>
            </a:pPr>
            <a:endParaRPr lang="en-US" altLang="en-US" sz="2000"/>
          </a:p>
          <a:p>
            <a:pPr eaLnBrk="1" hangingPunct="1">
              <a:lnSpc>
                <a:spcPct val="80000"/>
              </a:lnSpc>
            </a:pPr>
            <a:r>
              <a:rPr lang="en-US" altLang="en-US" sz="2000"/>
              <a:t>The Specification activity produces the Detailed Design Specifications (DDS), which are both used to write the code, and also are the basis for Unit Testing.</a:t>
            </a:r>
          </a:p>
        </p:txBody>
      </p:sp>
    </p:spTree>
    <p:extLst>
      <p:ext uri="{BB962C8B-B14F-4D97-AF65-F5344CB8AC3E}">
        <p14:creationId xmlns:p14="http://schemas.microsoft.com/office/powerpoint/2010/main" val="8184138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Grp="1" noChangeArrowheads="1"/>
          </p:cNvSpPr>
          <p:nvPr>
            <p:ph type="title"/>
          </p:nvPr>
        </p:nvSpPr>
        <p:spPr/>
        <p:txBody>
          <a:bodyPr/>
          <a:lstStyle/>
          <a:p>
            <a:pPr eaLnBrk="1" hangingPunct="1"/>
            <a:r>
              <a:rPr lang="en-US" altLang="zh-CN" dirty="0"/>
              <a:t>V</a:t>
            </a:r>
            <a:r>
              <a:rPr lang="zh-CN" altLang="en-US" dirty="0"/>
              <a:t>模型文档</a:t>
            </a:r>
            <a:endParaRPr lang="en-US" altLang="en-US" dirty="0"/>
          </a:p>
        </p:txBody>
      </p:sp>
      <p:pic>
        <p:nvPicPr>
          <p:cNvPr id="20483"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03350" y="2060575"/>
            <a:ext cx="6624638" cy="3243263"/>
          </a:xfrm>
          <a:noFill/>
        </p:spPr>
      </p:pic>
    </p:spTree>
    <p:extLst>
      <p:ext uri="{BB962C8B-B14F-4D97-AF65-F5344CB8AC3E}">
        <p14:creationId xmlns:p14="http://schemas.microsoft.com/office/powerpoint/2010/main" val="131943984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IE" altLang="en-US" dirty="0"/>
              <a:t>V-model </a:t>
            </a:r>
            <a:r>
              <a:rPr lang="zh-CN" altLang="en-US" dirty="0"/>
              <a:t>优点</a:t>
            </a:r>
            <a:endParaRPr lang="en-US" altLang="en-US" dirty="0"/>
          </a:p>
        </p:txBody>
      </p:sp>
      <p:sp>
        <p:nvSpPr>
          <p:cNvPr id="21507" name="Rectangle 3"/>
          <p:cNvSpPr>
            <a:spLocks noGrp="1" noChangeArrowheads="1"/>
          </p:cNvSpPr>
          <p:nvPr>
            <p:ph type="body" idx="1"/>
          </p:nvPr>
        </p:nvSpPr>
        <p:spPr/>
        <p:txBody>
          <a:bodyPr/>
          <a:lstStyle/>
          <a:p>
            <a:pPr eaLnBrk="1" hangingPunct="1">
              <a:lnSpc>
                <a:spcPct val="90000"/>
              </a:lnSpc>
            </a:pPr>
            <a:r>
              <a:rPr lang="en-US" altLang="en-US" sz="2400"/>
              <a:t>It is simple and easy to manage due to the rigidity of the model, </a:t>
            </a:r>
          </a:p>
          <a:p>
            <a:pPr eaLnBrk="1" hangingPunct="1">
              <a:lnSpc>
                <a:spcPct val="90000"/>
              </a:lnSpc>
            </a:pPr>
            <a:endParaRPr lang="en-US" altLang="en-US" sz="2400"/>
          </a:p>
          <a:p>
            <a:pPr eaLnBrk="1" hangingPunct="1">
              <a:lnSpc>
                <a:spcPct val="90000"/>
              </a:lnSpc>
            </a:pPr>
            <a:r>
              <a:rPr lang="en-US" altLang="en-US" sz="2400"/>
              <a:t>It encourages Verification and Validation at all phases:</a:t>
            </a:r>
          </a:p>
          <a:p>
            <a:pPr eaLnBrk="1" hangingPunct="1">
              <a:lnSpc>
                <a:spcPct val="90000"/>
              </a:lnSpc>
            </a:pPr>
            <a:endParaRPr lang="en-US" altLang="en-US" sz="2400"/>
          </a:p>
          <a:p>
            <a:pPr eaLnBrk="1" hangingPunct="1">
              <a:lnSpc>
                <a:spcPct val="90000"/>
              </a:lnSpc>
            </a:pPr>
            <a:r>
              <a:rPr lang="en-US" altLang="en-US" sz="2400"/>
              <a:t>Each phase has specific deliverables and a review process. </a:t>
            </a:r>
          </a:p>
          <a:p>
            <a:pPr eaLnBrk="1" hangingPunct="1">
              <a:lnSpc>
                <a:spcPct val="90000"/>
              </a:lnSpc>
            </a:pPr>
            <a:endParaRPr lang="en-US" altLang="en-US" sz="2400"/>
          </a:p>
          <a:p>
            <a:pPr eaLnBrk="1" hangingPunct="1">
              <a:lnSpc>
                <a:spcPct val="90000"/>
              </a:lnSpc>
            </a:pPr>
            <a:r>
              <a:rPr lang="en-US" altLang="en-US" sz="2400"/>
              <a:t>It gives equal weight to testing alongside development rather than treating it as an afterthought. </a:t>
            </a:r>
          </a:p>
        </p:txBody>
      </p:sp>
    </p:spTree>
    <p:extLst>
      <p:ext uri="{BB962C8B-B14F-4D97-AF65-F5344CB8AC3E}">
        <p14:creationId xmlns:p14="http://schemas.microsoft.com/office/powerpoint/2010/main" val="157802569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IE" altLang="en-US" dirty="0"/>
              <a:t>V-model </a:t>
            </a:r>
            <a:r>
              <a:rPr lang="zh-CN" altLang="en-US" dirty="0"/>
              <a:t>缺点</a:t>
            </a:r>
            <a:endParaRPr lang="en-US" altLang="en-US" dirty="0"/>
          </a:p>
        </p:txBody>
      </p:sp>
      <p:sp>
        <p:nvSpPr>
          <p:cNvPr id="22531" name="Rectangle 3"/>
          <p:cNvSpPr>
            <a:spLocks noGrp="1" noChangeArrowheads="1"/>
          </p:cNvSpPr>
          <p:nvPr>
            <p:ph type="body" idx="1"/>
          </p:nvPr>
        </p:nvSpPr>
        <p:spPr/>
        <p:txBody>
          <a:bodyPr/>
          <a:lstStyle/>
          <a:p>
            <a:pPr eaLnBrk="1" hangingPunct="1"/>
            <a:r>
              <a:rPr lang="en-US" altLang="en-US" sz="2800"/>
              <a:t>Its disadvantages are that similarly to the Waterfall model there is no working software produced until late during the life cycle</a:t>
            </a:r>
          </a:p>
          <a:p>
            <a:pPr eaLnBrk="1" hangingPunct="1"/>
            <a:endParaRPr lang="en-US" altLang="en-US" sz="2800"/>
          </a:p>
          <a:p>
            <a:pPr eaLnBrk="1" hangingPunct="1"/>
            <a:r>
              <a:rPr lang="en-US" altLang="en-US" sz="2800"/>
              <a:t>It is unsuitable where the requirements are at a moderate to high risk of changing. </a:t>
            </a:r>
          </a:p>
          <a:p>
            <a:pPr eaLnBrk="1" hangingPunct="1"/>
            <a:endParaRPr lang="en-US" altLang="en-US" sz="2800"/>
          </a:p>
          <a:p>
            <a:pPr eaLnBrk="1" hangingPunct="1"/>
            <a:r>
              <a:rPr lang="en-US" altLang="en-US" sz="2800"/>
              <a:t>It has been suggested too that it is a poor model for long, complex and object-oriented projects</a:t>
            </a:r>
          </a:p>
          <a:p>
            <a:pPr eaLnBrk="1" hangingPunct="1"/>
            <a:endParaRPr lang="en-US" altLang="en-US" sz="2800"/>
          </a:p>
        </p:txBody>
      </p:sp>
    </p:spTree>
    <p:extLst>
      <p:ext uri="{BB962C8B-B14F-4D97-AF65-F5344CB8AC3E}">
        <p14:creationId xmlns:p14="http://schemas.microsoft.com/office/powerpoint/2010/main" val="285540657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a:t>敏捷开发</a:t>
            </a:r>
            <a:endParaRPr lang="en-US" altLang="en-US" dirty="0"/>
          </a:p>
        </p:txBody>
      </p:sp>
      <p:sp>
        <p:nvSpPr>
          <p:cNvPr id="23555" name="Rectangle 3"/>
          <p:cNvSpPr>
            <a:spLocks noGrp="1" noChangeArrowheads="1"/>
          </p:cNvSpPr>
          <p:nvPr>
            <p:ph type="body" idx="1"/>
          </p:nvPr>
        </p:nvSpPr>
        <p:spPr/>
        <p:txBody>
          <a:bodyPr/>
          <a:lstStyle/>
          <a:p>
            <a:pPr eaLnBrk="1" hangingPunct="1"/>
            <a:r>
              <a:rPr lang="en-US" altLang="en-US" sz="2800" dirty="0"/>
              <a:t>Agile methods share with other incremental development methods an emphasis on building releasable software in short time periods. </a:t>
            </a:r>
          </a:p>
          <a:p>
            <a:pPr eaLnBrk="1" hangingPunct="1"/>
            <a:endParaRPr lang="en-US" altLang="en-US" sz="2800" dirty="0"/>
          </a:p>
          <a:p>
            <a:pPr eaLnBrk="1" hangingPunct="1"/>
            <a:r>
              <a:rPr lang="en-US" altLang="en-US" sz="2800" dirty="0"/>
              <a:t>However, Agile development differs from the other development models in that its time periods are measured in weeks rather than months and work is performed in a highly collaborative manner</a:t>
            </a:r>
            <a:r>
              <a:rPr lang="zh-CN" altLang="en-US" sz="2800" dirty="0"/>
              <a:t>和其他模型的区别</a:t>
            </a:r>
            <a:endParaRPr lang="en-US" altLang="en-US" sz="2800" dirty="0"/>
          </a:p>
        </p:txBody>
      </p:sp>
    </p:spTree>
    <p:extLst>
      <p:ext uri="{BB962C8B-B14F-4D97-AF65-F5344CB8AC3E}">
        <p14:creationId xmlns:p14="http://schemas.microsoft.com/office/powerpoint/2010/main" val="206864029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dirty="0"/>
              <a:t>敏捷开发</a:t>
            </a:r>
            <a:endParaRPr lang="en-US" altLang="en-US" dirty="0"/>
          </a:p>
        </p:txBody>
      </p:sp>
      <p:sp>
        <p:nvSpPr>
          <p:cNvPr id="24579" name="Rectangle 3"/>
          <p:cNvSpPr>
            <a:spLocks noGrp="1" noChangeArrowheads="1"/>
          </p:cNvSpPr>
          <p:nvPr>
            <p:ph type="body" idx="1"/>
          </p:nvPr>
        </p:nvSpPr>
        <p:spPr/>
        <p:txBody>
          <a:bodyPr/>
          <a:lstStyle/>
          <a:p>
            <a:pPr eaLnBrk="1" hangingPunct="1">
              <a:lnSpc>
                <a:spcPct val="90000"/>
              </a:lnSpc>
            </a:pPr>
            <a:r>
              <a:rPr lang="en-IE" altLang="en-US" sz="2800"/>
              <a:t>For effective testing:</a:t>
            </a:r>
          </a:p>
          <a:p>
            <a:pPr eaLnBrk="1" hangingPunct="1">
              <a:lnSpc>
                <a:spcPct val="90000"/>
              </a:lnSpc>
            </a:pPr>
            <a:endParaRPr lang="en-US" altLang="en-US" sz="2800"/>
          </a:p>
          <a:p>
            <a:pPr lvl="1" eaLnBrk="1" hangingPunct="1">
              <a:lnSpc>
                <a:spcPct val="90000"/>
              </a:lnSpc>
            </a:pPr>
            <a:r>
              <a:rPr lang="en-US" altLang="en-US" sz="2400"/>
              <a:t>When the developers “negotiate” the requirements for the upcoming iteration with the customers, the testers must be full participants in those conversations. </a:t>
            </a:r>
          </a:p>
          <a:p>
            <a:pPr lvl="1" eaLnBrk="1" hangingPunct="1">
              <a:lnSpc>
                <a:spcPct val="90000"/>
              </a:lnSpc>
            </a:pPr>
            <a:r>
              <a:rPr lang="en-US" altLang="en-US" sz="2400"/>
              <a:t>The testers immediately translate the requirements that are agreed upon in those conversations into test cases. </a:t>
            </a:r>
          </a:p>
          <a:p>
            <a:pPr lvl="1" eaLnBrk="1" hangingPunct="1">
              <a:lnSpc>
                <a:spcPct val="90000"/>
              </a:lnSpc>
            </a:pPr>
            <a:r>
              <a:rPr lang="en-US" altLang="en-US" sz="2400"/>
              <a:t>When requirements change, testers are immediately involved because everyone knows that the test cases must be changed accordingly.</a:t>
            </a:r>
          </a:p>
        </p:txBody>
      </p:sp>
    </p:spTree>
    <p:extLst>
      <p:ext uri="{BB962C8B-B14F-4D97-AF65-F5344CB8AC3E}">
        <p14:creationId xmlns:p14="http://schemas.microsoft.com/office/powerpoint/2010/main" val="83305351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dirty="0"/>
              <a:t>增量模型</a:t>
            </a:r>
            <a:endParaRPr lang="en-US" altLang="en-US" dirty="0"/>
          </a:p>
        </p:txBody>
      </p:sp>
      <p:sp>
        <p:nvSpPr>
          <p:cNvPr id="25603" name="Rectangle 3"/>
          <p:cNvSpPr>
            <a:spLocks noGrp="1" noChangeArrowheads="1"/>
          </p:cNvSpPr>
          <p:nvPr>
            <p:ph type="body" idx="1"/>
          </p:nvPr>
        </p:nvSpPr>
        <p:spPr/>
        <p:txBody>
          <a:bodyPr/>
          <a:lstStyle/>
          <a:p>
            <a:pPr eaLnBrk="1" hangingPunct="1">
              <a:lnSpc>
                <a:spcPct val="80000"/>
              </a:lnSpc>
            </a:pPr>
            <a:r>
              <a:rPr lang="en-US" altLang="en-US" sz="2400"/>
              <a:t>The incremental model begins with a simple implementation of a part of the software system. With each increment the product evolves with enhancements being added every time until the final version is reached. </a:t>
            </a:r>
          </a:p>
          <a:p>
            <a:pPr eaLnBrk="1" hangingPunct="1">
              <a:lnSpc>
                <a:spcPct val="80000"/>
              </a:lnSpc>
            </a:pPr>
            <a:endParaRPr lang="en-US" altLang="en-US" sz="2400"/>
          </a:p>
          <a:p>
            <a:pPr eaLnBrk="1" hangingPunct="1">
              <a:lnSpc>
                <a:spcPct val="80000"/>
              </a:lnSpc>
            </a:pPr>
            <a:r>
              <a:rPr lang="en-US" altLang="en-US" sz="2400"/>
              <a:t>Testing is an important part of the incremental model and is carried out at the end of each iteration. This means that testing begins earlier in the development process and that there is more of it overall. </a:t>
            </a:r>
          </a:p>
          <a:p>
            <a:pPr eaLnBrk="1" hangingPunct="1">
              <a:lnSpc>
                <a:spcPct val="80000"/>
              </a:lnSpc>
            </a:pPr>
            <a:endParaRPr lang="en-US" altLang="en-US" sz="2400"/>
          </a:p>
          <a:p>
            <a:pPr eaLnBrk="1" hangingPunct="1">
              <a:lnSpc>
                <a:spcPct val="80000"/>
              </a:lnSpc>
            </a:pPr>
            <a:r>
              <a:rPr lang="en-US" altLang="en-US" sz="2400"/>
              <a:t>Much of the testing is of the form of regression testing, and much re-use can be made of test cases and test data from earlier increments. </a:t>
            </a:r>
          </a:p>
        </p:txBody>
      </p:sp>
    </p:spTree>
    <p:extLst>
      <p:ext uri="{BB962C8B-B14F-4D97-AF65-F5344CB8AC3E}">
        <p14:creationId xmlns:p14="http://schemas.microsoft.com/office/powerpoint/2010/main" val="243633545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IE" altLang="en-US"/>
              <a:t>Incremental Development</a:t>
            </a:r>
            <a:endParaRPr lang="en-US" altLang="en-US"/>
          </a:p>
        </p:txBody>
      </p:sp>
      <p:pic>
        <p:nvPicPr>
          <p:cNvPr id="26627"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31913" y="1484313"/>
            <a:ext cx="6480175" cy="4375150"/>
          </a:xfrm>
          <a:noFill/>
        </p:spPr>
      </p:pic>
    </p:spTree>
    <p:extLst>
      <p:ext uri="{BB962C8B-B14F-4D97-AF65-F5344CB8AC3E}">
        <p14:creationId xmlns:p14="http://schemas.microsoft.com/office/powerpoint/2010/main" val="1333800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929B057-C3A2-8545-8E53-2123DD2DDF2D}"/>
              </a:ext>
            </a:extLst>
          </p:cNvPr>
          <p:cNvSpPr>
            <a:spLocks noGrp="1" noChangeArrowheads="1"/>
          </p:cNvSpPr>
          <p:nvPr>
            <p:ph type="title"/>
          </p:nvPr>
        </p:nvSpPr>
        <p:spPr/>
        <p:txBody>
          <a:bodyPr/>
          <a:lstStyle/>
          <a:p>
            <a:pPr eaLnBrk="1" hangingPunct="1"/>
            <a:r>
              <a:rPr lang="en-IE" altLang="en-US"/>
              <a:t>Quality and Software</a:t>
            </a:r>
            <a:endParaRPr lang="en-US" altLang="en-US"/>
          </a:p>
        </p:txBody>
      </p:sp>
      <p:sp>
        <p:nvSpPr>
          <p:cNvPr id="12291" name="Rectangle 3">
            <a:extLst>
              <a:ext uri="{FF2B5EF4-FFF2-40B4-BE49-F238E27FC236}">
                <a16:creationId xmlns:a16="http://schemas.microsoft.com/office/drawing/2014/main" id="{C3BE4DDB-020A-C449-967B-F94B6A1F246F}"/>
              </a:ext>
            </a:extLst>
          </p:cNvPr>
          <p:cNvSpPr>
            <a:spLocks noGrp="1" noChangeArrowheads="1"/>
          </p:cNvSpPr>
          <p:nvPr>
            <p:ph type="body" idx="1"/>
          </p:nvPr>
        </p:nvSpPr>
        <p:spPr/>
        <p:txBody>
          <a:bodyPr/>
          <a:lstStyle/>
          <a:p>
            <a:pPr eaLnBrk="1" hangingPunct="1">
              <a:lnSpc>
                <a:spcPct val="90000"/>
              </a:lnSpc>
            </a:pPr>
            <a:r>
              <a:rPr lang="en-IE" altLang="en-US"/>
              <a:t>The combination of these factors can lead to a lack of emphasis being placed on the final quality of the software product </a:t>
            </a:r>
          </a:p>
          <a:p>
            <a:pPr eaLnBrk="1" hangingPunct="1">
              <a:lnSpc>
                <a:spcPct val="90000"/>
              </a:lnSpc>
            </a:pPr>
            <a:r>
              <a:rPr lang="en-IE" altLang="en-US"/>
              <a:t>Poor quality can result in software failure resulting in high maintenance costs and long delays before the final deployment</a:t>
            </a:r>
          </a:p>
          <a:p>
            <a:pPr eaLnBrk="1" hangingPunct="1">
              <a:lnSpc>
                <a:spcPct val="90000"/>
              </a:lnSpc>
            </a:pPr>
            <a:r>
              <a:rPr lang="en-IE" altLang="en-US"/>
              <a:t>The impact on the business can be loss of reputation, legal claims, decrease in market share  </a:t>
            </a:r>
            <a:endParaRPr lang="en-US" altLang="en-US"/>
          </a:p>
        </p:txBody>
      </p:sp>
    </p:spTree>
    <p:extLst>
      <p:ext uri="{BB962C8B-B14F-4D97-AF65-F5344CB8AC3E}">
        <p14:creationId xmlns:p14="http://schemas.microsoft.com/office/powerpoint/2010/main" val="392785702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zh-CN" altLang="en-US" sz="4000" dirty="0"/>
              <a:t>增量模型的优点</a:t>
            </a:r>
            <a:endParaRPr lang="en-US" altLang="en-US" sz="4000" dirty="0"/>
          </a:p>
        </p:txBody>
      </p:sp>
      <p:sp>
        <p:nvSpPr>
          <p:cNvPr id="27651" name="Rectangle 3"/>
          <p:cNvSpPr>
            <a:spLocks noGrp="1" noChangeArrowheads="1"/>
          </p:cNvSpPr>
          <p:nvPr>
            <p:ph type="body" idx="1"/>
          </p:nvPr>
        </p:nvSpPr>
        <p:spPr/>
        <p:txBody>
          <a:bodyPr/>
          <a:lstStyle/>
          <a:p>
            <a:pPr eaLnBrk="1" hangingPunct="1">
              <a:lnSpc>
                <a:spcPct val="90000"/>
              </a:lnSpc>
            </a:pPr>
            <a:r>
              <a:rPr lang="en-US" altLang="en-US" sz="2800"/>
              <a:t>A major advantage of the incremental model is that the product is written and tested in smaller pieces, reducing risk and allowing for change to be included easily</a:t>
            </a:r>
          </a:p>
          <a:p>
            <a:pPr eaLnBrk="1" hangingPunct="1">
              <a:lnSpc>
                <a:spcPct val="90000"/>
              </a:lnSpc>
            </a:pPr>
            <a:endParaRPr lang="en-US" altLang="en-US" sz="2800"/>
          </a:p>
          <a:p>
            <a:pPr eaLnBrk="1" hangingPunct="1">
              <a:lnSpc>
                <a:spcPct val="90000"/>
              </a:lnSpc>
            </a:pPr>
            <a:endParaRPr lang="en-US" altLang="en-US" sz="2800"/>
          </a:p>
          <a:p>
            <a:pPr eaLnBrk="1" hangingPunct="1">
              <a:lnSpc>
                <a:spcPct val="90000"/>
              </a:lnSpc>
            </a:pPr>
            <a:r>
              <a:rPr lang="en-US" altLang="en-US" sz="2800"/>
              <a:t>The customer or users is involved from the beginning which means the system is more likely to meet their requirements and they themselves are more committed to the system</a:t>
            </a:r>
          </a:p>
        </p:txBody>
      </p:sp>
    </p:spTree>
    <p:extLst>
      <p:ext uri="{BB962C8B-B14F-4D97-AF65-F5344CB8AC3E}">
        <p14:creationId xmlns:p14="http://schemas.microsoft.com/office/powerpoint/2010/main" val="318865665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pPr eaLnBrk="1" hangingPunct="1"/>
            <a:r>
              <a:rPr lang="zh-CN" altLang="en-US" sz="4000" dirty="0"/>
              <a:t>增量模型的缺点</a:t>
            </a:r>
            <a:endParaRPr lang="en-US" altLang="en-US" sz="4000" dirty="0"/>
          </a:p>
        </p:txBody>
      </p:sp>
      <p:sp>
        <p:nvSpPr>
          <p:cNvPr id="28675" name="Rectangle 3"/>
          <p:cNvSpPr>
            <a:spLocks noGrp="1" noChangeArrowheads="1"/>
          </p:cNvSpPr>
          <p:nvPr>
            <p:ph type="body" idx="1"/>
          </p:nvPr>
        </p:nvSpPr>
        <p:spPr/>
        <p:txBody>
          <a:bodyPr/>
          <a:lstStyle/>
          <a:p>
            <a:pPr eaLnBrk="1" hangingPunct="1"/>
            <a:r>
              <a:rPr lang="en-US" altLang="en-US"/>
              <a:t>It can be difficult to manage because of the lack of documentation in comparison to other models </a:t>
            </a:r>
          </a:p>
          <a:p>
            <a:pPr eaLnBrk="1" hangingPunct="1"/>
            <a:endParaRPr lang="en-US" altLang="en-US"/>
          </a:p>
          <a:p>
            <a:pPr eaLnBrk="1" hangingPunct="1"/>
            <a:r>
              <a:rPr lang="en-US" altLang="en-US"/>
              <a:t>The continual change to the software can make it difficult to maintain as it grows in size.</a:t>
            </a:r>
          </a:p>
        </p:txBody>
      </p:sp>
    </p:spTree>
    <p:extLst>
      <p:ext uri="{BB962C8B-B14F-4D97-AF65-F5344CB8AC3E}">
        <p14:creationId xmlns:p14="http://schemas.microsoft.com/office/powerpoint/2010/main" val="339481006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IE" altLang="en-US" dirty="0"/>
              <a:t>Extreme Programming</a:t>
            </a:r>
            <a:r>
              <a:rPr lang="zh-CN" altLang="en-US" dirty="0"/>
              <a:t>极限编程</a:t>
            </a:r>
            <a:endParaRPr lang="en-US" altLang="en-US" dirty="0"/>
          </a:p>
        </p:txBody>
      </p:sp>
      <p:sp>
        <p:nvSpPr>
          <p:cNvPr id="29699" name="Rectangle 3"/>
          <p:cNvSpPr>
            <a:spLocks noGrp="1" noChangeArrowheads="1"/>
          </p:cNvSpPr>
          <p:nvPr>
            <p:ph type="body" idx="1"/>
          </p:nvPr>
        </p:nvSpPr>
        <p:spPr/>
        <p:txBody>
          <a:bodyPr>
            <a:normAutofit lnSpcReduction="10000"/>
          </a:bodyPr>
          <a:lstStyle/>
          <a:p>
            <a:pPr eaLnBrk="1" hangingPunct="1">
              <a:lnSpc>
                <a:spcPct val="80000"/>
              </a:lnSpc>
            </a:pPr>
            <a:r>
              <a:rPr lang="en-US" altLang="en-US" sz="2400" dirty="0"/>
              <a:t>Extreme Programming (XP) is a subset of the philosophy of Agile software development.  </a:t>
            </a:r>
            <a:r>
              <a:rPr lang="zh-CN" altLang="en-US" sz="2400" dirty="0"/>
              <a:t>是软件敏捷开发的子集</a:t>
            </a:r>
            <a:endParaRPr lang="en-US" altLang="en-US" sz="2400" dirty="0"/>
          </a:p>
          <a:p>
            <a:pPr eaLnBrk="1" hangingPunct="1">
              <a:lnSpc>
                <a:spcPct val="80000"/>
              </a:lnSpc>
            </a:pPr>
            <a:r>
              <a:rPr lang="zh-CN" altLang="en-US" sz="2400" dirty="0"/>
              <a:t>三个特点</a:t>
            </a:r>
            <a:endParaRPr lang="en-US" altLang="en-US" sz="2400" dirty="0"/>
          </a:p>
          <a:p>
            <a:pPr>
              <a:lnSpc>
                <a:spcPct val="80000"/>
              </a:lnSpc>
            </a:pPr>
            <a:r>
              <a:rPr lang="en-US" altLang="en-US" sz="2400" dirty="0"/>
              <a:t>It emphasizes code reviews, continuous integration and automated testing, and very short iterations.</a:t>
            </a:r>
            <a:r>
              <a:rPr lang="zh-CN" altLang="en-US" sz="2400" dirty="0"/>
              <a:t>强调代码审查、持续集成和自动化测试，以及非常短的迭代</a:t>
            </a:r>
            <a:endParaRPr lang="en-US" altLang="en-US" sz="2400" dirty="0"/>
          </a:p>
          <a:p>
            <a:pPr eaLnBrk="1" hangingPunct="1">
              <a:lnSpc>
                <a:spcPct val="80000"/>
              </a:lnSpc>
            </a:pPr>
            <a:endParaRPr lang="en-US" altLang="en-US" sz="2400" dirty="0"/>
          </a:p>
          <a:p>
            <a:pPr eaLnBrk="1" hangingPunct="1">
              <a:lnSpc>
                <a:spcPct val="80000"/>
              </a:lnSpc>
            </a:pPr>
            <a:r>
              <a:rPr lang="en-US" altLang="en-US" sz="2400" dirty="0"/>
              <a:t>It </a:t>
            </a:r>
            <a:r>
              <a:rPr lang="en-US" altLang="en-US" sz="2400" dirty="0" err="1"/>
              <a:t>favours</a:t>
            </a:r>
            <a:r>
              <a:rPr lang="en-US" altLang="en-US" sz="2400" dirty="0"/>
              <a:t> ongoing design refinement (or </a:t>
            </a:r>
            <a:r>
              <a:rPr lang="en-US" altLang="en-US" sz="2400" i="1" dirty="0"/>
              <a:t>refactoring </a:t>
            </a:r>
            <a:r>
              <a:rPr lang="en-US" altLang="en-US" sz="2400" dirty="0"/>
              <a:t>), in place of a large initial design phase, keeping the current implementation as simple as possible. </a:t>
            </a:r>
          </a:p>
          <a:p>
            <a:pPr eaLnBrk="1" hangingPunct="1">
              <a:lnSpc>
                <a:spcPct val="80000"/>
              </a:lnSpc>
            </a:pPr>
            <a:endParaRPr lang="en-US" altLang="en-US" sz="2400" dirty="0"/>
          </a:p>
          <a:p>
            <a:pPr eaLnBrk="1" hangingPunct="1">
              <a:lnSpc>
                <a:spcPct val="80000"/>
              </a:lnSpc>
            </a:pPr>
            <a:r>
              <a:rPr lang="en-US" altLang="en-US" sz="2400" dirty="0"/>
              <a:t>It </a:t>
            </a:r>
            <a:r>
              <a:rPr lang="en-US" altLang="en-US" sz="2400" dirty="0" err="1"/>
              <a:t>favours</a:t>
            </a:r>
            <a:r>
              <a:rPr lang="en-US" altLang="en-US" sz="2400" dirty="0"/>
              <a:t> real-time communication, preferably face-to-face, over writing documents, and working software is seen as the primary measure of progress. </a:t>
            </a:r>
          </a:p>
          <a:p>
            <a:pPr eaLnBrk="1" hangingPunct="1">
              <a:lnSpc>
                <a:spcPct val="80000"/>
              </a:lnSpc>
            </a:pPr>
            <a:endParaRPr lang="en-US" altLang="en-US" sz="2400" dirty="0"/>
          </a:p>
        </p:txBody>
      </p:sp>
    </p:spTree>
    <p:extLst>
      <p:ext uri="{BB962C8B-B14F-4D97-AF65-F5344CB8AC3E}">
        <p14:creationId xmlns:p14="http://schemas.microsoft.com/office/powerpoint/2010/main" val="83684278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dirty="0"/>
              <a:t>极限编程特点 </a:t>
            </a:r>
            <a:r>
              <a:rPr lang="en-US" altLang="zh-CN" dirty="0"/>
              <a:t>cont.</a:t>
            </a:r>
            <a:endParaRPr lang="en-US" altLang="en-US" dirty="0"/>
          </a:p>
        </p:txBody>
      </p:sp>
      <p:sp>
        <p:nvSpPr>
          <p:cNvPr id="30723" name="Rectangle 3"/>
          <p:cNvSpPr>
            <a:spLocks noGrp="1" noChangeArrowheads="1"/>
          </p:cNvSpPr>
          <p:nvPr>
            <p:ph type="body" idx="1"/>
          </p:nvPr>
        </p:nvSpPr>
        <p:spPr/>
        <p:txBody>
          <a:bodyPr/>
          <a:lstStyle/>
          <a:p>
            <a:pPr eaLnBrk="1" hangingPunct="1"/>
            <a:r>
              <a:rPr lang="en-US" altLang="en-US" sz="2800" dirty="0"/>
              <a:t>The methodology also emphasizes team work. Managers, customers, and developers are all part of a team dedicated to delivering quality software. </a:t>
            </a:r>
          </a:p>
          <a:p>
            <a:pPr eaLnBrk="1" hangingPunct="1"/>
            <a:endParaRPr lang="en-US" altLang="en-US" sz="2800" dirty="0"/>
          </a:p>
          <a:p>
            <a:pPr eaLnBrk="1" hangingPunct="1"/>
            <a:r>
              <a:rPr lang="en-US" altLang="en-US" sz="2800" dirty="0"/>
              <a:t>Programmers are responsible for testing their own work; testers are focused on helping the customer select and write functional tests, and on running these tests regularly</a:t>
            </a:r>
          </a:p>
          <a:p>
            <a:pPr eaLnBrk="1" hangingPunct="1"/>
            <a:endParaRPr lang="en-US" altLang="en-US" sz="2800" dirty="0"/>
          </a:p>
        </p:txBody>
      </p:sp>
    </p:spTree>
    <p:extLst>
      <p:ext uri="{BB962C8B-B14F-4D97-AF65-F5344CB8AC3E}">
        <p14:creationId xmlns:p14="http://schemas.microsoft.com/office/powerpoint/2010/main" val="170892329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IE" altLang="en-US" dirty="0"/>
              <a:t>Extreme Programming - Values</a:t>
            </a:r>
            <a:endParaRPr lang="en-US" altLang="en-US" dirty="0"/>
          </a:p>
        </p:txBody>
      </p:sp>
      <p:sp>
        <p:nvSpPr>
          <p:cNvPr id="31747" name="Rectangle 3"/>
          <p:cNvSpPr>
            <a:spLocks noGrp="1" noChangeArrowheads="1"/>
          </p:cNvSpPr>
          <p:nvPr>
            <p:ph type="body" idx="1"/>
          </p:nvPr>
        </p:nvSpPr>
        <p:spPr/>
        <p:txBody>
          <a:bodyPr/>
          <a:lstStyle/>
          <a:p>
            <a:pPr eaLnBrk="1" hangingPunct="1">
              <a:lnSpc>
                <a:spcPct val="90000"/>
              </a:lnSpc>
            </a:pPr>
            <a:r>
              <a:rPr lang="en-US" altLang="en-US" sz="2400" dirty="0"/>
              <a:t>Communication: XP programmers communicate with their customers and fellow programmers </a:t>
            </a:r>
            <a:r>
              <a:rPr lang="zh-CN" altLang="en-US" sz="2400" dirty="0"/>
              <a:t>交流</a:t>
            </a:r>
            <a:endParaRPr lang="en-US" altLang="en-US" sz="2400" dirty="0"/>
          </a:p>
          <a:p>
            <a:pPr eaLnBrk="1" hangingPunct="1">
              <a:lnSpc>
                <a:spcPct val="90000"/>
              </a:lnSpc>
            </a:pPr>
            <a:endParaRPr lang="en-US" altLang="en-US" sz="2400" dirty="0"/>
          </a:p>
          <a:p>
            <a:pPr eaLnBrk="1" hangingPunct="1">
              <a:lnSpc>
                <a:spcPct val="90000"/>
              </a:lnSpc>
            </a:pPr>
            <a:r>
              <a:rPr lang="en-US" altLang="en-US" sz="2400" dirty="0"/>
              <a:t>Simplicity: they keep their design simple and clean </a:t>
            </a:r>
            <a:r>
              <a:rPr lang="zh-CN" altLang="en-US" sz="2400" dirty="0"/>
              <a:t>简化</a:t>
            </a:r>
            <a:endParaRPr lang="en-US" altLang="en-US" sz="2400" dirty="0"/>
          </a:p>
          <a:p>
            <a:pPr eaLnBrk="1" hangingPunct="1">
              <a:lnSpc>
                <a:spcPct val="90000"/>
              </a:lnSpc>
            </a:pPr>
            <a:endParaRPr lang="en-US" altLang="en-US" sz="2400" dirty="0"/>
          </a:p>
          <a:p>
            <a:pPr eaLnBrk="1" hangingPunct="1">
              <a:lnSpc>
                <a:spcPct val="90000"/>
              </a:lnSpc>
            </a:pPr>
            <a:r>
              <a:rPr lang="en-US" altLang="en-US" sz="2400" dirty="0"/>
              <a:t>Feedback: they get feedback by software testing from the start </a:t>
            </a:r>
            <a:r>
              <a:rPr lang="zh-CN" altLang="en-US" sz="2400" dirty="0"/>
              <a:t>反馈</a:t>
            </a:r>
            <a:endParaRPr lang="en-US" altLang="en-US" sz="2400" dirty="0"/>
          </a:p>
          <a:p>
            <a:pPr eaLnBrk="1" hangingPunct="1">
              <a:lnSpc>
                <a:spcPct val="90000"/>
              </a:lnSpc>
            </a:pPr>
            <a:endParaRPr lang="en-US" altLang="en-US" sz="2400" dirty="0"/>
          </a:p>
          <a:p>
            <a:pPr eaLnBrk="1" hangingPunct="1">
              <a:lnSpc>
                <a:spcPct val="90000"/>
              </a:lnSpc>
            </a:pPr>
            <a:r>
              <a:rPr lang="en-US" altLang="en-US" sz="2400" dirty="0"/>
              <a:t>Courage: they deliver the system to customers as early as possible and implement changes as suggested, responding with courage to changing requirements </a:t>
            </a:r>
            <a:r>
              <a:rPr lang="zh-CN" altLang="en-US" sz="2400" dirty="0"/>
              <a:t>激励</a:t>
            </a:r>
            <a:endParaRPr lang="en-US" altLang="en-US" sz="2400" dirty="0"/>
          </a:p>
        </p:txBody>
      </p:sp>
    </p:spTree>
    <p:extLst>
      <p:ext uri="{BB962C8B-B14F-4D97-AF65-F5344CB8AC3E}">
        <p14:creationId xmlns:p14="http://schemas.microsoft.com/office/powerpoint/2010/main" val="58281617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dirty="0"/>
              <a:t>极限编程 开发过程</a:t>
            </a:r>
            <a:endParaRPr lang="en-US" altLang="en-US" dirty="0"/>
          </a:p>
        </p:txBody>
      </p:sp>
      <p:sp>
        <p:nvSpPr>
          <p:cNvPr id="32771" name="Rectangle 3"/>
          <p:cNvSpPr>
            <a:spLocks noGrp="1" noChangeArrowheads="1"/>
          </p:cNvSpPr>
          <p:nvPr>
            <p:ph type="body" idx="1"/>
          </p:nvPr>
        </p:nvSpPr>
        <p:spPr/>
        <p:txBody>
          <a:bodyPr/>
          <a:lstStyle/>
          <a:p>
            <a:pPr eaLnBrk="1" hangingPunct="1">
              <a:lnSpc>
                <a:spcPct val="90000"/>
              </a:lnSpc>
            </a:pPr>
            <a:r>
              <a:rPr lang="en-US" altLang="en-US" sz="2400" dirty="0"/>
              <a:t>A project begins by identifying a metaphor that describes the system. The metaphor acts as a conceptual framework, identifying key objects and providing insight into their interfaces. </a:t>
            </a:r>
          </a:p>
          <a:p>
            <a:pPr eaLnBrk="1" hangingPunct="1">
              <a:lnSpc>
                <a:spcPct val="90000"/>
              </a:lnSpc>
            </a:pPr>
            <a:endParaRPr lang="en-US" altLang="en-US" sz="2400" dirty="0"/>
          </a:p>
          <a:p>
            <a:pPr eaLnBrk="1" hangingPunct="1">
              <a:lnSpc>
                <a:spcPct val="90000"/>
              </a:lnSpc>
            </a:pPr>
            <a:r>
              <a:rPr lang="en-US" altLang="en-US" sz="2400" dirty="0"/>
              <a:t>The first iteration sets the initial skeleton of the project.</a:t>
            </a:r>
          </a:p>
          <a:p>
            <a:pPr eaLnBrk="1" hangingPunct="1">
              <a:lnSpc>
                <a:spcPct val="90000"/>
              </a:lnSpc>
            </a:pPr>
            <a:endParaRPr lang="en-US" altLang="en-US" sz="2400" dirty="0"/>
          </a:p>
          <a:p>
            <a:pPr eaLnBrk="1" hangingPunct="1">
              <a:lnSpc>
                <a:spcPct val="90000"/>
              </a:lnSpc>
            </a:pPr>
            <a:r>
              <a:rPr lang="en-US" altLang="en-US" sz="2400" dirty="0"/>
              <a:t>User Stories, in the format of about three sentences of text, are written by the customers. These are the features of the application that the system needs to have and are used to drive the creation of the acceptance tests later on.</a:t>
            </a:r>
          </a:p>
        </p:txBody>
      </p:sp>
    </p:spTree>
    <p:extLst>
      <p:ext uri="{BB962C8B-B14F-4D97-AF65-F5344CB8AC3E}">
        <p14:creationId xmlns:p14="http://schemas.microsoft.com/office/powerpoint/2010/main" val="217957525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title"/>
          </p:nvPr>
        </p:nvSpPr>
        <p:spPr/>
        <p:txBody>
          <a:bodyPr/>
          <a:lstStyle/>
          <a:p>
            <a:pPr eaLnBrk="1" hangingPunct="1"/>
            <a:r>
              <a:rPr lang="en-IE" altLang="en-US"/>
              <a:t>Extreme Programmming</a:t>
            </a:r>
            <a:endParaRPr lang="en-US" altLang="en-US"/>
          </a:p>
        </p:txBody>
      </p:sp>
      <p:pic>
        <p:nvPicPr>
          <p:cNvPr id="33795"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39652" y="1124744"/>
            <a:ext cx="6264696" cy="5609625"/>
          </a:xfrm>
          <a:noFill/>
        </p:spPr>
      </p:pic>
    </p:spTree>
    <p:extLst>
      <p:ext uri="{BB962C8B-B14F-4D97-AF65-F5344CB8AC3E}">
        <p14:creationId xmlns:p14="http://schemas.microsoft.com/office/powerpoint/2010/main" val="332692902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a:t>极限编程的一些特点和细节</a:t>
            </a:r>
            <a:endParaRPr lang="en-US" altLang="en-US" dirty="0"/>
          </a:p>
        </p:txBody>
      </p:sp>
      <p:sp>
        <p:nvSpPr>
          <p:cNvPr id="34819" name="Rectangle 3"/>
          <p:cNvSpPr>
            <a:spLocks noGrp="1" noChangeArrowheads="1"/>
          </p:cNvSpPr>
          <p:nvPr>
            <p:ph type="body" idx="1"/>
          </p:nvPr>
        </p:nvSpPr>
        <p:spPr/>
        <p:txBody>
          <a:bodyPr>
            <a:normAutofit/>
          </a:bodyPr>
          <a:lstStyle/>
          <a:p>
            <a:pPr eaLnBrk="1" hangingPunct="1">
              <a:lnSpc>
                <a:spcPct val="80000"/>
              </a:lnSpc>
            </a:pPr>
            <a:r>
              <a:rPr lang="en-US" altLang="en-US" sz="2000" dirty="0"/>
              <a:t>A Release Plan is created from the User Stories. This plan sets out the overall project.  </a:t>
            </a:r>
            <a:r>
              <a:rPr lang="zh-CN" altLang="en-US" sz="2000" dirty="0"/>
              <a:t>发布计划</a:t>
            </a:r>
            <a:endParaRPr lang="en-US" altLang="en-US" sz="2000" dirty="0"/>
          </a:p>
          <a:p>
            <a:pPr eaLnBrk="1" hangingPunct="1">
              <a:lnSpc>
                <a:spcPct val="80000"/>
              </a:lnSpc>
            </a:pPr>
            <a:endParaRPr lang="en-US" altLang="en-US" sz="2000" dirty="0"/>
          </a:p>
          <a:p>
            <a:pPr eaLnBrk="1" hangingPunct="1">
              <a:lnSpc>
                <a:spcPct val="80000"/>
              </a:lnSpc>
            </a:pPr>
            <a:r>
              <a:rPr lang="en-US" altLang="en-US" sz="2000" dirty="0"/>
              <a:t>Iteration plans are then created for each individual iteration, using development time estimates for each user story.  </a:t>
            </a:r>
            <a:r>
              <a:rPr lang="zh-CN" altLang="en-US" sz="2000" dirty="0"/>
              <a:t>迭代计划</a:t>
            </a:r>
            <a:endParaRPr lang="en-US" altLang="en-US" sz="2000" dirty="0"/>
          </a:p>
          <a:p>
            <a:pPr eaLnBrk="1" hangingPunct="1">
              <a:lnSpc>
                <a:spcPct val="80000"/>
              </a:lnSpc>
            </a:pPr>
            <a:endParaRPr lang="en-US" altLang="en-US" sz="2000" dirty="0"/>
          </a:p>
          <a:p>
            <a:pPr>
              <a:lnSpc>
                <a:spcPct val="80000"/>
              </a:lnSpc>
            </a:pPr>
            <a:r>
              <a:rPr lang="en-US" altLang="en-US" sz="2000" dirty="0"/>
              <a:t>The customer specifies scenarios to show that a user story has been correctly implemented. A set of functional (or acceptance) tests is developed based on these.  </a:t>
            </a:r>
            <a:r>
              <a:rPr lang="zh-CN" altLang="en-US" sz="2000" dirty="0"/>
              <a:t>客户指定场景，在此基础上开发一组功能</a:t>
            </a:r>
            <a:r>
              <a:rPr lang="en-US" altLang="zh-CN" sz="2000" dirty="0"/>
              <a:t>(</a:t>
            </a:r>
            <a:r>
              <a:rPr lang="zh-CN" altLang="en-US" sz="2000" dirty="0"/>
              <a:t>或验收</a:t>
            </a:r>
            <a:r>
              <a:rPr lang="en-US" altLang="zh-CN" sz="2000" dirty="0"/>
              <a:t>)</a:t>
            </a:r>
            <a:r>
              <a:rPr lang="zh-CN" altLang="en-US" sz="2000" dirty="0"/>
              <a:t>测试</a:t>
            </a:r>
            <a:endParaRPr lang="en-US" altLang="en-US" sz="2000" dirty="0"/>
          </a:p>
          <a:p>
            <a:pPr eaLnBrk="1" hangingPunct="1">
              <a:lnSpc>
                <a:spcPct val="80000"/>
              </a:lnSpc>
            </a:pPr>
            <a:r>
              <a:rPr lang="en-US" altLang="en-US" sz="2000" dirty="0"/>
              <a:t>The customers are responsible for verifying the correctness of the acceptance tests, and reviewing test scores to decide which failed tests are of highest priority.  </a:t>
            </a:r>
            <a:r>
              <a:rPr lang="zh-CN" altLang="en-US" sz="2000" dirty="0"/>
              <a:t>客户责任</a:t>
            </a:r>
            <a:endParaRPr lang="en-US" altLang="en-US" sz="2000" dirty="0"/>
          </a:p>
          <a:p>
            <a:pPr eaLnBrk="1" hangingPunct="1">
              <a:lnSpc>
                <a:spcPct val="80000"/>
              </a:lnSpc>
            </a:pPr>
            <a:r>
              <a:rPr lang="en-US" altLang="en-US" sz="2000" dirty="0"/>
              <a:t>Acceptance tests are also used as regression tests prior to the release of a new version of the software.</a:t>
            </a:r>
            <a:r>
              <a:rPr lang="zh-CN" altLang="en-US" sz="2000" dirty="0"/>
              <a:t>接受测试</a:t>
            </a:r>
            <a:endParaRPr lang="en-US" altLang="en-US" sz="2000" dirty="0"/>
          </a:p>
        </p:txBody>
      </p:sp>
    </p:spTree>
    <p:extLst>
      <p:ext uri="{BB962C8B-B14F-4D97-AF65-F5344CB8AC3E}">
        <p14:creationId xmlns:p14="http://schemas.microsoft.com/office/powerpoint/2010/main" val="318804038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IE" altLang="en-US"/>
              <a:t>Extreme Programming</a:t>
            </a:r>
            <a:endParaRPr lang="en-US" altLang="en-US"/>
          </a:p>
        </p:txBody>
      </p:sp>
      <p:sp>
        <p:nvSpPr>
          <p:cNvPr id="35843" name="Rectangle 3"/>
          <p:cNvSpPr>
            <a:spLocks noGrp="1" noChangeArrowheads="1"/>
          </p:cNvSpPr>
          <p:nvPr>
            <p:ph type="body" idx="1"/>
          </p:nvPr>
        </p:nvSpPr>
        <p:spPr>
          <a:xfrm>
            <a:off x="457200" y="1600200"/>
            <a:ext cx="8229600" cy="4060825"/>
          </a:xfrm>
        </p:spPr>
        <p:txBody>
          <a:bodyPr>
            <a:normAutofit/>
          </a:bodyPr>
          <a:lstStyle/>
          <a:p>
            <a:pPr eaLnBrk="1" hangingPunct="1">
              <a:lnSpc>
                <a:spcPct val="80000"/>
              </a:lnSpc>
            </a:pPr>
            <a:r>
              <a:rPr lang="en-US" altLang="en-US" sz="2000" dirty="0"/>
              <a:t>Each Iteration Plan is developed in detail just before the iteration begins and not in advance. Iterations are between 1 and 3 weeks in duration. </a:t>
            </a:r>
            <a:r>
              <a:rPr lang="zh-CN" altLang="en-US" sz="2000" dirty="0"/>
              <a:t>迭代计划</a:t>
            </a:r>
            <a:endParaRPr lang="en-US" altLang="en-US" sz="2000" dirty="0"/>
          </a:p>
          <a:p>
            <a:pPr eaLnBrk="1" hangingPunct="1">
              <a:lnSpc>
                <a:spcPct val="80000"/>
              </a:lnSpc>
            </a:pPr>
            <a:r>
              <a:rPr lang="en-US" altLang="en-US" sz="2000" dirty="0"/>
              <a:t>User Stories are converted into implementation tasks, recorded on task cards. A programmer takes a task card, writes the unit test cases for the task, implements the code, and tests it. </a:t>
            </a:r>
            <a:r>
              <a:rPr lang="zh-CN" altLang="en-US" sz="2000" dirty="0"/>
              <a:t>用户叙事</a:t>
            </a:r>
            <a:endParaRPr lang="en-US" altLang="en-US" sz="2000" dirty="0"/>
          </a:p>
          <a:p>
            <a:pPr eaLnBrk="1" hangingPunct="1">
              <a:lnSpc>
                <a:spcPct val="80000"/>
              </a:lnSpc>
            </a:pPr>
            <a:r>
              <a:rPr lang="en-US" altLang="en-US" sz="2000" dirty="0"/>
              <a:t>When the tests pass, the programmer then integrates the new code, runs regression tests, and releases the code for full functional testing.  </a:t>
            </a:r>
            <a:r>
              <a:rPr lang="zh-CN" altLang="en-US" sz="2000" dirty="0"/>
              <a:t>测试通过</a:t>
            </a:r>
            <a:endParaRPr lang="en-US" altLang="en-US" sz="2000" dirty="0"/>
          </a:p>
          <a:p>
            <a:pPr eaLnBrk="1" hangingPunct="1">
              <a:lnSpc>
                <a:spcPct val="80000"/>
              </a:lnSpc>
            </a:pPr>
            <a:r>
              <a:rPr lang="en-US" altLang="en-US" sz="2000" dirty="0"/>
              <a:t>After this, there is a tested, working, software feature ready to demonstrate to the customer.  </a:t>
            </a:r>
            <a:r>
              <a:rPr lang="zh-CN" altLang="en-US" sz="2000" dirty="0"/>
              <a:t>结果发布</a:t>
            </a:r>
            <a:endParaRPr lang="en-US" altLang="en-US" sz="2000" dirty="0"/>
          </a:p>
          <a:p>
            <a:pPr eaLnBrk="1" hangingPunct="1">
              <a:lnSpc>
                <a:spcPct val="80000"/>
              </a:lnSpc>
            </a:pPr>
            <a:r>
              <a:rPr lang="en-US" altLang="en-US" sz="2000" dirty="0"/>
              <a:t>Eventually, after all the iterations have been completed the product will be finished. </a:t>
            </a:r>
            <a:r>
              <a:rPr lang="zh-CN" altLang="en-US" sz="2000" dirty="0"/>
              <a:t>结束</a:t>
            </a:r>
            <a:endParaRPr lang="en-US" altLang="en-US" sz="2000" dirty="0"/>
          </a:p>
        </p:txBody>
      </p:sp>
    </p:spTree>
    <p:extLst>
      <p:ext uri="{BB962C8B-B14F-4D97-AF65-F5344CB8AC3E}">
        <p14:creationId xmlns:p14="http://schemas.microsoft.com/office/powerpoint/2010/main" val="24771997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IE" altLang="en-US" dirty="0"/>
              <a:t>SCRUM </a:t>
            </a:r>
            <a:r>
              <a:rPr lang="zh-CN" altLang="en-US" dirty="0"/>
              <a:t>模型与</a:t>
            </a:r>
            <a:r>
              <a:rPr lang="en-US" altLang="zh-CN" dirty="0"/>
              <a:t>XP</a:t>
            </a:r>
            <a:r>
              <a:rPr lang="zh-CN" altLang="en-US" dirty="0"/>
              <a:t>的区别</a:t>
            </a:r>
            <a:endParaRPr lang="en-US" altLang="en-US" dirty="0"/>
          </a:p>
        </p:txBody>
      </p:sp>
      <p:sp>
        <p:nvSpPr>
          <p:cNvPr id="36867" name="Rectangle 3"/>
          <p:cNvSpPr>
            <a:spLocks noGrp="1" noChangeArrowheads="1"/>
          </p:cNvSpPr>
          <p:nvPr>
            <p:ph type="body" idx="1"/>
          </p:nvPr>
        </p:nvSpPr>
        <p:spPr>
          <a:xfrm>
            <a:off x="457200" y="1600200"/>
            <a:ext cx="8229600" cy="3773488"/>
          </a:xfrm>
        </p:spPr>
        <p:txBody>
          <a:bodyPr>
            <a:normAutofit lnSpcReduction="10000"/>
          </a:bodyPr>
          <a:lstStyle/>
          <a:p>
            <a:pPr eaLnBrk="1" hangingPunct="1">
              <a:lnSpc>
                <a:spcPct val="80000"/>
              </a:lnSpc>
            </a:pPr>
            <a:r>
              <a:rPr lang="en-US" altLang="en-US" sz="2200"/>
              <a:t>Scrum teams work in iterations that are called sprints. These can last a little longer than XP iterations.</a:t>
            </a:r>
          </a:p>
          <a:p>
            <a:pPr eaLnBrk="1" hangingPunct="1">
              <a:lnSpc>
                <a:spcPct val="80000"/>
              </a:lnSpc>
            </a:pPr>
            <a:endParaRPr lang="en-US" altLang="en-US" sz="2200"/>
          </a:p>
          <a:p>
            <a:pPr eaLnBrk="1" hangingPunct="1">
              <a:lnSpc>
                <a:spcPct val="80000"/>
              </a:lnSpc>
            </a:pPr>
            <a:r>
              <a:rPr lang="en-US" altLang="en-US" sz="2200"/>
              <a:t>Scrum teams do not allow changes to be introduced during the sprints. XP teams are more flexible with changes within an iteration as long as work has not started on that particular feature already.</a:t>
            </a:r>
          </a:p>
          <a:p>
            <a:pPr eaLnBrk="1" hangingPunct="1">
              <a:lnSpc>
                <a:spcPct val="80000"/>
              </a:lnSpc>
            </a:pPr>
            <a:endParaRPr lang="en-US" altLang="en-US" sz="2200"/>
          </a:p>
          <a:p>
            <a:pPr eaLnBrk="1" hangingPunct="1">
              <a:lnSpc>
                <a:spcPct val="80000"/>
              </a:lnSpc>
            </a:pPr>
            <a:r>
              <a:rPr lang="en-US" altLang="en-US" sz="2200"/>
              <a:t>XP implements features in a priority order decided essentially by the customer, while in SCRUM there is more flexibility for additional stakeholders to influence the ordering.</a:t>
            </a:r>
          </a:p>
          <a:p>
            <a:pPr eaLnBrk="1" hangingPunct="1">
              <a:lnSpc>
                <a:spcPct val="80000"/>
              </a:lnSpc>
            </a:pPr>
            <a:endParaRPr lang="en-US" altLang="en-US" sz="2200"/>
          </a:p>
          <a:p>
            <a:pPr eaLnBrk="1" hangingPunct="1">
              <a:lnSpc>
                <a:spcPct val="80000"/>
              </a:lnSpc>
            </a:pPr>
            <a:r>
              <a:rPr lang="en-US" altLang="en-US" sz="2200"/>
              <a:t>In XP unit testing and simple design practices are built in, while in SCRUM it is up to the team to organize themselves.</a:t>
            </a:r>
          </a:p>
        </p:txBody>
      </p:sp>
    </p:spTree>
    <p:extLst>
      <p:ext uri="{BB962C8B-B14F-4D97-AF65-F5344CB8AC3E}">
        <p14:creationId xmlns:p14="http://schemas.microsoft.com/office/powerpoint/2010/main" val="1592628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EC1853C-6548-7E4C-8B9A-9ABADE7AF830}"/>
              </a:ext>
            </a:extLst>
          </p:cNvPr>
          <p:cNvSpPr>
            <a:spLocks noGrp="1" noChangeArrowheads="1"/>
          </p:cNvSpPr>
          <p:nvPr>
            <p:ph type="title"/>
          </p:nvPr>
        </p:nvSpPr>
        <p:spPr/>
        <p:txBody>
          <a:bodyPr/>
          <a:lstStyle/>
          <a:p>
            <a:pPr eaLnBrk="1" hangingPunct="1"/>
            <a:r>
              <a:rPr lang="en-IE" altLang="en-US"/>
              <a:t>Quality and Software</a:t>
            </a:r>
            <a:endParaRPr lang="en-US" altLang="en-US"/>
          </a:p>
        </p:txBody>
      </p:sp>
      <p:sp>
        <p:nvSpPr>
          <p:cNvPr id="13315" name="Rectangle 3">
            <a:extLst>
              <a:ext uri="{FF2B5EF4-FFF2-40B4-BE49-F238E27FC236}">
                <a16:creationId xmlns:a16="http://schemas.microsoft.com/office/drawing/2014/main" id="{E4A9C707-7DE4-7A46-81F6-82A7B69F9DF2}"/>
              </a:ext>
            </a:extLst>
          </p:cNvPr>
          <p:cNvSpPr>
            <a:spLocks noGrp="1" noChangeArrowheads="1"/>
          </p:cNvSpPr>
          <p:nvPr>
            <p:ph type="body" idx="1"/>
          </p:nvPr>
        </p:nvSpPr>
        <p:spPr/>
        <p:txBody>
          <a:bodyPr/>
          <a:lstStyle/>
          <a:p>
            <a:pPr eaLnBrk="1" hangingPunct="1"/>
            <a:r>
              <a:rPr lang="en-US" altLang="en-US"/>
              <a:t>The International Standard ISO 91261 Software Engineering – Product Quality is structured around six main attributes</a:t>
            </a:r>
          </a:p>
          <a:p>
            <a:pPr eaLnBrk="1" hangingPunct="1"/>
            <a:r>
              <a:rPr lang="en-IE" altLang="en-US"/>
              <a:t>These can be measured using a mix of objective and subjective metrics</a:t>
            </a:r>
            <a:endParaRPr lang="en-US" altLang="en-US"/>
          </a:p>
        </p:txBody>
      </p:sp>
    </p:spTree>
    <p:extLst>
      <p:ext uri="{BB962C8B-B14F-4D97-AF65-F5344CB8AC3E}">
        <p14:creationId xmlns:p14="http://schemas.microsoft.com/office/powerpoint/2010/main" val="1646671576"/>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type="title"/>
          </p:nvPr>
        </p:nvSpPr>
        <p:spPr/>
        <p:txBody>
          <a:bodyPr/>
          <a:lstStyle/>
          <a:p>
            <a:pPr eaLnBrk="1" hangingPunct="1"/>
            <a:r>
              <a:rPr lang="en-IE" altLang="en-US"/>
              <a:t>Scrum</a:t>
            </a:r>
            <a:endParaRPr lang="en-US" altLang="en-US"/>
          </a:p>
        </p:txBody>
      </p:sp>
      <p:pic>
        <p:nvPicPr>
          <p:cNvPr id="37891"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71550" y="2133600"/>
            <a:ext cx="7056438" cy="3241675"/>
          </a:xfrm>
          <a:noFill/>
        </p:spPr>
      </p:pic>
    </p:spTree>
    <p:extLst>
      <p:ext uri="{BB962C8B-B14F-4D97-AF65-F5344CB8AC3E}">
        <p14:creationId xmlns:p14="http://schemas.microsoft.com/office/powerpoint/2010/main" val="229000482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IE" altLang="en-US" dirty="0"/>
              <a:t>Scrum</a:t>
            </a:r>
            <a:r>
              <a:rPr lang="zh-CN" altLang="en-US" dirty="0"/>
              <a:t>的</a:t>
            </a:r>
            <a:r>
              <a:rPr lang="en-US" altLang="zh-CN" dirty="0"/>
              <a:t>backlog</a:t>
            </a:r>
            <a:r>
              <a:rPr lang="zh-CN" altLang="en-US" dirty="0"/>
              <a:t>和</a:t>
            </a:r>
            <a:r>
              <a:rPr lang="en-US" altLang="zh-CN" dirty="0"/>
              <a:t>sprint</a:t>
            </a:r>
            <a:endParaRPr lang="en-US" altLang="en-US" dirty="0"/>
          </a:p>
        </p:txBody>
      </p:sp>
      <p:sp>
        <p:nvSpPr>
          <p:cNvPr id="38915" name="Rectangle 3"/>
          <p:cNvSpPr>
            <a:spLocks noGrp="1" noChangeArrowheads="1"/>
          </p:cNvSpPr>
          <p:nvPr>
            <p:ph type="body" idx="1"/>
          </p:nvPr>
        </p:nvSpPr>
        <p:spPr/>
        <p:txBody>
          <a:bodyPr/>
          <a:lstStyle/>
          <a:p>
            <a:pPr>
              <a:lnSpc>
                <a:spcPct val="80000"/>
              </a:lnSpc>
            </a:pPr>
            <a:r>
              <a:rPr lang="en-US" altLang="en-US" sz="1800" dirty="0"/>
              <a:t>SCRUM starts with the Product Backlog which is a prioritized list of all product requirements.</a:t>
            </a:r>
            <a:r>
              <a:rPr lang="zh-CN" altLang="en-US" sz="1800" dirty="0"/>
              <a:t>从产品待办事项列表开始</a:t>
            </a:r>
            <a:endParaRPr lang="en-US" altLang="en-US" sz="1800" dirty="0"/>
          </a:p>
          <a:p>
            <a:pPr eaLnBrk="1" hangingPunct="1">
              <a:lnSpc>
                <a:spcPct val="80000"/>
              </a:lnSpc>
            </a:pPr>
            <a:r>
              <a:rPr lang="en-US" altLang="en-US" sz="1800" dirty="0"/>
              <a:t>The backlog items come from: Users, customers, sales, marketing, customer service, engineering, and anyone else that has an interest in the outcome of the project. The Product Backlog is never finalized, it emerges and evolves with the product. </a:t>
            </a:r>
            <a:r>
              <a:rPr lang="zh-CN" altLang="en-US" sz="1800" dirty="0"/>
              <a:t>待定项的来源</a:t>
            </a:r>
            <a:endParaRPr lang="en-US" altLang="en-US" sz="1800" dirty="0"/>
          </a:p>
          <a:p>
            <a:pPr eaLnBrk="1" hangingPunct="1">
              <a:lnSpc>
                <a:spcPct val="80000"/>
              </a:lnSpc>
            </a:pPr>
            <a:r>
              <a:rPr lang="en-US" altLang="en-US" sz="1800" dirty="0"/>
              <a:t>SCRUM teams take on as much of the product backlog as they think they can turn into an increment of product functionality within a 30-day iteration. This is called a Sprint.  </a:t>
            </a:r>
            <a:r>
              <a:rPr lang="zh-CN" altLang="en-US" sz="1800" dirty="0"/>
              <a:t>团队职责</a:t>
            </a:r>
            <a:endParaRPr lang="en-US" altLang="en-US" sz="1800" dirty="0"/>
          </a:p>
          <a:p>
            <a:pPr eaLnBrk="1" hangingPunct="1">
              <a:lnSpc>
                <a:spcPct val="80000"/>
              </a:lnSpc>
            </a:pPr>
            <a:r>
              <a:rPr lang="en-US" altLang="en-US" sz="1800" dirty="0"/>
              <a:t>The team maintains a list of tasks to perform during each Sprint that is called the Sprint Backlog. </a:t>
            </a:r>
            <a:r>
              <a:rPr lang="zh-CN" altLang="en-US" sz="1800" dirty="0"/>
              <a:t>维护任务列表</a:t>
            </a:r>
            <a:endParaRPr lang="en-US" altLang="en-US" sz="1800" dirty="0"/>
          </a:p>
          <a:p>
            <a:pPr eaLnBrk="1" hangingPunct="1">
              <a:lnSpc>
                <a:spcPct val="80000"/>
              </a:lnSpc>
            </a:pPr>
            <a:r>
              <a:rPr lang="en-US" altLang="en-US" sz="1800" dirty="0"/>
              <a:t>Multiple teams can take on product increments in parallel, all working from the same Product Backlog. A project will have multiple sprints.  </a:t>
            </a:r>
            <a:r>
              <a:rPr lang="zh-CN" altLang="en-US" sz="1800" dirty="0"/>
              <a:t>多个团队合作</a:t>
            </a:r>
            <a:endParaRPr lang="en-US" altLang="en-US" sz="1800" dirty="0"/>
          </a:p>
          <a:p>
            <a:pPr eaLnBrk="1" hangingPunct="1">
              <a:lnSpc>
                <a:spcPct val="80000"/>
              </a:lnSpc>
            </a:pPr>
            <a:endParaRPr lang="en-US" altLang="en-US" sz="1800" dirty="0"/>
          </a:p>
        </p:txBody>
      </p:sp>
    </p:spTree>
    <p:extLst>
      <p:ext uri="{BB962C8B-B14F-4D97-AF65-F5344CB8AC3E}">
        <p14:creationId xmlns:p14="http://schemas.microsoft.com/office/powerpoint/2010/main" val="32316966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IE" altLang="en-US" dirty="0"/>
              <a:t>Scrum</a:t>
            </a:r>
            <a:r>
              <a:rPr lang="zh-CN" altLang="en-US" dirty="0"/>
              <a:t>的</a:t>
            </a:r>
            <a:r>
              <a:rPr lang="en-US" altLang="zh-CN"/>
              <a:t>sprint</a:t>
            </a:r>
            <a:endParaRPr lang="en-US" altLang="en-US"/>
          </a:p>
        </p:txBody>
      </p:sp>
      <p:sp>
        <p:nvSpPr>
          <p:cNvPr id="39939" name="Rectangle 3"/>
          <p:cNvSpPr>
            <a:spLocks noGrp="1" noChangeArrowheads="1"/>
          </p:cNvSpPr>
          <p:nvPr>
            <p:ph type="body" idx="1"/>
          </p:nvPr>
        </p:nvSpPr>
        <p:spPr>
          <a:xfrm>
            <a:off x="457200" y="1600200"/>
            <a:ext cx="8229600" cy="3844925"/>
          </a:xfrm>
        </p:spPr>
        <p:txBody>
          <a:bodyPr>
            <a:normAutofit/>
          </a:bodyPr>
          <a:lstStyle/>
          <a:p>
            <a:pPr eaLnBrk="1" hangingPunct="1">
              <a:lnSpc>
                <a:spcPct val="80000"/>
              </a:lnSpc>
            </a:pPr>
            <a:r>
              <a:rPr lang="en-US" altLang="en-US" sz="2200" dirty="0"/>
              <a:t>Before a sprint starts a meeting is conducted to decide what is going to be developed and delivered in that particular sprint. </a:t>
            </a:r>
            <a:r>
              <a:rPr lang="zh-CN" altLang="en-US" sz="2200" dirty="0"/>
              <a:t>开会</a:t>
            </a:r>
            <a:endParaRPr lang="en-US" altLang="en-US" sz="2200" dirty="0"/>
          </a:p>
          <a:p>
            <a:pPr eaLnBrk="1" hangingPunct="1">
              <a:lnSpc>
                <a:spcPct val="80000"/>
              </a:lnSpc>
            </a:pPr>
            <a:r>
              <a:rPr lang="en-US" altLang="en-US" sz="2200" dirty="0"/>
              <a:t>After the completion of the sprint, a meeting is held to collect feedback from the team. This feedback helps in planning and working on the next sprint.  </a:t>
            </a:r>
            <a:r>
              <a:rPr lang="en-US" altLang="zh-CN" sz="2200" dirty="0"/>
              <a:t>sprint</a:t>
            </a:r>
            <a:r>
              <a:rPr lang="zh-CN" altLang="en-US" sz="2200" dirty="0"/>
              <a:t>完成之后</a:t>
            </a:r>
            <a:endParaRPr lang="en-US" altLang="en-US" sz="2200" dirty="0"/>
          </a:p>
          <a:p>
            <a:pPr eaLnBrk="1" hangingPunct="1">
              <a:lnSpc>
                <a:spcPct val="80000"/>
              </a:lnSpc>
            </a:pPr>
            <a:r>
              <a:rPr lang="en-US" altLang="en-US" sz="2200" dirty="0"/>
              <a:t>As the development team starts to work on the next sprint, the testing team carries out functional testing of the features developed in the last sprint.  </a:t>
            </a:r>
            <a:r>
              <a:rPr lang="zh-CN" altLang="en-US" sz="2200" dirty="0"/>
              <a:t>下个</a:t>
            </a:r>
            <a:r>
              <a:rPr lang="en-US" altLang="zh-CN" sz="2200" dirty="0"/>
              <a:t>spring</a:t>
            </a:r>
            <a:r>
              <a:rPr lang="zh-CN" altLang="en-US" sz="2200" dirty="0"/>
              <a:t>开始之前</a:t>
            </a:r>
            <a:endParaRPr lang="en-US" altLang="en-US" sz="2200" dirty="0"/>
          </a:p>
          <a:p>
            <a:pPr eaLnBrk="1" hangingPunct="1">
              <a:lnSpc>
                <a:spcPct val="80000"/>
              </a:lnSpc>
            </a:pPr>
            <a:r>
              <a:rPr lang="en-US" altLang="en-US" sz="2200" dirty="0"/>
              <a:t>This approach gives good results as the testing team works with the developers from the start of the project. </a:t>
            </a:r>
            <a:r>
              <a:rPr lang="zh-CN" altLang="en-US" sz="2200" dirty="0"/>
              <a:t>项目结果</a:t>
            </a:r>
            <a:endParaRPr lang="en-US" altLang="en-US" sz="2200" dirty="0"/>
          </a:p>
          <a:p>
            <a:pPr eaLnBrk="1" hangingPunct="1">
              <a:lnSpc>
                <a:spcPct val="80000"/>
              </a:lnSpc>
            </a:pPr>
            <a:endParaRPr lang="en-US" altLang="en-US" sz="2200" dirty="0"/>
          </a:p>
        </p:txBody>
      </p:sp>
    </p:spTree>
    <p:extLst>
      <p:ext uri="{BB962C8B-B14F-4D97-AF65-F5344CB8AC3E}">
        <p14:creationId xmlns:p14="http://schemas.microsoft.com/office/powerpoint/2010/main" val="21143484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pPr eaLnBrk="1" hangingPunct="1"/>
            <a:r>
              <a:rPr lang="en-IE" altLang="en-US" sz="4000" dirty="0"/>
              <a:t>Organizing the stories – A user story map</a:t>
            </a:r>
            <a:endParaRPr lang="en-US" altLang="en-US" sz="4000" dirty="0"/>
          </a:p>
        </p:txBody>
      </p:sp>
      <p:sp>
        <p:nvSpPr>
          <p:cNvPr id="40963" name="Rectangle 3"/>
          <p:cNvSpPr>
            <a:spLocks noGrp="1" noChangeArrowheads="1"/>
          </p:cNvSpPr>
          <p:nvPr>
            <p:ph type="body" idx="1"/>
          </p:nvPr>
        </p:nvSpPr>
        <p:spPr/>
        <p:txBody>
          <a:bodyPr/>
          <a:lstStyle/>
          <a:p>
            <a:pPr eaLnBrk="1" hangingPunct="1">
              <a:lnSpc>
                <a:spcPct val="80000"/>
              </a:lnSpc>
            </a:pPr>
            <a:r>
              <a:rPr lang="en-US" altLang="en-US" sz="2800"/>
              <a:t>This is related to the product backlog in SCRUM</a:t>
            </a:r>
          </a:p>
          <a:p>
            <a:pPr eaLnBrk="1" hangingPunct="1">
              <a:lnSpc>
                <a:spcPct val="80000"/>
              </a:lnSpc>
            </a:pPr>
            <a:endParaRPr lang="en-IE" altLang="en-US" sz="2800"/>
          </a:p>
          <a:p>
            <a:pPr eaLnBrk="1" hangingPunct="1">
              <a:lnSpc>
                <a:spcPct val="80000"/>
              </a:lnSpc>
            </a:pPr>
            <a:r>
              <a:rPr lang="en-IE" altLang="en-US" sz="2800"/>
              <a:t>The map outlines the big picture</a:t>
            </a:r>
          </a:p>
          <a:p>
            <a:pPr eaLnBrk="1" hangingPunct="1">
              <a:lnSpc>
                <a:spcPct val="80000"/>
              </a:lnSpc>
            </a:pPr>
            <a:endParaRPr lang="en-IE" altLang="en-US" sz="2800"/>
          </a:p>
          <a:p>
            <a:pPr eaLnBrk="1" hangingPunct="1">
              <a:lnSpc>
                <a:spcPct val="80000"/>
              </a:lnSpc>
            </a:pPr>
            <a:r>
              <a:rPr lang="en-IE" altLang="en-US" sz="2800"/>
              <a:t>The product backlog approach usually arranges the stories in a build order from the highest value to lowest value – this suits </a:t>
            </a:r>
            <a:r>
              <a:rPr lang="en-IE" altLang="en-US" sz="2800" u="sng"/>
              <a:t>project managers</a:t>
            </a:r>
            <a:r>
              <a:rPr lang="en-IE" altLang="en-US" sz="2800"/>
              <a:t>!</a:t>
            </a:r>
          </a:p>
          <a:p>
            <a:pPr eaLnBrk="1" hangingPunct="1">
              <a:lnSpc>
                <a:spcPct val="80000"/>
              </a:lnSpc>
            </a:pPr>
            <a:endParaRPr lang="en-IE" altLang="en-US" sz="2800"/>
          </a:p>
          <a:p>
            <a:pPr eaLnBrk="1" hangingPunct="1">
              <a:lnSpc>
                <a:spcPct val="80000"/>
              </a:lnSpc>
            </a:pPr>
            <a:r>
              <a:rPr lang="en-IE" altLang="en-US" sz="2800"/>
              <a:t>However, it is better to arrange a user story map so that it is clear what the system does.</a:t>
            </a:r>
            <a:endParaRPr lang="en-US" altLang="en-US" sz="2800"/>
          </a:p>
        </p:txBody>
      </p:sp>
    </p:spTree>
    <p:extLst>
      <p:ext uri="{BB962C8B-B14F-4D97-AF65-F5344CB8AC3E}">
        <p14:creationId xmlns:p14="http://schemas.microsoft.com/office/powerpoint/2010/main" val="192338551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dirty="0"/>
              <a:t>用户叙事图</a:t>
            </a:r>
            <a:endParaRPr lang="en-US" altLang="en-US" dirty="0"/>
          </a:p>
        </p:txBody>
      </p:sp>
      <p:sp>
        <p:nvSpPr>
          <p:cNvPr id="41987" name="Rectangle 3"/>
          <p:cNvSpPr>
            <a:spLocks noGrp="1" noChangeArrowheads="1"/>
          </p:cNvSpPr>
          <p:nvPr>
            <p:ph type="body" idx="1"/>
          </p:nvPr>
        </p:nvSpPr>
        <p:spPr/>
        <p:txBody>
          <a:bodyPr/>
          <a:lstStyle/>
          <a:p>
            <a:pPr eaLnBrk="1" hangingPunct="1">
              <a:lnSpc>
                <a:spcPct val="80000"/>
              </a:lnSpc>
            </a:pPr>
            <a:r>
              <a:rPr lang="en-IE" altLang="en-US" sz="2400"/>
              <a:t>On top are the big stories/activities. These are the essentials of the software.</a:t>
            </a:r>
          </a:p>
          <a:p>
            <a:pPr eaLnBrk="1" hangingPunct="1">
              <a:lnSpc>
                <a:spcPct val="80000"/>
              </a:lnSpc>
            </a:pPr>
            <a:endParaRPr lang="en-IE" altLang="en-US" sz="2400"/>
          </a:p>
          <a:p>
            <a:pPr eaLnBrk="1" hangingPunct="1">
              <a:lnSpc>
                <a:spcPct val="80000"/>
              </a:lnSpc>
            </a:pPr>
            <a:r>
              <a:rPr lang="en-US" altLang="zh-CN" sz="2400">
                <a:ea typeface="SimSun" panose="02010600030101010101" pitchFamily="2" charset="-122"/>
              </a:rPr>
              <a:t>Each big story will break down into smaller stories/tasks such as “send message” and “” receive message”. </a:t>
            </a:r>
          </a:p>
          <a:p>
            <a:pPr eaLnBrk="1" hangingPunct="1">
              <a:lnSpc>
                <a:spcPct val="80000"/>
              </a:lnSpc>
            </a:pPr>
            <a:endParaRPr lang="en-IE" altLang="en-US" sz="2400"/>
          </a:p>
          <a:p>
            <a:pPr eaLnBrk="1" hangingPunct="1">
              <a:lnSpc>
                <a:spcPct val="80000"/>
              </a:lnSpc>
            </a:pPr>
            <a:r>
              <a:rPr lang="en-IE" altLang="en-US" sz="2400"/>
              <a:t>The smaller tasks are prioritized from absolutely necessary to being a nice extra feature.</a:t>
            </a:r>
            <a:endParaRPr lang="en-US" altLang="en-US" sz="2400"/>
          </a:p>
        </p:txBody>
      </p:sp>
    </p:spTree>
    <p:extLst>
      <p:ext uri="{BB962C8B-B14F-4D97-AF65-F5344CB8AC3E}">
        <p14:creationId xmlns:p14="http://schemas.microsoft.com/office/powerpoint/2010/main" val="354800777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IE" altLang="en-US" dirty="0" err="1"/>
              <a:t>Devops</a:t>
            </a:r>
            <a:r>
              <a:rPr lang="zh-CN" altLang="en-US" dirty="0"/>
              <a:t>模型</a:t>
            </a:r>
            <a:endParaRPr lang="en-US" altLang="en-US" dirty="0"/>
          </a:p>
        </p:txBody>
      </p:sp>
      <p:sp>
        <p:nvSpPr>
          <p:cNvPr id="43011" name="Rectangle 3"/>
          <p:cNvSpPr>
            <a:spLocks noGrp="1" noChangeArrowheads="1"/>
          </p:cNvSpPr>
          <p:nvPr>
            <p:ph type="body" idx="1"/>
          </p:nvPr>
        </p:nvSpPr>
        <p:spPr/>
        <p:txBody>
          <a:bodyPr/>
          <a:lstStyle/>
          <a:p>
            <a:pPr eaLnBrk="1" hangingPunct="1"/>
            <a:r>
              <a:rPr lang="en-US" altLang="en-US" sz="2800" dirty="0"/>
              <a:t>DevOps – a combination of </a:t>
            </a:r>
            <a:r>
              <a:rPr lang="en-US" altLang="en-US" sz="2800" b="1" u="sng" dirty="0"/>
              <a:t>Dev</a:t>
            </a:r>
            <a:r>
              <a:rPr lang="en-US" altLang="en-US" sz="2800" b="1" dirty="0"/>
              <a:t>elopment &amp; </a:t>
            </a:r>
            <a:r>
              <a:rPr lang="en-US" altLang="en-US" sz="2800" b="1" u="sng" dirty="0"/>
              <a:t>Op</a:t>
            </a:r>
            <a:r>
              <a:rPr lang="en-US" altLang="en-US" sz="2800" b="1" dirty="0"/>
              <a:t>erations</a:t>
            </a:r>
            <a:r>
              <a:rPr lang="en-US" altLang="en-US" sz="2800" dirty="0"/>
              <a:t> – is a software development methodology which looks to integrate all the software development functions from development to operations within the same cycle. </a:t>
            </a:r>
            <a:r>
              <a:rPr lang="zh-CN" altLang="en-US" sz="2800" dirty="0"/>
              <a:t>定义</a:t>
            </a:r>
            <a:endParaRPr lang="en-US" altLang="en-US" sz="2800" dirty="0"/>
          </a:p>
          <a:p>
            <a:pPr eaLnBrk="1" hangingPunct="1"/>
            <a:r>
              <a:rPr lang="en-US" altLang="en-US" sz="2800" dirty="0"/>
              <a:t>This calls for higher level of coordination within the various stakeholders in the software development process (namely Development, QA &amp; Operations)</a:t>
            </a:r>
          </a:p>
        </p:txBody>
      </p:sp>
    </p:spTree>
    <p:extLst>
      <p:ext uri="{BB962C8B-B14F-4D97-AF65-F5344CB8AC3E}">
        <p14:creationId xmlns:p14="http://schemas.microsoft.com/office/powerpoint/2010/main" val="193576913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IE" altLang="en-US"/>
              <a:t>Devops</a:t>
            </a:r>
            <a:endParaRPr lang="en-US" altLang="en-US"/>
          </a:p>
        </p:txBody>
      </p:sp>
      <p:sp>
        <p:nvSpPr>
          <p:cNvPr id="44035" name="Rectangle 3"/>
          <p:cNvSpPr>
            <a:spLocks noGrp="1" noChangeArrowheads="1"/>
          </p:cNvSpPr>
          <p:nvPr>
            <p:ph type="body" idx="1"/>
          </p:nvPr>
        </p:nvSpPr>
        <p:spPr/>
        <p:txBody>
          <a:bodyPr/>
          <a:lstStyle/>
          <a:p>
            <a:pPr eaLnBrk="1" hangingPunct="1"/>
            <a:r>
              <a:rPr lang="en-US" altLang="en-US" dirty="0"/>
              <a:t>Requires Continuous Integration combined with Continuous Delivery </a:t>
            </a:r>
            <a:r>
              <a:rPr lang="zh-CN" altLang="en-US" dirty="0"/>
              <a:t>需要持续集成</a:t>
            </a:r>
            <a:endParaRPr lang="en-US" altLang="en-US" dirty="0"/>
          </a:p>
          <a:p>
            <a:pPr eaLnBrk="1" hangingPunct="1"/>
            <a:endParaRPr lang="en-US" altLang="en-US" dirty="0"/>
          </a:p>
          <a:p>
            <a:pPr eaLnBrk="1" hangingPunct="1"/>
            <a:r>
              <a:rPr lang="en-US" altLang="en-US" dirty="0"/>
              <a:t>This approach places great emphasis on automation of build, deployment and testing.</a:t>
            </a:r>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36584998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IE" altLang="zh-CN"/>
              <a:t>Devops</a:t>
            </a:r>
          </a:p>
        </p:txBody>
      </p:sp>
      <p:sp>
        <p:nvSpPr>
          <p:cNvPr id="45059" name="Content Placeholder 2"/>
          <p:cNvSpPr>
            <a:spLocks noGrp="1"/>
          </p:cNvSpPr>
          <p:nvPr>
            <p:ph idx="1"/>
          </p:nvPr>
        </p:nvSpPr>
        <p:spPr/>
        <p:txBody>
          <a:bodyPr>
            <a:normAutofit fontScale="92500" lnSpcReduction="20000"/>
          </a:bodyPr>
          <a:lstStyle/>
          <a:p>
            <a:r>
              <a:rPr lang="en-IE" altLang="zh-CN" dirty="0"/>
              <a:t>Build tools help to achieve fast iteration, </a:t>
            </a:r>
            <a:r>
              <a:rPr lang="zh-CN" altLang="en-US" dirty="0"/>
              <a:t>创建工具快速迭代</a:t>
            </a:r>
            <a:endParaRPr lang="en-IE" altLang="zh-CN" dirty="0"/>
          </a:p>
          <a:p>
            <a:endParaRPr lang="en-IE" altLang="zh-CN" dirty="0"/>
          </a:p>
          <a:p>
            <a:r>
              <a:rPr lang="en-IE" altLang="zh-CN" dirty="0"/>
              <a:t>Continuous-Integration (CI) tools to merge code from multiple developers and check for faults. </a:t>
            </a:r>
            <a:r>
              <a:rPr lang="zh-CN" altLang="en-US" dirty="0"/>
              <a:t>持续迭代工具</a:t>
            </a:r>
            <a:endParaRPr lang="en-IE" altLang="zh-CN" dirty="0"/>
          </a:p>
          <a:p>
            <a:endParaRPr lang="en-IE" altLang="zh-CN" dirty="0"/>
          </a:p>
          <a:p>
            <a:r>
              <a:rPr lang="en-IE" altLang="zh-CN" dirty="0"/>
              <a:t>Additionally, when the software is in operation, Logging provides traces for identifying and tracking application faults </a:t>
            </a:r>
            <a:r>
              <a:rPr lang="zh-CN" altLang="en-US" dirty="0"/>
              <a:t>日志</a:t>
            </a:r>
            <a:endParaRPr lang="en-IE" altLang="zh-CN" dirty="0"/>
          </a:p>
        </p:txBody>
      </p:sp>
    </p:spTree>
    <p:extLst>
      <p:ext uri="{BB962C8B-B14F-4D97-AF65-F5344CB8AC3E}">
        <p14:creationId xmlns:p14="http://schemas.microsoft.com/office/powerpoint/2010/main" val="63655169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IE" altLang="zh-CN" dirty="0"/>
              <a:t>DevOps and </a:t>
            </a:r>
            <a:r>
              <a:rPr lang="zh-CN" altLang="en-US" dirty="0"/>
              <a:t>项目经理</a:t>
            </a:r>
            <a:endParaRPr lang="en-IE" altLang="zh-CN" dirty="0"/>
          </a:p>
        </p:txBody>
      </p:sp>
      <p:sp>
        <p:nvSpPr>
          <p:cNvPr id="46083" name="Content Placeholder 2"/>
          <p:cNvSpPr>
            <a:spLocks noGrp="1"/>
          </p:cNvSpPr>
          <p:nvPr>
            <p:ph idx="1"/>
          </p:nvPr>
        </p:nvSpPr>
        <p:spPr/>
        <p:txBody>
          <a:bodyPr/>
          <a:lstStyle/>
          <a:p>
            <a:r>
              <a:rPr lang="en-IE" altLang="zh-CN" sz="2400" dirty="0"/>
              <a:t>Complex software architectures and features must be decomposed into small chunks that can be produced and deployed independently.</a:t>
            </a:r>
          </a:p>
          <a:p>
            <a:endParaRPr lang="en-IE" altLang="zh-CN" sz="2400" dirty="0"/>
          </a:p>
          <a:p>
            <a:r>
              <a:rPr lang="en-US" altLang="zh-CN" sz="2400" dirty="0"/>
              <a:t>v</a:t>
            </a:r>
            <a:r>
              <a:rPr lang="en-IE" altLang="zh-CN" sz="2400" dirty="0" err="1"/>
              <a:t>isibility</a:t>
            </a:r>
            <a:r>
              <a:rPr lang="en-IE" altLang="zh-CN" sz="2400" dirty="0"/>
              <a:t> of the configuration and build must be ensured so that everyone is aware of what is deployed, with which versions and dependencies.</a:t>
            </a:r>
          </a:p>
          <a:p>
            <a:endParaRPr lang="en-IE" altLang="zh-CN" sz="2400" dirty="0"/>
          </a:p>
          <a:p>
            <a:r>
              <a:rPr lang="en-IE" altLang="zh-CN" sz="2400" dirty="0"/>
              <a:t>The shift must be made from legacy practices to those that facilitate the integration of development and operations.</a:t>
            </a:r>
          </a:p>
        </p:txBody>
      </p:sp>
    </p:spTree>
    <p:extLst>
      <p:ext uri="{BB962C8B-B14F-4D97-AF65-F5344CB8AC3E}">
        <p14:creationId xmlns:p14="http://schemas.microsoft.com/office/powerpoint/2010/main" val="146643186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IE" altLang="zh-CN" dirty="0"/>
              <a:t>DevOps and </a:t>
            </a:r>
            <a:r>
              <a:rPr lang="zh-CN" altLang="en-US" dirty="0"/>
              <a:t>测试</a:t>
            </a:r>
            <a:endParaRPr lang="en-IE" altLang="zh-CN" dirty="0"/>
          </a:p>
        </p:txBody>
      </p:sp>
      <p:sp>
        <p:nvSpPr>
          <p:cNvPr id="47107" name="Content Placeholder 2"/>
          <p:cNvSpPr>
            <a:spLocks noGrp="1"/>
          </p:cNvSpPr>
          <p:nvPr>
            <p:ph idx="1"/>
          </p:nvPr>
        </p:nvSpPr>
        <p:spPr/>
        <p:txBody>
          <a:bodyPr>
            <a:normAutofit lnSpcReduction="10000"/>
          </a:bodyPr>
          <a:lstStyle/>
          <a:p>
            <a:r>
              <a:rPr lang="en-IE" altLang="zh-CN" dirty="0"/>
              <a:t>Developers assume responsibility for both the testing and release environment. </a:t>
            </a:r>
          </a:p>
          <a:p>
            <a:r>
              <a:rPr lang="en-IE" altLang="zh-CN" dirty="0"/>
              <a:t>The development team performs test-driven development and CI. </a:t>
            </a:r>
          </a:p>
          <a:p>
            <a:r>
              <a:rPr lang="en-IE" altLang="zh-CN" dirty="0"/>
              <a:t>The use of CI means that the system is constantly being tested</a:t>
            </a:r>
          </a:p>
          <a:p>
            <a:r>
              <a:rPr lang="en-IE" altLang="zh-CN" dirty="0"/>
              <a:t>To accelerate this activity, those responsible for quality assurance must ensure automation of all test cases and full code coverage. </a:t>
            </a:r>
          </a:p>
          <a:p>
            <a:endParaRPr lang="en-IE" altLang="zh-CN" dirty="0"/>
          </a:p>
        </p:txBody>
      </p:sp>
    </p:spTree>
    <p:extLst>
      <p:ext uri="{BB962C8B-B14F-4D97-AF65-F5344CB8AC3E}">
        <p14:creationId xmlns:p14="http://schemas.microsoft.com/office/powerpoint/2010/main" val="3577414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C652AE8-8DBC-4A42-AC30-5EBCB49834EF}"/>
              </a:ext>
            </a:extLst>
          </p:cNvPr>
          <p:cNvSpPr>
            <a:spLocks noGrp="1" noChangeArrowheads="1"/>
          </p:cNvSpPr>
          <p:nvPr>
            <p:ph type="title"/>
          </p:nvPr>
        </p:nvSpPr>
        <p:spPr/>
        <p:txBody>
          <a:bodyPr/>
          <a:lstStyle/>
          <a:p>
            <a:pPr eaLnBrk="1" hangingPunct="1"/>
            <a:r>
              <a:rPr lang="en-US" altLang="en-US"/>
              <a:t>ISO 91261 Attributes</a:t>
            </a:r>
          </a:p>
        </p:txBody>
      </p:sp>
      <p:graphicFrame>
        <p:nvGraphicFramePr>
          <p:cNvPr id="51236" name="Group 36">
            <a:extLst>
              <a:ext uri="{FF2B5EF4-FFF2-40B4-BE49-F238E27FC236}">
                <a16:creationId xmlns:a16="http://schemas.microsoft.com/office/drawing/2014/main" id="{F4A13877-5415-4062-B06A-02DEACCE1EAA}"/>
              </a:ext>
            </a:extLst>
          </p:cNvPr>
          <p:cNvGraphicFramePr>
            <a:graphicFrameLocks noGrp="1"/>
          </p:cNvGraphicFramePr>
          <p:nvPr>
            <p:ph idx="1"/>
          </p:nvPr>
        </p:nvGraphicFramePr>
        <p:xfrm>
          <a:off x="457200" y="1600200"/>
          <a:ext cx="8229600" cy="4525963"/>
        </p:xfrm>
        <a:graphic>
          <a:graphicData uri="http://schemas.openxmlformats.org/drawingml/2006/table">
            <a:tbl>
              <a:tblPr/>
              <a:tblGrid>
                <a:gridCol w="28194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7556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Arial" charset="0"/>
                        </a:rPr>
                        <a:t>Functionality</a:t>
                      </a:r>
                      <a:endParaRPr kumimoji="0" lang="en-US" altLang="en-US"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rPr>
                        <a:t>Suitability, accurateness, interoperability, compliance, security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247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Arial" charset="0"/>
                        </a:rPr>
                        <a:t>Reliability</a:t>
                      </a:r>
                      <a:endParaRPr kumimoji="0" lang="en-US" altLang="en-US"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rPr>
                        <a:t>Maturity, fault tolerance, recoverability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56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Arial" charset="0"/>
                        </a:rPr>
                        <a:t>Usability</a:t>
                      </a:r>
                      <a:endParaRPr kumimoji="0" lang="en-US" altLang="en-US"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rPr>
                        <a:t>Understandability, learnability, operability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406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Arial" charset="0"/>
                        </a:rPr>
                        <a:t>Efficiency</a:t>
                      </a:r>
                      <a:endParaRPr kumimoji="0" lang="en-US" altLang="en-US"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rPr>
                        <a:t>Time behavior, resource behavior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247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Arial" charset="0"/>
                        </a:rPr>
                        <a:t>Maintainability</a:t>
                      </a:r>
                      <a:endParaRPr kumimoji="0" lang="en-US" altLang="en-US"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rPr>
                        <a:t>Analysability, changeability, stability, testability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556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2000" b="0" i="0" u="none" strike="noStrike" cap="none" normalizeH="0" baseline="0">
                          <a:ln>
                            <a:noFill/>
                          </a:ln>
                          <a:solidFill>
                            <a:schemeClr val="tx1"/>
                          </a:solidFill>
                          <a:effectLst/>
                          <a:latin typeface="Arial" charset="0"/>
                        </a:rPr>
                        <a:t>Portability</a:t>
                      </a:r>
                      <a:endParaRPr kumimoji="0" lang="en-US" altLang="en-US"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rPr>
                        <a:t>Adaptability, installability, conformance, replaceability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0397695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dirty="0"/>
              <a:t>好处、优点</a:t>
            </a:r>
            <a:r>
              <a:rPr lang="en-IE" altLang="en-US" dirty="0"/>
              <a:t> of </a:t>
            </a:r>
            <a:r>
              <a:rPr lang="en-IE" altLang="en-US" dirty="0" err="1"/>
              <a:t>Devops</a:t>
            </a:r>
            <a:endParaRPr lang="en-US" altLang="en-US" dirty="0"/>
          </a:p>
        </p:txBody>
      </p:sp>
      <p:sp>
        <p:nvSpPr>
          <p:cNvPr id="49155" name="Rectangle 3"/>
          <p:cNvSpPr>
            <a:spLocks noGrp="1" noChangeArrowheads="1"/>
          </p:cNvSpPr>
          <p:nvPr>
            <p:ph type="body" idx="1"/>
          </p:nvPr>
        </p:nvSpPr>
        <p:spPr/>
        <p:txBody>
          <a:bodyPr/>
          <a:lstStyle/>
          <a:p>
            <a:pPr eaLnBrk="1" hangingPunct="1">
              <a:lnSpc>
                <a:spcPct val="90000"/>
              </a:lnSpc>
            </a:pPr>
            <a:r>
              <a:rPr lang="en-IE" altLang="en-US" sz="2800"/>
              <a:t>Faster Time to market – reduced cycle times and higher deployment rates</a:t>
            </a:r>
          </a:p>
          <a:p>
            <a:pPr eaLnBrk="1" hangingPunct="1">
              <a:lnSpc>
                <a:spcPct val="90000"/>
              </a:lnSpc>
            </a:pPr>
            <a:endParaRPr lang="en-IE" altLang="en-US" sz="2800"/>
          </a:p>
          <a:p>
            <a:pPr eaLnBrk="1" hangingPunct="1">
              <a:lnSpc>
                <a:spcPct val="90000"/>
              </a:lnSpc>
            </a:pPr>
            <a:r>
              <a:rPr lang="en-IE" altLang="en-US" sz="2800"/>
              <a:t>Increased Quality – better availability of the product as it is being created, increased change success rate and fewer failures</a:t>
            </a:r>
          </a:p>
          <a:p>
            <a:pPr eaLnBrk="1" hangingPunct="1">
              <a:lnSpc>
                <a:spcPct val="90000"/>
              </a:lnSpc>
            </a:pPr>
            <a:endParaRPr lang="en-IE" altLang="en-US" sz="2800"/>
          </a:p>
          <a:p>
            <a:pPr eaLnBrk="1" hangingPunct="1">
              <a:lnSpc>
                <a:spcPct val="90000"/>
              </a:lnSpc>
            </a:pPr>
            <a:r>
              <a:rPr lang="en-IE" altLang="en-US" sz="2800"/>
              <a:t>Increased organizational effectiveness – more time spent on value adding activities and greater value being delivered to the customer </a:t>
            </a:r>
            <a:endParaRPr lang="en-US" altLang="en-US" sz="2800"/>
          </a:p>
        </p:txBody>
      </p:sp>
    </p:spTree>
    <p:extLst>
      <p:ext uri="{BB962C8B-B14F-4D97-AF65-F5344CB8AC3E}">
        <p14:creationId xmlns:p14="http://schemas.microsoft.com/office/powerpoint/2010/main" val="384667486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dirty="0"/>
              <a:t>困难的地方</a:t>
            </a:r>
            <a:endParaRPr lang="en-US" altLang="en-US" dirty="0"/>
          </a:p>
        </p:txBody>
      </p:sp>
      <p:sp>
        <p:nvSpPr>
          <p:cNvPr id="50179" name="Rectangle 3"/>
          <p:cNvSpPr>
            <a:spLocks noGrp="1" noChangeArrowheads="1"/>
          </p:cNvSpPr>
          <p:nvPr>
            <p:ph type="body" idx="1"/>
          </p:nvPr>
        </p:nvSpPr>
        <p:spPr/>
        <p:txBody>
          <a:bodyPr/>
          <a:lstStyle/>
          <a:p>
            <a:pPr eaLnBrk="1" hangingPunct="1"/>
            <a:r>
              <a:rPr lang="en-US" altLang="en-US"/>
              <a:t>DevOps requires high level of coordination between various functions of the deliverable chain. </a:t>
            </a:r>
          </a:p>
          <a:p>
            <a:pPr eaLnBrk="1" hangingPunct="1"/>
            <a:endParaRPr lang="en-US" altLang="en-US"/>
          </a:p>
          <a:p>
            <a:pPr eaLnBrk="1" hangingPunct="1"/>
            <a:r>
              <a:rPr lang="en-US" altLang="en-US"/>
              <a:t>A need to master the various automation and continuous integration tools</a:t>
            </a:r>
          </a:p>
        </p:txBody>
      </p:sp>
    </p:spTree>
    <p:extLst>
      <p:ext uri="{BB962C8B-B14F-4D97-AF65-F5344CB8AC3E}">
        <p14:creationId xmlns:p14="http://schemas.microsoft.com/office/powerpoint/2010/main" val="185093637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fontScale="90000"/>
          </a:bodyPr>
          <a:lstStyle/>
          <a:p>
            <a:pPr eaLnBrk="1" hangingPunct="1"/>
            <a:r>
              <a:rPr lang="en-US" altLang="zh-CN" sz="4800" b="1" dirty="0">
                <a:ea typeface="SimSun" panose="02010600030101010101" pitchFamily="2" charset="-122"/>
              </a:rPr>
              <a:t>International Comparisons</a:t>
            </a:r>
            <a:r>
              <a:rPr lang="en-US" altLang="zh-CN" b="1" dirty="0">
                <a:ea typeface="SimSun" panose="02010600030101010101" pitchFamily="2" charset="-122"/>
              </a:rPr>
              <a:t> </a:t>
            </a:r>
            <a:br>
              <a:rPr lang="en-US" altLang="zh-CN" b="1" dirty="0">
                <a:ea typeface="SimSun" panose="02010600030101010101" pitchFamily="2" charset="-122"/>
              </a:rPr>
            </a:br>
            <a:r>
              <a:rPr lang="en-US" altLang="zh-CN" sz="3200" b="1" dirty="0">
                <a:ea typeface="SimSun" panose="02010600030101010101" pitchFamily="2" charset="-122"/>
              </a:rPr>
              <a:t>2003 IEEE Software</a:t>
            </a:r>
          </a:p>
        </p:txBody>
      </p:sp>
      <p:sp>
        <p:nvSpPr>
          <p:cNvPr id="51203" name="Rectangle 3"/>
          <p:cNvSpPr>
            <a:spLocks noGrp="1" noChangeArrowheads="1"/>
          </p:cNvSpPr>
          <p:nvPr>
            <p:ph type="body" idx="1"/>
          </p:nvPr>
        </p:nvSpPr>
        <p:spPr>
          <a:xfrm>
            <a:off x="152400" y="1412875"/>
            <a:ext cx="8747125" cy="5103813"/>
          </a:xfrm>
        </p:spPr>
        <p:txBody>
          <a:bodyPr/>
          <a:lstStyle/>
          <a:p>
            <a:pPr eaLnBrk="1" hangingPunct="1"/>
            <a:r>
              <a:rPr lang="en-US" altLang="zh-CN" sz="2200" b="1" u="sng">
                <a:ea typeface="SimSun" panose="02010600030101010101" pitchFamily="2" charset="-122"/>
              </a:rPr>
              <a:t>Survey:</a:t>
            </a:r>
            <a:r>
              <a:rPr lang="en-US" altLang="zh-CN" sz="2200">
                <a:ea typeface="SimSun" panose="02010600030101010101" pitchFamily="2" charset="-122"/>
              </a:rPr>
              <a:t> Completed in 2002-2003</a:t>
            </a:r>
          </a:p>
          <a:p>
            <a:pPr eaLnBrk="1" hangingPunct="1"/>
            <a:r>
              <a:rPr lang="en-US" altLang="zh-CN" sz="2200" b="1" u="sng">
                <a:ea typeface="SimSun" panose="02010600030101010101" pitchFamily="2" charset="-122"/>
              </a:rPr>
              <a:t>Objective:</a:t>
            </a:r>
            <a:r>
              <a:rPr lang="en-US" altLang="zh-CN" sz="2200">
                <a:ea typeface="SimSun" panose="02010600030101010101" pitchFamily="2" charset="-122"/>
              </a:rPr>
              <a:t> Determine usage of iterative versus Waterfall-ish techniques, with performance comparisons</a:t>
            </a:r>
          </a:p>
          <a:p>
            <a:pPr marL="692150" lvl="1" indent="-347663" eaLnBrk="1" hangingPunct="1">
              <a:buFont typeface="Wingdings" panose="05000000000000000000" pitchFamily="2" charset="2"/>
              <a:buChar char="§"/>
            </a:pPr>
            <a:r>
              <a:rPr lang="en-US" altLang="zh-CN" sz="2200">
                <a:ea typeface="SimSun" panose="02010600030101010101" pitchFamily="2" charset="-122"/>
              </a:rPr>
              <a:t>118 projects plus 30 from HP-Agilent for pilot survey</a:t>
            </a:r>
          </a:p>
          <a:p>
            <a:pPr eaLnBrk="1" hangingPunct="1"/>
            <a:r>
              <a:rPr lang="en-US" altLang="zh-CN" sz="2200" b="1" u="sng">
                <a:ea typeface="SimSun" panose="02010600030101010101" pitchFamily="2" charset="-122"/>
              </a:rPr>
              <a:t>Participants</a:t>
            </a:r>
          </a:p>
          <a:p>
            <a:pPr marL="692150" lvl="1" indent="-347663" eaLnBrk="1" hangingPunct="1">
              <a:buFont typeface="Wingdings" panose="05000000000000000000" pitchFamily="2" charset="2"/>
              <a:buNone/>
            </a:pPr>
            <a:r>
              <a:rPr lang="en-US" altLang="zh-CN" sz="2200" b="1">
                <a:ea typeface="SimSun" panose="02010600030101010101" pitchFamily="2" charset="-122"/>
              </a:rPr>
              <a:t>	</a:t>
            </a:r>
            <a:r>
              <a:rPr lang="en-US" altLang="zh-CN" sz="2200" b="1" u="sng">
                <a:ea typeface="SimSun" panose="02010600030101010101" pitchFamily="2" charset="-122"/>
              </a:rPr>
              <a:t>India:</a:t>
            </a:r>
            <a:r>
              <a:rPr lang="en-US" altLang="zh-CN" sz="2200">
                <a:ea typeface="SimSun" panose="02010600030101010101" pitchFamily="2" charset="-122"/>
              </a:rPr>
              <a:t> Motorola MEI, Infosys, Tata, Patni</a:t>
            </a:r>
          </a:p>
          <a:p>
            <a:pPr marL="692150" lvl="1" indent="-347663" eaLnBrk="1" hangingPunct="1">
              <a:buFont typeface="Wingdings" panose="05000000000000000000" pitchFamily="2" charset="2"/>
              <a:buNone/>
            </a:pPr>
            <a:r>
              <a:rPr lang="en-US" altLang="zh-CN" sz="2200" b="1">
                <a:ea typeface="SimSun" panose="02010600030101010101" pitchFamily="2" charset="-122"/>
              </a:rPr>
              <a:t>	</a:t>
            </a:r>
            <a:r>
              <a:rPr lang="en-US" altLang="zh-CN" sz="2200" b="1" u="sng">
                <a:ea typeface="SimSun" panose="02010600030101010101" pitchFamily="2" charset="-122"/>
              </a:rPr>
              <a:t>Japan:</a:t>
            </a:r>
            <a:r>
              <a:rPr lang="en-US" altLang="zh-CN" sz="2200">
                <a:ea typeface="SimSun" panose="02010600030101010101" pitchFamily="2" charset="-122"/>
              </a:rPr>
              <a:t> Hitachi, NEC, IBM Japan, NTT Data, SRA, Matsushita, Omron, Fuji Xerox, Olympus</a:t>
            </a:r>
          </a:p>
          <a:p>
            <a:pPr marL="692150" lvl="1" indent="-347663" eaLnBrk="1" hangingPunct="1">
              <a:buFont typeface="Wingdings" panose="05000000000000000000" pitchFamily="2" charset="2"/>
              <a:buNone/>
            </a:pPr>
            <a:r>
              <a:rPr lang="en-US" altLang="zh-CN" sz="2200" b="1">
                <a:ea typeface="SimSun" panose="02010600030101010101" pitchFamily="2" charset="-122"/>
              </a:rPr>
              <a:t>	</a:t>
            </a:r>
            <a:r>
              <a:rPr lang="en-US" altLang="zh-CN" sz="2200" b="1" u="sng">
                <a:ea typeface="SimSun" panose="02010600030101010101" pitchFamily="2" charset="-122"/>
              </a:rPr>
              <a:t>US:</a:t>
            </a:r>
            <a:r>
              <a:rPr lang="en-US" altLang="zh-CN" sz="2200">
                <a:ea typeface="SimSun" panose="02010600030101010101" pitchFamily="2" charset="-122"/>
              </a:rPr>
              <a:t> IBM, HP, Agilent, Microsoft, Siebel, AT&amp;T, Fidelity, Merrill Lynch, Lockheed Martin, TRW, Micron Tech</a:t>
            </a:r>
          </a:p>
          <a:p>
            <a:pPr marL="692150" lvl="1" indent="-347663" eaLnBrk="1" hangingPunct="1">
              <a:buFont typeface="Wingdings" panose="05000000000000000000" pitchFamily="2" charset="2"/>
              <a:buNone/>
            </a:pPr>
            <a:r>
              <a:rPr lang="en-US" altLang="zh-CN" sz="2200" b="1">
                <a:ea typeface="SimSun" panose="02010600030101010101" pitchFamily="2" charset="-122"/>
              </a:rPr>
              <a:t>	</a:t>
            </a:r>
            <a:r>
              <a:rPr lang="en-US" altLang="zh-CN" sz="2200" b="1" u="sng">
                <a:ea typeface="SimSun" panose="02010600030101010101" pitchFamily="2" charset="-122"/>
              </a:rPr>
              <a:t>Europe:</a:t>
            </a:r>
            <a:r>
              <a:rPr lang="en-US" altLang="zh-CN" sz="2200">
                <a:ea typeface="SimSun" panose="02010600030101010101" pitchFamily="2" charset="-122"/>
              </a:rPr>
              <a:t> Siemens, Nokia, Business Objects</a:t>
            </a:r>
          </a:p>
        </p:txBody>
      </p:sp>
    </p:spTree>
    <p:extLst>
      <p:ext uri="{BB962C8B-B14F-4D97-AF65-F5344CB8AC3E}">
        <p14:creationId xmlns:p14="http://schemas.microsoft.com/office/powerpoint/2010/main" val="1500722188"/>
      </p:ext>
    </p:extLst>
  </p:cSld>
  <p:clrMapOvr>
    <a:masterClrMapping/>
  </p:clrMapOvr>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b="1">
                <a:ea typeface="SimSun" panose="02010600030101010101" pitchFamily="2" charset="-122"/>
              </a:rPr>
              <a:t>Observations</a:t>
            </a:r>
            <a:endParaRPr lang="en-US" altLang="en-US" b="1">
              <a:ea typeface="SimSun" panose="02010600030101010101" pitchFamily="2" charset="-122"/>
            </a:endParaRPr>
          </a:p>
        </p:txBody>
      </p:sp>
      <p:sp>
        <p:nvSpPr>
          <p:cNvPr id="139267" name="Rectangle 3"/>
          <p:cNvSpPr>
            <a:spLocks noGrp="1" noChangeArrowheads="1"/>
          </p:cNvSpPr>
          <p:nvPr>
            <p:ph type="body" idx="1"/>
          </p:nvPr>
        </p:nvSpPr>
        <p:spPr>
          <a:xfrm>
            <a:off x="684213" y="1268413"/>
            <a:ext cx="7772400" cy="4724400"/>
          </a:xfrm>
        </p:spPr>
        <p:txBody>
          <a:bodyPr>
            <a:normAutofit lnSpcReduction="10000"/>
          </a:bodyPr>
          <a:lstStyle/>
          <a:p>
            <a:pPr eaLnBrk="1" hangingPunct="1">
              <a:lnSpc>
                <a:spcPct val="80000"/>
              </a:lnSpc>
              <a:defRPr/>
            </a:pPr>
            <a:r>
              <a:rPr lang="en-US" altLang="zh-CN" sz="2000" dirty="0">
                <a:ea typeface="SimSun" pitchFamily="2" charset="-122"/>
              </a:rPr>
              <a:t>Most projects (64%) are not pure waterfall; 36% were</a:t>
            </a:r>
          </a:p>
          <a:p>
            <a:pPr eaLnBrk="1" hangingPunct="1">
              <a:lnSpc>
                <a:spcPct val="80000"/>
              </a:lnSpc>
              <a:defRPr/>
            </a:pPr>
            <a:endParaRPr lang="en-US" altLang="zh-CN" sz="2000" dirty="0">
              <a:ea typeface="SimSun" pitchFamily="2" charset="-122"/>
            </a:endParaRPr>
          </a:p>
          <a:p>
            <a:pPr eaLnBrk="1" hangingPunct="1">
              <a:lnSpc>
                <a:spcPct val="80000"/>
              </a:lnSpc>
              <a:defRPr/>
            </a:pPr>
            <a:r>
              <a:rPr lang="en-US" altLang="zh-CN" sz="2000" dirty="0">
                <a:ea typeface="SimSun" pitchFamily="2" charset="-122"/>
              </a:rPr>
              <a:t>Mix of </a:t>
            </a:r>
            <a:r>
              <a:rPr lang="en-US" altLang="zh-CN" sz="2000" dirty="0">
                <a:latin typeface="Comic Sans MS"/>
                <a:ea typeface="SimSun" pitchFamily="2" charset="-122"/>
              </a:rPr>
              <a:t>“</a:t>
            </a:r>
            <a:r>
              <a:rPr lang="en-US" altLang="zh-CN" sz="2000" dirty="0">
                <a:ea typeface="SimSun" pitchFamily="2" charset="-122"/>
              </a:rPr>
              <a:t>conventional</a:t>
            </a:r>
            <a:r>
              <a:rPr lang="en-US" altLang="zh-CN" sz="2000" dirty="0">
                <a:latin typeface="Comic Sans MS"/>
                <a:ea typeface="SimSun" pitchFamily="2" charset="-122"/>
              </a:rPr>
              <a:t>”</a:t>
            </a:r>
            <a:r>
              <a:rPr lang="en-US" altLang="zh-CN" sz="2000" dirty="0">
                <a:ea typeface="SimSun" pitchFamily="2" charset="-122"/>
              </a:rPr>
              <a:t> and </a:t>
            </a:r>
            <a:r>
              <a:rPr lang="en-US" altLang="zh-CN" sz="2000" dirty="0">
                <a:latin typeface="Comic Sans MS"/>
                <a:ea typeface="SimSun" pitchFamily="2" charset="-122"/>
              </a:rPr>
              <a:t>“</a:t>
            </a:r>
            <a:r>
              <a:rPr lang="en-US" altLang="zh-CN" sz="2000" dirty="0">
                <a:ea typeface="SimSun" pitchFamily="2" charset="-122"/>
              </a:rPr>
              <a:t>iterative</a:t>
            </a:r>
            <a:r>
              <a:rPr lang="en-US" altLang="zh-CN" sz="2000" dirty="0">
                <a:latin typeface="Comic Sans MS"/>
                <a:ea typeface="SimSun" pitchFamily="2" charset="-122"/>
              </a:rPr>
              <a:t>”</a:t>
            </a:r>
            <a:r>
              <a:rPr lang="en-US" altLang="zh-CN" sz="2000" dirty="0">
                <a:ea typeface="SimSun" pitchFamily="2" charset="-122"/>
              </a:rPr>
              <a:t> common </a:t>
            </a:r>
          </a:p>
          <a:p>
            <a:pPr eaLnBrk="1" hangingPunct="1">
              <a:lnSpc>
                <a:spcPct val="80000"/>
              </a:lnSpc>
              <a:buFontTx/>
              <a:buNone/>
              <a:defRPr/>
            </a:pPr>
            <a:r>
              <a:rPr lang="en-US" altLang="zh-CN" sz="2000" dirty="0">
                <a:ea typeface="SimSun" pitchFamily="2" charset="-122"/>
              </a:rPr>
              <a:t>	</a:t>
            </a:r>
            <a:endParaRPr lang="en-US" altLang="en-US" sz="2000" dirty="0"/>
          </a:p>
          <a:p>
            <a:pPr marL="457200" indent="-457200" eaLnBrk="1" hangingPunct="1">
              <a:lnSpc>
                <a:spcPct val="80000"/>
              </a:lnSpc>
              <a:defRPr/>
            </a:pPr>
            <a:r>
              <a:rPr lang="en-US" altLang="en-US" sz="2000" dirty="0"/>
              <a:t>Best “nominal” quality from traditional “waterfall” (fewer cycles &amp; late changes implies less bugs)</a:t>
            </a:r>
          </a:p>
          <a:p>
            <a:pPr marL="457200" indent="-457200" eaLnBrk="1" hangingPunct="1">
              <a:lnSpc>
                <a:spcPct val="80000"/>
              </a:lnSpc>
              <a:defRPr/>
            </a:pPr>
            <a:endParaRPr lang="en-US" altLang="en-US" sz="2000" dirty="0"/>
          </a:p>
          <a:p>
            <a:pPr marL="457200" indent="-457200" eaLnBrk="1" hangingPunct="1">
              <a:lnSpc>
                <a:spcPct val="80000"/>
              </a:lnSpc>
              <a:defRPr/>
            </a:pPr>
            <a:r>
              <a:rPr lang="en-US" altLang="en-US" sz="2000" dirty="0"/>
              <a:t>Best balance of quality, flexibility, cost, &amp; speed from combining conventional &amp; iterative practices </a:t>
            </a:r>
          </a:p>
          <a:p>
            <a:pPr marL="457200" indent="-457200" eaLnBrk="1" hangingPunct="1">
              <a:lnSpc>
                <a:spcPct val="80000"/>
              </a:lnSpc>
              <a:defRPr/>
            </a:pPr>
            <a:endParaRPr lang="en-US" altLang="en-US" sz="2000" dirty="0"/>
          </a:p>
          <a:p>
            <a:pPr marL="457200" indent="-457200" eaLnBrk="1" hangingPunct="1">
              <a:lnSpc>
                <a:spcPct val="80000"/>
              </a:lnSpc>
              <a:defRPr/>
            </a:pPr>
            <a:r>
              <a:rPr lang="en-US" altLang="en-US" sz="2000" dirty="0"/>
              <a:t>However, differences in quality between waterfall &amp; iterative disappear if a bundle of techniques of used:</a:t>
            </a:r>
          </a:p>
          <a:p>
            <a:pPr marL="457200" indent="-457200" eaLnBrk="1" hangingPunct="1">
              <a:lnSpc>
                <a:spcPct val="80000"/>
              </a:lnSpc>
              <a:defRPr/>
            </a:pPr>
            <a:endParaRPr lang="en-US" altLang="en-US" sz="2000" dirty="0"/>
          </a:p>
          <a:p>
            <a:pPr marL="838200" lvl="1" indent="-381000" eaLnBrk="1" hangingPunct="1">
              <a:lnSpc>
                <a:spcPct val="80000"/>
              </a:lnSpc>
              <a:buFont typeface="Wingdings" pitchFamily="2" charset="2"/>
              <a:buAutoNum type="arabicPeriod"/>
              <a:defRPr/>
            </a:pPr>
            <a:r>
              <a:rPr lang="en-US" altLang="en-US" sz="2000" dirty="0"/>
              <a:t>Early prototypes (get customer feedback early)</a:t>
            </a:r>
          </a:p>
          <a:p>
            <a:pPr marL="838200" lvl="1" indent="-381000" eaLnBrk="1" hangingPunct="1">
              <a:lnSpc>
                <a:spcPct val="80000"/>
              </a:lnSpc>
              <a:buFont typeface="Wingdings" pitchFamily="2" charset="2"/>
              <a:buAutoNum type="arabicPeriod"/>
              <a:defRPr/>
            </a:pPr>
            <a:r>
              <a:rPr lang="en-US" altLang="en-US" sz="2000" dirty="0"/>
              <a:t>Design reviews (continuously check quality of design)</a:t>
            </a:r>
          </a:p>
          <a:p>
            <a:pPr marL="838200" lvl="1" indent="-381000" eaLnBrk="1" hangingPunct="1">
              <a:lnSpc>
                <a:spcPct val="80000"/>
              </a:lnSpc>
              <a:buFont typeface="Wingdings" pitchFamily="2" charset="2"/>
              <a:buAutoNum type="arabicPeriod"/>
              <a:defRPr/>
            </a:pPr>
            <a:r>
              <a:rPr lang="en-US" altLang="en-US" sz="2000" dirty="0"/>
              <a:t>Regression tests on each build (continuously check quality of code and functional status)</a:t>
            </a:r>
          </a:p>
        </p:txBody>
      </p:sp>
    </p:spTree>
    <p:extLst>
      <p:ext uri="{BB962C8B-B14F-4D97-AF65-F5344CB8AC3E}">
        <p14:creationId xmlns:p14="http://schemas.microsoft.com/office/powerpoint/2010/main" val="169398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fontScale="90000"/>
          </a:bodyPr>
          <a:lstStyle/>
          <a:p>
            <a:pPr eaLnBrk="1" hangingPunct="1"/>
            <a:r>
              <a:rPr lang="en-IE" altLang="en-US" sz="4000"/>
              <a:t>Process related quality and standards models - CMM</a:t>
            </a:r>
            <a:endParaRPr lang="en-US" altLang="en-US" sz="4000"/>
          </a:p>
        </p:txBody>
      </p:sp>
      <p:sp>
        <p:nvSpPr>
          <p:cNvPr id="53251" name="Rectangle 3"/>
          <p:cNvSpPr>
            <a:spLocks noGrp="1" noChangeArrowheads="1"/>
          </p:cNvSpPr>
          <p:nvPr>
            <p:ph type="body" idx="1"/>
          </p:nvPr>
        </p:nvSpPr>
        <p:spPr/>
        <p:txBody>
          <a:bodyPr/>
          <a:lstStyle/>
          <a:p>
            <a:pPr eaLnBrk="1" hangingPunct="1">
              <a:lnSpc>
                <a:spcPct val="90000"/>
              </a:lnSpc>
            </a:pPr>
            <a:r>
              <a:rPr lang="en-US" altLang="en-US" sz="2800"/>
              <a:t>The </a:t>
            </a:r>
            <a:r>
              <a:rPr lang="en-US" altLang="en-US" sz="2800" i="1"/>
              <a:t>Capability Maturity Model </a:t>
            </a:r>
            <a:r>
              <a:rPr lang="en-US" altLang="en-US" sz="2800"/>
              <a:t>was developed initially by the Software Engineering Institute at Carnegie Mellon University in 1991 as a model based on best practices for software development. </a:t>
            </a:r>
          </a:p>
          <a:p>
            <a:pPr eaLnBrk="1" hangingPunct="1">
              <a:lnSpc>
                <a:spcPct val="90000"/>
              </a:lnSpc>
            </a:pPr>
            <a:endParaRPr lang="en-US" altLang="en-US" sz="2800"/>
          </a:p>
          <a:p>
            <a:pPr eaLnBrk="1" hangingPunct="1">
              <a:lnSpc>
                <a:spcPct val="90000"/>
              </a:lnSpc>
            </a:pPr>
            <a:r>
              <a:rPr lang="en-US" altLang="en-US" sz="2800"/>
              <a:t>The CMM ranks software development organizations in a hierarchy of five levels, each with a progressively greater capability of producing quality software</a:t>
            </a:r>
          </a:p>
        </p:txBody>
      </p:sp>
    </p:spTree>
    <p:extLst>
      <p:ext uri="{BB962C8B-B14F-4D97-AF65-F5344CB8AC3E}">
        <p14:creationId xmlns:p14="http://schemas.microsoft.com/office/powerpoint/2010/main" val="76384514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IE" altLang="en-US" dirty="0"/>
              <a:t>CMM</a:t>
            </a:r>
            <a:r>
              <a:rPr lang="zh-CN" altLang="en-US" dirty="0"/>
              <a:t>等级</a:t>
            </a:r>
            <a:endParaRPr lang="en-US" altLang="en-US" dirty="0"/>
          </a:p>
        </p:txBody>
      </p:sp>
      <p:sp>
        <p:nvSpPr>
          <p:cNvPr id="54275" name="Rectangle 3"/>
          <p:cNvSpPr>
            <a:spLocks noGrp="1" noChangeArrowheads="1"/>
          </p:cNvSpPr>
          <p:nvPr>
            <p:ph type="body" idx="1"/>
          </p:nvPr>
        </p:nvSpPr>
        <p:spPr>
          <a:xfrm>
            <a:off x="468313" y="1268413"/>
            <a:ext cx="8229600" cy="4060825"/>
          </a:xfrm>
        </p:spPr>
        <p:txBody>
          <a:bodyPr/>
          <a:lstStyle/>
          <a:p>
            <a:pPr eaLnBrk="1" hangingPunct="1">
              <a:lnSpc>
                <a:spcPct val="80000"/>
              </a:lnSpc>
            </a:pPr>
            <a:r>
              <a:rPr lang="en-US" altLang="en-US" sz="2000"/>
              <a:t>Level 1 – Initial (also referred to as Chaotic or </a:t>
            </a:r>
            <a:r>
              <a:rPr lang="en-US" altLang="en-US" sz="2000" i="1"/>
              <a:t>Ad Hoc</a:t>
            </a:r>
            <a:r>
              <a:rPr lang="en-US" altLang="en-US" sz="2000"/>
              <a:t>). Processes are typically undocumented and dynamic. They are driven in an uncontrolled, reactive manner by users or events.</a:t>
            </a:r>
          </a:p>
          <a:p>
            <a:pPr eaLnBrk="1" hangingPunct="1">
              <a:lnSpc>
                <a:spcPct val="80000"/>
              </a:lnSpc>
            </a:pPr>
            <a:endParaRPr lang="en-US" altLang="en-US" sz="2000"/>
          </a:p>
          <a:p>
            <a:pPr eaLnBrk="1" hangingPunct="1">
              <a:lnSpc>
                <a:spcPct val="80000"/>
              </a:lnSpc>
            </a:pPr>
            <a:r>
              <a:rPr lang="en-US" altLang="en-US" sz="2000"/>
              <a:t>Level 2 – Repeatable. Processes are repeatable, possibly with consistent results. Process discipline is unlikely to be rigorous, but where it exists it may help to ensure that existing processes are maintained during times of stress.</a:t>
            </a:r>
          </a:p>
          <a:p>
            <a:pPr eaLnBrk="1" hangingPunct="1">
              <a:lnSpc>
                <a:spcPct val="80000"/>
              </a:lnSpc>
            </a:pPr>
            <a:endParaRPr lang="en-US" altLang="en-US" sz="2000"/>
          </a:p>
          <a:p>
            <a:pPr eaLnBrk="1" hangingPunct="1">
              <a:lnSpc>
                <a:spcPct val="80000"/>
              </a:lnSpc>
            </a:pPr>
            <a:r>
              <a:rPr lang="en-US" altLang="en-US" sz="2000"/>
              <a:t>Level 3 – Defined. Defined and documented standard processes are established and subject to some degree of improvement over time. These processes are used to establish consistency of process performance across the organization.</a:t>
            </a:r>
          </a:p>
          <a:p>
            <a:pPr eaLnBrk="1" hangingPunct="1">
              <a:lnSpc>
                <a:spcPct val="80000"/>
              </a:lnSpc>
            </a:pPr>
            <a:endParaRPr lang="en-US" altLang="en-US" sz="2000"/>
          </a:p>
        </p:txBody>
      </p:sp>
    </p:spTree>
    <p:extLst>
      <p:ext uri="{BB962C8B-B14F-4D97-AF65-F5344CB8AC3E}">
        <p14:creationId xmlns:p14="http://schemas.microsoft.com/office/powerpoint/2010/main" val="331920854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IE" altLang="en-US" dirty="0"/>
              <a:t>CMM</a:t>
            </a:r>
            <a:r>
              <a:rPr lang="zh-CN" altLang="en-US" dirty="0"/>
              <a:t>等级</a:t>
            </a:r>
            <a:endParaRPr lang="en-US" altLang="en-US" dirty="0"/>
          </a:p>
        </p:txBody>
      </p:sp>
      <p:sp>
        <p:nvSpPr>
          <p:cNvPr id="55299" name="Rectangle 3"/>
          <p:cNvSpPr>
            <a:spLocks noGrp="1" noChangeArrowheads="1"/>
          </p:cNvSpPr>
          <p:nvPr>
            <p:ph type="body" idx="1"/>
          </p:nvPr>
        </p:nvSpPr>
        <p:spPr/>
        <p:txBody>
          <a:bodyPr/>
          <a:lstStyle/>
          <a:p>
            <a:pPr eaLnBrk="1" hangingPunct="1">
              <a:lnSpc>
                <a:spcPct val="80000"/>
              </a:lnSpc>
            </a:pPr>
            <a:r>
              <a:rPr lang="en-US" altLang="en-US" sz="2800"/>
              <a:t>Level 4 – Managed. Using process metrics, management effectively controls the process. This includes identifying ways to adjust and adapt the process to particular projects without measurable losses of quality or deviations from specifications.</a:t>
            </a:r>
          </a:p>
          <a:p>
            <a:pPr eaLnBrk="1" hangingPunct="1">
              <a:lnSpc>
                <a:spcPct val="80000"/>
              </a:lnSpc>
            </a:pPr>
            <a:endParaRPr lang="en-US" altLang="en-US" sz="2800"/>
          </a:p>
          <a:p>
            <a:pPr eaLnBrk="1" hangingPunct="1">
              <a:lnSpc>
                <a:spcPct val="80000"/>
              </a:lnSpc>
            </a:pPr>
            <a:r>
              <a:rPr lang="en-US" altLang="en-US" sz="2800"/>
              <a:t>Level 5 – Optimizing. The focus is on continually improving process performance through both incremental and innovative technological changes/improvements.</a:t>
            </a:r>
          </a:p>
          <a:p>
            <a:pPr eaLnBrk="1" hangingPunct="1">
              <a:lnSpc>
                <a:spcPct val="80000"/>
              </a:lnSpc>
            </a:pPr>
            <a:endParaRPr lang="en-US" altLang="en-US" sz="2000"/>
          </a:p>
        </p:txBody>
      </p:sp>
    </p:spTree>
    <p:extLst>
      <p:ext uri="{BB962C8B-B14F-4D97-AF65-F5344CB8AC3E}">
        <p14:creationId xmlns:p14="http://schemas.microsoft.com/office/powerpoint/2010/main" val="265251929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title"/>
          </p:nvPr>
        </p:nvSpPr>
        <p:spPr/>
        <p:txBody>
          <a:bodyPr/>
          <a:lstStyle/>
          <a:p>
            <a:pPr eaLnBrk="1" hangingPunct="1"/>
            <a:r>
              <a:rPr lang="en-IE" altLang="en-US"/>
              <a:t>CMM Levels</a:t>
            </a:r>
            <a:endParaRPr lang="en-US" altLang="en-US"/>
          </a:p>
        </p:txBody>
      </p:sp>
      <p:pic>
        <p:nvPicPr>
          <p:cNvPr id="56323"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55650" y="1773238"/>
            <a:ext cx="7200900" cy="4095750"/>
          </a:xfrm>
          <a:noFill/>
        </p:spPr>
      </p:pic>
    </p:spTree>
    <p:extLst>
      <p:ext uri="{BB962C8B-B14F-4D97-AF65-F5344CB8AC3E}">
        <p14:creationId xmlns:p14="http://schemas.microsoft.com/office/powerpoint/2010/main" val="123633406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IE" altLang="en-US"/>
              <a:t>CMMI</a:t>
            </a:r>
            <a:endParaRPr lang="en-US" altLang="en-US"/>
          </a:p>
        </p:txBody>
      </p:sp>
      <p:sp>
        <p:nvSpPr>
          <p:cNvPr id="57347" name="Rectangle 3"/>
          <p:cNvSpPr>
            <a:spLocks noGrp="1" noChangeArrowheads="1"/>
          </p:cNvSpPr>
          <p:nvPr>
            <p:ph type="body" idx="1"/>
          </p:nvPr>
        </p:nvSpPr>
        <p:spPr>
          <a:xfrm>
            <a:off x="457200" y="1600200"/>
            <a:ext cx="8435975" cy="4525963"/>
          </a:xfrm>
        </p:spPr>
        <p:txBody>
          <a:bodyPr/>
          <a:lstStyle/>
          <a:p>
            <a:pPr eaLnBrk="1" hangingPunct="1">
              <a:lnSpc>
                <a:spcPct val="80000"/>
              </a:lnSpc>
            </a:pPr>
            <a:r>
              <a:rPr lang="en-US" altLang="en-US" sz="2400"/>
              <a:t>CMMI defines a number of roles and Software Engineering process areas. </a:t>
            </a:r>
          </a:p>
          <a:p>
            <a:pPr eaLnBrk="1" hangingPunct="1">
              <a:lnSpc>
                <a:spcPct val="80000"/>
              </a:lnSpc>
            </a:pPr>
            <a:endParaRPr lang="en-US" altLang="en-US" sz="2400"/>
          </a:p>
          <a:p>
            <a:pPr eaLnBrk="1" hangingPunct="1">
              <a:lnSpc>
                <a:spcPct val="80000"/>
              </a:lnSpc>
            </a:pPr>
            <a:r>
              <a:rPr lang="en-US" altLang="en-US" sz="2400"/>
              <a:t>Testing is mainly associated with the Software Quality Assurance (SQA) and Software Quality Control (SQC) roles in the CMMI model. The main test activities are in the following Software Engineering process areas:</a:t>
            </a:r>
          </a:p>
          <a:p>
            <a:pPr lvl="1" eaLnBrk="1" hangingPunct="1">
              <a:lnSpc>
                <a:spcPct val="80000"/>
              </a:lnSpc>
            </a:pPr>
            <a:r>
              <a:rPr lang="en-US" altLang="en-US" sz="2000"/>
              <a:t>CMMI Technical Solution – Unit Testing</a:t>
            </a:r>
          </a:p>
          <a:p>
            <a:pPr lvl="1" eaLnBrk="1" hangingPunct="1">
              <a:lnSpc>
                <a:spcPct val="80000"/>
              </a:lnSpc>
            </a:pPr>
            <a:r>
              <a:rPr lang="en-US" altLang="en-US" sz="2000"/>
              <a:t>CMMI Product Integration – Integration Testing</a:t>
            </a:r>
          </a:p>
          <a:p>
            <a:pPr lvl="1" eaLnBrk="1" hangingPunct="1">
              <a:lnSpc>
                <a:spcPct val="80000"/>
              </a:lnSpc>
            </a:pPr>
            <a:r>
              <a:rPr lang="en-US" altLang="en-US" sz="2000"/>
              <a:t>CMMI Verification – System Testing</a:t>
            </a:r>
          </a:p>
          <a:p>
            <a:pPr eaLnBrk="1" hangingPunct="1">
              <a:lnSpc>
                <a:spcPct val="80000"/>
              </a:lnSpc>
            </a:pPr>
            <a:endParaRPr lang="en-US" altLang="en-US" sz="2400"/>
          </a:p>
          <a:p>
            <a:pPr eaLnBrk="1" hangingPunct="1">
              <a:lnSpc>
                <a:spcPct val="80000"/>
              </a:lnSpc>
            </a:pPr>
            <a:r>
              <a:rPr lang="en-US" altLang="en-US" sz="2400"/>
              <a:t>The test results provide a measure of the process quality, used as a significant input to the Process Assessment and Improvement activity.</a:t>
            </a:r>
          </a:p>
        </p:txBody>
      </p:sp>
    </p:spTree>
    <p:extLst>
      <p:ext uri="{BB962C8B-B14F-4D97-AF65-F5344CB8AC3E}">
        <p14:creationId xmlns:p14="http://schemas.microsoft.com/office/powerpoint/2010/main" val="2889878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C4A0F33-4737-E442-90FD-D982412FCCB4}"/>
              </a:ext>
            </a:extLst>
          </p:cNvPr>
          <p:cNvSpPr>
            <a:spLocks noGrp="1" noChangeArrowheads="1"/>
          </p:cNvSpPr>
          <p:nvPr>
            <p:ph type="title"/>
          </p:nvPr>
        </p:nvSpPr>
        <p:spPr/>
        <p:txBody>
          <a:bodyPr/>
          <a:lstStyle/>
          <a:p>
            <a:pPr eaLnBrk="1" hangingPunct="1"/>
            <a:r>
              <a:rPr lang="en-IE" altLang="en-US"/>
              <a:t>Software Engineering</a:t>
            </a:r>
            <a:endParaRPr lang="en-US" altLang="en-US"/>
          </a:p>
        </p:txBody>
      </p:sp>
      <p:sp>
        <p:nvSpPr>
          <p:cNvPr id="19459" name="Rectangle 3">
            <a:extLst>
              <a:ext uri="{FF2B5EF4-FFF2-40B4-BE49-F238E27FC236}">
                <a16:creationId xmlns:a16="http://schemas.microsoft.com/office/drawing/2014/main" id="{0A9EBEF3-473D-E740-ACE7-D5931AE2B749}"/>
              </a:ext>
            </a:extLst>
          </p:cNvPr>
          <p:cNvSpPr>
            <a:spLocks noGrp="1" noChangeArrowheads="1"/>
          </p:cNvSpPr>
          <p:nvPr>
            <p:ph type="body" idx="1"/>
          </p:nvPr>
        </p:nvSpPr>
        <p:spPr/>
        <p:txBody>
          <a:bodyPr/>
          <a:lstStyle/>
          <a:p>
            <a:pPr eaLnBrk="1" hangingPunct="1">
              <a:lnSpc>
                <a:spcPct val="90000"/>
              </a:lnSpc>
            </a:pPr>
            <a:r>
              <a:rPr lang="en-GB" altLang="en-US" sz="2800"/>
              <a:t>The actual term ‘software engineering’ was first proposed as far back as 1968 at a conference held to discuss what was then called the ‘software crisis’. </a:t>
            </a:r>
          </a:p>
          <a:p>
            <a:pPr eaLnBrk="1" hangingPunct="1">
              <a:lnSpc>
                <a:spcPct val="90000"/>
              </a:lnSpc>
            </a:pPr>
            <a:endParaRPr lang="en-GB" altLang="en-US" sz="2800"/>
          </a:p>
          <a:p>
            <a:pPr eaLnBrk="1" hangingPunct="1">
              <a:lnSpc>
                <a:spcPct val="90000"/>
              </a:lnSpc>
            </a:pPr>
            <a:r>
              <a:rPr lang="en-GB" altLang="en-US" sz="2800"/>
              <a:t>It was becoming clear by then that individual approaches to program development did not scale up to large and complex software systems. These were unreliable, cost more than expected, and were delivered late.</a:t>
            </a:r>
          </a:p>
          <a:p>
            <a:pPr eaLnBrk="1" hangingPunct="1">
              <a:lnSpc>
                <a:spcPct val="90000"/>
              </a:lnSpc>
            </a:pPr>
            <a:endParaRPr lang="en-US" altLang="en-US" sz="2800"/>
          </a:p>
        </p:txBody>
      </p:sp>
    </p:spTree>
    <p:extLst>
      <p:ext uri="{BB962C8B-B14F-4D97-AF65-F5344CB8AC3E}">
        <p14:creationId xmlns:p14="http://schemas.microsoft.com/office/powerpoint/2010/main" val="1962883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nature of Software</a:t>
            </a:r>
          </a:p>
        </p:txBody>
      </p:sp>
      <p:sp>
        <p:nvSpPr>
          <p:cNvPr id="3" name="Content Placeholder 2"/>
          <p:cNvSpPr>
            <a:spLocks noGrp="1"/>
          </p:cNvSpPr>
          <p:nvPr>
            <p:ph idx="1"/>
          </p:nvPr>
        </p:nvSpPr>
        <p:spPr/>
        <p:txBody>
          <a:bodyPr/>
          <a:lstStyle/>
          <a:p>
            <a:r>
              <a:rPr lang="en-IE" dirty="0"/>
              <a:t>It is abstract and intangible</a:t>
            </a:r>
          </a:p>
          <a:p>
            <a:r>
              <a:rPr lang="en-IE" dirty="0"/>
              <a:t>There is a lack of physical constraints</a:t>
            </a:r>
          </a:p>
          <a:p>
            <a:r>
              <a:rPr lang="en-IE" dirty="0"/>
              <a:t>Software is not thought to have natural limits unlike real-world materials</a:t>
            </a:r>
          </a:p>
          <a:p>
            <a:r>
              <a:rPr lang="en-IE" dirty="0"/>
              <a:t>It easily becomes extremely complex</a:t>
            </a:r>
          </a:p>
          <a:p>
            <a:r>
              <a:rPr lang="en-IE" dirty="0"/>
              <a:t>It is effort intensive (need to organize carefully)</a:t>
            </a:r>
          </a:p>
        </p:txBody>
      </p:sp>
    </p:spTree>
    <p:extLst>
      <p:ext uri="{BB962C8B-B14F-4D97-AF65-F5344CB8AC3E}">
        <p14:creationId xmlns:p14="http://schemas.microsoft.com/office/powerpoint/2010/main" val="447151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3FDEF70-18B5-2942-8A96-22B960E46694}"/>
              </a:ext>
            </a:extLst>
          </p:cNvPr>
          <p:cNvSpPr>
            <a:spLocks noGrp="1" noChangeArrowheads="1"/>
          </p:cNvSpPr>
          <p:nvPr>
            <p:ph type="title"/>
          </p:nvPr>
        </p:nvSpPr>
        <p:spPr/>
        <p:txBody>
          <a:bodyPr/>
          <a:lstStyle/>
          <a:p>
            <a:pPr eaLnBrk="1" hangingPunct="1"/>
            <a:r>
              <a:rPr lang="en-IE" altLang="en-US"/>
              <a:t>Software Engineering</a:t>
            </a:r>
            <a:endParaRPr lang="en-US" altLang="en-US"/>
          </a:p>
        </p:txBody>
      </p:sp>
      <p:sp>
        <p:nvSpPr>
          <p:cNvPr id="20483" name="Rectangle 3">
            <a:extLst>
              <a:ext uri="{FF2B5EF4-FFF2-40B4-BE49-F238E27FC236}">
                <a16:creationId xmlns:a16="http://schemas.microsoft.com/office/drawing/2014/main" id="{2CBC9BA8-76E8-6448-83CC-A6D9CE137477}"/>
              </a:ext>
            </a:extLst>
          </p:cNvPr>
          <p:cNvSpPr>
            <a:spLocks noGrp="1" noChangeArrowheads="1"/>
          </p:cNvSpPr>
          <p:nvPr>
            <p:ph type="body" idx="1"/>
          </p:nvPr>
        </p:nvSpPr>
        <p:spPr/>
        <p:txBody>
          <a:bodyPr/>
          <a:lstStyle/>
          <a:p>
            <a:pPr eaLnBrk="1" hangingPunct="1">
              <a:lnSpc>
                <a:spcPct val="90000"/>
              </a:lnSpc>
            </a:pPr>
            <a:r>
              <a:rPr lang="en-GB" altLang="en-US" sz="2800"/>
              <a:t>To overcome these problems throughout 1970s and 1980s, a variety of new software engineering techniques and methods were developed</a:t>
            </a:r>
          </a:p>
          <a:p>
            <a:pPr eaLnBrk="1" hangingPunct="1">
              <a:lnSpc>
                <a:spcPct val="90000"/>
              </a:lnSpc>
            </a:pPr>
            <a:endParaRPr lang="en-GB" altLang="en-US" sz="2800"/>
          </a:p>
          <a:p>
            <a:pPr eaLnBrk="1" hangingPunct="1">
              <a:lnSpc>
                <a:spcPct val="90000"/>
              </a:lnSpc>
            </a:pPr>
            <a:r>
              <a:rPr lang="en-GB" altLang="en-US" sz="2800"/>
              <a:t>These include structured programming, information hiding and object-oriented development. </a:t>
            </a:r>
          </a:p>
          <a:p>
            <a:pPr eaLnBrk="1" hangingPunct="1">
              <a:lnSpc>
                <a:spcPct val="90000"/>
              </a:lnSpc>
            </a:pPr>
            <a:endParaRPr lang="en-GB" altLang="en-US" sz="2800"/>
          </a:p>
          <a:p>
            <a:pPr eaLnBrk="1" hangingPunct="1">
              <a:lnSpc>
                <a:spcPct val="90000"/>
              </a:lnSpc>
            </a:pPr>
            <a:r>
              <a:rPr lang="en-GB" altLang="en-US" sz="2800"/>
              <a:t>Tools and standard notations that were developed at that time are now extensively used</a:t>
            </a:r>
            <a:endParaRPr lang="en-US" altLang="en-US" sz="2800"/>
          </a:p>
          <a:p>
            <a:pPr eaLnBrk="1" hangingPunct="1">
              <a:lnSpc>
                <a:spcPct val="90000"/>
              </a:lnSpc>
            </a:pPr>
            <a:endParaRPr lang="en-US" altLang="en-US" sz="2800"/>
          </a:p>
        </p:txBody>
      </p:sp>
    </p:spTree>
    <p:extLst>
      <p:ext uri="{BB962C8B-B14F-4D97-AF65-F5344CB8AC3E}">
        <p14:creationId xmlns:p14="http://schemas.microsoft.com/office/powerpoint/2010/main" val="4214579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66BEAEE-51B3-F346-82BB-95A5881A8A1B}"/>
              </a:ext>
            </a:extLst>
          </p:cNvPr>
          <p:cNvSpPr>
            <a:spLocks noGrp="1" noChangeArrowheads="1"/>
          </p:cNvSpPr>
          <p:nvPr>
            <p:ph type="title"/>
          </p:nvPr>
        </p:nvSpPr>
        <p:spPr/>
        <p:txBody>
          <a:bodyPr/>
          <a:lstStyle/>
          <a:p>
            <a:pPr eaLnBrk="1" hangingPunct="1"/>
            <a:r>
              <a:rPr lang="en-US" altLang="en-US"/>
              <a:t>Errors, Faults and Failures</a:t>
            </a:r>
          </a:p>
        </p:txBody>
      </p:sp>
      <p:sp>
        <p:nvSpPr>
          <p:cNvPr id="22531" name="Rectangle 3">
            <a:extLst>
              <a:ext uri="{FF2B5EF4-FFF2-40B4-BE49-F238E27FC236}">
                <a16:creationId xmlns:a16="http://schemas.microsoft.com/office/drawing/2014/main" id="{64A4D9C0-AC01-554A-9D70-E4DBDE06281D}"/>
              </a:ext>
            </a:extLst>
          </p:cNvPr>
          <p:cNvSpPr>
            <a:spLocks noGrp="1" noChangeArrowheads="1"/>
          </p:cNvSpPr>
          <p:nvPr>
            <p:ph type="body" idx="1"/>
          </p:nvPr>
        </p:nvSpPr>
        <p:spPr/>
        <p:txBody>
          <a:bodyPr/>
          <a:lstStyle/>
          <a:p>
            <a:pPr marL="457200" indent="-457200" eaLnBrk="1" hangingPunct="1">
              <a:lnSpc>
                <a:spcPct val="80000"/>
              </a:lnSpc>
              <a:buFontTx/>
              <a:buAutoNum type="arabicPeriod"/>
            </a:pPr>
            <a:r>
              <a:rPr lang="en-US" altLang="en-US" sz="2400"/>
              <a:t>Errors: these are mistakes made by software developers. They exist in the mind, and can result in one or more faults in the software.</a:t>
            </a:r>
          </a:p>
          <a:p>
            <a:pPr marL="457200" indent="-457200" eaLnBrk="1" hangingPunct="1">
              <a:lnSpc>
                <a:spcPct val="80000"/>
              </a:lnSpc>
              <a:buFontTx/>
              <a:buAutoNum type="arabicPeriod"/>
            </a:pPr>
            <a:endParaRPr lang="en-US" altLang="en-US" sz="2400"/>
          </a:p>
          <a:p>
            <a:pPr marL="457200" indent="-457200" eaLnBrk="1" hangingPunct="1">
              <a:lnSpc>
                <a:spcPct val="80000"/>
              </a:lnSpc>
              <a:buFontTx/>
              <a:buAutoNum type="arabicPeriod"/>
            </a:pPr>
            <a:r>
              <a:rPr lang="en-US" altLang="en-US" sz="2400"/>
              <a:t>Faults: these consist of incorrect material in the source code, and can be the product of one or more errors. Faults can lead to failures during program execution.</a:t>
            </a:r>
          </a:p>
          <a:p>
            <a:pPr marL="457200" indent="-457200" eaLnBrk="1" hangingPunct="1">
              <a:lnSpc>
                <a:spcPct val="80000"/>
              </a:lnSpc>
              <a:buFontTx/>
              <a:buAutoNum type="arabicPeriod"/>
            </a:pPr>
            <a:endParaRPr lang="en-US" altLang="en-US" sz="2400"/>
          </a:p>
          <a:p>
            <a:pPr marL="457200" indent="-457200" eaLnBrk="1" hangingPunct="1">
              <a:lnSpc>
                <a:spcPct val="80000"/>
              </a:lnSpc>
              <a:buFontTx/>
              <a:buAutoNum type="arabicPeriod"/>
            </a:pPr>
            <a:r>
              <a:rPr lang="en-US" altLang="en-US" sz="2400"/>
              <a:t>Failures: these are symptoms of a fault, and consist of incorrect, or out-of specification behaviour by the software. Faults may remain hidden until a certain set of conditions are met which reveal them as a failure in the software execution.</a:t>
            </a:r>
          </a:p>
        </p:txBody>
      </p:sp>
    </p:spTree>
    <p:extLst>
      <p:ext uri="{BB962C8B-B14F-4D97-AF65-F5344CB8AC3E}">
        <p14:creationId xmlns:p14="http://schemas.microsoft.com/office/powerpoint/2010/main" val="1657746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47269608-C26F-BC4E-AF92-DDB0B704BD29}"/>
              </a:ext>
            </a:extLst>
          </p:cNvPr>
          <p:cNvSpPr>
            <a:spLocks noGrp="1" noChangeArrowheads="1"/>
          </p:cNvSpPr>
          <p:nvPr>
            <p:ph type="title"/>
          </p:nvPr>
        </p:nvSpPr>
        <p:spPr/>
        <p:txBody>
          <a:bodyPr/>
          <a:lstStyle/>
          <a:p>
            <a:pPr eaLnBrk="1" hangingPunct="1"/>
            <a:r>
              <a:rPr lang="en-US" altLang="en-US"/>
              <a:t>Software Faults - Categories</a:t>
            </a:r>
          </a:p>
        </p:txBody>
      </p:sp>
      <p:sp>
        <p:nvSpPr>
          <p:cNvPr id="24579" name="Rectangle 3">
            <a:extLst>
              <a:ext uri="{FF2B5EF4-FFF2-40B4-BE49-F238E27FC236}">
                <a16:creationId xmlns:a16="http://schemas.microsoft.com/office/drawing/2014/main" id="{60A61529-378C-3244-9F61-500A63503B0E}"/>
              </a:ext>
            </a:extLst>
          </p:cNvPr>
          <p:cNvSpPr>
            <a:spLocks noGrp="1" noChangeArrowheads="1"/>
          </p:cNvSpPr>
          <p:nvPr>
            <p:ph type="body" idx="1"/>
          </p:nvPr>
        </p:nvSpPr>
        <p:spPr/>
        <p:txBody>
          <a:bodyPr/>
          <a:lstStyle/>
          <a:p>
            <a:pPr eaLnBrk="1" hangingPunct="1"/>
            <a:r>
              <a:rPr lang="en-US" altLang="en-US" sz="2000"/>
              <a:t>Algorithmic faults</a:t>
            </a:r>
          </a:p>
          <a:p>
            <a:pPr lvl="1" eaLnBrk="1" hangingPunct="1"/>
            <a:r>
              <a:rPr lang="en-US" altLang="en-US" sz="1800"/>
              <a:t>Algorithmic faults are the ones that occurs when a unit of the software does not produce an output corresponding to the given input under the designated algorithm</a:t>
            </a:r>
          </a:p>
          <a:p>
            <a:pPr eaLnBrk="1" hangingPunct="1"/>
            <a:endParaRPr lang="en-US" altLang="en-US" sz="1800"/>
          </a:p>
          <a:p>
            <a:pPr eaLnBrk="1" hangingPunct="1"/>
            <a:r>
              <a:rPr lang="en-US" altLang="en-US"/>
              <a:t> </a:t>
            </a:r>
            <a:r>
              <a:rPr lang="en-US" altLang="en-US" sz="2000"/>
              <a:t>Syntax Faults</a:t>
            </a:r>
          </a:p>
          <a:p>
            <a:pPr lvl="1" eaLnBrk="1" hangingPunct="1"/>
            <a:r>
              <a:rPr lang="en-US" altLang="en-US" sz="1800"/>
              <a:t>These occur when code is not in conformance to the programming language specification, (i.e. source code compiled a few years back with older versions of compilers may have syntax that does not conform to present syntax checking by compilers (because of standards conformity). </a:t>
            </a:r>
          </a:p>
        </p:txBody>
      </p:sp>
    </p:spTree>
    <p:extLst>
      <p:ext uri="{BB962C8B-B14F-4D97-AF65-F5344CB8AC3E}">
        <p14:creationId xmlns:p14="http://schemas.microsoft.com/office/powerpoint/2010/main" val="2088193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A2FE54B-4162-A142-B173-2CFCB9BA724B}"/>
              </a:ext>
            </a:extLst>
          </p:cNvPr>
          <p:cNvSpPr>
            <a:spLocks noGrp="1" noChangeArrowheads="1"/>
          </p:cNvSpPr>
          <p:nvPr>
            <p:ph type="title"/>
          </p:nvPr>
        </p:nvSpPr>
        <p:spPr/>
        <p:txBody>
          <a:bodyPr/>
          <a:lstStyle/>
          <a:p>
            <a:pPr eaLnBrk="1" hangingPunct="1"/>
            <a:r>
              <a:rPr lang="en-US" altLang="en-US"/>
              <a:t>Software Faults - Categories</a:t>
            </a:r>
          </a:p>
        </p:txBody>
      </p:sp>
      <p:sp>
        <p:nvSpPr>
          <p:cNvPr id="25603" name="Rectangle 3">
            <a:extLst>
              <a:ext uri="{FF2B5EF4-FFF2-40B4-BE49-F238E27FC236}">
                <a16:creationId xmlns:a16="http://schemas.microsoft.com/office/drawing/2014/main" id="{D7C2AB85-4BC7-F544-A57A-4E04F765D552}"/>
              </a:ext>
            </a:extLst>
          </p:cNvPr>
          <p:cNvSpPr>
            <a:spLocks noGrp="1" noChangeArrowheads="1"/>
          </p:cNvSpPr>
          <p:nvPr>
            <p:ph type="body" idx="1"/>
          </p:nvPr>
        </p:nvSpPr>
        <p:spPr/>
        <p:txBody>
          <a:bodyPr/>
          <a:lstStyle/>
          <a:p>
            <a:pPr eaLnBrk="1" hangingPunct="1">
              <a:lnSpc>
                <a:spcPct val="80000"/>
              </a:lnSpc>
            </a:pPr>
            <a:r>
              <a:rPr lang="en-US" altLang="en-US" sz="1800"/>
              <a:t>Documentation faults</a:t>
            </a:r>
          </a:p>
          <a:p>
            <a:pPr lvl="1" eaLnBrk="1" hangingPunct="1">
              <a:lnSpc>
                <a:spcPct val="80000"/>
              </a:lnSpc>
            </a:pPr>
            <a:r>
              <a:rPr lang="en-US" altLang="en-US" sz="1600"/>
              <a:t> Incomplete or incorrect documentation will lead to Documentation faults</a:t>
            </a:r>
          </a:p>
          <a:p>
            <a:pPr eaLnBrk="1" hangingPunct="1">
              <a:lnSpc>
                <a:spcPct val="80000"/>
              </a:lnSpc>
            </a:pPr>
            <a:endParaRPr lang="en-US" altLang="en-US" sz="1800"/>
          </a:p>
          <a:p>
            <a:pPr eaLnBrk="1" hangingPunct="1">
              <a:lnSpc>
                <a:spcPct val="80000"/>
              </a:lnSpc>
            </a:pPr>
            <a:r>
              <a:rPr lang="en-US" altLang="en-US" sz="1800"/>
              <a:t> Stress or overload faults</a:t>
            </a:r>
          </a:p>
          <a:p>
            <a:pPr lvl="1" eaLnBrk="1" hangingPunct="1">
              <a:lnSpc>
                <a:spcPct val="80000"/>
              </a:lnSpc>
            </a:pPr>
            <a:r>
              <a:rPr lang="en-US" altLang="en-US" sz="1600"/>
              <a:t>Stress or Overload faults happens when data structures are filled past their specific capacity where as the system characteristics are designed to handle no more than a maximum load planned under the requirements</a:t>
            </a:r>
          </a:p>
          <a:p>
            <a:pPr eaLnBrk="1" hangingPunct="1">
              <a:lnSpc>
                <a:spcPct val="80000"/>
              </a:lnSpc>
            </a:pPr>
            <a:endParaRPr lang="en-US" altLang="en-US" sz="1800"/>
          </a:p>
          <a:p>
            <a:pPr eaLnBrk="1" hangingPunct="1">
              <a:lnSpc>
                <a:spcPct val="80000"/>
              </a:lnSpc>
            </a:pPr>
            <a:r>
              <a:rPr lang="en-US" altLang="en-US" sz="1800"/>
              <a:t>Capacity and boundary faults</a:t>
            </a:r>
          </a:p>
          <a:p>
            <a:pPr lvl="1" eaLnBrk="1" hangingPunct="1">
              <a:lnSpc>
                <a:spcPct val="80000"/>
              </a:lnSpc>
            </a:pPr>
            <a:r>
              <a:rPr lang="en-US" altLang="en-US" sz="1600"/>
              <a:t>Capacity or Boundary faults occur when the system produces an unacceptable performance because the system activity may reach its specified limit due to overload</a:t>
            </a:r>
          </a:p>
          <a:p>
            <a:pPr eaLnBrk="1" hangingPunct="1">
              <a:lnSpc>
                <a:spcPct val="80000"/>
              </a:lnSpc>
            </a:pPr>
            <a:endParaRPr lang="en-US" altLang="en-US" sz="1800"/>
          </a:p>
          <a:p>
            <a:pPr eaLnBrk="1" hangingPunct="1">
              <a:lnSpc>
                <a:spcPct val="80000"/>
              </a:lnSpc>
            </a:pPr>
            <a:r>
              <a:rPr lang="en-US" altLang="en-US" sz="1800"/>
              <a:t>Computation and precision faults</a:t>
            </a:r>
          </a:p>
          <a:p>
            <a:pPr lvl="1" eaLnBrk="1" hangingPunct="1">
              <a:lnSpc>
                <a:spcPct val="80000"/>
              </a:lnSpc>
            </a:pPr>
            <a:r>
              <a:rPr lang="en-US" altLang="en-US" sz="1600"/>
              <a:t>Computation and Precision faults occur when the calculated result using the chosen formula does not confirm to the expected accuracy or precision</a:t>
            </a:r>
          </a:p>
        </p:txBody>
      </p:sp>
    </p:spTree>
    <p:extLst>
      <p:ext uri="{BB962C8B-B14F-4D97-AF65-F5344CB8AC3E}">
        <p14:creationId xmlns:p14="http://schemas.microsoft.com/office/powerpoint/2010/main" val="774652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DB2F21EB-DE4B-D841-809E-BA73B5E1DD8D}"/>
              </a:ext>
            </a:extLst>
          </p:cNvPr>
          <p:cNvSpPr>
            <a:spLocks noGrp="1" noChangeArrowheads="1"/>
          </p:cNvSpPr>
          <p:nvPr>
            <p:ph type="title"/>
          </p:nvPr>
        </p:nvSpPr>
        <p:spPr/>
        <p:txBody>
          <a:bodyPr/>
          <a:lstStyle/>
          <a:p>
            <a:pPr eaLnBrk="1" hangingPunct="1"/>
            <a:r>
              <a:rPr lang="en-US" altLang="en-US"/>
              <a:t>Software Faults - Categories</a:t>
            </a:r>
          </a:p>
        </p:txBody>
      </p:sp>
      <p:sp>
        <p:nvSpPr>
          <p:cNvPr id="26627" name="Rectangle 3">
            <a:extLst>
              <a:ext uri="{FF2B5EF4-FFF2-40B4-BE49-F238E27FC236}">
                <a16:creationId xmlns:a16="http://schemas.microsoft.com/office/drawing/2014/main" id="{3BB1E316-C7A3-0245-ABC8-B988677E82D5}"/>
              </a:ext>
            </a:extLst>
          </p:cNvPr>
          <p:cNvSpPr>
            <a:spLocks noGrp="1" noChangeArrowheads="1"/>
          </p:cNvSpPr>
          <p:nvPr>
            <p:ph type="body" idx="1"/>
          </p:nvPr>
        </p:nvSpPr>
        <p:spPr/>
        <p:txBody>
          <a:bodyPr/>
          <a:lstStyle/>
          <a:p>
            <a:pPr eaLnBrk="1" hangingPunct="1">
              <a:lnSpc>
                <a:spcPct val="90000"/>
              </a:lnSpc>
            </a:pPr>
            <a:r>
              <a:rPr lang="en-US" altLang="en-US" sz="2400"/>
              <a:t>Throughput or performance faults</a:t>
            </a:r>
          </a:p>
          <a:p>
            <a:pPr lvl="1" eaLnBrk="1" hangingPunct="1">
              <a:lnSpc>
                <a:spcPct val="90000"/>
              </a:lnSpc>
            </a:pPr>
            <a:r>
              <a:rPr lang="en-US" altLang="en-US" sz="2000"/>
              <a:t>This is when the developed system does not perform at the speed specified under the stipulated requirements</a:t>
            </a:r>
          </a:p>
          <a:p>
            <a:pPr eaLnBrk="1" hangingPunct="1">
              <a:lnSpc>
                <a:spcPct val="90000"/>
              </a:lnSpc>
            </a:pPr>
            <a:endParaRPr lang="en-US" altLang="en-US" sz="2400"/>
          </a:p>
          <a:p>
            <a:pPr eaLnBrk="1" hangingPunct="1">
              <a:lnSpc>
                <a:spcPct val="90000"/>
              </a:lnSpc>
            </a:pPr>
            <a:r>
              <a:rPr lang="en-US" altLang="en-US" sz="2400"/>
              <a:t> Recovery faults</a:t>
            </a:r>
          </a:p>
          <a:p>
            <a:pPr lvl="1" eaLnBrk="1" hangingPunct="1">
              <a:lnSpc>
                <a:spcPct val="90000"/>
              </a:lnSpc>
            </a:pPr>
            <a:r>
              <a:rPr lang="en-US" altLang="en-US" sz="2000"/>
              <a:t>This happens when the system does not recover to the expected performance even after a fault is detected and corrected</a:t>
            </a:r>
          </a:p>
          <a:p>
            <a:pPr eaLnBrk="1" hangingPunct="1">
              <a:lnSpc>
                <a:spcPct val="90000"/>
              </a:lnSpc>
            </a:pPr>
            <a:endParaRPr lang="en-US" altLang="en-US" sz="2400"/>
          </a:p>
          <a:p>
            <a:pPr eaLnBrk="1" hangingPunct="1">
              <a:lnSpc>
                <a:spcPct val="90000"/>
              </a:lnSpc>
            </a:pPr>
            <a:r>
              <a:rPr lang="en-US" altLang="en-US" sz="2400"/>
              <a:t>Timing or coordination faults</a:t>
            </a:r>
          </a:p>
          <a:p>
            <a:pPr lvl="1" eaLnBrk="1" hangingPunct="1">
              <a:lnSpc>
                <a:spcPct val="90000"/>
              </a:lnSpc>
            </a:pPr>
            <a:r>
              <a:rPr lang="en-US" altLang="en-US" sz="2000"/>
              <a:t>These are typical of real time systems when the programming and coding are not commensurate to meet the co-ordination of several concurrent processes or when the processes have to be executed in a carefully defined sequence</a:t>
            </a:r>
          </a:p>
        </p:txBody>
      </p:sp>
    </p:spTree>
    <p:extLst>
      <p:ext uri="{BB962C8B-B14F-4D97-AF65-F5344CB8AC3E}">
        <p14:creationId xmlns:p14="http://schemas.microsoft.com/office/powerpoint/2010/main" val="1437865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D83ED32-72B9-2844-AA3B-5166A16246A0}"/>
              </a:ext>
            </a:extLst>
          </p:cNvPr>
          <p:cNvSpPr>
            <a:spLocks noGrp="1" noChangeArrowheads="1"/>
          </p:cNvSpPr>
          <p:nvPr>
            <p:ph type="title"/>
          </p:nvPr>
        </p:nvSpPr>
        <p:spPr/>
        <p:txBody>
          <a:bodyPr/>
          <a:lstStyle/>
          <a:p>
            <a:pPr eaLnBrk="1" hangingPunct="1"/>
            <a:r>
              <a:rPr lang="en-US" altLang="en-US"/>
              <a:t>Software Faults - Categories</a:t>
            </a:r>
          </a:p>
        </p:txBody>
      </p:sp>
      <p:sp>
        <p:nvSpPr>
          <p:cNvPr id="27651" name="Rectangle 3">
            <a:extLst>
              <a:ext uri="{FF2B5EF4-FFF2-40B4-BE49-F238E27FC236}">
                <a16:creationId xmlns:a16="http://schemas.microsoft.com/office/drawing/2014/main" id="{FA572808-547C-1549-9F87-DD58177B776B}"/>
              </a:ext>
            </a:extLst>
          </p:cNvPr>
          <p:cNvSpPr>
            <a:spLocks noGrp="1" noChangeArrowheads="1"/>
          </p:cNvSpPr>
          <p:nvPr>
            <p:ph type="body" idx="1"/>
          </p:nvPr>
        </p:nvSpPr>
        <p:spPr/>
        <p:txBody>
          <a:bodyPr/>
          <a:lstStyle/>
          <a:p>
            <a:pPr eaLnBrk="1" hangingPunct="1"/>
            <a:r>
              <a:rPr lang="en-US" altLang="en-US"/>
              <a:t>Standards and Procedure Faults</a:t>
            </a:r>
          </a:p>
          <a:p>
            <a:pPr lvl="1" eaLnBrk="1" hangingPunct="1"/>
            <a:r>
              <a:rPr lang="en-US" altLang="en-US"/>
              <a:t>Standards and Procedure faults occur when a team member does not follow the standards deployed by the organization which will lead to the problem of other members having to understand the logic employed or to find the data description needed for solving a problem.</a:t>
            </a:r>
          </a:p>
        </p:txBody>
      </p:sp>
    </p:spTree>
    <p:extLst>
      <p:ext uri="{BB962C8B-B14F-4D97-AF65-F5344CB8AC3E}">
        <p14:creationId xmlns:p14="http://schemas.microsoft.com/office/powerpoint/2010/main" val="815510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F7E9F89-2631-7C43-9B26-C5082F972EE8}"/>
              </a:ext>
            </a:extLst>
          </p:cNvPr>
          <p:cNvSpPr>
            <a:spLocks noGrp="1" noChangeArrowheads="1"/>
          </p:cNvSpPr>
          <p:nvPr>
            <p:ph type="title"/>
          </p:nvPr>
        </p:nvSpPr>
        <p:spPr/>
        <p:txBody>
          <a:bodyPr/>
          <a:lstStyle/>
          <a:p>
            <a:pPr eaLnBrk="1" hangingPunct="1"/>
            <a:r>
              <a:rPr lang="en-US" altLang="en-US"/>
              <a:t>Software Failures</a:t>
            </a:r>
          </a:p>
        </p:txBody>
      </p:sp>
      <p:sp>
        <p:nvSpPr>
          <p:cNvPr id="29699" name="Rectangle 3">
            <a:extLst>
              <a:ext uri="{FF2B5EF4-FFF2-40B4-BE49-F238E27FC236}">
                <a16:creationId xmlns:a16="http://schemas.microsoft.com/office/drawing/2014/main" id="{969F5846-1B3B-7440-8B27-8280A3416869}"/>
              </a:ext>
            </a:extLst>
          </p:cNvPr>
          <p:cNvSpPr>
            <a:spLocks noGrp="1" noChangeArrowheads="1"/>
          </p:cNvSpPr>
          <p:nvPr>
            <p:ph type="body" idx="1"/>
          </p:nvPr>
        </p:nvSpPr>
        <p:spPr/>
        <p:txBody>
          <a:bodyPr/>
          <a:lstStyle/>
          <a:p>
            <a:pPr marL="533400" indent="-533400" eaLnBrk="1" hangingPunct="1">
              <a:lnSpc>
                <a:spcPct val="90000"/>
              </a:lnSpc>
              <a:buFontTx/>
              <a:buAutoNum type="arabicPeriod"/>
            </a:pPr>
            <a:r>
              <a:rPr lang="en-US" altLang="en-US" sz="2400"/>
              <a:t>Failure causes a system crash and the recovery time is extensive; or failure causes a loss of function and data and there is no workaround</a:t>
            </a:r>
          </a:p>
          <a:p>
            <a:pPr marL="533400" indent="-533400" eaLnBrk="1" hangingPunct="1">
              <a:lnSpc>
                <a:spcPct val="90000"/>
              </a:lnSpc>
              <a:buFontTx/>
              <a:buAutoNum type="arabicPeriod"/>
            </a:pPr>
            <a:r>
              <a:rPr lang="en-US" altLang="en-US" sz="2400"/>
              <a:t>Failure causes a loss of function or data but there is manual workaround to temporarily accomplish the tasks</a:t>
            </a:r>
          </a:p>
          <a:p>
            <a:pPr marL="533400" indent="-533400" eaLnBrk="1" hangingPunct="1">
              <a:lnSpc>
                <a:spcPct val="90000"/>
              </a:lnSpc>
              <a:buFontTx/>
              <a:buAutoNum type="arabicPeriod"/>
            </a:pPr>
            <a:r>
              <a:rPr lang="en-US" altLang="en-US" sz="2400"/>
              <a:t>Failure causes a partial loss of function or data where user can accomplish most of the tasks with a small amount of workaround</a:t>
            </a:r>
          </a:p>
          <a:p>
            <a:pPr marL="533400" indent="-533400" eaLnBrk="1" hangingPunct="1">
              <a:lnSpc>
                <a:spcPct val="90000"/>
              </a:lnSpc>
              <a:buFontTx/>
              <a:buAutoNum type="arabicPeriod"/>
            </a:pPr>
            <a:r>
              <a:rPr lang="en-US" altLang="en-US" sz="2400"/>
              <a:t>Failure causes cosmetic and minor inconveniences where all the user tasks can still be accomplished</a:t>
            </a:r>
          </a:p>
        </p:txBody>
      </p:sp>
    </p:spTree>
    <p:extLst>
      <p:ext uri="{BB962C8B-B14F-4D97-AF65-F5344CB8AC3E}">
        <p14:creationId xmlns:p14="http://schemas.microsoft.com/office/powerpoint/2010/main" val="1264943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FA50594-305F-054A-A011-ED682DD83F7E}"/>
              </a:ext>
            </a:extLst>
          </p:cNvPr>
          <p:cNvSpPr>
            <a:spLocks noGrp="1" noChangeArrowheads="1"/>
          </p:cNvSpPr>
          <p:nvPr>
            <p:ph type="title"/>
          </p:nvPr>
        </p:nvSpPr>
        <p:spPr/>
        <p:txBody>
          <a:bodyPr/>
          <a:lstStyle/>
          <a:p>
            <a:pPr eaLnBrk="1" hangingPunct="1"/>
            <a:r>
              <a:rPr lang="en-IE" altLang="en-US" sz="4000"/>
              <a:t>Comparing Software with Hardware</a:t>
            </a:r>
            <a:endParaRPr lang="en-US" altLang="en-US" sz="4000"/>
          </a:p>
        </p:txBody>
      </p:sp>
      <p:sp>
        <p:nvSpPr>
          <p:cNvPr id="30723" name="Rectangle 3">
            <a:extLst>
              <a:ext uri="{FF2B5EF4-FFF2-40B4-BE49-F238E27FC236}">
                <a16:creationId xmlns:a16="http://schemas.microsoft.com/office/drawing/2014/main" id="{3F8946C6-5085-2743-A7AD-3680F28EC8E2}"/>
              </a:ext>
            </a:extLst>
          </p:cNvPr>
          <p:cNvSpPr>
            <a:spLocks noGrp="1" noChangeArrowheads="1"/>
          </p:cNvSpPr>
          <p:nvPr>
            <p:ph type="body" idx="1"/>
          </p:nvPr>
        </p:nvSpPr>
        <p:spPr/>
        <p:txBody>
          <a:bodyPr/>
          <a:lstStyle/>
          <a:p>
            <a:pPr eaLnBrk="1" hangingPunct="1">
              <a:lnSpc>
                <a:spcPct val="80000"/>
              </a:lnSpc>
            </a:pPr>
            <a:r>
              <a:rPr lang="en-US" altLang="en-US" sz="2400"/>
              <a:t>To gain an understanding of SW and how to approach testing it, it is important to  examine the characteristics of software that make it  different from other things that human beings built.</a:t>
            </a:r>
          </a:p>
          <a:p>
            <a:pPr eaLnBrk="1" hangingPunct="1">
              <a:lnSpc>
                <a:spcPct val="80000"/>
              </a:lnSpc>
            </a:pPr>
            <a:endParaRPr lang="en-US" altLang="en-US" sz="2400"/>
          </a:p>
          <a:p>
            <a:pPr eaLnBrk="1" hangingPunct="1">
              <a:lnSpc>
                <a:spcPct val="80000"/>
              </a:lnSpc>
            </a:pPr>
            <a:r>
              <a:rPr lang="en-US" altLang="en-US" sz="2400"/>
              <a:t>When hardware is built, the human creative process (analysis, design, construction, testing) is ultimately translated into a physical form. </a:t>
            </a:r>
          </a:p>
          <a:p>
            <a:pPr eaLnBrk="1" hangingPunct="1">
              <a:lnSpc>
                <a:spcPct val="80000"/>
              </a:lnSpc>
            </a:pPr>
            <a:endParaRPr lang="en-US" altLang="en-US" sz="2400"/>
          </a:p>
          <a:p>
            <a:pPr eaLnBrk="1" hangingPunct="1">
              <a:lnSpc>
                <a:spcPct val="80000"/>
              </a:lnSpc>
            </a:pPr>
            <a:r>
              <a:rPr lang="en-US" altLang="en-US" sz="2400"/>
              <a:t>Software is a logical rather than a physical system element. </a:t>
            </a:r>
          </a:p>
          <a:p>
            <a:pPr eaLnBrk="1" hangingPunct="1">
              <a:lnSpc>
                <a:spcPct val="80000"/>
              </a:lnSpc>
            </a:pPr>
            <a:endParaRPr lang="en-US" altLang="en-US" sz="2400"/>
          </a:p>
          <a:p>
            <a:pPr eaLnBrk="1" hangingPunct="1">
              <a:lnSpc>
                <a:spcPct val="80000"/>
              </a:lnSpc>
            </a:pPr>
            <a:r>
              <a:rPr lang="en-US" altLang="en-US" sz="2400"/>
              <a:t>Therefore, software has characteristics that differ considerably from those of hardware</a:t>
            </a:r>
          </a:p>
          <a:p>
            <a:pPr eaLnBrk="1" hangingPunct="1">
              <a:lnSpc>
                <a:spcPct val="80000"/>
              </a:lnSpc>
            </a:pPr>
            <a:endParaRPr lang="en-US" altLang="en-US" sz="2400"/>
          </a:p>
        </p:txBody>
      </p:sp>
    </p:spTree>
    <p:extLst>
      <p:ext uri="{BB962C8B-B14F-4D97-AF65-F5344CB8AC3E}">
        <p14:creationId xmlns:p14="http://schemas.microsoft.com/office/powerpoint/2010/main" val="4249521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0E8BA95-9B12-854C-8AFF-1FD21C276EA5}"/>
              </a:ext>
            </a:extLst>
          </p:cNvPr>
          <p:cNvSpPr>
            <a:spLocks noGrp="1" noChangeArrowheads="1"/>
          </p:cNvSpPr>
          <p:nvPr>
            <p:ph type="title"/>
          </p:nvPr>
        </p:nvSpPr>
        <p:spPr/>
        <p:txBody>
          <a:bodyPr>
            <a:normAutofit fontScale="90000"/>
          </a:bodyPr>
          <a:lstStyle/>
          <a:p>
            <a:pPr eaLnBrk="1" hangingPunct="1"/>
            <a:r>
              <a:rPr lang="en-IE" altLang="en-US" sz="4000"/>
              <a:t>Difference between Software and Hardware</a:t>
            </a:r>
            <a:endParaRPr lang="en-US" altLang="en-US" sz="4000"/>
          </a:p>
        </p:txBody>
      </p:sp>
      <p:sp>
        <p:nvSpPr>
          <p:cNvPr id="31747" name="Rectangle 3">
            <a:extLst>
              <a:ext uri="{FF2B5EF4-FFF2-40B4-BE49-F238E27FC236}">
                <a16:creationId xmlns:a16="http://schemas.microsoft.com/office/drawing/2014/main" id="{35DFE121-DA1F-D847-8D43-6A5F78D8AC9D}"/>
              </a:ext>
            </a:extLst>
          </p:cNvPr>
          <p:cNvSpPr>
            <a:spLocks noGrp="1" noChangeArrowheads="1"/>
          </p:cNvSpPr>
          <p:nvPr>
            <p:ph type="body" idx="1"/>
          </p:nvPr>
        </p:nvSpPr>
        <p:spPr/>
        <p:txBody>
          <a:bodyPr/>
          <a:lstStyle/>
          <a:p>
            <a:pPr eaLnBrk="1" hangingPunct="1"/>
            <a:r>
              <a:rPr lang="en-US" altLang="en-US"/>
              <a:t>Software is developed or engineered, it is not manufactured in the classical sense. </a:t>
            </a:r>
          </a:p>
          <a:p>
            <a:pPr eaLnBrk="1" hangingPunct="1"/>
            <a:r>
              <a:rPr lang="en-US" altLang="en-US"/>
              <a:t>Software does not wear out</a:t>
            </a:r>
          </a:p>
          <a:p>
            <a:pPr eaLnBrk="1" hangingPunct="1"/>
            <a:r>
              <a:rPr lang="en-US" altLang="en-US"/>
              <a:t>See failure curves for hardware and software </a:t>
            </a:r>
          </a:p>
          <a:p>
            <a:pPr eaLnBrk="1" hangingPunct="1"/>
            <a:r>
              <a:rPr lang="en-US" altLang="en-US"/>
              <a:t>Most software is custom-built, rather than being assembled from existing components</a:t>
            </a:r>
          </a:p>
        </p:txBody>
      </p:sp>
    </p:spTree>
    <p:extLst>
      <p:ext uri="{BB962C8B-B14F-4D97-AF65-F5344CB8AC3E}">
        <p14:creationId xmlns:p14="http://schemas.microsoft.com/office/powerpoint/2010/main" val="4228006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a:extLst>
              <a:ext uri="{FF2B5EF4-FFF2-40B4-BE49-F238E27FC236}">
                <a16:creationId xmlns:a16="http://schemas.microsoft.com/office/drawing/2014/main" id="{282FE053-F62C-FC42-90BE-5F6D1673E75C}"/>
              </a:ext>
            </a:extLst>
          </p:cNvPr>
          <p:cNvSpPr>
            <a:spLocks noGrp="1" noChangeArrowheads="1"/>
          </p:cNvSpPr>
          <p:nvPr>
            <p:ph type="title"/>
          </p:nvPr>
        </p:nvSpPr>
        <p:spPr/>
        <p:txBody>
          <a:bodyPr/>
          <a:lstStyle/>
          <a:p>
            <a:pPr eaLnBrk="1" hangingPunct="1"/>
            <a:r>
              <a:rPr lang="en-IE" altLang="en-US"/>
              <a:t>Failure Curve for Hardware</a:t>
            </a:r>
            <a:endParaRPr lang="en-US" altLang="en-US"/>
          </a:p>
        </p:txBody>
      </p:sp>
      <p:pic>
        <p:nvPicPr>
          <p:cNvPr id="32771" name="Picture 7171" descr="bathtub">
            <a:extLst>
              <a:ext uri="{FF2B5EF4-FFF2-40B4-BE49-F238E27FC236}">
                <a16:creationId xmlns:a16="http://schemas.microsoft.com/office/drawing/2014/main" id="{C9ABA81B-75E8-E542-8389-AF5DFAA44E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00200" y="2185988"/>
            <a:ext cx="5943600" cy="3352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772" name="Text Box 7">
            <a:extLst>
              <a:ext uri="{FF2B5EF4-FFF2-40B4-BE49-F238E27FC236}">
                <a16:creationId xmlns:a16="http://schemas.microsoft.com/office/drawing/2014/main" id="{81409170-2F51-DA44-873F-2DF64F4DCE1D}"/>
              </a:ext>
            </a:extLst>
          </p:cNvPr>
          <p:cNvSpPr txBox="1">
            <a:spLocks noChangeArrowheads="1"/>
          </p:cNvSpPr>
          <p:nvPr/>
        </p:nvSpPr>
        <p:spPr bwMode="auto">
          <a:xfrm>
            <a:off x="231775" y="5949950"/>
            <a:ext cx="85169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latin typeface="Times" pitchFamily="2" charset="0"/>
                <a:cs typeface="Arial" panose="020B0604020202020204" pitchFamily="34" charset="0"/>
              </a:rPr>
              <a:t>Burn-in: Procedure used in spotting weak parts or circuits of an electronic device (such as a computer) by running it at full power in a hot and humid environment for extended periods (up to 30 days for critical systems). This practice is based on the experience that semiconductor devices often show their defects in the first few days or weeks of operation.</a:t>
            </a:r>
          </a:p>
          <a:p>
            <a:pPr eaLnBrk="1" hangingPunct="1">
              <a:spcBef>
                <a:spcPct val="0"/>
              </a:spcBef>
              <a:buFontTx/>
              <a:buNone/>
            </a:pPr>
            <a:endParaRPr lang="en-US" altLang="en-US" sz="1200">
              <a:latin typeface="Times" pitchFamily="2" charset="0"/>
              <a:cs typeface="Arial" panose="020B0604020202020204" pitchFamily="34" charset="0"/>
            </a:endParaRPr>
          </a:p>
        </p:txBody>
      </p:sp>
    </p:spTree>
    <p:extLst>
      <p:ext uri="{BB962C8B-B14F-4D97-AF65-F5344CB8AC3E}">
        <p14:creationId xmlns:p14="http://schemas.microsoft.com/office/powerpoint/2010/main" val="3217183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Many ordinary software failures</a:t>
            </a:r>
          </a:p>
        </p:txBody>
      </p:sp>
      <p:sp>
        <p:nvSpPr>
          <p:cNvPr id="3" name="Content Placeholder 2"/>
          <p:cNvSpPr>
            <a:spLocks noGrp="1"/>
          </p:cNvSpPr>
          <p:nvPr>
            <p:ph idx="1"/>
          </p:nvPr>
        </p:nvSpPr>
        <p:spPr/>
        <p:txBody>
          <a:bodyPr/>
          <a:lstStyle/>
          <a:p>
            <a:r>
              <a:rPr lang="en-IE" dirty="0"/>
              <a:t>Does not solve user’s problem</a:t>
            </a:r>
          </a:p>
          <a:p>
            <a:r>
              <a:rPr lang="en-IE" dirty="0"/>
              <a:t>There is some schedule slippage and it is not ready in time </a:t>
            </a:r>
          </a:p>
          <a:p>
            <a:r>
              <a:rPr lang="en-IE" dirty="0"/>
              <a:t>There can be cost over-runs and in extreme cases it becomes too costly to complete </a:t>
            </a:r>
          </a:p>
          <a:p>
            <a:r>
              <a:rPr lang="en-IE" dirty="0"/>
              <a:t>It has poor quality and poor maintainability</a:t>
            </a:r>
          </a:p>
        </p:txBody>
      </p:sp>
    </p:spTree>
    <p:extLst>
      <p:ext uri="{BB962C8B-B14F-4D97-AF65-F5344CB8AC3E}">
        <p14:creationId xmlns:p14="http://schemas.microsoft.com/office/powerpoint/2010/main" val="1176102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4F7289BF-9D82-5148-98A4-051EAF025C68}"/>
              </a:ext>
            </a:extLst>
          </p:cNvPr>
          <p:cNvSpPr>
            <a:spLocks noGrp="1" noChangeArrowheads="1"/>
          </p:cNvSpPr>
          <p:nvPr>
            <p:ph type="title"/>
          </p:nvPr>
        </p:nvSpPr>
        <p:spPr/>
        <p:txBody>
          <a:bodyPr>
            <a:normAutofit fontScale="90000"/>
          </a:bodyPr>
          <a:lstStyle/>
          <a:p>
            <a:pPr eaLnBrk="1" hangingPunct="1"/>
            <a:r>
              <a:rPr lang="en-US" altLang="en-US" sz="4000"/>
              <a:t>Curve for Failure Rate over Product</a:t>
            </a:r>
            <a:br>
              <a:rPr lang="en-US" altLang="en-US" sz="4000"/>
            </a:br>
            <a:r>
              <a:rPr lang="en-US" altLang="en-US" sz="4000"/>
              <a:t>lifecycle</a:t>
            </a:r>
          </a:p>
        </p:txBody>
      </p:sp>
      <p:sp>
        <p:nvSpPr>
          <p:cNvPr id="34819" name="Rectangle 3">
            <a:extLst>
              <a:ext uri="{FF2B5EF4-FFF2-40B4-BE49-F238E27FC236}">
                <a16:creationId xmlns:a16="http://schemas.microsoft.com/office/drawing/2014/main" id="{E358E573-1E93-B04F-AF70-ACE30D58F519}"/>
              </a:ext>
            </a:extLst>
          </p:cNvPr>
          <p:cNvSpPr>
            <a:spLocks noGrp="1" noChangeArrowheads="1"/>
          </p:cNvSpPr>
          <p:nvPr>
            <p:ph type="body" idx="1"/>
          </p:nvPr>
        </p:nvSpPr>
        <p:spPr/>
        <p:txBody>
          <a:bodyPr/>
          <a:lstStyle/>
          <a:p>
            <a:pPr eaLnBrk="1" hangingPunct="1"/>
            <a:r>
              <a:rPr lang="en-US" altLang="en-US" sz="2800"/>
              <a:t>Unlike hardware software does not physically wear out.</a:t>
            </a:r>
          </a:p>
          <a:p>
            <a:pPr eaLnBrk="1" hangingPunct="1"/>
            <a:endParaRPr lang="en-US" altLang="en-US" sz="2800"/>
          </a:p>
          <a:p>
            <a:pPr eaLnBrk="1" hangingPunct="1"/>
            <a:r>
              <a:rPr lang="en-US" altLang="en-US" sz="2800"/>
              <a:t>It is subject to ongoing changes after release and is subject to changes in the external environment (such as an OS upgrade).</a:t>
            </a:r>
          </a:p>
          <a:p>
            <a:pPr eaLnBrk="1" hangingPunct="1"/>
            <a:endParaRPr lang="en-US" altLang="en-US" sz="2800"/>
          </a:p>
          <a:p>
            <a:pPr eaLnBrk="1" hangingPunct="1"/>
            <a:r>
              <a:rPr lang="en-US" altLang="en-US" sz="2800"/>
              <a:t>These changes can introduce new faults or expose latent faults.</a:t>
            </a:r>
          </a:p>
        </p:txBody>
      </p:sp>
    </p:spTree>
    <p:extLst>
      <p:ext uri="{BB962C8B-B14F-4D97-AF65-F5344CB8AC3E}">
        <p14:creationId xmlns:p14="http://schemas.microsoft.com/office/powerpoint/2010/main" val="631167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E759964E-B173-D046-B487-403B11FA1202}"/>
              </a:ext>
            </a:extLst>
          </p:cNvPr>
          <p:cNvSpPr>
            <a:spLocks noGrp="1" noChangeArrowheads="1"/>
          </p:cNvSpPr>
          <p:nvPr>
            <p:ph type="title"/>
          </p:nvPr>
        </p:nvSpPr>
        <p:spPr/>
        <p:txBody>
          <a:bodyPr>
            <a:normAutofit fontScale="90000"/>
          </a:bodyPr>
          <a:lstStyle/>
          <a:p>
            <a:pPr eaLnBrk="1" hangingPunct="1"/>
            <a:r>
              <a:rPr lang="en-US" altLang="en-US" sz="4000"/>
              <a:t>Curve for Failure Rate over Product</a:t>
            </a:r>
            <a:br>
              <a:rPr lang="en-US" altLang="en-US" sz="4000"/>
            </a:br>
            <a:r>
              <a:rPr lang="en-US" altLang="en-US" sz="4000"/>
              <a:t>lifecycle</a:t>
            </a:r>
          </a:p>
        </p:txBody>
      </p:sp>
      <p:sp>
        <p:nvSpPr>
          <p:cNvPr id="35843" name="Rectangle 3">
            <a:extLst>
              <a:ext uri="{FF2B5EF4-FFF2-40B4-BE49-F238E27FC236}">
                <a16:creationId xmlns:a16="http://schemas.microsoft.com/office/drawing/2014/main" id="{8B1EF76F-7CE0-3C48-A206-E70CF9763731}"/>
              </a:ext>
            </a:extLst>
          </p:cNvPr>
          <p:cNvSpPr>
            <a:spLocks noGrp="1" noChangeArrowheads="1"/>
          </p:cNvSpPr>
          <p:nvPr>
            <p:ph type="body" idx="1"/>
          </p:nvPr>
        </p:nvSpPr>
        <p:spPr/>
        <p:txBody>
          <a:bodyPr/>
          <a:lstStyle/>
          <a:p>
            <a:pPr eaLnBrk="1" hangingPunct="1">
              <a:lnSpc>
                <a:spcPct val="80000"/>
              </a:lnSpc>
            </a:pPr>
            <a:r>
              <a:rPr lang="en-US" altLang="en-US" sz="2800"/>
              <a:t>Initially, the first version has a high failure rate. With debugging and testing, as these are found and corrected the failure rate decreases until it reaches an acceptable level.</a:t>
            </a:r>
          </a:p>
          <a:p>
            <a:pPr eaLnBrk="1" hangingPunct="1">
              <a:lnSpc>
                <a:spcPct val="80000"/>
              </a:lnSpc>
            </a:pPr>
            <a:endParaRPr lang="en-US" altLang="en-US" sz="2800"/>
          </a:p>
          <a:p>
            <a:pPr eaLnBrk="1" hangingPunct="1">
              <a:lnSpc>
                <a:spcPct val="80000"/>
              </a:lnSpc>
            </a:pPr>
            <a:r>
              <a:rPr lang="en-US" altLang="en-US" sz="2800"/>
              <a:t>Upgrades introduce new faults that are then fixed via maintenance releases</a:t>
            </a:r>
          </a:p>
          <a:p>
            <a:pPr eaLnBrk="1" hangingPunct="1">
              <a:lnSpc>
                <a:spcPct val="80000"/>
              </a:lnSpc>
            </a:pPr>
            <a:endParaRPr lang="en-US" altLang="en-US" sz="2800"/>
          </a:p>
          <a:p>
            <a:pPr eaLnBrk="1" hangingPunct="1">
              <a:lnSpc>
                <a:spcPct val="80000"/>
              </a:lnSpc>
            </a:pPr>
            <a:r>
              <a:rPr lang="en-US" altLang="en-US" sz="2800"/>
              <a:t>Once the software is no longer supported the failure rate levels off until the product becomes obsolete.</a:t>
            </a:r>
          </a:p>
        </p:txBody>
      </p:sp>
    </p:spTree>
    <p:extLst>
      <p:ext uri="{BB962C8B-B14F-4D97-AF65-F5344CB8AC3E}">
        <p14:creationId xmlns:p14="http://schemas.microsoft.com/office/powerpoint/2010/main" val="2666323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BA16589-5403-7847-A22B-6509FD930393}"/>
              </a:ext>
            </a:extLst>
          </p:cNvPr>
          <p:cNvSpPr>
            <a:spLocks noGrp="1" noChangeArrowheads="1"/>
          </p:cNvSpPr>
          <p:nvPr>
            <p:ph type="title"/>
          </p:nvPr>
        </p:nvSpPr>
        <p:spPr/>
        <p:txBody>
          <a:bodyPr/>
          <a:lstStyle/>
          <a:p>
            <a:pPr eaLnBrk="1" hangingPunct="1"/>
            <a:r>
              <a:rPr lang="en-IE" altLang="en-US" sz="4000"/>
              <a:t>Difficulties with Software vs Hardware</a:t>
            </a:r>
            <a:endParaRPr lang="en-US" altLang="en-US" sz="4000"/>
          </a:p>
        </p:txBody>
      </p:sp>
      <p:sp>
        <p:nvSpPr>
          <p:cNvPr id="36867" name="Rectangle 3">
            <a:extLst>
              <a:ext uri="{FF2B5EF4-FFF2-40B4-BE49-F238E27FC236}">
                <a16:creationId xmlns:a16="http://schemas.microsoft.com/office/drawing/2014/main" id="{54494142-6191-C14C-8CFF-F62983B0DCB7}"/>
              </a:ext>
            </a:extLst>
          </p:cNvPr>
          <p:cNvSpPr>
            <a:spLocks noGrp="1" noChangeArrowheads="1"/>
          </p:cNvSpPr>
          <p:nvPr>
            <p:ph type="body" idx="1"/>
          </p:nvPr>
        </p:nvSpPr>
        <p:spPr/>
        <p:txBody>
          <a:bodyPr/>
          <a:lstStyle/>
          <a:p>
            <a:pPr marL="609600" indent="-609600" algn="just" eaLnBrk="1" hangingPunct="1">
              <a:lnSpc>
                <a:spcPct val="80000"/>
              </a:lnSpc>
              <a:buFont typeface="Wingdings" pitchFamily="2" charset="2"/>
              <a:buAutoNum type="arabicPeriod"/>
            </a:pPr>
            <a:r>
              <a:rPr lang="en-GB" altLang="en-US" sz="2400">
                <a:cs typeface="Times New Roman" panose="02020603050405020304" pitchFamily="18" charset="0"/>
              </a:rPr>
              <a:t>It is difficult for a customer to specify requirements completely.</a:t>
            </a:r>
          </a:p>
          <a:p>
            <a:pPr marL="609600" indent="-609600" algn="just" eaLnBrk="1" hangingPunct="1">
              <a:lnSpc>
                <a:spcPct val="80000"/>
              </a:lnSpc>
              <a:buFont typeface="Wingdings" pitchFamily="2" charset="2"/>
              <a:buAutoNum type="arabicPeriod"/>
            </a:pPr>
            <a:r>
              <a:rPr lang="en-GB" altLang="en-US" sz="2400">
                <a:cs typeface="Times New Roman" panose="02020603050405020304" pitchFamily="18" charset="0"/>
              </a:rPr>
              <a:t>It is difficult for the supplier to understand fully the customer needs.</a:t>
            </a:r>
          </a:p>
          <a:p>
            <a:pPr marL="609600" indent="-609600" algn="just" eaLnBrk="1" hangingPunct="1">
              <a:lnSpc>
                <a:spcPct val="80000"/>
              </a:lnSpc>
              <a:buFont typeface="Wingdings" pitchFamily="2" charset="2"/>
              <a:buAutoNum type="arabicPeriod"/>
            </a:pPr>
            <a:r>
              <a:rPr lang="en-GB" altLang="en-US" sz="2400">
                <a:cs typeface="Times New Roman" panose="02020603050405020304" pitchFamily="18" charset="0"/>
              </a:rPr>
              <a:t>In defining and understanding requirements, especially changing requirements, large quantities of information need to be communicated and assimilated continuously.</a:t>
            </a:r>
          </a:p>
          <a:p>
            <a:pPr marL="609600" indent="-609600" algn="just" eaLnBrk="1" hangingPunct="1">
              <a:lnSpc>
                <a:spcPct val="80000"/>
              </a:lnSpc>
              <a:buFont typeface="Wingdings" pitchFamily="2" charset="2"/>
              <a:buAutoNum type="arabicPeriod"/>
            </a:pPr>
            <a:r>
              <a:rPr lang="en-GB" altLang="en-US" sz="2400">
                <a:cs typeface="Times New Roman" panose="02020603050405020304" pitchFamily="18" charset="0"/>
              </a:rPr>
              <a:t>Software is easy to change.</a:t>
            </a:r>
          </a:p>
          <a:p>
            <a:pPr marL="609600" indent="-609600" algn="just" eaLnBrk="1" hangingPunct="1">
              <a:lnSpc>
                <a:spcPct val="80000"/>
              </a:lnSpc>
              <a:buFont typeface="Wingdings" pitchFamily="2" charset="2"/>
              <a:buAutoNum type="arabicPeriod"/>
            </a:pPr>
            <a:r>
              <a:rPr lang="en-GB" altLang="en-US" sz="2400">
                <a:cs typeface="Times New Roman" panose="02020603050405020304" pitchFamily="18" charset="0"/>
              </a:rPr>
              <a:t>Software is primarily intangible; much of the process of creating software is also intangible, involving experience, thought and imagination.</a:t>
            </a:r>
          </a:p>
          <a:p>
            <a:pPr marL="609600" indent="-609600" algn="just" eaLnBrk="1" hangingPunct="1">
              <a:lnSpc>
                <a:spcPct val="80000"/>
              </a:lnSpc>
              <a:buFont typeface="Wingdings" pitchFamily="2" charset="2"/>
              <a:buAutoNum type="arabicPeriod"/>
            </a:pPr>
            <a:r>
              <a:rPr lang="en-GB" altLang="en-US" sz="2400">
                <a:cs typeface="Times New Roman" panose="02020603050405020304" pitchFamily="18" charset="0"/>
              </a:rPr>
              <a:t>It is difficult to test software exhaustively</a:t>
            </a:r>
            <a:endParaRPr lang="en-US" altLang="en-US" sz="2400">
              <a:cs typeface="Times New Roman" panose="02020603050405020304" pitchFamily="18" charset="0"/>
            </a:endParaRPr>
          </a:p>
        </p:txBody>
      </p:sp>
    </p:spTree>
    <p:extLst>
      <p:ext uri="{BB962C8B-B14F-4D97-AF65-F5344CB8AC3E}">
        <p14:creationId xmlns:p14="http://schemas.microsoft.com/office/powerpoint/2010/main" val="3440534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C71A278-E484-764B-AF62-DD95B4CCFD71}"/>
              </a:ext>
            </a:extLst>
          </p:cNvPr>
          <p:cNvSpPr>
            <a:spLocks noGrp="1" noChangeArrowheads="1"/>
          </p:cNvSpPr>
          <p:nvPr>
            <p:ph type="title"/>
          </p:nvPr>
        </p:nvSpPr>
        <p:spPr/>
        <p:txBody>
          <a:bodyPr/>
          <a:lstStyle/>
          <a:p>
            <a:pPr eaLnBrk="1" hangingPunct="1"/>
            <a:r>
              <a:rPr lang="en-IE" altLang="en-US"/>
              <a:t>Forward Engineering</a:t>
            </a:r>
            <a:endParaRPr lang="en-US" altLang="en-US"/>
          </a:p>
        </p:txBody>
      </p:sp>
      <p:sp>
        <p:nvSpPr>
          <p:cNvPr id="37891" name="Rectangle 3">
            <a:extLst>
              <a:ext uri="{FF2B5EF4-FFF2-40B4-BE49-F238E27FC236}">
                <a16:creationId xmlns:a16="http://schemas.microsoft.com/office/drawing/2014/main" id="{B7A84C97-1417-2842-99F1-6DE390394AFE}"/>
              </a:ext>
            </a:extLst>
          </p:cNvPr>
          <p:cNvSpPr>
            <a:spLocks noGrp="1" noChangeArrowheads="1"/>
          </p:cNvSpPr>
          <p:nvPr>
            <p:ph type="body" idx="1"/>
          </p:nvPr>
        </p:nvSpPr>
        <p:spPr/>
        <p:txBody>
          <a:bodyPr/>
          <a:lstStyle/>
          <a:p>
            <a:pPr eaLnBrk="1" hangingPunct="1"/>
            <a:r>
              <a:rPr lang="en-US" altLang="en-US"/>
              <a:t>This is an approach to designing correct systems. It starts with the user and ends with the correct implementation. The end product matches the specification.</a:t>
            </a:r>
          </a:p>
        </p:txBody>
      </p:sp>
    </p:spTree>
    <p:extLst>
      <p:ext uri="{BB962C8B-B14F-4D97-AF65-F5344CB8AC3E}">
        <p14:creationId xmlns:p14="http://schemas.microsoft.com/office/powerpoint/2010/main" val="1734614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E4BCD5F-85EB-D842-9F72-365A5EC93A10}"/>
              </a:ext>
            </a:extLst>
          </p:cNvPr>
          <p:cNvSpPr>
            <a:spLocks noGrp="1" noChangeArrowheads="1"/>
          </p:cNvSpPr>
          <p:nvPr>
            <p:ph type="title"/>
          </p:nvPr>
        </p:nvSpPr>
        <p:spPr/>
        <p:txBody>
          <a:bodyPr/>
          <a:lstStyle/>
          <a:p>
            <a:pPr eaLnBrk="1" hangingPunct="1"/>
            <a:r>
              <a:rPr lang="en-IE" altLang="en-US"/>
              <a:t>Specifications</a:t>
            </a:r>
            <a:endParaRPr lang="en-US" altLang="en-US"/>
          </a:p>
        </p:txBody>
      </p:sp>
      <p:sp>
        <p:nvSpPr>
          <p:cNvPr id="43011" name="Rectangle 3">
            <a:extLst>
              <a:ext uri="{FF2B5EF4-FFF2-40B4-BE49-F238E27FC236}">
                <a16:creationId xmlns:a16="http://schemas.microsoft.com/office/drawing/2014/main" id="{E2F22147-CAB4-4C43-BA12-2A99117D75CC}"/>
              </a:ext>
            </a:extLst>
          </p:cNvPr>
          <p:cNvSpPr>
            <a:spLocks noGrp="1" noChangeArrowheads="1"/>
          </p:cNvSpPr>
          <p:nvPr>
            <p:ph type="body" idx="1"/>
          </p:nvPr>
        </p:nvSpPr>
        <p:spPr/>
        <p:txBody>
          <a:bodyPr/>
          <a:lstStyle/>
          <a:p>
            <a:pPr eaLnBrk="1" hangingPunct="1"/>
            <a:r>
              <a:rPr lang="en-US" altLang="en-US"/>
              <a:t>Specifications play a key role. Detailed specifications provide the correct behaviour of the software.</a:t>
            </a:r>
          </a:p>
          <a:p>
            <a:pPr eaLnBrk="1" hangingPunct="1"/>
            <a:endParaRPr lang="en-US" altLang="en-US"/>
          </a:p>
          <a:p>
            <a:pPr eaLnBrk="1" hangingPunct="1"/>
            <a:r>
              <a:rPr lang="en-US" altLang="en-US"/>
              <a:t>They must describe normal and error behaviour.</a:t>
            </a:r>
          </a:p>
        </p:txBody>
      </p:sp>
    </p:spTree>
    <p:extLst>
      <p:ext uri="{BB962C8B-B14F-4D97-AF65-F5344CB8AC3E}">
        <p14:creationId xmlns:p14="http://schemas.microsoft.com/office/powerpoint/2010/main" val="38862616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0CDD53F-FAF6-9142-8A80-21D96361C195}"/>
              </a:ext>
            </a:extLst>
          </p:cNvPr>
          <p:cNvSpPr>
            <a:spLocks noGrp="1" noChangeArrowheads="1"/>
          </p:cNvSpPr>
          <p:nvPr>
            <p:ph type="title"/>
          </p:nvPr>
        </p:nvSpPr>
        <p:spPr/>
        <p:txBody>
          <a:bodyPr/>
          <a:lstStyle/>
          <a:p>
            <a:pPr eaLnBrk="1" hangingPunct="1"/>
            <a:r>
              <a:rPr lang="en-US" altLang="en-US" sz="4000"/>
              <a:t>Testing in the development process</a:t>
            </a:r>
          </a:p>
        </p:txBody>
      </p:sp>
      <p:sp>
        <p:nvSpPr>
          <p:cNvPr id="44035" name="Rectangle 3">
            <a:extLst>
              <a:ext uri="{FF2B5EF4-FFF2-40B4-BE49-F238E27FC236}">
                <a16:creationId xmlns:a16="http://schemas.microsoft.com/office/drawing/2014/main" id="{E7584699-784B-9C48-AE89-96F3BE14316C}"/>
              </a:ext>
            </a:extLst>
          </p:cNvPr>
          <p:cNvSpPr>
            <a:spLocks noGrp="1" noChangeArrowheads="1"/>
          </p:cNvSpPr>
          <p:nvPr>
            <p:ph type="body" idx="1"/>
          </p:nvPr>
        </p:nvSpPr>
        <p:spPr/>
        <p:txBody>
          <a:bodyPr/>
          <a:lstStyle/>
          <a:p>
            <a:pPr eaLnBrk="1" hangingPunct="1"/>
            <a:r>
              <a:rPr lang="en-US" altLang="en-US" sz="2800"/>
              <a:t>Software has three key characteristics</a:t>
            </a:r>
          </a:p>
          <a:p>
            <a:pPr eaLnBrk="1" hangingPunct="1">
              <a:buFontTx/>
              <a:buNone/>
            </a:pPr>
            <a:r>
              <a:rPr lang="en-US" altLang="en-US" sz="2800"/>
              <a:t>– User requirements that state the user’s needs</a:t>
            </a:r>
          </a:p>
          <a:p>
            <a:pPr eaLnBrk="1" hangingPunct="1">
              <a:buFontTx/>
              <a:buNone/>
            </a:pPr>
            <a:r>
              <a:rPr lang="en-US" altLang="en-US" sz="2800"/>
              <a:t>– A functional specification stating what the software must do</a:t>
            </a:r>
          </a:p>
          <a:p>
            <a:pPr eaLnBrk="1" hangingPunct="1">
              <a:buFontTx/>
              <a:buNone/>
            </a:pPr>
            <a:r>
              <a:rPr lang="en-US" altLang="en-US" sz="2800"/>
              <a:t>– A number of modules that are integrated to form the final system</a:t>
            </a:r>
          </a:p>
          <a:p>
            <a:pPr eaLnBrk="1" hangingPunct="1">
              <a:buFontTx/>
              <a:buNone/>
            </a:pPr>
            <a:endParaRPr lang="en-US" altLang="en-US" sz="2800"/>
          </a:p>
          <a:p>
            <a:pPr eaLnBrk="1" hangingPunct="1"/>
            <a:r>
              <a:rPr lang="en-US" altLang="en-US" sz="2800"/>
              <a:t>These must be verified using the following four test activities</a:t>
            </a:r>
          </a:p>
        </p:txBody>
      </p:sp>
    </p:spTree>
    <p:extLst>
      <p:ext uri="{BB962C8B-B14F-4D97-AF65-F5344CB8AC3E}">
        <p14:creationId xmlns:p14="http://schemas.microsoft.com/office/powerpoint/2010/main" val="4099795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FAB09E7-8D8F-3946-AB3E-9B85865A89CC}"/>
              </a:ext>
            </a:extLst>
          </p:cNvPr>
          <p:cNvSpPr>
            <a:spLocks noGrp="1" noChangeArrowheads="1"/>
          </p:cNvSpPr>
          <p:nvPr>
            <p:ph type="title"/>
          </p:nvPr>
        </p:nvSpPr>
        <p:spPr/>
        <p:txBody>
          <a:bodyPr/>
          <a:lstStyle/>
          <a:p>
            <a:pPr eaLnBrk="1" hangingPunct="1"/>
            <a:r>
              <a:rPr lang="en-IE" altLang="en-US"/>
              <a:t>Unit Testing</a:t>
            </a:r>
            <a:endParaRPr lang="en-US" altLang="en-US"/>
          </a:p>
        </p:txBody>
      </p:sp>
      <p:sp>
        <p:nvSpPr>
          <p:cNvPr id="45059" name="Rectangle 3">
            <a:extLst>
              <a:ext uri="{FF2B5EF4-FFF2-40B4-BE49-F238E27FC236}">
                <a16:creationId xmlns:a16="http://schemas.microsoft.com/office/drawing/2014/main" id="{8E886010-E19A-CF42-B510-696C9A35B579}"/>
              </a:ext>
            </a:extLst>
          </p:cNvPr>
          <p:cNvSpPr>
            <a:spLocks noGrp="1" noChangeArrowheads="1"/>
          </p:cNvSpPr>
          <p:nvPr>
            <p:ph type="body" idx="1"/>
          </p:nvPr>
        </p:nvSpPr>
        <p:spPr/>
        <p:txBody>
          <a:bodyPr/>
          <a:lstStyle/>
          <a:p>
            <a:pPr eaLnBrk="1" hangingPunct="1">
              <a:lnSpc>
                <a:spcPct val="80000"/>
              </a:lnSpc>
            </a:pPr>
            <a:r>
              <a:rPr lang="en-US" altLang="en-US" sz="2800"/>
              <a:t>An individual unit of software is tested to ensure that it works correctly. This may be a single component or a compound component.</a:t>
            </a:r>
          </a:p>
          <a:p>
            <a:pPr eaLnBrk="1" hangingPunct="1">
              <a:lnSpc>
                <a:spcPct val="80000"/>
              </a:lnSpc>
            </a:pPr>
            <a:endParaRPr lang="en-US" altLang="en-US" sz="2800"/>
          </a:p>
          <a:p>
            <a:pPr eaLnBrk="1" hangingPunct="1">
              <a:lnSpc>
                <a:spcPct val="80000"/>
              </a:lnSpc>
            </a:pPr>
            <a:r>
              <a:rPr lang="en-US" altLang="en-US" sz="2800"/>
              <a:t>A component might be a method, a class, or subsystem. It could be a single GUI component (e.g. button) or a collection of them (e.g. a window).</a:t>
            </a:r>
          </a:p>
          <a:p>
            <a:pPr eaLnBrk="1" hangingPunct="1">
              <a:lnSpc>
                <a:spcPct val="80000"/>
              </a:lnSpc>
            </a:pPr>
            <a:endParaRPr lang="en-US" altLang="en-US" sz="2800"/>
          </a:p>
          <a:p>
            <a:pPr eaLnBrk="1" hangingPunct="1">
              <a:lnSpc>
                <a:spcPct val="80000"/>
              </a:lnSpc>
            </a:pPr>
            <a:r>
              <a:rPr lang="en-US" altLang="en-US" sz="2800"/>
              <a:t>This makes use of the programming interface of the unit.</a:t>
            </a:r>
          </a:p>
        </p:txBody>
      </p:sp>
    </p:spTree>
    <p:extLst>
      <p:ext uri="{BB962C8B-B14F-4D97-AF65-F5344CB8AC3E}">
        <p14:creationId xmlns:p14="http://schemas.microsoft.com/office/powerpoint/2010/main" val="36905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3D07C1C-D9D2-664F-819A-A795D92649B6}"/>
              </a:ext>
            </a:extLst>
          </p:cNvPr>
          <p:cNvSpPr>
            <a:spLocks noGrp="1" noChangeArrowheads="1"/>
          </p:cNvSpPr>
          <p:nvPr>
            <p:ph type="title"/>
          </p:nvPr>
        </p:nvSpPr>
        <p:spPr/>
        <p:txBody>
          <a:bodyPr/>
          <a:lstStyle/>
          <a:p>
            <a:pPr eaLnBrk="1" hangingPunct="1"/>
            <a:r>
              <a:rPr lang="en-IE" altLang="en-US"/>
              <a:t>Integration Testing</a:t>
            </a:r>
            <a:endParaRPr lang="en-US" altLang="en-US"/>
          </a:p>
        </p:txBody>
      </p:sp>
      <p:sp>
        <p:nvSpPr>
          <p:cNvPr id="46083" name="Rectangle 3">
            <a:extLst>
              <a:ext uri="{FF2B5EF4-FFF2-40B4-BE49-F238E27FC236}">
                <a16:creationId xmlns:a16="http://schemas.microsoft.com/office/drawing/2014/main" id="{FE55283D-B0E0-CE44-A618-68BC429B70CB}"/>
              </a:ext>
            </a:extLst>
          </p:cNvPr>
          <p:cNvSpPr>
            <a:spLocks noGrp="1" noChangeArrowheads="1"/>
          </p:cNvSpPr>
          <p:nvPr>
            <p:ph type="body" idx="1"/>
          </p:nvPr>
        </p:nvSpPr>
        <p:spPr/>
        <p:txBody>
          <a:bodyPr/>
          <a:lstStyle/>
          <a:p>
            <a:pPr eaLnBrk="1" hangingPunct="1"/>
            <a:r>
              <a:rPr lang="en-US" altLang="en-US"/>
              <a:t>Two or more units are tested to ensure that they interoperate correctly.</a:t>
            </a:r>
          </a:p>
          <a:p>
            <a:pPr eaLnBrk="1" hangingPunct="1"/>
            <a:endParaRPr lang="en-US" altLang="en-US"/>
          </a:p>
          <a:p>
            <a:pPr eaLnBrk="1" hangingPunct="1"/>
            <a:r>
              <a:rPr lang="en-US" altLang="en-US"/>
              <a:t>This may use the programming interface or the System interface.</a:t>
            </a:r>
          </a:p>
          <a:p>
            <a:pPr eaLnBrk="1" hangingPunct="1"/>
            <a:endParaRPr lang="en-IE" altLang="en-US"/>
          </a:p>
          <a:p>
            <a:pPr eaLnBrk="1" hangingPunct="1"/>
            <a:r>
              <a:rPr lang="en-IE" altLang="en-US"/>
              <a:t>Can be Top-Down, Bottom-up, or take an ‘end-to-end user functionality’ approach</a:t>
            </a:r>
            <a:endParaRPr lang="en-US" altLang="en-US"/>
          </a:p>
        </p:txBody>
      </p:sp>
    </p:spTree>
    <p:extLst>
      <p:ext uri="{BB962C8B-B14F-4D97-AF65-F5344CB8AC3E}">
        <p14:creationId xmlns:p14="http://schemas.microsoft.com/office/powerpoint/2010/main" val="99655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71FFFBE-B96B-8944-BB69-FF39C4E392ED}"/>
              </a:ext>
            </a:extLst>
          </p:cNvPr>
          <p:cNvSpPr>
            <a:spLocks noGrp="1" noChangeArrowheads="1"/>
          </p:cNvSpPr>
          <p:nvPr>
            <p:ph type="title"/>
          </p:nvPr>
        </p:nvSpPr>
        <p:spPr/>
        <p:txBody>
          <a:bodyPr/>
          <a:lstStyle/>
          <a:p>
            <a:pPr eaLnBrk="1" hangingPunct="1"/>
            <a:r>
              <a:rPr lang="en-IE" altLang="en-US"/>
              <a:t>System Testing</a:t>
            </a:r>
            <a:endParaRPr lang="en-US" altLang="en-US"/>
          </a:p>
        </p:txBody>
      </p:sp>
      <p:sp>
        <p:nvSpPr>
          <p:cNvPr id="47107" name="Rectangle 3">
            <a:extLst>
              <a:ext uri="{FF2B5EF4-FFF2-40B4-BE49-F238E27FC236}">
                <a16:creationId xmlns:a16="http://schemas.microsoft.com/office/drawing/2014/main" id="{5BCD5EB9-BCB3-8340-A9E4-C4398FDE8401}"/>
              </a:ext>
            </a:extLst>
          </p:cNvPr>
          <p:cNvSpPr>
            <a:spLocks noGrp="1" noChangeArrowheads="1"/>
          </p:cNvSpPr>
          <p:nvPr>
            <p:ph type="body" idx="1"/>
          </p:nvPr>
        </p:nvSpPr>
        <p:spPr/>
        <p:txBody>
          <a:bodyPr/>
          <a:lstStyle/>
          <a:p>
            <a:pPr eaLnBrk="1" hangingPunct="1"/>
            <a:r>
              <a:rPr lang="en-US" altLang="en-US"/>
              <a:t>The entire software system is tested to make sure that it works correctly and that it meets/solves the user’s needs/problem.</a:t>
            </a:r>
          </a:p>
          <a:p>
            <a:pPr eaLnBrk="1" hangingPunct="1"/>
            <a:endParaRPr lang="en-US" altLang="en-US"/>
          </a:p>
          <a:p>
            <a:pPr eaLnBrk="1" hangingPunct="1"/>
            <a:r>
              <a:rPr lang="en-US" altLang="en-US"/>
              <a:t>This uses the system interface which may be a GUI, Network interface, web interface etc…</a:t>
            </a:r>
          </a:p>
        </p:txBody>
      </p:sp>
    </p:spTree>
    <p:extLst>
      <p:ext uri="{BB962C8B-B14F-4D97-AF65-F5344CB8AC3E}">
        <p14:creationId xmlns:p14="http://schemas.microsoft.com/office/powerpoint/2010/main" val="25069431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21FFBE8-A03F-AC4B-AE52-33092D1FFCBA}"/>
              </a:ext>
            </a:extLst>
          </p:cNvPr>
          <p:cNvSpPr>
            <a:spLocks noGrp="1" noChangeArrowheads="1"/>
          </p:cNvSpPr>
          <p:nvPr>
            <p:ph type="title"/>
          </p:nvPr>
        </p:nvSpPr>
        <p:spPr/>
        <p:txBody>
          <a:bodyPr/>
          <a:lstStyle/>
          <a:p>
            <a:pPr eaLnBrk="1" hangingPunct="1"/>
            <a:r>
              <a:rPr lang="en-IE" altLang="en-US"/>
              <a:t>Acceptance Testing</a:t>
            </a:r>
            <a:endParaRPr lang="en-US" altLang="en-US"/>
          </a:p>
        </p:txBody>
      </p:sp>
      <p:sp>
        <p:nvSpPr>
          <p:cNvPr id="48131" name="Rectangle 3">
            <a:extLst>
              <a:ext uri="{FF2B5EF4-FFF2-40B4-BE49-F238E27FC236}">
                <a16:creationId xmlns:a16="http://schemas.microsoft.com/office/drawing/2014/main" id="{215173BC-D07B-8C4E-9F19-D713C4ED6DEF}"/>
              </a:ext>
            </a:extLst>
          </p:cNvPr>
          <p:cNvSpPr>
            <a:spLocks noGrp="1" noChangeArrowheads="1"/>
          </p:cNvSpPr>
          <p:nvPr>
            <p:ph type="body" idx="1"/>
          </p:nvPr>
        </p:nvSpPr>
        <p:spPr/>
        <p:txBody>
          <a:bodyPr/>
          <a:lstStyle/>
          <a:p>
            <a:pPr eaLnBrk="1" hangingPunct="1"/>
            <a:r>
              <a:rPr lang="en-US" altLang="en-US"/>
              <a:t>The entire software system is tested to make sure that it meets the user’s needs.</a:t>
            </a:r>
          </a:p>
          <a:p>
            <a:pPr eaLnBrk="1" hangingPunct="1"/>
            <a:endParaRPr lang="en-US" altLang="en-US"/>
          </a:p>
          <a:p>
            <a:pPr eaLnBrk="1" hangingPunct="1"/>
            <a:r>
              <a:rPr lang="en-US" altLang="en-US"/>
              <a:t>Again, this uses the system interface.</a:t>
            </a:r>
          </a:p>
        </p:txBody>
      </p:sp>
    </p:spTree>
    <p:extLst>
      <p:ext uri="{BB962C8B-B14F-4D97-AF65-F5344CB8AC3E}">
        <p14:creationId xmlns:p14="http://schemas.microsoft.com/office/powerpoint/2010/main" val="1941440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B00C9CB-AB2B-B04E-8CA7-E0B9D7D69F07}"/>
              </a:ext>
            </a:extLst>
          </p:cNvPr>
          <p:cNvSpPr>
            <a:spLocks noGrp="1"/>
          </p:cNvSpPr>
          <p:nvPr>
            <p:ph idx="1"/>
          </p:nvPr>
        </p:nvSpPr>
        <p:spPr/>
        <p:txBody>
          <a:bodyPr/>
          <a:lstStyle/>
          <a:p>
            <a:pPr marL="0" indent="0">
              <a:buNone/>
            </a:pPr>
            <a:r>
              <a:rPr kumimoji="1" lang="zh-CN" altLang="en-US" dirty="0"/>
              <a:t>总结一下各种软件模型</a:t>
            </a:r>
            <a:endParaRPr kumimoji="1" lang="en-US" altLang="zh-CN" dirty="0"/>
          </a:p>
          <a:p>
            <a:pPr marL="0" indent="0">
              <a:buNone/>
            </a:pPr>
            <a:r>
              <a:rPr kumimoji="1" lang="en-US" altLang="zh-CN" dirty="0"/>
              <a:t>waterfall</a:t>
            </a:r>
            <a:r>
              <a:rPr kumimoji="1" lang="zh-CN" altLang="en-US" dirty="0"/>
              <a:t> </a:t>
            </a:r>
            <a:endParaRPr kumimoji="1" lang="en-US" altLang="zh-CN" dirty="0"/>
          </a:p>
          <a:p>
            <a:pPr marL="0" indent="0">
              <a:buNone/>
            </a:pPr>
            <a:r>
              <a:rPr kumimoji="1" lang="en-US" altLang="zh-CN" dirty="0"/>
              <a:t>incremental</a:t>
            </a:r>
          </a:p>
          <a:p>
            <a:pPr marL="0" indent="0">
              <a:buNone/>
            </a:pPr>
            <a:r>
              <a:rPr kumimoji="1" lang="en-US" altLang="zh-CN" dirty="0"/>
              <a:t>scrum</a:t>
            </a:r>
          </a:p>
          <a:p>
            <a:pPr marL="0" indent="0">
              <a:buNone/>
            </a:pPr>
            <a:r>
              <a:rPr kumimoji="1" lang="en-US" altLang="zh-CN" dirty="0" err="1"/>
              <a:t>devops</a:t>
            </a:r>
            <a:endParaRPr kumimoji="1" lang="zh-CN" altLang="en-US" dirty="0"/>
          </a:p>
        </p:txBody>
      </p:sp>
    </p:spTree>
    <p:extLst>
      <p:ext uri="{BB962C8B-B14F-4D97-AF65-F5344CB8AC3E}">
        <p14:creationId xmlns:p14="http://schemas.microsoft.com/office/powerpoint/2010/main" val="8740548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8" name="AutoShape 4">
            <a:extLst>
              <a:ext uri="{FF2B5EF4-FFF2-40B4-BE49-F238E27FC236}">
                <a16:creationId xmlns:a16="http://schemas.microsoft.com/office/drawing/2014/main" id="{66DEC88D-8E76-1743-84A3-F6D7940FA6ED}"/>
              </a:ext>
            </a:extLst>
          </p:cNvPr>
          <p:cNvSpPr>
            <a:spLocks noChangeArrowheads="1"/>
          </p:cNvSpPr>
          <p:nvPr/>
        </p:nvSpPr>
        <p:spPr bwMode="auto">
          <a:xfrm>
            <a:off x="990600" y="3886200"/>
            <a:ext cx="1219200" cy="685800"/>
          </a:xfrm>
          <a:prstGeom prst="roundRect">
            <a:avLst>
              <a:gd name="adj" fmla="val 16667"/>
            </a:avLst>
          </a:prstGeom>
          <a:solidFill>
            <a:schemeClr val="bg1"/>
          </a:solidFill>
          <a:ln w="12700">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37931725" indent="-37474525">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de-DE" altLang="en-US" sz="1800" b="1">
                <a:latin typeface="Times" pitchFamily="2" charset="0"/>
                <a:ea typeface="ＭＳ Ｐゴシック" panose="020B0600070205080204" pitchFamily="34" charset="-128"/>
              </a:rPr>
              <a:t>Unit</a:t>
            </a:r>
            <a:br>
              <a:rPr lang="de-DE" altLang="en-US" sz="1800" b="1">
                <a:latin typeface="Times" pitchFamily="2" charset="0"/>
                <a:ea typeface="ＭＳ Ｐゴシック" panose="020B0600070205080204" pitchFamily="34" charset="-128"/>
              </a:rPr>
            </a:br>
            <a:r>
              <a:rPr lang="de-DE" altLang="en-US" sz="1800" b="1">
                <a:latin typeface="Times" pitchFamily="2" charset="0"/>
                <a:ea typeface="ＭＳ Ｐゴシック" panose="020B0600070205080204" pitchFamily="34" charset="-128"/>
              </a:rPr>
              <a:t>Testing</a:t>
            </a:r>
          </a:p>
        </p:txBody>
      </p:sp>
      <p:sp>
        <p:nvSpPr>
          <p:cNvPr id="49155" name="AutoShape 6">
            <a:extLst>
              <a:ext uri="{FF2B5EF4-FFF2-40B4-BE49-F238E27FC236}">
                <a16:creationId xmlns:a16="http://schemas.microsoft.com/office/drawing/2014/main" id="{D450EF05-2CB0-C643-BAD9-6E011E2E0EAE}"/>
              </a:ext>
            </a:extLst>
          </p:cNvPr>
          <p:cNvSpPr>
            <a:spLocks noChangeArrowheads="1"/>
          </p:cNvSpPr>
          <p:nvPr/>
        </p:nvSpPr>
        <p:spPr bwMode="auto">
          <a:xfrm>
            <a:off x="6934200" y="3886200"/>
            <a:ext cx="1219200" cy="685800"/>
          </a:xfrm>
          <a:prstGeom prst="roundRect">
            <a:avLst>
              <a:gd name="adj" fmla="val 16667"/>
            </a:avLst>
          </a:prstGeom>
          <a:solidFill>
            <a:schemeClr val="bg1"/>
          </a:solidFill>
          <a:ln w="12700">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37931725" indent="-37474525">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de-DE" altLang="en-US" sz="1800" b="1">
                <a:latin typeface="Times" pitchFamily="2" charset="0"/>
                <a:ea typeface="ＭＳ Ｐゴシック" panose="020B0600070205080204" pitchFamily="34" charset="-128"/>
              </a:rPr>
              <a:t>Acceptance</a:t>
            </a:r>
            <a:br>
              <a:rPr lang="de-DE" altLang="en-US" sz="1800" b="1">
                <a:latin typeface="Times" pitchFamily="2" charset="0"/>
                <a:ea typeface="ＭＳ Ｐゴシック" panose="020B0600070205080204" pitchFamily="34" charset="-128"/>
              </a:rPr>
            </a:br>
            <a:r>
              <a:rPr lang="de-DE" altLang="en-US" sz="1800" b="1">
                <a:latin typeface="Times" pitchFamily="2" charset="0"/>
                <a:ea typeface="ＭＳ Ｐゴシック" panose="020B0600070205080204" pitchFamily="34" charset="-128"/>
              </a:rPr>
              <a:t>Testing</a:t>
            </a:r>
          </a:p>
        </p:txBody>
      </p:sp>
      <p:sp>
        <p:nvSpPr>
          <p:cNvPr id="49156" name="AutoShape 7">
            <a:extLst>
              <a:ext uri="{FF2B5EF4-FFF2-40B4-BE49-F238E27FC236}">
                <a16:creationId xmlns:a16="http://schemas.microsoft.com/office/drawing/2014/main" id="{08347976-7735-504C-9B88-47A0EC8EB64A}"/>
              </a:ext>
            </a:extLst>
          </p:cNvPr>
          <p:cNvSpPr>
            <a:spLocks noChangeArrowheads="1"/>
          </p:cNvSpPr>
          <p:nvPr/>
        </p:nvSpPr>
        <p:spPr bwMode="auto">
          <a:xfrm>
            <a:off x="2971800" y="3886200"/>
            <a:ext cx="1219200" cy="685800"/>
          </a:xfrm>
          <a:prstGeom prst="roundRect">
            <a:avLst>
              <a:gd name="adj" fmla="val 16667"/>
            </a:avLst>
          </a:prstGeom>
          <a:solidFill>
            <a:schemeClr val="bg1"/>
          </a:solidFill>
          <a:ln w="12700">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37931725" indent="-37474525">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de-DE" altLang="en-US" sz="1800" b="1">
                <a:latin typeface="Times" pitchFamily="2" charset="0"/>
                <a:ea typeface="ＭＳ Ｐゴシック" panose="020B0600070205080204" pitchFamily="34" charset="-128"/>
              </a:rPr>
              <a:t>Integration</a:t>
            </a:r>
            <a:br>
              <a:rPr lang="de-DE" altLang="en-US" sz="1800" b="1">
                <a:latin typeface="Times" pitchFamily="2" charset="0"/>
                <a:ea typeface="ＭＳ Ｐゴシック" panose="020B0600070205080204" pitchFamily="34" charset="-128"/>
              </a:rPr>
            </a:br>
            <a:r>
              <a:rPr lang="de-DE" altLang="en-US" sz="1800" b="1">
                <a:latin typeface="Times" pitchFamily="2" charset="0"/>
                <a:ea typeface="ＭＳ Ｐゴシック" panose="020B0600070205080204" pitchFamily="34" charset="-128"/>
              </a:rPr>
              <a:t>Testing</a:t>
            </a:r>
          </a:p>
        </p:txBody>
      </p:sp>
      <p:sp>
        <p:nvSpPr>
          <p:cNvPr id="49157" name="AutoShape 8">
            <a:extLst>
              <a:ext uri="{FF2B5EF4-FFF2-40B4-BE49-F238E27FC236}">
                <a16:creationId xmlns:a16="http://schemas.microsoft.com/office/drawing/2014/main" id="{E873CF87-E80D-F241-B4FD-992DF213FFB2}"/>
              </a:ext>
            </a:extLst>
          </p:cNvPr>
          <p:cNvSpPr>
            <a:spLocks noChangeArrowheads="1"/>
          </p:cNvSpPr>
          <p:nvPr/>
        </p:nvSpPr>
        <p:spPr bwMode="auto">
          <a:xfrm>
            <a:off x="4953000" y="3886200"/>
            <a:ext cx="1219200" cy="685800"/>
          </a:xfrm>
          <a:prstGeom prst="roundRect">
            <a:avLst>
              <a:gd name="adj" fmla="val 16667"/>
            </a:avLst>
          </a:prstGeom>
          <a:solidFill>
            <a:schemeClr val="bg1"/>
          </a:solidFill>
          <a:ln w="12700">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37931725" indent="-37474525">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de-DE" altLang="en-US" sz="1800" b="1">
                <a:latin typeface="Times" pitchFamily="2" charset="0"/>
                <a:ea typeface="ＭＳ Ｐゴシック" panose="020B0600070205080204" pitchFamily="34" charset="-128"/>
              </a:rPr>
              <a:t>System</a:t>
            </a:r>
            <a:br>
              <a:rPr lang="de-DE" altLang="en-US" sz="1800" b="1">
                <a:latin typeface="Times" pitchFamily="2" charset="0"/>
                <a:ea typeface="ＭＳ Ｐゴシック" panose="020B0600070205080204" pitchFamily="34" charset="-128"/>
              </a:rPr>
            </a:br>
            <a:r>
              <a:rPr lang="de-DE" altLang="en-US" sz="1800" b="1">
                <a:latin typeface="Times" pitchFamily="2" charset="0"/>
                <a:ea typeface="ＭＳ Ｐゴシック" panose="020B0600070205080204" pitchFamily="34" charset="-128"/>
              </a:rPr>
              <a:t>Testing</a:t>
            </a:r>
          </a:p>
        </p:txBody>
      </p:sp>
      <p:sp>
        <p:nvSpPr>
          <p:cNvPr id="49158" name="Rectangle 11">
            <a:extLst>
              <a:ext uri="{FF2B5EF4-FFF2-40B4-BE49-F238E27FC236}">
                <a16:creationId xmlns:a16="http://schemas.microsoft.com/office/drawing/2014/main" id="{EEF58115-CFFA-6E44-9E2E-2E5DFAE82DD5}"/>
              </a:ext>
            </a:extLst>
          </p:cNvPr>
          <p:cNvSpPr>
            <a:spLocks noChangeArrowheads="1"/>
          </p:cNvSpPr>
          <p:nvPr/>
        </p:nvSpPr>
        <p:spPr bwMode="auto">
          <a:xfrm>
            <a:off x="4845050" y="2133600"/>
            <a:ext cx="1447800" cy="990600"/>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37931725" indent="-37474525">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de-DE" altLang="en-US" sz="1800" b="1">
                <a:latin typeface="Times" pitchFamily="2" charset="0"/>
                <a:ea typeface="ＭＳ Ｐゴシック" panose="020B0600070205080204" pitchFamily="34" charset="-128"/>
              </a:rPr>
              <a:t>Requirements</a:t>
            </a:r>
            <a:br>
              <a:rPr lang="de-DE" altLang="en-US" sz="1800" b="1">
                <a:latin typeface="Times" pitchFamily="2" charset="0"/>
                <a:ea typeface="ＭＳ Ｐゴシック" panose="020B0600070205080204" pitchFamily="34" charset="-128"/>
              </a:rPr>
            </a:br>
            <a:r>
              <a:rPr lang="de-DE" altLang="en-US" sz="1800" b="1">
                <a:latin typeface="Times" pitchFamily="2" charset="0"/>
                <a:ea typeface="ＭＳ Ｐゴシック" panose="020B0600070205080204" pitchFamily="34" charset="-128"/>
              </a:rPr>
              <a:t>Analysis</a:t>
            </a:r>
          </a:p>
          <a:p>
            <a:pPr algn="ctr">
              <a:spcBef>
                <a:spcPct val="0"/>
              </a:spcBef>
              <a:buFontTx/>
              <a:buNone/>
            </a:pPr>
            <a:r>
              <a:rPr lang="de-DE" altLang="en-US" sz="1800" b="1">
                <a:latin typeface="Times" pitchFamily="2" charset="0"/>
                <a:ea typeface="ＭＳ Ｐゴシック" panose="020B0600070205080204" pitchFamily="34" charset="-128"/>
              </a:rPr>
              <a:t>Document</a:t>
            </a:r>
          </a:p>
        </p:txBody>
      </p:sp>
      <p:sp>
        <p:nvSpPr>
          <p:cNvPr id="49159" name="Rectangle 13">
            <a:extLst>
              <a:ext uri="{FF2B5EF4-FFF2-40B4-BE49-F238E27FC236}">
                <a16:creationId xmlns:a16="http://schemas.microsoft.com/office/drawing/2014/main" id="{B4F0CEC2-3301-684F-B179-94BA34AFB07C}"/>
              </a:ext>
            </a:extLst>
          </p:cNvPr>
          <p:cNvSpPr>
            <a:spLocks noChangeArrowheads="1"/>
          </p:cNvSpPr>
          <p:nvPr/>
        </p:nvSpPr>
        <p:spPr bwMode="auto">
          <a:xfrm>
            <a:off x="6813550" y="2133600"/>
            <a:ext cx="1447800" cy="990600"/>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37931725" indent="-37474525">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de-DE" altLang="en-US" sz="1800" b="1">
                <a:latin typeface="Times" pitchFamily="2" charset="0"/>
                <a:ea typeface="ＭＳ Ｐゴシック" panose="020B0600070205080204" pitchFamily="34" charset="-128"/>
              </a:rPr>
              <a:t>Client</a:t>
            </a:r>
          </a:p>
          <a:p>
            <a:pPr algn="ctr">
              <a:spcBef>
                <a:spcPct val="0"/>
              </a:spcBef>
              <a:buFontTx/>
              <a:buNone/>
            </a:pPr>
            <a:r>
              <a:rPr lang="en-GB" altLang="en-US" sz="1800" b="1">
                <a:latin typeface="Times" pitchFamily="2" charset="0"/>
                <a:ea typeface="ＭＳ Ｐゴシック" panose="020B0600070205080204" pitchFamily="34" charset="-128"/>
              </a:rPr>
              <a:t>Expectation</a:t>
            </a:r>
            <a:endParaRPr lang="de-DE" altLang="en-US" sz="1800" b="1">
              <a:latin typeface="Times" pitchFamily="2" charset="0"/>
              <a:ea typeface="ＭＳ Ｐゴシック" panose="020B0600070205080204" pitchFamily="34" charset="-128"/>
            </a:endParaRPr>
          </a:p>
        </p:txBody>
      </p:sp>
      <p:sp>
        <p:nvSpPr>
          <p:cNvPr id="49160" name="Rectangle 14">
            <a:extLst>
              <a:ext uri="{FF2B5EF4-FFF2-40B4-BE49-F238E27FC236}">
                <a16:creationId xmlns:a16="http://schemas.microsoft.com/office/drawing/2014/main" id="{0A4E7232-A3EA-3546-B84F-B5317E0F6063}"/>
              </a:ext>
            </a:extLst>
          </p:cNvPr>
          <p:cNvSpPr>
            <a:spLocks noChangeArrowheads="1"/>
          </p:cNvSpPr>
          <p:nvPr/>
        </p:nvSpPr>
        <p:spPr bwMode="auto">
          <a:xfrm>
            <a:off x="2852738" y="2133600"/>
            <a:ext cx="1447800" cy="990600"/>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37931725" indent="-37474525">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de-DE" altLang="en-US" sz="1800" b="1">
                <a:latin typeface="Times" pitchFamily="2" charset="0"/>
                <a:ea typeface="ＭＳ Ｐゴシック" panose="020B0600070205080204" pitchFamily="34" charset="-128"/>
              </a:rPr>
              <a:t>System</a:t>
            </a:r>
            <a:br>
              <a:rPr lang="de-DE" altLang="en-US" sz="1800" b="1">
                <a:latin typeface="Times" pitchFamily="2" charset="0"/>
                <a:ea typeface="ＭＳ Ｐゴシック" panose="020B0600070205080204" pitchFamily="34" charset="-128"/>
              </a:rPr>
            </a:br>
            <a:r>
              <a:rPr lang="de-DE" altLang="en-US" sz="1800" b="1">
                <a:latin typeface="Times" pitchFamily="2" charset="0"/>
                <a:ea typeface="ＭＳ Ｐゴシック" panose="020B0600070205080204" pitchFamily="34" charset="-128"/>
              </a:rPr>
              <a:t>Design</a:t>
            </a:r>
          </a:p>
          <a:p>
            <a:pPr algn="ctr">
              <a:spcBef>
                <a:spcPct val="0"/>
              </a:spcBef>
              <a:buFontTx/>
              <a:buNone/>
            </a:pPr>
            <a:r>
              <a:rPr lang="de-DE" altLang="en-US" sz="1800" b="1">
                <a:latin typeface="Times" pitchFamily="2" charset="0"/>
                <a:ea typeface="ＭＳ Ｐゴシック" panose="020B0600070205080204" pitchFamily="34" charset="-128"/>
              </a:rPr>
              <a:t>Document</a:t>
            </a:r>
          </a:p>
        </p:txBody>
      </p:sp>
      <p:sp>
        <p:nvSpPr>
          <p:cNvPr id="49161" name="Rectangle 15">
            <a:extLst>
              <a:ext uri="{FF2B5EF4-FFF2-40B4-BE49-F238E27FC236}">
                <a16:creationId xmlns:a16="http://schemas.microsoft.com/office/drawing/2014/main" id="{9AE10D6E-CBC3-5044-A13E-04E818A4A061}"/>
              </a:ext>
            </a:extLst>
          </p:cNvPr>
          <p:cNvSpPr>
            <a:spLocks noChangeArrowheads="1"/>
          </p:cNvSpPr>
          <p:nvPr/>
        </p:nvSpPr>
        <p:spPr bwMode="auto">
          <a:xfrm>
            <a:off x="881063" y="2133600"/>
            <a:ext cx="1447800" cy="990600"/>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37931725" indent="-37474525">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de-DE" altLang="en-US" sz="1800" b="1">
                <a:latin typeface="Times" pitchFamily="2" charset="0"/>
                <a:ea typeface="ＭＳ Ｐゴシック" panose="020B0600070205080204" pitchFamily="34" charset="-128"/>
              </a:rPr>
              <a:t>Object</a:t>
            </a:r>
            <a:br>
              <a:rPr lang="de-DE" altLang="en-US" sz="1800" b="1">
                <a:latin typeface="Times" pitchFamily="2" charset="0"/>
                <a:ea typeface="ＭＳ Ｐゴシック" panose="020B0600070205080204" pitchFamily="34" charset="-128"/>
              </a:rPr>
            </a:br>
            <a:r>
              <a:rPr lang="de-DE" altLang="en-US" sz="1800" b="1">
                <a:latin typeface="Times" pitchFamily="2" charset="0"/>
                <a:ea typeface="ＭＳ Ｐゴシック" panose="020B0600070205080204" pitchFamily="34" charset="-128"/>
              </a:rPr>
              <a:t>Design</a:t>
            </a:r>
          </a:p>
          <a:p>
            <a:pPr algn="ctr">
              <a:spcBef>
                <a:spcPct val="0"/>
              </a:spcBef>
              <a:buFontTx/>
              <a:buNone/>
            </a:pPr>
            <a:r>
              <a:rPr lang="de-DE" altLang="en-US" sz="1800" b="1">
                <a:latin typeface="Times" pitchFamily="2" charset="0"/>
                <a:ea typeface="ＭＳ Ｐゴシック" panose="020B0600070205080204" pitchFamily="34" charset="-128"/>
              </a:rPr>
              <a:t>Document</a:t>
            </a:r>
          </a:p>
        </p:txBody>
      </p:sp>
      <p:cxnSp>
        <p:nvCxnSpPr>
          <p:cNvPr id="49162" name="AutoShape 17">
            <a:extLst>
              <a:ext uri="{FF2B5EF4-FFF2-40B4-BE49-F238E27FC236}">
                <a16:creationId xmlns:a16="http://schemas.microsoft.com/office/drawing/2014/main" id="{66B078D5-BCAE-8044-8461-CBB7A33169F4}"/>
              </a:ext>
            </a:extLst>
          </p:cNvPr>
          <p:cNvCxnSpPr>
            <a:cxnSpLocks noChangeShapeType="1"/>
          </p:cNvCxnSpPr>
          <p:nvPr/>
        </p:nvCxnSpPr>
        <p:spPr bwMode="auto">
          <a:xfrm>
            <a:off x="6167438" y="4229100"/>
            <a:ext cx="762000" cy="0"/>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9163" name="AutoShape 18">
            <a:extLst>
              <a:ext uri="{FF2B5EF4-FFF2-40B4-BE49-F238E27FC236}">
                <a16:creationId xmlns:a16="http://schemas.microsoft.com/office/drawing/2014/main" id="{719E1F1F-0FED-8149-AFF5-4529BC610EDE}"/>
              </a:ext>
            </a:extLst>
          </p:cNvPr>
          <p:cNvCxnSpPr>
            <a:cxnSpLocks noChangeShapeType="1"/>
          </p:cNvCxnSpPr>
          <p:nvPr/>
        </p:nvCxnSpPr>
        <p:spPr bwMode="auto">
          <a:xfrm>
            <a:off x="4186238" y="4229100"/>
            <a:ext cx="762000" cy="0"/>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9164" name="Line 19">
            <a:extLst>
              <a:ext uri="{FF2B5EF4-FFF2-40B4-BE49-F238E27FC236}">
                <a16:creationId xmlns:a16="http://schemas.microsoft.com/office/drawing/2014/main" id="{8CD26392-D2B6-E943-8B60-1849F893E65B}"/>
              </a:ext>
            </a:extLst>
          </p:cNvPr>
          <p:cNvSpPr>
            <a:spLocks noChangeShapeType="1"/>
          </p:cNvSpPr>
          <p:nvPr/>
        </p:nvSpPr>
        <p:spPr bwMode="auto">
          <a:xfrm>
            <a:off x="6553200" y="1143000"/>
            <a:ext cx="0" cy="5181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5" name="Text Box 20">
            <a:extLst>
              <a:ext uri="{FF2B5EF4-FFF2-40B4-BE49-F238E27FC236}">
                <a16:creationId xmlns:a16="http://schemas.microsoft.com/office/drawing/2014/main" id="{6E5F80E9-9EC2-D144-B15E-A5C857D3230F}"/>
              </a:ext>
            </a:extLst>
          </p:cNvPr>
          <p:cNvSpPr txBox="1">
            <a:spLocks noChangeArrowheads="1"/>
          </p:cNvSpPr>
          <p:nvPr/>
        </p:nvSpPr>
        <p:spPr bwMode="auto">
          <a:xfrm>
            <a:off x="2971800" y="58674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37931725" indent="-37474525">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de-DE" altLang="en-US" sz="1800" b="1">
                <a:latin typeface="Times" pitchFamily="2" charset="0"/>
                <a:ea typeface="ＭＳ Ｐゴシック" panose="020B0600070205080204" pitchFamily="34" charset="-128"/>
              </a:rPr>
              <a:t>Developer</a:t>
            </a:r>
          </a:p>
        </p:txBody>
      </p:sp>
      <p:cxnSp>
        <p:nvCxnSpPr>
          <p:cNvPr id="49166" name="AutoShape 21">
            <a:extLst>
              <a:ext uri="{FF2B5EF4-FFF2-40B4-BE49-F238E27FC236}">
                <a16:creationId xmlns:a16="http://schemas.microsoft.com/office/drawing/2014/main" id="{8797ECF4-9CD4-2346-B4CC-25C1098D87F0}"/>
              </a:ext>
            </a:extLst>
          </p:cNvPr>
          <p:cNvCxnSpPr>
            <a:cxnSpLocks noChangeShapeType="1"/>
            <a:stCxn id="251908" idx="3"/>
            <a:endCxn id="49156" idx="1"/>
          </p:cNvCxnSpPr>
          <p:nvPr/>
        </p:nvCxnSpPr>
        <p:spPr bwMode="auto">
          <a:xfrm>
            <a:off x="2209800" y="4229100"/>
            <a:ext cx="762000" cy="0"/>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9167" name="Text Box 22">
            <a:extLst>
              <a:ext uri="{FF2B5EF4-FFF2-40B4-BE49-F238E27FC236}">
                <a16:creationId xmlns:a16="http://schemas.microsoft.com/office/drawing/2014/main" id="{CBC644EB-0E1E-9946-8A15-9C3FB413EC99}"/>
              </a:ext>
            </a:extLst>
          </p:cNvPr>
          <p:cNvSpPr txBox="1">
            <a:spLocks noChangeArrowheads="1"/>
          </p:cNvSpPr>
          <p:nvPr/>
        </p:nvSpPr>
        <p:spPr bwMode="auto">
          <a:xfrm>
            <a:off x="6858000" y="5881688"/>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37931725" indent="-37474525">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de-DE" altLang="en-US" sz="1800" b="1">
                <a:latin typeface="Times" pitchFamily="2" charset="0"/>
                <a:ea typeface="ＭＳ Ｐゴシック" panose="020B0600070205080204" pitchFamily="34" charset="-128"/>
              </a:rPr>
              <a:t>Client</a:t>
            </a:r>
          </a:p>
        </p:txBody>
      </p:sp>
      <p:cxnSp>
        <p:nvCxnSpPr>
          <p:cNvPr id="49168" name="AutoShape 23">
            <a:extLst>
              <a:ext uri="{FF2B5EF4-FFF2-40B4-BE49-F238E27FC236}">
                <a16:creationId xmlns:a16="http://schemas.microsoft.com/office/drawing/2014/main" id="{B14D4F3A-C2DD-A746-8FB5-77A55287D68D}"/>
              </a:ext>
            </a:extLst>
          </p:cNvPr>
          <p:cNvCxnSpPr>
            <a:cxnSpLocks noChangeShapeType="1"/>
            <a:stCxn id="49161" idx="2"/>
            <a:endCxn id="251908" idx="0"/>
          </p:cNvCxnSpPr>
          <p:nvPr/>
        </p:nvCxnSpPr>
        <p:spPr bwMode="auto">
          <a:xfrm flipH="1">
            <a:off x="1600200" y="3124200"/>
            <a:ext cx="4763" cy="762000"/>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9169" name="AutoShape 24">
            <a:extLst>
              <a:ext uri="{FF2B5EF4-FFF2-40B4-BE49-F238E27FC236}">
                <a16:creationId xmlns:a16="http://schemas.microsoft.com/office/drawing/2014/main" id="{3A2ADDED-59C2-384E-9E4A-417181829AA6}"/>
              </a:ext>
            </a:extLst>
          </p:cNvPr>
          <p:cNvCxnSpPr>
            <a:cxnSpLocks noChangeShapeType="1"/>
          </p:cNvCxnSpPr>
          <p:nvPr/>
        </p:nvCxnSpPr>
        <p:spPr bwMode="auto">
          <a:xfrm>
            <a:off x="7532688" y="3124200"/>
            <a:ext cx="6350" cy="762000"/>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9170" name="AutoShape 25">
            <a:extLst>
              <a:ext uri="{FF2B5EF4-FFF2-40B4-BE49-F238E27FC236}">
                <a16:creationId xmlns:a16="http://schemas.microsoft.com/office/drawing/2014/main" id="{3A52C4F7-9DDB-7147-9ABC-31F8B790F7F4}"/>
              </a:ext>
            </a:extLst>
          </p:cNvPr>
          <p:cNvCxnSpPr>
            <a:cxnSpLocks noChangeShapeType="1"/>
          </p:cNvCxnSpPr>
          <p:nvPr/>
        </p:nvCxnSpPr>
        <p:spPr bwMode="auto">
          <a:xfrm flipH="1">
            <a:off x="5557838" y="3124200"/>
            <a:ext cx="6350" cy="762000"/>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9171" name="AutoShape 26">
            <a:extLst>
              <a:ext uri="{FF2B5EF4-FFF2-40B4-BE49-F238E27FC236}">
                <a16:creationId xmlns:a16="http://schemas.microsoft.com/office/drawing/2014/main" id="{6550EB45-188B-794A-94A9-22278B8FC8CE}"/>
              </a:ext>
            </a:extLst>
          </p:cNvPr>
          <p:cNvCxnSpPr>
            <a:cxnSpLocks noChangeShapeType="1"/>
          </p:cNvCxnSpPr>
          <p:nvPr/>
        </p:nvCxnSpPr>
        <p:spPr bwMode="auto">
          <a:xfrm>
            <a:off x="3571875" y="3124200"/>
            <a:ext cx="4763" cy="762000"/>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550674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251908"/>
                                        </p:tgtEl>
                                        <p:attrNameLst>
                                          <p:attrName>fillcolor</p:attrName>
                                        </p:attrNameLst>
                                      </p:cBhvr>
                                      <p:to>
                                        <a:srgbClr val="0080FF"/>
                                      </p:to>
                                    </p:animClr>
                                    <p:set>
                                      <p:cBhvr>
                                        <p:cTn id="7" dur="2000" fill="hold"/>
                                        <p:tgtEl>
                                          <p:spTgt spid="251908"/>
                                        </p:tgtEl>
                                        <p:attrNameLst>
                                          <p:attrName>fill.type</p:attrName>
                                        </p:attrNameLst>
                                      </p:cBhvr>
                                      <p:to>
                                        <p:strVal val="solid"/>
                                      </p:to>
                                    </p:set>
                                    <p:set>
                                      <p:cBhvr>
                                        <p:cTn id="8" dur="2000" fill="hold"/>
                                        <p:tgtEl>
                                          <p:spTgt spid="25190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09587649-DCC7-D947-B337-01F3FA78BA9C}"/>
              </a:ext>
            </a:extLst>
          </p:cNvPr>
          <p:cNvSpPr>
            <a:spLocks noGrp="1" noChangeArrowheads="1"/>
          </p:cNvSpPr>
          <p:nvPr>
            <p:ph type="title"/>
          </p:nvPr>
        </p:nvSpPr>
        <p:spPr/>
        <p:txBody>
          <a:bodyPr/>
          <a:lstStyle/>
          <a:p>
            <a:r>
              <a:rPr lang="en-US" altLang="en-US"/>
              <a:t>Regression testing</a:t>
            </a:r>
            <a:endParaRPr lang="en-IE" altLang="en-US"/>
          </a:p>
        </p:txBody>
      </p:sp>
      <p:sp>
        <p:nvSpPr>
          <p:cNvPr id="50179" name="Content Placeholder 2">
            <a:extLst>
              <a:ext uri="{FF2B5EF4-FFF2-40B4-BE49-F238E27FC236}">
                <a16:creationId xmlns:a16="http://schemas.microsoft.com/office/drawing/2014/main" id="{1AED27B6-82C6-164F-813C-C3218C34CC48}"/>
              </a:ext>
            </a:extLst>
          </p:cNvPr>
          <p:cNvSpPr>
            <a:spLocks noGrp="1" noChangeArrowheads="1"/>
          </p:cNvSpPr>
          <p:nvPr>
            <p:ph idx="1"/>
          </p:nvPr>
        </p:nvSpPr>
        <p:spPr/>
        <p:txBody>
          <a:bodyPr/>
          <a:lstStyle/>
          <a:p>
            <a:r>
              <a:rPr lang="en-US" altLang="en-US"/>
              <a:t>Regression testing is a form of software testing that confirms or denies a software’s functionality after the software undergoes changes. </a:t>
            </a:r>
          </a:p>
          <a:p>
            <a:r>
              <a:rPr lang="en-US" altLang="en-US"/>
              <a:t>make new regression tests as you find and correct bugs</a:t>
            </a:r>
          </a:p>
          <a:p>
            <a:r>
              <a:rPr lang="en-US" altLang="en-US"/>
              <a:t>Ensure that you don’t reintroduced errors that were previously fixed</a:t>
            </a:r>
            <a:endParaRPr lang="en-IE" altLang="en-US"/>
          </a:p>
        </p:txBody>
      </p:sp>
    </p:spTree>
    <p:extLst>
      <p:ext uri="{BB962C8B-B14F-4D97-AF65-F5344CB8AC3E}">
        <p14:creationId xmlns:p14="http://schemas.microsoft.com/office/powerpoint/2010/main" val="38857161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70DAC4EC-D71D-AF41-9938-CFE84973AB82}"/>
              </a:ext>
            </a:extLst>
          </p:cNvPr>
          <p:cNvSpPr>
            <a:spLocks noGrp="1" noChangeArrowheads="1"/>
          </p:cNvSpPr>
          <p:nvPr>
            <p:ph type="title"/>
          </p:nvPr>
        </p:nvSpPr>
        <p:spPr/>
        <p:txBody>
          <a:bodyPr/>
          <a:lstStyle/>
          <a:p>
            <a:r>
              <a:rPr lang="en-US" altLang="en-US"/>
              <a:t>Regression Testing practice</a:t>
            </a:r>
            <a:endParaRPr lang="en-IE" altLang="en-US"/>
          </a:p>
        </p:txBody>
      </p:sp>
      <p:sp>
        <p:nvSpPr>
          <p:cNvPr id="51203" name="Content Placeholder 2">
            <a:extLst>
              <a:ext uri="{FF2B5EF4-FFF2-40B4-BE49-F238E27FC236}">
                <a16:creationId xmlns:a16="http://schemas.microsoft.com/office/drawing/2014/main" id="{68E0FFA3-C2C8-5D46-8ECA-2EDADEB02332}"/>
              </a:ext>
            </a:extLst>
          </p:cNvPr>
          <p:cNvSpPr>
            <a:spLocks noGrp="1" noChangeArrowheads="1"/>
          </p:cNvSpPr>
          <p:nvPr>
            <p:ph idx="1"/>
          </p:nvPr>
        </p:nvSpPr>
        <p:spPr/>
        <p:txBody>
          <a:bodyPr>
            <a:normAutofit fontScale="92500" lnSpcReduction="10000"/>
          </a:bodyPr>
          <a:lstStyle/>
          <a:p>
            <a:r>
              <a:rPr lang="en-US" altLang="en-US"/>
              <a:t>Maintain a Strict regular Testing Schedule</a:t>
            </a:r>
          </a:p>
          <a:p>
            <a:endParaRPr lang="en-US" altLang="en-US"/>
          </a:p>
          <a:p>
            <a:r>
              <a:rPr lang="en-US" altLang="en-US"/>
              <a:t>Use Test Management Software</a:t>
            </a:r>
          </a:p>
          <a:p>
            <a:endParaRPr lang="en-US" altLang="en-US"/>
          </a:p>
          <a:p>
            <a:r>
              <a:rPr lang="en-US" altLang="en-US"/>
              <a:t>Categorize Your Tests so they are easily understood</a:t>
            </a:r>
          </a:p>
          <a:p>
            <a:endParaRPr lang="en-US" altLang="en-US"/>
          </a:p>
          <a:p>
            <a:r>
              <a:rPr lang="en-US" altLang="en-US"/>
              <a:t>Prioritize Tests based on need, e.g. customer’s requirements</a:t>
            </a:r>
            <a:endParaRPr lang="en-IE" altLang="en-US"/>
          </a:p>
        </p:txBody>
      </p:sp>
    </p:spTree>
    <p:extLst>
      <p:ext uri="{BB962C8B-B14F-4D97-AF65-F5344CB8AC3E}">
        <p14:creationId xmlns:p14="http://schemas.microsoft.com/office/powerpoint/2010/main" val="38876025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E90122F6-C144-3F46-88C6-EE32E7053F77}"/>
              </a:ext>
            </a:extLst>
          </p:cNvPr>
          <p:cNvSpPr>
            <a:spLocks noGrp="1" noChangeArrowheads="1"/>
          </p:cNvSpPr>
          <p:nvPr>
            <p:ph type="title"/>
          </p:nvPr>
        </p:nvSpPr>
        <p:spPr/>
        <p:txBody>
          <a:bodyPr/>
          <a:lstStyle/>
          <a:p>
            <a:pPr eaLnBrk="1" hangingPunct="1"/>
            <a:r>
              <a:rPr lang="en-IE" altLang="en-US"/>
              <a:t>Theory of Testing</a:t>
            </a:r>
            <a:endParaRPr lang="en-US" altLang="en-US"/>
          </a:p>
        </p:txBody>
      </p:sp>
      <p:sp>
        <p:nvSpPr>
          <p:cNvPr id="52227" name="Rectangle 3">
            <a:extLst>
              <a:ext uri="{FF2B5EF4-FFF2-40B4-BE49-F238E27FC236}">
                <a16:creationId xmlns:a16="http://schemas.microsoft.com/office/drawing/2014/main" id="{A6860BBE-EA62-BD41-BBC8-D0105D42708B}"/>
              </a:ext>
            </a:extLst>
          </p:cNvPr>
          <p:cNvSpPr>
            <a:spLocks noGrp="1" noChangeArrowheads="1"/>
          </p:cNvSpPr>
          <p:nvPr>
            <p:ph type="body" idx="1"/>
          </p:nvPr>
        </p:nvSpPr>
        <p:spPr/>
        <p:txBody>
          <a:bodyPr/>
          <a:lstStyle/>
          <a:p>
            <a:pPr eaLnBrk="1" hangingPunct="1"/>
            <a:r>
              <a:rPr lang="en-US" altLang="en-US"/>
              <a:t>The goal is to identify the ideal test – that is, the minimum test data required to ensure that the software works for all inputs.</a:t>
            </a:r>
          </a:p>
        </p:txBody>
      </p:sp>
    </p:spTree>
    <p:extLst>
      <p:ext uri="{BB962C8B-B14F-4D97-AF65-F5344CB8AC3E}">
        <p14:creationId xmlns:p14="http://schemas.microsoft.com/office/powerpoint/2010/main" val="874652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3F13EE2-5131-5442-BB6F-480B6A3E4916}"/>
              </a:ext>
            </a:extLst>
          </p:cNvPr>
          <p:cNvSpPr>
            <a:spLocks noGrp="1" noChangeArrowheads="1"/>
          </p:cNvSpPr>
          <p:nvPr>
            <p:ph type="title"/>
          </p:nvPr>
        </p:nvSpPr>
        <p:spPr/>
        <p:txBody>
          <a:bodyPr/>
          <a:lstStyle/>
          <a:p>
            <a:pPr eaLnBrk="1" hangingPunct="1"/>
            <a:r>
              <a:rPr lang="en-IE" altLang="en-US"/>
              <a:t>Exhaustive Testing</a:t>
            </a:r>
            <a:endParaRPr lang="en-US" altLang="en-US"/>
          </a:p>
        </p:txBody>
      </p:sp>
      <p:sp>
        <p:nvSpPr>
          <p:cNvPr id="53251" name="Rectangle 3">
            <a:extLst>
              <a:ext uri="{FF2B5EF4-FFF2-40B4-BE49-F238E27FC236}">
                <a16:creationId xmlns:a16="http://schemas.microsoft.com/office/drawing/2014/main" id="{97A21812-AE5A-1044-9D82-BC21749E31C7}"/>
              </a:ext>
            </a:extLst>
          </p:cNvPr>
          <p:cNvSpPr>
            <a:spLocks noGrp="1" noChangeArrowheads="1"/>
          </p:cNvSpPr>
          <p:nvPr>
            <p:ph type="body" idx="1"/>
          </p:nvPr>
        </p:nvSpPr>
        <p:spPr/>
        <p:txBody>
          <a:bodyPr/>
          <a:lstStyle/>
          <a:p>
            <a:pPr eaLnBrk="1" hangingPunct="1">
              <a:lnSpc>
                <a:spcPct val="90000"/>
              </a:lnSpc>
            </a:pPr>
            <a:r>
              <a:rPr lang="en-US" altLang="en-US"/>
              <a:t>This is generally not feasible as it would take too long or require too much memory space. </a:t>
            </a:r>
          </a:p>
          <a:p>
            <a:pPr eaLnBrk="1" hangingPunct="1">
              <a:lnSpc>
                <a:spcPct val="90000"/>
              </a:lnSpc>
            </a:pPr>
            <a:endParaRPr lang="en-US" altLang="en-US"/>
          </a:p>
          <a:p>
            <a:pPr eaLnBrk="1" hangingPunct="1">
              <a:lnSpc>
                <a:spcPct val="90000"/>
              </a:lnSpc>
              <a:buFontTx/>
              <a:buNone/>
            </a:pPr>
            <a:r>
              <a:rPr lang="en-US" altLang="en-US"/>
              <a:t>• A good test should have a high probability of finding faults, not duplicate another test, be independent in what it measures so no faults conceal one another, and test as much of the code as possible.</a:t>
            </a:r>
          </a:p>
        </p:txBody>
      </p:sp>
    </p:spTree>
    <p:extLst>
      <p:ext uri="{BB962C8B-B14F-4D97-AF65-F5344CB8AC3E}">
        <p14:creationId xmlns:p14="http://schemas.microsoft.com/office/powerpoint/2010/main" val="19043750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D87E9E76-775C-D648-9B93-A74077507DB7}"/>
              </a:ext>
            </a:extLst>
          </p:cNvPr>
          <p:cNvSpPr>
            <a:spLocks noGrp="1" noChangeArrowheads="1"/>
          </p:cNvSpPr>
          <p:nvPr>
            <p:ph type="title"/>
          </p:nvPr>
        </p:nvSpPr>
        <p:spPr/>
        <p:txBody>
          <a:bodyPr/>
          <a:lstStyle/>
          <a:p>
            <a:pPr eaLnBrk="1" hangingPunct="1"/>
            <a:r>
              <a:rPr lang="en-IE" altLang="en-US" sz="4000"/>
              <a:t>Time Allocation to create Software</a:t>
            </a:r>
            <a:endParaRPr lang="en-US" altLang="en-US" sz="4000"/>
          </a:p>
        </p:txBody>
      </p:sp>
      <p:sp>
        <p:nvSpPr>
          <p:cNvPr id="58371" name="Rectangle 3">
            <a:extLst>
              <a:ext uri="{FF2B5EF4-FFF2-40B4-BE49-F238E27FC236}">
                <a16:creationId xmlns:a16="http://schemas.microsoft.com/office/drawing/2014/main" id="{0D0E2FC3-665F-3541-AD78-637859A56012}"/>
              </a:ext>
            </a:extLst>
          </p:cNvPr>
          <p:cNvSpPr>
            <a:spLocks noGrp="1" noChangeArrowheads="1"/>
          </p:cNvSpPr>
          <p:nvPr>
            <p:ph type="body" idx="1"/>
          </p:nvPr>
        </p:nvSpPr>
        <p:spPr/>
        <p:txBody>
          <a:bodyPr/>
          <a:lstStyle/>
          <a:p>
            <a:pPr eaLnBrk="1" hangingPunct="1">
              <a:lnSpc>
                <a:spcPct val="80000"/>
              </a:lnSpc>
            </a:pPr>
            <a:r>
              <a:rPr lang="en-GB" altLang="en-US" sz="2400"/>
              <a:t>Since the</a:t>
            </a:r>
            <a:r>
              <a:rPr lang="en-US" altLang="en-US" sz="2400"/>
              <a:t> 1970s, software</a:t>
            </a:r>
            <a:r>
              <a:rPr lang="en-GB" altLang="en-US" sz="2400"/>
              <a:t> </a:t>
            </a:r>
            <a:r>
              <a:rPr lang="en-US" altLang="en-US" sz="2400"/>
              <a:t>developers began to</a:t>
            </a:r>
            <a:r>
              <a:rPr lang="en-GB" altLang="en-US" sz="2400"/>
              <a:t> </a:t>
            </a:r>
            <a:r>
              <a:rPr lang="en-US" altLang="en-US" sz="2400"/>
              <a:t>increase their efforts on requirements analysis</a:t>
            </a:r>
            <a:r>
              <a:rPr lang="en-GB" altLang="en-US" sz="2400"/>
              <a:t> </a:t>
            </a:r>
            <a:r>
              <a:rPr lang="en-US" altLang="en-US" sz="2400"/>
              <a:t>and preliminary design, spending 20 percent of their effort in these</a:t>
            </a:r>
            <a:r>
              <a:rPr lang="en-GB" altLang="en-US" sz="2400"/>
              <a:t> </a:t>
            </a:r>
            <a:r>
              <a:rPr lang="en-US" altLang="en-US" sz="2400"/>
              <a:t>phases.</a:t>
            </a:r>
          </a:p>
          <a:p>
            <a:pPr eaLnBrk="1" hangingPunct="1">
              <a:lnSpc>
                <a:spcPct val="80000"/>
              </a:lnSpc>
            </a:pPr>
            <a:endParaRPr lang="en-GB" altLang="en-US" sz="2400"/>
          </a:p>
          <a:p>
            <a:pPr eaLnBrk="1" hangingPunct="1">
              <a:lnSpc>
                <a:spcPct val="80000"/>
              </a:lnSpc>
            </a:pPr>
            <a:r>
              <a:rPr lang="en-US" altLang="en-US" sz="2400"/>
              <a:t>More recently, software developers started to invest more time and</a:t>
            </a:r>
            <a:r>
              <a:rPr lang="en-GB" altLang="en-US" sz="2400"/>
              <a:t> </a:t>
            </a:r>
            <a:r>
              <a:rPr lang="en-US" altLang="en-US" sz="2400"/>
              <a:t>resources in integrating the different pieces of software and testing</a:t>
            </a:r>
            <a:r>
              <a:rPr lang="en-GB" altLang="en-US" sz="2400"/>
              <a:t> </a:t>
            </a:r>
            <a:r>
              <a:rPr lang="en-US" altLang="en-US" sz="2400"/>
              <a:t>the software </a:t>
            </a:r>
            <a:r>
              <a:rPr lang="en-GB" altLang="en-US" sz="2400"/>
              <a:t>pieces </a:t>
            </a:r>
            <a:r>
              <a:rPr lang="en-US" altLang="en-US" sz="2400"/>
              <a:t>as unit</a:t>
            </a:r>
            <a:r>
              <a:rPr lang="en-GB" altLang="en-US" sz="2400"/>
              <a:t>s</a:t>
            </a:r>
            <a:r>
              <a:rPr lang="en-US" altLang="en-US" sz="2400"/>
              <a:t> rather than as</a:t>
            </a:r>
            <a:r>
              <a:rPr lang="en-GB" altLang="en-US" sz="2400"/>
              <a:t> a complete entity</a:t>
            </a:r>
            <a:endParaRPr lang="en-US" altLang="en-US" sz="2400"/>
          </a:p>
          <a:p>
            <a:pPr eaLnBrk="1" hangingPunct="1">
              <a:lnSpc>
                <a:spcPct val="80000"/>
              </a:lnSpc>
            </a:pPr>
            <a:endParaRPr lang="en-GB" altLang="en-US" sz="2400"/>
          </a:p>
          <a:p>
            <a:pPr eaLnBrk="1" hangingPunct="1">
              <a:lnSpc>
                <a:spcPct val="80000"/>
              </a:lnSpc>
            </a:pPr>
            <a:r>
              <a:rPr lang="en-US" altLang="en-US" sz="2400"/>
              <a:t>Effort spent on determining the developmental</a:t>
            </a:r>
            <a:r>
              <a:rPr lang="en-GB" altLang="en-US" sz="2400"/>
              <a:t> </a:t>
            </a:r>
            <a:r>
              <a:rPr lang="en-US" altLang="en-US" sz="2400"/>
              <a:t>requirements has </a:t>
            </a:r>
            <a:r>
              <a:rPr lang="en-GB" altLang="en-US" sz="2400"/>
              <a:t>also </a:t>
            </a:r>
            <a:r>
              <a:rPr lang="en-US" altLang="en-US" sz="2400"/>
              <a:t>increased in</a:t>
            </a:r>
            <a:r>
              <a:rPr lang="en-GB" altLang="en-US" sz="2400"/>
              <a:t> </a:t>
            </a:r>
            <a:r>
              <a:rPr lang="en-US" altLang="en-US" sz="2400"/>
              <a:t>importance</a:t>
            </a:r>
            <a:r>
              <a:rPr lang="en-GB" altLang="en-US" sz="2400"/>
              <a:t>, with 40%</a:t>
            </a:r>
            <a:r>
              <a:rPr lang="en-US" altLang="en-US" sz="2400"/>
              <a:t> of software developers effort now</a:t>
            </a:r>
            <a:r>
              <a:rPr lang="en-GB" altLang="en-US" sz="2400"/>
              <a:t> happening </a:t>
            </a:r>
            <a:r>
              <a:rPr lang="en-US" altLang="en-US" sz="2400"/>
              <a:t>in the requirements analysis phase</a:t>
            </a:r>
          </a:p>
        </p:txBody>
      </p:sp>
    </p:spTree>
    <p:extLst>
      <p:ext uri="{BB962C8B-B14F-4D97-AF65-F5344CB8AC3E}">
        <p14:creationId xmlns:p14="http://schemas.microsoft.com/office/powerpoint/2010/main" val="2847127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FE5AE8A3-C8CC-2040-8C46-915928AA74FB}"/>
              </a:ext>
            </a:extLst>
          </p:cNvPr>
          <p:cNvSpPr>
            <a:spLocks noGrp="1" noChangeArrowheads="1"/>
          </p:cNvSpPr>
          <p:nvPr>
            <p:ph type="title"/>
          </p:nvPr>
        </p:nvSpPr>
        <p:spPr/>
        <p:txBody>
          <a:bodyPr/>
          <a:lstStyle/>
          <a:p>
            <a:pPr eaLnBrk="1" hangingPunct="1"/>
            <a:r>
              <a:rPr lang="en-IE" altLang="en-US"/>
              <a:t>Testing Types</a:t>
            </a:r>
            <a:endParaRPr lang="en-US" altLang="en-US"/>
          </a:p>
        </p:txBody>
      </p:sp>
      <p:sp>
        <p:nvSpPr>
          <p:cNvPr id="61443" name="Rectangle 3">
            <a:extLst>
              <a:ext uri="{FF2B5EF4-FFF2-40B4-BE49-F238E27FC236}">
                <a16:creationId xmlns:a16="http://schemas.microsoft.com/office/drawing/2014/main" id="{757C960C-5BD7-924C-97DE-B1E749B391AE}"/>
              </a:ext>
            </a:extLst>
          </p:cNvPr>
          <p:cNvSpPr>
            <a:spLocks noGrp="1" noChangeArrowheads="1"/>
          </p:cNvSpPr>
          <p:nvPr>
            <p:ph type="body" idx="1"/>
          </p:nvPr>
        </p:nvSpPr>
        <p:spPr>
          <a:xfrm>
            <a:off x="457200" y="1600200"/>
            <a:ext cx="8229600" cy="4133850"/>
          </a:xfrm>
        </p:spPr>
        <p:txBody>
          <a:bodyPr>
            <a:normAutofit fontScale="92500" lnSpcReduction="10000"/>
          </a:bodyPr>
          <a:lstStyle/>
          <a:p>
            <a:pPr eaLnBrk="1" hangingPunct="1">
              <a:lnSpc>
                <a:spcPct val="90000"/>
              </a:lnSpc>
            </a:pPr>
            <a:r>
              <a:rPr lang="en-US" altLang="en-US" sz="2800"/>
              <a:t>Black-box testing – generate input values that exercise the specification and compare the actual output with the expected output</a:t>
            </a:r>
          </a:p>
          <a:p>
            <a:pPr eaLnBrk="1" hangingPunct="1">
              <a:lnSpc>
                <a:spcPct val="90000"/>
              </a:lnSpc>
            </a:pPr>
            <a:endParaRPr lang="en-US" altLang="en-US" sz="2800"/>
          </a:p>
          <a:p>
            <a:pPr eaLnBrk="1" hangingPunct="1">
              <a:lnSpc>
                <a:spcPct val="90000"/>
              </a:lnSpc>
            </a:pPr>
            <a:r>
              <a:rPr lang="en-US" altLang="en-US" sz="2800"/>
              <a:t>White-box testing – generate input values that exercise the implementation and compare the actual output with the expected output</a:t>
            </a:r>
          </a:p>
          <a:p>
            <a:pPr eaLnBrk="1" hangingPunct="1">
              <a:lnSpc>
                <a:spcPct val="90000"/>
              </a:lnSpc>
            </a:pPr>
            <a:endParaRPr lang="en-US" altLang="en-US" sz="2800"/>
          </a:p>
          <a:p>
            <a:pPr eaLnBrk="1" hangingPunct="1">
              <a:lnSpc>
                <a:spcPct val="90000"/>
              </a:lnSpc>
            </a:pPr>
            <a:r>
              <a:rPr lang="en-US" altLang="en-US" sz="2800"/>
              <a:t>Fault insertion – insert faults into the code or data to measure the effectiveness of testing or ensure that the fault is detected and handled correctly</a:t>
            </a:r>
          </a:p>
        </p:txBody>
      </p:sp>
    </p:spTree>
    <p:extLst>
      <p:ext uri="{BB962C8B-B14F-4D97-AF65-F5344CB8AC3E}">
        <p14:creationId xmlns:p14="http://schemas.microsoft.com/office/powerpoint/2010/main" val="18726550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F43EAFF3-ACAA-F343-BCF9-F64B23E2458A}"/>
              </a:ext>
            </a:extLst>
          </p:cNvPr>
          <p:cNvSpPr>
            <a:spLocks noGrp="1" noChangeArrowheads="1"/>
          </p:cNvSpPr>
          <p:nvPr>
            <p:ph type="title"/>
          </p:nvPr>
        </p:nvSpPr>
        <p:spPr/>
        <p:txBody>
          <a:bodyPr>
            <a:normAutofit/>
          </a:bodyPr>
          <a:lstStyle/>
          <a:p>
            <a:pPr eaLnBrk="1" hangingPunct="1"/>
            <a:r>
              <a:rPr lang="en-IE" altLang="en-US" dirty="0"/>
              <a:t>Finishing Testing</a:t>
            </a:r>
            <a:r>
              <a:rPr lang="zh-CN" altLang="en-US" dirty="0"/>
              <a:t>结束测试的标准</a:t>
            </a:r>
            <a:endParaRPr lang="en-US" altLang="en-US" dirty="0"/>
          </a:p>
        </p:txBody>
      </p:sp>
      <p:sp>
        <p:nvSpPr>
          <p:cNvPr id="62467" name="Rectangle 3">
            <a:extLst>
              <a:ext uri="{FF2B5EF4-FFF2-40B4-BE49-F238E27FC236}">
                <a16:creationId xmlns:a16="http://schemas.microsoft.com/office/drawing/2014/main" id="{B7696AD8-5919-7249-A1E7-4C12EBF7AE55}"/>
              </a:ext>
            </a:extLst>
          </p:cNvPr>
          <p:cNvSpPr>
            <a:spLocks noGrp="1" noChangeArrowheads="1"/>
          </p:cNvSpPr>
          <p:nvPr>
            <p:ph type="body" idx="1"/>
          </p:nvPr>
        </p:nvSpPr>
        <p:spPr/>
        <p:txBody>
          <a:bodyPr/>
          <a:lstStyle/>
          <a:p>
            <a:pPr eaLnBrk="1" hangingPunct="1"/>
            <a:r>
              <a:rPr lang="en-US" altLang="en-US" sz="2800"/>
              <a:t>A budgetary point of view: when the time or budget allocated has expired</a:t>
            </a:r>
          </a:p>
          <a:p>
            <a:pPr eaLnBrk="1" hangingPunct="1">
              <a:buFontTx/>
              <a:buNone/>
            </a:pPr>
            <a:endParaRPr lang="en-US" altLang="en-US" sz="2800"/>
          </a:p>
          <a:p>
            <a:pPr eaLnBrk="1" hangingPunct="1"/>
            <a:r>
              <a:rPr lang="en-US" altLang="en-US" sz="2800"/>
              <a:t>An activity point of view: when the software has passed all of the planned tests</a:t>
            </a:r>
          </a:p>
          <a:p>
            <a:pPr eaLnBrk="1" hangingPunct="1"/>
            <a:endParaRPr lang="en-US" altLang="en-US" sz="2800"/>
          </a:p>
          <a:p>
            <a:pPr eaLnBrk="1" hangingPunct="1"/>
            <a:r>
              <a:rPr lang="en-US" altLang="en-US" sz="2800"/>
              <a:t>A risk management point of view: when the predicted failure rate meets some quality criteria</a:t>
            </a:r>
          </a:p>
        </p:txBody>
      </p:sp>
    </p:spTree>
    <p:extLst>
      <p:ext uri="{BB962C8B-B14F-4D97-AF65-F5344CB8AC3E}">
        <p14:creationId xmlns:p14="http://schemas.microsoft.com/office/powerpoint/2010/main" val="41464613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CF1CBF23-1E76-9843-A052-761E05503870}"/>
              </a:ext>
            </a:extLst>
          </p:cNvPr>
          <p:cNvSpPr>
            <a:spLocks noGrp="1" noChangeArrowheads="1"/>
          </p:cNvSpPr>
          <p:nvPr>
            <p:ph type="title"/>
          </p:nvPr>
        </p:nvSpPr>
        <p:spPr/>
        <p:txBody>
          <a:bodyPr/>
          <a:lstStyle/>
          <a:p>
            <a:pPr eaLnBrk="1" hangingPunct="1"/>
            <a:r>
              <a:rPr lang="en-IE" altLang="en-US" dirty="0"/>
              <a:t>Criteria</a:t>
            </a:r>
            <a:r>
              <a:rPr lang="zh-CN" altLang="en-US" dirty="0"/>
              <a:t>标准</a:t>
            </a:r>
            <a:endParaRPr lang="en-US" altLang="en-US" dirty="0"/>
          </a:p>
        </p:txBody>
      </p:sp>
      <p:sp>
        <p:nvSpPr>
          <p:cNvPr id="63491" name="Rectangle 3">
            <a:extLst>
              <a:ext uri="{FF2B5EF4-FFF2-40B4-BE49-F238E27FC236}">
                <a16:creationId xmlns:a16="http://schemas.microsoft.com/office/drawing/2014/main" id="{F7678E14-39DD-4544-AEC4-35FD2C0BFFE5}"/>
              </a:ext>
            </a:extLst>
          </p:cNvPr>
          <p:cNvSpPr>
            <a:spLocks noGrp="1" noChangeArrowheads="1"/>
          </p:cNvSpPr>
          <p:nvPr>
            <p:ph type="body" idx="1"/>
          </p:nvPr>
        </p:nvSpPr>
        <p:spPr>
          <a:xfrm>
            <a:off x="457200" y="1495425"/>
            <a:ext cx="8229600" cy="4525963"/>
          </a:xfrm>
        </p:spPr>
        <p:txBody>
          <a:bodyPr/>
          <a:lstStyle/>
          <a:p>
            <a:pPr eaLnBrk="1" hangingPunct="1"/>
            <a:r>
              <a:rPr lang="en-US" altLang="en-US"/>
              <a:t>Usage-based criteria give priority to the most frequent sequences of program events.</a:t>
            </a:r>
          </a:p>
          <a:p>
            <a:pPr eaLnBrk="1" hangingPunct="1"/>
            <a:endParaRPr lang="en-US" altLang="en-US"/>
          </a:p>
          <a:p>
            <a:pPr eaLnBrk="1" hangingPunct="1"/>
            <a:r>
              <a:rPr lang="en-US" altLang="en-US"/>
              <a:t>Risk of Release predicts the cost of future failures based on their chance of occurring.</a:t>
            </a:r>
          </a:p>
        </p:txBody>
      </p:sp>
    </p:spTree>
    <p:extLst>
      <p:ext uri="{BB962C8B-B14F-4D97-AF65-F5344CB8AC3E}">
        <p14:creationId xmlns:p14="http://schemas.microsoft.com/office/powerpoint/2010/main" val="15201587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Software Testing and Quality Assurance – Black Box Testing</a:t>
            </a:r>
          </a:p>
        </p:txBody>
      </p:sp>
      <p:sp>
        <p:nvSpPr>
          <p:cNvPr id="5" name="副标题 4">
            <a:extLst>
              <a:ext uri="{FF2B5EF4-FFF2-40B4-BE49-F238E27FC236}">
                <a16:creationId xmlns:a16="http://schemas.microsoft.com/office/drawing/2014/main" id="{14CD5588-67B9-4440-9856-4E9556395F62}"/>
              </a:ext>
            </a:extLst>
          </p:cNvPr>
          <p:cNvSpPr>
            <a:spLocks noGrp="1"/>
          </p:cNvSpPr>
          <p:nvPr>
            <p:ph type="subTitle" idx="1"/>
          </p:nvPr>
        </p:nvSpPr>
        <p:spPr/>
        <p:txBody>
          <a:bodyPr/>
          <a:lstStyle/>
          <a:p>
            <a:r>
              <a:rPr lang="zh-CN" altLang="en-US" dirty="0"/>
              <a:t>黑盒测试</a:t>
            </a:r>
          </a:p>
        </p:txBody>
      </p:sp>
    </p:spTree>
    <p:extLst>
      <p:ext uri="{BB962C8B-B14F-4D97-AF65-F5344CB8AC3E}">
        <p14:creationId xmlns:p14="http://schemas.microsoft.com/office/powerpoint/2010/main" val="2823007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Software Testing and Debugging</a:t>
            </a:r>
          </a:p>
        </p:txBody>
      </p:sp>
      <p:sp>
        <p:nvSpPr>
          <p:cNvPr id="3" name="Content Placeholder 2"/>
          <p:cNvSpPr>
            <a:spLocks noGrp="1"/>
          </p:cNvSpPr>
          <p:nvPr>
            <p:ph idx="1"/>
          </p:nvPr>
        </p:nvSpPr>
        <p:spPr/>
        <p:txBody>
          <a:bodyPr/>
          <a:lstStyle/>
          <a:p>
            <a:r>
              <a:rPr lang="en-IE" dirty="0"/>
              <a:t>Software testing is concerned with confirming the presence of errors</a:t>
            </a:r>
          </a:p>
          <a:p>
            <a:endParaRPr lang="en-IE" dirty="0"/>
          </a:p>
          <a:p>
            <a:r>
              <a:rPr lang="en-IE" dirty="0"/>
              <a:t>Debugging is concerned with locating and repairing these errors</a:t>
            </a:r>
          </a:p>
        </p:txBody>
      </p:sp>
    </p:spTree>
    <p:extLst>
      <p:ext uri="{BB962C8B-B14F-4D97-AF65-F5344CB8AC3E}">
        <p14:creationId xmlns:p14="http://schemas.microsoft.com/office/powerpoint/2010/main" val="40952805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p:cNvSpPr>
          <p:nvPr>
            <p:ph type="title" idx="4294967295"/>
          </p:nvPr>
        </p:nvSpPr>
        <p:spPr>
          <a:xfrm>
            <a:off x="467544" y="476672"/>
            <a:ext cx="8228962" cy="1142469"/>
          </a:xfrm>
        </p:spPr>
        <p:txBody>
          <a:bodyPr/>
          <a:lstStyle/>
          <a:p>
            <a:r>
              <a:rPr lang="en-US" altLang="en-US" dirty="0"/>
              <a:t>Black-box testing</a:t>
            </a:r>
            <a:endParaRPr lang="en-GB" altLang="en-US" dirty="0"/>
          </a:p>
        </p:txBody>
      </p:sp>
      <p:sp>
        <p:nvSpPr>
          <p:cNvPr id="158723" name="Rectangle 3"/>
          <p:cNvSpPr>
            <a:spLocks noGrp="1"/>
          </p:cNvSpPr>
          <p:nvPr>
            <p:ph type="body" idx="4294967295"/>
          </p:nvPr>
        </p:nvSpPr>
        <p:spPr/>
        <p:txBody>
          <a:bodyPr/>
          <a:lstStyle/>
          <a:p>
            <a:r>
              <a:rPr lang="en-GB" altLang="en-US" dirty="0"/>
              <a:t>Black-box testing (functional testing) is based on the program specification, without consideration of internal structures of the software</a:t>
            </a:r>
          </a:p>
          <a:p>
            <a:r>
              <a:rPr lang="en-GB" altLang="en-US" dirty="0"/>
              <a:t>Aims to verify if the program meets the requirement specification</a:t>
            </a:r>
          </a:p>
          <a:p>
            <a:r>
              <a:rPr lang="en-GB" altLang="en-US" dirty="0"/>
              <a:t>Different approaches, each one has strengths and weaknesses</a:t>
            </a:r>
          </a:p>
        </p:txBody>
      </p:sp>
    </p:spTree>
    <p:extLst>
      <p:ext uri="{BB962C8B-B14F-4D97-AF65-F5344CB8AC3E}">
        <p14:creationId xmlns:p14="http://schemas.microsoft.com/office/powerpoint/2010/main" val="41280624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Black Box Testing types</a:t>
            </a:r>
          </a:p>
        </p:txBody>
      </p:sp>
      <p:sp>
        <p:nvSpPr>
          <p:cNvPr id="3" name="Content Placeholder 2"/>
          <p:cNvSpPr>
            <a:spLocks noGrp="1"/>
          </p:cNvSpPr>
          <p:nvPr>
            <p:ph idx="1"/>
          </p:nvPr>
        </p:nvSpPr>
        <p:spPr/>
        <p:txBody>
          <a:bodyPr/>
          <a:lstStyle/>
          <a:p>
            <a:pPr marL="514350" indent="-514350">
              <a:buFont typeface="+mj-lt"/>
              <a:buAutoNum type="arabicParenR"/>
            </a:pPr>
            <a:r>
              <a:rPr lang="en-IE" dirty="0"/>
              <a:t>Equivalence Partitioning (EP)</a:t>
            </a:r>
          </a:p>
          <a:p>
            <a:pPr marL="514350" indent="-514350">
              <a:buFont typeface="+mj-lt"/>
              <a:buAutoNum type="arabicParenR"/>
            </a:pPr>
            <a:r>
              <a:rPr lang="en-IE" dirty="0"/>
              <a:t>Boundary Value Analysis (BVA)</a:t>
            </a:r>
          </a:p>
          <a:p>
            <a:pPr marL="514350" indent="-514350">
              <a:buFont typeface="+mj-lt"/>
              <a:buAutoNum type="arabicParenR"/>
            </a:pPr>
            <a:r>
              <a:rPr lang="en-IE" dirty="0"/>
              <a:t>Combinational Testing</a:t>
            </a:r>
          </a:p>
          <a:p>
            <a:pPr marL="514350" indent="-514350">
              <a:buFont typeface="+mj-lt"/>
              <a:buAutoNum type="arabicParenR"/>
            </a:pPr>
            <a:r>
              <a:rPr lang="en-IE" dirty="0"/>
              <a:t>Sequential (State-Based) Testing</a:t>
            </a:r>
          </a:p>
          <a:p>
            <a:pPr marL="514350" indent="-514350">
              <a:buFont typeface="+mj-lt"/>
              <a:buAutoNum type="arabicParenR"/>
            </a:pPr>
            <a:r>
              <a:rPr lang="en-IE" dirty="0"/>
              <a:t>Testing with Random Data</a:t>
            </a:r>
          </a:p>
          <a:p>
            <a:pPr marL="514350" indent="-514350">
              <a:buFont typeface="+mj-lt"/>
              <a:buAutoNum type="arabicParenR"/>
            </a:pPr>
            <a:r>
              <a:rPr lang="en-IE" dirty="0"/>
              <a:t>Error Guessing/Expert Testing</a:t>
            </a:r>
          </a:p>
        </p:txBody>
      </p:sp>
    </p:spTree>
    <p:extLst>
      <p:ext uri="{BB962C8B-B14F-4D97-AF65-F5344CB8AC3E}">
        <p14:creationId xmlns:p14="http://schemas.microsoft.com/office/powerpoint/2010/main" val="29942303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White Box Test Types</a:t>
            </a:r>
          </a:p>
        </p:txBody>
      </p:sp>
      <p:sp>
        <p:nvSpPr>
          <p:cNvPr id="3" name="Content Placeholder 2"/>
          <p:cNvSpPr>
            <a:spLocks noGrp="1"/>
          </p:cNvSpPr>
          <p:nvPr>
            <p:ph idx="1"/>
          </p:nvPr>
        </p:nvSpPr>
        <p:spPr/>
        <p:txBody>
          <a:bodyPr>
            <a:normAutofit fontScale="92500"/>
          </a:bodyPr>
          <a:lstStyle/>
          <a:p>
            <a:pPr marL="514350" indent="-514350">
              <a:buFont typeface="+mj-lt"/>
              <a:buAutoNum type="arabicParenR" startAt="7"/>
            </a:pPr>
            <a:r>
              <a:rPr lang="en-IE" dirty="0"/>
              <a:t>Statement Coverage (SC)</a:t>
            </a:r>
          </a:p>
          <a:p>
            <a:pPr marL="514350" indent="-514350">
              <a:buFont typeface="+mj-lt"/>
              <a:buAutoNum type="arabicParenR" startAt="7"/>
            </a:pPr>
            <a:r>
              <a:rPr lang="en-IE" dirty="0"/>
              <a:t>Branch Coverage/Decision Coverage (BC/DC)</a:t>
            </a:r>
          </a:p>
          <a:p>
            <a:pPr marL="514350" indent="-514350">
              <a:buFont typeface="+mj-lt"/>
              <a:buAutoNum type="arabicParenR" startAt="7"/>
            </a:pPr>
            <a:r>
              <a:rPr lang="en-IE" dirty="0"/>
              <a:t>Condition Coverage (CC)</a:t>
            </a:r>
          </a:p>
          <a:p>
            <a:pPr marL="514350" indent="-514350">
              <a:buFont typeface="+mj-lt"/>
              <a:buAutoNum type="arabicParenR" startAt="7"/>
            </a:pPr>
            <a:r>
              <a:rPr lang="en-IE" dirty="0"/>
              <a:t>Decision Condition Coverage (DCC)</a:t>
            </a:r>
          </a:p>
          <a:p>
            <a:pPr marL="514350" indent="-514350">
              <a:buFont typeface="+mj-lt"/>
              <a:buAutoNum type="arabicParenR" startAt="7"/>
            </a:pPr>
            <a:r>
              <a:rPr lang="en-IE" dirty="0"/>
              <a:t>Multiple Condition Coverage (MCC)</a:t>
            </a:r>
          </a:p>
          <a:p>
            <a:pPr marL="514350" indent="-514350">
              <a:buFont typeface="+mj-lt"/>
              <a:buAutoNum type="arabicParenR" startAt="7"/>
            </a:pPr>
            <a:r>
              <a:rPr lang="en-IE" dirty="0"/>
              <a:t>Modified Condition/Decision Coverage (MCDC)</a:t>
            </a:r>
          </a:p>
          <a:p>
            <a:pPr marL="514350" indent="-514350">
              <a:buFont typeface="+mj-lt"/>
              <a:buAutoNum type="arabicParenR" startAt="7"/>
            </a:pPr>
            <a:r>
              <a:rPr lang="en-IE" dirty="0"/>
              <a:t>Path Coverage</a:t>
            </a:r>
          </a:p>
          <a:p>
            <a:pPr marL="514350" indent="-514350">
              <a:buFont typeface="+mj-lt"/>
              <a:buAutoNum type="arabicParenR" startAt="7"/>
            </a:pPr>
            <a:r>
              <a:rPr lang="en-IE" dirty="0"/>
              <a:t>Data flow (DU Pair) Coverage</a:t>
            </a:r>
          </a:p>
        </p:txBody>
      </p:sp>
    </p:spTree>
    <p:extLst>
      <p:ext uri="{BB962C8B-B14F-4D97-AF65-F5344CB8AC3E}">
        <p14:creationId xmlns:p14="http://schemas.microsoft.com/office/powerpoint/2010/main" val="18671769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Sequence of Testing</a:t>
            </a:r>
          </a:p>
        </p:txBody>
      </p:sp>
      <p:sp>
        <p:nvSpPr>
          <p:cNvPr id="3" name="Content Placeholder 2"/>
          <p:cNvSpPr>
            <a:spLocks noGrp="1"/>
          </p:cNvSpPr>
          <p:nvPr>
            <p:ph idx="1"/>
          </p:nvPr>
        </p:nvSpPr>
        <p:spPr/>
        <p:txBody>
          <a:bodyPr>
            <a:normAutofit fontScale="70000" lnSpcReduction="20000"/>
          </a:bodyPr>
          <a:lstStyle/>
          <a:p>
            <a:r>
              <a:rPr lang="en-IE" dirty="0">
                <a:latin typeface="Arial" panose="020B0604020202020204" pitchFamily="34" charset="0"/>
                <a:cs typeface="Arial" panose="020B0604020202020204" pitchFamily="34" charset="0"/>
              </a:rPr>
              <a:t>In general, the normal usage of black-box and white-box testing techniques is as follows. Black-box testing is used initially to verify that the software satisfies the specification:</a:t>
            </a:r>
          </a:p>
          <a:p>
            <a:endParaRPr lang="en-IE" dirty="0">
              <a:latin typeface="Arial" panose="020B0604020202020204" pitchFamily="34" charset="0"/>
              <a:cs typeface="Arial" panose="020B0604020202020204" pitchFamily="34" charset="0"/>
            </a:endParaRPr>
          </a:p>
          <a:p>
            <a:r>
              <a:rPr lang="en-IE" dirty="0">
                <a:latin typeface="Arial" panose="020B0604020202020204" pitchFamily="34" charset="0"/>
                <a:cs typeface="Arial" panose="020B0604020202020204" pitchFamily="34" charset="0"/>
              </a:rPr>
              <a:t>Use Equivalence Partitioning to verify the basic operation of the software</a:t>
            </a:r>
          </a:p>
          <a:p>
            <a:endParaRPr lang="en-IE" dirty="0">
              <a:latin typeface="Arial" panose="020B0604020202020204" pitchFamily="34" charset="0"/>
              <a:cs typeface="Arial" panose="020B0604020202020204" pitchFamily="34" charset="0"/>
            </a:endParaRPr>
          </a:p>
          <a:p>
            <a:r>
              <a:rPr lang="en-IE" dirty="0">
                <a:latin typeface="Arial" panose="020B0604020202020204" pitchFamily="34" charset="0"/>
                <a:cs typeface="Arial" panose="020B0604020202020204" pitchFamily="34" charset="0"/>
              </a:rPr>
              <a:t>If the specification contains boundary values, use Boundary Value Analysis to verify correct operation at the boundaries</a:t>
            </a:r>
          </a:p>
          <a:p>
            <a:pPr marL="0" indent="0">
              <a:buNone/>
            </a:pPr>
            <a:endParaRPr lang="en-IE" dirty="0">
              <a:latin typeface="Arial" panose="020B0604020202020204" pitchFamily="34" charset="0"/>
              <a:cs typeface="Arial" panose="020B0604020202020204" pitchFamily="34" charset="0"/>
            </a:endParaRPr>
          </a:p>
          <a:p>
            <a:r>
              <a:rPr lang="en-IE" dirty="0">
                <a:latin typeface="Arial" panose="020B0604020202020204" pitchFamily="34" charset="0"/>
                <a:cs typeface="Arial" panose="020B0604020202020204" pitchFamily="34" charset="0"/>
              </a:rPr>
              <a:t>If the specification states different processing for different combinations of inputs, use Combinational Testing to verify correct behaviour for each combination</a:t>
            </a:r>
          </a:p>
          <a:p>
            <a:endParaRPr lang="en-IE" dirty="0"/>
          </a:p>
        </p:txBody>
      </p:sp>
    </p:spTree>
    <p:extLst>
      <p:ext uri="{BB962C8B-B14F-4D97-AF65-F5344CB8AC3E}">
        <p14:creationId xmlns:p14="http://schemas.microsoft.com/office/powerpoint/2010/main" val="15793371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Sequence of Testing</a:t>
            </a:r>
          </a:p>
        </p:txBody>
      </p:sp>
      <p:sp>
        <p:nvSpPr>
          <p:cNvPr id="3" name="Content Placeholder 2"/>
          <p:cNvSpPr>
            <a:spLocks noGrp="1"/>
          </p:cNvSpPr>
          <p:nvPr>
            <p:ph idx="1"/>
          </p:nvPr>
        </p:nvSpPr>
        <p:spPr/>
        <p:txBody>
          <a:bodyPr>
            <a:normAutofit fontScale="85000" lnSpcReduction="10000"/>
          </a:bodyPr>
          <a:lstStyle/>
          <a:p>
            <a:r>
              <a:rPr lang="en-IE" dirty="0"/>
              <a:t>If the specification contains state-based behaviour, or different behaviour for different sequences of inputs, then use Sequential Testing to verify this behaviour</a:t>
            </a:r>
          </a:p>
          <a:p>
            <a:endParaRPr lang="en-IE" dirty="0"/>
          </a:p>
          <a:p>
            <a:r>
              <a:rPr lang="en-IE" dirty="0"/>
              <a:t>If there are reasons to suspect that there are faults in the code, perhaps based on past experience, then use Error Guessing/Expert Opinion to try and expose them</a:t>
            </a:r>
          </a:p>
          <a:p>
            <a:endParaRPr lang="en-IE" dirty="0"/>
          </a:p>
          <a:p>
            <a:r>
              <a:rPr lang="en-IE" dirty="0"/>
              <a:t>If the typical usage of the software is known, then use Random test data to verify the correct operation under these usage patterns</a:t>
            </a:r>
          </a:p>
          <a:p>
            <a:endParaRPr lang="en-IE" dirty="0"/>
          </a:p>
        </p:txBody>
      </p:sp>
    </p:spTree>
    <p:extLst>
      <p:ext uri="{BB962C8B-B14F-4D97-AF65-F5344CB8AC3E}">
        <p14:creationId xmlns:p14="http://schemas.microsoft.com/office/powerpoint/2010/main" val="42177879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Sequence of Testing</a:t>
            </a:r>
          </a:p>
        </p:txBody>
      </p:sp>
      <p:sp>
        <p:nvSpPr>
          <p:cNvPr id="3" name="Content Placeholder 2"/>
          <p:cNvSpPr>
            <a:spLocks noGrp="1"/>
          </p:cNvSpPr>
          <p:nvPr>
            <p:ph idx="1"/>
          </p:nvPr>
        </p:nvSpPr>
        <p:spPr/>
        <p:txBody>
          <a:bodyPr>
            <a:normAutofit fontScale="92500" lnSpcReduction="20000"/>
          </a:bodyPr>
          <a:lstStyle/>
          <a:p>
            <a:r>
              <a:rPr lang="en-IE" dirty="0"/>
              <a:t>For each of these tests, measure the statement and branch coverage. Normally the goal is to achieve 100% statement coverage and 100% branch coverage-because these are easy to measure automatically. </a:t>
            </a:r>
          </a:p>
          <a:p>
            <a:r>
              <a:rPr lang="en-IE" dirty="0"/>
              <a:t>If this has not been achieved, then white-box techniques can be used as follows: </a:t>
            </a:r>
          </a:p>
          <a:p>
            <a:r>
              <a:rPr lang="en-IE" dirty="0"/>
              <a:t>Use Statement Coverage to ensure that 100% of the statements have been executed.</a:t>
            </a:r>
          </a:p>
          <a:p>
            <a:r>
              <a:rPr lang="en-IE" dirty="0"/>
              <a:t>Use Branch Coverage to ensure that 100% of the branches have been taken.</a:t>
            </a:r>
          </a:p>
        </p:txBody>
      </p:sp>
    </p:spTree>
    <p:extLst>
      <p:ext uri="{BB962C8B-B14F-4D97-AF65-F5344CB8AC3E}">
        <p14:creationId xmlns:p14="http://schemas.microsoft.com/office/powerpoint/2010/main" val="30907040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Sequence of Testing</a:t>
            </a:r>
          </a:p>
        </p:txBody>
      </p:sp>
      <p:sp>
        <p:nvSpPr>
          <p:cNvPr id="3" name="Content Placeholder 2"/>
          <p:cNvSpPr>
            <a:spLocks noGrp="1"/>
          </p:cNvSpPr>
          <p:nvPr>
            <p:ph idx="1"/>
          </p:nvPr>
        </p:nvSpPr>
        <p:spPr/>
        <p:txBody>
          <a:bodyPr>
            <a:normAutofit fontScale="92500" lnSpcReduction="20000"/>
          </a:bodyPr>
          <a:lstStyle/>
          <a:p>
            <a:r>
              <a:rPr lang="en-IE" dirty="0"/>
              <a:t>Subsequently, if the code contains complex decisions, or if 100% branch coverage has not been achieved:</a:t>
            </a:r>
          </a:p>
          <a:p>
            <a:r>
              <a:rPr lang="en-IE" dirty="0"/>
              <a:t>Use Condition Coverage to ensure that every condition has been exercised</a:t>
            </a:r>
          </a:p>
          <a:p>
            <a:r>
              <a:rPr lang="en-IE" dirty="0"/>
              <a:t>Use Decision/Condition Coverage to ensure that every decision and every condition has been exercised</a:t>
            </a:r>
          </a:p>
          <a:p>
            <a:r>
              <a:rPr lang="en-IE" dirty="0"/>
              <a:t>Use Multiple Condition Coverage to ensure that every combination of conditions has been exercised</a:t>
            </a:r>
          </a:p>
        </p:txBody>
      </p:sp>
    </p:spTree>
    <p:extLst>
      <p:ext uri="{BB962C8B-B14F-4D97-AF65-F5344CB8AC3E}">
        <p14:creationId xmlns:p14="http://schemas.microsoft.com/office/powerpoint/2010/main" val="17675551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Sequence of Testing</a:t>
            </a:r>
          </a:p>
        </p:txBody>
      </p:sp>
      <p:sp>
        <p:nvSpPr>
          <p:cNvPr id="3" name="Content Placeholder 2"/>
          <p:cNvSpPr>
            <a:spLocks noGrp="1"/>
          </p:cNvSpPr>
          <p:nvPr>
            <p:ph idx="1"/>
          </p:nvPr>
        </p:nvSpPr>
        <p:spPr/>
        <p:txBody>
          <a:bodyPr/>
          <a:lstStyle/>
          <a:p>
            <a:r>
              <a:rPr lang="en-IE" dirty="0"/>
              <a:t>These white-box test techniques can be further augmented as follows:</a:t>
            </a:r>
          </a:p>
          <a:p>
            <a:r>
              <a:rPr lang="en-IE" dirty="0"/>
              <a:t>If the code contains complex end-to-end paths, then use Path Testing to ensure coverage of these</a:t>
            </a:r>
          </a:p>
          <a:p>
            <a:r>
              <a:rPr lang="en-IE" dirty="0"/>
              <a:t>If the code contains complex data usage patterns, then use DU Pair Testing to ensure coverage of these</a:t>
            </a:r>
          </a:p>
        </p:txBody>
      </p:sp>
    </p:spTree>
    <p:extLst>
      <p:ext uri="{BB962C8B-B14F-4D97-AF65-F5344CB8AC3E}">
        <p14:creationId xmlns:p14="http://schemas.microsoft.com/office/powerpoint/2010/main" val="37649974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Sequence of Testing</a:t>
            </a:r>
          </a:p>
        </p:txBody>
      </p:sp>
      <p:sp>
        <p:nvSpPr>
          <p:cNvPr id="3" name="Content Placeholder 2"/>
          <p:cNvSpPr>
            <a:spLocks noGrp="1"/>
          </p:cNvSpPr>
          <p:nvPr>
            <p:ph idx="1"/>
          </p:nvPr>
        </p:nvSpPr>
        <p:spPr/>
        <p:txBody>
          <a:bodyPr>
            <a:normAutofit fontScale="92500" lnSpcReduction="20000"/>
          </a:bodyPr>
          <a:lstStyle/>
          <a:p>
            <a:r>
              <a:rPr lang="en-IE" dirty="0"/>
              <a:t>In all cases, the decision to proceed with further tests is based on a cost-benefit trade-off: balancing the extra time and work required to do the extra tests justified against the extra confidence they will provide in the software quality. </a:t>
            </a:r>
          </a:p>
          <a:p>
            <a:r>
              <a:rPr lang="en-IE" dirty="0"/>
              <a:t>Often it is a judgement call as to what level of testing to execute.</a:t>
            </a:r>
          </a:p>
          <a:p>
            <a:r>
              <a:rPr lang="en-IE" dirty="0"/>
              <a:t>Fault Insertion can subsequently be used to measure the effectiveness of these tests in finding particular faults.</a:t>
            </a:r>
          </a:p>
        </p:txBody>
      </p:sp>
    </p:spTree>
    <p:extLst>
      <p:ext uri="{BB962C8B-B14F-4D97-AF65-F5344CB8AC3E}">
        <p14:creationId xmlns:p14="http://schemas.microsoft.com/office/powerpoint/2010/main" val="24514354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Note:</a:t>
            </a:r>
          </a:p>
        </p:txBody>
      </p:sp>
      <p:sp>
        <p:nvSpPr>
          <p:cNvPr id="3" name="Content Placeholder 2"/>
          <p:cNvSpPr>
            <a:spLocks noGrp="1"/>
          </p:cNvSpPr>
          <p:nvPr>
            <p:ph idx="1"/>
          </p:nvPr>
        </p:nvSpPr>
        <p:spPr/>
        <p:txBody>
          <a:bodyPr>
            <a:normAutofit fontScale="92500"/>
          </a:bodyPr>
          <a:lstStyle/>
          <a:p>
            <a:r>
              <a:rPr lang="en-IE" dirty="0"/>
              <a:t>Black-box tests can be written before, or in parallel with, the code (as they are based on the specifications).</a:t>
            </a:r>
          </a:p>
          <a:p>
            <a:r>
              <a:rPr lang="en-IE" dirty="0"/>
              <a:t>It normally serves no purpose to execute white-box tests before black-box tests.</a:t>
            </a:r>
          </a:p>
          <a:p>
            <a:r>
              <a:rPr lang="en-IE" dirty="0"/>
              <a:t>White-box testing can never be used as a substitute for black-box testing.</a:t>
            </a:r>
          </a:p>
          <a:p>
            <a:r>
              <a:rPr lang="en-IE" dirty="0"/>
              <a:t>White-box tests must be reviewed, and probably changed, every time the code is modified</a:t>
            </a:r>
          </a:p>
        </p:txBody>
      </p:sp>
    </p:spTree>
    <p:extLst>
      <p:ext uri="{BB962C8B-B14F-4D97-AF65-F5344CB8AC3E}">
        <p14:creationId xmlns:p14="http://schemas.microsoft.com/office/powerpoint/2010/main" val="398440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Static Testing</a:t>
            </a:r>
          </a:p>
        </p:txBody>
      </p:sp>
      <p:sp>
        <p:nvSpPr>
          <p:cNvPr id="3" name="Content Placeholder 2"/>
          <p:cNvSpPr>
            <a:spLocks noGrp="1"/>
          </p:cNvSpPr>
          <p:nvPr>
            <p:ph idx="1"/>
          </p:nvPr>
        </p:nvSpPr>
        <p:spPr/>
        <p:txBody>
          <a:bodyPr/>
          <a:lstStyle/>
          <a:p>
            <a:r>
              <a:rPr lang="en-IE" dirty="0"/>
              <a:t>Static Verification (or Static Analysis) can be as straightforward as having someone of training and experience reading through the code to search for faults.</a:t>
            </a:r>
          </a:p>
          <a:p>
            <a:endParaRPr lang="en-IE" dirty="0"/>
          </a:p>
          <a:p>
            <a:r>
              <a:rPr lang="en-IE" dirty="0"/>
              <a:t>It could also take a mathematical approach consisting of symbolic execution of the program</a:t>
            </a:r>
          </a:p>
        </p:txBody>
      </p:sp>
    </p:spTree>
    <p:extLst>
      <p:ext uri="{BB962C8B-B14F-4D97-AF65-F5344CB8AC3E}">
        <p14:creationId xmlns:p14="http://schemas.microsoft.com/office/powerpoint/2010/main" val="33048413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Equivalence Partitioning</a:t>
            </a:r>
          </a:p>
        </p:txBody>
      </p:sp>
      <p:sp>
        <p:nvSpPr>
          <p:cNvPr id="3" name="Content Placeholder 2"/>
          <p:cNvSpPr>
            <a:spLocks noGrp="1"/>
          </p:cNvSpPr>
          <p:nvPr>
            <p:ph idx="1"/>
          </p:nvPr>
        </p:nvSpPr>
        <p:spPr>
          <a:xfrm>
            <a:off x="0" y="1417638"/>
            <a:ext cx="9144000" cy="5165723"/>
          </a:xfrm>
        </p:spPr>
        <p:txBody>
          <a:bodyPr>
            <a:normAutofit fontScale="85000" lnSpcReduction="10000"/>
          </a:bodyPr>
          <a:lstStyle/>
          <a:p>
            <a:r>
              <a:rPr lang="en-GB" altLang="en-US" dirty="0"/>
              <a:t>In general, its goal is to verify the basic operation of the software</a:t>
            </a:r>
          </a:p>
          <a:p>
            <a:r>
              <a:rPr lang="en-IE" dirty="0"/>
              <a:t>Equivalence Partitioning is based on selecting representative values of each parameter from the equivalence partitions. </a:t>
            </a:r>
          </a:p>
          <a:p>
            <a:r>
              <a:rPr lang="en-IE" altLang="zh-CN" dirty="0"/>
              <a:t>Each equivalence partition for each of the parameters is a test case. Both the inputs and the output should be considered. </a:t>
            </a:r>
          </a:p>
          <a:p>
            <a:r>
              <a:rPr lang="en-IE" altLang="zh-CN" dirty="0"/>
              <a:t>The technique involves generating as few tests as possible: each new test should select data from as many uncovered partitions as possible. </a:t>
            </a:r>
          </a:p>
          <a:p>
            <a:r>
              <a:rPr lang="en-IE" altLang="zh-CN" dirty="0"/>
              <a:t>Error cases should be treated separately to avoid error hiding.</a:t>
            </a:r>
          </a:p>
          <a:p>
            <a:r>
              <a:rPr lang="en-IE" altLang="zh-CN" dirty="0"/>
              <a:t>The goal is to achieve 100% coverage of the equivalence partitions.</a:t>
            </a:r>
            <a:endParaRPr lang="en-IE" dirty="0"/>
          </a:p>
          <a:p>
            <a:endParaRPr lang="en-IE" dirty="0"/>
          </a:p>
          <a:p>
            <a:endParaRPr lang="en-GB" altLang="en-US" dirty="0"/>
          </a:p>
          <a:p>
            <a:endParaRPr lang="en-GB" altLang="en-US" dirty="0"/>
          </a:p>
          <a:p>
            <a:endParaRPr lang="en-GB" altLang="en-US" dirty="0"/>
          </a:p>
          <a:p>
            <a:endParaRPr lang="en-IE" dirty="0"/>
          </a:p>
        </p:txBody>
      </p:sp>
    </p:spTree>
    <p:extLst>
      <p:ext uri="{BB962C8B-B14F-4D97-AF65-F5344CB8AC3E}">
        <p14:creationId xmlns:p14="http://schemas.microsoft.com/office/powerpoint/2010/main" val="4882874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EP Test Cases</a:t>
            </a:r>
          </a:p>
        </p:txBody>
      </p:sp>
      <p:sp>
        <p:nvSpPr>
          <p:cNvPr id="3" name="Content Placeholder 2"/>
          <p:cNvSpPr>
            <a:spLocks noGrp="1"/>
          </p:cNvSpPr>
          <p:nvPr>
            <p:ph idx="1"/>
          </p:nvPr>
        </p:nvSpPr>
        <p:spPr/>
        <p:txBody>
          <a:bodyPr>
            <a:normAutofit/>
          </a:bodyPr>
          <a:lstStyle/>
          <a:p>
            <a:r>
              <a:rPr lang="en-IE" dirty="0"/>
              <a:t>Each partition for each input and output is a test case. </a:t>
            </a:r>
          </a:p>
          <a:p>
            <a:r>
              <a:rPr lang="en-IE" dirty="0"/>
              <a:t>It is often useful to use the prefix “EP-" for Equivalence Partition test cases. </a:t>
            </a:r>
          </a:p>
          <a:p>
            <a:r>
              <a:rPr lang="en-IE" dirty="0"/>
              <a:t>Note that the actual numerical values selected from the partitions are not the test cases, they are the test data.</a:t>
            </a:r>
          </a:p>
        </p:txBody>
      </p:sp>
    </p:spTree>
    <p:extLst>
      <p:ext uri="{BB962C8B-B14F-4D97-AF65-F5344CB8AC3E}">
        <p14:creationId xmlns:p14="http://schemas.microsoft.com/office/powerpoint/2010/main" val="15450678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EP Test Data</a:t>
            </a:r>
          </a:p>
        </p:txBody>
      </p:sp>
      <p:sp>
        <p:nvSpPr>
          <p:cNvPr id="3" name="Content Placeholder 2"/>
          <p:cNvSpPr>
            <a:spLocks noGrp="1"/>
          </p:cNvSpPr>
          <p:nvPr>
            <p:ph idx="1"/>
          </p:nvPr>
        </p:nvSpPr>
        <p:spPr/>
        <p:txBody>
          <a:bodyPr>
            <a:normAutofit fontScale="77500" lnSpcReduction="20000"/>
          </a:bodyPr>
          <a:lstStyle/>
          <a:p>
            <a:r>
              <a:rPr lang="en-IE" dirty="0"/>
              <a:t>Input test data is selected, based on test cases which are not yet covered. Ideally, each normal Test will include as many additional normal test cases as possible. Each error Test must only include one error test case.</a:t>
            </a:r>
          </a:p>
          <a:p>
            <a:endParaRPr lang="en-IE" dirty="0"/>
          </a:p>
          <a:p>
            <a:r>
              <a:rPr lang="en-IE" dirty="0"/>
              <a:t>Expected output values are derived from the specification. However, the tester must ensure that all the test cases related to the output parameters are covered. It may be necessary to read the specification “backwards" to determine input values that will result in an output value being in the required equivalence partition.</a:t>
            </a:r>
          </a:p>
        </p:txBody>
      </p:sp>
    </p:spTree>
    <p:extLst>
      <p:ext uri="{BB962C8B-B14F-4D97-AF65-F5344CB8AC3E}">
        <p14:creationId xmlns:p14="http://schemas.microsoft.com/office/powerpoint/2010/main" val="15301996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EP Test Data</a:t>
            </a:r>
          </a:p>
        </p:txBody>
      </p:sp>
      <p:sp>
        <p:nvSpPr>
          <p:cNvPr id="3" name="Content Placeholder 2"/>
          <p:cNvSpPr>
            <a:spLocks noGrp="1"/>
          </p:cNvSpPr>
          <p:nvPr>
            <p:ph idx="1"/>
          </p:nvPr>
        </p:nvSpPr>
        <p:spPr/>
        <p:txBody>
          <a:bodyPr>
            <a:normAutofit fontScale="92500" lnSpcReduction="10000"/>
          </a:bodyPr>
          <a:lstStyle/>
          <a:p>
            <a:r>
              <a:rPr lang="en-IE" dirty="0"/>
              <a:t>Hint: it is usually easiest to identify test data by going through the test cases in order, selecting the next uncovered test case for each parameter, and then selecting an Equivalence Partition value. </a:t>
            </a:r>
          </a:p>
          <a:p>
            <a:endParaRPr lang="en-IE" dirty="0"/>
          </a:p>
          <a:p>
            <a:r>
              <a:rPr lang="en-IE" dirty="0"/>
              <a:t>There is no reason to use different values from the same partition-in fact it is easier to review the test data for correctness if the one particular value is chosen from each partition, and then used throughout</a:t>
            </a:r>
          </a:p>
          <a:p>
            <a:endParaRPr lang="en-IE" dirty="0"/>
          </a:p>
        </p:txBody>
      </p:sp>
    </p:spTree>
    <p:extLst>
      <p:ext uri="{BB962C8B-B14F-4D97-AF65-F5344CB8AC3E}">
        <p14:creationId xmlns:p14="http://schemas.microsoft.com/office/powerpoint/2010/main" val="16107440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Comment</a:t>
            </a:r>
          </a:p>
        </p:txBody>
      </p:sp>
      <p:sp>
        <p:nvSpPr>
          <p:cNvPr id="3" name="Content Placeholder 2"/>
          <p:cNvSpPr>
            <a:spLocks noGrp="1"/>
          </p:cNvSpPr>
          <p:nvPr>
            <p:ph idx="1"/>
          </p:nvPr>
        </p:nvSpPr>
        <p:spPr/>
        <p:txBody>
          <a:bodyPr>
            <a:normAutofit fontScale="85000" lnSpcReduction="20000"/>
          </a:bodyPr>
          <a:lstStyle/>
          <a:p>
            <a:r>
              <a:rPr lang="en-IE" dirty="0"/>
              <a:t>Equivalence Partitions provide a minimum level of black-box testing. At least one value has been tested from every input and output partition, using a minimum number of tests.</a:t>
            </a:r>
          </a:p>
          <a:p>
            <a:r>
              <a:rPr lang="en-IE" dirty="0"/>
              <a:t>These tests are likely to ensure that the basic data processing aspects of the code are correct. But they do not exercise the different decisions made in the code.</a:t>
            </a:r>
          </a:p>
          <a:p>
            <a:r>
              <a:rPr lang="en-IE" dirty="0"/>
              <a:t>This is important, as decisions are a frequent source of mistakes in the code. These decisions generally reflect the boundaries of input partitions, or the identification of combinations of inputs requiring particular processing. </a:t>
            </a:r>
          </a:p>
        </p:txBody>
      </p:sp>
    </p:spTree>
    <p:extLst>
      <p:ext uri="{BB962C8B-B14F-4D97-AF65-F5344CB8AC3E}">
        <p14:creationId xmlns:p14="http://schemas.microsoft.com/office/powerpoint/2010/main" val="29442176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EP </a:t>
            </a:r>
            <a:r>
              <a:rPr lang="en-IE" dirty="0" err="1"/>
              <a:t>优点</a:t>
            </a:r>
            <a:endParaRPr lang="en-IE" dirty="0"/>
          </a:p>
        </p:txBody>
      </p:sp>
      <p:sp>
        <p:nvSpPr>
          <p:cNvPr id="3" name="Content Placeholder 2"/>
          <p:cNvSpPr>
            <a:spLocks noGrp="1"/>
          </p:cNvSpPr>
          <p:nvPr>
            <p:ph idx="1"/>
          </p:nvPr>
        </p:nvSpPr>
        <p:spPr/>
        <p:txBody>
          <a:bodyPr/>
          <a:lstStyle/>
          <a:p>
            <a:r>
              <a:rPr lang="en-IE" dirty="0"/>
              <a:t>Provides a good basic level of testing.</a:t>
            </a:r>
          </a:p>
          <a:p>
            <a:r>
              <a:rPr lang="en-IE" dirty="0"/>
              <a:t>Well suited to data processing applications where input variables may be easily identified and take on distinct values allowing easy partitioning.</a:t>
            </a:r>
          </a:p>
          <a:p>
            <a:r>
              <a:rPr lang="en-IE" dirty="0"/>
              <a:t>Provides a structured means for identifying basic test cases.</a:t>
            </a:r>
          </a:p>
        </p:txBody>
      </p:sp>
    </p:spTree>
    <p:extLst>
      <p:ext uri="{BB962C8B-B14F-4D97-AF65-F5344CB8AC3E}">
        <p14:creationId xmlns:p14="http://schemas.microsoft.com/office/powerpoint/2010/main" val="40098323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EP </a:t>
            </a:r>
            <a:r>
              <a:rPr lang="en-IE" dirty="0" err="1"/>
              <a:t>缺点</a:t>
            </a:r>
            <a:endParaRPr lang="en-IE" dirty="0"/>
          </a:p>
        </p:txBody>
      </p:sp>
      <p:sp>
        <p:nvSpPr>
          <p:cNvPr id="3" name="Content Placeholder 2"/>
          <p:cNvSpPr>
            <a:spLocks noGrp="1"/>
          </p:cNvSpPr>
          <p:nvPr>
            <p:ph idx="1"/>
          </p:nvPr>
        </p:nvSpPr>
        <p:spPr/>
        <p:txBody>
          <a:bodyPr/>
          <a:lstStyle/>
          <a:p>
            <a:r>
              <a:rPr lang="en-IE" dirty="0"/>
              <a:t>Correct processing at the edges of partitions is not tested.</a:t>
            </a:r>
          </a:p>
          <a:p>
            <a:r>
              <a:rPr lang="en-IE" dirty="0"/>
              <a:t>Combinations of inputs are not tested.</a:t>
            </a:r>
          </a:p>
          <a:p>
            <a:r>
              <a:rPr lang="en-IE" dirty="0"/>
              <a:t>The technique does not provide an algorithm for finding the partitions or selecting the test data.</a:t>
            </a:r>
          </a:p>
        </p:txBody>
      </p:sp>
    </p:spTree>
    <p:extLst>
      <p:ext uri="{BB962C8B-B14F-4D97-AF65-F5344CB8AC3E}">
        <p14:creationId xmlns:p14="http://schemas.microsoft.com/office/powerpoint/2010/main" val="41659052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a:t>等价类划分的参数</a:t>
            </a:r>
            <a:r>
              <a:rPr lang="zh-CN" altLang="en-US" dirty="0"/>
              <a:t>：显示和隐式</a:t>
            </a:r>
            <a:endParaRPr lang="en-IE" dirty="0"/>
          </a:p>
        </p:txBody>
      </p:sp>
      <p:sp>
        <p:nvSpPr>
          <p:cNvPr id="3" name="Content Placeholder 2"/>
          <p:cNvSpPr>
            <a:spLocks noGrp="1"/>
          </p:cNvSpPr>
          <p:nvPr>
            <p:ph idx="1"/>
          </p:nvPr>
        </p:nvSpPr>
        <p:spPr/>
        <p:txBody>
          <a:bodyPr>
            <a:normAutofit fontScale="92500" lnSpcReduction="20000"/>
          </a:bodyPr>
          <a:lstStyle/>
          <a:p>
            <a:r>
              <a:rPr lang="en-IE" dirty="0"/>
              <a:t>Parameters</a:t>
            </a:r>
          </a:p>
          <a:p>
            <a:pPr lvl="1"/>
            <a:r>
              <a:rPr lang="en-IE" dirty="0"/>
              <a:t>Input, output parameters of methods/functions</a:t>
            </a:r>
          </a:p>
          <a:p>
            <a:r>
              <a:rPr lang="en-IE" dirty="0"/>
              <a:t>Methods (and functions) have explicit and implicit parameters. </a:t>
            </a:r>
          </a:p>
          <a:p>
            <a:pPr lvl="1"/>
            <a:r>
              <a:rPr lang="en-IE" dirty="0"/>
              <a:t>Explicit parameters are passed in the method call. </a:t>
            </a:r>
          </a:p>
          <a:p>
            <a:pPr lvl="1"/>
            <a:r>
              <a:rPr lang="en-IE" dirty="0"/>
              <a:t>Implicit parameters are not: for example, in a C program they may be global variables; in a Java program, they may be attributes. </a:t>
            </a:r>
          </a:p>
          <a:p>
            <a:r>
              <a:rPr lang="en-IE" dirty="0"/>
              <a:t>Both types of parameter must be considered in testing. A complete specification should include all inputs and outputs.</a:t>
            </a:r>
          </a:p>
        </p:txBody>
      </p:sp>
    </p:spTree>
    <p:extLst>
      <p:ext uri="{BB962C8B-B14F-4D97-AF65-F5344CB8AC3E}">
        <p14:creationId xmlns:p14="http://schemas.microsoft.com/office/powerpoint/2010/main" val="4082816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Equivalence Partitions</a:t>
            </a:r>
          </a:p>
        </p:txBody>
      </p:sp>
      <p:sp>
        <p:nvSpPr>
          <p:cNvPr id="3" name="Content Placeholder 2"/>
          <p:cNvSpPr>
            <a:spLocks noGrp="1"/>
          </p:cNvSpPr>
          <p:nvPr>
            <p:ph idx="1"/>
          </p:nvPr>
        </p:nvSpPr>
        <p:spPr/>
        <p:txBody>
          <a:bodyPr>
            <a:normAutofit fontScale="92500" lnSpcReduction="10000"/>
          </a:bodyPr>
          <a:lstStyle/>
          <a:p>
            <a:r>
              <a:rPr lang="en-IE" dirty="0"/>
              <a:t>Equivalence Partitions (EP)</a:t>
            </a:r>
          </a:p>
          <a:p>
            <a:pPr lvl="1"/>
            <a:r>
              <a:rPr lang="en-IE" dirty="0"/>
              <a:t>EP is a range of values for a parameter for which the specification states equivalent processing</a:t>
            </a:r>
          </a:p>
          <a:p>
            <a:pPr lvl="1"/>
            <a:r>
              <a:rPr lang="en-IE" dirty="0"/>
              <a:t>Representative value from each partition is selected as test data.</a:t>
            </a:r>
          </a:p>
          <a:p>
            <a:pPr lvl="1"/>
            <a:r>
              <a:rPr lang="en-IE" dirty="0"/>
              <a:t>Example:</a:t>
            </a:r>
          </a:p>
          <a:p>
            <a:pPr lvl="2"/>
            <a:r>
              <a:rPr lang="en-IE" dirty="0"/>
              <a:t>Partition 1 (negative number): Integer.MIN_VALUE..-1 </a:t>
            </a:r>
          </a:p>
          <a:p>
            <a:pPr lvl="2"/>
            <a:r>
              <a:rPr lang="en-IE" dirty="0"/>
              <a:t>Partition 2 (0 ) : 0..0</a:t>
            </a:r>
          </a:p>
          <a:p>
            <a:pPr lvl="2"/>
            <a:r>
              <a:rPr lang="en-IE" dirty="0"/>
              <a:t>Partition 3(positive number): 1.. </a:t>
            </a:r>
            <a:r>
              <a:rPr lang="en-IE" dirty="0" err="1"/>
              <a:t>Integer.MAX_VALUE</a:t>
            </a:r>
            <a:endParaRPr lang="en-IE" dirty="0"/>
          </a:p>
          <a:p>
            <a:pPr lvl="1"/>
            <a:r>
              <a:rPr lang="en-IE" dirty="0"/>
              <a:t>Any value in the partition is processed equivalently to any other value</a:t>
            </a:r>
          </a:p>
        </p:txBody>
      </p:sp>
      <p:sp>
        <p:nvSpPr>
          <p:cNvPr id="13" name="TextBox 12"/>
          <p:cNvSpPr txBox="1"/>
          <p:nvPr/>
        </p:nvSpPr>
        <p:spPr>
          <a:xfrm>
            <a:off x="4106359" y="4185084"/>
            <a:ext cx="340158" cy="369332"/>
          </a:xfrm>
          <a:prstGeom prst="rect">
            <a:avLst/>
          </a:prstGeom>
          <a:noFill/>
        </p:spPr>
        <p:txBody>
          <a:bodyPr wrap="none" lIns="91418" tIns="45710" rIns="91418" bIns="45710" rtlCol="0">
            <a:spAutoFit/>
          </a:bodyPr>
          <a:lstStyle/>
          <a:p>
            <a:r>
              <a:rPr lang="en-IE" dirty="0"/>
              <a:t>-1</a:t>
            </a:r>
          </a:p>
        </p:txBody>
      </p:sp>
    </p:spTree>
    <p:extLst>
      <p:ext uri="{BB962C8B-B14F-4D97-AF65-F5344CB8AC3E}">
        <p14:creationId xmlns:p14="http://schemas.microsoft.com/office/powerpoint/2010/main" val="32415507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Analysis of software specification</a:t>
            </a:r>
          </a:p>
        </p:txBody>
      </p:sp>
      <p:sp>
        <p:nvSpPr>
          <p:cNvPr id="3" name="Content Placeholder 2"/>
          <p:cNvSpPr>
            <a:spLocks noGrp="1"/>
          </p:cNvSpPr>
          <p:nvPr>
            <p:ph idx="1"/>
          </p:nvPr>
        </p:nvSpPr>
        <p:spPr/>
        <p:txBody>
          <a:bodyPr/>
          <a:lstStyle/>
          <a:p>
            <a:r>
              <a:rPr lang="en-IE" dirty="0"/>
              <a:t>Equivalence Partitions</a:t>
            </a:r>
          </a:p>
          <a:p>
            <a:pPr lvl="1"/>
            <a:r>
              <a:rPr lang="en-IE" dirty="0"/>
              <a:t>Every value for every parameter is in one partition</a:t>
            </a:r>
          </a:p>
          <a:p>
            <a:pPr lvl="1"/>
            <a:r>
              <a:rPr lang="en-IE" dirty="0"/>
              <a:t>No values between partition</a:t>
            </a:r>
          </a:p>
          <a:p>
            <a:pPr lvl="1"/>
            <a:r>
              <a:rPr lang="en-IE" dirty="0"/>
              <a:t>Natural range of the parameter provides the upper and lower limits for partitions</a:t>
            </a:r>
          </a:p>
          <a:p>
            <a:pPr lvl="1"/>
            <a:r>
              <a:rPr lang="en-IE" dirty="0"/>
              <a:t>Any one value can be selected to represent any other value in the same partition. Traditionally a value in the middle is picked</a:t>
            </a:r>
          </a:p>
          <a:p>
            <a:pPr lvl="1"/>
            <a:r>
              <a:rPr lang="en-IE" dirty="0"/>
              <a:t>A single test uses a single value in a partition</a:t>
            </a:r>
          </a:p>
        </p:txBody>
      </p:sp>
    </p:spTree>
    <p:extLst>
      <p:ext uri="{BB962C8B-B14F-4D97-AF65-F5344CB8AC3E}">
        <p14:creationId xmlns:p14="http://schemas.microsoft.com/office/powerpoint/2010/main" val="218572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Static Testing</a:t>
            </a:r>
          </a:p>
        </p:txBody>
      </p:sp>
      <p:sp>
        <p:nvSpPr>
          <p:cNvPr id="3" name="Content Placeholder 2"/>
          <p:cNvSpPr>
            <a:spLocks noGrp="1"/>
          </p:cNvSpPr>
          <p:nvPr>
            <p:ph idx="1"/>
          </p:nvPr>
        </p:nvSpPr>
        <p:spPr/>
        <p:txBody>
          <a:bodyPr>
            <a:normAutofit/>
          </a:bodyPr>
          <a:lstStyle/>
          <a:p>
            <a:r>
              <a:rPr lang="en-IE" dirty="0"/>
              <a:t>Can use modelling such as UML</a:t>
            </a:r>
          </a:p>
          <a:p>
            <a:endParaRPr lang="en-IE" dirty="0"/>
          </a:p>
          <a:p>
            <a:r>
              <a:rPr lang="en-IE" dirty="0"/>
              <a:t>Can apply formal methods</a:t>
            </a:r>
          </a:p>
          <a:p>
            <a:endParaRPr lang="en-IE" dirty="0"/>
          </a:p>
          <a:p>
            <a:r>
              <a:rPr lang="en-IE" dirty="0"/>
              <a:t>Tools such as Spec# exist</a:t>
            </a:r>
          </a:p>
          <a:p>
            <a:endParaRPr lang="en-IE" dirty="0"/>
          </a:p>
        </p:txBody>
      </p:sp>
    </p:spTree>
    <p:extLst>
      <p:ext uri="{BB962C8B-B14F-4D97-AF65-F5344CB8AC3E}">
        <p14:creationId xmlns:p14="http://schemas.microsoft.com/office/powerpoint/2010/main" val="35060138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EP</a:t>
            </a:r>
          </a:p>
        </p:txBody>
      </p:sp>
      <p:sp>
        <p:nvSpPr>
          <p:cNvPr id="3" name="Content Placeholder 2"/>
          <p:cNvSpPr>
            <a:spLocks noGrp="1"/>
          </p:cNvSpPr>
          <p:nvPr>
            <p:ph idx="1"/>
          </p:nvPr>
        </p:nvSpPr>
        <p:spPr/>
        <p:txBody>
          <a:bodyPr>
            <a:normAutofit/>
          </a:bodyPr>
          <a:lstStyle/>
          <a:p>
            <a:r>
              <a:rPr lang="en-IE" dirty="0"/>
              <a:t>Equivalence Partitions are useful for testing the fundamental operation of the software: </a:t>
            </a:r>
          </a:p>
          <a:p>
            <a:r>
              <a:rPr lang="en-IE" dirty="0"/>
              <a:t>if the software fails using EP values, then it is not worth testing with more sophisticated techniques until the faults have been fixed.</a:t>
            </a:r>
          </a:p>
        </p:txBody>
      </p:sp>
    </p:spTree>
    <p:extLst>
      <p:ext uri="{BB962C8B-B14F-4D97-AF65-F5344CB8AC3E}">
        <p14:creationId xmlns:p14="http://schemas.microsoft.com/office/powerpoint/2010/main" val="24456207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Test Data</a:t>
            </a:r>
          </a:p>
        </p:txBody>
      </p:sp>
      <p:sp>
        <p:nvSpPr>
          <p:cNvPr id="3" name="Content Placeholder 2"/>
          <p:cNvSpPr>
            <a:spLocks noGrp="1"/>
          </p:cNvSpPr>
          <p:nvPr>
            <p:ph idx="1"/>
          </p:nvPr>
        </p:nvSpPr>
        <p:spPr/>
        <p:txBody>
          <a:bodyPr>
            <a:normAutofit fontScale="85000" lnSpcReduction="20000"/>
          </a:bodyPr>
          <a:lstStyle/>
          <a:p>
            <a:r>
              <a:rPr lang="en-IE" dirty="0"/>
              <a:t>Each Test is specified by its associated test data. Each Test requires a unique identifier (unique across all tests for the method under test). The data for each test should include a unique identifier, the test cases covered, the input values, and the expected output value(s).</a:t>
            </a:r>
          </a:p>
          <a:p>
            <a:r>
              <a:rPr lang="en-IE" dirty="0"/>
              <a:t>Test input data is selected from arbitrary values within the equivalence partitions:</a:t>
            </a:r>
          </a:p>
          <a:p>
            <a:pPr lvl="1"/>
            <a:r>
              <a:rPr lang="en-IE" dirty="0"/>
              <a:t>normally a central value is selected. Start with the first normal test case (i.e. not an error case). Then complete the tests for all the other normal test cases - for each additional test, data is selected to cover as many additional normal test cases as possible.</a:t>
            </a:r>
          </a:p>
        </p:txBody>
      </p:sp>
    </p:spTree>
    <p:extLst>
      <p:ext uri="{BB962C8B-B14F-4D97-AF65-F5344CB8AC3E}">
        <p14:creationId xmlns:p14="http://schemas.microsoft.com/office/powerpoint/2010/main" val="28825352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边界值分析的作用</a:t>
            </a:r>
            <a:endParaRPr lang="en-IE" dirty="0"/>
          </a:p>
        </p:txBody>
      </p:sp>
      <p:sp>
        <p:nvSpPr>
          <p:cNvPr id="3" name="Content Placeholder 2"/>
          <p:cNvSpPr>
            <a:spLocks noGrp="1"/>
          </p:cNvSpPr>
          <p:nvPr>
            <p:ph idx="1"/>
          </p:nvPr>
        </p:nvSpPr>
        <p:spPr/>
        <p:txBody>
          <a:bodyPr/>
          <a:lstStyle/>
          <a:p>
            <a:r>
              <a:rPr lang="en-IE" dirty="0"/>
              <a:t>In general, the goal of BVA is to find faults in the software associated with decisions. </a:t>
            </a:r>
          </a:p>
          <a:p>
            <a:r>
              <a:rPr lang="en-IE" dirty="0"/>
              <a:t>The type of processing applied depends on the equivalence partitions of the inputs, and the correctness of the decisions tends to be associated with the boundaries of these partitions.</a:t>
            </a:r>
          </a:p>
        </p:txBody>
      </p:sp>
    </p:spTree>
    <p:extLst>
      <p:ext uri="{BB962C8B-B14F-4D97-AF65-F5344CB8AC3E}">
        <p14:creationId xmlns:p14="http://schemas.microsoft.com/office/powerpoint/2010/main" val="19833658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BVA Description</a:t>
            </a:r>
          </a:p>
        </p:txBody>
      </p:sp>
      <p:sp>
        <p:nvSpPr>
          <p:cNvPr id="3" name="Content Placeholder 2"/>
          <p:cNvSpPr>
            <a:spLocks noGrp="1"/>
          </p:cNvSpPr>
          <p:nvPr>
            <p:ph idx="1"/>
          </p:nvPr>
        </p:nvSpPr>
        <p:spPr/>
        <p:txBody>
          <a:bodyPr>
            <a:normAutofit fontScale="85000" lnSpcReduction="10000"/>
          </a:bodyPr>
          <a:lstStyle/>
          <a:p>
            <a:r>
              <a:rPr lang="en-IE" dirty="0"/>
              <a:t>Programming faults are often related to the incorrect processing of boundary conditions, so an obvious extension to Equivalence Partitioning is to select two values from each partition: the bottom and the top values. </a:t>
            </a:r>
          </a:p>
          <a:p>
            <a:endParaRPr lang="en-IE" dirty="0"/>
          </a:p>
          <a:p>
            <a:r>
              <a:rPr lang="en-IE" dirty="0"/>
              <a:t>This doubles the number of tests, but is more likely to find boundary-related programming faults. </a:t>
            </a:r>
          </a:p>
          <a:p>
            <a:endParaRPr lang="en-IE" dirty="0"/>
          </a:p>
          <a:p>
            <a:r>
              <a:rPr lang="en-IE" dirty="0"/>
              <a:t>Each boundary value for each parameter is a test case. </a:t>
            </a:r>
          </a:p>
        </p:txBody>
      </p:sp>
    </p:spTree>
    <p:extLst>
      <p:ext uri="{BB962C8B-B14F-4D97-AF65-F5344CB8AC3E}">
        <p14:creationId xmlns:p14="http://schemas.microsoft.com/office/powerpoint/2010/main" val="4521330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BVA Description</a:t>
            </a:r>
          </a:p>
        </p:txBody>
      </p:sp>
      <p:sp>
        <p:nvSpPr>
          <p:cNvPr id="3" name="Content Placeholder 2"/>
          <p:cNvSpPr>
            <a:spLocks noGrp="1"/>
          </p:cNvSpPr>
          <p:nvPr>
            <p:ph idx="1"/>
          </p:nvPr>
        </p:nvSpPr>
        <p:spPr/>
        <p:txBody>
          <a:bodyPr>
            <a:normAutofit fontScale="92500" lnSpcReduction="20000"/>
          </a:bodyPr>
          <a:lstStyle/>
          <a:p>
            <a:r>
              <a:rPr lang="en-IE" dirty="0"/>
              <a:t>As for Equivalence Partitioning, the number of tests is minimised by selecting data that includes as many uncovered test cases as possible in each new test.</a:t>
            </a:r>
          </a:p>
          <a:p>
            <a:endParaRPr lang="en-IE" dirty="0"/>
          </a:p>
          <a:p>
            <a:r>
              <a:rPr lang="en-IE" dirty="0"/>
              <a:t>Error tests are as always considered separately-only one error boundary value is included per error test.</a:t>
            </a:r>
          </a:p>
          <a:p>
            <a:endParaRPr lang="en-IE" dirty="0"/>
          </a:p>
          <a:p>
            <a:r>
              <a:rPr lang="en-IE" dirty="0"/>
              <a:t>The goal is to achieve 100% coverage of the boundary values.</a:t>
            </a:r>
          </a:p>
          <a:p>
            <a:endParaRPr lang="en-IE" dirty="0"/>
          </a:p>
        </p:txBody>
      </p:sp>
    </p:spTree>
    <p:extLst>
      <p:ext uri="{BB962C8B-B14F-4D97-AF65-F5344CB8AC3E}">
        <p14:creationId xmlns:p14="http://schemas.microsoft.com/office/powerpoint/2010/main" val="41108974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BVA Test Cases</a:t>
            </a:r>
          </a:p>
        </p:txBody>
      </p:sp>
      <p:sp>
        <p:nvSpPr>
          <p:cNvPr id="3" name="Content Placeholder 2"/>
          <p:cNvSpPr>
            <a:spLocks noGrp="1"/>
          </p:cNvSpPr>
          <p:nvPr>
            <p:ph idx="1"/>
          </p:nvPr>
        </p:nvSpPr>
        <p:spPr/>
        <p:txBody>
          <a:bodyPr>
            <a:normAutofit/>
          </a:bodyPr>
          <a:lstStyle/>
          <a:p>
            <a:r>
              <a:rPr lang="en-IE" dirty="0"/>
              <a:t>Each boundary value for each partition for each input and output is a test case. </a:t>
            </a:r>
          </a:p>
          <a:p>
            <a:r>
              <a:rPr lang="en-IE" dirty="0"/>
              <a:t>It is good practice to give each test case for each SUT a unique identifier. </a:t>
            </a:r>
          </a:p>
          <a:p>
            <a:r>
              <a:rPr lang="en-IE" dirty="0"/>
              <a:t>Note that, unlike Equivalence Partitions, the values selected from the boundaries are the test cases</a:t>
            </a:r>
          </a:p>
        </p:txBody>
      </p:sp>
    </p:spTree>
    <p:extLst>
      <p:ext uri="{BB962C8B-B14F-4D97-AF65-F5344CB8AC3E}">
        <p14:creationId xmlns:p14="http://schemas.microsoft.com/office/powerpoint/2010/main" val="9329574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BVA Test Data</a:t>
            </a:r>
          </a:p>
        </p:txBody>
      </p:sp>
      <p:sp>
        <p:nvSpPr>
          <p:cNvPr id="3" name="Content Placeholder 2"/>
          <p:cNvSpPr>
            <a:spLocks noGrp="1"/>
          </p:cNvSpPr>
          <p:nvPr>
            <p:ph idx="1"/>
          </p:nvPr>
        </p:nvSpPr>
        <p:spPr/>
        <p:txBody>
          <a:bodyPr/>
          <a:lstStyle/>
          <a:p>
            <a:r>
              <a:rPr lang="en-IE" dirty="0"/>
              <a:t>Input test data is selected, based on test cases which are not yet covered. </a:t>
            </a:r>
          </a:p>
          <a:p>
            <a:r>
              <a:rPr lang="en-IE" dirty="0"/>
              <a:t>Ideally, each normal Test will include as many additional normal test cases as possible. </a:t>
            </a:r>
          </a:p>
          <a:p>
            <a:r>
              <a:rPr lang="en-IE" dirty="0"/>
              <a:t>Each error Test must only include one error test case.</a:t>
            </a:r>
          </a:p>
        </p:txBody>
      </p:sp>
    </p:spTree>
    <p:extLst>
      <p:ext uri="{BB962C8B-B14F-4D97-AF65-F5344CB8AC3E}">
        <p14:creationId xmlns:p14="http://schemas.microsoft.com/office/powerpoint/2010/main" val="4002775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BVA Comment</a:t>
            </a:r>
          </a:p>
        </p:txBody>
      </p:sp>
      <p:sp>
        <p:nvSpPr>
          <p:cNvPr id="3" name="Content Placeholder 2"/>
          <p:cNvSpPr>
            <a:spLocks noGrp="1"/>
          </p:cNvSpPr>
          <p:nvPr>
            <p:ph idx="1"/>
          </p:nvPr>
        </p:nvSpPr>
        <p:spPr/>
        <p:txBody>
          <a:bodyPr>
            <a:normAutofit lnSpcReduction="10000"/>
          </a:bodyPr>
          <a:lstStyle/>
          <a:p>
            <a:r>
              <a:rPr lang="en-IE" dirty="0"/>
              <a:t>There is little published evidence that using Boundary Values improves the effectiveness of testing, but experience indicates that this is likely to cover significantly more possible errors than Equivalence Partitions.</a:t>
            </a:r>
          </a:p>
          <a:p>
            <a:r>
              <a:rPr lang="en-IE" dirty="0"/>
              <a:t>Note that Boundary Value Analysis provides exactly the same test cases as Equivalence Partitioning for </a:t>
            </a:r>
            <a:r>
              <a:rPr lang="en-IE" dirty="0" err="1"/>
              <a:t>boolean</a:t>
            </a:r>
            <a:r>
              <a:rPr lang="en-IE" dirty="0"/>
              <a:t> and enumerated parameters</a:t>
            </a:r>
          </a:p>
        </p:txBody>
      </p:sp>
    </p:spTree>
    <p:extLst>
      <p:ext uri="{BB962C8B-B14F-4D97-AF65-F5344CB8AC3E}">
        <p14:creationId xmlns:p14="http://schemas.microsoft.com/office/powerpoint/2010/main" val="5889217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BVA </a:t>
            </a:r>
            <a:r>
              <a:rPr lang="en-IE" dirty="0" err="1"/>
              <a:t>的优缺点</a:t>
            </a:r>
            <a:endParaRPr lang="en-IE" dirty="0"/>
          </a:p>
        </p:txBody>
      </p:sp>
      <p:sp>
        <p:nvSpPr>
          <p:cNvPr id="3" name="Content Placeholder 2"/>
          <p:cNvSpPr>
            <a:spLocks noGrp="1"/>
          </p:cNvSpPr>
          <p:nvPr>
            <p:ph idx="1"/>
          </p:nvPr>
        </p:nvSpPr>
        <p:spPr/>
        <p:txBody>
          <a:bodyPr/>
          <a:lstStyle/>
          <a:p>
            <a:r>
              <a:rPr lang="en-IE" dirty="0"/>
              <a:t>Strengths</a:t>
            </a:r>
          </a:p>
          <a:p>
            <a:pPr lvl="1"/>
            <a:r>
              <a:rPr lang="en-IE" dirty="0"/>
              <a:t>Test data values are provided by the technique.</a:t>
            </a:r>
          </a:p>
          <a:p>
            <a:pPr lvl="1"/>
            <a:r>
              <a:rPr lang="en-IE" dirty="0"/>
              <a:t>Tests focus on areas where faults are more likely to be found.</a:t>
            </a:r>
          </a:p>
          <a:p>
            <a:r>
              <a:rPr lang="en-IE" dirty="0"/>
              <a:t>Weaknesses</a:t>
            </a:r>
          </a:p>
          <a:p>
            <a:pPr lvl="1"/>
            <a:r>
              <a:rPr lang="en-IE" dirty="0"/>
              <a:t>Combinations of inputs are not tested.</a:t>
            </a:r>
          </a:p>
        </p:txBody>
      </p:sp>
    </p:spTree>
    <p:extLst>
      <p:ext uri="{BB962C8B-B14F-4D97-AF65-F5344CB8AC3E}">
        <p14:creationId xmlns:p14="http://schemas.microsoft.com/office/powerpoint/2010/main" val="20704353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边界值选取规则</a:t>
            </a:r>
            <a:endParaRPr lang="en-IE" dirty="0"/>
          </a:p>
        </p:txBody>
      </p:sp>
      <p:sp>
        <p:nvSpPr>
          <p:cNvPr id="3" name="Content Placeholder 2"/>
          <p:cNvSpPr>
            <a:spLocks noGrp="1"/>
          </p:cNvSpPr>
          <p:nvPr>
            <p:ph idx="1"/>
          </p:nvPr>
        </p:nvSpPr>
        <p:spPr/>
        <p:txBody>
          <a:bodyPr>
            <a:normAutofit fontScale="92500" lnSpcReduction="20000"/>
          </a:bodyPr>
          <a:lstStyle/>
          <a:p>
            <a:r>
              <a:rPr lang="en-IE" dirty="0"/>
              <a:t>Some rules for picking boundary values:</a:t>
            </a:r>
          </a:p>
          <a:p>
            <a:r>
              <a:rPr lang="en-IE" dirty="0"/>
              <a:t>Every parameter has a boundary value at the top and bottom of every equivalence partition.</a:t>
            </a:r>
          </a:p>
          <a:p>
            <a:r>
              <a:rPr lang="en-IE" dirty="0"/>
              <a:t>For a contiguous data type, the successor to the value at the top of one partition must be the value at the bottom of the next.</a:t>
            </a:r>
          </a:p>
          <a:p>
            <a:r>
              <a:rPr lang="en-IE" dirty="0"/>
              <a:t>The natural range of the parameter provides the ultimate maximum and minimum values.</a:t>
            </a:r>
          </a:p>
          <a:p>
            <a:r>
              <a:rPr lang="en-IE" dirty="0"/>
              <a:t>It is important to note that boundary values do not overlap, and that there is no gap between partitions.</a:t>
            </a:r>
          </a:p>
        </p:txBody>
      </p:sp>
    </p:spTree>
    <p:extLst>
      <p:ext uri="{BB962C8B-B14F-4D97-AF65-F5344CB8AC3E}">
        <p14:creationId xmlns:p14="http://schemas.microsoft.com/office/powerpoint/2010/main" val="3588684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Spec#</a:t>
            </a:r>
          </a:p>
        </p:txBody>
      </p:sp>
      <p:sp>
        <p:nvSpPr>
          <p:cNvPr id="3" name="Content Placeholder 2"/>
          <p:cNvSpPr>
            <a:spLocks noGrp="1"/>
          </p:cNvSpPr>
          <p:nvPr>
            <p:ph idx="1"/>
          </p:nvPr>
        </p:nvSpPr>
        <p:spPr/>
        <p:txBody>
          <a:bodyPr>
            <a:normAutofit fontScale="92500" lnSpcReduction="10000"/>
          </a:bodyPr>
          <a:lstStyle/>
          <a:p>
            <a:r>
              <a:rPr lang="en-IE" dirty="0"/>
              <a:t>Spec# is a formal language for API contracts (influenced by JML, </a:t>
            </a:r>
            <a:r>
              <a:rPr lang="en-IE" dirty="0" err="1"/>
              <a:t>AsmL</a:t>
            </a:r>
            <a:r>
              <a:rPr lang="en-IE" dirty="0"/>
              <a:t>, and Eiffel), which extends C# with constructs for non-null types, preconditions, </a:t>
            </a:r>
            <a:r>
              <a:rPr lang="en-IE" dirty="0" err="1"/>
              <a:t>postconditions</a:t>
            </a:r>
            <a:r>
              <a:rPr lang="en-IE" dirty="0"/>
              <a:t>, and object invariants. </a:t>
            </a:r>
          </a:p>
          <a:p>
            <a:endParaRPr lang="en-IE" dirty="0"/>
          </a:p>
          <a:p>
            <a:r>
              <a:rPr lang="en-IE" dirty="0"/>
              <a:t>Spec# comes with a sound programming methodology that permits specification and reasoning about object invariants even in the presence of </a:t>
            </a:r>
            <a:r>
              <a:rPr lang="en-IE" dirty="0" err="1"/>
              <a:t>callbacks</a:t>
            </a:r>
            <a:r>
              <a:rPr lang="en-IE" dirty="0"/>
              <a:t> and multi-threading. </a:t>
            </a:r>
          </a:p>
          <a:p>
            <a:endParaRPr lang="en-IE" dirty="0"/>
          </a:p>
        </p:txBody>
      </p:sp>
    </p:spTree>
    <p:extLst>
      <p:ext uri="{BB962C8B-B14F-4D97-AF65-F5344CB8AC3E}">
        <p14:creationId xmlns:p14="http://schemas.microsoft.com/office/powerpoint/2010/main" val="38001809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边界值分析的测试用例</a:t>
            </a:r>
            <a:endParaRPr lang="en-IE" dirty="0"/>
          </a:p>
        </p:txBody>
      </p:sp>
      <p:sp>
        <p:nvSpPr>
          <p:cNvPr id="3" name="Content Placeholder 2"/>
          <p:cNvSpPr>
            <a:spLocks noGrp="1"/>
          </p:cNvSpPr>
          <p:nvPr>
            <p:ph idx="1"/>
          </p:nvPr>
        </p:nvSpPr>
        <p:spPr/>
        <p:txBody>
          <a:bodyPr>
            <a:normAutofit fontScale="92500" lnSpcReduction="20000"/>
          </a:bodyPr>
          <a:lstStyle/>
          <a:p>
            <a:r>
              <a:rPr lang="en-IE" dirty="0"/>
              <a:t>Boundary Values are the upper and lower values for each Equivalence Partition.</a:t>
            </a:r>
          </a:p>
          <a:p>
            <a:r>
              <a:rPr lang="en-IE" dirty="0"/>
              <a:t>Having identified the partitions, identifying the boundary values is straightforward.</a:t>
            </a:r>
          </a:p>
          <a:p>
            <a:r>
              <a:rPr lang="en-IE" dirty="0"/>
              <a:t>Test Cases: Each boundary value is a test case. Approach this systematically: unless there is a good reason not to, consider boundary values in increasing order (or in the order in which the values are defined).</a:t>
            </a:r>
          </a:p>
          <a:p>
            <a:r>
              <a:rPr lang="en-IE" dirty="0"/>
              <a:t>However, it is good practice to deal with all the error tests separately.</a:t>
            </a:r>
          </a:p>
        </p:txBody>
      </p:sp>
    </p:spTree>
    <p:extLst>
      <p:ext uri="{BB962C8B-B14F-4D97-AF65-F5344CB8AC3E}">
        <p14:creationId xmlns:p14="http://schemas.microsoft.com/office/powerpoint/2010/main" val="12890435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BVA Tests</a:t>
            </a:r>
          </a:p>
        </p:txBody>
      </p:sp>
      <p:sp>
        <p:nvSpPr>
          <p:cNvPr id="3" name="Content Placeholder 2"/>
          <p:cNvSpPr>
            <a:spLocks noGrp="1"/>
          </p:cNvSpPr>
          <p:nvPr>
            <p:ph idx="1"/>
          </p:nvPr>
        </p:nvSpPr>
        <p:spPr/>
        <p:txBody>
          <a:bodyPr>
            <a:normAutofit fontScale="92500" lnSpcReduction="10000"/>
          </a:bodyPr>
          <a:lstStyle/>
          <a:p>
            <a:r>
              <a:rPr lang="en-IE" dirty="0"/>
              <a:t>At the expense of approximately twice the number of tests, the minimum and maximum value of each Equivalence Partition has been tested at least once, using a minimum number of tests. </a:t>
            </a:r>
          </a:p>
          <a:p>
            <a:endParaRPr lang="en-IE" dirty="0"/>
          </a:p>
          <a:p>
            <a:r>
              <a:rPr lang="en-IE" dirty="0"/>
              <a:t>However, combinations of different boundary values have not been exhaustively tested: in this example there is a limit of 128 candidate combinations (not all are possible).</a:t>
            </a:r>
          </a:p>
        </p:txBody>
      </p:sp>
    </p:spTree>
    <p:extLst>
      <p:ext uri="{BB962C8B-B14F-4D97-AF65-F5344CB8AC3E}">
        <p14:creationId xmlns:p14="http://schemas.microsoft.com/office/powerpoint/2010/main" val="34611441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Combinations of Values</a:t>
            </a:r>
          </a:p>
        </p:txBody>
      </p:sp>
      <p:sp>
        <p:nvSpPr>
          <p:cNvPr id="3" name="Content Placeholder 2"/>
          <p:cNvSpPr>
            <a:spLocks noGrp="1"/>
          </p:cNvSpPr>
          <p:nvPr>
            <p:ph idx="1"/>
          </p:nvPr>
        </p:nvSpPr>
        <p:spPr/>
        <p:txBody>
          <a:bodyPr>
            <a:normAutofit/>
          </a:bodyPr>
          <a:lstStyle/>
          <a:p>
            <a:r>
              <a:rPr lang="en-IE" dirty="0"/>
              <a:t>Some programs do simple data processing just based on the input values. Other programs exhibit different behaviour based on the combinations of input values. </a:t>
            </a:r>
          </a:p>
          <a:p>
            <a:endParaRPr lang="en-IE" dirty="0"/>
          </a:p>
          <a:p>
            <a:r>
              <a:rPr lang="en-IE" dirty="0"/>
              <a:t>Handling complex combinations correctly is likely to be a source of faults, and they need to be analysed to derive associated test cases.</a:t>
            </a:r>
          </a:p>
          <a:p>
            <a:endParaRPr lang="en-IE" dirty="0"/>
          </a:p>
          <a:p>
            <a:endParaRPr lang="en-IE" dirty="0"/>
          </a:p>
        </p:txBody>
      </p:sp>
    </p:spTree>
    <p:extLst>
      <p:ext uri="{BB962C8B-B14F-4D97-AF65-F5344CB8AC3E}">
        <p14:creationId xmlns:p14="http://schemas.microsoft.com/office/powerpoint/2010/main" val="25260791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Combinations of Values</a:t>
            </a:r>
          </a:p>
        </p:txBody>
      </p:sp>
      <p:sp>
        <p:nvSpPr>
          <p:cNvPr id="3" name="Content Placeholder 2"/>
          <p:cNvSpPr>
            <a:spLocks noGrp="1"/>
          </p:cNvSpPr>
          <p:nvPr>
            <p:ph idx="1"/>
          </p:nvPr>
        </p:nvSpPr>
        <p:spPr/>
        <p:txBody>
          <a:bodyPr/>
          <a:lstStyle/>
          <a:p>
            <a:r>
              <a:rPr lang="en-IE" dirty="0"/>
              <a:t>There are a number of different techniques for identifying relevant combinations, such as Cause-Effect Graphs and Decision Tables. </a:t>
            </a:r>
          </a:p>
          <a:p>
            <a:endParaRPr lang="en-IE" dirty="0"/>
          </a:p>
          <a:p>
            <a:r>
              <a:rPr lang="en-IE" dirty="0"/>
              <a:t>The recommended technique is Truth Tables-they are simplest to create, and tests can be derived directly from them.</a:t>
            </a:r>
          </a:p>
          <a:p>
            <a:endParaRPr lang="en-IE" dirty="0"/>
          </a:p>
        </p:txBody>
      </p:sp>
    </p:spTree>
    <p:extLst>
      <p:ext uri="{BB962C8B-B14F-4D97-AF65-F5344CB8AC3E}">
        <p14:creationId xmlns:p14="http://schemas.microsoft.com/office/powerpoint/2010/main" val="37598527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组合测试</a:t>
            </a:r>
            <a:endParaRPr lang="en-IE" dirty="0"/>
          </a:p>
        </p:txBody>
      </p:sp>
      <p:sp>
        <p:nvSpPr>
          <p:cNvPr id="3" name="Content Placeholder 2"/>
          <p:cNvSpPr>
            <a:spLocks noGrp="1"/>
          </p:cNvSpPr>
          <p:nvPr>
            <p:ph idx="1"/>
          </p:nvPr>
        </p:nvSpPr>
        <p:spPr/>
        <p:txBody>
          <a:bodyPr>
            <a:normAutofit fontScale="92500" lnSpcReduction="20000"/>
          </a:bodyPr>
          <a:lstStyle/>
          <a:p>
            <a:r>
              <a:rPr lang="en-IE" dirty="0"/>
              <a:t>The analysis of combinations involves identifying all the different combinations of input </a:t>
            </a:r>
            <a:r>
              <a:rPr lang="en-IE" i="1" dirty="0"/>
              <a:t>causes</a:t>
            </a:r>
            <a:r>
              <a:rPr lang="en-IE" dirty="0"/>
              <a:t> to the software and their associated output </a:t>
            </a:r>
            <a:r>
              <a:rPr lang="en-IE" i="1" dirty="0"/>
              <a:t>effects</a:t>
            </a:r>
            <a:r>
              <a:rPr lang="en-IE" dirty="0"/>
              <a:t>. </a:t>
            </a:r>
          </a:p>
          <a:p>
            <a:endParaRPr lang="en-IE" dirty="0"/>
          </a:p>
          <a:p>
            <a:r>
              <a:rPr lang="en-IE" dirty="0"/>
              <a:t>The causes and effects are described as logical statements (or predicates), based on the specification of the software. </a:t>
            </a:r>
          </a:p>
          <a:p>
            <a:endParaRPr lang="en-IE" dirty="0"/>
          </a:p>
          <a:p>
            <a:r>
              <a:rPr lang="en-IE" dirty="0"/>
              <a:t>These expressions specify the conditions required for a particular variable to cause a particular effect.</a:t>
            </a:r>
          </a:p>
          <a:p>
            <a:endParaRPr lang="en-IE" dirty="0"/>
          </a:p>
        </p:txBody>
      </p:sp>
    </p:spTree>
    <p:extLst>
      <p:ext uri="{BB962C8B-B14F-4D97-AF65-F5344CB8AC3E}">
        <p14:creationId xmlns:p14="http://schemas.microsoft.com/office/powerpoint/2010/main" val="33382011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组合测试</a:t>
            </a:r>
            <a:endParaRPr lang="en-IE" dirty="0"/>
          </a:p>
        </p:txBody>
      </p:sp>
      <p:sp>
        <p:nvSpPr>
          <p:cNvPr id="3" name="Content Placeholder 2"/>
          <p:cNvSpPr>
            <a:spLocks noGrp="1"/>
          </p:cNvSpPr>
          <p:nvPr>
            <p:ph idx="1"/>
          </p:nvPr>
        </p:nvSpPr>
        <p:spPr/>
        <p:txBody>
          <a:bodyPr>
            <a:normAutofit fontScale="92500" lnSpcReduction="10000"/>
          </a:bodyPr>
          <a:lstStyle/>
          <a:p>
            <a:r>
              <a:rPr lang="en-IE" dirty="0"/>
              <a:t>To identify a minimum subset of possible combinations that will test all the different behaviours of the program, a truth table is created. </a:t>
            </a:r>
          </a:p>
          <a:p>
            <a:endParaRPr lang="en-IE" dirty="0"/>
          </a:p>
          <a:p>
            <a:r>
              <a:rPr lang="en-IE" dirty="0"/>
              <a:t>The inputs (“Causes") and outputs (“Effects") are specified as Boolean expressions (using predicate logic). Combinations of the causes are the inputs that will generate a particular response from the program. </a:t>
            </a:r>
          </a:p>
          <a:p>
            <a:endParaRPr lang="en-IE" dirty="0"/>
          </a:p>
        </p:txBody>
      </p:sp>
    </p:spTree>
    <p:extLst>
      <p:ext uri="{BB962C8B-B14F-4D97-AF65-F5344CB8AC3E}">
        <p14:creationId xmlns:p14="http://schemas.microsoft.com/office/powerpoint/2010/main" val="30874594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组合测试</a:t>
            </a:r>
            <a:endParaRPr lang="en-IE" dirty="0"/>
          </a:p>
        </p:txBody>
      </p:sp>
      <p:sp>
        <p:nvSpPr>
          <p:cNvPr id="3" name="Content Placeholder 2"/>
          <p:cNvSpPr>
            <a:spLocks noGrp="1"/>
          </p:cNvSpPr>
          <p:nvPr>
            <p:ph idx="1"/>
          </p:nvPr>
        </p:nvSpPr>
        <p:spPr/>
        <p:txBody>
          <a:bodyPr>
            <a:normAutofit fontScale="92500" lnSpcReduction="20000"/>
          </a:bodyPr>
          <a:lstStyle/>
          <a:p>
            <a:r>
              <a:rPr lang="en-IE" dirty="0"/>
              <a:t>These causes and Effects are combined in a Boolean graph or truth table that describes their relationship. </a:t>
            </a:r>
          </a:p>
          <a:p>
            <a:endParaRPr lang="en-IE" dirty="0"/>
          </a:p>
          <a:p>
            <a:r>
              <a:rPr lang="en-IE" dirty="0"/>
              <a:t>Test cases are then constructed that will cover all possible combinations of Cause and Effect. </a:t>
            </a:r>
          </a:p>
          <a:p>
            <a:endParaRPr lang="en-IE" dirty="0"/>
          </a:p>
          <a:p>
            <a:r>
              <a:rPr lang="en-IE" dirty="0"/>
              <a:t>For </a:t>
            </a:r>
            <a:r>
              <a:rPr lang="en-IE" i="1" dirty="0"/>
              <a:t>N</a:t>
            </a:r>
            <a:r>
              <a:rPr lang="en-IE" dirty="0"/>
              <a:t> independent causes, there will therefore be a total of 2</a:t>
            </a:r>
            <a:r>
              <a:rPr lang="en-IE" i="1" baseline="30000" dirty="0"/>
              <a:t>N</a:t>
            </a:r>
            <a:r>
              <a:rPr lang="en-IE" dirty="0"/>
              <a:t> different combinations. The truth table specifies how the software should behave for each combination.</a:t>
            </a:r>
          </a:p>
          <a:p>
            <a:endParaRPr lang="en-IE" dirty="0"/>
          </a:p>
        </p:txBody>
      </p:sp>
    </p:spTree>
    <p:extLst>
      <p:ext uri="{BB962C8B-B14F-4D97-AF65-F5344CB8AC3E}">
        <p14:creationId xmlns:p14="http://schemas.microsoft.com/office/powerpoint/2010/main" val="13831813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Truth Tables</a:t>
            </a:r>
          </a:p>
        </p:txBody>
      </p:sp>
      <p:sp>
        <p:nvSpPr>
          <p:cNvPr id="3" name="Content Placeholder 2"/>
          <p:cNvSpPr>
            <a:spLocks noGrp="1"/>
          </p:cNvSpPr>
          <p:nvPr>
            <p:ph idx="1"/>
          </p:nvPr>
        </p:nvSpPr>
        <p:spPr/>
        <p:txBody>
          <a:bodyPr>
            <a:normAutofit fontScale="85000" lnSpcReduction="20000"/>
          </a:bodyPr>
          <a:lstStyle/>
          <a:p>
            <a:r>
              <a:rPr lang="en-IE" dirty="0"/>
              <a:t>A Truth Table is used to map the causes and effects through rules. Each rule states that under a particular combination of input causes, a particular set of output effects should result. It is critical to note that only one rule may be "active" at a time: the truth table is invalid if any input matches more than one rule!</a:t>
            </a:r>
          </a:p>
          <a:p>
            <a:endParaRPr lang="en-IE" dirty="0"/>
          </a:p>
          <a:p>
            <a:r>
              <a:rPr lang="en-IE" dirty="0"/>
              <a:t>To generate the truth table, each cause is listed in a separate row, and then a different column is used to identify each combination of causes that creates a different effect. Each column is referred to as a" Rule" in the truth table{each rule is a different test case.</a:t>
            </a:r>
          </a:p>
          <a:p>
            <a:endParaRPr lang="en-IE" dirty="0"/>
          </a:p>
        </p:txBody>
      </p:sp>
    </p:spTree>
    <p:extLst>
      <p:ext uri="{BB962C8B-B14F-4D97-AF65-F5344CB8AC3E}">
        <p14:creationId xmlns:p14="http://schemas.microsoft.com/office/powerpoint/2010/main" val="26482979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Truth Tables</a:t>
            </a:r>
          </a:p>
        </p:txBody>
      </p:sp>
      <p:sp>
        <p:nvSpPr>
          <p:cNvPr id="3" name="Content Placeholder 2"/>
          <p:cNvSpPr>
            <a:spLocks noGrp="1"/>
          </p:cNvSpPr>
          <p:nvPr>
            <p:ph idx="1"/>
          </p:nvPr>
        </p:nvSpPr>
        <p:spPr/>
        <p:txBody>
          <a:bodyPr/>
          <a:lstStyle/>
          <a:p>
            <a:r>
              <a:rPr lang="en-IE" dirty="0"/>
              <a:t>The truth tables for the three examples are shown next. Note that "T" is used as shorthand for true, and "F" for false.</a:t>
            </a:r>
          </a:p>
          <a:p>
            <a:endParaRPr lang="en-IE" dirty="0"/>
          </a:p>
        </p:txBody>
      </p:sp>
    </p:spTree>
    <p:extLst>
      <p:ext uri="{BB962C8B-B14F-4D97-AF65-F5344CB8AC3E}">
        <p14:creationId xmlns:p14="http://schemas.microsoft.com/office/powerpoint/2010/main" val="15038183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Truth Table for </a:t>
            </a:r>
            <a:r>
              <a:rPr lang="en-IE" dirty="0" err="1"/>
              <a:t>inRange</a:t>
            </a:r>
            <a:r>
              <a:rPr lang="en-IE" dirty="0"/>
              <a:t>()</a:t>
            </a:r>
          </a:p>
        </p:txBody>
      </p:sp>
      <p:sp>
        <p:nvSpPr>
          <p:cNvPr id="4" name="TextBox 3"/>
          <p:cNvSpPr txBox="1"/>
          <p:nvPr/>
        </p:nvSpPr>
        <p:spPr>
          <a:xfrm>
            <a:off x="251521" y="4723742"/>
            <a:ext cx="8784976" cy="1754326"/>
          </a:xfrm>
          <a:prstGeom prst="rect">
            <a:avLst/>
          </a:prstGeom>
          <a:noFill/>
        </p:spPr>
        <p:txBody>
          <a:bodyPr wrap="square" rtlCol="0">
            <a:spAutoFit/>
          </a:bodyPr>
          <a:lstStyle/>
          <a:p>
            <a:r>
              <a:rPr lang="en-IE" dirty="0"/>
              <a:t>Note that there is no Rule 4, as the combination " (x&lt;low) and !(x</a:t>
            </a:r>
            <a:r>
              <a:rPr lang="en-IE" dirty="0">
                <a:latin typeface="Times New Roman"/>
                <a:cs typeface="Times New Roman"/>
              </a:rPr>
              <a:t> ≤ </a:t>
            </a:r>
            <a:r>
              <a:rPr lang="en-IE" dirty="0"/>
              <a:t>high)" is not logically possible</a:t>
            </a:r>
          </a:p>
          <a:p>
            <a:endParaRPr lang="en-IE" dirty="0"/>
          </a:p>
          <a:p>
            <a:r>
              <a:rPr lang="en-IE" dirty="0"/>
              <a:t>. Rule 1 states that if (x&lt;low) and (</a:t>
            </a:r>
            <a:r>
              <a:rPr lang="en-IE" dirty="0" err="1"/>
              <a:t>x</a:t>
            </a:r>
            <a:r>
              <a:rPr lang="en-IE" dirty="0" err="1">
                <a:latin typeface="Times New Roman"/>
                <a:cs typeface="Times New Roman"/>
              </a:rPr>
              <a:t>≤</a:t>
            </a:r>
            <a:r>
              <a:rPr lang="en-IE" dirty="0" err="1"/>
              <a:t>high</a:t>
            </a:r>
            <a:r>
              <a:rPr lang="en-IE" dirty="0"/>
              <a:t>), then the return value is false.</a:t>
            </a:r>
          </a:p>
          <a:p>
            <a:r>
              <a:rPr lang="en-IE" dirty="0"/>
              <a:t>. Rule 2 states that if !(x&lt;low) and (x</a:t>
            </a:r>
            <a:r>
              <a:rPr lang="en-IE" dirty="0">
                <a:latin typeface="Times New Roman"/>
                <a:cs typeface="Times New Roman"/>
              </a:rPr>
              <a:t> ≤ </a:t>
            </a:r>
            <a:r>
              <a:rPr lang="en-IE" dirty="0"/>
              <a:t>high), then the return value is true.</a:t>
            </a:r>
          </a:p>
          <a:p>
            <a:r>
              <a:rPr lang="en-IE" dirty="0"/>
              <a:t>. Rule 3 states that if !(x&lt;low) and !(x</a:t>
            </a:r>
            <a:r>
              <a:rPr lang="en-IE" dirty="0">
                <a:latin typeface="Times New Roman"/>
                <a:cs typeface="Times New Roman"/>
              </a:rPr>
              <a:t> ≤ </a:t>
            </a:r>
            <a:r>
              <a:rPr lang="en-IE" dirty="0"/>
              <a:t>high), then the return value is false.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988840"/>
            <a:ext cx="4476750"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5766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Dynamic Testing</a:t>
            </a:r>
          </a:p>
        </p:txBody>
      </p:sp>
      <p:sp>
        <p:nvSpPr>
          <p:cNvPr id="3" name="Content Placeholder 2"/>
          <p:cNvSpPr>
            <a:spLocks noGrp="1"/>
          </p:cNvSpPr>
          <p:nvPr>
            <p:ph idx="1"/>
          </p:nvPr>
        </p:nvSpPr>
        <p:spPr/>
        <p:txBody>
          <a:bodyPr>
            <a:normAutofit fontScale="77500" lnSpcReduction="20000"/>
          </a:bodyPr>
          <a:lstStyle/>
          <a:p>
            <a:r>
              <a:rPr lang="en-IE" dirty="0"/>
              <a:t>Dynamic Verification (or Software Testing) confirms the operation of a program by executing it.</a:t>
            </a:r>
          </a:p>
          <a:p>
            <a:endParaRPr lang="en-IE" dirty="0"/>
          </a:p>
          <a:p>
            <a:r>
              <a:rPr lang="en-IE" dirty="0"/>
              <a:t>Test Cases are created that guide the selection of suitable Test Data (consisting of Input values and Expected Output values).</a:t>
            </a:r>
          </a:p>
          <a:p>
            <a:endParaRPr lang="en-IE" dirty="0"/>
          </a:p>
          <a:p>
            <a:r>
              <a:rPr lang="en-IE" dirty="0"/>
              <a:t>The Input values are provided as inputs to the program during execution</a:t>
            </a:r>
          </a:p>
          <a:p>
            <a:endParaRPr lang="en-IE" dirty="0"/>
          </a:p>
          <a:p>
            <a:r>
              <a:rPr lang="en-IE" dirty="0"/>
              <a:t>The Actual Outputs are collected from the program, and then they are compared with the Expected Outputs.</a:t>
            </a:r>
          </a:p>
        </p:txBody>
      </p:sp>
    </p:spTree>
    <p:extLst>
      <p:ext uri="{BB962C8B-B14F-4D97-AF65-F5344CB8AC3E}">
        <p14:creationId xmlns:p14="http://schemas.microsoft.com/office/powerpoint/2010/main" val="2494500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Don’t Care Conditions</a:t>
            </a:r>
          </a:p>
        </p:txBody>
      </p:sp>
      <p:sp>
        <p:nvSpPr>
          <p:cNvPr id="3" name="Content Placeholder 2"/>
          <p:cNvSpPr>
            <a:spLocks noGrp="1"/>
          </p:cNvSpPr>
          <p:nvPr>
            <p:ph idx="1"/>
          </p:nvPr>
        </p:nvSpPr>
        <p:spPr/>
        <p:txBody>
          <a:bodyPr>
            <a:normAutofit fontScale="77500" lnSpcReduction="20000"/>
          </a:bodyPr>
          <a:lstStyle/>
          <a:p>
            <a:r>
              <a:rPr lang="en-IE" dirty="0"/>
              <a:t>"Don't care" conditions exist where the value of a cause has no impact on the effect. These "Don't care" conditions are used to reduce the number of rules where the same output will be generated irrespective of whether the cause is true or false. </a:t>
            </a:r>
          </a:p>
          <a:p>
            <a:endParaRPr lang="en-IE" dirty="0"/>
          </a:p>
          <a:p>
            <a:r>
              <a:rPr lang="en-IE" dirty="0"/>
              <a:t>In the worst case, if there are no "Don't care" conditions, </a:t>
            </a:r>
            <a:r>
              <a:rPr lang="en-IE" i="1" dirty="0"/>
              <a:t>N</a:t>
            </a:r>
            <a:r>
              <a:rPr lang="en-IE" dirty="0"/>
              <a:t> causes will create 2</a:t>
            </a:r>
            <a:r>
              <a:rPr lang="en-IE" i="1" baseline="30000" dirty="0"/>
              <a:t>N</a:t>
            </a:r>
            <a:r>
              <a:rPr lang="en-IE" dirty="0"/>
              <a:t> rules. </a:t>
            </a:r>
          </a:p>
          <a:p>
            <a:endParaRPr lang="en-IE" dirty="0"/>
          </a:p>
          <a:p>
            <a:r>
              <a:rPr lang="en-IE" dirty="0"/>
              <a:t>"Don't care“ conditions are represented by using " *" for the causes in a truth table. The " *" is also used where an effect might be either true or false-the value is not determined by the specification.</a:t>
            </a:r>
          </a:p>
        </p:txBody>
      </p:sp>
    </p:spTree>
    <p:extLst>
      <p:ext uri="{BB962C8B-B14F-4D97-AF65-F5344CB8AC3E}">
        <p14:creationId xmlns:p14="http://schemas.microsoft.com/office/powerpoint/2010/main" val="8432115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Truth Table for </a:t>
            </a:r>
            <a:r>
              <a:rPr lang="en-IE" dirty="0" err="1"/>
              <a:t>condIsNeg</a:t>
            </a:r>
            <a:r>
              <a:rPr lang="en-IE" dirty="0"/>
              <a:t>()</a:t>
            </a:r>
          </a:p>
        </p:txBody>
      </p:sp>
      <p:pic>
        <p:nvPicPr>
          <p:cNvPr id="1331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5736" y="1700808"/>
            <a:ext cx="4655730"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83568" y="4941168"/>
            <a:ext cx="6593985" cy="1477328"/>
          </a:xfrm>
          <a:prstGeom prst="rect">
            <a:avLst/>
          </a:prstGeom>
          <a:noFill/>
        </p:spPr>
        <p:txBody>
          <a:bodyPr wrap="none" rtlCol="0">
            <a:spAutoFit/>
          </a:bodyPr>
          <a:lstStyle/>
          <a:p>
            <a:r>
              <a:rPr lang="en-IE" dirty="0"/>
              <a:t>Rule 1 states that when x&lt;0 and flag, the return value is true.</a:t>
            </a:r>
          </a:p>
          <a:p>
            <a:r>
              <a:rPr lang="en-IE" dirty="0"/>
              <a:t>Rule 2 states that when !(x&lt;0) and flag, then the return value is false.</a:t>
            </a:r>
          </a:p>
          <a:p>
            <a:r>
              <a:rPr lang="en-IE" dirty="0"/>
              <a:t>Rule 3 states that when !ag, the return value is false.</a:t>
            </a:r>
          </a:p>
          <a:p>
            <a:endParaRPr lang="en-IE" dirty="0"/>
          </a:p>
          <a:p>
            <a:r>
              <a:rPr lang="en-IE" dirty="0"/>
              <a:t>Note the don't-care condition for the cause x&lt;0 when the flag is false</a:t>
            </a:r>
          </a:p>
        </p:txBody>
      </p:sp>
    </p:spTree>
    <p:extLst>
      <p:ext uri="{BB962C8B-B14F-4D97-AF65-F5344CB8AC3E}">
        <p14:creationId xmlns:p14="http://schemas.microsoft.com/office/powerpoint/2010/main" val="24093738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Finding </a:t>
            </a:r>
            <a:r>
              <a:rPr lang="en-IE" i="1" dirty="0"/>
              <a:t>Don’t Care</a:t>
            </a:r>
            <a:r>
              <a:rPr lang="en-IE" dirty="0"/>
              <a:t> conditions</a:t>
            </a:r>
          </a:p>
        </p:txBody>
      </p:sp>
      <p:sp>
        <p:nvSpPr>
          <p:cNvPr id="3" name="Content Placeholder 2"/>
          <p:cNvSpPr>
            <a:spLocks noGrp="1"/>
          </p:cNvSpPr>
          <p:nvPr>
            <p:ph idx="1"/>
          </p:nvPr>
        </p:nvSpPr>
        <p:spPr/>
        <p:txBody>
          <a:bodyPr>
            <a:normAutofit fontScale="92500" lnSpcReduction="20000"/>
          </a:bodyPr>
          <a:lstStyle/>
          <a:p>
            <a:r>
              <a:rPr lang="en-IE" dirty="0"/>
              <a:t>To systematically introduce don’t-care conditions, find two rules with exactly the same effect, and just one different value for a cause, and merge them using a don't care for that cause. </a:t>
            </a:r>
          </a:p>
          <a:p>
            <a:endParaRPr lang="en-IE" dirty="0"/>
          </a:p>
          <a:p>
            <a:r>
              <a:rPr lang="en-IE" dirty="0"/>
              <a:t>The rules need not be next to each other. </a:t>
            </a:r>
          </a:p>
          <a:p>
            <a:endParaRPr lang="en-IE" dirty="0"/>
          </a:p>
          <a:p>
            <a:r>
              <a:rPr lang="en-IE" dirty="0"/>
              <a:t>Merging mutually exclusive causes is difficult, and takes great care-another reason to avoid mutually exclusive causes.</a:t>
            </a:r>
          </a:p>
        </p:txBody>
      </p:sp>
    </p:spTree>
    <p:extLst>
      <p:ext uri="{BB962C8B-B14F-4D97-AF65-F5344CB8AC3E}">
        <p14:creationId xmlns:p14="http://schemas.microsoft.com/office/powerpoint/2010/main" val="34735065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Partial Truth Tables</a:t>
            </a:r>
          </a:p>
        </p:txBody>
      </p:sp>
      <p:sp>
        <p:nvSpPr>
          <p:cNvPr id="3" name="Content Placeholder 2"/>
          <p:cNvSpPr>
            <a:spLocks noGrp="1"/>
          </p:cNvSpPr>
          <p:nvPr>
            <p:ph idx="1"/>
          </p:nvPr>
        </p:nvSpPr>
        <p:spPr/>
        <p:txBody>
          <a:bodyPr>
            <a:normAutofit fontScale="92500" lnSpcReduction="10000"/>
          </a:bodyPr>
          <a:lstStyle/>
          <a:p>
            <a:r>
              <a:rPr lang="en-IE" dirty="0"/>
              <a:t>Another technique to reduce table size is to use partial truth tables. </a:t>
            </a:r>
          </a:p>
          <a:p>
            <a:endParaRPr lang="en-IE" dirty="0"/>
          </a:p>
          <a:p>
            <a:r>
              <a:rPr lang="en-IE" dirty="0"/>
              <a:t>These only contain a subset of the causes, the others being defined to have a constant value. </a:t>
            </a:r>
          </a:p>
          <a:p>
            <a:endParaRPr lang="en-IE" dirty="0"/>
          </a:p>
          <a:p>
            <a:r>
              <a:rPr lang="en-IE" dirty="0"/>
              <a:t>For example, the table on the previous slide is a partial truth table for </a:t>
            </a:r>
            <a:r>
              <a:rPr lang="en-IE" dirty="0" err="1"/>
              <a:t>condInRange</a:t>
            </a:r>
            <a:r>
              <a:rPr lang="en-IE" dirty="0"/>
              <a:t>() where </a:t>
            </a:r>
            <a:r>
              <a:rPr lang="en-IE" dirty="0" err="1"/>
              <a:t>low</a:t>
            </a:r>
            <a:r>
              <a:rPr lang="en-IE" dirty="0" err="1">
                <a:latin typeface="Times New Roman"/>
                <a:cs typeface="Times New Roman"/>
              </a:rPr>
              <a:t>≤</a:t>
            </a:r>
            <a:r>
              <a:rPr lang="en-IE" dirty="0" err="1"/>
              <a:t>high</a:t>
            </a:r>
            <a:r>
              <a:rPr lang="en-IE" dirty="0"/>
              <a:t>.</a:t>
            </a:r>
          </a:p>
        </p:txBody>
      </p:sp>
    </p:spTree>
    <p:extLst>
      <p:ext uri="{BB962C8B-B14F-4D97-AF65-F5344CB8AC3E}">
        <p14:creationId xmlns:p14="http://schemas.microsoft.com/office/powerpoint/2010/main" val="152707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Partial Truth Tables and Error Hiding</a:t>
            </a:r>
          </a:p>
        </p:txBody>
      </p:sp>
      <p:sp>
        <p:nvSpPr>
          <p:cNvPr id="3" name="Content Placeholder 2"/>
          <p:cNvSpPr>
            <a:spLocks noGrp="1"/>
          </p:cNvSpPr>
          <p:nvPr>
            <p:ph idx="1"/>
          </p:nvPr>
        </p:nvSpPr>
        <p:spPr/>
        <p:txBody>
          <a:bodyPr>
            <a:normAutofit fontScale="70000" lnSpcReduction="20000"/>
          </a:bodyPr>
          <a:lstStyle/>
          <a:p>
            <a:r>
              <a:rPr lang="en-IE" dirty="0"/>
              <a:t>Partial truth tables are used to avoid handling error conditions. </a:t>
            </a:r>
          </a:p>
          <a:p>
            <a:endParaRPr lang="en-IE" dirty="0"/>
          </a:p>
          <a:p>
            <a:r>
              <a:rPr lang="en-IE" dirty="0"/>
              <a:t>Due to error hiding, errors tend to hide all other behaviour. Unless there are interesting combinations of inputs that cause errors, it is usual to present </a:t>
            </a:r>
            <a:r>
              <a:rPr lang="en-IE" dirty="0" err="1"/>
              <a:t>truthtables</a:t>
            </a:r>
            <a:r>
              <a:rPr lang="en-IE" dirty="0"/>
              <a:t> without error conditions. </a:t>
            </a:r>
          </a:p>
          <a:p>
            <a:endParaRPr lang="en-IE" dirty="0"/>
          </a:p>
          <a:p>
            <a:r>
              <a:rPr lang="en-IE" dirty="0"/>
              <a:t>This is shown for </a:t>
            </a:r>
            <a:r>
              <a:rPr lang="en-IE" dirty="0" err="1"/>
              <a:t>condInRange</a:t>
            </a:r>
            <a:r>
              <a:rPr lang="en-IE" dirty="0"/>
              <a:t>(), where the error condition low&gt;high is not considered in the truth-table. </a:t>
            </a:r>
          </a:p>
          <a:p>
            <a:endParaRPr lang="en-IE" dirty="0"/>
          </a:p>
          <a:p>
            <a:r>
              <a:rPr lang="en-IE" dirty="0"/>
              <a:t>However if errors are caused by a combination of input values, and not just particular values or relationships, then they should be included in the truth-table.</a:t>
            </a:r>
          </a:p>
        </p:txBody>
      </p:sp>
    </p:spTree>
    <p:extLst>
      <p:ext uri="{BB962C8B-B14F-4D97-AF65-F5344CB8AC3E}">
        <p14:creationId xmlns:p14="http://schemas.microsoft.com/office/powerpoint/2010/main" val="20512199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Combinational Testing</a:t>
            </a:r>
          </a:p>
        </p:txBody>
      </p:sp>
      <p:sp>
        <p:nvSpPr>
          <p:cNvPr id="3" name="Content Placeholder 2"/>
          <p:cNvSpPr>
            <a:spLocks noGrp="1"/>
          </p:cNvSpPr>
          <p:nvPr>
            <p:ph idx="1"/>
          </p:nvPr>
        </p:nvSpPr>
        <p:spPr/>
        <p:txBody>
          <a:bodyPr>
            <a:normAutofit fontScale="92500" lnSpcReduction="20000"/>
          </a:bodyPr>
          <a:lstStyle/>
          <a:p>
            <a:r>
              <a:rPr lang="en-IE" dirty="0"/>
              <a:t>The rules in a truth table are used to identify the output value for all the possible combinations of inputs.</a:t>
            </a:r>
          </a:p>
          <a:p>
            <a:endParaRPr lang="en-IE" dirty="0"/>
          </a:p>
          <a:p>
            <a:r>
              <a:rPr lang="en-IE" dirty="0"/>
              <a:t>Typically error cases are not covered in a truth table, in order to reduce its size.</a:t>
            </a:r>
          </a:p>
          <a:p>
            <a:endParaRPr lang="en-IE" dirty="0"/>
          </a:p>
          <a:p>
            <a:r>
              <a:rPr lang="en-IE" dirty="0"/>
              <a:t>However, if combinations of inputs can cause errors, then a separate table should be used, covering just the error outputs.</a:t>
            </a:r>
          </a:p>
        </p:txBody>
      </p:sp>
    </p:spTree>
    <p:extLst>
      <p:ext uri="{BB962C8B-B14F-4D97-AF65-F5344CB8AC3E}">
        <p14:creationId xmlns:p14="http://schemas.microsoft.com/office/powerpoint/2010/main" val="3053024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Analysis for Causes and Effects</a:t>
            </a:r>
          </a:p>
        </p:txBody>
      </p:sp>
      <p:sp>
        <p:nvSpPr>
          <p:cNvPr id="3" name="Content Placeholder 2"/>
          <p:cNvSpPr>
            <a:spLocks noGrp="1"/>
          </p:cNvSpPr>
          <p:nvPr>
            <p:ph idx="1"/>
          </p:nvPr>
        </p:nvSpPr>
        <p:spPr/>
        <p:txBody>
          <a:bodyPr>
            <a:normAutofit lnSpcReduction="10000"/>
          </a:bodyPr>
          <a:lstStyle/>
          <a:p>
            <a:r>
              <a:rPr lang="en-IE" dirty="0"/>
              <a:t>It takes practice to identify reasonable causes: The partitions provide a good starting point. </a:t>
            </a:r>
          </a:p>
          <a:p>
            <a:endParaRPr lang="en-IE" dirty="0"/>
          </a:p>
          <a:p>
            <a:r>
              <a:rPr lang="en-IE" dirty="0"/>
              <a:t>There is no one right answer - typically the causes can be stated in a large number of different (but equivalent) ways.</a:t>
            </a:r>
          </a:p>
          <a:p>
            <a:endParaRPr lang="en-IE" dirty="0"/>
          </a:p>
          <a:p>
            <a:r>
              <a:rPr lang="en-IE" dirty="0"/>
              <a:t>Note: </a:t>
            </a:r>
            <a:r>
              <a:rPr lang="en-IE" dirty="0" err="1"/>
              <a:t>comfortFlag</a:t>
            </a:r>
            <a:r>
              <a:rPr lang="en-IE" dirty="0"/>
              <a:t> is </a:t>
            </a:r>
            <a:r>
              <a:rPr lang="en-IE" dirty="0" err="1"/>
              <a:t>boolean</a:t>
            </a:r>
            <a:r>
              <a:rPr lang="en-IE" dirty="0"/>
              <a:t>, so it is redundant to state “</a:t>
            </a:r>
            <a:r>
              <a:rPr lang="en-IE" dirty="0" err="1"/>
              <a:t>comfortFlag</a:t>
            </a:r>
            <a:r>
              <a:rPr lang="en-IE" dirty="0"/>
              <a:t>==true".</a:t>
            </a:r>
          </a:p>
          <a:p>
            <a:endParaRPr lang="en-IE" dirty="0"/>
          </a:p>
        </p:txBody>
      </p:sp>
    </p:spTree>
    <p:extLst>
      <p:ext uri="{BB962C8B-B14F-4D97-AF65-F5344CB8AC3E}">
        <p14:creationId xmlns:p14="http://schemas.microsoft.com/office/powerpoint/2010/main" val="26264761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Analysis for Causes and Effects</a:t>
            </a:r>
          </a:p>
        </p:txBody>
      </p:sp>
      <p:sp>
        <p:nvSpPr>
          <p:cNvPr id="3" name="Content Placeholder 2"/>
          <p:cNvSpPr>
            <a:spLocks noGrp="1"/>
          </p:cNvSpPr>
          <p:nvPr>
            <p:ph idx="1"/>
          </p:nvPr>
        </p:nvSpPr>
        <p:spPr>
          <a:xfrm>
            <a:off x="457200" y="1600200"/>
            <a:ext cx="8507288" cy="4525963"/>
          </a:xfrm>
        </p:spPr>
        <p:txBody>
          <a:bodyPr>
            <a:normAutofit fontScale="85000" lnSpcReduction="10000"/>
          </a:bodyPr>
          <a:lstStyle/>
          <a:p>
            <a:r>
              <a:rPr lang="en-IE" dirty="0"/>
              <a:t>The number of causes should be minimized to reduce the size of the truth table-in particular, where a parameter has a range of values that provide a particular response, this can be expressed as a single cause.</a:t>
            </a:r>
          </a:p>
          <a:p>
            <a:r>
              <a:rPr lang="en-IE" dirty="0"/>
              <a:t>The (non-error) causes for this program, taken from the specification, can be expressed as follows:</a:t>
            </a:r>
          </a:p>
          <a:p>
            <a:endParaRPr lang="en-IE" dirty="0"/>
          </a:p>
          <a:p>
            <a:pPr lvl="1"/>
            <a:r>
              <a:rPr lang="en-IE" dirty="0"/>
              <a:t>passengers </a:t>
            </a:r>
            <a:r>
              <a:rPr lang="en-IE" dirty="0">
                <a:latin typeface="Times New Roman"/>
                <a:cs typeface="Times New Roman"/>
              </a:rPr>
              <a:t>≤</a:t>
            </a:r>
            <a:r>
              <a:rPr lang="en-IE" dirty="0"/>
              <a:t>80</a:t>
            </a:r>
          </a:p>
          <a:p>
            <a:pPr lvl="1"/>
            <a:r>
              <a:rPr lang="en-IE" dirty="0"/>
              <a:t>passengers </a:t>
            </a:r>
            <a:r>
              <a:rPr lang="en-IE" dirty="0">
                <a:latin typeface="Times New Roman"/>
                <a:cs typeface="Times New Roman"/>
              </a:rPr>
              <a:t>≤ </a:t>
            </a:r>
            <a:r>
              <a:rPr lang="en-IE" dirty="0"/>
              <a:t>120</a:t>
            </a:r>
          </a:p>
          <a:p>
            <a:pPr lvl="1"/>
            <a:r>
              <a:rPr lang="en-IE" dirty="0" err="1"/>
              <a:t>comfortFlag</a:t>
            </a:r>
            <a:endParaRPr lang="en-IE" dirty="0"/>
          </a:p>
          <a:p>
            <a:pPr marL="0" indent="0">
              <a:buNone/>
            </a:pPr>
            <a:r>
              <a:rPr lang="en-IE" dirty="0"/>
              <a:t>	</a:t>
            </a:r>
          </a:p>
        </p:txBody>
      </p:sp>
    </p:spTree>
    <p:extLst>
      <p:ext uri="{BB962C8B-B14F-4D97-AF65-F5344CB8AC3E}">
        <p14:creationId xmlns:p14="http://schemas.microsoft.com/office/powerpoint/2010/main" val="40714259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Analysis for Effects</a:t>
            </a:r>
          </a:p>
        </p:txBody>
      </p:sp>
      <p:sp>
        <p:nvSpPr>
          <p:cNvPr id="3" name="Content Placeholder 2"/>
          <p:cNvSpPr>
            <a:spLocks noGrp="1"/>
          </p:cNvSpPr>
          <p:nvPr>
            <p:ph idx="1"/>
          </p:nvPr>
        </p:nvSpPr>
        <p:spPr/>
        <p:txBody>
          <a:bodyPr/>
          <a:lstStyle/>
          <a:p>
            <a:r>
              <a:rPr lang="en-IE" dirty="0"/>
              <a:t>When considering the non-error combinations for testing, only the non-error effects need be considered:</a:t>
            </a:r>
          </a:p>
          <a:p>
            <a:pPr lvl="1"/>
            <a:r>
              <a:rPr lang="en-IE" dirty="0"/>
              <a:t>return value == SUCCESS</a:t>
            </a:r>
          </a:p>
          <a:p>
            <a:pPr lvl="1"/>
            <a:r>
              <a:rPr lang="en-IE" dirty="0"/>
              <a:t>return value == FAILURE</a:t>
            </a:r>
          </a:p>
        </p:txBody>
      </p:sp>
    </p:spTree>
    <p:extLst>
      <p:ext uri="{BB962C8B-B14F-4D97-AF65-F5344CB8AC3E}">
        <p14:creationId xmlns:p14="http://schemas.microsoft.com/office/powerpoint/2010/main" val="29240051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Truth Table</a:t>
            </a:r>
          </a:p>
        </p:txBody>
      </p:sp>
      <p:sp>
        <p:nvSpPr>
          <p:cNvPr id="3" name="Content Placeholder 2"/>
          <p:cNvSpPr>
            <a:spLocks noGrp="1"/>
          </p:cNvSpPr>
          <p:nvPr>
            <p:ph idx="1"/>
          </p:nvPr>
        </p:nvSpPr>
        <p:spPr/>
        <p:txBody>
          <a:bodyPr>
            <a:normAutofit fontScale="62500" lnSpcReduction="20000"/>
          </a:bodyPr>
          <a:lstStyle/>
          <a:p>
            <a:r>
              <a:rPr lang="en-IE" dirty="0"/>
              <a:t>The rules must be (a) complete, and (b) independent. One rule, and exactly one rule, must be selected by any combination of the input causes. Do not include impossible combinations of causes.</a:t>
            </a:r>
          </a:p>
          <a:p>
            <a:endParaRPr lang="en-IE" dirty="0"/>
          </a:p>
          <a:p>
            <a:r>
              <a:rPr lang="en-IE" dirty="0"/>
              <a:t>Develop the rules systematically, starting with all F at the left-hand side of the table, and ending with all T at the right-hand side (or, alternatively, starting with all T, and ending with all F).</a:t>
            </a:r>
          </a:p>
          <a:p>
            <a:endParaRPr lang="en-IE" dirty="0"/>
          </a:p>
          <a:p>
            <a:r>
              <a:rPr lang="en-IE" dirty="0"/>
              <a:t>Use don't care conditions (indicated by a '*') when the value of a cause has no impact on the effect of the rule. </a:t>
            </a:r>
          </a:p>
          <a:p>
            <a:endParaRPr lang="en-IE" dirty="0"/>
          </a:p>
          <a:p>
            <a:r>
              <a:rPr lang="en-IE" dirty="0"/>
              <a:t>It sometimes helps to develop the full truth table first, and then remove redundant and impossible rules</a:t>
            </a:r>
          </a:p>
          <a:p>
            <a:endParaRPr lang="en-IE" dirty="0"/>
          </a:p>
          <a:p>
            <a:r>
              <a:rPr lang="en-IE" dirty="0"/>
              <a:t>Note that we are not considering error cases: so the following truth tables are defined to always meet the conditions: passengers&gt;0</a:t>
            </a:r>
          </a:p>
        </p:txBody>
      </p:sp>
    </p:spTree>
    <p:extLst>
      <p:ext uri="{BB962C8B-B14F-4D97-AF65-F5344CB8AC3E}">
        <p14:creationId xmlns:p14="http://schemas.microsoft.com/office/powerpoint/2010/main" val="2568048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794</TotalTime>
  <Words>11301</Words>
  <Application>Microsoft Office PowerPoint</Application>
  <PresentationFormat>全屏显示(4:3)</PresentationFormat>
  <Paragraphs>1026</Paragraphs>
  <Slides>188</Slides>
  <Notes>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188</vt:i4>
      </vt:variant>
    </vt:vector>
  </HeadingPairs>
  <TitlesOfParts>
    <vt:vector size="203" baseType="lpstr">
      <vt:lpstr>ＭＳ Ｐゴシック</vt:lpstr>
      <vt:lpstr>SimSun</vt:lpstr>
      <vt:lpstr>SimSun</vt:lpstr>
      <vt:lpstr>Arial</vt:lpstr>
      <vt:lpstr>Arial Narrow</vt:lpstr>
      <vt:lpstr>Calibri</vt:lpstr>
      <vt:lpstr>Comic Sans MS</vt:lpstr>
      <vt:lpstr>Courier New</vt:lpstr>
      <vt:lpstr>Helvetica</vt:lpstr>
      <vt:lpstr>Tahoma</vt:lpstr>
      <vt:lpstr>Times</vt:lpstr>
      <vt:lpstr>Times New Roman</vt:lpstr>
      <vt:lpstr>Wingdings</vt:lpstr>
      <vt:lpstr>Wingdings 2</vt:lpstr>
      <vt:lpstr>Office Theme</vt:lpstr>
      <vt:lpstr>软件质量保证与测试 PPT打印版</vt:lpstr>
      <vt:lpstr>The nature of Software</vt:lpstr>
      <vt:lpstr>Many ordinary software failures</vt:lpstr>
      <vt:lpstr>PowerPoint 演示文稿</vt:lpstr>
      <vt:lpstr>Software Testing and Debugging</vt:lpstr>
      <vt:lpstr>Static Testing</vt:lpstr>
      <vt:lpstr>Static Testing</vt:lpstr>
      <vt:lpstr>Spec#</vt:lpstr>
      <vt:lpstr>Dynamic Testing</vt:lpstr>
      <vt:lpstr>Black and White box Testing</vt:lpstr>
      <vt:lpstr>Software Testing</vt:lpstr>
      <vt:lpstr>What is Software?</vt:lpstr>
      <vt:lpstr>Define a Software System</vt:lpstr>
      <vt:lpstr>Challenges of Software Systems</vt:lpstr>
      <vt:lpstr>Quality and Software</vt:lpstr>
      <vt:lpstr>Quality and Software</vt:lpstr>
      <vt:lpstr>Quality and Software</vt:lpstr>
      <vt:lpstr>ISO 91261 Attributes</vt:lpstr>
      <vt:lpstr>Software Engineering</vt:lpstr>
      <vt:lpstr>Software Engineering</vt:lpstr>
      <vt:lpstr>Errors, Faults and Failures</vt:lpstr>
      <vt:lpstr>Software Faults - Categories</vt:lpstr>
      <vt:lpstr>Software Faults - Categories</vt:lpstr>
      <vt:lpstr>Software Faults - Categories</vt:lpstr>
      <vt:lpstr>Software Faults - Categories</vt:lpstr>
      <vt:lpstr>Software Failures</vt:lpstr>
      <vt:lpstr>Comparing Software with Hardware</vt:lpstr>
      <vt:lpstr>Difference between Software and Hardware</vt:lpstr>
      <vt:lpstr>Failure Curve for Hardware</vt:lpstr>
      <vt:lpstr>Curve for Failure Rate over Product lifecycle</vt:lpstr>
      <vt:lpstr>Curve for Failure Rate over Product lifecycle</vt:lpstr>
      <vt:lpstr>Difficulties with Software vs Hardware</vt:lpstr>
      <vt:lpstr>Forward Engineering</vt:lpstr>
      <vt:lpstr>Specifications</vt:lpstr>
      <vt:lpstr>Testing in the development process</vt:lpstr>
      <vt:lpstr>Unit Testing</vt:lpstr>
      <vt:lpstr>Integration Testing</vt:lpstr>
      <vt:lpstr>System Testing</vt:lpstr>
      <vt:lpstr>Acceptance Testing</vt:lpstr>
      <vt:lpstr>PowerPoint 演示文稿</vt:lpstr>
      <vt:lpstr>Regression testing</vt:lpstr>
      <vt:lpstr>Regression Testing practice</vt:lpstr>
      <vt:lpstr>Theory of Testing</vt:lpstr>
      <vt:lpstr>Exhaustive Testing</vt:lpstr>
      <vt:lpstr>Time Allocation to create Software</vt:lpstr>
      <vt:lpstr>Testing Types</vt:lpstr>
      <vt:lpstr>Finishing Testing结束测试的标准</vt:lpstr>
      <vt:lpstr>Criteria标准</vt:lpstr>
      <vt:lpstr>Software Testing and Quality Assurance – Black Box Testing</vt:lpstr>
      <vt:lpstr>Black-box testing</vt:lpstr>
      <vt:lpstr>Black Box Testing types</vt:lpstr>
      <vt:lpstr>White Box Test Types</vt:lpstr>
      <vt:lpstr>Sequence of Testing</vt:lpstr>
      <vt:lpstr>Sequence of Testing</vt:lpstr>
      <vt:lpstr>Sequence of Testing</vt:lpstr>
      <vt:lpstr>Sequence of Testing</vt:lpstr>
      <vt:lpstr>Sequence of Testing</vt:lpstr>
      <vt:lpstr>Sequence of Testing</vt:lpstr>
      <vt:lpstr>Note:</vt:lpstr>
      <vt:lpstr>Equivalence Partitioning</vt:lpstr>
      <vt:lpstr>EP Test Cases</vt:lpstr>
      <vt:lpstr>EP Test Data</vt:lpstr>
      <vt:lpstr>EP Test Data</vt:lpstr>
      <vt:lpstr>Comment</vt:lpstr>
      <vt:lpstr>EP 优点</vt:lpstr>
      <vt:lpstr>EP 缺点</vt:lpstr>
      <vt:lpstr>等价类划分的参数：显示和隐式</vt:lpstr>
      <vt:lpstr>Equivalence Partitions</vt:lpstr>
      <vt:lpstr>Analysis of software specification</vt:lpstr>
      <vt:lpstr>EP</vt:lpstr>
      <vt:lpstr>Test Data</vt:lpstr>
      <vt:lpstr>边界值分析的作用</vt:lpstr>
      <vt:lpstr>BVA Description</vt:lpstr>
      <vt:lpstr>BVA Description</vt:lpstr>
      <vt:lpstr>BVA Test Cases</vt:lpstr>
      <vt:lpstr>BVA Test Data</vt:lpstr>
      <vt:lpstr>BVA Comment</vt:lpstr>
      <vt:lpstr>BVA 的优缺点</vt:lpstr>
      <vt:lpstr>边界值选取规则</vt:lpstr>
      <vt:lpstr>边界值分析的测试用例</vt:lpstr>
      <vt:lpstr>BVA Tests</vt:lpstr>
      <vt:lpstr>Combinations of Values</vt:lpstr>
      <vt:lpstr>Combinations of Values</vt:lpstr>
      <vt:lpstr>组合测试</vt:lpstr>
      <vt:lpstr>组合测试</vt:lpstr>
      <vt:lpstr>组合测试</vt:lpstr>
      <vt:lpstr>Truth Tables</vt:lpstr>
      <vt:lpstr>Truth Tables</vt:lpstr>
      <vt:lpstr>Truth Table for inRange()</vt:lpstr>
      <vt:lpstr>Don’t Care Conditions</vt:lpstr>
      <vt:lpstr>Truth Table for condIsNeg()</vt:lpstr>
      <vt:lpstr>Finding Don’t Care conditions</vt:lpstr>
      <vt:lpstr>Partial Truth Tables</vt:lpstr>
      <vt:lpstr>Partial Truth Tables and Error Hiding</vt:lpstr>
      <vt:lpstr>Combinational Testing</vt:lpstr>
      <vt:lpstr>Analysis for Causes and Effects</vt:lpstr>
      <vt:lpstr>Analysis for Causes and Effects</vt:lpstr>
      <vt:lpstr>Analysis for Effects</vt:lpstr>
      <vt:lpstr>Truth Table</vt:lpstr>
      <vt:lpstr>Test Cases</vt:lpstr>
      <vt:lpstr>Test Data</vt:lpstr>
      <vt:lpstr>Picking Test Data</vt:lpstr>
      <vt:lpstr>Comment</vt:lpstr>
      <vt:lpstr>Comment</vt:lpstr>
      <vt:lpstr>组合测试的优缺点</vt:lpstr>
      <vt:lpstr>Test Data</vt:lpstr>
      <vt:lpstr>随机测试</vt:lpstr>
      <vt:lpstr>随机测试</vt:lpstr>
      <vt:lpstr>随机测试</vt:lpstr>
      <vt:lpstr>Test Cases</vt:lpstr>
      <vt:lpstr>Test Data</vt:lpstr>
      <vt:lpstr>Comment</vt:lpstr>
      <vt:lpstr>随机测试的优缺点</vt:lpstr>
      <vt:lpstr>回归和稳定性测试</vt:lpstr>
      <vt:lpstr>随机测试</vt:lpstr>
      <vt:lpstr>Test Data</vt:lpstr>
      <vt:lpstr>Test Data</vt:lpstr>
      <vt:lpstr>错误推测法</vt:lpstr>
      <vt:lpstr>常见错误</vt:lpstr>
      <vt:lpstr>常见错误</vt:lpstr>
      <vt:lpstr>Test Cases</vt:lpstr>
      <vt:lpstr>Test Data</vt:lpstr>
      <vt:lpstr>Comment</vt:lpstr>
      <vt:lpstr>Appraisal</vt:lpstr>
      <vt:lpstr>Elimination of Duplicate Tests</vt:lpstr>
      <vt:lpstr>白盒测试</vt:lpstr>
      <vt:lpstr>系统测试和集成测试</vt:lpstr>
      <vt:lpstr>Testing and Debugging</vt:lpstr>
      <vt:lpstr>Testing and Debugging</vt:lpstr>
      <vt:lpstr>Debugging: Issues</vt:lpstr>
      <vt:lpstr>Debugging: Approaches</vt:lpstr>
      <vt:lpstr>Cost of Error Correction 纠正错误的cost</vt:lpstr>
      <vt:lpstr>The Cost of Change</vt:lpstr>
      <vt:lpstr>Cost of Error Correction</vt:lpstr>
      <vt:lpstr>Software Testing and Quality Assurance</vt:lpstr>
      <vt:lpstr>大爆炸开发</vt:lpstr>
      <vt:lpstr>Big Bang Development Drawbacks</vt:lpstr>
      <vt:lpstr>阶段化测试与开发Stages</vt:lpstr>
      <vt:lpstr>4个阶段</vt:lpstr>
      <vt:lpstr>测试计划</vt:lpstr>
      <vt:lpstr>Test Planning – IEEE model</vt:lpstr>
      <vt:lpstr>软件开发生命周期</vt:lpstr>
      <vt:lpstr>瀑布模型</vt:lpstr>
      <vt:lpstr>瀑布模型的特点</vt:lpstr>
      <vt:lpstr>The Waterfall Model</vt:lpstr>
      <vt:lpstr>瀑布模型的优点</vt:lpstr>
      <vt:lpstr>瀑布模型的缺点</vt:lpstr>
      <vt:lpstr>瀑布模型的缺点</vt:lpstr>
      <vt:lpstr>V字模型</vt:lpstr>
      <vt:lpstr>V字模型</vt:lpstr>
      <vt:lpstr>V模型的文档</vt:lpstr>
      <vt:lpstr>文档的具体要求</vt:lpstr>
      <vt:lpstr>V模型文档</vt:lpstr>
      <vt:lpstr>V-model 优点</vt:lpstr>
      <vt:lpstr>V-model 缺点</vt:lpstr>
      <vt:lpstr>敏捷开发</vt:lpstr>
      <vt:lpstr>敏捷开发</vt:lpstr>
      <vt:lpstr>增量模型</vt:lpstr>
      <vt:lpstr>Incremental Development</vt:lpstr>
      <vt:lpstr>增量模型的优点</vt:lpstr>
      <vt:lpstr>增量模型的缺点</vt:lpstr>
      <vt:lpstr>Extreme Programming极限编程</vt:lpstr>
      <vt:lpstr>极限编程特点 cont.</vt:lpstr>
      <vt:lpstr>Extreme Programming - Values</vt:lpstr>
      <vt:lpstr>极限编程 开发过程</vt:lpstr>
      <vt:lpstr>Extreme Programmming</vt:lpstr>
      <vt:lpstr>极限编程的一些特点和细节</vt:lpstr>
      <vt:lpstr>Extreme Programming</vt:lpstr>
      <vt:lpstr>SCRUM 模型与XP的区别</vt:lpstr>
      <vt:lpstr>Scrum</vt:lpstr>
      <vt:lpstr>Scrum的backlog和sprint</vt:lpstr>
      <vt:lpstr>Scrum的sprint</vt:lpstr>
      <vt:lpstr>Organizing the stories – A user story map</vt:lpstr>
      <vt:lpstr>用户叙事图</vt:lpstr>
      <vt:lpstr>Devops模型</vt:lpstr>
      <vt:lpstr>Devops</vt:lpstr>
      <vt:lpstr>Devops</vt:lpstr>
      <vt:lpstr>DevOps and 项目经理</vt:lpstr>
      <vt:lpstr>DevOps and 测试</vt:lpstr>
      <vt:lpstr>好处、优点 of Devops</vt:lpstr>
      <vt:lpstr>困难的地方</vt:lpstr>
      <vt:lpstr>International Comparisons  2003 IEEE Software</vt:lpstr>
      <vt:lpstr>Observations</vt:lpstr>
      <vt:lpstr>Process related quality and standards models - CMM</vt:lpstr>
      <vt:lpstr>CMM等级</vt:lpstr>
      <vt:lpstr>CMM等级</vt:lpstr>
      <vt:lpstr>CMM Levels</vt:lpstr>
      <vt:lpstr>CMMI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740969824@qq.com</cp:lastModifiedBy>
  <cp:revision>98</cp:revision>
  <dcterms:created xsi:type="dcterms:W3CDTF">2018-03-27T12:18:40Z</dcterms:created>
  <dcterms:modified xsi:type="dcterms:W3CDTF">2021-01-12T10:10:33Z</dcterms:modified>
</cp:coreProperties>
</file>