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4"/>
  </p:notesMasterIdLst>
  <p:handoutMasterIdLst>
    <p:handoutMasterId r:id="rId25"/>
  </p:handoutMasterIdLst>
  <p:sldIdLst>
    <p:sldId id="256" r:id="rId4"/>
    <p:sldId id="467" r:id="rId5"/>
    <p:sldId id="468" r:id="rId6"/>
    <p:sldId id="469" r:id="rId7"/>
    <p:sldId id="430" r:id="rId8"/>
    <p:sldId id="470" r:id="rId9"/>
    <p:sldId id="433" r:id="rId10"/>
    <p:sldId id="460" r:id="rId11"/>
    <p:sldId id="461" r:id="rId12"/>
    <p:sldId id="462" r:id="rId13"/>
    <p:sldId id="463" r:id="rId14"/>
    <p:sldId id="464" r:id="rId15"/>
    <p:sldId id="477" r:id="rId16"/>
    <p:sldId id="466" r:id="rId17"/>
    <p:sldId id="471" r:id="rId18"/>
    <p:sldId id="472" r:id="rId19"/>
    <p:sldId id="473" r:id="rId20"/>
    <p:sldId id="474" r:id="rId21"/>
    <p:sldId id="475" r:id="rId22"/>
    <p:sldId id="476" r:id="rId23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00"/>
    <a:srgbClr val="777777"/>
    <a:srgbClr val="C0C0C0"/>
    <a:srgbClr val="DDDD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87530" autoAdjust="0"/>
  </p:normalViewPr>
  <p:slideViewPr>
    <p:cSldViewPr snapToGrid="0">
      <p:cViewPr varScale="1">
        <p:scale>
          <a:sx n="99" d="100"/>
          <a:sy n="99" d="100"/>
        </p:scale>
        <p:origin x="110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652A-454F-EE4D-9A89-9CBE16268E11}" type="datetimeFigureOut">
              <a:rPr lang="en-US">
                <a:ea typeface="メイリオ"/>
                <a:cs typeface="メイリオ"/>
              </a:rPr>
              <a:t>11/2/2021</a:t>
            </a:fld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28C63-7F35-CF47-BA75-11A45A88A877}" type="slidenum">
              <a:rPr>
                <a:ea typeface="メイリオ"/>
                <a:cs typeface="メイリオ"/>
              </a:rPr>
              <a:t>‹#›</a:t>
            </a:fld>
            <a:endParaRPr kumimoji="1"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45970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メイリオ"/>
                <a:cs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メイリオ"/>
                <a:cs typeface="メイリオ"/>
              </a:defRPr>
            </a:lvl1pPr>
          </a:lstStyle>
          <a:p>
            <a:fld id="{399F6B16-2C4B-D14E-AF74-DCA940DA22B4}" type="datetimeFigureOut">
              <a:rPr lang="en-US"/>
              <a:pPr/>
              <a:t>11/2/2021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メイリオ"/>
                <a:cs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メイリオ"/>
                <a:cs typeface="メイリオ"/>
              </a:defRPr>
            </a:lvl1pPr>
          </a:lstStyle>
          <a:p>
            <a:fld id="{06393AB1-F56A-4D4E-84AC-B610495A1CB8}" type="slidenum">
              <a:rPr lang="en-US" altLang="ja-JP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495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78500-A17A-7D47-AF68-2C5528CF7654}" type="slidenum">
              <a:rPr lang="en-US" altLang="ja-JP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7883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491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39090-8084-9841-AD61-D0EF9B309547}" type="slidenum">
              <a:rPr lang="en-US" altLang="ja-JP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9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491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39090-8084-9841-AD61-D0EF9B309547}" type="slidenum">
              <a:rPr lang="en-US" altLang="ja-JP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4170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8F229-0F6C-6547-9D86-FF5492DE7392}" type="slidenum">
              <a:rPr lang="en-US" altLang="ja-JP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861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959CE-0376-0D49-98DA-5C0FA57CE940}" type="slidenum">
              <a:rPr lang="en-US" altLang="ja-JP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631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430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DC75D-F53C-0149-A3B8-E06F6E364077}" type="slidenum">
              <a:rPr lang="en-US" altLang="ja-JP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464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ja-JP" altLang="en-US">
                <a:latin typeface="Times" charset="0"/>
                <a:cs typeface="メイリオ"/>
              </a:rPr>
              <a:t>このスライドはアニメーションを含みます</a:t>
            </a:r>
          </a:p>
        </p:txBody>
      </p:sp>
      <p:sp>
        <p:nvSpPr>
          <p:cNvPr id="4506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AD7877-797F-8F42-9797-0F101657B288}" type="slidenum">
              <a:rPr lang="en-US" altLang="ja-JP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373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3891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2ABE2-8890-B941-9623-D1B573C1C4C3}" type="slidenum">
              <a:rPr lang="en-US" altLang="ja-JP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898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E8FCD-6E08-8249-83FB-7A61FFDC2EC8}" type="slidenum">
              <a:rPr lang="en-US" altLang="ja-JP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747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3072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FD18B-3F2E-E14B-92B4-1F2FB5C91CF2}" type="slidenum">
              <a:rPr lang="en-US" altLang="ja-JP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439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CD77E-7B1D-F042-8B78-958333B3C9EB}" type="slidenum">
              <a:rPr lang="en-US" altLang="ja-JP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7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639DA-6085-2342-9C82-7009AA3EBE66}" type="slidenum">
              <a:rPr lang="en-US" altLang="ja-JP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853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6144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04D99-0907-EF4F-BA3A-C3AF8517B113}" type="slidenum">
              <a:rPr lang="en-US" altLang="ja-JP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822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ja-JP" altLang="en-US">
                <a:latin typeface="Times" charset="0"/>
                <a:cs typeface="メイリオ"/>
              </a:rPr>
              <a:t>このスライドはアニメーションを含みます</a:t>
            </a:r>
          </a:p>
        </p:txBody>
      </p:sp>
      <p:sp>
        <p:nvSpPr>
          <p:cNvPr id="3277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FBAAD-62F5-A343-9261-43DB0F36C270}" type="slidenum">
              <a:rPr lang="en-US" altLang="ja-JP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515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3482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BAC0B-C232-6542-89D4-B8F1ED4A9A19}" type="slidenum">
              <a:rPr lang="en-US" altLang="ja-JP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597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3891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2ABE2-8890-B941-9623-D1B573C1C4C3}" type="slidenum">
              <a:rPr lang="en-US" altLang="ja-JP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592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4ED19-DFEB-C04D-AF52-246AC3F6B32D}" type="slidenum">
              <a:rPr lang="en-US" altLang="ja-JP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474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3891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E5391-6F9B-014A-A899-DED90E78840C}" type="slidenum">
              <a:rPr lang="en-US" altLang="ja-JP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12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2B0231-94C2-C64B-AD39-0E2DD5F99870}" type="slidenum">
              <a:rPr lang="en-US" altLang="ja-JP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97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1背景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6" y="0"/>
            <a:ext cx="12175788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508734"/>
            <a:ext cx="9360453" cy="1470025"/>
          </a:xfrm>
          <a:gradFill flip="none" rotWithShape="1">
            <a:gsLst>
              <a:gs pos="57000">
                <a:schemeClr val="bg1"/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241294" indent="0"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768093" y="4965214"/>
            <a:ext cx="5423907" cy="124817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クリックして講師名を入力</a:t>
            </a:r>
          </a:p>
        </p:txBody>
      </p:sp>
      <p:pic>
        <p:nvPicPr>
          <p:cNvPr id="10" name="図 9" descr="kcgedu_red_no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32547" y="3168168"/>
            <a:ext cx="1824000" cy="5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3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73752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62964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457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562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7277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3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1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895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706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39662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004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ea typeface="メイリオ"/>
              </a:defRPr>
            </a:lvl4pPr>
            <a:lvl5pPr>
              <a:defRPr sz="2000">
                <a:ea typeface="メイリオ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212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1背景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0299" y="0"/>
            <a:ext cx="4701701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60560"/>
            <a:ext cx="12192000" cy="864120"/>
          </a:xfrm>
          <a:gradFill flip="none" rotWithShape="1">
            <a:gsLst>
              <a:gs pos="2600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116414" indent="0"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200" y="1508733"/>
            <a:ext cx="11425587" cy="5088707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11" name="図 10" descr="kcgedu_red_no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2827" y="576037"/>
            <a:ext cx="816000" cy="2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12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4306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504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03784" y="190500"/>
            <a:ext cx="2758016" cy="48641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3384" y="190500"/>
            <a:ext cx="8077200" cy="4864100"/>
          </a:xfrm>
        </p:spPr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5504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4740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901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4222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3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1384" y="1422400"/>
            <a:ext cx="5384800" cy="363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メイリオ"/>
              </a:defRPr>
            </a:lvl4pPr>
            <a:lvl5pPr>
              <a:defRPr sz="1800">
                <a:ea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9586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メイリオ"/>
              </a:defRPr>
            </a:lvl4pPr>
            <a:lvl5pPr>
              <a:defRPr sz="1600">
                <a:ea typeface="メイリオ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9623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3712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012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11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ea typeface="メイリオ"/>
              </a:defRPr>
            </a:lvl4pPr>
            <a:lvl5pPr>
              <a:defRPr sz="2000">
                <a:ea typeface="メイリオ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1363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2084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6910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03784" y="190500"/>
            <a:ext cx="2758016" cy="48641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3384" y="190500"/>
            <a:ext cx="8077200" cy="4864100"/>
          </a:xfrm>
        </p:spPr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153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333501"/>
            <a:ext cx="5384800" cy="37719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333501"/>
            <a:ext cx="5384800" cy="37719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6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5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0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9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38718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0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1050495" y="6639259"/>
            <a:ext cx="9108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lang="ja-JP" altLang="en-US" sz="8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ja-JP" sz="8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kcg.edu</a:t>
            </a:r>
            <a:r>
              <a:rPr lang="en-US" altLang="ja-JP" sz="8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2021</a:t>
            </a:r>
            <a:endParaRPr lang="ja-JP" altLang="en-US" sz="8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2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小塚明朝 Pro B" pitchFamily="18" charset="-128"/>
          <a:ea typeface="小塚明朝 Pro B" pitchFamily="18" charset="-128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4167" y="190500"/>
            <a:ext cx="815763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384" y="1422400"/>
            <a:ext cx="109728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pic>
        <p:nvPicPr>
          <p:cNvPr id="2052" name="Picture 15" descr="graduate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" y="200025"/>
            <a:ext cx="255693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56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メイリオ"/>
                <a:cs typeface="メイリオ"/>
              </a:defRPr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936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メイリオ"/>
          <a:cs typeface="メイリオ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kumimoji="1" sz="3200">
          <a:solidFill>
            <a:schemeClr val="tx1"/>
          </a:solidFill>
          <a:latin typeface="+mn-lt"/>
          <a:ea typeface="メイリオ"/>
          <a:cs typeface="メイリオ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l"/>
        <a:defRPr kumimoji="1" sz="2800">
          <a:solidFill>
            <a:schemeClr val="tx1"/>
          </a:solidFill>
          <a:latin typeface="+mn-lt"/>
          <a:ea typeface="メイリオ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ü"/>
        <a:defRPr kumimoji="1" sz="2400">
          <a:solidFill>
            <a:schemeClr val="tx1"/>
          </a:solidFill>
          <a:latin typeface="+mn-lt"/>
          <a:ea typeface="メイリオ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4167" y="190500"/>
            <a:ext cx="815763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384" y="1422400"/>
            <a:ext cx="109728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pic>
        <p:nvPicPr>
          <p:cNvPr id="2052" name="Picture 15" descr="graduate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4" y="200025"/>
            <a:ext cx="255693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56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メイリオ"/>
                <a:cs typeface="メイリオ"/>
              </a:defRPr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0601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+mj-lt"/>
          <a:ea typeface="メイリオ"/>
          <a:cs typeface="メイリオ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kumimoji="1" sz="3200">
          <a:solidFill>
            <a:schemeClr val="tx1"/>
          </a:solidFill>
          <a:latin typeface="+mn-lt"/>
          <a:ea typeface="メイリオ"/>
          <a:cs typeface="メイリオ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l"/>
        <a:defRPr kumimoji="1" sz="2800">
          <a:solidFill>
            <a:schemeClr val="tx1"/>
          </a:solidFill>
          <a:latin typeface="+mn-lt"/>
          <a:ea typeface="メイリオ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ü"/>
        <a:defRPr kumimoji="1" sz="2400">
          <a:solidFill>
            <a:schemeClr val="tx1"/>
          </a:solidFill>
          <a:latin typeface="+mn-lt"/>
          <a:ea typeface="メイリオ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3588" y="1249686"/>
            <a:ext cx="7794625" cy="1120775"/>
          </a:xfrm>
          <a:solidFill>
            <a:srgbClr val="FFFFFF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6078"/>
                  </a:srgbClr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ja-JP" altLang="en-US" dirty="0">
                <a:latin typeface="Arial" charset="0"/>
              </a:rPr>
              <a:t>ウェブプログラミング</a:t>
            </a:r>
            <a:r>
              <a:rPr lang="en-US" altLang="ja-JP" dirty="0">
                <a:latin typeface="Arial" charset="0"/>
              </a:rPr>
              <a:t>III</a:t>
            </a:r>
            <a:r>
              <a:rPr lang="ja-JP" altLang="en-US" dirty="0">
                <a:latin typeface="Arial" charset="0"/>
              </a:rPr>
              <a:t>　　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29912" y="4035426"/>
            <a:ext cx="8038089" cy="1120775"/>
          </a:xfrm>
          <a:solidFill>
            <a:srgbClr val="FFFFFF"/>
          </a:solidFill>
        </p:spPr>
        <p:txBody>
          <a:bodyPr/>
          <a:lstStyle/>
          <a:p>
            <a:pPr algn="l" eaLnBrk="1" hangingPunct="1"/>
            <a:r>
              <a:rPr lang="ja-JP" altLang="en-US" sz="2800" dirty="0">
                <a:latin typeface="Arial" charset="0"/>
              </a:rPr>
              <a:t>第</a:t>
            </a:r>
            <a:r>
              <a:rPr lang="en-US" altLang="ja-JP" sz="2800" dirty="0">
                <a:latin typeface="Arial" charset="0"/>
              </a:rPr>
              <a:t>6</a:t>
            </a:r>
            <a:r>
              <a:rPr lang="ja-JP" altLang="en-US" sz="2800" dirty="0">
                <a:latin typeface="Arial" charset="0"/>
              </a:rPr>
              <a:t>回</a:t>
            </a:r>
            <a:endParaRPr lang="en-US" altLang="ja-JP" sz="2800" dirty="0">
              <a:latin typeface="Arial" charset="0"/>
            </a:endParaRPr>
          </a:p>
          <a:p>
            <a:pPr algn="l" eaLnBrk="1" hangingPunct="1"/>
            <a:r>
              <a:rPr lang="en-US" altLang="ja-JP" sz="2800" dirty="0">
                <a:latin typeface="Arial" charset="0"/>
              </a:rPr>
              <a:t>jQuery</a:t>
            </a:r>
            <a:r>
              <a:rPr lang="ja-JP" altLang="en-US" sz="2800" dirty="0">
                <a:latin typeface="Arial" charset="0"/>
              </a:rPr>
              <a:t>入門（木構造の操作，イベント処理）</a:t>
            </a:r>
          </a:p>
        </p:txBody>
      </p:sp>
      <p:sp>
        <p:nvSpPr>
          <p:cNvPr id="307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altLang="ja-JP" dirty="0">
              <a:ea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jQuery</a:t>
            </a:r>
            <a:r>
              <a:rPr lang="ja-JP" altLang="en-US" dirty="0"/>
              <a:t>が扱えるイベント</a:t>
            </a:r>
          </a:p>
        </p:txBody>
      </p:sp>
      <p:sp>
        <p:nvSpPr>
          <p:cNvPr id="39939" name="フッター プレースホル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92001"/>
              </p:ext>
            </p:extLst>
          </p:nvPr>
        </p:nvGraphicFramePr>
        <p:xfrm>
          <a:off x="2209800" y="1676400"/>
          <a:ext cx="8088399" cy="2377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ea typeface="Arial"/>
                        </a:rPr>
                        <a:t>フォーム操作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focus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フォーム要素にキーボードフォーカスを当てた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blur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フォーム要素のキーボードフォーカスを外した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change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メニューやチェックボックスなどの選択を変えた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select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テキスト入力要素内のテキストを選択した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reset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フォームのリセットボタンを押した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submit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フォームの送信ボタンを放した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43002"/>
              </p:ext>
            </p:extLst>
          </p:nvPr>
        </p:nvGraphicFramePr>
        <p:xfrm>
          <a:off x="2209800" y="4221163"/>
          <a:ext cx="8088399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5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ea typeface="Arial"/>
                        </a:rPr>
                        <a:t>その他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load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文書内容の読み込みが完了した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unload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他の文書へ移動して，表示中の文書が消えた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scroll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ページをスクロールした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resize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ウィンドウの大きさを変更した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error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画像の読み込み失敗等のエラーが発生した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987" name="テキスト ボックス 5"/>
          <p:cNvSpPr txBox="1">
            <a:spLocks noChangeArrowheads="1"/>
          </p:cNvSpPr>
          <p:nvPr/>
        </p:nvSpPr>
        <p:spPr bwMode="auto">
          <a:xfrm>
            <a:off x="5583504" y="1125302"/>
            <a:ext cx="4145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b="1">
                <a:ea typeface="Arial"/>
                <a:cs typeface="Arial"/>
              </a:rPr>
              <a:t>（</a:t>
            </a:r>
            <a:r>
              <a:rPr lang="en-US" altLang="ja-JP" b="1">
                <a:ea typeface="Arial"/>
                <a:cs typeface="Arial"/>
              </a:rPr>
              <a:t>≒HTML4.01, XHTML1.1</a:t>
            </a:r>
            <a:r>
              <a:rPr lang="ja-JP" altLang="en-US" b="1">
                <a:ea typeface="Arial"/>
                <a:cs typeface="Arial"/>
              </a:rPr>
              <a:t>での標準）</a:t>
            </a:r>
          </a:p>
        </p:txBody>
      </p:sp>
      <p:sp>
        <p:nvSpPr>
          <p:cNvPr id="39988" name="角丸四角形吹き出し 6"/>
          <p:cNvSpPr>
            <a:spLocks noChangeArrowheads="1"/>
          </p:cNvSpPr>
          <p:nvPr/>
        </p:nvSpPr>
        <p:spPr bwMode="auto">
          <a:xfrm>
            <a:off x="3200400" y="6248400"/>
            <a:ext cx="2895600" cy="457200"/>
          </a:xfrm>
          <a:prstGeom prst="wedgeRoundRectCallout">
            <a:avLst>
              <a:gd name="adj1" fmla="val -29190"/>
              <a:gd name="adj2" fmla="val -95875"/>
              <a:gd name="adj3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ja-JP">
                <a:latin typeface="Arial" charset="0"/>
                <a:ea typeface="Arial"/>
                <a:cs typeface="Arial"/>
              </a:rPr>
              <a:t>XHTML</a:t>
            </a:r>
            <a:r>
              <a:rPr lang="ja-JP" altLang="en-US">
                <a:latin typeface="Arial" charset="0"/>
                <a:ea typeface="Arial"/>
                <a:cs typeface="Arial"/>
              </a:rPr>
              <a:t>では非標準</a:t>
            </a:r>
          </a:p>
        </p:txBody>
      </p:sp>
    </p:spTree>
    <p:extLst>
      <p:ext uri="{BB962C8B-B14F-4D97-AF65-F5344CB8AC3E}">
        <p14:creationId xmlns:p14="http://schemas.microsoft.com/office/powerpoint/2010/main" val="273862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190500"/>
            <a:ext cx="10668000" cy="685800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on</a:t>
            </a:r>
            <a:r>
              <a:rPr lang="ja-JP" altLang="en-US" dirty="0"/>
              <a:t>メソッドをいつ実行するか</a:t>
            </a:r>
          </a:p>
        </p:txBody>
      </p:sp>
      <p:sp>
        <p:nvSpPr>
          <p:cNvPr id="48131" name="コンテンツ プレースホルダ 9"/>
          <p:cNvSpPr>
            <a:spLocks noGrp="1"/>
          </p:cNvSpPr>
          <p:nvPr>
            <p:ph idx="1"/>
          </p:nvPr>
        </p:nvSpPr>
        <p:spPr>
          <a:xfrm>
            <a:off x="614995" y="1330080"/>
            <a:ext cx="10053005" cy="4419600"/>
          </a:xfrm>
        </p:spPr>
        <p:txBody>
          <a:bodyPr/>
          <a:lstStyle/>
          <a:p>
            <a:r>
              <a:rPr lang="ja-JP" altLang="en-US" dirty="0"/>
              <a:t>ページの</a:t>
            </a:r>
            <a:r>
              <a:rPr lang="ja-JP" altLang="en-US" dirty="0">
                <a:solidFill>
                  <a:srgbClr val="008000"/>
                </a:solidFill>
              </a:rPr>
              <a:t>一番最後の</a:t>
            </a:r>
            <a:r>
              <a:rPr lang="en-US" altLang="ja-JP" dirty="0">
                <a:solidFill>
                  <a:srgbClr val="008000"/>
                </a:solidFill>
              </a:rPr>
              <a:t>&lt;script&gt;</a:t>
            </a:r>
            <a:r>
              <a:rPr lang="ja-JP" altLang="en-US" dirty="0">
                <a:solidFill>
                  <a:srgbClr val="008000"/>
                </a:solidFill>
              </a:rPr>
              <a:t>タグ</a:t>
            </a:r>
            <a:r>
              <a:rPr lang="ja-JP" altLang="en-US" dirty="0"/>
              <a:t>の中で。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813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91913" y="2020245"/>
            <a:ext cx="7992060" cy="4524315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&lt;html&gt;</a:t>
            </a:r>
          </a:p>
          <a:p>
            <a:r>
              <a:rPr lang="en-US" altLang="ja-JP" sz="2400" dirty="0"/>
              <a:t>&lt;head&gt;</a:t>
            </a:r>
          </a:p>
          <a:p>
            <a:r>
              <a:rPr lang="en-US" altLang="ja-JP" sz="2400" dirty="0"/>
              <a:t> </a:t>
            </a:r>
            <a:r>
              <a:rPr lang="en-US" altLang="ja-JP" sz="1600" dirty="0"/>
              <a:t>&lt;script </a:t>
            </a:r>
            <a:r>
              <a:rPr lang="en-US" altLang="ja-JP" sz="1600" dirty="0" err="1"/>
              <a:t>src</a:t>
            </a:r>
            <a:r>
              <a:rPr lang="en-US" altLang="ja-JP" sz="1600" dirty="0"/>
              <a:t>="https://ajax.googleapis.com/ajax/libs/</a:t>
            </a:r>
            <a:r>
              <a:rPr lang="en-US" altLang="ja-JP" sz="1600" dirty="0" err="1"/>
              <a:t>jquery</a:t>
            </a:r>
            <a:r>
              <a:rPr lang="en-US" altLang="ja-JP" sz="1600" dirty="0"/>
              <a:t>/</a:t>
            </a:r>
            <a:r>
              <a:rPr lang="en-US" altLang="ja-JP" sz="1600" dirty="0">
                <a:solidFill>
                  <a:srgbClr val="FF0000"/>
                </a:solidFill>
              </a:rPr>
              <a:t>3.6.0</a:t>
            </a:r>
            <a:r>
              <a:rPr lang="en-US" altLang="ja-JP" sz="1600" dirty="0"/>
              <a:t>/jquery.min.js"&gt;&lt;/script&gt;</a:t>
            </a:r>
            <a:endParaRPr lang="en-US" altLang="ja-JP" sz="2400" dirty="0"/>
          </a:p>
          <a:p>
            <a:r>
              <a:rPr lang="en-US" altLang="ja-JP" sz="2400" dirty="0"/>
              <a:t>&lt;/head&gt;</a:t>
            </a:r>
          </a:p>
          <a:p>
            <a:r>
              <a:rPr lang="en-US" altLang="ja-JP" sz="2400" dirty="0"/>
              <a:t>&lt;body&gt;</a:t>
            </a:r>
          </a:p>
          <a:p>
            <a:r>
              <a:rPr lang="en-US" altLang="ja-JP" sz="2400" dirty="0"/>
              <a:t>    &lt;button</a:t>
            </a:r>
            <a:r>
              <a:rPr lang="ja-JP" altLang="en-US" sz="2400" dirty="0"/>
              <a:t> </a:t>
            </a:r>
            <a:r>
              <a:rPr lang="en-US" altLang="ja-JP" sz="2400" dirty="0"/>
              <a:t>id="b01"&gt;</a:t>
            </a:r>
            <a:r>
              <a:rPr lang="ja-JP" altLang="en-US" sz="2400" dirty="0"/>
              <a:t>ボタン</a:t>
            </a:r>
            <a:r>
              <a:rPr lang="en-US" altLang="ja-JP" sz="2400" dirty="0"/>
              <a:t>&lt;/button&gt;</a:t>
            </a:r>
          </a:p>
          <a:p>
            <a:r>
              <a:rPr lang="en-US" altLang="ja-JP" sz="2400" dirty="0"/>
              <a:t>....</a:t>
            </a:r>
          </a:p>
          <a:p>
            <a:r>
              <a:rPr lang="en-US" altLang="ja-JP" sz="2400" dirty="0"/>
              <a:t>    </a:t>
            </a:r>
            <a:r>
              <a:rPr lang="en-US" altLang="ja-JP" sz="2400" dirty="0">
                <a:solidFill>
                  <a:srgbClr val="008000"/>
                </a:solidFill>
              </a:rPr>
              <a:t>&lt;script&gt;</a:t>
            </a:r>
          </a:p>
          <a:p>
            <a:r>
              <a:rPr lang="en-US" altLang="ja-JP" sz="2400" dirty="0"/>
              <a:t>        $("#b01").on("click", ...);</a:t>
            </a:r>
          </a:p>
          <a:p>
            <a:r>
              <a:rPr lang="en-US" altLang="ja-JP" sz="2400" dirty="0"/>
              <a:t>   </a:t>
            </a:r>
            <a:r>
              <a:rPr lang="en-US" altLang="ja-JP" sz="2400" dirty="0">
                <a:solidFill>
                  <a:srgbClr val="008000"/>
                </a:solidFill>
              </a:rPr>
              <a:t> &lt;/script&gt;</a:t>
            </a:r>
          </a:p>
          <a:p>
            <a:r>
              <a:rPr lang="en-US" altLang="ja-JP" sz="2400" dirty="0"/>
              <a:t>&lt;/body&gt;</a:t>
            </a:r>
          </a:p>
          <a:p>
            <a:r>
              <a:rPr lang="en-US" altLang="ja-JP" sz="2400" dirty="0"/>
              <a:t>&lt;/html&gt;</a:t>
            </a:r>
            <a:endParaRPr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48659" y="4995604"/>
            <a:ext cx="3405776" cy="1015663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chemeClr val="bg1"/>
                </a:solidFill>
              </a:rPr>
              <a:t>関数を結びつける要素がブラウザに読み込まれた</a:t>
            </a:r>
            <a:r>
              <a:rPr lang="ja-JP" altLang="en-US" sz="2000">
                <a:solidFill>
                  <a:srgbClr val="FFFF00"/>
                </a:solidFill>
              </a:rPr>
              <a:t>後</a:t>
            </a:r>
            <a:r>
              <a:rPr lang="ja-JP" altLang="en-US" sz="2000">
                <a:solidFill>
                  <a:schemeClr val="bg1"/>
                </a:solidFill>
              </a:rPr>
              <a:t>で，</a:t>
            </a:r>
            <a:r>
              <a:rPr lang="en-US" altLang="ja-JP" sz="2000">
                <a:solidFill>
                  <a:schemeClr val="bg1"/>
                </a:solidFill>
              </a:rPr>
              <a:t>on</a:t>
            </a:r>
            <a:r>
              <a:rPr lang="ja-JP" altLang="en-US" sz="2000">
                <a:solidFill>
                  <a:schemeClr val="bg1"/>
                </a:solidFill>
              </a:rPr>
              <a:t>メソッドを実行する。</a:t>
            </a:r>
          </a:p>
        </p:txBody>
      </p:sp>
      <p:cxnSp>
        <p:nvCxnSpPr>
          <p:cNvPr id="11" name="カギ線コネクタ 10"/>
          <p:cNvCxnSpPr/>
          <p:nvPr/>
        </p:nvCxnSpPr>
        <p:spPr>
          <a:xfrm rot="5400000">
            <a:off x="4247151" y="4352702"/>
            <a:ext cx="733764" cy="488306"/>
          </a:xfrm>
          <a:prstGeom prst="bentConnector3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9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190500"/>
            <a:ext cx="10668000" cy="685800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on</a:t>
            </a:r>
            <a:r>
              <a:rPr lang="ja-JP" altLang="en-US" dirty="0"/>
              <a:t>メソッドをいつ実行するか</a:t>
            </a:r>
          </a:p>
        </p:txBody>
      </p:sp>
      <p:sp>
        <p:nvSpPr>
          <p:cNvPr id="48131" name="コンテンツ プレースホルダ 9"/>
          <p:cNvSpPr>
            <a:spLocks noGrp="1"/>
          </p:cNvSpPr>
          <p:nvPr>
            <p:ph idx="1"/>
          </p:nvPr>
        </p:nvSpPr>
        <p:spPr>
          <a:xfrm>
            <a:off x="695915" y="1330080"/>
            <a:ext cx="9972085" cy="4419600"/>
          </a:xfrm>
        </p:spPr>
        <p:txBody>
          <a:bodyPr/>
          <a:lstStyle/>
          <a:p>
            <a:pPr marL="342900" lvl="1" indent="-342900">
              <a:buClr>
                <a:schemeClr val="accent2"/>
              </a:buClr>
              <a:buFont typeface="Wingdings" charset="0"/>
              <a:buChar char="n"/>
            </a:pPr>
            <a:r>
              <a:rPr lang="ja-JP" altLang="en-US" sz="3200" dirty="0">
                <a:solidFill>
                  <a:srgbClr val="000000"/>
                </a:solidFill>
              </a:rPr>
              <a:t>関数を割り当てたい要素が</a:t>
            </a:r>
            <a:r>
              <a:rPr lang="ja-JP" altLang="en-US" sz="3200" dirty="0">
                <a:solidFill>
                  <a:srgbClr val="008000"/>
                </a:solidFill>
              </a:rPr>
              <a:t>動的</a:t>
            </a:r>
            <a:r>
              <a:rPr lang="ja-JP" altLang="en-US" sz="3200" dirty="0">
                <a:solidFill>
                  <a:srgbClr val="000000"/>
                </a:solidFill>
              </a:rPr>
              <a:t>に追加される場合，その</a:t>
            </a:r>
            <a:r>
              <a:rPr lang="ja-JP" altLang="en-US" sz="3200" dirty="0">
                <a:solidFill>
                  <a:srgbClr val="FF6600"/>
                </a:solidFill>
              </a:rPr>
              <a:t>親要素</a:t>
            </a:r>
            <a:r>
              <a:rPr lang="ja-JP" altLang="en-US" sz="3200" dirty="0">
                <a:solidFill>
                  <a:srgbClr val="000000"/>
                </a:solidFill>
              </a:rPr>
              <a:t>に対して</a:t>
            </a:r>
            <a:r>
              <a:rPr lang="en-US" altLang="ja-JP" sz="3200" dirty="0">
                <a:solidFill>
                  <a:srgbClr val="000000"/>
                </a:solidFill>
              </a:rPr>
              <a:t>on </a:t>
            </a:r>
            <a:r>
              <a:rPr lang="ja-JP" altLang="en-US" sz="3200" dirty="0">
                <a:solidFill>
                  <a:srgbClr val="000000"/>
                </a:solidFill>
              </a:rPr>
              <a:t>しておけばよい。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marL="742950" lvl="2" indent="-342900">
              <a:buClr>
                <a:schemeClr val="accent2"/>
              </a:buClr>
              <a:buFont typeface="Wingdings" charset="0"/>
              <a:buChar char="n"/>
            </a:pPr>
            <a:r>
              <a:rPr lang="ja-JP" altLang="en-US" dirty="0">
                <a:solidFill>
                  <a:srgbClr val="000000"/>
                </a:solidFill>
              </a:rPr>
              <a:t>初めからある要素にも，同様に割り当てられる。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lvl="1" indent="0">
              <a:buClr>
                <a:schemeClr val="accent2"/>
              </a:buClr>
              <a:buNone/>
            </a:pPr>
            <a:r>
              <a:rPr lang="ja-JP" altLang="en-US" sz="3200" dirty="0">
                <a:solidFill>
                  <a:srgbClr val="000000"/>
                </a:solidFill>
              </a:rPr>
              <a:t>例：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  <p:sp>
        <p:nvSpPr>
          <p:cNvPr id="4813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10" name="角丸四角形 10"/>
          <p:cNvSpPr>
            <a:spLocks noChangeArrowheads="1"/>
          </p:cNvSpPr>
          <p:nvPr/>
        </p:nvSpPr>
        <p:spPr bwMode="auto">
          <a:xfrm>
            <a:off x="3226963" y="4102124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ol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11" name="角丸四角形 10"/>
          <p:cNvSpPr>
            <a:spLocks noChangeArrowheads="1"/>
          </p:cNvSpPr>
          <p:nvPr/>
        </p:nvSpPr>
        <p:spPr bwMode="auto">
          <a:xfrm>
            <a:off x="2998363" y="4864124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12" name="角丸四角形 10"/>
          <p:cNvSpPr>
            <a:spLocks noChangeArrowheads="1"/>
          </p:cNvSpPr>
          <p:nvPr/>
        </p:nvSpPr>
        <p:spPr bwMode="auto">
          <a:xfrm>
            <a:off x="3836563" y="4864124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13" name="カギ線コネクタ 27"/>
          <p:cNvCxnSpPr>
            <a:cxnSpLocks noChangeShapeType="1"/>
            <a:stCxn id="10" idx="2"/>
            <a:endCxn id="11" idx="0"/>
          </p:cNvCxnSpPr>
          <p:nvPr/>
        </p:nvCxnSpPr>
        <p:spPr bwMode="auto">
          <a:xfrm rot="5400000">
            <a:off x="3398413" y="4387874"/>
            <a:ext cx="3810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カギ線コネクタ 30"/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3817513" y="4540274"/>
            <a:ext cx="38100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テキスト ボックス 11"/>
          <p:cNvSpPr txBox="1">
            <a:spLocks noChangeArrowheads="1"/>
          </p:cNvSpPr>
          <p:nvPr/>
        </p:nvSpPr>
        <p:spPr bwMode="auto">
          <a:xfrm>
            <a:off x="2464964" y="5240363"/>
            <a:ext cx="13265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はまち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16" name="テキスト ボックス 12"/>
          <p:cNvSpPr txBox="1">
            <a:spLocks noChangeArrowheads="1"/>
          </p:cNvSpPr>
          <p:nvPr/>
        </p:nvSpPr>
        <p:spPr bwMode="auto">
          <a:xfrm>
            <a:off x="3684163" y="5240362"/>
            <a:ext cx="1011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たい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grpSp>
        <p:nvGrpSpPr>
          <p:cNvPr id="17" name="図形グループ 21"/>
          <p:cNvGrpSpPr>
            <a:grpSpLocks/>
          </p:cNvGrpSpPr>
          <p:nvPr/>
        </p:nvGrpSpPr>
        <p:grpSpPr bwMode="auto">
          <a:xfrm>
            <a:off x="4827164" y="4864125"/>
            <a:ext cx="1326505" cy="837903"/>
            <a:chOff x="3505200" y="5181600"/>
            <a:chExt cx="1326505" cy="837903"/>
          </a:xfrm>
        </p:grpSpPr>
        <p:sp>
          <p:nvSpPr>
            <p:cNvPr id="18" name="角丸四角形 10"/>
            <p:cNvSpPr>
              <a:spLocks noChangeArrowheads="1"/>
            </p:cNvSpPr>
            <p:nvPr/>
          </p:nvSpPr>
          <p:spPr bwMode="auto">
            <a:xfrm>
              <a:off x="3825875" y="5181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CCFF66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ea typeface="メイリオ"/>
                  <a:cs typeface="メイリオ"/>
                </a:rPr>
                <a:t>li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19" name="テキスト ボックス 14"/>
            <p:cNvSpPr txBox="1">
              <a:spLocks noChangeArrowheads="1"/>
            </p:cNvSpPr>
            <p:nvPr/>
          </p:nvSpPr>
          <p:spPr bwMode="auto">
            <a:xfrm>
              <a:off x="3505200" y="5557838"/>
              <a:ext cx="132650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>
                  <a:ea typeface="メイリオ"/>
                  <a:cs typeface="メイリオ"/>
                </a:rPr>
                <a:t>"</a:t>
              </a:r>
              <a:r>
                <a:rPr lang="ja-JP" altLang="en-US" sz="2400">
                  <a:ea typeface="メイリオ"/>
                  <a:cs typeface="メイリオ"/>
                </a:rPr>
                <a:t>いくら</a:t>
              </a:r>
              <a:r>
                <a:rPr lang="en-US" altLang="ja-JP" sz="2400">
                  <a:ea typeface="メイリオ"/>
                  <a:cs typeface="メイリオ"/>
                </a:rPr>
                <a:t>"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</p:grpSp>
      <p:grpSp>
        <p:nvGrpSpPr>
          <p:cNvPr id="20" name="図形グループ 22"/>
          <p:cNvGrpSpPr>
            <a:grpSpLocks/>
          </p:cNvGrpSpPr>
          <p:nvPr/>
        </p:nvGrpSpPr>
        <p:grpSpPr bwMode="auto">
          <a:xfrm>
            <a:off x="3874662" y="4177628"/>
            <a:ext cx="2187492" cy="700926"/>
            <a:chOff x="2350662" y="3730298"/>
            <a:chExt cx="2187492" cy="700926"/>
          </a:xfrm>
        </p:grpSpPr>
        <p:cxnSp>
          <p:nvCxnSpPr>
            <p:cNvPr id="21" name="カギ線コネクタ 17"/>
            <p:cNvCxnSpPr>
              <a:cxnSpLocks noChangeShapeType="1"/>
              <a:stCxn id="10" idx="2"/>
              <a:endCxn id="18" idx="0"/>
            </p:cNvCxnSpPr>
            <p:nvPr/>
          </p:nvCxnSpPr>
          <p:spPr bwMode="auto">
            <a:xfrm rot="16200000" flipH="1">
              <a:off x="2949150" y="3451736"/>
              <a:ext cx="381000" cy="1577975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 type="arrow" w="med" len="med"/>
            </a:ln>
          </p:spPr>
        </p:cxnSp>
        <p:sp>
          <p:nvSpPr>
            <p:cNvPr id="22" name="テキスト ボックス 20"/>
            <p:cNvSpPr txBox="1">
              <a:spLocks noChangeArrowheads="1"/>
            </p:cNvSpPr>
            <p:nvPr/>
          </p:nvSpPr>
          <p:spPr bwMode="auto">
            <a:xfrm>
              <a:off x="3259138" y="3730298"/>
              <a:ext cx="1279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 b="1">
                  <a:solidFill>
                    <a:srgbClr val="FF6600"/>
                  </a:solidFill>
                  <a:ea typeface="メイリオ"/>
                  <a:cs typeface="メイリオ"/>
                </a:rPr>
                <a:t>append</a:t>
              </a:r>
              <a:endParaRPr lang="ja-JP" altLang="en-US" sz="2400" b="1">
                <a:solidFill>
                  <a:srgbClr val="FF6600"/>
                </a:solidFill>
                <a:ea typeface="メイリオ"/>
                <a:cs typeface="メイリオ"/>
              </a:endParaRPr>
            </a:p>
          </p:txBody>
        </p:sp>
      </p:grpSp>
      <p:grpSp>
        <p:nvGrpSpPr>
          <p:cNvPr id="24" name="図形グループ 23"/>
          <p:cNvGrpSpPr/>
          <p:nvPr/>
        </p:nvGrpSpPr>
        <p:grpSpPr>
          <a:xfrm>
            <a:off x="6416192" y="4112631"/>
            <a:ext cx="3979910" cy="2011358"/>
            <a:chOff x="4892192" y="4112631"/>
            <a:chExt cx="3979910" cy="2011358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5007643" y="4112631"/>
              <a:ext cx="3864459" cy="954107"/>
            </a:xfrm>
            <a:prstGeom prst="rect">
              <a:avLst/>
            </a:prstGeom>
            <a:noFill/>
            <a:ln w="28575" cmpd="sng"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ea typeface="メイリオ"/>
                  <a:cs typeface="メイリオ"/>
                </a:rPr>
                <a:t>$(</a:t>
              </a:r>
              <a:r>
                <a:rPr lang="en-US" altLang="ja-JP" sz="2800" dirty="0">
                  <a:solidFill>
                    <a:srgbClr val="FF6600"/>
                  </a:solidFill>
                  <a:ea typeface="メイリオ"/>
                  <a:cs typeface="メイリオ"/>
                </a:rPr>
                <a:t>"</a:t>
              </a:r>
              <a:r>
                <a:rPr lang="en-US" altLang="ja-JP" sz="2800" dirty="0" err="1">
                  <a:solidFill>
                    <a:srgbClr val="FF6600"/>
                  </a:solidFill>
                  <a:ea typeface="メイリオ"/>
                  <a:cs typeface="メイリオ"/>
                </a:rPr>
                <a:t>ol</a:t>
              </a:r>
              <a:r>
                <a:rPr lang="en-US" altLang="ja-JP" sz="2800" dirty="0">
                  <a:solidFill>
                    <a:srgbClr val="FF6600"/>
                  </a:solidFill>
                  <a:ea typeface="メイリオ"/>
                  <a:cs typeface="メイリオ"/>
                </a:rPr>
                <a:t>"</a:t>
              </a:r>
              <a:r>
                <a:rPr lang="en-US" altLang="ja-JP" sz="2800" dirty="0">
                  <a:ea typeface="メイリオ"/>
                  <a:cs typeface="メイリオ"/>
                </a:rPr>
                <a:t>).on("click", </a:t>
              </a:r>
              <a:r>
                <a:rPr lang="en-US" altLang="ja-JP" sz="2800" dirty="0">
                  <a:solidFill>
                    <a:srgbClr val="008000"/>
                  </a:solidFill>
                  <a:ea typeface="メイリオ"/>
                  <a:cs typeface="メイリオ"/>
                </a:rPr>
                <a:t>"li"</a:t>
              </a:r>
              <a:r>
                <a:rPr lang="en-US" altLang="ja-JP" sz="2800" dirty="0">
                  <a:ea typeface="メイリオ"/>
                  <a:cs typeface="メイリオ"/>
                </a:rPr>
                <a:t>, </a:t>
              </a:r>
            </a:p>
            <a:p>
              <a:r>
                <a:rPr lang="ja-JP" altLang="ja-JP" sz="2800" dirty="0">
                  <a:ea typeface="メイリオ"/>
                  <a:cs typeface="メイリオ"/>
                </a:rPr>
                <a:t> </a:t>
              </a:r>
              <a:r>
                <a:rPr lang="ja-JP" altLang="en-US" sz="2800" dirty="0">
                  <a:ea typeface="メイリオ"/>
                  <a:cs typeface="メイリオ"/>
                </a:rPr>
                <a:t>   </a:t>
              </a:r>
              <a:r>
                <a:rPr lang="ja-JP" altLang="en-US" sz="2800" i="1" dirty="0">
                  <a:ea typeface="メイリオ"/>
                  <a:cs typeface="メイリオ"/>
                </a:rPr>
                <a:t>コールバック関数</a:t>
              </a:r>
              <a:r>
                <a:rPr lang="en-US" altLang="ja-JP" sz="2800" dirty="0">
                  <a:ea typeface="メイリオ"/>
                  <a:cs typeface="メイリオ"/>
                </a:rPr>
                <a:t> );</a:t>
              </a:r>
              <a:endParaRPr lang="ja-JP" altLang="en-US" sz="2800" dirty="0">
                <a:ea typeface="メイリオ"/>
                <a:cs typeface="メイリオ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892192" y="5108326"/>
              <a:ext cx="38820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>
                  <a:ea typeface="メイリオ"/>
                  <a:cs typeface="メイリオ"/>
                </a:rPr>
                <a:t>&lt;li&gt;</a:t>
              </a:r>
              <a:r>
                <a:rPr lang="ja-JP" altLang="en-US" sz="2000">
                  <a:ea typeface="メイリオ"/>
                  <a:cs typeface="メイリオ"/>
                </a:rPr>
                <a:t>要素の</a:t>
              </a:r>
              <a:r>
                <a:rPr lang="en-US" altLang="ja-JP" sz="2000">
                  <a:ea typeface="メイリオ"/>
                  <a:cs typeface="メイリオ"/>
                </a:rPr>
                <a:t>click</a:t>
              </a:r>
              <a:r>
                <a:rPr lang="ja-JP" altLang="en-US" sz="2000">
                  <a:ea typeface="メイリオ"/>
                  <a:cs typeface="メイリオ"/>
                </a:rPr>
                <a:t>イベントに対するコールバック関数の割り当てを親の</a:t>
              </a:r>
              <a:r>
                <a:rPr lang="en-US" altLang="ja-JP" sz="2000">
                  <a:ea typeface="メイリオ"/>
                  <a:cs typeface="メイリオ"/>
                </a:rPr>
                <a:t>&lt;ol&gt;</a:t>
              </a:r>
              <a:r>
                <a:rPr lang="ja-JP" altLang="en-US" sz="2000">
                  <a:ea typeface="メイリオ"/>
                  <a:cs typeface="メイリオ"/>
                </a:rPr>
                <a:t>要素に委託する</a:t>
              </a:r>
              <a:endParaRPr lang="en-US" altLang="ja-JP" sz="2000">
                <a:ea typeface="メイリオ"/>
                <a:cs typeface="メイリオ"/>
              </a:endParaRPr>
            </a:p>
          </p:txBody>
        </p:sp>
      </p:grpSp>
      <p:sp>
        <p:nvSpPr>
          <p:cNvPr id="26" name="左カーブ矢印 25"/>
          <p:cNvSpPr/>
          <p:nvPr/>
        </p:nvSpPr>
        <p:spPr bwMode="auto">
          <a:xfrm rot="16200000" flipV="1">
            <a:off x="5182360" y="2567883"/>
            <a:ext cx="576064" cy="2520280"/>
          </a:xfrm>
          <a:prstGeom prst="curvedLeftArrow">
            <a:avLst/>
          </a:prstGeom>
          <a:solidFill>
            <a:srgbClr val="3366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sz="2400">
              <a:ea typeface="Arial"/>
              <a:cs typeface="Arial"/>
            </a:endParaRPr>
          </a:p>
        </p:txBody>
      </p:sp>
      <p:sp>
        <p:nvSpPr>
          <p:cNvPr id="25" name="円形吹き出し 24"/>
          <p:cNvSpPr/>
          <p:nvPr/>
        </p:nvSpPr>
        <p:spPr>
          <a:xfrm>
            <a:off x="2274429" y="5772120"/>
            <a:ext cx="1168931" cy="519491"/>
          </a:xfrm>
          <a:prstGeom prst="wedgeEllipseCallout">
            <a:avLst>
              <a:gd name="adj1" fmla="val 26081"/>
              <a:gd name="adj2" fmla="val -70833"/>
            </a:avLst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 b="1">
                <a:ea typeface="メイリオ"/>
              </a:rPr>
              <a:t>click</a:t>
            </a:r>
            <a:endParaRPr lang="ja-JP" altLang="en-US" sz="2000" b="1">
              <a:ea typeface="メイリオ"/>
            </a:endParaRPr>
          </a:p>
        </p:txBody>
      </p:sp>
      <p:sp>
        <p:nvSpPr>
          <p:cNvPr id="29" name="円形吹き出し 28"/>
          <p:cNvSpPr/>
          <p:nvPr/>
        </p:nvSpPr>
        <p:spPr>
          <a:xfrm>
            <a:off x="3234965" y="5780220"/>
            <a:ext cx="1168931" cy="519491"/>
          </a:xfrm>
          <a:prstGeom prst="wedgeEllipseCallout">
            <a:avLst>
              <a:gd name="adj1" fmla="val 26081"/>
              <a:gd name="adj2" fmla="val -70833"/>
            </a:avLst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 b="1">
                <a:ea typeface="メイリオ"/>
              </a:rPr>
              <a:t>click</a:t>
            </a:r>
            <a:endParaRPr lang="ja-JP" altLang="en-US" sz="2000" b="1">
              <a:ea typeface="メイリオ"/>
            </a:endParaRPr>
          </a:p>
        </p:txBody>
      </p:sp>
      <p:sp>
        <p:nvSpPr>
          <p:cNvPr id="30" name="円形吹き出し 29"/>
          <p:cNvSpPr/>
          <p:nvPr/>
        </p:nvSpPr>
        <p:spPr>
          <a:xfrm>
            <a:off x="5003637" y="5773890"/>
            <a:ext cx="1168931" cy="519491"/>
          </a:xfrm>
          <a:prstGeom prst="wedgeEllipseCallout">
            <a:avLst>
              <a:gd name="adj1" fmla="val -17129"/>
              <a:gd name="adj2" fmla="val -79166"/>
            </a:avLst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 b="1">
                <a:ea typeface="メイリオ"/>
              </a:rPr>
              <a:t>click</a:t>
            </a:r>
            <a:endParaRPr lang="ja-JP" altLang="en-US" sz="2000" b="1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496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補足：コールバック関数</a:t>
            </a:r>
          </a:p>
        </p:txBody>
      </p:sp>
      <p:sp>
        <p:nvSpPr>
          <p:cNvPr id="56323" name="コンテンツ プレースホルダ 9"/>
          <p:cNvSpPr>
            <a:spLocks noGrp="1"/>
          </p:cNvSpPr>
          <p:nvPr>
            <p:ph idx="1"/>
          </p:nvPr>
        </p:nvSpPr>
        <p:spPr>
          <a:xfrm>
            <a:off x="606903" y="1422400"/>
            <a:ext cx="10061097" cy="423427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ja-JP" altLang="en-US" dirty="0">
                <a:solidFill>
                  <a:srgbClr val="000000"/>
                </a:solidFill>
              </a:rPr>
              <a:t>イベントに対するコールバック関数には「</a:t>
            </a:r>
            <a:r>
              <a:rPr lang="ja-JP" altLang="en-US" dirty="0">
                <a:solidFill>
                  <a:srgbClr val="FF6600"/>
                </a:solidFill>
              </a:rPr>
              <a:t>無名関数</a:t>
            </a:r>
            <a:r>
              <a:rPr lang="ja-JP" altLang="en-US" dirty="0">
                <a:solidFill>
                  <a:srgbClr val="000000"/>
                </a:solidFill>
              </a:rPr>
              <a:t>」を使うことができる。</a:t>
            </a:r>
            <a:endParaRPr lang="en-US" altLang="ja-JP" dirty="0">
              <a:solidFill>
                <a:srgbClr val="000000"/>
              </a:solidFill>
            </a:endParaRPr>
          </a:p>
          <a:p>
            <a:pPr lvl="1">
              <a:spcAft>
                <a:spcPts val="1200"/>
              </a:spcAft>
            </a:pPr>
            <a:r>
              <a:rPr lang="ja-JP" altLang="en-US" dirty="0">
                <a:solidFill>
                  <a:srgbClr val="000000"/>
                </a:solidFill>
              </a:rPr>
              <a:t>わざわざ関数定義を名前付きで作っておかなくてもよい。</a:t>
            </a:r>
            <a:endParaRPr lang="en-US" altLang="ja-JP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dirty="0">
                <a:solidFill>
                  <a:srgbClr val="000000"/>
                </a:solidFill>
              </a:rPr>
              <a:t>コールバック関数内で，</a:t>
            </a:r>
            <a:r>
              <a:rPr lang="ja-JP" altLang="en-US" dirty="0">
                <a:solidFill>
                  <a:srgbClr val="008000"/>
                </a:solidFill>
              </a:rPr>
              <a:t>イベントが発生した</a:t>
            </a:r>
            <a:r>
              <a:rPr lang="en-US" altLang="ja-JP" dirty="0">
                <a:solidFill>
                  <a:srgbClr val="008000"/>
                </a:solidFill>
              </a:rPr>
              <a:t>DOM</a:t>
            </a:r>
            <a:r>
              <a:rPr lang="ja-JP" altLang="en-US" dirty="0">
                <a:solidFill>
                  <a:srgbClr val="008000"/>
                </a:solidFill>
              </a:rPr>
              <a:t>要素</a:t>
            </a:r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ja-JP" altLang="en-US" sz="2800" dirty="0">
                <a:solidFill>
                  <a:srgbClr val="000000"/>
                </a:solidFill>
              </a:rPr>
              <a:t>を内包する</a:t>
            </a:r>
            <a:r>
              <a:rPr lang="en-US" altLang="ja-JP" sz="2800" dirty="0">
                <a:solidFill>
                  <a:srgbClr val="000000"/>
                </a:solidFill>
              </a:rPr>
              <a:t>jQuery</a:t>
            </a:r>
            <a:r>
              <a:rPr lang="ja-JP" altLang="en-US" sz="2800" dirty="0">
                <a:solidFill>
                  <a:srgbClr val="000000"/>
                </a:solidFill>
              </a:rPr>
              <a:t>オブジェクト</a:t>
            </a:r>
            <a:r>
              <a:rPr lang="ja-JP" altLang="en-US" dirty="0">
                <a:solidFill>
                  <a:srgbClr val="000000"/>
                </a:solidFill>
              </a:rPr>
              <a:t>）を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$(</a:t>
            </a:r>
            <a:r>
              <a:rPr lang="en-US" altLang="ja-JP" b="1" dirty="0">
                <a:solidFill>
                  <a:srgbClr val="FF6600"/>
                </a:solidFill>
              </a:rPr>
              <a:t>this</a:t>
            </a:r>
            <a:r>
              <a:rPr lang="en-US" altLang="ja-JP" b="1" dirty="0">
                <a:solidFill>
                  <a:srgbClr val="0000FF"/>
                </a:solidFill>
              </a:rPr>
              <a:t>)</a:t>
            </a:r>
            <a:r>
              <a:rPr lang="en-US" altLang="ja-JP" b="1" dirty="0">
                <a:solidFill>
                  <a:srgbClr val="000000"/>
                </a:solidFill>
              </a:rPr>
              <a:t> </a:t>
            </a:r>
            <a:r>
              <a:rPr lang="ja-JP" altLang="en-US" dirty="0">
                <a:solidFill>
                  <a:srgbClr val="000000"/>
                </a:solidFill>
              </a:rPr>
              <a:t>で取得できる。</a:t>
            </a:r>
            <a:endParaRPr lang="en-US" altLang="ja-JP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ja-JP" altLang="en-US" dirty="0">
                <a:solidFill>
                  <a:srgbClr val="000000"/>
                </a:solidFill>
              </a:rPr>
              <a:t>例：</a:t>
            </a:r>
            <a:r>
              <a:rPr lang="ja-JP" altLang="ja-JP" dirty="0">
                <a:solidFill>
                  <a:srgbClr val="000000"/>
                </a:solidFill>
              </a:rPr>
              <a:t>　</a:t>
            </a:r>
            <a:r>
              <a:rPr lang="en-US" altLang="ja-JP" dirty="0">
                <a:solidFill>
                  <a:srgbClr val="000000"/>
                </a:solidFill>
              </a:rPr>
              <a:t>$("h1").on("click",  function(){ alert(</a:t>
            </a:r>
            <a:r>
              <a:rPr lang="en-US" altLang="ja-JP" b="1" dirty="0">
                <a:solidFill>
                  <a:srgbClr val="0000FF"/>
                </a:solidFill>
              </a:rPr>
              <a:t>$(</a:t>
            </a:r>
            <a:r>
              <a:rPr lang="en-US" altLang="ja-JP" b="1" dirty="0">
                <a:solidFill>
                  <a:srgbClr val="FF6600"/>
                </a:solidFill>
              </a:rPr>
              <a:t>this</a:t>
            </a:r>
            <a:r>
              <a:rPr lang="en-US" altLang="ja-JP" b="1" dirty="0">
                <a:solidFill>
                  <a:srgbClr val="0000FF"/>
                </a:solidFill>
              </a:rPr>
              <a:t>)</a:t>
            </a:r>
            <a:r>
              <a:rPr lang="en-US" altLang="ja-JP" dirty="0">
                <a:solidFill>
                  <a:srgbClr val="000000"/>
                </a:solidFill>
              </a:rPr>
              <a:t>.text()); }  ) ;</a:t>
            </a:r>
          </a:p>
          <a:p>
            <a:pPr lvl="1">
              <a:spcAft>
                <a:spcPts val="1200"/>
              </a:spcAft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6324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8117933" y="4582297"/>
            <a:ext cx="39601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dirty="0">
                <a:solidFill>
                  <a:srgbClr val="3366FF"/>
                </a:solidFill>
                <a:ea typeface="Arial"/>
                <a:cs typeface="Arial"/>
              </a:rPr>
              <a:t>↓</a:t>
            </a:r>
            <a:r>
              <a:rPr lang="ja-JP" altLang="en-US" sz="2400" dirty="0">
                <a:solidFill>
                  <a:srgbClr val="3366FF"/>
                </a:solidFill>
                <a:ea typeface="Arial"/>
                <a:cs typeface="Arial"/>
              </a:rPr>
              <a:t>クリックされた</a:t>
            </a:r>
            <a:r>
              <a:rPr lang="en-US" altLang="ja-JP" sz="2400" dirty="0">
                <a:solidFill>
                  <a:srgbClr val="3366FF"/>
                </a:solidFill>
                <a:ea typeface="Arial"/>
                <a:cs typeface="Arial"/>
              </a:rPr>
              <a:t>&lt;h1&gt;</a:t>
            </a:r>
            <a:r>
              <a:rPr lang="ja-JP" altLang="en-US" sz="2400" dirty="0">
                <a:solidFill>
                  <a:srgbClr val="3366FF"/>
                </a:solidFill>
                <a:ea typeface="Arial"/>
                <a:cs typeface="Arial"/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45574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演習（</a:t>
            </a:r>
            <a:r>
              <a:rPr lang="en-US" altLang="ja-JP"/>
              <a:t>movelist.html</a:t>
            </a:r>
            <a:r>
              <a:rPr lang="ja-JP" altLang="en-US"/>
              <a:t>）</a:t>
            </a:r>
          </a:p>
        </p:txBody>
      </p:sp>
      <p:sp>
        <p:nvSpPr>
          <p:cNvPr id="58371" name="コンテンツ プレースホルダ 9"/>
          <p:cNvSpPr>
            <a:spLocks noGrp="1"/>
          </p:cNvSpPr>
          <p:nvPr>
            <p:ph idx="1"/>
          </p:nvPr>
        </p:nvSpPr>
        <p:spPr>
          <a:xfrm>
            <a:off x="647363" y="1422400"/>
            <a:ext cx="10020637" cy="5085665"/>
          </a:xfrm>
        </p:spPr>
        <p:txBody>
          <a:bodyPr/>
          <a:lstStyle/>
          <a:p>
            <a:r>
              <a:rPr lang="ja-JP" altLang="en-US" dirty="0">
                <a:solidFill>
                  <a:srgbClr val="000000"/>
                </a:solidFill>
              </a:rPr>
              <a:t>Ａ</a:t>
            </a:r>
            <a:r>
              <a:rPr lang="en-US" altLang="ja-JP" dirty="0">
                <a:solidFill>
                  <a:srgbClr val="000000"/>
                </a:solidFill>
              </a:rPr>
              <a:t>→</a:t>
            </a:r>
            <a:r>
              <a:rPr lang="ja-JP" altLang="en-US" dirty="0">
                <a:solidFill>
                  <a:srgbClr val="000000"/>
                </a:solidFill>
              </a:rPr>
              <a:t>Ｂボタン，Ｂ</a:t>
            </a:r>
            <a:r>
              <a:rPr lang="en-US" altLang="ja-JP" dirty="0">
                <a:solidFill>
                  <a:srgbClr val="000000"/>
                </a:solidFill>
              </a:rPr>
              <a:t>→</a:t>
            </a:r>
            <a:r>
              <a:rPr lang="ja-JP" altLang="en-US" dirty="0">
                <a:solidFill>
                  <a:srgbClr val="000000"/>
                </a:solidFill>
              </a:rPr>
              <a:t>Ａボタンのコールバック関数を</a:t>
            </a:r>
            <a:r>
              <a:rPr lang="en-US" altLang="ja-JP" dirty="0">
                <a:solidFill>
                  <a:srgbClr val="000000"/>
                </a:solidFill>
              </a:rPr>
              <a:t> on</a:t>
            </a:r>
            <a:r>
              <a:rPr lang="ja-JP" altLang="en-US" dirty="0">
                <a:solidFill>
                  <a:srgbClr val="000000"/>
                </a:solidFill>
              </a:rPr>
              <a:t>メソッドで割り当てよう。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0000"/>
                </a:solidFill>
              </a:rPr>
              <a:t>リストの項目（</a:t>
            </a:r>
            <a:r>
              <a:rPr lang="en-US" altLang="ja-JP" dirty="0">
                <a:solidFill>
                  <a:srgbClr val="000000"/>
                </a:solidFill>
              </a:rPr>
              <a:t>&lt;li&gt;</a:t>
            </a:r>
            <a:r>
              <a:rPr lang="ja-JP" altLang="en-US" dirty="0">
                <a:solidFill>
                  <a:srgbClr val="000000"/>
                </a:solidFill>
              </a:rPr>
              <a:t>要素）をクリックすると，その項目に背景色がつくようにしよう。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 dirty="0">
                <a:solidFill>
                  <a:srgbClr val="000000"/>
                </a:solidFill>
              </a:rPr>
              <a:t>クリックされた</a:t>
            </a:r>
            <a:r>
              <a:rPr lang="en-US" altLang="ja-JP" dirty="0">
                <a:solidFill>
                  <a:srgbClr val="000000"/>
                </a:solidFill>
              </a:rPr>
              <a:t>&lt;li&gt;</a:t>
            </a:r>
            <a:r>
              <a:rPr lang="ja-JP" altLang="en-US" dirty="0">
                <a:solidFill>
                  <a:srgbClr val="000000"/>
                </a:solidFill>
              </a:rPr>
              <a:t>要素は，</a:t>
            </a:r>
            <a:r>
              <a:rPr lang="en-US" altLang="ja-JP" dirty="0">
                <a:solidFill>
                  <a:srgbClr val="000000"/>
                </a:solidFill>
              </a:rPr>
              <a:t>click</a:t>
            </a:r>
            <a:r>
              <a:rPr lang="ja-JP" altLang="en-US" dirty="0">
                <a:solidFill>
                  <a:srgbClr val="000000"/>
                </a:solidFill>
              </a:rPr>
              <a:t>のコールバック関数内で</a:t>
            </a:r>
            <a:r>
              <a:rPr lang="en-US" altLang="ja-JP" dirty="0">
                <a:solidFill>
                  <a:srgbClr val="000000"/>
                </a:solidFill>
              </a:rPr>
              <a:t> $(this) </a:t>
            </a:r>
            <a:r>
              <a:rPr lang="ja-JP" altLang="en-US" dirty="0">
                <a:solidFill>
                  <a:srgbClr val="000000"/>
                </a:solidFill>
              </a:rPr>
              <a:t>で参照できる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 dirty="0">
                <a:solidFill>
                  <a:srgbClr val="000000"/>
                </a:solidFill>
              </a:rPr>
              <a:t>背景色は</a:t>
            </a:r>
            <a:r>
              <a:rPr lang="en-US" altLang="ja-JP" dirty="0" err="1">
                <a:solidFill>
                  <a:srgbClr val="000000"/>
                </a:solidFill>
              </a:rPr>
              <a:t>addClass</a:t>
            </a:r>
            <a:r>
              <a:rPr lang="ja-JP" altLang="en-US" dirty="0">
                <a:solidFill>
                  <a:srgbClr val="000000"/>
                </a:solidFill>
              </a:rPr>
              <a:t>メソッド</a:t>
            </a:r>
            <a:r>
              <a:rPr lang="en-US" altLang="ja-JP" dirty="0">
                <a:solidFill>
                  <a:srgbClr val="000000"/>
                </a:solidFill>
              </a:rPr>
              <a:t> + CSS</a:t>
            </a:r>
            <a:r>
              <a:rPr lang="ja-JP" altLang="en-US" dirty="0">
                <a:solidFill>
                  <a:srgbClr val="000000"/>
                </a:solidFill>
              </a:rPr>
              <a:t>で。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837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210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新規</a:t>
            </a:r>
            <a:r>
              <a:rPr lang="en-US" altLang="ja-JP"/>
              <a:t>DOM</a:t>
            </a:r>
            <a:r>
              <a:rPr lang="ja-JP" altLang="en-US"/>
              <a:t>要素の生成</a:t>
            </a:r>
          </a:p>
        </p:txBody>
      </p:sp>
      <p:sp>
        <p:nvSpPr>
          <p:cNvPr id="41987" name="コンテンツ プレースホルダ 8"/>
          <p:cNvSpPr>
            <a:spLocks noGrp="1"/>
          </p:cNvSpPr>
          <p:nvPr>
            <p:ph idx="1"/>
          </p:nvPr>
        </p:nvSpPr>
        <p:spPr>
          <a:xfrm>
            <a:off x="566442" y="1422400"/>
            <a:ext cx="10101558" cy="452524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ja-JP" dirty="0"/>
              <a:t>HTML</a:t>
            </a:r>
            <a:r>
              <a:rPr lang="ja-JP" altLang="en-US" dirty="0"/>
              <a:t>タグの文字列から，そのタグで表される</a:t>
            </a:r>
            <a:r>
              <a:rPr lang="ja-JP" altLang="en-US" dirty="0">
                <a:solidFill>
                  <a:srgbClr val="3366FF"/>
                </a:solidFill>
              </a:rPr>
              <a:t>新規の</a:t>
            </a:r>
            <a:r>
              <a:rPr lang="en-US" altLang="ja-JP" dirty="0">
                <a:solidFill>
                  <a:srgbClr val="3366FF"/>
                </a:solidFill>
              </a:rPr>
              <a:t>DOM</a:t>
            </a:r>
            <a:r>
              <a:rPr lang="ja-JP" altLang="en-US" dirty="0">
                <a:solidFill>
                  <a:srgbClr val="3366FF"/>
                </a:solidFill>
              </a:rPr>
              <a:t>要素</a:t>
            </a:r>
            <a:r>
              <a:rPr lang="ja-JP" altLang="en-US" dirty="0"/>
              <a:t>を含む</a:t>
            </a:r>
            <a:r>
              <a:rPr lang="en-US" altLang="ja-JP" dirty="0"/>
              <a:t>jQuery</a:t>
            </a:r>
            <a:r>
              <a:rPr lang="ja-JP" altLang="en-US" dirty="0"/>
              <a:t>オブジェクトを生成できる。</a:t>
            </a:r>
            <a:endParaRPr lang="en-US" altLang="ja-JP" dirty="0"/>
          </a:p>
          <a:p>
            <a:pPr lvl="1">
              <a:buFontTx/>
              <a:buNone/>
            </a:pPr>
            <a:r>
              <a:rPr lang="en-US" altLang="ja-JP" dirty="0"/>
              <a:t>	$(</a:t>
            </a:r>
            <a:r>
              <a:rPr lang="en-US" altLang="ja-JP" dirty="0">
                <a:solidFill>
                  <a:srgbClr val="008000"/>
                </a:solidFill>
              </a:rPr>
              <a:t>"&lt;span&gt;</a:t>
            </a:r>
            <a:r>
              <a:rPr lang="en-US" dirty="0" err="1">
                <a:solidFill>
                  <a:srgbClr val="008000"/>
                </a:solidFill>
              </a:rPr>
              <a:t>所属</a:t>
            </a:r>
            <a:r>
              <a:rPr lang="en-US" altLang="ja-JP" dirty="0">
                <a:solidFill>
                  <a:srgbClr val="008000"/>
                </a:solidFill>
              </a:rPr>
              <a:t>&lt;/span&gt;"</a:t>
            </a:r>
            <a:r>
              <a:rPr lang="en-US" altLang="ja-JP" dirty="0"/>
              <a:t>)	span</a:t>
            </a:r>
            <a:r>
              <a:rPr lang="ja-JP" altLang="en-US" dirty="0"/>
              <a:t>要素</a:t>
            </a:r>
            <a:endParaRPr lang="en-US" altLang="ja-JP" dirty="0"/>
          </a:p>
          <a:p>
            <a:pPr lvl="1">
              <a:buFontTx/>
              <a:buNone/>
            </a:pPr>
            <a:r>
              <a:rPr lang="en-US" altLang="ja-JP" dirty="0"/>
              <a:t>	$(</a:t>
            </a:r>
            <a:r>
              <a:rPr lang="en-US" altLang="ja-JP" dirty="0">
                <a:solidFill>
                  <a:srgbClr val="008000"/>
                </a:solidFill>
              </a:rPr>
              <a:t>"&lt;div/&gt;"</a:t>
            </a:r>
            <a:r>
              <a:rPr lang="en-US" altLang="ja-JP" dirty="0"/>
              <a:t>)		</a:t>
            </a:r>
            <a:r>
              <a:rPr lang="ja-JP" altLang="en-US" dirty="0"/>
              <a:t>中身が空の</a:t>
            </a:r>
            <a:r>
              <a:rPr lang="en-US" altLang="ja-JP" dirty="0"/>
              <a:t>div</a:t>
            </a:r>
            <a:r>
              <a:rPr lang="ja-JP" altLang="en-US" dirty="0"/>
              <a:t>要素</a:t>
            </a:r>
            <a:endParaRPr lang="en-US" altLang="ja-JP" dirty="0"/>
          </a:p>
          <a:p>
            <a:pPr lvl="1">
              <a:buFontTx/>
              <a:buNone/>
            </a:pPr>
            <a:endParaRPr lang="en-US" altLang="ja-JP" dirty="0"/>
          </a:p>
          <a:p>
            <a:r>
              <a:rPr lang="ja-JP" altLang="en-US" dirty="0"/>
              <a:t>ただし生成直後は，表示しているページの</a:t>
            </a:r>
            <a:r>
              <a:rPr lang="en-US" altLang="ja-JP" dirty="0"/>
              <a:t>DOM</a:t>
            </a:r>
            <a:r>
              <a:rPr lang="ja-JP" altLang="en-US" dirty="0"/>
              <a:t>の</a:t>
            </a:r>
            <a:r>
              <a:rPr lang="en-US" altLang="ja-JP" dirty="0"/>
              <a:t>『</a:t>
            </a:r>
            <a:r>
              <a:rPr lang="ja-JP" altLang="en-US" dirty="0"/>
              <a:t>木</a:t>
            </a:r>
            <a:r>
              <a:rPr lang="en-US" altLang="ja-JP" dirty="0"/>
              <a:t>』</a:t>
            </a:r>
            <a:r>
              <a:rPr lang="ja-JP" altLang="en-US" dirty="0"/>
              <a:t>のどこにも位置づけられない。</a:t>
            </a:r>
            <a:endParaRPr lang="en-US" altLang="ja-JP" dirty="0"/>
          </a:p>
        </p:txBody>
      </p:sp>
      <p:sp>
        <p:nvSpPr>
          <p:cNvPr id="4198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781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新規</a:t>
            </a:r>
            <a:r>
              <a:rPr lang="en-US" altLang="ja-JP"/>
              <a:t>DOM</a:t>
            </a:r>
            <a:r>
              <a:rPr lang="ja-JP" altLang="en-US"/>
              <a:t>要素の追加</a:t>
            </a:r>
          </a:p>
        </p:txBody>
      </p:sp>
      <p:sp>
        <p:nvSpPr>
          <p:cNvPr id="44035" name="コンテンツ プレースホルダ 8"/>
          <p:cNvSpPr>
            <a:spLocks noGrp="1"/>
          </p:cNvSpPr>
          <p:nvPr>
            <p:ph idx="1"/>
          </p:nvPr>
        </p:nvSpPr>
        <p:spPr>
          <a:xfrm>
            <a:off x="453154" y="1422400"/>
            <a:ext cx="10214846" cy="3632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ja-JP" altLang="en-US" dirty="0"/>
              <a:t>新規の</a:t>
            </a:r>
            <a:r>
              <a:rPr lang="en-US" altLang="ja-JP" dirty="0"/>
              <a:t>DOM</a:t>
            </a:r>
            <a:r>
              <a:rPr lang="ja-JP" altLang="en-US" dirty="0"/>
              <a:t>要素は，ページの</a:t>
            </a:r>
            <a:r>
              <a:rPr lang="en-US" altLang="ja-JP" dirty="0"/>
              <a:t>DOM</a:t>
            </a:r>
            <a:r>
              <a:rPr lang="ja-JP" altLang="en-US" dirty="0"/>
              <a:t>の</a:t>
            </a:r>
            <a:r>
              <a:rPr lang="en-US" altLang="ja-JP" dirty="0"/>
              <a:t>『</a:t>
            </a:r>
            <a:r>
              <a:rPr lang="ja-JP" altLang="en-US" dirty="0"/>
              <a:t>木</a:t>
            </a:r>
            <a:r>
              <a:rPr lang="en-US" altLang="ja-JP" dirty="0"/>
              <a:t>』</a:t>
            </a:r>
            <a:r>
              <a:rPr lang="ja-JP" altLang="en-US" dirty="0"/>
              <a:t>のどこかに</a:t>
            </a:r>
            <a:r>
              <a:rPr lang="en-US" altLang="ja-JP" dirty="0"/>
              <a:t>append</a:t>
            </a:r>
            <a:r>
              <a:rPr lang="ja-JP" altLang="en-US" dirty="0"/>
              <a:t>メソッド等を使って</a:t>
            </a:r>
            <a:r>
              <a:rPr lang="ja-JP" altLang="en-US" dirty="0">
                <a:solidFill>
                  <a:srgbClr val="3366FF"/>
                </a:solidFill>
              </a:rPr>
              <a:t>挿入</a:t>
            </a:r>
            <a:r>
              <a:rPr lang="ja-JP" altLang="en-US" dirty="0"/>
              <a:t>することで，初めてページ内に表示される。</a:t>
            </a:r>
            <a:endParaRPr lang="en-US" altLang="ja-JP" dirty="0"/>
          </a:p>
        </p:txBody>
      </p:sp>
      <p:sp>
        <p:nvSpPr>
          <p:cNvPr id="44036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44037" name="角丸四角形 10"/>
          <p:cNvSpPr>
            <a:spLocks noChangeArrowheads="1"/>
          </p:cNvSpPr>
          <p:nvPr/>
        </p:nvSpPr>
        <p:spPr bwMode="auto">
          <a:xfrm>
            <a:off x="4038600" y="3581400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body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44038" name="角丸四角形 10"/>
          <p:cNvSpPr>
            <a:spLocks noChangeArrowheads="1"/>
          </p:cNvSpPr>
          <p:nvPr/>
        </p:nvSpPr>
        <p:spPr bwMode="auto">
          <a:xfrm>
            <a:off x="3429000" y="441960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ol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44039" name="角丸四角形 10"/>
          <p:cNvSpPr>
            <a:spLocks noChangeArrowheads="1"/>
          </p:cNvSpPr>
          <p:nvPr/>
        </p:nvSpPr>
        <p:spPr bwMode="auto">
          <a:xfrm>
            <a:off x="3200400" y="5181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44040" name="角丸四角形 10"/>
          <p:cNvSpPr>
            <a:spLocks noChangeArrowheads="1"/>
          </p:cNvSpPr>
          <p:nvPr/>
        </p:nvSpPr>
        <p:spPr bwMode="auto">
          <a:xfrm>
            <a:off x="4038600" y="5181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44041" name="カギ線コネクタ 19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rot="5400000">
            <a:off x="4152900" y="3886200"/>
            <a:ext cx="45720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42" name="カギ線コネクタ 27"/>
          <p:cNvCxnSpPr>
            <a:cxnSpLocks noChangeShapeType="1"/>
            <a:stCxn id="44038" idx="2"/>
            <a:endCxn id="44039" idx="0"/>
          </p:cNvCxnSpPr>
          <p:nvPr/>
        </p:nvCxnSpPr>
        <p:spPr bwMode="auto">
          <a:xfrm rot="5400000">
            <a:off x="3600450" y="4705350"/>
            <a:ext cx="3810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4043" name="カギ線コネクタ 30"/>
          <p:cNvCxnSpPr>
            <a:cxnSpLocks noChangeShapeType="1"/>
            <a:stCxn id="44038" idx="2"/>
            <a:endCxn id="44040" idx="0"/>
          </p:cNvCxnSpPr>
          <p:nvPr/>
        </p:nvCxnSpPr>
        <p:spPr bwMode="auto">
          <a:xfrm rot="16200000" flipH="1">
            <a:off x="4019550" y="4857750"/>
            <a:ext cx="38100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044" name="テキスト ボックス 11"/>
          <p:cNvSpPr txBox="1">
            <a:spLocks noChangeArrowheads="1"/>
          </p:cNvSpPr>
          <p:nvPr/>
        </p:nvSpPr>
        <p:spPr bwMode="auto">
          <a:xfrm>
            <a:off x="2667001" y="5557839"/>
            <a:ext cx="13265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はまち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44045" name="テキスト ボックス 12"/>
          <p:cNvSpPr txBox="1">
            <a:spLocks noChangeArrowheads="1"/>
          </p:cNvSpPr>
          <p:nvPr/>
        </p:nvSpPr>
        <p:spPr bwMode="auto">
          <a:xfrm>
            <a:off x="3886200" y="5557838"/>
            <a:ext cx="1011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たい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grpSp>
        <p:nvGrpSpPr>
          <p:cNvPr id="3" name="図形グループ 21"/>
          <p:cNvGrpSpPr>
            <a:grpSpLocks/>
          </p:cNvGrpSpPr>
          <p:nvPr/>
        </p:nvGrpSpPr>
        <p:grpSpPr bwMode="auto">
          <a:xfrm>
            <a:off x="5029201" y="5181601"/>
            <a:ext cx="1326505" cy="837903"/>
            <a:chOff x="3505200" y="5181600"/>
            <a:chExt cx="1326505" cy="837903"/>
          </a:xfrm>
        </p:grpSpPr>
        <p:sp>
          <p:nvSpPr>
            <p:cNvPr id="44054" name="角丸四角形 10"/>
            <p:cNvSpPr>
              <a:spLocks noChangeArrowheads="1"/>
            </p:cNvSpPr>
            <p:nvPr/>
          </p:nvSpPr>
          <p:spPr bwMode="auto">
            <a:xfrm>
              <a:off x="3825875" y="5181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CCFF66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ea typeface="メイリオ"/>
                  <a:cs typeface="メイリオ"/>
                </a:rPr>
                <a:t>li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44055" name="テキスト ボックス 14"/>
            <p:cNvSpPr txBox="1">
              <a:spLocks noChangeArrowheads="1"/>
            </p:cNvSpPr>
            <p:nvPr/>
          </p:nvSpPr>
          <p:spPr bwMode="auto">
            <a:xfrm>
              <a:off x="3505200" y="5557838"/>
              <a:ext cx="132650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>
                  <a:ea typeface="メイリオ"/>
                  <a:cs typeface="メイリオ"/>
                </a:rPr>
                <a:t>"</a:t>
              </a:r>
              <a:r>
                <a:rPr lang="ja-JP" altLang="en-US" sz="2400">
                  <a:ea typeface="メイリオ"/>
                  <a:cs typeface="メイリオ"/>
                </a:rPr>
                <a:t>いくら</a:t>
              </a:r>
              <a:r>
                <a:rPr lang="en-US" altLang="ja-JP" sz="2400">
                  <a:ea typeface="メイリオ"/>
                  <a:cs typeface="メイリオ"/>
                </a:rPr>
                <a:t>"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</p:grpSp>
      <p:sp>
        <p:nvSpPr>
          <p:cNvPr id="44048" name="角丸四角形吹き出し 15"/>
          <p:cNvSpPr>
            <a:spLocks noChangeArrowheads="1"/>
          </p:cNvSpPr>
          <p:nvPr/>
        </p:nvSpPr>
        <p:spPr bwMode="auto">
          <a:xfrm>
            <a:off x="6248400" y="5486400"/>
            <a:ext cx="3068474" cy="533400"/>
          </a:xfrm>
          <a:prstGeom prst="wedgeRoundRectCallout">
            <a:avLst>
              <a:gd name="adj1" fmla="val -62667"/>
              <a:gd name="adj2" fmla="val -50995"/>
              <a:gd name="adj3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ja-JP" sz="2400" b="1">
                <a:solidFill>
                  <a:schemeClr val="bg1"/>
                </a:solidFill>
                <a:ea typeface="メイリオ"/>
                <a:cs typeface="メイリオ"/>
              </a:rPr>
              <a:t>$("&lt;li&gt;</a:t>
            </a:r>
            <a:r>
              <a:rPr lang="ja-JP" altLang="en-US" sz="2400" b="1">
                <a:solidFill>
                  <a:schemeClr val="bg1"/>
                </a:solidFill>
                <a:ea typeface="メイリオ"/>
                <a:cs typeface="メイリオ"/>
              </a:rPr>
              <a:t>いくら</a:t>
            </a:r>
            <a:r>
              <a:rPr lang="en-US" altLang="ja-JP" sz="2400" b="1">
                <a:solidFill>
                  <a:schemeClr val="bg1"/>
                </a:solidFill>
                <a:ea typeface="メイリオ"/>
                <a:cs typeface="メイリオ"/>
              </a:rPr>
              <a:t>&lt;/li&gt;")</a:t>
            </a:r>
            <a:endParaRPr lang="ja-JP" altLang="en-US" sz="2400" b="1">
              <a:solidFill>
                <a:schemeClr val="bg1"/>
              </a:solidFill>
              <a:ea typeface="メイリオ"/>
              <a:cs typeface="メイリオ"/>
            </a:endParaRPr>
          </a:p>
        </p:txBody>
      </p:sp>
      <p:sp>
        <p:nvSpPr>
          <p:cNvPr id="44050" name="正方形/長方形 20"/>
          <p:cNvSpPr>
            <a:spLocks noChangeArrowheads="1"/>
          </p:cNvSpPr>
          <p:nvPr/>
        </p:nvSpPr>
        <p:spPr bwMode="auto">
          <a:xfrm>
            <a:off x="6400800" y="3581400"/>
            <a:ext cx="1905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14350" indent="-514350">
              <a:buFont typeface="ＭＳ Ｐゴシック" charset="-128"/>
              <a:buAutoNum type="arabicPeriod"/>
            </a:pPr>
            <a:r>
              <a:rPr lang="ja-JP" altLang="en-US" sz="2800">
                <a:ea typeface="メイリオ"/>
                <a:cs typeface="メイリオ"/>
              </a:rPr>
              <a:t>はまち</a:t>
            </a:r>
            <a:endParaRPr lang="en-US" altLang="ja-JP" sz="2800">
              <a:ea typeface="メイリオ"/>
              <a:cs typeface="メイリオ"/>
            </a:endParaRPr>
          </a:p>
          <a:p>
            <a:pPr marL="514350" indent="-514350">
              <a:buFont typeface="ＭＳ Ｐゴシック" charset="-128"/>
              <a:buAutoNum type="arabicPeriod"/>
            </a:pPr>
            <a:r>
              <a:rPr lang="ja-JP" altLang="en-US" sz="2800">
                <a:ea typeface="メイリオ"/>
                <a:cs typeface="メイリオ"/>
              </a:rPr>
              <a:t>たい</a:t>
            </a:r>
            <a:endParaRPr lang="en-US" altLang="ja-JP" sz="2800">
              <a:ea typeface="メイリオ"/>
              <a:cs typeface="メイリオ"/>
            </a:endParaRPr>
          </a:p>
          <a:p>
            <a:pPr marL="514350" indent="-514350">
              <a:buFont typeface="ＭＳ Ｐゴシック" charset="-128"/>
              <a:buAutoNum type="arabicPeriod"/>
            </a:pPr>
            <a:r>
              <a:rPr lang="ja-JP" altLang="en-US" sz="2800">
                <a:ea typeface="メイリオ"/>
                <a:cs typeface="メイリオ"/>
              </a:rPr>
              <a:t>いくら</a:t>
            </a:r>
            <a:endParaRPr lang="en-US" altLang="ja-JP" sz="2800">
              <a:ea typeface="メイリオ"/>
              <a:cs typeface="メイリオ"/>
            </a:endParaRPr>
          </a:p>
          <a:p>
            <a:pPr marL="514350" indent="-514350">
              <a:spcAft>
                <a:spcPts val="600"/>
              </a:spcAft>
              <a:buFont typeface="ＭＳ Ｐゴシック" charset="-128"/>
              <a:buAutoNum type="arabicPeriod"/>
            </a:pPr>
            <a:endParaRPr lang="en-US" altLang="ja-JP" sz="2800">
              <a:ea typeface="メイリオ"/>
              <a:cs typeface="メイリオ"/>
            </a:endParaRPr>
          </a:p>
          <a:p>
            <a:pPr marL="514350" indent="-514350">
              <a:buFont typeface="ＭＳ Ｐゴシック" charset="-128"/>
              <a:buAutoNum type="arabicPeriod"/>
            </a:pPr>
            <a:endParaRPr lang="ja-JP" altLang="en-US" sz="2800">
              <a:ea typeface="メイリオ"/>
              <a:cs typeface="メイリオ"/>
            </a:endParaRPr>
          </a:p>
        </p:txBody>
      </p:sp>
      <p:sp>
        <p:nvSpPr>
          <p:cNvPr id="44049" name="右矢印 21"/>
          <p:cNvSpPr>
            <a:spLocks noChangeArrowheads="1"/>
          </p:cNvSpPr>
          <p:nvPr/>
        </p:nvSpPr>
        <p:spPr bwMode="auto">
          <a:xfrm>
            <a:off x="5638800" y="4114800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44052" name="角丸四角形 22"/>
          <p:cNvSpPr>
            <a:spLocks noChangeArrowheads="1"/>
          </p:cNvSpPr>
          <p:nvPr/>
        </p:nvSpPr>
        <p:spPr bwMode="auto">
          <a:xfrm>
            <a:off x="6438900" y="4441825"/>
            <a:ext cx="1600200" cy="457200"/>
          </a:xfrm>
          <a:prstGeom prst="roundRect">
            <a:avLst>
              <a:gd name="adj" fmla="val 40032"/>
            </a:avLst>
          </a:prstGeom>
          <a:noFill/>
          <a:ln w="28575">
            <a:solidFill>
              <a:srgbClr val="FF66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 sz="2400">
              <a:ea typeface="メイリオ"/>
              <a:cs typeface="メイリオ"/>
            </a:endParaRPr>
          </a:p>
        </p:txBody>
      </p:sp>
      <p:grpSp>
        <p:nvGrpSpPr>
          <p:cNvPr id="4" name="図形グループ 22"/>
          <p:cNvGrpSpPr>
            <a:grpSpLocks/>
          </p:cNvGrpSpPr>
          <p:nvPr/>
        </p:nvGrpSpPr>
        <p:grpSpPr bwMode="auto">
          <a:xfrm>
            <a:off x="4076700" y="4567238"/>
            <a:ext cx="1985454" cy="614362"/>
            <a:chOff x="2552700" y="4567238"/>
            <a:chExt cx="1985454" cy="614362"/>
          </a:xfrm>
        </p:grpSpPr>
        <p:cxnSp>
          <p:nvCxnSpPr>
            <p:cNvPr id="5" name="カギ線コネクタ 17"/>
            <p:cNvCxnSpPr>
              <a:cxnSpLocks noChangeShapeType="1"/>
              <a:stCxn id="44038" idx="2"/>
              <a:endCxn id="44054" idx="0"/>
            </p:cNvCxnSpPr>
            <p:nvPr/>
          </p:nvCxnSpPr>
          <p:spPr bwMode="auto">
            <a:xfrm rot="16200000" flipH="1">
              <a:off x="3151188" y="4202112"/>
              <a:ext cx="381000" cy="1577975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 type="arrow" w="med" len="med"/>
            </a:ln>
          </p:spPr>
        </p:cxnSp>
        <p:sp>
          <p:nvSpPr>
            <p:cNvPr id="44053" name="テキスト ボックス 20"/>
            <p:cNvSpPr txBox="1">
              <a:spLocks noChangeArrowheads="1"/>
            </p:cNvSpPr>
            <p:nvPr/>
          </p:nvSpPr>
          <p:spPr bwMode="auto">
            <a:xfrm>
              <a:off x="3259138" y="4567238"/>
              <a:ext cx="1279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 b="1">
                  <a:solidFill>
                    <a:srgbClr val="FF6600"/>
                  </a:solidFill>
                  <a:ea typeface="メイリオ"/>
                  <a:cs typeface="メイリオ"/>
                </a:rPr>
                <a:t>append</a:t>
              </a:r>
              <a:endParaRPr lang="ja-JP" altLang="en-US" sz="2400" b="1">
                <a:solidFill>
                  <a:srgbClr val="FF6600"/>
                </a:solidFill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72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8" grpId="0" animBg="1"/>
      <p:bldP spid="44050" grpId="0" build="p"/>
      <p:bldP spid="440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演習（</a:t>
            </a:r>
            <a:r>
              <a:rPr lang="en-US" altLang="ja-JP" dirty="0"/>
              <a:t>movelist.html</a:t>
            </a:r>
            <a:r>
              <a:rPr lang="ja-JP" altLang="en-US" dirty="0"/>
              <a:t>）</a:t>
            </a:r>
          </a:p>
        </p:txBody>
      </p:sp>
      <p:sp>
        <p:nvSpPr>
          <p:cNvPr id="37891" name="コンテンツ プレースホルダ 8"/>
          <p:cNvSpPr>
            <a:spLocks noGrp="1"/>
          </p:cNvSpPr>
          <p:nvPr>
            <p:ph idx="1"/>
          </p:nvPr>
        </p:nvSpPr>
        <p:spPr>
          <a:xfrm>
            <a:off x="671639" y="1676400"/>
            <a:ext cx="9996361" cy="4495800"/>
          </a:xfrm>
        </p:spPr>
        <p:txBody>
          <a:bodyPr/>
          <a:lstStyle/>
          <a:p>
            <a:pPr lvl="1"/>
            <a:r>
              <a:rPr lang="ja-JP" altLang="en-US" dirty="0">
                <a:solidFill>
                  <a:srgbClr val="000000"/>
                </a:solidFill>
              </a:rPr>
              <a:t>テキスト入力欄（</a:t>
            </a:r>
            <a:r>
              <a:rPr lang="en-US" altLang="ja-JP" dirty="0">
                <a:solidFill>
                  <a:srgbClr val="000000"/>
                </a:solidFill>
              </a:rPr>
              <a:t>input</a:t>
            </a:r>
            <a:r>
              <a:rPr lang="ja-JP" altLang="en-US" dirty="0">
                <a:solidFill>
                  <a:srgbClr val="000000"/>
                </a:solidFill>
              </a:rPr>
              <a:t>タグ）から</a:t>
            </a:r>
            <a:r>
              <a:rPr lang="en-US" altLang="ja-JP" dirty="0" err="1">
                <a:solidFill>
                  <a:srgbClr val="000000"/>
                </a:solidFill>
              </a:rPr>
              <a:t>listA</a:t>
            </a:r>
            <a:r>
              <a:rPr lang="ja-JP" altLang="en-US" dirty="0">
                <a:solidFill>
                  <a:srgbClr val="000000"/>
                </a:solidFill>
              </a:rPr>
              <a:t>に対して，新規リスト項目を最後尾に追加できるようにしよう。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789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37893" name="正方形/長方形 6"/>
          <p:cNvSpPr>
            <a:spLocks noChangeArrowheads="1"/>
          </p:cNvSpPr>
          <p:nvPr/>
        </p:nvSpPr>
        <p:spPr bwMode="auto">
          <a:xfrm>
            <a:off x="3896039" y="3772020"/>
            <a:ext cx="1828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>
                <a:ea typeface="メイリオ"/>
                <a:cs typeface="メイリオ"/>
              </a:rPr>
              <a:t>はまち</a:t>
            </a:r>
            <a:endParaRPr lang="en-US" altLang="ja-JP" sz="2400">
              <a:ea typeface="メイリオ"/>
              <a:cs typeface="メイリオ"/>
            </a:endParaRPr>
          </a:p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>
                <a:ea typeface="メイリオ"/>
                <a:cs typeface="メイリオ"/>
              </a:rPr>
              <a:t>たい</a:t>
            </a:r>
            <a:endParaRPr lang="en-US" altLang="ja-JP" sz="2400">
              <a:ea typeface="メイリオ"/>
              <a:cs typeface="メイリオ"/>
            </a:endParaRPr>
          </a:p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>
                <a:ea typeface="メイリオ"/>
                <a:cs typeface="メイリオ"/>
              </a:rPr>
              <a:t>ひらめ</a:t>
            </a:r>
            <a:endParaRPr lang="en-US" altLang="ja-JP" sz="2400">
              <a:ea typeface="メイリオ"/>
              <a:cs typeface="メイリオ"/>
            </a:endParaRPr>
          </a:p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>
                <a:ea typeface="メイリオ"/>
                <a:cs typeface="メイリオ"/>
              </a:rPr>
              <a:t>うに</a:t>
            </a:r>
            <a:endParaRPr lang="en-US" altLang="ja-JP" sz="2400">
              <a:ea typeface="メイリオ"/>
              <a:cs typeface="メイリオ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20833" y="3319584"/>
            <a:ext cx="13132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>
                <a:latin typeface="+mj-lt"/>
                <a:ea typeface="メイリオ"/>
                <a:cs typeface="メイリオ"/>
              </a:rPr>
              <a:t>リスト</a:t>
            </a:r>
            <a:r>
              <a:rPr lang="en-US" altLang="ja-JP" sz="2400">
                <a:latin typeface="+mj-lt"/>
                <a:ea typeface="メイリオ"/>
                <a:cs typeface="メイリオ"/>
              </a:rPr>
              <a:t>A</a:t>
            </a:r>
            <a:endParaRPr lang="ja-JP" altLang="en-US" sz="2400">
              <a:latin typeface="+mj-lt"/>
              <a:ea typeface="メイリオ"/>
              <a:cs typeface="メイリオ"/>
            </a:endParaRPr>
          </a:p>
        </p:txBody>
      </p:sp>
      <p:sp>
        <p:nvSpPr>
          <p:cNvPr id="37899" name="テキスト ボックス 12"/>
          <p:cNvSpPr txBox="1">
            <a:spLocks noChangeArrowheads="1"/>
          </p:cNvSpPr>
          <p:nvPr/>
        </p:nvSpPr>
        <p:spPr bwMode="auto">
          <a:xfrm>
            <a:off x="4886640" y="3319584"/>
            <a:ext cx="1596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b="1">
                <a:solidFill>
                  <a:srgbClr val="FF6600"/>
                </a:solidFill>
                <a:ea typeface="メイリオ"/>
                <a:cs typeface="メイリオ"/>
              </a:rPr>
              <a:t>id="listA"</a:t>
            </a:r>
            <a:endParaRPr lang="ja-JP" altLang="en-US" sz="24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37901" name="角丸四角形 14"/>
          <p:cNvSpPr>
            <a:spLocks noChangeArrowheads="1"/>
          </p:cNvSpPr>
          <p:nvPr/>
        </p:nvSpPr>
        <p:spPr bwMode="auto">
          <a:xfrm>
            <a:off x="5795657" y="5575210"/>
            <a:ext cx="1066800" cy="381000"/>
          </a:xfrm>
          <a:prstGeom prst="roundRect">
            <a:avLst>
              <a:gd name="adj" fmla="val 31829"/>
            </a:avLst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ja-JP" altLang="en-US" sz="2000">
                <a:ea typeface="メイリオ"/>
                <a:cs typeface="メイリオ"/>
              </a:rPr>
              <a:t>追加</a:t>
            </a:r>
          </a:p>
        </p:txBody>
      </p:sp>
      <p:sp>
        <p:nvSpPr>
          <p:cNvPr id="17" name="正方形/長方形 6"/>
          <p:cNvSpPr>
            <a:spLocks noChangeArrowheads="1"/>
          </p:cNvSpPr>
          <p:nvPr/>
        </p:nvSpPr>
        <p:spPr bwMode="auto">
          <a:xfrm>
            <a:off x="3889698" y="5526184"/>
            <a:ext cx="1828800" cy="491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ja-JP" altLang="en-US" sz="2400">
                <a:ea typeface="メイリオ"/>
                <a:cs typeface="メイリオ"/>
              </a:rPr>
              <a:t>まぐろ</a:t>
            </a:r>
            <a:endParaRPr lang="en-US" altLang="ja-JP" sz="2400">
              <a:ea typeface="メイリオ"/>
              <a:cs typeface="メイリオ"/>
            </a:endParaRPr>
          </a:p>
        </p:txBody>
      </p:sp>
      <p:sp>
        <p:nvSpPr>
          <p:cNvPr id="3" name="右カーブ矢印 2"/>
          <p:cNvSpPr/>
          <p:nvPr/>
        </p:nvSpPr>
        <p:spPr>
          <a:xfrm flipH="1" flipV="1">
            <a:off x="5406014" y="5180472"/>
            <a:ext cx="533956" cy="692654"/>
          </a:xfrm>
          <a:prstGeom prst="curved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19" name="テキスト ボックス 15"/>
          <p:cNvSpPr txBox="1">
            <a:spLocks noChangeArrowheads="1"/>
          </p:cNvSpPr>
          <p:nvPr/>
        </p:nvSpPr>
        <p:spPr bwMode="auto">
          <a:xfrm>
            <a:off x="5728701" y="4723873"/>
            <a:ext cx="44815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prstTxWarp prst="textNoShape">
              <a:avLst/>
            </a:prstTxWarp>
            <a:spAutoFit/>
          </a:bodyPr>
          <a:lstStyle/>
          <a:p>
            <a:r>
              <a:rPr lang="en-US" altLang="ja-JP" sz="2400" b="1" dirty="0">
                <a:ea typeface="メイリオ"/>
                <a:cs typeface="メイリオ"/>
              </a:rPr>
              <a:t>$(</a:t>
            </a:r>
            <a:r>
              <a:rPr lang="en-US" altLang="ja-JP" sz="2400" b="1" dirty="0">
                <a:solidFill>
                  <a:srgbClr val="008000"/>
                </a:solidFill>
                <a:ea typeface="メイリオ"/>
                <a:cs typeface="メイリオ"/>
              </a:rPr>
              <a:t>"&lt;li&gt;"</a:t>
            </a:r>
            <a:r>
              <a:rPr lang="en-US" altLang="ja-JP" sz="2400" b="1" dirty="0">
                <a:ea typeface="メイリオ"/>
                <a:cs typeface="メイリオ"/>
              </a:rPr>
              <a:t>+$("#in")</a:t>
            </a:r>
            <a:r>
              <a:rPr lang="en-US" altLang="ja-JP" sz="2400" b="1" dirty="0">
                <a:solidFill>
                  <a:srgbClr val="008000"/>
                </a:solidFill>
                <a:ea typeface="メイリオ"/>
                <a:cs typeface="メイリオ"/>
              </a:rPr>
              <a:t>.</a:t>
            </a:r>
            <a:r>
              <a:rPr lang="en-US" altLang="ja-JP" sz="2400" b="1" dirty="0" err="1">
                <a:solidFill>
                  <a:srgbClr val="008000"/>
                </a:solidFill>
                <a:ea typeface="メイリオ"/>
                <a:cs typeface="メイリオ"/>
              </a:rPr>
              <a:t>val</a:t>
            </a:r>
            <a:r>
              <a:rPr lang="en-US" altLang="ja-JP" sz="2400" b="1" dirty="0">
                <a:solidFill>
                  <a:srgbClr val="008000"/>
                </a:solidFill>
                <a:ea typeface="メイリオ"/>
                <a:cs typeface="メイリオ"/>
              </a:rPr>
              <a:t>()</a:t>
            </a:r>
            <a:r>
              <a:rPr lang="en-US" altLang="ja-JP" sz="2400" b="1" dirty="0">
                <a:ea typeface="メイリオ"/>
                <a:cs typeface="メイリオ"/>
              </a:rPr>
              <a:t>+</a:t>
            </a:r>
            <a:r>
              <a:rPr lang="en-US" altLang="ja-JP" sz="2400" b="1" dirty="0">
                <a:solidFill>
                  <a:srgbClr val="008000"/>
                </a:solidFill>
                <a:ea typeface="メイリオ"/>
                <a:cs typeface="メイリオ"/>
              </a:rPr>
              <a:t>"&lt;/li&gt;"</a:t>
            </a:r>
            <a:r>
              <a:rPr lang="en-US" altLang="ja-JP" sz="2400" b="1" dirty="0">
                <a:ea typeface="メイリオ"/>
                <a:cs typeface="メイリオ"/>
              </a:rPr>
              <a:t>)</a:t>
            </a:r>
            <a:endParaRPr lang="ja-JP" altLang="en-US" sz="2400" b="1" dirty="0">
              <a:ea typeface="メイリオ"/>
              <a:cs typeface="メイリオ"/>
            </a:endParaRPr>
          </a:p>
        </p:txBody>
      </p:sp>
      <p:sp>
        <p:nvSpPr>
          <p:cNvPr id="20" name="テキスト ボックス 12"/>
          <p:cNvSpPr txBox="1">
            <a:spLocks noChangeArrowheads="1"/>
          </p:cNvSpPr>
          <p:nvPr/>
        </p:nvSpPr>
        <p:spPr bwMode="auto">
          <a:xfrm>
            <a:off x="3884539" y="5953998"/>
            <a:ext cx="1203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b="1">
                <a:solidFill>
                  <a:srgbClr val="FF6600"/>
                </a:solidFill>
                <a:ea typeface="メイリオ"/>
                <a:cs typeface="メイリオ"/>
              </a:rPr>
              <a:t>id="in"</a:t>
            </a:r>
            <a:endParaRPr lang="ja-JP" altLang="en-US" sz="24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8306687" y="4271360"/>
            <a:ext cx="1" cy="476200"/>
          </a:xfrm>
          <a:prstGeom prst="line">
            <a:avLst/>
          </a:prstGeom>
          <a:ln w="28575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325362" y="389617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ea typeface="メイリオ"/>
                <a:cs typeface="メイリオ"/>
              </a:rPr>
              <a:t>入力された文字列</a:t>
            </a:r>
          </a:p>
        </p:txBody>
      </p:sp>
    </p:spTree>
    <p:extLst>
      <p:ext uri="{BB962C8B-B14F-4D97-AF65-F5344CB8AC3E}">
        <p14:creationId xmlns:p14="http://schemas.microsoft.com/office/powerpoint/2010/main" val="256079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DOM</a:t>
            </a:r>
            <a:r>
              <a:rPr lang="ja-JP" altLang="en-US"/>
              <a:t>要素の置換</a:t>
            </a:r>
          </a:p>
        </p:txBody>
      </p:sp>
      <p:sp>
        <p:nvSpPr>
          <p:cNvPr id="52227" name="コンテンツ プレースホルダ 8"/>
          <p:cNvSpPr>
            <a:spLocks noGrp="1"/>
          </p:cNvSpPr>
          <p:nvPr>
            <p:ph idx="1"/>
          </p:nvPr>
        </p:nvSpPr>
        <p:spPr>
          <a:xfrm>
            <a:off x="631179" y="1676400"/>
            <a:ext cx="10036821" cy="4648200"/>
          </a:xfrm>
        </p:spPr>
        <p:txBody>
          <a:bodyPr/>
          <a:lstStyle/>
          <a:p>
            <a:r>
              <a:rPr lang="ja-JP" altLang="en-US" dirty="0"/>
              <a:t>ある要素（</a:t>
            </a:r>
            <a:r>
              <a:rPr lang="en-US" altLang="ja-JP" dirty="0"/>
              <a:t>T</a:t>
            </a:r>
            <a:r>
              <a:rPr lang="ja-JP" altLang="en-US" dirty="0"/>
              <a:t>）を別の要素（</a:t>
            </a:r>
            <a:r>
              <a:rPr lang="en-US" altLang="ja-JP" dirty="0"/>
              <a:t>R</a:t>
            </a:r>
            <a:r>
              <a:rPr lang="ja-JP" altLang="en-US" dirty="0"/>
              <a:t>）で置換</a:t>
            </a:r>
            <a:endParaRPr lang="en-US" altLang="ja-JP" dirty="0"/>
          </a:p>
          <a:p>
            <a:pPr lvl="1">
              <a:spcAft>
                <a:spcPts val="1200"/>
              </a:spcAft>
              <a:buNone/>
            </a:pPr>
            <a:r>
              <a:rPr lang="en-US" altLang="ja-JP" dirty="0"/>
              <a:t>$(T)</a:t>
            </a:r>
            <a:r>
              <a:rPr lang="en-US" altLang="ja-JP" b="1" dirty="0">
                <a:solidFill>
                  <a:srgbClr val="0000FF"/>
                </a:solidFill>
              </a:rPr>
              <a:t>.</a:t>
            </a:r>
            <a:r>
              <a:rPr lang="en-US" altLang="ja-JP" b="1" dirty="0" err="1">
                <a:solidFill>
                  <a:srgbClr val="0000FF"/>
                </a:solidFill>
              </a:rPr>
              <a:t>replaceWith</a:t>
            </a:r>
            <a:r>
              <a:rPr lang="en-US" altLang="ja-JP" b="1" dirty="0">
                <a:solidFill>
                  <a:srgbClr val="0000FF"/>
                </a:solidFill>
              </a:rPr>
              <a:t>(</a:t>
            </a:r>
            <a:r>
              <a:rPr lang="en-US" altLang="ja-JP" dirty="0"/>
              <a:t>$(R)</a:t>
            </a:r>
            <a:r>
              <a:rPr lang="en-US" altLang="ja-JP" b="1" dirty="0">
                <a:solidFill>
                  <a:srgbClr val="0000FF"/>
                </a:solidFill>
              </a:rPr>
              <a:t>)</a:t>
            </a:r>
            <a:endParaRPr lang="en-US" altLang="ja-JP" dirty="0"/>
          </a:p>
          <a:p>
            <a:r>
              <a:rPr lang="ja-JP" altLang="en-US" dirty="0"/>
              <a:t>ある要素（</a:t>
            </a:r>
            <a:r>
              <a:rPr lang="en-US" altLang="ja-JP" dirty="0"/>
              <a:t>T</a:t>
            </a:r>
            <a:r>
              <a:rPr lang="ja-JP" altLang="en-US" dirty="0"/>
              <a:t>）の</a:t>
            </a:r>
            <a:r>
              <a:rPr lang="ja-JP" altLang="en-US" dirty="0">
                <a:solidFill>
                  <a:srgbClr val="008000"/>
                </a:solidFill>
              </a:rPr>
              <a:t>内部</a:t>
            </a:r>
            <a:r>
              <a:rPr lang="ja-JP" altLang="en-US" dirty="0"/>
              <a:t>を置換</a:t>
            </a:r>
            <a:endParaRPr lang="en-US" altLang="ja-JP" dirty="0"/>
          </a:p>
          <a:p>
            <a:pPr lvl="1">
              <a:buFontTx/>
              <a:buNone/>
            </a:pPr>
            <a:r>
              <a:rPr lang="en-US" altLang="ja-JP" dirty="0"/>
              <a:t>$(T)</a:t>
            </a:r>
            <a:r>
              <a:rPr lang="en-US" altLang="ja-JP" b="1" dirty="0">
                <a:solidFill>
                  <a:srgbClr val="0000FF"/>
                </a:solidFill>
              </a:rPr>
              <a:t>.text(</a:t>
            </a:r>
            <a:r>
              <a:rPr lang="en-US" altLang="ja-JP" dirty="0"/>
              <a:t>"</a:t>
            </a:r>
            <a:r>
              <a:rPr lang="ja-JP" altLang="en-US" i="1" dirty="0"/>
              <a:t>置換する文字列</a:t>
            </a:r>
            <a:r>
              <a:rPr lang="en-US" altLang="ja-JP" dirty="0"/>
              <a:t>"</a:t>
            </a:r>
            <a:r>
              <a:rPr lang="en-US" altLang="ja-JP" b="1" dirty="0">
                <a:solidFill>
                  <a:srgbClr val="0000FF"/>
                </a:solidFill>
              </a:rPr>
              <a:t>)</a:t>
            </a:r>
            <a:endParaRPr lang="en-US" altLang="ja-JP" dirty="0"/>
          </a:p>
          <a:p>
            <a:pPr lvl="1">
              <a:buFontTx/>
              <a:buNone/>
            </a:pPr>
            <a:r>
              <a:rPr lang="en-US" altLang="ja-JP" dirty="0"/>
              <a:t>$(T)</a:t>
            </a:r>
            <a:r>
              <a:rPr lang="en-US" altLang="ja-JP" b="1" dirty="0">
                <a:solidFill>
                  <a:srgbClr val="0000FF"/>
                </a:solidFill>
              </a:rPr>
              <a:t>.html(</a:t>
            </a:r>
            <a:r>
              <a:rPr lang="en-US" altLang="ja-JP" dirty="0"/>
              <a:t>"</a:t>
            </a:r>
            <a:r>
              <a:rPr lang="ja-JP" altLang="en-US" i="1" dirty="0"/>
              <a:t>置換する</a:t>
            </a:r>
            <a:r>
              <a:rPr lang="en-US" altLang="ja-JP" i="1" dirty="0"/>
              <a:t>HTML</a:t>
            </a:r>
            <a:r>
              <a:rPr lang="ja-JP" altLang="en-US" i="1" dirty="0"/>
              <a:t>文字列</a:t>
            </a:r>
            <a:r>
              <a:rPr lang="en-US" altLang="ja-JP" dirty="0"/>
              <a:t>"</a:t>
            </a:r>
            <a:r>
              <a:rPr lang="en-US" altLang="ja-JP" b="1" dirty="0">
                <a:solidFill>
                  <a:srgbClr val="0000FF"/>
                </a:solidFill>
              </a:rPr>
              <a:t>)</a:t>
            </a:r>
            <a:endParaRPr lang="en-US" altLang="ja-JP" dirty="0"/>
          </a:p>
          <a:p>
            <a:pPr lvl="2"/>
            <a:r>
              <a:rPr lang="ja-JP" altLang="en-US" dirty="0"/>
              <a:t>この２つは，引数無しで呼び出せば，</a:t>
            </a:r>
            <a:r>
              <a:rPr lang="en-US" altLang="ja-JP" dirty="0"/>
              <a:t>$(T)</a:t>
            </a:r>
            <a:r>
              <a:rPr lang="ja-JP" altLang="en-US" dirty="0"/>
              <a:t>の内部の文字列表現を返す。</a:t>
            </a:r>
            <a:endParaRPr lang="en-US" altLang="ja-JP" dirty="0"/>
          </a:p>
          <a:p>
            <a:pPr lvl="2"/>
            <a:r>
              <a:rPr lang="en-US" altLang="ja-JP" dirty="0"/>
              <a:t>html</a:t>
            </a:r>
            <a:r>
              <a:rPr lang="ja-JP" altLang="en-US" dirty="0"/>
              <a:t>で置換した文字列はブラウザで解釈されるが，</a:t>
            </a:r>
            <a:r>
              <a:rPr lang="en-US" altLang="ja-JP" dirty="0"/>
              <a:t>text</a:t>
            </a:r>
            <a:r>
              <a:rPr lang="ja-JP" altLang="en-US" dirty="0"/>
              <a:t>では解釈されない。</a:t>
            </a:r>
            <a:endParaRPr lang="en-US" altLang="ja-JP" dirty="0"/>
          </a:p>
        </p:txBody>
      </p:sp>
      <p:sp>
        <p:nvSpPr>
          <p:cNvPr id="5222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52229" name="角丸四角形 4"/>
          <p:cNvSpPr>
            <a:spLocks noChangeArrowheads="1"/>
          </p:cNvSpPr>
          <p:nvPr/>
        </p:nvSpPr>
        <p:spPr bwMode="auto">
          <a:xfrm>
            <a:off x="1198970" y="2187270"/>
            <a:ext cx="4114018" cy="533400"/>
          </a:xfrm>
          <a:prstGeom prst="roundRect">
            <a:avLst>
              <a:gd name="adj" fmla="val 11662"/>
            </a:avLst>
          </a:prstGeom>
          <a:noFill/>
          <a:ln w="38100">
            <a:solidFill>
              <a:srgbClr val="FF66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メイリオ"/>
              <a:cs typeface="メイリオ"/>
            </a:endParaRPr>
          </a:p>
        </p:txBody>
      </p:sp>
      <p:sp>
        <p:nvSpPr>
          <p:cNvPr id="52230" name="角丸四角形 5"/>
          <p:cNvSpPr>
            <a:spLocks noChangeArrowheads="1"/>
          </p:cNvSpPr>
          <p:nvPr/>
        </p:nvSpPr>
        <p:spPr bwMode="auto">
          <a:xfrm>
            <a:off x="1198970" y="3429000"/>
            <a:ext cx="5791200" cy="990600"/>
          </a:xfrm>
          <a:prstGeom prst="roundRect">
            <a:avLst>
              <a:gd name="adj" fmla="val 11662"/>
            </a:avLst>
          </a:prstGeom>
          <a:noFill/>
          <a:ln w="38100">
            <a:solidFill>
              <a:srgbClr val="FF66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7240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DOM</a:t>
            </a:r>
            <a:r>
              <a:rPr lang="ja-JP" altLang="en-US"/>
              <a:t>要素の置換</a:t>
            </a:r>
          </a:p>
        </p:txBody>
      </p:sp>
      <p:sp>
        <p:nvSpPr>
          <p:cNvPr id="29699" name="コンテンツ プレースホル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それぞれのメソッドの違い</a:t>
            </a:r>
          </a:p>
        </p:txBody>
      </p:sp>
      <p:sp>
        <p:nvSpPr>
          <p:cNvPr id="29700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29701" name="正方形/長方形 13"/>
          <p:cNvSpPr>
            <a:spLocks noChangeArrowheads="1"/>
          </p:cNvSpPr>
          <p:nvPr/>
        </p:nvSpPr>
        <p:spPr bwMode="auto">
          <a:xfrm>
            <a:off x="1740470" y="2971800"/>
            <a:ext cx="2755331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&lt;h1&gt;</a:t>
            </a:r>
            <a:r>
              <a:rPr lang="ja-JP" altLang="en-US" sz="2400">
                <a:ea typeface="メイリオ"/>
                <a:cs typeface="メイリオ"/>
              </a:rPr>
              <a:t>見出し</a:t>
            </a:r>
            <a:r>
              <a:rPr lang="en-US" altLang="ja-JP" sz="2400">
                <a:ea typeface="メイリオ"/>
                <a:cs typeface="メイリオ"/>
              </a:rPr>
              <a:t>1&lt;/h1&gt;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29702" name="角丸四角形 10"/>
          <p:cNvSpPr>
            <a:spLocks noChangeArrowheads="1"/>
          </p:cNvSpPr>
          <p:nvPr/>
        </p:nvSpPr>
        <p:spPr bwMode="auto">
          <a:xfrm>
            <a:off x="4191000" y="2667000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body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29703" name="角丸四角形 10"/>
          <p:cNvSpPr>
            <a:spLocks noChangeArrowheads="1"/>
          </p:cNvSpPr>
          <p:nvPr/>
        </p:nvSpPr>
        <p:spPr bwMode="auto">
          <a:xfrm>
            <a:off x="3581400" y="373380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h1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29704" name="カギ線コネクタ 19"/>
          <p:cNvCxnSpPr>
            <a:cxnSpLocks noChangeShapeType="1"/>
            <a:stCxn id="29702" idx="2"/>
            <a:endCxn id="29703" idx="0"/>
          </p:cNvCxnSpPr>
          <p:nvPr/>
        </p:nvCxnSpPr>
        <p:spPr bwMode="auto">
          <a:xfrm rot="5400000">
            <a:off x="4191000" y="3086100"/>
            <a:ext cx="685800" cy="609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図形グループ 55"/>
          <p:cNvGrpSpPr>
            <a:grpSpLocks/>
          </p:cNvGrpSpPr>
          <p:nvPr/>
        </p:nvGrpSpPr>
        <p:grpSpPr bwMode="auto">
          <a:xfrm>
            <a:off x="3429002" y="4114800"/>
            <a:ext cx="1707619" cy="914400"/>
            <a:chOff x="1905335" y="4114800"/>
            <a:chExt cx="1706444" cy="914400"/>
          </a:xfrm>
        </p:grpSpPr>
        <p:sp>
          <p:nvSpPr>
            <p:cNvPr id="29722" name="テキスト ボックス 17"/>
            <p:cNvSpPr txBox="1">
              <a:spLocks noChangeArrowheads="1"/>
            </p:cNvSpPr>
            <p:nvPr/>
          </p:nvSpPr>
          <p:spPr bwMode="auto">
            <a:xfrm>
              <a:off x="1905335" y="4567535"/>
              <a:ext cx="1706444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prstDash val="sysDash"/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 b="1">
                  <a:ea typeface="メイリオ"/>
                  <a:cs typeface="メイリオ"/>
                </a:rPr>
                <a:t>"</a:t>
              </a:r>
              <a:r>
                <a:rPr lang="ja-JP" altLang="en-US" sz="2400" b="1">
                  <a:ea typeface="メイリオ"/>
                  <a:cs typeface="メイリオ"/>
                </a:rPr>
                <a:t>見出し１</a:t>
              </a:r>
              <a:r>
                <a:rPr lang="en-US" altLang="ja-JP" sz="2400" b="1">
                  <a:ea typeface="メイリオ"/>
                  <a:cs typeface="メイリオ"/>
                </a:rPr>
                <a:t>"</a:t>
              </a:r>
              <a:endParaRPr lang="ja-JP" altLang="en-US" sz="2400" b="1">
                <a:ea typeface="メイリオ"/>
                <a:cs typeface="メイリオ"/>
              </a:endParaRPr>
            </a:p>
          </p:txBody>
        </p:sp>
        <p:cxnSp>
          <p:nvCxnSpPr>
            <p:cNvPr id="29723" name="直線矢印コネクタ 19"/>
            <p:cNvCxnSpPr>
              <a:cxnSpLocks noChangeShapeType="1"/>
              <a:stCxn id="29703" idx="2"/>
              <a:endCxn id="29722" idx="0"/>
            </p:cNvCxnSpPr>
            <p:nvPr/>
          </p:nvCxnSpPr>
          <p:spPr bwMode="auto">
            <a:xfrm>
              <a:off x="2704883" y="4114800"/>
              <a:ext cx="53674" cy="4527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2" name="角丸四角形吹き出し 21"/>
          <p:cNvSpPr>
            <a:spLocks noChangeArrowheads="1"/>
          </p:cNvSpPr>
          <p:nvPr/>
        </p:nvSpPr>
        <p:spPr bwMode="auto">
          <a:xfrm>
            <a:off x="5943600" y="2590800"/>
            <a:ext cx="3962400" cy="914400"/>
          </a:xfrm>
          <a:prstGeom prst="wedgeRoundRectCallout">
            <a:avLst>
              <a:gd name="adj1" fmla="val -79546"/>
              <a:gd name="adj2" fmla="val 72884"/>
              <a:gd name="adj3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ja-JP" sz="2400" b="1">
                <a:solidFill>
                  <a:schemeClr val="bg1"/>
                </a:solidFill>
                <a:ea typeface="メイリオ"/>
                <a:cs typeface="メイリオ"/>
              </a:rPr>
              <a:t>$("h1")</a:t>
            </a:r>
            <a:r>
              <a:rPr lang="en-US" altLang="ja-JP" sz="2400" b="1">
                <a:solidFill>
                  <a:srgbClr val="FFFF00"/>
                </a:solidFill>
                <a:ea typeface="メイリオ"/>
                <a:cs typeface="メイリオ"/>
              </a:rPr>
              <a:t>.replaceWith(</a:t>
            </a:r>
          </a:p>
          <a:p>
            <a:r>
              <a:rPr lang="en-US" altLang="ja-JP" sz="2400" b="1">
                <a:solidFill>
                  <a:schemeClr val="bg1"/>
                </a:solidFill>
                <a:ea typeface="メイリオ"/>
                <a:cs typeface="メイリオ"/>
              </a:rPr>
              <a:t>  $("&lt;h3&gt;</a:t>
            </a:r>
            <a:r>
              <a:rPr lang="ja-JP" altLang="en-US" sz="2400" b="1">
                <a:solidFill>
                  <a:schemeClr val="bg1"/>
                </a:solidFill>
                <a:ea typeface="メイリオ"/>
                <a:cs typeface="メイリオ"/>
              </a:rPr>
              <a:t>見出し</a:t>
            </a:r>
            <a:r>
              <a:rPr lang="en-US" altLang="ja-JP" sz="2400" b="1">
                <a:solidFill>
                  <a:schemeClr val="bg1"/>
                </a:solidFill>
                <a:ea typeface="メイリオ"/>
                <a:cs typeface="メイリオ"/>
              </a:rPr>
              <a:t>3&lt;/h3&gt;")</a:t>
            </a:r>
            <a:r>
              <a:rPr lang="en-US" altLang="ja-JP" sz="2400" b="1">
                <a:solidFill>
                  <a:srgbClr val="FFFF00"/>
                </a:solidFill>
                <a:ea typeface="メイリオ"/>
                <a:cs typeface="メイリオ"/>
              </a:rPr>
              <a:t>)</a:t>
            </a:r>
            <a:endParaRPr lang="ja-JP" altLang="en-US" sz="2400" b="1">
              <a:solidFill>
                <a:srgbClr val="FFFF00"/>
              </a:solidFill>
              <a:ea typeface="メイリオ"/>
              <a:cs typeface="メイリオ"/>
            </a:endParaRPr>
          </a:p>
        </p:txBody>
      </p:sp>
      <p:sp>
        <p:nvSpPr>
          <p:cNvPr id="23" name="角丸四角形吹き出し 22"/>
          <p:cNvSpPr>
            <a:spLocks noChangeArrowheads="1"/>
          </p:cNvSpPr>
          <p:nvPr/>
        </p:nvSpPr>
        <p:spPr bwMode="auto">
          <a:xfrm>
            <a:off x="5943600" y="3657600"/>
            <a:ext cx="3962400" cy="533400"/>
          </a:xfrm>
          <a:prstGeom prst="wedgeRoundRectCallout">
            <a:avLst>
              <a:gd name="adj1" fmla="val -76852"/>
              <a:gd name="adj2" fmla="val -8343"/>
              <a:gd name="adj3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ja-JP" sz="2400" b="1">
                <a:solidFill>
                  <a:schemeClr val="bg1"/>
                </a:solidFill>
                <a:ea typeface="メイリオ"/>
                <a:cs typeface="メイリオ"/>
              </a:rPr>
              <a:t>$("h1")</a:t>
            </a:r>
            <a:r>
              <a:rPr lang="en-US" altLang="ja-JP" sz="2400" b="1">
                <a:solidFill>
                  <a:srgbClr val="FFFF00"/>
                </a:solidFill>
                <a:ea typeface="メイリオ"/>
                <a:cs typeface="メイリオ"/>
              </a:rPr>
              <a:t>.text(</a:t>
            </a:r>
            <a:r>
              <a:rPr lang="en-US" altLang="ja-JP" sz="2400" b="1">
                <a:solidFill>
                  <a:srgbClr val="FFFFFF"/>
                </a:solidFill>
                <a:ea typeface="メイリオ"/>
                <a:cs typeface="メイリオ"/>
              </a:rPr>
              <a:t>"</a:t>
            </a:r>
            <a:r>
              <a:rPr lang="ja-JP" altLang="en-US" sz="2400" b="1">
                <a:solidFill>
                  <a:srgbClr val="FFFFFF"/>
                </a:solidFill>
                <a:ea typeface="メイリオ"/>
                <a:cs typeface="メイリオ"/>
              </a:rPr>
              <a:t>お知らせ</a:t>
            </a:r>
            <a:r>
              <a:rPr lang="en-US" altLang="ja-JP" sz="2400" b="1">
                <a:solidFill>
                  <a:schemeClr val="bg1"/>
                </a:solidFill>
                <a:ea typeface="メイリオ"/>
                <a:cs typeface="メイリオ"/>
              </a:rPr>
              <a:t>"</a:t>
            </a:r>
            <a:r>
              <a:rPr lang="en-US" altLang="ja-JP" sz="2400" b="1">
                <a:solidFill>
                  <a:srgbClr val="FFFF00"/>
                </a:solidFill>
                <a:ea typeface="メイリオ"/>
                <a:cs typeface="メイリオ"/>
              </a:rPr>
              <a:t>)</a:t>
            </a:r>
            <a:endParaRPr lang="ja-JP" altLang="en-US" sz="2400" b="1">
              <a:solidFill>
                <a:srgbClr val="FFFF00"/>
              </a:solidFill>
              <a:ea typeface="メイリオ"/>
              <a:cs typeface="メイリオ"/>
            </a:endParaRPr>
          </a:p>
        </p:txBody>
      </p:sp>
      <p:sp>
        <p:nvSpPr>
          <p:cNvPr id="24" name="角丸四角形吹き出し 23"/>
          <p:cNvSpPr>
            <a:spLocks noChangeArrowheads="1"/>
          </p:cNvSpPr>
          <p:nvPr/>
        </p:nvSpPr>
        <p:spPr bwMode="auto">
          <a:xfrm>
            <a:off x="5943600" y="4343400"/>
            <a:ext cx="3962400" cy="914400"/>
          </a:xfrm>
          <a:prstGeom prst="wedgeRoundRectCallout">
            <a:avLst>
              <a:gd name="adj1" fmla="val -79245"/>
              <a:gd name="adj2" fmla="val -76403"/>
              <a:gd name="adj3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ja-JP" sz="2400" b="1">
                <a:solidFill>
                  <a:schemeClr val="bg1"/>
                </a:solidFill>
                <a:ea typeface="メイリオ"/>
                <a:cs typeface="メイリオ"/>
              </a:rPr>
              <a:t>$("h1")</a:t>
            </a:r>
            <a:r>
              <a:rPr lang="en-US" altLang="ja-JP" sz="2400" b="1">
                <a:solidFill>
                  <a:srgbClr val="FFFF00"/>
                </a:solidFill>
                <a:ea typeface="メイリオ"/>
                <a:cs typeface="メイリオ"/>
              </a:rPr>
              <a:t>.html(</a:t>
            </a:r>
            <a:r>
              <a:rPr lang="en-US" altLang="ja-JP" sz="2400" b="1">
                <a:solidFill>
                  <a:srgbClr val="FFFFFF"/>
                </a:solidFill>
                <a:ea typeface="メイリオ"/>
                <a:cs typeface="メイリオ"/>
              </a:rPr>
              <a:t>"</a:t>
            </a:r>
            <a:r>
              <a:rPr lang="ja-JP" altLang="en-US" sz="2400" b="1">
                <a:solidFill>
                  <a:srgbClr val="FFFFFF"/>
                </a:solidFill>
                <a:ea typeface="メイリオ"/>
                <a:cs typeface="メイリオ"/>
              </a:rPr>
              <a:t>お知らせ</a:t>
            </a:r>
            <a:r>
              <a:rPr lang="en-US" altLang="ja-JP" sz="2400" b="1">
                <a:solidFill>
                  <a:srgbClr val="FFFFFF"/>
                </a:solidFill>
                <a:ea typeface="メイリオ"/>
                <a:cs typeface="メイリオ"/>
              </a:rPr>
              <a:t>&lt;h3&gt;10</a:t>
            </a:r>
            <a:r>
              <a:rPr lang="ja-JP" altLang="en-US" sz="2400" b="1">
                <a:solidFill>
                  <a:srgbClr val="FFFFFF"/>
                </a:solidFill>
                <a:ea typeface="メイリオ"/>
                <a:cs typeface="メイリオ"/>
              </a:rPr>
              <a:t>月</a:t>
            </a:r>
            <a:r>
              <a:rPr lang="en-US" altLang="ja-JP" sz="2400" b="1">
                <a:solidFill>
                  <a:srgbClr val="FFFFFF"/>
                </a:solidFill>
                <a:ea typeface="メイリオ"/>
                <a:cs typeface="メイリオ"/>
              </a:rPr>
              <a:t>30</a:t>
            </a:r>
            <a:r>
              <a:rPr lang="ja-JP" altLang="en-US" sz="2400" b="1">
                <a:solidFill>
                  <a:srgbClr val="FFFFFF"/>
                </a:solidFill>
                <a:ea typeface="メイリオ"/>
                <a:cs typeface="メイリオ"/>
              </a:rPr>
              <a:t>日</a:t>
            </a:r>
            <a:r>
              <a:rPr lang="en-US" altLang="ja-JP" sz="2400" b="1">
                <a:solidFill>
                  <a:srgbClr val="FFFFFF"/>
                </a:solidFill>
                <a:ea typeface="メイリオ"/>
                <a:cs typeface="メイリオ"/>
              </a:rPr>
              <a:t>&lt;/h3&gt;</a:t>
            </a:r>
            <a:r>
              <a:rPr lang="en-US" altLang="ja-JP" sz="2400" b="1">
                <a:solidFill>
                  <a:schemeClr val="bg1"/>
                </a:solidFill>
                <a:ea typeface="メイリオ"/>
                <a:cs typeface="メイリオ"/>
              </a:rPr>
              <a:t>"</a:t>
            </a:r>
            <a:r>
              <a:rPr lang="en-US" altLang="ja-JP" sz="2400" b="1">
                <a:solidFill>
                  <a:srgbClr val="FFFF00"/>
                </a:solidFill>
                <a:ea typeface="メイリオ"/>
                <a:cs typeface="メイリオ"/>
              </a:rPr>
              <a:t>)</a:t>
            </a:r>
            <a:endParaRPr lang="ja-JP" altLang="en-US" sz="2400" b="1">
              <a:solidFill>
                <a:srgbClr val="FFFF00"/>
              </a:solidFill>
              <a:ea typeface="メイリオ"/>
              <a:cs typeface="メイリオ"/>
            </a:endParaRPr>
          </a:p>
        </p:txBody>
      </p:sp>
      <p:grpSp>
        <p:nvGrpSpPr>
          <p:cNvPr id="4" name="図形グループ 36"/>
          <p:cNvGrpSpPr>
            <a:grpSpLocks/>
          </p:cNvGrpSpPr>
          <p:nvPr/>
        </p:nvGrpSpPr>
        <p:grpSpPr bwMode="auto">
          <a:xfrm>
            <a:off x="3429001" y="3733800"/>
            <a:ext cx="1707619" cy="1295400"/>
            <a:chOff x="-76200" y="3886200"/>
            <a:chExt cx="1708151" cy="1295400"/>
          </a:xfrm>
        </p:grpSpPr>
        <p:sp>
          <p:nvSpPr>
            <p:cNvPr id="29719" name="角丸四角形 10"/>
            <p:cNvSpPr>
              <a:spLocks noChangeArrowheads="1"/>
            </p:cNvSpPr>
            <p:nvPr/>
          </p:nvSpPr>
          <p:spPr bwMode="auto">
            <a:xfrm>
              <a:off x="75865" y="3886200"/>
              <a:ext cx="12954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 b="1">
                  <a:ea typeface="メイリオ"/>
                  <a:cs typeface="メイリオ"/>
                </a:rPr>
                <a:t>h3</a:t>
              </a:r>
              <a:endParaRPr lang="ja-JP" altLang="en-US" sz="2400" b="1">
                <a:ea typeface="メイリオ"/>
                <a:cs typeface="メイリオ"/>
              </a:endParaRPr>
            </a:p>
          </p:txBody>
        </p:sp>
        <p:sp>
          <p:nvSpPr>
            <p:cNvPr id="29720" name="テキスト ボックス 34"/>
            <p:cNvSpPr txBox="1">
              <a:spLocks noChangeArrowheads="1"/>
            </p:cNvSpPr>
            <p:nvPr/>
          </p:nvSpPr>
          <p:spPr bwMode="auto">
            <a:xfrm>
              <a:off x="-76200" y="4719935"/>
              <a:ext cx="1708151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prstDash val="sysDash"/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 b="1">
                  <a:ea typeface="メイリオ"/>
                  <a:cs typeface="メイリオ"/>
                </a:rPr>
                <a:t>"</a:t>
              </a:r>
              <a:r>
                <a:rPr lang="ja-JP" altLang="en-US" sz="2400" b="1">
                  <a:ea typeface="メイリオ"/>
                  <a:cs typeface="メイリオ"/>
                </a:rPr>
                <a:t>見出し３</a:t>
              </a:r>
              <a:r>
                <a:rPr lang="en-US" altLang="ja-JP" sz="2400" b="1">
                  <a:ea typeface="メイリオ"/>
                  <a:cs typeface="メイリオ"/>
                </a:rPr>
                <a:t>"</a:t>
              </a:r>
              <a:endParaRPr lang="ja-JP" altLang="en-US" sz="2400" b="1">
                <a:ea typeface="メイリオ"/>
                <a:cs typeface="メイリオ"/>
              </a:endParaRPr>
            </a:p>
          </p:txBody>
        </p:sp>
        <p:cxnSp>
          <p:nvCxnSpPr>
            <p:cNvPr id="29721" name="直線矢印コネクタ 35"/>
            <p:cNvCxnSpPr>
              <a:cxnSpLocks noChangeShapeType="1"/>
              <a:stCxn id="29719" idx="2"/>
              <a:endCxn id="29720" idx="0"/>
            </p:cNvCxnSpPr>
            <p:nvPr/>
          </p:nvCxnSpPr>
          <p:spPr bwMode="auto">
            <a:xfrm>
              <a:off x="723566" y="4267200"/>
              <a:ext cx="54310" cy="452735"/>
            </a:xfrm>
            <a:prstGeom prst="straightConnector1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arrow" w="med" len="med"/>
            </a:ln>
          </p:spPr>
        </p:cxnSp>
      </p:grpSp>
      <p:sp>
        <p:nvSpPr>
          <p:cNvPr id="38" name="テキスト ボックス 37"/>
          <p:cNvSpPr txBox="1">
            <a:spLocks noChangeArrowheads="1"/>
          </p:cNvSpPr>
          <p:nvPr/>
        </p:nvSpPr>
        <p:spPr bwMode="auto">
          <a:xfrm>
            <a:off x="3376614" y="4567239"/>
            <a:ext cx="1707619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6600"/>
            </a:solidFill>
            <a:prstDash val="sysDash"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b="1">
                <a:ea typeface="メイリオ"/>
                <a:cs typeface="メイリオ"/>
              </a:rPr>
              <a:t>"</a:t>
            </a:r>
            <a:r>
              <a:rPr lang="ja-JP" altLang="en-US" sz="2400" b="1">
                <a:ea typeface="メイリオ"/>
                <a:cs typeface="メイリオ"/>
              </a:rPr>
              <a:t>お知らせ</a:t>
            </a:r>
            <a:r>
              <a:rPr lang="en-US" altLang="ja-JP" sz="2400" b="1">
                <a:ea typeface="メイリオ"/>
                <a:cs typeface="メイリオ"/>
              </a:rPr>
              <a:t>"</a:t>
            </a:r>
            <a:endParaRPr lang="ja-JP" altLang="en-US" sz="2400" b="1">
              <a:ea typeface="メイリオ"/>
              <a:cs typeface="メイリオ"/>
            </a:endParaRPr>
          </a:p>
        </p:txBody>
      </p:sp>
      <p:grpSp>
        <p:nvGrpSpPr>
          <p:cNvPr id="5" name="図形グループ 54"/>
          <p:cNvGrpSpPr>
            <a:grpSpLocks/>
          </p:cNvGrpSpPr>
          <p:nvPr/>
        </p:nvGrpSpPr>
        <p:grpSpPr bwMode="auto">
          <a:xfrm>
            <a:off x="2447926" y="4114800"/>
            <a:ext cx="3603693" cy="1981200"/>
            <a:chOff x="840178" y="5410200"/>
            <a:chExt cx="3603451" cy="1981200"/>
          </a:xfrm>
        </p:grpSpPr>
        <p:sp>
          <p:nvSpPr>
            <p:cNvPr id="29712" name="テキスト ボックス 38"/>
            <p:cNvSpPr txBox="1">
              <a:spLocks noChangeArrowheads="1"/>
            </p:cNvSpPr>
            <p:nvPr/>
          </p:nvSpPr>
          <p:spPr bwMode="auto">
            <a:xfrm>
              <a:off x="840178" y="6091535"/>
              <a:ext cx="1707504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prstDash val="sysDash"/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 b="1">
                  <a:ea typeface="メイリオ"/>
                  <a:cs typeface="メイリオ"/>
                </a:rPr>
                <a:t>"</a:t>
              </a:r>
              <a:r>
                <a:rPr lang="ja-JP" altLang="en-US" sz="2400" b="1">
                  <a:ea typeface="メイリオ"/>
                  <a:cs typeface="メイリオ"/>
                </a:rPr>
                <a:t>お知らせ</a:t>
              </a:r>
              <a:r>
                <a:rPr lang="en-US" altLang="ja-JP" sz="2400" b="1">
                  <a:ea typeface="メイリオ"/>
                  <a:cs typeface="メイリオ"/>
                </a:rPr>
                <a:t>"</a:t>
              </a:r>
              <a:endParaRPr lang="ja-JP" altLang="en-US" sz="2400" b="1">
                <a:ea typeface="メイリオ"/>
                <a:cs typeface="メイリオ"/>
              </a:endParaRPr>
            </a:p>
          </p:txBody>
        </p:sp>
        <p:sp>
          <p:nvSpPr>
            <p:cNvPr id="29713" name="角丸四角形 10"/>
            <p:cNvSpPr>
              <a:spLocks noChangeArrowheads="1"/>
            </p:cNvSpPr>
            <p:nvPr/>
          </p:nvSpPr>
          <p:spPr bwMode="auto">
            <a:xfrm>
              <a:off x="2895600" y="6096000"/>
              <a:ext cx="12954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ea typeface="メイリオ"/>
                  <a:cs typeface="メイリオ"/>
                </a:rPr>
                <a:t>h3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29714" name="テキスト ボックス 41"/>
            <p:cNvSpPr txBox="1">
              <a:spLocks noChangeArrowheads="1"/>
            </p:cNvSpPr>
            <p:nvPr/>
          </p:nvSpPr>
          <p:spPr bwMode="auto">
            <a:xfrm>
              <a:off x="2667000" y="6929735"/>
              <a:ext cx="1776629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prstDash val="sysDash"/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 b="1">
                  <a:ea typeface="メイリオ"/>
                  <a:cs typeface="メイリオ"/>
                </a:rPr>
                <a:t>"10</a:t>
              </a:r>
              <a:r>
                <a:rPr lang="ja-JP" altLang="en-US" sz="2400" b="1">
                  <a:ea typeface="メイリオ"/>
                  <a:cs typeface="メイリオ"/>
                </a:rPr>
                <a:t>月</a:t>
              </a:r>
              <a:r>
                <a:rPr lang="en-US" altLang="ja-JP" sz="2400" b="1">
                  <a:ea typeface="メイリオ"/>
                  <a:cs typeface="メイリオ"/>
                </a:rPr>
                <a:t>30</a:t>
              </a:r>
              <a:r>
                <a:rPr lang="ja-JP" altLang="en-US" sz="2400" b="1">
                  <a:ea typeface="メイリオ"/>
                  <a:cs typeface="メイリオ"/>
                </a:rPr>
                <a:t>日</a:t>
              </a:r>
              <a:r>
                <a:rPr lang="en-US" altLang="ja-JP" sz="2400" b="1">
                  <a:ea typeface="メイリオ"/>
                  <a:cs typeface="メイリオ"/>
                </a:rPr>
                <a:t>"</a:t>
              </a:r>
              <a:endParaRPr lang="ja-JP" altLang="en-US" sz="2400" b="1">
                <a:ea typeface="メイリオ"/>
                <a:cs typeface="メイリオ"/>
              </a:endParaRPr>
            </a:p>
          </p:txBody>
        </p:sp>
        <p:cxnSp>
          <p:nvCxnSpPr>
            <p:cNvPr id="29715" name="直線矢印コネクタ 42"/>
            <p:cNvCxnSpPr>
              <a:cxnSpLocks noChangeShapeType="1"/>
              <a:stCxn id="29713" idx="2"/>
              <a:endCxn id="29714" idx="0"/>
            </p:cNvCxnSpPr>
            <p:nvPr/>
          </p:nvCxnSpPr>
          <p:spPr bwMode="auto">
            <a:xfrm>
              <a:off x="3543300" y="6477000"/>
              <a:ext cx="12014" cy="452735"/>
            </a:xfrm>
            <a:prstGeom prst="straightConnector1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arrow" w="med" len="med"/>
            </a:ln>
          </p:spPr>
        </p:cxnSp>
        <p:grpSp>
          <p:nvGrpSpPr>
            <p:cNvPr id="6" name="図形グループ 53"/>
            <p:cNvGrpSpPr>
              <a:grpSpLocks/>
            </p:cNvGrpSpPr>
            <p:nvPr/>
          </p:nvGrpSpPr>
          <p:grpSpPr bwMode="auto">
            <a:xfrm>
              <a:off x="1702118" y="5410200"/>
              <a:ext cx="1835006" cy="685800"/>
              <a:chOff x="1702118" y="5410200"/>
              <a:chExt cx="1981200" cy="685800"/>
            </a:xfrm>
          </p:grpSpPr>
          <p:cxnSp>
            <p:nvCxnSpPr>
              <p:cNvPr id="29717" name="カギ線コネクタ 19"/>
              <p:cNvCxnSpPr>
                <a:cxnSpLocks noChangeShapeType="1"/>
              </p:cNvCxnSpPr>
              <p:nvPr/>
            </p:nvCxnSpPr>
            <p:spPr bwMode="auto">
              <a:xfrm rot="5400000">
                <a:off x="1854518" y="5257800"/>
                <a:ext cx="685800" cy="990600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9718" name="カギ線コネクタ 19"/>
              <p:cNvCxnSpPr>
                <a:cxnSpLocks noChangeShapeType="1"/>
              </p:cNvCxnSpPr>
              <p:nvPr/>
            </p:nvCxnSpPr>
            <p:spPr bwMode="auto">
              <a:xfrm rot="16200000" flipH="1">
                <a:off x="2845118" y="5257800"/>
                <a:ext cx="685800" cy="990600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arrow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49579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属性操作のメソッド</a:t>
            </a:r>
          </a:p>
        </p:txBody>
      </p:sp>
      <p:sp>
        <p:nvSpPr>
          <p:cNvPr id="52227" name="コンテンツ プレースホルダ 17"/>
          <p:cNvSpPr>
            <a:spLocks noGrp="1"/>
          </p:cNvSpPr>
          <p:nvPr>
            <p:ph idx="1"/>
          </p:nvPr>
        </p:nvSpPr>
        <p:spPr>
          <a:xfrm>
            <a:off x="1035781" y="1422399"/>
            <a:ext cx="9632219" cy="4735639"/>
          </a:xfrm>
        </p:spPr>
        <p:txBody>
          <a:bodyPr/>
          <a:lstStyle/>
          <a:p>
            <a:r>
              <a:rPr lang="ja-JP" altLang="en-US" dirty="0">
                <a:solidFill>
                  <a:srgbClr val="008000"/>
                </a:solidFill>
              </a:rPr>
              <a:t>設定：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/>
              <a:t>$("...")</a:t>
            </a:r>
            <a:r>
              <a:rPr lang="en-US" altLang="ja-JP" b="1" dirty="0">
                <a:solidFill>
                  <a:srgbClr val="0000FF"/>
                </a:solidFill>
              </a:rPr>
              <a:t>.</a:t>
            </a:r>
            <a:r>
              <a:rPr lang="en-US" altLang="ja-JP" b="1" dirty="0" err="1">
                <a:solidFill>
                  <a:srgbClr val="0000FF"/>
                </a:solidFill>
              </a:rPr>
              <a:t>attr</a:t>
            </a:r>
            <a:r>
              <a:rPr lang="en-US" altLang="ja-JP" b="1" dirty="0">
                <a:solidFill>
                  <a:srgbClr val="0000FF"/>
                </a:solidFill>
              </a:rPr>
              <a:t>(</a:t>
            </a:r>
            <a:r>
              <a:rPr lang="en-US" altLang="ja-JP" dirty="0"/>
              <a:t>"</a:t>
            </a:r>
            <a:r>
              <a:rPr lang="ja-JP" altLang="en-US" i="1" dirty="0"/>
              <a:t>属性名</a:t>
            </a:r>
            <a:r>
              <a:rPr lang="en-US" altLang="ja-JP" dirty="0"/>
              <a:t>"</a:t>
            </a:r>
            <a:r>
              <a:rPr lang="en-US" altLang="ja-JP" b="1" dirty="0">
                <a:solidFill>
                  <a:srgbClr val="0000FF"/>
                </a:solidFill>
              </a:rPr>
              <a:t>,</a:t>
            </a:r>
            <a:r>
              <a:rPr lang="en-US" altLang="ja-JP" dirty="0"/>
              <a:t>"</a:t>
            </a:r>
            <a:r>
              <a:rPr lang="ja-JP" altLang="en-US" i="1" dirty="0"/>
              <a:t>値</a:t>
            </a:r>
            <a:r>
              <a:rPr lang="en-US" altLang="ja-JP" dirty="0"/>
              <a:t>"</a:t>
            </a:r>
            <a:r>
              <a:rPr lang="en-US" altLang="ja-JP" b="1" dirty="0">
                <a:solidFill>
                  <a:srgbClr val="0000FF"/>
                </a:solidFill>
              </a:rPr>
              <a:t>)</a:t>
            </a:r>
            <a:endParaRPr lang="en-US" altLang="ja-JP" dirty="0"/>
          </a:p>
          <a:p>
            <a:pPr lvl="1"/>
            <a:r>
              <a:rPr lang="en-US" altLang="ja-JP" dirty="0"/>
              <a:t>jQuery</a:t>
            </a:r>
            <a:r>
              <a:rPr lang="ja-JP" altLang="en-US" dirty="0"/>
              <a:t>オブジェクト内の全ての要素に同じ属性値が設定される（上書き）。</a:t>
            </a:r>
            <a:endParaRPr lang="en-US" altLang="ja-JP" dirty="0"/>
          </a:p>
          <a:p>
            <a:r>
              <a:rPr lang="ja-JP" altLang="en-US" dirty="0">
                <a:solidFill>
                  <a:srgbClr val="008000"/>
                </a:solidFill>
              </a:rPr>
              <a:t>取得：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/>
              <a:t>var </a:t>
            </a:r>
            <a:r>
              <a:rPr lang="ja-JP" altLang="en-US" dirty="0"/>
              <a:t>変数</a:t>
            </a:r>
            <a:r>
              <a:rPr lang="en-US" altLang="ja-JP" dirty="0"/>
              <a:t> = $("...")</a:t>
            </a:r>
            <a:r>
              <a:rPr lang="en-US" altLang="ja-JP" b="1" dirty="0">
                <a:solidFill>
                  <a:srgbClr val="0000FF"/>
                </a:solidFill>
              </a:rPr>
              <a:t>.</a:t>
            </a:r>
            <a:r>
              <a:rPr lang="en-US" altLang="ja-JP" b="1" dirty="0" err="1">
                <a:solidFill>
                  <a:srgbClr val="0000FF"/>
                </a:solidFill>
              </a:rPr>
              <a:t>attr</a:t>
            </a:r>
            <a:r>
              <a:rPr lang="en-US" altLang="ja-JP" b="1" dirty="0">
                <a:solidFill>
                  <a:srgbClr val="0000FF"/>
                </a:solidFill>
              </a:rPr>
              <a:t>(</a:t>
            </a:r>
            <a:r>
              <a:rPr lang="en-US" altLang="ja-JP" dirty="0"/>
              <a:t>"</a:t>
            </a:r>
            <a:r>
              <a:rPr lang="ja-JP" altLang="en-US" i="1" dirty="0"/>
              <a:t>属性名</a:t>
            </a:r>
            <a:r>
              <a:rPr lang="en-US" altLang="ja-JP" dirty="0"/>
              <a:t>"</a:t>
            </a:r>
            <a:r>
              <a:rPr lang="en-US" altLang="ja-JP" b="1" dirty="0">
                <a:solidFill>
                  <a:srgbClr val="0000FF"/>
                </a:solidFill>
              </a:rPr>
              <a:t>)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 dirty="0">
                <a:solidFill>
                  <a:srgbClr val="000000"/>
                </a:solidFill>
              </a:rPr>
              <a:t>「設定」とは引数が違うだけ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 dirty="0">
                <a:solidFill>
                  <a:srgbClr val="008000"/>
                </a:solidFill>
              </a:rPr>
              <a:t>削除：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/>
              <a:t>$("...")</a:t>
            </a:r>
            <a:r>
              <a:rPr lang="en-US" altLang="ja-JP" b="1" dirty="0">
                <a:solidFill>
                  <a:srgbClr val="0000FF"/>
                </a:solidFill>
              </a:rPr>
              <a:t>.</a:t>
            </a:r>
            <a:r>
              <a:rPr lang="en-US" altLang="ja-JP" b="1" dirty="0" err="1">
                <a:solidFill>
                  <a:srgbClr val="0000FF"/>
                </a:solidFill>
              </a:rPr>
              <a:t>removeAttr</a:t>
            </a:r>
            <a:r>
              <a:rPr lang="en-US" altLang="ja-JP" b="1" dirty="0">
                <a:solidFill>
                  <a:srgbClr val="0000FF"/>
                </a:solidFill>
              </a:rPr>
              <a:t>(</a:t>
            </a:r>
            <a:r>
              <a:rPr lang="en-US" altLang="ja-JP" dirty="0"/>
              <a:t>"</a:t>
            </a:r>
            <a:r>
              <a:rPr lang="ja-JP" altLang="en-US" i="1" dirty="0"/>
              <a:t>属性名</a:t>
            </a:r>
            <a:r>
              <a:rPr lang="en-US" altLang="ja-JP" dirty="0"/>
              <a:t>"</a:t>
            </a:r>
            <a:r>
              <a:rPr lang="en-US" altLang="ja-JP" b="1" dirty="0">
                <a:solidFill>
                  <a:srgbClr val="0000FF"/>
                </a:solidFill>
              </a:rPr>
              <a:t>)</a:t>
            </a:r>
            <a:endParaRPr lang="en-US" altLang="ja-JP" dirty="0"/>
          </a:p>
        </p:txBody>
      </p:sp>
      <p:sp>
        <p:nvSpPr>
          <p:cNvPr id="5222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5" name="雲 4"/>
          <p:cNvSpPr/>
          <p:nvPr/>
        </p:nvSpPr>
        <p:spPr>
          <a:xfrm>
            <a:off x="213091" y="1097718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dirty="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85234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演習（</a:t>
            </a:r>
            <a:r>
              <a:rPr lang="en-US" altLang="ja-JP"/>
              <a:t>translate.html</a:t>
            </a:r>
            <a:r>
              <a:rPr lang="ja-JP" altLang="en-US"/>
              <a:t>）</a:t>
            </a:r>
          </a:p>
        </p:txBody>
      </p:sp>
      <p:sp>
        <p:nvSpPr>
          <p:cNvPr id="54275" name="コンテンツ プレースホルダ 6"/>
          <p:cNvSpPr>
            <a:spLocks noGrp="1"/>
          </p:cNvSpPr>
          <p:nvPr>
            <p:ph idx="1"/>
          </p:nvPr>
        </p:nvSpPr>
        <p:spPr>
          <a:xfrm>
            <a:off x="323681" y="1422400"/>
            <a:ext cx="10344319" cy="3632200"/>
          </a:xfrm>
        </p:spPr>
        <p:txBody>
          <a:bodyPr/>
          <a:lstStyle/>
          <a:p>
            <a:r>
              <a:rPr lang="en-US" altLang="ja-JP" dirty="0"/>
              <a:t>&lt;</a:t>
            </a:r>
            <a:r>
              <a:rPr lang="en-US" altLang="ja-JP" dirty="0" err="1"/>
              <a:t>textarea</a:t>
            </a:r>
            <a:r>
              <a:rPr lang="en-US" altLang="ja-JP" dirty="0"/>
              <a:t>&gt;</a:t>
            </a:r>
            <a:r>
              <a:rPr lang="ja-JP" altLang="en-US" dirty="0"/>
              <a:t>に入力した</a:t>
            </a:r>
            <a:r>
              <a:rPr lang="en-US" altLang="ja-JP" dirty="0"/>
              <a:t>HTML</a:t>
            </a:r>
            <a:r>
              <a:rPr lang="ja-JP" altLang="en-US" dirty="0"/>
              <a:t>の文字列で</a:t>
            </a:r>
            <a:r>
              <a:rPr lang="en-US" altLang="ja-JP" dirty="0"/>
              <a:t>&lt;div&gt;</a:t>
            </a:r>
            <a:r>
              <a:rPr lang="ja-JP" altLang="en-US" dirty="0"/>
              <a:t>の内部を置換して，その文字列のブラウザ上での表示が確認できるようにしよう。</a:t>
            </a:r>
            <a:endParaRPr lang="en-US" altLang="ja-JP" dirty="0"/>
          </a:p>
          <a:p>
            <a:pPr lvl="1"/>
            <a:r>
              <a:rPr lang="ja-JP" altLang="en-US" dirty="0"/>
              <a:t>逆変換（ブラウザ表示</a:t>
            </a:r>
            <a:r>
              <a:rPr lang="en-US" altLang="ja-JP" dirty="0"/>
              <a:t>⇒HTML</a:t>
            </a:r>
            <a:r>
              <a:rPr lang="ja-JP" altLang="en-US" dirty="0"/>
              <a:t>文字列）もやってみよう</a:t>
            </a:r>
          </a:p>
        </p:txBody>
      </p:sp>
      <p:sp>
        <p:nvSpPr>
          <p:cNvPr id="54276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54277" name="正方形/長方形 4"/>
          <p:cNvSpPr>
            <a:spLocks noChangeArrowheads="1"/>
          </p:cNvSpPr>
          <p:nvPr/>
        </p:nvSpPr>
        <p:spPr bwMode="auto">
          <a:xfrm>
            <a:off x="4191000" y="4504410"/>
            <a:ext cx="20574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メイリオ"/>
              <a:cs typeface="メイリオ"/>
            </a:endParaRPr>
          </a:p>
        </p:txBody>
      </p:sp>
      <p:sp>
        <p:nvSpPr>
          <p:cNvPr id="54278" name="正方形/長方形 5"/>
          <p:cNvSpPr>
            <a:spLocks noChangeArrowheads="1"/>
          </p:cNvSpPr>
          <p:nvPr/>
        </p:nvSpPr>
        <p:spPr bwMode="auto">
          <a:xfrm>
            <a:off x="7239000" y="4504410"/>
            <a:ext cx="25908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ja-JP">
                <a:latin typeface="Arial" charset="0"/>
                <a:ea typeface="メイリオ"/>
                <a:cs typeface="メイリオ"/>
              </a:rPr>
              <a:t>&lt;select size="3"&gt;</a:t>
            </a:r>
          </a:p>
          <a:p>
            <a:r>
              <a:rPr lang="en-US" altLang="ja-JP">
                <a:latin typeface="Arial" charset="0"/>
                <a:ea typeface="メイリオ"/>
                <a:cs typeface="メイリオ"/>
              </a:rPr>
              <a:t>&lt;option&gt;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大阪</a:t>
            </a:r>
            <a:r>
              <a:rPr lang="en-US" altLang="ja-JP">
                <a:latin typeface="Arial" charset="0"/>
                <a:ea typeface="メイリオ"/>
                <a:cs typeface="メイリオ"/>
              </a:rPr>
              <a:t>&lt;/option&gt;</a:t>
            </a:r>
          </a:p>
          <a:p>
            <a:r>
              <a:rPr lang="en-US" altLang="ja-JP">
                <a:latin typeface="Arial" charset="0"/>
                <a:ea typeface="メイリオ"/>
                <a:cs typeface="メイリオ"/>
              </a:rPr>
              <a:t>&lt;option&gt;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京都</a:t>
            </a:r>
            <a:r>
              <a:rPr lang="en-US" altLang="ja-JP">
                <a:latin typeface="Arial" charset="0"/>
                <a:ea typeface="メイリオ"/>
                <a:cs typeface="メイリオ"/>
              </a:rPr>
              <a:t>&lt;/option&gt;</a:t>
            </a:r>
          </a:p>
          <a:p>
            <a:r>
              <a:rPr lang="en-US" altLang="ja-JP">
                <a:latin typeface="Arial" charset="0"/>
                <a:ea typeface="メイリオ"/>
                <a:cs typeface="メイリオ"/>
              </a:rPr>
              <a:t>&lt;option&gt;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奈良</a:t>
            </a:r>
            <a:r>
              <a:rPr lang="en-US" altLang="ja-JP">
                <a:latin typeface="Arial" charset="0"/>
                <a:ea typeface="メイリオ"/>
                <a:cs typeface="メイリオ"/>
              </a:rPr>
              <a:t>&lt;/option&gt;</a:t>
            </a:r>
          </a:p>
          <a:p>
            <a:r>
              <a:rPr lang="en-US" altLang="ja-JP">
                <a:latin typeface="Arial" charset="0"/>
                <a:ea typeface="メイリオ"/>
                <a:cs typeface="メイリオ"/>
              </a:rPr>
              <a:t>&lt;/select&gt;</a:t>
            </a:r>
          </a:p>
        </p:txBody>
      </p:sp>
      <p:sp>
        <p:nvSpPr>
          <p:cNvPr id="54279" name="正方形/長方形 6"/>
          <p:cNvSpPr>
            <a:spLocks noChangeArrowheads="1"/>
          </p:cNvSpPr>
          <p:nvPr/>
        </p:nvSpPr>
        <p:spPr bwMode="auto">
          <a:xfrm>
            <a:off x="4267200" y="4580610"/>
            <a:ext cx="914400" cy="1066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ja-JP" altLang="en-US" sz="2000">
                <a:ea typeface="メイリオ"/>
                <a:cs typeface="メイリオ"/>
              </a:rPr>
              <a:t>東京</a:t>
            </a:r>
            <a:endParaRPr lang="en-US" altLang="ja-JP" sz="2000">
              <a:ea typeface="メイリオ"/>
              <a:cs typeface="メイリオ"/>
            </a:endParaRPr>
          </a:p>
          <a:p>
            <a:r>
              <a:rPr lang="ja-JP" altLang="en-US" sz="2000">
                <a:ea typeface="メイリオ"/>
                <a:cs typeface="メイリオ"/>
              </a:rPr>
              <a:t>京都</a:t>
            </a:r>
            <a:endParaRPr lang="en-US" altLang="ja-JP" sz="2000">
              <a:ea typeface="メイリオ"/>
              <a:cs typeface="メイリオ"/>
            </a:endParaRPr>
          </a:p>
          <a:p>
            <a:r>
              <a:rPr lang="ja-JP" altLang="en-US" sz="2000">
                <a:ea typeface="メイリオ"/>
                <a:cs typeface="メイリオ"/>
              </a:rPr>
              <a:t>奈良</a:t>
            </a:r>
          </a:p>
        </p:txBody>
      </p:sp>
      <p:sp>
        <p:nvSpPr>
          <p:cNvPr id="54280" name="角丸四角形 23"/>
          <p:cNvSpPr>
            <a:spLocks noChangeArrowheads="1"/>
          </p:cNvSpPr>
          <p:nvPr/>
        </p:nvSpPr>
        <p:spPr bwMode="auto">
          <a:xfrm>
            <a:off x="6400800" y="5342610"/>
            <a:ext cx="685800" cy="381000"/>
          </a:xfrm>
          <a:prstGeom prst="roundRect">
            <a:avLst>
              <a:gd name="adj" fmla="val 4781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&lt;&lt;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54281" name="角丸四角形 24"/>
          <p:cNvSpPr>
            <a:spLocks noChangeArrowheads="1"/>
          </p:cNvSpPr>
          <p:nvPr/>
        </p:nvSpPr>
        <p:spPr bwMode="auto">
          <a:xfrm>
            <a:off x="6400800" y="5799810"/>
            <a:ext cx="685800" cy="381000"/>
          </a:xfrm>
          <a:prstGeom prst="roundRect">
            <a:avLst>
              <a:gd name="adj" fmla="val 4781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&gt;&gt;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54282" name="テキスト ボックス 9"/>
          <p:cNvSpPr txBox="1">
            <a:spLocks noChangeArrowheads="1"/>
          </p:cNvSpPr>
          <p:nvPr/>
        </p:nvSpPr>
        <p:spPr bwMode="auto">
          <a:xfrm>
            <a:off x="5638801" y="6028411"/>
            <a:ext cx="62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b="1">
                <a:solidFill>
                  <a:srgbClr val="FF6600"/>
                </a:solidFill>
                <a:ea typeface="メイリオ"/>
                <a:cs typeface="メイリオ"/>
              </a:rPr>
              <a:t>div</a:t>
            </a:r>
            <a:endParaRPr lang="ja-JP" altLang="en-US" sz="24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54283" name="テキスト ボックス 10"/>
          <p:cNvSpPr txBox="1">
            <a:spLocks noChangeArrowheads="1"/>
          </p:cNvSpPr>
          <p:nvPr/>
        </p:nvSpPr>
        <p:spPr bwMode="auto">
          <a:xfrm>
            <a:off x="8610600" y="6028411"/>
            <a:ext cx="1365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b="1">
                <a:solidFill>
                  <a:srgbClr val="FF6600"/>
                </a:solidFill>
                <a:ea typeface="メイリオ"/>
                <a:cs typeface="メイリオ"/>
              </a:rPr>
              <a:t>textarea</a:t>
            </a:r>
            <a:endParaRPr lang="ja-JP" altLang="en-US" sz="24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54284" name="下カーブ矢印 11"/>
          <p:cNvSpPr>
            <a:spLocks noChangeArrowheads="1"/>
          </p:cNvSpPr>
          <p:nvPr/>
        </p:nvSpPr>
        <p:spPr bwMode="auto">
          <a:xfrm flipH="1">
            <a:off x="5257800" y="4428210"/>
            <a:ext cx="1981200" cy="533400"/>
          </a:xfrm>
          <a:prstGeom prst="curvedDownArrow">
            <a:avLst>
              <a:gd name="adj1" fmla="val 38157"/>
              <a:gd name="adj2" fmla="val 67940"/>
              <a:gd name="adj3" fmla="val 25000"/>
            </a:avLst>
          </a:prstGeom>
          <a:solidFill>
            <a:srgbClr val="CCFF66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メイリオ"/>
              <a:cs typeface="メイリオ"/>
            </a:endParaRPr>
          </a:p>
        </p:txBody>
      </p:sp>
      <p:sp>
        <p:nvSpPr>
          <p:cNvPr id="54285" name="テキスト ボックス 12"/>
          <p:cNvSpPr txBox="1">
            <a:spLocks noChangeArrowheads="1"/>
          </p:cNvSpPr>
          <p:nvPr/>
        </p:nvSpPr>
        <p:spPr bwMode="auto">
          <a:xfrm>
            <a:off x="5173664" y="4880649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solidFill>
                  <a:srgbClr val="008000"/>
                </a:solidFill>
                <a:ea typeface="メイリオ"/>
                <a:cs typeface="メイリオ"/>
              </a:rPr>
              <a:t>内部を置換</a:t>
            </a:r>
          </a:p>
        </p:txBody>
      </p:sp>
    </p:spTree>
    <p:extLst>
      <p:ext uri="{BB962C8B-B14F-4D97-AF65-F5344CB8AC3E}">
        <p14:creationId xmlns:p14="http://schemas.microsoft.com/office/powerpoint/2010/main" val="275471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668001" cy="685800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属性操作のショートカット</a:t>
            </a:r>
          </a:p>
        </p:txBody>
      </p:sp>
      <p:sp>
        <p:nvSpPr>
          <p:cNvPr id="56323" name="コンテンツ プレースホルダ 17"/>
          <p:cNvSpPr>
            <a:spLocks noGrp="1"/>
          </p:cNvSpPr>
          <p:nvPr>
            <p:ph idx="1"/>
          </p:nvPr>
        </p:nvSpPr>
        <p:spPr>
          <a:xfrm>
            <a:off x="922492" y="1422399"/>
            <a:ext cx="10380508" cy="5245101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value</a:t>
            </a:r>
            <a:r>
              <a:rPr lang="ja-JP" altLang="en-US" sz="4000" dirty="0"/>
              <a:t>属性</a:t>
            </a:r>
            <a:endParaRPr lang="en-US" altLang="ja-JP" sz="40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8000"/>
                </a:solidFill>
              </a:rPr>
              <a:t>設定：</a:t>
            </a:r>
            <a:r>
              <a:rPr lang="en-US" altLang="ja-JP" sz="3200" dirty="0"/>
              <a:t>$("...").</a:t>
            </a:r>
            <a:r>
              <a:rPr lang="en-US" altLang="ja-JP" sz="3200" dirty="0" err="1">
                <a:solidFill>
                  <a:srgbClr val="0000FF"/>
                </a:solidFill>
              </a:rPr>
              <a:t>val</a:t>
            </a:r>
            <a:r>
              <a:rPr lang="en-US" altLang="ja-JP" sz="3200" dirty="0">
                <a:solidFill>
                  <a:srgbClr val="0000FF"/>
                </a:solidFill>
              </a:rPr>
              <a:t>(</a:t>
            </a:r>
            <a:r>
              <a:rPr lang="en-US" altLang="ja-JP" sz="3200" dirty="0"/>
              <a:t>"</a:t>
            </a:r>
            <a:r>
              <a:rPr lang="ja-JP" altLang="en-US" sz="3200" i="1" dirty="0"/>
              <a:t>値</a:t>
            </a:r>
            <a:r>
              <a:rPr lang="en-US" altLang="ja-JP" sz="3200" dirty="0"/>
              <a:t>"</a:t>
            </a:r>
            <a:r>
              <a:rPr lang="en-US" altLang="ja-JP" sz="3200" dirty="0">
                <a:solidFill>
                  <a:srgbClr val="0000FF"/>
                </a:solidFill>
              </a:rPr>
              <a:t>)</a:t>
            </a:r>
            <a:endParaRPr lang="en-US" altLang="ja-JP" sz="3200" dirty="0"/>
          </a:p>
          <a:p>
            <a:pPr marL="457200" lvl="1" indent="0">
              <a:buNone/>
            </a:pPr>
            <a:r>
              <a:rPr lang="ja-JP" altLang="en-US" sz="3200" dirty="0">
                <a:solidFill>
                  <a:srgbClr val="008000"/>
                </a:solidFill>
              </a:rPr>
              <a:t>取得：</a:t>
            </a:r>
            <a:r>
              <a:rPr lang="en-US" altLang="ja-JP" sz="3200" dirty="0">
                <a:solidFill>
                  <a:srgbClr val="000000"/>
                </a:solidFill>
              </a:rPr>
              <a:t>var x = </a:t>
            </a:r>
            <a:r>
              <a:rPr lang="en-US" altLang="ja-JP" sz="3200" dirty="0"/>
              <a:t>$("...").</a:t>
            </a:r>
            <a:r>
              <a:rPr lang="en-US" altLang="ja-JP" sz="3200" dirty="0" err="1">
                <a:solidFill>
                  <a:srgbClr val="0000FF"/>
                </a:solidFill>
              </a:rPr>
              <a:t>val</a:t>
            </a:r>
            <a:r>
              <a:rPr lang="en-US" altLang="ja-JP" sz="3200" dirty="0">
                <a:solidFill>
                  <a:srgbClr val="0000FF"/>
                </a:solidFill>
              </a:rPr>
              <a:t>(</a:t>
            </a:r>
            <a:r>
              <a:rPr lang="ja-JP" altLang="en-US" sz="3200" dirty="0">
                <a:solidFill>
                  <a:srgbClr val="0000FF"/>
                </a:solidFill>
              </a:rPr>
              <a:t> </a:t>
            </a:r>
            <a:r>
              <a:rPr lang="en-US" altLang="ja-JP" sz="3200" dirty="0">
                <a:solidFill>
                  <a:srgbClr val="0000FF"/>
                </a:solidFill>
              </a:rPr>
              <a:t>);</a:t>
            </a:r>
          </a:p>
          <a:p>
            <a:pPr>
              <a:defRPr/>
            </a:pPr>
            <a:r>
              <a:rPr lang="en-US" altLang="ja-JP" sz="4000" dirty="0"/>
              <a:t>class</a:t>
            </a:r>
            <a:r>
              <a:rPr lang="ja-JP" altLang="en-US" sz="4000" dirty="0"/>
              <a:t>属性</a:t>
            </a:r>
            <a:endParaRPr lang="en-US" altLang="ja-JP" sz="4000" dirty="0"/>
          </a:p>
          <a:p>
            <a:pPr marL="457200" lvl="1" indent="0">
              <a:buNone/>
              <a:defRPr/>
            </a:pPr>
            <a:r>
              <a:rPr lang="ja-JP" altLang="en-US" sz="3200" dirty="0">
                <a:solidFill>
                  <a:srgbClr val="008000"/>
                </a:solidFill>
              </a:rPr>
              <a:t>追加：</a:t>
            </a:r>
            <a:r>
              <a:rPr lang="en-US" altLang="ja-JP" sz="3200" dirty="0">
                <a:solidFill>
                  <a:srgbClr val="008000"/>
                </a:solidFill>
              </a:rPr>
              <a:t> </a:t>
            </a:r>
            <a:r>
              <a:rPr lang="en-US" altLang="ja-JP" sz="3200" dirty="0"/>
              <a:t>$("...").</a:t>
            </a:r>
            <a:r>
              <a:rPr lang="en-US" altLang="ja-JP" sz="3200" dirty="0" err="1">
                <a:solidFill>
                  <a:srgbClr val="0000FF"/>
                </a:solidFill>
              </a:rPr>
              <a:t>addClass</a:t>
            </a:r>
            <a:r>
              <a:rPr lang="en-US" altLang="ja-JP" sz="3200" dirty="0">
                <a:solidFill>
                  <a:srgbClr val="0000FF"/>
                </a:solidFill>
              </a:rPr>
              <a:t>(</a:t>
            </a:r>
            <a:r>
              <a:rPr lang="en-US" altLang="ja-JP" sz="3200" dirty="0"/>
              <a:t>"</a:t>
            </a:r>
            <a:r>
              <a:rPr lang="ja-JP" altLang="en-US" sz="3200" i="1" dirty="0"/>
              <a:t>値</a:t>
            </a:r>
            <a:r>
              <a:rPr lang="en-US" altLang="ja-JP" sz="3200" dirty="0"/>
              <a:t>"</a:t>
            </a:r>
            <a:r>
              <a:rPr lang="en-US" altLang="ja-JP" sz="3200" dirty="0">
                <a:solidFill>
                  <a:srgbClr val="0000FF"/>
                </a:solidFill>
              </a:rPr>
              <a:t>)</a:t>
            </a:r>
          </a:p>
          <a:p>
            <a:pPr marL="457200" lvl="1" indent="0">
              <a:buNone/>
              <a:defRPr/>
            </a:pPr>
            <a:r>
              <a:rPr lang="ja-JP" altLang="en-US" sz="3200" dirty="0">
                <a:solidFill>
                  <a:srgbClr val="008000"/>
                </a:solidFill>
              </a:rPr>
              <a:t>除去：</a:t>
            </a:r>
            <a:r>
              <a:rPr lang="en-US" altLang="ja-JP" sz="3200" dirty="0">
                <a:solidFill>
                  <a:srgbClr val="008000"/>
                </a:solidFill>
              </a:rPr>
              <a:t> </a:t>
            </a:r>
            <a:r>
              <a:rPr lang="en-US" altLang="ja-JP" sz="3200" dirty="0"/>
              <a:t>$("...").</a:t>
            </a:r>
            <a:r>
              <a:rPr lang="en-US" altLang="ja-JP" sz="3200" dirty="0" err="1">
                <a:solidFill>
                  <a:srgbClr val="0000FF"/>
                </a:solidFill>
              </a:rPr>
              <a:t>removeClass</a:t>
            </a:r>
            <a:r>
              <a:rPr lang="en-US" altLang="ja-JP" sz="3200" dirty="0">
                <a:solidFill>
                  <a:srgbClr val="0000FF"/>
                </a:solidFill>
              </a:rPr>
              <a:t>(</a:t>
            </a:r>
            <a:r>
              <a:rPr lang="en-US" altLang="ja-JP" sz="3200" dirty="0"/>
              <a:t>"</a:t>
            </a:r>
            <a:r>
              <a:rPr lang="ja-JP" altLang="en-US" sz="3200" i="1" dirty="0"/>
              <a:t>値</a:t>
            </a:r>
            <a:r>
              <a:rPr lang="en-US" altLang="ja-JP" sz="3200" dirty="0"/>
              <a:t>"</a:t>
            </a:r>
            <a:r>
              <a:rPr lang="en-US" altLang="ja-JP" sz="3200" dirty="0">
                <a:solidFill>
                  <a:srgbClr val="0000FF"/>
                </a:solidFill>
              </a:rPr>
              <a:t>)</a:t>
            </a:r>
            <a:endParaRPr lang="en-US" altLang="ja-JP" sz="3200" dirty="0"/>
          </a:p>
          <a:p>
            <a:pPr marL="457200" lvl="1" indent="0">
              <a:buNone/>
              <a:defRPr/>
            </a:pPr>
            <a:r>
              <a:rPr lang="en-US" altLang="ja-JP" sz="3200" dirty="0">
                <a:solidFill>
                  <a:srgbClr val="008000"/>
                </a:solidFill>
              </a:rPr>
              <a:t>ON/OFF</a:t>
            </a:r>
            <a:r>
              <a:rPr lang="ja-JP" altLang="en-US" sz="3200" dirty="0">
                <a:solidFill>
                  <a:srgbClr val="008000"/>
                </a:solidFill>
              </a:rPr>
              <a:t>：</a:t>
            </a:r>
            <a:r>
              <a:rPr lang="en-US" altLang="ja-JP" sz="3200" dirty="0">
                <a:solidFill>
                  <a:srgbClr val="008000"/>
                </a:solidFill>
              </a:rPr>
              <a:t> </a:t>
            </a:r>
            <a:r>
              <a:rPr lang="en-US" altLang="ja-JP" sz="3200" dirty="0"/>
              <a:t>$("...").</a:t>
            </a:r>
            <a:r>
              <a:rPr lang="en-US" altLang="ja-JP" sz="3200" dirty="0" err="1">
                <a:solidFill>
                  <a:srgbClr val="0000FF"/>
                </a:solidFill>
              </a:rPr>
              <a:t>toggleClass</a:t>
            </a:r>
            <a:r>
              <a:rPr lang="en-US" altLang="ja-JP" sz="3200" dirty="0">
                <a:solidFill>
                  <a:srgbClr val="0000FF"/>
                </a:solidFill>
              </a:rPr>
              <a:t>(</a:t>
            </a:r>
            <a:r>
              <a:rPr lang="en-US" altLang="ja-JP" sz="3200" dirty="0"/>
              <a:t>"</a:t>
            </a:r>
            <a:r>
              <a:rPr lang="ja-JP" altLang="en-US" sz="3200" i="1" dirty="0"/>
              <a:t>値</a:t>
            </a:r>
            <a:r>
              <a:rPr lang="en-US" altLang="ja-JP" sz="3200" dirty="0"/>
              <a:t>"</a:t>
            </a:r>
            <a:r>
              <a:rPr lang="en-US" altLang="ja-JP" sz="3200" dirty="0">
                <a:solidFill>
                  <a:srgbClr val="0000FF"/>
                </a:solidFill>
              </a:rPr>
              <a:t>)</a:t>
            </a:r>
          </a:p>
          <a:p>
            <a:pPr marL="457200" lvl="1" indent="0">
              <a:buNone/>
              <a:defRPr/>
            </a:pPr>
            <a:r>
              <a:rPr lang="ja-JP" altLang="en-US" sz="3200" dirty="0">
                <a:solidFill>
                  <a:srgbClr val="008000"/>
                </a:solidFill>
              </a:rPr>
              <a:t>検査：</a:t>
            </a:r>
            <a:r>
              <a:rPr lang="en-US" altLang="ja-JP" sz="3200" dirty="0">
                <a:solidFill>
                  <a:srgbClr val="008000"/>
                </a:solidFill>
              </a:rPr>
              <a:t> </a:t>
            </a:r>
            <a:r>
              <a:rPr lang="en-US" altLang="ja-JP" sz="3200" dirty="0"/>
              <a:t>$("...").</a:t>
            </a:r>
            <a:r>
              <a:rPr lang="en-US" altLang="ja-JP" sz="3200" dirty="0" err="1">
                <a:solidFill>
                  <a:srgbClr val="0000FF"/>
                </a:solidFill>
              </a:rPr>
              <a:t>hasClass</a:t>
            </a:r>
            <a:r>
              <a:rPr lang="en-US" altLang="ja-JP" sz="3200" dirty="0">
                <a:solidFill>
                  <a:srgbClr val="0000FF"/>
                </a:solidFill>
              </a:rPr>
              <a:t>(</a:t>
            </a:r>
            <a:r>
              <a:rPr lang="en-US" altLang="ja-JP" sz="3200" dirty="0"/>
              <a:t>"</a:t>
            </a:r>
            <a:r>
              <a:rPr lang="ja-JP" altLang="en-US" sz="3200" i="1" dirty="0"/>
              <a:t>値</a:t>
            </a:r>
            <a:r>
              <a:rPr lang="en-US" altLang="ja-JP" sz="3200" dirty="0"/>
              <a:t>"</a:t>
            </a:r>
            <a:r>
              <a:rPr lang="en-US" altLang="ja-JP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6324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5" name="雲 4"/>
          <p:cNvSpPr/>
          <p:nvPr/>
        </p:nvSpPr>
        <p:spPr>
          <a:xfrm>
            <a:off x="196907" y="876300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56826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668001" cy="685800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属性操作のショートカット</a:t>
            </a:r>
          </a:p>
        </p:txBody>
      </p:sp>
      <p:sp>
        <p:nvSpPr>
          <p:cNvPr id="60419" name="コンテンツ プレースホルダ 17"/>
          <p:cNvSpPr>
            <a:spLocks noGrp="1"/>
          </p:cNvSpPr>
          <p:nvPr>
            <p:ph idx="1"/>
          </p:nvPr>
        </p:nvSpPr>
        <p:spPr>
          <a:xfrm>
            <a:off x="952463" y="1076079"/>
            <a:ext cx="9715538" cy="5138603"/>
          </a:xfrm>
        </p:spPr>
        <p:txBody>
          <a:bodyPr/>
          <a:lstStyle/>
          <a:p>
            <a:r>
              <a:rPr lang="en-US" altLang="ja-JP" dirty="0"/>
              <a:t>style</a:t>
            </a:r>
            <a:r>
              <a:rPr lang="ja-JP" altLang="en-US" dirty="0"/>
              <a:t>属性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008000"/>
                </a:solidFill>
              </a:rPr>
              <a:t>追加：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/>
              <a:t>$("...").</a:t>
            </a:r>
            <a:r>
              <a:rPr lang="en-US" altLang="ja-JP" dirty="0" err="1">
                <a:solidFill>
                  <a:srgbClr val="0000FF"/>
                </a:solidFill>
              </a:rPr>
              <a:t>css</a:t>
            </a:r>
            <a:r>
              <a:rPr lang="en-US" altLang="ja-JP" dirty="0">
                <a:solidFill>
                  <a:srgbClr val="0000FF"/>
                </a:solidFill>
              </a:rPr>
              <a:t>(</a:t>
            </a:r>
            <a:r>
              <a:rPr lang="en-US" altLang="ja-JP" dirty="0"/>
              <a:t>"</a:t>
            </a:r>
            <a:r>
              <a:rPr lang="en-US" altLang="ja-JP" i="1" dirty="0"/>
              <a:t>CSS</a:t>
            </a:r>
            <a:r>
              <a:rPr lang="ja-JP" altLang="en-US" i="1" dirty="0"/>
              <a:t>属性名</a:t>
            </a:r>
            <a:r>
              <a:rPr lang="en-US" altLang="ja-JP" dirty="0"/>
              <a:t>"</a:t>
            </a:r>
            <a:r>
              <a:rPr lang="en-US" altLang="ja-JP" dirty="0">
                <a:solidFill>
                  <a:srgbClr val="0000FF"/>
                </a:solidFill>
              </a:rPr>
              <a:t>,</a:t>
            </a:r>
            <a:r>
              <a:rPr lang="en-US" altLang="ja-JP" dirty="0"/>
              <a:t>"</a:t>
            </a:r>
            <a:r>
              <a:rPr lang="ja-JP" altLang="en-US" i="1" dirty="0"/>
              <a:t>値</a:t>
            </a:r>
            <a:r>
              <a:rPr lang="en-US" altLang="ja-JP" dirty="0"/>
              <a:t>"</a:t>
            </a:r>
            <a:r>
              <a:rPr lang="en-US" altLang="ja-JP" dirty="0">
                <a:solidFill>
                  <a:srgbClr val="0000FF"/>
                </a:solidFill>
              </a:rPr>
              <a:t>)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 dirty="0">
                <a:solidFill>
                  <a:srgbClr val="008000"/>
                </a:solidFill>
              </a:rPr>
              <a:t>取得：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/>
              <a:t>$("...").</a:t>
            </a:r>
            <a:r>
              <a:rPr lang="en-US" altLang="ja-JP" dirty="0" err="1">
                <a:solidFill>
                  <a:srgbClr val="0000FF"/>
                </a:solidFill>
              </a:rPr>
              <a:t>css</a:t>
            </a:r>
            <a:r>
              <a:rPr lang="en-US" altLang="ja-JP" dirty="0">
                <a:solidFill>
                  <a:srgbClr val="0000FF"/>
                </a:solidFill>
              </a:rPr>
              <a:t>(</a:t>
            </a:r>
            <a:r>
              <a:rPr lang="en-US" altLang="ja-JP" dirty="0"/>
              <a:t>"</a:t>
            </a:r>
            <a:r>
              <a:rPr lang="en-US" altLang="ja-JP" i="1" dirty="0"/>
              <a:t>CSS</a:t>
            </a:r>
            <a:r>
              <a:rPr lang="ja-JP" altLang="en-US" i="1" dirty="0"/>
              <a:t>属性名</a:t>
            </a:r>
            <a:r>
              <a:rPr lang="en-US" altLang="ja-JP" dirty="0"/>
              <a:t>"</a:t>
            </a:r>
            <a:r>
              <a:rPr lang="en-US" altLang="ja-JP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dirty="0" err="1"/>
              <a:t>css</a:t>
            </a:r>
            <a:r>
              <a:rPr lang="ja-JP" altLang="en-US" dirty="0"/>
              <a:t>メソッドのショートカット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008000"/>
                </a:solidFill>
              </a:rPr>
              <a:t>表示：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/>
              <a:t>$("...").</a:t>
            </a:r>
            <a:r>
              <a:rPr lang="en-US" altLang="ja-JP" dirty="0">
                <a:solidFill>
                  <a:srgbClr val="0000FF"/>
                </a:solidFill>
              </a:rPr>
              <a:t>show()</a:t>
            </a:r>
            <a:r>
              <a:rPr lang="en-US" altLang="ja-JP" dirty="0">
                <a:solidFill>
                  <a:srgbClr val="000000"/>
                </a:solidFill>
              </a:rPr>
              <a:t> / </a:t>
            </a:r>
            <a:r>
              <a:rPr lang="ja-JP" altLang="en-US" dirty="0">
                <a:solidFill>
                  <a:srgbClr val="008000"/>
                </a:solidFill>
              </a:rPr>
              <a:t>非表示：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/>
              <a:t>$("...").</a:t>
            </a:r>
            <a:r>
              <a:rPr lang="en-US" altLang="ja-JP" dirty="0">
                <a:solidFill>
                  <a:srgbClr val="0000FF"/>
                </a:solidFill>
              </a:rPr>
              <a:t>hide()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</a:p>
          <a:p>
            <a:pPr lvl="2"/>
            <a:r>
              <a:rPr lang="en-US" altLang="ja-JP" dirty="0"/>
              <a:t>$("...").</a:t>
            </a:r>
            <a:r>
              <a:rPr lang="en-US" altLang="ja-JP" dirty="0" err="1">
                <a:solidFill>
                  <a:srgbClr val="000000"/>
                </a:solidFill>
              </a:rPr>
              <a:t>css</a:t>
            </a:r>
            <a:r>
              <a:rPr lang="en-US" altLang="ja-JP" dirty="0">
                <a:solidFill>
                  <a:srgbClr val="000000"/>
                </a:solidFill>
              </a:rPr>
              <a:t>("</a:t>
            </a:r>
            <a:r>
              <a:rPr lang="en-US" altLang="ja-JP" dirty="0" err="1">
                <a:solidFill>
                  <a:srgbClr val="000000"/>
                </a:solidFill>
              </a:rPr>
              <a:t>display","none</a:t>
            </a:r>
            <a:r>
              <a:rPr lang="en-US" altLang="ja-JP" dirty="0">
                <a:solidFill>
                  <a:srgbClr val="000000"/>
                </a:solidFill>
              </a:rPr>
              <a:t>" / "inherit") </a:t>
            </a:r>
            <a:r>
              <a:rPr lang="ja-JP" altLang="en-US" dirty="0">
                <a:solidFill>
                  <a:srgbClr val="000000"/>
                </a:solidFill>
              </a:rPr>
              <a:t>と同等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 dirty="0">
                <a:solidFill>
                  <a:srgbClr val="008000"/>
                </a:solidFill>
              </a:rPr>
              <a:t>位置：</a:t>
            </a:r>
            <a:r>
              <a:rPr lang="en-US" altLang="ja-JP" dirty="0">
                <a:solidFill>
                  <a:srgbClr val="008000"/>
                </a:solidFill>
              </a:rPr>
              <a:t>	</a:t>
            </a:r>
            <a:r>
              <a:rPr lang="ja-JP" altLang="en-US" sz="2000" dirty="0"/>
              <a:t>取得</a:t>
            </a:r>
            <a:r>
              <a:rPr lang="en-US" altLang="ja-JP" sz="2000" dirty="0"/>
              <a:t>⇒</a:t>
            </a:r>
            <a:r>
              <a:rPr lang="en-US" altLang="ja-JP" dirty="0"/>
              <a:t>$("...").</a:t>
            </a:r>
            <a:r>
              <a:rPr lang="en-US" altLang="ja-JP" dirty="0">
                <a:solidFill>
                  <a:srgbClr val="0000FF"/>
                </a:solidFill>
              </a:rPr>
              <a:t>offset()</a:t>
            </a:r>
            <a:r>
              <a:rPr lang="en-US" altLang="ja-JP" dirty="0">
                <a:solidFill>
                  <a:srgbClr val="000000"/>
                </a:solidFill>
              </a:rPr>
              <a:t> / </a:t>
            </a:r>
          </a:p>
          <a:p>
            <a:pPr lvl="1">
              <a:buFontTx/>
              <a:buNone/>
            </a:pPr>
            <a:r>
              <a:rPr lang="en-US" altLang="ja-JP" dirty="0">
                <a:solidFill>
                  <a:srgbClr val="0000FF"/>
                </a:solidFill>
              </a:rPr>
              <a:t>	</a:t>
            </a:r>
            <a:r>
              <a:rPr lang="ja-JP" altLang="en-US" sz="1800" dirty="0"/>
              <a:t>設定</a:t>
            </a:r>
            <a:r>
              <a:rPr lang="en-US" altLang="ja-JP" sz="1800" dirty="0"/>
              <a:t>⇒</a:t>
            </a:r>
            <a:r>
              <a:rPr lang="en-US" altLang="ja-JP" dirty="0"/>
              <a:t>$("...").</a:t>
            </a:r>
            <a:r>
              <a:rPr lang="en-US" altLang="ja-JP" dirty="0">
                <a:solidFill>
                  <a:srgbClr val="0000FF"/>
                </a:solidFill>
              </a:rPr>
              <a:t>offset({"</a:t>
            </a:r>
            <a:r>
              <a:rPr lang="en-US" altLang="ja-JP" dirty="0" err="1">
                <a:solidFill>
                  <a:srgbClr val="0000FF"/>
                </a:solidFill>
              </a:rPr>
              <a:t>top":</a:t>
            </a:r>
            <a:r>
              <a:rPr lang="en-US" altLang="ja-JP" sz="2000" dirty="0" err="1">
                <a:solidFill>
                  <a:srgbClr val="000000"/>
                </a:solidFill>
              </a:rPr>
              <a:t>Y</a:t>
            </a:r>
            <a:r>
              <a:rPr lang="ja-JP" altLang="en-US" sz="2000" dirty="0">
                <a:solidFill>
                  <a:srgbClr val="000000"/>
                </a:solidFill>
              </a:rPr>
              <a:t>座標値</a:t>
            </a:r>
            <a:r>
              <a:rPr lang="en-US" altLang="ja-JP" dirty="0">
                <a:solidFill>
                  <a:srgbClr val="0000FF"/>
                </a:solidFill>
              </a:rPr>
              <a:t>, "</a:t>
            </a:r>
            <a:r>
              <a:rPr lang="en-US" altLang="ja-JP" dirty="0" err="1">
                <a:solidFill>
                  <a:srgbClr val="0000FF"/>
                </a:solidFill>
              </a:rPr>
              <a:t>left":</a:t>
            </a:r>
            <a:r>
              <a:rPr lang="en-US" altLang="ja-JP" sz="2000" dirty="0" err="1">
                <a:solidFill>
                  <a:srgbClr val="000000"/>
                </a:solidFill>
              </a:rPr>
              <a:t>X</a:t>
            </a:r>
            <a:r>
              <a:rPr lang="ja-JP" altLang="en-US" sz="2000" dirty="0">
                <a:solidFill>
                  <a:srgbClr val="000000"/>
                </a:solidFill>
              </a:rPr>
              <a:t>座標値</a:t>
            </a:r>
            <a:r>
              <a:rPr lang="en-US" altLang="ja-JP" dirty="0">
                <a:solidFill>
                  <a:srgbClr val="0000FF"/>
                </a:solidFill>
              </a:rPr>
              <a:t>})</a:t>
            </a:r>
          </a:p>
          <a:p>
            <a:pPr lvl="1"/>
            <a:r>
              <a:rPr lang="ja-JP" altLang="en-US" dirty="0">
                <a:solidFill>
                  <a:srgbClr val="008000"/>
                </a:solidFill>
              </a:rPr>
              <a:t>幅：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$("...").</a:t>
            </a:r>
            <a:r>
              <a:rPr lang="en-US" altLang="ja-JP" dirty="0">
                <a:solidFill>
                  <a:srgbClr val="0000FF"/>
                </a:solidFill>
              </a:rPr>
              <a:t>width() </a:t>
            </a:r>
            <a:r>
              <a:rPr lang="en-US" altLang="ja-JP" dirty="0"/>
              <a:t>/ </a:t>
            </a:r>
            <a:r>
              <a:rPr lang="en-US" altLang="ja-JP" dirty="0">
                <a:solidFill>
                  <a:srgbClr val="000000"/>
                </a:solidFill>
              </a:rPr>
              <a:t>$("...").</a:t>
            </a:r>
            <a:r>
              <a:rPr lang="en-US" altLang="ja-JP" dirty="0">
                <a:solidFill>
                  <a:srgbClr val="0000FF"/>
                </a:solidFill>
              </a:rPr>
              <a:t>width(</a:t>
            </a:r>
            <a:r>
              <a:rPr lang="ja-JP" altLang="en-US" i="1" dirty="0">
                <a:solidFill>
                  <a:srgbClr val="000000"/>
                </a:solidFill>
              </a:rPr>
              <a:t>幅</a:t>
            </a:r>
            <a:r>
              <a:rPr lang="en-US" altLang="ja-JP" dirty="0">
                <a:solidFill>
                  <a:srgbClr val="0000FF"/>
                </a:solidFill>
              </a:rPr>
              <a:t>) </a:t>
            </a:r>
            <a:r>
              <a:rPr lang="ja-JP" altLang="en-US" dirty="0">
                <a:solidFill>
                  <a:srgbClr val="000000"/>
                </a:solidFill>
              </a:rPr>
              <a:t>など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 dirty="0">
                <a:solidFill>
                  <a:srgbClr val="008000"/>
                </a:solidFill>
              </a:rPr>
              <a:t>高さ：</a:t>
            </a:r>
            <a:r>
              <a:rPr lang="en-US" altLang="ja-JP" dirty="0">
                <a:solidFill>
                  <a:srgbClr val="008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$("...").</a:t>
            </a:r>
            <a:r>
              <a:rPr lang="en-US" altLang="ja-JP" dirty="0">
                <a:solidFill>
                  <a:srgbClr val="0000FF"/>
                </a:solidFill>
              </a:rPr>
              <a:t>height()</a:t>
            </a:r>
            <a:r>
              <a:rPr lang="en-US" altLang="ja-JP" dirty="0"/>
              <a:t> / </a:t>
            </a:r>
            <a:r>
              <a:rPr lang="en-US" altLang="ja-JP" dirty="0">
                <a:solidFill>
                  <a:srgbClr val="000000"/>
                </a:solidFill>
              </a:rPr>
              <a:t>$("...").</a:t>
            </a:r>
            <a:r>
              <a:rPr lang="en-US" altLang="ja-JP" dirty="0">
                <a:solidFill>
                  <a:srgbClr val="0000FF"/>
                </a:solidFill>
              </a:rPr>
              <a:t>height(</a:t>
            </a:r>
            <a:r>
              <a:rPr lang="ja-JP" altLang="en-US" i="1" dirty="0">
                <a:solidFill>
                  <a:srgbClr val="000000"/>
                </a:solidFill>
              </a:rPr>
              <a:t>高さ</a:t>
            </a:r>
            <a:r>
              <a:rPr lang="en-US" altLang="ja-JP" dirty="0">
                <a:solidFill>
                  <a:srgbClr val="0000FF"/>
                </a:solidFill>
              </a:rPr>
              <a:t>) </a:t>
            </a:r>
            <a:r>
              <a:rPr lang="ja-JP" altLang="en-US" dirty="0">
                <a:solidFill>
                  <a:srgbClr val="000000"/>
                </a:solidFill>
              </a:rPr>
              <a:t>など</a:t>
            </a:r>
            <a:endParaRPr lang="en-US" altLang="ja-JP" dirty="0">
              <a:solidFill>
                <a:srgbClr val="0000FF"/>
              </a:solidFill>
            </a:endParaRPr>
          </a:p>
          <a:p>
            <a:pPr lvl="1"/>
            <a:endParaRPr lang="en-US" altLang="ja-JP" dirty="0"/>
          </a:p>
        </p:txBody>
      </p:sp>
      <p:sp>
        <p:nvSpPr>
          <p:cNvPr id="60420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5" name="雲 4"/>
          <p:cNvSpPr/>
          <p:nvPr/>
        </p:nvSpPr>
        <p:spPr>
          <a:xfrm>
            <a:off x="0" y="952401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dirty="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36790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親子／兄弟関係の変更</a:t>
            </a:r>
          </a:p>
        </p:txBody>
      </p:sp>
      <p:sp>
        <p:nvSpPr>
          <p:cNvPr id="31747" name="コンテンツ プレースホルダ 8"/>
          <p:cNvSpPr>
            <a:spLocks noGrp="1"/>
          </p:cNvSpPr>
          <p:nvPr>
            <p:ph idx="1"/>
          </p:nvPr>
        </p:nvSpPr>
        <p:spPr>
          <a:xfrm>
            <a:off x="1141276" y="1422400"/>
            <a:ext cx="9526724" cy="3632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ja-JP" dirty="0"/>
              <a:t>DOM</a:t>
            </a:r>
            <a:r>
              <a:rPr lang="ja-JP" altLang="en-US" dirty="0"/>
              <a:t>要素の親子／兄弟関係を変更することで，</a:t>
            </a:r>
            <a:r>
              <a:rPr lang="ja-JP" altLang="en-US" dirty="0" err="1"/>
              <a:t>ぺ</a:t>
            </a:r>
            <a:r>
              <a:rPr lang="ja-JP" altLang="en-US" dirty="0"/>
              <a:t>ージ内のレイアウト（包含／順序関係）を変更できる。</a:t>
            </a:r>
            <a:endParaRPr lang="en-US" altLang="ja-JP" dirty="0"/>
          </a:p>
          <a:p>
            <a:pPr lvl="1">
              <a:spcAft>
                <a:spcPts val="1200"/>
              </a:spcAft>
            </a:pPr>
            <a:r>
              <a:rPr lang="en-US" altLang="ja-JP" dirty="0"/>
              <a:t>DOM</a:t>
            </a:r>
            <a:r>
              <a:rPr lang="ja-JP" altLang="en-US" dirty="0"/>
              <a:t>＝</a:t>
            </a:r>
            <a:r>
              <a:rPr lang="en-US" altLang="ja-JP" dirty="0"/>
              <a:t>HTML</a:t>
            </a:r>
            <a:r>
              <a:rPr lang="ja-JP" altLang="en-US" dirty="0"/>
              <a:t>の内部データ表現（木構造）</a:t>
            </a:r>
          </a:p>
        </p:txBody>
      </p:sp>
      <p:sp>
        <p:nvSpPr>
          <p:cNvPr id="3174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31749" name="角丸四角形 10"/>
          <p:cNvSpPr>
            <a:spLocks noChangeArrowheads="1"/>
          </p:cNvSpPr>
          <p:nvPr/>
        </p:nvSpPr>
        <p:spPr bwMode="auto">
          <a:xfrm>
            <a:off x="3641725" y="3841140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body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1750" name="角丸四角形 10"/>
          <p:cNvSpPr>
            <a:spLocks noChangeArrowheads="1"/>
          </p:cNvSpPr>
          <p:nvPr/>
        </p:nvSpPr>
        <p:spPr bwMode="auto">
          <a:xfrm>
            <a:off x="3032125" y="467934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ul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1751" name="角丸四角形 10"/>
          <p:cNvSpPr>
            <a:spLocks noChangeArrowheads="1"/>
          </p:cNvSpPr>
          <p:nvPr/>
        </p:nvSpPr>
        <p:spPr bwMode="auto">
          <a:xfrm>
            <a:off x="2803525" y="566994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1752" name="角丸四角形 10"/>
          <p:cNvSpPr>
            <a:spLocks noChangeArrowheads="1"/>
          </p:cNvSpPr>
          <p:nvPr/>
        </p:nvSpPr>
        <p:spPr bwMode="auto">
          <a:xfrm>
            <a:off x="3717925" y="566994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31753" name="カギ線コネクタ 19"/>
          <p:cNvCxnSpPr>
            <a:cxnSpLocks noChangeShapeType="1"/>
            <a:stCxn id="31749" idx="2"/>
            <a:endCxn id="31750" idx="0"/>
          </p:cNvCxnSpPr>
          <p:nvPr/>
        </p:nvCxnSpPr>
        <p:spPr bwMode="auto">
          <a:xfrm rot="5400000">
            <a:off x="3756025" y="4145940"/>
            <a:ext cx="45720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54" name="カギ線コネクタ 27"/>
          <p:cNvCxnSpPr>
            <a:cxnSpLocks noChangeShapeType="1"/>
            <a:stCxn id="31750" idx="2"/>
            <a:endCxn id="31751" idx="0"/>
          </p:cNvCxnSpPr>
          <p:nvPr/>
        </p:nvCxnSpPr>
        <p:spPr bwMode="auto">
          <a:xfrm rot="5400000">
            <a:off x="3089275" y="5079390"/>
            <a:ext cx="6096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55" name="カギ線コネクタ 30"/>
          <p:cNvCxnSpPr>
            <a:cxnSpLocks noChangeShapeType="1"/>
            <a:stCxn id="31750" idx="2"/>
            <a:endCxn id="31752" idx="0"/>
          </p:cNvCxnSpPr>
          <p:nvPr/>
        </p:nvCxnSpPr>
        <p:spPr bwMode="auto">
          <a:xfrm rot="16200000" flipH="1">
            <a:off x="3546475" y="5193690"/>
            <a:ext cx="609600" cy="342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756" name="テキスト ボックス 16"/>
          <p:cNvSpPr txBox="1">
            <a:spLocks noChangeArrowheads="1"/>
          </p:cNvSpPr>
          <p:nvPr/>
        </p:nvSpPr>
        <p:spPr bwMode="auto">
          <a:xfrm>
            <a:off x="2574926" y="6046178"/>
            <a:ext cx="1050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住所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1757" name="テキスト ボックス 17"/>
          <p:cNvSpPr txBox="1">
            <a:spLocks noChangeArrowheads="1"/>
          </p:cNvSpPr>
          <p:nvPr/>
        </p:nvSpPr>
        <p:spPr bwMode="auto">
          <a:xfrm>
            <a:off x="3505201" y="6046178"/>
            <a:ext cx="1050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氏名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1758" name="角丸四角形 10"/>
          <p:cNvSpPr>
            <a:spLocks noChangeArrowheads="1"/>
          </p:cNvSpPr>
          <p:nvPr/>
        </p:nvSpPr>
        <p:spPr bwMode="auto">
          <a:xfrm>
            <a:off x="5394325" y="467934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ul</a:t>
            </a:r>
            <a:endParaRPr lang="ja-JP" altLang="en-US" sz="2400">
              <a:ea typeface="メイリオ"/>
              <a:cs typeface="メイリオ"/>
            </a:endParaRPr>
          </a:p>
        </p:txBody>
      </p:sp>
      <p:grpSp>
        <p:nvGrpSpPr>
          <p:cNvPr id="3" name="図形グループ 41"/>
          <p:cNvGrpSpPr>
            <a:grpSpLocks/>
          </p:cNvGrpSpPr>
          <p:nvPr/>
        </p:nvGrpSpPr>
        <p:grpSpPr bwMode="auto">
          <a:xfrm>
            <a:off x="1905001" y="4679340"/>
            <a:ext cx="1050925" cy="838200"/>
            <a:chOff x="381000" y="4419600"/>
            <a:chExt cx="1051490" cy="838200"/>
          </a:xfrm>
        </p:grpSpPr>
        <p:sp>
          <p:nvSpPr>
            <p:cNvPr id="31778" name="角丸四角形 10"/>
            <p:cNvSpPr>
              <a:spLocks noChangeArrowheads="1"/>
            </p:cNvSpPr>
            <p:nvPr/>
          </p:nvSpPr>
          <p:spPr bwMode="auto">
            <a:xfrm>
              <a:off x="67049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ea typeface="メイリオ"/>
                  <a:cs typeface="メイリオ"/>
                </a:rPr>
                <a:t>h3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31779" name="テキスト ボックス 16"/>
            <p:cNvSpPr txBox="1">
              <a:spLocks noChangeArrowheads="1"/>
            </p:cNvSpPr>
            <p:nvPr/>
          </p:nvSpPr>
          <p:spPr bwMode="auto">
            <a:xfrm>
              <a:off x="381000" y="4796135"/>
              <a:ext cx="10514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>
                  <a:ea typeface="メイリオ"/>
                  <a:cs typeface="メイリオ"/>
                </a:rPr>
                <a:t>"</a:t>
              </a:r>
              <a:r>
                <a:rPr lang="ja-JP" altLang="en-US" sz="2400">
                  <a:solidFill>
                    <a:schemeClr val="tx2"/>
                  </a:solidFill>
                  <a:ea typeface="メイリオ"/>
                  <a:cs typeface="メイリオ"/>
                </a:rPr>
                <a:t>必須</a:t>
              </a:r>
              <a:r>
                <a:rPr lang="en-US" altLang="ja-JP" sz="2400">
                  <a:ea typeface="メイリオ"/>
                  <a:cs typeface="メイリオ"/>
                </a:rPr>
                <a:t>"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</p:grpSp>
      <p:grpSp>
        <p:nvGrpSpPr>
          <p:cNvPr id="4" name="図形グループ 40"/>
          <p:cNvGrpSpPr>
            <a:grpSpLocks/>
          </p:cNvGrpSpPr>
          <p:nvPr/>
        </p:nvGrpSpPr>
        <p:grpSpPr bwMode="auto">
          <a:xfrm>
            <a:off x="4343401" y="4679341"/>
            <a:ext cx="1050925" cy="842963"/>
            <a:chOff x="2819400" y="4419600"/>
            <a:chExt cx="1051490" cy="842665"/>
          </a:xfrm>
        </p:grpSpPr>
        <p:sp>
          <p:nvSpPr>
            <p:cNvPr id="31776" name="角丸四角形 10"/>
            <p:cNvSpPr>
              <a:spLocks noChangeArrowheads="1"/>
            </p:cNvSpPr>
            <p:nvPr/>
          </p:nvSpPr>
          <p:spPr bwMode="auto">
            <a:xfrm>
              <a:off x="303269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 dirty="0">
                  <a:ea typeface="メイリオ"/>
                  <a:cs typeface="メイリオ"/>
                </a:rPr>
                <a:t>h3</a:t>
              </a:r>
              <a:endParaRPr lang="ja-JP" altLang="en-US" sz="2400" dirty="0">
                <a:ea typeface="メイリオ"/>
                <a:cs typeface="メイリオ"/>
              </a:endParaRPr>
            </a:p>
          </p:txBody>
        </p:sp>
        <p:sp>
          <p:nvSpPr>
            <p:cNvPr id="31777" name="テキスト ボックス 17"/>
            <p:cNvSpPr txBox="1">
              <a:spLocks noChangeArrowheads="1"/>
            </p:cNvSpPr>
            <p:nvPr/>
          </p:nvSpPr>
          <p:spPr bwMode="auto">
            <a:xfrm>
              <a:off x="2819400" y="4800600"/>
              <a:ext cx="10514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>
                  <a:ea typeface="メイリオ"/>
                  <a:cs typeface="メイリオ"/>
                </a:rPr>
                <a:t>"</a:t>
              </a:r>
              <a:r>
                <a:rPr lang="ja-JP" altLang="en-US" sz="2400">
                  <a:solidFill>
                    <a:schemeClr val="tx2"/>
                  </a:solidFill>
                  <a:ea typeface="メイリオ"/>
                  <a:cs typeface="メイリオ"/>
                </a:rPr>
                <a:t>任意</a:t>
              </a:r>
              <a:r>
                <a:rPr lang="en-US" altLang="ja-JP" sz="2400">
                  <a:ea typeface="メイリオ"/>
                  <a:cs typeface="メイリオ"/>
                </a:rPr>
                <a:t>"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</p:grpSp>
      <p:sp>
        <p:nvSpPr>
          <p:cNvPr id="31761" name="角丸四角形 10"/>
          <p:cNvSpPr>
            <a:spLocks noChangeArrowheads="1"/>
          </p:cNvSpPr>
          <p:nvPr/>
        </p:nvSpPr>
        <p:spPr bwMode="auto">
          <a:xfrm>
            <a:off x="6232525" y="566994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31763" name="カギ線コネクタ 27"/>
          <p:cNvCxnSpPr>
            <a:cxnSpLocks noChangeShapeType="1"/>
            <a:stCxn id="31758" idx="2"/>
            <a:endCxn id="31774" idx="0"/>
          </p:cNvCxnSpPr>
          <p:nvPr/>
        </p:nvCxnSpPr>
        <p:spPr bwMode="auto">
          <a:xfrm rot="5400000">
            <a:off x="5573713" y="5201628"/>
            <a:ext cx="609600" cy="327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" name="カギ線コネクタ 30"/>
          <p:cNvCxnSpPr>
            <a:cxnSpLocks noChangeShapeType="1"/>
            <a:stCxn id="31758" idx="2"/>
            <a:endCxn id="31761" idx="0"/>
          </p:cNvCxnSpPr>
          <p:nvPr/>
        </p:nvCxnSpPr>
        <p:spPr bwMode="auto">
          <a:xfrm rot="16200000" flipH="1">
            <a:off x="5984875" y="5117490"/>
            <a:ext cx="6096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5" name="図形グループ 40"/>
          <p:cNvGrpSpPr>
            <a:grpSpLocks/>
          </p:cNvGrpSpPr>
          <p:nvPr/>
        </p:nvGrpSpPr>
        <p:grpSpPr bwMode="auto">
          <a:xfrm>
            <a:off x="5165726" y="5669940"/>
            <a:ext cx="1052513" cy="838200"/>
            <a:chOff x="3641725" y="5410200"/>
            <a:chExt cx="1052513" cy="838200"/>
          </a:xfrm>
        </p:grpSpPr>
        <p:sp>
          <p:nvSpPr>
            <p:cNvPr id="31774" name="角丸四角形 10"/>
            <p:cNvSpPr>
              <a:spLocks noChangeArrowheads="1"/>
            </p:cNvSpPr>
            <p:nvPr/>
          </p:nvSpPr>
          <p:spPr bwMode="auto">
            <a:xfrm>
              <a:off x="3886200" y="54102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ea typeface="メイリオ"/>
                  <a:cs typeface="メイリオ"/>
                </a:rPr>
                <a:t>li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31775" name="テキスト ボックス 16"/>
            <p:cNvSpPr txBox="1">
              <a:spLocks noChangeArrowheads="1"/>
            </p:cNvSpPr>
            <p:nvPr/>
          </p:nvSpPr>
          <p:spPr bwMode="auto">
            <a:xfrm>
              <a:off x="3641725" y="5786438"/>
              <a:ext cx="10525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>
                  <a:ea typeface="メイリオ"/>
                  <a:cs typeface="メイリオ"/>
                </a:rPr>
                <a:t>"</a:t>
              </a:r>
              <a:r>
                <a:rPr lang="ja-JP" altLang="en-US" sz="2400">
                  <a:ea typeface="メイリオ"/>
                  <a:cs typeface="メイリオ"/>
                </a:rPr>
                <a:t>所属</a:t>
              </a:r>
              <a:r>
                <a:rPr lang="en-US" altLang="ja-JP" sz="2400">
                  <a:ea typeface="メイリオ"/>
                  <a:cs typeface="メイリオ"/>
                </a:rPr>
                <a:t>"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</p:grpSp>
      <p:sp>
        <p:nvSpPr>
          <p:cNvPr id="31765" name="テキスト ボックス 17"/>
          <p:cNvSpPr txBox="1">
            <a:spLocks noChangeArrowheads="1"/>
          </p:cNvSpPr>
          <p:nvPr/>
        </p:nvSpPr>
        <p:spPr bwMode="auto">
          <a:xfrm>
            <a:off x="6080125" y="6046178"/>
            <a:ext cx="1360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血液型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31766" name="カギ線コネクタ 19"/>
          <p:cNvCxnSpPr>
            <a:cxnSpLocks noChangeShapeType="1"/>
            <a:stCxn id="31749" idx="2"/>
            <a:endCxn id="31778" idx="0"/>
          </p:cNvCxnSpPr>
          <p:nvPr/>
        </p:nvCxnSpPr>
        <p:spPr bwMode="auto">
          <a:xfrm rot="5400000">
            <a:off x="3165475" y="3555390"/>
            <a:ext cx="457200" cy="1790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67" name="カギ線コネクタ 19"/>
          <p:cNvCxnSpPr>
            <a:cxnSpLocks noChangeShapeType="1"/>
            <a:stCxn id="31749" idx="2"/>
            <a:endCxn id="31776" idx="0"/>
          </p:cNvCxnSpPr>
          <p:nvPr/>
        </p:nvCxnSpPr>
        <p:spPr bwMode="auto">
          <a:xfrm rot="16200000" flipH="1">
            <a:off x="4346575" y="4164990"/>
            <a:ext cx="4572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68" name="カギ線コネクタ 19"/>
          <p:cNvCxnSpPr>
            <a:cxnSpLocks noChangeShapeType="1"/>
            <a:stCxn id="31749" idx="2"/>
            <a:endCxn id="31758" idx="0"/>
          </p:cNvCxnSpPr>
          <p:nvPr/>
        </p:nvCxnSpPr>
        <p:spPr bwMode="auto">
          <a:xfrm rot="16200000" flipH="1">
            <a:off x="4937125" y="3574440"/>
            <a:ext cx="457200" cy="1752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769" name="正方形/長方形 36"/>
          <p:cNvSpPr>
            <a:spLocks noChangeArrowheads="1"/>
          </p:cNvSpPr>
          <p:nvPr/>
        </p:nvSpPr>
        <p:spPr bwMode="auto">
          <a:xfrm>
            <a:off x="7848600" y="3777600"/>
            <a:ext cx="15240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ja-JP" altLang="en-US">
                <a:latin typeface="Arial" charset="0"/>
                <a:ea typeface="メイリオ"/>
                <a:cs typeface="メイリオ"/>
              </a:rPr>
              <a:t>必須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住所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altLang="ja-JP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氏名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latin typeface="Arial" charset="0"/>
                <a:ea typeface="メイリオ"/>
                <a:cs typeface="メイリオ"/>
              </a:rPr>
              <a:t>任意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所属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血液型</a:t>
            </a:r>
          </a:p>
        </p:txBody>
      </p:sp>
      <p:sp>
        <p:nvSpPr>
          <p:cNvPr id="31770" name="左右矢印 42"/>
          <p:cNvSpPr>
            <a:spLocks noChangeArrowheads="1"/>
          </p:cNvSpPr>
          <p:nvPr/>
        </p:nvSpPr>
        <p:spPr bwMode="auto">
          <a:xfrm>
            <a:off x="6629400" y="4069740"/>
            <a:ext cx="9144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3" name="正方形/長方形 36"/>
          <p:cNvSpPr>
            <a:spLocks noChangeArrowheads="1"/>
          </p:cNvSpPr>
          <p:nvPr/>
        </p:nvSpPr>
        <p:spPr bwMode="auto">
          <a:xfrm>
            <a:off x="7848600" y="3777600"/>
            <a:ext cx="15240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ja-JP" altLang="en-US">
                <a:latin typeface="Arial" charset="0"/>
                <a:ea typeface="メイリオ"/>
                <a:cs typeface="メイリオ"/>
              </a:rPr>
              <a:t>必須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住所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氏名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altLang="ja-JP">
                <a:solidFill>
                  <a:srgbClr val="FF6600"/>
                </a:solidFill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solidFill>
                  <a:srgbClr val="FF6600"/>
                </a:solidFill>
                <a:latin typeface="Arial" charset="0"/>
                <a:ea typeface="メイリオ"/>
                <a:cs typeface="メイリオ"/>
              </a:rPr>
              <a:t>所属</a:t>
            </a:r>
            <a:endParaRPr lang="en-US" altLang="ja-JP">
              <a:solidFill>
                <a:srgbClr val="FF6600"/>
              </a:solidFill>
              <a:latin typeface="Arial" charset="0"/>
              <a:ea typeface="メイリオ"/>
              <a:cs typeface="メイリオ"/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latin typeface="Arial" charset="0"/>
                <a:ea typeface="メイリオ"/>
                <a:cs typeface="メイリオ"/>
              </a:rPr>
              <a:t>任意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ja-JP" altLang="en-US">
                <a:latin typeface="Arial" charset="0"/>
                <a:ea typeface="メイリオ"/>
                <a:cs typeface="メイリオ"/>
              </a:rPr>
              <a:t>血液型</a:t>
            </a:r>
          </a:p>
        </p:txBody>
      </p:sp>
      <p:sp>
        <p:nvSpPr>
          <p:cNvPr id="34" name="正方形/長方形 36"/>
          <p:cNvSpPr>
            <a:spLocks noChangeArrowheads="1"/>
          </p:cNvSpPr>
          <p:nvPr/>
        </p:nvSpPr>
        <p:spPr bwMode="auto">
          <a:xfrm>
            <a:off x="7848600" y="3777600"/>
            <a:ext cx="15240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sz="2400">
                <a:solidFill>
                  <a:srgbClr val="3366FF"/>
                </a:solidFill>
                <a:ea typeface="メイリオ"/>
                <a:cs typeface="メイリオ"/>
              </a:rPr>
              <a:t>任意</a:t>
            </a:r>
            <a:endParaRPr lang="en-US" altLang="ja-JP" sz="2400">
              <a:solidFill>
                <a:srgbClr val="3366FF"/>
              </a:solidFill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 sz="2400">
                <a:ea typeface="メイリオ"/>
                <a:cs typeface="メイリオ"/>
              </a:rPr>
              <a:t> </a:t>
            </a:r>
            <a:r>
              <a:rPr lang="ja-JP" altLang="en-US" sz="2400">
                <a:ea typeface="メイリオ"/>
                <a:cs typeface="メイリオ"/>
              </a:rPr>
              <a:t>住所</a:t>
            </a:r>
            <a:endParaRPr lang="en-US" altLang="ja-JP" sz="2400"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 sz="2400">
                <a:ea typeface="メイリオ"/>
                <a:cs typeface="メイリオ"/>
              </a:rPr>
              <a:t> </a:t>
            </a:r>
            <a:r>
              <a:rPr lang="ja-JP" altLang="en-US" sz="2400">
                <a:ea typeface="メイリオ"/>
                <a:cs typeface="メイリオ"/>
              </a:rPr>
              <a:t>氏名</a:t>
            </a:r>
            <a:endParaRPr lang="en-US" altLang="ja-JP" sz="2400">
              <a:ea typeface="メイリオ"/>
              <a:cs typeface="メイリオ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altLang="ja-JP" sz="2400">
                <a:solidFill>
                  <a:srgbClr val="FF6600"/>
                </a:solidFill>
                <a:ea typeface="メイリオ"/>
                <a:cs typeface="メイリオ"/>
              </a:rPr>
              <a:t> </a:t>
            </a:r>
            <a:r>
              <a:rPr lang="ja-JP" altLang="en-US" sz="2400">
                <a:solidFill>
                  <a:srgbClr val="FF6600"/>
                </a:solidFill>
                <a:ea typeface="メイリオ"/>
                <a:cs typeface="メイリオ"/>
              </a:rPr>
              <a:t>所属</a:t>
            </a:r>
            <a:endParaRPr lang="en-US" altLang="ja-JP" sz="2400">
              <a:solidFill>
                <a:srgbClr val="FF6600"/>
              </a:solidFill>
              <a:ea typeface="メイリオ"/>
              <a:cs typeface="メイリオ"/>
            </a:endParaRPr>
          </a:p>
          <a:p>
            <a:pPr>
              <a:spcAft>
                <a:spcPts val="600"/>
              </a:spcAft>
            </a:pPr>
            <a:r>
              <a:rPr lang="ja-JP" altLang="en-US" sz="2400">
                <a:solidFill>
                  <a:srgbClr val="3366FF"/>
                </a:solidFill>
                <a:ea typeface="メイリオ"/>
                <a:cs typeface="メイリオ"/>
              </a:rPr>
              <a:t>必須</a:t>
            </a:r>
            <a:endParaRPr lang="en-US" altLang="ja-JP" sz="2400">
              <a:solidFill>
                <a:srgbClr val="3366FF"/>
              </a:solidFill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ja-JP" altLang="en-US" sz="2400">
                <a:ea typeface="メイリオ"/>
                <a:cs typeface="メイリオ"/>
              </a:rPr>
              <a:t>血液型</a:t>
            </a:r>
          </a:p>
        </p:txBody>
      </p:sp>
      <p:sp>
        <p:nvSpPr>
          <p:cNvPr id="40" name="フリーフォーム 39"/>
          <p:cNvSpPr>
            <a:spLocks noChangeArrowheads="1"/>
          </p:cNvSpPr>
          <p:nvPr/>
        </p:nvSpPr>
        <p:spPr bwMode="auto">
          <a:xfrm>
            <a:off x="3671889" y="5055579"/>
            <a:ext cx="1341437" cy="593725"/>
          </a:xfrm>
          <a:custGeom>
            <a:avLst/>
            <a:gdLst>
              <a:gd name="T0" fmla="*/ 0 w 1341259"/>
              <a:gd name="T1" fmla="*/ 0 h 593509"/>
              <a:gd name="T2" fmla="*/ 0 w 1341259"/>
              <a:gd name="T3" fmla="*/ 296971 h 593509"/>
              <a:gd name="T4" fmla="*/ 1341615 w 1341259"/>
              <a:gd name="T5" fmla="*/ 296971 h 593509"/>
              <a:gd name="T6" fmla="*/ 1341615 w 1341259"/>
              <a:gd name="T7" fmla="*/ 593941 h 593509"/>
              <a:gd name="T8" fmla="*/ 0 60000 65536"/>
              <a:gd name="T9" fmla="*/ 0 60000 65536"/>
              <a:gd name="T10" fmla="*/ 0 60000 65536"/>
              <a:gd name="T11" fmla="*/ 0 60000 65536"/>
              <a:gd name="T12" fmla="*/ 0 w 1341259"/>
              <a:gd name="T13" fmla="*/ 0 h 593509"/>
              <a:gd name="T14" fmla="*/ 1341259 w 1341259"/>
              <a:gd name="T15" fmla="*/ 593509 h 5935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1259" h="593509">
                <a:moveTo>
                  <a:pt x="0" y="0"/>
                </a:moveTo>
                <a:lnTo>
                  <a:pt x="0" y="296755"/>
                </a:lnTo>
                <a:lnTo>
                  <a:pt x="1341259" y="296755"/>
                </a:lnTo>
                <a:lnTo>
                  <a:pt x="1341259" y="593509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6" name="雲 35"/>
          <p:cNvSpPr/>
          <p:nvPr/>
        </p:nvSpPr>
        <p:spPr>
          <a:xfrm>
            <a:off x="188814" y="952401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dirty="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64920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06185 -2.9629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022E-16 L -0.2 -0.0002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2 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親子</a:t>
            </a:r>
            <a:r>
              <a:rPr lang="en-US" altLang="ja-JP"/>
              <a:t>/</a:t>
            </a:r>
            <a:r>
              <a:rPr lang="ja-JP" altLang="en-US"/>
              <a:t>兄弟関係の変更</a:t>
            </a:r>
          </a:p>
        </p:txBody>
      </p:sp>
      <p:sp>
        <p:nvSpPr>
          <p:cNvPr id="33795" name="コンテンツ プレースホルダ 8"/>
          <p:cNvSpPr>
            <a:spLocks noGrp="1"/>
          </p:cNvSpPr>
          <p:nvPr>
            <p:ph idx="1"/>
          </p:nvPr>
        </p:nvSpPr>
        <p:spPr>
          <a:xfrm>
            <a:off x="623087" y="1676400"/>
            <a:ext cx="9359113" cy="4495800"/>
          </a:xfrm>
        </p:spPr>
        <p:txBody>
          <a:bodyPr/>
          <a:lstStyle/>
          <a:p>
            <a:r>
              <a:rPr lang="ja-JP" altLang="en-US" dirty="0"/>
              <a:t>ある要素</a:t>
            </a:r>
            <a:r>
              <a:rPr lang="en-US" altLang="ja-JP" dirty="0"/>
              <a:t>(P)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FF6600"/>
                </a:solidFill>
              </a:rPr>
              <a:t>子</a:t>
            </a:r>
            <a:r>
              <a:rPr lang="ja-JP" altLang="en-US" dirty="0"/>
              <a:t>に別要素</a:t>
            </a:r>
            <a:r>
              <a:rPr lang="en-US" altLang="ja-JP" dirty="0"/>
              <a:t>(C)</a:t>
            </a:r>
            <a:r>
              <a:rPr lang="ja-JP" altLang="en-US" dirty="0"/>
              <a:t>を追加</a:t>
            </a:r>
            <a:endParaRPr lang="en-US" altLang="ja-JP" dirty="0"/>
          </a:p>
          <a:p>
            <a:pPr lvl="1">
              <a:buFontTx/>
              <a:buNone/>
            </a:pPr>
            <a:r>
              <a:rPr lang="en-US" altLang="ja-JP" dirty="0"/>
              <a:t>		</a:t>
            </a:r>
            <a:r>
              <a:rPr lang="en-US" altLang="ja-JP" sz="3200" dirty="0"/>
              <a:t>$(P)</a:t>
            </a:r>
            <a:r>
              <a:rPr lang="en-US" altLang="ja-JP" sz="3200" dirty="0">
                <a:solidFill>
                  <a:srgbClr val="0000FF"/>
                </a:solidFill>
              </a:rPr>
              <a:t>.append(</a:t>
            </a:r>
            <a:r>
              <a:rPr lang="en-US" altLang="ja-JP" sz="3200" dirty="0"/>
              <a:t>$(C)</a:t>
            </a:r>
            <a:r>
              <a:rPr lang="en-US" altLang="ja-JP" sz="3200" dirty="0">
                <a:solidFill>
                  <a:srgbClr val="0000FF"/>
                </a:solidFill>
              </a:rPr>
              <a:t>)</a:t>
            </a:r>
            <a:r>
              <a:rPr lang="en-US" altLang="ja-JP" sz="3200" dirty="0"/>
              <a:t> </a:t>
            </a:r>
          </a:p>
          <a:p>
            <a:pPr lvl="1"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ja-JP" dirty="0"/>
              <a:t>		</a:t>
            </a:r>
            <a:r>
              <a:rPr lang="en-US" altLang="ja-JP" sz="3200" dirty="0"/>
              <a:t>$(P)</a:t>
            </a:r>
            <a:r>
              <a:rPr lang="en-US" altLang="ja-JP" sz="3200" dirty="0">
                <a:solidFill>
                  <a:srgbClr val="0000FF"/>
                </a:solidFill>
              </a:rPr>
              <a:t>.prepend(</a:t>
            </a:r>
            <a:r>
              <a:rPr lang="en-US" altLang="ja-JP" sz="3200" dirty="0"/>
              <a:t>$(C)</a:t>
            </a:r>
            <a:r>
              <a:rPr lang="en-US" altLang="ja-JP" sz="3200" dirty="0">
                <a:solidFill>
                  <a:srgbClr val="0000FF"/>
                </a:solidFill>
              </a:rPr>
              <a:t>)</a:t>
            </a:r>
          </a:p>
          <a:p>
            <a:r>
              <a:rPr lang="ja-JP" altLang="en-US" dirty="0"/>
              <a:t>ある要素</a:t>
            </a:r>
            <a:r>
              <a:rPr lang="en-US" altLang="ja-JP" dirty="0"/>
              <a:t>(S)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FF6600"/>
                </a:solidFill>
              </a:rPr>
              <a:t>兄弟</a:t>
            </a:r>
            <a:r>
              <a:rPr lang="ja-JP" altLang="en-US" dirty="0"/>
              <a:t>に別要素</a:t>
            </a:r>
            <a:r>
              <a:rPr lang="en-US" altLang="ja-JP" dirty="0"/>
              <a:t>(E)</a:t>
            </a:r>
            <a:r>
              <a:rPr lang="ja-JP" altLang="en-US" dirty="0"/>
              <a:t>を追加</a:t>
            </a:r>
            <a:endParaRPr lang="en-US" altLang="ja-JP" dirty="0"/>
          </a:p>
          <a:p>
            <a:pPr lvl="1">
              <a:buFontTx/>
              <a:buNone/>
            </a:pPr>
            <a:r>
              <a:rPr lang="en-US" altLang="ja-JP" dirty="0"/>
              <a:t>		</a:t>
            </a:r>
            <a:r>
              <a:rPr lang="en-US" altLang="ja-JP" sz="3200" dirty="0"/>
              <a:t>$(E)</a:t>
            </a:r>
            <a:r>
              <a:rPr lang="en-US" altLang="ja-JP" sz="3200" dirty="0">
                <a:solidFill>
                  <a:srgbClr val="0000FF"/>
                </a:solidFill>
              </a:rPr>
              <a:t>.after(</a:t>
            </a:r>
            <a:r>
              <a:rPr lang="en-US" altLang="ja-JP" sz="3200" dirty="0"/>
              <a:t>$(S)</a:t>
            </a:r>
            <a:r>
              <a:rPr lang="en-US" altLang="ja-JP" sz="3200" dirty="0">
                <a:solidFill>
                  <a:srgbClr val="0000FF"/>
                </a:solidFill>
              </a:rPr>
              <a:t>)</a:t>
            </a:r>
            <a:endParaRPr lang="en-US" altLang="ja-JP" dirty="0"/>
          </a:p>
          <a:p>
            <a:pPr lvl="1"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ja-JP" dirty="0"/>
              <a:t>		</a:t>
            </a:r>
            <a:r>
              <a:rPr lang="en-US" altLang="ja-JP" sz="3200" dirty="0"/>
              <a:t>$(E)</a:t>
            </a:r>
            <a:r>
              <a:rPr lang="en-US" altLang="ja-JP" sz="3200" dirty="0">
                <a:solidFill>
                  <a:srgbClr val="0000FF"/>
                </a:solidFill>
              </a:rPr>
              <a:t>.before(</a:t>
            </a:r>
            <a:r>
              <a:rPr lang="en-US" altLang="ja-JP" sz="3200" dirty="0"/>
              <a:t>$(S)</a:t>
            </a:r>
            <a:r>
              <a:rPr lang="en-US" altLang="ja-JP" sz="3200" dirty="0">
                <a:solidFill>
                  <a:srgbClr val="0000FF"/>
                </a:solidFill>
              </a:rPr>
              <a:t>) </a:t>
            </a:r>
            <a:r>
              <a:rPr lang="en-US" altLang="ja-JP" sz="3200" dirty="0"/>
              <a:t> </a:t>
            </a:r>
          </a:p>
        </p:txBody>
      </p:sp>
      <p:sp>
        <p:nvSpPr>
          <p:cNvPr id="33796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雲 5"/>
          <p:cNvSpPr/>
          <p:nvPr/>
        </p:nvSpPr>
        <p:spPr>
          <a:xfrm>
            <a:off x="91710" y="952401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>
                <a:ea typeface="Arial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175002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演習（</a:t>
            </a:r>
            <a:r>
              <a:rPr lang="en-US" altLang="ja-JP"/>
              <a:t>movelist.html</a:t>
            </a:r>
            <a:r>
              <a:rPr lang="ja-JP" altLang="en-US"/>
              <a:t>）</a:t>
            </a:r>
          </a:p>
        </p:txBody>
      </p:sp>
      <p:sp>
        <p:nvSpPr>
          <p:cNvPr id="37891" name="コンテンツ プレースホルダ 8"/>
          <p:cNvSpPr>
            <a:spLocks noGrp="1"/>
          </p:cNvSpPr>
          <p:nvPr>
            <p:ph idx="1"/>
          </p:nvPr>
        </p:nvSpPr>
        <p:spPr>
          <a:xfrm>
            <a:off x="388418" y="1676400"/>
            <a:ext cx="10279582" cy="4495800"/>
          </a:xfrm>
        </p:spPr>
        <p:txBody>
          <a:bodyPr/>
          <a:lstStyle/>
          <a:p>
            <a:r>
              <a:rPr lang="ja-JP" altLang="en-US" dirty="0">
                <a:solidFill>
                  <a:srgbClr val="000000"/>
                </a:solidFill>
              </a:rPr>
              <a:t>２つの</a:t>
            </a:r>
            <a:r>
              <a:rPr lang="en-US" altLang="ja-JP" dirty="0">
                <a:solidFill>
                  <a:srgbClr val="000000"/>
                </a:solidFill>
              </a:rPr>
              <a:t>&lt;</a:t>
            </a:r>
            <a:r>
              <a:rPr lang="en-US" altLang="ja-JP" dirty="0" err="1">
                <a:solidFill>
                  <a:srgbClr val="000000"/>
                </a:solidFill>
              </a:rPr>
              <a:t>ol</a:t>
            </a:r>
            <a:r>
              <a:rPr lang="en-US" altLang="ja-JP" dirty="0">
                <a:solidFill>
                  <a:srgbClr val="000000"/>
                </a:solidFill>
              </a:rPr>
              <a:t>&gt;</a:t>
            </a:r>
            <a:r>
              <a:rPr lang="ja-JP" altLang="en-US" dirty="0">
                <a:solidFill>
                  <a:srgbClr val="000000"/>
                </a:solidFill>
              </a:rPr>
              <a:t>要素の間で，</a:t>
            </a:r>
            <a:r>
              <a:rPr lang="en-US" altLang="ja-JP" dirty="0">
                <a:solidFill>
                  <a:srgbClr val="000000"/>
                </a:solidFill>
              </a:rPr>
              <a:t>&lt;li&gt;</a:t>
            </a:r>
            <a:r>
              <a:rPr lang="ja-JP" altLang="en-US" dirty="0">
                <a:solidFill>
                  <a:srgbClr val="000000"/>
                </a:solidFill>
              </a:rPr>
              <a:t>要素を移動してみよう。</a:t>
            </a:r>
            <a:endParaRPr lang="en-US" altLang="ja-JP" dirty="0">
              <a:solidFill>
                <a:srgbClr val="000000"/>
              </a:solidFill>
            </a:endParaRPr>
          </a:p>
          <a:p>
            <a:pPr lvl="1"/>
            <a:r>
              <a:rPr lang="ja-JP" altLang="en-US" dirty="0">
                <a:solidFill>
                  <a:srgbClr val="000000"/>
                </a:solidFill>
              </a:rPr>
              <a:t>「</a:t>
            </a:r>
            <a:r>
              <a:rPr lang="en-US" altLang="ja-JP" dirty="0">
                <a:solidFill>
                  <a:srgbClr val="000000"/>
                </a:solidFill>
              </a:rPr>
              <a:t>A→B</a:t>
            </a:r>
            <a:r>
              <a:rPr lang="ja-JP" altLang="en-US" dirty="0">
                <a:solidFill>
                  <a:srgbClr val="000000"/>
                </a:solidFill>
              </a:rPr>
              <a:t>」ボタンを押したら，リスト</a:t>
            </a:r>
            <a:r>
              <a:rPr lang="en-US" altLang="ja-JP" dirty="0">
                <a:solidFill>
                  <a:srgbClr val="000000"/>
                </a:solidFill>
              </a:rPr>
              <a:t>A</a:t>
            </a:r>
            <a:r>
              <a:rPr lang="ja-JP" altLang="en-US" dirty="0">
                <a:solidFill>
                  <a:srgbClr val="000000"/>
                </a:solidFill>
              </a:rPr>
              <a:t>の</a:t>
            </a:r>
            <a:r>
              <a:rPr lang="ja-JP" altLang="en-US" dirty="0">
                <a:solidFill>
                  <a:srgbClr val="008000"/>
                </a:solidFill>
              </a:rPr>
              <a:t>最初</a:t>
            </a:r>
            <a:r>
              <a:rPr lang="ja-JP" altLang="en-US" dirty="0">
                <a:solidFill>
                  <a:srgbClr val="000000"/>
                </a:solidFill>
              </a:rPr>
              <a:t>の</a:t>
            </a:r>
            <a:r>
              <a:rPr lang="en-US" altLang="ja-JP" dirty="0">
                <a:solidFill>
                  <a:srgbClr val="000000"/>
                </a:solidFill>
              </a:rPr>
              <a:t>&lt;li&gt;</a:t>
            </a:r>
            <a:r>
              <a:rPr lang="ja-JP" altLang="en-US" dirty="0">
                <a:solidFill>
                  <a:srgbClr val="000000"/>
                </a:solidFill>
              </a:rPr>
              <a:t>要素がリスト</a:t>
            </a:r>
            <a:r>
              <a:rPr lang="en-US" altLang="ja-JP" dirty="0">
                <a:solidFill>
                  <a:srgbClr val="000000"/>
                </a:solidFill>
              </a:rPr>
              <a:t>B</a:t>
            </a:r>
            <a:r>
              <a:rPr lang="ja-JP" altLang="en-US" dirty="0">
                <a:solidFill>
                  <a:srgbClr val="000000"/>
                </a:solidFill>
              </a:rPr>
              <a:t>の</a:t>
            </a:r>
            <a:r>
              <a:rPr lang="ja-JP" altLang="en-US" dirty="0">
                <a:solidFill>
                  <a:srgbClr val="008000"/>
                </a:solidFill>
              </a:rPr>
              <a:t>最後</a:t>
            </a:r>
            <a:r>
              <a:rPr lang="ja-JP" altLang="en-US" dirty="0">
                <a:solidFill>
                  <a:srgbClr val="000000"/>
                </a:solidFill>
              </a:rPr>
              <a:t>に移動するように（「</a:t>
            </a:r>
            <a:r>
              <a:rPr lang="en-US" altLang="ja-JP" dirty="0">
                <a:solidFill>
                  <a:srgbClr val="000000"/>
                </a:solidFill>
              </a:rPr>
              <a:t>A←B</a:t>
            </a:r>
            <a:r>
              <a:rPr lang="ja-JP" altLang="en-US" dirty="0">
                <a:solidFill>
                  <a:srgbClr val="000000"/>
                </a:solidFill>
              </a:rPr>
              <a:t>」はその逆）。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789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37893" name="正方形/長方形 6"/>
          <p:cNvSpPr>
            <a:spLocks noChangeArrowheads="1"/>
          </p:cNvSpPr>
          <p:nvPr/>
        </p:nvSpPr>
        <p:spPr bwMode="auto">
          <a:xfrm>
            <a:off x="4343400" y="4724400"/>
            <a:ext cx="1828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>
                <a:ea typeface="メイリオ"/>
                <a:cs typeface="メイリオ"/>
              </a:rPr>
              <a:t>はまち</a:t>
            </a:r>
            <a:endParaRPr lang="en-US" altLang="ja-JP" sz="2400">
              <a:ea typeface="メイリオ"/>
              <a:cs typeface="メイリオ"/>
            </a:endParaRPr>
          </a:p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>
                <a:ea typeface="メイリオ"/>
                <a:cs typeface="メイリオ"/>
              </a:rPr>
              <a:t>たい</a:t>
            </a:r>
            <a:endParaRPr lang="en-US" altLang="ja-JP" sz="2400">
              <a:ea typeface="メイリオ"/>
              <a:cs typeface="メイリオ"/>
            </a:endParaRPr>
          </a:p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>
                <a:ea typeface="メイリオ"/>
                <a:cs typeface="メイリオ"/>
              </a:rPr>
              <a:t>ひらめ</a:t>
            </a:r>
            <a:endParaRPr lang="en-US" altLang="ja-JP" sz="2400">
              <a:ea typeface="メイリオ"/>
              <a:cs typeface="メイリオ"/>
            </a:endParaRPr>
          </a:p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>
                <a:ea typeface="メイリオ"/>
                <a:cs typeface="メイリオ"/>
              </a:rPr>
              <a:t>うに</a:t>
            </a:r>
            <a:endParaRPr lang="en-US" altLang="ja-JP" sz="2400">
              <a:ea typeface="メイリオ"/>
              <a:cs typeface="メイリオ"/>
            </a:endParaRPr>
          </a:p>
        </p:txBody>
      </p:sp>
      <p:sp>
        <p:nvSpPr>
          <p:cNvPr id="37894" name="正方形/長方形 7"/>
          <p:cNvSpPr>
            <a:spLocks noChangeArrowheads="1"/>
          </p:cNvSpPr>
          <p:nvPr/>
        </p:nvSpPr>
        <p:spPr bwMode="auto">
          <a:xfrm>
            <a:off x="7315200" y="4724400"/>
            <a:ext cx="1828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>
                <a:solidFill>
                  <a:srgbClr val="008000"/>
                </a:solidFill>
                <a:ea typeface="メイリオ"/>
                <a:cs typeface="メイリオ"/>
              </a:rPr>
              <a:t>はまち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69211" y="4271964"/>
            <a:ext cx="13132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>
                <a:latin typeface="+mj-lt"/>
                <a:ea typeface="メイリオ"/>
                <a:cs typeface="メイリオ"/>
              </a:rPr>
              <a:t>リスト</a:t>
            </a:r>
            <a:r>
              <a:rPr lang="en-US" altLang="ja-JP" sz="2400">
                <a:latin typeface="+mj-lt"/>
                <a:ea typeface="メイリオ"/>
                <a:cs typeface="メイリオ"/>
              </a:rPr>
              <a:t>A</a:t>
            </a:r>
            <a:endParaRPr lang="ja-JP" altLang="en-US" sz="2400">
              <a:latin typeface="+mj-lt"/>
              <a:ea typeface="メイリオ"/>
              <a:cs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93386" y="4271964"/>
            <a:ext cx="13132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>
                <a:latin typeface="+mj-lt"/>
                <a:ea typeface="メイリオ"/>
                <a:cs typeface="メイリオ"/>
              </a:rPr>
              <a:t>リスト</a:t>
            </a:r>
            <a:r>
              <a:rPr lang="en-US" altLang="ja-JP" sz="2400">
                <a:latin typeface="+mj-lt"/>
                <a:ea typeface="メイリオ"/>
                <a:cs typeface="メイリオ"/>
              </a:rPr>
              <a:t>B</a:t>
            </a:r>
            <a:endParaRPr lang="ja-JP" altLang="en-US" sz="2400">
              <a:latin typeface="+mj-lt"/>
              <a:ea typeface="メイリオ"/>
              <a:cs typeface="メイリオ"/>
            </a:endParaRPr>
          </a:p>
        </p:txBody>
      </p:sp>
      <p:sp>
        <p:nvSpPr>
          <p:cNvPr id="37897" name="角丸四角形 10"/>
          <p:cNvSpPr>
            <a:spLocks noChangeArrowheads="1"/>
          </p:cNvSpPr>
          <p:nvPr/>
        </p:nvSpPr>
        <p:spPr bwMode="auto">
          <a:xfrm>
            <a:off x="6248400" y="5181600"/>
            <a:ext cx="990600" cy="381000"/>
          </a:xfrm>
          <a:prstGeom prst="roundRect">
            <a:avLst>
              <a:gd name="adj" fmla="val 4781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000">
                <a:ea typeface="メイリオ"/>
                <a:cs typeface="メイリオ"/>
              </a:rPr>
              <a:t>A→B</a:t>
            </a:r>
            <a:endParaRPr lang="ja-JP" altLang="en-US" sz="2000">
              <a:ea typeface="メイリオ"/>
              <a:cs typeface="メイリオ"/>
            </a:endParaRPr>
          </a:p>
        </p:txBody>
      </p:sp>
      <p:sp>
        <p:nvSpPr>
          <p:cNvPr id="37898" name="角丸四角形 11"/>
          <p:cNvSpPr>
            <a:spLocks noChangeArrowheads="1"/>
          </p:cNvSpPr>
          <p:nvPr/>
        </p:nvSpPr>
        <p:spPr bwMode="auto">
          <a:xfrm>
            <a:off x="6248400" y="5638800"/>
            <a:ext cx="990600" cy="381000"/>
          </a:xfrm>
          <a:prstGeom prst="roundRect">
            <a:avLst>
              <a:gd name="adj" fmla="val 4781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000">
                <a:ea typeface="メイリオ"/>
                <a:cs typeface="メイリオ"/>
              </a:rPr>
              <a:t>A←B</a:t>
            </a:r>
            <a:endParaRPr lang="ja-JP" altLang="en-US" sz="2000">
              <a:ea typeface="メイリオ"/>
              <a:cs typeface="メイリオ"/>
            </a:endParaRPr>
          </a:p>
        </p:txBody>
      </p:sp>
      <p:sp>
        <p:nvSpPr>
          <p:cNvPr id="37899" name="テキスト ボックス 12"/>
          <p:cNvSpPr txBox="1">
            <a:spLocks noChangeArrowheads="1"/>
          </p:cNvSpPr>
          <p:nvPr/>
        </p:nvSpPr>
        <p:spPr bwMode="auto">
          <a:xfrm>
            <a:off x="5334001" y="4271964"/>
            <a:ext cx="1596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b="1">
                <a:solidFill>
                  <a:srgbClr val="FF6600"/>
                </a:solidFill>
                <a:ea typeface="メイリオ"/>
                <a:cs typeface="メイリオ"/>
              </a:rPr>
              <a:t>id="listA"</a:t>
            </a:r>
            <a:endParaRPr lang="ja-JP" altLang="en-US" sz="24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37900" name="テキスト ボックス 13"/>
          <p:cNvSpPr txBox="1">
            <a:spLocks noChangeArrowheads="1"/>
          </p:cNvSpPr>
          <p:nvPr/>
        </p:nvSpPr>
        <p:spPr bwMode="auto">
          <a:xfrm>
            <a:off x="8348664" y="4271964"/>
            <a:ext cx="1596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b="1">
                <a:solidFill>
                  <a:srgbClr val="FF6600"/>
                </a:solidFill>
                <a:ea typeface="メイリオ"/>
                <a:cs typeface="メイリオ"/>
              </a:rPr>
              <a:t>id="listB"</a:t>
            </a:r>
            <a:endParaRPr lang="ja-JP" altLang="en-US" sz="24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37901" name="角丸四角形 14"/>
          <p:cNvSpPr>
            <a:spLocks noChangeArrowheads="1"/>
          </p:cNvSpPr>
          <p:nvPr/>
        </p:nvSpPr>
        <p:spPr bwMode="auto">
          <a:xfrm>
            <a:off x="4800600" y="4781550"/>
            <a:ext cx="1066800" cy="381000"/>
          </a:xfrm>
          <a:prstGeom prst="roundRect">
            <a:avLst>
              <a:gd name="adj" fmla="val 31829"/>
            </a:avLst>
          </a:prstGeom>
          <a:noFill/>
          <a:ln w="28575">
            <a:solidFill>
              <a:srgbClr val="0080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メイリオ"/>
              <a:cs typeface="メイリオ"/>
            </a:endParaRPr>
          </a:p>
        </p:txBody>
      </p:sp>
      <p:sp>
        <p:nvSpPr>
          <p:cNvPr id="37902" name="テキスト ボックス 15"/>
          <p:cNvSpPr txBox="1">
            <a:spLocks noChangeArrowheads="1"/>
          </p:cNvSpPr>
          <p:nvPr/>
        </p:nvSpPr>
        <p:spPr bwMode="auto">
          <a:xfrm>
            <a:off x="1644651" y="5257800"/>
            <a:ext cx="28850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prstTxWarp prst="textNoShape">
              <a:avLst/>
            </a:prstTxWarp>
            <a:spAutoFit/>
          </a:bodyPr>
          <a:lstStyle/>
          <a:p>
            <a:r>
              <a:rPr lang="en-US" altLang="ja-JP" sz="2400" b="1" dirty="0">
                <a:ea typeface="メイリオ"/>
                <a:cs typeface="メイリオ"/>
              </a:rPr>
              <a:t>$("</a:t>
            </a:r>
            <a:r>
              <a:rPr lang="en-US" altLang="ja-JP" sz="2400" b="1" dirty="0">
                <a:solidFill>
                  <a:srgbClr val="008000"/>
                </a:solidFill>
                <a:ea typeface="メイリオ"/>
                <a:cs typeface="メイリオ"/>
              </a:rPr>
              <a:t>#</a:t>
            </a:r>
            <a:r>
              <a:rPr lang="en-US" altLang="ja-JP" sz="2400" b="1" dirty="0" err="1">
                <a:solidFill>
                  <a:srgbClr val="008000"/>
                </a:solidFill>
                <a:ea typeface="メイリオ"/>
                <a:cs typeface="メイリオ"/>
              </a:rPr>
              <a:t>listA</a:t>
            </a:r>
            <a:r>
              <a:rPr lang="en-US" altLang="ja-JP" sz="2400" b="1" dirty="0">
                <a:solidFill>
                  <a:srgbClr val="008000"/>
                </a:solidFill>
                <a:ea typeface="メイリオ"/>
                <a:cs typeface="メイリオ"/>
              </a:rPr>
              <a:t> &gt; </a:t>
            </a:r>
            <a:r>
              <a:rPr lang="en-US" altLang="ja-JP" sz="2400" b="1" dirty="0" err="1">
                <a:solidFill>
                  <a:srgbClr val="008000"/>
                </a:solidFill>
                <a:ea typeface="メイリオ"/>
                <a:cs typeface="メイリオ"/>
              </a:rPr>
              <a:t>li:first</a:t>
            </a:r>
            <a:r>
              <a:rPr lang="en-US" altLang="ja-JP" sz="2400" b="1" dirty="0">
                <a:ea typeface="メイリオ"/>
                <a:cs typeface="メイリオ"/>
              </a:rPr>
              <a:t>")</a:t>
            </a:r>
            <a:endParaRPr lang="ja-JP" altLang="en-US" sz="2400" b="1" dirty="0">
              <a:ea typeface="メイリオ"/>
              <a:cs typeface="メイリオ"/>
            </a:endParaRPr>
          </a:p>
        </p:txBody>
      </p:sp>
      <p:cxnSp>
        <p:nvCxnSpPr>
          <p:cNvPr id="37903" name="カギ線コネクタ 17"/>
          <p:cNvCxnSpPr>
            <a:cxnSpLocks noChangeShapeType="1"/>
            <a:stCxn id="37901" idx="1"/>
            <a:endCxn id="37902" idx="0"/>
          </p:cNvCxnSpPr>
          <p:nvPr/>
        </p:nvCxnSpPr>
        <p:spPr bwMode="auto">
          <a:xfrm rot="10800000" flipV="1">
            <a:off x="3087188" y="4972050"/>
            <a:ext cx="1713412" cy="285750"/>
          </a:xfrm>
          <a:prstGeom prst="bentConnector2">
            <a:avLst/>
          </a:prstGeom>
          <a:noFill/>
          <a:ln w="28575">
            <a:solidFill>
              <a:srgbClr val="00800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37904" name="下カーブ矢印 19"/>
          <p:cNvSpPr>
            <a:spLocks noChangeArrowheads="1"/>
          </p:cNvSpPr>
          <p:nvPr/>
        </p:nvSpPr>
        <p:spPr bwMode="auto">
          <a:xfrm flipV="1">
            <a:off x="5867400" y="4953000"/>
            <a:ext cx="1752600" cy="457200"/>
          </a:xfrm>
          <a:prstGeom prst="curvedDownArrow">
            <a:avLst>
              <a:gd name="adj1" fmla="val 35210"/>
              <a:gd name="adj2" fmla="val 65699"/>
              <a:gd name="adj3" fmla="val 25000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7200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118350"/>
            <a:ext cx="10420352" cy="685800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イベント処理</a:t>
            </a:r>
            <a:endParaRPr lang="ja-JP" altLang="en-US" sz="2800" dirty="0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idx="1"/>
          </p:nvPr>
        </p:nvSpPr>
        <p:spPr>
          <a:xfrm>
            <a:off x="291313" y="1191520"/>
            <a:ext cx="10814110" cy="5548130"/>
          </a:xfrm>
        </p:spPr>
        <p:txBody>
          <a:bodyPr/>
          <a:lstStyle/>
          <a:p>
            <a:r>
              <a:rPr lang="ja-JP" altLang="en-US" dirty="0"/>
              <a:t>ユーザの入力への反応</a:t>
            </a:r>
            <a:r>
              <a:rPr lang="en-US" altLang="ja-JP" dirty="0"/>
              <a:t> = </a:t>
            </a:r>
            <a:r>
              <a:rPr lang="ja-JP" altLang="en-US" dirty="0"/>
              <a:t>イベント処理</a:t>
            </a:r>
            <a:endParaRPr lang="en-US" altLang="ja-JP" dirty="0"/>
          </a:p>
          <a:p>
            <a:r>
              <a:rPr lang="ja-JP" altLang="en-US" dirty="0"/>
              <a:t>ある</a:t>
            </a:r>
            <a:r>
              <a:rPr lang="en-US" altLang="ja-JP" dirty="0"/>
              <a:t>DOM</a:t>
            </a:r>
            <a:r>
              <a:rPr lang="ja-JP" altLang="en-US" dirty="0"/>
              <a:t>要素</a:t>
            </a:r>
            <a:r>
              <a:rPr lang="en-US" altLang="ja-JP" dirty="0"/>
              <a:t>(T)</a:t>
            </a:r>
            <a:r>
              <a:rPr lang="ja-JP" altLang="en-US" dirty="0"/>
              <a:t>と，そこで発生するイベントと，呼び出される関数（コールバック関数）とを</a:t>
            </a:r>
            <a:r>
              <a:rPr lang="ja-JP" altLang="en-US" dirty="0">
                <a:solidFill>
                  <a:srgbClr val="008000"/>
                </a:solidFill>
              </a:rPr>
              <a:t>動的に</a:t>
            </a:r>
            <a:r>
              <a:rPr lang="ja-JP" altLang="en-US" dirty="0"/>
              <a:t>結び付けるには，</a:t>
            </a:r>
            <a:endParaRPr lang="en-US" altLang="ja-JP" dirty="0"/>
          </a:p>
          <a:p>
            <a:pPr lvl="1">
              <a:spcAft>
                <a:spcPts val="1200"/>
              </a:spcAft>
              <a:buNone/>
              <a:defRPr/>
            </a:pPr>
            <a:r>
              <a:rPr lang="en-US" altLang="ja-JP" sz="3200" dirty="0"/>
              <a:t>$(T)</a:t>
            </a:r>
            <a:r>
              <a:rPr lang="en-US" altLang="ja-JP" sz="3200" b="1" dirty="0">
                <a:solidFill>
                  <a:srgbClr val="0000FF"/>
                </a:solidFill>
              </a:rPr>
              <a:t>.on(</a:t>
            </a:r>
            <a:r>
              <a:rPr lang="en-US" altLang="ja-JP" sz="3200" dirty="0">
                <a:solidFill>
                  <a:srgbClr val="0000FF"/>
                </a:solidFill>
              </a:rPr>
              <a:t>"</a:t>
            </a:r>
            <a:r>
              <a:rPr lang="ja-JP" altLang="en-US" sz="3200" dirty="0"/>
              <a:t>イベント名</a:t>
            </a:r>
            <a:r>
              <a:rPr lang="en-US" altLang="ja-JP" sz="3200" dirty="0">
                <a:solidFill>
                  <a:srgbClr val="0000FF"/>
                </a:solidFill>
              </a:rPr>
              <a:t>"</a:t>
            </a:r>
            <a:r>
              <a:rPr lang="en-US" altLang="ja-JP" sz="3200" dirty="0"/>
              <a:t>, </a:t>
            </a:r>
            <a:r>
              <a:rPr lang="ja-JP" altLang="en-US" sz="3200" dirty="0"/>
              <a:t>関数名</a:t>
            </a:r>
            <a:r>
              <a:rPr lang="en-US" altLang="ja-JP" sz="3200" b="1" dirty="0">
                <a:solidFill>
                  <a:srgbClr val="0000FF"/>
                </a:solidFill>
              </a:rPr>
              <a:t>)</a:t>
            </a:r>
          </a:p>
          <a:p>
            <a:pPr lvl="1">
              <a:spcAft>
                <a:spcPts val="1200"/>
              </a:spcAft>
              <a:buNone/>
              <a:defRPr/>
            </a:pPr>
            <a:r>
              <a:rPr lang="en-US" altLang="ja-JP" b="1" dirty="0">
                <a:solidFill>
                  <a:srgbClr val="0000FF"/>
                </a:solidFill>
              </a:rPr>
              <a:t>	</a:t>
            </a:r>
            <a:r>
              <a:rPr lang="ja-JP" altLang="en-US" sz="2000" dirty="0"/>
              <a:t>結びつきを解除するときは</a:t>
            </a:r>
            <a:r>
              <a:rPr lang="en-US" altLang="ja-JP" sz="2000" dirty="0"/>
              <a:t> </a:t>
            </a:r>
            <a:r>
              <a:rPr lang="en-US" altLang="ja-JP" dirty="0"/>
              <a:t>$(T)</a:t>
            </a:r>
            <a:r>
              <a:rPr lang="en-US" altLang="ja-JP" b="1" dirty="0">
                <a:solidFill>
                  <a:srgbClr val="0000FF"/>
                </a:solidFill>
              </a:rPr>
              <a:t>.off("</a:t>
            </a:r>
            <a:r>
              <a:rPr lang="ja-JP" altLang="en-US" dirty="0">
                <a:solidFill>
                  <a:srgbClr val="000000"/>
                </a:solidFill>
              </a:rPr>
              <a:t>イベント名</a:t>
            </a:r>
            <a:r>
              <a:rPr lang="en-US" altLang="ja-JP" b="1" dirty="0">
                <a:solidFill>
                  <a:srgbClr val="0000FF"/>
                </a:solidFill>
              </a:rPr>
              <a:t>")</a:t>
            </a:r>
            <a:endParaRPr lang="en-US" altLang="ja-JP" dirty="0"/>
          </a:p>
          <a:p>
            <a:pPr lvl="1">
              <a:buFontTx/>
              <a:buNone/>
              <a:defRPr/>
            </a:pPr>
            <a:r>
              <a:rPr lang="ja-JP" altLang="en-US" dirty="0"/>
              <a:t>例：</a:t>
            </a:r>
            <a:r>
              <a:rPr lang="en-US" altLang="ja-JP" dirty="0"/>
              <a:t> &lt;button type="button" id="b01"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None/>
              <a:defRPr/>
            </a:pPr>
            <a:r>
              <a:rPr lang="en-US" altLang="ja-JP" dirty="0"/>
              <a:t>			                    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onclick="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doThis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()"</a:t>
            </a:r>
            <a:r>
              <a:rPr lang="en-US" altLang="ja-JP" dirty="0"/>
              <a:t>&gt;</a:t>
            </a:r>
            <a:r>
              <a:rPr lang="ja-JP" altLang="en-US" dirty="0"/>
              <a:t>ボタン</a:t>
            </a:r>
            <a:r>
              <a:rPr lang="en-US" altLang="ja-JP" dirty="0"/>
              <a:t>&lt;/button&gt;</a:t>
            </a:r>
          </a:p>
        </p:txBody>
      </p:sp>
      <p:sp>
        <p:nvSpPr>
          <p:cNvPr id="46084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46085" name="正方形/長方形 27"/>
          <p:cNvSpPr>
            <a:spLocks noChangeArrowheads="1"/>
          </p:cNvSpPr>
          <p:nvPr/>
        </p:nvSpPr>
        <p:spPr bwMode="auto">
          <a:xfrm>
            <a:off x="912706" y="3355985"/>
            <a:ext cx="5701456" cy="609600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Arial"/>
              <a:cs typeface="Arial"/>
            </a:endParaRPr>
          </a:p>
        </p:txBody>
      </p:sp>
      <p:grpSp>
        <p:nvGrpSpPr>
          <p:cNvPr id="3" name="図形グループ 11"/>
          <p:cNvGrpSpPr>
            <a:grpSpLocks/>
          </p:cNvGrpSpPr>
          <p:nvPr/>
        </p:nvGrpSpPr>
        <p:grpSpPr bwMode="auto">
          <a:xfrm>
            <a:off x="1207809" y="5223075"/>
            <a:ext cx="3429000" cy="461963"/>
            <a:chOff x="1752600" y="4953000"/>
            <a:chExt cx="3429000" cy="461963"/>
          </a:xfrm>
        </p:grpSpPr>
        <p:sp>
          <p:nvSpPr>
            <p:cNvPr id="46089" name="フリーフォーム 37"/>
            <p:cNvSpPr>
              <a:spLocks noChangeArrowheads="1"/>
            </p:cNvSpPr>
            <p:nvPr/>
          </p:nvSpPr>
          <p:spPr bwMode="auto">
            <a:xfrm>
              <a:off x="2590800" y="5102225"/>
              <a:ext cx="2590800" cy="307975"/>
            </a:xfrm>
            <a:custGeom>
              <a:avLst/>
              <a:gdLst>
                <a:gd name="T0" fmla="*/ 0 w 2172127"/>
                <a:gd name="T1" fmla="*/ 305392 h 308624"/>
                <a:gd name="T2" fmla="*/ 0 w 2172127"/>
                <a:gd name="T3" fmla="*/ 0 h 308624"/>
                <a:gd name="T4" fmla="*/ 6254278 w 2172127"/>
                <a:gd name="T5" fmla="*/ 0 h 308624"/>
                <a:gd name="T6" fmla="*/ 0 60000 65536"/>
                <a:gd name="T7" fmla="*/ 0 60000 65536"/>
                <a:gd name="T8" fmla="*/ 0 60000 65536"/>
                <a:gd name="T9" fmla="*/ 0 w 2172127"/>
                <a:gd name="T10" fmla="*/ 0 h 308624"/>
                <a:gd name="T11" fmla="*/ 2172127 w 2172127"/>
                <a:gd name="T12" fmla="*/ 308624 h 308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127" h="308624">
                  <a:moveTo>
                    <a:pt x="0" y="308624"/>
                  </a:moveTo>
                  <a:lnTo>
                    <a:pt x="0" y="0"/>
                  </a:lnTo>
                  <a:lnTo>
                    <a:pt x="2172127" y="0"/>
                  </a:ln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 type="arrow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ja-JP" altLang="en-US">
                <a:latin typeface="Arial" charset="0"/>
                <a:ea typeface="Arial"/>
                <a:cs typeface="Arial"/>
              </a:endParaRPr>
            </a:p>
          </p:txBody>
        </p:sp>
        <p:sp>
          <p:nvSpPr>
            <p:cNvPr id="46090" name="テキスト ボックス 38"/>
            <p:cNvSpPr txBox="1">
              <a:spLocks noChangeArrowheads="1"/>
            </p:cNvSpPr>
            <p:nvPr/>
          </p:nvSpPr>
          <p:spPr bwMode="auto">
            <a:xfrm>
              <a:off x="1752600" y="4953000"/>
              <a:ext cx="8001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2400">
                  <a:solidFill>
                    <a:srgbClr val="FF6600"/>
                  </a:solidFill>
                  <a:ea typeface="Arial"/>
                  <a:cs typeface="Arial"/>
                </a:rPr>
                <a:t>同等</a:t>
              </a: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522009" y="5680274"/>
            <a:ext cx="4845422" cy="5232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altLang="ja-JP" sz="2800" dirty="0">
                <a:latin typeface="Arial"/>
                <a:ea typeface="Arial"/>
                <a:cs typeface="Arial"/>
              </a:rPr>
              <a:t>$("#b01").on("click", </a:t>
            </a:r>
            <a:r>
              <a:rPr lang="en-US" altLang="ja-JP" sz="2800" dirty="0" err="1">
                <a:latin typeface="Arial"/>
                <a:ea typeface="Arial"/>
                <a:cs typeface="Arial"/>
              </a:rPr>
              <a:t>doThis</a:t>
            </a:r>
            <a:r>
              <a:rPr lang="en-US" altLang="ja-JP" sz="2800" dirty="0">
                <a:latin typeface="Arial"/>
                <a:ea typeface="Arial"/>
                <a:cs typeface="Arial"/>
              </a:rPr>
              <a:t> );</a:t>
            </a:r>
            <a:endParaRPr lang="ja-JP" altLang="en-US" sz="28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9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jQuery</a:t>
            </a:r>
            <a:r>
              <a:rPr lang="ja-JP" altLang="en-US" dirty="0"/>
              <a:t>が扱えるイベント</a:t>
            </a:r>
          </a:p>
        </p:txBody>
      </p:sp>
      <p:sp>
        <p:nvSpPr>
          <p:cNvPr id="37891" name="フッター プレースホル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90707"/>
              </p:ext>
            </p:extLst>
          </p:nvPr>
        </p:nvGraphicFramePr>
        <p:xfrm>
          <a:off x="2209800" y="1676400"/>
          <a:ext cx="7972949" cy="2773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1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ea typeface="Arial"/>
                        </a:rPr>
                        <a:t>マウス動作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click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要素をクリックした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>
                          <a:solidFill>
                            <a:srgbClr val="008000"/>
                          </a:solidFill>
                          <a:ea typeface="Arial"/>
                        </a:rPr>
                        <a:t>dblclick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要素をダブルクリックした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mouseover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要素上にポインタを乗せた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>
                          <a:solidFill>
                            <a:srgbClr val="008000"/>
                          </a:solidFill>
                          <a:ea typeface="Arial"/>
                        </a:rPr>
                        <a:t>mouseout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要素からポインタが出た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>
                          <a:solidFill>
                            <a:srgbClr val="008000"/>
                          </a:solidFill>
                          <a:ea typeface="Arial"/>
                        </a:rPr>
                        <a:t>mousedown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ea typeface="Arial"/>
                        </a:rPr>
                        <a:t>mouseover</a:t>
                      </a:r>
                      <a:r>
                        <a:rPr kumimoji="1" lang="ja-JP" altLang="en-US" sz="2000" b="0">
                          <a:ea typeface="Arial"/>
                        </a:rPr>
                        <a:t>の状態でマウスボタンを押した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>
                          <a:solidFill>
                            <a:srgbClr val="008000"/>
                          </a:solidFill>
                          <a:ea typeface="Arial"/>
                        </a:rPr>
                        <a:t>mouseup</a:t>
                      </a:r>
                      <a:endParaRPr kumimoji="1" lang="ja-JP" altLang="en-US" sz="2000" b="1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ea typeface="Arial"/>
                        </a:rPr>
                        <a:t>mousedown</a:t>
                      </a:r>
                      <a:r>
                        <a:rPr kumimoji="1" lang="ja-JP" altLang="en-US" sz="2000" b="0">
                          <a:ea typeface="Arial"/>
                        </a:rPr>
                        <a:t>で押されたマウスボタンを放した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>
                          <a:solidFill>
                            <a:srgbClr val="008000"/>
                          </a:solidFill>
                          <a:ea typeface="Arial"/>
                        </a:rPr>
                        <a:t>mousemove</a:t>
                      </a:r>
                      <a:endParaRPr kumimoji="1" lang="ja-JP" altLang="en-US" sz="2000" b="1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要素上でポインタを動かしている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62869"/>
              </p:ext>
            </p:extLst>
          </p:nvPr>
        </p:nvGraphicFramePr>
        <p:xfrm>
          <a:off x="2209800" y="4572000"/>
          <a:ext cx="7972948" cy="1447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1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ea typeface="Arial"/>
                        </a:rPr>
                        <a:t>キー入力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>
                          <a:solidFill>
                            <a:srgbClr val="008000"/>
                          </a:solidFill>
                          <a:ea typeface="Arial"/>
                        </a:rPr>
                        <a:t>keydown</a:t>
                      </a:r>
                      <a:endParaRPr kumimoji="1" lang="ja-JP" altLang="en-US" sz="2000" b="1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要素にフォーカスが当たった状態でキーを押した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>
                          <a:solidFill>
                            <a:srgbClr val="008000"/>
                          </a:solidFill>
                          <a:ea typeface="Arial"/>
                        </a:rPr>
                        <a:t>keypress</a:t>
                      </a:r>
                      <a:endParaRPr kumimoji="1" lang="ja-JP" altLang="en-US" sz="2000" b="1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ea typeface="Arial"/>
                        </a:rPr>
                        <a:t>keydown</a:t>
                      </a:r>
                      <a:r>
                        <a:rPr kumimoji="1" lang="ja-JP" altLang="en-US" sz="2000" b="0">
                          <a:ea typeface="Arial"/>
                        </a:rPr>
                        <a:t>の後でキーを押し続ける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>
                          <a:solidFill>
                            <a:srgbClr val="008000"/>
                          </a:solidFill>
                          <a:ea typeface="Arial"/>
                        </a:rPr>
                        <a:t>keyup</a:t>
                      </a:r>
                      <a:endParaRPr kumimoji="1" lang="ja-JP" altLang="en-US" sz="2000" b="1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ea typeface="Arial"/>
                        </a:rPr>
                        <a:t>keydown</a:t>
                      </a:r>
                      <a:r>
                        <a:rPr kumimoji="1" lang="ja-JP" altLang="en-US" sz="2000" b="0">
                          <a:ea typeface="Arial"/>
                        </a:rPr>
                        <a:t>または</a:t>
                      </a:r>
                      <a:r>
                        <a:rPr kumimoji="1" lang="en-US" altLang="ja-JP" sz="2000" b="0">
                          <a:ea typeface="Arial"/>
                        </a:rPr>
                        <a:t>press</a:t>
                      </a:r>
                      <a:r>
                        <a:rPr kumimoji="1" lang="ja-JP" altLang="en-US" sz="2000" b="0">
                          <a:ea typeface="Arial"/>
                        </a:rPr>
                        <a:t>の後でキーを放した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936" name="テキスト ボックス 9"/>
          <p:cNvSpPr txBox="1">
            <a:spLocks noChangeArrowheads="1"/>
          </p:cNvSpPr>
          <p:nvPr/>
        </p:nvSpPr>
        <p:spPr bwMode="auto">
          <a:xfrm>
            <a:off x="5559229" y="1216583"/>
            <a:ext cx="4145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b="1">
                <a:ea typeface="Arial"/>
                <a:cs typeface="Arial"/>
              </a:rPr>
              <a:t>（</a:t>
            </a:r>
            <a:r>
              <a:rPr lang="en-US" altLang="ja-JP" b="1">
                <a:ea typeface="Arial"/>
                <a:cs typeface="Arial"/>
              </a:rPr>
              <a:t>≒HTML4.01, XHTML1.1</a:t>
            </a:r>
            <a:r>
              <a:rPr lang="ja-JP" altLang="en-US" b="1">
                <a:ea typeface="Arial"/>
                <a:cs typeface="Arial"/>
              </a:rPr>
              <a:t>での標準）</a:t>
            </a:r>
          </a:p>
        </p:txBody>
      </p:sp>
    </p:spTree>
    <p:extLst>
      <p:ext uri="{BB962C8B-B14F-4D97-AF65-F5344CB8AC3E}">
        <p14:creationId xmlns:p14="http://schemas.microsoft.com/office/powerpoint/2010/main" val="2606039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12031</TotalTime>
  <Words>1640</Words>
  <Application>Microsoft Office PowerPoint</Application>
  <PresentationFormat>ワイド画面</PresentationFormat>
  <Paragraphs>291</Paragraphs>
  <Slides>20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20</vt:i4>
      </vt:variant>
    </vt:vector>
  </HeadingPairs>
  <TitlesOfParts>
    <vt:vector size="30" baseType="lpstr">
      <vt:lpstr>ＭＳ Ｐゴシック</vt:lpstr>
      <vt:lpstr>小塚明朝 Pro B</vt:lpstr>
      <vt:lpstr>小塚明朝 Pro M</vt:lpstr>
      <vt:lpstr>Arial</vt:lpstr>
      <vt:lpstr>Calibri</vt:lpstr>
      <vt:lpstr>Times</vt:lpstr>
      <vt:lpstr>Wingdings</vt:lpstr>
      <vt:lpstr>template001</vt:lpstr>
      <vt:lpstr>1_デザインの設定</vt:lpstr>
      <vt:lpstr>2_デザインの設定</vt:lpstr>
      <vt:lpstr>ウェブプログラミングIII　　</vt:lpstr>
      <vt:lpstr>属性操作のメソッド</vt:lpstr>
      <vt:lpstr>属性操作のショートカット</vt:lpstr>
      <vt:lpstr>属性操作のショートカット</vt:lpstr>
      <vt:lpstr>親子／兄弟関係の変更</vt:lpstr>
      <vt:lpstr>親子/兄弟関係の変更</vt:lpstr>
      <vt:lpstr>演習（movelist.html）</vt:lpstr>
      <vt:lpstr>イベント処理</vt:lpstr>
      <vt:lpstr>jQueryが扱えるイベント</vt:lpstr>
      <vt:lpstr>jQueryが扱えるイベント</vt:lpstr>
      <vt:lpstr>onメソッドをいつ実行するか</vt:lpstr>
      <vt:lpstr>onメソッドをいつ実行するか</vt:lpstr>
      <vt:lpstr>補足：コールバック関数</vt:lpstr>
      <vt:lpstr>演習（movelist.html）</vt:lpstr>
      <vt:lpstr>新規DOM要素の生成</vt:lpstr>
      <vt:lpstr>新規DOM要素の追加</vt:lpstr>
      <vt:lpstr>演習（movelist.html）</vt:lpstr>
      <vt:lpstr>DOM要素の置換</vt:lpstr>
      <vt:lpstr>DOM要素の置換</vt:lpstr>
      <vt:lpstr>演習（translate.html）</vt:lpstr>
    </vt:vector>
  </TitlesOfParts>
  <Company>KCG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京都情報大学院大学</dc:creator>
  <cp:lastModifiedBy>山嵜 聡</cp:lastModifiedBy>
  <cp:revision>976</cp:revision>
  <dcterms:created xsi:type="dcterms:W3CDTF">2004-03-14T04:44:17Z</dcterms:created>
  <dcterms:modified xsi:type="dcterms:W3CDTF">2021-11-02T04:26:43Z</dcterms:modified>
</cp:coreProperties>
</file>