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5" r:id="rId2"/>
    <p:sldId id="287" r:id="rId3"/>
    <p:sldId id="288" r:id="rId4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5144" autoAdjust="0"/>
  </p:normalViewPr>
  <p:slideViewPr>
    <p:cSldViewPr snapToGrid="0" showGuides="1">
      <p:cViewPr varScale="1">
        <p:scale>
          <a:sx n="85" d="100"/>
          <a:sy n="85" d="100"/>
        </p:scale>
        <p:origin x="692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31E2-5057-45E6-A727-D4FB46B12E5D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D39EE-A73E-4A97-A30A-357B2F148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77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 19"/>
          <p:cNvSpPr/>
          <p:nvPr userDrawn="1"/>
        </p:nvSpPr>
        <p:spPr>
          <a:xfrm>
            <a:off x="6338596" y="2170922"/>
            <a:ext cx="2842726" cy="3016898"/>
          </a:xfrm>
          <a:custGeom>
            <a:avLst/>
            <a:gdLst>
              <a:gd name="connsiteX0" fmla="*/ 2824065 w 2842726"/>
              <a:gd name="connsiteY0" fmla="*/ 2985796 h 3016898"/>
              <a:gd name="connsiteX1" fmla="*/ 2842726 w 2842726"/>
              <a:gd name="connsiteY1" fmla="*/ 0 h 3016898"/>
              <a:gd name="connsiteX2" fmla="*/ 0 w 2842726"/>
              <a:gd name="connsiteY2" fmla="*/ 3016898 h 3016898"/>
              <a:gd name="connsiteX3" fmla="*/ 2824065 w 2842726"/>
              <a:gd name="connsiteY3" fmla="*/ 2985796 h 301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2726" h="3016898">
                <a:moveTo>
                  <a:pt x="2824065" y="2985796"/>
                </a:moveTo>
                <a:lnTo>
                  <a:pt x="2842726" y="0"/>
                </a:lnTo>
                <a:lnTo>
                  <a:pt x="0" y="3016898"/>
                </a:lnTo>
                <a:lnTo>
                  <a:pt x="2824065" y="2985796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 userDrawn="1"/>
        </p:nvSpPr>
        <p:spPr>
          <a:xfrm>
            <a:off x="4438261" y="4008358"/>
            <a:ext cx="3321698" cy="1144555"/>
          </a:xfrm>
          <a:custGeom>
            <a:avLst/>
            <a:gdLst>
              <a:gd name="connsiteX0" fmla="*/ 3321698 w 3321698"/>
              <a:gd name="connsiteY0" fmla="*/ 1107233 h 1144555"/>
              <a:gd name="connsiteX1" fmla="*/ 2177143 w 3321698"/>
              <a:gd name="connsiteY1" fmla="*/ 0 h 1144555"/>
              <a:gd name="connsiteX2" fmla="*/ 410547 w 3321698"/>
              <a:gd name="connsiteY2" fmla="*/ 273698 h 1144555"/>
              <a:gd name="connsiteX3" fmla="*/ 0 w 3321698"/>
              <a:gd name="connsiteY3" fmla="*/ 1144555 h 1144555"/>
              <a:gd name="connsiteX4" fmla="*/ 3321698 w 3321698"/>
              <a:gd name="connsiteY4" fmla="*/ 1107233 h 114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1698" h="1144555">
                <a:moveTo>
                  <a:pt x="3321698" y="1107233"/>
                </a:moveTo>
                <a:lnTo>
                  <a:pt x="2177143" y="0"/>
                </a:lnTo>
                <a:lnTo>
                  <a:pt x="410547" y="273698"/>
                </a:lnTo>
                <a:lnTo>
                  <a:pt x="0" y="1144555"/>
                </a:lnTo>
                <a:lnTo>
                  <a:pt x="3321698" y="1107233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 userDrawn="1"/>
        </p:nvSpPr>
        <p:spPr>
          <a:xfrm>
            <a:off x="7524411" y="-43543"/>
            <a:ext cx="1706676" cy="3657600"/>
          </a:xfrm>
          <a:custGeom>
            <a:avLst/>
            <a:gdLst>
              <a:gd name="connsiteX0" fmla="*/ 0 w 1013927"/>
              <a:gd name="connsiteY0" fmla="*/ 0 h 3657600"/>
              <a:gd name="connsiteX1" fmla="*/ 995265 w 1013927"/>
              <a:gd name="connsiteY1" fmla="*/ 0 h 3657600"/>
              <a:gd name="connsiteX2" fmla="*/ 1013927 w 1013927"/>
              <a:gd name="connsiteY2" fmla="*/ 3315478 h 3657600"/>
              <a:gd name="connsiteX3" fmla="*/ 522514 w 1013927"/>
              <a:gd name="connsiteY3" fmla="*/ 3657600 h 3657600"/>
              <a:gd name="connsiteX4" fmla="*/ 0 w 1013927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927" h="3657600">
                <a:moveTo>
                  <a:pt x="0" y="0"/>
                </a:moveTo>
                <a:lnTo>
                  <a:pt x="995265" y="0"/>
                </a:lnTo>
                <a:lnTo>
                  <a:pt x="1013927" y="3315478"/>
                </a:lnTo>
                <a:lnTo>
                  <a:pt x="522514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3588" y="1586204"/>
            <a:ext cx="7520412" cy="985546"/>
          </a:xfrm>
          <a:gradFill flip="none" rotWithShape="1">
            <a:gsLst>
              <a:gs pos="57000">
                <a:schemeClr val="bg1"/>
              </a:gs>
              <a:gs pos="89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180975" indent="0"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619590" y="2557131"/>
            <a:ext cx="7524410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932050" y="2715770"/>
            <a:ext cx="4211950" cy="93613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クリックして講師名を入力</a:t>
            </a:r>
          </a:p>
        </p:txBody>
      </p:sp>
      <p:pic>
        <p:nvPicPr>
          <p:cNvPr id="16" name="図 15" descr="2背景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127" cy="5143500"/>
          </a:xfrm>
          <a:prstGeom prst="rect">
            <a:avLst/>
          </a:prstGeom>
        </p:spPr>
      </p:pic>
      <p:sp>
        <p:nvSpPr>
          <p:cNvPr id="12" name="角丸四角形 11"/>
          <p:cNvSpPr/>
          <p:nvPr userDrawn="1"/>
        </p:nvSpPr>
        <p:spPr>
          <a:xfrm>
            <a:off x="371980" y="1991416"/>
            <a:ext cx="936130" cy="3467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187466" y="1323660"/>
            <a:ext cx="130516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Impact" pitchFamily="34" charset="0"/>
              </a:rPr>
              <a:t>The Kyoto College of</a:t>
            </a:r>
          </a:p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Impact" pitchFamily="34" charset="0"/>
              </a:rPr>
              <a:t> Graduate Studies </a:t>
            </a:r>
          </a:p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Impact" pitchFamily="34" charset="0"/>
              </a:rPr>
              <a:t>for Informatics</a:t>
            </a:r>
          </a:p>
        </p:txBody>
      </p:sp>
      <p:pic>
        <p:nvPicPr>
          <p:cNvPr id="26" name="図 25" descr="kcgedu_red_no_tex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5668" y="2040823"/>
            <a:ext cx="781200" cy="223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/>
          <p:nvPr userDrawn="1"/>
        </p:nvSpPr>
        <p:spPr>
          <a:xfrm>
            <a:off x="6338596" y="2170922"/>
            <a:ext cx="2842726" cy="3016898"/>
          </a:xfrm>
          <a:custGeom>
            <a:avLst/>
            <a:gdLst>
              <a:gd name="connsiteX0" fmla="*/ 2824065 w 2842726"/>
              <a:gd name="connsiteY0" fmla="*/ 2985796 h 3016898"/>
              <a:gd name="connsiteX1" fmla="*/ 2842726 w 2842726"/>
              <a:gd name="connsiteY1" fmla="*/ 0 h 3016898"/>
              <a:gd name="connsiteX2" fmla="*/ 0 w 2842726"/>
              <a:gd name="connsiteY2" fmla="*/ 3016898 h 3016898"/>
              <a:gd name="connsiteX3" fmla="*/ 2824065 w 2842726"/>
              <a:gd name="connsiteY3" fmla="*/ 2985796 h 301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2726" h="3016898">
                <a:moveTo>
                  <a:pt x="2824065" y="2985796"/>
                </a:moveTo>
                <a:lnTo>
                  <a:pt x="2842726" y="0"/>
                </a:lnTo>
                <a:lnTo>
                  <a:pt x="0" y="3016898"/>
                </a:lnTo>
                <a:lnTo>
                  <a:pt x="2824065" y="2985796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 userDrawn="1"/>
        </p:nvSpPr>
        <p:spPr>
          <a:xfrm>
            <a:off x="5150223" y="4062049"/>
            <a:ext cx="3321698" cy="1144555"/>
          </a:xfrm>
          <a:custGeom>
            <a:avLst/>
            <a:gdLst>
              <a:gd name="connsiteX0" fmla="*/ 3321698 w 3321698"/>
              <a:gd name="connsiteY0" fmla="*/ 1107233 h 1144555"/>
              <a:gd name="connsiteX1" fmla="*/ 2177143 w 3321698"/>
              <a:gd name="connsiteY1" fmla="*/ 0 h 1144555"/>
              <a:gd name="connsiteX2" fmla="*/ 410547 w 3321698"/>
              <a:gd name="connsiteY2" fmla="*/ 273698 h 1144555"/>
              <a:gd name="connsiteX3" fmla="*/ 0 w 3321698"/>
              <a:gd name="connsiteY3" fmla="*/ 1144555 h 1144555"/>
              <a:gd name="connsiteX4" fmla="*/ 3321698 w 3321698"/>
              <a:gd name="connsiteY4" fmla="*/ 1107233 h 114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1698" h="1144555">
                <a:moveTo>
                  <a:pt x="3321698" y="1107233"/>
                </a:moveTo>
                <a:lnTo>
                  <a:pt x="2177143" y="0"/>
                </a:lnTo>
                <a:lnTo>
                  <a:pt x="410547" y="273698"/>
                </a:lnTo>
                <a:lnTo>
                  <a:pt x="0" y="1144555"/>
                </a:lnTo>
                <a:lnTo>
                  <a:pt x="3321698" y="1107233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 userDrawn="1"/>
        </p:nvSpPr>
        <p:spPr>
          <a:xfrm>
            <a:off x="7524411" y="-43543"/>
            <a:ext cx="1706676" cy="3657600"/>
          </a:xfrm>
          <a:custGeom>
            <a:avLst/>
            <a:gdLst>
              <a:gd name="connsiteX0" fmla="*/ 0 w 1013927"/>
              <a:gd name="connsiteY0" fmla="*/ 0 h 3657600"/>
              <a:gd name="connsiteX1" fmla="*/ 995265 w 1013927"/>
              <a:gd name="connsiteY1" fmla="*/ 0 h 3657600"/>
              <a:gd name="connsiteX2" fmla="*/ 1013927 w 1013927"/>
              <a:gd name="connsiteY2" fmla="*/ 3315478 h 3657600"/>
              <a:gd name="connsiteX3" fmla="*/ 522514 w 1013927"/>
              <a:gd name="connsiteY3" fmla="*/ 3657600 h 3657600"/>
              <a:gd name="connsiteX4" fmla="*/ 0 w 1013927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927" h="3657600">
                <a:moveTo>
                  <a:pt x="0" y="0"/>
                </a:moveTo>
                <a:lnTo>
                  <a:pt x="995265" y="0"/>
                </a:lnTo>
                <a:lnTo>
                  <a:pt x="1013927" y="3315478"/>
                </a:lnTo>
                <a:lnTo>
                  <a:pt x="522514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313303" y="818916"/>
            <a:ext cx="8905341" cy="541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3918" y="195420"/>
            <a:ext cx="7340082" cy="648090"/>
          </a:xfrm>
          <a:noFill/>
        </p:spPr>
        <p:txBody>
          <a:bodyPr>
            <a:normAutofit/>
          </a:bodyPr>
          <a:lstStyle>
            <a:lvl1pPr marL="87313" indent="0"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97158" y="1131550"/>
            <a:ext cx="8223431" cy="3816530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7" name="図 16" descr="2背景0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11893" cy="5143500"/>
          </a:xfrm>
          <a:prstGeom prst="rect">
            <a:avLst/>
          </a:prstGeom>
        </p:spPr>
      </p:pic>
      <p:pic>
        <p:nvPicPr>
          <p:cNvPr id="20" name="図 19" descr="2背景03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347789"/>
            <a:ext cx="1623600" cy="809067"/>
          </a:xfrm>
          <a:prstGeom prst="rect">
            <a:avLst/>
          </a:prstGeom>
        </p:spPr>
      </p:pic>
      <p:pic>
        <p:nvPicPr>
          <p:cNvPr id="22" name="図 21" descr="kcgedu_red_no_tex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76434" y="488013"/>
            <a:ext cx="612000" cy="17503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スライド番号プレースホルダ 5">
            <a:extLst>
              <a:ext uri="{FF2B5EF4-FFF2-40B4-BE49-F238E27FC236}">
                <a16:creationId xmlns:a16="http://schemas.microsoft.com/office/drawing/2014/main" id="{E0FD1D8F-899C-4456-A651-700C993F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32642" y="4853402"/>
            <a:ext cx="940905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95000"/>
              </a:schemeClr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正方形/長方形 3"/>
          <p:cNvSpPr/>
          <p:nvPr userDrawn="1"/>
        </p:nvSpPr>
        <p:spPr>
          <a:xfrm>
            <a:off x="8304323" y="4958834"/>
            <a:ext cx="74571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6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lang="ja-JP" altLang="en-US" sz="6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ja-JP" sz="6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kcg.edu</a:t>
            </a:r>
            <a:r>
              <a:rPr lang="en-US" altLang="ja-JP" sz="6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2020</a:t>
            </a:r>
            <a:endParaRPr lang="ja-JP" altLang="en-US" sz="6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小塚ゴシック Pro B" pitchFamily="34" charset="-128"/>
          <a:ea typeface="小塚ゴシック Pro B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小塚ゴシック Pro M" pitchFamily="34" charset="-128"/>
          <a:ea typeface="小塚ゴシック Pro M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小塚ゴシック Pro M" pitchFamily="34" charset="-128"/>
          <a:ea typeface="小塚ゴシック Pro M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小塚ゴシック Pro M" pitchFamily="34" charset="-128"/>
          <a:ea typeface="小塚ゴシック Pro M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小塚ゴシック Pro M" pitchFamily="34" charset="-128"/>
          <a:ea typeface="小塚ゴシック Pro M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小塚ゴシック Pro M" pitchFamily="34" charset="-128"/>
          <a:ea typeface="小塚ゴシック Pro M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9388"/>
            <a:r>
              <a:rPr lang="en-US" altLang="ja-JP" dirty="0"/>
              <a:t>PC</a:t>
            </a:r>
            <a:r>
              <a:rPr lang="ja-JP" altLang="en-US" dirty="0"/>
              <a:t>に</a:t>
            </a:r>
            <a:r>
              <a:rPr lang="en-US" altLang="ja-JP" dirty="0"/>
              <a:t>Anaconda/Python</a:t>
            </a:r>
            <a:r>
              <a:rPr lang="ja-JP" altLang="en-US" dirty="0"/>
              <a:t>をインストール</a:t>
            </a:r>
            <a:endParaRPr kumimoji="1" lang="ja-JP" altLang="en-US" dirty="0"/>
          </a:p>
        </p:txBody>
      </p:sp>
      <p:sp>
        <p:nvSpPr>
          <p:cNvPr id="7" name="正方形/長方形 26">
            <a:extLst>
              <a:ext uri="{FF2B5EF4-FFF2-40B4-BE49-F238E27FC236}">
                <a16:creationId xmlns:a16="http://schemas.microsoft.com/office/drawing/2014/main" id="{D56557B9-6E2A-4303-8B89-8BA7C2BB5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599" y="1658929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9pPr>
          </a:lstStyle>
          <a:p>
            <a:r>
              <a:rPr lang="ja-JP" altLang="en-US" sz="1800" dirty="0">
                <a:ea typeface="小塚ゴシック Pro M"/>
              </a:rPr>
              <a:t>標準</a:t>
            </a:r>
            <a:r>
              <a:rPr lang="en-US" altLang="ja-JP" sz="1800" dirty="0">
                <a:ea typeface="小塚ゴシック Pro M"/>
              </a:rPr>
              <a:t>Python</a:t>
            </a:r>
            <a:endParaRPr lang="ja-JP" altLang="en-US" sz="1800" dirty="0">
              <a:ea typeface="小塚ゴシック Pro M"/>
            </a:endParaRPr>
          </a:p>
        </p:txBody>
      </p:sp>
      <p:sp>
        <p:nvSpPr>
          <p:cNvPr id="8" name="正方形/長方形 26">
            <a:extLst>
              <a:ext uri="{FF2B5EF4-FFF2-40B4-BE49-F238E27FC236}">
                <a16:creationId xmlns:a16="http://schemas.microsoft.com/office/drawing/2014/main" id="{637F4233-ABBC-4C5F-B05B-CA5071F32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599" y="2374787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9pPr>
          </a:lstStyle>
          <a:p>
            <a:r>
              <a:rPr lang="en-US" altLang="ja-JP" sz="1800" dirty="0" err="1">
                <a:ea typeface="小塚ゴシック Pro M"/>
              </a:rPr>
              <a:t>Miniconda</a:t>
            </a:r>
            <a:endParaRPr lang="ja-JP" altLang="en-US" sz="1800" dirty="0">
              <a:ea typeface="小塚ゴシック Pro M"/>
            </a:endParaRPr>
          </a:p>
        </p:txBody>
      </p:sp>
      <p:sp>
        <p:nvSpPr>
          <p:cNvPr id="10" name="正方形/長方形 26">
            <a:extLst>
              <a:ext uri="{FF2B5EF4-FFF2-40B4-BE49-F238E27FC236}">
                <a16:creationId xmlns:a16="http://schemas.microsoft.com/office/drawing/2014/main" id="{376BE556-AB1C-4EF1-9E68-C187E5C05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24" y="2505592"/>
            <a:ext cx="203132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9pPr>
          </a:lstStyle>
          <a:p>
            <a:pPr algn="ctr"/>
            <a:r>
              <a:rPr lang="en-US" altLang="ja-JP" sz="2000" dirty="0">
                <a:ea typeface="小塚ゴシック Pro M"/>
              </a:rPr>
              <a:t>Python</a:t>
            </a:r>
          </a:p>
          <a:p>
            <a:pPr algn="ctr"/>
            <a:r>
              <a:rPr lang="ja-JP" altLang="en-US" sz="1800" dirty="0">
                <a:ea typeface="小塚ゴシック Pro M"/>
              </a:rPr>
              <a:t>インストール方法</a:t>
            </a:r>
          </a:p>
        </p:txBody>
      </p:sp>
      <p:sp>
        <p:nvSpPr>
          <p:cNvPr id="11" name="正方形/長方形 26">
            <a:extLst>
              <a:ext uri="{FF2B5EF4-FFF2-40B4-BE49-F238E27FC236}">
                <a16:creationId xmlns:a16="http://schemas.microsoft.com/office/drawing/2014/main" id="{98A6404D-1D66-4A5B-AD44-8D17C658C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250" y="3155900"/>
            <a:ext cx="12792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9pPr>
          </a:lstStyle>
          <a:p>
            <a:r>
              <a:rPr lang="en-US" altLang="ja-JP" sz="2000" dirty="0">
                <a:solidFill>
                  <a:srgbClr val="FF0000"/>
                </a:solidFill>
                <a:ea typeface="小塚ゴシック Pro M"/>
              </a:rPr>
              <a:t>Anaconda</a:t>
            </a:r>
          </a:p>
        </p:txBody>
      </p:sp>
      <p:cxnSp>
        <p:nvCxnSpPr>
          <p:cNvPr id="12" name="直線コネクタ 54">
            <a:extLst>
              <a:ext uri="{FF2B5EF4-FFF2-40B4-BE49-F238E27FC236}">
                <a16:creationId xmlns:a16="http://schemas.microsoft.com/office/drawing/2014/main" id="{383EF11E-9E8A-484E-AB19-DF4A394D12E2}"/>
              </a:ext>
            </a:extLst>
          </p:cNvPr>
          <p:cNvCxnSpPr>
            <a:cxnSpLocks noChangeShapeType="1"/>
            <a:stCxn id="10" idx="3"/>
            <a:endCxn id="7" idx="1"/>
          </p:cNvCxnSpPr>
          <p:nvPr/>
        </p:nvCxnSpPr>
        <p:spPr bwMode="auto">
          <a:xfrm flipV="1">
            <a:off x="2531149" y="1843595"/>
            <a:ext cx="476450" cy="100055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線コネクタ 54">
            <a:extLst>
              <a:ext uri="{FF2B5EF4-FFF2-40B4-BE49-F238E27FC236}">
                <a16:creationId xmlns:a16="http://schemas.microsoft.com/office/drawing/2014/main" id="{32F2DEBC-76E3-4921-8375-4AC4D60524BF}"/>
              </a:ext>
            </a:extLst>
          </p:cNvPr>
          <p:cNvCxnSpPr>
            <a:cxnSpLocks noChangeShapeType="1"/>
            <a:stCxn id="10" idx="3"/>
            <a:endCxn id="8" idx="1"/>
          </p:cNvCxnSpPr>
          <p:nvPr/>
        </p:nvCxnSpPr>
        <p:spPr bwMode="auto">
          <a:xfrm flipV="1">
            <a:off x="2531149" y="2559453"/>
            <a:ext cx="476450" cy="28469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線コネクタ 54">
            <a:extLst>
              <a:ext uri="{FF2B5EF4-FFF2-40B4-BE49-F238E27FC236}">
                <a16:creationId xmlns:a16="http://schemas.microsoft.com/office/drawing/2014/main" id="{E596D749-615E-46F3-B920-3D9A006DCA51}"/>
              </a:ext>
            </a:extLst>
          </p:cNvPr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2531149" y="2844146"/>
            <a:ext cx="495101" cy="51180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正方形/長方形 26">
            <a:extLst>
              <a:ext uri="{FF2B5EF4-FFF2-40B4-BE49-F238E27FC236}">
                <a16:creationId xmlns:a16="http://schemas.microsoft.com/office/drawing/2014/main" id="{6608C0B0-2579-4356-82EF-1BFA66564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778" y="4135081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9pPr>
          </a:lstStyle>
          <a:p>
            <a:r>
              <a:rPr lang="ja-JP" altLang="en-US" sz="1600" dirty="0">
                <a:ea typeface="小塚ゴシック Pro M"/>
              </a:rPr>
              <a:t>その他</a:t>
            </a:r>
            <a:endParaRPr lang="en-US" altLang="ja-JP" sz="1600" dirty="0">
              <a:ea typeface="小塚ゴシック Pro M"/>
            </a:endParaRPr>
          </a:p>
        </p:txBody>
      </p:sp>
      <p:cxnSp>
        <p:nvCxnSpPr>
          <p:cNvPr id="24" name="直線コネクタ 54">
            <a:extLst>
              <a:ext uri="{FF2B5EF4-FFF2-40B4-BE49-F238E27FC236}">
                <a16:creationId xmlns:a16="http://schemas.microsoft.com/office/drawing/2014/main" id="{7C8B3B51-6089-4AE9-BDE8-1C2B362293B9}"/>
              </a:ext>
            </a:extLst>
          </p:cNvPr>
          <p:cNvCxnSpPr>
            <a:cxnSpLocks noChangeShapeType="1"/>
            <a:stCxn id="10" idx="3"/>
            <a:endCxn id="23" idx="1"/>
          </p:cNvCxnSpPr>
          <p:nvPr/>
        </p:nvCxnSpPr>
        <p:spPr bwMode="auto">
          <a:xfrm>
            <a:off x="2531149" y="2844146"/>
            <a:ext cx="572629" cy="14602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正方形/長方形 26">
            <a:extLst>
              <a:ext uri="{FF2B5EF4-FFF2-40B4-BE49-F238E27FC236}">
                <a16:creationId xmlns:a16="http://schemas.microsoft.com/office/drawing/2014/main" id="{F5AC6BF0-CDA3-4243-B6A0-5AF659557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427" y="1581102"/>
            <a:ext cx="46751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800" dirty="0">
                <a:ea typeface="小塚ゴシック Pro M"/>
              </a:rPr>
              <a:t>Python</a:t>
            </a:r>
            <a:r>
              <a:rPr lang="ja-JP" altLang="en-US" sz="1800" dirty="0">
                <a:ea typeface="小塚ゴシック Pro M"/>
              </a:rPr>
              <a:t>のみインストール</a:t>
            </a:r>
            <a:endParaRPr lang="en-US" altLang="ja-JP" sz="1800" dirty="0">
              <a:ea typeface="小塚ゴシック Pro 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800" dirty="0">
                <a:ea typeface="小塚ゴシック Pro M"/>
              </a:rPr>
              <a:t>必要ライブラリを個別にインストール要</a:t>
            </a:r>
          </a:p>
        </p:txBody>
      </p:sp>
      <p:sp>
        <p:nvSpPr>
          <p:cNvPr id="36" name="正方形/長方形 26">
            <a:extLst>
              <a:ext uri="{FF2B5EF4-FFF2-40B4-BE49-F238E27FC236}">
                <a16:creationId xmlns:a16="http://schemas.microsoft.com/office/drawing/2014/main" id="{5D654372-C4E2-480B-BD24-D896456A3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291" y="2417160"/>
            <a:ext cx="32879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9pPr>
          </a:lstStyle>
          <a:p>
            <a:r>
              <a:rPr lang="ja-JP" altLang="en-US" sz="1600" dirty="0">
                <a:ea typeface="小塚ゴシック Pro M"/>
              </a:rPr>
              <a:t>（標準</a:t>
            </a:r>
            <a:r>
              <a:rPr lang="en-US" altLang="ja-JP" sz="1600" dirty="0">
                <a:ea typeface="小塚ゴシック Pro M"/>
              </a:rPr>
              <a:t>Python</a:t>
            </a:r>
            <a:r>
              <a:rPr lang="ja-JP" altLang="en-US" sz="1600" dirty="0">
                <a:ea typeface="小塚ゴシック Pro M"/>
              </a:rPr>
              <a:t>と</a:t>
            </a:r>
            <a:r>
              <a:rPr lang="en-US" altLang="ja-JP" sz="1600" dirty="0">
                <a:ea typeface="小塚ゴシック Pro M"/>
              </a:rPr>
              <a:t>Anaconda</a:t>
            </a:r>
            <a:r>
              <a:rPr lang="ja-JP" altLang="en-US" sz="1600" dirty="0">
                <a:ea typeface="小塚ゴシック Pro M"/>
              </a:rPr>
              <a:t>の中間）</a:t>
            </a:r>
          </a:p>
        </p:txBody>
      </p:sp>
      <p:sp>
        <p:nvSpPr>
          <p:cNvPr id="37" name="正方形/長方形 26">
            <a:extLst>
              <a:ext uri="{FF2B5EF4-FFF2-40B4-BE49-F238E27FC236}">
                <a16:creationId xmlns:a16="http://schemas.microsoft.com/office/drawing/2014/main" id="{2FE26DFD-3709-4281-85D4-0A5AA9DD6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427" y="2955623"/>
            <a:ext cx="47666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800" dirty="0">
                <a:ea typeface="小塚ゴシック Pro M"/>
              </a:rPr>
              <a:t>AI</a:t>
            </a:r>
            <a:r>
              <a:rPr lang="ja-JP" altLang="en-US" sz="1800" dirty="0">
                <a:ea typeface="小塚ゴシック Pro M"/>
              </a:rPr>
              <a:t>など科学計算用ライブラリがセット</a:t>
            </a:r>
            <a:endParaRPr lang="en-US" altLang="ja-JP" sz="1800" dirty="0">
              <a:ea typeface="小塚ゴシック Pro 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800" dirty="0">
                <a:ea typeface="小塚ゴシック Pro M"/>
              </a:rPr>
              <a:t>重い。使わないものも多く含む</a:t>
            </a:r>
            <a:endParaRPr lang="en-US" altLang="ja-JP" sz="1800" dirty="0">
              <a:ea typeface="小塚ゴシック Pro 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800" dirty="0">
                <a:ea typeface="小塚ゴシック Pro M"/>
                <a:hlinkClick r:id="rId2"/>
              </a:rPr>
              <a:t>Anaconda</a:t>
            </a:r>
            <a:r>
              <a:rPr lang="ja-JP" altLang="en-US" sz="1800" dirty="0">
                <a:ea typeface="小塚ゴシック Pro M"/>
                <a:hlinkClick r:id="rId2"/>
              </a:rPr>
              <a:t>サイトからインストールできる</a:t>
            </a:r>
            <a:endParaRPr lang="en-US" altLang="ja-JP" sz="1800" dirty="0">
              <a:ea typeface="小塚ゴシック Pro M"/>
            </a:endParaRPr>
          </a:p>
        </p:txBody>
      </p:sp>
      <p:sp>
        <p:nvSpPr>
          <p:cNvPr id="33" name="正方形/長方形 26">
            <a:extLst>
              <a:ext uri="{FF2B5EF4-FFF2-40B4-BE49-F238E27FC236}">
                <a16:creationId xmlns:a16="http://schemas.microsoft.com/office/drawing/2014/main" id="{90F2037D-0931-46BE-BCCE-3E1050B0E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291" y="4175778"/>
            <a:ext cx="22167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9pPr>
          </a:lstStyle>
          <a:p>
            <a:r>
              <a:rPr lang="ja-JP" altLang="en-US" sz="1600" dirty="0">
                <a:ea typeface="小塚ゴシック Pro M"/>
              </a:rPr>
              <a:t>（</a:t>
            </a:r>
            <a:r>
              <a:rPr lang="en-US" altLang="ja-JP" sz="1600" dirty="0" err="1">
                <a:ea typeface="小塚ゴシック Pro M"/>
              </a:rPr>
              <a:t>Winpython</a:t>
            </a:r>
            <a:r>
              <a:rPr lang="ja-JP" altLang="en-US" sz="1600" dirty="0">
                <a:ea typeface="小塚ゴシック Pro M"/>
              </a:rPr>
              <a:t>・・・）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A45DC0-B052-43A1-ACFB-CBBBD4FAD3DF}"/>
              </a:ext>
            </a:extLst>
          </p:cNvPr>
          <p:cNvSpPr txBox="1"/>
          <p:nvPr/>
        </p:nvSpPr>
        <p:spPr>
          <a:xfrm>
            <a:off x="6827997" y="3987334"/>
            <a:ext cx="2133600" cy="374571"/>
          </a:xfrm>
          <a:prstGeom prst="wedgeRoundRectCallout">
            <a:avLst>
              <a:gd name="adj1" fmla="val -41729"/>
              <a:gd name="adj2" fmla="val -10838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この</a:t>
            </a:r>
            <a:r>
              <a:rPr kumimoji="1" lang="en-US" altLang="ja-JP" sz="1600" dirty="0"/>
              <a:t>URL</a:t>
            </a:r>
            <a:r>
              <a:rPr kumimoji="1" lang="ja-JP" altLang="en-US" sz="1600" dirty="0"/>
              <a:t>をクリック</a:t>
            </a:r>
          </a:p>
        </p:txBody>
      </p:sp>
      <p:sp>
        <p:nvSpPr>
          <p:cNvPr id="34" name="コンテンツ プレースホルダ 2">
            <a:extLst>
              <a:ext uri="{FF2B5EF4-FFF2-40B4-BE49-F238E27FC236}">
                <a16:creationId xmlns:a16="http://schemas.microsoft.com/office/drawing/2014/main" id="{BFB641A9-B8AD-46FC-8A71-1DE508C8A2FC}"/>
              </a:ext>
            </a:extLst>
          </p:cNvPr>
          <p:cNvSpPr txBox="1">
            <a:spLocks/>
          </p:cNvSpPr>
          <p:nvPr/>
        </p:nvSpPr>
        <p:spPr>
          <a:xfrm>
            <a:off x="499824" y="1019075"/>
            <a:ext cx="8382935" cy="51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  <a:defRPr kumimoji="1" sz="24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>
                <a:ea typeface="小塚ゴシック Pro M"/>
              </a:rPr>
              <a:t>各自の</a:t>
            </a:r>
            <a:r>
              <a:rPr lang="en-US" altLang="ja-JP" sz="2000" b="1" dirty="0">
                <a:ea typeface="小塚ゴシック Pro M"/>
              </a:rPr>
              <a:t>PC</a:t>
            </a:r>
            <a:r>
              <a:rPr lang="ja-JP" altLang="en-US" sz="2000" b="1" dirty="0">
                <a:ea typeface="小塚ゴシック Pro M"/>
              </a:rPr>
              <a:t>に</a:t>
            </a:r>
            <a:r>
              <a:rPr lang="en-US" altLang="ja-JP" sz="2000" b="1" dirty="0">
                <a:ea typeface="小塚ゴシック Pro M"/>
              </a:rPr>
              <a:t>Anaconda</a:t>
            </a:r>
            <a:r>
              <a:rPr lang="ja-JP" altLang="en-US" sz="2000" b="1" dirty="0">
                <a:ea typeface="小塚ゴシック Pro M"/>
              </a:rPr>
              <a:t>を使い，</a:t>
            </a:r>
            <a:r>
              <a:rPr lang="en-US" altLang="ja-JP" sz="2000" b="1" dirty="0">
                <a:ea typeface="小塚ゴシック Pro M"/>
              </a:rPr>
              <a:t>Python</a:t>
            </a:r>
            <a:r>
              <a:rPr lang="ja-JP" altLang="en-US" sz="2000" b="1" dirty="0">
                <a:ea typeface="小塚ゴシック Pro M"/>
              </a:rPr>
              <a:t>をインストールしてください</a:t>
            </a:r>
            <a:endParaRPr lang="en-US" altLang="ja-JP" sz="2000" b="1" dirty="0">
              <a:ea typeface="小塚ゴシック Pro M"/>
            </a:endParaRPr>
          </a:p>
        </p:txBody>
      </p:sp>
      <p:sp>
        <p:nvSpPr>
          <p:cNvPr id="39" name="スライド番号プレースホルダ 5">
            <a:extLst>
              <a:ext uri="{FF2B5EF4-FFF2-40B4-BE49-F238E27FC236}">
                <a16:creationId xmlns:a16="http://schemas.microsoft.com/office/drawing/2014/main" id="{37DCFC73-DEDD-4238-8A61-3D8E0F54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4811158"/>
            <a:ext cx="9143999" cy="273844"/>
          </a:xfrm>
          <a:prstGeom prst="rect">
            <a:avLst/>
          </a:prstGeom>
        </p:spPr>
        <p:txBody>
          <a:bodyPr/>
          <a:lstStyle/>
          <a:p>
            <a:pPr algn="ctr"/>
            <a:fld id="{2EDD2153-E8D7-4B98-A1D9-99C39916A512}" type="slidenum">
              <a:rPr kumimoji="1" lang="ja-JP" altLang="en-US" smtClean="0">
                <a:latin typeface="小塚ゴシック Pro M"/>
              </a:rPr>
              <a:pPr algn="ctr"/>
              <a:t>1</a:t>
            </a:fld>
            <a:endParaRPr kumimoji="1" lang="ja-JP" altLang="en-US" dirty="0">
              <a:latin typeface="小塚ゴシック Pro M"/>
            </a:endParaRPr>
          </a:p>
        </p:txBody>
      </p:sp>
    </p:spTree>
    <p:extLst>
      <p:ext uri="{BB962C8B-B14F-4D97-AF65-F5344CB8AC3E}">
        <p14:creationId xmlns:p14="http://schemas.microsoft.com/office/powerpoint/2010/main" val="21869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281574E6-45EB-44ED-B99B-9333C9EAD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9" y="1493753"/>
            <a:ext cx="4094018" cy="2302885"/>
          </a:xfrm>
          <a:prstGeom prst="rect">
            <a:avLst/>
          </a:prstGeom>
        </p:spPr>
      </p:pic>
      <p:sp>
        <p:nvSpPr>
          <p:cNvPr id="3" name="スライド番号プレースホルダ 5">
            <a:extLst>
              <a:ext uri="{FF2B5EF4-FFF2-40B4-BE49-F238E27FC236}">
                <a16:creationId xmlns:a16="http://schemas.microsoft.com/office/drawing/2014/main" id="{10E0C1D3-44CB-447F-97F3-A6608397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4811158"/>
            <a:ext cx="9143999" cy="273844"/>
          </a:xfrm>
          <a:prstGeom prst="rect">
            <a:avLst/>
          </a:prstGeom>
        </p:spPr>
        <p:txBody>
          <a:bodyPr/>
          <a:lstStyle/>
          <a:p>
            <a:pPr algn="ctr"/>
            <a:fld id="{2EDD2153-E8D7-4B98-A1D9-99C39916A512}" type="slidenum">
              <a:rPr kumimoji="1" lang="ja-JP" altLang="en-US" smtClean="0">
                <a:latin typeface="小塚ゴシック Pro M"/>
              </a:rPr>
              <a:pPr algn="ctr"/>
              <a:t>2</a:t>
            </a:fld>
            <a:endParaRPr kumimoji="1" lang="ja-JP" altLang="en-US" dirty="0">
              <a:latin typeface="小塚ゴシック Pro M"/>
            </a:endParaRPr>
          </a:p>
        </p:txBody>
      </p:sp>
      <p:sp>
        <p:nvSpPr>
          <p:cNvPr id="18" name="コンテンツ プレースホルダ 2">
            <a:extLst>
              <a:ext uri="{FF2B5EF4-FFF2-40B4-BE49-F238E27FC236}">
                <a16:creationId xmlns:a16="http://schemas.microsoft.com/office/drawing/2014/main" id="{C30074B7-9E9B-45A5-8C57-CE2806D9C6FB}"/>
              </a:ext>
            </a:extLst>
          </p:cNvPr>
          <p:cNvSpPr txBox="1">
            <a:spLocks/>
          </p:cNvSpPr>
          <p:nvPr/>
        </p:nvSpPr>
        <p:spPr>
          <a:xfrm>
            <a:off x="638666" y="969843"/>
            <a:ext cx="8134843" cy="43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  <a:defRPr kumimoji="1" sz="24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>
                <a:ea typeface="小塚ゴシック Pro M"/>
              </a:rPr>
              <a:t>各自の</a:t>
            </a:r>
            <a:r>
              <a:rPr lang="en-US" altLang="ja-JP" sz="2000" b="1" dirty="0">
                <a:ea typeface="小塚ゴシック Pro M"/>
              </a:rPr>
              <a:t>PC</a:t>
            </a:r>
            <a:r>
              <a:rPr lang="ja-JP" altLang="en-US" sz="2000" b="1" dirty="0">
                <a:ea typeface="小塚ゴシック Pro M"/>
              </a:rPr>
              <a:t>環境に合わせて、</a:t>
            </a:r>
            <a:r>
              <a:rPr lang="en-US" altLang="ja-JP" sz="2000" b="1" dirty="0">
                <a:ea typeface="小塚ゴシック Pro M"/>
              </a:rPr>
              <a:t> Anaconda</a:t>
            </a:r>
            <a:r>
              <a:rPr lang="ja-JP" altLang="en-US" sz="2000" b="1" dirty="0">
                <a:ea typeface="小塚ゴシック Pro M"/>
              </a:rPr>
              <a:t>サイトからインストール</a:t>
            </a:r>
            <a:endParaRPr lang="en-US" altLang="ja-JP" sz="2000" b="1" dirty="0">
              <a:ea typeface="小塚ゴシック Pro M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19835050-125A-4FB5-9069-DBD9C287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400" y="195263"/>
            <a:ext cx="7340600" cy="647700"/>
          </a:xfrm>
        </p:spPr>
        <p:txBody>
          <a:bodyPr>
            <a:normAutofit/>
          </a:bodyPr>
          <a:lstStyle/>
          <a:p>
            <a:pPr marL="179388"/>
            <a:r>
              <a:rPr lang="en-US" altLang="ja-JP" dirty="0"/>
              <a:t>PC</a:t>
            </a:r>
            <a:r>
              <a:rPr lang="ja-JP" altLang="en-US" dirty="0"/>
              <a:t>に</a:t>
            </a:r>
            <a:r>
              <a:rPr lang="en-US" altLang="ja-JP" dirty="0"/>
              <a:t>Anaconda/Python</a:t>
            </a:r>
            <a:r>
              <a:rPr lang="ja-JP" altLang="en-US" dirty="0"/>
              <a:t>をインストール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4D98B02-D8CC-4D36-AB9B-660DFE9CC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011" y="1920754"/>
            <a:ext cx="5027660" cy="28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8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9388"/>
            <a:r>
              <a:rPr lang="en-US" altLang="ja-JP" dirty="0"/>
              <a:t>PC</a:t>
            </a:r>
            <a:r>
              <a:rPr lang="ja-JP" altLang="en-US" dirty="0"/>
              <a:t>に</a:t>
            </a:r>
            <a:r>
              <a:rPr lang="en-US" altLang="ja-JP" dirty="0"/>
              <a:t>Anaconda/Python</a:t>
            </a:r>
            <a:r>
              <a:rPr lang="ja-JP" altLang="en-US" dirty="0"/>
              <a:t>をインストール</a:t>
            </a:r>
            <a:endParaRPr kumimoji="1" lang="ja-JP" altLang="en-US" dirty="0"/>
          </a:p>
        </p:txBody>
      </p:sp>
      <p:sp>
        <p:nvSpPr>
          <p:cNvPr id="3" name="スライド番号プレースホルダ 5">
            <a:extLst>
              <a:ext uri="{FF2B5EF4-FFF2-40B4-BE49-F238E27FC236}">
                <a16:creationId xmlns:a16="http://schemas.microsoft.com/office/drawing/2014/main" id="{10E0C1D3-44CB-447F-97F3-A6608397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4811158"/>
            <a:ext cx="9143999" cy="273844"/>
          </a:xfrm>
          <a:prstGeom prst="rect">
            <a:avLst/>
          </a:prstGeom>
        </p:spPr>
        <p:txBody>
          <a:bodyPr/>
          <a:lstStyle/>
          <a:p>
            <a:pPr algn="ctr"/>
            <a:fld id="{2EDD2153-E8D7-4B98-A1D9-99C39916A512}" type="slidenum">
              <a:rPr kumimoji="1" lang="ja-JP" altLang="en-US" smtClean="0">
                <a:latin typeface="小塚ゴシック Pro M"/>
              </a:rPr>
              <a:pPr algn="ctr"/>
              <a:t>3</a:t>
            </a:fld>
            <a:endParaRPr kumimoji="1" lang="ja-JP" altLang="en-US" dirty="0">
              <a:latin typeface="小塚ゴシック Pro M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789DE58-C32A-4363-9825-0E115BDE6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61" y="1331651"/>
            <a:ext cx="6329854" cy="3560543"/>
          </a:xfrm>
          <a:prstGeom prst="rect">
            <a:avLst/>
          </a:prstGeom>
        </p:spPr>
      </p:pic>
      <p:sp>
        <p:nvSpPr>
          <p:cNvPr id="18" name="コンテンツ プレースホルダ 2">
            <a:extLst>
              <a:ext uri="{FF2B5EF4-FFF2-40B4-BE49-F238E27FC236}">
                <a16:creationId xmlns:a16="http://schemas.microsoft.com/office/drawing/2014/main" id="{C30074B7-9E9B-45A5-8C57-CE2806D9C6FB}"/>
              </a:ext>
            </a:extLst>
          </p:cNvPr>
          <p:cNvSpPr txBox="1">
            <a:spLocks/>
          </p:cNvSpPr>
          <p:nvPr/>
        </p:nvSpPr>
        <p:spPr>
          <a:xfrm>
            <a:off x="638666" y="969843"/>
            <a:ext cx="8134843" cy="43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  <a:defRPr kumimoji="1" sz="24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/>
              <a:t>Anaconda</a:t>
            </a:r>
            <a:r>
              <a:rPr lang="ja-JP" altLang="en-US" sz="2000" b="1" dirty="0"/>
              <a:t> </a:t>
            </a:r>
            <a:r>
              <a:rPr lang="en-US" altLang="ja-JP" sz="2000" b="1" dirty="0" err="1"/>
              <a:t>Navigater</a:t>
            </a:r>
            <a:r>
              <a:rPr lang="ja-JP" altLang="en-US" sz="2000" b="1" dirty="0"/>
              <a:t>を起動できれば</a:t>
            </a:r>
            <a:r>
              <a:rPr lang="en-US" altLang="ja-JP" sz="2000" b="1" dirty="0"/>
              <a:t>OK</a:t>
            </a:r>
            <a:r>
              <a:rPr lang="ja-JP" altLang="en-US" sz="2000" b="1" dirty="0"/>
              <a:t>（</a:t>
            </a:r>
            <a:r>
              <a:rPr lang="ja-JP" altLang="en-US" sz="2000" dirty="0"/>
              <a:t>以下は</a:t>
            </a:r>
            <a:r>
              <a:rPr lang="en-US" altLang="ja-JP" sz="2000" dirty="0"/>
              <a:t>Windows</a:t>
            </a:r>
            <a:r>
              <a:rPr lang="ja-JP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335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114</Words>
  <Application>Microsoft Office PowerPoint</Application>
  <PresentationFormat>画面に合わせる (16:9)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3" baseType="lpstr">
      <vt:lpstr>ＭＳ Ｐゴシック</vt:lpstr>
      <vt:lpstr>ＭＳ ゴシック</vt:lpstr>
      <vt:lpstr>小塚ゴシック Pro B</vt:lpstr>
      <vt:lpstr>小塚ゴシック Pro M</vt:lpstr>
      <vt:lpstr>游ゴシック</vt:lpstr>
      <vt:lpstr>Arial</vt:lpstr>
      <vt:lpstr>Calibri</vt:lpstr>
      <vt:lpstr>Impact</vt:lpstr>
      <vt:lpstr>Wingdings</vt:lpstr>
      <vt:lpstr>Office テーマ</vt:lpstr>
      <vt:lpstr>PCにAnaconda/Pythonをインストール</vt:lpstr>
      <vt:lpstr>PCにAnaconda/Pythonをインストール</vt:lpstr>
      <vt:lpstr>PCにAnaconda/Pythonをインストール</vt:lpstr>
    </vt:vector>
  </TitlesOfParts>
  <Company>教育用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京都コンピュータ学院</dc:creator>
  <cp:lastModifiedBy>kcg</cp:lastModifiedBy>
  <cp:revision>138</cp:revision>
  <dcterms:created xsi:type="dcterms:W3CDTF">2014-04-14T00:57:19Z</dcterms:created>
  <dcterms:modified xsi:type="dcterms:W3CDTF">2021-09-30T09:05:14Z</dcterms:modified>
</cp:coreProperties>
</file>