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56" r:id="rId2"/>
    <p:sldId id="323" r:id="rId3"/>
    <p:sldId id="496" r:id="rId4"/>
    <p:sldId id="324" r:id="rId5"/>
    <p:sldId id="495" r:id="rId6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44" autoAdjust="0"/>
  </p:normalViewPr>
  <p:slideViewPr>
    <p:cSldViewPr snapToGrid="0" showGuides="1">
      <p:cViewPr varScale="1">
        <p:scale>
          <a:sx n="85" d="100"/>
          <a:sy n="85" d="100"/>
        </p:scale>
        <p:origin x="692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31E2-5057-45E6-A727-D4FB46B12E5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39EE-A73E-4A97-A30A-357B2F148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 19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 userDrawn="1"/>
        </p:nvSpPr>
        <p:spPr>
          <a:xfrm>
            <a:off x="4438261" y="4008358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3588" y="1586204"/>
            <a:ext cx="7520412" cy="985546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80975" indent="0"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619590" y="2557131"/>
            <a:ext cx="752441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932050" y="2715770"/>
            <a:ext cx="4211950" cy="93613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6" name="図 15" descr="2背景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127" cy="5143500"/>
          </a:xfrm>
          <a:prstGeom prst="rect">
            <a:avLst/>
          </a:prstGeom>
        </p:spPr>
      </p:pic>
      <p:sp>
        <p:nvSpPr>
          <p:cNvPr id="12" name="角丸四角形 11"/>
          <p:cNvSpPr/>
          <p:nvPr userDrawn="1"/>
        </p:nvSpPr>
        <p:spPr>
          <a:xfrm>
            <a:off x="371980" y="1991416"/>
            <a:ext cx="936130" cy="3467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187466" y="1323660"/>
            <a:ext cx="13051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The Kyoto College of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 Graduate Studies 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for Informatics</a:t>
            </a:r>
          </a:p>
        </p:txBody>
      </p:sp>
      <p:pic>
        <p:nvPicPr>
          <p:cNvPr id="26" name="図 25" descr="kcgedu_red_no_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668" y="2040823"/>
            <a:ext cx="781200" cy="223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5150223" y="4062049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13303" y="818916"/>
            <a:ext cx="8905341" cy="54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3918" y="195420"/>
            <a:ext cx="7340082" cy="648090"/>
          </a:xfrm>
          <a:noFill/>
        </p:spPr>
        <p:txBody>
          <a:bodyPr>
            <a:normAutofit/>
          </a:bodyPr>
          <a:lstStyle>
            <a:lvl1pPr marL="87313" indent="0"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97158" y="1131550"/>
            <a:ext cx="8223431" cy="3816530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7" name="図 16" descr="2背景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1893" cy="5143500"/>
          </a:xfrm>
          <a:prstGeom prst="rect">
            <a:avLst/>
          </a:prstGeom>
        </p:spPr>
      </p:pic>
      <p:pic>
        <p:nvPicPr>
          <p:cNvPr id="20" name="図 19" descr="2背景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47789"/>
            <a:ext cx="1623600" cy="809067"/>
          </a:xfrm>
          <a:prstGeom prst="rect">
            <a:avLst/>
          </a:prstGeom>
        </p:spPr>
      </p:pic>
      <p:pic>
        <p:nvPicPr>
          <p:cNvPr id="22" name="図 21" descr="kcgedu_red_no_tex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6434" y="488013"/>
            <a:ext cx="612000" cy="1750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E0FD1D8F-899C-4456-A651-700C993F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642" y="4853402"/>
            <a:ext cx="940905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8304323" y="4958834"/>
            <a:ext cx="7457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6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2020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小塚ゴシック Pro B" pitchFamily="34" charset="-128"/>
          <a:ea typeface="小塚ゴシック Pro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/>
              <a:t>コンピュータプログラミング概論</a:t>
            </a:r>
            <a:br>
              <a:rPr lang="en-US" altLang="ja-JP" dirty="0"/>
            </a:br>
            <a:r>
              <a:rPr lang="ja-JP" altLang="en-US" sz="3100" dirty="0"/>
              <a:t>第３回演習課題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32050" y="2917569"/>
            <a:ext cx="4211950" cy="936130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/>
              <a:t>安　平勲</a:t>
            </a:r>
            <a:endParaRPr lang="en-US" altLang="ja-JP" sz="2800" dirty="0"/>
          </a:p>
          <a:p>
            <a:pPr algn="ctr"/>
            <a:r>
              <a:rPr lang="ja-JP" altLang="en-US" sz="2000" dirty="0" err="1"/>
              <a:t>ｈ</a:t>
            </a:r>
            <a:r>
              <a:rPr lang="en-US" altLang="ja-JP" sz="2000" dirty="0"/>
              <a:t>_an@kcg.ac.jp</a:t>
            </a:r>
          </a:p>
          <a:p>
            <a:pPr algn="ctr"/>
            <a:endParaRPr kumimoji="1" lang="ja-JP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ja-JP" altLang="en-US" dirty="0"/>
              <a:t>第３回演習課題（宿題）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1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6D056EFF-C189-4C98-8ACD-AEF3C62F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131888"/>
            <a:ext cx="8223250" cy="3816350"/>
          </a:xfrm>
        </p:spPr>
        <p:txBody>
          <a:bodyPr>
            <a:normAutofit/>
          </a:bodyPr>
          <a:lstStyle/>
          <a:p>
            <a:pPr lvl="0"/>
            <a:endParaRPr lang="en-US" altLang="ja-JP" sz="2400" dirty="0"/>
          </a:p>
          <a:p>
            <a:pPr marL="0" lvl="0" indent="0">
              <a:buNone/>
            </a:pPr>
            <a:endParaRPr lang="ja-JP" altLang="ja-JP" sz="2400" dirty="0"/>
          </a:p>
        </p:txBody>
      </p:sp>
      <p:sp>
        <p:nvSpPr>
          <p:cNvPr id="5" name="コンテンツ プレースホルダ 2">
            <a:extLst>
              <a:ext uri="{FF2B5EF4-FFF2-40B4-BE49-F238E27FC236}">
                <a16:creationId xmlns:a16="http://schemas.microsoft.com/office/drawing/2014/main" id="{DBEED6F6-42EE-47EA-A2E3-176E6BEBFC49}"/>
              </a:ext>
            </a:extLst>
          </p:cNvPr>
          <p:cNvSpPr txBox="1">
            <a:spLocks/>
          </p:cNvSpPr>
          <p:nvPr/>
        </p:nvSpPr>
        <p:spPr>
          <a:xfrm>
            <a:off x="596900" y="995124"/>
            <a:ext cx="8450118" cy="339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/>
              <a:t>1. </a:t>
            </a:r>
            <a:r>
              <a:rPr lang="ja-JP" altLang="en-US" sz="2000" dirty="0"/>
              <a:t>以下のプログラミング課題を</a:t>
            </a:r>
            <a:r>
              <a:rPr lang="en-US" altLang="ja-JP" sz="2000" dirty="0"/>
              <a:t>Spyder</a:t>
            </a:r>
            <a:r>
              <a:rPr lang="ja-JP" altLang="en-US" sz="2000" dirty="0"/>
              <a:t>のファイルで解答してください</a:t>
            </a:r>
            <a:endParaRPr lang="en-US" altLang="ja-JP" sz="2000" dirty="0"/>
          </a:p>
          <a:p>
            <a:pPr marL="0" indent="0">
              <a:buNone/>
            </a:pPr>
            <a:br>
              <a:rPr lang="en-US" altLang="ja-JP" sz="2200" dirty="0"/>
            </a:br>
            <a:r>
              <a:rPr lang="en-US" altLang="ja-JP" sz="2000" dirty="0"/>
              <a:t>   </a:t>
            </a:r>
            <a:r>
              <a:rPr lang="en-US" altLang="ja-JP" sz="2000" u="sng" dirty="0"/>
              <a:t>math</a:t>
            </a:r>
            <a:r>
              <a:rPr lang="ja-JP" altLang="en-US" sz="2000" u="sng" dirty="0"/>
              <a:t>モジュールを</a:t>
            </a:r>
            <a:r>
              <a:rPr lang="en-US" altLang="ja-JP" sz="2000" u="sng" dirty="0"/>
              <a:t>import</a:t>
            </a:r>
            <a:r>
              <a:rPr lang="ja-JP" altLang="en-US" sz="2000" u="sng" dirty="0"/>
              <a:t>して，算術計算をしよう</a:t>
            </a:r>
            <a:endParaRPr lang="en-US" altLang="ja-JP" sz="2000" u="sng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/>
              <a:t>2, 3, 4, 5,</a:t>
            </a:r>
            <a:r>
              <a:rPr lang="ja-JP" altLang="en-US" dirty="0"/>
              <a:t> </a:t>
            </a:r>
            <a:r>
              <a:rPr lang="en-US" altLang="ja-JP" dirty="0"/>
              <a:t>6</a:t>
            </a:r>
            <a:r>
              <a:rPr lang="ja-JP" altLang="en-US" dirty="0"/>
              <a:t>のそれぞれの平方根（√）を</a:t>
            </a:r>
            <a:r>
              <a:rPr lang="en-US" altLang="ja-JP" dirty="0"/>
              <a:t>sqrt()</a:t>
            </a:r>
            <a:r>
              <a:rPr lang="ja-JP" altLang="en-US" dirty="0"/>
              <a:t>を使い，求めよ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/>
              <a:t>0, 1, 2, 3, 4</a:t>
            </a:r>
            <a:r>
              <a:rPr lang="ja-JP" altLang="en-US" dirty="0"/>
              <a:t>のそれぞれの基数</a:t>
            </a:r>
            <a:r>
              <a:rPr lang="en-US" altLang="ja-JP" dirty="0"/>
              <a:t>e</a:t>
            </a:r>
            <a:r>
              <a:rPr lang="ja-JP" altLang="en-US" dirty="0"/>
              <a:t>の指数値を</a:t>
            </a:r>
            <a:r>
              <a:rPr lang="en-US" altLang="ja-JP" dirty="0"/>
              <a:t>exp(</a:t>
            </a:r>
            <a:r>
              <a:rPr lang="el-GR" altLang="ja-JP" dirty="0"/>
              <a:t>)</a:t>
            </a:r>
            <a:r>
              <a:rPr lang="ja-JP" altLang="en-US" dirty="0"/>
              <a:t>を使い，求めよ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/>
              <a:t>math</a:t>
            </a:r>
            <a:r>
              <a:rPr lang="ja-JP" altLang="en-US" dirty="0"/>
              <a:t>モジュールの定数</a:t>
            </a:r>
            <a:r>
              <a:rPr lang="en-US" altLang="ja-JP" dirty="0"/>
              <a:t>pi</a:t>
            </a:r>
            <a:r>
              <a:rPr lang="ja-JP" altLang="en-US" dirty="0"/>
              <a:t>を使い，半径</a:t>
            </a:r>
            <a:r>
              <a:rPr lang="en-US" altLang="ja-JP" dirty="0"/>
              <a:t>10</a:t>
            </a:r>
            <a:r>
              <a:rPr lang="ja-JP" altLang="en-US" dirty="0"/>
              <a:t>㎝の円の面積を求めよ。小数点は</a:t>
            </a:r>
            <a:r>
              <a:rPr lang="en-US" altLang="ja-JP" dirty="0"/>
              <a:t>2</a:t>
            </a:r>
            <a:r>
              <a:rPr lang="ja-JP" altLang="en-US" dirty="0"/>
              <a:t>桁で丸めること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endParaRPr lang="en-US" altLang="ja-JP" dirty="0"/>
          </a:p>
          <a:p>
            <a:pPr marL="40005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ファイル名は「</a:t>
            </a:r>
            <a:r>
              <a:rPr lang="ja-JP" altLang="en-US" i="1" dirty="0"/>
              <a:t>学籍番号</a:t>
            </a:r>
            <a:r>
              <a:rPr lang="en-US" altLang="ja-JP" dirty="0"/>
              <a:t>_math.py</a:t>
            </a:r>
            <a:r>
              <a:rPr lang="ja-JP" altLang="en-US" dirty="0"/>
              <a:t> 」にする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3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ja-JP" altLang="en-US" dirty="0"/>
              <a:t>第３回演習課題（宿題）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2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6D056EFF-C189-4C98-8ACD-AEF3C62F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131888"/>
            <a:ext cx="8223250" cy="3816350"/>
          </a:xfrm>
        </p:spPr>
        <p:txBody>
          <a:bodyPr>
            <a:normAutofit/>
          </a:bodyPr>
          <a:lstStyle/>
          <a:p>
            <a:pPr lvl="0"/>
            <a:endParaRPr lang="en-US" altLang="ja-JP" sz="2400" dirty="0"/>
          </a:p>
          <a:p>
            <a:pPr marL="0" lvl="0" indent="0">
              <a:buNone/>
            </a:pPr>
            <a:endParaRPr lang="ja-JP" altLang="ja-JP" sz="2400" dirty="0"/>
          </a:p>
        </p:txBody>
      </p:sp>
      <p:sp>
        <p:nvSpPr>
          <p:cNvPr id="5" name="コンテンツ プレースホルダ 2">
            <a:extLst>
              <a:ext uri="{FF2B5EF4-FFF2-40B4-BE49-F238E27FC236}">
                <a16:creationId xmlns:a16="http://schemas.microsoft.com/office/drawing/2014/main" id="{DBEED6F6-42EE-47EA-A2E3-176E6BEBFC49}"/>
              </a:ext>
            </a:extLst>
          </p:cNvPr>
          <p:cNvSpPr txBox="1">
            <a:spLocks/>
          </p:cNvSpPr>
          <p:nvPr/>
        </p:nvSpPr>
        <p:spPr>
          <a:xfrm>
            <a:off x="620509" y="994461"/>
            <a:ext cx="8423853" cy="3954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dirty="0"/>
              <a:t>2. </a:t>
            </a:r>
            <a:r>
              <a:rPr lang="ja-JP" altLang="en-US" sz="3200" dirty="0"/>
              <a:t> 以下のプログラミング課題を</a:t>
            </a:r>
            <a:r>
              <a:rPr lang="en-US" altLang="ja-JP" sz="3200" dirty="0"/>
              <a:t>Spyder</a:t>
            </a:r>
            <a:r>
              <a:rPr lang="ja-JP" altLang="en-US" sz="3200" dirty="0"/>
              <a:t>のファイルで解答してください</a:t>
            </a:r>
            <a:endParaRPr lang="en-US" altLang="ja-JP" sz="3200" dirty="0"/>
          </a:p>
          <a:p>
            <a:pPr marL="457200" indent="-457200">
              <a:buFont typeface="+mj-lt"/>
              <a:buAutoNum type="arabicPeriod" startAt="3"/>
            </a:pPr>
            <a:endParaRPr lang="en-US" altLang="ja-JP" sz="2600" dirty="0"/>
          </a:p>
          <a:p>
            <a:pPr marL="0" indent="0">
              <a:buNone/>
            </a:pPr>
            <a:r>
              <a:rPr lang="en-US" altLang="ja-JP" sz="3200" u="sng" dirty="0" err="1"/>
              <a:t>randam</a:t>
            </a:r>
            <a:r>
              <a:rPr lang="ja-JP" altLang="en-US" sz="3200" u="sng" dirty="0"/>
              <a:t>モジュールを</a:t>
            </a:r>
            <a:r>
              <a:rPr lang="en-US" altLang="ja-JP" sz="3200" u="sng" dirty="0"/>
              <a:t>import</a:t>
            </a:r>
            <a:r>
              <a:rPr lang="ja-JP" altLang="en-US" sz="3200" u="sng" dirty="0"/>
              <a:t>して，整数の乱数を使った「おみくじ」を出力するプログラムを作ろう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altLang="ja-JP" sz="2200" dirty="0"/>
          </a:p>
          <a:p>
            <a:pPr marL="857250" lvl="1" indent="-457200">
              <a:buFont typeface="+mj-lt"/>
              <a:buAutoNum type="alphaLcPeriod"/>
            </a:pPr>
            <a:r>
              <a:rPr lang="ja-JP" altLang="en-US" sz="2900" dirty="0"/>
              <a:t>おみくじの札は‘大吉’，’吉’，’小吉’，’凶’の４種類。これを</a:t>
            </a:r>
            <a:r>
              <a:rPr lang="ja-JP" altLang="en-US" sz="2900" b="1" dirty="0"/>
              <a:t>リスト</a:t>
            </a:r>
            <a:r>
              <a:rPr lang="ja-JP" altLang="en-US" sz="2900" dirty="0"/>
              <a:t>にする</a:t>
            </a:r>
            <a:endParaRPr lang="en-US" altLang="ja-JP" sz="2900" dirty="0"/>
          </a:p>
          <a:p>
            <a:pPr marL="914400" lvl="1" indent="-514350">
              <a:buFont typeface="+mj-lt"/>
              <a:buAutoNum type="alphaLcPeriod"/>
            </a:pPr>
            <a:r>
              <a:rPr lang="en-US" altLang="ja-JP" sz="2900" dirty="0"/>
              <a:t>0</a:t>
            </a:r>
            <a:r>
              <a:rPr lang="ja-JP" altLang="en-US" sz="2900" dirty="0"/>
              <a:t>～</a:t>
            </a:r>
            <a:r>
              <a:rPr lang="en-US" altLang="ja-JP" sz="2900" dirty="0"/>
              <a:t>3</a:t>
            </a:r>
            <a:r>
              <a:rPr lang="ja-JP" altLang="en-US" sz="2900" dirty="0"/>
              <a:t>の整数の乱数を，標準関数 </a:t>
            </a:r>
            <a:r>
              <a:rPr lang="en-US" altLang="ja-JP" sz="2900" dirty="0" err="1">
                <a:latin typeface="Arial" panose="020B0604020202020204" pitchFamily="34" charset="0"/>
                <a:cs typeface="Arial" panose="020B0604020202020204" pitchFamily="34" charset="0"/>
              </a:rPr>
              <a:t>randint</a:t>
            </a:r>
            <a:r>
              <a:rPr lang="en-US" altLang="ja-JP" sz="2900" dirty="0"/>
              <a:t>(0, 3) </a:t>
            </a:r>
            <a:r>
              <a:rPr lang="ja-JP" altLang="en-US" sz="2900" dirty="0"/>
              <a:t>で作成する。得られた乱数をおみくじの札リストのインデックス値にする。標準関数 </a:t>
            </a:r>
            <a:r>
              <a:rPr lang="en-US" altLang="ja-JP" sz="2900" dirty="0" err="1">
                <a:latin typeface="Arial" panose="020B0604020202020204" pitchFamily="34" charset="0"/>
                <a:cs typeface="Arial" panose="020B0604020202020204" pitchFamily="34" charset="0"/>
              </a:rPr>
              <a:t>randint</a:t>
            </a:r>
            <a:r>
              <a:rPr lang="en-US" altLang="ja-JP" sz="2900" dirty="0"/>
              <a:t>()</a:t>
            </a:r>
            <a:r>
              <a:rPr lang="ja-JP" altLang="en-US" sz="2900" dirty="0"/>
              <a:t>は，</a:t>
            </a:r>
            <a:r>
              <a:rPr lang="en-US" altLang="ja-JP" sz="2900" dirty="0">
                <a:latin typeface="Arial" panose="020B0604020202020204" pitchFamily="34" charset="0"/>
                <a:cs typeface="Arial" panose="020B0604020202020204" pitchFamily="34" charset="0"/>
              </a:rPr>
              <a:t>import random </a:t>
            </a:r>
            <a:r>
              <a:rPr lang="ja-JP" altLang="en-US" sz="2900" dirty="0"/>
              <a:t>を書いて使う</a:t>
            </a:r>
            <a:endParaRPr lang="en-US" altLang="ja-JP" sz="2900" dirty="0"/>
          </a:p>
          <a:p>
            <a:pPr marL="914400" lvl="1" indent="-514350">
              <a:buFont typeface="+mj-lt"/>
              <a:buAutoNum type="alphaLcPeriod"/>
            </a:pPr>
            <a:r>
              <a:rPr lang="ja-JP" altLang="en-US" sz="2900" dirty="0"/>
              <a:t>おみくじの札（結果のメッセージ）は</a:t>
            </a:r>
            <a:r>
              <a:rPr lang="en-US" altLang="ja-JP" sz="2900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ja-JP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関数</a:t>
            </a:r>
            <a:r>
              <a:rPr lang="ja-JP" altLang="en-US" sz="2900" dirty="0"/>
              <a:t>でコンソールに出す</a:t>
            </a:r>
            <a:endParaRPr lang="en-US" altLang="ja-JP" sz="2900" dirty="0"/>
          </a:p>
          <a:p>
            <a:pPr marL="914400" lvl="1" indent="-514350">
              <a:buFont typeface="+mj-lt"/>
              <a:buAutoNum type="alphaLcPeriod"/>
            </a:pPr>
            <a:r>
              <a:rPr lang="ja-JP" altLang="en-US" sz="2900" dirty="0"/>
              <a:t>キーボードからの入力は不要</a:t>
            </a:r>
            <a:endParaRPr lang="en-US" altLang="ja-JP" sz="2900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altLang="ja-JP" sz="2600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altLang="ja-JP" sz="2600" dirty="0"/>
          </a:p>
          <a:p>
            <a:pPr marL="400050" lvl="1" indent="0">
              <a:buNone/>
            </a:pPr>
            <a:r>
              <a:rPr lang="en-US" altLang="ja-JP" sz="2600" dirty="0"/>
              <a:t>※</a:t>
            </a:r>
            <a:r>
              <a:rPr lang="ja-JP" altLang="en-US" sz="2600" dirty="0"/>
              <a:t>ファイル名は 「</a:t>
            </a:r>
            <a:r>
              <a:rPr lang="ja-JP" altLang="en-US" sz="2600" i="1" dirty="0"/>
              <a:t>学籍番号</a:t>
            </a:r>
            <a:r>
              <a:rPr lang="en-US" altLang="ja-JP" sz="2600" dirty="0"/>
              <a:t>_fortune.py</a:t>
            </a:r>
            <a:r>
              <a:rPr lang="ja-JP" altLang="en-US" sz="2600" dirty="0"/>
              <a:t> 」にする</a:t>
            </a:r>
            <a:br>
              <a:rPr lang="en-US" altLang="ja-JP" sz="2600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929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ja-JP" altLang="en-US" dirty="0"/>
              <a:t>第３回演習課題（宿題）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3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6D056EFF-C189-4C98-8ACD-AEF3C62F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131888"/>
            <a:ext cx="8223250" cy="3816350"/>
          </a:xfrm>
        </p:spPr>
        <p:txBody>
          <a:bodyPr>
            <a:normAutofit/>
          </a:bodyPr>
          <a:lstStyle/>
          <a:p>
            <a:pPr lvl="0"/>
            <a:endParaRPr lang="en-US" altLang="ja-JP" sz="2400" dirty="0"/>
          </a:p>
          <a:p>
            <a:pPr marL="0" lvl="0" indent="0">
              <a:buNone/>
            </a:pPr>
            <a:endParaRPr lang="ja-JP" altLang="ja-JP" sz="2400" dirty="0"/>
          </a:p>
        </p:txBody>
      </p:sp>
      <p:sp>
        <p:nvSpPr>
          <p:cNvPr id="5" name="コンテンツ プレースホルダ 2">
            <a:extLst>
              <a:ext uri="{FF2B5EF4-FFF2-40B4-BE49-F238E27FC236}">
                <a16:creationId xmlns:a16="http://schemas.microsoft.com/office/drawing/2014/main" id="{DBEED6F6-42EE-47EA-A2E3-176E6BEBFC49}"/>
              </a:ext>
            </a:extLst>
          </p:cNvPr>
          <p:cNvSpPr txBox="1">
            <a:spLocks/>
          </p:cNvSpPr>
          <p:nvPr/>
        </p:nvSpPr>
        <p:spPr>
          <a:xfrm>
            <a:off x="505857" y="995124"/>
            <a:ext cx="8595303" cy="4089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600" dirty="0"/>
              <a:t>3.  </a:t>
            </a:r>
            <a:r>
              <a:rPr lang="ja-JP" altLang="en-US" sz="2600" dirty="0"/>
              <a:t>以下のプログラミング課題を</a:t>
            </a:r>
            <a:r>
              <a:rPr lang="en-US" altLang="ja-JP" sz="2600" dirty="0"/>
              <a:t>Spyder</a:t>
            </a:r>
            <a:r>
              <a:rPr lang="ja-JP" altLang="en-US" sz="2600" dirty="0"/>
              <a:t>のファイルで解答してください</a:t>
            </a:r>
            <a:br>
              <a:rPr lang="en-US" altLang="ja-JP" sz="2600" dirty="0"/>
            </a:br>
            <a:br>
              <a:rPr lang="en-US" altLang="ja-JP" sz="2600" dirty="0"/>
            </a:br>
            <a:r>
              <a:rPr lang="ja-JP" altLang="en-US" sz="2600" u="sng" dirty="0"/>
              <a:t>組込みメソッドを使い，文字列の操作をしよう</a:t>
            </a:r>
            <a:endParaRPr lang="en-US" altLang="ja-JP" sz="2600" u="sng" dirty="0"/>
          </a:p>
          <a:p>
            <a:pPr marL="857250" lvl="1" indent="-457200">
              <a:buFont typeface="+mj-lt"/>
              <a:buAutoNum type="alphaLcPeriod"/>
            </a:pPr>
            <a:r>
              <a:rPr lang="ja-JP" altLang="en-US" dirty="0"/>
              <a:t>あなたの氏名を変数</a:t>
            </a:r>
            <a:r>
              <a:rPr lang="en-US" altLang="ja-JP" dirty="0"/>
              <a:t>name</a:t>
            </a:r>
            <a:r>
              <a:rPr lang="ja-JP" altLang="en-US" dirty="0" err="1"/>
              <a:t>，</a:t>
            </a:r>
            <a:r>
              <a:rPr lang="ja-JP" altLang="en-US" dirty="0"/>
              <a:t>入学年度を変数</a:t>
            </a:r>
            <a:r>
              <a:rPr lang="en-US" altLang="ja-JP" dirty="0"/>
              <a:t>year</a:t>
            </a:r>
            <a:r>
              <a:rPr lang="ja-JP" altLang="en-US" dirty="0"/>
              <a:t> ，学籍番号を変数</a:t>
            </a:r>
            <a:r>
              <a:rPr lang="en-US" altLang="ja-JP" dirty="0"/>
              <a:t>number</a:t>
            </a:r>
            <a:r>
              <a:rPr lang="ja-JP" altLang="en-US" dirty="0"/>
              <a:t> ，および国籍を</a:t>
            </a:r>
            <a:r>
              <a:rPr lang="en-US" altLang="ja-JP" dirty="0"/>
              <a:t>nationality</a:t>
            </a:r>
            <a:r>
              <a:rPr lang="ja-JP" altLang="en-US" dirty="0"/>
              <a:t>にそれぞれ設定せよ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ja-JP" altLang="en-US" dirty="0"/>
              <a:t>そして，変数</a:t>
            </a:r>
            <a:r>
              <a:rPr lang="en-US" altLang="ja-JP" dirty="0" err="1"/>
              <a:t>my_profile</a:t>
            </a:r>
            <a:r>
              <a:rPr lang="ja-JP" altLang="en-US" dirty="0"/>
              <a:t>に</a:t>
            </a:r>
            <a:r>
              <a:rPr lang="en-US" altLang="ja-JP" dirty="0"/>
              <a:t>`</a:t>
            </a:r>
            <a:r>
              <a:rPr lang="ja-JP" altLang="en-US" dirty="0"/>
              <a:t>氏名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{}</a:t>
            </a:r>
            <a:r>
              <a:rPr lang="ja-JP" altLang="en-US" dirty="0"/>
              <a:t> ，入学年度</a:t>
            </a:r>
            <a:r>
              <a:rPr lang="en-US" altLang="ja-JP" dirty="0"/>
              <a:t>{}</a:t>
            </a:r>
            <a:r>
              <a:rPr lang="ja-JP" altLang="en-US" dirty="0"/>
              <a:t> ，番号</a:t>
            </a:r>
            <a:r>
              <a:rPr lang="en-US" altLang="ja-JP" dirty="0"/>
              <a:t>{}</a:t>
            </a:r>
            <a:r>
              <a:rPr lang="ja-JP" altLang="en-US" dirty="0"/>
              <a:t> ，国籍</a:t>
            </a:r>
            <a:r>
              <a:rPr lang="en-US" altLang="ja-JP" dirty="0"/>
              <a:t>{} `</a:t>
            </a:r>
            <a:r>
              <a:rPr lang="ja-JP" altLang="en-US" dirty="0"/>
              <a:t>を設定せよ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/>
              <a:t>format()</a:t>
            </a:r>
            <a:r>
              <a:rPr lang="ja-JP" altLang="en-US" dirty="0"/>
              <a:t>メソッドを使い，</a:t>
            </a:r>
            <a:r>
              <a:rPr lang="en-US" altLang="ja-JP" dirty="0"/>
              <a:t> </a:t>
            </a:r>
            <a:r>
              <a:rPr lang="en-US" altLang="ja-JP" dirty="0" err="1"/>
              <a:t>my_profile</a:t>
            </a:r>
            <a:r>
              <a:rPr lang="ja-JP" altLang="en-US" dirty="0"/>
              <a:t>に</a:t>
            </a:r>
            <a:r>
              <a:rPr lang="en-US" altLang="ja-JP" dirty="0"/>
              <a:t>name, year, number, nationality </a:t>
            </a:r>
            <a:r>
              <a:rPr lang="ja-JP" altLang="en-US" dirty="0"/>
              <a:t>を埋め込み，結果を変数</a:t>
            </a:r>
            <a:r>
              <a:rPr lang="en-US" altLang="ja-JP" dirty="0" err="1"/>
              <a:t>profile_text</a:t>
            </a:r>
            <a:r>
              <a:rPr lang="ja-JP" altLang="en-US" dirty="0"/>
              <a:t>に代入せよ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 err="1"/>
              <a:t>my_profile</a:t>
            </a:r>
            <a:r>
              <a:rPr lang="ja-JP" altLang="en-US" dirty="0"/>
              <a:t>と</a:t>
            </a:r>
            <a:r>
              <a:rPr lang="en-US" altLang="ja-JP" dirty="0" err="1"/>
              <a:t>profile_text</a:t>
            </a:r>
            <a:r>
              <a:rPr lang="ja-JP" altLang="en-US" dirty="0"/>
              <a:t>を</a:t>
            </a:r>
            <a:r>
              <a:rPr lang="en-US" altLang="ja-JP" dirty="0"/>
              <a:t>print()</a:t>
            </a:r>
            <a:r>
              <a:rPr lang="ja-JP" altLang="en-US" dirty="0"/>
              <a:t>で表示せよ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 err="1"/>
              <a:t>my_profile</a:t>
            </a:r>
            <a:r>
              <a:rPr lang="ja-JP" altLang="en-US" dirty="0"/>
              <a:t>と</a:t>
            </a:r>
            <a:r>
              <a:rPr lang="en-US" altLang="ja-JP" dirty="0" err="1"/>
              <a:t>profile_text</a:t>
            </a:r>
            <a:r>
              <a:rPr lang="ja-JP" altLang="en-US" dirty="0"/>
              <a:t>の文字数を</a:t>
            </a:r>
            <a:r>
              <a:rPr lang="en-US" altLang="ja-JP" dirty="0" err="1"/>
              <a:t>len</a:t>
            </a:r>
            <a:r>
              <a:rPr lang="en-US" altLang="ja-JP" dirty="0"/>
              <a:t>()</a:t>
            </a:r>
            <a:r>
              <a:rPr lang="ja-JP" altLang="en-US" dirty="0"/>
              <a:t>を使って調べ，結果を</a:t>
            </a:r>
            <a:r>
              <a:rPr lang="en-US" altLang="ja-JP" dirty="0"/>
              <a:t>print()</a:t>
            </a:r>
            <a:r>
              <a:rPr lang="ja-JP" altLang="en-US" dirty="0"/>
              <a:t>で表示せよ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ja-JP" altLang="en-US" dirty="0"/>
              <a:t>次に</a:t>
            </a:r>
            <a:r>
              <a:rPr lang="en-US" altLang="ja-JP" dirty="0"/>
              <a:t>split(`</a:t>
            </a:r>
            <a:r>
              <a:rPr lang="ja-JP" altLang="en-US" dirty="0" err="1"/>
              <a:t>，</a:t>
            </a:r>
            <a:r>
              <a:rPr lang="en-US" altLang="ja-JP" dirty="0"/>
              <a:t>`)</a:t>
            </a:r>
            <a:r>
              <a:rPr lang="ja-JP" altLang="en-US" dirty="0"/>
              <a:t>メソッドを使い，</a:t>
            </a:r>
            <a:r>
              <a:rPr lang="en-US" altLang="ja-JP" dirty="0"/>
              <a:t> </a:t>
            </a:r>
            <a:r>
              <a:rPr lang="en-US" altLang="ja-JP" dirty="0" err="1"/>
              <a:t>profile_text</a:t>
            </a:r>
            <a:r>
              <a:rPr lang="ja-JP" altLang="en-US" dirty="0"/>
              <a:t>の文字を分割し，結果を</a:t>
            </a:r>
            <a:r>
              <a:rPr lang="en-US" altLang="ja-JP" dirty="0"/>
              <a:t>print()</a:t>
            </a:r>
            <a:r>
              <a:rPr lang="ja-JP" altLang="en-US" dirty="0"/>
              <a:t>で表示せよ。　</a:t>
            </a:r>
            <a:r>
              <a:rPr lang="en-US" altLang="ja-JP" dirty="0"/>
              <a:t>※</a:t>
            </a:r>
            <a:r>
              <a:rPr lang="ja-JP" altLang="en-US" dirty="0"/>
              <a:t>リストが作成されることを確認すること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r>
              <a:rPr lang="en-US" altLang="ja-JP" dirty="0"/>
              <a:t>f</a:t>
            </a:r>
            <a:r>
              <a:rPr lang="ja-JP" altLang="en-US" dirty="0"/>
              <a:t>文を使い，</a:t>
            </a:r>
            <a:r>
              <a:rPr lang="en-US" altLang="ja-JP" dirty="0"/>
              <a:t> </a:t>
            </a:r>
            <a:r>
              <a:rPr lang="ja-JP" altLang="en-US" dirty="0"/>
              <a:t>あなたの氏名，入学年度</a:t>
            </a:r>
            <a:r>
              <a:rPr lang="en-US" altLang="ja-JP" dirty="0"/>
              <a:t>, </a:t>
            </a:r>
            <a:r>
              <a:rPr lang="ja-JP" altLang="en-US" dirty="0"/>
              <a:t>学籍番号 ，国籍を</a:t>
            </a:r>
            <a:r>
              <a:rPr lang="en-US" altLang="ja-JP" dirty="0"/>
              <a:t>profile_text2</a:t>
            </a:r>
            <a:r>
              <a:rPr lang="ja-JP" altLang="en-US" dirty="0"/>
              <a:t>に代入し，</a:t>
            </a:r>
            <a:r>
              <a:rPr lang="en-US" altLang="ja-JP" dirty="0"/>
              <a:t> print()</a:t>
            </a:r>
            <a:r>
              <a:rPr lang="ja-JP" altLang="en-US" dirty="0"/>
              <a:t>で表示せよ。</a:t>
            </a:r>
            <a:r>
              <a:rPr lang="en-US" altLang="ja-JP" dirty="0"/>
              <a:t> ※</a:t>
            </a:r>
            <a:r>
              <a:rPr lang="ja-JP" altLang="en-US" dirty="0" err="1"/>
              <a:t>ｄ</a:t>
            </a:r>
            <a:r>
              <a:rPr lang="ja-JP" altLang="en-US" dirty="0"/>
              <a:t>の</a:t>
            </a:r>
            <a:r>
              <a:rPr lang="en-US" altLang="ja-JP" dirty="0" err="1"/>
              <a:t>profile_text</a:t>
            </a:r>
            <a:r>
              <a:rPr lang="ja-JP" altLang="en-US" dirty="0"/>
              <a:t>と同じ結果が得られることを確認すること</a:t>
            </a:r>
            <a:endParaRPr lang="en-US" altLang="ja-JP" dirty="0"/>
          </a:p>
          <a:p>
            <a:pPr marL="857250" lvl="1" indent="-457200">
              <a:buFont typeface="+mj-lt"/>
              <a:buAutoNum type="alphaLcPeriod"/>
            </a:pPr>
            <a:endParaRPr lang="en-US" altLang="ja-JP" dirty="0"/>
          </a:p>
          <a:p>
            <a:pPr marL="40005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ファイル名は 「</a:t>
            </a:r>
            <a:r>
              <a:rPr lang="ja-JP" altLang="en-US" i="1" dirty="0"/>
              <a:t>学籍番号</a:t>
            </a:r>
            <a:r>
              <a:rPr lang="en-US" altLang="ja-JP" dirty="0"/>
              <a:t>_profile.py</a:t>
            </a:r>
            <a:r>
              <a:rPr lang="ja-JP" altLang="en-US" dirty="0"/>
              <a:t> 」にする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26576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ja-JP" altLang="en-US" dirty="0"/>
              <a:t>第３回演習課題（宿題）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4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6D056EFF-C189-4C98-8ACD-AEF3C62F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131888"/>
            <a:ext cx="8223250" cy="3816350"/>
          </a:xfrm>
        </p:spPr>
        <p:txBody>
          <a:bodyPr>
            <a:normAutofit/>
          </a:bodyPr>
          <a:lstStyle/>
          <a:p>
            <a:pPr lvl="0"/>
            <a:endParaRPr lang="en-US" altLang="ja-JP" sz="2400" dirty="0"/>
          </a:p>
          <a:p>
            <a:pPr marL="0" lvl="0" indent="0">
              <a:buNone/>
            </a:pPr>
            <a:endParaRPr lang="ja-JP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4D63363-B079-4C4A-B0ED-D27284DE016F}"/>
              </a:ext>
            </a:extLst>
          </p:cNvPr>
          <p:cNvSpPr txBox="1">
            <a:spLocks/>
          </p:cNvSpPr>
          <p:nvPr/>
        </p:nvSpPr>
        <p:spPr>
          <a:xfrm>
            <a:off x="722391" y="984508"/>
            <a:ext cx="8615571" cy="3682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Spyder</a:t>
            </a:r>
            <a:r>
              <a:rPr lang="ja-JP" altLang="en-US" dirty="0" err="1"/>
              <a:t>での提</a:t>
            </a:r>
            <a:r>
              <a:rPr lang="ja-JP" altLang="en-US" dirty="0"/>
              <a:t>出について</a:t>
            </a:r>
            <a:endParaRPr lang="en-US" altLang="ja-JP" dirty="0"/>
          </a:p>
          <a:p>
            <a:pPr lvl="1"/>
            <a:r>
              <a:rPr lang="ja-JP" altLang="en-US" dirty="0"/>
              <a:t>ファイル名の「</a:t>
            </a:r>
            <a:r>
              <a:rPr lang="ja-JP" altLang="en-US" i="1" dirty="0"/>
              <a:t>学籍番号</a:t>
            </a:r>
            <a:r>
              <a:rPr lang="en-US" altLang="ja-JP" dirty="0"/>
              <a:t>_</a:t>
            </a:r>
            <a:r>
              <a:rPr lang="ja-JP" altLang="en-US" dirty="0"/>
              <a:t>」は半角英数字にすること</a:t>
            </a:r>
            <a:endParaRPr lang="en-US" altLang="ja-JP" dirty="0"/>
          </a:p>
          <a:p>
            <a:pPr lvl="1"/>
            <a:r>
              <a:rPr lang="ja-JP" altLang="en-US" dirty="0"/>
              <a:t>ファイル内のコメント行「</a:t>
            </a:r>
            <a:r>
              <a:rPr lang="en-US" altLang="ja-JP" dirty="0"/>
              <a:t> @author </a:t>
            </a:r>
            <a:r>
              <a:rPr lang="ja-JP" altLang="en-US" dirty="0"/>
              <a:t>」の後に，自分の名前を記述すること。名前は全角文字で</a:t>
            </a:r>
            <a:r>
              <a:rPr lang="en-US" altLang="ja-JP" dirty="0"/>
              <a:t>OK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提出</a:t>
            </a:r>
            <a:endParaRPr lang="en-US" altLang="ja-JP" dirty="0"/>
          </a:p>
          <a:p>
            <a:pPr lvl="1"/>
            <a:r>
              <a:rPr lang="en-US" altLang="ja-JP" dirty="0"/>
              <a:t>KING-LMS</a:t>
            </a:r>
            <a:r>
              <a:rPr lang="ja-JP" altLang="en-US" dirty="0" err="1"/>
              <a:t>の第</a:t>
            </a:r>
            <a:r>
              <a:rPr lang="en-US" altLang="ja-JP" dirty="0"/>
              <a:t>3</a:t>
            </a:r>
            <a:r>
              <a:rPr lang="ja-JP" altLang="en-US" dirty="0"/>
              <a:t>回課題。提出期限は次回講義の前日</a:t>
            </a:r>
            <a:r>
              <a:rPr lang="en-US" altLang="ja-JP" dirty="0"/>
              <a:t>23:30</a:t>
            </a:r>
            <a:r>
              <a:rPr lang="ja-JP" altLang="en-US" dirty="0"/>
              <a:t>まで</a:t>
            </a:r>
            <a:endParaRPr lang="en-US" altLang="ja-JP" dirty="0"/>
          </a:p>
          <a:p>
            <a:pPr lvl="1"/>
            <a:r>
              <a:rPr lang="ja-JP" altLang="en-US" dirty="0"/>
              <a:t>期限を過ぎた課題は原則，受け取らない</a:t>
            </a:r>
            <a:endParaRPr lang="en-US" altLang="ja-JP" dirty="0"/>
          </a:p>
          <a:p>
            <a:pPr lvl="1"/>
            <a:r>
              <a:rPr lang="ja-JP" altLang="en-US" dirty="0"/>
              <a:t>提出できない場合は，提出期限までにメールで知らせること</a:t>
            </a:r>
            <a:endParaRPr lang="en-US" altLang="ja-JP" dirty="0"/>
          </a:p>
          <a:p>
            <a:pPr lvl="1"/>
            <a:r>
              <a:rPr lang="ja-JP" altLang="en-US" dirty="0"/>
              <a:t>他の人の回答コピーは</a:t>
            </a:r>
            <a:r>
              <a:rPr lang="en-US" altLang="ja-JP" dirty="0"/>
              <a:t>0</a:t>
            </a:r>
            <a:r>
              <a:rPr lang="ja-JP" altLang="en-US" dirty="0"/>
              <a:t>点です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1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643</Words>
  <Application>Microsoft Office PowerPoint</Application>
  <PresentationFormat>画面に合わせる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ＭＳ Ｐゴシック</vt:lpstr>
      <vt:lpstr>小塚ゴシック Pro B</vt:lpstr>
      <vt:lpstr>小塚ゴシック Pro M</vt:lpstr>
      <vt:lpstr>游ゴシック</vt:lpstr>
      <vt:lpstr>Arial</vt:lpstr>
      <vt:lpstr>Calibri</vt:lpstr>
      <vt:lpstr>Impact</vt:lpstr>
      <vt:lpstr>Wingdings</vt:lpstr>
      <vt:lpstr>Office テーマ</vt:lpstr>
      <vt:lpstr>コンピュータプログラミング概論 第３回演習課題</vt:lpstr>
      <vt:lpstr>第３回演習課題（宿題）　</vt:lpstr>
      <vt:lpstr>第３回演習課題（宿題）　</vt:lpstr>
      <vt:lpstr>第３回演習課題（宿題）　</vt:lpstr>
      <vt:lpstr>第３回演習課題（宿題）　</vt:lpstr>
    </vt:vector>
  </TitlesOfParts>
  <Company>教育用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京都コンピュータ学院</dc:creator>
  <cp:lastModifiedBy>kcg</cp:lastModifiedBy>
  <cp:revision>193</cp:revision>
  <dcterms:created xsi:type="dcterms:W3CDTF">2014-04-14T00:57:19Z</dcterms:created>
  <dcterms:modified xsi:type="dcterms:W3CDTF">2021-10-18T07:22:57Z</dcterms:modified>
</cp:coreProperties>
</file>