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2" r:id="rId2"/>
    <p:sldId id="290" r:id="rId3"/>
    <p:sldId id="288" r:id="rId4"/>
    <p:sldId id="281" r:id="rId5"/>
    <p:sldId id="289" r:id="rId6"/>
    <p:sldId id="287" r:id="rId7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2F2F2"/>
    <a:srgbClr val="F8F8F8"/>
    <a:srgbClr val="1F518D"/>
    <a:srgbClr val="235889"/>
    <a:srgbClr val="154797"/>
    <a:srgbClr val="113A7D"/>
    <a:srgbClr val="AC0000"/>
    <a:srgbClr val="C5074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1" autoAdjust="0"/>
    <p:restoredTop sz="94802" autoAdjust="0"/>
  </p:normalViewPr>
  <p:slideViewPr>
    <p:cSldViewPr snapToGrid="0" showGuides="1">
      <p:cViewPr varScale="1">
        <p:scale>
          <a:sx n="85" d="100"/>
          <a:sy n="85" d="100"/>
        </p:scale>
        <p:origin x="636" y="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462DC-36DA-45F6-8054-886090ED585D}" type="datetimeFigureOut">
              <a:rPr kumimoji="1" lang="ja-JP" altLang="en-US" smtClean="0"/>
              <a:t>2021/12/6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5F58E-C662-423D-81DA-3E3968AFAEC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271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60784" y="3173768"/>
            <a:ext cx="4211216" cy="686966"/>
          </a:xfrm>
          <a:noFill/>
        </p:spPr>
        <p:txBody>
          <a:bodyPr anchor="ctr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クリックして講師名を入力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0605" y="1740753"/>
            <a:ext cx="6099329" cy="584775"/>
          </a:xfrm>
          <a:noFill/>
        </p:spPr>
        <p:txBody>
          <a:bodyPr wrap="square">
            <a:spAutoFit/>
          </a:bodyPr>
          <a:lstStyle>
            <a:lvl1pPr marL="0" indent="0" algn="l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pic>
        <p:nvPicPr>
          <p:cNvPr id="1034" name="Picture 10" descr="C:\KCG仕事関係\発表用ＰＰＴ等\PPTテンプレート2014年4月作成\素材\kcgedu_red_no_text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605" y="310912"/>
            <a:ext cx="1368000" cy="391248"/>
          </a:xfrm>
          <a:prstGeom prst="rect">
            <a:avLst/>
          </a:prstGeom>
          <a:noFill/>
        </p:spPr>
      </p:pic>
      <p:sp>
        <p:nvSpPr>
          <p:cNvPr id="7" name="正方形/長方形 6"/>
          <p:cNvSpPr/>
          <p:nvPr userDrawn="1"/>
        </p:nvSpPr>
        <p:spPr>
          <a:xfrm>
            <a:off x="8611483" y="4977301"/>
            <a:ext cx="53251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6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kcg.edu</a:t>
            </a:r>
            <a:endParaRPr lang="ja-JP" altLang="en-US" sz="6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2021/12/6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2021/12/6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5背景0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079" y="0"/>
            <a:ext cx="9131841" cy="51435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2865" y="101056"/>
            <a:ext cx="8676000" cy="523220"/>
          </a:xfrm>
          <a:gradFill flip="none" rotWithShape="1">
            <a:gsLst>
              <a:gs pos="0">
                <a:srgbClr val="1F518D"/>
              </a:gs>
              <a:gs pos="100000">
                <a:srgbClr val="1F518D">
                  <a:alpha val="22000"/>
                </a:srgb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>
            <a:lvl1pPr marL="87313" indent="0"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32865" y="803031"/>
            <a:ext cx="8675077" cy="4145049"/>
          </a:xfrm>
          <a:solidFill>
            <a:srgbClr val="F7F7F7">
              <a:alpha val="92941"/>
            </a:srgb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/>
          <a:lstStyle>
            <a:lvl1pPr marL="342900" indent="-342900">
              <a:buClr>
                <a:schemeClr val="tx2">
                  <a:lumMod val="75000"/>
                </a:schemeClr>
              </a:buClr>
              <a:buSzPct val="95000"/>
              <a:buFont typeface="Wingdings" panose="05000000000000000000" pitchFamily="2" charset="2"/>
              <a:buChar char="n"/>
              <a:defRPr sz="24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40" name="Picture 10" descr="C:\KCG仕事関係\発表用ＰＰＴ等\PPTテンプレート2014年4月作成\素材\kcgedu_red_no_text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3020" y="232986"/>
            <a:ext cx="862958" cy="246806"/>
          </a:xfrm>
          <a:prstGeom prst="rect">
            <a:avLst/>
          </a:prstGeom>
          <a:noFill/>
        </p:spPr>
      </p:pic>
      <p:sp>
        <p:nvSpPr>
          <p:cNvPr id="10" name="正方形/長方形 9"/>
          <p:cNvSpPr/>
          <p:nvPr userDrawn="1"/>
        </p:nvSpPr>
        <p:spPr>
          <a:xfrm>
            <a:off x="8611483" y="4977301"/>
            <a:ext cx="53251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6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 kcg.edu</a:t>
            </a:r>
            <a:endParaRPr lang="ja-JP" altLang="en-US" sz="6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2021/12/6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2021/12/6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2021/12/6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2021/12/6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2021/12/6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2021/12/6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2021/12/6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360784" y="3173768"/>
            <a:ext cx="4564364" cy="686966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sz="3100" b="1" dirty="0"/>
              <a:t>python</a:t>
            </a:r>
            <a:r>
              <a:rPr lang="ja-JP" altLang="en-US" sz="3100" b="1" dirty="0"/>
              <a:t>プログラミング記号</a:t>
            </a:r>
            <a:endParaRPr lang="en-US" altLang="ja-JP" sz="3100" b="1" dirty="0"/>
          </a:p>
          <a:p>
            <a:r>
              <a:rPr lang="ja-JP" altLang="en-US" sz="2400" b="1" dirty="0"/>
              <a:t>（</a:t>
            </a:r>
            <a:r>
              <a:rPr lang="en-US" altLang="ja-JP" sz="2400" b="1" dirty="0"/>
              <a:t>2021.12.6</a:t>
            </a:r>
            <a:r>
              <a:rPr lang="ja-JP" altLang="en-US" sz="2400" b="1" dirty="0"/>
              <a:t>版）</a:t>
            </a:r>
            <a:endParaRPr lang="en-US" altLang="ja-JP" sz="2400" b="1" dirty="0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>
          <a:xfrm>
            <a:off x="438151" y="1494532"/>
            <a:ext cx="5881784" cy="1077218"/>
          </a:xfrm>
        </p:spPr>
        <p:txBody>
          <a:bodyPr/>
          <a:lstStyle/>
          <a:p>
            <a:r>
              <a:rPr lang="ja-JP" altLang="en-US" b="1" dirty="0">
                <a:solidFill>
                  <a:srgbClr val="CC0000"/>
                </a:solidFill>
              </a:rPr>
              <a:t>コンピュータプログラム概論</a:t>
            </a:r>
            <a:br>
              <a:rPr lang="en-US" altLang="ja-JP" b="1" dirty="0">
                <a:solidFill>
                  <a:srgbClr val="CC0000"/>
                </a:solidFill>
              </a:rPr>
            </a:br>
            <a:r>
              <a:rPr lang="ja-JP" altLang="en-US" b="1" dirty="0">
                <a:solidFill>
                  <a:srgbClr val="CC0000"/>
                </a:solidFill>
              </a:rPr>
              <a:t>（別冊）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627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2865" y="101056"/>
            <a:ext cx="8676000" cy="523220"/>
          </a:xfrm>
        </p:spPr>
        <p:txBody>
          <a:bodyPr/>
          <a:lstStyle/>
          <a:p>
            <a:r>
              <a:rPr lang="ja-JP" altLang="en-US" dirty="0"/>
              <a:t>括り（くくり）または囲み（かこみ） </a:t>
            </a:r>
            <a:r>
              <a:rPr kumimoji="1" lang="ja-JP" altLang="en-US" dirty="0"/>
              <a:t>　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2865" y="718957"/>
            <a:ext cx="8675077" cy="4229124"/>
          </a:xfrm>
        </p:spPr>
        <p:txBody>
          <a:bodyPr>
            <a:normAutofit/>
          </a:bodyPr>
          <a:lstStyle/>
          <a:p>
            <a:r>
              <a:rPr lang="ja-JP" altLang="en-US" dirty="0"/>
              <a:t>「 </a:t>
            </a:r>
            <a:r>
              <a:rPr lang="en-US" altLang="ja-JP" sz="2600" b="1" dirty="0">
                <a:solidFill>
                  <a:srgbClr val="FF0000"/>
                </a:solidFill>
              </a:rPr>
              <a:t>’</a:t>
            </a:r>
            <a:r>
              <a:rPr lang="ja-JP" altLang="en-US" sz="2600" b="1" dirty="0">
                <a:solidFill>
                  <a:srgbClr val="FF0000"/>
                </a:solidFill>
              </a:rPr>
              <a:t>　</a:t>
            </a:r>
            <a:r>
              <a:rPr lang="en-US" altLang="ja-JP" sz="2600" b="1" dirty="0">
                <a:solidFill>
                  <a:srgbClr val="FF0000"/>
                </a:solidFill>
              </a:rPr>
              <a:t>’</a:t>
            </a:r>
            <a:r>
              <a:rPr lang="en-US" altLang="ja-JP" sz="2600" b="1" dirty="0"/>
              <a:t> </a:t>
            </a:r>
            <a:r>
              <a:rPr lang="ja-JP" altLang="en-US" dirty="0"/>
              <a:t>」：引用符</a:t>
            </a:r>
            <a:r>
              <a:rPr lang="en-US" altLang="ja-JP" dirty="0"/>
              <a:t>, 1</a:t>
            </a:r>
            <a:r>
              <a:rPr lang="ja-JP" altLang="en-US" dirty="0"/>
              <a:t>重引用符。</a:t>
            </a:r>
            <a:r>
              <a:rPr lang="en-US" altLang="ja-JP" dirty="0"/>
              <a:t>semi-quotation</a:t>
            </a:r>
          </a:p>
          <a:p>
            <a:pPr marL="719138" indent="-360363">
              <a:buFont typeface="Arial" panose="020B0604020202020204" pitchFamily="34" charset="0"/>
              <a:buChar char="•"/>
            </a:pPr>
            <a:r>
              <a:rPr lang="ja-JP" altLang="en-US" dirty="0"/>
              <a:t>半角英数字や全角文字をくくり，文字列を定義する</a:t>
            </a:r>
            <a:endParaRPr lang="en-US" altLang="ja-JP" dirty="0"/>
          </a:p>
          <a:p>
            <a:pPr marL="719138" indent="-360363">
              <a:buFont typeface="Arial" panose="020B0604020202020204" pitchFamily="34" charset="0"/>
              <a:buChar char="•"/>
            </a:pPr>
            <a:r>
              <a:rPr lang="ja-JP" altLang="en-US" sz="2000" dirty="0"/>
              <a:t>例）</a:t>
            </a:r>
            <a:r>
              <a:rPr lang="en-US" altLang="ja-JP" sz="2000" dirty="0">
                <a:solidFill>
                  <a:srgbClr val="FF0000"/>
                </a:solidFill>
              </a:rPr>
              <a:t>’</a:t>
            </a:r>
            <a:r>
              <a:rPr lang="ja-JP" altLang="en-US" sz="2000" dirty="0"/>
              <a:t>条件</a:t>
            </a:r>
            <a:r>
              <a:rPr lang="en-US" altLang="ja-JP" sz="2000" dirty="0">
                <a:solidFill>
                  <a:srgbClr val="FF0000"/>
                </a:solidFill>
              </a:rPr>
              <a:t>’</a:t>
            </a:r>
            <a:r>
              <a:rPr lang="ja-JP" altLang="en-US" sz="2000" dirty="0">
                <a:solidFill>
                  <a:srgbClr val="FF0000"/>
                </a:solidFill>
              </a:rPr>
              <a:t>　</a:t>
            </a:r>
            <a:r>
              <a:rPr lang="en-US" altLang="ja-JP" sz="2000" dirty="0"/>
              <a:t>,</a:t>
            </a:r>
            <a:r>
              <a:rPr lang="en-US" altLang="ja-JP" sz="2000" dirty="0">
                <a:solidFill>
                  <a:srgbClr val="FF0000"/>
                </a:solidFill>
              </a:rPr>
              <a:t> </a:t>
            </a:r>
            <a:r>
              <a:rPr lang="ja-JP" altLang="en-US" sz="2000" dirty="0">
                <a:solidFill>
                  <a:srgbClr val="FF0000"/>
                </a:solidFill>
              </a:rPr>
              <a:t>　</a:t>
            </a:r>
            <a:r>
              <a:rPr lang="en-US" altLang="ja-JP" sz="2000" dirty="0">
                <a:solidFill>
                  <a:srgbClr val="FF0000"/>
                </a:solidFill>
              </a:rPr>
              <a:t>’</a:t>
            </a:r>
            <a:r>
              <a:rPr lang="en-US" altLang="ja-JP" sz="2000" dirty="0"/>
              <a:t>condition</a:t>
            </a:r>
            <a:r>
              <a:rPr lang="en-US" altLang="ja-JP" sz="2000" dirty="0">
                <a:solidFill>
                  <a:srgbClr val="FF0000"/>
                </a:solidFill>
              </a:rPr>
              <a:t>’</a:t>
            </a:r>
          </a:p>
          <a:p>
            <a:r>
              <a:rPr lang="ja-JP" altLang="en-US" dirty="0"/>
              <a:t>「</a:t>
            </a:r>
            <a:r>
              <a:rPr lang="en-US" altLang="ja-JP" sz="2600" b="1" dirty="0">
                <a:solidFill>
                  <a:srgbClr val="FF0000"/>
                </a:solidFill>
              </a:rPr>
              <a:t>”</a:t>
            </a:r>
            <a:r>
              <a:rPr lang="ja-JP" altLang="en-US" sz="2600" b="1" dirty="0">
                <a:solidFill>
                  <a:srgbClr val="FF0000"/>
                </a:solidFill>
              </a:rPr>
              <a:t>　</a:t>
            </a:r>
            <a:r>
              <a:rPr lang="en-US" altLang="ja-JP" sz="2600" b="1" dirty="0">
                <a:solidFill>
                  <a:srgbClr val="FF0000"/>
                </a:solidFill>
              </a:rPr>
              <a:t>”</a:t>
            </a:r>
            <a:r>
              <a:rPr lang="ja-JP" altLang="en-US" dirty="0"/>
              <a:t>」：引用符</a:t>
            </a:r>
            <a:r>
              <a:rPr lang="en-US" altLang="ja-JP" dirty="0"/>
              <a:t>, 2</a:t>
            </a:r>
            <a:r>
              <a:rPr lang="ja-JP" altLang="en-US" dirty="0"/>
              <a:t>重引用符。</a:t>
            </a:r>
            <a:r>
              <a:rPr lang="en-US" altLang="ja-JP" dirty="0"/>
              <a:t>double-quotation</a:t>
            </a:r>
          </a:p>
          <a:p>
            <a:pPr marL="719138" indent="-360363">
              <a:buFont typeface="Arial" panose="020B0604020202020204" pitchFamily="34" charset="0"/>
              <a:buChar char="•"/>
            </a:pPr>
            <a:r>
              <a:rPr lang="en-US" altLang="ja-JP" dirty="0"/>
              <a:t>semi- quotation</a:t>
            </a:r>
            <a:r>
              <a:rPr lang="ja-JP" altLang="en-US" dirty="0"/>
              <a:t>と同じ</a:t>
            </a:r>
            <a:endParaRPr lang="en-US" altLang="ja-JP" dirty="0"/>
          </a:p>
          <a:p>
            <a:pPr marL="719138" indent="-360363">
              <a:buFont typeface="Arial" panose="020B0604020202020204" pitchFamily="34" charset="0"/>
              <a:buChar char="•"/>
            </a:pPr>
            <a:r>
              <a:rPr lang="ja-JP" altLang="en-US" sz="2000" dirty="0"/>
              <a:t>例）</a:t>
            </a:r>
            <a:r>
              <a:rPr lang="en-US" altLang="ja-JP" sz="2000" dirty="0">
                <a:solidFill>
                  <a:srgbClr val="FF0000"/>
                </a:solidFill>
              </a:rPr>
              <a:t>”</a:t>
            </a:r>
            <a:r>
              <a:rPr lang="ja-JP" altLang="en-US" sz="2000" dirty="0"/>
              <a:t>条件</a:t>
            </a:r>
            <a:r>
              <a:rPr lang="en-US" altLang="ja-JP" sz="2000" dirty="0">
                <a:solidFill>
                  <a:srgbClr val="FF0000"/>
                </a:solidFill>
              </a:rPr>
              <a:t>” </a:t>
            </a:r>
            <a:r>
              <a:rPr lang="ja-JP" altLang="en-US" sz="2000" dirty="0">
                <a:solidFill>
                  <a:srgbClr val="FF0000"/>
                </a:solidFill>
              </a:rPr>
              <a:t>　</a:t>
            </a:r>
            <a:r>
              <a:rPr lang="en-US" altLang="ja-JP" sz="2000" dirty="0"/>
              <a:t>,</a:t>
            </a:r>
            <a:r>
              <a:rPr lang="en-US" altLang="ja-JP" sz="2000" dirty="0">
                <a:solidFill>
                  <a:srgbClr val="FF0000"/>
                </a:solidFill>
              </a:rPr>
              <a:t> </a:t>
            </a:r>
            <a:r>
              <a:rPr lang="ja-JP" altLang="en-US" sz="2000" dirty="0">
                <a:solidFill>
                  <a:srgbClr val="FF0000"/>
                </a:solidFill>
              </a:rPr>
              <a:t>　</a:t>
            </a:r>
            <a:r>
              <a:rPr lang="en-US" altLang="ja-JP" sz="2000" dirty="0">
                <a:solidFill>
                  <a:srgbClr val="FF0000"/>
                </a:solidFill>
              </a:rPr>
              <a:t> ”</a:t>
            </a:r>
            <a:r>
              <a:rPr lang="en-US" altLang="ja-JP" sz="2000" dirty="0"/>
              <a:t>condition</a:t>
            </a:r>
            <a:r>
              <a:rPr lang="en-US" altLang="ja-JP" sz="2000" dirty="0">
                <a:solidFill>
                  <a:srgbClr val="FF0000"/>
                </a:solidFill>
              </a:rPr>
              <a:t>”</a:t>
            </a:r>
          </a:p>
          <a:p>
            <a:pPr lvl="0">
              <a:buClr>
                <a:srgbClr val="1F497D">
                  <a:lumMod val="75000"/>
                </a:srgbClr>
              </a:buClr>
              <a:buFont typeface="Wingdings" panose="05000000000000000000" pitchFamily="2" charset="2"/>
              <a:buChar char="ü"/>
            </a:pPr>
            <a:r>
              <a:rPr lang="ja-JP" altLang="en-US" dirty="0">
                <a:solidFill>
                  <a:prstClr val="black"/>
                </a:solidFill>
              </a:rPr>
              <a:t>引用符を含む文字列をくくる時，</a:t>
            </a:r>
            <a:r>
              <a:rPr lang="en-US" altLang="ja-JP" dirty="0"/>
              <a:t>semi-quotation</a:t>
            </a:r>
            <a:r>
              <a:rPr lang="ja-JP" altLang="en-US" dirty="0"/>
              <a:t>と</a:t>
            </a:r>
            <a:r>
              <a:rPr lang="en-US" altLang="ja-JP" dirty="0"/>
              <a:t>double-quotation</a:t>
            </a:r>
            <a:r>
              <a:rPr lang="ja-JP" altLang="en-US" dirty="0"/>
              <a:t>を使い分ける</a:t>
            </a:r>
            <a:endParaRPr lang="en-US" altLang="ja-JP" dirty="0"/>
          </a:p>
          <a:p>
            <a:pPr marL="719138" lvl="0" indent="-360363">
              <a:buClr>
                <a:srgbClr val="1F497D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prstClr val="black"/>
                </a:solidFill>
              </a:rPr>
              <a:t>例）</a:t>
            </a:r>
            <a:r>
              <a:rPr lang="en-US" altLang="ja-JP" sz="2000" dirty="0">
                <a:solidFill>
                  <a:prstClr val="black"/>
                </a:solidFill>
              </a:rPr>
              <a:t>msg=</a:t>
            </a:r>
            <a:r>
              <a:rPr lang="ja-JP" altLang="en-US" sz="2000" dirty="0">
                <a:solidFill>
                  <a:srgbClr val="FF0000"/>
                </a:solidFill>
              </a:rPr>
              <a:t>” </a:t>
            </a:r>
            <a:r>
              <a:rPr lang="en-US" altLang="ja-JP" sz="2000" dirty="0"/>
              <a:t>I</a:t>
            </a:r>
            <a:r>
              <a:rPr lang="ja-JP" altLang="en-US" sz="2000" dirty="0">
                <a:solidFill>
                  <a:srgbClr val="FF0000"/>
                </a:solidFill>
              </a:rPr>
              <a:t>’ </a:t>
            </a:r>
            <a:r>
              <a:rPr lang="en-US" altLang="ja-JP" sz="2000" dirty="0"/>
              <a:t>m a student</a:t>
            </a:r>
            <a:r>
              <a:rPr lang="ja-JP" altLang="en-US" sz="2000" dirty="0">
                <a:solidFill>
                  <a:srgbClr val="FF0000"/>
                </a:solidFill>
              </a:rPr>
              <a:t>”</a:t>
            </a:r>
            <a:r>
              <a:rPr lang="en-US" altLang="ja-JP" sz="2000" dirty="0"/>
              <a:t> </a:t>
            </a:r>
          </a:p>
          <a:p>
            <a:pPr marL="719138" indent="-360363">
              <a:buFont typeface="Arial" panose="020B0604020202020204" pitchFamily="34" charset="0"/>
              <a:buChar char="•"/>
            </a:pP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091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2865" y="101056"/>
            <a:ext cx="8676000" cy="523220"/>
          </a:xfrm>
        </p:spPr>
        <p:txBody>
          <a:bodyPr/>
          <a:lstStyle/>
          <a:p>
            <a:r>
              <a:rPr lang="ja-JP" altLang="en-US" dirty="0"/>
              <a:t>括り（くくり）または囲み（かこみ） </a:t>
            </a:r>
            <a:r>
              <a:rPr kumimoji="1" lang="ja-JP" altLang="en-US" dirty="0"/>
              <a:t>　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2865" y="698015"/>
            <a:ext cx="8675077" cy="4250065"/>
          </a:xfrm>
        </p:spPr>
        <p:txBody>
          <a:bodyPr>
            <a:normAutofit/>
          </a:bodyPr>
          <a:lstStyle/>
          <a:p>
            <a:r>
              <a:rPr lang="ja-JP" altLang="en-US" dirty="0"/>
              <a:t>「</a:t>
            </a:r>
            <a:r>
              <a:rPr lang="ja-JP" altLang="en-US" b="1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( )</a:t>
            </a:r>
            <a:r>
              <a:rPr lang="en-US" altLang="ja-JP" b="1" dirty="0"/>
              <a:t> </a:t>
            </a:r>
            <a:r>
              <a:rPr lang="ja-JP" altLang="en-US" dirty="0"/>
              <a:t>」：かっこ括弧，丸かっこ</a:t>
            </a:r>
            <a:endParaRPr lang="en-US" altLang="ja-JP" dirty="0"/>
          </a:p>
          <a:p>
            <a:pPr marL="719138" indent="-360363">
              <a:buFont typeface="Arial" panose="020B0604020202020204" pitchFamily="34" charset="0"/>
              <a:buChar char="•"/>
            </a:pPr>
            <a:r>
              <a:rPr lang="ja-JP" altLang="en-US" sz="2000" dirty="0"/>
              <a:t>関数の引数をくくる。</a:t>
            </a:r>
            <a:r>
              <a:rPr lang="en-US" altLang="ja-JP" sz="2000" dirty="0"/>
              <a:t>tuple</a:t>
            </a:r>
            <a:r>
              <a:rPr lang="ja-JP" altLang="en-US" sz="2000" dirty="0"/>
              <a:t>を作成</a:t>
            </a:r>
            <a:endParaRPr lang="en-US" altLang="ja-JP" sz="2000" dirty="0"/>
          </a:p>
          <a:p>
            <a:pPr marL="719138" indent="-360363">
              <a:buFont typeface="Arial" panose="020B0604020202020204" pitchFamily="34" charset="0"/>
              <a:buChar char="•"/>
            </a:pPr>
            <a:r>
              <a:rPr lang="ja-JP" altLang="en-US" sz="2000" dirty="0"/>
              <a:t>例）</a:t>
            </a:r>
            <a:r>
              <a:rPr lang="en-US" altLang="ja-JP" sz="2000" dirty="0"/>
              <a:t>print</a:t>
            </a:r>
            <a:r>
              <a:rPr lang="en-US" altLang="ja-JP" sz="2000" dirty="0">
                <a:solidFill>
                  <a:srgbClr val="FF0000"/>
                </a:solidFill>
              </a:rPr>
              <a:t>(</a:t>
            </a:r>
            <a:r>
              <a:rPr lang="en-US" altLang="ja-JP" sz="2000" dirty="0"/>
              <a:t>a, b</a:t>
            </a:r>
            <a:r>
              <a:rPr lang="en-US" altLang="ja-JP" sz="2000" dirty="0">
                <a:solidFill>
                  <a:srgbClr val="FF0000"/>
                </a:solidFill>
              </a:rPr>
              <a:t>)</a:t>
            </a:r>
            <a:r>
              <a:rPr lang="en-US" altLang="ja-JP" sz="2000" dirty="0"/>
              <a:t> , </a:t>
            </a:r>
            <a:r>
              <a:rPr lang="ja-JP" altLang="en-US" sz="2000" dirty="0"/>
              <a:t>　</a:t>
            </a:r>
            <a:r>
              <a:rPr lang="en-US" altLang="ja-JP" sz="2000" dirty="0"/>
              <a:t>input</a:t>
            </a:r>
            <a:r>
              <a:rPr lang="en-US" altLang="ja-JP" sz="2000" dirty="0">
                <a:solidFill>
                  <a:srgbClr val="FF0000"/>
                </a:solidFill>
              </a:rPr>
              <a:t>(</a:t>
            </a:r>
            <a:r>
              <a:rPr lang="en-US" altLang="ja-JP" sz="2000" dirty="0"/>
              <a:t>”</a:t>
            </a:r>
            <a:r>
              <a:rPr lang="ja-JP" altLang="en-US" sz="2000" dirty="0"/>
              <a:t>名前を入力</a:t>
            </a:r>
            <a:r>
              <a:rPr lang="en-US" altLang="ja-JP" sz="2000" dirty="0"/>
              <a:t>”</a:t>
            </a:r>
            <a:r>
              <a:rPr lang="en-US" altLang="ja-JP" sz="2000" dirty="0">
                <a:solidFill>
                  <a:srgbClr val="FF0000"/>
                </a:solidFill>
              </a:rPr>
              <a:t>)</a:t>
            </a:r>
            <a:r>
              <a:rPr lang="en-US" altLang="ja-JP" sz="2000" dirty="0"/>
              <a:t> 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lang="ja-JP" altLang="en-US" dirty="0">
                <a:solidFill>
                  <a:prstClr val="black"/>
                </a:solidFill>
              </a:rPr>
              <a:t>「 </a:t>
            </a:r>
            <a:r>
              <a:rPr lang="en-US" altLang="ja-JP" b="1" dirty="0">
                <a:solidFill>
                  <a:srgbClr val="FF0000"/>
                </a:solidFill>
              </a:rPr>
              <a:t>[ ]</a:t>
            </a:r>
            <a:r>
              <a:rPr lang="en-US" altLang="ja-JP" dirty="0">
                <a:solidFill>
                  <a:prstClr val="black"/>
                </a:solidFill>
              </a:rPr>
              <a:t> </a:t>
            </a:r>
            <a:r>
              <a:rPr lang="ja-JP" altLang="en-US" dirty="0">
                <a:solidFill>
                  <a:prstClr val="black"/>
                </a:solidFill>
              </a:rPr>
              <a:t>」：</a:t>
            </a:r>
            <a:r>
              <a:rPr lang="ja-JP" altLang="en-US" dirty="0"/>
              <a:t>かっこ，</a:t>
            </a:r>
            <a:r>
              <a:rPr lang="ja-JP" altLang="en-US" dirty="0">
                <a:solidFill>
                  <a:prstClr val="black"/>
                </a:solidFill>
              </a:rPr>
              <a:t>角かっこ</a:t>
            </a:r>
            <a:endParaRPr lang="en-US" altLang="ja-JP" dirty="0">
              <a:solidFill>
                <a:prstClr val="black"/>
              </a:solidFill>
            </a:endParaRPr>
          </a:p>
          <a:p>
            <a:pPr marL="719138" indent="-360363">
              <a:buFont typeface="Arial" panose="020B0604020202020204" pitchFamily="34" charset="0"/>
              <a:buChar char="•"/>
            </a:pPr>
            <a:r>
              <a:rPr lang="en-US" altLang="ja-JP" sz="2000" dirty="0"/>
              <a:t>list</a:t>
            </a:r>
            <a:r>
              <a:rPr lang="ja-JP" altLang="en-US" sz="2000" dirty="0"/>
              <a:t>を作成。</a:t>
            </a:r>
            <a:r>
              <a:rPr lang="en-US" altLang="ja-JP" sz="2000" dirty="0"/>
              <a:t>list</a:t>
            </a:r>
            <a:r>
              <a:rPr lang="ja-JP" altLang="en-US" sz="2000" dirty="0"/>
              <a:t>の要素や</a:t>
            </a:r>
            <a:r>
              <a:rPr lang="en-US" altLang="ja-JP" sz="2000" dirty="0"/>
              <a:t>dictionary</a:t>
            </a:r>
            <a:r>
              <a:rPr lang="ja-JP" altLang="en-US" sz="2000" dirty="0"/>
              <a:t>の値をインデックスやキーで特定</a:t>
            </a:r>
            <a:endParaRPr lang="en-US" altLang="ja-JP" sz="2000" dirty="0"/>
          </a:p>
          <a:p>
            <a:pPr marL="719138" indent="-360363">
              <a:buFont typeface="Arial" panose="020B0604020202020204" pitchFamily="34" charset="0"/>
              <a:buChar char="•"/>
            </a:pPr>
            <a:r>
              <a:rPr lang="ja-JP" altLang="en-US" sz="2000" dirty="0"/>
              <a:t>例）</a:t>
            </a:r>
            <a:r>
              <a:rPr lang="en-US" altLang="ja-JP" sz="2000" dirty="0"/>
              <a:t>lists</a:t>
            </a:r>
            <a:r>
              <a:rPr lang="en-US" altLang="ja-JP" sz="2000" dirty="0">
                <a:solidFill>
                  <a:srgbClr val="FF0000"/>
                </a:solidFill>
              </a:rPr>
              <a:t>[ </a:t>
            </a:r>
            <a:r>
              <a:rPr lang="en-US" altLang="ja-JP" sz="2000" dirty="0"/>
              <a:t>0 </a:t>
            </a:r>
            <a:r>
              <a:rPr lang="en-US" altLang="ja-JP" sz="2000" dirty="0">
                <a:solidFill>
                  <a:srgbClr val="FF0000"/>
                </a:solidFill>
              </a:rPr>
              <a:t>]</a:t>
            </a:r>
            <a:r>
              <a:rPr lang="en-US" altLang="ja-JP" sz="2000" dirty="0"/>
              <a:t> , </a:t>
            </a:r>
            <a:r>
              <a:rPr lang="ja-JP" altLang="en-US" sz="2000" dirty="0"/>
              <a:t>　</a:t>
            </a:r>
            <a:r>
              <a:rPr lang="en-US" altLang="ja-JP" sz="2000" dirty="0"/>
              <a:t>obj1</a:t>
            </a:r>
            <a:r>
              <a:rPr lang="en-US" altLang="ja-JP" sz="2000" dirty="0">
                <a:solidFill>
                  <a:srgbClr val="FF0000"/>
                </a:solidFill>
              </a:rPr>
              <a:t>[ </a:t>
            </a:r>
            <a:r>
              <a:rPr lang="en-US" altLang="ja-JP" sz="2000" dirty="0"/>
              <a:t>key</a:t>
            </a:r>
            <a:r>
              <a:rPr lang="en-US" altLang="ja-JP" sz="2000" dirty="0">
                <a:solidFill>
                  <a:srgbClr val="FF0000"/>
                </a:solidFill>
              </a:rPr>
              <a:t> ]</a:t>
            </a:r>
          </a:p>
          <a:p>
            <a:r>
              <a:rPr lang="ja-JP" altLang="en-US" dirty="0"/>
              <a:t>「 </a:t>
            </a:r>
            <a:r>
              <a:rPr lang="en-US" altLang="ja-JP" b="1" dirty="0">
                <a:solidFill>
                  <a:srgbClr val="FF0000"/>
                </a:solidFill>
              </a:rPr>
              <a:t>{ }</a:t>
            </a:r>
            <a:r>
              <a:rPr lang="en-US" altLang="ja-JP" dirty="0"/>
              <a:t> </a:t>
            </a:r>
            <a:r>
              <a:rPr lang="ja-JP" altLang="en-US" dirty="0"/>
              <a:t>」：かっこ，波かっこ</a:t>
            </a:r>
            <a:endParaRPr lang="en-US" altLang="ja-JP" dirty="0"/>
          </a:p>
          <a:p>
            <a:pPr marL="719138" indent="-360363">
              <a:buFont typeface="Arial" panose="020B0604020202020204" pitchFamily="34" charset="0"/>
              <a:buChar char="•"/>
            </a:pPr>
            <a:r>
              <a:rPr lang="en-US" altLang="ja-JP" sz="2000" dirty="0"/>
              <a:t>set</a:t>
            </a:r>
            <a:r>
              <a:rPr lang="ja-JP" altLang="en-US" sz="2000" dirty="0"/>
              <a:t>や</a:t>
            </a:r>
            <a:r>
              <a:rPr lang="en-US" altLang="ja-JP" sz="2000" dirty="0"/>
              <a:t>dictionary</a:t>
            </a:r>
            <a:r>
              <a:rPr lang="ja-JP" altLang="en-US" sz="2000" dirty="0"/>
              <a:t>を作成</a:t>
            </a:r>
            <a:endParaRPr lang="en-US" altLang="ja-JP" sz="2000" dirty="0"/>
          </a:p>
          <a:p>
            <a:pPr marL="719138" indent="-360363">
              <a:buFont typeface="Arial" panose="020B0604020202020204" pitchFamily="34" charset="0"/>
              <a:buChar char="•"/>
            </a:pPr>
            <a:r>
              <a:rPr lang="ja-JP" altLang="en-US" sz="2000" dirty="0"/>
              <a:t>例）</a:t>
            </a:r>
            <a:r>
              <a:rPr lang="en-US" altLang="ja-JP" sz="2000" dirty="0"/>
              <a:t> </a:t>
            </a:r>
            <a:r>
              <a:rPr lang="en-US" altLang="ja-JP" sz="2000" dirty="0">
                <a:solidFill>
                  <a:srgbClr val="FF0000"/>
                </a:solidFill>
              </a:rPr>
              <a:t>{</a:t>
            </a:r>
            <a:r>
              <a:rPr lang="en-US" altLang="ja-JP" sz="2000" dirty="0"/>
              <a:t>2, 4, 6</a:t>
            </a:r>
            <a:r>
              <a:rPr lang="en-US" altLang="ja-JP" sz="2000" dirty="0">
                <a:solidFill>
                  <a:srgbClr val="FF0000"/>
                </a:solidFill>
              </a:rPr>
              <a:t>}</a:t>
            </a:r>
            <a:r>
              <a:rPr lang="en-US" altLang="ja-JP" sz="2000" dirty="0"/>
              <a:t> , </a:t>
            </a:r>
            <a:r>
              <a:rPr lang="ja-JP" altLang="en-US" sz="2000" dirty="0"/>
              <a:t>　</a:t>
            </a:r>
            <a:r>
              <a:rPr lang="en-US" altLang="ja-JP" sz="2000" dirty="0">
                <a:solidFill>
                  <a:srgbClr val="FF0000"/>
                </a:solidFill>
              </a:rPr>
              <a:t> {</a:t>
            </a:r>
            <a:r>
              <a:rPr lang="en-US" altLang="ja-JP" sz="2000" dirty="0"/>
              <a:t> “</a:t>
            </a:r>
            <a:r>
              <a:rPr lang="ja-JP" altLang="en-US" sz="2000" dirty="0"/>
              <a:t>に</a:t>
            </a:r>
            <a:r>
              <a:rPr lang="en-US" altLang="ja-JP" sz="2000" dirty="0"/>
              <a:t>”: 2, “</a:t>
            </a:r>
            <a:r>
              <a:rPr lang="ja-JP" altLang="en-US" sz="2000" dirty="0" err="1"/>
              <a:t>よん</a:t>
            </a:r>
            <a:r>
              <a:rPr lang="en-US" altLang="ja-JP" sz="2000" dirty="0"/>
              <a:t>”:4, “</a:t>
            </a:r>
            <a:r>
              <a:rPr lang="ja-JP" altLang="en-US" sz="2000" dirty="0"/>
              <a:t>ろく</a:t>
            </a:r>
            <a:r>
              <a:rPr lang="en-US" altLang="ja-JP" sz="2000" dirty="0"/>
              <a:t>”:6</a:t>
            </a:r>
            <a:r>
              <a:rPr lang="en-US" altLang="ja-JP" sz="2000" dirty="0">
                <a:solidFill>
                  <a:srgbClr val="FF0000"/>
                </a:solidFill>
              </a:rPr>
              <a:t>}</a:t>
            </a:r>
            <a:r>
              <a:rPr lang="en-US" altLang="ja-JP" sz="2000" dirty="0"/>
              <a:t> </a:t>
            </a:r>
            <a:endParaRPr lang="en-US" altLang="ja-JP" sz="2000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814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2865" y="101056"/>
            <a:ext cx="8676000" cy="523220"/>
          </a:xfrm>
        </p:spPr>
        <p:txBody>
          <a:bodyPr/>
          <a:lstStyle/>
          <a:p>
            <a:r>
              <a:rPr kumimoji="1" lang="ja-JP" altLang="en-US" dirty="0"/>
              <a:t>区切り（くぎり）　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2865" y="753857"/>
            <a:ext cx="8675077" cy="4194224"/>
          </a:xfrm>
        </p:spPr>
        <p:txBody>
          <a:bodyPr>
            <a:normAutofit/>
          </a:bodyPr>
          <a:lstStyle/>
          <a:p>
            <a:r>
              <a:rPr lang="ja-JP" altLang="en-US" dirty="0"/>
              <a:t>「 </a:t>
            </a:r>
            <a:r>
              <a:rPr lang="en-US" altLang="ja-JP" b="1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 </a:t>
            </a:r>
            <a:r>
              <a:rPr lang="ja-JP" altLang="en-US" dirty="0"/>
              <a:t>」：カンマ，コンマ。</a:t>
            </a:r>
            <a:r>
              <a:rPr lang="en-US" altLang="ja-JP" dirty="0"/>
              <a:t>Comma</a:t>
            </a:r>
          </a:p>
          <a:p>
            <a:pPr marL="719138" indent="-360363">
              <a:buFont typeface="Arial" panose="020B0604020202020204" pitchFamily="34" charset="0"/>
              <a:buChar char="•"/>
            </a:pPr>
            <a:r>
              <a:rPr lang="ja-JP" altLang="en-US" sz="2000" dirty="0"/>
              <a:t>引数や要素の区切りなどに使われる</a:t>
            </a:r>
            <a:endParaRPr lang="en-US" altLang="ja-JP" sz="2000" dirty="0"/>
          </a:p>
          <a:p>
            <a:pPr marL="719138" indent="-360363">
              <a:buFont typeface="Arial" panose="020B0604020202020204" pitchFamily="34" charset="0"/>
              <a:buChar char="•"/>
            </a:pPr>
            <a:r>
              <a:rPr lang="ja-JP" altLang="en-US" sz="1800" dirty="0"/>
              <a:t>例）</a:t>
            </a:r>
            <a:r>
              <a:rPr lang="en-US" altLang="ja-JP" sz="1800" dirty="0"/>
              <a:t>print(a</a:t>
            </a:r>
            <a:r>
              <a:rPr lang="en-US" altLang="ja-JP" sz="1800" dirty="0">
                <a:solidFill>
                  <a:srgbClr val="FF0000"/>
                </a:solidFill>
              </a:rPr>
              <a:t>, </a:t>
            </a:r>
            <a:r>
              <a:rPr lang="en-US" altLang="ja-JP" sz="1800" dirty="0"/>
              <a:t>b</a:t>
            </a:r>
            <a:r>
              <a:rPr lang="en-US" altLang="ja-JP" sz="1800" dirty="0">
                <a:solidFill>
                  <a:srgbClr val="FF0000"/>
                </a:solidFill>
              </a:rPr>
              <a:t>, </a:t>
            </a:r>
            <a:r>
              <a:rPr lang="en-US" altLang="ja-JP" sz="1800" dirty="0"/>
              <a:t>c)</a:t>
            </a:r>
            <a:r>
              <a:rPr lang="ja-JP" altLang="en-US" sz="1800" i="1" dirty="0"/>
              <a:t> </a:t>
            </a:r>
            <a:r>
              <a:rPr lang="en-US" altLang="ja-JP" sz="1800" i="1" dirty="0"/>
              <a:t>, </a:t>
            </a:r>
            <a:r>
              <a:rPr lang="en-US" altLang="ja-JP" sz="1800" dirty="0"/>
              <a:t>[3</a:t>
            </a:r>
            <a:r>
              <a:rPr lang="en-US" altLang="ja-JP" sz="1800" dirty="0">
                <a:solidFill>
                  <a:srgbClr val="FF0000"/>
                </a:solidFill>
              </a:rPr>
              <a:t>,</a:t>
            </a:r>
            <a:r>
              <a:rPr lang="en-US" altLang="ja-JP" sz="1800" dirty="0"/>
              <a:t> 4</a:t>
            </a:r>
            <a:r>
              <a:rPr lang="en-US" altLang="ja-JP" sz="1800" dirty="0">
                <a:solidFill>
                  <a:srgbClr val="FF0000"/>
                </a:solidFill>
              </a:rPr>
              <a:t>,</a:t>
            </a:r>
            <a:r>
              <a:rPr lang="en-US" altLang="ja-JP" sz="1800" dirty="0"/>
              <a:t> 5] </a:t>
            </a:r>
            <a:r>
              <a:rPr lang="en-US" altLang="ja-JP" sz="1800" i="1" dirty="0"/>
              <a:t>,</a:t>
            </a:r>
            <a:r>
              <a:rPr lang="ja-JP" altLang="en-US" sz="1800" i="1" dirty="0"/>
              <a:t> </a:t>
            </a:r>
            <a:r>
              <a:rPr lang="en-US" altLang="ja-JP" sz="1800" dirty="0"/>
              <a:t> (’M20W999’</a:t>
            </a:r>
            <a:r>
              <a:rPr lang="en-US" altLang="ja-JP" sz="1800" dirty="0">
                <a:solidFill>
                  <a:srgbClr val="FF0000"/>
                </a:solidFill>
              </a:rPr>
              <a:t>,</a:t>
            </a:r>
            <a:r>
              <a:rPr lang="en-US" altLang="ja-JP" sz="1800" dirty="0"/>
              <a:t> ”</a:t>
            </a:r>
            <a:r>
              <a:rPr lang="ja-JP" altLang="en-US" sz="1800" dirty="0"/>
              <a:t>星野</a:t>
            </a:r>
            <a:r>
              <a:rPr lang="en-US" altLang="ja-JP" sz="1800" dirty="0"/>
              <a:t>”)</a:t>
            </a:r>
          </a:p>
          <a:p>
            <a:r>
              <a:rPr lang="ja-JP" altLang="en-US" dirty="0"/>
              <a:t>「 </a:t>
            </a:r>
            <a:r>
              <a:rPr lang="en-US" altLang="ja-JP" b="1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 </a:t>
            </a:r>
            <a:r>
              <a:rPr lang="ja-JP" altLang="en-US" dirty="0"/>
              <a:t>」：コロン。</a:t>
            </a:r>
            <a:r>
              <a:rPr lang="en-US" altLang="ja-JP" dirty="0"/>
              <a:t>Colon</a:t>
            </a:r>
          </a:p>
          <a:p>
            <a:pPr marL="719138" indent="-360363">
              <a:buFont typeface="Arial" panose="020B0604020202020204" pitchFamily="34" charset="0"/>
              <a:buChar char="•"/>
            </a:pPr>
            <a:r>
              <a:rPr lang="ja-JP" altLang="en-US" sz="2000" dirty="0"/>
              <a:t>命令の区切りや</a:t>
            </a:r>
            <a:r>
              <a:rPr lang="en-US" altLang="ja-JP" sz="2000" dirty="0"/>
              <a:t>dictionary</a:t>
            </a:r>
            <a:r>
              <a:rPr lang="ja-JP" altLang="en-US" sz="2000" dirty="0"/>
              <a:t>の組（</a:t>
            </a:r>
            <a:r>
              <a:rPr lang="en-US" altLang="ja-JP" sz="2000" dirty="0" err="1"/>
              <a:t>key&amp;value</a:t>
            </a:r>
            <a:r>
              <a:rPr lang="ja-JP" altLang="en-US" sz="2000" dirty="0"/>
              <a:t>）などに使われる</a:t>
            </a:r>
            <a:endParaRPr lang="en-US" altLang="ja-JP" sz="2000" dirty="0"/>
          </a:p>
          <a:p>
            <a:pPr marL="719138" indent="-360363">
              <a:buFont typeface="Arial" panose="020B0604020202020204" pitchFamily="34" charset="0"/>
              <a:buChar char="•"/>
            </a:pPr>
            <a:r>
              <a:rPr lang="ja-JP" altLang="en-US" sz="1600" dirty="0"/>
              <a:t>例）</a:t>
            </a:r>
            <a:r>
              <a:rPr lang="en-US" altLang="ja-JP" sz="1600" dirty="0"/>
              <a:t>if </a:t>
            </a:r>
            <a:r>
              <a:rPr lang="ja-JP" altLang="en-US" sz="1600" i="1" dirty="0"/>
              <a:t>条件式 </a:t>
            </a:r>
            <a:r>
              <a:rPr lang="en-US" altLang="ja-JP" sz="1600" b="1" dirty="0">
                <a:solidFill>
                  <a:srgbClr val="FF0000"/>
                </a:solidFill>
              </a:rPr>
              <a:t>: </a:t>
            </a:r>
            <a:r>
              <a:rPr lang="ja-JP" altLang="en-US" sz="1600" b="1" dirty="0">
                <a:solidFill>
                  <a:srgbClr val="FF0000"/>
                </a:solidFill>
              </a:rPr>
              <a:t>　　</a:t>
            </a:r>
            <a:r>
              <a:rPr lang="en-US" altLang="ja-JP" sz="1600" dirty="0"/>
              <a:t>,</a:t>
            </a:r>
            <a:r>
              <a:rPr lang="ja-JP" altLang="en-US" sz="1600" b="1" dirty="0">
                <a:solidFill>
                  <a:srgbClr val="FF0000"/>
                </a:solidFill>
              </a:rPr>
              <a:t>　</a:t>
            </a:r>
            <a:r>
              <a:rPr lang="en-US" altLang="ja-JP" sz="1600" dirty="0"/>
              <a:t>def  </a:t>
            </a:r>
            <a:r>
              <a:rPr lang="ja-JP" altLang="en-US" sz="1600" i="1" dirty="0"/>
              <a:t>関数名</a:t>
            </a:r>
            <a:r>
              <a:rPr lang="en-US" altLang="ja-JP" sz="1600" dirty="0"/>
              <a:t>()</a:t>
            </a:r>
            <a:r>
              <a:rPr lang="en-US" altLang="ja-JP" sz="1600" b="1" dirty="0">
                <a:solidFill>
                  <a:srgbClr val="FF0000"/>
                </a:solidFill>
              </a:rPr>
              <a:t>:          </a:t>
            </a:r>
            <a:r>
              <a:rPr lang="ja-JP" altLang="en-US" sz="1600" i="1" dirty="0" err="1"/>
              <a:t>，</a:t>
            </a:r>
            <a:r>
              <a:rPr lang="en-US" altLang="ja-JP" sz="1600" dirty="0"/>
              <a:t> {’id’ </a:t>
            </a:r>
            <a:r>
              <a:rPr lang="en-US" altLang="ja-JP" sz="1600" b="1" dirty="0">
                <a:solidFill>
                  <a:srgbClr val="FF0000"/>
                </a:solidFill>
              </a:rPr>
              <a:t>: </a:t>
            </a:r>
            <a:r>
              <a:rPr lang="en-US" altLang="ja-JP" sz="1600" dirty="0"/>
              <a:t>’M20W999’, ’name’ </a:t>
            </a:r>
            <a:r>
              <a:rPr lang="en-US" altLang="ja-JP" sz="1600" b="1" dirty="0">
                <a:solidFill>
                  <a:srgbClr val="FF0000"/>
                </a:solidFill>
              </a:rPr>
              <a:t>: </a:t>
            </a:r>
            <a:r>
              <a:rPr lang="en-US" altLang="ja-JP" sz="1600" dirty="0"/>
              <a:t>”</a:t>
            </a:r>
            <a:r>
              <a:rPr lang="ja-JP" altLang="en-US" sz="1600" dirty="0"/>
              <a:t>星野</a:t>
            </a:r>
            <a:r>
              <a:rPr lang="en-US" altLang="ja-JP" sz="1600" dirty="0"/>
              <a:t>”}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pPr marL="358775" indent="0">
              <a:buNone/>
            </a:pPr>
            <a:r>
              <a:rPr lang="en-US" altLang="ja-JP" sz="1600" b="1" dirty="0">
                <a:solidFill>
                  <a:srgbClr val="FF0000"/>
                </a:solidFill>
              </a:rPr>
              <a:t>                 </a:t>
            </a:r>
            <a:r>
              <a:rPr lang="ja-JP" altLang="en-US" sz="1600" i="1" dirty="0"/>
              <a:t>分岐処理　          関数処理</a:t>
            </a:r>
            <a:endParaRPr lang="en-US" altLang="ja-JP" sz="1600" dirty="0"/>
          </a:p>
          <a:p>
            <a:r>
              <a:rPr lang="ja-JP" altLang="en-US" sz="2000" dirty="0"/>
              <a:t>「</a:t>
            </a:r>
            <a:r>
              <a:rPr lang="ja-JP" altLang="en-US" sz="2600" b="1" dirty="0"/>
              <a:t> </a:t>
            </a:r>
            <a:r>
              <a:rPr lang="en-US" altLang="ja-JP" sz="2600" b="1" dirty="0">
                <a:solidFill>
                  <a:srgbClr val="FF0000"/>
                </a:solidFill>
              </a:rPr>
              <a:t>;</a:t>
            </a:r>
            <a:r>
              <a:rPr lang="en-US" altLang="ja-JP" sz="2600" b="1" dirty="0"/>
              <a:t> </a:t>
            </a:r>
            <a:r>
              <a:rPr lang="ja-JP" altLang="en-US" sz="2000" dirty="0"/>
              <a:t>」：セミコロン。</a:t>
            </a:r>
            <a:r>
              <a:rPr lang="en-US" altLang="ja-JP" sz="2000" dirty="0"/>
              <a:t>Semi-colon</a:t>
            </a:r>
          </a:p>
          <a:p>
            <a:pPr marL="719138" indent="-360363">
              <a:buFont typeface="Arial" panose="020B0604020202020204" pitchFamily="34" charset="0"/>
              <a:buChar char="•"/>
            </a:pPr>
            <a:r>
              <a:rPr lang="ja-JP" altLang="en-US" sz="2000" dirty="0"/>
              <a:t>複数の命令文を区切る</a:t>
            </a:r>
            <a:endParaRPr lang="en-US" altLang="ja-JP" sz="2000" dirty="0"/>
          </a:p>
          <a:p>
            <a:pPr marL="719138" indent="-360363">
              <a:buFont typeface="Arial" panose="020B0604020202020204" pitchFamily="34" charset="0"/>
              <a:buChar char="•"/>
            </a:pPr>
            <a:r>
              <a:rPr lang="ja-JP" altLang="en-US" sz="1800" dirty="0"/>
              <a:t>例）</a:t>
            </a:r>
            <a:r>
              <a:rPr lang="en-US" altLang="ja-JP" sz="1800" dirty="0"/>
              <a:t>x = 3</a:t>
            </a:r>
            <a:r>
              <a:rPr lang="ja-JP" altLang="en-US" sz="1800" dirty="0"/>
              <a:t> </a:t>
            </a:r>
            <a:r>
              <a:rPr lang="en-US" altLang="ja-JP" sz="1800" dirty="0">
                <a:solidFill>
                  <a:srgbClr val="FF0000"/>
                </a:solidFill>
              </a:rPr>
              <a:t>; </a:t>
            </a:r>
            <a:r>
              <a:rPr lang="en-US" altLang="ja-JP" sz="1800" dirty="0"/>
              <a:t>y = 6</a:t>
            </a:r>
            <a:r>
              <a:rPr lang="ja-JP" altLang="en-US" sz="1800" dirty="0"/>
              <a:t> </a:t>
            </a:r>
            <a:r>
              <a:rPr lang="en-US" altLang="ja-JP" sz="1800" dirty="0">
                <a:solidFill>
                  <a:srgbClr val="FF0000"/>
                </a:solidFill>
              </a:rPr>
              <a:t>; </a:t>
            </a:r>
            <a:r>
              <a:rPr lang="en-US" altLang="ja-JP" sz="1800" dirty="0"/>
              <a:t>z = 9</a:t>
            </a:r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036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2865" y="101056"/>
            <a:ext cx="8676000" cy="523220"/>
          </a:xfrm>
        </p:spPr>
        <p:txBody>
          <a:bodyPr/>
          <a:lstStyle/>
          <a:p>
            <a:r>
              <a:rPr lang="ja-JP" altLang="en-US" dirty="0"/>
              <a:t>その他</a:t>
            </a:r>
            <a:r>
              <a:rPr kumimoji="1" lang="ja-JP" altLang="en-US" dirty="0"/>
              <a:t>　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2865" y="698015"/>
            <a:ext cx="8675077" cy="4250065"/>
          </a:xfrm>
        </p:spPr>
        <p:txBody>
          <a:bodyPr>
            <a:normAutofit/>
          </a:bodyPr>
          <a:lstStyle/>
          <a:p>
            <a:r>
              <a:rPr lang="ja-JP" altLang="en-US" dirty="0"/>
              <a:t>「</a:t>
            </a:r>
            <a:r>
              <a:rPr lang="ja-JP" altLang="en-US" sz="2600" b="1" dirty="0"/>
              <a:t> </a:t>
            </a:r>
            <a:r>
              <a:rPr lang="ja-JP" altLang="en-US" sz="2600" b="1" dirty="0">
                <a:solidFill>
                  <a:srgbClr val="FF0000"/>
                </a:solidFill>
              </a:rPr>
              <a:t>＊</a:t>
            </a:r>
            <a:r>
              <a:rPr lang="ja-JP" altLang="en-US" dirty="0"/>
              <a:t>」：アスタリスク。</a:t>
            </a:r>
            <a:r>
              <a:rPr lang="en-US" altLang="ja-JP" dirty="0"/>
              <a:t>asterisk</a:t>
            </a:r>
          </a:p>
          <a:p>
            <a:pPr marL="719138" indent="-360363">
              <a:buFont typeface="Arial" panose="020B0604020202020204" pitchFamily="34" charset="0"/>
              <a:buChar char="•"/>
            </a:pPr>
            <a:r>
              <a:rPr lang="ja-JP" altLang="en-US" sz="2000" dirty="0"/>
              <a:t>数学の乗算     例）</a:t>
            </a:r>
            <a:r>
              <a:rPr lang="en-US" altLang="ja-JP" sz="2000" dirty="0"/>
              <a:t>a</a:t>
            </a:r>
            <a:r>
              <a:rPr lang="en-US" altLang="ja-JP" sz="2000" dirty="0">
                <a:solidFill>
                  <a:srgbClr val="FF0000"/>
                </a:solidFill>
              </a:rPr>
              <a:t>*</a:t>
            </a:r>
            <a:r>
              <a:rPr lang="en-US" altLang="ja-JP" sz="2000" dirty="0"/>
              <a:t>b</a:t>
            </a:r>
            <a:endParaRPr lang="en-US" altLang="ja-JP" sz="2000" dirty="0">
              <a:solidFill>
                <a:srgbClr val="FF0000"/>
              </a:solidFill>
            </a:endParaRPr>
          </a:p>
          <a:p>
            <a:r>
              <a:rPr lang="ja-JP" altLang="en-US" dirty="0"/>
              <a:t>「 </a:t>
            </a:r>
            <a:r>
              <a:rPr lang="en-US" altLang="ja-JP" sz="2600" b="1" dirty="0">
                <a:solidFill>
                  <a:srgbClr val="FF0000"/>
                </a:solidFill>
              </a:rPr>
              <a:t>/</a:t>
            </a:r>
            <a:r>
              <a:rPr lang="en-US" altLang="ja-JP" dirty="0"/>
              <a:t> </a:t>
            </a:r>
            <a:r>
              <a:rPr lang="ja-JP" altLang="en-US" dirty="0"/>
              <a:t>」：スラッシュ。</a:t>
            </a:r>
            <a:r>
              <a:rPr lang="en-US" altLang="ja-JP" dirty="0"/>
              <a:t>slash</a:t>
            </a:r>
          </a:p>
          <a:p>
            <a:pPr marL="719138" indent="-360363">
              <a:buFont typeface="Arial" panose="020B0604020202020204" pitchFamily="34" charset="0"/>
              <a:buChar char="•"/>
            </a:pPr>
            <a:r>
              <a:rPr lang="ja-JP" altLang="en-US" sz="2000" dirty="0"/>
              <a:t>数学の除算　例）</a:t>
            </a:r>
            <a:r>
              <a:rPr lang="en-US" altLang="ja-JP" sz="2000" dirty="0"/>
              <a:t> a</a:t>
            </a:r>
            <a:r>
              <a:rPr lang="en-US" altLang="ja-JP" sz="2000" dirty="0">
                <a:solidFill>
                  <a:srgbClr val="FF0000"/>
                </a:solidFill>
              </a:rPr>
              <a:t>/</a:t>
            </a:r>
            <a:r>
              <a:rPr lang="en-US" altLang="ja-JP" sz="2000" dirty="0"/>
              <a:t>b</a:t>
            </a:r>
          </a:p>
          <a:p>
            <a:pPr marL="719138" indent="-360363">
              <a:buFont typeface="Arial" panose="020B0604020202020204" pitchFamily="34" charset="0"/>
              <a:buChar char="•"/>
            </a:pPr>
            <a:r>
              <a:rPr lang="ja-JP" altLang="en-US" sz="2000" dirty="0"/>
              <a:t>（</a:t>
            </a:r>
            <a:r>
              <a:rPr lang="en-US" altLang="ja-JP" sz="2000" dirty="0"/>
              <a:t>OS</a:t>
            </a:r>
            <a:r>
              <a:rPr lang="ja-JP" altLang="en-US" sz="2000" dirty="0"/>
              <a:t>記号）パス名のディレクトリ　例）</a:t>
            </a:r>
            <a:r>
              <a:rPr lang="en-US" altLang="ja-JP" sz="2000" dirty="0"/>
              <a:t>”user</a:t>
            </a:r>
            <a:r>
              <a:rPr lang="en-US" altLang="ja-JP" sz="2000" dirty="0">
                <a:solidFill>
                  <a:srgbClr val="FF0000"/>
                </a:solidFill>
              </a:rPr>
              <a:t>/</a:t>
            </a:r>
            <a:r>
              <a:rPr lang="en-US" altLang="ja-JP" sz="2000" dirty="0"/>
              <a:t>anaconda</a:t>
            </a:r>
            <a:r>
              <a:rPr lang="en-US" altLang="ja-JP" sz="2000" dirty="0">
                <a:solidFill>
                  <a:srgbClr val="FF0000"/>
                </a:solidFill>
              </a:rPr>
              <a:t>/</a:t>
            </a:r>
            <a:r>
              <a:rPr lang="en-US" altLang="ja-JP" sz="2000" dirty="0"/>
              <a:t>python”</a:t>
            </a:r>
          </a:p>
          <a:p>
            <a:r>
              <a:rPr lang="ja-JP" altLang="en-US" dirty="0"/>
              <a:t>「 </a:t>
            </a:r>
            <a:r>
              <a:rPr lang="en-US" altLang="ja-JP" sz="2600" b="1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 </a:t>
            </a:r>
            <a:r>
              <a:rPr lang="ja-JP" altLang="en-US" dirty="0"/>
              <a:t>」：パーセント</a:t>
            </a:r>
            <a:endParaRPr lang="en-US" altLang="ja-JP" dirty="0"/>
          </a:p>
          <a:p>
            <a:pPr marL="719138" indent="-360363">
              <a:buFont typeface="Arial" panose="020B0604020202020204" pitchFamily="34" charset="0"/>
              <a:buChar char="•"/>
            </a:pPr>
            <a:r>
              <a:rPr lang="ja-JP" altLang="en-US" sz="2000" dirty="0"/>
              <a:t>数学の剰余算　例）</a:t>
            </a:r>
            <a:r>
              <a:rPr lang="en-US" altLang="ja-JP" sz="2000" dirty="0"/>
              <a:t> </a:t>
            </a:r>
            <a:r>
              <a:rPr lang="en-US" altLang="ja-JP" sz="2000" dirty="0" err="1"/>
              <a:t>a</a:t>
            </a:r>
            <a:r>
              <a:rPr lang="en-US" altLang="ja-JP" sz="2000" dirty="0" err="1">
                <a:solidFill>
                  <a:srgbClr val="FF0000"/>
                </a:solidFill>
              </a:rPr>
              <a:t>%</a:t>
            </a:r>
            <a:r>
              <a:rPr lang="en-US" altLang="ja-JP" sz="2000" dirty="0" err="1"/>
              <a:t>b</a:t>
            </a:r>
            <a:endParaRPr lang="en-US" altLang="ja-JP" sz="2000" dirty="0"/>
          </a:p>
          <a:p>
            <a:r>
              <a:rPr lang="ja-JP" altLang="en-US" dirty="0"/>
              <a:t>「</a:t>
            </a:r>
            <a:r>
              <a:rPr lang="ja-JP" altLang="en-US" b="1" dirty="0">
                <a:solidFill>
                  <a:srgbClr val="FF0000"/>
                </a:solidFill>
              </a:rPr>
              <a:t>＼</a:t>
            </a:r>
            <a:r>
              <a:rPr lang="ja-JP" altLang="en-US" dirty="0"/>
              <a:t>」：バックスラッシュ（</a:t>
            </a:r>
            <a:r>
              <a:rPr lang="en-US" altLang="ja-JP" dirty="0"/>
              <a:t>windows</a:t>
            </a:r>
            <a:r>
              <a:rPr lang="ja-JP" altLang="en-US" dirty="0"/>
              <a:t>では</a:t>
            </a:r>
            <a:r>
              <a:rPr lang="en-US" altLang="ja-JP" dirty="0"/>
              <a:t>’</a:t>
            </a:r>
            <a:r>
              <a:rPr lang="en-US" altLang="ja-JP" b="1" dirty="0"/>
              <a:t>\</a:t>
            </a:r>
            <a:r>
              <a:rPr lang="en-US" altLang="ja-JP" dirty="0"/>
              <a:t>’ </a:t>
            </a:r>
            <a:r>
              <a:rPr lang="ja-JP" altLang="en-US" dirty="0"/>
              <a:t>）</a:t>
            </a:r>
            <a:endParaRPr lang="en-US" altLang="ja-JP" dirty="0"/>
          </a:p>
          <a:p>
            <a:pPr marL="719138" lvl="0" indent="-360363">
              <a:buClr>
                <a:srgbClr val="1F497D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prstClr val="black"/>
                </a:solidFill>
              </a:rPr>
              <a:t>エスケープシーケンス　例）</a:t>
            </a:r>
            <a:r>
              <a:rPr lang="en-US" altLang="ja-JP" sz="2000" dirty="0"/>
              <a:t>\</a:t>
            </a:r>
            <a:r>
              <a:rPr lang="ja-JP" altLang="en-US" sz="2000" dirty="0"/>
              <a:t>ｎ（改行）</a:t>
            </a:r>
            <a:endParaRPr lang="en-US" altLang="ja-JP" dirty="0"/>
          </a:p>
          <a:p>
            <a:r>
              <a:rPr lang="ja-JP" altLang="en-US" dirty="0"/>
              <a:t>「 </a:t>
            </a:r>
            <a:r>
              <a:rPr lang="en-US" altLang="ja-JP" sz="2600" b="1" dirty="0">
                <a:solidFill>
                  <a:srgbClr val="FF0000"/>
                </a:solidFill>
              </a:rPr>
              <a:t>_</a:t>
            </a:r>
            <a:r>
              <a:rPr lang="en-US" altLang="ja-JP" dirty="0"/>
              <a:t> </a:t>
            </a:r>
            <a:r>
              <a:rPr lang="ja-JP" altLang="en-US" dirty="0"/>
              <a:t>」：アンダースコア </a:t>
            </a:r>
            <a:r>
              <a:rPr lang="en-US" altLang="ja-JP" dirty="0"/>
              <a:t>,</a:t>
            </a:r>
            <a:r>
              <a:rPr lang="ja-JP" altLang="en-US" dirty="0"/>
              <a:t>「 </a:t>
            </a:r>
            <a:r>
              <a:rPr lang="en-US" altLang="ja-JP" sz="2600" b="1" dirty="0">
                <a:solidFill>
                  <a:srgbClr val="FF0000"/>
                </a:solidFill>
              </a:rPr>
              <a:t>-</a:t>
            </a:r>
            <a:r>
              <a:rPr lang="en-US" altLang="ja-JP" dirty="0"/>
              <a:t> </a:t>
            </a:r>
            <a:r>
              <a:rPr lang="ja-JP" altLang="en-US" dirty="0"/>
              <a:t>」：ハイフン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675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2865" y="101056"/>
            <a:ext cx="8676000" cy="523220"/>
          </a:xfrm>
        </p:spPr>
        <p:txBody>
          <a:bodyPr/>
          <a:lstStyle/>
          <a:p>
            <a:r>
              <a:rPr lang="ja-JP" altLang="en-US" dirty="0"/>
              <a:t>その他</a:t>
            </a:r>
            <a:r>
              <a:rPr kumimoji="1" lang="ja-JP" altLang="en-US" dirty="0"/>
              <a:t>　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2865" y="718957"/>
            <a:ext cx="8675077" cy="4229124"/>
          </a:xfrm>
        </p:spPr>
        <p:txBody>
          <a:bodyPr>
            <a:normAutofit/>
          </a:bodyPr>
          <a:lstStyle/>
          <a:p>
            <a:r>
              <a:rPr lang="ja-JP" altLang="en-US" dirty="0"/>
              <a:t>「</a:t>
            </a:r>
            <a:r>
              <a:rPr lang="ja-JP" altLang="en-US" sz="2600" b="1" dirty="0"/>
              <a:t> </a:t>
            </a:r>
            <a:r>
              <a:rPr lang="ja-JP" altLang="en-US" sz="2600" b="1" dirty="0">
                <a:solidFill>
                  <a:srgbClr val="FF0000"/>
                </a:solidFill>
              </a:rPr>
              <a:t>．</a:t>
            </a:r>
            <a:r>
              <a:rPr lang="ja-JP" altLang="en-US" dirty="0"/>
              <a:t>」：ドット。</a:t>
            </a:r>
            <a:r>
              <a:rPr lang="en-US" altLang="ja-JP" dirty="0"/>
              <a:t>Dot     </a:t>
            </a:r>
            <a:r>
              <a:rPr lang="en-US" altLang="ja-JP" sz="2000" dirty="0"/>
              <a:t> </a:t>
            </a:r>
            <a:r>
              <a:rPr lang="ja-JP" altLang="en-US" sz="2000" dirty="0"/>
              <a:t>注）ピリオドではない</a:t>
            </a:r>
            <a:endParaRPr lang="en-US" altLang="ja-JP" sz="2000" dirty="0"/>
          </a:p>
          <a:p>
            <a:pPr marL="719138" indent="-360363">
              <a:buFont typeface="Arial" panose="020B0604020202020204" pitchFamily="34" charset="0"/>
              <a:buChar char="•"/>
            </a:pPr>
            <a:r>
              <a:rPr lang="ja-JP" altLang="en-US" sz="2000" dirty="0"/>
              <a:t>オブジェクトのメソッド呼び出しやモジュールの相対パスなど</a:t>
            </a:r>
            <a:endParaRPr lang="en-US" altLang="ja-JP" sz="2000" dirty="0"/>
          </a:p>
          <a:p>
            <a:pPr marL="719138" indent="-360363">
              <a:buFont typeface="Arial" panose="020B0604020202020204" pitchFamily="34" charset="0"/>
              <a:buChar char="•"/>
            </a:pPr>
            <a:r>
              <a:rPr lang="ja-JP" altLang="en-US" sz="1800" dirty="0"/>
              <a:t>例）</a:t>
            </a:r>
            <a:r>
              <a:rPr lang="en-US" altLang="ja-JP" sz="1800" dirty="0" err="1"/>
              <a:t>strings</a:t>
            </a:r>
            <a:r>
              <a:rPr lang="en-US" altLang="ja-JP" sz="1800" b="1" dirty="0" err="1">
                <a:solidFill>
                  <a:srgbClr val="FF0000"/>
                </a:solidFill>
              </a:rPr>
              <a:t>.</a:t>
            </a:r>
            <a:r>
              <a:rPr lang="en-US" altLang="ja-JP" sz="1800" dirty="0" err="1"/>
              <a:t>title</a:t>
            </a:r>
            <a:r>
              <a:rPr lang="en-US" altLang="ja-JP" sz="1800" dirty="0"/>
              <a:t>() ,    </a:t>
            </a:r>
            <a:r>
              <a:rPr lang="en-US" altLang="ja-JP" sz="1800" dirty="0" err="1"/>
              <a:t>lists</a:t>
            </a:r>
            <a:r>
              <a:rPr lang="en-US" altLang="ja-JP" sz="1800" b="1" dirty="0" err="1">
                <a:solidFill>
                  <a:srgbClr val="FF0000"/>
                </a:solidFill>
              </a:rPr>
              <a:t>.</a:t>
            </a:r>
            <a:r>
              <a:rPr lang="en-US" altLang="ja-JP" sz="1800" dirty="0" err="1"/>
              <a:t>pop</a:t>
            </a:r>
            <a:r>
              <a:rPr lang="en-US" altLang="ja-JP" sz="1800" dirty="0"/>
              <a:t>() ,</a:t>
            </a:r>
            <a:r>
              <a:rPr lang="ja-JP" altLang="en-US" sz="1800" dirty="0"/>
              <a:t>　</a:t>
            </a:r>
            <a:r>
              <a:rPr lang="en-US" altLang="ja-JP" sz="1800" dirty="0"/>
              <a:t>from </a:t>
            </a:r>
            <a:r>
              <a:rPr lang="en-US" altLang="ja-JP" sz="1800" dirty="0" err="1"/>
              <a:t>folder</a:t>
            </a:r>
            <a:r>
              <a:rPr lang="en-US" altLang="ja-JP" sz="1800" dirty="0" err="1">
                <a:solidFill>
                  <a:srgbClr val="FF0000"/>
                </a:solidFill>
              </a:rPr>
              <a:t>.</a:t>
            </a:r>
            <a:r>
              <a:rPr lang="en-US" altLang="ja-JP" sz="1800" dirty="0" err="1"/>
              <a:t>mylib</a:t>
            </a:r>
            <a:r>
              <a:rPr lang="en-US" altLang="ja-JP" sz="1800" dirty="0"/>
              <a:t> </a:t>
            </a:r>
            <a:endParaRPr lang="en-US" altLang="ja-JP" sz="1800" dirty="0">
              <a:solidFill>
                <a:srgbClr val="FF0000"/>
              </a:solidFill>
            </a:endParaRPr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lang="ja-JP" altLang="en-US" dirty="0">
                <a:solidFill>
                  <a:prstClr val="black"/>
                </a:solidFill>
              </a:rPr>
              <a:t>「 </a:t>
            </a:r>
            <a:r>
              <a:rPr lang="en-US" altLang="ja-JP" sz="2600" b="1" dirty="0">
                <a:solidFill>
                  <a:srgbClr val="FF0000"/>
                </a:solidFill>
              </a:rPr>
              <a:t>! </a:t>
            </a:r>
            <a:r>
              <a:rPr lang="ja-JP" altLang="en-US" dirty="0">
                <a:solidFill>
                  <a:prstClr val="black"/>
                </a:solidFill>
              </a:rPr>
              <a:t>」：感嘆符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ja-JP" altLang="en-US" dirty="0">
                <a:solidFill>
                  <a:prstClr val="black"/>
                </a:solidFill>
              </a:rPr>
              <a:t>ビックリマーク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r>
              <a:rPr lang="ja-JP" altLang="en-US" dirty="0" err="1">
                <a:solidFill>
                  <a:prstClr val="black"/>
                </a:solidFill>
              </a:rPr>
              <a:t>。</a:t>
            </a:r>
            <a:r>
              <a:rPr lang="en-US" altLang="ja-JP" dirty="0">
                <a:solidFill>
                  <a:prstClr val="black"/>
                </a:solidFill>
              </a:rPr>
              <a:t>exclamation mark</a:t>
            </a:r>
          </a:p>
          <a:p>
            <a:pPr marL="719138" indent="-360363">
              <a:buFont typeface="Arial" panose="020B0604020202020204" pitchFamily="34" charset="0"/>
              <a:buChar char="•"/>
            </a:pPr>
            <a:r>
              <a:rPr lang="ja-JP" altLang="en-US" sz="2000" dirty="0"/>
              <a:t>比較論理式で否定を意味する。</a:t>
            </a:r>
            <a:r>
              <a:rPr lang="ja-JP" altLang="en-US" sz="1800" dirty="0"/>
              <a:t>例）</a:t>
            </a:r>
            <a:r>
              <a:rPr lang="en-US" altLang="ja-JP" sz="1800" dirty="0"/>
              <a:t>a</a:t>
            </a:r>
            <a:r>
              <a:rPr lang="ja-JP" altLang="en-US" sz="1800" dirty="0">
                <a:solidFill>
                  <a:srgbClr val="FF0000"/>
                </a:solidFill>
              </a:rPr>
              <a:t> </a:t>
            </a:r>
            <a:r>
              <a:rPr lang="en-US" altLang="ja-JP" sz="1800" b="1" dirty="0">
                <a:solidFill>
                  <a:srgbClr val="FF0000"/>
                </a:solidFill>
              </a:rPr>
              <a:t>!</a:t>
            </a:r>
            <a:r>
              <a:rPr lang="en-US" altLang="ja-JP" sz="1800" dirty="0"/>
              <a:t>= b</a:t>
            </a:r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lang="ja-JP" altLang="en-US" dirty="0">
                <a:solidFill>
                  <a:prstClr val="black"/>
                </a:solidFill>
              </a:rPr>
              <a:t>「 </a:t>
            </a:r>
            <a:r>
              <a:rPr lang="en-US" altLang="ja-JP" sz="2600" b="1" dirty="0">
                <a:solidFill>
                  <a:srgbClr val="FF0000"/>
                </a:solidFill>
              </a:rPr>
              <a:t>&amp; </a:t>
            </a:r>
            <a:r>
              <a:rPr lang="ja-JP" altLang="en-US" dirty="0">
                <a:solidFill>
                  <a:prstClr val="black"/>
                </a:solidFill>
              </a:rPr>
              <a:t>」：アンパーサンド。</a:t>
            </a:r>
            <a:r>
              <a:rPr lang="en-US" altLang="ja-JP" dirty="0">
                <a:solidFill>
                  <a:prstClr val="black"/>
                </a:solidFill>
              </a:rPr>
              <a:t>set</a:t>
            </a:r>
            <a:r>
              <a:rPr lang="ja-JP" altLang="en-US" dirty="0">
                <a:solidFill>
                  <a:prstClr val="black"/>
                </a:solidFill>
              </a:rPr>
              <a:t>の論理積（</a:t>
            </a:r>
            <a:r>
              <a:rPr lang="en-US" altLang="ja-JP" dirty="0">
                <a:solidFill>
                  <a:prstClr val="black"/>
                </a:solidFill>
              </a:rPr>
              <a:t>AND</a:t>
            </a:r>
            <a:r>
              <a:rPr lang="ja-JP" altLang="en-US" dirty="0">
                <a:solidFill>
                  <a:prstClr val="black"/>
                </a:solidFill>
              </a:rPr>
              <a:t>）</a:t>
            </a:r>
            <a:br>
              <a:rPr lang="en-US" altLang="ja-JP" dirty="0">
                <a:solidFill>
                  <a:prstClr val="black"/>
                </a:solidFill>
              </a:rPr>
            </a:br>
            <a:r>
              <a:rPr lang="ja-JP" altLang="en-US" dirty="0">
                <a:solidFill>
                  <a:prstClr val="black"/>
                </a:solidFill>
              </a:rPr>
              <a:t>「 </a:t>
            </a:r>
            <a:r>
              <a:rPr lang="en-US" altLang="ja-JP" b="1" dirty="0">
                <a:solidFill>
                  <a:srgbClr val="FF0000"/>
                </a:solidFill>
              </a:rPr>
              <a:t>|</a:t>
            </a:r>
            <a:r>
              <a:rPr lang="en-US" altLang="ja-JP" dirty="0">
                <a:solidFill>
                  <a:prstClr val="black"/>
                </a:solidFill>
              </a:rPr>
              <a:t> </a:t>
            </a:r>
            <a:r>
              <a:rPr lang="ja-JP" altLang="en-US" dirty="0">
                <a:solidFill>
                  <a:prstClr val="black"/>
                </a:solidFill>
              </a:rPr>
              <a:t>」：</a:t>
            </a:r>
            <a:r>
              <a:rPr lang="en-US" altLang="ja-JP" dirty="0">
                <a:solidFill>
                  <a:prstClr val="black"/>
                </a:solidFill>
              </a:rPr>
              <a:t> vertical bar</a:t>
            </a:r>
            <a:r>
              <a:rPr lang="ja-JP" altLang="en-US" dirty="0">
                <a:solidFill>
                  <a:prstClr val="black"/>
                </a:solidFill>
              </a:rPr>
              <a:t>（たて棒）。</a:t>
            </a:r>
            <a:r>
              <a:rPr lang="en-US" altLang="ja-JP" dirty="0">
                <a:solidFill>
                  <a:prstClr val="black"/>
                </a:solidFill>
              </a:rPr>
              <a:t>set</a:t>
            </a:r>
            <a:r>
              <a:rPr lang="ja-JP" altLang="en-US" dirty="0">
                <a:solidFill>
                  <a:prstClr val="black"/>
                </a:solidFill>
              </a:rPr>
              <a:t>の論理和（</a:t>
            </a:r>
            <a:r>
              <a:rPr lang="en-US" altLang="ja-JP" dirty="0">
                <a:solidFill>
                  <a:prstClr val="black"/>
                </a:solidFill>
              </a:rPr>
              <a:t>OR</a:t>
            </a:r>
            <a:r>
              <a:rPr lang="ja-JP" altLang="en-US" dirty="0">
                <a:solidFill>
                  <a:prstClr val="black"/>
                </a:solidFill>
              </a:rPr>
              <a:t>）「 </a:t>
            </a:r>
            <a:r>
              <a:rPr lang="en-US" altLang="ja-JP" dirty="0">
                <a:solidFill>
                  <a:srgbClr val="FF0000"/>
                </a:solidFill>
              </a:rPr>
              <a:t>^</a:t>
            </a:r>
            <a:r>
              <a:rPr lang="en-US" altLang="ja-JP" dirty="0">
                <a:solidFill>
                  <a:prstClr val="black"/>
                </a:solidFill>
              </a:rPr>
              <a:t> </a:t>
            </a:r>
            <a:r>
              <a:rPr lang="ja-JP" altLang="en-US" dirty="0">
                <a:solidFill>
                  <a:prstClr val="black"/>
                </a:solidFill>
              </a:rPr>
              <a:t>」：</a:t>
            </a:r>
            <a:r>
              <a:rPr lang="ja-JP" altLang="en-US" dirty="0"/>
              <a:t>キャレット</a:t>
            </a:r>
            <a:r>
              <a:rPr lang="ja-JP" altLang="en-US" dirty="0">
                <a:solidFill>
                  <a:prstClr val="black"/>
                </a:solidFill>
              </a:rPr>
              <a:t>，</a:t>
            </a:r>
            <a:r>
              <a:rPr lang="ja-JP" altLang="en-US" dirty="0"/>
              <a:t>ハット</a:t>
            </a:r>
            <a:r>
              <a:rPr lang="ja-JP" altLang="en-US" dirty="0">
                <a:solidFill>
                  <a:prstClr val="black"/>
                </a:solidFill>
              </a:rPr>
              <a:t>。</a:t>
            </a:r>
            <a:r>
              <a:rPr lang="en-US" altLang="ja-JP" dirty="0">
                <a:solidFill>
                  <a:prstClr val="black"/>
                </a:solidFill>
              </a:rPr>
              <a:t>set</a:t>
            </a:r>
            <a:r>
              <a:rPr lang="ja-JP" altLang="en-US" dirty="0" err="1">
                <a:solidFill>
                  <a:prstClr val="black"/>
                </a:solidFill>
              </a:rPr>
              <a:t>の排</a:t>
            </a:r>
            <a:r>
              <a:rPr lang="ja-JP" altLang="en-US" dirty="0">
                <a:solidFill>
                  <a:prstClr val="black"/>
                </a:solidFill>
              </a:rPr>
              <a:t>他的論理和（</a:t>
            </a:r>
            <a:r>
              <a:rPr lang="en-US" altLang="ja-JP" dirty="0">
                <a:solidFill>
                  <a:prstClr val="black"/>
                </a:solidFill>
              </a:rPr>
              <a:t>XOR</a:t>
            </a:r>
            <a:r>
              <a:rPr lang="ja-JP" altLang="en-US" dirty="0">
                <a:solidFill>
                  <a:prstClr val="black"/>
                </a:solidFill>
              </a:rPr>
              <a:t>）</a:t>
            </a:r>
            <a:endParaRPr lang="en-US" altLang="ja-JP" dirty="0">
              <a:solidFill>
                <a:prstClr val="black"/>
              </a:solidFill>
            </a:endParaRPr>
          </a:p>
          <a:p>
            <a:r>
              <a:rPr lang="ja-JP" altLang="en-US" dirty="0"/>
              <a:t>「 </a:t>
            </a:r>
            <a:r>
              <a:rPr lang="en-US" altLang="ja-JP" sz="2600" b="1" dirty="0">
                <a:solidFill>
                  <a:srgbClr val="FF0000"/>
                </a:solidFill>
              </a:rPr>
              <a:t>#</a:t>
            </a:r>
            <a:r>
              <a:rPr lang="en-US" altLang="ja-JP" dirty="0"/>
              <a:t> </a:t>
            </a:r>
            <a:r>
              <a:rPr lang="ja-JP" altLang="en-US" dirty="0"/>
              <a:t>」：シャープ</a:t>
            </a:r>
            <a:r>
              <a:rPr lang="en-US" altLang="ja-JP" dirty="0"/>
              <a:t>sharp, </a:t>
            </a:r>
            <a:r>
              <a:rPr lang="ja-JP" altLang="en-US" dirty="0"/>
              <a:t>ハッシュ</a:t>
            </a:r>
            <a:r>
              <a:rPr lang="en-US" altLang="ja-JP" dirty="0"/>
              <a:t>hash, </a:t>
            </a:r>
            <a:r>
              <a:rPr lang="ja-JP" altLang="en-US" dirty="0"/>
              <a:t>井桁（いげた）。</a:t>
            </a:r>
            <a:endParaRPr lang="en-US" altLang="ja-JP" dirty="0"/>
          </a:p>
          <a:p>
            <a:pPr marL="719138" indent="-360363">
              <a:buFont typeface="Arial" panose="020B0604020202020204" pitchFamily="34" charset="0"/>
              <a:buChar char="•"/>
            </a:pPr>
            <a:r>
              <a:rPr lang="ja-JP" altLang="en-US" sz="2000" dirty="0"/>
              <a:t>コメントの先頭</a:t>
            </a:r>
            <a:endParaRPr lang="en-US" altLang="ja-JP" sz="2000" dirty="0"/>
          </a:p>
          <a:p>
            <a:pPr lvl="0">
              <a:buClr>
                <a:srgbClr val="1F497D">
                  <a:lumMod val="75000"/>
                </a:srgbClr>
              </a:buClr>
            </a:pPr>
            <a:endParaRPr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77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593</Words>
  <Application>Microsoft Office PowerPoint</Application>
  <PresentationFormat>画面に合わせる (16:9)</PresentationFormat>
  <Paragraphs>60</Paragraphs>
  <Slides>6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ＭＳ Ｐゴシック</vt:lpstr>
      <vt:lpstr>游ゴシック</vt:lpstr>
      <vt:lpstr>游ゴシック Medium</vt:lpstr>
      <vt:lpstr>Arial</vt:lpstr>
      <vt:lpstr>Calibri</vt:lpstr>
      <vt:lpstr>Wingdings</vt:lpstr>
      <vt:lpstr>Office テーマ</vt:lpstr>
      <vt:lpstr>コンピュータプログラム概論 （別冊）</vt:lpstr>
      <vt:lpstr>括り（くくり）または囲み（かこみ） 　</vt:lpstr>
      <vt:lpstr>括り（くくり）または囲み（かこみ） 　</vt:lpstr>
      <vt:lpstr>区切り（くぎり）　</vt:lpstr>
      <vt:lpstr>その他　</vt:lpstr>
      <vt:lpstr>その他　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ウェブプログラミング２</dc:title>
  <dc:subject/>
  <dc:creator>KCG</dc:creator>
  <cp:keywords/>
  <dc:description/>
  <cp:lastModifiedBy>kcg</cp:lastModifiedBy>
  <cp:revision>139</cp:revision>
  <dcterms:created xsi:type="dcterms:W3CDTF">2014-04-14T00:57:19Z</dcterms:created>
  <dcterms:modified xsi:type="dcterms:W3CDTF">2021-12-06T07:49:42Z</dcterms:modified>
  <cp:category/>
</cp:coreProperties>
</file>