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2" r:id="rId2"/>
    <p:sldMasterId id="2147483684" r:id="rId3"/>
  </p:sldMasterIdLst>
  <p:notesMasterIdLst>
    <p:notesMasterId r:id="rId43"/>
  </p:notesMasterIdLst>
  <p:handoutMasterIdLst>
    <p:handoutMasterId r:id="rId44"/>
  </p:handoutMasterIdLst>
  <p:sldIdLst>
    <p:sldId id="256" r:id="rId4"/>
    <p:sldId id="331" r:id="rId5"/>
    <p:sldId id="332" r:id="rId6"/>
    <p:sldId id="333" r:id="rId7"/>
    <p:sldId id="335" r:id="rId8"/>
    <p:sldId id="336" r:id="rId9"/>
    <p:sldId id="334" r:id="rId10"/>
    <p:sldId id="314" r:id="rId11"/>
    <p:sldId id="315" r:id="rId12"/>
    <p:sldId id="294" r:id="rId13"/>
    <p:sldId id="296" r:id="rId14"/>
    <p:sldId id="297" r:id="rId15"/>
    <p:sldId id="305" r:id="rId16"/>
    <p:sldId id="306" r:id="rId17"/>
    <p:sldId id="300" r:id="rId18"/>
    <p:sldId id="301" r:id="rId19"/>
    <p:sldId id="303" r:id="rId20"/>
    <p:sldId id="282" r:id="rId21"/>
    <p:sldId id="283" r:id="rId22"/>
    <p:sldId id="272" r:id="rId23"/>
    <p:sldId id="274" r:id="rId24"/>
    <p:sldId id="316" r:id="rId25"/>
    <p:sldId id="307" r:id="rId26"/>
    <p:sldId id="308" r:id="rId27"/>
    <p:sldId id="324" r:id="rId28"/>
    <p:sldId id="325" r:id="rId29"/>
    <p:sldId id="309" r:id="rId30"/>
    <p:sldId id="310" r:id="rId31"/>
    <p:sldId id="326" r:id="rId32"/>
    <p:sldId id="327" r:id="rId33"/>
    <p:sldId id="328" r:id="rId34"/>
    <p:sldId id="329" r:id="rId35"/>
    <p:sldId id="330" r:id="rId36"/>
    <p:sldId id="317" r:id="rId37"/>
    <p:sldId id="319" r:id="rId38"/>
    <p:sldId id="320" r:id="rId39"/>
    <p:sldId id="321" r:id="rId40"/>
    <p:sldId id="322" r:id="rId41"/>
    <p:sldId id="323" r:id="rId42"/>
  </p:sldIdLst>
  <p:sldSz cx="12192000" cy="6858000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777777"/>
    <a:srgbClr val="C0C0C0"/>
    <a:srgbClr val="DDDDDD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 autoAdjust="0"/>
    <p:restoredTop sz="94660"/>
  </p:normalViewPr>
  <p:slideViewPr>
    <p:cSldViewPr snapToGrid="0">
      <p:cViewPr varScale="1">
        <p:scale>
          <a:sx n="59" d="100"/>
          <a:sy n="59" d="100"/>
        </p:scale>
        <p:origin x="45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>
              <a:ea typeface="メイリオ"/>
              <a:cs typeface="メイリオ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8652A-454F-EE4D-9A89-9CBE16268E11}" type="datetimeFigureOut">
              <a:rPr lang="en-US">
                <a:ea typeface="メイリオ"/>
                <a:cs typeface="メイリオ"/>
              </a:rPr>
              <a:t>4/23/2021</a:t>
            </a:fld>
            <a:endParaRPr kumimoji="1" lang="ja-JP" altLang="en-US">
              <a:ea typeface="メイリオ"/>
              <a:cs typeface="メイリオ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>
              <a:ea typeface="メイリオ"/>
              <a:cs typeface="メイリオ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28C63-7F35-CF47-BA75-11A45A88A877}" type="slidenum">
              <a:rPr>
                <a:ea typeface="メイリオ"/>
                <a:cs typeface="メイリオ"/>
              </a:rPr>
              <a:t>‹#›</a:t>
            </a:fld>
            <a:endParaRPr kumimoji="1" lang="ja-JP" altLang="en-US"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6459709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メイリオ"/>
                <a:cs typeface="メイリオ"/>
              </a:defRPr>
            </a:lvl1pPr>
          </a:lstStyle>
          <a:p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メイリオ"/>
                <a:cs typeface="メイリオ"/>
              </a:defRPr>
            </a:lvl1pPr>
          </a:lstStyle>
          <a:p>
            <a:fld id="{399F6B16-2C4B-D14E-AF74-DCA940DA22B4}" type="datetimeFigureOut">
              <a:rPr lang="en-US"/>
              <a:pPr/>
              <a:t>4/23/2021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メイリオ"/>
                <a:cs typeface="メイリオ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メイリオ"/>
                <a:cs typeface="メイリオ"/>
              </a:defRPr>
            </a:lvl1pPr>
          </a:lstStyle>
          <a:p>
            <a:fld id="{06393AB1-F56A-4D4E-84AC-B610495A1CB8}" type="slidenum">
              <a:rPr lang="en-US" altLang="ja-JP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4959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メイリオ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メイリオ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メイリオ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メイリオ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メイリオ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4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ja-JP" altLang="en-US">
                <a:latin typeface="Calibri" charset="0"/>
                <a:cs typeface="メイリオ"/>
              </a:rPr>
              <a:t>通常の配列は，要素の先頭からの位置を使って要素にアクセスする（</a:t>
            </a:r>
            <a:r>
              <a:rPr lang="en-US" altLang="ja-JP">
                <a:latin typeface="Calibri" charset="0"/>
                <a:cs typeface="メイリオ"/>
              </a:rPr>
              <a:t>○○</a:t>
            </a:r>
            <a:r>
              <a:rPr lang="ja-JP" altLang="en-US">
                <a:latin typeface="Calibri" charset="0"/>
                <a:cs typeface="メイリオ"/>
              </a:rPr>
              <a:t>番目の要素）ものですが，連想配列は，「キー」とそれに対応する「値」の組を並べた配列で，特定のキーを使ってそのキーに対応づけられた要素にアクセスするものです。</a:t>
            </a:r>
          </a:p>
        </p:txBody>
      </p:sp>
      <p:sp>
        <p:nvSpPr>
          <p:cNvPr id="1843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A7FE3F0-E00D-0E46-8DFE-B46727CBF1B6}" type="slidenum">
              <a:rPr lang="ja-JP" altLang="en-US" sz="1200">
                <a:latin typeface="Calibri" charset="0"/>
                <a:ea typeface="メイリオ"/>
                <a:cs typeface="メイリオ"/>
              </a:rPr>
              <a:pPr/>
              <a:t>14</a:t>
            </a:fld>
            <a:endParaRPr lang="ja-JP" altLang="en-US" sz="1200">
              <a:latin typeface="Calibri" charset="0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933840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399CA2-1628-F04B-ADD5-38F8F5FF7BA5}" type="slidenum">
              <a:rPr lang="en-US" altLang="ja-JP" sz="1200">
                <a:latin typeface="Calibri" charset="0"/>
                <a:ea typeface="メイリオ"/>
                <a:cs typeface="メイリオ"/>
              </a:rPr>
              <a:pPr/>
              <a:t>30</a:t>
            </a:fld>
            <a:endParaRPr lang="en-US" altLang="ja-JP" sz="1200">
              <a:latin typeface="Calibri" charset="0"/>
              <a:ea typeface="メイリオ"/>
              <a:cs typeface="メイリオ"/>
            </a:endParaRPr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ja-JP" altLang="en-US">
              <a:latin typeface="Calibri" charset="0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715805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399CA2-1628-F04B-ADD5-38F8F5FF7BA5}" type="slidenum">
              <a:rPr lang="en-US" altLang="ja-JP" sz="1200">
                <a:latin typeface="Calibri" charset="0"/>
                <a:ea typeface="メイリオ"/>
                <a:cs typeface="メイリオ"/>
              </a:rPr>
              <a:pPr/>
              <a:t>31</a:t>
            </a:fld>
            <a:endParaRPr lang="en-US" altLang="ja-JP" sz="1200">
              <a:latin typeface="Calibri" charset="0"/>
              <a:ea typeface="メイリオ"/>
              <a:cs typeface="メイリオ"/>
            </a:endParaRPr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ja-JP" altLang="en-US">
              <a:latin typeface="Calibri" charset="0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763904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399CA2-1628-F04B-ADD5-38F8F5FF7BA5}" type="slidenum">
              <a:rPr lang="en-US" altLang="ja-JP" sz="1200">
                <a:latin typeface="Calibri" charset="0"/>
                <a:ea typeface="メイリオ"/>
                <a:cs typeface="メイリオ"/>
              </a:rPr>
              <a:pPr/>
              <a:t>32</a:t>
            </a:fld>
            <a:endParaRPr lang="en-US" altLang="ja-JP" sz="1200">
              <a:latin typeface="Calibri" charset="0"/>
              <a:ea typeface="メイリオ"/>
              <a:cs typeface="メイリオ"/>
            </a:endParaRPr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ja-JP" altLang="en-US">
              <a:latin typeface="Calibri" charset="0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569262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399CA2-1628-F04B-ADD5-38F8F5FF7BA5}" type="slidenum">
              <a:rPr lang="en-US" altLang="ja-JP" sz="1200">
                <a:latin typeface="Calibri" charset="0"/>
                <a:ea typeface="メイリオ"/>
                <a:cs typeface="メイリオ"/>
              </a:rPr>
              <a:pPr/>
              <a:t>33</a:t>
            </a:fld>
            <a:endParaRPr lang="en-US" altLang="ja-JP" sz="1200">
              <a:latin typeface="Calibri" charset="0"/>
              <a:ea typeface="メイリオ"/>
              <a:cs typeface="メイリオ"/>
            </a:endParaRPr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ja-JP" altLang="en-US">
              <a:latin typeface="Calibri" charset="0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827093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399CA2-1628-F04B-ADD5-38F8F5FF7BA5}" type="slidenum">
              <a:rPr lang="en-US" altLang="ja-JP" sz="1200">
                <a:latin typeface="Calibri" charset="0"/>
                <a:ea typeface="メイリオ"/>
                <a:cs typeface="メイリオ"/>
              </a:rPr>
              <a:pPr/>
              <a:t>34</a:t>
            </a:fld>
            <a:endParaRPr lang="en-US" altLang="ja-JP" sz="1200">
              <a:latin typeface="Calibri" charset="0"/>
              <a:ea typeface="メイリオ"/>
              <a:cs typeface="メイリオ"/>
            </a:endParaRPr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ja-JP" altLang="en-US">
              <a:latin typeface="Calibri" charset="0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26228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3AB1-F56A-4D4E-84AC-B610495A1CB8}" type="slidenum"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86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3AB1-F56A-4D4E-84AC-B610495A1CB8}" type="slidenum"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8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373DFF-A4C0-8D4D-972C-635BD5697F82}" type="slidenum">
              <a:rPr lang="en-US" altLang="ja-JP" sz="1200">
                <a:latin typeface="Calibri" charset="0"/>
                <a:ea typeface="メイリオ"/>
                <a:cs typeface="メイリオ"/>
              </a:rPr>
              <a:pPr/>
              <a:t>24</a:t>
            </a:fld>
            <a:endParaRPr lang="en-US" altLang="ja-JP" sz="1200">
              <a:latin typeface="Calibri" charset="0"/>
              <a:ea typeface="メイリオ"/>
              <a:cs typeface="メイリオ"/>
            </a:endParaRPr>
          </a:p>
        </p:txBody>
      </p:sp>
      <p:sp>
        <p:nvSpPr>
          <p:cNvPr id="1945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ja-JP" altLang="en-US">
                <a:latin typeface="Calibri" charset="0"/>
                <a:cs typeface="メイリオ"/>
              </a:rPr>
              <a:t>「</a:t>
            </a:r>
            <a:r>
              <a:rPr lang="en-US" altLang="ja-JP">
                <a:latin typeface="Calibri" charset="0"/>
                <a:cs typeface="メイリオ"/>
              </a:rPr>
              <a:t>elseif</a:t>
            </a:r>
            <a:r>
              <a:rPr lang="ja-JP" altLang="en-US">
                <a:latin typeface="Calibri" charset="0"/>
                <a:cs typeface="メイリオ"/>
              </a:rPr>
              <a:t>」は，「</a:t>
            </a:r>
            <a:r>
              <a:rPr lang="en-US" altLang="ja-JP">
                <a:latin typeface="Calibri" charset="0"/>
                <a:cs typeface="メイリオ"/>
              </a:rPr>
              <a:t>else</a:t>
            </a:r>
            <a:r>
              <a:rPr lang="ja-JP" altLang="en-US">
                <a:latin typeface="Calibri" charset="0"/>
                <a:cs typeface="メイリオ"/>
              </a:rPr>
              <a:t>」と「</a:t>
            </a:r>
            <a:r>
              <a:rPr lang="en-US" altLang="ja-JP">
                <a:latin typeface="Calibri" charset="0"/>
                <a:cs typeface="メイリオ"/>
              </a:rPr>
              <a:t>if</a:t>
            </a:r>
            <a:r>
              <a:rPr lang="ja-JP" altLang="en-US">
                <a:latin typeface="Calibri" charset="0"/>
                <a:cs typeface="メイリオ"/>
              </a:rPr>
              <a:t>」の間に空白があってもなくても構いません。</a:t>
            </a:r>
            <a:endParaRPr lang="en-US" altLang="ja-JP">
              <a:latin typeface="Calibri" charset="0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24125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399CA2-1628-F04B-ADD5-38F8F5FF7BA5}" type="slidenum">
              <a:rPr lang="en-US" altLang="ja-JP" sz="1200">
                <a:latin typeface="Calibri" charset="0"/>
                <a:ea typeface="メイリオ"/>
                <a:cs typeface="メイリオ"/>
              </a:rPr>
              <a:pPr/>
              <a:t>25</a:t>
            </a:fld>
            <a:endParaRPr lang="en-US" altLang="ja-JP" sz="1200">
              <a:latin typeface="Calibri" charset="0"/>
              <a:ea typeface="メイリオ"/>
              <a:cs typeface="メイリオ"/>
            </a:endParaRPr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ja-JP" altLang="en-US">
              <a:latin typeface="Calibri" charset="0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32824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399CA2-1628-F04B-ADD5-38F8F5FF7BA5}" type="slidenum">
              <a:rPr lang="en-US" altLang="ja-JP" sz="1200">
                <a:latin typeface="Calibri" charset="0"/>
                <a:ea typeface="メイリオ"/>
                <a:cs typeface="メイリオ"/>
              </a:rPr>
              <a:pPr/>
              <a:t>26</a:t>
            </a:fld>
            <a:endParaRPr lang="en-US" altLang="ja-JP" sz="1200">
              <a:latin typeface="Calibri" charset="0"/>
              <a:ea typeface="メイリオ"/>
              <a:cs typeface="メイリオ"/>
            </a:endParaRPr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ja-JP" altLang="en-US">
              <a:latin typeface="Calibri" charset="0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690369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3CCB289-F308-B74A-BF2B-E4EE0F39C963}" type="slidenum">
              <a:rPr lang="en-US" altLang="ja-JP" sz="1200">
                <a:latin typeface="Calibri" charset="0"/>
                <a:ea typeface="メイリオ"/>
                <a:cs typeface="メイリオ"/>
              </a:rPr>
              <a:pPr/>
              <a:t>27</a:t>
            </a:fld>
            <a:endParaRPr lang="en-US" altLang="ja-JP" sz="1200">
              <a:latin typeface="Calibri" charset="0"/>
              <a:ea typeface="メイリオ"/>
              <a:cs typeface="メイリオ"/>
            </a:endParaRPr>
          </a:p>
        </p:txBody>
      </p:sp>
      <p:sp>
        <p:nvSpPr>
          <p:cNvPr id="23555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ja-JP" altLang="en-US">
              <a:latin typeface="Calibri" charset="0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397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BD5527C-F33E-A942-81FD-F27D2D75A3B0}" type="slidenum">
              <a:rPr lang="en-US" altLang="ja-JP" sz="1200">
                <a:latin typeface="Calibri" charset="0"/>
                <a:ea typeface="メイリオ"/>
                <a:cs typeface="メイリオ"/>
              </a:rPr>
              <a:pPr/>
              <a:t>28</a:t>
            </a:fld>
            <a:endParaRPr lang="en-US" altLang="ja-JP" sz="1200">
              <a:latin typeface="Calibri" charset="0"/>
              <a:ea typeface="メイリオ"/>
              <a:cs typeface="メイリオ"/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ja-JP" altLang="en-US">
              <a:latin typeface="Calibri" charset="0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152747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399CA2-1628-F04B-ADD5-38F8F5FF7BA5}" type="slidenum">
              <a:rPr lang="en-US" altLang="ja-JP" sz="1200">
                <a:latin typeface="Calibri" charset="0"/>
                <a:ea typeface="メイリオ"/>
                <a:cs typeface="メイリオ"/>
              </a:rPr>
              <a:pPr/>
              <a:t>29</a:t>
            </a:fld>
            <a:endParaRPr lang="en-US" altLang="ja-JP" sz="1200">
              <a:latin typeface="Calibri" charset="0"/>
              <a:ea typeface="メイリオ"/>
              <a:cs typeface="メイリオ"/>
            </a:endParaRPr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ja-JP" altLang="en-US">
              <a:latin typeface="Calibri" charset="0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574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579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>
                <a:ea typeface="メイリオ"/>
              </a:defRPr>
            </a:lvl4pPr>
            <a:lvl5pPr>
              <a:defRPr>
                <a:ea typeface="メイリオ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5098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103784" y="190500"/>
            <a:ext cx="2758016" cy="48641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23384" y="190500"/>
            <a:ext cx="8077200" cy="4864100"/>
          </a:xfrm>
        </p:spPr>
        <p:txBody>
          <a:bodyPr vert="eaVert"/>
          <a:lstStyle>
            <a:lvl4pPr>
              <a:defRPr>
                <a:ea typeface="メイリオ"/>
              </a:defRPr>
            </a:lvl4pPr>
            <a:lvl5pPr>
              <a:defRPr>
                <a:ea typeface="メイリオ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32921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1背景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6" y="0"/>
            <a:ext cx="12175788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508734"/>
            <a:ext cx="9360453" cy="1470025"/>
          </a:xfrm>
          <a:gradFill flip="none" rotWithShape="1">
            <a:gsLst>
              <a:gs pos="57000">
                <a:schemeClr val="bg1"/>
              </a:gs>
              <a:gs pos="89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241294" indent="0"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6768093" y="4965214"/>
            <a:ext cx="5423907" cy="1248173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クリックして講師名を入力</a:t>
            </a:r>
          </a:p>
        </p:txBody>
      </p:sp>
      <p:pic>
        <p:nvPicPr>
          <p:cNvPr id="10" name="図 9" descr="kcgedu_red_no_tex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32547" y="3168168"/>
            <a:ext cx="1824000" cy="5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97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1背景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90299" y="0"/>
            <a:ext cx="4701701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60560"/>
            <a:ext cx="12192000" cy="864120"/>
          </a:xfrm>
          <a:gradFill flip="none" rotWithShape="1">
            <a:gsLst>
              <a:gs pos="26000">
                <a:srgbClr val="002060"/>
              </a:gs>
              <a:gs pos="100000">
                <a:srgbClr val="002060">
                  <a:alpha val="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116414" indent="0"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35200" y="1508733"/>
            <a:ext cx="11425587" cy="5088707"/>
          </a:xfrm>
        </p:spPr>
        <p:txBody>
          <a:bodyPr/>
          <a:lstStyle>
            <a:lvl1pPr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pic>
        <p:nvPicPr>
          <p:cNvPr id="11" name="図 10" descr="kcgedu_red_no_tex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32827" y="576037"/>
            <a:ext cx="816000" cy="2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89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944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333501"/>
            <a:ext cx="5384800" cy="37719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333501"/>
            <a:ext cx="5384800" cy="37719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2021/4/23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735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2021/4/23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909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2021/4/23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322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2021/4/23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318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2021/4/23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0875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ea typeface="メイリオ"/>
              </a:defRPr>
            </a:lvl4pPr>
            <a:lvl5pPr>
              <a:defRPr>
                <a:ea typeface="メイリオ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5491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kumimoji="1" lang="ja-JP" altLang="en-US"/>
              <a:t>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2021/4/23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716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35352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4876800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4876800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670649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026331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ea typeface="メイリオ"/>
              </a:defRPr>
            </a:lvl4pPr>
            <a:lvl5pPr>
              <a:defRPr>
                <a:ea typeface="メイリオ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6353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665666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23384" y="1422400"/>
            <a:ext cx="5384800" cy="363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ea typeface="メイリオ"/>
              </a:defRPr>
            </a:lvl4pPr>
            <a:lvl5pPr>
              <a:defRPr sz="1800">
                <a:ea typeface="メイリオ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11384" y="1422400"/>
            <a:ext cx="5384800" cy="363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ea typeface="メイリオ"/>
              </a:defRPr>
            </a:lvl4pPr>
            <a:lvl5pPr>
              <a:defRPr sz="1800">
                <a:ea typeface="メイリオ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64444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ea typeface="メイリオ"/>
              </a:defRPr>
            </a:lvl4pPr>
            <a:lvl5pPr>
              <a:defRPr sz="1600">
                <a:ea typeface="メイリオ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ea typeface="メイリオ"/>
              </a:defRPr>
            </a:lvl4pPr>
            <a:lvl5pPr>
              <a:defRPr sz="1600">
                <a:ea typeface="メイリオ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167904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079753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2524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67522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>
                <a:ea typeface="メイリオ"/>
              </a:defRPr>
            </a:lvl4pPr>
            <a:lvl5pPr>
              <a:defRPr sz="2000">
                <a:ea typeface="メイリオ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612761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50166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>
                <a:ea typeface="メイリオ"/>
              </a:defRPr>
            </a:lvl4pPr>
            <a:lvl5pPr>
              <a:defRPr>
                <a:ea typeface="メイリオ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021626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103784" y="190500"/>
            <a:ext cx="2758016" cy="48641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23384" y="190500"/>
            <a:ext cx="8077200" cy="4864100"/>
          </a:xfrm>
        </p:spPr>
        <p:txBody>
          <a:bodyPr vert="eaVert"/>
          <a:lstStyle>
            <a:lvl4pPr>
              <a:defRPr>
                <a:ea typeface="メイリオ"/>
              </a:defRPr>
            </a:lvl4pPr>
            <a:lvl5pPr>
              <a:defRPr>
                <a:ea typeface="メイリオ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5295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23384" y="1422400"/>
            <a:ext cx="5384800" cy="363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ea typeface="メイリオ"/>
              </a:defRPr>
            </a:lvl4pPr>
            <a:lvl5pPr>
              <a:defRPr sz="1800">
                <a:ea typeface="メイリオ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11384" y="1422400"/>
            <a:ext cx="5384800" cy="363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ea typeface="メイリオ"/>
              </a:defRPr>
            </a:lvl4pPr>
            <a:lvl5pPr>
              <a:defRPr sz="1800">
                <a:ea typeface="メイリオ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5253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ea typeface="メイリオ"/>
              </a:defRPr>
            </a:lvl4pPr>
            <a:lvl5pPr>
              <a:defRPr sz="1600">
                <a:ea typeface="メイリオ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ea typeface="メイリオ"/>
              </a:defRPr>
            </a:lvl4pPr>
            <a:lvl5pPr>
              <a:defRPr sz="1600">
                <a:ea typeface="メイリオ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77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3572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7457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>
                <a:ea typeface="メイリオ"/>
              </a:defRPr>
            </a:lvl4pPr>
            <a:lvl5pPr>
              <a:defRPr sz="2000">
                <a:ea typeface="メイリオ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858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2531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4167" y="190500"/>
            <a:ext cx="815763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3384" y="1422400"/>
            <a:ext cx="10972800" cy="363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pic>
        <p:nvPicPr>
          <p:cNvPr id="2052" name="Picture 15" descr="graduate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4" y="200025"/>
            <a:ext cx="2556933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56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メイリオ"/>
                <a:cs typeface="メイリオ"/>
              </a:defRPr>
            </a:lvl1pPr>
          </a:lstStyle>
          <a:p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メイリオ"/>
          <a:cs typeface="メイリオ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n"/>
        <a:defRPr kumimoji="1" sz="3200">
          <a:solidFill>
            <a:schemeClr val="tx1"/>
          </a:solidFill>
          <a:latin typeface="+mn-lt"/>
          <a:ea typeface="メイリオ"/>
          <a:cs typeface="メイリオ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l"/>
        <a:defRPr kumimoji="1" sz="2800">
          <a:solidFill>
            <a:schemeClr val="tx1"/>
          </a:solidFill>
          <a:latin typeface="+mn-lt"/>
          <a:ea typeface="メイリオ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ü"/>
        <a:defRPr kumimoji="1" sz="2400">
          <a:solidFill>
            <a:schemeClr val="tx1"/>
          </a:solidFill>
          <a:latin typeface="+mn-lt"/>
          <a:ea typeface="メイリオ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50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1050495" y="6639259"/>
            <a:ext cx="9108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lang="ja-JP" altLang="en-US" sz="8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ja-JP" sz="8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kcg.edu</a:t>
            </a:r>
            <a:r>
              <a:rPr lang="en-US" altLang="ja-JP" sz="8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2020</a:t>
            </a:r>
            <a:endParaRPr lang="ja-JP" altLang="en-US" sz="8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69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1219170" rtl="0" eaLnBrk="1" latinLnBrk="0" hangingPunct="1">
        <a:spcBef>
          <a:spcPct val="0"/>
        </a:spcBef>
        <a:buNone/>
        <a:defRPr kumimoji="1" sz="5867" kern="1200">
          <a:solidFill>
            <a:schemeClr val="tx1"/>
          </a:solidFill>
          <a:latin typeface="小塚明朝 Pro B" pitchFamily="18" charset="-128"/>
          <a:ea typeface="小塚明朝 Pro B" pitchFamily="18" charset="-128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小塚明朝 Pro M" pitchFamily="18" charset="-128"/>
          <a:ea typeface="小塚明朝 Pro M" pitchFamily="18" charset="-128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小塚明朝 Pro M" pitchFamily="18" charset="-128"/>
          <a:ea typeface="小塚明朝 Pro M" pitchFamily="18" charset="-128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小塚明朝 Pro M" pitchFamily="18" charset="-128"/>
          <a:ea typeface="小塚明朝 Pro M" pitchFamily="18" charset="-128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小塚明朝 Pro M" pitchFamily="18" charset="-128"/>
          <a:ea typeface="小塚明朝 Pro M" pitchFamily="18" charset="-128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小塚明朝 Pro M" pitchFamily="18" charset="-128"/>
          <a:ea typeface="小塚明朝 Pro M" pitchFamily="18" charset="-128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4167" y="190500"/>
            <a:ext cx="815763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3384" y="1422400"/>
            <a:ext cx="10972800" cy="363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pic>
        <p:nvPicPr>
          <p:cNvPr id="2052" name="Picture 15" descr="graduate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4" y="200025"/>
            <a:ext cx="2556933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56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メイリオ"/>
                <a:cs typeface="メイリオ"/>
              </a:defRPr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010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+mj-lt"/>
          <a:ea typeface="メイリオ"/>
          <a:cs typeface="メイリオ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n"/>
        <a:defRPr kumimoji="1" sz="3200">
          <a:solidFill>
            <a:schemeClr val="tx1"/>
          </a:solidFill>
          <a:latin typeface="+mn-lt"/>
          <a:ea typeface="メイリオ"/>
          <a:cs typeface="メイリオ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l"/>
        <a:defRPr kumimoji="1" sz="2800">
          <a:solidFill>
            <a:schemeClr val="tx1"/>
          </a:solidFill>
          <a:latin typeface="+mn-lt"/>
          <a:ea typeface="メイリオ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ü"/>
        <a:defRPr kumimoji="1" sz="2400">
          <a:solidFill>
            <a:schemeClr val="tx1"/>
          </a:solidFill>
          <a:latin typeface="+mn-lt"/>
          <a:ea typeface="メイリオ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2988" y="2479676"/>
            <a:ext cx="7794625" cy="1120775"/>
          </a:xfr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56078"/>
                  </a:srgbClr>
                </a:solidFill>
              </a14:hiddenFill>
            </a:ext>
          </a:extLst>
        </p:spPr>
        <p:txBody>
          <a:bodyPr/>
          <a:lstStyle/>
          <a:p>
            <a:r>
              <a:rPr lang="ja-JP" altLang="en-US" dirty="0">
                <a:latin typeface="Arial" charset="0"/>
              </a:rPr>
              <a:t>ウェブプログラミング</a:t>
            </a:r>
            <a:r>
              <a:rPr lang="en-US" altLang="ja-JP" dirty="0">
                <a:latin typeface="Arial" charset="0"/>
              </a:rPr>
              <a:t>III</a:t>
            </a:r>
            <a:r>
              <a:rPr lang="ja-JP" altLang="en-US" dirty="0">
                <a:latin typeface="Arial" charset="0"/>
              </a:rPr>
              <a:t>　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10164" y="4035426"/>
            <a:ext cx="5557837" cy="1120775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ja-JP" altLang="en-US" sz="2800">
                <a:latin typeface="Arial" charset="0"/>
              </a:rPr>
              <a:t>第</a:t>
            </a:r>
            <a:r>
              <a:rPr lang="en-US" altLang="ja-JP" sz="2800">
                <a:latin typeface="Arial" charset="0"/>
              </a:rPr>
              <a:t>2</a:t>
            </a:r>
            <a:r>
              <a:rPr lang="ja-JP" altLang="en-US" sz="2800">
                <a:latin typeface="Arial" charset="0"/>
              </a:rPr>
              <a:t>回</a:t>
            </a:r>
            <a:endParaRPr lang="en-US" altLang="ja-JP" sz="2800">
              <a:latin typeface="Arial" charset="0"/>
            </a:endParaRPr>
          </a:p>
          <a:p>
            <a:pPr algn="l" eaLnBrk="1" hangingPunct="1"/>
            <a:r>
              <a:rPr lang="en-US" altLang="ja-JP" sz="2800">
                <a:latin typeface="Arial" charset="0"/>
              </a:rPr>
              <a:t>PHP</a:t>
            </a:r>
            <a:r>
              <a:rPr lang="ja-JP" altLang="en-US" sz="2800">
                <a:latin typeface="Arial" charset="0"/>
              </a:rPr>
              <a:t>プログラミングの基礎</a:t>
            </a:r>
            <a:r>
              <a:rPr lang="en-US" altLang="ja-JP" sz="2800">
                <a:latin typeface="Arial" charset="0"/>
              </a:rPr>
              <a:t>(2)</a:t>
            </a:r>
            <a:endParaRPr lang="ja-JP" altLang="en-US" sz="2800">
              <a:latin typeface="Arial" charset="0"/>
            </a:endParaRPr>
          </a:p>
        </p:txBody>
      </p:sp>
      <p:sp>
        <p:nvSpPr>
          <p:cNvPr id="3074" name="フッター プレースホルダー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altLang="ja-JP" dirty="0">
              <a:ea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>
                <a:latin typeface="Arial"/>
                <a:cs typeface="Arial"/>
              </a:rPr>
              <a:t>HTML+PHP</a:t>
            </a:r>
            <a:endParaRPr lang="ja-JP" altLang="en-US" b="1">
              <a:latin typeface="Arial"/>
              <a:cs typeface="Arial"/>
            </a:endParaRPr>
          </a:p>
        </p:txBody>
      </p:sp>
      <p:sp>
        <p:nvSpPr>
          <p:cNvPr id="41987" name="コンテンツ プレースホルダ 6"/>
          <p:cNvSpPr>
            <a:spLocks noGrp="1"/>
          </p:cNvSpPr>
          <p:nvPr>
            <p:ph idx="1"/>
          </p:nvPr>
        </p:nvSpPr>
        <p:spPr>
          <a:xfrm>
            <a:off x="2141538" y="1422400"/>
            <a:ext cx="8229600" cy="495579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ja-JP" sz="2850" dirty="0">
                <a:solidFill>
                  <a:srgbClr val="008000"/>
                </a:solidFill>
                <a:latin typeface="メイリオ"/>
              </a:rPr>
              <a:t>&lt;!DOCTYPE html&gt;</a:t>
            </a:r>
          </a:p>
          <a:p>
            <a:pPr>
              <a:buFontTx/>
              <a:buNone/>
            </a:pPr>
            <a:r>
              <a:rPr lang="en-US" altLang="ja-JP" sz="2850" dirty="0">
                <a:solidFill>
                  <a:srgbClr val="008000"/>
                </a:solidFill>
                <a:latin typeface="メイリオ"/>
              </a:rPr>
              <a:t>&lt;html&gt; ... &lt;body&gt;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2850" dirty="0">
                <a:latin typeface="メイリオ"/>
              </a:rPr>
              <a:t>	&lt;?</a:t>
            </a:r>
            <a:r>
              <a:rPr lang="en-US" altLang="ja-JP" sz="2850" dirty="0" err="1">
                <a:latin typeface="メイリオ"/>
              </a:rPr>
              <a:t>php</a:t>
            </a:r>
            <a:endParaRPr lang="en-US" altLang="ja-JP" sz="2850" dirty="0">
              <a:latin typeface="メイリオ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2850" dirty="0">
                <a:latin typeface="メイリオ"/>
              </a:rPr>
              <a:t>		</a:t>
            </a:r>
            <a:r>
              <a:rPr lang="en-US" altLang="ja-JP" sz="2850" b="1" dirty="0">
                <a:solidFill>
                  <a:srgbClr val="0000FF"/>
                </a:solidFill>
                <a:latin typeface="メイリオ"/>
              </a:rPr>
              <a:t>echo(</a:t>
            </a:r>
            <a:r>
              <a:rPr lang="en-US" altLang="ja-JP" sz="2850" dirty="0">
                <a:latin typeface="メイリオ"/>
              </a:rPr>
              <a:t>"&lt;h1&gt;</a:t>
            </a:r>
            <a:r>
              <a:rPr lang="ja-JP" altLang="en-US" sz="2850" dirty="0">
                <a:latin typeface="メイリオ"/>
              </a:rPr>
              <a:t>おはよう，</a:t>
            </a:r>
            <a:r>
              <a:rPr lang="en-US" altLang="ja-JP" sz="2850" dirty="0">
                <a:latin typeface="メイリオ"/>
              </a:rPr>
              <a:t>PHP</a:t>
            </a:r>
            <a:r>
              <a:rPr lang="ja-JP" altLang="en-US" sz="2850" dirty="0">
                <a:latin typeface="メイリオ"/>
              </a:rPr>
              <a:t>！</a:t>
            </a:r>
            <a:r>
              <a:rPr lang="en-US" altLang="ja-JP" sz="2850" dirty="0">
                <a:latin typeface="メイリオ"/>
              </a:rPr>
              <a:t>&lt;/h1&gt;"</a:t>
            </a:r>
            <a:r>
              <a:rPr lang="en-US" altLang="ja-JP" sz="2850" b="1" dirty="0">
                <a:solidFill>
                  <a:srgbClr val="0000FF"/>
                </a:solidFill>
                <a:latin typeface="メイリオ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2850" dirty="0">
                <a:latin typeface="メイリオ"/>
              </a:rPr>
              <a:t>	?&gt;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2850" dirty="0">
                <a:solidFill>
                  <a:srgbClr val="008000"/>
                </a:solidFill>
                <a:latin typeface="メイリオ"/>
              </a:rPr>
              <a:t>&lt;/body&gt;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2850" dirty="0">
                <a:solidFill>
                  <a:srgbClr val="008000"/>
                </a:solidFill>
                <a:latin typeface="メイリオ"/>
              </a:rPr>
              <a:t>&lt;/html&gt;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ja-JP" sz="2850" dirty="0">
              <a:latin typeface="メイリオ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ja-JP" altLang="en-US" sz="2850" dirty="0">
                <a:latin typeface="メイリオ"/>
              </a:rPr>
              <a:t>実行結果を</a:t>
            </a:r>
            <a:r>
              <a:rPr lang="en-US" altLang="ja-JP" sz="2850" dirty="0">
                <a:latin typeface="メイリオ"/>
              </a:rPr>
              <a:t>HTML</a:t>
            </a:r>
            <a:r>
              <a:rPr lang="ja-JP" altLang="en-US" sz="2850" dirty="0">
                <a:latin typeface="メイリオ"/>
              </a:rPr>
              <a:t>に埋め込んだ全体がブラウザに返る</a:t>
            </a:r>
            <a:endParaRPr lang="en-US" altLang="ja-JP" sz="2850" dirty="0">
              <a:latin typeface="メイリオ"/>
            </a:endParaRPr>
          </a:p>
        </p:txBody>
      </p:sp>
      <p:sp>
        <p:nvSpPr>
          <p:cNvPr id="41989" name="正方形/長方形 7"/>
          <p:cNvSpPr>
            <a:spLocks noChangeArrowheads="1"/>
          </p:cNvSpPr>
          <p:nvPr/>
        </p:nvSpPr>
        <p:spPr bwMode="auto">
          <a:xfrm>
            <a:off x="2108783" y="1395900"/>
            <a:ext cx="8362591" cy="3164075"/>
          </a:xfrm>
          <a:prstGeom prst="rect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41990" name="正方形/長方形 8"/>
          <p:cNvSpPr>
            <a:spLocks noChangeArrowheads="1"/>
          </p:cNvSpPr>
          <p:nvPr/>
        </p:nvSpPr>
        <p:spPr bwMode="auto">
          <a:xfrm>
            <a:off x="2413583" y="2427124"/>
            <a:ext cx="8000067" cy="1197020"/>
          </a:xfrm>
          <a:prstGeom prst="rect">
            <a:avLst/>
          </a:prstGeom>
          <a:noFill/>
          <a:ln w="38100">
            <a:solidFill>
              <a:srgbClr val="FF66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7" name="雲 6"/>
          <p:cNvSpPr/>
          <p:nvPr/>
        </p:nvSpPr>
        <p:spPr>
          <a:xfrm>
            <a:off x="1524000" y="952401"/>
            <a:ext cx="952462" cy="649363"/>
          </a:xfrm>
          <a:prstGeom prst="cloud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400">
                <a:ea typeface="Arial"/>
              </a:rPr>
              <a:t>復習</a:t>
            </a:r>
          </a:p>
        </p:txBody>
      </p:sp>
    </p:spTree>
    <p:extLst>
      <p:ext uri="{BB962C8B-B14F-4D97-AF65-F5344CB8AC3E}">
        <p14:creationId xmlns:p14="http://schemas.microsoft.com/office/powerpoint/2010/main" val="55693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</a:rPr>
              <a:t>PHP</a:t>
            </a:r>
            <a:r>
              <a:rPr lang="ja-JP" altLang="en-US" dirty="0">
                <a:latin typeface="メイリオ"/>
              </a:rPr>
              <a:t>の「変数」</a:t>
            </a:r>
          </a:p>
        </p:txBody>
      </p:sp>
      <p:sp>
        <p:nvSpPr>
          <p:cNvPr id="44035" name="コンテンツ プレースホルダ 6"/>
          <p:cNvSpPr>
            <a:spLocks noGrp="1"/>
          </p:cNvSpPr>
          <p:nvPr>
            <p:ph idx="1"/>
          </p:nvPr>
        </p:nvSpPr>
        <p:spPr>
          <a:xfrm>
            <a:off x="2141538" y="1422400"/>
            <a:ext cx="8526462" cy="3632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dirty="0">
                <a:latin typeface="メイリオ"/>
              </a:rPr>
              <a:t>	&lt;?</a:t>
            </a:r>
            <a:r>
              <a:rPr lang="en-US" altLang="ja-JP" dirty="0" err="1">
                <a:latin typeface="メイリオ"/>
              </a:rPr>
              <a:t>php</a:t>
            </a:r>
            <a:endParaRPr lang="en-US" altLang="ja-JP" dirty="0">
              <a:latin typeface="メイリオ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dirty="0">
                <a:latin typeface="メイリオ"/>
              </a:rPr>
              <a:t>		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$message</a:t>
            </a:r>
            <a:r>
              <a:rPr lang="en-US" altLang="ja-JP" dirty="0">
                <a:latin typeface="メイリオ"/>
              </a:rPr>
              <a:t>="</a:t>
            </a:r>
            <a:r>
              <a:rPr lang="ja-JP" altLang="en-US" dirty="0">
                <a:latin typeface="メイリオ"/>
              </a:rPr>
              <a:t>どうも，</a:t>
            </a:r>
            <a:r>
              <a:rPr lang="en-US" altLang="ja-JP" dirty="0">
                <a:latin typeface="メイリオ"/>
              </a:rPr>
              <a:t>PHP</a:t>
            </a:r>
            <a:r>
              <a:rPr lang="ja-JP" altLang="en-US" dirty="0">
                <a:latin typeface="メイリオ"/>
              </a:rPr>
              <a:t>！</a:t>
            </a:r>
            <a:r>
              <a:rPr lang="en-US" altLang="ja-JP" dirty="0">
                <a:latin typeface="メイリオ"/>
              </a:rPr>
              <a:t>";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dirty="0">
                <a:latin typeface="メイリオ"/>
              </a:rPr>
              <a:t>		</a:t>
            </a:r>
            <a:r>
              <a:rPr lang="en-US" altLang="ja-JP" b="1" dirty="0">
                <a:latin typeface="メイリオ"/>
              </a:rPr>
              <a:t>echo(</a:t>
            </a:r>
            <a:r>
              <a:rPr lang="en-US" altLang="ja-JP" dirty="0">
                <a:latin typeface="メイリオ"/>
              </a:rPr>
              <a:t>"&lt;h1&gt;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{$message}</a:t>
            </a:r>
            <a:r>
              <a:rPr lang="en-US" altLang="ja-JP" dirty="0">
                <a:latin typeface="メイリオ"/>
              </a:rPr>
              <a:t>&lt;/h1&gt;"</a:t>
            </a:r>
            <a:r>
              <a:rPr lang="en-US" altLang="ja-JP" b="1" dirty="0">
                <a:solidFill>
                  <a:srgbClr val="000000"/>
                </a:solidFill>
                <a:latin typeface="メイリオ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dirty="0">
                <a:latin typeface="メイリオ"/>
              </a:rPr>
              <a:t>	?&gt;</a:t>
            </a:r>
          </a:p>
          <a:p>
            <a:pPr>
              <a:spcBef>
                <a:spcPct val="0"/>
              </a:spcBef>
            </a:pPr>
            <a:r>
              <a:rPr lang="ja-JP" altLang="en-US" dirty="0">
                <a:latin typeface="メイリオ"/>
              </a:rPr>
              <a:t>変数名は必ず「</a:t>
            </a:r>
            <a:r>
              <a:rPr lang="en-US" altLang="ja-JP" dirty="0">
                <a:latin typeface="メイリオ"/>
              </a:rPr>
              <a:t>$</a:t>
            </a:r>
            <a:r>
              <a:rPr lang="ja-JP" altLang="en-US" dirty="0">
                <a:latin typeface="メイリオ"/>
              </a:rPr>
              <a:t>」で始める</a:t>
            </a:r>
            <a:endParaRPr lang="en-US" altLang="ja-JP" dirty="0">
              <a:latin typeface="メイリオ"/>
            </a:endParaRPr>
          </a:p>
          <a:p>
            <a:pPr>
              <a:spcBef>
                <a:spcPct val="0"/>
              </a:spcBef>
            </a:pPr>
            <a:r>
              <a:rPr lang="ja-JP" altLang="en-US" dirty="0">
                <a:latin typeface="メイリオ"/>
              </a:rPr>
              <a:t>半角英数字（大文字小文字を区別）またはアンダースコア</a:t>
            </a:r>
            <a:r>
              <a:rPr lang="en-US" altLang="ja-JP" dirty="0">
                <a:latin typeface="メイリオ"/>
              </a:rPr>
              <a:t> </a:t>
            </a:r>
          </a:p>
          <a:p>
            <a:pPr>
              <a:spcBef>
                <a:spcPct val="0"/>
              </a:spcBef>
            </a:pPr>
            <a:r>
              <a:rPr lang="ja-JP" altLang="en-US" dirty="0">
                <a:latin typeface="メイリオ"/>
              </a:rPr>
              <a:t>型宣言は不要（値から自動的に判断）</a:t>
            </a:r>
            <a:endParaRPr lang="en-US" altLang="ja-JP" dirty="0">
              <a:latin typeface="メイリオ"/>
            </a:endParaRPr>
          </a:p>
          <a:p>
            <a:pPr>
              <a:spcBef>
                <a:spcPct val="0"/>
              </a:spcBef>
            </a:pPr>
            <a:r>
              <a:rPr lang="ja-JP" altLang="en-US" dirty="0">
                <a:latin typeface="メイリオ"/>
              </a:rPr>
              <a:t>文字列に埋め込む時は</a:t>
            </a:r>
            <a:r>
              <a:rPr lang="en-US" altLang="ja-JP" dirty="0">
                <a:latin typeface="メイリオ"/>
              </a:rPr>
              <a:t> { } </a:t>
            </a:r>
            <a:r>
              <a:rPr lang="ja-JP" altLang="en-US" dirty="0">
                <a:latin typeface="メイリオ"/>
              </a:rPr>
              <a:t>で囲む</a:t>
            </a:r>
            <a:endParaRPr lang="en-US" altLang="ja-JP" dirty="0">
              <a:latin typeface="メイリオ"/>
            </a:endParaRPr>
          </a:p>
          <a:p>
            <a:pPr lvl="1">
              <a:spcBef>
                <a:spcPct val="0"/>
              </a:spcBef>
            </a:pPr>
            <a:r>
              <a:rPr lang="ja-JP" altLang="en-US" sz="2400" dirty="0">
                <a:cs typeface="メイリオ"/>
              </a:rPr>
              <a:t>ピリオドでつないでも良い（</a:t>
            </a:r>
            <a:r>
              <a:rPr lang="en-US" altLang="ja-JP" sz="2400" dirty="0">
                <a:cs typeface="メイリオ"/>
              </a:rPr>
              <a:t>"&lt;h1&gt;".$message."&lt;/h1&gt;"</a:t>
            </a:r>
            <a:r>
              <a:rPr lang="ja-JP" altLang="en-US" sz="2400" dirty="0">
                <a:cs typeface="メイリオ"/>
              </a:rPr>
              <a:t>）</a:t>
            </a:r>
            <a:r>
              <a:rPr lang="en-US" altLang="ja-JP" sz="2400" dirty="0">
                <a:cs typeface="メイリオ"/>
              </a:rPr>
              <a:t>※JavaScript</a:t>
            </a:r>
            <a:r>
              <a:rPr lang="ja-JP" altLang="en-US" sz="2400" dirty="0">
                <a:cs typeface="メイリオ"/>
              </a:rPr>
              <a:t>や</a:t>
            </a:r>
            <a:r>
              <a:rPr lang="en-US" altLang="ja-JP" sz="2400" dirty="0">
                <a:cs typeface="メイリオ"/>
              </a:rPr>
              <a:t>Java</a:t>
            </a:r>
            <a:r>
              <a:rPr lang="ja-JP" altLang="en-US" sz="2400" dirty="0">
                <a:cs typeface="メイリオ"/>
              </a:rPr>
              <a:t>では </a:t>
            </a:r>
            <a:r>
              <a:rPr lang="en-US" altLang="ja-JP" sz="2400" dirty="0">
                <a:cs typeface="メイリオ"/>
              </a:rPr>
              <a:t>+ </a:t>
            </a:r>
            <a:r>
              <a:rPr lang="ja-JP" altLang="en-US" sz="2400" dirty="0">
                <a:cs typeface="メイリオ"/>
              </a:rPr>
              <a:t>だが </a:t>
            </a:r>
            <a:r>
              <a:rPr lang="en-US" altLang="ja-JP" sz="2400" dirty="0">
                <a:cs typeface="メイリオ"/>
              </a:rPr>
              <a:t>PHP</a:t>
            </a:r>
            <a:r>
              <a:rPr lang="ja-JP" altLang="en-US" sz="2400" dirty="0">
                <a:cs typeface="メイリオ"/>
              </a:rPr>
              <a:t>では </a:t>
            </a:r>
            <a:r>
              <a:rPr lang="en-US" altLang="ja-JP" sz="2400" dirty="0">
                <a:cs typeface="メイリオ"/>
              </a:rPr>
              <a:t>. </a:t>
            </a:r>
            <a:r>
              <a:rPr lang="ja-JP" altLang="en-US" sz="2400" dirty="0">
                <a:cs typeface="メイリオ"/>
              </a:rPr>
              <a:t>になる。</a:t>
            </a:r>
          </a:p>
        </p:txBody>
      </p:sp>
      <p:sp>
        <p:nvSpPr>
          <p:cNvPr id="44037" name="正方形/長方形 8"/>
          <p:cNvSpPr>
            <a:spLocks noChangeArrowheads="1"/>
          </p:cNvSpPr>
          <p:nvPr/>
        </p:nvSpPr>
        <p:spPr bwMode="auto">
          <a:xfrm>
            <a:off x="2455126" y="1316631"/>
            <a:ext cx="9342621" cy="2085975"/>
          </a:xfrm>
          <a:prstGeom prst="rect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6" name="雲 5"/>
          <p:cNvSpPr/>
          <p:nvPr/>
        </p:nvSpPr>
        <p:spPr>
          <a:xfrm>
            <a:off x="1524000" y="952401"/>
            <a:ext cx="952462" cy="649363"/>
          </a:xfrm>
          <a:prstGeom prst="cloud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400">
                <a:ea typeface="Arial"/>
              </a:rPr>
              <a:t>復習</a:t>
            </a:r>
          </a:p>
        </p:txBody>
      </p:sp>
    </p:spTree>
    <p:extLst>
      <p:ext uri="{BB962C8B-B14F-4D97-AF65-F5344CB8AC3E}">
        <p14:creationId xmlns:p14="http://schemas.microsoft.com/office/powerpoint/2010/main" val="499998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90500"/>
            <a:ext cx="10420351" cy="685800"/>
          </a:xfrm>
        </p:spPr>
        <p:txBody>
          <a:bodyPr/>
          <a:lstStyle/>
          <a:p>
            <a:r>
              <a:rPr lang="ja-JP" altLang="en-US" sz="3600">
                <a:latin typeface="メイリオ"/>
              </a:rPr>
              <a:t>スクリプト部分は複数書ける</a:t>
            </a:r>
          </a:p>
        </p:txBody>
      </p:sp>
      <p:sp>
        <p:nvSpPr>
          <p:cNvPr id="45059" name="コンテンツ プレースホルダ 6"/>
          <p:cNvSpPr>
            <a:spLocks noGrp="1"/>
          </p:cNvSpPr>
          <p:nvPr>
            <p:ph idx="1"/>
          </p:nvPr>
        </p:nvSpPr>
        <p:spPr>
          <a:xfrm>
            <a:off x="2141538" y="1422400"/>
            <a:ext cx="8526462" cy="3632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dirty="0">
                <a:latin typeface="メイリオ"/>
              </a:rPr>
              <a:t>	&lt;?</a:t>
            </a:r>
            <a:r>
              <a:rPr lang="en-US" altLang="ja-JP" dirty="0" err="1">
                <a:latin typeface="メイリオ"/>
              </a:rPr>
              <a:t>php</a:t>
            </a:r>
            <a:endParaRPr lang="en-US" altLang="ja-JP" dirty="0">
              <a:latin typeface="メイリオ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dirty="0">
                <a:latin typeface="メイリオ"/>
              </a:rPr>
              <a:t>		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$message</a:t>
            </a:r>
            <a:r>
              <a:rPr lang="en-US" altLang="ja-JP" dirty="0">
                <a:latin typeface="メイリオ"/>
              </a:rPr>
              <a:t>="</a:t>
            </a:r>
            <a:r>
              <a:rPr lang="ja-JP" altLang="en-US" dirty="0">
                <a:latin typeface="メイリオ"/>
              </a:rPr>
              <a:t>おはよう，</a:t>
            </a:r>
            <a:r>
              <a:rPr lang="en-US" altLang="ja-JP" dirty="0">
                <a:latin typeface="メイリオ"/>
              </a:rPr>
              <a:t>PHP</a:t>
            </a:r>
            <a:r>
              <a:rPr lang="ja-JP" altLang="en-US" dirty="0">
                <a:latin typeface="メイリオ"/>
              </a:rPr>
              <a:t>！</a:t>
            </a:r>
            <a:r>
              <a:rPr lang="en-US" altLang="ja-JP" dirty="0">
                <a:latin typeface="メイリオ"/>
              </a:rPr>
              <a:t>";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dirty="0">
                <a:latin typeface="メイリオ"/>
              </a:rPr>
              <a:t>	?&gt;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dirty="0">
                <a:latin typeface="メイリオ"/>
              </a:rPr>
              <a:t>	... HTML</a:t>
            </a:r>
            <a:r>
              <a:rPr lang="ja-JP" altLang="en-US" dirty="0">
                <a:latin typeface="メイリオ"/>
              </a:rPr>
              <a:t>の記述</a:t>
            </a:r>
            <a:r>
              <a:rPr lang="en-US" altLang="ja-JP" dirty="0">
                <a:latin typeface="メイリオ"/>
              </a:rPr>
              <a:t> ...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dirty="0">
                <a:latin typeface="メイリオ"/>
              </a:rPr>
              <a:t>	&lt;?</a:t>
            </a:r>
            <a:r>
              <a:rPr lang="en-US" altLang="ja-JP" dirty="0" err="1">
                <a:latin typeface="メイリオ"/>
              </a:rPr>
              <a:t>php</a:t>
            </a:r>
            <a:endParaRPr lang="en-US" altLang="ja-JP" dirty="0">
              <a:latin typeface="メイリオ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dirty="0">
                <a:latin typeface="メイリオ"/>
              </a:rPr>
              <a:t>		</a:t>
            </a:r>
            <a:r>
              <a:rPr lang="en-US" altLang="ja-JP" b="1" dirty="0">
                <a:latin typeface="メイリオ"/>
              </a:rPr>
              <a:t>echo(</a:t>
            </a:r>
            <a:r>
              <a:rPr lang="en-US" altLang="ja-JP" dirty="0">
                <a:latin typeface="メイリオ"/>
              </a:rPr>
              <a:t>"&lt;h1&gt;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{$message}</a:t>
            </a:r>
            <a:r>
              <a:rPr lang="en-US" altLang="ja-JP" dirty="0">
                <a:latin typeface="メイリオ"/>
              </a:rPr>
              <a:t>&lt;/h1&gt;"</a:t>
            </a:r>
            <a:r>
              <a:rPr lang="en-US" altLang="ja-JP" b="1" dirty="0">
                <a:solidFill>
                  <a:srgbClr val="000000"/>
                </a:solidFill>
                <a:latin typeface="メイリオ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b="1" dirty="0">
                <a:solidFill>
                  <a:srgbClr val="000000"/>
                </a:solidFill>
                <a:latin typeface="メイリオ"/>
              </a:rPr>
              <a:t>	</a:t>
            </a:r>
            <a:r>
              <a:rPr lang="en-US" altLang="ja-JP" dirty="0">
                <a:solidFill>
                  <a:srgbClr val="000000"/>
                </a:solidFill>
                <a:latin typeface="メイリオ"/>
              </a:rPr>
              <a:t>?&gt;</a:t>
            </a:r>
          </a:p>
          <a:p>
            <a:pPr>
              <a:spcBef>
                <a:spcPct val="0"/>
              </a:spcBef>
            </a:pPr>
            <a:endParaRPr lang="en-US" altLang="ja-JP" dirty="0">
              <a:latin typeface="メイリオ"/>
            </a:endParaRPr>
          </a:p>
          <a:p>
            <a:pPr>
              <a:spcBef>
                <a:spcPct val="0"/>
              </a:spcBef>
            </a:pPr>
            <a:r>
              <a:rPr lang="ja-JP" altLang="en-US" dirty="0">
                <a:latin typeface="メイリオ"/>
              </a:rPr>
              <a:t>スクリプトの内容は１つのファイル内で連続している</a:t>
            </a:r>
            <a:endParaRPr lang="en-US" altLang="ja-JP" dirty="0">
              <a:latin typeface="メイリオ"/>
            </a:endParaRPr>
          </a:p>
        </p:txBody>
      </p:sp>
      <p:sp>
        <p:nvSpPr>
          <p:cNvPr id="45061" name="正方形/長方形 8"/>
          <p:cNvSpPr>
            <a:spLocks noChangeArrowheads="1"/>
          </p:cNvSpPr>
          <p:nvPr/>
        </p:nvSpPr>
        <p:spPr bwMode="auto">
          <a:xfrm>
            <a:off x="2438400" y="3445200"/>
            <a:ext cx="7833732" cy="1447800"/>
          </a:xfrm>
          <a:prstGeom prst="rect">
            <a:avLst/>
          </a:prstGeom>
          <a:noFill/>
          <a:ln w="38100">
            <a:solidFill>
              <a:srgbClr val="FF66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45062" name="正方形/長方形 7"/>
          <p:cNvSpPr>
            <a:spLocks noChangeArrowheads="1"/>
          </p:cNvSpPr>
          <p:nvPr/>
        </p:nvSpPr>
        <p:spPr bwMode="auto">
          <a:xfrm>
            <a:off x="2438400" y="1464000"/>
            <a:ext cx="7833732" cy="1447800"/>
          </a:xfrm>
          <a:prstGeom prst="rect">
            <a:avLst/>
          </a:prstGeom>
          <a:noFill/>
          <a:ln w="38100">
            <a:solidFill>
              <a:srgbClr val="FF66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45063" name="正方形/長方形 9"/>
          <p:cNvSpPr>
            <a:spLocks noChangeArrowheads="1"/>
          </p:cNvSpPr>
          <p:nvPr/>
        </p:nvSpPr>
        <p:spPr bwMode="auto">
          <a:xfrm>
            <a:off x="2209800" y="1311600"/>
            <a:ext cx="8210550" cy="3733800"/>
          </a:xfrm>
          <a:prstGeom prst="rect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45064" name="フリーフォーム 10"/>
          <p:cNvSpPr>
            <a:spLocks noChangeArrowheads="1"/>
          </p:cNvSpPr>
          <p:nvPr/>
        </p:nvSpPr>
        <p:spPr bwMode="auto">
          <a:xfrm>
            <a:off x="4175126" y="2418089"/>
            <a:ext cx="1768475" cy="1590675"/>
          </a:xfrm>
          <a:custGeom>
            <a:avLst/>
            <a:gdLst>
              <a:gd name="T0" fmla="*/ 0 w 1768562"/>
              <a:gd name="T1" fmla="*/ 0 h 1590605"/>
              <a:gd name="T2" fmla="*/ 0 w 1768562"/>
              <a:gd name="T3" fmla="*/ 261233 h 1590605"/>
              <a:gd name="T4" fmla="*/ 1767866 w 1768562"/>
              <a:gd name="T5" fmla="*/ 261233 h 1590605"/>
              <a:gd name="T6" fmla="*/ 1767866 w 1768562"/>
              <a:gd name="T7" fmla="*/ 1591165 h 1590605"/>
              <a:gd name="T8" fmla="*/ 0 60000 65536"/>
              <a:gd name="T9" fmla="*/ 0 60000 65536"/>
              <a:gd name="T10" fmla="*/ 0 60000 65536"/>
              <a:gd name="T11" fmla="*/ 0 60000 65536"/>
              <a:gd name="T12" fmla="*/ 0 w 1768562"/>
              <a:gd name="T13" fmla="*/ 0 h 1590605"/>
              <a:gd name="T14" fmla="*/ 1768562 w 1768562"/>
              <a:gd name="T15" fmla="*/ 1590605 h 15906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8562" h="1590605">
                <a:moveTo>
                  <a:pt x="0" y="0"/>
                </a:moveTo>
                <a:lnTo>
                  <a:pt x="0" y="261145"/>
                </a:lnTo>
                <a:lnTo>
                  <a:pt x="1768562" y="261145"/>
                </a:lnTo>
                <a:lnTo>
                  <a:pt x="1768562" y="1590605"/>
                </a:ln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097829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378" y="190500"/>
            <a:ext cx="10333973" cy="685800"/>
          </a:xfrm>
        </p:spPr>
        <p:txBody>
          <a:bodyPr/>
          <a:lstStyle/>
          <a:p>
            <a:r>
              <a:rPr lang="en-US" altLang="ja-JP" sz="3600" dirty="0">
                <a:latin typeface="メイリオ"/>
              </a:rPr>
              <a:t>PHP</a:t>
            </a:r>
            <a:r>
              <a:rPr lang="ja-JP" altLang="en-US" sz="3600" dirty="0">
                <a:latin typeface="メイリオ"/>
              </a:rPr>
              <a:t>の（通常の）配列</a:t>
            </a:r>
          </a:p>
        </p:txBody>
      </p:sp>
      <p:sp>
        <p:nvSpPr>
          <p:cNvPr id="16387" name="コンテンツ プレースホル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dirty="0">
                <a:latin typeface="メイリオ"/>
              </a:rPr>
              <a:t>&lt;?</a:t>
            </a:r>
            <a:r>
              <a:rPr lang="en-US" altLang="ja-JP" dirty="0" err="1">
                <a:latin typeface="メイリオ"/>
              </a:rPr>
              <a:t>php</a:t>
            </a:r>
            <a:endParaRPr lang="en-US" altLang="ja-JP" dirty="0">
              <a:latin typeface="メイリオ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dirty="0">
                <a:latin typeface="メイリオ"/>
              </a:rPr>
              <a:t>	$</a:t>
            </a:r>
            <a:r>
              <a:rPr lang="en-US" altLang="ja-JP" dirty="0" err="1">
                <a:latin typeface="メイリオ"/>
              </a:rPr>
              <a:t>kcgi</a:t>
            </a:r>
            <a:r>
              <a:rPr lang="en-US" altLang="ja-JP" dirty="0">
                <a:latin typeface="メイリオ"/>
              </a:rPr>
              <a:t>=</a:t>
            </a:r>
            <a:r>
              <a:rPr lang="en-US" altLang="ja-JP" b="1" dirty="0">
                <a:solidFill>
                  <a:srgbClr val="0000FF"/>
                </a:solidFill>
                <a:latin typeface="メイリオ"/>
              </a:rPr>
              <a:t>array(</a:t>
            </a:r>
            <a:r>
              <a:rPr lang="en-US" altLang="ja-JP" dirty="0">
                <a:latin typeface="メイリオ"/>
              </a:rPr>
              <a:t>"</a:t>
            </a:r>
            <a:r>
              <a:rPr lang="ja-JP" altLang="en-US" dirty="0">
                <a:latin typeface="メイリオ"/>
              </a:rPr>
              <a:t>百万遍</a:t>
            </a:r>
            <a:r>
              <a:rPr lang="en-US" altLang="ja-JP" dirty="0">
                <a:latin typeface="メイリオ"/>
              </a:rPr>
              <a:t>"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,</a:t>
            </a:r>
            <a:r>
              <a:rPr lang="en-US" altLang="ja-JP" dirty="0">
                <a:latin typeface="メイリオ"/>
              </a:rPr>
              <a:t>"</a:t>
            </a:r>
            <a:r>
              <a:rPr lang="ja-JP" altLang="en-US" dirty="0">
                <a:latin typeface="メイリオ"/>
              </a:rPr>
              <a:t>京都駅前</a:t>
            </a:r>
            <a:r>
              <a:rPr lang="en-US" altLang="ja-JP" dirty="0">
                <a:latin typeface="メイリオ"/>
              </a:rPr>
              <a:t>"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,</a:t>
            </a:r>
            <a:endParaRPr lang="en-US" altLang="ja-JP" b="1" dirty="0">
              <a:solidFill>
                <a:srgbClr val="0000FF"/>
              </a:solidFill>
              <a:latin typeface="メイリオ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dirty="0">
                <a:latin typeface="メイリオ"/>
              </a:rPr>
              <a:t>	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                     </a:t>
            </a:r>
            <a:r>
              <a:rPr lang="en-US" altLang="ja-JP" dirty="0">
                <a:latin typeface="メイリオ"/>
              </a:rPr>
              <a:t>"</a:t>
            </a:r>
            <a:r>
              <a:rPr lang="ja-JP" altLang="en-US" dirty="0">
                <a:latin typeface="メイリオ"/>
              </a:rPr>
              <a:t>東京</a:t>
            </a:r>
            <a:r>
              <a:rPr lang="en-US" altLang="ja-JP" dirty="0">
                <a:latin typeface="メイリオ"/>
              </a:rPr>
              <a:t>"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,</a:t>
            </a:r>
            <a:r>
              <a:rPr lang="en-US" altLang="ja-JP" dirty="0">
                <a:latin typeface="メイリオ"/>
              </a:rPr>
              <a:t> "</a:t>
            </a:r>
            <a:r>
              <a:rPr lang="ja-JP" altLang="en-US" dirty="0">
                <a:latin typeface="メイリオ"/>
              </a:rPr>
              <a:t>札幌</a:t>
            </a:r>
            <a:r>
              <a:rPr lang="en-US" altLang="ja-JP" dirty="0">
                <a:latin typeface="メイリオ"/>
              </a:rPr>
              <a:t>"</a:t>
            </a:r>
            <a:r>
              <a:rPr lang="en-US" altLang="ja-JP" b="1" dirty="0">
                <a:solidFill>
                  <a:srgbClr val="0000FF"/>
                </a:solidFill>
                <a:latin typeface="メイリオ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dirty="0">
                <a:latin typeface="メイリオ"/>
              </a:rPr>
              <a:t>	</a:t>
            </a:r>
            <a:r>
              <a:rPr lang="en-US" altLang="ja-JP" b="1" dirty="0">
                <a:latin typeface="メイリオ"/>
              </a:rPr>
              <a:t>echo(</a:t>
            </a:r>
            <a:r>
              <a:rPr lang="en-US" altLang="ja-JP" dirty="0">
                <a:latin typeface="メイリオ"/>
              </a:rPr>
              <a:t>"&lt;h1&gt;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{</a:t>
            </a:r>
            <a:r>
              <a:rPr lang="en-US" altLang="ja-JP" dirty="0">
                <a:latin typeface="メイリオ"/>
              </a:rPr>
              <a:t>$</a:t>
            </a:r>
            <a:r>
              <a:rPr lang="en-US" altLang="ja-JP" dirty="0" err="1">
                <a:latin typeface="メイリオ"/>
              </a:rPr>
              <a:t>kcgi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[</a:t>
            </a:r>
            <a:r>
              <a:rPr lang="en-US" altLang="ja-JP" dirty="0">
                <a:solidFill>
                  <a:srgbClr val="000000"/>
                </a:solidFill>
                <a:latin typeface="メイリオ"/>
              </a:rPr>
              <a:t>0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]}</a:t>
            </a:r>
            <a:r>
              <a:rPr lang="en-US" altLang="ja-JP" dirty="0">
                <a:latin typeface="メイリオ"/>
              </a:rPr>
              <a:t>&lt;/h1&gt;"</a:t>
            </a:r>
            <a:r>
              <a:rPr lang="en-US" altLang="ja-JP" b="1" dirty="0">
                <a:solidFill>
                  <a:srgbClr val="000000"/>
                </a:solidFill>
                <a:latin typeface="メイリオ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dirty="0">
                <a:solidFill>
                  <a:srgbClr val="000000"/>
                </a:solidFill>
                <a:latin typeface="メイリオ"/>
              </a:rPr>
              <a:t>?&gt;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ja-JP" altLang="en-US" dirty="0">
                <a:latin typeface="メイリオ"/>
              </a:rPr>
              <a:t>要素は</a:t>
            </a:r>
            <a:r>
              <a:rPr lang="ja-JP" altLang="en-US" dirty="0">
                <a:solidFill>
                  <a:srgbClr val="008000"/>
                </a:solidFill>
                <a:latin typeface="メイリオ"/>
              </a:rPr>
              <a:t>任意の位置</a:t>
            </a:r>
            <a:r>
              <a:rPr lang="ja-JP" altLang="en-US" dirty="0">
                <a:latin typeface="メイリオ"/>
              </a:rPr>
              <a:t>に追加（代入）できる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ja-JP" dirty="0">
                <a:latin typeface="メイリオ"/>
              </a:rPr>
              <a:t>	$</a:t>
            </a:r>
            <a:r>
              <a:rPr lang="en-US" altLang="ja-JP" dirty="0" err="1">
                <a:latin typeface="メイリオ"/>
              </a:rPr>
              <a:t>kcgi</a:t>
            </a:r>
            <a:r>
              <a:rPr lang="en-US" altLang="ja-JP" dirty="0">
                <a:latin typeface="メイリオ"/>
              </a:rPr>
              <a:t>=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array()</a:t>
            </a:r>
            <a:r>
              <a:rPr lang="en-US" altLang="ja-JP" dirty="0">
                <a:latin typeface="メイリオ"/>
              </a:rPr>
              <a:t>;　 </a:t>
            </a:r>
            <a:r>
              <a:rPr lang="en-US" altLang="ja-JP" dirty="0">
                <a:solidFill>
                  <a:srgbClr val="FF6600"/>
                </a:solidFill>
                <a:latin typeface="メイリオ"/>
              </a:rPr>
              <a:t>←</a:t>
            </a:r>
            <a:r>
              <a:rPr lang="ja-JP" altLang="en-US" dirty="0">
                <a:solidFill>
                  <a:srgbClr val="FF6600"/>
                </a:solidFill>
                <a:latin typeface="メイリオ"/>
              </a:rPr>
              <a:t>空の配列</a:t>
            </a:r>
            <a:r>
              <a:rPr lang="en-US" altLang="ja-JP" dirty="0">
                <a:solidFill>
                  <a:srgbClr val="FF6600"/>
                </a:solidFill>
                <a:latin typeface="メイリオ"/>
              </a:rPr>
              <a:t>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ja-JP" dirty="0">
                <a:latin typeface="メイリオ"/>
              </a:rPr>
              <a:t>	$</a:t>
            </a:r>
            <a:r>
              <a:rPr lang="en-US" altLang="ja-JP" dirty="0" err="1">
                <a:latin typeface="メイリオ"/>
              </a:rPr>
              <a:t>kcgi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[</a:t>
            </a:r>
            <a:r>
              <a:rPr lang="en-US" altLang="ja-JP" dirty="0">
                <a:latin typeface="メイリオ"/>
              </a:rPr>
              <a:t>0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]</a:t>
            </a:r>
            <a:r>
              <a:rPr lang="en-US" altLang="ja-JP" dirty="0">
                <a:latin typeface="メイリオ"/>
              </a:rPr>
              <a:t>="</a:t>
            </a:r>
            <a:r>
              <a:rPr lang="ja-JP" altLang="en-US" dirty="0">
                <a:latin typeface="メイリオ"/>
              </a:rPr>
              <a:t>百万遍</a:t>
            </a:r>
            <a:r>
              <a:rPr lang="en-US" altLang="ja-JP" dirty="0">
                <a:latin typeface="メイリオ"/>
              </a:rPr>
              <a:t>";  $</a:t>
            </a:r>
            <a:r>
              <a:rPr lang="en-US" altLang="ja-JP" dirty="0" err="1">
                <a:latin typeface="メイリオ"/>
              </a:rPr>
              <a:t>kcgi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[</a:t>
            </a:r>
            <a:r>
              <a:rPr lang="en-US" altLang="ja-JP" dirty="0">
                <a:latin typeface="メイリオ"/>
              </a:rPr>
              <a:t>1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]</a:t>
            </a:r>
            <a:r>
              <a:rPr lang="en-US" altLang="ja-JP" dirty="0">
                <a:latin typeface="メイリオ"/>
              </a:rPr>
              <a:t>="</a:t>
            </a:r>
            <a:r>
              <a:rPr lang="ja-JP" altLang="en-US" dirty="0">
                <a:latin typeface="メイリオ"/>
              </a:rPr>
              <a:t>京都駅前</a:t>
            </a:r>
            <a:r>
              <a:rPr lang="en-US" altLang="ja-JP" dirty="0">
                <a:latin typeface="メイリオ"/>
              </a:rPr>
              <a:t>"; $</a:t>
            </a:r>
            <a:r>
              <a:rPr lang="en-US" altLang="ja-JP" dirty="0" err="1">
                <a:latin typeface="メイリオ"/>
              </a:rPr>
              <a:t>kcgi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[</a:t>
            </a:r>
            <a:r>
              <a:rPr lang="en-US" altLang="ja-JP" dirty="0">
                <a:latin typeface="メイリオ"/>
              </a:rPr>
              <a:t>2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]</a:t>
            </a:r>
            <a:r>
              <a:rPr lang="en-US" altLang="ja-JP" dirty="0">
                <a:latin typeface="メイリオ"/>
              </a:rPr>
              <a:t>=...</a:t>
            </a:r>
          </a:p>
        </p:txBody>
      </p:sp>
      <p:sp>
        <p:nvSpPr>
          <p:cNvPr id="16389" name="正方形/長方形 8"/>
          <p:cNvSpPr>
            <a:spLocks noChangeArrowheads="1"/>
          </p:cNvSpPr>
          <p:nvPr/>
        </p:nvSpPr>
        <p:spPr bwMode="auto">
          <a:xfrm>
            <a:off x="325311" y="1457144"/>
            <a:ext cx="8210551" cy="2479522"/>
          </a:xfrm>
          <a:prstGeom prst="rect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16390" name="TextBox 6"/>
          <p:cNvSpPr txBox="1">
            <a:spLocks noChangeArrowheads="1"/>
          </p:cNvSpPr>
          <p:nvPr/>
        </p:nvSpPr>
        <p:spPr bwMode="auto">
          <a:xfrm>
            <a:off x="3320420" y="1477829"/>
            <a:ext cx="2338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dirty="0">
                <a:solidFill>
                  <a:srgbClr val="FF6600"/>
                </a:solidFill>
                <a:ea typeface="メイリオ"/>
                <a:cs typeface="メイリオ"/>
              </a:rPr>
              <a:t>配列の生成関数</a:t>
            </a:r>
          </a:p>
        </p:txBody>
      </p:sp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6642192" y="1615844"/>
            <a:ext cx="172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dirty="0">
                <a:solidFill>
                  <a:srgbClr val="FF6600"/>
                </a:solidFill>
                <a:ea typeface="メイリオ"/>
                <a:cs typeface="メイリオ"/>
              </a:rPr>
              <a:t>要素の並び</a:t>
            </a:r>
          </a:p>
        </p:txBody>
      </p:sp>
      <p:sp>
        <p:nvSpPr>
          <p:cNvPr id="16392" name="TextBox 6"/>
          <p:cNvSpPr txBox="1">
            <a:spLocks noChangeArrowheads="1"/>
          </p:cNvSpPr>
          <p:nvPr/>
        </p:nvSpPr>
        <p:spPr bwMode="auto">
          <a:xfrm>
            <a:off x="5294523" y="3530880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dirty="0">
                <a:solidFill>
                  <a:srgbClr val="FF6600"/>
                </a:solidFill>
                <a:ea typeface="メイリオ"/>
                <a:cs typeface="メイリオ"/>
              </a:rPr>
              <a:t>添字で要素を特定</a:t>
            </a:r>
          </a:p>
        </p:txBody>
      </p:sp>
      <p:sp>
        <p:nvSpPr>
          <p:cNvPr id="16393" name="フリーフォーム 6"/>
          <p:cNvSpPr>
            <a:spLocks noChangeArrowheads="1"/>
          </p:cNvSpPr>
          <p:nvPr/>
        </p:nvSpPr>
        <p:spPr bwMode="auto">
          <a:xfrm>
            <a:off x="3041020" y="1742942"/>
            <a:ext cx="331788" cy="344487"/>
          </a:xfrm>
          <a:custGeom>
            <a:avLst/>
            <a:gdLst>
              <a:gd name="T0" fmla="*/ 325140 w 332348"/>
              <a:gd name="T1" fmla="*/ 0 h 344235"/>
              <a:gd name="T2" fmla="*/ 0 w 332348"/>
              <a:gd name="T3" fmla="*/ 0 h 344235"/>
              <a:gd name="T4" fmla="*/ 0 w 332348"/>
              <a:gd name="T5" fmla="*/ 347525 h 344235"/>
              <a:gd name="T6" fmla="*/ 0 60000 65536"/>
              <a:gd name="T7" fmla="*/ 0 60000 65536"/>
              <a:gd name="T8" fmla="*/ 0 60000 65536"/>
              <a:gd name="T9" fmla="*/ 0 w 332348"/>
              <a:gd name="T10" fmla="*/ 0 h 344235"/>
              <a:gd name="T11" fmla="*/ 332348 w 332348"/>
              <a:gd name="T12" fmla="*/ 344235 h 344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2348" h="344235">
                <a:moveTo>
                  <a:pt x="332348" y="0"/>
                </a:moveTo>
                <a:lnTo>
                  <a:pt x="0" y="0"/>
                </a:lnTo>
                <a:lnTo>
                  <a:pt x="0" y="344235"/>
                </a:lnTo>
              </a:path>
            </a:pathLst>
          </a:cu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16394" name="フリーフォーム 6"/>
          <p:cNvSpPr>
            <a:spLocks noChangeArrowheads="1"/>
          </p:cNvSpPr>
          <p:nvPr/>
        </p:nvSpPr>
        <p:spPr bwMode="auto">
          <a:xfrm>
            <a:off x="6358028" y="1880957"/>
            <a:ext cx="331788" cy="149657"/>
          </a:xfrm>
          <a:custGeom>
            <a:avLst/>
            <a:gdLst>
              <a:gd name="T0" fmla="*/ 325140 w 332348"/>
              <a:gd name="T1" fmla="*/ 0 h 344235"/>
              <a:gd name="T2" fmla="*/ 0 w 332348"/>
              <a:gd name="T3" fmla="*/ 0 h 344235"/>
              <a:gd name="T4" fmla="*/ 0 w 332348"/>
              <a:gd name="T5" fmla="*/ 347525 h 344235"/>
              <a:gd name="T6" fmla="*/ 0 60000 65536"/>
              <a:gd name="T7" fmla="*/ 0 60000 65536"/>
              <a:gd name="T8" fmla="*/ 0 60000 65536"/>
              <a:gd name="T9" fmla="*/ 0 w 332348"/>
              <a:gd name="T10" fmla="*/ 0 h 344235"/>
              <a:gd name="T11" fmla="*/ 332348 w 332348"/>
              <a:gd name="T12" fmla="*/ 344235 h 344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2348" h="344235">
                <a:moveTo>
                  <a:pt x="332348" y="0"/>
                </a:moveTo>
                <a:lnTo>
                  <a:pt x="0" y="0"/>
                </a:lnTo>
                <a:lnTo>
                  <a:pt x="0" y="344235"/>
                </a:lnTo>
              </a:path>
            </a:pathLst>
          </a:cu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16395" name="フリーフォーム 6"/>
          <p:cNvSpPr>
            <a:spLocks noChangeArrowheads="1"/>
          </p:cNvSpPr>
          <p:nvPr/>
        </p:nvSpPr>
        <p:spPr bwMode="auto">
          <a:xfrm flipV="1">
            <a:off x="5042112" y="3414993"/>
            <a:ext cx="331787" cy="344487"/>
          </a:xfrm>
          <a:custGeom>
            <a:avLst/>
            <a:gdLst>
              <a:gd name="T0" fmla="*/ 325132 w 332348"/>
              <a:gd name="T1" fmla="*/ 0 h 344235"/>
              <a:gd name="T2" fmla="*/ 0 w 332348"/>
              <a:gd name="T3" fmla="*/ 0 h 344235"/>
              <a:gd name="T4" fmla="*/ 0 w 332348"/>
              <a:gd name="T5" fmla="*/ 347525 h 344235"/>
              <a:gd name="T6" fmla="*/ 0 60000 65536"/>
              <a:gd name="T7" fmla="*/ 0 60000 65536"/>
              <a:gd name="T8" fmla="*/ 0 60000 65536"/>
              <a:gd name="T9" fmla="*/ 0 w 332348"/>
              <a:gd name="T10" fmla="*/ 0 h 344235"/>
              <a:gd name="T11" fmla="*/ 332348 w 332348"/>
              <a:gd name="T12" fmla="*/ 344235 h 344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2348" h="344235">
                <a:moveTo>
                  <a:pt x="332348" y="0"/>
                </a:moveTo>
                <a:lnTo>
                  <a:pt x="0" y="0"/>
                </a:lnTo>
                <a:lnTo>
                  <a:pt x="0" y="344235"/>
                </a:lnTo>
              </a:path>
            </a:pathLst>
          </a:cu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16396" name="左中かっこ 11"/>
          <p:cNvSpPr>
            <a:spLocks/>
          </p:cNvSpPr>
          <p:nvPr/>
        </p:nvSpPr>
        <p:spPr bwMode="auto">
          <a:xfrm>
            <a:off x="1059100" y="4711485"/>
            <a:ext cx="381000" cy="1290754"/>
          </a:xfrm>
          <a:prstGeom prst="leftBrace">
            <a:avLst>
              <a:gd name="adj1" fmla="val 8331"/>
              <a:gd name="adj2" fmla="val 45750"/>
            </a:avLst>
          </a:prstGeom>
          <a:noFill/>
          <a:ln w="38100" cap="rnd">
            <a:solidFill>
              <a:srgbClr val="FF66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16397" name="フリーフォーム 15"/>
          <p:cNvSpPr>
            <a:spLocks noChangeArrowheads="1"/>
          </p:cNvSpPr>
          <p:nvPr/>
        </p:nvSpPr>
        <p:spPr bwMode="auto">
          <a:xfrm>
            <a:off x="86378" y="2282892"/>
            <a:ext cx="972721" cy="3029004"/>
          </a:xfrm>
          <a:custGeom>
            <a:avLst/>
            <a:gdLst>
              <a:gd name="T0" fmla="*/ 716465 w 724043"/>
              <a:gd name="T1" fmla="*/ 0 h 2730143"/>
              <a:gd name="T2" fmla="*/ 0 w 724043"/>
              <a:gd name="T3" fmla="*/ 0 h 2730143"/>
              <a:gd name="T4" fmla="*/ 0 w 724043"/>
              <a:gd name="T5" fmla="*/ 765161 h 2730143"/>
              <a:gd name="T6" fmla="*/ 722613 w 724043"/>
              <a:gd name="T7" fmla="*/ 765161 h 2730143"/>
              <a:gd name="T8" fmla="*/ 0 60000 65536"/>
              <a:gd name="T9" fmla="*/ 0 60000 65536"/>
              <a:gd name="T10" fmla="*/ 0 60000 65536"/>
              <a:gd name="T11" fmla="*/ 0 60000 65536"/>
              <a:gd name="T12" fmla="*/ 0 w 724043"/>
              <a:gd name="T13" fmla="*/ 0 h 2730143"/>
              <a:gd name="T14" fmla="*/ 724043 w 724043"/>
              <a:gd name="T15" fmla="*/ 2730143 h 27301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4043" h="2730143">
                <a:moveTo>
                  <a:pt x="717885" y="0"/>
                </a:moveTo>
                <a:lnTo>
                  <a:pt x="0" y="0"/>
                </a:lnTo>
                <a:lnTo>
                  <a:pt x="0" y="2730143"/>
                </a:lnTo>
                <a:lnTo>
                  <a:pt x="724043" y="2730143"/>
                </a:lnTo>
              </a:path>
            </a:pathLst>
          </a:custGeom>
          <a:noFill/>
          <a:ln w="38100" cap="rnd">
            <a:solidFill>
              <a:srgbClr val="FF66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159297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/>
              </a:rPr>
              <a:t>連想配列</a:t>
            </a:r>
          </a:p>
        </p:txBody>
      </p:sp>
      <p:sp>
        <p:nvSpPr>
          <p:cNvPr id="17411" name="コンテンツ プレースホルダ 6"/>
          <p:cNvSpPr>
            <a:spLocks noGrp="1"/>
          </p:cNvSpPr>
          <p:nvPr>
            <p:ph idx="1"/>
          </p:nvPr>
        </p:nvSpPr>
        <p:spPr>
          <a:xfrm>
            <a:off x="2141537" y="1422400"/>
            <a:ext cx="9028331" cy="3632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dirty="0">
                <a:latin typeface="メイリオ"/>
              </a:rPr>
              <a:t>&lt;?</a:t>
            </a:r>
            <a:r>
              <a:rPr lang="en-US" altLang="ja-JP" dirty="0" err="1">
                <a:latin typeface="メイリオ"/>
              </a:rPr>
              <a:t>php</a:t>
            </a:r>
            <a:endParaRPr lang="en-US" altLang="ja-JP" dirty="0">
              <a:latin typeface="メイリオ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dirty="0">
                <a:latin typeface="メイリオ"/>
              </a:rPr>
              <a:t>	$</a:t>
            </a:r>
            <a:r>
              <a:rPr lang="en-US" altLang="ja-JP" dirty="0" err="1">
                <a:latin typeface="メイリオ"/>
              </a:rPr>
              <a:t>kcgi</a:t>
            </a:r>
            <a:r>
              <a:rPr lang="en-US" altLang="ja-JP" dirty="0">
                <a:latin typeface="メイリオ"/>
              </a:rPr>
              <a:t>=</a:t>
            </a:r>
            <a:r>
              <a:rPr lang="en-US" altLang="ja-JP" b="1" dirty="0">
                <a:solidFill>
                  <a:srgbClr val="0000FF"/>
                </a:solidFill>
                <a:latin typeface="メイリオ"/>
              </a:rPr>
              <a:t>array(</a:t>
            </a:r>
            <a:r>
              <a:rPr lang="en-US" altLang="ja-JP" b="1" dirty="0">
                <a:latin typeface="メイリオ"/>
              </a:rPr>
              <a:t>"h"</a:t>
            </a:r>
            <a:r>
              <a:rPr lang="en-US" altLang="ja-JP" b="1" dirty="0">
                <a:solidFill>
                  <a:srgbClr val="0000FF"/>
                </a:solidFill>
                <a:latin typeface="メイリオ"/>
              </a:rPr>
              <a:t>=&gt;</a:t>
            </a:r>
            <a:r>
              <a:rPr lang="en-US" altLang="ja-JP" dirty="0">
                <a:latin typeface="メイリオ"/>
              </a:rPr>
              <a:t>"</a:t>
            </a:r>
            <a:r>
              <a:rPr lang="ja-JP" altLang="en-US" dirty="0">
                <a:latin typeface="メイリオ"/>
              </a:rPr>
              <a:t>百万遍</a:t>
            </a:r>
            <a:r>
              <a:rPr lang="en-US" altLang="ja-JP" dirty="0">
                <a:latin typeface="メイリオ"/>
              </a:rPr>
              <a:t>"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, </a:t>
            </a:r>
            <a:r>
              <a:rPr lang="en-US" altLang="ja-JP" dirty="0">
                <a:solidFill>
                  <a:srgbClr val="000000"/>
                </a:solidFill>
                <a:latin typeface="メイリオ"/>
              </a:rPr>
              <a:t>"k"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=&gt;</a:t>
            </a:r>
            <a:br>
              <a:rPr lang="en-US" altLang="ja-JP" dirty="0">
                <a:solidFill>
                  <a:srgbClr val="0000FF"/>
                </a:solidFill>
                <a:latin typeface="メイリオ"/>
              </a:rPr>
            </a:br>
            <a:r>
              <a:rPr lang="en-US" altLang="ja-JP" dirty="0">
                <a:latin typeface="メイリオ"/>
              </a:rPr>
              <a:t>"</a:t>
            </a:r>
            <a:r>
              <a:rPr lang="ja-JP" altLang="en-US" dirty="0">
                <a:latin typeface="メイリオ"/>
              </a:rPr>
              <a:t>京都駅前</a:t>
            </a:r>
            <a:r>
              <a:rPr lang="en-US" altLang="ja-JP" dirty="0">
                <a:latin typeface="メイリオ"/>
              </a:rPr>
              <a:t>"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, </a:t>
            </a:r>
            <a:r>
              <a:rPr lang="en-US" altLang="ja-JP" dirty="0">
                <a:solidFill>
                  <a:srgbClr val="000000"/>
                </a:solidFill>
                <a:latin typeface="メイリオ"/>
              </a:rPr>
              <a:t>"t"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=&gt;</a:t>
            </a:r>
            <a:r>
              <a:rPr lang="en-US" altLang="ja-JP" dirty="0">
                <a:latin typeface="メイリオ"/>
              </a:rPr>
              <a:t>"</a:t>
            </a:r>
            <a:r>
              <a:rPr lang="ja-JP" altLang="en-US" dirty="0">
                <a:latin typeface="メイリオ"/>
              </a:rPr>
              <a:t>東京</a:t>
            </a:r>
            <a:r>
              <a:rPr lang="en-US" altLang="ja-JP" dirty="0">
                <a:latin typeface="メイリオ"/>
              </a:rPr>
              <a:t>"</a:t>
            </a:r>
            <a:r>
              <a:rPr lang="en-US" altLang="ja-JP" dirty="0">
                <a:solidFill>
                  <a:srgbClr val="3366FF"/>
                </a:solidFill>
                <a:latin typeface="メイリオ"/>
              </a:rPr>
              <a:t>,</a:t>
            </a:r>
            <a:r>
              <a:rPr lang="en-US" altLang="ja-JP" dirty="0">
                <a:latin typeface="メイリオ"/>
              </a:rPr>
              <a:t> "s"</a:t>
            </a:r>
            <a:r>
              <a:rPr lang="en-US" altLang="ja-JP" dirty="0">
                <a:solidFill>
                  <a:srgbClr val="3366FF"/>
                </a:solidFill>
                <a:latin typeface="メイリオ"/>
              </a:rPr>
              <a:t>=&gt;</a:t>
            </a:r>
            <a:r>
              <a:rPr lang="en-US" altLang="ja-JP" dirty="0">
                <a:latin typeface="メイリオ"/>
              </a:rPr>
              <a:t>"</a:t>
            </a:r>
            <a:r>
              <a:rPr lang="ja-JP" altLang="en-US" dirty="0">
                <a:latin typeface="メイリオ"/>
              </a:rPr>
              <a:t>札幌</a:t>
            </a:r>
            <a:r>
              <a:rPr lang="en-US" altLang="ja-JP" dirty="0">
                <a:latin typeface="メイリオ"/>
              </a:rPr>
              <a:t>"</a:t>
            </a:r>
            <a:r>
              <a:rPr lang="en-US" altLang="ja-JP" b="1" dirty="0">
                <a:solidFill>
                  <a:srgbClr val="0000FF"/>
                </a:solidFill>
                <a:latin typeface="メイリオ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dirty="0">
                <a:latin typeface="メイリオ"/>
              </a:rPr>
              <a:t>	</a:t>
            </a:r>
            <a:r>
              <a:rPr lang="en-US" altLang="ja-JP" b="1" dirty="0">
                <a:latin typeface="メイリオ"/>
              </a:rPr>
              <a:t>echo(</a:t>
            </a:r>
            <a:r>
              <a:rPr lang="en-US" altLang="ja-JP" dirty="0">
                <a:latin typeface="メイリオ"/>
              </a:rPr>
              <a:t>"&lt;h1&gt;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{</a:t>
            </a:r>
            <a:r>
              <a:rPr lang="en-US" altLang="ja-JP" dirty="0">
                <a:latin typeface="メイリオ"/>
              </a:rPr>
              <a:t>$</a:t>
            </a:r>
            <a:r>
              <a:rPr lang="en-US" altLang="ja-JP" dirty="0" err="1">
                <a:latin typeface="メイリオ"/>
              </a:rPr>
              <a:t>kcgi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[</a:t>
            </a:r>
            <a:r>
              <a:rPr lang="en-US" altLang="ja-JP" dirty="0">
                <a:latin typeface="メイリオ"/>
              </a:rPr>
              <a:t>'</a:t>
            </a:r>
            <a:r>
              <a:rPr lang="en-US" altLang="ja-JP" dirty="0">
                <a:solidFill>
                  <a:srgbClr val="000000"/>
                </a:solidFill>
                <a:latin typeface="メイリオ"/>
              </a:rPr>
              <a:t>k'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]}</a:t>
            </a:r>
            <a:r>
              <a:rPr lang="en-US" altLang="ja-JP" dirty="0">
                <a:latin typeface="メイリオ"/>
              </a:rPr>
              <a:t>&lt;/h1&gt;"</a:t>
            </a:r>
            <a:r>
              <a:rPr lang="en-US" altLang="ja-JP" b="1" dirty="0">
                <a:solidFill>
                  <a:srgbClr val="000000"/>
                </a:solidFill>
                <a:latin typeface="メイリオ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dirty="0">
                <a:solidFill>
                  <a:srgbClr val="000000"/>
                </a:solidFill>
                <a:latin typeface="メイリオ"/>
              </a:rPr>
              <a:t>?&gt;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ja-JP" altLang="en-US" dirty="0">
                <a:solidFill>
                  <a:srgbClr val="008000"/>
                </a:solidFill>
                <a:latin typeface="メイリオ"/>
              </a:rPr>
              <a:t>任意の</a:t>
            </a:r>
            <a:r>
              <a:rPr lang="en-US" altLang="ja-JP" dirty="0">
                <a:solidFill>
                  <a:srgbClr val="008000"/>
                </a:solidFill>
                <a:latin typeface="メイリオ"/>
              </a:rPr>
              <a:t>key</a:t>
            </a:r>
            <a:r>
              <a:rPr lang="ja-JP" altLang="en-US" dirty="0">
                <a:solidFill>
                  <a:srgbClr val="008000"/>
                </a:solidFill>
                <a:latin typeface="メイリオ"/>
              </a:rPr>
              <a:t>と値の組</a:t>
            </a:r>
            <a:r>
              <a:rPr lang="ja-JP" altLang="en-US" dirty="0">
                <a:latin typeface="メイリオ"/>
              </a:rPr>
              <a:t>を追加（代入）できる</a:t>
            </a:r>
            <a:endParaRPr lang="en-US" altLang="ja-JP" dirty="0">
              <a:solidFill>
                <a:srgbClr val="FF6600"/>
              </a:solidFill>
              <a:latin typeface="メイリオ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ja-JP" dirty="0">
                <a:latin typeface="メイリオ"/>
              </a:rPr>
              <a:t>	$</a:t>
            </a:r>
            <a:r>
              <a:rPr lang="en-US" altLang="ja-JP" dirty="0" err="1">
                <a:latin typeface="メイリオ"/>
              </a:rPr>
              <a:t>kcgi</a:t>
            </a:r>
            <a:r>
              <a:rPr lang="en-US" altLang="ja-JP" dirty="0">
                <a:latin typeface="メイリオ"/>
              </a:rPr>
              <a:t>=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array()</a:t>
            </a:r>
            <a:r>
              <a:rPr lang="en-US" altLang="ja-JP" dirty="0">
                <a:latin typeface="メイリオ"/>
              </a:rPr>
              <a:t>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ja-JP" dirty="0">
                <a:latin typeface="メイリオ"/>
              </a:rPr>
              <a:t>	$</a:t>
            </a:r>
            <a:r>
              <a:rPr lang="en-US" altLang="ja-JP" dirty="0" err="1">
                <a:latin typeface="メイリオ"/>
              </a:rPr>
              <a:t>kcgi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[</a:t>
            </a:r>
            <a:r>
              <a:rPr lang="en-US" altLang="ja-JP" dirty="0">
                <a:solidFill>
                  <a:srgbClr val="000000"/>
                </a:solidFill>
                <a:latin typeface="メイリオ"/>
              </a:rPr>
              <a:t>"h"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]</a:t>
            </a:r>
            <a:r>
              <a:rPr lang="en-US" altLang="ja-JP" dirty="0">
                <a:solidFill>
                  <a:srgbClr val="000000"/>
                </a:solidFill>
                <a:latin typeface="メイリオ"/>
              </a:rPr>
              <a:t>=</a:t>
            </a:r>
            <a:r>
              <a:rPr lang="en-US" altLang="ja-JP" dirty="0">
                <a:latin typeface="メイリオ"/>
              </a:rPr>
              <a:t>"</a:t>
            </a:r>
            <a:r>
              <a:rPr lang="ja-JP" altLang="en-US" dirty="0">
                <a:latin typeface="メイリオ"/>
              </a:rPr>
              <a:t>百万遍</a:t>
            </a:r>
            <a:r>
              <a:rPr lang="en-US" altLang="ja-JP" dirty="0">
                <a:latin typeface="メイリオ"/>
              </a:rPr>
              <a:t>"; $</a:t>
            </a:r>
            <a:r>
              <a:rPr lang="en-US" altLang="ja-JP" dirty="0" err="1">
                <a:latin typeface="メイリオ"/>
              </a:rPr>
              <a:t>kcgi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[</a:t>
            </a:r>
            <a:r>
              <a:rPr lang="en-US" altLang="ja-JP" dirty="0">
                <a:solidFill>
                  <a:srgbClr val="000000"/>
                </a:solidFill>
                <a:latin typeface="メイリオ"/>
              </a:rPr>
              <a:t>"k"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]</a:t>
            </a:r>
            <a:r>
              <a:rPr lang="en-US" altLang="ja-JP" dirty="0">
                <a:latin typeface="メイリオ"/>
              </a:rPr>
              <a:t>="</a:t>
            </a:r>
            <a:r>
              <a:rPr lang="ja-JP" altLang="en-US" dirty="0">
                <a:latin typeface="メイリオ"/>
              </a:rPr>
              <a:t>京都駅前</a:t>
            </a:r>
            <a:r>
              <a:rPr lang="en-US" altLang="ja-JP" dirty="0">
                <a:latin typeface="メイリオ"/>
              </a:rPr>
              <a:t>"; ...</a:t>
            </a:r>
          </a:p>
        </p:txBody>
      </p:sp>
      <p:sp>
        <p:nvSpPr>
          <p:cNvPr id="17413" name="正方形/長方形 8"/>
          <p:cNvSpPr>
            <a:spLocks noChangeArrowheads="1"/>
          </p:cNvSpPr>
          <p:nvPr/>
        </p:nvSpPr>
        <p:spPr bwMode="auto">
          <a:xfrm>
            <a:off x="2209800" y="1431090"/>
            <a:ext cx="9028331" cy="2551674"/>
          </a:xfrm>
          <a:prstGeom prst="rect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4546600" y="1431091"/>
            <a:ext cx="2338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dirty="0">
                <a:solidFill>
                  <a:srgbClr val="FF6600"/>
                </a:solidFill>
                <a:ea typeface="メイリオ"/>
                <a:cs typeface="メイリオ"/>
              </a:rPr>
              <a:t>配列の生成関数</a:t>
            </a:r>
          </a:p>
        </p:txBody>
      </p:sp>
      <p:sp>
        <p:nvSpPr>
          <p:cNvPr id="17415" name="TextBox 6"/>
          <p:cNvSpPr txBox="1">
            <a:spLocks noChangeArrowheads="1"/>
          </p:cNvSpPr>
          <p:nvPr/>
        </p:nvSpPr>
        <p:spPr bwMode="auto">
          <a:xfrm>
            <a:off x="7282656" y="1431091"/>
            <a:ext cx="22370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dirty="0">
                <a:solidFill>
                  <a:srgbClr val="FF6600"/>
                </a:solidFill>
                <a:ea typeface="メイリオ"/>
                <a:cs typeface="メイリオ"/>
              </a:rPr>
              <a:t>key</a:t>
            </a:r>
            <a:r>
              <a:rPr lang="ja-JP" altLang="en-US" dirty="0">
                <a:solidFill>
                  <a:srgbClr val="FF6600"/>
                </a:solidFill>
                <a:ea typeface="メイリオ"/>
                <a:cs typeface="メイリオ"/>
              </a:rPr>
              <a:t>と値の並び</a:t>
            </a:r>
          </a:p>
        </p:txBody>
      </p:sp>
      <p:sp>
        <p:nvSpPr>
          <p:cNvPr id="17416" name="TextBox 6"/>
          <p:cNvSpPr txBox="1">
            <a:spLocks noChangeArrowheads="1"/>
          </p:cNvSpPr>
          <p:nvPr/>
        </p:nvSpPr>
        <p:spPr bwMode="auto">
          <a:xfrm>
            <a:off x="7137401" y="3515949"/>
            <a:ext cx="37759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dirty="0">
                <a:solidFill>
                  <a:srgbClr val="FF6600"/>
                </a:solidFill>
                <a:ea typeface="メイリオ"/>
                <a:cs typeface="メイリオ"/>
              </a:rPr>
              <a:t>この</a:t>
            </a:r>
            <a:r>
              <a:rPr lang="en-US" altLang="ja-JP" dirty="0">
                <a:solidFill>
                  <a:srgbClr val="FF6600"/>
                </a:solidFill>
                <a:ea typeface="メイリオ"/>
                <a:cs typeface="メイリオ"/>
              </a:rPr>
              <a:t>key</a:t>
            </a:r>
            <a:r>
              <a:rPr lang="ja-JP" altLang="en-US" dirty="0">
                <a:solidFill>
                  <a:srgbClr val="FF6600"/>
                </a:solidFill>
                <a:ea typeface="メイリオ"/>
                <a:cs typeface="メイリオ"/>
              </a:rPr>
              <a:t>に対する値を特定</a:t>
            </a:r>
          </a:p>
        </p:txBody>
      </p:sp>
      <p:sp>
        <p:nvSpPr>
          <p:cNvPr id="17417" name="フリーフォーム 6"/>
          <p:cNvSpPr>
            <a:spLocks noChangeArrowheads="1"/>
          </p:cNvSpPr>
          <p:nvPr/>
        </p:nvSpPr>
        <p:spPr bwMode="auto">
          <a:xfrm>
            <a:off x="4267200" y="1696204"/>
            <a:ext cx="331788" cy="344487"/>
          </a:xfrm>
          <a:custGeom>
            <a:avLst/>
            <a:gdLst>
              <a:gd name="T0" fmla="*/ 325140 w 332348"/>
              <a:gd name="T1" fmla="*/ 0 h 344235"/>
              <a:gd name="T2" fmla="*/ 0 w 332348"/>
              <a:gd name="T3" fmla="*/ 0 h 344235"/>
              <a:gd name="T4" fmla="*/ 0 w 332348"/>
              <a:gd name="T5" fmla="*/ 347525 h 344235"/>
              <a:gd name="T6" fmla="*/ 0 60000 65536"/>
              <a:gd name="T7" fmla="*/ 0 60000 65536"/>
              <a:gd name="T8" fmla="*/ 0 60000 65536"/>
              <a:gd name="T9" fmla="*/ 0 w 332348"/>
              <a:gd name="T10" fmla="*/ 0 h 344235"/>
              <a:gd name="T11" fmla="*/ 332348 w 332348"/>
              <a:gd name="T12" fmla="*/ 344235 h 344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2348" h="344235">
                <a:moveTo>
                  <a:pt x="332348" y="0"/>
                </a:moveTo>
                <a:lnTo>
                  <a:pt x="0" y="0"/>
                </a:lnTo>
                <a:lnTo>
                  <a:pt x="0" y="344235"/>
                </a:lnTo>
              </a:path>
            </a:pathLst>
          </a:cu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17418" name="フリーフォーム 6"/>
          <p:cNvSpPr>
            <a:spLocks noChangeArrowheads="1"/>
          </p:cNvSpPr>
          <p:nvPr/>
        </p:nvSpPr>
        <p:spPr bwMode="auto">
          <a:xfrm>
            <a:off x="6998494" y="1696204"/>
            <a:ext cx="331787" cy="240527"/>
          </a:xfrm>
          <a:custGeom>
            <a:avLst/>
            <a:gdLst>
              <a:gd name="T0" fmla="*/ 325130 w 332348"/>
              <a:gd name="T1" fmla="*/ 0 h 344235"/>
              <a:gd name="T2" fmla="*/ 0 w 332348"/>
              <a:gd name="T3" fmla="*/ 0 h 344235"/>
              <a:gd name="T4" fmla="*/ 0 w 332348"/>
              <a:gd name="T5" fmla="*/ 347525 h 344235"/>
              <a:gd name="T6" fmla="*/ 0 60000 65536"/>
              <a:gd name="T7" fmla="*/ 0 60000 65536"/>
              <a:gd name="T8" fmla="*/ 0 60000 65536"/>
              <a:gd name="T9" fmla="*/ 0 w 332348"/>
              <a:gd name="T10" fmla="*/ 0 h 344235"/>
              <a:gd name="T11" fmla="*/ 332348 w 332348"/>
              <a:gd name="T12" fmla="*/ 344235 h 344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2348" h="344235">
                <a:moveTo>
                  <a:pt x="332348" y="0"/>
                </a:moveTo>
                <a:lnTo>
                  <a:pt x="0" y="0"/>
                </a:lnTo>
                <a:lnTo>
                  <a:pt x="0" y="344235"/>
                </a:lnTo>
              </a:path>
            </a:pathLst>
          </a:cu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17419" name="フリーフォーム 6"/>
          <p:cNvSpPr>
            <a:spLocks noChangeArrowheads="1"/>
          </p:cNvSpPr>
          <p:nvPr/>
        </p:nvSpPr>
        <p:spPr bwMode="auto">
          <a:xfrm flipV="1">
            <a:off x="6884988" y="3400060"/>
            <a:ext cx="331788" cy="344488"/>
          </a:xfrm>
          <a:custGeom>
            <a:avLst/>
            <a:gdLst>
              <a:gd name="T0" fmla="*/ 325142 w 332348"/>
              <a:gd name="T1" fmla="*/ 0 h 344235"/>
              <a:gd name="T2" fmla="*/ 0 w 332348"/>
              <a:gd name="T3" fmla="*/ 0 h 344235"/>
              <a:gd name="T4" fmla="*/ 0 w 332348"/>
              <a:gd name="T5" fmla="*/ 347535 h 344235"/>
              <a:gd name="T6" fmla="*/ 0 60000 65536"/>
              <a:gd name="T7" fmla="*/ 0 60000 65536"/>
              <a:gd name="T8" fmla="*/ 0 60000 65536"/>
              <a:gd name="T9" fmla="*/ 0 w 332348"/>
              <a:gd name="T10" fmla="*/ 0 h 344235"/>
              <a:gd name="T11" fmla="*/ 332348 w 332348"/>
              <a:gd name="T12" fmla="*/ 344235 h 344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2348" h="344235">
                <a:moveTo>
                  <a:pt x="332348" y="0"/>
                </a:moveTo>
                <a:lnTo>
                  <a:pt x="0" y="0"/>
                </a:lnTo>
                <a:lnTo>
                  <a:pt x="0" y="344235"/>
                </a:lnTo>
              </a:path>
            </a:pathLst>
          </a:cu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17420" name="左中かっこ 13"/>
          <p:cNvSpPr>
            <a:spLocks/>
          </p:cNvSpPr>
          <p:nvPr/>
        </p:nvSpPr>
        <p:spPr bwMode="auto">
          <a:xfrm>
            <a:off x="2590800" y="4707690"/>
            <a:ext cx="381000" cy="1266454"/>
          </a:xfrm>
          <a:prstGeom prst="leftBrace">
            <a:avLst>
              <a:gd name="adj1" fmla="val 8331"/>
              <a:gd name="adj2" fmla="val 45750"/>
            </a:avLst>
          </a:prstGeom>
          <a:noFill/>
          <a:ln w="38100" cap="rnd">
            <a:solidFill>
              <a:srgbClr val="FF66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17421" name="フリーフォーム 14"/>
          <p:cNvSpPr>
            <a:spLocks noChangeArrowheads="1"/>
          </p:cNvSpPr>
          <p:nvPr/>
        </p:nvSpPr>
        <p:spPr bwMode="auto">
          <a:xfrm>
            <a:off x="1942231" y="2133559"/>
            <a:ext cx="723900" cy="3026630"/>
          </a:xfrm>
          <a:custGeom>
            <a:avLst/>
            <a:gdLst>
              <a:gd name="T0" fmla="*/ 716465 w 724043"/>
              <a:gd name="T1" fmla="*/ 0 h 2730143"/>
              <a:gd name="T2" fmla="*/ 0 w 724043"/>
              <a:gd name="T3" fmla="*/ 0 h 2730143"/>
              <a:gd name="T4" fmla="*/ 0 w 724043"/>
              <a:gd name="T5" fmla="*/ 3889286 h 2730143"/>
              <a:gd name="T6" fmla="*/ 722613 w 724043"/>
              <a:gd name="T7" fmla="*/ 3889286 h 2730143"/>
              <a:gd name="T8" fmla="*/ 0 60000 65536"/>
              <a:gd name="T9" fmla="*/ 0 60000 65536"/>
              <a:gd name="T10" fmla="*/ 0 60000 65536"/>
              <a:gd name="T11" fmla="*/ 0 60000 65536"/>
              <a:gd name="T12" fmla="*/ 0 w 724043"/>
              <a:gd name="T13" fmla="*/ 0 h 2730143"/>
              <a:gd name="T14" fmla="*/ 724043 w 724043"/>
              <a:gd name="T15" fmla="*/ 2730143 h 27301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4043" h="2730143">
                <a:moveTo>
                  <a:pt x="717885" y="0"/>
                </a:moveTo>
                <a:lnTo>
                  <a:pt x="0" y="0"/>
                </a:lnTo>
                <a:lnTo>
                  <a:pt x="0" y="2730143"/>
                </a:lnTo>
                <a:lnTo>
                  <a:pt x="724043" y="2730143"/>
                </a:lnTo>
              </a:path>
            </a:pathLst>
          </a:custGeom>
          <a:noFill/>
          <a:ln w="38100" cap="rnd">
            <a:solidFill>
              <a:srgbClr val="FF66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885082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04788"/>
            <a:ext cx="10420351" cy="685800"/>
          </a:xfrm>
        </p:spPr>
        <p:txBody>
          <a:bodyPr/>
          <a:lstStyle/>
          <a:p>
            <a:r>
              <a:rPr lang="ja-JP" altLang="en-US">
                <a:latin typeface="メイリオ"/>
              </a:rPr>
              <a:t>応用：乱数で配列要素を選ぶ</a:t>
            </a:r>
          </a:p>
        </p:txBody>
      </p:sp>
      <p:sp>
        <p:nvSpPr>
          <p:cNvPr id="20483" name="コンテンツ プレースホルダ 6"/>
          <p:cNvSpPr>
            <a:spLocks noGrp="1"/>
          </p:cNvSpPr>
          <p:nvPr>
            <p:ph idx="1"/>
          </p:nvPr>
        </p:nvSpPr>
        <p:spPr>
          <a:xfrm>
            <a:off x="1524000" y="1422400"/>
            <a:ext cx="9144000" cy="3632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dirty="0">
                <a:latin typeface="メイリオ"/>
              </a:rPr>
              <a:t>&lt;body&gt;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dirty="0">
                <a:latin typeface="メイリオ"/>
              </a:rPr>
              <a:t>KCGI</a:t>
            </a:r>
            <a:r>
              <a:rPr lang="ja-JP" altLang="en-US" dirty="0" err="1">
                <a:latin typeface="メイリオ"/>
              </a:rPr>
              <a:t>には</a:t>
            </a:r>
            <a:r>
              <a:rPr lang="ja-JP" altLang="en-US" dirty="0">
                <a:latin typeface="メイリオ"/>
              </a:rPr>
              <a:t>４つのキャンパスがありますが，私は</a:t>
            </a:r>
            <a:endParaRPr lang="en-US" altLang="ja-JP" dirty="0">
              <a:latin typeface="メイリオ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dirty="0">
                <a:latin typeface="メイリオ"/>
              </a:rPr>
              <a:t>&lt;?</a:t>
            </a:r>
            <a:r>
              <a:rPr lang="en-US" altLang="ja-JP" dirty="0" err="1">
                <a:latin typeface="メイリオ"/>
              </a:rPr>
              <a:t>php</a:t>
            </a:r>
            <a:endParaRPr lang="en-US" altLang="ja-JP" dirty="0">
              <a:latin typeface="メイリオ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dirty="0">
                <a:latin typeface="メイリオ"/>
              </a:rPr>
              <a:t>	$</a:t>
            </a:r>
            <a:r>
              <a:rPr lang="en-US" altLang="ja-JP" dirty="0" err="1">
                <a:latin typeface="メイリオ"/>
              </a:rPr>
              <a:t>kcgi</a:t>
            </a:r>
            <a:r>
              <a:rPr lang="en-US" altLang="ja-JP" dirty="0">
                <a:latin typeface="メイリオ"/>
              </a:rPr>
              <a:t>=</a:t>
            </a:r>
            <a:r>
              <a:rPr lang="en-US" altLang="ja-JP" b="1" dirty="0">
                <a:latin typeface="メイリオ"/>
              </a:rPr>
              <a:t>array(</a:t>
            </a:r>
            <a:r>
              <a:rPr lang="en-US" altLang="ja-JP" dirty="0">
                <a:solidFill>
                  <a:srgbClr val="000000"/>
                </a:solidFill>
                <a:latin typeface="メイリオ"/>
              </a:rPr>
              <a:t>"</a:t>
            </a:r>
            <a:r>
              <a:rPr lang="ja-JP" altLang="en-US" dirty="0">
                <a:solidFill>
                  <a:srgbClr val="000000"/>
                </a:solidFill>
                <a:latin typeface="メイリオ"/>
              </a:rPr>
              <a:t>百万遍</a:t>
            </a:r>
            <a:r>
              <a:rPr lang="en-US" altLang="ja-JP" dirty="0">
                <a:solidFill>
                  <a:srgbClr val="000000"/>
                </a:solidFill>
                <a:latin typeface="メイリオ"/>
              </a:rPr>
              <a:t>", "</a:t>
            </a:r>
            <a:r>
              <a:rPr lang="ja-JP" altLang="en-US" dirty="0">
                <a:solidFill>
                  <a:srgbClr val="000000"/>
                </a:solidFill>
                <a:latin typeface="メイリオ"/>
              </a:rPr>
              <a:t>京都駅前</a:t>
            </a:r>
            <a:r>
              <a:rPr lang="en-US" altLang="ja-JP" dirty="0">
                <a:solidFill>
                  <a:srgbClr val="000000"/>
                </a:solidFill>
                <a:latin typeface="メイリオ"/>
              </a:rPr>
              <a:t>", "</a:t>
            </a:r>
            <a:r>
              <a:rPr lang="ja-JP" altLang="en-US" dirty="0">
                <a:solidFill>
                  <a:srgbClr val="000000"/>
                </a:solidFill>
                <a:latin typeface="メイリオ"/>
              </a:rPr>
              <a:t>東京</a:t>
            </a:r>
            <a:r>
              <a:rPr lang="en-US" altLang="ja-JP" dirty="0">
                <a:solidFill>
                  <a:srgbClr val="000000"/>
                </a:solidFill>
                <a:latin typeface="メイリオ"/>
              </a:rPr>
              <a:t>", </a:t>
            </a:r>
            <a:br>
              <a:rPr lang="en-US" altLang="ja-JP" dirty="0">
                <a:solidFill>
                  <a:srgbClr val="000000"/>
                </a:solidFill>
                <a:latin typeface="メイリオ"/>
              </a:rPr>
            </a:br>
            <a:r>
              <a:rPr lang="en-US" altLang="ja-JP" dirty="0">
                <a:solidFill>
                  <a:srgbClr val="000000"/>
                </a:solidFill>
                <a:latin typeface="メイリオ"/>
              </a:rPr>
              <a:t>"</a:t>
            </a:r>
            <a:r>
              <a:rPr lang="ja-JP" altLang="en-US" dirty="0">
                <a:solidFill>
                  <a:srgbClr val="000000"/>
                </a:solidFill>
                <a:latin typeface="メイリオ"/>
              </a:rPr>
              <a:t>札幌</a:t>
            </a:r>
            <a:r>
              <a:rPr lang="en-US" altLang="ja-JP" dirty="0">
                <a:solidFill>
                  <a:srgbClr val="000000"/>
                </a:solidFill>
                <a:latin typeface="メイリオ"/>
              </a:rPr>
              <a:t>"</a:t>
            </a:r>
            <a:r>
              <a:rPr lang="en-US" altLang="ja-JP" b="1" dirty="0">
                <a:solidFill>
                  <a:srgbClr val="000000"/>
                </a:solidFill>
                <a:latin typeface="メイリオ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dirty="0">
                <a:latin typeface="メイリオ"/>
              </a:rPr>
              <a:t>	</a:t>
            </a:r>
            <a:r>
              <a:rPr lang="en-US" altLang="ja-JP" b="1" dirty="0">
                <a:latin typeface="メイリオ"/>
              </a:rPr>
              <a:t>echo(</a:t>
            </a:r>
            <a:r>
              <a:rPr lang="en-US" altLang="ja-JP" dirty="0">
                <a:latin typeface="メイリオ"/>
              </a:rPr>
              <a:t>$</a:t>
            </a:r>
            <a:r>
              <a:rPr lang="en-US" altLang="ja-JP" dirty="0" err="1">
                <a:latin typeface="メイリオ"/>
              </a:rPr>
              <a:t>kcgi</a:t>
            </a:r>
            <a:r>
              <a:rPr lang="en-US" altLang="ja-JP" dirty="0">
                <a:solidFill>
                  <a:srgbClr val="000000"/>
                </a:solidFill>
                <a:latin typeface="メイリオ"/>
              </a:rPr>
              <a:t>[ </a:t>
            </a:r>
            <a:r>
              <a:rPr lang="en-US" altLang="ja-JP" i="1" dirty="0">
                <a:solidFill>
                  <a:srgbClr val="FF0000"/>
                </a:solidFill>
                <a:latin typeface="メイリオ"/>
              </a:rPr>
              <a:t>0〜3</a:t>
            </a:r>
            <a:r>
              <a:rPr lang="ja-JP" altLang="en-US" i="1" dirty="0">
                <a:solidFill>
                  <a:srgbClr val="FF0000"/>
                </a:solidFill>
                <a:latin typeface="メイリオ"/>
              </a:rPr>
              <a:t>をランダムに選ぶ</a:t>
            </a:r>
            <a:r>
              <a:rPr lang="en-US" altLang="ja-JP" i="1" dirty="0">
                <a:solidFill>
                  <a:srgbClr val="FF0000"/>
                </a:solidFill>
                <a:latin typeface="メイリオ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メイリオ"/>
              </a:rPr>
              <a:t>]</a:t>
            </a:r>
            <a:r>
              <a:rPr lang="en-US" altLang="ja-JP" b="1" dirty="0">
                <a:solidFill>
                  <a:srgbClr val="000000"/>
                </a:solidFill>
                <a:latin typeface="メイリオ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dirty="0">
                <a:solidFill>
                  <a:srgbClr val="000000"/>
                </a:solidFill>
                <a:latin typeface="メイリオ"/>
              </a:rPr>
              <a:t>?&gt;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ja-JP" altLang="en-US" dirty="0">
                <a:solidFill>
                  <a:srgbClr val="000000"/>
                </a:solidFill>
                <a:latin typeface="メイリオ"/>
              </a:rPr>
              <a:t>キャンパスによく行きます。</a:t>
            </a:r>
            <a:endParaRPr lang="en-US" altLang="ja-JP" dirty="0">
              <a:solidFill>
                <a:srgbClr val="000000"/>
              </a:solidFill>
              <a:latin typeface="メイリオ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dirty="0">
                <a:solidFill>
                  <a:srgbClr val="000000"/>
                </a:solidFill>
                <a:latin typeface="メイリオ"/>
              </a:rPr>
              <a:t>&lt;/body&gt;</a:t>
            </a:r>
          </a:p>
        </p:txBody>
      </p:sp>
      <p:sp>
        <p:nvSpPr>
          <p:cNvPr id="20485" name="TextBox 6"/>
          <p:cNvSpPr txBox="1">
            <a:spLocks noChangeArrowheads="1"/>
          </p:cNvSpPr>
          <p:nvPr/>
        </p:nvSpPr>
        <p:spPr bwMode="auto">
          <a:xfrm>
            <a:off x="5562600" y="4501684"/>
            <a:ext cx="4493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>
                <a:solidFill>
                  <a:srgbClr val="FF6600"/>
                </a:solidFill>
                <a:ea typeface="メイリオ"/>
                <a:cs typeface="メイリオ"/>
              </a:rPr>
              <a:t>乱数の生成関数を使ってみよう</a:t>
            </a:r>
          </a:p>
        </p:txBody>
      </p:sp>
      <p:sp>
        <p:nvSpPr>
          <p:cNvPr id="20486" name="フリーフォーム 6"/>
          <p:cNvSpPr>
            <a:spLocks noChangeArrowheads="1"/>
          </p:cNvSpPr>
          <p:nvPr/>
        </p:nvSpPr>
        <p:spPr bwMode="auto">
          <a:xfrm flipV="1">
            <a:off x="5230814" y="4388970"/>
            <a:ext cx="331787" cy="344488"/>
          </a:xfrm>
          <a:custGeom>
            <a:avLst/>
            <a:gdLst>
              <a:gd name="T0" fmla="*/ 328998 w 332348"/>
              <a:gd name="T1" fmla="*/ 0 h 344235"/>
              <a:gd name="T2" fmla="*/ 0 w 332348"/>
              <a:gd name="T3" fmla="*/ 0 h 344235"/>
              <a:gd name="T4" fmla="*/ 0 w 332348"/>
              <a:gd name="T5" fmla="*/ 345753 h 344235"/>
              <a:gd name="T6" fmla="*/ 0 60000 65536"/>
              <a:gd name="T7" fmla="*/ 0 60000 65536"/>
              <a:gd name="T8" fmla="*/ 0 60000 65536"/>
              <a:gd name="T9" fmla="*/ 0 w 332348"/>
              <a:gd name="T10" fmla="*/ 0 h 344235"/>
              <a:gd name="T11" fmla="*/ 332348 w 332348"/>
              <a:gd name="T12" fmla="*/ 344235 h 344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2348" h="344235">
                <a:moveTo>
                  <a:pt x="332348" y="0"/>
                </a:moveTo>
                <a:lnTo>
                  <a:pt x="0" y="0"/>
                </a:lnTo>
                <a:lnTo>
                  <a:pt x="0" y="344235"/>
                </a:lnTo>
              </a:path>
            </a:pathLst>
          </a:cu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508889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60560"/>
            <a:ext cx="12192000" cy="864120"/>
          </a:xfrm>
        </p:spPr>
        <p:txBody>
          <a:bodyPr/>
          <a:lstStyle/>
          <a:p>
            <a:r>
              <a:rPr lang="ja-JP" altLang="en-US">
                <a:latin typeface="メイリオ"/>
              </a:rPr>
              <a:t>乱数の生成関数</a:t>
            </a:r>
          </a:p>
        </p:txBody>
      </p:sp>
      <p:sp>
        <p:nvSpPr>
          <p:cNvPr id="21507" name="コンテンツ プレースホル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ja-JP" altLang="en-US">
                <a:solidFill>
                  <a:srgbClr val="000000"/>
                </a:solidFill>
                <a:latin typeface="メイリオ"/>
              </a:rPr>
              <a:t>マニュアルを見てみると</a:t>
            </a:r>
            <a:r>
              <a:rPr lang="en-US" altLang="ja-JP">
                <a:solidFill>
                  <a:srgbClr val="000000"/>
                </a:solidFill>
                <a:latin typeface="メイリオ"/>
              </a:rPr>
              <a:t>…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ja-JP">
                <a:solidFill>
                  <a:srgbClr val="000000"/>
                </a:solidFill>
                <a:latin typeface="メイリオ"/>
              </a:rPr>
              <a:t>www.php.net/manual/ja/function.rand.php</a:t>
            </a:r>
          </a:p>
        </p:txBody>
      </p:sp>
      <p:pic>
        <p:nvPicPr>
          <p:cNvPr id="21509" name="図 6" descr="ra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819400"/>
            <a:ext cx="72580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右中かっこ 8"/>
          <p:cNvSpPr>
            <a:spLocks/>
          </p:cNvSpPr>
          <p:nvPr/>
        </p:nvSpPr>
        <p:spPr bwMode="auto">
          <a:xfrm>
            <a:off x="9296400" y="4419600"/>
            <a:ext cx="304800" cy="742950"/>
          </a:xfrm>
          <a:prstGeom prst="rightBrace">
            <a:avLst>
              <a:gd name="adj1" fmla="val 8339"/>
              <a:gd name="adj2" fmla="val 50000"/>
            </a:avLst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21511" name="TextBox 9"/>
          <p:cNvSpPr txBox="1">
            <a:spLocks noChangeArrowheads="1"/>
          </p:cNvSpPr>
          <p:nvPr/>
        </p:nvSpPr>
        <p:spPr bwMode="auto">
          <a:xfrm>
            <a:off x="9539327" y="4454525"/>
            <a:ext cx="5539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>
                <a:solidFill>
                  <a:srgbClr val="FF6600"/>
                </a:solidFill>
                <a:ea typeface="メイリオ"/>
                <a:cs typeface="メイリオ"/>
              </a:rPr>
              <a:t>説明</a:t>
            </a:r>
          </a:p>
        </p:txBody>
      </p:sp>
      <p:sp>
        <p:nvSpPr>
          <p:cNvPr id="21512" name="円/楕円 10"/>
          <p:cNvSpPr>
            <a:spLocks noChangeArrowheads="1"/>
          </p:cNvSpPr>
          <p:nvPr/>
        </p:nvSpPr>
        <p:spPr bwMode="auto">
          <a:xfrm>
            <a:off x="2895600" y="3810001"/>
            <a:ext cx="457200" cy="461963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21513" name="TextBox 11"/>
          <p:cNvSpPr txBox="1">
            <a:spLocks noChangeArrowheads="1"/>
          </p:cNvSpPr>
          <p:nvPr/>
        </p:nvSpPr>
        <p:spPr bwMode="auto">
          <a:xfrm>
            <a:off x="2362200" y="5334001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>
                <a:solidFill>
                  <a:srgbClr val="FF6600"/>
                </a:solidFill>
                <a:ea typeface="メイリオ"/>
                <a:cs typeface="メイリオ"/>
              </a:rPr>
              <a:t>実行結果（戻り値）の型</a:t>
            </a:r>
          </a:p>
        </p:txBody>
      </p:sp>
      <p:cxnSp>
        <p:nvCxnSpPr>
          <p:cNvPr id="21514" name="カギ線コネクタ 13"/>
          <p:cNvCxnSpPr>
            <a:cxnSpLocks noChangeShapeType="1"/>
            <a:stCxn id="21512" idx="2"/>
            <a:endCxn id="21513" idx="1"/>
          </p:cNvCxnSpPr>
          <p:nvPr/>
        </p:nvCxnSpPr>
        <p:spPr bwMode="auto">
          <a:xfrm rot="10800000" flipV="1">
            <a:off x="2362200" y="4040982"/>
            <a:ext cx="533400" cy="1523851"/>
          </a:xfrm>
          <a:prstGeom prst="bentConnector3">
            <a:avLst>
              <a:gd name="adj1" fmla="val 142857"/>
            </a:avLst>
          </a:prstGeom>
          <a:noFill/>
          <a:ln w="38100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15" name="TextBox 14"/>
          <p:cNvSpPr txBox="1">
            <a:spLocks noChangeArrowheads="1"/>
          </p:cNvSpPr>
          <p:nvPr/>
        </p:nvSpPr>
        <p:spPr bwMode="auto">
          <a:xfrm>
            <a:off x="5068889" y="2819401"/>
            <a:ext cx="52485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>
                <a:solidFill>
                  <a:srgbClr val="FF6600"/>
                </a:solidFill>
                <a:ea typeface="メイリオ"/>
                <a:cs typeface="メイリオ"/>
              </a:rPr>
              <a:t>引数（型と順番に注意）</a:t>
            </a:r>
            <a:endParaRPr lang="en-US" altLang="ja-JP">
              <a:solidFill>
                <a:srgbClr val="FF6600"/>
              </a:solidFill>
              <a:ea typeface="メイリオ"/>
              <a:cs typeface="メイリオ"/>
            </a:endParaRPr>
          </a:p>
          <a:p>
            <a:r>
              <a:rPr lang="en-US" altLang="ja-JP">
                <a:solidFill>
                  <a:srgbClr val="FF6600"/>
                </a:solidFill>
                <a:ea typeface="メイリオ"/>
                <a:cs typeface="メイリオ"/>
              </a:rPr>
              <a:t>			</a:t>
            </a:r>
            <a:r>
              <a:rPr lang="en-US" altLang="ja-JP" sz="2000">
                <a:solidFill>
                  <a:srgbClr val="FF6600"/>
                </a:solidFill>
                <a:ea typeface="メイリオ"/>
                <a:cs typeface="メイリオ"/>
              </a:rPr>
              <a:t>※[ ]</a:t>
            </a:r>
            <a:r>
              <a:rPr lang="ja-JP" altLang="en-US" sz="2000">
                <a:solidFill>
                  <a:srgbClr val="FF6600"/>
                </a:solidFill>
                <a:ea typeface="メイリオ"/>
                <a:cs typeface="メイリオ"/>
              </a:rPr>
              <a:t>の引数は省略可</a:t>
            </a:r>
          </a:p>
        </p:txBody>
      </p:sp>
      <p:sp>
        <p:nvSpPr>
          <p:cNvPr id="21516" name="フリーフォーム 15"/>
          <p:cNvSpPr>
            <a:spLocks noChangeArrowheads="1"/>
          </p:cNvSpPr>
          <p:nvPr/>
        </p:nvSpPr>
        <p:spPr bwMode="auto">
          <a:xfrm>
            <a:off x="3981451" y="3276601"/>
            <a:ext cx="2195513" cy="949325"/>
          </a:xfrm>
          <a:custGeom>
            <a:avLst/>
            <a:gdLst>
              <a:gd name="T0" fmla="*/ 0 w 2195865"/>
              <a:gd name="T1" fmla="*/ 2364109 h 700341"/>
              <a:gd name="T2" fmla="*/ 2194809 w 2195865"/>
              <a:gd name="T3" fmla="*/ 2364109 h 700341"/>
              <a:gd name="T4" fmla="*/ 2194809 w 2195865"/>
              <a:gd name="T5" fmla="*/ 0 h 700341"/>
              <a:gd name="T6" fmla="*/ 0 60000 65536"/>
              <a:gd name="T7" fmla="*/ 0 60000 65536"/>
              <a:gd name="T8" fmla="*/ 0 60000 65536"/>
              <a:gd name="T9" fmla="*/ 0 w 2195865"/>
              <a:gd name="T10" fmla="*/ 0 h 700341"/>
              <a:gd name="T11" fmla="*/ 2195865 w 2195865"/>
              <a:gd name="T12" fmla="*/ 700341 h 7003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95865" h="700341">
                <a:moveTo>
                  <a:pt x="0" y="700341"/>
                </a:moveTo>
                <a:lnTo>
                  <a:pt x="2195865" y="700341"/>
                </a:lnTo>
                <a:lnTo>
                  <a:pt x="2195865" y="0"/>
                </a:lnTo>
              </a:path>
            </a:pathLst>
          </a:cu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223076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90500"/>
            <a:ext cx="10420351" cy="685800"/>
          </a:xfrm>
        </p:spPr>
        <p:txBody>
          <a:bodyPr/>
          <a:lstStyle/>
          <a:p>
            <a:r>
              <a:rPr lang="ja-JP" altLang="en-US" dirty="0">
                <a:latin typeface="メイリオ"/>
              </a:rPr>
              <a:t>応用：現在の年月日を得る</a:t>
            </a:r>
          </a:p>
        </p:txBody>
      </p:sp>
      <p:sp>
        <p:nvSpPr>
          <p:cNvPr id="23555" name="コンテンツ プレースホルダ 6"/>
          <p:cNvSpPr>
            <a:spLocks noGrp="1"/>
          </p:cNvSpPr>
          <p:nvPr>
            <p:ph idx="1"/>
          </p:nvPr>
        </p:nvSpPr>
        <p:spPr>
          <a:xfrm>
            <a:off x="1524000" y="1422400"/>
            <a:ext cx="9144000" cy="3632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>
                <a:latin typeface="メイリオ"/>
              </a:rPr>
              <a:t>&lt;body&gt;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>
                <a:latin typeface="メイリオ"/>
              </a:rPr>
              <a:t>&lt;?php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>
                <a:latin typeface="メイリオ"/>
              </a:rPr>
              <a:t>	$now=</a:t>
            </a:r>
            <a:r>
              <a:rPr lang="en-US" altLang="ja-JP" b="1">
                <a:solidFill>
                  <a:srgbClr val="0000FF"/>
                </a:solidFill>
                <a:latin typeface="メイリオ"/>
              </a:rPr>
              <a:t>getdate()</a:t>
            </a:r>
            <a:r>
              <a:rPr lang="en-US" altLang="ja-JP">
                <a:latin typeface="メイリオ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>
                <a:latin typeface="メイリオ"/>
              </a:rPr>
              <a:t>	echo( </a:t>
            </a:r>
            <a:r>
              <a:rPr lang="en-US" altLang="ja-JP" i="1">
                <a:solidFill>
                  <a:srgbClr val="FF0000"/>
                </a:solidFill>
                <a:latin typeface="メイリオ"/>
              </a:rPr>
              <a:t>**</a:t>
            </a:r>
            <a:r>
              <a:rPr lang="ja-JP" altLang="en-US" i="1">
                <a:solidFill>
                  <a:srgbClr val="FF0000"/>
                </a:solidFill>
                <a:latin typeface="メイリオ"/>
              </a:rPr>
              <a:t>年</a:t>
            </a:r>
            <a:r>
              <a:rPr lang="en-US" altLang="ja-JP" i="1">
                <a:solidFill>
                  <a:srgbClr val="FF0000"/>
                </a:solidFill>
                <a:latin typeface="メイリオ"/>
              </a:rPr>
              <a:t>**</a:t>
            </a:r>
            <a:r>
              <a:rPr lang="ja-JP" altLang="en-US" i="1">
                <a:solidFill>
                  <a:srgbClr val="FF0000"/>
                </a:solidFill>
                <a:latin typeface="メイリオ"/>
              </a:rPr>
              <a:t>月</a:t>
            </a:r>
            <a:r>
              <a:rPr lang="en-US" altLang="ja-JP" i="1">
                <a:solidFill>
                  <a:srgbClr val="FF0000"/>
                </a:solidFill>
                <a:latin typeface="メイリオ"/>
              </a:rPr>
              <a:t>**</a:t>
            </a:r>
            <a:r>
              <a:rPr lang="ja-JP" altLang="en-US" i="1">
                <a:solidFill>
                  <a:srgbClr val="FF0000"/>
                </a:solidFill>
                <a:latin typeface="メイリオ"/>
              </a:rPr>
              <a:t>日</a:t>
            </a:r>
            <a:r>
              <a:rPr lang="en-US" altLang="ja-JP" i="1">
                <a:solidFill>
                  <a:srgbClr val="FF0000"/>
                </a:solidFill>
                <a:latin typeface="メイリオ"/>
              </a:rPr>
              <a:t> </a:t>
            </a:r>
            <a:r>
              <a:rPr lang="en-US" altLang="ja-JP">
                <a:latin typeface="メイリオ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>
                <a:latin typeface="メイリオ"/>
              </a:rPr>
              <a:t>?&gt;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ja-JP" altLang="en-US">
                <a:latin typeface="メイリオ"/>
              </a:rPr>
              <a:t>現在，</a:t>
            </a:r>
            <a:r>
              <a:rPr lang="en-US" altLang="ja-JP">
                <a:latin typeface="メイリオ"/>
              </a:rPr>
              <a:t>KCGI</a:t>
            </a:r>
            <a:r>
              <a:rPr lang="ja-JP" altLang="en-US">
                <a:latin typeface="メイリオ"/>
              </a:rPr>
              <a:t>には</a:t>
            </a:r>
            <a:r>
              <a:rPr lang="en-US" altLang="ja-JP">
                <a:latin typeface="メイリオ"/>
              </a:rPr>
              <a:t>4</a:t>
            </a:r>
            <a:r>
              <a:rPr lang="ja-JP" altLang="en-US">
                <a:latin typeface="メイリオ"/>
              </a:rPr>
              <a:t>つのキャンパスがあります</a:t>
            </a:r>
            <a:r>
              <a:rPr lang="en-US" altLang="ja-JP">
                <a:latin typeface="メイリオ"/>
              </a:rPr>
              <a:t>…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>
                <a:latin typeface="メイリオ"/>
              </a:rPr>
              <a:t>&lt;/body&gt;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ja-JP">
              <a:latin typeface="メイリオ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ja-JP" altLang="en-US">
                <a:solidFill>
                  <a:srgbClr val="008000"/>
                </a:solidFill>
                <a:latin typeface="メイリオ"/>
              </a:rPr>
              <a:t>ヒント：必要なキーは</a:t>
            </a:r>
            <a:r>
              <a:rPr lang="en-US" altLang="ja-JP">
                <a:solidFill>
                  <a:srgbClr val="008000"/>
                </a:solidFill>
                <a:latin typeface="メイリオ"/>
              </a:rPr>
              <a:t> 'year' 'mon' 'mday' </a:t>
            </a:r>
            <a:r>
              <a:rPr lang="ja-JP" altLang="en-US">
                <a:solidFill>
                  <a:srgbClr val="008000"/>
                </a:solidFill>
                <a:latin typeface="メイリオ"/>
              </a:rPr>
              <a:t>の３つ</a:t>
            </a:r>
            <a:r>
              <a:rPr lang="en-US" altLang="ja-JP">
                <a:solidFill>
                  <a:srgbClr val="008000"/>
                </a:solidFill>
                <a:latin typeface="メイリオ"/>
              </a:rPr>
              <a:t>  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4676479" y="1791331"/>
            <a:ext cx="56508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dirty="0">
                <a:solidFill>
                  <a:srgbClr val="FF6600"/>
                </a:solidFill>
                <a:ea typeface="メイリオ"/>
                <a:cs typeface="メイリオ"/>
              </a:rPr>
              <a:t>現在日時の情報を連想配列で返す関数</a:t>
            </a:r>
            <a:endParaRPr lang="en-US" altLang="ja-JP" dirty="0">
              <a:solidFill>
                <a:srgbClr val="FF6600"/>
              </a:solidFill>
              <a:ea typeface="メイリオ"/>
              <a:cs typeface="メイリオ"/>
            </a:endParaRPr>
          </a:p>
          <a:p>
            <a:r>
              <a:rPr lang="en-US" altLang="ja-JP" dirty="0">
                <a:solidFill>
                  <a:srgbClr val="FF6600"/>
                </a:solidFill>
                <a:ea typeface="メイリオ"/>
                <a:cs typeface="メイリオ"/>
              </a:rPr>
              <a:t>	</a:t>
            </a:r>
            <a:r>
              <a:rPr lang="en-US" altLang="ja-JP" sz="1800" dirty="0">
                <a:ea typeface="メイリオ"/>
                <a:cs typeface="メイリオ"/>
              </a:rPr>
              <a:t>www.php.net/manual/ja/function.getdate.php</a:t>
            </a:r>
            <a:endParaRPr lang="ja-JP" altLang="en-US" sz="1800" dirty="0">
              <a:ea typeface="メイリオ"/>
              <a:cs typeface="メイリオ"/>
            </a:endParaRPr>
          </a:p>
        </p:txBody>
      </p:sp>
      <p:sp>
        <p:nvSpPr>
          <p:cNvPr id="23558" name="フリーフォーム 6"/>
          <p:cNvSpPr>
            <a:spLocks noChangeArrowheads="1"/>
          </p:cNvSpPr>
          <p:nvPr/>
        </p:nvSpPr>
        <p:spPr bwMode="auto">
          <a:xfrm>
            <a:off x="4324924" y="2063534"/>
            <a:ext cx="388382" cy="452837"/>
          </a:xfrm>
          <a:custGeom>
            <a:avLst/>
            <a:gdLst>
              <a:gd name="T0" fmla="*/ 329001 w 332348"/>
              <a:gd name="T1" fmla="*/ 0 h 344235"/>
              <a:gd name="T2" fmla="*/ 0 w 332348"/>
              <a:gd name="T3" fmla="*/ 0 h 344235"/>
              <a:gd name="T4" fmla="*/ 0 w 332348"/>
              <a:gd name="T5" fmla="*/ 345750 h 344235"/>
              <a:gd name="T6" fmla="*/ 0 60000 65536"/>
              <a:gd name="T7" fmla="*/ 0 60000 65536"/>
              <a:gd name="T8" fmla="*/ 0 60000 65536"/>
              <a:gd name="T9" fmla="*/ 0 w 332348"/>
              <a:gd name="T10" fmla="*/ 0 h 344235"/>
              <a:gd name="T11" fmla="*/ 332348 w 332348"/>
              <a:gd name="T12" fmla="*/ 344235 h 344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2348" h="344235">
                <a:moveTo>
                  <a:pt x="332348" y="0"/>
                </a:moveTo>
                <a:lnTo>
                  <a:pt x="0" y="0"/>
                </a:lnTo>
                <a:lnTo>
                  <a:pt x="0" y="344235"/>
                </a:lnTo>
              </a:path>
            </a:pathLst>
          </a:cu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23559" name="TextBox 8"/>
          <p:cNvSpPr txBox="1">
            <a:spLocks noChangeArrowheads="1"/>
          </p:cNvSpPr>
          <p:nvPr/>
        </p:nvSpPr>
        <p:spPr bwMode="auto">
          <a:xfrm>
            <a:off x="4781551" y="3455581"/>
            <a:ext cx="5895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>
                <a:solidFill>
                  <a:srgbClr val="FF6600"/>
                </a:solidFill>
                <a:ea typeface="メイリオ"/>
                <a:cs typeface="メイリオ"/>
              </a:rPr>
              <a:t>$now</a:t>
            </a:r>
            <a:r>
              <a:rPr lang="ja-JP" altLang="en-US">
                <a:solidFill>
                  <a:srgbClr val="FF6600"/>
                </a:solidFill>
                <a:ea typeface="メイリオ"/>
                <a:cs typeface="メイリオ"/>
              </a:rPr>
              <a:t>の値からこの文字列を作ってみよう</a:t>
            </a:r>
          </a:p>
        </p:txBody>
      </p:sp>
      <p:sp>
        <p:nvSpPr>
          <p:cNvPr id="23560" name="フリーフォーム 6"/>
          <p:cNvSpPr>
            <a:spLocks noChangeArrowheads="1"/>
          </p:cNvSpPr>
          <p:nvPr/>
        </p:nvSpPr>
        <p:spPr bwMode="auto">
          <a:xfrm flipV="1">
            <a:off x="4468814" y="3379380"/>
            <a:ext cx="331787" cy="344488"/>
          </a:xfrm>
          <a:custGeom>
            <a:avLst/>
            <a:gdLst>
              <a:gd name="T0" fmla="*/ 328998 w 332348"/>
              <a:gd name="T1" fmla="*/ 0 h 344235"/>
              <a:gd name="T2" fmla="*/ 0 w 332348"/>
              <a:gd name="T3" fmla="*/ 0 h 344235"/>
              <a:gd name="T4" fmla="*/ 0 w 332348"/>
              <a:gd name="T5" fmla="*/ 345753 h 344235"/>
              <a:gd name="T6" fmla="*/ 0 60000 65536"/>
              <a:gd name="T7" fmla="*/ 0 60000 65536"/>
              <a:gd name="T8" fmla="*/ 0 60000 65536"/>
              <a:gd name="T9" fmla="*/ 0 w 332348"/>
              <a:gd name="T10" fmla="*/ 0 h 344235"/>
              <a:gd name="T11" fmla="*/ 332348 w 332348"/>
              <a:gd name="T12" fmla="*/ 344235 h 344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2348" h="344235">
                <a:moveTo>
                  <a:pt x="332348" y="0"/>
                </a:moveTo>
                <a:lnTo>
                  <a:pt x="0" y="0"/>
                </a:lnTo>
                <a:lnTo>
                  <a:pt x="0" y="344235"/>
                </a:lnTo>
              </a:path>
            </a:pathLst>
          </a:cu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250577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90500"/>
            <a:ext cx="10420351" cy="685800"/>
          </a:xfrm>
        </p:spPr>
        <p:txBody>
          <a:bodyPr/>
          <a:lstStyle/>
          <a:p>
            <a:r>
              <a:rPr lang="ja-JP" altLang="en-US">
                <a:latin typeface="メイリオ"/>
              </a:rPr>
              <a:t>ブラウザからのデータ送信</a:t>
            </a:r>
          </a:p>
        </p:txBody>
      </p:sp>
      <p:sp>
        <p:nvSpPr>
          <p:cNvPr id="26627" name="コンテンツ プレースホル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メイリオ"/>
              </a:rPr>
              <a:t>送信方法</a:t>
            </a:r>
            <a:r>
              <a:rPr lang="en-US" altLang="ja-JP" dirty="0">
                <a:latin typeface="メイリオ"/>
              </a:rPr>
              <a:t>(1)</a:t>
            </a:r>
            <a:r>
              <a:rPr lang="ja-JP" altLang="en-US" dirty="0">
                <a:latin typeface="メイリオ"/>
              </a:rPr>
              <a:t>：</a:t>
            </a:r>
            <a:r>
              <a:rPr lang="ja-JP" altLang="en-US" b="1" dirty="0">
                <a:solidFill>
                  <a:srgbClr val="FF0000"/>
                </a:solidFill>
                <a:latin typeface="メイリオ"/>
              </a:rPr>
              <a:t>　</a:t>
            </a:r>
            <a:r>
              <a:rPr lang="en-US" altLang="ja-JP" b="1" dirty="0">
                <a:solidFill>
                  <a:srgbClr val="FF0000"/>
                </a:solidFill>
                <a:latin typeface="メイリオ"/>
              </a:rPr>
              <a:t>GET</a:t>
            </a:r>
          </a:p>
          <a:p>
            <a:pPr lvl="1"/>
            <a:r>
              <a:rPr lang="ja-JP" altLang="en-US" dirty="0">
                <a:latin typeface="メイリオ"/>
              </a:rPr>
              <a:t>スクリプトの</a:t>
            </a:r>
            <a:r>
              <a:rPr lang="en-US" altLang="ja-JP" dirty="0">
                <a:latin typeface="メイリオ"/>
              </a:rPr>
              <a:t>URL</a:t>
            </a:r>
            <a:r>
              <a:rPr lang="ja-JP" altLang="en-US" dirty="0">
                <a:latin typeface="メイリオ"/>
              </a:rPr>
              <a:t>の後にデータの並びを書く</a:t>
            </a:r>
            <a:endParaRPr lang="en-US" altLang="ja-JP" dirty="0">
              <a:latin typeface="メイリオ"/>
            </a:endParaRPr>
          </a:p>
          <a:p>
            <a:pPr lvl="1">
              <a:spcAft>
                <a:spcPts val="1200"/>
              </a:spcAft>
              <a:buNone/>
            </a:pPr>
            <a:r>
              <a:rPr lang="en-US" altLang="ja-JP" dirty="0">
                <a:latin typeface="メイリオ"/>
              </a:rPr>
              <a:t>		○○.php</a:t>
            </a:r>
            <a:r>
              <a:rPr lang="en-US" altLang="ja-JP" dirty="0">
                <a:solidFill>
                  <a:srgbClr val="FF0000"/>
                </a:solidFill>
                <a:latin typeface="メイリオ"/>
              </a:rPr>
              <a:t>?</a:t>
            </a:r>
            <a:r>
              <a:rPr lang="ja-JP" altLang="en-US" dirty="0">
                <a:solidFill>
                  <a:srgbClr val="0000FF"/>
                </a:solidFill>
                <a:latin typeface="メイリオ"/>
              </a:rPr>
              <a:t>データ名</a:t>
            </a:r>
            <a:r>
              <a:rPr lang="en-US" altLang="ja-JP" dirty="0">
                <a:solidFill>
                  <a:srgbClr val="FF6600"/>
                </a:solidFill>
                <a:latin typeface="メイリオ"/>
              </a:rPr>
              <a:t>=</a:t>
            </a:r>
            <a:r>
              <a:rPr lang="ja-JP" altLang="en-US" dirty="0">
                <a:solidFill>
                  <a:srgbClr val="0000FF"/>
                </a:solidFill>
                <a:latin typeface="メイリオ"/>
              </a:rPr>
              <a:t>値</a:t>
            </a:r>
            <a:r>
              <a:rPr lang="en-US" altLang="ja-JP" dirty="0">
                <a:solidFill>
                  <a:srgbClr val="FF0000"/>
                </a:solidFill>
                <a:latin typeface="メイリオ"/>
              </a:rPr>
              <a:t>&amp;</a:t>
            </a:r>
            <a:r>
              <a:rPr lang="ja-JP" altLang="en-US" dirty="0">
                <a:solidFill>
                  <a:srgbClr val="0000FF"/>
                </a:solidFill>
                <a:latin typeface="メイリオ"/>
              </a:rPr>
              <a:t>データ名</a:t>
            </a:r>
            <a:r>
              <a:rPr lang="en-US" altLang="ja-JP" dirty="0">
                <a:solidFill>
                  <a:srgbClr val="FF6600"/>
                </a:solidFill>
                <a:latin typeface="メイリオ"/>
              </a:rPr>
              <a:t>=</a:t>
            </a:r>
            <a:r>
              <a:rPr lang="ja-JP" altLang="en-US" dirty="0">
                <a:solidFill>
                  <a:srgbClr val="0000FF"/>
                </a:solidFill>
                <a:latin typeface="メイリオ"/>
              </a:rPr>
              <a:t>値</a:t>
            </a:r>
            <a:r>
              <a:rPr lang="en-US" altLang="ja-JP" dirty="0">
                <a:solidFill>
                  <a:srgbClr val="FF0000"/>
                </a:solidFill>
                <a:latin typeface="メイリオ"/>
              </a:rPr>
              <a:t>&amp;</a:t>
            </a:r>
            <a:r>
              <a:rPr lang="en-US" altLang="ja-JP" dirty="0">
                <a:latin typeface="メイリオ"/>
              </a:rPr>
              <a:t>...</a:t>
            </a:r>
          </a:p>
          <a:p>
            <a:pPr lvl="1"/>
            <a:r>
              <a:rPr lang="ja-JP" altLang="en-US" dirty="0">
                <a:latin typeface="メイリオ"/>
              </a:rPr>
              <a:t>データ名，値とも日本語は文字化けするかも</a:t>
            </a:r>
            <a:endParaRPr lang="en-US" altLang="ja-JP" dirty="0">
              <a:latin typeface="メイリオ"/>
            </a:endParaRPr>
          </a:p>
          <a:p>
            <a:pPr lvl="1"/>
            <a:r>
              <a:rPr lang="ja-JP" altLang="en-US" dirty="0">
                <a:latin typeface="メイリオ"/>
              </a:rPr>
              <a:t>大量のデータや文字以外のデータ（画像など）の送信には不向き</a:t>
            </a:r>
            <a:endParaRPr lang="en-US" altLang="ja-JP" dirty="0">
              <a:latin typeface="メイリオ"/>
            </a:endParaRPr>
          </a:p>
        </p:txBody>
      </p:sp>
      <p:pic>
        <p:nvPicPr>
          <p:cNvPr id="5" name="図 4" descr="Goog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953000"/>
            <a:ext cx="6216650" cy="141605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26630" name="正方形/長方形 5"/>
          <p:cNvSpPr>
            <a:spLocks noChangeArrowheads="1"/>
          </p:cNvSpPr>
          <p:nvPr/>
        </p:nvSpPr>
        <p:spPr bwMode="auto">
          <a:xfrm>
            <a:off x="1256427" y="2501470"/>
            <a:ext cx="8637697" cy="609600"/>
          </a:xfrm>
          <a:prstGeom prst="rect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26631" name="フリーフォーム 8"/>
          <p:cNvSpPr>
            <a:spLocks noChangeArrowheads="1"/>
          </p:cNvSpPr>
          <p:nvPr/>
        </p:nvSpPr>
        <p:spPr bwMode="auto">
          <a:xfrm>
            <a:off x="5607051" y="5424488"/>
            <a:ext cx="2932113" cy="0"/>
          </a:xfrm>
          <a:custGeom>
            <a:avLst/>
            <a:gdLst>
              <a:gd name="T0" fmla="*/ 0 w 2931778"/>
              <a:gd name="T1" fmla="*/ 2935128 w 2931778"/>
              <a:gd name="T2" fmla="*/ 0 60000 65536"/>
              <a:gd name="T3" fmla="*/ 0 60000 65536"/>
              <a:gd name="T4" fmla="*/ 0 w 2931778"/>
              <a:gd name="T5" fmla="*/ 2931778 w 2931778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931778">
                <a:moveTo>
                  <a:pt x="0" y="0"/>
                </a:moveTo>
                <a:lnTo>
                  <a:pt x="2931778" y="0"/>
                </a:lnTo>
              </a:path>
            </a:pathLst>
          </a:custGeom>
          <a:solidFill>
            <a:schemeClr val="accent1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26632" name="TextBox 9"/>
          <p:cNvSpPr txBox="1">
            <a:spLocks noChangeArrowheads="1"/>
          </p:cNvSpPr>
          <p:nvPr/>
        </p:nvSpPr>
        <p:spPr bwMode="auto">
          <a:xfrm>
            <a:off x="8523289" y="5194301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>
                <a:solidFill>
                  <a:srgbClr val="FF6600"/>
                </a:solidFill>
                <a:ea typeface="メイリオ"/>
                <a:cs typeface="メイリオ"/>
              </a:rPr>
              <a:t>こんな感じ</a:t>
            </a:r>
          </a:p>
        </p:txBody>
      </p:sp>
    </p:spTree>
    <p:extLst>
      <p:ext uri="{BB962C8B-B14F-4D97-AF65-F5344CB8AC3E}">
        <p14:creationId xmlns:p14="http://schemas.microsoft.com/office/powerpoint/2010/main" val="480073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90500"/>
            <a:ext cx="10420351" cy="685800"/>
          </a:xfrm>
        </p:spPr>
        <p:txBody>
          <a:bodyPr/>
          <a:lstStyle/>
          <a:p>
            <a:r>
              <a:rPr lang="ja-JP" altLang="en-US">
                <a:latin typeface="メイリオ"/>
              </a:rPr>
              <a:t>ブラウザからのデータ送信</a:t>
            </a:r>
          </a:p>
        </p:txBody>
      </p:sp>
      <p:sp>
        <p:nvSpPr>
          <p:cNvPr id="27651" name="コンテンツ プレースホルダ 12"/>
          <p:cNvSpPr>
            <a:spLocks noGrp="1"/>
          </p:cNvSpPr>
          <p:nvPr>
            <p:ph idx="1"/>
          </p:nvPr>
        </p:nvSpPr>
        <p:spPr>
          <a:xfrm>
            <a:off x="753856" y="1416660"/>
            <a:ext cx="9914144" cy="4724400"/>
          </a:xfrm>
        </p:spPr>
        <p:txBody>
          <a:bodyPr/>
          <a:lstStyle/>
          <a:p>
            <a:r>
              <a:rPr lang="ja-JP" altLang="en-US" dirty="0">
                <a:latin typeface="メイリオ"/>
              </a:rPr>
              <a:t>送信方法</a:t>
            </a:r>
            <a:r>
              <a:rPr lang="en-US" altLang="ja-JP" dirty="0">
                <a:latin typeface="メイリオ"/>
              </a:rPr>
              <a:t>(2)</a:t>
            </a:r>
            <a:r>
              <a:rPr lang="ja-JP" altLang="en-US" dirty="0">
                <a:latin typeface="メイリオ"/>
              </a:rPr>
              <a:t>：</a:t>
            </a:r>
            <a:r>
              <a:rPr lang="ja-JP" altLang="en-US" b="1" dirty="0">
                <a:solidFill>
                  <a:srgbClr val="FF0000"/>
                </a:solidFill>
                <a:latin typeface="メイリオ"/>
              </a:rPr>
              <a:t>　</a:t>
            </a:r>
            <a:r>
              <a:rPr lang="en-US" altLang="ja-JP" b="1" dirty="0">
                <a:solidFill>
                  <a:srgbClr val="FF0000"/>
                </a:solidFill>
                <a:latin typeface="メイリオ"/>
              </a:rPr>
              <a:t>POST</a:t>
            </a:r>
          </a:p>
          <a:p>
            <a:pPr lvl="1"/>
            <a:r>
              <a:rPr lang="en-US" altLang="ja-JP" dirty="0">
                <a:latin typeface="メイリオ"/>
              </a:rPr>
              <a:t>form</a:t>
            </a:r>
            <a:r>
              <a:rPr lang="ja-JP" altLang="en-US" dirty="0">
                <a:latin typeface="メイリオ"/>
              </a:rPr>
              <a:t>からの送信時に用いられる</a:t>
            </a:r>
            <a:endParaRPr lang="en-US" altLang="ja-JP" dirty="0">
              <a:latin typeface="メイリオ"/>
            </a:endParaRPr>
          </a:p>
          <a:p>
            <a:pPr lvl="1">
              <a:buFontTx/>
              <a:buNone/>
            </a:pPr>
            <a:r>
              <a:rPr lang="en-US" altLang="ja-JP" dirty="0">
                <a:latin typeface="メイリオ"/>
              </a:rPr>
              <a:t>&lt;form </a:t>
            </a:r>
            <a:r>
              <a:rPr lang="en-US" altLang="ja-JP" dirty="0">
                <a:solidFill>
                  <a:srgbClr val="FF6600"/>
                </a:solidFill>
                <a:latin typeface="メイリオ"/>
              </a:rPr>
              <a:t>method="POST" </a:t>
            </a:r>
            <a:r>
              <a:rPr lang="en-US" altLang="ja-JP" dirty="0">
                <a:latin typeface="メイリオ"/>
              </a:rPr>
              <a:t>action="○○.</a:t>
            </a:r>
            <a:r>
              <a:rPr lang="en-US" altLang="ja-JP" dirty="0" err="1">
                <a:latin typeface="メイリオ"/>
              </a:rPr>
              <a:t>php</a:t>
            </a:r>
            <a:r>
              <a:rPr lang="en-US" altLang="ja-JP" dirty="0">
                <a:latin typeface="メイリオ"/>
              </a:rPr>
              <a:t>"&gt;</a:t>
            </a:r>
          </a:p>
          <a:p>
            <a:pPr lvl="1">
              <a:buFontTx/>
              <a:buNone/>
            </a:pPr>
            <a:r>
              <a:rPr lang="en-US" altLang="ja-JP" dirty="0">
                <a:latin typeface="メイリオ"/>
              </a:rPr>
              <a:t>	&lt;</a:t>
            </a:r>
            <a:r>
              <a:rPr lang="en-US" altLang="ja-JP" dirty="0">
                <a:solidFill>
                  <a:srgbClr val="FF6600"/>
                </a:solidFill>
                <a:latin typeface="メイリオ"/>
              </a:rPr>
              <a:t>name="</a:t>
            </a:r>
            <a:r>
              <a:rPr lang="ja-JP" altLang="en-US" dirty="0">
                <a:solidFill>
                  <a:srgbClr val="3366FF"/>
                </a:solidFill>
                <a:latin typeface="メイリオ"/>
              </a:rPr>
              <a:t>データ</a:t>
            </a:r>
            <a:r>
              <a:rPr lang="ja-JP" altLang="en-US" i="1" dirty="0">
                <a:solidFill>
                  <a:srgbClr val="0000FF"/>
                </a:solidFill>
                <a:latin typeface="メイリオ"/>
              </a:rPr>
              <a:t>名</a:t>
            </a:r>
            <a:r>
              <a:rPr lang="en-US" altLang="ja-JP" dirty="0">
                <a:solidFill>
                  <a:srgbClr val="FF6600"/>
                </a:solidFill>
                <a:latin typeface="メイリオ"/>
              </a:rPr>
              <a:t>" </a:t>
            </a:r>
            <a:r>
              <a:rPr lang="ja-JP" altLang="en-US" dirty="0">
                <a:latin typeface="メイリオ"/>
              </a:rPr>
              <a:t>の属性を持つ</a:t>
            </a:r>
            <a:r>
              <a:rPr lang="ja-JP" altLang="en-US" dirty="0">
                <a:solidFill>
                  <a:srgbClr val="0000FF"/>
                </a:solidFill>
                <a:latin typeface="メイリオ"/>
              </a:rPr>
              <a:t>入力タグ</a:t>
            </a:r>
            <a:r>
              <a:rPr lang="en-US" altLang="ja-JP" dirty="0">
                <a:latin typeface="メイリオ"/>
              </a:rPr>
              <a:t>&gt;</a:t>
            </a:r>
          </a:p>
          <a:p>
            <a:pPr lvl="1">
              <a:buFontTx/>
              <a:buNone/>
            </a:pPr>
            <a:r>
              <a:rPr lang="en-US" altLang="ja-JP" dirty="0">
                <a:latin typeface="メイリオ"/>
              </a:rPr>
              <a:t>	...</a:t>
            </a:r>
          </a:p>
          <a:p>
            <a:pPr lvl="1">
              <a:buFontTx/>
              <a:buNone/>
            </a:pPr>
            <a:r>
              <a:rPr lang="en-US" altLang="ja-JP" dirty="0">
                <a:latin typeface="メイリオ"/>
              </a:rPr>
              <a:t>	&lt;input </a:t>
            </a:r>
            <a:r>
              <a:rPr lang="en-US" altLang="ja-JP" dirty="0">
                <a:solidFill>
                  <a:srgbClr val="FF6600"/>
                </a:solidFill>
                <a:latin typeface="メイリオ"/>
              </a:rPr>
              <a:t>type="submit" </a:t>
            </a:r>
            <a:r>
              <a:rPr lang="en-US" altLang="ja-JP" dirty="0">
                <a:latin typeface="メイリオ"/>
              </a:rPr>
              <a:t>value="</a:t>
            </a:r>
            <a:r>
              <a:rPr lang="ja-JP" altLang="en-US" dirty="0">
                <a:latin typeface="メイリオ"/>
              </a:rPr>
              <a:t>送信</a:t>
            </a:r>
            <a:r>
              <a:rPr lang="en-US" altLang="ja-JP" dirty="0">
                <a:latin typeface="メイリオ"/>
              </a:rPr>
              <a:t>"&gt;</a:t>
            </a:r>
          </a:p>
          <a:p>
            <a:pPr lvl="1">
              <a:buFontTx/>
              <a:buNone/>
            </a:pPr>
            <a:r>
              <a:rPr lang="en-US" altLang="ja-JP" dirty="0">
                <a:latin typeface="メイリオ"/>
              </a:rPr>
              <a:t>&lt;/form&gt;</a:t>
            </a:r>
          </a:p>
          <a:p>
            <a:pPr lvl="1"/>
            <a:r>
              <a:rPr lang="ja-JP" altLang="en-US" dirty="0">
                <a:latin typeface="メイリオ"/>
              </a:rPr>
              <a:t>入力タグで入力</a:t>
            </a:r>
            <a:r>
              <a:rPr lang="en-US" altLang="ja-JP" dirty="0">
                <a:latin typeface="メイリオ"/>
              </a:rPr>
              <a:t>/</a:t>
            </a:r>
            <a:r>
              <a:rPr lang="ja-JP" altLang="en-US" dirty="0">
                <a:latin typeface="メイリオ"/>
              </a:rPr>
              <a:t>選択した値が，そのタグのデータ名と対になってスクリプトに渡される</a:t>
            </a:r>
            <a:endParaRPr lang="en-US" altLang="ja-JP" dirty="0">
              <a:latin typeface="メイリオ"/>
            </a:endParaRPr>
          </a:p>
        </p:txBody>
      </p:sp>
      <p:sp>
        <p:nvSpPr>
          <p:cNvPr id="27653" name="正方形/長方形 5"/>
          <p:cNvSpPr>
            <a:spLocks noChangeArrowheads="1"/>
          </p:cNvSpPr>
          <p:nvPr/>
        </p:nvSpPr>
        <p:spPr bwMode="auto">
          <a:xfrm>
            <a:off x="1193606" y="2483460"/>
            <a:ext cx="9226745" cy="2409627"/>
          </a:xfrm>
          <a:prstGeom prst="rect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27654" name="TextBox 8"/>
          <p:cNvSpPr txBox="1">
            <a:spLocks noChangeArrowheads="1"/>
          </p:cNvSpPr>
          <p:nvPr/>
        </p:nvSpPr>
        <p:spPr bwMode="auto">
          <a:xfrm>
            <a:off x="6673851" y="3391531"/>
            <a:ext cx="3503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>
                <a:solidFill>
                  <a:srgbClr val="008000"/>
                </a:solidFill>
                <a:ea typeface="メイリオ"/>
                <a:cs typeface="メイリオ"/>
              </a:rPr>
              <a:t>※ input, select, textarea</a:t>
            </a:r>
            <a:endParaRPr lang="ja-JP" altLang="en-US">
              <a:solidFill>
                <a:srgbClr val="008000"/>
              </a:solidFill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08500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1EC632-BBC9-4C0C-951B-D8B15129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もし，</a:t>
            </a:r>
            <a:r>
              <a:rPr kumimoji="1" lang="en-US" altLang="ja-JP" dirty="0"/>
              <a:t>XAMPP</a:t>
            </a:r>
            <a:r>
              <a:rPr lang="ja-JP" altLang="en-US" dirty="0"/>
              <a:t>がうまく動かない場合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628AF2-00D4-4CA1-BC0D-563A524D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この講義よりも前に，</a:t>
            </a:r>
            <a:r>
              <a:rPr lang="en-US" altLang="ja-JP" dirty="0"/>
              <a:t>MySQL</a:t>
            </a:r>
            <a:r>
              <a:rPr lang="ja-JP" altLang="en-US" dirty="0"/>
              <a:t>や</a:t>
            </a:r>
            <a:r>
              <a:rPr lang="en-US" altLang="ja-JP" dirty="0"/>
              <a:t>Apache</a:t>
            </a:r>
            <a:r>
              <a:rPr lang="ja-JP" altLang="en-US" dirty="0"/>
              <a:t>や</a:t>
            </a:r>
            <a:br>
              <a:rPr lang="en-US" altLang="ja-JP" dirty="0"/>
            </a:br>
            <a:r>
              <a:rPr lang="en-US" altLang="ja-JP" dirty="0"/>
              <a:t>XAMPP</a:t>
            </a:r>
            <a:r>
              <a:rPr lang="ja-JP" altLang="en-US" dirty="0"/>
              <a:t>を使ったことがあって，</a:t>
            </a:r>
            <a:br>
              <a:rPr lang="en-US" altLang="ja-JP" dirty="0"/>
            </a:br>
            <a:r>
              <a:rPr lang="ja-JP" altLang="en-US" dirty="0"/>
              <a:t>今回，</a:t>
            </a:r>
            <a:r>
              <a:rPr lang="en-US" altLang="ja-JP" dirty="0"/>
              <a:t>XAMPP</a:t>
            </a:r>
            <a:r>
              <a:rPr lang="ja-JP" altLang="en-US" dirty="0"/>
              <a:t>が動かない場合は，以前のものを</a:t>
            </a:r>
            <a:br>
              <a:rPr lang="en-US" altLang="ja-JP" dirty="0"/>
            </a:br>
            <a:r>
              <a:rPr lang="ja-JP" altLang="en-US" dirty="0"/>
              <a:t>アインインストールしましょう。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HTML</a:t>
            </a:r>
            <a:r>
              <a:rPr lang="ja-JP" altLang="en-US" dirty="0"/>
              <a:t>などファイルは，ドキュメントなどに</a:t>
            </a:r>
            <a:br>
              <a:rPr lang="en-US" altLang="ja-JP" dirty="0"/>
            </a:br>
            <a:r>
              <a:rPr lang="ja-JP" altLang="en-US" dirty="0"/>
              <a:t>コピーしておきましょう。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4483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>
                <a:latin typeface="メイリオ"/>
              </a:rPr>
              <a:t>PHP</a:t>
            </a:r>
            <a:r>
              <a:rPr lang="ja-JP" altLang="en-US" sz="3600">
                <a:latin typeface="メイリオ"/>
              </a:rPr>
              <a:t>側でのデータ受信</a:t>
            </a:r>
            <a:endParaRPr lang="ja-JP" altLang="en-US" sz="3600">
              <a:latin typeface="Arial" charset="0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送信した値を</a:t>
            </a:r>
            <a:r>
              <a:rPr lang="en-US" altLang="ja-JP" dirty="0"/>
              <a:t>PHP</a:t>
            </a:r>
            <a:r>
              <a:rPr lang="ja-JP" altLang="en-US" dirty="0"/>
              <a:t>側で受け取るには</a:t>
            </a:r>
            <a:r>
              <a:rPr lang="en-US" altLang="ja-JP" dirty="0"/>
              <a:t>…</a:t>
            </a:r>
          </a:p>
          <a:p>
            <a:pPr lvl="1"/>
            <a:r>
              <a:rPr lang="en-US" altLang="ja-JP" dirty="0"/>
              <a:t>POST</a:t>
            </a:r>
            <a:r>
              <a:rPr lang="ja-JP" altLang="en-US" dirty="0"/>
              <a:t>で送る値は</a:t>
            </a:r>
            <a:r>
              <a:rPr lang="en-US" altLang="ja-JP" dirty="0"/>
              <a:t> </a:t>
            </a:r>
            <a:r>
              <a:rPr lang="en-US" altLang="ja-JP" b="1" dirty="0">
                <a:solidFill>
                  <a:srgbClr val="3366FF"/>
                </a:solidFill>
              </a:rPr>
              <a:t>$_POST[</a:t>
            </a:r>
            <a:r>
              <a:rPr lang="en-US" altLang="ja-JP" dirty="0"/>
              <a:t>"</a:t>
            </a:r>
            <a:r>
              <a:rPr lang="ja-JP" altLang="en-US" i="1" dirty="0"/>
              <a:t>値の名前</a:t>
            </a:r>
            <a:r>
              <a:rPr lang="en-US" altLang="ja-JP" dirty="0"/>
              <a:t>"</a:t>
            </a:r>
            <a:r>
              <a:rPr lang="en-US" altLang="ja-JP" b="1" dirty="0">
                <a:solidFill>
                  <a:srgbClr val="3366FF"/>
                </a:solidFill>
              </a:rPr>
              <a:t>] </a:t>
            </a:r>
            <a:r>
              <a:rPr lang="ja-JP" altLang="en-US" dirty="0"/>
              <a:t>で取る</a:t>
            </a:r>
            <a:endParaRPr lang="en-US" altLang="ja-JP" dirty="0"/>
          </a:p>
          <a:p>
            <a:pPr lvl="1"/>
            <a:r>
              <a:rPr lang="en-US" altLang="ja-JP" dirty="0"/>
              <a:t>GET</a:t>
            </a:r>
            <a:r>
              <a:rPr lang="ja-JP" altLang="en-US" dirty="0"/>
              <a:t>で送る値は</a:t>
            </a:r>
            <a:r>
              <a:rPr lang="en-US" altLang="ja-JP" dirty="0"/>
              <a:t> </a:t>
            </a:r>
            <a:r>
              <a:rPr lang="en-US" altLang="ja-JP" b="1" dirty="0">
                <a:solidFill>
                  <a:srgbClr val="3366FF"/>
                </a:solidFill>
              </a:rPr>
              <a:t>$_GET[</a:t>
            </a:r>
            <a:r>
              <a:rPr lang="en-US" altLang="ja-JP" dirty="0"/>
              <a:t>"</a:t>
            </a:r>
            <a:r>
              <a:rPr lang="ja-JP" altLang="en-US" i="1" dirty="0"/>
              <a:t>値の名前</a:t>
            </a:r>
            <a:r>
              <a:rPr lang="en-US" altLang="ja-JP" dirty="0"/>
              <a:t>"</a:t>
            </a:r>
            <a:r>
              <a:rPr lang="en-US" altLang="ja-JP" b="1" dirty="0">
                <a:solidFill>
                  <a:srgbClr val="3366FF"/>
                </a:solidFill>
              </a:rPr>
              <a:t>]</a:t>
            </a:r>
            <a:r>
              <a:rPr lang="en-US" altLang="ja-JP" dirty="0"/>
              <a:t> </a:t>
            </a:r>
            <a:r>
              <a:rPr lang="ja-JP" altLang="en-US" dirty="0"/>
              <a:t>で取る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sz="1400" dirty="0"/>
          </a:p>
          <a:p>
            <a:pPr marL="457200" lvl="1" indent="0">
              <a:buNone/>
            </a:pPr>
            <a:r>
              <a:rPr lang="en-US" altLang="ja-JP" dirty="0"/>
              <a:t>	&lt;form method="</a:t>
            </a:r>
            <a:r>
              <a:rPr lang="en-US" altLang="ja-JP" b="1" dirty="0"/>
              <a:t>POST</a:t>
            </a:r>
            <a:r>
              <a:rPr lang="en-US" altLang="ja-JP" dirty="0"/>
              <a:t>" action="●●.</a:t>
            </a:r>
            <a:r>
              <a:rPr lang="en-US" altLang="ja-JP" dirty="0" err="1"/>
              <a:t>php</a:t>
            </a:r>
            <a:r>
              <a:rPr lang="en-US" altLang="ja-JP" dirty="0"/>
              <a:t>"&gt;</a:t>
            </a:r>
          </a:p>
          <a:p>
            <a:pPr marL="457200" lvl="1" indent="0">
              <a:buNone/>
            </a:pPr>
            <a:r>
              <a:rPr lang="en-US" altLang="ja-JP" dirty="0"/>
              <a:t>	    &lt;input </a:t>
            </a:r>
            <a:r>
              <a:rPr lang="en-US" altLang="ja-JP" b="1" dirty="0"/>
              <a:t>name</a:t>
            </a:r>
            <a:r>
              <a:rPr lang="en-US" altLang="ja-JP" dirty="0"/>
              <a:t>="</a:t>
            </a:r>
            <a:r>
              <a:rPr lang="en-US" altLang="ja-JP" b="1" dirty="0" err="1">
                <a:solidFill>
                  <a:srgbClr val="008000"/>
                </a:solidFill>
              </a:rPr>
              <a:t>userID</a:t>
            </a:r>
            <a:r>
              <a:rPr lang="en-US" altLang="ja-JP" dirty="0"/>
              <a:t>" .../&gt;</a:t>
            </a:r>
          </a:p>
          <a:p>
            <a:pPr marL="457200" lvl="1" indent="0">
              <a:buNone/>
            </a:pPr>
            <a:r>
              <a:rPr lang="en-US" altLang="ja-JP" dirty="0"/>
              <a:t>	&lt;/form&gt;</a:t>
            </a:r>
          </a:p>
          <a:p>
            <a:pPr marL="457200" lvl="1" indent="0">
              <a:buNone/>
            </a:pPr>
            <a:endParaRPr lang="en-US" altLang="ja-JP" sz="1400" dirty="0"/>
          </a:p>
          <a:p>
            <a:pPr marL="457200" lvl="1" indent="0">
              <a:buNone/>
            </a:pPr>
            <a:r>
              <a:rPr lang="en-US" altLang="ja-JP" dirty="0"/>
              <a:t>			$u = </a:t>
            </a:r>
            <a:r>
              <a:rPr lang="en-US" altLang="ja-JP" b="1" dirty="0"/>
              <a:t>$_POST[</a:t>
            </a:r>
            <a:r>
              <a:rPr lang="en-US" altLang="ja-JP" dirty="0"/>
              <a:t>"</a:t>
            </a:r>
            <a:r>
              <a:rPr lang="en-US" altLang="ja-JP" b="1" dirty="0" err="1">
                <a:solidFill>
                  <a:srgbClr val="008000"/>
                </a:solidFill>
              </a:rPr>
              <a:t>userID</a:t>
            </a:r>
            <a:r>
              <a:rPr lang="en-US" altLang="ja-JP" dirty="0"/>
              <a:t>"</a:t>
            </a:r>
            <a:r>
              <a:rPr lang="en-US" altLang="ja-JP" b="1" dirty="0"/>
              <a:t>]</a:t>
            </a:r>
            <a:r>
              <a:rPr lang="en-US" altLang="ja-JP" dirty="0"/>
              <a:t>;</a:t>
            </a:r>
          </a:p>
          <a:p>
            <a:pPr marL="457200" lvl="1" indent="0">
              <a:buNone/>
            </a:pPr>
            <a:endParaRPr lang="en-US" altLang="ja-JP" sz="1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997132" y="5525881"/>
            <a:ext cx="1205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6600"/>
                </a:solidFill>
                <a:ea typeface="メイリオ"/>
                <a:cs typeface="メイリオ"/>
              </a:rPr>
              <a:t>この変数に入る。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1540615" y="3331042"/>
            <a:ext cx="6898137" cy="1630624"/>
          </a:xfrm>
          <a:prstGeom prst="rect">
            <a:avLst/>
          </a:prstGeom>
          <a:noFill/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a typeface="メイリオ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962884" y="4179554"/>
            <a:ext cx="1775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6600"/>
                </a:solidFill>
                <a:ea typeface="メイリオ"/>
                <a:cs typeface="メイリオ"/>
              </a:rPr>
              <a:t>この入力欄に書いた値は</a:t>
            </a:r>
            <a:r>
              <a:rPr lang="en-US" altLang="ja-JP" sz="2000" dirty="0">
                <a:solidFill>
                  <a:srgbClr val="FF6600"/>
                </a:solidFill>
                <a:ea typeface="メイリオ"/>
                <a:cs typeface="メイリオ"/>
              </a:rPr>
              <a:t>…</a:t>
            </a:r>
            <a:endParaRPr lang="ja-JP" altLang="en-US" sz="2000" dirty="0">
              <a:solidFill>
                <a:srgbClr val="FF6600"/>
              </a:solidFill>
              <a:ea typeface="メイリオ"/>
              <a:cs typeface="メイリオ"/>
            </a:endParaRPr>
          </a:p>
        </p:txBody>
      </p:sp>
      <p:cxnSp>
        <p:nvCxnSpPr>
          <p:cNvPr id="19" name="直線矢印コネクタ 18"/>
          <p:cNvCxnSpPr>
            <a:endCxn id="2" idx="2"/>
          </p:cNvCxnSpPr>
          <p:nvPr/>
        </p:nvCxnSpPr>
        <p:spPr>
          <a:xfrm>
            <a:off x="5737926" y="4228078"/>
            <a:ext cx="518413" cy="826522"/>
          </a:xfrm>
          <a:prstGeom prst="straightConnector1">
            <a:avLst/>
          </a:prstGeom>
          <a:ln w="76200" cmpd="sng">
            <a:solidFill>
              <a:srgbClr val="FF66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3825227" y="5067494"/>
            <a:ext cx="4343810" cy="556449"/>
          </a:xfrm>
          <a:prstGeom prst="rect">
            <a:avLst/>
          </a:prstGeom>
          <a:noFill/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a typeface="メイリオ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40784" y="2963470"/>
            <a:ext cx="1399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ea typeface="メイリオ"/>
                <a:cs typeface="メイリオ"/>
              </a:rPr>
              <a:t>login.html</a:t>
            </a:r>
            <a:endParaRPr lang="ja-JP" altLang="en-US" sz="2000" b="1" dirty="0">
              <a:ea typeface="メイリオ"/>
              <a:cs typeface="メイリオ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135476" y="5129183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ea typeface="メイリオ"/>
                <a:cs typeface="メイリオ"/>
              </a:rPr>
              <a:t>●●.</a:t>
            </a:r>
            <a:r>
              <a:rPr lang="en-US" altLang="ja-JP" sz="2000" b="1" dirty="0" err="1">
                <a:ea typeface="メイリオ"/>
                <a:cs typeface="メイリオ"/>
              </a:rPr>
              <a:t>php</a:t>
            </a:r>
            <a:endParaRPr lang="ja-JP" altLang="en-US" sz="2000" b="1" dirty="0"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675757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3600">
                <a:latin typeface="Arial" charset="0"/>
              </a:rPr>
              <a:t>演習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41538" y="1422400"/>
            <a:ext cx="8526462" cy="5056805"/>
          </a:xfrm>
        </p:spPr>
        <p:txBody>
          <a:bodyPr/>
          <a:lstStyle/>
          <a:p>
            <a:r>
              <a:rPr lang="ja-JP" altLang="en-US" dirty="0"/>
              <a:t>ファイル</a:t>
            </a:r>
            <a:r>
              <a:rPr lang="en-US" altLang="ja-JP" dirty="0"/>
              <a:t> </a:t>
            </a:r>
            <a:r>
              <a:rPr lang="en-US" altLang="ja-JP" dirty="0" err="1"/>
              <a:t>check.php</a:t>
            </a:r>
            <a:r>
              <a:rPr lang="en-US" altLang="ja-JP" dirty="0"/>
              <a:t> </a:t>
            </a:r>
            <a:r>
              <a:rPr lang="ja-JP" altLang="en-US" dirty="0"/>
              <a:t>を作成</a:t>
            </a:r>
            <a:r>
              <a:rPr lang="en-US" altLang="ja-JP" dirty="0"/>
              <a:t>→</a:t>
            </a:r>
            <a:r>
              <a:rPr lang="ja-JP" altLang="en-US" dirty="0"/>
              <a:t>保存</a:t>
            </a:r>
            <a:endParaRPr lang="en-US" altLang="ja-JP" dirty="0"/>
          </a:p>
          <a:p>
            <a:r>
              <a:rPr lang="ja-JP" altLang="en-US" dirty="0"/>
              <a:t>先に作成した</a:t>
            </a:r>
            <a:r>
              <a:rPr lang="en-US" altLang="ja-JP" dirty="0"/>
              <a:t> login.html </a:t>
            </a:r>
            <a:r>
              <a:rPr lang="ja-JP" altLang="en-US" dirty="0"/>
              <a:t>の</a:t>
            </a:r>
            <a:r>
              <a:rPr lang="en-US" altLang="ja-JP" dirty="0"/>
              <a:t>form</a:t>
            </a:r>
            <a:r>
              <a:rPr lang="ja-JP" altLang="en-US" dirty="0"/>
              <a:t>から，</a:t>
            </a:r>
            <a:r>
              <a:rPr lang="en-US" altLang="ja-JP" dirty="0" err="1"/>
              <a:t>check.php</a:t>
            </a:r>
            <a:r>
              <a:rPr lang="ja-JP" altLang="en-US" dirty="0"/>
              <a:t>にユーザ</a:t>
            </a:r>
            <a:r>
              <a:rPr lang="en-US" altLang="ja-JP" dirty="0"/>
              <a:t>ID</a:t>
            </a:r>
            <a:r>
              <a:rPr lang="ja-JP" altLang="en-US" dirty="0"/>
              <a:t>とパスワードの値を</a:t>
            </a:r>
            <a:r>
              <a:rPr lang="en-US" altLang="ja-JP" dirty="0"/>
              <a:t>POST</a:t>
            </a:r>
            <a:r>
              <a:rPr lang="ja-JP" altLang="en-US" dirty="0"/>
              <a:t>形式で送信できるようにしよう。</a:t>
            </a:r>
            <a:endParaRPr lang="en-US" altLang="ja-JP" dirty="0"/>
          </a:p>
          <a:p>
            <a:r>
              <a:rPr lang="en-US" altLang="ja-JP" dirty="0" err="1"/>
              <a:t>check.php</a:t>
            </a:r>
            <a:r>
              <a:rPr lang="ja-JP" altLang="en-US" dirty="0"/>
              <a:t>が，</a:t>
            </a:r>
            <a:r>
              <a:rPr lang="en-US" altLang="ja-JP" dirty="0"/>
              <a:t>login.html</a:t>
            </a:r>
            <a:r>
              <a:rPr lang="ja-JP" altLang="en-US" dirty="0"/>
              <a:t>から送信されたユーザ</a:t>
            </a:r>
            <a:r>
              <a:rPr lang="en-US" altLang="ja-JP" dirty="0"/>
              <a:t>ID</a:t>
            </a:r>
            <a:r>
              <a:rPr lang="ja-JP" altLang="en-US" dirty="0"/>
              <a:t>とパスワードの値を受け取り，そのままブラウザに出力するようにしよう。</a:t>
            </a:r>
            <a:endParaRPr lang="en-US" altLang="ja-JP" dirty="0"/>
          </a:p>
          <a:p>
            <a:pPr lvl="1"/>
            <a:r>
              <a:rPr lang="ja-JP" altLang="en-US" dirty="0"/>
              <a:t>「あなたのユーザ</a:t>
            </a:r>
            <a:r>
              <a:rPr lang="en-US" altLang="ja-JP" dirty="0"/>
              <a:t>ID</a:t>
            </a:r>
            <a:r>
              <a:rPr lang="ja-JP" altLang="en-US" dirty="0"/>
              <a:t>は</a:t>
            </a:r>
            <a:r>
              <a:rPr lang="en-US" altLang="ja-JP" dirty="0"/>
              <a:t>○○</a:t>
            </a:r>
            <a:r>
              <a:rPr lang="ja-JP" altLang="en-US" dirty="0"/>
              <a:t>で，パスワードは</a:t>
            </a:r>
            <a:r>
              <a:rPr lang="en-US" altLang="ja-JP" dirty="0"/>
              <a:t>●●</a:t>
            </a:r>
            <a:r>
              <a:rPr lang="ja-JP" altLang="en-US" dirty="0"/>
              <a:t>ですね。」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4072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204460"/>
            <a:ext cx="10420352" cy="685800"/>
          </a:xfrm>
        </p:spPr>
        <p:txBody>
          <a:bodyPr/>
          <a:lstStyle/>
          <a:p>
            <a:pPr eaLnBrk="1" hangingPunct="1"/>
            <a:r>
              <a:rPr lang="ja-JP" altLang="en-US" sz="3600">
                <a:latin typeface="Arial" charset="0"/>
              </a:rPr>
              <a:t>ここまでの説明で詰まった人は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41538" y="1422400"/>
            <a:ext cx="8229600" cy="5056805"/>
          </a:xfrm>
        </p:spPr>
        <p:txBody>
          <a:bodyPr/>
          <a:lstStyle/>
          <a:p>
            <a:r>
              <a:rPr lang="en-US" altLang="ja-JP"/>
              <a:t>HTML, CSS</a:t>
            </a:r>
            <a:r>
              <a:rPr lang="ja-JP" altLang="en-US"/>
              <a:t>の</a:t>
            </a:r>
            <a:r>
              <a:rPr lang="en-US" altLang="ja-JP"/>
              <a:t> online reference</a:t>
            </a:r>
          </a:p>
          <a:p>
            <a:pPr lvl="1"/>
            <a:r>
              <a:rPr lang="ja-JP" altLang="en-US"/>
              <a:t>日本語なら</a:t>
            </a:r>
            <a:r>
              <a:rPr lang="en-US" altLang="ja-JP"/>
              <a:t> </a:t>
            </a:r>
            <a:r>
              <a:rPr lang="en-US" altLang="ja-JP">
                <a:solidFill>
                  <a:srgbClr val="3366FF"/>
                </a:solidFill>
              </a:rPr>
              <a:t>http://htmq.com/ </a:t>
            </a:r>
            <a:r>
              <a:rPr lang="ja-JP" altLang="en-US"/>
              <a:t>がおススメ</a:t>
            </a:r>
            <a:endParaRPr lang="en-US" altLang="ja-JP"/>
          </a:p>
          <a:p>
            <a:pPr lvl="1"/>
            <a:r>
              <a:rPr lang="ja-JP" altLang="en-US"/>
              <a:t>中国語は？</a:t>
            </a:r>
            <a:endParaRPr lang="en-US" altLang="ja-JP"/>
          </a:p>
          <a:p>
            <a:r>
              <a:rPr lang="en-US" altLang="ja-JP"/>
              <a:t>PHP</a:t>
            </a:r>
            <a:r>
              <a:rPr lang="ja-JP" altLang="en-US"/>
              <a:t>の</a:t>
            </a:r>
            <a:r>
              <a:rPr lang="en-US" altLang="ja-JP"/>
              <a:t> online reference </a:t>
            </a:r>
            <a:r>
              <a:rPr lang="ja-JP" altLang="en-US"/>
              <a:t>等</a:t>
            </a:r>
            <a:endParaRPr lang="en-US" altLang="ja-JP"/>
          </a:p>
          <a:p>
            <a:pPr lvl="1"/>
            <a:r>
              <a:rPr lang="ja-JP" altLang="en-US"/>
              <a:t>日本語なら</a:t>
            </a:r>
            <a:r>
              <a:rPr lang="en-US" altLang="ja-JP"/>
              <a:t> </a:t>
            </a:r>
            <a:r>
              <a:rPr lang="en-US" altLang="ja-JP">
                <a:solidFill>
                  <a:srgbClr val="3366FF"/>
                </a:solidFill>
              </a:rPr>
              <a:t>http://www.php.net/manual/ja/</a:t>
            </a:r>
          </a:p>
          <a:p>
            <a:pPr lvl="1"/>
            <a:r>
              <a:rPr lang="ja-JP" altLang="en-US"/>
              <a:t>中国語なら</a:t>
            </a:r>
            <a:r>
              <a:rPr lang="en-US" altLang="ja-JP"/>
              <a:t> </a:t>
            </a:r>
            <a:r>
              <a:rPr lang="en-US" altLang="ja-JP">
                <a:solidFill>
                  <a:srgbClr val="3366FF"/>
                </a:solidFill>
              </a:rPr>
              <a:t>http://www.php.net/manual/zh/</a:t>
            </a:r>
          </a:p>
          <a:p>
            <a:pPr lvl="1"/>
            <a:r>
              <a:rPr lang="ja-JP" altLang="en-US"/>
              <a:t>入門的解説</a:t>
            </a:r>
            <a:r>
              <a:rPr lang="en-US" altLang="ja-JP"/>
              <a:t> </a:t>
            </a:r>
            <a:r>
              <a:rPr lang="en-US" altLang="ja-JP">
                <a:solidFill>
                  <a:srgbClr val="3366FF"/>
                </a:solidFill>
              </a:rPr>
              <a:t>http://www.phpbook.jp/tutorial/</a:t>
            </a:r>
          </a:p>
        </p:txBody>
      </p:sp>
    </p:spTree>
    <p:extLst>
      <p:ext uri="{BB962C8B-B14F-4D97-AF65-F5344CB8AC3E}">
        <p14:creationId xmlns:p14="http://schemas.microsoft.com/office/powerpoint/2010/main" val="4143224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>
                <a:latin typeface="Arial" charset="0"/>
              </a:rPr>
              <a:t>PHP</a:t>
            </a:r>
            <a:r>
              <a:rPr lang="ja-JP" altLang="en-US" sz="3600">
                <a:latin typeface="Arial" charset="0"/>
              </a:rPr>
              <a:t>の「条件分岐」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963261" y="1422400"/>
            <a:ext cx="9704739" cy="3632200"/>
          </a:xfrm>
        </p:spPr>
        <p:txBody>
          <a:bodyPr/>
          <a:lstStyle/>
          <a:p>
            <a:r>
              <a:rPr kumimoji="1" lang="en-US" altLang="ja-JP" dirty="0"/>
              <a:t>login.html</a:t>
            </a:r>
            <a:r>
              <a:rPr lang="ja-JP" altLang="en-US" dirty="0"/>
              <a:t>に入力した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userID</a:t>
            </a:r>
            <a:r>
              <a:rPr kumimoji="1" lang="en-US" altLang="ja-JP" dirty="0"/>
              <a:t> </a:t>
            </a:r>
            <a:r>
              <a:rPr kumimoji="1" lang="ja-JP" altLang="en-US" dirty="0"/>
              <a:t>と</a:t>
            </a:r>
            <a:r>
              <a:rPr kumimoji="1" lang="en-US" altLang="ja-JP" dirty="0"/>
              <a:t> password </a:t>
            </a:r>
            <a:r>
              <a:rPr kumimoji="1" lang="ja-JP" altLang="en-US" dirty="0"/>
              <a:t>が，どちらも自分の学生番号なら「成功」を表示し，そうでなければ「失敗」を表示するようにしよう。</a:t>
            </a:r>
            <a:endParaRPr kumimoji="1" lang="en-US" altLang="ja-JP" dirty="0"/>
          </a:p>
          <a:p>
            <a:r>
              <a:rPr lang="ja-JP" altLang="en-US" dirty="0"/>
              <a:t>自分の学生番号かどうかの「判断」は，</a:t>
            </a:r>
            <a:r>
              <a:rPr lang="en-US" altLang="ja-JP" dirty="0"/>
              <a:t>HTML</a:t>
            </a:r>
            <a:r>
              <a:rPr lang="ja-JP" altLang="en-US" dirty="0"/>
              <a:t>ではできない</a:t>
            </a:r>
            <a:r>
              <a:rPr lang="en-US" altLang="ja-JP" dirty="0"/>
              <a:t>…PHP</a:t>
            </a:r>
            <a:r>
              <a:rPr lang="ja-JP" altLang="en-US" dirty="0"/>
              <a:t>にやらせよう。</a:t>
            </a:r>
            <a:endParaRPr lang="en-US" altLang="ja-JP" dirty="0"/>
          </a:p>
        </p:txBody>
      </p:sp>
      <p:sp>
        <p:nvSpPr>
          <p:cNvPr id="3" name="フローチャート: 判断 2"/>
          <p:cNvSpPr/>
          <p:nvPr/>
        </p:nvSpPr>
        <p:spPr>
          <a:xfrm>
            <a:off x="3627100" y="4478094"/>
            <a:ext cx="2366724" cy="1212145"/>
          </a:xfrm>
          <a:prstGeom prst="flowChartDecision">
            <a:avLst/>
          </a:prstGeom>
          <a:solidFill>
            <a:srgbClr val="FFFF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2000">
                <a:solidFill>
                  <a:srgbClr val="000000"/>
                </a:solidFill>
                <a:ea typeface="メイリオ"/>
              </a:rPr>
              <a:t>user ID = </a:t>
            </a:r>
            <a:r>
              <a:rPr lang="ja-JP" altLang="en-US" sz="2000">
                <a:solidFill>
                  <a:srgbClr val="000000"/>
                </a:solidFill>
                <a:ea typeface="メイリオ"/>
              </a:rPr>
              <a:t>自分の学生番号</a:t>
            </a:r>
            <a:endParaRPr lang="en-US" altLang="ja-JP" sz="2000">
              <a:solidFill>
                <a:srgbClr val="000000"/>
              </a:solidFill>
              <a:ea typeface="メイリオ"/>
            </a:endParaRPr>
          </a:p>
          <a:p>
            <a:pPr algn="ctr"/>
            <a:r>
              <a:rPr lang="en-US" altLang="ja-JP" sz="2000">
                <a:solidFill>
                  <a:srgbClr val="000000"/>
                </a:solidFill>
                <a:ea typeface="メイリオ"/>
              </a:rPr>
              <a:t>AND</a:t>
            </a:r>
          </a:p>
          <a:p>
            <a:pPr algn="ctr"/>
            <a:r>
              <a:rPr lang="en-US" altLang="ja-JP" sz="2000">
                <a:solidFill>
                  <a:srgbClr val="000000"/>
                </a:solidFill>
                <a:ea typeface="メイリオ"/>
              </a:rPr>
              <a:t>password = </a:t>
            </a:r>
            <a:r>
              <a:rPr lang="ja-JP" altLang="en-US" sz="2000">
                <a:solidFill>
                  <a:srgbClr val="000000"/>
                </a:solidFill>
                <a:ea typeface="メイリオ"/>
              </a:rPr>
              <a:t>自分の学生番号</a:t>
            </a:r>
          </a:p>
        </p:txBody>
      </p:sp>
      <p:sp>
        <p:nvSpPr>
          <p:cNvPr id="12" name="フローチャート: 処理 11"/>
          <p:cNvSpPr/>
          <p:nvPr/>
        </p:nvSpPr>
        <p:spPr>
          <a:xfrm>
            <a:off x="4161057" y="6050997"/>
            <a:ext cx="1313243" cy="346327"/>
          </a:xfrm>
          <a:prstGeom prst="flowChartProcess">
            <a:avLst/>
          </a:prstGeom>
          <a:solidFill>
            <a:srgbClr val="FFFF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rgbClr val="000000"/>
                </a:solidFill>
                <a:ea typeface="メイリオ"/>
              </a:rPr>
              <a:t>成功</a:t>
            </a:r>
          </a:p>
        </p:txBody>
      </p:sp>
      <p:sp>
        <p:nvSpPr>
          <p:cNvPr id="17" name="フローチャート: 処理 16"/>
          <p:cNvSpPr/>
          <p:nvPr/>
        </p:nvSpPr>
        <p:spPr>
          <a:xfrm>
            <a:off x="5915298" y="6059097"/>
            <a:ext cx="1313243" cy="346327"/>
          </a:xfrm>
          <a:prstGeom prst="flowChartProcess">
            <a:avLst/>
          </a:prstGeom>
          <a:solidFill>
            <a:srgbClr val="FFFF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rgbClr val="000000"/>
                </a:solidFill>
                <a:ea typeface="メイリオ"/>
              </a:rPr>
              <a:t>失敗</a:t>
            </a:r>
          </a:p>
        </p:txBody>
      </p:sp>
      <p:cxnSp>
        <p:nvCxnSpPr>
          <p:cNvPr id="16" name="直線矢印コネクタ 15"/>
          <p:cNvCxnSpPr>
            <a:stCxn id="3" idx="2"/>
            <a:endCxn id="12" idx="0"/>
          </p:cNvCxnSpPr>
          <p:nvPr/>
        </p:nvCxnSpPr>
        <p:spPr>
          <a:xfrm>
            <a:off x="4810462" y="5690238"/>
            <a:ext cx="7216" cy="360758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3" idx="3"/>
            <a:endCxn id="17" idx="0"/>
          </p:cNvCxnSpPr>
          <p:nvPr/>
        </p:nvCxnSpPr>
        <p:spPr>
          <a:xfrm>
            <a:off x="5993825" y="5084166"/>
            <a:ext cx="578095" cy="974930"/>
          </a:xfrm>
          <a:prstGeom prst="bentConnector2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060040" y="5661378"/>
            <a:ext cx="710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>
                <a:solidFill>
                  <a:srgbClr val="FF6600"/>
                </a:solidFill>
                <a:ea typeface="メイリオ"/>
                <a:cs typeface="メイリオ"/>
              </a:rPr>
              <a:t>YES</a:t>
            </a:r>
            <a:endParaRPr lang="ja-JP" altLang="en-US" sz="2000" b="1">
              <a:solidFill>
                <a:srgbClr val="FF6600"/>
              </a:solidFill>
              <a:ea typeface="メイリオ"/>
              <a:cs typeface="メイリオ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709044" y="56550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>
                <a:solidFill>
                  <a:srgbClr val="FF6600"/>
                </a:solidFill>
                <a:ea typeface="メイリオ"/>
                <a:cs typeface="メイリオ"/>
              </a:rPr>
              <a:t>NO</a:t>
            </a:r>
            <a:endParaRPr lang="ja-JP" altLang="en-US" sz="2000" b="1">
              <a:solidFill>
                <a:srgbClr val="FF6600"/>
              </a:solidFill>
              <a:ea typeface="メイリオ"/>
              <a:cs typeface="メイリオ"/>
            </a:endParaRPr>
          </a:p>
        </p:txBody>
      </p:sp>
      <p:sp>
        <p:nvSpPr>
          <p:cNvPr id="5" name="メモ 4"/>
          <p:cNvSpPr/>
          <p:nvPr/>
        </p:nvSpPr>
        <p:spPr>
          <a:xfrm>
            <a:off x="3078706" y="4377082"/>
            <a:ext cx="4632431" cy="2193405"/>
          </a:xfrm>
          <a:prstGeom prst="foldedCorner">
            <a:avLst/>
          </a:prstGeom>
          <a:noFill/>
          <a:ln>
            <a:solidFill>
              <a:srgbClr val="6162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a typeface="メイリオ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09044" y="4146249"/>
            <a:ext cx="1706868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b="1" dirty="0" err="1">
                <a:ea typeface="メイリオ"/>
                <a:cs typeface="メイリオ"/>
              </a:rPr>
              <a:t>check.php</a:t>
            </a:r>
            <a:endParaRPr lang="ja-JP" altLang="en-US" sz="2400" b="1" dirty="0"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404533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028" y="190500"/>
            <a:ext cx="10078324" cy="685800"/>
          </a:xfrm>
        </p:spPr>
        <p:txBody>
          <a:bodyPr/>
          <a:lstStyle/>
          <a:p>
            <a:r>
              <a:rPr lang="ja-JP" altLang="en-US" dirty="0">
                <a:latin typeface="メイリオ"/>
              </a:rPr>
              <a:t>条件分岐（</a:t>
            </a:r>
            <a:r>
              <a:rPr lang="en-US" altLang="ja-JP" dirty="0">
                <a:latin typeface="メイリオ"/>
              </a:rPr>
              <a:t>if</a:t>
            </a:r>
            <a:r>
              <a:rPr lang="ja-JP" altLang="en-US" dirty="0">
                <a:latin typeface="メイリオ"/>
              </a:rPr>
              <a:t>）３パターン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0050" y="1164081"/>
            <a:ext cx="218651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if(</a:t>
            </a:r>
            <a:r>
              <a:rPr lang="ja-JP" altLang="en-US" b="1" dirty="0">
                <a:solidFill>
                  <a:srgbClr val="3366FF"/>
                </a:solidFill>
                <a:latin typeface="メイリオ"/>
                <a:ea typeface="メイリオ"/>
                <a:cs typeface="メイリオ"/>
              </a:rPr>
              <a:t>条件式</a:t>
            </a:r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){</a:t>
            </a:r>
          </a:p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  </a:t>
            </a:r>
          </a:p>
          <a:p>
            <a:endParaRPr lang="en-US" altLang="ja-JP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}</a:t>
            </a:r>
            <a:endParaRPr lang="en-US" altLang="ja-JP" b="1" dirty="0">
              <a:latin typeface="メイリオ"/>
              <a:ea typeface="メイリオ"/>
              <a:cs typeface="メイリオ"/>
            </a:endParaRPr>
          </a:p>
          <a:p>
            <a:endParaRPr lang="en-US" altLang="ja-JP" b="1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7451" y="3419773"/>
            <a:ext cx="2338388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if(</a:t>
            </a:r>
            <a:r>
              <a:rPr lang="ja-JP" altLang="en-US" b="1" dirty="0">
                <a:solidFill>
                  <a:srgbClr val="3366FF"/>
                </a:solidFill>
                <a:latin typeface="メイリオ"/>
                <a:ea typeface="メイリオ"/>
                <a:cs typeface="メイリオ"/>
              </a:rPr>
              <a:t>条件式</a:t>
            </a:r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){</a:t>
            </a:r>
          </a:p>
          <a:p>
            <a:endParaRPr lang="en-US" altLang="ja-JP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}else{</a:t>
            </a:r>
          </a:p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  </a:t>
            </a:r>
          </a:p>
          <a:p>
            <a:endParaRPr lang="en-US" altLang="ja-JP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}</a:t>
            </a:r>
          </a:p>
          <a:p>
            <a:endParaRPr lang="en-US" altLang="ja-JP" b="1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1730177" y="1906886"/>
            <a:ext cx="2030413" cy="46196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b="1" dirty="0">
                <a:latin typeface="メイリオ"/>
                <a:ea typeface="メイリオ"/>
                <a:cs typeface="メイリオ"/>
              </a:rPr>
              <a:t>実行される式</a:t>
            </a:r>
            <a:endParaRPr lang="ja-JP" altLang="en-US" dirty="0">
              <a:ea typeface="メイリオ"/>
              <a:cs typeface="メイリオ"/>
            </a:endParaRPr>
          </a:p>
        </p:txBody>
      </p:sp>
      <p:sp>
        <p:nvSpPr>
          <p:cNvPr id="18439" name="TextBox 8"/>
          <p:cNvSpPr txBox="1">
            <a:spLocks noChangeArrowheads="1"/>
          </p:cNvSpPr>
          <p:nvPr/>
        </p:nvSpPr>
        <p:spPr bwMode="auto">
          <a:xfrm>
            <a:off x="1747639" y="3964286"/>
            <a:ext cx="2032000" cy="46196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b="1" dirty="0">
                <a:latin typeface="メイリオ"/>
                <a:ea typeface="メイリオ"/>
                <a:cs typeface="メイリオ"/>
              </a:rPr>
              <a:t>実行される式</a:t>
            </a:r>
            <a:endParaRPr lang="ja-JP" altLang="en-US" dirty="0">
              <a:ea typeface="メイリオ"/>
              <a:cs typeface="メイリオ"/>
            </a:endParaRPr>
          </a:p>
        </p:txBody>
      </p:sp>
      <p:sp>
        <p:nvSpPr>
          <p:cNvPr id="18440" name="TextBox 9"/>
          <p:cNvSpPr txBox="1">
            <a:spLocks noChangeArrowheads="1"/>
          </p:cNvSpPr>
          <p:nvPr/>
        </p:nvSpPr>
        <p:spPr bwMode="auto">
          <a:xfrm>
            <a:off x="1747639" y="5096173"/>
            <a:ext cx="2032000" cy="461962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b="1" dirty="0">
                <a:latin typeface="メイリオ"/>
                <a:ea typeface="メイリオ"/>
                <a:cs typeface="メイリオ"/>
              </a:rPr>
              <a:t>実行される式</a:t>
            </a:r>
            <a:endParaRPr lang="ja-JP" altLang="en-US" dirty="0">
              <a:ea typeface="メイリオ"/>
              <a:cs typeface="メイリオ"/>
            </a:endParaRPr>
          </a:p>
        </p:txBody>
      </p:sp>
      <p:sp>
        <p:nvSpPr>
          <p:cNvPr id="18441" name="TextBox 22"/>
          <p:cNvSpPr txBox="1">
            <a:spLocks noChangeArrowheads="1"/>
          </p:cNvSpPr>
          <p:nvPr/>
        </p:nvSpPr>
        <p:spPr bwMode="auto">
          <a:xfrm>
            <a:off x="3827377" y="935481"/>
            <a:ext cx="553998" cy="219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dirty="0">
                <a:ea typeface="メイリオ"/>
                <a:cs typeface="メイリオ"/>
              </a:rPr>
              <a:t>満たされたら</a:t>
            </a:r>
            <a:r>
              <a:rPr lang="en-US" altLang="ja-JP" dirty="0">
                <a:ea typeface="メイリオ"/>
                <a:cs typeface="メイリオ"/>
              </a:rPr>
              <a:t>...</a:t>
            </a:r>
            <a:endParaRPr lang="ja-JP" altLang="en-US" dirty="0">
              <a:ea typeface="メイリオ"/>
              <a:cs typeface="メイリオ"/>
            </a:endParaRPr>
          </a:p>
        </p:txBody>
      </p:sp>
      <p:sp>
        <p:nvSpPr>
          <p:cNvPr id="18442" name="TextBox 24"/>
          <p:cNvSpPr txBox="1">
            <a:spLocks noChangeArrowheads="1"/>
          </p:cNvSpPr>
          <p:nvPr/>
        </p:nvSpPr>
        <p:spPr bwMode="auto">
          <a:xfrm>
            <a:off x="3932078" y="3381673"/>
            <a:ext cx="553998" cy="219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>
                <a:ea typeface="メイリオ"/>
                <a:cs typeface="メイリオ"/>
              </a:rPr>
              <a:t>満たされたら</a:t>
            </a:r>
            <a:r>
              <a:rPr lang="en-US" altLang="ja-JP">
                <a:ea typeface="メイリオ"/>
                <a:cs typeface="メイリオ"/>
              </a:rPr>
              <a:t>...</a:t>
            </a:r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34" name="左カーブ矢印 33"/>
          <p:cNvSpPr/>
          <p:nvPr/>
        </p:nvSpPr>
        <p:spPr bwMode="auto">
          <a:xfrm>
            <a:off x="3503488" y="1362520"/>
            <a:ext cx="384457" cy="688975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ja-JP" altLang="en-US">
              <a:latin typeface="Arial" pitchFamily="-107" charset="0"/>
              <a:ea typeface="メイリオ"/>
              <a:cs typeface="メイリオ"/>
            </a:endParaRPr>
          </a:p>
        </p:txBody>
      </p:sp>
      <p:sp>
        <p:nvSpPr>
          <p:cNvPr id="35" name="左カーブ矢印 34"/>
          <p:cNvSpPr/>
          <p:nvPr/>
        </p:nvSpPr>
        <p:spPr bwMode="auto">
          <a:xfrm>
            <a:off x="3673277" y="3645199"/>
            <a:ext cx="411163" cy="688975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ja-JP" altLang="en-US">
              <a:latin typeface="Arial" pitchFamily="-107" charset="0"/>
              <a:ea typeface="メイリオ"/>
              <a:cs typeface="メイリオ"/>
            </a:endParaRPr>
          </a:p>
        </p:txBody>
      </p:sp>
      <p:sp>
        <p:nvSpPr>
          <p:cNvPr id="36" name="左カーブ矢印 35"/>
          <p:cNvSpPr/>
          <p:nvPr/>
        </p:nvSpPr>
        <p:spPr bwMode="auto">
          <a:xfrm flipH="1">
            <a:off x="1158677" y="3680123"/>
            <a:ext cx="411163" cy="1878012"/>
          </a:xfrm>
          <a:prstGeom prst="curvedLeftArrow">
            <a:avLst>
              <a:gd name="adj1" fmla="val 50000"/>
              <a:gd name="adj2" fmla="val 108058"/>
              <a:gd name="adj3" fmla="val 25000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ja-JP" altLang="en-US">
              <a:latin typeface="Arial" pitchFamily="-107" charset="0"/>
              <a:ea typeface="メイリオ"/>
              <a:cs typeface="メイリオ"/>
            </a:endParaRPr>
          </a:p>
        </p:txBody>
      </p:sp>
      <p:sp>
        <p:nvSpPr>
          <p:cNvPr id="18446" name="TextBox 36"/>
          <p:cNvSpPr txBox="1">
            <a:spLocks noChangeArrowheads="1"/>
          </p:cNvSpPr>
          <p:nvPr/>
        </p:nvSpPr>
        <p:spPr bwMode="auto">
          <a:xfrm>
            <a:off x="655478" y="3354685"/>
            <a:ext cx="553998" cy="311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>
                <a:ea typeface="メイリオ"/>
                <a:cs typeface="メイリオ"/>
              </a:rPr>
              <a:t>満たされなかったら</a:t>
            </a:r>
            <a:r>
              <a:rPr lang="en-US" altLang="ja-JP">
                <a:ea typeface="メイリオ"/>
                <a:cs typeface="メイリオ"/>
              </a:rPr>
              <a:t>...</a:t>
            </a:r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6721475" y="2057401"/>
            <a:ext cx="2895600" cy="415498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if(</a:t>
            </a:r>
            <a:r>
              <a:rPr lang="ja-JP" altLang="en-US" b="1" dirty="0">
                <a:solidFill>
                  <a:srgbClr val="3366FF"/>
                </a:solidFill>
                <a:latin typeface="メイリオ"/>
                <a:ea typeface="メイリオ"/>
                <a:cs typeface="メイリオ"/>
              </a:rPr>
              <a:t>条件式</a:t>
            </a:r>
            <a:r>
              <a:rPr lang="en-US" altLang="ja-JP" b="1" dirty="0">
                <a:solidFill>
                  <a:srgbClr val="3366FF"/>
                </a:solidFill>
                <a:latin typeface="メイリオ"/>
                <a:ea typeface="メイリオ"/>
                <a:cs typeface="メイリオ"/>
              </a:rPr>
              <a:t>1</a:t>
            </a:r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){</a:t>
            </a:r>
          </a:p>
          <a:p>
            <a:endParaRPr lang="en-US" altLang="ja-JP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}elseif(</a:t>
            </a:r>
            <a:r>
              <a:rPr lang="ja-JP" altLang="en-US" b="1" dirty="0">
                <a:solidFill>
                  <a:srgbClr val="3366FF"/>
                </a:solidFill>
                <a:latin typeface="メイリオ"/>
                <a:ea typeface="メイリオ"/>
                <a:cs typeface="メイリオ"/>
              </a:rPr>
              <a:t>条件式</a:t>
            </a:r>
            <a:r>
              <a:rPr lang="en-US" altLang="ja-JP" b="1" dirty="0">
                <a:solidFill>
                  <a:srgbClr val="3366FF"/>
                </a:solidFill>
                <a:latin typeface="メイリオ"/>
                <a:ea typeface="メイリオ"/>
                <a:cs typeface="メイリオ"/>
              </a:rPr>
              <a:t>2</a:t>
            </a:r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){</a:t>
            </a:r>
          </a:p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  </a:t>
            </a:r>
          </a:p>
          <a:p>
            <a:endParaRPr lang="en-US" altLang="ja-JP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}else{</a:t>
            </a:r>
          </a:p>
          <a:p>
            <a:endParaRPr lang="en-US" altLang="ja-JP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}</a:t>
            </a:r>
          </a:p>
          <a:p>
            <a:endParaRPr lang="en-US" altLang="ja-JP" b="1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8448" name="TextBox 14"/>
          <p:cNvSpPr txBox="1">
            <a:spLocks noChangeArrowheads="1"/>
          </p:cNvSpPr>
          <p:nvPr/>
        </p:nvSpPr>
        <p:spPr bwMode="auto">
          <a:xfrm>
            <a:off x="7026275" y="2590801"/>
            <a:ext cx="2032000" cy="46196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b="1">
                <a:latin typeface="メイリオ"/>
                <a:ea typeface="メイリオ"/>
                <a:cs typeface="メイリオ"/>
              </a:rPr>
              <a:t>実行される式</a:t>
            </a:r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18449" name="TextBox 16"/>
          <p:cNvSpPr txBox="1">
            <a:spLocks noChangeArrowheads="1"/>
          </p:cNvSpPr>
          <p:nvPr/>
        </p:nvSpPr>
        <p:spPr bwMode="auto">
          <a:xfrm>
            <a:off x="7026275" y="3657601"/>
            <a:ext cx="2032000" cy="46196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b="1" dirty="0">
                <a:latin typeface="メイリオ"/>
                <a:ea typeface="メイリオ"/>
                <a:cs typeface="メイリオ"/>
              </a:rPr>
              <a:t>実行される式</a:t>
            </a:r>
            <a:endParaRPr lang="ja-JP" altLang="en-US" dirty="0">
              <a:ea typeface="メイリオ"/>
              <a:cs typeface="メイリオ"/>
            </a:endParaRPr>
          </a:p>
        </p:txBody>
      </p:sp>
      <p:sp>
        <p:nvSpPr>
          <p:cNvPr id="18450" name="TextBox 17"/>
          <p:cNvSpPr txBox="1">
            <a:spLocks noChangeArrowheads="1"/>
          </p:cNvSpPr>
          <p:nvPr/>
        </p:nvSpPr>
        <p:spPr bwMode="auto">
          <a:xfrm>
            <a:off x="7026275" y="4797426"/>
            <a:ext cx="2032000" cy="4603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b="1" dirty="0">
                <a:latin typeface="メイリオ"/>
                <a:ea typeface="メイリオ"/>
                <a:cs typeface="メイリオ"/>
              </a:rPr>
              <a:t>実行される式</a:t>
            </a:r>
            <a:endParaRPr lang="ja-JP" altLang="en-US" dirty="0">
              <a:ea typeface="メイリオ"/>
              <a:cs typeface="メイリオ"/>
            </a:endParaRPr>
          </a:p>
        </p:txBody>
      </p:sp>
      <p:sp>
        <p:nvSpPr>
          <p:cNvPr id="18451" name="TextBox 18"/>
          <p:cNvSpPr txBox="1">
            <a:spLocks noChangeArrowheads="1"/>
          </p:cNvSpPr>
          <p:nvPr/>
        </p:nvSpPr>
        <p:spPr bwMode="auto">
          <a:xfrm>
            <a:off x="9760248" y="1651623"/>
            <a:ext cx="923330" cy="1578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dirty="0">
                <a:ea typeface="メイリオ"/>
                <a:cs typeface="メイリオ"/>
              </a:rPr>
              <a:t>1</a:t>
            </a:r>
            <a:r>
              <a:rPr lang="ja-JP" altLang="en-US" dirty="0">
                <a:ea typeface="メイリオ"/>
                <a:cs typeface="メイリオ"/>
              </a:rPr>
              <a:t>が満</a:t>
            </a:r>
            <a:r>
              <a:rPr lang="ja-JP" altLang="en-US" dirty="0" err="1">
                <a:ea typeface="メイリオ"/>
                <a:cs typeface="メイリオ"/>
              </a:rPr>
              <a:t>た</a:t>
            </a:r>
            <a:endParaRPr lang="en-US" altLang="ja-JP" dirty="0">
              <a:ea typeface="メイリオ"/>
              <a:cs typeface="メイリオ"/>
            </a:endParaRPr>
          </a:p>
          <a:p>
            <a:r>
              <a:rPr lang="ja-JP" altLang="en-US" dirty="0">
                <a:ea typeface="メイリオ"/>
                <a:cs typeface="メイリオ"/>
              </a:rPr>
              <a:t>されたら</a:t>
            </a:r>
            <a:r>
              <a:rPr lang="en-US" altLang="ja-JP" dirty="0">
                <a:ea typeface="メイリオ"/>
                <a:cs typeface="メイリオ"/>
              </a:rPr>
              <a:t>...</a:t>
            </a:r>
            <a:endParaRPr lang="ja-JP" altLang="en-US" dirty="0">
              <a:ea typeface="メイリオ"/>
              <a:cs typeface="メイリオ"/>
            </a:endParaRPr>
          </a:p>
        </p:txBody>
      </p:sp>
      <p:sp>
        <p:nvSpPr>
          <p:cNvPr id="23" name="左カーブ矢印 22"/>
          <p:cNvSpPr/>
          <p:nvPr/>
        </p:nvSpPr>
        <p:spPr bwMode="auto">
          <a:xfrm>
            <a:off x="9434513" y="2259014"/>
            <a:ext cx="411162" cy="688975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ja-JP" altLang="en-US">
              <a:latin typeface="Arial" pitchFamily="-107" charset="0"/>
              <a:ea typeface="メイリオ"/>
              <a:cs typeface="メイリオ"/>
            </a:endParaRPr>
          </a:p>
        </p:txBody>
      </p:sp>
      <p:sp>
        <p:nvSpPr>
          <p:cNvPr id="18453" name="TextBox 20"/>
          <p:cNvSpPr txBox="1">
            <a:spLocks noChangeArrowheads="1"/>
          </p:cNvSpPr>
          <p:nvPr/>
        </p:nvSpPr>
        <p:spPr bwMode="auto">
          <a:xfrm>
            <a:off x="9820575" y="3405189"/>
            <a:ext cx="923330" cy="1578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>
                <a:ea typeface="メイリオ"/>
                <a:cs typeface="メイリオ"/>
              </a:rPr>
              <a:t>2</a:t>
            </a:r>
            <a:r>
              <a:rPr lang="ja-JP" altLang="en-US">
                <a:ea typeface="メイリオ"/>
                <a:cs typeface="メイリオ"/>
              </a:rPr>
              <a:t>が満た</a:t>
            </a:r>
            <a:endParaRPr lang="en-US" altLang="ja-JP">
              <a:ea typeface="メイリオ"/>
              <a:cs typeface="メイリオ"/>
            </a:endParaRPr>
          </a:p>
          <a:p>
            <a:r>
              <a:rPr lang="ja-JP" altLang="en-US">
                <a:ea typeface="メイリオ"/>
                <a:cs typeface="メイリオ"/>
              </a:rPr>
              <a:t>されたら</a:t>
            </a:r>
            <a:r>
              <a:rPr lang="en-US" altLang="ja-JP">
                <a:ea typeface="メイリオ"/>
                <a:cs typeface="メイリオ"/>
              </a:rPr>
              <a:t>...</a:t>
            </a:r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25" name="左カーブ矢印 24"/>
          <p:cNvSpPr/>
          <p:nvPr/>
        </p:nvSpPr>
        <p:spPr bwMode="auto">
          <a:xfrm>
            <a:off x="9464676" y="3325814"/>
            <a:ext cx="411163" cy="688975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ja-JP" altLang="en-US">
              <a:latin typeface="Arial" pitchFamily="-107" charset="0"/>
              <a:ea typeface="メイリオ"/>
              <a:cs typeface="メイリオ"/>
            </a:endParaRPr>
          </a:p>
        </p:txBody>
      </p:sp>
      <p:sp>
        <p:nvSpPr>
          <p:cNvPr id="26" name="左カーブ矢印 25"/>
          <p:cNvSpPr/>
          <p:nvPr/>
        </p:nvSpPr>
        <p:spPr bwMode="auto">
          <a:xfrm flipH="1">
            <a:off x="6340476" y="2189164"/>
            <a:ext cx="411163" cy="1216025"/>
          </a:xfrm>
          <a:prstGeom prst="curvedLeftArrow">
            <a:avLst>
              <a:gd name="adj1" fmla="val 37679"/>
              <a:gd name="adj2" fmla="val 80556"/>
              <a:gd name="adj3" fmla="val 25000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ja-JP" altLang="en-US">
              <a:latin typeface="Arial" pitchFamily="-107" charset="0"/>
              <a:ea typeface="メイリオ"/>
              <a:cs typeface="メイリオ"/>
            </a:endParaRPr>
          </a:p>
        </p:txBody>
      </p:sp>
      <p:sp>
        <p:nvSpPr>
          <p:cNvPr id="18456" name="TextBox 26"/>
          <p:cNvSpPr txBox="1">
            <a:spLocks noChangeArrowheads="1"/>
          </p:cNvSpPr>
          <p:nvPr/>
        </p:nvSpPr>
        <p:spPr bwMode="auto">
          <a:xfrm>
            <a:off x="5459621" y="1842800"/>
            <a:ext cx="923330" cy="2075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dirty="0">
                <a:ea typeface="メイリオ"/>
                <a:cs typeface="メイリオ"/>
              </a:rPr>
              <a:t>1</a:t>
            </a:r>
            <a:r>
              <a:rPr lang="ja-JP" altLang="en-US" dirty="0">
                <a:ea typeface="メイリオ"/>
                <a:cs typeface="メイリオ"/>
              </a:rPr>
              <a:t>は満</a:t>
            </a:r>
            <a:r>
              <a:rPr lang="ja-JP" altLang="en-US" dirty="0" err="1">
                <a:ea typeface="メイリオ"/>
                <a:cs typeface="メイリオ"/>
              </a:rPr>
              <a:t>たさ</a:t>
            </a:r>
            <a:endParaRPr lang="en-US" altLang="ja-JP" dirty="0">
              <a:ea typeface="メイリオ"/>
              <a:cs typeface="メイリオ"/>
            </a:endParaRPr>
          </a:p>
          <a:p>
            <a:r>
              <a:rPr lang="ja-JP" altLang="en-US" dirty="0">
                <a:ea typeface="メイリオ"/>
                <a:cs typeface="メイリオ"/>
              </a:rPr>
              <a:t>れないけど</a:t>
            </a:r>
            <a:r>
              <a:rPr lang="en-US" altLang="ja-JP" dirty="0">
                <a:ea typeface="メイリオ"/>
                <a:cs typeface="メイリオ"/>
              </a:rPr>
              <a:t>...</a:t>
            </a:r>
            <a:endParaRPr lang="ja-JP" altLang="en-US" dirty="0">
              <a:ea typeface="メイリオ"/>
              <a:cs typeface="メイリオ"/>
            </a:endParaRPr>
          </a:p>
        </p:txBody>
      </p:sp>
      <p:sp>
        <p:nvSpPr>
          <p:cNvPr id="28" name="左カーブ矢印 27"/>
          <p:cNvSpPr/>
          <p:nvPr/>
        </p:nvSpPr>
        <p:spPr bwMode="auto">
          <a:xfrm flipH="1">
            <a:off x="6340476" y="3484564"/>
            <a:ext cx="411163" cy="1597025"/>
          </a:xfrm>
          <a:prstGeom prst="curvedLeftArrow">
            <a:avLst>
              <a:gd name="adj1" fmla="val 37679"/>
              <a:gd name="adj2" fmla="val 80556"/>
              <a:gd name="adj3" fmla="val 25000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ja-JP" altLang="en-US">
              <a:latin typeface="Arial" pitchFamily="-107" charset="0"/>
              <a:ea typeface="メイリオ"/>
              <a:cs typeface="メイリオ"/>
            </a:endParaRPr>
          </a:p>
        </p:txBody>
      </p:sp>
      <p:sp>
        <p:nvSpPr>
          <p:cNvPr id="18458" name="TextBox 30"/>
          <p:cNvSpPr txBox="1">
            <a:spLocks noChangeArrowheads="1"/>
          </p:cNvSpPr>
          <p:nvPr/>
        </p:nvSpPr>
        <p:spPr bwMode="auto">
          <a:xfrm>
            <a:off x="5505549" y="4168947"/>
            <a:ext cx="923330" cy="23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dirty="0">
                <a:ea typeface="メイリオ"/>
                <a:cs typeface="メイリオ"/>
              </a:rPr>
              <a:t>1</a:t>
            </a:r>
            <a:r>
              <a:rPr lang="ja-JP" altLang="en-US" dirty="0">
                <a:ea typeface="メイリオ"/>
                <a:cs typeface="メイリオ"/>
              </a:rPr>
              <a:t>も</a:t>
            </a:r>
            <a:r>
              <a:rPr lang="en-US" altLang="ja-JP" dirty="0">
                <a:ea typeface="メイリオ"/>
                <a:cs typeface="メイリオ"/>
              </a:rPr>
              <a:t>2</a:t>
            </a:r>
            <a:r>
              <a:rPr lang="ja-JP" altLang="en-US" dirty="0">
                <a:ea typeface="メイリオ"/>
                <a:cs typeface="メイリオ"/>
              </a:rPr>
              <a:t>も満</a:t>
            </a:r>
            <a:r>
              <a:rPr lang="ja-JP" altLang="en-US" dirty="0" err="1">
                <a:ea typeface="メイリオ"/>
                <a:cs typeface="メイリオ"/>
              </a:rPr>
              <a:t>たさ</a:t>
            </a:r>
            <a:endParaRPr lang="en-US" altLang="ja-JP" dirty="0">
              <a:ea typeface="メイリオ"/>
              <a:cs typeface="メイリオ"/>
            </a:endParaRPr>
          </a:p>
          <a:p>
            <a:r>
              <a:rPr lang="ja-JP" altLang="en-US" dirty="0">
                <a:ea typeface="メイリオ"/>
                <a:cs typeface="メイリオ"/>
              </a:rPr>
              <a:t>れなければ</a:t>
            </a:r>
            <a:r>
              <a:rPr lang="en-US" altLang="ja-JP" dirty="0">
                <a:ea typeface="メイリオ"/>
                <a:cs typeface="メイリオ"/>
              </a:rPr>
              <a:t>...</a:t>
            </a:r>
            <a:endParaRPr lang="ja-JP" altLang="en-US" dirty="0"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175908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</a:rPr>
              <a:t>if</a:t>
            </a:r>
            <a:r>
              <a:rPr lang="ja-JP" altLang="en-US" dirty="0">
                <a:latin typeface="メイリオ"/>
              </a:rPr>
              <a:t>文の例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25863" y="1094190"/>
            <a:ext cx="403507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例</a:t>
            </a:r>
            <a:r>
              <a:rPr lang="en-US" altLang="ja-JP" dirty="0"/>
              <a:t>1&lt;</a:t>
            </a:r>
            <a:r>
              <a:rPr lang="en-US" altLang="ja-JP" dirty="0" err="1"/>
              <a:t>br</a:t>
            </a:r>
            <a:r>
              <a:rPr lang="en-US" altLang="ja-JP" dirty="0"/>
              <a:t>&gt; </a:t>
            </a:r>
          </a:p>
          <a:p>
            <a:r>
              <a:rPr lang="en-US" altLang="ja-JP" dirty="0"/>
              <a:t>&lt;?</a:t>
            </a:r>
            <a:r>
              <a:rPr lang="en-US" altLang="ja-JP" dirty="0" err="1"/>
              <a:t>php</a:t>
            </a:r>
            <a:endParaRPr lang="en-US" altLang="ja-JP" dirty="0"/>
          </a:p>
          <a:p>
            <a:r>
              <a:rPr lang="en-US" altLang="ja-JP" dirty="0"/>
              <a:t>$</a:t>
            </a:r>
            <a:r>
              <a:rPr lang="en-US" altLang="ja-JP" dirty="0" err="1"/>
              <a:t>val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0070C0"/>
                </a:solidFill>
              </a:rPr>
              <a:t>10</a:t>
            </a:r>
            <a:r>
              <a:rPr lang="en-US" altLang="ja-JP" dirty="0"/>
              <a:t>;</a:t>
            </a:r>
          </a:p>
          <a:p>
            <a:endParaRPr lang="en-US" altLang="ja-JP" dirty="0"/>
          </a:p>
          <a:p>
            <a:r>
              <a:rPr lang="en-US" altLang="ja-JP" dirty="0"/>
              <a:t>if($</a:t>
            </a:r>
            <a:r>
              <a:rPr lang="en-US" altLang="ja-JP" dirty="0" err="1"/>
              <a:t>val</a:t>
            </a:r>
            <a:r>
              <a:rPr lang="en-US" altLang="ja-JP" dirty="0"/>
              <a:t> == 10) {</a:t>
            </a:r>
          </a:p>
          <a:p>
            <a:r>
              <a:rPr lang="en-US" altLang="ja-JP" dirty="0"/>
              <a:t>	echo '</a:t>
            </a:r>
            <a:r>
              <a:rPr lang="en-US" altLang="ja-JP" dirty="0" err="1"/>
              <a:t>val</a:t>
            </a:r>
            <a:r>
              <a:rPr lang="ja-JP" altLang="en-US" dirty="0"/>
              <a:t>は</a:t>
            </a:r>
            <a:r>
              <a:rPr lang="en-US" altLang="ja-JP" dirty="0"/>
              <a:t>10</a:t>
            </a:r>
            <a:r>
              <a:rPr lang="ja-JP" altLang="en-US" dirty="0"/>
              <a:t>と等しい。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</a:t>
            </a:r>
          </a:p>
          <a:p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6867798" y="1094191"/>
            <a:ext cx="3513908" cy="12279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例１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 err="1">
                <a:solidFill>
                  <a:schemeClr val="tx1"/>
                </a:solidFill>
              </a:rPr>
              <a:t>val</a:t>
            </a:r>
            <a:r>
              <a:rPr lang="ja-JP" altLang="en-US" dirty="0">
                <a:solidFill>
                  <a:schemeClr val="tx1"/>
                </a:solidFill>
              </a:rPr>
              <a:t>は</a:t>
            </a:r>
            <a:r>
              <a:rPr lang="en-US" altLang="ja-JP" dirty="0">
                <a:solidFill>
                  <a:schemeClr val="tx1"/>
                </a:solidFill>
              </a:rPr>
              <a:t>10</a:t>
            </a:r>
            <a:r>
              <a:rPr lang="ja-JP" altLang="en-US" dirty="0">
                <a:solidFill>
                  <a:schemeClr val="tx1"/>
                </a:solidFill>
              </a:rPr>
              <a:t>と等しい。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25863" y="4080132"/>
            <a:ext cx="403507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例２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&lt;?</a:t>
            </a:r>
            <a:r>
              <a:rPr lang="en-US" altLang="ja-JP" dirty="0" err="1"/>
              <a:t>php</a:t>
            </a:r>
            <a:endParaRPr lang="en-US" altLang="ja-JP" dirty="0"/>
          </a:p>
          <a:p>
            <a:r>
              <a:rPr lang="en-US" altLang="ja-JP" dirty="0"/>
              <a:t>$</a:t>
            </a:r>
            <a:r>
              <a:rPr lang="en-US" altLang="ja-JP" dirty="0" err="1"/>
              <a:t>val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FF0000"/>
                </a:solidFill>
              </a:rPr>
              <a:t>20</a:t>
            </a:r>
            <a:r>
              <a:rPr lang="en-US" altLang="ja-JP" dirty="0"/>
              <a:t>;</a:t>
            </a:r>
          </a:p>
          <a:p>
            <a:endParaRPr lang="en-US" altLang="ja-JP" dirty="0"/>
          </a:p>
          <a:p>
            <a:r>
              <a:rPr lang="en-US" altLang="ja-JP" dirty="0"/>
              <a:t>if($</a:t>
            </a:r>
            <a:r>
              <a:rPr lang="en-US" altLang="ja-JP" dirty="0" err="1"/>
              <a:t>val</a:t>
            </a:r>
            <a:r>
              <a:rPr lang="en-US" altLang="ja-JP" dirty="0"/>
              <a:t> == 10) {</a:t>
            </a:r>
          </a:p>
          <a:p>
            <a:r>
              <a:rPr lang="en-US" altLang="ja-JP" dirty="0"/>
              <a:t>	echo '</a:t>
            </a:r>
            <a:r>
              <a:rPr lang="en-US" altLang="ja-JP" dirty="0" err="1"/>
              <a:t>val</a:t>
            </a:r>
            <a:r>
              <a:rPr lang="ja-JP" altLang="en-US" dirty="0"/>
              <a:t>は</a:t>
            </a:r>
            <a:r>
              <a:rPr lang="en-US" altLang="ja-JP" dirty="0"/>
              <a:t>10</a:t>
            </a:r>
            <a:r>
              <a:rPr lang="ja-JP" altLang="en-US" dirty="0"/>
              <a:t>と等しい。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</a:t>
            </a:r>
          </a:p>
          <a:p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6867798" y="4080133"/>
            <a:ext cx="3513908" cy="12279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例２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左矢印 3"/>
          <p:cNvSpPr/>
          <p:nvPr/>
        </p:nvSpPr>
        <p:spPr>
          <a:xfrm>
            <a:off x="6193972" y="2386588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実行する</a:t>
            </a:r>
          </a:p>
        </p:txBody>
      </p:sp>
      <p:sp>
        <p:nvSpPr>
          <p:cNvPr id="24" name="左矢印 23"/>
          <p:cNvSpPr/>
          <p:nvPr/>
        </p:nvSpPr>
        <p:spPr>
          <a:xfrm>
            <a:off x="6193972" y="5348135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実行しない</a:t>
            </a:r>
          </a:p>
        </p:txBody>
      </p:sp>
    </p:spTree>
    <p:extLst>
      <p:ext uri="{BB962C8B-B14F-4D97-AF65-F5344CB8AC3E}">
        <p14:creationId xmlns:p14="http://schemas.microsoft.com/office/powerpoint/2010/main" val="2308728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</a:rPr>
              <a:t>if-else</a:t>
            </a:r>
            <a:r>
              <a:rPr lang="ja-JP" altLang="en-US" dirty="0">
                <a:latin typeface="メイリオ"/>
              </a:rPr>
              <a:t>文の例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25862" y="1094191"/>
            <a:ext cx="424488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例３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 </a:t>
            </a:r>
          </a:p>
          <a:p>
            <a:r>
              <a:rPr lang="en-US" altLang="ja-JP" dirty="0"/>
              <a:t>&lt;?</a:t>
            </a:r>
            <a:r>
              <a:rPr lang="en-US" altLang="ja-JP" dirty="0" err="1"/>
              <a:t>php</a:t>
            </a:r>
            <a:endParaRPr lang="en-US" altLang="ja-JP" dirty="0"/>
          </a:p>
          <a:p>
            <a:r>
              <a:rPr lang="en-US" altLang="ja-JP" dirty="0"/>
              <a:t>$</a:t>
            </a:r>
            <a:r>
              <a:rPr lang="en-US" altLang="ja-JP" dirty="0" err="1"/>
              <a:t>val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0070C0"/>
                </a:solidFill>
              </a:rPr>
              <a:t>10</a:t>
            </a:r>
            <a:r>
              <a:rPr lang="en-US" altLang="ja-JP" dirty="0"/>
              <a:t>;</a:t>
            </a:r>
          </a:p>
          <a:p>
            <a:endParaRPr lang="en-US" altLang="ja-JP" dirty="0"/>
          </a:p>
          <a:p>
            <a:r>
              <a:rPr lang="en-US" altLang="ja-JP" dirty="0"/>
              <a:t>if($</a:t>
            </a:r>
            <a:r>
              <a:rPr lang="en-US" altLang="ja-JP" dirty="0" err="1"/>
              <a:t>val</a:t>
            </a:r>
            <a:r>
              <a:rPr lang="en-US" altLang="ja-JP" dirty="0"/>
              <a:t> == 10) {</a:t>
            </a:r>
          </a:p>
          <a:p>
            <a:r>
              <a:rPr lang="en-US" altLang="ja-JP" dirty="0"/>
              <a:t>	echo '</a:t>
            </a:r>
            <a:r>
              <a:rPr lang="en-US" altLang="ja-JP" dirty="0" err="1"/>
              <a:t>val</a:t>
            </a:r>
            <a:r>
              <a:rPr lang="ja-JP" altLang="en-US" dirty="0"/>
              <a:t>は</a:t>
            </a:r>
            <a:r>
              <a:rPr lang="en-US" altLang="ja-JP" dirty="0"/>
              <a:t>10</a:t>
            </a:r>
            <a:r>
              <a:rPr lang="ja-JP" altLang="en-US" dirty="0"/>
              <a:t>と等しい。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 else {</a:t>
            </a:r>
          </a:p>
          <a:p>
            <a:r>
              <a:rPr lang="en-US" altLang="ja-JP" dirty="0"/>
              <a:t>	echo '</a:t>
            </a:r>
            <a:r>
              <a:rPr lang="en-US" altLang="ja-JP" dirty="0" err="1"/>
              <a:t>val</a:t>
            </a:r>
            <a:r>
              <a:rPr lang="ja-JP" altLang="en-US" dirty="0"/>
              <a:t>は</a:t>
            </a:r>
            <a:r>
              <a:rPr lang="en-US" altLang="ja-JP" dirty="0"/>
              <a:t>10</a:t>
            </a:r>
            <a:r>
              <a:rPr lang="ja-JP" altLang="en-US" dirty="0"/>
              <a:t>と等しくない。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6867798" y="1094191"/>
            <a:ext cx="3513908" cy="12279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例３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 err="1">
                <a:solidFill>
                  <a:schemeClr val="tx1"/>
                </a:solidFill>
              </a:rPr>
              <a:t>val</a:t>
            </a:r>
            <a:r>
              <a:rPr lang="ja-JP" altLang="en-US" dirty="0">
                <a:solidFill>
                  <a:schemeClr val="tx1"/>
                </a:solidFill>
              </a:rPr>
              <a:t>は</a:t>
            </a:r>
            <a:r>
              <a:rPr lang="en-US" altLang="ja-JP" dirty="0">
                <a:solidFill>
                  <a:schemeClr val="tx1"/>
                </a:solidFill>
              </a:rPr>
              <a:t>10</a:t>
            </a:r>
            <a:r>
              <a:rPr lang="ja-JP" altLang="en-US" dirty="0">
                <a:solidFill>
                  <a:schemeClr val="tx1"/>
                </a:solidFill>
              </a:rPr>
              <a:t>と等しい。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25863" y="4080133"/>
            <a:ext cx="4379725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例４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&lt;?</a:t>
            </a:r>
            <a:r>
              <a:rPr lang="en-US" altLang="ja-JP" dirty="0" err="1"/>
              <a:t>php</a:t>
            </a:r>
            <a:endParaRPr lang="en-US" altLang="ja-JP" dirty="0"/>
          </a:p>
          <a:p>
            <a:r>
              <a:rPr lang="en-US" altLang="ja-JP" dirty="0"/>
              <a:t>$</a:t>
            </a:r>
            <a:r>
              <a:rPr lang="en-US" altLang="ja-JP" dirty="0" err="1"/>
              <a:t>val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FF0000"/>
                </a:solidFill>
              </a:rPr>
              <a:t>20</a:t>
            </a:r>
            <a:r>
              <a:rPr lang="en-US" altLang="ja-JP" dirty="0"/>
              <a:t>;</a:t>
            </a:r>
          </a:p>
          <a:p>
            <a:endParaRPr lang="en-US" altLang="ja-JP" dirty="0"/>
          </a:p>
          <a:p>
            <a:r>
              <a:rPr lang="en-US" altLang="ja-JP" dirty="0"/>
              <a:t>if($</a:t>
            </a:r>
            <a:r>
              <a:rPr lang="en-US" altLang="ja-JP" dirty="0" err="1"/>
              <a:t>val</a:t>
            </a:r>
            <a:r>
              <a:rPr lang="en-US" altLang="ja-JP" dirty="0"/>
              <a:t> == 10) {</a:t>
            </a:r>
          </a:p>
          <a:p>
            <a:r>
              <a:rPr lang="en-US" altLang="ja-JP" dirty="0"/>
              <a:t>	echo '</a:t>
            </a:r>
            <a:r>
              <a:rPr lang="en-US" altLang="ja-JP" dirty="0" err="1"/>
              <a:t>val</a:t>
            </a:r>
            <a:r>
              <a:rPr lang="ja-JP" altLang="en-US" dirty="0"/>
              <a:t>は</a:t>
            </a:r>
            <a:r>
              <a:rPr lang="en-US" altLang="ja-JP" dirty="0"/>
              <a:t>10</a:t>
            </a:r>
            <a:r>
              <a:rPr lang="ja-JP" altLang="en-US" dirty="0"/>
              <a:t>と等しい。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 else {</a:t>
            </a:r>
          </a:p>
          <a:p>
            <a:r>
              <a:rPr lang="en-US" altLang="ja-JP" dirty="0"/>
              <a:t>	echo '</a:t>
            </a:r>
            <a:r>
              <a:rPr lang="en-US" altLang="ja-JP" dirty="0" err="1"/>
              <a:t>val</a:t>
            </a:r>
            <a:r>
              <a:rPr lang="ja-JP" altLang="en-US" dirty="0"/>
              <a:t>は</a:t>
            </a:r>
            <a:r>
              <a:rPr lang="en-US" altLang="ja-JP" dirty="0"/>
              <a:t>10</a:t>
            </a:r>
            <a:r>
              <a:rPr lang="ja-JP" altLang="en-US" dirty="0"/>
              <a:t>と等しくない。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6867798" y="4080133"/>
            <a:ext cx="3513908" cy="12279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例４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 err="1">
                <a:solidFill>
                  <a:schemeClr val="tx1"/>
                </a:solidFill>
              </a:rPr>
              <a:t>val</a:t>
            </a:r>
            <a:r>
              <a:rPr lang="ja-JP" altLang="en-US" dirty="0">
                <a:solidFill>
                  <a:schemeClr val="tx1"/>
                </a:solidFill>
              </a:rPr>
              <a:t>は</a:t>
            </a:r>
            <a:r>
              <a:rPr lang="en-US" altLang="ja-JP" dirty="0">
                <a:solidFill>
                  <a:schemeClr val="tx1"/>
                </a:solidFill>
              </a:rPr>
              <a:t>10</a:t>
            </a:r>
            <a:r>
              <a:rPr lang="ja-JP" altLang="en-US" dirty="0">
                <a:solidFill>
                  <a:schemeClr val="tx1"/>
                </a:solidFill>
              </a:rPr>
              <a:t>と等しくない。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左矢印 3"/>
          <p:cNvSpPr/>
          <p:nvPr/>
        </p:nvSpPr>
        <p:spPr>
          <a:xfrm>
            <a:off x="6246223" y="2386851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実行する</a:t>
            </a:r>
          </a:p>
        </p:txBody>
      </p:sp>
      <p:sp>
        <p:nvSpPr>
          <p:cNvPr id="24" name="左矢印 23"/>
          <p:cNvSpPr/>
          <p:nvPr/>
        </p:nvSpPr>
        <p:spPr>
          <a:xfrm>
            <a:off x="6350726" y="5372793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実行しない</a:t>
            </a:r>
          </a:p>
        </p:txBody>
      </p:sp>
      <p:sp>
        <p:nvSpPr>
          <p:cNvPr id="9" name="左矢印 8"/>
          <p:cNvSpPr/>
          <p:nvPr/>
        </p:nvSpPr>
        <p:spPr>
          <a:xfrm>
            <a:off x="6560956" y="2939450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実行しない</a:t>
            </a:r>
          </a:p>
        </p:txBody>
      </p:sp>
      <p:sp>
        <p:nvSpPr>
          <p:cNvPr id="10" name="左矢印 9"/>
          <p:cNvSpPr/>
          <p:nvPr/>
        </p:nvSpPr>
        <p:spPr>
          <a:xfrm>
            <a:off x="6560956" y="5920169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実行する</a:t>
            </a:r>
          </a:p>
        </p:txBody>
      </p:sp>
    </p:spTree>
    <p:extLst>
      <p:ext uri="{BB962C8B-B14F-4D97-AF65-F5344CB8AC3E}">
        <p14:creationId xmlns:p14="http://schemas.microsoft.com/office/powerpoint/2010/main" val="1970402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/>
              </a:rPr>
              <a:t>条件式（比較演算）</a:t>
            </a:r>
          </a:p>
        </p:txBody>
      </p:sp>
      <p:sp>
        <p:nvSpPr>
          <p:cNvPr id="22531" name="コンテンツ プレースホル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>
              <a:latin typeface="メイリオ"/>
            </a:endParaRPr>
          </a:p>
          <a:p>
            <a:endParaRPr lang="ja-JP" altLang="en-US">
              <a:latin typeface="メイリオ"/>
            </a:endParaRPr>
          </a:p>
        </p:txBody>
      </p:sp>
      <p:graphicFrame>
        <p:nvGraphicFramePr>
          <p:cNvPr id="37" name="表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438669"/>
              </p:ext>
            </p:extLst>
          </p:nvPr>
        </p:nvGraphicFramePr>
        <p:xfrm>
          <a:off x="725936" y="1676400"/>
          <a:ext cx="9256264" cy="4418017"/>
        </p:xfrm>
        <a:graphic>
          <a:graphicData uri="http://schemas.openxmlformats.org/drawingml/2006/table">
            <a:tbl>
              <a:tblPr/>
              <a:tblGrid>
                <a:gridCol w="435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演算子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条件</a:t>
                      </a:r>
                      <a:endParaRPr kumimoji="1" lang="en-US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 </a:t>
                      </a: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== </a:t>
                      </a: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</a:t>
                      </a: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と</a:t>
                      </a: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</a:t>
                      </a: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は等しい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 </a:t>
                      </a: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=== </a:t>
                      </a: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</a:t>
                      </a: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と</a:t>
                      </a: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</a:t>
                      </a: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は等しく型も同じ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 </a:t>
                      </a: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!= </a:t>
                      </a: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 </a:t>
                      </a: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または</a:t>
                      </a: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 </a:t>
                      </a: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 </a:t>
                      </a: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&lt;&gt; </a:t>
                      </a: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</a:t>
                      </a: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と</a:t>
                      </a: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</a:t>
                      </a: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は等しくない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 </a:t>
                      </a: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!== </a:t>
                      </a: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</a:t>
                      </a: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と</a:t>
                      </a: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</a:t>
                      </a: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は等しくないか，型が異なる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 </a:t>
                      </a: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&lt; </a:t>
                      </a:r>
                      <a:r>
                        <a:rPr kumimoji="1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</a:t>
                      </a:r>
                      <a:endParaRPr kumimoji="1" lang="ja-JP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は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より少ない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 </a:t>
                      </a: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&gt; </a:t>
                      </a:r>
                      <a:r>
                        <a:rPr kumimoji="1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</a:t>
                      </a:r>
                      <a:endParaRPr kumimoji="1" lang="ja-JP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は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より多い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 </a:t>
                      </a: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&lt;= </a:t>
                      </a:r>
                      <a:r>
                        <a:rPr kumimoji="1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</a:t>
                      </a:r>
                      <a:endParaRPr kumimoji="1" lang="ja-JP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は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以下である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 </a:t>
                      </a: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&gt;= </a:t>
                      </a:r>
                      <a:r>
                        <a:rPr kumimoji="1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</a:t>
                      </a:r>
                      <a:endParaRPr kumimoji="1" lang="ja-JP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$a</a:t>
                      </a: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は</a:t>
                      </a: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$b</a:t>
                      </a: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以上である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225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/>
              </a:rPr>
              <a:t>条件式（論理演算）</a:t>
            </a:r>
          </a:p>
        </p:txBody>
      </p:sp>
      <p:sp>
        <p:nvSpPr>
          <p:cNvPr id="24579" name="コンテンツ プレースホル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メイリオ"/>
              </a:rPr>
              <a:t>複数の条件式を合わせて考えるときの「合わせ方」を決める</a:t>
            </a:r>
            <a:endParaRPr lang="en-US" altLang="ja-JP" dirty="0">
              <a:latin typeface="メイリオ"/>
            </a:endParaRPr>
          </a:p>
          <a:p>
            <a:endParaRPr lang="en-US" altLang="ja-JP" dirty="0">
              <a:latin typeface="メイリオ"/>
            </a:endParaRPr>
          </a:p>
          <a:p>
            <a:pPr>
              <a:spcAft>
                <a:spcPts val="1200"/>
              </a:spcAft>
            </a:pPr>
            <a:endParaRPr lang="en-US" altLang="ja-JP" dirty="0">
              <a:latin typeface="メイリオ"/>
            </a:endParaRPr>
          </a:p>
          <a:p>
            <a:pPr>
              <a:spcAft>
                <a:spcPts val="1200"/>
              </a:spcAft>
            </a:pPr>
            <a:endParaRPr lang="en-US" altLang="ja-JP" dirty="0">
              <a:latin typeface="メイリオ"/>
            </a:endParaRPr>
          </a:p>
          <a:p>
            <a:pPr>
              <a:spcAft>
                <a:spcPts val="1200"/>
              </a:spcAft>
            </a:pPr>
            <a:r>
              <a:rPr lang="ja-JP" altLang="en-US" dirty="0">
                <a:latin typeface="メイリオ"/>
              </a:rPr>
              <a:t>条件を逆転させる</a:t>
            </a:r>
          </a:p>
        </p:txBody>
      </p:sp>
      <p:graphicFrame>
        <p:nvGraphicFramePr>
          <p:cNvPr id="37" name="表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199186"/>
              </p:ext>
            </p:extLst>
          </p:nvPr>
        </p:nvGraphicFramePr>
        <p:xfrm>
          <a:off x="2161793" y="2392449"/>
          <a:ext cx="7772400" cy="1455739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条件</a:t>
                      </a:r>
                      <a:endParaRPr kumimoji="1" lang="en-US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式１</a:t>
                      </a: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&amp;&amp; </a:t>
                      </a: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式２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式１と式２が同時に満たされる時，満たされる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式１</a:t>
                      </a: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|| </a:t>
                      </a: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式２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式１と式２のどちらかが満たされる時，満たされる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82514"/>
              </p:ext>
            </p:extLst>
          </p:nvPr>
        </p:nvGraphicFramePr>
        <p:xfrm>
          <a:off x="2209800" y="5210175"/>
          <a:ext cx="7772400" cy="962026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条件</a:t>
                      </a:r>
                      <a:endParaRPr kumimoji="1" lang="en-US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!</a:t>
                      </a: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式１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メイリオ"/>
                          <a:ea typeface="メイリオ"/>
                          <a:cs typeface="メイリオ"/>
                        </a:rPr>
                        <a:t>式１が満たされない時，満たされる（否定）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60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</a:rPr>
              <a:t>if</a:t>
            </a:r>
            <a:r>
              <a:rPr lang="ja-JP" altLang="en-US" dirty="0">
                <a:latin typeface="メイリオ"/>
              </a:rPr>
              <a:t>文に</a:t>
            </a:r>
            <a:r>
              <a:rPr lang="en-US" altLang="ja-JP" dirty="0">
                <a:latin typeface="メイリオ"/>
              </a:rPr>
              <a:t>&amp;&amp;</a:t>
            </a:r>
            <a:r>
              <a:rPr lang="ja-JP" altLang="en-US" dirty="0">
                <a:latin typeface="メイリオ"/>
              </a:rPr>
              <a:t>の例 </a:t>
            </a:r>
            <a:r>
              <a:rPr lang="en-US" altLang="ja-JP" dirty="0">
                <a:latin typeface="メイリオ"/>
              </a:rPr>
              <a:t>AND</a:t>
            </a:r>
            <a:endParaRPr lang="ja-JP" altLang="en-US" dirty="0">
              <a:latin typeface="メイリオ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25862" y="1094191"/>
            <a:ext cx="424648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例５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 </a:t>
            </a:r>
          </a:p>
          <a:p>
            <a:r>
              <a:rPr lang="en-US" altLang="ja-JP" dirty="0"/>
              <a:t>&lt;?</a:t>
            </a:r>
            <a:r>
              <a:rPr lang="en-US" altLang="ja-JP" dirty="0" err="1"/>
              <a:t>php</a:t>
            </a:r>
            <a:endParaRPr lang="en-US" altLang="ja-JP" dirty="0"/>
          </a:p>
          <a:p>
            <a:r>
              <a:rPr lang="en-US" altLang="ja-JP" dirty="0"/>
              <a:t>$</a:t>
            </a:r>
            <a:r>
              <a:rPr lang="en-US" altLang="ja-JP" dirty="0" err="1"/>
              <a:t>val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0070C0"/>
                </a:solidFill>
              </a:rPr>
              <a:t>10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$name = "</a:t>
            </a:r>
            <a:r>
              <a:rPr lang="en-US" altLang="ja-JP" dirty="0" err="1">
                <a:solidFill>
                  <a:srgbClr val="0070C0"/>
                </a:solidFill>
              </a:rPr>
              <a:t>abc</a:t>
            </a:r>
            <a:r>
              <a:rPr lang="en-US" altLang="ja-JP" dirty="0"/>
              <a:t>";</a:t>
            </a:r>
          </a:p>
          <a:p>
            <a:r>
              <a:rPr lang="en-US" altLang="ja-JP" dirty="0"/>
              <a:t>if($</a:t>
            </a:r>
            <a:r>
              <a:rPr lang="en-US" altLang="ja-JP" dirty="0" err="1"/>
              <a:t>val</a:t>
            </a:r>
            <a:r>
              <a:rPr lang="en-US" altLang="ja-JP" dirty="0"/>
              <a:t> == </a:t>
            </a:r>
            <a:r>
              <a:rPr lang="en-US" altLang="ja-JP" dirty="0">
                <a:solidFill>
                  <a:srgbClr val="0070C0"/>
                </a:solidFill>
              </a:rPr>
              <a:t>10</a:t>
            </a:r>
            <a:r>
              <a:rPr lang="en-US" altLang="ja-JP" dirty="0"/>
              <a:t> &amp;&amp; $name=="</a:t>
            </a:r>
            <a:r>
              <a:rPr lang="en-US" altLang="ja-JP" dirty="0" err="1">
                <a:solidFill>
                  <a:srgbClr val="0070C0"/>
                </a:solidFill>
              </a:rPr>
              <a:t>abc</a:t>
            </a:r>
            <a:r>
              <a:rPr lang="en-US" altLang="ja-JP" dirty="0"/>
              <a:t>") {</a:t>
            </a:r>
          </a:p>
          <a:p>
            <a:r>
              <a:rPr lang="en-US" altLang="ja-JP" dirty="0"/>
              <a:t>	echo '</a:t>
            </a:r>
            <a:r>
              <a:rPr lang="en-US" altLang="ja-JP" dirty="0" err="1"/>
              <a:t>val</a:t>
            </a:r>
            <a:r>
              <a:rPr lang="ja-JP" altLang="en-US" dirty="0"/>
              <a:t>は</a:t>
            </a:r>
            <a:r>
              <a:rPr lang="en-US" altLang="ja-JP" dirty="0"/>
              <a:t>10</a:t>
            </a:r>
            <a:r>
              <a:rPr lang="ja-JP" altLang="en-US" dirty="0"/>
              <a:t>で</a:t>
            </a:r>
            <a:r>
              <a:rPr lang="en-US" altLang="ja-JP" dirty="0"/>
              <a:t>name</a:t>
            </a:r>
            <a:r>
              <a:rPr lang="ja-JP" altLang="en-US" dirty="0"/>
              <a:t>は</a:t>
            </a:r>
            <a:r>
              <a:rPr lang="en-US" altLang="ja-JP" dirty="0" err="1"/>
              <a:t>abc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 else {</a:t>
            </a:r>
          </a:p>
          <a:p>
            <a:r>
              <a:rPr lang="en-US" altLang="ja-JP" dirty="0"/>
              <a:t>	echo '</a:t>
            </a:r>
            <a:r>
              <a:rPr lang="ja-JP" altLang="en-US" dirty="0"/>
              <a:t>成立しない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6867798" y="1094191"/>
            <a:ext cx="3513908" cy="12279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例</a:t>
            </a:r>
            <a:r>
              <a:rPr lang="en-US" altLang="ja-JP" dirty="0">
                <a:solidFill>
                  <a:schemeClr val="tx1"/>
                </a:solidFill>
              </a:rPr>
              <a:t>5</a:t>
            </a:r>
          </a:p>
          <a:p>
            <a:r>
              <a:rPr lang="en-US" altLang="ja-JP" dirty="0" err="1">
                <a:solidFill>
                  <a:schemeClr val="tx1"/>
                </a:solidFill>
              </a:rPr>
              <a:t>val</a:t>
            </a:r>
            <a:r>
              <a:rPr lang="ja-JP" altLang="en-US" dirty="0">
                <a:solidFill>
                  <a:schemeClr val="tx1"/>
                </a:solidFill>
              </a:rPr>
              <a:t>は</a:t>
            </a:r>
            <a:r>
              <a:rPr lang="en-US" altLang="ja-JP" dirty="0">
                <a:solidFill>
                  <a:schemeClr val="tx1"/>
                </a:solidFill>
              </a:rPr>
              <a:t>10</a:t>
            </a:r>
            <a:r>
              <a:rPr lang="ja-JP" altLang="en-US" dirty="0">
                <a:solidFill>
                  <a:schemeClr val="tx1"/>
                </a:solidFill>
              </a:rPr>
              <a:t>で</a:t>
            </a:r>
            <a:r>
              <a:rPr lang="en-US" altLang="ja-JP" dirty="0">
                <a:solidFill>
                  <a:schemeClr val="tx1"/>
                </a:solidFill>
              </a:rPr>
              <a:t>name</a:t>
            </a:r>
            <a:r>
              <a:rPr lang="ja-JP" altLang="en-US" dirty="0">
                <a:solidFill>
                  <a:schemeClr val="tx1"/>
                </a:solidFill>
              </a:rPr>
              <a:t>は</a:t>
            </a:r>
            <a:r>
              <a:rPr lang="en-US" altLang="ja-JP" dirty="0" err="1">
                <a:solidFill>
                  <a:schemeClr val="tx1"/>
                </a:solidFill>
              </a:rPr>
              <a:t>abc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25862" y="4080133"/>
            <a:ext cx="424648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例６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 </a:t>
            </a:r>
          </a:p>
          <a:p>
            <a:r>
              <a:rPr lang="en-US" altLang="ja-JP" dirty="0"/>
              <a:t>&lt;?</a:t>
            </a:r>
            <a:r>
              <a:rPr lang="en-US" altLang="ja-JP" dirty="0" err="1"/>
              <a:t>php</a:t>
            </a:r>
            <a:endParaRPr lang="en-US" altLang="ja-JP" dirty="0"/>
          </a:p>
          <a:p>
            <a:r>
              <a:rPr lang="en-US" altLang="ja-JP" dirty="0"/>
              <a:t>$</a:t>
            </a:r>
            <a:r>
              <a:rPr lang="en-US" altLang="ja-JP" dirty="0" err="1"/>
              <a:t>val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FF0000"/>
                </a:solidFill>
              </a:rPr>
              <a:t>20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$name = "</a:t>
            </a:r>
            <a:r>
              <a:rPr lang="en-US" altLang="ja-JP" dirty="0" err="1">
                <a:solidFill>
                  <a:srgbClr val="0070C0"/>
                </a:solidFill>
              </a:rPr>
              <a:t>abc</a:t>
            </a:r>
            <a:r>
              <a:rPr lang="en-US" altLang="ja-JP" dirty="0"/>
              <a:t>";</a:t>
            </a:r>
          </a:p>
          <a:p>
            <a:r>
              <a:rPr lang="en-US" altLang="ja-JP" dirty="0"/>
              <a:t>if($</a:t>
            </a:r>
            <a:r>
              <a:rPr lang="en-US" altLang="ja-JP" dirty="0" err="1"/>
              <a:t>val</a:t>
            </a:r>
            <a:r>
              <a:rPr lang="en-US" altLang="ja-JP" dirty="0"/>
              <a:t> == 10 &amp;&amp; $name=="</a:t>
            </a:r>
            <a:r>
              <a:rPr lang="en-US" altLang="ja-JP" dirty="0" err="1">
                <a:solidFill>
                  <a:srgbClr val="0070C0"/>
                </a:solidFill>
              </a:rPr>
              <a:t>abc</a:t>
            </a:r>
            <a:r>
              <a:rPr lang="en-US" altLang="ja-JP" dirty="0"/>
              <a:t>") {</a:t>
            </a:r>
          </a:p>
          <a:p>
            <a:r>
              <a:rPr lang="en-US" altLang="ja-JP" dirty="0"/>
              <a:t>	echo '</a:t>
            </a:r>
            <a:r>
              <a:rPr lang="en-US" altLang="ja-JP" dirty="0" err="1"/>
              <a:t>val</a:t>
            </a:r>
            <a:r>
              <a:rPr lang="ja-JP" altLang="en-US" dirty="0"/>
              <a:t>は</a:t>
            </a:r>
            <a:r>
              <a:rPr lang="en-US" altLang="ja-JP" dirty="0"/>
              <a:t>10</a:t>
            </a:r>
            <a:r>
              <a:rPr lang="ja-JP" altLang="en-US" dirty="0"/>
              <a:t>で</a:t>
            </a:r>
            <a:r>
              <a:rPr lang="en-US" altLang="ja-JP" dirty="0"/>
              <a:t>name</a:t>
            </a:r>
            <a:r>
              <a:rPr lang="ja-JP" altLang="en-US" dirty="0"/>
              <a:t>は</a:t>
            </a:r>
            <a:r>
              <a:rPr lang="en-US" altLang="ja-JP" dirty="0" err="1"/>
              <a:t>abc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 else {</a:t>
            </a:r>
          </a:p>
          <a:p>
            <a:r>
              <a:rPr lang="en-US" altLang="ja-JP" dirty="0"/>
              <a:t>	echo '</a:t>
            </a:r>
            <a:r>
              <a:rPr lang="ja-JP" altLang="en-US" dirty="0"/>
              <a:t>成立しない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6867798" y="4080133"/>
            <a:ext cx="3513908" cy="12279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例６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成立しない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左矢印 3"/>
          <p:cNvSpPr/>
          <p:nvPr/>
        </p:nvSpPr>
        <p:spPr>
          <a:xfrm>
            <a:off x="6472346" y="2385587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実行する</a:t>
            </a:r>
          </a:p>
        </p:txBody>
      </p:sp>
      <p:sp>
        <p:nvSpPr>
          <p:cNvPr id="24" name="左矢印 23"/>
          <p:cNvSpPr/>
          <p:nvPr/>
        </p:nvSpPr>
        <p:spPr>
          <a:xfrm>
            <a:off x="6605587" y="5371529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実行しない</a:t>
            </a:r>
          </a:p>
        </p:txBody>
      </p:sp>
      <p:sp>
        <p:nvSpPr>
          <p:cNvPr id="9" name="左矢印 8"/>
          <p:cNvSpPr/>
          <p:nvPr/>
        </p:nvSpPr>
        <p:spPr>
          <a:xfrm>
            <a:off x="5636759" y="2971012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実行しない</a:t>
            </a:r>
          </a:p>
        </p:txBody>
      </p:sp>
      <p:sp>
        <p:nvSpPr>
          <p:cNvPr id="10" name="左矢印 9"/>
          <p:cNvSpPr/>
          <p:nvPr/>
        </p:nvSpPr>
        <p:spPr>
          <a:xfrm>
            <a:off x="5512843" y="5983657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実行する</a:t>
            </a:r>
          </a:p>
        </p:txBody>
      </p:sp>
    </p:spTree>
    <p:extLst>
      <p:ext uri="{BB962C8B-B14F-4D97-AF65-F5344CB8AC3E}">
        <p14:creationId xmlns:p14="http://schemas.microsoft.com/office/powerpoint/2010/main" val="137679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ED744-D140-4EA9-82FB-5AD9052A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もし，</a:t>
            </a:r>
            <a:r>
              <a:rPr lang="en-US" altLang="ja-JP" dirty="0"/>
              <a:t>XAMPP</a:t>
            </a:r>
            <a:r>
              <a:rPr lang="ja-JP" altLang="en-US" dirty="0"/>
              <a:t>がうまく動かない場合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87500A-02B5-4E63-8219-ADCEF119C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もし，</a:t>
            </a:r>
            <a:r>
              <a:rPr lang="en-US" altLang="ja-JP" dirty="0"/>
              <a:t>MySQL</a:t>
            </a:r>
            <a:r>
              <a:rPr lang="ja-JP" altLang="en-US" dirty="0"/>
              <a:t>が起動しない場合は，次の手順を</a:t>
            </a:r>
            <a:br>
              <a:rPr lang="en-US" altLang="ja-JP" dirty="0"/>
            </a:br>
            <a:r>
              <a:rPr lang="ja-JP" altLang="en-US" dirty="0"/>
              <a:t>試して見てください。</a:t>
            </a:r>
            <a:endParaRPr lang="en-US" altLang="ja-JP" dirty="0"/>
          </a:p>
          <a:p>
            <a:r>
              <a:rPr kumimoji="1" lang="en-US" altLang="ja-JP" dirty="0"/>
              <a:t>C</a:t>
            </a:r>
            <a:r>
              <a:rPr lang="en-US" altLang="ja-JP" dirty="0"/>
              <a:t>:\</a:t>
            </a:r>
            <a:r>
              <a:rPr lang="ja-JP" altLang="en-US" dirty="0"/>
              <a:t>の</a:t>
            </a:r>
            <a:r>
              <a:rPr lang="en-US" altLang="ja-JP" dirty="0" err="1"/>
              <a:t>xampp</a:t>
            </a:r>
            <a:r>
              <a:rPr lang="ja-JP" altLang="en-US" dirty="0"/>
              <a:t>フォルダを右クリックして「プロパティ」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D8ABA11-6E43-44F6-8B82-C8D33611A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25" y="3713490"/>
            <a:ext cx="4460597" cy="1959046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D62B9269-5BDA-423F-932B-B367B8931F2F}"/>
              </a:ext>
            </a:extLst>
          </p:cNvPr>
          <p:cNvSpPr/>
          <p:nvPr/>
        </p:nvSpPr>
        <p:spPr>
          <a:xfrm>
            <a:off x="193964" y="4545034"/>
            <a:ext cx="1339273" cy="932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97F1FE1B-ABEA-4A1D-8C12-A8BFA59CB8E8}"/>
              </a:ext>
            </a:extLst>
          </p:cNvPr>
          <p:cNvSpPr/>
          <p:nvPr/>
        </p:nvSpPr>
        <p:spPr>
          <a:xfrm>
            <a:off x="2327564" y="4693013"/>
            <a:ext cx="1990437" cy="932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１右クリック</a:t>
            </a:r>
          </a:p>
        </p:txBody>
      </p:sp>
    </p:spTree>
    <p:extLst>
      <p:ext uri="{BB962C8B-B14F-4D97-AF65-F5344CB8AC3E}">
        <p14:creationId xmlns:p14="http://schemas.microsoft.com/office/powerpoint/2010/main" val="3399701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</a:rPr>
              <a:t>if</a:t>
            </a:r>
            <a:r>
              <a:rPr lang="ja-JP" altLang="en-US" dirty="0">
                <a:latin typeface="メイリオ"/>
              </a:rPr>
              <a:t>文に</a:t>
            </a:r>
            <a:r>
              <a:rPr lang="en-US" altLang="ja-JP" dirty="0">
                <a:latin typeface="メイリオ"/>
              </a:rPr>
              <a:t>&amp;&amp;</a:t>
            </a:r>
            <a:r>
              <a:rPr lang="ja-JP" altLang="en-US" dirty="0">
                <a:latin typeface="メイリオ"/>
              </a:rPr>
              <a:t>の例 </a:t>
            </a:r>
            <a:r>
              <a:rPr lang="en-US" altLang="ja-JP" dirty="0">
                <a:latin typeface="メイリオ"/>
              </a:rPr>
              <a:t>AND</a:t>
            </a:r>
            <a:endParaRPr lang="ja-JP" altLang="en-US" dirty="0">
              <a:latin typeface="メイリオ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25862" y="1094191"/>
            <a:ext cx="424648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例７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 </a:t>
            </a:r>
          </a:p>
          <a:p>
            <a:r>
              <a:rPr lang="en-US" altLang="ja-JP" dirty="0"/>
              <a:t>&lt;?</a:t>
            </a:r>
            <a:r>
              <a:rPr lang="en-US" altLang="ja-JP" dirty="0" err="1"/>
              <a:t>php</a:t>
            </a:r>
            <a:endParaRPr lang="en-US" altLang="ja-JP" dirty="0"/>
          </a:p>
          <a:p>
            <a:r>
              <a:rPr lang="en-US" altLang="ja-JP" dirty="0"/>
              <a:t>$</a:t>
            </a:r>
            <a:r>
              <a:rPr lang="en-US" altLang="ja-JP" dirty="0" err="1"/>
              <a:t>val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0070C0"/>
                </a:solidFill>
              </a:rPr>
              <a:t>10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$name = "</a:t>
            </a:r>
            <a:r>
              <a:rPr lang="en-US" altLang="ja-JP" dirty="0">
                <a:solidFill>
                  <a:srgbClr val="FF0000"/>
                </a:solidFill>
              </a:rPr>
              <a:t>xyz</a:t>
            </a:r>
            <a:r>
              <a:rPr lang="en-US" altLang="ja-JP" dirty="0"/>
              <a:t>";</a:t>
            </a:r>
          </a:p>
          <a:p>
            <a:r>
              <a:rPr lang="en-US" altLang="ja-JP" dirty="0"/>
              <a:t>if($</a:t>
            </a:r>
            <a:r>
              <a:rPr lang="en-US" altLang="ja-JP" dirty="0" err="1"/>
              <a:t>val</a:t>
            </a:r>
            <a:r>
              <a:rPr lang="en-US" altLang="ja-JP" dirty="0"/>
              <a:t> == 10 &amp;&amp; $name=="</a:t>
            </a:r>
            <a:r>
              <a:rPr lang="en-US" altLang="ja-JP" dirty="0" err="1"/>
              <a:t>abc</a:t>
            </a:r>
            <a:r>
              <a:rPr lang="en-US" altLang="ja-JP" dirty="0"/>
              <a:t>") {</a:t>
            </a:r>
          </a:p>
          <a:p>
            <a:r>
              <a:rPr lang="en-US" altLang="ja-JP" dirty="0"/>
              <a:t>	echo '</a:t>
            </a:r>
            <a:r>
              <a:rPr lang="en-US" altLang="ja-JP" dirty="0" err="1"/>
              <a:t>val</a:t>
            </a:r>
            <a:r>
              <a:rPr lang="ja-JP" altLang="en-US" dirty="0"/>
              <a:t>は</a:t>
            </a:r>
            <a:r>
              <a:rPr lang="en-US" altLang="ja-JP" dirty="0"/>
              <a:t>10</a:t>
            </a:r>
            <a:r>
              <a:rPr lang="ja-JP" altLang="en-US" dirty="0"/>
              <a:t>で</a:t>
            </a:r>
            <a:r>
              <a:rPr lang="en-US" altLang="ja-JP" dirty="0"/>
              <a:t>name</a:t>
            </a:r>
            <a:r>
              <a:rPr lang="ja-JP" altLang="en-US" dirty="0"/>
              <a:t>は</a:t>
            </a:r>
            <a:r>
              <a:rPr lang="en-US" altLang="ja-JP" dirty="0" err="1"/>
              <a:t>abc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 else {</a:t>
            </a:r>
          </a:p>
          <a:p>
            <a:r>
              <a:rPr lang="en-US" altLang="ja-JP" dirty="0"/>
              <a:t>	echo '</a:t>
            </a:r>
            <a:r>
              <a:rPr lang="ja-JP" altLang="en-US" dirty="0"/>
              <a:t>成立しない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6867798" y="1094191"/>
            <a:ext cx="3513908" cy="12279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例７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成立しない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25862" y="4080133"/>
            <a:ext cx="424648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例８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 </a:t>
            </a:r>
          </a:p>
          <a:p>
            <a:r>
              <a:rPr lang="en-US" altLang="ja-JP" dirty="0"/>
              <a:t>&lt;?</a:t>
            </a:r>
            <a:r>
              <a:rPr lang="en-US" altLang="ja-JP" dirty="0" err="1"/>
              <a:t>php</a:t>
            </a:r>
            <a:endParaRPr lang="en-US" altLang="ja-JP" dirty="0"/>
          </a:p>
          <a:p>
            <a:r>
              <a:rPr lang="en-US" altLang="ja-JP" dirty="0"/>
              <a:t>$</a:t>
            </a:r>
            <a:r>
              <a:rPr lang="en-US" altLang="ja-JP" dirty="0" err="1"/>
              <a:t>val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FF0000"/>
                </a:solidFill>
              </a:rPr>
              <a:t>20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$name = "</a:t>
            </a:r>
            <a:r>
              <a:rPr lang="en-US" altLang="ja-JP" dirty="0">
                <a:solidFill>
                  <a:srgbClr val="FF0000"/>
                </a:solidFill>
              </a:rPr>
              <a:t>xyz</a:t>
            </a:r>
            <a:r>
              <a:rPr lang="en-US" altLang="ja-JP" dirty="0"/>
              <a:t>";</a:t>
            </a:r>
          </a:p>
          <a:p>
            <a:r>
              <a:rPr lang="en-US" altLang="ja-JP" dirty="0"/>
              <a:t>if($</a:t>
            </a:r>
            <a:r>
              <a:rPr lang="en-US" altLang="ja-JP" dirty="0" err="1"/>
              <a:t>val</a:t>
            </a:r>
            <a:r>
              <a:rPr lang="en-US" altLang="ja-JP" dirty="0"/>
              <a:t> == 10 &amp;&amp; $name=="</a:t>
            </a:r>
            <a:r>
              <a:rPr lang="en-US" altLang="ja-JP" dirty="0" err="1"/>
              <a:t>abc</a:t>
            </a:r>
            <a:r>
              <a:rPr lang="en-US" altLang="ja-JP" dirty="0"/>
              <a:t>") {</a:t>
            </a:r>
          </a:p>
          <a:p>
            <a:r>
              <a:rPr lang="en-US" altLang="ja-JP" dirty="0"/>
              <a:t>	echo '</a:t>
            </a:r>
            <a:r>
              <a:rPr lang="en-US" altLang="ja-JP" dirty="0" err="1"/>
              <a:t>val</a:t>
            </a:r>
            <a:r>
              <a:rPr lang="ja-JP" altLang="en-US" dirty="0"/>
              <a:t>は</a:t>
            </a:r>
            <a:r>
              <a:rPr lang="en-US" altLang="ja-JP" dirty="0"/>
              <a:t>10</a:t>
            </a:r>
            <a:r>
              <a:rPr lang="ja-JP" altLang="en-US" dirty="0"/>
              <a:t>で</a:t>
            </a:r>
            <a:r>
              <a:rPr lang="en-US" altLang="ja-JP" dirty="0"/>
              <a:t>name</a:t>
            </a:r>
            <a:r>
              <a:rPr lang="ja-JP" altLang="en-US" dirty="0"/>
              <a:t>は</a:t>
            </a:r>
            <a:r>
              <a:rPr lang="en-US" altLang="ja-JP" dirty="0" err="1"/>
              <a:t>abc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 else {</a:t>
            </a:r>
          </a:p>
          <a:p>
            <a:r>
              <a:rPr lang="en-US" altLang="ja-JP" dirty="0"/>
              <a:t>	echo '</a:t>
            </a:r>
            <a:r>
              <a:rPr lang="ja-JP" altLang="en-US" dirty="0"/>
              <a:t>成立しない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6867798" y="4080133"/>
            <a:ext cx="3513908" cy="12279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例８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成立しない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左矢印 3"/>
          <p:cNvSpPr/>
          <p:nvPr/>
        </p:nvSpPr>
        <p:spPr>
          <a:xfrm>
            <a:off x="5573621" y="2965599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実行する</a:t>
            </a:r>
          </a:p>
        </p:txBody>
      </p:sp>
      <p:sp>
        <p:nvSpPr>
          <p:cNvPr id="24" name="左矢印 23"/>
          <p:cNvSpPr/>
          <p:nvPr/>
        </p:nvSpPr>
        <p:spPr>
          <a:xfrm>
            <a:off x="6605587" y="5371529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実行しない</a:t>
            </a:r>
          </a:p>
        </p:txBody>
      </p:sp>
      <p:sp>
        <p:nvSpPr>
          <p:cNvPr id="9" name="左矢印 8"/>
          <p:cNvSpPr/>
          <p:nvPr/>
        </p:nvSpPr>
        <p:spPr>
          <a:xfrm>
            <a:off x="6605587" y="2411164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実行しない</a:t>
            </a:r>
          </a:p>
        </p:txBody>
      </p:sp>
      <p:sp>
        <p:nvSpPr>
          <p:cNvPr id="10" name="左矢印 9"/>
          <p:cNvSpPr/>
          <p:nvPr/>
        </p:nvSpPr>
        <p:spPr>
          <a:xfrm>
            <a:off x="5512843" y="5983657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実行する</a:t>
            </a:r>
          </a:p>
        </p:txBody>
      </p:sp>
    </p:spTree>
    <p:extLst>
      <p:ext uri="{BB962C8B-B14F-4D97-AF65-F5344CB8AC3E}">
        <p14:creationId xmlns:p14="http://schemas.microsoft.com/office/powerpoint/2010/main" val="4211966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</a:rPr>
              <a:t>if</a:t>
            </a:r>
            <a:r>
              <a:rPr lang="ja-JP" altLang="en-US" dirty="0">
                <a:latin typeface="メイリオ"/>
              </a:rPr>
              <a:t>文に</a:t>
            </a:r>
            <a:r>
              <a:rPr lang="en-US" altLang="ja-JP" dirty="0">
                <a:latin typeface="メイリオ"/>
              </a:rPr>
              <a:t>||</a:t>
            </a:r>
            <a:r>
              <a:rPr lang="ja-JP" altLang="en-US" dirty="0">
                <a:latin typeface="メイリオ"/>
              </a:rPr>
              <a:t>の例 </a:t>
            </a:r>
            <a:r>
              <a:rPr lang="en-US" altLang="ja-JP" dirty="0">
                <a:latin typeface="メイリオ"/>
              </a:rPr>
              <a:t>OR</a:t>
            </a:r>
            <a:endParaRPr lang="ja-JP" altLang="en-US" dirty="0">
              <a:latin typeface="メイリオ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25862" y="1094191"/>
            <a:ext cx="4268926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例９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 </a:t>
            </a:r>
          </a:p>
          <a:p>
            <a:r>
              <a:rPr lang="en-US" altLang="ja-JP" dirty="0"/>
              <a:t>&lt;?</a:t>
            </a:r>
            <a:r>
              <a:rPr lang="en-US" altLang="ja-JP" dirty="0" err="1"/>
              <a:t>php</a:t>
            </a:r>
            <a:endParaRPr lang="en-US" altLang="ja-JP" dirty="0"/>
          </a:p>
          <a:p>
            <a:r>
              <a:rPr lang="en-US" altLang="ja-JP" dirty="0"/>
              <a:t>$</a:t>
            </a:r>
            <a:r>
              <a:rPr lang="en-US" altLang="ja-JP" dirty="0" err="1"/>
              <a:t>val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0070C0"/>
                </a:solidFill>
              </a:rPr>
              <a:t>10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$name = "</a:t>
            </a:r>
            <a:r>
              <a:rPr lang="en-US" altLang="ja-JP" dirty="0" err="1">
                <a:solidFill>
                  <a:srgbClr val="0070C0"/>
                </a:solidFill>
              </a:rPr>
              <a:t>abc</a:t>
            </a:r>
            <a:r>
              <a:rPr lang="en-US" altLang="ja-JP" dirty="0"/>
              <a:t>";</a:t>
            </a:r>
          </a:p>
          <a:p>
            <a:r>
              <a:rPr lang="en-US" altLang="ja-JP" dirty="0"/>
              <a:t>if($</a:t>
            </a:r>
            <a:r>
              <a:rPr lang="en-US" altLang="ja-JP" dirty="0" err="1"/>
              <a:t>val</a:t>
            </a:r>
            <a:r>
              <a:rPr lang="en-US" altLang="ja-JP" dirty="0"/>
              <a:t> == 10 || $name=="</a:t>
            </a:r>
            <a:r>
              <a:rPr lang="en-US" altLang="ja-JP" dirty="0" err="1"/>
              <a:t>abc</a:t>
            </a:r>
            <a:r>
              <a:rPr lang="en-US" altLang="ja-JP" dirty="0"/>
              <a:t>") {</a:t>
            </a:r>
          </a:p>
          <a:p>
            <a:r>
              <a:rPr lang="en-US" altLang="ja-JP" dirty="0"/>
              <a:t>	echo '</a:t>
            </a:r>
            <a:r>
              <a:rPr lang="en-US" altLang="ja-JP" dirty="0" err="1"/>
              <a:t>val</a:t>
            </a:r>
            <a:r>
              <a:rPr lang="ja-JP" altLang="en-US" dirty="0"/>
              <a:t>は</a:t>
            </a:r>
            <a:r>
              <a:rPr lang="en-US" altLang="ja-JP" dirty="0"/>
              <a:t>10</a:t>
            </a:r>
            <a:r>
              <a:rPr lang="ja-JP" altLang="en-US" dirty="0"/>
              <a:t>か</a:t>
            </a:r>
            <a:r>
              <a:rPr lang="en-US" altLang="ja-JP" dirty="0"/>
              <a:t>name</a:t>
            </a:r>
            <a:r>
              <a:rPr lang="ja-JP" altLang="en-US" dirty="0"/>
              <a:t>は</a:t>
            </a:r>
            <a:r>
              <a:rPr lang="en-US" altLang="ja-JP" dirty="0" err="1"/>
              <a:t>abc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 else {</a:t>
            </a:r>
          </a:p>
          <a:p>
            <a:r>
              <a:rPr lang="en-US" altLang="ja-JP" dirty="0"/>
              <a:t>	echo '</a:t>
            </a:r>
            <a:r>
              <a:rPr lang="ja-JP" altLang="en-US" dirty="0"/>
              <a:t>成立しない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6867798" y="1094191"/>
            <a:ext cx="3513908" cy="12279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例９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 err="1">
                <a:solidFill>
                  <a:schemeClr val="tx1"/>
                </a:solidFill>
              </a:rPr>
              <a:t>val</a:t>
            </a:r>
            <a:r>
              <a:rPr lang="ja-JP" altLang="en-US" dirty="0">
                <a:solidFill>
                  <a:schemeClr val="tx1"/>
                </a:solidFill>
              </a:rPr>
              <a:t>は</a:t>
            </a:r>
            <a:r>
              <a:rPr lang="en-US" altLang="ja-JP" dirty="0">
                <a:solidFill>
                  <a:schemeClr val="tx1"/>
                </a:solidFill>
              </a:rPr>
              <a:t>10</a:t>
            </a:r>
            <a:r>
              <a:rPr lang="ja-JP" altLang="en-US" dirty="0">
                <a:solidFill>
                  <a:schemeClr val="tx1"/>
                </a:solidFill>
              </a:rPr>
              <a:t>か</a:t>
            </a:r>
            <a:r>
              <a:rPr lang="en-US" altLang="ja-JP" dirty="0">
                <a:solidFill>
                  <a:schemeClr val="tx1"/>
                </a:solidFill>
              </a:rPr>
              <a:t>name</a:t>
            </a:r>
            <a:r>
              <a:rPr lang="ja-JP" altLang="en-US" dirty="0">
                <a:solidFill>
                  <a:schemeClr val="tx1"/>
                </a:solidFill>
              </a:rPr>
              <a:t>は</a:t>
            </a:r>
            <a:r>
              <a:rPr lang="en-US" altLang="ja-JP" dirty="0" err="1">
                <a:solidFill>
                  <a:schemeClr val="tx1"/>
                </a:solidFill>
              </a:rPr>
              <a:t>abc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25862" y="4080133"/>
            <a:ext cx="4268926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例１０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 </a:t>
            </a:r>
          </a:p>
          <a:p>
            <a:r>
              <a:rPr lang="en-US" altLang="ja-JP" dirty="0"/>
              <a:t>&lt;?</a:t>
            </a:r>
            <a:r>
              <a:rPr lang="en-US" altLang="ja-JP" dirty="0" err="1"/>
              <a:t>php</a:t>
            </a:r>
            <a:endParaRPr lang="en-US" altLang="ja-JP" dirty="0"/>
          </a:p>
          <a:p>
            <a:r>
              <a:rPr lang="en-US" altLang="ja-JP" dirty="0"/>
              <a:t>$</a:t>
            </a:r>
            <a:r>
              <a:rPr lang="en-US" altLang="ja-JP" dirty="0" err="1"/>
              <a:t>val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FF0000"/>
                </a:solidFill>
              </a:rPr>
              <a:t>20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$name = "</a:t>
            </a:r>
            <a:r>
              <a:rPr lang="en-US" altLang="ja-JP" dirty="0" err="1">
                <a:solidFill>
                  <a:srgbClr val="0070C0"/>
                </a:solidFill>
              </a:rPr>
              <a:t>abc</a:t>
            </a:r>
            <a:r>
              <a:rPr lang="en-US" altLang="ja-JP" dirty="0"/>
              <a:t>";</a:t>
            </a:r>
          </a:p>
          <a:p>
            <a:r>
              <a:rPr lang="en-US" altLang="ja-JP" dirty="0"/>
              <a:t>if($</a:t>
            </a:r>
            <a:r>
              <a:rPr lang="en-US" altLang="ja-JP" dirty="0" err="1"/>
              <a:t>val</a:t>
            </a:r>
            <a:r>
              <a:rPr lang="en-US" altLang="ja-JP" dirty="0"/>
              <a:t> == 10 || $name=="</a:t>
            </a:r>
            <a:r>
              <a:rPr lang="en-US" altLang="ja-JP" dirty="0" err="1">
                <a:solidFill>
                  <a:srgbClr val="0070C0"/>
                </a:solidFill>
              </a:rPr>
              <a:t>abc</a:t>
            </a:r>
            <a:r>
              <a:rPr lang="en-US" altLang="ja-JP" dirty="0"/>
              <a:t>") {</a:t>
            </a:r>
          </a:p>
          <a:p>
            <a:r>
              <a:rPr lang="en-US" altLang="ja-JP" dirty="0"/>
              <a:t>	echo '</a:t>
            </a:r>
            <a:r>
              <a:rPr lang="en-US" altLang="ja-JP" dirty="0" err="1"/>
              <a:t>val</a:t>
            </a:r>
            <a:r>
              <a:rPr lang="ja-JP" altLang="en-US" dirty="0"/>
              <a:t>は</a:t>
            </a:r>
            <a:r>
              <a:rPr lang="en-US" altLang="ja-JP" dirty="0"/>
              <a:t>10</a:t>
            </a:r>
            <a:r>
              <a:rPr lang="ja-JP" altLang="en-US" dirty="0"/>
              <a:t>か</a:t>
            </a:r>
            <a:r>
              <a:rPr lang="en-US" altLang="ja-JP" dirty="0"/>
              <a:t>name</a:t>
            </a:r>
            <a:r>
              <a:rPr lang="ja-JP" altLang="en-US" dirty="0"/>
              <a:t>は</a:t>
            </a:r>
            <a:r>
              <a:rPr lang="en-US" altLang="ja-JP" dirty="0" err="1"/>
              <a:t>abc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 else {</a:t>
            </a:r>
          </a:p>
          <a:p>
            <a:r>
              <a:rPr lang="en-US" altLang="ja-JP" dirty="0"/>
              <a:t>	echo '</a:t>
            </a:r>
            <a:r>
              <a:rPr lang="ja-JP" altLang="en-US" dirty="0"/>
              <a:t>成立しない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6867798" y="4080133"/>
            <a:ext cx="3513908" cy="12279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例１０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 err="1">
                <a:solidFill>
                  <a:schemeClr val="tx1"/>
                </a:solidFill>
              </a:rPr>
              <a:t>val</a:t>
            </a:r>
            <a:r>
              <a:rPr lang="ja-JP" altLang="en-US" dirty="0">
                <a:solidFill>
                  <a:schemeClr val="tx1"/>
                </a:solidFill>
              </a:rPr>
              <a:t>は</a:t>
            </a:r>
            <a:r>
              <a:rPr lang="en-US" altLang="ja-JP" dirty="0">
                <a:solidFill>
                  <a:schemeClr val="tx1"/>
                </a:solidFill>
              </a:rPr>
              <a:t>10</a:t>
            </a:r>
            <a:r>
              <a:rPr lang="ja-JP" altLang="en-US" dirty="0">
                <a:solidFill>
                  <a:schemeClr val="tx1"/>
                </a:solidFill>
              </a:rPr>
              <a:t>か</a:t>
            </a:r>
            <a:r>
              <a:rPr lang="en-US" altLang="ja-JP" dirty="0">
                <a:solidFill>
                  <a:schemeClr val="tx1"/>
                </a:solidFill>
              </a:rPr>
              <a:t>name</a:t>
            </a:r>
            <a:r>
              <a:rPr lang="ja-JP" altLang="en-US" dirty="0">
                <a:solidFill>
                  <a:schemeClr val="tx1"/>
                </a:solidFill>
              </a:rPr>
              <a:t>は</a:t>
            </a:r>
            <a:r>
              <a:rPr lang="en-US" altLang="ja-JP" dirty="0" err="1">
                <a:solidFill>
                  <a:schemeClr val="tx1"/>
                </a:solidFill>
              </a:rPr>
              <a:t>abc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左矢印 3"/>
          <p:cNvSpPr/>
          <p:nvPr/>
        </p:nvSpPr>
        <p:spPr>
          <a:xfrm>
            <a:off x="6605587" y="2410532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実行する</a:t>
            </a:r>
          </a:p>
        </p:txBody>
      </p:sp>
      <p:sp>
        <p:nvSpPr>
          <p:cNvPr id="24" name="左矢印 23"/>
          <p:cNvSpPr/>
          <p:nvPr/>
        </p:nvSpPr>
        <p:spPr>
          <a:xfrm>
            <a:off x="5573622" y="5933232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実行しない</a:t>
            </a:r>
          </a:p>
        </p:txBody>
      </p:sp>
      <p:sp>
        <p:nvSpPr>
          <p:cNvPr id="9" name="左矢印 8"/>
          <p:cNvSpPr/>
          <p:nvPr/>
        </p:nvSpPr>
        <p:spPr>
          <a:xfrm>
            <a:off x="5636759" y="2971012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実行しない</a:t>
            </a:r>
          </a:p>
        </p:txBody>
      </p:sp>
      <p:sp>
        <p:nvSpPr>
          <p:cNvPr id="10" name="左矢印 9"/>
          <p:cNvSpPr/>
          <p:nvPr/>
        </p:nvSpPr>
        <p:spPr>
          <a:xfrm>
            <a:off x="6605587" y="5372752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実行する</a:t>
            </a:r>
          </a:p>
        </p:txBody>
      </p:sp>
    </p:spTree>
    <p:extLst>
      <p:ext uri="{BB962C8B-B14F-4D97-AF65-F5344CB8AC3E}">
        <p14:creationId xmlns:p14="http://schemas.microsoft.com/office/powerpoint/2010/main" val="1889442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</a:rPr>
              <a:t>if</a:t>
            </a:r>
            <a:r>
              <a:rPr lang="ja-JP" altLang="en-US" dirty="0">
                <a:latin typeface="メイリオ"/>
              </a:rPr>
              <a:t>文に</a:t>
            </a:r>
            <a:r>
              <a:rPr lang="en-US" altLang="ja-JP" dirty="0">
                <a:latin typeface="メイリオ"/>
              </a:rPr>
              <a:t>||</a:t>
            </a:r>
            <a:r>
              <a:rPr lang="ja-JP" altLang="en-US" dirty="0">
                <a:latin typeface="メイリオ"/>
              </a:rPr>
              <a:t>の例 </a:t>
            </a:r>
            <a:r>
              <a:rPr lang="en-US" altLang="ja-JP" dirty="0">
                <a:latin typeface="メイリオ"/>
              </a:rPr>
              <a:t>OR</a:t>
            </a:r>
            <a:endParaRPr lang="ja-JP" altLang="en-US" dirty="0">
              <a:latin typeface="メイリオ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25862" y="1094191"/>
            <a:ext cx="424648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例１１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 </a:t>
            </a:r>
          </a:p>
          <a:p>
            <a:r>
              <a:rPr lang="en-US" altLang="ja-JP" dirty="0"/>
              <a:t>&lt;?</a:t>
            </a:r>
            <a:r>
              <a:rPr lang="en-US" altLang="ja-JP" dirty="0" err="1"/>
              <a:t>php</a:t>
            </a:r>
            <a:endParaRPr lang="en-US" altLang="ja-JP" dirty="0"/>
          </a:p>
          <a:p>
            <a:r>
              <a:rPr lang="en-US" altLang="ja-JP" dirty="0"/>
              <a:t>$</a:t>
            </a:r>
            <a:r>
              <a:rPr lang="en-US" altLang="ja-JP" dirty="0" err="1"/>
              <a:t>val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0070C0"/>
                </a:solidFill>
              </a:rPr>
              <a:t>10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$name = "</a:t>
            </a:r>
            <a:r>
              <a:rPr lang="en-US" altLang="ja-JP" dirty="0">
                <a:solidFill>
                  <a:srgbClr val="FF0000"/>
                </a:solidFill>
              </a:rPr>
              <a:t>xyz</a:t>
            </a:r>
            <a:r>
              <a:rPr lang="en-US" altLang="ja-JP" dirty="0"/>
              <a:t>";</a:t>
            </a:r>
          </a:p>
          <a:p>
            <a:r>
              <a:rPr lang="en-US" altLang="ja-JP" dirty="0"/>
              <a:t>if($</a:t>
            </a:r>
            <a:r>
              <a:rPr lang="en-US" altLang="ja-JP" dirty="0" err="1"/>
              <a:t>val</a:t>
            </a:r>
            <a:r>
              <a:rPr lang="en-US" altLang="ja-JP" dirty="0"/>
              <a:t> == </a:t>
            </a:r>
            <a:r>
              <a:rPr lang="en-US" altLang="ja-JP" dirty="0">
                <a:solidFill>
                  <a:schemeClr val="tx1"/>
                </a:solidFill>
              </a:rPr>
              <a:t>10</a:t>
            </a:r>
            <a:r>
              <a:rPr lang="en-US" altLang="ja-JP" dirty="0"/>
              <a:t> || $name=="</a:t>
            </a:r>
            <a:r>
              <a:rPr lang="en-US" altLang="ja-JP" dirty="0" err="1"/>
              <a:t>abc</a:t>
            </a:r>
            <a:r>
              <a:rPr lang="en-US" altLang="ja-JP" dirty="0"/>
              <a:t>") {</a:t>
            </a:r>
          </a:p>
          <a:p>
            <a:r>
              <a:rPr lang="en-US" altLang="ja-JP" dirty="0"/>
              <a:t>	echo '</a:t>
            </a:r>
            <a:r>
              <a:rPr lang="en-US" altLang="ja-JP" dirty="0" err="1"/>
              <a:t>val</a:t>
            </a:r>
            <a:r>
              <a:rPr lang="ja-JP" altLang="en-US" dirty="0"/>
              <a:t>は</a:t>
            </a:r>
            <a:r>
              <a:rPr lang="en-US" altLang="ja-JP" dirty="0"/>
              <a:t>10</a:t>
            </a:r>
            <a:r>
              <a:rPr lang="ja-JP" altLang="en-US" dirty="0"/>
              <a:t>で</a:t>
            </a:r>
            <a:r>
              <a:rPr lang="en-US" altLang="ja-JP" dirty="0"/>
              <a:t>name</a:t>
            </a:r>
            <a:r>
              <a:rPr lang="ja-JP" altLang="en-US" dirty="0"/>
              <a:t>は</a:t>
            </a:r>
            <a:r>
              <a:rPr lang="en-US" altLang="ja-JP" dirty="0" err="1"/>
              <a:t>abc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 else {</a:t>
            </a:r>
          </a:p>
          <a:p>
            <a:r>
              <a:rPr lang="en-US" altLang="ja-JP" dirty="0"/>
              <a:t>	echo '</a:t>
            </a:r>
            <a:r>
              <a:rPr lang="ja-JP" altLang="en-US" dirty="0"/>
              <a:t>成立しない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6867798" y="1094191"/>
            <a:ext cx="3513908" cy="12279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例１１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 err="1">
                <a:solidFill>
                  <a:schemeClr val="tx1"/>
                </a:solidFill>
              </a:rPr>
              <a:t>val</a:t>
            </a:r>
            <a:r>
              <a:rPr lang="ja-JP" altLang="en-US" dirty="0">
                <a:solidFill>
                  <a:schemeClr val="tx1"/>
                </a:solidFill>
              </a:rPr>
              <a:t>は</a:t>
            </a:r>
            <a:r>
              <a:rPr lang="en-US" altLang="ja-JP" dirty="0">
                <a:solidFill>
                  <a:schemeClr val="tx1"/>
                </a:solidFill>
              </a:rPr>
              <a:t>10</a:t>
            </a:r>
            <a:r>
              <a:rPr lang="ja-JP" altLang="en-US" dirty="0">
                <a:solidFill>
                  <a:schemeClr val="tx1"/>
                </a:solidFill>
              </a:rPr>
              <a:t>か</a:t>
            </a:r>
            <a:r>
              <a:rPr lang="en-US" altLang="ja-JP" dirty="0">
                <a:solidFill>
                  <a:schemeClr val="tx1"/>
                </a:solidFill>
              </a:rPr>
              <a:t>name</a:t>
            </a:r>
            <a:r>
              <a:rPr lang="ja-JP" altLang="en-US" dirty="0">
                <a:solidFill>
                  <a:schemeClr val="tx1"/>
                </a:solidFill>
              </a:rPr>
              <a:t>は</a:t>
            </a:r>
            <a:r>
              <a:rPr lang="en-US" altLang="ja-JP" dirty="0" err="1">
                <a:solidFill>
                  <a:schemeClr val="tx1"/>
                </a:solidFill>
              </a:rPr>
              <a:t>abc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25862" y="4080133"/>
            <a:ext cx="424648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例１２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 </a:t>
            </a:r>
          </a:p>
          <a:p>
            <a:r>
              <a:rPr lang="en-US" altLang="ja-JP" dirty="0"/>
              <a:t>&lt;?</a:t>
            </a:r>
            <a:r>
              <a:rPr lang="en-US" altLang="ja-JP" dirty="0" err="1"/>
              <a:t>php</a:t>
            </a:r>
            <a:endParaRPr lang="en-US" altLang="ja-JP" dirty="0"/>
          </a:p>
          <a:p>
            <a:r>
              <a:rPr lang="en-US" altLang="ja-JP" dirty="0"/>
              <a:t>$</a:t>
            </a:r>
            <a:r>
              <a:rPr lang="en-US" altLang="ja-JP" dirty="0" err="1"/>
              <a:t>val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FF0000"/>
                </a:solidFill>
              </a:rPr>
              <a:t>20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$name = "</a:t>
            </a:r>
            <a:r>
              <a:rPr lang="en-US" altLang="ja-JP" dirty="0" err="1">
                <a:solidFill>
                  <a:srgbClr val="FF0000"/>
                </a:solidFill>
              </a:rPr>
              <a:t>xyz</a:t>
            </a:r>
            <a:r>
              <a:rPr lang="en-US" altLang="ja-JP" dirty="0"/>
              <a:t>";</a:t>
            </a:r>
          </a:p>
          <a:p>
            <a:r>
              <a:rPr lang="en-US" altLang="ja-JP" dirty="0"/>
              <a:t>if($</a:t>
            </a:r>
            <a:r>
              <a:rPr lang="en-US" altLang="ja-JP" dirty="0" err="1"/>
              <a:t>val</a:t>
            </a:r>
            <a:r>
              <a:rPr lang="en-US" altLang="ja-JP" dirty="0"/>
              <a:t> == 10 || $name=="</a:t>
            </a:r>
            <a:r>
              <a:rPr lang="en-US" altLang="ja-JP" dirty="0" err="1"/>
              <a:t>abc</a:t>
            </a:r>
            <a:r>
              <a:rPr lang="en-US" altLang="ja-JP" dirty="0"/>
              <a:t>") {</a:t>
            </a:r>
          </a:p>
          <a:p>
            <a:r>
              <a:rPr lang="en-US" altLang="ja-JP" dirty="0"/>
              <a:t>	echo '</a:t>
            </a:r>
            <a:r>
              <a:rPr lang="en-US" altLang="ja-JP" dirty="0" err="1"/>
              <a:t>val</a:t>
            </a:r>
            <a:r>
              <a:rPr lang="ja-JP" altLang="en-US" dirty="0"/>
              <a:t>は</a:t>
            </a:r>
            <a:r>
              <a:rPr lang="en-US" altLang="ja-JP" dirty="0"/>
              <a:t>10</a:t>
            </a:r>
            <a:r>
              <a:rPr lang="ja-JP" altLang="en-US" dirty="0"/>
              <a:t>で</a:t>
            </a:r>
            <a:r>
              <a:rPr lang="en-US" altLang="ja-JP" dirty="0"/>
              <a:t>name</a:t>
            </a:r>
            <a:r>
              <a:rPr lang="ja-JP" altLang="en-US" dirty="0"/>
              <a:t>は</a:t>
            </a:r>
            <a:r>
              <a:rPr lang="en-US" altLang="ja-JP" dirty="0" err="1"/>
              <a:t>abc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 else {</a:t>
            </a:r>
          </a:p>
          <a:p>
            <a:r>
              <a:rPr lang="en-US" altLang="ja-JP" dirty="0"/>
              <a:t>	echo '</a:t>
            </a:r>
            <a:r>
              <a:rPr lang="ja-JP" altLang="en-US" dirty="0"/>
              <a:t>成立しない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6867798" y="4080133"/>
            <a:ext cx="3513908" cy="12279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例１２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成立しない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左矢印 3"/>
          <p:cNvSpPr/>
          <p:nvPr/>
        </p:nvSpPr>
        <p:spPr>
          <a:xfrm>
            <a:off x="6605587" y="2385587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実行する</a:t>
            </a:r>
          </a:p>
        </p:txBody>
      </p:sp>
      <p:sp>
        <p:nvSpPr>
          <p:cNvPr id="24" name="左矢印 23"/>
          <p:cNvSpPr/>
          <p:nvPr/>
        </p:nvSpPr>
        <p:spPr>
          <a:xfrm>
            <a:off x="6605587" y="5371529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実行しない</a:t>
            </a:r>
          </a:p>
        </p:txBody>
      </p:sp>
      <p:sp>
        <p:nvSpPr>
          <p:cNvPr id="9" name="左矢印 8"/>
          <p:cNvSpPr/>
          <p:nvPr/>
        </p:nvSpPr>
        <p:spPr>
          <a:xfrm>
            <a:off x="5573621" y="2943793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実行しない</a:t>
            </a:r>
          </a:p>
        </p:txBody>
      </p:sp>
      <p:sp>
        <p:nvSpPr>
          <p:cNvPr id="10" name="左矢印 9"/>
          <p:cNvSpPr/>
          <p:nvPr/>
        </p:nvSpPr>
        <p:spPr>
          <a:xfrm>
            <a:off x="5512843" y="5983657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実行する</a:t>
            </a:r>
          </a:p>
        </p:txBody>
      </p:sp>
    </p:spTree>
    <p:extLst>
      <p:ext uri="{BB962C8B-B14F-4D97-AF65-F5344CB8AC3E}">
        <p14:creationId xmlns:p14="http://schemas.microsoft.com/office/powerpoint/2010/main" val="1644610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</a:rPr>
              <a:t>if</a:t>
            </a:r>
            <a:r>
              <a:rPr lang="ja-JP" altLang="en-US" dirty="0">
                <a:latin typeface="メイリオ"/>
              </a:rPr>
              <a:t>文に</a:t>
            </a:r>
            <a:r>
              <a:rPr lang="en-US" altLang="ja-JP" dirty="0">
                <a:latin typeface="メイリオ"/>
              </a:rPr>
              <a:t>!</a:t>
            </a:r>
            <a:r>
              <a:rPr lang="ja-JP" altLang="en-US" dirty="0">
                <a:latin typeface="メイリオ"/>
              </a:rPr>
              <a:t>の例 </a:t>
            </a:r>
            <a:r>
              <a:rPr lang="en-US" altLang="ja-JP" dirty="0">
                <a:latin typeface="メイリオ"/>
              </a:rPr>
              <a:t>NOT</a:t>
            </a:r>
            <a:endParaRPr lang="ja-JP" altLang="en-US" dirty="0">
              <a:latin typeface="メイリオ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25863" y="1094191"/>
            <a:ext cx="3945311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例１３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 </a:t>
            </a:r>
          </a:p>
          <a:p>
            <a:r>
              <a:rPr lang="en-US" altLang="ja-JP" dirty="0"/>
              <a:t>&lt;?</a:t>
            </a:r>
            <a:r>
              <a:rPr lang="en-US" altLang="ja-JP" dirty="0" err="1"/>
              <a:t>php</a:t>
            </a:r>
            <a:endParaRPr lang="en-US" altLang="ja-JP" dirty="0"/>
          </a:p>
          <a:p>
            <a:r>
              <a:rPr lang="en-US" altLang="ja-JP" dirty="0"/>
              <a:t>$</a:t>
            </a:r>
            <a:r>
              <a:rPr lang="en-US" altLang="ja-JP" dirty="0" err="1"/>
              <a:t>val</a:t>
            </a:r>
            <a:r>
              <a:rPr lang="en-US" altLang="ja-JP" dirty="0"/>
              <a:t> = 20;</a:t>
            </a:r>
          </a:p>
          <a:p>
            <a:endParaRPr lang="en-US" altLang="ja-JP" dirty="0"/>
          </a:p>
          <a:p>
            <a:r>
              <a:rPr lang="en-US" altLang="ja-JP" dirty="0"/>
              <a:t>if( ! $</a:t>
            </a:r>
            <a:r>
              <a:rPr lang="en-US" altLang="ja-JP" dirty="0" err="1"/>
              <a:t>val</a:t>
            </a:r>
            <a:r>
              <a:rPr lang="en-US" altLang="ja-JP" dirty="0"/>
              <a:t> == 10) {</a:t>
            </a:r>
          </a:p>
          <a:p>
            <a:r>
              <a:rPr lang="en-US" altLang="ja-JP" dirty="0"/>
              <a:t>	echo '</a:t>
            </a:r>
            <a:r>
              <a:rPr lang="en-US" altLang="ja-JP" dirty="0" err="1"/>
              <a:t>val</a:t>
            </a:r>
            <a:r>
              <a:rPr lang="ja-JP" altLang="en-US" dirty="0"/>
              <a:t>は</a:t>
            </a:r>
            <a:r>
              <a:rPr lang="en-US" altLang="ja-JP" dirty="0"/>
              <a:t>10</a:t>
            </a:r>
            <a:r>
              <a:rPr lang="ja-JP" altLang="en-US" dirty="0"/>
              <a:t>ではない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 else {</a:t>
            </a:r>
          </a:p>
          <a:p>
            <a:r>
              <a:rPr lang="en-US" altLang="ja-JP" dirty="0"/>
              <a:t>	echo ' '</a:t>
            </a:r>
            <a:r>
              <a:rPr lang="en-US" altLang="ja-JP" dirty="0" err="1"/>
              <a:t>val</a:t>
            </a:r>
            <a:r>
              <a:rPr lang="ja-JP" altLang="en-US" dirty="0"/>
              <a:t>は</a:t>
            </a:r>
            <a:r>
              <a:rPr lang="en-US" altLang="ja-JP" dirty="0"/>
              <a:t>10 &lt;</a:t>
            </a:r>
            <a:r>
              <a:rPr lang="en-US" altLang="ja-JP" dirty="0" err="1"/>
              <a:t>br</a:t>
            </a:r>
            <a:r>
              <a:rPr lang="en-US" altLang="ja-JP" dirty="0"/>
              <a:t>&gt;';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6867798" y="1094191"/>
            <a:ext cx="3513908" cy="12279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例１３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 err="1">
                <a:solidFill>
                  <a:schemeClr val="tx1"/>
                </a:solidFill>
              </a:rPr>
              <a:t>val</a:t>
            </a:r>
            <a:r>
              <a:rPr lang="ja-JP" altLang="en-US" dirty="0">
                <a:solidFill>
                  <a:schemeClr val="tx1"/>
                </a:solidFill>
              </a:rPr>
              <a:t>は</a:t>
            </a:r>
            <a:r>
              <a:rPr lang="en-US" altLang="ja-JP" dirty="0">
                <a:solidFill>
                  <a:schemeClr val="tx1"/>
                </a:solidFill>
              </a:rPr>
              <a:t>10</a:t>
            </a:r>
            <a:r>
              <a:rPr lang="ja-JP" altLang="en-US" dirty="0">
                <a:solidFill>
                  <a:schemeClr val="tx1"/>
                </a:solidFill>
              </a:rPr>
              <a:t>ではない</a:t>
            </a:r>
          </a:p>
        </p:txBody>
      </p:sp>
      <p:sp>
        <p:nvSpPr>
          <p:cNvPr id="4" name="左矢印 3"/>
          <p:cNvSpPr/>
          <p:nvPr/>
        </p:nvSpPr>
        <p:spPr>
          <a:xfrm>
            <a:off x="6083074" y="2362068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実行する</a:t>
            </a:r>
          </a:p>
        </p:txBody>
      </p:sp>
      <p:sp>
        <p:nvSpPr>
          <p:cNvPr id="9" name="左矢印 8"/>
          <p:cNvSpPr/>
          <p:nvPr/>
        </p:nvSpPr>
        <p:spPr>
          <a:xfrm>
            <a:off x="5573621" y="2943793"/>
            <a:ext cx="1848394" cy="54864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実行しない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2336" y="4141213"/>
            <a:ext cx="97978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! </a:t>
            </a:r>
            <a:r>
              <a:rPr kumimoji="1" lang="ja-JP" altLang="en-US" sz="2400" dirty="0"/>
              <a:t>はすぐ後ろの条件式の結果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真理値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を反転（真なら偽，偽なら真）する。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ほとんどの場合，別の書き方ができる。</a:t>
            </a:r>
            <a:endParaRPr kumimoji="1" lang="en-US" altLang="ja-JP" sz="2400" dirty="0"/>
          </a:p>
          <a:p>
            <a:r>
              <a:rPr lang="ja-JP" altLang="en-US" sz="2400" dirty="0"/>
              <a:t>例：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! $</a:t>
            </a:r>
            <a:r>
              <a:rPr lang="en-US" altLang="ja-JP" sz="2400" dirty="0" err="1"/>
              <a:t>val</a:t>
            </a:r>
            <a:r>
              <a:rPr lang="en-US" altLang="ja-JP" sz="2400" dirty="0"/>
              <a:t>==10 </a:t>
            </a:r>
            <a:r>
              <a:rPr lang="ja-JP" altLang="en-US" sz="2400" dirty="0"/>
              <a:t>は </a:t>
            </a:r>
            <a:r>
              <a:rPr lang="en-US" altLang="ja-JP" sz="2400" dirty="0"/>
              <a:t>$</a:t>
            </a:r>
            <a:r>
              <a:rPr lang="en-US" altLang="ja-JP" sz="2400" dirty="0" err="1"/>
              <a:t>val</a:t>
            </a:r>
            <a:r>
              <a:rPr lang="en-US" altLang="ja-JP" sz="2400" dirty="0"/>
              <a:t> !=10 </a:t>
            </a:r>
            <a:r>
              <a:rPr lang="ja-JP" altLang="en-US" sz="2400" dirty="0"/>
              <a:t>と書いても同じ。</a:t>
            </a:r>
            <a:r>
              <a:rPr lang="en-US" altLang="ja-JP" sz="2400" dirty="0"/>
              <a:t>$</a:t>
            </a:r>
            <a:r>
              <a:rPr lang="en-US" altLang="ja-JP" sz="2400" dirty="0" err="1"/>
              <a:t>val</a:t>
            </a:r>
            <a:r>
              <a:rPr lang="ja-JP" altLang="en-US" sz="2400" dirty="0"/>
              <a:t>が</a:t>
            </a:r>
            <a:r>
              <a:rPr lang="en-US" altLang="ja-JP" sz="2400" dirty="0"/>
              <a:t>10</a:t>
            </a:r>
            <a:r>
              <a:rPr lang="ja-JP" altLang="en-US" sz="2400" dirty="0"/>
              <a:t>ではないという判定文</a:t>
            </a:r>
            <a:endParaRPr lang="en-US" altLang="ja-JP" sz="2400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107557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latin typeface="メイリオ"/>
              </a:rPr>
              <a:t>if</a:t>
            </a:r>
            <a:r>
              <a:rPr lang="ja-JP" altLang="en-US">
                <a:latin typeface="メイリオ"/>
              </a:rPr>
              <a:t>文と</a:t>
            </a:r>
            <a:r>
              <a:rPr lang="en-US" altLang="ja-JP">
                <a:latin typeface="メイリオ"/>
              </a:rPr>
              <a:t>HTML</a:t>
            </a:r>
            <a:r>
              <a:rPr lang="ja-JP" altLang="en-US">
                <a:latin typeface="メイリオ"/>
              </a:rPr>
              <a:t>出力</a:t>
            </a:r>
          </a:p>
        </p:txBody>
      </p:sp>
      <p:sp>
        <p:nvSpPr>
          <p:cNvPr id="50179" name="コンテンツ プレースホルダ 9"/>
          <p:cNvSpPr>
            <a:spLocks noGrp="1"/>
          </p:cNvSpPr>
          <p:nvPr>
            <p:ph idx="1"/>
          </p:nvPr>
        </p:nvSpPr>
        <p:spPr>
          <a:xfrm>
            <a:off x="509122" y="1459950"/>
            <a:ext cx="9473078" cy="1371600"/>
          </a:xfrm>
        </p:spPr>
        <p:txBody>
          <a:bodyPr/>
          <a:lstStyle/>
          <a:p>
            <a:r>
              <a:rPr lang="en-US" altLang="ja-JP" dirty="0">
                <a:latin typeface="メイリオ"/>
              </a:rPr>
              <a:t>if</a:t>
            </a:r>
            <a:r>
              <a:rPr lang="ja-JP" altLang="en-US" dirty="0">
                <a:latin typeface="メイリオ"/>
              </a:rPr>
              <a:t>や</a:t>
            </a:r>
            <a:r>
              <a:rPr lang="en-US" altLang="ja-JP" dirty="0">
                <a:latin typeface="メイリオ"/>
              </a:rPr>
              <a:t>else</a:t>
            </a:r>
            <a:r>
              <a:rPr lang="ja-JP" altLang="en-US" dirty="0" err="1">
                <a:latin typeface="メイリオ"/>
              </a:rPr>
              <a:t>，</a:t>
            </a:r>
            <a:r>
              <a:rPr lang="en-US" altLang="ja-JP" dirty="0" err="1">
                <a:latin typeface="メイリオ"/>
              </a:rPr>
              <a:t>elseif</a:t>
            </a:r>
            <a:r>
              <a:rPr lang="ja-JP" altLang="en-US" dirty="0">
                <a:latin typeface="メイリオ"/>
              </a:rPr>
              <a:t>のブロック</a:t>
            </a:r>
            <a:r>
              <a:rPr lang="ja-JP" altLang="en-US" sz="2800" dirty="0">
                <a:latin typeface="メイリオ"/>
              </a:rPr>
              <a:t>（</a:t>
            </a:r>
            <a:r>
              <a:rPr lang="en-US" altLang="ja-JP" sz="2800" dirty="0">
                <a:latin typeface="メイリオ"/>
              </a:rPr>
              <a:t>{ }</a:t>
            </a:r>
            <a:r>
              <a:rPr lang="ja-JP" altLang="en-US" sz="2800" dirty="0">
                <a:latin typeface="メイリオ"/>
              </a:rPr>
              <a:t>で囲まれた部分）</a:t>
            </a:r>
            <a:r>
              <a:rPr lang="ja-JP" altLang="en-US" dirty="0">
                <a:latin typeface="メイリオ"/>
              </a:rPr>
              <a:t>内での</a:t>
            </a:r>
            <a:r>
              <a:rPr lang="en-US" altLang="ja-JP" dirty="0">
                <a:latin typeface="メイリオ"/>
              </a:rPr>
              <a:t>HTML</a:t>
            </a:r>
            <a:r>
              <a:rPr lang="ja-JP" altLang="en-US" dirty="0">
                <a:latin typeface="メイリオ"/>
              </a:rPr>
              <a:t>の出力は，こんな風にも書ける</a:t>
            </a:r>
            <a:r>
              <a:rPr lang="en-US" altLang="ja-JP" dirty="0">
                <a:latin typeface="メイリオ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9122" y="3178175"/>
            <a:ext cx="3681877" cy="230822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&lt;?php</a:t>
            </a:r>
          </a:p>
          <a:p>
            <a:r>
              <a:rPr lang="en-US" altLang="ja-JP" b="1">
                <a:latin typeface="メイリオ"/>
                <a:ea typeface="メイリオ"/>
                <a:cs typeface="メイリオ"/>
              </a:rPr>
              <a:t>if(</a:t>
            </a:r>
            <a:r>
              <a:rPr lang="ja-JP" altLang="en-US" b="1">
                <a:solidFill>
                  <a:srgbClr val="3366FF"/>
                </a:solidFill>
                <a:latin typeface="メイリオ"/>
                <a:ea typeface="メイリオ"/>
                <a:cs typeface="メイリオ"/>
              </a:rPr>
              <a:t>条件式</a:t>
            </a:r>
            <a:r>
              <a:rPr lang="en-US" altLang="ja-JP" b="1">
                <a:latin typeface="メイリオ"/>
                <a:ea typeface="メイリオ"/>
                <a:cs typeface="メイリオ"/>
              </a:rPr>
              <a:t>){</a:t>
            </a:r>
          </a:p>
          <a:p>
            <a:r>
              <a:rPr lang="en-US" altLang="ja-JP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  </a:t>
            </a:r>
          </a:p>
          <a:p>
            <a:endParaRPr lang="en-US" altLang="ja-JP" b="1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}</a:t>
            </a:r>
          </a:p>
          <a:p>
            <a:r>
              <a:rPr lang="en-US" altLang="ja-JP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?&gt;</a:t>
            </a:r>
            <a:endParaRPr lang="en-US" altLang="ja-JP" b="1">
              <a:latin typeface="メイリオ"/>
              <a:ea typeface="メイリオ"/>
              <a:cs typeface="メイリオ"/>
            </a:endParaRPr>
          </a:p>
        </p:txBody>
      </p:sp>
      <p:sp>
        <p:nvSpPr>
          <p:cNvPr id="50182" name="TextBox 5"/>
          <p:cNvSpPr txBox="1">
            <a:spLocks noChangeArrowheads="1"/>
          </p:cNvSpPr>
          <p:nvPr/>
        </p:nvSpPr>
        <p:spPr bwMode="auto">
          <a:xfrm>
            <a:off x="813924" y="4057650"/>
            <a:ext cx="2892739" cy="46166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b="1" dirty="0">
                <a:latin typeface="メイリオ"/>
                <a:ea typeface="メイリオ"/>
                <a:cs typeface="メイリオ"/>
              </a:rPr>
              <a:t>echo( </a:t>
            </a:r>
            <a:r>
              <a:rPr lang="en-US" altLang="ja-JP" b="1" i="1" dirty="0">
                <a:latin typeface="メイリオ"/>
                <a:ea typeface="メイリオ"/>
                <a:cs typeface="メイリオ"/>
              </a:rPr>
              <a:t>HTML</a:t>
            </a:r>
            <a:r>
              <a:rPr lang="ja-JP" altLang="en-US" b="1" i="1" dirty="0">
                <a:latin typeface="メイリオ"/>
                <a:ea typeface="メイリオ"/>
                <a:cs typeface="メイリオ"/>
              </a:rPr>
              <a:t>ﾀｸﾞ</a:t>
            </a:r>
            <a:r>
              <a:rPr lang="en-US" altLang="ja-JP" b="1" dirty="0">
                <a:latin typeface="メイリオ"/>
                <a:ea typeface="メイリオ"/>
                <a:cs typeface="メイリオ"/>
              </a:rPr>
              <a:t>);</a:t>
            </a:r>
            <a:endParaRPr lang="ja-JP" altLang="en-US" dirty="0">
              <a:ea typeface="メイリオ"/>
              <a:cs typeface="メイリオ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8800" y="3200401"/>
            <a:ext cx="2119486" cy="304641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&lt;?</a:t>
            </a:r>
            <a:r>
              <a:rPr lang="en-US" altLang="ja-JP" b="1" dirty="0" err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php</a:t>
            </a:r>
            <a:endParaRPr lang="en-US" altLang="ja-JP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b="1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if(</a:t>
            </a:r>
            <a:r>
              <a:rPr lang="ja-JP" altLang="en-US" b="1" dirty="0">
                <a:solidFill>
                  <a:srgbClr val="3366FF"/>
                </a:solidFill>
                <a:latin typeface="メイリオ"/>
                <a:ea typeface="メイリオ"/>
                <a:cs typeface="メイリオ"/>
              </a:rPr>
              <a:t>条件式</a:t>
            </a:r>
            <a:r>
              <a:rPr lang="en-US" altLang="ja-JP" b="1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){</a:t>
            </a:r>
          </a:p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?&gt;</a:t>
            </a:r>
          </a:p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  </a:t>
            </a:r>
          </a:p>
          <a:p>
            <a:endParaRPr lang="en-US" altLang="ja-JP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&lt;?</a:t>
            </a:r>
            <a:r>
              <a:rPr lang="en-US" altLang="ja-JP" b="1" dirty="0" err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php</a:t>
            </a:r>
            <a:endParaRPr lang="en-US" altLang="ja-JP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b="1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}</a:t>
            </a:r>
          </a:p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?&gt;</a:t>
            </a:r>
            <a:endParaRPr lang="en-US" altLang="ja-JP" b="1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0184" name="TextBox 8"/>
          <p:cNvSpPr txBox="1">
            <a:spLocks noChangeArrowheads="1"/>
          </p:cNvSpPr>
          <p:nvPr/>
        </p:nvSpPr>
        <p:spPr bwMode="auto">
          <a:xfrm>
            <a:off x="6043614" y="4419601"/>
            <a:ext cx="1595451" cy="46166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b="1" i="1" dirty="0">
                <a:latin typeface="メイリオ"/>
                <a:ea typeface="メイリオ"/>
                <a:cs typeface="メイリオ"/>
              </a:rPr>
              <a:t>HTML</a:t>
            </a:r>
            <a:r>
              <a:rPr lang="ja-JP" altLang="en-US" b="1" i="1" dirty="0">
                <a:latin typeface="メイリオ"/>
                <a:ea typeface="メイリオ"/>
                <a:cs typeface="メイリオ"/>
              </a:rPr>
              <a:t>ﾀｸﾞ</a:t>
            </a:r>
            <a:endParaRPr lang="ja-JP" altLang="en-US" dirty="0">
              <a:ea typeface="メイリオ"/>
              <a:cs typeface="メイリオ"/>
            </a:endParaRPr>
          </a:p>
        </p:txBody>
      </p:sp>
      <p:sp>
        <p:nvSpPr>
          <p:cNvPr id="50185" name="左右矢印 9"/>
          <p:cNvSpPr>
            <a:spLocks noChangeArrowheads="1"/>
          </p:cNvSpPr>
          <p:nvPr/>
        </p:nvSpPr>
        <p:spPr bwMode="auto">
          <a:xfrm>
            <a:off x="4076409" y="3228976"/>
            <a:ext cx="1562390" cy="885825"/>
          </a:xfrm>
          <a:prstGeom prst="leftRightArrow">
            <a:avLst>
              <a:gd name="adj1" fmla="val 50000"/>
              <a:gd name="adj2" fmla="val 31771"/>
            </a:avLst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ea typeface="メイリオ"/>
                <a:cs typeface="メイリオ"/>
              </a:rPr>
              <a:t>同等</a:t>
            </a:r>
          </a:p>
        </p:txBody>
      </p:sp>
      <p:sp>
        <p:nvSpPr>
          <p:cNvPr id="50186" name="角丸四角形吹き出し 10"/>
          <p:cNvSpPr>
            <a:spLocks noChangeArrowheads="1"/>
          </p:cNvSpPr>
          <p:nvPr/>
        </p:nvSpPr>
        <p:spPr bwMode="auto">
          <a:xfrm>
            <a:off x="3082576" y="4724401"/>
            <a:ext cx="2403825" cy="995363"/>
          </a:xfrm>
          <a:prstGeom prst="wedgeRoundRectCallout">
            <a:avLst>
              <a:gd name="adj1" fmla="val 73875"/>
              <a:gd name="adj2" fmla="val -3681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r>
              <a:rPr lang="en-US" altLang="ja-JP" sz="2400">
                <a:latin typeface="メイリオ"/>
                <a:ea typeface="メイリオ"/>
                <a:cs typeface="メイリオ"/>
              </a:rPr>
              <a:t>echo</a:t>
            </a:r>
            <a:r>
              <a:rPr lang="ja-JP" altLang="en-US" sz="2400">
                <a:latin typeface="メイリオ"/>
                <a:ea typeface="メイリオ"/>
                <a:cs typeface="メイリオ"/>
              </a:rPr>
              <a:t>をいちいち書かなくて済む</a:t>
            </a:r>
          </a:p>
        </p:txBody>
      </p:sp>
      <p:sp>
        <p:nvSpPr>
          <p:cNvPr id="50187" name="円/楕円 11"/>
          <p:cNvSpPr>
            <a:spLocks noChangeArrowheads="1"/>
          </p:cNvSpPr>
          <p:nvPr/>
        </p:nvSpPr>
        <p:spPr bwMode="auto">
          <a:xfrm>
            <a:off x="5638800" y="3962400"/>
            <a:ext cx="457200" cy="457200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50188" name="円/楕円 12"/>
          <p:cNvSpPr>
            <a:spLocks noChangeArrowheads="1"/>
          </p:cNvSpPr>
          <p:nvPr/>
        </p:nvSpPr>
        <p:spPr bwMode="auto">
          <a:xfrm>
            <a:off x="5638800" y="5029200"/>
            <a:ext cx="990600" cy="457200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9244014" y="3200401"/>
            <a:ext cx="1905000" cy="304641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&lt;?</a:t>
            </a:r>
            <a:r>
              <a:rPr lang="en-US" altLang="ja-JP" b="1" dirty="0" err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php</a:t>
            </a:r>
            <a:endParaRPr lang="en-US" altLang="ja-JP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b="1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if(</a:t>
            </a:r>
            <a:r>
              <a:rPr lang="ja-JP" altLang="en-US" b="1" dirty="0">
                <a:solidFill>
                  <a:srgbClr val="3366FF"/>
                </a:solidFill>
                <a:latin typeface="メイリオ"/>
                <a:ea typeface="メイリオ"/>
                <a:cs typeface="メイリオ"/>
              </a:rPr>
              <a:t>条件式</a:t>
            </a:r>
            <a:r>
              <a:rPr lang="en-US" altLang="ja-JP" b="1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)</a:t>
            </a:r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:</a:t>
            </a:r>
          </a:p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?&gt;</a:t>
            </a:r>
          </a:p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  </a:t>
            </a:r>
          </a:p>
          <a:p>
            <a:endParaRPr lang="en-US" altLang="ja-JP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&lt;?</a:t>
            </a:r>
            <a:r>
              <a:rPr lang="en-US" altLang="ja-JP" b="1" dirty="0" err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php</a:t>
            </a:r>
            <a:endParaRPr lang="en-US" altLang="ja-JP" b="1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b="1" dirty="0" err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endif</a:t>
            </a:r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;</a:t>
            </a:r>
          </a:p>
          <a:p>
            <a:r>
              <a:rPr lang="en-US" altLang="ja-JP" b="1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?&gt;</a:t>
            </a:r>
            <a:endParaRPr lang="en-US" altLang="ja-JP" b="1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0190" name="左右矢印 9"/>
          <p:cNvSpPr>
            <a:spLocks noChangeArrowheads="1"/>
          </p:cNvSpPr>
          <p:nvPr/>
        </p:nvSpPr>
        <p:spPr bwMode="auto">
          <a:xfrm>
            <a:off x="7543800" y="3200401"/>
            <a:ext cx="1681148" cy="885825"/>
          </a:xfrm>
          <a:prstGeom prst="leftRightArrow">
            <a:avLst>
              <a:gd name="adj1" fmla="val 50000"/>
              <a:gd name="adj2" fmla="val 31771"/>
            </a:avLst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ea typeface="メイリオ"/>
                <a:cs typeface="メイリオ"/>
              </a:rPr>
              <a:t>同等</a:t>
            </a:r>
          </a:p>
        </p:txBody>
      </p:sp>
      <p:sp>
        <p:nvSpPr>
          <p:cNvPr id="50191" name="円/楕円 11"/>
          <p:cNvSpPr>
            <a:spLocks noChangeArrowheads="1"/>
          </p:cNvSpPr>
          <p:nvPr/>
        </p:nvSpPr>
        <p:spPr bwMode="auto">
          <a:xfrm>
            <a:off x="10691814" y="3581400"/>
            <a:ext cx="457200" cy="457200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50192" name="円/楕円 12"/>
          <p:cNvSpPr>
            <a:spLocks noChangeArrowheads="1"/>
          </p:cNvSpPr>
          <p:nvPr/>
        </p:nvSpPr>
        <p:spPr bwMode="auto">
          <a:xfrm>
            <a:off x="9244014" y="5405438"/>
            <a:ext cx="1143000" cy="457200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50193" name="TextBox 8"/>
          <p:cNvSpPr txBox="1">
            <a:spLocks noChangeArrowheads="1"/>
          </p:cNvSpPr>
          <p:nvPr/>
        </p:nvSpPr>
        <p:spPr bwMode="auto">
          <a:xfrm>
            <a:off x="9572628" y="4419601"/>
            <a:ext cx="1595451" cy="46166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b="1" i="1">
                <a:latin typeface="メイリオ"/>
                <a:ea typeface="メイリオ"/>
                <a:cs typeface="メイリオ"/>
              </a:rPr>
              <a:t>HTML</a:t>
            </a:r>
            <a:r>
              <a:rPr lang="ja-JP" altLang="en-US" b="1" i="1">
                <a:latin typeface="メイリオ"/>
                <a:ea typeface="メイリオ"/>
                <a:cs typeface="メイリオ"/>
              </a:rPr>
              <a:t>ﾀｸﾞ</a:t>
            </a:r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50194" name="角丸四角形吹き出し 17"/>
          <p:cNvSpPr>
            <a:spLocks noChangeArrowheads="1"/>
          </p:cNvSpPr>
          <p:nvPr/>
        </p:nvSpPr>
        <p:spPr bwMode="auto">
          <a:xfrm>
            <a:off x="7034214" y="5557838"/>
            <a:ext cx="2057400" cy="919162"/>
          </a:xfrm>
          <a:prstGeom prst="wedgeRoundRectCallout">
            <a:avLst>
              <a:gd name="adj1" fmla="val 61671"/>
              <a:gd name="adj2" fmla="val -29662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ja-JP" altLang="en-US" sz="2400">
                <a:latin typeface="メイリオ"/>
                <a:ea typeface="メイリオ"/>
                <a:cs typeface="メイリオ"/>
              </a:rPr>
              <a:t>ﾌﾞﾛｯｸの開始</a:t>
            </a:r>
            <a:r>
              <a:rPr lang="en-US" altLang="ja-JP" sz="2400">
                <a:latin typeface="メイリオ"/>
                <a:ea typeface="メイリオ"/>
                <a:cs typeface="メイリオ"/>
              </a:rPr>
              <a:t>/</a:t>
            </a:r>
            <a:r>
              <a:rPr lang="ja-JP" altLang="en-US" sz="2400">
                <a:latin typeface="メイリオ"/>
                <a:ea typeface="メイリオ"/>
                <a:cs typeface="メイリオ"/>
              </a:rPr>
              <a:t>終了が明確</a:t>
            </a:r>
          </a:p>
        </p:txBody>
      </p:sp>
    </p:spTree>
    <p:extLst>
      <p:ext uri="{BB962C8B-B14F-4D97-AF65-F5344CB8AC3E}">
        <p14:creationId xmlns:p14="http://schemas.microsoft.com/office/powerpoint/2010/main" val="663537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3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90500"/>
            <a:ext cx="10420351" cy="685800"/>
          </a:xfrm>
        </p:spPr>
        <p:txBody>
          <a:bodyPr/>
          <a:lstStyle/>
          <a:p>
            <a:r>
              <a:rPr lang="ja-JP" altLang="en-US" dirty="0">
                <a:latin typeface="メイリオ"/>
              </a:rPr>
              <a:t>配列要素に対する繰り返し</a:t>
            </a:r>
          </a:p>
        </p:txBody>
      </p:sp>
      <p:sp>
        <p:nvSpPr>
          <p:cNvPr id="37891" name="コンテンツ プレースホルダ 9"/>
          <p:cNvSpPr>
            <a:spLocks noGrp="1"/>
          </p:cNvSpPr>
          <p:nvPr>
            <p:ph idx="1"/>
          </p:nvPr>
        </p:nvSpPr>
        <p:spPr>
          <a:xfrm>
            <a:off x="2141538" y="1422400"/>
            <a:ext cx="8229600" cy="3632200"/>
          </a:xfrm>
        </p:spPr>
        <p:txBody>
          <a:bodyPr/>
          <a:lstStyle/>
          <a:p>
            <a:pPr marL="514350" indent="-514350">
              <a:buFont typeface="ＭＳ Ｐゴシック" charset="0"/>
              <a:buAutoNum type="circleNumDbPlain"/>
            </a:pPr>
            <a:r>
              <a:rPr lang="en-US" altLang="ja-JP" dirty="0">
                <a:latin typeface="メイリオ"/>
              </a:rPr>
              <a:t>for</a:t>
            </a:r>
            <a:r>
              <a:rPr lang="ja-JP" altLang="en-US" dirty="0">
                <a:latin typeface="メイリオ"/>
              </a:rPr>
              <a:t>文で「</a:t>
            </a:r>
            <a:r>
              <a:rPr lang="ja-JP" altLang="en-US" dirty="0">
                <a:solidFill>
                  <a:srgbClr val="008000"/>
                </a:solidFill>
                <a:latin typeface="メイリオ"/>
              </a:rPr>
              <a:t>要素の添字を１ずつ増やしながら要素を取り出す</a:t>
            </a:r>
            <a:r>
              <a:rPr lang="ja-JP" altLang="en-US" dirty="0">
                <a:latin typeface="メイリオ"/>
              </a:rPr>
              <a:t>」ことを繰り返す</a:t>
            </a:r>
            <a:endParaRPr lang="en-US" altLang="ja-JP" dirty="0">
              <a:latin typeface="メイリオ"/>
            </a:endParaRPr>
          </a:p>
          <a:p>
            <a:pPr marL="514350" indent="-514350"/>
            <a:endParaRPr lang="en-US" altLang="ja-JP" dirty="0">
              <a:latin typeface="メイリオ"/>
            </a:endParaRPr>
          </a:p>
          <a:p>
            <a:pPr marL="514350" indent="-514350">
              <a:buNone/>
            </a:pPr>
            <a:r>
              <a:rPr lang="en-US" altLang="ja-JP" dirty="0">
                <a:latin typeface="メイリオ"/>
              </a:rPr>
              <a:t>  for(</a:t>
            </a:r>
            <a:r>
              <a:rPr lang="en-US" altLang="ja-JP" dirty="0">
                <a:solidFill>
                  <a:srgbClr val="008000"/>
                </a:solidFill>
                <a:latin typeface="メイリオ"/>
              </a:rPr>
              <a:t>$</a:t>
            </a:r>
            <a:r>
              <a:rPr lang="en-US" altLang="ja-JP" dirty="0" err="1">
                <a:solidFill>
                  <a:srgbClr val="008000"/>
                </a:solidFill>
                <a:latin typeface="メイリオ"/>
              </a:rPr>
              <a:t>i</a:t>
            </a:r>
            <a:r>
              <a:rPr lang="en-US" altLang="ja-JP" dirty="0">
                <a:latin typeface="メイリオ"/>
              </a:rPr>
              <a:t>=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0</a:t>
            </a:r>
            <a:r>
              <a:rPr lang="en-US" altLang="ja-JP" dirty="0">
                <a:latin typeface="メイリオ"/>
              </a:rPr>
              <a:t>; </a:t>
            </a:r>
            <a:r>
              <a:rPr lang="en-US" altLang="ja-JP" dirty="0">
                <a:solidFill>
                  <a:srgbClr val="008000"/>
                </a:solidFill>
                <a:latin typeface="メイリオ"/>
              </a:rPr>
              <a:t>$</a:t>
            </a:r>
            <a:r>
              <a:rPr lang="en-US" altLang="ja-JP" dirty="0" err="1">
                <a:solidFill>
                  <a:srgbClr val="008000"/>
                </a:solidFill>
                <a:latin typeface="メイリオ"/>
              </a:rPr>
              <a:t>i</a:t>
            </a:r>
            <a:r>
              <a:rPr lang="en-US" altLang="ja-JP" dirty="0">
                <a:latin typeface="メイリオ"/>
              </a:rPr>
              <a:t>&lt;=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count(</a:t>
            </a:r>
            <a:r>
              <a:rPr lang="en-US" altLang="ja-JP" dirty="0">
                <a:latin typeface="メイリオ"/>
              </a:rPr>
              <a:t>$</a:t>
            </a:r>
            <a:r>
              <a:rPr lang="ja-JP" altLang="en-US" dirty="0">
                <a:latin typeface="メイリオ"/>
              </a:rPr>
              <a:t>配列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)-1</a:t>
            </a:r>
            <a:r>
              <a:rPr lang="en-US" altLang="ja-JP" dirty="0">
                <a:latin typeface="メイリオ"/>
              </a:rPr>
              <a:t>; </a:t>
            </a:r>
            <a:r>
              <a:rPr lang="en-US" altLang="ja-JP" dirty="0">
                <a:solidFill>
                  <a:srgbClr val="008000"/>
                </a:solidFill>
                <a:latin typeface="メイリオ"/>
              </a:rPr>
              <a:t>$</a:t>
            </a:r>
            <a:r>
              <a:rPr lang="en-US" altLang="ja-JP" dirty="0" err="1">
                <a:solidFill>
                  <a:srgbClr val="008000"/>
                </a:solidFill>
                <a:latin typeface="メイリオ"/>
              </a:rPr>
              <a:t>i</a:t>
            </a:r>
            <a:r>
              <a:rPr lang="en-US" altLang="ja-JP" dirty="0">
                <a:latin typeface="メイリオ"/>
              </a:rPr>
              <a:t>++){</a:t>
            </a:r>
          </a:p>
          <a:p>
            <a:pPr marL="514350" indent="-514350">
              <a:buNone/>
            </a:pPr>
            <a:r>
              <a:rPr lang="en-US" altLang="ja-JP" dirty="0">
                <a:latin typeface="メイリオ"/>
              </a:rPr>
              <a:t>		  $</a:t>
            </a:r>
            <a:r>
              <a:rPr lang="ja-JP" altLang="en-US" dirty="0">
                <a:latin typeface="メイリオ"/>
              </a:rPr>
              <a:t>配列</a:t>
            </a:r>
            <a:r>
              <a:rPr lang="en-US" altLang="ja-JP" dirty="0">
                <a:latin typeface="メイリオ"/>
              </a:rPr>
              <a:t>[</a:t>
            </a:r>
            <a:r>
              <a:rPr lang="en-US" altLang="ja-JP" dirty="0">
                <a:solidFill>
                  <a:srgbClr val="008000"/>
                </a:solidFill>
                <a:latin typeface="メイリオ"/>
              </a:rPr>
              <a:t>$</a:t>
            </a:r>
            <a:r>
              <a:rPr lang="en-US" altLang="ja-JP" dirty="0" err="1">
                <a:solidFill>
                  <a:srgbClr val="008000"/>
                </a:solidFill>
                <a:latin typeface="メイリオ"/>
              </a:rPr>
              <a:t>i</a:t>
            </a:r>
            <a:r>
              <a:rPr lang="en-US" altLang="ja-JP" dirty="0">
                <a:latin typeface="メイリオ"/>
              </a:rPr>
              <a:t>]</a:t>
            </a:r>
            <a:r>
              <a:rPr lang="ja-JP" altLang="en-US" dirty="0">
                <a:latin typeface="メイリオ"/>
              </a:rPr>
              <a:t>の要素に対する処理</a:t>
            </a:r>
            <a:r>
              <a:rPr lang="en-US" altLang="ja-JP" dirty="0">
                <a:latin typeface="メイリオ"/>
              </a:rPr>
              <a:t>;</a:t>
            </a:r>
          </a:p>
          <a:p>
            <a:pPr marL="514350" indent="-514350">
              <a:buNone/>
            </a:pPr>
            <a:r>
              <a:rPr lang="en-US" altLang="ja-JP" dirty="0">
                <a:latin typeface="メイリオ"/>
              </a:rPr>
              <a:t>  }</a:t>
            </a:r>
            <a:endParaRPr lang="ja-JP" altLang="en-US" dirty="0">
              <a:latin typeface="メイリオ"/>
            </a:endParaRPr>
          </a:p>
        </p:txBody>
      </p:sp>
      <p:sp>
        <p:nvSpPr>
          <p:cNvPr id="37893" name="角丸四角形 10"/>
          <p:cNvSpPr>
            <a:spLocks noChangeArrowheads="1"/>
          </p:cNvSpPr>
          <p:nvPr/>
        </p:nvSpPr>
        <p:spPr bwMode="auto">
          <a:xfrm>
            <a:off x="2317720" y="2993820"/>
            <a:ext cx="8196949" cy="210228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37894" name="テキスト ボックス 11"/>
          <p:cNvSpPr txBox="1">
            <a:spLocks noChangeArrowheads="1"/>
          </p:cNvSpPr>
          <p:nvPr/>
        </p:nvSpPr>
        <p:spPr bwMode="auto">
          <a:xfrm>
            <a:off x="2244457" y="2441941"/>
            <a:ext cx="172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>
                <a:solidFill>
                  <a:srgbClr val="FF6600"/>
                </a:solidFill>
                <a:ea typeface="メイリオ"/>
                <a:cs typeface="メイリオ"/>
              </a:rPr>
              <a:t>先頭の添字</a:t>
            </a:r>
          </a:p>
        </p:txBody>
      </p:sp>
      <p:sp>
        <p:nvSpPr>
          <p:cNvPr id="37895" name="テキスト ボックス 12"/>
          <p:cNvSpPr txBox="1">
            <a:spLocks noChangeArrowheads="1"/>
          </p:cNvSpPr>
          <p:nvPr/>
        </p:nvSpPr>
        <p:spPr bwMode="auto">
          <a:xfrm>
            <a:off x="6367464" y="2437179"/>
            <a:ext cx="4151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dirty="0">
                <a:solidFill>
                  <a:srgbClr val="FF6600"/>
                </a:solidFill>
                <a:ea typeface="メイリオ"/>
                <a:cs typeface="メイリオ"/>
              </a:rPr>
              <a:t>末尾の添字（要素の個数</a:t>
            </a:r>
            <a:r>
              <a:rPr lang="en-US" altLang="ja-JP" dirty="0">
                <a:solidFill>
                  <a:srgbClr val="FF6600"/>
                </a:solidFill>
                <a:ea typeface="メイリオ"/>
                <a:cs typeface="メイリオ"/>
              </a:rPr>
              <a:t>-1</a:t>
            </a:r>
            <a:r>
              <a:rPr lang="ja-JP" altLang="en-US" dirty="0">
                <a:solidFill>
                  <a:srgbClr val="FF6600"/>
                </a:solidFill>
                <a:ea typeface="メイリオ"/>
                <a:cs typeface="メイリオ"/>
              </a:rPr>
              <a:t>）</a:t>
            </a:r>
          </a:p>
        </p:txBody>
      </p:sp>
      <p:sp>
        <p:nvSpPr>
          <p:cNvPr id="37896" name="テキスト ボックス 13"/>
          <p:cNvSpPr txBox="1">
            <a:spLocks noChangeArrowheads="1"/>
          </p:cNvSpPr>
          <p:nvPr/>
        </p:nvSpPr>
        <p:spPr bwMode="auto">
          <a:xfrm>
            <a:off x="8073218" y="4592936"/>
            <a:ext cx="22482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dirty="0">
                <a:solidFill>
                  <a:srgbClr val="FF6600"/>
                </a:solidFill>
                <a:ea typeface="メイリオ"/>
                <a:cs typeface="メイリオ"/>
              </a:rPr>
              <a:t>$</a:t>
            </a:r>
            <a:r>
              <a:rPr lang="en-US" altLang="ja-JP" dirty="0" err="1">
                <a:solidFill>
                  <a:srgbClr val="FF6600"/>
                </a:solidFill>
                <a:ea typeface="メイリオ"/>
                <a:cs typeface="メイリオ"/>
              </a:rPr>
              <a:t>i</a:t>
            </a:r>
            <a:r>
              <a:rPr lang="en-US" altLang="ja-JP" dirty="0">
                <a:solidFill>
                  <a:srgbClr val="FF6600"/>
                </a:solidFill>
                <a:ea typeface="メイリオ"/>
                <a:cs typeface="メイリオ"/>
              </a:rPr>
              <a:t>=$i+1</a:t>
            </a:r>
            <a:r>
              <a:rPr lang="ja-JP" altLang="en-US" dirty="0">
                <a:solidFill>
                  <a:srgbClr val="FF6600"/>
                </a:solidFill>
                <a:ea typeface="メイリオ"/>
                <a:cs typeface="メイリオ"/>
              </a:rPr>
              <a:t>と同じ</a:t>
            </a:r>
          </a:p>
        </p:txBody>
      </p:sp>
      <p:cxnSp>
        <p:nvCxnSpPr>
          <p:cNvPr id="37897" name="カギ線コネクタ 15"/>
          <p:cNvCxnSpPr>
            <a:cxnSpLocks noChangeShapeType="1"/>
            <a:stCxn id="37894" idx="3"/>
          </p:cNvCxnSpPr>
          <p:nvPr/>
        </p:nvCxnSpPr>
        <p:spPr bwMode="auto">
          <a:xfrm>
            <a:off x="3968482" y="2672128"/>
            <a:ext cx="257175" cy="531812"/>
          </a:xfrm>
          <a:prstGeom prst="bentConnector2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898" name="カギ線コネクタ 21"/>
          <p:cNvCxnSpPr>
            <a:cxnSpLocks noChangeShapeType="1"/>
            <a:stCxn id="37895" idx="1"/>
          </p:cNvCxnSpPr>
          <p:nvPr/>
        </p:nvCxnSpPr>
        <p:spPr bwMode="auto">
          <a:xfrm rot="10800000" flipV="1">
            <a:off x="6019801" y="2668011"/>
            <a:ext cx="347662" cy="535928"/>
          </a:xfrm>
          <a:prstGeom prst="bentConnector2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899" name="カギ線コネクタ 25"/>
          <p:cNvCxnSpPr>
            <a:cxnSpLocks noChangeShapeType="1"/>
            <a:stCxn id="37896" idx="0"/>
          </p:cNvCxnSpPr>
          <p:nvPr/>
        </p:nvCxnSpPr>
        <p:spPr bwMode="auto">
          <a:xfrm rot="5400000" flipH="1" flipV="1">
            <a:off x="8825211" y="3898722"/>
            <a:ext cx="1066354" cy="322072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900" name="テキスト ボックス 30"/>
          <p:cNvSpPr txBox="1">
            <a:spLocks noChangeArrowheads="1"/>
          </p:cNvSpPr>
          <p:nvPr/>
        </p:nvSpPr>
        <p:spPr bwMode="auto">
          <a:xfrm>
            <a:off x="2784620" y="5266948"/>
            <a:ext cx="5109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>
                <a:ea typeface="メイリオ"/>
                <a:cs typeface="メイリオ"/>
              </a:rPr>
              <a:t>例：配列の全ての要素への繰り返し</a:t>
            </a:r>
            <a:endParaRPr lang="en-US" altLang="ja-JP">
              <a:ea typeface="メイリオ"/>
              <a:cs typeface="メイリオ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938477" y="5913275"/>
            <a:ext cx="8481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メイリオ"/>
              </a:rPr>
              <a:t>PHP</a:t>
            </a:r>
            <a:r>
              <a:rPr lang="ja-JP" altLang="en-US" sz="2400" dirty="0">
                <a:latin typeface="メイリオ"/>
              </a:rPr>
              <a:t>の 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</a:rPr>
              <a:t>count(</a:t>
            </a:r>
            <a:r>
              <a:rPr lang="en-US" altLang="ja-JP" sz="2400" dirty="0">
                <a:latin typeface="メイリオ"/>
              </a:rPr>
              <a:t>$</a:t>
            </a:r>
            <a:r>
              <a:rPr lang="ja-JP" altLang="en-US" sz="2400" dirty="0">
                <a:latin typeface="メイリオ"/>
              </a:rPr>
              <a:t>配列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</a:rPr>
              <a:t>) </a:t>
            </a:r>
            <a:r>
              <a:rPr lang="ja-JP" altLang="en-US" sz="2400" dirty="0">
                <a:latin typeface="メイリオ"/>
              </a:rPr>
              <a:t>は </a:t>
            </a:r>
            <a:r>
              <a:rPr lang="en-US" altLang="ja-JP" sz="2400" dirty="0">
                <a:latin typeface="メイリオ"/>
              </a:rPr>
              <a:t>JavaScript </a:t>
            </a:r>
            <a:r>
              <a:rPr lang="ja-JP" altLang="en-US" sz="2400" dirty="0">
                <a:latin typeface="メイリオ"/>
              </a:rPr>
              <a:t>で 配列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</a:rPr>
              <a:t>.length </a:t>
            </a:r>
            <a:r>
              <a:rPr lang="ja-JP" altLang="en-US" sz="2400" dirty="0">
                <a:latin typeface="メイリオ"/>
              </a:rPr>
              <a:t>と同じ！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427290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コンテンツ プレースホル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ＭＳ Ｐゴシック" charset="0"/>
              <a:buAutoNum type="circleNumDbPlain" startAt="2"/>
            </a:pPr>
            <a:r>
              <a:rPr lang="en-US" altLang="ja-JP" dirty="0" err="1">
                <a:solidFill>
                  <a:srgbClr val="FF0000"/>
                </a:solidFill>
                <a:latin typeface="メイリオ"/>
              </a:rPr>
              <a:t>foreach</a:t>
            </a:r>
            <a:r>
              <a:rPr lang="ja-JP" altLang="en-US" dirty="0">
                <a:latin typeface="メイリオ"/>
              </a:rPr>
              <a:t>文で「</a:t>
            </a:r>
            <a:r>
              <a:rPr lang="ja-JP" altLang="en-US" dirty="0">
                <a:solidFill>
                  <a:srgbClr val="008000"/>
                </a:solidFill>
                <a:latin typeface="メイリオ"/>
              </a:rPr>
              <a:t>要素を先頭から末尾まで順に</a:t>
            </a:r>
            <a:br>
              <a:rPr lang="en-US" altLang="ja-JP" dirty="0">
                <a:solidFill>
                  <a:srgbClr val="008000"/>
                </a:solidFill>
                <a:latin typeface="メイリオ"/>
              </a:rPr>
            </a:br>
            <a:r>
              <a:rPr lang="ja-JP" altLang="en-US" dirty="0">
                <a:solidFill>
                  <a:srgbClr val="008000"/>
                </a:solidFill>
                <a:latin typeface="メイリオ"/>
              </a:rPr>
              <a:t>変数に代入する</a:t>
            </a:r>
            <a:r>
              <a:rPr lang="ja-JP" altLang="en-US" dirty="0">
                <a:latin typeface="メイリオ"/>
              </a:rPr>
              <a:t>」ことを繰り返す</a:t>
            </a:r>
            <a:endParaRPr lang="en-US" altLang="ja-JP" dirty="0">
              <a:latin typeface="メイリオ"/>
            </a:endParaRPr>
          </a:p>
          <a:p>
            <a:pPr marL="514350" indent="-514350">
              <a:buNone/>
            </a:pPr>
            <a:endParaRPr lang="en-US" altLang="ja-JP" dirty="0">
              <a:latin typeface="メイリオ"/>
            </a:endParaRPr>
          </a:p>
          <a:p>
            <a:pPr marL="514350" indent="-514350">
              <a:buNone/>
            </a:pPr>
            <a:r>
              <a:rPr lang="en-US" altLang="ja-JP" dirty="0">
                <a:latin typeface="メイリオ"/>
              </a:rPr>
              <a:t>		</a:t>
            </a:r>
            <a:r>
              <a:rPr lang="en-US" altLang="ja-JP" dirty="0" err="1">
                <a:solidFill>
                  <a:srgbClr val="FF0000"/>
                </a:solidFill>
                <a:latin typeface="メイリオ"/>
              </a:rPr>
              <a:t>foreach</a:t>
            </a:r>
            <a:r>
              <a:rPr lang="en-US" altLang="ja-JP" dirty="0">
                <a:latin typeface="メイリオ"/>
              </a:rPr>
              <a:t>($</a:t>
            </a:r>
            <a:r>
              <a:rPr lang="ja-JP" altLang="en-US" dirty="0">
                <a:latin typeface="メイリオ"/>
              </a:rPr>
              <a:t>配列</a:t>
            </a:r>
            <a:r>
              <a:rPr lang="en-US" altLang="ja-JP" dirty="0">
                <a:latin typeface="メイリオ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メイリオ"/>
              </a:rPr>
              <a:t>as</a:t>
            </a:r>
            <a:r>
              <a:rPr lang="en-US" altLang="ja-JP" dirty="0">
                <a:latin typeface="メイリオ"/>
              </a:rPr>
              <a:t> $</a:t>
            </a:r>
            <a:r>
              <a:rPr lang="ja-JP" altLang="en-US" dirty="0">
                <a:latin typeface="メイリオ"/>
              </a:rPr>
              <a:t>変数</a:t>
            </a:r>
            <a:r>
              <a:rPr lang="en-US" altLang="ja-JP" dirty="0">
                <a:latin typeface="メイリオ"/>
              </a:rPr>
              <a:t>){</a:t>
            </a:r>
          </a:p>
          <a:p>
            <a:pPr marL="514350" indent="-514350">
              <a:buNone/>
            </a:pPr>
            <a:r>
              <a:rPr lang="en-US" altLang="ja-JP" dirty="0">
                <a:latin typeface="メイリオ"/>
              </a:rPr>
              <a:t>		  $</a:t>
            </a:r>
            <a:r>
              <a:rPr lang="ja-JP" altLang="en-US" dirty="0">
                <a:latin typeface="メイリオ"/>
              </a:rPr>
              <a:t>変数（</a:t>
            </a:r>
            <a:r>
              <a:rPr lang="en-US" altLang="ja-JP" dirty="0">
                <a:latin typeface="メイリオ"/>
              </a:rPr>
              <a:t>=</a:t>
            </a:r>
            <a:r>
              <a:rPr lang="ja-JP" altLang="en-US" dirty="0">
                <a:latin typeface="メイリオ"/>
              </a:rPr>
              <a:t>要素）に対する処理</a:t>
            </a:r>
            <a:r>
              <a:rPr lang="en-US" altLang="ja-JP" dirty="0">
                <a:latin typeface="メイリオ"/>
              </a:rPr>
              <a:t>;</a:t>
            </a:r>
          </a:p>
          <a:p>
            <a:pPr marL="514350" indent="-514350">
              <a:buNone/>
            </a:pPr>
            <a:r>
              <a:rPr lang="en-US" altLang="ja-JP" dirty="0">
                <a:latin typeface="メイリオ"/>
              </a:rPr>
              <a:t>		}</a:t>
            </a:r>
            <a:endParaRPr lang="ja-JP" altLang="en-US" dirty="0">
              <a:latin typeface="メイリオ"/>
            </a:endParaRPr>
          </a:p>
        </p:txBody>
      </p:sp>
      <p:sp>
        <p:nvSpPr>
          <p:cNvPr id="38917" name="角丸四角形 10"/>
          <p:cNvSpPr>
            <a:spLocks noChangeArrowheads="1"/>
          </p:cNvSpPr>
          <p:nvPr/>
        </p:nvSpPr>
        <p:spPr bwMode="auto">
          <a:xfrm>
            <a:off x="1388815" y="2979390"/>
            <a:ext cx="6305819" cy="195577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38918" name="テキスト ボックス 30"/>
          <p:cNvSpPr txBox="1">
            <a:spLocks noChangeArrowheads="1"/>
          </p:cNvSpPr>
          <p:nvPr/>
        </p:nvSpPr>
        <p:spPr bwMode="auto">
          <a:xfrm>
            <a:off x="2770189" y="4992789"/>
            <a:ext cx="5109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>
                <a:ea typeface="メイリオ"/>
                <a:cs typeface="メイリオ"/>
              </a:rPr>
              <a:t>例：配列の全ての要素への繰り返し</a:t>
            </a:r>
            <a:endParaRPr lang="en-US" altLang="ja-JP">
              <a:ea typeface="メイリオ"/>
              <a:cs typeface="メイリオ"/>
            </a:endParaRPr>
          </a:p>
        </p:txBody>
      </p:sp>
      <p:sp>
        <p:nvSpPr>
          <p:cNvPr id="38919" name="正方形/長方形 14"/>
          <p:cNvSpPr>
            <a:spLocks noChangeArrowheads="1"/>
          </p:cNvSpPr>
          <p:nvPr/>
        </p:nvSpPr>
        <p:spPr bwMode="auto">
          <a:xfrm>
            <a:off x="3276600" y="2507760"/>
            <a:ext cx="762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n-US" altLang="ja-JP">
                <a:ea typeface="メイリオ"/>
                <a:cs typeface="メイリオ"/>
              </a:rPr>
              <a:t>"</a:t>
            </a:r>
            <a:r>
              <a:rPr lang="ja-JP" altLang="en-US">
                <a:ea typeface="メイリオ"/>
                <a:cs typeface="メイリオ"/>
              </a:rPr>
              <a:t>京都</a:t>
            </a:r>
            <a:r>
              <a:rPr lang="en-US" altLang="ja-JP">
                <a:ea typeface="メイリオ"/>
                <a:cs typeface="メイリオ"/>
              </a:rPr>
              <a:t>"</a:t>
            </a:r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38920" name="正方形/長方形 17"/>
          <p:cNvSpPr>
            <a:spLocks noChangeArrowheads="1"/>
          </p:cNvSpPr>
          <p:nvPr/>
        </p:nvSpPr>
        <p:spPr bwMode="auto">
          <a:xfrm>
            <a:off x="4114800" y="2507760"/>
            <a:ext cx="762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n-US" altLang="ja-JP">
                <a:ea typeface="メイリオ"/>
                <a:cs typeface="メイリオ"/>
              </a:rPr>
              <a:t>"</a:t>
            </a:r>
            <a:r>
              <a:rPr lang="ja-JP" altLang="en-US">
                <a:ea typeface="メイリオ"/>
                <a:cs typeface="メイリオ"/>
              </a:rPr>
              <a:t>札幌</a:t>
            </a:r>
            <a:r>
              <a:rPr lang="en-US" altLang="ja-JP">
                <a:ea typeface="メイリオ"/>
                <a:cs typeface="メイリオ"/>
              </a:rPr>
              <a:t>"</a:t>
            </a:r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38921" name="正方形/長方形 18"/>
          <p:cNvSpPr>
            <a:spLocks noChangeArrowheads="1"/>
          </p:cNvSpPr>
          <p:nvPr/>
        </p:nvSpPr>
        <p:spPr bwMode="auto">
          <a:xfrm>
            <a:off x="4953000" y="2507760"/>
            <a:ext cx="762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n-US" altLang="ja-JP">
                <a:ea typeface="メイリオ"/>
                <a:cs typeface="メイリオ"/>
              </a:rPr>
              <a:t>"</a:t>
            </a:r>
            <a:r>
              <a:rPr lang="ja-JP" altLang="en-US">
                <a:ea typeface="メイリオ"/>
                <a:cs typeface="メイリオ"/>
              </a:rPr>
              <a:t>東京</a:t>
            </a:r>
            <a:r>
              <a:rPr lang="en-US" altLang="ja-JP">
                <a:ea typeface="メイリオ"/>
                <a:cs typeface="メイリオ"/>
              </a:rPr>
              <a:t>"</a:t>
            </a:r>
            <a:endParaRPr lang="ja-JP" altLang="en-US">
              <a:ea typeface="メイリオ"/>
              <a:cs typeface="メイリオ"/>
            </a:endParaRPr>
          </a:p>
        </p:txBody>
      </p:sp>
      <p:grpSp>
        <p:nvGrpSpPr>
          <p:cNvPr id="2" name="図形グループ 27"/>
          <p:cNvGrpSpPr>
            <a:grpSpLocks/>
          </p:cNvGrpSpPr>
          <p:nvPr/>
        </p:nvGrpSpPr>
        <p:grpSpPr bwMode="auto">
          <a:xfrm>
            <a:off x="6629400" y="2503000"/>
            <a:ext cx="3219464" cy="461665"/>
            <a:chOff x="5105400" y="3195935"/>
            <a:chExt cx="3219464" cy="461368"/>
          </a:xfrm>
        </p:grpSpPr>
        <p:sp>
          <p:nvSpPr>
            <p:cNvPr id="38929" name="テキスト ボックス 19"/>
            <p:cNvSpPr txBox="1">
              <a:spLocks noChangeArrowheads="1"/>
            </p:cNvSpPr>
            <p:nvPr/>
          </p:nvSpPr>
          <p:spPr bwMode="auto">
            <a:xfrm>
              <a:off x="5985762" y="3195935"/>
              <a:ext cx="2339102" cy="46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ja-JP" altLang="en-US">
                  <a:solidFill>
                    <a:srgbClr val="FF6600"/>
                  </a:solidFill>
                  <a:ea typeface="メイリオ"/>
                  <a:cs typeface="メイリオ"/>
                </a:rPr>
                <a:t>繰り返し１回目</a:t>
              </a:r>
            </a:p>
          </p:txBody>
        </p:sp>
        <p:sp>
          <p:nvSpPr>
            <p:cNvPr id="38930" name="正方形/長方形 23"/>
            <p:cNvSpPr>
              <a:spLocks noChangeArrowheads="1"/>
            </p:cNvSpPr>
            <p:nvPr/>
          </p:nvSpPr>
          <p:spPr bwMode="auto">
            <a:xfrm>
              <a:off x="5105400" y="3200400"/>
              <a:ext cx="762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r>
                <a:rPr lang="en-US" altLang="ja-JP">
                  <a:ea typeface="メイリオ"/>
                  <a:cs typeface="メイリオ"/>
                </a:rPr>
                <a:t>"</a:t>
              </a:r>
              <a:r>
                <a:rPr lang="ja-JP" altLang="en-US">
                  <a:ea typeface="メイリオ"/>
                  <a:cs typeface="メイリオ"/>
                </a:rPr>
                <a:t>京都</a:t>
              </a:r>
              <a:r>
                <a:rPr lang="en-US" altLang="ja-JP">
                  <a:ea typeface="メイリオ"/>
                  <a:cs typeface="メイリオ"/>
                </a:rPr>
                <a:t>"</a:t>
              </a:r>
              <a:endParaRPr lang="ja-JP" altLang="en-US">
                <a:ea typeface="メイリオ"/>
                <a:cs typeface="メイリオ"/>
              </a:endParaRPr>
            </a:p>
          </p:txBody>
        </p:sp>
      </p:grpSp>
      <p:grpSp>
        <p:nvGrpSpPr>
          <p:cNvPr id="3" name="図形グループ 28"/>
          <p:cNvGrpSpPr>
            <a:grpSpLocks/>
          </p:cNvGrpSpPr>
          <p:nvPr/>
        </p:nvGrpSpPr>
        <p:grpSpPr bwMode="auto">
          <a:xfrm>
            <a:off x="6629400" y="2507763"/>
            <a:ext cx="3219464" cy="461665"/>
            <a:chOff x="5105400" y="3657600"/>
            <a:chExt cx="3219464" cy="461367"/>
          </a:xfrm>
        </p:grpSpPr>
        <p:sp>
          <p:nvSpPr>
            <p:cNvPr id="38927" name="テキスト ボックス 20"/>
            <p:cNvSpPr txBox="1">
              <a:spLocks noChangeArrowheads="1"/>
            </p:cNvSpPr>
            <p:nvPr/>
          </p:nvSpPr>
          <p:spPr bwMode="auto">
            <a:xfrm>
              <a:off x="5985762" y="3657600"/>
              <a:ext cx="2339102" cy="46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ja-JP" altLang="en-US">
                  <a:solidFill>
                    <a:srgbClr val="FF6600"/>
                  </a:solidFill>
                  <a:ea typeface="メイリオ"/>
                  <a:cs typeface="メイリオ"/>
                </a:rPr>
                <a:t>繰り返し２回目</a:t>
              </a:r>
            </a:p>
          </p:txBody>
        </p:sp>
        <p:sp>
          <p:nvSpPr>
            <p:cNvPr id="38928" name="正方形/長方形 24"/>
            <p:cNvSpPr>
              <a:spLocks noChangeArrowheads="1"/>
            </p:cNvSpPr>
            <p:nvPr/>
          </p:nvSpPr>
          <p:spPr bwMode="auto">
            <a:xfrm>
              <a:off x="5105400" y="3657600"/>
              <a:ext cx="762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r>
                <a:rPr lang="en-US" altLang="ja-JP">
                  <a:ea typeface="メイリオ"/>
                  <a:cs typeface="メイリオ"/>
                </a:rPr>
                <a:t>"</a:t>
              </a:r>
              <a:r>
                <a:rPr lang="ja-JP" altLang="en-US">
                  <a:ea typeface="メイリオ"/>
                  <a:cs typeface="メイリオ"/>
                </a:rPr>
                <a:t>札幌</a:t>
              </a:r>
              <a:r>
                <a:rPr lang="en-US" altLang="ja-JP">
                  <a:ea typeface="メイリオ"/>
                  <a:cs typeface="メイリオ"/>
                </a:rPr>
                <a:t>"</a:t>
              </a:r>
              <a:endParaRPr lang="ja-JP" altLang="en-US">
                <a:ea typeface="メイリオ"/>
                <a:cs typeface="メイリオ"/>
              </a:endParaRPr>
            </a:p>
          </p:txBody>
        </p:sp>
      </p:grpSp>
      <p:grpSp>
        <p:nvGrpSpPr>
          <p:cNvPr id="4" name="図形グループ 29"/>
          <p:cNvGrpSpPr>
            <a:grpSpLocks/>
          </p:cNvGrpSpPr>
          <p:nvPr/>
        </p:nvGrpSpPr>
        <p:grpSpPr bwMode="auto">
          <a:xfrm>
            <a:off x="6629400" y="2497796"/>
            <a:ext cx="3219464" cy="471630"/>
            <a:chOff x="5105400" y="4114800"/>
            <a:chExt cx="3219464" cy="471326"/>
          </a:xfrm>
        </p:grpSpPr>
        <p:sp>
          <p:nvSpPr>
            <p:cNvPr id="38925" name="テキスト ボックス 22"/>
            <p:cNvSpPr txBox="1">
              <a:spLocks noChangeArrowheads="1"/>
            </p:cNvSpPr>
            <p:nvPr/>
          </p:nvSpPr>
          <p:spPr bwMode="auto">
            <a:xfrm>
              <a:off x="5985762" y="4124758"/>
              <a:ext cx="2339102" cy="46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ja-JP" altLang="en-US">
                  <a:solidFill>
                    <a:srgbClr val="FF6600"/>
                  </a:solidFill>
                  <a:ea typeface="メイリオ"/>
                  <a:cs typeface="メイリオ"/>
                </a:rPr>
                <a:t>繰り返し３回目</a:t>
              </a:r>
            </a:p>
          </p:txBody>
        </p:sp>
        <p:sp>
          <p:nvSpPr>
            <p:cNvPr id="38926" name="正方形/長方形 26"/>
            <p:cNvSpPr>
              <a:spLocks noChangeArrowheads="1"/>
            </p:cNvSpPr>
            <p:nvPr/>
          </p:nvSpPr>
          <p:spPr bwMode="auto">
            <a:xfrm>
              <a:off x="5105400" y="4114800"/>
              <a:ext cx="7620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r>
                <a:rPr lang="en-US" altLang="ja-JP" dirty="0">
                  <a:ea typeface="メイリオ"/>
                  <a:cs typeface="メイリオ"/>
                </a:rPr>
                <a:t>"</a:t>
              </a:r>
              <a:r>
                <a:rPr lang="ja-JP" altLang="en-US" dirty="0">
                  <a:ea typeface="メイリオ"/>
                  <a:cs typeface="メイリオ"/>
                </a:rPr>
                <a:t>東京</a:t>
              </a:r>
              <a:r>
                <a:rPr lang="en-US" altLang="ja-JP" dirty="0">
                  <a:ea typeface="メイリオ"/>
                  <a:cs typeface="メイリオ"/>
                </a:rPr>
                <a:t>"</a:t>
              </a:r>
              <a:endParaRPr lang="ja-JP" altLang="en-US" dirty="0">
                <a:ea typeface="メイリオ"/>
                <a:cs typeface="メイリオ"/>
              </a:endParaRPr>
            </a:p>
          </p:txBody>
        </p:sp>
      </p:grp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6518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3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90500"/>
            <a:ext cx="10420351" cy="685800"/>
          </a:xfrm>
        </p:spPr>
        <p:txBody>
          <a:bodyPr/>
          <a:lstStyle/>
          <a:p>
            <a:r>
              <a:rPr lang="ja-JP" altLang="en-US" dirty="0">
                <a:latin typeface="メイリオ"/>
              </a:rPr>
              <a:t>配列要素に対する繰り返し</a:t>
            </a:r>
          </a:p>
        </p:txBody>
      </p:sp>
      <p:sp>
        <p:nvSpPr>
          <p:cNvPr id="39939" name="コンテンツ プレースホルダ 9"/>
          <p:cNvSpPr>
            <a:spLocks noGrp="1"/>
          </p:cNvSpPr>
          <p:nvPr>
            <p:ph idx="1"/>
          </p:nvPr>
        </p:nvSpPr>
        <p:spPr>
          <a:xfrm>
            <a:off x="362968" y="1422400"/>
            <a:ext cx="10305032" cy="3632200"/>
          </a:xfrm>
        </p:spPr>
        <p:txBody>
          <a:bodyPr/>
          <a:lstStyle/>
          <a:p>
            <a:pPr marL="514350" indent="-514350"/>
            <a:r>
              <a:rPr lang="en-US" altLang="ja-JP" dirty="0" err="1">
                <a:latin typeface="メイリオ"/>
              </a:rPr>
              <a:t>foreach</a:t>
            </a:r>
            <a:r>
              <a:rPr lang="ja-JP" altLang="en-US" dirty="0">
                <a:latin typeface="メイリオ"/>
              </a:rPr>
              <a:t>文は，</a:t>
            </a:r>
            <a:r>
              <a:rPr lang="ja-JP" altLang="en-US" dirty="0">
                <a:solidFill>
                  <a:srgbClr val="008000"/>
                </a:solidFill>
                <a:latin typeface="メイリオ"/>
              </a:rPr>
              <a:t>連想配列のキーと値の組を繰り返し取り出す</a:t>
            </a:r>
            <a:r>
              <a:rPr lang="ja-JP" altLang="en-US" dirty="0">
                <a:latin typeface="メイリオ"/>
              </a:rPr>
              <a:t>時にも使う</a:t>
            </a:r>
            <a:endParaRPr lang="en-US" altLang="ja-JP" dirty="0">
              <a:latin typeface="メイリオ"/>
            </a:endParaRPr>
          </a:p>
          <a:p>
            <a:pPr marL="514350" indent="-514350"/>
            <a:endParaRPr lang="en-US" altLang="ja-JP" dirty="0">
              <a:latin typeface="メイリオ"/>
            </a:endParaRPr>
          </a:p>
          <a:p>
            <a:pPr marL="514350" indent="-514350">
              <a:buNone/>
            </a:pPr>
            <a:endParaRPr lang="en-US" altLang="ja-JP" dirty="0">
              <a:latin typeface="メイリオ"/>
            </a:endParaRPr>
          </a:p>
          <a:p>
            <a:pPr marL="514350" indent="-514350">
              <a:buNone/>
            </a:pPr>
            <a:r>
              <a:rPr lang="en-US" altLang="ja-JP" dirty="0">
                <a:latin typeface="メイリオ"/>
              </a:rPr>
              <a:t>		</a:t>
            </a:r>
            <a:r>
              <a:rPr lang="en-US" altLang="ja-JP" dirty="0" err="1">
                <a:solidFill>
                  <a:srgbClr val="FF0000"/>
                </a:solidFill>
                <a:latin typeface="メイリオ"/>
              </a:rPr>
              <a:t>foreach</a:t>
            </a:r>
            <a:r>
              <a:rPr lang="en-US" altLang="ja-JP" dirty="0">
                <a:latin typeface="メイリオ"/>
              </a:rPr>
              <a:t>($</a:t>
            </a:r>
            <a:r>
              <a:rPr lang="ja-JP" altLang="en-US" dirty="0">
                <a:latin typeface="メイリオ"/>
              </a:rPr>
              <a:t>連想配列</a:t>
            </a:r>
            <a:r>
              <a:rPr lang="en-US" altLang="ja-JP" dirty="0">
                <a:latin typeface="メイリオ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メイリオ"/>
              </a:rPr>
              <a:t>as</a:t>
            </a:r>
            <a:r>
              <a:rPr lang="en-US" altLang="ja-JP" dirty="0">
                <a:latin typeface="メイリオ"/>
              </a:rPr>
              <a:t> $</a:t>
            </a:r>
            <a:r>
              <a:rPr lang="ja-JP" altLang="en-US" dirty="0">
                <a:latin typeface="メイリオ"/>
              </a:rPr>
              <a:t>ｷｰ</a:t>
            </a:r>
            <a:r>
              <a:rPr lang="en-US" altLang="ja-JP" dirty="0">
                <a:latin typeface="メイリオ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メイリオ"/>
              </a:rPr>
              <a:t>=&gt; </a:t>
            </a:r>
            <a:r>
              <a:rPr lang="en-US" altLang="ja-JP" dirty="0">
                <a:latin typeface="メイリオ"/>
              </a:rPr>
              <a:t>$</a:t>
            </a:r>
            <a:r>
              <a:rPr lang="ja-JP" altLang="en-US" dirty="0">
                <a:latin typeface="メイリオ"/>
              </a:rPr>
              <a:t>値</a:t>
            </a:r>
            <a:r>
              <a:rPr lang="en-US" altLang="ja-JP" dirty="0">
                <a:latin typeface="メイリオ"/>
              </a:rPr>
              <a:t>){</a:t>
            </a:r>
          </a:p>
          <a:p>
            <a:pPr marL="514350" indent="-514350">
              <a:buNone/>
            </a:pPr>
            <a:r>
              <a:rPr lang="en-US" altLang="ja-JP" dirty="0">
                <a:latin typeface="メイリオ"/>
              </a:rPr>
              <a:t>		  $</a:t>
            </a:r>
            <a:r>
              <a:rPr lang="ja-JP" altLang="en-US" dirty="0">
                <a:latin typeface="メイリオ"/>
              </a:rPr>
              <a:t>ｷｰと</a:t>
            </a:r>
            <a:r>
              <a:rPr lang="en-US" altLang="ja-JP" dirty="0">
                <a:latin typeface="メイリオ"/>
              </a:rPr>
              <a:t>$</a:t>
            </a:r>
            <a:r>
              <a:rPr lang="ja-JP" altLang="en-US" dirty="0">
                <a:latin typeface="メイリオ"/>
              </a:rPr>
              <a:t>値に対する処理</a:t>
            </a:r>
            <a:r>
              <a:rPr lang="en-US" altLang="ja-JP" dirty="0">
                <a:latin typeface="メイリオ"/>
              </a:rPr>
              <a:t>;</a:t>
            </a:r>
          </a:p>
          <a:p>
            <a:pPr marL="514350" indent="-514350">
              <a:buNone/>
            </a:pPr>
            <a:r>
              <a:rPr lang="en-US" altLang="ja-JP" dirty="0">
                <a:latin typeface="メイリオ"/>
              </a:rPr>
              <a:t>		}</a:t>
            </a:r>
            <a:endParaRPr lang="ja-JP" altLang="en-US" dirty="0">
              <a:latin typeface="メイリオ"/>
            </a:endParaRPr>
          </a:p>
        </p:txBody>
      </p:sp>
      <p:sp>
        <p:nvSpPr>
          <p:cNvPr id="39941" name="角丸四角形 10"/>
          <p:cNvSpPr>
            <a:spLocks noChangeArrowheads="1"/>
          </p:cNvSpPr>
          <p:nvPr/>
        </p:nvSpPr>
        <p:spPr bwMode="auto">
          <a:xfrm>
            <a:off x="1380357" y="3543219"/>
            <a:ext cx="7801246" cy="192691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39942" name="テキスト ボックス 30"/>
          <p:cNvSpPr txBox="1">
            <a:spLocks noChangeArrowheads="1"/>
          </p:cNvSpPr>
          <p:nvPr/>
        </p:nvSpPr>
        <p:spPr bwMode="auto">
          <a:xfrm>
            <a:off x="2770188" y="5555559"/>
            <a:ext cx="5724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>
                <a:ea typeface="メイリオ"/>
                <a:cs typeface="メイリオ"/>
              </a:rPr>
              <a:t>例：連想配列の全ての要素への繰り返し</a:t>
            </a:r>
            <a:endParaRPr lang="en-US" altLang="ja-JP">
              <a:ea typeface="メイリオ"/>
              <a:cs typeface="メイリオ"/>
            </a:endParaRPr>
          </a:p>
        </p:txBody>
      </p:sp>
      <p:sp>
        <p:nvSpPr>
          <p:cNvPr id="39943" name="正方形/長方形 14"/>
          <p:cNvSpPr>
            <a:spLocks noChangeArrowheads="1"/>
          </p:cNvSpPr>
          <p:nvPr/>
        </p:nvSpPr>
        <p:spPr bwMode="auto">
          <a:xfrm>
            <a:off x="2057400" y="2969520"/>
            <a:ext cx="14478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ja-JP" dirty="0">
                <a:ea typeface="メイリオ"/>
                <a:cs typeface="メイリオ"/>
              </a:rPr>
              <a:t>"k"=&gt;"</a:t>
            </a:r>
            <a:r>
              <a:rPr lang="ja-JP" altLang="en-US" dirty="0">
                <a:ea typeface="メイリオ"/>
                <a:cs typeface="メイリオ"/>
              </a:rPr>
              <a:t>京都</a:t>
            </a:r>
            <a:r>
              <a:rPr lang="en-US" altLang="ja-JP" dirty="0">
                <a:ea typeface="メイリオ"/>
                <a:cs typeface="メイリオ"/>
              </a:rPr>
              <a:t>"</a:t>
            </a:r>
            <a:endParaRPr lang="ja-JP" altLang="en-US" dirty="0">
              <a:ea typeface="メイリオ"/>
              <a:cs typeface="メイリオ"/>
            </a:endParaRPr>
          </a:p>
        </p:txBody>
      </p:sp>
      <p:sp>
        <p:nvSpPr>
          <p:cNvPr id="39944" name="正方形/長方形 21"/>
          <p:cNvSpPr>
            <a:spLocks noChangeArrowheads="1"/>
          </p:cNvSpPr>
          <p:nvPr/>
        </p:nvSpPr>
        <p:spPr bwMode="auto">
          <a:xfrm>
            <a:off x="3581400" y="2969520"/>
            <a:ext cx="1447800" cy="381000"/>
          </a:xfrm>
          <a:prstGeom prst="rect">
            <a:avLst/>
          </a:prstGeom>
          <a:solidFill>
            <a:srgbClr val="BBE0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ja-JP">
                <a:ea typeface="メイリオ"/>
                <a:cs typeface="メイリオ"/>
              </a:rPr>
              <a:t>"s"=&gt;"</a:t>
            </a:r>
            <a:r>
              <a:rPr lang="ja-JP" altLang="en-US">
                <a:ea typeface="メイリオ"/>
                <a:cs typeface="メイリオ"/>
              </a:rPr>
              <a:t>札幌</a:t>
            </a:r>
            <a:r>
              <a:rPr lang="en-US" altLang="ja-JP">
                <a:ea typeface="メイリオ"/>
                <a:cs typeface="メイリオ"/>
              </a:rPr>
              <a:t>"</a:t>
            </a:r>
            <a:endParaRPr lang="ja-JP" altLang="en-US">
              <a:ea typeface="メイリオ"/>
              <a:cs typeface="メイリオ"/>
            </a:endParaRPr>
          </a:p>
        </p:txBody>
      </p:sp>
      <p:sp>
        <p:nvSpPr>
          <p:cNvPr id="39945" name="正方形/長方形 25"/>
          <p:cNvSpPr>
            <a:spLocks noChangeArrowheads="1"/>
          </p:cNvSpPr>
          <p:nvPr/>
        </p:nvSpPr>
        <p:spPr bwMode="auto">
          <a:xfrm>
            <a:off x="5105400" y="2969520"/>
            <a:ext cx="1447800" cy="381000"/>
          </a:xfrm>
          <a:prstGeom prst="rect">
            <a:avLst/>
          </a:prstGeom>
          <a:solidFill>
            <a:srgbClr val="BBE0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ja-JP">
                <a:ea typeface="メイリオ"/>
                <a:cs typeface="メイリオ"/>
              </a:rPr>
              <a:t>"t"=&gt;"</a:t>
            </a:r>
            <a:r>
              <a:rPr lang="ja-JP" altLang="en-US">
                <a:ea typeface="メイリオ"/>
                <a:cs typeface="メイリオ"/>
              </a:rPr>
              <a:t>東京</a:t>
            </a:r>
            <a:r>
              <a:rPr lang="en-US" altLang="ja-JP">
                <a:ea typeface="メイリオ"/>
                <a:cs typeface="メイリオ"/>
              </a:rPr>
              <a:t>"</a:t>
            </a:r>
            <a:endParaRPr lang="ja-JP" altLang="en-US">
              <a:ea typeface="メイリオ"/>
              <a:cs typeface="メイリオ"/>
            </a:endParaRPr>
          </a:p>
        </p:txBody>
      </p:sp>
      <p:grpSp>
        <p:nvGrpSpPr>
          <p:cNvPr id="2" name="図形グループ 28"/>
          <p:cNvGrpSpPr>
            <a:grpSpLocks/>
          </p:cNvGrpSpPr>
          <p:nvPr/>
        </p:nvGrpSpPr>
        <p:grpSpPr bwMode="auto">
          <a:xfrm>
            <a:off x="7243764" y="2507558"/>
            <a:ext cx="2339102" cy="842962"/>
            <a:chOff x="5719062" y="2738735"/>
            <a:chExt cx="2339886" cy="842665"/>
          </a:xfrm>
        </p:grpSpPr>
        <p:sp>
          <p:nvSpPr>
            <p:cNvPr id="39955" name="テキスト ボックス 19"/>
            <p:cNvSpPr txBox="1">
              <a:spLocks noChangeArrowheads="1"/>
            </p:cNvSpPr>
            <p:nvPr/>
          </p:nvSpPr>
          <p:spPr bwMode="auto">
            <a:xfrm>
              <a:off x="5719062" y="2738735"/>
              <a:ext cx="2339886" cy="46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ja-JP" altLang="en-US">
                  <a:solidFill>
                    <a:srgbClr val="FF6600"/>
                  </a:solidFill>
                  <a:ea typeface="メイリオ"/>
                  <a:cs typeface="メイリオ"/>
                </a:rPr>
                <a:t>繰り返し１回目</a:t>
              </a:r>
            </a:p>
          </p:txBody>
        </p:sp>
        <p:sp>
          <p:nvSpPr>
            <p:cNvPr id="39956" name="正方形/長方形 23"/>
            <p:cNvSpPr>
              <a:spLocks noChangeArrowheads="1"/>
            </p:cNvSpPr>
            <p:nvPr/>
          </p:nvSpPr>
          <p:spPr bwMode="auto">
            <a:xfrm>
              <a:off x="5719062" y="3200400"/>
              <a:ext cx="681738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ja-JP">
                  <a:ea typeface="メイリオ"/>
                  <a:cs typeface="メイリオ"/>
                </a:rPr>
                <a:t>"k"</a:t>
              </a:r>
              <a:endParaRPr lang="ja-JP" altLang="en-US">
                <a:ea typeface="メイリオ"/>
                <a:cs typeface="メイリオ"/>
              </a:endParaRPr>
            </a:p>
          </p:txBody>
        </p:sp>
        <p:sp>
          <p:nvSpPr>
            <p:cNvPr id="39957" name="正方形/長方形 27"/>
            <p:cNvSpPr>
              <a:spLocks noChangeArrowheads="1"/>
            </p:cNvSpPr>
            <p:nvPr/>
          </p:nvSpPr>
          <p:spPr bwMode="auto">
            <a:xfrm>
              <a:off x="6912267" y="3200400"/>
              <a:ext cx="860133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ja-JP">
                  <a:ea typeface="メイリオ"/>
                  <a:cs typeface="メイリオ"/>
                </a:rPr>
                <a:t>"</a:t>
              </a:r>
              <a:r>
                <a:rPr lang="ja-JP" altLang="en-US">
                  <a:ea typeface="メイリオ"/>
                  <a:cs typeface="メイリオ"/>
                </a:rPr>
                <a:t>京都</a:t>
              </a:r>
              <a:r>
                <a:rPr lang="en-US" altLang="ja-JP">
                  <a:ea typeface="メイリオ"/>
                  <a:cs typeface="メイリオ"/>
                </a:rPr>
                <a:t>"</a:t>
              </a:r>
              <a:endParaRPr lang="ja-JP" altLang="en-US">
                <a:ea typeface="メイリオ"/>
                <a:cs typeface="メイリオ"/>
              </a:endParaRPr>
            </a:p>
          </p:txBody>
        </p:sp>
      </p:grpSp>
      <p:grpSp>
        <p:nvGrpSpPr>
          <p:cNvPr id="3" name="図形グループ 29"/>
          <p:cNvGrpSpPr>
            <a:grpSpLocks/>
          </p:cNvGrpSpPr>
          <p:nvPr/>
        </p:nvGrpSpPr>
        <p:grpSpPr bwMode="auto">
          <a:xfrm>
            <a:off x="7239000" y="2497891"/>
            <a:ext cx="2339102" cy="842963"/>
            <a:chOff x="5719062" y="2738735"/>
            <a:chExt cx="2339885" cy="842665"/>
          </a:xfrm>
        </p:grpSpPr>
        <p:sp>
          <p:nvSpPr>
            <p:cNvPr id="39952" name="テキスト ボックス 31"/>
            <p:cNvSpPr txBox="1">
              <a:spLocks noChangeArrowheads="1"/>
            </p:cNvSpPr>
            <p:nvPr/>
          </p:nvSpPr>
          <p:spPr bwMode="auto">
            <a:xfrm>
              <a:off x="5719062" y="2738735"/>
              <a:ext cx="2339885" cy="46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ja-JP" altLang="en-US">
                  <a:solidFill>
                    <a:srgbClr val="FF6600"/>
                  </a:solidFill>
                  <a:ea typeface="メイリオ"/>
                  <a:cs typeface="メイリオ"/>
                </a:rPr>
                <a:t>繰り返し２回目</a:t>
              </a:r>
            </a:p>
          </p:txBody>
        </p:sp>
        <p:sp>
          <p:nvSpPr>
            <p:cNvPr id="39953" name="正方形/長方形 32"/>
            <p:cNvSpPr>
              <a:spLocks noChangeArrowheads="1"/>
            </p:cNvSpPr>
            <p:nvPr/>
          </p:nvSpPr>
          <p:spPr bwMode="auto">
            <a:xfrm>
              <a:off x="5719062" y="3200400"/>
              <a:ext cx="681738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ja-JP">
                  <a:ea typeface="メイリオ"/>
                  <a:cs typeface="メイリオ"/>
                </a:rPr>
                <a:t>"s"</a:t>
              </a:r>
              <a:endParaRPr lang="ja-JP" altLang="en-US">
                <a:ea typeface="メイリオ"/>
                <a:cs typeface="メイリオ"/>
              </a:endParaRPr>
            </a:p>
          </p:txBody>
        </p:sp>
        <p:sp>
          <p:nvSpPr>
            <p:cNvPr id="39954" name="正方形/長方形 33"/>
            <p:cNvSpPr>
              <a:spLocks noChangeArrowheads="1"/>
            </p:cNvSpPr>
            <p:nvPr/>
          </p:nvSpPr>
          <p:spPr bwMode="auto">
            <a:xfrm>
              <a:off x="6917031" y="3200400"/>
              <a:ext cx="85537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ja-JP">
                  <a:ea typeface="メイリオ"/>
                  <a:cs typeface="メイリオ"/>
                </a:rPr>
                <a:t>"</a:t>
              </a:r>
              <a:r>
                <a:rPr lang="ja-JP" altLang="en-US">
                  <a:ea typeface="メイリオ"/>
                  <a:cs typeface="メイリオ"/>
                </a:rPr>
                <a:t>札幌</a:t>
              </a:r>
              <a:r>
                <a:rPr lang="en-US" altLang="ja-JP">
                  <a:ea typeface="メイリオ"/>
                  <a:cs typeface="メイリオ"/>
                </a:rPr>
                <a:t>"</a:t>
              </a:r>
              <a:endParaRPr lang="ja-JP" altLang="en-US">
                <a:ea typeface="メイリオ"/>
                <a:cs typeface="メイリオ"/>
              </a:endParaRPr>
            </a:p>
          </p:txBody>
        </p:sp>
      </p:grpSp>
      <p:grpSp>
        <p:nvGrpSpPr>
          <p:cNvPr id="4" name="図形グループ 35"/>
          <p:cNvGrpSpPr>
            <a:grpSpLocks/>
          </p:cNvGrpSpPr>
          <p:nvPr/>
        </p:nvGrpSpPr>
        <p:grpSpPr bwMode="auto">
          <a:xfrm>
            <a:off x="7239000" y="2507558"/>
            <a:ext cx="2339102" cy="842962"/>
            <a:chOff x="5719062" y="2738735"/>
            <a:chExt cx="2339885" cy="842665"/>
          </a:xfrm>
        </p:grpSpPr>
        <p:sp>
          <p:nvSpPr>
            <p:cNvPr id="39949" name="テキスト ボックス 36"/>
            <p:cNvSpPr txBox="1">
              <a:spLocks noChangeArrowheads="1"/>
            </p:cNvSpPr>
            <p:nvPr/>
          </p:nvSpPr>
          <p:spPr bwMode="auto">
            <a:xfrm>
              <a:off x="5719062" y="2738735"/>
              <a:ext cx="2339885" cy="46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ja-JP" altLang="en-US">
                  <a:solidFill>
                    <a:srgbClr val="FF6600"/>
                  </a:solidFill>
                  <a:ea typeface="メイリオ"/>
                  <a:cs typeface="メイリオ"/>
                </a:rPr>
                <a:t>繰り返し３回目</a:t>
              </a:r>
            </a:p>
          </p:txBody>
        </p:sp>
        <p:sp>
          <p:nvSpPr>
            <p:cNvPr id="39950" name="正方形/長方形 37"/>
            <p:cNvSpPr>
              <a:spLocks noChangeArrowheads="1"/>
            </p:cNvSpPr>
            <p:nvPr/>
          </p:nvSpPr>
          <p:spPr bwMode="auto">
            <a:xfrm>
              <a:off x="5719062" y="3200400"/>
              <a:ext cx="681738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ja-JP" dirty="0">
                  <a:ea typeface="メイリオ"/>
                  <a:cs typeface="メイリオ"/>
                </a:rPr>
                <a:t>"t"</a:t>
              </a:r>
              <a:endParaRPr lang="ja-JP" altLang="en-US" dirty="0">
                <a:ea typeface="メイリオ"/>
                <a:cs typeface="メイリオ"/>
              </a:endParaRPr>
            </a:p>
          </p:txBody>
        </p:sp>
        <p:sp>
          <p:nvSpPr>
            <p:cNvPr id="39951" name="正方形/長方形 38"/>
            <p:cNvSpPr>
              <a:spLocks noChangeArrowheads="1"/>
            </p:cNvSpPr>
            <p:nvPr/>
          </p:nvSpPr>
          <p:spPr bwMode="auto">
            <a:xfrm>
              <a:off x="6902596" y="3200400"/>
              <a:ext cx="869805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ja-JP" dirty="0">
                  <a:ea typeface="メイリオ"/>
                  <a:cs typeface="メイリオ"/>
                </a:rPr>
                <a:t>"</a:t>
              </a:r>
              <a:r>
                <a:rPr lang="ja-JP" altLang="en-US" dirty="0">
                  <a:ea typeface="メイリオ"/>
                  <a:cs typeface="メイリオ"/>
                </a:rPr>
                <a:t>東京</a:t>
              </a:r>
              <a:r>
                <a:rPr lang="en-US" altLang="ja-JP" dirty="0">
                  <a:ea typeface="メイリオ"/>
                  <a:cs typeface="メイリオ"/>
                </a:rPr>
                <a:t>"</a:t>
              </a:r>
              <a:endParaRPr lang="ja-JP" altLang="en-US" dirty="0"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010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/>
              </a:rPr>
              <a:t>演習（</a:t>
            </a:r>
            <a:r>
              <a:rPr lang="en-US" altLang="ja-JP" dirty="0">
                <a:latin typeface="メイリオ"/>
              </a:rPr>
              <a:t>foreach</a:t>
            </a:r>
            <a:r>
              <a:rPr lang="ja-JP" altLang="en-US" dirty="0">
                <a:latin typeface="メイリオ"/>
              </a:rPr>
              <a:t>文）</a:t>
            </a:r>
          </a:p>
        </p:txBody>
      </p:sp>
      <p:sp>
        <p:nvSpPr>
          <p:cNvPr id="39939" name="コンテンツ プレースホルダ 9"/>
          <p:cNvSpPr>
            <a:spLocks noGrp="1"/>
          </p:cNvSpPr>
          <p:nvPr>
            <p:ph idx="1"/>
          </p:nvPr>
        </p:nvSpPr>
        <p:spPr>
          <a:xfrm>
            <a:off x="188464" y="1422400"/>
            <a:ext cx="10588892" cy="5250626"/>
          </a:xfrm>
        </p:spPr>
        <p:txBody>
          <a:bodyPr/>
          <a:lstStyle/>
          <a:p>
            <a:pPr marL="514350" indent="-514350"/>
            <a:r>
              <a:rPr lang="en-US" altLang="ja-JP" dirty="0" err="1">
                <a:latin typeface="メイリオ"/>
              </a:rPr>
              <a:t>check.php</a:t>
            </a:r>
            <a:r>
              <a:rPr lang="ja-JP" altLang="en-US" dirty="0">
                <a:latin typeface="メイリオ"/>
              </a:rPr>
              <a:t>に，以下のようなユーザの登録情報の配列を書いておく。</a:t>
            </a:r>
            <a:endParaRPr lang="en-US" altLang="ja-JP" dirty="0">
              <a:latin typeface="メイリオ"/>
            </a:endParaRPr>
          </a:p>
          <a:p>
            <a:pPr marL="400050" lvl="1" indent="0">
              <a:buNone/>
            </a:pPr>
            <a:r>
              <a:rPr lang="en-US" altLang="ja-JP" sz="2000" dirty="0">
                <a:latin typeface="メイリオ"/>
                <a:cs typeface="メイリオ"/>
              </a:rPr>
              <a:t>	array( 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メイリオ"/>
                <a:cs typeface="メイリオ"/>
              </a:rPr>
              <a:t>// </a:t>
            </a:r>
            <a:r>
              <a:rPr lang="ja-JP" altLang="en-US" sz="2000" dirty="0">
                <a:solidFill>
                  <a:schemeClr val="bg1">
                    <a:lumMod val="50000"/>
                  </a:schemeClr>
                </a:solidFill>
                <a:latin typeface="メイリオ"/>
                <a:cs typeface="メイリオ"/>
              </a:rPr>
              <a:t>ユーザ１人分の連想配列を要素とする配列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メイリオ"/>
              <a:cs typeface="メイリオ"/>
            </a:endParaRPr>
          </a:p>
          <a:p>
            <a:pPr marL="400050" lvl="1" indent="0">
              <a:buNone/>
            </a:pPr>
            <a:r>
              <a:rPr lang="en-US" altLang="ja-JP" sz="2000" dirty="0">
                <a:latin typeface="メイリオ"/>
                <a:cs typeface="メイリオ"/>
              </a:rPr>
              <a:t>		array("</a:t>
            </a:r>
            <a:r>
              <a:rPr lang="en-US" altLang="ja-JP" sz="2000" dirty="0" err="1">
                <a:latin typeface="メイリオ"/>
                <a:cs typeface="メイリオ"/>
              </a:rPr>
              <a:t>userID</a:t>
            </a:r>
            <a:r>
              <a:rPr lang="en-US" altLang="ja-JP" sz="2000" dirty="0">
                <a:latin typeface="メイリオ"/>
                <a:cs typeface="メイリオ"/>
              </a:rPr>
              <a:t>"=&gt;"u1", "password"=&gt;"pass1"),</a:t>
            </a:r>
          </a:p>
          <a:p>
            <a:pPr marL="400050" lvl="1" indent="0">
              <a:buNone/>
            </a:pPr>
            <a:r>
              <a:rPr lang="en-US" altLang="ja-JP" sz="2000" dirty="0">
                <a:latin typeface="メイリオ"/>
                <a:cs typeface="メイリオ"/>
              </a:rPr>
              <a:t> 		array("</a:t>
            </a:r>
            <a:r>
              <a:rPr lang="en-US" altLang="ja-JP" sz="2000" dirty="0" err="1">
                <a:latin typeface="メイリオ"/>
                <a:cs typeface="メイリオ"/>
              </a:rPr>
              <a:t>userID</a:t>
            </a:r>
            <a:r>
              <a:rPr lang="en-US" altLang="ja-JP" sz="2000" dirty="0">
                <a:latin typeface="メイリオ"/>
                <a:cs typeface="メイリオ"/>
              </a:rPr>
              <a:t>"=&gt;"u2", "password"=&gt;"pass2"),</a:t>
            </a:r>
          </a:p>
          <a:p>
            <a:pPr marL="400050" lvl="1" indent="0">
              <a:buNone/>
            </a:pPr>
            <a:r>
              <a:rPr lang="en-US" altLang="ja-JP" sz="2000" dirty="0">
                <a:latin typeface="メイリオ"/>
                <a:cs typeface="メイリオ"/>
              </a:rPr>
              <a:t> 		array("</a:t>
            </a:r>
            <a:r>
              <a:rPr lang="en-US" altLang="ja-JP" sz="2000" dirty="0" err="1">
                <a:latin typeface="メイリオ"/>
                <a:cs typeface="メイリオ"/>
              </a:rPr>
              <a:t>userID</a:t>
            </a:r>
            <a:r>
              <a:rPr lang="en-US" altLang="ja-JP" sz="2000" dirty="0">
                <a:latin typeface="メイリオ"/>
                <a:cs typeface="メイリオ"/>
              </a:rPr>
              <a:t>"=&gt;"u3", "password"=&gt;"pass3")</a:t>
            </a:r>
          </a:p>
          <a:p>
            <a:pPr marL="400050" lvl="1" indent="0">
              <a:buNone/>
            </a:pPr>
            <a:r>
              <a:rPr lang="en-US" altLang="ja-JP" sz="2000" dirty="0">
                <a:latin typeface="メイリオ"/>
                <a:cs typeface="メイリオ"/>
              </a:rPr>
              <a:t>	);</a:t>
            </a:r>
          </a:p>
          <a:p>
            <a:pPr marL="457200" indent="-457200"/>
            <a:r>
              <a:rPr lang="en-US" altLang="ja-JP" dirty="0">
                <a:latin typeface="メイリオ"/>
              </a:rPr>
              <a:t>login.html</a:t>
            </a:r>
            <a:r>
              <a:rPr lang="ja-JP" altLang="en-US" dirty="0">
                <a:latin typeface="メイリオ"/>
              </a:rPr>
              <a:t>によるログイン可否を，この配列の情報で判断するようにしよう。</a:t>
            </a:r>
            <a:endParaRPr lang="en-US" altLang="ja-JP" dirty="0">
              <a:latin typeface="メイリオ"/>
            </a:endParaRPr>
          </a:p>
          <a:p>
            <a:pPr marL="857250" lvl="1" indent="-457200"/>
            <a:r>
              <a:rPr lang="ja-JP" altLang="en-US" dirty="0">
                <a:latin typeface="メイリオ"/>
                <a:cs typeface="メイリオ"/>
              </a:rPr>
              <a:t>送信された</a:t>
            </a:r>
            <a:r>
              <a:rPr lang="en-US" altLang="ja-JP" dirty="0" err="1">
                <a:latin typeface="メイリオ"/>
                <a:cs typeface="メイリオ"/>
              </a:rPr>
              <a:t>userID</a:t>
            </a:r>
            <a:r>
              <a:rPr lang="ja-JP" altLang="en-US" dirty="0">
                <a:latin typeface="メイリオ"/>
                <a:cs typeface="メイリオ"/>
              </a:rPr>
              <a:t>と</a:t>
            </a:r>
            <a:r>
              <a:rPr lang="en-US" altLang="ja-JP" dirty="0">
                <a:latin typeface="メイリオ"/>
                <a:cs typeface="メイリオ"/>
              </a:rPr>
              <a:t>password</a:t>
            </a:r>
            <a:r>
              <a:rPr lang="ja-JP" altLang="en-US" dirty="0" err="1">
                <a:latin typeface="メイリオ"/>
                <a:cs typeface="メイリオ"/>
              </a:rPr>
              <a:t>とを</a:t>
            </a:r>
            <a:r>
              <a:rPr lang="ja-JP" altLang="en-US" dirty="0">
                <a:latin typeface="メイリオ"/>
                <a:cs typeface="メイリオ"/>
              </a:rPr>
              <a:t>含む連想配列が要素にあれば，ログインできるとする。</a:t>
            </a:r>
            <a:endParaRPr lang="en-US" altLang="ja-JP" dirty="0">
              <a:latin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2019992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/>
              </a:rPr>
              <a:t>次回予告</a:t>
            </a:r>
          </a:p>
        </p:txBody>
      </p:sp>
      <p:sp>
        <p:nvSpPr>
          <p:cNvPr id="39939" name="コンテンツ プレースホル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ja-JP" altLang="en-US" dirty="0">
                <a:latin typeface="メイリオ"/>
              </a:rPr>
              <a:t>スクリプトに外部ファイルを読み込む（</a:t>
            </a:r>
            <a:r>
              <a:rPr lang="en-US" altLang="ja-JP" dirty="0">
                <a:latin typeface="メイリオ"/>
              </a:rPr>
              <a:t>include</a:t>
            </a:r>
            <a:r>
              <a:rPr lang="ja-JP" altLang="en-US" dirty="0">
                <a:latin typeface="メイリオ"/>
              </a:rPr>
              <a:t>）</a:t>
            </a:r>
            <a:endParaRPr lang="en-US" altLang="ja-JP" dirty="0">
              <a:latin typeface="メイリオ"/>
            </a:endParaRPr>
          </a:p>
          <a:p>
            <a:pPr marL="514350" indent="-514350"/>
            <a:r>
              <a:rPr lang="ja-JP" altLang="en-US" dirty="0">
                <a:latin typeface="メイリオ"/>
              </a:rPr>
              <a:t>特定</a:t>
            </a:r>
            <a:r>
              <a:rPr lang="en-US" altLang="ja-JP" dirty="0">
                <a:latin typeface="メイリオ"/>
              </a:rPr>
              <a:t>URL</a:t>
            </a:r>
            <a:r>
              <a:rPr lang="ja-JP" altLang="en-US" dirty="0" err="1">
                <a:latin typeface="メイリオ"/>
              </a:rPr>
              <a:t>への</a:t>
            </a:r>
            <a:r>
              <a:rPr lang="ja-JP" altLang="en-US" dirty="0">
                <a:latin typeface="メイリオ"/>
              </a:rPr>
              <a:t>転送</a:t>
            </a:r>
            <a:endParaRPr lang="en-US" altLang="ja-JP" dirty="0">
              <a:latin typeface="メイリオ"/>
            </a:endParaRPr>
          </a:p>
          <a:p>
            <a:pPr marL="514350" indent="-514350"/>
            <a:endParaRPr lang="en-US" altLang="ja-JP" dirty="0"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9802250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3161F7-0232-4450-A3B0-2F8EC410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もし，</a:t>
            </a:r>
            <a:r>
              <a:rPr lang="en-US" altLang="ja-JP" dirty="0"/>
              <a:t>XAMPP</a:t>
            </a:r>
            <a:r>
              <a:rPr lang="ja-JP" altLang="en-US" dirty="0"/>
              <a:t>がうまく動かない場合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8920EB-F020-4E09-B9EE-8E50C9539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セキュリティ　編集ボタン　フルコントロールにチェック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78E85A1-2144-4035-8B24-667DB0E6A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14" y="2025265"/>
            <a:ext cx="4010025" cy="5219700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D8743893-4530-4DBC-BC0D-A1C5AEDE7E8F}"/>
              </a:ext>
            </a:extLst>
          </p:cNvPr>
          <p:cNvSpPr/>
          <p:nvPr/>
        </p:nvSpPr>
        <p:spPr>
          <a:xfrm>
            <a:off x="1791854" y="2025265"/>
            <a:ext cx="766619" cy="4038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FBF64EB1-4E2F-4BE0-82B7-EAE21C397E88}"/>
              </a:ext>
            </a:extLst>
          </p:cNvPr>
          <p:cNvSpPr/>
          <p:nvPr/>
        </p:nvSpPr>
        <p:spPr>
          <a:xfrm>
            <a:off x="2327564" y="3988569"/>
            <a:ext cx="1283854" cy="646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48A31F-9C10-4A6C-B479-AB001171A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850" y="2044403"/>
            <a:ext cx="4010025" cy="4876800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4D55C7B8-DC3B-4D7E-82F9-C5BBA23B5AB6}"/>
              </a:ext>
            </a:extLst>
          </p:cNvPr>
          <p:cNvSpPr/>
          <p:nvPr/>
        </p:nvSpPr>
        <p:spPr>
          <a:xfrm>
            <a:off x="6636328" y="4926060"/>
            <a:ext cx="1283854" cy="646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４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DB241432-AA70-471D-B118-1FD7E7CFFE5F}"/>
              </a:ext>
            </a:extLst>
          </p:cNvPr>
          <p:cNvSpPr/>
          <p:nvPr/>
        </p:nvSpPr>
        <p:spPr>
          <a:xfrm>
            <a:off x="4451568" y="3004896"/>
            <a:ext cx="1283854" cy="646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３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05DDA7A-BC72-40FE-9BEB-BB706C501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7502" y="2044403"/>
            <a:ext cx="4010025" cy="4876800"/>
          </a:xfrm>
          <a:prstGeom prst="rect">
            <a:avLst/>
          </a:prstGeom>
        </p:spPr>
      </p:pic>
      <p:sp>
        <p:nvSpPr>
          <p:cNvPr id="13" name="矢印: 右 12">
            <a:extLst>
              <a:ext uri="{FF2B5EF4-FFF2-40B4-BE49-F238E27FC236}">
                <a16:creationId xmlns:a16="http://schemas.microsoft.com/office/drawing/2014/main" id="{79D3B2AC-ECE8-4C8D-B270-3AD8AA6E4550}"/>
              </a:ext>
            </a:extLst>
          </p:cNvPr>
          <p:cNvSpPr/>
          <p:nvPr/>
        </p:nvSpPr>
        <p:spPr>
          <a:xfrm>
            <a:off x="9987123" y="4926060"/>
            <a:ext cx="1283854" cy="646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４</a:t>
            </a: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AEEB1089-CCA9-4CC6-9F16-E7225E0207ED}"/>
              </a:ext>
            </a:extLst>
          </p:cNvPr>
          <p:cNvSpPr/>
          <p:nvPr/>
        </p:nvSpPr>
        <p:spPr>
          <a:xfrm>
            <a:off x="8895341" y="6371512"/>
            <a:ext cx="1283854" cy="646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５</a:t>
            </a:r>
          </a:p>
        </p:txBody>
      </p:sp>
    </p:spTree>
    <p:extLst>
      <p:ext uri="{BB962C8B-B14F-4D97-AF65-F5344CB8AC3E}">
        <p14:creationId xmlns:p14="http://schemas.microsoft.com/office/powerpoint/2010/main" val="93289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A6AF0-0ED6-4876-92C8-D9AA1796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0D2D44-B6E1-4973-BFAF-F15DB4A46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0015EDA-AAE1-46A1-82A0-4E8010996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7" y="1637206"/>
            <a:ext cx="5410200" cy="26098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3C0AD29-06F7-453F-BB79-BEC950DBD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793" y="2037291"/>
            <a:ext cx="3356540" cy="4624212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65457108-F04A-4E72-B19C-D8CC6E94DA22}"/>
              </a:ext>
            </a:extLst>
          </p:cNvPr>
          <p:cNvSpPr/>
          <p:nvPr/>
        </p:nvSpPr>
        <p:spPr>
          <a:xfrm>
            <a:off x="5654520" y="3720802"/>
            <a:ext cx="1403927" cy="674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28B2AEB6-10BD-465D-8919-0A1525C3041D}"/>
              </a:ext>
            </a:extLst>
          </p:cNvPr>
          <p:cNvSpPr/>
          <p:nvPr/>
        </p:nvSpPr>
        <p:spPr>
          <a:xfrm>
            <a:off x="1892300" y="3820839"/>
            <a:ext cx="1403927" cy="674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r>
              <a:rPr kumimoji="1" lang="ja-JP" altLang="en-US" dirty="0"/>
              <a:t>右クリック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5DEEA0CC-F5D2-478E-B66E-AE341EFBE6F6}"/>
              </a:ext>
            </a:extLst>
          </p:cNvPr>
          <p:cNvSpPr/>
          <p:nvPr/>
        </p:nvSpPr>
        <p:spPr>
          <a:xfrm>
            <a:off x="154927" y="3596728"/>
            <a:ext cx="750646" cy="674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28702C25-8D18-40BE-8CE6-7281461537A1}"/>
              </a:ext>
            </a:extLst>
          </p:cNvPr>
          <p:cNvSpPr/>
          <p:nvPr/>
        </p:nvSpPr>
        <p:spPr>
          <a:xfrm>
            <a:off x="5032100" y="1704926"/>
            <a:ext cx="895928" cy="664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C189ED2-5923-4036-B669-61AEA92AE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017" y="1911482"/>
            <a:ext cx="4010025" cy="4876800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A398C849-2D89-46E2-9532-AB4CFC09BCBC}"/>
              </a:ext>
            </a:extLst>
          </p:cNvPr>
          <p:cNvSpPr/>
          <p:nvPr/>
        </p:nvSpPr>
        <p:spPr>
          <a:xfrm>
            <a:off x="9255582" y="4803965"/>
            <a:ext cx="1403927" cy="674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963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1BD6C-B354-4B70-8A0E-2222334C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DBA85-7F9B-4D97-B85A-BAEDA613D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1C66F78-9B34-4590-854A-41FF8BC4D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987" y="1304637"/>
            <a:ext cx="4010025" cy="4876800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503295A1-38CB-4BE2-8E28-50FD3A768AE4}"/>
              </a:ext>
            </a:extLst>
          </p:cNvPr>
          <p:cNvSpPr/>
          <p:nvPr/>
        </p:nvSpPr>
        <p:spPr>
          <a:xfrm>
            <a:off x="4090987" y="5687139"/>
            <a:ext cx="1403927" cy="674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73481EF8-25D8-4B37-B8AA-92F77B04A903}"/>
              </a:ext>
            </a:extLst>
          </p:cNvPr>
          <p:cNvSpPr/>
          <p:nvPr/>
        </p:nvSpPr>
        <p:spPr>
          <a:xfrm>
            <a:off x="5528447" y="4149285"/>
            <a:ext cx="1039091" cy="674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940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00DD9-259A-4B1A-B8EF-9A4F5281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xampp-control.exe </a:t>
            </a:r>
            <a:r>
              <a:rPr kumimoji="1" lang="ja-JP" altLang="en-US" dirty="0"/>
              <a:t>を開いて </a:t>
            </a:r>
            <a:r>
              <a:rPr kumimoji="1" lang="en-US" altLang="ja-JP"/>
              <a:t>Start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EC28FB-1E1A-4668-B175-381D709C1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5B52856-56DA-4E13-87D5-41A01821B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9" y="1228923"/>
            <a:ext cx="8239125" cy="488632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A8C39F6-654B-4D96-8465-F8978A76F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377" y="1990923"/>
            <a:ext cx="6362700" cy="412432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0EB9EF0-D763-4254-89CA-59EEFF314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832" y="2070812"/>
            <a:ext cx="6362700" cy="4124325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EBFA5D88-41E0-4D85-881B-9E8E352FC433}"/>
              </a:ext>
            </a:extLst>
          </p:cNvPr>
          <p:cNvSpPr/>
          <p:nvPr/>
        </p:nvSpPr>
        <p:spPr>
          <a:xfrm>
            <a:off x="1446569" y="5185374"/>
            <a:ext cx="1283854" cy="646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3F94FC6A-0805-4D70-A439-028A580C963B}"/>
              </a:ext>
            </a:extLst>
          </p:cNvPr>
          <p:cNvSpPr/>
          <p:nvPr/>
        </p:nvSpPr>
        <p:spPr>
          <a:xfrm>
            <a:off x="6575838" y="2782454"/>
            <a:ext cx="1283854" cy="646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5449DB9C-FADA-4ABC-B76C-848392896970}"/>
              </a:ext>
            </a:extLst>
          </p:cNvPr>
          <p:cNvSpPr/>
          <p:nvPr/>
        </p:nvSpPr>
        <p:spPr>
          <a:xfrm>
            <a:off x="6645111" y="3092282"/>
            <a:ext cx="1283854" cy="646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40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>
                <a:latin typeface="メイリオ"/>
              </a:rPr>
              <a:t>HTML</a:t>
            </a:r>
            <a:r>
              <a:rPr lang="ja-JP" altLang="en-US" b="1">
                <a:latin typeface="メイリオ"/>
              </a:rPr>
              <a:t>と</a:t>
            </a:r>
            <a:r>
              <a:rPr lang="en-US" altLang="ja-JP" b="1">
                <a:latin typeface="メイリオ"/>
              </a:rPr>
              <a:t>PHP</a:t>
            </a:r>
            <a:r>
              <a:rPr lang="ja-JP" altLang="en-US" b="1">
                <a:latin typeface="メイリオ"/>
              </a:rPr>
              <a:t>の違い</a:t>
            </a:r>
          </a:p>
        </p:txBody>
      </p:sp>
      <p:sp>
        <p:nvSpPr>
          <p:cNvPr id="20483" name="コンテンツ プレースホルダ 6"/>
          <p:cNvSpPr>
            <a:spLocks noGrp="1"/>
          </p:cNvSpPr>
          <p:nvPr>
            <p:ph idx="1"/>
          </p:nvPr>
        </p:nvSpPr>
        <p:spPr>
          <a:xfrm>
            <a:off x="2141538" y="1422400"/>
            <a:ext cx="8526462" cy="3632200"/>
          </a:xfrm>
        </p:spPr>
        <p:txBody>
          <a:bodyPr/>
          <a:lstStyle/>
          <a:p>
            <a:pPr marL="0" indent="0">
              <a:buNone/>
            </a:pPr>
            <a:r>
              <a:rPr lang="en-US" altLang="ja-JP">
                <a:latin typeface="メイリオ"/>
              </a:rPr>
              <a:t>PHP</a:t>
            </a:r>
            <a:r>
              <a:rPr lang="ja-JP" altLang="en-US">
                <a:latin typeface="メイリオ"/>
              </a:rPr>
              <a:t>で書かれたページを読むには</a:t>
            </a:r>
            <a:r>
              <a:rPr lang="en-US" altLang="ja-JP">
                <a:latin typeface="メイリオ"/>
              </a:rPr>
              <a:t>…</a:t>
            </a:r>
          </a:p>
          <a:p>
            <a:r>
              <a:rPr lang="ja-JP" altLang="en-US">
                <a:latin typeface="メイリオ"/>
              </a:rPr>
              <a:t>ブラウザがサーバに</a:t>
            </a:r>
            <a:r>
              <a:rPr lang="ja-JP" altLang="en-US">
                <a:solidFill>
                  <a:srgbClr val="800000"/>
                </a:solidFill>
                <a:latin typeface="メイリオ"/>
              </a:rPr>
              <a:t>スクリプト実行</a:t>
            </a:r>
            <a:r>
              <a:rPr lang="ja-JP" altLang="en-US">
                <a:latin typeface="メイリオ"/>
              </a:rPr>
              <a:t>を要求</a:t>
            </a:r>
            <a:endParaRPr lang="en-US" altLang="ja-JP">
              <a:latin typeface="メイリオ"/>
            </a:endParaRPr>
          </a:p>
          <a:p>
            <a:r>
              <a:rPr lang="ja-JP" altLang="en-US">
                <a:latin typeface="メイリオ"/>
              </a:rPr>
              <a:t>サーバは</a:t>
            </a:r>
            <a:r>
              <a:rPr lang="ja-JP" altLang="en-US">
                <a:solidFill>
                  <a:srgbClr val="800000"/>
                </a:solidFill>
                <a:latin typeface="メイリオ"/>
              </a:rPr>
              <a:t>実行結果</a:t>
            </a:r>
            <a:r>
              <a:rPr lang="ja-JP" altLang="en-US">
                <a:latin typeface="メイリオ"/>
              </a:rPr>
              <a:t>を送信</a:t>
            </a:r>
          </a:p>
        </p:txBody>
      </p:sp>
      <p:pic>
        <p:nvPicPr>
          <p:cNvPr id="20485" name="Picture 102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958" y="2992560"/>
            <a:ext cx="1612900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6" name="図形グループ 14"/>
          <p:cNvGrpSpPr>
            <a:grpSpLocks/>
          </p:cNvGrpSpPr>
          <p:nvPr/>
        </p:nvGrpSpPr>
        <p:grpSpPr bwMode="auto">
          <a:xfrm>
            <a:off x="2088558" y="4592760"/>
            <a:ext cx="2514600" cy="1676400"/>
            <a:chOff x="304800" y="4419600"/>
            <a:chExt cx="2514600" cy="1676400"/>
          </a:xfrm>
        </p:grpSpPr>
        <p:sp>
          <p:nvSpPr>
            <p:cNvPr id="20499" name="正方形/長方形 7"/>
            <p:cNvSpPr>
              <a:spLocks noChangeArrowheads="1"/>
            </p:cNvSpPr>
            <p:nvPr/>
          </p:nvSpPr>
          <p:spPr bwMode="auto">
            <a:xfrm>
              <a:off x="304800" y="4419600"/>
              <a:ext cx="2514600" cy="1676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ea typeface="メイリオ"/>
                <a:cs typeface="メイリオ"/>
              </a:endParaRPr>
            </a:p>
          </p:txBody>
        </p:sp>
        <p:sp>
          <p:nvSpPr>
            <p:cNvPr id="20500" name="正方形/長方形 8"/>
            <p:cNvSpPr>
              <a:spLocks noChangeArrowheads="1"/>
            </p:cNvSpPr>
            <p:nvPr/>
          </p:nvSpPr>
          <p:spPr bwMode="auto">
            <a:xfrm>
              <a:off x="419100" y="4495799"/>
              <a:ext cx="2286000" cy="3048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ja-JP" b="1">
                  <a:ea typeface="メイリオ"/>
                  <a:cs typeface="メイリオ"/>
                </a:rPr>
                <a:t>http://.../</a:t>
              </a:r>
              <a:r>
                <a:rPr lang="en-US" altLang="ja-JP" b="1">
                  <a:solidFill>
                    <a:srgbClr val="0000FF"/>
                  </a:solidFill>
                  <a:ea typeface="メイリオ"/>
                  <a:cs typeface="メイリオ"/>
                </a:rPr>
                <a:t>hello.php</a:t>
              </a:r>
              <a:endParaRPr lang="ja-JP" altLang="en-US" b="1">
                <a:solidFill>
                  <a:srgbClr val="0000FF"/>
                </a:solidFill>
                <a:ea typeface="メイリオ"/>
                <a:cs typeface="メイリオ"/>
              </a:endParaRPr>
            </a:p>
          </p:txBody>
        </p:sp>
        <p:sp>
          <p:nvSpPr>
            <p:cNvPr id="20501" name="正方形/長方形 9"/>
            <p:cNvSpPr>
              <a:spLocks noChangeArrowheads="1"/>
            </p:cNvSpPr>
            <p:nvPr/>
          </p:nvSpPr>
          <p:spPr bwMode="auto">
            <a:xfrm>
              <a:off x="419100" y="4876799"/>
              <a:ext cx="2286000" cy="10668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ja-JP" altLang="en-US">
                  <a:ea typeface="メイリオ"/>
                  <a:cs typeface="メイリオ"/>
                </a:rPr>
                <a:t>こんにちは</a:t>
              </a:r>
            </a:p>
          </p:txBody>
        </p:sp>
      </p:grpSp>
      <p:pic>
        <p:nvPicPr>
          <p:cNvPr id="20487" name="Picture 102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759" y="5176960"/>
            <a:ext cx="1266825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図 12" descr="ie7_xp_h2_rgb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758" y="5354760"/>
            <a:ext cx="533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図 13" descr="feather.gif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958" y="3449760"/>
            <a:ext cx="10350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0" name="メモ 16"/>
          <p:cNvSpPr>
            <a:spLocks noChangeArrowheads="1"/>
          </p:cNvSpPr>
          <p:nvPr/>
        </p:nvSpPr>
        <p:spPr bwMode="auto">
          <a:xfrm>
            <a:off x="8959258" y="3034080"/>
            <a:ext cx="1584272" cy="1905000"/>
          </a:xfrm>
          <a:prstGeom prst="foldedCorner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ja-JP" sz="2000">
                <a:ea typeface="メイリオ"/>
                <a:cs typeface="メイリオ"/>
              </a:rPr>
              <a:t>&lt;?php</a:t>
            </a:r>
          </a:p>
          <a:p>
            <a:r>
              <a:rPr lang="en-US" altLang="ja-JP" sz="2000">
                <a:ea typeface="メイリオ"/>
                <a:cs typeface="メイリオ"/>
              </a:rPr>
              <a:t>...</a:t>
            </a:r>
          </a:p>
          <a:p>
            <a:r>
              <a:rPr lang="en-US" altLang="ja-JP" sz="2000">
                <a:ea typeface="メイリオ"/>
                <a:cs typeface="メイリオ"/>
              </a:rPr>
              <a:t>echo  "</a:t>
            </a:r>
            <a:r>
              <a:rPr lang="ja-JP" altLang="en-US" sz="2000">
                <a:ea typeface="メイリオ"/>
                <a:cs typeface="メイリオ"/>
              </a:rPr>
              <a:t>こんにちは</a:t>
            </a:r>
            <a:r>
              <a:rPr lang="en-US" altLang="ja-JP" sz="2000">
                <a:ea typeface="メイリオ"/>
                <a:cs typeface="メイリオ"/>
              </a:rPr>
              <a:t>";</a:t>
            </a:r>
          </a:p>
          <a:p>
            <a:r>
              <a:rPr lang="en-US" altLang="ja-JP" sz="2000">
                <a:ea typeface="メイリオ"/>
                <a:cs typeface="メイリオ"/>
              </a:rPr>
              <a:t>...</a:t>
            </a:r>
          </a:p>
          <a:p>
            <a:r>
              <a:rPr lang="en-US" altLang="ja-JP" sz="2000">
                <a:ea typeface="メイリオ"/>
                <a:cs typeface="メイリオ"/>
              </a:rPr>
              <a:t>?&gt;</a:t>
            </a:r>
            <a:endParaRPr lang="ja-JP" altLang="en-US" sz="2000">
              <a:ea typeface="メイリオ"/>
              <a:cs typeface="メイリオ"/>
            </a:endParaRPr>
          </a:p>
        </p:txBody>
      </p:sp>
      <p:sp>
        <p:nvSpPr>
          <p:cNvPr id="20491" name="TextBox 17"/>
          <p:cNvSpPr txBox="1">
            <a:spLocks noChangeArrowheads="1"/>
          </p:cNvSpPr>
          <p:nvPr/>
        </p:nvSpPr>
        <p:spPr bwMode="auto">
          <a:xfrm>
            <a:off x="9018714" y="2648460"/>
            <a:ext cx="1323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sz="2000" b="1">
                <a:solidFill>
                  <a:srgbClr val="0000FF"/>
                </a:solidFill>
                <a:ea typeface="メイリオ"/>
                <a:cs typeface="メイリオ"/>
              </a:rPr>
              <a:t>hello.php</a:t>
            </a:r>
            <a:endParaRPr lang="ja-JP" altLang="en-US" sz="2000" b="1">
              <a:solidFill>
                <a:srgbClr val="0000FF"/>
              </a:solidFill>
              <a:ea typeface="メイリオ"/>
              <a:cs typeface="メイリオ"/>
            </a:endParaRPr>
          </a:p>
        </p:txBody>
      </p:sp>
      <p:sp>
        <p:nvSpPr>
          <p:cNvPr id="20492" name="TextBox 18"/>
          <p:cNvSpPr txBox="1">
            <a:spLocks noChangeArrowheads="1"/>
          </p:cNvSpPr>
          <p:nvPr/>
        </p:nvSpPr>
        <p:spPr bwMode="auto">
          <a:xfrm>
            <a:off x="2088558" y="4192711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b="1">
                <a:ea typeface="メイリオ"/>
                <a:cs typeface="メイリオ"/>
              </a:rPr>
              <a:t>ブラウザ</a:t>
            </a:r>
          </a:p>
        </p:txBody>
      </p:sp>
      <p:sp>
        <p:nvSpPr>
          <p:cNvPr id="20493" name="TextBox 19"/>
          <p:cNvSpPr txBox="1">
            <a:spLocks noChangeArrowheads="1"/>
          </p:cNvSpPr>
          <p:nvPr/>
        </p:nvSpPr>
        <p:spPr bwMode="auto">
          <a:xfrm>
            <a:off x="6731178" y="4089072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b="1">
                <a:ea typeface="メイリオ"/>
                <a:cs typeface="メイリオ"/>
              </a:rPr>
              <a:t>サーバ</a:t>
            </a:r>
          </a:p>
        </p:txBody>
      </p:sp>
      <p:cxnSp>
        <p:nvCxnSpPr>
          <p:cNvPr id="20494" name="Shape 21"/>
          <p:cNvCxnSpPr>
            <a:cxnSpLocks noChangeShapeType="1"/>
          </p:cNvCxnSpPr>
          <p:nvPr/>
        </p:nvCxnSpPr>
        <p:spPr bwMode="auto">
          <a:xfrm rot="5400000" flipH="1" flipV="1">
            <a:off x="4967490" y="2950492"/>
            <a:ext cx="1581150" cy="2871787"/>
          </a:xfrm>
          <a:prstGeom prst="bentConnector2">
            <a:avLst/>
          </a:prstGeom>
          <a:noFill/>
          <a:ln w="57150">
            <a:solidFill>
              <a:srgbClr val="FF6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Shape 23"/>
          <p:cNvCxnSpPr>
            <a:cxnSpLocks noChangeShapeType="1"/>
          </p:cNvCxnSpPr>
          <p:nvPr/>
        </p:nvCxnSpPr>
        <p:spPr bwMode="auto">
          <a:xfrm rot="5400000">
            <a:off x="5744571" y="3657723"/>
            <a:ext cx="1466850" cy="3044825"/>
          </a:xfrm>
          <a:prstGeom prst="bentConnector2">
            <a:avLst/>
          </a:prstGeom>
          <a:noFill/>
          <a:ln w="57150">
            <a:solidFill>
              <a:srgbClr val="FF6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496" name="TextBox 24"/>
          <p:cNvSpPr txBox="1">
            <a:spLocks noChangeArrowheads="1"/>
          </p:cNvSpPr>
          <p:nvPr/>
        </p:nvSpPr>
        <p:spPr bwMode="auto">
          <a:xfrm>
            <a:off x="4322172" y="3595810"/>
            <a:ext cx="302418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b="1">
                <a:ea typeface="メイリオ"/>
                <a:cs typeface="メイリオ"/>
              </a:rPr>
              <a:t>hello.php</a:t>
            </a:r>
            <a:r>
              <a:rPr lang="ja-JP" altLang="en-US" b="1">
                <a:ea typeface="メイリオ"/>
                <a:cs typeface="メイリオ"/>
              </a:rPr>
              <a:t>を実行してください！</a:t>
            </a:r>
          </a:p>
        </p:txBody>
      </p:sp>
      <p:sp>
        <p:nvSpPr>
          <p:cNvPr id="20497" name="TextBox 25"/>
          <p:cNvSpPr txBox="1">
            <a:spLocks noChangeArrowheads="1"/>
          </p:cNvSpPr>
          <p:nvPr/>
        </p:nvSpPr>
        <p:spPr bwMode="auto">
          <a:xfrm>
            <a:off x="5288959" y="5430961"/>
            <a:ext cx="4659599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ja-JP" altLang="en-US" b="1">
                <a:solidFill>
                  <a:srgbClr val="800000"/>
                </a:solidFill>
                <a:ea typeface="メイリオ"/>
                <a:cs typeface="メイリオ"/>
              </a:rPr>
              <a:t>”</a:t>
            </a:r>
            <a:r>
              <a:rPr lang="en-US" altLang="ja-JP" b="1">
                <a:solidFill>
                  <a:srgbClr val="800000"/>
                </a:solidFill>
                <a:ea typeface="メイリオ"/>
                <a:cs typeface="メイリオ"/>
              </a:rPr>
              <a:t>&lt;html&gt;...</a:t>
            </a:r>
            <a:r>
              <a:rPr lang="ja-JP" altLang="en-US" b="1">
                <a:solidFill>
                  <a:srgbClr val="800000"/>
                </a:solidFill>
                <a:ea typeface="メイリオ"/>
                <a:cs typeface="メイリオ"/>
              </a:rPr>
              <a:t>こんにちは</a:t>
            </a:r>
            <a:r>
              <a:rPr lang="en-US" altLang="ja-JP" b="1">
                <a:solidFill>
                  <a:srgbClr val="800000"/>
                </a:solidFill>
                <a:ea typeface="メイリオ"/>
                <a:cs typeface="メイリオ"/>
              </a:rPr>
              <a:t>...&lt;/html&gt;</a:t>
            </a:r>
            <a:r>
              <a:rPr lang="ja-JP" altLang="en-US" b="1">
                <a:solidFill>
                  <a:srgbClr val="800000"/>
                </a:solidFill>
                <a:ea typeface="メイリオ"/>
                <a:cs typeface="メイリオ"/>
              </a:rPr>
              <a:t>”</a:t>
            </a:r>
            <a:endParaRPr lang="en-US" altLang="ja-JP" b="1">
              <a:solidFill>
                <a:srgbClr val="800000"/>
              </a:solidFill>
              <a:ea typeface="メイリオ"/>
              <a:cs typeface="メイリオ"/>
            </a:endParaRPr>
          </a:p>
          <a:p>
            <a:pPr>
              <a:spcAft>
                <a:spcPts val="600"/>
              </a:spcAft>
            </a:pPr>
            <a:r>
              <a:rPr lang="ja-JP" altLang="en-US" b="1">
                <a:ea typeface="メイリオ"/>
                <a:cs typeface="メイリオ"/>
              </a:rPr>
              <a:t>（実行結果）</a:t>
            </a:r>
            <a:endParaRPr lang="en-US" altLang="ja-JP" b="1">
              <a:ea typeface="メイリオ"/>
              <a:cs typeface="メイリオ"/>
            </a:endParaRPr>
          </a:p>
        </p:txBody>
      </p:sp>
      <p:sp>
        <p:nvSpPr>
          <p:cNvPr id="20498" name="円形吹き出し 20"/>
          <p:cNvSpPr>
            <a:spLocks noChangeArrowheads="1"/>
          </p:cNvSpPr>
          <p:nvPr/>
        </p:nvSpPr>
        <p:spPr bwMode="auto">
          <a:xfrm>
            <a:off x="4984158" y="4440360"/>
            <a:ext cx="2711450" cy="908050"/>
          </a:xfrm>
          <a:prstGeom prst="wedgeEllipseCallout">
            <a:avLst>
              <a:gd name="adj1" fmla="val -42722"/>
              <a:gd name="adj2" fmla="val 70343"/>
            </a:avLst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ja-JP" sz="2000" b="1">
                <a:solidFill>
                  <a:schemeClr val="bg1"/>
                </a:solidFill>
                <a:ea typeface="メイリオ"/>
                <a:cs typeface="メイリオ"/>
              </a:rPr>
              <a:t>HTML</a:t>
            </a:r>
            <a:r>
              <a:rPr lang="ja-JP" altLang="en-US" sz="2000" b="1">
                <a:solidFill>
                  <a:schemeClr val="bg1"/>
                </a:solidFill>
                <a:ea typeface="メイリオ"/>
                <a:cs typeface="メイリオ"/>
              </a:rPr>
              <a:t>文字列の</a:t>
            </a:r>
            <a:endParaRPr lang="en-US" altLang="ja-JP" sz="2000" b="1">
              <a:solidFill>
                <a:schemeClr val="bg1"/>
              </a:solidFill>
              <a:ea typeface="メイリオ"/>
              <a:cs typeface="メイリオ"/>
            </a:endParaRPr>
          </a:p>
          <a:p>
            <a:pPr algn="ctr"/>
            <a:r>
              <a:rPr lang="ja-JP" altLang="en-US" sz="2000" b="1">
                <a:solidFill>
                  <a:schemeClr val="bg1"/>
                </a:solidFill>
                <a:ea typeface="メイリオ"/>
                <a:cs typeface="メイリオ"/>
              </a:rPr>
              <a:t>出所は問わない</a:t>
            </a:r>
          </a:p>
        </p:txBody>
      </p:sp>
      <p:sp>
        <p:nvSpPr>
          <p:cNvPr id="22" name="雲 21"/>
          <p:cNvSpPr/>
          <p:nvPr/>
        </p:nvSpPr>
        <p:spPr>
          <a:xfrm>
            <a:off x="1524000" y="952401"/>
            <a:ext cx="952462" cy="649363"/>
          </a:xfrm>
          <a:prstGeom prst="cloud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400">
                <a:ea typeface="Arial"/>
              </a:rPr>
              <a:t>復習</a:t>
            </a:r>
          </a:p>
        </p:txBody>
      </p:sp>
    </p:spTree>
    <p:extLst>
      <p:ext uri="{BB962C8B-B14F-4D97-AF65-F5344CB8AC3E}">
        <p14:creationId xmlns:p14="http://schemas.microsoft.com/office/powerpoint/2010/main" val="3992748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>
                <a:latin typeface="Arial" charset="0"/>
              </a:rPr>
              <a:t>PHP</a:t>
            </a:r>
            <a:r>
              <a:rPr lang="ja-JP" altLang="en-US" sz="3600">
                <a:latin typeface="Arial" charset="0"/>
              </a:rPr>
              <a:t>は</a:t>
            </a:r>
            <a:r>
              <a:rPr lang="en-US" altLang="ja-JP" sz="3600">
                <a:latin typeface="Arial" charset="0"/>
              </a:rPr>
              <a:t>Web</a:t>
            </a:r>
            <a:r>
              <a:rPr lang="ja-JP" altLang="en-US" sz="3600">
                <a:latin typeface="Arial" charset="0"/>
              </a:rPr>
              <a:t>サーバ上で動く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41538" y="1422400"/>
            <a:ext cx="8526462" cy="3632200"/>
          </a:xfrm>
        </p:spPr>
        <p:txBody>
          <a:bodyPr/>
          <a:lstStyle/>
          <a:p>
            <a:r>
              <a:rPr kumimoji="1" lang="en-US" altLang="ja-JP" dirty="0"/>
              <a:t>PHP</a:t>
            </a:r>
            <a:r>
              <a:rPr kumimoji="1" lang="ja-JP" altLang="en-US" dirty="0"/>
              <a:t>スクリプトを実行する際には，ローカルファイルとして開くのではなく，</a:t>
            </a:r>
            <a:r>
              <a:rPr kumimoji="1" lang="en-US" altLang="ja-JP" dirty="0">
                <a:solidFill>
                  <a:srgbClr val="008000"/>
                </a:solidFill>
              </a:rPr>
              <a:t>Web</a:t>
            </a:r>
            <a:r>
              <a:rPr kumimoji="1" lang="ja-JP" altLang="en-US" dirty="0">
                <a:solidFill>
                  <a:srgbClr val="008000"/>
                </a:solidFill>
              </a:rPr>
              <a:t>サーバを介して</a:t>
            </a:r>
            <a:r>
              <a:rPr kumimoji="1" lang="ja-JP" altLang="en-US" dirty="0"/>
              <a:t>アクセスして表示すること。</a:t>
            </a:r>
            <a:endParaRPr kumimoji="1" lang="en-US" altLang="ja-JP" dirty="0"/>
          </a:p>
          <a:p>
            <a:pPr lvl="1"/>
            <a:r>
              <a:rPr lang="ja-JP" altLang="en-US" dirty="0"/>
              <a:t>ファイルは</a:t>
            </a:r>
            <a:r>
              <a:rPr lang="en-US" altLang="ja-JP" dirty="0"/>
              <a:t> C:¥xampp¥htdocs¥</a:t>
            </a:r>
            <a:r>
              <a:rPr lang="ja-JP" altLang="en-US" dirty="0"/>
              <a:t>学生番号</a:t>
            </a:r>
            <a:r>
              <a:rPr lang="en-US" altLang="ja-JP" dirty="0"/>
              <a:t>¥</a:t>
            </a:r>
            <a:r>
              <a:rPr lang="ja-JP" altLang="en-US" dirty="0"/>
              <a:t>日付</a:t>
            </a:r>
            <a:r>
              <a:rPr lang="en-US" altLang="ja-JP" dirty="0"/>
              <a:t>¥ </a:t>
            </a:r>
            <a:r>
              <a:rPr lang="ja-JP" altLang="en-US" dirty="0"/>
              <a:t>のフォルダに保存する。</a:t>
            </a:r>
            <a:endParaRPr lang="en-US" altLang="ja-JP" dirty="0"/>
          </a:p>
          <a:p>
            <a:pPr lvl="1"/>
            <a:r>
              <a:rPr lang="ja-JP" altLang="en-US" dirty="0"/>
              <a:t>拡張子は必ず「</a:t>
            </a:r>
            <a:r>
              <a:rPr lang="en-US" altLang="ja-JP" dirty="0"/>
              <a:t>.php</a:t>
            </a:r>
            <a:r>
              <a:rPr lang="ja-JP" altLang="en-US" dirty="0"/>
              <a:t>」にする。</a:t>
            </a:r>
            <a:endParaRPr lang="en-US" altLang="ja-JP" dirty="0"/>
          </a:p>
          <a:p>
            <a:pPr lvl="1"/>
            <a:r>
              <a:rPr lang="en-US" altLang="ja-JP" dirty="0"/>
              <a:t>XAMPP</a:t>
            </a:r>
            <a:r>
              <a:rPr lang="ja-JP" altLang="en-US" dirty="0"/>
              <a:t>の</a:t>
            </a:r>
            <a:r>
              <a:rPr lang="en-US" altLang="ja-JP" dirty="0"/>
              <a:t>Apache</a:t>
            </a:r>
            <a:r>
              <a:rPr lang="ja-JP" altLang="en-US" dirty="0"/>
              <a:t>（</a:t>
            </a:r>
            <a:r>
              <a:rPr lang="en-US" altLang="ja-JP" dirty="0"/>
              <a:t>Web</a:t>
            </a:r>
            <a:r>
              <a:rPr lang="ja-JP" altLang="en-US" dirty="0"/>
              <a:t>サーバ）を起動し，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	http://</a:t>
            </a:r>
            <a:r>
              <a:rPr lang="en-US" altLang="ja-JP" dirty="0">
                <a:solidFill>
                  <a:srgbClr val="3366FF"/>
                </a:solidFill>
              </a:rPr>
              <a:t>localhost</a:t>
            </a:r>
            <a:r>
              <a:rPr lang="en-US" altLang="ja-JP" dirty="0"/>
              <a:t>/</a:t>
            </a:r>
            <a:r>
              <a:rPr lang="ja-JP" altLang="en-US" dirty="0"/>
              <a:t>学生番号</a:t>
            </a:r>
            <a:r>
              <a:rPr lang="en-US" altLang="ja-JP" dirty="0"/>
              <a:t>/</a:t>
            </a:r>
            <a:r>
              <a:rPr lang="ja-JP" altLang="en-US" dirty="0"/>
              <a:t>日付</a:t>
            </a:r>
            <a:r>
              <a:rPr lang="en-US" altLang="ja-JP" dirty="0"/>
              <a:t>/○○</a:t>
            </a:r>
            <a:r>
              <a:rPr lang="en-US" altLang="ja-JP" dirty="0">
                <a:solidFill>
                  <a:srgbClr val="3366FF"/>
                </a:solidFill>
              </a:rPr>
              <a:t>.php</a:t>
            </a:r>
          </a:p>
          <a:p>
            <a:pPr marL="457200" lvl="1" indent="0">
              <a:buNone/>
            </a:pPr>
            <a:r>
              <a:rPr lang="ja-JP" altLang="en-US" dirty="0"/>
              <a:t>という</a:t>
            </a:r>
            <a:r>
              <a:rPr lang="en-US" altLang="ja-JP" dirty="0"/>
              <a:t>URL</a:t>
            </a:r>
            <a:r>
              <a:rPr lang="ja-JP" altLang="en-US" dirty="0"/>
              <a:t>でアクセスする。</a:t>
            </a:r>
            <a:endParaRPr lang="en-US" altLang="ja-JP" dirty="0"/>
          </a:p>
        </p:txBody>
      </p:sp>
      <p:sp>
        <p:nvSpPr>
          <p:cNvPr id="5" name="雲 4"/>
          <p:cNvSpPr/>
          <p:nvPr/>
        </p:nvSpPr>
        <p:spPr>
          <a:xfrm>
            <a:off x="1524000" y="952401"/>
            <a:ext cx="952462" cy="649363"/>
          </a:xfrm>
          <a:prstGeom prst="cloud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400">
                <a:ea typeface="Arial"/>
              </a:rPr>
              <a:t>復習</a:t>
            </a:r>
          </a:p>
        </p:txBody>
      </p:sp>
    </p:spTree>
    <p:extLst>
      <p:ext uri="{BB962C8B-B14F-4D97-AF65-F5344CB8AC3E}">
        <p14:creationId xmlns:p14="http://schemas.microsoft.com/office/powerpoint/2010/main" val="2562979449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plate0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7176</TotalTime>
  <Words>3194</Words>
  <Application>Microsoft Office PowerPoint</Application>
  <PresentationFormat>ワイド画面</PresentationFormat>
  <Paragraphs>552</Paragraphs>
  <Slides>39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39</vt:i4>
      </vt:variant>
    </vt:vector>
  </HeadingPairs>
  <TitlesOfParts>
    <vt:vector size="49" baseType="lpstr">
      <vt:lpstr>ＭＳ Ｐゴシック</vt:lpstr>
      <vt:lpstr>メイリオ</vt:lpstr>
      <vt:lpstr>小塚明朝 Pro B</vt:lpstr>
      <vt:lpstr>小塚明朝 Pro M</vt:lpstr>
      <vt:lpstr>Arial</vt:lpstr>
      <vt:lpstr>Calibri</vt:lpstr>
      <vt:lpstr>Wingdings</vt:lpstr>
      <vt:lpstr>デザインの設定</vt:lpstr>
      <vt:lpstr>template001</vt:lpstr>
      <vt:lpstr>1_デザインの設定</vt:lpstr>
      <vt:lpstr>ウェブプログラミングIII　</vt:lpstr>
      <vt:lpstr>もし，XAMPPがうまく動かない場合</vt:lpstr>
      <vt:lpstr>もし，XAMPPがうまく動かない場合</vt:lpstr>
      <vt:lpstr>もし，XAMPPがうまく動かない場合</vt:lpstr>
      <vt:lpstr>PowerPoint プレゼンテーション</vt:lpstr>
      <vt:lpstr>PowerPoint プレゼンテーション</vt:lpstr>
      <vt:lpstr>xampp-control.exe を開いて Start</vt:lpstr>
      <vt:lpstr>HTMLとPHPの違い</vt:lpstr>
      <vt:lpstr>PHPはWebサーバ上で動く</vt:lpstr>
      <vt:lpstr>HTML+PHP</vt:lpstr>
      <vt:lpstr>PHPの「変数」</vt:lpstr>
      <vt:lpstr>スクリプト部分は複数書ける</vt:lpstr>
      <vt:lpstr>PHPの（通常の）配列</vt:lpstr>
      <vt:lpstr>連想配列</vt:lpstr>
      <vt:lpstr>応用：乱数で配列要素を選ぶ</vt:lpstr>
      <vt:lpstr>乱数の生成関数</vt:lpstr>
      <vt:lpstr>応用：現在の年月日を得る</vt:lpstr>
      <vt:lpstr>ブラウザからのデータ送信</vt:lpstr>
      <vt:lpstr>ブラウザからのデータ送信</vt:lpstr>
      <vt:lpstr>PHP側でのデータ受信</vt:lpstr>
      <vt:lpstr>演習</vt:lpstr>
      <vt:lpstr>ここまでの説明で詰まった人は</vt:lpstr>
      <vt:lpstr>PHPの「条件分岐」</vt:lpstr>
      <vt:lpstr>条件分岐（if）３パターン</vt:lpstr>
      <vt:lpstr>if文の例</vt:lpstr>
      <vt:lpstr>if-else文の例</vt:lpstr>
      <vt:lpstr>条件式（比較演算）</vt:lpstr>
      <vt:lpstr>条件式（論理演算）</vt:lpstr>
      <vt:lpstr>if文に&amp;&amp;の例 AND</vt:lpstr>
      <vt:lpstr>if文に&amp;&amp;の例 AND</vt:lpstr>
      <vt:lpstr>if文に||の例 OR</vt:lpstr>
      <vt:lpstr>if文に||の例 OR</vt:lpstr>
      <vt:lpstr>if文に!の例 NOT</vt:lpstr>
      <vt:lpstr>if文とHTML出力</vt:lpstr>
      <vt:lpstr>配列要素に対する繰り返し</vt:lpstr>
      <vt:lpstr>PowerPoint プレゼンテーション</vt:lpstr>
      <vt:lpstr>配列要素に対する繰り返し</vt:lpstr>
      <vt:lpstr>演習（foreach文）</vt:lpstr>
      <vt:lpstr>次回予告</vt:lpstr>
    </vt:vector>
  </TitlesOfParts>
  <Company>KCG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京都情報大学院大学</dc:creator>
  <cp:lastModifiedBy>Yamazaki Satoshi</cp:lastModifiedBy>
  <cp:revision>554</cp:revision>
  <dcterms:created xsi:type="dcterms:W3CDTF">2004-03-14T04:44:17Z</dcterms:created>
  <dcterms:modified xsi:type="dcterms:W3CDTF">2021-04-24T23:59:28Z</dcterms:modified>
</cp:coreProperties>
</file>