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notesMasterIdLst>
    <p:notesMasterId r:id="rId34"/>
  </p:notesMasterIdLst>
  <p:handoutMasterIdLst>
    <p:handoutMasterId r:id="rId35"/>
  </p:handoutMasterIdLst>
  <p:sldIdLst>
    <p:sldId id="256" r:id="rId4"/>
    <p:sldId id="315" r:id="rId5"/>
    <p:sldId id="294" r:id="rId6"/>
    <p:sldId id="296" r:id="rId7"/>
    <p:sldId id="282" r:id="rId8"/>
    <p:sldId id="272" r:id="rId9"/>
    <p:sldId id="307" r:id="rId10"/>
    <p:sldId id="308" r:id="rId11"/>
    <p:sldId id="333" r:id="rId12"/>
    <p:sldId id="334" r:id="rId13"/>
    <p:sldId id="309" r:id="rId14"/>
    <p:sldId id="310" r:id="rId15"/>
    <p:sldId id="335" r:id="rId16"/>
    <p:sldId id="336" r:id="rId17"/>
    <p:sldId id="337" r:id="rId18"/>
    <p:sldId id="329" r:id="rId19"/>
    <p:sldId id="338" r:id="rId20"/>
    <p:sldId id="317" r:id="rId21"/>
    <p:sldId id="330" r:id="rId22"/>
    <p:sldId id="339" r:id="rId23"/>
    <p:sldId id="320" r:id="rId24"/>
    <p:sldId id="321" r:id="rId25"/>
    <p:sldId id="340" r:id="rId26"/>
    <p:sldId id="332" r:id="rId27"/>
    <p:sldId id="323" r:id="rId28"/>
    <p:sldId id="324" r:id="rId29"/>
    <p:sldId id="325" r:id="rId30"/>
    <p:sldId id="326" r:id="rId31"/>
    <p:sldId id="327" r:id="rId32"/>
    <p:sldId id="328" r:id="rId33"/>
  </p:sldIdLst>
  <p:sldSz cx="12192000" cy="6858000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777777"/>
    <a:srgbClr val="C0C0C0"/>
    <a:srgbClr val="DDDDDD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04" autoAdjust="0"/>
    <p:restoredTop sz="94866" autoAdjust="0"/>
  </p:normalViewPr>
  <p:slideViewPr>
    <p:cSldViewPr snapToGrid="0">
      <p:cViewPr varScale="1">
        <p:scale>
          <a:sx n="110" d="100"/>
          <a:sy n="110" d="100"/>
        </p:scale>
        <p:origin x="97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>
              <a:ea typeface="メイリオ"/>
              <a:cs typeface="メイリオ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8652A-454F-EE4D-9A89-9CBE16268E11}" type="datetimeFigureOut">
              <a:rPr lang="en-US">
                <a:ea typeface="メイリオ"/>
                <a:cs typeface="メイリオ"/>
              </a:rPr>
              <a:t>4/30/2021</a:t>
            </a:fld>
            <a:endParaRPr kumimoji="1" lang="ja-JP" altLang="en-US">
              <a:ea typeface="メイリオ"/>
              <a:cs typeface="メイリオ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>
              <a:ea typeface="メイリオ"/>
              <a:cs typeface="メイリオ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28C63-7F35-CF47-BA75-11A45A88A877}" type="slidenum">
              <a:rPr>
                <a:ea typeface="メイリオ"/>
                <a:cs typeface="メイリオ"/>
              </a:rPr>
              <a:t>‹#›</a:t>
            </a:fld>
            <a:endParaRPr kumimoji="1" lang="ja-JP" altLang="en-US"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6459709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メイリオ"/>
                <a:cs typeface="メイリオ"/>
              </a:defRPr>
            </a:lvl1pPr>
          </a:lstStyle>
          <a:p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メイリオ"/>
                <a:cs typeface="メイリオ"/>
              </a:defRPr>
            </a:lvl1pPr>
          </a:lstStyle>
          <a:p>
            <a:fld id="{399F6B16-2C4B-D14E-AF74-DCA940DA22B4}" type="datetimeFigureOut">
              <a:rPr lang="en-US"/>
              <a:pPr/>
              <a:t>4/30/2021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メイリオ"/>
                <a:cs typeface="メイリオ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メイリオ"/>
                <a:cs typeface="メイリオ"/>
              </a:defRPr>
            </a:lvl1pPr>
          </a:lstStyle>
          <a:p>
            <a:fld id="{06393AB1-F56A-4D4E-84AC-B610495A1CB8}" type="slidenum">
              <a:rPr lang="en-US" altLang="ja-JP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949594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メイリオ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メイリオ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メイリオ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メイリオ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メイリオ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373DFF-A4C0-8D4D-972C-635BD5697F82}" type="slidenum">
              <a:rPr lang="en-US" altLang="ja-JP" sz="1200">
                <a:latin typeface="Calibri" charset="0"/>
                <a:ea typeface="メイリオ"/>
                <a:cs typeface="メイリオ"/>
              </a:rPr>
              <a:pPr/>
              <a:t>8</a:t>
            </a:fld>
            <a:endParaRPr lang="en-US" altLang="ja-JP" sz="1200">
              <a:latin typeface="Calibri" charset="0"/>
              <a:ea typeface="メイリオ"/>
              <a:cs typeface="メイリオ"/>
            </a:endParaRPr>
          </a:p>
        </p:txBody>
      </p:sp>
      <p:sp>
        <p:nvSpPr>
          <p:cNvPr id="1945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ja-JP" altLang="en-US">
                <a:latin typeface="Calibri" charset="0"/>
                <a:cs typeface="メイリオ"/>
              </a:rPr>
              <a:t>「</a:t>
            </a:r>
            <a:r>
              <a:rPr lang="en-US" altLang="ja-JP">
                <a:latin typeface="Calibri" charset="0"/>
                <a:cs typeface="メイリオ"/>
              </a:rPr>
              <a:t>elseif</a:t>
            </a:r>
            <a:r>
              <a:rPr lang="ja-JP" altLang="en-US">
                <a:latin typeface="Calibri" charset="0"/>
                <a:cs typeface="メイリオ"/>
              </a:rPr>
              <a:t>」は，「</a:t>
            </a:r>
            <a:r>
              <a:rPr lang="en-US" altLang="ja-JP">
                <a:latin typeface="Calibri" charset="0"/>
                <a:cs typeface="メイリオ"/>
              </a:rPr>
              <a:t>else</a:t>
            </a:r>
            <a:r>
              <a:rPr lang="ja-JP" altLang="en-US">
                <a:latin typeface="Calibri" charset="0"/>
                <a:cs typeface="メイリオ"/>
              </a:rPr>
              <a:t>」と「</a:t>
            </a:r>
            <a:r>
              <a:rPr lang="en-US" altLang="ja-JP">
                <a:latin typeface="Calibri" charset="0"/>
                <a:cs typeface="メイリオ"/>
              </a:rPr>
              <a:t>if</a:t>
            </a:r>
            <a:r>
              <a:rPr lang="ja-JP" altLang="en-US">
                <a:latin typeface="Calibri" charset="0"/>
                <a:cs typeface="メイリオ"/>
              </a:rPr>
              <a:t>」の間に空白があってもなくても構いません。</a:t>
            </a:r>
            <a:endParaRPr lang="en-US" altLang="ja-JP">
              <a:latin typeface="Calibri" charset="0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24125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399CA2-1628-F04B-ADD5-38F8F5FF7BA5}" type="slidenum">
              <a:rPr lang="en-US" altLang="ja-JP" sz="1200">
                <a:latin typeface="Calibri" charset="0"/>
                <a:ea typeface="メイリオ"/>
                <a:cs typeface="メイリオ"/>
              </a:rPr>
              <a:pPr/>
              <a:t>17</a:t>
            </a:fld>
            <a:endParaRPr lang="en-US" altLang="ja-JP" sz="1200">
              <a:latin typeface="Calibri" charset="0"/>
              <a:ea typeface="メイリオ"/>
              <a:cs typeface="メイリオ"/>
            </a:endParaRPr>
          </a:p>
        </p:txBody>
      </p:sp>
      <p:sp>
        <p:nvSpPr>
          <p:cNvPr id="51203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ja-JP" altLang="en-US">
              <a:latin typeface="Calibri" charset="0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827093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399CA2-1628-F04B-ADD5-38F8F5FF7BA5}" type="slidenum">
              <a:rPr lang="en-US" altLang="ja-JP" sz="1200">
                <a:latin typeface="Calibri" charset="0"/>
                <a:ea typeface="メイリオ"/>
                <a:cs typeface="メイリオ"/>
              </a:rPr>
              <a:pPr/>
              <a:t>18</a:t>
            </a:fld>
            <a:endParaRPr lang="en-US" altLang="ja-JP" sz="1200">
              <a:latin typeface="Calibri" charset="0"/>
              <a:ea typeface="メイリオ"/>
              <a:cs typeface="メイリオ"/>
            </a:endParaRPr>
          </a:p>
        </p:txBody>
      </p:sp>
      <p:sp>
        <p:nvSpPr>
          <p:cNvPr id="51203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ja-JP" altLang="en-US">
              <a:latin typeface="Calibri" charset="0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526228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B7E3FEF-D2DB-E441-9F5A-136A982386D1}" type="slidenum">
              <a:rPr lang="en-US" altLang="ja-JP" sz="1200">
                <a:latin typeface="Calibri" charset="0"/>
                <a:ea typeface="メイリオ"/>
                <a:cs typeface="メイリオ"/>
              </a:rPr>
              <a:pPr/>
              <a:t>26</a:t>
            </a:fld>
            <a:endParaRPr lang="en-US" altLang="ja-JP" sz="1200">
              <a:latin typeface="Calibri" charset="0"/>
              <a:ea typeface="メイリオ"/>
              <a:cs typeface="メイリオ"/>
            </a:endParaRPr>
          </a:p>
        </p:txBody>
      </p:sp>
      <p:sp>
        <p:nvSpPr>
          <p:cNvPr id="2765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ja-JP" altLang="en-US">
              <a:latin typeface="Calibri" charset="0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11457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38C43F5-A691-4C4B-9A17-0BBE5121094D}" type="slidenum">
              <a:rPr lang="en-US" altLang="ja-JP" sz="1200">
                <a:latin typeface="Calibri" charset="0"/>
                <a:ea typeface="メイリオ"/>
                <a:cs typeface="メイリオ"/>
              </a:rPr>
              <a:pPr/>
              <a:t>27</a:t>
            </a:fld>
            <a:endParaRPr lang="en-US" altLang="ja-JP" sz="1200">
              <a:latin typeface="Calibri" charset="0"/>
              <a:ea typeface="メイリオ"/>
              <a:cs typeface="メイリオ"/>
            </a:endParaRPr>
          </a:p>
        </p:txBody>
      </p:sp>
      <p:sp>
        <p:nvSpPr>
          <p:cNvPr id="25603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ja-JP" altLang="en-US">
              <a:latin typeface="Calibri" charset="0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374967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B7E3FEF-D2DB-E441-9F5A-136A982386D1}" type="slidenum">
              <a:rPr lang="en-US" altLang="ja-JP" sz="1200">
                <a:latin typeface="Calibri" charset="0"/>
                <a:ea typeface="メイリオ"/>
                <a:cs typeface="メイリオ"/>
              </a:rPr>
              <a:pPr/>
              <a:t>28</a:t>
            </a:fld>
            <a:endParaRPr lang="en-US" altLang="ja-JP" sz="1200">
              <a:latin typeface="Calibri" charset="0"/>
              <a:ea typeface="メイリオ"/>
              <a:cs typeface="メイリオ"/>
            </a:endParaRPr>
          </a:p>
        </p:txBody>
      </p:sp>
      <p:sp>
        <p:nvSpPr>
          <p:cNvPr id="2765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ja-JP" altLang="en-US">
              <a:latin typeface="Calibri" charset="0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104080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B7E3FEF-D2DB-E441-9F5A-136A982386D1}" type="slidenum">
              <a:rPr lang="en-US" altLang="ja-JP" sz="1200">
                <a:latin typeface="Calibri" charset="0"/>
                <a:ea typeface="メイリオ"/>
                <a:cs typeface="メイリオ"/>
              </a:rPr>
              <a:pPr/>
              <a:t>29</a:t>
            </a:fld>
            <a:endParaRPr lang="en-US" altLang="ja-JP" sz="1200">
              <a:latin typeface="Calibri" charset="0"/>
              <a:ea typeface="メイリオ"/>
              <a:cs typeface="メイリオ"/>
            </a:endParaRPr>
          </a:p>
        </p:txBody>
      </p:sp>
      <p:sp>
        <p:nvSpPr>
          <p:cNvPr id="2765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ja-JP" altLang="en-US">
              <a:latin typeface="Calibri" charset="0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33083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B7E3FEF-D2DB-E441-9F5A-136A982386D1}" type="slidenum">
              <a:rPr lang="en-US" altLang="ja-JP" sz="1200">
                <a:latin typeface="Calibri" charset="0"/>
                <a:ea typeface="メイリオ"/>
                <a:cs typeface="メイリオ"/>
              </a:rPr>
              <a:pPr/>
              <a:t>30</a:t>
            </a:fld>
            <a:endParaRPr lang="en-US" altLang="ja-JP" sz="1200">
              <a:latin typeface="Calibri" charset="0"/>
              <a:ea typeface="メイリオ"/>
              <a:cs typeface="メイリオ"/>
            </a:endParaRPr>
          </a:p>
        </p:txBody>
      </p:sp>
      <p:sp>
        <p:nvSpPr>
          <p:cNvPr id="2765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ja-JP" altLang="en-US">
              <a:latin typeface="Calibri" charset="0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512426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399CA2-1628-F04B-ADD5-38F8F5FF7BA5}" type="slidenum">
              <a:rPr lang="en-US" altLang="ja-JP" sz="1200">
                <a:latin typeface="Calibri" charset="0"/>
                <a:ea typeface="メイリオ"/>
                <a:cs typeface="メイリオ"/>
              </a:rPr>
              <a:pPr/>
              <a:t>9</a:t>
            </a:fld>
            <a:endParaRPr lang="en-US" altLang="ja-JP" sz="1200">
              <a:latin typeface="Calibri" charset="0"/>
              <a:ea typeface="メイリオ"/>
              <a:cs typeface="メイリオ"/>
            </a:endParaRPr>
          </a:p>
        </p:txBody>
      </p:sp>
      <p:sp>
        <p:nvSpPr>
          <p:cNvPr id="51203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ja-JP" altLang="en-US">
              <a:latin typeface="Calibri" charset="0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328246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399CA2-1628-F04B-ADD5-38F8F5FF7BA5}" type="slidenum">
              <a:rPr lang="en-US" altLang="ja-JP" sz="1200">
                <a:latin typeface="Calibri" charset="0"/>
                <a:ea typeface="メイリオ"/>
                <a:cs typeface="メイリオ"/>
              </a:rPr>
              <a:pPr/>
              <a:t>10</a:t>
            </a:fld>
            <a:endParaRPr lang="en-US" altLang="ja-JP" sz="1200">
              <a:latin typeface="Calibri" charset="0"/>
              <a:ea typeface="メイリオ"/>
              <a:cs typeface="メイリオ"/>
            </a:endParaRPr>
          </a:p>
        </p:txBody>
      </p:sp>
      <p:sp>
        <p:nvSpPr>
          <p:cNvPr id="51203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ja-JP" altLang="en-US">
              <a:latin typeface="Calibri" charset="0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690369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3CCB289-F308-B74A-BF2B-E4EE0F39C963}" type="slidenum">
              <a:rPr lang="en-US" altLang="ja-JP" sz="1200">
                <a:latin typeface="Calibri" charset="0"/>
                <a:ea typeface="メイリオ"/>
                <a:cs typeface="メイリオ"/>
              </a:rPr>
              <a:pPr/>
              <a:t>11</a:t>
            </a:fld>
            <a:endParaRPr lang="en-US" altLang="ja-JP" sz="1200">
              <a:latin typeface="Calibri" charset="0"/>
              <a:ea typeface="メイリオ"/>
              <a:cs typeface="メイリオ"/>
            </a:endParaRPr>
          </a:p>
        </p:txBody>
      </p:sp>
      <p:sp>
        <p:nvSpPr>
          <p:cNvPr id="23555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ja-JP" altLang="en-US">
              <a:latin typeface="Calibri" charset="0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397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BD5527C-F33E-A942-81FD-F27D2D75A3B0}" type="slidenum">
              <a:rPr lang="en-US" altLang="ja-JP" sz="1200">
                <a:latin typeface="Calibri" charset="0"/>
                <a:ea typeface="メイリオ"/>
                <a:cs typeface="メイリオ"/>
              </a:rPr>
              <a:pPr/>
              <a:t>12</a:t>
            </a:fld>
            <a:endParaRPr lang="en-US" altLang="ja-JP" sz="1200">
              <a:latin typeface="Calibri" charset="0"/>
              <a:ea typeface="メイリオ"/>
              <a:cs typeface="メイリオ"/>
            </a:endParaRPr>
          </a:p>
        </p:txBody>
      </p:sp>
      <p:sp>
        <p:nvSpPr>
          <p:cNvPr id="25603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ja-JP" altLang="en-US">
              <a:latin typeface="Calibri" charset="0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152747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399CA2-1628-F04B-ADD5-38F8F5FF7BA5}" type="slidenum">
              <a:rPr lang="en-US" altLang="ja-JP" sz="1200">
                <a:latin typeface="Calibri" charset="0"/>
                <a:ea typeface="メイリオ"/>
                <a:cs typeface="メイリオ"/>
              </a:rPr>
              <a:pPr/>
              <a:t>13</a:t>
            </a:fld>
            <a:endParaRPr lang="en-US" altLang="ja-JP" sz="1200">
              <a:latin typeface="Calibri" charset="0"/>
              <a:ea typeface="メイリオ"/>
              <a:cs typeface="メイリオ"/>
            </a:endParaRPr>
          </a:p>
        </p:txBody>
      </p:sp>
      <p:sp>
        <p:nvSpPr>
          <p:cNvPr id="51203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ja-JP" altLang="en-US">
              <a:latin typeface="Calibri" charset="0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55744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399CA2-1628-F04B-ADD5-38F8F5FF7BA5}" type="slidenum">
              <a:rPr lang="en-US" altLang="ja-JP" sz="1200">
                <a:latin typeface="Calibri" charset="0"/>
                <a:ea typeface="メイリオ"/>
                <a:cs typeface="メイリオ"/>
              </a:rPr>
              <a:pPr/>
              <a:t>14</a:t>
            </a:fld>
            <a:endParaRPr lang="en-US" altLang="ja-JP" sz="1200">
              <a:latin typeface="Calibri" charset="0"/>
              <a:ea typeface="メイリオ"/>
              <a:cs typeface="メイリオ"/>
            </a:endParaRPr>
          </a:p>
        </p:txBody>
      </p:sp>
      <p:sp>
        <p:nvSpPr>
          <p:cNvPr id="51203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ja-JP" altLang="en-US">
              <a:latin typeface="Calibri" charset="0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715805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399CA2-1628-F04B-ADD5-38F8F5FF7BA5}" type="slidenum">
              <a:rPr lang="en-US" altLang="ja-JP" sz="1200">
                <a:latin typeface="Calibri" charset="0"/>
                <a:ea typeface="メイリオ"/>
                <a:cs typeface="メイリオ"/>
              </a:rPr>
              <a:pPr/>
              <a:t>15</a:t>
            </a:fld>
            <a:endParaRPr lang="en-US" altLang="ja-JP" sz="1200">
              <a:latin typeface="Calibri" charset="0"/>
              <a:ea typeface="メイリオ"/>
              <a:cs typeface="メイリオ"/>
            </a:endParaRPr>
          </a:p>
        </p:txBody>
      </p:sp>
      <p:sp>
        <p:nvSpPr>
          <p:cNvPr id="51203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ja-JP" altLang="en-US">
              <a:latin typeface="Calibri" charset="0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763904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399CA2-1628-F04B-ADD5-38F8F5FF7BA5}" type="slidenum">
              <a:rPr lang="en-US" altLang="ja-JP" sz="1200">
                <a:latin typeface="Calibri" charset="0"/>
                <a:ea typeface="メイリオ"/>
                <a:cs typeface="メイリオ"/>
              </a:rPr>
              <a:pPr/>
              <a:t>16</a:t>
            </a:fld>
            <a:endParaRPr lang="en-US" altLang="ja-JP" sz="1200">
              <a:latin typeface="Calibri" charset="0"/>
              <a:ea typeface="メイリオ"/>
              <a:cs typeface="メイリオ"/>
            </a:endParaRPr>
          </a:p>
        </p:txBody>
      </p:sp>
      <p:sp>
        <p:nvSpPr>
          <p:cNvPr id="51203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ja-JP" altLang="en-US">
              <a:latin typeface="Calibri" charset="0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56926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1背景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06" y="0"/>
            <a:ext cx="12175788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508734"/>
            <a:ext cx="9360453" cy="1470025"/>
          </a:xfrm>
          <a:gradFill flip="none" rotWithShape="1">
            <a:gsLst>
              <a:gs pos="57000">
                <a:schemeClr val="bg1"/>
              </a:gs>
              <a:gs pos="89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>
            <a:lvl1pPr marL="241294" indent="0"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6768093" y="4965214"/>
            <a:ext cx="5423907" cy="1248173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クリックして講師名を入力</a:t>
            </a:r>
          </a:p>
        </p:txBody>
      </p:sp>
      <p:pic>
        <p:nvPicPr>
          <p:cNvPr id="10" name="図 9" descr="kcgedu_red_no_tex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32547" y="3168168"/>
            <a:ext cx="1824000" cy="52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6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2021/4/30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25484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4876800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4876800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2021/4/30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57224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68297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ea typeface="メイリオ"/>
              </a:defRPr>
            </a:lvl4pPr>
            <a:lvl5pPr>
              <a:defRPr>
                <a:ea typeface="メイリオ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78392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39025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23384" y="1422400"/>
            <a:ext cx="5384800" cy="363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ea typeface="メイリオ"/>
              </a:defRPr>
            </a:lvl4pPr>
            <a:lvl5pPr>
              <a:defRPr sz="1800">
                <a:ea typeface="メイリオ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11384" y="1422400"/>
            <a:ext cx="5384800" cy="363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ea typeface="メイリオ"/>
              </a:defRPr>
            </a:lvl4pPr>
            <a:lvl5pPr>
              <a:defRPr sz="1800">
                <a:ea typeface="メイリオ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49455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ea typeface="メイリオ"/>
              </a:defRPr>
            </a:lvl4pPr>
            <a:lvl5pPr>
              <a:defRPr sz="1600">
                <a:ea typeface="メイリオ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ea typeface="メイリオ"/>
              </a:defRPr>
            </a:lvl4pPr>
            <a:lvl5pPr>
              <a:defRPr sz="1600">
                <a:ea typeface="メイリオ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52498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260575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395493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>
                <a:ea typeface="メイリオ"/>
              </a:defRPr>
            </a:lvl4pPr>
            <a:lvl5pPr>
              <a:defRPr sz="2000">
                <a:ea typeface="メイリオ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6950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1背景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90299" y="0"/>
            <a:ext cx="4701701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60560"/>
            <a:ext cx="12192000" cy="864120"/>
          </a:xfrm>
          <a:gradFill flip="none" rotWithShape="1">
            <a:gsLst>
              <a:gs pos="26000">
                <a:srgbClr val="002060"/>
              </a:gs>
              <a:gs pos="100000">
                <a:srgbClr val="002060">
                  <a:alpha val="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>
            <a:lvl1pPr marL="116414" indent="0" algn="l">
              <a:defRPr sz="3733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35200" y="1508733"/>
            <a:ext cx="11425587" cy="5088707"/>
          </a:xfrm>
        </p:spPr>
        <p:txBody>
          <a:bodyPr/>
          <a:lstStyle>
            <a:lvl1pPr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pic>
        <p:nvPicPr>
          <p:cNvPr id="11" name="図 10" descr="kcgedu_red_no_tex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32827" y="576037"/>
            <a:ext cx="816000" cy="23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85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81679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4pPr>
              <a:defRPr>
                <a:ea typeface="メイリオ"/>
              </a:defRPr>
            </a:lvl4pPr>
            <a:lvl5pPr>
              <a:defRPr>
                <a:ea typeface="メイリオ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548536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103784" y="190500"/>
            <a:ext cx="2758016" cy="48641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23384" y="190500"/>
            <a:ext cx="8077200" cy="4864100"/>
          </a:xfrm>
        </p:spPr>
        <p:txBody>
          <a:bodyPr vert="eaVert"/>
          <a:lstStyle>
            <a:lvl4pPr>
              <a:defRPr>
                <a:ea typeface="メイリオ"/>
              </a:defRPr>
            </a:lvl4pPr>
            <a:lvl5pPr>
              <a:defRPr>
                <a:ea typeface="メイリオ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663558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690488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ea typeface="メイリオ"/>
              </a:defRPr>
            </a:lvl4pPr>
            <a:lvl5pPr>
              <a:defRPr>
                <a:ea typeface="メイリオ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454524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294116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23384" y="1422400"/>
            <a:ext cx="5384800" cy="363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ea typeface="メイリオ"/>
              </a:defRPr>
            </a:lvl4pPr>
            <a:lvl5pPr>
              <a:defRPr sz="1800">
                <a:ea typeface="メイリオ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11384" y="1422400"/>
            <a:ext cx="5384800" cy="363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ea typeface="メイリオ"/>
              </a:defRPr>
            </a:lvl4pPr>
            <a:lvl5pPr>
              <a:defRPr sz="1800">
                <a:ea typeface="メイリオ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013048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ea typeface="メイリオ"/>
              </a:defRPr>
            </a:lvl4pPr>
            <a:lvl5pPr>
              <a:defRPr sz="1600">
                <a:ea typeface="メイリオ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ea typeface="メイリオ"/>
              </a:defRPr>
            </a:lvl4pPr>
            <a:lvl5pPr>
              <a:defRPr sz="1600">
                <a:ea typeface="メイリオ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838685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910851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4600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6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2021/4/30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01357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>
                <a:ea typeface="メイリオ"/>
              </a:defRPr>
            </a:lvl4pPr>
            <a:lvl5pPr>
              <a:defRPr sz="2000">
                <a:ea typeface="メイリオ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11515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777918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4pPr>
              <a:defRPr>
                <a:ea typeface="メイリオ"/>
              </a:defRPr>
            </a:lvl4pPr>
            <a:lvl5pPr>
              <a:defRPr>
                <a:ea typeface="メイリオ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280894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103784" y="190500"/>
            <a:ext cx="2758016" cy="48641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23384" y="190500"/>
            <a:ext cx="8077200" cy="4864100"/>
          </a:xfrm>
        </p:spPr>
        <p:txBody>
          <a:bodyPr vert="eaVert"/>
          <a:lstStyle>
            <a:lvl4pPr>
              <a:defRPr>
                <a:ea typeface="メイリオ"/>
              </a:defRPr>
            </a:lvl4pPr>
            <a:lvl5pPr>
              <a:defRPr>
                <a:ea typeface="メイリオ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442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600" y="1333501"/>
            <a:ext cx="5384800" cy="37719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1333501"/>
            <a:ext cx="5384800" cy="37719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2021/4/30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altLang="ja-JP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71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2021/4/30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altLang="ja-JP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202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2021/4/30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86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2021/4/30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35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2021/4/30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altLang="ja-JP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08421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2021/4/30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altLang="ja-JP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1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50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11050495" y="6639259"/>
            <a:ext cx="9108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lang="ja-JP" altLang="en-US" sz="8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ja-JP" sz="8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kcg.edu</a:t>
            </a:r>
            <a:r>
              <a:rPr lang="en-US" altLang="ja-JP" sz="8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2021</a:t>
            </a:r>
            <a:endParaRPr lang="ja-JP" altLang="en-US" sz="8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58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defTabSz="1219170" rtl="0" eaLnBrk="1" latinLnBrk="0" hangingPunct="1">
        <a:spcBef>
          <a:spcPct val="0"/>
        </a:spcBef>
        <a:buNone/>
        <a:defRPr kumimoji="1" sz="5867" kern="1200">
          <a:solidFill>
            <a:schemeClr val="tx1"/>
          </a:solidFill>
          <a:latin typeface="小塚明朝 Pro B" pitchFamily="18" charset="-128"/>
          <a:ea typeface="小塚明朝 Pro B" pitchFamily="18" charset="-128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小塚明朝 Pro M" pitchFamily="18" charset="-128"/>
          <a:ea typeface="小塚明朝 Pro M" pitchFamily="18" charset="-128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3733" kern="1200">
          <a:solidFill>
            <a:schemeClr val="tx1"/>
          </a:solidFill>
          <a:latin typeface="小塚明朝 Pro M" pitchFamily="18" charset="-128"/>
          <a:ea typeface="小塚明朝 Pro M" pitchFamily="18" charset="-128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小塚明朝 Pro M" pitchFamily="18" charset="-128"/>
          <a:ea typeface="小塚明朝 Pro M" pitchFamily="18" charset="-128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2667" kern="1200">
          <a:solidFill>
            <a:schemeClr val="tx1"/>
          </a:solidFill>
          <a:latin typeface="小塚明朝 Pro M" pitchFamily="18" charset="-128"/>
          <a:ea typeface="小塚明朝 Pro M" pitchFamily="18" charset="-128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kumimoji="1" sz="2667" kern="1200">
          <a:solidFill>
            <a:schemeClr val="tx1"/>
          </a:solidFill>
          <a:latin typeface="小塚明朝 Pro M" pitchFamily="18" charset="-128"/>
          <a:ea typeface="小塚明朝 Pro M" pitchFamily="18" charset="-128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4167" y="190500"/>
            <a:ext cx="815763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3384" y="1422400"/>
            <a:ext cx="10972800" cy="363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pic>
        <p:nvPicPr>
          <p:cNvPr id="2052" name="Picture 15" descr="graduate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34" y="200025"/>
            <a:ext cx="2556933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56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メイリオ"/>
                <a:cs typeface="メイリオ"/>
              </a:defRPr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2441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メイリオ"/>
          <a:cs typeface="メイリオ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n"/>
        <a:defRPr kumimoji="1" sz="3200">
          <a:solidFill>
            <a:schemeClr val="tx1"/>
          </a:solidFill>
          <a:latin typeface="+mn-lt"/>
          <a:ea typeface="メイリオ"/>
          <a:cs typeface="メイリオ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l"/>
        <a:defRPr kumimoji="1" sz="2800">
          <a:solidFill>
            <a:schemeClr val="tx1"/>
          </a:solidFill>
          <a:latin typeface="+mn-lt"/>
          <a:ea typeface="メイリオ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ü"/>
        <a:defRPr kumimoji="1" sz="2400">
          <a:solidFill>
            <a:schemeClr val="tx1"/>
          </a:solidFill>
          <a:latin typeface="+mn-lt"/>
          <a:ea typeface="メイリオ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4167" y="190500"/>
            <a:ext cx="815763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3384" y="1422400"/>
            <a:ext cx="10972800" cy="363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pic>
        <p:nvPicPr>
          <p:cNvPr id="2052" name="Picture 15" descr="graduate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34" y="200025"/>
            <a:ext cx="2556933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56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メイリオ"/>
                <a:cs typeface="メイリオ"/>
              </a:defRPr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3813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+mj-lt"/>
          <a:ea typeface="メイリオ"/>
          <a:cs typeface="メイリオ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n"/>
        <a:defRPr kumimoji="1" sz="3200">
          <a:solidFill>
            <a:schemeClr val="tx1"/>
          </a:solidFill>
          <a:latin typeface="+mn-lt"/>
          <a:ea typeface="メイリオ"/>
          <a:cs typeface="メイリオ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l"/>
        <a:defRPr kumimoji="1" sz="2800">
          <a:solidFill>
            <a:schemeClr val="tx1"/>
          </a:solidFill>
          <a:latin typeface="+mn-lt"/>
          <a:ea typeface="メイリオ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ü"/>
        <a:defRPr kumimoji="1" sz="2400">
          <a:solidFill>
            <a:schemeClr val="tx1"/>
          </a:solidFill>
          <a:latin typeface="+mn-lt"/>
          <a:ea typeface="メイリオ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823" y="1754189"/>
            <a:ext cx="7794625" cy="1120775"/>
          </a:xfr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6078"/>
                  </a:srgbClr>
                </a:solidFill>
              </a14:hiddenFill>
            </a:ext>
          </a:extLst>
        </p:spPr>
        <p:txBody>
          <a:bodyPr/>
          <a:lstStyle/>
          <a:p>
            <a:pPr algn="l" eaLnBrk="1" hangingPunct="1"/>
            <a:r>
              <a:rPr lang="ja-JP" altLang="en-US" dirty="0">
                <a:latin typeface="Arial" charset="0"/>
              </a:rPr>
              <a:t>ウェブプログラミング</a:t>
            </a:r>
            <a:r>
              <a:rPr lang="en-US" altLang="ja-JP" dirty="0">
                <a:latin typeface="Arial" charset="0"/>
              </a:rPr>
              <a:t>III</a:t>
            </a:r>
            <a:r>
              <a:rPr lang="ja-JP" altLang="en-US" dirty="0">
                <a:latin typeface="Arial" charset="0"/>
              </a:rPr>
              <a:t>　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10164" y="4035426"/>
            <a:ext cx="5557837" cy="1120775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ja-JP" altLang="en-US" sz="2800">
                <a:latin typeface="Arial" charset="0"/>
              </a:rPr>
              <a:t>第３回</a:t>
            </a:r>
            <a:endParaRPr lang="en-US" altLang="ja-JP" sz="2800">
              <a:latin typeface="Arial" charset="0"/>
            </a:endParaRPr>
          </a:p>
          <a:p>
            <a:pPr algn="l" eaLnBrk="1" hangingPunct="1"/>
            <a:r>
              <a:rPr lang="en-US" altLang="ja-JP" sz="2800">
                <a:latin typeface="Arial" charset="0"/>
              </a:rPr>
              <a:t>PHP</a:t>
            </a:r>
            <a:r>
              <a:rPr lang="ja-JP" altLang="en-US" sz="2800">
                <a:latin typeface="Arial" charset="0"/>
              </a:rPr>
              <a:t>プログラミングの基礎</a:t>
            </a:r>
            <a:r>
              <a:rPr lang="en-US" altLang="ja-JP" sz="2800">
                <a:latin typeface="Arial" charset="0"/>
              </a:rPr>
              <a:t>(2)</a:t>
            </a:r>
            <a:endParaRPr lang="ja-JP" altLang="en-US" sz="2800">
              <a:latin typeface="Arial" charset="0"/>
            </a:endParaRPr>
          </a:p>
        </p:txBody>
      </p:sp>
      <p:sp>
        <p:nvSpPr>
          <p:cNvPr id="3074" name="フッター プレースホルダー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altLang="ja-JP" dirty="0">
              <a:ea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</a:rPr>
              <a:t>if-else</a:t>
            </a:r>
            <a:r>
              <a:rPr lang="ja-JP" altLang="en-US" dirty="0">
                <a:latin typeface="メイリオ"/>
              </a:rPr>
              <a:t>文の例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225862" y="1094191"/>
            <a:ext cx="424488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例３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 </a:t>
            </a:r>
          </a:p>
          <a:p>
            <a:r>
              <a:rPr lang="en-US" altLang="ja-JP" dirty="0"/>
              <a:t>&lt;?</a:t>
            </a:r>
            <a:r>
              <a:rPr lang="en-US" altLang="ja-JP" dirty="0" err="1"/>
              <a:t>php</a:t>
            </a:r>
            <a:endParaRPr lang="en-US" altLang="ja-JP" dirty="0"/>
          </a:p>
          <a:p>
            <a:r>
              <a:rPr lang="en-US" altLang="ja-JP" dirty="0"/>
              <a:t>$</a:t>
            </a:r>
            <a:r>
              <a:rPr lang="en-US" altLang="ja-JP" dirty="0" err="1"/>
              <a:t>val</a:t>
            </a:r>
            <a:r>
              <a:rPr lang="en-US" altLang="ja-JP" dirty="0"/>
              <a:t> = </a:t>
            </a:r>
            <a:r>
              <a:rPr lang="en-US" altLang="ja-JP" dirty="0">
                <a:solidFill>
                  <a:srgbClr val="0070C0"/>
                </a:solidFill>
              </a:rPr>
              <a:t>10</a:t>
            </a:r>
            <a:r>
              <a:rPr lang="en-US" altLang="ja-JP" dirty="0"/>
              <a:t>;</a:t>
            </a:r>
          </a:p>
          <a:p>
            <a:endParaRPr lang="en-US" altLang="ja-JP" dirty="0"/>
          </a:p>
          <a:p>
            <a:r>
              <a:rPr lang="en-US" altLang="ja-JP" dirty="0"/>
              <a:t>if($</a:t>
            </a:r>
            <a:r>
              <a:rPr lang="en-US" altLang="ja-JP" dirty="0" err="1"/>
              <a:t>val</a:t>
            </a:r>
            <a:r>
              <a:rPr lang="en-US" altLang="ja-JP" dirty="0"/>
              <a:t> == 10) {</a:t>
            </a:r>
          </a:p>
          <a:p>
            <a:r>
              <a:rPr lang="en-US" altLang="ja-JP" dirty="0"/>
              <a:t>	echo '</a:t>
            </a:r>
            <a:r>
              <a:rPr lang="en-US" altLang="ja-JP" dirty="0" err="1"/>
              <a:t>val</a:t>
            </a:r>
            <a:r>
              <a:rPr lang="ja-JP" altLang="en-US" dirty="0"/>
              <a:t>は</a:t>
            </a:r>
            <a:r>
              <a:rPr lang="en-US" altLang="ja-JP" dirty="0"/>
              <a:t>10</a:t>
            </a:r>
            <a:r>
              <a:rPr lang="ja-JP" altLang="en-US" dirty="0"/>
              <a:t>と等しい。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 else {</a:t>
            </a:r>
          </a:p>
          <a:p>
            <a:r>
              <a:rPr lang="en-US" altLang="ja-JP" dirty="0"/>
              <a:t>	echo '</a:t>
            </a:r>
            <a:r>
              <a:rPr lang="en-US" altLang="ja-JP" dirty="0" err="1"/>
              <a:t>val</a:t>
            </a:r>
            <a:r>
              <a:rPr lang="ja-JP" altLang="en-US" dirty="0"/>
              <a:t>は</a:t>
            </a:r>
            <a:r>
              <a:rPr lang="en-US" altLang="ja-JP" dirty="0"/>
              <a:t>10</a:t>
            </a:r>
            <a:r>
              <a:rPr lang="ja-JP" altLang="en-US" dirty="0"/>
              <a:t>と等しくない。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3" name="角丸四角形 2"/>
          <p:cNvSpPr/>
          <p:nvPr/>
        </p:nvSpPr>
        <p:spPr>
          <a:xfrm>
            <a:off x="6867798" y="1094191"/>
            <a:ext cx="3513908" cy="12279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>
                <a:solidFill>
                  <a:schemeClr val="tx1"/>
                </a:solidFill>
              </a:rPr>
              <a:t>例３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 err="1">
                <a:solidFill>
                  <a:schemeClr val="tx1"/>
                </a:solidFill>
              </a:rPr>
              <a:t>val</a:t>
            </a:r>
            <a:r>
              <a:rPr lang="ja-JP" altLang="en-US" dirty="0">
                <a:solidFill>
                  <a:schemeClr val="tx1"/>
                </a:solidFill>
              </a:rPr>
              <a:t>は</a:t>
            </a:r>
            <a:r>
              <a:rPr lang="en-US" altLang="ja-JP" dirty="0">
                <a:solidFill>
                  <a:schemeClr val="tx1"/>
                </a:solidFill>
              </a:rPr>
              <a:t>10</a:t>
            </a:r>
            <a:r>
              <a:rPr lang="ja-JP" altLang="en-US" dirty="0">
                <a:solidFill>
                  <a:schemeClr val="tx1"/>
                </a:solidFill>
              </a:rPr>
              <a:t>と等しい。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225863" y="4080133"/>
            <a:ext cx="4379725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例４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&lt;?</a:t>
            </a:r>
            <a:r>
              <a:rPr lang="en-US" altLang="ja-JP" dirty="0" err="1"/>
              <a:t>php</a:t>
            </a:r>
            <a:endParaRPr lang="en-US" altLang="ja-JP" dirty="0"/>
          </a:p>
          <a:p>
            <a:r>
              <a:rPr lang="en-US" altLang="ja-JP" dirty="0"/>
              <a:t>$</a:t>
            </a:r>
            <a:r>
              <a:rPr lang="en-US" altLang="ja-JP" dirty="0" err="1"/>
              <a:t>val</a:t>
            </a:r>
            <a:r>
              <a:rPr lang="en-US" altLang="ja-JP" dirty="0"/>
              <a:t> = </a:t>
            </a:r>
            <a:r>
              <a:rPr lang="en-US" altLang="ja-JP" dirty="0">
                <a:solidFill>
                  <a:srgbClr val="FF0000"/>
                </a:solidFill>
              </a:rPr>
              <a:t>20</a:t>
            </a:r>
            <a:r>
              <a:rPr lang="en-US" altLang="ja-JP" dirty="0"/>
              <a:t>;</a:t>
            </a:r>
          </a:p>
          <a:p>
            <a:endParaRPr lang="en-US" altLang="ja-JP" dirty="0"/>
          </a:p>
          <a:p>
            <a:r>
              <a:rPr lang="en-US" altLang="ja-JP" dirty="0"/>
              <a:t>if($</a:t>
            </a:r>
            <a:r>
              <a:rPr lang="en-US" altLang="ja-JP" dirty="0" err="1"/>
              <a:t>val</a:t>
            </a:r>
            <a:r>
              <a:rPr lang="en-US" altLang="ja-JP" dirty="0"/>
              <a:t> == 10) {</a:t>
            </a:r>
          </a:p>
          <a:p>
            <a:r>
              <a:rPr lang="en-US" altLang="ja-JP" dirty="0"/>
              <a:t>	echo '</a:t>
            </a:r>
            <a:r>
              <a:rPr lang="en-US" altLang="ja-JP" dirty="0" err="1"/>
              <a:t>val</a:t>
            </a:r>
            <a:r>
              <a:rPr lang="ja-JP" altLang="en-US" dirty="0"/>
              <a:t>は</a:t>
            </a:r>
            <a:r>
              <a:rPr lang="en-US" altLang="ja-JP" dirty="0"/>
              <a:t>10</a:t>
            </a:r>
            <a:r>
              <a:rPr lang="ja-JP" altLang="en-US" dirty="0"/>
              <a:t>と等しい。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 else {</a:t>
            </a:r>
          </a:p>
          <a:p>
            <a:r>
              <a:rPr lang="en-US" altLang="ja-JP" dirty="0"/>
              <a:t>	echo '</a:t>
            </a:r>
            <a:r>
              <a:rPr lang="en-US" altLang="ja-JP" dirty="0" err="1"/>
              <a:t>val</a:t>
            </a:r>
            <a:r>
              <a:rPr lang="ja-JP" altLang="en-US" dirty="0"/>
              <a:t>は</a:t>
            </a:r>
            <a:r>
              <a:rPr lang="en-US" altLang="ja-JP" dirty="0"/>
              <a:t>10</a:t>
            </a:r>
            <a:r>
              <a:rPr lang="ja-JP" altLang="en-US" dirty="0"/>
              <a:t>と等しくない。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6867798" y="4080133"/>
            <a:ext cx="3513908" cy="12279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>
                <a:solidFill>
                  <a:schemeClr val="tx1"/>
                </a:solidFill>
              </a:rPr>
              <a:t>例４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 err="1">
                <a:solidFill>
                  <a:schemeClr val="tx1"/>
                </a:solidFill>
              </a:rPr>
              <a:t>val</a:t>
            </a:r>
            <a:r>
              <a:rPr lang="ja-JP" altLang="en-US" dirty="0">
                <a:solidFill>
                  <a:schemeClr val="tx1"/>
                </a:solidFill>
              </a:rPr>
              <a:t>は</a:t>
            </a:r>
            <a:r>
              <a:rPr lang="en-US" altLang="ja-JP" dirty="0">
                <a:solidFill>
                  <a:schemeClr val="tx1"/>
                </a:solidFill>
              </a:rPr>
              <a:t>10</a:t>
            </a:r>
            <a:r>
              <a:rPr lang="ja-JP" altLang="en-US" dirty="0">
                <a:solidFill>
                  <a:schemeClr val="tx1"/>
                </a:solidFill>
              </a:rPr>
              <a:t>と等しくない。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4" name="左矢印 3"/>
          <p:cNvSpPr/>
          <p:nvPr/>
        </p:nvSpPr>
        <p:spPr>
          <a:xfrm>
            <a:off x="6246223" y="2386851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実行する</a:t>
            </a:r>
          </a:p>
        </p:txBody>
      </p:sp>
      <p:sp>
        <p:nvSpPr>
          <p:cNvPr id="24" name="左矢印 23"/>
          <p:cNvSpPr/>
          <p:nvPr/>
        </p:nvSpPr>
        <p:spPr>
          <a:xfrm>
            <a:off x="6350726" y="5372793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実行しない</a:t>
            </a:r>
          </a:p>
        </p:txBody>
      </p:sp>
      <p:sp>
        <p:nvSpPr>
          <p:cNvPr id="9" name="左矢印 8"/>
          <p:cNvSpPr/>
          <p:nvPr/>
        </p:nvSpPr>
        <p:spPr>
          <a:xfrm>
            <a:off x="6560956" y="2939450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実行しない</a:t>
            </a:r>
          </a:p>
        </p:txBody>
      </p:sp>
      <p:sp>
        <p:nvSpPr>
          <p:cNvPr id="10" name="左矢印 9"/>
          <p:cNvSpPr/>
          <p:nvPr/>
        </p:nvSpPr>
        <p:spPr>
          <a:xfrm>
            <a:off x="6560956" y="5920169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実行する</a:t>
            </a:r>
          </a:p>
        </p:txBody>
      </p:sp>
    </p:spTree>
    <p:extLst>
      <p:ext uri="{BB962C8B-B14F-4D97-AF65-F5344CB8AC3E}">
        <p14:creationId xmlns:p14="http://schemas.microsoft.com/office/powerpoint/2010/main" val="1970402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メイリオ"/>
              </a:rPr>
              <a:t>条件式（比較演算）</a:t>
            </a:r>
          </a:p>
        </p:txBody>
      </p:sp>
      <p:sp>
        <p:nvSpPr>
          <p:cNvPr id="22531" name="コンテンツ プレースホル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>
              <a:latin typeface="メイリオ"/>
            </a:endParaRPr>
          </a:p>
          <a:p>
            <a:endParaRPr lang="ja-JP" altLang="en-US">
              <a:latin typeface="メイリオ"/>
            </a:endParaRPr>
          </a:p>
        </p:txBody>
      </p:sp>
      <p:graphicFrame>
        <p:nvGraphicFramePr>
          <p:cNvPr id="37" name="表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535605"/>
              </p:ext>
            </p:extLst>
          </p:nvPr>
        </p:nvGraphicFramePr>
        <p:xfrm>
          <a:off x="725936" y="1676400"/>
          <a:ext cx="9256264" cy="4418017"/>
        </p:xfrm>
        <a:graphic>
          <a:graphicData uri="http://schemas.openxmlformats.org/drawingml/2006/table">
            <a:tbl>
              <a:tblPr/>
              <a:tblGrid>
                <a:gridCol w="435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演算子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条件</a:t>
                      </a:r>
                      <a:endParaRPr kumimoji="1" lang="en-US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$a </a:t>
                      </a: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== </a:t>
                      </a:r>
                      <a:r>
                        <a:rPr kumimoji="1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$b</a:t>
                      </a:r>
                      <a:endParaRPr kumimoji="1" lang="ja-JP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$a</a:t>
                      </a:r>
                      <a:r>
                        <a:rPr kumimoji="1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と</a:t>
                      </a: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$b</a:t>
                      </a:r>
                      <a:r>
                        <a:rPr kumimoji="1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は等しい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$a </a:t>
                      </a: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=== </a:t>
                      </a:r>
                      <a:r>
                        <a:rPr kumimoji="1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$b</a:t>
                      </a:r>
                      <a:endParaRPr kumimoji="1" lang="ja-JP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$a</a:t>
                      </a:r>
                      <a:r>
                        <a:rPr kumimoji="1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と</a:t>
                      </a: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$b</a:t>
                      </a:r>
                      <a:r>
                        <a:rPr kumimoji="1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は等しく型も同じ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$a </a:t>
                      </a: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!= </a:t>
                      </a:r>
                      <a:r>
                        <a:rPr kumimoji="1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$b </a:t>
                      </a:r>
                      <a:r>
                        <a:rPr kumimoji="1" lang="ja-JP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または</a:t>
                      </a: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 </a:t>
                      </a:r>
                      <a:r>
                        <a:rPr kumimoji="1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$a </a:t>
                      </a: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&lt;&gt; </a:t>
                      </a:r>
                      <a:r>
                        <a:rPr kumimoji="1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$b</a:t>
                      </a:r>
                      <a:endParaRPr kumimoji="1" lang="ja-JP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$a</a:t>
                      </a:r>
                      <a:r>
                        <a:rPr kumimoji="1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と</a:t>
                      </a: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$b</a:t>
                      </a:r>
                      <a:r>
                        <a:rPr kumimoji="1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は等しくない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$a </a:t>
                      </a: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!== </a:t>
                      </a:r>
                      <a:r>
                        <a:rPr kumimoji="1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$b</a:t>
                      </a:r>
                      <a:endParaRPr kumimoji="1" lang="ja-JP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$a</a:t>
                      </a:r>
                      <a:r>
                        <a:rPr kumimoji="1" lang="ja-JP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と</a:t>
                      </a: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$b</a:t>
                      </a:r>
                      <a:r>
                        <a:rPr kumimoji="1" lang="ja-JP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は等しくないか，型が異なる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$a </a:t>
                      </a: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&lt; </a:t>
                      </a:r>
                      <a:r>
                        <a:rPr kumimoji="1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$b</a:t>
                      </a:r>
                      <a:endParaRPr kumimoji="1" lang="ja-JP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$a</a:t>
                      </a:r>
                      <a:r>
                        <a:rPr kumimoji="1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は</a:t>
                      </a: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$b</a:t>
                      </a:r>
                      <a:r>
                        <a:rPr kumimoji="1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より少ない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$a </a:t>
                      </a: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&gt; </a:t>
                      </a:r>
                      <a:r>
                        <a:rPr kumimoji="1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$b</a:t>
                      </a:r>
                      <a:endParaRPr kumimoji="1" lang="ja-JP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$a</a:t>
                      </a:r>
                      <a:r>
                        <a:rPr kumimoji="1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は</a:t>
                      </a: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$b</a:t>
                      </a:r>
                      <a:r>
                        <a:rPr kumimoji="1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より多い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$a </a:t>
                      </a: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&lt;= </a:t>
                      </a:r>
                      <a:r>
                        <a:rPr kumimoji="1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$b</a:t>
                      </a:r>
                      <a:endParaRPr kumimoji="1" lang="ja-JP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$a</a:t>
                      </a:r>
                      <a:r>
                        <a:rPr kumimoji="1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は</a:t>
                      </a: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$b</a:t>
                      </a:r>
                      <a:r>
                        <a:rPr kumimoji="1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以下である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$a </a:t>
                      </a: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&gt;= </a:t>
                      </a:r>
                      <a:r>
                        <a:rPr kumimoji="1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$b</a:t>
                      </a:r>
                      <a:endParaRPr kumimoji="1" lang="ja-JP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$a</a:t>
                      </a:r>
                      <a:r>
                        <a:rPr kumimoji="1" lang="ja-JP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は</a:t>
                      </a: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$b</a:t>
                      </a:r>
                      <a:r>
                        <a:rPr kumimoji="1" lang="ja-JP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以上である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225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メイリオ"/>
              </a:rPr>
              <a:t>条件式（論理演算）</a:t>
            </a:r>
          </a:p>
        </p:txBody>
      </p:sp>
      <p:sp>
        <p:nvSpPr>
          <p:cNvPr id="24579" name="コンテンツ プレースホル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メイリオ"/>
              </a:rPr>
              <a:t>複数の条件式を合わせて考えるときの「合わせ方」を決める</a:t>
            </a:r>
            <a:endParaRPr lang="en-US" altLang="ja-JP" dirty="0">
              <a:latin typeface="メイリオ"/>
            </a:endParaRPr>
          </a:p>
          <a:p>
            <a:endParaRPr lang="en-US" altLang="ja-JP" dirty="0">
              <a:latin typeface="メイリオ"/>
            </a:endParaRPr>
          </a:p>
          <a:p>
            <a:pPr>
              <a:spcAft>
                <a:spcPts val="1200"/>
              </a:spcAft>
            </a:pPr>
            <a:endParaRPr lang="en-US" altLang="ja-JP" dirty="0">
              <a:latin typeface="メイリオ"/>
            </a:endParaRPr>
          </a:p>
          <a:p>
            <a:pPr>
              <a:spcAft>
                <a:spcPts val="1200"/>
              </a:spcAft>
            </a:pPr>
            <a:endParaRPr lang="en-US" altLang="ja-JP" dirty="0">
              <a:latin typeface="メイリオ"/>
            </a:endParaRPr>
          </a:p>
          <a:p>
            <a:pPr>
              <a:spcAft>
                <a:spcPts val="1200"/>
              </a:spcAft>
            </a:pPr>
            <a:r>
              <a:rPr lang="ja-JP" altLang="en-US" dirty="0">
                <a:latin typeface="メイリオ"/>
              </a:rPr>
              <a:t>条件を逆転させる</a:t>
            </a:r>
          </a:p>
        </p:txBody>
      </p:sp>
      <p:graphicFrame>
        <p:nvGraphicFramePr>
          <p:cNvPr id="37" name="表 36"/>
          <p:cNvGraphicFramePr>
            <a:graphicFrameLocks noGrp="1"/>
          </p:cNvGraphicFramePr>
          <p:nvPr>
            <p:extLst/>
          </p:nvPr>
        </p:nvGraphicFramePr>
        <p:xfrm>
          <a:off x="2161793" y="2392449"/>
          <a:ext cx="7772400" cy="1455739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条件</a:t>
                      </a:r>
                      <a:endParaRPr kumimoji="1" lang="en-US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式１</a:t>
                      </a:r>
                      <a:r>
                        <a:rPr kumimoji="1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&amp;&amp; </a:t>
                      </a:r>
                      <a:r>
                        <a:rPr kumimoji="1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式２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式１と式２が同時に満たされる時，満たされる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式１</a:t>
                      </a:r>
                      <a:r>
                        <a:rPr kumimoji="1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|| </a:t>
                      </a:r>
                      <a:r>
                        <a:rPr kumimoji="1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式２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式１と式２のどちらかが満たされる時，満たされる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/>
          </p:nvPr>
        </p:nvGraphicFramePr>
        <p:xfrm>
          <a:off x="2209800" y="5210175"/>
          <a:ext cx="7772400" cy="962026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条件</a:t>
                      </a:r>
                      <a:endParaRPr kumimoji="1" lang="en-US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!</a:t>
                      </a:r>
                      <a:r>
                        <a:rPr kumimoji="1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式１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式１が満たされない時，満たされる（否定）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60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</a:rPr>
              <a:t>if</a:t>
            </a:r>
            <a:r>
              <a:rPr lang="ja-JP" altLang="en-US" dirty="0">
                <a:latin typeface="メイリオ"/>
              </a:rPr>
              <a:t>文に</a:t>
            </a:r>
            <a:r>
              <a:rPr lang="en-US" altLang="ja-JP" dirty="0">
                <a:latin typeface="メイリオ"/>
              </a:rPr>
              <a:t>&amp;&amp;</a:t>
            </a:r>
            <a:r>
              <a:rPr lang="ja-JP" altLang="en-US" dirty="0">
                <a:latin typeface="メイリオ"/>
              </a:rPr>
              <a:t>の例 </a:t>
            </a:r>
            <a:r>
              <a:rPr lang="en-US" altLang="ja-JP" dirty="0">
                <a:latin typeface="メイリオ"/>
              </a:rPr>
              <a:t>AND</a:t>
            </a:r>
            <a:endParaRPr lang="ja-JP" altLang="en-US" dirty="0">
              <a:latin typeface="メイリオ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225862" y="1094191"/>
            <a:ext cx="4246484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例５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 </a:t>
            </a:r>
          </a:p>
          <a:p>
            <a:r>
              <a:rPr lang="en-US" altLang="ja-JP" dirty="0"/>
              <a:t>&lt;?</a:t>
            </a:r>
            <a:r>
              <a:rPr lang="en-US" altLang="ja-JP" dirty="0" err="1"/>
              <a:t>php</a:t>
            </a:r>
            <a:endParaRPr lang="en-US" altLang="ja-JP" dirty="0"/>
          </a:p>
          <a:p>
            <a:r>
              <a:rPr lang="en-US" altLang="ja-JP" dirty="0"/>
              <a:t>$</a:t>
            </a:r>
            <a:r>
              <a:rPr lang="en-US" altLang="ja-JP" dirty="0" err="1"/>
              <a:t>val</a:t>
            </a:r>
            <a:r>
              <a:rPr lang="en-US" altLang="ja-JP" dirty="0"/>
              <a:t> = </a:t>
            </a:r>
            <a:r>
              <a:rPr lang="en-US" altLang="ja-JP" dirty="0">
                <a:solidFill>
                  <a:srgbClr val="0070C0"/>
                </a:solidFill>
              </a:rPr>
              <a:t>10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$name = "</a:t>
            </a:r>
            <a:r>
              <a:rPr lang="en-US" altLang="ja-JP" dirty="0" err="1">
                <a:solidFill>
                  <a:srgbClr val="0070C0"/>
                </a:solidFill>
              </a:rPr>
              <a:t>abc</a:t>
            </a:r>
            <a:r>
              <a:rPr lang="en-US" altLang="ja-JP" dirty="0"/>
              <a:t>";</a:t>
            </a:r>
          </a:p>
          <a:p>
            <a:r>
              <a:rPr lang="en-US" altLang="ja-JP" dirty="0"/>
              <a:t>if($</a:t>
            </a:r>
            <a:r>
              <a:rPr lang="en-US" altLang="ja-JP" dirty="0" err="1"/>
              <a:t>val</a:t>
            </a:r>
            <a:r>
              <a:rPr lang="en-US" altLang="ja-JP" dirty="0"/>
              <a:t> == 10 &amp;&amp; $name=="</a:t>
            </a:r>
            <a:r>
              <a:rPr lang="en-US" altLang="ja-JP" dirty="0" err="1"/>
              <a:t>abc</a:t>
            </a:r>
            <a:r>
              <a:rPr lang="en-US" altLang="ja-JP" dirty="0"/>
              <a:t>") {</a:t>
            </a:r>
          </a:p>
          <a:p>
            <a:r>
              <a:rPr lang="en-US" altLang="ja-JP" dirty="0"/>
              <a:t>	echo '</a:t>
            </a:r>
            <a:r>
              <a:rPr lang="en-US" altLang="ja-JP" dirty="0" err="1"/>
              <a:t>val</a:t>
            </a:r>
            <a:r>
              <a:rPr lang="ja-JP" altLang="en-US" dirty="0"/>
              <a:t>は</a:t>
            </a:r>
            <a:r>
              <a:rPr lang="en-US" altLang="ja-JP" dirty="0"/>
              <a:t>10</a:t>
            </a:r>
            <a:r>
              <a:rPr lang="ja-JP" altLang="en-US" dirty="0"/>
              <a:t>で</a:t>
            </a:r>
            <a:r>
              <a:rPr lang="en-US" altLang="ja-JP" dirty="0"/>
              <a:t>name</a:t>
            </a:r>
            <a:r>
              <a:rPr lang="ja-JP" altLang="en-US" dirty="0"/>
              <a:t>は</a:t>
            </a:r>
            <a:r>
              <a:rPr lang="en-US" altLang="ja-JP" dirty="0" err="1"/>
              <a:t>abc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 else {</a:t>
            </a:r>
          </a:p>
          <a:p>
            <a:r>
              <a:rPr lang="en-US" altLang="ja-JP" dirty="0"/>
              <a:t>	echo '</a:t>
            </a:r>
            <a:r>
              <a:rPr lang="ja-JP" altLang="en-US" dirty="0"/>
              <a:t>成立しない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3" name="角丸四角形 2"/>
          <p:cNvSpPr/>
          <p:nvPr/>
        </p:nvSpPr>
        <p:spPr>
          <a:xfrm>
            <a:off x="6867798" y="1094191"/>
            <a:ext cx="3513908" cy="12279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>
                <a:solidFill>
                  <a:schemeClr val="tx1"/>
                </a:solidFill>
              </a:rPr>
              <a:t>例</a:t>
            </a:r>
            <a:r>
              <a:rPr lang="en-US" altLang="ja-JP" dirty="0">
                <a:solidFill>
                  <a:schemeClr val="tx1"/>
                </a:solidFill>
              </a:rPr>
              <a:t>5</a:t>
            </a:r>
          </a:p>
          <a:p>
            <a:r>
              <a:rPr lang="en-US" altLang="ja-JP" dirty="0" err="1">
                <a:solidFill>
                  <a:schemeClr val="tx1"/>
                </a:solidFill>
              </a:rPr>
              <a:t>val</a:t>
            </a:r>
            <a:r>
              <a:rPr lang="ja-JP" altLang="en-US" dirty="0">
                <a:solidFill>
                  <a:schemeClr val="tx1"/>
                </a:solidFill>
              </a:rPr>
              <a:t>は</a:t>
            </a:r>
            <a:r>
              <a:rPr lang="en-US" altLang="ja-JP" dirty="0">
                <a:solidFill>
                  <a:schemeClr val="tx1"/>
                </a:solidFill>
              </a:rPr>
              <a:t>10</a:t>
            </a:r>
            <a:r>
              <a:rPr lang="ja-JP" altLang="en-US" dirty="0">
                <a:solidFill>
                  <a:schemeClr val="tx1"/>
                </a:solidFill>
              </a:rPr>
              <a:t>で</a:t>
            </a:r>
            <a:r>
              <a:rPr lang="en-US" altLang="ja-JP" dirty="0">
                <a:solidFill>
                  <a:schemeClr val="tx1"/>
                </a:solidFill>
              </a:rPr>
              <a:t>name</a:t>
            </a:r>
            <a:r>
              <a:rPr lang="ja-JP" altLang="en-US" dirty="0">
                <a:solidFill>
                  <a:schemeClr val="tx1"/>
                </a:solidFill>
              </a:rPr>
              <a:t>は</a:t>
            </a:r>
            <a:r>
              <a:rPr lang="en-US" altLang="ja-JP" dirty="0" err="1">
                <a:solidFill>
                  <a:schemeClr val="tx1"/>
                </a:solidFill>
              </a:rPr>
              <a:t>abc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225862" y="4080133"/>
            <a:ext cx="4246484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例６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 </a:t>
            </a:r>
          </a:p>
          <a:p>
            <a:r>
              <a:rPr lang="en-US" altLang="ja-JP" dirty="0"/>
              <a:t>&lt;?</a:t>
            </a:r>
            <a:r>
              <a:rPr lang="en-US" altLang="ja-JP" dirty="0" err="1"/>
              <a:t>php</a:t>
            </a:r>
            <a:endParaRPr lang="en-US" altLang="ja-JP" dirty="0"/>
          </a:p>
          <a:p>
            <a:r>
              <a:rPr lang="en-US" altLang="ja-JP" dirty="0"/>
              <a:t>$</a:t>
            </a:r>
            <a:r>
              <a:rPr lang="en-US" altLang="ja-JP" dirty="0" err="1"/>
              <a:t>val</a:t>
            </a:r>
            <a:r>
              <a:rPr lang="en-US" altLang="ja-JP" dirty="0"/>
              <a:t> = </a:t>
            </a:r>
            <a:r>
              <a:rPr lang="en-US" altLang="ja-JP" dirty="0">
                <a:solidFill>
                  <a:srgbClr val="FF0000"/>
                </a:solidFill>
              </a:rPr>
              <a:t>20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$name = "</a:t>
            </a:r>
            <a:r>
              <a:rPr lang="en-US" altLang="ja-JP" dirty="0" err="1">
                <a:solidFill>
                  <a:srgbClr val="0070C0"/>
                </a:solidFill>
              </a:rPr>
              <a:t>abc</a:t>
            </a:r>
            <a:r>
              <a:rPr lang="en-US" altLang="ja-JP" dirty="0"/>
              <a:t>";</a:t>
            </a:r>
          </a:p>
          <a:p>
            <a:r>
              <a:rPr lang="en-US" altLang="ja-JP" dirty="0"/>
              <a:t>if($</a:t>
            </a:r>
            <a:r>
              <a:rPr lang="en-US" altLang="ja-JP" dirty="0" err="1"/>
              <a:t>val</a:t>
            </a:r>
            <a:r>
              <a:rPr lang="en-US" altLang="ja-JP" dirty="0"/>
              <a:t> == 10 &amp;&amp; $name=="</a:t>
            </a:r>
            <a:r>
              <a:rPr lang="en-US" altLang="ja-JP" dirty="0" err="1"/>
              <a:t>abc</a:t>
            </a:r>
            <a:r>
              <a:rPr lang="en-US" altLang="ja-JP" dirty="0"/>
              <a:t>") {</a:t>
            </a:r>
          </a:p>
          <a:p>
            <a:r>
              <a:rPr lang="en-US" altLang="ja-JP" dirty="0"/>
              <a:t>	echo '</a:t>
            </a:r>
            <a:r>
              <a:rPr lang="en-US" altLang="ja-JP" dirty="0" err="1"/>
              <a:t>val</a:t>
            </a:r>
            <a:r>
              <a:rPr lang="ja-JP" altLang="en-US" dirty="0"/>
              <a:t>は</a:t>
            </a:r>
            <a:r>
              <a:rPr lang="en-US" altLang="ja-JP" dirty="0"/>
              <a:t>10</a:t>
            </a:r>
            <a:r>
              <a:rPr lang="ja-JP" altLang="en-US" dirty="0"/>
              <a:t>で</a:t>
            </a:r>
            <a:r>
              <a:rPr lang="en-US" altLang="ja-JP" dirty="0"/>
              <a:t>name</a:t>
            </a:r>
            <a:r>
              <a:rPr lang="ja-JP" altLang="en-US" dirty="0"/>
              <a:t>は</a:t>
            </a:r>
            <a:r>
              <a:rPr lang="en-US" altLang="ja-JP" dirty="0" err="1"/>
              <a:t>abc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 else {</a:t>
            </a:r>
          </a:p>
          <a:p>
            <a:r>
              <a:rPr lang="en-US" altLang="ja-JP" dirty="0"/>
              <a:t>	echo '</a:t>
            </a:r>
            <a:r>
              <a:rPr lang="ja-JP" altLang="en-US" dirty="0"/>
              <a:t>成立しない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6867798" y="4080133"/>
            <a:ext cx="3513908" cy="12279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>
                <a:solidFill>
                  <a:schemeClr val="tx1"/>
                </a:solidFill>
              </a:rPr>
              <a:t>例６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成立しない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4" name="左矢印 3"/>
          <p:cNvSpPr/>
          <p:nvPr/>
        </p:nvSpPr>
        <p:spPr>
          <a:xfrm>
            <a:off x="6472346" y="2385587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実行する</a:t>
            </a:r>
          </a:p>
        </p:txBody>
      </p:sp>
      <p:sp>
        <p:nvSpPr>
          <p:cNvPr id="24" name="左矢印 23"/>
          <p:cNvSpPr/>
          <p:nvPr/>
        </p:nvSpPr>
        <p:spPr>
          <a:xfrm>
            <a:off x="6605587" y="5371529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実行しない</a:t>
            </a:r>
          </a:p>
        </p:txBody>
      </p:sp>
      <p:sp>
        <p:nvSpPr>
          <p:cNvPr id="9" name="左矢印 8"/>
          <p:cNvSpPr/>
          <p:nvPr/>
        </p:nvSpPr>
        <p:spPr>
          <a:xfrm>
            <a:off x="5636759" y="2971012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実行しない</a:t>
            </a:r>
          </a:p>
        </p:txBody>
      </p:sp>
      <p:sp>
        <p:nvSpPr>
          <p:cNvPr id="10" name="左矢印 9"/>
          <p:cNvSpPr/>
          <p:nvPr/>
        </p:nvSpPr>
        <p:spPr>
          <a:xfrm>
            <a:off x="5512843" y="5983657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実行する</a:t>
            </a:r>
          </a:p>
        </p:txBody>
      </p:sp>
    </p:spTree>
    <p:extLst>
      <p:ext uri="{BB962C8B-B14F-4D97-AF65-F5344CB8AC3E}">
        <p14:creationId xmlns:p14="http://schemas.microsoft.com/office/powerpoint/2010/main" val="1376798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</a:rPr>
              <a:t>if</a:t>
            </a:r>
            <a:r>
              <a:rPr lang="ja-JP" altLang="en-US" dirty="0">
                <a:latin typeface="メイリオ"/>
              </a:rPr>
              <a:t>文に</a:t>
            </a:r>
            <a:r>
              <a:rPr lang="en-US" altLang="ja-JP" dirty="0">
                <a:latin typeface="メイリオ"/>
              </a:rPr>
              <a:t>&amp;&amp;</a:t>
            </a:r>
            <a:r>
              <a:rPr lang="ja-JP" altLang="en-US" dirty="0">
                <a:latin typeface="メイリオ"/>
              </a:rPr>
              <a:t>の例 </a:t>
            </a:r>
            <a:r>
              <a:rPr lang="en-US" altLang="ja-JP" dirty="0">
                <a:latin typeface="メイリオ"/>
              </a:rPr>
              <a:t>AND</a:t>
            </a:r>
            <a:endParaRPr lang="ja-JP" altLang="en-US" dirty="0">
              <a:latin typeface="メイリオ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225862" y="1094191"/>
            <a:ext cx="4246484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例７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 </a:t>
            </a:r>
          </a:p>
          <a:p>
            <a:r>
              <a:rPr lang="en-US" altLang="ja-JP" dirty="0"/>
              <a:t>&lt;?</a:t>
            </a:r>
            <a:r>
              <a:rPr lang="en-US" altLang="ja-JP" dirty="0" err="1"/>
              <a:t>php</a:t>
            </a:r>
            <a:endParaRPr lang="en-US" altLang="ja-JP" dirty="0"/>
          </a:p>
          <a:p>
            <a:r>
              <a:rPr lang="en-US" altLang="ja-JP" dirty="0"/>
              <a:t>$</a:t>
            </a:r>
            <a:r>
              <a:rPr lang="en-US" altLang="ja-JP" dirty="0" err="1"/>
              <a:t>val</a:t>
            </a:r>
            <a:r>
              <a:rPr lang="en-US" altLang="ja-JP" dirty="0"/>
              <a:t> = </a:t>
            </a:r>
            <a:r>
              <a:rPr lang="en-US" altLang="ja-JP" dirty="0">
                <a:solidFill>
                  <a:srgbClr val="0070C0"/>
                </a:solidFill>
              </a:rPr>
              <a:t>10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$name = "</a:t>
            </a:r>
            <a:r>
              <a:rPr lang="en-US" altLang="ja-JP" dirty="0">
                <a:solidFill>
                  <a:srgbClr val="FF0000"/>
                </a:solidFill>
              </a:rPr>
              <a:t>xyz</a:t>
            </a:r>
            <a:r>
              <a:rPr lang="en-US" altLang="ja-JP" dirty="0"/>
              <a:t>";</a:t>
            </a:r>
          </a:p>
          <a:p>
            <a:r>
              <a:rPr lang="en-US" altLang="ja-JP" dirty="0"/>
              <a:t>if($</a:t>
            </a:r>
            <a:r>
              <a:rPr lang="en-US" altLang="ja-JP" dirty="0" err="1"/>
              <a:t>val</a:t>
            </a:r>
            <a:r>
              <a:rPr lang="en-US" altLang="ja-JP" dirty="0"/>
              <a:t> == 10 &amp;&amp; $name=="</a:t>
            </a:r>
            <a:r>
              <a:rPr lang="en-US" altLang="ja-JP" dirty="0" err="1"/>
              <a:t>abc</a:t>
            </a:r>
            <a:r>
              <a:rPr lang="en-US" altLang="ja-JP" dirty="0"/>
              <a:t>") {</a:t>
            </a:r>
          </a:p>
          <a:p>
            <a:r>
              <a:rPr lang="en-US" altLang="ja-JP" dirty="0"/>
              <a:t>	echo '</a:t>
            </a:r>
            <a:r>
              <a:rPr lang="en-US" altLang="ja-JP" dirty="0" err="1"/>
              <a:t>val</a:t>
            </a:r>
            <a:r>
              <a:rPr lang="ja-JP" altLang="en-US" dirty="0"/>
              <a:t>は</a:t>
            </a:r>
            <a:r>
              <a:rPr lang="en-US" altLang="ja-JP" dirty="0"/>
              <a:t>10</a:t>
            </a:r>
            <a:r>
              <a:rPr lang="ja-JP" altLang="en-US" dirty="0"/>
              <a:t>で</a:t>
            </a:r>
            <a:r>
              <a:rPr lang="en-US" altLang="ja-JP" dirty="0"/>
              <a:t>name</a:t>
            </a:r>
            <a:r>
              <a:rPr lang="ja-JP" altLang="en-US" dirty="0"/>
              <a:t>は</a:t>
            </a:r>
            <a:r>
              <a:rPr lang="en-US" altLang="ja-JP" dirty="0" err="1"/>
              <a:t>abc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 else {</a:t>
            </a:r>
          </a:p>
          <a:p>
            <a:r>
              <a:rPr lang="en-US" altLang="ja-JP" dirty="0"/>
              <a:t>	echo '</a:t>
            </a:r>
            <a:r>
              <a:rPr lang="ja-JP" altLang="en-US" dirty="0"/>
              <a:t>成立しない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3" name="角丸四角形 2"/>
          <p:cNvSpPr/>
          <p:nvPr/>
        </p:nvSpPr>
        <p:spPr>
          <a:xfrm>
            <a:off x="6867798" y="1094191"/>
            <a:ext cx="3513908" cy="12279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>
                <a:solidFill>
                  <a:schemeClr val="tx1"/>
                </a:solidFill>
              </a:rPr>
              <a:t>例７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成立しない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225862" y="4080133"/>
            <a:ext cx="4246484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例８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 </a:t>
            </a:r>
          </a:p>
          <a:p>
            <a:r>
              <a:rPr lang="en-US" altLang="ja-JP" dirty="0"/>
              <a:t>&lt;?</a:t>
            </a:r>
            <a:r>
              <a:rPr lang="en-US" altLang="ja-JP" dirty="0" err="1"/>
              <a:t>php</a:t>
            </a:r>
            <a:endParaRPr lang="en-US" altLang="ja-JP" dirty="0"/>
          </a:p>
          <a:p>
            <a:r>
              <a:rPr lang="en-US" altLang="ja-JP" dirty="0"/>
              <a:t>$</a:t>
            </a:r>
            <a:r>
              <a:rPr lang="en-US" altLang="ja-JP" dirty="0" err="1"/>
              <a:t>val</a:t>
            </a:r>
            <a:r>
              <a:rPr lang="en-US" altLang="ja-JP" dirty="0"/>
              <a:t> = </a:t>
            </a:r>
            <a:r>
              <a:rPr lang="en-US" altLang="ja-JP" dirty="0">
                <a:solidFill>
                  <a:srgbClr val="FF0000"/>
                </a:solidFill>
              </a:rPr>
              <a:t>20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$name = "</a:t>
            </a:r>
            <a:r>
              <a:rPr lang="en-US" altLang="ja-JP" dirty="0">
                <a:solidFill>
                  <a:srgbClr val="FF0000"/>
                </a:solidFill>
              </a:rPr>
              <a:t>xyz</a:t>
            </a:r>
            <a:r>
              <a:rPr lang="en-US" altLang="ja-JP" dirty="0"/>
              <a:t>";</a:t>
            </a:r>
          </a:p>
          <a:p>
            <a:r>
              <a:rPr lang="en-US" altLang="ja-JP" dirty="0"/>
              <a:t>if($</a:t>
            </a:r>
            <a:r>
              <a:rPr lang="en-US" altLang="ja-JP" dirty="0" err="1"/>
              <a:t>val</a:t>
            </a:r>
            <a:r>
              <a:rPr lang="en-US" altLang="ja-JP" dirty="0"/>
              <a:t> == 10 &amp;&amp; $name=="</a:t>
            </a:r>
            <a:r>
              <a:rPr lang="en-US" altLang="ja-JP" dirty="0" err="1"/>
              <a:t>abc</a:t>
            </a:r>
            <a:r>
              <a:rPr lang="en-US" altLang="ja-JP" dirty="0"/>
              <a:t>") {</a:t>
            </a:r>
          </a:p>
          <a:p>
            <a:r>
              <a:rPr lang="en-US" altLang="ja-JP" dirty="0"/>
              <a:t>	echo '</a:t>
            </a:r>
            <a:r>
              <a:rPr lang="en-US" altLang="ja-JP" dirty="0" err="1"/>
              <a:t>val</a:t>
            </a:r>
            <a:r>
              <a:rPr lang="ja-JP" altLang="en-US" dirty="0"/>
              <a:t>は</a:t>
            </a:r>
            <a:r>
              <a:rPr lang="en-US" altLang="ja-JP" dirty="0"/>
              <a:t>10</a:t>
            </a:r>
            <a:r>
              <a:rPr lang="ja-JP" altLang="en-US" dirty="0"/>
              <a:t>で</a:t>
            </a:r>
            <a:r>
              <a:rPr lang="en-US" altLang="ja-JP" dirty="0"/>
              <a:t>name</a:t>
            </a:r>
            <a:r>
              <a:rPr lang="ja-JP" altLang="en-US" dirty="0"/>
              <a:t>は</a:t>
            </a:r>
            <a:r>
              <a:rPr lang="en-US" altLang="ja-JP" dirty="0" err="1"/>
              <a:t>abc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 else {</a:t>
            </a:r>
          </a:p>
          <a:p>
            <a:r>
              <a:rPr lang="en-US" altLang="ja-JP" dirty="0"/>
              <a:t>	echo '</a:t>
            </a:r>
            <a:r>
              <a:rPr lang="ja-JP" altLang="en-US" dirty="0"/>
              <a:t>成立しない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6867798" y="4080133"/>
            <a:ext cx="3513908" cy="12279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>
                <a:solidFill>
                  <a:schemeClr val="tx1"/>
                </a:solidFill>
              </a:rPr>
              <a:t>例８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成立しない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4" name="左矢印 3"/>
          <p:cNvSpPr/>
          <p:nvPr/>
        </p:nvSpPr>
        <p:spPr>
          <a:xfrm>
            <a:off x="5573621" y="2965599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実行する</a:t>
            </a:r>
          </a:p>
        </p:txBody>
      </p:sp>
      <p:sp>
        <p:nvSpPr>
          <p:cNvPr id="24" name="左矢印 23"/>
          <p:cNvSpPr/>
          <p:nvPr/>
        </p:nvSpPr>
        <p:spPr>
          <a:xfrm>
            <a:off x="6605587" y="5371529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実行しない</a:t>
            </a:r>
          </a:p>
        </p:txBody>
      </p:sp>
      <p:sp>
        <p:nvSpPr>
          <p:cNvPr id="9" name="左矢印 8"/>
          <p:cNvSpPr/>
          <p:nvPr/>
        </p:nvSpPr>
        <p:spPr>
          <a:xfrm>
            <a:off x="6605587" y="2411164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実行しない</a:t>
            </a:r>
          </a:p>
        </p:txBody>
      </p:sp>
      <p:sp>
        <p:nvSpPr>
          <p:cNvPr id="10" name="左矢印 9"/>
          <p:cNvSpPr/>
          <p:nvPr/>
        </p:nvSpPr>
        <p:spPr>
          <a:xfrm>
            <a:off x="5512843" y="5983657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実行する</a:t>
            </a:r>
          </a:p>
        </p:txBody>
      </p:sp>
    </p:spTree>
    <p:extLst>
      <p:ext uri="{BB962C8B-B14F-4D97-AF65-F5344CB8AC3E}">
        <p14:creationId xmlns:p14="http://schemas.microsoft.com/office/powerpoint/2010/main" val="4211966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</a:rPr>
              <a:t>if</a:t>
            </a:r>
            <a:r>
              <a:rPr lang="ja-JP" altLang="en-US" dirty="0">
                <a:latin typeface="メイリオ"/>
              </a:rPr>
              <a:t>文に</a:t>
            </a:r>
            <a:r>
              <a:rPr lang="en-US" altLang="ja-JP" dirty="0">
                <a:latin typeface="メイリオ"/>
              </a:rPr>
              <a:t>||</a:t>
            </a:r>
            <a:r>
              <a:rPr lang="ja-JP" altLang="en-US" dirty="0">
                <a:latin typeface="メイリオ"/>
              </a:rPr>
              <a:t>の例 </a:t>
            </a:r>
            <a:r>
              <a:rPr lang="en-US" altLang="ja-JP" dirty="0">
                <a:latin typeface="メイリオ"/>
              </a:rPr>
              <a:t>OR</a:t>
            </a:r>
            <a:endParaRPr lang="ja-JP" altLang="en-US" dirty="0">
              <a:latin typeface="メイリオ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225862" y="1094191"/>
            <a:ext cx="4268926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例９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 </a:t>
            </a:r>
          </a:p>
          <a:p>
            <a:r>
              <a:rPr lang="en-US" altLang="ja-JP" dirty="0"/>
              <a:t>&lt;?</a:t>
            </a:r>
            <a:r>
              <a:rPr lang="en-US" altLang="ja-JP" dirty="0" err="1"/>
              <a:t>php</a:t>
            </a:r>
            <a:endParaRPr lang="en-US" altLang="ja-JP" dirty="0"/>
          </a:p>
          <a:p>
            <a:r>
              <a:rPr lang="en-US" altLang="ja-JP" dirty="0"/>
              <a:t>$</a:t>
            </a:r>
            <a:r>
              <a:rPr lang="en-US" altLang="ja-JP" dirty="0" err="1"/>
              <a:t>val</a:t>
            </a:r>
            <a:r>
              <a:rPr lang="en-US" altLang="ja-JP" dirty="0"/>
              <a:t> = </a:t>
            </a:r>
            <a:r>
              <a:rPr lang="en-US" altLang="ja-JP" dirty="0">
                <a:solidFill>
                  <a:srgbClr val="0070C0"/>
                </a:solidFill>
              </a:rPr>
              <a:t>10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$name = "</a:t>
            </a:r>
            <a:r>
              <a:rPr lang="en-US" altLang="ja-JP" dirty="0" err="1">
                <a:solidFill>
                  <a:srgbClr val="0070C0"/>
                </a:solidFill>
              </a:rPr>
              <a:t>abc</a:t>
            </a:r>
            <a:r>
              <a:rPr lang="en-US" altLang="ja-JP" dirty="0"/>
              <a:t>";</a:t>
            </a:r>
          </a:p>
          <a:p>
            <a:r>
              <a:rPr lang="en-US" altLang="ja-JP" dirty="0"/>
              <a:t>if($</a:t>
            </a:r>
            <a:r>
              <a:rPr lang="en-US" altLang="ja-JP" dirty="0" err="1"/>
              <a:t>val</a:t>
            </a:r>
            <a:r>
              <a:rPr lang="en-US" altLang="ja-JP" dirty="0"/>
              <a:t> == 10 || $name=="</a:t>
            </a:r>
            <a:r>
              <a:rPr lang="en-US" altLang="ja-JP" dirty="0" err="1"/>
              <a:t>abc</a:t>
            </a:r>
            <a:r>
              <a:rPr lang="en-US" altLang="ja-JP" dirty="0"/>
              <a:t>") {</a:t>
            </a:r>
          </a:p>
          <a:p>
            <a:r>
              <a:rPr lang="en-US" altLang="ja-JP" dirty="0"/>
              <a:t>	echo '</a:t>
            </a:r>
            <a:r>
              <a:rPr lang="en-US" altLang="ja-JP" dirty="0" err="1"/>
              <a:t>val</a:t>
            </a:r>
            <a:r>
              <a:rPr lang="ja-JP" altLang="en-US" dirty="0"/>
              <a:t>は</a:t>
            </a:r>
            <a:r>
              <a:rPr lang="en-US" altLang="ja-JP" dirty="0"/>
              <a:t>10</a:t>
            </a:r>
            <a:r>
              <a:rPr lang="ja-JP" altLang="en-US" dirty="0"/>
              <a:t>か</a:t>
            </a:r>
            <a:r>
              <a:rPr lang="en-US" altLang="ja-JP" dirty="0"/>
              <a:t>name</a:t>
            </a:r>
            <a:r>
              <a:rPr lang="ja-JP" altLang="en-US" dirty="0"/>
              <a:t>は</a:t>
            </a:r>
            <a:r>
              <a:rPr lang="en-US" altLang="ja-JP" dirty="0" err="1"/>
              <a:t>abc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 else {</a:t>
            </a:r>
          </a:p>
          <a:p>
            <a:r>
              <a:rPr lang="en-US" altLang="ja-JP" dirty="0"/>
              <a:t>	echo '</a:t>
            </a:r>
            <a:r>
              <a:rPr lang="ja-JP" altLang="en-US" dirty="0"/>
              <a:t>成立しない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3" name="角丸四角形 2"/>
          <p:cNvSpPr/>
          <p:nvPr/>
        </p:nvSpPr>
        <p:spPr>
          <a:xfrm>
            <a:off x="6867798" y="1094191"/>
            <a:ext cx="3513908" cy="12279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>
                <a:solidFill>
                  <a:schemeClr val="tx1"/>
                </a:solidFill>
              </a:rPr>
              <a:t>例９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 err="1">
                <a:solidFill>
                  <a:schemeClr val="tx1"/>
                </a:solidFill>
              </a:rPr>
              <a:t>val</a:t>
            </a:r>
            <a:r>
              <a:rPr lang="ja-JP" altLang="en-US" dirty="0">
                <a:solidFill>
                  <a:schemeClr val="tx1"/>
                </a:solidFill>
              </a:rPr>
              <a:t>は</a:t>
            </a:r>
            <a:r>
              <a:rPr lang="en-US" altLang="ja-JP" dirty="0">
                <a:solidFill>
                  <a:schemeClr val="tx1"/>
                </a:solidFill>
              </a:rPr>
              <a:t>10</a:t>
            </a:r>
            <a:r>
              <a:rPr lang="ja-JP" altLang="en-US" dirty="0">
                <a:solidFill>
                  <a:schemeClr val="tx1"/>
                </a:solidFill>
              </a:rPr>
              <a:t>か</a:t>
            </a:r>
            <a:r>
              <a:rPr lang="en-US" altLang="ja-JP" dirty="0">
                <a:solidFill>
                  <a:schemeClr val="tx1"/>
                </a:solidFill>
              </a:rPr>
              <a:t>name</a:t>
            </a:r>
            <a:r>
              <a:rPr lang="ja-JP" altLang="en-US" dirty="0">
                <a:solidFill>
                  <a:schemeClr val="tx1"/>
                </a:solidFill>
              </a:rPr>
              <a:t>は</a:t>
            </a:r>
            <a:r>
              <a:rPr lang="en-US" altLang="ja-JP" dirty="0" err="1">
                <a:solidFill>
                  <a:schemeClr val="tx1"/>
                </a:solidFill>
              </a:rPr>
              <a:t>abc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225862" y="4080133"/>
            <a:ext cx="4246484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例１０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 </a:t>
            </a:r>
          </a:p>
          <a:p>
            <a:r>
              <a:rPr lang="en-US" altLang="ja-JP" dirty="0"/>
              <a:t>&lt;?</a:t>
            </a:r>
            <a:r>
              <a:rPr lang="en-US" altLang="ja-JP" dirty="0" err="1"/>
              <a:t>php</a:t>
            </a:r>
            <a:endParaRPr lang="en-US" altLang="ja-JP" dirty="0"/>
          </a:p>
          <a:p>
            <a:r>
              <a:rPr lang="en-US" altLang="ja-JP" dirty="0"/>
              <a:t>$</a:t>
            </a:r>
            <a:r>
              <a:rPr lang="en-US" altLang="ja-JP" dirty="0" err="1"/>
              <a:t>val</a:t>
            </a:r>
            <a:r>
              <a:rPr lang="en-US" altLang="ja-JP" dirty="0"/>
              <a:t> = </a:t>
            </a:r>
            <a:r>
              <a:rPr lang="en-US" altLang="ja-JP" dirty="0">
                <a:solidFill>
                  <a:srgbClr val="FF0000"/>
                </a:solidFill>
              </a:rPr>
              <a:t>20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$name = "</a:t>
            </a:r>
            <a:r>
              <a:rPr lang="en-US" altLang="ja-JP" dirty="0" err="1">
                <a:solidFill>
                  <a:srgbClr val="0070C0"/>
                </a:solidFill>
              </a:rPr>
              <a:t>abc</a:t>
            </a:r>
            <a:r>
              <a:rPr lang="en-US" altLang="ja-JP" dirty="0"/>
              <a:t>";</a:t>
            </a:r>
          </a:p>
          <a:p>
            <a:r>
              <a:rPr lang="en-US" altLang="ja-JP" dirty="0"/>
              <a:t>if($</a:t>
            </a:r>
            <a:r>
              <a:rPr lang="en-US" altLang="ja-JP" dirty="0" err="1"/>
              <a:t>val</a:t>
            </a:r>
            <a:r>
              <a:rPr lang="en-US" altLang="ja-JP" dirty="0"/>
              <a:t> == 10 || $name=="</a:t>
            </a:r>
            <a:r>
              <a:rPr lang="en-US" altLang="ja-JP" dirty="0" err="1"/>
              <a:t>abc</a:t>
            </a:r>
            <a:r>
              <a:rPr lang="en-US" altLang="ja-JP" dirty="0"/>
              <a:t>") {</a:t>
            </a:r>
          </a:p>
          <a:p>
            <a:r>
              <a:rPr lang="en-US" altLang="ja-JP" dirty="0"/>
              <a:t>	echo '</a:t>
            </a:r>
            <a:r>
              <a:rPr lang="en-US" altLang="ja-JP" dirty="0" err="1"/>
              <a:t>val</a:t>
            </a:r>
            <a:r>
              <a:rPr lang="ja-JP" altLang="en-US" dirty="0"/>
              <a:t>は</a:t>
            </a:r>
            <a:r>
              <a:rPr lang="en-US" altLang="ja-JP" dirty="0"/>
              <a:t>10</a:t>
            </a:r>
            <a:r>
              <a:rPr lang="ja-JP" altLang="en-US" dirty="0"/>
              <a:t>で</a:t>
            </a:r>
            <a:r>
              <a:rPr lang="en-US" altLang="ja-JP" dirty="0"/>
              <a:t>name</a:t>
            </a:r>
            <a:r>
              <a:rPr lang="ja-JP" altLang="en-US" dirty="0"/>
              <a:t>は</a:t>
            </a:r>
            <a:r>
              <a:rPr lang="en-US" altLang="ja-JP" dirty="0" err="1"/>
              <a:t>abc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 else {</a:t>
            </a:r>
          </a:p>
          <a:p>
            <a:r>
              <a:rPr lang="en-US" altLang="ja-JP" dirty="0"/>
              <a:t>	echo '</a:t>
            </a:r>
            <a:r>
              <a:rPr lang="ja-JP" altLang="en-US" dirty="0"/>
              <a:t>成立しない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6867798" y="4080133"/>
            <a:ext cx="3513908" cy="12279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>
                <a:solidFill>
                  <a:schemeClr val="tx1"/>
                </a:solidFill>
              </a:rPr>
              <a:t>例１０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 err="1">
                <a:solidFill>
                  <a:schemeClr val="tx1"/>
                </a:solidFill>
              </a:rPr>
              <a:t>val</a:t>
            </a:r>
            <a:r>
              <a:rPr lang="ja-JP" altLang="en-US" dirty="0">
                <a:solidFill>
                  <a:schemeClr val="tx1"/>
                </a:solidFill>
              </a:rPr>
              <a:t>は</a:t>
            </a:r>
            <a:r>
              <a:rPr lang="en-US" altLang="ja-JP" dirty="0">
                <a:solidFill>
                  <a:schemeClr val="tx1"/>
                </a:solidFill>
              </a:rPr>
              <a:t>10</a:t>
            </a:r>
            <a:r>
              <a:rPr lang="ja-JP" altLang="en-US" dirty="0">
                <a:solidFill>
                  <a:schemeClr val="tx1"/>
                </a:solidFill>
              </a:rPr>
              <a:t>か</a:t>
            </a:r>
            <a:r>
              <a:rPr lang="en-US" altLang="ja-JP" dirty="0">
                <a:solidFill>
                  <a:schemeClr val="tx1"/>
                </a:solidFill>
              </a:rPr>
              <a:t>name</a:t>
            </a:r>
            <a:r>
              <a:rPr lang="ja-JP" altLang="en-US" dirty="0">
                <a:solidFill>
                  <a:schemeClr val="tx1"/>
                </a:solidFill>
              </a:rPr>
              <a:t>は</a:t>
            </a:r>
            <a:r>
              <a:rPr lang="en-US" altLang="ja-JP" dirty="0" err="1">
                <a:solidFill>
                  <a:schemeClr val="tx1"/>
                </a:solidFill>
              </a:rPr>
              <a:t>abc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左矢印 3"/>
          <p:cNvSpPr/>
          <p:nvPr/>
        </p:nvSpPr>
        <p:spPr>
          <a:xfrm>
            <a:off x="6605587" y="2410532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実行する</a:t>
            </a:r>
          </a:p>
        </p:txBody>
      </p:sp>
      <p:sp>
        <p:nvSpPr>
          <p:cNvPr id="24" name="左矢印 23"/>
          <p:cNvSpPr/>
          <p:nvPr/>
        </p:nvSpPr>
        <p:spPr>
          <a:xfrm>
            <a:off x="5573622" y="5933232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実行しない</a:t>
            </a:r>
          </a:p>
        </p:txBody>
      </p:sp>
      <p:sp>
        <p:nvSpPr>
          <p:cNvPr id="9" name="左矢印 8"/>
          <p:cNvSpPr/>
          <p:nvPr/>
        </p:nvSpPr>
        <p:spPr>
          <a:xfrm>
            <a:off x="5636759" y="2971012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実行しない</a:t>
            </a:r>
          </a:p>
        </p:txBody>
      </p:sp>
      <p:sp>
        <p:nvSpPr>
          <p:cNvPr id="10" name="左矢印 9"/>
          <p:cNvSpPr/>
          <p:nvPr/>
        </p:nvSpPr>
        <p:spPr>
          <a:xfrm>
            <a:off x="6605587" y="5372752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実行する</a:t>
            </a:r>
          </a:p>
        </p:txBody>
      </p:sp>
    </p:spTree>
    <p:extLst>
      <p:ext uri="{BB962C8B-B14F-4D97-AF65-F5344CB8AC3E}">
        <p14:creationId xmlns:p14="http://schemas.microsoft.com/office/powerpoint/2010/main" val="1889442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</a:rPr>
              <a:t>if</a:t>
            </a:r>
            <a:r>
              <a:rPr lang="ja-JP" altLang="en-US" dirty="0">
                <a:latin typeface="メイリオ"/>
              </a:rPr>
              <a:t>文に</a:t>
            </a:r>
            <a:r>
              <a:rPr lang="en-US" altLang="ja-JP" dirty="0">
                <a:latin typeface="メイリオ"/>
              </a:rPr>
              <a:t>||</a:t>
            </a:r>
            <a:r>
              <a:rPr lang="ja-JP" altLang="en-US" dirty="0">
                <a:latin typeface="メイリオ"/>
              </a:rPr>
              <a:t>の例 </a:t>
            </a:r>
            <a:r>
              <a:rPr lang="en-US" altLang="ja-JP" dirty="0">
                <a:latin typeface="メイリオ"/>
              </a:rPr>
              <a:t>OR</a:t>
            </a:r>
            <a:endParaRPr lang="ja-JP" altLang="en-US" dirty="0">
              <a:latin typeface="メイリオ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225862" y="1094191"/>
            <a:ext cx="4246484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例１１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 </a:t>
            </a:r>
          </a:p>
          <a:p>
            <a:r>
              <a:rPr lang="en-US" altLang="ja-JP" dirty="0"/>
              <a:t>&lt;?</a:t>
            </a:r>
            <a:r>
              <a:rPr lang="en-US" altLang="ja-JP" dirty="0" err="1"/>
              <a:t>php</a:t>
            </a:r>
            <a:endParaRPr lang="en-US" altLang="ja-JP" dirty="0"/>
          </a:p>
          <a:p>
            <a:r>
              <a:rPr lang="en-US" altLang="ja-JP" dirty="0"/>
              <a:t>$</a:t>
            </a:r>
            <a:r>
              <a:rPr lang="en-US" altLang="ja-JP" dirty="0" err="1"/>
              <a:t>val</a:t>
            </a:r>
            <a:r>
              <a:rPr lang="en-US" altLang="ja-JP" dirty="0"/>
              <a:t> = </a:t>
            </a:r>
            <a:r>
              <a:rPr lang="en-US" altLang="ja-JP" dirty="0">
                <a:solidFill>
                  <a:srgbClr val="0070C0"/>
                </a:solidFill>
              </a:rPr>
              <a:t>10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$name = "</a:t>
            </a:r>
            <a:r>
              <a:rPr lang="en-US" altLang="ja-JP" dirty="0">
                <a:solidFill>
                  <a:srgbClr val="FF0000"/>
                </a:solidFill>
              </a:rPr>
              <a:t>xyz</a:t>
            </a:r>
            <a:r>
              <a:rPr lang="en-US" altLang="ja-JP" dirty="0"/>
              <a:t>";</a:t>
            </a:r>
          </a:p>
          <a:p>
            <a:r>
              <a:rPr lang="en-US" altLang="ja-JP" dirty="0"/>
              <a:t>if($</a:t>
            </a:r>
            <a:r>
              <a:rPr lang="en-US" altLang="ja-JP" dirty="0" err="1"/>
              <a:t>val</a:t>
            </a:r>
            <a:r>
              <a:rPr lang="en-US" altLang="ja-JP" dirty="0"/>
              <a:t> == </a:t>
            </a:r>
            <a:r>
              <a:rPr lang="en-US" altLang="ja-JP" dirty="0">
                <a:solidFill>
                  <a:schemeClr val="tx1"/>
                </a:solidFill>
              </a:rPr>
              <a:t>10</a:t>
            </a:r>
            <a:r>
              <a:rPr lang="en-US" altLang="ja-JP" dirty="0"/>
              <a:t> || $name=="</a:t>
            </a:r>
            <a:r>
              <a:rPr lang="en-US" altLang="ja-JP" dirty="0" err="1"/>
              <a:t>abc</a:t>
            </a:r>
            <a:r>
              <a:rPr lang="en-US" altLang="ja-JP" dirty="0"/>
              <a:t>") {</a:t>
            </a:r>
          </a:p>
          <a:p>
            <a:r>
              <a:rPr lang="en-US" altLang="ja-JP" dirty="0"/>
              <a:t>	echo '</a:t>
            </a:r>
            <a:r>
              <a:rPr lang="en-US" altLang="ja-JP" dirty="0" err="1"/>
              <a:t>val</a:t>
            </a:r>
            <a:r>
              <a:rPr lang="ja-JP" altLang="en-US" dirty="0"/>
              <a:t>は</a:t>
            </a:r>
            <a:r>
              <a:rPr lang="en-US" altLang="ja-JP" dirty="0"/>
              <a:t>10</a:t>
            </a:r>
            <a:r>
              <a:rPr lang="ja-JP" altLang="en-US" dirty="0"/>
              <a:t>で</a:t>
            </a:r>
            <a:r>
              <a:rPr lang="en-US" altLang="ja-JP" dirty="0"/>
              <a:t>name</a:t>
            </a:r>
            <a:r>
              <a:rPr lang="ja-JP" altLang="en-US" dirty="0"/>
              <a:t>は</a:t>
            </a:r>
            <a:r>
              <a:rPr lang="en-US" altLang="ja-JP" dirty="0" err="1"/>
              <a:t>abc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 else {</a:t>
            </a:r>
          </a:p>
          <a:p>
            <a:r>
              <a:rPr lang="en-US" altLang="ja-JP" dirty="0"/>
              <a:t>	echo '</a:t>
            </a:r>
            <a:r>
              <a:rPr lang="ja-JP" altLang="en-US" dirty="0"/>
              <a:t>成立しない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3" name="角丸四角形 2"/>
          <p:cNvSpPr/>
          <p:nvPr/>
        </p:nvSpPr>
        <p:spPr>
          <a:xfrm>
            <a:off x="6867798" y="1094191"/>
            <a:ext cx="3513908" cy="12279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>
                <a:solidFill>
                  <a:schemeClr val="tx1"/>
                </a:solidFill>
              </a:rPr>
              <a:t>例１１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 err="1">
                <a:solidFill>
                  <a:schemeClr val="tx1"/>
                </a:solidFill>
              </a:rPr>
              <a:t>val</a:t>
            </a:r>
            <a:r>
              <a:rPr lang="ja-JP" altLang="en-US" dirty="0">
                <a:solidFill>
                  <a:schemeClr val="tx1"/>
                </a:solidFill>
              </a:rPr>
              <a:t>は</a:t>
            </a:r>
            <a:r>
              <a:rPr lang="en-US" altLang="ja-JP" dirty="0">
                <a:solidFill>
                  <a:schemeClr val="tx1"/>
                </a:solidFill>
              </a:rPr>
              <a:t>10</a:t>
            </a:r>
            <a:r>
              <a:rPr lang="ja-JP" altLang="en-US" dirty="0">
                <a:solidFill>
                  <a:schemeClr val="tx1"/>
                </a:solidFill>
              </a:rPr>
              <a:t>か</a:t>
            </a:r>
            <a:r>
              <a:rPr lang="en-US" altLang="ja-JP" dirty="0">
                <a:solidFill>
                  <a:schemeClr val="tx1"/>
                </a:solidFill>
              </a:rPr>
              <a:t>name</a:t>
            </a:r>
            <a:r>
              <a:rPr lang="ja-JP" altLang="en-US" dirty="0">
                <a:solidFill>
                  <a:schemeClr val="tx1"/>
                </a:solidFill>
              </a:rPr>
              <a:t>は</a:t>
            </a:r>
            <a:r>
              <a:rPr lang="en-US" altLang="ja-JP" dirty="0" err="1">
                <a:solidFill>
                  <a:schemeClr val="tx1"/>
                </a:solidFill>
              </a:rPr>
              <a:t>abc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225862" y="4080133"/>
            <a:ext cx="4246484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例１２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 </a:t>
            </a:r>
          </a:p>
          <a:p>
            <a:r>
              <a:rPr lang="en-US" altLang="ja-JP" dirty="0"/>
              <a:t>&lt;?</a:t>
            </a:r>
            <a:r>
              <a:rPr lang="en-US" altLang="ja-JP" dirty="0" err="1"/>
              <a:t>php</a:t>
            </a:r>
            <a:endParaRPr lang="en-US" altLang="ja-JP" dirty="0"/>
          </a:p>
          <a:p>
            <a:r>
              <a:rPr lang="en-US" altLang="ja-JP" dirty="0"/>
              <a:t>$</a:t>
            </a:r>
            <a:r>
              <a:rPr lang="en-US" altLang="ja-JP" dirty="0" err="1"/>
              <a:t>val</a:t>
            </a:r>
            <a:r>
              <a:rPr lang="en-US" altLang="ja-JP" dirty="0"/>
              <a:t> = </a:t>
            </a:r>
            <a:r>
              <a:rPr lang="en-US" altLang="ja-JP" dirty="0">
                <a:solidFill>
                  <a:srgbClr val="FF0000"/>
                </a:solidFill>
              </a:rPr>
              <a:t>20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$name = "</a:t>
            </a:r>
            <a:r>
              <a:rPr lang="en-US" altLang="ja-JP" dirty="0">
                <a:solidFill>
                  <a:srgbClr val="FF0000"/>
                </a:solidFill>
              </a:rPr>
              <a:t>xyz</a:t>
            </a:r>
            <a:r>
              <a:rPr lang="en-US" altLang="ja-JP" dirty="0"/>
              <a:t>";</a:t>
            </a:r>
          </a:p>
          <a:p>
            <a:r>
              <a:rPr lang="en-US" altLang="ja-JP" dirty="0"/>
              <a:t>if($</a:t>
            </a:r>
            <a:r>
              <a:rPr lang="en-US" altLang="ja-JP" dirty="0" err="1"/>
              <a:t>val</a:t>
            </a:r>
            <a:r>
              <a:rPr lang="en-US" altLang="ja-JP" dirty="0"/>
              <a:t> == 10 || $name=="</a:t>
            </a:r>
            <a:r>
              <a:rPr lang="en-US" altLang="ja-JP" dirty="0" err="1"/>
              <a:t>abc</a:t>
            </a:r>
            <a:r>
              <a:rPr lang="en-US" altLang="ja-JP" dirty="0"/>
              <a:t>") {</a:t>
            </a:r>
          </a:p>
          <a:p>
            <a:r>
              <a:rPr lang="en-US" altLang="ja-JP" dirty="0"/>
              <a:t>	echo '</a:t>
            </a:r>
            <a:r>
              <a:rPr lang="en-US" altLang="ja-JP" dirty="0" err="1"/>
              <a:t>val</a:t>
            </a:r>
            <a:r>
              <a:rPr lang="ja-JP" altLang="en-US" dirty="0"/>
              <a:t>は</a:t>
            </a:r>
            <a:r>
              <a:rPr lang="en-US" altLang="ja-JP" dirty="0"/>
              <a:t>10</a:t>
            </a:r>
            <a:r>
              <a:rPr lang="ja-JP" altLang="en-US" dirty="0"/>
              <a:t>で</a:t>
            </a:r>
            <a:r>
              <a:rPr lang="en-US" altLang="ja-JP" dirty="0"/>
              <a:t>name</a:t>
            </a:r>
            <a:r>
              <a:rPr lang="ja-JP" altLang="en-US" dirty="0"/>
              <a:t>は</a:t>
            </a:r>
            <a:r>
              <a:rPr lang="en-US" altLang="ja-JP" dirty="0" err="1"/>
              <a:t>abc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 else {</a:t>
            </a:r>
          </a:p>
          <a:p>
            <a:r>
              <a:rPr lang="en-US" altLang="ja-JP" dirty="0"/>
              <a:t>	echo '</a:t>
            </a:r>
            <a:r>
              <a:rPr lang="ja-JP" altLang="en-US" dirty="0"/>
              <a:t>成立しない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6867798" y="4080133"/>
            <a:ext cx="3513908" cy="12279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>
                <a:solidFill>
                  <a:schemeClr val="tx1"/>
                </a:solidFill>
              </a:rPr>
              <a:t>例１２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成立しない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4" name="左矢印 3"/>
          <p:cNvSpPr/>
          <p:nvPr/>
        </p:nvSpPr>
        <p:spPr>
          <a:xfrm>
            <a:off x="6605587" y="2385587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実行する</a:t>
            </a:r>
          </a:p>
        </p:txBody>
      </p:sp>
      <p:sp>
        <p:nvSpPr>
          <p:cNvPr id="24" name="左矢印 23"/>
          <p:cNvSpPr/>
          <p:nvPr/>
        </p:nvSpPr>
        <p:spPr>
          <a:xfrm>
            <a:off x="6605587" y="5371529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実行しない</a:t>
            </a:r>
          </a:p>
        </p:txBody>
      </p:sp>
      <p:sp>
        <p:nvSpPr>
          <p:cNvPr id="9" name="左矢印 8"/>
          <p:cNvSpPr/>
          <p:nvPr/>
        </p:nvSpPr>
        <p:spPr>
          <a:xfrm>
            <a:off x="5573621" y="2943793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実行しない</a:t>
            </a:r>
          </a:p>
        </p:txBody>
      </p:sp>
      <p:sp>
        <p:nvSpPr>
          <p:cNvPr id="10" name="左矢印 9"/>
          <p:cNvSpPr/>
          <p:nvPr/>
        </p:nvSpPr>
        <p:spPr>
          <a:xfrm>
            <a:off x="5512843" y="5983657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実行する</a:t>
            </a:r>
          </a:p>
        </p:txBody>
      </p:sp>
    </p:spTree>
    <p:extLst>
      <p:ext uri="{BB962C8B-B14F-4D97-AF65-F5344CB8AC3E}">
        <p14:creationId xmlns:p14="http://schemas.microsoft.com/office/powerpoint/2010/main" val="1644610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</a:rPr>
              <a:t>if</a:t>
            </a:r>
            <a:r>
              <a:rPr lang="ja-JP" altLang="en-US" dirty="0">
                <a:latin typeface="メイリオ"/>
              </a:rPr>
              <a:t>文に</a:t>
            </a:r>
            <a:r>
              <a:rPr lang="en-US" altLang="ja-JP" dirty="0">
                <a:latin typeface="メイリオ"/>
              </a:rPr>
              <a:t>!</a:t>
            </a:r>
            <a:r>
              <a:rPr lang="ja-JP" altLang="en-US" dirty="0">
                <a:latin typeface="メイリオ"/>
              </a:rPr>
              <a:t>の例 </a:t>
            </a:r>
            <a:r>
              <a:rPr lang="en-US" altLang="ja-JP" dirty="0">
                <a:latin typeface="メイリオ"/>
              </a:rPr>
              <a:t>NOT</a:t>
            </a:r>
            <a:endParaRPr lang="ja-JP" altLang="en-US" dirty="0">
              <a:latin typeface="メイリオ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225863" y="1094191"/>
            <a:ext cx="3945311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例１３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 </a:t>
            </a:r>
          </a:p>
          <a:p>
            <a:r>
              <a:rPr lang="en-US" altLang="ja-JP" dirty="0"/>
              <a:t>&lt;?</a:t>
            </a:r>
            <a:r>
              <a:rPr lang="en-US" altLang="ja-JP" dirty="0" err="1"/>
              <a:t>php</a:t>
            </a:r>
            <a:endParaRPr lang="en-US" altLang="ja-JP" dirty="0"/>
          </a:p>
          <a:p>
            <a:r>
              <a:rPr lang="en-US" altLang="ja-JP" dirty="0"/>
              <a:t>$</a:t>
            </a:r>
            <a:r>
              <a:rPr lang="en-US" altLang="ja-JP" dirty="0" err="1"/>
              <a:t>val</a:t>
            </a:r>
            <a:r>
              <a:rPr lang="en-US" altLang="ja-JP" dirty="0"/>
              <a:t> = 20;</a:t>
            </a:r>
          </a:p>
          <a:p>
            <a:endParaRPr lang="en-US" altLang="ja-JP" dirty="0"/>
          </a:p>
          <a:p>
            <a:r>
              <a:rPr lang="en-US" altLang="ja-JP" dirty="0"/>
              <a:t>if( ! $</a:t>
            </a:r>
            <a:r>
              <a:rPr lang="en-US" altLang="ja-JP" dirty="0" err="1"/>
              <a:t>val</a:t>
            </a:r>
            <a:r>
              <a:rPr lang="en-US" altLang="ja-JP" dirty="0"/>
              <a:t> == 10) {</a:t>
            </a:r>
          </a:p>
          <a:p>
            <a:r>
              <a:rPr lang="en-US" altLang="ja-JP" dirty="0"/>
              <a:t>	echo '</a:t>
            </a:r>
            <a:r>
              <a:rPr lang="en-US" altLang="ja-JP" dirty="0" err="1"/>
              <a:t>val</a:t>
            </a:r>
            <a:r>
              <a:rPr lang="ja-JP" altLang="en-US" dirty="0"/>
              <a:t>は</a:t>
            </a:r>
            <a:r>
              <a:rPr lang="en-US" altLang="ja-JP" dirty="0"/>
              <a:t>10</a:t>
            </a:r>
            <a:r>
              <a:rPr lang="ja-JP" altLang="en-US" dirty="0"/>
              <a:t>ではない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 else {</a:t>
            </a:r>
          </a:p>
          <a:p>
            <a:r>
              <a:rPr lang="en-US" altLang="ja-JP" dirty="0"/>
              <a:t>	echo '</a:t>
            </a:r>
            <a:r>
              <a:rPr lang="en-US" altLang="ja-JP" dirty="0" err="1"/>
              <a:t>val</a:t>
            </a:r>
            <a:r>
              <a:rPr lang="ja-JP" altLang="en-US" dirty="0"/>
              <a:t>は</a:t>
            </a:r>
            <a:r>
              <a:rPr lang="en-US" altLang="ja-JP" dirty="0"/>
              <a:t>10 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3" name="角丸四角形 2"/>
          <p:cNvSpPr/>
          <p:nvPr/>
        </p:nvSpPr>
        <p:spPr>
          <a:xfrm>
            <a:off x="6867798" y="1094191"/>
            <a:ext cx="3513908" cy="12279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>
                <a:solidFill>
                  <a:schemeClr val="tx1"/>
                </a:solidFill>
              </a:rPr>
              <a:t>例１３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 err="1">
                <a:solidFill>
                  <a:schemeClr val="tx1"/>
                </a:solidFill>
              </a:rPr>
              <a:t>val</a:t>
            </a:r>
            <a:r>
              <a:rPr lang="ja-JP" altLang="en-US" dirty="0">
                <a:solidFill>
                  <a:schemeClr val="tx1"/>
                </a:solidFill>
              </a:rPr>
              <a:t>は</a:t>
            </a:r>
            <a:r>
              <a:rPr lang="en-US" altLang="ja-JP" dirty="0">
                <a:solidFill>
                  <a:schemeClr val="tx1"/>
                </a:solidFill>
              </a:rPr>
              <a:t>10</a:t>
            </a:r>
            <a:r>
              <a:rPr lang="ja-JP" altLang="en-US" dirty="0">
                <a:solidFill>
                  <a:schemeClr val="tx1"/>
                </a:solidFill>
              </a:rPr>
              <a:t>ではない</a:t>
            </a:r>
          </a:p>
        </p:txBody>
      </p:sp>
      <p:sp>
        <p:nvSpPr>
          <p:cNvPr id="4" name="左矢印 3"/>
          <p:cNvSpPr/>
          <p:nvPr/>
        </p:nvSpPr>
        <p:spPr>
          <a:xfrm>
            <a:off x="6083074" y="2362068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実行する</a:t>
            </a:r>
          </a:p>
        </p:txBody>
      </p:sp>
      <p:sp>
        <p:nvSpPr>
          <p:cNvPr id="9" name="左矢印 8"/>
          <p:cNvSpPr/>
          <p:nvPr/>
        </p:nvSpPr>
        <p:spPr>
          <a:xfrm>
            <a:off x="5573621" y="2943793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実行しない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72336" y="4141213"/>
            <a:ext cx="97978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! </a:t>
            </a:r>
            <a:r>
              <a:rPr kumimoji="1" lang="ja-JP" altLang="en-US" sz="2400" dirty="0"/>
              <a:t>はすぐ後ろの条件式の結果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真理値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を反転（真なら偽，偽なら真）する。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ほとんどの場合，別の書き方ができる。</a:t>
            </a:r>
            <a:endParaRPr kumimoji="1" lang="en-US" altLang="ja-JP" sz="2400" dirty="0"/>
          </a:p>
          <a:p>
            <a:r>
              <a:rPr lang="ja-JP" altLang="en-US" sz="2400" dirty="0"/>
              <a:t>例：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/>
              <a:t>! $</a:t>
            </a:r>
            <a:r>
              <a:rPr lang="en-US" altLang="ja-JP" sz="2400" dirty="0" err="1"/>
              <a:t>val</a:t>
            </a:r>
            <a:r>
              <a:rPr lang="en-US" altLang="ja-JP" sz="2400" dirty="0"/>
              <a:t>==10 </a:t>
            </a:r>
            <a:r>
              <a:rPr lang="ja-JP" altLang="en-US" sz="2400" dirty="0"/>
              <a:t>は </a:t>
            </a:r>
            <a:r>
              <a:rPr lang="en-US" altLang="ja-JP" sz="2400" dirty="0"/>
              <a:t>$</a:t>
            </a:r>
            <a:r>
              <a:rPr lang="en-US" altLang="ja-JP" sz="2400" dirty="0" err="1"/>
              <a:t>val</a:t>
            </a:r>
            <a:r>
              <a:rPr lang="en-US" altLang="ja-JP" sz="2400" dirty="0"/>
              <a:t> !=10 </a:t>
            </a:r>
            <a:r>
              <a:rPr lang="ja-JP" altLang="en-US" sz="2400" dirty="0"/>
              <a:t>と書いても同じ。</a:t>
            </a:r>
            <a:r>
              <a:rPr lang="en-US" altLang="ja-JP" sz="2400" dirty="0"/>
              <a:t>$</a:t>
            </a:r>
            <a:r>
              <a:rPr lang="en-US" altLang="ja-JP" sz="2400" dirty="0" err="1"/>
              <a:t>val</a:t>
            </a:r>
            <a:r>
              <a:rPr lang="ja-JP" altLang="en-US" sz="2400" dirty="0"/>
              <a:t>が</a:t>
            </a:r>
            <a:r>
              <a:rPr lang="en-US" altLang="ja-JP" sz="2400" dirty="0"/>
              <a:t>10</a:t>
            </a:r>
            <a:r>
              <a:rPr lang="ja-JP" altLang="en-US" sz="2400" dirty="0"/>
              <a:t>ではないという判定文</a:t>
            </a:r>
            <a:endParaRPr lang="en-US" altLang="ja-JP" sz="2400" dirty="0"/>
          </a:p>
          <a:p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107557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latin typeface="メイリオ"/>
              </a:rPr>
              <a:t>if</a:t>
            </a:r>
            <a:r>
              <a:rPr lang="ja-JP" altLang="en-US">
                <a:latin typeface="メイリオ"/>
              </a:rPr>
              <a:t>文と</a:t>
            </a:r>
            <a:r>
              <a:rPr lang="en-US" altLang="ja-JP">
                <a:latin typeface="メイリオ"/>
              </a:rPr>
              <a:t>HTML</a:t>
            </a:r>
            <a:r>
              <a:rPr lang="ja-JP" altLang="en-US">
                <a:latin typeface="メイリオ"/>
              </a:rPr>
              <a:t>出力</a:t>
            </a:r>
          </a:p>
        </p:txBody>
      </p:sp>
      <p:sp>
        <p:nvSpPr>
          <p:cNvPr id="50179" name="コンテンツ プレースホルダ 9"/>
          <p:cNvSpPr>
            <a:spLocks noGrp="1"/>
          </p:cNvSpPr>
          <p:nvPr>
            <p:ph idx="1"/>
          </p:nvPr>
        </p:nvSpPr>
        <p:spPr>
          <a:xfrm>
            <a:off x="509122" y="1459950"/>
            <a:ext cx="9473078" cy="1371600"/>
          </a:xfrm>
        </p:spPr>
        <p:txBody>
          <a:bodyPr/>
          <a:lstStyle/>
          <a:p>
            <a:r>
              <a:rPr lang="en-US" altLang="ja-JP" dirty="0">
                <a:latin typeface="メイリオ"/>
              </a:rPr>
              <a:t>if</a:t>
            </a:r>
            <a:r>
              <a:rPr lang="ja-JP" altLang="en-US" dirty="0">
                <a:latin typeface="メイリオ"/>
              </a:rPr>
              <a:t>や</a:t>
            </a:r>
            <a:r>
              <a:rPr lang="en-US" altLang="ja-JP" dirty="0">
                <a:latin typeface="メイリオ"/>
              </a:rPr>
              <a:t>else</a:t>
            </a:r>
            <a:r>
              <a:rPr lang="ja-JP" altLang="en-US" dirty="0" err="1">
                <a:latin typeface="メイリオ"/>
              </a:rPr>
              <a:t>，</a:t>
            </a:r>
            <a:r>
              <a:rPr lang="en-US" altLang="ja-JP" dirty="0" err="1">
                <a:latin typeface="メイリオ"/>
              </a:rPr>
              <a:t>elseif</a:t>
            </a:r>
            <a:r>
              <a:rPr lang="ja-JP" altLang="en-US" dirty="0">
                <a:latin typeface="メイリオ"/>
              </a:rPr>
              <a:t>のブロック</a:t>
            </a:r>
            <a:r>
              <a:rPr lang="ja-JP" altLang="en-US" sz="2800" dirty="0">
                <a:latin typeface="メイリオ"/>
              </a:rPr>
              <a:t>（</a:t>
            </a:r>
            <a:r>
              <a:rPr lang="en-US" altLang="ja-JP" sz="2800" dirty="0">
                <a:latin typeface="メイリオ"/>
              </a:rPr>
              <a:t>{ }</a:t>
            </a:r>
            <a:r>
              <a:rPr lang="ja-JP" altLang="en-US" sz="2800" dirty="0">
                <a:latin typeface="メイリオ"/>
              </a:rPr>
              <a:t>で囲まれた部分）</a:t>
            </a:r>
            <a:r>
              <a:rPr lang="ja-JP" altLang="en-US" dirty="0">
                <a:latin typeface="メイリオ"/>
              </a:rPr>
              <a:t>内での</a:t>
            </a:r>
            <a:r>
              <a:rPr lang="en-US" altLang="ja-JP" dirty="0">
                <a:latin typeface="メイリオ"/>
              </a:rPr>
              <a:t>HTML</a:t>
            </a:r>
            <a:r>
              <a:rPr lang="ja-JP" altLang="en-US" dirty="0">
                <a:latin typeface="メイリオ"/>
              </a:rPr>
              <a:t>の出力は，こんな風にも書ける</a:t>
            </a:r>
            <a:r>
              <a:rPr lang="en-US" altLang="ja-JP" dirty="0">
                <a:latin typeface="メイリオ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9122" y="3178175"/>
            <a:ext cx="3681877" cy="230822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ja-JP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&lt;?php</a:t>
            </a:r>
          </a:p>
          <a:p>
            <a:r>
              <a:rPr lang="en-US" altLang="ja-JP" b="1" dirty="0">
                <a:latin typeface="メイリオ"/>
                <a:ea typeface="メイリオ"/>
                <a:cs typeface="メイリオ"/>
              </a:rPr>
              <a:t>if(</a:t>
            </a:r>
            <a:r>
              <a:rPr lang="ja-JP" altLang="en-US" b="1" dirty="0">
                <a:solidFill>
                  <a:srgbClr val="3366FF"/>
                </a:solidFill>
                <a:latin typeface="メイリオ"/>
                <a:ea typeface="メイリオ"/>
                <a:cs typeface="メイリオ"/>
              </a:rPr>
              <a:t>条件式</a:t>
            </a:r>
            <a:r>
              <a:rPr lang="en-US" altLang="ja-JP" b="1" dirty="0">
                <a:latin typeface="メイリオ"/>
                <a:ea typeface="メイリオ"/>
                <a:cs typeface="メイリオ"/>
              </a:rPr>
              <a:t>){</a:t>
            </a:r>
          </a:p>
          <a:p>
            <a:r>
              <a:rPr lang="en-US" altLang="ja-JP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  </a:t>
            </a:r>
          </a:p>
          <a:p>
            <a:endParaRPr lang="en-US" altLang="ja-JP" b="1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b="1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}</a:t>
            </a:r>
          </a:p>
          <a:p>
            <a:r>
              <a:rPr lang="en-US" altLang="ja-JP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?&gt;</a:t>
            </a:r>
            <a:endParaRPr lang="en-US" altLang="ja-JP" b="1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0182" name="TextBox 5"/>
          <p:cNvSpPr txBox="1">
            <a:spLocks noChangeArrowheads="1"/>
          </p:cNvSpPr>
          <p:nvPr/>
        </p:nvSpPr>
        <p:spPr bwMode="auto">
          <a:xfrm>
            <a:off x="813924" y="4057650"/>
            <a:ext cx="2892739" cy="46166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ja-JP" b="1">
                <a:latin typeface="メイリオ"/>
                <a:ea typeface="メイリオ"/>
                <a:cs typeface="メイリオ"/>
              </a:rPr>
              <a:t>echo( </a:t>
            </a:r>
            <a:r>
              <a:rPr lang="en-US" altLang="ja-JP" b="1" i="1">
                <a:latin typeface="メイリオ"/>
                <a:ea typeface="メイリオ"/>
                <a:cs typeface="メイリオ"/>
              </a:rPr>
              <a:t>HTML</a:t>
            </a:r>
            <a:r>
              <a:rPr lang="ja-JP" altLang="en-US" b="1" i="1">
                <a:latin typeface="メイリオ"/>
                <a:ea typeface="メイリオ"/>
                <a:cs typeface="メイリオ"/>
              </a:rPr>
              <a:t>ﾀｸﾞ</a:t>
            </a:r>
            <a:r>
              <a:rPr lang="en-US" altLang="ja-JP" b="1">
                <a:latin typeface="メイリオ"/>
                <a:ea typeface="メイリオ"/>
                <a:cs typeface="メイリオ"/>
              </a:rPr>
              <a:t>);</a:t>
            </a:r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8800" y="3200401"/>
            <a:ext cx="2119486" cy="304641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ja-JP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&lt;?</a:t>
            </a:r>
            <a:r>
              <a:rPr lang="en-US" altLang="ja-JP" b="1" dirty="0" err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php</a:t>
            </a:r>
            <a:endParaRPr lang="en-US" altLang="ja-JP" b="1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b="1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if(</a:t>
            </a:r>
            <a:r>
              <a:rPr lang="ja-JP" altLang="en-US" b="1" dirty="0">
                <a:solidFill>
                  <a:srgbClr val="3366FF"/>
                </a:solidFill>
                <a:latin typeface="メイリオ"/>
                <a:ea typeface="メイリオ"/>
                <a:cs typeface="メイリオ"/>
              </a:rPr>
              <a:t>条件式</a:t>
            </a:r>
            <a:r>
              <a:rPr lang="en-US" altLang="ja-JP" b="1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){</a:t>
            </a:r>
          </a:p>
          <a:p>
            <a:r>
              <a:rPr lang="en-US" altLang="ja-JP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?&gt;</a:t>
            </a:r>
          </a:p>
          <a:p>
            <a:r>
              <a:rPr lang="en-US" altLang="ja-JP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  </a:t>
            </a:r>
          </a:p>
          <a:p>
            <a:endParaRPr lang="en-US" altLang="ja-JP" b="1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&lt;?</a:t>
            </a:r>
            <a:r>
              <a:rPr lang="en-US" altLang="ja-JP" b="1" dirty="0" err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php</a:t>
            </a:r>
            <a:endParaRPr lang="en-US" altLang="ja-JP" b="1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b="1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}</a:t>
            </a:r>
          </a:p>
          <a:p>
            <a:r>
              <a:rPr lang="en-US" altLang="ja-JP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?&gt;</a:t>
            </a:r>
            <a:endParaRPr lang="en-US" altLang="ja-JP" b="1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0184" name="TextBox 8"/>
          <p:cNvSpPr txBox="1">
            <a:spLocks noChangeArrowheads="1"/>
          </p:cNvSpPr>
          <p:nvPr/>
        </p:nvSpPr>
        <p:spPr bwMode="auto">
          <a:xfrm>
            <a:off x="6043614" y="4419601"/>
            <a:ext cx="1595451" cy="46166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ja-JP" b="1" i="1">
                <a:latin typeface="メイリオ"/>
                <a:ea typeface="メイリオ"/>
                <a:cs typeface="メイリオ"/>
              </a:rPr>
              <a:t>HTML</a:t>
            </a:r>
            <a:r>
              <a:rPr lang="ja-JP" altLang="en-US" b="1" i="1">
                <a:latin typeface="メイリオ"/>
                <a:ea typeface="メイリオ"/>
                <a:cs typeface="メイリオ"/>
              </a:rPr>
              <a:t>ﾀｸﾞ</a:t>
            </a:r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50185" name="左右矢印 9"/>
          <p:cNvSpPr>
            <a:spLocks noChangeArrowheads="1"/>
          </p:cNvSpPr>
          <p:nvPr/>
        </p:nvSpPr>
        <p:spPr bwMode="auto">
          <a:xfrm>
            <a:off x="4076409" y="3228976"/>
            <a:ext cx="1562390" cy="885825"/>
          </a:xfrm>
          <a:prstGeom prst="leftRightArrow">
            <a:avLst>
              <a:gd name="adj1" fmla="val 50000"/>
              <a:gd name="adj2" fmla="val 31771"/>
            </a:avLst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ea typeface="メイリオ"/>
                <a:cs typeface="メイリオ"/>
              </a:rPr>
              <a:t>同等</a:t>
            </a:r>
          </a:p>
        </p:txBody>
      </p:sp>
      <p:sp>
        <p:nvSpPr>
          <p:cNvPr id="50186" name="角丸四角形吹き出し 10"/>
          <p:cNvSpPr>
            <a:spLocks noChangeArrowheads="1"/>
          </p:cNvSpPr>
          <p:nvPr/>
        </p:nvSpPr>
        <p:spPr bwMode="auto">
          <a:xfrm>
            <a:off x="3082576" y="4724401"/>
            <a:ext cx="2403825" cy="995363"/>
          </a:xfrm>
          <a:prstGeom prst="wedgeRoundRectCallout">
            <a:avLst>
              <a:gd name="adj1" fmla="val 73875"/>
              <a:gd name="adj2" fmla="val -3681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r>
              <a:rPr lang="en-US" altLang="ja-JP" sz="2400">
                <a:latin typeface="メイリオ"/>
                <a:ea typeface="メイリオ"/>
                <a:cs typeface="メイリオ"/>
              </a:rPr>
              <a:t>echo</a:t>
            </a:r>
            <a:r>
              <a:rPr lang="ja-JP" altLang="en-US" sz="2400">
                <a:latin typeface="メイリオ"/>
                <a:ea typeface="メイリオ"/>
                <a:cs typeface="メイリオ"/>
              </a:rPr>
              <a:t>をいちいち書かなくて済む</a:t>
            </a:r>
          </a:p>
        </p:txBody>
      </p:sp>
      <p:sp>
        <p:nvSpPr>
          <p:cNvPr id="50187" name="円/楕円 11"/>
          <p:cNvSpPr>
            <a:spLocks noChangeArrowheads="1"/>
          </p:cNvSpPr>
          <p:nvPr/>
        </p:nvSpPr>
        <p:spPr bwMode="auto">
          <a:xfrm>
            <a:off x="5638800" y="3962400"/>
            <a:ext cx="457200" cy="457200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50188" name="円/楕円 12"/>
          <p:cNvSpPr>
            <a:spLocks noChangeArrowheads="1"/>
          </p:cNvSpPr>
          <p:nvPr/>
        </p:nvSpPr>
        <p:spPr bwMode="auto">
          <a:xfrm>
            <a:off x="5638800" y="5029200"/>
            <a:ext cx="990600" cy="457200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9244014" y="3200401"/>
            <a:ext cx="1905000" cy="304641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ja-JP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&lt;?</a:t>
            </a:r>
            <a:r>
              <a:rPr lang="en-US" altLang="ja-JP" b="1" dirty="0" err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php</a:t>
            </a:r>
            <a:endParaRPr lang="en-US" altLang="ja-JP" b="1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b="1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if(</a:t>
            </a:r>
            <a:r>
              <a:rPr lang="ja-JP" altLang="en-US" b="1" dirty="0">
                <a:solidFill>
                  <a:srgbClr val="3366FF"/>
                </a:solidFill>
                <a:latin typeface="メイリオ"/>
                <a:ea typeface="メイリオ"/>
                <a:cs typeface="メイリオ"/>
              </a:rPr>
              <a:t>条件式</a:t>
            </a:r>
            <a:r>
              <a:rPr lang="en-US" altLang="ja-JP" b="1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)</a:t>
            </a:r>
            <a:r>
              <a:rPr lang="en-US" altLang="ja-JP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:</a:t>
            </a:r>
          </a:p>
          <a:p>
            <a:r>
              <a:rPr lang="en-US" altLang="ja-JP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?&gt;</a:t>
            </a:r>
          </a:p>
          <a:p>
            <a:r>
              <a:rPr lang="en-US" altLang="ja-JP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  </a:t>
            </a:r>
          </a:p>
          <a:p>
            <a:endParaRPr lang="en-US" altLang="ja-JP" b="1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&lt;?</a:t>
            </a:r>
            <a:r>
              <a:rPr lang="en-US" altLang="ja-JP" b="1" dirty="0" err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php</a:t>
            </a:r>
            <a:endParaRPr lang="en-US" altLang="ja-JP" b="1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b="1" dirty="0" err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endif</a:t>
            </a:r>
            <a:r>
              <a:rPr lang="en-US" altLang="ja-JP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;</a:t>
            </a:r>
          </a:p>
          <a:p>
            <a:r>
              <a:rPr lang="en-US" altLang="ja-JP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?&gt;</a:t>
            </a:r>
            <a:endParaRPr lang="en-US" altLang="ja-JP" b="1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0190" name="左右矢印 9"/>
          <p:cNvSpPr>
            <a:spLocks noChangeArrowheads="1"/>
          </p:cNvSpPr>
          <p:nvPr/>
        </p:nvSpPr>
        <p:spPr bwMode="auto">
          <a:xfrm>
            <a:off x="7543800" y="3200401"/>
            <a:ext cx="1681148" cy="885825"/>
          </a:xfrm>
          <a:prstGeom prst="leftRightArrow">
            <a:avLst>
              <a:gd name="adj1" fmla="val 50000"/>
              <a:gd name="adj2" fmla="val 31771"/>
            </a:avLst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ea typeface="メイリオ"/>
                <a:cs typeface="メイリオ"/>
              </a:rPr>
              <a:t>同等</a:t>
            </a:r>
          </a:p>
        </p:txBody>
      </p:sp>
      <p:sp>
        <p:nvSpPr>
          <p:cNvPr id="50191" name="円/楕円 11"/>
          <p:cNvSpPr>
            <a:spLocks noChangeArrowheads="1"/>
          </p:cNvSpPr>
          <p:nvPr/>
        </p:nvSpPr>
        <p:spPr bwMode="auto">
          <a:xfrm>
            <a:off x="10691814" y="3581400"/>
            <a:ext cx="457200" cy="457200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50192" name="円/楕円 12"/>
          <p:cNvSpPr>
            <a:spLocks noChangeArrowheads="1"/>
          </p:cNvSpPr>
          <p:nvPr/>
        </p:nvSpPr>
        <p:spPr bwMode="auto">
          <a:xfrm>
            <a:off x="9244014" y="5405438"/>
            <a:ext cx="1143000" cy="457200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50193" name="TextBox 8"/>
          <p:cNvSpPr txBox="1">
            <a:spLocks noChangeArrowheads="1"/>
          </p:cNvSpPr>
          <p:nvPr/>
        </p:nvSpPr>
        <p:spPr bwMode="auto">
          <a:xfrm>
            <a:off x="9572628" y="4419601"/>
            <a:ext cx="1595451" cy="46166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ja-JP" b="1" i="1">
                <a:latin typeface="メイリオ"/>
                <a:ea typeface="メイリオ"/>
                <a:cs typeface="メイリオ"/>
              </a:rPr>
              <a:t>HTML</a:t>
            </a:r>
            <a:r>
              <a:rPr lang="ja-JP" altLang="en-US" b="1" i="1">
                <a:latin typeface="メイリオ"/>
                <a:ea typeface="メイリオ"/>
                <a:cs typeface="メイリオ"/>
              </a:rPr>
              <a:t>ﾀｸﾞ</a:t>
            </a:r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50194" name="角丸四角形吹き出し 17"/>
          <p:cNvSpPr>
            <a:spLocks noChangeArrowheads="1"/>
          </p:cNvSpPr>
          <p:nvPr/>
        </p:nvSpPr>
        <p:spPr bwMode="auto">
          <a:xfrm>
            <a:off x="7034214" y="5557838"/>
            <a:ext cx="2057400" cy="919162"/>
          </a:xfrm>
          <a:prstGeom prst="wedgeRoundRectCallout">
            <a:avLst>
              <a:gd name="adj1" fmla="val 61671"/>
              <a:gd name="adj2" fmla="val -29662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ja-JP" altLang="en-US" sz="2400">
                <a:latin typeface="メイリオ"/>
                <a:ea typeface="メイリオ"/>
                <a:cs typeface="メイリオ"/>
              </a:rPr>
              <a:t>ﾌﾞﾛｯｸの開始</a:t>
            </a:r>
            <a:r>
              <a:rPr lang="en-US" altLang="ja-JP" sz="2400">
                <a:latin typeface="メイリオ"/>
                <a:ea typeface="メイリオ"/>
                <a:cs typeface="メイリオ"/>
              </a:rPr>
              <a:t>/</a:t>
            </a:r>
            <a:r>
              <a:rPr lang="ja-JP" altLang="en-US" sz="2400">
                <a:latin typeface="メイリオ"/>
                <a:ea typeface="メイリオ"/>
                <a:cs typeface="メイリオ"/>
              </a:rPr>
              <a:t>終了が明確</a:t>
            </a:r>
          </a:p>
        </p:txBody>
      </p:sp>
    </p:spTree>
    <p:extLst>
      <p:ext uri="{BB962C8B-B14F-4D97-AF65-F5344CB8AC3E}">
        <p14:creationId xmlns:p14="http://schemas.microsoft.com/office/powerpoint/2010/main" val="663537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3600">
                <a:latin typeface="Arial" charset="0"/>
              </a:rPr>
              <a:t>演習：</a:t>
            </a:r>
            <a:r>
              <a:rPr lang="en-US" altLang="ja-JP" sz="3600">
                <a:latin typeface="Arial" charset="0"/>
              </a:rPr>
              <a:t>PHP</a:t>
            </a:r>
            <a:r>
              <a:rPr lang="ja-JP" altLang="en-US" sz="3600">
                <a:latin typeface="Arial" charset="0"/>
              </a:rPr>
              <a:t>の「条件分岐」</a:t>
            </a: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141538" y="1422400"/>
            <a:ext cx="8526462" cy="3632200"/>
          </a:xfrm>
        </p:spPr>
        <p:txBody>
          <a:bodyPr/>
          <a:lstStyle/>
          <a:p>
            <a:r>
              <a:rPr kumimoji="1" lang="en-US" altLang="ja-JP" dirty="0"/>
              <a:t>login.html</a:t>
            </a:r>
            <a:r>
              <a:rPr lang="ja-JP" altLang="en-US" dirty="0"/>
              <a:t>に入力した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userID</a:t>
            </a:r>
            <a:r>
              <a:rPr kumimoji="1" lang="en-US" altLang="ja-JP" dirty="0"/>
              <a:t> </a:t>
            </a:r>
            <a:r>
              <a:rPr kumimoji="1" lang="ja-JP" altLang="en-US" dirty="0"/>
              <a:t>と</a:t>
            </a:r>
            <a:r>
              <a:rPr kumimoji="1" lang="en-US" altLang="ja-JP" dirty="0"/>
              <a:t> password </a:t>
            </a:r>
            <a:r>
              <a:rPr kumimoji="1" lang="ja-JP" altLang="en-US" dirty="0"/>
              <a:t>が，</a:t>
            </a:r>
            <a:r>
              <a:rPr kumimoji="1" lang="ja-JP" altLang="en-US" dirty="0">
                <a:solidFill>
                  <a:srgbClr val="008000"/>
                </a:solidFill>
              </a:rPr>
              <a:t>どちらも自分の学生番号</a:t>
            </a:r>
            <a:r>
              <a:rPr kumimoji="1" lang="ja-JP" altLang="en-US" dirty="0"/>
              <a:t>なら「成功」を表示し，そうでなければ「失敗」を表示するようにしよう。</a:t>
            </a:r>
            <a:endParaRPr kumimoji="1" lang="en-US" altLang="ja-JP" dirty="0"/>
          </a:p>
        </p:txBody>
      </p:sp>
      <p:sp>
        <p:nvSpPr>
          <p:cNvPr id="4098" name="フッター プレースホルダー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altLang="ja-JP" dirty="0">
              <a:ea typeface="メイリオ"/>
              <a:cs typeface="メイリオ"/>
            </a:endParaRPr>
          </a:p>
        </p:txBody>
      </p:sp>
      <p:grpSp>
        <p:nvGrpSpPr>
          <p:cNvPr id="6" name="図形グループ 5"/>
          <p:cNvGrpSpPr/>
          <p:nvPr/>
        </p:nvGrpSpPr>
        <p:grpSpPr>
          <a:xfrm>
            <a:off x="4280369" y="3622007"/>
            <a:ext cx="5199230" cy="2193405"/>
            <a:chOff x="3578950" y="4516684"/>
            <a:chExt cx="5199230" cy="2193405"/>
          </a:xfrm>
        </p:grpSpPr>
        <p:sp>
          <p:nvSpPr>
            <p:cNvPr id="3" name="フローチャート: 判断 2"/>
            <p:cNvSpPr/>
            <p:nvPr/>
          </p:nvSpPr>
          <p:spPr>
            <a:xfrm>
              <a:off x="4127345" y="4617696"/>
              <a:ext cx="2366724" cy="1212145"/>
            </a:xfrm>
            <a:prstGeom prst="flowChartDecision">
              <a:avLst/>
            </a:prstGeom>
            <a:solidFill>
              <a:srgbClr val="FFFF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2000">
                  <a:solidFill>
                    <a:srgbClr val="000000"/>
                  </a:solidFill>
                  <a:ea typeface="メイリオ"/>
                </a:rPr>
                <a:t>user ID = </a:t>
              </a:r>
              <a:r>
                <a:rPr lang="ja-JP" altLang="en-US" sz="2000">
                  <a:solidFill>
                    <a:srgbClr val="000000"/>
                  </a:solidFill>
                  <a:ea typeface="メイリオ"/>
                </a:rPr>
                <a:t>自分の学生番号</a:t>
              </a:r>
              <a:endParaRPr lang="en-US" altLang="ja-JP" sz="2000">
                <a:solidFill>
                  <a:srgbClr val="000000"/>
                </a:solidFill>
                <a:ea typeface="メイリオ"/>
              </a:endParaRPr>
            </a:p>
            <a:p>
              <a:pPr algn="ctr"/>
              <a:r>
                <a:rPr lang="en-US" altLang="ja-JP" sz="2000">
                  <a:solidFill>
                    <a:srgbClr val="000000"/>
                  </a:solidFill>
                  <a:ea typeface="メイリオ"/>
                </a:rPr>
                <a:t>AND</a:t>
              </a:r>
            </a:p>
            <a:p>
              <a:pPr algn="ctr"/>
              <a:r>
                <a:rPr lang="en-US" altLang="ja-JP" sz="2000">
                  <a:solidFill>
                    <a:srgbClr val="000000"/>
                  </a:solidFill>
                  <a:ea typeface="メイリオ"/>
                </a:rPr>
                <a:t>password = </a:t>
              </a:r>
              <a:r>
                <a:rPr lang="ja-JP" altLang="en-US" sz="2000">
                  <a:solidFill>
                    <a:srgbClr val="000000"/>
                  </a:solidFill>
                  <a:ea typeface="メイリオ"/>
                </a:rPr>
                <a:t>自分の学生番号</a:t>
              </a:r>
            </a:p>
          </p:txBody>
        </p:sp>
        <p:sp>
          <p:nvSpPr>
            <p:cNvPr id="12" name="フローチャート: 処理 11"/>
            <p:cNvSpPr/>
            <p:nvPr/>
          </p:nvSpPr>
          <p:spPr>
            <a:xfrm>
              <a:off x="4661301" y="6190599"/>
              <a:ext cx="1313243" cy="346327"/>
            </a:xfrm>
            <a:prstGeom prst="flowChartProcess">
              <a:avLst/>
            </a:prstGeom>
            <a:solidFill>
              <a:srgbClr val="FFFF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rgbClr val="000000"/>
                  </a:solidFill>
                  <a:ea typeface="メイリオ"/>
                </a:rPr>
                <a:t>成功</a:t>
              </a:r>
            </a:p>
          </p:txBody>
        </p:sp>
        <p:sp>
          <p:nvSpPr>
            <p:cNvPr id="17" name="フローチャート: 処理 16"/>
            <p:cNvSpPr/>
            <p:nvPr/>
          </p:nvSpPr>
          <p:spPr>
            <a:xfrm>
              <a:off x="6415542" y="6198699"/>
              <a:ext cx="1313243" cy="346327"/>
            </a:xfrm>
            <a:prstGeom prst="flowChartProcess">
              <a:avLst/>
            </a:prstGeom>
            <a:solidFill>
              <a:srgbClr val="FFFF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rgbClr val="000000"/>
                  </a:solidFill>
                  <a:ea typeface="メイリオ"/>
                </a:rPr>
                <a:t>失敗</a:t>
              </a:r>
            </a:p>
          </p:txBody>
        </p:sp>
        <p:cxnSp>
          <p:nvCxnSpPr>
            <p:cNvPr id="16" name="直線矢印コネクタ 15"/>
            <p:cNvCxnSpPr>
              <a:stCxn id="3" idx="2"/>
              <a:endCxn id="12" idx="0"/>
            </p:cNvCxnSpPr>
            <p:nvPr/>
          </p:nvCxnSpPr>
          <p:spPr>
            <a:xfrm>
              <a:off x="5310707" y="5829841"/>
              <a:ext cx="7216" cy="360758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カギ線コネクタ 19"/>
            <p:cNvCxnSpPr>
              <a:stCxn id="3" idx="3"/>
              <a:endCxn id="17" idx="0"/>
            </p:cNvCxnSpPr>
            <p:nvPr/>
          </p:nvCxnSpPr>
          <p:spPr>
            <a:xfrm>
              <a:off x="6494069" y="5223769"/>
              <a:ext cx="578095" cy="974930"/>
            </a:xfrm>
            <a:prstGeom prst="bentConnector2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4560284" y="5800981"/>
              <a:ext cx="7107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b="1">
                  <a:solidFill>
                    <a:srgbClr val="FF6600"/>
                  </a:solidFill>
                  <a:ea typeface="メイリオ"/>
                  <a:cs typeface="メイリオ"/>
                </a:rPr>
                <a:t>YES</a:t>
              </a:r>
              <a:endParaRPr lang="ja-JP" altLang="en-US" sz="2000" b="1">
                <a:solidFill>
                  <a:srgbClr val="FF6600"/>
                </a:solidFill>
                <a:ea typeface="メイリオ"/>
                <a:cs typeface="メイリオ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209288" y="5794648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b="1">
                  <a:solidFill>
                    <a:srgbClr val="FF6600"/>
                  </a:solidFill>
                  <a:ea typeface="メイリオ"/>
                  <a:cs typeface="メイリオ"/>
                </a:rPr>
                <a:t>NO</a:t>
              </a:r>
              <a:endParaRPr lang="ja-JP" altLang="en-US" sz="2000" b="1">
                <a:solidFill>
                  <a:srgbClr val="FF6600"/>
                </a:solidFill>
                <a:ea typeface="メイリオ"/>
                <a:cs typeface="メイリオ"/>
              </a:endParaRPr>
            </a:p>
          </p:txBody>
        </p:sp>
        <p:sp>
          <p:nvSpPr>
            <p:cNvPr id="5" name="メモ 4"/>
            <p:cNvSpPr/>
            <p:nvPr/>
          </p:nvSpPr>
          <p:spPr>
            <a:xfrm>
              <a:off x="3578950" y="4516684"/>
              <a:ext cx="4632431" cy="2193405"/>
            </a:xfrm>
            <a:prstGeom prst="foldedCorner">
              <a:avLst/>
            </a:prstGeom>
            <a:noFill/>
            <a:ln>
              <a:solidFill>
                <a:srgbClr val="6162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ea typeface="メイリオ"/>
              </a:endParaRPr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071312" y="4646550"/>
              <a:ext cx="1706868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2400" b="1">
                  <a:ea typeface="メイリオ"/>
                  <a:cs typeface="メイリオ"/>
                </a:rPr>
                <a:t>check.php</a:t>
              </a:r>
              <a:endParaRPr lang="ja-JP" altLang="en-US" sz="2400" b="1"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528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>
                <a:latin typeface="Arial" charset="0"/>
              </a:rPr>
              <a:t>PHP</a:t>
            </a:r>
            <a:r>
              <a:rPr lang="ja-JP" altLang="en-US" sz="3600">
                <a:latin typeface="Arial" charset="0"/>
              </a:rPr>
              <a:t>は</a:t>
            </a:r>
            <a:r>
              <a:rPr lang="en-US" altLang="ja-JP" sz="3600">
                <a:latin typeface="Arial" charset="0"/>
              </a:rPr>
              <a:t>Web</a:t>
            </a:r>
            <a:r>
              <a:rPr lang="ja-JP" altLang="en-US" sz="3600">
                <a:latin typeface="Arial" charset="0"/>
              </a:rPr>
              <a:t>サーバ上で動く</a:t>
            </a: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537882" y="1422400"/>
            <a:ext cx="10130118" cy="5027944"/>
          </a:xfrm>
        </p:spPr>
        <p:txBody>
          <a:bodyPr/>
          <a:lstStyle/>
          <a:p>
            <a:r>
              <a:rPr kumimoji="1" lang="en-US" altLang="ja-JP" dirty="0"/>
              <a:t>PHP</a:t>
            </a:r>
            <a:r>
              <a:rPr kumimoji="1" lang="ja-JP" altLang="en-US" dirty="0"/>
              <a:t>スクリプトを実行する際には，ローカルファイルとして開くのではなく，</a:t>
            </a:r>
            <a:r>
              <a:rPr kumimoji="1" lang="en-US" altLang="ja-JP" dirty="0">
                <a:solidFill>
                  <a:srgbClr val="008000"/>
                </a:solidFill>
              </a:rPr>
              <a:t>Web</a:t>
            </a:r>
            <a:r>
              <a:rPr kumimoji="1" lang="ja-JP" altLang="en-US" dirty="0">
                <a:solidFill>
                  <a:srgbClr val="008000"/>
                </a:solidFill>
              </a:rPr>
              <a:t>サーバを介して</a:t>
            </a:r>
            <a:r>
              <a:rPr kumimoji="1" lang="ja-JP" altLang="en-US" dirty="0"/>
              <a:t>アクセスして表示すること。</a:t>
            </a:r>
            <a:endParaRPr kumimoji="1" lang="en-US" altLang="ja-JP" dirty="0"/>
          </a:p>
          <a:p>
            <a:pPr lvl="1"/>
            <a:r>
              <a:rPr lang="ja-JP" altLang="en-US" dirty="0"/>
              <a:t>ファイルは</a:t>
            </a:r>
            <a:r>
              <a:rPr lang="en-US" altLang="ja-JP" dirty="0"/>
              <a:t> C:¥xampp¥htdocs¥</a:t>
            </a:r>
            <a:r>
              <a:rPr lang="ja-JP" altLang="en-US" dirty="0"/>
              <a:t>学生番号</a:t>
            </a:r>
            <a:r>
              <a:rPr lang="en-US" altLang="ja-JP" dirty="0"/>
              <a:t>¥</a:t>
            </a:r>
            <a:r>
              <a:rPr lang="ja-JP" altLang="en-US" dirty="0"/>
              <a:t>日付</a:t>
            </a:r>
            <a:r>
              <a:rPr lang="en-US" altLang="ja-JP" dirty="0"/>
              <a:t>¥ </a:t>
            </a:r>
            <a:r>
              <a:rPr lang="ja-JP" altLang="en-US" dirty="0"/>
              <a:t>のフォルダに保存する。</a:t>
            </a:r>
            <a:endParaRPr lang="en-US" altLang="ja-JP" dirty="0"/>
          </a:p>
          <a:p>
            <a:pPr lvl="1"/>
            <a:r>
              <a:rPr lang="ja-JP" altLang="en-US" dirty="0"/>
              <a:t>拡張子は必ず「</a:t>
            </a:r>
            <a:r>
              <a:rPr lang="en-US" altLang="ja-JP" dirty="0"/>
              <a:t>.php</a:t>
            </a:r>
            <a:r>
              <a:rPr lang="ja-JP" altLang="en-US" dirty="0"/>
              <a:t>」にする。</a:t>
            </a:r>
            <a:endParaRPr lang="en-US" altLang="ja-JP" dirty="0"/>
          </a:p>
          <a:p>
            <a:pPr lvl="1"/>
            <a:r>
              <a:rPr lang="en-US" altLang="ja-JP" dirty="0"/>
              <a:t>XAMPP</a:t>
            </a:r>
            <a:r>
              <a:rPr lang="ja-JP" altLang="en-US" dirty="0"/>
              <a:t>の</a:t>
            </a:r>
            <a:r>
              <a:rPr lang="en-US" altLang="ja-JP" dirty="0"/>
              <a:t>Apache</a:t>
            </a:r>
            <a:r>
              <a:rPr lang="ja-JP" altLang="en-US" dirty="0"/>
              <a:t>（</a:t>
            </a:r>
            <a:r>
              <a:rPr lang="en-US" altLang="ja-JP" dirty="0"/>
              <a:t>Web</a:t>
            </a:r>
            <a:r>
              <a:rPr lang="ja-JP" altLang="en-US" dirty="0"/>
              <a:t>サーバ）を起動し，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http://</a:t>
            </a:r>
            <a:r>
              <a:rPr lang="en-US" altLang="ja-JP" dirty="0">
                <a:solidFill>
                  <a:srgbClr val="3366FF"/>
                </a:solidFill>
              </a:rPr>
              <a:t>localhost</a:t>
            </a:r>
            <a:r>
              <a:rPr lang="en-US" altLang="ja-JP" dirty="0"/>
              <a:t>/</a:t>
            </a:r>
            <a:r>
              <a:rPr lang="ja-JP" altLang="en-US" dirty="0"/>
              <a:t>学生番号</a:t>
            </a:r>
            <a:r>
              <a:rPr lang="en-US" altLang="ja-JP" dirty="0"/>
              <a:t>/</a:t>
            </a:r>
            <a:r>
              <a:rPr lang="ja-JP" altLang="en-US" dirty="0"/>
              <a:t>日付</a:t>
            </a:r>
            <a:r>
              <a:rPr lang="en-US" altLang="ja-JP" dirty="0"/>
              <a:t>/○○</a:t>
            </a:r>
            <a:r>
              <a:rPr lang="en-US" altLang="ja-JP" dirty="0">
                <a:solidFill>
                  <a:srgbClr val="3366FF"/>
                </a:solidFill>
              </a:rPr>
              <a:t>.php</a:t>
            </a:r>
          </a:p>
          <a:p>
            <a:pPr marL="457200" lvl="1" indent="0">
              <a:buNone/>
            </a:pPr>
            <a:r>
              <a:rPr lang="ja-JP" altLang="en-US" dirty="0"/>
              <a:t>という</a:t>
            </a:r>
            <a:r>
              <a:rPr lang="en-US" altLang="ja-JP" dirty="0"/>
              <a:t>URL</a:t>
            </a:r>
            <a:r>
              <a:rPr lang="ja-JP" altLang="en-US" dirty="0"/>
              <a:t>でアクセスする。</a:t>
            </a:r>
            <a:endParaRPr lang="en-US" altLang="ja-JP" dirty="0"/>
          </a:p>
        </p:txBody>
      </p:sp>
      <p:sp>
        <p:nvSpPr>
          <p:cNvPr id="4098" name="フッター プレースホルダー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altLang="ja-JP" dirty="0">
              <a:ea typeface="メイリオ"/>
              <a:cs typeface="メイリオ"/>
            </a:endParaRPr>
          </a:p>
        </p:txBody>
      </p:sp>
      <p:sp>
        <p:nvSpPr>
          <p:cNvPr id="5" name="雲 4"/>
          <p:cNvSpPr/>
          <p:nvPr/>
        </p:nvSpPr>
        <p:spPr>
          <a:xfrm>
            <a:off x="242047" y="948859"/>
            <a:ext cx="952462" cy="649363"/>
          </a:xfrm>
          <a:prstGeom prst="cloud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400">
                <a:ea typeface="メイリオ"/>
              </a:rPr>
              <a:t>復習</a:t>
            </a:r>
          </a:p>
        </p:txBody>
      </p:sp>
    </p:spTree>
    <p:extLst>
      <p:ext uri="{BB962C8B-B14F-4D97-AF65-F5344CB8AC3E}">
        <p14:creationId xmlns:p14="http://schemas.microsoft.com/office/powerpoint/2010/main" val="2562979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3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90500"/>
            <a:ext cx="10420351" cy="685800"/>
          </a:xfrm>
        </p:spPr>
        <p:txBody>
          <a:bodyPr/>
          <a:lstStyle/>
          <a:p>
            <a:r>
              <a:rPr lang="ja-JP" altLang="en-US" dirty="0">
                <a:latin typeface="メイリオ"/>
              </a:rPr>
              <a:t>配列要素に対する繰り返し</a:t>
            </a:r>
          </a:p>
        </p:txBody>
      </p:sp>
      <p:sp>
        <p:nvSpPr>
          <p:cNvPr id="37891" name="コンテンツ プレースホルダ 9"/>
          <p:cNvSpPr>
            <a:spLocks noGrp="1"/>
          </p:cNvSpPr>
          <p:nvPr>
            <p:ph idx="1"/>
          </p:nvPr>
        </p:nvSpPr>
        <p:spPr>
          <a:xfrm>
            <a:off x="2141538" y="1422400"/>
            <a:ext cx="8229600" cy="3632200"/>
          </a:xfrm>
        </p:spPr>
        <p:txBody>
          <a:bodyPr/>
          <a:lstStyle/>
          <a:p>
            <a:pPr marL="514350" indent="-514350">
              <a:buFont typeface="ＭＳ Ｐゴシック" charset="0"/>
              <a:buAutoNum type="circleNumDbPlain"/>
            </a:pPr>
            <a:r>
              <a:rPr lang="en-US" altLang="ja-JP" dirty="0">
                <a:latin typeface="メイリオ"/>
              </a:rPr>
              <a:t>for</a:t>
            </a:r>
            <a:r>
              <a:rPr lang="ja-JP" altLang="en-US" dirty="0">
                <a:latin typeface="メイリオ"/>
              </a:rPr>
              <a:t>文で「</a:t>
            </a:r>
            <a:r>
              <a:rPr lang="ja-JP" altLang="en-US" dirty="0">
                <a:solidFill>
                  <a:srgbClr val="008000"/>
                </a:solidFill>
                <a:latin typeface="メイリオ"/>
              </a:rPr>
              <a:t>要素の添字を１ずつ増やしながら要素を取り出す</a:t>
            </a:r>
            <a:r>
              <a:rPr lang="ja-JP" altLang="en-US" dirty="0">
                <a:latin typeface="メイリオ"/>
              </a:rPr>
              <a:t>」ことを繰り返す</a:t>
            </a:r>
            <a:endParaRPr lang="en-US" altLang="ja-JP" dirty="0">
              <a:latin typeface="メイリオ"/>
            </a:endParaRPr>
          </a:p>
          <a:p>
            <a:pPr marL="514350" indent="-514350"/>
            <a:endParaRPr lang="en-US" altLang="ja-JP" dirty="0">
              <a:latin typeface="メイリオ"/>
            </a:endParaRPr>
          </a:p>
          <a:p>
            <a:pPr marL="514350" indent="-514350">
              <a:buNone/>
            </a:pPr>
            <a:r>
              <a:rPr lang="en-US" altLang="ja-JP" dirty="0">
                <a:latin typeface="メイリオ"/>
              </a:rPr>
              <a:t>  for(</a:t>
            </a:r>
            <a:r>
              <a:rPr lang="en-US" altLang="ja-JP" dirty="0">
                <a:solidFill>
                  <a:srgbClr val="008000"/>
                </a:solidFill>
                <a:latin typeface="メイリオ"/>
              </a:rPr>
              <a:t>$</a:t>
            </a:r>
            <a:r>
              <a:rPr lang="en-US" altLang="ja-JP" dirty="0" err="1">
                <a:solidFill>
                  <a:srgbClr val="008000"/>
                </a:solidFill>
                <a:latin typeface="メイリオ"/>
              </a:rPr>
              <a:t>i</a:t>
            </a:r>
            <a:r>
              <a:rPr lang="en-US" altLang="ja-JP" dirty="0">
                <a:latin typeface="メイリオ"/>
              </a:rPr>
              <a:t>=</a:t>
            </a:r>
            <a:r>
              <a:rPr lang="en-US" altLang="ja-JP" dirty="0">
                <a:solidFill>
                  <a:srgbClr val="0000FF"/>
                </a:solidFill>
                <a:latin typeface="メイリオ"/>
              </a:rPr>
              <a:t>0</a:t>
            </a:r>
            <a:r>
              <a:rPr lang="en-US" altLang="ja-JP" dirty="0">
                <a:latin typeface="メイリオ"/>
              </a:rPr>
              <a:t>; </a:t>
            </a:r>
            <a:r>
              <a:rPr lang="en-US" altLang="ja-JP" dirty="0">
                <a:solidFill>
                  <a:srgbClr val="008000"/>
                </a:solidFill>
                <a:latin typeface="メイリオ"/>
              </a:rPr>
              <a:t>$</a:t>
            </a:r>
            <a:r>
              <a:rPr lang="en-US" altLang="ja-JP" dirty="0" err="1">
                <a:solidFill>
                  <a:srgbClr val="008000"/>
                </a:solidFill>
                <a:latin typeface="メイリオ"/>
              </a:rPr>
              <a:t>i</a:t>
            </a:r>
            <a:r>
              <a:rPr lang="en-US" altLang="ja-JP" dirty="0">
                <a:latin typeface="メイリオ"/>
              </a:rPr>
              <a:t>&lt;=</a:t>
            </a:r>
            <a:r>
              <a:rPr lang="en-US" altLang="ja-JP" dirty="0">
                <a:solidFill>
                  <a:srgbClr val="0000FF"/>
                </a:solidFill>
                <a:latin typeface="メイリオ"/>
              </a:rPr>
              <a:t>count(</a:t>
            </a:r>
            <a:r>
              <a:rPr lang="en-US" altLang="ja-JP" dirty="0">
                <a:latin typeface="メイリオ"/>
              </a:rPr>
              <a:t>$</a:t>
            </a:r>
            <a:r>
              <a:rPr lang="ja-JP" altLang="en-US" dirty="0">
                <a:latin typeface="メイリオ"/>
              </a:rPr>
              <a:t>配列</a:t>
            </a:r>
            <a:r>
              <a:rPr lang="en-US" altLang="ja-JP" dirty="0">
                <a:solidFill>
                  <a:srgbClr val="0000FF"/>
                </a:solidFill>
                <a:latin typeface="メイリオ"/>
              </a:rPr>
              <a:t>)-1</a:t>
            </a:r>
            <a:r>
              <a:rPr lang="en-US" altLang="ja-JP" dirty="0">
                <a:latin typeface="メイリオ"/>
              </a:rPr>
              <a:t>; </a:t>
            </a:r>
            <a:r>
              <a:rPr lang="en-US" altLang="ja-JP" dirty="0">
                <a:solidFill>
                  <a:srgbClr val="008000"/>
                </a:solidFill>
                <a:latin typeface="メイリオ"/>
              </a:rPr>
              <a:t>$</a:t>
            </a:r>
            <a:r>
              <a:rPr lang="en-US" altLang="ja-JP" dirty="0" err="1">
                <a:solidFill>
                  <a:srgbClr val="008000"/>
                </a:solidFill>
                <a:latin typeface="メイリオ"/>
              </a:rPr>
              <a:t>i</a:t>
            </a:r>
            <a:r>
              <a:rPr lang="en-US" altLang="ja-JP" dirty="0">
                <a:latin typeface="メイリオ"/>
              </a:rPr>
              <a:t>++){</a:t>
            </a:r>
          </a:p>
          <a:p>
            <a:pPr marL="514350" indent="-514350">
              <a:buNone/>
            </a:pPr>
            <a:r>
              <a:rPr lang="en-US" altLang="ja-JP" dirty="0">
                <a:latin typeface="メイリオ"/>
              </a:rPr>
              <a:t>		  $</a:t>
            </a:r>
            <a:r>
              <a:rPr lang="ja-JP" altLang="en-US" dirty="0">
                <a:latin typeface="メイリオ"/>
              </a:rPr>
              <a:t>配列</a:t>
            </a:r>
            <a:r>
              <a:rPr lang="en-US" altLang="ja-JP" dirty="0">
                <a:latin typeface="メイリオ"/>
              </a:rPr>
              <a:t>[</a:t>
            </a:r>
            <a:r>
              <a:rPr lang="en-US" altLang="ja-JP" dirty="0">
                <a:solidFill>
                  <a:srgbClr val="008000"/>
                </a:solidFill>
                <a:latin typeface="メイリオ"/>
              </a:rPr>
              <a:t>$</a:t>
            </a:r>
            <a:r>
              <a:rPr lang="en-US" altLang="ja-JP" dirty="0" err="1">
                <a:solidFill>
                  <a:srgbClr val="008000"/>
                </a:solidFill>
                <a:latin typeface="メイリオ"/>
              </a:rPr>
              <a:t>i</a:t>
            </a:r>
            <a:r>
              <a:rPr lang="en-US" altLang="ja-JP" dirty="0">
                <a:latin typeface="メイリオ"/>
              </a:rPr>
              <a:t>]</a:t>
            </a:r>
            <a:r>
              <a:rPr lang="ja-JP" altLang="en-US" dirty="0">
                <a:latin typeface="メイリオ"/>
              </a:rPr>
              <a:t>の要素に対する処理</a:t>
            </a:r>
            <a:r>
              <a:rPr lang="en-US" altLang="ja-JP" dirty="0">
                <a:latin typeface="メイリオ"/>
              </a:rPr>
              <a:t>;</a:t>
            </a:r>
          </a:p>
          <a:p>
            <a:pPr marL="514350" indent="-514350">
              <a:buNone/>
            </a:pPr>
            <a:r>
              <a:rPr lang="en-US" altLang="ja-JP" dirty="0">
                <a:latin typeface="メイリオ"/>
              </a:rPr>
              <a:t>  }</a:t>
            </a:r>
            <a:endParaRPr lang="ja-JP" altLang="en-US" dirty="0">
              <a:latin typeface="メイリオ"/>
            </a:endParaRPr>
          </a:p>
        </p:txBody>
      </p:sp>
      <p:sp>
        <p:nvSpPr>
          <p:cNvPr id="37893" name="角丸四角形 10"/>
          <p:cNvSpPr>
            <a:spLocks noChangeArrowheads="1"/>
          </p:cNvSpPr>
          <p:nvPr/>
        </p:nvSpPr>
        <p:spPr bwMode="auto">
          <a:xfrm>
            <a:off x="2317720" y="2993820"/>
            <a:ext cx="8196949" cy="210228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37894" name="テキスト ボックス 11"/>
          <p:cNvSpPr txBox="1">
            <a:spLocks noChangeArrowheads="1"/>
          </p:cNvSpPr>
          <p:nvPr/>
        </p:nvSpPr>
        <p:spPr bwMode="auto">
          <a:xfrm>
            <a:off x="2244457" y="2441941"/>
            <a:ext cx="1724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>
                <a:solidFill>
                  <a:srgbClr val="FF6600"/>
                </a:solidFill>
                <a:ea typeface="メイリオ"/>
                <a:cs typeface="メイリオ"/>
              </a:rPr>
              <a:t>先頭の添字</a:t>
            </a:r>
          </a:p>
        </p:txBody>
      </p:sp>
      <p:sp>
        <p:nvSpPr>
          <p:cNvPr id="37895" name="テキスト ボックス 12"/>
          <p:cNvSpPr txBox="1">
            <a:spLocks noChangeArrowheads="1"/>
          </p:cNvSpPr>
          <p:nvPr/>
        </p:nvSpPr>
        <p:spPr bwMode="auto">
          <a:xfrm>
            <a:off x="6367464" y="2437179"/>
            <a:ext cx="41516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>
                <a:solidFill>
                  <a:srgbClr val="FF6600"/>
                </a:solidFill>
                <a:ea typeface="メイリオ"/>
                <a:cs typeface="メイリオ"/>
              </a:rPr>
              <a:t>末尾の添字（要素の個数</a:t>
            </a:r>
            <a:r>
              <a:rPr lang="en-US" altLang="ja-JP">
                <a:solidFill>
                  <a:srgbClr val="FF6600"/>
                </a:solidFill>
                <a:ea typeface="メイリオ"/>
                <a:cs typeface="メイリオ"/>
              </a:rPr>
              <a:t>-1</a:t>
            </a:r>
            <a:r>
              <a:rPr lang="ja-JP" altLang="en-US">
                <a:solidFill>
                  <a:srgbClr val="FF6600"/>
                </a:solidFill>
                <a:ea typeface="メイリオ"/>
                <a:cs typeface="メイリオ"/>
              </a:rPr>
              <a:t>）</a:t>
            </a:r>
          </a:p>
        </p:txBody>
      </p:sp>
      <p:sp>
        <p:nvSpPr>
          <p:cNvPr id="37896" name="テキスト ボックス 13"/>
          <p:cNvSpPr txBox="1">
            <a:spLocks noChangeArrowheads="1"/>
          </p:cNvSpPr>
          <p:nvPr/>
        </p:nvSpPr>
        <p:spPr bwMode="auto">
          <a:xfrm>
            <a:off x="8073218" y="4592936"/>
            <a:ext cx="22482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ja-JP" dirty="0">
                <a:solidFill>
                  <a:srgbClr val="FF6600"/>
                </a:solidFill>
                <a:ea typeface="メイリオ"/>
                <a:cs typeface="メイリオ"/>
              </a:rPr>
              <a:t>$</a:t>
            </a:r>
            <a:r>
              <a:rPr lang="en-US" altLang="ja-JP" dirty="0" err="1">
                <a:solidFill>
                  <a:srgbClr val="FF6600"/>
                </a:solidFill>
                <a:ea typeface="メイリオ"/>
                <a:cs typeface="メイリオ"/>
              </a:rPr>
              <a:t>i</a:t>
            </a:r>
            <a:r>
              <a:rPr lang="en-US" altLang="ja-JP" dirty="0">
                <a:solidFill>
                  <a:srgbClr val="FF6600"/>
                </a:solidFill>
                <a:ea typeface="メイリオ"/>
                <a:cs typeface="メイリオ"/>
              </a:rPr>
              <a:t>=$i+1</a:t>
            </a:r>
            <a:r>
              <a:rPr lang="ja-JP" altLang="en-US" dirty="0">
                <a:solidFill>
                  <a:srgbClr val="FF6600"/>
                </a:solidFill>
                <a:ea typeface="メイリオ"/>
                <a:cs typeface="メイリオ"/>
              </a:rPr>
              <a:t>と同じ</a:t>
            </a:r>
          </a:p>
        </p:txBody>
      </p:sp>
      <p:cxnSp>
        <p:nvCxnSpPr>
          <p:cNvPr id="37897" name="カギ線コネクタ 15"/>
          <p:cNvCxnSpPr>
            <a:cxnSpLocks noChangeShapeType="1"/>
            <a:stCxn id="37894" idx="3"/>
          </p:cNvCxnSpPr>
          <p:nvPr/>
        </p:nvCxnSpPr>
        <p:spPr bwMode="auto">
          <a:xfrm>
            <a:off x="3968482" y="2672128"/>
            <a:ext cx="257175" cy="531812"/>
          </a:xfrm>
          <a:prstGeom prst="bentConnector2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898" name="カギ線コネクタ 21"/>
          <p:cNvCxnSpPr>
            <a:cxnSpLocks noChangeShapeType="1"/>
            <a:stCxn id="37895" idx="1"/>
          </p:cNvCxnSpPr>
          <p:nvPr/>
        </p:nvCxnSpPr>
        <p:spPr bwMode="auto">
          <a:xfrm rot="10800000" flipV="1">
            <a:off x="6019801" y="2668011"/>
            <a:ext cx="347662" cy="535928"/>
          </a:xfrm>
          <a:prstGeom prst="bentConnector2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899" name="カギ線コネクタ 25"/>
          <p:cNvCxnSpPr>
            <a:cxnSpLocks noChangeShapeType="1"/>
            <a:stCxn id="37896" idx="0"/>
          </p:cNvCxnSpPr>
          <p:nvPr/>
        </p:nvCxnSpPr>
        <p:spPr bwMode="auto">
          <a:xfrm rot="5400000" flipH="1" flipV="1">
            <a:off x="8825211" y="3898722"/>
            <a:ext cx="1066354" cy="322072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900" name="テキスト ボックス 30"/>
          <p:cNvSpPr txBox="1">
            <a:spLocks noChangeArrowheads="1"/>
          </p:cNvSpPr>
          <p:nvPr/>
        </p:nvSpPr>
        <p:spPr bwMode="auto">
          <a:xfrm>
            <a:off x="2784620" y="5266948"/>
            <a:ext cx="5109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>
                <a:ea typeface="メイリオ"/>
                <a:cs typeface="メイリオ"/>
              </a:rPr>
              <a:t>例：配列の全ての要素への繰り返し</a:t>
            </a:r>
            <a:endParaRPr lang="en-US" altLang="ja-JP">
              <a:ea typeface="メイリオ"/>
              <a:cs typeface="メイリオ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938477" y="5913275"/>
            <a:ext cx="8481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メイリオ"/>
              </a:rPr>
              <a:t>PHP</a:t>
            </a:r>
            <a:r>
              <a:rPr lang="ja-JP" altLang="en-US" sz="2400" dirty="0">
                <a:latin typeface="メイリオ"/>
              </a:rPr>
              <a:t>の </a:t>
            </a:r>
            <a:r>
              <a:rPr lang="en-US" altLang="ja-JP" sz="2400" dirty="0">
                <a:solidFill>
                  <a:srgbClr val="0000FF"/>
                </a:solidFill>
                <a:latin typeface="メイリオ"/>
              </a:rPr>
              <a:t>count(</a:t>
            </a:r>
            <a:r>
              <a:rPr lang="en-US" altLang="ja-JP" sz="2400" dirty="0">
                <a:latin typeface="メイリオ"/>
              </a:rPr>
              <a:t>$</a:t>
            </a:r>
            <a:r>
              <a:rPr lang="ja-JP" altLang="en-US" sz="2400" dirty="0">
                <a:latin typeface="メイリオ"/>
              </a:rPr>
              <a:t>配列</a:t>
            </a:r>
            <a:r>
              <a:rPr lang="en-US" altLang="ja-JP" sz="2400" dirty="0">
                <a:solidFill>
                  <a:srgbClr val="0000FF"/>
                </a:solidFill>
                <a:latin typeface="メイリオ"/>
              </a:rPr>
              <a:t>) </a:t>
            </a:r>
            <a:r>
              <a:rPr lang="ja-JP" altLang="en-US" sz="2400" dirty="0">
                <a:latin typeface="メイリオ"/>
              </a:rPr>
              <a:t>は </a:t>
            </a:r>
            <a:r>
              <a:rPr lang="en-US" altLang="ja-JP" sz="2400" dirty="0">
                <a:latin typeface="メイリオ"/>
              </a:rPr>
              <a:t>JavaScript </a:t>
            </a:r>
            <a:r>
              <a:rPr lang="ja-JP" altLang="en-US" sz="2400" dirty="0">
                <a:latin typeface="メイリオ"/>
              </a:rPr>
              <a:t>で 配列</a:t>
            </a:r>
            <a:r>
              <a:rPr lang="en-US" altLang="ja-JP" sz="2400" dirty="0">
                <a:solidFill>
                  <a:srgbClr val="0000FF"/>
                </a:solidFill>
                <a:latin typeface="メイリオ"/>
              </a:rPr>
              <a:t>.length </a:t>
            </a:r>
            <a:r>
              <a:rPr lang="ja-JP" altLang="en-US" sz="2400" dirty="0">
                <a:latin typeface="メイリオ"/>
              </a:rPr>
              <a:t>と同じ！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011780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コンテンツ プレースホル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chemeClr val="tx1"/>
              </a:buClr>
              <a:buFont typeface="ＭＳ Ｐゴシック" charset="0"/>
              <a:buAutoNum type="circleNumDbPlain" startAt="2"/>
            </a:pPr>
            <a:r>
              <a:rPr lang="en-US" altLang="ja-JP" dirty="0" err="1">
                <a:solidFill>
                  <a:srgbClr val="FF0000"/>
                </a:solidFill>
                <a:latin typeface="メイリオ"/>
              </a:rPr>
              <a:t>foreach</a:t>
            </a:r>
            <a:r>
              <a:rPr lang="ja-JP" altLang="en-US" dirty="0">
                <a:latin typeface="メイリオ"/>
              </a:rPr>
              <a:t>文で「</a:t>
            </a:r>
            <a:r>
              <a:rPr lang="ja-JP" altLang="en-US" dirty="0">
                <a:solidFill>
                  <a:srgbClr val="008000"/>
                </a:solidFill>
                <a:latin typeface="メイリオ"/>
              </a:rPr>
              <a:t>要素を先頭から末尾まで順に</a:t>
            </a:r>
            <a:br>
              <a:rPr lang="en-US" altLang="ja-JP" dirty="0">
                <a:solidFill>
                  <a:srgbClr val="008000"/>
                </a:solidFill>
                <a:latin typeface="メイリオ"/>
              </a:rPr>
            </a:br>
            <a:r>
              <a:rPr lang="ja-JP" altLang="en-US" dirty="0">
                <a:solidFill>
                  <a:srgbClr val="008000"/>
                </a:solidFill>
                <a:latin typeface="メイリオ"/>
              </a:rPr>
              <a:t>変数に代入する</a:t>
            </a:r>
            <a:r>
              <a:rPr lang="ja-JP" altLang="en-US" dirty="0">
                <a:latin typeface="メイリオ"/>
              </a:rPr>
              <a:t>」ことを繰り返す</a:t>
            </a:r>
            <a:endParaRPr lang="en-US" altLang="ja-JP" dirty="0">
              <a:latin typeface="メイリオ"/>
            </a:endParaRPr>
          </a:p>
          <a:p>
            <a:pPr marL="514350" indent="-514350">
              <a:buNone/>
            </a:pPr>
            <a:endParaRPr lang="en-US" altLang="ja-JP" dirty="0">
              <a:latin typeface="メイリオ"/>
            </a:endParaRPr>
          </a:p>
          <a:p>
            <a:pPr marL="514350" indent="-514350">
              <a:buNone/>
            </a:pPr>
            <a:r>
              <a:rPr lang="en-US" altLang="ja-JP" dirty="0">
                <a:latin typeface="メイリオ"/>
              </a:rPr>
              <a:t>		</a:t>
            </a:r>
            <a:r>
              <a:rPr lang="en-US" altLang="ja-JP" dirty="0" err="1">
                <a:solidFill>
                  <a:srgbClr val="FF0000"/>
                </a:solidFill>
                <a:latin typeface="メイリオ"/>
              </a:rPr>
              <a:t>foreach</a:t>
            </a:r>
            <a:r>
              <a:rPr lang="en-US" altLang="ja-JP" dirty="0">
                <a:latin typeface="メイリオ"/>
              </a:rPr>
              <a:t>($</a:t>
            </a:r>
            <a:r>
              <a:rPr lang="ja-JP" altLang="en-US" dirty="0">
                <a:latin typeface="メイリオ"/>
              </a:rPr>
              <a:t>配列</a:t>
            </a:r>
            <a:r>
              <a:rPr lang="en-US" altLang="ja-JP" dirty="0">
                <a:latin typeface="メイリオ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メイリオ"/>
              </a:rPr>
              <a:t>as</a:t>
            </a:r>
            <a:r>
              <a:rPr lang="en-US" altLang="ja-JP" dirty="0">
                <a:latin typeface="メイリオ"/>
              </a:rPr>
              <a:t> $</a:t>
            </a:r>
            <a:r>
              <a:rPr lang="ja-JP" altLang="en-US" dirty="0">
                <a:latin typeface="メイリオ"/>
              </a:rPr>
              <a:t>変数</a:t>
            </a:r>
            <a:r>
              <a:rPr lang="en-US" altLang="ja-JP" dirty="0">
                <a:latin typeface="メイリオ"/>
              </a:rPr>
              <a:t>){</a:t>
            </a:r>
          </a:p>
          <a:p>
            <a:pPr marL="514350" indent="-514350">
              <a:buNone/>
            </a:pPr>
            <a:r>
              <a:rPr lang="en-US" altLang="ja-JP" dirty="0">
                <a:latin typeface="メイリオ"/>
              </a:rPr>
              <a:t>		  $</a:t>
            </a:r>
            <a:r>
              <a:rPr lang="ja-JP" altLang="en-US" dirty="0">
                <a:latin typeface="メイリオ"/>
              </a:rPr>
              <a:t>変数（</a:t>
            </a:r>
            <a:r>
              <a:rPr lang="en-US" altLang="ja-JP" dirty="0">
                <a:latin typeface="メイリオ"/>
              </a:rPr>
              <a:t>=</a:t>
            </a:r>
            <a:r>
              <a:rPr lang="ja-JP" altLang="en-US" dirty="0">
                <a:latin typeface="メイリオ"/>
              </a:rPr>
              <a:t>要素）に対する処理</a:t>
            </a:r>
            <a:r>
              <a:rPr lang="en-US" altLang="ja-JP" dirty="0">
                <a:latin typeface="メイリオ"/>
              </a:rPr>
              <a:t>;</a:t>
            </a:r>
          </a:p>
          <a:p>
            <a:pPr marL="514350" indent="-514350">
              <a:buNone/>
            </a:pPr>
            <a:r>
              <a:rPr lang="en-US" altLang="ja-JP" dirty="0">
                <a:latin typeface="メイリオ"/>
              </a:rPr>
              <a:t>		}</a:t>
            </a:r>
            <a:endParaRPr lang="ja-JP" altLang="en-US" dirty="0">
              <a:latin typeface="メイリオ"/>
            </a:endParaRPr>
          </a:p>
        </p:txBody>
      </p:sp>
      <p:sp>
        <p:nvSpPr>
          <p:cNvPr id="38917" name="角丸四角形 10"/>
          <p:cNvSpPr>
            <a:spLocks noChangeArrowheads="1"/>
          </p:cNvSpPr>
          <p:nvPr/>
        </p:nvSpPr>
        <p:spPr bwMode="auto">
          <a:xfrm>
            <a:off x="1388815" y="2979390"/>
            <a:ext cx="6305819" cy="195577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38918" name="テキスト ボックス 30"/>
          <p:cNvSpPr txBox="1">
            <a:spLocks noChangeArrowheads="1"/>
          </p:cNvSpPr>
          <p:nvPr/>
        </p:nvSpPr>
        <p:spPr bwMode="auto">
          <a:xfrm>
            <a:off x="2770189" y="4992789"/>
            <a:ext cx="5109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>
                <a:ea typeface="メイリオ"/>
                <a:cs typeface="メイリオ"/>
              </a:rPr>
              <a:t>例：配列の全ての要素への繰り返し</a:t>
            </a:r>
            <a:endParaRPr lang="en-US" altLang="ja-JP">
              <a:ea typeface="メイリオ"/>
              <a:cs typeface="メイリオ"/>
            </a:endParaRPr>
          </a:p>
        </p:txBody>
      </p:sp>
      <p:sp>
        <p:nvSpPr>
          <p:cNvPr id="38919" name="正方形/長方形 14"/>
          <p:cNvSpPr>
            <a:spLocks noChangeArrowheads="1"/>
          </p:cNvSpPr>
          <p:nvPr/>
        </p:nvSpPr>
        <p:spPr bwMode="auto">
          <a:xfrm>
            <a:off x="3276600" y="2507760"/>
            <a:ext cx="762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en-US" altLang="ja-JP">
                <a:ea typeface="メイリオ"/>
                <a:cs typeface="メイリオ"/>
              </a:rPr>
              <a:t>"</a:t>
            </a:r>
            <a:r>
              <a:rPr lang="ja-JP" altLang="en-US">
                <a:ea typeface="メイリオ"/>
                <a:cs typeface="メイリオ"/>
              </a:rPr>
              <a:t>京都</a:t>
            </a:r>
            <a:r>
              <a:rPr lang="en-US" altLang="ja-JP">
                <a:ea typeface="メイリオ"/>
                <a:cs typeface="メイリオ"/>
              </a:rPr>
              <a:t>"</a:t>
            </a:r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38920" name="正方形/長方形 17"/>
          <p:cNvSpPr>
            <a:spLocks noChangeArrowheads="1"/>
          </p:cNvSpPr>
          <p:nvPr/>
        </p:nvSpPr>
        <p:spPr bwMode="auto">
          <a:xfrm>
            <a:off x="4114800" y="2507760"/>
            <a:ext cx="762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en-US" altLang="ja-JP">
                <a:ea typeface="メイリオ"/>
                <a:cs typeface="メイリオ"/>
              </a:rPr>
              <a:t>"</a:t>
            </a:r>
            <a:r>
              <a:rPr lang="ja-JP" altLang="en-US">
                <a:ea typeface="メイリオ"/>
                <a:cs typeface="メイリオ"/>
              </a:rPr>
              <a:t>札幌</a:t>
            </a:r>
            <a:r>
              <a:rPr lang="en-US" altLang="ja-JP">
                <a:ea typeface="メイリオ"/>
                <a:cs typeface="メイリオ"/>
              </a:rPr>
              <a:t>"</a:t>
            </a:r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38921" name="正方形/長方形 18"/>
          <p:cNvSpPr>
            <a:spLocks noChangeArrowheads="1"/>
          </p:cNvSpPr>
          <p:nvPr/>
        </p:nvSpPr>
        <p:spPr bwMode="auto">
          <a:xfrm>
            <a:off x="4953000" y="2507760"/>
            <a:ext cx="762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en-US" altLang="ja-JP">
                <a:ea typeface="メイリオ"/>
                <a:cs typeface="メイリオ"/>
              </a:rPr>
              <a:t>"</a:t>
            </a:r>
            <a:r>
              <a:rPr lang="ja-JP" altLang="en-US">
                <a:ea typeface="メイリオ"/>
                <a:cs typeface="メイリオ"/>
              </a:rPr>
              <a:t>東京</a:t>
            </a:r>
            <a:r>
              <a:rPr lang="en-US" altLang="ja-JP">
                <a:ea typeface="メイリオ"/>
                <a:cs typeface="メイリオ"/>
              </a:rPr>
              <a:t>"</a:t>
            </a:r>
            <a:endParaRPr lang="ja-JP" altLang="en-US">
              <a:ea typeface="メイリオ"/>
              <a:cs typeface="メイリオ"/>
            </a:endParaRPr>
          </a:p>
        </p:txBody>
      </p:sp>
      <p:grpSp>
        <p:nvGrpSpPr>
          <p:cNvPr id="2" name="図形グループ 27"/>
          <p:cNvGrpSpPr>
            <a:grpSpLocks/>
          </p:cNvGrpSpPr>
          <p:nvPr/>
        </p:nvGrpSpPr>
        <p:grpSpPr bwMode="auto">
          <a:xfrm>
            <a:off x="6629400" y="2503000"/>
            <a:ext cx="3219464" cy="461665"/>
            <a:chOff x="5105400" y="3195935"/>
            <a:chExt cx="3219464" cy="461368"/>
          </a:xfrm>
        </p:grpSpPr>
        <p:sp>
          <p:nvSpPr>
            <p:cNvPr id="38929" name="テキスト ボックス 19"/>
            <p:cNvSpPr txBox="1">
              <a:spLocks noChangeArrowheads="1"/>
            </p:cNvSpPr>
            <p:nvPr/>
          </p:nvSpPr>
          <p:spPr bwMode="auto">
            <a:xfrm>
              <a:off x="5985762" y="3195935"/>
              <a:ext cx="2339102" cy="461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ja-JP" altLang="en-US">
                  <a:solidFill>
                    <a:srgbClr val="FF6600"/>
                  </a:solidFill>
                  <a:ea typeface="メイリオ"/>
                  <a:cs typeface="メイリオ"/>
                </a:rPr>
                <a:t>繰り返し１回目</a:t>
              </a:r>
            </a:p>
          </p:txBody>
        </p:sp>
        <p:sp>
          <p:nvSpPr>
            <p:cNvPr id="38930" name="正方形/長方形 23"/>
            <p:cNvSpPr>
              <a:spLocks noChangeArrowheads="1"/>
            </p:cNvSpPr>
            <p:nvPr/>
          </p:nvSpPr>
          <p:spPr bwMode="auto">
            <a:xfrm>
              <a:off x="5105400" y="3200400"/>
              <a:ext cx="762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r>
                <a:rPr lang="en-US" altLang="ja-JP">
                  <a:ea typeface="メイリオ"/>
                  <a:cs typeface="メイリオ"/>
                </a:rPr>
                <a:t>"</a:t>
              </a:r>
              <a:r>
                <a:rPr lang="ja-JP" altLang="en-US">
                  <a:ea typeface="メイリオ"/>
                  <a:cs typeface="メイリオ"/>
                </a:rPr>
                <a:t>京都</a:t>
              </a:r>
              <a:r>
                <a:rPr lang="en-US" altLang="ja-JP">
                  <a:ea typeface="メイリオ"/>
                  <a:cs typeface="メイリオ"/>
                </a:rPr>
                <a:t>"</a:t>
              </a:r>
              <a:endParaRPr lang="ja-JP" altLang="en-US">
                <a:ea typeface="メイリオ"/>
                <a:cs typeface="メイリオ"/>
              </a:endParaRPr>
            </a:p>
          </p:txBody>
        </p:sp>
      </p:grpSp>
      <p:grpSp>
        <p:nvGrpSpPr>
          <p:cNvPr id="3" name="図形グループ 28"/>
          <p:cNvGrpSpPr>
            <a:grpSpLocks/>
          </p:cNvGrpSpPr>
          <p:nvPr/>
        </p:nvGrpSpPr>
        <p:grpSpPr bwMode="auto">
          <a:xfrm>
            <a:off x="6629400" y="2507763"/>
            <a:ext cx="3219464" cy="461665"/>
            <a:chOff x="5105400" y="3657600"/>
            <a:chExt cx="3219464" cy="461367"/>
          </a:xfrm>
        </p:grpSpPr>
        <p:sp>
          <p:nvSpPr>
            <p:cNvPr id="38927" name="テキスト ボックス 20"/>
            <p:cNvSpPr txBox="1">
              <a:spLocks noChangeArrowheads="1"/>
            </p:cNvSpPr>
            <p:nvPr/>
          </p:nvSpPr>
          <p:spPr bwMode="auto">
            <a:xfrm>
              <a:off x="5985762" y="3657600"/>
              <a:ext cx="2339102" cy="461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ja-JP" altLang="en-US">
                  <a:solidFill>
                    <a:srgbClr val="FF6600"/>
                  </a:solidFill>
                  <a:ea typeface="メイリオ"/>
                  <a:cs typeface="メイリオ"/>
                </a:rPr>
                <a:t>繰り返し２回目</a:t>
              </a:r>
            </a:p>
          </p:txBody>
        </p:sp>
        <p:sp>
          <p:nvSpPr>
            <p:cNvPr id="38928" name="正方形/長方形 24"/>
            <p:cNvSpPr>
              <a:spLocks noChangeArrowheads="1"/>
            </p:cNvSpPr>
            <p:nvPr/>
          </p:nvSpPr>
          <p:spPr bwMode="auto">
            <a:xfrm>
              <a:off x="5105400" y="3657600"/>
              <a:ext cx="762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r>
                <a:rPr lang="en-US" altLang="ja-JP">
                  <a:ea typeface="メイリオ"/>
                  <a:cs typeface="メイリオ"/>
                </a:rPr>
                <a:t>"</a:t>
              </a:r>
              <a:r>
                <a:rPr lang="ja-JP" altLang="en-US">
                  <a:ea typeface="メイリオ"/>
                  <a:cs typeface="メイリオ"/>
                </a:rPr>
                <a:t>札幌</a:t>
              </a:r>
              <a:r>
                <a:rPr lang="en-US" altLang="ja-JP">
                  <a:ea typeface="メイリオ"/>
                  <a:cs typeface="メイリオ"/>
                </a:rPr>
                <a:t>"</a:t>
              </a:r>
              <a:endParaRPr lang="ja-JP" altLang="en-US">
                <a:ea typeface="メイリオ"/>
                <a:cs typeface="メイリオ"/>
              </a:endParaRPr>
            </a:p>
          </p:txBody>
        </p:sp>
      </p:grpSp>
      <p:grpSp>
        <p:nvGrpSpPr>
          <p:cNvPr id="4" name="図形グループ 29"/>
          <p:cNvGrpSpPr>
            <a:grpSpLocks/>
          </p:cNvGrpSpPr>
          <p:nvPr/>
        </p:nvGrpSpPr>
        <p:grpSpPr bwMode="auto">
          <a:xfrm>
            <a:off x="6629400" y="2497796"/>
            <a:ext cx="3219464" cy="471630"/>
            <a:chOff x="5105400" y="4114800"/>
            <a:chExt cx="3219464" cy="471326"/>
          </a:xfrm>
        </p:grpSpPr>
        <p:sp>
          <p:nvSpPr>
            <p:cNvPr id="38925" name="テキスト ボックス 22"/>
            <p:cNvSpPr txBox="1">
              <a:spLocks noChangeArrowheads="1"/>
            </p:cNvSpPr>
            <p:nvPr/>
          </p:nvSpPr>
          <p:spPr bwMode="auto">
            <a:xfrm>
              <a:off x="5985762" y="4124758"/>
              <a:ext cx="2339102" cy="461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ja-JP" altLang="en-US">
                  <a:solidFill>
                    <a:srgbClr val="FF6600"/>
                  </a:solidFill>
                  <a:ea typeface="メイリオ"/>
                  <a:cs typeface="メイリオ"/>
                </a:rPr>
                <a:t>繰り返し３回目</a:t>
              </a:r>
            </a:p>
          </p:txBody>
        </p:sp>
        <p:sp>
          <p:nvSpPr>
            <p:cNvPr id="38926" name="正方形/長方形 26"/>
            <p:cNvSpPr>
              <a:spLocks noChangeArrowheads="1"/>
            </p:cNvSpPr>
            <p:nvPr/>
          </p:nvSpPr>
          <p:spPr bwMode="auto">
            <a:xfrm>
              <a:off x="5105400" y="4114800"/>
              <a:ext cx="7620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r>
                <a:rPr lang="en-US" altLang="ja-JP" dirty="0">
                  <a:ea typeface="メイリオ"/>
                  <a:cs typeface="メイリオ"/>
                </a:rPr>
                <a:t>"</a:t>
              </a:r>
              <a:r>
                <a:rPr lang="ja-JP" altLang="en-US" dirty="0">
                  <a:ea typeface="メイリオ"/>
                  <a:cs typeface="メイリオ"/>
                </a:rPr>
                <a:t>東京</a:t>
              </a:r>
              <a:r>
                <a:rPr lang="en-US" altLang="ja-JP" dirty="0">
                  <a:ea typeface="メイリオ"/>
                  <a:cs typeface="メイリオ"/>
                </a:rPr>
                <a:t>"</a:t>
              </a:r>
              <a:endParaRPr lang="ja-JP" altLang="en-US" dirty="0">
                <a:ea typeface="メイリオ"/>
                <a:cs typeface="メイリオ"/>
              </a:endParaRPr>
            </a:p>
          </p:txBody>
        </p:sp>
      </p:grp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66518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3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90500"/>
            <a:ext cx="10420351" cy="685800"/>
          </a:xfrm>
        </p:spPr>
        <p:txBody>
          <a:bodyPr/>
          <a:lstStyle/>
          <a:p>
            <a:r>
              <a:rPr lang="ja-JP" altLang="en-US" dirty="0">
                <a:latin typeface="メイリオ"/>
              </a:rPr>
              <a:t>配列要素に対する繰り返し</a:t>
            </a:r>
          </a:p>
        </p:txBody>
      </p:sp>
      <p:sp>
        <p:nvSpPr>
          <p:cNvPr id="39939" name="コンテンツ プレースホルダ 9"/>
          <p:cNvSpPr>
            <a:spLocks noGrp="1"/>
          </p:cNvSpPr>
          <p:nvPr>
            <p:ph idx="1"/>
          </p:nvPr>
        </p:nvSpPr>
        <p:spPr>
          <a:xfrm>
            <a:off x="362968" y="1422400"/>
            <a:ext cx="10305032" cy="3632200"/>
          </a:xfrm>
        </p:spPr>
        <p:txBody>
          <a:bodyPr/>
          <a:lstStyle/>
          <a:p>
            <a:pPr marL="514350" indent="-514350"/>
            <a:r>
              <a:rPr lang="en-US" altLang="ja-JP" dirty="0" err="1">
                <a:latin typeface="メイリオ"/>
              </a:rPr>
              <a:t>foreach</a:t>
            </a:r>
            <a:r>
              <a:rPr lang="ja-JP" altLang="en-US" dirty="0">
                <a:latin typeface="メイリオ"/>
              </a:rPr>
              <a:t>文は，</a:t>
            </a:r>
            <a:r>
              <a:rPr lang="ja-JP" altLang="en-US" dirty="0">
                <a:solidFill>
                  <a:srgbClr val="008000"/>
                </a:solidFill>
                <a:latin typeface="メイリオ"/>
              </a:rPr>
              <a:t>連想配列のキーと値の組を繰り返し取り出す</a:t>
            </a:r>
            <a:r>
              <a:rPr lang="ja-JP" altLang="en-US" dirty="0">
                <a:latin typeface="メイリオ"/>
              </a:rPr>
              <a:t>時にも使う</a:t>
            </a:r>
            <a:endParaRPr lang="en-US" altLang="ja-JP" dirty="0">
              <a:latin typeface="メイリオ"/>
            </a:endParaRPr>
          </a:p>
          <a:p>
            <a:pPr marL="514350" indent="-514350"/>
            <a:endParaRPr lang="en-US" altLang="ja-JP" dirty="0">
              <a:latin typeface="メイリオ"/>
            </a:endParaRPr>
          </a:p>
          <a:p>
            <a:pPr marL="514350" indent="-514350">
              <a:buNone/>
            </a:pPr>
            <a:endParaRPr lang="en-US" altLang="ja-JP" dirty="0">
              <a:latin typeface="メイリオ"/>
            </a:endParaRPr>
          </a:p>
          <a:p>
            <a:pPr marL="514350" indent="-514350">
              <a:buNone/>
            </a:pPr>
            <a:r>
              <a:rPr lang="en-US" altLang="ja-JP" dirty="0">
                <a:latin typeface="メイリオ"/>
              </a:rPr>
              <a:t>		</a:t>
            </a:r>
            <a:r>
              <a:rPr lang="en-US" altLang="ja-JP" dirty="0" err="1">
                <a:solidFill>
                  <a:srgbClr val="FF0000"/>
                </a:solidFill>
                <a:latin typeface="メイリオ"/>
              </a:rPr>
              <a:t>foreach</a:t>
            </a:r>
            <a:r>
              <a:rPr lang="en-US" altLang="ja-JP" dirty="0">
                <a:latin typeface="メイリオ"/>
              </a:rPr>
              <a:t>($</a:t>
            </a:r>
            <a:r>
              <a:rPr lang="ja-JP" altLang="en-US" dirty="0">
                <a:latin typeface="メイリオ"/>
              </a:rPr>
              <a:t>連想配列</a:t>
            </a:r>
            <a:r>
              <a:rPr lang="en-US" altLang="ja-JP" dirty="0">
                <a:latin typeface="メイリオ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メイリオ"/>
              </a:rPr>
              <a:t>as</a:t>
            </a:r>
            <a:r>
              <a:rPr lang="en-US" altLang="ja-JP" dirty="0">
                <a:latin typeface="メイリオ"/>
              </a:rPr>
              <a:t> $</a:t>
            </a:r>
            <a:r>
              <a:rPr lang="ja-JP" altLang="en-US" dirty="0">
                <a:latin typeface="メイリオ"/>
              </a:rPr>
              <a:t>ｷｰ</a:t>
            </a:r>
            <a:r>
              <a:rPr lang="en-US" altLang="ja-JP" dirty="0">
                <a:latin typeface="メイリオ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メイリオ"/>
              </a:rPr>
              <a:t>=&gt; </a:t>
            </a:r>
            <a:r>
              <a:rPr lang="en-US" altLang="ja-JP" dirty="0">
                <a:latin typeface="メイリオ"/>
              </a:rPr>
              <a:t>$</a:t>
            </a:r>
            <a:r>
              <a:rPr lang="ja-JP" altLang="en-US" dirty="0">
                <a:latin typeface="メイリオ"/>
              </a:rPr>
              <a:t>値</a:t>
            </a:r>
            <a:r>
              <a:rPr lang="en-US" altLang="ja-JP" dirty="0">
                <a:latin typeface="メイリオ"/>
              </a:rPr>
              <a:t>){</a:t>
            </a:r>
          </a:p>
          <a:p>
            <a:pPr marL="514350" indent="-514350">
              <a:buNone/>
            </a:pPr>
            <a:r>
              <a:rPr lang="en-US" altLang="ja-JP" dirty="0">
                <a:latin typeface="メイリオ"/>
              </a:rPr>
              <a:t>		  $</a:t>
            </a:r>
            <a:r>
              <a:rPr lang="ja-JP" altLang="en-US" dirty="0">
                <a:latin typeface="メイリオ"/>
              </a:rPr>
              <a:t>ｷｰと</a:t>
            </a:r>
            <a:r>
              <a:rPr lang="en-US" altLang="ja-JP" dirty="0">
                <a:latin typeface="メイリオ"/>
              </a:rPr>
              <a:t>$</a:t>
            </a:r>
            <a:r>
              <a:rPr lang="ja-JP" altLang="en-US" dirty="0">
                <a:latin typeface="メイリオ"/>
              </a:rPr>
              <a:t>値に対する処理</a:t>
            </a:r>
            <a:r>
              <a:rPr lang="en-US" altLang="ja-JP" dirty="0">
                <a:latin typeface="メイリオ"/>
              </a:rPr>
              <a:t>;</a:t>
            </a:r>
          </a:p>
          <a:p>
            <a:pPr marL="514350" indent="-514350">
              <a:buNone/>
            </a:pPr>
            <a:r>
              <a:rPr lang="en-US" altLang="ja-JP" dirty="0">
                <a:latin typeface="メイリオ"/>
              </a:rPr>
              <a:t>		}</a:t>
            </a:r>
            <a:endParaRPr lang="ja-JP" altLang="en-US" dirty="0">
              <a:latin typeface="メイリオ"/>
            </a:endParaRPr>
          </a:p>
        </p:txBody>
      </p:sp>
      <p:sp>
        <p:nvSpPr>
          <p:cNvPr id="39941" name="角丸四角形 10"/>
          <p:cNvSpPr>
            <a:spLocks noChangeArrowheads="1"/>
          </p:cNvSpPr>
          <p:nvPr/>
        </p:nvSpPr>
        <p:spPr bwMode="auto">
          <a:xfrm>
            <a:off x="1380357" y="3543219"/>
            <a:ext cx="7801246" cy="192691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39942" name="テキスト ボックス 30"/>
          <p:cNvSpPr txBox="1">
            <a:spLocks noChangeArrowheads="1"/>
          </p:cNvSpPr>
          <p:nvPr/>
        </p:nvSpPr>
        <p:spPr bwMode="auto">
          <a:xfrm>
            <a:off x="2770188" y="5555559"/>
            <a:ext cx="5724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>
                <a:ea typeface="メイリオ"/>
                <a:cs typeface="メイリオ"/>
              </a:rPr>
              <a:t>例：連想配列の全ての要素への繰り返し</a:t>
            </a:r>
            <a:endParaRPr lang="en-US" altLang="ja-JP">
              <a:ea typeface="メイリオ"/>
              <a:cs typeface="メイリオ"/>
            </a:endParaRPr>
          </a:p>
        </p:txBody>
      </p:sp>
      <p:sp>
        <p:nvSpPr>
          <p:cNvPr id="39943" name="正方形/長方形 14"/>
          <p:cNvSpPr>
            <a:spLocks noChangeArrowheads="1"/>
          </p:cNvSpPr>
          <p:nvPr/>
        </p:nvSpPr>
        <p:spPr bwMode="auto">
          <a:xfrm>
            <a:off x="2057400" y="2969520"/>
            <a:ext cx="14478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ja-JP" dirty="0">
                <a:ea typeface="メイリオ"/>
                <a:cs typeface="メイリオ"/>
              </a:rPr>
              <a:t>"k"=&gt;"</a:t>
            </a:r>
            <a:r>
              <a:rPr lang="ja-JP" altLang="en-US" dirty="0">
                <a:ea typeface="メイリオ"/>
                <a:cs typeface="メイリオ"/>
              </a:rPr>
              <a:t>京都</a:t>
            </a:r>
            <a:r>
              <a:rPr lang="en-US" altLang="ja-JP" dirty="0">
                <a:ea typeface="メイリオ"/>
                <a:cs typeface="メイリオ"/>
              </a:rPr>
              <a:t>"</a:t>
            </a:r>
            <a:endParaRPr lang="ja-JP" altLang="en-US" dirty="0">
              <a:ea typeface="メイリオ"/>
              <a:cs typeface="メイリオ"/>
            </a:endParaRPr>
          </a:p>
        </p:txBody>
      </p:sp>
      <p:sp>
        <p:nvSpPr>
          <p:cNvPr id="39944" name="正方形/長方形 21"/>
          <p:cNvSpPr>
            <a:spLocks noChangeArrowheads="1"/>
          </p:cNvSpPr>
          <p:nvPr/>
        </p:nvSpPr>
        <p:spPr bwMode="auto">
          <a:xfrm>
            <a:off x="3581400" y="2969520"/>
            <a:ext cx="1447800" cy="381000"/>
          </a:xfrm>
          <a:prstGeom prst="rect">
            <a:avLst/>
          </a:prstGeom>
          <a:solidFill>
            <a:srgbClr val="BBE0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ja-JP">
                <a:ea typeface="メイリオ"/>
                <a:cs typeface="メイリオ"/>
              </a:rPr>
              <a:t>"s"=&gt;"</a:t>
            </a:r>
            <a:r>
              <a:rPr lang="ja-JP" altLang="en-US">
                <a:ea typeface="メイリオ"/>
                <a:cs typeface="メイリオ"/>
              </a:rPr>
              <a:t>札幌</a:t>
            </a:r>
            <a:r>
              <a:rPr lang="en-US" altLang="ja-JP">
                <a:ea typeface="メイリオ"/>
                <a:cs typeface="メイリオ"/>
              </a:rPr>
              <a:t>"</a:t>
            </a:r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39945" name="正方形/長方形 25"/>
          <p:cNvSpPr>
            <a:spLocks noChangeArrowheads="1"/>
          </p:cNvSpPr>
          <p:nvPr/>
        </p:nvSpPr>
        <p:spPr bwMode="auto">
          <a:xfrm>
            <a:off x="5105400" y="2969520"/>
            <a:ext cx="1447800" cy="381000"/>
          </a:xfrm>
          <a:prstGeom prst="rect">
            <a:avLst/>
          </a:prstGeom>
          <a:solidFill>
            <a:srgbClr val="BBE0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ja-JP">
                <a:ea typeface="メイリオ"/>
                <a:cs typeface="メイリオ"/>
              </a:rPr>
              <a:t>"t"=&gt;"</a:t>
            </a:r>
            <a:r>
              <a:rPr lang="ja-JP" altLang="en-US">
                <a:ea typeface="メイリオ"/>
                <a:cs typeface="メイリオ"/>
              </a:rPr>
              <a:t>東京</a:t>
            </a:r>
            <a:r>
              <a:rPr lang="en-US" altLang="ja-JP">
                <a:ea typeface="メイリオ"/>
                <a:cs typeface="メイリオ"/>
              </a:rPr>
              <a:t>"</a:t>
            </a:r>
            <a:endParaRPr lang="ja-JP" altLang="en-US">
              <a:ea typeface="メイリオ"/>
              <a:cs typeface="メイリオ"/>
            </a:endParaRPr>
          </a:p>
        </p:txBody>
      </p:sp>
      <p:grpSp>
        <p:nvGrpSpPr>
          <p:cNvPr id="2" name="図形グループ 28"/>
          <p:cNvGrpSpPr>
            <a:grpSpLocks/>
          </p:cNvGrpSpPr>
          <p:nvPr/>
        </p:nvGrpSpPr>
        <p:grpSpPr bwMode="auto">
          <a:xfrm>
            <a:off x="7243764" y="2507558"/>
            <a:ext cx="2339102" cy="842962"/>
            <a:chOff x="5719062" y="2738735"/>
            <a:chExt cx="2339886" cy="842665"/>
          </a:xfrm>
        </p:grpSpPr>
        <p:sp>
          <p:nvSpPr>
            <p:cNvPr id="39955" name="テキスト ボックス 19"/>
            <p:cNvSpPr txBox="1">
              <a:spLocks noChangeArrowheads="1"/>
            </p:cNvSpPr>
            <p:nvPr/>
          </p:nvSpPr>
          <p:spPr bwMode="auto">
            <a:xfrm>
              <a:off x="5719062" y="2738735"/>
              <a:ext cx="2339886" cy="46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ja-JP" altLang="en-US">
                  <a:solidFill>
                    <a:srgbClr val="FF6600"/>
                  </a:solidFill>
                  <a:ea typeface="メイリオ"/>
                  <a:cs typeface="メイリオ"/>
                </a:rPr>
                <a:t>繰り返し１回目</a:t>
              </a:r>
            </a:p>
          </p:txBody>
        </p:sp>
        <p:sp>
          <p:nvSpPr>
            <p:cNvPr id="39956" name="正方形/長方形 23"/>
            <p:cNvSpPr>
              <a:spLocks noChangeArrowheads="1"/>
            </p:cNvSpPr>
            <p:nvPr/>
          </p:nvSpPr>
          <p:spPr bwMode="auto">
            <a:xfrm>
              <a:off x="5719062" y="3200400"/>
              <a:ext cx="681738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ja-JP">
                  <a:ea typeface="メイリオ"/>
                  <a:cs typeface="メイリオ"/>
                </a:rPr>
                <a:t>"k"</a:t>
              </a:r>
              <a:endParaRPr lang="ja-JP" altLang="en-US">
                <a:ea typeface="メイリオ"/>
                <a:cs typeface="メイリオ"/>
              </a:endParaRPr>
            </a:p>
          </p:txBody>
        </p:sp>
        <p:sp>
          <p:nvSpPr>
            <p:cNvPr id="39957" name="正方形/長方形 27"/>
            <p:cNvSpPr>
              <a:spLocks noChangeArrowheads="1"/>
            </p:cNvSpPr>
            <p:nvPr/>
          </p:nvSpPr>
          <p:spPr bwMode="auto">
            <a:xfrm>
              <a:off x="6912267" y="3200400"/>
              <a:ext cx="860133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ja-JP">
                  <a:ea typeface="メイリオ"/>
                  <a:cs typeface="メイリオ"/>
                </a:rPr>
                <a:t>"</a:t>
              </a:r>
              <a:r>
                <a:rPr lang="ja-JP" altLang="en-US">
                  <a:ea typeface="メイリオ"/>
                  <a:cs typeface="メイリオ"/>
                </a:rPr>
                <a:t>京都</a:t>
              </a:r>
              <a:r>
                <a:rPr lang="en-US" altLang="ja-JP">
                  <a:ea typeface="メイリオ"/>
                  <a:cs typeface="メイリオ"/>
                </a:rPr>
                <a:t>"</a:t>
              </a:r>
              <a:endParaRPr lang="ja-JP" altLang="en-US">
                <a:ea typeface="メイリオ"/>
                <a:cs typeface="メイリオ"/>
              </a:endParaRPr>
            </a:p>
          </p:txBody>
        </p:sp>
      </p:grpSp>
      <p:grpSp>
        <p:nvGrpSpPr>
          <p:cNvPr id="3" name="図形グループ 29"/>
          <p:cNvGrpSpPr>
            <a:grpSpLocks/>
          </p:cNvGrpSpPr>
          <p:nvPr/>
        </p:nvGrpSpPr>
        <p:grpSpPr bwMode="auto">
          <a:xfrm>
            <a:off x="7239000" y="2497891"/>
            <a:ext cx="2339102" cy="842963"/>
            <a:chOff x="5719062" y="2738735"/>
            <a:chExt cx="2339885" cy="842665"/>
          </a:xfrm>
        </p:grpSpPr>
        <p:sp>
          <p:nvSpPr>
            <p:cNvPr id="39952" name="テキスト ボックス 31"/>
            <p:cNvSpPr txBox="1">
              <a:spLocks noChangeArrowheads="1"/>
            </p:cNvSpPr>
            <p:nvPr/>
          </p:nvSpPr>
          <p:spPr bwMode="auto">
            <a:xfrm>
              <a:off x="5719062" y="2738735"/>
              <a:ext cx="2339885" cy="46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ja-JP" altLang="en-US">
                  <a:solidFill>
                    <a:srgbClr val="FF6600"/>
                  </a:solidFill>
                  <a:ea typeface="メイリオ"/>
                  <a:cs typeface="メイリオ"/>
                </a:rPr>
                <a:t>繰り返し２回目</a:t>
              </a:r>
            </a:p>
          </p:txBody>
        </p:sp>
        <p:sp>
          <p:nvSpPr>
            <p:cNvPr id="39953" name="正方形/長方形 32"/>
            <p:cNvSpPr>
              <a:spLocks noChangeArrowheads="1"/>
            </p:cNvSpPr>
            <p:nvPr/>
          </p:nvSpPr>
          <p:spPr bwMode="auto">
            <a:xfrm>
              <a:off x="5719062" y="3200400"/>
              <a:ext cx="681738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ja-JP">
                  <a:ea typeface="メイリオ"/>
                  <a:cs typeface="メイリオ"/>
                </a:rPr>
                <a:t>"s"</a:t>
              </a:r>
              <a:endParaRPr lang="ja-JP" altLang="en-US">
                <a:ea typeface="メイリオ"/>
                <a:cs typeface="メイリオ"/>
              </a:endParaRPr>
            </a:p>
          </p:txBody>
        </p:sp>
        <p:sp>
          <p:nvSpPr>
            <p:cNvPr id="39954" name="正方形/長方形 33"/>
            <p:cNvSpPr>
              <a:spLocks noChangeArrowheads="1"/>
            </p:cNvSpPr>
            <p:nvPr/>
          </p:nvSpPr>
          <p:spPr bwMode="auto">
            <a:xfrm>
              <a:off x="6917031" y="3200400"/>
              <a:ext cx="85537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ja-JP">
                  <a:ea typeface="メイリオ"/>
                  <a:cs typeface="メイリオ"/>
                </a:rPr>
                <a:t>"</a:t>
              </a:r>
              <a:r>
                <a:rPr lang="ja-JP" altLang="en-US">
                  <a:ea typeface="メイリオ"/>
                  <a:cs typeface="メイリオ"/>
                </a:rPr>
                <a:t>札幌</a:t>
              </a:r>
              <a:r>
                <a:rPr lang="en-US" altLang="ja-JP">
                  <a:ea typeface="メイリオ"/>
                  <a:cs typeface="メイリオ"/>
                </a:rPr>
                <a:t>"</a:t>
              </a:r>
              <a:endParaRPr lang="ja-JP" altLang="en-US">
                <a:ea typeface="メイリオ"/>
                <a:cs typeface="メイリオ"/>
              </a:endParaRPr>
            </a:p>
          </p:txBody>
        </p:sp>
      </p:grpSp>
      <p:grpSp>
        <p:nvGrpSpPr>
          <p:cNvPr id="4" name="図形グループ 35"/>
          <p:cNvGrpSpPr>
            <a:grpSpLocks/>
          </p:cNvGrpSpPr>
          <p:nvPr/>
        </p:nvGrpSpPr>
        <p:grpSpPr bwMode="auto">
          <a:xfrm>
            <a:off x="7239000" y="2507558"/>
            <a:ext cx="2339102" cy="842962"/>
            <a:chOff x="5719062" y="2738735"/>
            <a:chExt cx="2339885" cy="842665"/>
          </a:xfrm>
        </p:grpSpPr>
        <p:sp>
          <p:nvSpPr>
            <p:cNvPr id="39949" name="テキスト ボックス 36"/>
            <p:cNvSpPr txBox="1">
              <a:spLocks noChangeArrowheads="1"/>
            </p:cNvSpPr>
            <p:nvPr/>
          </p:nvSpPr>
          <p:spPr bwMode="auto">
            <a:xfrm>
              <a:off x="5719062" y="2738735"/>
              <a:ext cx="2339885" cy="46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ja-JP" altLang="en-US">
                  <a:solidFill>
                    <a:srgbClr val="FF6600"/>
                  </a:solidFill>
                  <a:ea typeface="メイリオ"/>
                  <a:cs typeface="メイリオ"/>
                </a:rPr>
                <a:t>繰り返し３回目</a:t>
              </a:r>
            </a:p>
          </p:txBody>
        </p:sp>
        <p:sp>
          <p:nvSpPr>
            <p:cNvPr id="39950" name="正方形/長方形 37"/>
            <p:cNvSpPr>
              <a:spLocks noChangeArrowheads="1"/>
            </p:cNvSpPr>
            <p:nvPr/>
          </p:nvSpPr>
          <p:spPr bwMode="auto">
            <a:xfrm>
              <a:off x="5719062" y="3200400"/>
              <a:ext cx="681738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ja-JP" dirty="0">
                  <a:ea typeface="メイリオ"/>
                  <a:cs typeface="メイリオ"/>
                </a:rPr>
                <a:t>"t"</a:t>
              </a:r>
              <a:endParaRPr lang="ja-JP" altLang="en-US" dirty="0">
                <a:ea typeface="メイリオ"/>
                <a:cs typeface="メイリオ"/>
              </a:endParaRPr>
            </a:p>
          </p:txBody>
        </p:sp>
        <p:sp>
          <p:nvSpPr>
            <p:cNvPr id="39951" name="正方形/長方形 38"/>
            <p:cNvSpPr>
              <a:spLocks noChangeArrowheads="1"/>
            </p:cNvSpPr>
            <p:nvPr/>
          </p:nvSpPr>
          <p:spPr bwMode="auto">
            <a:xfrm>
              <a:off x="6902596" y="3200400"/>
              <a:ext cx="869805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ja-JP" dirty="0">
                  <a:ea typeface="メイリオ"/>
                  <a:cs typeface="メイリオ"/>
                </a:rPr>
                <a:t>"</a:t>
              </a:r>
              <a:r>
                <a:rPr lang="ja-JP" altLang="en-US" dirty="0">
                  <a:ea typeface="メイリオ"/>
                  <a:cs typeface="メイリオ"/>
                </a:rPr>
                <a:t>東京</a:t>
              </a:r>
              <a:r>
                <a:rPr lang="en-US" altLang="ja-JP" dirty="0">
                  <a:ea typeface="メイリオ"/>
                  <a:cs typeface="メイリオ"/>
                </a:rPr>
                <a:t>"</a:t>
              </a:r>
              <a:endParaRPr lang="ja-JP" altLang="en-US" dirty="0"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2010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メイリオ"/>
              </a:rPr>
              <a:t>演習（</a:t>
            </a:r>
            <a:r>
              <a:rPr lang="en-US" altLang="ja-JP">
                <a:latin typeface="メイリオ"/>
              </a:rPr>
              <a:t>foreach</a:t>
            </a:r>
            <a:r>
              <a:rPr lang="ja-JP" altLang="en-US">
                <a:latin typeface="メイリオ"/>
              </a:rPr>
              <a:t>文）</a:t>
            </a:r>
          </a:p>
        </p:txBody>
      </p:sp>
      <p:sp>
        <p:nvSpPr>
          <p:cNvPr id="39939" name="コンテンツ プレースホルダ 9"/>
          <p:cNvSpPr>
            <a:spLocks noGrp="1"/>
          </p:cNvSpPr>
          <p:nvPr>
            <p:ph idx="1"/>
          </p:nvPr>
        </p:nvSpPr>
        <p:spPr>
          <a:xfrm>
            <a:off x="188464" y="1422400"/>
            <a:ext cx="10588892" cy="5250626"/>
          </a:xfrm>
        </p:spPr>
        <p:txBody>
          <a:bodyPr/>
          <a:lstStyle/>
          <a:p>
            <a:pPr marL="514350" indent="-514350"/>
            <a:r>
              <a:rPr lang="en-US" altLang="ja-JP" dirty="0" err="1">
                <a:latin typeface="メイリオ"/>
              </a:rPr>
              <a:t>check.php</a:t>
            </a:r>
            <a:r>
              <a:rPr lang="ja-JP" altLang="en-US" dirty="0">
                <a:latin typeface="メイリオ"/>
              </a:rPr>
              <a:t>に，以下のようなユーザの登録情報の配列を書いておく。</a:t>
            </a:r>
            <a:endParaRPr lang="en-US" altLang="ja-JP" dirty="0">
              <a:latin typeface="メイリオ"/>
            </a:endParaRPr>
          </a:p>
          <a:p>
            <a:pPr marL="400050" lvl="1" indent="0">
              <a:buNone/>
            </a:pPr>
            <a:r>
              <a:rPr lang="en-US" altLang="ja-JP" sz="2000" dirty="0">
                <a:latin typeface="メイリオ"/>
                <a:cs typeface="メイリオ"/>
              </a:rPr>
              <a:t>	array(  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メイリオ"/>
                <a:cs typeface="メイリオ"/>
              </a:rPr>
              <a:t>// </a:t>
            </a:r>
            <a:r>
              <a:rPr lang="ja-JP" altLang="en-US" sz="2000" dirty="0">
                <a:solidFill>
                  <a:schemeClr val="bg1">
                    <a:lumMod val="50000"/>
                  </a:schemeClr>
                </a:solidFill>
                <a:latin typeface="メイリオ"/>
                <a:cs typeface="メイリオ"/>
              </a:rPr>
              <a:t>ユーザ１人分の連想配列を要素とする配列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メイリオ"/>
              <a:cs typeface="メイリオ"/>
            </a:endParaRPr>
          </a:p>
          <a:p>
            <a:pPr marL="400050" lvl="1" indent="0">
              <a:buNone/>
            </a:pPr>
            <a:r>
              <a:rPr lang="en-US" altLang="ja-JP" sz="2000" dirty="0">
                <a:latin typeface="メイリオ"/>
                <a:cs typeface="メイリオ"/>
              </a:rPr>
              <a:t>		array("</a:t>
            </a:r>
            <a:r>
              <a:rPr lang="en-US" altLang="ja-JP" sz="2000" dirty="0" err="1">
                <a:latin typeface="メイリオ"/>
                <a:cs typeface="メイリオ"/>
              </a:rPr>
              <a:t>userID</a:t>
            </a:r>
            <a:r>
              <a:rPr lang="en-US" altLang="ja-JP" sz="2000" dirty="0">
                <a:latin typeface="メイリオ"/>
                <a:cs typeface="メイリオ"/>
              </a:rPr>
              <a:t>"=&gt;"u1", "password"=&gt;"pass1"),</a:t>
            </a:r>
          </a:p>
          <a:p>
            <a:pPr marL="400050" lvl="1" indent="0">
              <a:buNone/>
            </a:pPr>
            <a:r>
              <a:rPr lang="en-US" altLang="ja-JP" sz="2000" dirty="0">
                <a:latin typeface="メイリオ"/>
                <a:cs typeface="メイリオ"/>
              </a:rPr>
              <a:t> 		array("</a:t>
            </a:r>
            <a:r>
              <a:rPr lang="en-US" altLang="ja-JP" sz="2000" dirty="0" err="1">
                <a:latin typeface="メイリオ"/>
                <a:cs typeface="メイリオ"/>
              </a:rPr>
              <a:t>userID</a:t>
            </a:r>
            <a:r>
              <a:rPr lang="en-US" altLang="ja-JP" sz="2000" dirty="0">
                <a:latin typeface="メイリオ"/>
                <a:cs typeface="メイリオ"/>
              </a:rPr>
              <a:t>"=&gt;"u2", "password"=&gt;"pass2"),</a:t>
            </a:r>
          </a:p>
          <a:p>
            <a:pPr marL="400050" lvl="1" indent="0">
              <a:buNone/>
            </a:pPr>
            <a:r>
              <a:rPr lang="en-US" altLang="ja-JP" sz="2000" dirty="0">
                <a:latin typeface="メイリオ"/>
                <a:cs typeface="メイリオ"/>
              </a:rPr>
              <a:t> 		array("</a:t>
            </a:r>
            <a:r>
              <a:rPr lang="en-US" altLang="ja-JP" sz="2000" dirty="0" err="1">
                <a:latin typeface="メイリオ"/>
                <a:cs typeface="メイリオ"/>
              </a:rPr>
              <a:t>userID</a:t>
            </a:r>
            <a:r>
              <a:rPr lang="en-US" altLang="ja-JP" sz="2000" dirty="0">
                <a:latin typeface="メイリオ"/>
                <a:cs typeface="メイリオ"/>
              </a:rPr>
              <a:t>"=&gt;"u3", "password"=&gt;"pass3")</a:t>
            </a:r>
          </a:p>
          <a:p>
            <a:pPr marL="400050" lvl="1" indent="0">
              <a:buNone/>
            </a:pPr>
            <a:r>
              <a:rPr lang="en-US" altLang="ja-JP" sz="2000" dirty="0">
                <a:latin typeface="メイリオ"/>
                <a:cs typeface="メイリオ"/>
              </a:rPr>
              <a:t>	);</a:t>
            </a:r>
          </a:p>
          <a:p>
            <a:pPr marL="457200" indent="-457200"/>
            <a:r>
              <a:rPr lang="en-US" altLang="ja-JP" dirty="0">
                <a:latin typeface="メイリオ"/>
              </a:rPr>
              <a:t>login.html</a:t>
            </a:r>
            <a:r>
              <a:rPr lang="ja-JP" altLang="en-US" dirty="0">
                <a:latin typeface="メイリオ"/>
              </a:rPr>
              <a:t>によるログイン可否を，この配列の情報で判断するようにしよう。</a:t>
            </a:r>
            <a:endParaRPr lang="en-US" altLang="ja-JP" dirty="0">
              <a:latin typeface="メイリオ"/>
            </a:endParaRPr>
          </a:p>
          <a:p>
            <a:pPr marL="857250" lvl="1" indent="-457200"/>
            <a:r>
              <a:rPr lang="ja-JP" altLang="en-US" dirty="0">
                <a:latin typeface="メイリオ"/>
                <a:cs typeface="メイリオ"/>
              </a:rPr>
              <a:t>送信された</a:t>
            </a:r>
            <a:r>
              <a:rPr lang="en-US" altLang="ja-JP" dirty="0" err="1">
                <a:latin typeface="メイリオ"/>
                <a:cs typeface="メイリオ"/>
              </a:rPr>
              <a:t>userID</a:t>
            </a:r>
            <a:r>
              <a:rPr lang="ja-JP" altLang="en-US" dirty="0">
                <a:latin typeface="メイリオ"/>
                <a:cs typeface="メイリオ"/>
              </a:rPr>
              <a:t>と</a:t>
            </a:r>
            <a:r>
              <a:rPr lang="en-US" altLang="ja-JP" dirty="0">
                <a:latin typeface="メイリオ"/>
                <a:cs typeface="メイリオ"/>
              </a:rPr>
              <a:t>password</a:t>
            </a:r>
            <a:r>
              <a:rPr lang="ja-JP" altLang="en-US" dirty="0" err="1">
                <a:latin typeface="メイリオ"/>
                <a:cs typeface="メイリオ"/>
              </a:rPr>
              <a:t>とを</a:t>
            </a:r>
            <a:r>
              <a:rPr lang="ja-JP" altLang="en-US" dirty="0">
                <a:latin typeface="メイリオ"/>
                <a:cs typeface="メイリオ"/>
              </a:rPr>
              <a:t>含む連想配列が要素にあれば，ログインできるとする。</a:t>
            </a:r>
            <a:endParaRPr lang="en-US" altLang="ja-JP" dirty="0">
              <a:latin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04323924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メイリオ"/>
              </a:rPr>
              <a:t>演習（考え方）</a:t>
            </a:r>
          </a:p>
        </p:txBody>
      </p:sp>
      <p:sp>
        <p:nvSpPr>
          <p:cNvPr id="39940" name="フッター プレースホル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altLang="ja-JP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78889" y="1342026"/>
            <a:ext cx="9601508" cy="4832092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メイリオ"/>
                <a:ea typeface="メイリオ"/>
                <a:cs typeface="メイリオ"/>
              </a:rPr>
              <a:t>$flag</a:t>
            </a:r>
            <a:r>
              <a:rPr lang="ja-JP" altLang="en-US" sz="2800" dirty="0">
                <a:latin typeface="メイリオ"/>
                <a:ea typeface="メイリオ"/>
                <a:cs typeface="メイリオ"/>
              </a:rPr>
              <a:t>の値を</a:t>
            </a:r>
            <a:r>
              <a:rPr lang="en-US" altLang="ja-JP" sz="2800" dirty="0">
                <a:latin typeface="メイリオ"/>
                <a:ea typeface="メイリオ"/>
                <a:cs typeface="メイリオ"/>
              </a:rPr>
              <a:t> false </a:t>
            </a:r>
            <a:r>
              <a:rPr lang="ja-JP" altLang="en-US" sz="2800" dirty="0">
                <a:latin typeface="メイリオ"/>
                <a:ea typeface="メイリオ"/>
                <a:cs typeface="メイリオ"/>
              </a:rPr>
              <a:t>にしておく。</a:t>
            </a:r>
            <a:endParaRPr lang="en-US" altLang="ja-JP" sz="2800" dirty="0">
              <a:latin typeface="メイリオ"/>
              <a:ea typeface="メイリオ"/>
              <a:cs typeface="メイリオ"/>
            </a:endParaRPr>
          </a:p>
          <a:p>
            <a:r>
              <a:rPr lang="en-US" altLang="ja-JP" sz="2800" dirty="0">
                <a:latin typeface="メイリオ"/>
                <a:ea typeface="メイリオ"/>
                <a:cs typeface="メイリオ"/>
              </a:rPr>
              <a:t>foreach( $users  as  $user ){</a:t>
            </a:r>
          </a:p>
          <a:p>
            <a:r>
              <a:rPr lang="en-US" altLang="ja-JP" sz="2800" dirty="0">
                <a:latin typeface="メイリオ"/>
                <a:ea typeface="メイリオ"/>
                <a:cs typeface="メイリオ"/>
              </a:rPr>
              <a:t>    </a:t>
            </a:r>
            <a:r>
              <a:rPr lang="en-US" altLang="ja-JP" sz="2800" dirty="0">
                <a:solidFill>
                  <a:schemeClr val="accent1">
                    <a:lumMod val="75000"/>
                  </a:schemeClr>
                </a:solidFill>
                <a:latin typeface="メイリオ"/>
                <a:ea typeface="メイリオ"/>
                <a:cs typeface="メイリオ"/>
              </a:rPr>
              <a:t>// $user</a:t>
            </a:r>
            <a:r>
              <a:rPr lang="ja-JP" altLang="en-US" sz="2800" dirty="0">
                <a:solidFill>
                  <a:schemeClr val="accent1">
                    <a:lumMod val="75000"/>
                  </a:schemeClr>
                </a:solidFill>
                <a:latin typeface="メイリオ"/>
                <a:ea typeface="メイリオ"/>
                <a:cs typeface="メイリオ"/>
              </a:rPr>
              <a:t>は登録ユーザ１人分の情報（連想配列）</a:t>
            </a:r>
            <a:endParaRPr lang="en-US" altLang="ja-JP" sz="2800" dirty="0">
              <a:solidFill>
                <a:schemeClr val="accent1">
                  <a:lumMod val="7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sz="2800" dirty="0">
                <a:latin typeface="メイリオ"/>
                <a:ea typeface="メイリオ"/>
                <a:cs typeface="メイリオ"/>
              </a:rPr>
              <a:t>    $</a:t>
            </a:r>
            <a:r>
              <a:rPr lang="en-US" altLang="ja-JP" sz="2800" dirty="0" err="1">
                <a:latin typeface="メイリオ"/>
                <a:ea typeface="メイリオ"/>
                <a:cs typeface="メイリオ"/>
              </a:rPr>
              <a:t>ru</a:t>
            </a:r>
            <a:r>
              <a:rPr lang="en-US" altLang="ja-JP" sz="2800" dirty="0">
                <a:latin typeface="メイリオ"/>
                <a:ea typeface="メイリオ"/>
                <a:cs typeface="メイリオ"/>
              </a:rPr>
              <a:t> = $user['</a:t>
            </a:r>
            <a:r>
              <a:rPr lang="en-US" altLang="ja-JP" sz="2800" dirty="0" err="1">
                <a:latin typeface="メイリオ"/>
                <a:ea typeface="メイリオ"/>
                <a:cs typeface="メイリオ"/>
              </a:rPr>
              <a:t>userID</a:t>
            </a:r>
            <a:r>
              <a:rPr lang="en-US" altLang="ja-JP" sz="2800" dirty="0">
                <a:latin typeface="メイリオ"/>
                <a:ea typeface="メイリオ"/>
                <a:cs typeface="メイリオ"/>
              </a:rPr>
              <a:t>'];</a:t>
            </a:r>
          </a:p>
          <a:p>
            <a:r>
              <a:rPr lang="en-US" altLang="ja-JP" sz="2800" dirty="0">
                <a:latin typeface="メイリオ"/>
                <a:ea typeface="メイリオ"/>
                <a:cs typeface="メイリオ"/>
              </a:rPr>
              <a:t>    $</a:t>
            </a:r>
            <a:r>
              <a:rPr lang="en-US" altLang="ja-JP" sz="2800" dirty="0" err="1">
                <a:latin typeface="メイリオ"/>
                <a:ea typeface="メイリオ"/>
                <a:cs typeface="メイリオ"/>
              </a:rPr>
              <a:t>rp</a:t>
            </a:r>
            <a:r>
              <a:rPr lang="en-US" altLang="ja-JP" sz="2800" dirty="0">
                <a:latin typeface="メイリオ"/>
                <a:ea typeface="メイリオ"/>
                <a:cs typeface="メイリオ"/>
              </a:rPr>
              <a:t> = $user['password'];</a:t>
            </a:r>
          </a:p>
          <a:p>
            <a:r>
              <a:rPr lang="en-US" altLang="ja-JP" sz="2800" dirty="0">
                <a:latin typeface="メイリオ"/>
                <a:ea typeface="メイリオ"/>
                <a:cs typeface="メイリオ"/>
              </a:rPr>
              <a:t>    </a:t>
            </a:r>
            <a:r>
              <a:rPr lang="ja-JP" altLang="en-US" sz="2800" dirty="0">
                <a:latin typeface="メイリオ"/>
                <a:ea typeface="メイリオ"/>
                <a:cs typeface="メイリオ"/>
              </a:rPr>
              <a:t>もし</a:t>
            </a:r>
            <a:r>
              <a:rPr lang="en-US" altLang="ja-JP" sz="2800" dirty="0">
                <a:latin typeface="メイリオ"/>
                <a:ea typeface="メイリオ"/>
                <a:cs typeface="メイリオ"/>
              </a:rPr>
              <a:t> $</a:t>
            </a:r>
            <a:r>
              <a:rPr lang="en-US" altLang="ja-JP" sz="2800" dirty="0" err="1">
                <a:latin typeface="メイリオ"/>
                <a:ea typeface="メイリオ"/>
                <a:cs typeface="メイリオ"/>
              </a:rPr>
              <a:t>ru</a:t>
            </a:r>
            <a:r>
              <a:rPr lang="en-US" altLang="ja-JP" sz="2800" dirty="0">
                <a:latin typeface="メイリオ"/>
                <a:ea typeface="メイリオ"/>
                <a:cs typeface="メイリオ"/>
              </a:rPr>
              <a:t> == $</a:t>
            </a:r>
            <a:r>
              <a:rPr lang="en-US" altLang="ja-JP" sz="2800" dirty="0" err="1">
                <a:latin typeface="メイリオ"/>
                <a:ea typeface="メイリオ"/>
                <a:cs typeface="メイリオ"/>
              </a:rPr>
              <a:t>userID</a:t>
            </a:r>
            <a:r>
              <a:rPr lang="en-US" altLang="ja-JP" sz="2800" dirty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2800" dirty="0">
                <a:latin typeface="メイリオ"/>
                <a:ea typeface="メイリオ"/>
                <a:cs typeface="メイリオ"/>
              </a:rPr>
              <a:t>かつ</a:t>
            </a:r>
            <a:r>
              <a:rPr lang="en-US" altLang="ja-JP" sz="2800" dirty="0">
                <a:latin typeface="メイリオ"/>
                <a:ea typeface="メイリオ"/>
                <a:cs typeface="メイリオ"/>
              </a:rPr>
              <a:t> $</a:t>
            </a:r>
            <a:r>
              <a:rPr lang="en-US" altLang="ja-JP" sz="2800" dirty="0" err="1">
                <a:latin typeface="メイリオ"/>
                <a:ea typeface="メイリオ"/>
                <a:cs typeface="メイリオ"/>
              </a:rPr>
              <a:t>rp</a:t>
            </a:r>
            <a:r>
              <a:rPr lang="en-US" altLang="ja-JP" sz="2800" dirty="0">
                <a:latin typeface="メイリオ"/>
                <a:ea typeface="メイリオ"/>
                <a:cs typeface="メイリオ"/>
              </a:rPr>
              <a:t> == $password </a:t>
            </a:r>
            <a:r>
              <a:rPr lang="ja-JP" altLang="en-US" sz="2800" dirty="0">
                <a:latin typeface="メイリオ"/>
                <a:ea typeface="メイリオ"/>
                <a:cs typeface="メイリオ"/>
              </a:rPr>
              <a:t>なら</a:t>
            </a:r>
            <a:endParaRPr lang="en-US" altLang="ja-JP" sz="2800" dirty="0">
              <a:latin typeface="メイリオ"/>
              <a:ea typeface="メイリオ"/>
              <a:cs typeface="メイリオ"/>
            </a:endParaRPr>
          </a:p>
          <a:p>
            <a:r>
              <a:rPr lang="en-US" altLang="ja-JP" sz="2800" dirty="0">
                <a:latin typeface="メイリオ"/>
                <a:ea typeface="メイリオ"/>
                <a:cs typeface="メイリオ"/>
              </a:rPr>
              <a:t>    $flag</a:t>
            </a:r>
            <a:r>
              <a:rPr lang="ja-JP" altLang="en-US" sz="2800" dirty="0">
                <a:latin typeface="メイリオ"/>
                <a:ea typeface="メイリオ"/>
                <a:cs typeface="メイリオ"/>
              </a:rPr>
              <a:t>の値を</a:t>
            </a:r>
            <a:r>
              <a:rPr lang="en-US" altLang="ja-JP" sz="2800" dirty="0">
                <a:latin typeface="メイリオ"/>
                <a:ea typeface="メイリオ"/>
                <a:cs typeface="メイリオ"/>
              </a:rPr>
              <a:t> true </a:t>
            </a:r>
            <a:r>
              <a:rPr lang="ja-JP" altLang="en-US" sz="2800" dirty="0">
                <a:latin typeface="メイリオ"/>
                <a:ea typeface="メイリオ"/>
                <a:cs typeface="メイリオ"/>
              </a:rPr>
              <a:t>にして，</a:t>
            </a:r>
            <a:r>
              <a:rPr lang="en-US" altLang="ja-JP" sz="2800" dirty="0">
                <a:latin typeface="メイリオ"/>
                <a:ea typeface="メイリオ"/>
                <a:cs typeface="メイリオ"/>
              </a:rPr>
              <a:t>foreach</a:t>
            </a:r>
            <a:r>
              <a:rPr lang="ja-JP" altLang="en-US" sz="2800" dirty="0">
                <a:latin typeface="メイリオ"/>
                <a:ea typeface="メイリオ"/>
                <a:cs typeface="メイリオ"/>
              </a:rPr>
              <a:t>を</a:t>
            </a:r>
            <a:r>
              <a:rPr lang="ja-JP" altLang="en-US" sz="2800" dirty="0">
                <a:solidFill>
                  <a:srgbClr val="3366FF"/>
                </a:solidFill>
                <a:latin typeface="メイリオ"/>
                <a:ea typeface="メイリオ"/>
                <a:cs typeface="メイリオ"/>
              </a:rPr>
              <a:t>終了</a:t>
            </a:r>
            <a:r>
              <a:rPr lang="ja-JP" altLang="en-US" sz="2800" dirty="0">
                <a:latin typeface="メイリオ"/>
                <a:ea typeface="メイリオ"/>
                <a:cs typeface="メイリオ"/>
              </a:rPr>
              <a:t>。</a:t>
            </a:r>
            <a:endParaRPr lang="en-US" altLang="ja-JP" sz="2800" dirty="0">
              <a:latin typeface="メイリオ"/>
              <a:ea typeface="メイリオ"/>
              <a:cs typeface="メイリオ"/>
            </a:endParaRPr>
          </a:p>
          <a:p>
            <a:r>
              <a:rPr lang="en-US" altLang="ja-JP" sz="2800" dirty="0">
                <a:latin typeface="メイリオ"/>
                <a:ea typeface="メイリオ"/>
                <a:cs typeface="メイリオ"/>
              </a:rPr>
              <a:t>}</a:t>
            </a:r>
          </a:p>
          <a:p>
            <a:r>
              <a:rPr lang="en-US" altLang="ja-JP" sz="2800" dirty="0">
                <a:latin typeface="メイリオ"/>
                <a:ea typeface="メイリオ"/>
                <a:cs typeface="メイリオ"/>
              </a:rPr>
              <a:t>$flag</a:t>
            </a:r>
            <a:r>
              <a:rPr lang="ja-JP" altLang="en-US" sz="2800" dirty="0">
                <a:latin typeface="メイリオ"/>
                <a:ea typeface="メイリオ"/>
                <a:cs typeface="メイリオ"/>
              </a:rPr>
              <a:t>が</a:t>
            </a:r>
            <a:r>
              <a:rPr lang="en-US" altLang="ja-JP" sz="2800" dirty="0">
                <a:latin typeface="メイリオ"/>
                <a:ea typeface="メイリオ"/>
                <a:cs typeface="メイリオ"/>
              </a:rPr>
              <a:t>false</a:t>
            </a:r>
            <a:r>
              <a:rPr lang="ja-JP" altLang="en-US" sz="2800" dirty="0">
                <a:latin typeface="メイリオ"/>
                <a:ea typeface="メイリオ"/>
                <a:cs typeface="メイリオ"/>
              </a:rPr>
              <a:t>のままなら，</a:t>
            </a:r>
            <a:r>
              <a:rPr lang="en-US" altLang="ja-JP" sz="2800" dirty="0">
                <a:latin typeface="メイリオ"/>
                <a:ea typeface="メイリオ"/>
                <a:cs typeface="メイリオ"/>
              </a:rPr>
              <a:t>$</a:t>
            </a:r>
            <a:r>
              <a:rPr lang="en-US" altLang="ja-JP" sz="2800" dirty="0" err="1">
                <a:latin typeface="メイリオ"/>
                <a:ea typeface="メイリオ"/>
                <a:cs typeface="メイリオ"/>
              </a:rPr>
              <a:t>userID</a:t>
            </a:r>
            <a:r>
              <a:rPr lang="en-US" altLang="ja-JP" sz="2800" dirty="0">
                <a:latin typeface="メイリオ"/>
                <a:ea typeface="メイリオ"/>
                <a:cs typeface="メイリオ"/>
              </a:rPr>
              <a:t>, $password</a:t>
            </a:r>
            <a:r>
              <a:rPr lang="ja-JP" altLang="en-US" sz="2800" dirty="0">
                <a:latin typeface="メイリオ"/>
                <a:ea typeface="メイリオ"/>
                <a:cs typeface="メイリオ"/>
              </a:rPr>
              <a:t>は，どの登録ユーザの</a:t>
            </a:r>
            <a:r>
              <a:rPr lang="en-US" altLang="ja-JP" sz="2800" dirty="0" err="1">
                <a:latin typeface="メイリオ"/>
                <a:ea typeface="メイリオ"/>
                <a:cs typeface="メイリオ"/>
              </a:rPr>
              <a:t>userID</a:t>
            </a:r>
            <a:r>
              <a:rPr lang="en-US" altLang="ja-JP" sz="2800" dirty="0">
                <a:latin typeface="メイリオ"/>
                <a:ea typeface="メイリオ"/>
                <a:cs typeface="メイリオ"/>
              </a:rPr>
              <a:t>, password</a:t>
            </a:r>
            <a:r>
              <a:rPr lang="ja-JP" altLang="en-US" sz="2800" dirty="0" err="1">
                <a:latin typeface="メイリオ"/>
                <a:ea typeface="メイリオ"/>
                <a:cs typeface="メイリオ"/>
              </a:rPr>
              <a:t>にも</a:t>
            </a:r>
            <a:r>
              <a:rPr lang="ja-JP" altLang="en-US" sz="2800" dirty="0">
                <a:latin typeface="メイリオ"/>
                <a:ea typeface="メイリオ"/>
                <a:cs typeface="メイリオ"/>
              </a:rPr>
              <a:t>一致しなかった。</a:t>
            </a:r>
            <a:endParaRPr lang="en-US" altLang="ja-JP" sz="2800" dirty="0">
              <a:latin typeface="メイリオ"/>
              <a:ea typeface="メイリオ"/>
              <a:cs typeface="メイリオ"/>
            </a:endParaRPr>
          </a:p>
          <a:p>
            <a:r>
              <a:rPr lang="ja-JP" altLang="en-US" sz="2800" dirty="0">
                <a:latin typeface="メイリオ"/>
                <a:ea typeface="メイリオ"/>
                <a:cs typeface="メイリオ"/>
              </a:rPr>
              <a:t>つまり</a:t>
            </a:r>
            <a:r>
              <a:rPr lang="en-US" altLang="ja-JP" sz="2800" dirty="0">
                <a:latin typeface="メイリオ"/>
                <a:ea typeface="メイリオ"/>
                <a:cs typeface="メイリオ"/>
              </a:rPr>
              <a:t>…</a:t>
            </a:r>
            <a:r>
              <a:rPr lang="ja-JP" altLang="en-US" sz="2800" dirty="0">
                <a:latin typeface="メイリオ"/>
                <a:ea typeface="メイリオ"/>
                <a:cs typeface="メイリオ"/>
              </a:rPr>
              <a:t>失敗と出力，それ以外は成功と出力</a:t>
            </a:r>
          </a:p>
        </p:txBody>
      </p:sp>
      <p:sp>
        <p:nvSpPr>
          <p:cNvPr id="3" name="角丸四角形吹き出し 2"/>
          <p:cNvSpPr/>
          <p:nvPr/>
        </p:nvSpPr>
        <p:spPr>
          <a:xfrm>
            <a:off x="10530704" y="3966018"/>
            <a:ext cx="1529713" cy="577212"/>
          </a:xfrm>
          <a:prstGeom prst="wedgeRoundRectCallout">
            <a:avLst>
              <a:gd name="adj1" fmla="val -198431"/>
              <a:gd name="adj2" fmla="val -29966"/>
              <a:gd name="adj3" fmla="val 16667"/>
            </a:avLst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>
                <a:latin typeface="メイリオ"/>
                <a:ea typeface="メイリオ"/>
                <a:cs typeface="メイリオ"/>
              </a:rPr>
              <a:t>break</a:t>
            </a:r>
            <a:r>
              <a:rPr lang="ja-JP" altLang="en-US" sz="2400">
                <a:latin typeface="メイリオ"/>
                <a:ea typeface="メイリオ"/>
                <a:cs typeface="メイリオ"/>
              </a:rPr>
              <a:t>文</a:t>
            </a:r>
          </a:p>
        </p:txBody>
      </p:sp>
    </p:spTree>
    <p:extLst>
      <p:ext uri="{BB962C8B-B14F-4D97-AF65-F5344CB8AC3E}">
        <p14:creationId xmlns:p14="http://schemas.microsoft.com/office/powerpoint/2010/main" val="86790200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メイリオ"/>
              </a:rPr>
              <a:t>ログインの結果表示</a:t>
            </a:r>
          </a:p>
        </p:txBody>
      </p:sp>
      <p:sp>
        <p:nvSpPr>
          <p:cNvPr id="39939" name="コンテンツ プレースホルダ 9"/>
          <p:cNvSpPr>
            <a:spLocks noGrp="1"/>
          </p:cNvSpPr>
          <p:nvPr>
            <p:ph idx="1"/>
          </p:nvPr>
        </p:nvSpPr>
        <p:spPr>
          <a:xfrm>
            <a:off x="519953" y="1422400"/>
            <a:ext cx="9851185" cy="3902381"/>
          </a:xfrm>
        </p:spPr>
        <p:txBody>
          <a:bodyPr/>
          <a:lstStyle/>
          <a:p>
            <a:pPr marL="514350" indent="-514350"/>
            <a:r>
              <a:rPr lang="ja-JP" altLang="en-US" dirty="0">
                <a:latin typeface="メイリオ"/>
              </a:rPr>
              <a:t>ログインの可否の表示を</a:t>
            </a:r>
            <a:r>
              <a:rPr lang="en-US" altLang="ja-JP" dirty="0" err="1">
                <a:latin typeface="メイリオ"/>
              </a:rPr>
              <a:t>check.php</a:t>
            </a:r>
            <a:r>
              <a:rPr lang="ja-JP" altLang="en-US" dirty="0">
                <a:latin typeface="メイリオ"/>
              </a:rPr>
              <a:t>が出力してもよいが，別ページに分けた方がよい場合もある。</a:t>
            </a:r>
            <a:endParaRPr lang="en-US" altLang="ja-JP" dirty="0">
              <a:latin typeface="メイリオ"/>
            </a:endParaRPr>
          </a:p>
          <a:p>
            <a:pPr marL="514350" indent="-514350"/>
            <a:r>
              <a:rPr lang="ja-JP" altLang="en-US" dirty="0">
                <a:latin typeface="メイリオ"/>
              </a:rPr>
              <a:t>ある</a:t>
            </a:r>
            <a:r>
              <a:rPr lang="en-US" altLang="ja-JP" dirty="0">
                <a:latin typeface="メイリオ"/>
              </a:rPr>
              <a:t>PHP</a:t>
            </a:r>
            <a:r>
              <a:rPr lang="ja-JP" altLang="en-US" dirty="0">
                <a:latin typeface="メイリオ"/>
              </a:rPr>
              <a:t>スクリプトを別ページと連携させるには？</a:t>
            </a:r>
            <a:endParaRPr lang="en-US" altLang="ja-JP" dirty="0">
              <a:latin typeface="メイリオ"/>
            </a:endParaRPr>
          </a:p>
          <a:p>
            <a:pPr marL="914400" lvl="1" indent="-514350"/>
            <a:r>
              <a:rPr lang="en-US" altLang="ja-JP" dirty="0">
                <a:latin typeface="メイリオ"/>
                <a:cs typeface="メイリオ"/>
              </a:rPr>
              <a:t>include</a:t>
            </a:r>
            <a:r>
              <a:rPr lang="ja-JP" altLang="en-US" dirty="0">
                <a:latin typeface="メイリオ"/>
                <a:cs typeface="メイリオ"/>
              </a:rPr>
              <a:t>関数を使う（埋め込み）</a:t>
            </a:r>
            <a:endParaRPr lang="en-US" altLang="ja-JP" dirty="0">
              <a:latin typeface="メイリオ"/>
              <a:cs typeface="メイリオ"/>
            </a:endParaRPr>
          </a:p>
          <a:p>
            <a:pPr marL="914400" lvl="1" indent="-514350"/>
            <a:r>
              <a:rPr lang="en-US" altLang="ja-JP" dirty="0">
                <a:latin typeface="メイリオ"/>
                <a:cs typeface="メイリオ"/>
              </a:rPr>
              <a:t>header</a:t>
            </a:r>
            <a:r>
              <a:rPr lang="ja-JP" altLang="en-US" dirty="0">
                <a:latin typeface="メイリオ"/>
                <a:cs typeface="メイリオ"/>
              </a:rPr>
              <a:t>関数を使う（転送）</a:t>
            </a:r>
            <a:endParaRPr lang="en-US" altLang="ja-JP" dirty="0">
              <a:latin typeface="メイリオ"/>
              <a:cs typeface="メイリオ"/>
            </a:endParaRPr>
          </a:p>
        </p:txBody>
      </p:sp>
      <p:sp>
        <p:nvSpPr>
          <p:cNvPr id="39940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altLang="ja-JP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メモ 5"/>
          <p:cNvSpPr/>
          <p:nvPr/>
        </p:nvSpPr>
        <p:spPr>
          <a:xfrm>
            <a:off x="8024282" y="5250327"/>
            <a:ext cx="711731" cy="812690"/>
          </a:xfrm>
          <a:prstGeom prst="foldedCorner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ea typeface="メイリオ"/>
              </a:rPr>
              <a:t>成功</a:t>
            </a:r>
          </a:p>
        </p:txBody>
      </p:sp>
      <p:sp>
        <p:nvSpPr>
          <p:cNvPr id="7" name="メモ 6"/>
          <p:cNvSpPr/>
          <p:nvPr/>
        </p:nvSpPr>
        <p:spPr>
          <a:xfrm>
            <a:off x="9588698" y="5219170"/>
            <a:ext cx="711731" cy="812690"/>
          </a:xfrm>
          <a:prstGeom prst="foldedCorner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ea typeface="メイリオ"/>
              </a:rPr>
              <a:t>失敗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280497" y="6002260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ea typeface="メイリオ"/>
                <a:cs typeface="メイリオ"/>
              </a:rPr>
              <a:t>success.html</a:t>
            </a:r>
            <a:endParaRPr lang="ja-JP" altLang="en-US" sz="2400" dirty="0">
              <a:ea typeface="メイリオ"/>
              <a:cs typeface="メイリオ"/>
            </a:endParaRPr>
          </a:p>
        </p:txBody>
      </p:sp>
      <p:grpSp>
        <p:nvGrpSpPr>
          <p:cNvPr id="4" name="図形グループ 3"/>
          <p:cNvGrpSpPr/>
          <p:nvPr/>
        </p:nvGrpSpPr>
        <p:grpSpPr>
          <a:xfrm>
            <a:off x="7100817" y="3665297"/>
            <a:ext cx="923596" cy="937948"/>
            <a:chOff x="2309000" y="4502254"/>
            <a:chExt cx="923596" cy="937948"/>
          </a:xfrm>
        </p:grpSpPr>
        <p:sp>
          <p:nvSpPr>
            <p:cNvPr id="5" name="メモ 4"/>
            <p:cNvSpPr/>
            <p:nvPr/>
          </p:nvSpPr>
          <p:spPr>
            <a:xfrm>
              <a:off x="2309000" y="4502254"/>
              <a:ext cx="909168" cy="937948"/>
            </a:xfrm>
            <a:prstGeom prst="foldedCorner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ea typeface="メイリオ"/>
              </a:endParaRPr>
            </a:p>
          </p:txBody>
        </p:sp>
        <p:sp>
          <p:nvSpPr>
            <p:cNvPr id="10" name="フローチャート: 判断 9"/>
            <p:cNvSpPr/>
            <p:nvPr/>
          </p:nvSpPr>
          <p:spPr>
            <a:xfrm>
              <a:off x="2323427" y="4733125"/>
              <a:ext cx="909169" cy="649363"/>
            </a:xfrm>
            <a:prstGeom prst="flowChartDecision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ea typeface="メイリオ"/>
              </a:endParaRPr>
            </a:p>
          </p:txBody>
        </p:sp>
      </p:grpSp>
      <p:cxnSp>
        <p:nvCxnSpPr>
          <p:cNvPr id="15" name="直線矢印コネクタ 14"/>
          <p:cNvCxnSpPr>
            <a:cxnSpLocks/>
            <a:stCxn id="5" idx="3"/>
            <a:endCxn id="6" idx="0"/>
          </p:cNvCxnSpPr>
          <p:nvPr/>
        </p:nvCxnSpPr>
        <p:spPr>
          <a:xfrm>
            <a:off x="8009985" y="4134271"/>
            <a:ext cx="370163" cy="1116056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cxnSpLocks/>
            <a:stCxn id="22" idx="0"/>
            <a:endCxn id="5" idx="1"/>
          </p:cNvCxnSpPr>
          <p:nvPr/>
        </p:nvCxnSpPr>
        <p:spPr>
          <a:xfrm flipV="1">
            <a:off x="5739707" y="4134271"/>
            <a:ext cx="1361110" cy="1068718"/>
          </a:xfrm>
          <a:prstGeom prst="straightConnector1">
            <a:avLst/>
          </a:prstGeom>
          <a:ln w="76200" cmpd="sng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6480278" y="463212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ea typeface="メイリオ"/>
                <a:cs typeface="メイリオ"/>
              </a:rPr>
              <a:t>送信</a:t>
            </a:r>
          </a:p>
        </p:txBody>
      </p:sp>
      <p:sp>
        <p:nvSpPr>
          <p:cNvPr id="22" name="メモ 21"/>
          <p:cNvSpPr/>
          <p:nvPr/>
        </p:nvSpPr>
        <p:spPr>
          <a:xfrm>
            <a:off x="4586977" y="5202989"/>
            <a:ext cx="2305459" cy="1284297"/>
          </a:xfrm>
          <a:prstGeom prst="foldedCorner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ea typeface="メイリオ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756363" y="5281485"/>
            <a:ext cx="2099120" cy="750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10000"/>
              </a:lnSpc>
            </a:pPr>
            <a:r>
              <a:rPr lang="en-US" altLang="ja-JP" dirty="0">
                <a:solidFill>
                  <a:srgbClr val="000000"/>
                </a:solidFill>
                <a:ea typeface="メイリオ"/>
              </a:rPr>
              <a:t>... </a:t>
            </a:r>
            <a:r>
              <a:rPr lang="ja-JP" altLang="en-US" dirty="0">
                <a:solidFill>
                  <a:srgbClr val="000000"/>
                </a:solidFill>
                <a:ea typeface="メイリオ"/>
              </a:rPr>
              <a:t>：</a:t>
            </a:r>
            <a:endParaRPr lang="en-US" altLang="ja-JP" dirty="0">
              <a:solidFill>
                <a:srgbClr val="000000"/>
              </a:solidFill>
              <a:ea typeface="メイリオ"/>
            </a:endParaRPr>
          </a:p>
          <a:p>
            <a:pPr>
              <a:lnSpc>
                <a:spcPct val="110000"/>
              </a:lnSpc>
            </a:pPr>
            <a:r>
              <a:rPr lang="en-US" altLang="ja-JP" dirty="0">
                <a:solidFill>
                  <a:srgbClr val="000000"/>
                </a:solidFill>
                <a:ea typeface="メイリオ"/>
              </a:rPr>
              <a:t>... </a:t>
            </a:r>
            <a:r>
              <a:rPr kumimoji="1" lang="ja-JP" altLang="en-US" dirty="0">
                <a:solidFill>
                  <a:srgbClr val="000000"/>
                </a:solidFill>
                <a:ea typeface="メイリオ"/>
              </a:rPr>
              <a:t>：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5369857" y="5390595"/>
            <a:ext cx="1419812" cy="24355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ea typeface="メイリオ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363516" y="5701725"/>
            <a:ext cx="1419812" cy="24355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ea typeface="メイリオ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6191648" y="6060722"/>
            <a:ext cx="649406" cy="216453"/>
          </a:xfrm>
          <a:prstGeom prst="roundRect">
            <a:avLst>
              <a:gd name="adj" fmla="val 50000"/>
            </a:avLst>
          </a:prstGeom>
          <a:solidFill>
            <a:schemeClr val="accent1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  <a:ea typeface="メイリオ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235081" y="4777127"/>
            <a:ext cx="1501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ea typeface="メイリオ"/>
                <a:cs typeface="メイリオ"/>
              </a:rPr>
              <a:t>login.html</a:t>
            </a:r>
            <a:endParaRPr lang="ja-JP" altLang="en-US" sz="2400" dirty="0">
              <a:ea typeface="メイリオ"/>
              <a:cs typeface="メイリオ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761554" y="3272258"/>
            <a:ext cx="1587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>
                <a:ea typeface="メイリオ"/>
                <a:cs typeface="メイリオ"/>
              </a:rPr>
              <a:t>check.php</a:t>
            </a:r>
            <a:endParaRPr lang="ja-JP" altLang="en-US" sz="2400" dirty="0">
              <a:ea typeface="メイリオ"/>
              <a:cs typeface="メイリオ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DB8B157-AC38-441D-B157-6CF27153680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009985" y="4134271"/>
            <a:ext cx="1578713" cy="1078550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51BECAA-356B-450C-ABD6-BA806BA71C91}"/>
              </a:ext>
            </a:extLst>
          </p:cNvPr>
          <p:cNvSpPr txBox="1"/>
          <p:nvPr/>
        </p:nvSpPr>
        <p:spPr>
          <a:xfrm>
            <a:off x="9426859" y="5973916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ea typeface="メイリオ"/>
                <a:cs typeface="メイリオ"/>
              </a:rPr>
              <a:t>failure.html</a:t>
            </a:r>
            <a:endParaRPr lang="ja-JP" altLang="en-US" sz="2400" dirty="0">
              <a:ea typeface="メイリオ"/>
              <a:cs typeface="メイリオ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027531" y="441876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ea typeface="メイリオ"/>
                <a:cs typeface="メイリオ"/>
              </a:rPr>
              <a:t>どちらかを出力</a:t>
            </a:r>
          </a:p>
        </p:txBody>
      </p:sp>
    </p:spTree>
    <p:extLst>
      <p:ext uri="{BB962C8B-B14F-4D97-AF65-F5344CB8AC3E}">
        <p14:creationId xmlns:p14="http://schemas.microsoft.com/office/powerpoint/2010/main" val="381961816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メイリオ"/>
              </a:rPr>
              <a:t>ページの埋め込み</a:t>
            </a:r>
          </a:p>
        </p:txBody>
      </p:sp>
      <p:sp>
        <p:nvSpPr>
          <p:cNvPr id="26627" name="コンテンツ プレースホルダ 10"/>
          <p:cNvSpPr>
            <a:spLocks noGrp="1"/>
          </p:cNvSpPr>
          <p:nvPr>
            <p:ph idx="1"/>
          </p:nvPr>
        </p:nvSpPr>
        <p:spPr>
          <a:xfrm>
            <a:off x="457200" y="1422400"/>
            <a:ext cx="10210800" cy="3632200"/>
          </a:xfrm>
        </p:spPr>
        <p:txBody>
          <a:bodyPr/>
          <a:lstStyle/>
          <a:p>
            <a:r>
              <a:rPr lang="en-US" altLang="ja-JP" dirty="0">
                <a:latin typeface="メイリオ"/>
              </a:rPr>
              <a:t>include</a:t>
            </a:r>
            <a:r>
              <a:rPr lang="ja-JP" altLang="en-US" dirty="0">
                <a:latin typeface="メイリオ"/>
              </a:rPr>
              <a:t>関数を使う</a:t>
            </a:r>
            <a:endParaRPr lang="en-US" altLang="ja-JP" dirty="0">
              <a:latin typeface="メイリオ"/>
            </a:endParaRPr>
          </a:p>
          <a:p>
            <a:pPr lvl="1">
              <a:spcAft>
                <a:spcPts val="1200"/>
              </a:spcAft>
              <a:buNone/>
            </a:pPr>
            <a:r>
              <a:rPr lang="en-US" altLang="ja-JP" dirty="0">
                <a:solidFill>
                  <a:srgbClr val="0000FF"/>
                </a:solidFill>
                <a:latin typeface="メイリオ"/>
              </a:rPr>
              <a:t>include(</a:t>
            </a:r>
            <a:r>
              <a:rPr lang="en-US" altLang="ja-JP" dirty="0">
                <a:solidFill>
                  <a:srgbClr val="008000"/>
                </a:solidFill>
                <a:latin typeface="メイリオ"/>
              </a:rPr>
              <a:t>"</a:t>
            </a:r>
            <a:r>
              <a:rPr lang="en-US" altLang="en-US" i="1" dirty="0" err="1">
                <a:latin typeface="メイリオ"/>
              </a:rPr>
              <a:t>埋め込むページの</a:t>
            </a:r>
            <a:r>
              <a:rPr lang="en-US" altLang="ja-JP" i="1" dirty="0" err="1">
                <a:latin typeface="メイリオ"/>
              </a:rPr>
              <a:t>URL</a:t>
            </a:r>
            <a:r>
              <a:rPr lang="en-US" altLang="ja-JP" dirty="0">
                <a:solidFill>
                  <a:srgbClr val="008000"/>
                </a:solidFill>
                <a:latin typeface="メイリオ"/>
              </a:rPr>
              <a:t>"</a:t>
            </a:r>
            <a:r>
              <a:rPr lang="en-US" altLang="ja-JP" dirty="0">
                <a:solidFill>
                  <a:srgbClr val="0000FF"/>
                </a:solidFill>
                <a:latin typeface="メイリオ"/>
              </a:rPr>
              <a:t>)</a:t>
            </a:r>
            <a:r>
              <a:rPr lang="en-US" altLang="ja-JP" dirty="0">
                <a:latin typeface="メイリオ"/>
              </a:rPr>
              <a:t>;</a:t>
            </a:r>
          </a:p>
          <a:p>
            <a:pPr lvl="1"/>
            <a:r>
              <a:rPr lang="ja-JP" altLang="en-US" dirty="0">
                <a:latin typeface="メイリオ"/>
              </a:rPr>
              <a:t>関数を実行した部分に，引数のページ</a:t>
            </a:r>
            <a:br>
              <a:rPr lang="en-US" altLang="ja-JP" dirty="0">
                <a:latin typeface="メイリオ"/>
              </a:rPr>
            </a:br>
            <a:r>
              <a:rPr lang="ja-JP" altLang="en-US" dirty="0">
                <a:latin typeface="メイリオ"/>
              </a:rPr>
              <a:t>（</a:t>
            </a:r>
            <a:r>
              <a:rPr lang="en-US" altLang="ja-JP" dirty="0">
                <a:latin typeface="メイリオ"/>
              </a:rPr>
              <a:t>PHP</a:t>
            </a:r>
            <a:r>
              <a:rPr lang="ja-JP" altLang="en-US" dirty="0">
                <a:latin typeface="メイリオ"/>
              </a:rPr>
              <a:t>でも</a:t>
            </a:r>
            <a:r>
              <a:rPr lang="en-US" altLang="ja-JP" dirty="0">
                <a:latin typeface="メイリオ"/>
              </a:rPr>
              <a:t>HTML</a:t>
            </a:r>
            <a:r>
              <a:rPr lang="ja-JP" altLang="en-US" dirty="0">
                <a:latin typeface="メイリオ"/>
              </a:rPr>
              <a:t>でも可）がそのまま埋め込まれる。</a:t>
            </a:r>
            <a:endParaRPr lang="en-US" altLang="ja-JP" dirty="0">
              <a:latin typeface="メイリオ"/>
            </a:endParaRPr>
          </a:p>
          <a:p>
            <a:pPr lvl="1"/>
            <a:r>
              <a:rPr lang="en-US" altLang="ja-JP" dirty="0">
                <a:latin typeface="メイリオ"/>
              </a:rPr>
              <a:t>include</a:t>
            </a:r>
            <a:r>
              <a:rPr lang="ja-JP" altLang="en-US" dirty="0">
                <a:latin typeface="メイリオ"/>
              </a:rPr>
              <a:t>を実行したスクリプトの変数は，</a:t>
            </a:r>
            <a:br>
              <a:rPr lang="en-US" altLang="ja-JP" dirty="0">
                <a:latin typeface="メイリオ"/>
              </a:rPr>
            </a:br>
            <a:r>
              <a:rPr lang="ja-JP" altLang="en-US" dirty="0">
                <a:latin typeface="メイリオ"/>
              </a:rPr>
              <a:t>埋め込まれたページからも参照できる。</a:t>
            </a:r>
          </a:p>
        </p:txBody>
      </p:sp>
      <p:sp>
        <p:nvSpPr>
          <p:cNvPr id="26628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altLang="ja-JP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6631" name="正方形/長方形 6"/>
          <p:cNvSpPr>
            <a:spLocks noChangeArrowheads="1"/>
          </p:cNvSpPr>
          <p:nvPr/>
        </p:nvSpPr>
        <p:spPr bwMode="auto">
          <a:xfrm>
            <a:off x="1068870" y="1955076"/>
            <a:ext cx="5845767" cy="533400"/>
          </a:xfrm>
          <a:prstGeom prst="rect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987505" y="1109738"/>
            <a:ext cx="5731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ea typeface="メイリオ"/>
                <a:cs typeface="メイリオ"/>
              </a:rPr>
              <a:t>（</a:t>
            </a:r>
            <a:r>
              <a:rPr lang="en-US" altLang="ja-JP" sz="2000" dirty="0">
                <a:ea typeface="メイリオ"/>
                <a:cs typeface="メイリオ"/>
              </a:rPr>
              <a:t>http://php.net/manual/ja/function.include.php</a:t>
            </a:r>
            <a:r>
              <a:rPr lang="ja-JP" altLang="en-US" sz="2000" dirty="0">
                <a:ea typeface="メイリオ"/>
                <a:cs typeface="メイリオ"/>
              </a:rPr>
              <a:t>）</a:t>
            </a:r>
          </a:p>
        </p:txBody>
      </p:sp>
      <p:sp>
        <p:nvSpPr>
          <p:cNvPr id="7" name="メモ 6"/>
          <p:cNvSpPr/>
          <p:nvPr/>
        </p:nvSpPr>
        <p:spPr>
          <a:xfrm>
            <a:off x="3991754" y="4646558"/>
            <a:ext cx="1991502" cy="1709792"/>
          </a:xfrm>
          <a:prstGeom prst="foldedCorner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ea typeface="メイリオ"/>
              </a:rPr>
              <a:t>&lt;?php ...</a:t>
            </a:r>
          </a:p>
          <a:p>
            <a:endParaRPr lang="en-US" altLang="ja-JP" dirty="0">
              <a:solidFill>
                <a:schemeClr val="tx1"/>
              </a:solidFill>
              <a:ea typeface="メイリオ"/>
            </a:endParaRPr>
          </a:p>
          <a:p>
            <a:r>
              <a:rPr kumimoji="1" lang="en-US" altLang="ja-JP" dirty="0">
                <a:solidFill>
                  <a:schemeClr val="tx1"/>
                </a:solidFill>
                <a:ea typeface="メイリオ"/>
              </a:rPr>
              <a:t>include("</a:t>
            </a:r>
            <a:r>
              <a:rPr lang="en-US" altLang="ja-JP" dirty="0">
                <a:solidFill>
                  <a:schemeClr val="tx1"/>
                </a:solidFill>
                <a:ea typeface="メイリオ"/>
              </a:rPr>
              <a:t>××.php");</a:t>
            </a:r>
          </a:p>
          <a:p>
            <a:endParaRPr kumimoji="1" lang="en-US" altLang="ja-JP" dirty="0">
              <a:solidFill>
                <a:schemeClr val="tx1"/>
              </a:solidFill>
              <a:ea typeface="メイリオ"/>
            </a:endParaRPr>
          </a:p>
          <a:p>
            <a:r>
              <a:rPr kumimoji="1" lang="en-US" altLang="ja-JP" dirty="0">
                <a:solidFill>
                  <a:schemeClr val="tx1"/>
                </a:solidFill>
                <a:ea typeface="メイリオ"/>
              </a:rPr>
              <a:t>?&gt;</a:t>
            </a:r>
            <a:endParaRPr kumimoji="1" lang="ja-JP" altLang="en-US" dirty="0">
              <a:solidFill>
                <a:schemeClr val="tx1"/>
              </a:solidFill>
              <a:ea typeface="メイリオ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92012" y="4573735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ea typeface="メイリオ"/>
                <a:cs typeface="メイリオ"/>
              </a:rPr>
              <a:t>○○.php</a:t>
            </a:r>
            <a:endParaRPr lang="ja-JP" altLang="en-US" sz="2400" dirty="0">
              <a:ea typeface="メイリオ"/>
              <a:cs typeface="メイリオ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471432" y="4763760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>
                <a:ea typeface="メイリオ"/>
                <a:cs typeface="メイリオ"/>
              </a:rPr>
              <a:t>××.php</a:t>
            </a:r>
            <a:endParaRPr lang="ja-JP" altLang="en-US" sz="2400">
              <a:ea typeface="メイリオ"/>
              <a:cs typeface="メイリオ"/>
            </a:endParaRPr>
          </a:p>
        </p:txBody>
      </p:sp>
      <p:sp>
        <p:nvSpPr>
          <p:cNvPr id="10" name="メモ 9"/>
          <p:cNvSpPr/>
          <p:nvPr/>
        </p:nvSpPr>
        <p:spPr>
          <a:xfrm>
            <a:off x="6352135" y="4770095"/>
            <a:ext cx="1088677" cy="1261768"/>
          </a:xfrm>
          <a:prstGeom prst="foldedCorner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>
                <a:solidFill>
                  <a:schemeClr val="tx1"/>
                </a:solidFill>
                <a:ea typeface="メイリオ"/>
              </a:rPr>
              <a:t>&lt;?php ...</a:t>
            </a:r>
          </a:p>
          <a:p>
            <a:endParaRPr kumimoji="1" lang="en-US" altLang="ja-JP">
              <a:solidFill>
                <a:schemeClr val="tx1"/>
              </a:solidFill>
              <a:ea typeface="メイリオ"/>
            </a:endParaRPr>
          </a:p>
          <a:p>
            <a:endParaRPr kumimoji="1" lang="en-US" altLang="ja-JP">
              <a:solidFill>
                <a:schemeClr val="tx1"/>
              </a:solidFill>
              <a:ea typeface="メイリオ"/>
            </a:endParaRPr>
          </a:p>
          <a:p>
            <a:r>
              <a:rPr kumimoji="1" lang="en-US" altLang="ja-JP">
                <a:solidFill>
                  <a:schemeClr val="tx1"/>
                </a:solidFill>
                <a:ea typeface="メイリオ"/>
              </a:rPr>
              <a:t>?&gt;</a:t>
            </a:r>
            <a:endParaRPr kumimoji="1" lang="ja-JP" altLang="en-US">
              <a:solidFill>
                <a:schemeClr val="tx1"/>
              </a:solidFill>
              <a:ea typeface="メイリオ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467588" y="5188571"/>
            <a:ext cx="877163" cy="369332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ea typeface="メイリオ"/>
                <a:cs typeface="メイリオ"/>
              </a:rPr>
              <a:t>ｽｸﾘﾌﾟﾄ</a:t>
            </a:r>
          </a:p>
        </p:txBody>
      </p:sp>
      <p:cxnSp>
        <p:nvCxnSpPr>
          <p:cNvPr id="18" name="直線矢印コネクタ 17"/>
          <p:cNvCxnSpPr>
            <a:stCxn id="17" idx="1"/>
          </p:cNvCxnSpPr>
          <p:nvPr/>
        </p:nvCxnSpPr>
        <p:spPr>
          <a:xfrm flipH="1">
            <a:off x="5911103" y="5373238"/>
            <a:ext cx="556484" cy="9265"/>
          </a:xfrm>
          <a:prstGeom prst="straightConnector1">
            <a:avLst/>
          </a:prstGeom>
          <a:ln w="38100" cmpd="sng">
            <a:solidFill>
              <a:srgbClr val="FFCC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151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メイリオ"/>
              </a:rPr>
              <a:t>ページ間の転送</a:t>
            </a:r>
          </a:p>
        </p:txBody>
      </p:sp>
      <p:sp>
        <p:nvSpPr>
          <p:cNvPr id="24579" name="コンテンツ プレースホルダ 10"/>
          <p:cNvSpPr>
            <a:spLocks noGrp="1"/>
          </p:cNvSpPr>
          <p:nvPr>
            <p:ph idx="1"/>
          </p:nvPr>
        </p:nvSpPr>
        <p:spPr>
          <a:xfrm>
            <a:off x="466165" y="1422400"/>
            <a:ext cx="10201835" cy="3632200"/>
          </a:xfrm>
        </p:spPr>
        <p:txBody>
          <a:bodyPr/>
          <a:lstStyle/>
          <a:p>
            <a:r>
              <a:rPr lang="en-US" altLang="ja-JP" dirty="0">
                <a:latin typeface="メイリオ"/>
              </a:rPr>
              <a:t>PHP</a:t>
            </a:r>
            <a:r>
              <a:rPr lang="ja-JP" altLang="en-US" dirty="0">
                <a:latin typeface="メイリオ"/>
              </a:rPr>
              <a:t>スクリプトにアクセスした時の</a:t>
            </a:r>
            <a:r>
              <a:rPr lang="en-US" altLang="ja-JP" dirty="0">
                <a:latin typeface="メイリオ"/>
              </a:rPr>
              <a:t>HTML</a:t>
            </a:r>
            <a:r>
              <a:rPr lang="ja-JP" altLang="en-US" dirty="0">
                <a:latin typeface="メイリオ"/>
              </a:rPr>
              <a:t>応答は，普通はそのスクリプト自身が生成する。</a:t>
            </a:r>
            <a:endParaRPr lang="en-US" altLang="ja-JP" dirty="0">
              <a:latin typeface="メイリオ"/>
            </a:endParaRPr>
          </a:p>
          <a:p>
            <a:pPr marL="0" indent="0">
              <a:buNone/>
            </a:pPr>
            <a:endParaRPr lang="en-US" altLang="ja-JP" dirty="0">
              <a:latin typeface="メイリオ"/>
            </a:endParaRPr>
          </a:p>
          <a:p>
            <a:pPr marL="0" indent="0">
              <a:buNone/>
            </a:pPr>
            <a:endParaRPr lang="en-US" altLang="ja-JP" dirty="0">
              <a:latin typeface="メイリオ"/>
            </a:endParaRPr>
          </a:p>
          <a:p>
            <a:r>
              <a:rPr lang="ja-JP" altLang="en-US" dirty="0">
                <a:latin typeface="メイリオ"/>
              </a:rPr>
              <a:t>「</a:t>
            </a:r>
            <a:r>
              <a:rPr lang="ja-JP" altLang="en-US" dirty="0">
                <a:solidFill>
                  <a:srgbClr val="3366FF"/>
                </a:solidFill>
                <a:latin typeface="メイリオ"/>
              </a:rPr>
              <a:t>転送</a:t>
            </a:r>
            <a:r>
              <a:rPr lang="ja-JP" altLang="en-US" dirty="0">
                <a:latin typeface="メイリオ"/>
              </a:rPr>
              <a:t>」を使うと，応答を他のスクリプトや</a:t>
            </a:r>
            <a:r>
              <a:rPr lang="en-US" altLang="ja-JP" dirty="0">
                <a:latin typeface="メイリオ"/>
              </a:rPr>
              <a:t>HTML</a:t>
            </a:r>
            <a:r>
              <a:rPr lang="ja-JP" altLang="en-US" dirty="0">
                <a:latin typeface="メイリオ"/>
              </a:rPr>
              <a:t>ファイルに任せることができる。</a:t>
            </a:r>
            <a:endParaRPr lang="en-US" altLang="ja-JP" dirty="0">
              <a:latin typeface="メイリオ"/>
            </a:endParaRPr>
          </a:p>
        </p:txBody>
      </p:sp>
      <p:sp>
        <p:nvSpPr>
          <p:cNvPr id="24580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altLang="ja-JP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" name="メモ 1"/>
          <p:cNvSpPr/>
          <p:nvPr/>
        </p:nvSpPr>
        <p:spPr>
          <a:xfrm>
            <a:off x="4684455" y="2539733"/>
            <a:ext cx="1241087" cy="1038982"/>
          </a:xfrm>
          <a:prstGeom prst="foldedCorner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ea typeface="メイリオ"/>
              </a:rPr>
              <a:t>&lt;?php ...</a:t>
            </a:r>
            <a:endParaRPr kumimoji="1" lang="ja-JP" altLang="en-US" dirty="0">
              <a:solidFill>
                <a:schemeClr val="tx1"/>
              </a:solidFill>
              <a:ea typeface="メイリオ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301650" y="2677703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ea typeface="メイリオ"/>
                <a:cs typeface="メイリオ"/>
              </a:rPr>
              <a:t>○○.php</a:t>
            </a:r>
            <a:endParaRPr lang="ja-JP" altLang="en-US" sz="2400" dirty="0">
              <a:ea typeface="メイリオ"/>
              <a:cs typeface="メイリオ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72059" y="3073654"/>
            <a:ext cx="825654" cy="369332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ea typeface="メイリオ"/>
                <a:cs typeface="メイリオ"/>
              </a:rPr>
              <a:t>HTML</a:t>
            </a:r>
            <a:endParaRPr kumimoji="1" lang="ja-JP" altLang="en-US" b="1" dirty="0">
              <a:ea typeface="メイリオ"/>
              <a:cs typeface="メイリオ"/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5925541" y="2698466"/>
            <a:ext cx="1125638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4" idx="3"/>
          </p:cNvCxnSpPr>
          <p:nvPr/>
        </p:nvCxnSpPr>
        <p:spPr>
          <a:xfrm flipV="1">
            <a:off x="5697714" y="3254916"/>
            <a:ext cx="1361553" cy="34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950162" y="24964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ea typeface="メイリオ"/>
                <a:cs typeface="メイリオ"/>
              </a:rPr>
              <a:t>アクセス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001545" y="30673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ea typeface="メイリオ"/>
                <a:cs typeface="メイリオ"/>
              </a:rPr>
              <a:t>応答</a:t>
            </a:r>
          </a:p>
        </p:txBody>
      </p:sp>
      <p:sp>
        <p:nvSpPr>
          <p:cNvPr id="20" name="メモ 19"/>
          <p:cNvSpPr/>
          <p:nvPr/>
        </p:nvSpPr>
        <p:spPr>
          <a:xfrm>
            <a:off x="4663680" y="4611363"/>
            <a:ext cx="1241087" cy="1038982"/>
          </a:xfrm>
          <a:prstGeom prst="foldedCorner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>
                <a:solidFill>
                  <a:schemeClr val="tx1"/>
                </a:solidFill>
                <a:ea typeface="メイリオ"/>
              </a:rPr>
              <a:t>&lt;?php ...</a:t>
            </a:r>
            <a:endParaRPr kumimoji="1" lang="ja-JP" altLang="en-US">
              <a:solidFill>
                <a:schemeClr val="tx1"/>
              </a:solidFill>
              <a:ea typeface="メイリオ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321124" y="4928876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ea typeface="メイリオ"/>
                <a:cs typeface="メイリオ"/>
              </a:rPr>
              <a:t>○○.php</a:t>
            </a:r>
            <a:endParaRPr lang="ja-JP" altLang="en-US" sz="2400" dirty="0">
              <a:ea typeface="メイリオ"/>
              <a:cs typeface="メイリオ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865715" y="5159709"/>
            <a:ext cx="659067" cy="369332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ea typeface="メイリオ"/>
                <a:cs typeface="メイリオ"/>
              </a:rPr>
              <a:t>URL</a:t>
            </a:r>
            <a:endParaRPr kumimoji="1" lang="ja-JP" altLang="en-US" b="1" dirty="0">
              <a:ea typeface="メイリオ"/>
              <a:cs typeface="メイリオ"/>
            </a:endParaRPr>
          </a:p>
        </p:txBody>
      </p:sp>
      <p:grpSp>
        <p:nvGrpSpPr>
          <p:cNvPr id="13" name="図形グループ 12"/>
          <p:cNvGrpSpPr/>
          <p:nvPr/>
        </p:nvGrpSpPr>
        <p:grpSpPr>
          <a:xfrm>
            <a:off x="7989211" y="2626315"/>
            <a:ext cx="692700" cy="707085"/>
            <a:chOff x="8572162" y="2943781"/>
            <a:chExt cx="692700" cy="707085"/>
          </a:xfrm>
        </p:grpSpPr>
        <p:sp>
          <p:nvSpPr>
            <p:cNvPr id="11" name="正方形/長方形 10"/>
            <p:cNvSpPr/>
            <p:nvPr/>
          </p:nvSpPr>
          <p:spPr>
            <a:xfrm>
              <a:off x="8572162" y="2943781"/>
              <a:ext cx="692700" cy="7070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ea typeface="メイリオ"/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8637975" y="2995169"/>
              <a:ext cx="569162" cy="1650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ea typeface="メイリオ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8631634" y="3205289"/>
              <a:ext cx="569162" cy="373425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ea typeface="メイリオ"/>
              </a:endParaRPr>
            </a:p>
          </p:txBody>
        </p:sp>
      </p:grpSp>
      <p:grpSp>
        <p:nvGrpSpPr>
          <p:cNvPr id="27" name="図形グループ 26"/>
          <p:cNvGrpSpPr/>
          <p:nvPr/>
        </p:nvGrpSpPr>
        <p:grpSpPr>
          <a:xfrm>
            <a:off x="7939574" y="4640223"/>
            <a:ext cx="692700" cy="707085"/>
            <a:chOff x="8572162" y="2943781"/>
            <a:chExt cx="692700" cy="707085"/>
          </a:xfrm>
        </p:grpSpPr>
        <p:sp>
          <p:nvSpPr>
            <p:cNvPr id="28" name="正方形/長方形 27"/>
            <p:cNvSpPr/>
            <p:nvPr/>
          </p:nvSpPr>
          <p:spPr>
            <a:xfrm>
              <a:off x="8572162" y="2943781"/>
              <a:ext cx="692700" cy="7070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ea typeface="メイリオ"/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8637975" y="2995169"/>
              <a:ext cx="569162" cy="1650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ea typeface="メイリオ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8631634" y="3205289"/>
              <a:ext cx="569162" cy="373425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ea typeface="メイリオ"/>
              </a:endParaRPr>
            </a:p>
          </p:txBody>
        </p:sp>
      </p:grpSp>
      <p:cxnSp>
        <p:nvCxnSpPr>
          <p:cNvPr id="31" name="直線矢印コネクタ 30"/>
          <p:cNvCxnSpPr/>
          <p:nvPr/>
        </p:nvCxnSpPr>
        <p:spPr>
          <a:xfrm flipH="1">
            <a:off x="5875905" y="4827817"/>
            <a:ext cx="1125638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2" idx="3"/>
            <a:endCxn id="28" idx="1"/>
          </p:cNvCxnSpPr>
          <p:nvPr/>
        </p:nvCxnSpPr>
        <p:spPr>
          <a:xfrm flipV="1">
            <a:off x="5524782" y="4993765"/>
            <a:ext cx="2414793" cy="350610"/>
          </a:xfrm>
          <a:prstGeom prst="straightConnector1">
            <a:avLst/>
          </a:prstGeom>
          <a:ln w="38100" cmpd="sng">
            <a:solidFill>
              <a:srgbClr val="FFCC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6900526" y="46257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ea typeface="メイリオ"/>
                <a:cs typeface="メイリオ"/>
              </a:rPr>
              <a:t>アクセス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883996" y="503793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ea typeface="メイリオ"/>
                <a:cs typeface="メイリオ"/>
              </a:rPr>
              <a:t>転送先の指示</a:t>
            </a:r>
          </a:p>
        </p:txBody>
      </p:sp>
      <p:sp>
        <p:nvSpPr>
          <p:cNvPr id="39" name="メモ 38"/>
          <p:cNvSpPr/>
          <p:nvPr/>
        </p:nvSpPr>
        <p:spPr>
          <a:xfrm>
            <a:off x="6706574" y="5860466"/>
            <a:ext cx="1241087" cy="777472"/>
          </a:xfrm>
          <a:prstGeom prst="foldedCorner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>
                <a:solidFill>
                  <a:schemeClr val="tx1"/>
                </a:solidFill>
                <a:ea typeface="メイリオ"/>
              </a:rPr>
              <a:t>&lt;?php ...</a:t>
            </a:r>
            <a:endParaRPr kumimoji="1" lang="ja-JP" altLang="en-US">
              <a:solidFill>
                <a:schemeClr val="tx1"/>
              </a:solidFill>
              <a:ea typeface="メイリオ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552077" y="5889326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>
                <a:ea typeface="メイリオ"/>
                <a:cs typeface="メイリオ"/>
              </a:rPr>
              <a:t>××.php</a:t>
            </a:r>
            <a:endParaRPr lang="ja-JP" altLang="en-US" sz="2400">
              <a:ea typeface="メイリオ"/>
              <a:cs typeface="メイリオ"/>
            </a:endParaRPr>
          </a:p>
        </p:txBody>
      </p:sp>
      <p:cxnSp>
        <p:nvCxnSpPr>
          <p:cNvPr id="41" name="直線矢印コネクタ 40"/>
          <p:cNvCxnSpPr>
            <a:endCxn id="39" idx="0"/>
          </p:cNvCxnSpPr>
          <p:nvPr/>
        </p:nvCxnSpPr>
        <p:spPr>
          <a:xfrm flipH="1">
            <a:off x="7327117" y="5194908"/>
            <a:ext cx="589938" cy="665558"/>
          </a:xfrm>
          <a:prstGeom prst="straightConnector1">
            <a:avLst/>
          </a:prstGeom>
          <a:ln w="38100" cmpd="sng">
            <a:solidFill>
              <a:srgbClr val="FFCC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>
            <a:stCxn id="39" idx="3"/>
            <a:endCxn id="28" idx="2"/>
          </p:cNvCxnSpPr>
          <p:nvPr/>
        </p:nvCxnSpPr>
        <p:spPr>
          <a:xfrm flipV="1">
            <a:off x="7947660" y="5347308"/>
            <a:ext cx="338264" cy="901895"/>
          </a:xfrm>
          <a:prstGeom prst="bentConnector2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7990963" y="58027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ea typeface="メイリオ"/>
                <a:cs typeface="メイリオ"/>
              </a:rPr>
              <a:t>応答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886091" y="6213125"/>
            <a:ext cx="825654" cy="369332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ea typeface="メイリオ"/>
                <a:cs typeface="メイリオ"/>
              </a:rPr>
              <a:t>HTML</a:t>
            </a:r>
            <a:endParaRPr kumimoji="1" lang="ja-JP" altLang="en-US" b="1" dirty="0">
              <a:ea typeface="メイリオ"/>
              <a:cs typeface="メイリオ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829991" y="5384268"/>
            <a:ext cx="157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ea typeface="メイリオ"/>
                <a:cs typeface="メイリオ"/>
              </a:rPr>
              <a:t>再アクセス</a:t>
            </a:r>
          </a:p>
        </p:txBody>
      </p:sp>
      <p:sp>
        <p:nvSpPr>
          <p:cNvPr id="45" name="角丸四角形吹き出し 44"/>
          <p:cNvSpPr/>
          <p:nvPr/>
        </p:nvSpPr>
        <p:spPr>
          <a:xfrm>
            <a:off x="8754057" y="5166051"/>
            <a:ext cx="1856220" cy="1168855"/>
          </a:xfrm>
          <a:prstGeom prst="wedgeRoundRectCallout">
            <a:avLst>
              <a:gd name="adj1" fmla="val -61972"/>
              <a:gd name="adj2" fmla="val 21759"/>
              <a:gd name="adj3" fmla="val 16667"/>
            </a:avLst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ea typeface="メイリオ"/>
              </a:rPr>
              <a:t>ブラウザにはこの応答が</a:t>
            </a:r>
            <a:endParaRPr lang="en-US" altLang="ja-JP" sz="2000" dirty="0">
              <a:ea typeface="メイリオ"/>
            </a:endParaRPr>
          </a:p>
          <a:p>
            <a:pPr algn="ctr"/>
            <a:r>
              <a:rPr lang="ja-JP" altLang="en-US" sz="2000" dirty="0">
                <a:ea typeface="メイリオ"/>
              </a:rPr>
              <a:t>表示される</a:t>
            </a:r>
          </a:p>
        </p:txBody>
      </p:sp>
    </p:spTree>
    <p:extLst>
      <p:ext uri="{BB962C8B-B14F-4D97-AF65-F5344CB8AC3E}">
        <p14:creationId xmlns:p14="http://schemas.microsoft.com/office/powerpoint/2010/main" val="4153505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メイリオ"/>
              </a:rPr>
              <a:t>ページ間の転送</a:t>
            </a:r>
          </a:p>
        </p:txBody>
      </p:sp>
      <p:sp>
        <p:nvSpPr>
          <p:cNvPr id="26627" name="コンテンツ プレースホルダ 10"/>
          <p:cNvSpPr>
            <a:spLocks noGrp="1"/>
          </p:cNvSpPr>
          <p:nvPr>
            <p:ph idx="1"/>
          </p:nvPr>
        </p:nvSpPr>
        <p:spPr>
          <a:xfrm>
            <a:off x="484094" y="1422400"/>
            <a:ext cx="10183906" cy="4413624"/>
          </a:xfrm>
        </p:spPr>
        <p:txBody>
          <a:bodyPr/>
          <a:lstStyle/>
          <a:p>
            <a:r>
              <a:rPr lang="en-US" altLang="ja-JP" dirty="0">
                <a:latin typeface="メイリオ"/>
              </a:rPr>
              <a:t>header</a:t>
            </a:r>
            <a:r>
              <a:rPr lang="ja-JP" altLang="en-US" dirty="0">
                <a:latin typeface="メイリオ"/>
              </a:rPr>
              <a:t>関数を使う</a:t>
            </a:r>
            <a:endParaRPr lang="en-US" altLang="ja-JP" dirty="0">
              <a:latin typeface="メイリオ"/>
            </a:endParaRPr>
          </a:p>
          <a:p>
            <a:pPr lvl="1">
              <a:spcAft>
                <a:spcPts val="1200"/>
              </a:spcAft>
              <a:buNone/>
            </a:pPr>
            <a:r>
              <a:rPr lang="en-US" altLang="ja-JP" dirty="0">
                <a:solidFill>
                  <a:srgbClr val="0000FF"/>
                </a:solidFill>
                <a:latin typeface="メイリオ"/>
              </a:rPr>
              <a:t>header(</a:t>
            </a:r>
            <a:r>
              <a:rPr lang="en-US" altLang="ja-JP" dirty="0">
                <a:solidFill>
                  <a:srgbClr val="008000"/>
                </a:solidFill>
                <a:latin typeface="メイリオ"/>
              </a:rPr>
              <a:t>"Location:</a:t>
            </a:r>
            <a:r>
              <a:rPr lang="ja-JP" altLang="en-US" i="1" dirty="0">
                <a:latin typeface="メイリオ"/>
              </a:rPr>
              <a:t>転送先</a:t>
            </a:r>
            <a:r>
              <a:rPr lang="en-US" altLang="ja-JP" i="1" dirty="0">
                <a:latin typeface="メイリオ"/>
              </a:rPr>
              <a:t>URL</a:t>
            </a:r>
            <a:r>
              <a:rPr lang="en-US" altLang="ja-JP" dirty="0">
                <a:solidFill>
                  <a:srgbClr val="008000"/>
                </a:solidFill>
                <a:latin typeface="メイリオ"/>
              </a:rPr>
              <a:t>"</a:t>
            </a:r>
            <a:r>
              <a:rPr lang="en-US" altLang="ja-JP" dirty="0">
                <a:solidFill>
                  <a:srgbClr val="0000FF"/>
                </a:solidFill>
                <a:latin typeface="メイリオ"/>
              </a:rPr>
              <a:t>)</a:t>
            </a:r>
            <a:r>
              <a:rPr lang="en-US" altLang="ja-JP" dirty="0">
                <a:latin typeface="メイリオ"/>
              </a:rPr>
              <a:t>;</a:t>
            </a:r>
          </a:p>
          <a:p>
            <a:pPr lvl="1"/>
            <a:r>
              <a:rPr lang="ja-JP" altLang="en-US" dirty="0">
                <a:latin typeface="メイリオ"/>
              </a:rPr>
              <a:t>転送先</a:t>
            </a:r>
            <a:r>
              <a:rPr lang="en-US" altLang="ja-JP" dirty="0">
                <a:latin typeface="メイリオ"/>
              </a:rPr>
              <a:t>URL</a:t>
            </a:r>
            <a:r>
              <a:rPr lang="ja-JP" altLang="en-US" dirty="0">
                <a:latin typeface="メイリオ"/>
              </a:rPr>
              <a:t>は，</a:t>
            </a:r>
            <a:r>
              <a:rPr lang="en-US" altLang="ja-JP" dirty="0">
                <a:latin typeface="メイリオ"/>
              </a:rPr>
              <a:t>http://</a:t>
            </a:r>
            <a:r>
              <a:rPr lang="ja-JP" altLang="en-US" dirty="0">
                <a:latin typeface="メイリオ"/>
              </a:rPr>
              <a:t>から始まる</a:t>
            </a:r>
            <a:r>
              <a:rPr lang="ja-JP" altLang="en-US" dirty="0">
                <a:solidFill>
                  <a:srgbClr val="008000"/>
                </a:solidFill>
                <a:latin typeface="メイリオ"/>
              </a:rPr>
              <a:t>絶対</a:t>
            </a:r>
            <a:r>
              <a:rPr lang="en-US" altLang="ja-JP" dirty="0">
                <a:solidFill>
                  <a:srgbClr val="008000"/>
                </a:solidFill>
                <a:latin typeface="メイリオ"/>
              </a:rPr>
              <a:t>URL</a:t>
            </a:r>
            <a:r>
              <a:rPr lang="ja-JP" altLang="en-US" dirty="0">
                <a:latin typeface="メイリオ"/>
              </a:rPr>
              <a:t>にするよう推奨されているが，</a:t>
            </a:r>
            <a:r>
              <a:rPr lang="ja-JP" altLang="en-US" dirty="0">
                <a:solidFill>
                  <a:srgbClr val="008000"/>
                </a:solidFill>
                <a:latin typeface="メイリオ"/>
              </a:rPr>
              <a:t>相対</a:t>
            </a:r>
            <a:r>
              <a:rPr lang="en-US" altLang="ja-JP" dirty="0">
                <a:solidFill>
                  <a:srgbClr val="008000"/>
                </a:solidFill>
                <a:latin typeface="メイリオ"/>
              </a:rPr>
              <a:t>URL</a:t>
            </a:r>
            <a:r>
              <a:rPr lang="ja-JP" altLang="en-US" dirty="0">
                <a:latin typeface="メイリオ"/>
              </a:rPr>
              <a:t>でも大丈夫。</a:t>
            </a:r>
            <a:endParaRPr lang="en-US" altLang="ja-JP" dirty="0">
              <a:latin typeface="メイリオ"/>
            </a:endParaRPr>
          </a:p>
          <a:p>
            <a:pPr lvl="1"/>
            <a:r>
              <a:rPr lang="ja-JP" altLang="en-US" dirty="0">
                <a:latin typeface="メイリオ"/>
              </a:rPr>
              <a:t>転送先には</a:t>
            </a:r>
            <a:r>
              <a:rPr lang="en-US" altLang="ja-JP" dirty="0">
                <a:latin typeface="メイリオ"/>
              </a:rPr>
              <a:t>$_GET</a:t>
            </a:r>
            <a:r>
              <a:rPr lang="ja-JP" altLang="en-US" dirty="0">
                <a:latin typeface="メイリオ"/>
              </a:rPr>
              <a:t>や</a:t>
            </a:r>
            <a:r>
              <a:rPr lang="en-US" altLang="ja-JP" dirty="0">
                <a:latin typeface="メイリオ"/>
              </a:rPr>
              <a:t>$_POST</a:t>
            </a:r>
            <a:r>
              <a:rPr lang="ja-JP" altLang="en-US" dirty="0">
                <a:latin typeface="メイリオ"/>
              </a:rPr>
              <a:t>の値は引き継がれないので注意。</a:t>
            </a:r>
            <a:endParaRPr lang="en-US" altLang="ja-JP" dirty="0">
              <a:latin typeface="メイリオ"/>
            </a:endParaRPr>
          </a:p>
          <a:p>
            <a:pPr lvl="1"/>
            <a:r>
              <a:rPr lang="en-US" altLang="ja-JP" dirty="0">
                <a:latin typeface="メイリオ"/>
              </a:rPr>
              <a:t>header</a:t>
            </a:r>
            <a:r>
              <a:rPr lang="ja-JP" altLang="en-US" dirty="0">
                <a:latin typeface="メイリオ"/>
              </a:rPr>
              <a:t>関数を</a:t>
            </a:r>
            <a:r>
              <a:rPr lang="ja-JP" altLang="en-US" dirty="0">
                <a:solidFill>
                  <a:srgbClr val="008000"/>
                </a:solidFill>
                <a:latin typeface="メイリオ"/>
              </a:rPr>
              <a:t>呼び出す前に，</a:t>
            </a:r>
            <a:r>
              <a:rPr lang="en-US" altLang="ja-JP" dirty="0">
                <a:solidFill>
                  <a:srgbClr val="000000"/>
                </a:solidFill>
                <a:latin typeface="メイリオ"/>
              </a:rPr>
              <a:t>echo</a:t>
            </a:r>
            <a:r>
              <a:rPr lang="ja-JP" altLang="en-US" dirty="0">
                <a:solidFill>
                  <a:srgbClr val="000000"/>
                </a:solidFill>
                <a:latin typeface="メイリオ"/>
              </a:rPr>
              <a:t>等で</a:t>
            </a:r>
            <a:r>
              <a:rPr lang="en-US" altLang="ja-JP" dirty="0">
                <a:latin typeface="メイリオ"/>
              </a:rPr>
              <a:t>HTML</a:t>
            </a:r>
            <a:r>
              <a:rPr lang="ja-JP" altLang="en-US" dirty="0">
                <a:latin typeface="メイリオ"/>
              </a:rPr>
              <a:t>文字列を出力すると</a:t>
            </a:r>
            <a:r>
              <a:rPr lang="ja-JP" altLang="en-US" dirty="0">
                <a:solidFill>
                  <a:srgbClr val="008000"/>
                </a:solidFill>
                <a:latin typeface="メイリオ"/>
              </a:rPr>
              <a:t>エラーになる</a:t>
            </a:r>
            <a:r>
              <a:rPr lang="ja-JP" altLang="en-US" dirty="0">
                <a:latin typeface="メイリオ"/>
              </a:rPr>
              <a:t>可能性があるので注意。</a:t>
            </a:r>
            <a:endParaRPr lang="en-US" altLang="ja-JP" dirty="0">
              <a:latin typeface="メイリオ"/>
            </a:endParaRPr>
          </a:p>
        </p:txBody>
      </p:sp>
      <p:sp>
        <p:nvSpPr>
          <p:cNvPr id="26628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altLang="ja-JP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6631" name="正方形/長方形 6"/>
          <p:cNvSpPr>
            <a:spLocks noChangeArrowheads="1"/>
          </p:cNvSpPr>
          <p:nvPr/>
        </p:nvSpPr>
        <p:spPr bwMode="auto">
          <a:xfrm>
            <a:off x="1020008" y="1981916"/>
            <a:ext cx="5586005" cy="533400"/>
          </a:xfrm>
          <a:prstGeom prst="rect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134050" y="1118975"/>
            <a:ext cx="5702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ea typeface="メイリオ"/>
                <a:cs typeface="メイリオ"/>
              </a:rPr>
              <a:t>（</a:t>
            </a:r>
            <a:r>
              <a:rPr lang="en-US" altLang="ja-JP" sz="2000" dirty="0">
                <a:ea typeface="メイリオ"/>
                <a:cs typeface="メイリオ"/>
              </a:rPr>
              <a:t>http://php.net/manual/ja/function.header.php</a:t>
            </a:r>
            <a:r>
              <a:rPr lang="ja-JP" altLang="en-US" sz="2000" dirty="0">
                <a:ea typeface="メイリオ"/>
                <a:cs typeface="メイリオ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67303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500"/>
            <a:ext cx="10420351" cy="685800"/>
          </a:xfrm>
        </p:spPr>
        <p:txBody>
          <a:bodyPr/>
          <a:lstStyle/>
          <a:p>
            <a:r>
              <a:rPr lang="ja-JP" altLang="en-US" dirty="0">
                <a:latin typeface="メイリオ"/>
              </a:rPr>
              <a:t>演習：ログインの可否表示</a:t>
            </a:r>
          </a:p>
        </p:txBody>
      </p:sp>
      <p:sp>
        <p:nvSpPr>
          <p:cNvPr id="26627" name="コンテンツ プレースホルダ 10"/>
          <p:cNvSpPr>
            <a:spLocks noGrp="1"/>
          </p:cNvSpPr>
          <p:nvPr>
            <p:ph idx="1"/>
          </p:nvPr>
        </p:nvSpPr>
        <p:spPr>
          <a:xfrm>
            <a:off x="430306" y="1422399"/>
            <a:ext cx="10237694" cy="4126753"/>
          </a:xfrm>
        </p:spPr>
        <p:txBody>
          <a:bodyPr/>
          <a:lstStyle/>
          <a:p>
            <a:r>
              <a:rPr lang="en-US" altLang="ja-JP" dirty="0" err="1">
                <a:latin typeface="メイリオ"/>
              </a:rPr>
              <a:t>check.php</a:t>
            </a:r>
            <a:r>
              <a:rPr lang="ja-JP" altLang="en-US" dirty="0">
                <a:latin typeface="メイリオ"/>
              </a:rPr>
              <a:t>でログインの可否を判定した後，その結果を</a:t>
            </a:r>
            <a:r>
              <a:rPr lang="en-US" altLang="ja-JP" dirty="0">
                <a:latin typeface="メイリオ"/>
              </a:rPr>
              <a:t> success.html or failure.html </a:t>
            </a:r>
            <a:r>
              <a:rPr lang="ja-JP" altLang="en-US" dirty="0" err="1">
                <a:latin typeface="メイリオ"/>
              </a:rPr>
              <a:t>への</a:t>
            </a:r>
            <a:r>
              <a:rPr lang="ja-JP" altLang="en-US" dirty="0">
                <a:latin typeface="メイリオ"/>
              </a:rPr>
              <a:t>「転送」によって表示させよう。</a:t>
            </a:r>
            <a:endParaRPr lang="en-US" altLang="ja-JP" dirty="0">
              <a:latin typeface="メイリオ"/>
            </a:endParaRPr>
          </a:p>
          <a:p>
            <a:pPr lvl="1"/>
            <a:r>
              <a:rPr lang="ja-JP" altLang="en-US" dirty="0">
                <a:latin typeface="メイリオ"/>
              </a:rPr>
              <a:t>転送後のブラウザのアドレス（</a:t>
            </a:r>
            <a:r>
              <a:rPr lang="en-US" altLang="ja-JP" dirty="0">
                <a:latin typeface="メイリオ"/>
              </a:rPr>
              <a:t>URL</a:t>
            </a:r>
            <a:r>
              <a:rPr lang="ja-JP" altLang="en-US" dirty="0">
                <a:latin typeface="メイリオ"/>
              </a:rPr>
              <a:t>）表示はどうなっている？</a:t>
            </a:r>
            <a:endParaRPr lang="en-US" altLang="ja-JP" dirty="0">
              <a:latin typeface="メイリオ"/>
            </a:endParaRPr>
          </a:p>
          <a:p>
            <a:r>
              <a:rPr lang="ja-JP" altLang="en-US" dirty="0"/>
              <a:t>作業内容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メイリオ"/>
              </a:rPr>
              <a:t>header(</a:t>
            </a:r>
            <a:r>
              <a:rPr lang="en-US" altLang="ja-JP" dirty="0">
                <a:solidFill>
                  <a:srgbClr val="008000"/>
                </a:solidFill>
                <a:latin typeface="メイリオ"/>
              </a:rPr>
              <a:t>"Location:</a:t>
            </a:r>
            <a:r>
              <a:rPr lang="ja-JP" altLang="en-US" i="1" dirty="0">
                <a:latin typeface="メイリオ"/>
              </a:rPr>
              <a:t>転送先</a:t>
            </a:r>
            <a:r>
              <a:rPr lang="en-US" altLang="ja-JP" i="1" dirty="0">
                <a:latin typeface="メイリオ"/>
              </a:rPr>
              <a:t>URL</a:t>
            </a:r>
            <a:r>
              <a:rPr lang="en-US" altLang="ja-JP" dirty="0">
                <a:solidFill>
                  <a:srgbClr val="008000"/>
                </a:solidFill>
                <a:latin typeface="メイリオ"/>
              </a:rPr>
              <a:t>"</a:t>
            </a:r>
            <a:r>
              <a:rPr lang="en-US" altLang="ja-JP" dirty="0">
                <a:solidFill>
                  <a:srgbClr val="0000FF"/>
                </a:solidFill>
                <a:latin typeface="メイリオ"/>
              </a:rPr>
              <a:t>)</a:t>
            </a:r>
            <a:r>
              <a:rPr lang="en-US" altLang="ja-JP" dirty="0">
                <a:latin typeface="メイリオ"/>
              </a:rPr>
              <a:t>;</a:t>
            </a:r>
          </a:p>
          <a:p>
            <a:pPr lvl="1"/>
            <a:r>
              <a:rPr lang="ja-JP" altLang="en-US" dirty="0"/>
              <a:t>は，</a:t>
            </a:r>
            <a:r>
              <a:rPr lang="en-US" altLang="ja-JP" dirty="0"/>
              <a:t>include("</a:t>
            </a:r>
            <a:r>
              <a:rPr lang="ja-JP" altLang="en-US" dirty="0"/>
              <a:t>表示</a:t>
            </a:r>
            <a:r>
              <a:rPr lang="en-US" altLang="ja-JP" dirty="0"/>
              <a:t>html</a:t>
            </a:r>
            <a:r>
              <a:rPr lang="ja-JP" altLang="en-US" dirty="0"/>
              <a:t>など</a:t>
            </a:r>
            <a:r>
              <a:rPr lang="en-US" altLang="ja-JP" dirty="0"/>
              <a:t>"); </a:t>
            </a:r>
            <a:r>
              <a:rPr lang="ja-JP" altLang="en-US" dirty="0"/>
              <a:t>と入れ替えるだけ。</a:t>
            </a:r>
            <a:endParaRPr lang="en-US" altLang="ja-JP" dirty="0"/>
          </a:p>
        </p:txBody>
      </p:sp>
      <p:sp>
        <p:nvSpPr>
          <p:cNvPr id="26628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altLang="ja-JP" sz="12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29910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>
                <a:latin typeface="Arial"/>
                <a:cs typeface="Arial"/>
              </a:rPr>
              <a:t>HTML+PHP</a:t>
            </a:r>
            <a:endParaRPr lang="ja-JP" altLang="en-US" b="1">
              <a:latin typeface="Arial"/>
              <a:cs typeface="Arial"/>
            </a:endParaRPr>
          </a:p>
        </p:txBody>
      </p:sp>
      <p:sp>
        <p:nvSpPr>
          <p:cNvPr id="41987" name="コンテンツ プレースホルダ 6"/>
          <p:cNvSpPr>
            <a:spLocks noGrp="1"/>
          </p:cNvSpPr>
          <p:nvPr>
            <p:ph idx="1"/>
          </p:nvPr>
        </p:nvSpPr>
        <p:spPr>
          <a:xfrm>
            <a:off x="832690" y="1422400"/>
            <a:ext cx="10973828" cy="495579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ja-JP" sz="2950" dirty="0">
                <a:solidFill>
                  <a:srgbClr val="008000"/>
                </a:solidFill>
                <a:latin typeface="メイリオ"/>
              </a:rPr>
              <a:t>&lt;!DOCTYPE html&gt;</a:t>
            </a:r>
          </a:p>
          <a:p>
            <a:pPr>
              <a:buFontTx/>
              <a:buNone/>
            </a:pPr>
            <a:r>
              <a:rPr lang="en-US" altLang="ja-JP" sz="2950" dirty="0">
                <a:solidFill>
                  <a:srgbClr val="008000"/>
                </a:solidFill>
                <a:latin typeface="メイリオ"/>
              </a:rPr>
              <a:t>&lt;html&gt; ... &lt;body&gt;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2950" dirty="0">
                <a:latin typeface="メイリオ"/>
              </a:rPr>
              <a:t>	&lt;?</a:t>
            </a:r>
            <a:r>
              <a:rPr lang="en-US" altLang="ja-JP" sz="2950" dirty="0" err="1">
                <a:latin typeface="メイリオ"/>
              </a:rPr>
              <a:t>php</a:t>
            </a:r>
            <a:endParaRPr lang="en-US" altLang="ja-JP" sz="2950" dirty="0">
              <a:latin typeface="メイリオ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2950" dirty="0">
                <a:latin typeface="メイリオ"/>
              </a:rPr>
              <a:t>		</a:t>
            </a:r>
            <a:r>
              <a:rPr lang="en-US" altLang="ja-JP" sz="2950" b="1" dirty="0">
                <a:solidFill>
                  <a:srgbClr val="0000FF"/>
                </a:solidFill>
                <a:latin typeface="メイリオ"/>
              </a:rPr>
              <a:t>echo(</a:t>
            </a:r>
            <a:r>
              <a:rPr lang="en-US" altLang="ja-JP" sz="2950" dirty="0">
                <a:latin typeface="メイリオ"/>
              </a:rPr>
              <a:t>"&lt;h1&gt;</a:t>
            </a:r>
            <a:r>
              <a:rPr lang="ja-JP" altLang="en-US" sz="2950" dirty="0">
                <a:latin typeface="メイリオ"/>
              </a:rPr>
              <a:t>おはよう，</a:t>
            </a:r>
            <a:r>
              <a:rPr lang="en-US" altLang="ja-JP" sz="2950" dirty="0">
                <a:latin typeface="メイリオ"/>
              </a:rPr>
              <a:t>PHP</a:t>
            </a:r>
            <a:r>
              <a:rPr lang="ja-JP" altLang="en-US" sz="2950" dirty="0">
                <a:latin typeface="メイリオ"/>
              </a:rPr>
              <a:t>！</a:t>
            </a:r>
            <a:r>
              <a:rPr lang="en-US" altLang="ja-JP" sz="2950" dirty="0">
                <a:latin typeface="メイリオ"/>
              </a:rPr>
              <a:t>&lt;/h1&gt;"</a:t>
            </a:r>
            <a:r>
              <a:rPr lang="en-US" altLang="ja-JP" sz="2950" b="1" dirty="0">
                <a:solidFill>
                  <a:srgbClr val="0000FF"/>
                </a:solidFill>
                <a:latin typeface="メイリオ"/>
              </a:rPr>
              <a:t>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2950" dirty="0">
                <a:latin typeface="メイリオ"/>
              </a:rPr>
              <a:t>	?&gt;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2950" dirty="0">
                <a:solidFill>
                  <a:srgbClr val="008000"/>
                </a:solidFill>
                <a:latin typeface="メイリオ"/>
              </a:rPr>
              <a:t>&lt;/body&gt;&lt;/html&gt;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ja-JP" dirty="0">
              <a:latin typeface="メイリオ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ja-JP" altLang="en-US" dirty="0">
                <a:latin typeface="メイリオ"/>
              </a:rPr>
              <a:t>実行結果を</a:t>
            </a:r>
            <a:r>
              <a:rPr lang="en-US" altLang="ja-JP" dirty="0">
                <a:latin typeface="メイリオ"/>
              </a:rPr>
              <a:t>HTML</a:t>
            </a:r>
            <a:r>
              <a:rPr lang="ja-JP" altLang="en-US" dirty="0">
                <a:latin typeface="メイリオ"/>
              </a:rPr>
              <a:t>に埋め込んだ全体がブラウザに返る</a:t>
            </a:r>
            <a:endParaRPr lang="en-US" altLang="ja-JP" dirty="0">
              <a:latin typeface="メイリオ"/>
            </a:endParaRPr>
          </a:p>
        </p:txBody>
      </p:sp>
      <p:sp>
        <p:nvSpPr>
          <p:cNvPr id="41988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1989" name="正方形/長方形 7"/>
          <p:cNvSpPr>
            <a:spLocks noChangeArrowheads="1"/>
          </p:cNvSpPr>
          <p:nvPr/>
        </p:nvSpPr>
        <p:spPr bwMode="auto">
          <a:xfrm>
            <a:off x="799935" y="1395900"/>
            <a:ext cx="9500512" cy="3301606"/>
          </a:xfrm>
          <a:prstGeom prst="rect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41990" name="正方形/長方形 8"/>
          <p:cNvSpPr>
            <a:spLocks noChangeArrowheads="1"/>
          </p:cNvSpPr>
          <p:nvPr/>
        </p:nvSpPr>
        <p:spPr bwMode="auto">
          <a:xfrm>
            <a:off x="1062224" y="2358704"/>
            <a:ext cx="8431400" cy="1447800"/>
          </a:xfrm>
          <a:prstGeom prst="rect">
            <a:avLst/>
          </a:prstGeom>
          <a:noFill/>
          <a:ln w="38100">
            <a:solidFill>
              <a:srgbClr val="FF66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7" name="雲 6"/>
          <p:cNvSpPr/>
          <p:nvPr/>
        </p:nvSpPr>
        <p:spPr>
          <a:xfrm>
            <a:off x="215152" y="952401"/>
            <a:ext cx="952462" cy="649363"/>
          </a:xfrm>
          <a:prstGeom prst="cloud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400" dirty="0">
                <a:ea typeface="メイリオ"/>
              </a:rPr>
              <a:t>復習</a:t>
            </a:r>
          </a:p>
        </p:txBody>
      </p:sp>
    </p:spTree>
    <p:extLst>
      <p:ext uri="{BB962C8B-B14F-4D97-AF65-F5344CB8AC3E}">
        <p14:creationId xmlns:p14="http://schemas.microsoft.com/office/powerpoint/2010/main" val="556939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500"/>
            <a:ext cx="10420351" cy="685800"/>
          </a:xfrm>
        </p:spPr>
        <p:txBody>
          <a:bodyPr/>
          <a:lstStyle/>
          <a:p>
            <a:r>
              <a:rPr lang="ja-JP" altLang="en-US" dirty="0">
                <a:latin typeface="メイリオ"/>
              </a:rPr>
              <a:t>次回予告</a:t>
            </a:r>
          </a:p>
        </p:txBody>
      </p:sp>
      <p:sp>
        <p:nvSpPr>
          <p:cNvPr id="26627" name="コンテンツ プレースホルダ 10"/>
          <p:cNvSpPr>
            <a:spLocks noGrp="1"/>
          </p:cNvSpPr>
          <p:nvPr>
            <p:ph idx="1"/>
          </p:nvPr>
        </p:nvSpPr>
        <p:spPr>
          <a:xfrm>
            <a:off x="247649" y="1422400"/>
            <a:ext cx="10420351" cy="4852894"/>
          </a:xfrm>
        </p:spPr>
        <p:txBody>
          <a:bodyPr/>
          <a:lstStyle/>
          <a:p>
            <a:r>
              <a:rPr lang="ja-JP" altLang="en-US" dirty="0">
                <a:latin typeface="メイリオ"/>
              </a:rPr>
              <a:t>一旦</a:t>
            </a:r>
            <a:r>
              <a:rPr lang="en-US" altLang="ja-JP" dirty="0">
                <a:latin typeface="メイリオ"/>
              </a:rPr>
              <a:t>PHP</a:t>
            </a:r>
            <a:r>
              <a:rPr lang="ja-JP" altLang="en-US" dirty="0">
                <a:latin typeface="メイリオ"/>
              </a:rPr>
              <a:t>を離れて，</a:t>
            </a:r>
            <a:r>
              <a:rPr lang="en-US" altLang="ja-JP" dirty="0">
                <a:latin typeface="メイリオ"/>
              </a:rPr>
              <a:t>JavaScript</a:t>
            </a:r>
            <a:r>
              <a:rPr lang="ja-JP" altLang="en-US" dirty="0">
                <a:latin typeface="メイリオ"/>
              </a:rPr>
              <a:t>ライブラリ「</a:t>
            </a:r>
            <a:r>
              <a:rPr lang="en-US" altLang="ja-JP" dirty="0">
                <a:latin typeface="メイリオ"/>
              </a:rPr>
              <a:t>jQuery</a:t>
            </a:r>
            <a:r>
              <a:rPr lang="ja-JP" altLang="en-US" dirty="0">
                <a:latin typeface="メイリオ"/>
              </a:rPr>
              <a:t>」による</a:t>
            </a:r>
            <a:r>
              <a:rPr lang="en-US" altLang="ja-JP" dirty="0">
                <a:latin typeface="メイリオ"/>
              </a:rPr>
              <a:t>Web</a:t>
            </a:r>
            <a:r>
              <a:rPr lang="ja-JP" altLang="en-US" dirty="0">
                <a:latin typeface="メイリオ"/>
              </a:rPr>
              <a:t>プログラミングを扱います。</a:t>
            </a:r>
            <a:endParaRPr lang="en-US" altLang="ja-JP" dirty="0">
              <a:latin typeface="メイリオ"/>
            </a:endParaRPr>
          </a:p>
          <a:p>
            <a:r>
              <a:rPr lang="ja-JP" altLang="en-US" dirty="0">
                <a:latin typeface="メイリオ"/>
              </a:rPr>
              <a:t>予習によさそうなサイト</a:t>
            </a:r>
            <a:endParaRPr lang="en-US" altLang="ja-JP" dirty="0">
              <a:latin typeface="メイリオ"/>
            </a:endParaRPr>
          </a:p>
          <a:p>
            <a:pPr lvl="1"/>
            <a:r>
              <a:rPr lang="en-US" altLang="ja-JP" dirty="0">
                <a:latin typeface="メイリオ"/>
              </a:rPr>
              <a:t>http://www.jquerystudy.info/</a:t>
            </a:r>
          </a:p>
          <a:p>
            <a:pPr lvl="1"/>
            <a:r>
              <a:rPr lang="en-US" altLang="ja-JP" dirty="0">
                <a:latin typeface="メイリオ"/>
              </a:rPr>
              <a:t>http://www.w3school.com.cn/jquery/</a:t>
            </a:r>
          </a:p>
          <a:p>
            <a:pPr lvl="1"/>
            <a:endParaRPr lang="en-US" altLang="ja-JP" dirty="0">
              <a:latin typeface="メイリオ"/>
            </a:endParaRPr>
          </a:p>
          <a:p>
            <a:r>
              <a:rPr lang="en-US" altLang="ja-JP" dirty="0">
                <a:latin typeface="メイリオ"/>
              </a:rPr>
              <a:t>PHP</a:t>
            </a:r>
            <a:r>
              <a:rPr lang="ja-JP" altLang="en-US" dirty="0" err="1">
                <a:latin typeface="メイリオ"/>
              </a:rPr>
              <a:t>には</a:t>
            </a:r>
            <a:r>
              <a:rPr lang="ja-JP" altLang="en-US" dirty="0">
                <a:latin typeface="メイリオ"/>
              </a:rPr>
              <a:t>第７回で再び戻って来る予定。</a:t>
            </a:r>
            <a:endParaRPr lang="en-US" altLang="ja-JP" dirty="0">
              <a:latin typeface="メイリオ"/>
            </a:endParaRPr>
          </a:p>
        </p:txBody>
      </p:sp>
      <p:sp>
        <p:nvSpPr>
          <p:cNvPr id="26628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altLang="ja-JP" sz="12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89424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メイリオ"/>
              </a:rPr>
              <a:t>変数，配列，連想配列</a:t>
            </a:r>
          </a:p>
        </p:txBody>
      </p:sp>
      <p:sp>
        <p:nvSpPr>
          <p:cNvPr id="44035" name="コンテンツ プレースホルダ 6"/>
          <p:cNvSpPr>
            <a:spLocks noGrp="1"/>
          </p:cNvSpPr>
          <p:nvPr>
            <p:ph idx="1"/>
          </p:nvPr>
        </p:nvSpPr>
        <p:spPr>
          <a:xfrm>
            <a:off x="896471" y="1191520"/>
            <a:ext cx="9771529" cy="5435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2800" dirty="0">
                <a:latin typeface="メイリオ"/>
              </a:rPr>
              <a:t>	</a:t>
            </a:r>
            <a:r>
              <a:rPr lang="en-US" altLang="ja-JP" sz="2800" dirty="0">
                <a:solidFill>
                  <a:srgbClr val="0000FF"/>
                </a:solidFill>
                <a:latin typeface="メイリオ"/>
              </a:rPr>
              <a:t>$message</a:t>
            </a:r>
            <a:r>
              <a:rPr lang="en-US" altLang="ja-JP" sz="2800" dirty="0">
                <a:latin typeface="メイリオ"/>
              </a:rPr>
              <a:t>="</a:t>
            </a:r>
            <a:r>
              <a:rPr lang="ja-JP" altLang="en-US" sz="2800" dirty="0">
                <a:latin typeface="メイリオ"/>
              </a:rPr>
              <a:t>どうも，</a:t>
            </a:r>
            <a:r>
              <a:rPr lang="en-US" altLang="ja-JP" sz="2800" dirty="0">
                <a:latin typeface="メイリオ"/>
              </a:rPr>
              <a:t>PHP</a:t>
            </a:r>
            <a:r>
              <a:rPr lang="ja-JP" altLang="en-US" sz="2800" dirty="0">
                <a:latin typeface="メイリオ"/>
              </a:rPr>
              <a:t>！</a:t>
            </a:r>
            <a:r>
              <a:rPr lang="en-US" altLang="ja-JP" sz="2800" dirty="0">
                <a:latin typeface="メイリオ"/>
              </a:rPr>
              <a:t>";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2800" dirty="0">
                <a:latin typeface="メイリオ"/>
              </a:rPr>
              <a:t>	</a:t>
            </a:r>
            <a:r>
              <a:rPr lang="en-US" altLang="ja-JP" sz="2800" b="1" dirty="0">
                <a:latin typeface="メイリオ"/>
              </a:rPr>
              <a:t>echo(</a:t>
            </a:r>
            <a:r>
              <a:rPr lang="en-US" altLang="ja-JP" sz="2800" dirty="0">
                <a:latin typeface="メイリオ"/>
              </a:rPr>
              <a:t>"&lt;h1&gt;</a:t>
            </a:r>
            <a:r>
              <a:rPr lang="en-US" altLang="ja-JP" sz="2800" dirty="0">
                <a:solidFill>
                  <a:srgbClr val="0000FF"/>
                </a:solidFill>
                <a:latin typeface="メイリオ"/>
              </a:rPr>
              <a:t>{$message}</a:t>
            </a:r>
            <a:r>
              <a:rPr lang="en-US" altLang="ja-JP" sz="2800" dirty="0">
                <a:latin typeface="メイリオ"/>
              </a:rPr>
              <a:t>&lt;/h1&gt;"</a:t>
            </a:r>
            <a:r>
              <a:rPr lang="en-US" altLang="ja-JP" sz="2800" b="1" dirty="0">
                <a:solidFill>
                  <a:srgbClr val="000000"/>
                </a:solidFill>
                <a:latin typeface="メイリオ"/>
              </a:rPr>
              <a:t>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400" b="1" dirty="0">
              <a:solidFill>
                <a:srgbClr val="000000"/>
              </a:solidFill>
              <a:latin typeface="メイリオ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2800" dirty="0">
                <a:latin typeface="メイリオ"/>
              </a:rPr>
              <a:t>  $</a:t>
            </a:r>
            <a:r>
              <a:rPr lang="en-US" altLang="ja-JP" sz="2800" dirty="0" err="1">
                <a:latin typeface="メイリオ"/>
              </a:rPr>
              <a:t>kcgi</a:t>
            </a:r>
            <a:r>
              <a:rPr lang="en-US" altLang="ja-JP" sz="2800" dirty="0">
                <a:latin typeface="メイリオ"/>
              </a:rPr>
              <a:t>=</a:t>
            </a:r>
            <a:r>
              <a:rPr lang="en-US" altLang="ja-JP" sz="2800" b="1" dirty="0">
                <a:solidFill>
                  <a:srgbClr val="0000FF"/>
                </a:solidFill>
                <a:latin typeface="メイリオ"/>
              </a:rPr>
              <a:t>array(</a:t>
            </a:r>
            <a:r>
              <a:rPr lang="en-US" altLang="ja-JP" sz="2800" dirty="0">
                <a:latin typeface="メイリオ"/>
              </a:rPr>
              <a:t>"</a:t>
            </a:r>
            <a:r>
              <a:rPr lang="ja-JP" altLang="en-US" sz="2800" dirty="0">
                <a:latin typeface="メイリオ"/>
              </a:rPr>
              <a:t>百万遍</a:t>
            </a:r>
            <a:r>
              <a:rPr lang="en-US" altLang="ja-JP" sz="2800" dirty="0">
                <a:latin typeface="メイリオ"/>
              </a:rPr>
              <a:t>"</a:t>
            </a:r>
            <a:r>
              <a:rPr lang="en-US" altLang="ja-JP" sz="2800" dirty="0">
                <a:solidFill>
                  <a:srgbClr val="0000FF"/>
                </a:solidFill>
                <a:latin typeface="メイリオ"/>
              </a:rPr>
              <a:t>,</a:t>
            </a:r>
            <a:r>
              <a:rPr lang="en-US" altLang="ja-JP" sz="2800" dirty="0">
                <a:latin typeface="メイリオ"/>
              </a:rPr>
              <a:t>"</a:t>
            </a:r>
            <a:r>
              <a:rPr lang="ja-JP" altLang="en-US" sz="2800" dirty="0">
                <a:latin typeface="メイリオ"/>
              </a:rPr>
              <a:t>京都駅前</a:t>
            </a:r>
            <a:r>
              <a:rPr lang="en-US" altLang="ja-JP" sz="2800" dirty="0">
                <a:latin typeface="メイリオ"/>
              </a:rPr>
              <a:t>"</a:t>
            </a:r>
            <a:r>
              <a:rPr lang="en-US" altLang="ja-JP" sz="2800" dirty="0">
                <a:solidFill>
                  <a:srgbClr val="0000FF"/>
                </a:solidFill>
                <a:latin typeface="メイリオ"/>
              </a:rPr>
              <a:t>,</a:t>
            </a:r>
            <a:r>
              <a:rPr lang="en-US" altLang="ja-JP" sz="2800" dirty="0">
                <a:latin typeface="メイリオ"/>
              </a:rPr>
              <a:t>"</a:t>
            </a:r>
            <a:r>
              <a:rPr lang="ja-JP" altLang="en-US" sz="2800" dirty="0">
                <a:latin typeface="メイリオ"/>
              </a:rPr>
              <a:t>東京</a:t>
            </a:r>
            <a:r>
              <a:rPr lang="en-US" altLang="ja-JP" sz="2800" dirty="0">
                <a:latin typeface="メイリオ"/>
              </a:rPr>
              <a:t>"</a:t>
            </a:r>
            <a:r>
              <a:rPr lang="en-US" altLang="ja-JP" sz="2800" dirty="0">
                <a:solidFill>
                  <a:srgbClr val="0000FF"/>
                </a:solidFill>
                <a:latin typeface="メイリオ"/>
              </a:rPr>
              <a:t>,  </a:t>
            </a:r>
            <a:r>
              <a:rPr lang="en-US" altLang="ja-JP" sz="2800" dirty="0">
                <a:latin typeface="メイリオ"/>
              </a:rPr>
              <a:t>"</a:t>
            </a:r>
            <a:r>
              <a:rPr lang="ja-JP" altLang="en-US" sz="2800" dirty="0">
                <a:latin typeface="メイリオ"/>
              </a:rPr>
              <a:t>札幌</a:t>
            </a:r>
            <a:r>
              <a:rPr lang="en-US" altLang="ja-JP" sz="2800" dirty="0">
                <a:latin typeface="メイリオ"/>
              </a:rPr>
              <a:t>"</a:t>
            </a:r>
            <a:r>
              <a:rPr lang="en-US" altLang="ja-JP" sz="2800" b="1" dirty="0">
                <a:solidFill>
                  <a:srgbClr val="0000FF"/>
                </a:solidFill>
                <a:latin typeface="メイリオ"/>
              </a:rPr>
              <a:t>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2800" b="1" dirty="0">
              <a:solidFill>
                <a:srgbClr val="0000FF"/>
              </a:solidFill>
              <a:latin typeface="メイリオ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2800" dirty="0">
                <a:latin typeface="メイリオ"/>
              </a:rPr>
              <a:t>	</a:t>
            </a:r>
            <a:r>
              <a:rPr lang="en-US" altLang="ja-JP" sz="2800" b="1" dirty="0">
                <a:latin typeface="メイリオ"/>
              </a:rPr>
              <a:t>echo(</a:t>
            </a:r>
            <a:r>
              <a:rPr lang="en-US" altLang="ja-JP" sz="2800" dirty="0">
                <a:latin typeface="メイリオ"/>
              </a:rPr>
              <a:t>"&lt;h1&gt;</a:t>
            </a:r>
            <a:r>
              <a:rPr lang="en-US" altLang="ja-JP" sz="2800" dirty="0">
                <a:solidFill>
                  <a:srgbClr val="0000FF"/>
                </a:solidFill>
                <a:latin typeface="メイリオ"/>
              </a:rPr>
              <a:t>{</a:t>
            </a:r>
            <a:r>
              <a:rPr lang="en-US" altLang="ja-JP" sz="2800" dirty="0">
                <a:latin typeface="メイリオ"/>
              </a:rPr>
              <a:t>$</a:t>
            </a:r>
            <a:r>
              <a:rPr lang="en-US" altLang="ja-JP" sz="2800" dirty="0" err="1">
                <a:latin typeface="メイリオ"/>
              </a:rPr>
              <a:t>kcgi</a:t>
            </a:r>
            <a:r>
              <a:rPr lang="en-US" altLang="ja-JP" sz="2800" dirty="0">
                <a:solidFill>
                  <a:srgbClr val="0000FF"/>
                </a:solidFill>
                <a:latin typeface="メイリオ"/>
              </a:rPr>
              <a:t>[</a:t>
            </a:r>
            <a:r>
              <a:rPr lang="en-US" altLang="ja-JP" sz="2800" dirty="0">
                <a:solidFill>
                  <a:srgbClr val="000000"/>
                </a:solidFill>
                <a:latin typeface="メイリオ"/>
              </a:rPr>
              <a:t>0</a:t>
            </a:r>
            <a:r>
              <a:rPr lang="en-US" altLang="ja-JP" sz="2800" dirty="0">
                <a:solidFill>
                  <a:srgbClr val="0000FF"/>
                </a:solidFill>
                <a:latin typeface="メイリオ"/>
              </a:rPr>
              <a:t>]}</a:t>
            </a:r>
            <a:r>
              <a:rPr lang="en-US" altLang="ja-JP" sz="2800" dirty="0">
                <a:latin typeface="メイリオ"/>
              </a:rPr>
              <a:t>&lt;/h1&gt;"</a:t>
            </a:r>
            <a:r>
              <a:rPr lang="en-US" altLang="ja-JP" sz="2800" b="1" dirty="0">
                <a:solidFill>
                  <a:srgbClr val="000000"/>
                </a:solidFill>
                <a:latin typeface="メイリオ"/>
              </a:rPr>
              <a:t>);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ja-JP" sz="2800" b="1" dirty="0">
              <a:solidFill>
                <a:srgbClr val="000000"/>
              </a:solidFill>
              <a:latin typeface="メイリオ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2800" dirty="0">
                <a:latin typeface="メイリオ"/>
              </a:rPr>
              <a:t>   $</a:t>
            </a:r>
            <a:r>
              <a:rPr lang="en-US" altLang="ja-JP" sz="2800" dirty="0" err="1">
                <a:latin typeface="メイリオ"/>
              </a:rPr>
              <a:t>kcgi</a:t>
            </a:r>
            <a:r>
              <a:rPr lang="en-US" altLang="ja-JP" sz="2800" dirty="0">
                <a:latin typeface="メイリオ"/>
              </a:rPr>
              <a:t>=</a:t>
            </a:r>
            <a:r>
              <a:rPr lang="en-US" altLang="ja-JP" sz="2800" b="1" dirty="0">
                <a:solidFill>
                  <a:srgbClr val="0000FF"/>
                </a:solidFill>
                <a:latin typeface="メイリオ"/>
              </a:rPr>
              <a:t>array(</a:t>
            </a:r>
            <a:r>
              <a:rPr lang="en-US" altLang="ja-JP" sz="2800" dirty="0">
                <a:latin typeface="メイリオ"/>
              </a:rPr>
              <a:t>"h"</a:t>
            </a:r>
            <a:r>
              <a:rPr lang="en-US" altLang="ja-JP" sz="2800" b="1" dirty="0">
                <a:solidFill>
                  <a:srgbClr val="0000FF"/>
                </a:solidFill>
                <a:latin typeface="メイリオ"/>
              </a:rPr>
              <a:t>=&gt;</a:t>
            </a:r>
            <a:r>
              <a:rPr lang="en-US" altLang="ja-JP" sz="2800" dirty="0">
                <a:latin typeface="メイリオ"/>
              </a:rPr>
              <a:t>"</a:t>
            </a:r>
            <a:r>
              <a:rPr lang="ja-JP" altLang="en-US" sz="2800" dirty="0">
                <a:latin typeface="メイリオ"/>
              </a:rPr>
              <a:t>百万遍</a:t>
            </a:r>
            <a:r>
              <a:rPr lang="en-US" altLang="ja-JP" sz="2800" dirty="0">
                <a:latin typeface="メイリオ"/>
              </a:rPr>
              <a:t>"</a:t>
            </a:r>
            <a:r>
              <a:rPr lang="en-US" altLang="ja-JP" sz="2800" dirty="0">
                <a:solidFill>
                  <a:srgbClr val="0000FF"/>
                </a:solidFill>
                <a:latin typeface="メイリオ"/>
              </a:rPr>
              <a:t>, </a:t>
            </a:r>
            <a:r>
              <a:rPr lang="en-US" altLang="ja-JP" sz="2800" dirty="0">
                <a:solidFill>
                  <a:srgbClr val="000000"/>
                </a:solidFill>
                <a:latin typeface="メイリオ"/>
              </a:rPr>
              <a:t>"k"</a:t>
            </a:r>
            <a:r>
              <a:rPr lang="en-US" altLang="ja-JP" sz="2800" dirty="0">
                <a:solidFill>
                  <a:srgbClr val="0000FF"/>
                </a:solidFill>
                <a:latin typeface="メイリオ"/>
              </a:rPr>
              <a:t>=&gt; </a:t>
            </a:r>
            <a:r>
              <a:rPr lang="en-US" altLang="ja-JP" sz="2800" dirty="0">
                <a:latin typeface="メイリオ"/>
              </a:rPr>
              <a:t>"</a:t>
            </a:r>
            <a:r>
              <a:rPr lang="ja-JP" altLang="en-US" sz="2800" dirty="0">
                <a:latin typeface="メイリオ"/>
              </a:rPr>
              <a:t>京都駅前</a:t>
            </a:r>
            <a:r>
              <a:rPr lang="en-US" altLang="ja-JP" sz="2800" dirty="0">
                <a:latin typeface="メイリオ"/>
              </a:rPr>
              <a:t>"</a:t>
            </a:r>
            <a:r>
              <a:rPr lang="en-US" altLang="ja-JP" sz="2800" dirty="0">
                <a:solidFill>
                  <a:srgbClr val="0000FF"/>
                </a:solidFill>
                <a:latin typeface="メイリオ"/>
              </a:rPr>
              <a:t>, 		   </a:t>
            </a:r>
            <a:r>
              <a:rPr lang="en-US" altLang="ja-JP" sz="2800" dirty="0">
                <a:solidFill>
                  <a:srgbClr val="000000"/>
                </a:solidFill>
                <a:latin typeface="メイリオ"/>
              </a:rPr>
              <a:t>"t"</a:t>
            </a:r>
            <a:r>
              <a:rPr lang="en-US" altLang="ja-JP" sz="2800" dirty="0">
                <a:solidFill>
                  <a:srgbClr val="0000FF"/>
                </a:solidFill>
                <a:latin typeface="メイリオ"/>
              </a:rPr>
              <a:t>=&gt;</a:t>
            </a:r>
            <a:r>
              <a:rPr lang="en-US" altLang="ja-JP" sz="2800" dirty="0">
                <a:latin typeface="メイリオ"/>
              </a:rPr>
              <a:t>"</a:t>
            </a:r>
            <a:r>
              <a:rPr lang="ja-JP" altLang="en-US" sz="2800" dirty="0">
                <a:latin typeface="メイリオ"/>
              </a:rPr>
              <a:t>東京</a:t>
            </a:r>
            <a:r>
              <a:rPr lang="en-US" altLang="ja-JP" sz="2800" dirty="0">
                <a:latin typeface="メイリオ"/>
              </a:rPr>
              <a:t>"</a:t>
            </a:r>
            <a:r>
              <a:rPr lang="en-US" altLang="ja-JP" sz="2800" dirty="0">
                <a:solidFill>
                  <a:srgbClr val="3366FF"/>
                </a:solidFill>
                <a:latin typeface="メイリオ"/>
              </a:rPr>
              <a:t>,</a:t>
            </a:r>
            <a:r>
              <a:rPr lang="en-US" altLang="ja-JP" sz="2800" dirty="0">
                <a:latin typeface="メイリオ"/>
              </a:rPr>
              <a:t> "s"</a:t>
            </a:r>
            <a:r>
              <a:rPr lang="en-US" altLang="ja-JP" sz="2800" dirty="0">
                <a:solidFill>
                  <a:srgbClr val="3366FF"/>
                </a:solidFill>
                <a:latin typeface="メイリオ"/>
              </a:rPr>
              <a:t>=&gt;</a:t>
            </a:r>
            <a:r>
              <a:rPr lang="en-US" altLang="ja-JP" sz="2800" dirty="0">
                <a:latin typeface="メイリオ"/>
              </a:rPr>
              <a:t>"</a:t>
            </a:r>
            <a:r>
              <a:rPr lang="ja-JP" altLang="en-US" sz="2800" dirty="0">
                <a:latin typeface="メイリオ"/>
              </a:rPr>
              <a:t>札幌</a:t>
            </a:r>
            <a:r>
              <a:rPr lang="en-US" altLang="ja-JP" sz="2800" dirty="0">
                <a:latin typeface="メイリオ"/>
              </a:rPr>
              <a:t>"</a:t>
            </a:r>
            <a:r>
              <a:rPr lang="en-US" altLang="ja-JP" sz="2800" b="1" dirty="0">
                <a:solidFill>
                  <a:srgbClr val="0000FF"/>
                </a:solidFill>
                <a:latin typeface="メイリオ"/>
              </a:rPr>
              <a:t>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2800" b="1" dirty="0">
              <a:solidFill>
                <a:srgbClr val="0000FF"/>
              </a:solidFill>
              <a:latin typeface="メイリオ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2800" dirty="0">
                <a:latin typeface="メイリオ"/>
              </a:rPr>
              <a:t>	</a:t>
            </a:r>
            <a:r>
              <a:rPr lang="en-US" altLang="ja-JP" sz="2800" b="1" dirty="0">
                <a:latin typeface="メイリオ"/>
              </a:rPr>
              <a:t>echo(</a:t>
            </a:r>
            <a:r>
              <a:rPr lang="en-US" altLang="ja-JP" sz="2800" dirty="0">
                <a:latin typeface="メイリオ"/>
              </a:rPr>
              <a:t>"&lt;h1&gt;</a:t>
            </a:r>
            <a:r>
              <a:rPr lang="en-US" altLang="ja-JP" sz="2800" dirty="0">
                <a:solidFill>
                  <a:srgbClr val="0000FF"/>
                </a:solidFill>
                <a:latin typeface="メイリオ"/>
              </a:rPr>
              <a:t>{</a:t>
            </a:r>
            <a:r>
              <a:rPr lang="en-US" altLang="ja-JP" sz="2800" dirty="0">
                <a:latin typeface="メイリオ"/>
              </a:rPr>
              <a:t>$</a:t>
            </a:r>
            <a:r>
              <a:rPr lang="en-US" altLang="ja-JP" sz="2800" dirty="0" err="1">
                <a:latin typeface="メイリオ"/>
              </a:rPr>
              <a:t>kcgi</a:t>
            </a:r>
            <a:r>
              <a:rPr lang="en-US" altLang="ja-JP" sz="2800" dirty="0">
                <a:solidFill>
                  <a:srgbClr val="0000FF"/>
                </a:solidFill>
                <a:latin typeface="メイリオ"/>
              </a:rPr>
              <a:t>[</a:t>
            </a:r>
            <a:r>
              <a:rPr lang="en-US" altLang="ja-JP" sz="2800" dirty="0">
                <a:latin typeface="メイリオ"/>
              </a:rPr>
              <a:t>'</a:t>
            </a:r>
            <a:r>
              <a:rPr lang="en-US" altLang="ja-JP" sz="2800" dirty="0">
                <a:solidFill>
                  <a:srgbClr val="000000"/>
                </a:solidFill>
                <a:latin typeface="メイリオ"/>
              </a:rPr>
              <a:t>k'</a:t>
            </a:r>
            <a:r>
              <a:rPr lang="en-US" altLang="ja-JP" sz="2800" dirty="0">
                <a:solidFill>
                  <a:srgbClr val="0000FF"/>
                </a:solidFill>
                <a:latin typeface="メイリオ"/>
              </a:rPr>
              <a:t>]}</a:t>
            </a:r>
            <a:r>
              <a:rPr lang="en-US" altLang="ja-JP" sz="2800" dirty="0">
                <a:latin typeface="メイリオ"/>
              </a:rPr>
              <a:t>&lt;/h1&gt;"</a:t>
            </a:r>
            <a:r>
              <a:rPr lang="en-US" altLang="ja-JP" sz="2800" b="1" dirty="0">
                <a:solidFill>
                  <a:srgbClr val="000000"/>
                </a:solidFill>
                <a:latin typeface="メイリオ"/>
              </a:rPr>
              <a:t>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2800" b="1" dirty="0">
              <a:solidFill>
                <a:srgbClr val="000000"/>
              </a:solidFill>
              <a:latin typeface="メイリオ"/>
            </a:endParaRPr>
          </a:p>
        </p:txBody>
      </p:sp>
      <p:sp>
        <p:nvSpPr>
          <p:cNvPr id="44036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70638"/>
            <a:ext cx="914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4037" name="正方形/長方形 8"/>
          <p:cNvSpPr>
            <a:spLocks noChangeArrowheads="1"/>
          </p:cNvSpPr>
          <p:nvPr/>
        </p:nvSpPr>
        <p:spPr bwMode="auto">
          <a:xfrm>
            <a:off x="1048872" y="1113632"/>
            <a:ext cx="9480227" cy="1079779"/>
          </a:xfrm>
          <a:prstGeom prst="rect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6" name="雲 5"/>
          <p:cNvSpPr/>
          <p:nvPr/>
        </p:nvSpPr>
        <p:spPr>
          <a:xfrm>
            <a:off x="233082" y="902981"/>
            <a:ext cx="952462" cy="649363"/>
          </a:xfrm>
          <a:prstGeom prst="cloud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400" dirty="0">
                <a:ea typeface="メイリオ"/>
              </a:rPr>
              <a:t>復習</a:t>
            </a:r>
          </a:p>
        </p:txBody>
      </p:sp>
      <p:sp>
        <p:nvSpPr>
          <p:cNvPr id="7" name="正方形/長方形 8"/>
          <p:cNvSpPr>
            <a:spLocks noChangeArrowheads="1"/>
          </p:cNvSpPr>
          <p:nvPr/>
        </p:nvSpPr>
        <p:spPr bwMode="auto">
          <a:xfrm>
            <a:off x="1048872" y="2247607"/>
            <a:ext cx="9480228" cy="1807313"/>
          </a:xfrm>
          <a:prstGeom prst="rect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4602583" y="2758672"/>
            <a:ext cx="4185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dirty="0">
                <a:solidFill>
                  <a:srgbClr val="FF6600"/>
                </a:solidFill>
                <a:ea typeface="メイリオ"/>
                <a:cs typeface="メイリオ"/>
              </a:rPr>
              <a:t>配列の生成関数と要素の並び</a:t>
            </a: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6449259" y="3608491"/>
            <a:ext cx="2646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>
                <a:solidFill>
                  <a:srgbClr val="FF6600"/>
                </a:solidFill>
                <a:ea typeface="メイリオ"/>
                <a:cs typeface="メイリオ"/>
              </a:rPr>
              <a:t>添字で要素を特定</a:t>
            </a:r>
          </a:p>
        </p:txBody>
      </p:sp>
      <p:sp>
        <p:nvSpPr>
          <p:cNvPr id="11" name="フリーフォーム 6"/>
          <p:cNvSpPr>
            <a:spLocks noChangeArrowheads="1"/>
          </p:cNvSpPr>
          <p:nvPr/>
        </p:nvSpPr>
        <p:spPr bwMode="auto">
          <a:xfrm flipV="1">
            <a:off x="4222164" y="2704476"/>
            <a:ext cx="404556" cy="311466"/>
          </a:xfrm>
          <a:custGeom>
            <a:avLst/>
            <a:gdLst>
              <a:gd name="T0" fmla="*/ 325140 w 332348"/>
              <a:gd name="T1" fmla="*/ 0 h 344235"/>
              <a:gd name="T2" fmla="*/ 0 w 332348"/>
              <a:gd name="T3" fmla="*/ 0 h 344235"/>
              <a:gd name="T4" fmla="*/ 0 w 332348"/>
              <a:gd name="T5" fmla="*/ 347525 h 344235"/>
              <a:gd name="T6" fmla="*/ 0 60000 65536"/>
              <a:gd name="T7" fmla="*/ 0 60000 65536"/>
              <a:gd name="T8" fmla="*/ 0 60000 65536"/>
              <a:gd name="T9" fmla="*/ 0 w 332348"/>
              <a:gd name="T10" fmla="*/ 0 h 344235"/>
              <a:gd name="T11" fmla="*/ 332348 w 332348"/>
              <a:gd name="T12" fmla="*/ 344235 h 3442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2348" h="344235">
                <a:moveTo>
                  <a:pt x="332348" y="0"/>
                </a:moveTo>
                <a:lnTo>
                  <a:pt x="0" y="0"/>
                </a:lnTo>
                <a:lnTo>
                  <a:pt x="0" y="344235"/>
                </a:lnTo>
              </a:path>
            </a:pathLst>
          </a:cu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13" name="フリーフォーム 6"/>
          <p:cNvSpPr>
            <a:spLocks noChangeArrowheads="1"/>
          </p:cNvSpPr>
          <p:nvPr/>
        </p:nvSpPr>
        <p:spPr bwMode="auto">
          <a:xfrm flipV="1">
            <a:off x="6228588" y="3593613"/>
            <a:ext cx="300047" cy="273717"/>
          </a:xfrm>
          <a:custGeom>
            <a:avLst/>
            <a:gdLst>
              <a:gd name="T0" fmla="*/ 325132 w 332348"/>
              <a:gd name="T1" fmla="*/ 0 h 344235"/>
              <a:gd name="T2" fmla="*/ 0 w 332348"/>
              <a:gd name="T3" fmla="*/ 0 h 344235"/>
              <a:gd name="T4" fmla="*/ 0 w 332348"/>
              <a:gd name="T5" fmla="*/ 347525 h 344235"/>
              <a:gd name="T6" fmla="*/ 0 60000 65536"/>
              <a:gd name="T7" fmla="*/ 0 60000 65536"/>
              <a:gd name="T8" fmla="*/ 0 60000 65536"/>
              <a:gd name="T9" fmla="*/ 0 w 332348"/>
              <a:gd name="T10" fmla="*/ 0 h 344235"/>
              <a:gd name="T11" fmla="*/ 332348 w 332348"/>
              <a:gd name="T12" fmla="*/ 344235 h 3442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2348" h="344235">
                <a:moveTo>
                  <a:pt x="332348" y="0"/>
                </a:moveTo>
                <a:lnTo>
                  <a:pt x="0" y="0"/>
                </a:lnTo>
                <a:lnTo>
                  <a:pt x="0" y="344235"/>
                </a:lnTo>
              </a:path>
            </a:pathLst>
          </a:cu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14" name="正方形/長方形 8"/>
          <p:cNvSpPr>
            <a:spLocks noChangeArrowheads="1"/>
          </p:cNvSpPr>
          <p:nvPr/>
        </p:nvSpPr>
        <p:spPr bwMode="auto">
          <a:xfrm>
            <a:off x="1056959" y="4174626"/>
            <a:ext cx="9480227" cy="2319015"/>
          </a:xfrm>
          <a:prstGeom prst="rect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4466365" y="5061187"/>
            <a:ext cx="58958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dirty="0">
                <a:solidFill>
                  <a:srgbClr val="FF6600"/>
                </a:solidFill>
                <a:ea typeface="メイリオ"/>
                <a:cs typeface="メイリオ"/>
              </a:rPr>
              <a:t>配列の生成関数と「</a:t>
            </a:r>
            <a:r>
              <a:rPr lang="en-US" altLang="ja-JP" dirty="0">
                <a:solidFill>
                  <a:srgbClr val="FF6600"/>
                </a:solidFill>
                <a:ea typeface="メイリオ"/>
                <a:cs typeface="メイリオ"/>
              </a:rPr>
              <a:t>key</a:t>
            </a:r>
            <a:r>
              <a:rPr lang="ja-JP" altLang="en-US" dirty="0">
                <a:solidFill>
                  <a:srgbClr val="FF6600"/>
                </a:solidFill>
                <a:ea typeface="メイリオ"/>
                <a:cs typeface="メイリオ"/>
              </a:rPr>
              <a:t>と値の組」の並び</a:t>
            </a:r>
          </a:p>
        </p:txBody>
      </p:sp>
      <p:sp>
        <p:nvSpPr>
          <p:cNvPr id="16" name="フリーフォーム 6"/>
          <p:cNvSpPr>
            <a:spLocks noChangeArrowheads="1"/>
          </p:cNvSpPr>
          <p:nvPr/>
        </p:nvSpPr>
        <p:spPr bwMode="auto">
          <a:xfrm flipV="1">
            <a:off x="4085947" y="5006991"/>
            <a:ext cx="404556" cy="311466"/>
          </a:xfrm>
          <a:custGeom>
            <a:avLst/>
            <a:gdLst>
              <a:gd name="T0" fmla="*/ 325140 w 332348"/>
              <a:gd name="T1" fmla="*/ 0 h 344235"/>
              <a:gd name="T2" fmla="*/ 0 w 332348"/>
              <a:gd name="T3" fmla="*/ 0 h 344235"/>
              <a:gd name="T4" fmla="*/ 0 w 332348"/>
              <a:gd name="T5" fmla="*/ 347525 h 344235"/>
              <a:gd name="T6" fmla="*/ 0 60000 65536"/>
              <a:gd name="T7" fmla="*/ 0 60000 65536"/>
              <a:gd name="T8" fmla="*/ 0 60000 65536"/>
              <a:gd name="T9" fmla="*/ 0 w 332348"/>
              <a:gd name="T10" fmla="*/ 0 h 344235"/>
              <a:gd name="T11" fmla="*/ 332348 w 332348"/>
              <a:gd name="T12" fmla="*/ 344235 h 3442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2348" h="344235">
                <a:moveTo>
                  <a:pt x="332348" y="0"/>
                </a:moveTo>
                <a:lnTo>
                  <a:pt x="0" y="0"/>
                </a:lnTo>
                <a:lnTo>
                  <a:pt x="0" y="344235"/>
                </a:lnTo>
              </a:path>
            </a:pathLst>
          </a:cu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5368056" y="5970473"/>
            <a:ext cx="37759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dirty="0">
                <a:solidFill>
                  <a:srgbClr val="FF6600"/>
                </a:solidFill>
                <a:ea typeface="メイリオ"/>
                <a:cs typeface="メイリオ"/>
              </a:rPr>
              <a:t>この</a:t>
            </a:r>
            <a:r>
              <a:rPr lang="en-US" altLang="ja-JP" dirty="0">
                <a:solidFill>
                  <a:srgbClr val="FF6600"/>
                </a:solidFill>
                <a:ea typeface="メイリオ"/>
                <a:cs typeface="メイリオ"/>
              </a:rPr>
              <a:t>key</a:t>
            </a:r>
            <a:r>
              <a:rPr lang="ja-JP" altLang="en-US" dirty="0">
                <a:solidFill>
                  <a:srgbClr val="FF6600"/>
                </a:solidFill>
                <a:ea typeface="メイリオ"/>
                <a:cs typeface="メイリオ"/>
              </a:rPr>
              <a:t>に対する値を特定</a:t>
            </a:r>
          </a:p>
        </p:txBody>
      </p:sp>
      <p:sp>
        <p:nvSpPr>
          <p:cNvPr id="18" name="フリーフォーム 6"/>
          <p:cNvSpPr>
            <a:spLocks noChangeArrowheads="1"/>
          </p:cNvSpPr>
          <p:nvPr/>
        </p:nvSpPr>
        <p:spPr bwMode="auto">
          <a:xfrm flipV="1">
            <a:off x="5115643" y="5854584"/>
            <a:ext cx="331788" cy="344488"/>
          </a:xfrm>
          <a:custGeom>
            <a:avLst/>
            <a:gdLst>
              <a:gd name="T0" fmla="*/ 325142 w 332348"/>
              <a:gd name="T1" fmla="*/ 0 h 344235"/>
              <a:gd name="T2" fmla="*/ 0 w 332348"/>
              <a:gd name="T3" fmla="*/ 0 h 344235"/>
              <a:gd name="T4" fmla="*/ 0 w 332348"/>
              <a:gd name="T5" fmla="*/ 347535 h 344235"/>
              <a:gd name="T6" fmla="*/ 0 60000 65536"/>
              <a:gd name="T7" fmla="*/ 0 60000 65536"/>
              <a:gd name="T8" fmla="*/ 0 60000 65536"/>
              <a:gd name="T9" fmla="*/ 0 w 332348"/>
              <a:gd name="T10" fmla="*/ 0 h 344235"/>
              <a:gd name="T11" fmla="*/ 332348 w 332348"/>
              <a:gd name="T12" fmla="*/ 344235 h 3442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2348" h="344235">
                <a:moveTo>
                  <a:pt x="332348" y="0"/>
                </a:moveTo>
                <a:lnTo>
                  <a:pt x="0" y="0"/>
                </a:lnTo>
                <a:lnTo>
                  <a:pt x="0" y="344235"/>
                </a:lnTo>
              </a:path>
            </a:pathLst>
          </a:cu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99998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90500"/>
            <a:ext cx="12129247" cy="685800"/>
          </a:xfrm>
        </p:spPr>
        <p:txBody>
          <a:bodyPr/>
          <a:lstStyle/>
          <a:p>
            <a:r>
              <a:rPr lang="ja-JP" altLang="en-US">
                <a:latin typeface="メイリオ"/>
              </a:rPr>
              <a:t>ブラウザからのデータ送信</a:t>
            </a:r>
          </a:p>
        </p:txBody>
      </p:sp>
      <p:sp>
        <p:nvSpPr>
          <p:cNvPr id="26627" name="コンテンツ プレースホル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メイリオ"/>
              </a:rPr>
              <a:t>送信方法</a:t>
            </a:r>
            <a:r>
              <a:rPr lang="en-US" altLang="ja-JP" dirty="0">
                <a:latin typeface="メイリオ"/>
              </a:rPr>
              <a:t>(1)</a:t>
            </a:r>
            <a:r>
              <a:rPr lang="ja-JP" altLang="en-US" dirty="0">
                <a:latin typeface="メイリオ"/>
              </a:rPr>
              <a:t>：</a:t>
            </a:r>
            <a:r>
              <a:rPr lang="ja-JP" altLang="en-US" b="1" dirty="0">
                <a:solidFill>
                  <a:srgbClr val="FF0000"/>
                </a:solidFill>
                <a:latin typeface="メイリオ"/>
              </a:rPr>
              <a:t>　</a:t>
            </a:r>
            <a:r>
              <a:rPr lang="en-US" altLang="ja-JP" b="1" dirty="0">
                <a:solidFill>
                  <a:srgbClr val="FF0000"/>
                </a:solidFill>
                <a:latin typeface="メイリオ"/>
              </a:rPr>
              <a:t>GET</a:t>
            </a:r>
          </a:p>
          <a:p>
            <a:pPr lvl="1"/>
            <a:r>
              <a:rPr lang="ja-JP" altLang="en-US" dirty="0">
                <a:latin typeface="メイリオ"/>
              </a:rPr>
              <a:t>スクリプトの</a:t>
            </a:r>
            <a:r>
              <a:rPr lang="en-US" altLang="ja-JP" dirty="0">
                <a:latin typeface="メイリオ"/>
              </a:rPr>
              <a:t>URL</a:t>
            </a:r>
            <a:r>
              <a:rPr lang="ja-JP" altLang="en-US" dirty="0">
                <a:latin typeface="メイリオ"/>
              </a:rPr>
              <a:t>の後にデータの並びを書く</a:t>
            </a:r>
            <a:endParaRPr lang="en-US" altLang="ja-JP" dirty="0">
              <a:latin typeface="メイリオ"/>
            </a:endParaRPr>
          </a:p>
          <a:p>
            <a:pPr lvl="1">
              <a:spcAft>
                <a:spcPts val="1200"/>
              </a:spcAft>
              <a:buNone/>
            </a:pPr>
            <a:r>
              <a:rPr lang="en-US" altLang="ja-JP" dirty="0">
                <a:latin typeface="メイリオ"/>
              </a:rPr>
              <a:t>		○○.</a:t>
            </a:r>
            <a:r>
              <a:rPr lang="en-US" altLang="ja-JP" dirty="0" err="1">
                <a:latin typeface="メイリオ"/>
              </a:rPr>
              <a:t>php</a:t>
            </a:r>
            <a:r>
              <a:rPr lang="en-US" altLang="ja-JP" dirty="0">
                <a:solidFill>
                  <a:srgbClr val="FF0000"/>
                </a:solidFill>
                <a:latin typeface="メイリオ"/>
              </a:rPr>
              <a:t>?</a:t>
            </a:r>
            <a:r>
              <a:rPr lang="ja-JP" altLang="en-US" dirty="0">
                <a:solidFill>
                  <a:srgbClr val="0000FF"/>
                </a:solidFill>
                <a:latin typeface="メイリオ"/>
              </a:rPr>
              <a:t>データ名</a:t>
            </a:r>
            <a:r>
              <a:rPr lang="en-US" altLang="ja-JP" dirty="0">
                <a:solidFill>
                  <a:srgbClr val="FF6600"/>
                </a:solidFill>
                <a:latin typeface="メイリオ"/>
              </a:rPr>
              <a:t>=</a:t>
            </a:r>
            <a:r>
              <a:rPr lang="ja-JP" altLang="en-US" dirty="0">
                <a:solidFill>
                  <a:srgbClr val="0000FF"/>
                </a:solidFill>
                <a:latin typeface="メイリオ"/>
              </a:rPr>
              <a:t>値</a:t>
            </a:r>
            <a:r>
              <a:rPr lang="en-US" altLang="ja-JP" dirty="0">
                <a:solidFill>
                  <a:srgbClr val="FF0000"/>
                </a:solidFill>
                <a:latin typeface="メイリオ"/>
              </a:rPr>
              <a:t>&amp;</a:t>
            </a:r>
            <a:r>
              <a:rPr lang="ja-JP" altLang="en-US" dirty="0">
                <a:solidFill>
                  <a:srgbClr val="0000FF"/>
                </a:solidFill>
                <a:latin typeface="メイリオ"/>
              </a:rPr>
              <a:t>データ名</a:t>
            </a:r>
            <a:r>
              <a:rPr lang="en-US" altLang="ja-JP" dirty="0">
                <a:solidFill>
                  <a:srgbClr val="FF6600"/>
                </a:solidFill>
                <a:latin typeface="メイリオ"/>
              </a:rPr>
              <a:t>=</a:t>
            </a:r>
            <a:r>
              <a:rPr lang="ja-JP" altLang="en-US" dirty="0">
                <a:solidFill>
                  <a:srgbClr val="0000FF"/>
                </a:solidFill>
                <a:latin typeface="メイリオ"/>
              </a:rPr>
              <a:t>値</a:t>
            </a:r>
            <a:r>
              <a:rPr lang="en-US" altLang="ja-JP" dirty="0">
                <a:solidFill>
                  <a:srgbClr val="FF0000"/>
                </a:solidFill>
                <a:latin typeface="メイリオ"/>
              </a:rPr>
              <a:t>&amp;</a:t>
            </a:r>
            <a:r>
              <a:rPr lang="en-US" altLang="ja-JP" dirty="0">
                <a:latin typeface="メイリオ"/>
              </a:rPr>
              <a:t>...</a:t>
            </a:r>
          </a:p>
          <a:p>
            <a:r>
              <a:rPr lang="ja-JP" altLang="en-US" dirty="0">
                <a:latin typeface="メイリオ"/>
              </a:rPr>
              <a:t>送信方法</a:t>
            </a:r>
            <a:r>
              <a:rPr lang="en-US" altLang="ja-JP" dirty="0">
                <a:latin typeface="メイリオ"/>
              </a:rPr>
              <a:t>(2)</a:t>
            </a:r>
            <a:r>
              <a:rPr lang="ja-JP" altLang="en-US" dirty="0">
                <a:latin typeface="メイリオ"/>
              </a:rPr>
              <a:t>：</a:t>
            </a:r>
            <a:r>
              <a:rPr lang="ja-JP" altLang="en-US" b="1" dirty="0">
                <a:solidFill>
                  <a:srgbClr val="FF0000"/>
                </a:solidFill>
                <a:latin typeface="メイリオ"/>
              </a:rPr>
              <a:t>　</a:t>
            </a:r>
            <a:r>
              <a:rPr lang="en-US" altLang="ja-JP" b="1" dirty="0">
                <a:solidFill>
                  <a:srgbClr val="FF0000"/>
                </a:solidFill>
                <a:latin typeface="メイリオ"/>
              </a:rPr>
              <a:t>POST</a:t>
            </a:r>
          </a:p>
          <a:p>
            <a:pPr lvl="1"/>
            <a:r>
              <a:rPr lang="en-US" altLang="ja-JP" dirty="0">
                <a:latin typeface="メイリオ"/>
              </a:rPr>
              <a:t>form</a:t>
            </a:r>
            <a:r>
              <a:rPr lang="ja-JP" altLang="en-US" dirty="0">
                <a:latin typeface="メイリオ"/>
              </a:rPr>
              <a:t>からの送信時に用いられる</a:t>
            </a:r>
            <a:endParaRPr lang="en-US" altLang="ja-JP" dirty="0">
              <a:latin typeface="メイリオ"/>
            </a:endParaRPr>
          </a:p>
          <a:p>
            <a:pPr lvl="1">
              <a:buFontTx/>
              <a:buNone/>
            </a:pPr>
            <a:r>
              <a:rPr lang="en-US" altLang="ja-JP" sz="2400" dirty="0">
                <a:latin typeface="メイリオ"/>
              </a:rPr>
              <a:t>	&lt;form </a:t>
            </a:r>
            <a:r>
              <a:rPr lang="en-US" altLang="ja-JP" sz="2400" dirty="0">
                <a:solidFill>
                  <a:srgbClr val="FF6600"/>
                </a:solidFill>
                <a:latin typeface="メイリオ"/>
              </a:rPr>
              <a:t>method="POST" </a:t>
            </a:r>
            <a:r>
              <a:rPr lang="en-US" altLang="ja-JP" sz="2400" dirty="0">
                <a:latin typeface="メイリオ"/>
              </a:rPr>
              <a:t>action="○○.</a:t>
            </a:r>
            <a:r>
              <a:rPr lang="en-US" altLang="ja-JP" sz="2400" dirty="0" err="1">
                <a:latin typeface="メイリオ"/>
              </a:rPr>
              <a:t>php</a:t>
            </a:r>
            <a:r>
              <a:rPr lang="en-US" altLang="ja-JP" sz="2400" dirty="0">
                <a:latin typeface="メイリオ"/>
              </a:rPr>
              <a:t>"&gt;</a:t>
            </a:r>
          </a:p>
          <a:p>
            <a:pPr lvl="1">
              <a:buFontTx/>
              <a:buNone/>
            </a:pPr>
            <a:r>
              <a:rPr lang="en-US" altLang="ja-JP" sz="2400" dirty="0">
                <a:latin typeface="メイリオ"/>
              </a:rPr>
              <a:t>	  </a:t>
            </a:r>
            <a:r>
              <a:rPr lang="ja-JP" altLang="en-US" sz="2400" dirty="0">
                <a:latin typeface="メイリオ"/>
              </a:rPr>
              <a:t> </a:t>
            </a:r>
            <a:r>
              <a:rPr lang="en-US" altLang="ja-JP" sz="2400" dirty="0">
                <a:latin typeface="メイリオ"/>
              </a:rPr>
              <a:t>&lt;</a:t>
            </a:r>
            <a:r>
              <a:rPr lang="en-US" altLang="ja-JP" sz="2400" dirty="0">
                <a:solidFill>
                  <a:srgbClr val="FF6600"/>
                </a:solidFill>
                <a:latin typeface="メイリオ"/>
              </a:rPr>
              <a:t>name="</a:t>
            </a:r>
            <a:r>
              <a:rPr lang="ja-JP" altLang="en-US" sz="2400" dirty="0">
                <a:solidFill>
                  <a:srgbClr val="3366FF"/>
                </a:solidFill>
                <a:latin typeface="メイリオ"/>
              </a:rPr>
              <a:t>データ</a:t>
            </a:r>
            <a:r>
              <a:rPr lang="ja-JP" altLang="en-US" sz="2400" i="1" dirty="0">
                <a:solidFill>
                  <a:srgbClr val="0000FF"/>
                </a:solidFill>
                <a:latin typeface="メイリオ"/>
              </a:rPr>
              <a:t>名</a:t>
            </a:r>
            <a:r>
              <a:rPr lang="en-US" altLang="ja-JP" sz="2400" dirty="0">
                <a:solidFill>
                  <a:srgbClr val="FF6600"/>
                </a:solidFill>
                <a:latin typeface="メイリオ"/>
              </a:rPr>
              <a:t>" </a:t>
            </a:r>
            <a:r>
              <a:rPr lang="ja-JP" altLang="en-US" sz="2400" dirty="0">
                <a:latin typeface="メイリオ"/>
              </a:rPr>
              <a:t>の属性を持つ</a:t>
            </a:r>
            <a:r>
              <a:rPr lang="ja-JP" altLang="en-US" sz="2400" dirty="0">
                <a:solidFill>
                  <a:srgbClr val="0000FF"/>
                </a:solidFill>
                <a:latin typeface="メイリオ"/>
              </a:rPr>
              <a:t>入力タグ</a:t>
            </a:r>
            <a:r>
              <a:rPr lang="en-US" altLang="ja-JP" sz="2400" dirty="0">
                <a:latin typeface="メイリオ"/>
              </a:rPr>
              <a:t>&gt;</a:t>
            </a:r>
          </a:p>
          <a:p>
            <a:pPr lvl="1">
              <a:buFontTx/>
              <a:buNone/>
            </a:pPr>
            <a:r>
              <a:rPr lang="en-US" altLang="ja-JP" sz="2400" dirty="0">
                <a:latin typeface="メイリオ"/>
              </a:rPr>
              <a:t>	    ...</a:t>
            </a:r>
          </a:p>
          <a:p>
            <a:pPr lvl="1">
              <a:buFontTx/>
              <a:buNone/>
            </a:pPr>
            <a:r>
              <a:rPr lang="en-US" altLang="ja-JP" sz="2400" dirty="0">
                <a:latin typeface="メイリオ"/>
              </a:rPr>
              <a:t>	    &lt;input </a:t>
            </a:r>
            <a:r>
              <a:rPr lang="en-US" altLang="ja-JP" sz="2400" dirty="0">
                <a:solidFill>
                  <a:srgbClr val="FF6600"/>
                </a:solidFill>
                <a:latin typeface="メイリオ"/>
              </a:rPr>
              <a:t>type="submit" </a:t>
            </a:r>
            <a:r>
              <a:rPr lang="en-US" altLang="ja-JP" sz="2400" dirty="0">
                <a:latin typeface="メイリオ"/>
              </a:rPr>
              <a:t>value="</a:t>
            </a:r>
            <a:r>
              <a:rPr lang="ja-JP" altLang="en-US" sz="2400" dirty="0">
                <a:latin typeface="メイリオ"/>
              </a:rPr>
              <a:t>送信</a:t>
            </a:r>
            <a:r>
              <a:rPr lang="en-US" altLang="ja-JP" sz="2400" dirty="0">
                <a:latin typeface="メイリオ"/>
              </a:rPr>
              <a:t>"&gt;</a:t>
            </a:r>
          </a:p>
          <a:p>
            <a:pPr lvl="1">
              <a:buFontTx/>
              <a:buNone/>
            </a:pPr>
            <a:r>
              <a:rPr lang="en-US" altLang="ja-JP" sz="2400" dirty="0">
                <a:latin typeface="メイリオ"/>
              </a:rPr>
              <a:t>	&lt;/form&gt;</a:t>
            </a:r>
          </a:p>
          <a:p>
            <a:pPr lvl="1">
              <a:spcAft>
                <a:spcPts val="1200"/>
              </a:spcAft>
              <a:buNone/>
            </a:pPr>
            <a:endParaRPr lang="en-US" altLang="ja-JP" dirty="0">
              <a:latin typeface="メイリオ"/>
            </a:endParaRPr>
          </a:p>
        </p:txBody>
      </p:sp>
      <p:sp>
        <p:nvSpPr>
          <p:cNvPr id="26628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6630" name="正方形/長方形 5"/>
          <p:cNvSpPr>
            <a:spLocks noChangeArrowheads="1"/>
          </p:cNvSpPr>
          <p:nvPr/>
        </p:nvSpPr>
        <p:spPr bwMode="auto">
          <a:xfrm>
            <a:off x="1524000" y="2487510"/>
            <a:ext cx="8370124" cy="609600"/>
          </a:xfrm>
          <a:prstGeom prst="rect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9" name="正方形/長方形 5"/>
          <p:cNvSpPr>
            <a:spLocks noChangeArrowheads="1"/>
          </p:cNvSpPr>
          <p:nvPr/>
        </p:nvSpPr>
        <p:spPr bwMode="auto">
          <a:xfrm>
            <a:off x="1255059" y="4270534"/>
            <a:ext cx="8632722" cy="2251962"/>
          </a:xfrm>
          <a:prstGeom prst="rect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10" name="雲 9"/>
          <p:cNvSpPr/>
          <p:nvPr/>
        </p:nvSpPr>
        <p:spPr>
          <a:xfrm>
            <a:off x="206188" y="876300"/>
            <a:ext cx="952462" cy="649363"/>
          </a:xfrm>
          <a:prstGeom prst="cloud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400" dirty="0">
                <a:ea typeface="メイリオ"/>
              </a:rPr>
              <a:t>復習</a:t>
            </a:r>
          </a:p>
        </p:txBody>
      </p:sp>
    </p:spTree>
    <p:extLst>
      <p:ext uri="{BB962C8B-B14F-4D97-AF65-F5344CB8AC3E}">
        <p14:creationId xmlns:p14="http://schemas.microsoft.com/office/powerpoint/2010/main" val="480073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>
                <a:latin typeface="メイリオ"/>
              </a:rPr>
              <a:t>PHP</a:t>
            </a:r>
            <a:r>
              <a:rPr lang="ja-JP" altLang="en-US" sz="3600">
                <a:latin typeface="メイリオ"/>
              </a:rPr>
              <a:t>側でのデータ受信</a:t>
            </a:r>
            <a:endParaRPr lang="ja-JP" altLang="en-US" sz="3600">
              <a:latin typeface="Arial" charset="0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送信した値を</a:t>
            </a:r>
            <a:r>
              <a:rPr lang="en-US" altLang="ja-JP" dirty="0"/>
              <a:t>PHP</a:t>
            </a:r>
            <a:r>
              <a:rPr lang="ja-JP" altLang="en-US" dirty="0"/>
              <a:t>側で受け取るには</a:t>
            </a:r>
            <a:r>
              <a:rPr lang="en-US" altLang="ja-JP" dirty="0"/>
              <a:t>…</a:t>
            </a:r>
          </a:p>
          <a:p>
            <a:pPr lvl="1"/>
            <a:r>
              <a:rPr lang="en-US" altLang="ja-JP" dirty="0"/>
              <a:t>POST</a:t>
            </a:r>
            <a:r>
              <a:rPr lang="ja-JP" altLang="en-US" dirty="0"/>
              <a:t>で送る値は</a:t>
            </a:r>
            <a:r>
              <a:rPr lang="en-US" altLang="ja-JP" dirty="0"/>
              <a:t> </a:t>
            </a:r>
            <a:r>
              <a:rPr lang="en-US" altLang="ja-JP" b="1" dirty="0">
                <a:solidFill>
                  <a:srgbClr val="3366FF"/>
                </a:solidFill>
              </a:rPr>
              <a:t>$_POST[</a:t>
            </a:r>
            <a:r>
              <a:rPr lang="en-US" altLang="ja-JP" dirty="0"/>
              <a:t>"</a:t>
            </a:r>
            <a:r>
              <a:rPr lang="ja-JP" altLang="en-US" i="1" dirty="0"/>
              <a:t>値の名前</a:t>
            </a:r>
            <a:r>
              <a:rPr lang="en-US" altLang="ja-JP" dirty="0"/>
              <a:t>"</a:t>
            </a:r>
            <a:r>
              <a:rPr lang="en-US" altLang="ja-JP" b="1" dirty="0">
                <a:solidFill>
                  <a:srgbClr val="3366FF"/>
                </a:solidFill>
              </a:rPr>
              <a:t>] </a:t>
            </a:r>
            <a:r>
              <a:rPr lang="ja-JP" altLang="en-US" dirty="0"/>
              <a:t>で取る</a:t>
            </a:r>
            <a:endParaRPr lang="en-US" altLang="ja-JP" dirty="0"/>
          </a:p>
          <a:p>
            <a:pPr lvl="1"/>
            <a:r>
              <a:rPr lang="en-US" altLang="ja-JP" dirty="0"/>
              <a:t>GET</a:t>
            </a:r>
            <a:r>
              <a:rPr lang="ja-JP" altLang="en-US" dirty="0"/>
              <a:t>で送る値は</a:t>
            </a:r>
            <a:r>
              <a:rPr lang="en-US" altLang="ja-JP" dirty="0"/>
              <a:t> </a:t>
            </a:r>
            <a:r>
              <a:rPr lang="en-US" altLang="ja-JP" b="1" dirty="0">
                <a:solidFill>
                  <a:srgbClr val="3366FF"/>
                </a:solidFill>
              </a:rPr>
              <a:t>$_GET[</a:t>
            </a:r>
            <a:r>
              <a:rPr lang="en-US" altLang="ja-JP" dirty="0"/>
              <a:t>"</a:t>
            </a:r>
            <a:r>
              <a:rPr lang="ja-JP" altLang="en-US" i="1" dirty="0"/>
              <a:t>値の名前</a:t>
            </a:r>
            <a:r>
              <a:rPr lang="en-US" altLang="ja-JP" dirty="0"/>
              <a:t>"</a:t>
            </a:r>
            <a:r>
              <a:rPr lang="en-US" altLang="ja-JP" b="1" dirty="0">
                <a:solidFill>
                  <a:srgbClr val="3366FF"/>
                </a:solidFill>
              </a:rPr>
              <a:t>]</a:t>
            </a:r>
            <a:r>
              <a:rPr lang="en-US" altLang="ja-JP" dirty="0"/>
              <a:t> </a:t>
            </a:r>
            <a:r>
              <a:rPr lang="ja-JP" altLang="en-US" dirty="0"/>
              <a:t>で取る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sz="1400" dirty="0"/>
          </a:p>
          <a:p>
            <a:pPr marL="457200" lvl="1" indent="0">
              <a:buNone/>
            </a:pPr>
            <a:r>
              <a:rPr lang="en-US" altLang="ja-JP" dirty="0"/>
              <a:t>	&lt;form method="</a:t>
            </a:r>
            <a:r>
              <a:rPr lang="en-US" altLang="ja-JP" b="1" dirty="0"/>
              <a:t>POST</a:t>
            </a:r>
            <a:r>
              <a:rPr lang="en-US" altLang="ja-JP" dirty="0"/>
              <a:t>" action="●●.php"&gt;</a:t>
            </a:r>
          </a:p>
          <a:p>
            <a:pPr marL="457200" lvl="1" indent="0">
              <a:buNone/>
            </a:pPr>
            <a:r>
              <a:rPr lang="en-US" altLang="ja-JP" dirty="0"/>
              <a:t>	    &lt;input </a:t>
            </a:r>
            <a:r>
              <a:rPr lang="en-US" altLang="ja-JP" b="1" dirty="0"/>
              <a:t>name</a:t>
            </a:r>
            <a:r>
              <a:rPr lang="en-US" altLang="ja-JP" dirty="0"/>
              <a:t>="</a:t>
            </a:r>
            <a:r>
              <a:rPr lang="en-US" altLang="ja-JP" b="1" dirty="0" err="1">
                <a:solidFill>
                  <a:srgbClr val="008000"/>
                </a:solidFill>
              </a:rPr>
              <a:t>userID</a:t>
            </a:r>
            <a:r>
              <a:rPr lang="en-US" altLang="ja-JP" dirty="0"/>
              <a:t>" .../&gt;</a:t>
            </a:r>
          </a:p>
          <a:p>
            <a:pPr marL="457200" lvl="1" indent="0">
              <a:buNone/>
            </a:pPr>
            <a:r>
              <a:rPr lang="en-US" altLang="ja-JP" dirty="0"/>
              <a:t>	&lt;/form&gt;</a:t>
            </a:r>
          </a:p>
          <a:p>
            <a:pPr marL="457200" lvl="1" indent="0">
              <a:buNone/>
            </a:pPr>
            <a:endParaRPr lang="en-US" altLang="ja-JP" sz="1400" dirty="0"/>
          </a:p>
          <a:p>
            <a:pPr marL="457200" lvl="1" indent="0">
              <a:buNone/>
            </a:pPr>
            <a:r>
              <a:rPr lang="en-US" altLang="ja-JP" dirty="0"/>
              <a:t>			$u = </a:t>
            </a:r>
            <a:r>
              <a:rPr lang="en-US" altLang="ja-JP" b="1" dirty="0"/>
              <a:t>$_POST[</a:t>
            </a:r>
            <a:r>
              <a:rPr lang="en-US" altLang="ja-JP" dirty="0"/>
              <a:t>"</a:t>
            </a:r>
            <a:r>
              <a:rPr lang="en-US" altLang="ja-JP" b="1" dirty="0" err="1">
                <a:solidFill>
                  <a:srgbClr val="008000"/>
                </a:solidFill>
              </a:rPr>
              <a:t>userID</a:t>
            </a:r>
            <a:r>
              <a:rPr lang="en-US" altLang="ja-JP" dirty="0"/>
              <a:t>"</a:t>
            </a:r>
            <a:r>
              <a:rPr lang="en-US" altLang="ja-JP" b="1" dirty="0"/>
              <a:t>]</a:t>
            </a:r>
            <a:r>
              <a:rPr lang="en-US" altLang="ja-JP" dirty="0"/>
              <a:t>;</a:t>
            </a:r>
          </a:p>
          <a:p>
            <a:pPr marL="457200" lvl="1" indent="0">
              <a:buNone/>
            </a:pPr>
            <a:endParaRPr lang="en-US" altLang="ja-JP" sz="1400" dirty="0"/>
          </a:p>
        </p:txBody>
      </p:sp>
      <p:sp>
        <p:nvSpPr>
          <p:cNvPr id="4098" name="フッター プレースホルダー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altLang="ja-JP" dirty="0">
              <a:ea typeface="メイリオ"/>
              <a:cs typeface="メイリオ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915622" y="5438653"/>
            <a:ext cx="2264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FF6600"/>
                </a:solidFill>
                <a:ea typeface="メイリオ"/>
                <a:cs typeface="メイリオ"/>
              </a:rPr>
              <a:t>この変数に入る。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1407459" y="3261248"/>
            <a:ext cx="8342353" cy="1630624"/>
          </a:xfrm>
          <a:prstGeom prst="rect">
            <a:avLst/>
          </a:prstGeom>
          <a:noFill/>
          <a:ln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ea typeface="メイリオ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644637" y="4181027"/>
            <a:ext cx="1775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FF6600"/>
                </a:solidFill>
                <a:ea typeface="メイリオ"/>
                <a:cs typeface="メイリオ"/>
              </a:rPr>
              <a:t>この入力欄に書いた値は</a:t>
            </a:r>
            <a:r>
              <a:rPr lang="en-US" altLang="ja-JP" sz="2000" dirty="0">
                <a:solidFill>
                  <a:srgbClr val="FF6600"/>
                </a:solidFill>
                <a:ea typeface="メイリオ"/>
                <a:cs typeface="メイリオ"/>
              </a:rPr>
              <a:t>…</a:t>
            </a:r>
            <a:endParaRPr lang="ja-JP" altLang="en-US" sz="2000" dirty="0">
              <a:solidFill>
                <a:srgbClr val="FF6600"/>
              </a:solidFill>
              <a:ea typeface="メイリオ"/>
              <a:cs typeface="メイリオ"/>
            </a:endParaRPr>
          </a:p>
        </p:txBody>
      </p:sp>
      <p:cxnSp>
        <p:nvCxnSpPr>
          <p:cNvPr id="19" name="直線矢印コネクタ 18"/>
          <p:cNvCxnSpPr>
            <a:endCxn id="2" idx="2"/>
          </p:cNvCxnSpPr>
          <p:nvPr/>
        </p:nvCxnSpPr>
        <p:spPr>
          <a:xfrm>
            <a:off x="5737926" y="4228078"/>
            <a:ext cx="518413" cy="826522"/>
          </a:xfrm>
          <a:prstGeom prst="straightConnector1">
            <a:avLst/>
          </a:prstGeom>
          <a:ln w="76200" cmpd="sng">
            <a:solidFill>
              <a:srgbClr val="FF66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3924095" y="5040909"/>
            <a:ext cx="4343810" cy="1109724"/>
          </a:xfrm>
          <a:prstGeom prst="rect">
            <a:avLst/>
          </a:prstGeom>
          <a:noFill/>
          <a:ln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ea typeface="メイリオ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70965" y="2899893"/>
            <a:ext cx="1399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ea typeface="メイリオ"/>
                <a:cs typeface="メイリオ"/>
              </a:rPr>
              <a:t>login.html</a:t>
            </a:r>
            <a:endParaRPr lang="ja-JP" altLang="en-US" sz="2000" b="1" dirty="0">
              <a:ea typeface="メイリオ"/>
              <a:cs typeface="メイリオ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267905" y="5044141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>
                <a:ea typeface="メイリオ"/>
                <a:cs typeface="メイリオ"/>
              </a:rPr>
              <a:t>●●.php</a:t>
            </a:r>
            <a:endParaRPr lang="ja-JP" altLang="en-US" sz="2000" b="1">
              <a:ea typeface="メイリオ"/>
              <a:cs typeface="メイリオ"/>
            </a:endParaRPr>
          </a:p>
        </p:txBody>
      </p:sp>
      <p:sp>
        <p:nvSpPr>
          <p:cNvPr id="12" name="雲 11"/>
          <p:cNvSpPr/>
          <p:nvPr/>
        </p:nvSpPr>
        <p:spPr>
          <a:xfrm>
            <a:off x="98612" y="967941"/>
            <a:ext cx="952462" cy="649363"/>
          </a:xfrm>
          <a:prstGeom prst="cloud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400">
                <a:ea typeface="メイリオ"/>
              </a:rPr>
              <a:t>復習</a:t>
            </a:r>
          </a:p>
        </p:txBody>
      </p:sp>
    </p:spTree>
    <p:extLst>
      <p:ext uri="{BB962C8B-B14F-4D97-AF65-F5344CB8AC3E}">
        <p14:creationId xmlns:p14="http://schemas.microsoft.com/office/powerpoint/2010/main" val="267575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>
                <a:latin typeface="Arial" charset="0"/>
              </a:rPr>
              <a:t>PHP</a:t>
            </a:r>
            <a:r>
              <a:rPr lang="ja-JP" altLang="en-US" sz="3600">
                <a:latin typeface="Arial" charset="0"/>
              </a:rPr>
              <a:t>の「条件分岐」</a:t>
            </a: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963261" y="1422400"/>
            <a:ext cx="9704739" cy="3632200"/>
          </a:xfrm>
        </p:spPr>
        <p:txBody>
          <a:bodyPr/>
          <a:lstStyle/>
          <a:p>
            <a:r>
              <a:rPr kumimoji="1" lang="en-US" altLang="ja-JP" dirty="0"/>
              <a:t>log-in.html</a:t>
            </a:r>
            <a:r>
              <a:rPr lang="ja-JP" altLang="en-US" dirty="0"/>
              <a:t>に入力した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userID</a:t>
            </a:r>
            <a:r>
              <a:rPr kumimoji="1" lang="en-US" altLang="ja-JP" dirty="0"/>
              <a:t> </a:t>
            </a:r>
            <a:r>
              <a:rPr kumimoji="1" lang="ja-JP" altLang="en-US" dirty="0"/>
              <a:t>と</a:t>
            </a:r>
            <a:r>
              <a:rPr kumimoji="1" lang="en-US" altLang="ja-JP" dirty="0"/>
              <a:t> password </a:t>
            </a:r>
            <a:r>
              <a:rPr kumimoji="1" lang="ja-JP" altLang="en-US" dirty="0"/>
              <a:t>が，どちらも自分の学生番号なら「成功」を表示し，そうでなければ「失敗」を表示するようにしよう。</a:t>
            </a:r>
            <a:endParaRPr kumimoji="1" lang="en-US" altLang="ja-JP" dirty="0"/>
          </a:p>
          <a:p>
            <a:r>
              <a:rPr lang="ja-JP" altLang="en-US" dirty="0"/>
              <a:t>自分の学生番号かどうかの「判断」は，</a:t>
            </a:r>
            <a:r>
              <a:rPr lang="en-US" altLang="ja-JP" dirty="0"/>
              <a:t>HTML</a:t>
            </a:r>
            <a:r>
              <a:rPr lang="ja-JP" altLang="en-US" dirty="0"/>
              <a:t>ではできない</a:t>
            </a:r>
            <a:r>
              <a:rPr lang="en-US" altLang="ja-JP" dirty="0"/>
              <a:t>…PHP</a:t>
            </a:r>
            <a:r>
              <a:rPr lang="ja-JP" altLang="en-US" dirty="0"/>
              <a:t>にやらせよう。</a:t>
            </a:r>
            <a:endParaRPr lang="en-US" altLang="ja-JP" dirty="0"/>
          </a:p>
        </p:txBody>
      </p:sp>
      <p:sp>
        <p:nvSpPr>
          <p:cNvPr id="3" name="フローチャート: 判断 2"/>
          <p:cNvSpPr/>
          <p:nvPr/>
        </p:nvSpPr>
        <p:spPr>
          <a:xfrm>
            <a:off x="3627100" y="4478094"/>
            <a:ext cx="2366724" cy="1212145"/>
          </a:xfrm>
          <a:prstGeom prst="flowChartDecision">
            <a:avLst/>
          </a:prstGeom>
          <a:solidFill>
            <a:srgbClr val="FFFF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2000">
                <a:solidFill>
                  <a:srgbClr val="000000"/>
                </a:solidFill>
                <a:ea typeface="メイリオ"/>
              </a:rPr>
              <a:t>user ID = </a:t>
            </a:r>
            <a:r>
              <a:rPr lang="ja-JP" altLang="en-US" sz="2000">
                <a:solidFill>
                  <a:srgbClr val="000000"/>
                </a:solidFill>
                <a:ea typeface="メイリオ"/>
              </a:rPr>
              <a:t>自分の学生番号</a:t>
            </a:r>
            <a:endParaRPr lang="en-US" altLang="ja-JP" sz="2000">
              <a:solidFill>
                <a:srgbClr val="000000"/>
              </a:solidFill>
              <a:ea typeface="メイリオ"/>
            </a:endParaRPr>
          </a:p>
          <a:p>
            <a:pPr algn="ctr"/>
            <a:r>
              <a:rPr lang="en-US" altLang="ja-JP" sz="2000">
                <a:solidFill>
                  <a:srgbClr val="000000"/>
                </a:solidFill>
                <a:ea typeface="メイリオ"/>
              </a:rPr>
              <a:t>AND</a:t>
            </a:r>
          </a:p>
          <a:p>
            <a:pPr algn="ctr"/>
            <a:r>
              <a:rPr lang="en-US" altLang="ja-JP" sz="2000">
                <a:solidFill>
                  <a:srgbClr val="000000"/>
                </a:solidFill>
                <a:ea typeface="メイリオ"/>
              </a:rPr>
              <a:t>password = </a:t>
            </a:r>
            <a:r>
              <a:rPr lang="ja-JP" altLang="en-US" sz="2000">
                <a:solidFill>
                  <a:srgbClr val="000000"/>
                </a:solidFill>
                <a:ea typeface="メイリオ"/>
              </a:rPr>
              <a:t>自分の学生番号</a:t>
            </a:r>
          </a:p>
        </p:txBody>
      </p:sp>
      <p:sp>
        <p:nvSpPr>
          <p:cNvPr id="12" name="フローチャート: 処理 11"/>
          <p:cNvSpPr/>
          <p:nvPr/>
        </p:nvSpPr>
        <p:spPr>
          <a:xfrm>
            <a:off x="4161057" y="6050997"/>
            <a:ext cx="1313243" cy="346327"/>
          </a:xfrm>
          <a:prstGeom prst="flowChartProcess">
            <a:avLst/>
          </a:prstGeom>
          <a:solidFill>
            <a:srgbClr val="FFFF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>
                <a:solidFill>
                  <a:srgbClr val="000000"/>
                </a:solidFill>
                <a:ea typeface="メイリオ"/>
              </a:rPr>
              <a:t>成功</a:t>
            </a:r>
          </a:p>
        </p:txBody>
      </p:sp>
      <p:sp>
        <p:nvSpPr>
          <p:cNvPr id="17" name="フローチャート: 処理 16"/>
          <p:cNvSpPr/>
          <p:nvPr/>
        </p:nvSpPr>
        <p:spPr>
          <a:xfrm>
            <a:off x="5915298" y="6059097"/>
            <a:ext cx="1313243" cy="346327"/>
          </a:xfrm>
          <a:prstGeom prst="flowChartProcess">
            <a:avLst/>
          </a:prstGeom>
          <a:solidFill>
            <a:srgbClr val="FFFF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>
                <a:solidFill>
                  <a:srgbClr val="000000"/>
                </a:solidFill>
                <a:ea typeface="メイリオ"/>
              </a:rPr>
              <a:t>失敗</a:t>
            </a:r>
          </a:p>
        </p:txBody>
      </p:sp>
      <p:cxnSp>
        <p:nvCxnSpPr>
          <p:cNvPr id="16" name="直線矢印コネクタ 15"/>
          <p:cNvCxnSpPr>
            <a:stCxn id="3" idx="2"/>
            <a:endCxn id="12" idx="0"/>
          </p:cNvCxnSpPr>
          <p:nvPr/>
        </p:nvCxnSpPr>
        <p:spPr>
          <a:xfrm>
            <a:off x="4810462" y="5690238"/>
            <a:ext cx="7216" cy="360758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3" idx="3"/>
            <a:endCxn id="17" idx="0"/>
          </p:cNvCxnSpPr>
          <p:nvPr/>
        </p:nvCxnSpPr>
        <p:spPr>
          <a:xfrm>
            <a:off x="5993825" y="5084166"/>
            <a:ext cx="578095" cy="974930"/>
          </a:xfrm>
          <a:prstGeom prst="bentConnector2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060040" y="5661378"/>
            <a:ext cx="710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>
                <a:solidFill>
                  <a:srgbClr val="FF6600"/>
                </a:solidFill>
                <a:ea typeface="メイリオ"/>
                <a:cs typeface="メイリオ"/>
              </a:rPr>
              <a:t>YES</a:t>
            </a:r>
            <a:endParaRPr lang="ja-JP" altLang="en-US" sz="2000" b="1">
              <a:solidFill>
                <a:srgbClr val="FF6600"/>
              </a:solidFill>
              <a:ea typeface="メイリオ"/>
              <a:cs typeface="メイリオ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709044" y="565504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>
                <a:solidFill>
                  <a:srgbClr val="FF6600"/>
                </a:solidFill>
                <a:ea typeface="メイリオ"/>
                <a:cs typeface="メイリオ"/>
              </a:rPr>
              <a:t>NO</a:t>
            </a:r>
            <a:endParaRPr lang="ja-JP" altLang="en-US" sz="2000" b="1">
              <a:solidFill>
                <a:srgbClr val="FF6600"/>
              </a:solidFill>
              <a:ea typeface="メイリオ"/>
              <a:cs typeface="メイリオ"/>
            </a:endParaRPr>
          </a:p>
        </p:txBody>
      </p:sp>
      <p:sp>
        <p:nvSpPr>
          <p:cNvPr id="5" name="メモ 4"/>
          <p:cNvSpPr/>
          <p:nvPr/>
        </p:nvSpPr>
        <p:spPr>
          <a:xfrm>
            <a:off x="3078706" y="4377082"/>
            <a:ext cx="4632431" cy="2193405"/>
          </a:xfrm>
          <a:prstGeom prst="foldedCorner">
            <a:avLst/>
          </a:prstGeom>
          <a:noFill/>
          <a:ln>
            <a:solidFill>
              <a:srgbClr val="6162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ea typeface="メイリオ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709044" y="4146249"/>
            <a:ext cx="1706868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b="1" dirty="0" err="1">
                <a:ea typeface="メイリオ"/>
                <a:cs typeface="メイリオ"/>
              </a:rPr>
              <a:t>check.php</a:t>
            </a:r>
            <a:endParaRPr lang="ja-JP" altLang="en-US" sz="2400" b="1" dirty="0"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40453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028" y="190500"/>
            <a:ext cx="10078324" cy="685800"/>
          </a:xfrm>
        </p:spPr>
        <p:txBody>
          <a:bodyPr/>
          <a:lstStyle/>
          <a:p>
            <a:r>
              <a:rPr lang="ja-JP" altLang="en-US" dirty="0">
                <a:latin typeface="メイリオ"/>
              </a:rPr>
              <a:t>条件分岐（</a:t>
            </a:r>
            <a:r>
              <a:rPr lang="en-US" altLang="ja-JP" dirty="0">
                <a:latin typeface="メイリオ"/>
              </a:rPr>
              <a:t>if</a:t>
            </a:r>
            <a:r>
              <a:rPr lang="ja-JP" altLang="en-US" dirty="0">
                <a:latin typeface="メイリオ"/>
              </a:rPr>
              <a:t>）３パターン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0050" y="1164081"/>
            <a:ext cx="218651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ja-JP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if(</a:t>
            </a:r>
            <a:r>
              <a:rPr lang="ja-JP" altLang="en-US" b="1">
                <a:solidFill>
                  <a:srgbClr val="3366FF"/>
                </a:solidFill>
                <a:latin typeface="メイリオ"/>
                <a:ea typeface="メイリオ"/>
                <a:cs typeface="メイリオ"/>
              </a:rPr>
              <a:t>条件式</a:t>
            </a:r>
            <a:r>
              <a:rPr lang="en-US" altLang="ja-JP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){</a:t>
            </a:r>
          </a:p>
          <a:p>
            <a:r>
              <a:rPr lang="en-US" altLang="ja-JP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  </a:t>
            </a:r>
          </a:p>
          <a:p>
            <a:endParaRPr lang="en-US" altLang="ja-JP" b="1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}</a:t>
            </a:r>
            <a:endParaRPr lang="en-US" altLang="ja-JP" b="1">
              <a:latin typeface="メイリオ"/>
              <a:ea typeface="メイリオ"/>
              <a:cs typeface="メイリオ"/>
            </a:endParaRPr>
          </a:p>
          <a:p>
            <a:endParaRPr lang="en-US" altLang="ja-JP" b="1"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7451" y="3419773"/>
            <a:ext cx="2338388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ja-JP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if(</a:t>
            </a:r>
            <a:r>
              <a:rPr lang="ja-JP" altLang="en-US" b="1">
                <a:solidFill>
                  <a:srgbClr val="3366FF"/>
                </a:solidFill>
                <a:latin typeface="メイリオ"/>
                <a:ea typeface="メイリオ"/>
                <a:cs typeface="メイリオ"/>
              </a:rPr>
              <a:t>条件式</a:t>
            </a:r>
            <a:r>
              <a:rPr lang="en-US" altLang="ja-JP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){</a:t>
            </a:r>
          </a:p>
          <a:p>
            <a:endParaRPr lang="en-US" altLang="ja-JP" b="1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b="1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}else{</a:t>
            </a:r>
          </a:p>
          <a:p>
            <a:r>
              <a:rPr lang="en-US" altLang="ja-JP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  </a:t>
            </a:r>
          </a:p>
          <a:p>
            <a:endParaRPr lang="en-US" altLang="ja-JP" b="1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}</a:t>
            </a:r>
          </a:p>
          <a:p>
            <a:endParaRPr lang="en-US" altLang="ja-JP" b="1">
              <a:latin typeface="メイリオ"/>
              <a:ea typeface="メイリオ"/>
              <a:cs typeface="メイリオ"/>
            </a:endParaRPr>
          </a:p>
        </p:txBody>
      </p:sp>
      <p:sp>
        <p:nvSpPr>
          <p:cNvPr id="18438" name="TextBox 6"/>
          <p:cNvSpPr txBox="1">
            <a:spLocks noChangeArrowheads="1"/>
          </p:cNvSpPr>
          <p:nvPr/>
        </p:nvSpPr>
        <p:spPr bwMode="auto">
          <a:xfrm>
            <a:off x="1730177" y="1906886"/>
            <a:ext cx="2030413" cy="46196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b="1">
                <a:latin typeface="メイリオ"/>
                <a:ea typeface="メイリオ"/>
                <a:cs typeface="メイリオ"/>
              </a:rPr>
              <a:t>実行される式</a:t>
            </a:r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18439" name="TextBox 8"/>
          <p:cNvSpPr txBox="1">
            <a:spLocks noChangeArrowheads="1"/>
          </p:cNvSpPr>
          <p:nvPr/>
        </p:nvSpPr>
        <p:spPr bwMode="auto">
          <a:xfrm>
            <a:off x="1747639" y="3964286"/>
            <a:ext cx="2032000" cy="46196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b="1">
                <a:latin typeface="メイリオ"/>
                <a:ea typeface="メイリオ"/>
                <a:cs typeface="メイリオ"/>
              </a:rPr>
              <a:t>実行される式</a:t>
            </a:r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18440" name="TextBox 9"/>
          <p:cNvSpPr txBox="1">
            <a:spLocks noChangeArrowheads="1"/>
          </p:cNvSpPr>
          <p:nvPr/>
        </p:nvSpPr>
        <p:spPr bwMode="auto">
          <a:xfrm>
            <a:off x="1747639" y="5096173"/>
            <a:ext cx="2032000" cy="461962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b="1">
                <a:latin typeface="メイリオ"/>
                <a:ea typeface="メイリオ"/>
                <a:cs typeface="メイリオ"/>
              </a:rPr>
              <a:t>実行される式</a:t>
            </a:r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18441" name="TextBox 22"/>
          <p:cNvSpPr txBox="1">
            <a:spLocks noChangeArrowheads="1"/>
          </p:cNvSpPr>
          <p:nvPr/>
        </p:nvSpPr>
        <p:spPr bwMode="auto">
          <a:xfrm>
            <a:off x="3827377" y="935481"/>
            <a:ext cx="553998" cy="219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dirty="0">
                <a:ea typeface="メイリオ"/>
                <a:cs typeface="メイリオ"/>
              </a:rPr>
              <a:t>満たされたら</a:t>
            </a:r>
            <a:r>
              <a:rPr lang="en-US" altLang="ja-JP" dirty="0">
                <a:ea typeface="メイリオ"/>
                <a:cs typeface="メイリオ"/>
              </a:rPr>
              <a:t>...</a:t>
            </a:r>
            <a:endParaRPr lang="ja-JP" altLang="en-US" dirty="0">
              <a:ea typeface="メイリオ"/>
              <a:cs typeface="メイリオ"/>
            </a:endParaRPr>
          </a:p>
        </p:txBody>
      </p:sp>
      <p:sp>
        <p:nvSpPr>
          <p:cNvPr id="18442" name="TextBox 24"/>
          <p:cNvSpPr txBox="1">
            <a:spLocks noChangeArrowheads="1"/>
          </p:cNvSpPr>
          <p:nvPr/>
        </p:nvSpPr>
        <p:spPr bwMode="auto">
          <a:xfrm>
            <a:off x="3932078" y="3381673"/>
            <a:ext cx="553998" cy="219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>
                <a:ea typeface="メイリオ"/>
                <a:cs typeface="メイリオ"/>
              </a:rPr>
              <a:t>満たされたら</a:t>
            </a:r>
            <a:r>
              <a:rPr lang="en-US" altLang="ja-JP">
                <a:ea typeface="メイリオ"/>
                <a:cs typeface="メイリオ"/>
              </a:rPr>
              <a:t>...</a:t>
            </a:r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34" name="左カーブ矢印 33"/>
          <p:cNvSpPr/>
          <p:nvPr/>
        </p:nvSpPr>
        <p:spPr bwMode="auto">
          <a:xfrm>
            <a:off x="3503488" y="1362520"/>
            <a:ext cx="384457" cy="688975"/>
          </a:xfrm>
          <a:prstGeom prst="curvedLef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ja-JP" altLang="en-US">
              <a:latin typeface="Arial" pitchFamily="-107" charset="0"/>
              <a:ea typeface="メイリオ"/>
              <a:cs typeface="メイリオ"/>
            </a:endParaRPr>
          </a:p>
        </p:txBody>
      </p:sp>
      <p:sp>
        <p:nvSpPr>
          <p:cNvPr id="35" name="左カーブ矢印 34"/>
          <p:cNvSpPr/>
          <p:nvPr/>
        </p:nvSpPr>
        <p:spPr bwMode="auto">
          <a:xfrm>
            <a:off x="3673277" y="3645199"/>
            <a:ext cx="411163" cy="688975"/>
          </a:xfrm>
          <a:prstGeom prst="curvedLef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ja-JP" altLang="en-US">
              <a:latin typeface="Arial" pitchFamily="-107" charset="0"/>
              <a:ea typeface="メイリオ"/>
              <a:cs typeface="メイリオ"/>
            </a:endParaRPr>
          </a:p>
        </p:txBody>
      </p:sp>
      <p:sp>
        <p:nvSpPr>
          <p:cNvPr id="36" name="左カーブ矢印 35"/>
          <p:cNvSpPr/>
          <p:nvPr/>
        </p:nvSpPr>
        <p:spPr bwMode="auto">
          <a:xfrm flipH="1">
            <a:off x="1158677" y="3680123"/>
            <a:ext cx="411163" cy="1878012"/>
          </a:xfrm>
          <a:prstGeom prst="curvedLeftArrow">
            <a:avLst>
              <a:gd name="adj1" fmla="val 50000"/>
              <a:gd name="adj2" fmla="val 108058"/>
              <a:gd name="adj3" fmla="val 25000"/>
            </a:avLst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ja-JP" altLang="en-US">
              <a:latin typeface="Arial" pitchFamily="-107" charset="0"/>
              <a:ea typeface="メイリオ"/>
              <a:cs typeface="メイリオ"/>
            </a:endParaRPr>
          </a:p>
        </p:txBody>
      </p:sp>
      <p:sp>
        <p:nvSpPr>
          <p:cNvPr id="18446" name="TextBox 36"/>
          <p:cNvSpPr txBox="1">
            <a:spLocks noChangeArrowheads="1"/>
          </p:cNvSpPr>
          <p:nvPr/>
        </p:nvSpPr>
        <p:spPr bwMode="auto">
          <a:xfrm>
            <a:off x="655478" y="3354685"/>
            <a:ext cx="553998" cy="311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>
                <a:ea typeface="メイリオ"/>
                <a:cs typeface="メイリオ"/>
              </a:rPr>
              <a:t>満たされなかったら</a:t>
            </a:r>
            <a:r>
              <a:rPr lang="en-US" altLang="ja-JP">
                <a:ea typeface="メイリオ"/>
                <a:cs typeface="メイリオ"/>
              </a:rPr>
              <a:t>...</a:t>
            </a:r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6721475" y="2057401"/>
            <a:ext cx="2895600" cy="415498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ja-JP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if(</a:t>
            </a:r>
            <a:r>
              <a:rPr lang="ja-JP" altLang="en-US" b="1">
                <a:solidFill>
                  <a:srgbClr val="3366FF"/>
                </a:solidFill>
                <a:latin typeface="メイリオ"/>
                <a:ea typeface="メイリオ"/>
                <a:cs typeface="メイリオ"/>
              </a:rPr>
              <a:t>条件式</a:t>
            </a:r>
            <a:r>
              <a:rPr lang="en-US" altLang="ja-JP" b="1">
                <a:solidFill>
                  <a:srgbClr val="3366FF"/>
                </a:solidFill>
                <a:latin typeface="メイリオ"/>
                <a:ea typeface="メイリオ"/>
                <a:cs typeface="メイリオ"/>
              </a:rPr>
              <a:t>1</a:t>
            </a:r>
            <a:r>
              <a:rPr lang="en-US" altLang="ja-JP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){</a:t>
            </a:r>
          </a:p>
          <a:p>
            <a:endParaRPr lang="en-US" altLang="ja-JP" b="1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b="1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}elseif(</a:t>
            </a:r>
            <a:r>
              <a:rPr lang="ja-JP" altLang="en-US" b="1">
                <a:solidFill>
                  <a:srgbClr val="3366FF"/>
                </a:solidFill>
                <a:latin typeface="メイリオ"/>
                <a:ea typeface="メイリオ"/>
                <a:cs typeface="メイリオ"/>
              </a:rPr>
              <a:t>条件式</a:t>
            </a:r>
            <a:r>
              <a:rPr lang="en-US" altLang="ja-JP" b="1">
                <a:solidFill>
                  <a:srgbClr val="3366FF"/>
                </a:solidFill>
                <a:latin typeface="メイリオ"/>
                <a:ea typeface="メイリオ"/>
                <a:cs typeface="メイリオ"/>
              </a:rPr>
              <a:t>2</a:t>
            </a:r>
            <a:r>
              <a:rPr lang="en-US" altLang="ja-JP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){</a:t>
            </a:r>
          </a:p>
          <a:p>
            <a:r>
              <a:rPr lang="en-US" altLang="ja-JP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  </a:t>
            </a:r>
          </a:p>
          <a:p>
            <a:endParaRPr lang="en-US" altLang="ja-JP" b="1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}else{</a:t>
            </a:r>
          </a:p>
          <a:p>
            <a:endParaRPr lang="en-US" altLang="ja-JP" b="1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b="1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}</a:t>
            </a:r>
          </a:p>
          <a:p>
            <a:endParaRPr lang="en-US" altLang="ja-JP" b="1">
              <a:latin typeface="メイリオ"/>
              <a:ea typeface="メイリオ"/>
              <a:cs typeface="メイリオ"/>
            </a:endParaRPr>
          </a:p>
        </p:txBody>
      </p:sp>
      <p:sp>
        <p:nvSpPr>
          <p:cNvPr id="18448" name="TextBox 14"/>
          <p:cNvSpPr txBox="1">
            <a:spLocks noChangeArrowheads="1"/>
          </p:cNvSpPr>
          <p:nvPr/>
        </p:nvSpPr>
        <p:spPr bwMode="auto">
          <a:xfrm>
            <a:off x="7026275" y="2590801"/>
            <a:ext cx="2032000" cy="46196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b="1">
                <a:latin typeface="メイリオ"/>
                <a:ea typeface="メイリオ"/>
                <a:cs typeface="メイリオ"/>
              </a:rPr>
              <a:t>実行される式</a:t>
            </a:r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18449" name="TextBox 16"/>
          <p:cNvSpPr txBox="1">
            <a:spLocks noChangeArrowheads="1"/>
          </p:cNvSpPr>
          <p:nvPr/>
        </p:nvSpPr>
        <p:spPr bwMode="auto">
          <a:xfrm>
            <a:off x="7026275" y="3657601"/>
            <a:ext cx="2032000" cy="46196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b="1">
                <a:latin typeface="メイリオ"/>
                <a:ea typeface="メイリオ"/>
                <a:cs typeface="メイリオ"/>
              </a:rPr>
              <a:t>実行される式</a:t>
            </a:r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18450" name="TextBox 17"/>
          <p:cNvSpPr txBox="1">
            <a:spLocks noChangeArrowheads="1"/>
          </p:cNvSpPr>
          <p:nvPr/>
        </p:nvSpPr>
        <p:spPr bwMode="auto">
          <a:xfrm>
            <a:off x="7026275" y="4797426"/>
            <a:ext cx="2032000" cy="4603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b="1">
                <a:latin typeface="メイリオ"/>
                <a:ea typeface="メイリオ"/>
                <a:cs typeface="メイリオ"/>
              </a:rPr>
              <a:t>実行される式</a:t>
            </a:r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18451" name="TextBox 18"/>
          <p:cNvSpPr txBox="1">
            <a:spLocks noChangeArrowheads="1"/>
          </p:cNvSpPr>
          <p:nvPr/>
        </p:nvSpPr>
        <p:spPr bwMode="auto">
          <a:xfrm>
            <a:off x="9760248" y="1651623"/>
            <a:ext cx="923330" cy="1578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ja-JP" dirty="0">
                <a:ea typeface="メイリオ"/>
                <a:cs typeface="メイリオ"/>
              </a:rPr>
              <a:t>1</a:t>
            </a:r>
            <a:r>
              <a:rPr lang="ja-JP" altLang="en-US" dirty="0">
                <a:ea typeface="メイリオ"/>
                <a:cs typeface="メイリオ"/>
              </a:rPr>
              <a:t>が満</a:t>
            </a:r>
            <a:r>
              <a:rPr lang="ja-JP" altLang="en-US" dirty="0" err="1">
                <a:ea typeface="メイリオ"/>
                <a:cs typeface="メイリオ"/>
              </a:rPr>
              <a:t>た</a:t>
            </a:r>
            <a:endParaRPr lang="en-US" altLang="ja-JP" dirty="0">
              <a:ea typeface="メイリオ"/>
              <a:cs typeface="メイリオ"/>
            </a:endParaRPr>
          </a:p>
          <a:p>
            <a:r>
              <a:rPr lang="ja-JP" altLang="en-US" dirty="0">
                <a:ea typeface="メイリオ"/>
                <a:cs typeface="メイリオ"/>
              </a:rPr>
              <a:t>されたら</a:t>
            </a:r>
            <a:r>
              <a:rPr lang="en-US" altLang="ja-JP" dirty="0">
                <a:ea typeface="メイリオ"/>
                <a:cs typeface="メイリオ"/>
              </a:rPr>
              <a:t>...</a:t>
            </a:r>
            <a:endParaRPr lang="ja-JP" altLang="en-US" dirty="0">
              <a:ea typeface="メイリオ"/>
              <a:cs typeface="メイリオ"/>
            </a:endParaRPr>
          </a:p>
        </p:txBody>
      </p:sp>
      <p:sp>
        <p:nvSpPr>
          <p:cNvPr id="23" name="左カーブ矢印 22"/>
          <p:cNvSpPr/>
          <p:nvPr/>
        </p:nvSpPr>
        <p:spPr bwMode="auto">
          <a:xfrm>
            <a:off x="9434513" y="2259014"/>
            <a:ext cx="411162" cy="688975"/>
          </a:xfrm>
          <a:prstGeom prst="curvedLef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ja-JP" altLang="en-US">
              <a:latin typeface="Arial" pitchFamily="-107" charset="0"/>
              <a:ea typeface="メイリオ"/>
              <a:cs typeface="メイリオ"/>
            </a:endParaRPr>
          </a:p>
        </p:txBody>
      </p:sp>
      <p:sp>
        <p:nvSpPr>
          <p:cNvPr id="18453" name="TextBox 20"/>
          <p:cNvSpPr txBox="1">
            <a:spLocks noChangeArrowheads="1"/>
          </p:cNvSpPr>
          <p:nvPr/>
        </p:nvSpPr>
        <p:spPr bwMode="auto">
          <a:xfrm>
            <a:off x="9820575" y="3405189"/>
            <a:ext cx="923330" cy="1578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ja-JP">
                <a:ea typeface="メイリオ"/>
                <a:cs typeface="メイリオ"/>
              </a:rPr>
              <a:t>2</a:t>
            </a:r>
            <a:r>
              <a:rPr lang="ja-JP" altLang="en-US">
                <a:ea typeface="メイリオ"/>
                <a:cs typeface="メイリオ"/>
              </a:rPr>
              <a:t>が満た</a:t>
            </a:r>
            <a:endParaRPr lang="en-US" altLang="ja-JP">
              <a:ea typeface="メイリオ"/>
              <a:cs typeface="メイリオ"/>
            </a:endParaRPr>
          </a:p>
          <a:p>
            <a:r>
              <a:rPr lang="ja-JP" altLang="en-US">
                <a:ea typeface="メイリオ"/>
                <a:cs typeface="メイリオ"/>
              </a:rPr>
              <a:t>されたら</a:t>
            </a:r>
            <a:r>
              <a:rPr lang="en-US" altLang="ja-JP">
                <a:ea typeface="メイリオ"/>
                <a:cs typeface="メイリオ"/>
              </a:rPr>
              <a:t>...</a:t>
            </a:r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25" name="左カーブ矢印 24"/>
          <p:cNvSpPr/>
          <p:nvPr/>
        </p:nvSpPr>
        <p:spPr bwMode="auto">
          <a:xfrm>
            <a:off x="9464676" y="3325814"/>
            <a:ext cx="411163" cy="688975"/>
          </a:xfrm>
          <a:prstGeom prst="curvedLef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ja-JP" altLang="en-US">
              <a:latin typeface="Arial" pitchFamily="-107" charset="0"/>
              <a:ea typeface="メイリオ"/>
              <a:cs typeface="メイリオ"/>
            </a:endParaRPr>
          </a:p>
        </p:txBody>
      </p:sp>
      <p:sp>
        <p:nvSpPr>
          <p:cNvPr id="26" name="左カーブ矢印 25"/>
          <p:cNvSpPr/>
          <p:nvPr/>
        </p:nvSpPr>
        <p:spPr bwMode="auto">
          <a:xfrm flipH="1">
            <a:off x="6340476" y="2189164"/>
            <a:ext cx="411163" cy="1216025"/>
          </a:xfrm>
          <a:prstGeom prst="curvedLeftArrow">
            <a:avLst>
              <a:gd name="adj1" fmla="val 37679"/>
              <a:gd name="adj2" fmla="val 80556"/>
              <a:gd name="adj3" fmla="val 25000"/>
            </a:avLst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ja-JP" altLang="en-US">
              <a:latin typeface="Arial" pitchFamily="-107" charset="0"/>
              <a:ea typeface="メイリオ"/>
              <a:cs typeface="メイリオ"/>
            </a:endParaRPr>
          </a:p>
        </p:txBody>
      </p:sp>
      <p:sp>
        <p:nvSpPr>
          <p:cNvPr id="18456" name="TextBox 26"/>
          <p:cNvSpPr txBox="1">
            <a:spLocks noChangeArrowheads="1"/>
          </p:cNvSpPr>
          <p:nvPr/>
        </p:nvSpPr>
        <p:spPr bwMode="auto">
          <a:xfrm>
            <a:off x="5459621" y="1842800"/>
            <a:ext cx="923330" cy="2075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ja-JP" dirty="0">
                <a:ea typeface="メイリオ"/>
                <a:cs typeface="メイリオ"/>
              </a:rPr>
              <a:t>1</a:t>
            </a:r>
            <a:r>
              <a:rPr lang="ja-JP" altLang="en-US" dirty="0">
                <a:ea typeface="メイリオ"/>
                <a:cs typeface="メイリオ"/>
              </a:rPr>
              <a:t>は満</a:t>
            </a:r>
            <a:r>
              <a:rPr lang="ja-JP" altLang="en-US" dirty="0" err="1">
                <a:ea typeface="メイリオ"/>
                <a:cs typeface="メイリオ"/>
              </a:rPr>
              <a:t>たさ</a:t>
            </a:r>
            <a:endParaRPr lang="en-US" altLang="ja-JP" dirty="0">
              <a:ea typeface="メイリオ"/>
              <a:cs typeface="メイリオ"/>
            </a:endParaRPr>
          </a:p>
          <a:p>
            <a:r>
              <a:rPr lang="ja-JP" altLang="en-US" dirty="0">
                <a:ea typeface="メイリオ"/>
                <a:cs typeface="メイリオ"/>
              </a:rPr>
              <a:t>れないけど</a:t>
            </a:r>
            <a:r>
              <a:rPr lang="en-US" altLang="ja-JP" dirty="0">
                <a:ea typeface="メイリオ"/>
                <a:cs typeface="メイリオ"/>
              </a:rPr>
              <a:t>...</a:t>
            </a:r>
            <a:endParaRPr lang="ja-JP" altLang="en-US" dirty="0">
              <a:ea typeface="メイリオ"/>
              <a:cs typeface="メイリオ"/>
            </a:endParaRPr>
          </a:p>
        </p:txBody>
      </p:sp>
      <p:sp>
        <p:nvSpPr>
          <p:cNvPr id="28" name="左カーブ矢印 27"/>
          <p:cNvSpPr/>
          <p:nvPr/>
        </p:nvSpPr>
        <p:spPr bwMode="auto">
          <a:xfrm flipH="1">
            <a:off x="6340476" y="3484564"/>
            <a:ext cx="411163" cy="1597025"/>
          </a:xfrm>
          <a:prstGeom prst="curvedLeftArrow">
            <a:avLst>
              <a:gd name="adj1" fmla="val 37679"/>
              <a:gd name="adj2" fmla="val 80556"/>
              <a:gd name="adj3" fmla="val 25000"/>
            </a:avLst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ja-JP" altLang="en-US">
              <a:latin typeface="Arial" pitchFamily="-107" charset="0"/>
              <a:ea typeface="メイリオ"/>
              <a:cs typeface="メイリオ"/>
            </a:endParaRPr>
          </a:p>
        </p:txBody>
      </p:sp>
      <p:sp>
        <p:nvSpPr>
          <p:cNvPr id="18458" name="TextBox 30"/>
          <p:cNvSpPr txBox="1">
            <a:spLocks noChangeArrowheads="1"/>
          </p:cNvSpPr>
          <p:nvPr/>
        </p:nvSpPr>
        <p:spPr bwMode="auto">
          <a:xfrm>
            <a:off x="5505549" y="4168947"/>
            <a:ext cx="923330" cy="23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ja-JP" dirty="0">
                <a:ea typeface="メイリオ"/>
                <a:cs typeface="メイリオ"/>
              </a:rPr>
              <a:t>1</a:t>
            </a:r>
            <a:r>
              <a:rPr lang="ja-JP" altLang="en-US" dirty="0">
                <a:ea typeface="メイリオ"/>
                <a:cs typeface="メイリオ"/>
              </a:rPr>
              <a:t>も</a:t>
            </a:r>
            <a:r>
              <a:rPr lang="en-US" altLang="ja-JP" dirty="0">
                <a:ea typeface="メイリオ"/>
                <a:cs typeface="メイリオ"/>
              </a:rPr>
              <a:t>2</a:t>
            </a:r>
            <a:r>
              <a:rPr lang="ja-JP" altLang="en-US" dirty="0">
                <a:ea typeface="メイリオ"/>
                <a:cs typeface="メイリオ"/>
              </a:rPr>
              <a:t>も満</a:t>
            </a:r>
            <a:r>
              <a:rPr lang="ja-JP" altLang="en-US" dirty="0" err="1">
                <a:ea typeface="メイリオ"/>
                <a:cs typeface="メイリオ"/>
              </a:rPr>
              <a:t>たさ</a:t>
            </a:r>
            <a:endParaRPr lang="en-US" altLang="ja-JP" dirty="0">
              <a:ea typeface="メイリオ"/>
              <a:cs typeface="メイリオ"/>
            </a:endParaRPr>
          </a:p>
          <a:p>
            <a:r>
              <a:rPr lang="ja-JP" altLang="en-US" dirty="0">
                <a:ea typeface="メイリオ"/>
                <a:cs typeface="メイリオ"/>
              </a:rPr>
              <a:t>れなければ</a:t>
            </a:r>
            <a:r>
              <a:rPr lang="en-US" altLang="ja-JP" dirty="0">
                <a:ea typeface="メイリオ"/>
                <a:cs typeface="メイリオ"/>
              </a:rPr>
              <a:t>...</a:t>
            </a:r>
            <a:endParaRPr lang="ja-JP" altLang="en-US" dirty="0"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175908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</a:rPr>
              <a:t>if</a:t>
            </a:r>
            <a:r>
              <a:rPr lang="ja-JP" altLang="en-US" dirty="0">
                <a:latin typeface="メイリオ"/>
              </a:rPr>
              <a:t>文の例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225863" y="1094190"/>
            <a:ext cx="4035079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例</a:t>
            </a:r>
            <a:r>
              <a:rPr lang="en-US" altLang="ja-JP" dirty="0"/>
              <a:t>1&lt;</a:t>
            </a:r>
            <a:r>
              <a:rPr lang="en-US" altLang="ja-JP" dirty="0" err="1"/>
              <a:t>br</a:t>
            </a:r>
            <a:r>
              <a:rPr lang="en-US" altLang="ja-JP" dirty="0"/>
              <a:t>&gt; </a:t>
            </a:r>
          </a:p>
          <a:p>
            <a:r>
              <a:rPr lang="en-US" altLang="ja-JP" dirty="0"/>
              <a:t>&lt;?</a:t>
            </a:r>
            <a:r>
              <a:rPr lang="en-US" altLang="ja-JP" dirty="0" err="1"/>
              <a:t>php</a:t>
            </a:r>
            <a:endParaRPr lang="en-US" altLang="ja-JP" dirty="0"/>
          </a:p>
          <a:p>
            <a:r>
              <a:rPr lang="en-US" altLang="ja-JP" dirty="0"/>
              <a:t>$</a:t>
            </a:r>
            <a:r>
              <a:rPr lang="en-US" altLang="ja-JP" dirty="0" err="1"/>
              <a:t>val</a:t>
            </a:r>
            <a:r>
              <a:rPr lang="en-US" altLang="ja-JP" dirty="0"/>
              <a:t> = </a:t>
            </a:r>
            <a:r>
              <a:rPr lang="en-US" altLang="ja-JP" dirty="0">
                <a:solidFill>
                  <a:srgbClr val="0070C0"/>
                </a:solidFill>
              </a:rPr>
              <a:t>10</a:t>
            </a:r>
            <a:r>
              <a:rPr lang="en-US" altLang="ja-JP" dirty="0"/>
              <a:t>;</a:t>
            </a:r>
          </a:p>
          <a:p>
            <a:endParaRPr lang="en-US" altLang="ja-JP" dirty="0"/>
          </a:p>
          <a:p>
            <a:r>
              <a:rPr lang="en-US" altLang="ja-JP" dirty="0"/>
              <a:t>if($</a:t>
            </a:r>
            <a:r>
              <a:rPr lang="en-US" altLang="ja-JP" dirty="0" err="1"/>
              <a:t>val</a:t>
            </a:r>
            <a:r>
              <a:rPr lang="en-US" altLang="ja-JP" dirty="0"/>
              <a:t> == 10) {</a:t>
            </a:r>
          </a:p>
          <a:p>
            <a:r>
              <a:rPr lang="en-US" altLang="ja-JP" dirty="0"/>
              <a:t>	echo '</a:t>
            </a:r>
            <a:r>
              <a:rPr lang="en-US" altLang="ja-JP" dirty="0" err="1"/>
              <a:t>val</a:t>
            </a:r>
            <a:r>
              <a:rPr lang="ja-JP" altLang="en-US" dirty="0"/>
              <a:t>は</a:t>
            </a:r>
            <a:r>
              <a:rPr lang="en-US" altLang="ja-JP" dirty="0"/>
              <a:t>10</a:t>
            </a:r>
            <a:r>
              <a:rPr lang="ja-JP" altLang="en-US" dirty="0"/>
              <a:t>と等しい。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</a:t>
            </a:r>
          </a:p>
          <a:p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6867798" y="1094191"/>
            <a:ext cx="3513908" cy="12279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>
                <a:solidFill>
                  <a:schemeClr val="tx1"/>
                </a:solidFill>
              </a:rPr>
              <a:t>例１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 err="1">
                <a:solidFill>
                  <a:schemeClr val="tx1"/>
                </a:solidFill>
              </a:rPr>
              <a:t>val</a:t>
            </a:r>
            <a:r>
              <a:rPr lang="ja-JP" altLang="en-US" dirty="0">
                <a:solidFill>
                  <a:schemeClr val="tx1"/>
                </a:solidFill>
              </a:rPr>
              <a:t>は</a:t>
            </a:r>
            <a:r>
              <a:rPr lang="en-US" altLang="ja-JP" dirty="0">
                <a:solidFill>
                  <a:schemeClr val="tx1"/>
                </a:solidFill>
              </a:rPr>
              <a:t>10</a:t>
            </a:r>
            <a:r>
              <a:rPr lang="ja-JP" altLang="en-US" dirty="0">
                <a:solidFill>
                  <a:schemeClr val="tx1"/>
                </a:solidFill>
              </a:rPr>
              <a:t>と等しい。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225863" y="4080132"/>
            <a:ext cx="4035079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例２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&lt;?</a:t>
            </a:r>
            <a:r>
              <a:rPr lang="en-US" altLang="ja-JP" dirty="0" err="1"/>
              <a:t>php</a:t>
            </a:r>
            <a:endParaRPr lang="en-US" altLang="ja-JP" dirty="0"/>
          </a:p>
          <a:p>
            <a:r>
              <a:rPr lang="en-US" altLang="ja-JP" dirty="0"/>
              <a:t>$</a:t>
            </a:r>
            <a:r>
              <a:rPr lang="en-US" altLang="ja-JP" dirty="0" err="1"/>
              <a:t>val</a:t>
            </a:r>
            <a:r>
              <a:rPr lang="en-US" altLang="ja-JP" dirty="0"/>
              <a:t> = </a:t>
            </a:r>
            <a:r>
              <a:rPr lang="en-US" altLang="ja-JP" dirty="0">
                <a:solidFill>
                  <a:srgbClr val="FF0000"/>
                </a:solidFill>
              </a:rPr>
              <a:t>20</a:t>
            </a:r>
            <a:r>
              <a:rPr lang="en-US" altLang="ja-JP" dirty="0"/>
              <a:t>;</a:t>
            </a:r>
          </a:p>
          <a:p>
            <a:endParaRPr lang="en-US" altLang="ja-JP" dirty="0"/>
          </a:p>
          <a:p>
            <a:r>
              <a:rPr lang="en-US" altLang="ja-JP" dirty="0"/>
              <a:t>if($</a:t>
            </a:r>
            <a:r>
              <a:rPr lang="en-US" altLang="ja-JP" dirty="0" err="1"/>
              <a:t>val</a:t>
            </a:r>
            <a:r>
              <a:rPr lang="en-US" altLang="ja-JP" dirty="0"/>
              <a:t> == 10) {</a:t>
            </a:r>
          </a:p>
          <a:p>
            <a:r>
              <a:rPr lang="en-US" altLang="ja-JP" dirty="0"/>
              <a:t>	echo '</a:t>
            </a:r>
            <a:r>
              <a:rPr lang="en-US" altLang="ja-JP" dirty="0" err="1"/>
              <a:t>val</a:t>
            </a:r>
            <a:r>
              <a:rPr lang="ja-JP" altLang="en-US" dirty="0"/>
              <a:t>は</a:t>
            </a:r>
            <a:r>
              <a:rPr lang="en-US" altLang="ja-JP" dirty="0"/>
              <a:t>10</a:t>
            </a:r>
            <a:r>
              <a:rPr lang="ja-JP" altLang="en-US" dirty="0"/>
              <a:t>と等しい。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</a:t>
            </a:r>
          </a:p>
          <a:p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6867798" y="4080133"/>
            <a:ext cx="3513908" cy="12279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>
                <a:solidFill>
                  <a:schemeClr val="tx1"/>
                </a:solidFill>
              </a:rPr>
              <a:t>例２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4" name="左矢印 3"/>
          <p:cNvSpPr/>
          <p:nvPr/>
        </p:nvSpPr>
        <p:spPr>
          <a:xfrm>
            <a:off x="6193972" y="2386588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実行する</a:t>
            </a:r>
          </a:p>
        </p:txBody>
      </p:sp>
      <p:sp>
        <p:nvSpPr>
          <p:cNvPr id="24" name="左矢印 23"/>
          <p:cNvSpPr/>
          <p:nvPr/>
        </p:nvSpPr>
        <p:spPr>
          <a:xfrm>
            <a:off x="6193972" y="5348135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実行しない</a:t>
            </a:r>
          </a:p>
        </p:txBody>
      </p:sp>
    </p:spTree>
    <p:extLst>
      <p:ext uri="{BB962C8B-B14F-4D97-AF65-F5344CB8AC3E}">
        <p14:creationId xmlns:p14="http://schemas.microsoft.com/office/powerpoint/2010/main" val="2308728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0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デザインの設定">
  <a:themeElements>
    <a:clrScheme name="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デザインの設定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デザインの設定">
  <a:themeElements>
    <a:clrScheme name="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デザインの設定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7205</TotalTime>
  <Words>2914</Words>
  <Application>Microsoft Office PowerPoint</Application>
  <PresentationFormat>ワイド画面</PresentationFormat>
  <Paragraphs>523</Paragraphs>
  <Slides>30</Slides>
  <Notes>16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30</vt:i4>
      </vt:variant>
    </vt:vector>
  </HeadingPairs>
  <TitlesOfParts>
    <vt:vector size="40" baseType="lpstr">
      <vt:lpstr>ＭＳ Ｐゴシック</vt:lpstr>
      <vt:lpstr>メイリオ</vt:lpstr>
      <vt:lpstr>小塚明朝 Pro B</vt:lpstr>
      <vt:lpstr>小塚明朝 Pro M</vt:lpstr>
      <vt:lpstr>Arial</vt:lpstr>
      <vt:lpstr>Calibri</vt:lpstr>
      <vt:lpstr>Wingdings</vt:lpstr>
      <vt:lpstr>template001</vt:lpstr>
      <vt:lpstr>1_デザインの設定</vt:lpstr>
      <vt:lpstr>2_デザインの設定</vt:lpstr>
      <vt:lpstr>ウェブプログラミングIII　</vt:lpstr>
      <vt:lpstr>PHPはWebサーバ上で動く</vt:lpstr>
      <vt:lpstr>HTML+PHP</vt:lpstr>
      <vt:lpstr>変数，配列，連想配列</vt:lpstr>
      <vt:lpstr>ブラウザからのデータ送信</vt:lpstr>
      <vt:lpstr>PHP側でのデータ受信</vt:lpstr>
      <vt:lpstr>PHPの「条件分岐」</vt:lpstr>
      <vt:lpstr>条件分岐（if）３パターン</vt:lpstr>
      <vt:lpstr>if文の例</vt:lpstr>
      <vt:lpstr>if-else文の例</vt:lpstr>
      <vt:lpstr>条件式（比較演算）</vt:lpstr>
      <vt:lpstr>条件式（論理演算）</vt:lpstr>
      <vt:lpstr>if文に&amp;&amp;の例 AND</vt:lpstr>
      <vt:lpstr>if文に&amp;&amp;の例 AND</vt:lpstr>
      <vt:lpstr>if文に||の例 OR</vt:lpstr>
      <vt:lpstr>if文に||の例 OR</vt:lpstr>
      <vt:lpstr>if文に!の例 NOT</vt:lpstr>
      <vt:lpstr>if文とHTML出力</vt:lpstr>
      <vt:lpstr>演習：PHPの「条件分岐」</vt:lpstr>
      <vt:lpstr>配列要素に対する繰り返し</vt:lpstr>
      <vt:lpstr>PowerPoint プレゼンテーション</vt:lpstr>
      <vt:lpstr>配列要素に対する繰り返し</vt:lpstr>
      <vt:lpstr>演習（foreach文）</vt:lpstr>
      <vt:lpstr>演習（考え方）</vt:lpstr>
      <vt:lpstr>ログインの結果表示</vt:lpstr>
      <vt:lpstr>ページの埋め込み</vt:lpstr>
      <vt:lpstr>ページ間の転送</vt:lpstr>
      <vt:lpstr>ページ間の転送</vt:lpstr>
      <vt:lpstr>演習：ログインの可否表示</vt:lpstr>
      <vt:lpstr>次回予告</vt:lpstr>
    </vt:vector>
  </TitlesOfParts>
  <Company>KCG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京都情報大学院大学</dc:creator>
  <cp:lastModifiedBy>Yamazaki Satoshi</cp:lastModifiedBy>
  <cp:revision>642</cp:revision>
  <dcterms:created xsi:type="dcterms:W3CDTF">2004-03-14T04:44:17Z</dcterms:created>
  <dcterms:modified xsi:type="dcterms:W3CDTF">2021-04-30T09:21:39Z</dcterms:modified>
</cp:coreProperties>
</file>