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1"/>
  </p:notesMasterIdLst>
  <p:handoutMasterIdLst>
    <p:handoutMasterId r:id="rId12"/>
  </p:handoutMasterIdLst>
  <p:sldIdLst>
    <p:sldId id="358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FFFFFF"/>
    <a:srgbClr val="CCFF66"/>
    <a:srgbClr val="CC66CC"/>
    <a:srgbClr val="000080"/>
    <a:srgbClr val="FF0000"/>
    <a:srgbClr val="800040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4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579ED-B72B-7745-A0A2-DF7A1AE1AC74}" type="datetime1">
              <a:rPr lang="ja-JP" altLang="en-US"/>
              <a:pPr>
                <a:defRPr/>
              </a:pPr>
              <a:t>2018/10/23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FEBB641-4814-B345-AF29-96DDAE7F933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780239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237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7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BDB25F-FACF-0541-831D-82375CEC9C0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9128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3F034-AB20-4A40-9CBC-0380A34F4586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4564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72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575EB-87DC-DA47-A186-E8463F8B33CD}" type="slidenum">
              <a:rPr lang="en-US" altLang="ja-JP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571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77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77A3A-0B1B-9240-8326-C5D07376D2B9}" type="slidenum">
              <a:rPr lang="en-US" altLang="ja-JP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569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82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F8ECB-D402-DA4A-9836-56B175CFF1B4}" type="slidenum">
              <a:rPr lang="en-US" altLang="ja-JP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04886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686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9C964-E757-5244-853A-505D5611058C}" type="slidenum">
              <a:rPr lang="en-US" altLang="ja-JP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512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891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98071B-F8ED-524D-B810-D69170B4BCA2}" type="slidenum">
              <a:rPr lang="en-US" altLang="ja-JP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8885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F9EC0E-8EC6-3D4E-AC1C-DF42207DCBF4}" type="slidenum">
              <a:rPr lang="en-US" altLang="ja-JP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0128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301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A81EA-2E32-E945-A077-C9503D0FE35C}" type="slidenum">
              <a:rPr lang="en-US" altLang="ja-JP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25328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506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EEA6D-8F39-6441-AC48-35FB82796F55}" type="slidenum">
              <a:rPr lang="en-US" altLang="ja-JP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317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06F6F-012B-994C-8D1B-8B44CD9F1CC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8E15F-15E2-654F-9787-70A7285402E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4BEFD-220F-F845-9B58-C1BC8E53889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0B551-3439-3C49-ACB7-1FB543FF8E9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655E8-E21F-024E-8F66-56F571F93D4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7AE85-472E-4B42-9493-04942C20F36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2B3D2-E423-6547-917B-C9B2442F074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FECEC-332C-BD4E-B2B6-13F0EE65F2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5DF3C-B4BD-E044-B61B-64318FBB6CE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72A22-BC6E-5E40-BEDC-B69DCB9A087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6425D-B8F5-FD43-95B8-2C48E5FC0C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solidFill>
            <a:srgbClr val="FF847B">
              <a:alpha val="60001"/>
            </a:srgbClr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54AA121-F61F-4247-A1F4-D9753A67AF6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30" name="Picture 6" descr="kc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10400" y="6119813"/>
            <a:ext cx="18796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ＭＳ Ｐゴシック" charset="-128"/>
          <a:ea typeface="ＭＳ Ｐゴシック" charset="-128"/>
          <a:cs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ＭＳ Ｐゴシック" charset="-128"/>
          <a:ea typeface="ＭＳ Ｐゴシック" charset="-128"/>
          <a:cs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ＭＳ Ｐゴシック" charset="-128"/>
          <a:ea typeface="ＭＳ Ｐゴシック" charset="-128"/>
          <a:cs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ＭＳ Ｐゴシック" charset="-128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ＭＳ Ｐゴシック" charset="-128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ＭＳ Ｐゴシック" charset="-128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ＭＳ Ｐゴシック" charset="-128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ＭＳ Ｐゴシック" charset="-128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3600"/>
              <a:t>HTML</a:t>
            </a:r>
            <a:r>
              <a:rPr lang="ja-JP" altLang="en-US" sz="3600"/>
              <a:t>文書</a:t>
            </a:r>
            <a:r>
              <a:rPr lang="en-US" altLang="ja-JP" sz="3600"/>
              <a:t>⇔DOM</a:t>
            </a:r>
            <a:r>
              <a:rPr lang="ja-JP" altLang="en-US" sz="3600"/>
              <a:t>オブジェクトの木構造</a:t>
            </a:r>
            <a:r>
              <a:rPr lang="en-US" altLang="ja-JP" sz="3600"/>
              <a:t> </a:t>
            </a:r>
            <a:endParaRPr lang="ja-JP" altLang="en-US" sz="3600"/>
          </a:p>
        </p:txBody>
      </p:sp>
      <p:sp>
        <p:nvSpPr>
          <p:cNvPr id="60419" name="コンテンツ プレースホル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文書内の</a:t>
            </a:r>
            <a:r>
              <a:rPr lang="en-US" altLang="ja-JP"/>
              <a:t>『</a:t>
            </a:r>
            <a:r>
              <a:rPr lang="ja-JP" altLang="en-US"/>
              <a:t>要素の順序・構成の関係</a:t>
            </a:r>
            <a:r>
              <a:rPr lang="en-US" altLang="ja-JP"/>
              <a:t>』</a:t>
            </a:r>
            <a:r>
              <a:rPr lang="ja-JP" altLang="en-US"/>
              <a:t>は，２次元的な</a:t>
            </a:r>
            <a:r>
              <a:rPr lang="ja-JP" altLang="en-US">
                <a:solidFill>
                  <a:srgbClr val="3366FF"/>
                </a:solidFill>
              </a:rPr>
              <a:t>木構造</a:t>
            </a:r>
            <a:r>
              <a:rPr lang="ja-JP" altLang="en-US"/>
              <a:t>と考えるのが自然。</a:t>
            </a:r>
            <a:endParaRPr lang="en-US" altLang="ja-JP"/>
          </a:p>
          <a:p>
            <a:r>
              <a:rPr lang="ja-JP" altLang="en-US"/>
              <a:t>要素＝木構造の</a:t>
            </a:r>
            <a:r>
              <a:rPr lang="ja-JP" altLang="en-US">
                <a:solidFill>
                  <a:srgbClr val="FF6600"/>
                </a:solidFill>
              </a:rPr>
              <a:t>節点</a:t>
            </a:r>
            <a:r>
              <a:rPr lang="en-US" altLang="ja-JP"/>
              <a:t>⇒DOM</a:t>
            </a:r>
            <a:r>
              <a:rPr lang="ja-JP" altLang="en-US"/>
              <a:t>ｵﾌﾞｼﾞｪｸﾄ</a:t>
            </a:r>
            <a:endParaRPr lang="en-US" altLang="ja-JP"/>
          </a:p>
        </p:txBody>
      </p:sp>
      <p:sp>
        <p:nvSpPr>
          <p:cNvPr id="60420" name="フッター プレースホルダ 3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702624" cy="457200"/>
          </a:xfrm>
          <a:noFill/>
        </p:spPr>
        <p:txBody>
          <a:bodyPr/>
          <a:lstStyle/>
          <a:p>
            <a:pPr algn="l"/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  <p:sp>
        <p:nvSpPr>
          <p:cNvPr id="60421" name="テキスト ボックス 9"/>
          <p:cNvSpPr txBox="1">
            <a:spLocks noChangeArrowheads="1"/>
          </p:cNvSpPr>
          <p:nvPr/>
        </p:nvSpPr>
        <p:spPr bwMode="auto">
          <a:xfrm>
            <a:off x="436562" y="3722688"/>
            <a:ext cx="2695875" cy="2677656"/>
          </a:xfrm>
          <a:prstGeom prst="rect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2400" b="1" dirty="0">
                <a:latin typeface="ＭＳ ゴシック" charset="-128"/>
                <a:ea typeface="ＭＳ ゴシック" charset="-128"/>
                <a:cs typeface="ＭＳ ゴシック" charset="-128"/>
              </a:rPr>
              <a:t>&lt;body&gt;</a:t>
            </a:r>
          </a:p>
          <a:p>
            <a:r>
              <a:rPr lang="en-US" altLang="ja-JP" sz="2400" b="1" dirty="0">
                <a:latin typeface="ＭＳ ゴシック" charset="-128"/>
                <a:ea typeface="ＭＳ ゴシック" charset="-128"/>
                <a:cs typeface="ＭＳ ゴシック" charset="-128"/>
              </a:rPr>
              <a:t>&lt;</a:t>
            </a:r>
            <a:r>
              <a:rPr lang="en-US" altLang="ja-JP" sz="2400" b="1" dirty="0" err="1">
                <a:latin typeface="ＭＳ ゴシック" charset="-128"/>
                <a:ea typeface="ＭＳ ゴシック" charset="-128"/>
                <a:cs typeface="ＭＳ ゴシック" charset="-128"/>
              </a:rPr>
              <a:t>ol</a:t>
            </a:r>
            <a:r>
              <a:rPr lang="en-US" altLang="ja-JP" sz="2400" b="1" dirty="0">
                <a:latin typeface="ＭＳ ゴシック" charset="-128"/>
                <a:ea typeface="ＭＳ ゴシック" charset="-128"/>
                <a:cs typeface="ＭＳ ゴシック" charset="-128"/>
              </a:rPr>
              <a:t> type="a"&gt;</a:t>
            </a:r>
          </a:p>
          <a:p>
            <a:r>
              <a:rPr lang="en-US" altLang="ja-JP" sz="2400" b="1" dirty="0" smtClean="0">
                <a:latin typeface="ＭＳ ゴシック" charset="-128"/>
                <a:ea typeface="ＭＳ ゴシック" charset="-128"/>
                <a:cs typeface="ＭＳ ゴシック" charset="-128"/>
              </a:rPr>
              <a:t> &lt;</a:t>
            </a:r>
            <a:r>
              <a:rPr lang="en-US" altLang="ja-JP" sz="2400" b="1" dirty="0">
                <a:latin typeface="ＭＳ ゴシック" charset="-128"/>
                <a:ea typeface="ＭＳ ゴシック" charset="-128"/>
                <a:cs typeface="ＭＳ ゴシック" charset="-128"/>
              </a:rPr>
              <a:t>li&gt;</a:t>
            </a:r>
            <a:r>
              <a:rPr lang="ja-JP" altLang="en-US" sz="2400" b="1" dirty="0">
                <a:latin typeface="ＭＳ ゴシック" charset="-128"/>
                <a:ea typeface="ＭＳ ゴシック" charset="-128"/>
                <a:cs typeface="ＭＳ ゴシック" charset="-128"/>
              </a:rPr>
              <a:t>百万遍</a:t>
            </a:r>
            <a:r>
              <a:rPr lang="en-US" altLang="ja-JP" sz="2400" b="1" dirty="0">
                <a:latin typeface="ＭＳ ゴシック" charset="-128"/>
                <a:ea typeface="ＭＳ ゴシック" charset="-128"/>
                <a:cs typeface="ＭＳ ゴシック" charset="-128"/>
              </a:rPr>
              <a:t>&lt;/li&gt;</a:t>
            </a:r>
          </a:p>
          <a:p>
            <a:r>
              <a:rPr lang="en-US" altLang="ja-JP" sz="2400" b="1" dirty="0" smtClean="0">
                <a:latin typeface="ＭＳ ゴシック" charset="-128"/>
                <a:ea typeface="ＭＳ ゴシック" charset="-128"/>
                <a:cs typeface="ＭＳ ゴシック" charset="-128"/>
              </a:rPr>
              <a:t> &lt;</a:t>
            </a:r>
            <a:r>
              <a:rPr lang="en-US" altLang="ja-JP" sz="2400" b="1" dirty="0">
                <a:latin typeface="ＭＳ ゴシック" charset="-128"/>
                <a:ea typeface="ＭＳ ゴシック" charset="-128"/>
                <a:cs typeface="ＭＳ ゴシック" charset="-128"/>
              </a:rPr>
              <a:t>li&gt;</a:t>
            </a:r>
            <a:r>
              <a:rPr lang="ja-JP" altLang="en-US" sz="2400" b="1" dirty="0">
                <a:latin typeface="ＭＳ ゴシック" charset="-128"/>
                <a:ea typeface="ＭＳ ゴシック" charset="-128"/>
                <a:cs typeface="ＭＳ ゴシック" charset="-128"/>
              </a:rPr>
              <a:t>東京</a:t>
            </a:r>
            <a:r>
              <a:rPr lang="en-US" altLang="ja-JP" sz="2400" b="1" dirty="0">
                <a:latin typeface="ＭＳ ゴシック" charset="-128"/>
                <a:ea typeface="ＭＳ ゴシック" charset="-128"/>
                <a:cs typeface="ＭＳ ゴシック" charset="-128"/>
              </a:rPr>
              <a:t>&lt;/li&gt;</a:t>
            </a:r>
          </a:p>
          <a:p>
            <a:r>
              <a:rPr lang="en-US" altLang="ja-JP" sz="2400" b="1" dirty="0" smtClean="0">
                <a:latin typeface="ＭＳ ゴシック" charset="-128"/>
                <a:ea typeface="ＭＳ ゴシック" charset="-128"/>
                <a:cs typeface="ＭＳ ゴシック" charset="-128"/>
              </a:rPr>
              <a:t> &lt;</a:t>
            </a:r>
            <a:r>
              <a:rPr lang="en-US" altLang="ja-JP" sz="2400" b="1" dirty="0">
                <a:latin typeface="ＭＳ ゴシック" charset="-128"/>
                <a:ea typeface="ＭＳ ゴシック" charset="-128"/>
                <a:cs typeface="ＭＳ ゴシック" charset="-128"/>
              </a:rPr>
              <a:t>li&gt;</a:t>
            </a:r>
            <a:r>
              <a:rPr lang="ja-JP" altLang="en-US" sz="2400" b="1" dirty="0">
                <a:latin typeface="ＭＳ ゴシック" charset="-128"/>
                <a:ea typeface="ＭＳ ゴシック" charset="-128"/>
                <a:cs typeface="ＭＳ ゴシック" charset="-128"/>
              </a:rPr>
              <a:t>札幌</a:t>
            </a:r>
            <a:r>
              <a:rPr lang="en-US" altLang="ja-JP" sz="2400" b="1" dirty="0">
                <a:latin typeface="ＭＳ ゴシック" charset="-128"/>
                <a:ea typeface="ＭＳ ゴシック" charset="-128"/>
                <a:cs typeface="ＭＳ ゴシック" charset="-128"/>
              </a:rPr>
              <a:t>&lt;/li&gt;</a:t>
            </a:r>
          </a:p>
          <a:p>
            <a:r>
              <a:rPr lang="en-US" altLang="ja-JP" sz="2400" b="1" dirty="0">
                <a:latin typeface="ＭＳ ゴシック" charset="-128"/>
                <a:ea typeface="ＭＳ ゴシック" charset="-128"/>
                <a:cs typeface="ＭＳ ゴシック" charset="-128"/>
              </a:rPr>
              <a:t>&lt;/</a:t>
            </a:r>
            <a:r>
              <a:rPr lang="en-US" altLang="ja-JP" sz="2400" b="1" dirty="0" err="1">
                <a:latin typeface="ＭＳ ゴシック" charset="-128"/>
                <a:ea typeface="ＭＳ ゴシック" charset="-128"/>
                <a:cs typeface="ＭＳ ゴシック" charset="-128"/>
              </a:rPr>
              <a:t>ol</a:t>
            </a:r>
            <a:r>
              <a:rPr lang="en-US" altLang="ja-JP" sz="2400" b="1" dirty="0">
                <a:latin typeface="ＭＳ ゴシック" charset="-128"/>
                <a:ea typeface="ＭＳ ゴシック" charset="-128"/>
                <a:cs typeface="ＭＳ ゴシック" charset="-128"/>
              </a:rPr>
              <a:t>&gt;</a:t>
            </a:r>
          </a:p>
          <a:p>
            <a:r>
              <a:rPr lang="en-US" altLang="ja-JP" sz="2400" b="1" dirty="0">
                <a:latin typeface="ＭＳ ゴシック" charset="-128"/>
                <a:ea typeface="ＭＳ ゴシック" charset="-128"/>
                <a:cs typeface="ＭＳ ゴシック" charset="-128"/>
              </a:rPr>
              <a:t>&lt;/body&gt;</a:t>
            </a:r>
            <a:endParaRPr lang="ja-JP" altLang="en-US" sz="2400" b="1" dirty="0">
              <a:latin typeface="ＭＳ ゴシック" charset="-128"/>
              <a:ea typeface="ＭＳ ゴシック" charset="-128"/>
              <a:cs typeface="ＭＳ ゴシック" charset="-128"/>
            </a:endParaRPr>
          </a:p>
        </p:txBody>
      </p:sp>
      <p:sp>
        <p:nvSpPr>
          <p:cNvPr id="60422" name="左右矢印 42"/>
          <p:cNvSpPr>
            <a:spLocks noChangeArrowheads="1"/>
          </p:cNvSpPr>
          <p:nvPr/>
        </p:nvSpPr>
        <p:spPr bwMode="auto">
          <a:xfrm>
            <a:off x="3491880" y="5564088"/>
            <a:ext cx="838200" cy="457200"/>
          </a:xfrm>
          <a:prstGeom prst="leftRightArrow">
            <a:avLst>
              <a:gd name="adj1" fmla="val 50000"/>
              <a:gd name="adj2" fmla="val 50001"/>
            </a:avLst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latin typeface="Arial" charset="0"/>
            </a:endParaRPr>
          </a:p>
        </p:txBody>
      </p:sp>
      <p:grpSp>
        <p:nvGrpSpPr>
          <p:cNvPr id="2" name="図形グループ 51"/>
          <p:cNvGrpSpPr>
            <a:grpSpLocks/>
          </p:cNvGrpSpPr>
          <p:nvPr/>
        </p:nvGrpSpPr>
        <p:grpSpPr bwMode="auto">
          <a:xfrm>
            <a:off x="4876800" y="3798888"/>
            <a:ext cx="990600" cy="990600"/>
            <a:chOff x="5105400" y="3657600"/>
            <a:chExt cx="990600" cy="990600"/>
          </a:xfrm>
        </p:grpSpPr>
        <p:sp>
          <p:nvSpPr>
            <p:cNvPr id="44" name="ストライプ矢印 43"/>
            <p:cNvSpPr/>
            <p:nvPr/>
          </p:nvSpPr>
          <p:spPr bwMode="auto">
            <a:xfrm rot="5400000" flipH="1" flipV="1">
              <a:off x="5491956" y="4044156"/>
              <a:ext cx="903288" cy="304800"/>
            </a:xfrm>
            <a:prstGeom prst="stripedRightArrow">
              <a:avLst>
                <a:gd name="adj1" fmla="val 42212"/>
                <a:gd name="adj2" fmla="val 50000"/>
              </a:avLst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ja-JP" altLang="en-US" sz="2400">
                <a:latin typeface="Arial" charset="0"/>
              </a:endParaRPr>
            </a:p>
          </p:txBody>
        </p:sp>
        <p:sp>
          <p:nvSpPr>
            <p:cNvPr id="60452" name="テキスト ボックス 44"/>
            <p:cNvSpPr txBox="1">
              <a:spLocks noChangeArrowheads="1"/>
            </p:cNvSpPr>
            <p:nvPr/>
          </p:nvSpPr>
          <p:spPr bwMode="auto">
            <a:xfrm>
              <a:off x="5105400" y="3657600"/>
              <a:ext cx="800219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2400">
                  <a:solidFill>
                    <a:srgbClr val="0000FF"/>
                  </a:solidFill>
                </a:rPr>
                <a:t>構成</a:t>
              </a:r>
            </a:p>
          </p:txBody>
        </p:sp>
      </p:grpSp>
      <p:grpSp>
        <p:nvGrpSpPr>
          <p:cNvPr id="3" name="図形グループ 50"/>
          <p:cNvGrpSpPr>
            <a:grpSpLocks/>
          </p:cNvGrpSpPr>
          <p:nvPr/>
        </p:nvGrpSpPr>
        <p:grpSpPr bwMode="auto">
          <a:xfrm>
            <a:off x="5676900" y="6096000"/>
            <a:ext cx="1333500" cy="614363"/>
            <a:chOff x="5410200" y="6019800"/>
            <a:chExt cx="1333619" cy="614065"/>
          </a:xfrm>
        </p:grpSpPr>
        <p:sp>
          <p:nvSpPr>
            <p:cNvPr id="46" name="ストライプ矢印 45"/>
            <p:cNvSpPr/>
            <p:nvPr/>
          </p:nvSpPr>
          <p:spPr bwMode="auto">
            <a:xfrm>
              <a:off x="5410200" y="6019800"/>
              <a:ext cx="1295516" cy="304652"/>
            </a:xfrm>
            <a:prstGeom prst="stripedRightArrow">
              <a:avLst>
                <a:gd name="adj1" fmla="val 42212"/>
                <a:gd name="adj2" fmla="val 50000"/>
              </a:avLst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ja-JP" altLang="en-US" sz="2400">
                <a:latin typeface="Arial" charset="0"/>
              </a:endParaRPr>
            </a:p>
          </p:txBody>
        </p:sp>
        <p:sp>
          <p:nvSpPr>
            <p:cNvPr id="60450" name="テキスト ボックス 46"/>
            <p:cNvSpPr txBox="1">
              <a:spLocks noChangeArrowheads="1"/>
            </p:cNvSpPr>
            <p:nvPr/>
          </p:nvSpPr>
          <p:spPr bwMode="auto">
            <a:xfrm>
              <a:off x="5943600" y="6172200"/>
              <a:ext cx="80021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2400">
                  <a:solidFill>
                    <a:srgbClr val="0000FF"/>
                  </a:solidFill>
                </a:rPr>
                <a:t>順序</a:t>
              </a:r>
            </a:p>
          </p:txBody>
        </p:sp>
      </p:grpSp>
      <p:sp>
        <p:nvSpPr>
          <p:cNvPr id="60425" name="テキスト ボックス 47"/>
          <p:cNvSpPr txBox="1">
            <a:spLocks noChangeArrowheads="1"/>
          </p:cNvSpPr>
          <p:nvPr/>
        </p:nvSpPr>
        <p:spPr bwMode="auto">
          <a:xfrm>
            <a:off x="1867003" y="3655367"/>
            <a:ext cx="10393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 b="1" dirty="0">
                <a:solidFill>
                  <a:srgbClr val="008000"/>
                </a:solidFill>
              </a:rPr>
              <a:t>HTML</a:t>
            </a:r>
            <a:endParaRPr lang="ja-JP" altLang="en-US" sz="2400" b="1" dirty="0">
              <a:solidFill>
                <a:srgbClr val="008000"/>
              </a:solidFill>
            </a:endParaRPr>
          </a:p>
        </p:txBody>
      </p:sp>
      <p:sp>
        <p:nvSpPr>
          <p:cNvPr id="60426" name="テキスト ボックス 49"/>
          <p:cNvSpPr txBox="1">
            <a:spLocks noChangeArrowheads="1"/>
          </p:cNvSpPr>
          <p:nvPr/>
        </p:nvSpPr>
        <p:spPr bwMode="auto">
          <a:xfrm>
            <a:off x="3420938" y="4179888"/>
            <a:ext cx="1367086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1800"/>
              <a:t>a.</a:t>
            </a:r>
            <a:r>
              <a:rPr lang="ja-JP" altLang="en-US"/>
              <a:t>百万遍</a:t>
            </a:r>
            <a:endParaRPr lang="en-US" altLang="ja-JP" sz="1800"/>
          </a:p>
          <a:p>
            <a:r>
              <a:rPr lang="en-US" altLang="ja-JP" sz="1800"/>
              <a:t>b.</a:t>
            </a:r>
            <a:r>
              <a:rPr lang="ja-JP" altLang="en-US"/>
              <a:t>東京</a:t>
            </a:r>
            <a:endParaRPr lang="en-US" altLang="ja-JP" sz="1800"/>
          </a:p>
          <a:p>
            <a:r>
              <a:rPr lang="en-US" altLang="ja-JP" sz="1800"/>
              <a:t>c.</a:t>
            </a:r>
            <a:r>
              <a:rPr lang="ja-JP" altLang="en-US"/>
              <a:t>札幌</a:t>
            </a:r>
            <a:endParaRPr lang="ja-JP" altLang="en-US" sz="1800"/>
          </a:p>
        </p:txBody>
      </p:sp>
      <p:grpSp>
        <p:nvGrpSpPr>
          <p:cNvPr id="60427" name="図形グループ 59"/>
          <p:cNvGrpSpPr>
            <a:grpSpLocks/>
          </p:cNvGrpSpPr>
          <p:nvPr/>
        </p:nvGrpSpPr>
        <p:grpSpPr bwMode="auto">
          <a:xfrm>
            <a:off x="4398963" y="3722688"/>
            <a:ext cx="4364037" cy="2422492"/>
            <a:chOff x="4398962" y="3581400"/>
            <a:chExt cx="4364038" cy="2422234"/>
          </a:xfrm>
        </p:grpSpPr>
        <p:sp>
          <p:nvSpPr>
            <p:cNvPr id="60429" name="角丸四角形 10"/>
            <p:cNvSpPr>
              <a:spLocks noChangeArrowheads="1"/>
            </p:cNvSpPr>
            <p:nvPr/>
          </p:nvSpPr>
          <p:spPr bwMode="auto">
            <a:xfrm>
              <a:off x="5943600" y="3581400"/>
              <a:ext cx="1295443" cy="381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2400">
                  <a:latin typeface="Arial" charset="0"/>
                </a:rPr>
                <a:t>body</a:t>
              </a:r>
              <a:endParaRPr lang="ja-JP" altLang="en-US" sz="2400">
                <a:latin typeface="Arial" charset="0"/>
              </a:endParaRPr>
            </a:p>
          </p:txBody>
        </p:sp>
        <p:sp>
          <p:nvSpPr>
            <p:cNvPr id="60430" name="角丸四角形 11"/>
            <p:cNvSpPr>
              <a:spLocks noChangeArrowheads="1"/>
            </p:cNvSpPr>
            <p:nvPr/>
          </p:nvSpPr>
          <p:spPr bwMode="auto">
            <a:xfrm>
              <a:off x="5943600" y="4267200"/>
              <a:ext cx="1295443" cy="381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2400">
                  <a:latin typeface="Arial" charset="0"/>
                </a:rPr>
                <a:t>ol</a:t>
              </a:r>
              <a:endParaRPr lang="ja-JP" altLang="en-US" sz="2400">
                <a:latin typeface="Arial" charset="0"/>
              </a:endParaRPr>
            </a:p>
          </p:txBody>
        </p:sp>
        <p:sp>
          <p:nvSpPr>
            <p:cNvPr id="60431" name="角丸四角形 12"/>
            <p:cNvSpPr>
              <a:spLocks noChangeArrowheads="1"/>
            </p:cNvSpPr>
            <p:nvPr/>
          </p:nvSpPr>
          <p:spPr bwMode="auto">
            <a:xfrm>
              <a:off x="5181599" y="5029200"/>
              <a:ext cx="685801" cy="381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2400">
                  <a:latin typeface="Arial" charset="0"/>
                </a:rPr>
                <a:t>li</a:t>
              </a:r>
              <a:endParaRPr lang="ja-JP" altLang="en-US" sz="2400">
                <a:latin typeface="Arial" charset="0"/>
              </a:endParaRPr>
            </a:p>
          </p:txBody>
        </p:sp>
        <p:sp>
          <p:nvSpPr>
            <p:cNvPr id="60432" name="角丸四角形 13"/>
            <p:cNvSpPr>
              <a:spLocks noChangeArrowheads="1"/>
            </p:cNvSpPr>
            <p:nvPr/>
          </p:nvSpPr>
          <p:spPr bwMode="auto">
            <a:xfrm>
              <a:off x="6248400" y="5029200"/>
              <a:ext cx="685800" cy="381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2400">
                  <a:latin typeface="Arial" charset="0"/>
                </a:rPr>
                <a:t>li</a:t>
              </a:r>
              <a:endParaRPr lang="ja-JP" altLang="en-US" sz="2400">
                <a:latin typeface="Arial" charset="0"/>
              </a:endParaRPr>
            </a:p>
          </p:txBody>
        </p:sp>
        <p:sp>
          <p:nvSpPr>
            <p:cNvPr id="60433" name="角丸四角形 14"/>
            <p:cNvSpPr>
              <a:spLocks noChangeArrowheads="1"/>
            </p:cNvSpPr>
            <p:nvPr/>
          </p:nvSpPr>
          <p:spPr bwMode="auto">
            <a:xfrm>
              <a:off x="7315200" y="5029200"/>
              <a:ext cx="685800" cy="381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2400">
                  <a:latin typeface="Arial" charset="0"/>
                </a:rPr>
                <a:t>li</a:t>
              </a:r>
              <a:endParaRPr lang="ja-JP" altLang="en-US" sz="2400">
                <a:latin typeface="Arial" charset="0"/>
              </a:endParaRPr>
            </a:p>
          </p:txBody>
        </p:sp>
        <p:cxnSp>
          <p:nvCxnSpPr>
            <p:cNvPr id="60434" name="カギ線コネクタ 16"/>
            <p:cNvCxnSpPr>
              <a:cxnSpLocks noChangeShapeType="1"/>
              <a:stCxn id="60429" idx="2"/>
              <a:endCxn id="60430" idx="0"/>
            </p:cNvCxnSpPr>
            <p:nvPr/>
          </p:nvCxnSpPr>
          <p:spPr bwMode="auto">
            <a:xfrm rot="5400000">
              <a:off x="6438922" y="4114800"/>
              <a:ext cx="304800" cy="158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cxnSp>
          <p:nvCxnSpPr>
            <p:cNvPr id="60435" name="カギ線コネクタ 19"/>
            <p:cNvCxnSpPr>
              <a:cxnSpLocks noChangeShapeType="1"/>
              <a:stCxn id="60430" idx="2"/>
              <a:endCxn id="60431" idx="0"/>
            </p:cNvCxnSpPr>
            <p:nvPr/>
          </p:nvCxnSpPr>
          <p:spPr bwMode="auto">
            <a:xfrm rot="5400000">
              <a:off x="5867411" y="4305289"/>
              <a:ext cx="381000" cy="106682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cxnSp>
          <p:nvCxnSpPr>
            <p:cNvPr id="60436" name="カギ線コネクタ 22"/>
            <p:cNvCxnSpPr>
              <a:cxnSpLocks noChangeShapeType="1"/>
              <a:stCxn id="60430" idx="2"/>
              <a:endCxn id="60432" idx="0"/>
            </p:cNvCxnSpPr>
            <p:nvPr/>
          </p:nvCxnSpPr>
          <p:spPr bwMode="auto">
            <a:xfrm rot="5400000">
              <a:off x="6400811" y="4838689"/>
              <a:ext cx="381000" cy="2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cxnSp>
          <p:nvCxnSpPr>
            <p:cNvPr id="60437" name="カギ線コネクタ 25"/>
            <p:cNvCxnSpPr>
              <a:cxnSpLocks noChangeShapeType="1"/>
              <a:stCxn id="60430" idx="2"/>
              <a:endCxn id="60433" idx="0"/>
            </p:cNvCxnSpPr>
            <p:nvPr/>
          </p:nvCxnSpPr>
          <p:spPr bwMode="auto">
            <a:xfrm rot="16200000" flipH="1">
              <a:off x="6934211" y="4305311"/>
              <a:ext cx="381000" cy="106677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sp>
          <p:nvSpPr>
            <p:cNvPr id="60438" name="テキスト ボックス 28"/>
            <p:cNvSpPr txBox="1">
              <a:spLocks noChangeArrowheads="1"/>
            </p:cNvSpPr>
            <p:nvPr/>
          </p:nvSpPr>
          <p:spPr bwMode="auto">
            <a:xfrm>
              <a:off x="4398962" y="5695890"/>
              <a:ext cx="1136198" cy="307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 bIns="0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000"/>
                <a:t>"</a:t>
              </a:r>
              <a:r>
                <a:rPr lang="ja-JP" altLang="en-US" sz="2000"/>
                <a:t>百万遍</a:t>
              </a:r>
              <a:r>
                <a:rPr lang="en-US" altLang="ja-JP" sz="2000"/>
                <a:t>"</a:t>
              </a:r>
              <a:endParaRPr lang="ja-JP" altLang="en-US" sz="2000"/>
            </a:p>
          </p:txBody>
        </p:sp>
        <p:sp>
          <p:nvSpPr>
            <p:cNvPr id="60439" name="テキスト ボックス 29"/>
            <p:cNvSpPr txBox="1">
              <a:spLocks noChangeArrowheads="1"/>
            </p:cNvSpPr>
            <p:nvPr/>
          </p:nvSpPr>
          <p:spPr bwMode="auto">
            <a:xfrm>
              <a:off x="6152240" y="5695890"/>
              <a:ext cx="879718" cy="307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 bIns="0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000"/>
                <a:t>"</a:t>
              </a:r>
              <a:r>
                <a:rPr lang="ja-JP" altLang="en-US" sz="2000"/>
                <a:t>東京</a:t>
              </a:r>
              <a:r>
                <a:rPr lang="en-US" altLang="ja-JP" sz="2000"/>
                <a:t>"</a:t>
              </a:r>
              <a:endParaRPr lang="ja-JP" altLang="en-US" sz="2000"/>
            </a:p>
          </p:txBody>
        </p:sp>
        <p:sp>
          <p:nvSpPr>
            <p:cNvPr id="60440" name="テキスト ボックス 30"/>
            <p:cNvSpPr txBox="1">
              <a:spLocks noChangeArrowheads="1"/>
            </p:cNvSpPr>
            <p:nvPr/>
          </p:nvSpPr>
          <p:spPr bwMode="auto">
            <a:xfrm>
              <a:off x="7219040" y="5695890"/>
              <a:ext cx="879718" cy="307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 bIns="0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000"/>
                <a:t>"</a:t>
              </a:r>
              <a:r>
                <a:rPr lang="ja-JP" altLang="en-US" sz="2000"/>
                <a:t>札幌</a:t>
              </a:r>
              <a:r>
                <a:rPr lang="en-US" altLang="ja-JP" sz="2000"/>
                <a:t>"</a:t>
              </a:r>
              <a:endParaRPr lang="ja-JP" altLang="en-US" sz="2000"/>
            </a:p>
          </p:txBody>
        </p:sp>
        <p:cxnSp>
          <p:nvCxnSpPr>
            <p:cNvPr id="60441" name="カギ線コネクタ 31"/>
            <p:cNvCxnSpPr>
              <a:cxnSpLocks noChangeShapeType="1"/>
              <a:stCxn id="60431" idx="2"/>
              <a:endCxn id="60438" idx="0"/>
            </p:cNvCxnSpPr>
            <p:nvPr/>
          </p:nvCxnSpPr>
          <p:spPr bwMode="auto">
            <a:xfrm rot="5400000">
              <a:off x="5102936" y="5274326"/>
              <a:ext cx="285690" cy="557439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cxnSp>
          <p:nvCxnSpPr>
            <p:cNvPr id="60442" name="カギ線コネクタ 34"/>
            <p:cNvCxnSpPr>
              <a:cxnSpLocks noChangeShapeType="1"/>
              <a:stCxn id="60432" idx="2"/>
              <a:endCxn id="60439" idx="0"/>
            </p:cNvCxnSpPr>
            <p:nvPr/>
          </p:nvCxnSpPr>
          <p:spPr bwMode="auto">
            <a:xfrm rot="16200000" flipH="1">
              <a:off x="6448855" y="5552645"/>
              <a:ext cx="285690" cy="799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cxnSp>
          <p:nvCxnSpPr>
            <p:cNvPr id="60443" name="カギ線コネクタ 37"/>
            <p:cNvCxnSpPr>
              <a:cxnSpLocks noChangeShapeType="1"/>
              <a:stCxn id="60433" idx="2"/>
              <a:endCxn id="60440" idx="0"/>
            </p:cNvCxnSpPr>
            <p:nvPr/>
          </p:nvCxnSpPr>
          <p:spPr bwMode="auto">
            <a:xfrm rot="16200000" flipH="1">
              <a:off x="7515654" y="5552645"/>
              <a:ext cx="285690" cy="799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sp>
          <p:nvSpPr>
            <p:cNvPr id="60444" name="テキスト ボックス 48"/>
            <p:cNvSpPr txBox="1">
              <a:spLocks noChangeArrowheads="1"/>
            </p:cNvSpPr>
            <p:nvPr/>
          </p:nvSpPr>
          <p:spPr bwMode="auto">
            <a:xfrm>
              <a:off x="7273925" y="3581400"/>
              <a:ext cx="11080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2400" b="1">
                  <a:solidFill>
                    <a:srgbClr val="008000"/>
                  </a:solidFill>
                </a:rPr>
                <a:t>木構造</a:t>
              </a:r>
            </a:p>
          </p:txBody>
        </p:sp>
        <p:sp>
          <p:nvSpPr>
            <p:cNvPr id="60445" name="角丸四角形 14"/>
            <p:cNvSpPr>
              <a:spLocks noChangeArrowheads="1"/>
            </p:cNvSpPr>
            <p:nvPr/>
          </p:nvSpPr>
          <p:spPr bwMode="auto">
            <a:xfrm>
              <a:off x="7924800" y="4267200"/>
              <a:ext cx="838200" cy="381000"/>
            </a:xfrm>
            <a:prstGeom prst="roundRect">
              <a:avLst>
                <a:gd name="adj" fmla="val 16667"/>
              </a:avLst>
            </a:prstGeom>
            <a:solidFill>
              <a:srgbClr val="FF6FC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2400">
                  <a:latin typeface="Arial" charset="0"/>
                </a:rPr>
                <a:t>type</a:t>
              </a:r>
              <a:endParaRPr lang="ja-JP" altLang="en-US" sz="2400">
                <a:latin typeface="Arial" charset="0"/>
              </a:endParaRPr>
            </a:p>
          </p:txBody>
        </p:sp>
        <p:sp>
          <p:nvSpPr>
            <p:cNvPr id="60446" name="テキスト ボックス 52"/>
            <p:cNvSpPr txBox="1">
              <a:spLocks noChangeArrowheads="1"/>
            </p:cNvSpPr>
            <p:nvPr/>
          </p:nvSpPr>
          <p:spPr bwMode="auto">
            <a:xfrm>
              <a:off x="8089070" y="4953000"/>
              <a:ext cx="51628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 bIns="0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000">
                  <a:ea typeface="Times" charset="0"/>
                  <a:cs typeface="Times" charset="0"/>
                </a:rPr>
                <a:t>"</a:t>
              </a:r>
              <a:r>
                <a:rPr lang="en-US" altLang="ja-JP" sz="2000">
                  <a:latin typeface="ＭＳ Ｐゴシック" charset="-128"/>
                </a:rPr>
                <a:t>a</a:t>
              </a:r>
              <a:r>
                <a:rPr lang="en-US" altLang="ja-JP" sz="2000">
                  <a:ea typeface="Times" charset="0"/>
                  <a:cs typeface="Times" charset="0"/>
                </a:rPr>
                <a:t>"</a:t>
              </a:r>
              <a:endParaRPr lang="ja-JP" altLang="en-US" sz="2000">
                <a:ea typeface="Times" charset="0"/>
                <a:cs typeface="Times" charset="0"/>
              </a:endParaRPr>
            </a:p>
          </p:txBody>
        </p:sp>
        <p:cxnSp>
          <p:nvCxnSpPr>
            <p:cNvPr id="60447" name="カギ線コネクタ 37"/>
            <p:cNvCxnSpPr>
              <a:cxnSpLocks noChangeShapeType="1"/>
              <a:stCxn id="60445" idx="2"/>
              <a:endCxn id="60446" idx="0"/>
            </p:cNvCxnSpPr>
            <p:nvPr/>
          </p:nvCxnSpPr>
          <p:spPr bwMode="auto">
            <a:xfrm rot="16200000" flipH="1">
              <a:off x="8193157" y="4798943"/>
              <a:ext cx="304800" cy="3314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80"/>
              </a:solidFill>
              <a:round/>
              <a:headEnd/>
              <a:tailEnd type="arrow" w="med" len="med"/>
            </a:ln>
          </p:spPr>
        </p:cxnSp>
        <p:cxnSp>
          <p:nvCxnSpPr>
            <p:cNvPr id="60448" name="カギ線コネクタ 37"/>
            <p:cNvCxnSpPr>
              <a:cxnSpLocks noChangeShapeType="1"/>
              <a:stCxn id="60430" idx="3"/>
              <a:endCxn id="60445" idx="1"/>
            </p:cNvCxnSpPr>
            <p:nvPr/>
          </p:nvCxnSpPr>
          <p:spPr bwMode="auto">
            <a:xfrm>
              <a:off x="7239043" y="4457700"/>
              <a:ext cx="685757" cy="158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80"/>
              </a:solidFill>
              <a:round/>
              <a:headEnd/>
              <a:tailEnd type="arrow" w="med" len="med"/>
            </a:ln>
          </p:spPr>
        </p:cxnSp>
      </p:grpSp>
      <p:sp>
        <p:nvSpPr>
          <p:cNvPr id="60428" name="テキスト ボックス 35"/>
          <p:cNvSpPr txBox="1">
            <a:spLocks noChangeArrowheads="1"/>
          </p:cNvSpPr>
          <p:nvPr/>
        </p:nvSpPr>
        <p:spPr bwMode="auto">
          <a:xfrm>
            <a:off x="3721118" y="2852936"/>
            <a:ext cx="14181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 sz="1800" b="1">
                <a:solidFill>
                  <a:srgbClr val="FF6600"/>
                </a:solidFill>
              </a:rPr>
              <a:t>ﾉｰﾄﾞ（</a:t>
            </a:r>
            <a:r>
              <a:rPr lang="en-US" altLang="ja-JP" sz="1800" b="1">
                <a:solidFill>
                  <a:srgbClr val="FF6600"/>
                </a:solidFill>
              </a:rPr>
              <a:t>Node</a:t>
            </a:r>
            <a:r>
              <a:rPr lang="ja-JP" altLang="en-US" sz="1800" b="1">
                <a:solidFill>
                  <a:srgbClr val="FF6600"/>
                </a:solidFill>
              </a:rPr>
              <a:t>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03848" y="260648"/>
            <a:ext cx="3449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(Document Object Model)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10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jQuery</a:t>
            </a:r>
            <a:r>
              <a:rPr lang="ja-JP" altLang="en-US"/>
              <a:t>ｵﾌﾞｼﾞｪｸﾄのｾﾚｸﾀの色々</a:t>
            </a:r>
          </a:p>
        </p:txBody>
      </p:sp>
      <p:sp>
        <p:nvSpPr>
          <p:cNvPr id="29699" name="コンテンツ プレースホル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$( </a:t>
            </a:r>
            <a:r>
              <a:rPr lang="en-US" altLang="ja-JP" i="1">
                <a:solidFill>
                  <a:srgbClr val="3366FF"/>
                </a:solidFill>
              </a:rPr>
              <a:t>CSS</a:t>
            </a:r>
            <a:r>
              <a:rPr lang="ja-JP" altLang="en-US" i="1">
                <a:solidFill>
                  <a:srgbClr val="3366FF"/>
                </a:solidFill>
              </a:rPr>
              <a:t>ｾﾚｸﾀ</a:t>
            </a:r>
            <a:r>
              <a:rPr lang="en-US" altLang="ja-JP"/>
              <a:t> )</a:t>
            </a:r>
            <a:r>
              <a:rPr lang="ja-JP" altLang="en-US"/>
              <a:t>　</a:t>
            </a:r>
            <a:r>
              <a:rPr lang="en-US" altLang="ja-JP"/>
              <a:t>⇒CSS2.1 / CSS3 </a:t>
            </a:r>
            <a:r>
              <a:rPr lang="ja-JP" altLang="en-US"/>
              <a:t>のｾﾚｸﾀ表現をほぼｶﾊﾞｰ</a:t>
            </a:r>
            <a:r>
              <a:rPr lang="en-US" altLang="ja-JP"/>
              <a:t> </a:t>
            </a:r>
            <a:r>
              <a:rPr lang="en-US"/>
              <a:t>＋</a:t>
            </a:r>
            <a:r>
              <a:rPr lang="en-US" altLang="ja-JP"/>
              <a:t>α</a:t>
            </a:r>
          </a:p>
          <a:p>
            <a:r>
              <a:rPr lang="ja-JP" altLang="en-US"/>
              <a:t>基本ｾﾚｸﾀ</a:t>
            </a:r>
            <a:endParaRPr lang="en-US" altLang="ja-JP"/>
          </a:p>
        </p:txBody>
      </p:sp>
      <p:sp>
        <p:nvSpPr>
          <p:cNvPr id="29700" name="フッター プレースホルダ 3"/>
          <p:cNvSpPr>
            <a:spLocks noGrp="1"/>
          </p:cNvSpPr>
          <p:nvPr>
            <p:ph type="ftr" sz="quarter" idx="10"/>
          </p:nvPr>
        </p:nvSpPr>
        <p:spPr>
          <a:xfrm>
            <a:off x="611560" y="6400800"/>
            <a:ext cx="6238056" cy="457200"/>
          </a:xfrm>
          <a:noFill/>
        </p:spPr>
        <p:txBody>
          <a:bodyPr/>
          <a:lstStyle/>
          <a:p>
            <a:pPr eaLnBrk="1" hangingPunct="1"/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61993"/>
              </p:ext>
            </p:extLst>
          </p:nvPr>
        </p:nvGraphicFramePr>
        <p:xfrm>
          <a:off x="683568" y="3542496"/>
          <a:ext cx="7772400" cy="291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b="0">
                          <a:solidFill>
                            <a:srgbClr val="3366FF"/>
                          </a:solidFill>
                        </a:rPr>
                        <a:t>#</a:t>
                      </a:r>
                      <a:r>
                        <a:rPr kumimoji="1" lang="en-US" altLang="ja-JP" sz="2400" b="0" i="1"/>
                        <a:t>id</a:t>
                      </a:r>
                      <a:r>
                        <a:rPr kumimoji="1" lang="ja-JP" altLang="en-US" sz="2400" b="0" i="1"/>
                        <a:t>属性値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/>
                        <a:t>ある</a:t>
                      </a:r>
                      <a:r>
                        <a:rPr kumimoji="1" lang="en-US" altLang="ja-JP" sz="2000" b="0"/>
                        <a:t>id</a:t>
                      </a:r>
                      <a:r>
                        <a:rPr kumimoji="1" lang="ja-JP" altLang="en-US" sz="2000" b="0"/>
                        <a:t>属性値を持つ要素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/>
                        <a:t>$("#footer")</a:t>
                      </a:r>
                      <a:endParaRPr kumimoji="1" lang="ja-JP" altLang="en-US" sz="20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b="0" i="1" baseline="0"/>
                        <a:t>ﾀｸﾞ名</a:t>
                      </a:r>
                      <a:endParaRPr kumimoji="1" lang="ja-JP" altLang="en-US" sz="2400" b="0" i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/>
                        <a:t>あるﾀｸﾞ名の要素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/>
                        <a:t>$("table")</a:t>
                      </a:r>
                      <a:endParaRPr kumimoji="1" lang="ja-JP" altLang="en-US" sz="20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baseline="0">
                          <a:solidFill>
                            <a:srgbClr val="3366FF"/>
                          </a:solidFill>
                        </a:rPr>
                        <a:t>.</a:t>
                      </a:r>
                      <a:r>
                        <a:rPr kumimoji="1" lang="en-US" altLang="ja-JP" sz="2400" b="0" i="1" u="none" baseline="0"/>
                        <a:t>class</a:t>
                      </a:r>
                      <a:r>
                        <a:rPr kumimoji="1" lang="ja-JP" altLang="en-US" sz="2400" b="0" i="1" u="none" baseline="0"/>
                        <a:t>属性値</a:t>
                      </a:r>
                      <a:endParaRPr kumimoji="1" lang="ja-JP" altLang="en-US" sz="2400" b="0" i="1" u="none"/>
                    </a:p>
                    <a:p>
                      <a:r>
                        <a:rPr kumimoji="1" lang="ja-JP" altLang="en-US" sz="2400" b="0" i="1"/>
                        <a:t>ﾀｸﾞ名</a:t>
                      </a:r>
                      <a:r>
                        <a:rPr kumimoji="1" lang="en-US" altLang="ja-JP" sz="2400" b="0">
                          <a:solidFill>
                            <a:srgbClr val="3366FF"/>
                          </a:solidFill>
                        </a:rPr>
                        <a:t>.</a:t>
                      </a:r>
                      <a:r>
                        <a:rPr kumimoji="1" lang="en-US" altLang="ja-JP" sz="2400" b="0" i="1"/>
                        <a:t>class</a:t>
                      </a:r>
                      <a:r>
                        <a:rPr kumimoji="1" lang="ja-JP" altLang="en-US" sz="2400" b="0" i="1"/>
                        <a:t>属性値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kumimoji="1" lang="ja-JP" altLang="en-US" sz="2000" b="0"/>
                        <a:t>ある</a:t>
                      </a:r>
                      <a:r>
                        <a:rPr kumimoji="1" lang="en-US" altLang="ja-JP" sz="2000" b="0" baseline="0"/>
                        <a:t>class</a:t>
                      </a:r>
                      <a:r>
                        <a:rPr kumimoji="1" lang="ja-JP" altLang="en-US" sz="2000" b="0" baseline="0"/>
                        <a:t>属性値を持つ要素</a:t>
                      </a:r>
                      <a:endParaRPr kumimoji="1" lang="en-US" altLang="ja-JP" sz="2000" b="0" baseline="0"/>
                    </a:p>
                    <a:p>
                      <a:r>
                        <a:rPr kumimoji="1" lang="ja-JP" altLang="en-US" sz="2000" b="0"/>
                        <a:t>あるﾀｸﾞ名の要素を，さらに</a:t>
                      </a:r>
                      <a:r>
                        <a:rPr kumimoji="1" lang="en-US" altLang="ja-JP" sz="2000" b="0" baseline="0"/>
                        <a:t> class</a:t>
                      </a:r>
                      <a:r>
                        <a:rPr kumimoji="1" lang="ja-JP" altLang="en-US" sz="2000" b="0"/>
                        <a:t>属性値で限定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800"/>
                        </a:spcAft>
                      </a:pPr>
                      <a:r>
                        <a:rPr kumimoji="1" lang="en-US" altLang="ja-JP" sz="2000" b="0"/>
                        <a:t>$(".num")</a:t>
                      </a:r>
                    </a:p>
                    <a:p>
                      <a:r>
                        <a:rPr kumimoji="1" lang="en-US" altLang="ja-JP" sz="2000" b="0"/>
                        <a:t>$("td.num")</a:t>
                      </a:r>
                      <a:endParaRPr kumimoji="1" lang="ja-JP" altLang="en-US" sz="20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b="0">
                          <a:solidFill>
                            <a:srgbClr val="3366FF"/>
                          </a:solidFill>
                        </a:rPr>
                        <a:t>*</a:t>
                      </a:r>
                      <a:endParaRPr kumimoji="1" lang="ja-JP" altLang="en-US" sz="2400" b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/>
                        <a:t>全ての要素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/>
                        <a:t>$("*")</a:t>
                      </a:r>
                      <a:endParaRPr kumimoji="1" lang="ja-JP" altLang="en-US" sz="20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b="0" i="1"/>
                        <a:t>ｾﾚｸﾀ</a:t>
                      </a:r>
                      <a:r>
                        <a:rPr kumimoji="1" lang="en-US" altLang="ja-JP" sz="2400" b="0" i="1"/>
                        <a:t>1</a:t>
                      </a:r>
                      <a:r>
                        <a:rPr kumimoji="1" lang="en-US" altLang="ja-JP" sz="2400" b="0">
                          <a:solidFill>
                            <a:srgbClr val="3366FF"/>
                          </a:solidFill>
                        </a:rPr>
                        <a:t>, </a:t>
                      </a:r>
                      <a:r>
                        <a:rPr kumimoji="1" lang="ja-JP" altLang="en-US" sz="2400" b="0" i="1"/>
                        <a:t>ｾﾚｸﾀ</a:t>
                      </a:r>
                      <a:r>
                        <a:rPr kumimoji="1" lang="en-US" altLang="ja-JP" sz="2400" b="0" i="1"/>
                        <a:t>2</a:t>
                      </a:r>
                      <a:r>
                        <a:rPr kumimoji="1" lang="en-US" altLang="ja-JP" sz="2400" b="0">
                          <a:solidFill>
                            <a:srgbClr val="3366FF"/>
                          </a:solidFill>
                        </a:rPr>
                        <a:t>,</a:t>
                      </a:r>
                      <a:r>
                        <a:rPr kumimoji="1" lang="en-US" altLang="ja-JP" sz="2400" b="0"/>
                        <a:t> ...</a:t>
                      </a:r>
                      <a:endParaRPr kumimoji="1" lang="ja-JP" altLang="en-US" sz="24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/>
                        <a:t>複数ｾﾚｸﾀの</a:t>
                      </a:r>
                      <a:r>
                        <a:rPr kumimoji="1" lang="ja-JP" altLang="en-US" sz="2000" b="0" baseline="0"/>
                        <a:t>論理和（</a:t>
                      </a:r>
                      <a:r>
                        <a:rPr kumimoji="1" lang="en-US" altLang="ja-JP" sz="2000" b="0" baseline="0"/>
                        <a:t>or</a:t>
                      </a:r>
                      <a:r>
                        <a:rPr kumimoji="1" lang="ja-JP" altLang="en-US" sz="2000" b="0" baseline="0"/>
                        <a:t>）</a:t>
                      </a:r>
                      <a:endParaRPr kumimoji="1" lang="ja-JP" altLang="en-US" sz="20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/>
                        <a:t>$("th,td")</a:t>
                      </a:r>
                      <a:endParaRPr kumimoji="1" lang="ja-JP" altLang="en-US" sz="20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jQuery</a:t>
            </a:r>
            <a:r>
              <a:rPr lang="ja-JP" altLang="en-US"/>
              <a:t>ｵﾌﾞｼﾞｪｸﾄのｾﾚｸﾀの色々</a:t>
            </a:r>
          </a:p>
        </p:txBody>
      </p:sp>
      <p:sp>
        <p:nvSpPr>
          <p:cNvPr id="31747" name="コンテンツ プレースホル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階層ｾﾚｸﾀ</a:t>
            </a:r>
            <a:r>
              <a:rPr lang="en-US" altLang="ja-JP" sz="2400"/>
              <a:t>	※『DOM=</a:t>
            </a:r>
            <a:r>
              <a:rPr lang="ja-JP" altLang="en-US" sz="2400"/>
              <a:t>木構造</a:t>
            </a:r>
            <a:r>
              <a:rPr lang="en-US" altLang="ja-JP" sz="2400"/>
              <a:t>』</a:t>
            </a:r>
            <a:r>
              <a:rPr lang="ja-JP" altLang="en-US" sz="2400"/>
              <a:t>を思いだせ</a:t>
            </a:r>
            <a:r>
              <a:rPr lang="en-US" altLang="ja-JP" sz="2400"/>
              <a:t>!</a:t>
            </a:r>
          </a:p>
        </p:txBody>
      </p:sp>
      <p:sp>
        <p:nvSpPr>
          <p:cNvPr id="31748" name="フッター プレースホルダ 3"/>
          <p:cNvSpPr>
            <a:spLocks noGrp="1"/>
          </p:cNvSpPr>
          <p:nvPr>
            <p:ph type="ftr" sz="quarter" idx="10"/>
          </p:nvPr>
        </p:nvSpPr>
        <p:spPr>
          <a:xfrm>
            <a:off x="638200" y="6400800"/>
            <a:ext cx="6166048" cy="457200"/>
          </a:xfrm>
          <a:noFill/>
        </p:spPr>
        <p:txBody>
          <a:bodyPr/>
          <a:lstStyle/>
          <a:p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85800" y="2454275"/>
          <a:ext cx="7772400" cy="2804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b="0" i="1">
                          <a:solidFill>
                            <a:schemeClr val="tx1"/>
                          </a:solidFill>
                        </a:rPr>
                        <a:t>ｾﾚｸﾀ</a:t>
                      </a:r>
                      <a:r>
                        <a:rPr kumimoji="1" lang="en-US" altLang="ja-JP" sz="2400" b="0" i="1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kumimoji="1" lang="ja-JP" altLang="en-US" sz="2400" b="0" i="1">
                          <a:solidFill>
                            <a:schemeClr val="tx1"/>
                          </a:solidFill>
                        </a:rPr>
                        <a:t>ｾﾚｸﾀ</a:t>
                      </a:r>
                      <a:r>
                        <a:rPr kumimoji="1" lang="en-US" altLang="ja-JP" sz="2400" b="0" i="1">
                          <a:solidFill>
                            <a:schemeClr val="tx1"/>
                          </a:solidFill>
                        </a:rPr>
                        <a:t>2 </a:t>
                      </a:r>
                      <a:endParaRPr kumimoji="1" lang="ja-JP" altLang="en-US" sz="24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/>
                        <a:t>ｾﾚｸﾀ</a:t>
                      </a:r>
                      <a:r>
                        <a:rPr kumimoji="1" lang="en-US" altLang="ja-JP" sz="2000" b="0"/>
                        <a:t>1</a:t>
                      </a:r>
                      <a:r>
                        <a:rPr kumimoji="1" lang="ja-JP" altLang="en-US" sz="2000" b="0"/>
                        <a:t>の要素の</a:t>
                      </a:r>
                      <a:r>
                        <a:rPr kumimoji="1" lang="ja-JP" altLang="en-US" sz="2000" b="0">
                          <a:solidFill>
                            <a:srgbClr val="3366FF"/>
                          </a:solidFill>
                        </a:rPr>
                        <a:t>子孫</a:t>
                      </a:r>
                      <a:r>
                        <a:rPr kumimoji="1" lang="ja-JP" altLang="en-US" sz="2000" b="0"/>
                        <a:t>のうち，ｾﾚｸﾀ</a:t>
                      </a:r>
                      <a:r>
                        <a:rPr kumimoji="1" lang="en-US" altLang="ja-JP" sz="2000" b="0"/>
                        <a:t>2</a:t>
                      </a:r>
                      <a:r>
                        <a:rPr kumimoji="1" lang="ja-JP" altLang="en-US" sz="2000" b="0"/>
                        <a:t>の要素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/>
                        <a:t>$("#footer</a:t>
                      </a:r>
                      <a:r>
                        <a:rPr kumimoji="1" lang="en-US" altLang="ja-JP" sz="2000" b="0" baseline="0"/>
                        <a:t> span</a:t>
                      </a:r>
                      <a:r>
                        <a:rPr kumimoji="1" lang="en-US" altLang="ja-JP" sz="2000" b="0"/>
                        <a:t>")</a:t>
                      </a:r>
                      <a:endParaRPr kumimoji="1" lang="ja-JP" altLang="en-US" sz="20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b="0" i="1" baseline="0"/>
                        <a:t>ｾﾚｸﾀ</a:t>
                      </a:r>
                      <a:r>
                        <a:rPr kumimoji="1" lang="en-US" altLang="ja-JP" sz="2400" b="0" i="1" baseline="0"/>
                        <a:t>1</a:t>
                      </a:r>
                      <a:r>
                        <a:rPr kumimoji="1" lang="en-US" altLang="ja-JP" sz="2400" b="0" i="1" baseline="0">
                          <a:solidFill>
                            <a:srgbClr val="3366FF"/>
                          </a:solidFill>
                        </a:rPr>
                        <a:t> &gt; </a:t>
                      </a:r>
                      <a:r>
                        <a:rPr kumimoji="1" lang="ja-JP" altLang="en-US" sz="2400" b="0" i="1" baseline="0"/>
                        <a:t>ｾﾚｸﾀ</a:t>
                      </a:r>
                      <a:r>
                        <a:rPr kumimoji="1" lang="en-US" altLang="ja-JP" sz="2400" b="0" i="1" baseline="0"/>
                        <a:t>2</a:t>
                      </a:r>
                      <a:endParaRPr kumimoji="1" lang="ja-JP" altLang="en-US" sz="2400" b="0" i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/>
                        <a:t>ｾﾚｸﾀ</a:t>
                      </a:r>
                      <a:r>
                        <a:rPr kumimoji="1" lang="en-US" altLang="ja-JP" sz="2000" b="0"/>
                        <a:t>1</a:t>
                      </a:r>
                      <a:r>
                        <a:rPr kumimoji="1" lang="ja-JP" altLang="en-US" sz="2000" b="0"/>
                        <a:t>の要素の</a:t>
                      </a:r>
                      <a:r>
                        <a:rPr kumimoji="1" lang="ja-JP" altLang="en-US" sz="2000" b="0">
                          <a:solidFill>
                            <a:srgbClr val="3366FF"/>
                          </a:solidFill>
                        </a:rPr>
                        <a:t>直接の子</a:t>
                      </a:r>
                      <a:r>
                        <a:rPr kumimoji="1" lang="ja-JP" altLang="en-US" sz="2000" b="0"/>
                        <a:t>のうち，ｾﾚｸﾀ</a:t>
                      </a:r>
                      <a:r>
                        <a:rPr kumimoji="1" lang="en-US" altLang="ja-JP" sz="2000" b="0"/>
                        <a:t>2</a:t>
                      </a:r>
                      <a:r>
                        <a:rPr kumimoji="1" lang="ja-JP" altLang="en-US" sz="2000" b="0"/>
                        <a:t>にあたる要素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/>
                        <a:t>$("div.top &gt; ul")</a:t>
                      </a:r>
                      <a:endParaRPr kumimoji="1" lang="ja-JP" altLang="en-US" sz="20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i="1" baseline="0">
                          <a:solidFill>
                            <a:schemeClr val="tx1"/>
                          </a:solidFill>
                        </a:rPr>
                        <a:t>ｾﾚｸﾀ</a:t>
                      </a:r>
                      <a:r>
                        <a:rPr kumimoji="1" lang="en-US" altLang="ja-JP" sz="2400" b="0" i="1" baseline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en-US" altLang="ja-JP" sz="2400" b="0" i="0" baseline="0">
                          <a:solidFill>
                            <a:srgbClr val="3366FF"/>
                          </a:solidFill>
                        </a:rPr>
                        <a:t> + </a:t>
                      </a:r>
                      <a:r>
                        <a:rPr kumimoji="1" lang="ja-JP" altLang="en-US" sz="2400" b="0" i="1" baseline="0">
                          <a:solidFill>
                            <a:schemeClr val="tx1"/>
                          </a:solidFill>
                        </a:rPr>
                        <a:t>ｾﾚｸﾀ</a:t>
                      </a:r>
                      <a:r>
                        <a:rPr kumimoji="1" lang="en-US" altLang="ja-JP" sz="2400" b="0" i="1" baseline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kumimoji="1" lang="ja-JP" altLang="en-US" sz="2000" b="0"/>
                        <a:t>ｾﾚｸﾀ</a:t>
                      </a:r>
                      <a:r>
                        <a:rPr kumimoji="1" lang="en-US" altLang="ja-JP" sz="2000" b="0"/>
                        <a:t>2</a:t>
                      </a:r>
                      <a:r>
                        <a:rPr kumimoji="1" lang="ja-JP" altLang="en-US" sz="2000" b="0"/>
                        <a:t>の要素のうち，ｾﾚｸﾀ</a:t>
                      </a:r>
                      <a:r>
                        <a:rPr kumimoji="1" lang="en-US" altLang="ja-JP" sz="2000" b="0"/>
                        <a:t>1</a:t>
                      </a:r>
                      <a:r>
                        <a:rPr kumimoji="1" lang="ja-JP" altLang="en-US" sz="2000" b="0"/>
                        <a:t>の要素の</a:t>
                      </a:r>
                      <a:r>
                        <a:rPr kumimoji="1" lang="ja-JP" altLang="en-US" sz="2000" b="0">
                          <a:solidFill>
                            <a:srgbClr val="3366FF"/>
                          </a:solidFill>
                        </a:rPr>
                        <a:t>直後</a:t>
                      </a:r>
                      <a:r>
                        <a:rPr kumimoji="1" lang="ja-JP" altLang="en-US" sz="2000" b="0"/>
                        <a:t>にあるもの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kumimoji="1" lang="en-US" altLang="ja-JP" sz="2000" b="0"/>
                        <a:t>$("h1</a:t>
                      </a:r>
                      <a:r>
                        <a:rPr kumimoji="1" lang="en-US" altLang="ja-JP" sz="2000" b="0" baseline="0"/>
                        <a:t> + h2</a:t>
                      </a:r>
                      <a:r>
                        <a:rPr kumimoji="1" lang="en-US" altLang="ja-JP" sz="2000" b="0"/>
                        <a:t>")</a:t>
                      </a:r>
                      <a:endParaRPr kumimoji="1" lang="ja-JP" altLang="en-US" sz="20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i="1" baseline="0">
                          <a:solidFill>
                            <a:schemeClr val="tx1"/>
                          </a:solidFill>
                        </a:rPr>
                        <a:t>ｾﾚｸﾀ</a:t>
                      </a:r>
                      <a:r>
                        <a:rPr kumimoji="1" lang="en-US" altLang="ja-JP" sz="2400" b="0" i="1" baseline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en-US" altLang="ja-JP" sz="2400" b="0" i="1" baseline="0">
                          <a:solidFill>
                            <a:srgbClr val="3366FF"/>
                          </a:solidFill>
                        </a:rPr>
                        <a:t> </a:t>
                      </a:r>
                      <a:r>
                        <a:rPr kumimoji="1" lang="en-US" altLang="ja-JP" sz="2400" b="0" i="0" baseline="0">
                          <a:solidFill>
                            <a:srgbClr val="3366FF"/>
                          </a:solidFill>
                        </a:rPr>
                        <a:t>~ </a:t>
                      </a:r>
                      <a:r>
                        <a:rPr kumimoji="1" lang="ja-JP" altLang="en-US" sz="2400" b="0" i="1" baseline="0">
                          <a:solidFill>
                            <a:schemeClr val="tx1"/>
                          </a:solidFill>
                        </a:rPr>
                        <a:t>ｾﾚｸﾀ</a:t>
                      </a:r>
                      <a:r>
                        <a:rPr kumimoji="1" lang="en-US" altLang="ja-JP" sz="2400" b="0" i="1" baseline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/>
                        <a:t>ｾﾚｸﾀ</a:t>
                      </a:r>
                      <a:r>
                        <a:rPr kumimoji="1" lang="en-US" altLang="ja-JP" sz="2000" b="0"/>
                        <a:t>2</a:t>
                      </a:r>
                      <a:r>
                        <a:rPr kumimoji="1" lang="ja-JP" altLang="en-US" sz="2000" b="0"/>
                        <a:t>の要素のうち，ｾﾚｸﾀ</a:t>
                      </a:r>
                      <a:r>
                        <a:rPr kumimoji="1" lang="en-US" altLang="ja-JP" sz="2000" b="0"/>
                        <a:t>1</a:t>
                      </a:r>
                      <a:r>
                        <a:rPr kumimoji="1" lang="ja-JP" altLang="en-US" sz="2000" b="0"/>
                        <a:t>の要素と</a:t>
                      </a:r>
                      <a:r>
                        <a:rPr kumimoji="1" lang="ja-JP" altLang="en-US" sz="2000" b="0">
                          <a:solidFill>
                            <a:srgbClr val="3366FF"/>
                          </a:solidFill>
                        </a:rPr>
                        <a:t>同じ階層で後に</a:t>
                      </a:r>
                      <a:r>
                        <a:rPr kumimoji="1" lang="ja-JP" altLang="en-US" sz="2000" b="0"/>
                        <a:t>くる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/>
                        <a:t>$("h1 ~ p")</a:t>
                      </a:r>
                      <a:endParaRPr kumimoji="1" lang="ja-JP" altLang="en-US" sz="20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jQuery</a:t>
            </a:r>
            <a:r>
              <a:rPr lang="ja-JP" altLang="en-US"/>
              <a:t>ｵﾌﾞｼﾞｪｸﾄのｾﾚｸﾀの色々</a:t>
            </a:r>
          </a:p>
        </p:txBody>
      </p:sp>
      <p:sp>
        <p:nvSpPr>
          <p:cNvPr id="33795" name="コンテンツ プレースホル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属性ｾﾚｸﾀ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pPr lvl="1"/>
            <a:r>
              <a:rPr lang="ja-JP" altLang="en-US"/>
              <a:t>属性値が特殊記号（</a:t>
            </a:r>
            <a:r>
              <a:rPr lang="en-US" altLang="ja-JP"/>
              <a:t>#, &amp;, $, @ </a:t>
            </a:r>
            <a:r>
              <a:rPr lang="ja-JP" altLang="en-US"/>
              <a:t>など）を含む場合，「</a:t>
            </a:r>
            <a:r>
              <a:rPr lang="en-US" altLang="ja-JP">
                <a:solidFill>
                  <a:srgbClr val="3366FF"/>
                </a:solidFill>
              </a:rPr>
              <a:t>\\</a:t>
            </a:r>
            <a:r>
              <a:rPr lang="ja-JP" altLang="en-US"/>
              <a:t>」でｴｽｹｰﾌﾟする</a:t>
            </a:r>
            <a:r>
              <a:rPr lang="en-US" altLang="ja-JP"/>
              <a:t>	</a:t>
            </a:r>
            <a:r>
              <a:rPr lang="ja-JP" altLang="en-US" sz="2000"/>
              <a:t>例：</a:t>
            </a:r>
            <a:r>
              <a:rPr lang="en-US" altLang="ja-JP" sz="2000"/>
              <a:t>$("a[href*=kcg</a:t>
            </a:r>
            <a:r>
              <a:rPr lang="en-US" altLang="ja-JP" sz="2000">
                <a:solidFill>
                  <a:srgbClr val="3366FF"/>
                </a:solidFill>
              </a:rPr>
              <a:t>¥¥</a:t>
            </a:r>
            <a:r>
              <a:rPr lang="en-US" altLang="ja-JP" sz="2000"/>
              <a:t>.edu]")</a:t>
            </a:r>
          </a:p>
        </p:txBody>
      </p:sp>
      <p:sp>
        <p:nvSpPr>
          <p:cNvPr id="33796" name="フッター プレースホルダ 3"/>
          <p:cNvSpPr>
            <a:spLocks noGrp="1"/>
          </p:cNvSpPr>
          <p:nvPr>
            <p:ph type="ftr" sz="quarter" idx="10"/>
          </p:nvPr>
        </p:nvSpPr>
        <p:spPr>
          <a:xfrm>
            <a:off x="710208" y="6400800"/>
            <a:ext cx="6166048" cy="457200"/>
          </a:xfrm>
          <a:noFill/>
        </p:spPr>
        <p:txBody>
          <a:bodyPr/>
          <a:lstStyle/>
          <a:p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0" y="2362200"/>
          <a:ext cx="9143998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6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b="0" i="1">
                          <a:solidFill>
                            <a:schemeClr val="tx1"/>
                          </a:solidFill>
                        </a:rPr>
                        <a:t>ｾﾚｸﾀ</a:t>
                      </a:r>
                      <a:r>
                        <a:rPr kumimoji="1" lang="en-US" altLang="ja-JP" sz="2400" b="0" i="1">
                          <a:solidFill>
                            <a:srgbClr val="3366FF"/>
                          </a:solidFill>
                        </a:rPr>
                        <a:t>[</a:t>
                      </a:r>
                      <a:r>
                        <a:rPr kumimoji="1" lang="ja-JP" altLang="en-US" sz="2400" b="0" i="1">
                          <a:solidFill>
                            <a:schemeClr val="tx1"/>
                          </a:solidFill>
                        </a:rPr>
                        <a:t>属性名</a:t>
                      </a:r>
                      <a:r>
                        <a:rPr kumimoji="1" lang="en-US" altLang="ja-JP" sz="2400" b="0" i="1">
                          <a:solidFill>
                            <a:srgbClr val="3366FF"/>
                          </a:solidFill>
                        </a:rPr>
                        <a:t>] </a:t>
                      </a:r>
                      <a:endParaRPr kumimoji="1" lang="ja-JP" altLang="en-US" sz="2400" b="0" i="1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/>
                        <a:t>ある属性を持つ要素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/>
                        <a:t>$("</a:t>
                      </a:r>
                      <a:r>
                        <a:rPr kumimoji="1" lang="en-US" altLang="ja-JP" sz="2000" b="0" baseline="0"/>
                        <a:t>ul[type]</a:t>
                      </a:r>
                      <a:r>
                        <a:rPr kumimoji="1" lang="en-US" altLang="ja-JP" sz="2000" b="0"/>
                        <a:t>")</a:t>
                      </a:r>
                      <a:endParaRPr kumimoji="1" lang="ja-JP" altLang="en-US" sz="20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b="0" i="1" baseline="0"/>
                        <a:t>ｾﾚｸﾀ</a:t>
                      </a:r>
                      <a:r>
                        <a:rPr kumimoji="1" lang="en-US" altLang="ja-JP" sz="2400" b="0" i="1" baseline="0">
                          <a:solidFill>
                            <a:srgbClr val="3366FF"/>
                          </a:solidFill>
                        </a:rPr>
                        <a:t>[</a:t>
                      </a:r>
                      <a:r>
                        <a:rPr kumimoji="1" lang="ja-JP" altLang="en-US" sz="2400" b="0" i="1" baseline="0"/>
                        <a:t>属性名</a:t>
                      </a:r>
                      <a:r>
                        <a:rPr kumimoji="1" lang="en-US" altLang="ja-JP" sz="2400" b="0" i="1" baseline="0">
                          <a:solidFill>
                            <a:srgbClr val="3366FF"/>
                          </a:solidFill>
                        </a:rPr>
                        <a:t>=</a:t>
                      </a:r>
                      <a:r>
                        <a:rPr kumimoji="1" lang="ja-JP" altLang="en-US" sz="2400" b="0" i="1" baseline="0"/>
                        <a:t>値</a:t>
                      </a:r>
                      <a:r>
                        <a:rPr kumimoji="1" lang="en-US" altLang="ja-JP" sz="2400" b="0" i="1" baseline="0">
                          <a:solidFill>
                            <a:srgbClr val="3366FF"/>
                          </a:solidFill>
                        </a:rPr>
                        <a:t>]</a:t>
                      </a:r>
                      <a:endParaRPr kumimoji="1" lang="ja-JP" altLang="en-US" sz="2400" b="0" i="1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/>
                        <a:t>ある属性が指定の値を持つ要素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/>
                        <a:t>$("ul[type=a]")</a:t>
                      </a:r>
                      <a:endParaRPr kumimoji="1" lang="ja-JP" altLang="en-US" sz="20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i="1">
                          <a:solidFill>
                            <a:schemeClr val="tx1"/>
                          </a:solidFill>
                        </a:rPr>
                        <a:t>ｾﾚｸﾀ</a:t>
                      </a:r>
                      <a:r>
                        <a:rPr kumimoji="1" lang="en-US" altLang="ja-JP" sz="2400" b="0" i="1">
                          <a:solidFill>
                            <a:srgbClr val="3366FF"/>
                          </a:solidFill>
                        </a:rPr>
                        <a:t>[</a:t>
                      </a:r>
                      <a:r>
                        <a:rPr kumimoji="1" lang="ja-JP" altLang="en-US" sz="2400" b="0" i="1">
                          <a:solidFill>
                            <a:schemeClr val="tx1"/>
                          </a:solidFill>
                        </a:rPr>
                        <a:t>属性名</a:t>
                      </a:r>
                      <a:r>
                        <a:rPr kumimoji="1" lang="en-US" altLang="ja-JP" sz="2400" b="0" i="1">
                          <a:solidFill>
                            <a:srgbClr val="3366FF"/>
                          </a:solidFill>
                        </a:rPr>
                        <a:t>!=</a:t>
                      </a:r>
                      <a:r>
                        <a:rPr kumimoji="1" lang="ja-JP" altLang="en-US" sz="2400" b="0" i="1">
                          <a:solidFill>
                            <a:schemeClr val="tx1"/>
                          </a:solidFill>
                        </a:rPr>
                        <a:t>値</a:t>
                      </a:r>
                      <a:r>
                        <a:rPr kumimoji="1" lang="en-US" altLang="ja-JP" sz="2400" b="0" i="1">
                          <a:solidFill>
                            <a:srgbClr val="3366FF"/>
                          </a:solidFill>
                        </a:rPr>
                        <a:t>]</a:t>
                      </a:r>
                      <a:endParaRPr kumimoji="1" lang="ja-JP" altLang="en-US" sz="2400" b="0" i="1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kumimoji="1" lang="ja-JP" altLang="en-US" sz="2000" b="0"/>
                        <a:t>ある属性が指定の値</a:t>
                      </a:r>
                      <a:r>
                        <a:rPr kumimoji="1" lang="ja-JP" altLang="en-US" sz="2000" b="0">
                          <a:solidFill>
                            <a:srgbClr val="3366FF"/>
                          </a:solidFill>
                        </a:rPr>
                        <a:t>ではない</a:t>
                      </a:r>
                      <a:r>
                        <a:rPr kumimoji="1" lang="ja-JP" altLang="en-US" sz="2000" b="0"/>
                        <a:t>要素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kumimoji="1" lang="en-US" altLang="ja-JP" sz="2000" b="0"/>
                        <a:t>$("input[type!=text]")</a:t>
                      </a:r>
                      <a:endParaRPr kumimoji="1" lang="ja-JP" altLang="en-US" sz="20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i="1">
                          <a:solidFill>
                            <a:schemeClr val="tx1"/>
                          </a:solidFill>
                        </a:rPr>
                        <a:t>ｾﾚｸﾀ</a:t>
                      </a:r>
                      <a:r>
                        <a:rPr kumimoji="1" lang="en-US" altLang="ja-JP" sz="2400" b="0" i="1">
                          <a:solidFill>
                            <a:srgbClr val="3366FF"/>
                          </a:solidFill>
                        </a:rPr>
                        <a:t>[</a:t>
                      </a:r>
                      <a:r>
                        <a:rPr kumimoji="1" lang="ja-JP" altLang="en-US" sz="2400" b="0" i="1">
                          <a:solidFill>
                            <a:schemeClr val="tx1"/>
                          </a:solidFill>
                        </a:rPr>
                        <a:t>属性名</a:t>
                      </a:r>
                      <a:r>
                        <a:rPr kumimoji="1" lang="en-US" altLang="ja-JP" sz="2400" b="0" i="1">
                          <a:solidFill>
                            <a:srgbClr val="3366FF"/>
                          </a:solidFill>
                        </a:rPr>
                        <a:t>^=</a:t>
                      </a:r>
                      <a:r>
                        <a:rPr kumimoji="1" lang="ja-JP" altLang="en-US" sz="2400" b="0" i="1">
                          <a:solidFill>
                            <a:schemeClr val="tx1"/>
                          </a:solidFill>
                        </a:rPr>
                        <a:t>値</a:t>
                      </a:r>
                      <a:r>
                        <a:rPr kumimoji="1" lang="en-US" altLang="ja-JP" sz="2400" b="0" i="1">
                          <a:solidFill>
                            <a:srgbClr val="3366FF"/>
                          </a:solidFill>
                        </a:rPr>
                        <a:t>]</a:t>
                      </a:r>
                      <a:endParaRPr kumimoji="1" lang="ja-JP" altLang="en-US" sz="2400" b="0" i="1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/>
                        <a:t>ある属性が指定の値</a:t>
                      </a:r>
                      <a:r>
                        <a:rPr kumimoji="1" lang="ja-JP" altLang="en-US" sz="2000" b="0">
                          <a:solidFill>
                            <a:srgbClr val="3366FF"/>
                          </a:solidFill>
                        </a:rPr>
                        <a:t>で始まる</a:t>
                      </a:r>
                      <a:r>
                        <a:rPr kumimoji="1" lang="ja-JP" altLang="en-US" sz="2000" b="0"/>
                        <a:t>要素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/>
                        <a:t>$("a[href^=http]")</a:t>
                      </a:r>
                      <a:endParaRPr kumimoji="1" lang="ja-JP" altLang="en-US" sz="20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i="1">
                          <a:solidFill>
                            <a:schemeClr val="tx1"/>
                          </a:solidFill>
                        </a:rPr>
                        <a:t>ｾﾚｸﾀ</a:t>
                      </a:r>
                      <a:r>
                        <a:rPr kumimoji="1" lang="en-US" altLang="ja-JP" sz="2400" b="0" i="1">
                          <a:solidFill>
                            <a:srgbClr val="3366FF"/>
                          </a:solidFill>
                        </a:rPr>
                        <a:t>[</a:t>
                      </a:r>
                      <a:r>
                        <a:rPr kumimoji="1" lang="ja-JP" altLang="en-US" sz="2400" b="0" i="1">
                          <a:solidFill>
                            <a:schemeClr val="tx1"/>
                          </a:solidFill>
                        </a:rPr>
                        <a:t>属性名</a:t>
                      </a:r>
                      <a:r>
                        <a:rPr kumimoji="1" lang="en-US" altLang="ja-JP" sz="2400" b="0" i="1">
                          <a:solidFill>
                            <a:srgbClr val="3366FF"/>
                          </a:solidFill>
                        </a:rPr>
                        <a:t>$=</a:t>
                      </a:r>
                      <a:r>
                        <a:rPr kumimoji="1" lang="ja-JP" altLang="en-US" sz="2400" b="0" i="1">
                          <a:solidFill>
                            <a:schemeClr val="tx1"/>
                          </a:solidFill>
                        </a:rPr>
                        <a:t>値</a:t>
                      </a:r>
                      <a:r>
                        <a:rPr kumimoji="1" lang="en-US" altLang="ja-JP" sz="2400" b="0" i="1">
                          <a:solidFill>
                            <a:srgbClr val="3366FF"/>
                          </a:solidFill>
                        </a:rPr>
                        <a:t>]</a:t>
                      </a:r>
                      <a:endParaRPr kumimoji="1" lang="ja-JP" altLang="en-US" sz="2400" b="0" i="1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/>
                        <a:t>ある属性が指定の値</a:t>
                      </a:r>
                      <a:r>
                        <a:rPr kumimoji="1" lang="ja-JP" altLang="en-US" sz="2000" b="0">
                          <a:solidFill>
                            <a:srgbClr val="3366FF"/>
                          </a:solidFill>
                        </a:rPr>
                        <a:t>で終わる</a:t>
                      </a:r>
                      <a:r>
                        <a:rPr kumimoji="1" lang="ja-JP" altLang="en-US" sz="2000" b="0"/>
                        <a:t>要素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/>
                        <a:t>$("a[href$=php]")</a:t>
                      </a:r>
                      <a:endParaRPr kumimoji="1" lang="ja-JP" altLang="en-US" sz="20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i="1">
                          <a:solidFill>
                            <a:schemeClr val="tx1"/>
                          </a:solidFill>
                        </a:rPr>
                        <a:t>ｾﾚｸﾀ</a:t>
                      </a:r>
                      <a:r>
                        <a:rPr kumimoji="1" lang="en-US" altLang="ja-JP" sz="2400" b="0" i="1">
                          <a:solidFill>
                            <a:srgbClr val="3366FF"/>
                          </a:solidFill>
                        </a:rPr>
                        <a:t>[</a:t>
                      </a:r>
                      <a:r>
                        <a:rPr kumimoji="1" lang="ja-JP" altLang="en-US" sz="2400" b="0" i="1">
                          <a:solidFill>
                            <a:schemeClr val="tx1"/>
                          </a:solidFill>
                        </a:rPr>
                        <a:t>属性名</a:t>
                      </a:r>
                      <a:r>
                        <a:rPr kumimoji="1" lang="en-US" altLang="ja-JP" sz="2400" b="0" i="1" u="none">
                          <a:solidFill>
                            <a:srgbClr val="3366FF"/>
                          </a:solidFill>
                        </a:rPr>
                        <a:t>*=</a:t>
                      </a:r>
                      <a:r>
                        <a:rPr kumimoji="1" lang="ja-JP" altLang="en-US" sz="2400" b="0" i="1">
                          <a:solidFill>
                            <a:schemeClr val="tx1"/>
                          </a:solidFill>
                        </a:rPr>
                        <a:t>値</a:t>
                      </a:r>
                      <a:r>
                        <a:rPr kumimoji="1" lang="en-US" altLang="ja-JP" sz="2400" b="0" i="1">
                          <a:solidFill>
                            <a:srgbClr val="3366FF"/>
                          </a:solidFill>
                        </a:rPr>
                        <a:t>]</a:t>
                      </a:r>
                      <a:endParaRPr kumimoji="1" lang="ja-JP" altLang="en-US" sz="2400" b="0" i="1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/>
                        <a:t>ある属性が指定の値</a:t>
                      </a:r>
                      <a:r>
                        <a:rPr kumimoji="1" lang="ja-JP" altLang="en-US" sz="2000" b="0">
                          <a:solidFill>
                            <a:srgbClr val="3366FF"/>
                          </a:solidFill>
                        </a:rPr>
                        <a:t>を含む</a:t>
                      </a:r>
                      <a:r>
                        <a:rPr kumimoji="1" lang="ja-JP" altLang="en-US" sz="2000" b="0"/>
                        <a:t>要素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/>
                        <a:t>$("a[href*=kcg]")</a:t>
                      </a:r>
                      <a:endParaRPr kumimoji="1" lang="ja-JP" altLang="en-US" sz="20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補足：階層ｾﾚｸﾀについて</a:t>
            </a:r>
          </a:p>
        </p:txBody>
      </p:sp>
      <p:sp>
        <p:nvSpPr>
          <p:cNvPr id="35843" name="コンテンツ プレースホル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親要素が複数ある場合の子の選択結果</a:t>
            </a:r>
            <a:endParaRPr lang="en-US" altLang="ja-JP"/>
          </a:p>
          <a:p>
            <a:pPr lvl="1"/>
            <a:r>
              <a:rPr lang="ja-JP" altLang="en-US"/>
              <a:t>例：ｾﾚｸﾀ</a:t>
            </a:r>
            <a:r>
              <a:rPr lang="en-US" altLang="ja-JP"/>
              <a:t> "</a:t>
            </a:r>
            <a:r>
              <a:rPr lang="en-US" altLang="ja-JP">
                <a:solidFill>
                  <a:srgbClr val="FF0000"/>
                </a:solidFill>
              </a:rPr>
              <a:t>ul li</a:t>
            </a:r>
            <a:r>
              <a:rPr lang="en-US" altLang="ja-JP"/>
              <a:t>" </a:t>
            </a:r>
            <a:r>
              <a:rPr lang="ja-JP" altLang="en-US"/>
              <a:t>で，</a:t>
            </a:r>
            <a:r>
              <a:rPr lang="en-US" altLang="ja-JP"/>
              <a:t>ul</a:t>
            </a:r>
            <a:r>
              <a:rPr lang="ja-JP" altLang="en-US"/>
              <a:t>要素がﾍﾟｰｼﾞ内に複数ある場合</a:t>
            </a:r>
            <a:endParaRPr lang="en-US" altLang="ja-JP"/>
          </a:p>
        </p:txBody>
      </p:sp>
      <p:sp>
        <p:nvSpPr>
          <p:cNvPr id="35844" name="フッター プレースホルダ 3"/>
          <p:cNvSpPr>
            <a:spLocks noGrp="1"/>
          </p:cNvSpPr>
          <p:nvPr>
            <p:ph type="ftr" sz="quarter" idx="10"/>
          </p:nvPr>
        </p:nvSpPr>
        <p:spPr>
          <a:xfrm>
            <a:off x="611560" y="6400800"/>
            <a:ext cx="6264696" cy="457200"/>
          </a:xfrm>
          <a:noFill/>
        </p:spPr>
        <p:txBody>
          <a:bodyPr/>
          <a:lstStyle/>
          <a:p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  <p:sp>
        <p:nvSpPr>
          <p:cNvPr id="35845" name="角丸四角形 10"/>
          <p:cNvSpPr>
            <a:spLocks noChangeArrowheads="1"/>
          </p:cNvSpPr>
          <p:nvPr/>
        </p:nvSpPr>
        <p:spPr bwMode="auto">
          <a:xfrm>
            <a:off x="3387725" y="2971800"/>
            <a:ext cx="1295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>
                <a:latin typeface="Arial" charset="0"/>
              </a:rPr>
              <a:t>body</a:t>
            </a:r>
            <a:endParaRPr lang="ja-JP" altLang="en-US">
              <a:latin typeface="Arial" charset="0"/>
            </a:endParaRPr>
          </a:p>
        </p:txBody>
      </p:sp>
      <p:sp>
        <p:nvSpPr>
          <p:cNvPr id="35846" name="角丸四角形 10"/>
          <p:cNvSpPr>
            <a:spLocks noChangeArrowheads="1"/>
          </p:cNvSpPr>
          <p:nvPr/>
        </p:nvSpPr>
        <p:spPr bwMode="auto">
          <a:xfrm>
            <a:off x="1787525" y="3810000"/>
            <a:ext cx="12954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>
                <a:latin typeface="Arial" charset="0"/>
              </a:rPr>
              <a:t>ul</a:t>
            </a:r>
            <a:endParaRPr lang="ja-JP" altLang="en-US">
              <a:latin typeface="Arial" charset="0"/>
            </a:endParaRPr>
          </a:p>
        </p:txBody>
      </p:sp>
      <p:sp>
        <p:nvSpPr>
          <p:cNvPr id="35847" name="角丸四角形 10"/>
          <p:cNvSpPr>
            <a:spLocks noChangeArrowheads="1"/>
          </p:cNvSpPr>
          <p:nvPr/>
        </p:nvSpPr>
        <p:spPr bwMode="auto">
          <a:xfrm>
            <a:off x="3387725" y="3810000"/>
            <a:ext cx="12954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>
                <a:latin typeface="Arial" charset="0"/>
              </a:rPr>
              <a:t>ul</a:t>
            </a:r>
            <a:endParaRPr lang="ja-JP" altLang="en-US">
              <a:latin typeface="Arial" charset="0"/>
            </a:endParaRPr>
          </a:p>
        </p:txBody>
      </p:sp>
      <p:sp>
        <p:nvSpPr>
          <p:cNvPr id="35848" name="角丸四角形 10"/>
          <p:cNvSpPr>
            <a:spLocks noChangeArrowheads="1"/>
          </p:cNvSpPr>
          <p:nvPr/>
        </p:nvSpPr>
        <p:spPr bwMode="auto">
          <a:xfrm>
            <a:off x="4987925" y="3810000"/>
            <a:ext cx="1295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>
                <a:latin typeface="Arial" charset="0"/>
              </a:rPr>
              <a:t>div</a:t>
            </a:r>
            <a:endParaRPr lang="ja-JP" altLang="en-US">
              <a:latin typeface="Arial" charset="0"/>
            </a:endParaRPr>
          </a:p>
        </p:txBody>
      </p:sp>
      <p:sp>
        <p:nvSpPr>
          <p:cNvPr id="35849" name="角丸四角形 10"/>
          <p:cNvSpPr>
            <a:spLocks noChangeArrowheads="1"/>
          </p:cNvSpPr>
          <p:nvPr/>
        </p:nvSpPr>
        <p:spPr bwMode="auto">
          <a:xfrm>
            <a:off x="4987925" y="4572000"/>
            <a:ext cx="12954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>
                <a:latin typeface="Arial" charset="0"/>
              </a:rPr>
              <a:t>ul</a:t>
            </a:r>
            <a:endParaRPr lang="ja-JP" altLang="en-US">
              <a:latin typeface="Arial" charset="0"/>
            </a:endParaRPr>
          </a:p>
        </p:txBody>
      </p:sp>
      <p:sp>
        <p:nvSpPr>
          <p:cNvPr id="35850" name="角丸四角形 10"/>
          <p:cNvSpPr>
            <a:spLocks noChangeArrowheads="1"/>
          </p:cNvSpPr>
          <p:nvPr/>
        </p:nvSpPr>
        <p:spPr bwMode="auto">
          <a:xfrm>
            <a:off x="1558925" y="4572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CC66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>
                <a:latin typeface="Arial" charset="0"/>
              </a:rPr>
              <a:t>li</a:t>
            </a:r>
            <a:endParaRPr lang="ja-JP" altLang="en-US">
              <a:latin typeface="Arial" charset="0"/>
            </a:endParaRPr>
          </a:p>
        </p:txBody>
      </p:sp>
      <p:sp>
        <p:nvSpPr>
          <p:cNvPr id="35851" name="角丸四角形 10"/>
          <p:cNvSpPr>
            <a:spLocks noChangeArrowheads="1"/>
          </p:cNvSpPr>
          <p:nvPr/>
        </p:nvSpPr>
        <p:spPr bwMode="auto">
          <a:xfrm>
            <a:off x="2397125" y="4572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CC66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>
                <a:latin typeface="Arial" charset="0"/>
              </a:rPr>
              <a:t>li</a:t>
            </a:r>
            <a:endParaRPr lang="ja-JP" altLang="en-US">
              <a:latin typeface="Arial" charset="0"/>
            </a:endParaRPr>
          </a:p>
        </p:txBody>
      </p:sp>
      <p:sp>
        <p:nvSpPr>
          <p:cNvPr id="35852" name="角丸四角形 10"/>
          <p:cNvSpPr>
            <a:spLocks noChangeArrowheads="1"/>
          </p:cNvSpPr>
          <p:nvPr/>
        </p:nvSpPr>
        <p:spPr bwMode="auto">
          <a:xfrm>
            <a:off x="3235325" y="4572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CC66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>
                <a:latin typeface="Arial" charset="0"/>
              </a:rPr>
              <a:t>li</a:t>
            </a:r>
            <a:endParaRPr lang="ja-JP" altLang="en-US">
              <a:latin typeface="Arial" charset="0"/>
            </a:endParaRPr>
          </a:p>
        </p:txBody>
      </p:sp>
      <p:sp>
        <p:nvSpPr>
          <p:cNvPr id="35853" name="角丸四角形 10"/>
          <p:cNvSpPr>
            <a:spLocks noChangeArrowheads="1"/>
          </p:cNvSpPr>
          <p:nvPr/>
        </p:nvSpPr>
        <p:spPr bwMode="auto">
          <a:xfrm>
            <a:off x="4073525" y="4572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CC66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>
                <a:latin typeface="Arial" charset="0"/>
              </a:rPr>
              <a:t>li</a:t>
            </a:r>
            <a:endParaRPr lang="ja-JP" altLang="en-US">
              <a:latin typeface="Arial" charset="0"/>
            </a:endParaRPr>
          </a:p>
        </p:txBody>
      </p:sp>
      <p:sp>
        <p:nvSpPr>
          <p:cNvPr id="35854" name="角丸四角形 10"/>
          <p:cNvSpPr>
            <a:spLocks noChangeArrowheads="1"/>
          </p:cNvSpPr>
          <p:nvPr/>
        </p:nvSpPr>
        <p:spPr bwMode="auto">
          <a:xfrm>
            <a:off x="4911725" y="5334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CC66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>
                <a:latin typeface="Arial" charset="0"/>
              </a:rPr>
              <a:t>li</a:t>
            </a:r>
            <a:endParaRPr lang="ja-JP" altLang="en-US">
              <a:latin typeface="Arial" charset="0"/>
            </a:endParaRPr>
          </a:p>
        </p:txBody>
      </p:sp>
      <p:sp>
        <p:nvSpPr>
          <p:cNvPr id="35855" name="角丸四角形 10"/>
          <p:cNvSpPr>
            <a:spLocks noChangeArrowheads="1"/>
          </p:cNvSpPr>
          <p:nvPr/>
        </p:nvSpPr>
        <p:spPr bwMode="auto">
          <a:xfrm>
            <a:off x="5749925" y="5334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CC66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>
                <a:latin typeface="Arial" charset="0"/>
              </a:rPr>
              <a:t>li</a:t>
            </a:r>
            <a:endParaRPr lang="ja-JP" altLang="en-US">
              <a:latin typeface="Arial" charset="0"/>
            </a:endParaRPr>
          </a:p>
        </p:txBody>
      </p:sp>
      <p:cxnSp>
        <p:nvCxnSpPr>
          <p:cNvPr id="35856" name="カギ線コネクタ 19"/>
          <p:cNvCxnSpPr>
            <a:cxnSpLocks noChangeShapeType="1"/>
            <a:stCxn id="35845" idx="2"/>
            <a:endCxn id="35846" idx="0"/>
          </p:cNvCxnSpPr>
          <p:nvPr/>
        </p:nvCxnSpPr>
        <p:spPr bwMode="auto">
          <a:xfrm rot="5400000">
            <a:off x="3006725" y="2781300"/>
            <a:ext cx="457200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857" name="カギ線コネクタ 21"/>
          <p:cNvCxnSpPr>
            <a:cxnSpLocks noChangeShapeType="1"/>
            <a:stCxn id="35845" idx="2"/>
            <a:endCxn id="35847" idx="0"/>
          </p:cNvCxnSpPr>
          <p:nvPr/>
        </p:nvCxnSpPr>
        <p:spPr bwMode="auto">
          <a:xfrm rot="5400000">
            <a:off x="3808413" y="3581400"/>
            <a:ext cx="455612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858" name="カギ線コネクタ 24"/>
          <p:cNvCxnSpPr>
            <a:cxnSpLocks noChangeShapeType="1"/>
            <a:stCxn id="35845" idx="2"/>
          </p:cNvCxnSpPr>
          <p:nvPr/>
        </p:nvCxnSpPr>
        <p:spPr bwMode="auto">
          <a:xfrm rot="16200000" flipH="1">
            <a:off x="4606925" y="2781300"/>
            <a:ext cx="457200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859" name="カギ線コネクタ 27"/>
          <p:cNvCxnSpPr>
            <a:cxnSpLocks noChangeShapeType="1"/>
            <a:stCxn id="35846" idx="2"/>
            <a:endCxn id="35850" idx="0"/>
          </p:cNvCxnSpPr>
          <p:nvPr/>
        </p:nvCxnSpPr>
        <p:spPr bwMode="auto">
          <a:xfrm rot="5400000">
            <a:off x="1958975" y="4095750"/>
            <a:ext cx="381000" cy="571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860" name="カギ線コネクタ 30"/>
          <p:cNvCxnSpPr>
            <a:cxnSpLocks noChangeShapeType="1"/>
            <a:stCxn id="35846" idx="2"/>
            <a:endCxn id="35851" idx="0"/>
          </p:cNvCxnSpPr>
          <p:nvPr/>
        </p:nvCxnSpPr>
        <p:spPr bwMode="auto">
          <a:xfrm rot="16200000" flipH="1">
            <a:off x="2378075" y="4248150"/>
            <a:ext cx="381000" cy="266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861" name="カギ線コネクタ 33"/>
          <p:cNvCxnSpPr>
            <a:cxnSpLocks noChangeShapeType="1"/>
            <a:stCxn id="35847" idx="2"/>
            <a:endCxn id="35852" idx="0"/>
          </p:cNvCxnSpPr>
          <p:nvPr/>
        </p:nvCxnSpPr>
        <p:spPr bwMode="auto">
          <a:xfrm rot="5400000">
            <a:off x="3597275" y="4133850"/>
            <a:ext cx="381000" cy="495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862" name="カギ線コネクタ 36"/>
          <p:cNvCxnSpPr>
            <a:cxnSpLocks noChangeShapeType="1"/>
            <a:stCxn id="35847" idx="2"/>
            <a:endCxn id="35853" idx="0"/>
          </p:cNvCxnSpPr>
          <p:nvPr/>
        </p:nvCxnSpPr>
        <p:spPr bwMode="auto">
          <a:xfrm rot="16200000" flipH="1">
            <a:off x="4016375" y="4210050"/>
            <a:ext cx="381000" cy="342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863" name="カギ線コネクタ 39"/>
          <p:cNvCxnSpPr>
            <a:cxnSpLocks noChangeShapeType="1"/>
            <a:stCxn id="35848" idx="2"/>
            <a:endCxn id="35849" idx="0"/>
          </p:cNvCxnSpPr>
          <p:nvPr/>
        </p:nvCxnSpPr>
        <p:spPr bwMode="auto">
          <a:xfrm rot="5400000">
            <a:off x="5445125" y="4381500"/>
            <a:ext cx="381000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864" name="カギ線コネクタ 42"/>
          <p:cNvCxnSpPr>
            <a:cxnSpLocks noChangeShapeType="1"/>
            <a:stCxn id="35849" idx="2"/>
            <a:endCxn id="35854" idx="0"/>
          </p:cNvCxnSpPr>
          <p:nvPr/>
        </p:nvCxnSpPr>
        <p:spPr bwMode="auto">
          <a:xfrm rot="5400000">
            <a:off x="5235575" y="4933950"/>
            <a:ext cx="381000" cy="419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865" name="カギ線コネクタ 45"/>
          <p:cNvCxnSpPr>
            <a:cxnSpLocks noChangeShapeType="1"/>
            <a:stCxn id="35849" idx="2"/>
            <a:endCxn id="35855" idx="0"/>
          </p:cNvCxnSpPr>
          <p:nvPr/>
        </p:nvCxnSpPr>
        <p:spPr bwMode="auto">
          <a:xfrm rot="16200000" flipH="1">
            <a:off x="5654675" y="4933950"/>
            <a:ext cx="381000" cy="419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66" name="角丸四角形 10"/>
          <p:cNvSpPr>
            <a:spLocks noChangeArrowheads="1"/>
          </p:cNvSpPr>
          <p:nvPr/>
        </p:nvSpPr>
        <p:spPr bwMode="auto">
          <a:xfrm>
            <a:off x="1219200" y="5257800"/>
            <a:ext cx="12954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>
                <a:latin typeface="Arial" charset="0"/>
              </a:rPr>
              <a:t>ul</a:t>
            </a:r>
            <a:endParaRPr lang="ja-JP" altLang="en-US">
              <a:latin typeface="Arial" charset="0"/>
            </a:endParaRPr>
          </a:p>
        </p:txBody>
      </p:sp>
      <p:sp>
        <p:nvSpPr>
          <p:cNvPr id="35867" name="角丸四角形 10"/>
          <p:cNvSpPr>
            <a:spLocks noChangeArrowheads="1"/>
          </p:cNvSpPr>
          <p:nvPr/>
        </p:nvSpPr>
        <p:spPr bwMode="auto">
          <a:xfrm>
            <a:off x="1066800" y="60198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CC66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>
                <a:latin typeface="Arial" charset="0"/>
              </a:rPr>
              <a:t>li</a:t>
            </a:r>
            <a:endParaRPr lang="ja-JP" altLang="en-US">
              <a:latin typeface="Arial" charset="0"/>
            </a:endParaRPr>
          </a:p>
        </p:txBody>
      </p:sp>
      <p:sp>
        <p:nvSpPr>
          <p:cNvPr id="35868" name="角丸四角形 10"/>
          <p:cNvSpPr>
            <a:spLocks noChangeArrowheads="1"/>
          </p:cNvSpPr>
          <p:nvPr/>
        </p:nvSpPr>
        <p:spPr bwMode="auto">
          <a:xfrm>
            <a:off x="1905000" y="60198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CC66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>
                <a:latin typeface="Arial" charset="0"/>
              </a:rPr>
              <a:t>li</a:t>
            </a:r>
            <a:endParaRPr lang="ja-JP" altLang="en-US">
              <a:latin typeface="Arial" charset="0"/>
            </a:endParaRPr>
          </a:p>
        </p:txBody>
      </p:sp>
      <p:cxnSp>
        <p:nvCxnSpPr>
          <p:cNvPr id="35869" name="カギ線コネクタ 51"/>
          <p:cNvCxnSpPr>
            <a:cxnSpLocks noChangeShapeType="1"/>
            <a:stCxn id="35866" idx="2"/>
            <a:endCxn id="35867" idx="0"/>
          </p:cNvCxnSpPr>
          <p:nvPr/>
        </p:nvCxnSpPr>
        <p:spPr bwMode="auto">
          <a:xfrm rot="5400000">
            <a:off x="1428750" y="5581650"/>
            <a:ext cx="381000" cy="495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870" name="カギ線コネクタ 52"/>
          <p:cNvCxnSpPr>
            <a:cxnSpLocks noChangeShapeType="1"/>
            <a:stCxn id="35866" idx="2"/>
            <a:endCxn id="35868" idx="0"/>
          </p:cNvCxnSpPr>
          <p:nvPr/>
        </p:nvCxnSpPr>
        <p:spPr bwMode="auto">
          <a:xfrm rot="16200000" flipH="1">
            <a:off x="1847850" y="5657850"/>
            <a:ext cx="381000" cy="342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871" name="カギ線コネクタ 53"/>
          <p:cNvCxnSpPr>
            <a:cxnSpLocks noChangeShapeType="1"/>
            <a:stCxn id="35850" idx="2"/>
            <a:endCxn id="35866" idx="0"/>
          </p:cNvCxnSpPr>
          <p:nvPr/>
        </p:nvCxnSpPr>
        <p:spPr bwMode="auto">
          <a:xfrm rot="16200000" flipH="1">
            <a:off x="1712913" y="5103812"/>
            <a:ext cx="304800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" name="雲 56"/>
          <p:cNvSpPr/>
          <p:nvPr/>
        </p:nvSpPr>
        <p:spPr bwMode="auto">
          <a:xfrm>
            <a:off x="6477000" y="3657600"/>
            <a:ext cx="2362200" cy="1600200"/>
          </a:xfrm>
          <a:prstGeom prst="cloud">
            <a:avLst/>
          </a:prstGeom>
          <a:solidFill>
            <a:srgbClr val="33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ja-JP" altLang="en-US">
                <a:solidFill>
                  <a:srgbClr val="FFFFFF"/>
                </a:solidFill>
                <a:latin typeface="Arial" charset="0"/>
              </a:rPr>
              <a:t>全ての子要素</a:t>
            </a:r>
            <a:endParaRPr lang="en-US" altLang="ja-JP">
              <a:solidFill>
                <a:srgbClr val="FFFFFF"/>
              </a:solidFill>
              <a:latin typeface="Arial" charset="0"/>
            </a:endParaRPr>
          </a:p>
          <a:p>
            <a:pPr algn="ctr">
              <a:defRPr/>
            </a:pPr>
            <a:r>
              <a:rPr lang="ja-JP" altLang="en-US">
                <a:solidFill>
                  <a:srgbClr val="FFFFFF"/>
                </a:solidFill>
                <a:latin typeface="Arial" charset="0"/>
              </a:rPr>
              <a:t>が一様に選択</a:t>
            </a:r>
            <a:endParaRPr lang="en-US" altLang="ja-JP">
              <a:solidFill>
                <a:srgbClr val="FFFFFF"/>
              </a:solidFill>
              <a:latin typeface="Arial" charset="0"/>
            </a:endParaRPr>
          </a:p>
          <a:p>
            <a:pPr algn="ctr">
              <a:defRPr/>
            </a:pPr>
            <a:r>
              <a:rPr lang="ja-JP" altLang="en-US">
                <a:solidFill>
                  <a:srgbClr val="FFFFFF"/>
                </a:solidFill>
                <a:latin typeface="Arial" charset="0"/>
              </a:rPr>
              <a:t>される</a:t>
            </a:r>
          </a:p>
        </p:txBody>
      </p:sp>
      <p:sp>
        <p:nvSpPr>
          <p:cNvPr id="35873" name="フリーフォーム 32"/>
          <p:cNvSpPr>
            <a:spLocks noChangeArrowheads="1"/>
          </p:cNvSpPr>
          <p:nvPr/>
        </p:nvSpPr>
        <p:spPr bwMode="auto">
          <a:xfrm>
            <a:off x="736600" y="4297363"/>
            <a:ext cx="5899150" cy="2278062"/>
          </a:xfrm>
          <a:custGeom>
            <a:avLst/>
            <a:gdLst>
              <a:gd name="T0" fmla="*/ 0 w 5899163"/>
              <a:gd name="T1" fmla="*/ 0 h 2279076"/>
              <a:gd name="T2" fmla="*/ 5899163 w 5899163"/>
              <a:gd name="T3" fmla="*/ 2279076 h 2279076"/>
            </a:gdLst>
            <a:ahLst/>
            <a:cxnLst/>
            <a:rect l="T0" t="T1" r="T2" b="T3"/>
            <a:pathLst>
              <a:path w="5899163" h="2279076">
                <a:moveTo>
                  <a:pt x="1934735" y="2148504"/>
                </a:moveTo>
                <a:cubicBezTo>
                  <a:pt x="1926822" y="2148504"/>
                  <a:pt x="1912239" y="2166624"/>
                  <a:pt x="1899127" y="2172244"/>
                </a:cubicBezTo>
                <a:cubicBezTo>
                  <a:pt x="1863145" y="2187666"/>
                  <a:pt x="1766278" y="2193601"/>
                  <a:pt x="1744823" y="2195985"/>
                </a:cubicBezTo>
                <a:cubicBezTo>
                  <a:pt x="1680933" y="2211958"/>
                  <a:pt x="1673265" y="2216127"/>
                  <a:pt x="1590519" y="2219725"/>
                </a:cubicBezTo>
                <a:cubicBezTo>
                  <a:pt x="1444213" y="2226086"/>
                  <a:pt x="1297737" y="2227638"/>
                  <a:pt x="1151346" y="2231595"/>
                </a:cubicBezTo>
                <a:lnTo>
                  <a:pt x="1020781" y="2243466"/>
                </a:lnTo>
                <a:cubicBezTo>
                  <a:pt x="989058" y="2246806"/>
                  <a:pt x="957512" y="2251680"/>
                  <a:pt x="925824" y="2255336"/>
                </a:cubicBezTo>
                <a:lnTo>
                  <a:pt x="712172" y="2279076"/>
                </a:lnTo>
                <a:cubicBezTo>
                  <a:pt x="625129" y="2275119"/>
                  <a:pt x="537555" y="2277588"/>
                  <a:pt x="451042" y="2267206"/>
                </a:cubicBezTo>
                <a:cubicBezTo>
                  <a:pt x="436878" y="2265506"/>
                  <a:pt x="427820" y="2250544"/>
                  <a:pt x="415434" y="2243466"/>
                </a:cubicBezTo>
                <a:cubicBezTo>
                  <a:pt x="400071" y="2234687"/>
                  <a:pt x="383423" y="2228318"/>
                  <a:pt x="367956" y="2219725"/>
                </a:cubicBezTo>
                <a:cubicBezTo>
                  <a:pt x="347789" y="2208520"/>
                  <a:pt x="327804" y="2196913"/>
                  <a:pt x="308608" y="2184115"/>
                </a:cubicBezTo>
                <a:cubicBezTo>
                  <a:pt x="292148" y="2173141"/>
                  <a:pt x="278824" y="2157352"/>
                  <a:pt x="261130" y="2148504"/>
                </a:cubicBezTo>
                <a:cubicBezTo>
                  <a:pt x="238749" y="2137313"/>
                  <a:pt x="189912" y="2124764"/>
                  <a:pt x="189912" y="2124764"/>
                </a:cubicBezTo>
                <a:cubicBezTo>
                  <a:pt x="181999" y="2116850"/>
                  <a:pt x="174912" y="2108014"/>
                  <a:pt x="166173" y="2101023"/>
                </a:cubicBezTo>
                <a:cubicBezTo>
                  <a:pt x="155034" y="2092111"/>
                  <a:pt x="138478" y="2089153"/>
                  <a:pt x="130565" y="2077283"/>
                </a:cubicBezTo>
                <a:cubicBezTo>
                  <a:pt x="121516" y="2063709"/>
                  <a:pt x="123383" y="2045428"/>
                  <a:pt x="118695" y="2029802"/>
                </a:cubicBezTo>
                <a:cubicBezTo>
                  <a:pt x="111505" y="2005833"/>
                  <a:pt x="105119" y="1981449"/>
                  <a:pt x="94956" y="1958581"/>
                </a:cubicBezTo>
                <a:cubicBezTo>
                  <a:pt x="89162" y="1945544"/>
                  <a:pt x="76704" y="1936139"/>
                  <a:pt x="71217" y="1922970"/>
                </a:cubicBezTo>
                <a:cubicBezTo>
                  <a:pt x="56780" y="1888321"/>
                  <a:pt x="44711" y="1852555"/>
                  <a:pt x="35608" y="1816139"/>
                </a:cubicBezTo>
                <a:cubicBezTo>
                  <a:pt x="31652" y="1800312"/>
                  <a:pt x="30165" y="1783653"/>
                  <a:pt x="23739" y="1768658"/>
                </a:cubicBezTo>
                <a:cubicBezTo>
                  <a:pt x="18120" y="1755546"/>
                  <a:pt x="7913" y="1744918"/>
                  <a:pt x="0" y="1733048"/>
                </a:cubicBezTo>
                <a:cubicBezTo>
                  <a:pt x="3956" y="1717221"/>
                  <a:pt x="8670" y="1701564"/>
                  <a:pt x="11869" y="1685567"/>
                </a:cubicBezTo>
                <a:cubicBezTo>
                  <a:pt x="17728" y="1656271"/>
                  <a:pt x="23795" y="1598369"/>
                  <a:pt x="35608" y="1566865"/>
                </a:cubicBezTo>
                <a:cubicBezTo>
                  <a:pt x="41821" y="1550297"/>
                  <a:pt x="52377" y="1535648"/>
                  <a:pt x="59347" y="1519384"/>
                </a:cubicBezTo>
                <a:cubicBezTo>
                  <a:pt x="88832" y="1450584"/>
                  <a:pt x="49337" y="1516597"/>
                  <a:pt x="94956" y="1448163"/>
                </a:cubicBezTo>
                <a:cubicBezTo>
                  <a:pt x="98913" y="1432336"/>
                  <a:pt x="106826" y="1416996"/>
                  <a:pt x="106826" y="1400682"/>
                </a:cubicBezTo>
                <a:cubicBezTo>
                  <a:pt x="106826" y="1279450"/>
                  <a:pt x="99283" y="1248595"/>
                  <a:pt x="83087" y="1151408"/>
                </a:cubicBezTo>
                <a:cubicBezTo>
                  <a:pt x="87043" y="1123711"/>
                  <a:pt x="92810" y="1096213"/>
                  <a:pt x="94956" y="1068317"/>
                </a:cubicBezTo>
                <a:cubicBezTo>
                  <a:pt x="117583" y="774148"/>
                  <a:pt x="89465" y="929599"/>
                  <a:pt x="118695" y="783433"/>
                </a:cubicBezTo>
                <a:cubicBezTo>
                  <a:pt x="122652" y="720125"/>
                  <a:pt x="125700" y="656754"/>
                  <a:pt x="130565" y="593510"/>
                </a:cubicBezTo>
                <a:cubicBezTo>
                  <a:pt x="133041" y="561319"/>
                  <a:pt x="133207" y="481393"/>
                  <a:pt x="154304" y="439197"/>
                </a:cubicBezTo>
                <a:cubicBezTo>
                  <a:pt x="160684" y="426437"/>
                  <a:pt x="166904" y="412499"/>
                  <a:pt x="178043" y="403587"/>
                </a:cubicBezTo>
                <a:cubicBezTo>
                  <a:pt x="187813" y="395771"/>
                  <a:pt x="201782" y="395673"/>
                  <a:pt x="213652" y="391716"/>
                </a:cubicBezTo>
                <a:cubicBezTo>
                  <a:pt x="221565" y="379846"/>
                  <a:pt x="228107" y="366938"/>
                  <a:pt x="237391" y="356106"/>
                </a:cubicBezTo>
                <a:cubicBezTo>
                  <a:pt x="279985" y="306411"/>
                  <a:pt x="318050" y="280163"/>
                  <a:pt x="379825" y="249274"/>
                </a:cubicBezTo>
                <a:cubicBezTo>
                  <a:pt x="419390" y="229490"/>
                  <a:pt x="456555" y="203912"/>
                  <a:pt x="498521" y="189923"/>
                </a:cubicBezTo>
                <a:cubicBezTo>
                  <a:pt x="510390" y="185966"/>
                  <a:pt x="522939" y="183648"/>
                  <a:pt x="534129" y="178053"/>
                </a:cubicBezTo>
                <a:cubicBezTo>
                  <a:pt x="626166" y="132033"/>
                  <a:pt x="515845" y="172278"/>
                  <a:pt x="605346" y="142443"/>
                </a:cubicBezTo>
                <a:cubicBezTo>
                  <a:pt x="617216" y="134529"/>
                  <a:pt x="627598" y="123711"/>
                  <a:pt x="640955" y="118702"/>
                </a:cubicBezTo>
                <a:cubicBezTo>
                  <a:pt x="659845" y="111618"/>
                  <a:pt x="680198" y="108507"/>
                  <a:pt x="700303" y="106832"/>
                </a:cubicBezTo>
                <a:cubicBezTo>
                  <a:pt x="775321" y="100580"/>
                  <a:pt x="850650" y="98919"/>
                  <a:pt x="925824" y="94962"/>
                </a:cubicBezTo>
                <a:cubicBezTo>
                  <a:pt x="941650" y="91005"/>
                  <a:pt x="957677" y="87780"/>
                  <a:pt x="973302" y="83092"/>
                </a:cubicBezTo>
                <a:cubicBezTo>
                  <a:pt x="997270" y="75901"/>
                  <a:pt x="1019540" y="60820"/>
                  <a:pt x="1044520" y="59351"/>
                </a:cubicBezTo>
                <a:lnTo>
                  <a:pt x="1246302" y="47481"/>
                </a:lnTo>
                <a:cubicBezTo>
                  <a:pt x="1273998" y="43524"/>
                  <a:pt x="1301793" y="40211"/>
                  <a:pt x="1329389" y="35611"/>
                </a:cubicBezTo>
                <a:cubicBezTo>
                  <a:pt x="1349289" y="32294"/>
                  <a:pt x="1368564" y="24042"/>
                  <a:pt x="1388736" y="23741"/>
                </a:cubicBezTo>
                <a:lnTo>
                  <a:pt x="2919908" y="11871"/>
                </a:lnTo>
                <a:lnTo>
                  <a:pt x="3548993" y="0"/>
                </a:lnTo>
                <a:cubicBezTo>
                  <a:pt x="3636126" y="0"/>
                  <a:pt x="3723140" y="6754"/>
                  <a:pt x="3810123" y="11871"/>
                </a:cubicBezTo>
                <a:cubicBezTo>
                  <a:pt x="3930767" y="18968"/>
                  <a:pt x="3934562" y="21170"/>
                  <a:pt x="4035645" y="35611"/>
                </a:cubicBezTo>
                <a:cubicBezTo>
                  <a:pt x="4047514" y="43524"/>
                  <a:pt x="4061166" y="49263"/>
                  <a:pt x="4071253" y="59351"/>
                </a:cubicBezTo>
                <a:cubicBezTo>
                  <a:pt x="4100164" y="88264"/>
                  <a:pt x="4095965" y="104304"/>
                  <a:pt x="4106862" y="142443"/>
                </a:cubicBezTo>
                <a:cubicBezTo>
                  <a:pt x="4110299" y="154474"/>
                  <a:pt x="4114775" y="166183"/>
                  <a:pt x="4118732" y="178053"/>
                </a:cubicBezTo>
                <a:cubicBezTo>
                  <a:pt x="4122688" y="328409"/>
                  <a:pt x="4124340" y="478843"/>
                  <a:pt x="4130601" y="629120"/>
                </a:cubicBezTo>
                <a:cubicBezTo>
                  <a:pt x="4137499" y="794671"/>
                  <a:pt x="4118406" y="705869"/>
                  <a:pt x="4189949" y="795303"/>
                </a:cubicBezTo>
                <a:cubicBezTo>
                  <a:pt x="4207772" y="817583"/>
                  <a:pt x="4210359" y="857501"/>
                  <a:pt x="4237427" y="866524"/>
                </a:cubicBezTo>
                <a:cubicBezTo>
                  <a:pt x="4249297" y="870481"/>
                  <a:pt x="4261006" y="874957"/>
                  <a:pt x="4273036" y="878394"/>
                </a:cubicBezTo>
                <a:cubicBezTo>
                  <a:pt x="4312149" y="889569"/>
                  <a:pt x="4339067" y="893975"/>
                  <a:pt x="4379861" y="902134"/>
                </a:cubicBezTo>
                <a:cubicBezTo>
                  <a:pt x="4457876" y="980152"/>
                  <a:pt x="4385384" y="918245"/>
                  <a:pt x="4629122" y="937745"/>
                </a:cubicBezTo>
                <a:cubicBezTo>
                  <a:pt x="4653112" y="939664"/>
                  <a:pt x="4676600" y="945658"/>
                  <a:pt x="4700339" y="949615"/>
                </a:cubicBezTo>
                <a:cubicBezTo>
                  <a:pt x="4731991" y="945658"/>
                  <a:pt x="4763446" y="939514"/>
                  <a:pt x="4795296" y="937745"/>
                </a:cubicBezTo>
                <a:cubicBezTo>
                  <a:pt x="5171225" y="916859"/>
                  <a:pt x="5210995" y="927813"/>
                  <a:pt x="5638033" y="937745"/>
                </a:cubicBezTo>
                <a:cubicBezTo>
                  <a:pt x="5653859" y="941702"/>
                  <a:pt x="5670035" y="944456"/>
                  <a:pt x="5685511" y="949615"/>
                </a:cubicBezTo>
                <a:cubicBezTo>
                  <a:pt x="5755879" y="973072"/>
                  <a:pt x="5730293" y="969520"/>
                  <a:pt x="5792337" y="997096"/>
                </a:cubicBezTo>
                <a:cubicBezTo>
                  <a:pt x="5811807" y="1005750"/>
                  <a:pt x="5831902" y="1012923"/>
                  <a:pt x="5851685" y="1020836"/>
                </a:cubicBezTo>
                <a:cubicBezTo>
                  <a:pt x="5859598" y="1028750"/>
                  <a:pt x="5871885" y="1033960"/>
                  <a:pt x="5875424" y="1044577"/>
                </a:cubicBezTo>
                <a:cubicBezTo>
                  <a:pt x="5888183" y="1082857"/>
                  <a:pt x="5899163" y="1163279"/>
                  <a:pt x="5899163" y="1163279"/>
                </a:cubicBezTo>
                <a:cubicBezTo>
                  <a:pt x="5895207" y="1218673"/>
                  <a:pt x="5891906" y="1274118"/>
                  <a:pt x="5887294" y="1329461"/>
                </a:cubicBezTo>
                <a:cubicBezTo>
                  <a:pt x="5883992" y="1369088"/>
                  <a:pt x="5881047" y="1408798"/>
                  <a:pt x="5875424" y="1448163"/>
                </a:cubicBezTo>
                <a:cubicBezTo>
                  <a:pt x="5873117" y="1464313"/>
                  <a:pt x="5869980" y="1480649"/>
                  <a:pt x="5863554" y="1495644"/>
                </a:cubicBezTo>
                <a:cubicBezTo>
                  <a:pt x="5851685" y="1523339"/>
                  <a:pt x="5831902" y="1543125"/>
                  <a:pt x="5804207" y="1554995"/>
                </a:cubicBezTo>
                <a:cubicBezTo>
                  <a:pt x="5789213" y="1561421"/>
                  <a:pt x="5772654" y="1563326"/>
                  <a:pt x="5756729" y="1566865"/>
                </a:cubicBezTo>
                <a:cubicBezTo>
                  <a:pt x="5621110" y="1597004"/>
                  <a:pt x="5765691" y="1561657"/>
                  <a:pt x="5649903" y="1590605"/>
                </a:cubicBezTo>
                <a:cubicBezTo>
                  <a:pt x="5566816" y="1586648"/>
                  <a:pt x="5483536" y="1585643"/>
                  <a:pt x="5400642" y="1578735"/>
                </a:cubicBezTo>
                <a:cubicBezTo>
                  <a:pt x="5388174" y="1577696"/>
                  <a:pt x="5377545" y="1566865"/>
                  <a:pt x="5365034" y="1566865"/>
                </a:cubicBezTo>
                <a:cubicBezTo>
                  <a:pt x="5159257" y="1566865"/>
                  <a:pt x="4953556" y="1574778"/>
                  <a:pt x="4747817" y="1578735"/>
                </a:cubicBezTo>
                <a:cubicBezTo>
                  <a:pt x="4597470" y="1574778"/>
                  <a:pt x="4447004" y="1574019"/>
                  <a:pt x="4296775" y="1566865"/>
                </a:cubicBezTo>
                <a:cubicBezTo>
                  <a:pt x="4280480" y="1566089"/>
                  <a:pt x="4265347" y="1557913"/>
                  <a:pt x="4249297" y="1554995"/>
                </a:cubicBezTo>
                <a:cubicBezTo>
                  <a:pt x="4221771" y="1549990"/>
                  <a:pt x="4193906" y="1547082"/>
                  <a:pt x="4166210" y="1543125"/>
                </a:cubicBezTo>
                <a:cubicBezTo>
                  <a:pt x="4110819" y="1460034"/>
                  <a:pt x="4043601" y="1383709"/>
                  <a:pt x="4000036" y="1293851"/>
                </a:cubicBezTo>
                <a:cubicBezTo>
                  <a:pt x="3975245" y="1242717"/>
                  <a:pt x="3968716" y="1014102"/>
                  <a:pt x="3964427" y="973356"/>
                </a:cubicBezTo>
                <a:cubicBezTo>
                  <a:pt x="3961612" y="946616"/>
                  <a:pt x="3956020" y="915736"/>
                  <a:pt x="3928819" y="902134"/>
                </a:cubicBezTo>
                <a:cubicBezTo>
                  <a:pt x="3914228" y="894838"/>
                  <a:pt x="3897167" y="894221"/>
                  <a:pt x="3881341" y="890264"/>
                </a:cubicBezTo>
                <a:cubicBezTo>
                  <a:pt x="3827132" y="854124"/>
                  <a:pt x="3865320" y="873816"/>
                  <a:pt x="3798254" y="854654"/>
                </a:cubicBezTo>
                <a:cubicBezTo>
                  <a:pt x="3770368" y="846686"/>
                  <a:pt x="3744535" y="834005"/>
                  <a:pt x="3715167" y="830913"/>
                </a:cubicBezTo>
                <a:cubicBezTo>
                  <a:pt x="3656014" y="824686"/>
                  <a:pt x="3596574" y="820901"/>
                  <a:pt x="3537124" y="819043"/>
                </a:cubicBezTo>
                <a:cubicBezTo>
                  <a:pt x="3343309" y="812986"/>
                  <a:pt x="3149385" y="811130"/>
                  <a:pt x="2955516" y="807173"/>
                </a:cubicBezTo>
                <a:cubicBezTo>
                  <a:pt x="2915951" y="803216"/>
                  <a:pt x="2876184" y="800926"/>
                  <a:pt x="2836821" y="795303"/>
                </a:cubicBezTo>
                <a:cubicBezTo>
                  <a:pt x="2820672" y="792996"/>
                  <a:pt x="2805656" y="783433"/>
                  <a:pt x="2789343" y="783433"/>
                </a:cubicBezTo>
                <a:cubicBezTo>
                  <a:pt x="2745642" y="783433"/>
                  <a:pt x="2702300" y="791346"/>
                  <a:pt x="2658778" y="795303"/>
                </a:cubicBezTo>
                <a:cubicBezTo>
                  <a:pt x="2642952" y="799260"/>
                  <a:pt x="2627296" y="803974"/>
                  <a:pt x="2611299" y="807173"/>
                </a:cubicBezTo>
                <a:cubicBezTo>
                  <a:pt x="2356114" y="858212"/>
                  <a:pt x="2114763" y="811834"/>
                  <a:pt x="1839779" y="807173"/>
                </a:cubicBezTo>
                <a:cubicBezTo>
                  <a:pt x="1800214" y="803216"/>
                  <a:pt x="1760791" y="793213"/>
                  <a:pt x="1721084" y="795303"/>
                </a:cubicBezTo>
                <a:cubicBezTo>
                  <a:pt x="1684657" y="797220"/>
                  <a:pt x="1650027" y="811889"/>
                  <a:pt x="1614258" y="819043"/>
                </a:cubicBezTo>
                <a:cubicBezTo>
                  <a:pt x="1590659" y="823763"/>
                  <a:pt x="1566779" y="826956"/>
                  <a:pt x="1543040" y="830913"/>
                </a:cubicBezTo>
                <a:cubicBezTo>
                  <a:pt x="1531171" y="834870"/>
                  <a:pt x="1519818" y="841014"/>
                  <a:pt x="1507432" y="842784"/>
                </a:cubicBezTo>
                <a:cubicBezTo>
                  <a:pt x="1331968" y="867852"/>
                  <a:pt x="1221144" y="849463"/>
                  <a:pt x="1020781" y="842784"/>
                </a:cubicBezTo>
                <a:cubicBezTo>
                  <a:pt x="1000998" y="838827"/>
                  <a:pt x="981005" y="835806"/>
                  <a:pt x="961433" y="830913"/>
                </a:cubicBezTo>
                <a:cubicBezTo>
                  <a:pt x="949295" y="827878"/>
                  <a:pt x="938279" y="820229"/>
                  <a:pt x="925824" y="819043"/>
                </a:cubicBezTo>
                <a:cubicBezTo>
                  <a:pt x="854818" y="812280"/>
                  <a:pt x="783389" y="811130"/>
                  <a:pt x="712172" y="807173"/>
                </a:cubicBezTo>
                <a:cubicBezTo>
                  <a:pt x="668650" y="815086"/>
                  <a:pt x="623886" y="817903"/>
                  <a:pt x="581607" y="830913"/>
                </a:cubicBezTo>
                <a:cubicBezTo>
                  <a:pt x="570911" y="834204"/>
                  <a:pt x="566607" y="847663"/>
                  <a:pt x="557868" y="854654"/>
                </a:cubicBezTo>
                <a:cubicBezTo>
                  <a:pt x="546729" y="863566"/>
                  <a:pt x="535372" y="872774"/>
                  <a:pt x="522260" y="878394"/>
                </a:cubicBezTo>
                <a:cubicBezTo>
                  <a:pt x="507266" y="884820"/>
                  <a:pt x="490406" y="885576"/>
                  <a:pt x="474781" y="890264"/>
                </a:cubicBezTo>
                <a:cubicBezTo>
                  <a:pt x="450813" y="897455"/>
                  <a:pt x="403564" y="914005"/>
                  <a:pt x="403564" y="914005"/>
                </a:cubicBezTo>
                <a:cubicBezTo>
                  <a:pt x="384729" y="942258"/>
                  <a:pt x="358537" y="980325"/>
                  <a:pt x="344217" y="1008966"/>
                </a:cubicBezTo>
                <a:cubicBezTo>
                  <a:pt x="299258" y="1098889"/>
                  <a:pt x="347349" y="1041443"/>
                  <a:pt x="284869" y="1103928"/>
                </a:cubicBezTo>
                <a:cubicBezTo>
                  <a:pt x="279270" y="1120724"/>
                  <a:pt x="261130" y="1172109"/>
                  <a:pt x="261130" y="1187019"/>
                </a:cubicBezTo>
                <a:cubicBezTo>
                  <a:pt x="261130" y="1262301"/>
                  <a:pt x="263263" y="1337903"/>
                  <a:pt x="272999" y="1412552"/>
                </a:cubicBezTo>
                <a:cubicBezTo>
                  <a:pt x="275287" y="1430098"/>
                  <a:pt x="286923" y="1445310"/>
                  <a:pt x="296738" y="1460033"/>
                </a:cubicBezTo>
                <a:cubicBezTo>
                  <a:pt x="310162" y="1480171"/>
                  <a:pt x="354485" y="1508158"/>
                  <a:pt x="367956" y="1519384"/>
                </a:cubicBezTo>
                <a:cubicBezTo>
                  <a:pt x="396144" y="1542875"/>
                  <a:pt x="389570" y="1550094"/>
                  <a:pt x="427303" y="1566865"/>
                </a:cubicBezTo>
                <a:cubicBezTo>
                  <a:pt x="478081" y="1589434"/>
                  <a:pt x="497659" y="1588662"/>
                  <a:pt x="545999" y="1602475"/>
                </a:cubicBezTo>
                <a:cubicBezTo>
                  <a:pt x="558029" y="1605912"/>
                  <a:pt x="569210" y="1612655"/>
                  <a:pt x="581607" y="1614346"/>
                </a:cubicBezTo>
                <a:cubicBezTo>
                  <a:pt x="656503" y="1624560"/>
                  <a:pt x="731955" y="1630173"/>
                  <a:pt x="807129" y="1638086"/>
                </a:cubicBezTo>
                <a:cubicBezTo>
                  <a:pt x="965389" y="1634129"/>
                  <a:pt x="1123884" y="1635698"/>
                  <a:pt x="1281910" y="1626216"/>
                </a:cubicBezTo>
                <a:cubicBezTo>
                  <a:pt x="1322187" y="1623799"/>
                  <a:pt x="1361041" y="1610389"/>
                  <a:pt x="1400606" y="1602475"/>
                </a:cubicBezTo>
                <a:cubicBezTo>
                  <a:pt x="1420389" y="1598518"/>
                  <a:pt x="1440382" y="1595498"/>
                  <a:pt x="1459954" y="1590605"/>
                </a:cubicBezTo>
                <a:cubicBezTo>
                  <a:pt x="1475780" y="1586648"/>
                  <a:pt x="1491341" y="1581417"/>
                  <a:pt x="1507432" y="1578735"/>
                </a:cubicBezTo>
                <a:cubicBezTo>
                  <a:pt x="1538896" y="1573491"/>
                  <a:pt x="1570736" y="1570822"/>
                  <a:pt x="1602388" y="1566865"/>
                </a:cubicBezTo>
                <a:cubicBezTo>
                  <a:pt x="1661736" y="1574778"/>
                  <a:pt x="1721984" y="1577616"/>
                  <a:pt x="1780431" y="1590605"/>
                </a:cubicBezTo>
                <a:cubicBezTo>
                  <a:pt x="1794357" y="1593700"/>
                  <a:pt x="1805378" y="1604868"/>
                  <a:pt x="1816040" y="1614346"/>
                </a:cubicBezTo>
                <a:cubicBezTo>
                  <a:pt x="1847359" y="1642187"/>
                  <a:pt x="1919687" y="1711645"/>
                  <a:pt x="1934735" y="1756788"/>
                </a:cubicBezTo>
                <a:cubicBezTo>
                  <a:pt x="1952861" y="1811166"/>
                  <a:pt x="1939098" y="1782388"/>
                  <a:pt x="1982214" y="1839879"/>
                </a:cubicBezTo>
                <a:cubicBezTo>
                  <a:pt x="1986170" y="1859663"/>
                  <a:pt x="1988775" y="1879765"/>
                  <a:pt x="1994083" y="1899230"/>
                </a:cubicBezTo>
                <a:cubicBezTo>
                  <a:pt x="2000667" y="1923373"/>
                  <a:pt x="2017822" y="1970451"/>
                  <a:pt x="2017822" y="1970451"/>
                </a:cubicBezTo>
                <a:cubicBezTo>
                  <a:pt x="2013866" y="1990235"/>
                  <a:pt x="2011261" y="2010337"/>
                  <a:pt x="2005953" y="2029802"/>
                </a:cubicBezTo>
                <a:cubicBezTo>
                  <a:pt x="1999369" y="2053945"/>
                  <a:pt x="1990127" y="2077283"/>
                  <a:pt x="1982214" y="2101023"/>
                </a:cubicBezTo>
                <a:cubicBezTo>
                  <a:pt x="1974803" y="2123258"/>
                  <a:pt x="1967058" y="2156904"/>
                  <a:pt x="1946605" y="2172244"/>
                </a:cubicBezTo>
                <a:cubicBezTo>
                  <a:pt x="1940275" y="2176992"/>
                  <a:pt x="1942648" y="2148504"/>
                  <a:pt x="1934735" y="2148504"/>
                </a:cubicBezTo>
                <a:close/>
              </a:path>
            </a:pathLst>
          </a:custGeom>
          <a:noFill/>
          <a:ln w="38100" cap="rnd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補足：階層ｾﾚｸﾀについて</a:t>
            </a:r>
          </a:p>
        </p:txBody>
      </p:sp>
      <p:sp>
        <p:nvSpPr>
          <p:cNvPr id="37891" name="コンテンツ プレースホル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ｸﾗｽｾﾚｸﾀとの組合わせに注意</a:t>
            </a:r>
            <a:endParaRPr lang="en-US" altLang="ja-JP" dirty="0"/>
          </a:p>
          <a:p>
            <a:pPr lvl="1"/>
            <a:r>
              <a:rPr lang="en-US" altLang="ja-JP" dirty="0"/>
              <a:t>"</a:t>
            </a:r>
            <a:r>
              <a:rPr lang="ja-JP" altLang="en-US" dirty="0"/>
              <a:t>ｾﾚｸﾀ</a:t>
            </a:r>
            <a:r>
              <a:rPr lang="en-US" altLang="ja-JP" dirty="0"/>
              <a:t>1.</a:t>
            </a:r>
            <a:r>
              <a:rPr lang="ja-JP" altLang="en-US" dirty="0"/>
              <a:t>ｸﾗｽ</a:t>
            </a:r>
            <a:r>
              <a:rPr lang="en-US" altLang="ja-JP" dirty="0"/>
              <a:t>" ⇒ </a:t>
            </a:r>
            <a:r>
              <a:rPr lang="ja-JP" altLang="en-US" dirty="0"/>
              <a:t>指定の</a:t>
            </a:r>
            <a:r>
              <a:rPr lang="en-US" altLang="ja-JP" dirty="0"/>
              <a:t>class</a:t>
            </a:r>
            <a:r>
              <a:rPr lang="ja-JP" altLang="en-US" dirty="0"/>
              <a:t>属性を持つｾﾚｸﾀ</a:t>
            </a:r>
            <a:r>
              <a:rPr lang="en-US" altLang="ja-JP" dirty="0"/>
              <a:t>1</a:t>
            </a:r>
            <a:r>
              <a:rPr lang="ja-JP" altLang="en-US" dirty="0"/>
              <a:t>の要素</a:t>
            </a:r>
            <a:endParaRPr lang="en-US" altLang="ja-JP" dirty="0"/>
          </a:p>
          <a:p>
            <a:pPr lvl="1">
              <a:spcAft>
                <a:spcPts val="1200"/>
              </a:spcAft>
            </a:pPr>
            <a:r>
              <a:rPr lang="en-US" altLang="ja-JP" dirty="0"/>
              <a:t>"</a:t>
            </a:r>
            <a:r>
              <a:rPr lang="ja-JP" altLang="en-US" dirty="0"/>
              <a:t>ｾﾚｸﾀ</a:t>
            </a:r>
            <a:r>
              <a:rPr lang="en-US" altLang="ja-JP" dirty="0"/>
              <a:t>1 .</a:t>
            </a:r>
            <a:r>
              <a:rPr lang="ja-JP" altLang="en-US" dirty="0"/>
              <a:t>ｸﾗｽ</a:t>
            </a:r>
            <a:r>
              <a:rPr lang="en-US" altLang="ja-JP" dirty="0"/>
              <a:t>" ⇒ </a:t>
            </a:r>
            <a:r>
              <a:rPr lang="ja-JP" altLang="en-US" dirty="0"/>
              <a:t>ｾﾚｸﾀ</a:t>
            </a:r>
            <a:r>
              <a:rPr lang="en-US" altLang="ja-JP" dirty="0"/>
              <a:t>1</a:t>
            </a:r>
            <a:r>
              <a:rPr lang="ja-JP" altLang="en-US" dirty="0"/>
              <a:t>の要素の子孫のうち指定の</a:t>
            </a:r>
            <a:r>
              <a:rPr lang="en-US" altLang="ja-JP" dirty="0"/>
              <a:t>class</a:t>
            </a:r>
            <a:r>
              <a:rPr lang="ja-JP" altLang="en-US" dirty="0"/>
              <a:t>属性を持つ要素</a:t>
            </a:r>
            <a:endParaRPr lang="en-US" altLang="ja-JP" dirty="0"/>
          </a:p>
          <a:p>
            <a:pPr lvl="1">
              <a:buFontTx/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半角スペースの</a:t>
            </a:r>
            <a:r>
              <a:rPr lang="ja-JP" altLang="en-US" dirty="0"/>
              <a:t>有無ひとつで，選択される要素が全く違ってしまう！</a:t>
            </a:r>
            <a:endParaRPr lang="en-US" altLang="ja-JP" dirty="0"/>
          </a:p>
          <a:p>
            <a:pPr lvl="2"/>
            <a:r>
              <a:rPr lang="ja-JP" altLang="en-US" dirty="0"/>
              <a:t>次ｽﾗｲﾄﾞの「ﾌｨﾙﾀ」も</a:t>
            </a:r>
            <a:r>
              <a:rPr lang="en-US" altLang="ja-JP" dirty="0"/>
              <a:t>CSS</a:t>
            </a:r>
            <a:r>
              <a:rPr lang="ja-JP" altLang="en-US" dirty="0"/>
              <a:t>の「疑似ｸﾗｽ」なので，これと同じ振る舞いをする</a:t>
            </a:r>
            <a:endParaRPr lang="en-US" altLang="ja-JP" dirty="0"/>
          </a:p>
        </p:txBody>
      </p:sp>
      <p:sp>
        <p:nvSpPr>
          <p:cNvPr id="37892" name="フッター プレースホルダ 3"/>
          <p:cNvSpPr>
            <a:spLocks noGrp="1"/>
          </p:cNvSpPr>
          <p:nvPr>
            <p:ph type="ftr" sz="quarter" idx="10"/>
          </p:nvPr>
        </p:nvSpPr>
        <p:spPr>
          <a:xfrm>
            <a:off x="638200" y="6400800"/>
            <a:ext cx="6166048" cy="457200"/>
          </a:xfrm>
          <a:noFill/>
        </p:spPr>
        <p:txBody>
          <a:bodyPr/>
          <a:lstStyle/>
          <a:p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  <p:sp>
        <p:nvSpPr>
          <p:cNvPr id="37893" name="正方形/長方形 32"/>
          <p:cNvSpPr>
            <a:spLocks noChangeArrowheads="1"/>
          </p:cNvSpPr>
          <p:nvPr/>
        </p:nvSpPr>
        <p:spPr bwMode="auto">
          <a:xfrm>
            <a:off x="2643188" y="3429000"/>
            <a:ext cx="1524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latin typeface="Arial" charset="0"/>
            </a:endParaRPr>
          </a:p>
        </p:txBody>
      </p:sp>
      <p:sp>
        <p:nvSpPr>
          <p:cNvPr id="3" name="四角形吹き出し 2"/>
          <p:cNvSpPr/>
          <p:nvPr/>
        </p:nvSpPr>
        <p:spPr bwMode="auto">
          <a:xfrm>
            <a:off x="3347864" y="2924944"/>
            <a:ext cx="2160240" cy="360040"/>
          </a:xfrm>
          <a:prstGeom prst="wedgeRectCallout">
            <a:avLst>
              <a:gd name="adj1" fmla="val -77931"/>
              <a:gd name="adj2" fmla="val 894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 smtClean="0">
                <a:latin typeface="Arial" charset="0"/>
              </a:rPr>
              <a:t>空白。半角スペース</a:t>
            </a: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jQuery</a:t>
            </a:r>
            <a:r>
              <a:rPr lang="ja-JP" altLang="en-US"/>
              <a:t>ｵﾌﾞｼﾞｪｸﾄのｾﾚｸﾀの色々</a:t>
            </a:r>
          </a:p>
        </p:txBody>
      </p:sp>
      <p:sp>
        <p:nvSpPr>
          <p:cNvPr id="39939" name="コンテンツ プレースホル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各種ﾌｨﾙﾀ</a:t>
            </a:r>
            <a:r>
              <a:rPr lang="en-US" altLang="ja-JP"/>
              <a:t>(=CSS</a:t>
            </a:r>
            <a:r>
              <a:rPr lang="ja-JP" altLang="en-US"/>
              <a:t>の「擬似ｸﾗｽ」</a:t>
            </a:r>
            <a:r>
              <a:rPr lang="en-US" altLang="ja-JP"/>
              <a:t>)</a:t>
            </a:r>
          </a:p>
          <a:p>
            <a:pPr lvl="1"/>
            <a:r>
              <a:rPr lang="ja-JP" altLang="en-US">
                <a:solidFill>
                  <a:srgbClr val="3366FF"/>
                </a:solidFill>
              </a:rPr>
              <a:t>基本ﾌｨﾙﾀ</a:t>
            </a:r>
            <a:endParaRPr lang="en-US" altLang="ja-JP">
              <a:solidFill>
                <a:srgbClr val="3366FF"/>
              </a:solidFill>
            </a:endParaRPr>
          </a:p>
          <a:p>
            <a:pPr lvl="2">
              <a:buFontTx/>
              <a:buNone/>
            </a:pPr>
            <a:r>
              <a:rPr lang="en-US" altLang="ja-JP"/>
              <a:t>	:first, :last, :not(</a:t>
            </a:r>
            <a:r>
              <a:rPr lang="ja-JP" altLang="en-US"/>
              <a:t>ｾﾚｸﾀ</a:t>
            </a:r>
            <a:r>
              <a:rPr lang="en-US" altLang="ja-JP"/>
              <a:t>), :even, :odd, :eq(</a:t>
            </a:r>
            <a:r>
              <a:rPr lang="ja-JP" altLang="en-US"/>
              <a:t>位置</a:t>
            </a:r>
            <a:r>
              <a:rPr lang="en-US" altLang="ja-JP"/>
              <a:t>), :gt(</a:t>
            </a:r>
            <a:r>
              <a:rPr lang="ja-JP" altLang="en-US"/>
              <a:t>位置</a:t>
            </a:r>
            <a:r>
              <a:rPr lang="en-US" altLang="ja-JP"/>
              <a:t>), :lt(</a:t>
            </a:r>
            <a:r>
              <a:rPr lang="ja-JP" altLang="en-US"/>
              <a:t>位置</a:t>
            </a:r>
            <a:r>
              <a:rPr lang="en-US" altLang="ja-JP"/>
              <a:t>), :header, :animated</a:t>
            </a:r>
          </a:p>
          <a:p>
            <a:pPr lvl="1"/>
            <a:r>
              <a:rPr lang="ja-JP" altLang="en-US">
                <a:solidFill>
                  <a:srgbClr val="3366FF"/>
                </a:solidFill>
              </a:rPr>
              <a:t>内容ﾌｨﾙﾀ</a:t>
            </a:r>
            <a:endParaRPr lang="en-US" altLang="ja-JP">
              <a:solidFill>
                <a:srgbClr val="3366FF"/>
              </a:solidFill>
            </a:endParaRPr>
          </a:p>
          <a:p>
            <a:pPr lvl="2">
              <a:buFontTx/>
              <a:buNone/>
            </a:pPr>
            <a:r>
              <a:rPr lang="en-US" altLang="ja-JP"/>
              <a:t>	:contains(</a:t>
            </a:r>
            <a:r>
              <a:rPr lang="ja-JP" altLang="en-US"/>
              <a:t>文字列</a:t>
            </a:r>
            <a:r>
              <a:rPr lang="en-US" altLang="ja-JP"/>
              <a:t>), :empty, :has(</a:t>
            </a:r>
            <a:r>
              <a:rPr lang="ja-JP" altLang="en-US"/>
              <a:t>ｾﾚｸﾀ</a:t>
            </a:r>
            <a:r>
              <a:rPr lang="en-US" altLang="ja-JP"/>
              <a:t>), :parent</a:t>
            </a:r>
          </a:p>
          <a:p>
            <a:pPr lvl="1"/>
            <a:r>
              <a:rPr lang="ja-JP" altLang="en-US">
                <a:solidFill>
                  <a:srgbClr val="3366FF"/>
                </a:solidFill>
              </a:rPr>
              <a:t>可視性ﾌｨﾙﾀ</a:t>
            </a:r>
            <a:endParaRPr lang="en-US" altLang="ja-JP">
              <a:solidFill>
                <a:srgbClr val="3366FF"/>
              </a:solidFill>
            </a:endParaRPr>
          </a:p>
          <a:p>
            <a:pPr lvl="2">
              <a:buFontTx/>
              <a:buNone/>
            </a:pPr>
            <a:r>
              <a:rPr lang="en-US" altLang="ja-JP"/>
              <a:t>	:hidden, :visible</a:t>
            </a:r>
          </a:p>
          <a:p>
            <a:pPr lvl="1">
              <a:buFontTx/>
              <a:buNone/>
            </a:pPr>
            <a:r>
              <a:rPr lang="en-US" altLang="ja-JP"/>
              <a:t>(</a:t>
            </a:r>
            <a:r>
              <a:rPr lang="ja-JP" altLang="en-US"/>
              <a:t>続く</a:t>
            </a:r>
            <a:r>
              <a:rPr lang="en-US" altLang="ja-JP"/>
              <a:t>)</a:t>
            </a:r>
          </a:p>
        </p:txBody>
      </p:sp>
      <p:sp>
        <p:nvSpPr>
          <p:cNvPr id="39940" name="フッター プレースホルダ 3"/>
          <p:cNvSpPr>
            <a:spLocks noGrp="1"/>
          </p:cNvSpPr>
          <p:nvPr>
            <p:ph type="ftr" sz="quarter" idx="10"/>
          </p:nvPr>
        </p:nvSpPr>
        <p:spPr>
          <a:xfrm>
            <a:off x="710208" y="6400800"/>
            <a:ext cx="6166048" cy="457200"/>
          </a:xfrm>
          <a:noFill/>
        </p:spPr>
        <p:txBody>
          <a:bodyPr/>
          <a:lstStyle/>
          <a:p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  <p:sp>
        <p:nvSpPr>
          <p:cNvPr id="7" name="雲 6"/>
          <p:cNvSpPr/>
          <p:nvPr/>
        </p:nvSpPr>
        <p:spPr bwMode="auto">
          <a:xfrm>
            <a:off x="4572000" y="4800600"/>
            <a:ext cx="3733800" cy="1295400"/>
          </a:xfrm>
          <a:prstGeom prst="cloud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ja-JP" altLang="en-US">
                <a:solidFill>
                  <a:schemeClr val="bg1"/>
                </a:solidFill>
                <a:latin typeface="Arial" charset="0"/>
              </a:rPr>
              <a:t>詳しい用例はﾘﾌｧﾚﾝｽ</a:t>
            </a:r>
            <a:endParaRPr lang="en-US" altLang="ja-JP">
              <a:solidFill>
                <a:schemeClr val="bg1"/>
              </a:solidFill>
              <a:latin typeface="Arial" charset="0"/>
            </a:endParaRPr>
          </a:p>
          <a:p>
            <a:pPr algn="ctr">
              <a:defRPr/>
            </a:pPr>
            <a:r>
              <a:rPr lang="ja-JP" altLang="en-US">
                <a:solidFill>
                  <a:schemeClr val="bg1"/>
                </a:solidFill>
                <a:latin typeface="Arial" charset="0"/>
              </a:rPr>
              <a:t>を当たってください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jQuery</a:t>
            </a:r>
            <a:r>
              <a:rPr lang="ja-JP" altLang="en-US"/>
              <a:t>ｵﾌﾞｼﾞｪｸﾄのｾﾚｸﾀの色々</a:t>
            </a:r>
          </a:p>
        </p:txBody>
      </p:sp>
      <p:sp>
        <p:nvSpPr>
          <p:cNvPr id="41987" name="コンテンツ プレースホル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各種ﾌｨﾙﾀ</a:t>
            </a:r>
            <a:r>
              <a:rPr lang="en-US" altLang="ja-JP"/>
              <a:t>(</a:t>
            </a:r>
            <a:r>
              <a:rPr lang="ja-JP" altLang="en-US"/>
              <a:t>続き</a:t>
            </a:r>
            <a:r>
              <a:rPr lang="en-US" altLang="ja-JP"/>
              <a:t>)</a:t>
            </a:r>
          </a:p>
          <a:p>
            <a:pPr lvl="1"/>
            <a:r>
              <a:rPr lang="ja-JP" altLang="en-US">
                <a:solidFill>
                  <a:srgbClr val="3366FF"/>
                </a:solidFill>
              </a:rPr>
              <a:t>子要素ﾌｨﾙﾀ</a:t>
            </a:r>
            <a:endParaRPr lang="en-US" altLang="ja-JP">
              <a:solidFill>
                <a:srgbClr val="3366FF"/>
              </a:solidFill>
            </a:endParaRPr>
          </a:p>
          <a:p>
            <a:pPr lvl="2">
              <a:buFontTx/>
              <a:buNone/>
            </a:pPr>
            <a:r>
              <a:rPr lang="en-US" altLang="ja-JP"/>
              <a:t>:first-child, :last-child, :only-child, :nth-child(</a:t>
            </a:r>
            <a:r>
              <a:rPr lang="ja-JP" altLang="en-US"/>
              <a:t>位置</a:t>
            </a:r>
            <a:r>
              <a:rPr lang="en-US" altLang="ja-JP"/>
              <a:t>)</a:t>
            </a:r>
          </a:p>
          <a:p>
            <a:pPr lvl="1"/>
            <a:r>
              <a:rPr lang="ja-JP" altLang="en-US">
                <a:solidFill>
                  <a:srgbClr val="3366FF"/>
                </a:solidFill>
              </a:rPr>
              <a:t>ﾌｫｰﾑﾌｨﾙﾀ</a:t>
            </a:r>
            <a:endParaRPr lang="en-US" altLang="ja-JP">
              <a:solidFill>
                <a:srgbClr val="3366FF"/>
              </a:solidFill>
            </a:endParaRPr>
          </a:p>
          <a:p>
            <a:pPr lvl="2">
              <a:buFontTx/>
              <a:buNone/>
            </a:pPr>
            <a:r>
              <a:rPr lang="en-US" altLang="ja-JP"/>
              <a:t>:elabled, :disabled, :checked, :selected</a:t>
            </a:r>
          </a:p>
          <a:p>
            <a:r>
              <a:rPr lang="ja-JP" altLang="en-US"/>
              <a:t>ﾌｫｰﾑ要素へのｼｮｰﾄｶｯﾄ</a:t>
            </a:r>
            <a:endParaRPr lang="en-US" altLang="ja-JP"/>
          </a:p>
          <a:p>
            <a:pPr lvl="2">
              <a:buFontTx/>
              <a:buNone/>
            </a:pPr>
            <a:r>
              <a:rPr lang="en-US" altLang="ja-JP"/>
              <a:t>:text, :password, :radio, :checkbox, :submit, ...</a:t>
            </a:r>
          </a:p>
          <a:p>
            <a:pPr lvl="2">
              <a:buFontTx/>
              <a:buNone/>
            </a:pPr>
            <a:r>
              <a:rPr lang="en-US" altLang="ja-JP"/>
              <a:t>⇒ input[type=○○○] </a:t>
            </a:r>
            <a:r>
              <a:rPr lang="ja-JP" altLang="en-US"/>
              <a:t>ｾﾚｸﾀと同等</a:t>
            </a:r>
            <a:endParaRPr lang="en-US" altLang="ja-JP"/>
          </a:p>
        </p:txBody>
      </p:sp>
      <p:sp>
        <p:nvSpPr>
          <p:cNvPr id="41988" name="フッター プレースホルダ 3"/>
          <p:cNvSpPr>
            <a:spLocks noGrp="1"/>
          </p:cNvSpPr>
          <p:nvPr>
            <p:ph type="ftr" sz="quarter" idx="10"/>
          </p:nvPr>
        </p:nvSpPr>
        <p:spPr>
          <a:xfrm>
            <a:off x="638200" y="6400800"/>
            <a:ext cx="6166048" cy="457200"/>
          </a:xfrm>
          <a:noFill/>
        </p:spPr>
        <p:txBody>
          <a:bodyPr/>
          <a:lstStyle/>
          <a:p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  <p:sp>
        <p:nvSpPr>
          <p:cNvPr id="5" name="雲 4"/>
          <p:cNvSpPr/>
          <p:nvPr/>
        </p:nvSpPr>
        <p:spPr bwMode="auto">
          <a:xfrm>
            <a:off x="4724400" y="1600200"/>
            <a:ext cx="3733800" cy="1295400"/>
          </a:xfrm>
          <a:prstGeom prst="cloud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ja-JP" altLang="en-US">
                <a:solidFill>
                  <a:schemeClr val="bg1"/>
                </a:solidFill>
                <a:latin typeface="Arial" charset="0"/>
              </a:rPr>
              <a:t>詳しい用例はﾘﾌｧﾚﾝｽ</a:t>
            </a:r>
            <a:endParaRPr lang="en-US" altLang="ja-JP">
              <a:solidFill>
                <a:schemeClr val="bg1"/>
              </a:solidFill>
              <a:latin typeface="Arial" charset="0"/>
            </a:endParaRPr>
          </a:p>
          <a:p>
            <a:pPr algn="ctr">
              <a:defRPr/>
            </a:pPr>
            <a:r>
              <a:rPr lang="ja-JP" altLang="en-US">
                <a:solidFill>
                  <a:schemeClr val="bg1"/>
                </a:solidFill>
                <a:latin typeface="Arial" charset="0"/>
              </a:rPr>
              <a:t>を当たってください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ｾﾚｸﾀ</a:t>
            </a:r>
            <a:r>
              <a:rPr lang="en-US" altLang="ja-JP"/>
              <a:t>/</a:t>
            </a:r>
            <a:r>
              <a:rPr lang="ja-JP" altLang="en-US"/>
              <a:t>ﾌｨﾙﾀの使用例</a:t>
            </a:r>
          </a:p>
        </p:txBody>
      </p:sp>
      <p:sp>
        <p:nvSpPr>
          <p:cNvPr id="41987" name="コンテンツ プレースホル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ﾍﾟｰｼﾞ内の要素をｾﾚｸﾀ</a:t>
            </a:r>
            <a:r>
              <a:rPr lang="en-US" altLang="ja-JP"/>
              <a:t>/</a:t>
            </a:r>
            <a:r>
              <a:rPr lang="ja-JP" altLang="en-US"/>
              <a:t>ﾌｨﾙﾀで選択する。</a:t>
            </a:r>
            <a:endParaRPr lang="en-US" altLang="ja-JP"/>
          </a:p>
          <a:p>
            <a:pPr lvl="1"/>
            <a:r>
              <a:rPr lang="ja-JP" altLang="en-US"/>
              <a:t>「ＫＣＧ」を含む</a:t>
            </a:r>
            <a:r>
              <a:rPr lang="en-US" altLang="ja-JP"/>
              <a:t>&lt;h1&gt;</a:t>
            </a:r>
            <a:r>
              <a:rPr lang="ja-JP" altLang="en-US"/>
              <a:t>要素</a:t>
            </a:r>
            <a:endParaRPr lang="en-US" altLang="ja-JP"/>
          </a:p>
          <a:p>
            <a:pPr lvl="2">
              <a:buFontTx/>
              <a:buNone/>
            </a:pPr>
            <a:r>
              <a:rPr lang="en-US" altLang="ja-JP"/>
              <a:t>⇒</a:t>
            </a:r>
            <a:r>
              <a:rPr lang="en-US" altLang="ja-JP">
                <a:latin typeface="ＭＳ ゴシック" charset="-128"/>
                <a:ea typeface="ＭＳ ゴシック" charset="-128"/>
                <a:cs typeface="ＭＳ ゴシック" charset="-128"/>
              </a:rPr>
              <a:t>"h1</a:t>
            </a:r>
            <a:r>
              <a:rPr lang="en-US" altLang="ja-JP">
                <a:solidFill>
                  <a:srgbClr val="0000FF"/>
                </a:solidFill>
                <a:latin typeface="ＭＳ ゴシック" charset="-128"/>
                <a:ea typeface="ＭＳ ゴシック" charset="-128"/>
                <a:cs typeface="ＭＳ ゴシック" charset="-128"/>
              </a:rPr>
              <a:t>:contains(</a:t>
            </a:r>
            <a:r>
              <a:rPr lang="ja-JP" altLang="en-US">
                <a:latin typeface="ＭＳ ゴシック" charset="-128"/>
                <a:ea typeface="ＭＳ ゴシック" charset="-128"/>
                <a:cs typeface="ＭＳ ゴシック" charset="-128"/>
              </a:rPr>
              <a:t>ＫＣＧ</a:t>
            </a:r>
            <a:r>
              <a:rPr lang="en-US" altLang="ja-JP">
                <a:solidFill>
                  <a:srgbClr val="0000FF"/>
                </a:solidFill>
                <a:latin typeface="ＭＳ ゴシック" charset="-128"/>
                <a:ea typeface="ＭＳ ゴシック" charset="-128"/>
                <a:cs typeface="ＭＳ ゴシック" charset="-128"/>
              </a:rPr>
              <a:t>)</a:t>
            </a:r>
            <a:r>
              <a:rPr lang="en-US" altLang="ja-JP">
                <a:latin typeface="ＭＳ ゴシック" charset="-128"/>
                <a:ea typeface="ＭＳ ゴシック" charset="-128"/>
                <a:cs typeface="ＭＳ ゴシック" charset="-128"/>
              </a:rPr>
              <a:t>"</a:t>
            </a:r>
          </a:p>
          <a:p>
            <a:pPr lvl="1"/>
            <a:r>
              <a:rPr lang="ja-JP" altLang="en-US"/>
              <a:t>最初の</a:t>
            </a:r>
            <a:r>
              <a:rPr lang="en-US" altLang="ja-JP"/>
              <a:t>&lt;dt&gt;</a:t>
            </a:r>
            <a:r>
              <a:rPr lang="ja-JP" altLang="en-US"/>
              <a:t>要素と</a:t>
            </a:r>
            <a:r>
              <a:rPr lang="en-US" altLang="ja-JP"/>
              <a:t>&lt;dd&gt;</a:t>
            </a:r>
            <a:r>
              <a:rPr lang="ja-JP" altLang="en-US"/>
              <a:t>要素</a:t>
            </a:r>
            <a:endParaRPr lang="en-US" altLang="ja-JP"/>
          </a:p>
          <a:p>
            <a:pPr lvl="2">
              <a:buFontTx/>
              <a:buNone/>
            </a:pPr>
            <a:r>
              <a:rPr lang="en-US" altLang="ja-JP"/>
              <a:t>⇒</a:t>
            </a:r>
            <a:r>
              <a:rPr lang="en-US" altLang="ja-JP">
                <a:latin typeface="ＭＳ ゴシック" charset="-128"/>
                <a:ea typeface="ＭＳ ゴシック" charset="-128"/>
                <a:cs typeface="ＭＳ ゴシック" charset="-128"/>
              </a:rPr>
              <a:t>"dt</a:t>
            </a:r>
            <a:r>
              <a:rPr lang="en-US" altLang="ja-JP">
                <a:solidFill>
                  <a:srgbClr val="0000FF"/>
                </a:solidFill>
                <a:latin typeface="ＭＳ ゴシック" charset="-128"/>
                <a:ea typeface="ＭＳ ゴシック" charset="-128"/>
                <a:cs typeface="ＭＳ ゴシック" charset="-128"/>
              </a:rPr>
              <a:t>:first,</a:t>
            </a:r>
            <a:r>
              <a:rPr lang="en-US" altLang="ja-JP">
                <a:latin typeface="ＭＳ ゴシック" charset="-128"/>
                <a:ea typeface="ＭＳ ゴシック" charset="-128"/>
                <a:cs typeface="ＭＳ ゴシック" charset="-128"/>
              </a:rPr>
              <a:t>dd</a:t>
            </a:r>
            <a:r>
              <a:rPr lang="en-US" altLang="ja-JP">
                <a:solidFill>
                  <a:srgbClr val="0000FF"/>
                </a:solidFill>
                <a:latin typeface="ＭＳ ゴシック" charset="-128"/>
                <a:ea typeface="ＭＳ ゴシック" charset="-128"/>
                <a:cs typeface="ＭＳ ゴシック" charset="-128"/>
              </a:rPr>
              <a:t>:first</a:t>
            </a:r>
            <a:r>
              <a:rPr lang="en-US" altLang="ja-JP">
                <a:latin typeface="ＭＳ ゴシック" charset="-128"/>
                <a:ea typeface="ＭＳ ゴシック" charset="-128"/>
                <a:cs typeface="ＭＳ ゴシック" charset="-128"/>
              </a:rPr>
              <a:t>"</a:t>
            </a:r>
          </a:p>
          <a:p>
            <a:pPr lvl="1"/>
            <a:r>
              <a:rPr lang="en-US" altLang="ja-JP"/>
              <a:t>form</a:t>
            </a:r>
            <a:r>
              <a:rPr lang="ja-JP" altLang="en-US"/>
              <a:t>内にある</a:t>
            </a:r>
            <a:r>
              <a:rPr lang="en-US" altLang="ja-JP"/>
              <a:t>&lt;table&gt;</a:t>
            </a:r>
            <a:r>
              <a:rPr lang="ja-JP" altLang="en-US"/>
              <a:t>要素の，ﾊﾟｽﾜｰﾄﾞ入力欄を含む</a:t>
            </a:r>
            <a:r>
              <a:rPr lang="en-US" altLang="ja-JP"/>
              <a:t>&lt;tr&gt;</a:t>
            </a:r>
            <a:r>
              <a:rPr lang="ja-JP" altLang="en-US"/>
              <a:t>要素</a:t>
            </a:r>
            <a:endParaRPr lang="en-US" altLang="ja-JP"/>
          </a:p>
          <a:p>
            <a:pPr lvl="2">
              <a:buFontTx/>
              <a:buNone/>
            </a:pPr>
            <a:r>
              <a:rPr lang="en-US" altLang="ja-JP"/>
              <a:t>⇒"</a:t>
            </a:r>
            <a:r>
              <a:rPr lang="en-US" altLang="ja-JP">
                <a:latin typeface="ＭＳ ゴシック" charset="-128"/>
                <a:ea typeface="ＭＳ ゴシック" charset="-128"/>
                <a:cs typeface="ＭＳ ゴシック" charset="-128"/>
              </a:rPr>
              <a:t>form tr</a:t>
            </a:r>
            <a:r>
              <a:rPr lang="en-US" altLang="ja-JP">
                <a:solidFill>
                  <a:srgbClr val="0000FF"/>
                </a:solidFill>
                <a:latin typeface="ＭＳ ゴシック" charset="-128"/>
                <a:ea typeface="ＭＳ ゴシック" charset="-128"/>
                <a:cs typeface="ＭＳ ゴシック" charset="-128"/>
              </a:rPr>
              <a:t>:has(:password)</a:t>
            </a:r>
            <a:r>
              <a:rPr lang="en-US" altLang="ja-JP"/>
              <a:t>"</a:t>
            </a:r>
          </a:p>
          <a:p>
            <a:pPr lvl="1"/>
            <a:endParaRPr lang="en-US" altLang="ja-JP"/>
          </a:p>
        </p:txBody>
      </p:sp>
      <p:sp>
        <p:nvSpPr>
          <p:cNvPr id="44036" name="フッター プレースホルダ 3"/>
          <p:cNvSpPr>
            <a:spLocks noGrp="1"/>
          </p:cNvSpPr>
          <p:nvPr>
            <p:ph type="ftr" sz="quarter" idx="10"/>
          </p:nvPr>
        </p:nvSpPr>
        <p:spPr>
          <a:xfrm>
            <a:off x="638200" y="6400800"/>
            <a:ext cx="6166048" cy="457200"/>
          </a:xfrm>
          <a:noFill/>
        </p:spPr>
        <p:txBody>
          <a:bodyPr/>
          <a:lstStyle/>
          <a:p>
            <a:r>
              <a:rPr lang="en-US" altLang="ja-JP" dirty="0"/>
              <a:t>Copyright  © </a:t>
            </a:r>
            <a:r>
              <a:rPr lang="en-US" altLang="ja-JP" dirty="0" smtClean="0"/>
              <a:t>2018 </a:t>
            </a:r>
            <a:r>
              <a:rPr lang="en-US" altLang="ja-JP" dirty="0"/>
              <a:t>The Kyoto College of Graduate Studies for Informatics 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theme/theme1.xml><?xml version="1.0" encoding="utf-8"?>
<a:theme xmlns:a="http://schemas.openxmlformats.org/drawingml/2006/main" name="ricepaperR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ＭＳ Ｐゴシック"/>
        <a:ea typeface="ＭＳ Ｐゴシック"/>
        <a:cs typeface="ＭＳ Ｐゴシック"/>
      </a:majorFont>
      <a:minorFont>
        <a:latin typeface="ＭＳ Ｐゴシック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ricepaperR.pot</Template>
  <TotalTime>11840</TotalTime>
  <Words>927</Words>
  <Application>Microsoft Office PowerPoint</Application>
  <PresentationFormat>画面に合わせる (4:3)</PresentationFormat>
  <Paragraphs>164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ＭＳ ゴシック</vt:lpstr>
      <vt:lpstr>Arial</vt:lpstr>
      <vt:lpstr>Times</vt:lpstr>
      <vt:lpstr>ricepaperR</vt:lpstr>
      <vt:lpstr>HTML文書⇔DOMオブジェクトの木構造 </vt:lpstr>
      <vt:lpstr>jQueryｵﾌﾞｼﾞｪｸﾄのｾﾚｸﾀの色々</vt:lpstr>
      <vt:lpstr>jQueryｵﾌﾞｼﾞｪｸﾄのｾﾚｸﾀの色々</vt:lpstr>
      <vt:lpstr>jQueryｵﾌﾞｼﾞｪｸﾄのｾﾚｸﾀの色々</vt:lpstr>
      <vt:lpstr>補足：階層ｾﾚｸﾀについて</vt:lpstr>
      <vt:lpstr>補足：階層ｾﾚｸﾀについて</vt:lpstr>
      <vt:lpstr>jQueryｵﾌﾞｼﾞｪｸﾄのｾﾚｸﾀの色々</vt:lpstr>
      <vt:lpstr>jQueryｵﾌﾞｼﾞｪｸﾄのｾﾚｸﾀの色々</vt:lpstr>
      <vt:lpstr>ｾﾚｸﾀ/ﾌｨﾙﾀの使用例</vt:lpstr>
    </vt:vector>
  </TitlesOfParts>
  <Company>（個人）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田淵 篤</dc:creator>
  <cp:lastModifiedBy>山嵜聡</cp:lastModifiedBy>
  <cp:revision>668</cp:revision>
  <dcterms:created xsi:type="dcterms:W3CDTF">2011-10-13T04:34:09Z</dcterms:created>
  <dcterms:modified xsi:type="dcterms:W3CDTF">2018-10-23T01:41:22Z</dcterms:modified>
</cp:coreProperties>
</file>