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0"/>
  </p:notesMasterIdLst>
  <p:handoutMasterIdLst>
    <p:handoutMasterId r:id="rId31"/>
  </p:handoutMasterIdLst>
  <p:sldIdLst>
    <p:sldId id="256" r:id="rId3"/>
    <p:sldId id="467" r:id="rId4"/>
    <p:sldId id="469" r:id="rId5"/>
    <p:sldId id="470" r:id="rId6"/>
    <p:sldId id="471" r:id="rId7"/>
    <p:sldId id="472" r:id="rId8"/>
    <p:sldId id="45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21" r:id="rId18"/>
    <p:sldId id="430" r:id="rId19"/>
    <p:sldId id="431" r:id="rId20"/>
    <p:sldId id="432" r:id="rId21"/>
    <p:sldId id="433" r:id="rId22"/>
    <p:sldId id="460" r:id="rId23"/>
    <p:sldId id="461" r:id="rId24"/>
    <p:sldId id="462" r:id="rId25"/>
    <p:sldId id="463" r:id="rId26"/>
    <p:sldId id="464" r:id="rId27"/>
    <p:sldId id="465" r:id="rId28"/>
    <p:sldId id="466" r:id="rId29"/>
  </p:sldIdLst>
  <p:sldSz cx="12192000" cy="6858000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777777"/>
    <a:srgbClr val="C0C0C0"/>
    <a:srgbClr val="DDDDDD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70" autoAdjust="0"/>
    <p:restoredTop sz="94700" autoAdjust="0"/>
  </p:normalViewPr>
  <p:slideViewPr>
    <p:cSldViewPr snapToGrid="0">
      <p:cViewPr varScale="1">
        <p:scale>
          <a:sx n="113" d="100"/>
          <a:sy n="113" d="100"/>
        </p:scale>
        <p:origin x="82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>
              <a:ea typeface="メイリオ"/>
              <a:cs typeface="メイリオ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8652A-454F-EE4D-9A89-9CBE16268E11}" type="datetimeFigureOut">
              <a:rPr lang="en-US">
                <a:ea typeface="メイリオ"/>
                <a:cs typeface="メイリオ"/>
              </a:rPr>
              <a:t>10/26/2021</a:t>
            </a:fld>
            <a:endParaRPr kumimoji="1" lang="ja-JP" altLang="en-US">
              <a:ea typeface="メイリオ"/>
              <a:cs typeface="メイリオ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>
              <a:ea typeface="メイリオ"/>
              <a:cs typeface="メイリオ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28C63-7F35-CF47-BA75-11A45A88A877}" type="slidenum">
              <a:rPr>
                <a:ea typeface="メイリオ"/>
                <a:cs typeface="メイリオ"/>
              </a:rPr>
              <a:t>‹#›</a:t>
            </a:fld>
            <a:endParaRPr kumimoji="1" lang="ja-JP" altLang="en-US"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459709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メイリオ"/>
                <a:cs typeface="メイリオ"/>
              </a:defRPr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メイリオ"/>
                <a:cs typeface="メイリオ"/>
              </a:defRPr>
            </a:lvl1pPr>
          </a:lstStyle>
          <a:p>
            <a:fld id="{399F6B16-2C4B-D14E-AF74-DCA940DA22B4}" type="datetimeFigureOut">
              <a:rPr lang="en-US"/>
              <a:pPr/>
              <a:t>10/26/2021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メイリオ"/>
                <a:cs typeface="メイリオ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メイリオ"/>
                <a:cs typeface="メイリオ"/>
              </a:defRPr>
            </a:lvl1pPr>
          </a:lstStyle>
          <a:p>
            <a:fld id="{06393AB1-F56A-4D4E-84AC-B610495A1CB8}" type="slidenum">
              <a:rPr lang="en-US" altLang="ja-JP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4959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メイリオ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メイリオ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メイリオ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メイリオ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メイリオ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4608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61A89-7850-8E4B-94AE-2A7C3325BAEE}" type="slidenum">
              <a:rPr lang="en-US" altLang="ja-JP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9074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5530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41C875-93DD-DD4E-918C-6907E3F72EA3}" type="slidenum">
              <a:rPr lang="en-US" altLang="ja-JP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06908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5734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639DA-6085-2342-9C82-7009AA3EBE66}" type="slidenum">
              <a:rPr lang="en-US" altLang="ja-JP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58964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78E36-EF99-4049-9AB4-7551B3B96459}" type="slidenum">
              <a:rPr lang="en-US" altLang="ja-JP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47297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6144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04D99-0907-EF4F-BA3A-C3AF8517B113}" type="slidenum">
              <a:rPr lang="en-US" altLang="ja-JP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1391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6349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37DAD8-E246-574C-A81F-3F2727309E76}" type="slidenum">
              <a:rPr lang="en-US" altLang="ja-JP"/>
              <a:pPr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1751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6554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78694C-D329-E548-9457-C54A7A4FC1A2}" type="slidenum">
              <a:rPr lang="en-US" altLang="ja-JP"/>
              <a:pPr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793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ja-JP" altLang="en-US">
                <a:latin typeface="Times" charset="0"/>
                <a:cs typeface="メイリオ"/>
              </a:rPr>
              <a:t>このスライドはアニメーションを含みます</a:t>
            </a:r>
          </a:p>
        </p:txBody>
      </p:sp>
      <p:sp>
        <p:nvSpPr>
          <p:cNvPr id="3277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FBAAD-62F5-A343-9261-43DB0F36C270}" type="slidenum">
              <a:rPr lang="en-US" altLang="ja-JP"/>
              <a:pPr/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14500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1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3482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DBAC0B-C232-6542-89D4-B8F1ED4A9A19}" type="slidenum">
              <a:rPr lang="en-US" altLang="ja-JP"/>
              <a:pPr/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57307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 dirty="0">
              <a:latin typeface="Times" charset="0"/>
              <a:cs typeface="メイリオ"/>
            </a:endParaRPr>
          </a:p>
        </p:txBody>
      </p:sp>
      <p:sp>
        <p:nvSpPr>
          <p:cNvPr id="3686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40D77-8764-9E46-9A13-9A56DEFFFFA6}" type="slidenum">
              <a:rPr lang="en-US" altLang="ja-JP"/>
              <a:pPr/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96926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3891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B2ABE2-8890-B941-9623-D1B573C1C4C3}" type="slidenum">
              <a:rPr lang="en-US" altLang="ja-JP"/>
              <a:pPr/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864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5018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904BC9-ECCC-474D-8015-600A44AC1AF2}" type="slidenum">
              <a:rPr lang="en-US" altLang="ja-JP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571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Arial"/>
              <a:cs typeface="Arial"/>
            </a:endParaRPr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D4ED19-DFEB-C04D-AF52-246AC3F6B32D}" type="slidenum">
              <a:rPr lang="en-US" altLang="ja-JP"/>
              <a:pPr/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2482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Arial"/>
              <a:cs typeface="Arial"/>
            </a:endParaRPr>
          </a:p>
        </p:txBody>
      </p:sp>
      <p:sp>
        <p:nvSpPr>
          <p:cNvPr id="3891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7E5391-6F9B-014A-A899-DED90E78840C}" type="slidenum">
              <a:rPr lang="en-US" altLang="ja-JP"/>
              <a:pPr/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9922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Arial"/>
              <a:cs typeface="Arial"/>
            </a:endParaRPr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2B0231-94C2-C64B-AD39-0E2DD5F99870}" type="slidenum">
              <a:rPr lang="en-US" altLang="ja-JP"/>
              <a:pPr/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859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Arial"/>
              <a:cs typeface="Arial"/>
            </a:endParaRPr>
          </a:p>
        </p:txBody>
      </p:sp>
      <p:sp>
        <p:nvSpPr>
          <p:cNvPr id="491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639090-8084-9841-AD61-D0EF9B309547}" type="slidenum">
              <a:rPr lang="en-US" altLang="ja-JP"/>
              <a:pPr/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06499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Arial"/>
              <a:cs typeface="Arial"/>
            </a:endParaRPr>
          </a:p>
        </p:txBody>
      </p:sp>
      <p:sp>
        <p:nvSpPr>
          <p:cNvPr id="491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639090-8084-9841-AD61-D0EF9B309547}" type="slidenum">
              <a:rPr lang="en-US" altLang="ja-JP"/>
              <a:pPr/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374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Arial"/>
              <a:cs typeface="Arial"/>
            </a:endParaRPr>
          </a:p>
        </p:txBody>
      </p:sp>
      <p:sp>
        <p:nvSpPr>
          <p:cNvPr id="5734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8F229-0F6C-6547-9D86-FF5492DE7392}" type="slidenum">
              <a:rPr lang="en-US" altLang="ja-JP"/>
              <a:pPr/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8732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Arial"/>
              <a:cs typeface="Arial"/>
            </a:endParaRPr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D959CE-0376-0D49-98DA-5C0FA57CE940}" type="slidenum">
              <a:rPr lang="en-US" altLang="ja-JP"/>
              <a:pPr/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36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ja-JP" altLang="en-US">
                <a:latin typeface="Times" charset="0"/>
                <a:cs typeface="メイリオ"/>
              </a:rPr>
              <a:t>このスライドはアニメーションを含んでいます。</a:t>
            </a:r>
          </a:p>
        </p:txBody>
      </p:sp>
      <p:sp>
        <p:nvSpPr>
          <p:cNvPr id="5222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9F5403-532C-E04D-8ACE-13F61BE77149}" type="slidenum">
              <a:rPr lang="en-US" altLang="ja-JP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32627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5018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904BC9-ECCC-474D-8015-600A44AC1AF2}" type="slidenum">
              <a:rPr lang="en-US" altLang="ja-JP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241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0FE7E-C12C-3A41-9F61-045A3A46A1D0}" type="slidenum">
              <a:rPr lang="en-US" altLang="ja-JP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3062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91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CEFD4A-84A6-C147-9515-64E8285B4CA7}" type="slidenum">
              <a:rPr lang="en-US" altLang="ja-JP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8088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3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5120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D34AF-9B6C-7547-A096-72A796AB69B2}" type="slidenum">
              <a:rPr lang="en-US" altLang="ja-JP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62384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491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CEFD4A-84A6-C147-9515-64E8285B4CA7}" type="slidenum">
              <a:rPr lang="en-US" altLang="ja-JP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185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ja-JP" altLang="en-US">
              <a:latin typeface="Times" charset="0"/>
              <a:cs typeface="メイリオ"/>
            </a:endParaRPr>
          </a:p>
        </p:txBody>
      </p:sp>
      <p:sp>
        <p:nvSpPr>
          <p:cNvPr id="5325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678500-A17A-7D47-AF68-2C5528CF7654}" type="slidenum">
              <a:rPr lang="en-US" altLang="ja-JP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69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1背景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47" y="0"/>
            <a:ext cx="12175788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508736"/>
            <a:ext cx="9360453" cy="1470025"/>
          </a:xfrm>
          <a:gradFill flip="none" rotWithShape="1">
            <a:gsLst>
              <a:gs pos="57000">
                <a:schemeClr val="bg1"/>
              </a:gs>
              <a:gs pos="89000">
                <a:schemeClr val="bg1">
                  <a:alpha val="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180971" indent="0"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768093" y="4965216"/>
            <a:ext cx="5423907" cy="124817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クリックして講師名を入力</a:t>
            </a:r>
          </a:p>
        </p:txBody>
      </p:sp>
      <p:pic>
        <p:nvPicPr>
          <p:cNvPr id="10" name="図 9" descr="kcgedu_red_no_t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32547" y="3168168"/>
            <a:ext cx="1824000" cy="5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7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2021/10/26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68539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4876800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487680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2021/10/26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70657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5443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ea typeface="メイリオ"/>
              </a:defRPr>
            </a:lvl4pPr>
            <a:lvl5pPr>
              <a:defRPr>
                <a:ea typeface="メイリオ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326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9553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23384" y="1422400"/>
            <a:ext cx="5384800" cy="3632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>
                <a:ea typeface="メイリオ"/>
              </a:defRPr>
            </a:lvl4pPr>
            <a:lvl5pPr>
              <a:defRPr sz="1350">
                <a:ea typeface="メイリオ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11384" y="1422400"/>
            <a:ext cx="5384800" cy="3632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>
                <a:ea typeface="メイリオ"/>
              </a:defRPr>
            </a:lvl4pPr>
            <a:lvl5pPr>
              <a:defRPr sz="1350">
                <a:ea typeface="メイリオ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051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>
                <a:ea typeface="メイリオ"/>
              </a:defRPr>
            </a:lvl4pPr>
            <a:lvl5pPr>
              <a:defRPr sz="1200">
                <a:ea typeface="メイリオ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>
                <a:ea typeface="メイリオ"/>
              </a:defRPr>
            </a:lvl4pPr>
            <a:lvl5pPr>
              <a:defRPr sz="1200">
                <a:ea typeface="メイリオ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0708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00637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4931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>
                <a:ea typeface="メイリオ"/>
              </a:defRPr>
            </a:lvl4pPr>
            <a:lvl5pPr>
              <a:defRPr sz="1500">
                <a:ea typeface="メイリオ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4836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1背景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90300" y="0"/>
            <a:ext cx="4701701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60560"/>
            <a:ext cx="12192000" cy="864120"/>
          </a:xfrm>
          <a:gradFill flip="none" rotWithShape="1">
            <a:gsLst>
              <a:gs pos="26000">
                <a:srgbClr val="002060"/>
              </a:gs>
              <a:gs pos="100000">
                <a:srgbClr val="002060">
                  <a:alpha val="0"/>
                </a:srgb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87311" indent="0"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35201" y="1508735"/>
            <a:ext cx="11425587" cy="5088707"/>
          </a:xfrm>
        </p:spPr>
        <p:txBody>
          <a:bodyPr/>
          <a:lstStyle>
            <a:lvl1pPr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pic>
        <p:nvPicPr>
          <p:cNvPr id="11" name="図 10" descr="kcgedu_red_no_t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32827" y="576037"/>
            <a:ext cx="816000" cy="2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ja-JP" altLang="en-US" noProof="0"/>
              <a:t>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3554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ea typeface="メイリオ"/>
              </a:defRPr>
            </a:lvl4pPr>
            <a:lvl5pPr>
              <a:defRPr>
                <a:ea typeface="メイリオ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2120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103784" y="190500"/>
            <a:ext cx="2758016" cy="48641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23384" y="190500"/>
            <a:ext cx="8077200" cy="4864100"/>
          </a:xfrm>
        </p:spPr>
        <p:txBody>
          <a:bodyPr vert="eaVert"/>
          <a:lstStyle>
            <a:lvl4pPr>
              <a:defRPr>
                <a:ea typeface="メイリオ"/>
              </a:defRPr>
            </a:lvl4pPr>
            <a:lvl5pPr>
              <a:defRPr>
                <a:ea typeface="メイリオ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4469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2021/10/26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333501"/>
            <a:ext cx="53848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333501"/>
            <a:ext cx="53848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2021/10/26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08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2021/10/26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54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2021/10/26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30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2021/10/26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7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2021/10/26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56681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kumimoji="1" lang="ja-JP" altLang="en-US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FFC3CF2-CB8D-4610-BDF2-1E11538EBEBB}" type="datetimeFigureOut">
              <a:rPr kumimoji="1" lang="ja-JP" altLang="en-US" smtClean="0"/>
              <a:pPr/>
              <a:t>2021/10/26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2EDD2153-E8D7-4B98-A1D9-99C39916A5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07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50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1234842" y="6639259"/>
            <a:ext cx="72648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6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lang="ja-JP" altLang="en-US" sz="6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ja-JP" sz="6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kcg.edu</a:t>
            </a:r>
            <a:r>
              <a:rPr lang="en-US" altLang="ja-JP" sz="6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2021</a:t>
            </a:r>
            <a:endParaRPr lang="ja-JP" altLang="en-US" sz="6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35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378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小塚明朝 Pro B" pitchFamily="18" charset="-128"/>
          <a:ea typeface="小塚明朝 Pro B" pitchFamily="18" charset="-128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小塚明朝 Pro M" pitchFamily="18" charset="-128"/>
          <a:ea typeface="小塚明朝 Pro M" pitchFamily="18" charset="-128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小塚明朝 Pro M" pitchFamily="18" charset="-128"/>
          <a:ea typeface="小塚明朝 Pro M" pitchFamily="18" charset="-128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小塚明朝 Pro M" pitchFamily="18" charset="-128"/>
          <a:ea typeface="小塚明朝 Pro M" pitchFamily="18" charset="-128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小塚明朝 Pro M" pitchFamily="18" charset="-128"/>
          <a:ea typeface="小塚明朝 Pro M" pitchFamily="18" charset="-128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小塚明朝 Pro M" pitchFamily="18" charset="-128"/>
          <a:ea typeface="小塚明朝 Pro M" pitchFamily="18" charset="-128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04167" y="190500"/>
            <a:ext cx="815763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3384" y="1422400"/>
            <a:ext cx="10972800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pic>
        <p:nvPicPr>
          <p:cNvPr id="2052" name="Picture 15" descr="graduate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5" y="200025"/>
            <a:ext cx="255693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56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ea typeface="メイリオ"/>
                <a:cs typeface="メイリオ"/>
              </a:defRPr>
            </a:lvl1pPr>
          </a:lstStyle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5698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+mj-lt"/>
          <a:ea typeface="メイリオ"/>
          <a:cs typeface="メイリオ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Arial" charset="0"/>
          <a:ea typeface="ＭＳ Ｐゴシック" charset="-128"/>
          <a:cs typeface="ＭＳ Ｐゴシック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Arial" charset="0"/>
          <a:ea typeface="ＭＳ Ｐゴシック" charset="-128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Arial" charset="0"/>
          <a:ea typeface="ＭＳ Ｐゴシック" charset="-128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Arial" charset="0"/>
          <a:ea typeface="ＭＳ Ｐゴシック" charset="-128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 kumimoji="1" sz="2400">
          <a:solidFill>
            <a:schemeClr val="tx1"/>
          </a:solidFill>
          <a:latin typeface="+mn-lt"/>
          <a:ea typeface="メイリオ"/>
          <a:cs typeface="メイリオ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l"/>
        <a:defRPr kumimoji="1" sz="2100">
          <a:solidFill>
            <a:schemeClr val="tx1"/>
          </a:solidFill>
          <a:latin typeface="+mn-lt"/>
          <a:ea typeface="メイリオ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ü"/>
        <a:defRPr kumimoji="1" sz="1800">
          <a:solidFill>
            <a:schemeClr val="tx1"/>
          </a:solidFill>
          <a:latin typeface="+mn-lt"/>
          <a:ea typeface="メイリオ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3377" y="2479676"/>
            <a:ext cx="7052020" cy="1120775"/>
          </a:xfr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6078"/>
                  </a:srgbClr>
                </a:solidFill>
              </a14:hiddenFill>
            </a:ext>
          </a:extLst>
        </p:spPr>
        <p:txBody>
          <a:bodyPr/>
          <a:lstStyle/>
          <a:p>
            <a:pPr algn="l" eaLnBrk="1" hangingPunct="1"/>
            <a:r>
              <a:rPr lang="ja-JP" altLang="en-US" dirty="0">
                <a:latin typeface="Arial" charset="0"/>
              </a:rPr>
              <a:t>ウェブプログラミング</a:t>
            </a:r>
            <a:r>
              <a:rPr lang="en-US" altLang="ja-JP" dirty="0">
                <a:latin typeface="Arial" charset="0"/>
              </a:rPr>
              <a:t>III</a:t>
            </a:r>
            <a:endParaRPr lang="ja-JP" altLang="en-US" dirty="0">
              <a:latin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4056" y="4035426"/>
            <a:ext cx="9610992" cy="1120775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ja-JP" altLang="en-US" sz="2800" dirty="0">
                <a:latin typeface="Arial" charset="0"/>
              </a:rPr>
              <a:t>第５回</a:t>
            </a:r>
            <a:endParaRPr lang="en-US" altLang="ja-JP" sz="2800" dirty="0">
              <a:latin typeface="Arial" charset="0"/>
            </a:endParaRPr>
          </a:p>
          <a:p>
            <a:pPr algn="l" eaLnBrk="1" hangingPunct="1"/>
            <a:r>
              <a:rPr lang="en-US" altLang="ja-JP" sz="2800" dirty="0">
                <a:latin typeface="Arial" charset="0"/>
              </a:rPr>
              <a:t>jQuery</a:t>
            </a:r>
            <a:r>
              <a:rPr lang="ja-JP" altLang="en-US" sz="2800" dirty="0">
                <a:latin typeface="Arial" charset="0"/>
              </a:rPr>
              <a:t>入門（属性操作，木構造の操作，イベント処理）</a:t>
            </a:r>
          </a:p>
        </p:txBody>
      </p:sp>
      <p:sp>
        <p:nvSpPr>
          <p:cNvPr id="3074" name="フッター プレースホルダー 3"/>
          <p:cNvSpPr>
            <a:spLocks noGrp="1"/>
          </p:cNvSpPr>
          <p:nvPr>
            <p:ph type="ftr" sz="quarter" idx="4294967295"/>
          </p:nvPr>
        </p:nvSpPr>
        <p:spPr>
          <a:xfrm>
            <a:off x="1524000" y="6356350"/>
            <a:ext cx="9144000" cy="4572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altLang="ja-JP" dirty="0">
              <a:ea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属性操作のメソッド</a:t>
            </a:r>
          </a:p>
        </p:txBody>
      </p:sp>
      <p:sp>
        <p:nvSpPr>
          <p:cNvPr id="52227" name="コンテンツ プレースホルダ 17"/>
          <p:cNvSpPr>
            <a:spLocks noGrp="1"/>
          </p:cNvSpPr>
          <p:nvPr>
            <p:ph idx="1"/>
          </p:nvPr>
        </p:nvSpPr>
        <p:spPr>
          <a:xfrm>
            <a:off x="207818" y="1422400"/>
            <a:ext cx="10460182" cy="3632200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solidFill>
                  <a:srgbClr val="008000"/>
                </a:solidFill>
              </a:rPr>
              <a:t>設定：</a:t>
            </a:r>
            <a:r>
              <a:rPr lang="en-US" altLang="ja-JP" sz="3600" dirty="0">
                <a:solidFill>
                  <a:srgbClr val="008000"/>
                </a:solidFill>
              </a:rPr>
              <a:t> </a:t>
            </a:r>
            <a:r>
              <a:rPr lang="en-US" altLang="ja-JP" sz="3600" dirty="0"/>
              <a:t>$("...")</a:t>
            </a:r>
            <a:r>
              <a:rPr lang="en-US" altLang="ja-JP" sz="3600" b="1" dirty="0">
                <a:solidFill>
                  <a:srgbClr val="0000FF"/>
                </a:solidFill>
              </a:rPr>
              <a:t>.</a:t>
            </a:r>
            <a:r>
              <a:rPr lang="en-US" altLang="ja-JP" sz="3600" b="1" dirty="0" err="1">
                <a:solidFill>
                  <a:srgbClr val="0000FF"/>
                </a:solidFill>
              </a:rPr>
              <a:t>attr</a:t>
            </a:r>
            <a:r>
              <a:rPr lang="en-US" altLang="ja-JP" sz="3600" b="1" dirty="0">
                <a:solidFill>
                  <a:srgbClr val="0000FF"/>
                </a:solidFill>
              </a:rPr>
              <a:t>(</a:t>
            </a:r>
            <a:r>
              <a:rPr lang="en-US" altLang="ja-JP" sz="3600" dirty="0"/>
              <a:t>"</a:t>
            </a:r>
            <a:r>
              <a:rPr lang="ja-JP" altLang="en-US" sz="3600" i="1" dirty="0"/>
              <a:t>属性名</a:t>
            </a:r>
            <a:r>
              <a:rPr lang="en-US" altLang="ja-JP" sz="3600" dirty="0"/>
              <a:t>"</a:t>
            </a:r>
            <a:r>
              <a:rPr lang="en-US" altLang="ja-JP" sz="3600" b="1" dirty="0">
                <a:solidFill>
                  <a:srgbClr val="0000FF"/>
                </a:solidFill>
              </a:rPr>
              <a:t>,</a:t>
            </a:r>
            <a:r>
              <a:rPr lang="en-US" altLang="ja-JP" sz="3600" dirty="0"/>
              <a:t>"</a:t>
            </a:r>
            <a:r>
              <a:rPr lang="ja-JP" altLang="en-US" sz="3600" i="1" dirty="0"/>
              <a:t>値</a:t>
            </a:r>
            <a:r>
              <a:rPr lang="en-US" altLang="ja-JP" sz="3600" dirty="0"/>
              <a:t>"</a:t>
            </a:r>
            <a:r>
              <a:rPr lang="en-US" altLang="ja-JP" sz="3600" b="1" dirty="0">
                <a:solidFill>
                  <a:srgbClr val="0000FF"/>
                </a:solidFill>
              </a:rPr>
              <a:t>)</a:t>
            </a:r>
            <a:endParaRPr lang="en-US" altLang="ja-JP" sz="3600" dirty="0"/>
          </a:p>
          <a:p>
            <a:pPr lvl="1"/>
            <a:r>
              <a:rPr lang="en-US" altLang="ja-JP" sz="3200" dirty="0"/>
              <a:t>jQuery</a:t>
            </a:r>
            <a:r>
              <a:rPr lang="ja-JP" altLang="en-US" sz="3200" dirty="0"/>
              <a:t>オブジェクト内の全ての要素に同じ属性値が設定される。</a:t>
            </a:r>
            <a:endParaRPr lang="en-US" altLang="ja-JP" sz="3200" dirty="0"/>
          </a:p>
          <a:p>
            <a:pPr lvl="1"/>
            <a:r>
              <a:rPr lang="ja-JP" altLang="en-US" sz="3200" dirty="0"/>
              <a:t>同じ名前の属性がすでにあれば</a:t>
            </a:r>
            <a:r>
              <a:rPr lang="ja-JP" altLang="en-US" sz="3200" dirty="0">
                <a:solidFill>
                  <a:srgbClr val="FF6600"/>
                </a:solidFill>
              </a:rPr>
              <a:t>上書き</a:t>
            </a:r>
            <a:r>
              <a:rPr lang="ja-JP" altLang="en-US" sz="3200" dirty="0"/>
              <a:t>。</a:t>
            </a:r>
            <a:endParaRPr lang="en-US" altLang="ja-JP" sz="3200" dirty="0"/>
          </a:p>
          <a:p>
            <a:pPr lvl="1"/>
            <a:r>
              <a:rPr lang="en-US" altLang="ja-JP" sz="3200" dirty="0"/>
              <a:t>$("...")</a:t>
            </a:r>
            <a:r>
              <a:rPr lang="en-US" altLang="ja-JP" sz="3200" b="1" dirty="0">
                <a:solidFill>
                  <a:srgbClr val="0000FF"/>
                </a:solidFill>
              </a:rPr>
              <a:t>.</a:t>
            </a:r>
            <a:r>
              <a:rPr lang="en-US" altLang="ja-JP" sz="3200" b="1" dirty="0" err="1">
                <a:solidFill>
                  <a:srgbClr val="0000FF"/>
                </a:solidFill>
              </a:rPr>
              <a:t>attr</a:t>
            </a:r>
            <a:r>
              <a:rPr lang="en-US" altLang="ja-JP" sz="3200" b="1" dirty="0">
                <a:solidFill>
                  <a:srgbClr val="0000FF"/>
                </a:solidFill>
              </a:rPr>
              <a:t>( {</a:t>
            </a:r>
            <a:r>
              <a:rPr lang="en-US" altLang="ja-JP" sz="3200" dirty="0"/>
              <a:t>"</a:t>
            </a:r>
            <a:r>
              <a:rPr lang="ja-JP" altLang="en-US" sz="3200" i="1" dirty="0"/>
              <a:t>属性名</a:t>
            </a:r>
            <a:r>
              <a:rPr lang="en-US" altLang="ja-JP" sz="3200" dirty="0"/>
              <a:t>"</a:t>
            </a:r>
            <a:r>
              <a:rPr lang="en-US" altLang="ja-JP" sz="3200" b="1" dirty="0">
                <a:solidFill>
                  <a:srgbClr val="0000FF"/>
                </a:solidFill>
              </a:rPr>
              <a:t>:</a:t>
            </a:r>
            <a:r>
              <a:rPr lang="en-US" altLang="ja-JP" sz="3200" dirty="0"/>
              <a:t>"</a:t>
            </a:r>
            <a:r>
              <a:rPr lang="ja-JP" altLang="en-US" sz="3200" i="1" dirty="0"/>
              <a:t>値</a:t>
            </a:r>
            <a:r>
              <a:rPr lang="en-US" altLang="ja-JP" sz="3200" dirty="0"/>
              <a:t>"</a:t>
            </a:r>
            <a:r>
              <a:rPr lang="en-US" altLang="ja-JP" sz="3200" b="1" dirty="0">
                <a:solidFill>
                  <a:srgbClr val="0000FF"/>
                </a:solidFill>
              </a:rPr>
              <a:t>, </a:t>
            </a:r>
            <a:r>
              <a:rPr lang="en-US" altLang="ja-JP" sz="3200" dirty="0"/>
              <a:t>"</a:t>
            </a:r>
            <a:r>
              <a:rPr lang="ja-JP" altLang="en-US" sz="3200" i="1" dirty="0"/>
              <a:t>属性名</a:t>
            </a:r>
            <a:r>
              <a:rPr lang="en-US" altLang="ja-JP" sz="3200" dirty="0"/>
              <a:t>"</a:t>
            </a:r>
            <a:r>
              <a:rPr lang="en-US" altLang="ja-JP" sz="3200" b="1" dirty="0">
                <a:solidFill>
                  <a:srgbClr val="0000FF"/>
                </a:solidFill>
              </a:rPr>
              <a:t>:</a:t>
            </a:r>
            <a:r>
              <a:rPr lang="en-US" altLang="ja-JP" sz="3200" dirty="0"/>
              <a:t>"</a:t>
            </a:r>
            <a:r>
              <a:rPr lang="ja-JP" altLang="en-US" sz="3200" i="1" dirty="0"/>
              <a:t>値</a:t>
            </a:r>
            <a:r>
              <a:rPr lang="en-US" altLang="ja-JP" sz="3200" dirty="0"/>
              <a:t>"</a:t>
            </a:r>
            <a:r>
              <a:rPr lang="en-US" altLang="ja-JP" sz="3200" b="1" dirty="0">
                <a:solidFill>
                  <a:srgbClr val="0000FF"/>
                </a:solidFill>
              </a:rPr>
              <a:t>, </a:t>
            </a:r>
            <a:r>
              <a:rPr lang="en-US" altLang="ja-JP" sz="3200" dirty="0"/>
              <a:t>...</a:t>
            </a:r>
            <a:r>
              <a:rPr lang="en-US" altLang="ja-JP" sz="3200" b="1" dirty="0">
                <a:solidFill>
                  <a:srgbClr val="0000FF"/>
                </a:solidFill>
              </a:rPr>
              <a:t> } )</a:t>
            </a:r>
            <a:r>
              <a:rPr lang="en-US" altLang="ja-JP" sz="3200" dirty="0"/>
              <a:t> </a:t>
            </a:r>
            <a:r>
              <a:rPr lang="ja-JP" altLang="en-US" sz="3200" dirty="0"/>
              <a:t>の形でまとめて与えることもできる。</a:t>
            </a:r>
            <a:endParaRPr lang="en-US" altLang="ja-JP" sz="3200" dirty="0"/>
          </a:p>
        </p:txBody>
      </p:sp>
      <p:sp>
        <p:nvSpPr>
          <p:cNvPr id="52228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773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属性操作のメソッド</a:t>
            </a:r>
          </a:p>
        </p:txBody>
      </p:sp>
      <p:sp>
        <p:nvSpPr>
          <p:cNvPr id="54275" name="コンテンツ プレースホルダ 17"/>
          <p:cNvSpPr>
            <a:spLocks noGrp="1"/>
          </p:cNvSpPr>
          <p:nvPr>
            <p:ph idx="1"/>
          </p:nvPr>
        </p:nvSpPr>
        <p:spPr>
          <a:xfrm>
            <a:off x="381000" y="1422400"/>
            <a:ext cx="10287000" cy="4652818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solidFill>
                  <a:srgbClr val="008000"/>
                </a:solidFill>
              </a:rPr>
              <a:t>取得：</a:t>
            </a:r>
            <a:r>
              <a:rPr lang="en-US" altLang="ja-JP" sz="3600" dirty="0">
                <a:solidFill>
                  <a:srgbClr val="008000"/>
                </a:solidFill>
              </a:rPr>
              <a:t> </a:t>
            </a:r>
            <a:r>
              <a:rPr lang="en-US" altLang="ja-JP" sz="3600" dirty="0" err="1"/>
              <a:t>var</a:t>
            </a:r>
            <a:r>
              <a:rPr lang="en-US" altLang="ja-JP" sz="3600" dirty="0"/>
              <a:t> </a:t>
            </a:r>
            <a:r>
              <a:rPr lang="ja-JP" altLang="en-US" sz="3600" dirty="0"/>
              <a:t>変数</a:t>
            </a:r>
            <a:r>
              <a:rPr lang="en-US" altLang="ja-JP" sz="3600" dirty="0"/>
              <a:t> = $("...")</a:t>
            </a:r>
            <a:r>
              <a:rPr lang="en-US" altLang="ja-JP" sz="3600" b="1" dirty="0">
                <a:solidFill>
                  <a:srgbClr val="0000FF"/>
                </a:solidFill>
              </a:rPr>
              <a:t>.</a:t>
            </a:r>
            <a:r>
              <a:rPr lang="en-US" altLang="ja-JP" sz="3600" b="1" dirty="0" err="1">
                <a:solidFill>
                  <a:srgbClr val="0000FF"/>
                </a:solidFill>
              </a:rPr>
              <a:t>attr</a:t>
            </a:r>
            <a:r>
              <a:rPr lang="en-US" altLang="ja-JP" sz="3600" b="1" dirty="0">
                <a:solidFill>
                  <a:srgbClr val="0000FF"/>
                </a:solidFill>
              </a:rPr>
              <a:t>(</a:t>
            </a:r>
            <a:r>
              <a:rPr lang="en-US" altLang="ja-JP" sz="3600" dirty="0"/>
              <a:t>"</a:t>
            </a:r>
            <a:r>
              <a:rPr lang="ja-JP" altLang="en-US" sz="3600" i="1" dirty="0"/>
              <a:t>属性名</a:t>
            </a:r>
            <a:r>
              <a:rPr lang="en-US" altLang="ja-JP" sz="3600" dirty="0"/>
              <a:t>"</a:t>
            </a:r>
            <a:r>
              <a:rPr lang="en-US" altLang="ja-JP" sz="3600" b="1" dirty="0">
                <a:solidFill>
                  <a:srgbClr val="0000FF"/>
                </a:solidFill>
              </a:rPr>
              <a:t>)</a:t>
            </a:r>
            <a:endParaRPr lang="en-US" altLang="ja-JP" sz="3600" dirty="0">
              <a:solidFill>
                <a:srgbClr val="000000"/>
              </a:solidFill>
            </a:endParaRPr>
          </a:p>
          <a:p>
            <a:pPr lvl="1"/>
            <a:r>
              <a:rPr lang="ja-JP" altLang="en-US" sz="3200" dirty="0">
                <a:solidFill>
                  <a:srgbClr val="000000"/>
                </a:solidFill>
              </a:rPr>
              <a:t>「設定」と同じメソッド名（</a:t>
            </a:r>
            <a:r>
              <a:rPr lang="en-US" altLang="ja-JP" sz="3600" dirty="0">
                <a:solidFill>
                  <a:srgbClr val="000000"/>
                </a:solidFill>
              </a:rPr>
              <a:t>jQuery</a:t>
            </a:r>
            <a:r>
              <a:rPr lang="ja-JP" altLang="en-US" sz="3600" dirty="0">
                <a:solidFill>
                  <a:srgbClr val="000000"/>
                </a:solidFill>
              </a:rPr>
              <a:t>によくあるパターン</a:t>
            </a:r>
            <a:r>
              <a:rPr lang="ja-JP" altLang="en-US" sz="3200" dirty="0">
                <a:solidFill>
                  <a:srgbClr val="000000"/>
                </a:solidFill>
              </a:rPr>
              <a:t>）</a:t>
            </a:r>
            <a:endParaRPr lang="en-US" altLang="ja-JP" sz="3200" dirty="0">
              <a:solidFill>
                <a:srgbClr val="000000"/>
              </a:solidFill>
            </a:endParaRPr>
          </a:p>
          <a:p>
            <a:pPr lvl="1"/>
            <a:r>
              <a:rPr lang="en-US" altLang="ja-JP" sz="3200" dirty="0">
                <a:solidFill>
                  <a:srgbClr val="000000"/>
                </a:solidFill>
              </a:rPr>
              <a:t>jQuery</a:t>
            </a:r>
            <a:r>
              <a:rPr lang="ja-JP" altLang="en-US" sz="3200" dirty="0">
                <a:solidFill>
                  <a:srgbClr val="000000"/>
                </a:solidFill>
              </a:rPr>
              <a:t>オブジェクト内の</a:t>
            </a:r>
            <a:r>
              <a:rPr lang="ja-JP" altLang="en-US" sz="3200" dirty="0">
                <a:solidFill>
                  <a:srgbClr val="FF6600"/>
                </a:solidFill>
              </a:rPr>
              <a:t>最初の要素</a:t>
            </a:r>
            <a:r>
              <a:rPr lang="ja-JP" altLang="en-US" sz="3200" dirty="0">
                <a:solidFill>
                  <a:srgbClr val="000000"/>
                </a:solidFill>
              </a:rPr>
              <a:t>の属性値しか取れないことに注意！</a:t>
            </a:r>
            <a:endParaRPr lang="en-US" altLang="ja-JP" sz="3200" dirty="0">
              <a:solidFill>
                <a:srgbClr val="000000"/>
              </a:solidFill>
            </a:endParaRPr>
          </a:p>
          <a:p>
            <a:r>
              <a:rPr lang="ja-JP" altLang="en-US" sz="3600" dirty="0">
                <a:solidFill>
                  <a:srgbClr val="008000"/>
                </a:solidFill>
              </a:rPr>
              <a:t>削除：</a:t>
            </a:r>
            <a:r>
              <a:rPr lang="en-US" altLang="ja-JP" sz="3600" dirty="0">
                <a:solidFill>
                  <a:srgbClr val="008000"/>
                </a:solidFill>
              </a:rPr>
              <a:t> </a:t>
            </a:r>
            <a:r>
              <a:rPr lang="en-US" altLang="ja-JP" sz="3600" dirty="0"/>
              <a:t>$("...")</a:t>
            </a:r>
            <a:r>
              <a:rPr lang="en-US" altLang="ja-JP" sz="3600" b="1" dirty="0">
                <a:solidFill>
                  <a:srgbClr val="0000FF"/>
                </a:solidFill>
              </a:rPr>
              <a:t>.</a:t>
            </a:r>
            <a:r>
              <a:rPr lang="en-US" altLang="ja-JP" sz="3600" b="1" dirty="0" err="1">
                <a:solidFill>
                  <a:srgbClr val="0000FF"/>
                </a:solidFill>
              </a:rPr>
              <a:t>removeAttr</a:t>
            </a:r>
            <a:r>
              <a:rPr lang="en-US" altLang="ja-JP" sz="3600" b="1" dirty="0">
                <a:solidFill>
                  <a:srgbClr val="0000FF"/>
                </a:solidFill>
              </a:rPr>
              <a:t>(</a:t>
            </a:r>
            <a:r>
              <a:rPr lang="en-US" altLang="ja-JP" sz="3600" dirty="0"/>
              <a:t>"</a:t>
            </a:r>
            <a:r>
              <a:rPr lang="ja-JP" altLang="en-US" sz="3600" i="1" dirty="0"/>
              <a:t>属性名</a:t>
            </a:r>
            <a:r>
              <a:rPr lang="en-US" altLang="ja-JP" sz="3600" dirty="0"/>
              <a:t>"</a:t>
            </a:r>
            <a:r>
              <a:rPr lang="en-US" altLang="ja-JP" sz="3600" b="1" dirty="0">
                <a:solidFill>
                  <a:srgbClr val="0000FF"/>
                </a:solidFill>
              </a:rPr>
              <a:t>)</a:t>
            </a:r>
            <a:endParaRPr lang="en-US" altLang="ja-JP" sz="3600" dirty="0"/>
          </a:p>
          <a:p>
            <a:pPr lvl="1"/>
            <a:r>
              <a:rPr lang="ja-JP" altLang="en-US" sz="3200" dirty="0"/>
              <a:t>値だけではなく，属性</a:t>
            </a:r>
            <a:r>
              <a:rPr lang="en-US" altLang="ja-JP" sz="3200" dirty="0"/>
              <a:t>="</a:t>
            </a:r>
            <a:r>
              <a:rPr lang="ja-JP" altLang="en-US" sz="3200" dirty="0"/>
              <a:t>値</a:t>
            </a:r>
            <a:r>
              <a:rPr lang="en-US" altLang="ja-JP" sz="3200" dirty="0"/>
              <a:t>"</a:t>
            </a:r>
            <a:r>
              <a:rPr lang="ja-JP" altLang="en-US" sz="3200" dirty="0"/>
              <a:t>の組そのものを削除する</a:t>
            </a:r>
            <a:endParaRPr lang="en-US" altLang="ja-JP" sz="3200" dirty="0"/>
          </a:p>
        </p:txBody>
      </p:sp>
      <p:sp>
        <p:nvSpPr>
          <p:cNvPr id="54276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5261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90500"/>
            <a:ext cx="10668001" cy="685800"/>
          </a:xfrm>
        </p:spPr>
        <p:txBody>
          <a:bodyPr/>
          <a:lstStyle/>
          <a:p>
            <a:pPr>
              <a:defRPr/>
            </a:pPr>
            <a:r>
              <a:rPr lang="ja-JP" altLang="en-US" dirty="0"/>
              <a:t>属性操作のショートカット</a:t>
            </a:r>
          </a:p>
        </p:txBody>
      </p:sp>
      <p:sp>
        <p:nvSpPr>
          <p:cNvPr id="56323" name="コンテンツ プレースホルダ 17"/>
          <p:cNvSpPr>
            <a:spLocks noGrp="1"/>
          </p:cNvSpPr>
          <p:nvPr>
            <p:ph idx="1"/>
          </p:nvPr>
        </p:nvSpPr>
        <p:spPr>
          <a:xfrm>
            <a:off x="464127" y="1422400"/>
            <a:ext cx="10203873" cy="4867564"/>
          </a:xfrm>
        </p:spPr>
        <p:txBody>
          <a:bodyPr>
            <a:noAutofit/>
          </a:bodyPr>
          <a:lstStyle/>
          <a:p>
            <a:r>
              <a:rPr lang="ja-JP" altLang="en-US" sz="4000" dirty="0"/>
              <a:t>（フォーム系要素の）</a:t>
            </a:r>
            <a:r>
              <a:rPr lang="en-US" altLang="ja-JP" sz="4000" dirty="0"/>
              <a:t>value</a:t>
            </a:r>
            <a:r>
              <a:rPr lang="ja-JP" altLang="en-US" sz="4000" dirty="0"/>
              <a:t>属性</a:t>
            </a:r>
            <a:endParaRPr lang="en-US" altLang="ja-JP" sz="4000" dirty="0"/>
          </a:p>
          <a:p>
            <a:pPr lvl="1"/>
            <a:r>
              <a:rPr lang="ja-JP" altLang="en-US" sz="3600" dirty="0">
                <a:solidFill>
                  <a:srgbClr val="008000"/>
                </a:solidFill>
              </a:rPr>
              <a:t>設定：</a:t>
            </a:r>
            <a:r>
              <a:rPr lang="en-US" altLang="ja-JP" sz="3600" dirty="0">
                <a:solidFill>
                  <a:srgbClr val="008000"/>
                </a:solidFill>
              </a:rPr>
              <a:t> </a:t>
            </a:r>
            <a:r>
              <a:rPr lang="en-US" altLang="ja-JP" sz="3600" dirty="0"/>
              <a:t>$("...").</a:t>
            </a:r>
            <a:r>
              <a:rPr lang="en-US" altLang="ja-JP" sz="3600" dirty="0" err="1">
                <a:solidFill>
                  <a:srgbClr val="0000FF"/>
                </a:solidFill>
              </a:rPr>
              <a:t>val</a:t>
            </a:r>
            <a:r>
              <a:rPr lang="en-US" altLang="ja-JP" sz="3600" dirty="0">
                <a:solidFill>
                  <a:srgbClr val="0000FF"/>
                </a:solidFill>
              </a:rPr>
              <a:t>(</a:t>
            </a:r>
            <a:r>
              <a:rPr lang="en-US" altLang="ja-JP" sz="3600" dirty="0"/>
              <a:t>"</a:t>
            </a:r>
            <a:r>
              <a:rPr lang="ja-JP" altLang="en-US" sz="3600" i="1" dirty="0"/>
              <a:t>値</a:t>
            </a:r>
            <a:r>
              <a:rPr lang="en-US" altLang="ja-JP" sz="3600" dirty="0"/>
              <a:t>"</a:t>
            </a:r>
            <a:r>
              <a:rPr lang="en-US" altLang="ja-JP" sz="3600" dirty="0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en-US" altLang="ja-JP" sz="3200" dirty="0">
                <a:solidFill>
                  <a:srgbClr val="000000"/>
                </a:solidFill>
              </a:rPr>
              <a:t>$("...").</a:t>
            </a:r>
            <a:r>
              <a:rPr lang="en-US" altLang="ja-JP" sz="3200" dirty="0" err="1">
                <a:solidFill>
                  <a:srgbClr val="000000"/>
                </a:solidFill>
              </a:rPr>
              <a:t>attr</a:t>
            </a:r>
            <a:r>
              <a:rPr lang="en-US" altLang="ja-JP" sz="3200" dirty="0">
                <a:solidFill>
                  <a:srgbClr val="000000"/>
                </a:solidFill>
              </a:rPr>
              <a:t>("value","</a:t>
            </a:r>
            <a:r>
              <a:rPr lang="ja-JP" altLang="en-US" sz="3200" dirty="0">
                <a:solidFill>
                  <a:srgbClr val="000000"/>
                </a:solidFill>
              </a:rPr>
              <a:t>値</a:t>
            </a:r>
            <a:r>
              <a:rPr lang="en-US" altLang="ja-JP" sz="3200" dirty="0">
                <a:solidFill>
                  <a:srgbClr val="000000"/>
                </a:solidFill>
              </a:rPr>
              <a:t>") </a:t>
            </a:r>
            <a:r>
              <a:rPr lang="ja-JP" altLang="en-US" sz="3200" dirty="0">
                <a:solidFill>
                  <a:srgbClr val="000000"/>
                </a:solidFill>
              </a:rPr>
              <a:t>と同等</a:t>
            </a:r>
            <a:endParaRPr lang="en-US" altLang="ja-JP" sz="3200" dirty="0">
              <a:solidFill>
                <a:srgbClr val="000000"/>
              </a:solidFill>
            </a:endParaRPr>
          </a:p>
          <a:p>
            <a:pPr lvl="2"/>
            <a:r>
              <a:rPr lang="en-US" altLang="ja-JP" sz="3200" dirty="0">
                <a:solidFill>
                  <a:srgbClr val="000000"/>
                </a:solidFill>
              </a:rPr>
              <a:t>jQuery</a:t>
            </a:r>
            <a:r>
              <a:rPr lang="ja-JP" altLang="en-US" sz="3200" dirty="0">
                <a:solidFill>
                  <a:srgbClr val="000000"/>
                </a:solidFill>
              </a:rPr>
              <a:t>オブジェクト内の全要素が対象</a:t>
            </a:r>
            <a:endParaRPr lang="en-US" altLang="ja-JP" sz="3200" dirty="0">
              <a:solidFill>
                <a:srgbClr val="000000"/>
              </a:solidFill>
            </a:endParaRPr>
          </a:p>
          <a:p>
            <a:pPr lvl="1"/>
            <a:r>
              <a:rPr lang="ja-JP" altLang="en-US" sz="3600" dirty="0">
                <a:solidFill>
                  <a:srgbClr val="008000"/>
                </a:solidFill>
              </a:rPr>
              <a:t>取得：</a:t>
            </a:r>
            <a:r>
              <a:rPr lang="en-US" altLang="ja-JP" sz="3600" dirty="0">
                <a:solidFill>
                  <a:srgbClr val="008000"/>
                </a:solidFill>
              </a:rPr>
              <a:t> </a:t>
            </a:r>
            <a:r>
              <a:rPr lang="en-US" altLang="ja-JP" sz="3600" dirty="0"/>
              <a:t>$("...").</a:t>
            </a:r>
            <a:r>
              <a:rPr lang="en-US" altLang="ja-JP" sz="3600" dirty="0" err="1">
                <a:solidFill>
                  <a:srgbClr val="0000FF"/>
                </a:solidFill>
              </a:rPr>
              <a:t>val</a:t>
            </a:r>
            <a:r>
              <a:rPr lang="en-US" altLang="ja-JP" sz="3600" dirty="0">
                <a:solidFill>
                  <a:srgbClr val="0000FF"/>
                </a:solidFill>
              </a:rPr>
              <a:t>(</a:t>
            </a:r>
            <a:r>
              <a:rPr lang="ja-JP" altLang="en-US" sz="3600" dirty="0">
                <a:solidFill>
                  <a:srgbClr val="0000FF"/>
                </a:solidFill>
              </a:rPr>
              <a:t> </a:t>
            </a:r>
            <a:r>
              <a:rPr lang="en-US" altLang="ja-JP" sz="3600" dirty="0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en-US" altLang="ja-JP" sz="3200" dirty="0">
                <a:solidFill>
                  <a:srgbClr val="000000"/>
                </a:solidFill>
              </a:rPr>
              <a:t>$("...").</a:t>
            </a:r>
            <a:r>
              <a:rPr lang="en-US" altLang="ja-JP" sz="3200" dirty="0" err="1">
                <a:solidFill>
                  <a:srgbClr val="000000"/>
                </a:solidFill>
              </a:rPr>
              <a:t>attr</a:t>
            </a:r>
            <a:r>
              <a:rPr lang="en-US" altLang="ja-JP" sz="3200" dirty="0">
                <a:solidFill>
                  <a:srgbClr val="000000"/>
                </a:solidFill>
              </a:rPr>
              <a:t>("value") </a:t>
            </a:r>
            <a:r>
              <a:rPr lang="ja-JP" altLang="en-US" sz="3200" dirty="0">
                <a:solidFill>
                  <a:srgbClr val="000000"/>
                </a:solidFill>
              </a:rPr>
              <a:t>と同等</a:t>
            </a:r>
            <a:endParaRPr lang="en-US" altLang="ja-JP" sz="3200" dirty="0">
              <a:solidFill>
                <a:srgbClr val="000000"/>
              </a:solidFill>
            </a:endParaRPr>
          </a:p>
          <a:p>
            <a:pPr lvl="2"/>
            <a:r>
              <a:rPr lang="en-US" altLang="ja-JP" sz="3200" dirty="0">
                <a:solidFill>
                  <a:srgbClr val="000000"/>
                </a:solidFill>
              </a:rPr>
              <a:t>jQuery</a:t>
            </a:r>
            <a:r>
              <a:rPr lang="ja-JP" altLang="en-US" sz="3200" dirty="0">
                <a:solidFill>
                  <a:srgbClr val="000000"/>
                </a:solidFill>
              </a:rPr>
              <a:t>オブジェクト内の</a:t>
            </a:r>
            <a:r>
              <a:rPr lang="ja-JP" altLang="en-US" sz="3200" dirty="0">
                <a:solidFill>
                  <a:srgbClr val="FF6600"/>
                </a:solidFill>
              </a:rPr>
              <a:t>最初</a:t>
            </a:r>
            <a:r>
              <a:rPr lang="ja-JP" altLang="en-US" sz="3200" dirty="0"/>
              <a:t>の要素だけが対象</a:t>
            </a:r>
            <a:endParaRPr lang="en-US" altLang="ja-JP" sz="3200" dirty="0"/>
          </a:p>
        </p:txBody>
      </p:sp>
      <p:sp>
        <p:nvSpPr>
          <p:cNvPr id="56324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7077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90500"/>
            <a:ext cx="10668001" cy="685800"/>
          </a:xfrm>
        </p:spPr>
        <p:txBody>
          <a:bodyPr/>
          <a:lstStyle/>
          <a:p>
            <a:pPr>
              <a:defRPr/>
            </a:pPr>
            <a:r>
              <a:rPr lang="ja-JP" altLang="en-US" dirty="0"/>
              <a:t>属性操作のショートカット</a:t>
            </a:r>
          </a:p>
        </p:txBody>
      </p:sp>
      <p:sp>
        <p:nvSpPr>
          <p:cNvPr id="52227" name="コンテンツ プレースホルダ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sz="3200" dirty="0"/>
              <a:t>class</a:t>
            </a:r>
            <a:r>
              <a:rPr lang="ja-JP" altLang="en-US" sz="3200" dirty="0"/>
              <a:t>属性</a:t>
            </a:r>
            <a:endParaRPr lang="en-US" altLang="ja-JP" sz="3200" dirty="0"/>
          </a:p>
          <a:p>
            <a:pPr lvl="1">
              <a:defRPr/>
            </a:pPr>
            <a:r>
              <a:rPr lang="ja-JP" altLang="en-US" sz="2800" dirty="0">
                <a:solidFill>
                  <a:srgbClr val="008000"/>
                </a:solidFill>
              </a:rPr>
              <a:t>追加：</a:t>
            </a:r>
            <a:r>
              <a:rPr lang="en-US" altLang="ja-JP" sz="2800" dirty="0">
                <a:solidFill>
                  <a:srgbClr val="008000"/>
                </a:solidFill>
              </a:rPr>
              <a:t> </a:t>
            </a:r>
            <a:r>
              <a:rPr lang="en-US" altLang="ja-JP" sz="2800" dirty="0"/>
              <a:t>$("...").</a:t>
            </a:r>
            <a:r>
              <a:rPr lang="en-US" altLang="ja-JP" sz="2800" dirty="0" err="1">
                <a:solidFill>
                  <a:srgbClr val="0000FF"/>
                </a:solidFill>
              </a:rPr>
              <a:t>addClass</a:t>
            </a:r>
            <a:r>
              <a:rPr lang="en-US" altLang="ja-JP" sz="2800" dirty="0">
                <a:solidFill>
                  <a:srgbClr val="0000FF"/>
                </a:solidFill>
              </a:rPr>
              <a:t>(</a:t>
            </a:r>
            <a:r>
              <a:rPr lang="en-US" altLang="ja-JP" sz="2800" dirty="0"/>
              <a:t>"</a:t>
            </a:r>
            <a:r>
              <a:rPr lang="ja-JP" altLang="en-US" sz="2800" i="1" dirty="0"/>
              <a:t>値</a:t>
            </a:r>
            <a:r>
              <a:rPr lang="en-US" altLang="ja-JP" sz="2800" dirty="0"/>
              <a:t>"</a:t>
            </a:r>
            <a:r>
              <a:rPr lang="en-US" altLang="ja-JP" sz="2800" dirty="0">
                <a:solidFill>
                  <a:srgbClr val="0000FF"/>
                </a:solidFill>
              </a:rPr>
              <a:t>)</a:t>
            </a:r>
          </a:p>
          <a:p>
            <a:pPr lvl="2">
              <a:defRPr/>
            </a:pPr>
            <a:r>
              <a:rPr lang="ja-JP" altLang="en-US" sz="2400" dirty="0"/>
              <a:t>値は上書きではなく</a:t>
            </a:r>
            <a:r>
              <a:rPr lang="ja-JP" altLang="en-US" sz="2400" dirty="0">
                <a:solidFill>
                  <a:srgbClr val="FF6600"/>
                </a:solidFill>
              </a:rPr>
              <a:t>追加</a:t>
            </a:r>
            <a:r>
              <a:rPr lang="ja-JP" altLang="en-US" sz="2400" dirty="0"/>
              <a:t>（</a:t>
            </a:r>
            <a:r>
              <a:rPr lang="en-US" altLang="ja-JP" sz="2400" dirty="0" err="1"/>
              <a:t>attr</a:t>
            </a:r>
            <a:r>
              <a:rPr lang="ja-JP" altLang="en-US" sz="2400" dirty="0"/>
              <a:t>との違い）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800" dirty="0">
                <a:solidFill>
                  <a:srgbClr val="008000"/>
                </a:solidFill>
              </a:rPr>
              <a:t>除去：</a:t>
            </a:r>
            <a:r>
              <a:rPr lang="en-US" altLang="ja-JP" sz="2800" dirty="0">
                <a:solidFill>
                  <a:srgbClr val="008000"/>
                </a:solidFill>
              </a:rPr>
              <a:t> </a:t>
            </a:r>
            <a:r>
              <a:rPr lang="en-US" altLang="ja-JP" sz="2800" dirty="0"/>
              <a:t>$("...").</a:t>
            </a:r>
            <a:r>
              <a:rPr lang="en-US" altLang="ja-JP" sz="2800" dirty="0" err="1">
                <a:solidFill>
                  <a:srgbClr val="0000FF"/>
                </a:solidFill>
              </a:rPr>
              <a:t>removeClass</a:t>
            </a:r>
            <a:r>
              <a:rPr lang="en-US" altLang="ja-JP" sz="2800" dirty="0">
                <a:solidFill>
                  <a:srgbClr val="0000FF"/>
                </a:solidFill>
              </a:rPr>
              <a:t>(</a:t>
            </a:r>
            <a:r>
              <a:rPr lang="en-US" altLang="ja-JP" sz="2800" dirty="0"/>
              <a:t>"</a:t>
            </a:r>
            <a:r>
              <a:rPr lang="ja-JP" altLang="en-US" sz="2800" i="1" dirty="0"/>
              <a:t>値</a:t>
            </a:r>
            <a:r>
              <a:rPr lang="en-US" altLang="ja-JP" sz="2800" dirty="0"/>
              <a:t>"</a:t>
            </a:r>
            <a:r>
              <a:rPr lang="en-US" altLang="ja-JP" sz="2800" dirty="0">
                <a:solidFill>
                  <a:srgbClr val="0000FF"/>
                </a:solidFill>
              </a:rPr>
              <a:t>)</a:t>
            </a:r>
          </a:p>
          <a:p>
            <a:pPr lvl="2">
              <a:defRPr/>
            </a:pPr>
            <a:r>
              <a:rPr lang="en-US" altLang="ja-JP" sz="2400" dirty="0"/>
              <a:t>class</a:t>
            </a:r>
            <a:r>
              <a:rPr lang="ja-JP" altLang="en-US" sz="2400" dirty="0"/>
              <a:t>属性自体は削除しない（</a:t>
            </a:r>
            <a:r>
              <a:rPr lang="en-US" altLang="ja-JP" sz="2400" spc="-50" dirty="0" err="1"/>
              <a:t>removeAttr</a:t>
            </a:r>
            <a:r>
              <a:rPr lang="ja-JP" altLang="en-US" sz="2400" dirty="0"/>
              <a:t>との違い）</a:t>
            </a:r>
            <a:endParaRPr lang="en-US" altLang="ja-JP" sz="2400" dirty="0"/>
          </a:p>
          <a:p>
            <a:pPr lvl="1">
              <a:defRPr/>
            </a:pPr>
            <a:r>
              <a:rPr lang="en-US" altLang="ja-JP" sz="2800" dirty="0">
                <a:solidFill>
                  <a:srgbClr val="008000"/>
                </a:solidFill>
              </a:rPr>
              <a:t>ON/OFF</a:t>
            </a:r>
            <a:r>
              <a:rPr lang="ja-JP" altLang="en-US" sz="2800" dirty="0">
                <a:solidFill>
                  <a:srgbClr val="008000"/>
                </a:solidFill>
              </a:rPr>
              <a:t>：</a:t>
            </a:r>
            <a:r>
              <a:rPr lang="en-US" altLang="ja-JP" sz="2800" dirty="0">
                <a:solidFill>
                  <a:srgbClr val="008000"/>
                </a:solidFill>
              </a:rPr>
              <a:t> </a:t>
            </a:r>
            <a:r>
              <a:rPr lang="en-US" altLang="ja-JP" sz="2800" dirty="0"/>
              <a:t>$("...").</a:t>
            </a:r>
            <a:r>
              <a:rPr lang="en-US" altLang="ja-JP" sz="2800" dirty="0" err="1">
                <a:solidFill>
                  <a:srgbClr val="0000FF"/>
                </a:solidFill>
              </a:rPr>
              <a:t>toggleClass</a:t>
            </a:r>
            <a:r>
              <a:rPr lang="en-US" altLang="ja-JP" sz="2800" dirty="0">
                <a:solidFill>
                  <a:srgbClr val="0000FF"/>
                </a:solidFill>
              </a:rPr>
              <a:t>(</a:t>
            </a:r>
            <a:r>
              <a:rPr lang="en-US" altLang="ja-JP" sz="2800" dirty="0"/>
              <a:t>"</a:t>
            </a:r>
            <a:r>
              <a:rPr lang="ja-JP" altLang="en-US" sz="2800" i="1" dirty="0"/>
              <a:t>値</a:t>
            </a:r>
            <a:r>
              <a:rPr lang="en-US" altLang="ja-JP" sz="2800" dirty="0"/>
              <a:t>"</a:t>
            </a:r>
            <a:r>
              <a:rPr lang="en-US" altLang="ja-JP" sz="2800" dirty="0">
                <a:solidFill>
                  <a:srgbClr val="0000FF"/>
                </a:solidFill>
              </a:rPr>
              <a:t>)</a:t>
            </a:r>
          </a:p>
          <a:p>
            <a:pPr lvl="2">
              <a:defRPr/>
            </a:pPr>
            <a:r>
              <a:rPr lang="ja-JP" altLang="en-US" sz="2400" dirty="0"/>
              <a:t>指定の</a:t>
            </a:r>
            <a:r>
              <a:rPr lang="en-US" altLang="ja-JP" sz="2400" dirty="0"/>
              <a:t>class</a:t>
            </a:r>
            <a:r>
              <a:rPr lang="ja-JP" altLang="en-US" sz="2400" dirty="0"/>
              <a:t>属性値があれば除去，無ければ追加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800" dirty="0">
                <a:solidFill>
                  <a:srgbClr val="008000"/>
                </a:solidFill>
              </a:rPr>
              <a:t>検査：</a:t>
            </a:r>
            <a:r>
              <a:rPr lang="en-US" altLang="ja-JP" sz="2800" dirty="0">
                <a:solidFill>
                  <a:srgbClr val="008000"/>
                </a:solidFill>
              </a:rPr>
              <a:t> </a:t>
            </a:r>
            <a:r>
              <a:rPr lang="en-US" altLang="ja-JP" sz="2800" dirty="0"/>
              <a:t>$("...").</a:t>
            </a:r>
            <a:r>
              <a:rPr lang="en-US" altLang="ja-JP" sz="2800" dirty="0" err="1">
                <a:solidFill>
                  <a:srgbClr val="0000FF"/>
                </a:solidFill>
              </a:rPr>
              <a:t>hasClass</a:t>
            </a:r>
            <a:r>
              <a:rPr lang="en-US" altLang="ja-JP" sz="2800" dirty="0">
                <a:solidFill>
                  <a:srgbClr val="0000FF"/>
                </a:solidFill>
              </a:rPr>
              <a:t>(</a:t>
            </a:r>
            <a:r>
              <a:rPr lang="en-US" altLang="ja-JP" sz="2800" dirty="0"/>
              <a:t>"</a:t>
            </a:r>
            <a:r>
              <a:rPr lang="ja-JP" altLang="en-US" sz="2800" i="1" dirty="0"/>
              <a:t>値</a:t>
            </a:r>
            <a:r>
              <a:rPr lang="en-US" altLang="ja-JP" sz="2800" dirty="0"/>
              <a:t>"</a:t>
            </a:r>
            <a:r>
              <a:rPr lang="en-US" altLang="ja-JP" sz="2800" dirty="0">
                <a:solidFill>
                  <a:srgbClr val="0000FF"/>
                </a:solidFill>
              </a:rPr>
              <a:t>)</a:t>
            </a:r>
          </a:p>
          <a:p>
            <a:pPr lvl="2">
              <a:defRPr/>
            </a:pPr>
            <a:r>
              <a:rPr lang="ja-JP" altLang="en-US" sz="2400" dirty="0"/>
              <a:t>指定の</a:t>
            </a:r>
            <a:r>
              <a:rPr lang="en-US" altLang="ja-JP" sz="2400" dirty="0"/>
              <a:t>class</a:t>
            </a:r>
            <a:r>
              <a:rPr lang="ja-JP" altLang="en-US" sz="2400" dirty="0"/>
              <a:t>属性値を持つ要素があれば</a:t>
            </a:r>
            <a:r>
              <a:rPr lang="en-US" altLang="ja-JP" sz="2400" dirty="0"/>
              <a:t>true</a:t>
            </a:r>
          </a:p>
        </p:txBody>
      </p:sp>
      <p:sp>
        <p:nvSpPr>
          <p:cNvPr id="58372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4935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90500"/>
            <a:ext cx="10668001" cy="685800"/>
          </a:xfrm>
        </p:spPr>
        <p:txBody>
          <a:bodyPr/>
          <a:lstStyle/>
          <a:p>
            <a:pPr>
              <a:defRPr/>
            </a:pPr>
            <a:r>
              <a:rPr lang="ja-JP" altLang="en-US" dirty="0"/>
              <a:t>属性操作のショートカット</a:t>
            </a:r>
          </a:p>
        </p:txBody>
      </p:sp>
      <p:sp>
        <p:nvSpPr>
          <p:cNvPr id="60419" name="コンテンツ プレースホルダ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style</a:t>
            </a:r>
            <a:r>
              <a:rPr lang="ja-JP" altLang="en-US" sz="3600" dirty="0"/>
              <a:t>属性</a:t>
            </a:r>
            <a:endParaRPr lang="en-US" altLang="ja-JP" sz="3600" dirty="0"/>
          </a:p>
          <a:p>
            <a:pPr lvl="1"/>
            <a:r>
              <a:rPr lang="ja-JP" altLang="en-US" sz="3200" dirty="0">
                <a:solidFill>
                  <a:srgbClr val="008000"/>
                </a:solidFill>
              </a:rPr>
              <a:t>追加：</a:t>
            </a:r>
            <a:r>
              <a:rPr lang="en-US" altLang="ja-JP" sz="3200" dirty="0">
                <a:solidFill>
                  <a:srgbClr val="008000"/>
                </a:solidFill>
              </a:rPr>
              <a:t> </a:t>
            </a:r>
            <a:r>
              <a:rPr lang="en-US" altLang="ja-JP" sz="3200" dirty="0"/>
              <a:t>$("...").</a:t>
            </a:r>
            <a:r>
              <a:rPr lang="en-US" altLang="ja-JP" sz="3200" dirty="0" err="1">
                <a:solidFill>
                  <a:srgbClr val="0000FF"/>
                </a:solidFill>
              </a:rPr>
              <a:t>css</a:t>
            </a:r>
            <a:r>
              <a:rPr lang="en-US" altLang="ja-JP" sz="3200" dirty="0">
                <a:solidFill>
                  <a:srgbClr val="0000FF"/>
                </a:solidFill>
              </a:rPr>
              <a:t>(</a:t>
            </a:r>
            <a:r>
              <a:rPr lang="en-US" altLang="ja-JP" sz="3200" dirty="0"/>
              <a:t>"</a:t>
            </a:r>
            <a:r>
              <a:rPr lang="en-US" altLang="ja-JP" sz="3200" i="1" dirty="0"/>
              <a:t>CSS</a:t>
            </a:r>
            <a:r>
              <a:rPr lang="ja-JP" altLang="en-US" sz="3200" i="1" dirty="0"/>
              <a:t>属性名</a:t>
            </a:r>
            <a:r>
              <a:rPr lang="en-US" altLang="ja-JP" sz="3200" dirty="0"/>
              <a:t>"</a:t>
            </a:r>
            <a:r>
              <a:rPr lang="en-US" altLang="ja-JP" sz="3200" dirty="0">
                <a:solidFill>
                  <a:srgbClr val="0000FF"/>
                </a:solidFill>
              </a:rPr>
              <a:t>,</a:t>
            </a:r>
            <a:r>
              <a:rPr lang="en-US" altLang="ja-JP" sz="3200" dirty="0"/>
              <a:t>"</a:t>
            </a:r>
            <a:r>
              <a:rPr lang="ja-JP" altLang="en-US" sz="3200" i="1" dirty="0"/>
              <a:t>値</a:t>
            </a:r>
            <a:r>
              <a:rPr lang="en-US" altLang="ja-JP" sz="3200" dirty="0"/>
              <a:t>"</a:t>
            </a:r>
            <a:r>
              <a:rPr lang="en-US" altLang="ja-JP" sz="3200" dirty="0">
                <a:solidFill>
                  <a:srgbClr val="0000FF"/>
                </a:solidFill>
              </a:rPr>
              <a:t>)</a:t>
            </a:r>
            <a:endParaRPr lang="en-US" altLang="ja-JP" sz="3200" dirty="0">
              <a:solidFill>
                <a:srgbClr val="000000"/>
              </a:solidFill>
            </a:endParaRPr>
          </a:p>
          <a:p>
            <a:pPr lvl="2"/>
            <a:r>
              <a:rPr lang="ja-JP" altLang="en-US" sz="2800" dirty="0">
                <a:solidFill>
                  <a:srgbClr val="000000"/>
                </a:solidFill>
              </a:rPr>
              <a:t>指定の</a:t>
            </a:r>
            <a:r>
              <a:rPr lang="en-US" altLang="ja-JP" sz="2800" dirty="0">
                <a:solidFill>
                  <a:srgbClr val="000000"/>
                </a:solidFill>
              </a:rPr>
              <a:t>CSS</a:t>
            </a:r>
            <a:r>
              <a:rPr lang="ja-JP" altLang="en-US" sz="2800" dirty="0">
                <a:solidFill>
                  <a:srgbClr val="000000"/>
                </a:solidFill>
              </a:rPr>
              <a:t>属性が無ければ</a:t>
            </a:r>
            <a:r>
              <a:rPr lang="ja-JP" altLang="en-US" sz="2800" dirty="0">
                <a:solidFill>
                  <a:srgbClr val="FF6600"/>
                </a:solidFill>
              </a:rPr>
              <a:t>追加</a:t>
            </a:r>
            <a:r>
              <a:rPr lang="ja-JP" altLang="en-US" sz="2800" dirty="0">
                <a:solidFill>
                  <a:srgbClr val="000000"/>
                </a:solidFill>
              </a:rPr>
              <a:t>，あれば値を</a:t>
            </a:r>
            <a:r>
              <a:rPr lang="ja-JP" altLang="en-US" sz="2800" dirty="0">
                <a:solidFill>
                  <a:srgbClr val="FF6600"/>
                </a:solidFill>
              </a:rPr>
              <a:t>上書き</a:t>
            </a:r>
            <a:br>
              <a:rPr lang="en-US" altLang="ja-JP" sz="2800" dirty="0">
                <a:solidFill>
                  <a:srgbClr val="FF6600"/>
                </a:solidFill>
              </a:rPr>
            </a:br>
            <a:r>
              <a:rPr lang="ja-JP" altLang="en-US" sz="2800" dirty="0">
                <a:solidFill>
                  <a:srgbClr val="000000"/>
                </a:solidFill>
              </a:rPr>
              <a:t>（他の</a:t>
            </a:r>
            <a:r>
              <a:rPr lang="en-US" altLang="ja-JP" sz="2800" dirty="0">
                <a:solidFill>
                  <a:srgbClr val="000000"/>
                </a:solidFill>
              </a:rPr>
              <a:t>CSS</a:t>
            </a:r>
            <a:r>
              <a:rPr lang="ja-JP" altLang="en-US" sz="2800" dirty="0">
                <a:solidFill>
                  <a:srgbClr val="000000"/>
                </a:solidFill>
              </a:rPr>
              <a:t>属性には影響しない）</a:t>
            </a:r>
            <a:endParaRPr lang="en-US" altLang="ja-JP" sz="2800" dirty="0">
              <a:solidFill>
                <a:srgbClr val="000000"/>
              </a:solidFill>
            </a:endParaRPr>
          </a:p>
          <a:p>
            <a:pPr lvl="2"/>
            <a:r>
              <a:rPr lang="en-US" altLang="ja-JP" sz="2800" dirty="0">
                <a:solidFill>
                  <a:srgbClr val="000000"/>
                </a:solidFill>
              </a:rPr>
              <a:t>jQuery</a:t>
            </a:r>
            <a:r>
              <a:rPr lang="ja-JP" altLang="en-US" sz="2800" dirty="0">
                <a:solidFill>
                  <a:srgbClr val="000000"/>
                </a:solidFill>
              </a:rPr>
              <a:t>オブジェクト内の全要素が対象</a:t>
            </a:r>
            <a:endParaRPr lang="en-US" altLang="ja-JP" sz="2800" dirty="0">
              <a:solidFill>
                <a:srgbClr val="000000"/>
              </a:solidFill>
            </a:endParaRPr>
          </a:p>
          <a:p>
            <a:pPr lvl="1"/>
            <a:r>
              <a:rPr lang="ja-JP" altLang="en-US" sz="3200" dirty="0">
                <a:solidFill>
                  <a:srgbClr val="008000"/>
                </a:solidFill>
              </a:rPr>
              <a:t>取得：</a:t>
            </a:r>
            <a:r>
              <a:rPr lang="en-US" altLang="ja-JP" sz="3200" dirty="0">
                <a:solidFill>
                  <a:srgbClr val="008000"/>
                </a:solidFill>
              </a:rPr>
              <a:t> </a:t>
            </a:r>
            <a:r>
              <a:rPr lang="en-US" altLang="ja-JP" sz="3200" dirty="0"/>
              <a:t>$("...").</a:t>
            </a:r>
            <a:r>
              <a:rPr lang="en-US" altLang="ja-JP" sz="3200" dirty="0" err="1">
                <a:solidFill>
                  <a:srgbClr val="0000FF"/>
                </a:solidFill>
              </a:rPr>
              <a:t>css</a:t>
            </a:r>
            <a:r>
              <a:rPr lang="en-US" altLang="ja-JP" sz="3200" dirty="0">
                <a:solidFill>
                  <a:srgbClr val="0000FF"/>
                </a:solidFill>
              </a:rPr>
              <a:t>(</a:t>
            </a:r>
            <a:r>
              <a:rPr lang="en-US" altLang="ja-JP" sz="3200" dirty="0"/>
              <a:t>"</a:t>
            </a:r>
            <a:r>
              <a:rPr lang="en-US" altLang="ja-JP" sz="3200" i="1" dirty="0"/>
              <a:t>CSS</a:t>
            </a:r>
            <a:r>
              <a:rPr lang="ja-JP" altLang="en-US" sz="3200" i="1" dirty="0"/>
              <a:t>属性名</a:t>
            </a:r>
            <a:r>
              <a:rPr lang="en-US" altLang="ja-JP" sz="3200" dirty="0"/>
              <a:t>"</a:t>
            </a:r>
            <a:r>
              <a:rPr lang="en-US" altLang="ja-JP" sz="3200" dirty="0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en-US" altLang="ja-JP" sz="2800" dirty="0">
                <a:solidFill>
                  <a:srgbClr val="000000"/>
                </a:solidFill>
              </a:rPr>
              <a:t>jQuery</a:t>
            </a:r>
            <a:r>
              <a:rPr lang="ja-JP" altLang="en-US" sz="2800" dirty="0">
                <a:solidFill>
                  <a:srgbClr val="000000"/>
                </a:solidFill>
              </a:rPr>
              <a:t>オブジェクト内の</a:t>
            </a:r>
            <a:r>
              <a:rPr lang="ja-JP" altLang="en-US" sz="2800" dirty="0">
                <a:solidFill>
                  <a:srgbClr val="FF6600"/>
                </a:solidFill>
              </a:rPr>
              <a:t>最初</a:t>
            </a:r>
            <a:r>
              <a:rPr lang="ja-JP" altLang="en-US" sz="2800" dirty="0"/>
              <a:t>の要素だけが対象</a:t>
            </a:r>
            <a:endParaRPr lang="en-US" altLang="ja-JP" sz="2800" dirty="0"/>
          </a:p>
        </p:txBody>
      </p:sp>
      <p:sp>
        <p:nvSpPr>
          <p:cNvPr id="60420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0485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90500"/>
            <a:ext cx="10668001" cy="685800"/>
          </a:xfrm>
        </p:spPr>
        <p:txBody>
          <a:bodyPr/>
          <a:lstStyle/>
          <a:p>
            <a:pPr>
              <a:defRPr/>
            </a:pPr>
            <a:r>
              <a:rPr lang="ja-JP" altLang="en-US"/>
              <a:t>属性操作のショートカット</a:t>
            </a:r>
          </a:p>
        </p:txBody>
      </p:sp>
      <p:sp>
        <p:nvSpPr>
          <p:cNvPr id="62467" name="コンテンツ プレースホルダ 17"/>
          <p:cNvSpPr>
            <a:spLocks noGrp="1"/>
          </p:cNvSpPr>
          <p:nvPr>
            <p:ph idx="1"/>
          </p:nvPr>
        </p:nvSpPr>
        <p:spPr>
          <a:xfrm>
            <a:off x="491836" y="1422400"/>
            <a:ext cx="10176164" cy="4749800"/>
          </a:xfrm>
        </p:spPr>
        <p:txBody>
          <a:bodyPr>
            <a:normAutofit/>
          </a:bodyPr>
          <a:lstStyle/>
          <a:p>
            <a:r>
              <a:rPr lang="en-US" altLang="ja-JP" sz="3600" dirty="0" err="1"/>
              <a:t>css</a:t>
            </a:r>
            <a:r>
              <a:rPr lang="ja-JP" altLang="en-US" sz="3600" dirty="0"/>
              <a:t>メソッドのショートカット</a:t>
            </a:r>
            <a:endParaRPr lang="en-US" altLang="ja-JP" sz="3600" dirty="0"/>
          </a:p>
          <a:p>
            <a:pPr lvl="1"/>
            <a:r>
              <a:rPr lang="ja-JP" altLang="en-US" sz="3200" dirty="0">
                <a:solidFill>
                  <a:srgbClr val="008000"/>
                </a:solidFill>
              </a:rPr>
              <a:t>表示：</a:t>
            </a:r>
            <a:r>
              <a:rPr lang="en-US" altLang="ja-JP" sz="3200" dirty="0">
                <a:solidFill>
                  <a:srgbClr val="008000"/>
                </a:solidFill>
              </a:rPr>
              <a:t> </a:t>
            </a:r>
            <a:r>
              <a:rPr lang="en-US" altLang="ja-JP" sz="3200" dirty="0"/>
              <a:t>$("...").</a:t>
            </a:r>
            <a:r>
              <a:rPr lang="en-US" altLang="ja-JP" sz="3200" dirty="0">
                <a:solidFill>
                  <a:srgbClr val="0000FF"/>
                </a:solidFill>
              </a:rPr>
              <a:t>show()</a:t>
            </a:r>
            <a:r>
              <a:rPr lang="en-US" altLang="ja-JP" sz="3200" dirty="0">
                <a:solidFill>
                  <a:srgbClr val="000000"/>
                </a:solidFill>
              </a:rPr>
              <a:t> / </a:t>
            </a:r>
            <a:r>
              <a:rPr lang="ja-JP" altLang="en-US" sz="3200" dirty="0">
                <a:solidFill>
                  <a:srgbClr val="008000"/>
                </a:solidFill>
              </a:rPr>
              <a:t>非表示：</a:t>
            </a:r>
            <a:r>
              <a:rPr lang="en-US" altLang="ja-JP" sz="3200" dirty="0">
                <a:solidFill>
                  <a:srgbClr val="008000"/>
                </a:solidFill>
              </a:rPr>
              <a:t> </a:t>
            </a:r>
            <a:r>
              <a:rPr lang="en-US" altLang="ja-JP" sz="3200" dirty="0"/>
              <a:t>$("...").</a:t>
            </a:r>
            <a:r>
              <a:rPr lang="en-US" altLang="ja-JP" sz="3200" dirty="0">
                <a:solidFill>
                  <a:srgbClr val="0000FF"/>
                </a:solidFill>
              </a:rPr>
              <a:t>hide()</a:t>
            </a:r>
            <a:r>
              <a:rPr lang="en-US" altLang="ja-JP" sz="3200" dirty="0">
                <a:solidFill>
                  <a:srgbClr val="000000"/>
                </a:solidFill>
              </a:rPr>
              <a:t> </a:t>
            </a:r>
          </a:p>
          <a:p>
            <a:pPr lvl="2"/>
            <a:r>
              <a:rPr lang="en-US" altLang="ja-JP" sz="2800" dirty="0"/>
              <a:t>$("...").</a:t>
            </a:r>
            <a:r>
              <a:rPr lang="en-US" altLang="ja-JP" sz="2800" dirty="0" err="1">
                <a:solidFill>
                  <a:srgbClr val="000000"/>
                </a:solidFill>
              </a:rPr>
              <a:t>css</a:t>
            </a:r>
            <a:r>
              <a:rPr lang="en-US" altLang="ja-JP" sz="2800" dirty="0">
                <a:solidFill>
                  <a:srgbClr val="000000"/>
                </a:solidFill>
              </a:rPr>
              <a:t>("</a:t>
            </a:r>
            <a:r>
              <a:rPr lang="en-US" altLang="ja-JP" sz="2800" dirty="0" err="1">
                <a:solidFill>
                  <a:srgbClr val="000000"/>
                </a:solidFill>
              </a:rPr>
              <a:t>display","none</a:t>
            </a:r>
            <a:r>
              <a:rPr lang="en-US" altLang="ja-JP" sz="2800" dirty="0">
                <a:solidFill>
                  <a:srgbClr val="000000"/>
                </a:solidFill>
              </a:rPr>
              <a:t>" / "inherit") </a:t>
            </a:r>
            <a:r>
              <a:rPr lang="ja-JP" altLang="en-US" sz="2800" dirty="0">
                <a:solidFill>
                  <a:srgbClr val="000000"/>
                </a:solidFill>
              </a:rPr>
              <a:t>と同等</a:t>
            </a:r>
            <a:endParaRPr lang="en-US" altLang="ja-JP" sz="2800" dirty="0">
              <a:solidFill>
                <a:srgbClr val="000000"/>
              </a:solidFill>
            </a:endParaRPr>
          </a:p>
          <a:p>
            <a:pPr lvl="1"/>
            <a:r>
              <a:rPr lang="ja-JP" altLang="en-US" sz="3200" dirty="0">
                <a:solidFill>
                  <a:srgbClr val="008000"/>
                </a:solidFill>
              </a:rPr>
              <a:t>位置：</a:t>
            </a:r>
            <a:r>
              <a:rPr lang="en-US" altLang="ja-JP" sz="3200" dirty="0">
                <a:solidFill>
                  <a:srgbClr val="008000"/>
                </a:solidFill>
              </a:rPr>
              <a:t>	</a:t>
            </a:r>
            <a:r>
              <a:rPr lang="ja-JP" altLang="en-US" sz="3200" dirty="0"/>
              <a:t>取得</a:t>
            </a:r>
            <a:r>
              <a:rPr lang="en-US" altLang="ja-JP" sz="3200" dirty="0"/>
              <a:t>⇒$("...").</a:t>
            </a:r>
            <a:r>
              <a:rPr lang="en-US" altLang="ja-JP" sz="3200" dirty="0">
                <a:solidFill>
                  <a:srgbClr val="0000FF"/>
                </a:solidFill>
              </a:rPr>
              <a:t>offset()</a:t>
            </a:r>
            <a:r>
              <a:rPr lang="en-US" altLang="ja-JP" sz="3200" dirty="0">
                <a:solidFill>
                  <a:srgbClr val="000000"/>
                </a:solidFill>
              </a:rPr>
              <a:t> / </a:t>
            </a:r>
          </a:p>
          <a:p>
            <a:pPr lvl="1">
              <a:buFontTx/>
              <a:buNone/>
            </a:pPr>
            <a:r>
              <a:rPr lang="en-US" altLang="ja-JP" sz="3200" dirty="0">
                <a:solidFill>
                  <a:srgbClr val="0000FF"/>
                </a:solidFill>
              </a:rPr>
              <a:t>	</a:t>
            </a:r>
            <a:r>
              <a:rPr lang="ja-JP" altLang="en-US" sz="2800" dirty="0"/>
              <a:t>設定</a:t>
            </a:r>
            <a:r>
              <a:rPr lang="en-US" altLang="ja-JP" sz="2800" dirty="0"/>
              <a:t>⇒</a:t>
            </a:r>
            <a:r>
              <a:rPr lang="en-US" altLang="ja-JP" sz="3200" dirty="0"/>
              <a:t>$("...").</a:t>
            </a:r>
            <a:r>
              <a:rPr lang="en-US" altLang="ja-JP" sz="3200" dirty="0">
                <a:solidFill>
                  <a:srgbClr val="0000FF"/>
                </a:solidFill>
              </a:rPr>
              <a:t>offset({"</a:t>
            </a:r>
            <a:r>
              <a:rPr lang="en-US" altLang="ja-JP" sz="3200" dirty="0" err="1">
                <a:solidFill>
                  <a:srgbClr val="0000FF"/>
                </a:solidFill>
              </a:rPr>
              <a:t>top":</a:t>
            </a:r>
            <a:r>
              <a:rPr lang="en-US" altLang="ja-JP" sz="3200" dirty="0" err="1">
                <a:solidFill>
                  <a:srgbClr val="000000"/>
                </a:solidFill>
              </a:rPr>
              <a:t>Y</a:t>
            </a:r>
            <a:r>
              <a:rPr lang="ja-JP" altLang="en-US" sz="3200" dirty="0">
                <a:solidFill>
                  <a:srgbClr val="000000"/>
                </a:solidFill>
              </a:rPr>
              <a:t>座標値</a:t>
            </a:r>
            <a:r>
              <a:rPr lang="en-US" altLang="ja-JP" sz="3200" dirty="0">
                <a:solidFill>
                  <a:srgbClr val="0000FF"/>
                </a:solidFill>
              </a:rPr>
              <a:t>, "</a:t>
            </a:r>
            <a:r>
              <a:rPr lang="en-US" altLang="ja-JP" sz="3200" dirty="0" err="1">
                <a:solidFill>
                  <a:srgbClr val="0000FF"/>
                </a:solidFill>
              </a:rPr>
              <a:t>left":</a:t>
            </a:r>
            <a:r>
              <a:rPr lang="en-US" altLang="ja-JP" sz="3200" dirty="0" err="1">
                <a:solidFill>
                  <a:srgbClr val="000000"/>
                </a:solidFill>
              </a:rPr>
              <a:t>X</a:t>
            </a:r>
            <a:r>
              <a:rPr lang="ja-JP" altLang="en-US" sz="3200" dirty="0">
                <a:solidFill>
                  <a:srgbClr val="000000"/>
                </a:solidFill>
              </a:rPr>
              <a:t>座標値</a:t>
            </a:r>
            <a:r>
              <a:rPr lang="en-US" altLang="ja-JP" sz="3200" dirty="0">
                <a:solidFill>
                  <a:srgbClr val="0000FF"/>
                </a:solidFill>
              </a:rPr>
              <a:t>})</a:t>
            </a:r>
          </a:p>
          <a:p>
            <a:pPr lvl="1"/>
            <a:r>
              <a:rPr lang="ja-JP" altLang="en-US" sz="3200" dirty="0">
                <a:solidFill>
                  <a:srgbClr val="008000"/>
                </a:solidFill>
              </a:rPr>
              <a:t>幅：</a:t>
            </a:r>
            <a:r>
              <a:rPr lang="en-US" altLang="ja-JP" sz="3200" dirty="0">
                <a:solidFill>
                  <a:srgbClr val="008000"/>
                </a:solidFill>
              </a:rPr>
              <a:t> </a:t>
            </a:r>
            <a:r>
              <a:rPr lang="en-US" altLang="ja-JP" sz="3200" dirty="0">
                <a:solidFill>
                  <a:srgbClr val="000000"/>
                </a:solidFill>
              </a:rPr>
              <a:t>$("...").</a:t>
            </a:r>
            <a:r>
              <a:rPr lang="en-US" altLang="ja-JP" sz="3200" dirty="0">
                <a:solidFill>
                  <a:srgbClr val="0000FF"/>
                </a:solidFill>
              </a:rPr>
              <a:t>width() </a:t>
            </a:r>
            <a:r>
              <a:rPr lang="en-US" altLang="ja-JP" sz="3200" dirty="0"/>
              <a:t>/ </a:t>
            </a:r>
            <a:r>
              <a:rPr lang="en-US" altLang="ja-JP" sz="3200" dirty="0">
                <a:solidFill>
                  <a:srgbClr val="000000"/>
                </a:solidFill>
              </a:rPr>
              <a:t>$("...").</a:t>
            </a:r>
            <a:r>
              <a:rPr lang="en-US" altLang="ja-JP" sz="3200" dirty="0">
                <a:solidFill>
                  <a:srgbClr val="0000FF"/>
                </a:solidFill>
              </a:rPr>
              <a:t>width(</a:t>
            </a:r>
            <a:r>
              <a:rPr lang="ja-JP" altLang="en-US" sz="3200" i="1" dirty="0">
                <a:solidFill>
                  <a:srgbClr val="000000"/>
                </a:solidFill>
              </a:rPr>
              <a:t>幅</a:t>
            </a:r>
            <a:r>
              <a:rPr lang="en-US" altLang="ja-JP" sz="3200" dirty="0">
                <a:solidFill>
                  <a:srgbClr val="0000FF"/>
                </a:solidFill>
              </a:rPr>
              <a:t>) </a:t>
            </a:r>
            <a:r>
              <a:rPr lang="ja-JP" altLang="en-US" sz="3200" dirty="0">
                <a:solidFill>
                  <a:srgbClr val="000000"/>
                </a:solidFill>
              </a:rPr>
              <a:t>など</a:t>
            </a:r>
            <a:endParaRPr lang="en-US" altLang="ja-JP" sz="3200" dirty="0">
              <a:solidFill>
                <a:srgbClr val="000000"/>
              </a:solidFill>
            </a:endParaRPr>
          </a:p>
          <a:p>
            <a:pPr lvl="1"/>
            <a:r>
              <a:rPr lang="ja-JP" altLang="en-US" sz="3200" dirty="0">
                <a:solidFill>
                  <a:srgbClr val="008000"/>
                </a:solidFill>
              </a:rPr>
              <a:t>高さ：</a:t>
            </a:r>
            <a:r>
              <a:rPr lang="en-US" altLang="ja-JP" sz="3200" dirty="0">
                <a:solidFill>
                  <a:srgbClr val="008000"/>
                </a:solidFill>
              </a:rPr>
              <a:t> </a:t>
            </a:r>
            <a:r>
              <a:rPr lang="en-US" altLang="ja-JP" sz="3200" dirty="0">
                <a:solidFill>
                  <a:srgbClr val="000000"/>
                </a:solidFill>
              </a:rPr>
              <a:t>$("...").</a:t>
            </a:r>
            <a:r>
              <a:rPr lang="en-US" altLang="ja-JP" sz="3200" dirty="0">
                <a:solidFill>
                  <a:srgbClr val="0000FF"/>
                </a:solidFill>
              </a:rPr>
              <a:t>height()</a:t>
            </a:r>
            <a:r>
              <a:rPr lang="en-US" altLang="ja-JP" sz="3200" dirty="0"/>
              <a:t> / </a:t>
            </a:r>
            <a:r>
              <a:rPr lang="en-US" altLang="ja-JP" sz="3200" dirty="0">
                <a:solidFill>
                  <a:srgbClr val="000000"/>
                </a:solidFill>
              </a:rPr>
              <a:t>$("...").</a:t>
            </a:r>
            <a:r>
              <a:rPr lang="en-US" altLang="ja-JP" sz="3200" dirty="0">
                <a:solidFill>
                  <a:srgbClr val="0000FF"/>
                </a:solidFill>
              </a:rPr>
              <a:t>height(</a:t>
            </a:r>
            <a:r>
              <a:rPr lang="ja-JP" altLang="en-US" sz="3200" i="1" dirty="0">
                <a:solidFill>
                  <a:srgbClr val="000000"/>
                </a:solidFill>
              </a:rPr>
              <a:t>高さ</a:t>
            </a:r>
            <a:r>
              <a:rPr lang="en-US" altLang="ja-JP" sz="3200" dirty="0">
                <a:solidFill>
                  <a:srgbClr val="0000FF"/>
                </a:solidFill>
              </a:rPr>
              <a:t>) </a:t>
            </a:r>
            <a:r>
              <a:rPr lang="ja-JP" altLang="en-US" sz="3200" dirty="0">
                <a:solidFill>
                  <a:srgbClr val="000000"/>
                </a:solidFill>
              </a:rPr>
              <a:t>など</a:t>
            </a:r>
            <a:endParaRPr lang="en-US" altLang="ja-JP" sz="3200" dirty="0">
              <a:solidFill>
                <a:srgbClr val="0000FF"/>
              </a:solidFill>
            </a:endParaRPr>
          </a:p>
        </p:txBody>
      </p:sp>
      <p:sp>
        <p:nvSpPr>
          <p:cNvPr id="62468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6" name="雲 5"/>
          <p:cNvSpPr/>
          <p:nvPr/>
        </p:nvSpPr>
        <p:spPr bwMode="auto">
          <a:xfrm>
            <a:off x="4509079" y="5518150"/>
            <a:ext cx="4503587" cy="1295400"/>
          </a:xfrm>
          <a:prstGeom prst="cloud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ja-JP" altLang="en-US" sz="2400">
                <a:solidFill>
                  <a:schemeClr val="bg1"/>
                </a:solidFill>
                <a:ea typeface="メイリオ"/>
                <a:cs typeface="メイリオ"/>
              </a:rPr>
              <a:t>詳しい用例は</a:t>
            </a:r>
            <a:r>
              <a:rPr lang="en-US" altLang="ja-JP" sz="2400">
                <a:solidFill>
                  <a:schemeClr val="bg1"/>
                </a:solidFill>
                <a:ea typeface="メイリオ"/>
                <a:cs typeface="メイリオ"/>
              </a:rPr>
              <a:t>API</a:t>
            </a:r>
            <a:r>
              <a:rPr lang="ja-JP" altLang="en-US" sz="2400">
                <a:solidFill>
                  <a:schemeClr val="bg1"/>
                </a:solidFill>
                <a:ea typeface="メイリオ"/>
                <a:cs typeface="メイリオ"/>
              </a:rPr>
              <a:t>リファ</a:t>
            </a:r>
            <a:endParaRPr lang="en-US" altLang="ja-JP" sz="2400">
              <a:solidFill>
                <a:schemeClr val="bg1"/>
              </a:solidFill>
              <a:ea typeface="メイリオ"/>
              <a:cs typeface="メイリオ"/>
            </a:endParaRPr>
          </a:p>
          <a:p>
            <a:pPr algn="ctr">
              <a:defRPr/>
            </a:pPr>
            <a:r>
              <a:rPr lang="ja-JP" altLang="en-US" sz="2400">
                <a:solidFill>
                  <a:schemeClr val="bg1"/>
                </a:solidFill>
                <a:ea typeface="メイリオ"/>
                <a:cs typeface="メイリオ"/>
              </a:rPr>
              <a:t>レンスで調べてください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311642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演習（</a:t>
            </a:r>
            <a:r>
              <a:rPr lang="en-US" altLang="ja-JP"/>
              <a:t>attribute.html</a:t>
            </a:r>
            <a:r>
              <a:rPr lang="ja-JP" altLang="en-US"/>
              <a:t>）</a:t>
            </a:r>
          </a:p>
        </p:txBody>
      </p:sp>
      <p:sp>
        <p:nvSpPr>
          <p:cNvPr id="64515" name="コンテンツ プレースホルダ 8"/>
          <p:cNvSpPr>
            <a:spLocks noGrp="1"/>
          </p:cNvSpPr>
          <p:nvPr>
            <p:ph idx="1"/>
          </p:nvPr>
        </p:nvSpPr>
        <p:spPr>
          <a:xfrm>
            <a:off x="424770" y="1124680"/>
            <a:ext cx="10300855" cy="4800600"/>
          </a:xfrm>
        </p:spPr>
        <p:txBody>
          <a:bodyPr>
            <a:noAutofit/>
          </a:bodyPr>
          <a:lstStyle/>
          <a:p>
            <a:r>
              <a:rPr lang="en-US" altLang="ja-JP" sz="2800" dirty="0"/>
              <a:t>div</a:t>
            </a:r>
            <a:r>
              <a:rPr lang="ja-JP" altLang="en-US" sz="2800" dirty="0"/>
              <a:t>要素</a:t>
            </a:r>
            <a:r>
              <a:rPr lang="en-US" altLang="ja-JP" sz="2800" dirty="0"/>
              <a:t> $("#target") </a:t>
            </a:r>
            <a:r>
              <a:rPr lang="ja-JP" altLang="en-US" sz="2800" dirty="0"/>
              <a:t>に対して，次のように属性を変更するメソッドを呼び出そう。</a:t>
            </a:r>
            <a:endParaRPr lang="en-US" altLang="ja-JP" sz="2800" dirty="0"/>
          </a:p>
          <a:p>
            <a:pPr lvl="1"/>
            <a:r>
              <a:rPr lang="ja-JP" altLang="en-US" sz="2400" dirty="0"/>
              <a:t>枠線を青色・幅</a:t>
            </a:r>
            <a:r>
              <a:rPr lang="en-US" altLang="ja-JP" sz="2400" dirty="0"/>
              <a:t>5px</a:t>
            </a:r>
            <a:r>
              <a:rPr lang="ja-JP" altLang="en-US" sz="2400" dirty="0"/>
              <a:t>にする（</a:t>
            </a:r>
            <a:r>
              <a:rPr lang="en-US" altLang="ja-JP" sz="2400" dirty="0"/>
              <a:t>CSS</a:t>
            </a:r>
            <a:r>
              <a:rPr lang="ja-JP" altLang="en-US" sz="2400" dirty="0"/>
              <a:t>の</a:t>
            </a:r>
            <a:r>
              <a:rPr lang="en-US" altLang="ja-JP" sz="2400" dirty="0">
                <a:solidFill>
                  <a:srgbClr val="3366FF"/>
                </a:solidFill>
              </a:rPr>
              <a:t>border</a:t>
            </a:r>
            <a:r>
              <a:rPr lang="ja-JP" altLang="en-US" sz="2400" dirty="0"/>
              <a:t>属性）</a:t>
            </a:r>
            <a:endParaRPr lang="en-US" altLang="ja-JP" sz="2400" dirty="0"/>
          </a:p>
          <a:p>
            <a:pPr lvl="2"/>
            <a:endParaRPr lang="en-US" altLang="ja-JP" sz="2400" dirty="0">
              <a:solidFill>
                <a:srgbClr val="FF0000"/>
              </a:solidFill>
            </a:endParaRPr>
          </a:p>
          <a:p>
            <a:pPr lvl="1"/>
            <a:r>
              <a:rPr lang="ja-JP" altLang="en-US" sz="2400" dirty="0"/>
              <a:t>幅（</a:t>
            </a:r>
            <a:r>
              <a:rPr lang="en-US" altLang="ja-JP" sz="2400" dirty="0"/>
              <a:t>320px</a:t>
            </a:r>
            <a:r>
              <a:rPr lang="ja-JP" altLang="en-US" sz="2400" dirty="0"/>
              <a:t>）と高さ（</a:t>
            </a:r>
            <a:r>
              <a:rPr lang="en-US" altLang="ja-JP" sz="2400" dirty="0"/>
              <a:t>240px</a:t>
            </a:r>
            <a:r>
              <a:rPr lang="ja-JP" altLang="en-US" sz="2400" dirty="0"/>
              <a:t>）とを入れ替える（</a:t>
            </a:r>
            <a:r>
              <a:rPr lang="en-US" altLang="ja-JP" sz="2400" dirty="0"/>
              <a:t>CSS</a:t>
            </a:r>
            <a:r>
              <a:rPr lang="ja-JP" altLang="en-US" sz="2400" dirty="0"/>
              <a:t>の</a:t>
            </a:r>
            <a:r>
              <a:rPr lang="en-US" altLang="ja-JP" sz="2400" dirty="0">
                <a:solidFill>
                  <a:srgbClr val="3366FF"/>
                </a:solidFill>
              </a:rPr>
              <a:t>width</a:t>
            </a:r>
            <a:r>
              <a:rPr lang="ja-JP" altLang="en-US" sz="2400" dirty="0"/>
              <a:t>属性</a:t>
            </a:r>
            <a:r>
              <a:rPr lang="en-US" altLang="ja-JP" sz="2400" dirty="0"/>
              <a:t>, </a:t>
            </a:r>
            <a:r>
              <a:rPr lang="en-US" altLang="ja-JP" sz="2400" dirty="0">
                <a:solidFill>
                  <a:srgbClr val="3366FF"/>
                </a:solidFill>
              </a:rPr>
              <a:t>height</a:t>
            </a:r>
            <a:r>
              <a:rPr lang="ja-JP" altLang="en-US" sz="2400" dirty="0"/>
              <a:t>属性）</a:t>
            </a:r>
            <a:endParaRPr lang="en-US" altLang="ja-JP" sz="2400" dirty="0"/>
          </a:p>
          <a:p>
            <a:pPr lvl="2"/>
            <a:endParaRPr lang="en-US" altLang="ja-JP" sz="2400" dirty="0">
              <a:solidFill>
                <a:srgbClr val="FF0000"/>
              </a:solidFill>
            </a:endParaRPr>
          </a:p>
          <a:p>
            <a:pPr lvl="1"/>
            <a:r>
              <a:rPr lang="ja-JP" altLang="en-US" sz="2400" dirty="0"/>
              <a:t>非表示にする（</a:t>
            </a:r>
            <a:r>
              <a:rPr lang="en-US" altLang="ja-JP" sz="2400" dirty="0"/>
              <a:t>CSS</a:t>
            </a:r>
            <a:r>
              <a:rPr lang="ja-JP" altLang="en-US" sz="2400" dirty="0"/>
              <a:t>の</a:t>
            </a:r>
            <a:r>
              <a:rPr lang="en-US" altLang="ja-JP" sz="2400" dirty="0">
                <a:solidFill>
                  <a:srgbClr val="3366FF"/>
                </a:solidFill>
              </a:rPr>
              <a:t>display</a:t>
            </a:r>
            <a:r>
              <a:rPr lang="ja-JP" altLang="en-US" sz="2400" dirty="0"/>
              <a:t>属性など）</a:t>
            </a:r>
            <a:endParaRPr lang="en-US" altLang="ja-JP" sz="2400" dirty="0"/>
          </a:p>
          <a:p>
            <a:pPr lvl="2"/>
            <a:endParaRPr lang="en-US" altLang="ja-JP" sz="2400" dirty="0">
              <a:solidFill>
                <a:srgbClr val="FF0000"/>
              </a:solidFill>
            </a:endParaRPr>
          </a:p>
          <a:p>
            <a:pPr lvl="1"/>
            <a:r>
              <a:rPr lang="en-US" altLang="ja-JP" sz="2400" dirty="0">
                <a:solidFill>
                  <a:srgbClr val="3366FF"/>
                </a:solidFill>
              </a:rPr>
              <a:t>class</a:t>
            </a:r>
            <a:r>
              <a:rPr lang="en-US" altLang="ja-JP" sz="2400" dirty="0"/>
              <a:t>="blue"</a:t>
            </a:r>
            <a:r>
              <a:rPr lang="ja-JP" altLang="en-US" sz="2400" dirty="0"/>
              <a:t>の属性を追加する</a:t>
            </a:r>
            <a:r>
              <a:rPr lang="en-US" altLang="ja-JP" sz="2400" dirty="0"/>
              <a:t>/</a:t>
            </a:r>
            <a:r>
              <a:rPr lang="ja-JP" altLang="en-US" sz="2400" dirty="0"/>
              <a:t>削除する</a:t>
            </a:r>
            <a:endParaRPr lang="en-US" altLang="ja-JP" sz="2400" dirty="0"/>
          </a:p>
          <a:p>
            <a:pPr lvl="2"/>
            <a:r>
              <a:rPr lang="en-US" altLang="ja-JP" sz="2400">
                <a:solidFill>
                  <a:srgbClr val="FF0000"/>
                </a:solidFill>
              </a:rPr>
              <a:t> 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ja-JP" sz="2400" dirty="0"/>
              <a:t>※</a:t>
            </a:r>
            <a:r>
              <a:rPr lang="ja-JP" altLang="en-US" sz="2400" dirty="0"/>
              <a:t>各属性の現在の値（メソッドの戻り値）も確認しよう。</a:t>
            </a:r>
          </a:p>
        </p:txBody>
      </p:sp>
      <p:sp>
        <p:nvSpPr>
          <p:cNvPr id="64516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216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親子／兄弟関係の変更</a:t>
            </a:r>
          </a:p>
        </p:txBody>
      </p:sp>
      <p:sp>
        <p:nvSpPr>
          <p:cNvPr id="31747" name="コンテンツ プレースホルダ 8"/>
          <p:cNvSpPr>
            <a:spLocks noGrp="1"/>
          </p:cNvSpPr>
          <p:nvPr>
            <p:ph idx="1"/>
          </p:nvPr>
        </p:nvSpPr>
        <p:spPr>
          <a:xfrm>
            <a:off x="644236" y="1422400"/>
            <a:ext cx="10023764" cy="36322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ja-JP" dirty="0"/>
              <a:t>DOM</a:t>
            </a:r>
            <a:r>
              <a:rPr lang="ja-JP" altLang="en-US" dirty="0"/>
              <a:t>要素の親子／兄弟関係を変更することで，</a:t>
            </a:r>
            <a:r>
              <a:rPr lang="ja-JP" altLang="en-US" dirty="0" err="1"/>
              <a:t>ぺ</a:t>
            </a:r>
            <a:r>
              <a:rPr lang="ja-JP" altLang="en-US" dirty="0"/>
              <a:t>ージ内のレイアウト（包含／順序関係）を変更できる。</a:t>
            </a:r>
            <a:endParaRPr lang="en-US" altLang="ja-JP" dirty="0"/>
          </a:p>
          <a:p>
            <a:pPr lvl="1">
              <a:spcAft>
                <a:spcPts val="1200"/>
              </a:spcAft>
            </a:pPr>
            <a:r>
              <a:rPr lang="en-US" altLang="ja-JP" dirty="0"/>
              <a:t>DOM</a:t>
            </a:r>
            <a:r>
              <a:rPr lang="ja-JP" altLang="en-US" dirty="0"/>
              <a:t>＝</a:t>
            </a:r>
            <a:r>
              <a:rPr lang="en-US" altLang="ja-JP" dirty="0"/>
              <a:t>HTML</a:t>
            </a:r>
            <a:r>
              <a:rPr lang="ja-JP" altLang="en-US" dirty="0"/>
              <a:t>の内部データ表現（木構造）</a:t>
            </a:r>
          </a:p>
        </p:txBody>
      </p:sp>
      <p:sp>
        <p:nvSpPr>
          <p:cNvPr id="31748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31749" name="角丸四角形 10"/>
          <p:cNvSpPr>
            <a:spLocks noChangeArrowheads="1"/>
          </p:cNvSpPr>
          <p:nvPr/>
        </p:nvSpPr>
        <p:spPr bwMode="auto">
          <a:xfrm>
            <a:off x="3641725" y="3841140"/>
            <a:ext cx="1295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body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31750" name="角丸四角形 10"/>
          <p:cNvSpPr>
            <a:spLocks noChangeArrowheads="1"/>
          </p:cNvSpPr>
          <p:nvPr/>
        </p:nvSpPr>
        <p:spPr bwMode="auto">
          <a:xfrm>
            <a:off x="3032125" y="4679340"/>
            <a:ext cx="12954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ul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31751" name="角丸四角形 10"/>
          <p:cNvSpPr>
            <a:spLocks noChangeArrowheads="1"/>
          </p:cNvSpPr>
          <p:nvPr/>
        </p:nvSpPr>
        <p:spPr bwMode="auto">
          <a:xfrm>
            <a:off x="2803525" y="566994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li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31752" name="角丸四角形 10"/>
          <p:cNvSpPr>
            <a:spLocks noChangeArrowheads="1"/>
          </p:cNvSpPr>
          <p:nvPr/>
        </p:nvSpPr>
        <p:spPr bwMode="auto">
          <a:xfrm>
            <a:off x="3717925" y="566994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li</a:t>
            </a:r>
            <a:endParaRPr lang="ja-JP" altLang="en-US" sz="2400">
              <a:ea typeface="メイリオ"/>
              <a:cs typeface="メイリオ"/>
            </a:endParaRPr>
          </a:p>
        </p:txBody>
      </p:sp>
      <p:cxnSp>
        <p:nvCxnSpPr>
          <p:cNvPr id="31753" name="カギ線コネクタ 19"/>
          <p:cNvCxnSpPr>
            <a:cxnSpLocks noChangeShapeType="1"/>
            <a:stCxn id="31749" idx="2"/>
            <a:endCxn id="31750" idx="0"/>
          </p:cNvCxnSpPr>
          <p:nvPr/>
        </p:nvCxnSpPr>
        <p:spPr bwMode="auto">
          <a:xfrm rot="5400000">
            <a:off x="3756025" y="4145940"/>
            <a:ext cx="457200" cy="609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754" name="カギ線コネクタ 27"/>
          <p:cNvCxnSpPr>
            <a:cxnSpLocks noChangeShapeType="1"/>
            <a:stCxn id="31750" idx="2"/>
            <a:endCxn id="31751" idx="0"/>
          </p:cNvCxnSpPr>
          <p:nvPr/>
        </p:nvCxnSpPr>
        <p:spPr bwMode="auto">
          <a:xfrm rot="5400000">
            <a:off x="3089275" y="5079390"/>
            <a:ext cx="609600" cy="571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755" name="カギ線コネクタ 30"/>
          <p:cNvCxnSpPr>
            <a:cxnSpLocks noChangeShapeType="1"/>
            <a:stCxn id="31750" idx="2"/>
            <a:endCxn id="31752" idx="0"/>
          </p:cNvCxnSpPr>
          <p:nvPr/>
        </p:nvCxnSpPr>
        <p:spPr bwMode="auto">
          <a:xfrm rot="16200000" flipH="1">
            <a:off x="3546475" y="5193690"/>
            <a:ext cx="609600" cy="342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1756" name="テキスト ボックス 16"/>
          <p:cNvSpPr txBox="1">
            <a:spLocks noChangeArrowheads="1"/>
          </p:cNvSpPr>
          <p:nvPr/>
        </p:nvSpPr>
        <p:spPr bwMode="auto">
          <a:xfrm>
            <a:off x="2574926" y="6046178"/>
            <a:ext cx="1050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>
                <a:ea typeface="メイリオ"/>
                <a:cs typeface="メイリオ"/>
              </a:rPr>
              <a:t>"</a:t>
            </a:r>
            <a:r>
              <a:rPr lang="ja-JP" altLang="en-US" sz="2400">
                <a:ea typeface="メイリオ"/>
                <a:cs typeface="メイリオ"/>
              </a:rPr>
              <a:t>住所</a:t>
            </a:r>
            <a:r>
              <a:rPr lang="en-US" altLang="ja-JP" sz="2400">
                <a:ea typeface="メイリオ"/>
                <a:cs typeface="メイリオ"/>
              </a:rPr>
              <a:t>"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31757" name="テキスト ボックス 17"/>
          <p:cNvSpPr txBox="1">
            <a:spLocks noChangeArrowheads="1"/>
          </p:cNvSpPr>
          <p:nvPr/>
        </p:nvSpPr>
        <p:spPr bwMode="auto">
          <a:xfrm>
            <a:off x="3505201" y="6046178"/>
            <a:ext cx="1050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>
                <a:ea typeface="メイリオ"/>
                <a:cs typeface="メイリオ"/>
              </a:rPr>
              <a:t>"</a:t>
            </a:r>
            <a:r>
              <a:rPr lang="ja-JP" altLang="en-US" sz="2400">
                <a:ea typeface="メイリオ"/>
                <a:cs typeface="メイリオ"/>
              </a:rPr>
              <a:t>氏名</a:t>
            </a:r>
            <a:r>
              <a:rPr lang="en-US" altLang="ja-JP" sz="2400">
                <a:ea typeface="メイリオ"/>
                <a:cs typeface="メイリオ"/>
              </a:rPr>
              <a:t>"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31758" name="角丸四角形 10"/>
          <p:cNvSpPr>
            <a:spLocks noChangeArrowheads="1"/>
          </p:cNvSpPr>
          <p:nvPr/>
        </p:nvSpPr>
        <p:spPr bwMode="auto">
          <a:xfrm>
            <a:off x="5394325" y="4679340"/>
            <a:ext cx="12954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ul</a:t>
            </a:r>
            <a:endParaRPr lang="ja-JP" altLang="en-US" sz="2400">
              <a:ea typeface="メイリオ"/>
              <a:cs typeface="メイリオ"/>
            </a:endParaRPr>
          </a:p>
        </p:txBody>
      </p:sp>
      <p:grpSp>
        <p:nvGrpSpPr>
          <p:cNvPr id="3" name="図形グループ 41"/>
          <p:cNvGrpSpPr>
            <a:grpSpLocks/>
          </p:cNvGrpSpPr>
          <p:nvPr/>
        </p:nvGrpSpPr>
        <p:grpSpPr bwMode="auto">
          <a:xfrm>
            <a:off x="2084536" y="4679340"/>
            <a:ext cx="880369" cy="763116"/>
            <a:chOff x="560631" y="4419600"/>
            <a:chExt cx="880842" cy="763116"/>
          </a:xfrm>
        </p:grpSpPr>
        <p:sp>
          <p:nvSpPr>
            <p:cNvPr id="31778" name="角丸四角形 10"/>
            <p:cNvSpPr>
              <a:spLocks noChangeArrowheads="1"/>
            </p:cNvSpPr>
            <p:nvPr/>
          </p:nvSpPr>
          <p:spPr bwMode="auto">
            <a:xfrm>
              <a:off x="670490" y="4419600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2400" dirty="0">
                  <a:ea typeface="メイリオ"/>
                  <a:cs typeface="メイリオ"/>
                </a:rPr>
                <a:t>h3</a:t>
              </a:r>
              <a:endParaRPr lang="ja-JP" altLang="en-US" sz="2400" dirty="0">
                <a:ea typeface="メイリオ"/>
                <a:cs typeface="メイリオ"/>
              </a:endParaRPr>
            </a:p>
          </p:txBody>
        </p:sp>
        <p:sp>
          <p:nvSpPr>
            <p:cNvPr id="31779" name="テキスト ボックス 16"/>
            <p:cNvSpPr txBox="1">
              <a:spLocks noChangeArrowheads="1"/>
            </p:cNvSpPr>
            <p:nvPr/>
          </p:nvSpPr>
          <p:spPr bwMode="auto">
            <a:xfrm>
              <a:off x="560631" y="4782606"/>
              <a:ext cx="88084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000" dirty="0">
                  <a:ea typeface="メイリオ"/>
                  <a:cs typeface="メイリオ"/>
                </a:rPr>
                <a:t>"</a:t>
              </a:r>
              <a:r>
                <a:rPr lang="ja-JP" altLang="en-US" sz="2000" dirty="0">
                  <a:solidFill>
                    <a:schemeClr val="tx2"/>
                  </a:solidFill>
                  <a:ea typeface="メイリオ"/>
                  <a:cs typeface="メイリオ"/>
                </a:rPr>
                <a:t>必須</a:t>
              </a:r>
              <a:r>
                <a:rPr lang="en-US" altLang="ja-JP" sz="2000" dirty="0">
                  <a:ea typeface="メイリオ"/>
                  <a:cs typeface="メイリオ"/>
                </a:rPr>
                <a:t>"</a:t>
              </a:r>
              <a:endParaRPr lang="ja-JP" altLang="en-US" sz="2000" dirty="0">
                <a:ea typeface="メイリオ"/>
                <a:cs typeface="メイリオ"/>
              </a:endParaRPr>
            </a:p>
          </p:txBody>
        </p:sp>
      </p:grpSp>
      <p:grpSp>
        <p:nvGrpSpPr>
          <p:cNvPr id="4" name="図形グループ 40"/>
          <p:cNvGrpSpPr>
            <a:grpSpLocks/>
          </p:cNvGrpSpPr>
          <p:nvPr/>
        </p:nvGrpSpPr>
        <p:grpSpPr bwMode="auto">
          <a:xfrm>
            <a:off x="4420740" y="4679342"/>
            <a:ext cx="880369" cy="763114"/>
            <a:chOff x="2896780" y="4419600"/>
            <a:chExt cx="880842" cy="762844"/>
          </a:xfrm>
        </p:grpSpPr>
        <p:sp>
          <p:nvSpPr>
            <p:cNvPr id="31776" name="角丸四角形 10"/>
            <p:cNvSpPr>
              <a:spLocks noChangeArrowheads="1"/>
            </p:cNvSpPr>
            <p:nvPr/>
          </p:nvSpPr>
          <p:spPr bwMode="auto">
            <a:xfrm>
              <a:off x="3032690" y="4419600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2400">
                  <a:ea typeface="メイリオ"/>
                  <a:cs typeface="メイリオ"/>
                </a:rPr>
                <a:t>h3</a:t>
              </a:r>
              <a:endParaRPr lang="ja-JP" altLang="en-US" sz="2400">
                <a:ea typeface="メイリオ"/>
                <a:cs typeface="メイリオ"/>
              </a:endParaRPr>
            </a:p>
          </p:txBody>
        </p:sp>
        <p:sp>
          <p:nvSpPr>
            <p:cNvPr id="31777" name="テキスト ボックス 17"/>
            <p:cNvSpPr txBox="1">
              <a:spLocks noChangeArrowheads="1"/>
            </p:cNvSpPr>
            <p:nvPr/>
          </p:nvSpPr>
          <p:spPr bwMode="auto">
            <a:xfrm>
              <a:off x="2896780" y="4782475"/>
              <a:ext cx="880842" cy="399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000" dirty="0">
                  <a:ea typeface="メイリオ"/>
                  <a:cs typeface="メイリオ"/>
                </a:rPr>
                <a:t>"</a:t>
              </a:r>
              <a:r>
                <a:rPr lang="ja-JP" altLang="en-US" sz="2000" dirty="0">
                  <a:solidFill>
                    <a:schemeClr val="tx2"/>
                  </a:solidFill>
                  <a:ea typeface="メイリオ"/>
                  <a:cs typeface="メイリオ"/>
                </a:rPr>
                <a:t>任意</a:t>
              </a:r>
              <a:r>
                <a:rPr lang="en-US" altLang="ja-JP" sz="2000" dirty="0">
                  <a:ea typeface="メイリオ"/>
                  <a:cs typeface="メイリオ"/>
                </a:rPr>
                <a:t>"</a:t>
              </a:r>
              <a:endParaRPr lang="ja-JP" altLang="en-US" sz="2000" dirty="0">
                <a:ea typeface="メイリオ"/>
                <a:cs typeface="メイリオ"/>
              </a:endParaRPr>
            </a:p>
          </p:txBody>
        </p:sp>
      </p:grpSp>
      <p:sp>
        <p:nvSpPr>
          <p:cNvPr id="31761" name="角丸四角形 10"/>
          <p:cNvSpPr>
            <a:spLocks noChangeArrowheads="1"/>
          </p:cNvSpPr>
          <p:nvPr/>
        </p:nvSpPr>
        <p:spPr bwMode="auto">
          <a:xfrm>
            <a:off x="6232525" y="566994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li</a:t>
            </a:r>
            <a:endParaRPr lang="ja-JP" altLang="en-US" sz="2400">
              <a:ea typeface="メイリオ"/>
              <a:cs typeface="メイリオ"/>
            </a:endParaRPr>
          </a:p>
        </p:txBody>
      </p:sp>
      <p:cxnSp>
        <p:nvCxnSpPr>
          <p:cNvPr id="31763" name="カギ線コネクタ 27"/>
          <p:cNvCxnSpPr>
            <a:cxnSpLocks noChangeShapeType="1"/>
            <a:stCxn id="31758" idx="2"/>
            <a:endCxn id="31774" idx="0"/>
          </p:cNvCxnSpPr>
          <p:nvPr/>
        </p:nvCxnSpPr>
        <p:spPr bwMode="auto">
          <a:xfrm rot="5400000">
            <a:off x="5573713" y="5201628"/>
            <a:ext cx="609600" cy="3270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" name="カギ線コネクタ 30"/>
          <p:cNvCxnSpPr>
            <a:cxnSpLocks noChangeShapeType="1"/>
            <a:stCxn id="31758" idx="2"/>
            <a:endCxn id="31761" idx="0"/>
          </p:cNvCxnSpPr>
          <p:nvPr/>
        </p:nvCxnSpPr>
        <p:spPr bwMode="auto">
          <a:xfrm rot="16200000" flipH="1">
            <a:off x="5984875" y="5117490"/>
            <a:ext cx="609600" cy="495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5" name="図形グループ 40"/>
          <p:cNvGrpSpPr>
            <a:grpSpLocks/>
          </p:cNvGrpSpPr>
          <p:nvPr/>
        </p:nvGrpSpPr>
        <p:grpSpPr bwMode="auto">
          <a:xfrm>
            <a:off x="5165726" y="5669940"/>
            <a:ext cx="1052513" cy="838200"/>
            <a:chOff x="3641725" y="5410200"/>
            <a:chExt cx="1052513" cy="838200"/>
          </a:xfrm>
        </p:grpSpPr>
        <p:sp>
          <p:nvSpPr>
            <p:cNvPr id="31774" name="角丸四角形 10"/>
            <p:cNvSpPr>
              <a:spLocks noChangeArrowheads="1"/>
            </p:cNvSpPr>
            <p:nvPr/>
          </p:nvSpPr>
          <p:spPr bwMode="auto">
            <a:xfrm>
              <a:off x="3886200" y="5410200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2400">
                  <a:ea typeface="メイリオ"/>
                  <a:cs typeface="メイリオ"/>
                </a:rPr>
                <a:t>li</a:t>
              </a:r>
              <a:endParaRPr lang="ja-JP" altLang="en-US" sz="2400">
                <a:ea typeface="メイリオ"/>
                <a:cs typeface="メイリオ"/>
              </a:endParaRPr>
            </a:p>
          </p:txBody>
        </p:sp>
        <p:sp>
          <p:nvSpPr>
            <p:cNvPr id="31775" name="テキスト ボックス 16"/>
            <p:cNvSpPr txBox="1">
              <a:spLocks noChangeArrowheads="1"/>
            </p:cNvSpPr>
            <p:nvPr/>
          </p:nvSpPr>
          <p:spPr bwMode="auto">
            <a:xfrm>
              <a:off x="3641725" y="5786438"/>
              <a:ext cx="10525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400">
                  <a:ea typeface="メイリオ"/>
                  <a:cs typeface="メイリオ"/>
                </a:rPr>
                <a:t>"</a:t>
              </a:r>
              <a:r>
                <a:rPr lang="ja-JP" altLang="en-US" sz="2400">
                  <a:ea typeface="メイリオ"/>
                  <a:cs typeface="メイリオ"/>
                </a:rPr>
                <a:t>所属</a:t>
              </a:r>
              <a:r>
                <a:rPr lang="en-US" altLang="ja-JP" sz="2400">
                  <a:ea typeface="メイリオ"/>
                  <a:cs typeface="メイリオ"/>
                </a:rPr>
                <a:t>"</a:t>
              </a:r>
              <a:endParaRPr lang="ja-JP" altLang="en-US" sz="2400">
                <a:ea typeface="メイリオ"/>
                <a:cs typeface="メイリオ"/>
              </a:endParaRPr>
            </a:p>
          </p:txBody>
        </p:sp>
      </p:grpSp>
      <p:sp>
        <p:nvSpPr>
          <p:cNvPr id="31765" name="テキスト ボックス 17"/>
          <p:cNvSpPr txBox="1">
            <a:spLocks noChangeArrowheads="1"/>
          </p:cNvSpPr>
          <p:nvPr/>
        </p:nvSpPr>
        <p:spPr bwMode="auto">
          <a:xfrm>
            <a:off x="6080125" y="6046178"/>
            <a:ext cx="1360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>
                <a:ea typeface="メイリオ"/>
                <a:cs typeface="メイリオ"/>
              </a:rPr>
              <a:t>"</a:t>
            </a:r>
            <a:r>
              <a:rPr lang="ja-JP" altLang="en-US" sz="2400">
                <a:ea typeface="メイリオ"/>
                <a:cs typeface="メイリオ"/>
              </a:rPr>
              <a:t>血液型</a:t>
            </a:r>
            <a:r>
              <a:rPr lang="en-US" altLang="ja-JP" sz="2400">
                <a:ea typeface="メイリオ"/>
                <a:cs typeface="メイリオ"/>
              </a:rPr>
              <a:t>"</a:t>
            </a:r>
            <a:endParaRPr lang="ja-JP" altLang="en-US" sz="2400">
              <a:ea typeface="メイリオ"/>
              <a:cs typeface="メイリオ"/>
            </a:endParaRPr>
          </a:p>
        </p:txBody>
      </p:sp>
      <p:cxnSp>
        <p:nvCxnSpPr>
          <p:cNvPr id="31766" name="カギ線コネクタ 19"/>
          <p:cNvCxnSpPr>
            <a:cxnSpLocks noChangeShapeType="1"/>
            <a:stCxn id="31749" idx="2"/>
            <a:endCxn id="31778" idx="0"/>
          </p:cNvCxnSpPr>
          <p:nvPr/>
        </p:nvCxnSpPr>
        <p:spPr bwMode="auto">
          <a:xfrm rot="5400000">
            <a:off x="3165475" y="3555390"/>
            <a:ext cx="457200" cy="1790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767" name="カギ線コネクタ 19"/>
          <p:cNvCxnSpPr>
            <a:cxnSpLocks noChangeShapeType="1"/>
            <a:stCxn id="31749" idx="2"/>
            <a:endCxn id="31776" idx="0"/>
          </p:cNvCxnSpPr>
          <p:nvPr/>
        </p:nvCxnSpPr>
        <p:spPr bwMode="auto">
          <a:xfrm rot="16200000" flipH="1">
            <a:off x="4346575" y="4164990"/>
            <a:ext cx="457200" cy="571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768" name="カギ線コネクタ 19"/>
          <p:cNvCxnSpPr>
            <a:cxnSpLocks noChangeShapeType="1"/>
            <a:stCxn id="31749" idx="2"/>
            <a:endCxn id="31758" idx="0"/>
          </p:cNvCxnSpPr>
          <p:nvPr/>
        </p:nvCxnSpPr>
        <p:spPr bwMode="auto">
          <a:xfrm rot="16200000" flipH="1">
            <a:off x="4937125" y="3574440"/>
            <a:ext cx="457200" cy="1752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1769" name="正方形/長方形 36"/>
          <p:cNvSpPr>
            <a:spLocks noChangeArrowheads="1"/>
          </p:cNvSpPr>
          <p:nvPr/>
        </p:nvSpPr>
        <p:spPr bwMode="auto">
          <a:xfrm>
            <a:off x="8890654" y="3765550"/>
            <a:ext cx="15240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ja-JP" altLang="en-US">
                <a:latin typeface="Arial" charset="0"/>
                <a:ea typeface="メイリオ"/>
                <a:cs typeface="メイリオ"/>
              </a:rPr>
              <a:t>必須</a:t>
            </a:r>
            <a:endParaRPr lang="en-US" altLang="ja-JP">
              <a:latin typeface="Arial" charset="0"/>
              <a:ea typeface="メイリオ"/>
              <a:cs typeface="メイリオ"/>
            </a:endParaRPr>
          </a:p>
          <a:p>
            <a:pPr>
              <a:buFont typeface="Arial" charset="0"/>
              <a:buChar char="•"/>
            </a:pPr>
            <a:r>
              <a:rPr lang="en-US" altLang="ja-JP">
                <a:latin typeface="Arial" charset="0"/>
                <a:ea typeface="メイリオ"/>
                <a:cs typeface="メイリオ"/>
              </a:rPr>
              <a:t> </a:t>
            </a:r>
            <a:r>
              <a:rPr lang="ja-JP" altLang="en-US">
                <a:latin typeface="Arial" charset="0"/>
                <a:ea typeface="メイリオ"/>
                <a:cs typeface="メイリオ"/>
              </a:rPr>
              <a:t>住所</a:t>
            </a:r>
            <a:endParaRPr lang="en-US" altLang="ja-JP">
              <a:latin typeface="Arial" charset="0"/>
              <a:ea typeface="メイリオ"/>
              <a:cs typeface="メイリオ"/>
            </a:endParaRPr>
          </a:p>
          <a:p>
            <a:pPr>
              <a:spcAft>
                <a:spcPts val="600"/>
              </a:spcAft>
              <a:buFont typeface="Arial" charset="0"/>
              <a:buChar char="•"/>
            </a:pPr>
            <a:r>
              <a:rPr lang="en-US" altLang="ja-JP">
                <a:latin typeface="Arial" charset="0"/>
                <a:ea typeface="メイリオ"/>
                <a:cs typeface="メイリオ"/>
              </a:rPr>
              <a:t> </a:t>
            </a:r>
            <a:r>
              <a:rPr lang="ja-JP" altLang="en-US">
                <a:latin typeface="Arial" charset="0"/>
                <a:ea typeface="メイリオ"/>
                <a:cs typeface="メイリオ"/>
              </a:rPr>
              <a:t>氏名</a:t>
            </a:r>
            <a:endParaRPr lang="en-US" altLang="ja-JP">
              <a:latin typeface="Arial" charset="0"/>
              <a:ea typeface="メイリオ"/>
              <a:cs typeface="メイリオ"/>
            </a:endParaRPr>
          </a:p>
          <a:p>
            <a:pPr>
              <a:spcAft>
                <a:spcPts val="600"/>
              </a:spcAft>
            </a:pPr>
            <a:r>
              <a:rPr lang="ja-JP" altLang="en-US">
                <a:latin typeface="Arial" charset="0"/>
                <a:ea typeface="メイリオ"/>
                <a:cs typeface="メイリオ"/>
              </a:rPr>
              <a:t>任意</a:t>
            </a:r>
            <a:endParaRPr lang="en-US" altLang="ja-JP">
              <a:latin typeface="Arial" charset="0"/>
              <a:ea typeface="メイリオ"/>
              <a:cs typeface="メイリオ"/>
            </a:endParaRPr>
          </a:p>
          <a:p>
            <a:pPr>
              <a:buFont typeface="Arial" charset="0"/>
              <a:buChar char="•"/>
            </a:pPr>
            <a:r>
              <a:rPr lang="en-US" altLang="ja-JP">
                <a:latin typeface="Arial" charset="0"/>
                <a:ea typeface="メイリオ"/>
                <a:cs typeface="メイリオ"/>
              </a:rPr>
              <a:t> </a:t>
            </a:r>
            <a:r>
              <a:rPr lang="ja-JP" altLang="en-US">
                <a:latin typeface="Arial" charset="0"/>
                <a:ea typeface="メイリオ"/>
                <a:cs typeface="メイリオ"/>
              </a:rPr>
              <a:t>所属</a:t>
            </a:r>
            <a:endParaRPr lang="en-US" altLang="ja-JP">
              <a:latin typeface="Arial" charset="0"/>
              <a:ea typeface="メイリオ"/>
              <a:cs typeface="メイリオ"/>
            </a:endParaRPr>
          </a:p>
          <a:p>
            <a:pPr>
              <a:buFont typeface="Arial" charset="0"/>
              <a:buChar char="•"/>
            </a:pPr>
            <a:r>
              <a:rPr lang="en-US" altLang="ja-JP">
                <a:latin typeface="Arial" charset="0"/>
                <a:ea typeface="メイリオ"/>
                <a:cs typeface="メイリオ"/>
              </a:rPr>
              <a:t> </a:t>
            </a:r>
            <a:r>
              <a:rPr lang="ja-JP" altLang="en-US">
                <a:latin typeface="Arial" charset="0"/>
                <a:ea typeface="メイリオ"/>
                <a:cs typeface="メイリオ"/>
              </a:rPr>
              <a:t>血液型</a:t>
            </a:r>
          </a:p>
        </p:txBody>
      </p:sp>
      <p:sp>
        <p:nvSpPr>
          <p:cNvPr id="31770" name="左右矢印 42"/>
          <p:cNvSpPr>
            <a:spLocks noChangeArrowheads="1"/>
          </p:cNvSpPr>
          <p:nvPr/>
        </p:nvSpPr>
        <p:spPr bwMode="auto">
          <a:xfrm>
            <a:off x="7418170" y="4726788"/>
            <a:ext cx="1158875" cy="457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33" name="正方形/長方形 36"/>
          <p:cNvSpPr>
            <a:spLocks noChangeArrowheads="1"/>
          </p:cNvSpPr>
          <p:nvPr/>
        </p:nvSpPr>
        <p:spPr bwMode="auto">
          <a:xfrm>
            <a:off x="8881846" y="3777600"/>
            <a:ext cx="15240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ja-JP" altLang="en-US" dirty="0">
                <a:latin typeface="Arial" charset="0"/>
                <a:ea typeface="メイリオ"/>
                <a:cs typeface="メイリオ"/>
              </a:rPr>
              <a:t>必須</a:t>
            </a:r>
            <a:endParaRPr lang="en-US" altLang="ja-JP" dirty="0">
              <a:latin typeface="Arial" charset="0"/>
              <a:ea typeface="メイリオ"/>
              <a:cs typeface="メイリオ"/>
            </a:endParaRPr>
          </a:p>
          <a:p>
            <a:pPr>
              <a:buFont typeface="Arial" charset="0"/>
              <a:buChar char="•"/>
            </a:pPr>
            <a:r>
              <a:rPr lang="en-US" altLang="ja-JP" dirty="0">
                <a:latin typeface="Arial" charset="0"/>
                <a:ea typeface="メイリオ"/>
                <a:cs typeface="メイリオ"/>
              </a:rPr>
              <a:t> </a:t>
            </a:r>
            <a:r>
              <a:rPr lang="ja-JP" altLang="en-US" dirty="0">
                <a:latin typeface="Arial" charset="0"/>
                <a:ea typeface="メイリオ"/>
                <a:cs typeface="メイリオ"/>
              </a:rPr>
              <a:t>住所</a:t>
            </a:r>
            <a:endParaRPr lang="en-US" altLang="ja-JP" dirty="0">
              <a:latin typeface="Arial" charset="0"/>
              <a:ea typeface="メイリオ"/>
              <a:cs typeface="メイリオ"/>
            </a:endParaRPr>
          </a:p>
          <a:p>
            <a:pPr>
              <a:buFont typeface="Arial" charset="0"/>
              <a:buChar char="•"/>
            </a:pPr>
            <a:r>
              <a:rPr lang="en-US" altLang="ja-JP" dirty="0">
                <a:latin typeface="Arial" charset="0"/>
                <a:ea typeface="メイリオ"/>
                <a:cs typeface="メイリオ"/>
              </a:rPr>
              <a:t> </a:t>
            </a:r>
            <a:r>
              <a:rPr lang="ja-JP" altLang="en-US" dirty="0">
                <a:latin typeface="Arial" charset="0"/>
                <a:ea typeface="メイリオ"/>
                <a:cs typeface="メイリオ"/>
              </a:rPr>
              <a:t>氏名</a:t>
            </a:r>
            <a:endParaRPr lang="en-US" altLang="ja-JP" dirty="0">
              <a:latin typeface="Arial" charset="0"/>
              <a:ea typeface="メイリオ"/>
              <a:cs typeface="メイリオ"/>
            </a:endParaRPr>
          </a:p>
          <a:p>
            <a:pPr>
              <a:spcAft>
                <a:spcPts val="600"/>
              </a:spcAft>
              <a:buFont typeface="Arial" charset="0"/>
              <a:buChar char="•"/>
            </a:pPr>
            <a:r>
              <a:rPr lang="en-US" altLang="ja-JP" dirty="0">
                <a:solidFill>
                  <a:srgbClr val="FF6600"/>
                </a:solidFill>
                <a:latin typeface="Arial" charset="0"/>
                <a:ea typeface="メイリオ"/>
                <a:cs typeface="メイリオ"/>
              </a:rPr>
              <a:t> </a:t>
            </a:r>
            <a:r>
              <a:rPr lang="ja-JP" altLang="en-US" dirty="0">
                <a:solidFill>
                  <a:srgbClr val="FF6600"/>
                </a:solidFill>
                <a:latin typeface="Arial" charset="0"/>
                <a:ea typeface="メイリオ"/>
                <a:cs typeface="メイリオ"/>
              </a:rPr>
              <a:t>所属</a:t>
            </a:r>
            <a:endParaRPr lang="en-US" altLang="ja-JP" dirty="0">
              <a:solidFill>
                <a:srgbClr val="FF6600"/>
              </a:solidFill>
              <a:latin typeface="Arial" charset="0"/>
              <a:ea typeface="メイリオ"/>
              <a:cs typeface="メイリオ"/>
            </a:endParaRPr>
          </a:p>
          <a:p>
            <a:pPr>
              <a:spcAft>
                <a:spcPts val="600"/>
              </a:spcAft>
            </a:pPr>
            <a:r>
              <a:rPr lang="ja-JP" altLang="en-US" dirty="0">
                <a:latin typeface="Arial" charset="0"/>
                <a:ea typeface="メイリオ"/>
                <a:cs typeface="メイリオ"/>
              </a:rPr>
              <a:t>任意</a:t>
            </a:r>
            <a:endParaRPr lang="en-US" altLang="ja-JP" dirty="0">
              <a:latin typeface="Arial" charset="0"/>
              <a:ea typeface="メイリオ"/>
              <a:cs typeface="メイリオ"/>
            </a:endParaRPr>
          </a:p>
          <a:p>
            <a:pPr>
              <a:buFont typeface="Arial" charset="0"/>
              <a:buChar char="•"/>
            </a:pPr>
            <a:r>
              <a:rPr lang="ja-JP" altLang="en-US" dirty="0">
                <a:latin typeface="Arial" charset="0"/>
                <a:ea typeface="メイリオ"/>
                <a:cs typeface="メイリオ"/>
              </a:rPr>
              <a:t>血液型</a:t>
            </a:r>
          </a:p>
        </p:txBody>
      </p:sp>
      <p:sp>
        <p:nvSpPr>
          <p:cNvPr id="34" name="正方形/長方形 36"/>
          <p:cNvSpPr>
            <a:spLocks noChangeArrowheads="1"/>
          </p:cNvSpPr>
          <p:nvPr/>
        </p:nvSpPr>
        <p:spPr bwMode="auto">
          <a:xfrm>
            <a:off x="8886250" y="3777600"/>
            <a:ext cx="15240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sz="2400" dirty="0" err="1">
                <a:solidFill>
                  <a:srgbClr val="3366FF"/>
                </a:solidFill>
                <a:ea typeface="メイリオ"/>
                <a:cs typeface="メイリオ"/>
              </a:rPr>
              <a:t>任意</a:t>
            </a:r>
            <a:endParaRPr lang="en-US" altLang="ja-JP" sz="2400" dirty="0">
              <a:solidFill>
                <a:srgbClr val="3366FF"/>
              </a:solidFill>
              <a:ea typeface="メイリオ"/>
              <a:cs typeface="メイリオ"/>
            </a:endParaRPr>
          </a:p>
          <a:p>
            <a:pPr>
              <a:buFont typeface="Arial" charset="0"/>
              <a:buChar char="•"/>
            </a:pPr>
            <a:r>
              <a:rPr lang="en-US" altLang="ja-JP" sz="2400" dirty="0">
                <a:ea typeface="メイリオ"/>
                <a:cs typeface="メイリオ"/>
              </a:rPr>
              <a:t> </a:t>
            </a:r>
            <a:r>
              <a:rPr lang="ja-JP" altLang="en-US" sz="2400" dirty="0">
                <a:ea typeface="メイリオ"/>
                <a:cs typeface="メイリオ"/>
              </a:rPr>
              <a:t>住所</a:t>
            </a:r>
            <a:endParaRPr lang="en-US" altLang="ja-JP" sz="2400" dirty="0">
              <a:ea typeface="メイリオ"/>
              <a:cs typeface="メイリオ"/>
            </a:endParaRPr>
          </a:p>
          <a:p>
            <a:pPr>
              <a:buFont typeface="Arial" charset="0"/>
              <a:buChar char="•"/>
            </a:pPr>
            <a:r>
              <a:rPr lang="en-US" altLang="ja-JP" sz="2400" dirty="0">
                <a:ea typeface="メイリオ"/>
                <a:cs typeface="メイリオ"/>
              </a:rPr>
              <a:t> </a:t>
            </a:r>
            <a:r>
              <a:rPr lang="ja-JP" altLang="en-US" sz="2400" dirty="0">
                <a:ea typeface="メイリオ"/>
                <a:cs typeface="メイリオ"/>
              </a:rPr>
              <a:t>氏名</a:t>
            </a:r>
            <a:endParaRPr lang="en-US" altLang="ja-JP" sz="2400" dirty="0">
              <a:ea typeface="メイリオ"/>
              <a:cs typeface="メイリオ"/>
            </a:endParaRPr>
          </a:p>
          <a:p>
            <a:pPr>
              <a:spcAft>
                <a:spcPts val="600"/>
              </a:spcAft>
              <a:buFont typeface="Arial" charset="0"/>
              <a:buChar char="•"/>
            </a:pPr>
            <a:r>
              <a:rPr lang="en-US" altLang="ja-JP" sz="2400" dirty="0">
                <a:solidFill>
                  <a:srgbClr val="FF6600"/>
                </a:solidFill>
                <a:ea typeface="メイリオ"/>
                <a:cs typeface="メイリオ"/>
              </a:rPr>
              <a:t> </a:t>
            </a:r>
            <a:r>
              <a:rPr lang="ja-JP" altLang="en-US" sz="2400" dirty="0">
                <a:solidFill>
                  <a:srgbClr val="FF6600"/>
                </a:solidFill>
                <a:ea typeface="メイリオ"/>
                <a:cs typeface="メイリオ"/>
              </a:rPr>
              <a:t>所属</a:t>
            </a:r>
            <a:endParaRPr lang="en-US" altLang="ja-JP" sz="2400" dirty="0">
              <a:solidFill>
                <a:srgbClr val="FF6600"/>
              </a:solidFill>
              <a:ea typeface="メイリオ"/>
              <a:cs typeface="メイリオ"/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>
                <a:solidFill>
                  <a:srgbClr val="3366FF"/>
                </a:solidFill>
                <a:ea typeface="メイリオ"/>
                <a:cs typeface="メイリオ"/>
              </a:rPr>
              <a:t>必須</a:t>
            </a:r>
            <a:endParaRPr lang="en-US" altLang="ja-JP" sz="2400" dirty="0">
              <a:solidFill>
                <a:srgbClr val="3366FF"/>
              </a:solidFill>
              <a:ea typeface="メイリオ"/>
              <a:cs typeface="メイリオ"/>
            </a:endParaRPr>
          </a:p>
          <a:p>
            <a:pPr>
              <a:buFont typeface="Arial" charset="0"/>
              <a:buChar char="•"/>
            </a:pPr>
            <a:r>
              <a:rPr lang="ja-JP" altLang="en-US" sz="2400" dirty="0">
                <a:ea typeface="メイリオ"/>
                <a:cs typeface="メイリオ"/>
              </a:rPr>
              <a:t>血液型</a:t>
            </a:r>
          </a:p>
        </p:txBody>
      </p:sp>
      <p:sp>
        <p:nvSpPr>
          <p:cNvPr id="40" name="フリーフォーム 39"/>
          <p:cNvSpPr>
            <a:spLocks noChangeArrowheads="1"/>
          </p:cNvSpPr>
          <p:nvPr/>
        </p:nvSpPr>
        <p:spPr bwMode="auto">
          <a:xfrm>
            <a:off x="3671889" y="5055579"/>
            <a:ext cx="1227137" cy="608621"/>
          </a:xfrm>
          <a:custGeom>
            <a:avLst/>
            <a:gdLst>
              <a:gd name="T0" fmla="*/ 0 w 1341259"/>
              <a:gd name="T1" fmla="*/ 0 h 593509"/>
              <a:gd name="T2" fmla="*/ 0 w 1341259"/>
              <a:gd name="T3" fmla="*/ 296971 h 593509"/>
              <a:gd name="T4" fmla="*/ 1341615 w 1341259"/>
              <a:gd name="T5" fmla="*/ 296971 h 593509"/>
              <a:gd name="T6" fmla="*/ 1341615 w 1341259"/>
              <a:gd name="T7" fmla="*/ 593941 h 593509"/>
              <a:gd name="T8" fmla="*/ 0 60000 65536"/>
              <a:gd name="T9" fmla="*/ 0 60000 65536"/>
              <a:gd name="T10" fmla="*/ 0 60000 65536"/>
              <a:gd name="T11" fmla="*/ 0 60000 65536"/>
              <a:gd name="T12" fmla="*/ 0 w 1341259"/>
              <a:gd name="T13" fmla="*/ 0 h 593509"/>
              <a:gd name="T14" fmla="*/ 1341259 w 1341259"/>
              <a:gd name="T15" fmla="*/ 593509 h 5935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1259" h="593509">
                <a:moveTo>
                  <a:pt x="0" y="0"/>
                </a:moveTo>
                <a:lnTo>
                  <a:pt x="0" y="296755"/>
                </a:lnTo>
                <a:lnTo>
                  <a:pt x="1341259" y="296755"/>
                </a:lnTo>
                <a:lnTo>
                  <a:pt x="1341259" y="593509"/>
                </a:ln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 sz="2400"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64920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-0.0668 -2.96296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-0.2 -0.00023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2 0.0002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/>
              <a:t>親子／兄弟関係の変更</a:t>
            </a:r>
          </a:p>
        </p:txBody>
      </p:sp>
      <p:sp>
        <p:nvSpPr>
          <p:cNvPr id="33795" name="コンテンツ プレースホルダ 8"/>
          <p:cNvSpPr>
            <a:spLocks noGrp="1"/>
          </p:cNvSpPr>
          <p:nvPr>
            <p:ph idx="1"/>
          </p:nvPr>
        </p:nvSpPr>
        <p:spPr>
          <a:xfrm>
            <a:off x="187036" y="1676400"/>
            <a:ext cx="10480964" cy="4495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ある要素（</a:t>
            </a:r>
            <a:r>
              <a:rPr lang="en-US" altLang="ja-JP" sz="3200" dirty="0"/>
              <a:t>P</a:t>
            </a:r>
            <a:r>
              <a:rPr lang="ja-JP" altLang="en-US" sz="3200" dirty="0"/>
              <a:t>）の</a:t>
            </a:r>
            <a:r>
              <a:rPr lang="ja-JP" altLang="en-US" sz="3200" dirty="0">
                <a:solidFill>
                  <a:srgbClr val="FF6600"/>
                </a:solidFill>
              </a:rPr>
              <a:t>子</a:t>
            </a:r>
            <a:r>
              <a:rPr lang="ja-JP" altLang="en-US" sz="3200" dirty="0"/>
              <a:t>に別要素（</a:t>
            </a:r>
            <a:r>
              <a:rPr lang="en-US" altLang="ja-JP" sz="3200" dirty="0"/>
              <a:t>C</a:t>
            </a:r>
            <a:r>
              <a:rPr lang="ja-JP" altLang="en-US" sz="3200" dirty="0"/>
              <a:t>）を追加</a:t>
            </a:r>
            <a:endParaRPr lang="en-US" altLang="ja-JP" sz="3200" dirty="0"/>
          </a:p>
          <a:p>
            <a:pPr lvl="1">
              <a:buFontTx/>
              <a:buNone/>
            </a:pPr>
            <a:r>
              <a:rPr lang="en-US" altLang="ja-JP" sz="2800" dirty="0"/>
              <a:t>C</a:t>
            </a:r>
            <a:r>
              <a:rPr lang="ja-JP" altLang="en-US" sz="2800" dirty="0"/>
              <a:t>は</a:t>
            </a:r>
            <a:r>
              <a:rPr lang="en-US" altLang="ja-JP" sz="2800" dirty="0"/>
              <a:t>P</a:t>
            </a:r>
            <a:r>
              <a:rPr lang="ja-JP" altLang="en-US" sz="2800" dirty="0"/>
              <a:t>の子の</a:t>
            </a:r>
            <a:r>
              <a:rPr lang="ja-JP" altLang="en-US" sz="2800" dirty="0">
                <a:solidFill>
                  <a:srgbClr val="008000"/>
                </a:solidFill>
              </a:rPr>
              <a:t>最後</a:t>
            </a:r>
            <a:r>
              <a:rPr lang="ja-JP" altLang="en-US" sz="2800" dirty="0"/>
              <a:t>に来る：</a:t>
            </a:r>
            <a:endParaRPr lang="en-US" altLang="ja-JP" sz="2800" dirty="0"/>
          </a:p>
          <a:p>
            <a:pPr lvl="1">
              <a:buFontTx/>
              <a:buNone/>
            </a:pPr>
            <a:r>
              <a:rPr lang="en-US" altLang="ja-JP" sz="2800" dirty="0"/>
              <a:t>		</a:t>
            </a:r>
            <a:r>
              <a:rPr lang="en-US" altLang="ja-JP" sz="4000" dirty="0"/>
              <a:t>$(P)</a:t>
            </a:r>
            <a:r>
              <a:rPr lang="en-US" altLang="ja-JP" sz="4000" dirty="0">
                <a:solidFill>
                  <a:srgbClr val="0000FF"/>
                </a:solidFill>
              </a:rPr>
              <a:t>.append(</a:t>
            </a:r>
            <a:r>
              <a:rPr lang="en-US" altLang="ja-JP" sz="4000" dirty="0"/>
              <a:t>$(C)</a:t>
            </a:r>
            <a:r>
              <a:rPr lang="en-US" altLang="ja-JP" sz="4000" dirty="0">
                <a:solidFill>
                  <a:srgbClr val="0000FF"/>
                </a:solidFill>
              </a:rPr>
              <a:t>)</a:t>
            </a:r>
            <a:r>
              <a:rPr lang="en-US" altLang="ja-JP" sz="4000" dirty="0"/>
              <a:t> </a:t>
            </a:r>
          </a:p>
          <a:p>
            <a:pPr lvl="1">
              <a:buFontTx/>
              <a:buNone/>
            </a:pPr>
            <a:r>
              <a:rPr lang="en-US" altLang="ja-JP" sz="2800" dirty="0"/>
              <a:t>C</a:t>
            </a:r>
            <a:r>
              <a:rPr lang="ja-JP" altLang="en-US" sz="2800" dirty="0"/>
              <a:t>は</a:t>
            </a:r>
            <a:r>
              <a:rPr lang="en-US" altLang="ja-JP" sz="2800" dirty="0"/>
              <a:t>P</a:t>
            </a:r>
            <a:r>
              <a:rPr lang="ja-JP" altLang="en-US" sz="2800" dirty="0"/>
              <a:t>の子の</a:t>
            </a:r>
            <a:r>
              <a:rPr lang="ja-JP" altLang="en-US" sz="2800" dirty="0">
                <a:solidFill>
                  <a:srgbClr val="008000"/>
                </a:solidFill>
              </a:rPr>
              <a:t>先頭</a:t>
            </a:r>
            <a:r>
              <a:rPr lang="ja-JP" altLang="en-US" sz="2800" dirty="0"/>
              <a:t>に来る：</a:t>
            </a:r>
            <a:endParaRPr lang="en-US" altLang="ja-JP" sz="2800" dirty="0"/>
          </a:p>
          <a:p>
            <a:pPr lvl="1"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ja-JP" sz="2800" dirty="0"/>
              <a:t>		</a:t>
            </a:r>
            <a:r>
              <a:rPr lang="en-US" altLang="ja-JP" sz="4000" dirty="0"/>
              <a:t>$(P)</a:t>
            </a:r>
            <a:r>
              <a:rPr lang="en-US" altLang="ja-JP" sz="4000" dirty="0">
                <a:solidFill>
                  <a:srgbClr val="0000FF"/>
                </a:solidFill>
              </a:rPr>
              <a:t>.prepend(</a:t>
            </a:r>
            <a:r>
              <a:rPr lang="en-US" altLang="ja-JP" sz="4000" dirty="0"/>
              <a:t>$(C)</a:t>
            </a:r>
            <a:r>
              <a:rPr lang="en-US" altLang="ja-JP" sz="4000" dirty="0">
                <a:solidFill>
                  <a:srgbClr val="0000FF"/>
                </a:solidFill>
              </a:rPr>
              <a:t>)</a:t>
            </a:r>
            <a:r>
              <a:rPr lang="en-US" altLang="ja-JP" sz="4000" dirty="0"/>
              <a:t> </a:t>
            </a:r>
          </a:p>
        </p:txBody>
      </p:sp>
      <p:sp>
        <p:nvSpPr>
          <p:cNvPr id="33796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33797" name="角丸四角形 4"/>
          <p:cNvSpPr>
            <a:spLocks noChangeArrowheads="1"/>
          </p:cNvSpPr>
          <p:nvPr/>
        </p:nvSpPr>
        <p:spPr bwMode="auto">
          <a:xfrm>
            <a:off x="568035" y="2290598"/>
            <a:ext cx="5132199" cy="2649118"/>
          </a:xfrm>
          <a:prstGeom prst="roundRect">
            <a:avLst>
              <a:gd name="adj" fmla="val 11662"/>
            </a:avLst>
          </a:prstGeom>
          <a:noFill/>
          <a:ln w="38100">
            <a:solidFill>
              <a:srgbClr val="FF6600"/>
            </a:solidFill>
            <a:prstDash val="sys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latin typeface="Arial" charset="0"/>
              <a:ea typeface="メイリオ"/>
              <a:cs typeface="メイリオ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876409" y="2800754"/>
            <a:ext cx="170410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&lt;div id="</a:t>
            </a:r>
            <a:r>
              <a:rPr kumimoji="1" lang="en-US" altLang="ja-JP" dirty="0">
                <a:solidFill>
                  <a:srgbClr val="00B050"/>
                </a:solidFill>
              </a:rPr>
              <a:t>box</a:t>
            </a:r>
            <a:r>
              <a:rPr kumimoji="1" lang="en-US" altLang="ja-JP" dirty="0"/>
              <a:t>"&gt;</a:t>
            </a:r>
          </a:p>
          <a:p>
            <a:r>
              <a:rPr lang="en-US" altLang="ja-JP" dirty="0"/>
              <a:t>  &lt;p&gt;</a:t>
            </a:r>
            <a:r>
              <a:rPr lang="en-US" altLang="ja-JP" dirty="0" err="1"/>
              <a:t>abc</a:t>
            </a:r>
            <a:r>
              <a:rPr lang="en-US" altLang="ja-JP" dirty="0"/>
              <a:t>&lt;/p&gt;</a:t>
            </a:r>
            <a:endParaRPr kumimoji="1" lang="en-US" altLang="ja-JP" dirty="0"/>
          </a:p>
          <a:p>
            <a:r>
              <a:rPr lang="en-US" altLang="ja-JP" dirty="0"/>
              <a:t>  &lt;p&gt;123&lt;/p&gt;</a:t>
            </a:r>
          </a:p>
          <a:p>
            <a:r>
              <a:rPr lang="en-US" altLang="ja-JP" dirty="0"/>
              <a:t>&lt;/div&gt;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44300" y="2725693"/>
            <a:ext cx="170410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&lt;div id="</a:t>
            </a:r>
            <a:r>
              <a:rPr kumimoji="1" lang="en-US" altLang="ja-JP" dirty="0">
                <a:solidFill>
                  <a:srgbClr val="00B050"/>
                </a:solidFill>
              </a:rPr>
              <a:t>box</a:t>
            </a:r>
            <a:r>
              <a:rPr kumimoji="1" lang="en-US" altLang="ja-JP" dirty="0"/>
              <a:t>"&gt;</a:t>
            </a:r>
          </a:p>
          <a:p>
            <a:r>
              <a:rPr lang="en-US" altLang="ja-JP" dirty="0"/>
              <a:t>  &lt;p&gt;</a:t>
            </a:r>
            <a:r>
              <a:rPr lang="en-US" altLang="ja-JP" dirty="0" err="1"/>
              <a:t>abc</a:t>
            </a:r>
            <a:r>
              <a:rPr lang="en-US" altLang="ja-JP" dirty="0"/>
              <a:t>&lt;/p&gt;</a:t>
            </a:r>
            <a:endParaRPr kumimoji="1" lang="en-US" altLang="ja-JP" dirty="0"/>
          </a:p>
          <a:p>
            <a:r>
              <a:rPr lang="en-US" altLang="ja-JP" dirty="0"/>
              <a:t>  &lt;p&gt;123&lt;/p&gt;</a:t>
            </a:r>
          </a:p>
          <a:p>
            <a:r>
              <a:rPr lang="en-US" altLang="ja-JP" dirty="0"/>
              <a:t>  </a:t>
            </a:r>
            <a:r>
              <a:rPr lang="en-US" altLang="ja-JP" dirty="0">
                <a:solidFill>
                  <a:srgbClr val="FF0000"/>
                </a:solidFill>
              </a:rPr>
              <a:t>&lt;p&gt;XYZ&lt;/p&gt;</a:t>
            </a:r>
          </a:p>
          <a:p>
            <a:r>
              <a:rPr lang="en-US" altLang="ja-JP" dirty="0"/>
              <a:t>&lt;/div&gt;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63055" y="2241733"/>
            <a:ext cx="569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$("#</a:t>
            </a:r>
            <a:r>
              <a:rPr lang="en-US" altLang="ja-JP" sz="2400" dirty="0">
                <a:solidFill>
                  <a:srgbClr val="00B050"/>
                </a:solidFill>
              </a:rPr>
              <a:t>box</a:t>
            </a:r>
            <a:r>
              <a:rPr lang="en-US" altLang="ja-JP" sz="2400" dirty="0"/>
              <a:t>").append( $("</a:t>
            </a:r>
            <a:r>
              <a:rPr lang="en-US" altLang="ja-JP" sz="2400" dirty="0">
                <a:solidFill>
                  <a:srgbClr val="FF0000"/>
                </a:solidFill>
              </a:rPr>
              <a:t>&lt;p&gt;XYZ&lt;/p&gt;</a:t>
            </a:r>
            <a:r>
              <a:rPr lang="en-US" altLang="ja-JP" sz="2400" dirty="0"/>
              <a:t>") );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76409" y="4863461"/>
            <a:ext cx="170410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&lt;div id="</a:t>
            </a:r>
            <a:r>
              <a:rPr kumimoji="1" lang="en-US" altLang="ja-JP" dirty="0">
                <a:solidFill>
                  <a:srgbClr val="00B050"/>
                </a:solidFill>
              </a:rPr>
              <a:t>box</a:t>
            </a:r>
            <a:r>
              <a:rPr kumimoji="1" lang="en-US" altLang="ja-JP" dirty="0"/>
              <a:t>"&gt;</a:t>
            </a:r>
          </a:p>
          <a:p>
            <a:r>
              <a:rPr lang="en-US" altLang="ja-JP" dirty="0"/>
              <a:t>  &lt;p&gt;</a:t>
            </a:r>
            <a:r>
              <a:rPr lang="en-US" altLang="ja-JP" dirty="0" err="1"/>
              <a:t>abc</a:t>
            </a:r>
            <a:r>
              <a:rPr lang="en-US" altLang="ja-JP" dirty="0"/>
              <a:t>&lt;/p&gt;</a:t>
            </a:r>
            <a:endParaRPr kumimoji="1" lang="en-US" altLang="ja-JP" dirty="0"/>
          </a:p>
          <a:p>
            <a:r>
              <a:rPr lang="en-US" altLang="ja-JP" dirty="0"/>
              <a:t>  &lt;p&gt;123&lt;/p&gt;</a:t>
            </a:r>
          </a:p>
          <a:p>
            <a:r>
              <a:rPr lang="en-US" altLang="ja-JP" dirty="0"/>
              <a:t>&lt;/div&gt;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44300" y="4871699"/>
            <a:ext cx="170410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&lt;div id="</a:t>
            </a:r>
            <a:r>
              <a:rPr kumimoji="1" lang="en-US" altLang="ja-JP" dirty="0">
                <a:solidFill>
                  <a:srgbClr val="00B050"/>
                </a:solidFill>
              </a:rPr>
              <a:t>box</a:t>
            </a:r>
            <a:r>
              <a:rPr kumimoji="1" lang="en-US" altLang="ja-JP" dirty="0"/>
              <a:t>"&gt;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 &lt;p&gt;XYZ&lt;/p&gt;</a:t>
            </a:r>
          </a:p>
          <a:p>
            <a:r>
              <a:rPr lang="en-US" altLang="ja-JP" dirty="0"/>
              <a:t> &lt;p&gt;</a:t>
            </a:r>
            <a:r>
              <a:rPr lang="en-US" altLang="ja-JP" dirty="0" err="1"/>
              <a:t>abc</a:t>
            </a:r>
            <a:r>
              <a:rPr lang="en-US" altLang="ja-JP" dirty="0"/>
              <a:t>&lt;/p&gt;</a:t>
            </a:r>
            <a:endParaRPr kumimoji="1" lang="en-US" altLang="ja-JP" dirty="0"/>
          </a:p>
          <a:p>
            <a:r>
              <a:rPr lang="en-US" altLang="ja-JP" dirty="0"/>
              <a:t> &lt;p&gt;123&lt;/p&gt;</a:t>
            </a:r>
          </a:p>
          <a:p>
            <a:r>
              <a:rPr lang="en-US" altLang="ja-JP" dirty="0"/>
              <a:t>&lt;/div&gt;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63055" y="4369322"/>
            <a:ext cx="5998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$("#</a:t>
            </a:r>
            <a:r>
              <a:rPr lang="en-US" altLang="ja-JP" sz="2400" dirty="0">
                <a:solidFill>
                  <a:srgbClr val="00B050"/>
                </a:solidFill>
              </a:rPr>
              <a:t>box</a:t>
            </a:r>
            <a:r>
              <a:rPr lang="en-US" altLang="ja-JP" sz="2400" dirty="0"/>
              <a:t>").prepend( $("</a:t>
            </a:r>
            <a:r>
              <a:rPr lang="en-US" altLang="ja-JP" sz="2400" dirty="0">
                <a:solidFill>
                  <a:srgbClr val="FF0000"/>
                </a:solidFill>
              </a:rPr>
              <a:t>&lt;p&gt;XYZ&lt;/p&gt;</a:t>
            </a:r>
            <a:r>
              <a:rPr lang="en-US" altLang="ja-JP" sz="2400" dirty="0"/>
              <a:t>") );</a:t>
            </a:r>
          </a:p>
        </p:txBody>
      </p:sp>
      <p:sp>
        <p:nvSpPr>
          <p:cNvPr id="5" name="右矢印 4"/>
          <p:cNvSpPr/>
          <p:nvPr/>
        </p:nvSpPr>
        <p:spPr>
          <a:xfrm>
            <a:off x="7657229" y="2980527"/>
            <a:ext cx="1024251" cy="774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7650283" y="5113708"/>
            <a:ext cx="1024251" cy="774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62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/>
              <a:t>親子／兄弟関係の変更</a:t>
            </a:r>
          </a:p>
        </p:txBody>
      </p:sp>
      <p:sp>
        <p:nvSpPr>
          <p:cNvPr id="35843" name="コンテンツ プレースホルダ 8"/>
          <p:cNvSpPr>
            <a:spLocks noGrp="1"/>
          </p:cNvSpPr>
          <p:nvPr>
            <p:ph idx="1"/>
          </p:nvPr>
        </p:nvSpPr>
        <p:spPr>
          <a:xfrm>
            <a:off x="328068" y="1676400"/>
            <a:ext cx="10339934" cy="4495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ある要素（</a:t>
            </a:r>
            <a:r>
              <a:rPr lang="en-US" altLang="ja-JP" sz="3200" dirty="0"/>
              <a:t>S</a:t>
            </a:r>
            <a:r>
              <a:rPr lang="ja-JP" altLang="en-US" sz="3200" dirty="0"/>
              <a:t>）の</a:t>
            </a:r>
            <a:r>
              <a:rPr lang="ja-JP" altLang="en-US" sz="3200" dirty="0">
                <a:solidFill>
                  <a:srgbClr val="FF6600"/>
                </a:solidFill>
              </a:rPr>
              <a:t>兄弟</a:t>
            </a:r>
            <a:r>
              <a:rPr lang="ja-JP" altLang="en-US" sz="3200" dirty="0"/>
              <a:t>に別要素（</a:t>
            </a:r>
            <a:r>
              <a:rPr lang="en-US" altLang="ja-JP" sz="3200" dirty="0"/>
              <a:t>E</a:t>
            </a:r>
            <a:r>
              <a:rPr lang="ja-JP" altLang="en-US" sz="3200" dirty="0"/>
              <a:t>）を追加</a:t>
            </a:r>
            <a:endParaRPr lang="en-US" altLang="ja-JP" sz="3200" dirty="0"/>
          </a:p>
          <a:p>
            <a:pPr lvl="1">
              <a:buFontTx/>
              <a:buNone/>
            </a:pPr>
            <a:r>
              <a:rPr lang="en-US" altLang="ja-JP" sz="2800" dirty="0"/>
              <a:t>E</a:t>
            </a:r>
            <a:r>
              <a:rPr lang="ja-JP" altLang="en-US" sz="2800" dirty="0"/>
              <a:t>は</a:t>
            </a:r>
            <a:r>
              <a:rPr lang="en-US" altLang="ja-JP" sz="2800" dirty="0"/>
              <a:t>S</a:t>
            </a:r>
            <a:r>
              <a:rPr lang="ja-JP" altLang="en-US" sz="2800" dirty="0"/>
              <a:t>の</a:t>
            </a:r>
            <a:r>
              <a:rPr lang="ja-JP" altLang="en-US" sz="2800" dirty="0">
                <a:solidFill>
                  <a:srgbClr val="008000"/>
                </a:solidFill>
              </a:rPr>
              <a:t>直前</a:t>
            </a:r>
            <a:r>
              <a:rPr lang="ja-JP" altLang="en-US" sz="2800" dirty="0"/>
              <a:t>に来る（</a:t>
            </a:r>
            <a:r>
              <a:rPr lang="en-US" altLang="ja-JP" sz="2800" dirty="0"/>
              <a:t>E⇒S</a:t>
            </a:r>
            <a:r>
              <a:rPr lang="ja-JP" altLang="en-US" sz="2800" dirty="0"/>
              <a:t>）：</a:t>
            </a:r>
            <a:endParaRPr lang="en-US" altLang="ja-JP" sz="2800" dirty="0"/>
          </a:p>
          <a:p>
            <a:pPr lvl="1">
              <a:buFontTx/>
              <a:buNone/>
            </a:pPr>
            <a:r>
              <a:rPr lang="en-US" altLang="ja-JP" sz="2800" dirty="0"/>
              <a:t>		</a:t>
            </a:r>
            <a:r>
              <a:rPr lang="en-US" altLang="ja-JP" sz="4000" dirty="0"/>
              <a:t>$(E)</a:t>
            </a:r>
            <a:r>
              <a:rPr lang="en-US" altLang="ja-JP" sz="4000" dirty="0">
                <a:solidFill>
                  <a:srgbClr val="0000FF"/>
                </a:solidFill>
              </a:rPr>
              <a:t>.after(</a:t>
            </a:r>
            <a:r>
              <a:rPr lang="en-US" altLang="ja-JP" sz="4000" dirty="0"/>
              <a:t>$(S)</a:t>
            </a:r>
            <a:r>
              <a:rPr lang="en-US" altLang="ja-JP" sz="4000" dirty="0">
                <a:solidFill>
                  <a:srgbClr val="0000FF"/>
                </a:solidFill>
              </a:rPr>
              <a:t>)</a:t>
            </a:r>
            <a:r>
              <a:rPr lang="en-US" altLang="ja-JP" sz="4000" dirty="0"/>
              <a:t> </a:t>
            </a:r>
          </a:p>
          <a:p>
            <a:pPr lvl="1">
              <a:buFontTx/>
              <a:buNone/>
            </a:pPr>
            <a:r>
              <a:rPr lang="en-US" altLang="ja-JP" sz="2800" dirty="0"/>
              <a:t>E</a:t>
            </a:r>
            <a:r>
              <a:rPr lang="ja-JP" altLang="en-US" sz="2800" dirty="0"/>
              <a:t>は</a:t>
            </a:r>
            <a:r>
              <a:rPr lang="en-US" altLang="ja-JP" sz="2800" dirty="0"/>
              <a:t>S</a:t>
            </a:r>
            <a:r>
              <a:rPr lang="ja-JP" altLang="en-US" sz="2800" dirty="0"/>
              <a:t>の</a:t>
            </a:r>
            <a:r>
              <a:rPr lang="ja-JP" altLang="en-US" sz="2800" dirty="0">
                <a:solidFill>
                  <a:srgbClr val="008000"/>
                </a:solidFill>
              </a:rPr>
              <a:t>直後</a:t>
            </a:r>
            <a:r>
              <a:rPr lang="ja-JP" altLang="en-US" sz="2800" dirty="0"/>
              <a:t>に来る（</a:t>
            </a:r>
            <a:r>
              <a:rPr lang="en-US" altLang="ja-JP" sz="2800" dirty="0"/>
              <a:t>S⇒E</a:t>
            </a:r>
            <a:r>
              <a:rPr lang="ja-JP" altLang="en-US" sz="2800" dirty="0"/>
              <a:t>）：</a:t>
            </a:r>
            <a:endParaRPr lang="en-US" altLang="ja-JP" sz="2800" dirty="0"/>
          </a:p>
          <a:p>
            <a:pPr lvl="1"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ja-JP" sz="2800" dirty="0"/>
              <a:t>		</a:t>
            </a:r>
            <a:r>
              <a:rPr lang="en-US" altLang="ja-JP" sz="4000" dirty="0"/>
              <a:t>$(E)</a:t>
            </a:r>
            <a:r>
              <a:rPr lang="en-US" altLang="ja-JP" sz="4000" dirty="0">
                <a:solidFill>
                  <a:srgbClr val="0000FF"/>
                </a:solidFill>
              </a:rPr>
              <a:t>.before(</a:t>
            </a:r>
            <a:r>
              <a:rPr lang="en-US" altLang="ja-JP" sz="4000" dirty="0"/>
              <a:t>$(S)</a:t>
            </a:r>
            <a:r>
              <a:rPr lang="en-US" altLang="ja-JP" sz="4000" dirty="0">
                <a:solidFill>
                  <a:srgbClr val="0000FF"/>
                </a:solidFill>
              </a:rPr>
              <a:t>) </a:t>
            </a:r>
          </a:p>
        </p:txBody>
      </p:sp>
      <p:sp>
        <p:nvSpPr>
          <p:cNvPr id="35844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35845" name="角丸四角形 4"/>
          <p:cNvSpPr>
            <a:spLocks noChangeArrowheads="1"/>
          </p:cNvSpPr>
          <p:nvPr/>
        </p:nvSpPr>
        <p:spPr bwMode="auto">
          <a:xfrm>
            <a:off x="675421" y="2294790"/>
            <a:ext cx="4739685" cy="2521315"/>
          </a:xfrm>
          <a:prstGeom prst="roundRect">
            <a:avLst>
              <a:gd name="adj" fmla="val 11662"/>
            </a:avLst>
          </a:prstGeom>
          <a:noFill/>
          <a:ln w="38100">
            <a:solidFill>
              <a:srgbClr val="FF6600"/>
            </a:solidFill>
            <a:prstDash val="sys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latin typeface="Arial" charset="0"/>
              <a:ea typeface="メイリオ"/>
              <a:cs typeface="メイリオ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15867" y="2784003"/>
            <a:ext cx="231283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&lt;div&gt;</a:t>
            </a:r>
          </a:p>
          <a:p>
            <a:r>
              <a:rPr lang="en-US" altLang="ja-JP" dirty="0"/>
              <a:t>  &lt;p id="</a:t>
            </a:r>
            <a:r>
              <a:rPr lang="en-US" altLang="ja-JP" dirty="0">
                <a:solidFill>
                  <a:srgbClr val="00B050"/>
                </a:solidFill>
              </a:rPr>
              <a:t>p</a:t>
            </a:r>
            <a:r>
              <a:rPr lang="en-US" altLang="ja-JP" dirty="0"/>
              <a:t>"&gt;</a:t>
            </a:r>
            <a:r>
              <a:rPr lang="en-US" altLang="ja-JP" dirty="0" err="1"/>
              <a:t>abc</a:t>
            </a:r>
            <a:r>
              <a:rPr lang="en-US" altLang="ja-JP" dirty="0"/>
              <a:t>&lt;/p&gt;</a:t>
            </a:r>
            <a:endParaRPr kumimoji="1" lang="en-US" altLang="ja-JP" dirty="0"/>
          </a:p>
          <a:p>
            <a:r>
              <a:rPr lang="en-US" altLang="ja-JP" dirty="0"/>
              <a:t>  &lt;p&gt;123&lt;/p&gt;</a:t>
            </a:r>
          </a:p>
          <a:p>
            <a:r>
              <a:rPr lang="en-US" altLang="ja-JP" dirty="0"/>
              <a:t>&lt;/div&gt;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81627" y="2798455"/>
            <a:ext cx="233328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&lt;div&gt;</a:t>
            </a:r>
          </a:p>
          <a:p>
            <a:r>
              <a:rPr lang="en-US" altLang="ja-JP" dirty="0"/>
              <a:t> &lt;p id="</a:t>
            </a:r>
            <a:r>
              <a:rPr lang="en-US" altLang="ja-JP" dirty="0">
                <a:solidFill>
                  <a:srgbClr val="00B050"/>
                </a:solidFill>
              </a:rPr>
              <a:t>p</a:t>
            </a:r>
            <a:r>
              <a:rPr lang="en-US" altLang="ja-JP" dirty="0"/>
              <a:t>"&gt;</a:t>
            </a:r>
            <a:r>
              <a:rPr lang="en-US" altLang="ja-JP" dirty="0" err="1"/>
              <a:t>abc</a:t>
            </a:r>
            <a:r>
              <a:rPr lang="en-US" altLang="ja-JP" dirty="0"/>
              <a:t>&lt;/p&gt;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 &lt;p&gt;XYZ&lt;/p&gt;</a:t>
            </a:r>
            <a:endParaRPr lang="en-US" altLang="ja-JP" dirty="0"/>
          </a:p>
          <a:p>
            <a:r>
              <a:rPr lang="en-US" altLang="ja-JP" dirty="0"/>
              <a:t> &lt;p&gt;123&lt;/p&gt;</a:t>
            </a:r>
          </a:p>
          <a:p>
            <a:r>
              <a:rPr lang="en-US" altLang="ja-JP" dirty="0"/>
              <a:t>&lt;/div&gt;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880" y="2316485"/>
            <a:ext cx="546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$("#</a:t>
            </a:r>
            <a:r>
              <a:rPr lang="en-US" altLang="ja-JP" sz="2400" dirty="0">
                <a:solidFill>
                  <a:srgbClr val="00B050"/>
                </a:solidFill>
              </a:rPr>
              <a:t>p</a:t>
            </a:r>
            <a:r>
              <a:rPr lang="en-US" altLang="ja-JP" sz="2400" dirty="0"/>
              <a:t>").after( $("</a:t>
            </a:r>
            <a:r>
              <a:rPr lang="en-US" altLang="ja-JP" sz="2400" dirty="0">
                <a:solidFill>
                  <a:srgbClr val="FF0000"/>
                </a:solidFill>
              </a:rPr>
              <a:t>&lt;p&gt;XYZ&lt;/p&gt;</a:t>
            </a:r>
            <a:r>
              <a:rPr lang="en-US" altLang="ja-JP" sz="2400" dirty="0"/>
              <a:t>") );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08887" y="4986316"/>
            <a:ext cx="235368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&lt;div&gt;</a:t>
            </a:r>
          </a:p>
          <a:p>
            <a:r>
              <a:rPr lang="en-US" altLang="ja-JP" dirty="0"/>
              <a:t>  &lt;p id="</a:t>
            </a:r>
            <a:r>
              <a:rPr lang="en-US" altLang="ja-JP" dirty="0">
                <a:solidFill>
                  <a:srgbClr val="00B050"/>
                </a:solidFill>
              </a:rPr>
              <a:t>p</a:t>
            </a:r>
            <a:r>
              <a:rPr lang="en-US" altLang="ja-JP" dirty="0"/>
              <a:t>"&gt;</a:t>
            </a:r>
            <a:r>
              <a:rPr lang="en-US" altLang="ja-JP" dirty="0" err="1"/>
              <a:t>abc</a:t>
            </a:r>
            <a:r>
              <a:rPr lang="en-US" altLang="ja-JP" dirty="0"/>
              <a:t>&lt;/p&gt;</a:t>
            </a:r>
          </a:p>
          <a:p>
            <a:r>
              <a:rPr lang="en-US" altLang="ja-JP" dirty="0"/>
              <a:t>  &lt;p&gt;123&lt;/p&gt;</a:t>
            </a:r>
          </a:p>
          <a:p>
            <a:r>
              <a:rPr lang="en-US" altLang="ja-JP" dirty="0"/>
              <a:t>&lt;/div&gt;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052291" y="4986316"/>
            <a:ext cx="260542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&lt;div&gt;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  &lt;p&gt;XYZ&lt;/p&gt;</a:t>
            </a:r>
            <a:endParaRPr lang="en-US" altLang="ja-JP" dirty="0"/>
          </a:p>
          <a:p>
            <a:r>
              <a:rPr lang="en-US" altLang="ja-JP" dirty="0"/>
              <a:t>  &lt;p id="</a:t>
            </a:r>
            <a:r>
              <a:rPr lang="en-US" altLang="ja-JP" dirty="0">
                <a:solidFill>
                  <a:srgbClr val="00B050"/>
                </a:solidFill>
              </a:rPr>
              <a:t>p</a:t>
            </a:r>
            <a:r>
              <a:rPr lang="en-US" altLang="ja-JP" dirty="0"/>
              <a:t>"&gt;</a:t>
            </a:r>
            <a:r>
              <a:rPr lang="en-US" altLang="ja-JP" dirty="0" err="1"/>
              <a:t>abc</a:t>
            </a:r>
            <a:r>
              <a:rPr lang="en-US" altLang="ja-JP" dirty="0"/>
              <a:t>&lt;/p&gt;</a:t>
            </a:r>
          </a:p>
          <a:p>
            <a:r>
              <a:rPr lang="en-US" altLang="ja-JP" dirty="0"/>
              <a:t>  &lt;p&gt;123&lt;/p&gt;</a:t>
            </a:r>
          </a:p>
          <a:p>
            <a:r>
              <a:rPr lang="en-US" altLang="ja-JP" dirty="0"/>
              <a:t>&lt;/div&gt;</a:t>
            </a:r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97454" y="4448342"/>
            <a:ext cx="5905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$("#</a:t>
            </a:r>
            <a:r>
              <a:rPr lang="en-US" altLang="ja-JP" sz="2400" dirty="0">
                <a:solidFill>
                  <a:srgbClr val="00B050"/>
                </a:solidFill>
              </a:rPr>
              <a:t>p</a:t>
            </a:r>
            <a:r>
              <a:rPr lang="en-US" altLang="ja-JP" sz="2400" dirty="0"/>
              <a:t>").before( $("</a:t>
            </a:r>
            <a:r>
              <a:rPr lang="en-US" altLang="ja-JP" sz="2400" dirty="0">
                <a:solidFill>
                  <a:srgbClr val="FF0000"/>
                </a:solidFill>
              </a:rPr>
              <a:t>&lt;p&gt;XYZ&lt;/p&gt;</a:t>
            </a:r>
            <a:r>
              <a:rPr lang="en-US" altLang="ja-JP" sz="2400" dirty="0"/>
              <a:t>") );</a:t>
            </a:r>
          </a:p>
        </p:txBody>
      </p:sp>
      <p:sp>
        <p:nvSpPr>
          <p:cNvPr id="12" name="右矢印 11"/>
          <p:cNvSpPr/>
          <p:nvPr/>
        </p:nvSpPr>
        <p:spPr>
          <a:xfrm>
            <a:off x="8069556" y="3026172"/>
            <a:ext cx="774298" cy="774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8170284" y="5199082"/>
            <a:ext cx="774298" cy="774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32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jQuery</a:t>
            </a:r>
            <a:r>
              <a:rPr lang="ja-JP" altLang="en-US" dirty="0"/>
              <a:t>の使い方</a:t>
            </a:r>
          </a:p>
        </p:txBody>
      </p:sp>
      <p:sp>
        <p:nvSpPr>
          <p:cNvPr id="45059" name="コンテンツ プレースホルダ 17"/>
          <p:cNvSpPr>
            <a:spLocks noGrp="1"/>
          </p:cNvSpPr>
          <p:nvPr>
            <p:ph idx="1"/>
          </p:nvPr>
        </p:nvSpPr>
        <p:spPr>
          <a:xfrm>
            <a:off x="461023" y="1208227"/>
            <a:ext cx="10148455" cy="4648200"/>
          </a:xfrm>
        </p:spPr>
        <p:txBody>
          <a:bodyPr/>
          <a:lstStyle/>
          <a:p>
            <a:r>
              <a:rPr lang="en-US" altLang="ja-JP" dirty="0"/>
              <a:t>jQuery</a:t>
            </a:r>
            <a:r>
              <a:rPr lang="ja-JP" altLang="en-US" dirty="0"/>
              <a:t>は，</a:t>
            </a:r>
            <a:r>
              <a:rPr lang="en-US" altLang="ja-JP" dirty="0"/>
              <a:t>"Google Hosted Libraries" </a:t>
            </a:r>
            <a:r>
              <a:rPr lang="ja-JP" altLang="en-US" dirty="0"/>
              <a:t>を利用すると，すぐに利用可能。</a:t>
            </a:r>
            <a:endParaRPr lang="en-US" altLang="ja-JP" dirty="0"/>
          </a:p>
          <a:p>
            <a:pPr lvl="1"/>
            <a:r>
              <a:rPr lang="en-US" altLang="ja-JP" dirty="0"/>
              <a:t>https://developers.google.com/speed/libraries/</a:t>
            </a:r>
          </a:p>
          <a:p>
            <a:pPr lvl="1">
              <a:buFontTx/>
              <a:buNone/>
            </a:pPr>
            <a:r>
              <a:rPr lang="ja-JP" altLang="en-US" dirty="0"/>
              <a:t>使うには，これを追加（中国からアクセスできない</a:t>
            </a:r>
            <a:r>
              <a:rPr lang="ja-JP" altLang="en-US" dirty="0" err="1"/>
              <a:t>。。。</a:t>
            </a:r>
            <a:r>
              <a:rPr lang="ja-JP" altLang="en-US" dirty="0"/>
              <a:t>）：</a:t>
            </a:r>
            <a:br>
              <a:rPr lang="en-US" altLang="ja-JP" dirty="0"/>
            </a:br>
            <a:r>
              <a:rPr lang="en-US" altLang="ja-JP" sz="1600" dirty="0"/>
              <a:t>&lt;script </a:t>
            </a:r>
            <a:r>
              <a:rPr lang="en-US" altLang="ja-JP" sz="1600" dirty="0" err="1"/>
              <a:t>src</a:t>
            </a:r>
            <a:r>
              <a:rPr lang="en-US" altLang="ja-JP" sz="1600" dirty="0"/>
              <a:t>="https://ajax.googleapis.com/ajax/libs/</a:t>
            </a:r>
            <a:r>
              <a:rPr lang="en-US" altLang="ja-JP" sz="1600" dirty="0" err="1"/>
              <a:t>jquery</a:t>
            </a:r>
            <a:r>
              <a:rPr lang="en-US" altLang="ja-JP" sz="1600" dirty="0"/>
              <a:t>/</a:t>
            </a:r>
            <a:r>
              <a:rPr lang="en-US" altLang="ja-JP" sz="1600" dirty="0">
                <a:solidFill>
                  <a:srgbClr val="FF0000"/>
                </a:solidFill>
              </a:rPr>
              <a:t>3.6.0</a:t>
            </a:r>
            <a:r>
              <a:rPr lang="en-US" altLang="ja-JP" sz="1600" dirty="0"/>
              <a:t>/jquery.min.js"&gt;&lt;/script&gt;</a:t>
            </a:r>
          </a:p>
          <a:p>
            <a:pPr lvl="1">
              <a:buNone/>
            </a:pPr>
            <a:endParaRPr lang="en-US" altLang="ja-JP" dirty="0"/>
          </a:p>
          <a:p>
            <a:pPr lvl="1">
              <a:buNone/>
            </a:pPr>
            <a:endParaRPr lang="en-US" altLang="ja-JP" sz="1800" dirty="0"/>
          </a:p>
          <a:p>
            <a:pPr lvl="1">
              <a:buNone/>
            </a:pPr>
            <a:r>
              <a:rPr lang="en-US" altLang="ja-JP" sz="1800" dirty="0"/>
              <a:t>Google</a:t>
            </a:r>
            <a:r>
              <a:rPr lang="ja-JP" altLang="en-US" sz="1800" dirty="0"/>
              <a:t>のサービスで使える</a:t>
            </a:r>
            <a:r>
              <a:rPr lang="en-US" altLang="ja-JP" sz="1800" dirty="0"/>
              <a:t>jQuery</a:t>
            </a:r>
            <a:r>
              <a:rPr lang="ja-JP" altLang="en-US" sz="1800" dirty="0"/>
              <a:t>のバージョンはこちら参照：</a:t>
            </a:r>
            <a:endParaRPr lang="en-US" altLang="ja-JP" sz="1800" dirty="0"/>
          </a:p>
          <a:p>
            <a:pPr lvl="1">
              <a:buNone/>
            </a:pPr>
            <a:r>
              <a:rPr lang="en-US" altLang="ja-JP" sz="1800" dirty="0"/>
              <a:t>	https://developers.google.com/speed/libraries/#jquery</a:t>
            </a:r>
            <a:endParaRPr lang="en-US" altLang="ja-JP" dirty="0"/>
          </a:p>
          <a:p>
            <a:pPr lvl="1">
              <a:buNone/>
            </a:pPr>
            <a:r>
              <a:rPr lang="en-US" altLang="ja-JP" dirty="0"/>
              <a:t>jQuery</a:t>
            </a:r>
            <a:r>
              <a:rPr lang="ja-JP" altLang="en-US" dirty="0"/>
              <a:t>は，公式サイト </a:t>
            </a:r>
            <a:r>
              <a:rPr lang="en-US" altLang="ja-JP" dirty="0"/>
              <a:t>https://jquery.com/ </a:t>
            </a:r>
            <a:r>
              <a:rPr lang="ja-JP" altLang="en-US" dirty="0"/>
              <a:t>からダウンロードして参照する方法もあります。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中国からアクセスする場合は，次の公式の</a:t>
            </a:r>
            <a:r>
              <a:rPr lang="en-US" altLang="ja-JP" dirty="0">
                <a:solidFill>
                  <a:srgbClr val="FF0000"/>
                </a:solidFill>
              </a:rPr>
              <a:t>CDN</a:t>
            </a:r>
            <a:r>
              <a:rPr lang="ja-JP" altLang="en-US" dirty="0">
                <a:solidFill>
                  <a:srgbClr val="FF0000"/>
                </a:solidFill>
              </a:rPr>
              <a:t>が使えるはず。</a:t>
            </a:r>
            <a:endParaRPr lang="en-US" altLang="ja-JP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ja-JP" dirty="0">
                <a:solidFill>
                  <a:srgbClr val="FF0000"/>
                </a:solidFill>
              </a:rPr>
              <a:t>&lt;script</a:t>
            </a:r>
          </a:p>
          <a:p>
            <a:pPr lvl="1">
              <a:buNone/>
            </a:pP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src</a:t>
            </a:r>
            <a:r>
              <a:rPr lang="en-US" altLang="ja-JP" dirty="0">
                <a:solidFill>
                  <a:srgbClr val="FF0000"/>
                </a:solidFill>
              </a:rPr>
              <a:t>="https://code.jquery.com/jquery-3.6.0.min.js"  integrity="sha256-/xUj+3OJU5yExlq6GSYGSHk7tPXikynS7ogEvDej/m4="  </a:t>
            </a:r>
            <a:r>
              <a:rPr lang="en-US" altLang="ja-JP" dirty="0" err="1">
                <a:solidFill>
                  <a:srgbClr val="FF0000"/>
                </a:solidFill>
              </a:rPr>
              <a:t>crossorigin</a:t>
            </a:r>
            <a:r>
              <a:rPr lang="en-US" altLang="ja-JP" dirty="0">
                <a:solidFill>
                  <a:srgbClr val="FF0000"/>
                </a:solidFill>
              </a:rPr>
              <a:t>="anonymous"&gt;&lt;/script&gt;</a:t>
            </a:r>
          </a:p>
        </p:txBody>
      </p:sp>
      <p:sp>
        <p:nvSpPr>
          <p:cNvPr id="45060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4" name="上矢印 3"/>
          <p:cNvSpPr/>
          <p:nvPr/>
        </p:nvSpPr>
        <p:spPr>
          <a:xfrm>
            <a:off x="6501702" y="2633325"/>
            <a:ext cx="574766" cy="5029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76468" y="2633325"/>
            <a:ext cx="2098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3.6.0</a:t>
            </a:r>
            <a:r>
              <a:rPr kumimoji="1" lang="ja-JP" altLang="en-US" dirty="0"/>
              <a:t>は，使用する</a:t>
            </a:r>
            <a:endParaRPr kumimoji="1" lang="en-US" altLang="ja-JP" dirty="0"/>
          </a:p>
          <a:p>
            <a:r>
              <a:rPr kumimoji="1" lang="en-US" altLang="ja-JP" dirty="0"/>
              <a:t>jQuery</a:t>
            </a:r>
            <a:r>
              <a:rPr kumimoji="1" lang="ja-JP" altLang="en-US" dirty="0"/>
              <a:t>のバージョン</a:t>
            </a:r>
          </a:p>
        </p:txBody>
      </p:sp>
      <p:sp>
        <p:nvSpPr>
          <p:cNvPr id="7" name="雲 6">
            <a:extLst>
              <a:ext uri="{FF2B5EF4-FFF2-40B4-BE49-F238E27FC236}">
                <a16:creationId xmlns:a16="http://schemas.microsoft.com/office/drawing/2014/main" id="{80422508-9D2D-4E2F-9DED-2456D14A285E}"/>
              </a:ext>
            </a:extLst>
          </p:cNvPr>
          <p:cNvSpPr/>
          <p:nvPr/>
        </p:nvSpPr>
        <p:spPr>
          <a:xfrm>
            <a:off x="-73152" y="883545"/>
            <a:ext cx="952462" cy="649363"/>
          </a:xfrm>
          <a:prstGeom prst="cloud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400" dirty="0">
                <a:ea typeface="メイリオ"/>
              </a:rPr>
              <a:t>復習</a:t>
            </a:r>
          </a:p>
        </p:txBody>
      </p:sp>
    </p:spTree>
    <p:extLst>
      <p:ext uri="{BB962C8B-B14F-4D97-AF65-F5344CB8AC3E}">
        <p14:creationId xmlns:p14="http://schemas.microsoft.com/office/powerpoint/2010/main" val="1062071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演習（</a:t>
            </a:r>
            <a:r>
              <a:rPr lang="en-US" altLang="ja-JP"/>
              <a:t>movelist.html</a:t>
            </a:r>
            <a:r>
              <a:rPr lang="ja-JP" altLang="en-US"/>
              <a:t>）</a:t>
            </a:r>
          </a:p>
        </p:txBody>
      </p:sp>
      <p:sp>
        <p:nvSpPr>
          <p:cNvPr id="37891" name="コンテンツ プレースホルダ 8"/>
          <p:cNvSpPr>
            <a:spLocks noGrp="1"/>
          </p:cNvSpPr>
          <p:nvPr>
            <p:ph idx="1"/>
          </p:nvPr>
        </p:nvSpPr>
        <p:spPr>
          <a:xfrm>
            <a:off x="516531" y="1676400"/>
            <a:ext cx="10651713" cy="4495800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solidFill>
                  <a:srgbClr val="000000"/>
                </a:solidFill>
              </a:rPr>
              <a:t>２つの</a:t>
            </a:r>
            <a:r>
              <a:rPr lang="en-US" altLang="ja-JP" sz="3600" dirty="0">
                <a:solidFill>
                  <a:srgbClr val="000000"/>
                </a:solidFill>
              </a:rPr>
              <a:t>&lt;</a:t>
            </a:r>
            <a:r>
              <a:rPr lang="en-US" altLang="ja-JP" sz="3600" dirty="0" err="1">
                <a:solidFill>
                  <a:srgbClr val="000000"/>
                </a:solidFill>
              </a:rPr>
              <a:t>ol</a:t>
            </a:r>
            <a:r>
              <a:rPr lang="en-US" altLang="ja-JP" sz="3600" dirty="0">
                <a:solidFill>
                  <a:srgbClr val="000000"/>
                </a:solidFill>
              </a:rPr>
              <a:t>&gt;</a:t>
            </a:r>
            <a:r>
              <a:rPr lang="ja-JP" altLang="en-US" sz="3600" dirty="0">
                <a:solidFill>
                  <a:srgbClr val="000000"/>
                </a:solidFill>
              </a:rPr>
              <a:t>要素の間で，</a:t>
            </a:r>
            <a:r>
              <a:rPr lang="en-US" altLang="ja-JP" sz="3600" dirty="0">
                <a:solidFill>
                  <a:srgbClr val="000000"/>
                </a:solidFill>
              </a:rPr>
              <a:t>&lt;li&gt;</a:t>
            </a:r>
            <a:r>
              <a:rPr lang="ja-JP" altLang="en-US" sz="3600" dirty="0">
                <a:solidFill>
                  <a:srgbClr val="000000"/>
                </a:solidFill>
              </a:rPr>
              <a:t>要素を移動してみよう。</a:t>
            </a:r>
            <a:endParaRPr lang="en-US" altLang="ja-JP" sz="3600" dirty="0">
              <a:solidFill>
                <a:srgbClr val="000000"/>
              </a:solidFill>
            </a:endParaRPr>
          </a:p>
          <a:p>
            <a:pPr lvl="1"/>
            <a:r>
              <a:rPr lang="ja-JP" altLang="en-US" sz="3200" dirty="0">
                <a:solidFill>
                  <a:srgbClr val="000000"/>
                </a:solidFill>
              </a:rPr>
              <a:t>「</a:t>
            </a:r>
            <a:r>
              <a:rPr lang="en-US" altLang="ja-JP" sz="3200" dirty="0">
                <a:solidFill>
                  <a:srgbClr val="000000"/>
                </a:solidFill>
              </a:rPr>
              <a:t>A→B</a:t>
            </a:r>
            <a:r>
              <a:rPr lang="ja-JP" altLang="en-US" sz="3200" dirty="0">
                <a:solidFill>
                  <a:srgbClr val="000000"/>
                </a:solidFill>
              </a:rPr>
              <a:t>」ボタンを押したら，リスト</a:t>
            </a:r>
            <a:r>
              <a:rPr lang="en-US" altLang="ja-JP" sz="3200" dirty="0">
                <a:solidFill>
                  <a:srgbClr val="000000"/>
                </a:solidFill>
              </a:rPr>
              <a:t>A</a:t>
            </a:r>
            <a:r>
              <a:rPr lang="ja-JP" altLang="en-US" sz="3200" dirty="0">
                <a:solidFill>
                  <a:srgbClr val="000000"/>
                </a:solidFill>
              </a:rPr>
              <a:t>の</a:t>
            </a:r>
            <a:r>
              <a:rPr lang="ja-JP" altLang="en-US" sz="3200" dirty="0">
                <a:solidFill>
                  <a:srgbClr val="008000"/>
                </a:solidFill>
              </a:rPr>
              <a:t>最初</a:t>
            </a:r>
            <a:r>
              <a:rPr lang="ja-JP" altLang="en-US" sz="3200" dirty="0">
                <a:solidFill>
                  <a:srgbClr val="000000"/>
                </a:solidFill>
              </a:rPr>
              <a:t>の</a:t>
            </a:r>
            <a:r>
              <a:rPr lang="en-US" altLang="ja-JP" sz="3200" dirty="0">
                <a:solidFill>
                  <a:srgbClr val="000000"/>
                </a:solidFill>
              </a:rPr>
              <a:t>&lt;li&gt;</a:t>
            </a:r>
            <a:r>
              <a:rPr lang="ja-JP" altLang="en-US" sz="3200" dirty="0">
                <a:solidFill>
                  <a:srgbClr val="000000"/>
                </a:solidFill>
              </a:rPr>
              <a:t>要素が</a:t>
            </a:r>
            <a:br>
              <a:rPr lang="en-US" altLang="ja-JP" sz="3200" dirty="0">
                <a:solidFill>
                  <a:srgbClr val="000000"/>
                </a:solidFill>
              </a:rPr>
            </a:br>
            <a:r>
              <a:rPr lang="ja-JP" altLang="en-US" sz="3200" dirty="0">
                <a:solidFill>
                  <a:srgbClr val="000000"/>
                </a:solidFill>
              </a:rPr>
              <a:t>リスト</a:t>
            </a:r>
            <a:r>
              <a:rPr lang="en-US" altLang="ja-JP" sz="3200" dirty="0">
                <a:solidFill>
                  <a:srgbClr val="000000"/>
                </a:solidFill>
              </a:rPr>
              <a:t>B</a:t>
            </a:r>
            <a:r>
              <a:rPr lang="ja-JP" altLang="en-US" sz="3200" dirty="0">
                <a:solidFill>
                  <a:srgbClr val="000000"/>
                </a:solidFill>
              </a:rPr>
              <a:t>の</a:t>
            </a:r>
            <a:r>
              <a:rPr lang="ja-JP" altLang="en-US" sz="3200" dirty="0">
                <a:solidFill>
                  <a:srgbClr val="008000"/>
                </a:solidFill>
              </a:rPr>
              <a:t>最後</a:t>
            </a:r>
            <a:r>
              <a:rPr lang="ja-JP" altLang="en-US" sz="3200" dirty="0">
                <a:solidFill>
                  <a:srgbClr val="000000"/>
                </a:solidFill>
              </a:rPr>
              <a:t>に移動するように（「</a:t>
            </a:r>
            <a:r>
              <a:rPr lang="en-US" altLang="ja-JP" sz="3200" dirty="0">
                <a:solidFill>
                  <a:srgbClr val="000000"/>
                </a:solidFill>
              </a:rPr>
              <a:t>A←B</a:t>
            </a:r>
            <a:r>
              <a:rPr lang="ja-JP" altLang="en-US" sz="3200" dirty="0">
                <a:solidFill>
                  <a:srgbClr val="000000"/>
                </a:solidFill>
              </a:rPr>
              <a:t>」はその逆）。</a:t>
            </a:r>
            <a:endParaRPr lang="en-US" altLang="ja-JP" sz="3200" dirty="0">
              <a:solidFill>
                <a:srgbClr val="000000"/>
              </a:solidFill>
            </a:endParaRPr>
          </a:p>
        </p:txBody>
      </p:sp>
      <p:sp>
        <p:nvSpPr>
          <p:cNvPr id="37892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37893" name="正方形/長方形 6"/>
          <p:cNvSpPr>
            <a:spLocks noChangeArrowheads="1"/>
          </p:cNvSpPr>
          <p:nvPr/>
        </p:nvSpPr>
        <p:spPr bwMode="auto">
          <a:xfrm>
            <a:off x="4343400" y="4724400"/>
            <a:ext cx="18288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200" indent="-457200">
              <a:buFont typeface="ＭＳ Ｐゴシック" charset="-128"/>
              <a:buAutoNum type="arabicPeriod"/>
            </a:pPr>
            <a:r>
              <a:rPr lang="ja-JP" altLang="en-US" sz="2400" dirty="0">
                <a:ea typeface="メイリオ"/>
                <a:cs typeface="メイリオ"/>
              </a:rPr>
              <a:t>はまち</a:t>
            </a:r>
            <a:endParaRPr lang="en-US" altLang="ja-JP" sz="2400" dirty="0">
              <a:ea typeface="メイリオ"/>
              <a:cs typeface="メイリオ"/>
            </a:endParaRPr>
          </a:p>
          <a:p>
            <a:pPr marL="457200" indent="-457200">
              <a:buFont typeface="ＭＳ Ｐゴシック" charset="-128"/>
              <a:buAutoNum type="arabicPeriod"/>
            </a:pPr>
            <a:r>
              <a:rPr lang="ja-JP" altLang="en-US" sz="2400" dirty="0" err="1">
                <a:ea typeface="メイリオ"/>
                <a:cs typeface="メイリオ"/>
              </a:rPr>
              <a:t>たい</a:t>
            </a:r>
            <a:endParaRPr lang="en-US" altLang="ja-JP" sz="2400" dirty="0">
              <a:ea typeface="メイリオ"/>
              <a:cs typeface="メイリオ"/>
            </a:endParaRPr>
          </a:p>
          <a:p>
            <a:pPr marL="457200" indent="-457200">
              <a:buFont typeface="ＭＳ Ｐゴシック" charset="-128"/>
              <a:buAutoNum type="arabicPeriod"/>
            </a:pPr>
            <a:r>
              <a:rPr lang="ja-JP" altLang="en-US" sz="2400" dirty="0">
                <a:ea typeface="メイリオ"/>
                <a:cs typeface="メイリオ"/>
              </a:rPr>
              <a:t>ひらめ</a:t>
            </a:r>
            <a:endParaRPr lang="en-US" altLang="ja-JP" sz="2400" dirty="0">
              <a:ea typeface="メイリオ"/>
              <a:cs typeface="メイリオ"/>
            </a:endParaRPr>
          </a:p>
          <a:p>
            <a:pPr marL="457200" indent="-457200">
              <a:buFont typeface="ＭＳ Ｐゴシック" charset="-128"/>
              <a:buAutoNum type="arabicPeriod"/>
            </a:pPr>
            <a:r>
              <a:rPr lang="ja-JP" altLang="en-US" sz="2400" dirty="0" err="1">
                <a:ea typeface="メイリオ"/>
                <a:cs typeface="メイリオ"/>
              </a:rPr>
              <a:t>うに</a:t>
            </a:r>
            <a:endParaRPr lang="en-US" altLang="ja-JP" sz="2400" dirty="0">
              <a:ea typeface="メイリオ"/>
              <a:cs typeface="メイリオ"/>
            </a:endParaRPr>
          </a:p>
        </p:txBody>
      </p:sp>
      <p:sp>
        <p:nvSpPr>
          <p:cNvPr id="37894" name="正方形/長方形 7"/>
          <p:cNvSpPr>
            <a:spLocks noChangeArrowheads="1"/>
          </p:cNvSpPr>
          <p:nvPr/>
        </p:nvSpPr>
        <p:spPr bwMode="auto">
          <a:xfrm>
            <a:off x="7315200" y="4724400"/>
            <a:ext cx="18288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200" indent="-457200">
              <a:buFont typeface="ＭＳ Ｐゴシック" charset="-128"/>
              <a:buAutoNum type="arabicPeriod"/>
            </a:pPr>
            <a:r>
              <a:rPr lang="ja-JP" altLang="en-US" sz="2400">
                <a:solidFill>
                  <a:srgbClr val="008000"/>
                </a:solidFill>
                <a:ea typeface="メイリオ"/>
                <a:cs typeface="メイリオ"/>
              </a:rPr>
              <a:t>はまち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69211" y="4271964"/>
            <a:ext cx="13132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400">
                <a:latin typeface="+mj-lt"/>
                <a:ea typeface="メイリオ"/>
                <a:cs typeface="メイリオ"/>
              </a:rPr>
              <a:t>リスト</a:t>
            </a:r>
            <a:r>
              <a:rPr lang="en-US" altLang="ja-JP" sz="2400">
                <a:latin typeface="+mj-lt"/>
                <a:ea typeface="メイリオ"/>
                <a:cs typeface="メイリオ"/>
              </a:rPr>
              <a:t>A</a:t>
            </a:r>
            <a:endParaRPr lang="ja-JP" altLang="en-US" sz="2400">
              <a:latin typeface="+mj-lt"/>
              <a:ea typeface="メイリオ"/>
              <a:cs typeface="メイリオ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993386" y="4271964"/>
            <a:ext cx="13132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400">
                <a:latin typeface="+mj-lt"/>
                <a:ea typeface="メイリオ"/>
                <a:cs typeface="メイリオ"/>
              </a:rPr>
              <a:t>リスト</a:t>
            </a:r>
            <a:r>
              <a:rPr lang="en-US" altLang="ja-JP" sz="2400">
                <a:latin typeface="+mj-lt"/>
                <a:ea typeface="メイリオ"/>
                <a:cs typeface="メイリオ"/>
              </a:rPr>
              <a:t>B</a:t>
            </a:r>
            <a:endParaRPr lang="ja-JP" altLang="en-US" sz="2400">
              <a:latin typeface="+mj-lt"/>
              <a:ea typeface="メイリオ"/>
              <a:cs typeface="メイリオ"/>
            </a:endParaRPr>
          </a:p>
        </p:txBody>
      </p:sp>
      <p:sp>
        <p:nvSpPr>
          <p:cNvPr id="37897" name="角丸四角形 10"/>
          <p:cNvSpPr>
            <a:spLocks noChangeArrowheads="1"/>
          </p:cNvSpPr>
          <p:nvPr/>
        </p:nvSpPr>
        <p:spPr bwMode="auto">
          <a:xfrm>
            <a:off x="6248400" y="5181600"/>
            <a:ext cx="990600" cy="381000"/>
          </a:xfrm>
          <a:prstGeom prst="roundRect">
            <a:avLst>
              <a:gd name="adj" fmla="val 47819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000">
                <a:ea typeface="メイリオ"/>
                <a:cs typeface="メイリオ"/>
              </a:rPr>
              <a:t>A→B</a:t>
            </a:r>
            <a:endParaRPr lang="ja-JP" altLang="en-US" sz="2000">
              <a:ea typeface="メイリオ"/>
              <a:cs typeface="メイリオ"/>
            </a:endParaRPr>
          </a:p>
        </p:txBody>
      </p:sp>
      <p:sp>
        <p:nvSpPr>
          <p:cNvPr id="37898" name="角丸四角形 11"/>
          <p:cNvSpPr>
            <a:spLocks noChangeArrowheads="1"/>
          </p:cNvSpPr>
          <p:nvPr/>
        </p:nvSpPr>
        <p:spPr bwMode="auto">
          <a:xfrm>
            <a:off x="6248400" y="5638800"/>
            <a:ext cx="990600" cy="381000"/>
          </a:xfrm>
          <a:prstGeom prst="roundRect">
            <a:avLst>
              <a:gd name="adj" fmla="val 47819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000">
                <a:ea typeface="メイリオ"/>
                <a:cs typeface="メイリオ"/>
              </a:rPr>
              <a:t>A←B</a:t>
            </a:r>
            <a:endParaRPr lang="ja-JP" altLang="en-US" sz="2000">
              <a:ea typeface="メイリオ"/>
              <a:cs typeface="メイリオ"/>
            </a:endParaRPr>
          </a:p>
        </p:txBody>
      </p:sp>
      <p:sp>
        <p:nvSpPr>
          <p:cNvPr id="37899" name="テキスト ボックス 12"/>
          <p:cNvSpPr txBox="1">
            <a:spLocks noChangeArrowheads="1"/>
          </p:cNvSpPr>
          <p:nvPr/>
        </p:nvSpPr>
        <p:spPr bwMode="auto">
          <a:xfrm>
            <a:off x="5334001" y="4271964"/>
            <a:ext cx="15967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 b="1">
                <a:solidFill>
                  <a:srgbClr val="FF6600"/>
                </a:solidFill>
                <a:ea typeface="メイリオ"/>
                <a:cs typeface="メイリオ"/>
              </a:rPr>
              <a:t>id="listA"</a:t>
            </a:r>
            <a:endParaRPr lang="ja-JP" altLang="en-US" sz="2400" b="1">
              <a:solidFill>
                <a:srgbClr val="FF6600"/>
              </a:solidFill>
              <a:ea typeface="メイリオ"/>
              <a:cs typeface="メイリオ"/>
            </a:endParaRPr>
          </a:p>
        </p:txBody>
      </p:sp>
      <p:sp>
        <p:nvSpPr>
          <p:cNvPr id="37900" name="テキスト ボックス 13"/>
          <p:cNvSpPr txBox="1">
            <a:spLocks noChangeArrowheads="1"/>
          </p:cNvSpPr>
          <p:nvPr/>
        </p:nvSpPr>
        <p:spPr bwMode="auto">
          <a:xfrm>
            <a:off x="8348664" y="4271964"/>
            <a:ext cx="15967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 b="1">
                <a:solidFill>
                  <a:srgbClr val="FF6600"/>
                </a:solidFill>
                <a:ea typeface="メイリオ"/>
                <a:cs typeface="メイリオ"/>
              </a:rPr>
              <a:t>id="listB"</a:t>
            </a:r>
            <a:endParaRPr lang="ja-JP" altLang="en-US" sz="2400" b="1">
              <a:solidFill>
                <a:srgbClr val="FF6600"/>
              </a:solidFill>
              <a:ea typeface="メイリオ"/>
              <a:cs typeface="メイリオ"/>
            </a:endParaRPr>
          </a:p>
        </p:txBody>
      </p:sp>
      <p:sp>
        <p:nvSpPr>
          <p:cNvPr id="37901" name="角丸四角形 14"/>
          <p:cNvSpPr>
            <a:spLocks noChangeArrowheads="1"/>
          </p:cNvSpPr>
          <p:nvPr/>
        </p:nvSpPr>
        <p:spPr bwMode="auto">
          <a:xfrm>
            <a:off x="4800600" y="4781550"/>
            <a:ext cx="1066800" cy="381000"/>
          </a:xfrm>
          <a:prstGeom prst="roundRect">
            <a:avLst>
              <a:gd name="adj" fmla="val 31829"/>
            </a:avLst>
          </a:prstGeom>
          <a:noFill/>
          <a:ln w="28575">
            <a:solidFill>
              <a:srgbClr val="008000"/>
            </a:solidFill>
            <a:prstDash val="sys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latin typeface="Arial" charset="0"/>
              <a:ea typeface="メイリオ"/>
              <a:cs typeface="メイリオ"/>
            </a:endParaRPr>
          </a:p>
        </p:txBody>
      </p:sp>
      <p:sp>
        <p:nvSpPr>
          <p:cNvPr id="37902" name="テキスト ボックス 15"/>
          <p:cNvSpPr txBox="1">
            <a:spLocks noChangeArrowheads="1"/>
          </p:cNvSpPr>
          <p:nvPr/>
        </p:nvSpPr>
        <p:spPr bwMode="auto">
          <a:xfrm>
            <a:off x="1644651" y="5257800"/>
            <a:ext cx="28850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>
            <a:prstTxWarp prst="textNoShape">
              <a:avLst/>
            </a:prstTxWarp>
            <a:spAutoFit/>
          </a:bodyPr>
          <a:lstStyle/>
          <a:p>
            <a:r>
              <a:rPr lang="en-US" altLang="ja-JP" sz="2400" b="1" dirty="0">
                <a:ea typeface="メイリオ"/>
                <a:cs typeface="メイリオ"/>
              </a:rPr>
              <a:t>$("</a:t>
            </a:r>
            <a:r>
              <a:rPr lang="en-US" altLang="ja-JP" sz="2400" b="1" dirty="0">
                <a:solidFill>
                  <a:srgbClr val="008000"/>
                </a:solidFill>
                <a:ea typeface="メイリオ"/>
                <a:cs typeface="メイリオ"/>
              </a:rPr>
              <a:t>#</a:t>
            </a:r>
            <a:r>
              <a:rPr lang="en-US" altLang="ja-JP" sz="2400" b="1" dirty="0" err="1">
                <a:solidFill>
                  <a:srgbClr val="008000"/>
                </a:solidFill>
                <a:ea typeface="メイリオ"/>
                <a:cs typeface="メイリオ"/>
              </a:rPr>
              <a:t>listA</a:t>
            </a:r>
            <a:r>
              <a:rPr lang="en-US" altLang="ja-JP" sz="2400" b="1" dirty="0">
                <a:solidFill>
                  <a:srgbClr val="008000"/>
                </a:solidFill>
                <a:ea typeface="メイリオ"/>
                <a:cs typeface="メイリオ"/>
              </a:rPr>
              <a:t> &gt; </a:t>
            </a:r>
            <a:r>
              <a:rPr lang="en-US" altLang="ja-JP" sz="2400" b="1" dirty="0" err="1">
                <a:solidFill>
                  <a:srgbClr val="008000"/>
                </a:solidFill>
                <a:ea typeface="メイリオ"/>
                <a:cs typeface="メイリオ"/>
              </a:rPr>
              <a:t>li:first</a:t>
            </a:r>
            <a:r>
              <a:rPr lang="en-US" altLang="ja-JP" sz="2400" b="1" dirty="0">
                <a:ea typeface="メイリオ"/>
                <a:cs typeface="メイリオ"/>
              </a:rPr>
              <a:t>")</a:t>
            </a:r>
            <a:endParaRPr lang="ja-JP" altLang="en-US" sz="2400" b="1" dirty="0">
              <a:ea typeface="メイリオ"/>
              <a:cs typeface="メイリオ"/>
            </a:endParaRPr>
          </a:p>
        </p:txBody>
      </p:sp>
      <p:cxnSp>
        <p:nvCxnSpPr>
          <p:cNvPr id="37903" name="カギ線コネクタ 17"/>
          <p:cNvCxnSpPr>
            <a:cxnSpLocks noChangeShapeType="1"/>
            <a:stCxn id="37901" idx="1"/>
            <a:endCxn id="37902" idx="0"/>
          </p:cNvCxnSpPr>
          <p:nvPr/>
        </p:nvCxnSpPr>
        <p:spPr bwMode="auto">
          <a:xfrm rot="10800000" flipV="1">
            <a:off x="3087188" y="4972050"/>
            <a:ext cx="1713412" cy="285750"/>
          </a:xfrm>
          <a:prstGeom prst="bentConnector2">
            <a:avLst/>
          </a:prstGeom>
          <a:noFill/>
          <a:ln w="28575">
            <a:solidFill>
              <a:srgbClr val="00800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37904" name="下カーブ矢印 19"/>
          <p:cNvSpPr>
            <a:spLocks noChangeArrowheads="1"/>
          </p:cNvSpPr>
          <p:nvPr/>
        </p:nvSpPr>
        <p:spPr bwMode="auto">
          <a:xfrm flipV="1">
            <a:off x="5867400" y="4953000"/>
            <a:ext cx="1752600" cy="457200"/>
          </a:xfrm>
          <a:prstGeom prst="curvedDownArrow">
            <a:avLst>
              <a:gd name="adj1" fmla="val 35210"/>
              <a:gd name="adj2" fmla="val 65699"/>
              <a:gd name="adj3" fmla="val 25000"/>
            </a:avLst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latin typeface="Arial" charset="0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7200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" y="118350"/>
            <a:ext cx="10420352" cy="685800"/>
          </a:xfrm>
        </p:spPr>
        <p:txBody>
          <a:bodyPr/>
          <a:lstStyle/>
          <a:p>
            <a:pPr>
              <a:defRPr/>
            </a:pPr>
            <a:r>
              <a:rPr lang="ja-JP" altLang="en-US" dirty="0"/>
              <a:t>イベント処理</a:t>
            </a:r>
            <a:endParaRPr lang="ja-JP" altLang="en-US" sz="2800" dirty="0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idx="1"/>
          </p:nvPr>
        </p:nvSpPr>
        <p:spPr>
          <a:xfrm>
            <a:off x="216385" y="1191520"/>
            <a:ext cx="10451615" cy="516483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ユーザの入力への反応</a:t>
            </a:r>
            <a:r>
              <a:rPr lang="en-US" altLang="ja-JP" sz="2800" dirty="0"/>
              <a:t> = </a:t>
            </a:r>
            <a:r>
              <a:rPr lang="ja-JP" altLang="en-US" sz="2800" dirty="0"/>
              <a:t>イベント処理</a:t>
            </a:r>
            <a:endParaRPr lang="en-US" altLang="ja-JP" sz="2800" dirty="0"/>
          </a:p>
          <a:p>
            <a:r>
              <a:rPr lang="ja-JP" altLang="en-US" sz="2800" dirty="0"/>
              <a:t>ある</a:t>
            </a:r>
            <a:r>
              <a:rPr lang="en-US" altLang="ja-JP" sz="2800" dirty="0"/>
              <a:t>DOM</a:t>
            </a:r>
            <a:r>
              <a:rPr lang="ja-JP" altLang="en-US" sz="2800" dirty="0"/>
              <a:t>要素</a:t>
            </a:r>
            <a:r>
              <a:rPr lang="en-US" altLang="ja-JP" sz="2800" dirty="0"/>
              <a:t>(T)</a:t>
            </a:r>
            <a:r>
              <a:rPr lang="ja-JP" altLang="en-US" sz="2800" dirty="0"/>
              <a:t>と，そこで発生するイベントと，呼び出される関数（コールバック関数）とを</a:t>
            </a:r>
            <a:r>
              <a:rPr lang="ja-JP" altLang="en-US" sz="2800" dirty="0">
                <a:solidFill>
                  <a:srgbClr val="008000"/>
                </a:solidFill>
              </a:rPr>
              <a:t>動的に</a:t>
            </a:r>
            <a:r>
              <a:rPr lang="ja-JP" altLang="en-US" sz="2800" dirty="0"/>
              <a:t>結び付けるには，</a:t>
            </a:r>
            <a:endParaRPr lang="en-US" altLang="ja-JP" sz="2800" dirty="0"/>
          </a:p>
          <a:p>
            <a:pPr lvl="1">
              <a:spcAft>
                <a:spcPts val="1200"/>
              </a:spcAft>
              <a:buNone/>
              <a:defRPr/>
            </a:pPr>
            <a:r>
              <a:rPr lang="en-US" altLang="ja-JP" sz="3600" dirty="0"/>
              <a:t>$(T)</a:t>
            </a:r>
            <a:r>
              <a:rPr lang="en-US" altLang="ja-JP" sz="3600" b="1" dirty="0">
                <a:solidFill>
                  <a:srgbClr val="0000FF"/>
                </a:solidFill>
              </a:rPr>
              <a:t>.on(</a:t>
            </a:r>
            <a:r>
              <a:rPr lang="en-US" altLang="ja-JP" sz="3600" dirty="0">
                <a:solidFill>
                  <a:srgbClr val="0000FF"/>
                </a:solidFill>
              </a:rPr>
              <a:t>"</a:t>
            </a:r>
            <a:r>
              <a:rPr lang="ja-JP" altLang="en-US" sz="3600" dirty="0"/>
              <a:t>イベント名</a:t>
            </a:r>
            <a:r>
              <a:rPr lang="en-US" altLang="ja-JP" sz="3600" dirty="0">
                <a:solidFill>
                  <a:srgbClr val="0000FF"/>
                </a:solidFill>
              </a:rPr>
              <a:t>"</a:t>
            </a:r>
            <a:r>
              <a:rPr lang="en-US" altLang="ja-JP" sz="3600" dirty="0"/>
              <a:t>, </a:t>
            </a:r>
            <a:r>
              <a:rPr lang="ja-JP" altLang="en-US" sz="3600" dirty="0"/>
              <a:t>関数名</a:t>
            </a:r>
            <a:r>
              <a:rPr lang="en-US" altLang="ja-JP" sz="3600" b="1" dirty="0">
                <a:solidFill>
                  <a:srgbClr val="0000FF"/>
                </a:solidFill>
              </a:rPr>
              <a:t>)</a:t>
            </a:r>
          </a:p>
          <a:p>
            <a:pPr lvl="1">
              <a:spcAft>
                <a:spcPts val="1200"/>
              </a:spcAft>
              <a:buNone/>
              <a:defRPr/>
            </a:pPr>
            <a:r>
              <a:rPr lang="en-US" altLang="ja-JP" sz="2400" b="1" dirty="0">
                <a:solidFill>
                  <a:srgbClr val="0000FF"/>
                </a:solidFill>
              </a:rPr>
              <a:t>	</a:t>
            </a:r>
            <a:r>
              <a:rPr lang="ja-JP" altLang="en-US" sz="2400" dirty="0"/>
              <a:t>結びつきを解除するときは</a:t>
            </a:r>
            <a:r>
              <a:rPr lang="en-US" altLang="ja-JP" sz="2400" dirty="0"/>
              <a:t> $(T)</a:t>
            </a:r>
            <a:r>
              <a:rPr lang="en-US" altLang="ja-JP" sz="2400" b="1" dirty="0">
                <a:solidFill>
                  <a:srgbClr val="0000FF"/>
                </a:solidFill>
              </a:rPr>
              <a:t>.off("</a:t>
            </a:r>
            <a:r>
              <a:rPr lang="ja-JP" altLang="en-US" sz="2400" dirty="0">
                <a:solidFill>
                  <a:srgbClr val="000000"/>
                </a:solidFill>
              </a:rPr>
              <a:t>イベント名</a:t>
            </a:r>
            <a:r>
              <a:rPr lang="en-US" altLang="ja-JP" sz="2400" b="1" dirty="0">
                <a:solidFill>
                  <a:srgbClr val="0000FF"/>
                </a:solidFill>
              </a:rPr>
              <a:t>")</a:t>
            </a:r>
            <a:endParaRPr lang="en-US" altLang="ja-JP" sz="2400" dirty="0"/>
          </a:p>
          <a:p>
            <a:pPr lvl="1">
              <a:buFontTx/>
              <a:buNone/>
              <a:defRPr/>
            </a:pPr>
            <a:r>
              <a:rPr lang="ja-JP" altLang="en-US" sz="2400" dirty="0"/>
              <a:t>例：</a:t>
            </a:r>
            <a:r>
              <a:rPr lang="en-US" altLang="ja-JP" sz="2400" dirty="0"/>
              <a:t> &lt;button type="button" id="b01"</a:t>
            </a:r>
          </a:p>
          <a:p>
            <a:pPr lvl="1">
              <a:buFontTx/>
              <a:buNone/>
              <a:defRPr/>
            </a:pPr>
            <a:r>
              <a:rPr lang="en-US" altLang="ja-JP" sz="2400" dirty="0"/>
              <a:t>						 </a:t>
            </a:r>
            <a:r>
              <a:rPr lang="en-US" altLang="ja-JP" sz="2400" dirty="0" err="1">
                <a:solidFill>
                  <a:schemeClr val="bg1">
                    <a:lumMod val="50000"/>
                  </a:schemeClr>
                </a:solidFill>
              </a:rPr>
              <a:t>onclick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="</a:t>
            </a:r>
            <a:r>
              <a:rPr lang="en-US" altLang="ja-JP" sz="2400" dirty="0" err="1">
                <a:solidFill>
                  <a:schemeClr val="bg1">
                    <a:lumMod val="50000"/>
                  </a:schemeClr>
                </a:solidFill>
              </a:rPr>
              <a:t>doThis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</a:rPr>
              <a:t>()"</a:t>
            </a:r>
            <a:r>
              <a:rPr lang="en-US" altLang="ja-JP" sz="2400" dirty="0"/>
              <a:t>&gt;</a:t>
            </a:r>
            <a:r>
              <a:rPr lang="ja-JP" altLang="en-US" sz="2400" dirty="0"/>
              <a:t>ボタン</a:t>
            </a:r>
            <a:r>
              <a:rPr lang="en-US" altLang="ja-JP" sz="2400" dirty="0"/>
              <a:t>&lt;/button&gt;</a:t>
            </a:r>
          </a:p>
        </p:txBody>
      </p:sp>
      <p:sp>
        <p:nvSpPr>
          <p:cNvPr id="46084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46085" name="正方形/長方形 27"/>
          <p:cNvSpPr>
            <a:spLocks noChangeArrowheads="1"/>
          </p:cNvSpPr>
          <p:nvPr/>
        </p:nvSpPr>
        <p:spPr bwMode="auto">
          <a:xfrm>
            <a:off x="678239" y="2665849"/>
            <a:ext cx="6395892" cy="747445"/>
          </a:xfrm>
          <a:prstGeom prst="rect">
            <a:avLst/>
          </a:prstGeom>
          <a:noFill/>
          <a:ln w="38100">
            <a:solidFill>
              <a:srgbClr val="FF6600"/>
            </a:solidFill>
            <a:prstDash val="sys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>
              <a:latin typeface="Arial" charset="0"/>
              <a:ea typeface="Arial"/>
              <a:cs typeface="Arial"/>
            </a:endParaRPr>
          </a:p>
        </p:txBody>
      </p:sp>
      <p:grpSp>
        <p:nvGrpSpPr>
          <p:cNvPr id="3" name="図形グループ 11"/>
          <p:cNvGrpSpPr>
            <a:grpSpLocks/>
          </p:cNvGrpSpPr>
          <p:nvPr/>
        </p:nvGrpSpPr>
        <p:grpSpPr bwMode="auto">
          <a:xfrm>
            <a:off x="2376161" y="4411457"/>
            <a:ext cx="2558808" cy="1192544"/>
            <a:chOff x="1752600" y="4953000"/>
            <a:chExt cx="3429000" cy="461963"/>
          </a:xfrm>
        </p:grpSpPr>
        <p:sp>
          <p:nvSpPr>
            <p:cNvPr id="46089" name="フリーフォーム 37"/>
            <p:cNvSpPr>
              <a:spLocks noChangeArrowheads="1"/>
            </p:cNvSpPr>
            <p:nvPr/>
          </p:nvSpPr>
          <p:spPr bwMode="auto">
            <a:xfrm>
              <a:off x="2590800" y="5102225"/>
              <a:ext cx="2590800" cy="307975"/>
            </a:xfrm>
            <a:custGeom>
              <a:avLst/>
              <a:gdLst>
                <a:gd name="T0" fmla="*/ 0 w 2172127"/>
                <a:gd name="T1" fmla="*/ 305392 h 308624"/>
                <a:gd name="T2" fmla="*/ 0 w 2172127"/>
                <a:gd name="T3" fmla="*/ 0 h 308624"/>
                <a:gd name="T4" fmla="*/ 6254278 w 2172127"/>
                <a:gd name="T5" fmla="*/ 0 h 308624"/>
                <a:gd name="T6" fmla="*/ 0 60000 65536"/>
                <a:gd name="T7" fmla="*/ 0 60000 65536"/>
                <a:gd name="T8" fmla="*/ 0 60000 65536"/>
                <a:gd name="T9" fmla="*/ 0 w 2172127"/>
                <a:gd name="T10" fmla="*/ 0 h 308624"/>
                <a:gd name="T11" fmla="*/ 2172127 w 2172127"/>
                <a:gd name="T12" fmla="*/ 308624 h 308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127" h="308624">
                  <a:moveTo>
                    <a:pt x="0" y="308624"/>
                  </a:moveTo>
                  <a:lnTo>
                    <a:pt x="0" y="0"/>
                  </a:lnTo>
                  <a:lnTo>
                    <a:pt x="2172127" y="0"/>
                  </a:ln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 type="arrow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ja-JP" altLang="en-US">
                <a:latin typeface="Arial" charset="0"/>
                <a:ea typeface="Arial"/>
                <a:cs typeface="Arial"/>
              </a:endParaRPr>
            </a:p>
          </p:txBody>
        </p:sp>
        <p:sp>
          <p:nvSpPr>
            <p:cNvPr id="46090" name="テキスト ボックス 38"/>
            <p:cNvSpPr txBox="1">
              <a:spLocks noChangeArrowheads="1"/>
            </p:cNvSpPr>
            <p:nvPr/>
          </p:nvSpPr>
          <p:spPr bwMode="auto">
            <a:xfrm>
              <a:off x="1752600" y="4953000"/>
              <a:ext cx="8001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2400">
                  <a:solidFill>
                    <a:srgbClr val="FF6600"/>
                  </a:solidFill>
                  <a:ea typeface="Arial"/>
                  <a:cs typeface="Arial"/>
                </a:rPr>
                <a:t>同等</a:t>
              </a: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90361" y="5599236"/>
            <a:ext cx="4845422" cy="52322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66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en-US" altLang="ja-JP" sz="2800" dirty="0">
                <a:latin typeface="Arial"/>
                <a:ea typeface="Arial"/>
                <a:cs typeface="Arial"/>
              </a:rPr>
              <a:t>$("#b01").on("click", </a:t>
            </a:r>
            <a:r>
              <a:rPr lang="en-US" altLang="ja-JP" sz="2800" dirty="0" err="1">
                <a:latin typeface="Arial"/>
                <a:ea typeface="Arial"/>
                <a:cs typeface="Arial"/>
              </a:rPr>
              <a:t>doThis</a:t>
            </a:r>
            <a:r>
              <a:rPr lang="en-US" altLang="ja-JP" sz="2800" dirty="0">
                <a:latin typeface="Arial"/>
                <a:ea typeface="Arial"/>
                <a:cs typeface="Arial"/>
              </a:rPr>
              <a:t> );</a:t>
            </a:r>
            <a:endParaRPr lang="ja-JP" altLang="en-US" sz="2800"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391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jQuery</a:t>
            </a:r>
            <a:r>
              <a:rPr lang="ja-JP" altLang="en-US" dirty="0"/>
              <a:t>が扱えるイベント</a:t>
            </a:r>
          </a:p>
        </p:txBody>
      </p:sp>
      <p:sp>
        <p:nvSpPr>
          <p:cNvPr id="37891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90707"/>
              </p:ext>
            </p:extLst>
          </p:nvPr>
        </p:nvGraphicFramePr>
        <p:xfrm>
          <a:off x="2209800" y="1676400"/>
          <a:ext cx="7972949" cy="2773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1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ea typeface="Arial"/>
                        </a:rPr>
                        <a:t>マウス動作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>
                          <a:solidFill>
                            <a:srgbClr val="008000"/>
                          </a:solidFill>
                          <a:ea typeface="Arial"/>
                        </a:rPr>
                        <a:t>click</a:t>
                      </a:r>
                      <a:endParaRPr kumimoji="1" lang="ja-JP" altLang="en-US" sz="2000" b="1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ea typeface="Arial"/>
                        </a:rPr>
                        <a:t>要素をクリックした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>
                          <a:solidFill>
                            <a:srgbClr val="008000"/>
                          </a:solidFill>
                          <a:ea typeface="Arial"/>
                        </a:rPr>
                        <a:t>dblclick</a:t>
                      </a:r>
                      <a:endParaRPr kumimoji="1" lang="ja-JP" altLang="en-US" sz="2000" b="1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ea typeface="Arial"/>
                        </a:rPr>
                        <a:t>要素をダブルクリックした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mouseover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ea typeface="Arial"/>
                        </a:rPr>
                        <a:t>要素上にポインタを乗せた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err="1">
                          <a:solidFill>
                            <a:srgbClr val="008000"/>
                          </a:solidFill>
                          <a:ea typeface="Arial"/>
                        </a:rPr>
                        <a:t>mouseout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ea typeface="Arial"/>
                        </a:rPr>
                        <a:t>要素からポインタが出た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err="1">
                          <a:solidFill>
                            <a:srgbClr val="008000"/>
                          </a:solidFill>
                          <a:ea typeface="Arial"/>
                        </a:rPr>
                        <a:t>mousedown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ea typeface="Arial"/>
                        </a:rPr>
                        <a:t>mouseover</a:t>
                      </a:r>
                      <a:r>
                        <a:rPr kumimoji="1" lang="ja-JP" altLang="en-US" sz="2000" b="0" dirty="0">
                          <a:ea typeface="Arial"/>
                        </a:rPr>
                        <a:t>の状態でマウスボタンを押した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err="1">
                          <a:solidFill>
                            <a:srgbClr val="008000"/>
                          </a:solidFill>
                          <a:ea typeface="Arial"/>
                        </a:rPr>
                        <a:t>mouseup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 err="1">
                          <a:ea typeface="Arial"/>
                        </a:rPr>
                        <a:t>mousedown</a:t>
                      </a:r>
                      <a:r>
                        <a:rPr kumimoji="1" lang="ja-JP" altLang="en-US" sz="2000" b="0" dirty="0">
                          <a:ea typeface="Arial"/>
                        </a:rPr>
                        <a:t>で押されたマウスボタンを放した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err="1">
                          <a:solidFill>
                            <a:srgbClr val="008000"/>
                          </a:solidFill>
                          <a:ea typeface="Arial"/>
                        </a:rPr>
                        <a:t>mousemove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ea typeface="Arial"/>
                        </a:rPr>
                        <a:t>要素上でポインタを動かしている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762869"/>
              </p:ext>
            </p:extLst>
          </p:nvPr>
        </p:nvGraphicFramePr>
        <p:xfrm>
          <a:off x="2209800" y="4572000"/>
          <a:ext cx="7972948" cy="1447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6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1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ea typeface="Arial"/>
                        </a:rPr>
                        <a:t>キー入力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err="1">
                          <a:solidFill>
                            <a:srgbClr val="008000"/>
                          </a:solidFill>
                          <a:ea typeface="Arial"/>
                        </a:rPr>
                        <a:t>keydown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ea typeface="Arial"/>
                        </a:rPr>
                        <a:t>要素にフォーカスが当たった状態でキーを押した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vert="ea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keypress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>
                          <a:ea typeface="Arial"/>
                        </a:rPr>
                        <a:t>keydown</a:t>
                      </a:r>
                      <a:r>
                        <a:rPr kumimoji="1" lang="ja-JP" altLang="en-US" sz="2000" b="0">
                          <a:ea typeface="Arial"/>
                        </a:rPr>
                        <a:t>の後でキーを押し続ける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vert="ea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 err="1">
                          <a:solidFill>
                            <a:srgbClr val="008000"/>
                          </a:solidFill>
                          <a:ea typeface="Arial"/>
                        </a:rPr>
                        <a:t>keyup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 err="1">
                          <a:ea typeface="Arial"/>
                        </a:rPr>
                        <a:t>keydown</a:t>
                      </a:r>
                      <a:r>
                        <a:rPr kumimoji="1" lang="ja-JP" altLang="en-US" sz="2000" b="0" dirty="0">
                          <a:ea typeface="Arial"/>
                        </a:rPr>
                        <a:t>または</a:t>
                      </a:r>
                      <a:r>
                        <a:rPr kumimoji="1" lang="en-US" altLang="ja-JP" sz="2000" b="0" dirty="0">
                          <a:ea typeface="Arial"/>
                        </a:rPr>
                        <a:t>press</a:t>
                      </a:r>
                      <a:r>
                        <a:rPr kumimoji="1" lang="ja-JP" altLang="en-US" sz="2000" b="0" dirty="0">
                          <a:ea typeface="Arial"/>
                        </a:rPr>
                        <a:t>の後でキーを放した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039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jQuery</a:t>
            </a:r>
            <a:r>
              <a:rPr lang="ja-JP" altLang="en-US"/>
              <a:t>が扱えるイベント</a:t>
            </a:r>
          </a:p>
        </p:txBody>
      </p:sp>
      <p:sp>
        <p:nvSpPr>
          <p:cNvPr id="39939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09663"/>
              </p:ext>
            </p:extLst>
          </p:nvPr>
        </p:nvGraphicFramePr>
        <p:xfrm>
          <a:off x="2209800" y="1676400"/>
          <a:ext cx="8088399" cy="2377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3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ea typeface="Arial"/>
                        </a:rPr>
                        <a:t>フォーム操作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focus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ea typeface="Arial"/>
                        </a:rPr>
                        <a:t>フォーム要素にキーボードフォーカスを当てた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blur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ea typeface="Arial"/>
                        </a:rPr>
                        <a:t>フォーム要素のキーボードフォーカスを外した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change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ea typeface="Arial"/>
                        </a:rPr>
                        <a:t>メニューやチェックボックスなどの選択を変えた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select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ea typeface="Arial"/>
                        </a:rPr>
                        <a:t>テキスト入力要素内のテキストを選択した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reset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ea typeface="Arial"/>
                        </a:rPr>
                        <a:t>フォームのリセットボタンを押した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>
                          <a:solidFill>
                            <a:srgbClr val="008000"/>
                          </a:solidFill>
                          <a:ea typeface="Arial"/>
                        </a:rPr>
                        <a:t>submit</a:t>
                      </a:r>
                      <a:endParaRPr kumimoji="1" lang="ja-JP" altLang="en-US" sz="2000" b="1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ea typeface="Arial"/>
                        </a:rPr>
                        <a:t>フォームの送信ボタンを放した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43002"/>
              </p:ext>
            </p:extLst>
          </p:nvPr>
        </p:nvGraphicFramePr>
        <p:xfrm>
          <a:off x="2209800" y="4221163"/>
          <a:ext cx="8088399" cy="1981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5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ea typeface="Arial"/>
                        </a:rPr>
                        <a:t>その他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load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ea typeface="Arial"/>
                        </a:rPr>
                        <a:t>文書内容の読み込みが完了した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unload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>
                          <a:ea typeface="Arial"/>
                        </a:rPr>
                        <a:t>他の文書へ移動して，表示中の文書が消えた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scroll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ea typeface="Arial"/>
                        </a:rPr>
                        <a:t>ページをスクロールした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vert="ea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solidFill>
                            <a:srgbClr val="008000"/>
                          </a:solidFill>
                          <a:ea typeface="Arial"/>
                        </a:rPr>
                        <a:t>resize</a:t>
                      </a:r>
                      <a:endParaRPr kumimoji="1" lang="ja-JP" altLang="en-US" sz="2000" b="1" dirty="0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ea typeface="Arial"/>
                        </a:rPr>
                        <a:t>ウィンドウの大きさを変更した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 vert="ea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>
                          <a:solidFill>
                            <a:srgbClr val="008000"/>
                          </a:solidFill>
                          <a:ea typeface="Arial"/>
                        </a:rPr>
                        <a:t>error</a:t>
                      </a:r>
                      <a:endParaRPr kumimoji="1" lang="ja-JP" altLang="en-US" sz="2000" b="1">
                        <a:solidFill>
                          <a:srgbClr val="008000"/>
                        </a:solidFill>
                        <a:ea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ea typeface="Arial"/>
                        </a:rPr>
                        <a:t>画像の読み込み失敗等のエラーが発生した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988" name="角丸四角形吹き出し 6"/>
          <p:cNvSpPr>
            <a:spLocks noChangeArrowheads="1"/>
          </p:cNvSpPr>
          <p:nvPr/>
        </p:nvSpPr>
        <p:spPr bwMode="auto">
          <a:xfrm>
            <a:off x="3200400" y="6248400"/>
            <a:ext cx="2895600" cy="457200"/>
          </a:xfrm>
          <a:prstGeom prst="wedgeRoundRectCallout">
            <a:avLst>
              <a:gd name="adj1" fmla="val -29190"/>
              <a:gd name="adj2" fmla="val -95875"/>
              <a:gd name="adj3" fmla="val 166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altLang="ja-JP">
                <a:latin typeface="Arial" charset="0"/>
                <a:ea typeface="Arial"/>
                <a:cs typeface="Arial"/>
              </a:rPr>
              <a:t>XHTML</a:t>
            </a:r>
            <a:r>
              <a:rPr lang="ja-JP" altLang="en-US">
                <a:latin typeface="Arial" charset="0"/>
                <a:ea typeface="Arial"/>
                <a:cs typeface="Arial"/>
              </a:rPr>
              <a:t>では非標準</a:t>
            </a:r>
          </a:p>
        </p:txBody>
      </p:sp>
    </p:spTree>
    <p:extLst>
      <p:ext uri="{BB962C8B-B14F-4D97-AF65-F5344CB8AC3E}">
        <p14:creationId xmlns:p14="http://schemas.microsoft.com/office/powerpoint/2010/main" val="2738623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" y="190500"/>
            <a:ext cx="10668000" cy="685800"/>
          </a:xfrm>
        </p:spPr>
        <p:txBody>
          <a:bodyPr/>
          <a:lstStyle/>
          <a:p>
            <a:pPr>
              <a:defRPr/>
            </a:pPr>
            <a:r>
              <a:rPr lang="en-US" altLang="ja-JP" dirty="0"/>
              <a:t>on</a:t>
            </a:r>
            <a:r>
              <a:rPr lang="ja-JP" altLang="en-US" dirty="0"/>
              <a:t>メソッドをいつ実行するか</a:t>
            </a:r>
          </a:p>
        </p:txBody>
      </p:sp>
      <p:sp>
        <p:nvSpPr>
          <p:cNvPr id="48131" name="コンテンツ プレースホルダ 9"/>
          <p:cNvSpPr>
            <a:spLocks noGrp="1"/>
          </p:cNvSpPr>
          <p:nvPr>
            <p:ph idx="1"/>
          </p:nvPr>
        </p:nvSpPr>
        <p:spPr>
          <a:xfrm>
            <a:off x="425789" y="1330080"/>
            <a:ext cx="10242211" cy="4419600"/>
          </a:xfrm>
        </p:spPr>
        <p:txBody>
          <a:bodyPr/>
          <a:lstStyle/>
          <a:p>
            <a:r>
              <a:rPr lang="ja-JP" altLang="en-US" dirty="0"/>
              <a:t>ページの</a:t>
            </a:r>
            <a:r>
              <a:rPr lang="ja-JP" altLang="en-US" dirty="0">
                <a:solidFill>
                  <a:srgbClr val="008000"/>
                </a:solidFill>
              </a:rPr>
              <a:t>一番最後の</a:t>
            </a:r>
            <a:r>
              <a:rPr lang="en-US" altLang="ja-JP" dirty="0">
                <a:solidFill>
                  <a:srgbClr val="008000"/>
                </a:solidFill>
              </a:rPr>
              <a:t>&lt;script&gt;</a:t>
            </a:r>
            <a:r>
              <a:rPr lang="ja-JP" altLang="en-US" dirty="0">
                <a:solidFill>
                  <a:srgbClr val="008000"/>
                </a:solidFill>
              </a:rPr>
              <a:t>タグ</a:t>
            </a:r>
            <a:r>
              <a:rPr lang="ja-JP" altLang="en-US" dirty="0"/>
              <a:t>の中で。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8132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5789" y="2020245"/>
            <a:ext cx="10668000" cy="4524315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&lt;html&gt;</a:t>
            </a:r>
          </a:p>
          <a:p>
            <a:r>
              <a:rPr lang="en-US" altLang="ja-JP" sz="2400" dirty="0"/>
              <a:t>&lt;head&gt;</a:t>
            </a:r>
          </a:p>
          <a:p>
            <a:r>
              <a:rPr lang="en-US" altLang="ja-JP" sz="2400" dirty="0"/>
              <a:t>    &lt;script </a:t>
            </a:r>
            <a:r>
              <a:rPr lang="en-US" altLang="ja-JP" sz="2400" dirty="0" err="1"/>
              <a:t>src</a:t>
            </a:r>
            <a:r>
              <a:rPr lang="en-US" altLang="ja-JP" sz="2400" dirty="0"/>
              <a:t>="</a:t>
            </a:r>
            <a:r>
              <a:rPr lang="en-US" altLang="ja-JP" sz="2000" dirty="0"/>
              <a:t>https://ajax.googleapis.com/ajax/libs/</a:t>
            </a:r>
            <a:r>
              <a:rPr lang="en-US" altLang="ja-JP" sz="2000" dirty="0" err="1"/>
              <a:t>jquery</a:t>
            </a:r>
            <a:r>
              <a:rPr lang="en-US" altLang="ja-JP" sz="2000" dirty="0"/>
              <a:t>/</a:t>
            </a:r>
            <a:r>
              <a:rPr lang="en-US" altLang="ja-JP" sz="2000" dirty="0">
                <a:solidFill>
                  <a:srgbClr val="FF0000"/>
                </a:solidFill>
              </a:rPr>
              <a:t>3.6.0</a:t>
            </a:r>
            <a:r>
              <a:rPr lang="en-US" altLang="ja-JP" sz="2000" dirty="0"/>
              <a:t>/jquery.min.js</a:t>
            </a:r>
            <a:r>
              <a:rPr lang="en-US" altLang="ja-JP" sz="2400" dirty="0"/>
              <a:t>"&gt;&lt;/script&gt;</a:t>
            </a:r>
          </a:p>
          <a:p>
            <a:r>
              <a:rPr lang="en-US" altLang="ja-JP" sz="2400" dirty="0"/>
              <a:t>&lt;/head&gt;</a:t>
            </a:r>
          </a:p>
          <a:p>
            <a:r>
              <a:rPr lang="en-US" altLang="ja-JP" sz="2400" dirty="0"/>
              <a:t>&lt;body&gt;</a:t>
            </a:r>
          </a:p>
          <a:p>
            <a:r>
              <a:rPr lang="en-US" altLang="ja-JP" sz="2400" dirty="0"/>
              <a:t>    &lt;button</a:t>
            </a:r>
            <a:r>
              <a:rPr lang="ja-JP" altLang="en-US" sz="2400" dirty="0"/>
              <a:t> </a:t>
            </a:r>
            <a:r>
              <a:rPr lang="en-US" altLang="ja-JP" sz="2400" dirty="0"/>
              <a:t>id="b01"&gt;</a:t>
            </a:r>
            <a:r>
              <a:rPr lang="ja-JP" altLang="en-US" sz="2400" dirty="0"/>
              <a:t>ボタン</a:t>
            </a:r>
            <a:r>
              <a:rPr lang="en-US" altLang="ja-JP" sz="2400" dirty="0"/>
              <a:t>&lt;/button&gt;</a:t>
            </a:r>
          </a:p>
          <a:p>
            <a:r>
              <a:rPr lang="en-US" altLang="ja-JP" sz="2400" dirty="0"/>
              <a:t>....</a:t>
            </a:r>
          </a:p>
          <a:p>
            <a:r>
              <a:rPr lang="en-US" altLang="ja-JP" sz="2400" dirty="0"/>
              <a:t>    </a:t>
            </a:r>
            <a:r>
              <a:rPr lang="en-US" altLang="ja-JP" sz="2400" dirty="0">
                <a:solidFill>
                  <a:srgbClr val="008000"/>
                </a:solidFill>
              </a:rPr>
              <a:t>&lt;script&gt;</a:t>
            </a:r>
          </a:p>
          <a:p>
            <a:r>
              <a:rPr lang="en-US" altLang="ja-JP" sz="2400" dirty="0"/>
              <a:t>        $("#b01").on("click", ...);</a:t>
            </a:r>
          </a:p>
          <a:p>
            <a:r>
              <a:rPr lang="en-US" altLang="ja-JP" sz="2400" dirty="0"/>
              <a:t>   </a:t>
            </a:r>
            <a:r>
              <a:rPr lang="en-US" altLang="ja-JP" sz="2400" dirty="0">
                <a:solidFill>
                  <a:srgbClr val="008000"/>
                </a:solidFill>
              </a:rPr>
              <a:t> &lt;/script&gt;</a:t>
            </a:r>
          </a:p>
          <a:p>
            <a:r>
              <a:rPr lang="en-US" altLang="ja-JP" sz="2400" dirty="0"/>
              <a:t>&lt;/body&gt;</a:t>
            </a:r>
          </a:p>
          <a:p>
            <a:r>
              <a:rPr lang="en-US" altLang="ja-JP" sz="2400" dirty="0"/>
              <a:t>&lt;/html&gt;</a:t>
            </a:r>
            <a:endParaRPr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98328" y="4246809"/>
            <a:ext cx="3405776" cy="1015663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ja-JP" altLang="en-US" sz="2000">
                <a:solidFill>
                  <a:schemeClr val="bg1"/>
                </a:solidFill>
              </a:rPr>
              <a:t>関数を結びつける要素がブラウザに読み込まれた</a:t>
            </a:r>
            <a:r>
              <a:rPr lang="ja-JP" altLang="en-US" sz="2000">
                <a:solidFill>
                  <a:srgbClr val="FFFF00"/>
                </a:solidFill>
              </a:rPr>
              <a:t>後</a:t>
            </a:r>
            <a:r>
              <a:rPr lang="ja-JP" altLang="en-US" sz="2000">
                <a:solidFill>
                  <a:schemeClr val="bg1"/>
                </a:solidFill>
              </a:rPr>
              <a:t>で，</a:t>
            </a:r>
            <a:r>
              <a:rPr lang="en-US" altLang="ja-JP" sz="2000">
                <a:solidFill>
                  <a:schemeClr val="bg1"/>
                </a:solidFill>
              </a:rPr>
              <a:t>on</a:t>
            </a:r>
            <a:r>
              <a:rPr lang="ja-JP" altLang="en-US" sz="2000">
                <a:solidFill>
                  <a:schemeClr val="bg1"/>
                </a:solidFill>
              </a:rPr>
              <a:t>メソッドを実行する。</a:t>
            </a:r>
          </a:p>
        </p:txBody>
      </p:sp>
      <p:cxnSp>
        <p:nvCxnSpPr>
          <p:cNvPr id="11" name="カギ線コネクタ 10"/>
          <p:cNvCxnSpPr/>
          <p:nvPr/>
        </p:nvCxnSpPr>
        <p:spPr>
          <a:xfrm rot="5400000">
            <a:off x="2080231" y="4379582"/>
            <a:ext cx="649364" cy="490662"/>
          </a:xfrm>
          <a:prstGeom prst="bentConnector3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690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" y="190500"/>
            <a:ext cx="10668000" cy="685800"/>
          </a:xfrm>
        </p:spPr>
        <p:txBody>
          <a:bodyPr/>
          <a:lstStyle/>
          <a:p>
            <a:pPr>
              <a:defRPr/>
            </a:pPr>
            <a:r>
              <a:rPr lang="en-US" altLang="ja-JP"/>
              <a:t>on</a:t>
            </a:r>
            <a:r>
              <a:rPr lang="ja-JP" altLang="en-US"/>
              <a:t>メソッドをいつ実行するか</a:t>
            </a:r>
          </a:p>
        </p:txBody>
      </p:sp>
      <p:sp>
        <p:nvSpPr>
          <p:cNvPr id="48131" name="コンテンツ プレースホルダ 9"/>
          <p:cNvSpPr>
            <a:spLocks noGrp="1"/>
          </p:cNvSpPr>
          <p:nvPr>
            <p:ph idx="1"/>
          </p:nvPr>
        </p:nvSpPr>
        <p:spPr>
          <a:xfrm>
            <a:off x="1151724" y="1330080"/>
            <a:ext cx="9516275" cy="4419600"/>
          </a:xfrm>
        </p:spPr>
        <p:txBody>
          <a:bodyPr/>
          <a:lstStyle/>
          <a:p>
            <a:pPr marL="342900" lvl="1" indent="-342900">
              <a:buClr>
                <a:schemeClr val="accent2"/>
              </a:buClr>
              <a:buFont typeface="Wingdings" charset="0"/>
              <a:buChar char="n"/>
            </a:pPr>
            <a:r>
              <a:rPr lang="ja-JP" altLang="en-US" sz="3200" dirty="0">
                <a:solidFill>
                  <a:srgbClr val="000000"/>
                </a:solidFill>
              </a:rPr>
              <a:t>関数を割り当てたい要素が</a:t>
            </a:r>
            <a:r>
              <a:rPr lang="ja-JP" altLang="en-US" sz="3200" dirty="0">
                <a:solidFill>
                  <a:srgbClr val="008000"/>
                </a:solidFill>
              </a:rPr>
              <a:t>動的</a:t>
            </a:r>
            <a:r>
              <a:rPr lang="ja-JP" altLang="en-US" sz="3200" dirty="0">
                <a:solidFill>
                  <a:srgbClr val="000000"/>
                </a:solidFill>
              </a:rPr>
              <a:t>に追加される場合，その</a:t>
            </a:r>
            <a:r>
              <a:rPr lang="ja-JP" altLang="en-US" sz="3200" dirty="0">
                <a:solidFill>
                  <a:srgbClr val="FF6600"/>
                </a:solidFill>
              </a:rPr>
              <a:t>親要素</a:t>
            </a:r>
            <a:r>
              <a:rPr lang="ja-JP" altLang="en-US" sz="3200" dirty="0">
                <a:solidFill>
                  <a:srgbClr val="000000"/>
                </a:solidFill>
              </a:rPr>
              <a:t>に対して</a:t>
            </a:r>
            <a:r>
              <a:rPr lang="en-US" altLang="ja-JP" sz="3200" dirty="0">
                <a:solidFill>
                  <a:srgbClr val="000000"/>
                </a:solidFill>
              </a:rPr>
              <a:t>on </a:t>
            </a:r>
            <a:r>
              <a:rPr lang="ja-JP" altLang="en-US" sz="3200" dirty="0">
                <a:solidFill>
                  <a:srgbClr val="000000"/>
                </a:solidFill>
              </a:rPr>
              <a:t>しておけばよい。</a:t>
            </a:r>
            <a:endParaRPr lang="en-US" altLang="ja-JP" sz="3200" dirty="0">
              <a:solidFill>
                <a:srgbClr val="000000"/>
              </a:solidFill>
            </a:endParaRPr>
          </a:p>
          <a:p>
            <a:pPr marL="742950" lvl="2" indent="-342900">
              <a:buClr>
                <a:schemeClr val="accent2"/>
              </a:buClr>
              <a:buFont typeface="Wingdings" charset="0"/>
              <a:buChar char="n"/>
            </a:pPr>
            <a:r>
              <a:rPr lang="ja-JP" altLang="en-US" dirty="0">
                <a:solidFill>
                  <a:srgbClr val="000000"/>
                </a:solidFill>
              </a:rPr>
              <a:t>初めからある要素にも，同様に割り当てられる。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lvl="1" indent="0">
              <a:buClr>
                <a:schemeClr val="accent2"/>
              </a:buClr>
              <a:buNone/>
            </a:pPr>
            <a:r>
              <a:rPr lang="ja-JP" altLang="en-US" sz="3200" dirty="0">
                <a:solidFill>
                  <a:srgbClr val="000000"/>
                </a:solidFill>
              </a:rPr>
              <a:t>例：</a:t>
            </a:r>
            <a:endParaRPr lang="en-US" altLang="ja-JP" sz="3200" dirty="0">
              <a:solidFill>
                <a:srgbClr val="000000"/>
              </a:solidFill>
            </a:endParaRPr>
          </a:p>
        </p:txBody>
      </p:sp>
      <p:sp>
        <p:nvSpPr>
          <p:cNvPr id="48132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10" name="角丸四角形 10"/>
          <p:cNvSpPr>
            <a:spLocks noChangeArrowheads="1"/>
          </p:cNvSpPr>
          <p:nvPr/>
        </p:nvSpPr>
        <p:spPr bwMode="auto">
          <a:xfrm>
            <a:off x="3226963" y="4102124"/>
            <a:ext cx="12954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ol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11" name="角丸四角形 10"/>
          <p:cNvSpPr>
            <a:spLocks noChangeArrowheads="1"/>
          </p:cNvSpPr>
          <p:nvPr/>
        </p:nvSpPr>
        <p:spPr bwMode="auto">
          <a:xfrm>
            <a:off x="2998363" y="4864124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li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12" name="角丸四角形 10"/>
          <p:cNvSpPr>
            <a:spLocks noChangeArrowheads="1"/>
          </p:cNvSpPr>
          <p:nvPr/>
        </p:nvSpPr>
        <p:spPr bwMode="auto">
          <a:xfrm>
            <a:off x="3836563" y="4864124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ja-JP" sz="2400">
                <a:ea typeface="メイリオ"/>
                <a:cs typeface="メイリオ"/>
              </a:rPr>
              <a:t>li</a:t>
            </a:r>
            <a:endParaRPr lang="ja-JP" altLang="en-US" sz="2400">
              <a:ea typeface="メイリオ"/>
              <a:cs typeface="メイリオ"/>
            </a:endParaRPr>
          </a:p>
        </p:txBody>
      </p:sp>
      <p:cxnSp>
        <p:nvCxnSpPr>
          <p:cNvPr id="13" name="カギ線コネクタ 27"/>
          <p:cNvCxnSpPr>
            <a:cxnSpLocks noChangeShapeType="1"/>
            <a:stCxn id="10" idx="2"/>
            <a:endCxn id="11" idx="0"/>
          </p:cNvCxnSpPr>
          <p:nvPr/>
        </p:nvCxnSpPr>
        <p:spPr bwMode="auto">
          <a:xfrm rot="5400000">
            <a:off x="3398413" y="4387874"/>
            <a:ext cx="381000" cy="571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カギ線コネクタ 30"/>
          <p:cNvCxnSpPr>
            <a:cxnSpLocks noChangeShapeType="1"/>
            <a:stCxn id="10" idx="2"/>
            <a:endCxn id="12" idx="0"/>
          </p:cNvCxnSpPr>
          <p:nvPr/>
        </p:nvCxnSpPr>
        <p:spPr bwMode="auto">
          <a:xfrm rot="16200000" flipH="1">
            <a:off x="3817513" y="4540274"/>
            <a:ext cx="381000" cy="266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テキスト ボックス 11"/>
          <p:cNvSpPr txBox="1">
            <a:spLocks noChangeArrowheads="1"/>
          </p:cNvSpPr>
          <p:nvPr/>
        </p:nvSpPr>
        <p:spPr bwMode="auto">
          <a:xfrm>
            <a:off x="2464964" y="5240363"/>
            <a:ext cx="13265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>
                <a:ea typeface="メイリオ"/>
                <a:cs typeface="メイリオ"/>
              </a:rPr>
              <a:t>"</a:t>
            </a:r>
            <a:r>
              <a:rPr lang="ja-JP" altLang="en-US" sz="2400">
                <a:ea typeface="メイリオ"/>
                <a:cs typeface="メイリオ"/>
              </a:rPr>
              <a:t>はまち</a:t>
            </a:r>
            <a:r>
              <a:rPr lang="en-US" altLang="ja-JP" sz="2400">
                <a:ea typeface="メイリオ"/>
                <a:cs typeface="メイリオ"/>
              </a:rPr>
              <a:t>"</a:t>
            </a:r>
            <a:endParaRPr lang="ja-JP" altLang="en-US" sz="2400">
              <a:ea typeface="メイリオ"/>
              <a:cs typeface="メイリオ"/>
            </a:endParaRPr>
          </a:p>
        </p:txBody>
      </p:sp>
      <p:sp>
        <p:nvSpPr>
          <p:cNvPr id="16" name="テキスト ボックス 12"/>
          <p:cNvSpPr txBox="1">
            <a:spLocks noChangeArrowheads="1"/>
          </p:cNvSpPr>
          <p:nvPr/>
        </p:nvSpPr>
        <p:spPr bwMode="auto">
          <a:xfrm>
            <a:off x="3684163" y="5240362"/>
            <a:ext cx="10112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>
                <a:ea typeface="メイリオ"/>
                <a:cs typeface="メイリオ"/>
              </a:rPr>
              <a:t>"</a:t>
            </a:r>
            <a:r>
              <a:rPr lang="ja-JP" altLang="en-US" sz="2400">
                <a:ea typeface="メイリオ"/>
                <a:cs typeface="メイリオ"/>
              </a:rPr>
              <a:t>たい</a:t>
            </a:r>
            <a:r>
              <a:rPr lang="en-US" altLang="ja-JP" sz="2400">
                <a:ea typeface="メイリオ"/>
                <a:cs typeface="メイリオ"/>
              </a:rPr>
              <a:t>"</a:t>
            </a:r>
            <a:endParaRPr lang="ja-JP" altLang="en-US" sz="2400">
              <a:ea typeface="メイリオ"/>
              <a:cs typeface="メイリオ"/>
            </a:endParaRPr>
          </a:p>
        </p:txBody>
      </p:sp>
      <p:grpSp>
        <p:nvGrpSpPr>
          <p:cNvPr id="17" name="図形グループ 21"/>
          <p:cNvGrpSpPr>
            <a:grpSpLocks/>
          </p:cNvGrpSpPr>
          <p:nvPr/>
        </p:nvGrpSpPr>
        <p:grpSpPr bwMode="auto">
          <a:xfrm>
            <a:off x="4827164" y="4864125"/>
            <a:ext cx="1326505" cy="837903"/>
            <a:chOff x="3505200" y="5181600"/>
            <a:chExt cx="1326505" cy="837903"/>
          </a:xfrm>
        </p:grpSpPr>
        <p:sp>
          <p:nvSpPr>
            <p:cNvPr id="18" name="角丸四角形 10"/>
            <p:cNvSpPr>
              <a:spLocks noChangeArrowheads="1"/>
            </p:cNvSpPr>
            <p:nvPr/>
          </p:nvSpPr>
          <p:spPr bwMode="auto">
            <a:xfrm>
              <a:off x="3825875" y="5181600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CCFF66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2400">
                  <a:ea typeface="メイリオ"/>
                  <a:cs typeface="メイリオ"/>
                </a:rPr>
                <a:t>li</a:t>
              </a:r>
              <a:endParaRPr lang="ja-JP" altLang="en-US" sz="2400">
                <a:ea typeface="メイリオ"/>
                <a:cs typeface="メイリオ"/>
              </a:endParaRPr>
            </a:p>
          </p:txBody>
        </p:sp>
        <p:sp>
          <p:nvSpPr>
            <p:cNvPr id="19" name="テキスト ボックス 14"/>
            <p:cNvSpPr txBox="1">
              <a:spLocks noChangeArrowheads="1"/>
            </p:cNvSpPr>
            <p:nvPr/>
          </p:nvSpPr>
          <p:spPr bwMode="auto">
            <a:xfrm>
              <a:off x="3505200" y="5557838"/>
              <a:ext cx="132650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400">
                  <a:ea typeface="メイリオ"/>
                  <a:cs typeface="メイリオ"/>
                </a:rPr>
                <a:t>"</a:t>
              </a:r>
              <a:r>
                <a:rPr lang="ja-JP" altLang="en-US" sz="2400">
                  <a:ea typeface="メイリオ"/>
                  <a:cs typeface="メイリオ"/>
                </a:rPr>
                <a:t>いくら</a:t>
              </a:r>
              <a:r>
                <a:rPr lang="en-US" altLang="ja-JP" sz="2400">
                  <a:ea typeface="メイリオ"/>
                  <a:cs typeface="メイリオ"/>
                </a:rPr>
                <a:t>"</a:t>
              </a:r>
              <a:endParaRPr lang="ja-JP" altLang="en-US" sz="2400">
                <a:ea typeface="メイリオ"/>
                <a:cs typeface="メイリオ"/>
              </a:endParaRPr>
            </a:p>
          </p:txBody>
        </p:sp>
      </p:grpSp>
      <p:grpSp>
        <p:nvGrpSpPr>
          <p:cNvPr id="20" name="図形グループ 22"/>
          <p:cNvGrpSpPr>
            <a:grpSpLocks/>
          </p:cNvGrpSpPr>
          <p:nvPr/>
        </p:nvGrpSpPr>
        <p:grpSpPr bwMode="auto">
          <a:xfrm>
            <a:off x="3874662" y="4177628"/>
            <a:ext cx="2187492" cy="700926"/>
            <a:chOff x="2350662" y="3730298"/>
            <a:chExt cx="2187492" cy="700926"/>
          </a:xfrm>
        </p:grpSpPr>
        <p:cxnSp>
          <p:nvCxnSpPr>
            <p:cNvPr id="21" name="カギ線コネクタ 17"/>
            <p:cNvCxnSpPr>
              <a:cxnSpLocks noChangeShapeType="1"/>
              <a:stCxn id="10" idx="2"/>
              <a:endCxn id="18" idx="0"/>
            </p:cNvCxnSpPr>
            <p:nvPr/>
          </p:nvCxnSpPr>
          <p:spPr bwMode="auto">
            <a:xfrm rot="16200000" flipH="1">
              <a:off x="2949150" y="3451736"/>
              <a:ext cx="381000" cy="1577975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 type="arrow" w="med" len="med"/>
            </a:ln>
          </p:spPr>
        </p:cxnSp>
        <p:sp>
          <p:nvSpPr>
            <p:cNvPr id="22" name="テキスト ボックス 20"/>
            <p:cNvSpPr txBox="1">
              <a:spLocks noChangeArrowheads="1"/>
            </p:cNvSpPr>
            <p:nvPr/>
          </p:nvSpPr>
          <p:spPr bwMode="auto">
            <a:xfrm>
              <a:off x="3259138" y="3730298"/>
              <a:ext cx="12790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400" b="1">
                  <a:solidFill>
                    <a:srgbClr val="FF6600"/>
                  </a:solidFill>
                  <a:ea typeface="メイリオ"/>
                  <a:cs typeface="メイリオ"/>
                </a:rPr>
                <a:t>append</a:t>
              </a:r>
              <a:endParaRPr lang="ja-JP" altLang="en-US" sz="2400" b="1">
                <a:solidFill>
                  <a:srgbClr val="FF6600"/>
                </a:solidFill>
                <a:ea typeface="メイリオ"/>
                <a:cs typeface="メイリオ"/>
              </a:endParaRPr>
            </a:p>
          </p:txBody>
        </p:sp>
      </p:grpSp>
      <p:grpSp>
        <p:nvGrpSpPr>
          <p:cNvPr id="24" name="図形グループ 23"/>
          <p:cNvGrpSpPr/>
          <p:nvPr/>
        </p:nvGrpSpPr>
        <p:grpSpPr>
          <a:xfrm>
            <a:off x="6416192" y="4112631"/>
            <a:ext cx="3882006" cy="2011358"/>
            <a:chOff x="4892192" y="4112631"/>
            <a:chExt cx="3882006" cy="2011358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5007643" y="4112631"/>
              <a:ext cx="3562769" cy="954107"/>
            </a:xfrm>
            <a:prstGeom prst="rect">
              <a:avLst/>
            </a:prstGeom>
            <a:noFill/>
            <a:ln w="28575" cmpd="sng">
              <a:solidFill>
                <a:srgbClr val="3366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ea typeface="メイリオ"/>
                  <a:cs typeface="メイリオ"/>
                </a:rPr>
                <a:t>$(</a:t>
              </a:r>
              <a:r>
                <a:rPr lang="en-US" altLang="ja-JP" sz="2800" dirty="0">
                  <a:solidFill>
                    <a:srgbClr val="FF6600"/>
                  </a:solidFill>
                  <a:ea typeface="メイリオ"/>
                  <a:cs typeface="メイリオ"/>
                </a:rPr>
                <a:t>"</a:t>
              </a:r>
              <a:r>
                <a:rPr lang="en-US" altLang="ja-JP" sz="2800" dirty="0" err="1">
                  <a:solidFill>
                    <a:srgbClr val="FF6600"/>
                  </a:solidFill>
                  <a:ea typeface="メイリオ"/>
                  <a:cs typeface="メイリオ"/>
                </a:rPr>
                <a:t>ol</a:t>
              </a:r>
              <a:r>
                <a:rPr lang="en-US" altLang="ja-JP" sz="2800" dirty="0">
                  <a:solidFill>
                    <a:srgbClr val="FF6600"/>
                  </a:solidFill>
                  <a:ea typeface="メイリオ"/>
                  <a:cs typeface="メイリオ"/>
                </a:rPr>
                <a:t>"</a:t>
              </a:r>
              <a:r>
                <a:rPr lang="en-US" altLang="ja-JP" sz="2800" dirty="0">
                  <a:ea typeface="メイリオ"/>
                  <a:cs typeface="メイリオ"/>
                </a:rPr>
                <a:t>).on("click", </a:t>
              </a:r>
              <a:r>
                <a:rPr lang="en-US" altLang="ja-JP" sz="2800" dirty="0">
                  <a:solidFill>
                    <a:srgbClr val="008000"/>
                  </a:solidFill>
                  <a:ea typeface="メイリオ"/>
                  <a:cs typeface="メイリオ"/>
                </a:rPr>
                <a:t>"li"</a:t>
              </a:r>
              <a:r>
                <a:rPr lang="en-US" altLang="ja-JP" sz="2800" dirty="0">
                  <a:ea typeface="メイリオ"/>
                  <a:cs typeface="メイリオ"/>
                </a:rPr>
                <a:t>, </a:t>
              </a:r>
            </a:p>
            <a:p>
              <a:r>
                <a:rPr lang="en-US" altLang="ja-JP" sz="2800" dirty="0">
                  <a:ea typeface="メイリオ"/>
                  <a:cs typeface="メイリオ"/>
                </a:rPr>
                <a:t>	function(){ ... });</a:t>
              </a:r>
              <a:endParaRPr lang="ja-JP" altLang="en-US" sz="2800" dirty="0">
                <a:ea typeface="メイリオ"/>
                <a:cs typeface="メイリオ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892192" y="5108326"/>
              <a:ext cx="38820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>
                  <a:ea typeface="メイリオ"/>
                  <a:cs typeface="メイリオ"/>
                </a:rPr>
                <a:t>&lt;li&gt;</a:t>
              </a:r>
              <a:r>
                <a:rPr lang="ja-JP" altLang="en-US" sz="2000">
                  <a:ea typeface="メイリオ"/>
                  <a:cs typeface="メイリオ"/>
                </a:rPr>
                <a:t>要素の</a:t>
              </a:r>
              <a:r>
                <a:rPr lang="en-US" altLang="ja-JP" sz="2000">
                  <a:ea typeface="メイリオ"/>
                  <a:cs typeface="メイリオ"/>
                </a:rPr>
                <a:t>click</a:t>
              </a:r>
              <a:r>
                <a:rPr lang="ja-JP" altLang="en-US" sz="2000">
                  <a:ea typeface="メイリオ"/>
                  <a:cs typeface="メイリオ"/>
                </a:rPr>
                <a:t>イベントに対するコールバック関数の割り当てを親の</a:t>
              </a:r>
              <a:r>
                <a:rPr lang="en-US" altLang="ja-JP" sz="2000">
                  <a:ea typeface="メイリオ"/>
                  <a:cs typeface="メイリオ"/>
                </a:rPr>
                <a:t>&lt;ol&gt;</a:t>
              </a:r>
              <a:r>
                <a:rPr lang="ja-JP" altLang="en-US" sz="2000">
                  <a:ea typeface="メイリオ"/>
                  <a:cs typeface="メイリオ"/>
                </a:rPr>
                <a:t>要素に委託する</a:t>
              </a:r>
              <a:endParaRPr lang="en-US" altLang="ja-JP" sz="2000">
                <a:ea typeface="メイリオ"/>
                <a:cs typeface="メイリオ"/>
              </a:endParaRPr>
            </a:p>
          </p:txBody>
        </p:sp>
      </p:grpSp>
      <p:sp>
        <p:nvSpPr>
          <p:cNvPr id="26" name="左カーブ矢印 25"/>
          <p:cNvSpPr/>
          <p:nvPr/>
        </p:nvSpPr>
        <p:spPr bwMode="auto">
          <a:xfrm rot="16200000" flipV="1">
            <a:off x="5182360" y="2567883"/>
            <a:ext cx="576064" cy="2520280"/>
          </a:xfrm>
          <a:prstGeom prst="curvedLeftArrow">
            <a:avLst/>
          </a:prstGeom>
          <a:solidFill>
            <a:srgbClr val="3366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ja-JP" altLang="en-US" sz="2400">
              <a:ea typeface="Arial"/>
              <a:cs typeface="Arial"/>
            </a:endParaRPr>
          </a:p>
        </p:txBody>
      </p:sp>
      <p:sp>
        <p:nvSpPr>
          <p:cNvPr id="25" name="円形吹き出し 24"/>
          <p:cNvSpPr/>
          <p:nvPr/>
        </p:nvSpPr>
        <p:spPr>
          <a:xfrm>
            <a:off x="2274429" y="5772120"/>
            <a:ext cx="1168931" cy="519491"/>
          </a:xfrm>
          <a:prstGeom prst="wedgeEllipseCallout">
            <a:avLst>
              <a:gd name="adj1" fmla="val 26081"/>
              <a:gd name="adj2" fmla="val -70833"/>
            </a:avLst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2000" b="1">
                <a:ea typeface="メイリオ"/>
              </a:rPr>
              <a:t>click</a:t>
            </a:r>
            <a:endParaRPr lang="ja-JP" altLang="en-US" sz="2000" b="1">
              <a:ea typeface="メイリオ"/>
            </a:endParaRPr>
          </a:p>
        </p:txBody>
      </p:sp>
      <p:sp>
        <p:nvSpPr>
          <p:cNvPr id="29" name="円形吹き出し 28"/>
          <p:cNvSpPr/>
          <p:nvPr/>
        </p:nvSpPr>
        <p:spPr>
          <a:xfrm>
            <a:off x="3234965" y="5780220"/>
            <a:ext cx="1168931" cy="519491"/>
          </a:xfrm>
          <a:prstGeom prst="wedgeEllipseCallout">
            <a:avLst>
              <a:gd name="adj1" fmla="val 26081"/>
              <a:gd name="adj2" fmla="val -70833"/>
            </a:avLst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2000" b="1">
                <a:ea typeface="メイリオ"/>
              </a:rPr>
              <a:t>click</a:t>
            </a:r>
            <a:endParaRPr lang="ja-JP" altLang="en-US" sz="2000" b="1">
              <a:ea typeface="メイリオ"/>
            </a:endParaRPr>
          </a:p>
        </p:txBody>
      </p:sp>
      <p:sp>
        <p:nvSpPr>
          <p:cNvPr id="30" name="円形吹き出し 29"/>
          <p:cNvSpPr/>
          <p:nvPr/>
        </p:nvSpPr>
        <p:spPr>
          <a:xfrm>
            <a:off x="5003637" y="5773890"/>
            <a:ext cx="1168931" cy="519491"/>
          </a:xfrm>
          <a:prstGeom prst="wedgeEllipseCallout">
            <a:avLst>
              <a:gd name="adj1" fmla="val -17129"/>
              <a:gd name="adj2" fmla="val -79166"/>
            </a:avLst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2000" b="1">
                <a:ea typeface="メイリオ"/>
              </a:rPr>
              <a:t>click</a:t>
            </a:r>
            <a:endParaRPr lang="ja-JP" altLang="en-US" sz="2000" b="1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496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補足：コールバック関数</a:t>
            </a:r>
          </a:p>
        </p:txBody>
      </p:sp>
      <p:sp>
        <p:nvSpPr>
          <p:cNvPr id="56323" name="コンテンツ プレースホルダ 9"/>
          <p:cNvSpPr>
            <a:spLocks noGrp="1"/>
          </p:cNvSpPr>
          <p:nvPr>
            <p:ph idx="1"/>
          </p:nvPr>
        </p:nvSpPr>
        <p:spPr>
          <a:xfrm>
            <a:off x="593313" y="1422400"/>
            <a:ext cx="10482854" cy="4234278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ja-JP" altLang="en-US" sz="3200" dirty="0">
                <a:solidFill>
                  <a:srgbClr val="000000"/>
                </a:solidFill>
              </a:rPr>
              <a:t>イベントに対するコールバック関数には</a:t>
            </a:r>
            <a:br>
              <a:rPr lang="en-US" altLang="ja-JP" sz="3200" dirty="0">
                <a:solidFill>
                  <a:srgbClr val="000000"/>
                </a:solidFill>
              </a:rPr>
            </a:br>
            <a:r>
              <a:rPr lang="ja-JP" altLang="en-US" sz="3200" dirty="0">
                <a:solidFill>
                  <a:srgbClr val="000000"/>
                </a:solidFill>
              </a:rPr>
              <a:t>「</a:t>
            </a:r>
            <a:r>
              <a:rPr lang="ja-JP" altLang="en-US" sz="3200" dirty="0">
                <a:solidFill>
                  <a:srgbClr val="FF6600"/>
                </a:solidFill>
              </a:rPr>
              <a:t>無名関数</a:t>
            </a:r>
            <a:r>
              <a:rPr lang="ja-JP" altLang="en-US" sz="3200" dirty="0">
                <a:solidFill>
                  <a:srgbClr val="000000"/>
                </a:solidFill>
              </a:rPr>
              <a:t>」を使うことができる。</a:t>
            </a:r>
            <a:endParaRPr lang="en-US" altLang="ja-JP" sz="3200" dirty="0">
              <a:solidFill>
                <a:srgbClr val="000000"/>
              </a:solidFill>
            </a:endParaRPr>
          </a:p>
          <a:p>
            <a:pPr lvl="1">
              <a:spcAft>
                <a:spcPts val="1200"/>
              </a:spcAft>
            </a:pPr>
            <a:r>
              <a:rPr lang="ja-JP" altLang="en-US" sz="2800" dirty="0">
                <a:solidFill>
                  <a:srgbClr val="000000"/>
                </a:solidFill>
              </a:rPr>
              <a:t>わざわざ関数定義を名前付きで作っておかなくてもよい。</a:t>
            </a:r>
            <a:endParaRPr lang="en-US" altLang="ja-JP" sz="2800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ja-JP" altLang="en-US" sz="3200" dirty="0">
                <a:solidFill>
                  <a:srgbClr val="000000"/>
                </a:solidFill>
              </a:rPr>
              <a:t>コールバック関数内で，</a:t>
            </a:r>
            <a:r>
              <a:rPr lang="ja-JP" altLang="en-US" sz="3200" dirty="0">
                <a:solidFill>
                  <a:srgbClr val="008000"/>
                </a:solidFill>
              </a:rPr>
              <a:t>イベントが発生した</a:t>
            </a:r>
            <a:r>
              <a:rPr lang="en-US" altLang="ja-JP" sz="3200" dirty="0">
                <a:solidFill>
                  <a:srgbClr val="008000"/>
                </a:solidFill>
              </a:rPr>
              <a:t>DOM</a:t>
            </a:r>
            <a:r>
              <a:rPr lang="ja-JP" altLang="en-US" sz="3200" dirty="0">
                <a:solidFill>
                  <a:srgbClr val="008000"/>
                </a:solidFill>
              </a:rPr>
              <a:t>要素</a:t>
            </a:r>
            <a:r>
              <a:rPr lang="ja-JP" altLang="en-US" sz="3200" dirty="0">
                <a:solidFill>
                  <a:srgbClr val="000000"/>
                </a:solidFill>
              </a:rPr>
              <a:t>（</a:t>
            </a:r>
            <a:r>
              <a:rPr lang="ja-JP" altLang="en-US" sz="3600" dirty="0">
                <a:solidFill>
                  <a:srgbClr val="000000"/>
                </a:solidFill>
              </a:rPr>
              <a:t>を内包する</a:t>
            </a:r>
            <a:r>
              <a:rPr lang="en-US" altLang="ja-JP" sz="3600" dirty="0">
                <a:solidFill>
                  <a:srgbClr val="000000"/>
                </a:solidFill>
              </a:rPr>
              <a:t>jQuery</a:t>
            </a:r>
            <a:r>
              <a:rPr lang="ja-JP" altLang="en-US" sz="3600" dirty="0">
                <a:solidFill>
                  <a:srgbClr val="000000"/>
                </a:solidFill>
              </a:rPr>
              <a:t>オブジェクト</a:t>
            </a:r>
            <a:r>
              <a:rPr lang="ja-JP" altLang="en-US" sz="3200" dirty="0">
                <a:solidFill>
                  <a:srgbClr val="000000"/>
                </a:solidFill>
              </a:rPr>
              <a:t>）を</a:t>
            </a:r>
            <a:r>
              <a:rPr lang="en-US" altLang="ja-JP" sz="3200" dirty="0">
                <a:solidFill>
                  <a:srgbClr val="000000"/>
                </a:solidFill>
              </a:rPr>
              <a:t> </a:t>
            </a:r>
            <a:r>
              <a:rPr lang="en-US" altLang="ja-JP" sz="3200" b="1" dirty="0">
                <a:solidFill>
                  <a:srgbClr val="0000FF"/>
                </a:solidFill>
              </a:rPr>
              <a:t>$(</a:t>
            </a:r>
            <a:r>
              <a:rPr lang="en-US" altLang="ja-JP" sz="3200" b="1" dirty="0">
                <a:solidFill>
                  <a:srgbClr val="FF6600"/>
                </a:solidFill>
              </a:rPr>
              <a:t>this</a:t>
            </a:r>
            <a:r>
              <a:rPr lang="en-US" altLang="ja-JP" sz="3200" b="1" dirty="0">
                <a:solidFill>
                  <a:srgbClr val="0000FF"/>
                </a:solidFill>
              </a:rPr>
              <a:t>)</a:t>
            </a:r>
            <a:r>
              <a:rPr lang="en-US" altLang="ja-JP" sz="3200" b="1" dirty="0">
                <a:solidFill>
                  <a:srgbClr val="000000"/>
                </a:solidFill>
              </a:rPr>
              <a:t> </a:t>
            </a:r>
            <a:r>
              <a:rPr lang="ja-JP" altLang="en-US" sz="3200" dirty="0">
                <a:solidFill>
                  <a:srgbClr val="000000"/>
                </a:solidFill>
              </a:rPr>
              <a:t>で取得できる。</a:t>
            </a:r>
            <a:endParaRPr lang="en-US" altLang="ja-JP" sz="3200" dirty="0">
              <a:solidFill>
                <a:srgbClr val="000000"/>
              </a:solidFill>
            </a:endParaRPr>
          </a:p>
          <a:p>
            <a:pPr lvl="1">
              <a:buFontTx/>
              <a:buNone/>
            </a:pPr>
            <a:r>
              <a:rPr lang="ja-JP" altLang="en-US" sz="2800" dirty="0">
                <a:solidFill>
                  <a:srgbClr val="000000"/>
                </a:solidFill>
              </a:rPr>
              <a:t>例：</a:t>
            </a:r>
            <a:r>
              <a:rPr lang="en-US" altLang="ja-JP" sz="2800" dirty="0">
                <a:solidFill>
                  <a:srgbClr val="000000"/>
                </a:solidFill>
              </a:rPr>
              <a:t>$("h1").on("click", function( ){ alert(</a:t>
            </a:r>
            <a:r>
              <a:rPr lang="en-US" altLang="ja-JP" sz="2800" b="1" dirty="0">
                <a:solidFill>
                  <a:srgbClr val="0000FF"/>
                </a:solidFill>
              </a:rPr>
              <a:t>$(</a:t>
            </a:r>
            <a:r>
              <a:rPr lang="en-US" altLang="ja-JP" sz="2800" b="1" dirty="0">
                <a:solidFill>
                  <a:srgbClr val="FF6600"/>
                </a:solidFill>
              </a:rPr>
              <a:t>this</a:t>
            </a:r>
            <a:r>
              <a:rPr lang="en-US" altLang="ja-JP" sz="2800" b="1" dirty="0">
                <a:solidFill>
                  <a:srgbClr val="0000FF"/>
                </a:solidFill>
              </a:rPr>
              <a:t>)</a:t>
            </a:r>
            <a:r>
              <a:rPr lang="en-US" altLang="ja-JP" sz="2800" dirty="0">
                <a:solidFill>
                  <a:srgbClr val="000000"/>
                </a:solidFill>
              </a:rPr>
              <a:t>.text()); });</a:t>
            </a:r>
          </a:p>
          <a:p>
            <a:pPr lvl="1">
              <a:spcAft>
                <a:spcPts val="1200"/>
              </a:spcAft>
            </a:pPr>
            <a:endParaRPr lang="en-US" altLang="ja-JP" sz="2800" dirty="0">
              <a:solidFill>
                <a:srgbClr val="000000"/>
              </a:solidFill>
            </a:endParaRPr>
          </a:p>
        </p:txBody>
      </p:sp>
      <p:sp>
        <p:nvSpPr>
          <p:cNvPr id="56324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6" name="テキスト ボックス 4"/>
          <p:cNvSpPr txBox="1">
            <a:spLocks noChangeArrowheads="1"/>
          </p:cNvSpPr>
          <p:nvPr/>
        </p:nvSpPr>
        <p:spPr bwMode="auto">
          <a:xfrm>
            <a:off x="7957762" y="4663506"/>
            <a:ext cx="39601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2400" dirty="0">
                <a:solidFill>
                  <a:srgbClr val="3366FF"/>
                </a:solidFill>
                <a:ea typeface="Arial"/>
                <a:cs typeface="Arial"/>
              </a:rPr>
              <a:t>↓</a:t>
            </a:r>
            <a:r>
              <a:rPr lang="ja-JP" altLang="en-US" sz="2400" dirty="0">
                <a:solidFill>
                  <a:srgbClr val="3366FF"/>
                </a:solidFill>
                <a:ea typeface="Arial"/>
                <a:cs typeface="Arial"/>
              </a:rPr>
              <a:t>クリックされた</a:t>
            </a:r>
            <a:r>
              <a:rPr lang="en-US" altLang="ja-JP" sz="2400" dirty="0">
                <a:solidFill>
                  <a:srgbClr val="3366FF"/>
                </a:solidFill>
                <a:ea typeface="Arial"/>
                <a:cs typeface="Arial"/>
              </a:rPr>
              <a:t>&lt;h1&gt;</a:t>
            </a:r>
            <a:r>
              <a:rPr lang="ja-JP" altLang="en-US" sz="2400" dirty="0">
                <a:solidFill>
                  <a:srgbClr val="3366FF"/>
                </a:solidFill>
                <a:ea typeface="Arial"/>
                <a:cs typeface="Arial"/>
              </a:rPr>
              <a:t>要素</a:t>
            </a:r>
          </a:p>
        </p:txBody>
      </p:sp>
    </p:spTree>
    <p:extLst>
      <p:ext uri="{BB962C8B-B14F-4D97-AF65-F5344CB8AC3E}">
        <p14:creationId xmlns:p14="http://schemas.microsoft.com/office/powerpoint/2010/main" val="3410121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/>
              <a:t>演習（</a:t>
            </a:r>
            <a:r>
              <a:rPr lang="en-US" altLang="ja-JP" dirty="0"/>
              <a:t>movelist.html</a:t>
            </a:r>
            <a:r>
              <a:rPr lang="ja-JP" altLang="en-US" dirty="0"/>
              <a:t>）</a:t>
            </a:r>
          </a:p>
        </p:txBody>
      </p:sp>
      <p:sp>
        <p:nvSpPr>
          <p:cNvPr id="58371" name="コンテンツ プレースホルダ 9"/>
          <p:cNvSpPr>
            <a:spLocks noGrp="1"/>
          </p:cNvSpPr>
          <p:nvPr>
            <p:ph idx="1"/>
          </p:nvPr>
        </p:nvSpPr>
        <p:spPr>
          <a:xfrm>
            <a:off x="593313" y="1422400"/>
            <a:ext cx="10074687" cy="5085665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solidFill>
                  <a:srgbClr val="000000"/>
                </a:solidFill>
              </a:rPr>
              <a:t>Ａ</a:t>
            </a:r>
            <a:r>
              <a:rPr lang="en-US" altLang="ja-JP" sz="3600" dirty="0">
                <a:solidFill>
                  <a:srgbClr val="000000"/>
                </a:solidFill>
              </a:rPr>
              <a:t>→</a:t>
            </a:r>
            <a:r>
              <a:rPr lang="ja-JP" altLang="en-US" sz="3600" dirty="0">
                <a:solidFill>
                  <a:srgbClr val="000000"/>
                </a:solidFill>
              </a:rPr>
              <a:t>Ｂボタン，Ｂ</a:t>
            </a:r>
            <a:r>
              <a:rPr lang="en-US" altLang="ja-JP" sz="3600" dirty="0">
                <a:solidFill>
                  <a:srgbClr val="000000"/>
                </a:solidFill>
              </a:rPr>
              <a:t>→</a:t>
            </a:r>
            <a:r>
              <a:rPr lang="ja-JP" altLang="en-US" sz="3600" dirty="0">
                <a:solidFill>
                  <a:srgbClr val="000000"/>
                </a:solidFill>
              </a:rPr>
              <a:t>Ａボタンのコールバック関数を</a:t>
            </a:r>
            <a:r>
              <a:rPr lang="en-US" altLang="ja-JP" sz="3600" dirty="0">
                <a:solidFill>
                  <a:srgbClr val="000000"/>
                </a:solidFill>
              </a:rPr>
              <a:t> on</a:t>
            </a:r>
            <a:r>
              <a:rPr lang="ja-JP" altLang="en-US" sz="3600" dirty="0">
                <a:solidFill>
                  <a:srgbClr val="000000"/>
                </a:solidFill>
              </a:rPr>
              <a:t>メソッドで割り当てよう。</a:t>
            </a:r>
            <a:endParaRPr lang="en-US" altLang="ja-JP" sz="3600" dirty="0">
              <a:solidFill>
                <a:srgbClr val="000000"/>
              </a:solidFill>
            </a:endParaRPr>
          </a:p>
          <a:p>
            <a:r>
              <a:rPr lang="ja-JP" altLang="en-US" sz="3600" dirty="0">
                <a:solidFill>
                  <a:srgbClr val="000000"/>
                </a:solidFill>
              </a:rPr>
              <a:t>リストの項目（</a:t>
            </a:r>
            <a:r>
              <a:rPr lang="en-US" altLang="ja-JP" sz="3600" dirty="0">
                <a:solidFill>
                  <a:srgbClr val="000000"/>
                </a:solidFill>
              </a:rPr>
              <a:t>&lt;li&gt;</a:t>
            </a:r>
            <a:r>
              <a:rPr lang="ja-JP" altLang="en-US" sz="3600" dirty="0">
                <a:solidFill>
                  <a:srgbClr val="000000"/>
                </a:solidFill>
              </a:rPr>
              <a:t>要素）をクリックすると，その項目に背景色がつくようにしよう。</a:t>
            </a:r>
            <a:endParaRPr lang="en-US" altLang="ja-JP" sz="3600" dirty="0">
              <a:solidFill>
                <a:srgbClr val="000000"/>
              </a:solidFill>
            </a:endParaRPr>
          </a:p>
          <a:p>
            <a:pPr lvl="1"/>
            <a:r>
              <a:rPr lang="ja-JP" altLang="en-US" sz="3200" dirty="0">
                <a:solidFill>
                  <a:srgbClr val="000000"/>
                </a:solidFill>
              </a:rPr>
              <a:t>クリックされた</a:t>
            </a:r>
            <a:r>
              <a:rPr lang="en-US" altLang="ja-JP" sz="3200" dirty="0">
                <a:solidFill>
                  <a:srgbClr val="000000"/>
                </a:solidFill>
              </a:rPr>
              <a:t>&lt;li&gt;</a:t>
            </a:r>
            <a:r>
              <a:rPr lang="ja-JP" altLang="en-US" sz="3200" dirty="0">
                <a:solidFill>
                  <a:srgbClr val="000000"/>
                </a:solidFill>
              </a:rPr>
              <a:t>要素は，</a:t>
            </a:r>
            <a:r>
              <a:rPr lang="en-US" altLang="ja-JP" sz="3200" dirty="0">
                <a:solidFill>
                  <a:srgbClr val="000000"/>
                </a:solidFill>
              </a:rPr>
              <a:t>click</a:t>
            </a:r>
            <a:r>
              <a:rPr lang="ja-JP" altLang="en-US" sz="3200" dirty="0">
                <a:solidFill>
                  <a:srgbClr val="000000"/>
                </a:solidFill>
              </a:rPr>
              <a:t>のコールバック関数内で</a:t>
            </a:r>
            <a:r>
              <a:rPr lang="en-US" altLang="ja-JP" sz="3200" dirty="0">
                <a:solidFill>
                  <a:srgbClr val="000000"/>
                </a:solidFill>
              </a:rPr>
              <a:t> $(this) </a:t>
            </a:r>
            <a:r>
              <a:rPr lang="ja-JP" altLang="en-US" sz="3200" dirty="0">
                <a:solidFill>
                  <a:srgbClr val="000000"/>
                </a:solidFill>
              </a:rPr>
              <a:t>で参照できる</a:t>
            </a:r>
            <a:endParaRPr lang="en-US" altLang="ja-JP" sz="3200" dirty="0">
              <a:solidFill>
                <a:srgbClr val="000000"/>
              </a:solidFill>
            </a:endParaRPr>
          </a:p>
          <a:p>
            <a:pPr lvl="1"/>
            <a:r>
              <a:rPr lang="ja-JP" altLang="en-US" sz="3200" dirty="0">
                <a:solidFill>
                  <a:srgbClr val="000000"/>
                </a:solidFill>
              </a:rPr>
              <a:t>背景色は</a:t>
            </a:r>
            <a:r>
              <a:rPr lang="en-US" altLang="ja-JP" sz="3200" dirty="0" err="1">
                <a:solidFill>
                  <a:srgbClr val="000000"/>
                </a:solidFill>
              </a:rPr>
              <a:t>addClass</a:t>
            </a:r>
            <a:r>
              <a:rPr lang="ja-JP" altLang="en-US" sz="3200" dirty="0">
                <a:solidFill>
                  <a:srgbClr val="000000"/>
                </a:solidFill>
              </a:rPr>
              <a:t>メソッド</a:t>
            </a:r>
            <a:r>
              <a:rPr lang="en-US" altLang="ja-JP" sz="3200" dirty="0">
                <a:solidFill>
                  <a:srgbClr val="000000"/>
                </a:solidFill>
              </a:rPr>
              <a:t> + CSS</a:t>
            </a:r>
            <a:r>
              <a:rPr lang="ja-JP" altLang="en-US" sz="3200" dirty="0">
                <a:solidFill>
                  <a:srgbClr val="000000"/>
                </a:solidFill>
              </a:rPr>
              <a:t>で。</a:t>
            </a:r>
            <a:endParaRPr lang="en-US" altLang="ja-JP" sz="3200" dirty="0">
              <a:solidFill>
                <a:srgbClr val="000000"/>
              </a:solidFill>
            </a:endParaRPr>
          </a:p>
          <a:p>
            <a:pPr lvl="1"/>
            <a:r>
              <a:rPr lang="ja-JP" altLang="en-US" sz="3200" dirty="0">
                <a:solidFill>
                  <a:srgbClr val="000000"/>
                </a:solidFill>
              </a:rPr>
              <a:t>新規追加される</a:t>
            </a:r>
            <a:r>
              <a:rPr lang="en-US" altLang="ja-JP" sz="3200" dirty="0">
                <a:solidFill>
                  <a:srgbClr val="000000"/>
                </a:solidFill>
              </a:rPr>
              <a:t>&lt;li&gt;</a:t>
            </a:r>
            <a:r>
              <a:rPr lang="ja-JP" altLang="en-US" sz="3200" dirty="0" err="1">
                <a:solidFill>
                  <a:srgbClr val="000000"/>
                </a:solidFill>
              </a:rPr>
              <a:t>にも</a:t>
            </a:r>
            <a:r>
              <a:rPr lang="ja-JP" altLang="en-US" sz="3200" dirty="0">
                <a:solidFill>
                  <a:srgbClr val="000000"/>
                </a:solidFill>
              </a:rPr>
              <a:t>同様に背景色がつく？</a:t>
            </a:r>
            <a:endParaRPr lang="en-US" altLang="ja-JP" sz="3200" dirty="0">
              <a:solidFill>
                <a:srgbClr val="000000"/>
              </a:solidFill>
            </a:endParaRPr>
          </a:p>
        </p:txBody>
      </p:sp>
      <p:sp>
        <p:nvSpPr>
          <p:cNvPr id="58372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210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jQuery</a:t>
            </a:r>
            <a:r>
              <a:rPr lang="ja-JP" altLang="en-US" dirty="0"/>
              <a:t>オブジェクト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FFFF00"/>
                </a:solidFill>
              </a:rPr>
              <a:t>$(  )</a:t>
            </a:r>
            <a:endParaRPr lang="ja-JP" altLang="en-US" dirty="0">
              <a:solidFill>
                <a:srgbClr val="FFFF00"/>
              </a:solidFill>
            </a:endParaRPr>
          </a:p>
        </p:txBody>
      </p:sp>
      <p:sp>
        <p:nvSpPr>
          <p:cNvPr id="49155" name="コンテンツ プレースホルダ 17"/>
          <p:cNvSpPr>
            <a:spLocks noGrp="1"/>
          </p:cNvSpPr>
          <p:nvPr>
            <p:ph idx="1"/>
          </p:nvPr>
        </p:nvSpPr>
        <p:spPr>
          <a:xfrm>
            <a:off x="381000" y="1422400"/>
            <a:ext cx="10287000" cy="3632200"/>
          </a:xfrm>
        </p:spPr>
        <p:txBody>
          <a:bodyPr/>
          <a:lstStyle/>
          <a:p>
            <a:r>
              <a:rPr lang="en-US" altLang="ja-JP" dirty="0"/>
              <a:t>jQuery</a:t>
            </a:r>
            <a:r>
              <a:rPr lang="ja-JP" altLang="en-US" dirty="0"/>
              <a:t>では，操作の対象となる</a:t>
            </a:r>
            <a:r>
              <a:rPr lang="en-US" altLang="ja-JP" dirty="0"/>
              <a:t>HTML</a:t>
            </a:r>
            <a:r>
              <a:rPr lang="ja-JP" altLang="en-US" dirty="0"/>
              <a:t>要素の集合を</a:t>
            </a:r>
            <a:r>
              <a:rPr lang="en-US" altLang="ja-JP" dirty="0">
                <a:solidFill>
                  <a:srgbClr val="3366FF"/>
                </a:solidFill>
              </a:rPr>
              <a:t>CSS</a:t>
            </a:r>
            <a:r>
              <a:rPr lang="ja-JP" altLang="en-US" dirty="0">
                <a:solidFill>
                  <a:srgbClr val="3366FF"/>
                </a:solidFill>
              </a:rPr>
              <a:t>セレクタ</a:t>
            </a:r>
            <a:r>
              <a:rPr lang="ja-JP" altLang="en-US" dirty="0"/>
              <a:t>で特定する。</a:t>
            </a:r>
            <a:endParaRPr lang="en-US" altLang="ja-JP" dirty="0"/>
          </a:p>
          <a:p>
            <a:r>
              <a:rPr lang="en-US" altLang="ja-JP" dirty="0">
                <a:solidFill>
                  <a:srgbClr val="3366FF"/>
                </a:solidFill>
              </a:rPr>
              <a:t>$( </a:t>
            </a:r>
            <a:r>
              <a:rPr lang="en-US" altLang="ja-JP" i="1" dirty="0"/>
              <a:t>CSS</a:t>
            </a:r>
            <a:r>
              <a:rPr lang="ja-JP" altLang="en-US" i="1" dirty="0"/>
              <a:t>セレクタ</a:t>
            </a:r>
            <a:r>
              <a:rPr lang="en-US" altLang="ja-JP" i="1" dirty="0"/>
              <a:t> </a:t>
            </a:r>
            <a:r>
              <a:rPr lang="en-US" altLang="ja-JP" dirty="0">
                <a:solidFill>
                  <a:srgbClr val="3366FF"/>
                </a:solidFill>
              </a:rPr>
              <a:t>)</a:t>
            </a:r>
            <a:r>
              <a:rPr lang="ja-JP" altLang="en-US" dirty="0"/>
              <a:t>は，特定された</a:t>
            </a:r>
            <a:r>
              <a:rPr lang="en-US" altLang="ja-JP" dirty="0"/>
              <a:t>HTML</a:t>
            </a:r>
            <a:r>
              <a:rPr lang="ja-JP" altLang="en-US" dirty="0"/>
              <a:t>要素を内包する単一のオブジェクト（</a:t>
            </a:r>
            <a:r>
              <a:rPr lang="en-US" altLang="ja-JP" dirty="0">
                <a:solidFill>
                  <a:srgbClr val="FF0000"/>
                </a:solidFill>
              </a:rPr>
              <a:t>jQuery</a:t>
            </a:r>
            <a:r>
              <a:rPr lang="ja-JP" altLang="en-US" dirty="0">
                <a:solidFill>
                  <a:srgbClr val="FF0000"/>
                </a:solidFill>
              </a:rPr>
              <a:t>オブジェクト</a:t>
            </a:r>
            <a:r>
              <a:rPr lang="ja-JP" altLang="en-US" dirty="0"/>
              <a:t>）を表す。</a:t>
            </a:r>
            <a:endParaRPr lang="en-US" altLang="ja-JP" dirty="0"/>
          </a:p>
        </p:txBody>
      </p:sp>
      <p:sp>
        <p:nvSpPr>
          <p:cNvPr id="49156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70638"/>
            <a:ext cx="9144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49157" name="テキスト ボックス 7"/>
          <p:cNvSpPr txBox="1">
            <a:spLocks noChangeArrowheads="1"/>
          </p:cNvSpPr>
          <p:nvPr/>
        </p:nvSpPr>
        <p:spPr bwMode="auto">
          <a:xfrm>
            <a:off x="3319911" y="4668574"/>
            <a:ext cx="1981958" cy="646331"/>
          </a:xfrm>
          <a:prstGeom prst="rect">
            <a:avLst/>
          </a:prstGeom>
          <a:solidFill>
            <a:srgbClr val="FFFF00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3600" b="1" dirty="0">
                <a:ea typeface="メイリオ"/>
                <a:cs typeface="メイリオ"/>
              </a:rPr>
              <a:t>$( "h1" )</a:t>
            </a:r>
            <a:endParaRPr lang="ja-JP" altLang="en-US" sz="3600" b="1" dirty="0">
              <a:ea typeface="メイリオ"/>
              <a:cs typeface="メイリオ"/>
            </a:endParaRPr>
          </a:p>
        </p:txBody>
      </p:sp>
      <p:sp>
        <p:nvSpPr>
          <p:cNvPr id="49158" name="テキスト ボックス 8"/>
          <p:cNvSpPr txBox="1">
            <a:spLocks noChangeArrowheads="1"/>
          </p:cNvSpPr>
          <p:nvPr/>
        </p:nvSpPr>
        <p:spPr bwMode="auto">
          <a:xfrm>
            <a:off x="2404307" y="5298811"/>
            <a:ext cx="35064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ja-JP" altLang="en-US" sz="2400" b="1" dirty="0">
                <a:solidFill>
                  <a:srgbClr val="FF6600"/>
                </a:solidFill>
                <a:ea typeface="メイリオ"/>
                <a:cs typeface="メイリオ"/>
              </a:rPr>
              <a:t>全ての</a:t>
            </a:r>
            <a:r>
              <a:rPr lang="en-US" altLang="ja-JP" sz="2400" b="1" dirty="0">
                <a:solidFill>
                  <a:srgbClr val="FF6600"/>
                </a:solidFill>
                <a:ea typeface="メイリオ"/>
                <a:cs typeface="メイリオ"/>
              </a:rPr>
              <a:t>&lt;h1&gt;</a:t>
            </a:r>
            <a:r>
              <a:rPr lang="ja-JP" altLang="en-US" sz="2400" b="1" dirty="0">
                <a:solidFill>
                  <a:srgbClr val="FF6600"/>
                </a:solidFill>
                <a:ea typeface="メイリオ"/>
                <a:cs typeface="メイリオ"/>
              </a:rPr>
              <a:t>要素を含む</a:t>
            </a:r>
            <a:r>
              <a:rPr lang="en-US" altLang="ja-JP" sz="2400" b="1" dirty="0">
                <a:solidFill>
                  <a:srgbClr val="FF6600"/>
                </a:solidFill>
                <a:ea typeface="メイリオ"/>
                <a:cs typeface="メイリオ"/>
              </a:rPr>
              <a:t>jQuery</a:t>
            </a:r>
            <a:r>
              <a:rPr lang="ja-JP" altLang="en-US" sz="2400" b="1" dirty="0">
                <a:solidFill>
                  <a:srgbClr val="FF6600"/>
                </a:solidFill>
                <a:ea typeface="メイリオ"/>
                <a:cs typeface="メイリオ"/>
              </a:rPr>
              <a:t>オブジェクト</a:t>
            </a:r>
          </a:p>
        </p:txBody>
      </p:sp>
      <p:sp>
        <p:nvSpPr>
          <p:cNvPr id="49159" name="角丸四角形 9"/>
          <p:cNvSpPr>
            <a:spLocks noChangeArrowheads="1"/>
          </p:cNvSpPr>
          <p:nvPr/>
        </p:nvSpPr>
        <p:spPr bwMode="auto">
          <a:xfrm>
            <a:off x="6279010" y="4232010"/>
            <a:ext cx="4388990" cy="457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altLang="ja-JP" sz="2400" dirty="0">
                <a:ea typeface="メイリオ"/>
                <a:cs typeface="メイリオ"/>
              </a:rPr>
              <a:t>&lt;h1&gt;</a:t>
            </a:r>
            <a:r>
              <a:rPr lang="ja-JP" altLang="en-US" sz="2400" dirty="0">
                <a:ea typeface="メイリオ"/>
                <a:cs typeface="メイリオ"/>
              </a:rPr>
              <a:t>自己紹介</a:t>
            </a:r>
            <a:r>
              <a:rPr lang="en-US" altLang="ja-JP" sz="2400" dirty="0">
                <a:ea typeface="メイリオ"/>
                <a:cs typeface="メイリオ"/>
              </a:rPr>
              <a:t>&lt;/h1&gt;</a:t>
            </a:r>
            <a:endParaRPr lang="ja-JP" altLang="en-US" sz="2400" dirty="0">
              <a:ea typeface="メイリオ"/>
              <a:cs typeface="メイリオ"/>
            </a:endParaRPr>
          </a:p>
        </p:txBody>
      </p:sp>
      <p:sp>
        <p:nvSpPr>
          <p:cNvPr id="49160" name="角丸四角形 10"/>
          <p:cNvSpPr>
            <a:spLocks noChangeArrowheads="1"/>
          </p:cNvSpPr>
          <p:nvPr/>
        </p:nvSpPr>
        <p:spPr bwMode="auto">
          <a:xfrm>
            <a:off x="6279010" y="4765410"/>
            <a:ext cx="4388990" cy="457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altLang="ja-JP" sz="2400" dirty="0">
                <a:ea typeface="メイリオ"/>
                <a:cs typeface="メイリオ"/>
              </a:rPr>
              <a:t>&lt;h1&gt;</a:t>
            </a:r>
            <a:r>
              <a:rPr lang="ja-JP" altLang="en-US" sz="2400" dirty="0">
                <a:ea typeface="メイリオ"/>
                <a:cs typeface="メイリオ"/>
              </a:rPr>
              <a:t>学系案内</a:t>
            </a:r>
            <a:r>
              <a:rPr lang="en-US" altLang="ja-JP" sz="2400" dirty="0">
                <a:ea typeface="メイリオ"/>
                <a:cs typeface="メイリオ"/>
              </a:rPr>
              <a:t>&lt;/h1&gt;</a:t>
            </a:r>
            <a:endParaRPr lang="ja-JP" altLang="en-US" sz="2400" dirty="0">
              <a:ea typeface="メイリオ"/>
              <a:cs typeface="メイリオ"/>
            </a:endParaRPr>
          </a:p>
        </p:txBody>
      </p:sp>
      <p:sp>
        <p:nvSpPr>
          <p:cNvPr id="49161" name="角丸四角形 11"/>
          <p:cNvSpPr>
            <a:spLocks noChangeArrowheads="1"/>
          </p:cNvSpPr>
          <p:nvPr/>
        </p:nvSpPr>
        <p:spPr bwMode="auto">
          <a:xfrm>
            <a:off x="6279010" y="5298810"/>
            <a:ext cx="4388990" cy="457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altLang="ja-JP" sz="2400" dirty="0">
                <a:ea typeface="メイリオ"/>
                <a:cs typeface="メイリオ"/>
              </a:rPr>
              <a:t>&lt;h1&gt;</a:t>
            </a:r>
            <a:r>
              <a:rPr lang="ja-JP" altLang="en-US" sz="2400" dirty="0">
                <a:ea typeface="メイリオ"/>
                <a:cs typeface="メイリオ"/>
              </a:rPr>
              <a:t>ログインフォーム</a:t>
            </a:r>
            <a:r>
              <a:rPr lang="en-US" altLang="ja-JP" sz="2400" dirty="0">
                <a:ea typeface="メイリオ"/>
                <a:cs typeface="メイリオ"/>
              </a:rPr>
              <a:t>&lt;/h1&gt;</a:t>
            </a:r>
            <a:endParaRPr lang="ja-JP" altLang="en-US" sz="2400" dirty="0">
              <a:ea typeface="メイリオ"/>
              <a:cs typeface="メイリオ"/>
            </a:endParaRPr>
          </a:p>
        </p:txBody>
      </p:sp>
      <p:sp>
        <p:nvSpPr>
          <p:cNvPr id="49162" name="左中かっこ 12"/>
          <p:cNvSpPr>
            <a:spLocks/>
          </p:cNvSpPr>
          <p:nvPr/>
        </p:nvSpPr>
        <p:spPr bwMode="auto">
          <a:xfrm>
            <a:off x="5898011" y="4155810"/>
            <a:ext cx="381000" cy="1676400"/>
          </a:xfrm>
          <a:prstGeom prst="leftBrace">
            <a:avLst>
              <a:gd name="adj1" fmla="val 8331"/>
              <a:gd name="adj2" fmla="val 50000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ja-JP" altLang="en-US" sz="2400">
              <a:ea typeface="メイリオ"/>
              <a:cs typeface="メイリオ"/>
            </a:endParaRPr>
          </a:p>
        </p:txBody>
      </p:sp>
      <p:cxnSp>
        <p:nvCxnSpPr>
          <p:cNvPr id="49163" name="直線矢印コネクタ 14"/>
          <p:cNvCxnSpPr>
            <a:cxnSpLocks noChangeShapeType="1"/>
            <a:stCxn id="49157" idx="3"/>
            <a:endCxn id="49162" idx="1"/>
          </p:cNvCxnSpPr>
          <p:nvPr/>
        </p:nvCxnSpPr>
        <p:spPr bwMode="auto">
          <a:xfrm>
            <a:off x="5301869" y="4991740"/>
            <a:ext cx="596142" cy="2271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</p:cxnSp>
      <p:sp>
        <p:nvSpPr>
          <p:cNvPr id="12" name="雲 11"/>
          <p:cNvSpPr/>
          <p:nvPr/>
        </p:nvSpPr>
        <p:spPr>
          <a:xfrm>
            <a:off x="62346" y="971950"/>
            <a:ext cx="952462" cy="649363"/>
          </a:xfrm>
          <a:prstGeom prst="cloud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400" dirty="0">
                <a:ea typeface="メイリオ"/>
              </a:rPr>
              <a:t>復習</a:t>
            </a:r>
          </a:p>
        </p:txBody>
      </p:sp>
    </p:spTree>
    <p:extLst>
      <p:ext uri="{BB962C8B-B14F-4D97-AF65-F5344CB8AC3E}">
        <p14:creationId xmlns:p14="http://schemas.microsoft.com/office/powerpoint/2010/main" val="52737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90500"/>
            <a:ext cx="10668001" cy="685800"/>
          </a:xfrm>
        </p:spPr>
        <p:txBody>
          <a:bodyPr/>
          <a:lstStyle/>
          <a:p>
            <a:pPr>
              <a:defRPr/>
            </a:pPr>
            <a:r>
              <a:rPr lang="en-US" altLang="ja-JP" dirty="0"/>
              <a:t>jQuery</a:t>
            </a:r>
            <a:r>
              <a:rPr lang="ja-JP" altLang="en-US" dirty="0"/>
              <a:t>オブジェクトの操作</a:t>
            </a:r>
          </a:p>
        </p:txBody>
      </p:sp>
      <p:sp>
        <p:nvSpPr>
          <p:cNvPr id="51203" name="コンテンツ プレースホルダ 17"/>
          <p:cNvSpPr>
            <a:spLocks noGrp="1"/>
          </p:cNvSpPr>
          <p:nvPr>
            <p:ph idx="1"/>
          </p:nvPr>
        </p:nvSpPr>
        <p:spPr>
          <a:xfrm>
            <a:off x="374073" y="1422400"/>
            <a:ext cx="10293927" cy="3632200"/>
          </a:xfrm>
        </p:spPr>
        <p:txBody>
          <a:bodyPr/>
          <a:lstStyle/>
          <a:p>
            <a:r>
              <a:rPr lang="en-US" altLang="ja-JP" dirty="0"/>
              <a:t>jQuery</a:t>
            </a:r>
            <a:r>
              <a:rPr lang="ja-JP" altLang="en-US" dirty="0"/>
              <a:t>オブジェクトに対してメソッドを呼び出すと，それが内包する</a:t>
            </a:r>
            <a:r>
              <a:rPr lang="en-US" altLang="ja-JP" dirty="0"/>
              <a:t>HTML</a:t>
            </a:r>
            <a:r>
              <a:rPr lang="ja-JP" altLang="en-US" dirty="0"/>
              <a:t>要素</a:t>
            </a:r>
            <a:r>
              <a:rPr lang="ja-JP" altLang="en-US" dirty="0">
                <a:solidFill>
                  <a:srgbClr val="008000"/>
                </a:solidFill>
              </a:rPr>
              <a:t>全てに同じ操作が適用</a:t>
            </a:r>
            <a:r>
              <a:rPr lang="ja-JP" altLang="en-US" dirty="0"/>
              <a:t>される。</a:t>
            </a:r>
            <a:endParaRPr lang="en-US" altLang="ja-JP" dirty="0"/>
          </a:p>
        </p:txBody>
      </p:sp>
      <p:sp>
        <p:nvSpPr>
          <p:cNvPr id="51204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sp>
        <p:nvSpPr>
          <p:cNvPr id="51205" name="テキスト ボックス 13"/>
          <p:cNvSpPr txBox="1">
            <a:spLocks noChangeArrowheads="1"/>
          </p:cNvSpPr>
          <p:nvPr/>
        </p:nvSpPr>
        <p:spPr bwMode="auto">
          <a:xfrm>
            <a:off x="2508260" y="3325711"/>
            <a:ext cx="7010453" cy="646331"/>
          </a:xfrm>
          <a:prstGeom prst="rect">
            <a:avLst/>
          </a:prstGeom>
          <a:solidFill>
            <a:srgbClr val="FFFF00"/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3600" b="1" dirty="0">
                <a:ea typeface="メイリオ"/>
                <a:cs typeface="メイリオ"/>
              </a:rPr>
              <a:t>$( "h1" )</a:t>
            </a:r>
            <a:r>
              <a:rPr lang="en-US" altLang="ja-JP" sz="3600" b="1" dirty="0">
                <a:solidFill>
                  <a:srgbClr val="008000"/>
                </a:solidFill>
                <a:ea typeface="メイリオ"/>
                <a:cs typeface="メイリオ"/>
              </a:rPr>
              <a:t>.</a:t>
            </a:r>
            <a:r>
              <a:rPr lang="en-US" altLang="ja-JP" sz="3600" b="1" dirty="0" err="1">
                <a:solidFill>
                  <a:srgbClr val="008000"/>
                </a:solidFill>
                <a:ea typeface="メイリオ"/>
                <a:cs typeface="メイリオ"/>
              </a:rPr>
              <a:t>addClass</a:t>
            </a:r>
            <a:r>
              <a:rPr lang="en-US" altLang="ja-JP" sz="3600" b="1" dirty="0">
                <a:solidFill>
                  <a:srgbClr val="008000"/>
                </a:solidFill>
                <a:ea typeface="メイリオ"/>
                <a:cs typeface="メイリオ"/>
              </a:rPr>
              <a:t>(</a:t>
            </a:r>
            <a:r>
              <a:rPr lang="en-US" altLang="ja-JP" sz="3600" b="1" dirty="0">
                <a:ea typeface="メイリオ"/>
                <a:cs typeface="メイリオ"/>
              </a:rPr>
              <a:t>"highlight"</a:t>
            </a:r>
            <a:r>
              <a:rPr lang="en-US" altLang="ja-JP" sz="3600" b="1" dirty="0">
                <a:solidFill>
                  <a:srgbClr val="008000"/>
                </a:solidFill>
                <a:ea typeface="メイリオ"/>
                <a:cs typeface="メイリオ"/>
              </a:rPr>
              <a:t>)</a:t>
            </a:r>
            <a:r>
              <a:rPr lang="en-US" altLang="ja-JP" sz="3600" b="1" dirty="0">
                <a:ea typeface="メイリオ"/>
                <a:cs typeface="メイリオ"/>
              </a:rPr>
              <a:t>;</a:t>
            </a:r>
            <a:endParaRPr lang="ja-JP" altLang="en-US" sz="3600" b="1" dirty="0">
              <a:ea typeface="メイリオ"/>
              <a:cs typeface="メイリオ"/>
            </a:endParaRPr>
          </a:p>
        </p:txBody>
      </p:sp>
      <p:grpSp>
        <p:nvGrpSpPr>
          <p:cNvPr id="3" name="図形グループ 32"/>
          <p:cNvGrpSpPr>
            <a:grpSpLocks/>
          </p:cNvGrpSpPr>
          <p:nvPr/>
        </p:nvGrpSpPr>
        <p:grpSpPr bwMode="auto">
          <a:xfrm>
            <a:off x="3575059" y="3935310"/>
            <a:ext cx="3124200" cy="1905000"/>
            <a:chOff x="2209800" y="4267200"/>
            <a:chExt cx="3124200" cy="1905000"/>
          </a:xfrm>
        </p:grpSpPr>
        <p:sp>
          <p:nvSpPr>
            <p:cNvPr id="51217" name="角丸四角形 15"/>
            <p:cNvSpPr>
              <a:spLocks noChangeArrowheads="1"/>
            </p:cNvSpPr>
            <p:nvPr/>
          </p:nvSpPr>
          <p:spPr bwMode="auto">
            <a:xfrm>
              <a:off x="3276600" y="4572000"/>
              <a:ext cx="2057400" cy="457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ja-JP" sz="2400">
                  <a:ea typeface="メイリオ"/>
                  <a:cs typeface="メイリオ"/>
                </a:rPr>
                <a:t>&lt;h1&gt;...&lt;/h1&gt;</a:t>
              </a:r>
              <a:endParaRPr lang="ja-JP" altLang="en-US" sz="2400">
                <a:ea typeface="メイリオ"/>
                <a:cs typeface="メイリオ"/>
              </a:endParaRPr>
            </a:p>
          </p:txBody>
        </p:sp>
        <p:sp>
          <p:nvSpPr>
            <p:cNvPr id="51218" name="角丸四角形 16"/>
            <p:cNvSpPr>
              <a:spLocks noChangeArrowheads="1"/>
            </p:cNvSpPr>
            <p:nvPr/>
          </p:nvSpPr>
          <p:spPr bwMode="auto">
            <a:xfrm>
              <a:off x="3276600" y="5105400"/>
              <a:ext cx="2057400" cy="457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ja-JP" sz="2400">
                  <a:ea typeface="メイリオ"/>
                  <a:cs typeface="メイリオ"/>
                </a:rPr>
                <a:t>&lt;h1&gt;...&lt;/h1&gt;</a:t>
              </a:r>
              <a:endParaRPr lang="ja-JP" altLang="en-US" sz="2400">
                <a:ea typeface="メイリオ"/>
                <a:cs typeface="メイリオ"/>
              </a:endParaRPr>
            </a:p>
          </p:txBody>
        </p:sp>
        <p:sp>
          <p:nvSpPr>
            <p:cNvPr id="51219" name="角丸四角形 17"/>
            <p:cNvSpPr>
              <a:spLocks noChangeArrowheads="1"/>
            </p:cNvSpPr>
            <p:nvPr/>
          </p:nvSpPr>
          <p:spPr bwMode="auto">
            <a:xfrm>
              <a:off x="3276600" y="5638800"/>
              <a:ext cx="2057400" cy="457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altLang="ja-JP" sz="2400">
                  <a:ea typeface="メイリオ"/>
                  <a:cs typeface="メイリオ"/>
                </a:rPr>
                <a:t>&lt;h1&gt;...&lt;/h1&gt;</a:t>
              </a:r>
              <a:endParaRPr lang="ja-JP" altLang="en-US" sz="2400">
                <a:ea typeface="メイリオ"/>
                <a:cs typeface="メイリオ"/>
              </a:endParaRPr>
            </a:p>
          </p:txBody>
        </p:sp>
        <p:sp>
          <p:nvSpPr>
            <p:cNvPr id="51220" name="左中かっこ 18"/>
            <p:cNvSpPr>
              <a:spLocks/>
            </p:cNvSpPr>
            <p:nvPr/>
          </p:nvSpPr>
          <p:spPr bwMode="auto">
            <a:xfrm>
              <a:off x="2895600" y="4495800"/>
              <a:ext cx="381000" cy="1676400"/>
            </a:xfrm>
            <a:prstGeom prst="leftBrace">
              <a:avLst>
                <a:gd name="adj1" fmla="val 8331"/>
                <a:gd name="adj2" fmla="val 50000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ja-JP" altLang="en-US" sz="2400">
                <a:ea typeface="メイリオ"/>
                <a:cs typeface="メイリオ"/>
              </a:endParaRPr>
            </a:p>
          </p:txBody>
        </p:sp>
        <p:cxnSp>
          <p:nvCxnSpPr>
            <p:cNvPr id="51221" name="カギ線コネクタ 20"/>
            <p:cNvCxnSpPr>
              <a:cxnSpLocks noChangeShapeType="1"/>
              <a:endCxn id="51220" idx="1"/>
            </p:cNvCxnSpPr>
            <p:nvPr/>
          </p:nvCxnSpPr>
          <p:spPr bwMode="auto">
            <a:xfrm rot="16200000" flipH="1">
              <a:off x="2019300" y="4457700"/>
              <a:ext cx="1066800" cy="685800"/>
            </a:xfrm>
            <a:prstGeom prst="bentConnector2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4" name="図形グループ 24"/>
          <p:cNvGrpSpPr>
            <a:grpSpLocks/>
          </p:cNvGrpSpPr>
          <p:nvPr/>
        </p:nvGrpSpPr>
        <p:grpSpPr bwMode="auto">
          <a:xfrm>
            <a:off x="6556384" y="3935311"/>
            <a:ext cx="4002012" cy="688975"/>
            <a:chOff x="5133193" y="4267200"/>
            <a:chExt cx="4002015" cy="688863"/>
          </a:xfrm>
        </p:grpSpPr>
        <p:sp>
          <p:nvSpPr>
            <p:cNvPr id="51215" name="テキスト ボックス 22"/>
            <p:cNvSpPr txBox="1">
              <a:spLocks noChangeArrowheads="1"/>
            </p:cNvSpPr>
            <p:nvPr/>
          </p:nvSpPr>
          <p:spPr bwMode="auto">
            <a:xfrm>
              <a:off x="5486400" y="4267200"/>
              <a:ext cx="3648808" cy="461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400" b="1" dirty="0">
                  <a:ea typeface="メイリオ"/>
                  <a:cs typeface="メイリオ"/>
                </a:rPr>
                <a:t>class="highlight"</a:t>
              </a:r>
              <a:r>
                <a:rPr lang="ja-JP" altLang="en-US" sz="2400" b="1" dirty="0">
                  <a:ea typeface="メイリオ"/>
                  <a:cs typeface="メイリオ"/>
                </a:rPr>
                <a:t>の追加</a:t>
              </a:r>
            </a:p>
          </p:txBody>
        </p:sp>
        <p:sp>
          <p:nvSpPr>
            <p:cNvPr id="51216" name="左矢印 23"/>
            <p:cNvSpPr>
              <a:spLocks noChangeArrowheads="1"/>
            </p:cNvSpPr>
            <p:nvPr/>
          </p:nvSpPr>
          <p:spPr bwMode="auto">
            <a:xfrm rot="-1838003">
              <a:off x="5133193" y="4422663"/>
              <a:ext cx="457200" cy="5334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CC66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ja-JP" altLang="en-US" sz="2400">
                <a:ea typeface="メイリオ"/>
                <a:cs typeface="メイリオ"/>
              </a:endParaRPr>
            </a:p>
          </p:txBody>
        </p:sp>
      </p:grpSp>
      <p:grpSp>
        <p:nvGrpSpPr>
          <p:cNvPr id="5" name="図形グループ 25"/>
          <p:cNvGrpSpPr>
            <a:grpSpLocks/>
          </p:cNvGrpSpPr>
          <p:nvPr/>
        </p:nvGrpSpPr>
        <p:grpSpPr bwMode="auto">
          <a:xfrm>
            <a:off x="6556384" y="4465536"/>
            <a:ext cx="4002012" cy="688975"/>
            <a:chOff x="5133193" y="4267200"/>
            <a:chExt cx="4002015" cy="688863"/>
          </a:xfrm>
        </p:grpSpPr>
        <p:sp>
          <p:nvSpPr>
            <p:cNvPr id="51213" name="テキスト ボックス 26"/>
            <p:cNvSpPr txBox="1">
              <a:spLocks noChangeArrowheads="1"/>
            </p:cNvSpPr>
            <p:nvPr/>
          </p:nvSpPr>
          <p:spPr bwMode="auto">
            <a:xfrm>
              <a:off x="5486400" y="4267200"/>
              <a:ext cx="3648808" cy="461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400" b="1" dirty="0">
                  <a:ea typeface="メイリオ"/>
                  <a:cs typeface="メイリオ"/>
                </a:rPr>
                <a:t>class="highlight"</a:t>
              </a:r>
              <a:r>
                <a:rPr lang="ja-JP" altLang="en-US" sz="2400" b="1" dirty="0">
                  <a:ea typeface="メイリオ"/>
                  <a:cs typeface="メイリオ"/>
                </a:rPr>
                <a:t>の追加</a:t>
              </a:r>
            </a:p>
          </p:txBody>
        </p:sp>
        <p:sp>
          <p:nvSpPr>
            <p:cNvPr id="51214" name="左矢印 27"/>
            <p:cNvSpPr>
              <a:spLocks noChangeArrowheads="1"/>
            </p:cNvSpPr>
            <p:nvPr/>
          </p:nvSpPr>
          <p:spPr bwMode="auto">
            <a:xfrm rot="-1838003">
              <a:off x="5133193" y="4422663"/>
              <a:ext cx="457200" cy="5334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CC66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ja-JP" altLang="en-US" sz="2400">
                <a:ea typeface="メイリオ"/>
                <a:cs typeface="メイリオ"/>
              </a:endParaRPr>
            </a:p>
          </p:txBody>
        </p:sp>
      </p:grpSp>
      <p:grpSp>
        <p:nvGrpSpPr>
          <p:cNvPr id="6" name="図形グループ 28"/>
          <p:cNvGrpSpPr>
            <a:grpSpLocks/>
          </p:cNvGrpSpPr>
          <p:nvPr/>
        </p:nvGrpSpPr>
        <p:grpSpPr bwMode="auto">
          <a:xfrm>
            <a:off x="6556384" y="4995761"/>
            <a:ext cx="4002012" cy="688975"/>
            <a:chOff x="5133193" y="4267200"/>
            <a:chExt cx="4002015" cy="688863"/>
          </a:xfrm>
        </p:grpSpPr>
        <p:sp>
          <p:nvSpPr>
            <p:cNvPr id="51211" name="テキスト ボックス 29"/>
            <p:cNvSpPr txBox="1">
              <a:spLocks noChangeArrowheads="1"/>
            </p:cNvSpPr>
            <p:nvPr/>
          </p:nvSpPr>
          <p:spPr bwMode="auto">
            <a:xfrm>
              <a:off x="5486400" y="4267200"/>
              <a:ext cx="3648808" cy="461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2400" b="1">
                  <a:ea typeface="メイリオ"/>
                  <a:cs typeface="メイリオ"/>
                </a:rPr>
                <a:t>class="highlight"</a:t>
              </a:r>
              <a:r>
                <a:rPr lang="ja-JP" altLang="en-US" sz="2400" b="1">
                  <a:ea typeface="メイリオ"/>
                  <a:cs typeface="メイリオ"/>
                </a:rPr>
                <a:t>の追加</a:t>
              </a:r>
            </a:p>
          </p:txBody>
        </p:sp>
        <p:sp>
          <p:nvSpPr>
            <p:cNvPr id="51212" name="左矢印 30"/>
            <p:cNvSpPr>
              <a:spLocks noChangeArrowheads="1"/>
            </p:cNvSpPr>
            <p:nvPr/>
          </p:nvSpPr>
          <p:spPr bwMode="auto">
            <a:xfrm rot="-1838003">
              <a:off x="5133193" y="4422663"/>
              <a:ext cx="457200" cy="5334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CC66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ja-JP" altLang="en-US" sz="2400">
                <a:ea typeface="メイリオ"/>
                <a:cs typeface="メイリオ"/>
              </a:endParaRPr>
            </a:p>
          </p:txBody>
        </p:sp>
      </p:grpSp>
      <p:sp>
        <p:nvSpPr>
          <p:cNvPr id="36" name="星 32 35"/>
          <p:cNvSpPr>
            <a:spLocks noChangeArrowheads="1"/>
          </p:cNvSpPr>
          <p:nvPr/>
        </p:nvSpPr>
        <p:spPr bwMode="auto">
          <a:xfrm>
            <a:off x="1517659" y="5002110"/>
            <a:ext cx="2895600" cy="1066800"/>
          </a:xfrm>
          <a:prstGeom prst="star32">
            <a:avLst>
              <a:gd name="adj" fmla="val 40838"/>
            </a:avLst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r>
              <a:rPr lang="en-US" altLang="ja-JP" sz="3200" b="1" dirty="0">
                <a:solidFill>
                  <a:schemeClr val="bg1"/>
                </a:solidFill>
                <a:ea typeface="メイリオ"/>
                <a:cs typeface="メイリオ"/>
              </a:rPr>
              <a:t>for</a:t>
            </a:r>
            <a:r>
              <a:rPr lang="ja-JP" altLang="en-US" sz="3200" b="1" dirty="0">
                <a:solidFill>
                  <a:schemeClr val="bg1"/>
                </a:solidFill>
                <a:ea typeface="メイリオ"/>
                <a:cs typeface="メイリオ"/>
              </a:rPr>
              <a:t>文不要！</a:t>
            </a:r>
            <a:endParaRPr lang="en-US" altLang="ja-JP" sz="3200" b="1" dirty="0">
              <a:solidFill>
                <a:schemeClr val="bg1"/>
              </a:solidFill>
              <a:ea typeface="メイリオ"/>
              <a:cs typeface="メイリオ"/>
            </a:endParaRPr>
          </a:p>
        </p:txBody>
      </p:sp>
      <p:sp>
        <p:nvSpPr>
          <p:cNvPr id="22" name="雲 21"/>
          <p:cNvSpPr/>
          <p:nvPr/>
        </p:nvSpPr>
        <p:spPr>
          <a:xfrm>
            <a:off x="173182" y="918550"/>
            <a:ext cx="952462" cy="649363"/>
          </a:xfrm>
          <a:prstGeom prst="cloud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2400">
                <a:ea typeface="メイリオ"/>
              </a:rPr>
              <a:t>復習</a:t>
            </a:r>
          </a:p>
        </p:txBody>
      </p:sp>
    </p:spTree>
    <p:extLst>
      <p:ext uri="{BB962C8B-B14F-4D97-AF65-F5344CB8AC3E}">
        <p14:creationId xmlns:p14="http://schemas.microsoft.com/office/powerpoint/2010/main" val="223091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jQuery API </a:t>
            </a:r>
            <a:r>
              <a:rPr lang="ja-JP" altLang="en-US"/>
              <a:t>ドキュメント</a:t>
            </a:r>
          </a:p>
        </p:txBody>
      </p:sp>
      <p:sp>
        <p:nvSpPr>
          <p:cNvPr id="49155" name="コンテンツ プレースホルダ 17"/>
          <p:cNvSpPr>
            <a:spLocks noGrp="1"/>
          </p:cNvSpPr>
          <p:nvPr>
            <p:ph idx="1"/>
          </p:nvPr>
        </p:nvSpPr>
        <p:spPr>
          <a:xfrm>
            <a:off x="332509" y="1429327"/>
            <a:ext cx="10335491" cy="4638964"/>
          </a:xfrm>
        </p:spPr>
        <p:txBody>
          <a:bodyPr/>
          <a:lstStyle/>
          <a:p>
            <a:r>
              <a:rPr lang="ja-JP" altLang="en-US" dirty="0"/>
              <a:t>本家（英語）　</a:t>
            </a:r>
            <a:r>
              <a:rPr lang="en-US" altLang="ja-JP" dirty="0"/>
              <a:t>http://api.jquery.com/</a:t>
            </a:r>
          </a:p>
          <a:p>
            <a:r>
              <a:rPr lang="ja-JP" altLang="en-US" dirty="0"/>
              <a:t>日本語　割と新しめでまとまっているのは　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http://www.jquerystudy.info/reference/</a:t>
            </a:r>
          </a:p>
          <a:p>
            <a:pPr marL="0" indent="0">
              <a:buNone/>
            </a:pPr>
            <a:r>
              <a:rPr lang="en-US" altLang="ja-JP" dirty="0"/>
              <a:t>	http://s3pw.com/qrefy/</a:t>
            </a:r>
            <a:r>
              <a:rPr lang="ja-JP" altLang="en-US" dirty="0"/>
              <a:t>　あたり。</a:t>
            </a:r>
            <a:endParaRPr lang="en-US" altLang="ja-JP" dirty="0"/>
          </a:p>
          <a:p>
            <a:r>
              <a:rPr lang="ja-JP" altLang="en-US" dirty="0"/>
              <a:t>中国語　例えば以下のものとか？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http://hemin.cn/jq/</a:t>
            </a:r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バージョンによって</a:t>
            </a:r>
            <a:r>
              <a:rPr lang="en-US" altLang="ja-JP" dirty="0"/>
              <a:t>API</a:t>
            </a:r>
            <a:r>
              <a:rPr lang="ja-JP" altLang="en-US" dirty="0"/>
              <a:t>が若干違うことがあるので注意。</a:t>
            </a:r>
            <a:endParaRPr lang="en-US" altLang="ja-JP" dirty="0"/>
          </a:p>
        </p:txBody>
      </p:sp>
      <p:sp>
        <p:nvSpPr>
          <p:cNvPr id="49156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130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90500"/>
            <a:ext cx="11028777" cy="685800"/>
          </a:xfrm>
        </p:spPr>
        <p:txBody>
          <a:bodyPr/>
          <a:lstStyle/>
          <a:p>
            <a:pPr>
              <a:defRPr/>
            </a:pPr>
            <a:r>
              <a:rPr lang="ja-JP" altLang="en-US"/>
              <a:t>演習（セレクタを使いこなす）</a:t>
            </a:r>
          </a:p>
        </p:txBody>
      </p:sp>
      <p:sp>
        <p:nvSpPr>
          <p:cNvPr id="46083" name="コンテンツ プレースホルダ 17"/>
          <p:cNvSpPr>
            <a:spLocks noGrp="1"/>
          </p:cNvSpPr>
          <p:nvPr>
            <p:ph idx="1"/>
          </p:nvPr>
        </p:nvSpPr>
        <p:spPr>
          <a:xfrm>
            <a:off x="387927" y="1422399"/>
            <a:ext cx="10280073" cy="44588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授業資料</a:t>
            </a:r>
            <a:r>
              <a:rPr lang="en-US" altLang="ja-JP" sz="3200" dirty="0"/>
              <a:t>"selector.html"</a:t>
            </a:r>
            <a:r>
              <a:rPr lang="ja-JP" altLang="en-US" sz="3200" dirty="0"/>
              <a:t>で，次の要素が強調されるようなセレクタを指定しよう。</a:t>
            </a:r>
            <a:endParaRPr lang="en-US" altLang="ja-JP" sz="3200" dirty="0"/>
          </a:p>
          <a:p>
            <a:pPr lvl="1"/>
            <a:r>
              <a:rPr lang="ja-JP" altLang="en-US" sz="2800" dirty="0"/>
              <a:t>偶数番目の行</a:t>
            </a:r>
            <a:endParaRPr lang="en-US" altLang="ja-JP" sz="2800" dirty="0"/>
          </a:p>
          <a:p>
            <a:pPr lvl="1"/>
            <a:r>
              <a:rPr lang="ja-JP" altLang="en-US" sz="2800" dirty="0"/>
              <a:t>最後の行</a:t>
            </a:r>
            <a:endParaRPr lang="en-US" altLang="ja-JP" sz="2800" dirty="0"/>
          </a:p>
          <a:p>
            <a:pPr lvl="1"/>
            <a:r>
              <a:rPr lang="ja-JP" altLang="en-US" sz="2800" dirty="0"/>
              <a:t>各行の最も右側のセル</a:t>
            </a:r>
            <a:endParaRPr lang="en-US" altLang="ja-JP" sz="2800" dirty="0"/>
          </a:p>
          <a:p>
            <a:pPr lvl="1"/>
            <a:r>
              <a:rPr lang="ja-JP" altLang="en-US" sz="2800" dirty="0"/>
              <a:t>「</a:t>
            </a:r>
            <a:r>
              <a:rPr lang="en-US" altLang="ja-JP" sz="2800" dirty="0"/>
              <a:t>4</a:t>
            </a:r>
            <a:r>
              <a:rPr lang="ja-JP" altLang="en-US" sz="2800" dirty="0"/>
              <a:t>」を含むセル</a:t>
            </a:r>
            <a:endParaRPr lang="en-US" altLang="ja-JP" sz="2800" dirty="0"/>
          </a:p>
          <a:p>
            <a:pPr lvl="1"/>
            <a:r>
              <a:rPr lang="ja-JP" altLang="en-US" sz="2800" dirty="0"/>
              <a:t>「ＤＷＨ」のセルを含む行</a:t>
            </a:r>
            <a:endParaRPr lang="en-US" altLang="ja-JP" sz="2800" dirty="0"/>
          </a:p>
          <a:p>
            <a:pPr lvl="2"/>
            <a:r>
              <a:rPr lang="ja-JP" altLang="en-US" sz="2400" dirty="0"/>
              <a:t>「</a:t>
            </a:r>
            <a:r>
              <a:rPr lang="en-US" altLang="ja-JP" sz="2400" dirty="0"/>
              <a:t>3</a:t>
            </a:r>
            <a:r>
              <a:rPr lang="ja-JP" altLang="en-US" sz="2400" dirty="0"/>
              <a:t>番目の行」と指定するのは反則</a:t>
            </a:r>
            <a:endParaRPr lang="en-US" altLang="ja-JP" sz="2400" dirty="0"/>
          </a:p>
          <a:p>
            <a:pPr lvl="1"/>
            <a:endParaRPr lang="en-US" altLang="ja-JP" sz="2800" dirty="0"/>
          </a:p>
        </p:txBody>
      </p:sp>
      <p:sp>
        <p:nvSpPr>
          <p:cNvPr id="46084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7790876" y="2829263"/>
          <a:ext cx="2819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6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solidFill>
                            <a:schemeClr val="tx1"/>
                          </a:solidFill>
                          <a:ea typeface="メイリオ"/>
                        </a:rPr>
                        <a:t>略称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solidFill>
                            <a:schemeClr val="tx1"/>
                          </a:solidFill>
                          <a:ea typeface="メイリオ"/>
                        </a:rPr>
                        <a:t>指導教員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solidFill>
                            <a:schemeClr val="tx1"/>
                          </a:solidFill>
                          <a:ea typeface="メイリオ"/>
                        </a:rPr>
                        <a:t>学生数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r>
                        <a:rPr kumimoji="1" lang="ja-JP" altLang="ja-JP" sz="1400">
                          <a:solidFill>
                            <a:schemeClr val="tx1"/>
                          </a:solidFill>
                          <a:ea typeface="メイリオ"/>
                        </a:rPr>
                        <a:t>Ｃ</a:t>
                      </a:r>
                      <a:r>
                        <a:rPr kumimoji="1" lang="ja-JP" altLang="en-US" sz="1400">
                          <a:solidFill>
                            <a:schemeClr val="tx1"/>
                          </a:solidFill>
                          <a:ea typeface="メイリオ"/>
                        </a:rPr>
                        <a:t>ＲＭ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solidFill>
                            <a:schemeClr val="tx1"/>
                          </a:solidFill>
                          <a:ea typeface="メイリオ"/>
                        </a:rPr>
                        <a:t>高　弘昇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>
                          <a:solidFill>
                            <a:schemeClr val="tx1"/>
                          </a:solidFill>
                          <a:ea typeface="メイリオ"/>
                        </a:rPr>
                        <a:t>8</a:t>
                      </a:r>
                      <a:endParaRPr kumimoji="1" lang="ja-JP" altLang="en-US" sz="1400">
                        <a:solidFill>
                          <a:schemeClr val="tx1"/>
                        </a:solidFill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1400" dirty="0">
                          <a:solidFill>
                            <a:schemeClr val="tx1"/>
                          </a:solidFill>
                          <a:ea typeface="メイリオ"/>
                        </a:rPr>
                        <a:t>Ｄ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ea typeface="メイリオ"/>
                        </a:rPr>
                        <a:t>ＷＨ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ea typeface="メイリオ"/>
                        </a:rPr>
                        <a:t>寺下　陽一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ea typeface="メイリオ"/>
                        </a:rPr>
                        <a:t>4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1400" dirty="0">
                          <a:solidFill>
                            <a:schemeClr val="tx1"/>
                          </a:solidFill>
                          <a:ea typeface="メイリオ"/>
                        </a:rPr>
                        <a:t>Ａ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ea typeface="メイリオ"/>
                        </a:rPr>
                        <a:t>ＮＭ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ea typeface="メイリオ"/>
                        </a:rPr>
                        <a:t>植田　浩二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ea typeface="メイリオ"/>
                        </a:rPr>
                        <a:t>14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ea typeface="メイリオ"/>
                        </a:rPr>
                        <a:t>ＳＣＭ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ea typeface="メイリオ"/>
                        </a:rPr>
                        <a:t>今井　恒雄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ea typeface="メイリオ"/>
                        </a:rPr>
                        <a:t>6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ea typeface="メイリオ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2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/>
              <a:t>演習（</a:t>
            </a:r>
            <a:r>
              <a:rPr lang="en-US" altLang="ja-JP" dirty="0"/>
              <a:t>chooser.html</a:t>
            </a:r>
            <a:r>
              <a:rPr lang="ja-JP" altLang="en-US" dirty="0"/>
              <a:t>）</a:t>
            </a:r>
          </a:p>
        </p:txBody>
      </p:sp>
      <p:sp>
        <p:nvSpPr>
          <p:cNvPr id="48131" name="コンテンツ プレースホルダ 6"/>
          <p:cNvSpPr>
            <a:spLocks noGrp="1"/>
          </p:cNvSpPr>
          <p:nvPr>
            <p:ph idx="1"/>
          </p:nvPr>
        </p:nvSpPr>
        <p:spPr>
          <a:xfrm>
            <a:off x="706582" y="1422400"/>
            <a:ext cx="9961418" cy="4867564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ja-JP" altLang="en-US" sz="3600" dirty="0"/>
              <a:t>ラジオボタン付きの箇条書きで，チェックすると，その項目が反転表示されるようにしよう。</a:t>
            </a:r>
            <a:endParaRPr lang="en-US" altLang="ja-JP" sz="3600" dirty="0"/>
          </a:p>
          <a:p>
            <a:pPr lvl="1"/>
            <a:r>
              <a:rPr lang="ja-JP" altLang="en-US" sz="3200" dirty="0"/>
              <a:t>テキスト部分だけを反転するには？</a:t>
            </a:r>
            <a:endParaRPr lang="en-US" altLang="ja-JP" sz="3200" dirty="0"/>
          </a:p>
          <a:p>
            <a:pPr lvl="1"/>
            <a:r>
              <a:rPr lang="ja-JP" altLang="en-US" sz="3200" dirty="0"/>
              <a:t>ラジオボタンを含む項目全体を反転</a:t>
            </a:r>
            <a:endParaRPr lang="en-US" altLang="ja-JP" sz="3200" dirty="0"/>
          </a:p>
          <a:p>
            <a:pPr lvl="1">
              <a:buNone/>
            </a:pPr>
            <a:r>
              <a:rPr lang="en-US" altLang="ja-JP" sz="3200" dirty="0"/>
              <a:t>	</a:t>
            </a:r>
            <a:r>
              <a:rPr lang="ja-JP" altLang="en-US" sz="3200" dirty="0"/>
              <a:t>するには？</a:t>
            </a:r>
            <a:endParaRPr lang="en-US" altLang="ja-JP" sz="3200" dirty="0"/>
          </a:p>
          <a:p>
            <a:pPr lvl="1"/>
            <a:r>
              <a:rPr lang="ja-JP" altLang="en-US" sz="3200" dirty="0"/>
              <a:t>反転する項目を常にただ一つだけ</a:t>
            </a:r>
            <a:endParaRPr lang="en-US" altLang="ja-JP" sz="3200" dirty="0"/>
          </a:p>
          <a:p>
            <a:pPr lvl="1">
              <a:buNone/>
            </a:pPr>
            <a:r>
              <a:rPr lang="en-US" altLang="ja-JP" sz="3200" dirty="0"/>
              <a:t>	</a:t>
            </a:r>
            <a:r>
              <a:rPr lang="ja-JP" altLang="en-US" sz="3200" dirty="0"/>
              <a:t>にするには？</a:t>
            </a:r>
            <a:endParaRPr lang="en-US" altLang="ja-JP" sz="3200" dirty="0"/>
          </a:p>
          <a:p>
            <a:pPr lvl="2">
              <a:buNone/>
            </a:pPr>
            <a:r>
              <a:rPr lang="en-US" altLang="ja-JP" sz="2800" dirty="0"/>
              <a:t>※</a:t>
            </a:r>
            <a:r>
              <a:rPr lang="ja-JP" altLang="en-US" sz="2800" dirty="0"/>
              <a:t>全項目の反転を解除</a:t>
            </a:r>
            <a:r>
              <a:rPr lang="en-US" altLang="ja-JP" sz="2800" dirty="0"/>
              <a:t>⇒</a:t>
            </a:r>
            <a:r>
              <a:rPr lang="ja-JP" altLang="en-US" sz="2800" dirty="0"/>
              <a:t>チェックした項目の反転</a:t>
            </a:r>
          </a:p>
        </p:txBody>
      </p:sp>
      <p:sp>
        <p:nvSpPr>
          <p:cNvPr id="48132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8883040" y="3124200"/>
            <a:ext cx="1295400" cy="1752600"/>
            <a:chOff x="4876800" y="3505200"/>
            <a:chExt cx="1295400" cy="1752600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5214130" y="358140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/>
                <a:t>北陸</a:t>
              </a:r>
              <a:endParaRPr lang="en-US" altLang="ja-JP" sz="2400"/>
            </a:p>
            <a:p>
              <a:endParaRPr lang="en-US" altLang="ja-JP" sz="2400">
                <a:solidFill>
                  <a:srgbClr val="333399"/>
                </a:solidFill>
              </a:endParaRPr>
            </a:p>
            <a:p>
              <a:r>
                <a:rPr lang="ja-JP" altLang="en-US" sz="2400"/>
                <a:t>近畿</a:t>
              </a:r>
              <a:endParaRPr lang="en-US" altLang="ja-JP" sz="2400"/>
            </a:p>
            <a:p>
              <a:r>
                <a:rPr lang="ja-JP" altLang="en-US" sz="2400"/>
                <a:t>山陽</a:t>
              </a: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5304307" y="3996527"/>
              <a:ext cx="615553" cy="369332"/>
            </a:xfrm>
            <a:prstGeom prst="rect">
              <a:avLst/>
            </a:prstGeom>
            <a:solidFill>
              <a:srgbClr val="FF6600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2400">
                  <a:solidFill>
                    <a:schemeClr val="bg1"/>
                  </a:solidFill>
                </a:rPr>
                <a:t>中部</a:t>
              </a:r>
            </a:p>
          </p:txBody>
        </p:sp>
        <p:sp>
          <p:nvSpPr>
            <p:cNvPr id="7" name="円/楕円 6"/>
            <p:cNvSpPr/>
            <p:nvPr/>
          </p:nvSpPr>
          <p:spPr bwMode="auto">
            <a:xfrm>
              <a:off x="5029200" y="3715467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" name="円/楕円 7"/>
            <p:cNvSpPr/>
            <p:nvPr/>
          </p:nvSpPr>
          <p:spPr bwMode="auto">
            <a:xfrm>
              <a:off x="5029200" y="4072727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" name="円/楕円 8"/>
            <p:cNvSpPr/>
            <p:nvPr/>
          </p:nvSpPr>
          <p:spPr bwMode="auto">
            <a:xfrm>
              <a:off x="5029200" y="4429987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円/楕円 9"/>
            <p:cNvSpPr/>
            <p:nvPr/>
          </p:nvSpPr>
          <p:spPr bwMode="auto">
            <a:xfrm>
              <a:off x="5029200" y="4787247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" name="円/楕円 10"/>
            <p:cNvSpPr/>
            <p:nvPr/>
          </p:nvSpPr>
          <p:spPr bwMode="auto">
            <a:xfrm>
              <a:off x="5064810" y="4113317"/>
              <a:ext cx="152400" cy="147420"/>
            </a:xfrm>
            <a:prstGeom prst="ellipse">
              <a:avLst/>
            </a:prstGeom>
            <a:solidFill>
              <a:srgbClr val="3366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auto">
            <a:xfrm>
              <a:off x="4876800" y="3505200"/>
              <a:ext cx="1295400" cy="17526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51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HTML</a:t>
            </a:r>
            <a:r>
              <a:rPr lang="ja-JP" altLang="en-US"/>
              <a:t>要素の属性操作</a:t>
            </a:r>
          </a:p>
        </p:txBody>
      </p:sp>
      <p:sp>
        <p:nvSpPr>
          <p:cNvPr id="50179" name="コンテンツ プレースホルダ 6"/>
          <p:cNvSpPr>
            <a:spLocks noGrp="1"/>
          </p:cNvSpPr>
          <p:nvPr>
            <p:ph idx="1"/>
          </p:nvPr>
        </p:nvSpPr>
        <p:spPr>
          <a:xfrm>
            <a:off x="477982" y="1676400"/>
            <a:ext cx="10190018" cy="45720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表示スタイルを変化させる</a:t>
            </a:r>
            <a:endParaRPr lang="en-US" altLang="ja-JP" sz="3600" dirty="0"/>
          </a:p>
          <a:p>
            <a:pPr lvl="1">
              <a:buClr>
                <a:schemeClr val="tx1"/>
              </a:buClr>
            </a:pPr>
            <a:r>
              <a:rPr lang="en-US" altLang="ja-JP" sz="3200" dirty="0">
                <a:solidFill>
                  <a:srgbClr val="008000"/>
                </a:solidFill>
              </a:rPr>
              <a:t>class</a:t>
            </a:r>
            <a:r>
              <a:rPr lang="ja-JP" altLang="en-US" sz="3200" dirty="0">
                <a:solidFill>
                  <a:srgbClr val="008000"/>
                </a:solidFill>
              </a:rPr>
              <a:t>属性</a:t>
            </a:r>
            <a:r>
              <a:rPr lang="ja-JP" altLang="en-US" sz="3200" dirty="0"/>
              <a:t>を変更して，</a:t>
            </a:r>
            <a:r>
              <a:rPr lang="en-US" altLang="ja-JP" sz="3200" dirty="0"/>
              <a:t>CSS</a:t>
            </a:r>
            <a:r>
              <a:rPr lang="ja-JP" altLang="en-US" sz="3200" dirty="0"/>
              <a:t>スタイルシートとの組合わせで，その要素の表示を変化させる。</a:t>
            </a:r>
            <a:endParaRPr lang="en-US" altLang="ja-JP" sz="3200" dirty="0"/>
          </a:p>
          <a:p>
            <a:pPr lvl="2">
              <a:buClr>
                <a:schemeClr val="tx1"/>
              </a:buClr>
            </a:pPr>
            <a:r>
              <a:rPr lang="en-US" altLang="ja-JP" sz="3000" dirty="0" err="1"/>
              <a:t>addClass</a:t>
            </a:r>
            <a:r>
              <a:rPr lang="en-US" altLang="ja-JP" sz="3000" dirty="0"/>
              <a:t>( ) </a:t>
            </a:r>
            <a:r>
              <a:rPr lang="ja-JP" altLang="en-US" sz="3000" dirty="0"/>
              <a:t>や </a:t>
            </a:r>
            <a:r>
              <a:rPr lang="en-US" altLang="ja-JP" sz="3000" dirty="0" err="1"/>
              <a:t>removeClass</a:t>
            </a:r>
            <a:r>
              <a:rPr lang="en-US" altLang="ja-JP" sz="3000" dirty="0"/>
              <a:t>( ) </a:t>
            </a:r>
            <a:r>
              <a:rPr lang="ja-JP" altLang="en-US" sz="3000" dirty="0"/>
              <a:t>など</a:t>
            </a:r>
            <a:endParaRPr lang="en-US" altLang="ja-JP" sz="3000" dirty="0"/>
          </a:p>
          <a:p>
            <a:pPr lvl="1">
              <a:spcAft>
                <a:spcPts val="1200"/>
              </a:spcAft>
              <a:buClr>
                <a:schemeClr val="tx1"/>
              </a:buClr>
            </a:pPr>
            <a:r>
              <a:rPr lang="en-US" altLang="ja-JP" sz="3200" dirty="0">
                <a:solidFill>
                  <a:srgbClr val="008000"/>
                </a:solidFill>
              </a:rPr>
              <a:t>style</a:t>
            </a:r>
            <a:r>
              <a:rPr lang="ja-JP" altLang="en-US" sz="3200" dirty="0">
                <a:solidFill>
                  <a:srgbClr val="008000"/>
                </a:solidFill>
              </a:rPr>
              <a:t>属性</a:t>
            </a:r>
            <a:r>
              <a:rPr lang="ja-JP" altLang="en-US" sz="3200" dirty="0"/>
              <a:t>を変更して，その要素の表示を直接（スタイルシート経由でなく）変化させる。</a:t>
            </a:r>
            <a:endParaRPr lang="en-US" altLang="ja-JP" sz="3200" dirty="0"/>
          </a:p>
          <a:p>
            <a:pPr lvl="2">
              <a:spcAft>
                <a:spcPts val="1200"/>
              </a:spcAft>
              <a:buClr>
                <a:schemeClr val="tx1"/>
              </a:buClr>
            </a:pPr>
            <a:r>
              <a:rPr lang="en-US" altLang="ja-JP" sz="3000" dirty="0" err="1"/>
              <a:t>css</a:t>
            </a:r>
            <a:r>
              <a:rPr lang="en-US" altLang="ja-JP" sz="3000" dirty="0"/>
              <a:t>( )</a:t>
            </a:r>
          </a:p>
        </p:txBody>
      </p:sp>
      <p:sp>
        <p:nvSpPr>
          <p:cNvPr id="50180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9433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HTML</a:t>
            </a:r>
            <a:r>
              <a:rPr lang="ja-JP" altLang="en-US"/>
              <a:t>要素の属性操作</a:t>
            </a:r>
          </a:p>
        </p:txBody>
      </p:sp>
      <p:sp>
        <p:nvSpPr>
          <p:cNvPr id="48131" name="コンテンツ プレースホルダ 6"/>
          <p:cNvSpPr>
            <a:spLocks noGrp="1"/>
          </p:cNvSpPr>
          <p:nvPr>
            <p:ph idx="1"/>
          </p:nvPr>
        </p:nvSpPr>
        <p:spPr>
          <a:xfrm>
            <a:off x="554182" y="1638850"/>
            <a:ext cx="10113818" cy="4401732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ユーザに対する振る舞いを変化させる</a:t>
            </a:r>
            <a:endParaRPr lang="en-US" altLang="ja-JP" sz="3600" dirty="0"/>
          </a:p>
          <a:p>
            <a:pPr lvl="1"/>
            <a:r>
              <a:rPr lang="en-US" altLang="ja-JP" sz="3200" dirty="0"/>
              <a:t>&lt;a&gt;</a:t>
            </a:r>
            <a:r>
              <a:rPr lang="ja-JP" altLang="en-US" sz="3200" dirty="0"/>
              <a:t>要素の</a:t>
            </a:r>
            <a:r>
              <a:rPr lang="en-US" altLang="ja-JP" sz="3200" dirty="0" err="1">
                <a:solidFill>
                  <a:srgbClr val="008000"/>
                </a:solidFill>
              </a:rPr>
              <a:t>href</a:t>
            </a:r>
            <a:r>
              <a:rPr lang="ja-JP" altLang="en-US" sz="3200" dirty="0">
                <a:solidFill>
                  <a:srgbClr val="008000"/>
                </a:solidFill>
              </a:rPr>
              <a:t>属性</a:t>
            </a:r>
            <a:r>
              <a:rPr lang="ja-JP" altLang="en-US" sz="3200" dirty="0"/>
              <a:t>を変更して，アンカーをクリックした時の行き先を変える。</a:t>
            </a:r>
            <a:endParaRPr lang="en-US" altLang="ja-JP" sz="3200" dirty="0"/>
          </a:p>
          <a:p>
            <a:pPr lvl="2"/>
            <a:r>
              <a:rPr lang="en-US" altLang="ja-JP" sz="3000" dirty="0" err="1"/>
              <a:t>attr</a:t>
            </a:r>
            <a:r>
              <a:rPr lang="en-US" altLang="ja-JP" sz="3000" dirty="0"/>
              <a:t>( )  </a:t>
            </a:r>
            <a:r>
              <a:rPr lang="en-US" altLang="ja-JP" sz="3000" dirty="0" err="1"/>
              <a:t>removeAttr</a:t>
            </a:r>
            <a:r>
              <a:rPr lang="en-US" altLang="ja-JP" sz="3000" dirty="0"/>
              <a:t>( )</a:t>
            </a:r>
          </a:p>
          <a:p>
            <a:pPr lvl="1"/>
            <a:r>
              <a:rPr lang="ja-JP" altLang="en-US" sz="3200" dirty="0"/>
              <a:t>ラジオボタンの</a:t>
            </a:r>
            <a:r>
              <a:rPr lang="en-US" altLang="ja-JP" sz="3200" dirty="0">
                <a:solidFill>
                  <a:srgbClr val="008000"/>
                </a:solidFill>
              </a:rPr>
              <a:t>checked</a:t>
            </a:r>
            <a:r>
              <a:rPr lang="ja-JP" altLang="en-US" sz="3200" dirty="0">
                <a:solidFill>
                  <a:srgbClr val="008000"/>
                </a:solidFill>
              </a:rPr>
              <a:t>属性</a:t>
            </a:r>
            <a:r>
              <a:rPr lang="ja-JP" altLang="en-US" sz="3200" dirty="0"/>
              <a:t>やメニューの</a:t>
            </a:r>
            <a:r>
              <a:rPr lang="en-US" altLang="ja-JP" sz="3200" dirty="0">
                <a:solidFill>
                  <a:srgbClr val="008000"/>
                </a:solidFill>
              </a:rPr>
              <a:t>selected</a:t>
            </a:r>
            <a:r>
              <a:rPr lang="ja-JP" altLang="en-US" sz="3200" dirty="0">
                <a:solidFill>
                  <a:srgbClr val="008000"/>
                </a:solidFill>
              </a:rPr>
              <a:t>属性</a:t>
            </a:r>
            <a:r>
              <a:rPr lang="ja-JP" altLang="en-US" sz="3200" dirty="0"/>
              <a:t>などを変更して，フォームの入力値を変える。</a:t>
            </a:r>
            <a:endParaRPr lang="en-US" altLang="ja-JP" sz="3200" dirty="0"/>
          </a:p>
          <a:p>
            <a:pPr lvl="1">
              <a:buFontTx/>
              <a:buNone/>
            </a:pPr>
            <a:r>
              <a:rPr lang="ja-JP" altLang="en-US" sz="3200" dirty="0"/>
              <a:t>などなど</a:t>
            </a:r>
            <a:r>
              <a:rPr lang="en-US" altLang="ja-JP" sz="3200" dirty="0"/>
              <a:t>…</a:t>
            </a:r>
          </a:p>
        </p:txBody>
      </p:sp>
      <p:sp>
        <p:nvSpPr>
          <p:cNvPr id="48132" name="フッター プレースホル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2192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2126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0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5356</TotalTime>
  <Words>2560</Words>
  <Application>Microsoft Office PowerPoint</Application>
  <PresentationFormat>ワイド画面</PresentationFormat>
  <Paragraphs>385</Paragraphs>
  <Slides>27</Slides>
  <Notes>26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27</vt:i4>
      </vt:variant>
    </vt:vector>
  </HeadingPairs>
  <TitlesOfParts>
    <vt:vector size="37" baseType="lpstr">
      <vt:lpstr>ＭＳ Ｐゴシック</vt:lpstr>
      <vt:lpstr>メイリオ</vt:lpstr>
      <vt:lpstr>小塚明朝 Pro B</vt:lpstr>
      <vt:lpstr>小塚明朝 Pro M</vt:lpstr>
      <vt:lpstr>Arial</vt:lpstr>
      <vt:lpstr>Calibri</vt:lpstr>
      <vt:lpstr>Times</vt:lpstr>
      <vt:lpstr>Wingdings</vt:lpstr>
      <vt:lpstr>template001</vt:lpstr>
      <vt:lpstr>1_デザインの設定</vt:lpstr>
      <vt:lpstr>ウェブプログラミングIII</vt:lpstr>
      <vt:lpstr>jQueryの使い方</vt:lpstr>
      <vt:lpstr>jQueryオブジェクト $(  )</vt:lpstr>
      <vt:lpstr>jQueryオブジェクトの操作</vt:lpstr>
      <vt:lpstr>jQuery API ドキュメント</vt:lpstr>
      <vt:lpstr>演習（セレクタを使いこなす）</vt:lpstr>
      <vt:lpstr>演習（chooser.html）</vt:lpstr>
      <vt:lpstr>HTML要素の属性操作</vt:lpstr>
      <vt:lpstr>HTML要素の属性操作</vt:lpstr>
      <vt:lpstr>属性操作のメソッド</vt:lpstr>
      <vt:lpstr>属性操作のメソッド</vt:lpstr>
      <vt:lpstr>属性操作のショートカット</vt:lpstr>
      <vt:lpstr>属性操作のショートカット</vt:lpstr>
      <vt:lpstr>属性操作のショートカット</vt:lpstr>
      <vt:lpstr>属性操作のショートカット</vt:lpstr>
      <vt:lpstr>演習（attribute.html）</vt:lpstr>
      <vt:lpstr>親子／兄弟関係の変更</vt:lpstr>
      <vt:lpstr>親子／兄弟関係の変更</vt:lpstr>
      <vt:lpstr>親子／兄弟関係の変更</vt:lpstr>
      <vt:lpstr>演習（movelist.html）</vt:lpstr>
      <vt:lpstr>イベント処理</vt:lpstr>
      <vt:lpstr>jQueryが扱えるイベント</vt:lpstr>
      <vt:lpstr>jQueryが扱えるイベント</vt:lpstr>
      <vt:lpstr>onメソッドをいつ実行するか</vt:lpstr>
      <vt:lpstr>onメソッドをいつ実行するか</vt:lpstr>
      <vt:lpstr>補足：コールバック関数</vt:lpstr>
      <vt:lpstr>演習（movelist.html）</vt:lpstr>
    </vt:vector>
  </TitlesOfParts>
  <Company>KCG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京都情報大学院大学</dc:creator>
  <cp:lastModifiedBy>Yamazaki Satoshi</cp:lastModifiedBy>
  <cp:revision>983</cp:revision>
  <dcterms:created xsi:type="dcterms:W3CDTF">2004-03-14T04:44:17Z</dcterms:created>
  <dcterms:modified xsi:type="dcterms:W3CDTF">2021-10-26T08:18:45Z</dcterms:modified>
</cp:coreProperties>
</file>