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8288000" cy="10287000"/>
  <p:notesSz cx="6858000" cy="9144000"/>
  <p:embeddedFontLst>
    <p:embeddedFont>
      <p:font typeface="Allura" panose="020B0604020202020204" charset="0"/>
      <p:regular r:id="rId16"/>
    </p:embeddedFont>
    <p:embeddedFont>
      <p:font typeface="Baskerville Display PT" panose="020B0604020202020204" charset="0"/>
      <p:regular r:id="rId17"/>
    </p:embeddedFon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
      <p:font typeface="Canva Sans Italics" panose="020B0604020202020204" charset="0"/>
      <p:regular r:id="rId23"/>
    </p:embeddedFont>
    <p:embeddedFont>
      <p:font typeface="Glacial Indifference" panose="020B0604020202020204" charset="0"/>
      <p:regular r:id="rId24"/>
    </p:embeddedFont>
    <p:embeddedFont>
      <p:font typeface="Glacial Indifference Bold" panose="020B0604020202020204" charset="0"/>
      <p:regular r:id="rId25"/>
    </p:embeddedFont>
    <p:embeddedFont>
      <p:font typeface="Inter"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7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6618588" y="2112360"/>
            <a:ext cx="5050824" cy="3641646"/>
            <a:chOff x="0" y="0"/>
            <a:chExt cx="6734432" cy="4855528"/>
          </a:xfrm>
        </p:grpSpPr>
        <p:pic>
          <p:nvPicPr>
            <p:cNvPr id="3" name="Picture 3"/>
            <p:cNvPicPr>
              <a:picLocks noChangeAspect="1"/>
            </p:cNvPicPr>
            <p:nvPr/>
          </p:nvPicPr>
          <p:blipFill>
            <a:blip r:embed="rId2"/>
            <a:srcRect t="25966" b="25966"/>
            <a:stretch>
              <a:fillRect/>
            </a:stretch>
          </p:blipFill>
          <p:spPr>
            <a:xfrm>
              <a:off x="0" y="0"/>
              <a:ext cx="6734432" cy="4855528"/>
            </a:xfrm>
            <a:prstGeom prst="rect">
              <a:avLst/>
            </a:prstGeom>
          </p:spPr>
        </p:pic>
      </p:grpSp>
      <p:pic>
        <p:nvPicPr>
          <p:cNvPr id="4" name="Picture 4"/>
          <p:cNvPicPr>
            <a:picLocks noChangeAspect="1"/>
          </p:cNvPicPr>
          <p:nvPr/>
        </p:nvPicPr>
        <p:blipFill>
          <a:blip r:embed="rId3"/>
          <a:srcRect/>
          <a:stretch>
            <a:fillRect/>
          </a:stretch>
        </p:blipFill>
        <p:spPr>
          <a:xfrm>
            <a:off x="3141204" y="736975"/>
            <a:ext cx="11981115" cy="7925009"/>
          </a:xfrm>
          <a:prstGeom prst="rect">
            <a:avLst/>
          </a:prstGeom>
        </p:spPr>
      </p:pic>
      <p:sp>
        <p:nvSpPr>
          <p:cNvPr id="5" name="TextBox 5"/>
          <p:cNvSpPr txBox="1"/>
          <p:nvPr/>
        </p:nvSpPr>
        <p:spPr>
          <a:xfrm>
            <a:off x="3895180" y="8602703"/>
            <a:ext cx="10497641" cy="1177844"/>
          </a:xfrm>
          <a:prstGeom prst="rect">
            <a:avLst/>
          </a:prstGeom>
        </p:spPr>
        <p:txBody>
          <a:bodyPr lIns="0" tIns="0" rIns="0" bIns="0" rtlCol="0" anchor="t">
            <a:spAutoFit/>
          </a:bodyPr>
          <a:lstStyle/>
          <a:p>
            <a:pPr algn="ctr">
              <a:lnSpc>
                <a:spcPts val="9629"/>
              </a:lnSpc>
            </a:pPr>
            <a:r>
              <a:rPr lang="en-US" sz="6878" spc="1375">
                <a:solidFill>
                  <a:srgbClr val="395265"/>
                </a:solidFill>
                <a:latin typeface="Baskerville Display PT"/>
              </a:rPr>
              <a:t>SMART PILLOW</a:t>
            </a:r>
          </a:p>
        </p:txBody>
      </p:sp>
      <p:sp>
        <p:nvSpPr>
          <p:cNvPr id="6" name="TextBox 6"/>
          <p:cNvSpPr txBox="1"/>
          <p:nvPr/>
        </p:nvSpPr>
        <p:spPr>
          <a:xfrm>
            <a:off x="5847343" y="9723397"/>
            <a:ext cx="6593314" cy="416262"/>
          </a:xfrm>
          <a:prstGeom prst="rect">
            <a:avLst/>
          </a:prstGeom>
        </p:spPr>
        <p:txBody>
          <a:bodyPr lIns="0" tIns="0" rIns="0" bIns="0" rtlCol="0" anchor="t">
            <a:spAutoFit/>
          </a:bodyPr>
          <a:lstStyle/>
          <a:p>
            <a:pPr algn="ctr">
              <a:lnSpc>
                <a:spcPts val="3306"/>
              </a:lnSpc>
            </a:pPr>
            <a:r>
              <a:rPr lang="en-US" sz="2361" spc="472">
                <a:solidFill>
                  <a:srgbClr val="395265"/>
                </a:solidFill>
                <a:latin typeface="Inter"/>
              </a:rPr>
              <a:t>GROUP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6648" y="4640189"/>
            <a:ext cx="2105928" cy="1255660"/>
          </a:xfrm>
          <a:prstGeom prst="rect">
            <a:avLst/>
          </a:prstGeom>
        </p:spPr>
      </p:pic>
      <p:sp>
        <p:nvSpPr>
          <p:cNvPr id="3" name="AutoShape 3"/>
          <p:cNvSpPr/>
          <p:nvPr/>
        </p:nvSpPr>
        <p:spPr>
          <a:xfrm rot="80492">
            <a:off x="2603965" y="5250973"/>
            <a:ext cx="813679" cy="0"/>
          </a:xfrm>
          <a:prstGeom prst="line">
            <a:avLst/>
          </a:prstGeom>
          <a:ln w="38100" cap="flat">
            <a:solidFill>
              <a:srgbClr val="000000"/>
            </a:solidFill>
            <a:prstDash val="solid"/>
            <a:headEnd type="none" w="sm" len="sm"/>
            <a:tailEnd type="arrow" w="med" len="sm"/>
          </a:ln>
        </p:spPr>
      </p:sp>
      <p:grpSp>
        <p:nvGrpSpPr>
          <p:cNvPr id="4" name="Group 4"/>
          <p:cNvGrpSpPr/>
          <p:nvPr/>
        </p:nvGrpSpPr>
        <p:grpSpPr>
          <a:xfrm>
            <a:off x="3479533" y="3850798"/>
            <a:ext cx="2559718" cy="2815389"/>
            <a:chOff x="0" y="0"/>
            <a:chExt cx="674165" cy="741502"/>
          </a:xfrm>
        </p:grpSpPr>
        <p:sp>
          <p:nvSpPr>
            <p:cNvPr id="5" name="Freeform 5"/>
            <p:cNvSpPr/>
            <p:nvPr/>
          </p:nvSpPr>
          <p:spPr>
            <a:xfrm>
              <a:off x="0" y="0"/>
              <a:ext cx="674165" cy="741502"/>
            </a:xfrm>
            <a:custGeom>
              <a:avLst/>
              <a:gdLst/>
              <a:ahLst/>
              <a:cxnLst/>
              <a:rect l="l" t="t" r="r" b="b"/>
              <a:pathLst>
                <a:path w="674165" h="741502">
                  <a:moveTo>
                    <a:pt x="0" y="0"/>
                  </a:moveTo>
                  <a:lnTo>
                    <a:pt x="674165" y="0"/>
                  </a:lnTo>
                  <a:lnTo>
                    <a:pt x="674165" y="741502"/>
                  </a:lnTo>
                  <a:lnTo>
                    <a:pt x="0" y="741502"/>
                  </a:lnTo>
                  <a:close/>
                </a:path>
              </a:pathLst>
            </a:custGeom>
            <a:solidFill>
              <a:srgbClr val="000000"/>
            </a:solidFill>
          </p:spPr>
        </p:sp>
        <p:sp>
          <p:nvSpPr>
            <p:cNvPr id="6" name="TextBox 6"/>
            <p:cNvSpPr txBox="1"/>
            <p:nvPr/>
          </p:nvSpPr>
          <p:spPr>
            <a:xfrm>
              <a:off x="0" y="-66675"/>
              <a:ext cx="812800" cy="879475"/>
            </a:xfrm>
            <a:prstGeom prst="rect">
              <a:avLst/>
            </a:prstGeom>
          </p:spPr>
          <p:txBody>
            <a:bodyPr lIns="50800" tIns="50800" rIns="50800" bIns="50800" rtlCol="0" anchor="ctr"/>
            <a:lstStyle/>
            <a:p>
              <a:pPr algn="ctr">
                <a:lnSpc>
                  <a:spcPts val="3500"/>
                </a:lnSpc>
              </a:pPr>
              <a:r>
                <a:rPr lang="en-US" sz="2500">
                  <a:solidFill>
                    <a:srgbClr val="FFFFFF"/>
                  </a:solidFill>
                  <a:latin typeface="Canva Sans"/>
                </a:rPr>
                <a:t>Spectrogram</a:t>
              </a:r>
            </a:p>
          </p:txBody>
        </p:sp>
      </p:grpSp>
      <p:sp>
        <p:nvSpPr>
          <p:cNvPr id="7" name="AutoShape 7"/>
          <p:cNvSpPr/>
          <p:nvPr/>
        </p:nvSpPr>
        <p:spPr>
          <a:xfrm>
            <a:off x="6349064" y="5266009"/>
            <a:ext cx="942854" cy="0"/>
          </a:xfrm>
          <a:prstGeom prst="line">
            <a:avLst/>
          </a:prstGeom>
          <a:ln w="38100" cap="flat">
            <a:solidFill>
              <a:srgbClr val="000000"/>
            </a:solidFill>
            <a:prstDash val="solid"/>
            <a:headEnd type="none" w="sm" len="sm"/>
            <a:tailEnd type="arrow" w="med" len="sm"/>
          </a:ln>
        </p:spPr>
      </p:sp>
      <p:grpSp>
        <p:nvGrpSpPr>
          <p:cNvPr id="8" name="Group 8"/>
          <p:cNvGrpSpPr/>
          <p:nvPr/>
        </p:nvGrpSpPr>
        <p:grpSpPr>
          <a:xfrm>
            <a:off x="7501468" y="3726973"/>
            <a:ext cx="2666981" cy="3086100"/>
            <a:chOff x="0" y="0"/>
            <a:chExt cx="702415" cy="812800"/>
          </a:xfrm>
        </p:grpSpPr>
        <p:sp>
          <p:nvSpPr>
            <p:cNvPr id="9" name="Freeform 9"/>
            <p:cNvSpPr/>
            <p:nvPr/>
          </p:nvSpPr>
          <p:spPr>
            <a:xfrm>
              <a:off x="0" y="0"/>
              <a:ext cx="702415" cy="812800"/>
            </a:xfrm>
            <a:custGeom>
              <a:avLst/>
              <a:gdLst/>
              <a:ahLst/>
              <a:cxnLst/>
              <a:rect l="l" t="t" r="r" b="b"/>
              <a:pathLst>
                <a:path w="702415" h="812800">
                  <a:moveTo>
                    <a:pt x="0" y="0"/>
                  </a:moveTo>
                  <a:lnTo>
                    <a:pt x="702415" y="0"/>
                  </a:lnTo>
                  <a:lnTo>
                    <a:pt x="702415" y="812800"/>
                  </a:lnTo>
                  <a:lnTo>
                    <a:pt x="0" y="812800"/>
                  </a:lnTo>
                  <a:close/>
                </a:path>
              </a:pathLst>
            </a:custGeom>
            <a:solidFill>
              <a:srgbClr val="231F20"/>
            </a:solidFill>
          </p:spPr>
        </p:sp>
        <p:sp>
          <p:nvSpPr>
            <p:cNvPr id="10" name="TextBox 10"/>
            <p:cNvSpPr txBox="1"/>
            <p:nvPr/>
          </p:nvSpPr>
          <p:spPr>
            <a:xfrm>
              <a:off x="0" y="-66675"/>
              <a:ext cx="812800" cy="879475"/>
            </a:xfrm>
            <a:prstGeom prst="rect">
              <a:avLst/>
            </a:prstGeom>
          </p:spPr>
          <p:txBody>
            <a:bodyPr lIns="50800" tIns="50800" rIns="50800" bIns="50800" rtlCol="0" anchor="ctr"/>
            <a:lstStyle/>
            <a:p>
              <a:pPr algn="ctr">
                <a:lnSpc>
                  <a:spcPts val="3500"/>
                </a:lnSpc>
              </a:pPr>
              <a:r>
                <a:rPr lang="en-US" sz="2500">
                  <a:solidFill>
                    <a:srgbClr val="FFFFFF"/>
                  </a:solidFill>
                  <a:latin typeface="Canva Sans"/>
                </a:rPr>
                <a:t>CNN layer</a:t>
              </a:r>
            </a:p>
          </p:txBody>
        </p:sp>
      </p:grpSp>
      <p:sp>
        <p:nvSpPr>
          <p:cNvPr id="11" name="AutoShape 11"/>
          <p:cNvSpPr/>
          <p:nvPr/>
        </p:nvSpPr>
        <p:spPr>
          <a:xfrm rot="-68745">
            <a:off x="10408383" y="5248969"/>
            <a:ext cx="752124" cy="0"/>
          </a:xfrm>
          <a:prstGeom prst="line">
            <a:avLst/>
          </a:prstGeom>
          <a:ln w="38100" cap="flat">
            <a:solidFill>
              <a:srgbClr val="000000"/>
            </a:solidFill>
            <a:prstDash val="solid"/>
            <a:headEnd type="none" w="sm" len="sm"/>
            <a:tailEnd type="arrow" w="med" len="sm"/>
          </a:ln>
        </p:spPr>
      </p:sp>
      <p:grpSp>
        <p:nvGrpSpPr>
          <p:cNvPr id="12" name="Group 12"/>
          <p:cNvGrpSpPr/>
          <p:nvPr/>
        </p:nvGrpSpPr>
        <p:grpSpPr>
          <a:xfrm>
            <a:off x="12037113" y="3726973"/>
            <a:ext cx="2643169" cy="3086100"/>
            <a:chOff x="0" y="0"/>
            <a:chExt cx="696143" cy="812800"/>
          </a:xfrm>
        </p:grpSpPr>
        <p:sp>
          <p:nvSpPr>
            <p:cNvPr id="13" name="Freeform 13"/>
            <p:cNvSpPr/>
            <p:nvPr/>
          </p:nvSpPr>
          <p:spPr>
            <a:xfrm>
              <a:off x="0" y="0"/>
              <a:ext cx="696143" cy="812800"/>
            </a:xfrm>
            <a:custGeom>
              <a:avLst/>
              <a:gdLst/>
              <a:ahLst/>
              <a:cxnLst/>
              <a:rect l="l" t="t" r="r" b="b"/>
              <a:pathLst>
                <a:path w="696143" h="812800">
                  <a:moveTo>
                    <a:pt x="0" y="0"/>
                  </a:moveTo>
                  <a:lnTo>
                    <a:pt x="696143" y="0"/>
                  </a:lnTo>
                  <a:lnTo>
                    <a:pt x="696143" y="812800"/>
                  </a:lnTo>
                  <a:lnTo>
                    <a:pt x="0" y="812800"/>
                  </a:lnTo>
                  <a:close/>
                </a:path>
              </a:pathLst>
            </a:custGeom>
            <a:solidFill>
              <a:srgbClr val="231F20"/>
            </a:solidFill>
          </p:spPr>
        </p:sp>
        <p:sp>
          <p:nvSpPr>
            <p:cNvPr id="14" name="TextBox 14"/>
            <p:cNvSpPr txBox="1"/>
            <p:nvPr/>
          </p:nvSpPr>
          <p:spPr>
            <a:xfrm>
              <a:off x="0" y="-66675"/>
              <a:ext cx="812800" cy="879475"/>
            </a:xfrm>
            <a:prstGeom prst="rect">
              <a:avLst/>
            </a:prstGeom>
          </p:spPr>
          <p:txBody>
            <a:bodyPr lIns="50800" tIns="50800" rIns="50800" bIns="50800" rtlCol="0" anchor="ctr"/>
            <a:lstStyle/>
            <a:p>
              <a:pPr algn="ctr">
                <a:lnSpc>
                  <a:spcPts val="3500"/>
                </a:lnSpc>
              </a:pPr>
              <a:r>
                <a:rPr lang="en-US" sz="2500">
                  <a:solidFill>
                    <a:srgbClr val="FFFFFF"/>
                  </a:solidFill>
                  <a:latin typeface="Canva Sans"/>
                </a:rPr>
                <a:t>Channel Slice</a:t>
              </a:r>
            </a:p>
          </p:txBody>
        </p:sp>
      </p:grpSp>
      <p:sp>
        <p:nvSpPr>
          <p:cNvPr id="15" name="AutoShape 15"/>
          <p:cNvSpPr/>
          <p:nvPr/>
        </p:nvSpPr>
        <p:spPr>
          <a:xfrm>
            <a:off x="15061324" y="5260492"/>
            <a:ext cx="533901" cy="0"/>
          </a:xfrm>
          <a:prstGeom prst="line">
            <a:avLst/>
          </a:prstGeom>
          <a:ln w="38100" cap="flat">
            <a:solidFill>
              <a:srgbClr val="000000"/>
            </a:solidFill>
            <a:prstDash val="solid"/>
            <a:headEnd type="none" w="sm" len="sm"/>
            <a:tailEnd type="triangle" w="lg" len="med"/>
          </a:ln>
        </p:spPr>
      </p:sp>
      <p:sp>
        <p:nvSpPr>
          <p:cNvPr id="16" name="TextBox 16"/>
          <p:cNvSpPr txBox="1"/>
          <p:nvPr/>
        </p:nvSpPr>
        <p:spPr>
          <a:xfrm>
            <a:off x="0" y="6323605"/>
            <a:ext cx="260363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Input Audio</a:t>
            </a:r>
          </a:p>
        </p:txBody>
      </p:sp>
      <p:sp>
        <p:nvSpPr>
          <p:cNvPr id="17" name="TextBox 17"/>
          <p:cNvSpPr txBox="1"/>
          <p:nvPr/>
        </p:nvSpPr>
        <p:spPr>
          <a:xfrm>
            <a:off x="15976225" y="4917910"/>
            <a:ext cx="1498253"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Output</a:t>
            </a:r>
          </a:p>
        </p:txBody>
      </p:sp>
      <p:sp>
        <p:nvSpPr>
          <p:cNvPr id="18" name="TextBox 18"/>
          <p:cNvSpPr txBox="1"/>
          <p:nvPr/>
        </p:nvSpPr>
        <p:spPr>
          <a:xfrm>
            <a:off x="1167353" y="885825"/>
            <a:ext cx="2002482"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Model</a:t>
            </a:r>
          </a:p>
        </p:txBody>
      </p:sp>
      <p:sp>
        <p:nvSpPr>
          <p:cNvPr id="19" name="TextBox 19"/>
          <p:cNvSpPr txBox="1"/>
          <p:nvPr/>
        </p:nvSpPr>
        <p:spPr>
          <a:xfrm>
            <a:off x="1167353" y="2004823"/>
            <a:ext cx="985758"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Data</a:t>
            </a:r>
          </a:p>
        </p:txBody>
      </p:sp>
      <p:sp>
        <p:nvSpPr>
          <p:cNvPr id="20" name="TextBox 20"/>
          <p:cNvSpPr txBox="1"/>
          <p:nvPr/>
        </p:nvSpPr>
        <p:spPr>
          <a:xfrm>
            <a:off x="1028700" y="2823035"/>
            <a:ext cx="8681425"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Munich-Passau Snore Sound Corpus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631789" y="3419475"/>
            <a:ext cx="12748260" cy="32099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Let us now look at  </a:t>
            </a:r>
          </a:p>
          <a:p>
            <a:pPr algn="ctr">
              <a:lnSpc>
                <a:spcPts val="12599"/>
              </a:lnSpc>
            </a:pPr>
            <a:r>
              <a:rPr lang="en-US" sz="9000">
                <a:solidFill>
                  <a:srgbClr val="000000"/>
                </a:solidFill>
                <a:latin typeface="Canva Sans"/>
              </a:rPr>
              <a:t>a demo on the working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479857" y="790575"/>
            <a:ext cx="5328285"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Challeges</a:t>
            </a:r>
          </a:p>
        </p:txBody>
      </p:sp>
      <p:sp>
        <p:nvSpPr>
          <p:cNvPr id="3" name="TextBox 3"/>
          <p:cNvSpPr txBox="1"/>
          <p:nvPr/>
        </p:nvSpPr>
        <p:spPr>
          <a:xfrm>
            <a:off x="1028700" y="2583877"/>
            <a:ext cx="16230600" cy="6000115"/>
          </a:xfrm>
          <a:prstGeom prst="rect">
            <a:avLst/>
          </a:prstGeom>
        </p:spPr>
        <p:txBody>
          <a:bodyPr lIns="0" tIns="0" rIns="0" bIns="0" rtlCol="0" anchor="t">
            <a:spAutoFit/>
          </a:bodyPr>
          <a:lstStyle/>
          <a:p>
            <a:pPr>
              <a:lnSpc>
                <a:spcPts val="4759"/>
              </a:lnSpc>
            </a:pPr>
            <a:r>
              <a:rPr lang="en-US" sz="3399">
                <a:solidFill>
                  <a:srgbClr val="000000"/>
                </a:solidFill>
                <a:latin typeface="Canva Sans"/>
              </a:rPr>
              <a:t>There is currently very little data available for sleep apnea prediction using ECG readings.</a:t>
            </a:r>
          </a:p>
          <a:p>
            <a:pPr>
              <a:lnSpc>
                <a:spcPts val="4759"/>
              </a:lnSpc>
            </a:pPr>
            <a:endParaRPr lang="en-US" sz="3399">
              <a:solidFill>
                <a:srgbClr val="000000"/>
              </a:solidFill>
              <a:latin typeface="Canva Sans"/>
            </a:endParaRPr>
          </a:p>
          <a:p>
            <a:pPr>
              <a:lnSpc>
                <a:spcPts val="4759"/>
              </a:lnSpc>
            </a:pPr>
            <a:r>
              <a:rPr lang="en-US" sz="3399">
                <a:solidFill>
                  <a:srgbClr val="000000"/>
                </a:solidFill>
                <a:latin typeface="Canva Sans"/>
              </a:rPr>
              <a:t>No prior experience working with ECG data therefore was challenging to understand and extract useful information from it.</a:t>
            </a:r>
          </a:p>
          <a:p>
            <a:pPr>
              <a:lnSpc>
                <a:spcPts val="4759"/>
              </a:lnSpc>
            </a:pPr>
            <a:endParaRPr lang="en-US" sz="3399">
              <a:solidFill>
                <a:srgbClr val="000000"/>
              </a:solidFill>
              <a:latin typeface="Canva Sans"/>
            </a:endParaRPr>
          </a:p>
          <a:p>
            <a:pPr>
              <a:lnSpc>
                <a:spcPts val="4759"/>
              </a:lnSpc>
            </a:pPr>
            <a:r>
              <a:rPr lang="en-US" sz="3399">
                <a:solidFill>
                  <a:srgbClr val="000000"/>
                </a:solidFill>
                <a:latin typeface="Canva Sans"/>
              </a:rPr>
              <a:t>Since not being well-versed in Machine Learning, took a lot of effort and time to build and run models.</a:t>
            </a:r>
          </a:p>
          <a:p>
            <a:pPr>
              <a:lnSpc>
                <a:spcPts val="4759"/>
              </a:lnSpc>
            </a:pPr>
            <a:endParaRPr lang="en-US" sz="3399">
              <a:solidFill>
                <a:srgbClr val="000000"/>
              </a:solidFill>
              <a:latin typeface="Canva Sans"/>
            </a:endParaRPr>
          </a:p>
          <a:p>
            <a:pPr>
              <a:lnSpc>
                <a:spcPts val="4759"/>
              </a:lnSpc>
            </a:pPr>
            <a:r>
              <a:rPr lang="en-US" sz="3399">
                <a:solidFill>
                  <a:srgbClr val="000000"/>
                </a:solidFill>
                <a:latin typeface="Canva Sans"/>
              </a:rPr>
              <a:t>Hard to obtain hardware therefore could not implement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5325070" y="790575"/>
            <a:ext cx="7637859"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Future  Scope</a:t>
            </a:r>
          </a:p>
        </p:txBody>
      </p:sp>
      <p:sp>
        <p:nvSpPr>
          <p:cNvPr id="3" name="TextBox 3"/>
          <p:cNvSpPr txBox="1"/>
          <p:nvPr/>
        </p:nvSpPr>
        <p:spPr>
          <a:xfrm>
            <a:off x="1028700" y="2647365"/>
            <a:ext cx="16230600" cy="5875609"/>
          </a:xfrm>
          <a:prstGeom prst="rect">
            <a:avLst/>
          </a:prstGeom>
        </p:spPr>
        <p:txBody>
          <a:bodyPr lIns="0" tIns="0" rIns="0" bIns="0" rtlCol="0" anchor="t">
            <a:spAutoFit/>
          </a:bodyPr>
          <a:lstStyle/>
          <a:p>
            <a:pPr marL="658883" lvl="1" indent="-329441">
              <a:lnSpc>
                <a:spcPts val="4272"/>
              </a:lnSpc>
              <a:buFont typeface="Arial"/>
              <a:buChar char="•"/>
            </a:pPr>
            <a:r>
              <a:rPr lang="en-US" sz="3051">
                <a:solidFill>
                  <a:srgbClr val="000000"/>
                </a:solidFill>
                <a:latin typeface="Canva Sans"/>
              </a:rPr>
              <a:t>Adding more secure protocols and authorization like JWT Tokens with HSA256 hashing.</a:t>
            </a:r>
          </a:p>
          <a:p>
            <a:pPr marL="658883" lvl="1" indent="-329441">
              <a:lnSpc>
                <a:spcPts val="4272"/>
              </a:lnSpc>
              <a:buFont typeface="Arial"/>
              <a:buChar char="•"/>
            </a:pPr>
            <a:r>
              <a:rPr lang="en-US" sz="3051">
                <a:solidFill>
                  <a:srgbClr val="000000"/>
                </a:solidFill>
                <a:latin typeface="Canva Sans"/>
              </a:rPr>
              <a:t>Observe the temperature and humidity and connect the IoT board to the thermostat in the room to actuate and regulate the temperature of the room pertaining to which the user has the deepest sleep.</a:t>
            </a:r>
          </a:p>
          <a:p>
            <a:pPr marL="658883" lvl="1" indent="-329441">
              <a:lnSpc>
                <a:spcPts val="4272"/>
              </a:lnSpc>
              <a:buFont typeface="Arial"/>
              <a:buChar char="•"/>
            </a:pPr>
            <a:r>
              <a:rPr lang="en-US" sz="3051">
                <a:solidFill>
                  <a:srgbClr val="000000"/>
                </a:solidFill>
                <a:latin typeface="Canva Sans"/>
              </a:rPr>
              <a:t> Add pillow shape transform depending upon the pressure value by the pressure sensor. More pressure on the pillow would signify a deeper and more relaxed sleep hence, we could actuate the pillow shape.</a:t>
            </a:r>
          </a:p>
          <a:p>
            <a:pPr marL="658883" lvl="1" indent="-329441">
              <a:lnSpc>
                <a:spcPts val="4272"/>
              </a:lnSpc>
              <a:buFont typeface="Arial"/>
              <a:buChar char="•"/>
            </a:pPr>
            <a:r>
              <a:rPr lang="en-US" sz="3051">
                <a:solidFill>
                  <a:srgbClr val="000000"/>
                </a:solidFill>
                <a:latin typeface="Canva Sans"/>
              </a:rPr>
              <a:t>Determine the time periods when the user had the deepest sleep after playing the music and can continue to play or stop the music depending upon that.</a:t>
            </a:r>
          </a:p>
          <a:p>
            <a:pPr marL="658883" lvl="1" indent="-329441">
              <a:lnSpc>
                <a:spcPts val="4272"/>
              </a:lnSpc>
              <a:buFont typeface="Arial"/>
              <a:buChar char="•"/>
            </a:pPr>
            <a:r>
              <a:rPr lang="en-US" sz="3051">
                <a:solidFill>
                  <a:srgbClr val="000000"/>
                </a:solidFill>
                <a:latin typeface="Canva Sans"/>
              </a:rPr>
              <a:t>Make a mobile friendly web-app with interactive graph and realtime updates.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605997" y="258766"/>
            <a:ext cx="5076005" cy="1377944"/>
          </a:xfrm>
          <a:prstGeom prst="rect">
            <a:avLst/>
          </a:prstGeom>
        </p:spPr>
        <p:txBody>
          <a:bodyPr lIns="0" tIns="0" rIns="0" bIns="0" rtlCol="0" anchor="t">
            <a:spAutoFit/>
          </a:bodyPr>
          <a:lstStyle/>
          <a:p>
            <a:pPr algn="ctr">
              <a:lnSpc>
                <a:spcPts val="11200"/>
              </a:lnSpc>
            </a:pPr>
            <a:r>
              <a:rPr lang="en-US" sz="8000">
                <a:solidFill>
                  <a:srgbClr val="545454"/>
                </a:solidFill>
                <a:latin typeface="Baskerville Display PT"/>
              </a:rPr>
              <a:t>References</a:t>
            </a:r>
          </a:p>
        </p:txBody>
      </p:sp>
      <p:sp>
        <p:nvSpPr>
          <p:cNvPr id="3" name="TextBox 3"/>
          <p:cNvSpPr txBox="1"/>
          <p:nvPr/>
        </p:nvSpPr>
        <p:spPr>
          <a:xfrm>
            <a:off x="895052" y="1905711"/>
            <a:ext cx="16497896" cy="5122165"/>
          </a:xfrm>
          <a:prstGeom prst="rect">
            <a:avLst/>
          </a:prstGeom>
        </p:spPr>
        <p:txBody>
          <a:bodyPr lIns="0" tIns="0" rIns="0" bIns="0" rtlCol="0" anchor="t">
            <a:spAutoFit/>
          </a:bodyPr>
          <a:lstStyle/>
          <a:p>
            <a:pPr marL="654177" lvl="1" indent="-327088">
              <a:lnSpc>
                <a:spcPts val="4241"/>
              </a:lnSpc>
              <a:buFont typeface="Arial"/>
              <a:buChar char="•"/>
            </a:pPr>
            <a:r>
              <a:rPr lang="en-US" sz="3029">
                <a:solidFill>
                  <a:srgbClr val="545454"/>
                </a:solidFill>
                <a:latin typeface="Canva Sans Italics"/>
              </a:rPr>
              <a:t>https://ieeexplore.ieee.org/stamp/stamp.jsp?tp=&amp;arnumber=894630&amp;tag=1</a:t>
            </a:r>
          </a:p>
          <a:p>
            <a:pPr marL="654177" lvl="1" indent="-327088">
              <a:lnSpc>
                <a:spcPts val="4241"/>
              </a:lnSpc>
              <a:buFont typeface="Arial"/>
              <a:buChar char="•"/>
            </a:pPr>
            <a:r>
              <a:rPr lang="en-US" sz="3029">
                <a:solidFill>
                  <a:srgbClr val="545454"/>
                </a:solidFill>
                <a:latin typeface="Canva Sans Italics"/>
              </a:rPr>
              <a:t>https://dl.acm.org/doi/abs/10.1145/2461381.2461405</a:t>
            </a:r>
          </a:p>
          <a:p>
            <a:pPr marL="654177" lvl="1" indent="-327088">
              <a:lnSpc>
                <a:spcPts val="4241"/>
              </a:lnSpc>
              <a:buFont typeface="Arial"/>
              <a:buChar char="•"/>
            </a:pPr>
            <a:r>
              <a:rPr lang="en-US" sz="3029">
                <a:solidFill>
                  <a:srgbClr val="545454"/>
                </a:solidFill>
                <a:latin typeface="Canva Sans Italics"/>
              </a:rPr>
              <a:t>https://ijartet.com/1532/v3s19kingsinternat/conference</a:t>
            </a:r>
          </a:p>
          <a:p>
            <a:pPr marL="654177" lvl="1" indent="-327088">
              <a:lnSpc>
                <a:spcPts val="4241"/>
              </a:lnSpc>
              <a:buFont typeface="Arial"/>
              <a:buChar char="•"/>
            </a:pPr>
            <a:r>
              <a:rPr lang="en-US" sz="3029">
                <a:solidFill>
                  <a:srgbClr val="545454"/>
                </a:solidFill>
                <a:latin typeface="Canva Sans Italics"/>
              </a:rPr>
              <a:t>https://ieeexplore.ieee.org/abstract/document/8553521</a:t>
            </a:r>
          </a:p>
          <a:p>
            <a:pPr marL="654177" lvl="1" indent="-327088">
              <a:lnSpc>
                <a:spcPts val="4241"/>
              </a:lnSpc>
              <a:buFont typeface="Arial"/>
              <a:buChar char="•"/>
            </a:pPr>
            <a:r>
              <a:rPr lang="en-US" sz="3029">
                <a:solidFill>
                  <a:srgbClr val="545454"/>
                </a:solidFill>
                <a:latin typeface="Canva Sans Italics"/>
              </a:rPr>
              <a:t>https://github.com/JackAndCole/Sleep-apnea-detection-through-a-modified-LeNet-5-convolutional-neural-network</a:t>
            </a:r>
          </a:p>
          <a:p>
            <a:pPr marL="654177" lvl="1" indent="-327088">
              <a:lnSpc>
                <a:spcPts val="4241"/>
              </a:lnSpc>
              <a:buFont typeface="Arial"/>
              <a:buChar char="•"/>
            </a:pPr>
            <a:r>
              <a:rPr lang="en-US" sz="3029">
                <a:solidFill>
                  <a:srgbClr val="545454"/>
                </a:solidFill>
                <a:latin typeface="Canva Sans Italics"/>
              </a:rPr>
              <a:t>https://github.com/Bettycxh/Toward-Sleep-Apnea-Detection-with-Lightweight-Multi-scaled-Fusion-Network</a:t>
            </a:r>
          </a:p>
          <a:p>
            <a:pPr>
              <a:lnSpc>
                <a:spcPts val="3779"/>
              </a:lnSpc>
            </a:pPr>
            <a:endParaRPr lang="en-US" sz="3029">
              <a:solidFill>
                <a:srgbClr val="545454"/>
              </a:solidFill>
              <a:latin typeface="Canva Sans Itali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052351" y="790575"/>
            <a:ext cx="10183297"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Acknowledgement</a:t>
            </a:r>
          </a:p>
        </p:txBody>
      </p:sp>
      <p:sp>
        <p:nvSpPr>
          <p:cNvPr id="3" name="TextBox 3"/>
          <p:cNvSpPr txBox="1"/>
          <p:nvPr/>
        </p:nvSpPr>
        <p:spPr>
          <a:xfrm>
            <a:off x="1864871" y="2896648"/>
            <a:ext cx="15086178" cy="5294852"/>
          </a:xfrm>
          <a:prstGeom prst="rect">
            <a:avLst/>
          </a:prstGeom>
        </p:spPr>
        <p:txBody>
          <a:bodyPr lIns="0" tIns="0" rIns="0" bIns="0" rtlCol="0" anchor="t">
            <a:spAutoFit/>
          </a:bodyPr>
          <a:lstStyle/>
          <a:p>
            <a:pPr algn="ctr">
              <a:lnSpc>
                <a:spcPts val="8457"/>
              </a:lnSpc>
            </a:pPr>
            <a:r>
              <a:rPr lang="en-US" sz="6041">
                <a:solidFill>
                  <a:srgbClr val="000000"/>
                </a:solidFill>
                <a:latin typeface="Allura"/>
              </a:rPr>
              <a:t>We would like to express our gratitude to Prof. Priyanka Bagade, TA Aditya Loth, TA Alok Kumar, TA Ravi Shankar Das, TA Rahul Kumar, TA Ayushi Mishra and  TA Subhajyoti Saha for guiding and supporting us through out the Course and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918372" y="2784419"/>
            <a:ext cx="12451256" cy="5736379"/>
            <a:chOff x="0" y="0"/>
            <a:chExt cx="16601675" cy="7648505"/>
          </a:xfrm>
        </p:grpSpPr>
        <p:sp>
          <p:nvSpPr>
            <p:cNvPr id="3" name="TextBox 3"/>
            <p:cNvSpPr txBox="1"/>
            <p:nvPr/>
          </p:nvSpPr>
          <p:spPr>
            <a:xfrm>
              <a:off x="0" y="-9525"/>
              <a:ext cx="10991976" cy="1139825"/>
            </a:xfrm>
            <a:prstGeom prst="rect">
              <a:avLst/>
            </a:prstGeom>
          </p:spPr>
          <p:txBody>
            <a:bodyPr lIns="0" tIns="0" rIns="0" bIns="0" rtlCol="0" anchor="t">
              <a:spAutoFit/>
            </a:bodyPr>
            <a:lstStyle/>
            <a:p>
              <a:pPr algn="l">
                <a:lnSpc>
                  <a:spcPts val="6695"/>
                </a:lnSpc>
              </a:pPr>
              <a:r>
                <a:rPr lang="en-US" sz="5579" spc="290">
                  <a:solidFill>
                    <a:srgbClr val="545454"/>
                  </a:solidFill>
                  <a:latin typeface="Glacial Indifference Bold"/>
                </a:rPr>
                <a:t>NAME</a:t>
              </a:r>
            </a:p>
          </p:txBody>
        </p:sp>
        <p:sp>
          <p:nvSpPr>
            <p:cNvPr id="4" name="TextBox 4"/>
            <p:cNvSpPr txBox="1"/>
            <p:nvPr/>
          </p:nvSpPr>
          <p:spPr>
            <a:xfrm>
              <a:off x="0" y="1611374"/>
              <a:ext cx="10991976" cy="6037131"/>
            </a:xfrm>
            <a:prstGeom prst="rect">
              <a:avLst/>
            </a:prstGeom>
          </p:spPr>
          <p:txBody>
            <a:bodyPr lIns="0" tIns="0" rIns="0" bIns="0" rtlCol="0" anchor="t">
              <a:spAutoFit/>
            </a:bodyPr>
            <a:lstStyle/>
            <a:p>
              <a:pPr>
                <a:lnSpc>
                  <a:spcPts val="7258"/>
                </a:lnSpc>
              </a:pPr>
              <a:r>
                <a:rPr lang="en-US" sz="5336">
                  <a:solidFill>
                    <a:srgbClr val="545454"/>
                  </a:solidFill>
                  <a:latin typeface="Glacial Indifference"/>
                </a:rPr>
                <a:t>Yukkta Seelam</a:t>
              </a:r>
            </a:p>
            <a:p>
              <a:pPr>
                <a:lnSpc>
                  <a:spcPts val="7258"/>
                </a:lnSpc>
              </a:pPr>
              <a:r>
                <a:rPr lang="en-US" sz="5336">
                  <a:solidFill>
                    <a:srgbClr val="545454"/>
                  </a:solidFill>
                  <a:latin typeface="Glacial Indifference"/>
                </a:rPr>
                <a:t>Ankur Kumar</a:t>
              </a:r>
            </a:p>
            <a:p>
              <a:pPr>
                <a:lnSpc>
                  <a:spcPts val="7258"/>
                </a:lnSpc>
              </a:pPr>
              <a:r>
                <a:rPr lang="en-US" sz="5336">
                  <a:solidFill>
                    <a:srgbClr val="545454"/>
                  </a:solidFill>
                  <a:latin typeface="Glacial Indifference"/>
                </a:rPr>
                <a:t>Batta Soumith</a:t>
              </a:r>
            </a:p>
            <a:p>
              <a:pPr>
                <a:lnSpc>
                  <a:spcPts val="7258"/>
                </a:lnSpc>
              </a:pPr>
              <a:r>
                <a:rPr lang="en-US" sz="5336">
                  <a:solidFill>
                    <a:srgbClr val="545454"/>
                  </a:solidFill>
                  <a:latin typeface="Glacial Indifference"/>
                </a:rPr>
                <a:t>Manas</a:t>
              </a:r>
            </a:p>
            <a:p>
              <a:pPr algn="l">
                <a:lnSpc>
                  <a:spcPts val="7258"/>
                </a:lnSpc>
              </a:pPr>
              <a:r>
                <a:rPr lang="en-US" sz="5336">
                  <a:solidFill>
                    <a:srgbClr val="545454"/>
                  </a:solidFill>
                  <a:latin typeface="Glacial Indifference"/>
                </a:rPr>
                <a:t>Ajeet</a:t>
              </a:r>
            </a:p>
          </p:txBody>
        </p:sp>
        <p:sp>
          <p:nvSpPr>
            <p:cNvPr id="5" name="TextBox 5"/>
            <p:cNvSpPr txBox="1"/>
            <p:nvPr/>
          </p:nvSpPr>
          <p:spPr>
            <a:xfrm>
              <a:off x="11674237" y="-9525"/>
              <a:ext cx="4927438" cy="1139825"/>
            </a:xfrm>
            <a:prstGeom prst="rect">
              <a:avLst/>
            </a:prstGeom>
          </p:spPr>
          <p:txBody>
            <a:bodyPr lIns="0" tIns="0" rIns="0" bIns="0" rtlCol="0" anchor="t">
              <a:spAutoFit/>
            </a:bodyPr>
            <a:lstStyle/>
            <a:p>
              <a:pPr algn="l">
                <a:lnSpc>
                  <a:spcPts val="6695"/>
                </a:lnSpc>
              </a:pPr>
              <a:r>
                <a:rPr lang="en-US" sz="5579" spc="290">
                  <a:solidFill>
                    <a:srgbClr val="545454"/>
                  </a:solidFill>
                  <a:latin typeface="Glacial Indifference Bold"/>
                </a:rPr>
                <a:t>ROLL NO.</a:t>
              </a:r>
            </a:p>
          </p:txBody>
        </p:sp>
        <p:sp>
          <p:nvSpPr>
            <p:cNvPr id="6" name="TextBox 6"/>
            <p:cNvSpPr txBox="1"/>
            <p:nvPr/>
          </p:nvSpPr>
          <p:spPr>
            <a:xfrm>
              <a:off x="11674237" y="1611374"/>
              <a:ext cx="4927438" cy="6037131"/>
            </a:xfrm>
            <a:prstGeom prst="rect">
              <a:avLst/>
            </a:prstGeom>
          </p:spPr>
          <p:txBody>
            <a:bodyPr lIns="0" tIns="0" rIns="0" bIns="0" rtlCol="0" anchor="t">
              <a:spAutoFit/>
            </a:bodyPr>
            <a:lstStyle/>
            <a:p>
              <a:pPr>
                <a:lnSpc>
                  <a:spcPts val="7258"/>
                </a:lnSpc>
              </a:pPr>
              <a:r>
                <a:rPr lang="en-US" sz="5336">
                  <a:solidFill>
                    <a:srgbClr val="545454"/>
                  </a:solidFill>
                  <a:latin typeface="Glacial Indifference"/>
                </a:rPr>
                <a:t>201167</a:t>
              </a:r>
            </a:p>
            <a:p>
              <a:pPr>
                <a:lnSpc>
                  <a:spcPts val="7258"/>
                </a:lnSpc>
              </a:pPr>
              <a:r>
                <a:rPr lang="en-US" sz="5336">
                  <a:solidFill>
                    <a:srgbClr val="545454"/>
                  </a:solidFill>
                  <a:latin typeface="Glacial Indifference"/>
                </a:rPr>
                <a:t>200140</a:t>
              </a:r>
            </a:p>
            <a:p>
              <a:pPr>
                <a:lnSpc>
                  <a:spcPts val="7258"/>
                </a:lnSpc>
              </a:pPr>
              <a:r>
                <a:rPr lang="en-US" sz="5336">
                  <a:solidFill>
                    <a:srgbClr val="545454"/>
                  </a:solidFill>
                  <a:latin typeface="Glacial Indifference"/>
                </a:rPr>
                <a:t>200264</a:t>
              </a:r>
            </a:p>
            <a:p>
              <a:pPr>
                <a:lnSpc>
                  <a:spcPts val="7258"/>
                </a:lnSpc>
              </a:pPr>
              <a:r>
                <a:rPr lang="en-US" sz="5336">
                  <a:solidFill>
                    <a:srgbClr val="545454"/>
                  </a:solidFill>
                  <a:latin typeface="Glacial Indifference"/>
                </a:rPr>
                <a:t>200554</a:t>
              </a:r>
            </a:p>
            <a:p>
              <a:pPr algn="l">
                <a:lnSpc>
                  <a:spcPts val="7258"/>
                </a:lnSpc>
              </a:pPr>
              <a:r>
                <a:rPr lang="en-US" sz="5336">
                  <a:solidFill>
                    <a:srgbClr val="545454"/>
                  </a:solidFill>
                  <a:latin typeface="Glacial Indifference"/>
                </a:rPr>
                <a:t>22111005</a:t>
              </a:r>
            </a:p>
          </p:txBody>
        </p:sp>
      </p:grpSp>
      <p:sp>
        <p:nvSpPr>
          <p:cNvPr id="7" name="TextBox 7"/>
          <p:cNvSpPr txBox="1"/>
          <p:nvPr/>
        </p:nvSpPr>
        <p:spPr>
          <a:xfrm>
            <a:off x="6689348" y="180975"/>
            <a:ext cx="4909304" cy="1533525"/>
          </a:xfrm>
          <a:prstGeom prst="rect">
            <a:avLst/>
          </a:prstGeom>
        </p:spPr>
        <p:txBody>
          <a:bodyPr lIns="0" tIns="0" rIns="0" bIns="0" rtlCol="0" anchor="t">
            <a:spAutoFit/>
          </a:bodyPr>
          <a:lstStyle/>
          <a:p>
            <a:pPr algn="ctr">
              <a:lnSpc>
                <a:spcPts val="12599"/>
              </a:lnSpc>
            </a:pPr>
            <a:r>
              <a:rPr lang="en-US" sz="9000">
                <a:solidFill>
                  <a:srgbClr val="545454"/>
                </a:solidFill>
                <a:latin typeface="Baskerville Display PT"/>
              </a:rPr>
              <a:t>Group  - 5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56514" y="3133019"/>
            <a:ext cx="17374973" cy="2142357"/>
          </a:xfrm>
          <a:prstGeom prst="rect">
            <a:avLst/>
          </a:prstGeom>
        </p:spPr>
        <p:txBody>
          <a:bodyPr lIns="0" tIns="0" rIns="0" bIns="0" rtlCol="0" anchor="t">
            <a:spAutoFit/>
          </a:bodyPr>
          <a:lstStyle/>
          <a:p>
            <a:pPr>
              <a:lnSpc>
                <a:spcPts val="4242"/>
              </a:lnSpc>
            </a:pPr>
            <a:r>
              <a:rPr lang="en-US" sz="3030">
                <a:solidFill>
                  <a:srgbClr val="545454"/>
                </a:solidFill>
                <a:latin typeface="Canva Sans"/>
              </a:rPr>
              <a:t>Sleep is a period of rest during which we relax our body and let our body regulate various bodily functions. Sleep is essential to us as it affects our mental and physical state and functioning. Sleep touches every aspect of the health of our body and is truly essential for our well-being. Sleep is vital for the proper development of their mind and body. </a:t>
            </a:r>
          </a:p>
        </p:txBody>
      </p:sp>
      <p:sp>
        <p:nvSpPr>
          <p:cNvPr id="3" name="TextBox 3"/>
          <p:cNvSpPr txBox="1"/>
          <p:nvPr/>
        </p:nvSpPr>
        <p:spPr>
          <a:xfrm>
            <a:off x="456514" y="5473132"/>
            <a:ext cx="17374973" cy="3209157"/>
          </a:xfrm>
          <a:prstGeom prst="rect">
            <a:avLst/>
          </a:prstGeom>
        </p:spPr>
        <p:txBody>
          <a:bodyPr lIns="0" tIns="0" rIns="0" bIns="0" rtlCol="0" anchor="t">
            <a:spAutoFit/>
          </a:bodyPr>
          <a:lstStyle/>
          <a:p>
            <a:pPr>
              <a:lnSpc>
                <a:spcPts val="4242"/>
              </a:lnSpc>
            </a:pPr>
            <a:r>
              <a:rPr lang="en-US" sz="3030">
                <a:solidFill>
                  <a:srgbClr val="545454"/>
                </a:solidFill>
                <a:latin typeface="Canva Sans"/>
              </a:rPr>
              <a:t>However, in today's chaotic world, it has become challenging to have a decent sleep schedule, and we have lately been neglecting our sleep hence, affecting our mental and physical well-being. Mental disorders like depression, stress, anxiety, etc., result from lack of proper sleep. People suffer from constant headaches and mental disorders, yet they refuse to change their sleep schedule. Recent studies show that a large proportion of adolescents lack proper sleep, and thus, we see them suffering from chronic mental disorders nowadays.</a:t>
            </a:r>
          </a:p>
        </p:txBody>
      </p:sp>
      <p:sp>
        <p:nvSpPr>
          <p:cNvPr id="4" name="TextBox 4"/>
          <p:cNvSpPr txBox="1"/>
          <p:nvPr/>
        </p:nvSpPr>
        <p:spPr>
          <a:xfrm>
            <a:off x="7008810" y="876300"/>
            <a:ext cx="3912739" cy="1007329"/>
          </a:xfrm>
          <a:prstGeom prst="rect">
            <a:avLst/>
          </a:prstGeom>
        </p:spPr>
        <p:txBody>
          <a:bodyPr lIns="0" tIns="0" rIns="0" bIns="0" rtlCol="0" anchor="t">
            <a:spAutoFit/>
          </a:bodyPr>
          <a:lstStyle/>
          <a:p>
            <a:pPr algn="ctr">
              <a:lnSpc>
                <a:spcPts val="7859"/>
              </a:lnSpc>
            </a:pPr>
            <a:r>
              <a:rPr lang="en-US" sz="5614">
                <a:solidFill>
                  <a:srgbClr val="545454"/>
                </a:solidFill>
                <a:latin typeface="Canva Sans"/>
              </a:rPr>
              <a:t> Motivation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843648" y="4127293"/>
            <a:ext cx="2587635" cy="1660227"/>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069953" y="3655301"/>
            <a:ext cx="761550" cy="2168114"/>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970297" y="3147929"/>
            <a:ext cx="1426863" cy="1096901"/>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48789" y="3140571"/>
            <a:ext cx="971748" cy="1104259"/>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48789" y="5143500"/>
            <a:ext cx="971748" cy="1104259"/>
          </a:xfrm>
          <a:prstGeom prst="rect">
            <a:avLst/>
          </a:prstGeom>
        </p:spPr>
      </p:pic>
      <p:sp>
        <p:nvSpPr>
          <p:cNvPr id="7" name="AutoShape 7"/>
          <p:cNvSpPr/>
          <p:nvPr/>
        </p:nvSpPr>
        <p:spPr>
          <a:xfrm rot="899999">
            <a:off x="1915347" y="4108243"/>
            <a:ext cx="3632560" cy="0"/>
          </a:xfrm>
          <a:prstGeom prst="line">
            <a:avLst/>
          </a:prstGeom>
          <a:ln w="38100" cap="flat">
            <a:solidFill>
              <a:srgbClr val="000000"/>
            </a:solidFill>
            <a:prstDash val="solid"/>
            <a:headEnd type="none" w="sm" len="sm"/>
            <a:tailEnd type="arrow" w="med" len="sm"/>
          </a:ln>
        </p:spPr>
      </p:sp>
      <p:sp>
        <p:nvSpPr>
          <p:cNvPr id="8" name="AutoShape 8"/>
          <p:cNvSpPr/>
          <p:nvPr/>
        </p:nvSpPr>
        <p:spPr>
          <a:xfrm rot="-636506">
            <a:off x="1986709" y="5464407"/>
            <a:ext cx="3489836" cy="0"/>
          </a:xfrm>
          <a:prstGeom prst="line">
            <a:avLst/>
          </a:prstGeom>
          <a:ln w="38100" cap="flat">
            <a:solidFill>
              <a:srgbClr val="000000"/>
            </a:solidFill>
            <a:prstDash val="solid"/>
            <a:headEnd type="none" w="sm" len="sm"/>
            <a:tailEnd type="arrow" w="med" len="sm"/>
          </a:ln>
        </p:spPr>
      </p:sp>
      <p:sp>
        <p:nvSpPr>
          <p:cNvPr id="9" name="AutoShape 9"/>
          <p:cNvSpPr/>
          <p:nvPr/>
        </p:nvSpPr>
        <p:spPr>
          <a:xfrm>
            <a:off x="7334873" y="5143500"/>
            <a:ext cx="3003950" cy="0"/>
          </a:xfrm>
          <a:prstGeom prst="line">
            <a:avLst/>
          </a:prstGeom>
          <a:ln w="38100" cap="flat">
            <a:solidFill>
              <a:srgbClr val="000000"/>
            </a:solidFill>
            <a:prstDash val="solid"/>
            <a:headEnd type="none" w="sm" len="sm"/>
            <a:tailEnd type="arrow" w="med" len="sm"/>
          </a:ln>
        </p:spPr>
      </p:sp>
      <p:pic>
        <p:nvPicPr>
          <p:cNvPr id="10" name="Picture 1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64720" y="3916981"/>
            <a:ext cx="2321730" cy="2080850"/>
          </a:xfrm>
          <a:prstGeom prst="rect">
            <a:avLst/>
          </a:prstGeom>
        </p:spPr>
      </p:pic>
      <p:sp>
        <p:nvSpPr>
          <p:cNvPr id="11" name="TextBox 11"/>
          <p:cNvSpPr txBox="1"/>
          <p:nvPr/>
        </p:nvSpPr>
        <p:spPr>
          <a:xfrm>
            <a:off x="6069953" y="252329"/>
            <a:ext cx="6385560"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Final Model</a:t>
            </a:r>
          </a:p>
        </p:txBody>
      </p:sp>
      <p:sp>
        <p:nvSpPr>
          <p:cNvPr id="12" name="TextBox 12"/>
          <p:cNvSpPr txBox="1"/>
          <p:nvPr/>
        </p:nvSpPr>
        <p:spPr>
          <a:xfrm>
            <a:off x="530936" y="7027657"/>
            <a:ext cx="296418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Body Sensors </a:t>
            </a:r>
          </a:p>
        </p:txBody>
      </p:sp>
      <p:sp>
        <p:nvSpPr>
          <p:cNvPr id="13" name="TextBox 13"/>
          <p:cNvSpPr txBox="1"/>
          <p:nvPr/>
        </p:nvSpPr>
        <p:spPr>
          <a:xfrm>
            <a:off x="5875643" y="7027657"/>
            <a:ext cx="126492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Pillow</a:t>
            </a:r>
          </a:p>
        </p:txBody>
      </p:sp>
      <p:sp>
        <p:nvSpPr>
          <p:cNvPr id="14" name="TextBox 14"/>
          <p:cNvSpPr txBox="1"/>
          <p:nvPr/>
        </p:nvSpPr>
        <p:spPr>
          <a:xfrm>
            <a:off x="11444046" y="7027657"/>
            <a:ext cx="138684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Server</a:t>
            </a:r>
          </a:p>
        </p:txBody>
      </p:sp>
      <p:sp>
        <p:nvSpPr>
          <p:cNvPr id="15" name="TextBox 15"/>
          <p:cNvSpPr txBox="1"/>
          <p:nvPr/>
        </p:nvSpPr>
        <p:spPr>
          <a:xfrm>
            <a:off x="2355203" y="8084297"/>
            <a:ext cx="4152900" cy="1317624"/>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Writes raw reading from</a:t>
            </a:r>
          </a:p>
          <a:p>
            <a:pPr algn="ctr">
              <a:lnSpc>
                <a:spcPts val="3500"/>
              </a:lnSpc>
            </a:pPr>
            <a:r>
              <a:rPr lang="en-US" sz="2500">
                <a:solidFill>
                  <a:srgbClr val="000000"/>
                </a:solidFill>
                <a:latin typeface="Canva Sans"/>
              </a:rPr>
              <a:t>the sensors so that the</a:t>
            </a:r>
          </a:p>
          <a:p>
            <a:pPr algn="ctr">
              <a:lnSpc>
                <a:spcPts val="3500"/>
              </a:lnSpc>
            </a:pPr>
            <a:r>
              <a:rPr lang="en-US" sz="2500">
                <a:solidFill>
                  <a:srgbClr val="000000"/>
                </a:solidFill>
                <a:latin typeface="Canva Sans"/>
              </a:rPr>
              <a:t> pillow can access the data </a:t>
            </a:r>
          </a:p>
        </p:txBody>
      </p:sp>
      <p:sp>
        <p:nvSpPr>
          <p:cNvPr id="16" name="TextBox 16"/>
          <p:cNvSpPr txBox="1"/>
          <p:nvPr/>
        </p:nvSpPr>
        <p:spPr>
          <a:xfrm>
            <a:off x="7412528" y="4361782"/>
            <a:ext cx="2872740" cy="441324"/>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Ecg and other data</a:t>
            </a:r>
          </a:p>
        </p:txBody>
      </p:sp>
      <p:sp>
        <p:nvSpPr>
          <p:cNvPr id="17" name="TextBox 17"/>
          <p:cNvSpPr txBox="1"/>
          <p:nvPr/>
        </p:nvSpPr>
        <p:spPr>
          <a:xfrm>
            <a:off x="7412528" y="8084297"/>
            <a:ext cx="4320540" cy="879474"/>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If the data changes we send </a:t>
            </a:r>
          </a:p>
          <a:p>
            <a:pPr algn="ctr">
              <a:lnSpc>
                <a:spcPts val="3500"/>
              </a:lnSpc>
            </a:pPr>
            <a:r>
              <a:rPr lang="en-US" sz="2500">
                <a:solidFill>
                  <a:srgbClr val="000000"/>
                </a:solidFill>
                <a:latin typeface="Canva Sans"/>
              </a:rPr>
              <a:t>it to the server</a:t>
            </a:r>
          </a:p>
        </p:txBody>
      </p:sp>
      <p:sp>
        <p:nvSpPr>
          <p:cNvPr id="18" name="AutoShape 18"/>
          <p:cNvSpPr/>
          <p:nvPr/>
        </p:nvSpPr>
        <p:spPr>
          <a:xfrm>
            <a:off x="13623498" y="5143500"/>
            <a:ext cx="1722970" cy="0"/>
          </a:xfrm>
          <a:prstGeom prst="line">
            <a:avLst/>
          </a:prstGeom>
          <a:ln w="38100" cap="flat">
            <a:solidFill>
              <a:srgbClr val="000000"/>
            </a:solidFill>
            <a:prstDash val="solid"/>
            <a:headEnd type="none" w="sm" len="sm"/>
            <a:tailEnd type="arrow" w="med" len="sm"/>
          </a:ln>
        </p:spPr>
      </p:sp>
      <p:sp>
        <p:nvSpPr>
          <p:cNvPr id="19" name="TextBox 19"/>
          <p:cNvSpPr txBox="1"/>
          <p:nvPr/>
        </p:nvSpPr>
        <p:spPr>
          <a:xfrm>
            <a:off x="12272749" y="8084297"/>
            <a:ext cx="4823460" cy="879474"/>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The data is stored, fed into </a:t>
            </a:r>
          </a:p>
          <a:p>
            <a:pPr algn="ctr">
              <a:lnSpc>
                <a:spcPts val="3500"/>
              </a:lnSpc>
            </a:pPr>
            <a:r>
              <a:rPr lang="en-US" sz="2500">
                <a:solidFill>
                  <a:srgbClr val="000000"/>
                </a:solidFill>
                <a:latin typeface="Canva Sans"/>
              </a:rPr>
              <a:t>models and the result is shown </a:t>
            </a:r>
          </a:p>
        </p:txBody>
      </p:sp>
      <p:sp>
        <p:nvSpPr>
          <p:cNvPr id="20" name="TextBox 20"/>
          <p:cNvSpPr txBox="1"/>
          <p:nvPr/>
        </p:nvSpPr>
        <p:spPr>
          <a:xfrm>
            <a:off x="15644485" y="7027657"/>
            <a:ext cx="236220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Display API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670117" y="353300"/>
            <a:ext cx="12617648"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Sleep Apnea Detection</a:t>
            </a:r>
          </a:p>
        </p:txBody>
      </p:sp>
      <p:sp>
        <p:nvSpPr>
          <p:cNvPr id="3" name="TextBox 3"/>
          <p:cNvSpPr txBox="1"/>
          <p:nvPr/>
        </p:nvSpPr>
        <p:spPr>
          <a:xfrm>
            <a:off x="1028700" y="3329903"/>
            <a:ext cx="16230600" cy="1799590"/>
          </a:xfrm>
          <a:prstGeom prst="rect">
            <a:avLst/>
          </a:prstGeom>
        </p:spPr>
        <p:txBody>
          <a:bodyPr lIns="0" tIns="0" rIns="0" bIns="0" rtlCol="0" anchor="t">
            <a:spAutoFit/>
          </a:bodyPr>
          <a:lstStyle/>
          <a:p>
            <a:pPr>
              <a:lnSpc>
                <a:spcPts val="4759"/>
              </a:lnSpc>
            </a:pPr>
            <a:r>
              <a:rPr lang="en-US" sz="3399">
                <a:solidFill>
                  <a:srgbClr val="000000"/>
                </a:solidFill>
                <a:latin typeface="Canva Sans"/>
              </a:rPr>
              <a:t>ECG data from 35 different people is used. Their respective ages, and sex is known too.</a:t>
            </a:r>
          </a:p>
          <a:p>
            <a:pPr algn="ctr">
              <a:lnSpc>
                <a:spcPts val="4759"/>
              </a:lnSpc>
            </a:pPr>
            <a:endParaRPr lang="en-US" sz="3399">
              <a:solidFill>
                <a:srgbClr val="000000"/>
              </a:solidFill>
              <a:latin typeface="Canva Sans"/>
            </a:endParaRPr>
          </a:p>
        </p:txBody>
      </p:sp>
      <p:sp>
        <p:nvSpPr>
          <p:cNvPr id="4" name="TextBox 4"/>
          <p:cNvSpPr txBox="1"/>
          <p:nvPr/>
        </p:nvSpPr>
        <p:spPr>
          <a:xfrm>
            <a:off x="704017" y="2215437"/>
            <a:ext cx="1681520"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Data:</a:t>
            </a:r>
          </a:p>
        </p:txBody>
      </p:sp>
      <p:sp>
        <p:nvSpPr>
          <p:cNvPr id="5" name="TextBox 5"/>
          <p:cNvSpPr txBox="1"/>
          <p:nvPr/>
        </p:nvSpPr>
        <p:spPr>
          <a:xfrm>
            <a:off x="704017" y="5252089"/>
            <a:ext cx="6059924"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Feature Extraction:</a:t>
            </a:r>
          </a:p>
        </p:txBody>
      </p:sp>
      <p:sp>
        <p:nvSpPr>
          <p:cNvPr id="6" name="TextBox 6"/>
          <p:cNvSpPr txBox="1"/>
          <p:nvPr/>
        </p:nvSpPr>
        <p:spPr>
          <a:xfrm>
            <a:off x="1028700" y="6367784"/>
            <a:ext cx="16872778" cy="1799590"/>
          </a:xfrm>
          <a:prstGeom prst="rect">
            <a:avLst/>
          </a:prstGeom>
        </p:spPr>
        <p:txBody>
          <a:bodyPr lIns="0" tIns="0" rIns="0" bIns="0" rtlCol="0" anchor="t">
            <a:spAutoFit/>
          </a:bodyPr>
          <a:lstStyle/>
          <a:p>
            <a:pPr algn="just">
              <a:lnSpc>
                <a:spcPts val="4759"/>
              </a:lnSpc>
            </a:pPr>
            <a:r>
              <a:rPr lang="en-US" sz="3399">
                <a:solidFill>
                  <a:srgbClr val="000000"/>
                </a:solidFill>
                <a:latin typeface="Canva Sans"/>
              </a:rPr>
              <a:t>Raw ECG data is not very useful as it is hard to understand the data. Therefore  only the uselful features are extracted from it and saved as the input to the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16252" y="4015823"/>
            <a:ext cx="10055497" cy="5867478"/>
          </a:xfrm>
          <a:prstGeom prst="rect">
            <a:avLst/>
          </a:prstGeom>
        </p:spPr>
      </p:pic>
      <p:sp>
        <p:nvSpPr>
          <p:cNvPr id="3" name="TextBox 3"/>
          <p:cNvSpPr txBox="1"/>
          <p:nvPr/>
        </p:nvSpPr>
        <p:spPr>
          <a:xfrm>
            <a:off x="673973" y="885825"/>
            <a:ext cx="2176224"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Model:</a:t>
            </a:r>
          </a:p>
        </p:txBody>
      </p:sp>
      <p:sp>
        <p:nvSpPr>
          <p:cNvPr id="4" name="TextBox 4"/>
          <p:cNvSpPr txBox="1"/>
          <p:nvPr/>
        </p:nvSpPr>
        <p:spPr>
          <a:xfrm>
            <a:off x="1028700" y="1886845"/>
            <a:ext cx="16230600" cy="1799590"/>
          </a:xfrm>
          <a:prstGeom prst="rect">
            <a:avLst/>
          </a:prstGeom>
        </p:spPr>
        <p:txBody>
          <a:bodyPr lIns="0" tIns="0" rIns="0" bIns="0" rtlCol="0" anchor="t">
            <a:spAutoFit/>
          </a:bodyPr>
          <a:lstStyle/>
          <a:p>
            <a:pPr>
              <a:lnSpc>
                <a:spcPts val="4759"/>
              </a:lnSpc>
            </a:pPr>
            <a:r>
              <a:rPr lang="en-US" sz="3399">
                <a:solidFill>
                  <a:srgbClr val="000000"/>
                </a:solidFill>
                <a:latin typeface="Canva Sans"/>
              </a:rPr>
              <a:t>The model consists of 2 LSTM layers for the input, followed by a dense layer, concatenation of the LSTM and dense layers, again followed by 2 dense layers and finally the activation layer.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70830" y="2479321"/>
            <a:ext cx="8138400" cy="5276396"/>
          </a:xfrm>
          <a:prstGeom prst="rect">
            <a:avLst/>
          </a:prstGeom>
        </p:spPr>
      </p:pic>
      <p:pic>
        <p:nvPicPr>
          <p:cNvPr id="3" name="Picture 3"/>
          <p:cNvPicPr>
            <a:picLocks noChangeAspect="1"/>
          </p:cNvPicPr>
          <p:nvPr/>
        </p:nvPicPr>
        <p:blipFill>
          <a:blip r:embed="rId3"/>
          <a:srcRect/>
          <a:stretch>
            <a:fillRect/>
          </a:stretch>
        </p:blipFill>
        <p:spPr>
          <a:xfrm>
            <a:off x="9620351" y="2479321"/>
            <a:ext cx="7975632" cy="5276396"/>
          </a:xfrm>
          <a:prstGeom prst="rect">
            <a:avLst/>
          </a:prstGeom>
        </p:spPr>
      </p:pic>
      <p:sp>
        <p:nvSpPr>
          <p:cNvPr id="4" name="TextBox 4"/>
          <p:cNvSpPr txBox="1"/>
          <p:nvPr/>
        </p:nvSpPr>
        <p:spPr>
          <a:xfrm>
            <a:off x="1028700" y="885825"/>
            <a:ext cx="5216128"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Loss Vs. Epochs:</a:t>
            </a:r>
          </a:p>
        </p:txBody>
      </p:sp>
      <p:sp>
        <p:nvSpPr>
          <p:cNvPr id="5" name="TextBox 5"/>
          <p:cNvSpPr txBox="1"/>
          <p:nvPr/>
        </p:nvSpPr>
        <p:spPr>
          <a:xfrm>
            <a:off x="9538967" y="885825"/>
            <a:ext cx="8138400"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Accuracy Vs.  Epochs: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644256" y="580022"/>
            <a:ext cx="8999488"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Snore Detection</a:t>
            </a:r>
          </a:p>
        </p:txBody>
      </p:sp>
      <p:sp>
        <p:nvSpPr>
          <p:cNvPr id="3" name="TextBox 3"/>
          <p:cNvSpPr txBox="1"/>
          <p:nvPr/>
        </p:nvSpPr>
        <p:spPr>
          <a:xfrm>
            <a:off x="1691941" y="3838391"/>
            <a:ext cx="14904118" cy="359981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Snoring, whilst potentially embarrassing for a snorer, can have greater health implications such that correct identification of its cause can save lives. For example, Obstructive Sleep Apnea (OSA), a disorder that results from blockage of upper airways during sleep, can provoke damaging short and long-term effects on a person's well-being and can even cause death.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762</Words>
  <Application>Microsoft Office PowerPoint</Application>
  <PresentationFormat>Custom</PresentationFormat>
  <Paragraphs>75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Canva Sans</vt:lpstr>
      <vt:lpstr>Canva Sans Italics</vt:lpstr>
      <vt:lpstr>Allura</vt:lpstr>
      <vt:lpstr>Glacial Indifference Bold</vt:lpstr>
      <vt:lpstr>Arial</vt:lpstr>
      <vt:lpstr>Calibri</vt:lpstr>
      <vt:lpstr>Inter</vt:lpstr>
      <vt:lpstr>Glacial Indifference</vt:lpstr>
      <vt:lpstr>Baskerville Display 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pillow Final Presentation</dc:title>
  <cp:lastModifiedBy>Yukkta Seelam</cp:lastModifiedBy>
  <cp:revision>3</cp:revision>
  <dcterms:created xsi:type="dcterms:W3CDTF">2006-08-16T00:00:00Z</dcterms:created>
  <dcterms:modified xsi:type="dcterms:W3CDTF">2023-04-02T10:47:10Z</dcterms:modified>
  <dc:identifier>DAFR_IZlMK8</dc:identifier>
</cp:coreProperties>
</file>