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Inter" charset="1" panose="020B0502030000000004"/>
      <p:regular r:id="rId14"/>
    </p:embeddedFont>
    <p:embeddedFont>
      <p:font typeface="Inter Bold" charset="1" panose="020B0802030000000004"/>
      <p:regular r:id="rId15"/>
    </p:embeddedFont>
    <p:embeddedFont>
      <p:font typeface="Inter Italics" charset="1" panose="020B0502030000000004"/>
      <p:regular r:id="rId16"/>
    </p:embeddedFont>
    <p:embeddedFont>
      <p:font typeface="Inter Bold Italics" charset="1" panose="020B0802030000000004"/>
      <p:regular r:id="rId17"/>
    </p:embeddedFont>
    <p:embeddedFont>
      <p:font typeface="Baskerville Display PT" charset="1" panose="02030602080406020203"/>
      <p:regular r:id="rId18"/>
    </p:embeddedFont>
    <p:embeddedFont>
      <p:font typeface="Baskerville Display PT Bold" charset="1" panose="02030702080406020203"/>
      <p:regular r:id="rId19"/>
    </p:embeddedFont>
    <p:embeddedFont>
      <p:font typeface="Baskerville Display PT Italics" charset="1" panose="02030602080406090203"/>
      <p:regular r:id="rId20"/>
    </p:embeddedFont>
    <p:embeddedFont>
      <p:font typeface="Baskerville Display PT Bold Italics" charset="1" panose="02030702080406090203"/>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18588" y="2112360"/>
            <a:ext cx="5050824" cy="3641646"/>
            <a:chOff x="0" y="0"/>
            <a:chExt cx="6734432" cy="4855528"/>
          </a:xfrm>
        </p:grpSpPr>
        <p:pic>
          <p:nvPicPr>
            <p:cNvPr name="Picture 3" id="3"/>
            <p:cNvPicPr>
              <a:picLocks noChangeAspect="true"/>
            </p:cNvPicPr>
            <p:nvPr/>
          </p:nvPicPr>
          <p:blipFill>
            <a:blip r:embed="rId2"/>
            <a:srcRect l="0" t="25966" r="0" b="25966"/>
            <a:stretch>
              <a:fillRect/>
            </a:stretch>
          </p:blipFill>
          <p:spPr>
            <a:xfrm>
              <a:off x="0" y="0"/>
              <a:ext cx="6734432" cy="4855528"/>
            </a:xfrm>
            <a:prstGeom prst="rect">
              <a:avLst/>
            </a:prstGeom>
          </p:spPr>
        </p:pic>
      </p:grpSp>
      <p:pic>
        <p:nvPicPr>
          <p:cNvPr name="Picture 4" id="4"/>
          <p:cNvPicPr>
            <a:picLocks noChangeAspect="true"/>
          </p:cNvPicPr>
          <p:nvPr/>
        </p:nvPicPr>
        <p:blipFill>
          <a:blip r:embed="rId3"/>
          <a:srcRect l="0" t="0" r="0" b="0"/>
          <a:stretch>
            <a:fillRect/>
          </a:stretch>
        </p:blipFill>
        <p:spPr>
          <a:xfrm flipH="false" flipV="false" rot="0">
            <a:off x="3141204" y="736975"/>
            <a:ext cx="11981115" cy="7925009"/>
          </a:xfrm>
          <a:prstGeom prst="rect">
            <a:avLst/>
          </a:prstGeom>
        </p:spPr>
      </p:pic>
      <p:sp>
        <p:nvSpPr>
          <p:cNvPr name="TextBox 5" id="5"/>
          <p:cNvSpPr txBox="true"/>
          <p:nvPr/>
        </p:nvSpPr>
        <p:spPr>
          <a:xfrm rot="0">
            <a:off x="3895180" y="8602703"/>
            <a:ext cx="10497641" cy="1177844"/>
          </a:xfrm>
          <a:prstGeom prst="rect">
            <a:avLst/>
          </a:prstGeom>
        </p:spPr>
        <p:txBody>
          <a:bodyPr anchor="t" rtlCol="false" tIns="0" lIns="0" bIns="0" rIns="0">
            <a:spAutoFit/>
          </a:bodyPr>
          <a:lstStyle/>
          <a:p>
            <a:pPr algn="ctr">
              <a:lnSpc>
                <a:spcPts val="9629"/>
              </a:lnSpc>
            </a:pPr>
            <a:r>
              <a:rPr lang="en-US" sz="6878" spc="1375">
                <a:solidFill>
                  <a:srgbClr val="395265"/>
                </a:solidFill>
                <a:latin typeface="Baskerville Display PT"/>
              </a:rPr>
              <a:t>SMART PILLOW</a:t>
            </a:r>
          </a:p>
        </p:txBody>
      </p:sp>
      <p:sp>
        <p:nvSpPr>
          <p:cNvPr name="TextBox 6" id="6"/>
          <p:cNvSpPr txBox="true"/>
          <p:nvPr/>
        </p:nvSpPr>
        <p:spPr>
          <a:xfrm rot="0">
            <a:off x="5847343" y="9723397"/>
            <a:ext cx="6593314" cy="416262"/>
          </a:xfrm>
          <a:prstGeom prst="rect">
            <a:avLst/>
          </a:prstGeom>
        </p:spPr>
        <p:txBody>
          <a:bodyPr anchor="t" rtlCol="false" tIns="0" lIns="0" bIns="0" rIns="0">
            <a:spAutoFit/>
          </a:bodyPr>
          <a:lstStyle/>
          <a:p>
            <a:pPr algn="ctr">
              <a:lnSpc>
                <a:spcPts val="3306"/>
              </a:lnSpc>
            </a:pPr>
            <a:r>
              <a:rPr lang="en-US" sz="2361" spc="472">
                <a:solidFill>
                  <a:srgbClr val="395265"/>
                </a:solidFill>
                <a:latin typeface="Inter"/>
              </a:rPr>
              <a:t>GROUP 5</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6252448" y="180975"/>
            <a:ext cx="5783104" cy="1483993"/>
          </a:xfrm>
          <a:prstGeom prst="rect">
            <a:avLst/>
          </a:prstGeom>
        </p:spPr>
        <p:txBody>
          <a:bodyPr anchor="t" rtlCol="false" tIns="0" lIns="0" bIns="0" rIns="0">
            <a:spAutoFit/>
          </a:bodyPr>
          <a:lstStyle/>
          <a:p>
            <a:pPr algn="ctr">
              <a:lnSpc>
                <a:spcPts val="12180"/>
              </a:lnSpc>
            </a:pPr>
            <a:r>
              <a:rPr lang="en-US" sz="8700">
                <a:solidFill>
                  <a:srgbClr val="545454"/>
                </a:solidFill>
                <a:latin typeface="Baskerville Display PT"/>
              </a:rPr>
              <a:t>Deliverables</a:t>
            </a:r>
          </a:p>
        </p:txBody>
      </p:sp>
      <p:sp>
        <p:nvSpPr>
          <p:cNvPr name="TextBox 3" id="3"/>
          <p:cNvSpPr txBox="true"/>
          <p:nvPr/>
        </p:nvSpPr>
        <p:spPr>
          <a:xfrm rot="0">
            <a:off x="1799864" y="2306341"/>
            <a:ext cx="14660472" cy="5578351"/>
          </a:xfrm>
          <a:prstGeom prst="rect">
            <a:avLst/>
          </a:prstGeom>
        </p:spPr>
        <p:txBody>
          <a:bodyPr anchor="t" rtlCol="false" tIns="0" lIns="0" bIns="0" rIns="0">
            <a:spAutoFit/>
          </a:bodyPr>
          <a:lstStyle/>
          <a:p>
            <a:pPr algn="just" marL="762923" indent="-381462" lvl="1">
              <a:lnSpc>
                <a:spcPts val="4947"/>
              </a:lnSpc>
              <a:buFont typeface="Arial"/>
              <a:buChar char="•"/>
            </a:pPr>
            <a:r>
              <a:rPr lang="en-US" sz="3533">
                <a:solidFill>
                  <a:srgbClr val="545454"/>
                </a:solidFill>
                <a:latin typeface="Canva Sans"/>
              </a:rPr>
              <a:t>Gathering all the required sensors for each functionality.</a:t>
            </a:r>
          </a:p>
          <a:p>
            <a:pPr algn="just">
              <a:lnSpc>
                <a:spcPts val="4947"/>
              </a:lnSpc>
            </a:pPr>
          </a:p>
          <a:p>
            <a:pPr algn="just" marL="762923" indent="-381462" lvl="1">
              <a:lnSpc>
                <a:spcPts val="4947"/>
              </a:lnSpc>
              <a:buFont typeface="Arial"/>
              <a:buChar char="•"/>
            </a:pPr>
            <a:r>
              <a:rPr lang="en-US" sz="3533">
                <a:solidFill>
                  <a:srgbClr val="545454"/>
                </a:solidFill>
                <a:latin typeface="Canva Sans"/>
              </a:rPr>
              <a:t>Running a prototype to check the functionality of the same.</a:t>
            </a:r>
          </a:p>
          <a:p>
            <a:pPr algn="just">
              <a:lnSpc>
                <a:spcPts val="4947"/>
              </a:lnSpc>
            </a:pPr>
          </a:p>
          <a:p>
            <a:pPr algn="just" marL="762923" indent="-381462" lvl="1">
              <a:lnSpc>
                <a:spcPts val="4947"/>
              </a:lnSpc>
              <a:buFont typeface="Arial"/>
              <a:buChar char="•"/>
            </a:pPr>
            <a:r>
              <a:rPr lang="en-US" sz="3533">
                <a:solidFill>
                  <a:srgbClr val="545454"/>
                </a:solidFill>
                <a:latin typeface="Canva Sans"/>
              </a:rPr>
              <a:t>Testing and learning with different protocols to find the optimal.</a:t>
            </a:r>
          </a:p>
          <a:p>
            <a:pPr algn="just">
              <a:lnSpc>
                <a:spcPts val="4947"/>
              </a:lnSpc>
            </a:pPr>
          </a:p>
          <a:p>
            <a:pPr algn="just" marL="762923" indent="-381462" lvl="1">
              <a:lnSpc>
                <a:spcPts val="4947"/>
              </a:lnSpc>
              <a:buFont typeface="Arial"/>
              <a:buChar char="•"/>
            </a:pPr>
            <a:r>
              <a:rPr lang="en-US" sz="3533">
                <a:solidFill>
                  <a:srgbClr val="545454"/>
                </a:solidFill>
                <a:latin typeface="Canva Sans"/>
              </a:rPr>
              <a:t>Test an assembled prototype </a:t>
            </a:r>
          </a:p>
          <a:p>
            <a:pPr algn="just">
              <a:lnSpc>
                <a:spcPts val="4947"/>
              </a:lnSpc>
            </a:pPr>
          </a:p>
          <a:p>
            <a:pPr algn="just" marL="762923" indent="-381462" lvl="1">
              <a:lnSpc>
                <a:spcPts val="4947"/>
              </a:lnSpc>
              <a:buFont typeface="Arial"/>
              <a:buChar char="•"/>
            </a:pPr>
            <a:r>
              <a:rPr lang="en-US" sz="3533">
                <a:solidFill>
                  <a:srgbClr val="545454"/>
                </a:solidFill>
                <a:latin typeface="Canva Sans"/>
              </a:rPr>
              <a:t>T</a:t>
            </a:r>
            <a:r>
              <a:rPr lang="en-US" sz="3533">
                <a:solidFill>
                  <a:srgbClr val="545454"/>
                </a:solidFill>
                <a:latin typeface="Canva Sans"/>
              </a:rPr>
              <a:t>he Final Model.</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6621780" y="258766"/>
            <a:ext cx="5076005" cy="1377944"/>
          </a:xfrm>
          <a:prstGeom prst="rect">
            <a:avLst/>
          </a:prstGeom>
        </p:spPr>
        <p:txBody>
          <a:bodyPr anchor="t" rtlCol="false" tIns="0" lIns="0" bIns="0" rIns="0">
            <a:spAutoFit/>
          </a:bodyPr>
          <a:lstStyle/>
          <a:p>
            <a:pPr algn="ctr">
              <a:lnSpc>
                <a:spcPts val="11200"/>
              </a:lnSpc>
            </a:pPr>
            <a:r>
              <a:rPr lang="en-US" sz="8000">
                <a:solidFill>
                  <a:srgbClr val="545454"/>
                </a:solidFill>
                <a:latin typeface="Baskerville Display PT"/>
              </a:rPr>
              <a:t>References</a:t>
            </a:r>
          </a:p>
        </p:txBody>
      </p:sp>
      <p:sp>
        <p:nvSpPr>
          <p:cNvPr name="TextBox 3" id="3"/>
          <p:cNvSpPr txBox="true"/>
          <p:nvPr/>
        </p:nvSpPr>
        <p:spPr>
          <a:xfrm rot="0">
            <a:off x="895052" y="1550984"/>
            <a:ext cx="16497896" cy="8596884"/>
          </a:xfrm>
          <a:prstGeom prst="rect">
            <a:avLst/>
          </a:prstGeom>
        </p:spPr>
        <p:txBody>
          <a:bodyPr anchor="t" rtlCol="false" tIns="0" lIns="0" bIns="0" rIns="0">
            <a:spAutoFit/>
          </a:bodyPr>
          <a:lstStyle/>
          <a:p>
            <a:pPr marL="654177" indent="-327088" lvl="1">
              <a:lnSpc>
                <a:spcPts val="4241"/>
              </a:lnSpc>
              <a:buFont typeface="Arial"/>
              <a:buChar char="•"/>
            </a:pPr>
            <a:r>
              <a:rPr lang="en-US" sz="3029">
                <a:solidFill>
                  <a:srgbClr val="545454"/>
                </a:solidFill>
                <a:latin typeface="Canva Sans Italics"/>
              </a:rPr>
              <a:t>https://ieeexplore.ieee.org/stamp/stamp.jsp?tp=&amp;arnumber=894630&amp;tag=1</a:t>
            </a:r>
          </a:p>
          <a:p>
            <a:pPr marL="654177" indent="-327088" lvl="1">
              <a:lnSpc>
                <a:spcPts val="4241"/>
              </a:lnSpc>
              <a:buFont typeface="Arial"/>
              <a:buChar char="•"/>
            </a:pPr>
            <a:r>
              <a:rPr lang="en-US" sz="3029">
                <a:solidFill>
                  <a:srgbClr val="545454"/>
                </a:solidFill>
                <a:latin typeface="Canva Sans Italics"/>
              </a:rPr>
              <a:t>https://dl.acm.org/doi/abs/10.1145/2461381.2461405</a:t>
            </a:r>
          </a:p>
          <a:p>
            <a:pPr marL="654177" indent="-327088" lvl="1">
              <a:lnSpc>
                <a:spcPts val="4241"/>
              </a:lnSpc>
              <a:buFont typeface="Arial"/>
              <a:buChar char="•"/>
            </a:pPr>
            <a:r>
              <a:rPr lang="en-US" sz="3029">
                <a:solidFill>
                  <a:srgbClr val="545454"/>
                </a:solidFill>
                <a:latin typeface="Canva Sans Italics"/>
              </a:rPr>
              <a:t>https://ijartet.com/1532/v3s19kingsinternat/conference</a:t>
            </a:r>
          </a:p>
          <a:p>
            <a:pPr marL="654177" indent="-327088" lvl="1">
              <a:lnSpc>
                <a:spcPts val="4241"/>
              </a:lnSpc>
              <a:buFont typeface="Arial"/>
              <a:buChar char="•"/>
            </a:pPr>
            <a:r>
              <a:rPr lang="en-US" sz="3029">
                <a:solidFill>
                  <a:srgbClr val="545454"/>
                </a:solidFill>
                <a:latin typeface="Canva Sans Italics"/>
              </a:rPr>
              <a:t>https://www.semanticscholar.org/paper/Sensor-pillow-and-bed-sheet-system%3A-       UnconstrainedLokaveePuntheeranurak/1da325bf57ac3cd706c60e772e3447fbbfe41b39</a:t>
            </a:r>
          </a:p>
          <a:p>
            <a:pPr marL="654177" indent="-327088" lvl="1">
              <a:lnSpc>
                <a:spcPts val="4241"/>
              </a:lnSpc>
              <a:buFont typeface="Arial"/>
              <a:buChar char="•"/>
            </a:pPr>
            <a:r>
              <a:rPr lang="en-US" sz="3029">
                <a:solidFill>
                  <a:srgbClr val="545454"/>
                </a:solidFill>
                <a:latin typeface="Canva Sans Italics"/>
              </a:rPr>
              <a:t>https://www.mdpi.com/1424-8220/18/11/3664</a:t>
            </a:r>
          </a:p>
          <a:p>
            <a:pPr marL="654177" indent="-327088" lvl="1">
              <a:lnSpc>
                <a:spcPts val="4241"/>
              </a:lnSpc>
              <a:buFont typeface="Arial"/>
              <a:buChar char="•"/>
            </a:pPr>
            <a:r>
              <a:rPr lang="en-US" sz="3029">
                <a:solidFill>
                  <a:srgbClr val="545454"/>
                </a:solidFill>
                <a:latin typeface="Canva Sans Italics"/>
              </a:rPr>
              <a:t>https://dl.acm.org/doi/abs/10.1145/3174910.3174954</a:t>
            </a:r>
          </a:p>
          <a:p>
            <a:pPr marL="654177" indent="-327088" lvl="1">
              <a:lnSpc>
                <a:spcPts val="4241"/>
              </a:lnSpc>
              <a:buFont typeface="Arial"/>
              <a:buChar char="•"/>
            </a:pPr>
            <a:r>
              <a:rPr lang="en-US" sz="3029">
                <a:solidFill>
                  <a:srgbClr val="545454"/>
                </a:solidFill>
                <a:latin typeface="Canva Sans Italics"/>
              </a:rPr>
              <a:t>https://www.semanticscholar.org/paper/An-IoT-based-smart-pillow-for-sleep-quality-in-AAL-Veiga-Garc%C3%ADa/628be3f5743955c3486bb1afb5f52431e85e205b</a:t>
            </a:r>
          </a:p>
          <a:p>
            <a:pPr marL="654177" indent="-327088" lvl="1">
              <a:lnSpc>
                <a:spcPts val="4241"/>
              </a:lnSpc>
              <a:buFont typeface="Arial"/>
              <a:buChar char="•"/>
            </a:pPr>
            <a:r>
              <a:rPr lang="en-US" sz="3029">
                <a:solidFill>
                  <a:srgbClr val="545454"/>
                </a:solidFill>
                <a:latin typeface="Canva Sans Italics"/>
              </a:rPr>
              <a:t>https://sites.google.com/view/laavanyarachakonda/publications-presentations</a:t>
            </a:r>
          </a:p>
          <a:p>
            <a:pPr marL="654177" indent="-327088" lvl="1">
              <a:lnSpc>
                <a:spcPts val="4241"/>
              </a:lnSpc>
              <a:buFont typeface="Arial"/>
              <a:buChar char="•"/>
            </a:pPr>
            <a:r>
              <a:rPr lang="en-US" sz="3029">
                <a:solidFill>
                  <a:srgbClr val="545454"/>
                </a:solidFill>
                <a:latin typeface="Canva Sans Italics"/>
              </a:rPr>
              <a:t>https://ieeexplore.ieee.org/stamp/stamp.jsp?tp=&amp;arnumber=8364061</a:t>
            </a:r>
          </a:p>
          <a:p>
            <a:pPr marL="654177" indent="-327088" lvl="1">
              <a:lnSpc>
                <a:spcPts val="4241"/>
              </a:lnSpc>
              <a:buFont typeface="Arial"/>
              <a:buChar char="•"/>
            </a:pPr>
            <a:r>
              <a:rPr lang="en-US" sz="3029">
                <a:solidFill>
                  <a:srgbClr val="545454"/>
                </a:solidFill>
                <a:latin typeface="Canva Sans Italics"/>
              </a:rPr>
              <a:t>http://www.ijaema.com/gallery/249-ijaema-august-4503.pdf</a:t>
            </a:r>
          </a:p>
          <a:p>
            <a:pPr>
              <a:lnSpc>
                <a:spcPts val="3779"/>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5516056" y="3488891"/>
            <a:ext cx="2149547"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02</a:t>
            </a:r>
          </a:p>
        </p:txBody>
      </p:sp>
      <p:sp>
        <p:nvSpPr>
          <p:cNvPr name="TextBox 3" id="3"/>
          <p:cNvSpPr txBox="true"/>
          <p:nvPr/>
        </p:nvSpPr>
        <p:spPr>
          <a:xfrm rot="0">
            <a:off x="7665603" y="3526652"/>
            <a:ext cx="5362304"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LITERATURE REVIEW</a:t>
            </a:r>
          </a:p>
        </p:txBody>
      </p:sp>
      <p:sp>
        <p:nvSpPr>
          <p:cNvPr name="TextBox 4" id="4"/>
          <p:cNvSpPr txBox="true"/>
          <p:nvPr/>
        </p:nvSpPr>
        <p:spPr>
          <a:xfrm rot="0">
            <a:off x="5516056" y="4269602"/>
            <a:ext cx="2149547"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03</a:t>
            </a:r>
          </a:p>
        </p:txBody>
      </p:sp>
      <p:sp>
        <p:nvSpPr>
          <p:cNvPr name="TextBox 5" id="5"/>
          <p:cNvSpPr txBox="true"/>
          <p:nvPr/>
        </p:nvSpPr>
        <p:spPr>
          <a:xfrm rot="0">
            <a:off x="7665603" y="4269602"/>
            <a:ext cx="7796845"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SUMMARY</a:t>
            </a:r>
          </a:p>
        </p:txBody>
      </p:sp>
      <p:sp>
        <p:nvSpPr>
          <p:cNvPr name="TextBox 6" id="6"/>
          <p:cNvSpPr txBox="true"/>
          <p:nvPr/>
        </p:nvSpPr>
        <p:spPr>
          <a:xfrm rot="0">
            <a:off x="7665603" y="5086350"/>
            <a:ext cx="7796845"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DELIVERABLES</a:t>
            </a:r>
          </a:p>
        </p:txBody>
      </p:sp>
      <p:sp>
        <p:nvSpPr>
          <p:cNvPr name="TextBox 7" id="7"/>
          <p:cNvSpPr txBox="true"/>
          <p:nvPr/>
        </p:nvSpPr>
        <p:spPr>
          <a:xfrm rot="0">
            <a:off x="5516056" y="5831704"/>
            <a:ext cx="2149547"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05</a:t>
            </a:r>
          </a:p>
        </p:txBody>
      </p:sp>
      <p:sp>
        <p:nvSpPr>
          <p:cNvPr name="TextBox 8" id="8"/>
          <p:cNvSpPr txBox="true"/>
          <p:nvPr/>
        </p:nvSpPr>
        <p:spPr>
          <a:xfrm rot="0">
            <a:off x="7665603" y="5831704"/>
            <a:ext cx="5362304"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REFERENCES</a:t>
            </a:r>
          </a:p>
        </p:txBody>
      </p:sp>
      <p:sp>
        <p:nvSpPr>
          <p:cNvPr name="TextBox 9" id="9"/>
          <p:cNvSpPr txBox="true"/>
          <p:nvPr/>
        </p:nvSpPr>
        <p:spPr>
          <a:xfrm rot="0">
            <a:off x="5234101" y="933450"/>
            <a:ext cx="9204146" cy="788035"/>
          </a:xfrm>
          <a:prstGeom prst="rect">
            <a:avLst/>
          </a:prstGeom>
        </p:spPr>
        <p:txBody>
          <a:bodyPr anchor="t" rtlCol="false" tIns="0" lIns="0" bIns="0" rIns="0">
            <a:spAutoFit/>
          </a:bodyPr>
          <a:lstStyle/>
          <a:p>
            <a:pPr>
              <a:lnSpc>
                <a:spcPts val="6439"/>
              </a:lnSpc>
            </a:pPr>
            <a:r>
              <a:rPr lang="en-US" sz="4599" spc="919">
                <a:solidFill>
                  <a:srgbClr val="504C44"/>
                </a:solidFill>
                <a:latin typeface="Baskerville Display PT"/>
              </a:rPr>
              <a:t>TABLE OF CONTENTS</a:t>
            </a:r>
          </a:p>
        </p:txBody>
      </p:sp>
      <p:sp>
        <p:nvSpPr>
          <p:cNvPr name="TextBox 10" id="10"/>
          <p:cNvSpPr txBox="true"/>
          <p:nvPr/>
        </p:nvSpPr>
        <p:spPr>
          <a:xfrm rot="0">
            <a:off x="5516056" y="5050653"/>
            <a:ext cx="2149547"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04</a:t>
            </a:r>
          </a:p>
        </p:txBody>
      </p:sp>
      <p:sp>
        <p:nvSpPr>
          <p:cNvPr name="TextBox 11" id="11"/>
          <p:cNvSpPr txBox="true"/>
          <p:nvPr/>
        </p:nvSpPr>
        <p:spPr>
          <a:xfrm rot="0">
            <a:off x="5516056" y="2665021"/>
            <a:ext cx="2149547"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01</a:t>
            </a:r>
          </a:p>
        </p:txBody>
      </p:sp>
      <p:sp>
        <p:nvSpPr>
          <p:cNvPr name="TextBox 12" id="12"/>
          <p:cNvSpPr txBox="true"/>
          <p:nvPr/>
        </p:nvSpPr>
        <p:spPr>
          <a:xfrm rot="0">
            <a:off x="7665603" y="2703121"/>
            <a:ext cx="5362304" cy="504826"/>
          </a:xfrm>
          <a:prstGeom prst="rect">
            <a:avLst/>
          </a:prstGeom>
        </p:spPr>
        <p:txBody>
          <a:bodyPr anchor="t" rtlCol="false" tIns="0" lIns="0" bIns="0" rIns="0">
            <a:spAutoFit/>
          </a:bodyPr>
          <a:lstStyle/>
          <a:p>
            <a:pPr>
              <a:lnSpc>
                <a:spcPts val="4199"/>
              </a:lnSpc>
            </a:pPr>
            <a:r>
              <a:rPr lang="en-US" sz="2999">
                <a:solidFill>
                  <a:srgbClr val="504C44"/>
                </a:solidFill>
                <a:latin typeface="Inter"/>
              </a:rPr>
              <a:t>GROUP MEMBERS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918372" y="2784419"/>
            <a:ext cx="12451256" cy="5736379"/>
            <a:chOff x="0" y="0"/>
            <a:chExt cx="16601675" cy="7648505"/>
          </a:xfrm>
        </p:grpSpPr>
        <p:sp>
          <p:nvSpPr>
            <p:cNvPr name="TextBox 3" id="3"/>
            <p:cNvSpPr txBox="true"/>
            <p:nvPr/>
          </p:nvSpPr>
          <p:spPr>
            <a:xfrm rot="0">
              <a:off x="0" y="-9525"/>
              <a:ext cx="10991976" cy="1139825"/>
            </a:xfrm>
            <a:prstGeom prst="rect">
              <a:avLst/>
            </a:prstGeom>
          </p:spPr>
          <p:txBody>
            <a:bodyPr anchor="t" rtlCol="false" tIns="0" lIns="0" bIns="0" rIns="0">
              <a:spAutoFit/>
            </a:bodyPr>
            <a:lstStyle/>
            <a:p>
              <a:pPr algn="l">
                <a:lnSpc>
                  <a:spcPts val="6695"/>
                </a:lnSpc>
              </a:pPr>
              <a:r>
                <a:rPr lang="en-US" sz="5579" spc="290">
                  <a:solidFill>
                    <a:srgbClr val="545454"/>
                  </a:solidFill>
                  <a:latin typeface="Glacial Indifference Bold"/>
                </a:rPr>
                <a:t>NAME</a:t>
              </a:r>
            </a:p>
          </p:txBody>
        </p:sp>
        <p:sp>
          <p:nvSpPr>
            <p:cNvPr name="TextBox 4" id="4"/>
            <p:cNvSpPr txBox="true"/>
            <p:nvPr/>
          </p:nvSpPr>
          <p:spPr>
            <a:xfrm rot="0">
              <a:off x="0" y="1611374"/>
              <a:ext cx="10991976" cy="6037131"/>
            </a:xfrm>
            <a:prstGeom prst="rect">
              <a:avLst/>
            </a:prstGeom>
          </p:spPr>
          <p:txBody>
            <a:bodyPr anchor="t" rtlCol="false" tIns="0" lIns="0" bIns="0" rIns="0">
              <a:spAutoFit/>
            </a:bodyPr>
            <a:lstStyle/>
            <a:p>
              <a:pPr>
                <a:lnSpc>
                  <a:spcPts val="7258"/>
                </a:lnSpc>
              </a:pPr>
              <a:r>
                <a:rPr lang="en-US" sz="5336">
                  <a:solidFill>
                    <a:srgbClr val="545454"/>
                  </a:solidFill>
                  <a:latin typeface="Glacial Indifference"/>
                </a:rPr>
                <a:t>Yukkta Seelam</a:t>
              </a:r>
            </a:p>
            <a:p>
              <a:pPr>
                <a:lnSpc>
                  <a:spcPts val="7258"/>
                </a:lnSpc>
              </a:pPr>
              <a:r>
                <a:rPr lang="en-US" sz="5336">
                  <a:solidFill>
                    <a:srgbClr val="545454"/>
                  </a:solidFill>
                  <a:latin typeface="Glacial Indifference"/>
                </a:rPr>
                <a:t>Ankur Kumar</a:t>
              </a:r>
            </a:p>
            <a:p>
              <a:pPr>
                <a:lnSpc>
                  <a:spcPts val="7258"/>
                </a:lnSpc>
              </a:pPr>
              <a:r>
                <a:rPr lang="en-US" sz="5336">
                  <a:solidFill>
                    <a:srgbClr val="545454"/>
                  </a:solidFill>
                  <a:latin typeface="Glacial Indifference"/>
                </a:rPr>
                <a:t>Batta Soumith</a:t>
              </a:r>
            </a:p>
            <a:p>
              <a:pPr>
                <a:lnSpc>
                  <a:spcPts val="7258"/>
                </a:lnSpc>
              </a:pPr>
              <a:r>
                <a:rPr lang="en-US" sz="5336">
                  <a:solidFill>
                    <a:srgbClr val="545454"/>
                  </a:solidFill>
                  <a:latin typeface="Glacial Indifference"/>
                </a:rPr>
                <a:t>Manas</a:t>
              </a:r>
            </a:p>
            <a:p>
              <a:pPr algn="l">
                <a:lnSpc>
                  <a:spcPts val="7258"/>
                </a:lnSpc>
              </a:pPr>
              <a:r>
                <a:rPr lang="en-US" sz="5336">
                  <a:solidFill>
                    <a:srgbClr val="545454"/>
                  </a:solidFill>
                  <a:latin typeface="Glacial Indifference"/>
                </a:rPr>
                <a:t>Ajeet</a:t>
              </a:r>
            </a:p>
          </p:txBody>
        </p:sp>
        <p:sp>
          <p:nvSpPr>
            <p:cNvPr name="TextBox 5" id="5"/>
            <p:cNvSpPr txBox="true"/>
            <p:nvPr/>
          </p:nvSpPr>
          <p:spPr>
            <a:xfrm rot="0">
              <a:off x="11674237" y="-9525"/>
              <a:ext cx="4927438" cy="1139825"/>
            </a:xfrm>
            <a:prstGeom prst="rect">
              <a:avLst/>
            </a:prstGeom>
          </p:spPr>
          <p:txBody>
            <a:bodyPr anchor="t" rtlCol="false" tIns="0" lIns="0" bIns="0" rIns="0">
              <a:spAutoFit/>
            </a:bodyPr>
            <a:lstStyle/>
            <a:p>
              <a:pPr algn="l">
                <a:lnSpc>
                  <a:spcPts val="6695"/>
                </a:lnSpc>
              </a:pPr>
              <a:r>
                <a:rPr lang="en-US" sz="5579" spc="290">
                  <a:solidFill>
                    <a:srgbClr val="545454"/>
                  </a:solidFill>
                  <a:latin typeface="Glacial Indifference Bold"/>
                </a:rPr>
                <a:t>ROLL NO.</a:t>
              </a:r>
            </a:p>
          </p:txBody>
        </p:sp>
        <p:sp>
          <p:nvSpPr>
            <p:cNvPr name="TextBox 6" id="6"/>
            <p:cNvSpPr txBox="true"/>
            <p:nvPr/>
          </p:nvSpPr>
          <p:spPr>
            <a:xfrm rot="0">
              <a:off x="11674237" y="1611374"/>
              <a:ext cx="4927438" cy="6037131"/>
            </a:xfrm>
            <a:prstGeom prst="rect">
              <a:avLst/>
            </a:prstGeom>
          </p:spPr>
          <p:txBody>
            <a:bodyPr anchor="t" rtlCol="false" tIns="0" lIns="0" bIns="0" rIns="0">
              <a:spAutoFit/>
            </a:bodyPr>
            <a:lstStyle/>
            <a:p>
              <a:pPr>
                <a:lnSpc>
                  <a:spcPts val="7258"/>
                </a:lnSpc>
              </a:pPr>
              <a:r>
                <a:rPr lang="en-US" sz="5336">
                  <a:solidFill>
                    <a:srgbClr val="545454"/>
                  </a:solidFill>
                  <a:latin typeface="Glacial Indifference"/>
                </a:rPr>
                <a:t>201167</a:t>
              </a:r>
            </a:p>
            <a:p>
              <a:pPr>
                <a:lnSpc>
                  <a:spcPts val="7258"/>
                </a:lnSpc>
              </a:pPr>
              <a:r>
                <a:rPr lang="en-US" sz="5336">
                  <a:solidFill>
                    <a:srgbClr val="545454"/>
                  </a:solidFill>
                  <a:latin typeface="Glacial Indifference"/>
                </a:rPr>
                <a:t>200140</a:t>
              </a:r>
            </a:p>
            <a:p>
              <a:pPr>
                <a:lnSpc>
                  <a:spcPts val="7258"/>
                </a:lnSpc>
              </a:pPr>
              <a:r>
                <a:rPr lang="en-US" sz="5336">
                  <a:solidFill>
                    <a:srgbClr val="545454"/>
                  </a:solidFill>
                  <a:latin typeface="Glacial Indifference"/>
                </a:rPr>
                <a:t>200264</a:t>
              </a:r>
            </a:p>
            <a:p>
              <a:pPr>
                <a:lnSpc>
                  <a:spcPts val="7258"/>
                </a:lnSpc>
              </a:pPr>
              <a:r>
                <a:rPr lang="en-US" sz="5336">
                  <a:solidFill>
                    <a:srgbClr val="545454"/>
                  </a:solidFill>
                  <a:latin typeface="Glacial Indifference"/>
                </a:rPr>
                <a:t>200554</a:t>
              </a:r>
            </a:p>
            <a:p>
              <a:pPr algn="l">
                <a:lnSpc>
                  <a:spcPts val="7258"/>
                </a:lnSpc>
              </a:pPr>
              <a:r>
                <a:rPr lang="en-US" sz="5336">
                  <a:solidFill>
                    <a:srgbClr val="545454"/>
                  </a:solidFill>
                  <a:latin typeface="Glacial Indifference"/>
                </a:rPr>
                <a:t>22111005</a:t>
              </a:r>
            </a:p>
          </p:txBody>
        </p:sp>
      </p:grpSp>
      <p:sp>
        <p:nvSpPr>
          <p:cNvPr name="TextBox 7" id="7"/>
          <p:cNvSpPr txBox="true"/>
          <p:nvPr/>
        </p:nvSpPr>
        <p:spPr>
          <a:xfrm rot="0">
            <a:off x="6689348" y="180975"/>
            <a:ext cx="4909304" cy="1533525"/>
          </a:xfrm>
          <a:prstGeom prst="rect">
            <a:avLst/>
          </a:prstGeom>
        </p:spPr>
        <p:txBody>
          <a:bodyPr anchor="t" rtlCol="false" tIns="0" lIns="0" bIns="0" rIns="0">
            <a:spAutoFit/>
          </a:bodyPr>
          <a:lstStyle/>
          <a:p>
            <a:pPr algn="ctr">
              <a:lnSpc>
                <a:spcPts val="12599"/>
              </a:lnSpc>
            </a:pPr>
            <a:r>
              <a:rPr lang="en-US" sz="9000">
                <a:solidFill>
                  <a:srgbClr val="545454"/>
                </a:solidFill>
                <a:latin typeface="Baskerville Display PT"/>
              </a:rPr>
              <a:t>Group  - 5</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456514" y="3133019"/>
            <a:ext cx="17374973" cy="2142357"/>
          </a:xfrm>
          <a:prstGeom prst="rect">
            <a:avLst/>
          </a:prstGeom>
        </p:spPr>
        <p:txBody>
          <a:bodyPr anchor="t" rtlCol="false" tIns="0" lIns="0" bIns="0" rIns="0">
            <a:spAutoFit/>
          </a:bodyPr>
          <a:lstStyle/>
          <a:p>
            <a:pPr>
              <a:lnSpc>
                <a:spcPts val="4242"/>
              </a:lnSpc>
            </a:pPr>
            <a:r>
              <a:rPr lang="en-US" sz="3030">
                <a:solidFill>
                  <a:srgbClr val="545454"/>
                </a:solidFill>
                <a:latin typeface="Canva Sans"/>
              </a:rPr>
              <a:t>Sleep is a period of rest during which we relax our body and let our body regulate various bodily functions. Sleep is essential to us as it affects our mental and physical state and functioning. Sleep touches every aspect of the health of our body and is truly essential for our well-being. Sleep is vital for the proper development of their mind and body. </a:t>
            </a:r>
          </a:p>
        </p:txBody>
      </p:sp>
      <p:sp>
        <p:nvSpPr>
          <p:cNvPr name="TextBox 3" id="3"/>
          <p:cNvSpPr txBox="true"/>
          <p:nvPr/>
        </p:nvSpPr>
        <p:spPr>
          <a:xfrm rot="0">
            <a:off x="456514" y="5473132"/>
            <a:ext cx="17374973" cy="3209157"/>
          </a:xfrm>
          <a:prstGeom prst="rect">
            <a:avLst/>
          </a:prstGeom>
        </p:spPr>
        <p:txBody>
          <a:bodyPr anchor="t" rtlCol="false" tIns="0" lIns="0" bIns="0" rIns="0">
            <a:spAutoFit/>
          </a:bodyPr>
          <a:lstStyle/>
          <a:p>
            <a:pPr>
              <a:lnSpc>
                <a:spcPts val="4242"/>
              </a:lnSpc>
            </a:pPr>
            <a:r>
              <a:rPr lang="en-US" sz="3030">
                <a:solidFill>
                  <a:srgbClr val="545454"/>
                </a:solidFill>
                <a:latin typeface="Canva Sans"/>
              </a:rPr>
              <a:t>However, in today's chaotic world, it has become challenging to have a decent sleep schedule, and we have lately been neglecting our sleep hence, affecting our mental and physical well-being. Mental disorders like depression, stress, anxiety, etc., result from lack of proper sleep. People suffer from constant headaches and mental disorders, yet they refuse to change their sleep schedule. Recent studies show that a large proportion of adolescents lack proper sleep, and thus, we see them suffering from chronic mental disorders nowadays.</a:t>
            </a:r>
          </a:p>
        </p:txBody>
      </p:sp>
      <p:sp>
        <p:nvSpPr>
          <p:cNvPr name="TextBox 4" id="4"/>
          <p:cNvSpPr txBox="true"/>
          <p:nvPr/>
        </p:nvSpPr>
        <p:spPr>
          <a:xfrm rot="0">
            <a:off x="5505700" y="876300"/>
            <a:ext cx="6918958" cy="1007329"/>
          </a:xfrm>
          <a:prstGeom prst="rect">
            <a:avLst/>
          </a:prstGeom>
        </p:spPr>
        <p:txBody>
          <a:bodyPr anchor="t" rtlCol="false" tIns="0" lIns="0" bIns="0" rIns="0">
            <a:spAutoFit/>
          </a:bodyPr>
          <a:lstStyle/>
          <a:p>
            <a:pPr algn="ctr">
              <a:lnSpc>
                <a:spcPts val="7859"/>
              </a:lnSpc>
            </a:pPr>
            <a:r>
              <a:rPr lang="en-US" sz="5614">
                <a:solidFill>
                  <a:srgbClr val="545454"/>
                </a:solidFill>
                <a:latin typeface="Canva Sans"/>
              </a:rPr>
              <a:t>Importance of sleep</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4807446" y="180975"/>
            <a:ext cx="8673108" cy="1533525"/>
          </a:xfrm>
          <a:prstGeom prst="rect">
            <a:avLst/>
          </a:prstGeom>
        </p:spPr>
        <p:txBody>
          <a:bodyPr anchor="t" rtlCol="false" tIns="0" lIns="0" bIns="0" rIns="0">
            <a:spAutoFit/>
          </a:bodyPr>
          <a:lstStyle/>
          <a:p>
            <a:pPr algn="ctr">
              <a:lnSpc>
                <a:spcPts val="12599"/>
              </a:lnSpc>
            </a:pPr>
            <a:r>
              <a:rPr lang="en-US" sz="9000">
                <a:solidFill>
                  <a:srgbClr val="545454"/>
                </a:solidFill>
                <a:latin typeface="Baskerville Display PT"/>
              </a:rPr>
              <a:t>Literature Review</a:t>
            </a:r>
          </a:p>
        </p:txBody>
      </p:sp>
      <p:sp>
        <p:nvSpPr>
          <p:cNvPr name="TextBox 3" id="3"/>
          <p:cNvSpPr txBox="true"/>
          <p:nvPr/>
        </p:nvSpPr>
        <p:spPr>
          <a:xfrm rot="0">
            <a:off x="423200" y="1628775"/>
            <a:ext cx="17441600" cy="1635760"/>
          </a:xfrm>
          <a:prstGeom prst="rect">
            <a:avLst/>
          </a:prstGeom>
        </p:spPr>
        <p:txBody>
          <a:bodyPr anchor="t" rtlCol="false" tIns="0" lIns="0" bIns="0" rIns="0">
            <a:spAutoFit/>
          </a:bodyPr>
          <a:lstStyle/>
          <a:p>
            <a:pPr>
              <a:lnSpc>
                <a:spcPts val="4340"/>
              </a:lnSpc>
            </a:pPr>
            <a:r>
              <a:rPr lang="en-US" sz="3100">
                <a:solidFill>
                  <a:srgbClr val="545454"/>
                </a:solidFill>
                <a:latin typeface="Canva Sans"/>
              </a:rPr>
              <a:t>Here, we analyse the approaches taken by various other researchers and cite compare to our approach. We shall the most relevant papers of all the research paper that we read. Further we will compare these appraoches to our own and show how we differ from them.</a:t>
            </a:r>
          </a:p>
        </p:txBody>
      </p:sp>
      <p:sp>
        <p:nvSpPr>
          <p:cNvPr name="TextBox 4" id="4"/>
          <p:cNvSpPr txBox="true"/>
          <p:nvPr/>
        </p:nvSpPr>
        <p:spPr>
          <a:xfrm rot="0">
            <a:off x="423200" y="3498608"/>
            <a:ext cx="17441600" cy="32194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545454"/>
                </a:solidFill>
                <a:latin typeface="Canva Sans"/>
              </a:rPr>
              <a:t>The first research paper that we went through was the 'Sensor Pillow System.' As respiration, pulse, temperature, and blood pressure are the main physiological parameters that affect sleep hence the pillow system monitors respiration patterns and body movement with the aim of developing a less burdened and less constrained system easy to use for someone with no technical knowledge. The pillow contains a pressure bed distributed along the surface to monitor the respiration parameter.</a:t>
            </a:r>
          </a:p>
        </p:txBody>
      </p:sp>
      <p:sp>
        <p:nvSpPr>
          <p:cNvPr name="TextBox 5" id="5"/>
          <p:cNvSpPr txBox="true"/>
          <p:nvPr/>
        </p:nvSpPr>
        <p:spPr>
          <a:xfrm rot="0">
            <a:off x="423200" y="6955588"/>
            <a:ext cx="17441600" cy="26860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545454"/>
                </a:solidFill>
                <a:latin typeface="Canva Sans"/>
              </a:rPr>
              <a:t>The second research paper talks about a real-time adjustable pillow that monitors the sleep apnea of the user. The pillow checks for sleep apnea using a pulse oximeter and adjust the height and shape of the pillow accordingly in order to control the apnea. They use five bladders in the pillow to allow pillow reshaping. The bladders are located near the neck, side of head and a base bladder to support other bladders.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423200" y="1242403"/>
            <a:ext cx="17441600" cy="21526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545454"/>
                </a:solidFill>
                <a:latin typeface="Canva Sans"/>
              </a:rPr>
              <a:t>The third paper was a 'Smart Comfort Pillow,' which is appropriate for infants to comfort them using vibrations and monitor their movements. This pillow can help comfort infants when their parents are away and help them sleep by inducing heartbeat vibrations and measuring their PPG signals, and actively monitoring their movements.</a:t>
            </a:r>
          </a:p>
        </p:txBody>
      </p:sp>
      <p:sp>
        <p:nvSpPr>
          <p:cNvPr name="TextBox 3" id="3"/>
          <p:cNvSpPr txBox="true"/>
          <p:nvPr/>
        </p:nvSpPr>
        <p:spPr>
          <a:xfrm rot="0">
            <a:off x="423200" y="3728031"/>
            <a:ext cx="17441600" cy="21526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545454"/>
                </a:solidFill>
                <a:latin typeface="Canva Sans"/>
              </a:rPr>
              <a:t>The following research paper talks about a smart pillow system using temperature and humidity sensors to monitor the surrounding conditions while also observing the sleeping pattern of the user to deduce the ample environmental parameter for better sleep quality of that user. </a:t>
            </a:r>
          </a:p>
        </p:txBody>
      </p:sp>
      <p:sp>
        <p:nvSpPr>
          <p:cNvPr name="TextBox 4" id="4"/>
          <p:cNvSpPr txBox="true"/>
          <p:nvPr/>
        </p:nvSpPr>
        <p:spPr>
          <a:xfrm rot="0">
            <a:off x="423200" y="6209278"/>
            <a:ext cx="17441600" cy="26860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545454"/>
                </a:solidFill>
                <a:latin typeface="Canva Sans"/>
              </a:rPr>
              <a:t>One of the research papers that we went through talks about a pillow system using speakers to induce sleep in people suffering from insomnia and also has a massager embedded, which functions when the inbuilt alarm of the pillow goes off. This pillow uses a piezoelectric sensor to sense pressure and will only work when it detects any pressure on the pillow.</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423200" y="1242403"/>
            <a:ext cx="17441600" cy="32194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545454"/>
                </a:solidFill>
                <a:latin typeface="Canva Sans"/>
              </a:rPr>
              <a:t>One of the research papers is about a smart pillow system built using IoT based system which helps monitor the stressfulness of users by observing sleep habits. Since the physiological parameters such as respiration, blood pressure, and temperature and non-physiological parameters such as sleeping hours and sleep positions vary a lot during different stages of sleep hence, this system helps monitor the various parameters for the person and also detects their stress levels.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16949015" cy="4148838"/>
          </a:xfrm>
          <a:prstGeom prst="rect">
            <a:avLst/>
          </a:prstGeom>
        </p:spPr>
        <p:txBody>
          <a:bodyPr anchor="t" rtlCol="false" tIns="0" lIns="0" bIns="0" rIns="0">
            <a:spAutoFit/>
          </a:bodyPr>
          <a:lstStyle/>
          <a:p>
            <a:pPr>
              <a:lnSpc>
                <a:spcPts val="4081"/>
              </a:lnSpc>
            </a:pPr>
            <a:r>
              <a:rPr lang="en-US" sz="2915">
                <a:solidFill>
                  <a:srgbClr val="545454"/>
                </a:solidFill>
                <a:latin typeface="Canva Sans"/>
              </a:rPr>
              <a:t>The papers studied so far had the following flaws:</a:t>
            </a:r>
          </a:p>
          <a:p>
            <a:pPr>
              <a:lnSpc>
                <a:spcPts val="4081"/>
              </a:lnSpc>
            </a:pPr>
          </a:p>
          <a:p>
            <a:pPr marL="629409" indent="-314705" lvl="1">
              <a:lnSpc>
                <a:spcPts val="4081"/>
              </a:lnSpc>
              <a:buFont typeface="Arial"/>
              <a:buChar char="•"/>
            </a:pPr>
            <a:r>
              <a:rPr lang="en-US" sz="2915">
                <a:solidFill>
                  <a:srgbClr val="545454"/>
                </a:solidFill>
                <a:latin typeface="Canva Sans"/>
              </a:rPr>
              <a:t>most of the pillow devices only gathered and presented the data instead of actuating it.</a:t>
            </a:r>
          </a:p>
          <a:p>
            <a:pPr marL="629409" indent="-314705" lvl="1">
              <a:lnSpc>
                <a:spcPts val="4081"/>
              </a:lnSpc>
              <a:buFont typeface="Arial"/>
              <a:buChar char="•"/>
            </a:pPr>
            <a:r>
              <a:rPr lang="en-US" sz="2915">
                <a:solidFill>
                  <a:srgbClr val="545454"/>
                </a:solidFill>
                <a:latin typeface="Canva Sans"/>
              </a:rPr>
              <a:t>some of the implementations could be considered a breach of privacy.</a:t>
            </a:r>
          </a:p>
          <a:p>
            <a:pPr marL="629409" indent="-314705" lvl="1">
              <a:lnSpc>
                <a:spcPts val="4081"/>
              </a:lnSpc>
              <a:buFont typeface="Arial"/>
              <a:buChar char="•"/>
            </a:pPr>
            <a:r>
              <a:rPr lang="en-US" sz="2915">
                <a:solidFill>
                  <a:srgbClr val="545454"/>
                </a:solidFill>
                <a:latin typeface="Canva Sans"/>
              </a:rPr>
              <a:t>usage may not be easy for people with no technical knowledge.</a:t>
            </a:r>
          </a:p>
          <a:p>
            <a:pPr marL="629409" indent="-314705" lvl="1">
              <a:lnSpc>
                <a:spcPts val="4081"/>
              </a:lnSpc>
              <a:buFont typeface="Arial"/>
              <a:buChar char="•"/>
            </a:pPr>
            <a:r>
              <a:rPr lang="en-US" sz="2915">
                <a:solidFill>
                  <a:srgbClr val="545454"/>
                </a:solidFill>
                <a:latin typeface="Canva Sans"/>
              </a:rPr>
              <a:t>Some devices are not plug and play and hence are harder to use.</a:t>
            </a:r>
          </a:p>
          <a:p>
            <a:pPr>
              <a:lnSpc>
                <a:spcPts val="4081"/>
              </a:lnSpc>
            </a:pPr>
          </a:p>
          <a:p>
            <a:pPr>
              <a:lnSpc>
                <a:spcPts val="4081"/>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0" y="1487513"/>
            <a:ext cx="5695339" cy="892175"/>
          </a:xfrm>
          <a:prstGeom prst="rect">
            <a:avLst/>
          </a:prstGeom>
        </p:spPr>
        <p:txBody>
          <a:bodyPr anchor="t" rtlCol="false" tIns="0" lIns="0" bIns="0" rIns="0">
            <a:spAutoFit/>
          </a:bodyPr>
          <a:lstStyle/>
          <a:p>
            <a:pPr algn="ctr" marL="1079501" indent="-539750" lvl="1">
              <a:lnSpc>
                <a:spcPts val="7000"/>
              </a:lnSpc>
              <a:buFont typeface="Arial"/>
              <a:buChar char="•"/>
            </a:pPr>
            <a:r>
              <a:rPr lang="en-US" sz="5000">
                <a:solidFill>
                  <a:srgbClr val="545454"/>
                </a:solidFill>
                <a:latin typeface="Canva Sans"/>
              </a:rPr>
              <a:t>Smart Pillow </a:t>
            </a:r>
          </a:p>
        </p:txBody>
      </p:sp>
      <p:sp>
        <p:nvSpPr>
          <p:cNvPr name="TextBox 3" id="3"/>
          <p:cNvSpPr txBox="true"/>
          <p:nvPr/>
        </p:nvSpPr>
        <p:spPr>
          <a:xfrm rot="0">
            <a:off x="873558" y="2772133"/>
            <a:ext cx="17259300" cy="2675763"/>
          </a:xfrm>
          <a:prstGeom prst="rect">
            <a:avLst/>
          </a:prstGeom>
        </p:spPr>
        <p:txBody>
          <a:bodyPr anchor="t" rtlCol="false" tIns="0" lIns="0" bIns="0" rIns="0">
            <a:spAutoFit/>
          </a:bodyPr>
          <a:lstStyle/>
          <a:p>
            <a:pPr>
              <a:lnSpc>
                <a:spcPts val="4241"/>
              </a:lnSpc>
            </a:pPr>
            <a:r>
              <a:rPr lang="en-US" sz="3029">
                <a:solidFill>
                  <a:srgbClr val="545454"/>
                </a:solidFill>
                <a:latin typeface="Canva Sans"/>
              </a:rPr>
              <a:t>It is clear to us that sleep is very vital and can not be neglected. But, it is not possible for us all to have a very sound sleep every night. The room temperature might just not be right or you could have a habit of snoring. Many people across the world pay to visit a special sleep monitoring room in hospitals.</a:t>
            </a:r>
          </a:p>
          <a:p>
            <a:pPr>
              <a:lnSpc>
                <a:spcPts val="4241"/>
              </a:lnSpc>
            </a:pPr>
          </a:p>
        </p:txBody>
      </p:sp>
      <p:sp>
        <p:nvSpPr>
          <p:cNvPr name="TextBox 4" id="4"/>
          <p:cNvSpPr txBox="true"/>
          <p:nvPr/>
        </p:nvSpPr>
        <p:spPr>
          <a:xfrm rot="0">
            <a:off x="873558" y="4912546"/>
            <a:ext cx="16949015" cy="2675763"/>
          </a:xfrm>
          <a:prstGeom prst="rect">
            <a:avLst/>
          </a:prstGeom>
        </p:spPr>
        <p:txBody>
          <a:bodyPr anchor="t" rtlCol="false" tIns="0" lIns="0" bIns="0" rIns="0">
            <a:spAutoFit/>
          </a:bodyPr>
          <a:lstStyle/>
          <a:p>
            <a:pPr algn="just">
              <a:lnSpc>
                <a:spcPts val="4241"/>
              </a:lnSpc>
            </a:pPr>
            <a:r>
              <a:rPr lang="en-US" sz="3029">
                <a:solidFill>
                  <a:srgbClr val="545454"/>
                </a:solidFill>
                <a:latin typeface="Canva Sans"/>
              </a:rPr>
              <a:t>We have picked a smart pillow as our project to make sleep monitoring accessible to people. They wouldn't have to wait in order to visit the sleep monitoring rooms. </a:t>
            </a:r>
            <a:r>
              <a:rPr lang="en-US" sz="3029">
                <a:solidFill>
                  <a:srgbClr val="545454"/>
                </a:solidFill>
                <a:latin typeface="Canva Sans"/>
              </a:rPr>
              <a:t>This smart pillow helps monitor the room temperature using temperature sensors and can detect snoring using sensors.</a:t>
            </a:r>
          </a:p>
          <a:p>
            <a:pPr algn="just">
              <a:lnSpc>
                <a:spcPts val="4241"/>
              </a:lnSpc>
            </a:pPr>
          </a:p>
        </p:txBody>
      </p:sp>
      <p:sp>
        <p:nvSpPr>
          <p:cNvPr name="TextBox 5" id="5"/>
          <p:cNvSpPr txBox="true"/>
          <p:nvPr/>
        </p:nvSpPr>
        <p:spPr>
          <a:xfrm rot="0">
            <a:off x="873558" y="7143666"/>
            <a:ext cx="16949015" cy="2075495"/>
          </a:xfrm>
          <a:prstGeom prst="rect">
            <a:avLst/>
          </a:prstGeom>
        </p:spPr>
        <p:txBody>
          <a:bodyPr anchor="t" rtlCol="false" tIns="0" lIns="0" bIns="0" rIns="0">
            <a:spAutoFit/>
          </a:bodyPr>
          <a:lstStyle/>
          <a:p>
            <a:pPr>
              <a:lnSpc>
                <a:spcPts val="4081"/>
              </a:lnSpc>
            </a:pPr>
            <a:r>
              <a:rPr lang="en-US" sz="2915">
                <a:solidFill>
                  <a:srgbClr val="545454"/>
                </a:solidFill>
                <a:latin typeface="Canva Sans"/>
              </a:rPr>
              <a:t>Our  idea of smart pillow includes sleep monitoring with respect to various physiological  </a:t>
            </a:r>
          </a:p>
          <a:p>
            <a:pPr>
              <a:lnSpc>
                <a:spcPts val="4081"/>
              </a:lnSpc>
            </a:pPr>
            <a:r>
              <a:rPr lang="en-US" sz="2915">
                <a:solidFill>
                  <a:srgbClr val="545454"/>
                </a:solidFill>
                <a:latin typeface="Canva Sans"/>
              </a:rPr>
              <a:t>factors like temperature, humidity, orientation of head, respiration patters, snoring , along with this we shall include a sound emitter for vibration induced sleep (VIS). We shall also include reshaping abilities to alliviate medical disorders related to sleep.</a:t>
            </a:r>
          </a:p>
        </p:txBody>
      </p:sp>
      <p:sp>
        <p:nvSpPr>
          <p:cNvPr name="TextBox 6" id="6"/>
          <p:cNvSpPr txBox="true"/>
          <p:nvPr/>
        </p:nvSpPr>
        <p:spPr>
          <a:xfrm rot="0">
            <a:off x="6640809" y="180975"/>
            <a:ext cx="4637187" cy="1533525"/>
          </a:xfrm>
          <a:prstGeom prst="rect">
            <a:avLst/>
          </a:prstGeom>
        </p:spPr>
        <p:txBody>
          <a:bodyPr anchor="t" rtlCol="false" tIns="0" lIns="0" bIns="0" rIns="0">
            <a:spAutoFit/>
          </a:bodyPr>
          <a:lstStyle/>
          <a:p>
            <a:pPr algn="ctr">
              <a:lnSpc>
                <a:spcPts val="12599"/>
              </a:lnSpc>
            </a:pPr>
            <a:r>
              <a:rPr lang="en-US" sz="9000">
                <a:solidFill>
                  <a:srgbClr val="545454"/>
                </a:solidFill>
                <a:latin typeface="Baskerville Display PT"/>
              </a:rPr>
              <a:t>Summary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DAFOhIW6nRQ</dc:identifier>
  <dcterms:modified xsi:type="dcterms:W3CDTF">2011-08-01T06:04:30Z</dcterms:modified>
  <cp:revision>1</cp:revision>
  <dc:title>Smart pillow</dc:title>
</cp:coreProperties>
</file>