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5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731A-A516-9642-9441-FFF16F5DF33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9BBE4-2D58-2045-87DB-D6DE527C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9BBE4-2D58-2045-87DB-D6DE527C3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9BBE4-2D58-2045-87DB-D6DE527C3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9BBE4-2D58-2045-87DB-D6DE527C3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4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14/06/18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sz="4800" dirty="0" smtClean="0">
                <a:latin typeface="Helvetica Neue Light"/>
                <a:cs typeface="Helvetica Neue Light"/>
              </a:rPr>
              <a:t>Challenge</a:t>
            </a:r>
            <a:endParaRPr lang="en-US" sz="48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Helvetica Neue Thin"/>
                <a:cs typeface="Helvetica Neue Thin"/>
              </a:rPr>
              <a:t>Team </a:t>
            </a:r>
            <a:r>
              <a:rPr lang="en-US" sz="2400" dirty="0" err="1" smtClean="0">
                <a:latin typeface="Helvetica Neue Thin"/>
                <a:cs typeface="Helvetica Neue Thin"/>
              </a:rPr>
              <a:t>KONEction</a:t>
            </a:r>
            <a:endParaRPr lang="en-US" sz="2400" dirty="0" smtClean="0">
              <a:latin typeface="Helvetica Neue Thin"/>
              <a:cs typeface="Helvetica Neue Thin"/>
            </a:endParaRPr>
          </a:p>
          <a:p>
            <a:r>
              <a:rPr lang="en-US" sz="2400" dirty="0" smtClean="0">
                <a:latin typeface="Helvetica Neue Thin"/>
                <a:cs typeface="Helvetica Neue Thin"/>
              </a:rPr>
              <a:t>Engineer: Yuko Enqvist</a:t>
            </a:r>
            <a:r>
              <a:rPr lang="en-US" sz="2400" dirty="0" smtClean="0">
                <a:latin typeface="Helvetica Neue Thin"/>
                <a:cs typeface="Helvetica Neue Thin"/>
              </a:rPr>
              <a:t> </a:t>
            </a:r>
            <a:endParaRPr lang="en-US" sz="2400" dirty="0">
              <a:latin typeface="Helvetica Neue Thin"/>
              <a:cs typeface="Helvetica Neue Thi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01" y="2252374"/>
            <a:ext cx="2116846" cy="1046638"/>
          </a:xfrm>
          <a:prstGeom prst="rect">
            <a:avLst/>
          </a:prstGeom>
          <a:pattFill prst="pct5">
            <a:fgClr>
              <a:srgbClr val="00B0F0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60874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Modelling Results (2)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338573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sz="2600" dirty="0" smtClean="0">
                <a:latin typeface="Helvetica Neue Light"/>
                <a:cs typeface="Helvetica Neue Light"/>
              </a:rPr>
              <a:t> used: </a:t>
            </a:r>
            <a:r>
              <a:rPr lang="en-GB" sz="2600" dirty="0" smtClean="0">
                <a:latin typeface="Helvetica Neue Light"/>
                <a:cs typeface="Helvetica Neue Light"/>
              </a:rPr>
              <a:t>train</a:t>
            </a:r>
            <a:r>
              <a:rPr lang="en-GB" sz="2600" dirty="0">
                <a:latin typeface="Helvetica Neue Light"/>
                <a:cs typeface="Helvetica Neue Light"/>
              </a:rPr>
              <a:t>(9100)/ test(6068) data</a:t>
            </a: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</p:txBody>
      </p:sp>
      <p:pic>
        <p:nvPicPr>
          <p:cNvPr id="9" name="Picture 8" descr="Figure_10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1" y="2108112"/>
            <a:ext cx="4320000" cy="32400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58712"/>
              </p:ext>
            </p:extLst>
          </p:nvPr>
        </p:nvGraphicFramePr>
        <p:xfrm>
          <a:off x="1695799" y="5348112"/>
          <a:ext cx="6096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99420"/>
                <a:gridCol w="1596580"/>
              </a:tblGrid>
              <a:tr h="260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Predicted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average call time [s]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7.821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00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Measured average call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time [s]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5.653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516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Average gaps between measured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predicted data [-]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2.535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57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Modelling Results </a:t>
            </a:r>
            <a:r>
              <a:rPr lang="en-GB" dirty="0" smtClean="0">
                <a:latin typeface="Helvetica Neue Light"/>
                <a:cs typeface="Helvetica Neue Light"/>
              </a:rPr>
              <a:t>(3)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338573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sz="2600" dirty="0" smtClean="0">
                <a:latin typeface="Helvetica Neue Light"/>
                <a:cs typeface="Helvetica Neue Light"/>
              </a:rPr>
              <a:t> used: call time for missing data 0 to -10000; train</a:t>
            </a:r>
            <a:r>
              <a:rPr lang="en-GB" sz="2600" dirty="0">
                <a:latin typeface="Helvetica Neue Light"/>
                <a:cs typeface="Helvetica Neue Light"/>
              </a:rPr>
              <a:t>(9100)/ test(6068) data</a:t>
            </a: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GB" dirty="0">
              <a:latin typeface="Helvetica Neue Light"/>
              <a:cs typeface="Helvetica Neue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29176"/>
              </p:ext>
            </p:extLst>
          </p:nvPr>
        </p:nvGraphicFramePr>
        <p:xfrm>
          <a:off x="1034258" y="4888936"/>
          <a:ext cx="711165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483"/>
                <a:gridCol w="1528618"/>
                <a:gridCol w="2370551"/>
              </a:tblGrid>
              <a:tr h="2993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1.230</a:t>
                      </a:r>
                      <a:r>
                        <a:rPr lang="en-US" baseline="0" dirty="0" smtClean="0"/>
                        <a:t> *10</a:t>
                      </a:r>
                      <a:r>
                        <a:rPr lang="en-US" baseline="30000" dirty="0" smtClean="0"/>
                        <a:t>5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1.230</a:t>
                      </a:r>
                      <a:r>
                        <a:rPr lang="en-US" baseline="0" dirty="0" smtClean="0"/>
                        <a:t> *10</a:t>
                      </a:r>
                      <a:r>
                        <a:rPr lang="en-US" baseline="30000" dirty="0" smtClean="0"/>
                        <a:t>5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9.897 *</a:t>
                      </a:r>
                      <a:r>
                        <a:rPr lang="en-US" baseline="0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Figure_4_m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537033"/>
            <a:ext cx="2880000" cy="2160000"/>
          </a:xfrm>
          <a:prstGeom prst="rect">
            <a:avLst/>
          </a:prstGeom>
        </p:spPr>
      </p:pic>
      <p:pic>
        <p:nvPicPr>
          <p:cNvPr id="9" name="Picture 8" descr="Figure_6_m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00" y="2537033"/>
            <a:ext cx="2880000" cy="2160000"/>
          </a:xfrm>
          <a:prstGeom prst="rect">
            <a:avLst/>
          </a:prstGeom>
        </p:spPr>
      </p:pic>
      <p:pic>
        <p:nvPicPr>
          <p:cNvPr id="10" name="Picture 9" descr="Figure_8_mC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10" y="2546766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5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Modelling Results </a:t>
            </a:r>
            <a:r>
              <a:rPr lang="en-GB" dirty="0" smtClean="0">
                <a:latin typeface="Helvetica Neue Light"/>
                <a:cs typeface="Helvetica Neue Light"/>
              </a:rPr>
              <a:t>(4)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338573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err="1">
                <a:latin typeface="Helvetica Neue Light"/>
                <a:cs typeface="Helvetica Neue Light"/>
              </a:rPr>
              <a:t>Data_before</a:t>
            </a:r>
            <a:r>
              <a:rPr lang="en-GB" sz="2600" dirty="0">
                <a:latin typeface="Helvetica Neue Light"/>
                <a:cs typeface="Helvetica Neue Light"/>
              </a:rPr>
              <a:t> used: call time for missing data 0 to -10000; train(9100)/ test(6068) data</a:t>
            </a: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07859"/>
              </p:ext>
            </p:extLst>
          </p:nvPr>
        </p:nvGraphicFramePr>
        <p:xfrm>
          <a:off x="1695799" y="5500512"/>
          <a:ext cx="6096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99420"/>
                <a:gridCol w="1596580"/>
              </a:tblGrid>
              <a:tr h="260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Predicted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average call time [s]</a:t>
                      </a:r>
                      <a:endParaRPr lang="en-US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7.873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600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Measured average call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time [s]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5.653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55168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Average gaps between measured</a:t>
                      </a:r>
                      <a:r>
                        <a:rPr lang="en-US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predicted data [-]</a:t>
                      </a:r>
                      <a:endParaRPr 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196.81</a:t>
                      </a:r>
                    </a:p>
                    <a:p>
                      <a:r>
                        <a:rPr lang="en-US" b="0" dirty="0" smtClean="0">
                          <a:solidFill>
                            <a:schemeClr val="accent6"/>
                          </a:solidFill>
                        </a:rPr>
                        <a:t>NA?</a:t>
                      </a:r>
                      <a:endParaRPr 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Figure_10_m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95362"/>
            <a:ext cx="4140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Three Machine Learning models have been tested to map from six inputs to one target output, call time.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Linear regression and Ridge regression model maps reasonably well in lower call time, respectively. When increasing call time, discrepancies for both models increase considerably.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So far Random forest model maps between inputs and output best.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The impact of change of elevator parameters is identified by using Random forest model.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7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Objective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5470525" cy="43434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dirty="0" smtClean="0"/>
              <a:t>Once a elevator parameter to be changed, the impact of the change on elevator performance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ust be characterized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/>
              <a:t>A</a:t>
            </a:r>
            <a:r>
              <a:rPr lang="en-US" dirty="0" smtClean="0"/>
              <a:t>im to develop a Machine Learning model to evaluate the impact of the elevator parameters’ change </a:t>
            </a:r>
            <a:r>
              <a:rPr lang="en-US" dirty="0" smtClean="0"/>
              <a:t>on elevator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87432"/>
            <a:ext cx="3027848" cy="31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2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Model </a:t>
            </a:r>
            <a:r>
              <a:rPr lang="en-GB" dirty="0" smtClean="0">
                <a:latin typeface="Helvetica Neue Light"/>
                <a:cs typeface="Helvetica Neue Light"/>
              </a:rPr>
              <a:t>Definition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405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sz="28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GB" sz="28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GB" sz="28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GB" sz="2800" dirty="0" smtClean="0">
              <a:latin typeface="Helvetica Neue Light"/>
              <a:cs typeface="Helvetica Neue Light"/>
            </a:endParaRPr>
          </a:p>
          <a:p>
            <a:pPr>
              <a:buFont typeface="Wingdings" charset="2"/>
              <a:buChar char="q"/>
            </a:pPr>
            <a:r>
              <a:rPr lang="en-GB" sz="2800" dirty="0" smtClean="0">
                <a:latin typeface="Helvetica Neue Light"/>
                <a:cs typeface="Helvetica Neue Light"/>
              </a:rPr>
              <a:t> Data set used</a:t>
            </a:r>
          </a:p>
          <a:p>
            <a:pPr lvl="1"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 measurements collected from a 6-elevator group</a:t>
            </a:r>
          </a:p>
          <a:p>
            <a:pPr lvl="1"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 processed in a fixed interval (15 </a:t>
            </a:r>
            <a:r>
              <a:rPr lang="en-GB" sz="2600" dirty="0" err="1" smtClean="0">
                <a:latin typeface="Helvetica Neue Light"/>
                <a:cs typeface="Helvetica Neue Light"/>
              </a:rPr>
              <a:t>mins</a:t>
            </a:r>
            <a:r>
              <a:rPr lang="en-GB" sz="2600" dirty="0" smtClean="0">
                <a:latin typeface="Helvetica Neue Light"/>
                <a:cs typeface="Helvetica Neue Light"/>
              </a:rPr>
              <a:t>) </a:t>
            </a:r>
          </a:p>
          <a:p>
            <a:pPr lvl="1"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 </a:t>
            </a:r>
            <a:r>
              <a:rPr lang="en-GB" sz="2600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sz="2600" dirty="0" smtClean="0">
                <a:latin typeface="Helvetica Neue Light"/>
                <a:cs typeface="Helvetica Neue Light"/>
              </a:rPr>
              <a:t>: 1.7 –5.12.2017 (15169 sampling points)</a:t>
            </a:r>
          </a:p>
          <a:p>
            <a:pPr lvl="1"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 </a:t>
            </a:r>
            <a:r>
              <a:rPr lang="en-GB" sz="2600" dirty="0" err="1" smtClean="0">
                <a:latin typeface="Helvetica Neue Light"/>
                <a:cs typeface="Helvetica Neue Light"/>
              </a:rPr>
              <a:t>data_after</a:t>
            </a:r>
            <a:r>
              <a:rPr lang="en-GB" sz="2600" dirty="0" smtClean="0">
                <a:latin typeface="Helvetica Neue Light"/>
                <a:cs typeface="Helvetica Neue Light"/>
              </a:rPr>
              <a:t>: 15.1 – 8.5.2018 (10849 sampling points)</a:t>
            </a:r>
          </a:p>
          <a:p>
            <a:pPr marL="0" indent="0">
              <a:buNone/>
            </a:pPr>
            <a:endParaRPr lang="en-GB" sz="2800" dirty="0">
              <a:latin typeface="Helvetica Neue Light"/>
              <a:cs typeface="Helvetica Neue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420489" y="229528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1762" y="2200616"/>
            <a:ext cx="2547931" cy="175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err="1" smtClean="0">
                <a:latin typeface="Helvetica Neue Light"/>
                <a:cs typeface="Helvetica Neue Light"/>
              </a:rPr>
              <a:t>calls_up</a:t>
            </a:r>
            <a:r>
              <a:rPr lang="en-US" sz="2000" dirty="0" smtClean="0">
                <a:latin typeface="Helvetica Neue Light"/>
                <a:cs typeface="Helvetica Neue Light"/>
              </a:rPr>
              <a:t> [#]</a:t>
            </a:r>
          </a:p>
          <a:p>
            <a: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err="1" smtClean="0">
                <a:latin typeface="Helvetica Neue Light"/>
                <a:cs typeface="Helvetica Neue Light"/>
              </a:rPr>
              <a:t>calls_down</a:t>
            </a:r>
            <a:r>
              <a:rPr lang="en-US" sz="2000" dirty="0" smtClean="0">
                <a:latin typeface="Helvetica Neue Light"/>
                <a:cs typeface="Helvetica Neue Light"/>
              </a:rPr>
              <a:t> [#]</a:t>
            </a:r>
          </a:p>
          <a:p>
            <a: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err="1" smtClean="0">
                <a:latin typeface="Helvetica Neue Light"/>
                <a:cs typeface="Helvetica Neue Light"/>
              </a:rPr>
              <a:t>starts_up</a:t>
            </a:r>
            <a:r>
              <a:rPr lang="en-US" sz="2000" dirty="0" smtClean="0">
                <a:latin typeface="Helvetica Neue Light"/>
                <a:cs typeface="Helvetica Neue Light"/>
              </a:rPr>
              <a:t> [#]</a:t>
            </a:r>
          </a:p>
          <a:p>
            <a: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err="1" smtClean="0">
                <a:latin typeface="Helvetica Neue Light"/>
                <a:cs typeface="Helvetica Neue Light"/>
              </a:rPr>
              <a:t>starts_down</a:t>
            </a:r>
            <a:r>
              <a:rPr lang="en-US" sz="2000" dirty="0" smtClean="0">
                <a:latin typeface="Helvetica Neue Light"/>
                <a:cs typeface="Helvetica Neue Light"/>
              </a:rPr>
              <a:t> [#]</a:t>
            </a:r>
          </a:p>
          <a:p>
            <a: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smtClean="0">
                <a:latin typeface="Helvetica Neue Light"/>
                <a:cs typeface="Helvetica Neue Light"/>
              </a:rPr>
              <a:t>availability [%]</a:t>
            </a:r>
          </a:p>
          <a:p>
            <a: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smtClean="0">
                <a:latin typeface="Helvetica Neue Light"/>
                <a:cs typeface="Helvetica Neue Light"/>
              </a:rPr>
              <a:t>alarm [#]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1762" y="1444532"/>
            <a:ext cx="4219086" cy="133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Input: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Six Parameters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321388" y="229528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99796" y="1924193"/>
            <a:ext cx="1470617" cy="552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chemeClr val="accent6"/>
                </a:solidFill>
                <a:latin typeface="Helvetica Neue Light"/>
                <a:cs typeface="Helvetica Neue Light"/>
              </a:rPr>
              <a:t>Output: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99796" y="2295285"/>
            <a:ext cx="3100380" cy="606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2800" b="1" dirty="0">
                <a:latin typeface="Helvetica Neue Light"/>
                <a:cs typeface="Helvetica Neue Light"/>
              </a:rPr>
              <a:t>a</a:t>
            </a:r>
            <a:r>
              <a:rPr lang="en-US" sz="2800" b="1" dirty="0" smtClean="0">
                <a:latin typeface="Helvetica Neue Light"/>
                <a:cs typeface="Helvetica Neue Light"/>
              </a:rPr>
              <a:t>verage call time [s]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26339" y="2215628"/>
            <a:ext cx="1553970" cy="857772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3200" b="1" dirty="0" smtClean="0">
                <a:latin typeface="Helvetica Neue Light"/>
                <a:cs typeface="Helvetica Neue Light"/>
              </a:rPr>
              <a:t>Machine</a:t>
            </a:r>
          </a:p>
          <a:p>
            <a:pPr marL="0" indent="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3200" b="1" dirty="0" smtClean="0">
                <a:latin typeface="Helvetica Neue Light"/>
                <a:cs typeface="Helvetica Neue Light"/>
              </a:rPr>
              <a:t>Learning</a:t>
            </a:r>
            <a:endParaRPr lang="en-US" sz="3200" b="1" dirty="0" smtClean="0">
              <a:latin typeface="Helvetica Neue Light"/>
              <a:cs typeface="Helvetica Neue Light"/>
            </a:endParaRPr>
          </a:p>
          <a:p>
            <a:pPr marL="0" indent="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en-US" sz="3200" b="1" dirty="0" smtClean="0">
                <a:latin typeface="Helvetica Neue Light"/>
                <a:cs typeface="Helvetica Neue Light"/>
              </a:rPr>
              <a:t>Model</a:t>
            </a:r>
            <a:endParaRPr lang="en-US" sz="3200" b="1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09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Helvetica Neue Light"/>
                <a:cs typeface="Helvetica Neue Light"/>
              </a:rPr>
              <a:t>Modelling Tools</a:t>
            </a:r>
            <a:endParaRPr lang="en-GB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GB" sz="2800" smtClean="0">
                <a:latin typeface="Helvetica Neue Light"/>
                <a:cs typeface="Helvetica Neue Light"/>
              </a:rPr>
              <a:t> Scikit-learn machine learning library for Python</a:t>
            </a:r>
          </a:p>
          <a:p>
            <a:pPr>
              <a:buFont typeface="Wingdings" charset="2"/>
              <a:buChar char="q"/>
            </a:pPr>
            <a:r>
              <a:rPr lang="en-GB" sz="2800" smtClean="0">
                <a:latin typeface="Helvetica Neue Light"/>
                <a:cs typeface="Helvetica Neue Light"/>
              </a:rPr>
              <a:t> Scientific libraries used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NumPy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pandas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Scipy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matplotlib</a:t>
            </a:r>
          </a:p>
          <a:p>
            <a:pPr marL="0" indent="0">
              <a:buNone/>
            </a:pPr>
            <a:endParaRPr lang="en-GB" sz="280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31982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Helvetica Neue Light"/>
                <a:cs typeface="Helvetica Neue Light"/>
              </a:rPr>
              <a:t>Models</a:t>
            </a:r>
            <a:endParaRPr lang="en-GB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GB" sz="2800" smtClean="0">
                <a:latin typeface="Helvetica Neue Light"/>
                <a:cs typeface="Helvetica Neue Light"/>
              </a:rPr>
              <a:t> Linear regression: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in sklearn: LinearRegression()</a:t>
            </a:r>
          </a:p>
          <a:p>
            <a:pPr>
              <a:buFont typeface="Wingdings" charset="2"/>
              <a:buChar char="q"/>
            </a:pPr>
            <a:r>
              <a:rPr lang="en-GB" sz="2800" smtClean="0">
                <a:latin typeface="Helvetica Neue Light"/>
                <a:cs typeface="Helvetica Neue Light"/>
              </a:rPr>
              <a:t> Ridge regression (Regularization method)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in sklearn: Ridge()</a:t>
            </a:r>
          </a:p>
          <a:p>
            <a:pPr>
              <a:buFont typeface="Wingdings" charset="2"/>
              <a:buChar char="q"/>
            </a:pPr>
            <a:r>
              <a:rPr lang="en-GB" sz="2800">
                <a:latin typeface="Helvetica Neue Light"/>
                <a:cs typeface="Helvetica Neue Light"/>
              </a:rPr>
              <a:t> </a:t>
            </a:r>
            <a:r>
              <a:rPr lang="en-GB" sz="2800" smtClean="0">
                <a:latin typeface="Helvetica Neue Light"/>
                <a:cs typeface="Helvetica Neue Light"/>
              </a:rPr>
              <a:t>Random forest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an ensemble learning method for regression</a:t>
            </a:r>
          </a:p>
          <a:p>
            <a:pPr lvl="1">
              <a:buFont typeface="Wingdings" charset="2"/>
              <a:buChar char="Ø"/>
            </a:pPr>
            <a:r>
              <a:rPr lang="en-GB" sz="2600" smtClean="0">
                <a:latin typeface="Helvetica Neue Light"/>
                <a:cs typeface="Helvetica Neue Light"/>
              </a:rPr>
              <a:t>in sklearn: ensemble.RandomForestRegressor()  </a:t>
            </a:r>
          </a:p>
          <a:p>
            <a:pPr marL="0" indent="0">
              <a:buNone/>
            </a:pPr>
            <a:endParaRPr lang="en-GB" sz="280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5722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Input data (</a:t>
            </a:r>
            <a:r>
              <a:rPr lang="en-GB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dirty="0" smtClean="0">
                <a:latin typeface="Helvetica Neue Light"/>
                <a:cs typeface="Helvetica Neue Light"/>
              </a:rPr>
              <a:t>) (1)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294009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Call time </a:t>
            </a:r>
            <a:r>
              <a:rPr lang="en-GB" sz="2600" dirty="0" err="1" smtClean="0">
                <a:latin typeface="Helvetica Neue Light"/>
                <a:cs typeface="Helvetica Neue Light"/>
              </a:rPr>
              <a:t>vs</a:t>
            </a:r>
            <a:r>
              <a:rPr lang="en-GB" sz="2600" dirty="0" smtClean="0">
                <a:latin typeface="Helvetica Neue Light"/>
                <a:cs typeface="Helvetica Neue Light"/>
              </a:rPr>
              <a:t> </a:t>
            </a:r>
            <a:r>
              <a:rPr lang="en-GB" sz="2600" dirty="0" err="1" smtClean="0">
                <a:latin typeface="Helvetica Neue Light"/>
                <a:cs typeface="Helvetica Neue Light"/>
              </a:rPr>
              <a:t>calls_up</a:t>
            </a:r>
            <a:r>
              <a:rPr lang="en-GB" sz="2600" dirty="0" smtClean="0">
                <a:latin typeface="Helvetica Neue Light"/>
                <a:cs typeface="Helvetica Neue Light"/>
              </a:rPr>
              <a:t>/ </a:t>
            </a:r>
            <a:r>
              <a:rPr lang="en-GB" sz="2600" dirty="0" err="1" smtClean="0">
                <a:latin typeface="Helvetica Neue Light"/>
                <a:cs typeface="Helvetica Neue Light"/>
              </a:rPr>
              <a:t>calls_down</a:t>
            </a:r>
            <a:endParaRPr lang="en-GB" sz="2600" dirty="0" smtClean="0">
              <a:latin typeface="Helvetica Neue Light"/>
              <a:cs typeface="Helvetica Neue Light"/>
            </a:endParaRPr>
          </a:p>
          <a:p>
            <a:pPr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one outlier removed (id=9877)</a:t>
            </a:r>
            <a:endParaRPr lang="en-GB" dirty="0" smtClean="0">
              <a:latin typeface="Helvetica Neue Light"/>
              <a:cs typeface="Helvetica Neue Light"/>
            </a:endParaRP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</p:txBody>
      </p:sp>
      <p:pic>
        <p:nvPicPr>
          <p:cNvPr id="5" name="Picture 4" descr="Figure_1_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37" y="2903224"/>
            <a:ext cx="4681728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2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Input data (</a:t>
            </a:r>
            <a:r>
              <a:rPr lang="en-GB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dirty="0" smtClean="0">
                <a:latin typeface="Helvetica Neue Light"/>
                <a:cs typeface="Helvetica Neue Light"/>
              </a:rPr>
              <a:t>) (2)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294009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Call time </a:t>
            </a:r>
            <a:r>
              <a:rPr lang="en-GB" sz="2600" dirty="0" err="1" smtClean="0">
                <a:latin typeface="Helvetica Neue Light"/>
                <a:cs typeface="Helvetica Neue Light"/>
              </a:rPr>
              <a:t>vs</a:t>
            </a:r>
            <a:r>
              <a:rPr lang="en-GB" sz="2600" dirty="0" smtClean="0">
                <a:latin typeface="Helvetica Neue Light"/>
                <a:cs typeface="Helvetica Neue Light"/>
              </a:rPr>
              <a:t> </a:t>
            </a:r>
            <a:r>
              <a:rPr lang="en-GB" sz="2600" dirty="0" err="1" smtClean="0">
                <a:latin typeface="Helvetica Neue Light"/>
                <a:cs typeface="Helvetica Neue Light"/>
              </a:rPr>
              <a:t>starts_up</a:t>
            </a:r>
            <a:r>
              <a:rPr lang="en-GB" sz="2600" dirty="0" smtClean="0">
                <a:latin typeface="Helvetica Neue Light"/>
                <a:cs typeface="Helvetica Neue Light"/>
              </a:rPr>
              <a:t>/ </a:t>
            </a:r>
            <a:r>
              <a:rPr lang="en-GB" sz="2600" dirty="0" err="1" smtClean="0">
                <a:latin typeface="Helvetica Neue Light"/>
                <a:cs typeface="Helvetica Neue Light"/>
              </a:rPr>
              <a:t>starts_down</a:t>
            </a:r>
            <a:endParaRPr lang="en-GB" sz="2600" dirty="0" smtClean="0">
              <a:latin typeface="Helvetica Neue Light"/>
              <a:cs typeface="Helvetica Neue Light"/>
            </a:endParaRPr>
          </a:p>
          <a:p>
            <a:pPr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one outlier removed (id=9877)</a:t>
            </a:r>
            <a:endParaRPr lang="en-GB" dirty="0" smtClean="0">
              <a:latin typeface="Helvetica Neue Light"/>
              <a:cs typeface="Helvetica Neue Light"/>
            </a:endParaRP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</p:txBody>
      </p:sp>
      <p:pic>
        <p:nvPicPr>
          <p:cNvPr id="4" name="Picture 3" descr="Figure_2_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02" y="2934768"/>
            <a:ext cx="4681728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Input data (</a:t>
            </a:r>
            <a:r>
              <a:rPr lang="en-GB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dirty="0" smtClean="0">
                <a:latin typeface="Helvetica Neue Light"/>
                <a:cs typeface="Helvetica Neue Light"/>
              </a:rPr>
              <a:t>) (3)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294009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Call time </a:t>
            </a:r>
            <a:r>
              <a:rPr lang="en-GB" sz="2600" dirty="0" err="1" smtClean="0">
                <a:latin typeface="Helvetica Neue Light"/>
                <a:cs typeface="Helvetica Neue Light"/>
              </a:rPr>
              <a:t>vs</a:t>
            </a:r>
            <a:r>
              <a:rPr lang="en-GB" sz="2600" dirty="0" smtClean="0">
                <a:latin typeface="Helvetica Neue Light"/>
                <a:cs typeface="Helvetica Neue Light"/>
              </a:rPr>
              <a:t> availability/ alarms</a:t>
            </a:r>
          </a:p>
          <a:p>
            <a:pPr>
              <a:buFont typeface="Wingdings" charset="2"/>
              <a:buChar char="Ø"/>
            </a:pPr>
            <a:r>
              <a:rPr lang="en-GB" sz="2600" dirty="0" smtClean="0">
                <a:latin typeface="Helvetica Neue Light"/>
                <a:cs typeface="Helvetica Neue Light"/>
              </a:rPr>
              <a:t>one outlier removed (id=9877)</a:t>
            </a:r>
            <a:endParaRPr lang="en-GB" dirty="0" smtClean="0">
              <a:latin typeface="Helvetica Neue Light"/>
              <a:cs typeface="Helvetica Neue Light"/>
            </a:endParaRP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</p:txBody>
      </p:sp>
      <p:pic>
        <p:nvPicPr>
          <p:cNvPr id="5" name="Picture 4" descr="Figure_3_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2" y="2810707"/>
            <a:ext cx="4681728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78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Helvetica Neue Light"/>
                <a:cs typeface="Helvetica Neue Light"/>
              </a:rPr>
              <a:t>Modelling Results (1)</a:t>
            </a:r>
            <a:endParaRPr lang="en-GB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26" y="1595929"/>
            <a:ext cx="7338573" cy="504052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GB" sz="2600" dirty="0" err="1" smtClean="0">
                <a:latin typeface="Helvetica Neue Light"/>
                <a:cs typeface="Helvetica Neue Light"/>
              </a:rPr>
              <a:t>Data_before</a:t>
            </a:r>
            <a:r>
              <a:rPr lang="en-GB" sz="2600" dirty="0" smtClean="0">
                <a:latin typeface="Helvetica Neue Light"/>
                <a:cs typeface="Helvetica Neue Light"/>
              </a:rPr>
              <a:t> used: train</a:t>
            </a:r>
            <a:r>
              <a:rPr lang="en-GB" sz="2600" dirty="0">
                <a:latin typeface="Helvetica Neue Light"/>
                <a:cs typeface="Helvetica Neue Light"/>
              </a:rPr>
              <a:t>(9100)/ test(6068) data</a:t>
            </a:r>
          </a:p>
          <a:p>
            <a:pPr>
              <a:buFont typeface="Wingdings" charset="2"/>
              <a:buChar char="Ø"/>
            </a:pPr>
            <a:endParaRPr lang="en-GB" sz="26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endParaRPr lang="en-GB" dirty="0">
              <a:latin typeface="Helvetica Neue Light"/>
              <a:cs typeface="Helvetica Neue Light"/>
            </a:endParaRPr>
          </a:p>
        </p:txBody>
      </p:sp>
      <p:pic>
        <p:nvPicPr>
          <p:cNvPr id="4" name="Picture 3" descr="Figure_4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6" y="2549180"/>
            <a:ext cx="2880000" cy="2159999"/>
          </a:xfrm>
          <a:prstGeom prst="rect">
            <a:avLst/>
          </a:prstGeom>
        </p:spPr>
      </p:pic>
      <p:pic>
        <p:nvPicPr>
          <p:cNvPr id="5" name="Picture 4" descr="Figure_6_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2537033"/>
            <a:ext cx="2880000" cy="2160000"/>
          </a:xfrm>
          <a:prstGeom prst="rect">
            <a:avLst/>
          </a:prstGeom>
        </p:spPr>
      </p:pic>
      <p:pic>
        <p:nvPicPr>
          <p:cNvPr id="6" name="Picture 5" descr="Figure_8_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0" y="2537033"/>
            <a:ext cx="2880000" cy="21600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65969"/>
              </p:ext>
            </p:extLst>
          </p:nvPr>
        </p:nvGraphicFramePr>
        <p:xfrm>
          <a:off x="1034258" y="5158176"/>
          <a:ext cx="71116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483"/>
                <a:gridCol w="1528618"/>
                <a:gridCol w="2370551"/>
              </a:tblGrid>
              <a:tr h="299303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29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311</TotalTime>
  <Words>524</Words>
  <Application>Microsoft Macintosh PowerPoint</Application>
  <PresentationFormat>On-screen Show (4:3)</PresentationFormat>
  <Paragraphs>107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Breeze</vt:lpstr>
      <vt:lpstr>            Challenge</vt:lpstr>
      <vt:lpstr>Objective</vt:lpstr>
      <vt:lpstr>Model Definition</vt:lpstr>
      <vt:lpstr>Modelling Tools</vt:lpstr>
      <vt:lpstr>Models</vt:lpstr>
      <vt:lpstr>Input data (data_before) (1)</vt:lpstr>
      <vt:lpstr>Input data (data_before) (2)</vt:lpstr>
      <vt:lpstr>Input data (data_before) (3)</vt:lpstr>
      <vt:lpstr>Modelling Results (1)</vt:lpstr>
      <vt:lpstr>Modelling Results (2)</vt:lpstr>
      <vt:lpstr>Modelling Results (3)</vt:lpstr>
      <vt:lpstr>Modelling Results (4)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Challenge</dc:title>
  <dc:creator>Yuko Enqvist</dc:creator>
  <cp:lastModifiedBy>Yuko Enqvist</cp:lastModifiedBy>
  <cp:revision>30</cp:revision>
  <dcterms:created xsi:type="dcterms:W3CDTF">2018-06-14T10:25:15Z</dcterms:created>
  <dcterms:modified xsi:type="dcterms:W3CDTF">2018-06-14T19:31:55Z</dcterms:modified>
</cp:coreProperties>
</file>