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70" r:id="rId2"/>
    <p:sldId id="256" r:id="rId3"/>
    <p:sldId id="258" r:id="rId4"/>
    <p:sldId id="259" r:id="rId5"/>
    <p:sldId id="260" r:id="rId6"/>
    <p:sldId id="271" r:id="rId7"/>
    <p:sldId id="272" r:id="rId8"/>
    <p:sldId id="263" r:id="rId9"/>
    <p:sldId id="264" r:id="rId10"/>
    <p:sldId id="273" r:id="rId11"/>
    <p:sldId id="274" r:id="rId12"/>
    <p:sldId id="266" r:id="rId13"/>
    <p:sldId id="275"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000" autoAdjust="0"/>
  </p:normalViewPr>
  <p:slideViewPr>
    <p:cSldViewPr>
      <p:cViewPr>
        <p:scale>
          <a:sx n="112" d="100"/>
          <a:sy n="112" d="100"/>
        </p:scale>
        <p:origin x="-1584" y="4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A6A601-9B1B-438A-96A6-56431C4BA801}" type="datetimeFigureOut">
              <a:rPr lang="en-CA" smtClean="0"/>
              <a:pPr/>
              <a:t>19/09/2014</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EFCE83-0D6D-418E-84F5-E30F60A7C7AC}" type="slidenum">
              <a:rPr lang="en-CA" smtClean="0"/>
              <a:pPr/>
              <a:t>‹#›</a:t>
            </a:fld>
            <a:endParaRPr lang="en-CA"/>
          </a:p>
        </p:txBody>
      </p:sp>
    </p:spTree>
    <p:extLst>
      <p:ext uri="{BB962C8B-B14F-4D97-AF65-F5344CB8AC3E}">
        <p14:creationId xmlns:p14="http://schemas.microsoft.com/office/powerpoint/2010/main" val="2393860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1</a:t>
            </a:fld>
            <a:endParaRPr lang="en-CA"/>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Give your sponsors some idea of how big this thing is (1, 3, or 6 </a:t>
            </a:r>
            <a:r>
              <a:rPr lang="en-CA" dirty="0" err="1" smtClean="0"/>
              <a:t>monther</a:t>
            </a:r>
            <a:r>
              <a:rPr lang="en-CA" dirty="0" smtClean="0"/>
              <a:t>).</a:t>
            </a:r>
            <a:endParaRPr lang="en-CA" baseline="0" dirty="0" smtClean="0"/>
          </a:p>
          <a:p>
            <a:r>
              <a:rPr lang="en-CA" baseline="0" dirty="0" smtClean="0"/>
              <a:t>Before you can complete this slide you and the team should create and estimate a high-level story list for the project.</a:t>
            </a:r>
          </a:p>
          <a:p>
            <a:r>
              <a:rPr lang="en-CA" baseline="0" dirty="0" smtClean="0"/>
              <a:t>This isn’t a commitment (too many unknowns). It’s just a really rough guess. Don’t treat it as anything else.</a:t>
            </a:r>
          </a:p>
        </p:txBody>
      </p:sp>
      <p:sp>
        <p:nvSpPr>
          <p:cNvPr id="4" name="Slide Number Placeholder 3"/>
          <p:cNvSpPr>
            <a:spLocks noGrp="1"/>
          </p:cNvSpPr>
          <p:nvPr>
            <p:ph type="sldNum" sz="quarter" idx="10"/>
          </p:nvPr>
        </p:nvSpPr>
        <p:spPr/>
        <p:txBody>
          <a:bodyPr/>
          <a:lstStyle/>
          <a:p>
            <a:fld id="{95EFCE83-0D6D-418E-84F5-E30F60A7C7AC}" type="slidenum">
              <a:rPr lang="en-CA" smtClean="0"/>
              <a:pPr/>
              <a:t>11</a:t>
            </a:fld>
            <a:endParaRPr lang="en-CA"/>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sz="200" dirty="0" smtClean="0"/>
              <a:t>When push comes to shove,</a:t>
            </a:r>
            <a:r>
              <a:rPr lang="en-CA" sz="200" baseline="0" dirty="0" smtClean="0"/>
              <a:t> something has to give. Here we want to be clear on what that is.</a:t>
            </a:r>
          </a:p>
          <a:p>
            <a:endParaRPr lang="en-CA" sz="200" baseline="0" dirty="0" smtClean="0"/>
          </a:p>
          <a:p>
            <a:r>
              <a:rPr lang="en-CA" sz="200" dirty="0" smtClean="0"/>
              <a:t>On agile projects</a:t>
            </a:r>
            <a:r>
              <a:rPr lang="en-CA" sz="200" baseline="0" dirty="0" smtClean="0"/>
              <a:t> we flex on scope. But there could be others factors at play here so get ready to listen as you customer tells you which forces can bend (scope) and which are written in stone (usually budget).</a:t>
            </a:r>
            <a:endParaRPr lang="en-CA" sz="200" dirty="0" smtClean="0"/>
          </a:p>
          <a:p>
            <a:endParaRPr lang="en-CA" sz="200" dirty="0" smtClean="0"/>
          </a:p>
          <a:p>
            <a:r>
              <a:rPr lang="en-CA" sz="1000" dirty="0" smtClean="0"/>
              <a:t>Slider rules:</a:t>
            </a:r>
          </a:p>
          <a:p>
            <a:r>
              <a:rPr lang="en-CA" sz="1000" dirty="0" smtClean="0"/>
              <a:t>1. No</a:t>
            </a:r>
            <a:r>
              <a:rPr lang="en-CA" sz="1000" baseline="0" dirty="0" smtClean="0"/>
              <a:t> two sliders can </a:t>
            </a:r>
            <a:r>
              <a:rPr lang="en-CA" sz="200" baseline="0" dirty="0" smtClean="0"/>
              <a:t>occupy the same level.</a:t>
            </a:r>
          </a:p>
          <a:p>
            <a:r>
              <a:rPr lang="en-CA" sz="200" baseline="0" dirty="0" smtClean="0"/>
              <a:t>2. List other important project factors down below.</a:t>
            </a:r>
          </a:p>
        </p:txBody>
      </p:sp>
      <p:sp>
        <p:nvSpPr>
          <p:cNvPr id="4" name="Slide Number Placeholder 3"/>
          <p:cNvSpPr>
            <a:spLocks noGrp="1"/>
          </p:cNvSpPr>
          <p:nvPr>
            <p:ph type="sldNum" sz="quarter" idx="10"/>
          </p:nvPr>
        </p:nvSpPr>
        <p:spPr/>
        <p:txBody>
          <a:bodyPr/>
          <a:lstStyle/>
          <a:p>
            <a:fld id="{95EFCE83-0D6D-418E-84F5-E30F60A7C7AC}" type="slidenum">
              <a:rPr lang="en-CA" smtClean="0"/>
              <a:pPr/>
              <a:t>12</a:t>
            </a:fld>
            <a:endParaRPr lang="en-CA"/>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baseline="0" dirty="0" smtClean="0"/>
              <a:t>Stakeholders are usually interested in two things:</a:t>
            </a:r>
          </a:p>
          <a:p>
            <a:pPr marL="228600" indent="-228600">
              <a:buAutoNum type="arabicPeriod"/>
            </a:pPr>
            <a:r>
              <a:rPr lang="en-CA" baseline="0" dirty="0" smtClean="0"/>
              <a:t>How much is this going to cost.</a:t>
            </a:r>
          </a:p>
          <a:p>
            <a:pPr marL="228600" indent="-228600">
              <a:buAutoNum type="arabicPeriod"/>
            </a:pPr>
            <a:r>
              <a:rPr lang="en-CA" baseline="0" dirty="0" smtClean="0"/>
              <a:t>When is it going to be done.</a:t>
            </a:r>
          </a:p>
          <a:p>
            <a:pPr marL="228600" indent="-228600">
              <a:buAutoNum type="arabicPeriod"/>
            </a:pPr>
            <a:endParaRPr lang="en-CA" baseline="0" dirty="0" smtClean="0"/>
          </a:p>
          <a:p>
            <a:pPr marL="228600" indent="-228600">
              <a:buNone/>
            </a:pPr>
            <a:r>
              <a:rPr lang="en-CA" baseline="0" dirty="0" smtClean="0"/>
              <a:t>Here we do our best to answer those two questions so they can decide if the project is still worth doing by showing them what it’s going to take.</a:t>
            </a:r>
            <a:endParaRPr lang="en-CA" baseline="0" dirty="0" smtClean="0"/>
          </a:p>
        </p:txBody>
      </p:sp>
      <p:sp>
        <p:nvSpPr>
          <p:cNvPr id="4" name="Slide Number Placeholder 3"/>
          <p:cNvSpPr>
            <a:spLocks noGrp="1"/>
          </p:cNvSpPr>
          <p:nvPr>
            <p:ph type="sldNum" sz="quarter" idx="10"/>
          </p:nvPr>
        </p:nvSpPr>
        <p:spPr/>
        <p:txBody>
          <a:bodyPr/>
          <a:lstStyle/>
          <a:p>
            <a:fld id="{95EFCE83-0D6D-418E-84F5-E30F60A7C7AC}" type="slidenum">
              <a:rPr lang="en-CA" smtClean="0"/>
              <a:pPr/>
              <a:t>13</a:t>
            </a:fld>
            <a:endParaRPr lang="en-CA"/>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That’s it! Create your deck.</a:t>
            </a:r>
          </a:p>
          <a:p>
            <a:r>
              <a:rPr lang="en-CA" dirty="0" smtClean="0"/>
              <a:t>Put it somewhere visible for all too see.</a:t>
            </a:r>
          </a:p>
          <a:p>
            <a:r>
              <a:rPr lang="en-CA" dirty="0" smtClean="0"/>
              <a:t>And update it when things change.</a:t>
            </a:r>
          </a:p>
          <a:p>
            <a:endParaRPr lang="en-CA" dirty="0" smtClean="0"/>
          </a:p>
          <a:p>
            <a:r>
              <a:rPr lang="en-CA" smtClean="0"/>
              <a:t>Good luck!</a:t>
            </a:r>
            <a:endParaRPr lang="en-CA"/>
          </a:p>
        </p:txBody>
      </p:sp>
      <p:sp>
        <p:nvSpPr>
          <p:cNvPr id="4" name="Slide Number Placeholder 3"/>
          <p:cNvSpPr>
            <a:spLocks noGrp="1"/>
          </p:cNvSpPr>
          <p:nvPr>
            <p:ph type="sldNum" sz="quarter" idx="10"/>
          </p:nvPr>
        </p:nvSpPr>
        <p:spPr/>
        <p:txBody>
          <a:bodyPr/>
          <a:lstStyle/>
          <a:p>
            <a:fld id="{95EFCE83-0D6D-418E-84F5-E30F60A7C7AC}" type="slidenum">
              <a:rPr lang="en-CA" smtClean="0"/>
              <a:pPr/>
              <a:t>14</a:t>
            </a:fld>
            <a:endParaRPr lang="en-C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Project</a:t>
            </a:r>
            <a:r>
              <a:rPr lang="en-CA" baseline="0" dirty="0" smtClean="0"/>
              <a:t> name – pick a cool sounding name for your project</a:t>
            </a:r>
          </a:p>
          <a:p>
            <a:r>
              <a:rPr lang="en-CA" baseline="0" dirty="0" smtClean="0"/>
              <a:t>Sponsors – list your project sponsors here (the people with the money)</a:t>
            </a:r>
          </a:p>
          <a:p>
            <a:endParaRPr lang="en-CA" baseline="0" dirty="0" smtClean="0"/>
          </a:p>
          <a:p>
            <a:r>
              <a:rPr lang="en-CA" baseline="0" dirty="0" smtClean="0"/>
              <a:t>Putting your sponsors name boldly out there for all to see is a great way to get their engagement and attention (necessary for any successful project).</a:t>
            </a:r>
          </a:p>
        </p:txBody>
      </p:sp>
      <p:sp>
        <p:nvSpPr>
          <p:cNvPr id="4" name="Slide Number Placeholder 3"/>
          <p:cNvSpPr>
            <a:spLocks noGrp="1"/>
          </p:cNvSpPr>
          <p:nvPr>
            <p:ph type="sldNum" sz="quarter" idx="10"/>
          </p:nvPr>
        </p:nvSpPr>
        <p:spPr/>
        <p:txBody>
          <a:bodyPr/>
          <a:lstStyle/>
          <a:p>
            <a:fld id="{95EFCE83-0D6D-418E-84F5-E30F60A7C7AC}" type="slidenum">
              <a:rPr lang="en-CA" smtClean="0"/>
              <a:pPr/>
              <a:t>2</a:t>
            </a:fld>
            <a:endParaRPr lang="en-C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Write down all the reasons why your company would want to spend money on this project in the first place.</a:t>
            </a:r>
          </a:p>
          <a:p>
            <a:r>
              <a:rPr lang="en-CA" dirty="0" smtClean="0"/>
              <a:t>Then pick and highlight the most important one</a:t>
            </a:r>
            <a:r>
              <a:rPr lang="en-CA" baseline="0" dirty="0" smtClean="0"/>
              <a:t>.</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3</a:t>
            </a:fld>
            <a:endParaRPr lang="en-CA"/>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If you could walk into a store, and buy the shrink</a:t>
            </a:r>
            <a:r>
              <a:rPr lang="en-CA" baseline="0" dirty="0" smtClean="0"/>
              <a:t> wrapped version of your software, what the design of the box look like and what would it say?</a:t>
            </a:r>
          </a:p>
          <a:p>
            <a:r>
              <a:rPr lang="en-CA" baseline="0" dirty="0" smtClean="0"/>
              <a:t>Point here is to get your team looking at your project through the eyes of your end customer.</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5</a:t>
            </a:fld>
            <a:endParaRPr lang="en-CA"/>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List all the big ticket items</a:t>
            </a:r>
            <a:r>
              <a:rPr lang="en-CA" baseline="0" dirty="0" smtClean="0"/>
              <a:t> you are (and are NOT) going to deliver within the scope of this project.</a:t>
            </a:r>
          </a:p>
          <a:p>
            <a:r>
              <a:rPr lang="en-CA" baseline="0" dirty="0" smtClean="0"/>
              <a:t>Before starting your project move all the UNRESOLVED ones to either IN or OUT.</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6</a:t>
            </a:fld>
            <a:endParaRPr lang="en-CA"/>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List everyone you are going to have to interact with at some point during the</a:t>
            </a:r>
            <a:r>
              <a:rPr lang="en-CA" baseline="0" dirty="0" smtClean="0"/>
              <a:t> course of your project.</a:t>
            </a:r>
          </a:p>
          <a:p>
            <a:endParaRPr lang="en-CA" baseline="0" dirty="0" smtClean="0"/>
          </a:p>
          <a:p>
            <a:r>
              <a:rPr lang="en-CA" baseline="0" dirty="0" smtClean="0"/>
              <a:t>Goal is to start building relationships with these people and let them know we are coming down the tracks  (before we actually get there).</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7</a:t>
            </a:fld>
            <a:endParaRPr lang="en-CA"/>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This is about letting people know how</a:t>
            </a:r>
            <a:r>
              <a:rPr lang="en-CA" baseline="0" dirty="0" smtClean="0"/>
              <a:t> we plan on building this thing.</a:t>
            </a:r>
          </a:p>
          <a:p>
            <a:r>
              <a:rPr lang="en-CA" baseline="0" dirty="0" smtClean="0"/>
              <a:t>If there are any tools or libraries assumptions you are making list them here.</a:t>
            </a:r>
          </a:p>
          <a:p>
            <a:r>
              <a:rPr lang="en-CA" baseline="0" dirty="0" smtClean="0"/>
              <a:t>Also if there are areas of the application architecture that are risky highlight those too.</a:t>
            </a:r>
          </a:p>
          <a:p>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8</a:t>
            </a:fld>
            <a:endParaRPr lang="en-CA"/>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This is your chance to call </a:t>
            </a:r>
            <a:r>
              <a:rPr lang="en-CA" baseline="0" dirty="0" smtClean="0"/>
              <a:t>out any craziness you’ve heard while building the deck, and having a frank conversation with your sponsors and your team about how you are going to handle it.</a:t>
            </a:r>
          </a:p>
          <a:p>
            <a:r>
              <a:rPr lang="en-CA" baseline="0" dirty="0" smtClean="0"/>
              <a:t>This is perhaps on of the most powerful slides in the deck – it’s your chance to ask for whatever you need to be successful and the consequences if you don’t get it.</a:t>
            </a:r>
          </a:p>
          <a:p>
            <a:r>
              <a:rPr lang="en-CA" baseline="0" dirty="0" smtClean="0"/>
              <a:t>Use it!</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9</a:t>
            </a:fld>
            <a:endParaRPr lang="en-CA"/>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Set expectations around who you are going to need and</a:t>
            </a:r>
            <a:r>
              <a:rPr lang="en-CA" baseline="0" dirty="0" smtClean="0"/>
              <a:t> what kind of skills they will need to have to pull this off.</a:t>
            </a:r>
          </a:p>
          <a:p>
            <a:r>
              <a:rPr lang="en-CA" baseline="0" dirty="0" smtClean="0"/>
              <a:t>Use names if specific people are important (i.e. Billy is the only guy who can do X).</a:t>
            </a:r>
          </a:p>
        </p:txBody>
      </p:sp>
      <p:sp>
        <p:nvSpPr>
          <p:cNvPr id="4" name="Slide Number Placeholder 3"/>
          <p:cNvSpPr>
            <a:spLocks noGrp="1"/>
          </p:cNvSpPr>
          <p:nvPr>
            <p:ph type="sldNum" sz="quarter" idx="10"/>
          </p:nvPr>
        </p:nvSpPr>
        <p:spPr/>
        <p:txBody>
          <a:bodyPr/>
          <a:lstStyle/>
          <a:p>
            <a:fld id="{95EFCE83-0D6D-418E-84F5-E30F60A7C7AC}" type="slidenum">
              <a:rPr lang="en-CA" smtClean="0"/>
              <a:pPr/>
              <a:t>10</a:t>
            </a:fld>
            <a:endParaRPr lang="en-CA"/>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p:cNvPicPr>
            <a:picLocks noChangeAspect="1" noChangeArrowheads="1"/>
          </p:cNvPicPr>
          <p:nvPr userDrawn="1"/>
        </p:nvPicPr>
        <p:blipFill>
          <a:blip r:embed="rId2" cstate="print"/>
          <a:srcRect/>
          <a:stretch>
            <a:fillRect/>
          </a:stretch>
        </p:blipFill>
        <p:spPr bwMode="auto">
          <a:xfrm>
            <a:off x="7848600" y="6311900"/>
            <a:ext cx="1117600" cy="393700"/>
          </a:xfrm>
          <a:prstGeom prst="rect">
            <a:avLst/>
          </a:prstGeom>
          <a:noFill/>
          <a:ln w="12700" cap="flat">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9/19/2014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pic>
        <p:nvPicPr>
          <p:cNvPr id="9" name="Picture 8"/>
          <p:cNvPicPr>
            <a:picLocks noChangeAspect="1" noChangeArrowheads="1"/>
          </p:cNvPicPr>
          <p:nvPr userDrawn="1"/>
        </p:nvPicPr>
        <p:blipFill>
          <a:blip r:embed="rId13" cstate="print"/>
          <a:srcRect/>
          <a:stretch>
            <a:fillRect/>
          </a:stretch>
        </p:blipFill>
        <p:spPr bwMode="auto">
          <a:xfrm>
            <a:off x="7848600" y="6311900"/>
            <a:ext cx="1117600" cy="393700"/>
          </a:xfrm>
          <a:prstGeom prst="rect">
            <a:avLst/>
          </a:prstGeom>
          <a:noFill/>
          <a:ln w="12700" cap="flat">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400" kern="1200">
          <a:solidFill>
            <a:schemeClr val="tx2">
              <a:lumMod val="75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agilewarrior.wordpress.com/"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en-CA" dirty="0" smtClean="0"/>
              <a:t>The Agile Inception Deck </a:t>
            </a:r>
            <a:endParaRPr lang="en-CA" dirty="0"/>
          </a:p>
        </p:txBody>
      </p:sp>
      <p:sp>
        <p:nvSpPr>
          <p:cNvPr id="5" name="Subtitle 4"/>
          <p:cNvSpPr>
            <a:spLocks noGrp="1"/>
          </p:cNvSpPr>
          <p:nvPr>
            <p:ph type="subTitle" idx="1"/>
          </p:nvPr>
        </p:nvSpPr>
        <p:spPr/>
        <p:txBody>
          <a:bodyPr/>
          <a:lstStyle/>
          <a:p>
            <a:r>
              <a:rPr lang="en-CA" dirty="0" smtClean="0"/>
              <a:t>Template</a:t>
            </a:r>
            <a:endParaRPr lang="en-CA"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a:t>
            </a:r>
            <a:r>
              <a:rPr lang="en-CA" dirty="0" err="1" smtClean="0"/>
              <a:t>Benjamins</a:t>
            </a:r>
            <a:endParaRPr lang="en-CA" dirty="0"/>
          </a:p>
        </p:txBody>
      </p:sp>
      <p:graphicFrame>
        <p:nvGraphicFramePr>
          <p:cNvPr id="4" name="Table 3"/>
          <p:cNvGraphicFramePr>
            <a:graphicFrameLocks noGrp="1"/>
          </p:cNvGraphicFramePr>
          <p:nvPr>
            <p:extLst>
              <p:ext uri="{D42A27DB-BD31-4B8C-83A1-F6EECF244321}">
                <p14:modId xmlns:p14="http://schemas.microsoft.com/office/powerpoint/2010/main" val="1906614372"/>
              </p:ext>
            </p:extLst>
          </p:nvPr>
        </p:nvGraphicFramePr>
        <p:xfrm>
          <a:off x="685800" y="1397000"/>
          <a:ext cx="7924800" cy="5501640"/>
        </p:xfrm>
        <a:graphic>
          <a:graphicData uri="http://schemas.openxmlformats.org/drawingml/2006/table">
            <a:tbl>
              <a:tblPr firstRow="1" bandRow="1">
                <a:tableStyleId>{5C22544A-7EE6-4342-B048-85BDC9FD1C3A}</a:tableStyleId>
              </a:tblPr>
              <a:tblGrid>
                <a:gridCol w="609600"/>
                <a:gridCol w="1752600"/>
                <a:gridCol w="5562600"/>
              </a:tblGrid>
              <a:tr h="370840">
                <a:tc>
                  <a:txBody>
                    <a:bodyPr/>
                    <a:lstStyle/>
                    <a:p>
                      <a:r>
                        <a:rPr lang="en-CA" sz="2400" dirty="0" smtClean="0"/>
                        <a:t>#</a:t>
                      </a:r>
                      <a:endParaRPr lang="en-CA" sz="2400" dirty="0"/>
                    </a:p>
                  </a:txBody>
                  <a:tcPr/>
                </a:tc>
                <a:tc>
                  <a:txBody>
                    <a:bodyPr/>
                    <a:lstStyle/>
                    <a:p>
                      <a:r>
                        <a:rPr lang="en-CA" sz="2400" dirty="0" smtClean="0"/>
                        <a:t>Role</a:t>
                      </a:r>
                      <a:endParaRPr lang="en-CA" sz="2400" dirty="0"/>
                    </a:p>
                  </a:txBody>
                  <a:tcPr/>
                </a:tc>
                <a:tc>
                  <a:txBody>
                    <a:bodyPr/>
                    <a:lstStyle/>
                    <a:p>
                      <a:r>
                        <a:rPr lang="en-CA" sz="2400" dirty="0" smtClean="0"/>
                        <a:t>Competencies/Expectations</a:t>
                      </a:r>
                      <a:endParaRPr lang="en-CA" sz="2400" dirty="0"/>
                    </a:p>
                  </a:txBody>
                  <a:tcPr/>
                </a:tc>
              </a:tr>
              <a:tr h="370840">
                <a:tc>
                  <a:txBody>
                    <a:bodyPr/>
                    <a:lstStyle/>
                    <a:p>
                      <a:r>
                        <a:rPr lang="en-CA" dirty="0" smtClean="0"/>
                        <a:t>1</a:t>
                      </a:r>
                      <a:endParaRPr lang="en-CA" dirty="0"/>
                    </a:p>
                  </a:txBody>
                  <a:tcPr/>
                </a:tc>
                <a:tc>
                  <a:txBody>
                    <a:bodyPr/>
                    <a:lstStyle/>
                    <a:p>
                      <a:r>
                        <a:rPr lang="en-CA" dirty="0" smtClean="0"/>
                        <a:t>Daniel Card</a:t>
                      </a:r>
                      <a:endParaRPr lang="en-CA" dirty="0"/>
                    </a:p>
                  </a:txBody>
                  <a:tcPr/>
                </a:tc>
                <a:tc>
                  <a:txBody>
                    <a:bodyPr/>
                    <a:lstStyle/>
                    <a:p>
                      <a:r>
                        <a:rPr lang="en-CA" dirty="0" smtClean="0"/>
                        <a:t>HTML, </a:t>
                      </a:r>
                      <a:r>
                        <a:rPr lang="en-CA" dirty="0" err="1" smtClean="0"/>
                        <a:t>Javascript</a:t>
                      </a:r>
                      <a:r>
                        <a:rPr lang="en-CA" dirty="0" smtClean="0"/>
                        <a:t>,</a:t>
                      </a:r>
                      <a:r>
                        <a:rPr lang="en-CA" baseline="0" dirty="0" smtClean="0"/>
                        <a:t> Unit Testing, and Black Box Testing</a:t>
                      </a:r>
                    </a:p>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Responsible implementing different features on the forms and final testing of the product.</a:t>
                      </a:r>
                      <a:endParaRPr lang="en-CA" dirty="0" smtClean="0"/>
                    </a:p>
                  </a:txBody>
                  <a:tcPr/>
                </a:tc>
              </a:tr>
              <a:tr h="370840">
                <a:tc>
                  <a:txBody>
                    <a:bodyPr/>
                    <a:lstStyle/>
                    <a:p>
                      <a:r>
                        <a:rPr lang="en-CA" dirty="0" smtClean="0"/>
                        <a:t>2</a:t>
                      </a:r>
                      <a:endParaRPr lang="en-CA" dirty="0"/>
                    </a:p>
                  </a:txBody>
                  <a:tcPr/>
                </a:tc>
                <a:tc>
                  <a:txBody>
                    <a:bodyPr/>
                    <a:lstStyle/>
                    <a:p>
                      <a:r>
                        <a:rPr lang="en-CA" dirty="0" smtClean="0"/>
                        <a:t>Dari </a:t>
                      </a:r>
                      <a:r>
                        <a:rPr lang="en-CA" dirty="0" err="1" smtClean="0"/>
                        <a:t>Donkuro</a:t>
                      </a:r>
                      <a:endParaRPr lang="en-CA" baseline="0" dirty="0" smtClean="0"/>
                    </a:p>
                  </a:txBody>
                  <a:tcPr/>
                </a:tc>
                <a:tc>
                  <a:txBody>
                    <a:bodyPr/>
                    <a:lstStyle/>
                    <a:p>
                      <a:r>
                        <a:rPr lang="en-CA" dirty="0" smtClean="0"/>
                        <a:t>HTML, </a:t>
                      </a:r>
                      <a:r>
                        <a:rPr lang="en-CA" dirty="0" err="1" smtClean="0"/>
                        <a:t>Javascript</a:t>
                      </a:r>
                      <a:r>
                        <a:rPr lang="en-CA" dirty="0" smtClean="0"/>
                        <a:t>,</a:t>
                      </a:r>
                      <a:r>
                        <a:rPr lang="en-CA" baseline="0" dirty="0" smtClean="0"/>
                        <a:t> Unit Testing, and Black Box Testing</a:t>
                      </a:r>
                    </a:p>
                    <a:p>
                      <a:r>
                        <a:rPr lang="en-CA" baseline="0" dirty="0" smtClean="0"/>
                        <a:t>Responsible for the layout of the forms for display in a web browser.</a:t>
                      </a:r>
                      <a:endParaRPr lang="en-CA" dirty="0"/>
                    </a:p>
                  </a:txBody>
                  <a:tcPr/>
                </a:tc>
              </a:tr>
              <a:tr h="370840">
                <a:tc>
                  <a:txBody>
                    <a:bodyPr/>
                    <a:lstStyle/>
                    <a:p>
                      <a:r>
                        <a:rPr lang="en-CA" dirty="0" smtClean="0"/>
                        <a:t>3</a:t>
                      </a:r>
                      <a:endParaRPr lang="en-CA" dirty="0"/>
                    </a:p>
                  </a:txBody>
                  <a:tcPr/>
                </a:tc>
                <a:tc>
                  <a:txBody>
                    <a:bodyPr/>
                    <a:lstStyle/>
                    <a:p>
                      <a:r>
                        <a:rPr lang="en-CA" smtClean="0"/>
                        <a:t>Brent Gonzales</a:t>
                      </a:r>
                      <a:endParaRPr lang="en-CA" dirty="0"/>
                    </a:p>
                  </a:txBody>
                  <a:tcPr/>
                </a:tc>
                <a:tc>
                  <a:txBody>
                    <a:bodyPr/>
                    <a:lstStyle/>
                    <a:p>
                      <a:r>
                        <a:rPr lang="en-CA" dirty="0" smtClean="0"/>
                        <a:t>Responsible for emailing</a:t>
                      </a:r>
                      <a:r>
                        <a:rPr lang="en-CA" baseline="0" dirty="0" smtClean="0"/>
                        <a:t> the customer.</a:t>
                      </a:r>
                    </a:p>
                    <a:p>
                      <a:r>
                        <a:rPr lang="en-CA" baseline="0" dirty="0" smtClean="0"/>
                        <a:t>Leads the meetings with the customer on the development of the product.  Records all feedback from the customer.</a:t>
                      </a:r>
                      <a:endParaRPr lang="en-CA" dirty="0"/>
                    </a:p>
                  </a:txBody>
                  <a:tcPr/>
                </a:tc>
              </a:tr>
              <a:tr h="370840">
                <a:tc>
                  <a:txBody>
                    <a:bodyPr/>
                    <a:lstStyle/>
                    <a:p>
                      <a:r>
                        <a:rPr lang="en-CA" dirty="0" smtClean="0"/>
                        <a:t>4</a:t>
                      </a:r>
                      <a:endParaRPr lang="en-CA" dirty="0"/>
                    </a:p>
                  </a:txBody>
                  <a:tcPr/>
                </a:tc>
                <a:tc>
                  <a:txBody>
                    <a:bodyPr/>
                    <a:lstStyle/>
                    <a:p>
                      <a:r>
                        <a:rPr lang="en-CA" dirty="0" smtClean="0"/>
                        <a:t>Rob Pantaleone</a:t>
                      </a:r>
                      <a:endParaRPr lang="en-CA"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err="1" smtClean="0"/>
                        <a:t>Javascript</a:t>
                      </a:r>
                      <a:r>
                        <a:rPr lang="en-CA" baseline="0" dirty="0" smtClean="0"/>
                        <a:t>, PDF resources, Unit Testing, Black Box Testing</a:t>
                      </a:r>
                    </a:p>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Responsible for creating a PDF from the data entered into the web form.</a:t>
                      </a:r>
                      <a:endParaRPr lang="en-CA" dirty="0" smtClean="0"/>
                    </a:p>
                  </a:txBody>
                  <a:tcPr/>
                </a:tc>
              </a:tr>
              <a:tr h="370840">
                <a:tc>
                  <a:txBody>
                    <a:bodyPr/>
                    <a:lstStyle/>
                    <a:p>
                      <a:endParaRPr lang="en-CA"/>
                    </a:p>
                  </a:txBody>
                  <a:tcPr/>
                </a:tc>
                <a:tc>
                  <a:txBody>
                    <a:bodyPr/>
                    <a:lstStyle/>
                    <a:p>
                      <a:endParaRPr lang="en-CA"/>
                    </a:p>
                  </a:txBody>
                  <a:tcPr/>
                </a:tc>
                <a:tc>
                  <a:txBody>
                    <a:bodyPr/>
                    <a:lstStyle/>
                    <a:p>
                      <a:endParaRPr lang="en-CA"/>
                    </a:p>
                  </a:txBody>
                  <a:tcPr/>
                </a:tc>
              </a:tr>
              <a:tr h="370840">
                <a:tc>
                  <a:txBody>
                    <a:bodyPr/>
                    <a:lstStyle/>
                    <a:p>
                      <a:endParaRPr lang="en-CA"/>
                    </a:p>
                  </a:txBody>
                  <a:tcPr/>
                </a:tc>
                <a:tc>
                  <a:txBody>
                    <a:bodyPr/>
                    <a:lstStyle/>
                    <a:p>
                      <a:endParaRPr lang="en-CA"/>
                    </a:p>
                  </a:txBody>
                  <a:tcPr/>
                </a:tc>
                <a:tc>
                  <a:txBody>
                    <a:bodyPr/>
                    <a:lstStyle/>
                    <a:p>
                      <a:endParaRPr lang="en-CA"/>
                    </a:p>
                  </a:txBody>
                  <a:tcPr/>
                </a:tc>
              </a:tr>
              <a:tr h="370840">
                <a:tc>
                  <a:txBody>
                    <a:bodyPr/>
                    <a:lstStyle/>
                    <a:p>
                      <a:endParaRPr lang="en-CA"/>
                    </a:p>
                  </a:txBody>
                  <a:tcPr/>
                </a:tc>
                <a:tc>
                  <a:txBody>
                    <a:bodyPr/>
                    <a:lstStyle/>
                    <a:p>
                      <a:endParaRPr lang="en-CA"/>
                    </a:p>
                  </a:txBody>
                  <a:tcPr/>
                </a:tc>
                <a:tc>
                  <a:txBody>
                    <a:bodyPr/>
                    <a:lstStyle/>
                    <a:p>
                      <a:endParaRPr lang="en-CA" dirty="0"/>
                    </a:p>
                  </a:txBody>
                  <a:tcPr/>
                </a:tc>
              </a:tr>
            </a:tbl>
          </a:graphicData>
        </a:graphic>
      </p:graphicFrame>
    </p:spTree>
    <p:extLst>
      <p:ext uri="{BB962C8B-B14F-4D97-AF65-F5344CB8AC3E}">
        <p14:creationId xmlns:p14="http://schemas.microsoft.com/office/powerpoint/2010/main" val="25317803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big is this thing?</a:t>
            </a:r>
            <a:endParaRPr lang="en-CA" dirty="0"/>
          </a:p>
        </p:txBody>
      </p:sp>
      <p:sp>
        <p:nvSpPr>
          <p:cNvPr id="4" name="Chevron 3"/>
          <p:cNvSpPr/>
          <p:nvPr/>
        </p:nvSpPr>
        <p:spPr>
          <a:xfrm>
            <a:off x="1661311" y="2819400"/>
            <a:ext cx="6172200" cy="6858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5" name="Pentagon 4"/>
          <p:cNvSpPr/>
          <p:nvPr/>
        </p:nvSpPr>
        <p:spPr>
          <a:xfrm rot="5400000">
            <a:off x="3490111" y="25146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Pentagon 6"/>
          <p:cNvSpPr/>
          <p:nvPr/>
        </p:nvSpPr>
        <p:spPr>
          <a:xfrm rot="5400000">
            <a:off x="5029200" y="25146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Pentagon 8"/>
          <p:cNvSpPr/>
          <p:nvPr/>
        </p:nvSpPr>
        <p:spPr>
          <a:xfrm rot="5400000">
            <a:off x="7452511" y="25146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p:cNvSpPr txBox="1"/>
          <p:nvPr/>
        </p:nvSpPr>
        <p:spPr>
          <a:xfrm>
            <a:off x="7071511" y="1371600"/>
            <a:ext cx="1691489" cy="707886"/>
          </a:xfrm>
          <a:prstGeom prst="rect">
            <a:avLst/>
          </a:prstGeom>
          <a:noFill/>
        </p:spPr>
        <p:txBody>
          <a:bodyPr wrap="none" rtlCol="0">
            <a:spAutoFit/>
          </a:bodyPr>
          <a:lstStyle/>
          <a:p>
            <a:r>
              <a:rPr lang="en-CA" sz="4000" b="1" dirty="0" smtClean="0"/>
              <a:t>Ship it!</a:t>
            </a:r>
            <a:endParaRPr lang="en-CA" sz="4000" b="1" dirty="0"/>
          </a:p>
        </p:txBody>
      </p:sp>
      <p:sp>
        <p:nvSpPr>
          <p:cNvPr id="11" name="TextBox 10"/>
          <p:cNvSpPr txBox="1"/>
          <p:nvPr/>
        </p:nvSpPr>
        <p:spPr>
          <a:xfrm>
            <a:off x="1661311" y="2209800"/>
            <a:ext cx="2159916" cy="523220"/>
          </a:xfrm>
          <a:prstGeom prst="rect">
            <a:avLst/>
          </a:prstGeom>
          <a:noFill/>
        </p:spPr>
        <p:txBody>
          <a:bodyPr wrap="none" rtlCol="0">
            <a:spAutoFit/>
          </a:bodyPr>
          <a:lstStyle/>
          <a:p>
            <a:r>
              <a:rPr lang="en-CA" sz="2800" dirty="0" smtClean="0"/>
              <a:t>Development</a:t>
            </a:r>
          </a:p>
        </p:txBody>
      </p:sp>
      <p:sp>
        <p:nvSpPr>
          <p:cNvPr id="12" name="TextBox 11"/>
          <p:cNvSpPr txBox="1"/>
          <p:nvPr/>
        </p:nvSpPr>
        <p:spPr>
          <a:xfrm>
            <a:off x="4038600" y="2209800"/>
            <a:ext cx="1236461" cy="523220"/>
          </a:xfrm>
          <a:prstGeom prst="rect">
            <a:avLst/>
          </a:prstGeom>
          <a:noFill/>
        </p:spPr>
        <p:txBody>
          <a:bodyPr wrap="none" rtlCol="0">
            <a:spAutoFit/>
          </a:bodyPr>
          <a:lstStyle/>
          <a:p>
            <a:r>
              <a:rPr lang="en-CA" sz="2800" dirty="0" smtClean="0"/>
              <a:t>Testing</a:t>
            </a:r>
            <a:endParaRPr lang="en-CA" sz="2800" dirty="0"/>
          </a:p>
        </p:txBody>
      </p:sp>
      <p:sp>
        <p:nvSpPr>
          <p:cNvPr id="13" name="TextBox 12"/>
          <p:cNvSpPr txBox="1"/>
          <p:nvPr/>
        </p:nvSpPr>
        <p:spPr>
          <a:xfrm>
            <a:off x="5715000" y="2209800"/>
            <a:ext cx="1874832" cy="523220"/>
          </a:xfrm>
          <a:prstGeom prst="rect">
            <a:avLst/>
          </a:prstGeom>
          <a:noFill/>
        </p:spPr>
        <p:txBody>
          <a:bodyPr wrap="none" rtlCol="0">
            <a:spAutoFit/>
          </a:bodyPr>
          <a:lstStyle/>
          <a:p>
            <a:r>
              <a:rPr lang="en-CA" sz="2800" dirty="0" smtClean="0"/>
              <a:t>Acceptance</a:t>
            </a:r>
            <a:endParaRPr lang="en-CA" sz="2800" dirty="0"/>
          </a:p>
        </p:txBody>
      </p:sp>
      <p:sp>
        <p:nvSpPr>
          <p:cNvPr id="14" name="TextBox 13"/>
          <p:cNvSpPr txBox="1"/>
          <p:nvPr/>
        </p:nvSpPr>
        <p:spPr>
          <a:xfrm>
            <a:off x="2042311" y="2895600"/>
            <a:ext cx="1008184" cy="523220"/>
          </a:xfrm>
          <a:prstGeom prst="rect">
            <a:avLst/>
          </a:prstGeom>
          <a:noFill/>
        </p:spPr>
        <p:txBody>
          <a:bodyPr wrap="none" rtlCol="0">
            <a:spAutoFit/>
          </a:bodyPr>
          <a:lstStyle/>
          <a:p>
            <a:r>
              <a:rPr lang="en-CA" sz="2800" dirty="0" smtClean="0">
                <a:solidFill>
                  <a:schemeClr val="bg1"/>
                </a:solidFill>
              </a:rPr>
              <a:t>6 </a:t>
            </a:r>
            <a:r>
              <a:rPr lang="en-CA" sz="2800" dirty="0" err="1" smtClean="0">
                <a:solidFill>
                  <a:schemeClr val="bg1"/>
                </a:solidFill>
              </a:rPr>
              <a:t>wks</a:t>
            </a:r>
            <a:endParaRPr lang="en-CA" sz="2800" dirty="0">
              <a:solidFill>
                <a:schemeClr val="bg1"/>
              </a:solidFill>
            </a:endParaRPr>
          </a:p>
        </p:txBody>
      </p:sp>
      <p:sp>
        <p:nvSpPr>
          <p:cNvPr id="15" name="TextBox 14"/>
          <p:cNvSpPr txBox="1"/>
          <p:nvPr/>
        </p:nvSpPr>
        <p:spPr>
          <a:xfrm>
            <a:off x="4114800" y="2895600"/>
            <a:ext cx="950901" cy="523220"/>
          </a:xfrm>
          <a:prstGeom prst="rect">
            <a:avLst/>
          </a:prstGeom>
          <a:noFill/>
        </p:spPr>
        <p:txBody>
          <a:bodyPr wrap="none" rtlCol="0">
            <a:spAutoFit/>
          </a:bodyPr>
          <a:lstStyle/>
          <a:p>
            <a:r>
              <a:rPr lang="en-CA" sz="2800" dirty="0" smtClean="0">
                <a:solidFill>
                  <a:schemeClr val="bg1"/>
                </a:solidFill>
              </a:rPr>
              <a:t> 1 wk</a:t>
            </a:r>
            <a:endParaRPr lang="en-CA" sz="2800" dirty="0">
              <a:solidFill>
                <a:schemeClr val="bg1"/>
              </a:solidFill>
            </a:endParaRPr>
          </a:p>
        </p:txBody>
      </p:sp>
      <p:sp>
        <p:nvSpPr>
          <p:cNvPr id="16" name="TextBox 15"/>
          <p:cNvSpPr txBox="1"/>
          <p:nvPr/>
        </p:nvSpPr>
        <p:spPr>
          <a:xfrm>
            <a:off x="6096000" y="2895600"/>
            <a:ext cx="950901" cy="523220"/>
          </a:xfrm>
          <a:prstGeom prst="rect">
            <a:avLst/>
          </a:prstGeom>
          <a:noFill/>
        </p:spPr>
        <p:txBody>
          <a:bodyPr wrap="none" rtlCol="0">
            <a:spAutoFit/>
          </a:bodyPr>
          <a:lstStyle/>
          <a:p>
            <a:r>
              <a:rPr lang="en-CA" sz="2800" dirty="0" smtClean="0">
                <a:solidFill>
                  <a:schemeClr val="bg1"/>
                </a:solidFill>
              </a:rPr>
              <a:t> 1 wk</a:t>
            </a:r>
            <a:endParaRPr lang="en-CA" sz="2800" dirty="0">
              <a:solidFill>
                <a:schemeClr val="bg1"/>
              </a:solidFill>
            </a:endParaRPr>
          </a:p>
        </p:txBody>
      </p:sp>
      <p:sp>
        <p:nvSpPr>
          <p:cNvPr id="17" name="TextBox 16"/>
          <p:cNvSpPr txBox="1"/>
          <p:nvPr/>
        </p:nvSpPr>
        <p:spPr>
          <a:xfrm>
            <a:off x="1668050" y="3886200"/>
            <a:ext cx="6098785" cy="584775"/>
          </a:xfrm>
          <a:prstGeom prst="rect">
            <a:avLst/>
          </a:prstGeom>
          <a:noFill/>
        </p:spPr>
        <p:txBody>
          <a:bodyPr wrap="none" rtlCol="0">
            <a:spAutoFit/>
          </a:bodyPr>
          <a:lstStyle/>
          <a:p>
            <a:r>
              <a:rPr lang="en-CA" sz="3200" dirty="0" smtClean="0">
                <a:latin typeface="Calibri Bold" pitchFamily="34" charset="0"/>
                <a:cs typeface="Calibri Bold" pitchFamily="34" charset="0"/>
              </a:rPr>
              <a:t>This is a guess. Not a commitment.</a:t>
            </a:r>
            <a:endParaRPr lang="en-CA" sz="3200" dirty="0">
              <a:latin typeface="Calibri Bold" pitchFamily="34" charset="0"/>
              <a:cs typeface="Calibri Bold" pitchFamily="34" charset="0"/>
            </a:endParaRPr>
          </a:p>
        </p:txBody>
      </p:sp>
      <p:sp>
        <p:nvSpPr>
          <p:cNvPr id="20" name="Freeform 19"/>
          <p:cNvSpPr/>
          <p:nvPr/>
        </p:nvSpPr>
        <p:spPr>
          <a:xfrm>
            <a:off x="2067075" y="4480560"/>
            <a:ext cx="4859020" cy="701040"/>
          </a:xfrm>
          <a:custGeom>
            <a:avLst/>
            <a:gdLst>
              <a:gd name="connsiteX0" fmla="*/ 0 w 4859020"/>
              <a:gd name="connsiteY0" fmla="*/ 0 h 1310640"/>
              <a:gd name="connsiteX1" fmla="*/ 4709160 w 4859020"/>
              <a:gd name="connsiteY1" fmla="*/ 121920 h 1310640"/>
              <a:gd name="connsiteX2" fmla="*/ 899160 w 4859020"/>
              <a:gd name="connsiteY2" fmla="*/ 274320 h 1310640"/>
              <a:gd name="connsiteX3" fmla="*/ 3855720 w 4859020"/>
              <a:gd name="connsiteY3" fmla="*/ 457200 h 1310640"/>
              <a:gd name="connsiteX4" fmla="*/ 1584960 w 4859020"/>
              <a:gd name="connsiteY4" fmla="*/ 609600 h 1310640"/>
              <a:gd name="connsiteX5" fmla="*/ 3002280 w 4859020"/>
              <a:gd name="connsiteY5" fmla="*/ 762000 h 1310640"/>
              <a:gd name="connsiteX6" fmla="*/ 2362200 w 4859020"/>
              <a:gd name="connsiteY6" fmla="*/ 899160 h 1310640"/>
              <a:gd name="connsiteX7" fmla="*/ 2316480 w 4859020"/>
              <a:gd name="connsiteY7" fmla="*/ 1310640 h 131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9020" h="1310640">
                <a:moveTo>
                  <a:pt x="0" y="0"/>
                </a:moveTo>
                <a:lnTo>
                  <a:pt x="4709160" y="121920"/>
                </a:lnTo>
                <a:cubicBezTo>
                  <a:pt x="4859020" y="167640"/>
                  <a:pt x="1041400" y="218440"/>
                  <a:pt x="899160" y="274320"/>
                </a:cubicBezTo>
                <a:cubicBezTo>
                  <a:pt x="756920" y="330200"/>
                  <a:pt x="3741420" y="401320"/>
                  <a:pt x="3855720" y="457200"/>
                </a:cubicBezTo>
                <a:cubicBezTo>
                  <a:pt x="3970020" y="513080"/>
                  <a:pt x="1727200" y="558800"/>
                  <a:pt x="1584960" y="609600"/>
                </a:cubicBezTo>
                <a:cubicBezTo>
                  <a:pt x="1442720" y="660400"/>
                  <a:pt x="2872740" y="713740"/>
                  <a:pt x="3002280" y="762000"/>
                </a:cubicBezTo>
                <a:cubicBezTo>
                  <a:pt x="3131820" y="810260"/>
                  <a:pt x="2476500" y="807720"/>
                  <a:pt x="2362200" y="899160"/>
                </a:cubicBezTo>
                <a:cubicBezTo>
                  <a:pt x="2247900" y="990600"/>
                  <a:pt x="2282190" y="1150620"/>
                  <a:pt x="2316480" y="1310640"/>
                </a:cubicBezTo>
              </a:path>
            </a:pathLst>
          </a:custGeom>
          <a:ln w="25400" cmpd="sng">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pic>
        <p:nvPicPr>
          <p:cNvPr id="18" name="Picture 1"/>
          <p:cNvPicPr>
            <a:picLocks noChangeAspect="1" noChangeArrowheads="1"/>
          </p:cNvPicPr>
          <p:nvPr/>
        </p:nvPicPr>
        <p:blipFill>
          <a:blip r:embed="rId3" cstate="print"/>
          <a:srcRect/>
          <a:stretch>
            <a:fillRect/>
          </a:stretch>
        </p:blipFill>
        <p:spPr bwMode="auto">
          <a:xfrm>
            <a:off x="431800" y="2741613"/>
            <a:ext cx="1066800" cy="839787"/>
          </a:xfrm>
          <a:prstGeom prst="rect">
            <a:avLst/>
          </a:prstGeom>
          <a:noFill/>
          <a:ln w="12700" cap="flat">
            <a:noFill/>
            <a:miter lim="800000"/>
            <a:headEnd/>
            <a:tailEnd/>
          </a:ln>
        </p:spPr>
      </p:pic>
    </p:spTree>
    <p:extLst>
      <p:ext uri="{BB962C8B-B14F-4D97-AF65-F5344CB8AC3E}">
        <p14:creationId xmlns:p14="http://schemas.microsoft.com/office/powerpoint/2010/main" val="9068725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Rectangle 118"/>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en-CA" dirty="0" smtClean="0"/>
              <a:t>Trade-off sliders</a:t>
            </a:r>
            <a:endParaRPr lang="en-CA" dirty="0"/>
          </a:p>
        </p:txBody>
      </p:sp>
      <p:graphicFrame>
        <p:nvGraphicFramePr>
          <p:cNvPr id="61" name="Table 60"/>
          <p:cNvGraphicFramePr>
            <a:graphicFrameLocks noGrp="1"/>
          </p:cNvGraphicFramePr>
          <p:nvPr/>
        </p:nvGraphicFramePr>
        <p:xfrm>
          <a:off x="457200" y="1371600"/>
          <a:ext cx="8229600" cy="2471520"/>
        </p:xfrm>
        <a:graphic>
          <a:graphicData uri="http://schemas.openxmlformats.org/drawingml/2006/table">
            <a:tbl>
              <a:tblPr firstRow="1" bandRow="1">
                <a:tableStyleId>{5C22544A-7EE6-4342-B048-85BDC9FD1C3A}</a:tableStyleId>
              </a:tblPr>
              <a:tblGrid>
                <a:gridCol w="3048000"/>
                <a:gridCol w="5181600"/>
              </a:tblGrid>
              <a:tr h="377825">
                <a:tc>
                  <a:txBody>
                    <a:bodyPr/>
                    <a:lstStyle/>
                    <a:p>
                      <a:endParaRPr lang="en-CA" dirty="0"/>
                    </a:p>
                  </a:txBody>
                  <a:tcPr anchor="ctr"/>
                </a:tc>
                <a:tc>
                  <a:txBody>
                    <a:bodyPr/>
                    <a:lstStyle/>
                    <a:p>
                      <a:r>
                        <a:rPr lang="en-CA" sz="2800" dirty="0" smtClean="0"/>
                        <a:t>The classic four</a:t>
                      </a:r>
                      <a:endParaRPr lang="en-CA" sz="2000" dirty="0"/>
                    </a:p>
                  </a:txBody>
                  <a:tcPr anchor="ctr"/>
                </a:tc>
              </a:tr>
              <a:tr h="0">
                <a:tc>
                  <a:txBody>
                    <a:bodyPr/>
                    <a:lstStyle/>
                    <a:p>
                      <a:endParaRPr lang="en-CA"/>
                    </a:p>
                  </a:txBody>
                  <a:tcPr marT="72000" marB="72000" anchor="ctr"/>
                </a:tc>
                <a:tc>
                  <a:txBody>
                    <a:bodyPr/>
                    <a:lstStyle/>
                    <a:p>
                      <a:r>
                        <a:rPr lang="en-CA" sz="2400" dirty="0" smtClean="0"/>
                        <a:t>Feature</a:t>
                      </a:r>
                      <a:r>
                        <a:rPr lang="en-CA" sz="2400" baseline="0" dirty="0" smtClean="0"/>
                        <a:t> completeness (scope)</a:t>
                      </a:r>
                      <a:endParaRPr lang="en-CA" sz="2400" dirty="0"/>
                    </a:p>
                  </a:txBody>
                  <a:tcPr marT="108000" marB="108000" anchor="ctr"/>
                </a:tc>
              </a:tr>
              <a:tr h="377825">
                <a:tc>
                  <a:txBody>
                    <a:bodyPr/>
                    <a:lstStyle/>
                    <a:p>
                      <a:endParaRPr lang="en-CA"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2400" dirty="0" smtClean="0"/>
                        <a:t>Stay within budget (budget)</a:t>
                      </a:r>
                      <a:endParaRPr lang="en-CA" sz="2000" dirty="0" smtClean="0"/>
                    </a:p>
                  </a:txBody>
                  <a:tcPr anchor="ctr"/>
                </a:tc>
              </a:tr>
              <a:tr h="377825">
                <a:tc>
                  <a:txBody>
                    <a:bodyPr/>
                    <a:lstStyle/>
                    <a:p>
                      <a:endParaRPr lang="en-CA" sz="2000" dirty="0"/>
                    </a:p>
                  </a:txBody>
                  <a:tcPr anchor="ctr"/>
                </a:tc>
                <a:tc>
                  <a:txBody>
                    <a:bodyPr/>
                    <a:lstStyle/>
                    <a:p>
                      <a:r>
                        <a:rPr lang="en-CA" sz="2400" dirty="0" smtClean="0"/>
                        <a:t>Deliver project on time (time)</a:t>
                      </a:r>
                      <a:endParaRPr lang="en-CA" sz="2000" dirty="0"/>
                    </a:p>
                  </a:txBody>
                  <a:tcPr anchor="ctr"/>
                </a:tc>
              </a:tr>
              <a:tr h="377825">
                <a:tc>
                  <a:txBody>
                    <a:bodyPr/>
                    <a:lstStyle/>
                    <a:p>
                      <a:endParaRPr lang="en-CA" sz="2000" dirty="0"/>
                    </a:p>
                  </a:txBody>
                  <a:tcPr anchor="ctr"/>
                </a:tc>
                <a:tc>
                  <a:txBody>
                    <a:bodyPr/>
                    <a:lstStyle/>
                    <a:p>
                      <a:r>
                        <a:rPr lang="en-CA" sz="2400" dirty="0" smtClean="0"/>
                        <a:t>High quality, low defects (quality)</a:t>
                      </a:r>
                      <a:endParaRPr lang="en-CA" sz="2000" dirty="0"/>
                    </a:p>
                  </a:txBody>
                  <a:tcPr anchor="ctr"/>
                </a:tc>
              </a:tr>
            </a:tbl>
          </a:graphicData>
        </a:graphic>
      </p:graphicFrame>
      <p:grpSp>
        <p:nvGrpSpPr>
          <p:cNvPr id="62" name="Group 29"/>
          <p:cNvGrpSpPr>
            <a:grpSpLocks/>
          </p:cNvGrpSpPr>
          <p:nvPr/>
        </p:nvGrpSpPr>
        <p:grpSpPr bwMode="auto">
          <a:xfrm>
            <a:off x="762000" y="2087563"/>
            <a:ext cx="2489200" cy="274637"/>
            <a:chOff x="1254" y="1536"/>
            <a:chExt cx="1698" cy="173"/>
          </a:xfrm>
        </p:grpSpPr>
        <p:sp>
          <p:nvSpPr>
            <p:cNvPr id="63"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64" name="AutoShape 31"/>
            <p:cNvCxnSpPr>
              <a:cxnSpLocks noChangeShapeType="1"/>
              <a:stCxn id="63" idx="3"/>
              <a:endCxn id="65"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65"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66"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67"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68"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aphicFrame>
        <p:nvGraphicFramePr>
          <p:cNvPr id="69" name="Table 68"/>
          <p:cNvGraphicFramePr>
            <a:graphicFrameLocks noGrp="1"/>
          </p:cNvGraphicFramePr>
          <p:nvPr>
            <p:extLst>
              <p:ext uri="{D42A27DB-BD31-4B8C-83A1-F6EECF244321}">
                <p14:modId xmlns:p14="http://schemas.microsoft.com/office/powerpoint/2010/main" val="1312424195"/>
              </p:ext>
            </p:extLst>
          </p:nvPr>
        </p:nvGraphicFramePr>
        <p:xfrm>
          <a:off x="457200" y="4157880"/>
          <a:ext cx="8229600" cy="2471520"/>
        </p:xfrm>
        <a:graphic>
          <a:graphicData uri="http://schemas.openxmlformats.org/drawingml/2006/table">
            <a:tbl>
              <a:tblPr firstRow="1" bandRow="1">
                <a:tableStyleId>{5C22544A-7EE6-4342-B048-85BDC9FD1C3A}</a:tableStyleId>
              </a:tblPr>
              <a:tblGrid>
                <a:gridCol w="3048000"/>
                <a:gridCol w="5181600"/>
              </a:tblGrid>
              <a:tr h="377825">
                <a:tc>
                  <a:txBody>
                    <a:bodyPr/>
                    <a:lstStyle/>
                    <a:p>
                      <a:endParaRPr lang="en-CA" dirty="0"/>
                    </a:p>
                  </a:txBody>
                  <a:tcPr anchor="ctr"/>
                </a:tc>
                <a:tc>
                  <a:txBody>
                    <a:bodyPr/>
                    <a:lstStyle/>
                    <a:p>
                      <a:r>
                        <a:rPr lang="en-CA" sz="2800" dirty="0" smtClean="0"/>
                        <a:t>Other</a:t>
                      </a:r>
                      <a:r>
                        <a:rPr lang="en-CA" sz="2800" baseline="0" dirty="0" smtClean="0"/>
                        <a:t> important things</a:t>
                      </a:r>
                      <a:endParaRPr lang="en-CA" sz="2000" dirty="0"/>
                    </a:p>
                  </a:txBody>
                  <a:tcPr anchor="ctr"/>
                </a:tc>
              </a:tr>
              <a:tr h="0">
                <a:tc>
                  <a:txBody>
                    <a:bodyPr/>
                    <a:lstStyle/>
                    <a:p>
                      <a:endParaRPr lang="en-CA" dirty="0"/>
                    </a:p>
                  </a:txBody>
                  <a:tcPr marT="72000" marB="72000" anchor="ctr"/>
                </a:tc>
                <a:tc>
                  <a:txBody>
                    <a:bodyPr/>
                    <a:lstStyle/>
                    <a:p>
                      <a:r>
                        <a:rPr lang="en-CA" sz="2400" dirty="0" smtClean="0"/>
                        <a:t>Ease of use</a:t>
                      </a:r>
                      <a:endParaRPr lang="en-CA" sz="2400" dirty="0"/>
                    </a:p>
                  </a:txBody>
                  <a:tcPr marT="108000" marB="108000" anchor="ctr"/>
                </a:tc>
              </a:tr>
              <a:tr h="377825">
                <a:tc>
                  <a:txBody>
                    <a:bodyPr/>
                    <a:lstStyle/>
                    <a:p>
                      <a:endParaRPr lang="en-CA"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2400" dirty="0" smtClean="0"/>
                        <a:t>Don’t make me think!</a:t>
                      </a:r>
                      <a:endParaRPr lang="en-CA" sz="2000" dirty="0" smtClean="0"/>
                    </a:p>
                  </a:txBody>
                  <a:tcPr anchor="ctr"/>
                </a:tc>
              </a:tr>
              <a:tr h="377825">
                <a:tc>
                  <a:txBody>
                    <a:bodyPr/>
                    <a:lstStyle/>
                    <a:p>
                      <a:endParaRPr lang="en-CA" sz="2000" dirty="0"/>
                    </a:p>
                  </a:txBody>
                  <a:tcPr anchor="ctr"/>
                </a:tc>
                <a:tc>
                  <a:txBody>
                    <a:bodyPr/>
                    <a:lstStyle/>
                    <a:p>
                      <a:r>
                        <a:rPr lang="en-CA" sz="2400" dirty="0" smtClean="0"/>
                        <a:t>Detailed</a:t>
                      </a:r>
                      <a:r>
                        <a:rPr lang="en-CA" sz="2400" baseline="0" dirty="0" smtClean="0"/>
                        <a:t> audits (log everything)</a:t>
                      </a:r>
                      <a:endParaRPr lang="en-CA" sz="2000" dirty="0"/>
                    </a:p>
                  </a:txBody>
                  <a:tcPr anchor="ctr"/>
                </a:tc>
              </a:tr>
              <a:tr h="377825">
                <a:tc>
                  <a:txBody>
                    <a:bodyPr/>
                    <a:lstStyle/>
                    <a:p>
                      <a:endParaRPr lang="en-CA" sz="2000" dirty="0"/>
                    </a:p>
                  </a:txBody>
                  <a:tcPr anchor="ctr"/>
                </a:tc>
                <a:tc>
                  <a:txBody>
                    <a:bodyPr/>
                    <a:lstStyle/>
                    <a:p>
                      <a:r>
                        <a:rPr lang="en-CA" sz="2400" dirty="0" smtClean="0"/>
                        <a:t>Maintain </a:t>
                      </a:r>
                      <a:r>
                        <a:rPr lang="en-CA" sz="2400" dirty="0" err="1" smtClean="0"/>
                        <a:t>flexiblity</a:t>
                      </a:r>
                      <a:endParaRPr lang="en-CA" sz="2000" dirty="0"/>
                    </a:p>
                  </a:txBody>
                  <a:tcPr anchor="ctr"/>
                </a:tc>
              </a:tr>
            </a:tbl>
          </a:graphicData>
        </a:graphic>
      </p:graphicFrame>
      <p:grpSp>
        <p:nvGrpSpPr>
          <p:cNvPr id="70" name="Group 29"/>
          <p:cNvGrpSpPr>
            <a:grpSpLocks/>
          </p:cNvGrpSpPr>
          <p:nvPr/>
        </p:nvGrpSpPr>
        <p:grpSpPr bwMode="auto">
          <a:xfrm>
            <a:off x="762000" y="2590800"/>
            <a:ext cx="2489200" cy="274637"/>
            <a:chOff x="1254" y="1536"/>
            <a:chExt cx="1698" cy="173"/>
          </a:xfrm>
        </p:grpSpPr>
        <p:sp>
          <p:nvSpPr>
            <p:cNvPr id="71"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72" name="AutoShape 31"/>
            <p:cNvCxnSpPr>
              <a:cxnSpLocks noChangeShapeType="1"/>
              <a:stCxn id="71" idx="3"/>
              <a:endCxn id="73"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73"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74"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75"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76"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77" name="Group 29"/>
          <p:cNvGrpSpPr>
            <a:grpSpLocks/>
          </p:cNvGrpSpPr>
          <p:nvPr/>
        </p:nvGrpSpPr>
        <p:grpSpPr bwMode="auto">
          <a:xfrm>
            <a:off x="762000" y="3048000"/>
            <a:ext cx="2489200" cy="274637"/>
            <a:chOff x="1254" y="1536"/>
            <a:chExt cx="1698" cy="173"/>
          </a:xfrm>
        </p:grpSpPr>
        <p:sp>
          <p:nvSpPr>
            <p:cNvPr id="78"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79" name="AutoShape 31"/>
            <p:cNvCxnSpPr>
              <a:cxnSpLocks noChangeShapeType="1"/>
              <a:stCxn id="78" idx="3"/>
              <a:endCxn id="80"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80"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81"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82"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83"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84" name="Group 29"/>
          <p:cNvGrpSpPr>
            <a:grpSpLocks/>
          </p:cNvGrpSpPr>
          <p:nvPr/>
        </p:nvGrpSpPr>
        <p:grpSpPr bwMode="auto">
          <a:xfrm>
            <a:off x="762000" y="3505200"/>
            <a:ext cx="2489200" cy="274637"/>
            <a:chOff x="1254" y="1536"/>
            <a:chExt cx="1698" cy="173"/>
          </a:xfrm>
        </p:grpSpPr>
        <p:sp>
          <p:nvSpPr>
            <p:cNvPr id="85"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86" name="AutoShape 31"/>
            <p:cNvCxnSpPr>
              <a:cxnSpLocks noChangeShapeType="1"/>
              <a:stCxn id="85" idx="3"/>
              <a:endCxn id="87"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87"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88"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89"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90"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91" name="Group 29"/>
          <p:cNvGrpSpPr>
            <a:grpSpLocks/>
          </p:cNvGrpSpPr>
          <p:nvPr/>
        </p:nvGrpSpPr>
        <p:grpSpPr bwMode="auto">
          <a:xfrm>
            <a:off x="762000" y="4784726"/>
            <a:ext cx="2489200" cy="274637"/>
            <a:chOff x="1254" y="1536"/>
            <a:chExt cx="1698" cy="173"/>
          </a:xfrm>
        </p:grpSpPr>
        <p:sp>
          <p:nvSpPr>
            <p:cNvPr id="92"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93" name="AutoShape 31"/>
            <p:cNvCxnSpPr>
              <a:cxnSpLocks noChangeShapeType="1"/>
              <a:stCxn id="92" idx="3"/>
              <a:endCxn id="94"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94"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95"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96"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97"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98" name="Group 29"/>
          <p:cNvGrpSpPr>
            <a:grpSpLocks/>
          </p:cNvGrpSpPr>
          <p:nvPr/>
        </p:nvGrpSpPr>
        <p:grpSpPr bwMode="auto">
          <a:xfrm>
            <a:off x="762000" y="5287963"/>
            <a:ext cx="2489200" cy="274637"/>
            <a:chOff x="1254" y="1536"/>
            <a:chExt cx="1698" cy="173"/>
          </a:xfrm>
        </p:grpSpPr>
        <p:sp>
          <p:nvSpPr>
            <p:cNvPr id="99"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100" name="AutoShape 31"/>
            <p:cNvCxnSpPr>
              <a:cxnSpLocks noChangeShapeType="1"/>
              <a:stCxn id="99" idx="3"/>
              <a:endCxn id="101"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101"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102"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03"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04"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105" name="Group 29"/>
          <p:cNvGrpSpPr>
            <a:grpSpLocks/>
          </p:cNvGrpSpPr>
          <p:nvPr/>
        </p:nvGrpSpPr>
        <p:grpSpPr bwMode="auto">
          <a:xfrm>
            <a:off x="762000" y="5745163"/>
            <a:ext cx="2489200" cy="274637"/>
            <a:chOff x="1254" y="1536"/>
            <a:chExt cx="1698" cy="173"/>
          </a:xfrm>
        </p:grpSpPr>
        <p:sp>
          <p:nvSpPr>
            <p:cNvPr id="106"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107" name="AutoShape 31"/>
            <p:cNvCxnSpPr>
              <a:cxnSpLocks noChangeShapeType="1"/>
              <a:stCxn id="106" idx="3"/>
              <a:endCxn id="108"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108"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109"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10"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11"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112" name="Group 29"/>
          <p:cNvGrpSpPr>
            <a:grpSpLocks/>
          </p:cNvGrpSpPr>
          <p:nvPr/>
        </p:nvGrpSpPr>
        <p:grpSpPr bwMode="auto">
          <a:xfrm>
            <a:off x="762000" y="6202363"/>
            <a:ext cx="2489200" cy="274637"/>
            <a:chOff x="1254" y="1536"/>
            <a:chExt cx="1698" cy="173"/>
          </a:xfrm>
        </p:grpSpPr>
        <p:sp>
          <p:nvSpPr>
            <p:cNvPr id="113"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114" name="AutoShape 31"/>
            <p:cNvCxnSpPr>
              <a:cxnSpLocks noChangeShapeType="1"/>
              <a:stCxn id="113" idx="3"/>
              <a:endCxn id="115"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115"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116"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17"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18"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sp>
        <p:nvSpPr>
          <p:cNvPr id="120" name="Oval 119"/>
          <p:cNvSpPr/>
          <p:nvPr/>
        </p:nvSpPr>
        <p:spPr>
          <a:xfrm>
            <a:off x="1828800" y="19812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1" name="Oval 120"/>
          <p:cNvSpPr/>
          <p:nvPr/>
        </p:nvSpPr>
        <p:spPr>
          <a:xfrm>
            <a:off x="2514600" y="2524918"/>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2" name="Oval 121"/>
          <p:cNvSpPr/>
          <p:nvPr/>
        </p:nvSpPr>
        <p:spPr>
          <a:xfrm>
            <a:off x="1143000" y="29718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3" name="Oval 122"/>
          <p:cNvSpPr/>
          <p:nvPr/>
        </p:nvSpPr>
        <p:spPr>
          <a:xfrm>
            <a:off x="1524000" y="34290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4" name="Oval 123"/>
          <p:cNvSpPr/>
          <p:nvPr/>
        </p:nvSpPr>
        <p:spPr>
          <a:xfrm>
            <a:off x="1295400" y="46482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5" name="Oval 124"/>
          <p:cNvSpPr/>
          <p:nvPr/>
        </p:nvSpPr>
        <p:spPr>
          <a:xfrm>
            <a:off x="1676400" y="51816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6" name="Oval 125"/>
          <p:cNvSpPr/>
          <p:nvPr/>
        </p:nvSpPr>
        <p:spPr>
          <a:xfrm>
            <a:off x="1981200" y="56388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7" name="Oval 126"/>
          <p:cNvSpPr/>
          <p:nvPr/>
        </p:nvSpPr>
        <p:spPr>
          <a:xfrm>
            <a:off x="2209800" y="60960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first release</a:t>
            </a:r>
            <a:endParaRPr lang="en-CA" dirty="0"/>
          </a:p>
        </p:txBody>
      </p:sp>
      <p:sp>
        <p:nvSpPr>
          <p:cNvPr id="4" name="Chevron 3"/>
          <p:cNvSpPr/>
          <p:nvPr/>
        </p:nvSpPr>
        <p:spPr>
          <a:xfrm>
            <a:off x="1661311" y="2819400"/>
            <a:ext cx="6172200" cy="6858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5" name="Pentagon 4"/>
          <p:cNvSpPr/>
          <p:nvPr/>
        </p:nvSpPr>
        <p:spPr>
          <a:xfrm rot="5400000">
            <a:off x="3490111" y="25146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Pentagon 6"/>
          <p:cNvSpPr/>
          <p:nvPr/>
        </p:nvSpPr>
        <p:spPr>
          <a:xfrm rot="5400000">
            <a:off x="5029200" y="25146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Pentagon 8"/>
          <p:cNvSpPr/>
          <p:nvPr/>
        </p:nvSpPr>
        <p:spPr>
          <a:xfrm rot="5400000">
            <a:off x="7452511" y="25146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p:cNvSpPr txBox="1"/>
          <p:nvPr/>
        </p:nvSpPr>
        <p:spPr>
          <a:xfrm>
            <a:off x="7071511" y="1371600"/>
            <a:ext cx="1691489" cy="707886"/>
          </a:xfrm>
          <a:prstGeom prst="rect">
            <a:avLst/>
          </a:prstGeom>
          <a:noFill/>
        </p:spPr>
        <p:txBody>
          <a:bodyPr wrap="none" rtlCol="0">
            <a:spAutoFit/>
          </a:bodyPr>
          <a:lstStyle/>
          <a:p>
            <a:r>
              <a:rPr lang="en-CA" sz="4000" b="1" dirty="0" smtClean="0"/>
              <a:t>Ship it!</a:t>
            </a:r>
            <a:endParaRPr lang="en-CA" sz="4000" b="1" dirty="0"/>
          </a:p>
        </p:txBody>
      </p:sp>
      <p:sp>
        <p:nvSpPr>
          <p:cNvPr id="11" name="TextBox 10"/>
          <p:cNvSpPr txBox="1"/>
          <p:nvPr/>
        </p:nvSpPr>
        <p:spPr>
          <a:xfrm>
            <a:off x="1661311" y="2209800"/>
            <a:ext cx="2159916" cy="523220"/>
          </a:xfrm>
          <a:prstGeom prst="rect">
            <a:avLst/>
          </a:prstGeom>
          <a:noFill/>
        </p:spPr>
        <p:txBody>
          <a:bodyPr wrap="none" rtlCol="0">
            <a:spAutoFit/>
          </a:bodyPr>
          <a:lstStyle/>
          <a:p>
            <a:r>
              <a:rPr lang="en-CA" sz="2800" dirty="0" smtClean="0"/>
              <a:t>Development</a:t>
            </a:r>
          </a:p>
        </p:txBody>
      </p:sp>
      <p:sp>
        <p:nvSpPr>
          <p:cNvPr id="12" name="TextBox 11"/>
          <p:cNvSpPr txBox="1"/>
          <p:nvPr/>
        </p:nvSpPr>
        <p:spPr>
          <a:xfrm>
            <a:off x="4038600" y="2209800"/>
            <a:ext cx="1236461" cy="523220"/>
          </a:xfrm>
          <a:prstGeom prst="rect">
            <a:avLst/>
          </a:prstGeom>
          <a:noFill/>
        </p:spPr>
        <p:txBody>
          <a:bodyPr wrap="none" rtlCol="0">
            <a:spAutoFit/>
          </a:bodyPr>
          <a:lstStyle/>
          <a:p>
            <a:r>
              <a:rPr lang="en-CA" sz="2800" dirty="0" smtClean="0"/>
              <a:t>Testing</a:t>
            </a:r>
            <a:endParaRPr lang="en-CA" sz="2800" dirty="0"/>
          </a:p>
        </p:txBody>
      </p:sp>
      <p:sp>
        <p:nvSpPr>
          <p:cNvPr id="13" name="TextBox 12"/>
          <p:cNvSpPr txBox="1"/>
          <p:nvPr/>
        </p:nvSpPr>
        <p:spPr>
          <a:xfrm>
            <a:off x="5715000" y="2209800"/>
            <a:ext cx="1874832" cy="523220"/>
          </a:xfrm>
          <a:prstGeom prst="rect">
            <a:avLst/>
          </a:prstGeom>
          <a:noFill/>
        </p:spPr>
        <p:txBody>
          <a:bodyPr wrap="none" rtlCol="0">
            <a:spAutoFit/>
          </a:bodyPr>
          <a:lstStyle/>
          <a:p>
            <a:r>
              <a:rPr lang="en-CA" sz="2800" dirty="0" smtClean="0"/>
              <a:t>Acceptance</a:t>
            </a:r>
            <a:endParaRPr lang="en-CA" sz="2800" dirty="0"/>
          </a:p>
        </p:txBody>
      </p:sp>
      <p:sp>
        <p:nvSpPr>
          <p:cNvPr id="14" name="TextBox 13"/>
          <p:cNvSpPr txBox="1"/>
          <p:nvPr/>
        </p:nvSpPr>
        <p:spPr>
          <a:xfrm>
            <a:off x="2042311" y="2895600"/>
            <a:ext cx="1008184" cy="523220"/>
          </a:xfrm>
          <a:prstGeom prst="rect">
            <a:avLst/>
          </a:prstGeom>
          <a:noFill/>
        </p:spPr>
        <p:txBody>
          <a:bodyPr wrap="none" rtlCol="0">
            <a:spAutoFit/>
          </a:bodyPr>
          <a:lstStyle/>
          <a:p>
            <a:r>
              <a:rPr lang="en-CA" sz="2800" dirty="0" smtClean="0">
                <a:solidFill>
                  <a:schemeClr val="bg1"/>
                </a:solidFill>
              </a:rPr>
              <a:t>6 </a:t>
            </a:r>
            <a:r>
              <a:rPr lang="en-CA" sz="2800" dirty="0" err="1" smtClean="0">
                <a:solidFill>
                  <a:schemeClr val="bg1"/>
                </a:solidFill>
              </a:rPr>
              <a:t>wks</a:t>
            </a:r>
            <a:endParaRPr lang="en-CA" sz="2800" dirty="0">
              <a:solidFill>
                <a:schemeClr val="bg1"/>
              </a:solidFill>
            </a:endParaRPr>
          </a:p>
        </p:txBody>
      </p:sp>
      <p:sp>
        <p:nvSpPr>
          <p:cNvPr id="15" name="TextBox 14"/>
          <p:cNvSpPr txBox="1"/>
          <p:nvPr/>
        </p:nvSpPr>
        <p:spPr>
          <a:xfrm>
            <a:off x="4114800" y="2895600"/>
            <a:ext cx="950901" cy="523220"/>
          </a:xfrm>
          <a:prstGeom prst="rect">
            <a:avLst/>
          </a:prstGeom>
          <a:noFill/>
        </p:spPr>
        <p:txBody>
          <a:bodyPr wrap="none" rtlCol="0">
            <a:spAutoFit/>
          </a:bodyPr>
          <a:lstStyle/>
          <a:p>
            <a:r>
              <a:rPr lang="en-CA" sz="2800" dirty="0" smtClean="0">
                <a:solidFill>
                  <a:schemeClr val="bg1"/>
                </a:solidFill>
              </a:rPr>
              <a:t> 1 wk</a:t>
            </a:r>
            <a:endParaRPr lang="en-CA" sz="2800" dirty="0">
              <a:solidFill>
                <a:schemeClr val="bg1"/>
              </a:solidFill>
            </a:endParaRPr>
          </a:p>
        </p:txBody>
      </p:sp>
      <p:sp>
        <p:nvSpPr>
          <p:cNvPr id="16" name="TextBox 15"/>
          <p:cNvSpPr txBox="1"/>
          <p:nvPr/>
        </p:nvSpPr>
        <p:spPr>
          <a:xfrm>
            <a:off x="6096000" y="2895600"/>
            <a:ext cx="950901" cy="523220"/>
          </a:xfrm>
          <a:prstGeom prst="rect">
            <a:avLst/>
          </a:prstGeom>
          <a:noFill/>
        </p:spPr>
        <p:txBody>
          <a:bodyPr wrap="none" rtlCol="0">
            <a:spAutoFit/>
          </a:bodyPr>
          <a:lstStyle/>
          <a:p>
            <a:r>
              <a:rPr lang="en-CA" sz="2800" dirty="0" smtClean="0">
                <a:solidFill>
                  <a:schemeClr val="bg1"/>
                </a:solidFill>
              </a:rPr>
              <a:t> 1 wk</a:t>
            </a:r>
            <a:endParaRPr lang="en-CA" sz="2800" dirty="0">
              <a:solidFill>
                <a:schemeClr val="bg1"/>
              </a:solidFill>
            </a:endParaRPr>
          </a:p>
        </p:txBody>
      </p:sp>
      <p:pic>
        <p:nvPicPr>
          <p:cNvPr id="18" name="Picture 1"/>
          <p:cNvPicPr>
            <a:picLocks noChangeAspect="1" noChangeArrowheads="1"/>
          </p:cNvPicPr>
          <p:nvPr/>
        </p:nvPicPr>
        <p:blipFill>
          <a:blip r:embed="rId3" cstate="print"/>
          <a:srcRect/>
          <a:stretch>
            <a:fillRect/>
          </a:stretch>
        </p:blipFill>
        <p:spPr bwMode="auto">
          <a:xfrm>
            <a:off x="431800" y="2741613"/>
            <a:ext cx="1066800" cy="839787"/>
          </a:xfrm>
          <a:prstGeom prst="rect">
            <a:avLst/>
          </a:prstGeom>
          <a:noFill/>
          <a:ln w="12700" cap="flat">
            <a:noFill/>
            <a:miter lim="800000"/>
            <a:headEnd/>
            <a:tailEnd/>
          </a:ln>
        </p:spPr>
      </p:pic>
      <p:sp>
        <p:nvSpPr>
          <p:cNvPr id="19" name="TextBox 18"/>
          <p:cNvSpPr txBox="1"/>
          <p:nvPr/>
        </p:nvSpPr>
        <p:spPr>
          <a:xfrm>
            <a:off x="1016000" y="4131733"/>
            <a:ext cx="7051995" cy="707886"/>
          </a:xfrm>
          <a:prstGeom prst="rect">
            <a:avLst/>
          </a:prstGeom>
          <a:noFill/>
        </p:spPr>
        <p:txBody>
          <a:bodyPr wrap="none" rtlCol="0">
            <a:spAutoFit/>
          </a:bodyPr>
          <a:lstStyle/>
          <a:p>
            <a:r>
              <a:rPr lang="en-CA" sz="4000" dirty="0" smtClean="0">
                <a:latin typeface="Calibri Bold" pitchFamily="34" charset="0"/>
                <a:cs typeface="Calibri Bold" pitchFamily="34" charset="0"/>
              </a:rPr>
              <a:t>4 </a:t>
            </a:r>
            <a:r>
              <a:rPr lang="en-CA" sz="4000" dirty="0" smtClean="0">
                <a:latin typeface="Calibri Bold" pitchFamily="34" charset="0"/>
                <a:cs typeface="Calibri Bold" pitchFamily="34" charset="0"/>
              </a:rPr>
              <a:t>people, </a:t>
            </a:r>
            <a:r>
              <a:rPr lang="en-CA" sz="4000" dirty="0" smtClean="0">
                <a:latin typeface="Calibri Bold" pitchFamily="34" charset="0"/>
                <a:cs typeface="Calibri Bold" pitchFamily="34" charset="0"/>
              </a:rPr>
              <a:t>less than 3 </a:t>
            </a:r>
            <a:r>
              <a:rPr lang="en-CA" sz="4000" dirty="0" smtClean="0">
                <a:latin typeface="Calibri Bold" pitchFamily="34" charset="0"/>
                <a:cs typeface="Calibri Bold" pitchFamily="34" charset="0"/>
              </a:rPr>
              <a:t>months, </a:t>
            </a:r>
            <a:r>
              <a:rPr lang="en-CA" sz="4000" dirty="0" smtClean="0">
                <a:latin typeface="Calibri Bold" pitchFamily="34" charset="0"/>
                <a:cs typeface="Calibri Bold" pitchFamily="34" charset="0"/>
              </a:rPr>
              <a:t>$0</a:t>
            </a:r>
            <a:endParaRPr lang="en-CA" sz="4000" dirty="0">
              <a:latin typeface="Calibri Bold" pitchFamily="34" charset="0"/>
              <a:cs typeface="Calibri Bold" pitchFamily="34" charset="0"/>
            </a:endParaRPr>
          </a:p>
        </p:txBody>
      </p:sp>
    </p:spTree>
    <p:extLst>
      <p:ext uri="{BB962C8B-B14F-4D97-AF65-F5344CB8AC3E}">
        <p14:creationId xmlns:p14="http://schemas.microsoft.com/office/powerpoint/2010/main" val="11355545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Learn more</a:t>
            </a:r>
            <a:endParaRPr lang="en-CA" dirty="0"/>
          </a:p>
        </p:txBody>
      </p:sp>
      <p:sp>
        <p:nvSpPr>
          <p:cNvPr id="3" name="Content Placeholder 2"/>
          <p:cNvSpPr>
            <a:spLocks noGrp="1"/>
          </p:cNvSpPr>
          <p:nvPr>
            <p:ph idx="1"/>
          </p:nvPr>
        </p:nvSpPr>
        <p:spPr/>
        <p:txBody>
          <a:bodyPr/>
          <a:lstStyle/>
          <a:p>
            <a:r>
              <a:rPr lang="en-CA" dirty="0" smtClean="0">
                <a:hlinkClick r:id="rId3"/>
              </a:rPr>
              <a:t>http://agilewarrior.wordpress.com</a:t>
            </a:r>
            <a:endParaRPr lang="en-CA" dirty="0" smtClean="0"/>
          </a:p>
          <a:p>
            <a:r>
              <a:rPr lang="en-CA" dirty="0" smtClean="0"/>
              <a:t>Buy the book!</a:t>
            </a:r>
          </a:p>
          <a:p>
            <a:endParaRPr lang="en-CA" dirty="0" smtClean="0"/>
          </a:p>
          <a:p>
            <a:r>
              <a:rPr lang="en-CA" dirty="0" smtClean="0"/>
              <a:t>Twitter:</a:t>
            </a:r>
          </a:p>
          <a:p>
            <a:pPr lvl="1"/>
            <a:r>
              <a:rPr lang="en-CA" dirty="0" smtClean="0"/>
              <a:t>@</a:t>
            </a:r>
            <a:r>
              <a:rPr lang="en-CA" dirty="0" err="1" smtClean="0"/>
              <a:t>jrasmusson</a:t>
            </a:r>
            <a:endParaRPr lang="en-CA" dirty="0"/>
          </a:p>
        </p:txBody>
      </p:sp>
      <p:pic>
        <p:nvPicPr>
          <p:cNvPr id="4" name="Picture 3"/>
          <p:cNvPicPr>
            <a:picLocks noChangeAspect="1" noChangeArrowheads="1"/>
          </p:cNvPicPr>
          <p:nvPr/>
        </p:nvPicPr>
        <p:blipFill>
          <a:blip r:embed="rId4" cstate="print"/>
          <a:srcRect/>
          <a:stretch>
            <a:fillRect/>
          </a:stretch>
        </p:blipFill>
        <p:spPr bwMode="auto">
          <a:xfrm>
            <a:off x="4343400" y="2451100"/>
            <a:ext cx="2946400" cy="3797300"/>
          </a:xfrm>
          <a:prstGeom prst="rect">
            <a:avLst/>
          </a:prstGeom>
          <a:noFill/>
          <a:ln w="12700" cap="flat">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CA" dirty="0" smtClean="0"/>
              <a:t>Financial Forms</a:t>
            </a:r>
            <a:endParaRPr lang="en-CA" dirty="0"/>
          </a:p>
        </p:txBody>
      </p:sp>
      <p:sp>
        <p:nvSpPr>
          <p:cNvPr id="3" name="Subtitle 2"/>
          <p:cNvSpPr>
            <a:spLocks noGrp="1"/>
          </p:cNvSpPr>
          <p:nvPr>
            <p:ph type="subTitle" idx="1"/>
          </p:nvPr>
        </p:nvSpPr>
        <p:spPr/>
        <p:txBody>
          <a:bodyPr/>
          <a:lstStyle/>
          <a:p>
            <a:r>
              <a:rPr lang="en-CA" dirty="0" smtClean="0"/>
              <a:t>James Sandoval</a:t>
            </a:r>
            <a:endParaRPr lang="en-CA"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Why are we here?</a:t>
            </a:r>
            <a:endParaRPr lang="en-CA" dirty="0"/>
          </a:p>
        </p:txBody>
      </p:sp>
      <p:sp>
        <p:nvSpPr>
          <p:cNvPr id="3" name="Content Placeholder 2"/>
          <p:cNvSpPr>
            <a:spLocks noGrp="1"/>
          </p:cNvSpPr>
          <p:nvPr>
            <p:ph idx="1"/>
          </p:nvPr>
        </p:nvSpPr>
        <p:spPr/>
        <p:txBody>
          <a:bodyPr>
            <a:normAutofit/>
          </a:bodyPr>
          <a:lstStyle/>
          <a:p>
            <a:r>
              <a:rPr lang="en-CA" sz="3000" dirty="0" smtClean="0"/>
              <a:t>For a decent grade in CSCE A401.</a:t>
            </a:r>
          </a:p>
          <a:p>
            <a:r>
              <a:rPr lang="en-CA" sz="3000" dirty="0" smtClean="0"/>
              <a:t>To make lives easier for people in UAA’s financial department</a:t>
            </a:r>
            <a:r>
              <a:rPr lang="en-CA" sz="3000" dirty="0" smtClean="0"/>
              <a:t>.</a:t>
            </a:r>
          </a:p>
          <a:p>
            <a:endParaRPr lang="en-CA" sz="3000" dirty="0" smtClean="0"/>
          </a:p>
          <a:p>
            <a:r>
              <a:rPr lang="en-CA" sz="3000" dirty="0" smtClean="0"/>
              <a:t>To learn new languages and software development techniques.</a:t>
            </a:r>
          </a:p>
        </p:txBody>
      </p:sp>
      <p:pic>
        <p:nvPicPr>
          <p:cNvPr id="5" name="Picture 4"/>
          <p:cNvPicPr>
            <a:picLocks noChangeAspect="1" noChangeArrowheads="1"/>
          </p:cNvPicPr>
          <p:nvPr/>
        </p:nvPicPr>
        <p:blipFill>
          <a:blip r:embed="rId3" cstate="print"/>
          <a:srcRect/>
          <a:stretch>
            <a:fillRect/>
          </a:stretch>
        </p:blipFill>
        <p:spPr bwMode="auto">
          <a:xfrm>
            <a:off x="76201" y="3200400"/>
            <a:ext cx="7924799" cy="1752600"/>
          </a:xfrm>
          <a:prstGeom prst="rect">
            <a:avLst/>
          </a:prstGeom>
          <a:noFill/>
          <a:ln w="12700" cap="flat">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elevator pitch</a:t>
            </a:r>
            <a:endParaRPr lang="en-CA" dirty="0"/>
          </a:p>
        </p:txBody>
      </p:sp>
      <p:sp>
        <p:nvSpPr>
          <p:cNvPr id="3" name="Content Placeholder 2"/>
          <p:cNvSpPr>
            <a:spLocks noGrp="1"/>
          </p:cNvSpPr>
          <p:nvPr>
            <p:ph idx="1"/>
          </p:nvPr>
        </p:nvSpPr>
        <p:spPr/>
        <p:txBody>
          <a:bodyPr>
            <a:normAutofit fontScale="92500" lnSpcReduction="20000"/>
          </a:bodyPr>
          <a:lstStyle/>
          <a:p>
            <a:r>
              <a:rPr lang="en-CA" dirty="0" smtClean="0"/>
              <a:t>For </a:t>
            </a:r>
            <a:r>
              <a:rPr lang="en-CA" dirty="0" smtClean="0">
                <a:solidFill>
                  <a:srgbClr val="008000"/>
                </a:solidFill>
              </a:rPr>
              <a:t>[James Sandoval],</a:t>
            </a:r>
          </a:p>
          <a:p>
            <a:r>
              <a:rPr lang="en-CA" dirty="0" smtClean="0"/>
              <a:t>who </a:t>
            </a:r>
            <a:r>
              <a:rPr lang="en-CA" dirty="0" smtClean="0">
                <a:solidFill>
                  <a:srgbClr val="008000"/>
                </a:solidFill>
              </a:rPr>
              <a:t>[needs financial forms]</a:t>
            </a:r>
          </a:p>
          <a:p>
            <a:r>
              <a:rPr lang="en-CA" dirty="0" smtClean="0"/>
              <a:t>the </a:t>
            </a:r>
            <a:r>
              <a:rPr lang="en-CA" dirty="0" smtClean="0">
                <a:solidFill>
                  <a:srgbClr val="008000"/>
                </a:solidFill>
              </a:rPr>
              <a:t>[Financial Forms]</a:t>
            </a:r>
          </a:p>
          <a:p>
            <a:r>
              <a:rPr lang="en-CA" dirty="0" smtClean="0"/>
              <a:t>are a </a:t>
            </a:r>
            <a:r>
              <a:rPr lang="en-CA" dirty="0" smtClean="0">
                <a:solidFill>
                  <a:srgbClr val="008000"/>
                </a:solidFill>
              </a:rPr>
              <a:t>[web based system]</a:t>
            </a:r>
          </a:p>
          <a:p>
            <a:r>
              <a:rPr lang="en-CA" dirty="0" smtClean="0"/>
              <a:t>that </a:t>
            </a:r>
            <a:r>
              <a:rPr lang="en-CA" dirty="0" smtClean="0">
                <a:solidFill>
                  <a:srgbClr val="008000"/>
                </a:solidFill>
              </a:rPr>
              <a:t>[make financial forms more accessible and user friendly]</a:t>
            </a:r>
            <a:r>
              <a:rPr lang="en-CA" dirty="0" smtClean="0"/>
              <a:t>.</a:t>
            </a:r>
          </a:p>
          <a:p>
            <a:r>
              <a:rPr lang="en-CA" dirty="0" smtClean="0"/>
              <a:t>Unlike </a:t>
            </a:r>
            <a:r>
              <a:rPr lang="en-CA" dirty="0" smtClean="0">
                <a:solidFill>
                  <a:srgbClr val="008000"/>
                </a:solidFill>
              </a:rPr>
              <a:t>[the Excel documents, sticky notes, or word of mouth],</a:t>
            </a:r>
          </a:p>
          <a:p>
            <a:r>
              <a:rPr lang="en-CA" dirty="0" smtClean="0"/>
              <a:t>our project </a:t>
            </a:r>
            <a:r>
              <a:rPr lang="en-CA" dirty="0" smtClean="0">
                <a:solidFill>
                  <a:srgbClr val="008000"/>
                </a:solidFill>
              </a:rPr>
              <a:t>[will create </a:t>
            </a:r>
            <a:r>
              <a:rPr lang="en-CA" dirty="0" smtClean="0">
                <a:solidFill>
                  <a:srgbClr val="008000"/>
                </a:solidFill>
              </a:rPr>
              <a:t>an organized and user friendly system.]</a:t>
            </a:r>
            <a:r>
              <a:rPr lang="en-CA" dirty="0" smtClean="0"/>
              <a:t>.</a:t>
            </a:r>
            <a:endParaRPr lang="en-CA"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667000" y="1524000"/>
            <a:ext cx="3810000" cy="50292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100"/>
          </a:p>
        </p:txBody>
      </p:sp>
      <p:sp>
        <p:nvSpPr>
          <p:cNvPr id="2" name="Title 1"/>
          <p:cNvSpPr>
            <a:spLocks noGrp="1"/>
          </p:cNvSpPr>
          <p:nvPr>
            <p:ph type="title"/>
          </p:nvPr>
        </p:nvSpPr>
        <p:spPr/>
        <p:txBody>
          <a:bodyPr/>
          <a:lstStyle/>
          <a:p>
            <a:r>
              <a:rPr lang="en-CA" dirty="0" smtClean="0"/>
              <a:t>Product box</a:t>
            </a:r>
            <a:endParaRPr lang="en-CA" dirty="0"/>
          </a:p>
        </p:txBody>
      </p:sp>
      <p:sp>
        <p:nvSpPr>
          <p:cNvPr id="4" name="TextBox 3"/>
          <p:cNvSpPr txBox="1"/>
          <p:nvPr/>
        </p:nvSpPr>
        <p:spPr>
          <a:xfrm>
            <a:off x="3189053" y="1915180"/>
            <a:ext cx="2811860" cy="523220"/>
          </a:xfrm>
          <a:prstGeom prst="rect">
            <a:avLst/>
          </a:prstGeom>
          <a:noFill/>
        </p:spPr>
        <p:txBody>
          <a:bodyPr wrap="none" rtlCol="0">
            <a:spAutoFit/>
          </a:bodyPr>
          <a:lstStyle/>
          <a:p>
            <a:r>
              <a:rPr lang="en-CA" sz="2800" dirty="0" smtClean="0"/>
              <a:t>&lt;Financial Forms&gt;</a:t>
            </a:r>
            <a:endParaRPr lang="en-CA" sz="2800" dirty="0"/>
          </a:p>
        </p:txBody>
      </p:sp>
      <p:sp>
        <p:nvSpPr>
          <p:cNvPr id="11" name="Rectangle 10"/>
          <p:cNvSpPr/>
          <p:nvPr/>
        </p:nvSpPr>
        <p:spPr>
          <a:xfrm>
            <a:off x="3124200" y="2514600"/>
            <a:ext cx="3048000" cy="1524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p:cNvSpPr txBox="1"/>
          <p:nvPr/>
        </p:nvSpPr>
        <p:spPr>
          <a:xfrm>
            <a:off x="3655988" y="3058180"/>
            <a:ext cx="1784527" cy="523220"/>
          </a:xfrm>
          <a:prstGeom prst="rect">
            <a:avLst/>
          </a:prstGeom>
          <a:noFill/>
        </p:spPr>
        <p:txBody>
          <a:bodyPr wrap="none" rtlCol="0">
            <a:spAutoFit/>
          </a:bodyPr>
          <a:lstStyle/>
          <a:p>
            <a:r>
              <a:rPr lang="en-CA" sz="2800" dirty="0" smtClean="0"/>
              <a:t>fun picture</a:t>
            </a:r>
            <a:endParaRPr lang="en-CA" sz="2800" dirty="0"/>
          </a:p>
        </p:txBody>
      </p:sp>
      <p:sp>
        <p:nvSpPr>
          <p:cNvPr id="6" name="TextBox 5"/>
          <p:cNvSpPr txBox="1"/>
          <p:nvPr/>
        </p:nvSpPr>
        <p:spPr>
          <a:xfrm>
            <a:off x="2708431" y="4138587"/>
            <a:ext cx="3711209" cy="369332"/>
          </a:xfrm>
          <a:prstGeom prst="rect">
            <a:avLst/>
          </a:prstGeom>
          <a:noFill/>
        </p:spPr>
        <p:txBody>
          <a:bodyPr wrap="none" rtlCol="0">
            <a:spAutoFit/>
          </a:bodyPr>
          <a:lstStyle/>
          <a:p>
            <a:r>
              <a:rPr lang="en-CA" i="1" dirty="0" smtClean="0"/>
              <a:t>“Leave all of the technical stuff to us.”</a:t>
            </a:r>
            <a:endParaRPr lang="en-CA" i="1" dirty="0"/>
          </a:p>
        </p:txBody>
      </p:sp>
      <p:sp>
        <p:nvSpPr>
          <p:cNvPr id="7" name="TextBox 6"/>
          <p:cNvSpPr txBox="1"/>
          <p:nvPr/>
        </p:nvSpPr>
        <p:spPr>
          <a:xfrm>
            <a:off x="3561422" y="4658380"/>
            <a:ext cx="2416046" cy="523220"/>
          </a:xfrm>
          <a:prstGeom prst="rect">
            <a:avLst/>
          </a:prstGeom>
          <a:noFill/>
        </p:spPr>
        <p:txBody>
          <a:bodyPr wrap="none" rtlCol="0">
            <a:spAutoFit/>
          </a:bodyPr>
          <a:lstStyle/>
          <a:p>
            <a:r>
              <a:rPr lang="en-CA" sz="2800" dirty="0" smtClean="0"/>
              <a:t>&lt;User friendly&gt;</a:t>
            </a:r>
            <a:endParaRPr lang="en-CA" sz="2800" dirty="0"/>
          </a:p>
        </p:txBody>
      </p:sp>
      <p:sp>
        <p:nvSpPr>
          <p:cNvPr id="8" name="TextBox 7"/>
          <p:cNvSpPr txBox="1"/>
          <p:nvPr/>
        </p:nvSpPr>
        <p:spPr>
          <a:xfrm>
            <a:off x="3561422" y="5115580"/>
            <a:ext cx="2005229" cy="523220"/>
          </a:xfrm>
          <a:prstGeom prst="rect">
            <a:avLst/>
          </a:prstGeom>
          <a:noFill/>
        </p:spPr>
        <p:txBody>
          <a:bodyPr wrap="none" rtlCol="0">
            <a:spAutoFit/>
          </a:bodyPr>
          <a:lstStyle/>
          <a:p>
            <a:r>
              <a:rPr lang="en-CA" sz="2800" dirty="0" smtClean="0"/>
              <a:t>&lt;Organized&gt;</a:t>
            </a:r>
            <a:endParaRPr lang="en-CA" sz="2800" dirty="0"/>
          </a:p>
        </p:txBody>
      </p:sp>
      <p:sp>
        <p:nvSpPr>
          <p:cNvPr id="9" name="TextBox 8"/>
          <p:cNvSpPr txBox="1"/>
          <p:nvPr/>
        </p:nvSpPr>
        <p:spPr>
          <a:xfrm>
            <a:off x="3561422" y="5572780"/>
            <a:ext cx="2898999" cy="523220"/>
          </a:xfrm>
          <a:prstGeom prst="rect">
            <a:avLst/>
          </a:prstGeom>
          <a:noFill/>
        </p:spPr>
        <p:txBody>
          <a:bodyPr wrap="none" rtlCol="0">
            <a:spAutoFit/>
          </a:bodyPr>
          <a:lstStyle/>
          <a:p>
            <a:r>
              <a:rPr lang="en-CA" sz="2800" dirty="0" smtClean="0"/>
              <a:t>&lt;Easily accessible&gt;</a:t>
            </a:r>
            <a:endParaRPr lang="en-CA" sz="2800" dirty="0"/>
          </a:p>
        </p:txBody>
      </p:sp>
      <p:pic>
        <p:nvPicPr>
          <p:cNvPr id="1026" name="Picture 2" descr="http://upload.wikimedia.org/wikipedia/commons/1/1a/USA_100_Dollar_Bill_Series2009_Obvers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88762" y="2514600"/>
            <a:ext cx="3612442" cy="1524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p:cNvSpPr/>
          <p:nvPr/>
        </p:nvSpPr>
        <p:spPr>
          <a:xfrm>
            <a:off x="76200" y="5867400"/>
            <a:ext cx="13716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en-CA" dirty="0" smtClean="0"/>
              <a:t>The NOT list</a:t>
            </a:r>
            <a:endParaRPr lang="en-CA" dirty="0"/>
          </a:p>
        </p:txBody>
      </p:sp>
      <p:graphicFrame>
        <p:nvGraphicFramePr>
          <p:cNvPr id="4" name="Table 3"/>
          <p:cNvGraphicFramePr>
            <a:graphicFrameLocks noGrp="1"/>
          </p:cNvGraphicFramePr>
          <p:nvPr>
            <p:extLst>
              <p:ext uri="{D42A27DB-BD31-4B8C-83A1-F6EECF244321}">
                <p14:modId xmlns:p14="http://schemas.microsoft.com/office/powerpoint/2010/main" val="2810107207"/>
              </p:ext>
            </p:extLst>
          </p:nvPr>
        </p:nvGraphicFramePr>
        <p:xfrm>
          <a:off x="381000" y="1295400"/>
          <a:ext cx="8458200" cy="3048000"/>
        </p:xfrm>
        <a:graphic>
          <a:graphicData uri="http://schemas.openxmlformats.org/drawingml/2006/table">
            <a:tbl>
              <a:tblPr firstRow="1" bandRow="1">
                <a:tableStyleId>{5C22544A-7EE6-4342-B048-85BDC9FD1C3A}</a:tableStyleId>
              </a:tblPr>
              <a:tblGrid>
                <a:gridCol w="4229100"/>
                <a:gridCol w="4229100"/>
              </a:tblGrid>
              <a:tr h="540831">
                <a:tc>
                  <a:txBody>
                    <a:bodyPr/>
                    <a:lstStyle/>
                    <a:p>
                      <a:pPr algn="ctr"/>
                      <a:r>
                        <a:rPr lang="en-CA" sz="3200" dirty="0" smtClean="0"/>
                        <a:t>IN</a:t>
                      </a:r>
                      <a:endParaRPr lang="en-CA" dirty="0"/>
                    </a:p>
                  </a:txBody>
                  <a:tcPr/>
                </a:tc>
                <a:tc>
                  <a:txBody>
                    <a:bodyPr/>
                    <a:lstStyle/>
                    <a:p>
                      <a:pPr algn="ctr"/>
                      <a:r>
                        <a:rPr lang="en-CA" sz="2800" dirty="0" smtClean="0"/>
                        <a:t>OUT</a:t>
                      </a:r>
                      <a:endParaRPr lang="en-CA" dirty="0"/>
                    </a:p>
                  </a:txBody>
                  <a:tcPr/>
                </a:tc>
              </a:tr>
              <a:tr h="346322">
                <a:tc>
                  <a:txBody>
                    <a:bodyPr/>
                    <a:lstStyle/>
                    <a:p>
                      <a:r>
                        <a:rPr lang="en-CA" dirty="0" smtClean="0"/>
                        <a:t>Web-based Ordering Form</a:t>
                      </a:r>
                      <a:endParaRPr lang="en-CA" dirty="0"/>
                    </a:p>
                  </a:txBody>
                  <a:tcPr/>
                </a:tc>
                <a:tc>
                  <a:txBody>
                    <a:bodyPr/>
                    <a:lstStyle/>
                    <a:p>
                      <a:r>
                        <a:rPr lang="en-CA" dirty="0" smtClean="0"/>
                        <a:t>Database for input data</a:t>
                      </a:r>
                      <a:endParaRPr lang="en-CA" dirty="0"/>
                    </a:p>
                  </a:txBody>
                  <a:tcPr/>
                </a:tc>
              </a:tr>
              <a:tr h="346322">
                <a:tc>
                  <a:txBody>
                    <a:bodyPr/>
                    <a:lstStyle/>
                    <a:p>
                      <a:r>
                        <a:rPr lang="en-CA" dirty="0" smtClean="0"/>
                        <a:t>Web-based</a:t>
                      </a:r>
                      <a:r>
                        <a:rPr lang="en-CA" baseline="0" dirty="0" smtClean="0"/>
                        <a:t> Student Employment Form</a:t>
                      </a:r>
                      <a:endParaRPr lang="en-CA" dirty="0"/>
                    </a:p>
                  </a:txBody>
                  <a:tcPr/>
                </a:tc>
                <a:tc>
                  <a:txBody>
                    <a:bodyPr/>
                    <a:lstStyle/>
                    <a:p>
                      <a:r>
                        <a:rPr lang="en-CA" dirty="0" smtClean="0"/>
                        <a:t>Separated</a:t>
                      </a:r>
                      <a:r>
                        <a:rPr lang="en-CA" baseline="0" dirty="0" smtClean="0"/>
                        <a:t> User and Admin web pages</a:t>
                      </a:r>
                      <a:endParaRPr lang="en-CA" dirty="0"/>
                    </a:p>
                  </a:txBody>
                  <a:tcPr/>
                </a:tc>
              </a:tr>
              <a:tr h="346322">
                <a:tc>
                  <a:txBody>
                    <a:bodyPr/>
                    <a:lstStyle/>
                    <a:p>
                      <a:r>
                        <a:rPr lang="en-CA" dirty="0" smtClean="0"/>
                        <a:t>Ability to print forms</a:t>
                      </a:r>
                      <a:endParaRPr lang="en-CA" dirty="0"/>
                    </a:p>
                  </a:txBody>
                  <a:tcPr/>
                </a:tc>
                <a:tc>
                  <a:txBody>
                    <a:bodyPr/>
                    <a:lstStyle/>
                    <a:p>
                      <a:r>
                        <a:rPr lang="en-CA" dirty="0" smtClean="0"/>
                        <a:t>Direct emailing</a:t>
                      </a:r>
                      <a:r>
                        <a:rPr lang="en-CA" baseline="0" dirty="0" smtClean="0"/>
                        <a:t> of form data</a:t>
                      </a:r>
                      <a:endParaRPr lang="en-CA" dirty="0"/>
                    </a:p>
                  </a:txBody>
                  <a:tcPr/>
                </a:tc>
              </a:tr>
              <a:tr h="597761">
                <a:tc>
                  <a:txBody>
                    <a:bodyPr/>
                    <a:lstStyle/>
                    <a:p>
                      <a:r>
                        <a:rPr lang="en-CA" dirty="0" smtClean="0"/>
                        <a:t>Verification that required fields</a:t>
                      </a:r>
                      <a:r>
                        <a:rPr lang="en-CA" baseline="0" dirty="0" smtClean="0"/>
                        <a:t> are completed</a:t>
                      </a:r>
                      <a:endParaRPr lang="en-CA"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mtClean="0"/>
                        <a:t>Separate pages </a:t>
                      </a:r>
                      <a:r>
                        <a:rPr lang="en-CA" dirty="0" smtClean="0"/>
                        <a:t>on</a:t>
                      </a:r>
                      <a:r>
                        <a:rPr lang="en-CA" baseline="0" dirty="0" smtClean="0"/>
                        <a:t> how to fill </a:t>
                      </a:r>
                      <a:r>
                        <a:rPr lang="en-CA" baseline="0" smtClean="0"/>
                        <a:t>out forms</a:t>
                      </a:r>
                      <a:endParaRPr lang="en-CA" dirty="0" smtClean="0"/>
                    </a:p>
                    <a:p>
                      <a:endParaRPr lang="en-CA" dirty="0"/>
                    </a:p>
                  </a:txBody>
                  <a:tcPr/>
                </a:tc>
              </a:tr>
              <a:tr h="346322">
                <a:tc>
                  <a:txBody>
                    <a:bodyPr/>
                    <a:lstStyle/>
                    <a:p>
                      <a:r>
                        <a:rPr lang="en-CA" dirty="0" smtClean="0"/>
                        <a:t>Simplicity in the user interface</a:t>
                      </a:r>
                      <a:endParaRPr lang="en-CA" dirty="0"/>
                    </a:p>
                  </a:txBody>
                  <a:tcPr/>
                </a:tc>
                <a:tc>
                  <a:txBody>
                    <a:bodyPr/>
                    <a:lstStyle/>
                    <a:p>
                      <a:endParaRPr lang="en-CA" dirty="0"/>
                    </a:p>
                  </a:txBody>
                  <a:tcPr/>
                </a:tc>
              </a:tr>
              <a:tr h="346322">
                <a:tc>
                  <a:txBody>
                    <a:bodyPr/>
                    <a:lstStyle/>
                    <a:p>
                      <a:r>
                        <a:rPr lang="en-CA" dirty="0" smtClean="0"/>
                        <a:t>Tooltip</a:t>
                      </a:r>
                      <a:r>
                        <a:rPr lang="en-CA" baseline="0" dirty="0" smtClean="0"/>
                        <a:t> helps to guide users</a:t>
                      </a:r>
                      <a:endParaRPr lang="en-CA" dirty="0"/>
                    </a:p>
                  </a:txBody>
                  <a:tcPr/>
                </a:tc>
                <a:tc>
                  <a:txBody>
                    <a:bodyPr/>
                    <a:lstStyle/>
                    <a:p>
                      <a:endParaRPr lang="en-CA" dirty="0"/>
                    </a:p>
                  </a:txBody>
                  <a:tcPr/>
                </a:tc>
              </a:tr>
            </a:tbl>
          </a:graphicData>
        </a:graphic>
      </p:graphicFrame>
      <p:graphicFrame>
        <p:nvGraphicFramePr>
          <p:cNvPr id="5" name="Table 4"/>
          <p:cNvGraphicFramePr>
            <a:graphicFrameLocks noGrp="1"/>
          </p:cNvGraphicFramePr>
          <p:nvPr/>
        </p:nvGraphicFramePr>
        <p:xfrm>
          <a:off x="381000" y="4343400"/>
          <a:ext cx="8458200" cy="2062480"/>
        </p:xfrm>
        <a:graphic>
          <a:graphicData uri="http://schemas.openxmlformats.org/drawingml/2006/table">
            <a:tbl>
              <a:tblPr firstRow="1" bandRow="1">
                <a:tableStyleId>{5C22544A-7EE6-4342-B048-85BDC9FD1C3A}</a:tableStyleId>
              </a:tblPr>
              <a:tblGrid>
                <a:gridCol w="8458200"/>
              </a:tblGrid>
              <a:tr h="370840">
                <a:tc>
                  <a:txBody>
                    <a:bodyPr/>
                    <a:lstStyle/>
                    <a:p>
                      <a:pPr algn="ctr"/>
                      <a:r>
                        <a:rPr lang="en-CA" sz="3200" dirty="0" smtClean="0"/>
                        <a:t>UNRESOLVED</a:t>
                      </a:r>
                      <a:endParaRPr lang="en-CA" sz="2000" dirty="0"/>
                    </a:p>
                  </a:txBody>
                  <a:tcPr/>
                </a:tc>
              </a:tr>
              <a:tr h="370840">
                <a:tc>
                  <a:txBody>
                    <a:bodyPr/>
                    <a:lstStyle/>
                    <a:p>
                      <a:endParaRPr lang="en-CA" dirty="0"/>
                    </a:p>
                  </a:txBody>
                  <a:tcPr/>
                </a:tc>
              </a:tr>
              <a:tr h="370840">
                <a:tc>
                  <a:txBody>
                    <a:bodyPr/>
                    <a:lstStyle/>
                    <a:p>
                      <a:endParaRPr lang="en-CA"/>
                    </a:p>
                  </a:txBody>
                  <a:tcPr/>
                </a:tc>
              </a:tr>
              <a:tr h="370840">
                <a:tc>
                  <a:txBody>
                    <a:bodyPr/>
                    <a:lstStyle/>
                    <a:p>
                      <a:endParaRPr lang="en-CA"/>
                    </a:p>
                  </a:txBody>
                  <a:tcPr/>
                </a:tc>
              </a:tr>
              <a:tr h="370840">
                <a:tc>
                  <a:txBody>
                    <a:bodyPr/>
                    <a:lstStyle/>
                    <a:p>
                      <a:endParaRPr lang="en-CA" dirty="0"/>
                    </a:p>
                  </a:txBody>
                  <a:tcPr/>
                </a:tc>
              </a:tr>
            </a:tbl>
          </a:graphicData>
        </a:graphic>
      </p:graphicFrame>
    </p:spTree>
    <p:extLst>
      <p:ext uri="{BB962C8B-B14F-4D97-AF65-F5344CB8AC3E}">
        <p14:creationId xmlns:p14="http://schemas.microsoft.com/office/powerpoint/2010/main" val="17374326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pPr lvl="0"/>
            <a:r>
              <a:rPr lang="en-US" dirty="0" smtClean="0"/>
              <a:t>Your project community</a:t>
            </a:r>
            <a:endParaRPr lang="en-CA" dirty="0"/>
          </a:p>
        </p:txBody>
      </p:sp>
      <p:sp>
        <p:nvSpPr>
          <p:cNvPr id="14" name="Oval 1"/>
          <p:cNvSpPr>
            <a:spLocks/>
          </p:cNvSpPr>
          <p:nvPr/>
        </p:nvSpPr>
        <p:spPr bwMode="auto">
          <a:xfrm>
            <a:off x="2743200" y="2819400"/>
            <a:ext cx="3352800" cy="1066800"/>
          </a:xfrm>
          <a:prstGeom prst="ellipse">
            <a:avLst/>
          </a:prstGeom>
          <a:noFill/>
          <a:ln w="25400" cap="flat">
            <a:solidFill>
              <a:srgbClr val="395E89"/>
            </a:solidFill>
            <a:prstDash val="solid"/>
            <a:round/>
            <a:headEnd type="none" w="med" len="med"/>
            <a:tailEnd type="none" w="med" len="med"/>
          </a:ln>
        </p:spPr>
        <p:txBody>
          <a:bodyPr lIns="0" tIns="0" rIns="0" bIns="0"/>
          <a:lstStyle/>
          <a:p>
            <a:endParaRPr lang="en-CA"/>
          </a:p>
        </p:txBody>
      </p:sp>
      <p:sp>
        <p:nvSpPr>
          <p:cNvPr id="16" name="Rectangle 3"/>
          <p:cNvSpPr>
            <a:spLocks/>
          </p:cNvSpPr>
          <p:nvPr/>
        </p:nvSpPr>
        <p:spPr bwMode="auto">
          <a:xfrm>
            <a:off x="3276600" y="3124200"/>
            <a:ext cx="2220160" cy="507831"/>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dirty="0" smtClean="0">
                <a:solidFill>
                  <a:schemeClr val="tx1"/>
                </a:solidFill>
                <a:latin typeface="Calibri" charset="0"/>
                <a:cs typeface="Calibri" charset="0"/>
                <a:sym typeface="Calibri" charset="0"/>
              </a:rPr>
              <a:t>The </a:t>
            </a:r>
            <a:r>
              <a:rPr lang="en-US" sz="2800" dirty="0" err="1">
                <a:latin typeface="Calibri" charset="0"/>
                <a:cs typeface="Calibri" charset="0"/>
                <a:sym typeface="Calibri" charset="0"/>
              </a:rPr>
              <a:t>B</a:t>
            </a:r>
            <a:r>
              <a:rPr lang="en-US" sz="2800" dirty="0" err="1" smtClean="0">
                <a:solidFill>
                  <a:schemeClr val="tx1"/>
                </a:solidFill>
                <a:latin typeface="Calibri" charset="0"/>
                <a:cs typeface="Calibri" charset="0"/>
                <a:sym typeface="Calibri" charset="0"/>
              </a:rPr>
              <a:t>enjamins</a:t>
            </a:r>
            <a:endParaRPr lang="en-US" sz="2800" dirty="0">
              <a:solidFill>
                <a:schemeClr val="tx1"/>
              </a:solidFill>
              <a:latin typeface="Calibri" charset="0"/>
              <a:cs typeface="Calibri" charset="0"/>
              <a:sym typeface="Calibri" charset="0"/>
            </a:endParaRPr>
          </a:p>
        </p:txBody>
      </p:sp>
      <p:sp>
        <p:nvSpPr>
          <p:cNvPr id="17" name="Rectangle 4"/>
          <p:cNvSpPr>
            <a:spLocks/>
          </p:cNvSpPr>
          <p:nvPr/>
        </p:nvSpPr>
        <p:spPr bwMode="auto">
          <a:xfrm>
            <a:off x="6137275" y="3911600"/>
            <a:ext cx="2631811" cy="507831"/>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dirty="0" smtClean="0">
                <a:solidFill>
                  <a:schemeClr val="tx1"/>
                </a:solidFill>
                <a:latin typeface="Calibri" charset="0"/>
                <a:cs typeface="Calibri" charset="0"/>
                <a:sym typeface="Calibri" charset="0"/>
              </a:rPr>
              <a:t>COE Finance Staff</a:t>
            </a:r>
            <a:endParaRPr lang="en-US" sz="2800" dirty="0">
              <a:solidFill>
                <a:schemeClr val="tx1"/>
              </a:solidFill>
              <a:latin typeface="Calibri" charset="0"/>
              <a:cs typeface="Calibri" charset="0"/>
              <a:sym typeface="Calibri" charset="0"/>
            </a:endParaRPr>
          </a:p>
        </p:txBody>
      </p:sp>
      <p:sp>
        <p:nvSpPr>
          <p:cNvPr id="18" name="Rectangle 5"/>
          <p:cNvSpPr>
            <a:spLocks/>
          </p:cNvSpPr>
          <p:nvPr/>
        </p:nvSpPr>
        <p:spPr bwMode="auto">
          <a:xfrm>
            <a:off x="831011" y="3276599"/>
            <a:ext cx="1609543" cy="507831"/>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dirty="0" smtClean="0">
                <a:latin typeface="Calibri" charset="0"/>
                <a:cs typeface="Calibri" charset="0"/>
                <a:sym typeface="Calibri" charset="0"/>
              </a:rPr>
              <a:t>IT Services</a:t>
            </a:r>
            <a:endParaRPr lang="en-US" sz="2800" dirty="0">
              <a:solidFill>
                <a:schemeClr val="tx1"/>
              </a:solidFill>
              <a:latin typeface="Calibri" charset="0"/>
              <a:cs typeface="Calibri" charset="0"/>
              <a:sym typeface="Calibri" charset="0"/>
            </a:endParaRPr>
          </a:p>
        </p:txBody>
      </p:sp>
      <p:sp>
        <p:nvSpPr>
          <p:cNvPr id="19" name="Rectangle 6"/>
          <p:cNvSpPr>
            <a:spLocks/>
          </p:cNvSpPr>
          <p:nvPr/>
        </p:nvSpPr>
        <p:spPr bwMode="auto">
          <a:xfrm>
            <a:off x="3200400" y="1828800"/>
            <a:ext cx="2362378" cy="507831"/>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dirty="0" smtClean="0">
                <a:solidFill>
                  <a:schemeClr val="tx1"/>
                </a:solidFill>
                <a:latin typeface="Calibri" charset="0"/>
                <a:cs typeface="Calibri" charset="0"/>
                <a:sym typeface="Calibri" charset="0"/>
              </a:rPr>
              <a:t>James Sandoval</a:t>
            </a:r>
            <a:endParaRPr lang="en-US" sz="2800" dirty="0">
              <a:solidFill>
                <a:schemeClr val="tx1"/>
              </a:solidFill>
              <a:latin typeface="Calibri" charset="0"/>
              <a:cs typeface="Calibri" charset="0"/>
              <a:sym typeface="Calibri" charset="0"/>
            </a:endParaRPr>
          </a:p>
        </p:txBody>
      </p:sp>
      <p:sp>
        <p:nvSpPr>
          <p:cNvPr id="20" name="Rectangle 7"/>
          <p:cNvSpPr>
            <a:spLocks/>
          </p:cNvSpPr>
          <p:nvPr/>
        </p:nvSpPr>
        <p:spPr bwMode="auto">
          <a:xfrm>
            <a:off x="3276600" y="4352925"/>
            <a:ext cx="1423147" cy="507831"/>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dirty="0" smtClean="0">
                <a:solidFill>
                  <a:schemeClr val="tx1"/>
                </a:solidFill>
                <a:latin typeface="Calibri" charset="0"/>
                <a:cs typeface="Calibri" charset="0"/>
                <a:sym typeface="Calibri" charset="0"/>
              </a:rPr>
              <a:t>COE Staff</a:t>
            </a:r>
            <a:endParaRPr lang="en-US" sz="2800" dirty="0">
              <a:solidFill>
                <a:schemeClr val="tx1"/>
              </a:solidFill>
              <a:latin typeface="Calibri" charset="0"/>
              <a:cs typeface="Calibri" charset="0"/>
              <a:sym typeface="Calibri" charset="0"/>
            </a:endParaRPr>
          </a:p>
        </p:txBody>
      </p:sp>
      <p:sp>
        <p:nvSpPr>
          <p:cNvPr id="21" name="Rectangle 8"/>
          <p:cNvSpPr>
            <a:spLocks/>
          </p:cNvSpPr>
          <p:nvPr/>
        </p:nvSpPr>
        <p:spPr bwMode="auto">
          <a:xfrm>
            <a:off x="1420813" y="5588000"/>
            <a:ext cx="5830887" cy="482600"/>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3200" dirty="0">
                <a:solidFill>
                  <a:schemeClr val="tx1"/>
                </a:solidFill>
                <a:latin typeface="Calibri Bold" charset="0"/>
                <a:cs typeface="Calibri Bold" charset="0"/>
                <a:sym typeface="Calibri Bold" charset="0"/>
              </a:rPr>
              <a:t>... is always bigger than you think!</a:t>
            </a:r>
          </a:p>
        </p:txBody>
      </p:sp>
      <p:pic>
        <p:nvPicPr>
          <p:cNvPr id="22" name="Picture 9"/>
          <p:cNvPicPr>
            <a:picLocks noChangeAspect="1" noChangeArrowheads="1"/>
          </p:cNvPicPr>
          <p:nvPr/>
        </p:nvPicPr>
        <p:blipFill>
          <a:blip r:embed="rId3" cstate="print"/>
          <a:srcRect/>
          <a:stretch>
            <a:fillRect/>
          </a:stretch>
        </p:blipFill>
        <p:spPr bwMode="auto">
          <a:xfrm>
            <a:off x="6184900" y="1943100"/>
            <a:ext cx="800100" cy="927100"/>
          </a:xfrm>
          <a:prstGeom prst="rect">
            <a:avLst/>
          </a:prstGeom>
          <a:noFill/>
          <a:ln w="12700" cap="flat">
            <a:noFill/>
            <a:miter lim="800000"/>
            <a:headEnd/>
            <a:tailEnd/>
          </a:ln>
        </p:spPr>
      </p:pic>
      <p:pic>
        <p:nvPicPr>
          <p:cNvPr id="23" name="Picture 10"/>
          <p:cNvPicPr>
            <a:picLocks noChangeAspect="1" noChangeArrowheads="1"/>
          </p:cNvPicPr>
          <p:nvPr/>
        </p:nvPicPr>
        <p:blipFill>
          <a:blip r:embed="rId4" cstate="print"/>
          <a:srcRect/>
          <a:stretch>
            <a:fillRect/>
          </a:stretch>
        </p:blipFill>
        <p:spPr bwMode="auto">
          <a:xfrm>
            <a:off x="1511300" y="1943100"/>
            <a:ext cx="800100" cy="927100"/>
          </a:xfrm>
          <a:prstGeom prst="rect">
            <a:avLst/>
          </a:prstGeom>
          <a:noFill/>
          <a:ln w="12700" cap="flat">
            <a:noFill/>
            <a:miter lim="800000"/>
            <a:headEnd/>
            <a:tailEnd/>
          </a:ln>
        </p:spPr>
      </p:pic>
      <p:pic>
        <p:nvPicPr>
          <p:cNvPr id="24" name="Picture 11"/>
          <p:cNvPicPr>
            <a:picLocks noChangeAspect="1" noChangeArrowheads="1"/>
          </p:cNvPicPr>
          <p:nvPr/>
        </p:nvPicPr>
        <p:blipFill>
          <a:blip r:embed="rId5" cstate="print"/>
          <a:srcRect/>
          <a:stretch>
            <a:fillRect/>
          </a:stretch>
        </p:blipFill>
        <p:spPr bwMode="auto">
          <a:xfrm>
            <a:off x="1206500" y="3924300"/>
            <a:ext cx="800100" cy="927100"/>
          </a:xfrm>
          <a:prstGeom prst="rect">
            <a:avLst/>
          </a:prstGeom>
          <a:noFill/>
          <a:ln w="12700" cap="flat">
            <a:noFill/>
            <a:miter lim="800000"/>
            <a:headEnd/>
            <a:tailEnd/>
          </a:ln>
        </p:spPr>
      </p:pic>
    </p:spTree>
    <p:extLst>
      <p:ext uri="{BB962C8B-B14F-4D97-AF65-F5344CB8AC3E}">
        <p14:creationId xmlns:p14="http://schemas.microsoft.com/office/powerpoint/2010/main" val="25608426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en-CA" dirty="0" smtClean="0"/>
              <a:t>Technical solution</a:t>
            </a:r>
            <a:endParaRPr lang="en-CA" dirty="0"/>
          </a:p>
        </p:txBody>
      </p:sp>
      <p:sp>
        <p:nvSpPr>
          <p:cNvPr id="7" name="Cloud 6"/>
          <p:cNvSpPr/>
          <p:nvPr/>
        </p:nvSpPr>
        <p:spPr>
          <a:xfrm>
            <a:off x="2209800" y="1908048"/>
            <a:ext cx="1752600" cy="91440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p:cNvSpPr/>
          <p:nvPr/>
        </p:nvSpPr>
        <p:spPr>
          <a:xfrm>
            <a:off x="4572000" y="1831848"/>
            <a:ext cx="1600200"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p:cNvSpPr/>
          <p:nvPr/>
        </p:nvSpPr>
        <p:spPr>
          <a:xfrm>
            <a:off x="4800600" y="2060448"/>
            <a:ext cx="11430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Can 9"/>
          <p:cNvSpPr/>
          <p:nvPr/>
        </p:nvSpPr>
        <p:spPr>
          <a:xfrm>
            <a:off x="7086600" y="1679448"/>
            <a:ext cx="914400" cy="1216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Can 10"/>
          <p:cNvSpPr/>
          <p:nvPr/>
        </p:nvSpPr>
        <p:spPr>
          <a:xfrm>
            <a:off x="7086600" y="3203448"/>
            <a:ext cx="914400" cy="1216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7" name="Picture 21"/>
          <p:cNvPicPr>
            <a:picLocks noChangeAspect="1" noChangeArrowheads="1"/>
          </p:cNvPicPr>
          <p:nvPr/>
        </p:nvPicPr>
        <p:blipFill>
          <a:blip r:embed="rId3" cstate="print"/>
          <a:srcRect/>
          <a:stretch>
            <a:fillRect/>
          </a:stretch>
        </p:blipFill>
        <p:spPr bwMode="auto">
          <a:xfrm>
            <a:off x="5670996" y="4790182"/>
            <a:ext cx="1174303" cy="825500"/>
          </a:xfrm>
          <a:prstGeom prst="rect">
            <a:avLst/>
          </a:prstGeom>
          <a:noFill/>
          <a:ln w="12700" cap="flat">
            <a:noFill/>
            <a:miter lim="800000"/>
            <a:headEnd/>
            <a:tailEnd/>
          </a:ln>
        </p:spPr>
      </p:pic>
      <p:pic>
        <p:nvPicPr>
          <p:cNvPr id="18" name="Picture 20"/>
          <p:cNvPicPr>
            <a:picLocks noChangeAspect="1" noChangeArrowheads="1"/>
          </p:cNvPicPr>
          <p:nvPr/>
        </p:nvPicPr>
        <p:blipFill>
          <a:blip r:embed="rId4" cstate="print"/>
          <a:srcRect/>
          <a:stretch>
            <a:fillRect/>
          </a:stretch>
        </p:blipFill>
        <p:spPr bwMode="auto">
          <a:xfrm>
            <a:off x="5791200" y="5854710"/>
            <a:ext cx="863600" cy="688072"/>
          </a:xfrm>
          <a:prstGeom prst="rect">
            <a:avLst/>
          </a:prstGeom>
          <a:noFill/>
          <a:ln w="12700" cap="flat">
            <a:noFill/>
            <a:miter lim="800000"/>
            <a:headEnd/>
            <a:tailEnd/>
          </a:ln>
        </p:spPr>
      </p:pic>
      <p:pic>
        <p:nvPicPr>
          <p:cNvPr id="19" name="Picture 26"/>
          <p:cNvPicPr>
            <a:picLocks noChangeAspect="1" noChangeArrowheads="1"/>
          </p:cNvPicPr>
          <p:nvPr/>
        </p:nvPicPr>
        <p:blipFill>
          <a:blip r:embed="rId5" cstate="print"/>
          <a:srcRect/>
          <a:stretch>
            <a:fillRect/>
          </a:stretch>
        </p:blipFill>
        <p:spPr bwMode="auto">
          <a:xfrm>
            <a:off x="990600" y="1831848"/>
            <a:ext cx="800100" cy="927100"/>
          </a:xfrm>
          <a:prstGeom prst="rect">
            <a:avLst/>
          </a:prstGeom>
          <a:noFill/>
          <a:ln w="12700" cap="flat">
            <a:noFill/>
            <a:miter lim="800000"/>
            <a:headEnd/>
            <a:tailEnd/>
          </a:ln>
        </p:spPr>
      </p:pic>
      <p:sp>
        <p:nvSpPr>
          <p:cNvPr id="20" name="TextBox 19"/>
          <p:cNvSpPr txBox="1"/>
          <p:nvPr/>
        </p:nvSpPr>
        <p:spPr>
          <a:xfrm>
            <a:off x="7086600" y="4866382"/>
            <a:ext cx="1828800" cy="584775"/>
          </a:xfrm>
          <a:prstGeom prst="rect">
            <a:avLst/>
          </a:prstGeom>
          <a:noFill/>
        </p:spPr>
        <p:txBody>
          <a:bodyPr wrap="square" rtlCol="0">
            <a:spAutoFit/>
          </a:bodyPr>
          <a:lstStyle/>
          <a:p>
            <a:r>
              <a:rPr lang="en-CA" sz="3200" dirty="0" smtClean="0"/>
              <a:t>Danger!</a:t>
            </a:r>
          </a:p>
        </p:txBody>
      </p:sp>
      <p:sp>
        <p:nvSpPr>
          <p:cNvPr id="21" name="TextBox 20"/>
          <p:cNvSpPr txBox="1"/>
          <p:nvPr/>
        </p:nvSpPr>
        <p:spPr>
          <a:xfrm>
            <a:off x="7086600" y="5628382"/>
            <a:ext cx="1828800" cy="1077218"/>
          </a:xfrm>
          <a:prstGeom prst="rect">
            <a:avLst/>
          </a:prstGeom>
          <a:noFill/>
        </p:spPr>
        <p:txBody>
          <a:bodyPr wrap="square" rtlCol="0">
            <a:spAutoFit/>
          </a:bodyPr>
          <a:lstStyle/>
          <a:p>
            <a:r>
              <a:rPr lang="en-CA" sz="3200" dirty="0" smtClean="0"/>
              <a:t>Out of scope</a:t>
            </a:r>
          </a:p>
        </p:txBody>
      </p:sp>
      <p:sp>
        <p:nvSpPr>
          <p:cNvPr id="12" name="TextBox 11"/>
          <p:cNvSpPr txBox="1"/>
          <p:nvPr/>
        </p:nvSpPr>
        <p:spPr>
          <a:xfrm>
            <a:off x="626185" y="4495800"/>
            <a:ext cx="3574889" cy="1569660"/>
          </a:xfrm>
          <a:prstGeom prst="rect">
            <a:avLst/>
          </a:prstGeom>
          <a:noFill/>
        </p:spPr>
        <p:txBody>
          <a:bodyPr wrap="none" rtlCol="0">
            <a:spAutoFit/>
          </a:bodyPr>
          <a:lstStyle/>
          <a:p>
            <a:r>
              <a:rPr lang="en-CA" sz="2400" b="1" dirty="0" smtClean="0"/>
              <a:t>Technologies:</a:t>
            </a:r>
          </a:p>
          <a:p>
            <a:pPr>
              <a:buFontTx/>
              <a:buChar char="-"/>
            </a:pPr>
            <a:r>
              <a:rPr lang="en-CA" sz="2400" dirty="0" smtClean="0"/>
              <a:t> </a:t>
            </a:r>
            <a:r>
              <a:rPr lang="en-CA" sz="2400" dirty="0" smtClean="0"/>
              <a:t>&lt;html, CSS, bootstrap&gt;</a:t>
            </a:r>
            <a:endParaRPr lang="en-CA" sz="2400" dirty="0" smtClean="0"/>
          </a:p>
          <a:p>
            <a:pPr>
              <a:buFontTx/>
              <a:buChar char="-"/>
            </a:pPr>
            <a:r>
              <a:rPr lang="en-CA" sz="2400" dirty="0" smtClean="0"/>
              <a:t> </a:t>
            </a:r>
            <a:r>
              <a:rPr lang="en-CA" sz="2400" dirty="0" smtClean="0"/>
              <a:t>&lt;JavaScript libraries&gt;</a:t>
            </a:r>
            <a:endParaRPr lang="en-CA" sz="2400" dirty="0" smtClean="0"/>
          </a:p>
          <a:p>
            <a:pPr>
              <a:buFontTx/>
              <a:buChar char="-"/>
            </a:pPr>
            <a:r>
              <a:rPr lang="en-CA" sz="2400" dirty="0" smtClean="0"/>
              <a:t> </a:t>
            </a:r>
            <a:r>
              <a:rPr lang="en-CA" sz="2400" dirty="0" smtClean="0"/>
              <a:t>&lt;HTML to PDF generator&gt;</a:t>
            </a:r>
            <a:endParaRPr lang="en-CA"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keeps us up at night</a:t>
            </a:r>
            <a:endParaRPr lang="en-CA" dirty="0"/>
          </a:p>
        </p:txBody>
      </p:sp>
      <p:sp>
        <p:nvSpPr>
          <p:cNvPr id="3" name="Content Placeholder 2"/>
          <p:cNvSpPr>
            <a:spLocks noGrp="1"/>
          </p:cNvSpPr>
          <p:nvPr>
            <p:ph idx="1"/>
          </p:nvPr>
        </p:nvSpPr>
        <p:spPr/>
        <p:txBody>
          <a:bodyPr/>
          <a:lstStyle/>
          <a:p>
            <a:r>
              <a:rPr lang="en-CA" dirty="0" smtClean="0"/>
              <a:t>&lt;Will our client respond to our emails?&gt;</a:t>
            </a:r>
          </a:p>
          <a:p>
            <a:r>
              <a:rPr lang="en-CA" dirty="0" smtClean="0"/>
              <a:t>&lt;Too many tasks in one iteration within a short period of time&gt;</a:t>
            </a:r>
            <a:endParaRPr lang="en-CA" dirty="0" smtClean="0"/>
          </a:p>
          <a:p>
            <a:r>
              <a:rPr lang="en-CA" dirty="0" smtClean="0"/>
              <a:t>&lt;A teammate gives up or travels, leaving behind his responsibilities at the last minute.&gt;</a:t>
            </a:r>
            <a:endParaRPr lang="en-CA" dirty="0"/>
          </a:p>
        </p:txBody>
      </p:sp>
      <p:sp>
        <p:nvSpPr>
          <p:cNvPr id="5" name="Rectangle 4"/>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p:cNvPicPr>
            <a:picLocks noChangeAspect="1" noChangeArrowheads="1"/>
          </p:cNvPicPr>
          <p:nvPr/>
        </p:nvPicPr>
        <p:blipFill>
          <a:blip r:embed="rId3" cstate="print"/>
          <a:srcRect/>
          <a:stretch>
            <a:fillRect/>
          </a:stretch>
        </p:blipFill>
        <p:spPr bwMode="auto">
          <a:xfrm>
            <a:off x="7226300" y="4330700"/>
            <a:ext cx="1206500" cy="2146300"/>
          </a:xfrm>
          <a:prstGeom prst="rect">
            <a:avLst/>
          </a:prstGeom>
          <a:noFill/>
          <a:ln w="12700" cap="flat">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258</TotalTime>
  <Words>1168</Words>
  <Application>Microsoft Office PowerPoint</Application>
  <PresentationFormat>On-screen Show (4:3)</PresentationFormat>
  <Paragraphs>181</Paragraphs>
  <Slides>14</Slides>
  <Notes>13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The Agile Inception Deck </vt:lpstr>
      <vt:lpstr>Financial Forms</vt:lpstr>
      <vt:lpstr>Why are we here?</vt:lpstr>
      <vt:lpstr>The elevator pitch</vt:lpstr>
      <vt:lpstr>Product box</vt:lpstr>
      <vt:lpstr>The NOT list</vt:lpstr>
      <vt:lpstr>Your project community</vt:lpstr>
      <vt:lpstr>Technical solution</vt:lpstr>
      <vt:lpstr>What keeps us up at night</vt:lpstr>
      <vt:lpstr>The Benjamins</vt:lpstr>
      <vt:lpstr>How big is this thing?</vt:lpstr>
      <vt:lpstr>Trade-off sliders</vt:lpstr>
      <vt:lpstr>The first release</vt:lpstr>
      <vt:lpstr>Learn more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&lt;Project name&gt;</dc:title>
  <dc:creator>Jonathan Rasmusson</dc:creator>
  <cp:lastModifiedBy>Brent</cp:lastModifiedBy>
  <cp:revision>59</cp:revision>
  <dcterms:created xsi:type="dcterms:W3CDTF">2006-08-16T00:00:00Z</dcterms:created>
  <dcterms:modified xsi:type="dcterms:W3CDTF">2014-09-20T01:46:21Z</dcterms:modified>
</cp:coreProperties>
</file>