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lear Sans Regular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BFB171-F5E7-427E-B3A8-861299F9A70E}">
          <p14:sldIdLst>
            <p14:sldId id="256"/>
            <p14:sldId id="257"/>
          </p14:sldIdLst>
        </p14:section>
        <p14:section name="Untitled Section" id="{74455E0A-A529-4E40-B760-3F631E80D87C}">
          <p14:sldIdLst>
            <p14:sldId id="258"/>
            <p14:sldId id="259"/>
          </p14:sldIdLst>
        </p14:section>
        <p14:section name="Untitled Section" id="{B29CB16B-FF29-42FA-8745-15403D69204E}">
          <p14:sldIdLst>
            <p14:sldId id="261"/>
            <p14:sldId id="262"/>
            <p14:sldId id="263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40" d="100"/>
          <a:sy n="40" d="100"/>
        </p:scale>
        <p:origin x="8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ollege\DATA%20SCIENCE\accenture\Reaction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Reactions!$B$1</c:f>
              <c:strCache>
                <c:ptCount val="1"/>
                <c:pt idx="0">
                  <c:v>total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Reactions!$A$2:$A$6</c:f>
              <c:strCache>
                <c:ptCount val="5"/>
                <c:pt idx="0">
                  <c:v>Studying</c:v>
                </c:pt>
                <c:pt idx="1">
                  <c:v>healthy eating</c:v>
                </c:pt>
                <c:pt idx="2">
                  <c:v>technology</c:v>
                </c:pt>
                <c:pt idx="3">
                  <c:v>food</c:v>
                </c:pt>
                <c:pt idx="4">
                  <c:v>cooking</c:v>
                </c:pt>
              </c:strCache>
            </c:strRef>
          </c:cat>
          <c:val>
            <c:numRef>
              <c:f>Reactions!$B$2:$B$6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DF-4CDD-840A-D28E1E6BD1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2323488"/>
        <c:axId val="352323848"/>
      </c:barChart>
      <c:catAx>
        <c:axId val="352323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323848"/>
        <c:crosses val="autoZero"/>
        <c:auto val="1"/>
        <c:lblAlgn val="ctr"/>
        <c:lblOffset val="100"/>
        <c:noMultiLvlLbl val="0"/>
      </c:catAx>
      <c:valAx>
        <c:axId val="352323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323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5.jpeg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78075" y="984404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121963" y="2296214"/>
            <a:ext cx="5760698" cy="427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Assisting social </a:t>
            </a:r>
          </a:p>
          <a:p>
            <a:pPr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Buzz.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801117"/>
            <a:chOff x="0" y="0"/>
            <a:chExt cx="11564591" cy="5068155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27699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203788" y="25549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878679" y="1893038"/>
            <a:ext cx="10743775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1BB9714F-FE42-89B5-1413-32EA12C9A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en-US" sz="2800" dirty="0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1BB1402B-6987-2F9A-1BFB-6B059076F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0245" y="2726076"/>
            <a:ext cx="11574708" cy="5160624"/>
          </a:xfrm>
        </p:spPr>
        <p:txBody>
          <a:bodyPr>
            <a:normAutofit/>
          </a:bodyPr>
          <a:lstStyle/>
          <a:p>
            <a:pPr marL="3657600" lvl="8" indent="0">
              <a:buNone/>
            </a:pPr>
            <a:r>
              <a:rPr lang="en-US" sz="2800" dirty="0">
                <a:latin typeface="+mj-lt"/>
              </a:rPr>
              <a:t>Social buzz is the fast growing technology unicorn</a:t>
            </a:r>
          </a:p>
          <a:p>
            <a:pPr marL="3657600" lvl="8" indent="0">
              <a:buNone/>
            </a:pPr>
            <a:r>
              <a:rPr lang="en-US" sz="2800" dirty="0">
                <a:latin typeface="+mj-lt"/>
              </a:rPr>
              <a:t>that need to adapt quickly to its global scale.</a:t>
            </a:r>
          </a:p>
          <a:p>
            <a:pPr marL="3657600" lvl="8" indent="0">
              <a:buNone/>
            </a:pPr>
            <a:r>
              <a:rPr lang="en-US" sz="2800" dirty="0">
                <a:latin typeface="+mj-lt"/>
              </a:rPr>
              <a:t>Accenture has begun a 3 month POC focusing on these tasks:</a:t>
            </a:r>
          </a:p>
          <a:p>
            <a:pPr marL="4171950" lvl="8" indent="-514350">
              <a:buAutoNum type="arabicPeriod"/>
            </a:pPr>
            <a:r>
              <a:rPr lang="en-US" sz="2800" dirty="0">
                <a:latin typeface="+mj-lt"/>
              </a:rPr>
              <a:t>An audit of Social Buzz’s big data practice.</a:t>
            </a:r>
          </a:p>
          <a:p>
            <a:pPr marL="4171950" lvl="8" indent="-514350">
              <a:buAutoNum type="arabicPeriod"/>
            </a:pPr>
            <a:r>
              <a:rPr lang="en-US" sz="2800" dirty="0">
                <a:latin typeface="+mj-lt"/>
              </a:rPr>
              <a:t>Recommendations for a successful IPO.</a:t>
            </a:r>
          </a:p>
          <a:p>
            <a:pPr marL="4171950" lvl="8" indent="-514350">
              <a:buAutoNum type="arabicPeriod"/>
            </a:pPr>
            <a:r>
              <a:rPr lang="en-US" sz="2800" dirty="0">
                <a:effectLst/>
                <a:latin typeface="+mj-lt"/>
              </a:rPr>
              <a:t>An analysis of their content categories that highlights the top 5 categories with the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effectLst/>
                <a:latin typeface="+mj-lt"/>
              </a:rPr>
              <a:t>largest aggregate popularity</a:t>
            </a:r>
            <a:endParaRPr lang="en-US" sz="2800" dirty="0">
              <a:latin typeface="+mj-lt"/>
            </a:endParaRPr>
          </a:p>
          <a:p>
            <a:pPr marL="3657600" lvl="8" indent="0"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11126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4853032" y="2308953"/>
            <a:ext cx="4003575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27383E22-C24B-0E47-42BC-806E61FB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BC49D46D-EA7A-E7B5-CA17-229AA3A9C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3798" y="4864875"/>
            <a:ext cx="6433001" cy="5015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  <a:latin typeface="+mj-lt"/>
              </a:rPr>
              <a:t>Over 100000  posts per day 360,500,000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  <a:latin typeface="+mj-lt"/>
              </a:rPr>
              <a:t>Pieces of content  per year.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443" y="7477052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9" y="1028700"/>
            <a:ext cx="4724582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ED65302A-9D00-5B95-DCE2-56D58592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850" y="1142665"/>
            <a:ext cx="5920150" cy="99575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understanding.</a:t>
            </a:r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45FF9911-777A-98EF-895A-01D721FAD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6236" y="4524454"/>
            <a:ext cx="3956163" cy="80080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Data modelling.</a:t>
            </a:r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AE5AC0CF-62E6-6445-0A92-EE9D8C08A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0291" y="2739291"/>
            <a:ext cx="6506839" cy="99575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Data cleaning.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543EB3-DA31-5038-3269-D2C7ACD1134B}"/>
              </a:ext>
            </a:extLst>
          </p:cNvPr>
          <p:cNvSpPr txBox="1"/>
          <p:nvPr/>
        </p:nvSpPr>
        <p:spPr>
          <a:xfrm>
            <a:off x="9531436" y="6204766"/>
            <a:ext cx="52513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Data analytics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2B170C-12B8-A41D-9439-46E1991D04C9}"/>
              </a:ext>
            </a:extLst>
          </p:cNvPr>
          <p:cNvSpPr txBox="1"/>
          <p:nvPr/>
        </p:nvSpPr>
        <p:spPr>
          <a:xfrm>
            <a:off x="11337710" y="7962900"/>
            <a:ext cx="52513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Discover Insight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475CE4-DE4E-1FC8-E6B1-FE93DF9C9501}"/>
              </a:ext>
            </a:extLst>
          </p:cNvPr>
          <p:cNvSpPr txBox="1"/>
          <p:nvPr/>
        </p:nvSpPr>
        <p:spPr>
          <a:xfrm>
            <a:off x="3016252" y="2762919"/>
            <a:ext cx="10858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C8E88D-BB03-4D7C-E9F8-ECC7963369CA}"/>
              </a:ext>
            </a:extLst>
          </p:cNvPr>
          <p:cNvSpPr txBox="1"/>
          <p:nvPr/>
        </p:nvSpPr>
        <p:spPr>
          <a:xfrm>
            <a:off x="8059548" y="2762919"/>
            <a:ext cx="21848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1897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10DB45-ABFE-5FB7-D62C-C54B5CABEC6A}"/>
              </a:ext>
            </a:extLst>
          </p:cNvPr>
          <p:cNvSpPr txBox="1"/>
          <p:nvPr/>
        </p:nvSpPr>
        <p:spPr>
          <a:xfrm>
            <a:off x="12637684" y="2785585"/>
            <a:ext cx="3973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JANUARY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A0B484-088E-76CC-56CC-19DB648D60E6}"/>
              </a:ext>
            </a:extLst>
          </p:cNvPr>
          <p:cNvSpPr txBox="1"/>
          <p:nvPr/>
        </p:nvSpPr>
        <p:spPr>
          <a:xfrm>
            <a:off x="2686015" y="4229100"/>
            <a:ext cx="28593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UNIQUE 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CATEGORIES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144464-13E5-7C61-8B32-D667ED2D060A}"/>
              </a:ext>
            </a:extLst>
          </p:cNvPr>
          <p:cNvSpPr txBox="1"/>
          <p:nvPr/>
        </p:nvSpPr>
        <p:spPr>
          <a:xfrm>
            <a:off x="7714306" y="4229100"/>
            <a:ext cx="29722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REACTIONS TO ANIMALS POSTS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336AFB-A6F9-9546-BBED-B96CFF336348}"/>
              </a:ext>
            </a:extLst>
          </p:cNvPr>
          <p:cNvSpPr txBox="1"/>
          <p:nvPr/>
        </p:nvSpPr>
        <p:spPr>
          <a:xfrm>
            <a:off x="12742597" y="4229100"/>
            <a:ext cx="33029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MONTH WITH MOST POSTS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3DA27BE-AD8D-BF69-4EFD-4C28FF2457F0}"/>
              </a:ext>
            </a:extLst>
          </p:cNvPr>
          <p:cNvSpPr txBox="1"/>
          <p:nvPr/>
        </p:nvSpPr>
        <p:spPr>
          <a:xfrm>
            <a:off x="4524918" y="1685151"/>
            <a:ext cx="12162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TOP 5 CATEGORIES BY AGGREGATE “POPULARITY’ SCORE</a:t>
            </a: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B9314881-9F79-C48C-A86B-F2B14600BD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7723027"/>
              </p:ext>
            </p:extLst>
          </p:nvPr>
        </p:nvGraphicFramePr>
        <p:xfrm>
          <a:off x="2724116" y="2281755"/>
          <a:ext cx="14573284" cy="6486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4" name="TextBox 15">
            <a:extLst>
              <a:ext uri="{FF2B5EF4-FFF2-40B4-BE49-F238E27FC236}">
                <a16:creationId xmlns:a16="http://schemas.microsoft.com/office/drawing/2014/main" id="{3A90234A-916B-4C29-ACF1-11F97E8C2563}"/>
              </a:ext>
            </a:extLst>
          </p:cNvPr>
          <p:cNvSpPr txBox="1"/>
          <p:nvPr/>
        </p:nvSpPr>
        <p:spPr>
          <a:xfrm>
            <a:off x="11581832" y="8272761"/>
            <a:ext cx="5677467" cy="312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0"/>
              </a:lnSpc>
            </a:pPr>
            <a:endParaRPr lang="en-US" sz="1900" spc="-19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F393CE-E69F-2C0E-FB96-2FEB11E5E50F}"/>
              </a:ext>
            </a:extLst>
          </p:cNvPr>
          <p:cNvSpPr txBox="1"/>
          <p:nvPr/>
        </p:nvSpPr>
        <p:spPr>
          <a:xfrm>
            <a:off x="11201400" y="1895898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Animals and science are the two most popular categories of content , showing that people enjoy “real-life” and “factual” content the most.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3F239E-8E0E-E267-A9E6-0DCA8C17933F}"/>
              </a:ext>
            </a:extLst>
          </p:cNvPr>
          <p:cNvSpPr txBox="1"/>
          <p:nvPr/>
        </p:nvSpPr>
        <p:spPr>
          <a:xfrm>
            <a:off x="11179629" y="4183272"/>
            <a:ext cx="6248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Insight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Food is common theme with the top 5 categories with “Healthy Eating”  ranking the highest. This may give an indication to the audience with your user base. You would use this insight to create a campaign and work with healthy eating brand to boost user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engagment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241</Words>
  <Application>Microsoft Office PowerPoint</Application>
  <PresentationFormat>Custom</PresentationFormat>
  <Paragraphs>66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Arial</vt:lpstr>
      <vt:lpstr>Graphik Regular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Data understanding.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RAVINDRA SAWANT</cp:lastModifiedBy>
  <cp:revision>14</cp:revision>
  <dcterms:created xsi:type="dcterms:W3CDTF">2006-08-16T00:00:00Z</dcterms:created>
  <dcterms:modified xsi:type="dcterms:W3CDTF">2023-10-29T13:07:44Z</dcterms:modified>
  <dc:identifier>DAEhDyfaYKE</dc:identifier>
</cp:coreProperties>
</file>