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02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9" r:id="rId6"/>
    <p:sldId id="268" r:id="rId7"/>
    <p:sldId id="270" r:id="rId8"/>
    <p:sldId id="273" r:id="rId9"/>
    <p:sldId id="275" r:id="rId10"/>
    <p:sldId id="274" r:id="rId11"/>
    <p:sldId id="276" r:id="rId12"/>
    <p:sldId id="277" r:id="rId13"/>
    <p:sldId id="27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291" autoAdjust="0"/>
  </p:normalViewPr>
  <p:slideViewPr>
    <p:cSldViewPr snapToGrid="0" showGuides="1">
      <p:cViewPr varScale="1">
        <p:scale>
          <a:sx n="87" d="100"/>
          <a:sy n="87" d="100"/>
        </p:scale>
        <p:origin x="96" y="15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41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8B8F3-31C2-4698-B74C-D5D76CFD8ACD}" type="datetimeFigureOut">
              <a:rPr lang="ru-RU" smtClean="0"/>
              <a:t>30.07.2023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B18F8-B739-4178-8D2D-879F4A27DC2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30.07.2023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30/07/2023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0D6E-BE91-4B90-BBD7-C0C16F53FAB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13">
            <a:extLst>
              <a:ext uri="{FF2B5EF4-FFF2-40B4-BE49-F238E27FC236}">
                <a16:creationId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392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057266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2257124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230445E-A660-448A-B4DC-782AD0E5DA6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1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</a:p>
        </p:txBody>
      </p:sp>
    </p:spTree>
    <p:extLst>
      <p:ext uri="{BB962C8B-B14F-4D97-AF65-F5344CB8AC3E}">
        <p14:creationId xmlns:p14="http://schemas.microsoft.com/office/powerpoint/2010/main" val="1343723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D8367A5-C050-47FB-A1BD-54CD13DE3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302F0820-F94A-40EF-B3BE-26CD0CB551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4421856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A1867536-E941-4FED-8B68-2609143C2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8089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8046DF3F-8EBA-4583-9F19-45C979FDA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21" y="3773554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46741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3B87DE7-6A4B-4A0E-8622-C9BA93F0B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2388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799919-7F2B-44B7-BF0B-B0CE733AC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7755"/>
            <a:ext cx="10515600" cy="38992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23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60D6CB-9BA0-4BA9-9CF5-9D21E9F57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77755"/>
            <a:ext cx="5181600" cy="389920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B0DDB5D-8949-4E45-A7CD-0402580BB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77755"/>
            <a:ext cx="5181600" cy="389920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06075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2C817C4-D92F-4269-B22D-5C2E52241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68513"/>
            <a:ext cx="5157787" cy="4365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C61514A7-2DEE-47E3-BCB4-FB81E9981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455C9D3-0938-4236-8E64-BBF582FCD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68511"/>
            <a:ext cx="5183188" cy="43656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7331E254-1410-4989-81DE-84B684ACC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8104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8ABD79-6AF5-4911-BEC2-A492F3EC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4509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489A680-EBE7-45A3-B520-2C50F59C7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66148"/>
            <a:ext cx="3932237" cy="3702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02EEB9F-D255-46E9-AFBB-FCC4D93BE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84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30/07/2023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7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92163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469CAF-CD13-4CCC-9569-14C8070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807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6D4C583-322D-4347-807F-F6D6AF885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30500"/>
            <a:ext cx="3932237" cy="37384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9738" y="0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817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D7B9076-7693-4C5F-8305-D5529FF80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EMPTY SLIDE</a:t>
            </a:r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83200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22669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5D777E5-98F6-416A-8D23-3399269D8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2535" y="1998209"/>
            <a:ext cx="3103110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6706F6A2-1599-4D73-9288-3ECEACDDCA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77939" y="1998209"/>
            <a:ext cx="2243918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6" name="Text Placeholder 24">
            <a:extLst>
              <a:ext uri="{FF2B5EF4-FFF2-40B4-BE49-F238E27FC236}">
                <a16:creationId xmlns:a16="http://schemas.microsoft.com/office/drawing/2014/main" id="{3701E665-3CED-413C-BAC6-CE003B1494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64052" y="2015988"/>
            <a:ext cx="2959116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E01406B4-D44B-4D1E-91F3-D87541EAD4C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20059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id="{9AAD5CF9-9A59-4C5F-8C29-B92AD601211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18684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Text Placeholder 24">
            <a:extLst>
              <a:ext uri="{FF2B5EF4-FFF2-40B4-BE49-F238E27FC236}">
                <a16:creationId xmlns:a16="http://schemas.microsoft.com/office/drawing/2014/main" id="{C6725172-65CC-4645-B23F-E77886468F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4793" y="2927531"/>
            <a:ext cx="2599197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id="{0EA5E6CA-5C78-4B75-BA22-59750E7D45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76955" y="2925988"/>
            <a:ext cx="3726423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Text Placeholder 24">
            <a:extLst>
              <a:ext uri="{FF2B5EF4-FFF2-40B4-BE49-F238E27FC236}">
                <a16:creationId xmlns:a16="http://schemas.microsoft.com/office/drawing/2014/main" id="{E1C61752-F57C-4FBF-93F3-06F43CCA43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84133" y="5751926"/>
            <a:ext cx="9623735" cy="470478"/>
          </a:xfr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Text Placeholder 24">
            <a:extLst>
              <a:ext uri="{FF2B5EF4-FFF2-40B4-BE49-F238E27FC236}">
                <a16:creationId xmlns:a16="http://schemas.microsoft.com/office/drawing/2014/main" id="{E0232175-FB97-4039-8136-B9DD27441C0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94791" y="4893792"/>
            <a:ext cx="2599199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6E5262C3-0603-403F-AB36-FB4EB9FC7BC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890713" y="4893792"/>
            <a:ext cx="3712665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4" name="Picture Placeholder 12">
            <a:extLst>
              <a:ext uri="{FF2B5EF4-FFF2-40B4-BE49-F238E27FC236}">
                <a16:creationId xmlns:a16="http://schemas.microsoft.com/office/drawing/2014/main" id="{D2FBACFC-8B68-4A37-95A4-26BE5A23D75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020058" y="3800404"/>
            <a:ext cx="3273552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6" name="Picture Placeholder 12">
            <a:extLst>
              <a:ext uri="{FF2B5EF4-FFF2-40B4-BE49-F238E27FC236}">
                <a16:creationId xmlns:a16="http://schemas.microsoft.com/office/drawing/2014/main" id="{5A6A36C6-8489-4333-927A-141D8F98AE5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2" y="3864572"/>
            <a:ext cx="2599199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7" name="Picture Placeholder 9">
            <a:extLst>
              <a:ext uri="{FF2B5EF4-FFF2-40B4-BE49-F238E27FC236}">
                <a16:creationId xmlns:a16="http://schemas.microsoft.com/office/drawing/2014/main" id="{BB2DF986-C446-4302-9099-B1512AD5D8C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864572"/>
            <a:ext cx="2599200" cy="896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741320"/>
            <a:ext cx="1050674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HOW TO USE THIS TEMPALTE</a:t>
            </a:r>
            <a:endParaRPr lang="ru-RU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8EDA54DA-ED01-4416-96BF-C8968F4684B4}"/>
              </a:ext>
            </a:extLst>
          </p:cNvPr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30/07/2023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Freeform: Shape 8">
            <a:extLst>
              <a:ext uri="{FF2B5EF4-FFF2-40B4-BE49-F238E27FC236}">
                <a16:creationId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17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30/07/2023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8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1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028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30/07/2023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10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3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86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30/07/2023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6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8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9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6731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30/07/2023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5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7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8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0300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30/07/2023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8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1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15">
            <a:extLst>
              <a:ext uri="{FF2B5EF4-FFF2-40B4-BE49-F238E27FC236}">
                <a16:creationId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9077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30/07/2023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080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MSIPCMContentMarking" descr="{&quot;HashCode&quot;:-54214931,&quot;Placement&quot;:&quot;Footer&quot;,&quot;Top&quot;:522.862549,&quot;Left&quot;:0.0,&quot;SlideWidth&quot;:960,&quot;SlideHeight&quot;:540}"/>
          <p:cNvSpPr txBox="1"/>
          <p:nvPr userDrawn="1"/>
        </p:nvSpPr>
        <p:spPr>
          <a:xfrm>
            <a:off x="0" y="6640354"/>
            <a:ext cx="744382" cy="21764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792163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6" r:id="rId13"/>
    <p:sldLayoutId id="2147483693" r:id="rId14"/>
    <p:sldLayoutId id="2147483694" r:id="rId15"/>
    <p:sldLayoutId id="2147483697" r:id="rId16"/>
    <p:sldLayoutId id="2147483698" r:id="rId17"/>
    <p:sldLayoutId id="2147483699" r:id="rId18"/>
    <p:sldLayoutId id="2147483701" r:id="rId19"/>
    <p:sldLayoutId id="2147483700" r:id="rId20"/>
    <p:sldLayoutId id="2147483687" r:id="rId21"/>
    <p:sldLayoutId id="2147483696" r:id="rId22"/>
    <p:sldLayoutId id="2147483688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9371-6E05-45E0-803B-4C39AC28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0FE25-038A-4A14-B11A-432FECB7F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6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Home Loans Data Science Project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0A1A89-FE18-44C6-B3EE-49541CB8507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29/07/2023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506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1" y="3074529"/>
            <a:ext cx="5483549" cy="3039832"/>
          </a:xfrm>
        </p:spPr>
        <p:txBody>
          <a:bodyPr>
            <a:no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E8E7E7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Bespoke ML &gt;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AutoML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We understand/know exactly what went in, how it went in and what algorithm was used to achieve the objective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Less time training (works in our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favour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if we train and predict in real time –maybe not applicable in this use case)</a:t>
            </a:r>
          </a:p>
          <a:p>
            <a:pPr algn="l"/>
            <a:r>
              <a:rPr lang="en-US" sz="1800" b="0" i="0" u="none" strike="noStrike" baseline="0" dirty="0">
                <a:solidFill>
                  <a:srgbClr val="E8E7E7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AutoML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is best used as a baseline model.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Recommendations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98683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Data Science Lifecycle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Project Overview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Process Overview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Data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Analysis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Modeling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Model Evaluation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Recommendations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Agenda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95479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 Science Lifecycle</a:t>
            </a:r>
            <a:endParaRPr lang="ru-RU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9A4EB8-ED86-C988-F000-36040F70B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32" y="2872189"/>
            <a:ext cx="5847105" cy="384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464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10143684" cy="2973731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</a:rPr>
              <a:t>Business Problem:  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Currently the home loan application process is a manual one. It which takes 2-3 days, which mean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that the applicant will only be notified after 2-3 days of the application outcome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.</a:t>
            </a:r>
            <a:endParaRPr lang="en-US" sz="1800" b="0" i="0" u="none" strike="noStrike" baseline="0" dirty="0">
              <a:latin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</a:rPr>
              <a:t>Business Objective: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To Reduce the amount of time it takes for applicants to be notified about their loan statuses</a:t>
            </a:r>
            <a:endParaRPr lang="en-US" sz="18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</a:rPr>
              <a:t>Hypothesis: 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We can 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use machine learning to predict the loan status of a potential borrower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such that the time taken for them to receive their respective statuses is reduced significantly.</a:t>
            </a:r>
            <a:endParaRPr lang="en-US" sz="18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Project Overview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540457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10319954" cy="2588637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031" y="2225392"/>
            <a:ext cx="5056083" cy="749047"/>
          </a:xfrm>
        </p:spPr>
        <p:txBody>
          <a:bodyPr>
            <a:normAutofit/>
          </a:bodyPr>
          <a:lstStyle/>
          <a:p>
            <a:r>
              <a:rPr lang="en-US" sz="3200" dirty="0"/>
              <a:t>Process Overview /Solution</a:t>
            </a:r>
            <a:endParaRPr lang="ru-RU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D14414-C40A-41BD-148B-B264C6AE0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89" y="2974440"/>
            <a:ext cx="11938612" cy="364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832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number of records – 614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number of columns – 13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number of numerical columns – 5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number of categorical columns – 8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Target/Loan Status – Y (422) vs N (192)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450246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Analysis</a:t>
            </a:r>
            <a:endParaRPr lang="ru-RU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ADB782-0DCE-2399-85F7-AA07B7F3F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2800350"/>
            <a:ext cx="540067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690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1" y="3074529"/>
            <a:ext cx="6728455" cy="2588637"/>
          </a:xfrm>
        </p:spPr>
        <p:txBody>
          <a:bodyPr>
            <a:no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One machine learning model trained and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AutoML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used as well.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Bespoke model required preprocessing</a:t>
            </a:r>
          </a:p>
          <a:p>
            <a:pPr algn="l"/>
            <a:r>
              <a:rPr lang="en-US" sz="1800" b="0" i="0" u="none" strike="noStrike" baseline="0" dirty="0">
                <a:solidFill>
                  <a:srgbClr val="E8E7E7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AutoML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did not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Results fairly similar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Modeling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483608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9791144" cy="258863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Model Evaluation</a:t>
            </a:r>
            <a:endParaRPr lang="ru-RU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B637DE-D36F-2B14-FBC7-DF04A4D1F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77" y="3074529"/>
            <a:ext cx="10631277" cy="301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31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2807890-83DC-4772-9CAD-F7CB30099A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47A0EF5-23A9-4627-BC46-745B7DD804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287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Office Theme</vt:lpstr>
      <vt:lpstr>PRESENTATION TITLE</vt:lpstr>
      <vt:lpstr>TEXT LAYOUT 1</vt:lpstr>
      <vt:lpstr>TEXT LAYOUT 1</vt:lpstr>
      <vt:lpstr>TEXT LAYOUT 1</vt:lpstr>
      <vt:lpstr>TEXT LAYOUT 1</vt:lpstr>
      <vt:lpstr>TEXT LAYOUT 1</vt:lpstr>
      <vt:lpstr>TEXT LAYOUT 1</vt:lpstr>
      <vt:lpstr>TEXT LAYOUT 1</vt:lpstr>
      <vt:lpstr>TEXT LAYOUT 1</vt:lpstr>
      <vt:lpstr>TEXT LAYOUT 1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2022-05-18T22:38:45Z</dcterms:created>
  <dcterms:modified xsi:type="dcterms:W3CDTF">2023-07-30T09:15:47Z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  <property fmtid="{D5CDD505-2E9C-101B-9397-08002B2CF9AE}" pid="3" name="MSIP_Label_b1c9b508-7c6e-42bd-bedf-808292653d6c_Enabled">
    <vt:lpwstr>true</vt:lpwstr>
  </property>
  <property fmtid="{D5CDD505-2E9C-101B-9397-08002B2CF9AE}" pid="4" name="MSIP_Label_b1c9b508-7c6e-42bd-bedf-808292653d6c_SetDate">
    <vt:lpwstr>2022-05-19T01:22:06Z</vt:lpwstr>
  </property>
  <property fmtid="{D5CDD505-2E9C-101B-9397-08002B2CF9AE}" pid="5" name="MSIP_Label_b1c9b508-7c6e-42bd-bedf-808292653d6c_Method">
    <vt:lpwstr>Standard</vt:lpwstr>
  </property>
  <property fmtid="{D5CDD505-2E9C-101B-9397-08002B2CF9AE}" pid="6" name="MSIP_Label_b1c9b508-7c6e-42bd-bedf-808292653d6c_Name">
    <vt:lpwstr>b1c9b508-7c6e-42bd-bedf-808292653d6c</vt:lpwstr>
  </property>
  <property fmtid="{D5CDD505-2E9C-101B-9397-08002B2CF9AE}" pid="7" name="MSIP_Label_b1c9b508-7c6e-42bd-bedf-808292653d6c_SiteId">
    <vt:lpwstr>2882be50-2012-4d88-ac86-544124e120c8</vt:lpwstr>
  </property>
  <property fmtid="{D5CDD505-2E9C-101B-9397-08002B2CF9AE}" pid="8" name="MSIP_Label_b1c9b508-7c6e-42bd-bedf-808292653d6c_ActionId">
    <vt:lpwstr>c3df17d2-40a2-4bd4-9a6b-f03faab2d8c2</vt:lpwstr>
  </property>
  <property fmtid="{D5CDD505-2E9C-101B-9397-08002B2CF9AE}" pid="9" name="MSIP_Label_b1c9b508-7c6e-42bd-bedf-808292653d6c_ContentBits">
    <vt:lpwstr>3</vt:lpwstr>
  </property>
</Properties>
</file>