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
  </p:notesMasterIdLst>
  <p:sldIdLst>
    <p:sldId id="256" r:id="rId2"/>
    <p:sldId id="257" r:id="rId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3FA7B1-5DE9-4248-B785-1316C25C2F48}">
  <a:tblStyle styleId="{C23FA7B1-5DE9-4248-B785-1316C25C2F48}"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708"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a2778a8f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 name="Google Shape;58;gfa2778a8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fa2778a8ff_0_2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8" name="Google Shape;78;gfa2778a8ff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1198875" y="2566688"/>
            <a:ext cx="2734800" cy="2148000"/>
          </a:xfrm>
          <a:prstGeom prst="roundRect">
            <a:avLst>
              <a:gd name="adj" fmla="val 16667"/>
            </a:avLst>
          </a:prstGeom>
          <a:solidFill>
            <a:srgbClr val="F6B26B"/>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61" name="Google Shape;61;p14"/>
          <p:cNvSpPr/>
          <p:nvPr/>
        </p:nvSpPr>
        <p:spPr>
          <a:xfrm>
            <a:off x="127069" y="2585700"/>
            <a:ext cx="1004400" cy="2109900"/>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62" name="Google Shape;62;p14"/>
          <p:cNvSpPr/>
          <p:nvPr/>
        </p:nvSpPr>
        <p:spPr>
          <a:xfrm>
            <a:off x="2110163" y="27769"/>
            <a:ext cx="5462856" cy="2273076"/>
          </a:xfrm>
          <a:prstGeom prst="cloud">
            <a:avLst/>
          </a:prstGeom>
          <a:solidFill>
            <a:srgbClr val="9FC5E8"/>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63" name="Google Shape;63;p14"/>
          <p:cNvSpPr txBox="1"/>
          <p:nvPr/>
        </p:nvSpPr>
        <p:spPr>
          <a:xfrm>
            <a:off x="492844" y="2142150"/>
            <a:ext cx="2124000" cy="3000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GB" sz="1500" b="1" i="0" u="none" strike="noStrike" cap="none">
                <a:solidFill>
                  <a:schemeClr val="dk1"/>
                </a:solidFill>
                <a:latin typeface="Arial"/>
                <a:ea typeface="Arial"/>
                <a:cs typeface="Arial"/>
                <a:sym typeface="Arial"/>
              </a:rPr>
              <a:t>Exam Technique</a:t>
            </a:r>
            <a:endParaRPr sz="1500" b="1" i="0" u="none" strike="noStrike" cap="none">
              <a:solidFill>
                <a:schemeClr val="dk1"/>
              </a:solidFill>
              <a:latin typeface="Arial"/>
              <a:ea typeface="Arial"/>
              <a:cs typeface="Arial"/>
              <a:sym typeface="Arial"/>
            </a:endParaRPr>
          </a:p>
        </p:txBody>
      </p:sp>
      <p:sp>
        <p:nvSpPr>
          <p:cNvPr id="64" name="Google Shape;64;p14"/>
          <p:cNvSpPr txBox="1"/>
          <p:nvPr/>
        </p:nvSpPr>
        <p:spPr>
          <a:xfrm>
            <a:off x="1239094" y="282000"/>
            <a:ext cx="7205100" cy="17469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GB" sz="2000" b="1" i="0" u="none" strike="noStrike" cap="none">
                <a:solidFill>
                  <a:schemeClr val="dk1"/>
                </a:solidFill>
                <a:latin typeface="Arial"/>
                <a:ea typeface="Arial"/>
                <a:cs typeface="Arial"/>
                <a:sym typeface="Arial"/>
              </a:rPr>
              <a:t>Year 9 RE</a:t>
            </a:r>
            <a:endParaRPr sz="2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GB" sz="2000" b="1" i="0" u="none" strike="noStrike" cap="none">
                <a:solidFill>
                  <a:schemeClr val="dk1"/>
                </a:solidFill>
                <a:latin typeface="Arial"/>
                <a:ea typeface="Arial"/>
                <a:cs typeface="Arial"/>
                <a:sym typeface="Arial"/>
              </a:rPr>
              <a:t>Ethical Issues Revision Pack</a:t>
            </a:r>
            <a:endParaRPr sz="2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GB" sz="1600" b="1">
                <a:solidFill>
                  <a:schemeClr val="dk1"/>
                </a:solidFill>
              </a:rPr>
              <a:t>Unit </a:t>
            </a:r>
            <a:r>
              <a:rPr lang="en-GB" sz="1600" b="1" i="0" u="none" strike="noStrike" cap="none">
                <a:solidFill>
                  <a:schemeClr val="dk1"/>
                </a:solidFill>
                <a:latin typeface="Arial"/>
                <a:ea typeface="Arial"/>
                <a:cs typeface="Arial"/>
                <a:sym typeface="Arial"/>
              </a:rPr>
              <a:t>1. Issues of Relationships</a:t>
            </a:r>
            <a:endParaRPr sz="16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GB" sz="1600" b="1">
                <a:solidFill>
                  <a:schemeClr val="dk1"/>
                </a:solidFill>
              </a:rPr>
              <a:t>Unit </a:t>
            </a:r>
            <a:r>
              <a:rPr lang="en-GB" sz="1600" b="1" i="0" u="none" strike="noStrike" cap="none">
                <a:solidFill>
                  <a:schemeClr val="dk1"/>
                </a:solidFill>
                <a:latin typeface="Arial"/>
                <a:ea typeface="Arial"/>
                <a:cs typeface="Arial"/>
                <a:sym typeface="Arial"/>
              </a:rPr>
              <a:t>2. Issues of Life and Death</a:t>
            </a:r>
            <a:endParaRPr sz="16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GB" sz="1600" b="1">
                <a:solidFill>
                  <a:schemeClr val="dk1"/>
                </a:solidFill>
              </a:rPr>
              <a:t>Unit </a:t>
            </a:r>
            <a:r>
              <a:rPr lang="en-GB" sz="1600" b="1" i="0" u="none" strike="noStrike" cap="none">
                <a:solidFill>
                  <a:schemeClr val="dk1"/>
                </a:solidFill>
                <a:latin typeface="Arial"/>
                <a:ea typeface="Arial"/>
                <a:cs typeface="Arial"/>
                <a:sym typeface="Arial"/>
              </a:rPr>
              <a:t>3. Issues of Good and Evil</a:t>
            </a:r>
            <a:endParaRPr sz="16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100"/>
              <a:buFont typeface="Arial"/>
              <a:buNone/>
            </a:pPr>
            <a:endParaRPr sz="2100" b="1" i="0" u="none" strike="noStrike" cap="none">
              <a:solidFill>
                <a:schemeClr val="dk1"/>
              </a:solidFill>
              <a:latin typeface="Calibri"/>
              <a:ea typeface="Calibri"/>
              <a:cs typeface="Calibri"/>
              <a:sym typeface="Calibri"/>
            </a:endParaRPr>
          </a:p>
        </p:txBody>
      </p:sp>
      <p:graphicFrame>
        <p:nvGraphicFramePr>
          <p:cNvPr id="65" name="Google Shape;65;p14"/>
          <p:cNvGraphicFramePr/>
          <p:nvPr/>
        </p:nvGraphicFramePr>
        <p:xfrm>
          <a:off x="127069" y="2634077"/>
          <a:ext cx="3915150" cy="2298460"/>
        </p:xfrm>
        <a:graphic>
          <a:graphicData uri="http://schemas.openxmlformats.org/drawingml/2006/table">
            <a:tbl>
              <a:tblPr firstRow="1" firstCol="1" bandRow="1">
                <a:noFill/>
                <a:tableStyleId>{C23FA7B1-5DE9-4248-B785-1316C25C2F48}</a:tableStyleId>
              </a:tblPr>
              <a:tblGrid>
                <a:gridCol w="1024125">
                  <a:extLst>
                    <a:ext uri="{9D8B030D-6E8A-4147-A177-3AD203B41FA5}">
                      <a16:colId xmlns:a16="http://schemas.microsoft.com/office/drawing/2014/main" val="20000"/>
                    </a:ext>
                  </a:extLst>
                </a:gridCol>
                <a:gridCol w="2891025">
                  <a:extLst>
                    <a:ext uri="{9D8B030D-6E8A-4147-A177-3AD203B41FA5}">
                      <a16:colId xmlns:a16="http://schemas.microsoft.com/office/drawing/2014/main" val="20001"/>
                    </a:ext>
                  </a:extLst>
                </a:gridCol>
              </a:tblGrid>
              <a:tr h="209725">
                <a:tc>
                  <a:txBody>
                    <a:bodyPr/>
                    <a:lstStyle/>
                    <a:p>
                      <a:pPr marL="0" marR="0" lvl="0" indent="0" algn="l" rtl="0">
                        <a:lnSpc>
                          <a:spcPct val="107000"/>
                        </a:lnSpc>
                        <a:spcBef>
                          <a:spcPts val="0"/>
                        </a:spcBef>
                        <a:spcAft>
                          <a:spcPts val="0"/>
                        </a:spcAft>
                        <a:buClr>
                          <a:srgbClr val="000000"/>
                        </a:buClr>
                        <a:buSzPts val="900"/>
                        <a:buFont typeface="Arial"/>
                        <a:buNone/>
                      </a:pPr>
                      <a:r>
                        <a:rPr lang="en-GB" sz="900" b="1" u="sng" strike="noStrike" cap="none"/>
                        <a:t>Question Type:</a:t>
                      </a:r>
                      <a:endParaRPr sz="900" b="1" u="sng" strike="noStrike" cap="none"/>
                    </a:p>
                  </a:txBody>
                  <a:tcPr marL="51425" marR="51425" marT="0" marB="0"/>
                </a:tc>
                <a:tc>
                  <a:txBody>
                    <a:bodyPr/>
                    <a:lstStyle/>
                    <a:p>
                      <a:pPr marL="0" marR="0" lvl="0" indent="0" algn="l" rtl="0">
                        <a:lnSpc>
                          <a:spcPct val="107000"/>
                        </a:lnSpc>
                        <a:spcBef>
                          <a:spcPts val="0"/>
                        </a:spcBef>
                        <a:spcAft>
                          <a:spcPts val="0"/>
                        </a:spcAft>
                        <a:buClr>
                          <a:srgbClr val="000000"/>
                        </a:buClr>
                        <a:buSzPts val="900"/>
                        <a:buFont typeface="Arial"/>
                        <a:buNone/>
                      </a:pPr>
                      <a:r>
                        <a:rPr lang="en-GB" sz="900" b="1" u="none" strike="noStrike" cap="none"/>
                        <a:t>   </a:t>
                      </a:r>
                      <a:r>
                        <a:rPr lang="en-GB" sz="900" b="1" u="sng" strike="noStrike" cap="none"/>
                        <a:t>What the question is asking: </a:t>
                      </a:r>
                      <a:endParaRPr sz="900" b="1" u="sng" strike="noStrike" cap="none"/>
                    </a:p>
                    <a:p>
                      <a:pPr marL="0" marR="0" lvl="0" indent="0" algn="l" rtl="0">
                        <a:lnSpc>
                          <a:spcPct val="107000"/>
                        </a:lnSpc>
                        <a:spcBef>
                          <a:spcPts val="0"/>
                        </a:spcBef>
                        <a:spcAft>
                          <a:spcPts val="0"/>
                        </a:spcAft>
                        <a:buClr>
                          <a:srgbClr val="000000"/>
                        </a:buClr>
                        <a:buSzPts val="900"/>
                        <a:buFont typeface="Arial"/>
                        <a:buNone/>
                      </a:pPr>
                      <a:endParaRPr sz="900" b="1" u="sng" strike="noStrike" cap="none"/>
                    </a:p>
                  </a:txBody>
                  <a:tcPr marL="51425" marR="51425" marT="0" marB="0"/>
                </a:tc>
                <a:extLst>
                  <a:ext uri="{0D108BD9-81ED-4DB2-BD59-A6C34878D82A}">
                    <a16:rowId xmlns:a16="http://schemas.microsoft.com/office/drawing/2014/main" val="10000"/>
                  </a:ext>
                </a:extLst>
              </a:tr>
              <a:tr h="207725">
                <a:tc>
                  <a:txBody>
                    <a:bodyPr/>
                    <a:lstStyle/>
                    <a:p>
                      <a:pPr marL="0" marR="0" lvl="0" indent="0" algn="l" rtl="0">
                        <a:lnSpc>
                          <a:spcPct val="107000"/>
                        </a:lnSpc>
                        <a:spcBef>
                          <a:spcPts val="0"/>
                        </a:spcBef>
                        <a:spcAft>
                          <a:spcPts val="0"/>
                        </a:spcAft>
                        <a:buClr>
                          <a:srgbClr val="000000"/>
                        </a:buClr>
                        <a:buSzPts val="900"/>
                        <a:buFont typeface="Arial"/>
                        <a:buNone/>
                      </a:pPr>
                      <a:r>
                        <a:rPr lang="en-GB" sz="900" u="none" strike="noStrike" cap="none"/>
                        <a:t>a)</a:t>
                      </a:r>
                      <a:endParaRPr sz="900" u="none" strike="noStrike" cap="none"/>
                    </a:p>
                  </a:txBody>
                  <a:tcPr marL="51425" marR="51425" marT="0" marB="0"/>
                </a:tc>
                <a:tc>
                  <a:txBody>
                    <a:bodyPr/>
                    <a:lstStyle/>
                    <a:p>
                      <a:pPr marL="0" marR="0" lvl="0" indent="0" algn="l" rtl="0">
                        <a:lnSpc>
                          <a:spcPct val="107000"/>
                        </a:lnSpc>
                        <a:spcBef>
                          <a:spcPts val="0"/>
                        </a:spcBef>
                        <a:spcAft>
                          <a:spcPts val="0"/>
                        </a:spcAft>
                        <a:buClr>
                          <a:srgbClr val="000000"/>
                        </a:buClr>
                        <a:buSzPts val="900"/>
                        <a:buFont typeface="Arial"/>
                        <a:buNone/>
                      </a:pPr>
                      <a:r>
                        <a:rPr lang="en-GB" sz="900" u="none" strike="noStrike" cap="none"/>
                        <a:t>  What is meant by…</a:t>
                      </a:r>
                      <a:endParaRPr sz="900" u="none" strike="noStrike" cap="none"/>
                    </a:p>
                    <a:p>
                      <a:pPr marL="0" marR="0" lvl="0" indent="0" algn="l" rtl="0">
                        <a:lnSpc>
                          <a:spcPct val="107000"/>
                        </a:lnSpc>
                        <a:spcBef>
                          <a:spcPts val="0"/>
                        </a:spcBef>
                        <a:spcAft>
                          <a:spcPts val="0"/>
                        </a:spcAft>
                        <a:buClr>
                          <a:srgbClr val="000000"/>
                        </a:buClr>
                        <a:buSzPts val="900"/>
                        <a:buFont typeface="Arial"/>
                        <a:buNone/>
                      </a:pPr>
                      <a:endParaRPr sz="900" u="none" strike="noStrike" cap="none"/>
                    </a:p>
                  </a:txBody>
                  <a:tcPr marL="51425" marR="51425" marT="0" marB="0"/>
                </a:tc>
                <a:extLst>
                  <a:ext uri="{0D108BD9-81ED-4DB2-BD59-A6C34878D82A}">
                    <a16:rowId xmlns:a16="http://schemas.microsoft.com/office/drawing/2014/main" val="10001"/>
                  </a:ext>
                </a:extLst>
              </a:tr>
              <a:tr h="209725">
                <a:tc>
                  <a:txBody>
                    <a:bodyPr/>
                    <a:lstStyle/>
                    <a:p>
                      <a:pPr marL="0" marR="0" lvl="0" indent="0" algn="l" rtl="0">
                        <a:lnSpc>
                          <a:spcPct val="107000"/>
                        </a:lnSpc>
                        <a:spcBef>
                          <a:spcPts val="0"/>
                        </a:spcBef>
                        <a:spcAft>
                          <a:spcPts val="0"/>
                        </a:spcAft>
                        <a:buClr>
                          <a:srgbClr val="000000"/>
                        </a:buClr>
                        <a:buSzPts val="900"/>
                        <a:buFont typeface="Arial"/>
                        <a:buNone/>
                      </a:pPr>
                      <a:r>
                        <a:rPr lang="en-GB" sz="900" u="none" strike="noStrike" cap="none"/>
                        <a:t>b)</a:t>
                      </a:r>
                      <a:endParaRPr sz="900" u="none" strike="noStrike" cap="none"/>
                    </a:p>
                    <a:p>
                      <a:pPr marL="0" marR="0" lvl="0" indent="0" algn="l" rtl="0">
                        <a:lnSpc>
                          <a:spcPct val="107000"/>
                        </a:lnSpc>
                        <a:spcBef>
                          <a:spcPts val="0"/>
                        </a:spcBef>
                        <a:spcAft>
                          <a:spcPts val="0"/>
                        </a:spcAft>
                        <a:buClr>
                          <a:srgbClr val="000000"/>
                        </a:buClr>
                        <a:buSzPts val="900"/>
                        <a:buFont typeface="Arial"/>
                        <a:buNone/>
                      </a:pPr>
                      <a:endParaRPr sz="900" u="none" strike="noStrike" cap="none"/>
                    </a:p>
                  </a:txBody>
                  <a:tcPr marL="51425" marR="51425" marT="0" marB="0"/>
                </a:tc>
                <a:tc>
                  <a:txBody>
                    <a:bodyPr/>
                    <a:lstStyle/>
                    <a:p>
                      <a:pPr marL="0" marR="0" lvl="0" indent="0" algn="l" rtl="0">
                        <a:lnSpc>
                          <a:spcPct val="107000"/>
                        </a:lnSpc>
                        <a:spcBef>
                          <a:spcPts val="0"/>
                        </a:spcBef>
                        <a:spcAft>
                          <a:spcPts val="0"/>
                        </a:spcAft>
                        <a:buClr>
                          <a:srgbClr val="000000"/>
                        </a:buClr>
                        <a:buSzPts val="900"/>
                        <a:buFont typeface="Arial"/>
                        <a:buNone/>
                      </a:pPr>
                      <a:r>
                        <a:rPr lang="en-GB" sz="900" u="none" strike="noStrike" cap="none"/>
                        <a:t> Describe…</a:t>
                      </a:r>
                      <a:endParaRPr sz="900" u="none" strike="noStrike" cap="none"/>
                    </a:p>
                    <a:p>
                      <a:pPr marL="0" marR="0" lvl="0" indent="0" algn="l" rtl="0">
                        <a:lnSpc>
                          <a:spcPct val="107000"/>
                        </a:lnSpc>
                        <a:spcBef>
                          <a:spcPts val="0"/>
                        </a:spcBef>
                        <a:spcAft>
                          <a:spcPts val="0"/>
                        </a:spcAft>
                        <a:buClr>
                          <a:srgbClr val="000000"/>
                        </a:buClr>
                        <a:buSzPts val="900"/>
                        <a:buFont typeface="Arial"/>
                        <a:buNone/>
                      </a:pPr>
                      <a:endParaRPr sz="900" u="none" strike="noStrike" cap="none"/>
                    </a:p>
                  </a:txBody>
                  <a:tcPr marL="51425" marR="51425" marT="0" marB="0"/>
                </a:tc>
                <a:extLst>
                  <a:ext uri="{0D108BD9-81ED-4DB2-BD59-A6C34878D82A}">
                    <a16:rowId xmlns:a16="http://schemas.microsoft.com/office/drawing/2014/main" val="10002"/>
                  </a:ext>
                </a:extLst>
              </a:tr>
              <a:tr h="415475">
                <a:tc>
                  <a:txBody>
                    <a:bodyPr/>
                    <a:lstStyle/>
                    <a:p>
                      <a:pPr marL="0" marR="0" lvl="0" indent="0" algn="l" rtl="0">
                        <a:lnSpc>
                          <a:spcPct val="107000"/>
                        </a:lnSpc>
                        <a:spcBef>
                          <a:spcPts val="0"/>
                        </a:spcBef>
                        <a:spcAft>
                          <a:spcPts val="0"/>
                        </a:spcAft>
                        <a:buClr>
                          <a:srgbClr val="000000"/>
                        </a:buClr>
                        <a:buSzPts val="900"/>
                        <a:buFont typeface="Arial"/>
                        <a:buNone/>
                      </a:pPr>
                      <a:r>
                        <a:rPr lang="en-GB" sz="900" u="none" strike="noStrike" cap="none"/>
                        <a:t>c)  </a:t>
                      </a:r>
                      <a:endParaRPr sz="900" u="none" strike="noStrike" cap="none"/>
                    </a:p>
                    <a:p>
                      <a:pPr marL="0" marR="0" lvl="0" indent="0" algn="l" rtl="0">
                        <a:lnSpc>
                          <a:spcPct val="107000"/>
                        </a:lnSpc>
                        <a:spcBef>
                          <a:spcPts val="0"/>
                        </a:spcBef>
                        <a:spcAft>
                          <a:spcPts val="0"/>
                        </a:spcAft>
                        <a:buClr>
                          <a:srgbClr val="000000"/>
                        </a:buClr>
                        <a:buSzPts val="900"/>
                        <a:buFont typeface="Arial"/>
                        <a:buNone/>
                      </a:pPr>
                      <a:endParaRPr sz="900" u="none" strike="noStrike" cap="none"/>
                    </a:p>
                    <a:p>
                      <a:pPr marL="0" marR="0" lvl="0" indent="0" algn="l" rtl="0">
                        <a:lnSpc>
                          <a:spcPct val="107000"/>
                        </a:lnSpc>
                        <a:spcBef>
                          <a:spcPts val="0"/>
                        </a:spcBef>
                        <a:spcAft>
                          <a:spcPts val="0"/>
                        </a:spcAft>
                        <a:buClr>
                          <a:srgbClr val="000000"/>
                        </a:buClr>
                        <a:buSzPts val="900"/>
                        <a:buFont typeface="Arial"/>
                        <a:buNone/>
                      </a:pPr>
                      <a:endParaRPr sz="900" u="none" strike="noStrike" cap="none"/>
                    </a:p>
                    <a:p>
                      <a:pPr marL="0" marR="0" lvl="0" indent="0" algn="l" rtl="0">
                        <a:lnSpc>
                          <a:spcPct val="107000"/>
                        </a:lnSpc>
                        <a:spcBef>
                          <a:spcPts val="0"/>
                        </a:spcBef>
                        <a:spcAft>
                          <a:spcPts val="0"/>
                        </a:spcAft>
                        <a:buClr>
                          <a:srgbClr val="000000"/>
                        </a:buClr>
                        <a:buSzPts val="900"/>
                        <a:buFont typeface="Arial"/>
                        <a:buNone/>
                      </a:pPr>
                      <a:endParaRPr sz="900" u="none" strike="noStrike" cap="none"/>
                    </a:p>
                  </a:txBody>
                  <a:tcPr marL="51425" marR="51425" marT="0" marB="0"/>
                </a:tc>
                <a:tc>
                  <a:txBody>
                    <a:bodyPr/>
                    <a:lstStyle/>
                    <a:p>
                      <a:pPr marL="0" marR="0" lvl="0" indent="0" algn="l" rtl="0">
                        <a:lnSpc>
                          <a:spcPct val="107000"/>
                        </a:lnSpc>
                        <a:spcBef>
                          <a:spcPts val="0"/>
                        </a:spcBef>
                        <a:spcAft>
                          <a:spcPts val="0"/>
                        </a:spcAft>
                        <a:buClr>
                          <a:srgbClr val="000000"/>
                        </a:buClr>
                        <a:buSzPts val="900"/>
                        <a:buFont typeface="Arial"/>
                        <a:buNone/>
                      </a:pPr>
                      <a:r>
                        <a:rPr lang="en-GB" sz="900" u="none" strike="noStrike" cap="none"/>
                        <a:t> Explain, from two religions or two religious     traditions, beliefs about… </a:t>
                      </a:r>
                      <a:endParaRPr sz="900" u="none" strike="noStrike" cap="none"/>
                    </a:p>
                    <a:p>
                      <a:pPr marL="0" marR="0" lvl="0" indent="0" algn="l" rtl="0">
                        <a:lnSpc>
                          <a:spcPct val="107000"/>
                        </a:lnSpc>
                        <a:spcBef>
                          <a:spcPts val="0"/>
                        </a:spcBef>
                        <a:spcAft>
                          <a:spcPts val="0"/>
                        </a:spcAft>
                        <a:buClr>
                          <a:srgbClr val="000000"/>
                        </a:buClr>
                        <a:buSzPts val="900"/>
                        <a:buFont typeface="Arial"/>
                        <a:buNone/>
                      </a:pPr>
                      <a:endParaRPr sz="900" u="none" strike="noStrike" cap="none"/>
                    </a:p>
                  </a:txBody>
                  <a:tcPr marL="51425" marR="51425" marT="0" marB="0"/>
                </a:tc>
                <a:extLst>
                  <a:ext uri="{0D108BD9-81ED-4DB2-BD59-A6C34878D82A}">
                    <a16:rowId xmlns:a16="http://schemas.microsoft.com/office/drawing/2014/main" val="10003"/>
                  </a:ext>
                </a:extLst>
              </a:tr>
              <a:tr h="830975">
                <a:tc>
                  <a:txBody>
                    <a:bodyPr/>
                    <a:lstStyle/>
                    <a:p>
                      <a:pPr marL="0" marR="0" lvl="0" indent="0" algn="l" rtl="0">
                        <a:lnSpc>
                          <a:spcPct val="107000"/>
                        </a:lnSpc>
                        <a:spcBef>
                          <a:spcPts val="0"/>
                        </a:spcBef>
                        <a:spcAft>
                          <a:spcPts val="0"/>
                        </a:spcAft>
                        <a:buClr>
                          <a:srgbClr val="000000"/>
                        </a:buClr>
                        <a:buSzPts val="900"/>
                        <a:buFont typeface="Arial"/>
                        <a:buNone/>
                      </a:pPr>
                      <a:r>
                        <a:rPr lang="en-GB" sz="900" u="none" strike="noStrike" cap="none"/>
                        <a:t>d) </a:t>
                      </a:r>
                      <a:endParaRPr sz="900" u="none" strike="noStrike" cap="none"/>
                    </a:p>
                  </a:txBody>
                  <a:tcPr marL="51425" marR="51425" marT="0" marB="0"/>
                </a:tc>
                <a:tc>
                  <a:txBody>
                    <a:bodyPr/>
                    <a:lstStyle/>
                    <a:p>
                      <a:pPr marL="0" marR="0" lvl="0" indent="0" algn="l" rtl="0">
                        <a:lnSpc>
                          <a:spcPct val="107000"/>
                        </a:lnSpc>
                        <a:spcBef>
                          <a:spcPts val="0"/>
                        </a:spcBef>
                        <a:spcAft>
                          <a:spcPts val="0"/>
                        </a:spcAft>
                        <a:buClr>
                          <a:srgbClr val="000000"/>
                        </a:buClr>
                        <a:buSzPts val="900"/>
                        <a:buFont typeface="Arial"/>
                        <a:buNone/>
                      </a:pPr>
                      <a:r>
                        <a:rPr lang="en-GB" sz="900" u="none" strike="noStrike" cap="none"/>
                        <a:t> [</a:t>
                      </a:r>
                      <a:r>
                        <a:rPr lang="en-GB" sz="900" i="1" u="none" strike="noStrike" cap="none"/>
                        <a:t>Statement</a:t>
                      </a:r>
                      <a:r>
                        <a:rPr lang="en-GB" sz="900" u="none" strike="noStrike" cap="none"/>
                        <a:t>] Discuss this statement showing you have considered more than one point of view (You must refer to religious and non-religious beliefs in your answer). </a:t>
                      </a:r>
                      <a:endParaRPr sz="900" u="none" strike="noStrike" cap="none"/>
                    </a:p>
                  </a:txBody>
                  <a:tcPr marL="51425" marR="51425" marT="0" marB="0"/>
                </a:tc>
                <a:extLst>
                  <a:ext uri="{0D108BD9-81ED-4DB2-BD59-A6C34878D82A}">
                    <a16:rowId xmlns:a16="http://schemas.microsoft.com/office/drawing/2014/main" val="10004"/>
                  </a:ext>
                </a:extLst>
              </a:tr>
            </a:tbl>
          </a:graphicData>
        </a:graphic>
      </p:graphicFrame>
      <p:sp>
        <p:nvSpPr>
          <p:cNvPr id="66" name="Google Shape;66;p14"/>
          <p:cNvSpPr/>
          <p:nvPr/>
        </p:nvSpPr>
        <p:spPr>
          <a:xfrm>
            <a:off x="4042219" y="2554425"/>
            <a:ext cx="4821600" cy="22731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graphicFrame>
        <p:nvGraphicFramePr>
          <p:cNvPr id="67" name="Google Shape;67;p14"/>
          <p:cNvGraphicFramePr/>
          <p:nvPr/>
        </p:nvGraphicFramePr>
        <p:xfrm>
          <a:off x="4213331" y="2602465"/>
          <a:ext cx="4682900" cy="2804069"/>
        </p:xfrm>
        <a:graphic>
          <a:graphicData uri="http://schemas.openxmlformats.org/drawingml/2006/table">
            <a:tbl>
              <a:tblPr firstRow="1" firstCol="1" bandRow="1">
                <a:noFill/>
                <a:tableStyleId>{C23FA7B1-5DE9-4248-B785-1316C25C2F48}</a:tableStyleId>
              </a:tblPr>
              <a:tblGrid>
                <a:gridCol w="4682900">
                  <a:extLst>
                    <a:ext uri="{9D8B030D-6E8A-4147-A177-3AD203B41FA5}">
                      <a16:colId xmlns:a16="http://schemas.microsoft.com/office/drawing/2014/main" val="20000"/>
                    </a:ext>
                  </a:extLst>
                </a:gridCol>
              </a:tblGrid>
              <a:tr h="155600">
                <a:tc>
                  <a:txBody>
                    <a:bodyPr/>
                    <a:lstStyle/>
                    <a:p>
                      <a:pPr marL="0" marR="0" lvl="0" indent="0" algn="l" rtl="0">
                        <a:lnSpc>
                          <a:spcPct val="107000"/>
                        </a:lnSpc>
                        <a:spcBef>
                          <a:spcPts val="0"/>
                        </a:spcBef>
                        <a:spcAft>
                          <a:spcPts val="0"/>
                        </a:spcAft>
                        <a:buClr>
                          <a:srgbClr val="000000"/>
                        </a:buClr>
                        <a:buSzPts val="900"/>
                        <a:buFont typeface="Arial"/>
                        <a:buNone/>
                      </a:pPr>
                      <a:r>
                        <a:rPr lang="en-GB" sz="900" b="1" u="sng" strike="noStrike" cap="none"/>
                        <a:t>How to answer each question: </a:t>
                      </a:r>
                      <a:endParaRPr sz="900" b="1" u="sng" strike="noStrike" cap="none"/>
                    </a:p>
                  </a:txBody>
                  <a:tcPr marL="51425" marR="51425" marT="0" marB="0"/>
                </a:tc>
                <a:extLst>
                  <a:ext uri="{0D108BD9-81ED-4DB2-BD59-A6C34878D82A}">
                    <a16:rowId xmlns:a16="http://schemas.microsoft.com/office/drawing/2014/main" val="10000"/>
                  </a:ext>
                </a:extLst>
              </a:tr>
              <a:tr h="321475">
                <a:tc>
                  <a:txBody>
                    <a:bodyPr/>
                    <a:lstStyle/>
                    <a:p>
                      <a:pPr marL="0" marR="0" lvl="0" indent="0" algn="l" rtl="0">
                        <a:lnSpc>
                          <a:spcPct val="107000"/>
                        </a:lnSpc>
                        <a:spcBef>
                          <a:spcPts val="0"/>
                        </a:spcBef>
                        <a:spcAft>
                          <a:spcPts val="0"/>
                        </a:spcAft>
                        <a:buClr>
                          <a:srgbClr val="000000"/>
                        </a:buClr>
                        <a:buSzPts val="900"/>
                        <a:buFont typeface="Arial"/>
                        <a:buNone/>
                      </a:pPr>
                      <a:endParaRPr sz="900" u="none" strike="noStrike" cap="none"/>
                    </a:p>
                    <a:p>
                      <a:pPr marL="0" marR="0" lvl="0" indent="0" algn="l" rtl="0">
                        <a:lnSpc>
                          <a:spcPct val="107000"/>
                        </a:lnSpc>
                        <a:spcBef>
                          <a:spcPts val="0"/>
                        </a:spcBef>
                        <a:spcAft>
                          <a:spcPts val="0"/>
                        </a:spcAft>
                        <a:buClr>
                          <a:srgbClr val="000000"/>
                        </a:buClr>
                        <a:buSzPts val="900"/>
                        <a:buFont typeface="Arial"/>
                        <a:buNone/>
                      </a:pPr>
                      <a:r>
                        <a:rPr lang="en-GB" sz="900" u="none" strike="noStrike" cap="none"/>
                        <a:t>a)   A </a:t>
                      </a:r>
                      <a:r>
                        <a:rPr lang="en-GB" sz="900" b="1" u="none" strike="noStrike" cap="none"/>
                        <a:t>detailed</a:t>
                      </a:r>
                      <a:r>
                        <a:rPr lang="en-GB" sz="900" u="none" strike="noStrike" cap="none"/>
                        <a:t> definition </a:t>
                      </a:r>
                      <a:r>
                        <a:rPr lang="en-GB" sz="900" b="1" u="none" strike="noStrike" cap="none"/>
                        <a:t>OR</a:t>
                      </a:r>
                      <a:r>
                        <a:rPr lang="en-GB" sz="1100" u="none" strike="noStrike" cap="none"/>
                        <a:t> </a:t>
                      </a:r>
                      <a:r>
                        <a:rPr lang="en-GB" sz="900" u="none" strike="noStrike" cap="none"/>
                        <a:t>a </a:t>
                      </a:r>
                      <a:r>
                        <a:rPr lang="en-GB" sz="900" b="1" u="none" strike="noStrike" cap="none"/>
                        <a:t>simple</a:t>
                      </a:r>
                      <a:r>
                        <a:rPr lang="en-GB" sz="900" u="none" strike="noStrike" cap="none"/>
                        <a:t> definition and a </a:t>
                      </a:r>
                      <a:r>
                        <a:rPr lang="en-GB" sz="900" b="1" u="none" strike="noStrike" cap="none"/>
                        <a:t>relevant</a:t>
                      </a:r>
                      <a:r>
                        <a:rPr lang="en-GB" sz="900" u="none" strike="noStrike" cap="none"/>
                        <a:t> example</a:t>
                      </a:r>
                      <a:endParaRPr sz="900" u="none" strike="noStrike" cap="none"/>
                    </a:p>
                  </a:txBody>
                  <a:tcPr marL="51425" marR="51425" marT="0" marB="0"/>
                </a:tc>
                <a:extLst>
                  <a:ext uri="{0D108BD9-81ED-4DB2-BD59-A6C34878D82A}">
                    <a16:rowId xmlns:a16="http://schemas.microsoft.com/office/drawing/2014/main" val="10001"/>
                  </a:ext>
                </a:extLst>
              </a:tr>
              <a:tr h="450050">
                <a:tc>
                  <a:txBody>
                    <a:bodyPr/>
                    <a:lstStyle/>
                    <a:p>
                      <a:pPr marL="0" marR="0" lvl="0" indent="0" algn="l" rtl="0">
                        <a:lnSpc>
                          <a:spcPct val="107000"/>
                        </a:lnSpc>
                        <a:spcBef>
                          <a:spcPts val="0"/>
                        </a:spcBef>
                        <a:spcAft>
                          <a:spcPts val="0"/>
                        </a:spcAft>
                        <a:buClr>
                          <a:srgbClr val="000000"/>
                        </a:buClr>
                        <a:buSzPts val="900"/>
                        <a:buFont typeface="Arial"/>
                        <a:buNone/>
                      </a:pPr>
                      <a:endParaRPr sz="900" u="none" strike="noStrike" cap="none">
                        <a:solidFill>
                          <a:schemeClr val="dk1"/>
                        </a:solidFill>
                      </a:endParaRPr>
                    </a:p>
                    <a:p>
                      <a:pPr marL="0" marR="0" lvl="0" indent="0" algn="l" rtl="0">
                        <a:lnSpc>
                          <a:spcPct val="107000"/>
                        </a:lnSpc>
                        <a:spcBef>
                          <a:spcPts val="0"/>
                        </a:spcBef>
                        <a:spcAft>
                          <a:spcPts val="0"/>
                        </a:spcAft>
                        <a:buClr>
                          <a:srgbClr val="000000"/>
                        </a:buClr>
                        <a:buSzPts val="900"/>
                        <a:buFont typeface="Arial"/>
                        <a:buNone/>
                      </a:pPr>
                      <a:r>
                        <a:rPr lang="en-GB" sz="900" u="none" strike="noStrike" cap="none">
                          <a:solidFill>
                            <a:schemeClr val="dk1"/>
                          </a:solidFill>
                        </a:rPr>
                        <a:t>b)  Five </a:t>
                      </a:r>
                      <a:r>
                        <a:rPr lang="en-GB" sz="900" b="1" u="none" strike="noStrike" cap="none">
                          <a:solidFill>
                            <a:schemeClr val="dk1"/>
                          </a:solidFill>
                        </a:rPr>
                        <a:t>relevant, different </a:t>
                      </a:r>
                      <a:r>
                        <a:rPr lang="en-GB" sz="900" u="none" strike="noStrike" cap="none">
                          <a:solidFill>
                            <a:schemeClr val="dk1"/>
                          </a:solidFill>
                        </a:rPr>
                        <a:t>points</a:t>
                      </a:r>
                      <a:endParaRPr sz="900" u="none" strike="noStrike" cap="none">
                        <a:solidFill>
                          <a:schemeClr val="dk1"/>
                        </a:solidFill>
                      </a:endParaRPr>
                    </a:p>
                    <a:p>
                      <a:pPr marL="0" marR="0" lvl="0" indent="0" algn="l" rtl="0">
                        <a:lnSpc>
                          <a:spcPct val="107000"/>
                        </a:lnSpc>
                        <a:spcBef>
                          <a:spcPts val="0"/>
                        </a:spcBef>
                        <a:spcAft>
                          <a:spcPts val="0"/>
                        </a:spcAft>
                        <a:buClr>
                          <a:srgbClr val="000000"/>
                        </a:buClr>
                        <a:buSzPts val="900"/>
                        <a:buFont typeface="Arial"/>
                        <a:buNone/>
                      </a:pPr>
                      <a:r>
                        <a:rPr lang="en-GB" sz="900" u="none" strike="noStrike" cap="none">
                          <a:solidFill>
                            <a:schemeClr val="dk1"/>
                          </a:solidFill>
                        </a:rPr>
                        <a:t>   Each point should not be general: it must be </a:t>
                      </a:r>
                      <a:r>
                        <a:rPr lang="en-GB" sz="900" b="1" u="none" strike="noStrike" cap="none">
                          <a:solidFill>
                            <a:schemeClr val="dk1"/>
                          </a:solidFill>
                        </a:rPr>
                        <a:t>religion specific </a:t>
                      </a:r>
                      <a:endParaRPr sz="1100" u="none" strike="noStrike" cap="none">
                        <a:solidFill>
                          <a:schemeClr val="dk1"/>
                        </a:solidFill>
                      </a:endParaRPr>
                    </a:p>
                    <a:p>
                      <a:pPr marL="0" marR="0" lvl="0" indent="0" algn="l" rtl="0">
                        <a:lnSpc>
                          <a:spcPct val="107000"/>
                        </a:lnSpc>
                        <a:spcBef>
                          <a:spcPts val="0"/>
                        </a:spcBef>
                        <a:spcAft>
                          <a:spcPts val="0"/>
                        </a:spcAft>
                        <a:buClr>
                          <a:srgbClr val="000000"/>
                        </a:buClr>
                        <a:buSzPts val="1100"/>
                        <a:buFont typeface="Arial"/>
                        <a:buNone/>
                      </a:pPr>
                      <a:endParaRPr sz="1100" u="none" strike="noStrike" cap="none">
                        <a:solidFill>
                          <a:schemeClr val="dk1"/>
                        </a:solidFill>
                      </a:endParaRPr>
                    </a:p>
                  </a:txBody>
                  <a:tcPr marL="51425" marR="51425" marT="0" marB="0"/>
                </a:tc>
                <a:extLst>
                  <a:ext uri="{0D108BD9-81ED-4DB2-BD59-A6C34878D82A}">
                    <a16:rowId xmlns:a16="http://schemas.microsoft.com/office/drawing/2014/main" val="10002"/>
                  </a:ext>
                </a:extLst>
              </a:tr>
              <a:tr h="572475">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chemeClr val="dk1"/>
                          </a:solidFill>
                        </a:rPr>
                        <a:t>c) Two different religions or denominations</a:t>
                      </a:r>
                      <a:endParaRPr sz="1100" u="none" strike="noStrike" cap="none"/>
                    </a:p>
                    <a:p>
                      <a:pPr marL="127000" marR="0" lvl="0" indent="-120650" algn="l" rtl="0">
                        <a:lnSpc>
                          <a:spcPct val="100000"/>
                        </a:lnSpc>
                        <a:spcBef>
                          <a:spcPts val="0"/>
                        </a:spcBef>
                        <a:spcAft>
                          <a:spcPts val="0"/>
                        </a:spcAft>
                        <a:buClr>
                          <a:schemeClr val="dk1"/>
                        </a:buClr>
                        <a:buSzPts val="900"/>
                        <a:buFont typeface="Calibri"/>
                        <a:buChar char="-"/>
                      </a:pPr>
                      <a:r>
                        <a:rPr lang="en-GB" sz="900" b="1" u="none" strike="noStrike" cap="none">
                          <a:solidFill>
                            <a:schemeClr val="dk1"/>
                          </a:solidFill>
                        </a:rPr>
                        <a:t>Structure</a:t>
                      </a:r>
                      <a:r>
                        <a:rPr lang="en-GB" sz="900" u="none" strike="noStrike" cap="none">
                          <a:solidFill>
                            <a:schemeClr val="dk1"/>
                          </a:solidFill>
                        </a:rPr>
                        <a:t>: </a:t>
                      </a:r>
                      <a:r>
                        <a:rPr lang="en-GB" sz="900" b="1" u="none" strike="noStrike" cap="none">
                          <a:solidFill>
                            <a:schemeClr val="dk1"/>
                          </a:solidFill>
                        </a:rPr>
                        <a:t>P</a:t>
                      </a:r>
                      <a:r>
                        <a:rPr lang="en-GB" sz="900" u="none" strike="noStrike" cap="none">
                          <a:solidFill>
                            <a:schemeClr val="dk1"/>
                          </a:solidFill>
                        </a:rPr>
                        <a:t>oint </a:t>
                      </a:r>
                      <a:r>
                        <a:rPr lang="en-GB" sz="900" b="1" u="none" strike="noStrike" cap="none">
                          <a:solidFill>
                            <a:schemeClr val="dk1"/>
                          </a:solidFill>
                        </a:rPr>
                        <a:t> E</a:t>
                      </a:r>
                      <a:r>
                        <a:rPr lang="en-GB" sz="900" u="none" strike="noStrike" cap="none">
                          <a:solidFill>
                            <a:schemeClr val="dk1"/>
                          </a:solidFill>
                        </a:rPr>
                        <a:t>vidence</a:t>
                      </a:r>
                      <a:r>
                        <a:rPr lang="en-GB" sz="900" b="1" u="none" strike="noStrike" cap="none">
                          <a:solidFill>
                            <a:schemeClr val="dk1"/>
                          </a:solidFill>
                        </a:rPr>
                        <a:t>  E</a:t>
                      </a:r>
                      <a:r>
                        <a:rPr lang="en-GB" sz="900" u="none" strike="noStrike" cap="none">
                          <a:solidFill>
                            <a:schemeClr val="dk1"/>
                          </a:solidFill>
                        </a:rPr>
                        <a:t>xplanation</a:t>
                      </a:r>
                      <a:r>
                        <a:rPr lang="en-GB" sz="900" b="1" u="none" strike="noStrike" cap="none">
                          <a:solidFill>
                            <a:schemeClr val="dk1"/>
                          </a:solidFill>
                        </a:rPr>
                        <a:t>  L</a:t>
                      </a:r>
                      <a:r>
                        <a:rPr lang="en-GB" sz="900">
                          <a:solidFill>
                            <a:schemeClr val="dk1"/>
                          </a:solidFill>
                        </a:rPr>
                        <a:t>ink back to the Question </a:t>
                      </a:r>
                      <a:r>
                        <a:rPr lang="en-GB" sz="900" b="1" u="none" strike="noStrike" cap="none">
                          <a:solidFill>
                            <a:schemeClr val="dk1"/>
                          </a:solidFill>
                        </a:rPr>
                        <a:t>x2</a:t>
                      </a:r>
                      <a:endParaRPr sz="1100" u="none" strike="noStrike" cap="none"/>
                    </a:p>
                    <a:p>
                      <a:pPr marL="127000" marR="0" lvl="0" indent="-120650" algn="l" rtl="0">
                        <a:lnSpc>
                          <a:spcPct val="100000"/>
                        </a:lnSpc>
                        <a:spcBef>
                          <a:spcPts val="0"/>
                        </a:spcBef>
                        <a:spcAft>
                          <a:spcPts val="0"/>
                        </a:spcAft>
                        <a:buClr>
                          <a:schemeClr val="dk1"/>
                        </a:buClr>
                        <a:buSzPts val="900"/>
                        <a:buFont typeface="Calibri"/>
                        <a:buChar char="-"/>
                      </a:pPr>
                      <a:r>
                        <a:rPr lang="en-GB" sz="900" u="none" strike="noStrike" cap="none">
                          <a:solidFill>
                            <a:schemeClr val="dk1"/>
                          </a:solidFill>
                        </a:rPr>
                        <a:t>Explain how a teaching </a:t>
                      </a:r>
                      <a:r>
                        <a:rPr lang="en-GB" sz="900" b="1" u="none" strike="noStrike" cap="none">
                          <a:solidFill>
                            <a:schemeClr val="dk1"/>
                          </a:solidFill>
                        </a:rPr>
                        <a:t>influences</a:t>
                      </a:r>
                      <a:r>
                        <a:rPr lang="en-GB" sz="900" u="none" strike="noStrike" cap="none">
                          <a:solidFill>
                            <a:schemeClr val="dk1"/>
                          </a:solidFill>
                        </a:rPr>
                        <a:t> a believer </a:t>
                      </a:r>
                      <a:endParaRPr sz="1100" u="none" strike="noStrike" cap="none"/>
                    </a:p>
                    <a:p>
                      <a:pPr marL="0" marR="0" lvl="0" indent="0" algn="l" rtl="0">
                        <a:lnSpc>
                          <a:spcPct val="107000"/>
                        </a:lnSpc>
                        <a:spcBef>
                          <a:spcPts val="0"/>
                        </a:spcBef>
                        <a:spcAft>
                          <a:spcPts val="0"/>
                        </a:spcAft>
                        <a:buClr>
                          <a:srgbClr val="000000"/>
                        </a:buClr>
                        <a:buSzPts val="900"/>
                        <a:buFont typeface="Arial"/>
                        <a:buNone/>
                      </a:pPr>
                      <a:endParaRPr sz="900" u="none" strike="noStrike" cap="none">
                        <a:solidFill>
                          <a:schemeClr val="dk1"/>
                        </a:solidFill>
                      </a:endParaRPr>
                    </a:p>
                  </a:txBody>
                  <a:tcPr marL="51425" marR="51425" marT="0" marB="0"/>
                </a:tc>
                <a:extLst>
                  <a:ext uri="{0D108BD9-81ED-4DB2-BD59-A6C34878D82A}">
                    <a16:rowId xmlns:a16="http://schemas.microsoft.com/office/drawing/2014/main" val="10003"/>
                  </a:ext>
                </a:extLst>
              </a:tr>
              <a:tr h="1130225">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chemeClr val="dk1"/>
                          </a:solidFill>
                        </a:rPr>
                        <a:t>d) Explain </a:t>
                      </a:r>
                      <a:r>
                        <a:rPr lang="en-GB" sz="900" b="1" u="none" strike="noStrike" cap="none">
                          <a:solidFill>
                            <a:schemeClr val="dk1"/>
                          </a:solidFill>
                        </a:rPr>
                        <a:t>two religious</a:t>
                      </a:r>
                      <a:r>
                        <a:rPr lang="en-GB" sz="900" u="none" strike="noStrike" cap="none">
                          <a:solidFill>
                            <a:schemeClr val="dk1"/>
                          </a:solidFill>
                        </a:rPr>
                        <a:t> </a:t>
                      </a:r>
                      <a:r>
                        <a:rPr lang="en-GB" sz="900" u="sng" strike="noStrike" cap="none">
                          <a:solidFill>
                            <a:schemeClr val="dk1"/>
                          </a:solidFill>
                        </a:rPr>
                        <a:t>and </a:t>
                      </a:r>
                      <a:r>
                        <a:rPr lang="en-GB" sz="900" b="1" u="none" strike="noStrike" cap="none">
                          <a:solidFill>
                            <a:schemeClr val="dk1"/>
                          </a:solidFill>
                        </a:rPr>
                        <a:t>one non-religious </a:t>
                      </a:r>
                      <a:r>
                        <a:rPr lang="en-GB" sz="900" u="none" strike="noStrike" cap="none">
                          <a:solidFill>
                            <a:schemeClr val="dk1"/>
                          </a:solidFill>
                        </a:rPr>
                        <a:t>response to the statement </a:t>
                      </a:r>
                      <a:endParaRPr sz="900" u="none" strike="noStrike" cap="none">
                        <a:solidFill>
                          <a:schemeClr val="dk1"/>
                        </a:solidFill>
                      </a:endParaRPr>
                    </a:p>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chemeClr val="dk1"/>
                          </a:solidFill>
                        </a:rPr>
                        <a:t>   -</a:t>
                      </a:r>
                      <a:r>
                        <a:rPr lang="en-GB" sz="900" b="1" u="none" strike="noStrike" cap="none">
                          <a:solidFill>
                            <a:schemeClr val="dk1"/>
                          </a:solidFill>
                        </a:rPr>
                        <a:t>Structure: P</a:t>
                      </a:r>
                      <a:r>
                        <a:rPr lang="en-GB" sz="900" u="none" strike="noStrike" cap="none">
                          <a:solidFill>
                            <a:schemeClr val="dk1"/>
                          </a:solidFill>
                        </a:rPr>
                        <a:t>oint </a:t>
                      </a:r>
                      <a:r>
                        <a:rPr lang="en-GB" sz="900" b="1" u="none" strike="noStrike" cap="none">
                          <a:solidFill>
                            <a:schemeClr val="dk1"/>
                          </a:solidFill>
                        </a:rPr>
                        <a:t>E</a:t>
                      </a:r>
                      <a:r>
                        <a:rPr lang="en-GB" sz="900" u="none" strike="noStrike" cap="none">
                          <a:solidFill>
                            <a:schemeClr val="dk1"/>
                          </a:solidFill>
                        </a:rPr>
                        <a:t>vidence </a:t>
                      </a:r>
                      <a:r>
                        <a:rPr lang="en-GB" sz="900" b="1" u="none" strike="noStrike" cap="none">
                          <a:solidFill>
                            <a:schemeClr val="dk1"/>
                          </a:solidFill>
                        </a:rPr>
                        <a:t>E</a:t>
                      </a:r>
                      <a:r>
                        <a:rPr lang="en-GB" sz="900" u="none" strike="noStrike" cap="none">
                          <a:solidFill>
                            <a:schemeClr val="dk1"/>
                          </a:solidFill>
                        </a:rPr>
                        <a:t>xplanation </a:t>
                      </a:r>
                      <a:r>
                        <a:rPr lang="en-GB" sz="900" b="1" u="none" strike="noStrike" cap="none">
                          <a:solidFill>
                            <a:schemeClr val="dk1"/>
                          </a:solidFill>
                        </a:rPr>
                        <a:t>L</a:t>
                      </a:r>
                      <a:r>
                        <a:rPr lang="en-GB" sz="900" u="none" strike="noStrike" cap="none">
                          <a:solidFill>
                            <a:schemeClr val="dk1"/>
                          </a:solidFill>
                        </a:rPr>
                        <a:t>ink </a:t>
                      </a:r>
                      <a:r>
                        <a:rPr lang="en-GB" sz="900" b="1" u="none" strike="noStrike" cap="none">
                          <a:solidFill>
                            <a:schemeClr val="dk1"/>
                          </a:solidFill>
                        </a:rPr>
                        <a:t>J</a:t>
                      </a:r>
                      <a:r>
                        <a:rPr lang="en-GB" sz="900" u="none" strike="noStrike" cap="none">
                          <a:solidFill>
                            <a:schemeClr val="dk1"/>
                          </a:solidFill>
                        </a:rPr>
                        <a:t>udgement</a:t>
                      </a:r>
                      <a:endParaRPr sz="900" u="none" strike="noStrike" cap="none">
                        <a:solidFill>
                          <a:schemeClr val="dk1"/>
                        </a:solidFill>
                      </a:endParaRPr>
                    </a:p>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chemeClr val="dk1"/>
                          </a:solidFill>
                        </a:rPr>
                        <a:t>  -You must </a:t>
                      </a:r>
                      <a:r>
                        <a:rPr lang="en-GB" sz="900" b="1" u="none" strike="noStrike" cap="none">
                          <a:solidFill>
                            <a:schemeClr val="dk1"/>
                          </a:solidFill>
                        </a:rPr>
                        <a:t>evaluate each response </a:t>
                      </a:r>
                      <a:r>
                        <a:rPr lang="en-GB" sz="900" u="none" strike="noStrike" cap="none">
                          <a:solidFill>
                            <a:schemeClr val="dk1"/>
                          </a:solidFill>
                        </a:rPr>
                        <a:t>and </a:t>
                      </a:r>
                      <a:r>
                        <a:rPr lang="en-GB" sz="900" b="1" u="none" strike="noStrike" cap="none">
                          <a:solidFill>
                            <a:schemeClr val="dk1"/>
                          </a:solidFill>
                        </a:rPr>
                        <a:t>reach a judgement </a:t>
                      </a:r>
                      <a:r>
                        <a:rPr lang="en-GB" sz="900" u="none" strike="noStrike" cap="none">
                          <a:solidFill>
                            <a:schemeClr val="dk1"/>
                          </a:solidFill>
                        </a:rPr>
                        <a:t>on which is the strongest!</a:t>
                      </a:r>
                      <a:endParaRPr sz="900" u="none" strike="noStrike" cap="none">
                        <a:solidFill>
                          <a:schemeClr val="dk1"/>
                        </a:solidFill>
                      </a:endParaRPr>
                    </a:p>
                    <a:p>
                      <a:pPr marL="0" marR="0" lvl="0" indent="0" algn="l" rtl="0">
                        <a:lnSpc>
                          <a:spcPct val="107000"/>
                        </a:lnSpc>
                        <a:spcBef>
                          <a:spcPts val="0"/>
                        </a:spcBef>
                        <a:spcAft>
                          <a:spcPts val="0"/>
                        </a:spcAft>
                        <a:buClr>
                          <a:srgbClr val="000000"/>
                        </a:buClr>
                        <a:buSzPts val="900"/>
                        <a:buFont typeface="Arial"/>
                        <a:buNone/>
                      </a:pPr>
                      <a:endParaRPr sz="900" u="none" strike="noStrike" cap="none"/>
                    </a:p>
                  </a:txBody>
                  <a:tcPr marL="51425" marR="51425" marT="0" marB="0"/>
                </a:tc>
                <a:extLst>
                  <a:ext uri="{0D108BD9-81ED-4DB2-BD59-A6C34878D82A}">
                    <a16:rowId xmlns:a16="http://schemas.microsoft.com/office/drawing/2014/main" val="10004"/>
                  </a:ext>
                </a:extLst>
              </a:tr>
            </a:tbl>
          </a:graphicData>
        </a:graphic>
      </p:graphicFrame>
      <p:cxnSp>
        <p:nvCxnSpPr>
          <p:cNvPr id="68" name="Google Shape;68;p14"/>
          <p:cNvCxnSpPr/>
          <p:nvPr/>
        </p:nvCxnSpPr>
        <p:spPr>
          <a:xfrm>
            <a:off x="358950" y="3005569"/>
            <a:ext cx="840000" cy="0"/>
          </a:xfrm>
          <a:prstGeom prst="straightConnector1">
            <a:avLst/>
          </a:prstGeom>
          <a:noFill/>
          <a:ln w="28575" cap="flat" cmpd="sng">
            <a:solidFill>
              <a:schemeClr val="dk2"/>
            </a:solidFill>
            <a:prstDash val="solid"/>
            <a:round/>
            <a:headEnd type="none" w="sm" len="sm"/>
            <a:tailEnd type="triangle" w="med" len="med"/>
          </a:ln>
        </p:spPr>
      </p:cxnSp>
      <p:cxnSp>
        <p:nvCxnSpPr>
          <p:cNvPr id="69" name="Google Shape;69;p14"/>
          <p:cNvCxnSpPr/>
          <p:nvPr/>
        </p:nvCxnSpPr>
        <p:spPr>
          <a:xfrm>
            <a:off x="358950" y="3314250"/>
            <a:ext cx="840000" cy="0"/>
          </a:xfrm>
          <a:prstGeom prst="straightConnector1">
            <a:avLst/>
          </a:prstGeom>
          <a:noFill/>
          <a:ln w="28575" cap="flat" cmpd="sng">
            <a:solidFill>
              <a:schemeClr val="dk2"/>
            </a:solidFill>
            <a:prstDash val="solid"/>
            <a:round/>
            <a:headEnd type="none" w="sm" len="sm"/>
            <a:tailEnd type="triangle" w="med" len="med"/>
          </a:ln>
        </p:spPr>
      </p:cxnSp>
      <p:cxnSp>
        <p:nvCxnSpPr>
          <p:cNvPr id="70" name="Google Shape;70;p14"/>
          <p:cNvCxnSpPr/>
          <p:nvPr/>
        </p:nvCxnSpPr>
        <p:spPr>
          <a:xfrm>
            <a:off x="358950" y="3640725"/>
            <a:ext cx="840000" cy="0"/>
          </a:xfrm>
          <a:prstGeom prst="straightConnector1">
            <a:avLst/>
          </a:prstGeom>
          <a:noFill/>
          <a:ln w="28575" cap="flat" cmpd="sng">
            <a:solidFill>
              <a:schemeClr val="dk2"/>
            </a:solidFill>
            <a:prstDash val="solid"/>
            <a:round/>
            <a:headEnd type="none" w="sm" len="sm"/>
            <a:tailEnd type="triangle" w="med" len="med"/>
          </a:ln>
        </p:spPr>
      </p:cxnSp>
      <p:cxnSp>
        <p:nvCxnSpPr>
          <p:cNvPr id="71" name="Google Shape;71;p14"/>
          <p:cNvCxnSpPr/>
          <p:nvPr/>
        </p:nvCxnSpPr>
        <p:spPr>
          <a:xfrm>
            <a:off x="358950" y="4216125"/>
            <a:ext cx="840000" cy="0"/>
          </a:xfrm>
          <a:prstGeom prst="straightConnector1">
            <a:avLst/>
          </a:prstGeom>
          <a:noFill/>
          <a:ln w="28575" cap="flat" cmpd="sng">
            <a:solidFill>
              <a:schemeClr val="dk2"/>
            </a:solidFill>
            <a:prstDash val="solid"/>
            <a:round/>
            <a:headEnd type="none" w="sm" len="sm"/>
            <a:tailEnd type="triangle" w="med" len="med"/>
          </a:ln>
        </p:spPr>
      </p:cxnSp>
      <p:cxnSp>
        <p:nvCxnSpPr>
          <p:cNvPr id="72" name="Google Shape;72;p14"/>
          <p:cNvCxnSpPr/>
          <p:nvPr/>
        </p:nvCxnSpPr>
        <p:spPr>
          <a:xfrm>
            <a:off x="3287250" y="3005569"/>
            <a:ext cx="840000" cy="0"/>
          </a:xfrm>
          <a:prstGeom prst="straightConnector1">
            <a:avLst/>
          </a:prstGeom>
          <a:noFill/>
          <a:ln w="28575" cap="flat" cmpd="sng">
            <a:solidFill>
              <a:schemeClr val="dk2"/>
            </a:solidFill>
            <a:prstDash val="solid"/>
            <a:round/>
            <a:headEnd type="none" w="sm" len="sm"/>
            <a:tailEnd type="triangle" w="med" len="med"/>
          </a:ln>
        </p:spPr>
      </p:cxnSp>
      <p:cxnSp>
        <p:nvCxnSpPr>
          <p:cNvPr id="73" name="Google Shape;73;p14"/>
          <p:cNvCxnSpPr/>
          <p:nvPr/>
        </p:nvCxnSpPr>
        <p:spPr>
          <a:xfrm>
            <a:off x="3287250" y="3314250"/>
            <a:ext cx="840000" cy="0"/>
          </a:xfrm>
          <a:prstGeom prst="straightConnector1">
            <a:avLst/>
          </a:prstGeom>
          <a:noFill/>
          <a:ln w="28575" cap="flat" cmpd="sng">
            <a:solidFill>
              <a:schemeClr val="dk2"/>
            </a:solidFill>
            <a:prstDash val="solid"/>
            <a:round/>
            <a:headEnd type="none" w="sm" len="sm"/>
            <a:tailEnd type="triangle" w="med" len="med"/>
          </a:ln>
        </p:spPr>
      </p:cxnSp>
      <p:cxnSp>
        <p:nvCxnSpPr>
          <p:cNvPr id="74" name="Google Shape;74;p14"/>
          <p:cNvCxnSpPr/>
          <p:nvPr/>
        </p:nvCxnSpPr>
        <p:spPr>
          <a:xfrm rot="10800000" flipH="1">
            <a:off x="3440119" y="3645769"/>
            <a:ext cx="720300" cy="7200"/>
          </a:xfrm>
          <a:prstGeom prst="straightConnector1">
            <a:avLst/>
          </a:prstGeom>
          <a:noFill/>
          <a:ln w="28575" cap="flat" cmpd="sng">
            <a:solidFill>
              <a:schemeClr val="dk2"/>
            </a:solidFill>
            <a:prstDash val="solid"/>
            <a:round/>
            <a:headEnd type="none" w="sm" len="sm"/>
            <a:tailEnd type="triangle" w="med" len="med"/>
          </a:ln>
        </p:spPr>
      </p:cxnSp>
      <p:cxnSp>
        <p:nvCxnSpPr>
          <p:cNvPr id="75" name="Google Shape;75;p14"/>
          <p:cNvCxnSpPr/>
          <p:nvPr/>
        </p:nvCxnSpPr>
        <p:spPr>
          <a:xfrm>
            <a:off x="3380381" y="4293169"/>
            <a:ext cx="840000" cy="0"/>
          </a:xfrm>
          <a:prstGeom prst="straightConnector1">
            <a:avLst/>
          </a:prstGeom>
          <a:noFill/>
          <a:ln w="28575" cap="flat" cmpd="sng">
            <a:solidFill>
              <a:schemeClr val="dk2"/>
            </a:solidFill>
            <a:prstDash val="solid"/>
            <a:round/>
            <a:headEnd type="none" w="sm" len="sm"/>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p:nvPr/>
        </p:nvSpPr>
        <p:spPr>
          <a:xfrm>
            <a:off x="8513" y="0"/>
            <a:ext cx="4740900" cy="1945500"/>
          </a:xfrm>
          <a:prstGeom prst="roundRect">
            <a:avLst>
              <a:gd name="adj" fmla="val 16667"/>
            </a:avLst>
          </a:prstGeom>
          <a:solidFill>
            <a:srgbClr val="9FC5E8"/>
          </a:solidFill>
          <a:ln w="12700" cap="flat" cmpd="sng">
            <a:solidFill>
              <a:schemeClr val="dk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GB" sz="1000" b="1">
                <a:solidFill>
                  <a:schemeClr val="dk1"/>
                </a:solidFill>
                <a:latin typeface="Calibri"/>
                <a:ea typeface="Calibri"/>
                <a:cs typeface="Calibri"/>
                <a:sym typeface="Calibri"/>
              </a:rPr>
              <a:t>                                                    </a:t>
            </a:r>
            <a:r>
              <a:rPr lang="en-GB" sz="1000" b="1" i="0" u="sng" strike="noStrike" cap="none">
                <a:solidFill>
                  <a:schemeClr val="dk1"/>
                </a:solidFill>
                <a:latin typeface="Calibri"/>
                <a:ea typeface="Calibri"/>
                <a:cs typeface="Calibri"/>
                <a:sym typeface="Calibri"/>
              </a:rPr>
              <a:t>Keywords</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GB" sz="800" b="1">
                <a:solidFill>
                  <a:schemeClr val="dk1"/>
                </a:solidFill>
                <a:latin typeface="Calibri"/>
                <a:ea typeface="Calibri"/>
                <a:cs typeface="Calibri"/>
                <a:sym typeface="Calibri"/>
              </a:rPr>
              <a:t>Stereotype- </a:t>
            </a:r>
            <a:r>
              <a:rPr lang="en-GB" sz="800">
                <a:solidFill>
                  <a:schemeClr val="dk1"/>
                </a:solidFill>
                <a:latin typeface="Calibri"/>
                <a:ea typeface="Calibri"/>
                <a:cs typeface="Calibri"/>
                <a:sym typeface="Calibri"/>
              </a:rPr>
              <a:t>a widely held but oversimplified view of a particular type of person or thing, not necessarily based on truth. </a:t>
            </a:r>
            <a:r>
              <a:rPr lang="en-GB" sz="800" b="1" i="1">
                <a:solidFill>
                  <a:schemeClr val="dk1"/>
                </a:solidFill>
                <a:latin typeface="Calibri"/>
                <a:ea typeface="Calibri"/>
                <a:cs typeface="Calibri"/>
                <a:sym typeface="Calibri"/>
              </a:rPr>
              <a:t>E.g. All women are bad drivers</a:t>
            </a:r>
            <a:endParaRPr sz="800" b="1" i="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endParaRPr sz="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GB" sz="800" b="1">
                <a:solidFill>
                  <a:schemeClr val="dk1"/>
                </a:solidFill>
                <a:latin typeface="Calibri"/>
                <a:ea typeface="Calibri"/>
                <a:cs typeface="Calibri"/>
                <a:sym typeface="Calibri"/>
              </a:rPr>
              <a:t>Prejudice- </a:t>
            </a:r>
            <a:r>
              <a:rPr lang="en-GB" sz="800">
                <a:solidFill>
                  <a:schemeClr val="dk1"/>
                </a:solidFill>
                <a:latin typeface="Calibri"/>
                <a:ea typeface="Calibri"/>
                <a:cs typeface="Calibri"/>
                <a:sym typeface="Calibri"/>
              </a:rPr>
              <a:t>to pre-judge a person or group of people before you know them based on characteristics like race, gender, sexuality or religion. </a:t>
            </a:r>
            <a:r>
              <a:rPr lang="en-GB" sz="800" b="1" i="1">
                <a:solidFill>
                  <a:schemeClr val="dk1"/>
                </a:solidFill>
                <a:latin typeface="Calibri"/>
                <a:ea typeface="Calibri"/>
                <a:cs typeface="Calibri"/>
                <a:sym typeface="Calibri"/>
              </a:rPr>
              <a:t>E.g. believing that someone is a terrorist because they are Muslim</a:t>
            </a:r>
            <a:endParaRPr sz="800" b="1" i="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endParaRPr sz="800" b="1" i="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GB" sz="800" b="1">
                <a:solidFill>
                  <a:schemeClr val="dk1"/>
                </a:solidFill>
                <a:latin typeface="Calibri"/>
                <a:ea typeface="Calibri"/>
                <a:cs typeface="Calibri"/>
                <a:sym typeface="Calibri"/>
              </a:rPr>
              <a:t>Discrimination-  </a:t>
            </a:r>
            <a:r>
              <a:rPr lang="en-GB" sz="800">
                <a:solidFill>
                  <a:schemeClr val="dk1"/>
                </a:solidFill>
                <a:latin typeface="Calibri"/>
                <a:ea typeface="Calibri"/>
                <a:cs typeface="Calibri"/>
                <a:sym typeface="Calibri"/>
              </a:rPr>
              <a:t>Acting on a prejudice. To treat a person or a group of people differently because of a characteristic like race, gender, sexuality or religion. </a:t>
            </a:r>
            <a:r>
              <a:rPr lang="en-GB" sz="800" b="1" i="1">
                <a:solidFill>
                  <a:schemeClr val="dk1"/>
                </a:solidFill>
                <a:latin typeface="Calibri"/>
                <a:ea typeface="Calibri"/>
                <a:cs typeface="Calibri"/>
                <a:sym typeface="Calibri"/>
              </a:rPr>
              <a:t>E.g. not employing someone because they are homosexual</a:t>
            </a:r>
            <a:endParaRPr sz="800" b="1" i="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endParaRPr sz="800" b="1" i="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GB" sz="800" b="1" i="0" u="none" strike="noStrike" cap="none">
                <a:solidFill>
                  <a:schemeClr val="dk1"/>
                </a:solidFill>
                <a:latin typeface="Calibri"/>
                <a:ea typeface="Calibri"/>
                <a:cs typeface="Calibri"/>
                <a:sym typeface="Calibri"/>
              </a:rPr>
              <a:t>Arranged marriage-</a:t>
            </a:r>
            <a:endParaRPr sz="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chemeClr val="dk1"/>
                </a:solidFill>
                <a:latin typeface="Calibri"/>
                <a:ea typeface="Calibri"/>
                <a:cs typeface="Calibri"/>
                <a:sym typeface="Calibri"/>
              </a:rPr>
              <a:t>A marriage where the bride and groom are selected by their families with the agreement of all involved. </a:t>
            </a:r>
            <a:endParaRPr sz="2300" b="1" i="0" u="none" strike="noStrike" cap="none">
              <a:solidFill>
                <a:schemeClr val="dk1"/>
              </a:solidFill>
              <a:latin typeface="Calibri"/>
              <a:ea typeface="Calibri"/>
              <a:cs typeface="Calibri"/>
              <a:sym typeface="Calibri"/>
            </a:endParaRPr>
          </a:p>
        </p:txBody>
      </p:sp>
      <p:sp>
        <p:nvSpPr>
          <p:cNvPr id="81" name="Google Shape;81;p15"/>
          <p:cNvSpPr/>
          <p:nvPr/>
        </p:nvSpPr>
        <p:spPr>
          <a:xfrm>
            <a:off x="90250" y="3829550"/>
            <a:ext cx="4590900" cy="1314000"/>
          </a:xfrm>
          <a:prstGeom prst="roundRect">
            <a:avLst>
              <a:gd name="adj" fmla="val 16667"/>
            </a:avLst>
          </a:prstGeom>
          <a:solidFill>
            <a:srgbClr val="D5A6BD"/>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82" name="Google Shape;82;p15"/>
          <p:cNvSpPr/>
          <p:nvPr/>
        </p:nvSpPr>
        <p:spPr>
          <a:xfrm>
            <a:off x="90250" y="2140775"/>
            <a:ext cx="4659300" cy="1612500"/>
          </a:xfrm>
          <a:prstGeom prst="roundRect">
            <a:avLst>
              <a:gd name="adj" fmla="val 16667"/>
            </a:avLst>
          </a:prstGeom>
          <a:solidFill>
            <a:srgbClr val="BBFBEF"/>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83" name="Google Shape;83;p15"/>
          <p:cNvSpPr/>
          <p:nvPr/>
        </p:nvSpPr>
        <p:spPr>
          <a:xfrm>
            <a:off x="4798125" y="0"/>
            <a:ext cx="4345800" cy="14124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sz="1300" b="1"/>
          </a:p>
          <a:p>
            <a:pPr marL="0" lvl="0" indent="0" algn="l" rtl="0">
              <a:spcBef>
                <a:spcPts val="0"/>
              </a:spcBef>
              <a:spcAft>
                <a:spcPts val="0"/>
              </a:spcAft>
              <a:buNone/>
            </a:pPr>
            <a:endParaRPr sz="1300" b="1"/>
          </a:p>
          <a:p>
            <a:pPr marL="0" lvl="0" indent="0" algn="l" rtl="0">
              <a:spcBef>
                <a:spcPts val="0"/>
              </a:spcBef>
              <a:spcAft>
                <a:spcPts val="0"/>
              </a:spcAft>
              <a:buNone/>
            </a:pPr>
            <a:endParaRPr sz="1300" b="1"/>
          </a:p>
          <a:p>
            <a:pPr marL="0" lvl="0" indent="0" algn="l" rtl="0">
              <a:spcBef>
                <a:spcPts val="0"/>
              </a:spcBef>
              <a:spcAft>
                <a:spcPts val="0"/>
              </a:spcAft>
              <a:buNone/>
            </a:pPr>
            <a:endParaRPr sz="1100" b="1"/>
          </a:p>
          <a:p>
            <a:pPr marL="0" lvl="0" indent="0" algn="l" rtl="0">
              <a:spcBef>
                <a:spcPts val="0"/>
              </a:spcBef>
              <a:spcAft>
                <a:spcPts val="0"/>
              </a:spcAft>
              <a:buNone/>
            </a:pPr>
            <a:endParaRPr sz="1100" b="1"/>
          </a:p>
          <a:p>
            <a:pPr marL="0" lvl="0" indent="0" algn="l" rtl="0">
              <a:spcBef>
                <a:spcPts val="0"/>
              </a:spcBef>
              <a:spcAft>
                <a:spcPts val="0"/>
              </a:spcAft>
              <a:buNone/>
            </a:pPr>
            <a:endParaRPr sz="900" b="1"/>
          </a:p>
          <a:p>
            <a:pPr marL="0" lvl="0" indent="0" algn="l" rtl="0">
              <a:spcBef>
                <a:spcPts val="0"/>
              </a:spcBef>
              <a:spcAft>
                <a:spcPts val="0"/>
              </a:spcAft>
              <a:buNone/>
            </a:pPr>
            <a:endParaRPr sz="900" b="1"/>
          </a:p>
          <a:p>
            <a:pPr marL="0" lvl="0" indent="0" algn="l" rtl="0">
              <a:spcBef>
                <a:spcPts val="0"/>
              </a:spcBef>
              <a:spcAft>
                <a:spcPts val="0"/>
              </a:spcAft>
              <a:buNone/>
            </a:pPr>
            <a:endParaRPr sz="900" b="1"/>
          </a:p>
          <a:p>
            <a:pPr marL="0" lvl="0" indent="0" algn="l" rtl="0">
              <a:spcBef>
                <a:spcPts val="0"/>
              </a:spcBef>
              <a:spcAft>
                <a:spcPts val="0"/>
              </a:spcAft>
              <a:buNone/>
            </a:pPr>
            <a:endParaRPr sz="900" b="1"/>
          </a:p>
          <a:p>
            <a:pPr marL="0" lvl="0" indent="0" algn="l" rtl="0">
              <a:spcBef>
                <a:spcPts val="0"/>
              </a:spcBef>
              <a:spcAft>
                <a:spcPts val="0"/>
              </a:spcAft>
              <a:buNone/>
            </a:pPr>
            <a:endParaRPr sz="1000" b="1"/>
          </a:p>
          <a:p>
            <a:pPr marL="0" lvl="0" indent="0" algn="l" rtl="0">
              <a:spcBef>
                <a:spcPts val="0"/>
              </a:spcBef>
              <a:spcAft>
                <a:spcPts val="0"/>
              </a:spcAft>
              <a:buNone/>
            </a:pPr>
            <a:endParaRPr sz="800" b="1" u="sng"/>
          </a:p>
          <a:p>
            <a:pPr marL="0" lvl="0" indent="0" algn="l" rtl="0">
              <a:spcBef>
                <a:spcPts val="0"/>
              </a:spcBef>
              <a:spcAft>
                <a:spcPts val="0"/>
              </a:spcAft>
              <a:buNone/>
            </a:pPr>
            <a:endParaRPr sz="800" b="1" u="sng"/>
          </a:p>
          <a:p>
            <a:pPr marL="0" lvl="0" indent="0" algn="l" rtl="0">
              <a:spcBef>
                <a:spcPts val="0"/>
              </a:spcBef>
              <a:spcAft>
                <a:spcPts val="0"/>
              </a:spcAft>
              <a:buNone/>
            </a:pPr>
            <a:r>
              <a:rPr lang="en-GB" sz="800" b="1" u="sng"/>
              <a:t>The Role of the Family for Religious Believers</a:t>
            </a:r>
            <a:endParaRPr sz="800" b="1" u="sng"/>
          </a:p>
          <a:p>
            <a:pPr marL="0" lvl="0" indent="0" algn="l" rtl="0">
              <a:spcBef>
                <a:spcPts val="0"/>
              </a:spcBef>
              <a:spcAft>
                <a:spcPts val="0"/>
              </a:spcAft>
              <a:buNone/>
            </a:pPr>
            <a:r>
              <a:rPr lang="en-GB" sz="800" b="1">
                <a:highlight>
                  <a:srgbClr val="D9EAD3"/>
                </a:highlight>
              </a:rPr>
              <a:t>Christian Bible says: ‘</a:t>
            </a:r>
            <a:r>
              <a:rPr lang="en-GB" sz="800" b="1" i="1">
                <a:highlight>
                  <a:srgbClr val="D9EAD3"/>
                </a:highlight>
              </a:rPr>
              <a:t>Fathers, do not provoke your children to anger, but bring them up in the discipline and instruction of the Lord.</a:t>
            </a:r>
            <a:r>
              <a:rPr lang="en-GB" sz="800" b="1">
                <a:highlight>
                  <a:srgbClr val="D9EAD3"/>
                </a:highlight>
              </a:rPr>
              <a:t>’ (</a:t>
            </a:r>
            <a:r>
              <a:rPr lang="en-GB" sz="800">
                <a:highlight>
                  <a:srgbClr val="D9EAD3"/>
                </a:highlight>
              </a:rPr>
              <a:t>Christians should have children and bring them up in the Christian faith, following the example of God/Jesus. 2. Parents have a duty to love and care for their children by providing a loving environment as well as a duty of teaching them right from wrong</a:t>
            </a:r>
            <a:r>
              <a:rPr lang="en-GB" sz="800"/>
              <a:t>. </a:t>
            </a:r>
            <a:endParaRPr sz="800"/>
          </a:p>
          <a:p>
            <a:pPr marL="0" lvl="0" indent="0" algn="l" rtl="0">
              <a:spcBef>
                <a:spcPts val="0"/>
              </a:spcBef>
              <a:spcAft>
                <a:spcPts val="0"/>
              </a:spcAft>
              <a:buNone/>
            </a:pPr>
            <a:r>
              <a:rPr lang="en-GB" sz="800" b="1">
                <a:highlight>
                  <a:srgbClr val="EAD1DC"/>
                </a:highlight>
              </a:rPr>
              <a:t>Muslim Qu’ran says: ‘</a:t>
            </a:r>
            <a:r>
              <a:rPr lang="en-GB" sz="800" b="1" i="1">
                <a:highlight>
                  <a:srgbClr val="EAD1DC"/>
                </a:highlight>
              </a:rPr>
              <a:t>A man is the guardian of his family and he is responsible for them. A woman is the guardian of her husband’s home and his children and she is responsible for them.’</a:t>
            </a:r>
            <a:r>
              <a:rPr lang="en-GB" sz="1100" b="1" i="1">
                <a:highlight>
                  <a:srgbClr val="EAD1DC"/>
                </a:highlight>
              </a:rPr>
              <a:t> </a:t>
            </a:r>
            <a:r>
              <a:rPr lang="en-GB" sz="800">
                <a:highlight>
                  <a:srgbClr val="EAD1DC"/>
                </a:highlight>
              </a:rPr>
              <a:t>(Muslims believe it is their duty to get married and have children. 2. Parents should love, care and provide for their children, teaching them to follow Muslim teachings and practices.)</a:t>
            </a:r>
            <a:endParaRPr sz="800">
              <a:highlight>
                <a:srgbClr val="EAD1DC"/>
              </a:highlight>
            </a:endParaRPr>
          </a:p>
          <a:p>
            <a:pPr marL="0" lvl="0" indent="0" algn="l" rtl="0">
              <a:spcBef>
                <a:spcPts val="0"/>
              </a:spcBef>
              <a:spcAft>
                <a:spcPts val="0"/>
              </a:spcAft>
              <a:buNone/>
            </a:pPr>
            <a:endParaRPr sz="1000" b="1"/>
          </a:p>
          <a:p>
            <a:pPr marL="0" lvl="0" indent="0" algn="l" rtl="0">
              <a:spcBef>
                <a:spcPts val="0"/>
              </a:spcBef>
              <a:spcAft>
                <a:spcPts val="0"/>
              </a:spcAft>
              <a:buNone/>
            </a:pPr>
            <a:endParaRPr sz="1100" b="1"/>
          </a:p>
          <a:p>
            <a:pPr marL="0" lvl="0" indent="0" algn="l" rtl="0">
              <a:spcBef>
                <a:spcPts val="0"/>
              </a:spcBef>
              <a:spcAft>
                <a:spcPts val="0"/>
              </a:spcAft>
              <a:buNone/>
            </a:pPr>
            <a:endParaRPr sz="1100" b="1"/>
          </a:p>
          <a:p>
            <a:pPr marL="0" lvl="0" indent="0" algn="l" rtl="0">
              <a:spcBef>
                <a:spcPts val="0"/>
              </a:spcBef>
              <a:spcAft>
                <a:spcPts val="0"/>
              </a:spcAft>
              <a:buNone/>
            </a:pPr>
            <a:endParaRPr sz="1100" b="1"/>
          </a:p>
          <a:p>
            <a:pPr marL="0" lvl="0" indent="0" algn="l" rtl="0">
              <a:spcBef>
                <a:spcPts val="0"/>
              </a:spcBef>
              <a:spcAft>
                <a:spcPts val="0"/>
              </a:spcAft>
              <a:buNone/>
            </a:pPr>
            <a:r>
              <a:rPr lang="en-GB" sz="1300" b="1"/>
              <a:t>										</a:t>
            </a:r>
            <a:endParaRPr sz="1300" b="1"/>
          </a:p>
          <a:p>
            <a:pPr marL="0" lvl="0" indent="0" algn="l" rtl="0">
              <a:spcBef>
                <a:spcPts val="0"/>
              </a:spcBef>
              <a:spcAft>
                <a:spcPts val="0"/>
              </a:spcAft>
              <a:buNone/>
            </a:pPr>
            <a:endParaRPr sz="1300" b="1"/>
          </a:p>
          <a:p>
            <a:pPr marL="0" lvl="0" indent="0" algn="l" rtl="0">
              <a:spcBef>
                <a:spcPts val="0"/>
              </a:spcBef>
              <a:spcAft>
                <a:spcPts val="0"/>
              </a:spcAft>
              <a:buNone/>
            </a:pPr>
            <a:endParaRPr sz="1300" b="1"/>
          </a:p>
          <a:p>
            <a:pPr marL="0" lvl="0" indent="0" algn="l" rtl="0">
              <a:spcBef>
                <a:spcPts val="0"/>
              </a:spcBef>
              <a:spcAft>
                <a:spcPts val="0"/>
              </a:spcAft>
              <a:buNone/>
            </a:pPr>
            <a:endParaRPr sz="1300" b="1"/>
          </a:p>
          <a:p>
            <a:pPr marL="0" lvl="0" indent="0" algn="l" rtl="0">
              <a:spcBef>
                <a:spcPts val="0"/>
              </a:spcBef>
              <a:spcAft>
                <a:spcPts val="0"/>
              </a:spcAft>
              <a:buNone/>
            </a:pPr>
            <a:r>
              <a:rPr lang="en-GB" sz="1300" b="1"/>
              <a:t> </a:t>
            </a:r>
            <a:endParaRPr sz="1300" b="1"/>
          </a:p>
        </p:txBody>
      </p:sp>
      <p:sp>
        <p:nvSpPr>
          <p:cNvPr id="84" name="Google Shape;84;p15"/>
          <p:cNvSpPr/>
          <p:nvPr/>
        </p:nvSpPr>
        <p:spPr>
          <a:xfrm>
            <a:off x="5023331" y="4102313"/>
            <a:ext cx="3859500" cy="987300"/>
          </a:xfrm>
          <a:prstGeom prst="roundRect">
            <a:avLst>
              <a:gd name="adj" fmla="val 16667"/>
            </a:avLst>
          </a:prstGeom>
          <a:solidFill>
            <a:srgbClr val="F4CCCC"/>
          </a:solidFill>
          <a:ln w="12700" cap="flat" cmpd="sng">
            <a:solidFill>
              <a:schemeClr val="dk1"/>
            </a:solidFill>
            <a:prstDash val="solid"/>
            <a:miter lim="8000"/>
            <a:headEnd type="none" w="sm" len="sm"/>
            <a:tailEnd type="none" w="sm" len="sm"/>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85" name="Google Shape;85;p15"/>
          <p:cNvSpPr/>
          <p:nvPr/>
        </p:nvSpPr>
        <p:spPr>
          <a:xfrm>
            <a:off x="4914431" y="2802656"/>
            <a:ext cx="3859500" cy="1152300"/>
          </a:xfrm>
          <a:prstGeom prst="roundRect">
            <a:avLst>
              <a:gd name="adj"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86" name="Google Shape;86;p15"/>
          <p:cNvSpPr/>
          <p:nvPr/>
        </p:nvSpPr>
        <p:spPr>
          <a:xfrm>
            <a:off x="4881338" y="1772672"/>
            <a:ext cx="4078200" cy="22395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87" name="Google Shape;87;p15"/>
          <p:cNvSpPr/>
          <p:nvPr/>
        </p:nvSpPr>
        <p:spPr>
          <a:xfrm>
            <a:off x="4933538" y="1886419"/>
            <a:ext cx="3859500" cy="8925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88" name="Google Shape;88;p15"/>
          <p:cNvSpPr/>
          <p:nvPr/>
        </p:nvSpPr>
        <p:spPr>
          <a:xfrm>
            <a:off x="4798125" y="1504781"/>
            <a:ext cx="4292700" cy="3638700"/>
          </a:xfrm>
          <a:prstGeom prst="round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GB" sz="1100" b="1" i="0" u="sng" strike="noStrike" cap="none">
                <a:solidFill>
                  <a:schemeClr val="dk1"/>
                </a:solidFill>
                <a:latin typeface="Calibri"/>
                <a:ea typeface="Calibri"/>
                <a:cs typeface="Calibri"/>
                <a:sym typeface="Calibri"/>
              </a:rPr>
              <a:t>Religious </a:t>
            </a:r>
            <a:r>
              <a:rPr lang="en-GB" sz="1100" b="1" u="sng">
                <a:solidFill>
                  <a:schemeClr val="dk1"/>
                </a:solidFill>
                <a:latin typeface="Calibri"/>
                <a:ea typeface="Calibri"/>
                <a:cs typeface="Calibri"/>
                <a:sym typeface="Calibri"/>
              </a:rPr>
              <a:t>A</a:t>
            </a:r>
            <a:r>
              <a:rPr lang="en-GB" sz="1100" b="1" i="0" u="sng" strike="noStrike" cap="none">
                <a:solidFill>
                  <a:schemeClr val="dk1"/>
                </a:solidFill>
                <a:latin typeface="Calibri"/>
                <a:ea typeface="Calibri"/>
                <a:cs typeface="Calibri"/>
                <a:sym typeface="Calibri"/>
              </a:rPr>
              <a:t>ttitudes to </a:t>
            </a:r>
            <a:r>
              <a:rPr lang="en-GB" sz="1100" b="1" u="sng">
                <a:solidFill>
                  <a:schemeClr val="dk1"/>
                </a:solidFill>
                <a:latin typeface="Calibri"/>
                <a:ea typeface="Calibri"/>
                <a:cs typeface="Calibri"/>
                <a:sym typeface="Calibri"/>
              </a:rPr>
              <a:t>S</a:t>
            </a:r>
            <a:r>
              <a:rPr lang="en-GB" sz="1100" b="1" i="0" u="sng" strike="noStrike" cap="none">
                <a:solidFill>
                  <a:schemeClr val="dk1"/>
                </a:solidFill>
                <a:latin typeface="Calibri"/>
                <a:ea typeface="Calibri"/>
                <a:cs typeface="Calibri"/>
                <a:sym typeface="Calibri"/>
              </a:rPr>
              <a:t>ame-</a:t>
            </a:r>
            <a:r>
              <a:rPr lang="en-GB" sz="1100" b="1" u="sng">
                <a:solidFill>
                  <a:schemeClr val="dk1"/>
                </a:solidFill>
                <a:latin typeface="Calibri"/>
                <a:ea typeface="Calibri"/>
                <a:cs typeface="Calibri"/>
                <a:sym typeface="Calibri"/>
              </a:rPr>
              <a:t>S</a:t>
            </a:r>
            <a:r>
              <a:rPr lang="en-GB" sz="1100" b="1" i="0" u="sng" strike="noStrike" cap="none">
                <a:solidFill>
                  <a:schemeClr val="dk1"/>
                </a:solidFill>
                <a:latin typeface="Calibri"/>
                <a:ea typeface="Calibri"/>
                <a:cs typeface="Calibri"/>
                <a:sym typeface="Calibri"/>
              </a:rPr>
              <a:t>ex </a:t>
            </a:r>
            <a:r>
              <a:rPr lang="en-GB" sz="1100" b="1" u="sng">
                <a:solidFill>
                  <a:schemeClr val="dk1"/>
                </a:solidFill>
                <a:latin typeface="Calibri"/>
                <a:ea typeface="Calibri"/>
                <a:cs typeface="Calibri"/>
                <a:sym typeface="Calibri"/>
              </a:rPr>
              <a:t>R</a:t>
            </a:r>
            <a:r>
              <a:rPr lang="en-GB" sz="1100" b="1" i="0" u="sng" strike="noStrike" cap="none">
                <a:solidFill>
                  <a:schemeClr val="dk1"/>
                </a:solidFill>
                <a:latin typeface="Calibri"/>
                <a:ea typeface="Calibri"/>
                <a:cs typeface="Calibri"/>
                <a:sym typeface="Calibri"/>
              </a:rPr>
              <a:t>elationship</a:t>
            </a:r>
            <a:r>
              <a:rPr lang="en-GB" sz="1100" b="1" u="sng">
                <a:solidFill>
                  <a:schemeClr val="dk1"/>
                </a:solidFill>
                <a:latin typeface="Calibri"/>
                <a:ea typeface="Calibri"/>
                <a:cs typeface="Calibri"/>
                <a:sym typeface="Calibri"/>
              </a:rPr>
              <a:t>s</a:t>
            </a:r>
            <a:endParaRPr sz="9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GB" sz="800" b="1" i="0" u="sng" strike="noStrike" cap="none">
                <a:solidFill>
                  <a:schemeClr val="dk1"/>
                </a:solidFill>
                <a:latin typeface="Calibri"/>
                <a:ea typeface="Calibri"/>
                <a:cs typeface="Calibri"/>
                <a:sym typeface="Calibri"/>
              </a:rPr>
              <a:t>Christians For-</a:t>
            </a:r>
            <a:endParaRPr sz="1100" b="0" i="0" u="sng" strike="noStrike" cap="none">
              <a:solidFill>
                <a:srgbClr val="000000"/>
              </a:solidFill>
              <a:latin typeface="Arial"/>
              <a:ea typeface="Arial"/>
              <a:cs typeface="Arial"/>
              <a:sym typeface="Arial"/>
            </a:endParaRPr>
          </a:p>
          <a:p>
            <a:pPr marL="127000" marR="0" lvl="0" indent="-127000" algn="l" rtl="0">
              <a:lnSpc>
                <a:spcPct val="100000"/>
              </a:lnSpc>
              <a:spcBef>
                <a:spcPts val="0"/>
              </a:spcBef>
              <a:spcAft>
                <a:spcPts val="0"/>
              </a:spcAft>
              <a:buClr>
                <a:schemeClr val="dk1"/>
              </a:buClr>
              <a:buSzPts val="800"/>
              <a:buFont typeface="Arial"/>
              <a:buChar char="•"/>
            </a:pPr>
            <a:r>
              <a:rPr lang="en-GB" sz="800" b="0" i="0" u="none" strike="noStrike" cap="none">
                <a:solidFill>
                  <a:schemeClr val="dk1"/>
                </a:solidFill>
                <a:latin typeface="Calibri"/>
                <a:ea typeface="Calibri"/>
                <a:cs typeface="Calibri"/>
                <a:sym typeface="Calibri"/>
              </a:rPr>
              <a:t>The Bible was written thousands of years ago and needs to be interpreted in light of the social and cultural norms of 20</a:t>
            </a:r>
            <a:r>
              <a:rPr lang="en-GB" sz="800">
                <a:solidFill>
                  <a:schemeClr val="dk1"/>
                </a:solidFill>
                <a:latin typeface="Calibri"/>
                <a:ea typeface="Calibri"/>
                <a:cs typeface="Calibri"/>
                <a:sym typeface="Calibri"/>
              </a:rPr>
              <a:t>21</a:t>
            </a:r>
            <a:endParaRPr sz="1100" b="0" i="0" u="none" strike="noStrike" cap="none">
              <a:solidFill>
                <a:srgbClr val="000000"/>
              </a:solidFill>
              <a:latin typeface="Arial"/>
              <a:ea typeface="Arial"/>
              <a:cs typeface="Arial"/>
              <a:sym typeface="Arial"/>
            </a:endParaRPr>
          </a:p>
          <a:p>
            <a:pPr marL="127000" marR="0" lvl="0" indent="-127000" algn="l" rtl="0">
              <a:lnSpc>
                <a:spcPct val="100000"/>
              </a:lnSpc>
              <a:spcBef>
                <a:spcPts val="0"/>
              </a:spcBef>
              <a:spcAft>
                <a:spcPts val="0"/>
              </a:spcAft>
              <a:buClr>
                <a:schemeClr val="dk1"/>
              </a:buClr>
              <a:buSzPts val="800"/>
              <a:buFont typeface="Arial"/>
              <a:buChar char="•"/>
            </a:pPr>
            <a:r>
              <a:rPr lang="en-GB" sz="800" b="0" i="0" u="none" strike="noStrike" cap="none">
                <a:solidFill>
                  <a:schemeClr val="dk1"/>
                </a:solidFill>
                <a:latin typeface="Calibri"/>
                <a:ea typeface="Calibri"/>
                <a:cs typeface="Calibri"/>
                <a:sym typeface="Calibri"/>
              </a:rPr>
              <a:t>Jesus taught everyone to love and treat others equally: ‘</a:t>
            </a:r>
            <a:r>
              <a:rPr lang="en-GB" sz="800" b="1" i="0" u="none" strike="noStrike" cap="none">
                <a:solidFill>
                  <a:schemeClr val="dk1"/>
                </a:solidFill>
                <a:latin typeface="Calibri"/>
                <a:ea typeface="Calibri"/>
                <a:cs typeface="Calibri"/>
                <a:sym typeface="Calibri"/>
              </a:rPr>
              <a:t>Treat people how you would want to be treated</a:t>
            </a:r>
            <a:r>
              <a:rPr lang="en-GB" sz="800" b="0" i="0" u="none" strike="noStrike" cap="none">
                <a:solidFill>
                  <a:schemeClr val="dk1"/>
                </a:solidFill>
                <a:latin typeface="Calibri"/>
                <a:ea typeface="Calibri"/>
                <a:cs typeface="Calibri"/>
                <a:sym typeface="Calibri"/>
              </a:rPr>
              <a:t>’ and ‘</a:t>
            </a:r>
            <a:r>
              <a:rPr lang="en-GB" sz="800" b="1" i="0" u="none" strike="noStrike" cap="none">
                <a:solidFill>
                  <a:schemeClr val="dk1"/>
                </a:solidFill>
                <a:latin typeface="Calibri"/>
                <a:ea typeface="Calibri"/>
                <a:cs typeface="Calibri"/>
                <a:sym typeface="Calibri"/>
              </a:rPr>
              <a:t>Love your neighbour</a:t>
            </a:r>
            <a:r>
              <a:rPr lang="en-GB" sz="800" b="0" i="0" u="none" strike="noStrike" cap="none">
                <a:solidFill>
                  <a:schemeClr val="dk1"/>
                </a:solidFill>
                <a:latin typeface="Calibri"/>
                <a:ea typeface="Calibri"/>
                <a:cs typeface="Calibri"/>
                <a:sym typeface="Calibri"/>
              </a:rPr>
              <a:t>’</a:t>
            </a:r>
            <a:endParaRPr sz="1100" b="0" i="0" u="none" strike="noStrike" cap="none">
              <a:solidFill>
                <a:srgbClr val="000000"/>
              </a:solidFill>
              <a:latin typeface="Arial"/>
              <a:ea typeface="Arial"/>
              <a:cs typeface="Arial"/>
              <a:sym typeface="Arial"/>
            </a:endParaRPr>
          </a:p>
          <a:p>
            <a:pPr marL="127000" marR="0" lvl="0" indent="-127000" algn="l" rtl="0">
              <a:lnSpc>
                <a:spcPct val="100000"/>
              </a:lnSpc>
              <a:spcBef>
                <a:spcPts val="0"/>
              </a:spcBef>
              <a:spcAft>
                <a:spcPts val="0"/>
              </a:spcAft>
              <a:buClr>
                <a:schemeClr val="dk1"/>
              </a:buClr>
              <a:buSzPts val="800"/>
              <a:buFont typeface="Arial"/>
              <a:buChar char="•"/>
            </a:pPr>
            <a:r>
              <a:rPr lang="en-GB" sz="800" b="0" i="0" u="none" strike="noStrike" cap="none">
                <a:solidFill>
                  <a:schemeClr val="dk1"/>
                </a:solidFill>
                <a:latin typeface="Calibri"/>
                <a:ea typeface="Calibri"/>
                <a:cs typeface="Calibri"/>
                <a:sym typeface="Calibri"/>
              </a:rPr>
              <a:t>The Church of England now allows</a:t>
            </a:r>
            <a:r>
              <a:rPr lang="en-GB" sz="800" b="1" i="0" u="none" strike="noStrike" cap="none">
                <a:solidFill>
                  <a:schemeClr val="dk1"/>
                </a:solidFill>
                <a:latin typeface="Calibri"/>
                <a:ea typeface="Calibri"/>
                <a:cs typeface="Calibri"/>
                <a:sym typeface="Calibri"/>
              </a:rPr>
              <a:t> gay priests</a:t>
            </a:r>
            <a:r>
              <a:rPr lang="en-GB" sz="800" b="0" i="0" u="none" strike="noStrike" cap="none">
                <a:solidFill>
                  <a:schemeClr val="dk1"/>
                </a:solidFill>
                <a:latin typeface="Calibri"/>
                <a:ea typeface="Calibri"/>
                <a:cs typeface="Calibri"/>
                <a:sym typeface="Calibri"/>
              </a:rPr>
              <a:t> to lead the church; the Quaker Church accepts same-sex marriage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GB" sz="800" b="1" i="0" u="sng" strike="noStrike" cap="none">
                <a:solidFill>
                  <a:schemeClr val="dk1"/>
                </a:solidFill>
                <a:latin typeface="Calibri"/>
                <a:ea typeface="Calibri"/>
                <a:cs typeface="Calibri"/>
                <a:sym typeface="Calibri"/>
              </a:rPr>
              <a:t>Christians Against-</a:t>
            </a:r>
            <a:endParaRPr sz="1100" b="0" i="0" u="sng" strike="noStrike" cap="none">
              <a:solidFill>
                <a:srgbClr val="000000"/>
              </a:solidFill>
              <a:latin typeface="Arial"/>
              <a:ea typeface="Arial"/>
              <a:cs typeface="Arial"/>
              <a:sym typeface="Arial"/>
            </a:endParaRPr>
          </a:p>
          <a:p>
            <a:pPr marL="127000" marR="0" lvl="0" indent="-127000" algn="l" rtl="0">
              <a:lnSpc>
                <a:spcPct val="100000"/>
              </a:lnSpc>
              <a:spcBef>
                <a:spcPts val="0"/>
              </a:spcBef>
              <a:spcAft>
                <a:spcPts val="0"/>
              </a:spcAft>
              <a:buClr>
                <a:schemeClr val="dk1"/>
              </a:buClr>
              <a:buSzPts val="800"/>
              <a:buFont typeface="Arial"/>
              <a:buChar char="•"/>
            </a:pPr>
            <a:r>
              <a:rPr lang="en-GB" sz="800" b="0" i="0" u="none" strike="noStrike" cap="none">
                <a:solidFill>
                  <a:schemeClr val="dk1"/>
                </a:solidFill>
                <a:latin typeface="Calibri"/>
                <a:ea typeface="Calibri"/>
                <a:cs typeface="Calibri"/>
                <a:sym typeface="Calibri"/>
              </a:rPr>
              <a:t>If God had wanted Adam to be with a man, he would have created him a male companion instead of Eve.</a:t>
            </a:r>
            <a:endParaRPr sz="1100" b="0" i="0" u="none" strike="noStrike" cap="none">
              <a:solidFill>
                <a:srgbClr val="000000"/>
              </a:solidFill>
              <a:latin typeface="Arial"/>
              <a:ea typeface="Arial"/>
              <a:cs typeface="Arial"/>
              <a:sym typeface="Arial"/>
            </a:endParaRPr>
          </a:p>
          <a:p>
            <a:pPr marL="127000" marR="0" lvl="0" indent="-127000" algn="l" rtl="0">
              <a:lnSpc>
                <a:spcPct val="100000"/>
              </a:lnSpc>
              <a:spcBef>
                <a:spcPts val="0"/>
              </a:spcBef>
              <a:spcAft>
                <a:spcPts val="0"/>
              </a:spcAft>
              <a:buClr>
                <a:schemeClr val="dk1"/>
              </a:buClr>
              <a:buSzPts val="800"/>
              <a:buFont typeface="Arial"/>
              <a:buChar char="•"/>
            </a:pPr>
            <a:r>
              <a:rPr lang="en-GB" sz="800" b="0" i="0" u="none" strike="noStrike" cap="none">
                <a:solidFill>
                  <a:schemeClr val="dk1"/>
                </a:solidFill>
                <a:latin typeface="Calibri"/>
                <a:ea typeface="Calibri"/>
                <a:cs typeface="Calibri"/>
                <a:sym typeface="Calibri"/>
              </a:rPr>
              <a:t>The purpose of sex is for procreation (having children). Therefore, same sex relationships go against God’s plan for us to ‘</a:t>
            </a:r>
            <a:r>
              <a:rPr lang="en-GB" sz="800" b="1" i="0" u="none" strike="noStrike" cap="none">
                <a:solidFill>
                  <a:schemeClr val="dk1"/>
                </a:solidFill>
                <a:latin typeface="Calibri"/>
                <a:ea typeface="Calibri"/>
                <a:cs typeface="Calibri"/>
                <a:sym typeface="Calibri"/>
              </a:rPr>
              <a:t>go forth and multiply</a:t>
            </a:r>
            <a:r>
              <a:rPr lang="en-GB" sz="800" b="0" i="0" u="none" strike="noStrike" cap="none">
                <a:solidFill>
                  <a:schemeClr val="dk1"/>
                </a:solidFill>
                <a:latin typeface="Calibri"/>
                <a:ea typeface="Calibri"/>
                <a:cs typeface="Calibri"/>
                <a:sym typeface="Calibri"/>
              </a:rPr>
              <a:t>’ (have children). </a:t>
            </a:r>
            <a:endParaRPr sz="1100" b="0" i="0" u="none" strike="noStrike" cap="none">
              <a:solidFill>
                <a:srgbClr val="000000"/>
              </a:solidFill>
              <a:latin typeface="Arial"/>
              <a:ea typeface="Arial"/>
              <a:cs typeface="Arial"/>
              <a:sym typeface="Arial"/>
            </a:endParaRPr>
          </a:p>
          <a:p>
            <a:pPr marL="127000" marR="0" lvl="0" indent="-127000" algn="l" rtl="0">
              <a:lnSpc>
                <a:spcPct val="100000"/>
              </a:lnSpc>
              <a:spcBef>
                <a:spcPts val="0"/>
              </a:spcBef>
              <a:spcAft>
                <a:spcPts val="0"/>
              </a:spcAft>
              <a:buClr>
                <a:schemeClr val="dk1"/>
              </a:buClr>
              <a:buSzPts val="800"/>
              <a:buFont typeface="Arial"/>
              <a:buChar char="•"/>
            </a:pPr>
            <a:r>
              <a:rPr lang="en-GB" sz="800">
                <a:solidFill>
                  <a:schemeClr val="dk1"/>
                </a:solidFill>
                <a:latin typeface="Calibri"/>
                <a:ea typeface="Calibri"/>
                <a:cs typeface="Calibri"/>
                <a:sym typeface="Calibri"/>
              </a:rPr>
              <a:t>The Bible states: </a:t>
            </a:r>
            <a:r>
              <a:rPr lang="en-GB" sz="800" b="0" i="0" u="none" strike="noStrike" cap="none">
                <a:solidFill>
                  <a:schemeClr val="dk1"/>
                </a:solidFill>
                <a:latin typeface="Calibri"/>
                <a:ea typeface="Calibri"/>
                <a:cs typeface="Calibri"/>
                <a:sym typeface="Calibri"/>
              </a:rPr>
              <a:t>‘</a:t>
            </a:r>
            <a:r>
              <a:rPr lang="en-GB" sz="800" b="1" i="0" u="none" strike="noStrike" cap="none">
                <a:solidFill>
                  <a:schemeClr val="dk1"/>
                </a:solidFill>
                <a:latin typeface="Calibri"/>
                <a:ea typeface="Calibri"/>
                <a:cs typeface="Calibri"/>
                <a:sym typeface="Calibri"/>
              </a:rPr>
              <a:t>Man should not lie with a man as he does with a woman</a:t>
            </a:r>
            <a:r>
              <a:rPr lang="en-GB" sz="800" b="0" i="0" u="none" strike="noStrike" cap="none">
                <a:solidFill>
                  <a:schemeClr val="dk1"/>
                </a:solidFill>
                <a:latin typeface="Calibri"/>
                <a:ea typeface="Calibri"/>
                <a:cs typeface="Calibri"/>
                <a:sym typeface="Calibri"/>
              </a:rPr>
              <a:t>’ . Therefore, it would be wrong for a man to have sex with another man. </a:t>
            </a:r>
            <a:endParaRPr sz="1100" b="0" i="0" u="none" strike="noStrike" cap="none">
              <a:solidFill>
                <a:srgbClr val="000000"/>
              </a:solidFill>
              <a:latin typeface="Arial"/>
              <a:ea typeface="Arial"/>
              <a:cs typeface="Arial"/>
              <a:sym typeface="Arial"/>
            </a:endParaRPr>
          </a:p>
          <a:p>
            <a:pPr marL="127000" marR="0" lvl="0" indent="-127000" algn="l" rtl="0">
              <a:lnSpc>
                <a:spcPct val="100000"/>
              </a:lnSpc>
              <a:spcBef>
                <a:spcPts val="0"/>
              </a:spcBef>
              <a:spcAft>
                <a:spcPts val="0"/>
              </a:spcAft>
              <a:buClr>
                <a:schemeClr val="dk1"/>
              </a:buClr>
              <a:buSzPts val="800"/>
              <a:buFont typeface="Arial"/>
              <a:buChar char="•"/>
            </a:pPr>
            <a:r>
              <a:rPr lang="en-GB" sz="800" b="0" i="0" u="none" strike="noStrike" cap="none">
                <a:solidFill>
                  <a:schemeClr val="dk1"/>
                </a:solidFill>
                <a:latin typeface="Calibri"/>
                <a:ea typeface="Calibri"/>
                <a:cs typeface="Calibri"/>
                <a:sym typeface="Calibri"/>
              </a:rPr>
              <a:t>Homosexuality is considered sexual immorality, and therefore a sin. The Bible tells Christians to ‘</a:t>
            </a:r>
            <a:r>
              <a:rPr lang="en-GB" sz="800" b="1" i="1" u="none" strike="noStrike" cap="none">
                <a:solidFill>
                  <a:schemeClr val="dk1"/>
                </a:solidFill>
                <a:latin typeface="Calibri"/>
                <a:ea typeface="Calibri"/>
                <a:cs typeface="Calibri"/>
                <a:sym typeface="Calibri"/>
              </a:rPr>
              <a:t>flee from sexual immorality’.</a:t>
            </a:r>
            <a:endParaRPr sz="1100" b="1" i="1" u="none" strike="noStrike" cap="none">
              <a:solidFill>
                <a:srgbClr val="000000"/>
              </a:solidFil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GB" sz="900" b="1" i="0" u="sng" strike="noStrike" cap="none">
                <a:solidFill>
                  <a:schemeClr val="dk1"/>
                </a:solidFill>
                <a:latin typeface="Calibri"/>
                <a:ea typeface="Calibri"/>
                <a:cs typeface="Calibri"/>
                <a:sym typeface="Calibri"/>
              </a:rPr>
              <a:t>Muslims Against- </a:t>
            </a:r>
            <a:endParaRPr sz="900" b="0" i="0" u="none" strike="noStrike" cap="none">
              <a:solidFill>
                <a:srgbClr val="000000"/>
              </a:solidFill>
              <a:latin typeface="Arial"/>
              <a:ea typeface="Arial"/>
              <a:cs typeface="Arial"/>
              <a:sym typeface="Arial"/>
            </a:endParaRPr>
          </a:p>
          <a:p>
            <a:pPr marL="127000" marR="0" lvl="0" indent="-127000" algn="l" rtl="0">
              <a:lnSpc>
                <a:spcPct val="100000"/>
              </a:lnSpc>
              <a:spcBef>
                <a:spcPts val="0"/>
              </a:spcBef>
              <a:spcAft>
                <a:spcPts val="0"/>
              </a:spcAft>
              <a:buClr>
                <a:schemeClr val="dk1"/>
              </a:buClr>
              <a:buSzPts val="800"/>
              <a:buFont typeface="Arial"/>
              <a:buChar char="•"/>
            </a:pPr>
            <a:r>
              <a:rPr lang="en-GB" sz="800" b="0" i="0" u="none" strike="noStrike" cap="none">
                <a:solidFill>
                  <a:schemeClr val="dk1"/>
                </a:solidFill>
                <a:latin typeface="Calibri"/>
                <a:ea typeface="Calibri"/>
                <a:cs typeface="Calibri"/>
                <a:sym typeface="Calibri"/>
              </a:rPr>
              <a:t>The Qur’an states that those who ‘</a:t>
            </a:r>
            <a:r>
              <a:rPr lang="en-GB" sz="800" b="1" i="0" u="none" strike="noStrike" cap="none">
                <a:solidFill>
                  <a:schemeClr val="dk1"/>
                </a:solidFill>
                <a:latin typeface="Calibri"/>
                <a:ea typeface="Calibri"/>
                <a:cs typeface="Calibri"/>
                <a:sym typeface="Calibri"/>
              </a:rPr>
              <a:t>lust after men instead of women</a:t>
            </a:r>
            <a:r>
              <a:rPr lang="en-GB" sz="800" b="0" i="0" u="none" strike="noStrike" cap="none">
                <a:solidFill>
                  <a:schemeClr val="dk1"/>
                </a:solidFill>
                <a:latin typeface="Calibri"/>
                <a:ea typeface="Calibri"/>
                <a:cs typeface="Calibri"/>
                <a:sym typeface="Calibri"/>
              </a:rPr>
              <a:t>’ are a ‘</a:t>
            </a:r>
            <a:r>
              <a:rPr lang="en-GB" sz="800" b="1" i="0" u="none" strike="noStrike" cap="none">
                <a:solidFill>
                  <a:schemeClr val="dk1"/>
                </a:solidFill>
                <a:latin typeface="Calibri"/>
                <a:ea typeface="Calibri"/>
                <a:cs typeface="Calibri"/>
                <a:sym typeface="Calibri"/>
              </a:rPr>
              <a:t>degenerate people</a:t>
            </a:r>
            <a:r>
              <a:rPr lang="en-GB" sz="800" b="0" i="0" u="none" strike="noStrike" cap="none">
                <a:solidFill>
                  <a:schemeClr val="dk1"/>
                </a:solidFill>
                <a:latin typeface="Calibri"/>
                <a:ea typeface="Calibri"/>
                <a:cs typeface="Calibri"/>
                <a:sym typeface="Calibri"/>
              </a:rPr>
              <a:t>’.</a:t>
            </a:r>
            <a:endParaRPr sz="1100" b="0" i="0" u="none" strike="noStrike" cap="none">
              <a:solidFill>
                <a:srgbClr val="000000"/>
              </a:solidFill>
              <a:latin typeface="Arial"/>
              <a:ea typeface="Arial"/>
              <a:cs typeface="Arial"/>
              <a:sym typeface="Arial"/>
            </a:endParaRPr>
          </a:p>
          <a:p>
            <a:pPr marL="127000" marR="0" lvl="0" indent="-127000" algn="l" rtl="0">
              <a:lnSpc>
                <a:spcPct val="100000"/>
              </a:lnSpc>
              <a:spcBef>
                <a:spcPts val="0"/>
              </a:spcBef>
              <a:spcAft>
                <a:spcPts val="0"/>
              </a:spcAft>
              <a:buClr>
                <a:schemeClr val="dk1"/>
              </a:buClr>
              <a:buSzPts val="800"/>
              <a:buFont typeface="Arial"/>
              <a:buChar char="•"/>
            </a:pPr>
            <a:r>
              <a:rPr lang="en-GB" sz="800" b="0" i="0" u="none" strike="noStrike" cap="none">
                <a:solidFill>
                  <a:schemeClr val="dk1"/>
                </a:solidFill>
                <a:latin typeface="Calibri"/>
                <a:ea typeface="Calibri"/>
                <a:cs typeface="Calibri"/>
                <a:sym typeface="Calibri"/>
              </a:rPr>
              <a:t>The Hadith d</a:t>
            </a:r>
            <a:r>
              <a:rPr lang="en-GB" sz="800" b="1" i="1" u="none" strike="noStrike" cap="none">
                <a:solidFill>
                  <a:schemeClr val="dk1"/>
                </a:solidFill>
                <a:latin typeface="Calibri"/>
                <a:ea typeface="Calibri"/>
                <a:cs typeface="Calibri"/>
                <a:sym typeface="Calibri"/>
              </a:rPr>
              <a:t>escribes lesbianism as ‘adultery’ and states that women in same-sex relationships should be put to death.</a:t>
            </a:r>
            <a:endParaRPr sz="1100" b="1" i="1" u="none" strike="noStrike" cap="none">
              <a:solidFill>
                <a:srgbClr val="000000"/>
              </a:solidFill>
            </a:endParaRPr>
          </a:p>
          <a:p>
            <a:pPr marL="127000" marR="0" lvl="0" indent="-127000" algn="l" rtl="0">
              <a:lnSpc>
                <a:spcPct val="100000"/>
              </a:lnSpc>
              <a:spcBef>
                <a:spcPts val="0"/>
              </a:spcBef>
              <a:spcAft>
                <a:spcPts val="0"/>
              </a:spcAft>
              <a:buClr>
                <a:schemeClr val="dk1"/>
              </a:buClr>
              <a:buSzPts val="800"/>
              <a:buFont typeface="Arial"/>
              <a:buChar char="•"/>
            </a:pPr>
            <a:r>
              <a:rPr lang="en-GB" sz="800" b="0" i="0" u="none" strike="noStrike" cap="none">
                <a:solidFill>
                  <a:schemeClr val="dk1"/>
                </a:solidFill>
                <a:latin typeface="Calibri"/>
                <a:ea typeface="Calibri"/>
                <a:cs typeface="Calibri"/>
                <a:sym typeface="Calibri"/>
              </a:rPr>
              <a:t>In many Muslims countries, under the</a:t>
            </a:r>
            <a:r>
              <a:rPr lang="en-GB" sz="800" b="1" i="0" u="none" strike="noStrike" cap="none">
                <a:solidFill>
                  <a:schemeClr val="dk1"/>
                </a:solidFill>
                <a:latin typeface="Calibri"/>
                <a:ea typeface="Calibri"/>
                <a:cs typeface="Calibri"/>
                <a:sym typeface="Calibri"/>
              </a:rPr>
              <a:t> Shari’ah law</a:t>
            </a:r>
            <a:r>
              <a:rPr lang="en-GB" sz="800" b="0" i="0" u="none" strike="noStrike" cap="none">
                <a:solidFill>
                  <a:schemeClr val="dk1"/>
                </a:solidFill>
                <a:latin typeface="Calibri"/>
                <a:ea typeface="Calibri"/>
                <a:cs typeface="Calibri"/>
                <a:sym typeface="Calibri"/>
              </a:rPr>
              <a:t>, homosexuality is punishable by death.</a:t>
            </a:r>
            <a:endParaRPr sz="800" b="0" i="0" u="none" strike="noStrike" cap="none">
              <a:solidFill>
                <a:schemeClr val="dk1"/>
              </a:solidFill>
              <a:latin typeface="Calibri"/>
              <a:ea typeface="Calibri"/>
              <a:cs typeface="Calibri"/>
              <a:sym typeface="Calibri"/>
            </a:endParaRPr>
          </a:p>
          <a:p>
            <a:pPr marL="127000" marR="0" lvl="0" indent="-76200" algn="l" rtl="0">
              <a:lnSpc>
                <a:spcPct val="100000"/>
              </a:lnSpc>
              <a:spcBef>
                <a:spcPts val="0"/>
              </a:spcBef>
              <a:spcAft>
                <a:spcPts val="0"/>
              </a:spcAft>
              <a:buClr>
                <a:schemeClr val="dk1"/>
              </a:buClr>
              <a:buSzPts val="800"/>
              <a:buFont typeface="Arial"/>
              <a:buNone/>
            </a:pPr>
            <a:endParaRPr sz="800" b="0" i="0" u="none" strike="noStrike" cap="none">
              <a:solidFill>
                <a:schemeClr val="dk1"/>
              </a:solidFill>
              <a:latin typeface="Calibri"/>
              <a:ea typeface="Calibri"/>
              <a:cs typeface="Calibri"/>
              <a:sym typeface="Calibri"/>
            </a:endParaRPr>
          </a:p>
          <a:p>
            <a:pPr marL="127000" marR="0" lvl="0" indent="-76200" algn="l" rtl="0">
              <a:lnSpc>
                <a:spcPct val="100000"/>
              </a:lnSpc>
              <a:spcBef>
                <a:spcPts val="0"/>
              </a:spcBef>
              <a:spcAft>
                <a:spcPts val="0"/>
              </a:spcAft>
              <a:buClr>
                <a:schemeClr val="dk1"/>
              </a:buClr>
              <a:buSzPts val="800"/>
              <a:buFont typeface="Arial"/>
              <a:buNone/>
            </a:pPr>
            <a:endParaRPr sz="800" b="0" i="0" u="none" strike="noStrike" cap="none">
              <a:solidFill>
                <a:schemeClr val="dk1"/>
              </a:solidFill>
              <a:latin typeface="Calibri"/>
              <a:ea typeface="Calibri"/>
              <a:cs typeface="Calibri"/>
              <a:sym typeface="Calibri"/>
            </a:endParaRPr>
          </a:p>
        </p:txBody>
      </p:sp>
      <p:sp>
        <p:nvSpPr>
          <p:cNvPr id="89" name="Google Shape;89;p15"/>
          <p:cNvSpPr txBox="1"/>
          <p:nvPr/>
        </p:nvSpPr>
        <p:spPr>
          <a:xfrm>
            <a:off x="-671231" y="-11719"/>
            <a:ext cx="4023000" cy="377100"/>
          </a:xfrm>
          <a:prstGeom prst="rect">
            <a:avLst/>
          </a:prstGeom>
          <a:noFill/>
          <a:ln>
            <a:noFill/>
          </a:ln>
        </p:spPr>
        <p:txBody>
          <a:bodyPr spcFirstLastPara="1" wrap="square" lIns="68575" tIns="34275" rIns="68575" bIns="34275" anchor="t" anchorCtr="0">
            <a:spAutoFit/>
          </a:bodyPr>
          <a:lstStyle/>
          <a:p>
            <a:pPr marL="685800" marR="0" lvl="0" indent="0" algn="l" rtl="0">
              <a:lnSpc>
                <a:spcPct val="100000"/>
              </a:lnSpc>
              <a:spcBef>
                <a:spcPts val="0"/>
              </a:spcBef>
              <a:spcAft>
                <a:spcPts val="0"/>
              </a:spcAft>
              <a:buNone/>
            </a:pPr>
            <a:r>
              <a:rPr lang="en-GB" sz="2000" b="1">
                <a:solidFill>
                  <a:schemeClr val="dk1"/>
                </a:solidFill>
                <a:latin typeface="Calibri"/>
                <a:ea typeface="Calibri"/>
                <a:cs typeface="Calibri"/>
                <a:sym typeface="Calibri"/>
              </a:rPr>
              <a:t>1.</a:t>
            </a:r>
            <a:r>
              <a:rPr lang="en-GB" sz="2000" b="1" i="0" u="none" strike="noStrike" cap="none">
                <a:solidFill>
                  <a:schemeClr val="dk1"/>
                </a:solidFill>
                <a:latin typeface="Calibri"/>
                <a:ea typeface="Calibri"/>
                <a:cs typeface="Calibri"/>
                <a:sym typeface="Calibri"/>
              </a:rPr>
              <a:t>Issues of Relationships</a:t>
            </a:r>
            <a:endParaRPr sz="2000" b="1" i="0" u="none" strike="noStrike" cap="none">
              <a:solidFill>
                <a:schemeClr val="dk1"/>
              </a:solidFill>
              <a:latin typeface="Calibri"/>
              <a:ea typeface="Calibri"/>
              <a:cs typeface="Calibri"/>
              <a:sym typeface="Calibri"/>
            </a:endParaRPr>
          </a:p>
        </p:txBody>
      </p:sp>
      <p:pic>
        <p:nvPicPr>
          <p:cNvPr id="90" name="Google Shape;90;p15"/>
          <p:cNvPicPr preferRelativeResize="0"/>
          <p:nvPr/>
        </p:nvPicPr>
        <p:blipFill rotWithShape="1">
          <a:blip r:embed="rId3">
            <a:alphaModFix/>
          </a:blip>
          <a:srcRect/>
          <a:stretch/>
        </p:blipFill>
        <p:spPr>
          <a:xfrm>
            <a:off x="7861369" y="1628911"/>
            <a:ext cx="518663" cy="307364"/>
          </a:xfrm>
          <a:prstGeom prst="rect">
            <a:avLst/>
          </a:prstGeom>
          <a:noFill/>
          <a:ln>
            <a:noFill/>
          </a:ln>
          <a:effectLst>
            <a:outerShdw blurRad="57150" dist="19050" dir="5400000" algn="bl" rotWithShape="0">
              <a:srgbClr val="000000">
                <a:alpha val="49800"/>
              </a:srgbClr>
            </a:outerShdw>
          </a:effectLst>
        </p:spPr>
      </p:pic>
      <p:pic>
        <p:nvPicPr>
          <p:cNvPr id="91" name="Google Shape;91;p15"/>
          <p:cNvPicPr preferRelativeResize="0"/>
          <p:nvPr/>
        </p:nvPicPr>
        <p:blipFill rotWithShape="1">
          <a:blip r:embed="rId4">
            <a:alphaModFix/>
          </a:blip>
          <a:srcRect/>
          <a:stretch/>
        </p:blipFill>
        <p:spPr>
          <a:xfrm>
            <a:off x="3618325" y="1945498"/>
            <a:ext cx="357675" cy="570201"/>
          </a:xfrm>
          <a:prstGeom prst="rect">
            <a:avLst/>
          </a:prstGeom>
          <a:noFill/>
          <a:ln>
            <a:noFill/>
          </a:ln>
        </p:spPr>
      </p:pic>
      <p:pic>
        <p:nvPicPr>
          <p:cNvPr id="92" name="Google Shape;92;p15"/>
          <p:cNvPicPr preferRelativeResize="0"/>
          <p:nvPr/>
        </p:nvPicPr>
        <p:blipFill rotWithShape="1">
          <a:blip r:embed="rId5">
            <a:alphaModFix/>
          </a:blip>
          <a:srcRect/>
          <a:stretch/>
        </p:blipFill>
        <p:spPr>
          <a:xfrm>
            <a:off x="3391414" y="0"/>
            <a:ext cx="301885" cy="357488"/>
          </a:xfrm>
          <a:prstGeom prst="rect">
            <a:avLst/>
          </a:prstGeom>
          <a:noFill/>
          <a:ln>
            <a:noFill/>
          </a:ln>
        </p:spPr>
      </p:pic>
      <p:sp>
        <p:nvSpPr>
          <p:cNvPr id="93" name="Google Shape;93;p15"/>
          <p:cNvSpPr/>
          <p:nvPr/>
        </p:nvSpPr>
        <p:spPr>
          <a:xfrm>
            <a:off x="8513" y="1715531"/>
            <a:ext cx="4925100" cy="3418500"/>
          </a:xfrm>
          <a:prstGeom prst="roundRect">
            <a:avLst>
              <a:gd name="adj" fmla="val 16667"/>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GB" sz="1100" b="1" i="0" u="sng" strike="noStrike" cap="none" dirty="0">
                <a:solidFill>
                  <a:schemeClr val="dk1"/>
                </a:solidFill>
                <a:latin typeface="Calibri"/>
                <a:ea typeface="Calibri"/>
                <a:cs typeface="Calibri"/>
                <a:sym typeface="Calibri"/>
              </a:rPr>
              <a:t>Religious </a:t>
            </a:r>
            <a:r>
              <a:rPr lang="en-GB" sz="1100" b="1" u="sng" dirty="0">
                <a:solidFill>
                  <a:schemeClr val="dk1"/>
                </a:solidFill>
                <a:latin typeface="Calibri"/>
                <a:ea typeface="Calibri"/>
                <a:cs typeface="Calibri"/>
                <a:sym typeface="Calibri"/>
              </a:rPr>
              <a:t>A</a:t>
            </a:r>
            <a:r>
              <a:rPr lang="en-GB" sz="1100" b="1" i="0" u="sng" strike="noStrike" cap="none" dirty="0">
                <a:solidFill>
                  <a:schemeClr val="dk1"/>
                </a:solidFill>
                <a:latin typeface="Calibri"/>
                <a:ea typeface="Calibri"/>
                <a:cs typeface="Calibri"/>
                <a:sym typeface="Calibri"/>
              </a:rPr>
              <a:t>ttitudes to </a:t>
            </a:r>
            <a:r>
              <a:rPr lang="en-GB" sz="1100" b="1" u="sng" dirty="0">
                <a:solidFill>
                  <a:schemeClr val="dk1"/>
                </a:solidFill>
                <a:latin typeface="Calibri"/>
                <a:ea typeface="Calibri"/>
                <a:cs typeface="Calibri"/>
                <a:sym typeface="Calibri"/>
              </a:rPr>
              <a:t>M</a:t>
            </a:r>
            <a:r>
              <a:rPr lang="en-GB" sz="1100" b="1" i="0" u="sng" strike="noStrike" cap="none" dirty="0">
                <a:solidFill>
                  <a:schemeClr val="dk1"/>
                </a:solidFill>
                <a:latin typeface="Calibri"/>
                <a:ea typeface="Calibri"/>
                <a:cs typeface="Calibri"/>
                <a:sym typeface="Calibri"/>
              </a:rPr>
              <a:t>arriage and </a:t>
            </a:r>
            <a:r>
              <a:rPr lang="en-GB" sz="1100" b="1" u="sng" dirty="0">
                <a:solidFill>
                  <a:schemeClr val="dk1"/>
                </a:solidFill>
                <a:latin typeface="Calibri"/>
                <a:ea typeface="Calibri"/>
                <a:cs typeface="Calibri"/>
                <a:sym typeface="Calibri"/>
              </a:rPr>
              <a:t>D</a:t>
            </a:r>
            <a:r>
              <a:rPr lang="en-GB" sz="1100" b="1" i="0" u="sng" strike="noStrike" cap="none" dirty="0">
                <a:solidFill>
                  <a:schemeClr val="dk1"/>
                </a:solidFill>
                <a:latin typeface="Calibri"/>
                <a:ea typeface="Calibri"/>
                <a:cs typeface="Calibri"/>
                <a:sym typeface="Calibri"/>
              </a:rPr>
              <a:t>ivorce</a:t>
            </a:r>
            <a:endParaRPr sz="800" b="1" u="sng"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GB" sz="800" b="1" i="0" u="sng" strike="noStrike" cap="none" dirty="0">
                <a:solidFill>
                  <a:schemeClr val="dk1"/>
                </a:solidFill>
                <a:latin typeface="Calibri"/>
                <a:ea typeface="Calibri"/>
                <a:cs typeface="Calibri"/>
                <a:sym typeface="Calibri"/>
              </a:rPr>
              <a:t>Christians </a:t>
            </a:r>
            <a:r>
              <a:rPr lang="en-GB" sz="1100" u="sng" dirty="0"/>
              <a:t>  - </a:t>
            </a:r>
            <a:r>
              <a:rPr lang="en-GB" sz="800" dirty="0">
                <a:solidFill>
                  <a:schemeClr val="dk1"/>
                </a:solidFill>
                <a:latin typeface="Calibri"/>
                <a:ea typeface="Calibri"/>
                <a:cs typeface="Calibri"/>
                <a:sym typeface="Calibri"/>
              </a:rPr>
              <a:t>Marriage is p</a:t>
            </a:r>
            <a:r>
              <a:rPr lang="en-GB" sz="800" b="0" i="0" u="none" strike="noStrike" cap="none" dirty="0">
                <a:solidFill>
                  <a:schemeClr val="dk1"/>
                </a:solidFill>
                <a:latin typeface="Calibri"/>
                <a:ea typeface="Calibri"/>
                <a:cs typeface="Calibri"/>
                <a:sym typeface="Calibri"/>
              </a:rPr>
              <a:t>art of God’s plan for creation </a:t>
            </a:r>
            <a:endParaRPr sz="1100" b="0" i="0" u="none" strike="noStrike" cap="none" dirty="0">
              <a:solidFill>
                <a:srgbClr val="000000"/>
              </a:solidFill>
              <a:latin typeface="Arial"/>
              <a:ea typeface="Arial"/>
              <a:cs typeface="Arial"/>
              <a:sym typeface="Arial"/>
            </a:endParaRPr>
          </a:p>
          <a:p>
            <a:pPr marL="127000" marR="0" lvl="0" indent="-127000" algn="l" rtl="0">
              <a:lnSpc>
                <a:spcPct val="100000"/>
              </a:lnSpc>
              <a:spcBef>
                <a:spcPts val="0"/>
              </a:spcBef>
              <a:spcAft>
                <a:spcPts val="0"/>
              </a:spcAft>
              <a:buClr>
                <a:schemeClr val="dk1"/>
              </a:buClr>
              <a:buSzPts val="800"/>
              <a:buFont typeface="Arial"/>
              <a:buChar char="•"/>
            </a:pPr>
            <a:r>
              <a:rPr lang="en-GB" sz="800" b="0" i="0" u="none" strike="noStrike" cap="none" dirty="0">
                <a:solidFill>
                  <a:schemeClr val="dk1"/>
                </a:solidFill>
                <a:latin typeface="Calibri"/>
                <a:ea typeface="Calibri"/>
                <a:cs typeface="Calibri"/>
                <a:sym typeface="Calibri"/>
              </a:rPr>
              <a:t>An acceptable place to have sexual relations (although ideal state is </a:t>
            </a:r>
            <a:r>
              <a:rPr lang="en-GB" sz="800" b="1" i="0" u="none" strike="noStrike" cap="none" dirty="0">
                <a:solidFill>
                  <a:schemeClr val="dk1"/>
                </a:solidFill>
                <a:latin typeface="Calibri"/>
                <a:ea typeface="Calibri"/>
                <a:cs typeface="Calibri"/>
                <a:sym typeface="Calibri"/>
              </a:rPr>
              <a:t>celibacy</a:t>
            </a:r>
            <a:r>
              <a:rPr lang="en-GB" sz="800" b="0" i="0" u="none" strike="noStrike" cap="none" dirty="0">
                <a:solidFill>
                  <a:schemeClr val="dk1"/>
                </a:solidFill>
                <a:latin typeface="Calibri"/>
                <a:ea typeface="Calibri"/>
                <a:cs typeface="Calibri"/>
                <a:sym typeface="Calibri"/>
              </a:rPr>
              <a:t>)</a:t>
            </a:r>
            <a:endParaRPr sz="1100" b="0" i="0" u="none" strike="noStrike" cap="none" dirty="0">
              <a:solidFill>
                <a:srgbClr val="000000"/>
              </a:solidFill>
              <a:latin typeface="Arial"/>
              <a:ea typeface="Arial"/>
              <a:cs typeface="Arial"/>
              <a:sym typeface="Arial"/>
            </a:endParaRPr>
          </a:p>
          <a:p>
            <a:pPr marL="127000" marR="0" lvl="0" indent="-127000" algn="l" rtl="0">
              <a:lnSpc>
                <a:spcPct val="100000"/>
              </a:lnSpc>
              <a:spcBef>
                <a:spcPts val="0"/>
              </a:spcBef>
              <a:spcAft>
                <a:spcPts val="0"/>
              </a:spcAft>
              <a:buClr>
                <a:schemeClr val="dk1"/>
              </a:buClr>
              <a:buSzPts val="800"/>
              <a:buFont typeface="Arial"/>
              <a:buChar char="•"/>
            </a:pPr>
            <a:r>
              <a:rPr lang="en-GB" sz="800" b="0" i="0" u="none" strike="noStrike" cap="none" dirty="0">
                <a:solidFill>
                  <a:schemeClr val="dk1"/>
                </a:solidFill>
                <a:latin typeface="Calibri"/>
                <a:ea typeface="Calibri"/>
                <a:cs typeface="Calibri"/>
                <a:sym typeface="Calibri"/>
              </a:rPr>
              <a:t>Vows made in front of God that amounts to a binding promise </a:t>
            </a:r>
            <a:r>
              <a:rPr lang="en-GB" sz="1100" dirty="0"/>
              <a:t> / </a:t>
            </a:r>
            <a:r>
              <a:rPr lang="en-GB" sz="800" b="0" i="0" u="none" strike="noStrike" cap="none" dirty="0">
                <a:solidFill>
                  <a:schemeClr val="dk1"/>
                </a:solidFill>
                <a:latin typeface="Calibri"/>
                <a:ea typeface="Calibri"/>
                <a:cs typeface="Calibri"/>
                <a:sym typeface="Calibri"/>
              </a:rPr>
              <a:t>Marriage is a lifetime commitment </a:t>
            </a:r>
            <a:endParaRPr sz="800" b="0" i="0" u="none" strike="noStrike" cap="none" dirty="0">
              <a:solidFill>
                <a:schemeClr val="dk1"/>
              </a:solidFill>
              <a:latin typeface="Calibri"/>
              <a:ea typeface="Calibri"/>
              <a:cs typeface="Calibri"/>
              <a:sym typeface="Calibri"/>
            </a:endParaRPr>
          </a:p>
          <a:p>
            <a:pPr marL="127000" marR="0" lvl="0" indent="-127000" algn="l" rtl="0">
              <a:lnSpc>
                <a:spcPct val="100000"/>
              </a:lnSpc>
              <a:spcBef>
                <a:spcPts val="0"/>
              </a:spcBef>
              <a:spcAft>
                <a:spcPts val="0"/>
              </a:spcAft>
              <a:buClr>
                <a:schemeClr val="dk1"/>
              </a:buClr>
              <a:buSzPts val="800"/>
              <a:buFont typeface="Calibri"/>
              <a:buChar char="•"/>
            </a:pPr>
            <a:r>
              <a:rPr lang="en-GB" sz="800" dirty="0">
                <a:solidFill>
                  <a:schemeClr val="dk1"/>
                </a:solidFill>
                <a:latin typeface="Calibri"/>
                <a:ea typeface="Calibri"/>
                <a:cs typeface="Calibri"/>
                <a:sym typeface="Calibri"/>
              </a:rPr>
              <a:t>Jesus said:</a:t>
            </a:r>
            <a:r>
              <a:rPr lang="en-GB" sz="800" b="1" i="1" dirty="0">
                <a:solidFill>
                  <a:schemeClr val="dk1"/>
                </a:solidFill>
                <a:latin typeface="Calibri"/>
                <a:ea typeface="Calibri"/>
                <a:cs typeface="Calibri"/>
                <a:sym typeface="Calibri"/>
              </a:rPr>
              <a:t> ‘I tell you that anyone who divorces his wife, except for marital unfaithfulness, and marries another woman commits adultery.’ </a:t>
            </a:r>
            <a:r>
              <a:rPr lang="en-GB" sz="800" dirty="0">
                <a:solidFill>
                  <a:schemeClr val="dk1"/>
                </a:solidFill>
                <a:latin typeface="Calibri"/>
                <a:ea typeface="Calibri"/>
                <a:cs typeface="Calibri"/>
                <a:sym typeface="Calibri"/>
              </a:rPr>
              <a:t>/ Jesus’s teaching on divorce is that it is adultery, which is forbidden in the Ten Commandments, but he did allow for divorce in the case of a partner’s infidelity. This is interpreted by different denominations  in different ways:</a:t>
            </a:r>
            <a:endParaRPr sz="800" dirty="0">
              <a:solidFill>
                <a:schemeClr val="dk1"/>
              </a:solidFill>
              <a:latin typeface="Calibri"/>
              <a:ea typeface="Calibri"/>
              <a:cs typeface="Calibri"/>
              <a:sym typeface="Calibri"/>
            </a:endParaRPr>
          </a:p>
          <a:p>
            <a:pPr marL="127000" marR="0" lvl="0" indent="-127000" algn="l" rtl="0">
              <a:lnSpc>
                <a:spcPct val="100000"/>
              </a:lnSpc>
              <a:spcBef>
                <a:spcPts val="0"/>
              </a:spcBef>
              <a:spcAft>
                <a:spcPts val="0"/>
              </a:spcAft>
              <a:buClr>
                <a:schemeClr val="dk1"/>
              </a:buClr>
              <a:buSzPts val="800"/>
              <a:buFont typeface="Arial"/>
              <a:buChar char="•"/>
            </a:pPr>
            <a:r>
              <a:rPr lang="en-GB" sz="800" b="0" i="0" u="none" strike="noStrike" cap="none" dirty="0">
                <a:solidFill>
                  <a:schemeClr val="dk1"/>
                </a:solidFill>
                <a:latin typeface="Calibri"/>
                <a:ea typeface="Calibri"/>
                <a:cs typeface="Calibri"/>
                <a:sym typeface="Calibri"/>
              </a:rPr>
              <a:t>Roman Catholics do not recognise  divorc</a:t>
            </a:r>
            <a:r>
              <a:rPr lang="en-GB" sz="800" dirty="0">
                <a:solidFill>
                  <a:schemeClr val="dk1"/>
                </a:solidFill>
                <a:latin typeface="Calibri"/>
                <a:ea typeface="Calibri"/>
                <a:cs typeface="Calibri"/>
                <a:sym typeface="Calibri"/>
              </a:rPr>
              <a:t>e and </a:t>
            </a:r>
            <a:r>
              <a:rPr lang="en-GB" sz="800" b="0" i="0" u="none" strike="noStrike" cap="none" dirty="0">
                <a:solidFill>
                  <a:schemeClr val="dk1"/>
                </a:solidFill>
                <a:latin typeface="Calibri"/>
                <a:ea typeface="Calibri"/>
                <a:cs typeface="Calibri"/>
                <a:sym typeface="Calibri"/>
              </a:rPr>
              <a:t>do not allow remarriage unless one partner has died. They will try </a:t>
            </a:r>
            <a:r>
              <a:rPr lang="en-GB" sz="800" dirty="0">
                <a:solidFill>
                  <a:schemeClr val="dk1"/>
                </a:solidFill>
                <a:latin typeface="Calibri"/>
                <a:ea typeface="Calibri"/>
                <a:cs typeface="Calibri"/>
                <a:sym typeface="Calibri"/>
              </a:rPr>
              <a:t>to resolve problems as divorce is forbidden, but if unable - can have civil divorce  but cannot remarry in Catholic Church as the initial marriage was an everlasting covenant</a:t>
            </a:r>
            <a:endParaRPr sz="800" b="0" i="0" u="none" strike="noStrike" cap="none" dirty="0">
              <a:solidFill>
                <a:schemeClr val="dk1"/>
              </a:solidFill>
              <a:latin typeface="Calibri"/>
              <a:ea typeface="Calibri"/>
              <a:cs typeface="Calibri"/>
              <a:sym typeface="Calibri"/>
            </a:endParaRPr>
          </a:p>
          <a:p>
            <a:pPr marL="127000" marR="0" lvl="0" indent="-127000" algn="l" rtl="0">
              <a:lnSpc>
                <a:spcPct val="100000"/>
              </a:lnSpc>
              <a:spcBef>
                <a:spcPts val="0"/>
              </a:spcBef>
              <a:spcAft>
                <a:spcPts val="0"/>
              </a:spcAft>
              <a:buClr>
                <a:schemeClr val="dk1"/>
              </a:buClr>
              <a:buSzPts val="800"/>
              <a:buFont typeface="Calibri"/>
              <a:buChar char="•"/>
            </a:pPr>
            <a:r>
              <a:rPr lang="en-GB" sz="800" dirty="0">
                <a:solidFill>
                  <a:schemeClr val="dk1"/>
                </a:solidFill>
                <a:latin typeface="Calibri"/>
                <a:ea typeface="Calibri"/>
                <a:cs typeface="Calibri"/>
                <a:sym typeface="Calibri"/>
              </a:rPr>
              <a:t>The Church of England does not advocate divorce but it is allowed if the marriage has truly broken down and cannot be repaired. Someone who is divorced can now remarry in an Anglican church.</a:t>
            </a:r>
            <a:endParaRPr sz="800" dirty="0">
              <a:solidFill>
                <a:schemeClr val="dk1"/>
              </a:solidFill>
              <a:latin typeface="Calibri"/>
              <a:ea typeface="Calibri"/>
              <a:cs typeface="Calibri"/>
              <a:sym typeface="Calibri"/>
            </a:endParaRPr>
          </a:p>
          <a:p>
            <a:pPr marL="127000" marR="0" lvl="0" indent="-127000" algn="l" rtl="0">
              <a:lnSpc>
                <a:spcPct val="100000"/>
              </a:lnSpc>
              <a:spcBef>
                <a:spcPts val="0"/>
              </a:spcBef>
              <a:spcAft>
                <a:spcPts val="0"/>
              </a:spcAft>
              <a:buClr>
                <a:schemeClr val="dk1"/>
              </a:buClr>
              <a:buSzPts val="800"/>
              <a:buFont typeface="Calibri"/>
              <a:buChar char="•"/>
            </a:pPr>
            <a:r>
              <a:rPr lang="en-GB" sz="900" b="1" i="0" u="sng" strike="noStrike" cap="none">
                <a:solidFill>
                  <a:schemeClr val="dk1"/>
                </a:solidFill>
                <a:latin typeface="Calibri"/>
                <a:ea typeface="Calibri"/>
                <a:cs typeface="Calibri"/>
                <a:sym typeface="Calibri"/>
              </a:rPr>
              <a:t>Muslims </a:t>
            </a:r>
            <a:r>
              <a:rPr lang="en-GB" sz="1200" u="sng"/>
              <a:t> - </a:t>
            </a:r>
            <a:endParaRPr lang="en-GB" sz="1200" u="sng" smtClean="0"/>
          </a:p>
          <a:p>
            <a:pPr marL="127000" marR="0" lvl="0" indent="-127000" algn="l" rtl="0">
              <a:lnSpc>
                <a:spcPct val="100000"/>
              </a:lnSpc>
              <a:spcBef>
                <a:spcPts val="0"/>
              </a:spcBef>
              <a:spcAft>
                <a:spcPts val="0"/>
              </a:spcAft>
              <a:buClr>
                <a:schemeClr val="dk1"/>
              </a:buClr>
              <a:buSzPts val="800"/>
              <a:buFont typeface="Calibri"/>
              <a:buChar char="•"/>
            </a:pPr>
            <a:r>
              <a:rPr lang="en-GB" sz="800" b="0" i="0" u="none" strike="noStrike" cap="none" smtClean="0">
                <a:solidFill>
                  <a:schemeClr val="dk1"/>
                </a:solidFill>
                <a:latin typeface="Calibri"/>
                <a:ea typeface="Calibri"/>
                <a:cs typeface="Calibri"/>
                <a:sym typeface="Calibri"/>
              </a:rPr>
              <a:t>Marriage </a:t>
            </a:r>
            <a:r>
              <a:rPr lang="en-GB" sz="800" b="0" i="0" u="none" strike="noStrike" cap="none">
                <a:solidFill>
                  <a:schemeClr val="dk1"/>
                </a:solidFill>
                <a:latin typeface="Calibri"/>
                <a:ea typeface="Calibri"/>
                <a:cs typeface="Calibri"/>
                <a:sym typeface="Calibri"/>
              </a:rPr>
              <a:t>is the normal state for adults </a:t>
            </a:r>
            <a:endParaRPr sz="800" b="0" i="0" u="none" strike="noStrike" cap="none" dirty="0">
              <a:solidFill>
                <a:srgbClr val="000000"/>
              </a:solidFill>
              <a:latin typeface="Arial"/>
              <a:ea typeface="Arial"/>
              <a:cs typeface="Arial"/>
              <a:sym typeface="Arial"/>
            </a:endParaRPr>
          </a:p>
          <a:p>
            <a:pPr marL="127000" marR="0" lvl="0" indent="-127000" algn="l" rtl="0">
              <a:lnSpc>
                <a:spcPct val="100000"/>
              </a:lnSpc>
              <a:spcBef>
                <a:spcPts val="0"/>
              </a:spcBef>
              <a:spcAft>
                <a:spcPts val="0"/>
              </a:spcAft>
              <a:buClr>
                <a:schemeClr val="dk1"/>
              </a:buClr>
              <a:buSzPts val="800"/>
              <a:buFont typeface="Arial"/>
              <a:buChar char="•"/>
            </a:pPr>
            <a:r>
              <a:rPr lang="en-GB" sz="800" b="0" i="0" u="none" strike="noStrike" cap="none" dirty="0">
                <a:solidFill>
                  <a:schemeClr val="dk1"/>
                </a:solidFill>
                <a:latin typeface="Calibri"/>
                <a:ea typeface="Calibri"/>
                <a:cs typeface="Calibri"/>
                <a:sym typeface="Calibri"/>
              </a:rPr>
              <a:t>Marriage is a contract </a:t>
            </a:r>
            <a:endParaRPr sz="800" b="0" i="0" u="none" strike="noStrike" cap="none" dirty="0">
              <a:solidFill>
                <a:srgbClr val="000000"/>
              </a:solidFill>
              <a:latin typeface="Arial"/>
              <a:ea typeface="Arial"/>
              <a:cs typeface="Arial"/>
              <a:sym typeface="Arial"/>
            </a:endParaRPr>
          </a:p>
          <a:p>
            <a:pPr marL="127000" marR="0" lvl="0" indent="-127000" algn="l" rtl="0">
              <a:lnSpc>
                <a:spcPct val="100000"/>
              </a:lnSpc>
              <a:spcBef>
                <a:spcPts val="0"/>
              </a:spcBef>
              <a:spcAft>
                <a:spcPts val="0"/>
              </a:spcAft>
              <a:buClr>
                <a:schemeClr val="dk1"/>
              </a:buClr>
              <a:buSzPts val="800"/>
              <a:buFont typeface="Arial"/>
              <a:buChar char="•"/>
            </a:pPr>
            <a:r>
              <a:rPr lang="en-GB" sz="800" b="0" i="0" u="none" strike="noStrike" cap="none" dirty="0">
                <a:solidFill>
                  <a:schemeClr val="dk1"/>
                </a:solidFill>
                <a:latin typeface="Calibri"/>
                <a:ea typeface="Calibri"/>
                <a:cs typeface="Calibri"/>
                <a:sym typeface="Calibri"/>
              </a:rPr>
              <a:t>The purpose of marriage is to raise children in the Muslim faith </a:t>
            </a:r>
            <a:endParaRPr sz="800" b="1" i="0" u="none" strike="noStrike" cap="none" dirty="0">
              <a:solidFill>
                <a:schemeClr val="dk1"/>
              </a:solidFill>
              <a:latin typeface="Calibri"/>
              <a:ea typeface="Calibri"/>
              <a:cs typeface="Calibri"/>
              <a:sym typeface="Calibri"/>
            </a:endParaRPr>
          </a:p>
          <a:p>
            <a:pPr marL="127000" marR="0" lvl="0" indent="-127000" algn="l" rtl="0">
              <a:lnSpc>
                <a:spcPct val="100000"/>
              </a:lnSpc>
              <a:spcBef>
                <a:spcPts val="0"/>
              </a:spcBef>
              <a:spcAft>
                <a:spcPts val="0"/>
              </a:spcAft>
              <a:buClr>
                <a:schemeClr val="dk1"/>
              </a:buClr>
              <a:buSzPts val="800"/>
              <a:buFont typeface="Calibri"/>
              <a:buChar char="•"/>
            </a:pPr>
            <a:r>
              <a:rPr lang="en-GB" sz="800" dirty="0">
                <a:solidFill>
                  <a:schemeClr val="dk1"/>
                </a:solidFill>
                <a:latin typeface="Calibri"/>
                <a:ea typeface="Calibri"/>
                <a:cs typeface="Calibri"/>
                <a:sym typeface="Calibri"/>
              </a:rPr>
              <a:t>Although it is not encouraged, most Muslims agree that divorce is permitted if a marriage has broken down as long as the wife is not pregnant, and generally Muslims are permitted to remarry if they so wish.</a:t>
            </a:r>
            <a:endParaRPr sz="800" dirty="0">
              <a:solidFill>
                <a:schemeClr val="dk1"/>
              </a:solidFill>
              <a:latin typeface="Calibri"/>
              <a:ea typeface="Calibri"/>
              <a:cs typeface="Calibri"/>
              <a:sym typeface="Calibri"/>
            </a:endParaRPr>
          </a:p>
          <a:p>
            <a:pPr marL="127000" marR="0" lvl="0" indent="-127000" algn="l" rtl="0">
              <a:lnSpc>
                <a:spcPct val="100000"/>
              </a:lnSpc>
              <a:spcBef>
                <a:spcPts val="0"/>
              </a:spcBef>
              <a:spcAft>
                <a:spcPts val="0"/>
              </a:spcAft>
              <a:buClr>
                <a:schemeClr val="dk1"/>
              </a:buClr>
              <a:buSzPts val="800"/>
              <a:buFont typeface="Calibri"/>
              <a:buChar char="•"/>
            </a:pPr>
            <a:r>
              <a:rPr lang="en-GB" sz="800" dirty="0">
                <a:solidFill>
                  <a:schemeClr val="dk1"/>
                </a:solidFill>
                <a:latin typeface="Calibri"/>
                <a:ea typeface="Calibri"/>
                <a:cs typeface="Calibri"/>
                <a:sym typeface="Calibri"/>
              </a:rPr>
              <a:t>But, the Prophet Mohammed (PBUH) said: “</a:t>
            </a:r>
            <a:r>
              <a:rPr lang="en-GB" sz="800" b="1" i="1" dirty="0">
                <a:solidFill>
                  <a:schemeClr val="dk1"/>
                </a:solidFill>
                <a:latin typeface="Calibri"/>
                <a:ea typeface="Calibri"/>
                <a:cs typeface="Calibri"/>
                <a:sym typeface="Calibri"/>
              </a:rPr>
              <a:t>The most detestable of lawful things before Allah is divorce.” </a:t>
            </a:r>
            <a:r>
              <a:rPr lang="en-GB" sz="800" dirty="0">
                <a:solidFill>
                  <a:schemeClr val="dk1"/>
                </a:solidFill>
                <a:latin typeface="Calibri"/>
                <a:ea typeface="Calibri"/>
                <a:cs typeface="Calibri"/>
                <a:sym typeface="Calibri"/>
              </a:rPr>
              <a:t>/ Although divorce is allowed, Muslims must avoid it. </a:t>
            </a:r>
            <a:endParaRPr sz="800" dirty="0">
              <a:solidFill>
                <a:schemeClr val="dk1"/>
              </a:solidFill>
              <a:latin typeface="Calibri"/>
              <a:ea typeface="Calibri"/>
              <a:cs typeface="Calibri"/>
              <a:sym typeface="Calibri"/>
            </a:endParaRPr>
          </a:p>
          <a:p>
            <a:pPr marL="127000" marR="0" lvl="0" indent="-127000" algn="l" rtl="0">
              <a:lnSpc>
                <a:spcPct val="100000"/>
              </a:lnSpc>
              <a:spcBef>
                <a:spcPts val="0"/>
              </a:spcBef>
              <a:spcAft>
                <a:spcPts val="0"/>
              </a:spcAft>
              <a:buClr>
                <a:schemeClr val="dk1"/>
              </a:buClr>
              <a:buSzPts val="800"/>
              <a:buFont typeface="Calibri"/>
              <a:buChar char="•"/>
            </a:pPr>
            <a:r>
              <a:rPr lang="en-GB" sz="800" dirty="0">
                <a:solidFill>
                  <a:schemeClr val="dk1"/>
                </a:solidFill>
                <a:latin typeface="Calibri"/>
                <a:ea typeface="Calibri"/>
                <a:cs typeface="Calibri"/>
                <a:sym typeface="Calibri"/>
              </a:rPr>
              <a:t>Sunni Muslims do not require witnesses. The husband must express his desire for a divorce on three separate occasions with a waiting period of three months.</a:t>
            </a:r>
            <a:endParaRPr sz="800" dirty="0">
              <a:solidFill>
                <a:schemeClr val="dk1"/>
              </a:solidFill>
              <a:latin typeface="Calibri"/>
              <a:ea typeface="Calibri"/>
              <a:cs typeface="Calibri"/>
              <a:sym typeface="Calibri"/>
            </a:endParaRPr>
          </a:p>
          <a:p>
            <a:pPr marL="127000" marR="0" lvl="0" indent="-127000" algn="l" rtl="0">
              <a:lnSpc>
                <a:spcPct val="100000"/>
              </a:lnSpc>
              <a:spcBef>
                <a:spcPts val="0"/>
              </a:spcBef>
              <a:spcAft>
                <a:spcPts val="0"/>
              </a:spcAft>
              <a:buClr>
                <a:schemeClr val="dk1"/>
              </a:buClr>
              <a:buSzPts val="800"/>
              <a:buFont typeface="Calibri"/>
              <a:buChar char="•"/>
            </a:pPr>
            <a:r>
              <a:rPr lang="en-GB" sz="800" dirty="0" err="1">
                <a:solidFill>
                  <a:schemeClr val="dk1"/>
                </a:solidFill>
                <a:latin typeface="Calibri"/>
                <a:ea typeface="Calibri"/>
                <a:cs typeface="Calibri"/>
                <a:sym typeface="Calibri"/>
              </a:rPr>
              <a:t>Shi'ah</a:t>
            </a:r>
            <a:r>
              <a:rPr lang="en-GB" sz="800" dirty="0">
                <a:solidFill>
                  <a:schemeClr val="dk1"/>
                </a:solidFill>
                <a:latin typeface="Calibri"/>
                <a:ea typeface="Calibri"/>
                <a:cs typeface="Calibri"/>
                <a:sym typeface="Calibri"/>
              </a:rPr>
              <a:t> Muslims require two witnesses, followed by a waiting period before a marriage can end.</a:t>
            </a:r>
            <a:endParaRPr sz="800" b="1" i="1" u="none" strike="noStrike" cap="none" dirty="0">
              <a:solidFill>
                <a:srgbClr val="0000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1103</Words>
  <Application>Microsoft Office PowerPoint</Application>
  <PresentationFormat>On-screen Show (16:9)</PresentationFormat>
  <Paragraphs>94</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Simple Light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Lucy Whitworth</dc:creator>
  <cp:lastModifiedBy>Lucy Whitworth</cp:lastModifiedBy>
  <cp:revision>2</cp:revision>
  <dcterms:modified xsi:type="dcterms:W3CDTF">2021-11-16T08:20:26Z</dcterms:modified>
</cp:coreProperties>
</file>