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97" r:id="rId3"/>
    <p:sldId id="266" r:id="rId4"/>
    <p:sldId id="296" r:id="rId5"/>
    <p:sldId id="295" r:id="rId6"/>
    <p:sldId id="294" r:id="rId7"/>
    <p:sldId id="293" r:id="rId8"/>
    <p:sldId id="292" r:id="rId9"/>
    <p:sldId id="291" r:id="rId10"/>
    <p:sldId id="290" r:id="rId11"/>
    <p:sldId id="289" r:id="rId12"/>
    <p:sldId id="288" r:id="rId13"/>
    <p:sldId id="269" r:id="rId14"/>
    <p:sldId id="270" r:id="rId15"/>
    <p:sldId id="298" r:id="rId16"/>
    <p:sldId id="299" r:id="rId17"/>
    <p:sldId id="301" r:id="rId18"/>
    <p:sldId id="272" r:id="rId19"/>
    <p:sldId id="276" r:id="rId20"/>
    <p:sldId id="300" r:id="rId21"/>
    <p:sldId id="274" r:id="rId22"/>
    <p:sldId id="275" r:id="rId23"/>
    <p:sldId id="273"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3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47" autoAdjust="0"/>
    <p:restoredTop sz="94660"/>
  </p:normalViewPr>
  <p:slideViewPr>
    <p:cSldViewPr>
      <p:cViewPr>
        <p:scale>
          <a:sx n="50" d="100"/>
          <a:sy n="50" d="100"/>
        </p:scale>
        <p:origin x="-1282"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3E89D1-A86C-4F69-93B0-4D2EAF065D20}"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E89D1-A86C-4F69-93B0-4D2EAF065D20}"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3E89D1-A86C-4F69-93B0-4D2EAF065D20}"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3E89D1-A86C-4F69-93B0-4D2EAF065D20}" type="datetimeFigureOut">
              <a:rPr lang="en-US" smtClean="0"/>
              <a:pPr/>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3E89D1-A86C-4F69-93B0-4D2EAF065D20}" type="datetimeFigureOut">
              <a:rPr lang="en-US" smtClean="0"/>
              <a:pPr/>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E89D1-A86C-4F69-93B0-4D2EAF065D20}" type="datetimeFigureOut">
              <a:rPr lang="en-US" smtClean="0"/>
              <a:pPr/>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E89D1-A86C-4F69-93B0-4D2EAF065D20}" type="datetimeFigureOut">
              <a:rPr lang="en-US" smtClean="0"/>
              <a:pPr/>
              <a:t>12/5/2022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57C97-B46C-4A57-8520-F5BBDB84AE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a:t>
            </a:r>
          </a:p>
        </p:txBody>
      </p:sp>
      <p:sp>
        <p:nvSpPr>
          <p:cNvPr id="5" name="Content Placeholder 4"/>
          <p:cNvSpPr>
            <a:spLocks noGrp="1"/>
          </p:cNvSpPr>
          <p:nvPr>
            <p:ph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42900"/>
            <a:ext cx="9144000" cy="70009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6" name="TextBox 5"/>
          <p:cNvSpPr txBox="1"/>
          <p:nvPr/>
        </p:nvSpPr>
        <p:spPr>
          <a:xfrm>
            <a:off x="1295400" y="533400"/>
            <a:ext cx="7391400" cy="1077218"/>
          </a:xfrm>
          <a:prstGeom prst="rect">
            <a:avLst/>
          </a:prstGeom>
          <a:noFill/>
        </p:spPr>
        <p:txBody>
          <a:bodyPr wrap="square" rtlCol="0">
            <a:spAutoFit/>
          </a:bodyPr>
          <a:lstStyle/>
          <a:p>
            <a:pPr algn="ctr"/>
            <a:r>
              <a:rPr lang="en-US" sz="3200" b="1" dirty="0">
                <a:effectLst/>
                <a:latin typeface="Times New Roman" panose="02020603050405020304" pitchFamily="18" charset="0"/>
                <a:ea typeface="Calibri" panose="020F0502020204030204" pitchFamily="34" charset="0"/>
              </a:rPr>
              <a:t>BRAIN TUMOR PREDICTION USING DEEP LEARNING NETWORK</a:t>
            </a:r>
            <a:endParaRPr lang="en-US" sz="3200" dirty="0">
              <a:latin typeface="Times New Roman"/>
              <a:cs typeface="Times New Roman"/>
            </a:endParaRPr>
          </a:p>
        </p:txBody>
      </p:sp>
      <p:sp>
        <p:nvSpPr>
          <p:cNvPr id="7" name="TextBox 6"/>
          <p:cNvSpPr txBox="1"/>
          <p:nvPr/>
        </p:nvSpPr>
        <p:spPr>
          <a:xfrm>
            <a:off x="1285852" y="2786058"/>
            <a:ext cx="4495800" cy="1477328"/>
          </a:xfrm>
          <a:prstGeom prst="rect">
            <a:avLst/>
          </a:prstGeom>
          <a:noFill/>
        </p:spPr>
        <p:txBody>
          <a:bodyPr wrap="square" rtlCol="0">
            <a:spAutoFit/>
          </a:bodyPr>
          <a:lstStyle/>
          <a:p>
            <a:r>
              <a:rPr lang="en-US" b="1" dirty="0">
                <a:latin typeface="Times New Roman"/>
                <a:cs typeface="Times New Roman"/>
              </a:rPr>
              <a:t>Team Members</a:t>
            </a:r>
            <a:r>
              <a:rPr lang="en-US" dirty="0">
                <a:latin typeface="Times New Roman"/>
                <a:cs typeface="Times New Roman"/>
              </a:rPr>
              <a:t>:</a:t>
            </a:r>
          </a:p>
          <a:p>
            <a:r>
              <a:rPr lang="en-US" sz="1800" dirty="0">
                <a:effectLst/>
                <a:latin typeface="Times New Roman"/>
                <a:ea typeface="Calibri" panose="020F0502020204030204" pitchFamily="34" charset="0"/>
                <a:cs typeface="Times New Roman"/>
              </a:rPr>
              <a:t>1. </a:t>
            </a:r>
            <a:r>
              <a:rPr lang="en-US" sz="1800" dirty="0">
                <a:effectLst/>
                <a:latin typeface="Times New Roman" panose="02020603050405020304" pitchFamily="18" charset="0"/>
                <a:ea typeface="Calibri" panose="020F0502020204030204" pitchFamily="34" charset="0"/>
              </a:rPr>
              <a:t>Yukta N Shettigar - 1DS19CS197</a:t>
            </a:r>
            <a:endParaRPr lang="en-US" dirty="0">
              <a:latin typeface="Times New Roman"/>
              <a:cs typeface="Times New Roman"/>
            </a:endParaRPr>
          </a:p>
          <a:p>
            <a:r>
              <a:rPr lang="en-US" dirty="0">
                <a:latin typeface="Times New Roman"/>
                <a:cs typeface="Times New Roman"/>
              </a:rPr>
              <a:t>2. </a:t>
            </a:r>
            <a:r>
              <a:rPr lang="en-US" sz="1800" dirty="0">
                <a:effectLst/>
                <a:latin typeface="Times New Roman" panose="02020603050405020304" pitchFamily="18" charset="0"/>
                <a:ea typeface="Calibri" panose="020F0502020204030204" pitchFamily="34" charset="0"/>
              </a:rPr>
              <a:t>Bhargavi S - 1DS19CS198</a:t>
            </a:r>
            <a:endParaRPr lang="en-US" dirty="0">
              <a:latin typeface="Times New Roman"/>
              <a:cs typeface="Times New Roman"/>
            </a:endParaRPr>
          </a:p>
          <a:p>
            <a:r>
              <a:rPr lang="en-US" dirty="0">
                <a:latin typeface="Times New Roman"/>
                <a:cs typeface="Times New Roman"/>
              </a:rPr>
              <a:t>3. </a:t>
            </a:r>
            <a:r>
              <a:rPr lang="en-US" sz="1800" dirty="0">
                <a:effectLst/>
                <a:latin typeface="Times New Roman" panose="02020603050405020304" pitchFamily="18" charset="0"/>
                <a:ea typeface="Calibri" panose="020F0502020204030204" pitchFamily="34" charset="0"/>
              </a:rPr>
              <a:t>Keerthana K - 1DS19CS721</a:t>
            </a:r>
            <a:endParaRPr lang="en-US" dirty="0">
              <a:latin typeface="Times New Roman"/>
              <a:cs typeface="Times New Roman"/>
            </a:endParaRPr>
          </a:p>
          <a:p>
            <a:r>
              <a:rPr lang="en-US" dirty="0">
                <a:latin typeface="Times New Roman"/>
                <a:cs typeface="Times New Roman"/>
              </a:rPr>
              <a:t>4. </a:t>
            </a:r>
            <a:r>
              <a:rPr lang="en-US" sz="1800" dirty="0">
                <a:effectLst/>
                <a:latin typeface="Times New Roman" panose="02020603050405020304" pitchFamily="18" charset="0"/>
                <a:ea typeface="Calibri" panose="020F0502020204030204" pitchFamily="34" charset="0"/>
              </a:rPr>
              <a:t>K R Divyashree - 1DS19CS722</a:t>
            </a:r>
            <a:endParaRPr lang="en-US" dirty="0">
              <a:latin typeface="Times New Roman"/>
              <a:cs typeface="Times New Roman"/>
            </a:endParaRPr>
          </a:p>
        </p:txBody>
      </p:sp>
      <p:sp>
        <p:nvSpPr>
          <p:cNvPr id="8" name="TextBox 7"/>
          <p:cNvSpPr txBox="1"/>
          <p:nvPr/>
        </p:nvSpPr>
        <p:spPr>
          <a:xfrm>
            <a:off x="1285852" y="4500570"/>
            <a:ext cx="7134252" cy="923330"/>
          </a:xfrm>
          <a:prstGeom prst="rect">
            <a:avLst/>
          </a:prstGeom>
          <a:noFill/>
        </p:spPr>
        <p:txBody>
          <a:bodyPr wrap="square" rtlCol="0">
            <a:spAutoFit/>
          </a:bodyPr>
          <a:lstStyle/>
          <a:p>
            <a:r>
              <a:rPr lang="en-US" dirty="0">
                <a:latin typeface="Times New Roman"/>
                <a:cs typeface="Times New Roman"/>
              </a:rPr>
              <a:t>Under the Guidance of</a:t>
            </a:r>
          </a:p>
          <a:p>
            <a:r>
              <a:rPr lang="en-US" sz="1800" dirty="0">
                <a:effectLst/>
                <a:latin typeface="Times New Roman" panose="02020603050405020304" pitchFamily="18" charset="0"/>
                <a:ea typeface="Calibri" panose="020F0502020204030204" pitchFamily="34" charset="0"/>
              </a:rPr>
              <a:t>Prof. S Keerthi</a:t>
            </a:r>
          </a:p>
          <a:p>
            <a:r>
              <a:rPr lang="en-US" dirty="0">
                <a:latin typeface="Times New Roman"/>
                <a:cs typeface="Times New Roman"/>
              </a:rPr>
              <a:t>Assistant Professor, Department of Computer Science and Engineering</a:t>
            </a:r>
          </a:p>
        </p:txBody>
      </p:sp>
      <p:sp>
        <p:nvSpPr>
          <p:cNvPr id="9" name="TextBox 8"/>
          <p:cNvSpPr txBox="1"/>
          <p:nvPr/>
        </p:nvSpPr>
        <p:spPr>
          <a:xfrm>
            <a:off x="1285852" y="2214554"/>
            <a:ext cx="4500594" cy="369332"/>
          </a:xfrm>
          <a:prstGeom prst="rect">
            <a:avLst/>
          </a:prstGeom>
          <a:noFill/>
        </p:spPr>
        <p:txBody>
          <a:bodyPr wrap="square" rtlCol="0">
            <a:spAutoFit/>
          </a:bodyPr>
          <a:lstStyle/>
          <a:p>
            <a:r>
              <a:rPr lang="en-US" b="1" dirty="0">
                <a:latin typeface="Times New Roman" panose="02020603050405020304" pitchFamily="18" charset="0"/>
                <a:ea typeface="Calibri" panose="020F0502020204030204" pitchFamily="34" charset="0"/>
              </a:rPr>
              <a:t>Literature </a:t>
            </a:r>
            <a:r>
              <a:rPr lang="en-US" b="1" dirty="0" smtClean="0">
                <a:latin typeface="Times New Roman" panose="02020603050405020304" pitchFamily="18" charset="0"/>
                <a:ea typeface="Calibri" panose="020F0502020204030204" pitchFamily="34" charset="0"/>
              </a:rPr>
              <a:t>Survey - Batch </a:t>
            </a:r>
            <a:r>
              <a:rPr lang="en-US" b="1" dirty="0">
                <a:latin typeface="Times New Roman" panose="02020603050405020304" pitchFamily="18" charset="0"/>
                <a:ea typeface="Calibri" panose="020F0502020204030204" pitchFamily="34" charset="0"/>
              </a:rPr>
              <a:t>No.: 17</a:t>
            </a:r>
          </a:p>
        </p:txBody>
      </p:sp>
    </p:spTree>
    <p:extLst>
      <p:ext uri="{BB962C8B-B14F-4D97-AF65-F5344CB8AC3E}">
        <p14:creationId xmlns="" xmlns:p14="http://schemas.microsoft.com/office/powerpoint/2010/main" val="376358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738" y="-26994"/>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 xmlns:a16="http://schemas.microsoft.com/office/drawing/2014/main" id="{742F4499-08F7-0B3B-C5DD-5EE124D124A5}"/>
              </a:ext>
            </a:extLst>
          </p:cNvPr>
          <p:cNvSpPr txBox="1"/>
          <p:nvPr/>
        </p:nvSpPr>
        <p:spPr>
          <a:xfrm>
            <a:off x="1467867" y="394814"/>
            <a:ext cx="7072362" cy="523220"/>
          </a:xfrm>
          <a:prstGeom prst="rect">
            <a:avLst/>
          </a:prstGeom>
          <a:noFill/>
        </p:spPr>
        <p:txBody>
          <a:bodyPr wrap="square" rtlCol="0">
            <a:spAutoFit/>
          </a:bodyPr>
          <a:lstStyle/>
          <a:p>
            <a:pPr algn="ctr"/>
            <a:r>
              <a:rPr lang="en-IN" dirty="0"/>
              <a:t> </a:t>
            </a:r>
            <a:r>
              <a:rPr lang="en-IN" sz="2800" b="1" dirty="0">
                <a:latin typeface="Times New Roman" pitchFamily="18" charset="0"/>
                <a:cs typeface="Times New Roman" pitchFamily="18" charset="0"/>
              </a:rPr>
              <a:t>LITERATURE SURVEY</a:t>
            </a:r>
          </a:p>
        </p:txBody>
      </p:sp>
      <p:graphicFrame>
        <p:nvGraphicFramePr>
          <p:cNvPr id="9" name="Table 8">
            <a:extLst>
              <a:ext uri="{FF2B5EF4-FFF2-40B4-BE49-F238E27FC236}">
                <a16:creationId xmlns="" xmlns:a16="http://schemas.microsoft.com/office/drawing/2014/main" id="{0F8D83B4-8A30-B5C9-A9CE-C6DF1E5AA0E7}"/>
              </a:ext>
            </a:extLst>
          </p:cNvPr>
          <p:cNvGraphicFramePr>
            <a:graphicFrameLocks noGrp="1"/>
          </p:cNvGraphicFramePr>
          <p:nvPr>
            <p:extLst>
              <p:ext uri="{D42A27DB-BD31-4B8C-83A1-F6EECF244321}">
                <p14:modId xmlns="" xmlns:p14="http://schemas.microsoft.com/office/powerpoint/2010/main" val="1180622851"/>
              </p:ext>
            </p:extLst>
          </p:nvPr>
        </p:nvGraphicFramePr>
        <p:xfrm>
          <a:off x="1259632" y="1219200"/>
          <a:ext cx="7488832" cy="4419599"/>
        </p:xfrm>
        <a:graphic>
          <a:graphicData uri="http://schemas.openxmlformats.org/drawingml/2006/table">
            <a:tbl>
              <a:tblPr bandRow="1">
                <a:tableStyleId>{C4B1156A-380E-4F78-BDF5-A606A8083BF9}</a:tableStyleId>
              </a:tblPr>
              <a:tblGrid>
                <a:gridCol w="504056">
                  <a:extLst>
                    <a:ext uri="{9D8B030D-6E8A-4147-A177-3AD203B41FA5}">
                      <a16:colId xmlns="" xmlns:a16="http://schemas.microsoft.com/office/drawing/2014/main" val="2878815983"/>
                    </a:ext>
                  </a:extLst>
                </a:gridCol>
                <a:gridCol w="1219177">
                  <a:extLst>
                    <a:ext uri="{9D8B030D-6E8A-4147-A177-3AD203B41FA5}">
                      <a16:colId xmlns="" xmlns:a16="http://schemas.microsoft.com/office/drawing/2014/main" val="3643796919"/>
                    </a:ext>
                  </a:extLst>
                </a:gridCol>
                <a:gridCol w="1093994">
                  <a:extLst>
                    <a:ext uri="{9D8B030D-6E8A-4147-A177-3AD203B41FA5}">
                      <a16:colId xmlns="" xmlns:a16="http://schemas.microsoft.com/office/drawing/2014/main" val="3732861824"/>
                    </a:ext>
                  </a:extLst>
                </a:gridCol>
                <a:gridCol w="1287229">
                  <a:extLst>
                    <a:ext uri="{9D8B030D-6E8A-4147-A177-3AD203B41FA5}">
                      <a16:colId xmlns="" xmlns:a16="http://schemas.microsoft.com/office/drawing/2014/main" val="2651242386"/>
                    </a:ext>
                  </a:extLst>
                </a:gridCol>
                <a:gridCol w="1991103">
                  <a:extLst>
                    <a:ext uri="{9D8B030D-6E8A-4147-A177-3AD203B41FA5}">
                      <a16:colId xmlns="" xmlns:a16="http://schemas.microsoft.com/office/drawing/2014/main" val="1338857197"/>
                    </a:ext>
                  </a:extLst>
                </a:gridCol>
                <a:gridCol w="1393273">
                  <a:extLst>
                    <a:ext uri="{9D8B030D-6E8A-4147-A177-3AD203B41FA5}">
                      <a16:colId xmlns="" xmlns:a16="http://schemas.microsoft.com/office/drawing/2014/main" val="1520104426"/>
                    </a:ext>
                  </a:extLst>
                </a:gridCol>
              </a:tblGrid>
              <a:tr h="899533">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SL No.</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Authors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Title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Algorithms</a:t>
                      </a: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and</a:t>
                      </a:r>
                    </a:p>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Classifiers</a:t>
                      </a: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Abstract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Result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extLst>
                  <a:ext uri="{0D108BD9-81ED-4DB2-BD59-A6C34878D82A}">
                    <a16:rowId xmlns="" xmlns:a16="http://schemas.microsoft.com/office/drawing/2014/main" val="3717152397"/>
                  </a:ext>
                </a:extLst>
              </a:tr>
              <a:tr h="3520066">
                <a:tc>
                  <a:txBody>
                    <a:bodyPr/>
                    <a:lstStyle/>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8</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Mehdi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Amian</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Mohammadreza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Soltaninejad</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Multi-Resolution 3D CNN for MRI Brain Tumor Segmentation and Survival Prediction</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endPar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rPr>
                        <a:t>Automated method for 3D deep segmentation,</a:t>
                      </a:r>
                    </a:p>
                    <a:p>
                      <a:pPr algn="ctr"/>
                      <a:r>
                        <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IN"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algn="ctr" defTabSz="914400" rtl="0" eaLnBrk="1" latinLnBrk="0" hangingPunct="1"/>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algn="ctr" defTabSz="914400" rtl="0" eaLnBrk="1" latinLnBrk="0" hangingPunct="1"/>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prime objective is to segment the area surrounding glioma into its several sub-regions and provide segmentation labels for each of them.  In this paper, a computerized method / an automated method for 3D deep segmentation is proposed for the detection of gliomas in 3D pre-operative MRI scans. </a:t>
                      </a:r>
                      <a:r>
                        <a:rPr lang="en-US" sz="1400" dirty="0"/>
                        <a:t/>
                      </a:r>
                      <a:br>
                        <a:rPr lang="en-US" sz="1400" dirty="0"/>
                      </a:b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For predicting survival rate, the model's overall accuracy is:</a:t>
                      </a:r>
                    </a:p>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49% - test dataset, and 52% - validation dataset</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extLst>
                  <a:ext uri="{0D108BD9-81ED-4DB2-BD59-A6C34878D82A}">
                    <a16:rowId xmlns="" xmlns:a16="http://schemas.microsoft.com/office/drawing/2014/main" val="2484059909"/>
                  </a:ext>
                </a:extLst>
              </a:tr>
            </a:tbl>
          </a:graphicData>
        </a:graphic>
      </p:graphicFrame>
    </p:spTree>
    <p:extLst>
      <p:ext uri="{BB962C8B-B14F-4D97-AF65-F5344CB8AC3E}">
        <p14:creationId xmlns="" xmlns:p14="http://schemas.microsoft.com/office/powerpoint/2010/main" val="208881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738" y="-26994"/>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 xmlns:a16="http://schemas.microsoft.com/office/drawing/2014/main" id="{742F4499-08F7-0B3B-C5DD-5EE124D124A5}"/>
              </a:ext>
            </a:extLst>
          </p:cNvPr>
          <p:cNvSpPr txBox="1"/>
          <p:nvPr/>
        </p:nvSpPr>
        <p:spPr>
          <a:xfrm>
            <a:off x="1467867" y="404753"/>
            <a:ext cx="7072362" cy="523220"/>
          </a:xfrm>
          <a:prstGeom prst="rect">
            <a:avLst/>
          </a:prstGeom>
          <a:noFill/>
        </p:spPr>
        <p:txBody>
          <a:bodyPr wrap="square" rtlCol="0">
            <a:spAutoFit/>
          </a:bodyPr>
          <a:lstStyle/>
          <a:p>
            <a:pPr algn="ctr"/>
            <a:r>
              <a:rPr lang="en-IN" dirty="0"/>
              <a:t> </a:t>
            </a:r>
            <a:r>
              <a:rPr lang="en-IN" sz="2800" b="1" dirty="0">
                <a:latin typeface="Times New Roman" pitchFamily="18" charset="0"/>
                <a:cs typeface="Times New Roman" pitchFamily="18" charset="0"/>
              </a:rPr>
              <a:t>LITERATURE SURVEY</a:t>
            </a:r>
          </a:p>
        </p:txBody>
      </p:sp>
      <p:graphicFrame>
        <p:nvGraphicFramePr>
          <p:cNvPr id="9" name="Table 8">
            <a:extLst>
              <a:ext uri="{FF2B5EF4-FFF2-40B4-BE49-F238E27FC236}">
                <a16:creationId xmlns="" xmlns:a16="http://schemas.microsoft.com/office/drawing/2014/main" id="{0F8D83B4-8A30-B5C9-A9CE-C6DF1E5AA0E7}"/>
              </a:ext>
            </a:extLst>
          </p:cNvPr>
          <p:cNvGraphicFramePr>
            <a:graphicFrameLocks noGrp="1"/>
          </p:cNvGraphicFramePr>
          <p:nvPr>
            <p:extLst>
              <p:ext uri="{D42A27DB-BD31-4B8C-83A1-F6EECF244321}">
                <p14:modId xmlns="" xmlns:p14="http://schemas.microsoft.com/office/powerpoint/2010/main" val="3799774804"/>
              </p:ext>
            </p:extLst>
          </p:nvPr>
        </p:nvGraphicFramePr>
        <p:xfrm>
          <a:off x="1259632" y="1219200"/>
          <a:ext cx="7488832" cy="4419599"/>
        </p:xfrm>
        <a:graphic>
          <a:graphicData uri="http://schemas.openxmlformats.org/drawingml/2006/table">
            <a:tbl>
              <a:tblPr bandRow="1">
                <a:tableStyleId>{C4B1156A-380E-4F78-BDF5-A606A8083BF9}</a:tableStyleId>
              </a:tblPr>
              <a:tblGrid>
                <a:gridCol w="504056">
                  <a:extLst>
                    <a:ext uri="{9D8B030D-6E8A-4147-A177-3AD203B41FA5}">
                      <a16:colId xmlns="" xmlns:a16="http://schemas.microsoft.com/office/drawing/2014/main" val="2878815983"/>
                    </a:ext>
                  </a:extLst>
                </a:gridCol>
                <a:gridCol w="1219177">
                  <a:extLst>
                    <a:ext uri="{9D8B030D-6E8A-4147-A177-3AD203B41FA5}">
                      <a16:colId xmlns="" xmlns:a16="http://schemas.microsoft.com/office/drawing/2014/main" val="3643796919"/>
                    </a:ext>
                  </a:extLst>
                </a:gridCol>
                <a:gridCol w="1093994">
                  <a:extLst>
                    <a:ext uri="{9D8B030D-6E8A-4147-A177-3AD203B41FA5}">
                      <a16:colId xmlns="" xmlns:a16="http://schemas.microsoft.com/office/drawing/2014/main" val="3732861824"/>
                    </a:ext>
                  </a:extLst>
                </a:gridCol>
                <a:gridCol w="1287229">
                  <a:extLst>
                    <a:ext uri="{9D8B030D-6E8A-4147-A177-3AD203B41FA5}">
                      <a16:colId xmlns="" xmlns:a16="http://schemas.microsoft.com/office/drawing/2014/main" val="2651242386"/>
                    </a:ext>
                  </a:extLst>
                </a:gridCol>
                <a:gridCol w="1991103">
                  <a:extLst>
                    <a:ext uri="{9D8B030D-6E8A-4147-A177-3AD203B41FA5}">
                      <a16:colId xmlns="" xmlns:a16="http://schemas.microsoft.com/office/drawing/2014/main" val="1338857197"/>
                    </a:ext>
                  </a:extLst>
                </a:gridCol>
                <a:gridCol w="1393273">
                  <a:extLst>
                    <a:ext uri="{9D8B030D-6E8A-4147-A177-3AD203B41FA5}">
                      <a16:colId xmlns="" xmlns:a16="http://schemas.microsoft.com/office/drawing/2014/main" val="1520104426"/>
                    </a:ext>
                  </a:extLst>
                </a:gridCol>
              </a:tblGrid>
              <a:tr h="899533">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SL No.</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Authors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Title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Algorithms</a:t>
                      </a: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and</a:t>
                      </a:r>
                    </a:p>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Classifiers</a:t>
                      </a: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Abstract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Result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extLst>
                  <a:ext uri="{0D108BD9-81ED-4DB2-BD59-A6C34878D82A}">
                    <a16:rowId xmlns="" xmlns:a16="http://schemas.microsoft.com/office/drawing/2014/main" val="3717152397"/>
                  </a:ext>
                </a:extLst>
              </a:tr>
              <a:tr h="3520066">
                <a:tc>
                  <a:txBody>
                    <a:bodyPr/>
                    <a:lstStyle/>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9</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O.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Çiçek</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A. Abdulkadir, S.S.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Lienkamp</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T.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Brox</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O.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Ronneberger</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3D U-Net: learning dense volumetric segmentation from sparse annotation</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endPar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rPr>
                        <a:t>Network for Volumetric Segmentation</a:t>
                      </a:r>
                      <a:endParaRPr lang="en-IN"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marL="0" algn="ctr" defTabSz="914400" rtl="0" eaLnBrk="1" latinLnBrk="0" hangingPunct="1">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algn="ctr" defTabSz="914400" rtl="0" eaLnBrk="1" latinLnBrk="0" hangingPunct="1">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proposed network replaces all 2D activities with their equivalent 3D operations, extending the prior U-net architecture (19069955 parameters in total), given by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Ronneberger</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et al. The confocal microscopic data set of the Xenopus kidney serves to demonstrate the successful implementation of the proposed strategy.</a:t>
                      </a:r>
                      <a:endParaRPr lang="en-IN" sz="1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Intersection over Union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IoU</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averages up to 0.863 in the semi-automated configuration.</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extLst>
                  <a:ext uri="{0D108BD9-81ED-4DB2-BD59-A6C34878D82A}">
                    <a16:rowId xmlns="" xmlns:a16="http://schemas.microsoft.com/office/drawing/2014/main" val="2484059909"/>
                  </a:ext>
                </a:extLst>
              </a:tr>
            </a:tbl>
          </a:graphicData>
        </a:graphic>
      </p:graphicFrame>
    </p:spTree>
    <p:extLst>
      <p:ext uri="{BB962C8B-B14F-4D97-AF65-F5344CB8AC3E}">
        <p14:creationId xmlns="" xmlns:p14="http://schemas.microsoft.com/office/powerpoint/2010/main" val="3929325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738" y="-26994"/>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 xmlns:a16="http://schemas.microsoft.com/office/drawing/2014/main" id="{742F4499-08F7-0B3B-C5DD-5EE124D124A5}"/>
              </a:ext>
            </a:extLst>
          </p:cNvPr>
          <p:cNvSpPr txBox="1"/>
          <p:nvPr/>
        </p:nvSpPr>
        <p:spPr>
          <a:xfrm>
            <a:off x="1467867" y="334493"/>
            <a:ext cx="7072362" cy="523220"/>
          </a:xfrm>
          <a:prstGeom prst="rect">
            <a:avLst/>
          </a:prstGeom>
          <a:noFill/>
        </p:spPr>
        <p:txBody>
          <a:bodyPr wrap="square" rtlCol="0">
            <a:spAutoFit/>
          </a:bodyPr>
          <a:lstStyle/>
          <a:p>
            <a:pPr algn="ctr"/>
            <a:r>
              <a:rPr lang="en-IN" dirty="0"/>
              <a:t> </a:t>
            </a:r>
            <a:r>
              <a:rPr lang="en-IN" sz="2800" b="1" dirty="0">
                <a:latin typeface="Times New Roman" pitchFamily="18" charset="0"/>
                <a:cs typeface="Times New Roman" pitchFamily="18" charset="0"/>
              </a:rPr>
              <a:t>LITERATURE SURVEY</a:t>
            </a:r>
          </a:p>
        </p:txBody>
      </p:sp>
      <p:graphicFrame>
        <p:nvGraphicFramePr>
          <p:cNvPr id="9" name="Table 8">
            <a:extLst>
              <a:ext uri="{FF2B5EF4-FFF2-40B4-BE49-F238E27FC236}">
                <a16:creationId xmlns="" xmlns:a16="http://schemas.microsoft.com/office/drawing/2014/main" id="{0F8D83B4-8A30-B5C9-A9CE-C6DF1E5AA0E7}"/>
              </a:ext>
            </a:extLst>
          </p:cNvPr>
          <p:cNvGraphicFramePr>
            <a:graphicFrameLocks noGrp="1"/>
          </p:cNvGraphicFramePr>
          <p:nvPr>
            <p:extLst>
              <p:ext uri="{D42A27DB-BD31-4B8C-83A1-F6EECF244321}">
                <p14:modId xmlns="" xmlns:p14="http://schemas.microsoft.com/office/powerpoint/2010/main" val="1601529461"/>
              </p:ext>
            </p:extLst>
          </p:nvPr>
        </p:nvGraphicFramePr>
        <p:xfrm>
          <a:off x="1259632" y="1219200"/>
          <a:ext cx="7488832" cy="4419599"/>
        </p:xfrm>
        <a:graphic>
          <a:graphicData uri="http://schemas.openxmlformats.org/drawingml/2006/table">
            <a:tbl>
              <a:tblPr bandRow="1">
                <a:tableStyleId>{C4B1156A-380E-4F78-BDF5-A606A8083BF9}</a:tableStyleId>
              </a:tblPr>
              <a:tblGrid>
                <a:gridCol w="504056">
                  <a:extLst>
                    <a:ext uri="{9D8B030D-6E8A-4147-A177-3AD203B41FA5}">
                      <a16:colId xmlns="" xmlns:a16="http://schemas.microsoft.com/office/drawing/2014/main" val="2878815983"/>
                    </a:ext>
                  </a:extLst>
                </a:gridCol>
                <a:gridCol w="1219177">
                  <a:extLst>
                    <a:ext uri="{9D8B030D-6E8A-4147-A177-3AD203B41FA5}">
                      <a16:colId xmlns="" xmlns:a16="http://schemas.microsoft.com/office/drawing/2014/main" val="3643796919"/>
                    </a:ext>
                  </a:extLst>
                </a:gridCol>
                <a:gridCol w="1093994">
                  <a:extLst>
                    <a:ext uri="{9D8B030D-6E8A-4147-A177-3AD203B41FA5}">
                      <a16:colId xmlns="" xmlns:a16="http://schemas.microsoft.com/office/drawing/2014/main" val="3732861824"/>
                    </a:ext>
                  </a:extLst>
                </a:gridCol>
                <a:gridCol w="1287229">
                  <a:extLst>
                    <a:ext uri="{9D8B030D-6E8A-4147-A177-3AD203B41FA5}">
                      <a16:colId xmlns="" xmlns:a16="http://schemas.microsoft.com/office/drawing/2014/main" val="2651242386"/>
                    </a:ext>
                  </a:extLst>
                </a:gridCol>
                <a:gridCol w="1991103">
                  <a:extLst>
                    <a:ext uri="{9D8B030D-6E8A-4147-A177-3AD203B41FA5}">
                      <a16:colId xmlns="" xmlns:a16="http://schemas.microsoft.com/office/drawing/2014/main" val="1338857197"/>
                    </a:ext>
                  </a:extLst>
                </a:gridCol>
                <a:gridCol w="1393273">
                  <a:extLst>
                    <a:ext uri="{9D8B030D-6E8A-4147-A177-3AD203B41FA5}">
                      <a16:colId xmlns="" xmlns:a16="http://schemas.microsoft.com/office/drawing/2014/main" val="1520104426"/>
                    </a:ext>
                  </a:extLst>
                </a:gridCol>
              </a:tblGrid>
              <a:tr h="899533">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SL No.</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Authors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Title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Algorithms</a:t>
                      </a: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and</a:t>
                      </a:r>
                    </a:p>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Classifiers</a:t>
                      </a: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Abstract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Result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extLst>
                  <a:ext uri="{0D108BD9-81ED-4DB2-BD59-A6C34878D82A}">
                    <a16:rowId xmlns="" xmlns:a16="http://schemas.microsoft.com/office/drawing/2014/main" val="3717152397"/>
                  </a:ext>
                </a:extLst>
              </a:tr>
              <a:tr h="3520066">
                <a:tc>
                  <a:txBody>
                    <a:bodyPr/>
                    <a:lstStyle/>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Salma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Alqazzaz</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Xianfang</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Sun, Xin Yang, Len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Nokes</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Automated brain tumor segmentation on multi-modal MR image using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SegNet</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endPar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rPr>
                        <a:t>Fully Convolutional Neural Network </a:t>
                      </a:r>
                      <a:r>
                        <a:rPr lang="en-US" sz="1400" b="0" i="0" dirty="0" err="1">
                          <a:effectLst/>
                          <a:latin typeface="Times New Roman" panose="02020603050405020304" pitchFamily="18" charset="0"/>
                          <a:ea typeface="Times New Roman" panose="02020603050405020304" pitchFamily="18" charset="0"/>
                          <a:cs typeface="Times New Roman" panose="02020603050405020304" pitchFamily="18" charset="0"/>
                        </a:rPr>
                        <a:t>SegNet</a:t>
                      </a:r>
                      <a:r>
                        <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rPr>
                        <a:t> to 3D     data	</a:t>
                      </a:r>
                      <a:endParaRPr lang="en-IN"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 fully convolutional neural network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SegNet</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is applied to 3D data sets for four MRI modalities (Flair, T1, T1ce, and T2). This algorithm for precisely segmenting a brain tumor, attempts to locate the complete tumor volume and divide it into four sub-tumor regions.</a:t>
                      </a:r>
                      <a:endParaRPr lang="en-IN" sz="1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F-measure scores were 0.85, 0.81, and 0.79. Specifically, for the augmenting tumor, the tumor core, and the overall tumor.</a:t>
                      </a:r>
                      <a:endParaRPr lang="en-IN" sz="1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extLst>
                  <a:ext uri="{0D108BD9-81ED-4DB2-BD59-A6C34878D82A}">
                    <a16:rowId xmlns="" xmlns:a16="http://schemas.microsoft.com/office/drawing/2014/main" val="2484059909"/>
                  </a:ext>
                </a:extLst>
              </a:tr>
            </a:tbl>
          </a:graphicData>
        </a:graphic>
      </p:graphicFrame>
    </p:spTree>
    <p:extLst>
      <p:ext uri="{BB962C8B-B14F-4D97-AF65-F5344CB8AC3E}">
        <p14:creationId xmlns="" xmlns:p14="http://schemas.microsoft.com/office/powerpoint/2010/main" val="368107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 xmlns:a16="http://schemas.microsoft.com/office/drawing/2014/main" id="{742F4499-08F7-0B3B-C5DD-5EE124D124A5}"/>
              </a:ext>
            </a:extLst>
          </p:cNvPr>
          <p:cNvSpPr txBox="1"/>
          <p:nvPr/>
        </p:nvSpPr>
        <p:spPr>
          <a:xfrm>
            <a:off x="1571604" y="571480"/>
            <a:ext cx="6786610" cy="523220"/>
          </a:xfrm>
          <a:prstGeom prst="rect">
            <a:avLst/>
          </a:prstGeom>
          <a:noFill/>
        </p:spPr>
        <p:txBody>
          <a:bodyPr wrap="square" rtlCol="0">
            <a:spAutoFit/>
          </a:bodyPr>
          <a:lstStyle/>
          <a:p>
            <a:pPr algn="ctr"/>
            <a:r>
              <a:rPr lang="en-IN" sz="2800" b="1" dirty="0" smtClean="0">
                <a:latin typeface="Times New Roman" pitchFamily="18" charset="0"/>
                <a:cs typeface="Times New Roman" pitchFamily="18" charset="0"/>
              </a:rPr>
              <a:t>EXISTING SYSTEM </a:t>
            </a:r>
            <a:r>
              <a:rPr lang="en-IN" sz="2800" b="1" dirty="0" smtClean="0">
                <a:latin typeface="Times New Roman" pitchFamily="18" charset="0"/>
                <a:cs typeface="Times New Roman" pitchFamily="18" charset="0"/>
              </a:rPr>
              <a:t>EXPLAINATION</a:t>
            </a:r>
            <a:endParaRPr lang="en-IN" sz="2800" b="1" dirty="0">
              <a:latin typeface="Times New Roman" pitchFamily="18" charset="0"/>
              <a:cs typeface="Times New Roman" pitchFamily="18" charset="0"/>
            </a:endParaRPr>
          </a:p>
        </p:txBody>
      </p:sp>
      <p:sp>
        <p:nvSpPr>
          <p:cNvPr id="6" name="TextBox 5">
            <a:extLst>
              <a:ext uri="{FF2B5EF4-FFF2-40B4-BE49-F238E27FC236}">
                <a16:creationId xmlns="" xmlns:a16="http://schemas.microsoft.com/office/drawing/2014/main" id="{F01BFD47-BEA8-D6BA-8EC5-B291CC5ABD62}"/>
              </a:ext>
            </a:extLst>
          </p:cNvPr>
          <p:cNvSpPr txBox="1"/>
          <p:nvPr/>
        </p:nvSpPr>
        <p:spPr>
          <a:xfrm>
            <a:off x="1273971" y="1383336"/>
            <a:ext cx="7381876" cy="4170757"/>
          </a:xfrm>
          <a:prstGeom prst="rect">
            <a:avLst/>
          </a:prstGeom>
          <a:noFill/>
        </p:spPr>
        <p:txBody>
          <a:bodyPr wrap="square" rtlCol="0">
            <a:spAutoFit/>
          </a:bodyPr>
          <a:lstStyle/>
          <a:p>
            <a:pPr algn="ctr">
              <a:lnSpc>
                <a:spcPct val="107000"/>
              </a:lnSpc>
              <a:spcAft>
                <a:spcPts val="800"/>
              </a:spcAft>
            </a:pPr>
            <a:r>
              <a:rPr lang="en-US" sz="2200" b="1" dirty="0" smtClean="0">
                <a:latin typeface="Times New Roman" panose="02020603050405020304" pitchFamily="18" charset="0"/>
                <a:ea typeface="Calibri" panose="020F0502020204030204" pitchFamily="34" charset="0"/>
                <a:cs typeface="Times New Roman" panose="02020603050405020304" pitchFamily="18" charset="0"/>
              </a:rPr>
              <a:t>TITLE</a:t>
            </a:r>
            <a:r>
              <a:rPr lang="en-US" sz="2200" b="1" dirty="0">
                <a:latin typeface="Times New Roman" panose="02020603050405020304" pitchFamily="18" charset="0"/>
                <a:ea typeface="Calibri" panose="020F0502020204030204" pitchFamily="34" charset="0"/>
                <a:cs typeface="Times New Roman" panose="02020603050405020304" pitchFamily="18" charset="0"/>
              </a:rPr>
              <a:t>:</a:t>
            </a:r>
          </a:p>
          <a:p>
            <a:pPr algn="ct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Brain tumor prediction on MR images with semantic segmentation by using deep learning network and 3D imaging of tumor region </a:t>
            </a:r>
          </a:p>
          <a:p>
            <a:pPr algn="ctr">
              <a:lnSpc>
                <a:spcPct val="107000"/>
              </a:lnSpc>
              <a:spcAft>
                <a:spcPts val="800"/>
              </a:spcAf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AUTHORS:</a:t>
            </a:r>
          </a:p>
          <a:p>
            <a:pPr algn="ctr">
              <a:lnSpc>
                <a:spcPct val="107000"/>
              </a:lnSpc>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Gokay Karayegen</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Calibri" panose="020F0502020204030204" pitchFamily="34" charset="0"/>
                <a:cs typeface="Times New Roman" panose="02020603050405020304" pitchFamily="18" charset="0"/>
              </a:rPr>
              <a:t>Biomedical Equipment Technology, Vocational School of Technical Sciences, Baskent University, Baglica Campus, , Etimesgut, Ankara, Turkey</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b="1" dirty="0">
                <a:latin typeface="Times New Roman" panose="02020603050405020304" pitchFamily="18" charset="0"/>
                <a:ea typeface="Calibri" panose="020F0502020204030204" pitchFamily="34" charset="0"/>
                <a:cs typeface="Times New Roman" panose="02020603050405020304" pitchFamily="18" charset="0"/>
              </a:rPr>
              <a:t>Mehmet Feyzi Aksahin</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Calibri" panose="020F0502020204030204" pitchFamily="34" charset="0"/>
                <a:cs typeface="Times New Roman" panose="02020603050405020304" pitchFamily="18" charset="0"/>
              </a:rPr>
              <a:t>Biomedical Engineering Department, Faculty of Engineering, Baskent University, Baglica Campus, 06790, Etimesgut, Ankara, Turkey </a:t>
            </a:r>
            <a:r>
              <a:rPr lang="en-US" sz="2200" dirty="0">
                <a:latin typeface="Times New Roman" panose="02020603050405020304" pitchFamily="18" charset="0"/>
                <a:ea typeface="Calibri" panose="020F0502020204030204" pitchFamily="34" charset="0"/>
                <a:cs typeface="Times New Roman" panose="02020603050405020304" pitchFamily="18" charset="0"/>
              </a:rPr>
              <a:t/>
            </a:r>
            <a:br>
              <a:rPr lang="en-US" sz="2200" dirty="0">
                <a:latin typeface="Times New Roman" panose="02020603050405020304" pitchFamily="18" charset="0"/>
                <a:ea typeface="Calibri" panose="020F0502020204030204" pitchFamily="34" charset="0"/>
                <a:cs typeface="Times New Roman" panose="02020603050405020304" pitchFamily="18" charset="0"/>
              </a:rPr>
            </a:b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368867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5499"/>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 xmlns:a16="http://schemas.microsoft.com/office/drawing/2014/main" id="{742F4499-08F7-0B3B-C5DD-5EE124D124A5}"/>
              </a:ext>
            </a:extLst>
          </p:cNvPr>
          <p:cNvSpPr txBox="1"/>
          <p:nvPr/>
        </p:nvSpPr>
        <p:spPr>
          <a:xfrm>
            <a:off x="1743028" y="303937"/>
            <a:ext cx="6715172"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  INTRODUCTION</a:t>
            </a:r>
          </a:p>
        </p:txBody>
      </p:sp>
      <p:sp>
        <p:nvSpPr>
          <p:cNvPr id="6" name="TextBox 5">
            <a:extLst>
              <a:ext uri="{FF2B5EF4-FFF2-40B4-BE49-F238E27FC236}">
                <a16:creationId xmlns="" xmlns:a16="http://schemas.microsoft.com/office/drawing/2014/main" id="{FEC61D2D-57C7-DD04-69E2-AE3A3EC495A2}"/>
              </a:ext>
            </a:extLst>
          </p:cNvPr>
          <p:cNvSpPr txBox="1"/>
          <p:nvPr/>
        </p:nvSpPr>
        <p:spPr>
          <a:xfrm>
            <a:off x="1442986" y="2707984"/>
            <a:ext cx="7358114" cy="3036024"/>
          </a:xfrm>
          <a:prstGeom prst="rect">
            <a:avLst/>
          </a:prstGeom>
          <a:noFill/>
        </p:spPr>
        <p:txBody>
          <a:bodyPr wrap="square" rtlCol="0">
            <a:spAutoFit/>
          </a:bodyPr>
          <a:lstStyle/>
          <a:p>
            <a:pPr lvl="0">
              <a:lnSpc>
                <a:spcPct val="107000"/>
              </a:lnSpc>
            </a:pPr>
            <a:r>
              <a:rPr lang="en-US" sz="1800" dirty="0">
                <a:effectLst/>
                <a:latin typeface="Times New Roman" panose="02020603050405020304" pitchFamily="18" charset="0"/>
                <a:ea typeface="Calibri" panose="020F0502020204030204" pitchFamily="34" charset="0"/>
              </a:rPr>
              <a:t>A brain tumor is the development of abnormal brain cells, which might lead to cancer. The main purpose of diagnosing brain tumors is to acquire substantial clinical information regarding the tumor presence, location, and type. </a:t>
            </a:r>
            <a:r>
              <a:rPr lang="en-US" dirty="0">
                <a:latin typeface="Times New Roman" panose="02020603050405020304" pitchFamily="18" charset="0"/>
                <a:ea typeface="Calibri" panose="020F0502020204030204" pitchFamily="34" charset="0"/>
              </a:rPr>
              <a:t>The manual segmentation of 3D MRI images performed by medical experts is dependent on the clinician's knowledge and experience. Therefore, brain tumor segmentation that is both </a:t>
            </a:r>
            <a:r>
              <a:rPr lang="en-US" b="1" dirty="0">
                <a:latin typeface="Times New Roman" panose="02020603050405020304" pitchFamily="18" charset="0"/>
                <a:ea typeface="Calibri" panose="020F0502020204030204" pitchFamily="34" charset="0"/>
              </a:rPr>
              <a:t>automati</a:t>
            </a:r>
            <a:r>
              <a:rPr lang="en-US" dirty="0">
                <a:latin typeface="Times New Roman" panose="02020603050405020304" pitchFamily="18" charset="0"/>
                <a:ea typeface="Calibri" panose="020F0502020204030204" pitchFamily="34" charset="0"/>
              </a:rPr>
              <a:t>c and </a:t>
            </a:r>
            <a:r>
              <a:rPr lang="en-US" b="1" dirty="0">
                <a:latin typeface="Times New Roman" panose="02020603050405020304" pitchFamily="18" charset="0"/>
                <a:ea typeface="Calibri" panose="020F0502020204030204" pitchFamily="34" charset="0"/>
              </a:rPr>
              <a:t>robust</a:t>
            </a:r>
            <a:r>
              <a:rPr lang="en-US" dirty="0">
                <a:latin typeface="Times New Roman" panose="02020603050405020304" pitchFamily="18" charset="0"/>
                <a:ea typeface="Calibri" panose="020F0502020204030204" pitchFamily="34" charset="0"/>
              </a:rPr>
              <a:t> will have a significant impact on brain tumor diagnosis and treatment. To overcome the drawbacks of using manual features, the deep learning technique called </a:t>
            </a:r>
            <a:r>
              <a:rPr lang="en-US" b="1" dirty="0">
                <a:latin typeface="Times New Roman" panose="02020603050405020304" pitchFamily="18" charset="0"/>
                <a:ea typeface="Calibri" panose="020F0502020204030204" pitchFamily="34" charset="0"/>
              </a:rPr>
              <a:t>Deep Convolutional Neural Networks</a:t>
            </a:r>
            <a:r>
              <a:rPr lang="en-US" dirty="0">
                <a:latin typeface="Times New Roman" panose="02020603050405020304" pitchFamily="18" charset="0"/>
                <a:ea typeface="Calibri" panose="020F0502020204030204" pitchFamily="34" charset="0"/>
              </a:rPr>
              <a:t> (</a:t>
            </a:r>
            <a:r>
              <a:rPr lang="en-US" b="1" dirty="0">
                <a:latin typeface="Times New Roman" panose="02020603050405020304" pitchFamily="18" charset="0"/>
                <a:ea typeface="Calibri" panose="020F0502020204030204" pitchFamily="34" charset="0"/>
              </a:rPr>
              <a:t>DCNN</a:t>
            </a:r>
            <a:r>
              <a:rPr lang="en-US" dirty="0">
                <a:latin typeface="Times New Roman" panose="02020603050405020304" pitchFamily="18" charset="0"/>
                <a:ea typeface="Calibri" panose="020F0502020204030204" pitchFamily="34" charset="0"/>
              </a:rPr>
              <a:t>s) can be used as it has significant potential for segmenting brain image.</a:t>
            </a:r>
            <a:r>
              <a:rPr lang="en-IN" dirty="0">
                <a:latin typeface="Times New Roman" panose="02020603050405020304" pitchFamily="18" charset="0"/>
                <a:ea typeface="Calibri" panose="020F0502020204030204" pitchFamily="34" charset="0"/>
              </a:rPr>
              <a:t> </a:t>
            </a:r>
          </a:p>
        </p:txBody>
      </p:sp>
      <p:pic>
        <p:nvPicPr>
          <p:cNvPr id="8" name="Picture 7">
            <a:extLst>
              <a:ext uri="{FF2B5EF4-FFF2-40B4-BE49-F238E27FC236}">
                <a16:creationId xmlns="" xmlns:a16="http://schemas.microsoft.com/office/drawing/2014/main" id="{8E50EA42-1456-489F-9EB2-083276A46974}"/>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493908" y="1120982"/>
            <a:ext cx="1213412" cy="1464095"/>
          </a:xfrm>
          <a:prstGeom prst="rect">
            <a:avLst/>
          </a:prstGeom>
        </p:spPr>
      </p:pic>
    </p:spTree>
    <p:extLst>
      <p:ext uri="{BB962C8B-B14F-4D97-AF65-F5344CB8AC3E}">
        <p14:creationId xmlns="" xmlns:p14="http://schemas.microsoft.com/office/powerpoint/2010/main" val="4161898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5499"/>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 xmlns:a16="http://schemas.microsoft.com/office/drawing/2014/main" id="{742F4499-08F7-0B3B-C5DD-5EE124D124A5}"/>
              </a:ext>
            </a:extLst>
          </p:cNvPr>
          <p:cNvSpPr txBox="1"/>
          <p:nvPr/>
        </p:nvSpPr>
        <p:spPr>
          <a:xfrm>
            <a:off x="1643042" y="571480"/>
            <a:ext cx="6715172"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  INTRODUCTION </a:t>
            </a:r>
            <a:r>
              <a:rPr lang="en-IN" sz="2100" dirty="0">
                <a:latin typeface="Times New Roman" panose="02020603050405020304" pitchFamily="18" charset="0"/>
                <a:cs typeface="Times New Roman" panose="02020603050405020304" pitchFamily="18" charset="0"/>
              </a:rPr>
              <a:t>(contd..)</a:t>
            </a:r>
          </a:p>
        </p:txBody>
      </p:sp>
      <p:sp>
        <p:nvSpPr>
          <p:cNvPr id="6" name="TextBox 5">
            <a:extLst>
              <a:ext uri="{FF2B5EF4-FFF2-40B4-BE49-F238E27FC236}">
                <a16:creationId xmlns="" xmlns:a16="http://schemas.microsoft.com/office/drawing/2014/main" id="{FEC61D2D-57C7-DD04-69E2-AE3A3EC495A2}"/>
              </a:ext>
            </a:extLst>
          </p:cNvPr>
          <p:cNvSpPr txBox="1"/>
          <p:nvPr/>
        </p:nvSpPr>
        <p:spPr>
          <a:xfrm>
            <a:off x="1357290" y="1428736"/>
            <a:ext cx="7358114" cy="4241418"/>
          </a:xfrm>
          <a:prstGeom prst="rect">
            <a:avLst/>
          </a:prstGeom>
          <a:noFill/>
        </p:spPr>
        <p:txBody>
          <a:bodyPr wrap="square" rtlCol="0">
            <a:spAutoFit/>
          </a:bodyPr>
          <a:lstStyle/>
          <a:p>
            <a:pPr lvl="0">
              <a:lnSpc>
                <a:spcPct val="107000"/>
              </a:lnSpc>
            </a:pPr>
            <a:r>
              <a:rPr lang="en-IN" dirty="0">
                <a:latin typeface="Times New Roman" panose="02020603050405020304" pitchFamily="18" charset="0"/>
                <a:ea typeface="Calibri" panose="020F0502020204030204" pitchFamily="34" charset="0"/>
              </a:rPr>
              <a:t>This paper uses 3D imaging of whole brain </a:t>
            </a:r>
            <a:r>
              <a:rPr lang="en-US" sz="1800" dirty="0">
                <a:effectLst/>
                <a:latin typeface="Times New Roman" panose="02020603050405020304" pitchFamily="18" charset="0"/>
                <a:ea typeface="Calibri" panose="020F0502020204030204" pitchFamily="34" charset="0"/>
              </a:rPr>
              <a:t>and a comparison between ground truth and predicted labels in 3D using </a:t>
            </a:r>
            <a:r>
              <a:rPr lang="en-US" sz="1800" b="1" dirty="0">
                <a:effectLst/>
                <a:latin typeface="Times New Roman" panose="02020603050405020304" pitchFamily="18" charset="0"/>
                <a:ea typeface="Calibri" panose="020F0502020204030204" pitchFamily="34" charset="0"/>
              </a:rPr>
              <a:t>MATLAB</a:t>
            </a:r>
            <a:r>
              <a:rPr lang="en-US" dirty="0">
                <a:latin typeface="Times New Roman" panose="02020603050405020304" pitchFamily="18" charset="0"/>
                <a:ea typeface="Calibri" panose="020F0502020204030204" pitchFamily="34" charset="0"/>
              </a:rPr>
              <a:t>, which </a:t>
            </a:r>
            <a:r>
              <a:rPr lang="en-US" sz="1800" dirty="0">
                <a:effectLst/>
                <a:latin typeface="Times New Roman" panose="02020603050405020304" pitchFamily="18" charset="0"/>
                <a:ea typeface="Calibri" panose="020F0502020204030204" pitchFamily="34" charset="0"/>
              </a:rPr>
              <a:t>is a computing environment that can be used for image sharpening and histogram equalization to enhance the image contrast. </a:t>
            </a:r>
            <a:r>
              <a:rPr lang="en-US" dirty="0">
                <a:latin typeface="Times New Roman" panose="02020603050405020304" pitchFamily="18" charset="0"/>
                <a:ea typeface="Calibri" panose="020F0502020204030204" pitchFamily="34" charset="0"/>
              </a:rPr>
              <a:t>In this paper, </a:t>
            </a:r>
            <a:r>
              <a:rPr lang="en-US" b="1" dirty="0">
                <a:latin typeface="Times New Roman" panose="02020603050405020304" pitchFamily="18" charset="0"/>
                <a:ea typeface="Calibri" panose="020F0502020204030204" pitchFamily="34" charset="0"/>
              </a:rPr>
              <a:t>Brain Tumor Segmentation</a:t>
            </a:r>
            <a:r>
              <a:rPr lang="en-US" dirty="0">
                <a:latin typeface="Times New Roman" panose="02020603050405020304" pitchFamily="18" charset="0"/>
                <a:ea typeface="Calibri" panose="020F0502020204030204" pitchFamily="34" charset="0"/>
              </a:rPr>
              <a:t> (</a:t>
            </a:r>
            <a:r>
              <a:rPr lang="en-US" b="1" dirty="0" err="1">
                <a:latin typeface="Times New Roman" panose="02020603050405020304" pitchFamily="18" charset="0"/>
                <a:ea typeface="Calibri" panose="020F0502020204030204" pitchFamily="34" charset="0"/>
              </a:rPr>
              <a:t>BraTS</a:t>
            </a:r>
            <a:r>
              <a:rPr lang="en-US" dirty="0">
                <a:latin typeface="Times New Roman" panose="02020603050405020304" pitchFamily="18" charset="0"/>
                <a:ea typeface="Calibri" panose="020F0502020204030204" pitchFamily="34" charset="0"/>
              </a:rPr>
              <a:t>) image datasets are used, which includes four different modalities for each brain image. These can be classified respectively as :</a:t>
            </a:r>
          </a:p>
          <a:p>
            <a:pPr marL="285750" lvl="0" indent="-285750">
              <a:lnSpc>
                <a:spcPct val="107000"/>
              </a:lnSpc>
              <a:buFont typeface="Arial" panose="020B0604020202020204" pitchFamily="34" charset="0"/>
              <a:buChar char="•"/>
            </a:pPr>
            <a:r>
              <a:rPr lang="en-US" b="1" dirty="0">
                <a:latin typeface="Times New Roman" panose="02020603050405020304" pitchFamily="18" charset="0"/>
                <a:ea typeface="Calibri" panose="020F0502020204030204" pitchFamily="34" charset="0"/>
              </a:rPr>
              <a:t>T1</a:t>
            </a:r>
            <a:r>
              <a:rPr lang="en-US" dirty="0">
                <a:latin typeface="Times New Roman" panose="02020603050405020304" pitchFamily="18" charset="0"/>
                <a:ea typeface="Calibri" panose="020F0502020204030204" pitchFamily="34" charset="0"/>
              </a:rPr>
              <a:t> (native), </a:t>
            </a:r>
          </a:p>
          <a:p>
            <a:pPr marL="285750" lvl="0" indent="-285750">
              <a:lnSpc>
                <a:spcPct val="107000"/>
              </a:lnSpc>
              <a:buFont typeface="Arial" panose="020B0604020202020204" pitchFamily="34" charset="0"/>
              <a:buChar char="•"/>
            </a:pPr>
            <a:r>
              <a:rPr lang="en-US" b="1" dirty="0">
                <a:latin typeface="Times New Roman" panose="02020603050405020304" pitchFamily="18" charset="0"/>
                <a:ea typeface="Calibri" panose="020F0502020204030204" pitchFamily="34" charset="0"/>
              </a:rPr>
              <a:t>T1C</a:t>
            </a:r>
            <a:r>
              <a:rPr lang="en-US" dirty="0">
                <a:latin typeface="Times New Roman" panose="02020603050405020304" pitchFamily="18" charset="0"/>
                <a:ea typeface="Calibri" panose="020F0502020204030204" pitchFamily="34" charset="0"/>
              </a:rPr>
              <a:t> (post-contrast T1-weighted),</a:t>
            </a:r>
          </a:p>
          <a:p>
            <a:pPr marL="285750" lvl="0" indent="-285750">
              <a:lnSpc>
                <a:spcPct val="107000"/>
              </a:lnSpc>
              <a:buFont typeface="Arial" panose="020B0604020202020204" pitchFamily="34" charset="0"/>
              <a:buChar char="•"/>
            </a:pPr>
            <a:r>
              <a:rPr lang="en-US" b="1" dirty="0" smtClean="0">
                <a:latin typeface="Times New Roman" panose="02020603050405020304" pitchFamily="18" charset="0"/>
                <a:ea typeface="Calibri" panose="020F0502020204030204" pitchFamily="34" charset="0"/>
              </a:rPr>
              <a:t>T2</a:t>
            </a:r>
            <a:r>
              <a:rPr lang="en-US" dirty="0" smtClean="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(T2-weighted) and </a:t>
            </a:r>
          </a:p>
          <a:p>
            <a:pPr marL="285750" lvl="0" indent="-285750">
              <a:lnSpc>
                <a:spcPct val="107000"/>
              </a:lnSpc>
              <a:buFont typeface="Arial" panose="020B0604020202020204" pitchFamily="34" charset="0"/>
              <a:buChar char="•"/>
            </a:pPr>
            <a:r>
              <a:rPr lang="en-US" b="1" dirty="0">
                <a:latin typeface="Times New Roman" panose="02020603050405020304" pitchFamily="18" charset="0"/>
                <a:ea typeface="Calibri" panose="020F0502020204030204" pitchFamily="34" charset="0"/>
              </a:rPr>
              <a:t>Flair</a:t>
            </a:r>
            <a:r>
              <a:rPr lang="en-US" dirty="0">
                <a:latin typeface="Times New Roman" panose="02020603050405020304" pitchFamily="18" charset="0"/>
                <a:ea typeface="Calibri" panose="020F0502020204030204" pitchFamily="34" charset="0"/>
              </a:rPr>
              <a:t> (T2 Fluid Attenuated Inversion Recovery). </a:t>
            </a:r>
          </a:p>
          <a:p>
            <a:pPr lvl="0">
              <a:lnSpc>
                <a:spcPct val="107000"/>
              </a:lnSpc>
            </a:pPr>
            <a:r>
              <a:rPr lang="en-US" dirty="0">
                <a:latin typeface="Times New Roman" panose="02020603050405020304" pitchFamily="18" charset="0"/>
                <a:ea typeface="Calibri" panose="020F0502020204030204" pitchFamily="34" charset="0"/>
              </a:rPr>
              <a:t>Each MR imaging modalities represent different meaning in terms of diagnosing brain tumor. A different approach for segmenting 3D medical images by using deep learning network called </a:t>
            </a:r>
            <a:r>
              <a:rPr lang="en-US" b="1" dirty="0">
                <a:latin typeface="Times New Roman" panose="02020603050405020304" pitchFamily="18" charset="0"/>
                <a:ea typeface="Calibri" panose="020F0502020204030204" pitchFamily="34" charset="0"/>
              </a:rPr>
              <a:t>Multi-Projection Network </a:t>
            </a:r>
            <a:r>
              <a:rPr lang="en-US" dirty="0">
                <a:latin typeface="Times New Roman" panose="02020603050405020304" pitchFamily="18" charset="0"/>
                <a:ea typeface="Calibri" panose="020F0502020204030204" pitchFamily="34" charset="0"/>
              </a:rPr>
              <a:t>is introduced in this project</a:t>
            </a:r>
            <a:r>
              <a:rPr lang="en-US" dirty="0" smtClean="0">
                <a:latin typeface="Times New Roman" panose="02020603050405020304" pitchFamily="18" charset="0"/>
                <a:ea typeface="Calibri" panose="020F0502020204030204" pitchFamily="34" charset="0"/>
              </a:rPr>
              <a:t>.</a:t>
            </a:r>
            <a:endParaRPr lang="en-IN" dirty="0">
              <a:latin typeface="Times New Roman" panose="02020603050405020304" pitchFamily="18" charset="0"/>
              <a:ea typeface="Calibri" panose="020F0502020204030204" pitchFamily="34" charset="0"/>
            </a:endParaRPr>
          </a:p>
        </p:txBody>
      </p:sp>
    </p:spTree>
    <p:extLst>
      <p:ext uri="{BB962C8B-B14F-4D97-AF65-F5344CB8AC3E}">
        <p14:creationId xmlns="" xmlns:p14="http://schemas.microsoft.com/office/powerpoint/2010/main" val="1568837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5499"/>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 xmlns:a16="http://schemas.microsoft.com/office/drawing/2014/main" id="{742F4499-08F7-0B3B-C5DD-5EE124D124A5}"/>
              </a:ext>
            </a:extLst>
          </p:cNvPr>
          <p:cNvSpPr txBox="1"/>
          <p:nvPr/>
        </p:nvSpPr>
        <p:spPr>
          <a:xfrm>
            <a:off x="1643042" y="571480"/>
            <a:ext cx="6715172"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  ARCHITECTURE DIAGRAM</a:t>
            </a:r>
            <a:endParaRPr lang="en-IN" sz="21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 xmlns:a16="http://schemas.microsoft.com/office/drawing/2014/main" id="{E9654C59-BBB9-4C47-B0B5-DCB53E13BC97}"/>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00142" y="1252490"/>
            <a:ext cx="7500958" cy="4386310"/>
          </a:xfrm>
          <a:prstGeom prst="rect">
            <a:avLst/>
          </a:prstGeom>
        </p:spPr>
      </p:pic>
      <p:sp>
        <p:nvSpPr>
          <p:cNvPr id="9" name="TextBox 8">
            <a:extLst>
              <a:ext uri="{FF2B5EF4-FFF2-40B4-BE49-F238E27FC236}">
                <a16:creationId xmlns="" xmlns:a16="http://schemas.microsoft.com/office/drawing/2014/main" id="{63F11FDF-1AF1-4EFB-8EBA-E8F5E4927F13}"/>
              </a:ext>
            </a:extLst>
          </p:cNvPr>
          <p:cNvSpPr txBox="1"/>
          <p:nvPr/>
        </p:nvSpPr>
        <p:spPr>
          <a:xfrm>
            <a:off x="1643042" y="5663168"/>
            <a:ext cx="7086600" cy="307777"/>
          </a:xfrm>
          <a:prstGeom prst="rect">
            <a:avLst/>
          </a:prstGeom>
          <a:noFill/>
        </p:spPr>
        <p:txBody>
          <a:bodyPr wrap="square" rtlCol="0">
            <a:spAutoFit/>
          </a:bodyPr>
          <a:lstStyle/>
          <a:p>
            <a:pPr algn="ctr"/>
            <a:r>
              <a:rPr lang="en-US" sz="1400" b="1" dirty="0" smtClean="0">
                <a:latin typeface="Times New Roman" panose="02020603050405020304" pitchFamily="18" charset="0"/>
                <a:cs typeface="Times New Roman" panose="02020603050405020304" pitchFamily="18" charset="0"/>
              </a:rPr>
              <a:t>Fig. 1</a:t>
            </a:r>
            <a:r>
              <a:rPr lang="en-US" sz="140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Architecture of deep learning network and semantic segmentation.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30927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5499"/>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 xmlns:a16="http://schemas.microsoft.com/office/drawing/2014/main" id="{742F4499-08F7-0B3B-C5DD-5EE124D124A5}"/>
              </a:ext>
            </a:extLst>
          </p:cNvPr>
          <p:cNvSpPr txBox="1"/>
          <p:nvPr/>
        </p:nvSpPr>
        <p:spPr>
          <a:xfrm>
            <a:off x="1643042" y="571480"/>
            <a:ext cx="6715172"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  METHODOLOGY</a:t>
            </a:r>
            <a:endParaRPr lang="en-IN" sz="21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FEC61D2D-57C7-DD04-69E2-AE3A3EC495A2}"/>
              </a:ext>
            </a:extLst>
          </p:cNvPr>
          <p:cNvSpPr txBox="1"/>
          <p:nvPr/>
        </p:nvSpPr>
        <p:spPr>
          <a:xfrm>
            <a:off x="1371600" y="1241433"/>
            <a:ext cx="7358114" cy="4913076"/>
          </a:xfrm>
          <a:prstGeom prst="rect">
            <a:avLst/>
          </a:prstGeom>
          <a:noFill/>
        </p:spPr>
        <p:txBody>
          <a:bodyPr wrap="square" rtlCol="0">
            <a:spAutoFit/>
          </a:bodyPr>
          <a:lstStyle/>
          <a:p>
            <a:pPr marL="342900" indent="-342900">
              <a:lnSpc>
                <a:spcPct val="107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Pre-processing:</a:t>
            </a:r>
            <a:r>
              <a:rPr lang="en-IN" sz="20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H</a:t>
            </a:r>
            <a:r>
              <a:rPr lang="en-US" dirty="0"/>
              <a:t>istogram equalization was applied to original images in order to contrast enhancement.</a:t>
            </a:r>
            <a:r>
              <a:rPr lang="en-IN" dirty="0"/>
              <a:t> </a:t>
            </a:r>
          </a:p>
          <a:p>
            <a:pPr marL="342900" indent="-342900">
              <a:lnSpc>
                <a:spcPct val="107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Deep learning network : </a:t>
            </a:r>
            <a:r>
              <a:rPr lang="en-IN" dirty="0">
                <a:latin typeface="Times New Roman" panose="02020603050405020304" pitchFamily="18" charset="0"/>
                <a:cs typeface="Times New Roman" panose="02020603050405020304" pitchFamily="18" charset="0"/>
              </a:rPr>
              <a:t>The network consists of 2 operations namely: Up-Sampling and Down-Sampling.</a:t>
            </a:r>
          </a:p>
          <a:p>
            <a:pPr marL="285750" indent="-285750">
              <a:lnSpc>
                <a:spcPct val="107000"/>
              </a:lnSpc>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 Up-Sampling: </a:t>
            </a:r>
            <a:r>
              <a:rPr lang="en-US" dirty="0">
                <a:latin typeface="Times New Roman" panose="02020603050405020304" pitchFamily="18" charset="0"/>
                <a:cs typeface="Times New Roman" panose="02020603050405020304" pitchFamily="18" charset="0"/>
              </a:rPr>
              <a:t>Transposed convolution layers are added to the neural          network for up-sampling the 3D feature maps of the data. Therefore, size of image can be enhanced at the end of these layers.</a:t>
            </a:r>
          </a:p>
          <a:p>
            <a:pPr marL="285750" indent="-285750">
              <a:lnSpc>
                <a:spcPct val="107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Down-Sampling:</a:t>
            </a:r>
            <a:r>
              <a:rPr lang="en-US" dirty="0">
                <a:latin typeface="Times New Roman" panose="02020603050405020304" pitchFamily="18" charset="0"/>
                <a:cs typeface="Times New Roman" panose="02020603050405020304" pitchFamily="18" charset="0"/>
              </a:rPr>
              <a:t> Max-pooling layers, which are inserted into network after convolution, batch normalization and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layers, are basically responsible for completing down-sampling of the image. Fundamentally, with these layers, it is aimed to manage data of a more suitable size, provide a faster processing time of the image.</a:t>
            </a:r>
            <a:endParaRPr lang="en-IN" dirty="0">
              <a:latin typeface="Times New Roman" panose="02020603050405020304" pitchFamily="18"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Semantic segmentation</a:t>
            </a:r>
            <a:r>
              <a:rPr lang="en-IN" dirty="0"/>
              <a:t>: </a:t>
            </a:r>
            <a:r>
              <a:rPr lang="en-US" dirty="0">
                <a:latin typeface="Times New Roman" panose="02020603050405020304" pitchFamily="18" charset="0"/>
                <a:cs typeface="Times New Roman" panose="02020603050405020304" pitchFamily="18" charset="0"/>
              </a:rPr>
              <a:t>Semantic segmentation identifies the operation of correlating each pixel of a MR brain image with a class label such as background and tumor.</a:t>
            </a:r>
          </a:p>
          <a:p>
            <a:pPr marL="342900" indent="-342900">
              <a:lnSpc>
                <a:spcPct val="107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938335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 xmlns:a16="http://schemas.microsoft.com/office/drawing/2014/main" id="{742F4499-08F7-0B3B-C5DD-5EE124D124A5}"/>
              </a:ext>
            </a:extLst>
          </p:cNvPr>
          <p:cNvSpPr txBox="1"/>
          <p:nvPr/>
        </p:nvSpPr>
        <p:spPr>
          <a:xfrm>
            <a:off x="1571604" y="500042"/>
            <a:ext cx="6929486" cy="523220"/>
          </a:xfrm>
          <a:prstGeom prst="rect">
            <a:avLst/>
          </a:prstGeom>
          <a:noFill/>
        </p:spPr>
        <p:txBody>
          <a:bodyPr wrap="square" rtlCol="0">
            <a:spAutoFit/>
          </a:bodyPr>
          <a:lstStyle/>
          <a:p>
            <a:pPr algn="ctr"/>
            <a:r>
              <a:rPr lang="en-IN" dirty="0"/>
              <a:t> </a:t>
            </a:r>
            <a:r>
              <a:rPr lang="en-IN" sz="2800" b="1" dirty="0">
                <a:latin typeface="Times New Roman" pitchFamily="18" charset="0"/>
                <a:cs typeface="Times New Roman" pitchFamily="18" charset="0"/>
              </a:rPr>
              <a:t>METHODOLOGY</a:t>
            </a:r>
            <a:r>
              <a:rPr lang="en-IN" sz="2800" dirty="0">
                <a:latin typeface="Times New Roman" pitchFamily="18" charset="0"/>
                <a:cs typeface="Times New Roman" pitchFamily="18" charset="0"/>
              </a:rPr>
              <a:t> </a:t>
            </a:r>
            <a:r>
              <a:rPr lang="en-IN" sz="1600" dirty="0">
                <a:latin typeface="Times New Roman" pitchFamily="18" charset="0"/>
                <a:cs typeface="Times New Roman" pitchFamily="18" charset="0"/>
              </a:rPr>
              <a:t>(</a:t>
            </a:r>
            <a:r>
              <a:rPr lang="en-IN" sz="1600" dirty="0" err="1">
                <a:latin typeface="Times New Roman" pitchFamily="18" charset="0"/>
                <a:cs typeface="Times New Roman" pitchFamily="18" charset="0"/>
              </a:rPr>
              <a:t>cont</a:t>
            </a:r>
            <a:r>
              <a:rPr lang="en-IN" sz="1600" dirty="0">
                <a:latin typeface="Times New Roman" pitchFamily="18" charset="0"/>
                <a:cs typeface="Times New Roman" pitchFamily="18" charset="0"/>
              </a:rPr>
              <a:t>…)</a:t>
            </a:r>
            <a:endParaRPr lang="en-IN" sz="1600" b="1" dirty="0">
              <a:latin typeface="Times New Roman" pitchFamily="18" charset="0"/>
              <a:cs typeface="Times New Roman" pitchFamily="18" charset="0"/>
            </a:endParaRPr>
          </a:p>
        </p:txBody>
      </p:sp>
      <p:sp>
        <p:nvSpPr>
          <p:cNvPr id="6" name="TextBox 5">
            <a:extLst>
              <a:ext uri="{FF2B5EF4-FFF2-40B4-BE49-F238E27FC236}">
                <a16:creationId xmlns="" xmlns:a16="http://schemas.microsoft.com/office/drawing/2014/main" id="{3E547C08-FBA5-1B33-552A-C5DD85872BB6}"/>
              </a:ext>
            </a:extLst>
          </p:cNvPr>
          <p:cNvSpPr txBox="1"/>
          <p:nvPr/>
        </p:nvSpPr>
        <p:spPr>
          <a:xfrm>
            <a:off x="1571604" y="1428736"/>
            <a:ext cx="6929486" cy="4339650"/>
          </a:xfrm>
          <a:prstGeom prst="rect">
            <a:avLst/>
          </a:prstGeom>
          <a:noFill/>
        </p:spPr>
        <p:txBody>
          <a:bodyPr wrap="square" rtlCol="0">
            <a:spAutoFit/>
          </a:bodyPr>
          <a:lstStyle/>
          <a:p>
            <a:pPr marL="285750" indent="-285750">
              <a:buFont typeface="Arial" panose="020B0604020202020204" pitchFamily="34" charset="0"/>
              <a:buChar char="•"/>
            </a:pPr>
            <a:r>
              <a:rPr lang="en-US" sz="2300" dirty="0">
                <a:latin typeface="Times New Roman" panose="02020603050405020304" pitchFamily="18" charset="0"/>
                <a:ea typeface="Calibri" panose="020F0502020204030204" pitchFamily="34" charset="0"/>
                <a:cs typeface="Times New Roman" panose="02020603050405020304" pitchFamily="18" charset="0"/>
              </a:rPr>
              <a:t>The suggested approach begins with image acquisition on MATLAB, which is followed by the pre-processing application,  like histogram equalization. </a:t>
            </a:r>
          </a:p>
          <a:p>
            <a:pPr marL="285750" indent="-285750">
              <a:buFont typeface="Arial" panose="020B0604020202020204" pitchFamily="34" charset="0"/>
              <a:buChar char="•"/>
            </a:pPr>
            <a:r>
              <a:rPr lang="en-US" sz="2300" dirty="0">
                <a:latin typeface="Times New Roman" panose="02020603050405020304" pitchFamily="18" charset="0"/>
                <a:ea typeface="Calibri" panose="020F0502020204030204" pitchFamily="34" charset="0"/>
                <a:cs typeface="Times New Roman" panose="02020603050405020304" pitchFamily="18" charset="0"/>
              </a:rPr>
              <a:t>Then, random patches taken from MR images are used as input for a neural network. </a:t>
            </a:r>
          </a:p>
          <a:p>
            <a:pPr marL="285750" indent="-285750">
              <a:buFont typeface="Arial" panose="020B0604020202020204" pitchFamily="34" charset="0"/>
              <a:buChar char="•"/>
            </a:pPr>
            <a:r>
              <a:rPr lang="en-US" sz="2300" dirty="0">
                <a:latin typeface="Times New Roman" panose="02020603050405020304" pitchFamily="18" charset="0"/>
                <a:ea typeface="Calibri" panose="020F0502020204030204" pitchFamily="34" charset="0"/>
                <a:cs typeface="Times New Roman" panose="02020603050405020304" pitchFamily="18" charset="0"/>
              </a:rPr>
              <a:t>Training process of this network which consists 16 layers such as convolution layers, batch normalization layers, </a:t>
            </a:r>
            <a:r>
              <a:rPr lang="en-US" sz="2300" dirty="0" err="1">
                <a:latin typeface="Times New Roman" panose="02020603050405020304" pitchFamily="18" charset="0"/>
                <a:ea typeface="Calibri" panose="020F0502020204030204" pitchFamily="34" charset="0"/>
                <a:cs typeface="Times New Roman" panose="02020603050405020304" pitchFamily="18" charset="0"/>
              </a:rPr>
              <a:t>relu</a:t>
            </a:r>
            <a:r>
              <a:rPr lang="en-US" sz="2300" dirty="0">
                <a:latin typeface="Times New Roman" panose="02020603050405020304" pitchFamily="18" charset="0"/>
                <a:ea typeface="Calibri" panose="020F0502020204030204" pitchFamily="34" charset="0"/>
                <a:cs typeface="Times New Roman" panose="02020603050405020304" pitchFamily="18" charset="0"/>
              </a:rPr>
              <a:t> layers, max pooling layers corresponding to down-sampling and for up-sampling, transposed convolution layers and </a:t>
            </a:r>
            <a:r>
              <a:rPr lang="en-US" sz="2300" dirty="0" err="1">
                <a:latin typeface="Times New Roman" panose="02020603050405020304" pitchFamily="18" charset="0"/>
                <a:ea typeface="Calibri" panose="020F0502020204030204" pitchFamily="34" charset="0"/>
                <a:cs typeface="Times New Roman" panose="02020603050405020304" pitchFamily="18" charset="0"/>
              </a:rPr>
              <a:t>relu</a:t>
            </a:r>
            <a:r>
              <a:rPr lang="en-US" sz="2300" dirty="0">
                <a:latin typeface="Times New Roman" panose="02020603050405020304" pitchFamily="18" charset="0"/>
                <a:ea typeface="Calibri" panose="020F0502020204030204" pitchFamily="34" charset="0"/>
                <a:cs typeface="Times New Roman" panose="02020603050405020304" pitchFamily="18" charset="0"/>
              </a:rPr>
              <a:t> layers were used. </a:t>
            </a:r>
          </a:p>
          <a:p>
            <a:pPr marL="285750" indent="-285750">
              <a:buFont typeface="Arial" panose="020B0604020202020204" pitchFamily="34" charset="0"/>
              <a:buChar char="•"/>
            </a:pPr>
            <a:r>
              <a:rPr lang="en-US" sz="2300" dirty="0">
                <a:latin typeface="Times New Roman" panose="02020603050405020304" pitchFamily="18" charset="0"/>
                <a:ea typeface="Calibri" panose="020F0502020204030204" pitchFamily="34" charset="0"/>
                <a:cs typeface="Times New Roman" panose="02020603050405020304" pitchFamily="18" charset="0"/>
              </a:rPr>
              <a:t>The </a:t>
            </a:r>
            <a:r>
              <a:rPr lang="en-US" sz="2300" dirty="0" err="1">
                <a:latin typeface="Times New Roman" panose="02020603050405020304" pitchFamily="18" charset="0"/>
                <a:ea typeface="Calibri" panose="020F0502020204030204" pitchFamily="34" charset="0"/>
                <a:cs typeface="Times New Roman" panose="02020603050405020304" pitchFamily="18" charset="0"/>
              </a:rPr>
              <a:t>softmax</a:t>
            </a:r>
            <a:r>
              <a:rPr lang="en-US" sz="2300" dirty="0">
                <a:latin typeface="Times New Roman" panose="02020603050405020304" pitchFamily="18" charset="0"/>
                <a:ea typeface="Calibri" panose="020F0502020204030204" pitchFamily="34" charset="0"/>
                <a:cs typeface="Times New Roman" panose="02020603050405020304" pitchFamily="18" charset="0"/>
              </a:rPr>
              <a:t> layer and pixel categorization layer serve as the network's final layers. </a:t>
            </a:r>
          </a:p>
        </p:txBody>
      </p:sp>
    </p:spTree>
    <p:extLst>
      <p:ext uri="{BB962C8B-B14F-4D97-AF65-F5344CB8AC3E}">
        <p14:creationId xmlns="" xmlns:p14="http://schemas.microsoft.com/office/powerpoint/2010/main" val="2319663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 xmlns:a16="http://schemas.microsoft.com/office/drawing/2014/main" id="{742F4499-08F7-0B3B-C5DD-5EE124D124A5}"/>
              </a:ext>
            </a:extLst>
          </p:cNvPr>
          <p:cNvSpPr txBox="1"/>
          <p:nvPr/>
        </p:nvSpPr>
        <p:spPr>
          <a:xfrm>
            <a:off x="1571604" y="428604"/>
            <a:ext cx="6858048" cy="523220"/>
          </a:xfrm>
          <a:prstGeom prst="rect">
            <a:avLst/>
          </a:prstGeom>
          <a:noFill/>
        </p:spPr>
        <p:txBody>
          <a:bodyPr wrap="square" rtlCol="0">
            <a:spAutoFit/>
          </a:bodyPr>
          <a:lstStyle/>
          <a:p>
            <a:pPr algn="ctr"/>
            <a:r>
              <a:rPr lang="en-IN" sz="2800" b="1" dirty="0">
                <a:latin typeface="Times New Roman" pitchFamily="18" charset="0"/>
                <a:cs typeface="Times New Roman" pitchFamily="18" charset="0"/>
              </a:rPr>
              <a:t>METHODOLOGY </a:t>
            </a:r>
            <a:r>
              <a:rPr lang="en-IN" sz="1600" dirty="0">
                <a:latin typeface="Times New Roman" pitchFamily="18" charset="0"/>
                <a:cs typeface="Times New Roman" pitchFamily="18" charset="0"/>
              </a:rPr>
              <a:t>(cont…)</a:t>
            </a:r>
            <a:endParaRPr lang="en-IN" sz="2800" b="1" dirty="0">
              <a:latin typeface="Times New Roman" pitchFamily="18" charset="0"/>
              <a:cs typeface="Times New Roman" pitchFamily="18" charset="0"/>
            </a:endParaRPr>
          </a:p>
        </p:txBody>
      </p:sp>
      <p:sp>
        <p:nvSpPr>
          <p:cNvPr id="6" name="TextBox 5">
            <a:extLst>
              <a:ext uri="{FF2B5EF4-FFF2-40B4-BE49-F238E27FC236}">
                <a16:creationId xmlns="" xmlns:a16="http://schemas.microsoft.com/office/drawing/2014/main" id="{3E547C08-FBA5-1B33-552A-C5DD85872BB6}"/>
              </a:ext>
            </a:extLst>
          </p:cNvPr>
          <p:cNvSpPr txBox="1"/>
          <p:nvPr/>
        </p:nvSpPr>
        <p:spPr>
          <a:xfrm>
            <a:off x="1785918" y="1428736"/>
            <a:ext cx="6715172" cy="2569934"/>
          </a:xfrm>
          <a:prstGeom prst="rect">
            <a:avLst/>
          </a:prstGeom>
          <a:noFill/>
        </p:spPr>
        <p:txBody>
          <a:bodyPr wrap="square" rtlCol="0">
            <a:spAutoFit/>
          </a:bodyPr>
          <a:lstStyle/>
          <a:p>
            <a:pPr marL="285750" indent="-285750">
              <a:buFont typeface="Arial" panose="020B0604020202020204" pitchFamily="34" charset="0"/>
              <a:buChar char="•"/>
            </a:pPr>
            <a:r>
              <a:rPr lang="en-US" sz="2300" dirty="0">
                <a:latin typeface="Times New Roman" panose="02020603050405020304" pitchFamily="18" charset="0"/>
                <a:ea typeface="Calibri" panose="020F0502020204030204" pitchFamily="34" charset="0"/>
                <a:cs typeface="Times New Roman" panose="02020603050405020304" pitchFamily="18" charset="0"/>
              </a:rPr>
              <a:t>After the training phase, semantic segmentation was applied to test images. Results of the semantic segmentation include segmented MR slices and predicted labels.</a:t>
            </a:r>
          </a:p>
          <a:p>
            <a:pPr marL="285750" indent="-285750">
              <a:buFont typeface="Arial" panose="020B0604020202020204" pitchFamily="34" charset="0"/>
              <a:buChar char="•"/>
            </a:pPr>
            <a:r>
              <a:rPr lang="en-US" sz="2300" dirty="0">
                <a:latin typeface="Times New Roman" panose="02020603050405020304" pitchFamily="18" charset="0"/>
                <a:ea typeface="Calibri" panose="020F0502020204030204" pitchFamily="34" charset="0"/>
                <a:cs typeface="Times New Roman" panose="02020603050405020304" pitchFamily="18" charset="0"/>
              </a:rPr>
              <a:t> In final stage, semantic segmentation results are presented and 3D imaging including whole brain, ground truth and predicted labels and tumor location.</a:t>
            </a:r>
            <a:endParaRPr lang="en-IN" sz="23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231966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a:t>
            </a:r>
          </a:p>
        </p:txBody>
      </p:sp>
      <p:sp>
        <p:nvSpPr>
          <p:cNvPr id="5" name="Content Placeholder 4"/>
          <p:cNvSpPr>
            <a:spLocks noGrp="1"/>
          </p:cNvSpPr>
          <p:nvPr>
            <p:ph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42900"/>
            <a:ext cx="9144000" cy="70009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3" name="TextBox 2">
            <a:extLst>
              <a:ext uri="{FF2B5EF4-FFF2-40B4-BE49-F238E27FC236}">
                <a16:creationId xmlns="" xmlns:a16="http://schemas.microsoft.com/office/drawing/2014/main" id="{C1ED6ED7-5424-4E05-878D-5AF5227CDCEB}"/>
              </a:ext>
            </a:extLst>
          </p:cNvPr>
          <p:cNvSpPr txBox="1"/>
          <p:nvPr/>
        </p:nvSpPr>
        <p:spPr>
          <a:xfrm>
            <a:off x="1426771" y="1268760"/>
            <a:ext cx="7272808" cy="4324261"/>
          </a:xfrm>
          <a:prstGeom prst="rect">
            <a:avLst/>
          </a:prstGeom>
          <a:noFill/>
        </p:spPr>
        <p:txBody>
          <a:bodyPr wrap="square" rtlCol="0">
            <a:spAutoFit/>
          </a:bodyPr>
          <a:lstStyle/>
          <a:p>
            <a:pPr marL="457200" indent="-457200">
              <a:buAutoNum type="arabicPeriod"/>
            </a:pPr>
            <a:r>
              <a:rPr lang="en-IN" sz="2500" dirty="0" smtClean="0">
                <a:latin typeface="Times New Roman" panose="02020603050405020304" pitchFamily="18" charset="0"/>
                <a:cs typeface="Times New Roman" panose="02020603050405020304" pitchFamily="18" charset="0"/>
              </a:rPr>
              <a:t>Literature </a:t>
            </a:r>
            <a:r>
              <a:rPr lang="en-IN" sz="2500" dirty="0">
                <a:latin typeface="Times New Roman" panose="02020603050405020304" pitchFamily="18" charset="0"/>
                <a:cs typeface="Times New Roman" panose="02020603050405020304" pitchFamily="18" charset="0"/>
              </a:rPr>
              <a:t>Survey  </a:t>
            </a:r>
            <a:r>
              <a:rPr lang="en-IN" sz="2500" dirty="0" smtClean="0">
                <a:latin typeface="Times New Roman" panose="02020603050405020304" pitchFamily="18" charset="0"/>
                <a:cs typeface="Times New Roman" panose="02020603050405020304" pitchFamily="18" charset="0"/>
              </a:rPr>
              <a:t>                                  03</a:t>
            </a:r>
          </a:p>
          <a:p>
            <a:pPr marL="457200" indent="-457200"/>
            <a:r>
              <a:rPr lang="en-IN" sz="2500" dirty="0" smtClean="0">
                <a:latin typeface="Times New Roman" panose="02020603050405020304" pitchFamily="18" charset="0"/>
                <a:cs typeface="Times New Roman" panose="02020603050405020304" pitchFamily="18" charset="0"/>
              </a:rPr>
              <a:t>                                     </a:t>
            </a:r>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2. Base Paper Explanation                            13 </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i</a:t>
            </a:r>
            <a:r>
              <a:rPr lang="en-IN" sz="2500" dirty="0">
                <a:latin typeface="Times New Roman" panose="02020603050405020304" pitchFamily="18" charset="0"/>
                <a:cs typeface="Times New Roman" panose="02020603050405020304" pitchFamily="18" charset="0"/>
              </a:rPr>
              <a:t>. Introduction                                    14 </a:t>
            </a:r>
          </a:p>
          <a:p>
            <a:r>
              <a:rPr lang="en-IN" sz="2500" dirty="0">
                <a:latin typeface="Times New Roman" panose="02020603050405020304" pitchFamily="18" charset="0"/>
                <a:cs typeface="Times New Roman" panose="02020603050405020304" pitchFamily="18" charset="0"/>
              </a:rPr>
              <a:t>           ii. Architecture                                   16</a:t>
            </a:r>
          </a:p>
          <a:p>
            <a:r>
              <a:rPr lang="en-IN" sz="2500" dirty="0">
                <a:latin typeface="Times New Roman" panose="02020603050405020304" pitchFamily="18" charset="0"/>
                <a:cs typeface="Times New Roman" panose="02020603050405020304" pitchFamily="18" charset="0"/>
              </a:rPr>
              <a:t>           iii. Methodology                                17 </a:t>
            </a:r>
          </a:p>
          <a:p>
            <a:r>
              <a:rPr lang="en-IN" sz="2500" dirty="0">
                <a:latin typeface="Times New Roman" panose="02020603050405020304" pitchFamily="18" charset="0"/>
                <a:cs typeface="Times New Roman" panose="02020603050405020304" pitchFamily="18" charset="0"/>
              </a:rPr>
              <a:t>           iv. Conclusion </a:t>
            </a:r>
            <a:r>
              <a:rPr lang="en-IN" sz="2500" dirty="0" smtClean="0">
                <a:latin typeface="Times New Roman" panose="02020603050405020304" pitchFamily="18" charset="0"/>
                <a:cs typeface="Times New Roman" panose="02020603050405020304" pitchFamily="18" charset="0"/>
              </a:rPr>
              <a:t>                                   </a:t>
            </a:r>
            <a:r>
              <a:rPr lang="en-IN" sz="2500" dirty="0" smtClean="0">
                <a:latin typeface="Times New Roman" panose="02020603050405020304" pitchFamily="18" charset="0"/>
                <a:cs typeface="Times New Roman" panose="02020603050405020304" pitchFamily="18" charset="0"/>
              </a:rPr>
              <a:t>20</a:t>
            </a:r>
            <a:endParaRPr lang="en-IN" sz="2500" dirty="0" smtClean="0">
              <a:latin typeface="Times New Roman" panose="02020603050405020304" pitchFamily="18" charset="0"/>
              <a:cs typeface="Times New Roman" panose="02020603050405020304" pitchFamily="18" charset="0"/>
            </a:endParaRPr>
          </a:p>
          <a:p>
            <a:r>
              <a:rPr lang="en-IN" sz="2500" dirty="0" smtClean="0">
                <a:latin typeface="Times New Roman" panose="02020603050405020304" pitchFamily="18" charset="0"/>
                <a:cs typeface="Times New Roman" panose="02020603050405020304" pitchFamily="18" charset="0"/>
              </a:rPr>
              <a:t>                                </a:t>
            </a:r>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3. Valid References                                       </a:t>
            </a:r>
            <a:r>
              <a:rPr lang="en-IN" sz="2500" dirty="0" smtClean="0">
                <a:latin typeface="Times New Roman" panose="02020603050405020304" pitchFamily="18" charset="0"/>
                <a:cs typeface="Times New Roman" panose="02020603050405020304" pitchFamily="18" charset="0"/>
              </a:rPr>
              <a:t>21</a:t>
            </a:r>
          </a:p>
          <a:p>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4. Individual Contribution                            23</a:t>
            </a:r>
          </a:p>
        </p:txBody>
      </p:sp>
      <p:sp>
        <p:nvSpPr>
          <p:cNvPr id="12" name="TextBox 11">
            <a:extLst>
              <a:ext uri="{FF2B5EF4-FFF2-40B4-BE49-F238E27FC236}">
                <a16:creationId xmlns="" xmlns:a16="http://schemas.microsoft.com/office/drawing/2014/main" id="{80925C64-0CEC-4035-8799-E75FEBE36E89}"/>
              </a:ext>
            </a:extLst>
          </p:cNvPr>
          <p:cNvSpPr txBox="1"/>
          <p:nvPr/>
        </p:nvSpPr>
        <p:spPr>
          <a:xfrm>
            <a:off x="2326871" y="207030"/>
            <a:ext cx="5472608"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TABLE OF CONTENTS</a:t>
            </a:r>
          </a:p>
        </p:txBody>
      </p:sp>
    </p:spTree>
    <p:extLst>
      <p:ext uri="{BB962C8B-B14F-4D97-AF65-F5344CB8AC3E}">
        <p14:creationId xmlns="" xmlns:p14="http://schemas.microsoft.com/office/powerpoint/2010/main" val="2536134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 xmlns:a16="http://schemas.microsoft.com/office/drawing/2014/main" id="{742F4499-08F7-0B3B-C5DD-5EE124D124A5}"/>
              </a:ext>
            </a:extLst>
          </p:cNvPr>
          <p:cNvSpPr txBox="1"/>
          <p:nvPr/>
        </p:nvSpPr>
        <p:spPr>
          <a:xfrm>
            <a:off x="1643042" y="571480"/>
            <a:ext cx="6715172"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 xmlns:a16="http://schemas.microsoft.com/office/drawing/2014/main" id="{FEC61D2D-57C7-DD04-69E2-AE3A3EC495A2}"/>
              </a:ext>
            </a:extLst>
          </p:cNvPr>
          <p:cNvSpPr txBox="1"/>
          <p:nvPr/>
        </p:nvSpPr>
        <p:spPr>
          <a:xfrm>
            <a:off x="1371600" y="1241433"/>
            <a:ext cx="7358114" cy="4412618"/>
          </a:xfrm>
          <a:prstGeom prst="rect">
            <a:avLst/>
          </a:prstGeom>
          <a:noFill/>
        </p:spPr>
        <p:txBody>
          <a:bodyPr wrap="square" rtlCol="0">
            <a:spAutoFit/>
          </a:bodyPr>
          <a:lstStyle/>
          <a:p>
            <a:pPr marL="342900" indent="-342900">
              <a:lnSpc>
                <a:spcPct val="107000"/>
              </a:lnSpc>
              <a:buFont typeface="Arial" panose="020B0604020202020204" pitchFamily="34" charset="0"/>
              <a:buChar char="•"/>
            </a:pPr>
            <a:r>
              <a:rPr lang="en-US" sz="2400" dirty="0">
                <a:latin typeface="Times New Roman" pitchFamily="18" charset="0"/>
                <a:cs typeface="Times New Roman" pitchFamily="18" charset="0"/>
              </a:rPr>
              <a:t>This paper presented an approach to diagnose whole brain tumor and display the exact tumor region in 3D.</a:t>
            </a:r>
          </a:p>
          <a:p>
            <a:pPr marL="342900" indent="-342900">
              <a:lnSpc>
                <a:spcPct val="107000"/>
              </a:lnSpc>
              <a:buFont typeface="Arial" panose="020B0604020202020204" pitchFamily="34" charset="0"/>
              <a:buChar char="•"/>
            </a:pPr>
            <a:r>
              <a:rPr lang="en-US" sz="2400" dirty="0">
                <a:latin typeface="Times New Roman" pitchFamily="18" charset="0"/>
                <a:cs typeface="Times New Roman" pitchFamily="18" charset="0"/>
              </a:rPr>
              <a:t>Providing 3D model of ground truth and predicted labels inserted in the brain was proven to be beneficial for surgeons to locate the exact region and dimensions including height, width and depth.</a:t>
            </a:r>
          </a:p>
          <a:p>
            <a:pPr marL="342900" indent="-342900">
              <a:lnSpc>
                <a:spcPct val="107000"/>
              </a:lnSpc>
              <a:buFont typeface="Arial" panose="020B0604020202020204" pitchFamily="34" charset="0"/>
              <a:buChar char="•"/>
            </a:pPr>
            <a:r>
              <a:rPr lang="en-US" sz="2400" dirty="0">
                <a:latin typeface="Times New Roman" pitchFamily="18" charset="0"/>
                <a:cs typeface="Times New Roman" pitchFamily="18" charset="0"/>
              </a:rPr>
              <a:t>3D imaging of the brain tumor was successfully carried out in this research. </a:t>
            </a:r>
          </a:p>
          <a:p>
            <a:pPr marL="342900" indent="-342900">
              <a:lnSpc>
                <a:spcPct val="107000"/>
              </a:lnSpc>
              <a:buFont typeface="Arial" panose="020B0604020202020204" pitchFamily="34" charset="0"/>
              <a:buChar char="•"/>
            </a:pPr>
            <a:r>
              <a:rPr lang="en-US" sz="2400" dirty="0">
                <a:latin typeface="Times New Roman" pitchFamily="18" charset="0"/>
                <a:cs typeface="Times New Roman" pitchFamily="18" charset="0"/>
              </a:rPr>
              <a:t>It can be concluded that, this study is quite effective and promising in terms of brain tumor detecting and imaging. </a:t>
            </a:r>
          </a:p>
        </p:txBody>
      </p:sp>
    </p:spTree>
    <p:extLst>
      <p:ext uri="{BB962C8B-B14F-4D97-AF65-F5344CB8AC3E}">
        <p14:creationId xmlns="" xmlns:p14="http://schemas.microsoft.com/office/powerpoint/2010/main" val="1320555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 xmlns:a16="http://schemas.microsoft.com/office/drawing/2014/main" id="{742F4499-08F7-0B3B-C5DD-5EE124D124A5}"/>
              </a:ext>
            </a:extLst>
          </p:cNvPr>
          <p:cNvSpPr txBox="1"/>
          <p:nvPr/>
        </p:nvSpPr>
        <p:spPr>
          <a:xfrm>
            <a:off x="1643042" y="500042"/>
            <a:ext cx="6786610" cy="523220"/>
          </a:xfrm>
          <a:prstGeom prst="rect">
            <a:avLst/>
          </a:prstGeom>
          <a:noFill/>
        </p:spPr>
        <p:txBody>
          <a:bodyPr wrap="square" rtlCol="0">
            <a:spAutoFit/>
          </a:bodyPr>
          <a:lstStyle/>
          <a:p>
            <a:pPr algn="ctr"/>
            <a:r>
              <a:rPr lang="en-IN" dirty="0"/>
              <a:t> </a:t>
            </a:r>
            <a:r>
              <a:rPr lang="en-IN" sz="2800" b="1" dirty="0">
                <a:latin typeface="Times New Roman" pitchFamily="18" charset="0"/>
                <a:cs typeface="Times New Roman" pitchFamily="18" charset="0"/>
              </a:rPr>
              <a:t>VALID REFERENCES</a:t>
            </a:r>
          </a:p>
        </p:txBody>
      </p:sp>
      <p:sp>
        <p:nvSpPr>
          <p:cNvPr id="6" name="TextBox 5">
            <a:extLst>
              <a:ext uri="{FF2B5EF4-FFF2-40B4-BE49-F238E27FC236}">
                <a16:creationId xmlns="" xmlns:a16="http://schemas.microsoft.com/office/drawing/2014/main" id="{74CBA832-398D-17CB-C2A1-8BB90FF14D5B}"/>
              </a:ext>
            </a:extLst>
          </p:cNvPr>
          <p:cNvSpPr txBox="1"/>
          <p:nvPr/>
        </p:nvSpPr>
        <p:spPr>
          <a:xfrm>
            <a:off x="1142976" y="1428736"/>
            <a:ext cx="7786742" cy="4219938"/>
          </a:xfrm>
          <a:prstGeom prst="rect">
            <a:avLst/>
          </a:prstGeom>
          <a:noFill/>
        </p:spPr>
        <p:txBody>
          <a:bodyPr wrap="square" rtlCol="0">
            <a:spAutoFit/>
          </a:bodyPr>
          <a:lstStyle/>
          <a:p>
            <a:pPr>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[1]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N. </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Bahadure, A.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Kumar Ray, H. </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Pal Thethi, Image analysis for MRI based brain tumor detection and feature extraction using biologically inspired BWT and SVM, Int.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J. Biomed. Imaging (2017) 1–12.</a:t>
            </a:r>
            <a:endPar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  </a:t>
            </a: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[2] </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E.S.A.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El-Dahshan, H.M. Mohsen, K. Revett, B.M. Salem A-, Computer-aided diagnosis of human brain tumor through MRI: a survey and a new algorithm, Expert Syst. Appl. 41 (11) (2014) 5526–5545.</a:t>
            </a:r>
            <a:endPar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 </a:t>
            </a: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a:latin typeface="Times New Roman" panose="02020603050405020304" pitchFamily="18" charset="0"/>
                <a:ea typeface="Calibri" panose="020F0502020204030204" pitchFamily="34" charset="0"/>
                <a:cs typeface="Times New Roman" panose="02020603050405020304" pitchFamily="18" charset="0"/>
              </a:rPr>
              <a:t>[3]</a:t>
            </a:r>
            <a:r>
              <a:rPr lang="en-IN" sz="1600" dirty="0"/>
              <a:t>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Sayan</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Kahali</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Sudip Kumar Adhikari, Jamuna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Kanta</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Sing, A two-stage fuzzy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multiobjective</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framework for segmentation of 3DMRI brain image data, Appl. Soft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Comput</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60 (2017) 312–327.</a:t>
            </a:r>
          </a:p>
          <a:p>
            <a:pPr>
              <a:lnSpc>
                <a:spcPct val="107000"/>
              </a:lnSpc>
              <a:spcAft>
                <a:spcPts val="800"/>
              </a:spcAft>
            </a:pPr>
            <a:endPar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t>[4] </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K.B.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Vaishnavee</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K.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Amshakala</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An automated MRI brain image segmentation and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tumor</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detection using SOM-clustering and proximal support vector machine classifier, IEEE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Int.Conf</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Engineering and Technology (ICETECH) (2015).  </a:t>
            </a:r>
          </a:p>
        </p:txBody>
      </p:sp>
    </p:spTree>
    <p:extLst>
      <p:ext uri="{BB962C8B-B14F-4D97-AF65-F5344CB8AC3E}">
        <p14:creationId xmlns="" xmlns:p14="http://schemas.microsoft.com/office/powerpoint/2010/main" val="1297924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 xmlns:a16="http://schemas.microsoft.com/office/drawing/2014/main" id="{742F4499-08F7-0B3B-C5DD-5EE124D124A5}"/>
              </a:ext>
            </a:extLst>
          </p:cNvPr>
          <p:cNvSpPr txBox="1"/>
          <p:nvPr/>
        </p:nvSpPr>
        <p:spPr>
          <a:xfrm>
            <a:off x="1142976" y="285728"/>
            <a:ext cx="7786742" cy="5646289"/>
          </a:xfrm>
          <a:prstGeom prst="rect">
            <a:avLst/>
          </a:prstGeom>
          <a:noFill/>
        </p:spPr>
        <p:txBody>
          <a:bodyPr wrap="square" rtlCol="0">
            <a:spAutoFit/>
          </a:bodyPr>
          <a:lstStyle/>
          <a:p>
            <a:pPr>
              <a:lnSpc>
                <a:spcPct val="107000"/>
              </a:lnSpc>
              <a:spcAft>
                <a:spcPts val="800"/>
              </a:spcAft>
            </a:pPr>
            <a:r>
              <a:rPr lang="en-US" sz="1600" dirty="0"/>
              <a:t>[5] </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W. Zhang, R. Li, H. Deng, L. Wang, W. Lin, S. Ji, D. Shen, Deep convolutional neural networks for multi-modality isointense infant brain image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segmenta</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tion</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NeuroImage</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108 (2015) 214–224.</a:t>
            </a:r>
          </a:p>
          <a:p>
            <a:pPr>
              <a:lnSpc>
                <a:spcPct val="107000"/>
              </a:lnSpc>
              <a:spcAft>
                <a:spcPts val="800"/>
              </a:spcAft>
            </a:pP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endPar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t>[6]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Toan</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Duc Bui,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Jitae</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Shin,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Taesup</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Moon, Skip- connected 3D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DenseNet</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for volumetric infant brain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MRIsegmentation</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Biomed. Signal Process. Control 54 (2019) 101613. </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endPar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t>[7] </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L. Wang, F. Shi, G. Li, Y. Gao, W. Lin, J.H. Gilmore, D. Shen, Segmentation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ofneonatal</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brain MR images using patch-driven level sets,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NeuroImage</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84 (2014) 141–158. </a:t>
            </a:r>
          </a:p>
          <a:p>
            <a:pPr>
              <a:lnSpc>
                <a:spcPct val="107000"/>
              </a:lnSpc>
              <a:spcAft>
                <a:spcPts val="800"/>
              </a:spcAft>
            </a:pP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endPar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t>[8] </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Mehdi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Amian</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Mohammadreza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Soltaninejad</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Multi-Resolution 3D CNN for MRI Brain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Tumor</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Segmentation and Survival Prediction, Lecture Notes in Computer Science (LNCS), 2021. </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endPar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t>[9] </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O.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Çiçek</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 Abdulkadir, S.S.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Lienkamp</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T.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Brox</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O.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Ronneberger</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3D U-Net: learning dense volumetric segmentation from sparse annotation, in: International Conference on Medical Image Computing and Computer- Assisted Intervention (MICCAI), Springer, 2016, pp. 424–432. </a:t>
            </a:r>
            <a:r>
              <a:rPr lang="en-US"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endPar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t>[10] </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Salma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Alqazzaz</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Xianfang</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Sun, Xin Yang, Len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Nokes</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Automated brain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tumor</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segmentation on multi-modal MR image using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SegNet</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IN" sz="15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Comput</a:t>
            </a:r>
            <a:r>
              <a:rPr lang="en-IN" sz="15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Vis. Media 5 (June 2) (2019) 209–219. </a:t>
            </a:r>
          </a:p>
        </p:txBody>
      </p:sp>
    </p:spTree>
    <p:extLst>
      <p:ext uri="{BB962C8B-B14F-4D97-AF65-F5344CB8AC3E}">
        <p14:creationId xmlns="" xmlns:p14="http://schemas.microsoft.com/office/powerpoint/2010/main" val="1679087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 xmlns:a16="http://schemas.microsoft.com/office/drawing/2014/main" id="{742F4499-08F7-0B3B-C5DD-5EE124D124A5}"/>
              </a:ext>
            </a:extLst>
          </p:cNvPr>
          <p:cNvSpPr txBox="1"/>
          <p:nvPr/>
        </p:nvSpPr>
        <p:spPr>
          <a:xfrm>
            <a:off x="1643042" y="634425"/>
            <a:ext cx="6929486" cy="584775"/>
          </a:xfrm>
          <a:prstGeom prst="rect">
            <a:avLst/>
          </a:prstGeom>
          <a:noFill/>
        </p:spPr>
        <p:txBody>
          <a:bodyPr wrap="square" rtlCol="0">
            <a:spAutoFit/>
          </a:bodyPr>
          <a:lstStyle/>
          <a:p>
            <a:pPr algn="ctr"/>
            <a:r>
              <a:rPr lang="en-IN" sz="3200" b="1" dirty="0">
                <a:latin typeface="Times New Roman" pitchFamily="18" charset="0"/>
                <a:cs typeface="Times New Roman" pitchFamily="18" charset="0"/>
              </a:rPr>
              <a:t>INDIVIDUAL CONTRIBUTION</a:t>
            </a:r>
          </a:p>
        </p:txBody>
      </p:sp>
      <p:graphicFrame>
        <p:nvGraphicFramePr>
          <p:cNvPr id="7" name="Table 8">
            <a:extLst>
              <a:ext uri="{FF2B5EF4-FFF2-40B4-BE49-F238E27FC236}">
                <a16:creationId xmlns="" xmlns:a16="http://schemas.microsoft.com/office/drawing/2014/main" id="{45ED4FBE-6C28-4586-91D5-E48E96E5A695}"/>
              </a:ext>
            </a:extLst>
          </p:cNvPr>
          <p:cNvGraphicFramePr>
            <a:graphicFrameLocks noGrp="1"/>
          </p:cNvGraphicFramePr>
          <p:nvPr>
            <p:extLst>
              <p:ext uri="{D42A27DB-BD31-4B8C-83A1-F6EECF244321}">
                <p14:modId xmlns="" xmlns:p14="http://schemas.microsoft.com/office/powerpoint/2010/main" val="1379938759"/>
              </p:ext>
            </p:extLst>
          </p:nvPr>
        </p:nvGraphicFramePr>
        <p:xfrm>
          <a:off x="2059785" y="1504950"/>
          <a:ext cx="6096000" cy="4010000"/>
        </p:xfrm>
        <a:graphic>
          <a:graphicData uri="http://schemas.openxmlformats.org/drawingml/2006/table">
            <a:tbl>
              <a:tblPr firstRow="1" bandRow="1">
                <a:tableStyleId>{5940675A-B579-460E-94D1-54222C63F5DA}</a:tableStyleId>
              </a:tblPr>
              <a:tblGrid>
                <a:gridCol w="3048000">
                  <a:extLst>
                    <a:ext uri="{9D8B030D-6E8A-4147-A177-3AD203B41FA5}">
                      <a16:colId xmlns="" xmlns:a16="http://schemas.microsoft.com/office/drawing/2014/main" val="4253202467"/>
                    </a:ext>
                  </a:extLst>
                </a:gridCol>
                <a:gridCol w="3048000">
                  <a:extLst>
                    <a:ext uri="{9D8B030D-6E8A-4147-A177-3AD203B41FA5}">
                      <a16:colId xmlns="" xmlns:a16="http://schemas.microsoft.com/office/drawing/2014/main" val="1595374304"/>
                    </a:ext>
                  </a:extLst>
                </a:gridCol>
              </a:tblGrid>
              <a:tr h="1959736">
                <a:tc>
                  <a:txBody>
                    <a:bodyPr/>
                    <a:lstStyle/>
                    <a:p>
                      <a:pPr algn="ctr"/>
                      <a:r>
                        <a:rPr lang="en-IN" sz="1600" b="1" dirty="0">
                          <a:latin typeface="Times New Roman" panose="02020603050405020304" pitchFamily="18" charset="0"/>
                          <a:cs typeface="Times New Roman" panose="02020603050405020304" pitchFamily="18" charset="0"/>
                        </a:rPr>
                        <a:t>Yukta N Shettigar</a:t>
                      </a:r>
                    </a:p>
                    <a:p>
                      <a:pPr algn="ctr"/>
                      <a:r>
                        <a:rPr lang="en-IN" sz="1600" b="1" dirty="0">
                          <a:latin typeface="Times New Roman" panose="02020603050405020304" pitchFamily="18" charset="0"/>
                          <a:cs typeface="Times New Roman" panose="02020603050405020304" pitchFamily="18" charset="0"/>
                        </a:rPr>
                        <a:t>1DS19CS197</a:t>
                      </a:r>
                    </a:p>
                    <a:p>
                      <a:pPr algn="ctr"/>
                      <a:endParaRPr lang="en-IN" sz="1500" b="1" dirty="0">
                        <a:latin typeface="Times New Roman" panose="02020603050405020304" pitchFamily="18" charset="0"/>
                        <a:cs typeface="Times New Roman" panose="02020603050405020304" pitchFamily="18" charset="0"/>
                      </a:endParaRPr>
                    </a:p>
                    <a:p>
                      <a:pPr algn="l"/>
                      <a:r>
                        <a:rPr lang="en-IN" sz="1500" b="1" dirty="0" smtClean="0">
                          <a:latin typeface="Times New Roman" panose="02020603050405020304" pitchFamily="18" charset="0"/>
                          <a:cs typeface="Times New Roman" panose="02020603050405020304" pitchFamily="18" charset="0"/>
                        </a:rPr>
                        <a:t>Contribution</a:t>
                      </a:r>
                      <a:r>
                        <a:rPr lang="en-IN" sz="1500" b="1" dirty="0">
                          <a:latin typeface="Times New Roman" panose="02020603050405020304" pitchFamily="18" charset="0"/>
                          <a:cs typeface="Times New Roman" panose="02020603050405020304" pitchFamily="18" charset="0"/>
                        </a:rPr>
                        <a:t>: </a:t>
                      </a:r>
                      <a:endParaRPr lang="en-IN" sz="1500" b="1" dirty="0" smtClean="0">
                        <a:latin typeface="Times New Roman" panose="02020603050405020304" pitchFamily="18" charset="0"/>
                        <a:cs typeface="Times New Roman" panose="02020603050405020304" pitchFamily="18" charset="0"/>
                      </a:endParaRPr>
                    </a:p>
                    <a:p>
                      <a:pPr algn="l">
                        <a:buFont typeface="Arial" pitchFamily="34" charset="0"/>
                        <a:buChar char="•"/>
                      </a:pPr>
                      <a:r>
                        <a:rPr lang="en-IN" sz="1500" b="1" dirty="0" smtClean="0">
                          <a:solidFill>
                            <a:schemeClr val="tx1"/>
                          </a:solidFill>
                          <a:latin typeface="Times New Roman" panose="02020603050405020304" pitchFamily="18" charset="0"/>
                          <a:cs typeface="Times New Roman" panose="02020603050405020304" pitchFamily="18" charset="0"/>
                        </a:rPr>
                        <a:t> </a:t>
                      </a:r>
                      <a:r>
                        <a:rPr lang="en-IN" sz="1500" b="0" baseline="0" dirty="0" smtClean="0">
                          <a:solidFill>
                            <a:schemeClr val="tx1"/>
                          </a:solidFill>
                          <a:latin typeface="Times New Roman" panose="02020603050405020304" pitchFamily="18" charset="0"/>
                          <a:cs typeface="Times New Roman" panose="02020603050405020304" pitchFamily="18" charset="0"/>
                        </a:rPr>
                        <a:t> C</a:t>
                      </a:r>
                      <a:r>
                        <a:rPr lang="en-IN" sz="1500" b="0" dirty="0" smtClean="0">
                          <a:solidFill>
                            <a:schemeClr val="tx1"/>
                          </a:solidFill>
                          <a:latin typeface="Times New Roman" panose="02020603050405020304" pitchFamily="18" charset="0"/>
                          <a:cs typeface="Times New Roman" panose="02020603050405020304" pitchFamily="18" charset="0"/>
                        </a:rPr>
                        <a:t>ollecting</a:t>
                      </a:r>
                      <a:r>
                        <a:rPr lang="en-IN" sz="1500" b="0" baseline="0" dirty="0" smtClean="0">
                          <a:solidFill>
                            <a:schemeClr val="tx1"/>
                          </a:solidFill>
                          <a:latin typeface="Times New Roman" panose="02020603050405020304" pitchFamily="18" charset="0"/>
                          <a:cs typeface="Times New Roman" panose="02020603050405020304" pitchFamily="18" charset="0"/>
                        </a:rPr>
                        <a:t> and summarizing the research papers.</a:t>
                      </a:r>
                    </a:p>
                    <a:p>
                      <a:pPr algn="l">
                        <a:buFont typeface="Arial" pitchFamily="34" charset="0"/>
                        <a:buChar char="•"/>
                      </a:pPr>
                      <a:r>
                        <a:rPr lang="en-IN" sz="1500" b="0" baseline="0" dirty="0" smtClean="0">
                          <a:solidFill>
                            <a:schemeClr val="tx1"/>
                          </a:solidFill>
                          <a:latin typeface="Times New Roman" panose="02020603050405020304" pitchFamily="18" charset="0"/>
                          <a:cs typeface="Times New Roman" panose="02020603050405020304" pitchFamily="18" charset="0"/>
                        </a:rPr>
                        <a:t>  Preparation of literature survey</a:t>
                      </a:r>
                      <a:endParaRPr lang="en-IN" sz="15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600" b="1" dirty="0">
                          <a:latin typeface="Times New Roman" panose="02020603050405020304" pitchFamily="18" charset="0"/>
                          <a:cs typeface="Times New Roman" panose="02020603050405020304" pitchFamily="18" charset="0"/>
                        </a:rPr>
                        <a:t> Bhargavi S</a:t>
                      </a:r>
                    </a:p>
                    <a:p>
                      <a:pPr algn="ctr"/>
                      <a:r>
                        <a:rPr lang="en-IN" sz="1600" b="1" dirty="0">
                          <a:latin typeface="Times New Roman" panose="02020603050405020304" pitchFamily="18" charset="0"/>
                          <a:cs typeface="Times New Roman" panose="02020603050405020304" pitchFamily="18" charset="0"/>
                        </a:rPr>
                        <a:t>1DS19CS198</a:t>
                      </a:r>
                    </a:p>
                    <a:p>
                      <a:pPr algn="ctr"/>
                      <a:endParaRPr lang="en-IN" sz="15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500" b="1" dirty="0">
                          <a:latin typeface="Times New Roman" panose="02020603050405020304" pitchFamily="18" charset="0"/>
                          <a:cs typeface="Times New Roman" panose="02020603050405020304" pitchFamily="18" charset="0"/>
                        </a:rPr>
                        <a:t>Contribution: </a:t>
                      </a:r>
                    </a:p>
                    <a:p>
                      <a:pPr marL="0" algn="l" defTabSz="914400" rtl="0" eaLnBrk="1" latinLnBrk="0" hangingPunct="1">
                        <a:buFont typeface="Arial" pitchFamily="34" charset="0"/>
                        <a:buChar char="•"/>
                      </a:pPr>
                      <a:r>
                        <a:rPr lang="en-IN" sz="1500" b="0" kern="1200" baseline="0" dirty="0" smtClean="0">
                          <a:solidFill>
                            <a:schemeClr val="tx1"/>
                          </a:solidFill>
                          <a:latin typeface="Times New Roman" panose="02020603050405020304" pitchFamily="18" charset="0"/>
                          <a:ea typeface="+mn-ea"/>
                          <a:cs typeface="Times New Roman" panose="02020603050405020304" pitchFamily="18" charset="0"/>
                        </a:rPr>
                        <a:t> C</a:t>
                      </a:r>
                      <a:r>
                        <a:rPr lang="en-IN" sz="1500" b="0" kern="1200" dirty="0" smtClean="0">
                          <a:solidFill>
                            <a:schemeClr val="tx1"/>
                          </a:solidFill>
                          <a:latin typeface="Times New Roman" panose="02020603050405020304" pitchFamily="18" charset="0"/>
                          <a:ea typeface="+mn-ea"/>
                          <a:cs typeface="Times New Roman" panose="02020603050405020304" pitchFamily="18" charset="0"/>
                        </a:rPr>
                        <a:t>ollecting and summarizing the research papers.</a:t>
                      </a:r>
                    </a:p>
                    <a:p>
                      <a:pPr marL="0" algn="l" defTabSz="914400" rtl="0" eaLnBrk="1" latinLnBrk="0" hangingPunct="1">
                        <a:buFont typeface="Arial" pitchFamily="34" charset="0"/>
                        <a:buChar char="•"/>
                      </a:pPr>
                      <a:r>
                        <a:rPr lang="en-IN" sz="1500" b="0" kern="1200" dirty="0" smtClean="0">
                          <a:solidFill>
                            <a:schemeClr val="tx1"/>
                          </a:solidFill>
                          <a:latin typeface="Times New Roman" panose="02020603050405020304" pitchFamily="18" charset="0"/>
                          <a:ea typeface="+mn-ea"/>
                          <a:cs typeface="Times New Roman" panose="02020603050405020304" pitchFamily="18" charset="0"/>
                        </a:rPr>
                        <a:t> </a:t>
                      </a:r>
                      <a:r>
                        <a:rPr lang="en-IN" sz="1500" b="0" kern="1200" baseline="0" dirty="0" smtClean="0">
                          <a:solidFill>
                            <a:schemeClr val="tx1"/>
                          </a:solidFill>
                          <a:latin typeface="Times New Roman" panose="02020603050405020304" pitchFamily="18" charset="0"/>
                          <a:ea typeface="+mn-ea"/>
                          <a:cs typeface="Times New Roman" panose="02020603050405020304" pitchFamily="18" charset="0"/>
                        </a:rPr>
                        <a:t> P</a:t>
                      </a:r>
                      <a:r>
                        <a:rPr lang="en-IN" sz="1500" b="0" kern="1200" dirty="0" smtClean="0">
                          <a:solidFill>
                            <a:schemeClr val="tx1"/>
                          </a:solidFill>
                          <a:latin typeface="Times New Roman" panose="02020603050405020304" pitchFamily="18" charset="0"/>
                          <a:ea typeface="+mn-ea"/>
                          <a:cs typeface="Times New Roman" panose="02020603050405020304" pitchFamily="18" charset="0"/>
                        </a:rPr>
                        <a:t>reparation of literature survey</a:t>
                      </a:r>
                    </a:p>
                    <a:p>
                      <a:pPr algn="l"/>
                      <a:endParaRPr lang="en-IN" sz="1500" b="1"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265766315"/>
                  </a:ext>
                </a:extLst>
              </a:tr>
              <a:tr h="2050264">
                <a:tc>
                  <a:txBody>
                    <a:bodyPr/>
                    <a:lstStyle/>
                    <a:p>
                      <a:pPr algn="ctr"/>
                      <a:r>
                        <a:rPr lang="en-IN" sz="1600" b="1" dirty="0">
                          <a:latin typeface="Times New Roman" panose="02020603050405020304" pitchFamily="18" charset="0"/>
                          <a:cs typeface="Times New Roman" panose="02020603050405020304" pitchFamily="18" charset="0"/>
                        </a:rPr>
                        <a:t>Keerthana K</a:t>
                      </a:r>
                    </a:p>
                    <a:p>
                      <a:pPr algn="ctr"/>
                      <a:r>
                        <a:rPr lang="en-IN" sz="1600" b="1" dirty="0">
                          <a:latin typeface="Times New Roman" panose="02020603050405020304" pitchFamily="18" charset="0"/>
                          <a:cs typeface="Times New Roman" panose="02020603050405020304" pitchFamily="18" charset="0"/>
                        </a:rPr>
                        <a:t>1DS19CS721</a:t>
                      </a:r>
                    </a:p>
                    <a:p>
                      <a:pPr algn="ctr"/>
                      <a:endParaRPr lang="en-IN" sz="15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500" b="1" dirty="0">
                          <a:latin typeface="Times New Roman" panose="02020603050405020304" pitchFamily="18" charset="0"/>
                          <a:cs typeface="Times New Roman" panose="02020603050405020304" pitchFamily="18" charset="0"/>
                        </a:rPr>
                        <a:t>Contribution: </a:t>
                      </a:r>
                    </a:p>
                    <a:p>
                      <a:pPr marL="0" algn="l" defTabSz="914400" rtl="0" eaLnBrk="1" latinLnBrk="0" hangingPunct="1">
                        <a:buFont typeface="Arial" pitchFamily="34" charset="0"/>
                        <a:buChar char="•"/>
                      </a:pPr>
                      <a:r>
                        <a:rPr lang="en-IN" sz="1500" b="0" kern="1200" baseline="0" dirty="0" smtClean="0">
                          <a:solidFill>
                            <a:schemeClr val="tx1"/>
                          </a:solidFill>
                          <a:latin typeface="Times New Roman" panose="02020603050405020304" pitchFamily="18" charset="0"/>
                          <a:ea typeface="+mn-ea"/>
                          <a:cs typeface="Times New Roman" panose="02020603050405020304" pitchFamily="18" charset="0"/>
                        </a:rPr>
                        <a:t> C</a:t>
                      </a:r>
                      <a:r>
                        <a:rPr lang="en-IN" sz="1500" b="0" kern="1200" dirty="0" smtClean="0">
                          <a:solidFill>
                            <a:schemeClr val="tx1"/>
                          </a:solidFill>
                          <a:latin typeface="Times New Roman" panose="02020603050405020304" pitchFamily="18" charset="0"/>
                          <a:ea typeface="+mn-ea"/>
                          <a:cs typeface="Times New Roman" panose="02020603050405020304" pitchFamily="18" charset="0"/>
                        </a:rPr>
                        <a:t>ollecting and summarizing the research papers.</a:t>
                      </a:r>
                    </a:p>
                    <a:p>
                      <a:pPr marL="0" algn="l" defTabSz="914400" rtl="0" eaLnBrk="1" latinLnBrk="0" hangingPunct="1">
                        <a:buFont typeface="Arial" pitchFamily="34" charset="0"/>
                        <a:buChar char="•"/>
                      </a:pPr>
                      <a:r>
                        <a:rPr lang="en-IN" sz="1500" b="0" kern="1200" dirty="0" smtClean="0">
                          <a:solidFill>
                            <a:schemeClr val="tx1"/>
                          </a:solidFill>
                          <a:latin typeface="Times New Roman" panose="02020603050405020304" pitchFamily="18" charset="0"/>
                          <a:ea typeface="+mn-ea"/>
                          <a:cs typeface="Times New Roman" panose="02020603050405020304" pitchFamily="18" charset="0"/>
                        </a:rPr>
                        <a:t> </a:t>
                      </a:r>
                      <a:r>
                        <a:rPr lang="en-IN" sz="1500" b="0" kern="1200" baseline="0" dirty="0" smtClean="0">
                          <a:solidFill>
                            <a:schemeClr val="tx1"/>
                          </a:solidFill>
                          <a:latin typeface="Times New Roman" panose="02020603050405020304" pitchFamily="18" charset="0"/>
                          <a:ea typeface="+mn-ea"/>
                          <a:cs typeface="Times New Roman" panose="02020603050405020304" pitchFamily="18" charset="0"/>
                        </a:rPr>
                        <a:t> P</a:t>
                      </a:r>
                      <a:r>
                        <a:rPr lang="en-IN" sz="1500" b="0" kern="1200" dirty="0" smtClean="0">
                          <a:solidFill>
                            <a:schemeClr val="tx1"/>
                          </a:solidFill>
                          <a:latin typeface="Times New Roman" panose="02020603050405020304" pitchFamily="18" charset="0"/>
                          <a:ea typeface="+mn-ea"/>
                          <a:cs typeface="Times New Roman" panose="02020603050405020304" pitchFamily="18" charset="0"/>
                        </a:rPr>
                        <a:t>reparation of PPT</a:t>
                      </a:r>
                    </a:p>
                    <a:p>
                      <a:pPr algn="l"/>
                      <a:endParaRPr lang="en-IN" sz="1500" b="1" dirty="0">
                        <a:latin typeface="Times New Roman" panose="02020603050405020304" pitchFamily="18" charset="0"/>
                        <a:cs typeface="Times New Roman" panose="02020603050405020304" pitchFamily="18" charset="0"/>
                      </a:endParaRPr>
                    </a:p>
                  </a:txBody>
                  <a:tcPr/>
                </a:tc>
                <a:tc>
                  <a:txBody>
                    <a:bodyPr/>
                    <a:lstStyle/>
                    <a:p>
                      <a:pPr algn="ctr"/>
                      <a:r>
                        <a:rPr lang="en-IN" sz="1600" b="1" dirty="0">
                          <a:latin typeface="Times New Roman" panose="02020603050405020304" pitchFamily="18" charset="0"/>
                          <a:cs typeface="Times New Roman" panose="02020603050405020304" pitchFamily="18" charset="0"/>
                        </a:rPr>
                        <a:t>K R Divyashree</a:t>
                      </a:r>
                    </a:p>
                    <a:p>
                      <a:pPr algn="ctr"/>
                      <a:r>
                        <a:rPr lang="en-IN" sz="1600" b="1" dirty="0">
                          <a:latin typeface="Times New Roman" panose="02020603050405020304" pitchFamily="18" charset="0"/>
                          <a:cs typeface="Times New Roman" panose="02020603050405020304" pitchFamily="18" charset="0"/>
                        </a:rPr>
                        <a:t>1DS19CS722</a:t>
                      </a:r>
                    </a:p>
                    <a:p>
                      <a:pPr algn="ctr"/>
                      <a:endParaRPr lang="en-IN" sz="15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500" b="1" dirty="0">
                          <a:latin typeface="Times New Roman" panose="02020603050405020304" pitchFamily="18" charset="0"/>
                          <a:cs typeface="Times New Roman" panose="02020603050405020304" pitchFamily="18" charset="0"/>
                        </a:rPr>
                        <a:t>Contribution: </a:t>
                      </a:r>
                    </a:p>
                    <a:p>
                      <a:pPr marL="0" algn="l" defTabSz="914400" rtl="0" eaLnBrk="1" latinLnBrk="0" hangingPunct="1">
                        <a:buFont typeface="Arial" pitchFamily="34" charset="0"/>
                        <a:buChar char="•"/>
                      </a:pPr>
                      <a:r>
                        <a:rPr lang="en-IN" sz="1500" b="0" kern="1200" baseline="0" dirty="0" smtClean="0">
                          <a:solidFill>
                            <a:schemeClr val="tx1"/>
                          </a:solidFill>
                          <a:latin typeface="Times New Roman" panose="02020603050405020304" pitchFamily="18" charset="0"/>
                          <a:ea typeface="+mn-ea"/>
                          <a:cs typeface="Times New Roman" panose="02020603050405020304" pitchFamily="18" charset="0"/>
                        </a:rPr>
                        <a:t> C</a:t>
                      </a:r>
                      <a:r>
                        <a:rPr lang="en-IN" sz="1500" b="0" kern="1200" dirty="0" smtClean="0">
                          <a:solidFill>
                            <a:schemeClr val="tx1"/>
                          </a:solidFill>
                          <a:latin typeface="Times New Roman" panose="02020603050405020304" pitchFamily="18" charset="0"/>
                          <a:ea typeface="+mn-ea"/>
                          <a:cs typeface="Times New Roman" panose="02020603050405020304" pitchFamily="18" charset="0"/>
                        </a:rPr>
                        <a:t>ollecting and summarizing the research papers.</a:t>
                      </a:r>
                    </a:p>
                    <a:p>
                      <a:pPr marL="0" algn="l" defTabSz="914400" rtl="0" eaLnBrk="1" latinLnBrk="0" hangingPunct="1">
                        <a:buFont typeface="Arial" pitchFamily="34" charset="0"/>
                        <a:buChar char="•"/>
                      </a:pPr>
                      <a:r>
                        <a:rPr lang="en-IN" sz="1500" b="0" kern="1200" dirty="0" smtClean="0">
                          <a:solidFill>
                            <a:schemeClr val="tx1"/>
                          </a:solidFill>
                          <a:latin typeface="Times New Roman" panose="02020603050405020304" pitchFamily="18" charset="0"/>
                          <a:ea typeface="+mn-ea"/>
                          <a:cs typeface="Times New Roman" panose="02020603050405020304" pitchFamily="18" charset="0"/>
                        </a:rPr>
                        <a:t> </a:t>
                      </a:r>
                      <a:r>
                        <a:rPr lang="en-IN" sz="1500" b="0" kern="1200" baseline="0" dirty="0" smtClean="0">
                          <a:solidFill>
                            <a:schemeClr val="tx1"/>
                          </a:solidFill>
                          <a:latin typeface="Times New Roman" panose="02020603050405020304" pitchFamily="18" charset="0"/>
                          <a:ea typeface="+mn-ea"/>
                          <a:cs typeface="Times New Roman" panose="02020603050405020304" pitchFamily="18" charset="0"/>
                        </a:rPr>
                        <a:t> P</a:t>
                      </a:r>
                      <a:r>
                        <a:rPr lang="en-IN" sz="1500" b="0" kern="1200" dirty="0" smtClean="0">
                          <a:solidFill>
                            <a:schemeClr val="tx1"/>
                          </a:solidFill>
                          <a:latin typeface="Times New Roman" panose="02020603050405020304" pitchFamily="18" charset="0"/>
                          <a:ea typeface="+mn-ea"/>
                          <a:cs typeface="Times New Roman" panose="02020603050405020304" pitchFamily="18" charset="0"/>
                        </a:rPr>
                        <a:t>reparation of PPT</a:t>
                      </a:r>
                    </a:p>
                    <a:p>
                      <a:pPr algn="l"/>
                      <a:endParaRPr lang="en-IN" sz="1500" b="1"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80531416"/>
                  </a:ext>
                </a:extLst>
              </a:tr>
            </a:tbl>
          </a:graphicData>
        </a:graphic>
      </p:graphicFrame>
    </p:spTree>
    <p:extLst>
      <p:ext uri="{BB962C8B-B14F-4D97-AF65-F5344CB8AC3E}">
        <p14:creationId xmlns="" xmlns:p14="http://schemas.microsoft.com/office/powerpoint/2010/main" val="1044190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 xmlns:a16="http://schemas.microsoft.com/office/drawing/2014/main" id="{742F4499-08F7-0B3B-C5DD-5EE124D124A5}"/>
              </a:ext>
            </a:extLst>
          </p:cNvPr>
          <p:cNvSpPr txBox="1"/>
          <p:nvPr/>
        </p:nvSpPr>
        <p:spPr>
          <a:xfrm>
            <a:off x="928662" y="2357430"/>
            <a:ext cx="8215338" cy="1244956"/>
          </a:xfrm>
          <a:prstGeom prst="rect">
            <a:avLst/>
          </a:prstGeom>
          <a:noFill/>
        </p:spPr>
        <p:txBody>
          <a:bodyPr wrap="square" rtlCol="0">
            <a:spAutoFit/>
          </a:bodyPr>
          <a:lstStyle/>
          <a:p>
            <a:pPr algn="ctr">
              <a:lnSpc>
                <a:spcPct val="107000"/>
              </a:lnSpc>
              <a:spcAft>
                <a:spcPts val="800"/>
              </a:spcAft>
            </a:pPr>
            <a:r>
              <a:rPr lang="en-IN" sz="7000" b="1" dirty="0">
                <a:latin typeface="Times New Roman" panose="02020603050405020304" pitchFamily="18" charset="0"/>
                <a:ea typeface="Calibri" panose="020F0502020204030204" pitchFamily="34" charset="0"/>
                <a:cs typeface="Times New Roman" panose="02020603050405020304" pitchFamily="18" charset="0"/>
              </a:rPr>
              <a:t>THANK YOU  </a:t>
            </a:r>
          </a:p>
        </p:txBody>
      </p:sp>
    </p:spTree>
    <p:extLst>
      <p:ext uri="{BB962C8B-B14F-4D97-AF65-F5344CB8AC3E}">
        <p14:creationId xmlns="" xmlns:p14="http://schemas.microsoft.com/office/powerpoint/2010/main" val="167908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738" y="-26994"/>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 xmlns:a16="http://schemas.microsoft.com/office/drawing/2014/main" id="{742F4499-08F7-0B3B-C5DD-5EE124D124A5}"/>
              </a:ext>
            </a:extLst>
          </p:cNvPr>
          <p:cNvSpPr txBox="1"/>
          <p:nvPr/>
        </p:nvSpPr>
        <p:spPr>
          <a:xfrm>
            <a:off x="1467867" y="334493"/>
            <a:ext cx="7072362" cy="523220"/>
          </a:xfrm>
          <a:prstGeom prst="rect">
            <a:avLst/>
          </a:prstGeom>
          <a:noFill/>
        </p:spPr>
        <p:txBody>
          <a:bodyPr wrap="square" rtlCol="0">
            <a:spAutoFit/>
          </a:bodyPr>
          <a:lstStyle/>
          <a:p>
            <a:pPr algn="ctr"/>
            <a:r>
              <a:rPr lang="en-IN" dirty="0"/>
              <a:t> </a:t>
            </a:r>
            <a:r>
              <a:rPr lang="en-IN" sz="2800" b="1" dirty="0">
                <a:latin typeface="Times New Roman" pitchFamily="18" charset="0"/>
                <a:cs typeface="Times New Roman" pitchFamily="18" charset="0"/>
              </a:rPr>
              <a:t>LITERATURE SURVEY</a:t>
            </a:r>
          </a:p>
        </p:txBody>
      </p:sp>
      <p:graphicFrame>
        <p:nvGraphicFramePr>
          <p:cNvPr id="9" name="Table 8">
            <a:extLst>
              <a:ext uri="{FF2B5EF4-FFF2-40B4-BE49-F238E27FC236}">
                <a16:creationId xmlns="" xmlns:a16="http://schemas.microsoft.com/office/drawing/2014/main" id="{0F8D83B4-8A30-B5C9-A9CE-C6DF1E5AA0E7}"/>
              </a:ext>
            </a:extLst>
          </p:cNvPr>
          <p:cNvGraphicFramePr>
            <a:graphicFrameLocks noGrp="1"/>
          </p:cNvGraphicFramePr>
          <p:nvPr>
            <p:extLst>
              <p:ext uri="{D42A27DB-BD31-4B8C-83A1-F6EECF244321}">
                <p14:modId xmlns="" xmlns:p14="http://schemas.microsoft.com/office/powerpoint/2010/main" val="2639527174"/>
              </p:ext>
            </p:extLst>
          </p:nvPr>
        </p:nvGraphicFramePr>
        <p:xfrm>
          <a:off x="1259632" y="1219200"/>
          <a:ext cx="7488832" cy="4419599"/>
        </p:xfrm>
        <a:graphic>
          <a:graphicData uri="http://schemas.openxmlformats.org/drawingml/2006/table">
            <a:tbl>
              <a:tblPr bandRow="1">
                <a:tableStyleId>{C4B1156A-380E-4F78-BDF5-A606A8083BF9}</a:tableStyleId>
              </a:tblPr>
              <a:tblGrid>
                <a:gridCol w="504056">
                  <a:extLst>
                    <a:ext uri="{9D8B030D-6E8A-4147-A177-3AD203B41FA5}">
                      <a16:colId xmlns="" xmlns:a16="http://schemas.microsoft.com/office/drawing/2014/main" val="2878815983"/>
                    </a:ext>
                  </a:extLst>
                </a:gridCol>
                <a:gridCol w="1219177">
                  <a:extLst>
                    <a:ext uri="{9D8B030D-6E8A-4147-A177-3AD203B41FA5}">
                      <a16:colId xmlns="" xmlns:a16="http://schemas.microsoft.com/office/drawing/2014/main" val="3643796919"/>
                    </a:ext>
                  </a:extLst>
                </a:gridCol>
                <a:gridCol w="1093994">
                  <a:extLst>
                    <a:ext uri="{9D8B030D-6E8A-4147-A177-3AD203B41FA5}">
                      <a16:colId xmlns="" xmlns:a16="http://schemas.microsoft.com/office/drawing/2014/main" val="3732861824"/>
                    </a:ext>
                  </a:extLst>
                </a:gridCol>
                <a:gridCol w="1287229">
                  <a:extLst>
                    <a:ext uri="{9D8B030D-6E8A-4147-A177-3AD203B41FA5}">
                      <a16:colId xmlns="" xmlns:a16="http://schemas.microsoft.com/office/drawing/2014/main" val="2651242386"/>
                    </a:ext>
                  </a:extLst>
                </a:gridCol>
                <a:gridCol w="1991103">
                  <a:extLst>
                    <a:ext uri="{9D8B030D-6E8A-4147-A177-3AD203B41FA5}">
                      <a16:colId xmlns="" xmlns:a16="http://schemas.microsoft.com/office/drawing/2014/main" val="1338857197"/>
                    </a:ext>
                  </a:extLst>
                </a:gridCol>
                <a:gridCol w="1393273">
                  <a:extLst>
                    <a:ext uri="{9D8B030D-6E8A-4147-A177-3AD203B41FA5}">
                      <a16:colId xmlns="" xmlns:a16="http://schemas.microsoft.com/office/drawing/2014/main" val="1520104426"/>
                    </a:ext>
                  </a:extLst>
                </a:gridCol>
              </a:tblGrid>
              <a:tr h="899533">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SL No.</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smtClean="0">
                          <a:effectLst/>
                          <a:latin typeface="Times New Roman" panose="02020603050405020304" pitchFamily="18" charset="0"/>
                          <a:cs typeface="Times New Roman" panose="02020603050405020304" pitchFamily="18" charset="0"/>
                        </a:rPr>
                        <a:t>Authors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smtClean="0">
                          <a:effectLst/>
                          <a:latin typeface="Times New Roman" panose="02020603050405020304" pitchFamily="18" charset="0"/>
                          <a:cs typeface="Times New Roman" panose="02020603050405020304" pitchFamily="18" charset="0"/>
                        </a:rPr>
                        <a:t>Title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r>
                        <a:rPr lang="en-IN" sz="1400" b="1" dirty="0" smtClean="0">
                          <a:effectLst/>
                          <a:latin typeface="Times New Roman" panose="02020603050405020304" pitchFamily="18" charset="0"/>
                          <a:cs typeface="Times New Roman" panose="02020603050405020304" pitchFamily="18" charset="0"/>
                        </a:rPr>
                        <a:t>Algorithms</a:t>
                      </a:r>
                    </a:p>
                    <a:p>
                      <a:pPr algn="ctr">
                        <a:lnSpc>
                          <a:spcPct val="107000"/>
                        </a:lnSpc>
                        <a:spcAft>
                          <a:spcPts val="800"/>
                        </a:spcAft>
                      </a:pPr>
                      <a:r>
                        <a:rPr lang="en-IN" sz="1400" b="1" dirty="0" smtClean="0">
                          <a:effectLst/>
                          <a:latin typeface="Times New Roman" panose="02020603050405020304" pitchFamily="18" charset="0"/>
                          <a:cs typeface="Times New Roman" panose="02020603050405020304" pitchFamily="18" charset="0"/>
                        </a:rPr>
                        <a:t>and</a:t>
                      </a:r>
                    </a:p>
                    <a:p>
                      <a:pPr algn="ctr">
                        <a:lnSpc>
                          <a:spcPct val="107000"/>
                        </a:lnSpc>
                        <a:spcAft>
                          <a:spcPts val="800"/>
                        </a:spcAft>
                      </a:pPr>
                      <a:r>
                        <a:rPr lang="en-IN" sz="1400" b="1" dirty="0" smtClean="0">
                          <a:effectLst/>
                          <a:latin typeface="Times New Roman" panose="02020603050405020304" pitchFamily="18" charset="0"/>
                          <a:ea typeface="Calibri" panose="020F0502020204030204" pitchFamily="34" charset="0"/>
                          <a:cs typeface="Times New Roman" panose="02020603050405020304" pitchFamily="18" charset="0"/>
                        </a:rPr>
                        <a:t>Classifiers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Abstract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Result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extLst>
                  <a:ext uri="{0D108BD9-81ED-4DB2-BD59-A6C34878D82A}">
                    <a16:rowId xmlns="" xmlns:a16="http://schemas.microsoft.com/office/drawing/2014/main" val="3717152397"/>
                  </a:ext>
                </a:extLst>
              </a:tr>
              <a:tr h="3520066">
                <a:tc>
                  <a:txBody>
                    <a:bodyPr/>
                    <a:lstStyle/>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dirty="0">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dirty="0">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dirty="0">
                          <a:latin typeface="Times New Roman" panose="02020603050405020304" pitchFamily="18" charset="0"/>
                          <a:cs typeface="Times New Roman" panose="02020603050405020304" pitchFamily="18" charset="0"/>
                        </a:rPr>
                        <a:t>Nilesh Bhaskarrao Bahadure, Arun Kumar Ray, and Har Pal Thethi</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IN" sz="1400" b="0" kern="1200" dirty="0">
                          <a:solidFill>
                            <a:schemeClr val="dk1"/>
                          </a:solidFill>
                          <a:effectLst/>
                          <a:latin typeface="Times New Roman" panose="02020603050405020304" pitchFamily="18" charset="0"/>
                          <a:ea typeface="+mn-ea"/>
                          <a:cs typeface="Times New Roman" panose="02020603050405020304" pitchFamily="18" charset="0"/>
                        </a:rPr>
                        <a:t>Image Analysis for MRI Based Brain Tumour Detection and Feature Extraction Using Biologically Inspired BWT and SVM</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a:t>
                      </a:r>
                    </a:p>
                    <a:p>
                      <a:pPr algn="ctr">
                        <a:lnSpc>
                          <a:spcPct val="107000"/>
                        </a:lnSpc>
                        <a:spcAft>
                          <a:spcPts val="800"/>
                        </a:spcAft>
                      </a:pP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IN" sz="1400" b="0" kern="1200" dirty="0">
                          <a:solidFill>
                            <a:schemeClr val="dk1"/>
                          </a:solidFill>
                          <a:effectLst/>
                          <a:latin typeface="Times New Roman" panose="02020603050405020304" pitchFamily="18" charset="0"/>
                          <a:ea typeface="+mn-ea"/>
                          <a:cs typeface="Times New Roman" panose="02020603050405020304" pitchFamily="18" charset="0"/>
                        </a:rPr>
                        <a:t>Support Vector machine (SVM) based classifier, </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Berkeley wavelet transformation (BWT) based brain tumour segmentation</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Brain tumor</a:t>
                      </a:r>
                      <a:r>
                        <a:rPr lang="en-US" sz="1800" b="0" i="0" u="none" strike="noStrike" kern="1200" dirty="0">
                          <a:solidFill>
                            <a:schemeClr val="dk1"/>
                          </a:solidFill>
                          <a:effectLst/>
                          <a:latin typeface="+mn-lt"/>
                          <a:ea typeface="+mn-ea"/>
                          <a:cs typeface="+mn-cs"/>
                        </a:rPr>
                        <a:t> </a:t>
                      </a:r>
                      <a:r>
                        <a:rPr lang="en-US" sz="1400" b="0" kern="1200" dirty="0">
                          <a:solidFill>
                            <a:schemeClr val="dk1"/>
                          </a:solidFill>
                          <a:effectLst/>
                          <a:latin typeface="Times New Roman" panose="02020603050405020304" pitchFamily="18" charset="0"/>
                          <a:ea typeface="+mn-ea"/>
                          <a:cs typeface="Times New Roman" panose="02020603050405020304" pitchFamily="18" charset="0"/>
                        </a:rPr>
                        <a:t>segmentation to reduce the complexity and improve the performance of the medical image segmentation. To enhance the accuracy and quality rate of the support vector machine (SVM) based classifier, relevant features are extracted from each segmented tissue.</a:t>
                      </a: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23330" marR="23330" marT="0" marB="0"/>
                </a:tc>
                <a:tc>
                  <a:txBody>
                    <a:bodyPr/>
                    <a:lstStyle/>
                    <a:p>
                      <a:pPr>
                        <a:lnSpc>
                          <a:spcPct val="107000"/>
                        </a:lnSpc>
                        <a:spcAft>
                          <a:spcPts val="800"/>
                        </a:spcAft>
                      </a:pP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07000"/>
                        </a:lnSpc>
                        <a:spcAft>
                          <a:spcPts val="800"/>
                        </a:spcAft>
                      </a:pP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96.51% Accuracy, 94.2% Specificity,          and 97.72% Sensitivity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extLst>
                  <a:ext uri="{0D108BD9-81ED-4DB2-BD59-A6C34878D82A}">
                    <a16:rowId xmlns="" xmlns:a16="http://schemas.microsoft.com/office/drawing/2014/main" val="2484059909"/>
                  </a:ext>
                </a:extLst>
              </a:tr>
            </a:tbl>
          </a:graphicData>
        </a:graphic>
      </p:graphicFrame>
    </p:spTree>
    <p:extLst>
      <p:ext uri="{BB962C8B-B14F-4D97-AF65-F5344CB8AC3E}">
        <p14:creationId xmlns="" xmlns:p14="http://schemas.microsoft.com/office/powerpoint/2010/main" val="67580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738" y="-26994"/>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 xmlns:a16="http://schemas.microsoft.com/office/drawing/2014/main" id="{742F4499-08F7-0B3B-C5DD-5EE124D124A5}"/>
              </a:ext>
            </a:extLst>
          </p:cNvPr>
          <p:cNvSpPr txBox="1"/>
          <p:nvPr/>
        </p:nvSpPr>
        <p:spPr>
          <a:xfrm>
            <a:off x="1467867" y="319077"/>
            <a:ext cx="7072362" cy="523220"/>
          </a:xfrm>
          <a:prstGeom prst="rect">
            <a:avLst/>
          </a:prstGeom>
          <a:noFill/>
        </p:spPr>
        <p:txBody>
          <a:bodyPr wrap="square" rtlCol="0">
            <a:spAutoFit/>
          </a:bodyPr>
          <a:lstStyle/>
          <a:p>
            <a:pPr algn="ctr"/>
            <a:r>
              <a:rPr lang="en-IN" dirty="0"/>
              <a:t> </a:t>
            </a:r>
            <a:r>
              <a:rPr lang="en-IN" sz="2800" b="1" dirty="0">
                <a:latin typeface="Times New Roman" pitchFamily="18" charset="0"/>
                <a:cs typeface="Times New Roman" pitchFamily="18" charset="0"/>
              </a:rPr>
              <a:t>LITERATURE SURVEY</a:t>
            </a:r>
          </a:p>
        </p:txBody>
      </p:sp>
      <p:graphicFrame>
        <p:nvGraphicFramePr>
          <p:cNvPr id="9" name="Table 8">
            <a:extLst>
              <a:ext uri="{FF2B5EF4-FFF2-40B4-BE49-F238E27FC236}">
                <a16:creationId xmlns="" xmlns:a16="http://schemas.microsoft.com/office/drawing/2014/main" id="{0F8D83B4-8A30-B5C9-A9CE-C6DF1E5AA0E7}"/>
              </a:ext>
            </a:extLst>
          </p:cNvPr>
          <p:cNvGraphicFramePr>
            <a:graphicFrameLocks noGrp="1"/>
          </p:cNvGraphicFramePr>
          <p:nvPr>
            <p:extLst>
              <p:ext uri="{D42A27DB-BD31-4B8C-83A1-F6EECF244321}">
                <p14:modId xmlns="" xmlns:p14="http://schemas.microsoft.com/office/powerpoint/2010/main" val="2405414108"/>
              </p:ext>
            </p:extLst>
          </p:nvPr>
        </p:nvGraphicFramePr>
        <p:xfrm>
          <a:off x="1259632" y="1219200"/>
          <a:ext cx="7488832" cy="4419599"/>
        </p:xfrm>
        <a:graphic>
          <a:graphicData uri="http://schemas.openxmlformats.org/drawingml/2006/table">
            <a:tbl>
              <a:tblPr bandRow="1">
                <a:tableStyleId>{C4B1156A-380E-4F78-BDF5-A606A8083BF9}</a:tableStyleId>
              </a:tblPr>
              <a:tblGrid>
                <a:gridCol w="504056">
                  <a:extLst>
                    <a:ext uri="{9D8B030D-6E8A-4147-A177-3AD203B41FA5}">
                      <a16:colId xmlns="" xmlns:a16="http://schemas.microsoft.com/office/drawing/2014/main" val="2878815983"/>
                    </a:ext>
                  </a:extLst>
                </a:gridCol>
                <a:gridCol w="1219177">
                  <a:extLst>
                    <a:ext uri="{9D8B030D-6E8A-4147-A177-3AD203B41FA5}">
                      <a16:colId xmlns="" xmlns:a16="http://schemas.microsoft.com/office/drawing/2014/main" val="3643796919"/>
                    </a:ext>
                  </a:extLst>
                </a:gridCol>
                <a:gridCol w="1093994">
                  <a:extLst>
                    <a:ext uri="{9D8B030D-6E8A-4147-A177-3AD203B41FA5}">
                      <a16:colId xmlns="" xmlns:a16="http://schemas.microsoft.com/office/drawing/2014/main" val="3732861824"/>
                    </a:ext>
                  </a:extLst>
                </a:gridCol>
                <a:gridCol w="1287229">
                  <a:extLst>
                    <a:ext uri="{9D8B030D-6E8A-4147-A177-3AD203B41FA5}">
                      <a16:colId xmlns="" xmlns:a16="http://schemas.microsoft.com/office/drawing/2014/main" val="2651242386"/>
                    </a:ext>
                  </a:extLst>
                </a:gridCol>
                <a:gridCol w="1991103">
                  <a:extLst>
                    <a:ext uri="{9D8B030D-6E8A-4147-A177-3AD203B41FA5}">
                      <a16:colId xmlns="" xmlns:a16="http://schemas.microsoft.com/office/drawing/2014/main" val="1338857197"/>
                    </a:ext>
                  </a:extLst>
                </a:gridCol>
                <a:gridCol w="1393273">
                  <a:extLst>
                    <a:ext uri="{9D8B030D-6E8A-4147-A177-3AD203B41FA5}">
                      <a16:colId xmlns="" xmlns:a16="http://schemas.microsoft.com/office/drawing/2014/main" val="1520104426"/>
                    </a:ext>
                  </a:extLst>
                </a:gridCol>
              </a:tblGrid>
              <a:tr h="899533">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SL No.</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Authors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Title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Algorithms</a:t>
                      </a: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and</a:t>
                      </a:r>
                    </a:p>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Classifiers</a:t>
                      </a: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Abstract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p>
                      <a:pPr marL="0" algn="ctr" defTabSz="914400" rtl="0" eaLnBrk="1" latinLnBrk="0" hangingPunct="1">
                        <a:lnSpc>
                          <a:spcPct val="107000"/>
                        </a:lnSpc>
                        <a:spcAft>
                          <a:spcPts val="800"/>
                        </a:spcAft>
                      </a:pPr>
                      <a:r>
                        <a:rPr lang="en-IN" sz="1400" b="1" kern="1200" dirty="0">
                          <a:solidFill>
                            <a:schemeClr val="dk1"/>
                          </a:solidFill>
                          <a:effectLst/>
                          <a:latin typeface="Times New Roman" panose="02020603050405020304" pitchFamily="18" charset="0"/>
                          <a:ea typeface="+mn-ea"/>
                          <a:cs typeface="Times New Roman" panose="02020603050405020304" pitchFamily="18" charset="0"/>
                        </a:rPr>
                        <a:t>Result</a:t>
                      </a:r>
                    </a:p>
                  </a:txBody>
                  <a:tcPr marL="23330" marR="23330" marT="0" marB="0"/>
                </a:tc>
                <a:extLst>
                  <a:ext uri="{0D108BD9-81ED-4DB2-BD59-A6C34878D82A}">
                    <a16:rowId xmlns="" xmlns:a16="http://schemas.microsoft.com/office/drawing/2014/main" val="3717152397"/>
                  </a:ext>
                </a:extLst>
              </a:tr>
              <a:tr h="3520066">
                <a:tc>
                  <a:txBody>
                    <a:bodyPr/>
                    <a:lstStyle/>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800"/>
                        </a:spcAft>
                        <a:buClrTx/>
                        <a:buSzTx/>
                        <a:buFontTx/>
                        <a:buNone/>
                        <a:tabLst/>
                        <a:defRPr/>
                      </a:pP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800"/>
                        </a:spcAft>
                        <a:buClrTx/>
                        <a:buSzTx/>
                        <a:buFontTx/>
                        <a:buNone/>
                        <a:tabLst/>
                        <a:defRPr/>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E.S.A. El-</a:t>
                      </a:r>
                      <a:r>
                        <a:rPr lang="en-US" sz="1400" b="0" kern="1200" dirty="0" err="1">
                          <a:solidFill>
                            <a:schemeClr val="dk1"/>
                          </a:solidFill>
                          <a:effectLst/>
                          <a:latin typeface="Times New Roman" panose="02020603050405020304" pitchFamily="18" charset="0"/>
                          <a:ea typeface="+mn-ea"/>
                          <a:cs typeface="Times New Roman" panose="02020603050405020304" pitchFamily="18" charset="0"/>
                        </a:rPr>
                        <a:t>Dahshan</a:t>
                      </a:r>
                      <a:r>
                        <a:rPr lang="en-US" sz="1400" b="0" kern="1200" dirty="0">
                          <a:solidFill>
                            <a:schemeClr val="dk1"/>
                          </a:solidFill>
                          <a:effectLst/>
                          <a:latin typeface="Times New Roman" panose="02020603050405020304" pitchFamily="18" charset="0"/>
                          <a:ea typeface="+mn-ea"/>
                          <a:cs typeface="Times New Roman" panose="02020603050405020304" pitchFamily="18" charset="0"/>
                        </a:rPr>
                        <a:t>, H.M. Mohsen, K. </a:t>
                      </a:r>
                      <a:r>
                        <a:rPr lang="en-US" sz="1400" b="0" kern="1200" dirty="0" err="1">
                          <a:solidFill>
                            <a:schemeClr val="dk1"/>
                          </a:solidFill>
                          <a:effectLst/>
                          <a:latin typeface="Times New Roman" panose="02020603050405020304" pitchFamily="18" charset="0"/>
                          <a:ea typeface="+mn-ea"/>
                          <a:cs typeface="Times New Roman" panose="02020603050405020304" pitchFamily="18" charset="0"/>
                        </a:rPr>
                        <a:t>Revett</a:t>
                      </a:r>
                      <a:r>
                        <a:rPr lang="en-US" sz="1400" b="0" kern="1200" dirty="0">
                          <a:solidFill>
                            <a:schemeClr val="dk1"/>
                          </a:solidFill>
                          <a:effectLst/>
                          <a:latin typeface="Times New Roman" panose="02020603050405020304" pitchFamily="18" charset="0"/>
                          <a:ea typeface="+mn-ea"/>
                          <a:cs typeface="Times New Roman" panose="02020603050405020304" pitchFamily="18" charset="0"/>
                        </a:rPr>
                        <a:t>, B.M. Salem A</a:t>
                      </a: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US" sz="1400" dirty="0">
                        <a:latin typeface="Times New Roman" panose="02020603050405020304" pitchFamily="18" charset="0"/>
                        <a:cs typeface="Times New Roman" panose="02020603050405020304" pitchFamily="18" charset="0"/>
                      </a:endParaRPr>
                    </a:p>
                  </a:txBody>
                  <a:tcPr marL="23330" marR="23330" marT="0" marB="0"/>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800"/>
                        </a:spcAft>
                        <a:buClrTx/>
                        <a:buSzTx/>
                        <a:buFontTx/>
                        <a:buNone/>
                        <a:tabLst/>
                        <a:defRPr/>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Computer-aided diagnosis of human brain tumor through MRI: a survey and a new algorithm</a:t>
                      </a: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a:t>
                      </a:r>
                    </a:p>
                    <a:p>
                      <a:pPr marL="0" marR="0" lvl="0" indent="0" algn="ctr" defTabSz="914400" rtl="0" eaLnBrk="1" fontAlgn="auto" latinLnBrk="0" hangingPunct="1">
                        <a:lnSpc>
                          <a:spcPct val="107000"/>
                        </a:lnSpc>
                        <a:spcBef>
                          <a:spcPts val="0"/>
                        </a:spcBef>
                        <a:spcAft>
                          <a:spcPts val="800"/>
                        </a:spcAft>
                        <a:buClrTx/>
                        <a:buSzTx/>
                        <a:buFontTx/>
                        <a:buNone/>
                        <a:tabLst/>
                        <a:defRPr/>
                      </a:pP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800"/>
                        </a:spcAft>
                        <a:buClrTx/>
                        <a:buSzTx/>
                        <a:buFontTx/>
                        <a:buNone/>
                        <a:tabLst/>
                        <a:defRPr/>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Segmentation Region of Interest(ROI), ANN, PCNN</a:t>
                      </a: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800" b="0" i="0" u="none" strike="noStrike" kern="1200" dirty="0" smtClean="0">
                        <a:solidFill>
                          <a:schemeClr val="dk1"/>
                        </a:solidFill>
                        <a:effectLst/>
                        <a:latin typeface="+mn-lt"/>
                        <a:ea typeface="+mn-ea"/>
                        <a:cs typeface="+mn-cs"/>
                      </a:endParaRPr>
                    </a:p>
                    <a:p>
                      <a:pPr algn="ctr">
                        <a:lnSpc>
                          <a:spcPct val="107000"/>
                        </a:lnSpc>
                        <a:spcAft>
                          <a:spcPts val="800"/>
                        </a:spcAft>
                      </a:pPr>
                      <a:r>
                        <a:rPr lang="en-US" sz="1800" b="0" i="0" u="none" strike="noStrike" kern="1200" dirty="0">
                          <a:solidFill>
                            <a:schemeClr val="dk1"/>
                          </a:solidFill>
                          <a:effectLst/>
                          <a:latin typeface="+mn-lt"/>
                          <a:ea typeface="+mn-ea"/>
                          <a:cs typeface="+mn-cs"/>
                        </a:rPr>
                        <a:t> </a:t>
                      </a:r>
                      <a:r>
                        <a:rPr lang="en-US" sz="1400" b="0" kern="1200" dirty="0">
                          <a:solidFill>
                            <a:schemeClr val="dk1"/>
                          </a:solidFill>
                          <a:effectLst/>
                          <a:latin typeface="Times New Roman" panose="02020603050405020304" pitchFamily="18" charset="0"/>
                          <a:ea typeface="+mn-ea"/>
                          <a:cs typeface="Times New Roman" panose="02020603050405020304" pitchFamily="18" charset="0"/>
                        </a:rPr>
                        <a:t>A hybrid technique for processing of MRI Images which first applies feedback pulse-coupled neural network as a front-end processor for image segmentation and detecting the region of interest, and then employs the discrete wavelet transform to extract features from MRI images.</a:t>
                      </a: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23330" marR="2333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Classification Accuracy of 99% with 100% Sensitivity rate and 92% Specificity rate</a:t>
                      </a: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extLst>
                  <a:ext uri="{0D108BD9-81ED-4DB2-BD59-A6C34878D82A}">
                    <a16:rowId xmlns="" xmlns:a16="http://schemas.microsoft.com/office/drawing/2014/main" val="2484059909"/>
                  </a:ext>
                </a:extLst>
              </a:tr>
            </a:tbl>
          </a:graphicData>
        </a:graphic>
      </p:graphicFrame>
    </p:spTree>
    <p:extLst>
      <p:ext uri="{BB962C8B-B14F-4D97-AF65-F5344CB8AC3E}">
        <p14:creationId xmlns="" xmlns:p14="http://schemas.microsoft.com/office/powerpoint/2010/main" val="225117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738" y="-26994"/>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 xmlns:a16="http://schemas.microsoft.com/office/drawing/2014/main" id="{742F4499-08F7-0B3B-C5DD-5EE124D124A5}"/>
              </a:ext>
            </a:extLst>
          </p:cNvPr>
          <p:cNvSpPr txBox="1"/>
          <p:nvPr/>
        </p:nvSpPr>
        <p:spPr>
          <a:xfrm>
            <a:off x="1467867" y="326784"/>
            <a:ext cx="7072362" cy="523220"/>
          </a:xfrm>
          <a:prstGeom prst="rect">
            <a:avLst/>
          </a:prstGeom>
          <a:noFill/>
        </p:spPr>
        <p:txBody>
          <a:bodyPr wrap="square" rtlCol="0">
            <a:spAutoFit/>
          </a:bodyPr>
          <a:lstStyle/>
          <a:p>
            <a:pPr algn="ctr"/>
            <a:r>
              <a:rPr lang="en-IN" dirty="0"/>
              <a:t> </a:t>
            </a:r>
            <a:r>
              <a:rPr lang="en-IN" sz="2800" b="1" dirty="0">
                <a:latin typeface="Times New Roman" pitchFamily="18" charset="0"/>
                <a:cs typeface="Times New Roman" pitchFamily="18" charset="0"/>
              </a:rPr>
              <a:t>LITERATURE SURVEY</a:t>
            </a:r>
          </a:p>
        </p:txBody>
      </p:sp>
      <p:graphicFrame>
        <p:nvGraphicFramePr>
          <p:cNvPr id="9" name="Table 8">
            <a:extLst>
              <a:ext uri="{FF2B5EF4-FFF2-40B4-BE49-F238E27FC236}">
                <a16:creationId xmlns="" xmlns:a16="http://schemas.microsoft.com/office/drawing/2014/main" id="{0F8D83B4-8A30-B5C9-A9CE-C6DF1E5AA0E7}"/>
              </a:ext>
            </a:extLst>
          </p:cNvPr>
          <p:cNvGraphicFramePr>
            <a:graphicFrameLocks noGrp="1"/>
          </p:cNvGraphicFramePr>
          <p:nvPr>
            <p:extLst>
              <p:ext uri="{D42A27DB-BD31-4B8C-83A1-F6EECF244321}">
                <p14:modId xmlns="" xmlns:p14="http://schemas.microsoft.com/office/powerpoint/2010/main" val="2190797772"/>
              </p:ext>
            </p:extLst>
          </p:nvPr>
        </p:nvGraphicFramePr>
        <p:xfrm>
          <a:off x="1259632" y="1219200"/>
          <a:ext cx="7488832" cy="4419599"/>
        </p:xfrm>
        <a:graphic>
          <a:graphicData uri="http://schemas.openxmlformats.org/drawingml/2006/table">
            <a:tbl>
              <a:tblPr bandRow="1">
                <a:tableStyleId>{C4B1156A-380E-4F78-BDF5-A606A8083BF9}</a:tableStyleId>
              </a:tblPr>
              <a:tblGrid>
                <a:gridCol w="504056">
                  <a:extLst>
                    <a:ext uri="{9D8B030D-6E8A-4147-A177-3AD203B41FA5}">
                      <a16:colId xmlns="" xmlns:a16="http://schemas.microsoft.com/office/drawing/2014/main" val="2878815983"/>
                    </a:ext>
                  </a:extLst>
                </a:gridCol>
                <a:gridCol w="1219177">
                  <a:extLst>
                    <a:ext uri="{9D8B030D-6E8A-4147-A177-3AD203B41FA5}">
                      <a16:colId xmlns="" xmlns:a16="http://schemas.microsoft.com/office/drawing/2014/main" val="3643796919"/>
                    </a:ext>
                  </a:extLst>
                </a:gridCol>
                <a:gridCol w="1093994">
                  <a:extLst>
                    <a:ext uri="{9D8B030D-6E8A-4147-A177-3AD203B41FA5}">
                      <a16:colId xmlns="" xmlns:a16="http://schemas.microsoft.com/office/drawing/2014/main" val="3732861824"/>
                    </a:ext>
                  </a:extLst>
                </a:gridCol>
                <a:gridCol w="1287229">
                  <a:extLst>
                    <a:ext uri="{9D8B030D-6E8A-4147-A177-3AD203B41FA5}">
                      <a16:colId xmlns="" xmlns:a16="http://schemas.microsoft.com/office/drawing/2014/main" val="2651242386"/>
                    </a:ext>
                  </a:extLst>
                </a:gridCol>
                <a:gridCol w="1991103">
                  <a:extLst>
                    <a:ext uri="{9D8B030D-6E8A-4147-A177-3AD203B41FA5}">
                      <a16:colId xmlns="" xmlns:a16="http://schemas.microsoft.com/office/drawing/2014/main" val="1338857197"/>
                    </a:ext>
                  </a:extLst>
                </a:gridCol>
                <a:gridCol w="1393273">
                  <a:extLst>
                    <a:ext uri="{9D8B030D-6E8A-4147-A177-3AD203B41FA5}">
                      <a16:colId xmlns="" xmlns:a16="http://schemas.microsoft.com/office/drawing/2014/main" val="1520104426"/>
                    </a:ext>
                  </a:extLst>
                </a:gridCol>
              </a:tblGrid>
              <a:tr h="899533">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SL No.</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Authors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Title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Algorithms</a:t>
                      </a: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and</a:t>
                      </a:r>
                    </a:p>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Classifiers</a:t>
                      </a: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Abstract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Result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extLst>
                  <a:ext uri="{0D108BD9-81ED-4DB2-BD59-A6C34878D82A}">
                    <a16:rowId xmlns="" xmlns:a16="http://schemas.microsoft.com/office/drawing/2014/main" val="3717152397"/>
                  </a:ext>
                </a:extLst>
              </a:tr>
              <a:tr h="3520066">
                <a:tc>
                  <a:txBody>
                    <a:bodyPr/>
                    <a:lstStyle/>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800"/>
                        </a:spcAft>
                        <a:buClrTx/>
                        <a:buSzTx/>
                        <a:buFontTx/>
                        <a:buNone/>
                        <a:tabLst/>
                        <a:defRPr/>
                      </a:pP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800"/>
                        </a:spcAft>
                        <a:buClrTx/>
                        <a:buSzTx/>
                        <a:buFontTx/>
                        <a:buNone/>
                        <a:tabLst/>
                        <a:defRPr/>
                      </a:pPr>
                      <a:r>
                        <a:rPr lang="en-US" sz="1400" b="0" kern="1200" dirty="0" err="1">
                          <a:solidFill>
                            <a:schemeClr val="dk1"/>
                          </a:solidFill>
                          <a:effectLst/>
                          <a:latin typeface="Times New Roman" panose="02020603050405020304" pitchFamily="18" charset="0"/>
                          <a:ea typeface="+mn-ea"/>
                          <a:cs typeface="Times New Roman" panose="02020603050405020304" pitchFamily="18" charset="0"/>
                        </a:rPr>
                        <a:t>Sayan</a:t>
                      </a:r>
                      <a:r>
                        <a:rPr lang="en-US" sz="14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400" b="0" kern="1200" dirty="0" err="1">
                          <a:solidFill>
                            <a:schemeClr val="dk1"/>
                          </a:solidFill>
                          <a:effectLst/>
                          <a:latin typeface="Times New Roman" panose="02020603050405020304" pitchFamily="18" charset="0"/>
                          <a:ea typeface="+mn-ea"/>
                          <a:cs typeface="Times New Roman" panose="02020603050405020304" pitchFamily="18" charset="0"/>
                        </a:rPr>
                        <a:t>Kahali</a:t>
                      </a:r>
                      <a:r>
                        <a:rPr lang="en-US" sz="1400" b="0" kern="1200" dirty="0">
                          <a:solidFill>
                            <a:schemeClr val="dk1"/>
                          </a:solidFill>
                          <a:effectLst/>
                          <a:latin typeface="Times New Roman" panose="02020603050405020304" pitchFamily="18" charset="0"/>
                          <a:ea typeface="+mn-ea"/>
                          <a:cs typeface="Times New Roman" panose="02020603050405020304" pitchFamily="18" charset="0"/>
                        </a:rPr>
                        <a:t>, Sudip Kumar Adhikari, Jamuna </a:t>
                      </a:r>
                      <a:r>
                        <a:rPr lang="en-US" sz="1400" b="0" kern="1200" dirty="0" err="1">
                          <a:solidFill>
                            <a:schemeClr val="dk1"/>
                          </a:solidFill>
                          <a:effectLst/>
                          <a:latin typeface="Times New Roman" panose="02020603050405020304" pitchFamily="18" charset="0"/>
                          <a:ea typeface="+mn-ea"/>
                          <a:cs typeface="Times New Roman" panose="02020603050405020304" pitchFamily="18" charset="0"/>
                        </a:rPr>
                        <a:t>Kanta</a:t>
                      </a:r>
                      <a:r>
                        <a:rPr lang="en-US" sz="1400" b="0" kern="1200" dirty="0">
                          <a:solidFill>
                            <a:schemeClr val="dk1"/>
                          </a:solidFill>
                          <a:effectLst/>
                          <a:latin typeface="Times New Roman" panose="02020603050405020304" pitchFamily="18" charset="0"/>
                          <a:ea typeface="+mn-ea"/>
                          <a:cs typeface="Times New Roman" panose="02020603050405020304" pitchFamily="18" charset="0"/>
                        </a:rPr>
                        <a:t> Sing</a:t>
                      </a: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US" sz="1400" dirty="0">
                        <a:latin typeface="Times New Roman" panose="02020603050405020304" pitchFamily="18" charset="0"/>
                        <a:cs typeface="Times New Roman" panose="02020603050405020304" pitchFamily="18" charset="0"/>
                      </a:endParaRPr>
                    </a:p>
                  </a:txBody>
                  <a:tcPr marL="23330" marR="23330" marT="0" marB="0"/>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800"/>
                        </a:spcAft>
                        <a:buClrTx/>
                        <a:buSzTx/>
                        <a:buFontTx/>
                        <a:buNone/>
                        <a:tabLst/>
                        <a:defRPr/>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A two-stage fuzzy multi-objective framework for segmentation of 3DMRI brain image data</a:t>
                      </a:r>
                    </a:p>
                    <a:p>
                      <a:pPr algn="ctr">
                        <a:lnSpc>
                          <a:spcPct val="107000"/>
                        </a:lnSpc>
                        <a:spcAft>
                          <a:spcPts val="800"/>
                        </a:spcAft>
                      </a:pP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23330" marR="23330" marT="0" marB="0"/>
                </a:tc>
                <a:tc>
                  <a:txBody>
                    <a:bodyPr/>
                    <a:lstStyle/>
                    <a:p>
                      <a:pPr algn="ctr">
                        <a:lnSpc>
                          <a:spcPct val="107000"/>
                        </a:lnSpc>
                        <a:spcAft>
                          <a:spcPts val="800"/>
                        </a:spcAft>
                      </a:pP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a:t>
                      </a:r>
                    </a:p>
                    <a:p>
                      <a:pPr marL="0" marR="0" lvl="0" indent="0" algn="ctr" defTabSz="914400" rtl="0" eaLnBrk="1" fontAlgn="auto" latinLnBrk="0" hangingPunct="1">
                        <a:lnSpc>
                          <a:spcPct val="107000"/>
                        </a:lnSpc>
                        <a:spcBef>
                          <a:spcPts val="0"/>
                        </a:spcBef>
                        <a:spcAft>
                          <a:spcPts val="800"/>
                        </a:spcAft>
                        <a:buClrTx/>
                        <a:buSzTx/>
                        <a:buFontTx/>
                        <a:buNone/>
                        <a:tabLst/>
                        <a:defRPr/>
                      </a:pPr>
                      <a:r>
                        <a:rPr lang="en-IN" sz="1400" b="0" kern="1200" dirty="0">
                          <a:solidFill>
                            <a:schemeClr val="dk1"/>
                          </a:solidFill>
                          <a:effectLst/>
                          <a:latin typeface="Times New Roman" panose="02020603050405020304" pitchFamily="18" charset="0"/>
                          <a:ea typeface="+mn-ea"/>
                          <a:cs typeface="Times New Roman" panose="02020603050405020304" pitchFamily="18" charset="0"/>
                        </a:rPr>
                        <a:t>3D spatial fuzzy c-means (3DSpFCM) algorithm applied on two-stage fuzzy multi-objective framework (2sFMoF)</a:t>
                      </a:r>
                    </a:p>
                    <a:p>
                      <a:pPr algn="ctr">
                        <a:lnSpc>
                          <a:spcPct val="107000"/>
                        </a:lnSpc>
                        <a:spcAft>
                          <a:spcPts val="800"/>
                        </a:spcAft>
                      </a:pP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23330" marR="23330" marT="0" marB="0"/>
                </a:tc>
                <a:tc>
                  <a:txBody>
                    <a:bodyPr/>
                    <a:lstStyle/>
                    <a:p>
                      <a:pPr algn="l">
                        <a:lnSpc>
                          <a:spcPct val="107000"/>
                        </a:lnSpc>
                        <a:spcAft>
                          <a:spcPts val="800"/>
                        </a:spcAft>
                      </a:pP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A 3D spatial fuzzy c-means (3DSpFCM) algorithm is introduced by incorporating the cubic neighborhood information of the volume data to define a new local membership function along with the global membership function for each voxel</a:t>
                      </a: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23330" marR="23330" marT="0" marB="0"/>
                </a:tc>
                <a:tc>
                  <a:txBody>
                    <a:bodyPr/>
                    <a:lstStyle/>
                    <a:p>
                      <a:pPr>
                        <a:lnSpc>
                          <a:spcPct val="107000"/>
                        </a:lnSpc>
                        <a:spcAft>
                          <a:spcPts val="800"/>
                        </a:spcAft>
                      </a:pP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The time complexity obtained from the 2sFMoF architecture is approximately;</a:t>
                      </a:r>
                    </a:p>
                    <a:p>
                      <a:pPr algn="ctr">
                        <a:lnSpc>
                          <a:spcPct val="107000"/>
                        </a:lnSpc>
                        <a:spcAft>
                          <a:spcPts val="800"/>
                        </a:spcAft>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O(3SC + S(BT + BW))</a:t>
                      </a: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07000"/>
                        </a:lnSpc>
                        <a:spcAft>
                          <a:spcPts val="800"/>
                        </a:spcAft>
                      </a:pP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23330" marR="23330" marT="0" marB="0"/>
                </a:tc>
                <a:extLst>
                  <a:ext uri="{0D108BD9-81ED-4DB2-BD59-A6C34878D82A}">
                    <a16:rowId xmlns="" xmlns:a16="http://schemas.microsoft.com/office/drawing/2014/main" val="2484059909"/>
                  </a:ext>
                </a:extLst>
              </a:tr>
            </a:tbl>
          </a:graphicData>
        </a:graphic>
      </p:graphicFrame>
    </p:spTree>
    <p:extLst>
      <p:ext uri="{BB962C8B-B14F-4D97-AF65-F5344CB8AC3E}">
        <p14:creationId xmlns="" xmlns:p14="http://schemas.microsoft.com/office/powerpoint/2010/main" val="357909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738" y="-26994"/>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 xmlns:a16="http://schemas.microsoft.com/office/drawing/2014/main" id="{742F4499-08F7-0B3B-C5DD-5EE124D124A5}"/>
              </a:ext>
            </a:extLst>
          </p:cNvPr>
          <p:cNvSpPr txBox="1"/>
          <p:nvPr/>
        </p:nvSpPr>
        <p:spPr>
          <a:xfrm>
            <a:off x="1467867" y="334493"/>
            <a:ext cx="7072362" cy="523220"/>
          </a:xfrm>
          <a:prstGeom prst="rect">
            <a:avLst/>
          </a:prstGeom>
          <a:noFill/>
        </p:spPr>
        <p:txBody>
          <a:bodyPr wrap="square" rtlCol="0">
            <a:spAutoFit/>
          </a:bodyPr>
          <a:lstStyle/>
          <a:p>
            <a:pPr algn="ctr"/>
            <a:r>
              <a:rPr lang="en-IN" dirty="0"/>
              <a:t> </a:t>
            </a:r>
            <a:r>
              <a:rPr lang="en-IN" sz="2800" b="1" dirty="0">
                <a:latin typeface="Times New Roman" pitchFamily="18" charset="0"/>
                <a:cs typeface="Times New Roman" pitchFamily="18" charset="0"/>
              </a:rPr>
              <a:t>LITERATURE SURVEY</a:t>
            </a:r>
          </a:p>
        </p:txBody>
      </p:sp>
      <p:graphicFrame>
        <p:nvGraphicFramePr>
          <p:cNvPr id="9" name="Table 8">
            <a:extLst>
              <a:ext uri="{FF2B5EF4-FFF2-40B4-BE49-F238E27FC236}">
                <a16:creationId xmlns="" xmlns:a16="http://schemas.microsoft.com/office/drawing/2014/main" id="{0F8D83B4-8A30-B5C9-A9CE-C6DF1E5AA0E7}"/>
              </a:ext>
            </a:extLst>
          </p:cNvPr>
          <p:cNvGraphicFramePr>
            <a:graphicFrameLocks noGrp="1"/>
          </p:cNvGraphicFramePr>
          <p:nvPr>
            <p:extLst>
              <p:ext uri="{D42A27DB-BD31-4B8C-83A1-F6EECF244321}">
                <p14:modId xmlns="" xmlns:p14="http://schemas.microsoft.com/office/powerpoint/2010/main" val="791480312"/>
              </p:ext>
            </p:extLst>
          </p:nvPr>
        </p:nvGraphicFramePr>
        <p:xfrm>
          <a:off x="1259632" y="1219200"/>
          <a:ext cx="7488832" cy="4419599"/>
        </p:xfrm>
        <a:graphic>
          <a:graphicData uri="http://schemas.openxmlformats.org/drawingml/2006/table">
            <a:tbl>
              <a:tblPr bandRow="1">
                <a:tableStyleId>{C4B1156A-380E-4F78-BDF5-A606A8083BF9}</a:tableStyleId>
              </a:tblPr>
              <a:tblGrid>
                <a:gridCol w="504056">
                  <a:extLst>
                    <a:ext uri="{9D8B030D-6E8A-4147-A177-3AD203B41FA5}">
                      <a16:colId xmlns="" xmlns:a16="http://schemas.microsoft.com/office/drawing/2014/main" val="2878815983"/>
                    </a:ext>
                  </a:extLst>
                </a:gridCol>
                <a:gridCol w="1219177">
                  <a:extLst>
                    <a:ext uri="{9D8B030D-6E8A-4147-A177-3AD203B41FA5}">
                      <a16:colId xmlns="" xmlns:a16="http://schemas.microsoft.com/office/drawing/2014/main" val="3643796919"/>
                    </a:ext>
                  </a:extLst>
                </a:gridCol>
                <a:gridCol w="1093994">
                  <a:extLst>
                    <a:ext uri="{9D8B030D-6E8A-4147-A177-3AD203B41FA5}">
                      <a16:colId xmlns="" xmlns:a16="http://schemas.microsoft.com/office/drawing/2014/main" val="3732861824"/>
                    </a:ext>
                  </a:extLst>
                </a:gridCol>
                <a:gridCol w="1287229">
                  <a:extLst>
                    <a:ext uri="{9D8B030D-6E8A-4147-A177-3AD203B41FA5}">
                      <a16:colId xmlns="" xmlns:a16="http://schemas.microsoft.com/office/drawing/2014/main" val="2651242386"/>
                    </a:ext>
                  </a:extLst>
                </a:gridCol>
                <a:gridCol w="1991103">
                  <a:extLst>
                    <a:ext uri="{9D8B030D-6E8A-4147-A177-3AD203B41FA5}">
                      <a16:colId xmlns="" xmlns:a16="http://schemas.microsoft.com/office/drawing/2014/main" val="1338857197"/>
                    </a:ext>
                  </a:extLst>
                </a:gridCol>
                <a:gridCol w="1393273">
                  <a:extLst>
                    <a:ext uri="{9D8B030D-6E8A-4147-A177-3AD203B41FA5}">
                      <a16:colId xmlns="" xmlns:a16="http://schemas.microsoft.com/office/drawing/2014/main" val="1520104426"/>
                    </a:ext>
                  </a:extLst>
                </a:gridCol>
              </a:tblGrid>
              <a:tr h="899533">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SL No.</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Authors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Title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Algorithms</a:t>
                      </a: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and</a:t>
                      </a:r>
                    </a:p>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Classifiers</a:t>
                      </a: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Abstract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Result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extLst>
                  <a:ext uri="{0D108BD9-81ED-4DB2-BD59-A6C34878D82A}">
                    <a16:rowId xmlns="" xmlns:a16="http://schemas.microsoft.com/office/drawing/2014/main" val="3717152397"/>
                  </a:ext>
                </a:extLst>
              </a:tr>
              <a:tr h="3520066">
                <a:tc>
                  <a:txBody>
                    <a:bodyPr/>
                    <a:lstStyle/>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fi-FI"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fi-FI"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fi-FI"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fi-FI" sz="1400" b="0" i="0" kern="1200" dirty="0">
                          <a:solidFill>
                            <a:schemeClr val="dk1"/>
                          </a:solidFill>
                          <a:effectLst/>
                          <a:latin typeface="Times New Roman" panose="02020603050405020304" pitchFamily="18" charset="0"/>
                          <a:ea typeface="+mn-ea"/>
                          <a:cs typeface="Times New Roman" panose="02020603050405020304" pitchFamily="18" charset="0"/>
                        </a:rPr>
                        <a:t>K.B. Vaishnavee, K. Amshakala</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An automated MRI brain image segmentation and tumor detection using SOM-clustering and proximal support vector machine classifier</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endPar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rPr>
                        <a:t>Segmentation and clustering using SOM, </a:t>
                      </a:r>
                      <a:r>
                        <a:rPr lang="fr-FR" sz="1400" b="0" i="0" dirty="0">
                          <a:effectLst/>
                          <a:latin typeface="Times New Roman" panose="02020603050405020304" pitchFamily="18" charset="0"/>
                          <a:ea typeface="Times New Roman" panose="02020603050405020304" pitchFamily="18" charset="0"/>
                          <a:cs typeface="Times New Roman" panose="02020603050405020304" pitchFamily="18" charset="0"/>
                        </a:rPr>
                        <a:t>SVM classifier, Proximal Support Vector Machines (PSVM) classifier</a:t>
                      </a:r>
                      <a:endParaRPr lang="en-IN"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An effective segmentation and classification using HFS-SOM and PSVM were proposed. The texture features are utilized which can reduce the computation complexity of PSVM classifier. The experimental result shows that the proposed system shows a high accuracy rate and less error rate.</a:t>
                      </a:r>
                      <a:endParaRPr lang="en-IN" sz="1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Accuracy measure observed:</a:t>
                      </a:r>
                    </a:p>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82% - SVM</a:t>
                      </a:r>
                    </a:p>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92% - PSVM</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23330" marR="23330" marT="0" marB="0"/>
                </a:tc>
                <a:extLst>
                  <a:ext uri="{0D108BD9-81ED-4DB2-BD59-A6C34878D82A}">
                    <a16:rowId xmlns="" xmlns:a16="http://schemas.microsoft.com/office/drawing/2014/main" val="2484059909"/>
                  </a:ext>
                </a:extLst>
              </a:tr>
            </a:tbl>
          </a:graphicData>
        </a:graphic>
      </p:graphicFrame>
    </p:spTree>
    <p:extLst>
      <p:ext uri="{BB962C8B-B14F-4D97-AF65-F5344CB8AC3E}">
        <p14:creationId xmlns="" xmlns:p14="http://schemas.microsoft.com/office/powerpoint/2010/main" val="254352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738" y="-26994"/>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 xmlns:a16="http://schemas.microsoft.com/office/drawing/2014/main" id="{742F4499-08F7-0B3B-C5DD-5EE124D124A5}"/>
              </a:ext>
            </a:extLst>
          </p:cNvPr>
          <p:cNvSpPr txBox="1"/>
          <p:nvPr/>
        </p:nvSpPr>
        <p:spPr>
          <a:xfrm>
            <a:off x="1467867" y="334493"/>
            <a:ext cx="7072362" cy="523220"/>
          </a:xfrm>
          <a:prstGeom prst="rect">
            <a:avLst/>
          </a:prstGeom>
          <a:noFill/>
        </p:spPr>
        <p:txBody>
          <a:bodyPr wrap="square" rtlCol="0">
            <a:spAutoFit/>
          </a:bodyPr>
          <a:lstStyle/>
          <a:p>
            <a:pPr algn="ctr"/>
            <a:r>
              <a:rPr lang="en-IN" dirty="0"/>
              <a:t> </a:t>
            </a:r>
            <a:r>
              <a:rPr lang="en-IN" sz="2800" b="1" dirty="0">
                <a:latin typeface="Times New Roman" pitchFamily="18" charset="0"/>
                <a:cs typeface="Times New Roman" pitchFamily="18" charset="0"/>
              </a:rPr>
              <a:t>LITERATURE SURVEY</a:t>
            </a:r>
          </a:p>
        </p:txBody>
      </p:sp>
      <p:graphicFrame>
        <p:nvGraphicFramePr>
          <p:cNvPr id="9" name="Table 8">
            <a:extLst>
              <a:ext uri="{FF2B5EF4-FFF2-40B4-BE49-F238E27FC236}">
                <a16:creationId xmlns="" xmlns:a16="http://schemas.microsoft.com/office/drawing/2014/main" id="{0F8D83B4-8A30-B5C9-A9CE-C6DF1E5AA0E7}"/>
              </a:ext>
            </a:extLst>
          </p:cNvPr>
          <p:cNvGraphicFramePr>
            <a:graphicFrameLocks noGrp="1"/>
          </p:cNvGraphicFramePr>
          <p:nvPr>
            <p:extLst>
              <p:ext uri="{D42A27DB-BD31-4B8C-83A1-F6EECF244321}">
                <p14:modId xmlns="" xmlns:p14="http://schemas.microsoft.com/office/powerpoint/2010/main" val="1545905276"/>
              </p:ext>
            </p:extLst>
          </p:nvPr>
        </p:nvGraphicFramePr>
        <p:xfrm>
          <a:off x="1259632" y="1219200"/>
          <a:ext cx="7488832" cy="4419599"/>
        </p:xfrm>
        <a:graphic>
          <a:graphicData uri="http://schemas.openxmlformats.org/drawingml/2006/table">
            <a:tbl>
              <a:tblPr bandRow="1">
                <a:tableStyleId>{C4B1156A-380E-4F78-BDF5-A606A8083BF9}</a:tableStyleId>
              </a:tblPr>
              <a:tblGrid>
                <a:gridCol w="504056">
                  <a:extLst>
                    <a:ext uri="{9D8B030D-6E8A-4147-A177-3AD203B41FA5}">
                      <a16:colId xmlns="" xmlns:a16="http://schemas.microsoft.com/office/drawing/2014/main" val="2878815983"/>
                    </a:ext>
                  </a:extLst>
                </a:gridCol>
                <a:gridCol w="1219177">
                  <a:extLst>
                    <a:ext uri="{9D8B030D-6E8A-4147-A177-3AD203B41FA5}">
                      <a16:colId xmlns="" xmlns:a16="http://schemas.microsoft.com/office/drawing/2014/main" val="3643796919"/>
                    </a:ext>
                  </a:extLst>
                </a:gridCol>
                <a:gridCol w="1093994">
                  <a:extLst>
                    <a:ext uri="{9D8B030D-6E8A-4147-A177-3AD203B41FA5}">
                      <a16:colId xmlns="" xmlns:a16="http://schemas.microsoft.com/office/drawing/2014/main" val="3732861824"/>
                    </a:ext>
                  </a:extLst>
                </a:gridCol>
                <a:gridCol w="1287229">
                  <a:extLst>
                    <a:ext uri="{9D8B030D-6E8A-4147-A177-3AD203B41FA5}">
                      <a16:colId xmlns="" xmlns:a16="http://schemas.microsoft.com/office/drawing/2014/main" val="2651242386"/>
                    </a:ext>
                  </a:extLst>
                </a:gridCol>
                <a:gridCol w="1991103">
                  <a:extLst>
                    <a:ext uri="{9D8B030D-6E8A-4147-A177-3AD203B41FA5}">
                      <a16:colId xmlns="" xmlns:a16="http://schemas.microsoft.com/office/drawing/2014/main" val="1338857197"/>
                    </a:ext>
                  </a:extLst>
                </a:gridCol>
                <a:gridCol w="1393273">
                  <a:extLst>
                    <a:ext uri="{9D8B030D-6E8A-4147-A177-3AD203B41FA5}">
                      <a16:colId xmlns="" xmlns:a16="http://schemas.microsoft.com/office/drawing/2014/main" val="1520104426"/>
                    </a:ext>
                  </a:extLst>
                </a:gridCol>
              </a:tblGrid>
              <a:tr h="899533">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SL No.</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Authors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Title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Algorithms</a:t>
                      </a: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and</a:t>
                      </a:r>
                    </a:p>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Classifiers</a:t>
                      </a: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Abstract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Result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extLst>
                  <a:ext uri="{0D108BD9-81ED-4DB2-BD59-A6C34878D82A}">
                    <a16:rowId xmlns="" xmlns:a16="http://schemas.microsoft.com/office/drawing/2014/main" val="3717152397"/>
                  </a:ext>
                </a:extLst>
              </a:tr>
              <a:tr h="3520066">
                <a:tc>
                  <a:txBody>
                    <a:bodyPr/>
                    <a:lstStyle/>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5</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de-DE" sz="1400" b="0" i="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de-DE" sz="1400" b="0" i="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de-DE" sz="1400" b="0" i="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de-DE" sz="1400" b="0" i="0" dirty="0">
                          <a:effectLst/>
                          <a:latin typeface="Times New Roman" panose="02020603050405020304" pitchFamily="18" charset="0"/>
                          <a:ea typeface="Calibri" panose="020F0502020204030204" pitchFamily="34" charset="0"/>
                          <a:cs typeface="Times New Roman" panose="02020603050405020304" pitchFamily="18" charset="0"/>
                        </a:rPr>
                        <a:t>W. Zhang, R. Li, H. Deng, L. Wang, W. Lin, S. Ji, D. Shen</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Deep convolutional neural networks for multi-modality isointense infant brain image segmentation</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endPar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rPr>
                        <a:t>Deep CNN for multi-modality brain image segmentation, </a:t>
                      </a:r>
                      <a:r>
                        <a:rPr lang="fr-FR" sz="1400" b="0" i="0" dirty="0">
                          <a:effectLst/>
                          <a:latin typeface="Times New Roman" panose="02020603050405020304" pitchFamily="18" charset="0"/>
                          <a:ea typeface="Times New Roman" panose="02020603050405020304" pitchFamily="18" charset="0"/>
                          <a:cs typeface="Times New Roman" panose="02020603050405020304" pitchFamily="18" charset="0"/>
                        </a:rPr>
                        <a:t>Support Vector Machine (SVM) Classifier</a:t>
                      </a:r>
                      <a:endParaRPr lang="en-IN"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algn="ctr">
                        <a:lnSpc>
                          <a:spcPct val="107000"/>
                        </a:lnSpc>
                        <a:spcAft>
                          <a:spcPts val="800"/>
                        </a:spcAft>
                      </a:pPr>
                      <a:endParaRPr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Deep convolutional neural networks (CNNs) was used for segmenting iso-intense stage brain tissues (infant brain tissues) into white matter (WM),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gray</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matter (GM), and cerebrospinal fluid (CSF) that plays an important role in studying early brain development in health and disease using multi-modality MR images. </a:t>
                      </a:r>
                      <a:endParaRPr lang="en-IN" sz="1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i="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i="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0" i="0" dirty="0">
                          <a:effectLst/>
                          <a:latin typeface="Times New Roman" panose="02020603050405020304" pitchFamily="18" charset="0"/>
                          <a:ea typeface="Calibri" panose="020F0502020204030204" pitchFamily="34" charset="0"/>
                          <a:cs typeface="Times New Roman" panose="02020603050405020304" pitchFamily="18" charset="0"/>
                        </a:rPr>
                        <a:t>CNN outperformed other methods for segmenting  all three types of brain tissues</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extLst>
                  <a:ext uri="{0D108BD9-81ED-4DB2-BD59-A6C34878D82A}">
                    <a16:rowId xmlns="" xmlns:a16="http://schemas.microsoft.com/office/drawing/2014/main" val="2484059909"/>
                  </a:ext>
                </a:extLst>
              </a:tr>
            </a:tbl>
          </a:graphicData>
        </a:graphic>
      </p:graphicFrame>
    </p:spTree>
    <p:extLst>
      <p:ext uri="{BB962C8B-B14F-4D97-AF65-F5344CB8AC3E}">
        <p14:creationId xmlns="" xmlns:p14="http://schemas.microsoft.com/office/powerpoint/2010/main" val="2268296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738" y="-26994"/>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 xmlns:a16="http://schemas.microsoft.com/office/drawing/2014/main" id="{742F4499-08F7-0B3B-C5DD-5EE124D124A5}"/>
              </a:ext>
            </a:extLst>
          </p:cNvPr>
          <p:cNvSpPr txBox="1"/>
          <p:nvPr/>
        </p:nvSpPr>
        <p:spPr>
          <a:xfrm>
            <a:off x="1467867" y="334493"/>
            <a:ext cx="7072362" cy="523220"/>
          </a:xfrm>
          <a:prstGeom prst="rect">
            <a:avLst/>
          </a:prstGeom>
          <a:noFill/>
        </p:spPr>
        <p:txBody>
          <a:bodyPr wrap="square" rtlCol="0">
            <a:spAutoFit/>
          </a:bodyPr>
          <a:lstStyle/>
          <a:p>
            <a:pPr algn="ctr"/>
            <a:r>
              <a:rPr lang="en-IN" dirty="0"/>
              <a:t> </a:t>
            </a:r>
            <a:r>
              <a:rPr lang="en-IN" sz="2800" b="1" dirty="0">
                <a:latin typeface="Times New Roman" pitchFamily="18" charset="0"/>
                <a:cs typeface="Times New Roman" pitchFamily="18" charset="0"/>
              </a:rPr>
              <a:t>LITERATURE SURVEY</a:t>
            </a:r>
          </a:p>
        </p:txBody>
      </p:sp>
      <p:graphicFrame>
        <p:nvGraphicFramePr>
          <p:cNvPr id="9" name="Table 8">
            <a:extLst>
              <a:ext uri="{FF2B5EF4-FFF2-40B4-BE49-F238E27FC236}">
                <a16:creationId xmlns="" xmlns:a16="http://schemas.microsoft.com/office/drawing/2014/main" id="{0F8D83B4-8A30-B5C9-A9CE-C6DF1E5AA0E7}"/>
              </a:ext>
            </a:extLst>
          </p:cNvPr>
          <p:cNvGraphicFramePr>
            <a:graphicFrameLocks noGrp="1"/>
          </p:cNvGraphicFramePr>
          <p:nvPr>
            <p:extLst>
              <p:ext uri="{D42A27DB-BD31-4B8C-83A1-F6EECF244321}">
                <p14:modId xmlns="" xmlns:p14="http://schemas.microsoft.com/office/powerpoint/2010/main" val="3331244823"/>
              </p:ext>
            </p:extLst>
          </p:nvPr>
        </p:nvGraphicFramePr>
        <p:xfrm>
          <a:off x="1259632" y="1219200"/>
          <a:ext cx="7488832" cy="4419599"/>
        </p:xfrm>
        <a:graphic>
          <a:graphicData uri="http://schemas.openxmlformats.org/drawingml/2006/table">
            <a:tbl>
              <a:tblPr bandRow="1">
                <a:tableStyleId>{C4B1156A-380E-4F78-BDF5-A606A8083BF9}</a:tableStyleId>
              </a:tblPr>
              <a:tblGrid>
                <a:gridCol w="504056">
                  <a:extLst>
                    <a:ext uri="{9D8B030D-6E8A-4147-A177-3AD203B41FA5}">
                      <a16:colId xmlns="" xmlns:a16="http://schemas.microsoft.com/office/drawing/2014/main" val="2878815983"/>
                    </a:ext>
                  </a:extLst>
                </a:gridCol>
                <a:gridCol w="1219177">
                  <a:extLst>
                    <a:ext uri="{9D8B030D-6E8A-4147-A177-3AD203B41FA5}">
                      <a16:colId xmlns="" xmlns:a16="http://schemas.microsoft.com/office/drawing/2014/main" val="3643796919"/>
                    </a:ext>
                  </a:extLst>
                </a:gridCol>
                <a:gridCol w="1093994">
                  <a:extLst>
                    <a:ext uri="{9D8B030D-6E8A-4147-A177-3AD203B41FA5}">
                      <a16:colId xmlns="" xmlns:a16="http://schemas.microsoft.com/office/drawing/2014/main" val="3732861824"/>
                    </a:ext>
                  </a:extLst>
                </a:gridCol>
                <a:gridCol w="1287229">
                  <a:extLst>
                    <a:ext uri="{9D8B030D-6E8A-4147-A177-3AD203B41FA5}">
                      <a16:colId xmlns="" xmlns:a16="http://schemas.microsoft.com/office/drawing/2014/main" val="2651242386"/>
                    </a:ext>
                  </a:extLst>
                </a:gridCol>
                <a:gridCol w="1991103">
                  <a:extLst>
                    <a:ext uri="{9D8B030D-6E8A-4147-A177-3AD203B41FA5}">
                      <a16:colId xmlns="" xmlns:a16="http://schemas.microsoft.com/office/drawing/2014/main" val="1338857197"/>
                    </a:ext>
                  </a:extLst>
                </a:gridCol>
                <a:gridCol w="1393273">
                  <a:extLst>
                    <a:ext uri="{9D8B030D-6E8A-4147-A177-3AD203B41FA5}">
                      <a16:colId xmlns="" xmlns:a16="http://schemas.microsoft.com/office/drawing/2014/main" val="1520104426"/>
                    </a:ext>
                  </a:extLst>
                </a:gridCol>
              </a:tblGrid>
              <a:tr h="899533">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SL No.</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Authors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Title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Algorithms</a:t>
                      </a: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and</a:t>
                      </a:r>
                    </a:p>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Classifiers</a:t>
                      </a: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Abstract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Result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extLst>
                  <a:ext uri="{0D108BD9-81ED-4DB2-BD59-A6C34878D82A}">
                    <a16:rowId xmlns="" xmlns:a16="http://schemas.microsoft.com/office/drawing/2014/main" val="3717152397"/>
                  </a:ext>
                </a:extLst>
              </a:tr>
              <a:tr h="3520066">
                <a:tc>
                  <a:txBody>
                    <a:bodyPr/>
                    <a:lstStyle/>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Toan</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Duc Bui,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Jitae</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Shin,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Taesup</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Moon</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Skip- connected 3D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DenseNet</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for volumetric infant brain MRI segmentation, Biomed. Signal Process.</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endPar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rPr>
                        <a:t>Fully Convolutional Densely Connected Network with Skip Connections for Volumetric infant brain tissue Segmentation, </a:t>
                      </a:r>
                      <a:r>
                        <a:rPr lang="en-US" sz="1400" b="0" i="0" dirty="0" err="1">
                          <a:effectLst/>
                          <a:latin typeface="Times New Roman" panose="02020603050405020304" pitchFamily="18" charset="0"/>
                          <a:ea typeface="Times New Roman" panose="02020603050405020304" pitchFamily="18" charset="0"/>
                          <a:cs typeface="Times New Roman" panose="02020603050405020304" pitchFamily="18" charset="0"/>
                        </a:rPr>
                        <a:t>DenseNet</a:t>
                      </a:r>
                      <a:r>
                        <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rPr>
                        <a:t> for classification task</a:t>
                      </a:r>
                      <a:endParaRPr lang="en-IN"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paper has provided an accurate volumetric infant brain MRI segmentation approach (to segregate the brain tissues into non-overlapping areas) based on a densely connected network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DenseNet</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1" i="0" u="none" strike="noStrike" kern="1200" dirty="0">
                          <a:solidFill>
                            <a:schemeClr val="dk1"/>
                          </a:solidFill>
                          <a:effectLst/>
                          <a:latin typeface="+mn-lt"/>
                          <a:ea typeface="+mn-ea"/>
                          <a:cs typeface="+mn-cs"/>
                        </a:rPr>
                        <a:t> </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suggested network, known as 3D-SkipDenseSeg, extends the benefit of the newly developed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DenseNet</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for classification task to segment the brain tissue using MRI.</a:t>
                      </a:r>
                      <a:endParaRPr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best dice similarity coefficient (DSC) was attained by 3D-SkipDenseSeg, which was 90.37 1.38% (WM), 92.27 0.81% (GM), and 95.79 0.54%. (CSF)</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extLst>
                  <a:ext uri="{0D108BD9-81ED-4DB2-BD59-A6C34878D82A}">
                    <a16:rowId xmlns="" xmlns:a16="http://schemas.microsoft.com/office/drawing/2014/main" val="2484059909"/>
                  </a:ext>
                </a:extLst>
              </a:tr>
            </a:tbl>
          </a:graphicData>
        </a:graphic>
      </p:graphicFrame>
    </p:spTree>
    <p:extLst>
      <p:ext uri="{BB962C8B-B14F-4D97-AF65-F5344CB8AC3E}">
        <p14:creationId xmlns="" xmlns:p14="http://schemas.microsoft.com/office/powerpoint/2010/main" val="3754000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738" y="-26994"/>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 xmlns:a16="http://schemas.microsoft.com/office/drawing/2014/main" id="{742F4499-08F7-0B3B-C5DD-5EE124D124A5}"/>
              </a:ext>
            </a:extLst>
          </p:cNvPr>
          <p:cNvSpPr txBox="1"/>
          <p:nvPr/>
        </p:nvSpPr>
        <p:spPr>
          <a:xfrm>
            <a:off x="1467867" y="334493"/>
            <a:ext cx="7072362" cy="523220"/>
          </a:xfrm>
          <a:prstGeom prst="rect">
            <a:avLst/>
          </a:prstGeom>
          <a:noFill/>
        </p:spPr>
        <p:txBody>
          <a:bodyPr wrap="square" rtlCol="0">
            <a:spAutoFit/>
          </a:bodyPr>
          <a:lstStyle/>
          <a:p>
            <a:pPr algn="ctr"/>
            <a:r>
              <a:rPr lang="en-IN" dirty="0"/>
              <a:t> </a:t>
            </a:r>
            <a:r>
              <a:rPr lang="en-IN" sz="2800" b="1" dirty="0">
                <a:latin typeface="Times New Roman" pitchFamily="18" charset="0"/>
                <a:cs typeface="Times New Roman" pitchFamily="18" charset="0"/>
              </a:rPr>
              <a:t>LITERATURE SURVEY</a:t>
            </a:r>
          </a:p>
        </p:txBody>
      </p:sp>
      <p:graphicFrame>
        <p:nvGraphicFramePr>
          <p:cNvPr id="9" name="Table 8">
            <a:extLst>
              <a:ext uri="{FF2B5EF4-FFF2-40B4-BE49-F238E27FC236}">
                <a16:creationId xmlns="" xmlns:a16="http://schemas.microsoft.com/office/drawing/2014/main" id="{0F8D83B4-8A30-B5C9-A9CE-C6DF1E5AA0E7}"/>
              </a:ext>
            </a:extLst>
          </p:cNvPr>
          <p:cNvGraphicFramePr>
            <a:graphicFrameLocks noGrp="1"/>
          </p:cNvGraphicFramePr>
          <p:nvPr>
            <p:extLst>
              <p:ext uri="{D42A27DB-BD31-4B8C-83A1-F6EECF244321}">
                <p14:modId xmlns="" xmlns:p14="http://schemas.microsoft.com/office/powerpoint/2010/main" val="1057407472"/>
              </p:ext>
            </p:extLst>
          </p:nvPr>
        </p:nvGraphicFramePr>
        <p:xfrm>
          <a:off x="1259632" y="1219200"/>
          <a:ext cx="7488832" cy="4419599"/>
        </p:xfrm>
        <a:graphic>
          <a:graphicData uri="http://schemas.openxmlformats.org/drawingml/2006/table">
            <a:tbl>
              <a:tblPr bandRow="1">
                <a:tableStyleId>{C4B1156A-380E-4F78-BDF5-A606A8083BF9}</a:tableStyleId>
              </a:tblPr>
              <a:tblGrid>
                <a:gridCol w="504056">
                  <a:extLst>
                    <a:ext uri="{9D8B030D-6E8A-4147-A177-3AD203B41FA5}">
                      <a16:colId xmlns="" xmlns:a16="http://schemas.microsoft.com/office/drawing/2014/main" val="2878815983"/>
                    </a:ext>
                  </a:extLst>
                </a:gridCol>
                <a:gridCol w="1219177">
                  <a:extLst>
                    <a:ext uri="{9D8B030D-6E8A-4147-A177-3AD203B41FA5}">
                      <a16:colId xmlns="" xmlns:a16="http://schemas.microsoft.com/office/drawing/2014/main" val="3643796919"/>
                    </a:ext>
                  </a:extLst>
                </a:gridCol>
                <a:gridCol w="1093994">
                  <a:extLst>
                    <a:ext uri="{9D8B030D-6E8A-4147-A177-3AD203B41FA5}">
                      <a16:colId xmlns="" xmlns:a16="http://schemas.microsoft.com/office/drawing/2014/main" val="3732861824"/>
                    </a:ext>
                  </a:extLst>
                </a:gridCol>
                <a:gridCol w="1287229">
                  <a:extLst>
                    <a:ext uri="{9D8B030D-6E8A-4147-A177-3AD203B41FA5}">
                      <a16:colId xmlns="" xmlns:a16="http://schemas.microsoft.com/office/drawing/2014/main" val="2651242386"/>
                    </a:ext>
                  </a:extLst>
                </a:gridCol>
                <a:gridCol w="1991103">
                  <a:extLst>
                    <a:ext uri="{9D8B030D-6E8A-4147-A177-3AD203B41FA5}">
                      <a16:colId xmlns="" xmlns:a16="http://schemas.microsoft.com/office/drawing/2014/main" val="1338857197"/>
                    </a:ext>
                  </a:extLst>
                </a:gridCol>
                <a:gridCol w="1393273">
                  <a:extLst>
                    <a:ext uri="{9D8B030D-6E8A-4147-A177-3AD203B41FA5}">
                      <a16:colId xmlns="" xmlns:a16="http://schemas.microsoft.com/office/drawing/2014/main" val="1520104426"/>
                    </a:ext>
                  </a:extLst>
                </a:gridCol>
              </a:tblGrid>
              <a:tr h="899533">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SL No.</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Authors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Title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Algorithms</a:t>
                      </a: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and</a:t>
                      </a:r>
                    </a:p>
                    <a:p>
                      <a:pPr algn="ct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Classifiers</a:t>
                      </a: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Abstract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Result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extLst>
                  <a:ext uri="{0D108BD9-81ED-4DB2-BD59-A6C34878D82A}">
                    <a16:rowId xmlns="" xmlns:a16="http://schemas.microsoft.com/office/drawing/2014/main" val="3717152397"/>
                  </a:ext>
                </a:extLst>
              </a:tr>
              <a:tr h="3520066">
                <a:tc>
                  <a:txBody>
                    <a:bodyPr/>
                    <a:lstStyle/>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7</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L. Wang, F. Shi, G. Li, Y. Gao, W. Lin, J.H. Gilmore, D. Shen </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Segmentation of neonatal brain MR images using patch-driven level sets</a:t>
                      </a:r>
                    </a:p>
                  </a:txBody>
                  <a:tcPr marL="23330" marR="23330" marT="0" marB="0"/>
                </a:tc>
                <a:tc>
                  <a:txBody>
                    <a:bodyPr/>
                    <a:lstStyle/>
                    <a:p>
                      <a:pPr algn="ctr"/>
                      <a:endPar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1400" b="0" i="0" dirty="0">
                          <a:effectLst/>
                          <a:latin typeface="Times New Roman" panose="02020603050405020304" pitchFamily="18" charset="0"/>
                          <a:ea typeface="Times New Roman" panose="02020603050405020304" pitchFamily="18" charset="0"/>
                          <a:cs typeface="Times New Roman" panose="02020603050405020304" pitchFamily="18" charset="0"/>
                        </a:rPr>
                        <a:t>Novel Patch-Driven Level Set method </a:t>
                      </a:r>
                      <a:endParaRPr lang="en-IN"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algn="ctr">
                        <a:lnSpc>
                          <a:spcPct val="107000"/>
                        </a:lnSpc>
                        <a:spcAft>
                          <a:spcPts val="800"/>
                        </a:spcAft>
                      </a:pPr>
                      <a:r>
                        <a:rPr lang="en-US" sz="1800" b="1" i="0" u="none" strike="noStrike" kern="1200" dirty="0">
                          <a:solidFill>
                            <a:schemeClr val="dk1"/>
                          </a:solidFill>
                          <a:effectLst/>
                          <a:latin typeface="+mn-lt"/>
                          <a:ea typeface="+mn-ea"/>
                          <a:cs typeface="+mn-cs"/>
                        </a:rPr>
                        <a:t> </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paper describes a novel patch-driven level set method that makes a proper utilization of sparse representation techniques to segment neonatal brain MR images. The major emphasis of the paper is the segmentation of neonatal brain imaging into general grey matter (GM), white matter (WM), and cerebrospinal fluid (CSF)</a:t>
                      </a:r>
                      <a:endParaRPr lang="en-IN" sz="1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800"/>
                        </a:spcAft>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Great accuracy of 0.919±0.008 and 0.901±0.005 for WM and GM respectively, is obtained.</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extLst>
                  <a:ext uri="{0D108BD9-81ED-4DB2-BD59-A6C34878D82A}">
                    <a16:rowId xmlns="" xmlns:a16="http://schemas.microsoft.com/office/drawing/2014/main" val="2484059909"/>
                  </a:ext>
                </a:extLst>
              </a:tr>
            </a:tbl>
          </a:graphicData>
        </a:graphic>
      </p:graphicFrame>
    </p:spTree>
    <p:extLst>
      <p:ext uri="{BB962C8B-B14F-4D97-AF65-F5344CB8AC3E}">
        <p14:creationId xmlns="" xmlns:p14="http://schemas.microsoft.com/office/powerpoint/2010/main" val="1270083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1036</TotalTime>
  <Words>2333</Words>
  <Application>Microsoft Office PowerPoint</Application>
  <PresentationFormat>On-screen Show (4:3)</PresentationFormat>
  <Paragraphs>490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vector>
  </TitlesOfParts>
  <Company>DSCE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Bhargavi</cp:lastModifiedBy>
  <cp:revision>122</cp:revision>
  <dcterms:created xsi:type="dcterms:W3CDTF">2013-03-22T06:20:01Z</dcterms:created>
  <dcterms:modified xsi:type="dcterms:W3CDTF">2022-12-05T05:34:17Z</dcterms:modified>
</cp:coreProperties>
</file>