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8" r:id="rId4"/>
    <p:sldId id="278" r:id="rId5"/>
    <p:sldId id="269" r:id="rId6"/>
    <p:sldId id="270" r:id="rId7"/>
    <p:sldId id="271" r:id="rId8"/>
    <p:sldId id="272" r:id="rId9"/>
    <p:sldId id="276" r:id="rId10"/>
    <p:sldId id="273" r:id="rId11"/>
    <p:sldId id="274" r:id="rId12"/>
    <p:sldId id="275"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1" d="100"/>
          <a:sy n="81" d="100"/>
        </p:scale>
        <p:origin x="123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32" y="-142900"/>
            <a:ext cx="9144000" cy="70009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295400" y="533400"/>
            <a:ext cx="7391400" cy="1077218"/>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rPr>
              <a:t>BRAIN TUMOR PREDICTION USING DEEP LEARNING NETWORK</a:t>
            </a:r>
            <a:endParaRPr lang="en-US" sz="3200" dirty="0">
              <a:latin typeface="Times New Roman"/>
              <a:cs typeface="Times New Roman"/>
            </a:endParaRPr>
          </a:p>
        </p:txBody>
      </p:sp>
      <p:sp>
        <p:nvSpPr>
          <p:cNvPr id="7" name="TextBox 6"/>
          <p:cNvSpPr txBox="1"/>
          <p:nvPr/>
        </p:nvSpPr>
        <p:spPr>
          <a:xfrm>
            <a:off x="1285852" y="2786058"/>
            <a:ext cx="4495800" cy="1477328"/>
          </a:xfrm>
          <a:prstGeom prst="rect">
            <a:avLst/>
          </a:prstGeom>
          <a:noFill/>
        </p:spPr>
        <p:txBody>
          <a:bodyPr wrap="square" rtlCol="0">
            <a:spAutoFit/>
          </a:bodyPr>
          <a:lstStyle/>
          <a:p>
            <a:r>
              <a:rPr lang="en-US" b="1" dirty="0">
                <a:latin typeface="Times New Roman"/>
                <a:cs typeface="Times New Roman"/>
              </a:rPr>
              <a:t>Team Members</a:t>
            </a:r>
            <a:r>
              <a:rPr lang="en-US" dirty="0">
                <a:latin typeface="Times New Roman"/>
                <a:cs typeface="Times New Roman"/>
              </a:rPr>
              <a:t>:</a:t>
            </a:r>
          </a:p>
          <a:p>
            <a:r>
              <a:rPr lang="en-US" sz="1800" dirty="0">
                <a:effectLst/>
                <a:latin typeface="Times New Roman"/>
                <a:ea typeface="Calibri" panose="020F0502020204030204" pitchFamily="34" charset="0"/>
                <a:cs typeface="Times New Roman"/>
              </a:rPr>
              <a:t>1. </a:t>
            </a:r>
            <a:r>
              <a:rPr lang="en-US" sz="1800" dirty="0" err="1">
                <a:effectLst/>
                <a:latin typeface="Times New Roman" panose="02020603050405020304" pitchFamily="18" charset="0"/>
                <a:ea typeface="Calibri" panose="020F0502020204030204" pitchFamily="34" charset="0"/>
              </a:rPr>
              <a:t>Yukta</a:t>
            </a:r>
            <a:r>
              <a:rPr lang="en-US" sz="1800" dirty="0">
                <a:effectLst/>
                <a:latin typeface="Times New Roman" panose="02020603050405020304" pitchFamily="18" charset="0"/>
                <a:ea typeface="Calibri" panose="020F0502020204030204" pitchFamily="34" charset="0"/>
              </a:rPr>
              <a:t> N </a:t>
            </a:r>
            <a:r>
              <a:rPr lang="en-US" sz="1800" dirty="0" err="1">
                <a:effectLst/>
                <a:latin typeface="Times New Roman" panose="02020603050405020304" pitchFamily="18" charset="0"/>
                <a:ea typeface="Calibri" panose="020F0502020204030204" pitchFamily="34" charset="0"/>
              </a:rPr>
              <a:t>Shettigar</a:t>
            </a:r>
            <a:r>
              <a:rPr lang="en-US" sz="1800" dirty="0">
                <a:effectLst/>
                <a:latin typeface="Times New Roman" panose="02020603050405020304" pitchFamily="18" charset="0"/>
                <a:ea typeface="Calibri" panose="020F0502020204030204" pitchFamily="34" charset="0"/>
              </a:rPr>
              <a:t> - 1DS19CS197</a:t>
            </a:r>
            <a:endParaRPr lang="en-US" dirty="0">
              <a:latin typeface="Times New Roman"/>
              <a:cs typeface="Times New Roman"/>
            </a:endParaRPr>
          </a:p>
          <a:p>
            <a:r>
              <a:rPr lang="en-US" dirty="0">
                <a:latin typeface="Times New Roman"/>
                <a:cs typeface="Times New Roman"/>
              </a:rPr>
              <a:t>2. </a:t>
            </a:r>
            <a:r>
              <a:rPr lang="en-US" sz="1800" dirty="0">
                <a:effectLst/>
                <a:latin typeface="Times New Roman" panose="02020603050405020304" pitchFamily="18" charset="0"/>
                <a:ea typeface="Calibri" panose="020F0502020204030204" pitchFamily="34" charset="0"/>
              </a:rPr>
              <a:t>Bhargavi S - 1DS19CS198</a:t>
            </a:r>
            <a:endParaRPr lang="en-US" dirty="0">
              <a:latin typeface="Times New Roman"/>
              <a:cs typeface="Times New Roman"/>
            </a:endParaRPr>
          </a:p>
          <a:p>
            <a:r>
              <a:rPr lang="en-US" dirty="0">
                <a:latin typeface="Times New Roman"/>
                <a:cs typeface="Times New Roman"/>
              </a:rPr>
              <a:t>3. </a:t>
            </a:r>
            <a:r>
              <a:rPr lang="en-US" sz="1800" dirty="0">
                <a:effectLst/>
                <a:latin typeface="Times New Roman" panose="02020603050405020304" pitchFamily="18" charset="0"/>
                <a:ea typeface="Calibri" panose="020F0502020204030204" pitchFamily="34" charset="0"/>
              </a:rPr>
              <a:t>Keerthana K - 1DS19CS721</a:t>
            </a:r>
            <a:endParaRPr lang="en-US" dirty="0">
              <a:latin typeface="Times New Roman"/>
              <a:cs typeface="Times New Roman"/>
            </a:endParaRPr>
          </a:p>
          <a:p>
            <a:r>
              <a:rPr lang="en-US" dirty="0">
                <a:latin typeface="Times New Roman"/>
                <a:cs typeface="Times New Roman"/>
              </a:rPr>
              <a:t>4. </a:t>
            </a:r>
            <a:r>
              <a:rPr lang="en-US" sz="1800" dirty="0">
                <a:effectLst/>
                <a:latin typeface="Times New Roman" panose="02020603050405020304" pitchFamily="18" charset="0"/>
                <a:ea typeface="Calibri" panose="020F0502020204030204" pitchFamily="34" charset="0"/>
              </a:rPr>
              <a:t>K R </a:t>
            </a:r>
            <a:r>
              <a:rPr lang="en-US" sz="1800" dirty="0" err="1">
                <a:effectLst/>
                <a:latin typeface="Times New Roman" panose="02020603050405020304" pitchFamily="18" charset="0"/>
                <a:ea typeface="Calibri" panose="020F0502020204030204" pitchFamily="34" charset="0"/>
              </a:rPr>
              <a:t>Divyashree</a:t>
            </a:r>
            <a:r>
              <a:rPr lang="en-US" sz="1800" dirty="0">
                <a:effectLst/>
                <a:latin typeface="Times New Roman" panose="02020603050405020304" pitchFamily="18" charset="0"/>
                <a:ea typeface="Calibri" panose="020F0502020204030204" pitchFamily="34" charset="0"/>
              </a:rPr>
              <a:t> - 1DS19CS722</a:t>
            </a:r>
            <a:endParaRPr lang="en-US" dirty="0">
              <a:latin typeface="Times New Roman"/>
              <a:cs typeface="Times New Roman"/>
            </a:endParaRPr>
          </a:p>
        </p:txBody>
      </p:sp>
      <p:sp>
        <p:nvSpPr>
          <p:cNvPr id="8" name="TextBox 7"/>
          <p:cNvSpPr txBox="1"/>
          <p:nvPr/>
        </p:nvSpPr>
        <p:spPr>
          <a:xfrm>
            <a:off x="1285852" y="4500570"/>
            <a:ext cx="7134252" cy="923330"/>
          </a:xfrm>
          <a:prstGeom prst="rect">
            <a:avLst/>
          </a:prstGeom>
          <a:noFill/>
        </p:spPr>
        <p:txBody>
          <a:bodyPr wrap="square" rtlCol="0">
            <a:spAutoFit/>
          </a:bodyPr>
          <a:lstStyle/>
          <a:p>
            <a:r>
              <a:rPr lang="en-US" dirty="0">
                <a:latin typeface="Times New Roman"/>
                <a:cs typeface="Times New Roman"/>
              </a:rPr>
              <a:t>Under the Guidance of</a:t>
            </a:r>
          </a:p>
          <a:p>
            <a:r>
              <a:rPr lang="en-US" sz="1800" dirty="0">
                <a:effectLst/>
                <a:latin typeface="Times New Roman" panose="02020603050405020304" pitchFamily="18" charset="0"/>
                <a:ea typeface="Calibri" panose="020F0502020204030204" pitchFamily="34" charset="0"/>
              </a:rPr>
              <a:t>Prof. Keerthi S</a:t>
            </a:r>
          </a:p>
          <a:p>
            <a:r>
              <a:rPr lang="en-US" dirty="0">
                <a:latin typeface="Times New Roman"/>
                <a:cs typeface="Times New Roman"/>
              </a:rPr>
              <a:t>Assistant Professor, Department of Computer Science and Engineering</a:t>
            </a:r>
          </a:p>
        </p:txBody>
      </p:sp>
      <p:sp>
        <p:nvSpPr>
          <p:cNvPr id="9" name="TextBox 8"/>
          <p:cNvSpPr txBox="1"/>
          <p:nvPr/>
        </p:nvSpPr>
        <p:spPr>
          <a:xfrm>
            <a:off x="1285852" y="2214554"/>
            <a:ext cx="4500594" cy="369332"/>
          </a:xfrm>
          <a:prstGeom prst="rect">
            <a:avLst/>
          </a:prstGeom>
          <a:noFill/>
        </p:spPr>
        <p:txBody>
          <a:bodyPr wrap="square" rtlCol="0">
            <a:spAutoFit/>
          </a:bodyPr>
          <a:lstStyle/>
          <a:p>
            <a:r>
              <a:rPr lang="en-US" b="1" dirty="0">
                <a:latin typeface="Times New Roman" panose="02020603050405020304" pitchFamily="18" charset="0"/>
                <a:ea typeface="Calibri" panose="020F0502020204030204" pitchFamily="34" charset="0"/>
              </a:rPr>
              <a:t>Batch No.: 17</a:t>
            </a: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643042" y="642918"/>
            <a:ext cx="6929486" cy="584775"/>
          </a:xfrm>
          <a:prstGeom prst="rect">
            <a:avLst/>
          </a:prstGeom>
          <a:noFill/>
        </p:spPr>
        <p:txBody>
          <a:bodyPr wrap="square" rtlCol="0">
            <a:spAutoFit/>
          </a:bodyPr>
          <a:lstStyle/>
          <a:p>
            <a:pPr algn="ctr"/>
            <a:r>
              <a:rPr lang="en-IN" dirty="0"/>
              <a:t> </a:t>
            </a:r>
            <a:r>
              <a:rPr lang="en-IN" sz="3200" b="1" dirty="0">
                <a:latin typeface="Times New Roman" pitchFamily="18" charset="0"/>
                <a:cs typeface="Times New Roman" pitchFamily="18" charset="0"/>
              </a:rPr>
              <a:t>CONCLUSION</a:t>
            </a:r>
          </a:p>
        </p:txBody>
      </p:sp>
      <p:sp>
        <p:nvSpPr>
          <p:cNvPr id="8" name="TextBox 7">
            <a:extLst>
              <a:ext uri="{FF2B5EF4-FFF2-40B4-BE49-F238E27FC236}">
                <a16:creationId xmlns:a16="http://schemas.microsoft.com/office/drawing/2014/main" id="{F9424983-E39E-2F9F-AAC0-74118FF1DBE3}"/>
              </a:ext>
            </a:extLst>
          </p:cNvPr>
          <p:cNvSpPr txBox="1"/>
          <p:nvPr/>
        </p:nvSpPr>
        <p:spPr>
          <a:xfrm>
            <a:off x="1643042" y="1857364"/>
            <a:ext cx="6643734" cy="3293209"/>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The project presents a different approach in diagnosing the brain tumor and displays the exact tumor region in 3D. </a:t>
            </a:r>
          </a:p>
          <a:p>
            <a:pPr marL="457200" indent="-457200">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Nevertheless, providing 3D model of ground truth and predicted labels inserted in the brain can be beneficial for surgeons to know exact region and dimensions including height, width and depth.</a:t>
            </a:r>
          </a:p>
        </p:txBody>
      </p:sp>
    </p:spTree>
    <p:extLst>
      <p:ext uri="{BB962C8B-B14F-4D97-AF65-F5344CB8AC3E}">
        <p14:creationId xmlns:p14="http://schemas.microsoft.com/office/powerpoint/2010/main" val="104419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643042" y="500042"/>
            <a:ext cx="6786610"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VALID REFERENCES</a:t>
            </a:r>
          </a:p>
        </p:txBody>
      </p:sp>
      <p:sp>
        <p:nvSpPr>
          <p:cNvPr id="6" name="TextBox 5">
            <a:extLst>
              <a:ext uri="{FF2B5EF4-FFF2-40B4-BE49-F238E27FC236}">
                <a16:creationId xmlns:a16="http://schemas.microsoft.com/office/drawing/2014/main" id="{74CBA832-398D-17CB-C2A1-8BB90FF14D5B}"/>
              </a:ext>
            </a:extLst>
          </p:cNvPr>
          <p:cNvSpPr txBox="1"/>
          <p:nvPr/>
        </p:nvSpPr>
        <p:spPr>
          <a:xfrm>
            <a:off x="1142976" y="1428736"/>
            <a:ext cx="7786742" cy="4165756"/>
          </a:xfrm>
          <a:prstGeom prst="rect">
            <a:avLst/>
          </a:prstGeom>
          <a:noFill/>
        </p:spPr>
        <p:txBody>
          <a:bodyPr wrap="square" rtlCol="0">
            <a:spAutoFit/>
          </a:bodyPr>
          <a:lstStyle/>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[1]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 Bahadure, A. Kumar Ray, H. Pal Thethi, Image analysis for MRI based brain tumor detection and feature extraction using biologically inspired BWT and SVM, Int. J. Biomed. Imaging (2017) 1–12.</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[2]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Anjali Wadhwaa, Anuj Bhardwaj, Vivek Singh Verma, A review on brain tumor segmentation of MRI images, Magn. Reson. Imaging 61 (2019) 247–259.</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[3]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E.S.A. El-Dahshan, H.M. Mohsen, K. Revett, B.M. Salem A-, Computer-aided diagnosis of human brain tumor through MRI: a survey and a new algorithm, Expert Syst. Appl. 41 (11) (2014) 5526–5545.</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[4]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Mahmoud Khaled Abd-Ellah, Ali Ismail Awad, Ashraf A.M. Khalaf, Hesham F.A. Hamed, A review on brain tumor diagnosis from MRI images: practical implications, key achievements, and lessons learned, Magn. Reson.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Imaging 61</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(2019) 300–318.</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792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142976" y="285728"/>
            <a:ext cx="7786742" cy="5811078"/>
          </a:xfrm>
          <a:prstGeom prst="rect">
            <a:avLst/>
          </a:prstGeom>
          <a:noFill/>
        </p:spPr>
        <p:txBody>
          <a:bodyPr wrap="square" rtlCol="0">
            <a:spAutoFit/>
          </a:bodyPr>
          <a:lstStyle/>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[5]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 Maier, C.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Syben</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Lasser</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C.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Riess</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 gentle introduction to deep learning in medical image processing, Z. Med. Phys. 29 (2) (2019) 86–101.</a:t>
            </a:r>
          </a:p>
          <a:p>
            <a:pPr>
              <a:lnSpc>
                <a:spcPct val="107000"/>
              </a:lnSpc>
              <a:spcAft>
                <a:spcPts val="800"/>
              </a:spcAft>
            </a:pP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a:latin typeface="Times New Roman" panose="02020603050405020304" pitchFamily="18" charset="0"/>
                <a:ea typeface="Calibri" panose="020F0502020204030204" pitchFamily="34" charset="0"/>
                <a:cs typeface="Times New Roman" panose="02020603050405020304" pitchFamily="18" charset="0"/>
              </a:rPr>
              <a:t>[6]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N. Gordillo, E. Montseny, P.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Sobrevilla</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State of the art survey on MRI brain tumor segmentation,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Magn</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Reson</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Imaging 31 (8) (2013) 1426–1438.</a:t>
            </a: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[7]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Sayan</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Kahali</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Sudip Kumar Adhikari, Jamuna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Kanta</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Sing, A two-stage fuzzy multi-objective framework for segmentation of 3DMRI brain image data, Appl.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SoftComput</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60 (2017) 312–327.</a:t>
            </a: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[8]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 Ben Rabeh, F. Benzarti, H. Amiri, Segmentation of brain MRI using active contour model, Int. J. Imaging Syst. Technol. 27 (1) (2017) 3–11.</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[9]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 Kamnitsas, C. Ledig, V.F. Newcombe, J.P. Simpson, A.D. Kane, D.K. Menon,Efficient multi- scale 3D CNN with fully connected CRF for accurate brain lesion segmentation, Med. Image Anal. 36 (2017) 6178.</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[10]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K.B. Vaishnavee, K. Amshakala, An automated MRI brain image segmentation and tumor detection using SOM-clustering and proximal support vector machine classifier, IEEE Int.Conf. Engineering and Technology (ICETECH) (2015).</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08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928662" y="2357430"/>
            <a:ext cx="8215338" cy="1244956"/>
          </a:xfrm>
          <a:prstGeom prst="rect">
            <a:avLst/>
          </a:prstGeom>
          <a:noFill/>
        </p:spPr>
        <p:txBody>
          <a:bodyPr wrap="square" rtlCol="0">
            <a:spAutoFit/>
          </a:bodyPr>
          <a:lstStyle/>
          <a:p>
            <a:pPr algn="ctr">
              <a:lnSpc>
                <a:spcPct val="107000"/>
              </a:lnSpc>
              <a:spcAft>
                <a:spcPts val="800"/>
              </a:spcAft>
            </a:pPr>
            <a:r>
              <a:rPr lang="en-IN" sz="7000" b="1" dirty="0">
                <a:latin typeface="Times New Roman" panose="02020603050405020304" pitchFamily="18" charset="0"/>
                <a:ea typeface="Calibri" panose="020F0502020204030204" pitchFamily="34" charset="0"/>
                <a:cs typeface="Times New Roman" panose="02020603050405020304" pitchFamily="18" charset="0"/>
              </a:rPr>
              <a:t>THANK YOU  </a:t>
            </a:r>
          </a:p>
        </p:txBody>
      </p:sp>
    </p:spTree>
    <p:extLst>
      <p:ext uri="{BB962C8B-B14F-4D97-AF65-F5344CB8AC3E}">
        <p14:creationId xmlns:p14="http://schemas.microsoft.com/office/powerpoint/2010/main" val="167908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357290" y="571480"/>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ABSTRACT</a:t>
            </a:r>
          </a:p>
        </p:txBody>
      </p:sp>
      <p:sp>
        <p:nvSpPr>
          <p:cNvPr id="7" name="TextBox 6"/>
          <p:cNvSpPr txBox="1"/>
          <p:nvPr/>
        </p:nvSpPr>
        <p:spPr>
          <a:xfrm>
            <a:off x="1428728" y="1357298"/>
            <a:ext cx="7286676" cy="424731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Brain tumor localization and segmentation from magnetic resonance imaging (MRI) are hard and important tasks for several applications in the field of medical analysis. </a:t>
            </a:r>
          </a:p>
          <a:p>
            <a:pPr marL="342900" indent="-3429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Manual segmentation of a brain tumor is a time-consuming task and there can be errors, hence , the semantic segmentation method is applied with the help of deep learning (Convolutional Neural Network - CNN) to segment brain tumors automatically. </a:t>
            </a:r>
          </a:p>
          <a:p>
            <a:pPr marL="342900" indent="-3429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In addition, the project includes 3D imaging of the whole brain and a comparison between ground truth and predicted labels in 3D.  </a:t>
            </a:r>
          </a:p>
          <a:p>
            <a:pPr marL="342900" indent="-3429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The Brain Tumor Segmentation (</a:t>
            </a:r>
            <a:r>
              <a:rPr lang="en-US" dirty="0" err="1">
                <a:latin typeface="Times New Roman" panose="02020603050405020304" pitchFamily="18" charset="0"/>
                <a:ea typeface="Calibri" panose="020F0502020204030204" pitchFamily="34" charset="0"/>
                <a:cs typeface="Times New Roman" panose="02020603050405020304" pitchFamily="18" charset="0"/>
              </a:rPr>
              <a:t>BraTS</a:t>
            </a:r>
            <a:r>
              <a:rPr lang="en-US" dirty="0">
                <a:latin typeface="Times New Roman" panose="02020603050405020304" pitchFamily="18" charset="0"/>
                <a:ea typeface="Calibri" panose="020F0502020204030204" pitchFamily="34" charset="0"/>
                <a:cs typeface="Times New Roman" panose="02020603050405020304" pitchFamily="18" charset="0"/>
              </a:rPr>
              <a:t>) image data sets comprising of four different imaging modalities (T1, T1C, T2, and Flair) is used along with MATLAB, a computing environment used to enhance the image contrast. </a:t>
            </a:r>
          </a:p>
          <a:p>
            <a:pPr marL="342900" indent="-3429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As a result, both semantic segmentation metrics and 3D imaging can be interpreted as meaningful for diagnosing brain tumors accurately</a:t>
            </a:r>
            <a:r>
              <a:rPr lang="en-US" dirty="0"/>
              <a:t>.</a:t>
            </a:r>
          </a:p>
        </p:txBody>
      </p:sp>
    </p:spTree>
    <p:extLst>
      <p:ext uri="{BB962C8B-B14F-4D97-AF65-F5344CB8AC3E}">
        <p14:creationId xmlns:p14="http://schemas.microsoft.com/office/powerpoint/2010/main" val="6758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28728" y="500042"/>
            <a:ext cx="7072362"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CHALLENGES</a:t>
            </a:r>
            <a:r>
              <a:rPr lang="en-IN" sz="2800" dirty="0"/>
              <a:t> </a:t>
            </a:r>
            <a:r>
              <a:rPr lang="en-IN" sz="2800" b="1" dirty="0">
                <a:latin typeface="Times New Roman" pitchFamily="18" charset="0"/>
                <a:cs typeface="Times New Roman" pitchFamily="18" charset="0"/>
              </a:rPr>
              <a:t>IN THE APPLICATIONS</a:t>
            </a:r>
          </a:p>
        </p:txBody>
      </p:sp>
      <p:sp>
        <p:nvSpPr>
          <p:cNvPr id="6" name="TextBox 5">
            <a:extLst>
              <a:ext uri="{FF2B5EF4-FFF2-40B4-BE49-F238E27FC236}">
                <a16:creationId xmlns:a16="http://schemas.microsoft.com/office/drawing/2014/main" id="{650BAA23-0193-0F8C-BFBE-FD26AA7AAE2B}"/>
              </a:ext>
            </a:extLst>
          </p:cNvPr>
          <p:cNvSpPr txBox="1"/>
          <p:nvPr/>
        </p:nvSpPr>
        <p:spPr>
          <a:xfrm>
            <a:off x="1214414" y="1357298"/>
            <a:ext cx="7643866" cy="4493538"/>
          </a:xfrm>
          <a:prstGeom prst="rect">
            <a:avLst/>
          </a:prstGeom>
          <a:noFill/>
        </p:spPr>
        <p:txBody>
          <a:bodyPr wrap="square" rtlCol="0">
            <a:spAutoFit/>
          </a:bodyPr>
          <a:lstStyle/>
          <a:p>
            <a:pPr marL="285750" lvl="0" indent="-28575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apply segmentation successfully to three-dimensional (3D) medical images by using deep learning methods, few different types of issues might arise such as, limitations of resource memory and unstable dataset problem. </a:t>
            </a:r>
          </a:p>
          <a:p>
            <a:pPr marL="285750" indent="-28575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Even though the model is highly effective to predict brain tumor in MR images accurately, performance of this system can be improved by adding more class identifications to obtain more information regarding the kind of the brain tumor. </a:t>
            </a:r>
          </a:p>
          <a:p>
            <a:pPr marL="285750" lvl="0" indent="-28575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training and test data can be increased in order to obtain more results for improved tumor prognosis.</a:t>
            </a:r>
          </a:p>
          <a:p>
            <a:pPr marL="285750" lvl="0" indent="-28575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Analyzing the resultant 3D image might lead to high small target miss rates and a significantly decreased decision confidence on the observer’s side. </a:t>
            </a:r>
          </a:p>
        </p:txBody>
      </p:sp>
    </p:spTree>
    <p:extLst>
      <p:ext uri="{BB962C8B-B14F-4D97-AF65-F5344CB8AC3E}">
        <p14:creationId xmlns:p14="http://schemas.microsoft.com/office/powerpoint/2010/main" val="366218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28728" y="500042"/>
            <a:ext cx="7072362"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MOTIVATION IN CHOOSING THIS PARTICULAR APPLICATION</a:t>
            </a:r>
          </a:p>
        </p:txBody>
      </p:sp>
      <p:sp>
        <p:nvSpPr>
          <p:cNvPr id="6" name="TextBox 5">
            <a:extLst>
              <a:ext uri="{FF2B5EF4-FFF2-40B4-BE49-F238E27FC236}">
                <a16:creationId xmlns:a16="http://schemas.microsoft.com/office/drawing/2014/main" id="{650BAA23-0193-0F8C-BFBE-FD26AA7AAE2B}"/>
              </a:ext>
            </a:extLst>
          </p:cNvPr>
          <p:cNvSpPr txBox="1"/>
          <p:nvPr/>
        </p:nvSpPr>
        <p:spPr>
          <a:xfrm>
            <a:off x="1428728" y="1785926"/>
            <a:ext cx="7358114" cy="4308872"/>
          </a:xfrm>
          <a:prstGeom prst="rect">
            <a:avLst/>
          </a:prstGeom>
          <a:noFill/>
        </p:spPr>
        <p:txBody>
          <a:bodyPr wrap="square" rtlCol="0">
            <a:spAutoFit/>
          </a:bodyPr>
          <a:lstStyle/>
          <a:p>
            <a:pPr marL="285750" indent="-285750">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The primary driving force for the development of the application is the requirement to preserve human lives that are in danger by providing medical care as soon as possible.</a:t>
            </a:r>
          </a:p>
          <a:p>
            <a:pPr marL="285750" indent="-28575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increase the accuracy of tumor diagnosis.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order to speed up the tumor detection process.</a:t>
            </a:r>
          </a:p>
          <a:p>
            <a:pPr marL="285750" indent="-28575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Predict cancer at early stages and provide a solution appropriately. </a:t>
            </a:r>
          </a:p>
          <a:p>
            <a:pPr marL="285750" indent="-28575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Get timely consultation. </a:t>
            </a:r>
          </a:p>
          <a:p>
            <a:pPr marL="285750" indent="-28575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main motivation behind Brain tumor detection is to not only detect tumor but it can also classify types of tumor.</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218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571604" y="571480"/>
            <a:ext cx="6786610"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PROBLEM FORMULATION</a:t>
            </a:r>
          </a:p>
        </p:txBody>
      </p:sp>
      <p:sp>
        <p:nvSpPr>
          <p:cNvPr id="6" name="TextBox 5">
            <a:extLst>
              <a:ext uri="{FF2B5EF4-FFF2-40B4-BE49-F238E27FC236}">
                <a16:creationId xmlns:a16="http://schemas.microsoft.com/office/drawing/2014/main" id="{F01BFD47-BEA8-D6BA-8EC5-B291CC5ABD62}"/>
              </a:ext>
            </a:extLst>
          </p:cNvPr>
          <p:cNvSpPr txBox="1"/>
          <p:nvPr/>
        </p:nvSpPr>
        <p:spPr>
          <a:xfrm>
            <a:off x="1357290" y="1643050"/>
            <a:ext cx="7381876" cy="1179169"/>
          </a:xfrm>
          <a:prstGeom prst="rect">
            <a:avLst/>
          </a:prstGeom>
          <a:noFill/>
        </p:spPr>
        <p:txBody>
          <a:bodyPr wrap="square" rtlCol="0">
            <a:spAutoFit/>
          </a:bodyPr>
          <a:lstStyle/>
          <a:p>
            <a:pPr algn="ct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Brain tumor prediction on MR images with semantic segmentation by using</a:t>
            </a:r>
            <a:r>
              <a:rPr lang="en-IN"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deep learning network and 3D imaging of tumor region using MATLAB</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170" name="Picture 2" descr="Brain tumor detection based on segmentation using MATLAB | Semantic Scholar"/>
          <p:cNvPicPr>
            <a:picLocks noChangeAspect="1" noChangeArrowheads="1"/>
          </p:cNvPicPr>
          <p:nvPr/>
        </p:nvPicPr>
        <p:blipFill>
          <a:blip r:embed="rId3"/>
          <a:srcRect l="6510" b="18046"/>
          <a:stretch>
            <a:fillRect/>
          </a:stretch>
        </p:blipFill>
        <p:spPr bwMode="auto">
          <a:xfrm>
            <a:off x="2428860" y="3429000"/>
            <a:ext cx="5129210" cy="2357454"/>
          </a:xfrm>
          <a:prstGeom prst="rect">
            <a:avLst/>
          </a:prstGeom>
          <a:noFill/>
        </p:spPr>
      </p:pic>
    </p:spTree>
    <p:extLst>
      <p:ext uri="{BB962C8B-B14F-4D97-AF65-F5344CB8AC3E}">
        <p14:creationId xmlns:p14="http://schemas.microsoft.com/office/powerpoint/2010/main" val="3688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549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643042" y="571480"/>
            <a:ext cx="671517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PROPOSED OBJECTIVES</a:t>
            </a:r>
          </a:p>
        </p:txBody>
      </p:sp>
      <p:sp>
        <p:nvSpPr>
          <p:cNvPr id="6" name="TextBox 5">
            <a:extLst>
              <a:ext uri="{FF2B5EF4-FFF2-40B4-BE49-F238E27FC236}">
                <a16:creationId xmlns:a16="http://schemas.microsoft.com/office/drawing/2014/main" id="{FEC61D2D-57C7-DD04-69E2-AE3A3EC495A2}"/>
              </a:ext>
            </a:extLst>
          </p:cNvPr>
          <p:cNvSpPr txBox="1"/>
          <p:nvPr/>
        </p:nvSpPr>
        <p:spPr>
          <a:xfrm>
            <a:off x="1357290" y="1571612"/>
            <a:ext cx="7358114" cy="4439677"/>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primary objective of the application is tumor identification.</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develop an application in which the primary intention is to save human lives that are in danger by delivering medical care as quickly as possible.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develop an application that is beneficial to both patients and doctors.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manual identification is not fast, accurate and efficient; to resolve these issues, this application is designed.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To develop a user-friendly application.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 is also used to detect the type of tumor present inside the brain.</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189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65856"/>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928662" y="214290"/>
            <a:ext cx="8215338" cy="954107"/>
          </a:xfrm>
          <a:prstGeom prst="rect">
            <a:avLst/>
          </a:prstGeom>
          <a:noFill/>
        </p:spPr>
        <p:txBody>
          <a:bodyPr wrap="square" rtlCol="0">
            <a:spAutoFit/>
          </a:bodyPr>
          <a:lstStyle/>
          <a:p>
            <a:pPr algn="ctr"/>
            <a:r>
              <a:rPr lang="en-IN" dirty="0"/>
              <a:t> </a:t>
            </a:r>
            <a:r>
              <a:rPr lang="en-US" sz="2800" b="1" dirty="0">
                <a:latin typeface="Times New Roman" pitchFamily="18" charset="0"/>
                <a:cs typeface="Times New Roman" pitchFamily="18" charset="0"/>
              </a:rPr>
              <a:t>PROPOSED METHODOLOGY WITH BLOCK DIAGRAM</a:t>
            </a:r>
            <a:endParaRPr lang="en-IN" sz="2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F250A941-CA9F-3C20-0ED3-443D0F6E5B43}"/>
              </a:ext>
            </a:extLst>
          </p:cNvPr>
          <p:cNvPicPr>
            <a:picLocks noChangeAspect="1"/>
          </p:cNvPicPr>
          <p:nvPr/>
        </p:nvPicPr>
        <p:blipFill>
          <a:blip r:embed="rId3"/>
          <a:srcRect/>
          <a:stretch>
            <a:fillRect/>
          </a:stretch>
        </p:blipFill>
        <p:spPr bwMode="auto">
          <a:xfrm>
            <a:off x="2928926" y="1142984"/>
            <a:ext cx="4143404" cy="4978013"/>
          </a:xfrm>
          <a:prstGeom prst="rect">
            <a:avLst/>
          </a:prstGeom>
          <a:noFill/>
          <a:ln w="9525">
            <a:noFill/>
            <a:miter lim="800000"/>
            <a:headEnd/>
            <a:tailEnd/>
          </a:ln>
        </p:spPr>
      </p:pic>
    </p:spTree>
    <p:extLst>
      <p:ext uri="{BB962C8B-B14F-4D97-AF65-F5344CB8AC3E}">
        <p14:creationId xmlns:p14="http://schemas.microsoft.com/office/powerpoint/2010/main" val="193057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571604" y="500042"/>
            <a:ext cx="6929486"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METHODOLOGY</a:t>
            </a:r>
          </a:p>
        </p:txBody>
      </p:sp>
      <p:sp>
        <p:nvSpPr>
          <p:cNvPr id="6" name="TextBox 5">
            <a:extLst>
              <a:ext uri="{FF2B5EF4-FFF2-40B4-BE49-F238E27FC236}">
                <a16:creationId xmlns:a16="http://schemas.microsoft.com/office/drawing/2014/main" id="{3E547C08-FBA5-1B33-552A-C5DD85872BB6}"/>
              </a:ext>
            </a:extLst>
          </p:cNvPr>
          <p:cNvSpPr txBox="1"/>
          <p:nvPr/>
        </p:nvSpPr>
        <p:spPr>
          <a:xfrm>
            <a:off x="1571604" y="1428736"/>
            <a:ext cx="6929486" cy="4339650"/>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 suggested approach begins with image acquisition on MATLAB, which is followed by the pre-processing application,  like histogram equalization.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Then, random patches taken from MR images are used as input for a neural network.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Training process of this network which consists 16 layers such as convolution layers, batch normalization layers, </a:t>
            </a:r>
            <a:r>
              <a:rPr lang="en-US" sz="2300" dirty="0" err="1">
                <a:latin typeface="Times New Roman" panose="02020603050405020304" pitchFamily="18" charset="0"/>
                <a:ea typeface="Calibri" panose="020F0502020204030204" pitchFamily="34" charset="0"/>
                <a:cs typeface="Times New Roman" panose="02020603050405020304" pitchFamily="18" charset="0"/>
              </a:rPr>
              <a:t>relu</a:t>
            </a:r>
            <a:r>
              <a:rPr lang="en-US" sz="2300" dirty="0">
                <a:latin typeface="Times New Roman" panose="02020603050405020304" pitchFamily="18" charset="0"/>
                <a:ea typeface="Calibri" panose="020F0502020204030204" pitchFamily="34" charset="0"/>
                <a:cs typeface="Times New Roman" panose="02020603050405020304" pitchFamily="18" charset="0"/>
              </a:rPr>
              <a:t> layers, max pooling layers corresponding to down-sampling and for up-sampling, transposed convolution layers and </a:t>
            </a:r>
            <a:r>
              <a:rPr lang="en-US" sz="2300" dirty="0" err="1">
                <a:latin typeface="Times New Roman" panose="02020603050405020304" pitchFamily="18" charset="0"/>
                <a:ea typeface="Calibri" panose="020F0502020204030204" pitchFamily="34" charset="0"/>
                <a:cs typeface="Times New Roman" panose="02020603050405020304" pitchFamily="18" charset="0"/>
              </a:rPr>
              <a:t>relu</a:t>
            </a:r>
            <a:r>
              <a:rPr lang="en-US" sz="2300" dirty="0">
                <a:latin typeface="Times New Roman" panose="02020603050405020304" pitchFamily="18" charset="0"/>
                <a:ea typeface="Calibri" panose="020F0502020204030204" pitchFamily="34" charset="0"/>
                <a:cs typeface="Times New Roman" panose="02020603050405020304" pitchFamily="18" charset="0"/>
              </a:rPr>
              <a:t> layers were used.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 </a:t>
            </a:r>
            <a:r>
              <a:rPr lang="en-US" sz="2300" dirty="0" err="1">
                <a:latin typeface="Times New Roman" panose="02020603050405020304" pitchFamily="18" charset="0"/>
                <a:ea typeface="Calibri" panose="020F0502020204030204" pitchFamily="34" charset="0"/>
                <a:cs typeface="Times New Roman" panose="02020603050405020304" pitchFamily="18" charset="0"/>
              </a:rPr>
              <a:t>softmax</a:t>
            </a:r>
            <a:r>
              <a:rPr lang="en-US" sz="2300" dirty="0">
                <a:latin typeface="Times New Roman" panose="02020603050405020304" pitchFamily="18" charset="0"/>
                <a:ea typeface="Calibri" panose="020F0502020204030204" pitchFamily="34" charset="0"/>
                <a:cs typeface="Times New Roman" panose="02020603050405020304" pitchFamily="18" charset="0"/>
              </a:rPr>
              <a:t> layer and pixel categorization layer serve as the network's final layers. </a:t>
            </a:r>
          </a:p>
        </p:txBody>
      </p:sp>
    </p:spTree>
    <p:extLst>
      <p:ext uri="{BB962C8B-B14F-4D97-AF65-F5344CB8AC3E}">
        <p14:creationId xmlns:p14="http://schemas.microsoft.com/office/powerpoint/2010/main" val="231966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571604" y="428604"/>
            <a:ext cx="6858048"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METHODOLOGY </a:t>
            </a:r>
            <a:r>
              <a:rPr lang="en-IN" sz="1600" dirty="0">
                <a:latin typeface="Times New Roman" pitchFamily="18" charset="0"/>
                <a:cs typeface="Times New Roman" pitchFamily="18" charset="0"/>
              </a:rPr>
              <a:t>(cont…)</a:t>
            </a:r>
            <a:endParaRPr lang="en-IN" sz="2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E547C08-FBA5-1B33-552A-C5DD85872BB6}"/>
              </a:ext>
            </a:extLst>
          </p:cNvPr>
          <p:cNvSpPr txBox="1"/>
          <p:nvPr/>
        </p:nvSpPr>
        <p:spPr>
          <a:xfrm>
            <a:off x="1785918" y="1428736"/>
            <a:ext cx="6715172" cy="2569934"/>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After the training phase, semantic segmentation was applied to test images. Results of the semantic segmentation include segmented MR slices and predicted labels.</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 In final stage, semantic segmentation results are presented and 3D imaging including whole brain, ground truth and predicted labels and tumor location.</a:t>
            </a:r>
            <a:endParaRPr lang="en-IN" sz="23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9663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1361</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cv</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DIVYA SHREE</cp:lastModifiedBy>
  <cp:revision>50</cp:revision>
  <dcterms:created xsi:type="dcterms:W3CDTF">2013-03-22T06:20:01Z</dcterms:created>
  <dcterms:modified xsi:type="dcterms:W3CDTF">2023-01-06T14:41:49Z</dcterms:modified>
</cp:coreProperties>
</file>