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D8B018-8B89-4C09-BE6C-D7A3F5A73109}">
  <a:tblStyle styleId="{50D8B018-8B89-4C09-BE6C-D7A3F5A731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c300fdef9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22c300fdef9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c300fdef9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22c300fdef9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473f4d1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g21473f4d1c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ce33ff65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22ce33ff659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ce33ff65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22ce33ff659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c300fdef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2c300fdef9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c0f084d3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2c0f084d36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c0f084d3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2c0f084d3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c0f084d3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g22c0f084d36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c0f084d36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22c0f084d36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3.jpg"/><Relationship Id="rId7"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5.jpg"/><Relationship Id="rId7"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5" name="Google Shape;85;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86" name="Google Shape;86;p13"/>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88" name="Google Shape;88;p13"/>
          <p:cNvSpPr txBox="1"/>
          <p:nvPr/>
        </p:nvSpPr>
        <p:spPr>
          <a:xfrm>
            <a:off x="911400" y="313850"/>
            <a:ext cx="8232600" cy="28167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chemeClr val="dk1"/>
              </a:buClr>
              <a:buSzPts val="4400"/>
              <a:buFont typeface="Arial Black"/>
              <a:buNone/>
            </a:pPr>
            <a:r>
              <a:rPr b="1" lang="en-IN" sz="4200">
                <a:solidFill>
                  <a:schemeClr val="dk1"/>
                </a:solidFill>
                <a:latin typeface="Times New Roman"/>
                <a:ea typeface="Times New Roman"/>
                <a:cs typeface="Times New Roman"/>
                <a:sym typeface="Times New Roman"/>
              </a:rPr>
              <a:t>Brain Tumor Prediction Using Deep Learning</a:t>
            </a:r>
            <a:endParaRPr b="1" sz="42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4400"/>
              <a:buFont typeface="Arial Black"/>
              <a:buNone/>
            </a:pPr>
            <a:r>
              <a:t/>
            </a:r>
            <a:endParaRPr b="1" sz="42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4400"/>
              <a:buFont typeface="Arial Black"/>
              <a:buNone/>
            </a:pPr>
            <a:r>
              <a:rPr b="1" i="0" lang="en-IN" sz="3800" u="none" cap="none" strike="noStrike">
                <a:solidFill>
                  <a:schemeClr val="dk1"/>
                </a:solidFill>
                <a:latin typeface="Times New Roman"/>
                <a:ea typeface="Times New Roman"/>
                <a:cs typeface="Times New Roman"/>
                <a:sym typeface="Times New Roman"/>
              </a:rPr>
              <a:t>Phase II - Review 1</a:t>
            </a:r>
            <a:br>
              <a:rPr b="1" i="0" lang="en-IN" sz="3900" u="none" cap="none" strike="noStrike">
                <a:solidFill>
                  <a:schemeClr val="dk1"/>
                </a:solidFill>
                <a:latin typeface="Times New Roman"/>
                <a:ea typeface="Times New Roman"/>
                <a:cs typeface="Times New Roman"/>
                <a:sym typeface="Times New Roman"/>
              </a:rPr>
            </a:br>
            <a:endParaRPr b="1" i="0" sz="2600" u="none" cap="none" strike="noStrike">
              <a:solidFill>
                <a:schemeClr val="dk1"/>
              </a:solidFill>
              <a:latin typeface="Times New Roman"/>
              <a:ea typeface="Times New Roman"/>
              <a:cs typeface="Times New Roman"/>
              <a:sym typeface="Times New Roman"/>
            </a:endParaRPr>
          </a:p>
        </p:txBody>
      </p:sp>
      <p:sp>
        <p:nvSpPr>
          <p:cNvPr id="89" name="Google Shape;89;p13"/>
          <p:cNvSpPr txBox="1"/>
          <p:nvPr/>
        </p:nvSpPr>
        <p:spPr>
          <a:xfrm>
            <a:off x="1996950" y="2529925"/>
            <a:ext cx="5522400" cy="4485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1800"/>
              <a:buFont typeface="Arial"/>
              <a:buNone/>
            </a:pPr>
            <a:r>
              <a:rPr i="0" lang="en-IN" sz="1800" u="none" cap="none" strike="noStrike">
                <a:solidFill>
                  <a:srgbClr val="000000"/>
                </a:solidFill>
                <a:latin typeface="Times New Roman"/>
                <a:ea typeface="Times New Roman"/>
                <a:cs typeface="Times New Roman"/>
                <a:sym typeface="Times New Roman"/>
              </a:rPr>
              <a:t>Under the guidance of  </a:t>
            </a:r>
            <a:endParaRPr i="0" sz="18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Prof. </a:t>
            </a:r>
            <a:r>
              <a:rPr b="1" lang="en-IN" sz="2400">
                <a:latin typeface="Times New Roman"/>
                <a:ea typeface="Times New Roman"/>
                <a:cs typeface="Times New Roman"/>
                <a:sym typeface="Times New Roman"/>
              </a:rPr>
              <a:t>S Keerthi</a:t>
            </a:r>
            <a:r>
              <a:rPr i="0" lang="en-IN" sz="2400" u="none" cap="none" strike="noStrike">
                <a:solidFill>
                  <a:srgbClr val="000000"/>
                </a:solidFill>
                <a:latin typeface="Times New Roman"/>
                <a:ea typeface="Times New Roman"/>
                <a:cs typeface="Times New Roman"/>
                <a:sym typeface="Times New Roman"/>
              </a:rPr>
              <a:t> </a:t>
            </a:r>
            <a:endParaRPr i="0" sz="2400" u="none" cap="none" strike="noStrike">
              <a:solidFill>
                <a:srgbClr val="000000"/>
              </a:solidFill>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000000"/>
              </a:buClr>
              <a:buSzPts val="1900"/>
              <a:buFont typeface="Arial"/>
              <a:buNone/>
            </a:pPr>
            <a:r>
              <a:rPr i="0" lang="en-IN" sz="1900" u="none" cap="none" strike="noStrike">
                <a:solidFill>
                  <a:srgbClr val="000000"/>
                </a:solidFill>
                <a:latin typeface="Times New Roman"/>
                <a:ea typeface="Times New Roman"/>
                <a:cs typeface="Times New Roman"/>
                <a:sym typeface="Times New Roman"/>
              </a:rPr>
              <a:t>Computer Science Department</a:t>
            </a:r>
            <a:endParaRPr sz="1900">
              <a:latin typeface="Times New Roman"/>
              <a:ea typeface="Times New Roman"/>
              <a:cs typeface="Times New Roman"/>
              <a:sym typeface="Times New Roman"/>
            </a:endParaRPr>
          </a:p>
          <a:p>
            <a:pPr indent="0" lvl="0" marL="0" marR="0" rtl="0" algn="ctr">
              <a:lnSpc>
                <a:spcPct val="90000"/>
              </a:lnSpc>
              <a:spcBef>
                <a:spcPts val="1000"/>
              </a:spcBef>
              <a:spcAft>
                <a:spcPts val="0"/>
              </a:spcAft>
              <a:buClr>
                <a:srgbClr val="000000"/>
              </a:buClr>
              <a:buSzPts val="1900"/>
              <a:buFont typeface="Arial"/>
              <a:buNone/>
            </a:pPr>
            <a:r>
              <a:rPr i="0" lang="en-IN" sz="1900" u="none" cap="none" strike="noStrike">
                <a:solidFill>
                  <a:srgbClr val="000000"/>
                </a:solidFill>
                <a:latin typeface="Times New Roman"/>
                <a:ea typeface="Times New Roman"/>
                <a:cs typeface="Times New Roman"/>
                <a:sym typeface="Times New Roman"/>
              </a:rPr>
              <a:t>Dayananda Sagar College of Engineering.</a:t>
            </a:r>
            <a:r>
              <a:rPr i="0" lang="en-IN" sz="2400" u="none" cap="none" strike="noStrike">
                <a:solidFill>
                  <a:srgbClr val="000000"/>
                </a:solidFill>
                <a:latin typeface="Times New Roman"/>
                <a:ea typeface="Times New Roman"/>
                <a:cs typeface="Times New Roman"/>
                <a:sym typeface="Times New Roman"/>
              </a:rPr>
              <a:t>                    </a:t>
            </a:r>
            <a:endParaRPr i="0" sz="2000" u="none" cap="none" strike="noStrike">
              <a:solidFill>
                <a:srgbClr val="000000"/>
              </a:solidFill>
              <a:latin typeface="Times New Roman"/>
              <a:ea typeface="Times New Roman"/>
              <a:cs typeface="Times New Roman"/>
              <a:sym typeface="Times New Roman"/>
            </a:endParaRPr>
          </a:p>
          <a:p>
            <a:pPr indent="0" lvl="0" marL="0" marR="0" rtl="0" algn="ctr">
              <a:lnSpc>
                <a:spcPct val="70000"/>
              </a:lnSpc>
              <a:spcBef>
                <a:spcPts val="1000"/>
              </a:spcBef>
              <a:spcAft>
                <a:spcPts val="0"/>
              </a:spcAft>
              <a:buClr>
                <a:srgbClr val="000000"/>
              </a:buClr>
              <a:buSzPts val="2400"/>
              <a:buFont typeface="Arial"/>
              <a:buNone/>
            </a:pPr>
            <a:r>
              <a:rPr i="0" lang="en-IN" sz="2400" u="none" cap="none" strike="noStrike">
                <a:solidFill>
                  <a:schemeClr val="dk1"/>
                </a:solidFill>
                <a:latin typeface="Times New Roman"/>
                <a:ea typeface="Times New Roman"/>
                <a:cs typeface="Times New Roman"/>
                <a:sym typeface="Times New Roman"/>
              </a:rPr>
              <a:t>  </a:t>
            </a:r>
            <a:endParaRPr i="0" sz="2400" u="none" cap="none" strike="noStrike">
              <a:solidFill>
                <a:schemeClr val="dk1"/>
              </a:solidFill>
              <a:latin typeface="Times New Roman"/>
              <a:ea typeface="Times New Roman"/>
              <a:cs typeface="Times New Roman"/>
              <a:sym typeface="Times New Roman"/>
            </a:endParaRPr>
          </a:p>
          <a:p>
            <a:pPr indent="0" lvl="0" marL="0" marR="0" rtl="0" algn="ctr">
              <a:lnSpc>
                <a:spcPct val="70000"/>
              </a:lnSpc>
              <a:spcBef>
                <a:spcPts val="1000"/>
              </a:spcBef>
              <a:spcAft>
                <a:spcPts val="0"/>
              </a:spcAft>
              <a:buClr>
                <a:srgbClr val="000000"/>
              </a:buClr>
              <a:buSzPts val="2400"/>
              <a:buFont typeface="Arial"/>
              <a:buNone/>
            </a:pPr>
            <a:r>
              <a:rPr lang="en-IN" sz="2300">
                <a:solidFill>
                  <a:schemeClr val="dk1"/>
                </a:solidFill>
                <a:latin typeface="Times New Roman"/>
                <a:ea typeface="Times New Roman"/>
                <a:cs typeface="Times New Roman"/>
                <a:sym typeface="Times New Roman"/>
              </a:rPr>
              <a:t>Yukta N Shettigar</a:t>
            </a:r>
            <a:r>
              <a:rPr i="0" lang="en-IN" sz="2300" u="none" cap="none" strike="noStrike">
                <a:solidFill>
                  <a:schemeClr val="dk1"/>
                </a:solidFill>
                <a:latin typeface="Times New Roman"/>
                <a:ea typeface="Times New Roman"/>
                <a:cs typeface="Times New Roman"/>
                <a:sym typeface="Times New Roman"/>
              </a:rPr>
              <a:t>  [1DS1</a:t>
            </a:r>
            <a:r>
              <a:rPr lang="en-IN" sz="2300">
                <a:solidFill>
                  <a:schemeClr val="dk1"/>
                </a:solidFill>
                <a:latin typeface="Times New Roman"/>
                <a:ea typeface="Times New Roman"/>
                <a:cs typeface="Times New Roman"/>
                <a:sym typeface="Times New Roman"/>
              </a:rPr>
              <a:t>9CS197</a:t>
            </a:r>
            <a:r>
              <a:rPr i="0" lang="en-IN" sz="2300" u="none" cap="none" strike="noStrike">
                <a:solidFill>
                  <a:schemeClr val="dk1"/>
                </a:solidFill>
                <a:latin typeface="Times New Roman"/>
                <a:ea typeface="Times New Roman"/>
                <a:cs typeface="Times New Roman"/>
                <a:sym typeface="Times New Roman"/>
              </a:rPr>
              <a:t>]</a:t>
            </a:r>
            <a:endParaRPr i="0" sz="2300" u="none" cap="none" strike="noStrike">
              <a:solidFill>
                <a:schemeClr val="dk1"/>
              </a:solidFill>
              <a:latin typeface="Times New Roman"/>
              <a:ea typeface="Times New Roman"/>
              <a:cs typeface="Times New Roman"/>
              <a:sym typeface="Times New Roman"/>
            </a:endParaRPr>
          </a:p>
          <a:p>
            <a:pPr indent="0" lvl="0" marL="0" marR="0" rtl="0" algn="ctr">
              <a:lnSpc>
                <a:spcPct val="70000"/>
              </a:lnSpc>
              <a:spcBef>
                <a:spcPts val="1000"/>
              </a:spcBef>
              <a:spcAft>
                <a:spcPts val="0"/>
              </a:spcAft>
              <a:buClr>
                <a:srgbClr val="000000"/>
              </a:buClr>
              <a:buSzPts val="2400"/>
              <a:buFont typeface="Arial"/>
              <a:buNone/>
            </a:pPr>
            <a:r>
              <a:rPr i="0" lang="en-IN" sz="2300" u="none" cap="none" strike="noStrike">
                <a:solidFill>
                  <a:srgbClr val="000000"/>
                </a:solidFill>
                <a:latin typeface="Times New Roman"/>
                <a:ea typeface="Times New Roman"/>
                <a:cs typeface="Times New Roman"/>
                <a:sym typeface="Times New Roman"/>
              </a:rPr>
              <a:t>    </a:t>
            </a:r>
            <a:r>
              <a:rPr lang="en-IN" sz="2300">
                <a:latin typeface="Times New Roman"/>
                <a:ea typeface="Times New Roman"/>
                <a:cs typeface="Times New Roman"/>
                <a:sym typeface="Times New Roman"/>
              </a:rPr>
              <a:t>Bhargavi S</a:t>
            </a:r>
            <a:r>
              <a:rPr i="0" lang="en-IN" sz="2300" u="none" cap="none" strike="noStrike">
                <a:solidFill>
                  <a:srgbClr val="000000"/>
                </a:solidFill>
                <a:latin typeface="Times New Roman"/>
                <a:ea typeface="Times New Roman"/>
                <a:cs typeface="Times New Roman"/>
                <a:sym typeface="Times New Roman"/>
              </a:rPr>
              <a:t>  [1DS1</a:t>
            </a:r>
            <a:r>
              <a:rPr lang="en-IN" sz="2300">
                <a:latin typeface="Times New Roman"/>
                <a:ea typeface="Times New Roman"/>
                <a:cs typeface="Times New Roman"/>
                <a:sym typeface="Times New Roman"/>
              </a:rPr>
              <a:t>9CS198]</a:t>
            </a:r>
            <a:endParaRPr i="0" sz="2300" u="none" cap="none" strike="noStrike">
              <a:solidFill>
                <a:srgbClr val="000000"/>
              </a:solidFill>
              <a:latin typeface="Times New Roman"/>
              <a:ea typeface="Times New Roman"/>
              <a:cs typeface="Times New Roman"/>
              <a:sym typeface="Times New Roman"/>
            </a:endParaRPr>
          </a:p>
          <a:p>
            <a:pPr indent="0" lvl="0" marL="0" marR="0" rtl="0" algn="ctr">
              <a:lnSpc>
                <a:spcPct val="70000"/>
              </a:lnSpc>
              <a:spcBef>
                <a:spcPts val="1000"/>
              </a:spcBef>
              <a:spcAft>
                <a:spcPts val="0"/>
              </a:spcAft>
              <a:buClr>
                <a:srgbClr val="000000"/>
              </a:buClr>
              <a:buSzPts val="2400"/>
              <a:buFont typeface="Arial"/>
              <a:buNone/>
            </a:pPr>
            <a:r>
              <a:rPr i="0" lang="en-IN" sz="2300" u="none" cap="none" strike="noStrike">
                <a:solidFill>
                  <a:srgbClr val="000000"/>
                </a:solidFill>
                <a:latin typeface="Times New Roman"/>
                <a:ea typeface="Times New Roman"/>
                <a:cs typeface="Times New Roman"/>
                <a:sym typeface="Times New Roman"/>
              </a:rPr>
              <a:t>         </a:t>
            </a:r>
            <a:r>
              <a:rPr lang="en-IN" sz="2300">
                <a:solidFill>
                  <a:schemeClr val="dk1"/>
                </a:solidFill>
                <a:latin typeface="Times New Roman"/>
                <a:ea typeface="Times New Roman"/>
                <a:cs typeface="Times New Roman"/>
                <a:sym typeface="Times New Roman"/>
              </a:rPr>
              <a:t>Keerthana K</a:t>
            </a:r>
            <a:r>
              <a:rPr i="0" lang="en-IN" sz="2300" u="none" cap="none" strike="noStrike">
                <a:solidFill>
                  <a:schemeClr val="dk1"/>
                </a:solidFill>
                <a:latin typeface="Times New Roman"/>
                <a:ea typeface="Times New Roman"/>
                <a:cs typeface="Times New Roman"/>
                <a:sym typeface="Times New Roman"/>
              </a:rPr>
              <a:t>  [1DS1</a:t>
            </a:r>
            <a:r>
              <a:rPr lang="en-IN" sz="2300">
                <a:solidFill>
                  <a:schemeClr val="dk1"/>
                </a:solidFill>
                <a:latin typeface="Times New Roman"/>
                <a:ea typeface="Times New Roman"/>
                <a:cs typeface="Times New Roman"/>
                <a:sym typeface="Times New Roman"/>
              </a:rPr>
              <a:t>9CS721</a:t>
            </a:r>
            <a:r>
              <a:rPr i="0" lang="en-IN" sz="2300" u="none" cap="none" strike="noStrike">
                <a:solidFill>
                  <a:schemeClr val="dk1"/>
                </a:solidFill>
                <a:latin typeface="Times New Roman"/>
                <a:ea typeface="Times New Roman"/>
                <a:cs typeface="Times New Roman"/>
                <a:sym typeface="Times New Roman"/>
              </a:rPr>
              <a:t>]</a:t>
            </a:r>
            <a:endParaRPr i="0" sz="2300" u="none" cap="none" strike="noStrike">
              <a:solidFill>
                <a:schemeClr val="dk1"/>
              </a:solidFill>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2400"/>
              <a:buFont typeface="Arial"/>
              <a:buNone/>
            </a:pPr>
            <a:r>
              <a:rPr lang="en-IN" sz="2300">
                <a:solidFill>
                  <a:schemeClr val="dk1"/>
                </a:solidFill>
                <a:latin typeface="Times New Roman"/>
                <a:ea typeface="Times New Roman"/>
                <a:cs typeface="Times New Roman"/>
                <a:sym typeface="Times New Roman"/>
              </a:rPr>
              <a:t>         K R Diyvashree</a:t>
            </a:r>
            <a:r>
              <a:rPr lang="en-IN" sz="2300">
                <a:solidFill>
                  <a:schemeClr val="dk1"/>
                </a:solidFill>
                <a:latin typeface="Times New Roman"/>
                <a:ea typeface="Times New Roman"/>
                <a:cs typeface="Times New Roman"/>
                <a:sym typeface="Times New Roman"/>
              </a:rPr>
              <a:t>  [1DS19CS722]</a:t>
            </a:r>
            <a:endParaRPr sz="2300">
              <a:solidFill>
                <a:schemeClr val="dk1"/>
              </a:solidFill>
              <a:latin typeface="Times New Roman"/>
              <a:ea typeface="Times New Roman"/>
              <a:cs typeface="Times New Roman"/>
              <a:sym typeface="Times New Roman"/>
            </a:endParaRPr>
          </a:p>
          <a:p>
            <a:pPr indent="0" lvl="0" marL="0" marR="0" rtl="0" algn="l">
              <a:lnSpc>
                <a:spcPct val="70000"/>
              </a:lnSpc>
              <a:spcBef>
                <a:spcPts val="1000"/>
              </a:spcBef>
              <a:spcAft>
                <a:spcPts val="0"/>
              </a:spcAft>
              <a:buClr>
                <a:srgbClr val="000000"/>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rgbClr val="000000"/>
              </a:buClr>
              <a:buSzPts val="2400"/>
              <a:buFont typeface="Arial"/>
              <a:buNone/>
            </a:pPr>
            <a:r>
              <a:rPr b="0" i="0" lang="en-IN" sz="2400" u="none" cap="none" strike="noStrike">
                <a:solidFill>
                  <a:srgbClr val="000000"/>
                </a:solidFill>
                <a:latin typeface="Times New Roman"/>
                <a:ea typeface="Times New Roman"/>
                <a:cs typeface="Times New Roman"/>
                <a:sym typeface="Times New Roman"/>
              </a:rPr>
              <a:t>                                                                                                                                                          </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89" name="Google Shape;189;p22"/>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90" name="Google Shape;190;p22"/>
          <p:cNvPicPr preferRelativeResize="0"/>
          <p:nvPr/>
        </p:nvPicPr>
        <p:blipFill rotWithShape="1">
          <a:blip r:embed="rId3">
            <a:alphaModFix/>
          </a:blip>
          <a:srcRect b="0" l="0" r="0" t="0"/>
          <a:stretch/>
        </p:blipFill>
        <p:spPr>
          <a:xfrm>
            <a:off x="0" y="-34619"/>
            <a:ext cx="9343824" cy="7007869"/>
          </a:xfrm>
          <a:prstGeom prst="rect">
            <a:avLst/>
          </a:prstGeom>
          <a:noFill/>
          <a:ln>
            <a:noFill/>
          </a:ln>
        </p:spPr>
      </p:pic>
      <p:sp>
        <p:nvSpPr>
          <p:cNvPr id="191" name="Google Shape;191;p22"/>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92" name="Google Shape;192;p22"/>
          <p:cNvSpPr txBox="1"/>
          <p:nvPr/>
        </p:nvSpPr>
        <p:spPr>
          <a:xfrm>
            <a:off x="1143000" y="383475"/>
            <a:ext cx="74328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i="0" lang="en-IN" sz="3600" u="none" cap="none" strike="noStrike">
                <a:solidFill>
                  <a:srgbClr val="000000"/>
                </a:solidFill>
                <a:latin typeface="Times New Roman"/>
                <a:ea typeface="Times New Roman"/>
                <a:cs typeface="Times New Roman"/>
                <a:sym typeface="Times New Roman"/>
              </a:rPr>
              <a:t>A</a:t>
            </a:r>
            <a:r>
              <a:rPr i="0" lang="en-IN" sz="3600" u="none" cap="none" strike="noStrike">
                <a:solidFill>
                  <a:srgbClr val="000000"/>
                </a:solidFill>
                <a:latin typeface="Times New Roman"/>
                <a:ea typeface="Times New Roman"/>
                <a:cs typeface="Times New Roman"/>
                <a:sym typeface="Times New Roman"/>
              </a:rPr>
              <a:t>LGORITHM:</a:t>
            </a:r>
            <a:endParaRPr i="0" sz="3600" u="none" cap="none" strike="noStrike">
              <a:solidFill>
                <a:srgbClr val="000000"/>
              </a:solidFill>
              <a:latin typeface="Times New Roman"/>
              <a:ea typeface="Times New Roman"/>
              <a:cs typeface="Times New Roman"/>
              <a:sym typeface="Times New Roman"/>
            </a:endParaRPr>
          </a:p>
        </p:txBody>
      </p:sp>
      <p:sp>
        <p:nvSpPr>
          <p:cNvPr id="193" name="Google Shape;193;p22"/>
          <p:cNvSpPr txBox="1"/>
          <p:nvPr/>
        </p:nvSpPr>
        <p:spPr>
          <a:xfrm>
            <a:off x="1390050" y="1684425"/>
            <a:ext cx="6938700" cy="295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2E2E2E"/>
              </a:buClr>
              <a:buSzPts val="1800"/>
              <a:buFont typeface="Arial"/>
              <a:buChar char="●"/>
            </a:pPr>
            <a:r>
              <a:rPr lang="en-IN" sz="1800">
                <a:solidFill>
                  <a:srgbClr val="2E2E2E"/>
                </a:solidFill>
              </a:rPr>
              <a:t>Firstly, we import necessary libraries which includes: </a:t>
            </a:r>
            <a:r>
              <a:rPr b="1" lang="en-IN" sz="1800">
                <a:solidFill>
                  <a:srgbClr val="2E2E2E"/>
                </a:solidFill>
              </a:rPr>
              <a:t>numpy, pandas, seaborn, cv2, tensorflow, sklearn,</a:t>
            </a:r>
            <a:r>
              <a:rPr lang="en-IN" sz="1800">
                <a:solidFill>
                  <a:srgbClr val="2E2E2E"/>
                </a:solidFill>
              </a:rPr>
              <a:t>etc.</a:t>
            </a:r>
            <a:endParaRPr sz="1800">
              <a:solidFill>
                <a:srgbClr val="2E2E2E"/>
              </a:solidFill>
            </a:endParaRPr>
          </a:p>
          <a:p>
            <a:pPr indent="0" lvl="0" marL="457200" marR="0" rtl="0" algn="l">
              <a:lnSpc>
                <a:spcPct val="100000"/>
              </a:lnSpc>
              <a:spcBef>
                <a:spcPts val="0"/>
              </a:spcBef>
              <a:spcAft>
                <a:spcPts val="0"/>
              </a:spcAft>
              <a:buNone/>
            </a:pPr>
            <a:r>
              <a:t/>
            </a:r>
            <a:endParaRPr sz="1800">
              <a:solidFill>
                <a:srgbClr val="2E2E2E"/>
              </a:solidFill>
            </a:endParaRPr>
          </a:p>
          <a:p>
            <a:pPr indent="-342900" lvl="0" marL="457200" marR="0" rtl="0" algn="l">
              <a:lnSpc>
                <a:spcPct val="100000"/>
              </a:lnSpc>
              <a:spcBef>
                <a:spcPts val="0"/>
              </a:spcBef>
              <a:spcAft>
                <a:spcPts val="0"/>
              </a:spcAft>
              <a:buClr>
                <a:srgbClr val="2E2E2E"/>
              </a:buClr>
              <a:buSzPts val="1800"/>
              <a:buChar char="●"/>
            </a:pPr>
            <a:r>
              <a:rPr lang="en-IN" sz="1800">
                <a:solidFill>
                  <a:srgbClr val="202124"/>
                </a:solidFill>
                <a:highlight>
                  <a:srgbClr val="FFFFFF"/>
                </a:highlight>
              </a:rPr>
              <a:t>We start off by appending all the images from the directories into a Python list and then converting them into numpy arrays after resizing it.</a:t>
            </a:r>
            <a:endParaRPr sz="1800">
              <a:solidFill>
                <a:srgbClr val="202124"/>
              </a:solidFill>
              <a:highlight>
                <a:srgbClr val="FFFFFF"/>
              </a:highlight>
            </a:endParaRPr>
          </a:p>
          <a:p>
            <a:pPr indent="0" lvl="0" marL="457200" marR="0" rtl="0" algn="l">
              <a:lnSpc>
                <a:spcPct val="100000"/>
              </a:lnSpc>
              <a:spcBef>
                <a:spcPts val="0"/>
              </a:spcBef>
              <a:spcAft>
                <a:spcPts val="0"/>
              </a:spcAft>
              <a:buNone/>
            </a:pPr>
            <a:r>
              <a:t/>
            </a:r>
            <a:endParaRPr sz="1800">
              <a:solidFill>
                <a:srgbClr val="202124"/>
              </a:solidFill>
              <a:highlight>
                <a:srgbClr val="FFFFFF"/>
              </a:highlight>
            </a:endParaRPr>
          </a:p>
          <a:p>
            <a:pPr indent="-342900" lvl="0" marL="457200" marR="0" rtl="0" algn="l">
              <a:lnSpc>
                <a:spcPct val="100000"/>
              </a:lnSpc>
              <a:spcBef>
                <a:spcPts val="0"/>
              </a:spcBef>
              <a:spcAft>
                <a:spcPts val="0"/>
              </a:spcAft>
              <a:buClr>
                <a:srgbClr val="202124"/>
              </a:buClr>
              <a:buSzPts val="1800"/>
              <a:buChar char="●"/>
            </a:pPr>
            <a:r>
              <a:rPr lang="en-IN" sz="1800">
                <a:solidFill>
                  <a:srgbClr val="202124"/>
                </a:solidFill>
                <a:highlight>
                  <a:srgbClr val="FFFFFF"/>
                </a:highlight>
              </a:rPr>
              <a:t>Then, divide the dataset into Training and Testing sets and perform </a:t>
            </a:r>
            <a:r>
              <a:rPr b="1" lang="en-IN" sz="1800">
                <a:solidFill>
                  <a:srgbClr val="202124"/>
                </a:solidFill>
                <a:highlight>
                  <a:srgbClr val="FFFFFF"/>
                </a:highlight>
              </a:rPr>
              <a:t>One Hot Encoding</a:t>
            </a:r>
            <a:r>
              <a:rPr lang="en-IN" sz="1800">
                <a:solidFill>
                  <a:srgbClr val="202124"/>
                </a:solidFill>
                <a:highlight>
                  <a:srgbClr val="FFFFFF"/>
                </a:highlight>
              </a:rPr>
              <a:t> on the labels after converting it into numerical values.</a:t>
            </a:r>
            <a:endParaRPr sz="1800">
              <a:solidFill>
                <a:srgbClr val="20212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C:\Documents and Settings\ADMIN\Desktop\Courses Offered.jpg" id="198" name="Google Shape;198;p23"/>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199" name="Google Shape;199;p23"/>
          <p:cNvSpPr txBox="1"/>
          <p:nvPr/>
        </p:nvSpPr>
        <p:spPr>
          <a:xfrm>
            <a:off x="1152600" y="322725"/>
            <a:ext cx="7734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i="0" lang="en-IN" sz="3600" u="none" cap="none" strike="noStrike">
                <a:solidFill>
                  <a:srgbClr val="000000"/>
                </a:solidFill>
                <a:latin typeface="Times New Roman"/>
                <a:ea typeface="Times New Roman"/>
                <a:cs typeface="Times New Roman"/>
                <a:sym typeface="Times New Roman"/>
              </a:rPr>
              <a:t>ALGORITHM :</a:t>
            </a:r>
            <a:endParaRPr i="0" sz="3600" u="none" cap="none" strike="noStrike">
              <a:solidFill>
                <a:srgbClr val="000000"/>
              </a:solidFill>
              <a:latin typeface="Times New Roman"/>
              <a:ea typeface="Times New Roman"/>
              <a:cs typeface="Times New Roman"/>
              <a:sym typeface="Times New Roman"/>
            </a:endParaRPr>
          </a:p>
        </p:txBody>
      </p:sp>
      <p:sp>
        <p:nvSpPr>
          <p:cNvPr id="200" name="Google Shape;200;p23"/>
          <p:cNvSpPr txBox="1"/>
          <p:nvPr/>
        </p:nvSpPr>
        <p:spPr>
          <a:xfrm>
            <a:off x="1325550" y="1525650"/>
            <a:ext cx="7388100" cy="4063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lang="en-IN" sz="1800">
                <a:solidFill>
                  <a:srgbClr val="202124"/>
                </a:solidFill>
                <a:highlight>
                  <a:srgbClr val="FFFFFF"/>
                </a:highlight>
              </a:rPr>
              <a:t>Deep convolutional neural network models may take days or even weeks to train on very large datasets, hence we will be using  be using the </a:t>
            </a:r>
            <a:r>
              <a:rPr b="1" lang="en-IN" sz="1800">
                <a:solidFill>
                  <a:srgbClr val="202124"/>
                </a:solidFill>
                <a:highlight>
                  <a:srgbClr val="FFFFFF"/>
                </a:highlight>
              </a:rPr>
              <a:t>EfficientNetB0 model</a:t>
            </a:r>
            <a:r>
              <a:rPr lang="en-IN" sz="1800">
                <a:solidFill>
                  <a:srgbClr val="202124"/>
                </a:solidFill>
                <a:highlight>
                  <a:srgbClr val="FFFFFF"/>
                </a:highlight>
              </a:rPr>
              <a:t>(pre -trained) which will use the weights from the ImageNet dataset.</a:t>
            </a:r>
            <a:endParaRPr sz="1800">
              <a:solidFill>
                <a:srgbClr val="202124"/>
              </a:solidFill>
              <a:highlight>
                <a:srgbClr val="FFFFFF"/>
              </a:highlight>
            </a:endParaRPr>
          </a:p>
          <a:p>
            <a:pPr indent="0" lvl="0" marL="457200" marR="0" rtl="0" algn="l">
              <a:lnSpc>
                <a:spcPct val="100000"/>
              </a:lnSpc>
              <a:spcBef>
                <a:spcPts val="0"/>
              </a:spcBef>
              <a:spcAft>
                <a:spcPts val="0"/>
              </a:spcAft>
              <a:buNone/>
            </a:pPr>
            <a:r>
              <a:t/>
            </a:r>
            <a:endParaRPr sz="1800">
              <a:solidFill>
                <a:srgbClr val="202124"/>
              </a:solidFill>
              <a:highlight>
                <a:srgbClr val="FFFFFF"/>
              </a:highlight>
            </a:endParaRPr>
          </a:p>
          <a:p>
            <a:pPr indent="-342900" lvl="0" marL="457200" marR="0" rtl="0" algn="l">
              <a:lnSpc>
                <a:spcPct val="100000"/>
              </a:lnSpc>
              <a:spcBef>
                <a:spcPts val="0"/>
              </a:spcBef>
              <a:spcAft>
                <a:spcPts val="0"/>
              </a:spcAft>
              <a:buClr>
                <a:srgbClr val="202124"/>
              </a:buClr>
              <a:buSzPts val="1800"/>
              <a:buChar char="●"/>
            </a:pPr>
            <a:r>
              <a:rPr lang="en-IN" sz="1800">
                <a:solidFill>
                  <a:srgbClr val="202124"/>
                </a:solidFill>
                <a:highlight>
                  <a:srgbClr val="FFFFFF"/>
                </a:highlight>
              </a:rPr>
              <a:t>We have added our own output layers, these include - </a:t>
            </a:r>
            <a:r>
              <a:rPr b="1" lang="en-IN" sz="1800">
                <a:solidFill>
                  <a:srgbClr val="202124"/>
                </a:solidFill>
                <a:highlight>
                  <a:srgbClr val="FFFFFF"/>
                </a:highlight>
              </a:rPr>
              <a:t>GlobalAveragePooling2D, Dropout, Dense</a:t>
            </a:r>
            <a:r>
              <a:rPr lang="en-IN" sz="1800">
                <a:solidFill>
                  <a:srgbClr val="202124"/>
                </a:solidFill>
                <a:highlight>
                  <a:srgbClr val="FFFFFF"/>
                </a:highlight>
              </a:rPr>
              <a:t>.</a:t>
            </a:r>
            <a:endParaRPr sz="1800">
              <a:solidFill>
                <a:srgbClr val="202124"/>
              </a:solidFill>
              <a:highlight>
                <a:srgbClr val="FFFFFF"/>
              </a:highlight>
            </a:endParaRPr>
          </a:p>
          <a:p>
            <a:pPr indent="0" lvl="0" marL="457200" marR="0" rtl="0" algn="l">
              <a:lnSpc>
                <a:spcPct val="100000"/>
              </a:lnSpc>
              <a:spcBef>
                <a:spcPts val="0"/>
              </a:spcBef>
              <a:spcAft>
                <a:spcPts val="0"/>
              </a:spcAft>
              <a:buNone/>
            </a:pPr>
            <a:r>
              <a:t/>
            </a:r>
            <a:endParaRPr sz="1800">
              <a:solidFill>
                <a:srgbClr val="202124"/>
              </a:solidFill>
              <a:highlight>
                <a:srgbClr val="FFFFFF"/>
              </a:highlight>
            </a:endParaRPr>
          </a:p>
          <a:p>
            <a:pPr indent="-342900" lvl="0" marL="457200" marR="0" rtl="0" algn="l">
              <a:lnSpc>
                <a:spcPct val="100000"/>
              </a:lnSpc>
              <a:spcBef>
                <a:spcPts val="0"/>
              </a:spcBef>
              <a:spcAft>
                <a:spcPts val="0"/>
              </a:spcAft>
              <a:buClr>
                <a:srgbClr val="202124"/>
              </a:buClr>
              <a:buSzPts val="1800"/>
              <a:buChar char="●"/>
            </a:pPr>
            <a:r>
              <a:rPr b="1" lang="en-IN" sz="1800">
                <a:solidFill>
                  <a:srgbClr val="202124"/>
                </a:solidFill>
                <a:highlight>
                  <a:srgbClr val="FFFFFF"/>
                </a:highlight>
              </a:rPr>
              <a:t>Softmax</a:t>
            </a:r>
            <a:r>
              <a:rPr lang="en-IN" sz="1800">
                <a:solidFill>
                  <a:srgbClr val="202124"/>
                </a:solidFill>
                <a:highlight>
                  <a:srgbClr val="FFFFFF"/>
                </a:highlight>
              </a:rPr>
              <a:t> Activation function is used.</a:t>
            </a:r>
            <a:endParaRPr sz="1800">
              <a:solidFill>
                <a:srgbClr val="202124"/>
              </a:solidFill>
              <a:highlight>
                <a:srgbClr val="FFFFFF"/>
              </a:highlight>
            </a:endParaRPr>
          </a:p>
          <a:p>
            <a:pPr indent="0" lvl="0" marL="0" marR="0" rtl="0" algn="l">
              <a:lnSpc>
                <a:spcPct val="100000"/>
              </a:lnSpc>
              <a:spcBef>
                <a:spcPts val="0"/>
              </a:spcBef>
              <a:spcAft>
                <a:spcPts val="0"/>
              </a:spcAft>
              <a:buNone/>
            </a:pPr>
            <a:r>
              <a:t/>
            </a:r>
            <a:endParaRPr sz="1800">
              <a:solidFill>
                <a:srgbClr val="202124"/>
              </a:solidFill>
              <a:highlight>
                <a:srgbClr val="FFFFFF"/>
              </a:highlight>
            </a:endParaRPr>
          </a:p>
          <a:p>
            <a:pPr indent="-342900" lvl="0" marL="457200" marR="0" rtl="0" algn="l">
              <a:lnSpc>
                <a:spcPct val="100000"/>
              </a:lnSpc>
              <a:spcBef>
                <a:spcPts val="0"/>
              </a:spcBef>
              <a:spcAft>
                <a:spcPts val="0"/>
              </a:spcAft>
              <a:buClr>
                <a:srgbClr val="202124"/>
              </a:buClr>
              <a:buSzPts val="1800"/>
              <a:buChar char="●"/>
            </a:pPr>
            <a:r>
              <a:rPr lang="en-IN" sz="1800">
                <a:solidFill>
                  <a:srgbClr val="202124"/>
                </a:solidFill>
                <a:highlight>
                  <a:srgbClr val="FFFFFF"/>
                </a:highlight>
              </a:rPr>
              <a:t>We finally compile our model, and also use callbacks to fix bugs quickly and help build better modules. We will be using </a:t>
            </a:r>
            <a:r>
              <a:rPr b="1" lang="en-IN" sz="1800">
                <a:solidFill>
                  <a:srgbClr val="202124"/>
                </a:solidFill>
                <a:highlight>
                  <a:srgbClr val="FFFFFF"/>
                </a:highlight>
              </a:rPr>
              <a:t>TensorBoard, ModelCheckpoin</a:t>
            </a:r>
            <a:r>
              <a:rPr lang="en-IN" sz="1800">
                <a:solidFill>
                  <a:srgbClr val="202124"/>
                </a:solidFill>
                <a:highlight>
                  <a:srgbClr val="FFFFFF"/>
                </a:highlight>
              </a:rPr>
              <a:t>t and </a:t>
            </a:r>
            <a:r>
              <a:rPr b="1" lang="en-IN" sz="1800">
                <a:solidFill>
                  <a:srgbClr val="202124"/>
                </a:solidFill>
                <a:highlight>
                  <a:srgbClr val="FFFFFF"/>
                </a:highlight>
              </a:rPr>
              <a:t>ReduceLROnPlateau</a:t>
            </a:r>
            <a:r>
              <a:rPr lang="en-IN" sz="1800">
                <a:solidFill>
                  <a:srgbClr val="202124"/>
                </a:solidFill>
                <a:highlight>
                  <a:srgbClr val="FFFFFF"/>
                </a:highlight>
              </a:rPr>
              <a:t> callback functions.</a:t>
            </a:r>
            <a:endParaRPr sz="1800">
              <a:solidFill>
                <a:srgbClr val="202124"/>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C:\Documents and Settings\ADMIN\Desktop\Courses Offered.jpg" id="205" name="Google Shape;205;p24"/>
          <p:cNvPicPr preferRelativeResize="0"/>
          <p:nvPr/>
        </p:nvPicPr>
        <p:blipFill rotWithShape="1">
          <a:blip r:embed="rId3">
            <a:alphaModFix/>
          </a:blip>
          <a:srcRect b="0" l="0" r="0" t="0"/>
          <a:stretch/>
        </p:blipFill>
        <p:spPr>
          <a:xfrm>
            <a:off x="-161372" y="0"/>
            <a:ext cx="9144000" cy="6858000"/>
          </a:xfrm>
          <a:prstGeom prst="rect">
            <a:avLst/>
          </a:prstGeom>
          <a:noFill/>
          <a:ln>
            <a:noFill/>
          </a:ln>
        </p:spPr>
      </p:pic>
      <p:sp>
        <p:nvSpPr>
          <p:cNvPr id="206" name="Google Shape;206;p24"/>
          <p:cNvSpPr txBox="1"/>
          <p:nvPr/>
        </p:nvSpPr>
        <p:spPr>
          <a:xfrm>
            <a:off x="852900" y="345775"/>
            <a:ext cx="7641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i="0" lang="en-IN" sz="3600" u="none" cap="none" strike="noStrike">
                <a:solidFill>
                  <a:schemeClr val="dk1"/>
                </a:solidFill>
                <a:latin typeface="Times New Roman"/>
                <a:ea typeface="Times New Roman"/>
                <a:cs typeface="Times New Roman"/>
                <a:sym typeface="Times New Roman"/>
              </a:rPr>
              <a:t>ALGORITHM :</a:t>
            </a:r>
            <a:endParaRPr i="0" sz="1400" u="none" cap="none" strike="noStrike">
              <a:solidFill>
                <a:srgbClr val="000000"/>
              </a:solidFill>
              <a:latin typeface="Times New Roman"/>
              <a:ea typeface="Times New Roman"/>
              <a:cs typeface="Times New Roman"/>
              <a:sym typeface="Times New Roman"/>
            </a:endParaRPr>
          </a:p>
        </p:txBody>
      </p:sp>
      <p:sp>
        <p:nvSpPr>
          <p:cNvPr id="207" name="Google Shape;207;p24"/>
          <p:cNvSpPr txBox="1"/>
          <p:nvPr/>
        </p:nvSpPr>
        <p:spPr>
          <a:xfrm>
            <a:off x="1060400" y="1394650"/>
            <a:ext cx="7434300" cy="3786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Char char="●"/>
            </a:pPr>
            <a:r>
              <a:rPr lang="en-IN" sz="1800">
                <a:solidFill>
                  <a:srgbClr val="202124"/>
                </a:solidFill>
                <a:highlight>
                  <a:srgbClr val="FFFFFF"/>
                </a:highlight>
              </a:rPr>
              <a:t>The training takes a lot of time! ~ 1 hours.</a:t>
            </a:r>
            <a:endParaRPr sz="1800">
              <a:solidFill>
                <a:srgbClr val="202124"/>
              </a:solidFill>
              <a:highlight>
                <a:srgbClr val="FFFFFF"/>
              </a:highlight>
            </a:endParaRPr>
          </a:p>
          <a:p>
            <a:pPr indent="0" lvl="0" marL="0" marR="0" rtl="0" algn="l">
              <a:lnSpc>
                <a:spcPct val="100000"/>
              </a:lnSpc>
              <a:spcBef>
                <a:spcPts val="0"/>
              </a:spcBef>
              <a:spcAft>
                <a:spcPts val="0"/>
              </a:spcAft>
              <a:buNone/>
            </a:pPr>
            <a:r>
              <a:t/>
            </a:r>
            <a:endParaRPr sz="1800">
              <a:solidFill>
                <a:srgbClr val="202124"/>
              </a:solidFill>
              <a:highlight>
                <a:srgbClr val="FFFFFF"/>
              </a:highlight>
            </a:endParaRPr>
          </a:p>
          <a:p>
            <a:pPr indent="-342900" lvl="0" marL="457200" marR="0" rtl="0" algn="l">
              <a:lnSpc>
                <a:spcPct val="100000"/>
              </a:lnSpc>
              <a:spcBef>
                <a:spcPts val="0"/>
              </a:spcBef>
              <a:spcAft>
                <a:spcPts val="0"/>
              </a:spcAft>
              <a:buClr>
                <a:srgbClr val="202124"/>
              </a:buClr>
              <a:buSzPts val="1800"/>
              <a:buChar char="●"/>
            </a:pPr>
            <a:r>
              <a:rPr lang="en-IN" sz="1800">
                <a:solidFill>
                  <a:srgbClr val="202124"/>
                </a:solidFill>
                <a:highlight>
                  <a:srgbClr val="FFFFFF"/>
                </a:highlight>
              </a:rPr>
              <a:t>We have used </a:t>
            </a:r>
            <a:r>
              <a:rPr b="1" lang="en-IN" sz="1800">
                <a:solidFill>
                  <a:srgbClr val="202124"/>
                </a:solidFill>
                <a:highlight>
                  <a:srgbClr val="FFFFFF"/>
                </a:highlight>
              </a:rPr>
              <a:t>argmax function</a:t>
            </a:r>
            <a:r>
              <a:rPr lang="en-IN" sz="1800">
                <a:solidFill>
                  <a:srgbClr val="202124"/>
                </a:solidFill>
                <a:highlight>
                  <a:srgbClr val="FFFFFF"/>
                </a:highlight>
              </a:rPr>
              <a:t> for prediction, as it finds out the index associated with the predicted outcome.</a:t>
            </a:r>
            <a:endParaRPr sz="1800">
              <a:solidFill>
                <a:srgbClr val="202124"/>
              </a:solidFill>
              <a:highlight>
                <a:srgbClr val="FFFFFF"/>
              </a:highlight>
            </a:endParaRPr>
          </a:p>
          <a:p>
            <a:pPr indent="0" lvl="0" marL="0" marR="0" rtl="0" algn="l">
              <a:lnSpc>
                <a:spcPct val="100000"/>
              </a:lnSpc>
              <a:spcBef>
                <a:spcPts val="0"/>
              </a:spcBef>
              <a:spcAft>
                <a:spcPts val="0"/>
              </a:spcAft>
              <a:buNone/>
            </a:pPr>
            <a:r>
              <a:t/>
            </a:r>
            <a:endParaRPr sz="1800">
              <a:solidFill>
                <a:srgbClr val="202124"/>
              </a:solidFill>
              <a:highlight>
                <a:srgbClr val="FFFFFF"/>
              </a:highlight>
            </a:endParaRPr>
          </a:p>
          <a:p>
            <a:pPr indent="-342900" lvl="0" marL="457200" marR="0" rtl="0" algn="l">
              <a:lnSpc>
                <a:spcPct val="100000"/>
              </a:lnSpc>
              <a:spcBef>
                <a:spcPts val="0"/>
              </a:spcBef>
              <a:spcAft>
                <a:spcPts val="0"/>
              </a:spcAft>
              <a:buClr>
                <a:srgbClr val="202124"/>
              </a:buClr>
              <a:buSzPts val="1800"/>
              <a:buChar char="●"/>
            </a:pPr>
            <a:r>
              <a:rPr lang="en-IN" sz="1800">
                <a:solidFill>
                  <a:srgbClr val="202124"/>
                </a:solidFill>
                <a:highlight>
                  <a:srgbClr val="FFFFFF"/>
                </a:highlight>
              </a:rPr>
              <a:t>We have used the </a:t>
            </a:r>
            <a:r>
              <a:rPr b="1" lang="en-IN" sz="1800">
                <a:solidFill>
                  <a:srgbClr val="202124"/>
                </a:solidFill>
                <a:highlight>
                  <a:srgbClr val="FFFFFF"/>
                </a:highlight>
              </a:rPr>
              <a:t>Confusion Matrix</a:t>
            </a:r>
            <a:r>
              <a:rPr lang="en-IN" sz="1800">
                <a:solidFill>
                  <a:srgbClr val="202124"/>
                </a:solidFill>
                <a:highlight>
                  <a:srgbClr val="FFFFFF"/>
                </a:highlight>
              </a:rPr>
              <a:t> for evaluation of our model.</a:t>
            </a:r>
            <a:endParaRPr sz="1800">
              <a:solidFill>
                <a:srgbClr val="202124"/>
              </a:solidFill>
              <a:highlight>
                <a:srgbClr val="FFFFFF"/>
              </a:highlight>
            </a:endParaRPr>
          </a:p>
          <a:p>
            <a:pPr indent="0" lvl="0" marL="0" marR="0" rtl="0" algn="l">
              <a:lnSpc>
                <a:spcPct val="100000"/>
              </a:lnSpc>
              <a:spcBef>
                <a:spcPts val="0"/>
              </a:spcBef>
              <a:spcAft>
                <a:spcPts val="0"/>
              </a:spcAft>
              <a:buNone/>
            </a:pPr>
            <a:r>
              <a:t/>
            </a:r>
            <a:endParaRPr sz="1800">
              <a:solidFill>
                <a:srgbClr val="202124"/>
              </a:solidFill>
              <a:highlight>
                <a:srgbClr val="FFFFFF"/>
              </a:highlight>
            </a:endParaRPr>
          </a:p>
          <a:p>
            <a:pPr indent="-342900" lvl="0" marL="457200" marR="0" rtl="0" algn="l">
              <a:lnSpc>
                <a:spcPct val="100000"/>
              </a:lnSpc>
              <a:spcBef>
                <a:spcPts val="0"/>
              </a:spcBef>
              <a:spcAft>
                <a:spcPts val="0"/>
              </a:spcAft>
              <a:buClr>
                <a:srgbClr val="202124"/>
              </a:buClr>
              <a:buSzPts val="1800"/>
              <a:buChar char="●"/>
            </a:pPr>
            <a:r>
              <a:rPr lang="en-IN" sz="1800">
                <a:solidFill>
                  <a:srgbClr val="202124"/>
                </a:solidFill>
                <a:highlight>
                  <a:srgbClr val="FFFFFF"/>
                </a:highlight>
              </a:rPr>
              <a:t>In the classification step, we classified the tumors into 4 parts, namely </a:t>
            </a:r>
            <a:endParaRPr sz="1800">
              <a:solidFill>
                <a:srgbClr val="202124"/>
              </a:solidFill>
              <a:highlight>
                <a:srgbClr val="FFFFFF"/>
              </a:highlight>
            </a:endParaRPr>
          </a:p>
          <a:p>
            <a:pPr indent="0" lvl="0" marL="0" marR="0" rtl="0" algn="l">
              <a:lnSpc>
                <a:spcPct val="100000"/>
              </a:lnSpc>
              <a:spcBef>
                <a:spcPts val="0"/>
              </a:spcBef>
              <a:spcAft>
                <a:spcPts val="0"/>
              </a:spcAft>
              <a:buNone/>
            </a:pPr>
            <a:r>
              <a:rPr lang="en-IN" sz="1800">
                <a:solidFill>
                  <a:srgbClr val="202124"/>
                </a:solidFill>
                <a:highlight>
                  <a:srgbClr val="FFFFFF"/>
                </a:highlight>
              </a:rPr>
              <a:t>                     0 - Glioma Tumor</a:t>
            </a:r>
            <a:endParaRPr sz="1800">
              <a:solidFill>
                <a:srgbClr val="202124"/>
              </a:solidFill>
              <a:highlight>
                <a:srgbClr val="FFFFFF"/>
              </a:highlight>
            </a:endParaRPr>
          </a:p>
          <a:p>
            <a:pPr indent="0" lvl="0" marL="0" marR="0" rtl="0" algn="l">
              <a:lnSpc>
                <a:spcPct val="100000"/>
              </a:lnSpc>
              <a:spcBef>
                <a:spcPts val="0"/>
              </a:spcBef>
              <a:spcAft>
                <a:spcPts val="0"/>
              </a:spcAft>
              <a:buNone/>
            </a:pPr>
            <a:r>
              <a:rPr lang="en-IN" sz="1800">
                <a:solidFill>
                  <a:srgbClr val="202124"/>
                </a:solidFill>
                <a:highlight>
                  <a:srgbClr val="FFFFFF"/>
                </a:highlight>
              </a:rPr>
              <a:t>                     1 - No Tumor</a:t>
            </a:r>
            <a:endParaRPr sz="1800">
              <a:solidFill>
                <a:srgbClr val="202124"/>
              </a:solidFill>
              <a:highlight>
                <a:srgbClr val="FFFFFF"/>
              </a:highlight>
            </a:endParaRPr>
          </a:p>
          <a:p>
            <a:pPr indent="0" lvl="0" marL="0" marR="0" rtl="0" algn="l">
              <a:lnSpc>
                <a:spcPct val="100000"/>
              </a:lnSpc>
              <a:spcBef>
                <a:spcPts val="0"/>
              </a:spcBef>
              <a:spcAft>
                <a:spcPts val="0"/>
              </a:spcAft>
              <a:buNone/>
            </a:pPr>
            <a:r>
              <a:rPr lang="en-IN" sz="1800">
                <a:solidFill>
                  <a:srgbClr val="202124"/>
                </a:solidFill>
                <a:highlight>
                  <a:srgbClr val="FFFFFF"/>
                </a:highlight>
              </a:rPr>
              <a:t>                     2 - Meningioma Tumor</a:t>
            </a:r>
            <a:endParaRPr sz="1800">
              <a:solidFill>
                <a:srgbClr val="202124"/>
              </a:solidFill>
              <a:highlight>
                <a:srgbClr val="FFFFFF"/>
              </a:highlight>
            </a:endParaRPr>
          </a:p>
          <a:p>
            <a:pPr indent="0" lvl="0" marL="457200" marR="0" rtl="0" algn="l">
              <a:lnSpc>
                <a:spcPct val="100000"/>
              </a:lnSpc>
              <a:spcBef>
                <a:spcPts val="0"/>
              </a:spcBef>
              <a:spcAft>
                <a:spcPts val="0"/>
              </a:spcAft>
              <a:buNone/>
            </a:pPr>
            <a:r>
              <a:rPr lang="en-IN" sz="1800">
                <a:solidFill>
                  <a:srgbClr val="202124"/>
                </a:solidFill>
                <a:highlight>
                  <a:srgbClr val="FFFFFF"/>
                </a:highlight>
              </a:rPr>
              <a:t>              3 - Pituitary Tumor</a:t>
            </a:r>
            <a:endParaRPr sz="1800">
              <a:solidFill>
                <a:srgbClr val="202124"/>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13" name="Google Shape;213;p25"/>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14" name="Google Shape;214;p25"/>
          <p:cNvPicPr preferRelativeResize="0"/>
          <p:nvPr/>
        </p:nvPicPr>
        <p:blipFill rotWithShape="1">
          <a:blip r:embed="rId3">
            <a:alphaModFix/>
          </a:blip>
          <a:srcRect b="0" l="0" r="0" t="0"/>
          <a:stretch/>
        </p:blipFill>
        <p:spPr>
          <a:xfrm>
            <a:off x="-56322" y="0"/>
            <a:ext cx="9144000" cy="6858000"/>
          </a:xfrm>
          <a:prstGeom prst="rect">
            <a:avLst/>
          </a:prstGeom>
          <a:noFill/>
          <a:ln>
            <a:noFill/>
          </a:ln>
        </p:spPr>
      </p:pic>
      <p:sp>
        <p:nvSpPr>
          <p:cNvPr id="215" name="Google Shape;215;p25"/>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216" name="Google Shape;216;p25"/>
          <p:cNvSpPr txBox="1"/>
          <p:nvPr/>
        </p:nvSpPr>
        <p:spPr>
          <a:xfrm>
            <a:off x="1207250" y="403200"/>
            <a:ext cx="7394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i="0" lang="en-IN" sz="3600" u="none" cap="none" strike="noStrike">
                <a:solidFill>
                  <a:srgbClr val="000000"/>
                </a:solidFill>
                <a:latin typeface="Times New Roman"/>
                <a:ea typeface="Times New Roman"/>
                <a:cs typeface="Times New Roman"/>
                <a:sym typeface="Times New Roman"/>
              </a:rPr>
              <a:t>OUTPUT :</a:t>
            </a:r>
            <a:endParaRPr i="0" sz="3600" u="none" cap="none" strike="noStrike">
              <a:solidFill>
                <a:srgbClr val="000000"/>
              </a:solidFill>
              <a:latin typeface="Times New Roman"/>
              <a:ea typeface="Times New Roman"/>
              <a:cs typeface="Times New Roman"/>
              <a:sym typeface="Times New Roman"/>
            </a:endParaRPr>
          </a:p>
        </p:txBody>
      </p:sp>
      <p:pic>
        <p:nvPicPr>
          <p:cNvPr id="217" name="Google Shape;217;p25"/>
          <p:cNvPicPr preferRelativeResize="0"/>
          <p:nvPr/>
        </p:nvPicPr>
        <p:blipFill>
          <a:blip r:embed="rId4">
            <a:alphaModFix/>
          </a:blip>
          <a:stretch>
            <a:fillRect/>
          </a:stretch>
        </p:blipFill>
        <p:spPr>
          <a:xfrm>
            <a:off x="920550" y="1122379"/>
            <a:ext cx="8098126" cy="3801171"/>
          </a:xfrm>
          <a:prstGeom prst="rect">
            <a:avLst/>
          </a:prstGeom>
          <a:noFill/>
          <a:ln>
            <a:noFill/>
          </a:ln>
        </p:spPr>
      </p:pic>
      <p:sp>
        <p:nvSpPr>
          <p:cNvPr id="218" name="Google Shape;218;p25"/>
          <p:cNvSpPr txBox="1"/>
          <p:nvPr/>
        </p:nvSpPr>
        <p:spPr>
          <a:xfrm>
            <a:off x="1653350" y="5349725"/>
            <a:ext cx="6804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latin typeface="Calibri"/>
                <a:ea typeface="Calibri"/>
                <a:cs typeface="Calibri"/>
                <a:sym typeface="Calibri"/>
              </a:rPr>
              <a:t>Fig 1. Uploading an Image of Brain Tumor (Glioma Tumor) for Prediction</a:t>
            </a:r>
            <a:endParaRPr b="1" sz="17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24" name="Google Shape;224;p2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25" name="Google Shape;225;p26"/>
          <p:cNvPicPr preferRelativeResize="0"/>
          <p:nvPr/>
        </p:nvPicPr>
        <p:blipFill rotWithShape="1">
          <a:blip r:embed="rId3">
            <a:alphaModFix/>
          </a:blip>
          <a:srcRect b="0" l="0" r="0" t="0"/>
          <a:stretch/>
        </p:blipFill>
        <p:spPr>
          <a:xfrm>
            <a:off x="-56322" y="0"/>
            <a:ext cx="9144000" cy="6858000"/>
          </a:xfrm>
          <a:prstGeom prst="rect">
            <a:avLst/>
          </a:prstGeom>
          <a:noFill/>
          <a:ln>
            <a:noFill/>
          </a:ln>
        </p:spPr>
      </p:pic>
      <p:sp>
        <p:nvSpPr>
          <p:cNvPr id="226" name="Google Shape;226;p26"/>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227" name="Google Shape;227;p26"/>
          <p:cNvSpPr txBox="1"/>
          <p:nvPr/>
        </p:nvSpPr>
        <p:spPr>
          <a:xfrm>
            <a:off x="1207250" y="403200"/>
            <a:ext cx="7394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i="0" lang="en-IN" sz="3600" u="none" cap="none" strike="noStrike">
                <a:solidFill>
                  <a:srgbClr val="000000"/>
                </a:solidFill>
                <a:latin typeface="Times New Roman"/>
                <a:ea typeface="Times New Roman"/>
                <a:cs typeface="Times New Roman"/>
                <a:sym typeface="Times New Roman"/>
              </a:rPr>
              <a:t>OUTPUT :</a:t>
            </a:r>
            <a:endParaRPr i="0" sz="3600" u="none" cap="none" strike="noStrike">
              <a:solidFill>
                <a:srgbClr val="000000"/>
              </a:solidFill>
              <a:latin typeface="Times New Roman"/>
              <a:ea typeface="Times New Roman"/>
              <a:cs typeface="Times New Roman"/>
              <a:sym typeface="Times New Roman"/>
            </a:endParaRPr>
          </a:p>
        </p:txBody>
      </p:sp>
      <p:pic>
        <p:nvPicPr>
          <p:cNvPr id="228" name="Google Shape;228;p26"/>
          <p:cNvPicPr preferRelativeResize="0"/>
          <p:nvPr/>
        </p:nvPicPr>
        <p:blipFill rotWithShape="1">
          <a:blip r:embed="rId4">
            <a:alphaModFix/>
          </a:blip>
          <a:srcRect b="0" l="0" r="15796" t="42136"/>
          <a:stretch/>
        </p:blipFill>
        <p:spPr>
          <a:xfrm>
            <a:off x="3197025" y="1142100"/>
            <a:ext cx="5261176" cy="1736150"/>
          </a:xfrm>
          <a:prstGeom prst="rect">
            <a:avLst/>
          </a:prstGeom>
          <a:noFill/>
          <a:ln>
            <a:noFill/>
          </a:ln>
        </p:spPr>
      </p:pic>
      <p:sp>
        <p:nvSpPr>
          <p:cNvPr id="229" name="Google Shape;229;p26"/>
          <p:cNvSpPr txBox="1"/>
          <p:nvPr/>
        </p:nvSpPr>
        <p:spPr>
          <a:xfrm>
            <a:off x="1427150" y="3078975"/>
            <a:ext cx="6954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latin typeface="Calibri"/>
                <a:ea typeface="Calibri"/>
                <a:cs typeface="Calibri"/>
                <a:sym typeface="Calibri"/>
              </a:rPr>
              <a:t>Fig 2. Prediction Results for the MRI image uploaded (Glioma Tumor)</a:t>
            </a:r>
            <a:endParaRPr b="1" sz="1600">
              <a:latin typeface="Calibri"/>
              <a:ea typeface="Calibri"/>
              <a:cs typeface="Calibri"/>
              <a:sym typeface="Calibri"/>
            </a:endParaRPr>
          </a:p>
        </p:txBody>
      </p:sp>
      <p:pic>
        <p:nvPicPr>
          <p:cNvPr id="230" name="Google Shape;230;p26"/>
          <p:cNvPicPr preferRelativeResize="0"/>
          <p:nvPr/>
        </p:nvPicPr>
        <p:blipFill rotWithShape="1">
          <a:blip r:embed="rId5">
            <a:alphaModFix/>
          </a:blip>
          <a:srcRect b="0" l="0" r="5749" t="9796"/>
          <a:stretch/>
        </p:blipFill>
        <p:spPr>
          <a:xfrm>
            <a:off x="3128325" y="3862813"/>
            <a:ext cx="5727375" cy="1134175"/>
          </a:xfrm>
          <a:prstGeom prst="rect">
            <a:avLst/>
          </a:prstGeom>
          <a:noFill/>
          <a:ln>
            <a:noFill/>
          </a:ln>
        </p:spPr>
      </p:pic>
      <p:sp>
        <p:nvSpPr>
          <p:cNvPr id="231" name="Google Shape;231;p26"/>
          <p:cNvSpPr txBox="1"/>
          <p:nvPr/>
        </p:nvSpPr>
        <p:spPr>
          <a:xfrm>
            <a:off x="1475450" y="5161375"/>
            <a:ext cx="685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solidFill>
                  <a:schemeClr val="dk1"/>
                </a:solidFill>
                <a:latin typeface="Calibri"/>
                <a:ea typeface="Calibri"/>
                <a:cs typeface="Calibri"/>
                <a:sym typeface="Calibri"/>
              </a:rPr>
              <a:t>Fig 3. Prediction Results for the MRI image uploaded (Meningioma Tumor)</a:t>
            </a:r>
            <a:endParaRPr b="1" sz="1600">
              <a:solidFill>
                <a:schemeClr val="dk1"/>
              </a:solidFill>
              <a:latin typeface="Calibri"/>
              <a:ea typeface="Calibri"/>
              <a:cs typeface="Calibri"/>
              <a:sym typeface="Calibri"/>
            </a:endParaRPr>
          </a:p>
        </p:txBody>
      </p:sp>
      <p:pic>
        <p:nvPicPr>
          <p:cNvPr id="232" name="Google Shape;232;p26"/>
          <p:cNvPicPr preferRelativeResize="0"/>
          <p:nvPr/>
        </p:nvPicPr>
        <p:blipFill>
          <a:blip r:embed="rId6">
            <a:alphaModFix/>
          </a:blip>
          <a:stretch>
            <a:fillRect/>
          </a:stretch>
        </p:blipFill>
        <p:spPr>
          <a:xfrm>
            <a:off x="1207250" y="1142100"/>
            <a:ext cx="1736150" cy="1736150"/>
          </a:xfrm>
          <a:prstGeom prst="rect">
            <a:avLst/>
          </a:prstGeom>
          <a:noFill/>
          <a:ln>
            <a:noFill/>
          </a:ln>
        </p:spPr>
      </p:pic>
      <p:pic>
        <p:nvPicPr>
          <p:cNvPr id="233" name="Google Shape;233;p26"/>
          <p:cNvPicPr preferRelativeResize="0"/>
          <p:nvPr/>
        </p:nvPicPr>
        <p:blipFill>
          <a:blip r:embed="rId7">
            <a:alphaModFix/>
          </a:blip>
          <a:stretch>
            <a:fillRect/>
          </a:stretch>
        </p:blipFill>
        <p:spPr>
          <a:xfrm>
            <a:off x="1247475" y="3510075"/>
            <a:ext cx="1655700" cy="165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39" name="Google Shape;239;p2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40" name="Google Shape;240;p27"/>
          <p:cNvPicPr preferRelativeResize="0"/>
          <p:nvPr/>
        </p:nvPicPr>
        <p:blipFill rotWithShape="1">
          <a:blip r:embed="rId3">
            <a:alphaModFix/>
          </a:blip>
          <a:srcRect b="0" l="0" r="0" t="0"/>
          <a:stretch/>
        </p:blipFill>
        <p:spPr>
          <a:xfrm>
            <a:off x="-56322" y="0"/>
            <a:ext cx="9144000" cy="6858000"/>
          </a:xfrm>
          <a:prstGeom prst="rect">
            <a:avLst/>
          </a:prstGeom>
          <a:noFill/>
          <a:ln>
            <a:noFill/>
          </a:ln>
        </p:spPr>
      </p:pic>
      <p:sp>
        <p:nvSpPr>
          <p:cNvPr id="241" name="Google Shape;241;p27"/>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242" name="Google Shape;242;p27"/>
          <p:cNvSpPr txBox="1"/>
          <p:nvPr/>
        </p:nvSpPr>
        <p:spPr>
          <a:xfrm>
            <a:off x="1207250" y="403200"/>
            <a:ext cx="7394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i="0" lang="en-IN" sz="3600" u="none" cap="none" strike="noStrike">
                <a:solidFill>
                  <a:srgbClr val="000000"/>
                </a:solidFill>
                <a:latin typeface="Times New Roman"/>
                <a:ea typeface="Times New Roman"/>
                <a:cs typeface="Times New Roman"/>
                <a:sym typeface="Times New Roman"/>
              </a:rPr>
              <a:t>OUTPUT :</a:t>
            </a:r>
            <a:endParaRPr i="0" sz="3600" u="none" cap="none" strike="noStrike">
              <a:solidFill>
                <a:srgbClr val="000000"/>
              </a:solidFill>
              <a:latin typeface="Times New Roman"/>
              <a:ea typeface="Times New Roman"/>
              <a:cs typeface="Times New Roman"/>
              <a:sym typeface="Times New Roman"/>
            </a:endParaRPr>
          </a:p>
        </p:txBody>
      </p:sp>
      <p:sp>
        <p:nvSpPr>
          <p:cNvPr id="243" name="Google Shape;243;p27"/>
          <p:cNvSpPr txBox="1"/>
          <p:nvPr/>
        </p:nvSpPr>
        <p:spPr>
          <a:xfrm>
            <a:off x="1427150" y="3078975"/>
            <a:ext cx="6954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latin typeface="Calibri"/>
                <a:ea typeface="Calibri"/>
                <a:cs typeface="Calibri"/>
                <a:sym typeface="Calibri"/>
              </a:rPr>
              <a:t>Fig 4. Prediction Results for the MRI image uploaded (NO Tumor)</a:t>
            </a:r>
            <a:endParaRPr b="1" sz="1600">
              <a:latin typeface="Calibri"/>
              <a:ea typeface="Calibri"/>
              <a:cs typeface="Calibri"/>
              <a:sym typeface="Calibri"/>
            </a:endParaRPr>
          </a:p>
        </p:txBody>
      </p:sp>
      <p:sp>
        <p:nvSpPr>
          <p:cNvPr id="244" name="Google Shape;244;p27"/>
          <p:cNvSpPr txBox="1"/>
          <p:nvPr/>
        </p:nvSpPr>
        <p:spPr>
          <a:xfrm>
            <a:off x="1475450" y="5161375"/>
            <a:ext cx="685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600">
                <a:solidFill>
                  <a:schemeClr val="dk1"/>
                </a:solidFill>
                <a:latin typeface="Calibri"/>
                <a:ea typeface="Calibri"/>
                <a:cs typeface="Calibri"/>
                <a:sym typeface="Calibri"/>
              </a:rPr>
              <a:t>Fig 5. Prediction Results for the MRI image uploaded (Pituitary Tumor)</a:t>
            </a:r>
            <a:endParaRPr b="1" sz="1600">
              <a:solidFill>
                <a:schemeClr val="dk1"/>
              </a:solidFill>
              <a:latin typeface="Calibri"/>
              <a:ea typeface="Calibri"/>
              <a:cs typeface="Calibri"/>
              <a:sym typeface="Calibri"/>
            </a:endParaRPr>
          </a:p>
        </p:txBody>
      </p:sp>
      <p:pic>
        <p:nvPicPr>
          <p:cNvPr id="245" name="Google Shape;245;p27"/>
          <p:cNvPicPr preferRelativeResize="0"/>
          <p:nvPr/>
        </p:nvPicPr>
        <p:blipFill>
          <a:blip r:embed="rId4">
            <a:alphaModFix/>
          </a:blip>
          <a:stretch>
            <a:fillRect/>
          </a:stretch>
        </p:blipFill>
        <p:spPr>
          <a:xfrm>
            <a:off x="3335088" y="1619988"/>
            <a:ext cx="4867275" cy="981075"/>
          </a:xfrm>
          <a:prstGeom prst="rect">
            <a:avLst/>
          </a:prstGeom>
          <a:noFill/>
          <a:ln>
            <a:noFill/>
          </a:ln>
        </p:spPr>
      </p:pic>
      <p:pic>
        <p:nvPicPr>
          <p:cNvPr id="246" name="Google Shape;246;p27"/>
          <p:cNvPicPr preferRelativeResize="0"/>
          <p:nvPr/>
        </p:nvPicPr>
        <p:blipFill rotWithShape="1">
          <a:blip r:embed="rId5">
            <a:alphaModFix/>
          </a:blip>
          <a:srcRect b="4420" l="2978" r="0" t="4429"/>
          <a:stretch/>
        </p:blipFill>
        <p:spPr>
          <a:xfrm>
            <a:off x="3335100" y="3845175"/>
            <a:ext cx="5470750" cy="981075"/>
          </a:xfrm>
          <a:prstGeom prst="rect">
            <a:avLst/>
          </a:prstGeom>
          <a:noFill/>
          <a:ln>
            <a:noFill/>
          </a:ln>
        </p:spPr>
      </p:pic>
      <p:pic>
        <p:nvPicPr>
          <p:cNvPr id="247" name="Google Shape;247;p27"/>
          <p:cNvPicPr preferRelativeResize="0"/>
          <p:nvPr/>
        </p:nvPicPr>
        <p:blipFill>
          <a:blip r:embed="rId6">
            <a:alphaModFix/>
          </a:blip>
          <a:stretch>
            <a:fillRect/>
          </a:stretch>
        </p:blipFill>
        <p:spPr>
          <a:xfrm>
            <a:off x="1207250" y="1282700"/>
            <a:ext cx="1571827" cy="1655700"/>
          </a:xfrm>
          <a:prstGeom prst="rect">
            <a:avLst/>
          </a:prstGeom>
          <a:noFill/>
          <a:ln>
            <a:noFill/>
          </a:ln>
        </p:spPr>
      </p:pic>
      <p:pic>
        <p:nvPicPr>
          <p:cNvPr id="248" name="Google Shape;248;p27"/>
          <p:cNvPicPr preferRelativeResize="0"/>
          <p:nvPr/>
        </p:nvPicPr>
        <p:blipFill>
          <a:blip r:embed="rId7">
            <a:alphaModFix/>
          </a:blip>
          <a:stretch>
            <a:fillRect/>
          </a:stretch>
        </p:blipFill>
        <p:spPr>
          <a:xfrm>
            <a:off x="1239388" y="3581964"/>
            <a:ext cx="1507549" cy="15075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54" name="Google Shape;254;p28"/>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55" name="Google Shape;255;p28"/>
          <p:cNvPicPr preferRelativeResize="0"/>
          <p:nvPr/>
        </p:nvPicPr>
        <p:blipFill rotWithShape="1">
          <a:blip r:embed="rId3">
            <a:alphaModFix/>
          </a:blip>
          <a:srcRect b="0" l="0" r="0" t="0"/>
          <a:stretch/>
        </p:blipFill>
        <p:spPr>
          <a:xfrm>
            <a:off x="-56322" y="0"/>
            <a:ext cx="9144000" cy="6858000"/>
          </a:xfrm>
          <a:prstGeom prst="rect">
            <a:avLst/>
          </a:prstGeom>
          <a:noFill/>
          <a:ln>
            <a:noFill/>
          </a:ln>
        </p:spPr>
      </p:pic>
      <p:sp>
        <p:nvSpPr>
          <p:cNvPr id="256" name="Google Shape;256;p28"/>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257" name="Google Shape;257;p28"/>
          <p:cNvSpPr txBox="1"/>
          <p:nvPr/>
        </p:nvSpPr>
        <p:spPr>
          <a:xfrm>
            <a:off x="1207250" y="403200"/>
            <a:ext cx="7394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lang="en-IN" sz="3600">
                <a:latin typeface="Times New Roman"/>
                <a:ea typeface="Times New Roman"/>
                <a:cs typeface="Times New Roman"/>
                <a:sym typeface="Times New Roman"/>
              </a:rPr>
              <a:t>Co-Guide Meet Details</a:t>
            </a:r>
            <a:r>
              <a:rPr i="0" lang="en-IN" sz="3600" u="none" cap="none" strike="noStrike">
                <a:solidFill>
                  <a:srgbClr val="000000"/>
                </a:solidFill>
                <a:latin typeface="Times New Roman"/>
                <a:ea typeface="Times New Roman"/>
                <a:cs typeface="Times New Roman"/>
                <a:sym typeface="Times New Roman"/>
              </a:rPr>
              <a:t> :</a:t>
            </a:r>
            <a:endParaRPr i="0" sz="3600" u="none" cap="none" strike="noStrike">
              <a:solidFill>
                <a:srgbClr val="000000"/>
              </a:solidFill>
              <a:latin typeface="Times New Roman"/>
              <a:ea typeface="Times New Roman"/>
              <a:cs typeface="Times New Roman"/>
              <a:sym typeface="Times New Roman"/>
            </a:endParaRPr>
          </a:p>
        </p:txBody>
      </p:sp>
      <p:sp>
        <p:nvSpPr>
          <p:cNvPr id="258" name="Google Shape;258;p28"/>
          <p:cNvSpPr txBox="1"/>
          <p:nvPr/>
        </p:nvSpPr>
        <p:spPr>
          <a:xfrm>
            <a:off x="1207250" y="1270100"/>
            <a:ext cx="7461000" cy="42996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1000"/>
              </a:spcBef>
              <a:spcAft>
                <a:spcPts val="0"/>
              </a:spcAft>
              <a:buClr>
                <a:schemeClr val="dk1"/>
              </a:buClr>
              <a:buSzPts val="2200"/>
              <a:buChar char="●"/>
            </a:pPr>
            <a:r>
              <a:rPr lang="en-IN" sz="2200">
                <a:solidFill>
                  <a:schemeClr val="dk1"/>
                </a:solidFill>
                <a:latin typeface="Calibri"/>
                <a:ea typeface="Calibri"/>
                <a:cs typeface="Calibri"/>
                <a:sym typeface="Calibri"/>
              </a:rPr>
              <a:t>Implementation done till now was explained to the co-guide.</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Char char="●"/>
            </a:pPr>
            <a:r>
              <a:rPr lang="en-IN" sz="2200">
                <a:solidFill>
                  <a:schemeClr val="dk1"/>
                </a:solidFill>
                <a:latin typeface="Calibri"/>
                <a:ea typeface="Calibri"/>
                <a:cs typeface="Calibri"/>
                <a:sym typeface="Calibri"/>
              </a:rPr>
              <a:t>Co-guide gave a good review on the project implementation and asked us to proceed with the full-stack implementation.</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Char char="●"/>
            </a:pPr>
            <a:r>
              <a:rPr lang="en-IN" sz="2200">
                <a:solidFill>
                  <a:schemeClr val="dk1"/>
                </a:solidFill>
                <a:latin typeface="Calibri"/>
                <a:ea typeface="Calibri"/>
                <a:cs typeface="Calibri"/>
                <a:sym typeface="Calibri"/>
              </a:rPr>
              <a:t>Co-guide gave us an insight about web-app integration.</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Char char="●"/>
            </a:pPr>
            <a:r>
              <a:rPr lang="en-IN" sz="2200">
                <a:solidFill>
                  <a:schemeClr val="dk1"/>
                </a:solidFill>
                <a:latin typeface="Calibri"/>
                <a:ea typeface="Calibri"/>
                <a:cs typeface="Calibri"/>
                <a:sym typeface="Calibri"/>
              </a:rPr>
              <a:t>The technologies suggested for Full stack implementation-</a:t>
            </a:r>
            <a:endParaRPr sz="2200">
              <a:solidFill>
                <a:schemeClr val="dk1"/>
              </a:solidFill>
              <a:latin typeface="Calibri"/>
              <a:ea typeface="Calibri"/>
              <a:cs typeface="Calibri"/>
              <a:sym typeface="Calibri"/>
            </a:endParaRPr>
          </a:p>
          <a:p>
            <a:pPr indent="0" lvl="0" marL="914400" rtl="0" algn="l">
              <a:lnSpc>
                <a:spcPct val="90000"/>
              </a:lnSpc>
              <a:spcBef>
                <a:spcPts val="1000"/>
              </a:spcBef>
              <a:spcAft>
                <a:spcPts val="0"/>
              </a:spcAft>
              <a:buClr>
                <a:schemeClr val="dk1"/>
              </a:buClr>
              <a:buSzPts val="1100"/>
              <a:buFont typeface="Arial"/>
              <a:buNone/>
            </a:pPr>
            <a:r>
              <a:rPr lang="en-IN" sz="2200">
                <a:solidFill>
                  <a:schemeClr val="dk1"/>
                </a:solidFill>
                <a:latin typeface="Calibri"/>
                <a:ea typeface="Calibri"/>
                <a:cs typeface="Calibri"/>
                <a:sym typeface="Calibri"/>
              </a:rPr>
              <a:t>a) Frontend - React.js / HTML / CSS</a:t>
            </a:r>
            <a:endParaRPr sz="2200">
              <a:solidFill>
                <a:schemeClr val="dk1"/>
              </a:solidFill>
              <a:latin typeface="Calibri"/>
              <a:ea typeface="Calibri"/>
              <a:cs typeface="Calibri"/>
              <a:sym typeface="Calibri"/>
            </a:endParaRPr>
          </a:p>
          <a:p>
            <a:pPr indent="0" lvl="0" marL="914400" rtl="0" algn="l">
              <a:lnSpc>
                <a:spcPct val="90000"/>
              </a:lnSpc>
              <a:spcBef>
                <a:spcPts val="1000"/>
              </a:spcBef>
              <a:spcAft>
                <a:spcPts val="0"/>
              </a:spcAft>
              <a:buClr>
                <a:schemeClr val="dk1"/>
              </a:buClr>
              <a:buSzPts val="1100"/>
              <a:buFont typeface="Arial"/>
              <a:buNone/>
            </a:pPr>
            <a:r>
              <a:rPr lang="en-IN" sz="2200">
                <a:solidFill>
                  <a:schemeClr val="dk1"/>
                </a:solidFill>
                <a:latin typeface="Calibri"/>
                <a:ea typeface="Calibri"/>
                <a:cs typeface="Calibri"/>
                <a:sym typeface="Calibri"/>
              </a:rPr>
              <a:t>b) Backend - Django / Flask (as Python is used)</a:t>
            </a:r>
            <a:endParaRPr sz="2200">
              <a:solidFill>
                <a:schemeClr val="dk1"/>
              </a:solidFill>
              <a:latin typeface="Calibri"/>
              <a:ea typeface="Calibri"/>
              <a:cs typeface="Calibri"/>
              <a:sym typeface="Calibri"/>
            </a:endParaRPr>
          </a:p>
          <a:p>
            <a:pPr indent="-368300" lvl="0" marL="457200" rtl="0" algn="l">
              <a:lnSpc>
                <a:spcPct val="90000"/>
              </a:lnSpc>
              <a:spcBef>
                <a:spcPts val="1000"/>
              </a:spcBef>
              <a:spcAft>
                <a:spcPts val="0"/>
              </a:spcAft>
              <a:buClr>
                <a:schemeClr val="dk1"/>
              </a:buClr>
              <a:buSzPts val="2200"/>
              <a:buChar char="●"/>
            </a:pPr>
            <a:r>
              <a:rPr lang="en-IN" sz="2200">
                <a:solidFill>
                  <a:schemeClr val="dk1"/>
                </a:solidFill>
                <a:latin typeface="Calibri"/>
                <a:ea typeface="Calibri"/>
                <a:cs typeface="Calibri"/>
                <a:sym typeface="Calibri"/>
              </a:rPr>
              <a:t>Co-guide suggested us to give an update once full-stack implementation is completed and asked to reach out to him in case of any query.</a:t>
            </a:r>
            <a:endParaRPr sz="2200">
              <a:solidFill>
                <a:schemeClr val="dk1"/>
              </a:solidFill>
              <a:latin typeface="Calibri"/>
              <a:ea typeface="Calibri"/>
              <a:cs typeface="Calibri"/>
              <a:sym typeface="Calibri"/>
            </a:endParaRPr>
          </a:p>
          <a:p>
            <a:pPr indent="0" lvl="0" marL="457200" rtl="0" algn="l">
              <a:lnSpc>
                <a:spcPct val="90000"/>
              </a:lnSpc>
              <a:spcBef>
                <a:spcPts val="100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64" name="Google Shape;264;p29"/>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65" name="Google Shape;265;p29"/>
          <p:cNvPicPr preferRelativeResize="0"/>
          <p:nvPr/>
        </p:nvPicPr>
        <p:blipFill rotWithShape="1">
          <a:blip r:embed="rId3">
            <a:alphaModFix/>
          </a:blip>
          <a:srcRect b="0" l="0" r="0" t="0"/>
          <a:stretch/>
        </p:blipFill>
        <p:spPr>
          <a:xfrm>
            <a:off x="-56322" y="0"/>
            <a:ext cx="9144000" cy="6858000"/>
          </a:xfrm>
          <a:prstGeom prst="rect">
            <a:avLst/>
          </a:prstGeom>
          <a:noFill/>
          <a:ln>
            <a:noFill/>
          </a:ln>
        </p:spPr>
      </p:pic>
      <p:sp>
        <p:nvSpPr>
          <p:cNvPr id="266" name="Google Shape;266;p29"/>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267" name="Google Shape;267;p29"/>
          <p:cNvSpPr txBox="1"/>
          <p:nvPr/>
        </p:nvSpPr>
        <p:spPr>
          <a:xfrm>
            <a:off x="1207250" y="403200"/>
            <a:ext cx="7394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i="0" lang="en-IN" sz="3600" u="none" cap="none" strike="noStrike">
                <a:solidFill>
                  <a:srgbClr val="000000"/>
                </a:solidFill>
                <a:latin typeface="Times New Roman"/>
                <a:ea typeface="Times New Roman"/>
                <a:cs typeface="Times New Roman"/>
                <a:sym typeface="Times New Roman"/>
              </a:rPr>
              <a:t>PROJECT TOOL SNAPSHOT:</a:t>
            </a:r>
            <a:endParaRPr i="0" sz="3600" u="none" cap="none" strike="noStrike">
              <a:solidFill>
                <a:srgbClr val="000000"/>
              </a:solidFill>
              <a:latin typeface="Times New Roman"/>
              <a:ea typeface="Times New Roman"/>
              <a:cs typeface="Times New Roman"/>
              <a:sym typeface="Times New Roman"/>
            </a:endParaRPr>
          </a:p>
        </p:txBody>
      </p:sp>
      <p:pic>
        <p:nvPicPr>
          <p:cNvPr id="268" name="Google Shape;268;p29"/>
          <p:cNvPicPr preferRelativeResize="0"/>
          <p:nvPr/>
        </p:nvPicPr>
        <p:blipFill>
          <a:blip r:embed="rId4">
            <a:alphaModFix/>
          </a:blip>
          <a:stretch>
            <a:fillRect/>
          </a:stretch>
        </p:blipFill>
        <p:spPr>
          <a:xfrm>
            <a:off x="917175" y="1313224"/>
            <a:ext cx="8170498" cy="394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74" name="Google Shape;274;p30"/>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75" name="Google Shape;275;p30"/>
          <p:cNvPicPr preferRelativeResize="0"/>
          <p:nvPr/>
        </p:nvPicPr>
        <p:blipFill rotWithShape="1">
          <a:blip r:embed="rId3">
            <a:alphaModFix/>
          </a:blip>
          <a:srcRect b="0" l="0" r="0" t="0"/>
          <a:stretch/>
        </p:blipFill>
        <p:spPr>
          <a:xfrm>
            <a:off x="-127950" y="-193325"/>
            <a:ext cx="9349550" cy="7104299"/>
          </a:xfrm>
          <a:prstGeom prst="rect">
            <a:avLst/>
          </a:prstGeom>
          <a:noFill/>
          <a:ln>
            <a:noFill/>
          </a:ln>
        </p:spPr>
      </p:pic>
      <p:sp>
        <p:nvSpPr>
          <p:cNvPr id="276" name="Google Shape;276;p30"/>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pic>
        <p:nvPicPr>
          <p:cNvPr id="277" name="Google Shape;277;p30"/>
          <p:cNvPicPr preferRelativeResize="0"/>
          <p:nvPr/>
        </p:nvPicPr>
        <p:blipFill>
          <a:blip r:embed="rId4">
            <a:alphaModFix/>
          </a:blip>
          <a:stretch>
            <a:fillRect/>
          </a:stretch>
        </p:blipFill>
        <p:spPr>
          <a:xfrm>
            <a:off x="870469" y="1338239"/>
            <a:ext cx="8351132" cy="4041175"/>
          </a:xfrm>
          <a:prstGeom prst="rect">
            <a:avLst/>
          </a:prstGeom>
          <a:noFill/>
          <a:ln>
            <a:noFill/>
          </a:ln>
        </p:spPr>
      </p:pic>
      <p:sp>
        <p:nvSpPr>
          <p:cNvPr id="278" name="Google Shape;278;p30"/>
          <p:cNvSpPr txBox="1"/>
          <p:nvPr/>
        </p:nvSpPr>
        <p:spPr>
          <a:xfrm>
            <a:off x="1143000" y="151775"/>
            <a:ext cx="610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600">
                <a:solidFill>
                  <a:schemeClr val="dk1"/>
                </a:solidFill>
                <a:latin typeface="Times New Roman"/>
                <a:ea typeface="Times New Roman"/>
                <a:cs typeface="Times New Roman"/>
                <a:sym typeface="Times New Roman"/>
              </a:rPr>
              <a:t>PROJECT TOOL SNAPSHOT:</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84" name="Google Shape;284;p31"/>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85" name="Google Shape;285;p31"/>
          <p:cNvPicPr preferRelativeResize="0"/>
          <p:nvPr/>
        </p:nvPicPr>
        <p:blipFill rotWithShape="1">
          <a:blip r:embed="rId3">
            <a:alphaModFix/>
          </a:blip>
          <a:srcRect b="0" l="0" r="0" t="0"/>
          <a:stretch/>
        </p:blipFill>
        <p:spPr>
          <a:xfrm>
            <a:off x="-127950" y="-193325"/>
            <a:ext cx="9349550" cy="7104299"/>
          </a:xfrm>
          <a:prstGeom prst="rect">
            <a:avLst/>
          </a:prstGeom>
          <a:noFill/>
          <a:ln>
            <a:noFill/>
          </a:ln>
        </p:spPr>
      </p:pic>
      <p:sp>
        <p:nvSpPr>
          <p:cNvPr id="286" name="Google Shape;286;p31"/>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287" name="Google Shape;287;p31"/>
          <p:cNvSpPr txBox="1"/>
          <p:nvPr/>
        </p:nvSpPr>
        <p:spPr>
          <a:xfrm>
            <a:off x="1143000" y="151775"/>
            <a:ext cx="610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600">
                <a:solidFill>
                  <a:schemeClr val="dk1"/>
                </a:solidFill>
                <a:latin typeface="Times New Roman"/>
                <a:ea typeface="Times New Roman"/>
                <a:cs typeface="Times New Roman"/>
                <a:sym typeface="Times New Roman"/>
              </a:rPr>
              <a:t>PROJECT TOOL SNAPSHOT:</a:t>
            </a:r>
            <a:endParaRPr sz="3600">
              <a:solidFill>
                <a:schemeClr val="dk1"/>
              </a:solidFill>
              <a:latin typeface="Times New Roman"/>
              <a:ea typeface="Times New Roman"/>
              <a:cs typeface="Times New Roman"/>
              <a:sym typeface="Times New Roman"/>
            </a:endParaRPr>
          </a:p>
        </p:txBody>
      </p:sp>
      <p:pic>
        <p:nvPicPr>
          <p:cNvPr id="288" name="Google Shape;288;p31"/>
          <p:cNvPicPr preferRelativeResize="0"/>
          <p:nvPr/>
        </p:nvPicPr>
        <p:blipFill rotWithShape="1">
          <a:blip r:embed="rId4">
            <a:alphaModFix/>
          </a:blip>
          <a:srcRect b="14951" l="0" r="0" t="0"/>
          <a:stretch/>
        </p:blipFill>
        <p:spPr>
          <a:xfrm>
            <a:off x="868400" y="1423450"/>
            <a:ext cx="8275599" cy="368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5" name="Google Shape;95;p14"/>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96" name="Google Shape;96;p14"/>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98" name="Google Shape;98;p14"/>
          <p:cNvSpPr txBox="1"/>
          <p:nvPr/>
        </p:nvSpPr>
        <p:spPr>
          <a:xfrm>
            <a:off x="1384475" y="465900"/>
            <a:ext cx="73407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rgbClr val="000000"/>
                </a:solidFill>
                <a:latin typeface="Calibri"/>
                <a:ea typeface="Calibri"/>
                <a:cs typeface="Calibri"/>
                <a:sym typeface="Calibri"/>
              </a:rPr>
              <a:t>INTRODUCTION TO THE PROBLEM:</a:t>
            </a:r>
            <a:endParaRPr b="0" i="0" sz="3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99" name="Google Shape;99;p14"/>
          <p:cNvSpPr txBox="1"/>
          <p:nvPr/>
        </p:nvSpPr>
        <p:spPr>
          <a:xfrm>
            <a:off x="1384475" y="2014075"/>
            <a:ext cx="7086600" cy="3340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Times New Roman"/>
              <a:buChar char="➢"/>
            </a:pPr>
            <a:r>
              <a:rPr lang="en-IN" sz="2000">
                <a:solidFill>
                  <a:schemeClr val="dk1"/>
                </a:solidFill>
                <a:latin typeface="Times New Roman"/>
                <a:ea typeface="Times New Roman"/>
                <a:cs typeface="Times New Roman"/>
                <a:sym typeface="Times New Roman"/>
              </a:rPr>
              <a:t>A brain tumor is the development of aberrant brain cells, some of which can lead to cancer., hence it is essential to predict the tumor at an early stage and provide diagnosis accordingly.</a:t>
            </a:r>
            <a:br>
              <a:rPr lang="en-IN" sz="2000">
                <a:solidFill>
                  <a:schemeClr val="dk1"/>
                </a:solidFill>
                <a:latin typeface="Times New Roman"/>
                <a:ea typeface="Times New Roman"/>
                <a:cs typeface="Times New Roman"/>
                <a:sym typeface="Times New Roman"/>
              </a:rPr>
            </a:br>
            <a:br>
              <a:rPr lang="en-IN" sz="2000">
                <a:solidFill>
                  <a:schemeClr val="dk1"/>
                </a:solidFill>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IN" sz="2000">
                <a:latin typeface="Times New Roman"/>
                <a:ea typeface="Times New Roman"/>
                <a:cs typeface="Times New Roman"/>
                <a:sym typeface="Times New Roman"/>
              </a:rPr>
              <a:t>Based on the above situation,our problem statement is Detection and Classification of Brain Tumor (MRI) using CNN (deep learning)</a:t>
            </a:r>
            <a:endParaRPr sz="2000">
              <a:latin typeface="Times New Roman"/>
              <a:ea typeface="Times New Roman"/>
              <a:cs typeface="Times New Roman"/>
              <a:sym typeface="Times New Roman"/>
            </a:endParaRPr>
          </a:p>
          <a:p>
            <a:pPr indent="0" lvl="0" marL="91440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294" name="Google Shape;294;p32"/>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295" name="Google Shape;295;p32"/>
          <p:cNvPicPr preferRelativeResize="0"/>
          <p:nvPr/>
        </p:nvPicPr>
        <p:blipFill rotWithShape="1">
          <a:blip r:embed="rId3">
            <a:alphaModFix/>
          </a:blip>
          <a:srcRect b="0" l="0" r="0" t="0"/>
          <a:stretch/>
        </p:blipFill>
        <p:spPr>
          <a:xfrm>
            <a:off x="-127950" y="-193325"/>
            <a:ext cx="9349550" cy="7104299"/>
          </a:xfrm>
          <a:prstGeom prst="rect">
            <a:avLst/>
          </a:prstGeom>
          <a:noFill/>
          <a:ln>
            <a:noFill/>
          </a:ln>
        </p:spPr>
      </p:pic>
      <p:sp>
        <p:nvSpPr>
          <p:cNvPr id="296" name="Google Shape;296;p32"/>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297" name="Google Shape;297;p32"/>
          <p:cNvSpPr txBox="1"/>
          <p:nvPr/>
        </p:nvSpPr>
        <p:spPr>
          <a:xfrm>
            <a:off x="1143000" y="151775"/>
            <a:ext cx="610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pic>
        <p:nvPicPr>
          <p:cNvPr id="298" name="Google Shape;298;p32"/>
          <p:cNvPicPr preferRelativeResize="0"/>
          <p:nvPr/>
        </p:nvPicPr>
        <p:blipFill>
          <a:blip r:embed="rId4">
            <a:alphaModFix/>
          </a:blip>
          <a:stretch>
            <a:fillRect/>
          </a:stretch>
        </p:blipFill>
        <p:spPr>
          <a:xfrm>
            <a:off x="1769000" y="262175"/>
            <a:ext cx="5881550" cy="5492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304" name="Google Shape;304;p33"/>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305" name="Google Shape;305;p33"/>
          <p:cNvPicPr preferRelativeResize="0"/>
          <p:nvPr/>
        </p:nvPicPr>
        <p:blipFill rotWithShape="1">
          <a:blip r:embed="rId3">
            <a:alphaModFix/>
          </a:blip>
          <a:srcRect b="0" l="0" r="0" t="0"/>
          <a:stretch/>
        </p:blipFill>
        <p:spPr>
          <a:xfrm>
            <a:off x="-56322" y="0"/>
            <a:ext cx="9144000" cy="6858000"/>
          </a:xfrm>
          <a:prstGeom prst="rect">
            <a:avLst/>
          </a:prstGeom>
          <a:noFill/>
          <a:ln>
            <a:noFill/>
          </a:ln>
        </p:spPr>
      </p:pic>
      <p:sp>
        <p:nvSpPr>
          <p:cNvPr id="306" name="Google Shape;306;p33"/>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307" name="Google Shape;307;p33"/>
          <p:cNvSpPr txBox="1"/>
          <p:nvPr/>
        </p:nvSpPr>
        <p:spPr>
          <a:xfrm>
            <a:off x="2260850" y="2491250"/>
            <a:ext cx="5651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8" name="Google Shape;308;p33"/>
          <p:cNvSpPr txBox="1"/>
          <p:nvPr/>
        </p:nvSpPr>
        <p:spPr>
          <a:xfrm>
            <a:off x="1935200" y="2491250"/>
            <a:ext cx="6245100" cy="1154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300"/>
              <a:buFont typeface="Arial"/>
              <a:buNone/>
            </a:pPr>
            <a:r>
              <a:rPr b="1" i="0" lang="en-IN" sz="6300" u="none" cap="none" strike="noStrike">
                <a:solidFill>
                  <a:srgbClr val="000000"/>
                </a:solidFill>
                <a:latin typeface="Times New Roman"/>
                <a:ea typeface="Times New Roman"/>
                <a:cs typeface="Times New Roman"/>
                <a:sym typeface="Times New Roman"/>
              </a:rPr>
              <a:t>THANK YOU !</a:t>
            </a:r>
            <a:endParaRPr b="1" i="0" sz="6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05" name="Google Shape;105;p15"/>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06" name="Google Shape;106;p15"/>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107" name="Google Shape;107;p15"/>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08" name="Google Shape;108;p15"/>
          <p:cNvSpPr txBox="1"/>
          <p:nvPr/>
        </p:nvSpPr>
        <p:spPr>
          <a:xfrm>
            <a:off x="1384475" y="465900"/>
            <a:ext cx="7340700" cy="2511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800"/>
              <a:buFont typeface="Arial"/>
              <a:buNone/>
            </a:pPr>
            <a:r>
              <a:rPr lang="en-IN" sz="4400">
                <a:solidFill>
                  <a:schemeClr val="dk1"/>
                </a:solidFill>
                <a:latin typeface="Times New Roman"/>
                <a:ea typeface="Times New Roman"/>
                <a:cs typeface="Times New Roman"/>
                <a:sym typeface="Times New Roman"/>
              </a:rPr>
              <a:t>Contribution of Each project Members</a:t>
            </a:r>
            <a:endParaRPr sz="4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sz="36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Calibri"/>
              <a:ea typeface="Calibri"/>
              <a:cs typeface="Calibri"/>
              <a:sym typeface="Calibri"/>
            </a:endParaRPr>
          </a:p>
        </p:txBody>
      </p:sp>
      <p:sp>
        <p:nvSpPr>
          <p:cNvPr id="109" name="Google Shape;109;p15"/>
          <p:cNvSpPr txBox="1"/>
          <p:nvPr/>
        </p:nvSpPr>
        <p:spPr>
          <a:xfrm>
            <a:off x="1384475" y="2014075"/>
            <a:ext cx="7086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500">
              <a:latin typeface="Calibri"/>
              <a:ea typeface="Calibri"/>
              <a:cs typeface="Calibri"/>
              <a:sym typeface="Calibri"/>
            </a:endParaRPr>
          </a:p>
        </p:txBody>
      </p:sp>
      <p:graphicFrame>
        <p:nvGraphicFramePr>
          <p:cNvPr id="110" name="Google Shape;110;p15"/>
          <p:cNvGraphicFramePr/>
          <p:nvPr/>
        </p:nvGraphicFramePr>
        <p:xfrm>
          <a:off x="1435325" y="2266825"/>
          <a:ext cx="3000000" cy="3000000"/>
        </p:xfrm>
        <a:graphic>
          <a:graphicData uri="http://schemas.openxmlformats.org/drawingml/2006/table">
            <a:tbl>
              <a:tblPr>
                <a:noFill/>
                <a:tableStyleId>{50D8B018-8B89-4C09-BE6C-D7A3F5A73109}</a:tableStyleId>
              </a:tblPr>
              <a:tblGrid>
                <a:gridCol w="3619500"/>
                <a:gridCol w="3619500"/>
              </a:tblGrid>
              <a:tr h="616975">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Yukta N Shettigar - 1DS19CS197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AI/ML implementation </a:t>
                      </a:r>
                      <a:endParaRPr>
                        <a:latin typeface="Times New Roman"/>
                        <a:ea typeface="Times New Roman"/>
                        <a:cs typeface="Times New Roman"/>
                        <a:sym typeface="Times New Roman"/>
                      </a:endParaRPr>
                    </a:p>
                  </a:txBody>
                  <a:tcPr marT="91425" marB="91425" marR="91425" marL="91425"/>
                </a:tc>
              </a:tr>
              <a:tr h="561775">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Bhargavi S - 1DS19CS198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AI/ML implementation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r h="644575">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Keerthana K - 1DS19CS721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Web App Integration (Frontend - AI/ML)</a:t>
                      </a:r>
                      <a:endParaRPr>
                        <a:latin typeface="Times New Roman"/>
                        <a:ea typeface="Times New Roman"/>
                        <a:cs typeface="Times New Roman"/>
                        <a:sym typeface="Times New Roman"/>
                      </a:endParaRPr>
                    </a:p>
                  </a:txBody>
                  <a:tcPr marT="91425" marB="91425" marR="91425" marL="91425"/>
                </a:tc>
              </a:tr>
              <a:tr h="713575">
                <a:tc>
                  <a:txBody>
                    <a:bodyPr/>
                    <a:lstStyle/>
                    <a:p>
                      <a:pPr indent="0" lvl="0" marL="0" rtl="0" algn="l">
                        <a:spcBef>
                          <a:spcPts val="0"/>
                        </a:spcBef>
                        <a:spcAft>
                          <a:spcPts val="0"/>
                        </a:spcAft>
                        <a:buNone/>
                      </a:pPr>
                      <a:r>
                        <a:rPr lang="en-IN">
                          <a:latin typeface="Times New Roman"/>
                          <a:ea typeface="Times New Roman"/>
                          <a:cs typeface="Times New Roman"/>
                          <a:sym typeface="Times New Roman"/>
                        </a:rPr>
                        <a:t>K R Divyashree - 1DS19CS722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Web App Integration (Frontend - AI/ML)</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16" name="Google Shape;116;p16"/>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17" name="Google Shape;117;p16"/>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118" name="Google Shape;118;p16"/>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19" name="Google Shape;119;p16"/>
          <p:cNvSpPr txBox="1"/>
          <p:nvPr/>
        </p:nvSpPr>
        <p:spPr>
          <a:xfrm>
            <a:off x="1149775" y="460650"/>
            <a:ext cx="7586100" cy="105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0" name="Google Shape;120;p16"/>
          <p:cNvSpPr txBox="1"/>
          <p:nvPr/>
        </p:nvSpPr>
        <p:spPr>
          <a:xfrm>
            <a:off x="1111475" y="215600"/>
            <a:ext cx="7470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IN" sz="3600" u="none" cap="none" strike="noStrike">
                <a:solidFill>
                  <a:srgbClr val="000000"/>
                </a:solidFill>
                <a:latin typeface="Calibri"/>
                <a:ea typeface="Calibri"/>
                <a:cs typeface="Calibri"/>
                <a:sym typeface="Calibri"/>
              </a:rPr>
              <a:t>SYSTEM DIAGRAM / ARCHITECTURE:</a:t>
            </a:r>
            <a:endParaRPr b="0" i="0" sz="3600" u="none" cap="none" strike="noStrike">
              <a:solidFill>
                <a:srgbClr val="000000"/>
              </a:solidFill>
              <a:latin typeface="Calibri"/>
              <a:ea typeface="Calibri"/>
              <a:cs typeface="Calibri"/>
              <a:sym typeface="Calibri"/>
            </a:endParaRPr>
          </a:p>
        </p:txBody>
      </p:sp>
      <p:pic>
        <p:nvPicPr>
          <p:cNvPr id="121" name="Google Shape;121;p16"/>
          <p:cNvPicPr preferRelativeResize="0"/>
          <p:nvPr/>
        </p:nvPicPr>
        <p:blipFill>
          <a:blip r:embed="rId4">
            <a:alphaModFix/>
          </a:blip>
          <a:stretch>
            <a:fillRect/>
          </a:stretch>
        </p:blipFill>
        <p:spPr>
          <a:xfrm>
            <a:off x="961275" y="1158250"/>
            <a:ext cx="7926575" cy="46558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27" name="Google Shape;127;p1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28" name="Google Shape;128;p17"/>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129" name="Google Shape;129;p17"/>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30" name="Google Shape;130;p17"/>
          <p:cNvSpPr txBox="1"/>
          <p:nvPr/>
        </p:nvSpPr>
        <p:spPr>
          <a:xfrm>
            <a:off x="1149775" y="460650"/>
            <a:ext cx="758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1" name="Google Shape;131;p17"/>
          <p:cNvSpPr txBox="1"/>
          <p:nvPr/>
        </p:nvSpPr>
        <p:spPr>
          <a:xfrm>
            <a:off x="1111475" y="215600"/>
            <a:ext cx="7470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lang="en-IN" sz="3600">
                <a:latin typeface="Times New Roman"/>
                <a:ea typeface="Times New Roman"/>
                <a:cs typeface="Times New Roman"/>
                <a:sym typeface="Times New Roman"/>
              </a:rPr>
              <a:t>MODULES:</a:t>
            </a:r>
            <a:endParaRPr i="0" sz="3600" u="none" cap="none" strike="noStrike">
              <a:solidFill>
                <a:srgbClr val="000000"/>
              </a:solidFill>
              <a:latin typeface="Times New Roman"/>
              <a:ea typeface="Times New Roman"/>
              <a:cs typeface="Times New Roman"/>
              <a:sym typeface="Times New Roman"/>
            </a:endParaRPr>
          </a:p>
        </p:txBody>
      </p:sp>
      <p:sp>
        <p:nvSpPr>
          <p:cNvPr id="132" name="Google Shape;132;p17"/>
          <p:cNvSpPr txBox="1"/>
          <p:nvPr/>
        </p:nvSpPr>
        <p:spPr>
          <a:xfrm>
            <a:off x="1143000" y="860850"/>
            <a:ext cx="5427900" cy="4602900"/>
          </a:xfrm>
          <a:prstGeom prst="rect">
            <a:avLst/>
          </a:prstGeom>
          <a:noFill/>
          <a:ln>
            <a:noFill/>
          </a:ln>
        </p:spPr>
        <p:txBody>
          <a:bodyPr anchorCtr="0" anchor="t" bIns="91425" lIns="91425" spcFirstLastPara="1" rIns="91425" wrap="square" tIns="91425">
            <a:spAutoFit/>
          </a:bodyPr>
          <a:lstStyle/>
          <a:p>
            <a:pPr indent="0" lvl="0" marL="0" marR="114300" rtl="0" algn="l">
              <a:lnSpc>
                <a:spcPct val="150000"/>
              </a:lnSpc>
              <a:spcBef>
                <a:spcPts val="0"/>
              </a:spcBef>
              <a:spcAft>
                <a:spcPts val="0"/>
              </a:spcAft>
              <a:buNone/>
            </a:pPr>
            <a:r>
              <a:t/>
            </a:r>
            <a:endParaRPr sz="1850">
              <a:solidFill>
                <a:srgbClr val="5F6368"/>
              </a:solidFill>
              <a:highlight>
                <a:srgbClr val="FFFFFF"/>
              </a:highlight>
            </a:endParaRPr>
          </a:p>
          <a:p>
            <a:pPr indent="-365125" lvl="0" marL="457200" marR="114300" rtl="0" algn="l">
              <a:lnSpc>
                <a:spcPct val="150000"/>
              </a:lnSpc>
              <a:spcBef>
                <a:spcPts val="0"/>
              </a:spcBef>
              <a:spcAft>
                <a:spcPts val="0"/>
              </a:spcAft>
              <a:buClr>
                <a:srgbClr val="000000"/>
              </a:buClr>
              <a:buSzPts val="2150"/>
              <a:buFont typeface="Times New Roman"/>
              <a:buChar char="➢"/>
            </a:pPr>
            <a:r>
              <a:rPr lang="en-IN" sz="2150">
                <a:highlight>
                  <a:srgbClr val="FFFFFF"/>
                </a:highlight>
                <a:latin typeface="Times New Roman"/>
                <a:ea typeface="Times New Roman"/>
                <a:cs typeface="Times New Roman"/>
                <a:sym typeface="Times New Roman"/>
              </a:rPr>
              <a:t>Importing all the Necessary Libraries</a:t>
            </a:r>
            <a:endParaRPr sz="2150">
              <a:highlight>
                <a:srgbClr val="FFFFFF"/>
              </a:highlight>
              <a:latin typeface="Times New Roman"/>
              <a:ea typeface="Times New Roman"/>
              <a:cs typeface="Times New Roman"/>
              <a:sym typeface="Times New Roman"/>
            </a:endParaRPr>
          </a:p>
          <a:p>
            <a:pPr indent="-365125" lvl="0" marL="457200" marR="114300" rtl="0" algn="l">
              <a:lnSpc>
                <a:spcPct val="150000"/>
              </a:lnSpc>
              <a:spcBef>
                <a:spcPts val="0"/>
              </a:spcBef>
              <a:spcAft>
                <a:spcPts val="0"/>
              </a:spcAft>
              <a:buClr>
                <a:srgbClr val="000000"/>
              </a:buClr>
              <a:buSzPts val="2150"/>
              <a:buFont typeface="Times New Roman"/>
              <a:buChar char="➢"/>
            </a:pPr>
            <a:r>
              <a:rPr lang="en-IN" sz="2150">
                <a:highlight>
                  <a:srgbClr val="FFFFFF"/>
                </a:highlight>
                <a:latin typeface="Times New Roman"/>
                <a:ea typeface="Times New Roman"/>
                <a:cs typeface="Times New Roman"/>
                <a:sym typeface="Times New Roman"/>
              </a:rPr>
              <a:t>Data </a:t>
            </a:r>
            <a:r>
              <a:rPr lang="en-IN" sz="2150">
                <a:highlight>
                  <a:srgbClr val="FFFFFF"/>
                </a:highlight>
                <a:latin typeface="Times New Roman"/>
                <a:ea typeface="Times New Roman"/>
                <a:cs typeface="Times New Roman"/>
                <a:sym typeface="Times New Roman"/>
              </a:rPr>
              <a:t>Preparation</a:t>
            </a:r>
            <a:endParaRPr sz="2150">
              <a:highlight>
                <a:srgbClr val="FFFFFF"/>
              </a:highlight>
              <a:latin typeface="Times New Roman"/>
              <a:ea typeface="Times New Roman"/>
              <a:cs typeface="Times New Roman"/>
              <a:sym typeface="Times New Roman"/>
            </a:endParaRPr>
          </a:p>
          <a:p>
            <a:pPr indent="-365125" lvl="0" marL="457200" marR="114300" rtl="0" algn="l">
              <a:lnSpc>
                <a:spcPct val="150000"/>
              </a:lnSpc>
              <a:spcBef>
                <a:spcPts val="0"/>
              </a:spcBef>
              <a:spcAft>
                <a:spcPts val="0"/>
              </a:spcAft>
              <a:buClr>
                <a:srgbClr val="000000"/>
              </a:buClr>
              <a:buSzPts val="2150"/>
              <a:buFont typeface="Times New Roman"/>
              <a:buChar char="➢"/>
            </a:pPr>
            <a:r>
              <a:rPr lang="en-IN" sz="2150">
                <a:highlight>
                  <a:srgbClr val="FFFFFF"/>
                </a:highlight>
                <a:latin typeface="Times New Roman"/>
                <a:ea typeface="Times New Roman"/>
                <a:cs typeface="Times New Roman"/>
                <a:sym typeface="Times New Roman"/>
              </a:rPr>
              <a:t>Preprocessing</a:t>
            </a:r>
            <a:endParaRPr sz="2150">
              <a:highlight>
                <a:srgbClr val="FFFFFF"/>
              </a:highlight>
              <a:latin typeface="Times New Roman"/>
              <a:ea typeface="Times New Roman"/>
              <a:cs typeface="Times New Roman"/>
              <a:sym typeface="Times New Roman"/>
            </a:endParaRPr>
          </a:p>
          <a:p>
            <a:pPr indent="-365125" lvl="0" marL="457200" marR="114300" rtl="0" algn="l">
              <a:lnSpc>
                <a:spcPct val="150000"/>
              </a:lnSpc>
              <a:spcBef>
                <a:spcPts val="0"/>
              </a:spcBef>
              <a:spcAft>
                <a:spcPts val="0"/>
              </a:spcAft>
              <a:buClr>
                <a:srgbClr val="000000"/>
              </a:buClr>
              <a:buSzPts val="2150"/>
              <a:buFont typeface="Times New Roman"/>
              <a:buChar char="➢"/>
            </a:pPr>
            <a:r>
              <a:rPr lang="en-IN" sz="2150">
                <a:highlight>
                  <a:srgbClr val="FFFFFF"/>
                </a:highlight>
                <a:latin typeface="Times New Roman"/>
                <a:ea typeface="Times New Roman"/>
                <a:cs typeface="Times New Roman"/>
                <a:sym typeface="Times New Roman"/>
              </a:rPr>
              <a:t>Transfer Learning</a:t>
            </a:r>
            <a:endParaRPr sz="2150">
              <a:highlight>
                <a:srgbClr val="FFFFFF"/>
              </a:highlight>
              <a:latin typeface="Times New Roman"/>
              <a:ea typeface="Times New Roman"/>
              <a:cs typeface="Times New Roman"/>
              <a:sym typeface="Times New Roman"/>
            </a:endParaRPr>
          </a:p>
          <a:p>
            <a:pPr indent="-365125" lvl="0" marL="457200" marR="114300" rtl="0" algn="l">
              <a:lnSpc>
                <a:spcPct val="150000"/>
              </a:lnSpc>
              <a:spcBef>
                <a:spcPts val="0"/>
              </a:spcBef>
              <a:spcAft>
                <a:spcPts val="0"/>
              </a:spcAft>
              <a:buClr>
                <a:srgbClr val="000000"/>
              </a:buClr>
              <a:buSzPts val="2150"/>
              <a:buFont typeface="Times New Roman"/>
              <a:buChar char="➢"/>
            </a:pPr>
            <a:r>
              <a:rPr lang="en-IN" sz="2150">
                <a:highlight>
                  <a:srgbClr val="FFFFFF"/>
                </a:highlight>
                <a:latin typeface="Times New Roman"/>
                <a:ea typeface="Times New Roman"/>
                <a:cs typeface="Times New Roman"/>
                <a:sym typeface="Times New Roman"/>
              </a:rPr>
              <a:t>Training The Model</a:t>
            </a:r>
            <a:endParaRPr sz="2150">
              <a:highlight>
                <a:srgbClr val="FFFFFF"/>
              </a:highlight>
              <a:latin typeface="Times New Roman"/>
              <a:ea typeface="Times New Roman"/>
              <a:cs typeface="Times New Roman"/>
              <a:sym typeface="Times New Roman"/>
            </a:endParaRPr>
          </a:p>
          <a:p>
            <a:pPr indent="-365125" lvl="0" marL="457200" marR="114300" rtl="0" algn="l">
              <a:lnSpc>
                <a:spcPct val="150000"/>
              </a:lnSpc>
              <a:spcBef>
                <a:spcPts val="0"/>
              </a:spcBef>
              <a:spcAft>
                <a:spcPts val="0"/>
              </a:spcAft>
              <a:buClr>
                <a:srgbClr val="000000"/>
              </a:buClr>
              <a:buSzPts val="2150"/>
              <a:buFont typeface="Times New Roman"/>
              <a:buChar char="➢"/>
            </a:pPr>
            <a:r>
              <a:rPr lang="en-IN" sz="2150">
                <a:highlight>
                  <a:srgbClr val="FFFFFF"/>
                </a:highlight>
                <a:latin typeface="Times New Roman"/>
                <a:ea typeface="Times New Roman"/>
                <a:cs typeface="Times New Roman"/>
                <a:sym typeface="Times New Roman"/>
              </a:rPr>
              <a:t>Prediction</a:t>
            </a:r>
            <a:endParaRPr sz="2150">
              <a:highlight>
                <a:srgbClr val="FFFFFF"/>
              </a:highlight>
              <a:latin typeface="Times New Roman"/>
              <a:ea typeface="Times New Roman"/>
              <a:cs typeface="Times New Roman"/>
              <a:sym typeface="Times New Roman"/>
            </a:endParaRPr>
          </a:p>
          <a:p>
            <a:pPr indent="-365125" lvl="0" marL="457200" marR="114300" rtl="0" algn="l">
              <a:lnSpc>
                <a:spcPct val="150000"/>
              </a:lnSpc>
              <a:spcBef>
                <a:spcPts val="0"/>
              </a:spcBef>
              <a:spcAft>
                <a:spcPts val="0"/>
              </a:spcAft>
              <a:buClr>
                <a:srgbClr val="000000"/>
              </a:buClr>
              <a:buSzPts val="2150"/>
              <a:buFont typeface="Times New Roman"/>
              <a:buChar char="➢"/>
            </a:pPr>
            <a:r>
              <a:rPr lang="en-IN" sz="2150">
                <a:highlight>
                  <a:srgbClr val="FFFFFF"/>
                </a:highlight>
                <a:latin typeface="Times New Roman"/>
                <a:ea typeface="Times New Roman"/>
                <a:cs typeface="Times New Roman"/>
                <a:sym typeface="Times New Roman"/>
              </a:rPr>
              <a:t>Evaluation / Classification</a:t>
            </a:r>
            <a:endParaRPr sz="2150">
              <a:highlight>
                <a:srgbClr val="FFFFFF"/>
              </a:highlight>
              <a:latin typeface="Times New Roman"/>
              <a:ea typeface="Times New Roman"/>
              <a:cs typeface="Times New Roman"/>
              <a:sym typeface="Times New Roman"/>
            </a:endParaRPr>
          </a:p>
          <a:p>
            <a:pPr indent="-228600" lvl="0" marL="457200" rtl="0" algn="l">
              <a:lnSpc>
                <a:spcPct val="90000"/>
              </a:lnSpc>
              <a:spcBef>
                <a:spcPts val="10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38" name="Google Shape;138;p18"/>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39" name="Google Shape;139;p18"/>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140" name="Google Shape;140;p18"/>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41" name="Google Shape;141;p18"/>
          <p:cNvSpPr txBox="1"/>
          <p:nvPr/>
        </p:nvSpPr>
        <p:spPr>
          <a:xfrm>
            <a:off x="1149775" y="460650"/>
            <a:ext cx="758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2" name="Google Shape;142;p18"/>
          <p:cNvSpPr txBox="1"/>
          <p:nvPr/>
        </p:nvSpPr>
        <p:spPr>
          <a:xfrm>
            <a:off x="1111475" y="215600"/>
            <a:ext cx="7470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lang="en-IN" sz="3600">
                <a:latin typeface="Times New Roman"/>
                <a:ea typeface="Times New Roman"/>
                <a:cs typeface="Times New Roman"/>
                <a:sym typeface="Times New Roman"/>
              </a:rPr>
              <a:t>Modules Descriptions:</a:t>
            </a:r>
            <a:endParaRPr i="0" sz="3600" u="none" cap="none" strike="noStrike">
              <a:solidFill>
                <a:srgbClr val="000000"/>
              </a:solidFill>
              <a:latin typeface="Times New Roman"/>
              <a:ea typeface="Times New Roman"/>
              <a:cs typeface="Times New Roman"/>
              <a:sym typeface="Times New Roman"/>
            </a:endParaRPr>
          </a:p>
        </p:txBody>
      </p:sp>
      <p:sp>
        <p:nvSpPr>
          <p:cNvPr id="143" name="Google Shape;143;p18"/>
          <p:cNvSpPr txBox="1"/>
          <p:nvPr/>
        </p:nvSpPr>
        <p:spPr>
          <a:xfrm>
            <a:off x="1111475" y="954500"/>
            <a:ext cx="8108700" cy="5387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AutoNum type="arabicPeriod"/>
            </a:pPr>
            <a:r>
              <a:rPr b="1" lang="en-IN" sz="1800" u="sng">
                <a:solidFill>
                  <a:schemeClr val="dk1"/>
                </a:solidFill>
                <a:latin typeface="Times New Roman"/>
                <a:ea typeface="Times New Roman"/>
                <a:cs typeface="Times New Roman"/>
                <a:sym typeface="Times New Roman"/>
              </a:rPr>
              <a:t>Importing Libraries</a:t>
            </a:r>
            <a:r>
              <a:rPr lang="en-IN" sz="1800">
                <a:solidFill>
                  <a:schemeClr val="dk1"/>
                </a:solidFill>
                <a:latin typeface="Times New Roman"/>
                <a:ea typeface="Times New Roman"/>
                <a:cs typeface="Times New Roman"/>
                <a:sym typeface="Times New Roman"/>
              </a:rPr>
              <a:t> : Following libraries were imported - numpy,matplotlib,tensorflow,sklearn,pandas and the required libraries.</a:t>
            </a:r>
            <a:br>
              <a:rPr lang="en-I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Calibri"/>
              <a:buAutoNum type="arabicPeriod"/>
            </a:pPr>
            <a:r>
              <a:rPr b="1" lang="en-IN" sz="1800" u="sng">
                <a:solidFill>
                  <a:schemeClr val="dk1"/>
                </a:solidFill>
                <a:latin typeface="Times New Roman"/>
                <a:ea typeface="Times New Roman"/>
                <a:cs typeface="Times New Roman"/>
                <a:sym typeface="Times New Roman"/>
              </a:rPr>
              <a:t>Data Preperation</a:t>
            </a:r>
            <a:r>
              <a:rPr lang="en-IN" sz="1800">
                <a:solidFill>
                  <a:schemeClr val="dk1"/>
                </a:solidFill>
                <a:latin typeface="Times New Roman"/>
                <a:ea typeface="Times New Roman"/>
                <a:cs typeface="Times New Roman"/>
                <a:sym typeface="Times New Roman"/>
              </a:rPr>
              <a:t> : </a:t>
            </a:r>
            <a:r>
              <a:rPr lang="en-IN" sz="1800">
                <a:solidFill>
                  <a:schemeClr val="dk1"/>
                </a:solidFill>
                <a:highlight>
                  <a:srgbClr val="FFFFFF"/>
                </a:highlight>
                <a:latin typeface="Times New Roman"/>
                <a:ea typeface="Times New Roman"/>
                <a:cs typeface="Times New Roman"/>
                <a:sym typeface="Times New Roman"/>
              </a:rPr>
              <a:t>Appending all the images from the directories into a Python list and then converting them into numpy arrays after resizing it.</a:t>
            </a:r>
            <a:endParaRPr sz="1800">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AutoNum type="arabicPeriod"/>
            </a:pPr>
            <a:r>
              <a:rPr b="1" lang="en-IN" sz="1800" u="sng">
                <a:solidFill>
                  <a:schemeClr val="dk1"/>
                </a:solidFill>
                <a:highlight>
                  <a:srgbClr val="FFFFFF"/>
                </a:highlight>
                <a:latin typeface="Times New Roman"/>
                <a:ea typeface="Times New Roman"/>
                <a:cs typeface="Times New Roman"/>
                <a:sym typeface="Times New Roman"/>
              </a:rPr>
              <a:t>Preprocessing</a:t>
            </a:r>
            <a:r>
              <a:rPr lang="en-IN" sz="1800">
                <a:solidFill>
                  <a:schemeClr val="dk1"/>
                </a:solidFill>
                <a:highlight>
                  <a:srgbClr val="FFFFFF"/>
                </a:highlight>
                <a:latin typeface="Times New Roman"/>
                <a:ea typeface="Times New Roman"/>
                <a:cs typeface="Times New Roman"/>
                <a:sym typeface="Times New Roman"/>
              </a:rPr>
              <a:t> : Dividing the dataset into </a:t>
            </a:r>
            <a:r>
              <a:rPr b="1" lang="en-IN" sz="1800">
                <a:solidFill>
                  <a:schemeClr val="dk1"/>
                </a:solidFill>
                <a:highlight>
                  <a:srgbClr val="FFFFFF"/>
                </a:highlight>
                <a:latin typeface="Times New Roman"/>
                <a:ea typeface="Times New Roman"/>
                <a:cs typeface="Times New Roman"/>
                <a:sym typeface="Times New Roman"/>
              </a:rPr>
              <a:t>Training</a:t>
            </a:r>
            <a:r>
              <a:rPr lang="en-IN" sz="1800">
                <a:solidFill>
                  <a:schemeClr val="dk1"/>
                </a:solidFill>
                <a:highlight>
                  <a:srgbClr val="FFFFFF"/>
                </a:highlight>
                <a:latin typeface="Times New Roman"/>
                <a:ea typeface="Times New Roman"/>
                <a:cs typeface="Times New Roman"/>
                <a:sym typeface="Times New Roman"/>
              </a:rPr>
              <a:t> and </a:t>
            </a:r>
            <a:r>
              <a:rPr b="1" lang="en-IN" sz="1800">
                <a:solidFill>
                  <a:schemeClr val="dk1"/>
                </a:solidFill>
                <a:highlight>
                  <a:srgbClr val="FFFFFF"/>
                </a:highlight>
                <a:latin typeface="Times New Roman"/>
                <a:ea typeface="Times New Roman"/>
                <a:cs typeface="Times New Roman"/>
                <a:sym typeface="Times New Roman"/>
              </a:rPr>
              <a:t>Testing</a:t>
            </a:r>
            <a:r>
              <a:rPr lang="en-IN" sz="1800">
                <a:solidFill>
                  <a:schemeClr val="dk1"/>
                </a:solidFill>
                <a:highlight>
                  <a:srgbClr val="FFFFFF"/>
                </a:highlight>
                <a:latin typeface="Times New Roman"/>
                <a:ea typeface="Times New Roman"/>
                <a:cs typeface="Times New Roman"/>
                <a:sym typeface="Times New Roman"/>
              </a:rPr>
              <a:t> sets and performing </a:t>
            </a:r>
            <a:r>
              <a:rPr b="1" lang="en-IN" sz="1800">
                <a:solidFill>
                  <a:schemeClr val="dk1"/>
                </a:solidFill>
                <a:highlight>
                  <a:srgbClr val="FFFFFF"/>
                </a:highlight>
                <a:latin typeface="Times New Roman"/>
                <a:ea typeface="Times New Roman"/>
                <a:cs typeface="Times New Roman"/>
                <a:sym typeface="Times New Roman"/>
              </a:rPr>
              <a:t>One Hot Encoding</a:t>
            </a:r>
            <a:r>
              <a:rPr lang="en-IN" sz="1800">
                <a:solidFill>
                  <a:schemeClr val="dk1"/>
                </a:solidFill>
                <a:highlight>
                  <a:srgbClr val="FFFFFF"/>
                </a:highlight>
                <a:latin typeface="Times New Roman"/>
                <a:ea typeface="Times New Roman"/>
                <a:cs typeface="Times New Roman"/>
                <a:sym typeface="Times New Roman"/>
              </a:rPr>
              <a:t> on the labels after converting it into numerical values.</a:t>
            </a:r>
            <a:br>
              <a:rPr lang="en-IN" sz="1800">
                <a:solidFill>
                  <a:schemeClr val="dk1"/>
                </a:solidFill>
                <a:highlight>
                  <a:srgbClr val="FFFFFF"/>
                </a:highlight>
                <a:latin typeface="Times New Roman"/>
                <a:ea typeface="Times New Roman"/>
                <a:cs typeface="Times New Roman"/>
                <a:sym typeface="Times New Roman"/>
              </a:rPr>
            </a:b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AutoNum type="arabicPeriod"/>
            </a:pPr>
            <a:r>
              <a:rPr b="1" lang="en-IN" sz="1800" u="sng">
                <a:solidFill>
                  <a:schemeClr val="dk1"/>
                </a:solidFill>
                <a:highlight>
                  <a:srgbClr val="FFFFFF"/>
                </a:highlight>
                <a:latin typeface="Times New Roman"/>
                <a:ea typeface="Times New Roman"/>
                <a:cs typeface="Times New Roman"/>
                <a:sym typeface="Times New Roman"/>
              </a:rPr>
              <a:t>Transfer learning</a:t>
            </a:r>
            <a:r>
              <a:rPr lang="en-IN" sz="1800">
                <a:solidFill>
                  <a:schemeClr val="dk1"/>
                </a:solidFill>
                <a:highlight>
                  <a:srgbClr val="FFFFFF"/>
                </a:highlight>
                <a:latin typeface="Times New Roman"/>
                <a:ea typeface="Times New Roman"/>
                <a:cs typeface="Times New Roman"/>
                <a:sym typeface="Times New Roman"/>
              </a:rPr>
              <a:t> : </a:t>
            </a:r>
            <a:r>
              <a:rPr lang="en-IN" sz="1800">
                <a:solidFill>
                  <a:schemeClr val="dk1"/>
                </a:solidFill>
                <a:highlight>
                  <a:schemeClr val="lt1"/>
                </a:highlight>
                <a:latin typeface="Times New Roman"/>
                <a:ea typeface="Times New Roman"/>
                <a:cs typeface="Times New Roman"/>
                <a:sym typeface="Times New Roman"/>
              </a:rPr>
              <a:t>Transfer learning is an</a:t>
            </a:r>
            <a:r>
              <a:rPr b="1" lang="en-IN" sz="1800">
                <a:solidFill>
                  <a:schemeClr val="dk1"/>
                </a:solidFill>
                <a:highlight>
                  <a:schemeClr val="lt1"/>
                </a:highlight>
                <a:latin typeface="Times New Roman"/>
                <a:ea typeface="Times New Roman"/>
                <a:cs typeface="Times New Roman"/>
                <a:sym typeface="Times New Roman"/>
              </a:rPr>
              <a:t> amazing way to speed up deep learning training</a:t>
            </a:r>
            <a:r>
              <a:rPr lang="en-IN" sz="1800">
                <a:solidFill>
                  <a:schemeClr val="dk1"/>
                </a:solidFill>
                <a:highlight>
                  <a:schemeClr val="lt1"/>
                </a:highlight>
                <a:latin typeface="Times New Roman"/>
                <a:ea typeface="Times New Roman"/>
                <a:cs typeface="Times New Roman"/>
                <a:sym typeface="Times New Roman"/>
              </a:rPr>
              <a:t>. It helps solve complex problems with pre-defined data and models.</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Calibri"/>
              <a:buAutoNum type="alphaLcParenR"/>
            </a:pPr>
            <a:r>
              <a:rPr lang="en-IN" sz="1800">
                <a:solidFill>
                  <a:schemeClr val="dk1"/>
                </a:solidFill>
                <a:highlight>
                  <a:schemeClr val="lt1"/>
                </a:highlight>
                <a:latin typeface="Times New Roman"/>
                <a:ea typeface="Times New Roman"/>
                <a:cs typeface="Times New Roman"/>
                <a:sym typeface="Times New Roman"/>
              </a:rPr>
              <a:t>Here, we have reused </a:t>
            </a:r>
            <a:r>
              <a:rPr b="1" lang="en-IN" sz="1800">
                <a:solidFill>
                  <a:schemeClr val="dk1"/>
                </a:solidFill>
                <a:highlight>
                  <a:srgbClr val="FFFFFF"/>
                </a:highlight>
                <a:latin typeface="Times New Roman"/>
                <a:ea typeface="Times New Roman"/>
                <a:cs typeface="Times New Roman"/>
                <a:sym typeface="Times New Roman"/>
              </a:rPr>
              <a:t>EfficientNetB0</a:t>
            </a:r>
            <a:r>
              <a:rPr lang="en-IN" sz="1800">
                <a:solidFill>
                  <a:schemeClr val="dk1"/>
                </a:solidFill>
                <a:highlight>
                  <a:srgbClr val="FFFFFF"/>
                </a:highlight>
                <a:latin typeface="Times New Roman"/>
                <a:ea typeface="Times New Roman"/>
                <a:cs typeface="Times New Roman"/>
                <a:sym typeface="Times New Roman"/>
              </a:rPr>
              <a:t> model which will use the weights from the </a:t>
            </a:r>
            <a:r>
              <a:rPr b="1" lang="en-IN" sz="1800">
                <a:solidFill>
                  <a:schemeClr val="dk1"/>
                </a:solidFill>
                <a:highlight>
                  <a:srgbClr val="FFFFFF"/>
                </a:highlight>
                <a:latin typeface="Times New Roman"/>
                <a:ea typeface="Times New Roman"/>
                <a:cs typeface="Times New Roman"/>
                <a:sym typeface="Times New Roman"/>
              </a:rPr>
              <a:t>ImageNet</a:t>
            </a:r>
            <a:r>
              <a:rPr lang="en-IN" sz="1800">
                <a:solidFill>
                  <a:schemeClr val="dk1"/>
                </a:solidFill>
                <a:highlight>
                  <a:srgbClr val="FFFFFF"/>
                </a:highlight>
                <a:latin typeface="Times New Roman"/>
                <a:ea typeface="Times New Roman"/>
                <a:cs typeface="Times New Roman"/>
                <a:sym typeface="Times New Roman"/>
              </a:rPr>
              <a:t> dataset.</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Calibri"/>
              <a:buAutoNum type="alphaLcParenR"/>
            </a:pPr>
            <a:r>
              <a:rPr lang="en-IN" sz="1800">
                <a:solidFill>
                  <a:schemeClr val="dk1"/>
                </a:solidFill>
                <a:highlight>
                  <a:schemeClr val="lt1"/>
                </a:highlight>
                <a:latin typeface="Times New Roman"/>
                <a:ea typeface="Times New Roman"/>
                <a:cs typeface="Times New Roman"/>
                <a:sym typeface="Times New Roman"/>
              </a:rPr>
              <a:t>We replaced the top/output layer of the predefined model and add our own layers namely, </a:t>
            </a:r>
            <a:r>
              <a:rPr b="1" lang="en-IN" sz="1800">
                <a:solidFill>
                  <a:schemeClr val="dk1"/>
                </a:solidFill>
                <a:highlight>
                  <a:srgbClr val="FFFFFF"/>
                </a:highlight>
                <a:latin typeface="Times New Roman"/>
                <a:ea typeface="Times New Roman"/>
                <a:cs typeface="Times New Roman"/>
                <a:sym typeface="Times New Roman"/>
              </a:rPr>
              <a:t>GlobalAveragePooling2D ,Dropout, Dense. </a:t>
            </a:r>
            <a:r>
              <a:rPr lang="en-IN" sz="1800">
                <a:solidFill>
                  <a:schemeClr val="dk1"/>
                </a:solidFill>
                <a:highlight>
                  <a:srgbClr val="FFFFFF"/>
                </a:highlight>
                <a:latin typeface="Times New Roman"/>
                <a:ea typeface="Times New Roman"/>
                <a:cs typeface="Times New Roman"/>
                <a:sym typeface="Times New Roman"/>
              </a:rPr>
              <a:t>(CNN layers)</a:t>
            </a:r>
            <a:br>
              <a:rPr lang="en-IN" sz="1800">
                <a:solidFill>
                  <a:schemeClr val="dk1"/>
                </a:solidFill>
                <a:highlight>
                  <a:schemeClr val="lt1"/>
                </a:highlight>
                <a:latin typeface="Times New Roman"/>
                <a:ea typeface="Times New Roman"/>
                <a:cs typeface="Times New Roman"/>
                <a:sym typeface="Times New Roman"/>
              </a:rPr>
            </a:br>
            <a:endParaRPr sz="18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49" name="Google Shape;149;p19"/>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50" name="Google Shape;150;p19"/>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151" name="Google Shape;151;p19"/>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52" name="Google Shape;152;p19"/>
          <p:cNvSpPr txBox="1"/>
          <p:nvPr/>
        </p:nvSpPr>
        <p:spPr>
          <a:xfrm>
            <a:off x="1149775" y="460650"/>
            <a:ext cx="758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53" name="Google Shape;153;p19"/>
          <p:cNvSpPr txBox="1"/>
          <p:nvPr/>
        </p:nvSpPr>
        <p:spPr>
          <a:xfrm>
            <a:off x="1111475" y="215600"/>
            <a:ext cx="7470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lang="en-IN" sz="3600">
                <a:latin typeface="Times New Roman"/>
                <a:ea typeface="Times New Roman"/>
                <a:cs typeface="Times New Roman"/>
                <a:sym typeface="Times New Roman"/>
              </a:rPr>
              <a:t>Modules Descriptions:</a:t>
            </a:r>
            <a:endParaRPr i="0" sz="3600" u="none" cap="none" strike="noStrike">
              <a:solidFill>
                <a:srgbClr val="000000"/>
              </a:solidFill>
              <a:latin typeface="Times New Roman"/>
              <a:ea typeface="Times New Roman"/>
              <a:cs typeface="Times New Roman"/>
              <a:sym typeface="Times New Roman"/>
            </a:endParaRPr>
          </a:p>
        </p:txBody>
      </p:sp>
      <p:sp>
        <p:nvSpPr>
          <p:cNvPr id="154" name="Google Shape;154;p19"/>
          <p:cNvSpPr txBox="1"/>
          <p:nvPr/>
        </p:nvSpPr>
        <p:spPr>
          <a:xfrm>
            <a:off x="1111475" y="954500"/>
            <a:ext cx="8108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Calibri"/>
                <a:ea typeface="Calibri"/>
                <a:cs typeface="Calibri"/>
                <a:sym typeface="Calibri"/>
              </a:rPr>
              <a:t>5. </a:t>
            </a:r>
            <a:r>
              <a:rPr b="1" lang="en-IN" sz="1800" u="sng">
                <a:solidFill>
                  <a:schemeClr val="dk1"/>
                </a:solidFill>
                <a:latin typeface="Times New Roman"/>
                <a:ea typeface="Times New Roman"/>
                <a:cs typeface="Times New Roman"/>
                <a:sym typeface="Times New Roman"/>
              </a:rPr>
              <a:t>Training the model</a:t>
            </a:r>
            <a:r>
              <a:rPr lang="en-IN" sz="1800">
                <a:solidFill>
                  <a:schemeClr val="dk1"/>
                </a:solidFill>
                <a:latin typeface="Times New Roman"/>
                <a:ea typeface="Times New Roman"/>
                <a:cs typeface="Times New Roman"/>
                <a:sym typeface="Times New Roman"/>
              </a:rPr>
              <a:t> : Here the model is being trained and the results are as follows.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55" name="Google Shape;155;p19"/>
          <p:cNvPicPr preferRelativeResize="0"/>
          <p:nvPr/>
        </p:nvPicPr>
        <p:blipFill>
          <a:blip r:embed="rId4">
            <a:alphaModFix/>
          </a:blip>
          <a:stretch>
            <a:fillRect/>
          </a:stretch>
        </p:blipFill>
        <p:spPr>
          <a:xfrm>
            <a:off x="2113950" y="1476150"/>
            <a:ext cx="5418250" cy="2387700"/>
          </a:xfrm>
          <a:prstGeom prst="rect">
            <a:avLst/>
          </a:prstGeom>
          <a:noFill/>
          <a:ln>
            <a:noFill/>
          </a:ln>
        </p:spPr>
      </p:pic>
      <p:sp>
        <p:nvSpPr>
          <p:cNvPr id="156" name="Google Shape;156;p19"/>
          <p:cNvSpPr txBox="1"/>
          <p:nvPr/>
        </p:nvSpPr>
        <p:spPr>
          <a:xfrm>
            <a:off x="2217401" y="1552404"/>
            <a:ext cx="2036400" cy="150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nvSpPr>
        <p:spPr>
          <a:xfrm>
            <a:off x="1280250" y="4123500"/>
            <a:ext cx="71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8" name="Google Shape;158;p19"/>
          <p:cNvSpPr txBox="1"/>
          <p:nvPr/>
        </p:nvSpPr>
        <p:spPr>
          <a:xfrm>
            <a:off x="1149775" y="4163825"/>
            <a:ext cx="7586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6. </a:t>
            </a:r>
            <a:r>
              <a:rPr b="1" lang="en-IN" sz="1800" u="sng">
                <a:latin typeface="Times New Roman"/>
                <a:ea typeface="Times New Roman"/>
                <a:cs typeface="Times New Roman"/>
                <a:sym typeface="Times New Roman"/>
              </a:rPr>
              <a:t>Prediction</a:t>
            </a:r>
            <a:r>
              <a:rPr lang="en-IN" sz="1800">
                <a:latin typeface="Times New Roman"/>
                <a:ea typeface="Times New Roman"/>
                <a:cs typeface="Times New Roman"/>
                <a:sym typeface="Times New Roman"/>
              </a:rPr>
              <a:t> </a:t>
            </a:r>
            <a:r>
              <a:rPr lang="en-IN" sz="1800">
                <a:latin typeface="Times New Roman"/>
                <a:ea typeface="Times New Roman"/>
                <a:cs typeface="Times New Roman"/>
                <a:sym typeface="Times New Roman"/>
              </a:rPr>
              <a:t>: </a:t>
            </a:r>
            <a:r>
              <a:rPr lang="en-IN" sz="1800">
                <a:solidFill>
                  <a:schemeClr val="dk1"/>
                </a:solidFill>
                <a:highlight>
                  <a:srgbClr val="FFFFFF"/>
                </a:highlight>
                <a:latin typeface="Times New Roman"/>
                <a:ea typeface="Times New Roman"/>
                <a:cs typeface="Times New Roman"/>
                <a:sym typeface="Times New Roman"/>
              </a:rPr>
              <a:t> </a:t>
            </a:r>
            <a:r>
              <a:rPr lang="en-IN" sz="1800">
                <a:solidFill>
                  <a:schemeClr val="dk1"/>
                </a:solidFill>
                <a:highlight>
                  <a:srgbClr val="FFFFFF"/>
                </a:highlight>
                <a:latin typeface="Times New Roman"/>
                <a:ea typeface="Times New Roman"/>
                <a:cs typeface="Times New Roman"/>
                <a:sym typeface="Times New Roman"/>
              </a:rPr>
              <a:t>We used </a:t>
            </a:r>
            <a:r>
              <a:rPr i="1" lang="en-IN" sz="1800">
                <a:solidFill>
                  <a:schemeClr val="dk1"/>
                </a:solidFill>
                <a:highlight>
                  <a:srgbClr val="FFFFFF"/>
                </a:highlight>
                <a:latin typeface="Times New Roman"/>
                <a:ea typeface="Times New Roman"/>
                <a:cs typeface="Times New Roman"/>
                <a:sym typeface="Times New Roman"/>
              </a:rPr>
              <a:t>argmax function</a:t>
            </a:r>
            <a:r>
              <a:rPr lang="en-IN" sz="1800">
                <a:solidFill>
                  <a:schemeClr val="dk1"/>
                </a:solidFill>
                <a:highlight>
                  <a:srgbClr val="FFFFFF"/>
                </a:highlight>
                <a:latin typeface="Times New Roman"/>
                <a:ea typeface="Times New Roman"/>
                <a:cs typeface="Times New Roman"/>
                <a:sym typeface="Times New Roman"/>
              </a:rPr>
              <a:t> as each row from the prediction array contains four values for the respective labels. </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Calibri"/>
              <a:buChar char="●"/>
            </a:pPr>
            <a:r>
              <a:rPr lang="en-IN" sz="1800">
                <a:solidFill>
                  <a:schemeClr val="dk1"/>
                </a:solidFill>
                <a:highlight>
                  <a:srgbClr val="FFFFFF"/>
                </a:highlight>
                <a:latin typeface="Times New Roman"/>
                <a:ea typeface="Times New Roman"/>
                <a:cs typeface="Times New Roman"/>
                <a:sym typeface="Times New Roman"/>
              </a:rPr>
              <a:t>The </a:t>
            </a:r>
            <a:r>
              <a:rPr b="1" lang="en-IN" sz="1800">
                <a:solidFill>
                  <a:schemeClr val="dk1"/>
                </a:solidFill>
                <a:highlight>
                  <a:srgbClr val="FFFFFF"/>
                </a:highlight>
                <a:latin typeface="Times New Roman"/>
                <a:ea typeface="Times New Roman"/>
                <a:cs typeface="Times New Roman"/>
                <a:sym typeface="Times New Roman"/>
              </a:rPr>
              <a:t>maximum</a:t>
            </a:r>
            <a:r>
              <a:rPr lang="en-IN" sz="1800">
                <a:solidFill>
                  <a:schemeClr val="dk1"/>
                </a:solidFill>
                <a:highlight>
                  <a:srgbClr val="FFFFFF"/>
                </a:highlight>
                <a:latin typeface="Times New Roman"/>
                <a:ea typeface="Times New Roman"/>
                <a:cs typeface="Times New Roman"/>
                <a:sym typeface="Times New Roman"/>
              </a:rPr>
              <a:t> value which is in each row depicts the predicted output out of the 4 possible outcomes.</a:t>
            </a:r>
            <a:endParaRPr sz="180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IN" sz="1800">
                <a:solidFill>
                  <a:schemeClr val="dk1"/>
                </a:solidFill>
                <a:highlight>
                  <a:srgbClr val="FFFFFF"/>
                </a:highlight>
                <a:latin typeface="Times New Roman"/>
                <a:ea typeface="Times New Roman"/>
                <a:cs typeface="Times New Roman"/>
                <a:sym typeface="Times New Roman"/>
              </a:rPr>
              <a:t>So with </a:t>
            </a:r>
            <a:r>
              <a:rPr i="1" lang="en-IN" sz="1800">
                <a:solidFill>
                  <a:schemeClr val="dk1"/>
                </a:solidFill>
                <a:highlight>
                  <a:srgbClr val="FFFFFF"/>
                </a:highlight>
                <a:latin typeface="Times New Roman"/>
                <a:ea typeface="Times New Roman"/>
                <a:cs typeface="Times New Roman"/>
                <a:sym typeface="Times New Roman"/>
              </a:rPr>
              <a:t>argmax</a:t>
            </a:r>
            <a:r>
              <a:rPr lang="en-IN" sz="1800">
                <a:solidFill>
                  <a:schemeClr val="dk1"/>
                </a:solidFill>
                <a:highlight>
                  <a:srgbClr val="FFFFFF"/>
                </a:highlight>
                <a:latin typeface="Times New Roman"/>
                <a:ea typeface="Times New Roman"/>
                <a:cs typeface="Times New Roman"/>
                <a:sym typeface="Times New Roman"/>
              </a:rPr>
              <a:t>, we found out the index associated with the predicted outcome.</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64" name="Google Shape;164;p20"/>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65" name="Google Shape;165;p20"/>
          <p:cNvPicPr preferRelativeResize="0"/>
          <p:nvPr/>
        </p:nvPicPr>
        <p:blipFill rotWithShape="1">
          <a:blip r:embed="rId3">
            <a:alphaModFix/>
          </a:blip>
          <a:srcRect b="0" l="0" r="0" t="0"/>
          <a:stretch/>
        </p:blipFill>
        <p:spPr>
          <a:xfrm>
            <a:off x="3" y="-63800"/>
            <a:ext cx="9144000" cy="6858000"/>
          </a:xfrm>
          <a:prstGeom prst="rect">
            <a:avLst/>
          </a:prstGeom>
          <a:noFill/>
          <a:ln>
            <a:noFill/>
          </a:ln>
        </p:spPr>
      </p:pic>
      <p:sp>
        <p:nvSpPr>
          <p:cNvPr id="166" name="Google Shape;166;p20"/>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67" name="Google Shape;167;p20"/>
          <p:cNvSpPr txBox="1"/>
          <p:nvPr/>
        </p:nvSpPr>
        <p:spPr>
          <a:xfrm>
            <a:off x="1149775" y="460650"/>
            <a:ext cx="758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68" name="Google Shape;168;p20"/>
          <p:cNvSpPr txBox="1"/>
          <p:nvPr/>
        </p:nvSpPr>
        <p:spPr>
          <a:xfrm>
            <a:off x="1111475" y="215600"/>
            <a:ext cx="7470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lang="en-IN" sz="3600">
                <a:latin typeface="Times New Roman"/>
                <a:ea typeface="Times New Roman"/>
                <a:cs typeface="Times New Roman"/>
                <a:sym typeface="Times New Roman"/>
              </a:rPr>
              <a:t>Modules Descriptions:</a:t>
            </a:r>
            <a:endParaRPr i="0" sz="3600" u="none" cap="none" strike="noStrike">
              <a:solidFill>
                <a:srgbClr val="000000"/>
              </a:solidFill>
              <a:latin typeface="Times New Roman"/>
              <a:ea typeface="Times New Roman"/>
              <a:cs typeface="Times New Roman"/>
              <a:sym typeface="Times New Roman"/>
            </a:endParaRPr>
          </a:p>
        </p:txBody>
      </p:sp>
      <p:sp>
        <p:nvSpPr>
          <p:cNvPr id="169" name="Google Shape;169;p20"/>
          <p:cNvSpPr txBox="1"/>
          <p:nvPr/>
        </p:nvSpPr>
        <p:spPr>
          <a:xfrm>
            <a:off x="2217401" y="1552404"/>
            <a:ext cx="2036400" cy="150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nvSpPr>
        <p:spPr>
          <a:xfrm>
            <a:off x="1280250" y="4123500"/>
            <a:ext cx="71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1" name="Google Shape;171;p20"/>
          <p:cNvSpPr txBox="1"/>
          <p:nvPr/>
        </p:nvSpPr>
        <p:spPr>
          <a:xfrm>
            <a:off x="1232400" y="965625"/>
            <a:ext cx="735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7. </a:t>
            </a:r>
            <a:r>
              <a:rPr b="1" lang="en-IN" sz="1800" u="sng">
                <a:latin typeface="Times New Roman"/>
                <a:ea typeface="Times New Roman"/>
                <a:cs typeface="Times New Roman"/>
                <a:sym typeface="Times New Roman"/>
              </a:rPr>
              <a:t>Evaluation</a:t>
            </a:r>
            <a:r>
              <a:rPr lang="en-IN" sz="1800">
                <a:latin typeface="Times New Roman"/>
                <a:ea typeface="Times New Roman"/>
                <a:cs typeface="Times New Roman"/>
                <a:sym typeface="Times New Roman"/>
              </a:rPr>
              <a:t> : We have used confusion matrix for evaluation, and the evaluation metrics include </a:t>
            </a:r>
            <a:r>
              <a:rPr b="1" lang="en-IN" sz="1800">
                <a:latin typeface="Times New Roman"/>
                <a:ea typeface="Times New Roman"/>
                <a:cs typeface="Times New Roman"/>
                <a:sym typeface="Times New Roman"/>
              </a:rPr>
              <a:t>precision, recall, f1-score </a:t>
            </a:r>
            <a:r>
              <a:rPr lang="en-IN" sz="1800">
                <a:latin typeface="Times New Roman"/>
                <a:ea typeface="Times New Roman"/>
                <a:cs typeface="Times New Roman"/>
                <a:sym typeface="Times New Roman"/>
              </a:rPr>
              <a:t>and</a:t>
            </a:r>
            <a:r>
              <a:rPr b="1" lang="en-IN" sz="1800">
                <a:latin typeface="Times New Roman"/>
                <a:ea typeface="Times New Roman"/>
                <a:cs typeface="Times New Roman"/>
                <a:sym typeface="Times New Roman"/>
              </a:rPr>
              <a:t> support</a:t>
            </a:r>
            <a:endParaRPr b="1" sz="1800">
              <a:latin typeface="Times New Roman"/>
              <a:ea typeface="Times New Roman"/>
              <a:cs typeface="Times New Roman"/>
              <a:sym typeface="Times New Roman"/>
            </a:endParaRPr>
          </a:p>
        </p:txBody>
      </p:sp>
      <p:sp>
        <p:nvSpPr>
          <p:cNvPr id="172" name="Google Shape;172;p20"/>
          <p:cNvSpPr txBox="1"/>
          <p:nvPr/>
        </p:nvSpPr>
        <p:spPr>
          <a:xfrm>
            <a:off x="2173525" y="1809288"/>
            <a:ext cx="55386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50">
                <a:solidFill>
                  <a:srgbClr val="3C4043"/>
                </a:solidFill>
                <a:latin typeface="Roboto Mono"/>
                <a:ea typeface="Roboto Mono"/>
                <a:cs typeface="Roboto Mono"/>
                <a:sym typeface="Roboto Mono"/>
              </a:rPr>
              <a:t>  precision    recall  f1-score   support</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rPr lang="en-IN" sz="1050">
                <a:solidFill>
                  <a:srgbClr val="3C4043"/>
                </a:solidFill>
                <a:latin typeface="Roboto Mono"/>
                <a:ea typeface="Roboto Mono"/>
                <a:cs typeface="Roboto Mono"/>
                <a:sym typeface="Roboto Mono"/>
              </a:rPr>
              <a:t>           0       0.98      0.96      0.97        93</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rPr lang="en-IN" sz="1050">
                <a:solidFill>
                  <a:srgbClr val="3C4043"/>
                </a:solidFill>
                <a:latin typeface="Roboto Mono"/>
                <a:ea typeface="Roboto Mono"/>
                <a:cs typeface="Roboto Mono"/>
                <a:sym typeface="Roboto Mono"/>
              </a:rPr>
              <a:t>           1       0.96      1.00      0.98        51</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rPr lang="en-IN" sz="1050">
                <a:solidFill>
                  <a:srgbClr val="3C4043"/>
                </a:solidFill>
                <a:latin typeface="Roboto Mono"/>
                <a:ea typeface="Roboto Mono"/>
                <a:cs typeface="Roboto Mono"/>
                <a:sym typeface="Roboto Mono"/>
              </a:rPr>
              <a:t>           2       0.98      0.98      0.98        96</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rPr lang="en-IN" sz="1050">
                <a:solidFill>
                  <a:srgbClr val="3C4043"/>
                </a:solidFill>
                <a:latin typeface="Roboto Mono"/>
                <a:ea typeface="Roboto Mono"/>
                <a:cs typeface="Roboto Mono"/>
                <a:sym typeface="Roboto Mono"/>
              </a:rPr>
              <a:t>           3       1.00      1.00      1.00        87</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rPr lang="en-IN" sz="1050">
                <a:solidFill>
                  <a:srgbClr val="3C4043"/>
                </a:solidFill>
                <a:latin typeface="Roboto Mono"/>
                <a:ea typeface="Roboto Mono"/>
                <a:cs typeface="Roboto Mono"/>
                <a:sym typeface="Roboto Mono"/>
              </a:rPr>
              <a:t>    accuracy                           0.98       327</a:t>
            </a:r>
            <a:endParaRPr sz="1050">
              <a:solidFill>
                <a:srgbClr val="3C4043"/>
              </a:solidFill>
              <a:latin typeface="Roboto Mono"/>
              <a:ea typeface="Roboto Mono"/>
              <a:cs typeface="Roboto Mono"/>
              <a:sym typeface="Roboto Mono"/>
            </a:endParaRPr>
          </a:p>
          <a:p>
            <a:pPr indent="0" lvl="0" marL="0" rtl="0" algn="l">
              <a:spcBef>
                <a:spcPts val="0"/>
              </a:spcBef>
              <a:spcAft>
                <a:spcPts val="0"/>
              </a:spcAft>
              <a:buNone/>
            </a:pPr>
            <a:r>
              <a:rPr lang="en-IN" sz="1050">
                <a:solidFill>
                  <a:srgbClr val="3C4043"/>
                </a:solidFill>
                <a:latin typeface="Roboto Mono"/>
                <a:ea typeface="Roboto Mono"/>
                <a:cs typeface="Roboto Mono"/>
                <a:sym typeface="Roboto Mono"/>
              </a:rPr>
              <a:t>   macro avg       0.98      0.98      0.98       327</a:t>
            </a:r>
            <a:endParaRPr sz="1050">
              <a:solidFill>
                <a:srgbClr val="3C4043"/>
              </a:solidFill>
              <a:latin typeface="Roboto Mono"/>
              <a:ea typeface="Roboto Mono"/>
              <a:cs typeface="Roboto Mono"/>
              <a:sym typeface="Roboto Mono"/>
            </a:endParaRPr>
          </a:p>
          <a:p>
            <a:pPr indent="0" lvl="0" marL="0" rtl="0" algn="l">
              <a:lnSpc>
                <a:spcPct val="170000"/>
              </a:lnSpc>
              <a:spcBef>
                <a:spcPts val="0"/>
              </a:spcBef>
              <a:spcAft>
                <a:spcPts val="0"/>
              </a:spcAft>
              <a:buNone/>
            </a:pPr>
            <a:r>
              <a:rPr lang="en-IN" sz="1050">
                <a:solidFill>
                  <a:srgbClr val="3C4043"/>
                </a:solidFill>
                <a:latin typeface="Roboto Mono"/>
                <a:ea typeface="Roboto Mono"/>
                <a:cs typeface="Roboto Mono"/>
                <a:sym typeface="Roboto Mono"/>
              </a:rPr>
              <a:t>weighted avg       0.98      0.98      0.98       327</a:t>
            </a:r>
            <a:endParaRPr sz="1050">
              <a:solidFill>
                <a:srgbClr val="3C4043"/>
              </a:solidFill>
              <a:latin typeface="Roboto Mono"/>
              <a:ea typeface="Roboto Mono"/>
              <a:cs typeface="Roboto Mono"/>
              <a:sym typeface="Roboto Mono"/>
            </a:endParaRPr>
          </a:p>
        </p:txBody>
      </p:sp>
      <p:sp>
        <p:nvSpPr>
          <p:cNvPr id="173" name="Google Shape;173;p20"/>
          <p:cNvSpPr txBox="1"/>
          <p:nvPr/>
        </p:nvSpPr>
        <p:spPr>
          <a:xfrm>
            <a:off x="1143000" y="3995900"/>
            <a:ext cx="7250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latin typeface="Times New Roman"/>
                <a:ea typeface="Times New Roman"/>
                <a:cs typeface="Times New Roman"/>
                <a:sym typeface="Times New Roman"/>
              </a:rPr>
              <a:t>8. </a:t>
            </a:r>
            <a:r>
              <a:rPr b="1" lang="en-IN" sz="1800" u="sng">
                <a:latin typeface="Times New Roman"/>
                <a:ea typeface="Times New Roman"/>
                <a:cs typeface="Times New Roman"/>
                <a:sym typeface="Times New Roman"/>
              </a:rPr>
              <a:t>Classification</a:t>
            </a:r>
            <a:r>
              <a:rPr lang="en-IN" sz="1800">
                <a:latin typeface="Times New Roman"/>
                <a:ea typeface="Times New Roman"/>
                <a:cs typeface="Times New Roman"/>
                <a:sym typeface="Times New Roman"/>
              </a:rPr>
              <a:t> : </a:t>
            </a:r>
            <a:r>
              <a:rPr lang="en-IN" sz="1800">
                <a:latin typeface="Times New Roman"/>
                <a:ea typeface="Times New Roman"/>
                <a:cs typeface="Times New Roman"/>
                <a:sym typeface="Times New Roman"/>
              </a:rPr>
              <a:t>Classified</a:t>
            </a:r>
            <a:r>
              <a:rPr lang="en-IN" sz="1800">
                <a:latin typeface="Times New Roman"/>
                <a:ea typeface="Times New Roman"/>
                <a:cs typeface="Times New Roman"/>
                <a:sym typeface="Times New Roman"/>
              </a:rPr>
              <a:t> the tumors as follows (One Hot Encoding) : </a:t>
            </a:r>
            <a:endParaRPr sz="18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highlight>
                  <a:srgbClr val="FFFFFF"/>
                </a:highlight>
                <a:latin typeface="Times New Roman"/>
                <a:ea typeface="Times New Roman"/>
                <a:cs typeface="Times New Roman"/>
                <a:sym typeface="Times New Roman"/>
              </a:rPr>
              <a:t>0 - Glioma Tumor</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highlight>
                  <a:srgbClr val="FFFFFF"/>
                </a:highlight>
                <a:latin typeface="Times New Roman"/>
                <a:ea typeface="Times New Roman"/>
                <a:cs typeface="Times New Roman"/>
                <a:sym typeface="Times New Roman"/>
              </a:rPr>
              <a:t>1 - No Tumor</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1800">
                <a:solidFill>
                  <a:schemeClr val="dk1"/>
                </a:solidFill>
                <a:highlight>
                  <a:srgbClr val="FFFFFF"/>
                </a:highlight>
                <a:latin typeface="Times New Roman"/>
                <a:ea typeface="Times New Roman"/>
                <a:cs typeface="Times New Roman"/>
                <a:sym typeface="Times New Roman"/>
              </a:rPr>
              <a:t>2 - Meningioma Tumor</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IN" sz="1800">
                <a:solidFill>
                  <a:schemeClr val="dk1"/>
                </a:solidFill>
                <a:highlight>
                  <a:srgbClr val="FFFFFF"/>
                </a:highlight>
                <a:latin typeface="Times New Roman"/>
                <a:ea typeface="Times New Roman"/>
                <a:cs typeface="Times New Roman"/>
                <a:sym typeface="Times New Roman"/>
              </a:rPr>
              <a:t>3 - Pituitary Tumor</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179" name="Google Shape;179;p21"/>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t/>
            </a:r>
            <a:endParaRPr/>
          </a:p>
        </p:txBody>
      </p:sp>
      <p:pic>
        <p:nvPicPr>
          <p:cNvPr descr="C:\Documents and Settings\ADMIN\Desktop\Courses Offered.jpg" id="180" name="Google Shape;180;p21"/>
          <p:cNvPicPr preferRelativeResize="0"/>
          <p:nvPr/>
        </p:nvPicPr>
        <p:blipFill rotWithShape="1">
          <a:blip r:embed="rId3">
            <a:alphaModFix/>
          </a:blip>
          <a:srcRect b="0" l="0" r="0" t="0"/>
          <a:stretch/>
        </p:blipFill>
        <p:spPr>
          <a:xfrm>
            <a:off x="3" y="0"/>
            <a:ext cx="9144000" cy="6858000"/>
          </a:xfrm>
          <a:prstGeom prst="rect">
            <a:avLst/>
          </a:prstGeom>
          <a:noFill/>
          <a:ln>
            <a:noFill/>
          </a:ln>
        </p:spPr>
      </p:pic>
      <p:sp>
        <p:nvSpPr>
          <p:cNvPr id="181" name="Google Shape;181;p21"/>
          <p:cNvSpPr txBox="1"/>
          <p:nvPr/>
        </p:nvSpPr>
        <p:spPr>
          <a:xfrm>
            <a:off x="5410200" y="6664675"/>
            <a:ext cx="7086600" cy="24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chemeClr val="dk1"/>
                </a:solidFill>
                <a:latin typeface="Calibri"/>
                <a:ea typeface="Calibri"/>
                <a:cs typeface="Calibri"/>
                <a:sym typeface="Calibri"/>
              </a:rPr>
              <a:t>Department of Computer Science &amp; Engineering, DSCE</a:t>
            </a:r>
            <a:endParaRPr b="0" i="0" sz="1400" u="none" cap="none" strike="noStrike">
              <a:solidFill>
                <a:srgbClr val="000000"/>
              </a:solidFill>
              <a:latin typeface="Arial"/>
              <a:ea typeface="Arial"/>
              <a:cs typeface="Arial"/>
              <a:sym typeface="Arial"/>
            </a:endParaRPr>
          </a:p>
        </p:txBody>
      </p:sp>
      <p:sp>
        <p:nvSpPr>
          <p:cNvPr id="182" name="Google Shape;182;p21"/>
          <p:cNvSpPr txBox="1"/>
          <p:nvPr/>
        </p:nvSpPr>
        <p:spPr>
          <a:xfrm>
            <a:off x="1143000" y="336650"/>
            <a:ext cx="7566900" cy="14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i="0" lang="en-IN" sz="3600" u="none" cap="none" strike="noStrike">
                <a:solidFill>
                  <a:srgbClr val="000000"/>
                </a:solidFill>
                <a:latin typeface="Times New Roman"/>
                <a:ea typeface="Times New Roman"/>
                <a:cs typeface="Times New Roman"/>
                <a:sym typeface="Times New Roman"/>
              </a:rPr>
              <a:t>INPUT D</a:t>
            </a:r>
            <a:r>
              <a:rPr lang="en-IN" sz="3600">
                <a:latin typeface="Times New Roman"/>
                <a:ea typeface="Times New Roman"/>
                <a:cs typeface="Times New Roman"/>
                <a:sym typeface="Times New Roman"/>
              </a:rPr>
              <a:t>ATA</a:t>
            </a:r>
            <a:r>
              <a:rPr i="0" lang="en-IN" sz="3600" u="none" cap="none" strike="noStrike">
                <a:solidFill>
                  <a:srgbClr val="000000"/>
                </a:solidFill>
                <a:latin typeface="Times New Roman"/>
                <a:ea typeface="Times New Roman"/>
                <a:cs typeface="Times New Roman"/>
                <a:sym typeface="Times New Roman"/>
              </a:rPr>
              <a:t>:</a:t>
            </a:r>
            <a:endParaRPr i="0" sz="3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500"/>
              <a:buFont typeface="Arial"/>
              <a:buNone/>
            </a:pPr>
            <a:r>
              <a:t/>
            </a:r>
            <a:endParaRPr i="0" sz="2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i="0" lang="en-IN" sz="2200" u="none" cap="none" strike="noStrike">
                <a:solidFill>
                  <a:srgbClr val="000000"/>
                </a:solidFill>
                <a:latin typeface="Times New Roman"/>
                <a:ea typeface="Times New Roman"/>
                <a:cs typeface="Times New Roman"/>
                <a:sym typeface="Times New Roman"/>
              </a:rPr>
              <a:t>The dataset used consists of the </a:t>
            </a:r>
            <a:r>
              <a:rPr lang="en-IN" sz="2200">
                <a:latin typeface="Times New Roman"/>
                <a:ea typeface="Times New Roman"/>
                <a:cs typeface="Times New Roman"/>
                <a:sym typeface="Times New Roman"/>
              </a:rPr>
              <a:t>following images : </a:t>
            </a:r>
            <a:endParaRPr i="0" sz="2200" u="none" cap="none" strike="noStrike">
              <a:solidFill>
                <a:srgbClr val="000000"/>
              </a:solidFill>
              <a:latin typeface="Times New Roman"/>
              <a:ea typeface="Times New Roman"/>
              <a:cs typeface="Times New Roman"/>
              <a:sym typeface="Times New Roman"/>
            </a:endParaRPr>
          </a:p>
        </p:txBody>
      </p:sp>
      <p:pic>
        <p:nvPicPr>
          <p:cNvPr id="183" name="Google Shape;183;p21"/>
          <p:cNvPicPr preferRelativeResize="0"/>
          <p:nvPr/>
        </p:nvPicPr>
        <p:blipFill rotWithShape="1">
          <a:blip r:embed="rId4">
            <a:alphaModFix/>
          </a:blip>
          <a:srcRect b="8096" l="2498" r="2145" t="0"/>
          <a:stretch/>
        </p:blipFill>
        <p:spPr>
          <a:xfrm>
            <a:off x="982025" y="2177750"/>
            <a:ext cx="8161974" cy="225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