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56" r:id="rId2"/>
    <p:sldId id="292" r:id="rId3"/>
    <p:sldId id="257" r:id="rId4"/>
    <p:sldId id="289" r:id="rId5"/>
    <p:sldId id="296" r:id="rId6"/>
    <p:sldId id="293" r:id="rId7"/>
    <p:sldId id="299" r:id="rId8"/>
    <p:sldId id="288" r:id="rId9"/>
    <p:sldId id="258" r:id="rId10"/>
    <p:sldId id="290" r:id="rId11"/>
    <p:sldId id="259" r:id="rId12"/>
    <p:sldId id="260" r:id="rId13"/>
    <p:sldId id="261" r:id="rId14"/>
    <p:sldId id="262" r:id="rId15"/>
    <p:sldId id="306" r:id="rId16"/>
    <p:sldId id="278" r:id="rId17"/>
    <p:sldId id="264" r:id="rId18"/>
    <p:sldId id="265" r:id="rId19"/>
    <p:sldId id="287" r:id="rId20"/>
    <p:sldId id="307" r:id="rId21"/>
    <p:sldId id="263" r:id="rId22"/>
    <p:sldId id="300" r:id="rId23"/>
    <p:sldId id="268" r:id="rId24"/>
    <p:sldId id="269" r:id="rId25"/>
    <p:sldId id="283" r:id="rId26"/>
    <p:sldId id="284" r:id="rId27"/>
    <p:sldId id="270" r:id="rId28"/>
    <p:sldId id="285" r:id="rId29"/>
    <p:sldId id="286" r:id="rId30"/>
    <p:sldId id="302" r:id="rId31"/>
    <p:sldId id="303" r:id="rId32"/>
    <p:sldId id="301" r:id="rId33"/>
    <p:sldId id="272" r:id="rId34"/>
    <p:sldId id="274" r:id="rId35"/>
    <p:sldId id="304" r:id="rId36"/>
    <p:sldId id="305" r:id="rId37"/>
    <p:sldId id="295" r:id="rId38"/>
  </p:sldIdLst>
  <p:sldSz cx="9144000" cy="6858000" type="screen4x3"/>
  <p:notesSz cx="6858000" cy="9144000"/>
  <p:embeddedFontLst>
    <p:embeddedFont>
      <p:font typeface="Arial Black" panose="020B0A04020102020204" pitchFamily="34" charset="0"/>
      <p:bold r:id="rId40"/>
    </p:embeddedFont>
    <p:embeddedFont>
      <p:font typeface="Calibri" panose="020F050202020403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D8B018-8B89-4C09-BE6C-D7A3F5A73109}">
  <a:tblStyle styleId="{50D8B018-8B89-4C09-BE6C-D7A3F5A7310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570"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2c0f084d36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g22c0f084d36_0_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2c0f084d36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g22c0f084d36_0_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48494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2c0f084d36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g22c0f084d36_0_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7822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6" name="Google Shape;17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91456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2c0f084d36_0_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g22c0f084d36_0_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2c0f084d36_0_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g22c0f084d36_0_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8862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0" name="Google Shape;21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6687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2c300fdef9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g22c300fdef9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2c300fdef9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g22c300fdef9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2c300fdef9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g22c300fdef9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2c300fdef9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6" name="Google Shape;236;g22c300fdef9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2c300fdef9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6" name="Google Shape;236;g22c300fdef9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2c300fdef9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6" name="Google Shape;236;g22c300fdef9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177125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26990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2c300fdef9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6" name="Google Shape;236;g22c300fdef9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76939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1" name="Google Shape;26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2ce33ff659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g22ce33ff659_0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2ce33ff659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g22ce33ff659_0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795280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2ce33ff659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g22ce33ff659_0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18870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2ce33ff659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g22ce33ff659_0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43222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07337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2c300fdef9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2" name="Google Shape;102;g22c300fdef9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3896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2c0f084d36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g22c0f084d36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2c0f084d36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g22c0f084d36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3887391" y="987426"/>
            <a:ext cx="4629150" cy="4873625"/>
          </a:xfrm>
          <a:prstGeom prst="rect">
            <a:avLst/>
          </a:prstGeom>
          <a:noFill/>
          <a:ln>
            <a:noFill/>
          </a:ln>
        </p:spPr>
      </p:sp>
      <p:sp>
        <p:nvSpPr>
          <p:cNvPr id="64" name="Google Shape;64;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6" r:id="rId5"/>
    <p:sldLayoutId id="2147483657"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www.kaggle.com/datasets/sartajbhuvaji/brain-tumor-classification-mri"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85" name="Google Shape;85;p1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86" name="Google Shape;86;p13"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87" name="Google Shape;87;p13"/>
          <p:cNvSpPr txBox="1"/>
          <p:nvPr/>
        </p:nvSpPr>
        <p:spPr>
          <a:xfrm>
            <a:off x="5410200" y="6664675"/>
            <a:ext cx="7086600"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88" name="Google Shape;88;p13"/>
          <p:cNvSpPr txBox="1"/>
          <p:nvPr/>
        </p:nvSpPr>
        <p:spPr>
          <a:xfrm>
            <a:off x="911400" y="301181"/>
            <a:ext cx="8232600" cy="2456027"/>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chemeClr val="dk1"/>
              </a:buClr>
              <a:buSzPts val="4400"/>
              <a:buFont typeface="Arial Black"/>
              <a:buNone/>
            </a:pPr>
            <a:r>
              <a:rPr lang="en-IN" sz="4200" b="1" dirty="0">
                <a:solidFill>
                  <a:schemeClr val="dk1"/>
                </a:solidFill>
                <a:latin typeface="Times New Roman"/>
                <a:ea typeface="Times New Roman"/>
                <a:cs typeface="Times New Roman"/>
                <a:sym typeface="Times New Roman"/>
              </a:rPr>
              <a:t>Brain Tumor Prediction Using Deep </a:t>
            </a:r>
            <a:r>
              <a:rPr lang="en-IN" sz="4200" b="1">
                <a:solidFill>
                  <a:schemeClr val="dk1"/>
                </a:solidFill>
                <a:latin typeface="Times New Roman"/>
                <a:ea typeface="Times New Roman"/>
                <a:cs typeface="Times New Roman"/>
                <a:sym typeface="Times New Roman"/>
              </a:rPr>
              <a:t>Learning Network</a:t>
            </a:r>
            <a:endParaRPr lang="en-IN" sz="4200" b="1" dirty="0">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chemeClr val="dk1"/>
              </a:buClr>
              <a:buSzPts val="4400"/>
              <a:buFont typeface="Arial Black"/>
              <a:buNone/>
            </a:pPr>
            <a:endParaRPr lang="en-IN" sz="1600" b="1" dirty="0">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chemeClr val="dk1"/>
              </a:buClr>
              <a:buSzPts val="4400"/>
              <a:buFont typeface="Arial Black"/>
              <a:buNone/>
            </a:pPr>
            <a:r>
              <a:rPr lang="en-IN" sz="3800" b="1" i="0" u="none" strike="noStrike" cap="none" dirty="0">
                <a:solidFill>
                  <a:schemeClr val="dk1"/>
                </a:solidFill>
                <a:latin typeface="Times New Roman"/>
                <a:ea typeface="Times New Roman"/>
                <a:cs typeface="Times New Roman"/>
                <a:sym typeface="Times New Roman"/>
              </a:rPr>
              <a:t>Phase II - Review 2</a:t>
            </a:r>
            <a:br>
              <a:rPr lang="en-IN" sz="3900" b="1" i="0" u="none" strike="noStrike" cap="none" dirty="0">
                <a:solidFill>
                  <a:schemeClr val="dk1"/>
                </a:solidFill>
                <a:latin typeface="Times New Roman"/>
                <a:ea typeface="Times New Roman"/>
                <a:cs typeface="Times New Roman"/>
                <a:sym typeface="Times New Roman"/>
              </a:rPr>
            </a:br>
            <a:endParaRPr sz="2600" b="1" i="0" u="none" strike="noStrike" cap="none" dirty="0">
              <a:solidFill>
                <a:schemeClr val="dk1"/>
              </a:solidFill>
              <a:latin typeface="Times New Roman"/>
              <a:ea typeface="Times New Roman"/>
              <a:cs typeface="Times New Roman"/>
              <a:sym typeface="Times New Roman"/>
            </a:endParaRPr>
          </a:p>
        </p:txBody>
      </p:sp>
      <p:sp>
        <p:nvSpPr>
          <p:cNvPr id="89" name="Google Shape;89;p13"/>
          <p:cNvSpPr txBox="1"/>
          <p:nvPr/>
        </p:nvSpPr>
        <p:spPr>
          <a:xfrm>
            <a:off x="1142997" y="2336675"/>
            <a:ext cx="7663073" cy="3705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1800"/>
              <a:buFont typeface="Arial"/>
              <a:buNone/>
            </a:pPr>
            <a:r>
              <a:rPr lang="en-IN" sz="2400" i="0" u="none" strike="noStrike" cap="none" dirty="0">
                <a:solidFill>
                  <a:schemeClr val="dk1"/>
                </a:solidFill>
                <a:latin typeface="Times New Roman"/>
                <a:ea typeface="Times New Roman"/>
                <a:cs typeface="Times New Roman"/>
                <a:sym typeface="Times New Roman"/>
              </a:rPr>
              <a:t> </a:t>
            </a:r>
            <a:r>
              <a:rPr lang="en-IN" sz="1800" b="1" i="0" u="none" strike="noStrike" cap="none" dirty="0">
                <a:solidFill>
                  <a:schemeClr val="dk1"/>
                </a:solidFill>
                <a:latin typeface="Times New Roman"/>
                <a:ea typeface="Times New Roman"/>
                <a:cs typeface="Times New Roman"/>
                <a:sym typeface="Times New Roman"/>
              </a:rPr>
              <a:t>Team Members</a:t>
            </a:r>
            <a:r>
              <a:rPr lang="en-IN" sz="1800" i="0" u="none" strike="noStrike" cap="none" dirty="0">
                <a:solidFill>
                  <a:schemeClr val="dk1"/>
                </a:solidFill>
                <a:latin typeface="Times New Roman"/>
                <a:ea typeface="Times New Roman"/>
                <a:cs typeface="Times New Roman"/>
                <a:sym typeface="Times New Roman"/>
              </a:rPr>
              <a:t>:</a:t>
            </a:r>
          </a:p>
          <a:p>
            <a:pPr marL="0" marR="0" lvl="0" indent="0" algn="ctr" rtl="0">
              <a:lnSpc>
                <a:spcPct val="90000"/>
              </a:lnSpc>
              <a:spcBef>
                <a:spcPts val="0"/>
              </a:spcBef>
              <a:spcAft>
                <a:spcPts val="0"/>
              </a:spcAft>
              <a:buClr>
                <a:srgbClr val="000000"/>
              </a:buClr>
              <a:buSzPts val="1800"/>
              <a:buFont typeface="Arial"/>
              <a:buNone/>
            </a:pPr>
            <a:r>
              <a:rPr lang="en-IN" sz="1800" i="0" u="none" strike="noStrike" cap="none" dirty="0">
                <a:solidFill>
                  <a:schemeClr val="dk1"/>
                </a:solidFill>
                <a:latin typeface="Times New Roman"/>
                <a:ea typeface="Times New Roman"/>
                <a:cs typeface="Times New Roman"/>
                <a:sym typeface="Times New Roman"/>
              </a:rPr>
              <a:t> </a:t>
            </a:r>
            <a:r>
              <a:rPr lang="en-IN" sz="1800" dirty="0">
                <a:solidFill>
                  <a:schemeClr val="dk1"/>
                </a:solidFill>
                <a:latin typeface="Times New Roman"/>
                <a:ea typeface="Times New Roman"/>
                <a:cs typeface="Times New Roman"/>
                <a:sym typeface="Times New Roman"/>
              </a:rPr>
              <a:t>Yukta N Shettigar</a:t>
            </a:r>
            <a:r>
              <a:rPr lang="en-IN" sz="1800" i="0" u="none" strike="noStrike" cap="none" dirty="0">
                <a:solidFill>
                  <a:schemeClr val="dk1"/>
                </a:solidFill>
                <a:latin typeface="Times New Roman"/>
                <a:ea typeface="Times New Roman"/>
                <a:cs typeface="Times New Roman"/>
                <a:sym typeface="Times New Roman"/>
              </a:rPr>
              <a:t>  [1DS1</a:t>
            </a:r>
            <a:r>
              <a:rPr lang="en-IN" sz="1800" dirty="0">
                <a:solidFill>
                  <a:schemeClr val="dk1"/>
                </a:solidFill>
                <a:latin typeface="Times New Roman"/>
                <a:ea typeface="Times New Roman"/>
                <a:cs typeface="Times New Roman"/>
                <a:sym typeface="Times New Roman"/>
              </a:rPr>
              <a:t>9CS197</a:t>
            </a:r>
            <a:r>
              <a:rPr lang="en-IN" sz="1800" i="0" u="none" strike="noStrike" cap="none" dirty="0">
                <a:solidFill>
                  <a:schemeClr val="dk1"/>
                </a:solidFill>
                <a:latin typeface="Times New Roman"/>
                <a:ea typeface="Times New Roman"/>
                <a:cs typeface="Times New Roman"/>
                <a:sym typeface="Times New Roman"/>
              </a:rPr>
              <a:t>]</a:t>
            </a:r>
            <a:endParaRPr sz="1800" i="0" u="none" strike="noStrike" cap="none" dirty="0">
              <a:solidFill>
                <a:schemeClr val="dk1"/>
              </a:solidFill>
              <a:latin typeface="Times New Roman"/>
              <a:ea typeface="Times New Roman"/>
              <a:cs typeface="Times New Roman"/>
              <a:sym typeface="Times New Roman"/>
            </a:endParaRPr>
          </a:p>
          <a:p>
            <a:pPr marL="0" marR="0" lvl="0" indent="0" algn="ctr" rtl="0">
              <a:lnSpc>
                <a:spcPct val="70000"/>
              </a:lnSpc>
              <a:spcBef>
                <a:spcPts val="1000"/>
              </a:spcBef>
              <a:spcAft>
                <a:spcPts val="0"/>
              </a:spcAft>
              <a:buClr>
                <a:srgbClr val="000000"/>
              </a:buClr>
              <a:buSzPts val="2400"/>
              <a:buFont typeface="Arial"/>
              <a:buNone/>
            </a:pPr>
            <a:r>
              <a:rPr lang="en-IN" sz="1800" i="0" u="none" strike="noStrike" cap="none" dirty="0">
                <a:solidFill>
                  <a:srgbClr val="000000"/>
                </a:solidFill>
                <a:latin typeface="Times New Roman"/>
                <a:ea typeface="Times New Roman"/>
                <a:cs typeface="Times New Roman"/>
                <a:sym typeface="Times New Roman"/>
              </a:rPr>
              <a:t>    </a:t>
            </a:r>
            <a:r>
              <a:rPr lang="en-IN" sz="1800" dirty="0">
                <a:latin typeface="Times New Roman"/>
                <a:ea typeface="Times New Roman"/>
                <a:cs typeface="Times New Roman"/>
                <a:sym typeface="Times New Roman"/>
              </a:rPr>
              <a:t>Bhargavi S</a:t>
            </a:r>
            <a:r>
              <a:rPr lang="en-IN" sz="1800" i="0" u="none" strike="noStrike" cap="none" dirty="0">
                <a:solidFill>
                  <a:srgbClr val="000000"/>
                </a:solidFill>
                <a:latin typeface="Times New Roman"/>
                <a:ea typeface="Times New Roman"/>
                <a:cs typeface="Times New Roman"/>
                <a:sym typeface="Times New Roman"/>
              </a:rPr>
              <a:t>  [1DS1</a:t>
            </a:r>
            <a:r>
              <a:rPr lang="en-IN" sz="1800" dirty="0">
                <a:latin typeface="Times New Roman"/>
                <a:ea typeface="Times New Roman"/>
                <a:cs typeface="Times New Roman"/>
                <a:sym typeface="Times New Roman"/>
              </a:rPr>
              <a:t>9CS198]</a:t>
            </a:r>
            <a:endParaRPr sz="1800" i="0" u="none" strike="noStrike" cap="none" dirty="0">
              <a:solidFill>
                <a:srgbClr val="000000"/>
              </a:solidFill>
              <a:latin typeface="Times New Roman"/>
              <a:ea typeface="Times New Roman"/>
              <a:cs typeface="Times New Roman"/>
              <a:sym typeface="Times New Roman"/>
            </a:endParaRPr>
          </a:p>
          <a:p>
            <a:pPr marL="0" marR="0" lvl="0" indent="0" algn="ctr" rtl="0">
              <a:lnSpc>
                <a:spcPct val="70000"/>
              </a:lnSpc>
              <a:spcBef>
                <a:spcPts val="1000"/>
              </a:spcBef>
              <a:spcAft>
                <a:spcPts val="0"/>
              </a:spcAft>
              <a:buClr>
                <a:srgbClr val="000000"/>
              </a:buClr>
              <a:buSzPts val="2400"/>
              <a:buFont typeface="Arial"/>
              <a:buNone/>
            </a:pPr>
            <a:r>
              <a:rPr lang="en-IN" sz="1800" i="0" u="none" strike="noStrike" cap="none" dirty="0">
                <a:solidFill>
                  <a:srgbClr val="000000"/>
                </a:solidFill>
                <a:latin typeface="Times New Roman"/>
                <a:ea typeface="Times New Roman"/>
                <a:cs typeface="Times New Roman"/>
                <a:sym typeface="Times New Roman"/>
              </a:rPr>
              <a:t>         </a:t>
            </a:r>
            <a:r>
              <a:rPr lang="en-IN" sz="1800" dirty="0">
                <a:solidFill>
                  <a:schemeClr val="dk1"/>
                </a:solidFill>
                <a:latin typeface="Times New Roman"/>
                <a:ea typeface="Times New Roman"/>
                <a:cs typeface="Times New Roman"/>
                <a:sym typeface="Times New Roman"/>
              </a:rPr>
              <a:t>Keerthana K</a:t>
            </a:r>
            <a:r>
              <a:rPr lang="en-IN" sz="1800" i="0" u="none" strike="noStrike" cap="none" dirty="0">
                <a:solidFill>
                  <a:schemeClr val="dk1"/>
                </a:solidFill>
                <a:latin typeface="Times New Roman"/>
                <a:ea typeface="Times New Roman"/>
                <a:cs typeface="Times New Roman"/>
                <a:sym typeface="Times New Roman"/>
              </a:rPr>
              <a:t>  [1DS1</a:t>
            </a:r>
            <a:r>
              <a:rPr lang="en-IN" sz="1800" dirty="0">
                <a:solidFill>
                  <a:schemeClr val="dk1"/>
                </a:solidFill>
                <a:latin typeface="Times New Roman"/>
                <a:ea typeface="Times New Roman"/>
                <a:cs typeface="Times New Roman"/>
                <a:sym typeface="Times New Roman"/>
              </a:rPr>
              <a:t>9CS721</a:t>
            </a:r>
            <a:r>
              <a:rPr lang="en-IN" sz="1800" i="0" u="none" strike="noStrike" cap="none" dirty="0">
                <a:solidFill>
                  <a:schemeClr val="dk1"/>
                </a:solidFill>
                <a:latin typeface="Times New Roman"/>
                <a:ea typeface="Times New Roman"/>
                <a:cs typeface="Times New Roman"/>
                <a:sym typeface="Times New Roman"/>
              </a:rPr>
              <a:t>]</a:t>
            </a:r>
            <a:endParaRPr sz="1800" i="0" u="none" strike="noStrike" cap="none" dirty="0">
              <a:solidFill>
                <a:schemeClr val="dk1"/>
              </a:solidFill>
              <a:latin typeface="Times New Roman"/>
              <a:ea typeface="Times New Roman"/>
              <a:cs typeface="Times New Roman"/>
              <a:sym typeface="Times New Roman"/>
            </a:endParaRPr>
          </a:p>
          <a:p>
            <a:pPr marL="0" lvl="0" indent="0" algn="ctr" rtl="0">
              <a:lnSpc>
                <a:spcPct val="70000"/>
              </a:lnSpc>
              <a:spcBef>
                <a:spcPts val="1000"/>
              </a:spcBef>
              <a:spcAft>
                <a:spcPts val="0"/>
              </a:spcAft>
              <a:buClr>
                <a:schemeClr val="dk1"/>
              </a:buClr>
              <a:buSzPts val="2400"/>
              <a:buFont typeface="Arial"/>
              <a:buNone/>
            </a:pPr>
            <a:r>
              <a:rPr lang="en-IN" sz="1800" dirty="0">
                <a:solidFill>
                  <a:schemeClr val="dk1"/>
                </a:solidFill>
                <a:latin typeface="Times New Roman"/>
                <a:ea typeface="Times New Roman"/>
                <a:cs typeface="Times New Roman"/>
                <a:sym typeface="Times New Roman"/>
              </a:rPr>
              <a:t>         K R Diyvashree  [1DS19CS722]</a:t>
            </a:r>
            <a:endParaRPr sz="1800" dirty="0">
              <a:solidFill>
                <a:schemeClr val="dk1"/>
              </a:solidFill>
              <a:latin typeface="Times New Roman"/>
              <a:ea typeface="Times New Roman"/>
              <a:cs typeface="Times New Roman"/>
              <a:sym typeface="Times New Roman"/>
            </a:endParaRPr>
          </a:p>
          <a:p>
            <a:pPr marL="0" marR="0" lvl="0" indent="0" algn="ctr" rtl="0">
              <a:lnSpc>
                <a:spcPct val="70000"/>
              </a:lnSpc>
              <a:spcBef>
                <a:spcPts val="1000"/>
              </a:spcBef>
              <a:spcAft>
                <a:spcPts val="0"/>
              </a:spcAft>
              <a:buClr>
                <a:srgbClr val="000000"/>
              </a:buClr>
              <a:buSzPts val="2400"/>
              <a:buFont typeface="Arial"/>
              <a:buNone/>
            </a:pPr>
            <a:r>
              <a:rPr lang="en-IN" sz="2400" dirty="0">
                <a:solidFill>
                  <a:schemeClr val="dk1"/>
                </a:solidFill>
                <a:latin typeface="Times New Roman"/>
                <a:ea typeface="Times New Roman"/>
                <a:cs typeface="Times New Roman"/>
                <a:sym typeface="Times New Roman"/>
              </a:rPr>
              <a:t>                     </a:t>
            </a:r>
          </a:p>
          <a:p>
            <a:pPr marL="0" marR="0" lvl="0" indent="0" algn="ctr" rtl="0">
              <a:lnSpc>
                <a:spcPct val="90000"/>
              </a:lnSpc>
              <a:spcBef>
                <a:spcPts val="0"/>
              </a:spcBef>
              <a:spcAft>
                <a:spcPts val="0"/>
              </a:spcAft>
              <a:buClr>
                <a:srgbClr val="000000"/>
              </a:buClr>
              <a:buSzPts val="1800"/>
              <a:buFont typeface="Arial"/>
              <a:buNone/>
            </a:pPr>
            <a:r>
              <a:rPr lang="en-US" sz="1800" i="0" u="none" strike="noStrike" cap="none" dirty="0">
                <a:solidFill>
                  <a:srgbClr val="000000"/>
                </a:solidFill>
                <a:latin typeface="Times New Roman"/>
                <a:ea typeface="Times New Roman"/>
                <a:cs typeface="Times New Roman"/>
                <a:sym typeface="Times New Roman"/>
              </a:rPr>
              <a:t>Under the guidance of  </a:t>
            </a:r>
          </a:p>
          <a:p>
            <a:pPr marL="0" marR="0" lvl="0" indent="0" rtl="0">
              <a:lnSpc>
                <a:spcPct val="90000"/>
              </a:lnSpc>
              <a:spcBef>
                <a:spcPts val="1000"/>
              </a:spcBef>
              <a:spcAft>
                <a:spcPts val="0"/>
              </a:spcAft>
              <a:buClr>
                <a:srgbClr val="000000"/>
              </a:buClr>
              <a:buSzPts val="2400"/>
              <a:buFont typeface="Arial"/>
              <a:buNone/>
            </a:pPr>
            <a:r>
              <a:rPr lang="en-US" sz="1800" b="1" i="0" u="none" strike="noStrike" cap="none" dirty="0">
                <a:solidFill>
                  <a:srgbClr val="000000"/>
                </a:solidFill>
                <a:latin typeface="Times New Roman"/>
                <a:ea typeface="Times New Roman"/>
                <a:cs typeface="Times New Roman"/>
                <a:sym typeface="Times New Roman"/>
              </a:rPr>
              <a:t>Prof. </a:t>
            </a:r>
            <a:r>
              <a:rPr lang="en-US" sz="1800" b="1" dirty="0">
                <a:latin typeface="Times New Roman"/>
                <a:ea typeface="Times New Roman"/>
                <a:cs typeface="Times New Roman"/>
                <a:sym typeface="Times New Roman"/>
              </a:rPr>
              <a:t>S Keerthi</a:t>
            </a:r>
            <a:r>
              <a:rPr lang="en-US" sz="1800" i="0" u="none" strike="noStrike" cap="none" dirty="0">
                <a:solidFill>
                  <a:srgbClr val="000000"/>
                </a:solidFill>
                <a:latin typeface="Times New Roman"/>
                <a:ea typeface="Times New Roman"/>
                <a:cs typeface="Times New Roman"/>
                <a:sym typeface="Times New Roman"/>
              </a:rPr>
              <a:t>                                       </a:t>
            </a:r>
            <a:r>
              <a:rPr lang="en-US" sz="1800" b="1" dirty="0">
                <a:latin typeface="Times New Roman"/>
                <a:ea typeface="Times New Roman"/>
                <a:cs typeface="Times New Roman"/>
                <a:sym typeface="Times New Roman"/>
              </a:rPr>
              <a:t>                                 </a:t>
            </a:r>
            <a:r>
              <a:rPr lang="en-US" sz="1800" b="1" i="0" u="none" strike="noStrike" cap="none" dirty="0">
                <a:solidFill>
                  <a:srgbClr val="000000"/>
                </a:solidFill>
                <a:latin typeface="Times New Roman"/>
                <a:ea typeface="Times New Roman"/>
                <a:cs typeface="Times New Roman"/>
                <a:sym typeface="Times New Roman"/>
              </a:rPr>
              <a:t>Aneesh Sanganeria</a:t>
            </a:r>
          </a:p>
          <a:p>
            <a:pPr marL="0" marR="0" lvl="0" indent="0" rtl="0">
              <a:lnSpc>
                <a:spcPct val="90000"/>
              </a:lnSpc>
              <a:spcAft>
                <a:spcPts val="0"/>
              </a:spcAft>
              <a:buClr>
                <a:srgbClr val="000000"/>
              </a:buClr>
              <a:buSzPts val="1900"/>
              <a:buFont typeface="Arial"/>
              <a:buNone/>
            </a:pPr>
            <a:r>
              <a:rPr lang="en-US" sz="1800" i="0" u="none" strike="noStrike" cap="none" dirty="0">
                <a:solidFill>
                  <a:srgbClr val="000000"/>
                </a:solidFill>
                <a:latin typeface="Times New Roman"/>
                <a:ea typeface="Times New Roman"/>
                <a:cs typeface="Times New Roman"/>
                <a:sym typeface="Times New Roman"/>
              </a:rPr>
              <a:t>Assistant Professor,                                                                                  Co-Guide</a:t>
            </a:r>
          </a:p>
          <a:p>
            <a:pPr marL="0" marR="0" lvl="0" indent="0" rtl="0">
              <a:lnSpc>
                <a:spcPct val="90000"/>
              </a:lnSpc>
              <a:spcAft>
                <a:spcPts val="0"/>
              </a:spcAft>
              <a:buClr>
                <a:srgbClr val="000000"/>
              </a:buClr>
              <a:buSzPts val="1900"/>
              <a:buFont typeface="Arial"/>
              <a:buNone/>
            </a:pPr>
            <a:r>
              <a:rPr lang="en-US" sz="1800" dirty="0">
                <a:latin typeface="Times New Roman"/>
                <a:ea typeface="Times New Roman"/>
                <a:cs typeface="Times New Roman"/>
                <a:sym typeface="Times New Roman"/>
              </a:rPr>
              <a:t>Dept. of CSE, DSCE                                                                             </a:t>
            </a:r>
            <a:r>
              <a:rPr lang="en-US" sz="1800" i="0" u="none" strike="noStrike" cap="none" dirty="0">
                <a:solidFill>
                  <a:srgbClr val="000000"/>
                </a:solidFill>
                <a:latin typeface="Times New Roman"/>
                <a:ea typeface="Times New Roman"/>
                <a:cs typeface="Times New Roman"/>
                <a:sym typeface="Times New Roman"/>
              </a:rPr>
              <a:t>SDE- </a:t>
            </a:r>
            <a:r>
              <a:rPr lang="en-US" sz="1800" dirty="0">
                <a:latin typeface="Times New Roman"/>
                <a:ea typeface="Times New Roman"/>
                <a:cs typeface="Times New Roman"/>
                <a:sym typeface="Times New Roman"/>
              </a:rPr>
              <a:t>II, Jio</a:t>
            </a:r>
            <a:endParaRPr sz="1800" dirty="0">
              <a:solidFill>
                <a:schemeClr val="dk1"/>
              </a:solidFill>
              <a:latin typeface="Times New Roman"/>
              <a:ea typeface="Times New Roman"/>
              <a:cs typeface="Times New Roman"/>
              <a:sym typeface="Times New Roman"/>
            </a:endParaRPr>
          </a:p>
          <a:p>
            <a:pPr marL="0" marR="0" lvl="0" indent="0" algn="ctr" rtl="0">
              <a:lnSpc>
                <a:spcPct val="90000"/>
              </a:lnSpc>
              <a:spcBef>
                <a:spcPts val="1000"/>
              </a:spcBef>
              <a:spcAft>
                <a:spcPts val="0"/>
              </a:spcAft>
              <a:buClr>
                <a:srgbClr val="000000"/>
              </a:buClr>
              <a:buSzPts val="2400"/>
              <a:buFont typeface="Arial"/>
              <a:buNone/>
            </a:pPr>
            <a:r>
              <a:rPr lang="en-IN" sz="1800" b="0" i="0" u="none" strike="noStrike" cap="none" dirty="0">
                <a:solidFill>
                  <a:srgbClr val="000000"/>
                </a:solidFill>
                <a:latin typeface="Times New Roman"/>
                <a:ea typeface="Times New Roman"/>
                <a:cs typeface="Times New Roman"/>
                <a:sym typeface="Times New Roman"/>
              </a:rPr>
              <a:t>                                                                           </a:t>
            </a:r>
            <a:r>
              <a:rPr lang="en-IN" sz="2400" b="0" i="0" u="none" strike="noStrike" cap="none" dirty="0">
                <a:solidFill>
                  <a:srgbClr val="000000"/>
                </a:solidFill>
                <a:latin typeface="Times New Roman"/>
                <a:ea typeface="Times New Roman"/>
                <a:cs typeface="Times New Roman"/>
                <a:sym typeface="Times New Roman"/>
              </a:rPr>
              <a:t>                                                                               </a:t>
            </a:r>
            <a:endParaRPr sz="2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95" name="Google Shape;95;p1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96" name="Google Shape;96;p14"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97" name="Google Shape;97;p14"/>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98" name="Google Shape;98;p14"/>
          <p:cNvSpPr txBox="1"/>
          <p:nvPr/>
        </p:nvSpPr>
        <p:spPr>
          <a:xfrm>
            <a:off x="929640" y="272268"/>
            <a:ext cx="8214360" cy="73863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3600" b="0" i="0" u="none" strike="noStrike" cap="none" dirty="0">
                <a:solidFill>
                  <a:srgbClr val="000000"/>
                </a:solidFill>
                <a:latin typeface="Times New Roman" pitchFamily="18" charset="0"/>
                <a:ea typeface="Calibri"/>
                <a:cs typeface="Times New Roman" pitchFamily="18" charset="0"/>
                <a:sym typeface="Calibri"/>
              </a:rPr>
              <a:t>EXISTING SYSTEM</a:t>
            </a:r>
            <a:endParaRPr lang="en-IN" sz="3600" b="0" i="0" u="none" strike="noStrike" cap="none" dirty="0">
              <a:solidFill>
                <a:srgbClr val="000000"/>
              </a:solidFill>
              <a:latin typeface="Calibri"/>
              <a:ea typeface="Calibri"/>
              <a:cs typeface="Calibri"/>
              <a:sym typeface="Calibri"/>
            </a:endParaRPr>
          </a:p>
        </p:txBody>
      </p:sp>
      <p:sp>
        <p:nvSpPr>
          <p:cNvPr id="99" name="Google Shape;99;p14"/>
          <p:cNvSpPr txBox="1"/>
          <p:nvPr/>
        </p:nvSpPr>
        <p:spPr>
          <a:xfrm>
            <a:off x="1095506" y="1600262"/>
            <a:ext cx="4202051" cy="4185731"/>
          </a:xfrm>
          <a:prstGeom prst="rect">
            <a:avLst/>
          </a:prstGeom>
          <a:noFill/>
          <a:ln>
            <a:noFill/>
          </a:ln>
        </p:spPr>
        <p:txBody>
          <a:bodyPr spcFirstLastPara="1" wrap="square" lIns="91425" tIns="91425" rIns="91425" bIns="91425" anchor="t" anchorCtr="0">
            <a:spAutoFit/>
          </a:bodyPr>
          <a:lstStyle/>
          <a:p>
            <a:pPr marL="285750" indent="-285750" algn="just">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Even though the model is highly effective to predict brain tumor in MR images accurately.</a:t>
            </a:r>
          </a:p>
          <a:p>
            <a:pPr algn="just"/>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Performance of this system can be improved by adding more class identifications. </a:t>
            </a:r>
          </a:p>
          <a:p>
            <a:pPr algn="just"/>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The number of training and test data could have been increased to obtain more results for improved tumor prognosis.</a:t>
            </a:r>
          </a:p>
          <a:p>
            <a:pPr marL="444500" lvl="0" indent="-342900" algn="just" rtl="0">
              <a:spcBef>
                <a:spcPts val="0"/>
              </a:spcBef>
              <a:spcAft>
                <a:spcPts val="0"/>
              </a:spcAft>
              <a:buSzPts val="2000"/>
              <a:buFont typeface="Arial" panose="020B0604020202020204" pitchFamily="34" charset="0"/>
              <a:buChar char="•"/>
            </a:pPr>
            <a:endParaRPr sz="2000" dirty="0">
              <a:latin typeface="Times New Roman" pitchFamily="18" charset="0"/>
              <a:ea typeface="Times New Roman"/>
              <a:cs typeface="Times New Roman" pitchFamily="18" charset="0"/>
              <a:sym typeface="Times New Roman"/>
            </a:endParaRPr>
          </a:p>
        </p:txBody>
      </p:sp>
      <p:pic>
        <p:nvPicPr>
          <p:cNvPr id="9" name="Picture 8">
            <a:extLst>
              <a:ext uri="{FF2B5EF4-FFF2-40B4-BE49-F238E27FC236}">
                <a16:creationId xmlns:a16="http://schemas.microsoft.com/office/drawing/2014/main" id="{F250A941-CA9F-3C20-0ED3-443D0F6E5B43}"/>
              </a:ext>
            </a:extLst>
          </p:cNvPr>
          <p:cNvPicPr>
            <a:picLocks noChangeAspect="1"/>
          </p:cNvPicPr>
          <p:nvPr/>
        </p:nvPicPr>
        <p:blipFill rotWithShape="1">
          <a:blip r:embed="rId4"/>
          <a:srcRect l="3112"/>
          <a:stretch/>
        </p:blipFill>
        <p:spPr bwMode="auto">
          <a:xfrm>
            <a:off x="5757728" y="1689545"/>
            <a:ext cx="3174864" cy="4359066"/>
          </a:xfrm>
          <a:prstGeom prst="rect">
            <a:avLst/>
          </a:prstGeom>
          <a:noFill/>
          <a:ln w="9525">
            <a:noFill/>
            <a:miter lim="800000"/>
            <a:headEnd/>
            <a:tailEnd/>
          </a:ln>
        </p:spPr>
      </p:pic>
      <p:sp>
        <p:nvSpPr>
          <p:cNvPr id="2" name="TextBox 1">
            <a:extLst>
              <a:ext uri="{FF2B5EF4-FFF2-40B4-BE49-F238E27FC236}">
                <a16:creationId xmlns:a16="http://schemas.microsoft.com/office/drawing/2014/main" id="{779F3A38-AC98-4121-8FA0-0357D1A1BD85}"/>
              </a:ext>
            </a:extLst>
          </p:cNvPr>
          <p:cNvSpPr txBox="1"/>
          <p:nvPr/>
        </p:nvSpPr>
        <p:spPr>
          <a:xfrm>
            <a:off x="2460480" y="1165557"/>
            <a:ext cx="1938131" cy="369332"/>
          </a:xfrm>
          <a:prstGeom prst="rect">
            <a:avLst/>
          </a:prstGeom>
          <a:noFill/>
        </p:spPr>
        <p:txBody>
          <a:bodyPr wrap="square" rtlCol="0">
            <a:spAutoFit/>
          </a:bodyPr>
          <a:lstStyle/>
          <a:p>
            <a:pPr algn="ctr"/>
            <a:r>
              <a:rPr lang="en-IN" sz="1800" b="1" dirty="0">
                <a:latin typeface="Times New Roman" panose="02020603050405020304" pitchFamily="18" charset="0"/>
                <a:cs typeface="Times New Roman" panose="02020603050405020304" pitchFamily="18" charset="0"/>
              </a:rPr>
              <a:t>DRAWBACKS</a:t>
            </a:r>
          </a:p>
        </p:txBody>
      </p:sp>
      <p:sp>
        <p:nvSpPr>
          <p:cNvPr id="11" name="TextBox 10">
            <a:extLst>
              <a:ext uri="{FF2B5EF4-FFF2-40B4-BE49-F238E27FC236}">
                <a16:creationId xmlns:a16="http://schemas.microsoft.com/office/drawing/2014/main" id="{2090E71C-F71F-4987-A337-17B71089D016}"/>
              </a:ext>
            </a:extLst>
          </p:cNvPr>
          <p:cNvSpPr txBox="1"/>
          <p:nvPr/>
        </p:nvSpPr>
        <p:spPr>
          <a:xfrm>
            <a:off x="6092142" y="1165557"/>
            <a:ext cx="2506036" cy="369332"/>
          </a:xfrm>
          <a:prstGeom prst="rect">
            <a:avLst/>
          </a:prstGeom>
          <a:noFill/>
        </p:spPr>
        <p:txBody>
          <a:bodyPr wrap="square" rtlCol="0">
            <a:spAutoFit/>
          </a:bodyPr>
          <a:lstStyle/>
          <a:p>
            <a:pPr algn="ctr"/>
            <a:r>
              <a:rPr lang="en-IN" sz="1800" b="1" dirty="0">
                <a:latin typeface="Times New Roman" panose="02020603050405020304" pitchFamily="18" charset="0"/>
                <a:cs typeface="Times New Roman" panose="02020603050405020304" pitchFamily="18" charset="0"/>
              </a:rPr>
              <a:t>ARCHITECTURE</a:t>
            </a:r>
          </a:p>
        </p:txBody>
      </p:sp>
    </p:spTree>
    <p:extLst>
      <p:ext uri="{BB962C8B-B14F-4D97-AF65-F5344CB8AC3E}">
        <p14:creationId xmlns:p14="http://schemas.microsoft.com/office/powerpoint/2010/main" val="3186990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16" name="Google Shape;116;p16"/>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17" name="Google Shape;117;p16"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118" name="Google Shape;118;p16"/>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19" name="Google Shape;119;p16"/>
          <p:cNvSpPr txBox="1"/>
          <p:nvPr/>
        </p:nvSpPr>
        <p:spPr>
          <a:xfrm>
            <a:off x="1149775" y="460650"/>
            <a:ext cx="7586100" cy="1053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20" name="Google Shape;120;p16"/>
          <p:cNvSpPr txBox="1"/>
          <p:nvPr/>
        </p:nvSpPr>
        <p:spPr>
          <a:xfrm>
            <a:off x="961524" y="152888"/>
            <a:ext cx="8182476"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2800" b="0" i="0" u="none" strike="noStrike" cap="none" dirty="0">
                <a:solidFill>
                  <a:srgbClr val="000000"/>
                </a:solidFill>
                <a:latin typeface="Times New Roman" pitchFamily="18" charset="0"/>
                <a:ea typeface="Calibri"/>
                <a:cs typeface="Times New Roman" pitchFamily="18" charset="0"/>
                <a:sym typeface="Calibri"/>
              </a:rPr>
              <a:t>SYSTEM </a:t>
            </a:r>
            <a:r>
              <a:rPr lang="en-IN" sz="2800" dirty="0">
                <a:latin typeface="Times New Roman" pitchFamily="18" charset="0"/>
                <a:ea typeface="Calibri"/>
                <a:cs typeface="Times New Roman" pitchFamily="18" charset="0"/>
                <a:sym typeface="Calibri"/>
              </a:rPr>
              <a:t>DESIGN- PROPOSED ARCHITECTURE</a:t>
            </a:r>
            <a:endParaRPr lang="en-IN" sz="2800" b="0" i="0" u="none" strike="noStrike" cap="none" dirty="0">
              <a:solidFill>
                <a:srgbClr val="000000"/>
              </a:solidFill>
              <a:latin typeface="Times New Roman" pitchFamily="18" charset="0"/>
              <a:ea typeface="Calibri"/>
              <a:cs typeface="Times New Roman" pitchFamily="18" charset="0"/>
              <a:sym typeface="Calibri"/>
            </a:endParaRPr>
          </a:p>
        </p:txBody>
      </p:sp>
      <p:pic>
        <p:nvPicPr>
          <p:cNvPr id="4" name="Picture 3">
            <a:extLst>
              <a:ext uri="{FF2B5EF4-FFF2-40B4-BE49-F238E27FC236}">
                <a16:creationId xmlns:a16="http://schemas.microsoft.com/office/drawing/2014/main" id="{77CE2764-2D03-40C4-8AF2-1B1F05FABE7A}"/>
              </a:ext>
            </a:extLst>
          </p:cNvPr>
          <p:cNvPicPr>
            <a:picLocks noChangeAspect="1"/>
          </p:cNvPicPr>
          <p:nvPr/>
        </p:nvPicPr>
        <p:blipFill>
          <a:blip r:embed="rId4"/>
          <a:stretch>
            <a:fillRect/>
          </a:stretch>
        </p:blipFill>
        <p:spPr>
          <a:xfrm>
            <a:off x="2669129" y="714917"/>
            <a:ext cx="4951312" cy="53189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27" name="Google Shape;127;p17"/>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28" name="Google Shape;128;p17"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29" name="Google Shape;129;p17"/>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30" name="Google Shape;130;p17"/>
          <p:cNvSpPr txBox="1"/>
          <p:nvPr/>
        </p:nvSpPr>
        <p:spPr>
          <a:xfrm>
            <a:off x="1149775" y="460650"/>
            <a:ext cx="7586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31" name="Google Shape;131;p17"/>
          <p:cNvSpPr txBox="1"/>
          <p:nvPr/>
        </p:nvSpPr>
        <p:spPr>
          <a:xfrm>
            <a:off x="1111475" y="215600"/>
            <a:ext cx="74709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3600" dirty="0">
                <a:latin typeface="Times New Roman"/>
                <a:ea typeface="Times New Roman"/>
                <a:cs typeface="Times New Roman"/>
                <a:sym typeface="Times New Roman"/>
              </a:rPr>
              <a:t>MODULES</a:t>
            </a:r>
            <a:endParaRPr sz="3600" i="0" u="none" strike="noStrike" cap="none" dirty="0">
              <a:solidFill>
                <a:srgbClr val="000000"/>
              </a:solidFill>
              <a:latin typeface="Times New Roman"/>
              <a:ea typeface="Times New Roman"/>
              <a:cs typeface="Times New Roman"/>
              <a:sym typeface="Times New Roman"/>
            </a:endParaRPr>
          </a:p>
        </p:txBody>
      </p:sp>
      <p:sp>
        <p:nvSpPr>
          <p:cNvPr id="132" name="Google Shape;132;p17"/>
          <p:cNvSpPr txBox="1"/>
          <p:nvPr/>
        </p:nvSpPr>
        <p:spPr>
          <a:xfrm>
            <a:off x="1078903" y="531323"/>
            <a:ext cx="5427900" cy="5594322"/>
          </a:xfrm>
          <a:prstGeom prst="rect">
            <a:avLst/>
          </a:prstGeom>
          <a:noFill/>
          <a:ln>
            <a:noFill/>
          </a:ln>
        </p:spPr>
        <p:txBody>
          <a:bodyPr spcFirstLastPara="1" wrap="square" lIns="91425" tIns="91425" rIns="91425" bIns="91425" anchor="t" anchorCtr="0">
            <a:spAutoFit/>
          </a:bodyPr>
          <a:lstStyle/>
          <a:p>
            <a:pPr marL="0" marR="114300" lvl="0" indent="0" algn="l" rtl="0">
              <a:lnSpc>
                <a:spcPct val="150000"/>
              </a:lnSpc>
              <a:spcBef>
                <a:spcPts val="0"/>
              </a:spcBef>
              <a:spcAft>
                <a:spcPts val="0"/>
              </a:spcAft>
              <a:buNone/>
            </a:pPr>
            <a:endParaRPr sz="1850" dirty="0">
              <a:solidFill>
                <a:srgbClr val="5F6368"/>
              </a:solidFill>
              <a:highlight>
                <a:srgbClr val="FFFFFF"/>
              </a:highlight>
            </a:endParaRPr>
          </a:p>
          <a:p>
            <a:pPr marL="457200" marR="114300" lvl="0" indent="-365125" algn="l" rtl="0">
              <a:lnSpc>
                <a:spcPct val="150000"/>
              </a:lnSpc>
              <a:spcBef>
                <a:spcPts val="0"/>
              </a:spcBef>
              <a:spcAft>
                <a:spcPts val="0"/>
              </a:spcAft>
              <a:buClr>
                <a:srgbClr val="000000"/>
              </a:buClr>
              <a:buSzPts val="2150"/>
              <a:buFont typeface="Times New Roman"/>
              <a:buChar char="➢"/>
            </a:pPr>
            <a:r>
              <a:rPr lang="en-IN" sz="2150" dirty="0">
                <a:highlight>
                  <a:srgbClr val="FFFFFF"/>
                </a:highlight>
                <a:latin typeface="Times New Roman"/>
                <a:ea typeface="Times New Roman"/>
                <a:cs typeface="Times New Roman"/>
                <a:sym typeface="Times New Roman"/>
              </a:rPr>
              <a:t>Data Collection and Preparation</a:t>
            </a:r>
            <a:endParaRPr sz="2150" dirty="0">
              <a:highlight>
                <a:srgbClr val="FFFFFF"/>
              </a:highlight>
              <a:latin typeface="Times New Roman"/>
              <a:ea typeface="Times New Roman"/>
              <a:cs typeface="Times New Roman"/>
              <a:sym typeface="Times New Roman"/>
            </a:endParaRPr>
          </a:p>
          <a:p>
            <a:pPr marL="457200" marR="114300" lvl="0" indent="-365125" algn="l" rtl="0">
              <a:lnSpc>
                <a:spcPct val="150000"/>
              </a:lnSpc>
              <a:spcBef>
                <a:spcPts val="0"/>
              </a:spcBef>
              <a:spcAft>
                <a:spcPts val="0"/>
              </a:spcAft>
              <a:buClr>
                <a:srgbClr val="000000"/>
              </a:buClr>
              <a:buSzPts val="2150"/>
              <a:buFont typeface="Times New Roman"/>
              <a:buChar char="➢"/>
            </a:pPr>
            <a:r>
              <a:rPr lang="en-IN" sz="2150" dirty="0">
                <a:highlight>
                  <a:srgbClr val="FFFFFF"/>
                </a:highlight>
                <a:latin typeface="Times New Roman"/>
                <a:ea typeface="Times New Roman"/>
                <a:cs typeface="Times New Roman"/>
                <a:sym typeface="Times New Roman"/>
              </a:rPr>
              <a:t>Data Pre-Processing</a:t>
            </a:r>
            <a:endParaRPr sz="2150" dirty="0">
              <a:highlight>
                <a:srgbClr val="FFFFFF"/>
              </a:highlight>
              <a:latin typeface="Times New Roman"/>
              <a:ea typeface="Times New Roman"/>
              <a:cs typeface="Times New Roman"/>
              <a:sym typeface="Times New Roman"/>
            </a:endParaRPr>
          </a:p>
          <a:p>
            <a:pPr marL="457200" marR="114300" lvl="0" indent="-365125" algn="l" rtl="0">
              <a:lnSpc>
                <a:spcPct val="150000"/>
              </a:lnSpc>
              <a:spcBef>
                <a:spcPts val="0"/>
              </a:spcBef>
              <a:spcAft>
                <a:spcPts val="0"/>
              </a:spcAft>
              <a:buClr>
                <a:srgbClr val="000000"/>
              </a:buClr>
              <a:buSzPts val="2150"/>
              <a:buFont typeface="Times New Roman"/>
              <a:buChar char="➢"/>
            </a:pPr>
            <a:r>
              <a:rPr lang="en-IN" sz="2150" dirty="0">
                <a:highlight>
                  <a:srgbClr val="FFFFFF"/>
                </a:highlight>
                <a:latin typeface="Times New Roman"/>
                <a:ea typeface="Times New Roman"/>
                <a:cs typeface="Times New Roman"/>
                <a:sym typeface="Times New Roman"/>
              </a:rPr>
              <a:t>Model Selection</a:t>
            </a:r>
            <a:endParaRPr sz="2150" dirty="0">
              <a:highlight>
                <a:srgbClr val="FFFFFF"/>
              </a:highlight>
              <a:latin typeface="Times New Roman"/>
              <a:ea typeface="Times New Roman"/>
              <a:cs typeface="Times New Roman"/>
              <a:sym typeface="Times New Roman"/>
            </a:endParaRPr>
          </a:p>
          <a:p>
            <a:pPr marL="457200" marR="114300" lvl="0" indent="-365125" algn="l" rtl="0">
              <a:lnSpc>
                <a:spcPct val="150000"/>
              </a:lnSpc>
              <a:spcBef>
                <a:spcPts val="0"/>
              </a:spcBef>
              <a:spcAft>
                <a:spcPts val="0"/>
              </a:spcAft>
              <a:buClr>
                <a:srgbClr val="000000"/>
              </a:buClr>
              <a:buSzPts val="2150"/>
              <a:buFont typeface="Times New Roman"/>
              <a:buChar char="➢"/>
            </a:pPr>
            <a:r>
              <a:rPr lang="en-IN" sz="2150" dirty="0">
                <a:highlight>
                  <a:srgbClr val="FFFFFF"/>
                </a:highlight>
                <a:latin typeface="Times New Roman"/>
                <a:ea typeface="Times New Roman"/>
                <a:cs typeface="Times New Roman"/>
                <a:sym typeface="Times New Roman"/>
              </a:rPr>
              <a:t>Model Customization</a:t>
            </a:r>
            <a:endParaRPr sz="2150" dirty="0">
              <a:highlight>
                <a:srgbClr val="FFFFFF"/>
              </a:highlight>
              <a:latin typeface="Times New Roman"/>
              <a:ea typeface="Times New Roman"/>
              <a:cs typeface="Times New Roman"/>
              <a:sym typeface="Times New Roman"/>
            </a:endParaRPr>
          </a:p>
          <a:p>
            <a:pPr marL="457200" marR="114300" lvl="0" indent="-365125" algn="l" rtl="0">
              <a:lnSpc>
                <a:spcPct val="150000"/>
              </a:lnSpc>
              <a:spcBef>
                <a:spcPts val="0"/>
              </a:spcBef>
              <a:spcAft>
                <a:spcPts val="0"/>
              </a:spcAft>
              <a:buClr>
                <a:srgbClr val="000000"/>
              </a:buClr>
              <a:buSzPts val="2150"/>
              <a:buFont typeface="Times New Roman"/>
              <a:buChar char="➢"/>
            </a:pPr>
            <a:r>
              <a:rPr lang="en-IN" sz="2150" dirty="0">
                <a:highlight>
                  <a:srgbClr val="FFFFFF"/>
                </a:highlight>
                <a:latin typeface="Times New Roman"/>
                <a:ea typeface="Times New Roman"/>
                <a:cs typeface="Times New Roman"/>
                <a:sym typeface="Times New Roman"/>
              </a:rPr>
              <a:t>Training </a:t>
            </a:r>
          </a:p>
          <a:p>
            <a:pPr marL="457200" marR="114300" lvl="0" indent="-365125" algn="l" rtl="0">
              <a:lnSpc>
                <a:spcPct val="150000"/>
              </a:lnSpc>
              <a:spcBef>
                <a:spcPts val="0"/>
              </a:spcBef>
              <a:spcAft>
                <a:spcPts val="0"/>
              </a:spcAft>
              <a:buClr>
                <a:srgbClr val="000000"/>
              </a:buClr>
              <a:buSzPts val="2150"/>
              <a:buFont typeface="Times New Roman"/>
              <a:buChar char="➢"/>
            </a:pPr>
            <a:r>
              <a:rPr lang="en-IN" sz="2150" dirty="0">
                <a:highlight>
                  <a:srgbClr val="FFFFFF"/>
                </a:highlight>
                <a:latin typeface="Times New Roman"/>
                <a:ea typeface="Times New Roman"/>
                <a:cs typeface="Times New Roman"/>
                <a:sym typeface="Times New Roman"/>
              </a:rPr>
              <a:t>Model Evaluation</a:t>
            </a:r>
            <a:endParaRPr sz="2150" dirty="0">
              <a:highlight>
                <a:srgbClr val="FFFFFF"/>
              </a:highlight>
              <a:latin typeface="Times New Roman"/>
              <a:ea typeface="Times New Roman"/>
              <a:cs typeface="Times New Roman"/>
              <a:sym typeface="Times New Roman"/>
            </a:endParaRPr>
          </a:p>
          <a:p>
            <a:pPr marL="457200" marR="114300" lvl="0" indent="-365125" algn="l" rtl="0">
              <a:lnSpc>
                <a:spcPct val="150000"/>
              </a:lnSpc>
              <a:spcBef>
                <a:spcPts val="0"/>
              </a:spcBef>
              <a:spcAft>
                <a:spcPts val="0"/>
              </a:spcAft>
              <a:buClr>
                <a:srgbClr val="000000"/>
              </a:buClr>
              <a:buSzPts val="2150"/>
              <a:buFont typeface="Times New Roman"/>
              <a:buChar char="➢"/>
            </a:pPr>
            <a:r>
              <a:rPr lang="en-IN" sz="2150" dirty="0">
                <a:highlight>
                  <a:srgbClr val="FFFFFF"/>
                </a:highlight>
                <a:latin typeface="Times New Roman"/>
                <a:ea typeface="Times New Roman"/>
                <a:cs typeface="Times New Roman"/>
                <a:sym typeface="Times New Roman"/>
              </a:rPr>
              <a:t>Classification</a:t>
            </a:r>
          </a:p>
          <a:p>
            <a:pPr marL="457200" marR="114300" lvl="0" indent="-365125" algn="l" rtl="0">
              <a:lnSpc>
                <a:spcPct val="150000"/>
              </a:lnSpc>
              <a:spcBef>
                <a:spcPts val="0"/>
              </a:spcBef>
              <a:spcAft>
                <a:spcPts val="0"/>
              </a:spcAft>
              <a:buClr>
                <a:srgbClr val="000000"/>
              </a:buClr>
              <a:buSzPts val="2150"/>
              <a:buFont typeface="Times New Roman"/>
              <a:buChar char="➢"/>
            </a:pPr>
            <a:r>
              <a:rPr lang="en-IN" sz="2150" dirty="0">
                <a:highlight>
                  <a:srgbClr val="FFFFFF"/>
                </a:highlight>
                <a:latin typeface="Times New Roman"/>
                <a:ea typeface="Times New Roman"/>
                <a:cs typeface="Times New Roman"/>
                <a:sym typeface="Times New Roman"/>
              </a:rPr>
              <a:t>Testing</a:t>
            </a:r>
          </a:p>
          <a:p>
            <a:pPr marL="457200" marR="114300" lvl="0" indent="-365125" algn="l" rtl="0">
              <a:lnSpc>
                <a:spcPct val="150000"/>
              </a:lnSpc>
              <a:spcBef>
                <a:spcPts val="0"/>
              </a:spcBef>
              <a:spcAft>
                <a:spcPts val="0"/>
              </a:spcAft>
              <a:buClr>
                <a:srgbClr val="000000"/>
              </a:buClr>
              <a:buSzPts val="2150"/>
              <a:buFont typeface="Times New Roman"/>
              <a:buChar char="➢"/>
            </a:pPr>
            <a:r>
              <a:rPr lang="en-IN" sz="2150" dirty="0">
                <a:highlight>
                  <a:srgbClr val="FFFFFF"/>
                </a:highlight>
                <a:latin typeface="Times New Roman"/>
                <a:ea typeface="Times New Roman"/>
                <a:cs typeface="Times New Roman"/>
                <a:sym typeface="Times New Roman"/>
              </a:rPr>
              <a:t>Integrating with Web Application</a:t>
            </a:r>
            <a:endParaRPr sz="2150" dirty="0">
              <a:highlight>
                <a:srgbClr val="FFFFFF"/>
              </a:highlight>
              <a:latin typeface="Times New Roman"/>
              <a:ea typeface="Times New Roman"/>
              <a:cs typeface="Times New Roman"/>
              <a:sym typeface="Times New Roman"/>
            </a:endParaRPr>
          </a:p>
          <a:p>
            <a:pPr marL="457200" lvl="0" indent="-228600" algn="l" rtl="0">
              <a:lnSpc>
                <a:spcPct val="90000"/>
              </a:lnSpc>
              <a:spcBef>
                <a:spcPts val="1000"/>
              </a:spcBef>
              <a:spcAft>
                <a:spcPts val="0"/>
              </a:spcAft>
              <a:buNone/>
            </a:pPr>
            <a:endParaRPr sz="2800" dirty="0">
              <a:solidFill>
                <a:schemeClr val="dk1"/>
              </a:solidFill>
              <a:latin typeface="Calibri"/>
              <a:ea typeface="Calibri"/>
              <a:cs typeface="Calibri"/>
              <a:sym typeface="Calibri"/>
            </a:endParaRPr>
          </a:p>
        </p:txBody>
      </p:sp>
      <p:pic>
        <p:nvPicPr>
          <p:cNvPr id="9" name="Picture 8">
            <a:extLst>
              <a:ext uri="{FF2B5EF4-FFF2-40B4-BE49-F238E27FC236}">
                <a16:creationId xmlns:a16="http://schemas.microsoft.com/office/drawing/2014/main" id="{875A7528-FD1E-4A8A-B5AB-027762DC2B7A}"/>
              </a:ext>
            </a:extLst>
          </p:cNvPr>
          <p:cNvPicPr>
            <a:picLocks noChangeAspect="1"/>
          </p:cNvPicPr>
          <p:nvPr/>
        </p:nvPicPr>
        <p:blipFill>
          <a:blip r:embed="rId4"/>
          <a:stretch>
            <a:fillRect/>
          </a:stretch>
        </p:blipFill>
        <p:spPr>
          <a:xfrm>
            <a:off x="5857233" y="4610990"/>
            <a:ext cx="1974802" cy="1372355"/>
          </a:xfrm>
          <a:prstGeom prst="rect">
            <a:avLst/>
          </a:prstGeom>
        </p:spPr>
      </p:pic>
      <p:pic>
        <p:nvPicPr>
          <p:cNvPr id="12" name="Google Shape;183;p21">
            <a:extLst>
              <a:ext uri="{FF2B5EF4-FFF2-40B4-BE49-F238E27FC236}">
                <a16:creationId xmlns:a16="http://schemas.microsoft.com/office/drawing/2014/main" id="{8BBD2239-5A9A-4CD1-8A91-A6F28925AC03}"/>
              </a:ext>
            </a:extLst>
          </p:cNvPr>
          <p:cNvPicPr preferRelativeResize="0"/>
          <p:nvPr/>
        </p:nvPicPr>
        <p:blipFill rotWithShape="1">
          <a:blip r:embed="rId5">
            <a:alphaModFix/>
          </a:blip>
          <a:srcRect l="2498" t="10793" r="52513" b="8096"/>
          <a:stretch/>
        </p:blipFill>
        <p:spPr>
          <a:xfrm>
            <a:off x="5592402" y="1025173"/>
            <a:ext cx="1828802" cy="1210263"/>
          </a:xfrm>
          <a:prstGeom prst="rect">
            <a:avLst/>
          </a:prstGeom>
          <a:noFill/>
          <a:ln>
            <a:noFill/>
          </a:ln>
        </p:spPr>
      </p:pic>
      <p:pic>
        <p:nvPicPr>
          <p:cNvPr id="15" name="Picture 14">
            <a:extLst>
              <a:ext uri="{FF2B5EF4-FFF2-40B4-BE49-F238E27FC236}">
                <a16:creationId xmlns:a16="http://schemas.microsoft.com/office/drawing/2014/main" id="{27899C65-D973-41E3-B348-119F6811FA20}"/>
              </a:ext>
            </a:extLst>
          </p:cNvPr>
          <p:cNvPicPr>
            <a:picLocks noChangeAspect="1"/>
          </p:cNvPicPr>
          <p:nvPr/>
        </p:nvPicPr>
        <p:blipFill>
          <a:blip r:embed="rId6"/>
          <a:stretch>
            <a:fillRect/>
          </a:stretch>
        </p:blipFill>
        <p:spPr>
          <a:xfrm>
            <a:off x="4097271" y="3429000"/>
            <a:ext cx="1691108" cy="985275"/>
          </a:xfrm>
          <a:prstGeom prst="rect">
            <a:avLst/>
          </a:prstGeom>
        </p:spPr>
      </p:pic>
      <p:cxnSp>
        <p:nvCxnSpPr>
          <p:cNvPr id="3" name="Connector: Elbow 2">
            <a:extLst>
              <a:ext uri="{FF2B5EF4-FFF2-40B4-BE49-F238E27FC236}">
                <a16:creationId xmlns:a16="http://schemas.microsoft.com/office/drawing/2014/main" id="{9E12DEF1-9949-4DF1-99E5-3AD63B236F85}"/>
              </a:ext>
            </a:extLst>
          </p:cNvPr>
          <p:cNvCxnSpPr>
            <a:cxnSpLocks/>
          </p:cNvCxnSpPr>
          <p:nvPr/>
        </p:nvCxnSpPr>
        <p:spPr>
          <a:xfrm>
            <a:off x="5231795" y="1321500"/>
            <a:ext cx="342460" cy="28870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0E263AD-FC53-4488-AB15-550DDEDBDF54}"/>
              </a:ext>
            </a:extLst>
          </p:cNvPr>
          <p:cNvCxnSpPr/>
          <p:nvPr/>
        </p:nvCxnSpPr>
        <p:spPr>
          <a:xfrm>
            <a:off x="3637722" y="3825786"/>
            <a:ext cx="4373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81C2DCE-0B6F-45E3-9ECD-142DA793D9D8}"/>
              </a:ext>
            </a:extLst>
          </p:cNvPr>
          <p:cNvCxnSpPr/>
          <p:nvPr/>
        </p:nvCxnSpPr>
        <p:spPr>
          <a:xfrm>
            <a:off x="5403025" y="5272836"/>
            <a:ext cx="4373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38" name="Google Shape;138;p18"/>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39" name="Google Shape;139;p18"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140" name="Google Shape;140;p18"/>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41" name="Google Shape;141;p18"/>
          <p:cNvSpPr txBox="1"/>
          <p:nvPr/>
        </p:nvSpPr>
        <p:spPr>
          <a:xfrm>
            <a:off x="1149775" y="460650"/>
            <a:ext cx="7586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42" name="Google Shape;142;p18"/>
          <p:cNvSpPr txBox="1"/>
          <p:nvPr/>
        </p:nvSpPr>
        <p:spPr>
          <a:xfrm>
            <a:off x="1111475" y="215600"/>
            <a:ext cx="7470900" cy="67707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3200" dirty="0">
                <a:latin typeface="Times New Roman"/>
                <a:ea typeface="Times New Roman"/>
                <a:cs typeface="Times New Roman"/>
                <a:sym typeface="Times New Roman"/>
              </a:rPr>
              <a:t>MODULE DESCRIPTIONS</a:t>
            </a:r>
            <a:endParaRPr sz="3600" i="0" u="none" strike="noStrike" cap="none" dirty="0">
              <a:solidFill>
                <a:srgbClr val="000000"/>
              </a:solidFill>
              <a:latin typeface="Times New Roman"/>
              <a:ea typeface="Times New Roman"/>
              <a:cs typeface="Times New Roman"/>
              <a:sym typeface="Times New Roman"/>
            </a:endParaRPr>
          </a:p>
        </p:txBody>
      </p:sp>
      <p:sp>
        <p:nvSpPr>
          <p:cNvPr id="143" name="Google Shape;143;p18"/>
          <p:cNvSpPr txBox="1"/>
          <p:nvPr/>
        </p:nvSpPr>
        <p:spPr>
          <a:xfrm>
            <a:off x="1169476" y="1001341"/>
            <a:ext cx="7860225" cy="5201394"/>
          </a:xfrm>
          <a:prstGeom prst="rect">
            <a:avLst/>
          </a:prstGeom>
          <a:noFill/>
          <a:ln>
            <a:noFill/>
          </a:ln>
        </p:spPr>
        <p:txBody>
          <a:bodyPr spcFirstLastPara="1" wrap="square" lIns="91425" tIns="91425" rIns="91425" bIns="91425" anchor="t" anchorCtr="0">
            <a:spAutoFit/>
          </a:bodyPr>
          <a:lstStyle/>
          <a:p>
            <a:pPr>
              <a:tabLst>
                <a:tab pos="2971800" algn="ctr"/>
                <a:tab pos="4396740" algn="l"/>
              </a:tabLst>
            </a:pPr>
            <a:r>
              <a:rPr lang="en-US" sz="1800" dirty="0">
                <a:effectLst/>
                <a:latin typeface="Times New Roman" panose="02020603050405020304" pitchFamily="18" charset="0"/>
                <a:ea typeface="Times New Roman" panose="02020603050405020304" pitchFamily="18" charset="0"/>
              </a:rPr>
              <a:t>	</a:t>
            </a:r>
            <a:r>
              <a:rPr lang="en-IN" sz="1800" b="1" dirty="0">
                <a:latin typeface="Times New Roman" panose="02020603050405020304" pitchFamily="18" charset="0"/>
                <a:ea typeface="Times New Roman" panose="02020603050405020304" pitchFamily="18" charset="0"/>
              </a:rPr>
              <a:t>(1)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Data Collection and Preparation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dataset is taken in reference from Kaggle (</a:t>
            </a:r>
            <a:r>
              <a:rPr lang="en-US" sz="1800" u="none" strike="noStrike"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Brain Tumor MRI Dataset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along with real time data.</a:t>
            </a:r>
          </a:p>
          <a:p>
            <a:pPr>
              <a:tabLst>
                <a:tab pos="2971800" algn="ctr"/>
                <a:tab pos="4396740" algn="l"/>
              </a:tabLst>
            </a:pP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a:tabLst>
                <a:tab pos="2971800" algn="ctr"/>
                <a:tab pos="4396740" algn="l"/>
              </a:tabLst>
            </a:pP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tabLst>
                <a:tab pos="2971800" algn="ctr"/>
                <a:tab pos="4396740" algn="l"/>
              </a:tabLst>
            </a:pPr>
            <a:r>
              <a:rPr lang="en-IN" sz="1800" b="1" dirty="0">
                <a:latin typeface="Times New Roman" panose="02020603050405020304" pitchFamily="18" charset="0"/>
                <a:ea typeface="Times New Roman" panose="02020603050405020304" pitchFamily="18" charset="0"/>
                <a:cs typeface="Times New Roman" panose="02020603050405020304" pitchFamily="18" charset="0"/>
              </a:rPr>
              <a:t>(2)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Data Preprocessing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tabLst>
                <a:tab pos="2971800" algn="ctr"/>
                <a:tab pos="4396740" algn="l"/>
              </a:tabLs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Involves resizing the images to a consistent resolution, normalizing pixel intensities, and augmenting the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images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and improving the model performance. </a:t>
            </a:r>
          </a:p>
          <a:p>
            <a:pPr marL="342900" lvl="0" indent="-342900" algn="just">
              <a:spcAft>
                <a:spcPts val="1200"/>
              </a:spcAft>
              <a:buFont typeface="Arial" panose="020B0604020202020204" pitchFamily="34" charset="0"/>
              <a:buChar char="•"/>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he dataset is then divided into training, validation, and testing subsets.</a:t>
            </a:r>
          </a:p>
          <a:p>
            <a:pPr marL="342900" lvl="0" indent="-342900" algn="just">
              <a:spcAft>
                <a:spcPts val="1200"/>
              </a:spcAft>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1200"/>
              </a:spcAft>
            </a:pP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Model Selection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indent="-285750" algn="just">
              <a:spcAft>
                <a:spcPts val="1200"/>
              </a:spcAft>
              <a:buFont typeface="Arial" panose="020B0604020202020204" pitchFamily="34" charset="0"/>
              <a:buChar char="•"/>
            </a:pP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Model</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ResNet50 model.</a:t>
            </a:r>
          </a:p>
          <a:p>
            <a:pPr marL="285750" indent="-285750" algn="just">
              <a:spcAft>
                <a:spcPts val="12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ResNet50 is a DCNN architecture that has been pre-trained on a large dataset (e.g., ImageNet) containing millions of images.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49" name="Google Shape;149;p19"/>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50" name="Google Shape;150;p19"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151" name="Google Shape;151;p19"/>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52" name="Google Shape;152;p19"/>
          <p:cNvSpPr txBox="1"/>
          <p:nvPr/>
        </p:nvSpPr>
        <p:spPr>
          <a:xfrm>
            <a:off x="1149775" y="460650"/>
            <a:ext cx="7586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53" name="Google Shape;153;p19"/>
          <p:cNvSpPr txBox="1"/>
          <p:nvPr/>
        </p:nvSpPr>
        <p:spPr>
          <a:xfrm>
            <a:off x="1111475" y="215600"/>
            <a:ext cx="7470900" cy="67707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3200" dirty="0">
                <a:latin typeface="Times New Roman"/>
                <a:ea typeface="Times New Roman"/>
                <a:cs typeface="Times New Roman"/>
                <a:sym typeface="Times New Roman"/>
              </a:rPr>
              <a:t>MODULE DESCRIPTIONS</a:t>
            </a:r>
            <a:endParaRPr lang="en-IN" sz="3200" i="0" u="none" strike="noStrike" cap="none" dirty="0">
              <a:solidFill>
                <a:srgbClr val="000000"/>
              </a:solidFill>
              <a:latin typeface="Times New Roman"/>
              <a:ea typeface="Times New Roman"/>
              <a:cs typeface="Times New Roman"/>
              <a:sym typeface="Times New Roman"/>
            </a:endParaRPr>
          </a:p>
        </p:txBody>
      </p:sp>
      <p:sp>
        <p:nvSpPr>
          <p:cNvPr id="154" name="Google Shape;154;p19"/>
          <p:cNvSpPr txBox="1"/>
          <p:nvPr/>
        </p:nvSpPr>
        <p:spPr>
          <a:xfrm>
            <a:off x="1181100" y="1102609"/>
            <a:ext cx="7772400" cy="5755391"/>
          </a:xfrm>
          <a:prstGeom prst="rect">
            <a:avLst/>
          </a:prstGeom>
          <a:noFill/>
          <a:ln>
            <a:noFill/>
          </a:ln>
        </p:spPr>
        <p:txBody>
          <a:bodyPr spcFirstLastPara="1" wrap="square" lIns="91425" tIns="91425" rIns="91425" bIns="91425" anchor="t" anchorCtr="0">
            <a:spAutoFit/>
          </a:bodyPr>
          <a:lstStyle/>
          <a:p>
            <a:pPr lvl="0" algn="just">
              <a:spcAft>
                <a:spcPts val="12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(4) Model Customization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lvl="0" indent="-285750" algn="just">
              <a:spcAft>
                <a:spcPts val="12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original classification layer is removed from the ResNet50.</a:t>
            </a:r>
          </a:p>
          <a:p>
            <a:pPr marL="285750" lvl="0" indent="-285750" algn="just">
              <a:spcAft>
                <a:spcPts val="1200"/>
              </a:spcAft>
              <a:buFont typeface="Arial" panose="020B0604020202020204" pitchFamily="34" charset="0"/>
              <a:buChar char="•"/>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It is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replaced with a new fully connected layer that matches the number of tumor classes in the dataset.</a:t>
            </a:r>
          </a:p>
          <a:p>
            <a:pPr lvl="0" algn="just">
              <a:spcAft>
                <a:spcPts val="120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1200"/>
              </a:spcAft>
            </a:pP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(5)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Training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indent="-285750" algn="just">
              <a:spcAft>
                <a:spcPts val="1200"/>
              </a:spcAft>
              <a:buFont typeface="Arial" panose="020B0604020202020204" pitchFamily="34" charset="0"/>
              <a:buChar char="•"/>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he model learns to extract features from the images and make predictions based on the tumor type labels. </a:t>
            </a:r>
          </a:p>
          <a:p>
            <a:pPr marL="285750" indent="-285750" algn="just">
              <a:spcAft>
                <a:spcPts val="1200"/>
              </a:spcAft>
              <a:buFont typeface="Arial" panose="020B0604020202020204" pitchFamily="34" charset="0"/>
              <a:buChar char="•"/>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oss function: categorical cross-entropy.</a:t>
            </a:r>
          </a:p>
          <a:p>
            <a:pPr marL="285750" indent="-285750" algn="just">
              <a:spcAft>
                <a:spcPts val="1200"/>
              </a:spcAft>
              <a:buFont typeface="Arial" panose="020B0604020202020204" pitchFamily="34" charset="0"/>
              <a:buChar char="•"/>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ptimization algorithm: Adaptive Moment Estimation (Adam). </a:t>
            </a:r>
          </a:p>
          <a:p>
            <a:pPr marL="285750" indent="-285750" algn="just">
              <a:spcAft>
                <a:spcPts val="12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These two are used to update the model's parameters. </a:t>
            </a:r>
          </a:p>
          <a:p>
            <a:pPr lvl="0" algn="just">
              <a:spcAft>
                <a:spcPts val="120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gn="just">
              <a:spcAft>
                <a:spcPts val="1200"/>
              </a:spcAft>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sp>
        <p:nvSpPr>
          <p:cNvPr id="157" name="Google Shape;157;p19"/>
          <p:cNvSpPr txBox="1"/>
          <p:nvPr/>
        </p:nvSpPr>
        <p:spPr>
          <a:xfrm>
            <a:off x="1280250" y="4123500"/>
            <a:ext cx="717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49" name="Google Shape;149;p19"/>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50" name="Google Shape;150;p19"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151" name="Google Shape;151;p19"/>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52" name="Google Shape;152;p19"/>
          <p:cNvSpPr txBox="1"/>
          <p:nvPr/>
        </p:nvSpPr>
        <p:spPr>
          <a:xfrm>
            <a:off x="1149775" y="460650"/>
            <a:ext cx="7586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53" name="Google Shape;153;p19"/>
          <p:cNvSpPr txBox="1"/>
          <p:nvPr/>
        </p:nvSpPr>
        <p:spPr>
          <a:xfrm>
            <a:off x="1207375" y="303274"/>
            <a:ext cx="7470900" cy="67707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3200" dirty="0">
                <a:latin typeface="Times New Roman"/>
                <a:ea typeface="Times New Roman"/>
                <a:cs typeface="Times New Roman"/>
                <a:sym typeface="Times New Roman"/>
              </a:rPr>
              <a:t>MODULE DESCRIPTIONS</a:t>
            </a:r>
            <a:endParaRPr lang="en-IN" sz="3200" i="0" u="none" strike="noStrike" cap="none" dirty="0">
              <a:solidFill>
                <a:srgbClr val="000000"/>
              </a:solidFill>
              <a:latin typeface="Times New Roman"/>
              <a:ea typeface="Times New Roman"/>
              <a:cs typeface="Times New Roman"/>
              <a:sym typeface="Times New Roman"/>
            </a:endParaRPr>
          </a:p>
        </p:txBody>
      </p:sp>
      <p:sp>
        <p:nvSpPr>
          <p:cNvPr id="154" name="Google Shape;154;p19"/>
          <p:cNvSpPr txBox="1"/>
          <p:nvPr/>
        </p:nvSpPr>
        <p:spPr>
          <a:xfrm>
            <a:off x="1138035" y="1128884"/>
            <a:ext cx="7772400" cy="6032390"/>
          </a:xfrm>
          <a:prstGeom prst="rect">
            <a:avLst/>
          </a:prstGeom>
          <a:noFill/>
          <a:ln>
            <a:noFill/>
          </a:ln>
        </p:spPr>
        <p:txBody>
          <a:bodyPr spcFirstLastPara="1" wrap="square" lIns="91425" tIns="91425" rIns="91425" bIns="91425" anchor="t" anchorCtr="0">
            <a:spAutoFit/>
          </a:bodyPr>
          <a:lstStyle/>
          <a:p>
            <a:pPr algn="just">
              <a:spcAft>
                <a:spcPts val="1200"/>
              </a:spcAft>
            </a:pP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(6)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Model Evaluation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indent="-285750" algn="just">
              <a:spcAft>
                <a:spcPts val="12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Performance Metrics used to evaluate the model include: accuracy, precision, sensitivity, F1 score and AUC.</a:t>
            </a:r>
          </a:p>
          <a:p>
            <a:pPr algn="just">
              <a:spcAft>
                <a:spcPts val="1200"/>
              </a:spcAf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spcAft>
                <a:spcPts val="12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(7) Classification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lvl="0" indent="-285750" algn="just">
              <a:spcAft>
                <a:spcPts val="12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tumor is classified into any of the 4 categories namely, Glioma, Meningioma, Pituitary and No Tumor.</a:t>
            </a:r>
          </a:p>
          <a:p>
            <a:pPr lvl="0" algn="just">
              <a:spcAft>
                <a:spcPts val="1200"/>
              </a:spcAft>
            </a:pP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spcAft>
                <a:spcPts val="12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(8)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Testing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lvl="0" indent="-285750" algn="just">
              <a:spcAft>
                <a:spcPts val="12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Once the model is trained and evaluated, the independent testing set was used to evaluate its performance on unseen data. </a:t>
            </a:r>
          </a:p>
          <a:p>
            <a:pPr lvl="0" algn="just">
              <a:spcAft>
                <a:spcPts val="1200"/>
              </a:spcAf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120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gn="just">
              <a:spcAft>
                <a:spcPts val="1200"/>
              </a:spcAft>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86502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49" name="Google Shape;149;p19"/>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50" name="Google Shape;150;p19"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151" name="Google Shape;151;p19"/>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52" name="Google Shape;152;p19"/>
          <p:cNvSpPr txBox="1"/>
          <p:nvPr/>
        </p:nvSpPr>
        <p:spPr>
          <a:xfrm>
            <a:off x="1149775" y="460650"/>
            <a:ext cx="7586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53" name="Google Shape;153;p19"/>
          <p:cNvSpPr txBox="1"/>
          <p:nvPr/>
        </p:nvSpPr>
        <p:spPr>
          <a:xfrm>
            <a:off x="1111475" y="215600"/>
            <a:ext cx="7470900" cy="67707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3200" dirty="0">
                <a:latin typeface="Times New Roman"/>
                <a:ea typeface="Times New Roman"/>
                <a:cs typeface="Times New Roman"/>
                <a:sym typeface="Times New Roman"/>
              </a:rPr>
              <a:t>MODULE DESCRIPTIONS</a:t>
            </a:r>
            <a:endParaRPr lang="en-IN" sz="3200" i="0" u="none" strike="noStrike" cap="none" dirty="0">
              <a:solidFill>
                <a:srgbClr val="000000"/>
              </a:solidFill>
              <a:latin typeface="Times New Roman"/>
              <a:ea typeface="Times New Roman"/>
              <a:cs typeface="Times New Roman"/>
              <a:sym typeface="Times New Roman"/>
            </a:endParaRPr>
          </a:p>
        </p:txBody>
      </p:sp>
      <p:sp>
        <p:nvSpPr>
          <p:cNvPr id="154" name="Google Shape;154;p19"/>
          <p:cNvSpPr txBox="1"/>
          <p:nvPr/>
        </p:nvSpPr>
        <p:spPr>
          <a:xfrm>
            <a:off x="1056625" y="844306"/>
            <a:ext cx="7772400" cy="5047505"/>
          </a:xfrm>
          <a:prstGeom prst="rect">
            <a:avLst/>
          </a:prstGeom>
          <a:noFill/>
          <a:ln>
            <a:noFill/>
          </a:ln>
        </p:spPr>
        <p:txBody>
          <a:bodyPr spcFirstLastPara="1" wrap="square" lIns="91425" tIns="91425" rIns="91425" bIns="91425" anchor="t" anchorCtr="0">
            <a:spAutoFit/>
          </a:bodyPr>
          <a:lstStyle/>
          <a:p>
            <a:pPr lvl="0" algn="just">
              <a:spcAft>
                <a:spcPts val="12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(9) Integrating with Web Application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lvl="0" indent="-285750" algn="just">
              <a:spcAft>
                <a:spcPts val="12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Brain Tumor Prediction and Classification Model is then incorporated into a web-based application to make it user-friendly.</a:t>
            </a:r>
          </a:p>
          <a:p>
            <a:pPr marL="285750" lvl="0" indent="-285750" algn="just">
              <a:spcAft>
                <a:spcPts val="1200"/>
              </a:spcAft>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spcAft>
                <a:spcPts val="1200"/>
              </a:spcAft>
            </a:pP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spcAft>
                <a:spcPts val="1200"/>
              </a:spcAft>
            </a:pPr>
            <a:endParaRPr lang="en-IN" sz="1800" b="1" dirty="0">
              <a:latin typeface="Times New Roman" panose="02020603050405020304" pitchFamily="18" charset="0"/>
              <a:ea typeface="Times New Roman" panose="02020603050405020304" pitchFamily="18" charset="0"/>
              <a:cs typeface="Times New Roman" panose="02020603050405020304" pitchFamily="18" charset="0"/>
            </a:endParaRPr>
          </a:p>
          <a:p>
            <a:pPr lvl="0" algn="just">
              <a:spcAft>
                <a:spcPts val="1200"/>
              </a:spcAft>
            </a:pPr>
            <a:endParaRPr lang="en-IN" sz="1800" b="1" dirty="0">
              <a:latin typeface="Times New Roman" panose="02020603050405020304" pitchFamily="18" charset="0"/>
              <a:ea typeface="Times New Roman" panose="02020603050405020304" pitchFamily="18" charset="0"/>
              <a:cs typeface="Times New Roman" panose="02020603050405020304" pitchFamily="18" charset="0"/>
            </a:endParaRPr>
          </a:p>
          <a:p>
            <a:pPr lvl="0" algn="just">
              <a:spcAft>
                <a:spcPts val="1200"/>
              </a:spcAft>
            </a:pP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spcAft>
                <a:spcPts val="1200"/>
              </a:spcAft>
            </a:pP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120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gn="just">
              <a:spcAft>
                <a:spcPts val="1200"/>
              </a:spcAft>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sp>
        <p:nvSpPr>
          <p:cNvPr id="17" name="TextBox 16">
            <a:extLst>
              <a:ext uri="{FF2B5EF4-FFF2-40B4-BE49-F238E27FC236}">
                <a16:creationId xmlns:a16="http://schemas.microsoft.com/office/drawing/2014/main" id="{A52E23CE-4CA3-457A-B9D1-327E716BFF74}"/>
              </a:ext>
            </a:extLst>
          </p:cNvPr>
          <p:cNvSpPr txBox="1"/>
          <p:nvPr/>
        </p:nvSpPr>
        <p:spPr>
          <a:xfrm>
            <a:off x="3227985" y="5498437"/>
            <a:ext cx="3429680" cy="338554"/>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 Stages associated with the integration</a:t>
            </a:r>
          </a:p>
        </p:txBody>
      </p:sp>
      <p:pic>
        <p:nvPicPr>
          <p:cNvPr id="4" name="Picture 3">
            <a:extLst>
              <a:ext uri="{FF2B5EF4-FFF2-40B4-BE49-F238E27FC236}">
                <a16:creationId xmlns:a16="http://schemas.microsoft.com/office/drawing/2014/main" id="{6BE1D902-C8E4-4B59-8D94-16CE7B5DE86B}"/>
              </a:ext>
            </a:extLst>
          </p:cNvPr>
          <p:cNvPicPr>
            <a:picLocks noChangeAspect="1"/>
          </p:cNvPicPr>
          <p:nvPr/>
        </p:nvPicPr>
        <p:blipFill>
          <a:blip r:embed="rId4"/>
          <a:stretch>
            <a:fillRect/>
          </a:stretch>
        </p:blipFill>
        <p:spPr>
          <a:xfrm>
            <a:off x="2571282" y="2059842"/>
            <a:ext cx="4001436" cy="3290836"/>
          </a:xfrm>
          <a:prstGeom prst="rect">
            <a:avLst/>
          </a:prstGeom>
        </p:spPr>
      </p:pic>
    </p:spTree>
    <p:extLst>
      <p:ext uri="{BB962C8B-B14F-4D97-AF65-F5344CB8AC3E}">
        <p14:creationId xmlns:p14="http://schemas.microsoft.com/office/powerpoint/2010/main" val="845905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1"/>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79" name="Google Shape;179;p21"/>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80" name="Google Shape;180;p21"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181" name="Google Shape;181;p21"/>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82" name="Google Shape;182;p21"/>
          <p:cNvSpPr txBox="1"/>
          <p:nvPr/>
        </p:nvSpPr>
        <p:spPr>
          <a:xfrm>
            <a:off x="1143000" y="336650"/>
            <a:ext cx="7566900" cy="146190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3600" i="0" u="none" strike="noStrike" cap="none" dirty="0">
                <a:solidFill>
                  <a:srgbClr val="000000"/>
                </a:solidFill>
                <a:latin typeface="Times New Roman"/>
                <a:ea typeface="Times New Roman"/>
                <a:cs typeface="Times New Roman"/>
                <a:sym typeface="Times New Roman"/>
              </a:rPr>
              <a:t>INPUT</a:t>
            </a:r>
            <a:endParaRPr sz="360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500"/>
              <a:buFont typeface="Arial"/>
              <a:buNone/>
            </a:pPr>
            <a:endParaRPr sz="250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200"/>
              <a:buFont typeface="Arial"/>
              <a:buNone/>
            </a:pPr>
            <a:r>
              <a:rPr lang="en-IN" sz="2200" b="1" u="sng" dirty="0">
                <a:latin typeface="Times New Roman"/>
                <a:ea typeface="Times New Roman"/>
                <a:cs typeface="Times New Roman"/>
                <a:sym typeface="Times New Roman"/>
              </a:rPr>
              <a:t>Dataset</a:t>
            </a:r>
            <a:r>
              <a:rPr lang="en-IN" sz="2200" dirty="0">
                <a:latin typeface="Times New Roman"/>
                <a:ea typeface="Times New Roman"/>
                <a:cs typeface="Times New Roman"/>
                <a:sym typeface="Times New Roman"/>
              </a:rPr>
              <a:t>: Kaggle  </a:t>
            </a:r>
            <a:endParaRPr sz="2200" i="0" u="none" strike="noStrike" cap="none" dirty="0">
              <a:solidFill>
                <a:srgbClr val="000000"/>
              </a:solidFill>
              <a:latin typeface="Times New Roman"/>
              <a:ea typeface="Times New Roman"/>
              <a:cs typeface="Times New Roman"/>
              <a:sym typeface="Times New Roman"/>
            </a:endParaRPr>
          </a:p>
        </p:txBody>
      </p:sp>
      <p:pic>
        <p:nvPicPr>
          <p:cNvPr id="183" name="Google Shape;183;p21"/>
          <p:cNvPicPr preferRelativeResize="0"/>
          <p:nvPr/>
        </p:nvPicPr>
        <p:blipFill rotWithShape="1">
          <a:blip r:embed="rId4">
            <a:alphaModFix/>
          </a:blip>
          <a:srcRect l="2498" r="2145" b="8096"/>
          <a:stretch/>
        </p:blipFill>
        <p:spPr>
          <a:xfrm>
            <a:off x="945397" y="2177750"/>
            <a:ext cx="8198602" cy="264222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89" name="Google Shape;189;p22"/>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90" name="Google Shape;190;p22" descr="C:\Documents and Settings\ADMIN\Desktop\Courses Offered.jpg"/>
          <p:cNvPicPr preferRelativeResize="0"/>
          <p:nvPr/>
        </p:nvPicPr>
        <p:blipFill rotWithShape="1">
          <a:blip r:embed="rId3">
            <a:alphaModFix/>
          </a:blip>
          <a:srcRect/>
          <a:stretch/>
        </p:blipFill>
        <p:spPr>
          <a:xfrm>
            <a:off x="0" y="-34619"/>
            <a:ext cx="9343824" cy="7007869"/>
          </a:xfrm>
          <a:prstGeom prst="rect">
            <a:avLst/>
          </a:prstGeom>
          <a:noFill/>
          <a:ln>
            <a:noFill/>
          </a:ln>
        </p:spPr>
      </p:pic>
      <p:sp>
        <p:nvSpPr>
          <p:cNvPr id="191" name="Google Shape;191;p22"/>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92" name="Google Shape;192;p22"/>
          <p:cNvSpPr txBox="1"/>
          <p:nvPr/>
        </p:nvSpPr>
        <p:spPr>
          <a:xfrm>
            <a:off x="1143000" y="197496"/>
            <a:ext cx="7432800" cy="67707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3200" i="0" u="none" strike="noStrike" cap="none" dirty="0">
                <a:solidFill>
                  <a:srgbClr val="000000"/>
                </a:solidFill>
                <a:latin typeface="Times New Roman"/>
                <a:ea typeface="Times New Roman"/>
                <a:cs typeface="Times New Roman"/>
                <a:sym typeface="Times New Roman"/>
              </a:rPr>
              <a:t>ALGORITHM</a:t>
            </a:r>
            <a:endParaRPr sz="3200" i="0" u="none" strike="noStrike" cap="none" dirty="0">
              <a:solidFill>
                <a:srgbClr val="000000"/>
              </a:solidFill>
              <a:latin typeface="Times New Roman"/>
              <a:ea typeface="Times New Roman"/>
              <a:cs typeface="Times New Roman"/>
              <a:sym typeface="Times New Roman"/>
            </a:endParaRPr>
          </a:p>
        </p:txBody>
      </p:sp>
      <p:sp>
        <p:nvSpPr>
          <p:cNvPr id="193" name="Google Shape;193;p22"/>
          <p:cNvSpPr txBox="1"/>
          <p:nvPr/>
        </p:nvSpPr>
        <p:spPr>
          <a:xfrm>
            <a:off x="1250564" y="1126485"/>
            <a:ext cx="7676459" cy="4893617"/>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2E2E2E"/>
              </a:buClr>
              <a:buSzPts val="1800"/>
              <a:buFont typeface="Arial"/>
              <a:buChar char="●"/>
            </a:pPr>
            <a:r>
              <a:rPr lang="en-IN" sz="1800" dirty="0">
                <a:solidFill>
                  <a:srgbClr val="2E2E2E"/>
                </a:solidFill>
                <a:latin typeface="Times New Roman" pitchFamily="18" charset="0"/>
                <a:cs typeface="Times New Roman" pitchFamily="18" charset="0"/>
              </a:rPr>
              <a:t>Firstly, we import necessary libraries which includes: </a:t>
            </a:r>
            <a:r>
              <a:rPr lang="en-IN" sz="1800" b="1" dirty="0" err="1">
                <a:solidFill>
                  <a:srgbClr val="2E2E2E"/>
                </a:solidFill>
                <a:latin typeface="Times New Roman" pitchFamily="18" charset="0"/>
                <a:cs typeface="Times New Roman" pitchFamily="18" charset="0"/>
              </a:rPr>
              <a:t>numpy</a:t>
            </a:r>
            <a:r>
              <a:rPr lang="en-IN" sz="1800" b="1" dirty="0">
                <a:solidFill>
                  <a:srgbClr val="2E2E2E"/>
                </a:solidFill>
                <a:latin typeface="Times New Roman" pitchFamily="18" charset="0"/>
                <a:cs typeface="Times New Roman" pitchFamily="18" charset="0"/>
              </a:rPr>
              <a:t>, pandas, </a:t>
            </a:r>
            <a:r>
              <a:rPr lang="en-IN" sz="1800" b="1" dirty="0" err="1">
                <a:solidFill>
                  <a:srgbClr val="2E2E2E"/>
                </a:solidFill>
                <a:latin typeface="Times New Roman" pitchFamily="18" charset="0"/>
                <a:cs typeface="Times New Roman" pitchFamily="18" charset="0"/>
              </a:rPr>
              <a:t>seaborn</a:t>
            </a:r>
            <a:r>
              <a:rPr lang="en-IN" sz="1800" b="1" dirty="0">
                <a:solidFill>
                  <a:srgbClr val="2E2E2E"/>
                </a:solidFill>
                <a:latin typeface="Times New Roman" pitchFamily="18" charset="0"/>
                <a:cs typeface="Times New Roman" pitchFamily="18" charset="0"/>
              </a:rPr>
              <a:t>, cv2, </a:t>
            </a:r>
            <a:r>
              <a:rPr lang="en-IN" sz="1800" b="1" dirty="0" err="1">
                <a:solidFill>
                  <a:srgbClr val="2E2E2E"/>
                </a:solidFill>
                <a:latin typeface="Times New Roman" pitchFamily="18" charset="0"/>
                <a:cs typeface="Times New Roman" pitchFamily="18" charset="0"/>
              </a:rPr>
              <a:t>tensorflow</a:t>
            </a:r>
            <a:r>
              <a:rPr lang="en-IN" sz="1800" b="1" dirty="0">
                <a:solidFill>
                  <a:srgbClr val="2E2E2E"/>
                </a:solidFill>
                <a:latin typeface="Times New Roman" pitchFamily="18" charset="0"/>
                <a:cs typeface="Times New Roman" pitchFamily="18" charset="0"/>
              </a:rPr>
              <a:t>, </a:t>
            </a:r>
            <a:r>
              <a:rPr lang="en-IN" sz="1800" b="1" dirty="0" err="1">
                <a:solidFill>
                  <a:srgbClr val="2E2E2E"/>
                </a:solidFill>
                <a:latin typeface="Times New Roman" pitchFamily="18" charset="0"/>
                <a:cs typeface="Times New Roman" pitchFamily="18" charset="0"/>
              </a:rPr>
              <a:t>sklearn</a:t>
            </a:r>
            <a:r>
              <a:rPr lang="en-IN" sz="1800" b="1" dirty="0">
                <a:solidFill>
                  <a:srgbClr val="2E2E2E"/>
                </a:solidFill>
                <a:latin typeface="Times New Roman" pitchFamily="18" charset="0"/>
                <a:cs typeface="Times New Roman" pitchFamily="18" charset="0"/>
              </a:rPr>
              <a:t>, </a:t>
            </a:r>
            <a:r>
              <a:rPr lang="en-IN" sz="1800" b="1" dirty="0" err="1">
                <a:solidFill>
                  <a:srgbClr val="2E2E2E"/>
                </a:solidFill>
                <a:latin typeface="Times New Roman" pitchFamily="18" charset="0"/>
                <a:cs typeface="Times New Roman" pitchFamily="18" charset="0"/>
              </a:rPr>
              <a:t>imutils</a:t>
            </a:r>
            <a:r>
              <a:rPr lang="en-IN" sz="1800" b="1" dirty="0">
                <a:solidFill>
                  <a:srgbClr val="2E2E2E"/>
                </a:solidFill>
                <a:latin typeface="Times New Roman" pitchFamily="18" charset="0"/>
                <a:cs typeface="Times New Roman" pitchFamily="18" charset="0"/>
              </a:rPr>
              <a:t>, </a:t>
            </a:r>
            <a:r>
              <a:rPr lang="en-IN" sz="1800" dirty="0">
                <a:solidFill>
                  <a:srgbClr val="2E2E2E"/>
                </a:solidFill>
                <a:latin typeface="Times New Roman" pitchFamily="18" charset="0"/>
                <a:cs typeface="Times New Roman" pitchFamily="18" charset="0"/>
              </a:rPr>
              <a:t>etc.</a:t>
            </a:r>
          </a:p>
          <a:p>
            <a:pPr marL="457200" marR="0" lvl="0" indent="-342900" algn="l" rtl="0">
              <a:lnSpc>
                <a:spcPct val="100000"/>
              </a:lnSpc>
              <a:spcBef>
                <a:spcPts val="0"/>
              </a:spcBef>
              <a:spcAft>
                <a:spcPts val="0"/>
              </a:spcAft>
              <a:buClr>
                <a:srgbClr val="2E2E2E"/>
              </a:buClr>
              <a:buSzPts val="1800"/>
              <a:buFont typeface="Arial"/>
              <a:buChar char="●"/>
            </a:pPr>
            <a:endParaRPr lang="en-IN" sz="1800" dirty="0">
              <a:solidFill>
                <a:srgbClr val="2E2E2E"/>
              </a:solidFill>
              <a:latin typeface="Times New Roman" pitchFamily="18" charset="0"/>
              <a:cs typeface="Times New Roman" pitchFamily="18" charset="0"/>
            </a:endParaRPr>
          </a:p>
          <a:p>
            <a:pPr marL="457200" indent="-342900">
              <a:buClr>
                <a:srgbClr val="2E2E2E"/>
              </a:buClr>
              <a:buSzPts val="1800"/>
              <a:buFont typeface="Arial"/>
              <a:buChar char="●"/>
            </a:pPr>
            <a:r>
              <a:rPr lang="en-US" sz="1800" dirty="0">
                <a:solidFill>
                  <a:srgbClr val="2E2E2E"/>
                </a:solidFill>
                <a:latin typeface="Times New Roman" pitchFamily="18" charset="0"/>
                <a:cs typeface="Times New Roman" pitchFamily="18" charset="0"/>
              </a:rPr>
              <a:t>Then, </a:t>
            </a:r>
            <a:r>
              <a:rPr lang="en-US" sz="1800" b="1" dirty="0">
                <a:solidFill>
                  <a:srgbClr val="2E2E2E"/>
                </a:solidFill>
                <a:latin typeface="Times New Roman" pitchFamily="18" charset="0"/>
                <a:cs typeface="Times New Roman" pitchFamily="18" charset="0"/>
              </a:rPr>
              <a:t>Pre-Processing</a:t>
            </a:r>
            <a:r>
              <a:rPr lang="en-US" sz="1800" dirty="0">
                <a:solidFill>
                  <a:srgbClr val="2E2E2E"/>
                </a:solidFill>
                <a:latin typeface="Times New Roman" pitchFamily="18" charset="0"/>
                <a:cs typeface="Times New Roman" pitchFamily="18" charset="0"/>
              </a:rPr>
              <a:t> stage is carried out which includes data cleaning, resizing the images, etc. </a:t>
            </a:r>
          </a:p>
          <a:p>
            <a:pPr marL="457200" indent="-342900">
              <a:buClr>
                <a:srgbClr val="2E2E2E"/>
              </a:buClr>
              <a:buSzPts val="1800"/>
              <a:buFont typeface="Arial"/>
              <a:buChar char="●"/>
            </a:pPr>
            <a:endParaRPr lang="en-US" sz="1800" dirty="0">
              <a:solidFill>
                <a:srgbClr val="2E2E2E"/>
              </a:solidFill>
              <a:latin typeface="Times New Roman" pitchFamily="18" charset="0"/>
              <a:cs typeface="Times New Roman" pitchFamily="18" charset="0"/>
            </a:endParaRPr>
          </a:p>
          <a:p>
            <a:pPr marL="457200" indent="-342900">
              <a:buClr>
                <a:srgbClr val="2E2E2E"/>
              </a:buClr>
              <a:buSzPts val="1800"/>
              <a:buFont typeface="Arial"/>
              <a:buChar char="●"/>
            </a:pPr>
            <a:r>
              <a:rPr lang="en-US" sz="1800" dirty="0">
                <a:solidFill>
                  <a:srgbClr val="2E2E2E"/>
                </a:solidFill>
                <a:latin typeface="Times New Roman" pitchFamily="18" charset="0"/>
                <a:cs typeface="Times New Roman" pitchFamily="18" charset="0"/>
              </a:rPr>
              <a:t>The labels are assigned for all the four categories of tumor. </a:t>
            </a:r>
          </a:p>
          <a:p>
            <a:pPr marL="457200" indent="-342900">
              <a:buClr>
                <a:srgbClr val="2E2E2E"/>
              </a:buClr>
              <a:buSzPts val="1800"/>
              <a:buFont typeface="Arial"/>
              <a:buChar char="●"/>
            </a:pPr>
            <a:endParaRPr lang="en-US" sz="1800" dirty="0">
              <a:solidFill>
                <a:srgbClr val="2E2E2E"/>
              </a:solidFill>
              <a:latin typeface="Times New Roman" pitchFamily="18" charset="0"/>
              <a:cs typeface="Times New Roman" pitchFamily="18" charset="0"/>
            </a:endParaRPr>
          </a:p>
          <a:p>
            <a:pPr marL="457200" indent="-342900">
              <a:buClr>
                <a:srgbClr val="2E2E2E"/>
              </a:buClr>
              <a:buSzPts val="1800"/>
              <a:buFont typeface="Arial"/>
              <a:buChar char="●"/>
            </a:pPr>
            <a:r>
              <a:rPr lang="en-US" sz="1800" dirty="0">
                <a:solidFill>
                  <a:srgbClr val="2E2E2E"/>
                </a:solidFill>
                <a:latin typeface="Times New Roman" pitchFamily="18" charset="0"/>
                <a:cs typeface="Times New Roman" pitchFamily="18" charset="0"/>
              </a:rPr>
              <a:t>A series of </a:t>
            </a:r>
            <a:r>
              <a:rPr lang="en-US" sz="1800" b="1" dirty="0">
                <a:solidFill>
                  <a:srgbClr val="2E2E2E"/>
                </a:solidFill>
                <a:latin typeface="Times New Roman" pitchFamily="18" charset="0"/>
                <a:cs typeface="Times New Roman" pitchFamily="18" charset="0"/>
              </a:rPr>
              <a:t>Erosion</a:t>
            </a:r>
            <a:r>
              <a:rPr lang="en-US" sz="1800" dirty="0">
                <a:solidFill>
                  <a:srgbClr val="2E2E2E"/>
                </a:solidFill>
                <a:latin typeface="Times New Roman" pitchFamily="18" charset="0"/>
                <a:cs typeface="Times New Roman" pitchFamily="18" charset="0"/>
              </a:rPr>
              <a:t> and </a:t>
            </a:r>
            <a:r>
              <a:rPr lang="en-US" sz="1800" b="1" dirty="0">
                <a:solidFill>
                  <a:srgbClr val="2E2E2E"/>
                </a:solidFill>
                <a:latin typeface="Times New Roman" pitchFamily="18" charset="0"/>
                <a:cs typeface="Times New Roman" pitchFamily="18" charset="0"/>
              </a:rPr>
              <a:t>Dilations</a:t>
            </a:r>
            <a:r>
              <a:rPr lang="en-US" sz="1800" dirty="0">
                <a:solidFill>
                  <a:srgbClr val="2E2E2E"/>
                </a:solidFill>
                <a:latin typeface="Times New Roman" pitchFamily="18" charset="0"/>
                <a:cs typeface="Times New Roman" pitchFamily="18" charset="0"/>
              </a:rPr>
              <a:t> (after setting threshold) are performed in order to remove small regions of noise. The largest contours found in the threshold image was picked. The extreme points found on the image were cropped out. </a:t>
            </a:r>
          </a:p>
          <a:p>
            <a:pPr marL="457200" indent="-342900">
              <a:buClr>
                <a:srgbClr val="2E2E2E"/>
              </a:buClr>
              <a:buSzPts val="1800"/>
              <a:buFont typeface="Arial"/>
              <a:buChar char="●"/>
            </a:pPr>
            <a:endParaRPr lang="en-US" sz="1800" dirty="0">
              <a:solidFill>
                <a:srgbClr val="2E2E2E"/>
              </a:solidFill>
              <a:latin typeface="Times New Roman" pitchFamily="18" charset="0"/>
              <a:cs typeface="Times New Roman" pitchFamily="18" charset="0"/>
            </a:endParaRPr>
          </a:p>
          <a:p>
            <a:pPr marL="457200" indent="-342900">
              <a:buClr>
                <a:srgbClr val="2E2E2E"/>
              </a:buClr>
              <a:buSzPts val="1800"/>
              <a:buFont typeface="Arial"/>
              <a:buChar char="●"/>
            </a:pPr>
            <a:r>
              <a:rPr lang="en-US" sz="1800" dirty="0">
                <a:solidFill>
                  <a:srgbClr val="2E2E2E"/>
                </a:solidFill>
                <a:latin typeface="Times New Roman" pitchFamily="18" charset="0"/>
                <a:cs typeface="Times New Roman" pitchFamily="18" charset="0"/>
              </a:rPr>
              <a:t>The dataset was split into </a:t>
            </a:r>
            <a:r>
              <a:rPr lang="en-US" sz="1800" b="1" dirty="0">
                <a:solidFill>
                  <a:srgbClr val="2E2E2E"/>
                </a:solidFill>
                <a:latin typeface="Times New Roman" pitchFamily="18" charset="0"/>
                <a:cs typeface="Times New Roman" pitchFamily="18" charset="0"/>
              </a:rPr>
              <a:t>Training</a:t>
            </a:r>
            <a:r>
              <a:rPr lang="en-US" sz="1800" dirty="0">
                <a:solidFill>
                  <a:srgbClr val="2E2E2E"/>
                </a:solidFill>
                <a:latin typeface="Times New Roman" pitchFamily="18" charset="0"/>
                <a:cs typeface="Times New Roman" pitchFamily="18" charset="0"/>
              </a:rPr>
              <a:t> (</a:t>
            </a:r>
            <a:r>
              <a:rPr lang="en-US" sz="1800" b="1" dirty="0">
                <a:solidFill>
                  <a:srgbClr val="2E2E2E"/>
                </a:solidFill>
                <a:latin typeface="Times New Roman" pitchFamily="18" charset="0"/>
                <a:cs typeface="Times New Roman" pitchFamily="18" charset="0"/>
              </a:rPr>
              <a:t>80%</a:t>
            </a:r>
            <a:r>
              <a:rPr lang="en-US" sz="1800" dirty="0">
                <a:solidFill>
                  <a:srgbClr val="2E2E2E"/>
                </a:solidFill>
                <a:latin typeface="Times New Roman" pitchFamily="18" charset="0"/>
                <a:cs typeface="Times New Roman" pitchFamily="18" charset="0"/>
              </a:rPr>
              <a:t>) and </a:t>
            </a:r>
            <a:r>
              <a:rPr lang="en-US" sz="1800" b="1" dirty="0">
                <a:solidFill>
                  <a:srgbClr val="2E2E2E"/>
                </a:solidFill>
                <a:latin typeface="Times New Roman" pitchFamily="18" charset="0"/>
                <a:cs typeface="Times New Roman" pitchFamily="18" charset="0"/>
              </a:rPr>
              <a:t>Testing</a:t>
            </a:r>
            <a:r>
              <a:rPr lang="en-US" sz="1800" dirty="0">
                <a:solidFill>
                  <a:srgbClr val="2E2E2E"/>
                </a:solidFill>
                <a:latin typeface="Times New Roman" pitchFamily="18" charset="0"/>
                <a:cs typeface="Times New Roman" pitchFamily="18" charset="0"/>
              </a:rPr>
              <a:t> (</a:t>
            </a:r>
            <a:r>
              <a:rPr lang="en-US" sz="1800" b="1" dirty="0">
                <a:solidFill>
                  <a:srgbClr val="2E2E2E"/>
                </a:solidFill>
                <a:latin typeface="Times New Roman" pitchFamily="18" charset="0"/>
                <a:cs typeface="Times New Roman" pitchFamily="18" charset="0"/>
              </a:rPr>
              <a:t>20%</a:t>
            </a:r>
            <a:r>
              <a:rPr lang="en-US" sz="1800" dirty="0">
                <a:solidFill>
                  <a:srgbClr val="2E2E2E"/>
                </a:solidFill>
                <a:latin typeface="Times New Roman" pitchFamily="18" charset="0"/>
                <a:cs typeface="Times New Roman" pitchFamily="18" charset="0"/>
              </a:rPr>
              <a:t>). </a:t>
            </a:r>
          </a:p>
          <a:p>
            <a:pPr marL="457200" indent="-342900">
              <a:buClr>
                <a:srgbClr val="2E2E2E"/>
              </a:buClr>
              <a:buSzPts val="1800"/>
              <a:buFont typeface="Arial"/>
              <a:buChar char="●"/>
            </a:pPr>
            <a:endParaRPr lang="en-US" sz="1800" dirty="0">
              <a:solidFill>
                <a:srgbClr val="2E2E2E"/>
              </a:solidFill>
              <a:latin typeface="Times New Roman" pitchFamily="18" charset="0"/>
              <a:cs typeface="Times New Roman" pitchFamily="18" charset="0"/>
            </a:endParaRPr>
          </a:p>
          <a:p>
            <a:pPr marL="457200" indent="-342900">
              <a:buClr>
                <a:srgbClr val="2E2E2E"/>
              </a:buClr>
              <a:buSzPts val="1800"/>
              <a:buFont typeface="Arial"/>
              <a:buChar char="●"/>
            </a:pPr>
            <a:r>
              <a:rPr lang="en-US" sz="1800" dirty="0">
                <a:solidFill>
                  <a:srgbClr val="2E2E2E"/>
                </a:solidFill>
                <a:latin typeface="Times New Roman" pitchFamily="18" charset="0"/>
                <a:cs typeface="Times New Roman" pitchFamily="18" charset="0"/>
              </a:rPr>
              <a:t>Then, we perform </a:t>
            </a:r>
            <a:r>
              <a:rPr lang="en-US" sz="1800" b="1" dirty="0">
                <a:solidFill>
                  <a:srgbClr val="2E2E2E"/>
                </a:solidFill>
                <a:latin typeface="Times New Roman" pitchFamily="18" charset="0"/>
                <a:cs typeface="Times New Roman" pitchFamily="18" charset="0"/>
              </a:rPr>
              <a:t>One-Hot Encoding </a:t>
            </a:r>
            <a:r>
              <a:rPr lang="en-US" sz="1800" dirty="0">
                <a:solidFill>
                  <a:srgbClr val="2E2E2E"/>
                </a:solidFill>
                <a:latin typeface="Times New Roman" pitchFamily="18" charset="0"/>
                <a:cs typeface="Times New Roman" pitchFamily="18" charset="0"/>
              </a:rPr>
              <a:t>on the labels after converting it into numerical values.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89" name="Google Shape;189;p22"/>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90" name="Google Shape;190;p22" descr="C:\Documents and Settings\ADMIN\Desktop\Courses Offered.jpg"/>
          <p:cNvPicPr preferRelativeResize="0"/>
          <p:nvPr/>
        </p:nvPicPr>
        <p:blipFill rotWithShape="1">
          <a:blip r:embed="rId3">
            <a:alphaModFix/>
          </a:blip>
          <a:srcRect/>
          <a:stretch/>
        </p:blipFill>
        <p:spPr>
          <a:xfrm>
            <a:off x="0" y="-34619"/>
            <a:ext cx="9343824" cy="7007869"/>
          </a:xfrm>
          <a:prstGeom prst="rect">
            <a:avLst/>
          </a:prstGeom>
          <a:noFill/>
          <a:ln>
            <a:noFill/>
          </a:ln>
        </p:spPr>
      </p:pic>
      <p:sp>
        <p:nvSpPr>
          <p:cNvPr id="191" name="Google Shape;191;p22"/>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92" name="Google Shape;192;p22"/>
          <p:cNvSpPr txBox="1"/>
          <p:nvPr/>
        </p:nvSpPr>
        <p:spPr>
          <a:xfrm>
            <a:off x="1143000" y="197496"/>
            <a:ext cx="7432800" cy="67707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3200" i="0" u="none" strike="noStrike" cap="none" dirty="0">
                <a:solidFill>
                  <a:srgbClr val="000000"/>
                </a:solidFill>
                <a:latin typeface="Times New Roman"/>
                <a:ea typeface="Times New Roman"/>
                <a:cs typeface="Times New Roman"/>
                <a:sym typeface="Times New Roman"/>
              </a:rPr>
              <a:t>ALGORITHM</a:t>
            </a:r>
          </a:p>
        </p:txBody>
      </p:sp>
      <p:sp>
        <p:nvSpPr>
          <p:cNvPr id="9" name="Google Shape;193;p22"/>
          <p:cNvSpPr txBox="1"/>
          <p:nvPr/>
        </p:nvSpPr>
        <p:spPr>
          <a:xfrm>
            <a:off x="1250564" y="1126484"/>
            <a:ext cx="7893436" cy="4740915"/>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2E2E2E"/>
              </a:buClr>
              <a:buSzPts val="1800"/>
              <a:buFont typeface="Arial"/>
              <a:buChar char="●"/>
            </a:pPr>
            <a:r>
              <a:rPr lang="en-IN" sz="1800" dirty="0">
                <a:solidFill>
                  <a:srgbClr val="2E2E2E"/>
                </a:solidFill>
                <a:latin typeface="Times New Roman" pitchFamily="18" charset="0"/>
                <a:cs typeface="Times New Roman" pitchFamily="18" charset="0"/>
              </a:rPr>
              <a:t>DCNN models may take days or even weeks to train on very large datasets, hence we will be using the </a:t>
            </a:r>
            <a:r>
              <a:rPr lang="en-IN" sz="1800" b="1" dirty="0">
                <a:solidFill>
                  <a:srgbClr val="2E2E2E"/>
                </a:solidFill>
                <a:latin typeface="Times New Roman" pitchFamily="18" charset="0"/>
                <a:cs typeface="Times New Roman" pitchFamily="18" charset="0"/>
              </a:rPr>
              <a:t>ResNet50 Model </a:t>
            </a:r>
            <a:r>
              <a:rPr lang="en-IN" sz="1800" dirty="0">
                <a:solidFill>
                  <a:srgbClr val="2E2E2E"/>
                </a:solidFill>
                <a:latin typeface="Times New Roman" pitchFamily="18" charset="0"/>
                <a:cs typeface="Times New Roman" pitchFamily="18" charset="0"/>
              </a:rPr>
              <a:t>which is a </a:t>
            </a:r>
            <a:r>
              <a:rPr lang="en-IN" sz="1800" b="1" dirty="0">
                <a:solidFill>
                  <a:srgbClr val="2E2E2E"/>
                </a:solidFill>
                <a:latin typeface="Times New Roman" pitchFamily="18" charset="0"/>
                <a:cs typeface="Times New Roman" pitchFamily="18" charset="0"/>
              </a:rPr>
              <a:t>Transfer Learning Technique </a:t>
            </a:r>
            <a:r>
              <a:rPr lang="en-IN" sz="1800" dirty="0">
                <a:solidFill>
                  <a:srgbClr val="2E2E2E"/>
                </a:solidFill>
                <a:latin typeface="Times New Roman" pitchFamily="18" charset="0"/>
                <a:cs typeface="Times New Roman" pitchFamily="18" charset="0"/>
              </a:rPr>
              <a:t>where the model is pre – trained. </a:t>
            </a:r>
          </a:p>
          <a:p>
            <a:pPr marL="457200" marR="0" lvl="0" indent="-342900" algn="l" rtl="0">
              <a:lnSpc>
                <a:spcPct val="100000"/>
              </a:lnSpc>
              <a:spcBef>
                <a:spcPts val="0"/>
              </a:spcBef>
              <a:spcAft>
                <a:spcPts val="0"/>
              </a:spcAft>
              <a:buClr>
                <a:srgbClr val="2E2E2E"/>
              </a:buClr>
              <a:buSzPts val="1800"/>
              <a:buFont typeface="Arial"/>
              <a:buChar char="●"/>
            </a:pPr>
            <a:endParaRPr lang="en-IN" sz="1800" dirty="0">
              <a:solidFill>
                <a:srgbClr val="2E2E2E"/>
              </a:solidFill>
              <a:latin typeface="Times New Roman" pitchFamily="18" charset="0"/>
              <a:cs typeface="Times New Roman" pitchFamily="18" charset="0"/>
            </a:endParaRPr>
          </a:p>
          <a:p>
            <a:pPr marL="457200" indent="-342900">
              <a:buClr>
                <a:srgbClr val="2E2E2E"/>
              </a:buClr>
              <a:buSzPts val="1800"/>
              <a:buFont typeface="Arial"/>
              <a:buChar char="●"/>
            </a:pPr>
            <a:r>
              <a:rPr lang="en-US" sz="1800" dirty="0">
                <a:solidFill>
                  <a:srgbClr val="2E2E2E"/>
                </a:solidFill>
                <a:latin typeface="Times New Roman" pitchFamily="18" charset="0"/>
                <a:cs typeface="Times New Roman" pitchFamily="18" charset="0"/>
              </a:rPr>
              <a:t>For </a:t>
            </a:r>
            <a:r>
              <a:rPr lang="en-US" sz="1800" b="1" dirty="0">
                <a:solidFill>
                  <a:srgbClr val="2E2E2E"/>
                </a:solidFill>
                <a:latin typeface="Times New Roman" pitchFamily="18" charset="0"/>
                <a:cs typeface="Times New Roman" pitchFamily="18" charset="0"/>
              </a:rPr>
              <a:t>Classification </a:t>
            </a:r>
            <a:r>
              <a:rPr lang="en-US" sz="1800" dirty="0">
                <a:solidFill>
                  <a:srgbClr val="2E2E2E"/>
                </a:solidFill>
                <a:latin typeface="Times New Roman" pitchFamily="18" charset="0"/>
                <a:cs typeface="Times New Roman" pitchFamily="18" charset="0"/>
              </a:rPr>
              <a:t>task : Optimization Algorithm – </a:t>
            </a:r>
            <a:r>
              <a:rPr lang="en-US" sz="1800" b="1" dirty="0">
                <a:solidFill>
                  <a:srgbClr val="2E2E2E"/>
                </a:solidFill>
                <a:latin typeface="Times New Roman" pitchFamily="18" charset="0"/>
                <a:cs typeface="Times New Roman" pitchFamily="18" charset="0"/>
              </a:rPr>
              <a:t>Adam</a:t>
            </a:r>
          </a:p>
          <a:p>
            <a:pPr marL="457200" indent="-342900">
              <a:buClr>
                <a:srgbClr val="2E2E2E"/>
              </a:buClr>
              <a:buSzPts val="1800"/>
            </a:pPr>
            <a:r>
              <a:rPr lang="en-US" sz="1800" b="1" dirty="0">
                <a:solidFill>
                  <a:srgbClr val="2E2E2E"/>
                </a:solidFill>
                <a:latin typeface="Times New Roman" pitchFamily="18" charset="0"/>
                <a:cs typeface="Times New Roman" pitchFamily="18" charset="0"/>
              </a:rPr>
              <a:t>                                                </a:t>
            </a:r>
            <a:r>
              <a:rPr lang="en-US" sz="1800" dirty="0">
                <a:solidFill>
                  <a:srgbClr val="2E2E2E"/>
                </a:solidFill>
                <a:latin typeface="Times New Roman" pitchFamily="18" charset="0"/>
                <a:cs typeface="Times New Roman" pitchFamily="18" charset="0"/>
              </a:rPr>
              <a:t>Loss Function – </a:t>
            </a:r>
            <a:r>
              <a:rPr lang="en-US" sz="1800" b="1" dirty="0">
                <a:solidFill>
                  <a:srgbClr val="2E2E2E"/>
                </a:solidFill>
                <a:latin typeface="Times New Roman" pitchFamily="18" charset="0"/>
                <a:cs typeface="Times New Roman" pitchFamily="18" charset="0"/>
              </a:rPr>
              <a:t>Categorical Cross – Entropy</a:t>
            </a:r>
          </a:p>
          <a:p>
            <a:pPr marL="457200" indent="-342900">
              <a:buClr>
                <a:srgbClr val="2E2E2E"/>
              </a:buClr>
              <a:buSzPts val="1800"/>
            </a:pPr>
            <a:endParaRPr lang="en-US" sz="1800" dirty="0">
              <a:solidFill>
                <a:srgbClr val="2E2E2E"/>
              </a:solidFill>
              <a:latin typeface="Times New Roman" pitchFamily="18" charset="0"/>
              <a:cs typeface="Times New Roman" pitchFamily="18" charset="0"/>
            </a:endParaRPr>
          </a:p>
          <a:p>
            <a:pPr marL="457200" indent="-342900">
              <a:buClr>
                <a:srgbClr val="2E2E2E"/>
              </a:buClr>
              <a:buSzPts val="1800"/>
              <a:buFont typeface="Arial"/>
              <a:buChar char="●"/>
            </a:pPr>
            <a:r>
              <a:rPr lang="en-US" sz="1800" dirty="0">
                <a:solidFill>
                  <a:srgbClr val="2E2E2E"/>
                </a:solidFill>
                <a:latin typeface="Times New Roman" pitchFamily="18" charset="0"/>
                <a:cs typeface="Times New Roman" pitchFamily="18" charset="0"/>
              </a:rPr>
              <a:t>The brain tumors are classified into any of the 4 main categories:</a:t>
            </a:r>
          </a:p>
          <a:p>
            <a:pPr marL="457200" indent="-342900">
              <a:buClr>
                <a:srgbClr val="2E2E2E"/>
              </a:buClr>
              <a:buSzPts val="1800"/>
            </a:pPr>
            <a:r>
              <a:rPr lang="en-US" sz="1800" dirty="0">
                <a:solidFill>
                  <a:srgbClr val="2E2E2E"/>
                </a:solidFill>
                <a:latin typeface="Times New Roman" pitchFamily="18" charset="0"/>
                <a:cs typeface="Times New Roman" pitchFamily="18" charset="0"/>
              </a:rPr>
              <a:t>       (a) </a:t>
            </a:r>
            <a:r>
              <a:rPr lang="en-US" sz="1800" b="1" dirty="0">
                <a:solidFill>
                  <a:srgbClr val="2E2E2E"/>
                </a:solidFill>
                <a:latin typeface="Times New Roman" pitchFamily="18" charset="0"/>
                <a:cs typeface="Times New Roman" pitchFamily="18" charset="0"/>
              </a:rPr>
              <a:t>Glioma     </a:t>
            </a:r>
            <a:r>
              <a:rPr lang="en-US" sz="1800" dirty="0">
                <a:solidFill>
                  <a:srgbClr val="2E2E2E"/>
                </a:solidFill>
                <a:latin typeface="Times New Roman" pitchFamily="18" charset="0"/>
                <a:cs typeface="Times New Roman" pitchFamily="18" charset="0"/>
              </a:rPr>
              <a:t>(b) </a:t>
            </a:r>
            <a:r>
              <a:rPr lang="en-US" sz="1800" b="1" dirty="0">
                <a:solidFill>
                  <a:srgbClr val="2E2E2E"/>
                </a:solidFill>
                <a:latin typeface="Times New Roman" pitchFamily="18" charset="0"/>
                <a:cs typeface="Times New Roman" pitchFamily="18" charset="0"/>
              </a:rPr>
              <a:t>Meningioma     </a:t>
            </a:r>
            <a:r>
              <a:rPr lang="en-US" sz="1800" dirty="0">
                <a:solidFill>
                  <a:srgbClr val="2E2E2E"/>
                </a:solidFill>
                <a:latin typeface="Times New Roman" pitchFamily="18" charset="0"/>
                <a:cs typeface="Times New Roman" pitchFamily="18" charset="0"/>
              </a:rPr>
              <a:t>(c) </a:t>
            </a:r>
            <a:r>
              <a:rPr lang="en-US" sz="1800" b="1" dirty="0">
                <a:solidFill>
                  <a:srgbClr val="2E2E2E"/>
                </a:solidFill>
                <a:latin typeface="Times New Roman" pitchFamily="18" charset="0"/>
                <a:cs typeface="Times New Roman" pitchFamily="18" charset="0"/>
              </a:rPr>
              <a:t>Pituitary     </a:t>
            </a:r>
            <a:r>
              <a:rPr lang="en-US" sz="1800" dirty="0">
                <a:solidFill>
                  <a:srgbClr val="2E2E2E"/>
                </a:solidFill>
                <a:latin typeface="Times New Roman" pitchFamily="18" charset="0"/>
                <a:cs typeface="Times New Roman" pitchFamily="18" charset="0"/>
              </a:rPr>
              <a:t>(d) </a:t>
            </a:r>
            <a:r>
              <a:rPr lang="en-US" sz="1800" b="1" dirty="0">
                <a:solidFill>
                  <a:srgbClr val="2E2E2E"/>
                </a:solidFill>
                <a:latin typeface="Times New Roman" pitchFamily="18" charset="0"/>
                <a:cs typeface="Times New Roman" pitchFamily="18" charset="0"/>
              </a:rPr>
              <a:t>No Tumor</a:t>
            </a:r>
            <a:r>
              <a:rPr lang="en-US" sz="1800" dirty="0">
                <a:solidFill>
                  <a:srgbClr val="2E2E2E"/>
                </a:solidFill>
                <a:latin typeface="Times New Roman" pitchFamily="18" charset="0"/>
                <a:cs typeface="Times New Roman" pitchFamily="18" charset="0"/>
              </a:rPr>
              <a:t>       </a:t>
            </a:r>
          </a:p>
          <a:p>
            <a:pPr marL="457200" indent="-342900">
              <a:buClr>
                <a:srgbClr val="2E2E2E"/>
              </a:buClr>
              <a:buSzPts val="1800"/>
            </a:pPr>
            <a:endParaRPr lang="en-US" sz="1800" dirty="0">
              <a:solidFill>
                <a:srgbClr val="2E2E2E"/>
              </a:solidFill>
              <a:latin typeface="Times New Roman" pitchFamily="18" charset="0"/>
              <a:cs typeface="Times New Roman" pitchFamily="18" charset="0"/>
            </a:endParaRPr>
          </a:p>
          <a:p>
            <a:pPr marL="457200" indent="-342900">
              <a:buClr>
                <a:srgbClr val="2E2E2E"/>
              </a:buClr>
              <a:buSzPts val="1800"/>
              <a:buFont typeface="Arial"/>
              <a:buChar char="●"/>
            </a:pPr>
            <a:r>
              <a:rPr lang="en-US" sz="1800" dirty="0">
                <a:solidFill>
                  <a:srgbClr val="2E2E2E"/>
                </a:solidFill>
                <a:latin typeface="Times New Roman" pitchFamily="18" charset="0"/>
                <a:cs typeface="Times New Roman" pitchFamily="18" charset="0"/>
              </a:rPr>
              <a:t>The trained model is saved to an </a:t>
            </a:r>
            <a:r>
              <a:rPr lang="en-US" sz="1800" b="1" dirty="0">
                <a:solidFill>
                  <a:srgbClr val="2E2E2E"/>
                </a:solidFill>
                <a:latin typeface="Times New Roman" pitchFamily="18" charset="0"/>
                <a:cs typeface="Times New Roman" pitchFamily="18" charset="0"/>
              </a:rPr>
              <a:t>.h5 file</a:t>
            </a:r>
            <a:r>
              <a:rPr lang="en-US" sz="1800" dirty="0">
                <a:solidFill>
                  <a:srgbClr val="2E2E2E"/>
                </a:solidFill>
                <a:latin typeface="Times New Roman" pitchFamily="18" charset="0"/>
                <a:cs typeface="Times New Roman" pitchFamily="18" charset="0"/>
              </a:rPr>
              <a:t>, which is further used in integrating with the Web Application.</a:t>
            </a:r>
          </a:p>
          <a:p>
            <a:pPr marL="457200" indent="-342900">
              <a:buClr>
                <a:srgbClr val="2E2E2E"/>
              </a:buClr>
              <a:buSzPts val="1800"/>
              <a:buFont typeface="Arial"/>
              <a:buChar char="●"/>
            </a:pPr>
            <a:endParaRPr lang="en-US" sz="1800" dirty="0">
              <a:solidFill>
                <a:srgbClr val="2E2E2E"/>
              </a:solidFill>
              <a:latin typeface="Times New Roman" pitchFamily="18" charset="0"/>
              <a:cs typeface="Times New Roman" pitchFamily="18" charset="0"/>
            </a:endParaRPr>
          </a:p>
          <a:p>
            <a:pPr marL="457200" indent="-342900">
              <a:buClr>
                <a:srgbClr val="2E2E2E"/>
              </a:buClr>
              <a:buSzPts val="1800"/>
              <a:buFont typeface="Arial"/>
              <a:buChar char="●"/>
            </a:pPr>
            <a:r>
              <a:rPr lang="en-US" sz="1800" dirty="0">
                <a:solidFill>
                  <a:srgbClr val="2E2E2E"/>
                </a:solidFill>
                <a:latin typeface="Times New Roman" pitchFamily="18" charset="0"/>
                <a:cs typeface="Times New Roman" pitchFamily="18" charset="0"/>
              </a:rPr>
              <a:t>Users can upload their MRI scans through the web interface, and the integrated system will </a:t>
            </a:r>
            <a:r>
              <a:rPr lang="en-US" sz="1800" b="1" dirty="0">
                <a:solidFill>
                  <a:srgbClr val="2E2E2E"/>
                </a:solidFill>
                <a:latin typeface="Times New Roman" pitchFamily="18" charset="0"/>
                <a:cs typeface="Times New Roman" pitchFamily="18" charset="0"/>
              </a:rPr>
              <a:t>process the images</a:t>
            </a:r>
            <a:r>
              <a:rPr lang="en-US" sz="1800" dirty="0">
                <a:solidFill>
                  <a:srgbClr val="2E2E2E"/>
                </a:solidFill>
                <a:latin typeface="Times New Roman" pitchFamily="18" charset="0"/>
                <a:cs typeface="Times New Roman" pitchFamily="18" charset="0"/>
              </a:rPr>
              <a:t>, perform </a:t>
            </a:r>
            <a:r>
              <a:rPr lang="en-US" sz="1800" b="1" dirty="0">
                <a:solidFill>
                  <a:srgbClr val="2E2E2E"/>
                </a:solidFill>
                <a:latin typeface="Times New Roman" pitchFamily="18" charset="0"/>
                <a:cs typeface="Times New Roman" pitchFamily="18" charset="0"/>
              </a:rPr>
              <a:t>tumor prediction</a:t>
            </a:r>
            <a:r>
              <a:rPr lang="en-US" sz="1800" dirty="0">
                <a:solidFill>
                  <a:srgbClr val="2E2E2E"/>
                </a:solidFill>
                <a:latin typeface="Times New Roman" pitchFamily="18" charset="0"/>
                <a:cs typeface="Times New Roman" pitchFamily="18" charset="0"/>
              </a:rPr>
              <a:t>, and </a:t>
            </a:r>
            <a:r>
              <a:rPr lang="en-US" sz="1800" b="1" dirty="0">
                <a:solidFill>
                  <a:srgbClr val="2E2E2E"/>
                </a:solidFill>
                <a:latin typeface="Times New Roman" pitchFamily="18" charset="0"/>
                <a:cs typeface="Times New Roman" pitchFamily="18" charset="0"/>
              </a:rPr>
              <a:t>present the results</a:t>
            </a:r>
            <a:r>
              <a:rPr lang="en-US" sz="1800" dirty="0">
                <a:solidFill>
                  <a:srgbClr val="2E2E2E"/>
                </a:solidFill>
                <a:latin typeface="Times New Roman" pitchFamily="18" charset="0"/>
                <a:cs typeface="Times New Roman" pitchFamily="18" charset="0"/>
              </a:rPr>
              <a:t> to the user.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1657350" y="1699022"/>
            <a:ext cx="5829300" cy="1790775"/>
          </a:xfrm>
          <a:prstGeom prst="rect">
            <a:avLst/>
          </a:prstGeom>
          <a:noFill/>
          <a:ln>
            <a:noFill/>
          </a:ln>
        </p:spPr>
        <p:txBody>
          <a:bodyPr spcFirstLastPara="1" vert="horz" wrap="square" lIns="68569" tIns="34275" rIns="68569" bIns="34275" rtlCol="0" anchor="b" anchorCtr="0">
            <a:noAutofit/>
          </a:bodyPr>
          <a:lstStyle/>
          <a:p>
            <a:pPr>
              <a:buSzPts val="6000"/>
            </a:pPr>
            <a:endParaRPr dirty="0"/>
          </a:p>
        </p:txBody>
      </p:sp>
      <p:sp>
        <p:nvSpPr>
          <p:cNvPr id="95" name="Google Shape;95;p14"/>
          <p:cNvSpPr txBox="1">
            <a:spLocks noGrp="1"/>
          </p:cNvSpPr>
          <p:nvPr>
            <p:ph type="subTitle" idx="1"/>
          </p:nvPr>
        </p:nvSpPr>
        <p:spPr>
          <a:xfrm>
            <a:off x="2000250" y="3558779"/>
            <a:ext cx="5143500" cy="1241775"/>
          </a:xfrm>
          <a:prstGeom prst="rect">
            <a:avLst/>
          </a:prstGeom>
          <a:noFill/>
          <a:ln>
            <a:noFill/>
          </a:ln>
        </p:spPr>
        <p:txBody>
          <a:bodyPr spcFirstLastPara="1" vert="horz" wrap="square" lIns="68569" tIns="34275" rIns="68569" bIns="34275" rtlCol="0" anchor="t" anchorCtr="0">
            <a:noAutofit/>
          </a:bodyPr>
          <a:lstStyle/>
          <a:p>
            <a:pPr>
              <a:spcBef>
                <a:spcPts val="0"/>
              </a:spcBef>
              <a:buClr>
                <a:schemeClr val="dk1"/>
              </a:buClr>
              <a:buSzPts val="2400"/>
            </a:pPr>
            <a:endParaRPr dirty="0"/>
          </a:p>
        </p:txBody>
      </p:sp>
      <p:pic>
        <p:nvPicPr>
          <p:cNvPr id="96" name="Google Shape;96;p14"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97" name="Google Shape;97;p14"/>
          <p:cNvSpPr txBox="1"/>
          <p:nvPr/>
        </p:nvSpPr>
        <p:spPr>
          <a:xfrm>
            <a:off x="5439188" y="6673275"/>
            <a:ext cx="5314950" cy="184725"/>
          </a:xfrm>
          <a:prstGeom prst="rect">
            <a:avLst/>
          </a:prstGeom>
          <a:noFill/>
          <a:ln>
            <a:noFill/>
          </a:ln>
        </p:spPr>
        <p:txBody>
          <a:bodyPr spcFirstLastPara="1" wrap="square" lIns="68569" tIns="34275" rIns="68569" bIns="34275" anchor="t" anchorCtr="0">
            <a:noAutofit/>
          </a:bodyPr>
          <a:lstStyle/>
          <a:p>
            <a:pPr>
              <a:buClr>
                <a:srgbClr val="000000"/>
              </a:buClr>
              <a:buSzPts val="1000"/>
            </a:pPr>
            <a:r>
              <a:rPr lang="en-IN" sz="1000" b="1" dirty="0">
                <a:solidFill>
                  <a:schemeClr val="dk1"/>
                </a:solidFill>
                <a:latin typeface="Calibri"/>
                <a:ea typeface="Calibri"/>
                <a:cs typeface="Calibri"/>
                <a:sym typeface="Calibri"/>
              </a:rPr>
              <a:t>Department of Computer Science &amp; Engineering, DSCE</a:t>
            </a:r>
            <a:endParaRPr sz="1000" dirty="0"/>
          </a:p>
        </p:txBody>
      </p:sp>
      <p:sp>
        <p:nvSpPr>
          <p:cNvPr id="98" name="Google Shape;98;p14"/>
          <p:cNvSpPr txBox="1"/>
          <p:nvPr/>
        </p:nvSpPr>
        <p:spPr>
          <a:xfrm>
            <a:off x="2260865" y="276679"/>
            <a:ext cx="5505525" cy="630920"/>
          </a:xfrm>
          <a:prstGeom prst="rect">
            <a:avLst/>
          </a:prstGeom>
          <a:noFill/>
          <a:ln>
            <a:noFill/>
          </a:ln>
        </p:spPr>
        <p:txBody>
          <a:bodyPr spcFirstLastPara="1" wrap="square" lIns="68569" tIns="68569" rIns="68569" bIns="68569" anchor="t" anchorCtr="0">
            <a:spAutoFit/>
          </a:bodyPr>
          <a:lstStyle/>
          <a:p>
            <a:pPr algn="ctr">
              <a:buClr>
                <a:srgbClr val="000000"/>
              </a:buClr>
              <a:buSzPts val="3600"/>
            </a:pPr>
            <a:r>
              <a:rPr lang="en-IN" sz="3200" dirty="0">
                <a:latin typeface="Times New Roman" panose="02020603050405020304" pitchFamily="18" charset="0"/>
                <a:ea typeface="Calibri"/>
                <a:cs typeface="Times New Roman" panose="02020603050405020304" pitchFamily="18" charset="0"/>
                <a:sym typeface="Calibri"/>
              </a:rPr>
              <a:t>CONTENTS</a:t>
            </a:r>
          </a:p>
        </p:txBody>
      </p:sp>
      <p:sp>
        <p:nvSpPr>
          <p:cNvPr id="2" name="TextBox 1">
            <a:extLst>
              <a:ext uri="{FF2B5EF4-FFF2-40B4-BE49-F238E27FC236}">
                <a16:creationId xmlns:a16="http://schemas.microsoft.com/office/drawing/2014/main" id="{6658A097-A61F-4A3E-96E9-D2935A5984B3}"/>
              </a:ext>
            </a:extLst>
          </p:cNvPr>
          <p:cNvSpPr txBox="1"/>
          <p:nvPr/>
        </p:nvSpPr>
        <p:spPr>
          <a:xfrm>
            <a:off x="1245261" y="931360"/>
            <a:ext cx="7536731" cy="501675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Abstract                                                                                                                                                                                                                                                                                                                                                          </a:t>
            </a:r>
          </a:p>
          <a:p>
            <a:r>
              <a:rPr lang="en-US" sz="2000" dirty="0">
                <a:latin typeface="Times New Roman" panose="02020603050405020304" pitchFamily="18" charset="0"/>
                <a:cs typeface="Times New Roman" panose="02020603050405020304" pitchFamily="18" charset="0"/>
              </a:rPr>
              <a:t>Introduction                                                                                    </a:t>
            </a:r>
          </a:p>
          <a:p>
            <a:r>
              <a:rPr lang="en-US" sz="2000" dirty="0">
                <a:latin typeface="Times New Roman" panose="02020603050405020304" pitchFamily="18" charset="0"/>
                <a:cs typeface="Times New Roman" panose="02020603050405020304" pitchFamily="18" charset="0"/>
              </a:rPr>
              <a:t>Literature Survey                                                                                                                                                   </a:t>
            </a:r>
          </a:p>
          <a:p>
            <a:r>
              <a:rPr lang="en-US" sz="2000" dirty="0">
                <a:latin typeface="Times New Roman" panose="02020603050405020304" pitchFamily="18" charset="0"/>
                <a:cs typeface="Times New Roman" panose="02020603050405020304" pitchFamily="18" charset="0"/>
              </a:rPr>
              <a:t>Individual Contribution                                                                                                                             </a:t>
            </a:r>
          </a:p>
          <a:p>
            <a:r>
              <a:rPr lang="en-US" sz="2000" dirty="0">
                <a:latin typeface="Times New Roman" panose="02020603050405020304" pitchFamily="18" charset="0"/>
                <a:cs typeface="Times New Roman" panose="02020603050405020304" pitchFamily="18" charset="0"/>
              </a:rPr>
              <a:t>Existing System                                                                                                                                                    </a:t>
            </a:r>
          </a:p>
          <a:p>
            <a:r>
              <a:rPr lang="en-US" sz="2000" dirty="0">
                <a:latin typeface="Times New Roman" panose="02020603050405020304" pitchFamily="18" charset="0"/>
                <a:cs typeface="Times New Roman" panose="02020603050405020304" pitchFamily="18" charset="0"/>
              </a:rPr>
              <a:t>System Design- Proposed Architecture                                                                                               </a:t>
            </a:r>
          </a:p>
          <a:p>
            <a:r>
              <a:rPr lang="en-US" sz="2000" dirty="0">
                <a:latin typeface="Times New Roman" panose="02020603050405020304" pitchFamily="18" charset="0"/>
                <a:cs typeface="Times New Roman" panose="02020603050405020304" pitchFamily="18" charset="0"/>
              </a:rPr>
              <a:t>Modules                                                                                                                                                                            </a:t>
            </a:r>
          </a:p>
          <a:p>
            <a:r>
              <a:rPr lang="en-US" sz="2000" dirty="0">
                <a:latin typeface="Times New Roman" panose="02020603050405020304" pitchFamily="18" charset="0"/>
                <a:cs typeface="Times New Roman" panose="02020603050405020304" pitchFamily="18" charset="0"/>
              </a:rPr>
              <a:t>Module Descriptions                                                                                                                                        </a:t>
            </a:r>
          </a:p>
          <a:p>
            <a:r>
              <a:rPr lang="en-US" sz="2000" dirty="0">
                <a:latin typeface="Times New Roman" panose="02020603050405020304" pitchFamily="18" charset="0"/>
                <a:cs typeface="Times New Roman" panose="02020603050405020304" pitchFamily="18" charset="0"/>
              </a:rPr>
              <a:t>Input                                                                                               </a:t>
            </a:r>
          </a:p>
          <a:p>
            <a:r>
              <a:rPr lang="en-US" sz="2000" dirty="0">
                <a:latin typeface="Times New Roman" panose="02020603050405020304" pitchFamily="18" charset="0"/>
                <a:cs typeface="Times New Roman" panose="02020603050405020304" pitchFamily="18" charset="0"/>
              </a:rPr>
              <a:t>Algorithm                                                                                       </a:t>
            </a:r>
          </a:p>
          <a:p>
            <a:r>
              <a:rPr lang="en-US" sz="2000" dirty="0">
                <a:latin typeface="Times New Roman" panose="02020603050405020304" pitchFamily="18" charset="0"/>
                <a:cs typeface="Times New Roman" panose="02020603050405020304" pitchFamily="18" charset="0"/>
              </a:rPr>
              <a:t>Output                                                                                             </a:t>
            </a:r>
          </a:p>
          <a:p>
            <a:r>
              <a:rPr lang="en-US" sz="2000" dirty="0">
                <a:latin typeface="Times New Roman" panose="02020603050405020304" pitchFamily="18" charset="0"/>
                <a:cs typeface="Times New Roman" panose="02020603050405020304" pitchFamily="18" charset="0"/>
              </a:rPr>
              <a:t>Conclusion                                                                                      </a:t>
            </a:r>
          </a:p>
          <a:p>
            <a:r>
              <a:rPr lang="en-US" sz="2000" dirty="0">
                <a:latin typeface="Times New Roman" panose="02020603050405020304" pitchFamily="18" charset="0"/>
                <a:cs typeface="Times New Roman" panose="02020603050405020304" pitchFamily="18" charset="0"/>
              </a:rPr>
              <a:t>Future Work                                                                                    </a:t>
            </a:r>
          </a:p>
          <a:p>
            <a:r>
              <a:rPr lang="en-US" sz="2000" dirty="0">
                <a:latin typeface="Times New Roman" panose="02020603050405020304" pitchFamily="18" charset="0"/>
                <a:cs typeface="Times New Roman" panose="02020603050405020304" pitchFamily="18" charset="0"/>
              </a:rPr>
              <a:t>Co-Guide Meet Details                                                                   </a:t>
            </a:r>
          </a:p>
          <a:p>
            <a:r>
              <a:rPr lang="en-US" sz="2000" dirty="0">
                <a:latin typeface="Times New Roman" panose="02020603050405020304" pitchFamily="18" charset="0"/>
                <a:cs typeface="Times New Roman" panose="02020603050405020304" pitchFamily="18" charset="0"/>
              </a:rPr>
              <a:t>Project Tool Snapshot                                                                     </a:t>
            </a:r>
          </a:p>
          <a:p>
            <a:r>
              <a:rPr lang="en-US" sz="2000" dirty="0">
                <a:latin typeface="Times New Roman" panose="02020603050405020304" pitchFamily="18" charset="0"/>
                <a:cs typeface="Times New Roman" panose="02020603050405020304" pitchFamily="18" charset="0"/>
              </a:rPr>
              <a:t>References                                                                                                                                        </a:t>
            </a:r>
            <a:endParaRPr lang="en-US" sz="22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4595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89" name="Google Shape;189;p22"/>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90" name="Google Shape;190;p22" descr="C:\Documents and Settings\ADMIN\Desktop\Courses Offered.jpg"/>
          <p:cNvPicPr preferRelativeResize="0"/>
          <p:nvPr/>
        </p:nvPicPr>
        <p:blipFill rotWithShape="1">
          <a:blip r:embed="rId3">
            <a:alphaModFix/>
          </a:blip>
          <a:srcRect/>
          <a:stretch/>
        </p:blipFill>
        <p:spPr>
          <a:xfrm>
            <a:off x="0" y="-34619"/>
            <a:ext cx="9343824" cy="7007869"/>
          </a:xfrm>
          <a:prstGeom prst="rect">
            <a:avLst/>
          </a:prstGeom>
          <a:noFill/>
          <a:ln>
            <a:noFill/>
          </a:ln>
        </p:spPr>
      </p:pic>
      <p:sp>
        <p:nvSpPr>
          <p:cNvPr id="191" name="Google Shape;191;p22"/>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92" name="Google Shape;192;p22"/>
          <p:cNvSpPr txBox="1"/>
          <p:nvPr/>
        </p:nvSpPr>
        <p:spPr>
          <a:xfrm>
            <a:off x="1143000" y="197496"/>
            <a:ext cx="7432800" cy="67707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3200" i="0" u="none" strike="noStrike" cap="none" dirty="0">
                <a:solidFill>
                  <a:srgbClr val="000000"/>
                </a:solidFill>
                <a:latin typeface="Times New Roman"/>
                <a:ea typeface="Times New Roman"/>
                <a:cs typeface="Times New Roman"/>
                <a:sym typeface="Times New Roman"/>
              </a:rPr>
              <a:t>ALGORITHM-ResNet50 Model</a:t>
            </a:r>
          </a:p>
        </p:txBody>
      </p:sp>
      <p:pic>
        <p:nvPicPr>
          <p:cNvPr id="3" name="Picture 2">
            <a:extLst>
              <a:ext uri="{FF2B5EF4-FFF2-40B4-BE49-F238E27FC236}">
                <a16:creationId xmlns:a16="http://schemas.microsoft.com/office/drawing/2014/main" id="{5A99EACB-7C26-4005-8FA3-D6A897007A34}"/>
              </a:ext>
            </a:extLst>
          </p:cNvPr>
          <p:cNvPicPr>
            <a:picLocks noChangeAspect="1"/>
          </p:cNvPicPr>
          <p:nvPr/>
        </p:nvPicPr>
        <p:blipFill>
          <a:blip r:embed="rId4"/>
          <a:stretch>
            <a:fillRect/>
          </a:stretch>
        </p:blipFill>
        <p:spPr>
          <a:xfrm>
            <a:off x="1866178" y="1041463"/>
            <a:ext cx="6234734" cy="4775073"/>
          </a:xfrm>
          <a:prstGeom prst="rect">
            <a:avLst/>
          </a:prstGeom>
        </p:spPr>
      </p:pic>
    </p:spTree>
    <p:extLst>
      <p:ext uri="{BB962C8B-B14F-4D97-AF65-F5344CB8AC3E}">
        <p14:creationId xmlns:p14="http://schemas.microsoft.com/office/powerpoint/2010/main" val="1638632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64" name="Google Shape;164;p20"/>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65" name="Google Shape;165;p20" descr="C:\Documents and Settings\ADMIN\Desktop\Courses Offered.jpg"/>
          <p:cNvPicPr preferRelativeResize="0"/>
          <p:nvPr/>
        </p:nvPicPr>
        <p:blipFill rotWithShape="1">
          <a:blip r:embed="rId3">
            <a:alphaModFix/>
          </a:blip>
          <a:srcRect/>
          <a:stretch/>
        </p:blipFill>
        <p:spPr>
          <a:xfrm>
            <a:off x="3" y="-63800"/>
            <a:ext cx="9144000" cy="6921800"/>
          </a:xfrm>
          <a:prstGeom prst="rect">
            <a:avLst/>
          </a:prstGeom>
          <a:noFill/>
          <a:ln>
            <a:noFill/>
          </a:ln>
        </p:spPr>
      </p:pic>
      <p:sp>
        <p:nvSpPr>
          <p:cNvPr id="166" name="Google Shape;166;p20"/>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67" name="Google Shape;167;p20"/>
          <p:cNvSpPr txBox="1"/>
          <p:nvPr/>
        </p:nvSpPr>
        <p:spPr>
          <a:xfrm>
            <a:off x="1149775" y="460650"/>
            <a:ext cx="7586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68" name="Google Shape;168;p20"/>
          <p:cNvSpPr txBox="1"/>
          <p:nvPr/>
        </p:nvSpPr>
        <p:spPr>
          <a:xfrm>
            <a:off x="1111475" y="215600"/>
            <a:ext cx="7470900" cy="67707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3200" i="0" u="none" strike="noStrike" cap="none" dirty="0">
                <a:solidFill>
                  <a:srgbClr val="000000"/>
                </a:solidFill>
                <a:latin typeface="Times New Roman"/>
                <a:ea typeface="Times New Roman"/>
                <a:cs typeface="Times New Roman"/>
                <a:sym typeface="Times New Roman"/>
              </a:rPr>
              <a:t>OUTPUT</a:t>
            </a:r>
          </a:p>
        </p:txBody>
      </p:sp>
      <p:sp>
        <p:nvSpPr>
          <p:cNvPr id="169" name="Google Shape;169;p20"/>
          <p:cNvSpPr txBox="1"/>
          <p:nvPr/>
        </p:nvSpPr>
        <p:spPr>
          <a:xfrm>
            <a:off x="2217401" y="1552404"/>
            <a:ext cx="2036400" cy="150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06F87818-75A8-49F5-A46C-C136FD3E8B05}"/>
              </a:ext>
            </a:extLst>
          </p:cNvPr>
          <p:cNvPicPr>
            <a:picLocks noChangeAspect="1"/>
          </p:cNvPicPr>
          <p:nvPr/>
        </p:nvPicPr>
        <p:blipFill rotWithShape="1">
          <a:blip r:embed="rId4"/>
          <a:srcRect l="4110" r="2319"/>
          <a:stretch/>
        </p:blipFill>
        <p:spPr>
          <a:xfrm>
            <a:off x="1311816" y="994619"/>
            <a:ext cx="3247200" cy="2634857"/>
          </a:xfrm>
          <a:prstGeom prst="rect">
            <a:avLst/>
          </a:prstGeom>
        </p:spPr>
      </p:pic>
      <p:pic>
        <p:nvPicPr>
          <p:cNvPr id="9" name="Picture 8">
            <a:extLst>
              <a:ext uri="{FF2B5EF4-FFF2-40B4-BE49-F238E27FC236}">
                <a16:creationId xmlns:a16="http://schemas.microsoft.com/office/drawing/2014/main" id="{C3856E3D-9A5A-473A-9646-1C9E3DC54712}"/>
              </a:ext>
            </a:extLst>
          </p:cNvPr>
          <p:cNvPicPr>
            <a:picLocks noChangeAspect="1"/>
          </p:cNvPicPr>
          <p:nvPr/>
        </p:nvPicPr>
        <p:blipFill rotWithShape="1">
          <a:blip r:embed="rId5"/>
          <a:srcRect l="5606" r="1264"/>
          <a:stretch/>
        </p:blipFill>
        <p:spPr>
          <a:xfrm>
            <a:off x="5336489" y="952789"/>
            <a:ext cx="3245886" cy="2557274"/>
          </a:xfrm>
          <a:prstGeom prst="rect">
            <a:avLst/>
          </a:prstGeom>
        </p:spPr>
      </p:pic>
      <p:pic>
        <p:nvPicPr>
          <p:cNvPr id="11" name="Picture 10">
            <a:extLst>
              <a:ext uri="{FF2B5EF4-FFF2-40B4-BE49-F238E27FC236}">
                <a16:creationId xmlns:a16="http://schemas.microsoft.com/office/drawing/2014/main" id="{90DB3017-BDCE-41B3-96D2-1A925D44D3A3}"/>
              </a:ext>
            </a:extLst>
          </p:cNvPr>
          <p:cNvPicPr>
            <a:picLocks noChangeAspect="1"/>
          </p:cNvPicPr>
          <p:nvPr/>
        </p:nvPicPr>
        <p:blipFill>
          <a:blip r:embed="rId6"/>
          <a:stretch>
            <a:fillRect/>
          </a:stretch>
        </p:blipFill>
        <p:spPr>
          <a:xfrm>
            <a:off x="3010987" y="4015462"/>
            <a:ext cx="3863675" cy="1684166"/>
          </a:xfrm>
          <a:prstGeom prst="rect">
            <a:avLst/>
          </a:prstGeom>
        </p:spPr>
      </p:pic>
      <p:sp>
        <p:nvSpPr>
          <p:cNvPr id="24" name="TextBox 23">
            <a:extLst>
              <a:ext uri="{FF2B5EF4-FFF2-40B4-BE49-F238E27FC236}">
                <a16:creationId xmlns:a16="http://schemas.microsoft.com/office/drawing/2014/main" id="{65DA737F-A54B-4126-989E-01C2188C338A}"/>
              </a:ext>
            </a:extLst>
          </p:cNvPr>
          <p:cNvSpPr txBox="1"/>
          <p:nvPr/>
        </p:nvSpPr>
        <p:spPr>
          <a:xfrm>
            <a:off x="4084466" y="5690448"/>
            <a:ext cx="2083693" cy="307777"/>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Evaluation Metrics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64" name="Google Shape;164;p20"/>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65" name="Google Shape;165;p20" descr="C:\Documents and Settings\ADMIN\Desktop\Courses Offered.jpg"/>
          <p:cNvPicPr preferRelativeResize="0"/>
          <p:nvPr/>
        </p:nvPicPr>
        <p:blipFill rotWithShape="1">
          <a:blip r:embed="rId3">
            <a:alphaModFix/>
          </a:blip>
          <a:srcRect/>
          <a:stretch/>
        </p:blipFill>
        <p:spPr>
          <a:xfrm>
            <a:off x="0" y="-63800"/>
            <a:ext cx="9144000" cy="6921800"/>
          </a:xfrm>
          <a:prstGeom prst="rect">
            <a:avLst/>
          </a:prstGeom>
          <a:noFill/>
          <a:ln>
            <a:noFill/>
          </a:ln>
        </p:spPr>
      </p:pic>
      <p:sp>
        <p:nvSpPr>
          <p:cNvPr id="166" name="Google Shape;166;p20"/>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67" name="Google Shape;167;p20"/>
          <p:cNvSpPr txBox="1"/>
          <p:nvPr/>
        </p:nvSpPr>
        <p:spPr>
          <a:xfrm>
            <a:off x="1149775" y="460650"/>
            <a:ext cx="7586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68" name="Google Shape;168;p20"/>
          <p:cNvSpPr txBox="1"/>
          <p:nvPr/>
        </p:nvSpPr>
        <p:spPr>
          <a:xfrm>
            <a:off x="1111475" y="215600"/>
            <a:ext cx="7470900" cy="67707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3200" i="0" u="none" strike="noStrike" cap="none" dirty="0">
                <a:solidFill>
                  <a:srgbClr val="000000"/>
                </a:solidFill>
                <a:latin typeface="Times New Roman"/>
                <a:ea typeface="Times New Roman"/>
                <a:cs typeface="Times New Roman"/>
                <a:sym typeface="Times New Roman"/>
              </a:rPr>
              <a:t>OUTPUT</a:t>
            </a:r>
          </a:p>
        </p:txBody>
      </p:sp>
      <p:sp>
        <p:nvSpPr>
          <p:cNvPr id="169" name="Google Shape;169;p20"/>
          <p:cNvSpPr txBox="1"/>
          <p:nvPr/>
        </p:nvSpPr>
        <p:spPr>
          <a:xfrm>
            <a:off x="2217401" y="1552404"/>
            <a:ext cx="2036400" cy="150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Picture 13">
            <a:extLst>
              <a:ext uri="{FF2B5EF4-FFF2-40B4-BE49-F238E27FC236}">
                <a16:creationId xmlns:a16="http://schemas.microsoft.com/office/drawing/2014/main" id="{208F65C8-DD09-44D4-8ED8-A473EEA43B33}"/>
              </a:ext>
            </a:extLst>
          </p:cNvPr>
          <p:cNvPicPr>
            <a:picLocks noChangeAspect="1"/>
          </p:cNvPicPr>
          <p:nvPr/>
        </p:nvPicPr>
        <p:blipFill>
          <a:blip r:embed="rId4"/>
          <a:stretch>
            <a:fillRect/>
          </a:stretch>
        </p:blipFill>
        <p:spPr>
          <a:xfrm>
            <a:off x="1479148" y="2047013"/>
            <a:ext cx="3219760" cy="1875899"/>
          </a:xfrm>
          <a:prstGeom prst="rect">
            <a:avLst/>
          </a:prstGeom>
        </p:spPr>
      </p:pic>
      <p:sp>
        <p:nvSpPr>
          <p:cNvPr id="15" name="TextBox 14">
            <a:extLst>
              <a:ext uri="{FF2B5EF4-FFF2-40B4-BE49-F238E27FC236}">
                <a16:creationId xmlns:a16="http://schemas.microsoft.com/office/drawing/2014/main" id="{5E3B5CFD-1E32-4604-9D80-ED4915177CBC}"/>
              </a:ext>
            </a:extLst>
          </p:cNvPr>
          <p:cNvSpPr txBox="1"/>
          <p:nvPr/>
        </p:nvSpPr>
        <p:spPr>
          <a:xfrm>
            <a:off x="2217401" y="4099805"/>
            <a:ext cx="2048703" cy="338554"/>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Confusion Matrix</a:t>
            </a:r>
          </a:p>
        </p:txBody>
      </p:sp>
      <p:pic>
        <p:nvPicPr>
          <p:cNvPr id="16" name="Picture 15">
            <a:extLst>
              <a:ext uri="{FF2B5EF4-FFF2-40B4-BE49-F238E27FC236}">
                <a16:creationId xmlns:a16="http://schemas.microsoft.com/office/drawing/2014/main" id="{61F60B78-8254-4122-AE3C-2B0AD76DE6DC}"/>
              </a:ext>
            </a:extLst>
          </p:cNvPr>
          <p:cNvPicPr>
            <a:picLocks noChangeAspect="1"/>
          </p:cNvPicPr>
          <p:nvPr/>
        </p:nvPicPr>
        <p:blipFill rotWithShape="1">
          <a:blip r:embed="rId5"/>
          <a:srcRect l="6258"/>
          <a:stretch/>
        </p:blipFill>
        <p:spPr>
          <a:xfrm>
            <a:off x="5315793" y="2001776"/>
            <a:ext cx="3348035" cy="1875600"/>
          </a:xfrm>
          <a:prstGeom prst="rect">
            <a:avLst/>
          </a:prstGeom>
        </p:spPr>
      </p:pic>
      <p:sp>
        <p:nvSpPr>
          <p:cNvPr id="17" name="TextBox 16">
            <a:extLst>
              <a:ext uri="{FF2B5EF4-FFF2-40B4-BE49-F238E27FC236}">
                <a16:creationId xmlns:a16="http://schemas.microsoft.com/office/drawing/2014/main" id="{52D0D35C-CBFF-4838-B5CC-56927979E968}"/>
              </a:ext>
            </a:extLst>
          </p:cNvPr>
          <p:cNvSpPr txBox="1"/>
          <p:nvPr/>
        </p:nvSpPr>
        <p:spPr>
          <a:xfrm>
            <a:off x="6432688" y="4099804"/>
            <a:ext cx="1568312" cy="338554"/>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 ROC Curve</a:t>
            </a:r>
          </a:p>
        </p:txBody>
      </p:sp>
    </p:spTree>
    <p:extLst>
      <p:ext uri="{BB962C8B-B14F-4D97-AF65-F5344CB8AC3E}">
        <p14:creationId xmlns:p14="http://schemas.microsoft.com/office/powerpoint/2010/main" val="4264885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5"/>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213" name="Google Shape;213;p25"/>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214" name="Google Shape;214;p25" descr="C:\Documents and Settings\ADMIN\Desktop\Courses Offered.jpg"/>
          <p:cNvPicPr preferRelativeResize="0"/>
          <p:nvPr/>
        </p:nvPicPr>
        <p:blipFill rotWithShape="1">
          <a:blip r:embed="rId3">
            <a:alphaModFix/>
          </a:blip>
          <a:srcRect/>
          <a:stretch/>
        </p:blipFill>
        <p:spPr>
          <a:xfrm>
            <a:off x="-56322" y="0"/>
            <a:ext cx="9200322" cy="6858000"/>
          </a:xfrm>
          <a:prstGeom prst="rect">
            <a:avLst/>
          </a:prstGeom>
          <a:noFill/>
          <a:ln>
            <a:noFill/>
          </a:ln>
        </p:spPr>
      </p:pic>
      <p:sp>
        <p:nvSpPr>
          <p:cNvPr id="215" name="Google Shape;215;p25"/>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216" name="Google Shape;216;p25"/>
          <p:cNvSpPr txBox="1"/>
          <p:nvPr/>
        </p:nvSpPr>
        <p:spPr>
          <a:xfrm>
            <a:off x="1207250" y="403200"/>
            <a:ext cx="7394400" cy="67707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3200" i="0" u="none" strike="noStrike" cap="none" dirty="0">
                <a:solidFill>
                  <a:srgbClr val="000000"/>
                </a:solidFill>
                <a:latin typeface="Times New Roman"/>
                <a:ea typeface="Times New Roman"/>
                <a:cs typeface="Times New Roman"/>
                <a:sym typeface="Times New Roman"/>
              </a:rPr>
              <a:t>OUTPUT </a:t>
            </a:r>
            <a:endParaRPr sz="3200" i="0" u="none" strike="noStrike" cap="none" dirty="0">
              <a:solidFill>
                <a:srgbClr val="000000"/>
              </a:solidFill>
              <a:latin typeface="Times New Roman"/>
              <a:ea typeface="Times New Roman"/>
              <a:cs typeface="Times New Roman"/>
              <a:sym typeface="Times New Roman"/>
            </a:endParaRPr>
          </a:p>
        </p:txBody>
      </p:sp>
      <p:sp>
        <p:nvSpPr>
          <p:cNvPr id="218" name="Google Shape;218;p25"/>
          <p:cNvSpPr txBox="1"/>
          <p:nvPr/>
        </p:nvSpPr>
        <p:spPr>
          <a:xfrm>
            <a:off x="1100380" y="5055255"/>
            <a:ext cx="7578671" cy="4462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600" dirty="0">
                <a:latin typeface="Times New Roman" pitchFamily="18" charset="0"/>
                <a:ea typeface="Calibri"/>
                <a:cs typeface="Times New Roman" pitchFamily="18" charset="0"/>
                <a:sym typeface="Calibri"/>
              </a:rPr>
              <a:t>Web Page of Brain Tumor Prediction Web Application </a:t>
            </a:r>
          </a:p>
        </p:txBody>
      </p:sp>
      <p:pic>
        <p:nvPicPr>
          <p:cNvPr id="8" name="Picture 7" descr="Webpage.jpeg"/>
          <p:cNvPicPr>
            <a:picLocks noChangeAspect="1"/>
          </p:cNvPicPr>
          <p:nvPr/>
        </p:nvPicPr>
        <p:blipFill>
          <a:blip r:embed="rId4"/>
          <a:srcRect t="-303" b="39434"/>
          <a:stretch>
            <a:fillRect/>
          </a:stretch>
        </p:blipFill>
        <p:spPr>
          <a:xfrm>
            <a:off x="914400" y="1172253"/>
            <a:ext cx="8140148" cy="376608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224" name="Google Shape;224;p26"/>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225" name="Google Shape;225;p26" descr="C:\Documents and Settings\ADMIN\Desktop\Courses Offered.jpg"/>
          <p:cNvPicPr preferRelativeResize="0"/>
          <p:nvPr/>
        </p:nvPicPr>
        <p:blipFill rotWithShape="1">
          <a:blip r:embed="rId3">
            <a:alphaModFix/>
          </a:blip>
          <a:srcRect/>
          <a:stretch/>
        </p:blipFill>
        <p:spPr>
          <a:xfrm>
            <a:off x="-56322" y="0"/>
            <a:ext cx="9200322" cy="6858000"/>
          </a:xfrm>
          <a:prstGeom prst="rect">
            <a:avLst/>
          </a:prstGeom>
          <a:noFill/>
          <a:ln>
            <a:noFill/>
          </a:ln>
        </p:spPr>
      </p:pic>
      <p:sp>
        <p:nvSpPr>
          <p:cNvPr id="226" name="Google Shape;226;p26"/>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227" name="Google Shape;227;p26"/>
          <p:cNvSpPr txBox="1"/>
          <p:nvPr/>
        </p:nvSpPr>
        <p:spPr>
          <a:xfrm>
            <a:off x="1207250" y="403200"/>
            <a:ext cx="7394400" cy="67707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3200" i="0" u="none" strike="noStrike" cap="none" dirty="0">
                <a:solidFill>
                  <a:srgbClr val="000000"/>
                </a:solidFill>
                <a:latin typeface="Times New Roman"/>
                <a:ea typeface="Times New Roman"/>
                <a:cs typeface="Times New Roman"/>
                <a:sym typeface="Times New Roman"/>
              </a:rPr>
              <a:t>OUTPUT </a:t>
            </a:r>
            <a:endParaRPr sz="3200" i="0" u="none" strike="noStrike" cap="none" dirty="0">
              <a:solidFill>
                <a:srgbClr val="000000"/>
              </a:solidFill>
              <a:latin typeface="Times New Roman"/>
              <a:ea typeface="Times New Roman"/>
              <a:cs typeface="Times New Roman"/>
              <a:sym typeface="Times New Roman"/>
            </a:endParaRPr>
          </a:p>
        </p:txBody>
      </p:sp>
      <p:sp>
        <p:nvSpPr>
          <p:cNvPr id="229" name="Google Shape;229;p26"/>
          <p:cNvSpPr txBox="1"/>
          <p:nvPr/>
        </p:nvSpPr>
        <p:spPr>
          <a:xfrm>
            <a:off x="2773680" y="5138182"/>
            <a:ext cx="4369754" cy="43085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600" b="1" dirty="0">
                <a:latin typeface="Times New Roman" pitchFamily="18" charset="0"/>
                <a:ea typeface="Calibri"/>
                <a:cs typeface="Times New Roman" pitchFamily="18" charset="0"/>
                <a:sym typeface="Calibri"/>
              </a:rPr>
              <a:t> </a:t>
            </a:r>
            <a:r>
              <a:rPr lang="en-IN" sz="1600" dirty="0">
                <a:latin typeface="Times New Roman" pitchFamily="18" charset="0"/>
                <a:ea typeface="Calibri"/>
                <a:cs typeface="Times New Roman" pitchFamily="18" charset="0"/>
                <a:sym typeface="Calibri"/>
              </a:rPr>
              <a:t>Selection of an MR image </a:t>
            </a:r>
            <a:endParaRPr sz="1600" dirty="0">
              <a:latin typeface="Times New Roman" pitchFamily="18" charset="0"/>
              <a:ea typeface="Calibri"/>
              <a:cs typeface="Times New Roman" pitchFamily="18" charset="0"/>
              <a:sym typeface="Calibri"/>
            </a:endParaRPr>
          </a:p>
        </p:txBody>
      </p:sp>
      <p:pic>
        <p:nvPicPr>
          <p:cNvPr id="9" name="Picture 8" descr="Selection of an Image.jpeg"/>
          <p:cNvPicPr>
            <a:picLocks noChangeAspect="1"/>
          </p:cNvPicPr>
          <p:nvPr/>
        </p:nvPicPr>
        <p:blipFill>
          <a:blip r:embed="rId4"/>
          <a:srcRect b="33503"/>
          <a:stretch>
            <a:fillRect/>
          </a:stretch>
        </p:blipFill>
        <p:spPr>
          <a:xfrm>
            <a:off x="929898" y="1167215"/>
            <a:ext cx="8214102" cy="366825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224" name="Google Shape;224;p26"/>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225" name="Google Shape;225;p26" descr="C:\Documents and Settings\ADMIN\Desktop\Courses Offered.jpg"/>
          <p:cNvPicPr preferRelativeResize="0"/>
          <p:nvPr/>
        </p:nvPicPr>
        <p:blipFill rotWithShape="1">
          <a:blip r:embed="rId3">
            <a:alphaModFix/>
          </a:blip>
          <a:srcRect/>
          <a:stretch/>
        </p:blipFill>
        <p:spPr>
          <a:xfrm>
            <a:off x="-56322" y="0"/>
            <a:ext cx="9200322" cy="6858000"/>
          </a:xfrm>
          <a:prstGeom prst="rect">
            <a:avLst/>
          </a:prstGeom>
          <a:noFill/>
          <a:ln>
            <a:noFill/>
          </a:ln>
        </p:spPr>
      </p:pic>
      <p:sp>
        <p:nvSpPr>
          <p:cNvPr id="226" name="Google Shape;226;p26"/>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227" name="Google Shape;227;p26"/>
          <p:cNvSpPr txBox="1"/>
          <p:nvPr/>
        </p:nvSpPr>
        <p:spPr>
          <a:xfrm>
            <a:off x="1207250" y="403200"/>
            <a:ext cx="7394400" cy="67707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3200" i="0" u="none" strike="noStrike" cap="none" dirty="0">
                <a:solidFill>
                  <a:srgbClr val="000000"/>
                </a:solidFill>
                <a:latin typeface="Times New Roman"/>
                <a:ea typeface="Times New Roman"/>
                <a:cs typeface="Times New Roman"/>
                <a:sym typeface="Times New Roman"/>
              </a:rPr>
              <a:t>OUTPUT</a:t>
            </a:r>
            <a:endParaRPr sz="3200" i="0" u="none" strike="noStrike" cap="none" dirty="0">
              <a:solidFill>
                <a:srgbClr val="000000"/>
              </a:solidFill>
              <a:latin typeface="Times New Roman"/>
              <a:ea typeface="Times New Roman"/>
              <a:cs typeface="Times New Roman"/>
              <a:sym typeface="Times New Roman"/>
            </a:endParaRPr>
          </a:p>
        </p:txBody>
      </p:sp>
      <p:sp>
        <p:nvSpPr>
          <p:cNvPr id="231" name="Google Shape;231;p26"/>
          <p:cNvSpPr txBox="1"/>
          <p:nvPr/>
        </p:nvSpPr>
        <p:spPr>
          <a:xfrm>
            <a:off x="1506446" y="5533334"/>
            <a:ext cx="6858000" cy="430857"/>
          </a:xfrm>
          <a:prstGeom prst="rect">
            <a:avLst/>
          </a:prstGeom>
          <a:noFill/>
          <a:ln>
            <a:noFill/>
          </a:ln>
        </p:spPr>
        <p:txBody>
          <a:bodyPr spcFirstLastPara="1" wrap="square" lIns="91425" tIns="91425" rIns="91425" bIns="91425" anchor="t" anchorCtr="0">
            <a:spAutoFit/>
          </a:bodyPr>
          <a:lstStyle/>
          <a:p>
            <a:pPr algn="ctr"/>
            <a:r>
              <a:rPr lang="en-US" sz="1600" dirty="0">
                <a:latin typeface="Times New Roman" pitchFamily="18" charset="0"/>
                <a:ea typeface="Calibri"/>
                <a:cs typeface="Times New Roman" pitchFamily="18" charset="0"/>
                <a:sym typeface="Calibri"/>
              </a:rPr>
              <a:t>Uploading an Image of Brain Tumor (Meningioma Tumor) for Prediction</a:t>
            </a:r>
          </a:p>
        </p:txBody>
      </p:sp>
      <p:pic>
        <p:nvPicPr>
          <p:cNvPr id="9" name="Picture 8" descr="Image uploaded.jpeg"/>
          <p:cNvPicPr>
            <a:picLocks noChangeAspect="1"/>
          </p:cNvPicPr>
          <p:nvPr/>
        </p:nvPicPr>
        <p:blipFill>
          <a:blip r:embed="rId4"/>
          <a:stretch>
            <a:fillRect/>
          </a:stretch>
        </p:blipFill>
        <p:spPr>
          <a:xfrm>
            <a:off x="921148" y="1148618"/>
            <a:ext cx="8222852" cy="429644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224" name="Google Shape;224;p26"/>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225" name="Google Shape;225;p26" descr="C:\Documents and Settings\ADMIN\Desktop\Courses Offered.jpg"/>
          <p:cNvPicPr preferRelativeResize="0"/>
          <p:nvPr/>
        </p:nvPicPr>
        <p:blipFill rotWithShape="1">
          <a:blip r:embed="rId3">
            <a:alphaModFix/>
          </a:blip>
          <a:srcRect/>
          <a:stretch/>
        </p:blipFill>
        <p:spPr>
          <a:xfrm>
            <a:off x="-56322" y="0"/>
            <a:ext cx="9200322" cy="6858000"/>
          </a:xfrm>
          <a:prstGeom prst="rect">
            <a:avLst/>
          </a:prstGeom>
          <a:noFill/>
          <a:ln>
            <a:noFill/>
          </a:ln>
        </p:spPr>
      </p:pic>
      <p:sp>
        <p:nvSpPr>
          <p:cNvPr id="226" name="Google Shape;226;p26"/>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227" name="Google Shape;227;p26"/>
          <p:cNvSpPr txBox="1"/>
          <p:nvPr/>
        </p:nvSpPr>
        <p:spPr>
          <a:xfrm>
            <a:off x="1207250" y="403200"/>
            <a:ext cx="7394400" cy="67707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3200" i="0" u="none" strike="noStrike" cap="none" dirty="0">
                <a:solidFill>
                  <a:srgbClr val="000000"/>
                </a:solidFill>
                <a:latin typeface="Times New Roman"/>
                <a:ea typeface="Times New Roman"/>
                <a:cs typeface="Times New Roman"/>
                <a:sym typeface="Times New Roman"/>
              </a:rPr>
              <a:t>OUTPUT </a:t>
            </a:r>
            <a:endParaRPr sz="3200" i="0" u="none" strike="noStrike" cap="none" dirty="0">
              <a:solidFill>
                <a:srgbClr val="000000"/>
              </a:solidFill>
              <a:latin typeface="Times New Roman"/>
              <a:ea typeface="Times New Roman"/>
              <a:cs typeface="Times New Roman"/>
              <a:sym typeface="Times New Roman"/>
            </a:endParaRPr>
          </a:p>
        </p:txBody>
      </p:sp>
      <p:sp>
        <p:nvSpPr>
          <p:cNvPr id="231" name="Google Shape;231;p26"/>
          <p:cNvSpPr txBox="1"/>
          <p:nvPr/>
        </p:nvSpPr>
        <p:spPr>
          <a:xfrm>
            <a:off x="1506447" y="5517836"/>
            <a:ext cx="6858000" cy="43085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600" dirty="0">
                <a:solidFill>
                  <a:schemeClr val="dk1"/>
                </a:solidFill>
                <a:latin typeface="Times New Roman" pitchFamily="18" charset="0"/>
                <a:ea typeface="Calibri"/>
                <a:cs typeface="Times New Roman" pitchFamily="18" charset="0"/>
                <a:sym typeface="Calibri"/>
              </a:rPr>
              <a:t>Prediction Results for the MRI image uploaded (Meningioma Tumor)</a:t>
            </a:r>
            <a:endParaRPr sz="1600" dirty="0">
              <a:solidFill>
                <a:schemeClr val="dk1"/>
              </a:solidFill>
              <a:latin typeface="Times New Roman" pitchFamily="18" charset="0"/>
              <a:ea typeface="Calibri"/>
              <a:cs typeface="Times New Roman" pitchFamily="18" charset="0"/>
              <a:sym typeface="Calibri"/>
            </a:endParaRPr>
          </a:p>
        </p:txBody>
      </p:sp>
      <p:pic>
        <p:nvPicPr>
          <p:cNvPr id="9" name="Picture 8" descr="Meningioma.jpeg"/>
          <p:cNvPicPr>
            <a:picLocks noChangeAspect="1"/>
          </p:cNvPicPr>
          <p:nvPr/>
        </p:nvPicPr>
        <p:blipFill>
          <a:blip r:embed="rId4"/>
          <a:stretch>
            <a:fillRect/>
          </a:stretch>
        </p:blipFill>
        <p:spPr>
          <a:xfrm>
            <a:off x="898900" y="1021774"/>
            <a:ext cx="8245100" cy="431321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7"/>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239" name="Google Shape;239;p27"/>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240" name="Google Shape;240;p27" descr="C:\Documents and Settings\ADMIN\Desktop\Courses Offered.jpg"/>
          <p:cNvPicPr preferRelativeResize="0"/>
          <p:nvPr/>
        </p:nvPicPr>
        <p:blipFill rotWithShape="1">
          <a:blip r:embed="rId3">
            <a:alphaModFix/>
          </a:blip>
          <a:srcRect/>
          <a:stretch/>
        </p:blipFill>
        <p:spPr>
          <a:xfrm>
            <a:off x="-56322" y="0"/>
            <a:ext cx="9200322" cy="6858000"/>
          </a:xfrm>
          <a:prstGeom prst="rect">
            <a:avLst/>
          </a:prstGeom>
          <a:noFill/>
          <a:ln>
            <a:noFill/>
          </a:ln>
        </p:spPr>
      </p:pic>
      <p:sp>
        <p:nvSpPr>
          <p:cNvPr id="241" name="Google Shape;241;p27"/>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242" name="Google Shape;242;p27"/>
          <p:cNvSpPr txBox="1"/>
          <p:nvPr/>
        </p:nvSpPr>
        <p:spPr>
          <a:xfrm>
            <a:off x="1207250" y="403200"/>
            <a:ext cx="7394400" cy="67707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3200" i="0" u="none" strike="noStrike" cap="none" dirty="0">
                <a:solidFill>
                  <a:srgbClr val="000000"/>
                </a:solidFill>
                <a:latin typeface="Times New Roman"/>
                <a:ea typeface="Times New Roman"/>
                <a:cs typeface="Times New Roman"/>
                <a:sym typeface="Times New Roman"/>
              </a:rPr>
              <a:t>OUTPUT </a:t>
            </a:r>
            <a:endParaRPr sz="3200" i="0" u="none" strike="noStrike" cap="none" dirty="0">
              <a:solidFill>
                <a:srgbClr val="000000"/>
              </a:solidFill>
              <a:latin typeface="Times New Roman"/>
              <a:ea typeface="Times New Roman"/>
              <a:cs typeface="Times New Roman"/>
              <a:sym typeface="Times New Roman"/>
            </a:endParaRPr>
          </a:p>
        </p:txBody>
      </p:sp>
      <p:sp>
        <p:nvSpPr>
          <p:cNvPr id="244" name="Google Shape;244;p27"/>
          <p:cNvSpPr txBox="1"/>
          <p:nvPr/>
        </p:nvSpPr>
        <p:spPr>
          <a:xfrm>
            <a:off x="1521945" y="5440345"/>
            <a:ext cx="6858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600" dirty="0">
                <a:solidFill>
                  <a:schemeClr val="dk1"/>
                </a:solidFill>
                <a:latin typeface="Times New Roman" pitchFamily="18" charset="0"/>
                <a:ea typeface="Calibri"/>
                <a:cs typeface="Times New Roman" pitchFamily="18" charset="0"/>
                <a:sym typeface="Calibri"/>
              </a:rPr>
              <a:t>Prediction Results for the MRI image uploaded (Glioma Tumor)</a:t>
            </a:r>
            <a:endParaRPr sz="1600" dirty="0">
              <a:solidFill>
                <a:schemeClr val="dk1"/>
              </a:solidFill>
              <a:latin typeface="Times New Roman" pitchFamily="18" charset="0"/>
              <a:ea typeface="Calibri"/>
              <a:cs typeface="Times New Roman" pitchFamily="18" charset="0"/>
              <a:sym typeface="Calibri"/>
            </a:endParaRPr>
          </a:p>
        </p:txBody>
      </p:sp>
      <p:pic>
        <p:nvPicPr>
          <p:cNvPr id="9" name="Picture 8" descr="Glioma.jpeg"/>
          <p:cNvPicPr>
            <a:picLocks noChangeAspect="1"/>
          </p:cNvPicPr>
          <p:nvPr/>
        </p:nvPicPr>
        <p:blipFill>
          <a:blip r:embed="rId4"/>
          <a:srcRect b="8770"/>
          <a:stretch>
            <a:fillRect/>
          </a:stretch>
        </p:blipFill>
        <p:spPr>
          <a:xfrm>
            <a:off x="884967" y="1126533"/>
            <a:ext cx="8259033" cy="404990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7"/>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239" name="Google Shape;239;p27"/>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240" name="Google Shape;240;p27" descr="C:\Documents and Settings\ADMIN\Desktop\Courses Offered.jpg"/>
          <p:cNvPicPr preferRelativeResize="0"/>
          <p:nvPr/>
        </p:nvPicPr>
        <p:blipFill rotWithShape="1">
          <a:blip r:embed="rId3">
            <a:alphaModFix/>
          </a:blip>
          <a:srcRect/>
          <a:stretch/>
        </p:blipFill>
        <p:spPr>
          <a:xfrm>
            <a:off x="-56322" y="0"/>
            <a:ext cx="9200322" cy="6858000"/>
          </a:xfrm>
          <a:prstGeom prst="rect">
            <a:avLst/>
          </a:prstGeom>
          <a:noFill/>
          <a:ln>
            <a:noFill/>
          </a:ln>
        </p:spPr>
      </p:pic>
      <p:sp>
        <p:nvSpPr>
          <p:cNvPr id="241" name="Google Shape;241;p27"/>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242" name="Google Shape;242;p27"/>
          <p:cNvSpPr txBox="1"/>
          <p:nvPr/>
        </p:nvSpPr>
        <p:spPr>
          <a:xfrm>
            <a:off x="1207250" y="403200"/>
            <a:ext cx="7394400" cy="67707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3200" i="0" u="none" strike="noStrike" cap="none" dirty="0">
                <a:solidFill>
                  <a:srgbClr val="000000"/>
                </a:solidFill>
                <a:latin typeface="Times New Roman"/>
                <a:ea typeface="Times New Roman"/>
                <a:cs typeface="Times New Roman"/>
                <a:sym typeface="Times New Roman"/>
              </a:rPr>
              <a:t>OUTPUT </a:t>
            </a:r>
            <a:endParaRPr sz="3200" i="0" u="none" strike="noStrike" cap="none" dirty="0">
              <a:solidFill>
                <a:srgbClr val="000000"/>
              </a:solidFill>
              <a:latin typeface="Times New Roman"/>
              <a:ea typeface="Times New Roman"/>
              <a:cs typeface="Times New Roman"/>
              <a:sym typeface="Times New Roman"/>
            </a:endParaRPr>
          </a:p>
        </p:txBody>
      </p:sp>
      <p:sp>
        <p:nvSpPr>
          <p:cNvPr id="244" name="Google Shape;244;p27"/>
          <p:cNvSpPr txBox="1"/>
          <p:nvPr/>
        </p:nvSpPr>
        <p:spPr>
          <a:xfrm>
            <a:off x="1568439" y="5455843"/>
            <a:ext cx="6858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600" dirty="0">
                <a:solidFill>
                  <a:schemeClr val="dk1"/>
                </a:solidFill>
                <a:latin typeface="Times New Roman" pitchFamily="18" charset="0"/>
                <a:ea typeface="Calibri"/>
                <a:cs typeface="Times New Roman" pitchFamily="18" charset="0"/>
                <a:sym typeface="Calibri"/>
              </a:rPr>
              <a:t>Prediction Results for the MRI image uploaded (Pituitary Tumor)</a:t>
            </a:r>
            <a:endParaRPr sz="1600" dirty="0">
              <a:solidFill>
                <a:schemeClr val="dk1"/>
              </a:solidFill>
              <a:latin typeface="Times New Roman" pitchFamily="18" charset="0"/>
              <a:ea typeface="Calibri"/>
              <a:cs typeface="Times New Roman" pitchFamily="18" charset="0"/>
              <a:sym typeface="Calibri"/>
            </a:endParaRPr>
          </a:p>
        </p:txBody>
      </p:sp>
      <p:pic>
        <p:nvPicPr>
          <p:cNvPr id="9" name="Picture 8" descr="Pitutary.jpeg"/>
          <p:cNvPicPr>
            <a:picLocks noChangeAspect="1"/>
          </p:cNvPicPr>
          <p:nvPr/>
        </p:nvPicPr>
        <p:blipFill>
          <a:blip r:embed="rId4"/>
          <a:srcRect b="9086"/>
          <a:stretch>
            <a:fillRect/>
          </a:stretch>
        </p:blipFill>
        <p:spPr>
          <a:xfrm>
            <a:off x="888038" y="1142032"/>
            <a:ext cx="8255962" cy="403440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7"/>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239" name="Google Shape;239;p27"/>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240" name="Google Shape;240;p27" descr="C:\Documents and Settings\ADMIN\Desktop\Courses Offered.jpg"/>
          <p:cNvPicPr preferRelativeResize="0"/>
          <p:nvPr/>
        </p:nvPicPr>
        <p:blipFill rotWithShape="1">
          <a:blip r:embed="rId3">
            <a:alphaModFix/>
          </a:blip>
          <a:srcRect/>
          <a:stretch/>
        </p:blipFill>
        <p:spPr>
          <a:xfrm>
            <a:off x="-56322" y="0"/>
            <a:ext cx="9200322" cy="6858000"/>
          </a:xfrm>
          <a:prstGeom prst="rect">
            <a:avLst/>
          </a:prstGeom>
          <a:noFill/>
          <a:ln>
            <a:noFill/>
          </a:ln>
        </p:spPr>
      </p:pic>
      <p:sp>
        <p:nvSpPr>
          <p:cNvPr id="241" name="Google Shape;241;p27"/>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242" name="Google Shape;242;p27"/>
          <p:cNvSpPr txBox="1"/>
          <p:nvPr/>
        </p:nvSpPr>
        <p:spPr>
          <a:xfrm>
            <a:off x="1207250" y="403200"/>
            <a:ext cx="7394400" cy="67707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3200" i="0" u="none" strike="noStrike" cap="none" dirty="0">
                <a:solidFill>
                  <a:srgbClr val="000000"/>
                </a:solidFill>
                <a:latin typeface="Times New Roman"/>
                <a:ea typeface="Times New Roman"/>
                <a:cs typeface="Times New Roman"/>
                <a:sym typeface="Times New Roman"/>
              </a:rPr>
              <a:t>OUTPUT </a:t>
            </a:r>
            <a:endParaRPr sz="3200" i="0" u="none" strike="noStrike" cap="none" dirty="0">
              <a:solidFill>
                <a:srgbClr val="000000"/>
              </a:solidFill>
              <a:latin typeface="Times New Roman"/>
              <a:ea typeface="Times New Roman"/>
              <a:cs typeface="Times New Roman"/>
              <a:sym typeface="Times New Roman"/>
            </a:endParaRPr>
          </a:p>
        </p:txBody>
      </p:sp>
      <p:sp>
        <p:nvSpPr>
          <p:cNvPr id="244" name="Google Shape;244;p27"/>
          <p:cNvSpPr txBox="1"/>
          <p:nvPr/>
        </p:nvSpPr>
        <p:spPr>
          <a:xfrm>
            <a:off x="1568439" y="5455843"/>
            <a:ext cx="6858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600" dirty="0">
                <a:solidFill>
                  <a:schemeClr val="dk1"/>
                </a:solidFill>
                <a:latin typeface="Times New Roman" pitchFamily="18" charset="0"/>
                <a:ea typeface="Calibri"/>
                <a:cs typeface="Times New Roman" pitchFamily="18" charset="0"/>
                <a:sym typeface="Calibri"/>
              </a:rPr>
              <a:t>Prediction Results for the MRI image uploaded (No Tumor)</a:t>
            </a:r>
            <a:endParaRPr sz="1600" dirty="0">
              <a:solidFill>
                <a:schemeClr val="dk1"/>
              </a:solidFill>
              <a:latin typeface="Times New Roman" pitchFamily="18" charset="0"/>
              <a:ea typeface="Calibri"/>
              <a:cs typeface="Times New Roman" pitchFamily="18" charset="0"/>
              <a:sym typeface="Calibri"/>
            </a:endParaRPr>
          </a:p>
        </p:txBody>
      </p:sp>
      <p:pic>
        <p:nvPicPr>
          <p:cNvPr id="10" name="Picture 9" descr="No Tumor.jpeg"/>
          <p:cNvPicPr>
            <a:picLocks noChangeAspect="1"/>
          </p:cNvPicPr>
          <p:nvPr/>
        </p:nvPicPr>
        <p:blipFill>
          <a:blip r:embed="rId4"/>
          <a:srcRect b="9180"/>
          <a:stretch>
            <a:fillRect/>
          </a:stretch>
        </p:blipFill>
        <p:spPr>
          <a:xfrm>
            <a:off x="883403" y="1120817"/>
            <a:ext cx="8260597" cy="40418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95" name="Google Shape;95;p1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96" name="Google Shape;96;p14"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97" name="Google Shape;97;p14"/>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dirty="0">
                <a:solidFill>
                  <a:schemeClr val="dk1"/>
                </a:solidFill>
                <a:latin typeface="Calibri"/>
                <a:ea typeface="Calibri"/>
                <a:cs typeface="Calibri"/>
                <a:sym typeface="Calibri"/>
              </a:rPr>
              <a:t>Department of Computer Science &amp; Engineering, DSCE</a:t>
            </a:r>
            <a:endParaRPr sz="1400" b="0" i="0" u="none" strike="noStrike" cap="none" dirty="0">
              <a:solidFill>
                <a:srgbClr val="000000"/>
              </a:solidFill>
              <a:latin typeface="Arial"/>
              <a:ea typeface="Arial"/>
              <a:cs typeface="Arial"/>
              <a:sym typeface="Arial"/>
            </a:endParaRPr>
          </a:p>
        </p:txBody>
      </p:sp>
      <p:sp>
        <p:nvSpPr>
          <p:cNvPr id="98" name="Google Shape;98;p14"/>
          <p:cNvSpPr txBox="1"/>
          <p:nvPr/>
        </p:nvSpPr>
        <p:spPr>
          <a:xfrm>
            <a:off x="929640" y="420181"/>
            <a:ext cx="8214360" cy="73863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3600" dirty="0">
                <a:latin typeface="Times New Roman" pitchFamily="18" charset="0"/>
                <a:ea typeface="Calibri"/>
                <a:cs typeface="Times New Roman" pitchFamily="18" charset="0"/>
                <a:sym typeface="Calibri"/>
              </a:rPr>
              <a:t>ABSTRAC</a:t>
            </a:r>
            <a:r>
              <a:rPr lang="en-IN" sz="3600" b="0" i="0" u="none" strike="noStrike" cap="none" dirty="0">
                <a:solidFill>
                  <a:srgbClr val="000000"/>
                </a:solidFill>
                <a:latin typeface="Times New Roman" pitchFamily="18" charset="0"/>
                <a:ea typeface="Calibri"/>
                <a:cs typeface="Times New Roman" pitchFamily="18" charset="0"/>
                <a:sym typeface="Calibri"/>
              </a:rPr>
              <a:t>T</a:t>
            </a:r>
            <a:endParaRPr lang="en-IN" sz="3600" b="0" i="0" u="none" strike="noStrike" cap="none" dirty="0">
              <a:solidFill>
                <a:srgbClr val="000000"/>
              </a:solidFill>
              <a:latin typeface="Calibri"/>
              <a:ea typeface="Calibri"/>
              <a:cs typeface="Calibri"/>
              <a:sym typeface="Calibri"/>
            </a:endParaRPr>
          </a:p>
        </p:txBody>
      </p:sp>
      <p:sp>
        <p:nvSpPr>
          <p:cNvPr id="2" name="TextBox 1">
            <a:extLst>
              <a:ext uri="{FF2B5EF4-FFF2-40B4-BE49-F238E27FC236}">
                <a16:creationId xmlns:a16="http://schemas.microsoft.com/office/drawing/2014/main" id="{071E207C-2D75-4124-8F5A-FB238B36FD59}"/>
              </a:ext>
            </a:extLst>
          </p:cNvPr>
          <p:cNvSpPr txBox="1"/>
          <p:nvPr/>
        </p:nvSpPr>
        <p:spPr>
          <a:xfrm>
            <a:off x="1371600" y="1158814"/>
            <a:ext cx="7330440" cy="4524315"/>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Brain tumor detection is critical for timely treatment.</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ResNet50 model (CNN – Transfer Learning) is integrated with a web application.</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Large collection of labeled MRI images are used for training and evaluation.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Preprocessing enhances image quality for optimal input to the network.</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ResNet-50 is trained using to identify healthy tissues and tumor regions.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User-friendly interface is developed using Flask web framework.</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Users can upload MRI scans, and the system performs tumor prediction and presents results.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Evaluation includes accuracy, precision, sensitivity, F1 score, AUC.</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Achieved test accuracy of approximately 98%.</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Results demonstrate the effectiveness of the approach in predicting brain tumor presence.</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Classification of the brain MR Images into - Glioma, Meningioma, Pituitary, No tumor.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89" name="Google Shape;189;p22"/>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90" name="Google Shape;190;p22" descr="C:\Documents and Settings\ADMIN\Desktop\Courses Offered.jpg"/>
          <p:cNvPicPr preferRelativeResize="0"/>
          <p:nvPr/>
        </p:nvPicPr>
        <p:blipFill rotWithShape="1">
          <a:blip r:embed="rId3">
            <a:alphaModFix/>
          </a:blip>
          <a:srcRect/>
          <a:stretch/>
        </p:blipFill>
        <p:spPr>
          <a:xfrm>
            <a:off x="0" y="0"/>
            <a:ext cx="9343824" cy="7007869"/>
          </a:xfrm>
          <a:prstGeom prst="rect">
            <a:avLst/>
          </a:prstGeom>
          <a:noFill/>
          <a:ln>
            <a:noFill/>
          </a:ln>
        </p:spPr>
      </p:pic>
      <p:sp>
        <p:nvSpPr>
          <p:cNvPr id="191" name="Google Shape;191;p22"/>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92" name="Google Shape;192;p22"/>
          <p:cNvSpPr txBox="1"/>
          <p:nvPr/>
        </p:nvSpPr>
        <p:spPr>
          <a:xfrm>
            <a:off x="1143000" y="197496"/>
            <a:ext cx="7893436" cy="67707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3200" dirty="0">
                <a:latin typeface="Times New Roman"/>
                <a:ea typeface="Times New Roman"/>
                <a:cs typeface="Times New Roman"/>
                <a:sym typeface="Times New Roman"/>
              </a:rPr>
              <a:t>CONCLUSION</a:t>
            </a:r>
            <a:endParaRPr lang="en-IN" sz="3200" i="0" u="none" strike="noStrike" cap="none" dirty="0">
              <a:solidFill>
                <a:srgbClr val="000000"/>
              </a:solidFill>
              <a:latin typeface="Times New Roman"/>
              <a:ea typeface="Times New Roman"/>
              <a:cs typeface="Times New Roman"/>
              <a:sym typeface="Times New Roman"/>
            </a:endParaRPr>
          </a:p>
        </p:txBody>
      </p:sp>
      <p:sp>
        <p:nvSpPr>
          <p:cNvPr id="9" name="Google Shape;193;p22"/>
          <p:cNvSpPr txBox="1"/>
          <p:nvPr/>
        </p:nvSpPr>
        <p:spPr>
          <a:xfrm>
            <a:off x="1250564" y="1126484"/>
            <a:ext cx="7893436" cy="3785621"/>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2E2E2E"/>
              </a:buClr>
              <a:buSzPts val="1800"/>
              <a:buFont typeface="Arial"/>
              <a:buChar char="●"/>
            </a:pPr>
            <a:r>
              <a:rPr lang="en-US" sz="1800" dirty="0">
                <a:solidFill>
                  <a:srgbClr val="2E2E2E"/>
                </a:solidFill>
                <a:latin typeface="Times New Roman" pitchFamily="18" charset="0"/>
                <a:cs typeface="Times New Roman" pitchFamily="18" charset="0"/>
              </a:rPr>
              <a:t>ResNet-50 has proven to be a highly accurate and robust model for brain tumor classification. </a:t>
            </a:r>
          </a:p>
          <a:p>
            <a:pPr marL="114300" marR="0" lvl="0" algn="l" rtl="0">
              <a:lnSpc>
                <a:spcPct val="100000"/>
              </a:lnSpc>
              <a:spcBef>
                <a:spcPts val="0"/>
              </a:spcBef>
              <a:spcAft>
                <a:spcPts val="0"/>
              </a:spcAft>
              <a:buClr>
                <a:srgbClr val="2E2E2E"/>
              </a:buClr>
              <a:buSzPts val="1800"/>
            </a:pPr>
            <a:endParaRPr lang="en-US" sz="1800" dirty="0">
              <a:solidFill>
                <a:srgbClr val="2E2E2E"/>
              </a:solidFill>
              <a:latin typeface="Times New Roman" pitchFamily="18" charset="0"/>
              <a:cs typeface="Times New Roman" pitchFamily="18" charset="0"/>
            </a:endParaRPr>
          </a:p>
          <a:p>
            <a:pPr marL="457200" marR="0" lvl="0" indent="-342900" algn="l" rtl="0">
              <a:lnSpc>
                <a:spcPct val="100000"/>
              </a:lnSpc>
              <a:spcBef>
                <a:spcPts val="0"/>
              </a:spcBef>
              <a:spcAft>
                <a:spcPts val="0"/>
              </a:spcAft>
              <a:buClr>
                <a:srgbClr val="2E2E2E"/>
              </a:buClr>
              <a:buSzPts val="1800"/>
              <a:buFont typeface="Arial"/>
              <a:buChar char="●"/>
            </a:pPr>
            <a:r>
              <a:rPr lang="en-US" sz="1800" dirty="0">
                <a:solidFill>
                  <a:srgbClr val="2E2E2E"/>
                </a:solidFill>
                <a:latin typeface="Times New Roman" pitchFamily="18" charset="0"/>
                <a:cs typeface="Times New Roman" pitchFamily="18" charset="0"/>
              </a:rPr>
              <a:t>Its deep layers enable it to capture intricate features, leading to precise identification of different tumor types.</a:t>
            </a:r>
          </a:p>
          <a:p>
            <a:pPr marL="114300" marR="0" lvl="0" algn="l" rtl="0">
              <a:lnSpc>
                <a:spcPct val="100000"/>
              </a:lnSpc>
              <a:spcBef>
                <a:spcPts val="0"/>
              </a:spcBef>
              <a:spcAft>
                <a:spcPts val="0"/>
              </a:spcAft>
              <a:buClr>
                <a:srgbClr val="2E2E2E"/>
              </a:buClr>
              <a:buSzPts val="1800"/>
            </a:pPr>
            <a:r>
              <a:rPr lang="en-US" sz="1800" dirty="0">
                <a:solidFill>
                  <a:srgbClr val="2E2E2E"/>
                </a:solidFill>
                <a:latin typeface="Times New Roman" pitchFamily="18" charset="0"/>
                <a:cs typeface="Times New Roman" pitchFamily="18" charset="0"/>
              </a:rPr>
              <a:t> </a:t>
            </a:r>
          </a:p>
          <a:p>
            <a:pPr marL="457200" marR="0" lvl="0" indent="-342900" algn="l" rtl="0">
              <a:lnSpc>
                <a:spcPct val="100000"/>
              </a:lnSpc>
              <a:spcBef>
                <a:spcPts val="0"/>
              </a:spcBef>
              <a:spcAft>
                <a:spcPts val="0"/>
              </a:spcAft>
              <a:buClr>
                <a:srgbClr val="2E2E2E"/>
              </a:buClr>
              <a:buSzPts val="1800"/>
              <a:buFont typeface="Arial"/>
              <a:buChar char="●"/>
            </a:pPr>
            <a:r>
              <a:rPr lang="en-US" sz="1800" dirty="0">
                <a:solidFill>
                  <a:srgbClr val="2E2E2E"/>
                </a:solidFill>
                <a:latin typeface="Times New Roman" pitchFamily="18" charset="0"/>
                <a:cs typeface="Times New Roman" pitchFamily="18" charset="0"/>
              </a:rPr>
              <a:t>The model demonstrates scalability, allowing for further improvements as more labeled data becomes available. </a:t>
            </a:r>
          </a:p>
          <a:p>
            <a:pPr marL="114300" marR="0" lvl="0" algn="l" rtl="0">
              <a:lnSpc>
                <a:spcPct val="100000"/>
              </a:lnSpc>
              <a:spcBef>
                <a:spcPts val="0"/>
              </a:spcBef>
              <a:spcAft>
                <a:spcPts val="0"/>
              </a:spcAft>
              <a:buClr>
                <a:srgbClr val="2E2E2E"/>
              </a:buClr>
              <a:buSzPts val="1800"/>
            </a:pPr>
            <a:endParaRPr lang="en-US" sz="1800" dirty="0">
              <a:solidFill>
                <a:srgbClr val="2E2E2E"/>
              </a:solidFill>
              <a:latin typeface="Times New Roman" pitchFamily="18" charset="0"/>
              <a:cs typeface="Times New Roman" pitchFamily="18" charset="0"/>
            </a:endParaRPr>
          </a:p>
          <a:p>
            <a:pPr marL="457200" marR="0" lvl="0" indent="-342900" algn="l" rtl="0">
              <a:lnSpc>
                <a:spcPct val="100000"/>
              </a:lnSpc>
              <a:spcBef>
                <a:spcPts val="0"/>
              </a:spcBef>
              <a:spcAft>
                <a:spcPts val="0"/>
              </a:spcAft>
              <a:buClr>
                <a:srgbClr val="2E2E2E"/>
              </a:buClr>
              <a:buSzPts val="1800"/>
              <a:buFont typeface="Arial"/>
              <a:buChar char="●"/>
            </a:pPr>
            <a:r>
              <a:rPr lang="en-US" sz="1800" dirty="0">
                <a:solidFill>
                  <a:srgbClr val="2E2E2E"/>
                </a:solidFill>
                <a:latin typeface="Times New Roman" pitchFamily="18" charset="0"/>
                <a:cs typeface="Times New Roman" pitchFamily="18" charset="0"/>
              </a:rPr>
              <a:t>ResNet-50 provides interpretable results, achieving around 98.86% accuracy.</a:t>
            </a:r>
          </a:p>
          <a:p>
            <a:pPr marL="114300" marR="0" lvl="0" algn="l" rtl="0">
              <a:lnSpc>
                <a:spcPct val="100000"/>
              </a:lnSpc>
              <a:spcBef>
                <a:spcPts val="0"/>
              </a:spcBef>
              <a:spcAft>
                <a:spcPts val="0"/>
              </a:spcAft>
              <a:buClr>
                <a:srgbClr val="2E2E2E"/>
              </a:buClr>
              <a:buSzPts val="1800"/>
            </a:pPr>
            <a:endParaRPr lang="en-US" sz="1800" dirty="0">
              <a:solidFill>
                <a:srgbClr val="2E2E2E"/>
              </a:solidFill>
              <a:latin typeface="Times New Roman" pitchFamily="18" charset="0"/>
              <a:cs typeface="Times New Roman" pitchFamily="18" charset="0"/>
            </a:endParaRPr>
          </a:p>
          <a:p>
            <a:pPr marL="457200" marR="0" lvl="0" indent="-342900" algn="l" rtl="0">
              <a:lnSpc>
                <a:spcPct val="100000"/>
              </a:lnSpc>
              <a:spcBef>
                <a:spcPts val="0"/>
              </a:spcBef>
              <a:spcAft>
                <a:spcPts val="0"/>
              </a:spcAft>
              <a:buClr>
                <a:srgbClr val="2E2E2E"/>
              </a:buClr>
              <a:buSzPts val="1800"/>
              <a:buFont typeface="Arial"/>
              <a:buChar char="●"/>
            </a:pPr>
            <a:r>
              <a:rPr lang="en-US" sz="1800" dirty="0">
                <a:solidFill>
                  <a:srgbClr val="2E2E2E"/>
                </a:solidFill>
                <a:latin typeface="Times New Roman" pitchFamily="18" charset="0"/>
                <a:cs typeface="Times New Roman" pitchFamily="18" charset="0"/>
              </a:rPr>
              <a:t>Deploying ResNet-50 in clinical practice holds significant potential for enhancing automated diagnosis and treatment planning for brain tumors.</a:t>
            </a:r>
          </a:p>
        </p:txBody>
      </p:sp>
    </p:spTree>
    <p:extLst>
      <p:ext uri="{BB962C8B-B14F-4D97-AF65-F5344CB8AC3E}">
        <p14:creationId xmlns:p14="http://schemas.microsoft.com/office/powerpoint/2010/main" val="1718923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89" name="Google Shape;189;p22"/>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90" name="Google Shape;190;p22" descr="C:\Documents and Settings\ADMIN\Desktop\Courses Offered.jpg"/>
          <p:cNvPicPr preferRelativeResize="0"/>
          <p:nvPr/>
        </p:nvPicPr>
        <p:blipFill rotWithShape="1">
          <a:blip r:embed="rId3">
            <a:alphaModFix/>
          </a:blip>
          <a:srcRect/>
          <a:stretch/>
        </p:blipFill>
        <p:spPr>
          <a:xfrm>
            <a:off x="0" y="-34619"/>
            <a:ext cx="9343824" cy="7007869"/>
          </a:xfrm>
          <a:prstGeom prst="rect">
            <a:avLst/>
          </a:prstGeom>
          <a:noFill/>
          <a:ln>
            <a:noFill/>
          </a:ln>
        </p:spPr>
      </p:pic>
      <p:sp>
        <p:nvSpPr>
          <p:cNvPr id="191" name="Google Shape;191;p22"/>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92" name="Google Shape;192;p22"/>
          <p:cNvSpPr txBox="1"/>
          <p:nvPr/>
        </p:nvSpPr>
        <p:spPr>
          <a:xfrm>
            <a:off x="1143000" y="197496"/>
            <a:ext cx="7893436" cy="67707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3200" i="0" u="none" strike="noStrike" cap="none" dirty="0">
                <a:solidFill>
                  <a:srgbClr val="000000"/>
                </a:solidFill>
                <a:latin typeface="Times New Roman"/>
                <a:ea typeface="Times New Roman"/>
                <a:cs typeface="Times New Roman"/>
                <a:sym typeface="Times New Roman"/>
              </a:rPr>
              <a:t>FUTURE WORK</a:t>
            </a:r>
          </a:p>
        </p:txBody>
      </p:sp>
      <p:sp>
        <p:nvSpPr>
          <p:cNvPr id="9" name="Google Shape;193;p22"/>
          <p:cNvSpPr txBox="1"/>
          <p:nvPr/>
        </p:nvSpPr>
        <p:spPr>
          <a:xfrm>
            <a:off x="1250564" y="874574"/>
            <a:ext cx="7893436" cy="5416837"/>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2E2E2E"/>
              </a:buClr>
              <a:buSzPts val="1800"/>
              <a:buFont typeface="Arial"/>
              <a:buChar char="●"/>
            </a:pPr>
            <a:r>
              <a:rPr lang="en-US" sz="2000" b="1" u="sng" dirty="0">
                <a:solidFill>
                  <a:srgbClr val="2E2E2E"/>
                </a:solidFill>
                <a:latin typeface="Times New Roman" pitchFamily="18" charset="0"/>
                <a:cs typeface="Times New Roman" pitchFamily="18" charset="0"/>
              </a:rPr>
              <a:t>Ensemble Models</a:t>
            </a:r>
            <a:r>
              <a:rPr lang="en-US" sz="2000" u="sng" dirty="0">
                <a:solidFill>
                  <a:srgbClr val="2E2E2E"/>
                </a:solidFill>
                <a:latin typeface="Times New Roman" pitchFamily="18" charset="0"/>
                <a:cs typeface="Times New Roman" pitchFamily="18" charset="0"/>
              </a:rPr>
              <a:t>: </a:t>
            </a:r>
          </a:p>
          <a:p>
            <a:pPr marL="114300" marR="0" lvl="0" algn="l" rtl="0">
              <a:lnSpc>
                <a:spcPct val="100000"/>
              </a:lnSpc>
              <a:spcBef>
                <a:spcPts val="0"/>
              </a:spcBef>
              <a:spcAft>
                <a:spcPts val="0"/>
              </a:spcAft>
              <a:buClr>
                <a:srgbClr val="2E2E2E"/>
              </a:buClr>
              <a:buSzPts val="1800"/>
            </a:pPr>
            <a:endParaRPr lang="en-US" sz="2000" dirty="0">
              <a:solidFill>
                <a:srgbClr val="2E2E2E"/>
              </a:solidFill>
              <a:latin typeface="Times New Roman" pitchFamily="18" charset="0"/>
              <a:cs typeface="Times New Roman" pitchFamily="18" charset="0"/>
            </a:endParaRPr>
          </a:p>
          <a:p>
            <a:pPr marL="400050" marR="0" lvl="0" indent="-285750" algn="l" rtl="0">
              <a:lnSpc>
                <a:spcPct val="100000"/>
              </a:lnSpc>
              <a:spcBef>
                <a:spcPts val="0"/>
              </a:spcBef>
              <a:spcAft>
                <a:spcPts val="0"/>
              </a:spcAft>
              <a:buClr>
                <a:srgbClr val="2E2E2E"/>
              </a:buClr>
              <a:buSzPts val="1800"/>
              <a:buFont typeface="Arial" panose="020B0604020202020204" pitchFamily="34" charset="0"/>
              <a:buChar char="•"/>
            </a:pPr>
            <a:r>
              <a:rPr lang="en-US" sz="1800" dirty="0">
                <a:solidFill>
                  <a:srgbClr val="2E2E2E"/>
                </a:solidFill>
                <a:latin typeface="Times New Roman" pitchFamily="18" charset="0"/>
                <a:cs typeface="Times New Roman" pitchFamily="18" charset="0"/>
              </a:rPr>
              <a:t>Combining ResNet-50 with other deep learning models or traditional machine learning algorithms can create powerful ensemble models, improving classification accuracy and robustness.</a:t>
            </a:r>
          </a:p>
          <a:p>
            <a:pPr marL="457200" marR="0" lvl="0" indent="-342900" algn="l" rtl="0">
              <a:lnSpc>
                <a:spcPct val="100000"/>
              </a:lnSpc>
              <a:spcBef>
                <a:spcPts val="0"/>
              </a:spcBef>
              <a:spcAft>
                <a:spcPts val="0"/>
              </a:spcAft>
              <a:buClr>
                <a:srgbClr val="2E2E2E"/>
              </a:buClr>
              <a:buSzPts val="1800"/>
              <a:buFont typeface="Arial" panose="020B0604020202020204" pitchFamily="34" charset="0"/>
              <a:buChar char="•"/>
            </a:pPr>
            <a:endParaRPr lang="en-US" sz="2000" u="sng" dirty="0">
              <a:solidFill>
                <a:srgbClr val="2E2E2E"/>
              </a:solidFill>
              <a:latin typeface="Times New Roman" pitchFamily="18" charset="0"/>
              <a:cs typeface="Times New Roman" pitchFamily="18" charset="0"/>
            </a:endParaRPr>
          </a:p>
          <a:p>
            <a:pPr marL="457200" marR="0" lvl="0" indent="-342900" algn="l" rtl="0">
              <a:lnSpc>
                <a:spcPct val="100000"/>
              </a:lnSpc>
              <a:spcBef>
                <a:spcPts val="0"/>
              </a:spcBef>
              <a:spcAft>
                <a:spcPts val="0"/>
              </a:spcAft>
              <a:buClr>
                <a:srgbClr val="2E2E2E"/>
              </a:buClr>
              <a:buSzPts val="1800"/>
              <a:buFont typeface="Arial"/>
              <a:buChar char="●"/>
            </a:pPr>
            <a:r>
              <a:rPr lang="en-US" sz="2000" b="1" u="sng" dirty="0">
                <a:solidFill>
                  <a:srgbClr val="2E2E2E"/>
                </a:solidFill>
                <a:latin typeface="Times New Roman" pitchFamily="18" charset="0"/>
                <a:cs typeface="Times New Roman" pitchFamily="18" charset="0"/>
              </a:rPr>
              <a:t>Explainable AI: </a:t>
            </a:r>
          </a:p>
          <a:p>
            <a:pPr marL="114300" marR="0" lvl="0" algn="l" rtl="0">
              <a:lnSpc>
                <a:spcPct val="100000"/>
              </a:lnSpc>
              <a:spcBef>
                <a:spcPts val="0"/>
              </a:spcBef>
              <a:spcAft>
                <a:spcPts val="0"/>
              </a:spcAft>
              <a:buClr>
                <a:srgbClr val="2E2E2E"/>
              </a:buClr>
              <a:buSzPts val="1800"/>
            </a:pPr>
            <a:endParaRPr lang="en-US" sz="1800" dirty="0">
              <a:solidFill>
                <a:srgbClr val="2E2E2E"/>
              </a:solidFill>
              <a:latin typeface="Times New Roman" pitchFamily="18" charset="0"/>
              <a:cs typeface="Times New Roman" pitchFamily="18" charset="0"/>
            </a:endParaRPr>
          </a:p>
          <a:p>
            <a:pPr marL="457200" indent="-342900">
              <a:buClr>
                <a:srgbClr val="2E2E2E"/>
              </a:buClr>
              <a:buSzPts val="1800"/>
              <a:buFont typeface="Arial" panose="020B0604020202020204" pitchFamily="34" charset="0"/>
              <a:buChar char="•"/>
            </a:pPr>
            <a:r>
              <a:rPr lang="en-US" sz="1800" dirty="0">
                <a:solidFill>
                  <a:srgbClr val="2E2E2E"/>
                </a:solidFill>
                <a:latin typeface="Times New Roman" pitchFamily="18" charset="0"/>
                <a:cs typeface="Times New Roman" pitchFamily="18" charset="0"/>
              </a:rPr>
              <a:t>Developing methods to explain the model's predictions and decisions can increase trust and acceptance in clinical settings, facilitating its adoption by medical professionals.</a:t>
            </a:r>
          </a:p>
          <a:p>
            <a:pPr marL="457200" marR="0" lvl="0" indent="-342900" algn="l" rtl="0">
              <a:lnSpc>
                <a:spcPct val="100000"/>
              </a:lnSpc>
              <a:spcBef>
                <a:spcPts val="0"/>
              </a:spcBef>
              <a:spcAft>
                <a:spcPts val="0"/>
              </a:spcAft>
              <a:buClr>
                <a:srgbClr val="2E2E2E"/>
              </a:buClr>
              <a:buSzPts val="1800"/>
              <a:buFont typeface="Arial" panose="020B0604020202020204" pitchFamily="34" charset="0"/>
              <a:buChar char="•"/>
            </a:pPr>
            <a:endParaRPr lang="en-US" sz="2000" b="1" u="sng" dirty="0">
              <a:solidFill>
                <a:srgbClr val="2E2E2E"/>
              </a:solidFill>
              <a:latin typeface="Times New Roman" pitchFamily="18" charset="0"/>
              <a:cs typeface="Times New Roman" pitchFamily="18" charset="0"/>
            </a:endParaRPr>
          </a:p>
          <a:p>
            <a:pPr marL="457200" marR="0" lvl="0" indent="-342900" algn="l" rtl="0">
              <a:lnSpc>
                <a:spcPct val="100000"/>
              </a:lnSpc>
              <a:spcBef>
                <a:spcPts val="0"/>
              </a:spcBef>
              <a:spcAft>
                <a:spcPts val="0"/>
              </a:spcAft>
              <a:buClr>
                <a:srgbClr val="2E2E2E"/>
              </a:buClr>
              <a:buSzPts val="1800"/>
              <a:buFont typeface="Arial"/>
              <a:buChar char="●"/>
            </a:pPr>
            <a:r>
              <a:rPr lang="en-US" sz="2000" b="1" u="sng" dirty="0">
                <a:solidFill>
                  <a:srgbClr val="2E2E2E"/>
                </a:solidFill>
                <a:latin typeface="Times New Roman" pitchFamily="18" charset="0"/>
                <a:cs typeface="Times New Roman" pitchFamily="18" charset="0"/>
              </a:rPr>
              <a:t>Real-Time Diagnosis: </a:t>
            </a:r>
          </a:p>
          <a:p>
            <a:pPr marL="114300" marR="0" lvl="0" algn="l" rtl="0">
              <a:lnSpc>
                <a:spcPct val="100000"/>
              </a:lnSpc>
              <a:spcBef>
                <a:spcPts val="0"/>
              </a:spcBef>
              <a:spcAft>
                <a:spcPts val="0"/>
              </a:spcAft>
              <a:buClr>
                <a:srgbClr val="2E2E2E"/>
              </a:buClr>
              <a:buSzPts val="1800"/>
            </a:pPr>
            <a:endParaRPr lang="en-US" sz="2000" b="1" u="sng" dirty="0">
              <a:solidFill>
                <a:srgbClr val="2E2E2E"/>
              </a:solidFill>
              <a:latin typeface="Times New Roman" pitchFamily="18" charset="0"/>
              <a:cs typeface="Times New Roman" pitchFamily="18" charset="0"/>
            </a:endParaRPr>
          </a:p>
          <a:p>
            <a:pPr marL="400050" marR="0" lvl="0" indent="-285750" algn="l" rtl="0">
              <a:lnSpc>
                <a:spcPct val="100000"/>
              </a:lnSpc>
              <a:spcBef>
                <a:spcPts val="0"/>
              </a:spcBef>
              <a:spcAft>
                <a:spcPts val="0"/>
              </a:spcAft>
              <a:buClr>
                <a:srgbClr val="2E2E2E"/>
              </a:buClr>
              <a:buSzPts val="1800"/>
              <a:buFont typeface="Arial" panose="020B0604020202020204" pitchFamily="34" charset="0"/>
              <a:buChar char="•"/>
            </a:pPr>
            <a:r>
              <a:rPr lang="en-US" sz="1800" dirty="0">
                <a:solidFill>
                  <a:srgbClr val="2E2E2E"/>
                </a:solidFill>
                <a:latin typeface="Times New Roman" pitchFamily="18" charset="0"/>
                <a:cs typeface="Times New Roman" pitchFamily="18" charset="0"/>
              </a:rPr>
              <a:t>Optimizing ResNet-50 for real-time processing can enable its integration into imaging systems, facilitating immediate diagnosis and enhancing the efficiency of brain tumor detection.</a:t>
            </a:r>
          </a:p>
          <a:p>
            <a:pPr marL="114300" marR="0" lvl="0" algn="l" rtl="0">
              <a:lnSpc>
                <a:spcPct val="100000"/>
              </a:lnSpc>
              <a:spcBef>
                <a:spcPts val="0"/>
              </a:spcBef>
              <a:spcAft>
                <a:spcPts val="0"/>
              </a:spcAft>
              <a:buClr>
                <a:srgbClr val="2E2E2E"/>
              </a:buClr>
              <a:buSzPts val="1800"/>
            </a:pPr>
            <a:endParaRPr lang="en-US" sz="2000" b="1" u="sng" dirty="0">
              <a:solidFill>
                <a:srgbClr val="2E2E2E"/>
              </a:solidFill>
              <a:latin typeface="Times New Roman" pitchFamily="18" charset="0"/>
              <a:cs typeface="Times New Roman" pitchFamily="18" charset="0"/>
            </a:endParaRPr>
          </a:p>
        </p:txBody>
      </p:sp>
    </p:spTree>
    <p:extLst>
      <p:ext uri="{BB962C8B-B14F-4D97-AF65-F5344CB8AC3E}">
        <p14:creationId xmlns:p14="http://schemas.microsoft.com/office/powerpoint/2010/main" val="3557727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7"/>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239" name="Google Shape;239;p27"/>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240" name="Google Shape;240;p27" descr="C:\Documents and Settings\ADMIN\Desktop\Courses Offered.jpg"/>
          <p:cNvPicPr preferRelativeResize="0"/>
          <p:nvPr/>
        </p:nvPicPr>
        <p:blipFill rotWithShape="1">
          <a:blip r:embed="rId3">
            <a:alphaModFix/>
          </a:blip>
          <a:srcRect/>
          <a:stretch/>
        </p:blipFill>
        <p:spPr>
          <a:xfrm>
            <a:off x="-56322" y="0"/>
            <a:ext cx="9200322" cy="6858000"/>
          </a:xfrm>
          <a:prstGeom prst="rect">
            <a:avLst/>
          </a:prstGeom>
          <a:noFill/>
          <a:ln>
            <a:noFill/>
          </a:ln>
        </p:spPr>
      </p:pic>
      <p:sp>
        <p:nvSpPr>
          <p:cNvPr id="241" name="Google Shape;241;p27"/>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242" name="Google Shape;242;p27"/>
          <p:cNvSpPr txBox="1"/>
          <p:nvPr/>
        </p:nvSpPr>
        <p:spPr>
          <a:xfrm>
            <a:off x="1329025" y="149982"/>
            <a:ext cx="7394400" cy="67707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3200" i="0" u="none" strike="noStrike" cap="none" dirty="0">
                <a:solidFill>
                  <a:srgbClr val="000000"/>
                </a:solidFill>
                <a:latin typeface="Times New Roman"/>
                <a:ea typeface="Times New Roman"/>
                <a:cs typeface="Times New Roman"/>
                <a:sym typeface="Times New Roman"/>
              </a:rPr>
              <a:t>CO-GUIDE MEET DETAILS </a:t>
            </a:r>
          </a:p>
        </p:txBody>
      </p:sp>
      <p:graphicFrame>
        <p:nvGraphicFramePr>
          <p:cNvPr id="3" name="Table 3">
            <a:extLst>
              <a:ext uri="{FF2B5EF4-FFF2-40B4-BE49-F238E27FC236}">
                <a16:creationId xmlns:a16="http://schemas.microsoft.com/office/drawing/2014/main" id="{402EA274-15B0-4F8D-B8CC-402B7311ED9C}"/>
              </a:ext>
            </a:extLst>
          </p:cNvPr>
          <p:cNvGraphicFramePr>
            <a:graphicFrameLocks noGrp="1"/>
          </p:cNvGraphicFramePr>
          <p:nvPr>
            <p:extLst>
              <p:ext uri="{D42A27DB-BD31-4B8C-83A1-F6EECF244321}">
                <p14:modId xmlns:p14="http://schemas.microsoft.com/office/powerpoint/2010/main" val="2282829823"/>
              </p:ext>
            </p:extLst>
          </p:nvPr>
        </p:nvGraphicFramePr>
        <p:xfrm>
          <a:off x="1254325" y="748902"/>
          <a:ext cx="7543800" cy="5360196"/>
        </p:xfrm>
        <a:graphic>
          <a:graphicData uri="http://schemas.openxmlformats.org/drawingml/2006/table">
            <a:tbl>
              <a:tblPr firstRow="1" bandRow="1">
                <a:tableStyleId>{50D8B018-8B89-4C09-BE6C-D7A3F5A73109}</a:tableStyleId>
              </a:tblPr>
              <a:tblGrid>
                <a:gridCol w="1331844">
                  <a:extLst>
                    <a:ext uri="{9D8B030D-6E8A-4147-A177-3AD203B41FA5}">
                      <a16:colId xmlns:a16="http://schemas.microsoft.com/office/drawing/2014/main" val="1449740017"/>
                    </a:ext>
                  </a:extLst>
                </a:gridCol>
                <a:gridCol w="2323761">
                  <a:extLst>
                    <a:ext uri="{9D8B030D-6E8A-4147-A177-3AD203B41FA5}">
                      <a16:colId xmlns:a16="http://schemas.microsoft.com/office/drawing/2014/main" val="934567535"/>
                    </a:ext>
                  </a:extLst>
                </a:gridCol>
                <a:gridCol w="1888435">
                  <a:extLst>
                    <a:ext uri="{9D8B030D-6E8A-4147-A177-3AD203B41FA5}">
                      <a16:colId xmlns:a16="http://schemas.microsoft.com/office/drawing/2014/main" val="1124132561"/>
                    </a:ext>
                  </a:extLst>
                </a:gridCol>
                <a:gridCol w="1999760">
                  <a:extLst>
                    <a:ext uri="{9D8B030D-6E8A-4147-A177-3AD203B41FA5}">
                      <a16:colId xmlns:a16="http://schemas.microsoft.com/office/drawing/2014/main" val="2345022324"/>
                    </a:ext>
                  </a:extLst>
                </a:gridCol>
              </a:tblGrid>
              <a:tr h="902611">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1"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a:latin typeface="Times New Roman" panose="02020603050405020304" pitchFamily="18" charset="0"/>
                          <a:cs typeface="Times New Roman" panose="02020603050405020304" pitchFamily="18" charset="0"/>
                        </a:rPr>
                        <a:t>Meet no. &amp; Date</a:t>
                      </a:r>
                    </a:p>
                  </a:txBody>
                  <a:tcPr/>
                </a:tc>
                <a:tc>
                  <a:txBody>
                    <a:bodyPr/>
                    <a:lstStyle/>
                    <a:p>
                      <a:pPr algn="ctr"/>
                      <a:endParaRPr lang="en-IN" sz="1400" b="1" i="0" u="none" strike="noStrike" cap="none" dirty="0">
                        <a:solidFill>
                          <a:schemeClr val="tx1"/>
                        </a:solidFill>
                        <a:latin typeface="Times New Roman" panose="02020603050405020304" pitchFamily="18" charset="0"/>
                        <a:ea typeface="+mn-ea"/>
                        <a:cs typeface="Times New Roman" panose="02020603050405020304" pitchFamily="18" charset="0"/>
                        <a:sym typeface="Arial"/>
                      </a:endParaRPr>
                    </a:p>
                    <a:p>
                      <a:pPr algn="ctr"/>
                      <a:r>
                        <a:rPr lang="en-IN" sz="1400" b="1" i="0" u="none" strike="noStrike" cap="none" dirty="0">
                          <a:solidFill>
                            <a:schemeClr val="tx1"/>
                          </a:solidFill>
                          <a:latin typeface="Times New Roman" panose="02020603050405020304" pitchFamily="18" charset="0"/>
                          <a:ea typeface="+mn-ea"/>
                          <a:cs typeface="Times New Roman" panose="02020603050405020304" pitchFamily="18" charset="0"/>
                          <a:sym typeface="Arial"/>
                        </a:rPr>
                        <a:t>Points Discussed</a:t>
                      </a:r>
                    </a:p>
                  </a:txBody>
                  <a:tcPr/>
                </a:tc>
                <a:tc>
                  <a:txBody>
                    <a:bodyPr/>
                    <a:lstStyle/>
                    <a:p>
                      <a:pPr algn="ctr"/>
                      <a:endParaRPr lang="en-IN" sz="1400" b="1" i="0" u="none" strike="noStrike" cap="none" dirty="0">
                        <a:solidFill>
                          <a:schemeClr val="tx1"/>
                        </a:solidFill>
                        <a:latin typeface="Times New Roman" panose="02020603050405020304" pitchFamily="18" charset="0"/>
                        <a:ea typeface="+mn-ea"/>
                        <a:cs typeface="Times New Roman" panose="02020603050405020304" pitchFamily="18" charset="0"/>
                        <a:sym typeface="Arial"/>
                      </a:endParaRPr>
                    </a:p>
                    <a:p>
                      <a:pPr algn="ctr"/>
                      <a:r>
                        <a:rPr lang="en-IN" sz="1400" b="1" i="0" u="none" strike="noStrike" cap="none" dirty="0">
                          <a:solidFill>
                            <a:schemeClr val="tx1"/>
                          </a:solidFill>
                          <a:latin typeface="Times New Roman" panose="02020603050405020304" pitchFamily="18" charset="0"/>
                          <a:ea typeface="+mn-ea"/>
                          <a:cs typeface="Times New Roman" panose="02020603050405020304" pitchFamily="18" charset="0"/>
                          <a:sym typeface="Arial"/>
                        </a:rPr>
                        <a:t>Suggestions</a:t>
                      </a:r>
                    </a:p>
                  </a:txBody>
                  <a:tcPr/>
                </a:tc>
                <a:tc>
                  <a:txBody>
                    <a:bodyPr/>
                    <a:lstStyle/>
                    <a:p>
                      <a:endParaRPr lang="en-IN" sz="1400" b="1" i="0" u="none" strike="noStrike" cap="none" dirty="0">
                        <a:solidFill>
                          <a:schemeClr val="tx1"/>
                        </a:solidFill>
                        <a:latin typeface="Times New Roman" panose="02020603050405020304" pitchFamily="18" charset="0"/>
                        <a:ea typeface="+mn-ea"/>
                        <a:cs typeface="Times New Roman" panose="02020603050405020304" pitchFamily="18" charset="0"/>
                        <a:sym typeface="Arial"/>
                      </a:endParaRPr>
                    </a:p>
                    <a:p>
                      <a:pPr algn="ctr"/>
                      <a:r>
                        <a:rPr lang="en-IN" sz="1400" b="1" i="0" u="none" strike="noStrike" cap="none" dirty="0">
                          <a:solidFill>
                            <a:schemeClr val="tx1"/>
                          </a:solidFill>
                          <a:latin typeface="Times New Roman" panose="02020603050405020304" pitchFamily="18" charset="0"/>
                          <a:ea typeface="+mn-ea"/>
                          <a:cs typeface="Times New Roman" panose="02020603050405020304" pitchFamily="18" charset="0"/>
                          <a:sym typeface="Arial"/>
                        </a:rPr>
                        <a:t>Suggestions taken </a:t>
                      </a:r>
                    </a:p>
                    <a:p>
                      <a:pPr algn="ctr"/>
                      <a:r>
                        <a:rPr lang="en-IN" sz="1400" b="1" i="0" u="none" strike="noStrike" cap="none" dirty="0">
                          <a:solidFill>
                            <a:schemeClr val="tx1"/>
                          </a:solidFill>
                          <a:latin typeface="Times New Roman" panose="02020603050405020304" pitchFamily="18" charset="0"/>
                          <a:ea typeface="+mn-ea"/>
                          <a:cs typeface="Times New Roman" panose="02020603050405020304" pitchFamily="18" charset="0"/>
                          <a:sym typeface="Arial"/>
                        </a:rPr>
                        <a:t>into account</a:t>
                      </a:r>
                    </a:p>
                  </a:txBody>
                  <a:tcPr/>
                </a:tc>
                <a:extLst>
                  <a:ext uri="{0D108BD9-81ED-4DB2-BD59-A6C34878D82A}">
                    <a16:rowId xmlns:a16="http://schemas.microsoft.com/office/drawing/2014/main" val="936448322"/>
                  </a:ext>
                </a:extLst>
              </a:tr>
              <a:tr h="973773">
                <a:tc>
                  <a:txBody>
                    <a:bodyPr/>
                    <a:lstStyle/>
                    <a:p>
                      <a:pPr algn="ctr"/>
                      <a:endParaRPr lang="en-IN" sz="1400" dirty="0">
                        <a:latin typeface="Times New Roman" panose="02020603050405020304" pitchFamily="18" charset="0"/>
                        <a:cs typeface="Times New Roman" panose="02020603050405020304" pitchFamily="18" charset="0"/>
                      </a:endParaRPr>
                    </a:p>
                    <a:p>
                      <a:pPr algn="ctr"/>
                      <a:r>
                        <a:rPr lang="en-IN" sz="1400" b="1" dirty="0">
                          <a:latin typeface="Times New Roman" panose="02020603050405020304" pitchFamily="18" charset="0"/>
                          <a:cs typeface="Times New Roman" panose="02020603050405020304" pitchFamily="18" charset="0"/>
                        </a:rPr>
                        <a:t>Meet 1</a:t>
                      </a:r>
                      <a:r>
                        <a:rPr lang="en-IN" sz="1400" dirty="0">
                          <a:latin typeface="Times New Roman" panose="02020603050405020304" pitchFamily="18" charset="0"/>
                          <a:cs typeface="Times New Roman" panose="02020603050405020304" pitchFamily="18" charset="0"/>
                        </a:rPr>
                        <a:t>-</a:t>
                      </a:r>
                    </a:p>
                    <a:p>
                      <a:pPr algn="ctr"/>
                      <a:r>
                        <a:rPr lang="en-IN" sz="1400" dirty="0">
                          <a:latin typeface="Times New Roman" panose="02020603050405020304" pitchFamily="18" charset="0"/>
                          <a:cs typeface="Times New Roman" panose="02020603050405020304" pitchFamily="18" charset="0"/>
                        </a:rPr>
                        <a:t>11</a:t>
                      </a:r>
                      <a:r>
                        <a:rPr lang="en-IN" sz="1400" baseline="30000" dirty="0">
                          <a:latin typeface="Times New Roman" panose="02020603050405020304" pitchFamily="18" charset="0"/>
                          <a:cs typeface="Times New Roman" panose="02020603050405020304" pitchFamily="18" charset="0"/>
                        </a:rPr>
                        <a:t>th</a:t>
                      </a:r>
                      <a:r>
                        <a:rPr lang="en-IN" sz="1400" dirty="0">
                          <a:latin typeface="Times New Roman" panose="02020603050405020304" pitchFamily="18" charset="0"/>
                          <a:cs typeface="Times New Roman" panose="02020603050405020304" pitchFamily="18" charset="0"/>
                        </a:rPr>
                        <a:t> JAN 2023</a:t>
                      </a:r>
                    </a:p>
                  </a:txBody>
                  <a:tcPr/>
                </a:tc>
                <a:tc>
                  <a:txBody>
                    <a:bodyPr/>
                    <a:lstStyle/>
                    <a:p>
                      <a:pPr marL="374650" lvl="0" indent="-285750" algn="l" rtl="0">
                        <a:spcBef>
                          <a:spcPts val="0"/>
                        </a:spcBef>
                        <a:spcAft>
                          <a:spcPts val="0"/>
                        </a:spcAft>
                        <a:buClr>
                          <a:schemeClr val="dk1"/>
                        </a:buClr>
                        <a:buSzPct val="100000"/>
                        <a:buFont typeface="Arial" panose="020B0604020202020204" pitchFamily="34" charset="0"/>
                        <a:buChar char="•"/>
                      </a:pPr>
                      <a:r>
                        <a:rPr lang="en-IN" sz="14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libri"/>
                        </a:rPr>
                        <a:t>Team Members Introduction.</a:t>
                      </a:r>
                    </a:p>
                    <a:p>
                      <a:pPr marL="374650" lvl="0" indent="-285750" algn="l" rtl="0">
                        <a:spcBef>
                          <a:spcPts val="0"/>
                        </a:spcBef>
                        <a:spcAft>
                          <a:spcPts val="0"/>
                        </a:spcAft>
                        <a:buClr>
                          <a:schemeClr val="dk1"/>
                        </a:buClr>
                        <a:buSzPct val="100000"/>
                        <a:buFont typeface="Arial" panose="020B0604020202020204" pitchFamily="34" charset="0"/>
                        <a:buChar char="•"/>
                      </a:pPr>
                      <a:r>
                        <a:rPr lang="en-IN" sz="14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libri"/>
                        </a:rPr>
                        <a:t>Presented Problem Statement &amp; Objectives.</a:t>
                      </a:r>
                    </a:p>
                    <a:p>
                      <a:pPr marL="88900" lvl="0" indent="0" algn="l" rtl="0">
                        <a:spcBef>
                          <a:spcPts val="0"/>
                        </a:spcBef>
                        <a:spcAft>
                          <a:spcPts val="0"/>
                        </a:spcAft>
                        <a:buClr>
                          <a:schemeClr val="dk1"/>
                        </a:buClr>
                        <a:buSzPts val="2200"/>
                        <a:buFont typeface="Arial" panose="020B0604020202020204" pitchFamily="34" charset="0"/>
                        <a:buNone/>
                      </a:pPr>
                      <a:endParaRPr lang="en-IN" sz="1400"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libri"/>
                      </a:endParaRPr>
                    </a:p>
                  </a:txBody>
                  <a:tcPr/>
                </a:tc>
                <a:tc>
                  <a:txBody>
                    <a:bodyPr/>
                    <a:lstStyle/>
                    <a:p>
                      <a:pPr marL="374650" lvl="0" indent="-285750" algn="l" rtl="0">
                        <a:spcBef>
                          <a:spcPts val="0"/>
                        </a:spcBef>
                        <a:spcAft>
                          <a:spcPts val="0"/>
                        </a:spcAft>
                        <a:buClr>
                          <a:schemeClr val="dk1"/>
                        </a:buClr>
                        <a:buSzPct val="100000"/>
                        <a:buFont typeface="Arial" panose="020B0604020202020204" pitchFamily="34" charset="0"/>
                        <a:buChar char="•"/>
                      </a:pPr>
                      <a:r>
                        <a:rPr lang="en-IN" sz="1400" b="0" i="0" u="none" strike="noStrike" cap="none"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libri"/>
                        </a:rPr>
                        <a:t>To start with the implementation.</a:t>
                      </a:r>
                    </a:p>
                    <a:p>
                      <a:pPr marL="374650" lvl="0" indent="-285750" algn="l" rtl="0">
                        <a:spcBef>
                          <a:spcPts val="0"/>
                        </a:spcBef>
                        <a:spcAft>
                          <a:spcPts val="0"/>
                        </a:spcAft>
                        <a:buClr>
                          <a:schemeClr val="dk1"/>
                        </a:buClr>
                        <a:buSzPct val="100000"/>
                        <a:buFont typeface="Arial" panose="020B0604020202020204" pitchFamily="34" charset="0"/>
                        <a:buChar char="•"/>
                      </a:pPr>
                      <a:r>
                        <a:rPr lang="en-IN" sz="1400" b="0" i="0" u="none" strike="noStrike" cap="none"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libri"/>
                        </a:rPr>
                        <a:t>To prepare Literature Survey.</a:t>
                      </a:r>
                      <a:endParaRPr lang="en-IN" sz="1400" b="0" i="0" u="none" strike="noStrike" cap="none"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Arial"/>
                      </a:endParaRPr>
                    </a:p>
                  </a:txBody>
                  <a:tcPr/>
                </a:tc>
                <a:tc>
                  <a:txBody>
                    <a:bodyPr/>
                    <a:lstStyle/>
                    <a:p>
                      <a:pPr marL="374650" lvl="0" indent="-285750" algn="l" rtl="0">
                        <a:spcBef>
                          <a:spcPts val="0"/>
                        </a:spcBef>
                        <a:spcAft>
                          <a:spcPts val="0"/>
                        </a:spcAft>
                        <a:buClr>
                          <a:schemeClr val="dk1"/>
                        </a:buClr>
                        <a:buSzPct val="100000"/>
                        <a:buFont typeface="Arial" panose="020B0604020202020204" pitchFamily="34" charset="0"/>
                        <a:buChar char="•"/>
                      </a:pPr>
                      <a:r>
                        <a:rPr lang="en-IN" sz="1400" b="0" i="0" u="none" strike="noStrike" cap="none"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libri"/>
                        </a:rPr>
                        <a:t>Started to carry out literature survey.</a:t>
                      </a:r>
                    </a:p>
                  </a:txBody>
                  <a:tcPr/>
                </a:tc>
                <a:extLst>
                  <a:ext uri="{0D108BD9-81ED-4DB2-BD59-A6C34878D82A}">
                    <a16:rowId xmlns:a16="http://schemas.microsoft.com/office/drawing/2014/main" val="1256665063"/>
                  </a:ext>
                </a:extLst>
              </a:tr>
              <a:tr h="982865">
                <a:tc>
                  <a:txBody>
                    <a:bodyPr/>
                    <a:lstStyle/>
                    <a:p>
                      <a:pPr algn="ctr"/>
                      <a:endParaRPr lang="en-IN" sz="1400" dirty="0">
                        <a:latin typeface="Times New Roman" panose="02020603050405020304" pitchFamily="18" charset="0"/>
                        <a:cs typeface="Times New Roman" panose="02020603050405020304" pitchFamily="18" charset="0"/>
                      </a:endParaRPr>
                    </a:p>
                    <a:p>
                      <a:pPr algn="ctr"/>
                      <a:r>
                        <a:rPr lang="en-IN" sz="1400" b="1" dirty="0">
                          <a:latin typeface="Times New Roman" panose="02020603050405020304" pitchFamily="18" charset="0"/>
                          <a:cs typeface="Times New Roman" panose="02020603050405020304" pitchFamily="18" charset="0"/>
                        </a:rPr>
                        <a:t>Meet 2</a:t>
                      </a:r>
                      <a:r>
                        <a:rPr lang="en-IN" sz="1400" dirty="0">
                          <a:latin typeface="Times New Roman" panose="02020603050405020304" pitchFamily="18" charset="0"/>
                          <a:cs typeface="Times New Roman" panose="02020603050405020304" pitchFamily="18" charset="0"/>
                        </a:rPr>
                        <a:t>- </a:t>
                      </a:r>
                    </a:p>
                    <a:p>
                      <a:pPr algn="ctr"/>
                      <a:r>
                        <a:rPr lang="en-IN" sz="1400" dirty="0">
                          <a:latin typeface="Times New Roman" panose="02020603050405020304" pitchFamily="18" charset="0"/>
                          <a:cs typeface="Times New Roman" panose="02020603050405020304" pitchFamily="18" charset="0"/>
                        </a:rPr>
                        <a:t>25</a:t>
                      </a:r>
                      <a:r>
                        <a:rPr lang="en-IN" sz="1400" baseline="30000" dirty="0">
                          <a:latin typeface="Times New Roman" panose="02020603050405020304" pitchFamily="18" charset="0"/>
                          <a:cs typeface="Times New Roman" panose="02020603050405020304" pitchFamily="18" charset="0"/>
                        </a:rPr>
                        <a:t>th</a:t>
                      </a:r>
                      <a:r>
                        <a:rPr lang="en-IN" sz="1400" dirty="0">
                          <a:latin typeface="Times New Roman" panose="02020603050405020304" pitchFamily="18" charset="0"/>
                          <a:cs typeface="Times New Roman" panose="02020603050405020304" pitchFamily="18" charset="0"/>
                        </a:rPr>
                        <a:t> JAN 2023</a:t>
                      </a:r>
                    </a:p>
                  </a:txBody>
                  <a:tcPr/>
                </a:tc>
                <a:tc>
                  <a:txBody>
                    <a:bodyPr/>
                    <a:lstStyle/>
                    <a:p>
                      <a:pPr marL="374650" lvl="0" indent="-285750" algn="l" rtl="0">
                        <a:spcBef>
                          <a:spcPts val="0"/>
                        </a:spcBef>
                        <a:spcAft>
                          <a:spcPts val="0"/>
                        </a:spcAft>
                        <a:buClr>
                          <a:schemeClr val="dk1"/>
                        </a:buClr>
                        <a:buSzPct val="100000"/>
                        <a:buFont typeface="Arial" panose="020B0604020202020204" pitchFamily="34" charset="0"/>
                        <a:buChar char="•"/>
                      </a:pPr>
                      <a:r>
                        <a:rPr lang="en-IN" sz="1400" dirty="0">
                          <a:solidFill>
                            <a:schemeClr val="dk1"/>
                          </a:solidFill>
                          <a:latin typeface="Times New Roman" panose="02020603050405020304" pitchFamily="18" charset="0"/>
                          <a:ea typeface="Calibri"/>
                          <a:cs typeface="Times New Roman" panose="02020603050405020304" pitchFamily="18" charset="0"/>
                          <a:sym typeface="Calibri"/>
                        </a:rPr>
                        <a:t>Literature Survey of related papers.</a:t>
                      </a:r>
                    </a:p>
                    <a:p>
                      <a:pPr marL="374650" lvl="0" indent="-285750" algn="l" rtl="0">
                        <a:spcBef>
                          <a:spcPts val="0"/>
                        </a:spcBef>
                        <a:spcAft>
                          <a:spcPts val="0"/>
                        </a:spcAft>
                        <a:buClr>
                          <a:schemeClr val="dk1"/>
                        </a:buClr>
                        <a:buSzPct val="100000"/>
                        <a:buFont typeface="Arial" panose="020B0604020202020204" pitchFamily="34" charset="0"/>
                        <a:buChar char="•"/>
                      </a:pPr>
                      <a:r>
                        <a:rPr lang="en-IN" sz="1400" dirty="0">
                          <a:solidFill>
                            <a:schemeClr val="dk1"/>
                          </a:solidFill>
                          <a:latin typeface="Times New Roman" panose="02020603050405020304" pitchFamily="18" charset="0"/>
                          <a:ea typeface="Calibri"/>
                          <a:cs typeface="Times New Roman" panose="02020603050405020304" pitchFamily="18" charset="0"/>
                          <a:sym typeface="Calibri"/>
                        </a:rPr>
                        <a:t>Implementation details were briefed.</a:t>
                      </a:r>
                      <a:endParaRPr lang="en-IN" sz="1400" dirty="0">
                        <a:latin typeface="Times New Roman" panose="02020603050405020304" pitchFamily="18" charset="0"/>
                        <a:cs typeface="Times New Roman" panose="02020603050405020304" pitchFamily="18" charset="0"/>
                      </a:endParaRPr>
                    </a:p>
                  </a:txBody>
                  <a:tcPr/>
                </a:tc>
                <a:tc>
                  <a:txBody>
                    <a:bodyPr/>
                    <a:lstStyle/>
                    <a:p>
                      <a:pPr marL="431800" lvl="0" indent="-342900" algn="l" rtl="0">
                        <a:spcBef>
                          <a:spcPts val="0"/>
                        </a:spcBef>
                        <a:spcAft>
                          <a:spcPts val="0"/>
                        </a:spcAft>
                        <a:buClr>
                          <a:schemeClr val="dk1"/>
                        </a:buClr>
                        <a:buSzPct val="100000"/>
                        <a:buFont typeface="Arial" panose="020B0604020202020204" pitchFamily="34" charset="0"/>
                        <a:buChar char="•"/>
                      </a:pPr>
                      <a:r>
                        <a:rPr lang="en-IN" sz="1400" dirty="0">
                          <a:solidFill>
                            <a:schemeClr val="dk1"/>
                          </a:solidFill>
                          <a:latin typeface="Times New Roman" panose="02020603050405020304" pitchFamily="18" charset="0"/>
                          <a:ea typeface="Calibri"/>
                          <a:cs typeface="Times New Roman" panose="02020603050405020304" pitchFamily="18" charset="0"/>
                          <a:sym typeface="Calibri"/>
                        </a:rPr>
                        <a:t>Journals to publish the paper.</a:t>
                      </a:r>
                    </a:p>
                    <a:p>
                      <a:pPr marL="431800" lvl="0" indent="-342900" algn="l" rtl="0">
                        <a:spcBef>
                          <a:spcPts val="0"/>
                        </a:spcBef>
                        <a:spcAft>
                          <a:spcPts val="0"/>
                        </a:spcAft>
                        <a:buClr>
                          <a:schemeClr val="dk1"/>
                        </a:buClr>
                        <a:buSzPct val="100000"/>
                        <a:buFont typeface="Arial" panose="020B0604020202020204" pitchFamily="34" charset="0"/>
                        <a:buChar char="•"/>
                      </a:pPr>
                      <a:r>
                        <a:rPr lang="en-IN" sz="1400" dirty="0">
                          <a:solidFill>
                            <a:schemeClr val="dk1"/>
                          </a:solidFill>
                          <a:latin typeface="Times New Roman" panose="02020603050405020304" pitchFamily="18" charset="0"/>
                          <a:ea typeface="Calibri"/>
                          <a:cs typeface="Times New Roman" panose="02020603050405020304" pitchFamily="18" charset="0"/>
                          <a:sym typeface="Calibri"/>
                        </a:rPr>
                        <a:t>Start with the implementation.</a:t>
                      </a:r>
                    </a:p>
                  </a:txBody>
                  <a:tcPr/>
                </a:tc>
                <a:tc>
                  <a:txBody>
                    <a:bodyPr/>
                    <a:lstStyle/>
                    <a:p>
                      <a:pPr marL="374650" lvl="0" indent="-285750" algn="l" rtl="0">
                        <a:spcBef>
                          <a:spcPts val="0"/>
                        </a:spcBef>
                        <a:spcAft>
                          <a:spcPts val="0"/>
                        </a:spcAft>
                        <a:buClr>
                          <a:schemeClr val="dk1"/>
                        </a:buClr>
                        <a:buSzPct val="100000"/>
                        <a:buFont typeface="Arial" panose="020B0604020202020204" pitchFamily="34" charset="0"/>
                        <a:buChar char="•"/>
                      </a:pPr>
                      <a:r>
                        <a:rPr lang="en-IN" sz="1400" b="0" i="0" u="none" strike="noStrike" cap="none"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libri"/>
                        </a:rPr>
                        <a:t>Published Survey paper.</a:t>
                      </a:r>
                    </a:p>
                    <a:p>
                      <a:pPr marL="374650" lvl="0" indent="-285750" algn="l" rtl="0">
                        <a:spcBef>
                          <a:spcPts val="0"/>
                        </a:spcBef>
                        <a:spcAft>
                          <a:spcPts val="0"/>
                        </a:spcAft>
                        <a:buClr>
                          <a:schemeClr val="dk1"/>
                        </a:buClr>
                        <a:buSzPct val="100000"/>
                        <a:buFont typeface="Arial" panose="020B0604020202020204" pitchFamily="34" charset="0"/>
                        <a:buChar char="•"/>
                      </a:pPr>
                      <a:r>
                        <a:rPr lang="en-IN" sz="1400" b="0" i="0" u="none" strike="noStrike" cap="none"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Calibri"/>
                        </a:rPr>
                        <a:t>Proceeded with the implementation.</a:t>
                      </a:r>
                    </a:p>
                  </a:txBody>
                  <a:tcPr/>
                </a:tc>
                <a:extLst>
                  <a:ext uri="{0D108BD9-81ED-4DB2-BD59-A6C34878D82A}">
                    <a16:rowId xmlns:a16="http://schemas.microsoft.com/office/drawing/2014/main" val="1966245939"/>
                  </a:ext>
                </a:extLst>
              </a:tr>
              <a:tr h="1093833">
                <a:tc>
                  <a:txBody>
                    <a:bodyPr/>
                    <a:lstStyle/>
                    <a:p>
                      <a:pPr algn="ctr"/>
                      <a:endParaRPr lang="en-IN" sz="1400" dirty="0">
                        <a:latin typeface="Times New Roman" panose="02020603050405020304" pitchFamily="18" charset="0"/>
                        <a:cs typeface="Times New Roman" panose="02020603050405020304" pitchFamily="18" charset="0"/>
                      </a:endParaRPr>
                    </a:p>
                    <a:p>
                      <a:pPr algn="ctr"/>
                      <a:r>
                        <a:rPr lang="en-IN" sz="1400" b="1" dirty="0">
                          <a:latin typeface="Times New Roman" panose="02020603050405020304" pitchFamily="18" charset="0"/>
                          <a:cs typeface="Times New Roman" panose="02020603050405020304" pitchFamily="18" charset="0"/>
                        </a:rPr>
                        <a:t>Meet 3</a:t>
                      </a:r>
                      <a:r>
                        <a:rPr lang="en-IN" sz="1400" dirty="0">
                          <a:latin typeface="Times New Roman" panose="02020603050405020304" pitchFamily="18" charset="0"/>
                          <a:cs typeface="Times New Roman" panose="02020603050405020304" pitchFamily="18" charset="0"/>
                        </a:rPr>
                        <a:t>-  </a:t>
                      </a:r>
                    </a:p>
                    <a:p>
                      <a:pPr algn="ctr"/>
                      <a:r>
                        <a:rPr lang="en-IN" sz="1400" dirty="0">
                          <a:latin typeface="Times New Roman" panose="02020603050405020304" pitchFamily="18" charset="0"/>
                          <a:cs typeface="Times New Roman" panose="02020603050405020304" pitchFamily="18" charset="0"/>
                        </a:rPr>
                        <a:t>10</a:t>
                      </a:r>
                      <a:r>
                        <a:rPr lang="en-IN" sz="1400" baseline="30000" dirty="0">
                          <a:latin typeface="Times New Roman" panose="02020603050405020304" pitchFamily="18" charset="0"/>
                          <a:cs typeface="Times New Roman" panose="02020603050405020304" pitchFamily="18" charset="0"/>
                        </a:rPr>
                        <a:t>th</a:t>
                      </a:r>
                      <a:r>
                        <a:rPr lang="en-IN" sz="1400" dirty="0">
                          <a:latin typeface="Times New Roman" panose="02020603050405020304" pitchFamily="18" charset="0"/>
                          <a:cs typeface="Times New Roman" panose="02020603050405020304" pitchFamily="18" charset="0"/>
                        </a:rPr>
                        <a:t> APR 2023</a:t>
                      </a:r>
                    </a:p>
                  </a:txBody>
                  <a:tcPr/>
                </a:tc>
                <a:tc>
                  <a:txBody>
                    <a:bodyPr/>
                    <a:lstStyle/>
                    <a:p>
                      <a:pPr marL="374650" lvl="0" indent="-285750" algn="l" rtl="0">
                        <a:lnSpc>
                          <a:spcPct val="90000"/>
                        </a:lnSpc>
                        <a:spcBef>
                          <a:spcPts val="0"/>
                        </a:spcBef>
                        <a:spcAft>
                          <a:spcPts val="0"/>
                        </a:spcAft>
                        <a:buClr>
                          <a:schemeClr val="dk1"/>
                        </a:buClr>
                        <a:buSzPct val="100000"/>
                        <a:buFont typeface="Arial" panose="020B0604020202020204" pitchFamily="34" charset="0"/>
                        <a:buChar char="•"/>
                      </a:pPr>
                      <a:r>
                        <a:rPr lang="en-US" sz="1400" dirty="0">
                          <a:solidFill>
                            <a:schemeClr val="dk1"/>
                          </a:solidFill>
                          <a:latin typeface="Times New Roman" panose="02020603050405020304" pitchFamily="18" charset="0"/>
                          <a:ea typeface="Calibri"/>
                          <a:cs typeface="Times New Roman" panose="02020603050405020304" pitchFamily="18" charset="0"/>
                          <a:sym typeface="Calibri"/>
                        </a:rPr>
                        <a:t>Implementation done till date.</a:t>
                      </a:r>
                    </a:p>
                    <a:p>
                      <a:pPr marL="374650" lvl="0" indent="-285750" algn="l" rtl="0">
                        <a:lnSpc>
                          <a:spcPct val="90000"/>
                        </a:lnSpc>
                        <a:spcBef>
                          <a:spcPts val="0"/>
                        </a:spcBef>
                        <a:spcAft>
                          <a:spcPts val="0"/>
                        </a:spcAft>
                        <a:buClr>
                          <a:schemeClr val="dk1"/>
                        </a:buClr>
                        <a:buSzPct val="100000"/>
                        <a:buFont typeface="Arial" panose="020B0604020202020204" pitchFamily="34" charset="0"/>
                        <a:buChar char="•"/>
                      </a:pPr>
                      <a:r>
                        <a:rPr lang="en-US" sz="1400" dirty="0">
                          <a:solidFill>
                            <a:schemeClr val="dk1"/>
                          </a:solidFill>
                          <a:latin typeface="Times New Roman" panose="02020603050405020304" pitchFamily="18" charset="0"/>
                          <a:ea typeface="Calibri"/>
                          <a:cs typeface="Times New Roman" panose="02020603050405020304" pitchFamily="18" charset="0"/>
                          <a:sym typeface="Calibri"/>
                        </a:rPr>
                        <a:t>Further implementation details.</a:t>
                      </a:r>
                    </a:p>
                  </a:txBody>
                  <a:tcPr/>
                </a:tc>
                <a:tc>
                  <a:txBody>
                    <a:bodyPr/>
                    <a:lstStyle/>
                    <a:p>
                      <a:pPr marL="374650" lvl="0" indent="-285750" algn="l" rtl="0">
                        <a:lnSpc>
                          <a:spcPct val="90000"/>
                        </a:lnSpc>
                        <a:spcBef>
                          <a:spcPts val="0"/>
                        </a:spcBef>
                        <a:spcAft>
                          <a:spcPts val="0"/>
                        </a:spcAft>
                        <a:buClr>
                          <a:schemeClr val="dk1"/>
                        </a:buClr>
                        <a:buSzPct val="100000"/>
                        <a:buFont typeface="Arial" panose="020B0604020202020204" pitchFamily="34" charset="0"/>
                        <a:buChar char="•"/>
                      </a:pPr>
                      <a:r>
                        <a:rPr lang="en-US" sz="1400" dirty="0">
                          <a:solidFill>
                            <a:schemeClr val="dk1"/>
                          </a:solidFill>
                          <a:latin typeface="Times New Roman" panose="02020603050405020304" pitchFamily="18" charset="0"/>
                          <a:ea typeface="Calibri"/>
                          <a:cs typeface="Times New Roman" panose="02020603050405020304" pitchFamily="18" charset="0"/>
                          <a:sym typeface="Calibri"/>
                        </a:rPr>
                        <a:t>Gave us an insight on web-app integration.</a:t>
                      </a:r>
                    </a:p>
                    <a:p>
                      <a:pPr marL="374650" lvl="0" indent="-285750" algn="l" rtl="0">
                        <a:lnSpc>
                          <a:spcPct val="90000"/>
                        </a:lnSpc>
                        <a:spcBef>
                          <a:spcPts val="0"/>
                        </a:spcBef>
                        <a:spcAft>
                          <a:spcPts val="0"/>
                        </a:spcAft>
                        <a:buClr>
                          <a:schemeClr val="dk1"/>
                        </a:buClr>
                        <a:buSzPct val="100000"/>
                        <a:buFont typeface="Arial" panose="020B0604020202020204" pitchFamily="34" charset="0"/>
                        <a:buChar char="•"/>
                      </a:pPr>
                      <a:r>
                        <a:rPr lang="en-US" sz="1400" dirty="0">
                          <a:solidFill>
                            <a:schemeClr val="dk1"/>
                          </a:solidFill>
                          <a:latin typeface="Times New Roman" panose="02020603050405020304" pitchFamily="18" charset="0"/>
                          <a:ea typeface="Calibri"/>
                          <a:cs typeface="Times New Roman" panose="02020603050405020304" pitchFamily="18" charset="0"/>
                          <a:sym typeface="Calibri"/>
                        </a:rPr>
                        <a:t>Flask suggested for Backend.</a:t>
                      </a:r>
                      <a:endParaRPr lang="en-IN" sz="1400" dirty="0">
                        <a:latin typeface="Times New Roman" panose="02020603050405020304" pitchFamily="18" charset="0"/>
                        <a:cs typeface="Times New Roman" panose="02020603050405020304" pitchFamily="18" charset="0"/>
                      </a:endParaRPr>
                    </a:p>
                  </a:txBody>
                  <a:tcPr/>
                </a:tc>
                <a:tc>
                  <a:txBody>
                    <a:bodyPr/>
                    <a:lstStyle/>
                    <a:p>
                      <a:pPr marL="374650" lvl="0" indent="-285750" algn="l" rtl="0">
                        <a:spcBef>
                          <a:spcPts val="0"/>
                        </a:spcBef>
                        <a:spcAft>
                          <a:spcPts val="0"/>
                        </a:spcAft>
                        <a:buClr>
                          <a:schemeClr val="dk1"/>
                        </a:buClr>
                        <a:buSzPct val="100000"/>
                        <a:buFont typeface="Arial" panose="020B0604020202020204" pitchFamily="34" charset="0"/>
                        <a:buChar char="•"/>
                      </a:pPr>
                      <a:r>
                        <a:rPr lang="en-IN" sz="1400" b="0" i="0" u="none" strike="noStrike" cap="none"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Arial"/>
                        </a:rPr>
                        <a:t>Flask used as backend framework.</a:t>
                      </a:r>
                    </a:p>
                    <a:p>
                      <a:pPr marL="374650" lvl="0" indent="-285750" algn="l" rtl="0">
                        <a:spcBef>
                          <a:spcPts val="0"/>
                        </a:spcBef>
                        <a:spcAft>
                          <a:spcPts val="0"/>
                        </a:spcAft>
                        <a:buClr>
                          <a:schemeClr val="dk1"/>
                        </a:buClr>
                        <a:buSzPct val="100000"/>
                        <a:buFont typeface="Arial" panose="020B0604020202020204" pitchFamily="34" charset="0"/>
                        <a:buChar char="•"/>
                      </a:pPr>
                      <a:r>
                        <a:rPr lang="en-IN" sz="1400" b="0" i="0" u="none" strike="noStrike" cap="none"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Arial"/>
                        </a:rPr>
                        <a:t>Integrated with web-app.</a:t>
                      </a:r>
                    </a:p>
                  </a:txBody>
                  <a:tcPr/>
                </a:tc>
                <a:extLst>
                  <a:ext uri="{0D108BD9-81ED-4DB2-BD59-A6C34878D82A}">
                    <a16:rowId xmlns:a16="http://schemas.microsoft.com/office/drawing/2014/main" val="4291272456"/>
                  </a:ext>
                </a:extLst>
              </a:tr>
              <a:tr h="902611">
                <a:tc>
                  <a:txBody>
                    <a:bodyPr/>
                    <a:lstStyle/>
                    <a:p>
                      <a:pPr algn="ctr"/>
                      <a:endParaRPr lang="en-IN" sz="1400" dirty="0">
                        <a:latin typeface="Times New Roman" panose="02020603050405020304" pitchFamily="18" charset="0"/>
                        <a:cs typeface="Times New Roman" panose="02020603050405020304" pitchFamily="18" charset="0"/>
                      </a:endParaRPr>
                    </a:p>
                    <a:p>
                      <a:pPr algn="ctr"/>
                      <a:r>
                        <a:rPr lang="en-IN" sz="1400" b="1" dirty="0">
                          <a:latin typeface="Times New Roman" panose="02020603050405020304" pitchFamily="18" charset="0"/>
                          <a:cs typeface="Times New Roman" panose="02020603050405020304" pitchFamily="18" charset="0"/>
                        </a:rPr>
                        <a:t>Meet 4</a:t>
                      </a:r>
                      <a:r>
                        <a:rPr lang="en-IN" sz="1400" dirty="0">
                          <a:latin typeface="Times New Roman" panose="02020603050405020304" pitchFamily="18" charset="0"/>
                          <a:cs typeface="Times New Roman" panose="02020603050405020304" pitchFamily="18" charset="0"/>
                        </a:rPr>
                        <a:t>-</a:t>
                      </a:r>
                    </a:p>
                    <a:p>
                      <a:pPr algn="ctr"/>
                      <a:r>
                        <a:rPr lang="en-IN" sz="1400" dirty="0">
                          <a:latin typeface="Times New Roman" panose="02020603050405020304" pitchFamily="18" charset="0"/>
                          <a:cs typeface="Times New Roman" panose="02020603050405020304" pitchFamily="18" charset="0"/>
                        </a:rPr>
                        <a:t>3</a:t>
                      </a:r>
                      <a:r>
                        <a:rPr lang="en-IN" sz="1400" baseline="30000" dirty="0">
                          <a:latin typeface="Times New Roman" panose="02020603050405020304" pitchFamily="18" charset="0"/>
                          <a:cs typeface="Times New Roman" panose="02020603050405020304" pitchFamily="18" charset="0"/>
                        </a:rPr>
                        <a:t>rd</a:t>
                      </a:r>
                      <a:r>
                        <a:rPr lang="en-IN" sz="1400" dirty="0">
                          <a:latin typeface="Times New Roman" panose="02020603050405020304" pitchFamily="18" charset="0"/>
                          <a:cs typeface="Times New Roman" panose="02020603050405020304" pitchFamily="18" charset="0"/>
                        </a:rPr>
                        <a:t> JUNE 2023</a:t>
                      </a:r>
                    </a:p>
                  </a:txBody>
                  <a:tcPr/>
                </a:tc>
                <a:tc>
                  <a:txBody>
                    <a:bodyPr/>
                    <a:lstStyle/>
                    <a:p>
                      <a:pPr marL="285750" indent="-285750">
                        <a:buFont typeface="Arial" panose="020B0604020202020204" pitchFamily="34" charset="0"/>
                        <a:buChar char="•"/>
                      </a:pPr>
                      <a:r>
                        <a:rPr lang="en-IN" sz="1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Demonstration of final project</a:t>
                      </a:r>
                    </a:p>
                  </a:txBody>
                  <a:tcPr/>
                </a:tc>
                <a:tc>
                  <a:txBody>
                    <a:bodyPr/>
                    <a:lstStyle/>
                    <a:p>
                      <a:pPr marL="285750" indent="-285750">
                        <a:buFont typeface="Arial" panose="020B0604020202020204" pitchFamily="34" charset="0"/>
                        <a:buChar char="•"/>
                      </a:pPr>
                      <a:r>
                        <a:rPr lang="en-IN" sz="1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Future work -To display the reason for detecting a particular type of </a:t>
                      </a:r>
                      <a:r>
                        <a:rPr lang="en-IN" sz="14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Arial"/>
                        </a:rPr>
                        <a:t>tumor</a:t>
                      </a:r>
                      <a:r>
                        <a:rPr lang="en-IN" sz="1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a:t>
                      </a:r>
                    </a:p>
                  </a:txBody>
                  <a:tcPr/>
                </a:tc>
                <a:tc>
                  <a:txBody>
                    <a:bodyPr/>
                    <a:lstStyle/>
                    <a:p>
                      <a:pPr marL="285750" indent="-285750">
                        <a:buFont typeface="Arial" panose="020B0604020202020204" pitchFamily="34" charset="0"/>
                        <a:buChar char="•"/>
                      </a:pPr>
                      <a:r>
                        <a:rPr lang="en-IN" sz="1400" b="0" i="0" u="none" strike="noStrike" cap="none"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Arial"/>
                        </a:rPr>
                        <a:t>Future Work suggested will be taken into consideration.</a:t>
                      </a:r>
                    </a:p>
                  </a:txBody>
                  <a:tcPr/>
                </a:tc>
                <a:extLst>
                  <a:ext uri="{0D108BD9-81ED-4DB2-BD59-A6C34878D82A}">
                    <a16:rowId xmlns:a16="http://schemas.microsoft.com/office/drawing/2014/main" val="791891076"/>
                  </a:ext>
                </a:extLst>
              </a:tr>
            </a:tbl>
          </a:graphicData>
        </a:graphic>
      </p:graphicFrame>
    </p:spTree>
    <p:extLst>
      <p:ext uri="{BB962C8B-B14F-4D97-AF65-F5344CB8AC3E}">
        <p14:creationId xmlns:p14="http://schemas.microsoft.com/office/powerpoint/2010/main" val="30788926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9"/>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264" name="Google Shape;264;p29"/>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265" name="Google Shape;265;p29" descr="C:\Documents and Settings\ADMIN\Desktop\Courses Offered.jpg"/>
          <p:cNvPicPr preferRelativeResize="0"/>
          <p:nvPr/>
        </p:nvPicPr>
        <p:blipFill rotWithShape="1">
          <a:blip r:embed="rId3">
            <a:alphaModFix/>
          </a:blip>
          <a:srcRect/>
          <a:stretch/>
        </p:blipFill>
        <p:spPr>
          <a:xfrm>
            <a:off x="-56322" y="0"/>
            <a:ext cx="9144000" cy="6858000"/>
          </a:xfrm>
          <a:prstGeom prst="rect">
            <a:avLst/>
          </a:prstGeom>
          <a:noFill/>
          <a:ln>
            <a:noFill/>
          </a:ln>
        </p:spPr>
      </p:pic>
      <p:sp>
        <p:nvSpPr>
          <p:cNvPr id="266" name="Google Shape;266;p29"/>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267" name="Google Shape;267;p29"/>
          <p:cNvSpPr txBox="1"/>
          <p:nvPr/>
        </p:nvSpPr>
        <p:spPr>
          <a:xfrm>
            <a:off x="1207250" y="403200"/>
            <a:ext cx="7394400" cy="67707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3200" i="0" u="none" strike="noStrike" cap="none" dirty="0">
                <a:solidFill>
                  <a:srgbClr val="000000"/>
                </a:solidFill>
                <a:latin typeface="Times New Roman"/>
                <a:ea typeface="Times New Roman"/>
                <a:cs typeface="Times New Roman"/>
                <a:sym typeface="Times New Roman"/>
              </a:rPr>
              <a:t>PROJECT TOOL SNAPSHOT</a:t>
            </a:r>
            <a:endParaRPr sz="3200" i="0" u="none" strike="noStrike" cap="none" dirty="0">
              <a:solidFill>
                <a:srgbClr val="000000"/>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45A5DA22-5009-4809-B9D6-1A1F52D33980}"/>
              </a:ext>
            </a:extLst>
          </p:cNvPr>
          <p:cNvPicPr>
            <a:picLocks noChangeAspect="1"/>
          </p:cNvPicPr>
          <p:nvPr/>
        </p:nvPicPr>
        <p:blipFill>
          <a:blip r:embed="rId4"/>
          <a:stretch>
            <a:fillRect/>
          </a:stretch>
        </p:blipFill>
        <p:spPr>
          <a:xfrm>
            <a:off x="1519853" y="1219662"/>
            <a:ext cx="6795886" cy="451597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1"/>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284" name="Google Shape;284;p31"/>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285" name="Google Shape;285;p31" descr="C:\Documents and Settings\ADMIN\Desktop\Courses Offered.jpg"/>
          <p:cNvPicPr preferRelativeResize="0"/>
          <p:nvPr/>
        </p:nvPicPr>
        <p:blipFill rotWithShape="1">
          <a:blip r:embed="rId3">
            <a:alphaModFix/>
          </a:blip>
          <a:srcRect/>
          <a:stretch/>
        </p:blipFill>
        <p:spPr>
          <a:xfrm>
            <a:off x="-127950" y="-193325"/>
            <a:ext cx="9349550" cy="7104299"/>
          </a:xfrm>
          <a:prstGeom prst="rect">
            <a:avLst/>
          </a:prstGeom>
          <a:noFill/>
          <a:ln>
            <a:noFill/>
          </a:ln>
        </p:spPr>
      </p:pic>
      <p:sp>
        <p:nvSpPr>
          <p:cNvPr id="286" name="Google Shape;286;p31"/>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287" name="Google Shape;287;p31"/>
          <p:cNvSpPr txBox="1"/>
          <p:nvPr/>
        </p:nvSpPr>
        <p:spPr>
          <a:xfrm>
            <a:off x="1143000" y="151775"/>
            <a:ext cx="7468300" cy="67707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3200" dirty="0">
                <a:solidFill>
                  <a:schemeClr val="dk1"/>
                </a:solidFill>
                <a:latin typeface="Times New Roman"/>
                <a:ea typeface="Times New Roman"/>
                <a:cs typeface="Times New Roman"/>
                <a:sym typeface="Times New Roman"/>
              </a:rPr>
              <a:t>PROJECT TOOL </a:t>
            </a:r>
            <a:r>
              <a:rPr lang="en-IN" sz="3200" dirty="0">
                <a:latin typeface="Times New Roman"/>
                <a:cs typeface="Times New Roman"/>
                <a:sym typeface="Times New Roman"/>
              </a:rPr>
              <a:t>SNAPSHOT</a:t>
            </a:r>
            <a:endParaRPr sz="3200" dirty="0">
              <a:solidFill>
                <a:schemeClr val="dk1"/>
              </a:solidFill>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D884E419-8BE1-407E-9EF2-11E9F74D7926}"/>
              </a:ext>
            </a:extLst>
          </p:cNvPr>
          <p:cNvPicPr>
            <a:picLocks noChangeAspect="1"/>
          </p:cNvPicPr>
          <p:nvPr/>
        </p:nvPicPr>
        <p:blipFill>
          <a:blip r:embed="rId4"/>
          <a:stretch>
            <a:fillRect/>
          </a:stretch>
        </p:blipFill>
        <p:spPr>
          <a:xfrm>
            <a:off x="2350810" y="920828"/>
            <a:ext cx="5073720" cy="1947706"/>
          </a:xfrm>
          <a:prstGeom prst="rect">
            <a:avLst/>
          </a:prstGeom>
        </p:spPr>
      </p:pic>
      <p:pic>
        <p:nvPicPr>
          <p:cNvPr id="8" name="Picture 7">
            <a:extLst>
              <a:ext uri="{FF2B5EF4-FFF2-40B4-BE49-F238E27FC236}">
                <a16:creationId xmlns:a16="http://schemas.microsoft.com/office/drawing/2014/main" id="{8EC5304B-7BF7-4419-9FF7-868965D82073}"/>
              </a:ext>
            </a:extLst>
          </p:cNvPr>
          <p:cNvPicPr>
            <a:picLocks noChangeAspect="1"/>
          </p:cNvPicPr>
          <p:nvPr/>
        </p:nvPicPr>
        <p:blipFill>
          <a:blip r:embed="rId5"/>
          <a:stretch>
            <a:fillRect/>
          </a:stretch>
        </p:blipFill>
        <p:spPr>
          <a:xfrm>
            <a:off x="3097112" y="2960509"/>
            <a:ext cx="3724219" cy="3150623"/>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1"/>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284" name="Google Shape;284;p31"/>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285" name="Google Shape;285;p31" descr="C:\Documents and Settings\ADMIN\Desktop\Courses Offered.jpg"/>
          <p:cNvPicPr preferRelativeResize="0"/>
          <p:nvPr/>
        </p:nvPicPr>
        <p:blipFill rotWithShape="1">
          <a:blip r:embed="rId3">
            <a:alphaModFix/>
          </a:blip>
          <a:srcRect/>
          <a:stretch/>
        </p:blipFill>
        <p:spPr>
          <a:xfrm>
            <a:off x="-127950" y="-193325"/>
            <a:ext cx="9349550" cy="7104299"/>
          </a:xfrm>
          <a:prstGeom prst="rect">
            <a:avLst/>
          </a:prstGeom>
          <a:noFill/>
          <a:ln>
            <a:noFill/>
          </a:ln>
        </p:spPr>
      </p:pic>
      <p:sp>
        <p:nvSpPr>
          <p:cNvPr id="286" name="Google Shape;286;p31"/>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287" name="Google Shape;287;p31"/>
          <p:cNvSpPr txBox="1"/>
          <p:nvPr/>
        </p:nvSpPr>
        <p:spPr>
          <a:xfrm>
            <a:off x="1143000" y="151775"/>
            <a:ext cx="7468300" cy="67707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3200" dirty="0">
                <a:solidFill>
                  <a:schemeClr val="dk1"/>
                </a:solidFill>
                <a:latin typeface="Times New Roman"/>
                <a:ea typeface="Times New Roman"/>
                <a:cs typeface="Times New Roman"/>
                <a:sym typeface="Times New Roman"/>
              </a:rPr>
              <a:t>REFERENCES</a:t>
            </a:r>
            <a:endParaRPr sz="3200" dirty="0">
              <a:solidFill>
                <a:schemeClr val="dk1"/>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D131480D-901C-4741-8172-B70B95D7C852}"/>
              </a:ext>
            </a:extLst>
          </p:cNvPr>
          <p:cNvSpPr txBox="1"/>
          <p:nvPr/>
        </p:nvSpPr>
        <p:spPr>
          <a:xfrm>
            <a:off x="1256344" y="783157"/>
            <a:ext cx="7583556" cy="5432577"/>
          </a:xfrm>
          <a:prstGeom prst="rect">
            <a:avLst/>
          </a:prstGeom>
          <a:noFill/>
        </p:spPr>
        <p:txBody>
          <a:bodyPr wrap="square" rtlCol="0">
            <a:spAutoFit/>
          </a:bodyPr>
          <a:lstStyle/>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[1] </a:t>
            </a:r>
            <a:r>
              <a:rPr lang="en-US"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E.S.A. El-</a:t>
            </a:r>
            <a:r>
              <a:rPr lang="en-US" sz="16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Dahshan</a:t>
            </a:r>
            <a:r>
              <a:rPr lang="en-US"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H.M. Mohsen, K. </a:t>
            </a:r>
            <a:r>
              <a:rPr lang="en-US" sz="16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Revett</a:t>
            </a:r>
            <a:r>
              <a:rPr lang="en-US"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B.M. Salem A-, Computer-aided diagnosis of human brain tumor through MRI: a survey and a new algorithm, Expert Syst. Appl. 41 (11) (2014) 5526–5545.</a:t>
            </a:r>
          </a:p>
          <a:p>
            <a:pPr>
              <a:lnSpc>
                <a:spcPct val="107000"/>
              </a:lnSpc>
              <a:spcAft>
                <a:spcPts val="800"/>
              </a:spcAft>
            </a:pPr>
            <a:r>
              <a:rPr lang="en-US" sz="1600" dirty="0">
                <a:latin typeface="Times New Roman" panose="02020603050405020304" pitchFamily="18" charset="0"/>
                <a:cs typeface="Times New Roman" panose="02020603050405020304" pitchFamily="18" charset="0"/>
              </a:rPr>
              <a:t>[2] </a:t>
            </a:r>
            <a:r>
              <a:rPr lang="en-US"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W. Zhang, R. Li, H. Deng, L. Wang, W. Lin, S. Ji, D. Shen, Deep convolutional neural networks for multi-modality isointense infant brain image </a:t>
            </a:r>
            <a:r>
              <a:rPr lang="en-US" sz="16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segmenta</a:t>
            </a:r>
            <a:r>
              <a:rPr lang="en-US"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tion</a:t>
            </a:r>
            <a:r>
              <a:rPr lang="en-US"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NeuroImage</a:t>
            </a:r>
            <a:r>
              <a:rPr lang="en-US"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108 (2015) 214–224.</a:t>
            </a:r>
            <a:endParaRPr lang="en-IN"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latin typeface="Times New Roman" panose="02020603050405020304" pitchFamily="18" charset="0"/>
                <a:cs typeface="Times New Roman" panose="02020603050405020304" pitchFamily="18" charset="0"/>
              </a:rPr>
              <a:t>[3] </a:t>
            </a:r>
            <a:r>
              <a:rPr lang="en-IN" sz="16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Toan</a:t>
            </a:r>
            <a:r>
              <a:rPr lang="en-IN"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Duc Bui, </a:t>
            </a:r>
            <a:r>
              <a:rPr lang="en-IN" sz="16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Jitae</a:t>
            </a:r>
            <a:r>
              <a:rPr lang="en-IN"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Shin, </a:t>
            </a:r>
            <a:r>
              <a:rPr lang="en-IN" sz="16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Taesup</a:t>
            </a:r>
            <a:r>
              <a:rPr lang="en-IN"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Moon, Skip- connected 3D </a:t>
            </a:r>
            <a:r>
              <a:rPr lang="en-IN" sz="16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DenseNet</a:t>
            </a:r>
            <a:r>
              <a:rPr lang="en-IN"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for volumetric infant brain </a:t>
            </a:r>
            <a:r>
              <a:rPr lang="en-IN" sz="16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MRIsegmentation</a:t>
            </a:r>
            <a:r>
              <a:rPr lang="en-IN"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Biomed. Signal Process. Control 54 (2019) 101613. </a:t>
            </a:r>
            <a:r>
              <a:rPr lang="en-US"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latin typeface="Times New Roman" panose="02020603050405020304" pitchFamily="18" charset="0"/>
                <a:cs typeface="Times New Roman" panose="02020603050405020304" pitchFamily="18" charset="0"/>
              </a:rPr>
              <a:t>[4] </a:t>
            </a:r>
            <a:r>
              <a:rPr lang="en-IN"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Salma </a:t>
            </a:r>
            <a:r>
              <a:rPr lang="en-IN" sz="16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Alqazzaz</a:t>
            </a:r>
            <a:r>
              <a:rPr lang="en-IN"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Xianfang</a:t>
            </a:r>
            <a:r>
              <a:rPr lang="en-IN"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Sun, Xin Yang, Len </a:t>
            </a:r>
            <a:r>
              <a:rPr lang="en-IN" sz="16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Nokes</a:t>
            </a:r>
            <a:r>
              <a:rPr lang="en-IN"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Automated brain </a:t>
            </a:r>
            <a:r>
              <a:rPr lang="en-IN" sz="16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tumor</a:t>
            </a:r>
            <a:r>
              <a:rPr lang="en-IN"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segmentation on multi-modal MR image using </a:t>
            </a:r>
            <a:r>
              <a:rPr lang="en-IN" sz="16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SegNet</a:t>
            </a:r>
            <a:r>
              <a:rPr lang="en-IN"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Comput</a:t>
            </a:r>
            <a:r>
              <a:rPr lang="en-IN"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Vis. Media 5 (June 2) (2019) 209–219. </a:t>
            </a:r>
          </a:p>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[5] </a:t>
            </a:r>
            <a:r>
              <a:rPr lang="en-US"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N. </a:t>
            </a:r>
            <a:r>
              <a:rPr lang="en-US" sz="16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Bahadure</a:t>
            </a:r>
            <a:r>
              <a:rPr lang="en-US"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 Kumar Ray, H. Pal </a:t>
            </a:r>
            <a:r>
              <a:rPr lang="en-US" sz="16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Thethi</a:t>
            </a:r>
            <a:r>
              <a:rPr lang="en-US"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Image analysis for MRI based brain tumor detection and feature extraction using biologically inspired BWT and SVM, Int. J. Biomed. Imaging (2017) 1–12.</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[6]</a:t>
            </a:r>
            <a:r>
              <a:rPr lang="en-IN" sz="1600" dirty="0">
                <a:latin typeface="Times New Roman" panose="02020603050405020304" pitchFamily="18" charset="0"/>
                <a:cs typeface="Times New Roman" panose="02020603050405020304" pitchFamily="18" charset="0"/>
              </a:rPr>
              <a:t> </a:t>
            </a:r>
            <a:r>
              <a:rPr lang="en-IN" sz="16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Sayan</a:t>
            </a:r>
            <a:r>
              <a:rPr lang="en-IN"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Kahali</a:t>
            </a:r>
            <a:r>
              <a:rPr lang="en-IN"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Sudip Kumar Adhikari, Jamuna </a:t>
            </a:r>
            <a:r>
              <a:rPr lang="en-IN" sz="16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Kanta</a:t>
            </a:r>
            <a:r>
              <a:rPr lang="en-IN"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Sing, A two-stage fuzzy </a:t>
            </a:r>
            <a:r>
              <a:rPr lang="en-IN" sz="16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multiobjective</a:t>
            </a:r>
            <a:r>
              <a:rPr lang="en-IN"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framework for segmentation of 3DMRI brain image data, Appl. Soft </a:t>
            </a:r>
            <a:r>
              <a:rPr lang="en-IN" sz="16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Comput</a:t>
            </a:r>
            <a:r>
              <a:rPr lang="en-IN"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60 (2017) 312–327.</a:t>
            </a:r>
          </a:p>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04337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1"/>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284" name="Google Shape;284;p31"/>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285" name="Google Shape;285;p31" descr="C:\Documents and Settings\ADMIN\Desktop\Courses Offered.jpg"/>
          <p:cNvPicPr preferRelativeResize="0"/>
          <p:nvPr/>
        </p:nvPicPr>
        <p:blipFill rotWithShape="1">
          <a:blip r:embed="rId3">
            <a:alphaModFix/>
          </a:blip>
          <a:srcRect/>
          <a:stretch/>
        </p:blipFill>
        <p:spPr>
          <a:xfrm>
            <a:off x="-127950" y="-193325"/>
            <a:ext cx="9349550" cy="7104299"/>
          </a:xfrm>
          <a:prstGeom prst="rect">
            <a:avLst/>
          </a:prstGeom>
          <a:noFill/>
          <a:ln>
            <a:noFill/>
          </a:ln>
        </p:spPr>
      </p:pic>
      <p:sp>
        <p:nvSpPr>
          <p:cNvPr id="286" name="Google Shape;286;p31"/>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287" name="Google Shape;287;p31"/>
          <p:cNvSpPr txBox="1"/>
          <p:nvPr/>
        </p:nvSpPr>
        <p:spPr>
          <a:xfrm>
            <a:off x="1143000" y="151775"/>
            <a:ext cx="7468300" cy="67707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3200" dirty="0">
                <a:solidFill>
                  <a:schemeClr val="dk1"/>
                </a:solidFill>
                <a:latin typeface="Times New Roman"/>
                <a:ea typeface="Times New Roman"/>
                <a:cs typeface="Times New Roman"/>
                <a:sym typeface="Times New Roman"/>
              </a:rPr>
              <a:t>REFERENCES</a:t>
            </a:r>
            <a:endParaRPr sz="3200" dirty="0">
              <a:solidFill>
                <a:schemeClr val="dk1"/>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D131480D-901C-4741-8172-B70B95D7C852}"/>
              </a:ext>
            </a:extLst>
          </p:cNvPr>
          <p:cNvSpPr txBox="1"/>
          <p:nvPr/>
        </p:nvSpPr>
        <p:spPr>
          <a:xfrm>
            <a:off x="1212574" y="904461"/>
            <a:ext cx="7583556" cy="4173515"/>
          </a:xfrm>
          <a:prstGeom prst="rect">
            <a:avLst/>
          </a:prstGeom>
          <a:noFill/>
        </p:spPr>
        <p:txBody>
          <a:bodyPr wrap="square" rtlCol="0">
            <a:spAutoFit/>
          </a:bodyPr>
          <a:lstStyle/>
          <a:p>
            <a:pPr>
              <a:lnSpc>
                <a:spcPct val="107000"/>
              </a:lnSpc>
              <a:spcAft>
                <a:spcPts val="800"/>
              </a:spcAft>
            </a:pPr>
            <a:endParaRPr lang="en-IN"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latin typeface="Times New Roman" panose="02020603050405020304" pitchFamily="18" charset="0"/>
                <a:cs typeface="Times New Roman" panose="02020603050405020304" pitchFamily="18" charset="0"/>
              </a:rPr>
              <a:t>[7] </a:t>
            </a:r>
            <a:r>
              <a:rPr lang="en-IN"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K.B. </a:t>
            </a:r>
            <a:r>
              <a:rPr lang="en-IN" sz="16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Vaishnavee</a:t>
            </a:r>
            <a:r>
              <a:rPr lang="en-IN"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K. </a:t>
            </a:r>
            <a:r>
              <a:rPr lang="en-IN" sz="16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Amshakala</a:t>
            </a:r>
            <a:r>
              <a:rPr lang="en-IN"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An automated MRI brain image segmentation and </a:t>
            </a:r>
            <a:r>
              <a:rPr lang="en-IN" sz="16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tumor</a:t>
            </a:r>
            <a:r>
              <a:rPr lang="en-IN"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detection using SOM-clustering and proximal support vector machine classifier, IEEE </a:t>
            </a:r>
            <a:r>
              <a:rPr lang="en-IN" sz="16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Int.Conf</a:t>
            </a:r>
            <a:r>
              <a:rPr lang="en-IN"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Engineering and Technology (ICETECH) (2015).  </a:t>
            </a:r>
          </a:p>
          <a:p>
            <a:pPr>
              <a:lnSpc>
                <a:spcPct val="107000"/>
              </a:lnSpc>
              <a:spcAft>
                <a:spcPts val="800"/>
              </a:spcAft>
            </a:pPr>
            <a:r>
              <a:rPr lang="en-IN" sz="1600" dirty="0">
                <a:latin typeface="Times New Roman" panose="02020603050405020304" pitchFamily="18" charset="0"/>
                <a:cs typeface="Times New Roman" panose="02020603050405020304" pitchFamily="18" charset="0"/>
              </a:rPr>
              <a:t>[8] </a:t>
            </a:r>
            <a:r>
              <a:rPr lang="en-IN"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L. Wang, F. Shi, G. Li, Y. Gao, W. Lin, J.H. Gilmore, D. Shen, Segmentation </a:t>
            </a:r>
            <a:r>
              <a:rPr lang="en-IN" sz="16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ofneonatal</a:t>
            </a:r>
            <a:r>
              <a:rPr lang="en-IN"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brain MR images using patch-driven level sets, </a:t>
            </a:r>
            <a:r>
              <a:rPr lang="en-IN" sz="16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NeuroImage</a:t>
            </a:r>
            <a:r>
              <a:rPr lang="en-IN"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84 (2014) 141–158. </a:t>
            </a:r>
          </a:p>
          <a:p>
            <a:pPr>
              <a:lnSpc>
                <a:spcPct val="107000"/>
              </a:lnSpc>
              <a:spcAft>
                <a:spcPts val="800"/>
              </a:spcAft>
            </a:pPr>
            <a:r>
              <a:rPr lang="en-IN" sz="1600" dirty="0">
                <a:latin typeface="Times New Roman" panose="02020603050405020304" pitchFamily="18" charset="0"/>
                <a:cs typeface="Times New Roman" panose="02020603050405020304" pitchFamily="18" charset="0"/>
              </a:rPr>
              <a:t>[9] </a:t>
            </a:r>
            <a:r>
              <a:rPr lang="en-IN"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Mehdi </a:t>
            </a:r>
            <a:r>
              <a:rPr lang="en-IN" sz="16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Amian</a:t>
            </a:r>
            <a:r>
              <a:rPr lang="en-IN"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Mohammadreza </a:t>
            </a:r>
            <a:r>
              <a:rPr lang="en-IN" sz="16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Soltaninejad</a:t>
            </a:r>
            <a:r>
              <a:rPr lang="en-IN"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Multi-Resolution 3D CNN for MRI Brain </a:t>
            </a:r>
            <a:r>
              <a:rPr lang="en-IN" sz="16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Tumor</a:t>
            </a:r>
            <a:r>
              <a:rPr lang="en-IN"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Segmentation and Survival Prediction, Lecture Notes in Computer Science (LNCS), 2021. </a:t>
            </a:r>
          </a:p>
          <a:p>
            <a:pPr>
              <a:lnSpc>
                <a:spcPct val="107000"/>
              </a:lnSpc>
              <a:spcAft>
                <a:spcPts val="800"/>
              </a:spcAft>
            </a:pPr>
            <a:r>
              <a:rPr lang="en-IN" sz="1600" dirty="0">
                <a:latin typeface="Times New Roman" panose="02020603050405020304" pitchFamily="18" charset="0"/>
                <a:cs typeface="Times New Roman" panose="02020603050405020304" pitchFamily="18" charset="0"/>
              </a:rPr>
              <a:t>[10] </a:t>
            </a:r>
            <a:r>
              <a:rPr lang="en-IN"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O. </a:t>
            </a:r>
            <a:r>
              <a:rPr lang="en-IN" sz="16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Çiçek</a:t>
            </a:r>
            <a:r>
              <a:rPr lang="en-IN"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A. Abdulkadir, S.S. </a:t>
            </a:r>
            <a:r>
              <a:rPr lang="en-IN" sz="16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Lienkamp</a:t>
            </a:r>
            <a:r>
              <a:rPr lang="en-IN"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T. </a:t>
            </a:r>
            <a:r>
              <a:rPr lang="en-IN" sz="16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Brox</a:t>
            </a:r>
            <a:r>
              <a:rPr lang="en-IN"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O. </a:t>
            </a:r>
            <a:r>
              <a:rPr lang="en-IN" sz="1600" dirty="0" err="1">
                <a:solidFill>
                  <a:srgbClr val="00B0F0"/>
                </a:solidFill>
                <a:latin typeface="Times New Roman" panose="02020603050405020304" pitchFamily="18" charset="0"/>
                <a:ea typeface="Calibri" panose="020F0502020204030204" pitchFamily="34" charset="0"/>
                <a:cs typeface="Times New Roman" panose="02020603050405020304" pitchFamily="18" charset="0"/>
              </a:rPr>
              <a:t>Ronneberger</a:t>
            </a:r>
            <a:r>
              <a:rPr lang="en-IN" sz="1600" dirty="0">
                <a:solidFill>
                  <a:srgbClr val="00B0F0"/>
                </a:solidFill>
                <a:latin typeface="Times New Roman" panose="02020603050405020304" pitchFamily="18" charset="0"/>
                <a:ea typeface="Calibri" panose="020F0502020204030204" pitchFamily="34" charset="0"/>
                <a:cs typeface="Times New Roman" panose="02020603050405020304" pitchFamily="18" charset="0"/>
              </a:rPr>
              <a:t>, 3D U-Net: learning dense volumetric segmentation from sparse annotation, in: International Conference on Medical Image Computing and Computer- Assisted Intervention (MICCAI), Springer, 2016, pp. 424–432</a:t>
            </a:r>
          </a:p>
        </p:txBody>
      </p:sp>
    </p:spTree>
    <p:extLst>
      <p:ext uri="{BB962C8B-B14F-4D97-AF65-F5344CB8AC3E}">
        <p14:creationId xmlns:p14="http://schemas.microsoft.com/office/powerpoint/2010/main" val="33813283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1"/>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284" name="Google Shape;284;p31"/>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285" name="Google Shape;285;p31" descr="C:\Documents and Settings\ADMIN\Desktop\Courses Offered.jpg"/>
          <p:cNvPicPr preferRelativeResize="0"/>
          <p:nvPr/>
        </p:nvPicPr>
        <p:blipFill rotWithShape="1">
          <a:blip r:embed="rId3">
            <a:alphaModFix/>
          </a:blip>
          <a:srcRect/>
          <a:stretch/>
        </p:blipFill>
        <p:spPr>
          <a:xfrm>
            <a:off x="-127950" y="-193325"/>
            <a:ext cx="9349550" cy="7104299"/>
          </a:xfrm>
          <a:prstGeom prst="rect">
            <a:avLst/>
          </a:prstGeom>
          <a:noFill/>
          <a:ln>
            <a:noFill/>
          </a:ln>
        </p:spPr>
      </p:pic>
      <p:sp>
        <p:nvSpPr>
          <p:cNvPr id="286" name="Google Shape;286;p31"/>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287" name="Google Shape;287;p31"/>
          <p:cNvSpPr txBox="1"/>
          <p:nvPr/>
        </p:nvSpPr>
        <p:spPr>
          <a:xfrm>
            <a:off x="1189733" y="2497080"/>
            <a:ext cx="7468300" cy="86174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4400" dirty="0">
                <a:solidFill>
                  <a:schemeClr val="dk1"/>
                </a:solidFill>
                <a:latin typeface="Times New Roman"/>
                <a:ea typeface="Times New Roman"/>
                <a:cs typeface="Times New Roman"/>
                <a:sym typeface="Times New Roman"/>
              </a:rPr>
              <a:t>THANK YOU!</a:t>
            </a:r>
            <a:endParaRPr sz="44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17950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95" name="Google Shape;95;p1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96" name="Google Shape;96;p14"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97" name="Google Shape;97;p14"/>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98" name="Google Shape;98;p14"/>
          <p:cNvSpPr txBox="1"/>
          <p:nvPr/>
        </p:nvSpPr>
        <p:spPr>
          <a:xfrm>
            <a:off x="929640" y="420181"/>
            <a:ext cx="8214360" cy="73863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3600" b="0" i="0" u="none" strike="noStrike" cap="none" dirty="0">
                <a:solidFill>
                  <a:srgbClr val="000000"/>
                </a:solidFill>
                <a:latin typeface="Times New Roman" pitchFamily="18" charset="0"/>
                <a:ea typeface="Calibri"/>
                <a:cs typeface="Times New Roman" pitchFamily="18" charset="0"/>
                <a:sym typeface="Calibri"/>
              </a:rPr>
              <a:t>INTRODUCTION</a:t>
            </a:r>
            <a:endParaRPr sz="3600" b="0" i="0" u="none" strike="noStrike" cap="none" dirty="0">
              <a:solidFill>
                <a:srgbClr val="000000"/>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14D46347-22C2-497F-9A6A-8178A8FEBF28}"/>
              </a:ext>
            </a:extLst>
          </p:cNvPr>
          <p:cNvPicPr>
            <a:picLocks noChangeAspect="1"/>
          </p:cNvPicPr>
          <p:nvPr/>
        </p:nvPicPr>
        <p:blipFill>
          <a:blip r:embed="rId4"/>
          <a:stretch>
            <a:fillRect/>
          </a:stretch>
        </p:blipFill>
        <p:spPr>
          <a:xfrm flipH="1">
            <a:off x="4947368" y="2527711"/>
            <a:ext cx="6342857" cy="3571429"/>
          </a:xfrm>
          <a:prstGeom prst="rect">
            <a:avLst/>
          </a:prstGeom>
        </p:spPr>
      </p:pic>
      <p:sp>
        <p:nvSpPr>
          <p:cNvPr id="7" name="TextBox 6">
            <a:extLst>
              <a:ext uri="{FF2B5EF4-FFF2-40B4-BE49-F238E27FC236}">
                <a16:creationId xmlns:a16="http://schemas.microsoft.com/office/drawing/2014/main" id="{8B58E4DA-A58E-4BB2-813F-5D33992B0518}"/>
              </a:ext>
            </a:extLst>
          </p:cNvPr>
          <p:cNvSpPr txBox="1"/>
          <p:nvPr/>
        </p:nvSpPr>
        <p:spPr>
          <a:xfrm>
            <a:off x="1259950" y="1158814"/>
            <a:ext cx="7553739" cy="2031325"/>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Brain tumors can be </a:t>
            </a:r>
            <a:r>
              <a:rPr lang="en-US" sz="1800" b="1" dirty="0">
                <a:latin typeface="Times New Roman" panose="02020603050405020304" pitchFamily="18" charset="0"/>
                <a:cs typeface="Times New Roman" panose="02020603050405020304" pitchFamily="18" charset="0"/>
              </a:rPr>
              <a:t>primary or secondary </a:t>
            </a:r>
            <a:r>
              <a:rPr lang="en-US" sz="1800" dirty="0">
                <a:latin typeface="Times New Roman" panose="02020603050405020304" pitchFamily="18" charset="0"/>
                <a:cs typeface="Times New Roman" panose="02020603050405020304" pitchFamily="18" charset="0"/>
              </a:rPr>
              <a:t>(metastatic).</a:t>
            </a:r>
          </a:p>
          <a:p>
            <a:pPr algn="just"/>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MRI is preferred for brain tumor diagnosis due to detailed imaging.</a:t>
            </a:r>
          </a:p>
          <a:p>
            <a:pPr algn="just"/>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Manual segmentation is a time-consuming process and subjective.</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Automatic segmentation </a:t>
            </a:r>
            <a:r>
              <a:rPr lang="en-US" sz="1800" b="1" dirty="0">
                <a:latin typeface="Times New Roman" panose="02020603050405020304" pitchFamily="18" charset="0"/>
                <a:cs typeface="Times New Roman" panose="02020603050405020304" pitchFamily="18" charset="0"/>
              </a:rPr>
              <a:t>reduces human errors</a:t>
            </a:r>
            <a:r>
              <a:rPr lang="en-US" sz="1800" dirty="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8996F6CA-71F3-4139-9DDC-AE007E068B0F}"/>
              </a:ext>
            </a:extLst>
          </p:cNvPr>
          <p:cNvSpPr txBox="1"/>
          <p:nvPr/>
        </p:nvSpPr>
        <p:spPr>
          <a:xfrm>
            <a:off x="1259950" y="3213478"/>
            <a:ext cx="5560943" cy="2862322"/>
          </a:xfrm>
          <a:prstGeom prst="rect">
            <a:avLst/>
          </a:prstGeom>
          <a:noFill/>
        </p:spPr>
        <p:txBody>
          <a:bodyPr wrap="square" rtlCol="0">
            <a:spAutoFit/>
          </a:bodyPr>
          <a:lstStyle/>
          <a:p>
            <a:pPr marL="285750"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CNN</a:t>
            </a:r>
            <a:r>
              <a:rPr lang="en-US" sz="1800" dirty="0">
                <a:latin typeface="Times New Roman" panose="02020603050405020304" pitchFamily="18" charset="0"/>
                <a:cs typeface="Times New Roman" panose="02020603050405020304" pitchFamily="18" charset="0"/>
              </a:rPr>
              <a:t>s are effective for accurate brain tumor detection.</a:t>
            </a:r>
          </a:p>
          <a:p>
            <a:pPr algn="just"/>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ResNet50</a:t>
            </a:r>
            <a:r>
              <a:rPr lang="en-US" sz="1800" dirty="0">
                <a:latin typeface="Times New Roman" panose="02020603050405020304" pitchFamily="18" charset="0"/>
                <a:cs typeface="Times New Roman" panose="02020603050405020304" pitchFamily="18" charset="0"/>
              </a:rPr>
              <a:t> is a deep learning model for feature extraction.</a:t>
            </a:r>
          </a:p>
          <a:p>
            <a:pPr algn="just"/>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Addressing challenges of accuracy and efficiency in traditional classification methods.</a:t>
            </a:r>
          </a:p>
          <a:p>
            <a:pPr algn="just"/>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Contributes to improved patient care and treatment outcomes</a:t>
            </a:r>
            <a:r>
              <a:rPr lang="en-US" sz="1400" dirty="0">
                <a:latin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659798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742F4499-08F7-0B3B-C5DD-5EE124D124A5}"/>
              </a:ext>
            </a:extLst>
          </p:cNvPr>
          <p:cNvSpPr txBox="1"/>
          <p:nvPr/>
        </p:nvSpPr>
        <p:spPr>
          <a:xfrm>
            <a:off x="1467867" y="319077"/>
            <a:ext cx="7072362" cy="584775"/>
          </a:xfrm>
          <a:prstGeom prst="rect">
            <a:avLst/>
          </a:prstGeom>
          <a:noFill/>
        </p:spPr>
        <p:txBody>
          <a:bodyPr wrap="square" rtlCol="0">
            <a:spAutoFit/>
          </a:bodyPr>
          <a:lstStyle/>
          <a:p>
            <a:pPr algn="ctr"/>
            <a:r>
              <a:rPr lang="en-IN" dirty="0"/>
              <a:t> </a:t>
            </a:r>
            <a:r>
              <a:rPr lang="en-IN" sz="3200" dirty="0">
                <a:latin typeface="Times New Roman" pitchFamily="18" charset="0"/>
                <a:ea typeface="Calibri"/>
                <a:cs typeface="Times New Roman" pitchFamily="18" charset="0"/>
              </a:rPr>
              <a:t>LITERATURE SURVEY</a:t>
            </a:r>
          </a:p>
        </p:txBody>
      </p:sp>
      <p:graphicFrame>
        <p:nvGraphicFramePr>
          <p:cNvPr id="9" name="Table 8">
            <a:extLst>
              <a:ext uri="{FF2B5EF4-FFF2-40B4-BE49-F238E27FC236}">
                <a16:creationId xmlns:a16="http://schemas.microsoft.com/office/drawing/2014/main" id="{0F8D83B4-8A30-B5C9-A9CE-C6DF1E5AA0E7}"/>
              </a:ext>
            </a:extLst>
          </p:cNvPr>
          <p:cNvGraphicFramePr>
            <a:graphicFrameLocks noGrp="1"/>
          </p:cNvGraphicFramePr>
          <p:nvPr>
            <p:extLst>
              <p:ext uri="{D42A27DB-BD31-4B8C-83A1-F6EECF244321}">
                <p14:modId xmlns:p14="http://schemas.microsoft.com/office/powerpoint/2010/main" val="2313759741"/>
              </p:ext>
            </p:extLst>
          </p:nvPr>
        </p:nvGraphicFramePr>
        <p:xfrm>
          <a:off x="1259632" y="1219200"/>
          <a:ext cx="7488832" cy="4419599"/>
        </p:xfrm>
        <a:graphic>
          <a:graphicData uri="http://schemas.openxmlformats.org/drawingml/2006/table">
            <a:tbl>
              <a:tblPr bandRow="1">
                <a:tableStyleId>{BC89EF96-8CEA-46FF-86C4-4CE0E7609802}</a:tableStyleId>
              </a:tblPr>
              <a:tblGrid>
                <a:gridCol w="504056">
                  <a:extLst>
                    <a:ext uri="{9D8B030D-6E8A-4147-A177-3AD203B41FA5}">
                      <a16:colId xmlns:a16="http://schemas.microsoft.com/office/drawing/2014/main" val="2878815983"/>
                    </a:ext>
                  </a:extLst>
                </a:gridCol>
                <a:gridCol w="1219177">
                  <a:extLst>
                    <a:ext uri="{9D8B030D-6E8A-4147-A177-3AD203B41FA5}">
                      <a16:colId xmlns:a16="http://schemas.microsoft.com/office/drawing/2014/main" val="3643796919"/>
                    </a:ext>
                  </a:extLst>
                </a:gridCol>
                <a:gridCol w="1093994">
                  <a:extLst>
                    <a:ext uri="{9D8B030D-6E8A-4147-A177-3AD203B41FA5}">
                      <a16:colId xmlns:a16="http://schemas.microsoft.com/office/drawing/2014/main" val="3732861824"/>
                    </a:ext>
                  </a:extLst>
                </a:gridCol>
                <a:gridCol w="1287229">
                  <a:extLst>
                    <a:ext uri="{9D8B030D-6E8A-4147-A177-3AD203B41FA5}">
                      <a16:colId xmlns:a16="http://schemas.microsoft.com/office/drawing/2014/main" val="2651242386"/>
                    </a:ext>
                  </a:extLst>
                </a:gridCol>
                <a:gridCol w="1991103">
                  <a:extLst>
                    <a:ext uri="{9D8B030D-6E8A-4147-A177-3AD203B41FA5}">
                      <a16:colId xmlns:a16="http://schemas.microsoft.com/office/drawing/2014/main" val="1338857197"/>
                    </a:ext>
                  </a:extLst>
                </a:gridCol>
                <a:gridCol w="1393273">
                  <a:extLst>
                    <a:ext uri="{9D8B030D-6E8A-4147-A177-3AD203B41FA5}">
                      <a16:colId xmlns:a16="http://schemas.microsoft.com/office/drawing/2014/main" val="1520104426"/>
                    </a:ext>
                  </a:extLst>
                </a:gridCol>
              </a:tblGrid>
              <a:tr h="899533">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SL No.</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Authors</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IN"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Title</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Algorithms</a:t>
                      </a: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and</a:t>
                      </a: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Classifiers</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Abstract</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IN" sz="1400" b="0" kern="1200" dirty="0">
                        <a:solidFill>
                          <a:schemeClr val="dk1"/>
                        </a:solidFill>
                        <a:effectLst/>
                        <a:latin typeface="Times New Roman" panose="02020603050405020304" pitchFamily="18" charset="0"/>
                        <a:cs typeface="Times New Roman" panose="02020603050405020304" pitchFamily="18" charset="0"/>
                      </a:endParaRPr>
                    </a:p>
                    <a:p>
                      <a:pPr marL="0" algn="ctr" defTabSz="914400" rtl="0" eaLnBrk="1" latinLnBrk="0" hangingPunct="1">
                        <a:lnSpc>
                          <a:spcPct val="107000"/>
                        </a:lnSpc>
                        <a:spcAft>
                          <a:spcPts val="800"/>
                        </a:spcAft>
                      </a:pPr>
                      <a:r>
                        <a:rPr lang="en-IN" sz="1400" b="1" kern="1200" dirty="0">
                          <a:solidFill>
                            <a:schemeClr val="dk1"/>
                          </a:solidFill>
                          <a:effectLst/>
                          <a:latin typeface="Times New Roman" panose="02020603050405020304" pitchFamily="18" charset="0"/>
                          <a:cs typeface="Times New Roman" panose="02020603050405020304" pitchFamily="18" charset="0"/>
                        </a:rPr>
                        <a:t>Result</a:t>
                      </a:r>
                      <a:endParaRPr lang="en-IN" sz="14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23330" marR="23330" marT="0" marB="0"/>
                </a:tc>
                <a:extLst>
                  <a:ext uri="{0D108BD9-81ED-4DB2-BD59-A6C34878D82A}">
                    <a16:rowId xmlns:a16="http://schemas.microsoft.com/office/drawing/2014/main" val="3717152397"/>
                  </a:ext>
                </a:extLst>
              </a:tr>
              <a:tr h="3520066">
                <a:tc>
                  <a:txBody>
                    <a:bodyPr/>
                    <a:lstStyle/>
                    <a:p>
                      <a:pPr algn="ctr">
                        <a:lnSpc>
                          <a:spcPct val="107000"/>
                        </a:lnSpc>
                        <a:spcAft>
                          <a:spcPts val="800"/>
                        </a:spcAft>
                      </a:pPr>
                      <a:endParaRPr lang="en-US" sz="1400" b="0" dirty="0">
                        <a:effectLst/>
                        <a:latin typeface="Times New Roman" panose="02020603050405020304" pitchFamily="18"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7000"/>
                        </a:lnSpc>
                        <a:spcBef>
                          <a:spcPts val="0"/>
                        </a:spcBef>
                        <a:spcAft>
                          <a:spcPts val="800"/>
                        </a:spcAft>
                        <a:buClrTx/>
                        <a:buSzTx/>
                        <a:buFontTx/>
                        <a:buNone/>
                        <a:tabLst/>
                        <a:defRPr/>
                      </a:pPr>
                      <a:endParaRPr lang="en-US" sz="1400" b="0" kern="1200" dirty="0">
                        <a:solidFill>
                          <a:schemeClr val="dk1"/>
                        </a:solidFill>
                        <a:effectLst/>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7000"/>
                        </a:lnSpc>
                        <a:spcBef>
                          <a:spcPts val="0"/>
                        </a:spcBef>
                        <a:spcAft>
                          <a:spcPts val="800"/>
                        </a:spcAft>
                        <a:buClrTx/>
                        <a:buSzTx/>
                        <a:buFontTx/>
                        <a:buNone/>
                        <a:tabLst/>
                        <a:defRPr/>
                      </a:pPr>
                      <a:r>
                        <a:rPr lang="en-US" sz="1400" b="0" kern="1200" dirty="0">
                          <a:solidFill>
                            <a:schemeClr val="dk1"/>
                          </a:solidFill>
                          <a:effectLst/>
                          <a:latin typeface="Times New Roman" panose="02020603050405020304" pitchFamily="18" charset="0"/>
                          <a:cs typeface="Times New Roman" panose="02020603050405020304" pitchFamily="18" charset="0"/>
                        </a:rPr>
                        <a:t>E.S.A. El-</a:t>
                      </a:r>
                      <a:r>
                        <a:rPr lang="en-US" sz="1400" b="0" kern="1200" dirty="0" err="1">
                          <a:solidFill>
                            <a:schemeClr val="dk1"/>
                          </a:solidFill>
                          <a:effectLst/>
                          <a:latin typeface="Times New Roman" panose="02020603050405020304" pitchFamily="18" charset="0"/>
                          <a:cs typeface="Times New Roman" panose="02020603050405020304" pitchFamily="18" charset="0"/>
                        </a:rPr>
                        <a:t>Dahshan</a:t>
                      </a:r>
                      <a:r>
                        <a:rPr lang="en-US" sz="1400" b="0" kern="1200" dirty="0">
                          <a:solidFill>
                            <a:schemeClr val="dk1"/>
                          </a:solidFill>
                          <a:effectLst/>
                          <a:latin typeface="Times New Roman" panose="02020603050405020304" pitchFamily="18" charset="0"/>
                          <a:cs typeface="Times New Roman" panose="02020603050405020304" pitchFamily="18" charset="0"/>
                        </a:rPr>
                        <a:t>, H.M. Mohsen, K. </a:t>
                      </a:r>
                      <a:r>
                        <a:rPr lang="en-US" sz="1400" b="0" kern="1200" dirty="0" err="1">
                          <a:solidFill>
                            <a:schemeClr val="dk1"/>
                          </a:solidFill>
                          <a:effectLst/>
                          <a:latin typeface="Times New Roman" panose="02020603050405020304" pitchFamily="18" charset="0"/>
                          <a:cs typeface="Times New Roman" panose="02020603050405020304" pitchFamily="18" charset="0"/>
                        </a:rPr>
                        <a:t>Revett</a:t>
                      </a:r>
                      <a:r>
                        <a:rPr lang="en-US" sz="1400" b="0" kern="1200" dirty="0">
                          <a:solidFill>
                            <a:schemeClr val="dk1"/>
                          </a:solidFill>
                          <a:effectLst/>
                          <a:latin typeface="Times New Roman" panose="02020603050405020304" pitchFamily="18" charset="0"/>
                          <a:cs typeface="Times New Roman" panose="02020603050405020304" pitchFamily="18" charset="0"/>
                        </a:rPr>
                        <a:t>, B.M. Salem A</a:t>
                      </a:r>
                      <a:endParaRPr lang="en-IN" sz="1400" b="0" kern="1200" dirty="0">
                        <a:solidFill>
                          <a:schemeClr val="dk1"/>
                        </a:solidFill>
                        <a:effectLst/>
                        <a:latin typeface="Times New Roman" panose="02020603050405020304" pitchFamily="18" charset="0"/>
                        <a:cs typeface="Times New Roman" panose="02020603050405020304" pitchFamily="18" charset="0"/>
                      </a:endParaRPr>
                    </a:p>
                    <a:p>
                      <a:pPr algn="ctr">
                        <a:lnSpc>
                          <a:spcPct val="107000"/>
                        </a:lnSpc>
                        <a:spcAft>
                          <a:spcPts val="800"/>
                        </a:spcAft>
                      </a:pPr>
                      <a:endParaRPr lang="en-US" sz="1400" dirty="0">
                        <a:latin typeface="Times New Roman" panose="02020603050405020304" pitchFamily="18" charset="0"/>
                        <a:cs typeface="Times New Roman" panose="02020603050405020304" pitchFamily="18" charset="0"/>
                      </a:endParaRPr>
                    </a:p>
                  </a:txBody>
                  <a:tcPr marL="23330" marR="23330" marT="0" marB="0"/>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endParaRPr lang="en-US" sz="1400" b="0" kern="1200" dirty="0">
                        <a:solidFill>
                          <a:schemeClr val="dk1"/>
                        </a:solidFill>
                        <a:effectLst/>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7000"/>
                        </a:lnSpc>
                        <a:spcBef>
                          <a:spcPts val="0"/>
                        </a:spcBef>
                        <a:spcAft>
                          <a:spcPts val="800"/>
                        </a:spcAft>
                        <a:buClrTx/>
                        <a:buSzTx/>
                        <a:buFontTx/>
                        <a:buNone/>
                        <a:tabLst/>
                        <a:defRPr/>
                      </a:pPr>
                      <a:r>
                        <a:rPr lang="en-US" sz="1400" b="0" kern="1200" dirty="0">
                          <a:solidFill>
                            <a:schemeClr val="dk1"/>
                          </a:solidFill>
                          <a:effectLst/>
                          <a:latin typeface="Times New Roman" panose="02020603050405020304" pitchFamily="18" charset="0"/>
                          <a:cs typeface="Times New Roman" panose="02020603050405020304" pitchFamily="18" charset="0"/>
                        </a:rPr>
                        <a:t>Computer-aided diagnosis of human brain tumor through MRI: a survey and a new algorithm</a:t>
                      </a:r>
                      <a:endParaRPr lang="en-IN" sz="1400" b="0" kern="1200" dirty="0">
                        <a:solidFill>
                          <a:schemeClr val="dk1"/>
                        </a:solidFill>
                        <a:effectLst/>
                        <a:latin typeface="Times New Roman" panose="02020603050405020304" pitchFamily="18" charset="0"/>
                        <a:cs typeface="Times New Roman" panose="02020603050405020304" pitchFamily="18" charset="0"/>
                      </a:endParaRPr>
                    </a:p>
                    <a:p>
                      <a:pPr algn="ctr">
                        <a:lnSpc>
                          <a:spcPct val="107000"/>
                        </a:lnSpc>
                        <a:spcAft>
                          <a:spcPts val="800"/>
                        </a:spcAft>
                      </a:pP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r>
                        <a:rPr lang="en-IN" sz="1400" b="0" kern="1200" dirty="0">
                          <a:solidFill>
                            <a:schemeClr val="dk1"/>
                          </a:solidFill>
                          <a:effectLst/>
                          <a:latin typeface="Times New Roman" panose="02020603050405020304" pitchFamily="18" charset="0"/>
                          <a:cs typeface="Times New Roman" panose="02020603050405020304" pitchFamily="18" charset="0"/>
                        </a:rPr>
                        <a:t> </a:t>
                      </a:r>
                    </a:p>
                    <a:p>
                      <a:pPr marL="0" marR="0" lvl="0" indent="0" algn="ctr" defTabSz="914400" rtl="0" eaLnBrk="1" fontAlgn="auto" latinLnBrk="0" hangingPunct="1">
                        <a:lnSpc>
                          <a:spcPct val="107000"/>
                        </a:lnSpc>
                        <a:spcBef>
                          <a:spcPts val="0"/>
                        </a:spcBef>
                        <a:spcAft>
                          <a:spcPts val="800"/>
                        </a:spcAft>
                        <a:buClrTx/>
                        <a:buSzTx/>
                        <a:buFontTx/>
                        <a:buNone/>
                        <a:tabLst/>
                        <a:defRPr/>
                      </a:pPr>
                      <a:endParaRPr lang="en-US" sz="1400" b="0" kern="1200" dirty="0">
                        <a:solidFill>
                          <a:schemeClr val="dk1"/>
                        </a:solidFill>
                        <a:effectLst/>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7000"/>
                        </a:lnSpc>
                        <a:spcBef>
                          <a:spcPts val="0"/>
                        </a:spcBef>
                        <a:spcAft>
                          <a:spcPts val="800"/>
                        </a:spcAft>
                        <a:buClrTx/>
                        <a:buSzTx/>
                        <a:buFontTx/>
                        <a:buNone/>
                        <a:tabLst/>
                        <a:defRPr/>
                      </a:pPr>
                      <a:r>
                        <a:rPr lang="en-US" sz="1400" b="0" kern="1200" dirty="0">
                          <a:solidFill>
                            <a:schemeClr val="dk1"/>
                          </a:solidFill>
                          <a:effectLst/>
                          <a:latin typeface="Times New Roman" panose="02020603050405020304" pitchFamily="18" charset="0"/>
                          <a:cs typeface="Times New Roman" panose="02020603050405020304" pitchFamily="18" charset="0"/>
                        </a:rPr>
                        <a:t>Segmentation Region of Interest(ROI), ANN, PCNN</a:t>
                      </a:r>
                      <a:endParaRPr lang="en-IN" sz="1400" b="0" kern="1200" dirty="0">
                        <a:solidFill>
                          <a:schemeClr val="dk1"/>
                        </a:solidFill>
                        <a:effectLst/>
                        <a:latin typeface="Times New Roman" panose="02020603050405020304" pitchFamily="18" charset="0"/>
                        <a:cs typeface="Times New Roman" panose="02020603050405020304" pitchFamily="18" charset="0"/>
                      </a:endParaRPr>
                    </a:p>
                    <a:p>
                      <a:pPr algn="ctr">
                        <a:lnSpc>
                          <a:spcPct val="107000"/>
                        </a:lnSpc>
                        <a:spcAft>
                          <a:spcPts val="800"/>
                        </a:spcAft>
                      </a:pPr>
                      <a:endParaRPr lang="en-IN" sz="1400" b="0" kern="1200" dirty="0">
                        <a:solidFill>
                          <a:schemeClr val="dk1"/>
                        </a:solidFill>
                        <a:effectLst/>
                        <a:latin typeface="Times New Roman" panose="02020603050405020304" pitchFamily="18" charset="0"/>
                        <a:ea typeface="+mn-ea"/>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800" b="0" u="none" strike="noStrike" kern="1200" dirty="0">
                        <a:solidFill>
                          <a:schemeClr val="dk1"/>
                        </a:solidFill>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800" b="0" u="none" strike="noStrike" kern="1200" dirty="0">
                          <a:solidFill>
                            <a:schemeClr val="dk1"/>
                          </a:solidFill>
                          <a:effectLst/>
                          <a:latin typeface="Times New Roman" panose="02020603050405020304" pitchFamily="18" charset="0"/>
                          <a:cs typeface="Times New Roman" panose="02020603050405020304" pitchFamily="18" charset="0"/>
                        </a:rPr>
                        <a:t> </a:t>
                      </a:r>
                      <a:r>
                        <a:rPr lang="en-US" sz="1400" b="0" kern="1200" dirty="0">
                          <a:solidFill>
                            <a:schemeClr val="dk1"/>
                          </a:solidFill>
                          <a:effectLst/>
                          <a:latin typeface="Times New Roman" panose="02020603050405020304" pitchFamily="18" charset="0"/>
                          <a:cs typeface="Times New Roman" panose="02020603050405020304" pitchFamily="18" charset="0"/>
                        </a:rPr>
                        <a:t>A hybrid technique for processing of MRI Images which first applies feedback pulse-coupled neural network as a front-end processor for image segmentation and detecting the region of interest, and then employs the discrete wavelet transform to extract features from MRI images.</a:t>
                      </a:r>
                      <a:endParaRPr lang="en-IN" sz="1400" b="0" kern="1200" dirty="0">
                        <a:solidFill>
                          <a:schemeClr val="dk1"/>
                        </a:solidFill>
                        <a:effectLst/>
                        <a:latin typeface="Times New Roman" panose="02020603050405020304" pitchFamily="18" charset="0"/>
                        <a:ea typeface="+mn-ea"/>
                        <a:cs typeface="Times New Roman" panose="02020603050405020304" pitchFamily="18" charset="0"/>
                      </a:endParaRPr>
                    </a:p>
                  </a:txBody>
                  <a:tcPr marL="23330" marR="2333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kern="1200" dirty="0">
                        <a:solidFill>
                          <a:schemeClr val="dk1"/>
                        </a:solidFill>
                        <a:effectLst/>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kern="1200" dirty="0">
                        <a:solidFill>
                          <a:schemeClr val="dk1"/>
                        </a:solidFill>
                        <a:effectLst/>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kern="1200" dirty="0">
                        <a:solidFill>
                          <a:schemeClr val="dk1"/>
                        </a:solidFill>
                        <a:effectLst/>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Times New Roman" panose="02020603050405020304" pitchFamily="18" charset="0"/>
                          <a:cs typeface="Times New Roman" panose="02020603050405020304" pitchFamily="18" charset="0"/>
                        </a:rPr>
                        <a:t>Classification Accuracy of 99% with 100% Sensitivity rate and 92% Specificity rate</a:t>
                      </a:r>
                      <a:endParaRPr lang="en-IN" sz="1400" b="0" kern="1200" dirty="0">
                        <a:solidFill>
                          <a:schemeClr val="dk1"/>
                        </a:solidFill>
                        <a:effectLst/>
                        <a:latin typeface="Times New Roman" panose="02020603050405020304" pitchFamily="18" charset="0"/>
                        <a:cs typeface="Times New Roman" panose="02020603050405020304" pitchFamily="18" charset="0"/>
                      </a:endParaRPr>
                    </a:p>
                    <a:p>
                      <a:pPr algn="ctr"/>
                      <a:endParaRPr lang="en-IN" sz="1400" b="0"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extLst>
                  <a:ext uri="{0D108BD9-81ED-4DB2-BD59-A6C34878D82A}">
                    <a16:rowId xmlns:a16="http://schemas.microsoft.com/office/drawing/2014/main" val="2484059909"/>
                  </a:ext>
                </a:extLst>
              </a:tr>
            </a:tbl>
          </a:graphicData>
        </a:graphic>
      </p:graphicFrame>
    </p:spTree>
    <p:extLst>
      <p:ext uri="{BB962C8B-B14F-4D97-AF65-F5344CB8AC3E}">
        <p14:creationId xmlns:p14="http://schemas.microsoft.com/office/powerpoint/2010/main" val="3603188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738" y="-26994"/>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742F4499-08F7-0B3B-C5DD-5EE124D124A5}"/>
              </a:ext>
            </a:extLst>
          </p:cNvPr>
          <p:cNvSpPr txBox="1"/>
          <p:nvPr/>
        </p:nvSpPr>
        <p:spPr>
          <a:xfrm>
            <a:off x="1467867" y="334493"/>
            <a:ext cx="7072362"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 LITERATURE SURVEY</a:t>
            </a:r>
          </a:p>
        </p:txBody>
      </p:sp>
      <p:graphicFrame>
        <p:nvGraphicFramePr>
          <p:cNvPr id="9" name="Table 8">
            <a:extLst>
              <a:ext uri="{FF2B5EF4-FFF2-40B4-BE49-F238E27FC236}">
                <a16:creationId xmlns:a16="http://schemas.microsoft.com/office/drawing/2014/main" id="{0F8D83B4-8A30-B5C9-A9CE-C6DF1E5AA0E7}"/>
              </a:ext>
            </a:extLst>
          </p:cNvPr>
          <p:cNvGraphicFramePr>
            <a:graphicFrameLocks noGrp="1"/>
          </p:cNvGraphicFramePr>
          <p:nvPr>
            <p:extLst>
              <p:ext uri="{D42A27DB-BD31-4B8C-83A1-F6EECF244321}">
                <p14:modId xmlns:p14="http://schemas.microsoft.com/office/powerpoint/2010/main" val="1938702804"/>
              </p:ext>
            </p:extLst>
          </p:nvPr>
        </p:nvGraphicFramePr>
        <p:xfrm>
          <a:off x="1259632" y="1219200"/>
          <a:ext cx="7488832" cy="4419599"/>
        </p:xfrm>
        <a:graphic>
          <a:graphicData uri="http://schemas.openxmlformats.org/drawingml/2006/table">
            <a:tbl>
              <a:tblPr bandRow="1">
                <a:tableStyleId>{BC89EF96-8CEA-46FF-86C4-4CE0E7609802}</a:tableStyleId>
              </a:tblPr>
              <a:tblGrid>
                <a:gridCol w="504056">
                  <a:extLst>
                    <a:ext uri="{9D8B030D-6E8A-4147-A177-3AD203B41FA5}">
                      <a16:colId xmlns:a16="http://schemas.microsoft.com/office/drawing/2014/main" val="2878815983"/>
                    </a:ext>
                  </a:extLst>
                </a:gridCol>
                <a:gridCol w="1219177">
                  <a:extLst>
                    <a:ext uri="{9D8B030D-6E8A-4147-A177-3AD203B41FA5}">
                      <a16:colId xmlns:a16="http://schemas.microsoft.com/office/drawing/2014/main" val="3643796919"/>
                    </a:ext>
                  </a:extLst>
                </a:gridCol>
                <a:gridCol w="1093994">
                  <a:extLst>
                    <a:ext uri="{9D8B030D-6E8A-4147-A177-3AD203B41FA5}">
                      <a16:colId xmlns:a16="http://schemas.microsoft.com/office/drawing/2014/main" val="3732861824"/>
                    </a:ext>
                  </a:extLst>
                </a:gridCol>
                <a:gridCol w="1287229">
                  <a:extLst>
                    <a:ext uri="{9D8B030D-6E8A-4147-A177-3AD203B41FA5}">
                      <a16:colId xmlns:a16="http://schemas.microsoft.com/office/drawing/2014/main" val="2651242386"/>
                    </a:ext>
                  </a:extLst>
                </a:gridCol>
                <a:gridCol w="1991103">
                  <a:extLst>
                    <a:ext uri="{9D8B030D-6E8A-4147-A177-3AD203B41FA5}">
                      <a16:colId xmlns:a16="http://schemas.microsoft.com/office/drawing/2014/main" val="1338857197"/>
                    </a:ext>
                  </a:extLst>
                </a:gridCol>
                <a:gridCol w="1393273">
                  <a:extLst>
                    <a:ext uri="{9D8B030D-6E8A-4147-A177-3AD203B41FA5}">
                      <a16:colId xmlns:a16="http://schemas.microsoft.com/office/drawing/2014/main" val="1520104426"/>
                    </a:ext>
                  </a:extLst>
                </a:gridCol>
              </a:tblGrid>
              <a:tr h="899533">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SL No.</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Authors</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IN"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Title</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Algorithms</a:t>
                      </a: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and</a:t>
                      </a: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Classifiers</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Abstract</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IN"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Result</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extLst>
                  <a:ext uri="{0D108BD9-81ED-4DB2-BD59-A6C34878D82A}">
                    <a16:rowId xmlns:a16="http://schemas.microsoft.com/office/drawing/2014/main" val="3717152397"/>
                  </a:ext>
                </a:extLst>
              </a:tr>
              <a:tr h="3520066">
                <a:tc>
                  <a:txBody>
                    <a:bodyPr/>
                    <a:lstStyle/>
                    <a:p>
                      <a:pPr algn="ctr">
                        <a:lnSpc>
                          <a:spcPct val="107000"/>
                        </a:lnSpc>
                        <a:spcAft>
                          <a:spcPts val="800"/>
                        </a:spcAft>
                      </a:pPr>
                      <a:endParaRPr lang="en-US" sz="1400" b="0" dirty="0">
                        <a:effectLst/>
                        <a:latin typeface="Times New Roman" panose="02020603050405020304" pitchFamily="18"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0" dirty="0">
                          <a:effectLst/>
                          <a:latin typeface="Times New Roman" panose="02020603050405020304" pitchFamily="18" charset="0"/>
                          <a:cs typeface="Times New Roman" panose="02020603050405020304" pitchFamily="18" charset="0"/>
                        </a:rPr>
                        <a:t>2</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de-DE" sz="1400" b="0" dirty="0">
                        <a:effectLst/>
                        <a:latin typeface="Times New Roman" panose="02020603050405020304" pitchFamily="18" charset="0"/>
                        <a:cs typeface="Times New Roman" panose="02020603050405020304" pitchFamily="18" charset="0"/>
                      </a:endParaRPr>
                    </a:p>
                    <a:p>
                      <a:pPr algn="ctr">
                        <a:lnSpc>
                          <a:spcPct val="107000"/>
                        </a:lnSpc>
                        <a:spcAft>
                          <a:spcPts val="800"/>
                        </a:spcAft>
                      </a:pPr>
                      <a:endParaRPr lang="de-DE" sz="1400" b="0" dirty="0">
                        <a:effectLst/>
                        <a:latin typeface="Times New Roman" panose="02020603050405020304" pitchFamily="18" charset="0"/>
                        <a:cs typeface="Times New Roman" panose="02020603050405020304" pitchFamily="18" charset="0"/>
                      </a:endParaRPr>
                    </a:p>
                    <a:p>
                      <a:pPr algn="ctr">
                        <a:lnSpc>
                          <a:spcPct val="107000"/>
                        </a:lnSpc>
                        <a:spcAft>
                          <a:spcPts val="800"/>
                        </a:spcAft>
                      </a:pPr>
                      <a:endParaRPr lang="de-DE" sz="1400" b="0"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de-DE" sz="1400" b="0" dirty="0">
                          <a:effectLst/>
                          <a:latin typeface="Times New Roman" panose="02020603050405020304" pitchFamily="18" charset="0"/>
                          <a:cs typeface="Times New Roman" panose="02020603050405020304" pitchFamily="18" charset="0"/>
                        </a:rPr>
                        <a:t>W. Zhang, R. Li, H. Deng, L. Wang, W. Lin, S. Ji, D. Shen</a:t>
                      </a:r>
                      <a:endParaRPr lang="en-IN" sz="14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0" kern="1200" dirty="0">
                        <a:solidFill>
                          <a:schemeClr val="dk1"/>
                        </a:solidFill>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0" kern="1200" dirty="0">
                          <a:solidFill>
                            <a:schemeClr val="dk1"/>
                          </a:solidFill>
                          <a:effectLst/>
                          <a:latin typeface="Times New Roman" panose="02020603050405020304" pitchFamily="18" charset="0"/>
                          <a:cs typeface="Times New Roman" panose="02020603050405020304" pitchFamily="18" charset="0"/>
                        </a:rPr>
                        <a:t>Deep convolutional neural networks for multi-modality isointense infant brain image segmentation</a:t>
                      </a:r>
                      <a:endParaRPr lang="en-IN" sz="14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endParaRPr lang="en-US" sz="1400" b="0" dirty="0">
                        <a:effectLst/>
                        <a:latin typeface="Times New Roman" panose="02020603050405020304" pitchFamily="18" charset="0"/>
                        <a:cs typeface="Times New Roman" panose="02020603050405020304" pitchFamily="18" charset="0"/>
                      </a:endParaRPr>
                    </a:p>
                    <a:p>
                      <a:pPr algn="ctr"/>
                      <a:endParaRPr lang="en-US" sz="1400" b="0" dirty="0">
                        <a:effectLst/>
                        <a:latin typeface="Times New Roman" panose="02020603050405020304" pitchFamily="18" charset="0"/>
                        <a:cs typeface="Times New Roman" panose="02020603050405020304" pitchFamily="18" charset="0"/>
                      </a:endParaRPr>
                    </a:p>
                    <a:p>
                      <a:pPr algn="ctr"/>
                      <a:r>
                        <a:rPr lang="en-US" sz="1400" b="0" dirty="0">
                          <a:effectLst/>
                          <a:latin typeface="Times New Roman" panose="02020603050405020304" pitchFamily="18" charset="0"/>
                          <a:cs typeface="Times New Roman" panose="02020603050405020304" pitchFamily="18" charset="0"/>
                        </a:rPr>
                        <a:t>Deep CNN for multi-modality brain image segmentation, </a:t>
                      </a:r>
                      <a:r>
                        <a:rPr lang="fr-FR" sz="1400" b="0" dirty="0">
                          <a:effectLst/>
                          <a:latin typeface="Times New Roman" panose="02020603050405020304" pitchFamily="18" charset="0"/>
                          <a:cs typeface="Times New Roman" panose="02020603050405020304" pitchFamily="18" charset="0"/>
                        </a:rPr>
                        <a:t>Support Vector Machine (SVM) Classifier</a:t>
                      </a:r>
                      <a:endParaRPr lang="en-IN" sz="1400" b="0" i="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algn="ctr">
                        <a:lnSpc>
                          <a:spcPct val="107000"/>
                        </a:lnSpc>
                        <a:spcAft>
                          <a:spcPts val="800"/>
                        </a:spcAft>
                      </a:pPr>
                      <a:endParaRPr lang="en-IN" sz="1400" b="0" kern="1200" dirty="0">
                        <a:solidFill>
                          <a:schemeClr val="dk1"/>
                        </a:solidFill>
                        <a:effectLst/>
                        <a:latin typeface="Times New Roman" panose="02020603050405020304" pitchFamily="18" charset="0"/>
                        <a:cs typeface="Times New Roman" panose="02020603050405020304" pitchFamily="18" charset="0"/>
                      </a:endParaRPr>
                    </a:p>
                    <a:p>
                      <a:pPr algn="ctr">
                        <a:lnSpc>
                          <a:spcPct val="107000"/>
                        </a:lnSpc>
                        <a:spcAft>
                          <a:spcPts val="800"/>
                        </a:spcAft>
                      </a:pPr>
                      <a:endParaRPr lang="en-IN" sz="1400" b="0" kern="1200" dirty="0">
                        <a:solidFill>
                          <a:schemeClr val="dk1"/>
                        </a:solidFill>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400" b="0" kern="1200" dirty="0">
                          <a:solidFill>
                            <a:schemeClr val="dk1"/>
                          </a:solidFill>
                          <a:effectLst/>
                          <a:latin typeface="Times New Roman" panose="02020603050405020304" pitchFamily="18" charset="0"/>
                          <a:cs typeface="Times New Roman" panose="02020603050405020304" pitchFamily="18" charset="0"/>
                        </a:rPr>
                        <a:t>Deep convolutional neural networks (CNNs) was used for segmenting iso-intense stage brain tissues (infant brain tissues) into white matter (WM), </a:t>
                      </a:r>
                      <a:r>
                        <a:rPr lang="en-IN" sz="1400" b="0" kern="1200" dirty="0" err="1">
                          <a:solidFill>
                            <a:schemeClr val="dk1"/>
                          </a:solidFill>
                          <a:effectLst/>
                          <a:latin typeface="Times New Roman" panose="02020603050405020304" pitchFamily="18" charset="0"/>
                          <a:cs typeface="Times New Roman" panose="02020603050405020304" pitchFamily="18" charset="0"/>
                        </a:rPr>
                        <a:t>gray</a:t>
                      </a:r>
                      <a:r>
                        <a:rPr lang="en-IN" sz="1400" b="0" kern="1200" dirty="0">
                          <a:solidFill>
                            <a:schemeClr val="dk1"/>
                          </a:solidFill>
                          <a:effectLst/>
                          <a:latin typeface="Times New Roman" panose="02020603050405020304" pitchFamily="18" charset="0"/>
                          <a:cs typeface="Times New Roman" panose="02020603050405020304" pitchFamily="18" charset="0"/>
                        </a:rPr>
                        <a:t> matter (GM), and cerebrospinal fluid (CSF).</a:t>
                      </a:r>
                      <a:endParaRPr lang="en-IN" sz="14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0" dirty="0">
                        <a:effectLst/>
                        <a:latin typeface="Times New Roman" panose="02020603050405020304" pitchFamily="18"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0" dirty="0">
                          <a:effectLst/>
                          <a:latin typeface="Times New Roman" panose="02020603050405020304" pitchFamily="18" charset="0"/>
                          <a:cs typeface="Times New Roman" panose="02020603050405020304" pitchFamily="18" charset="0"/>
                        </a:rPr>
                        <a:t>CNN outperformed other methods for segmenting  all three types of brain tissues</a:t>
                      </a:r>
                      <a:endParaRPr lang="en-IN" sz="14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extLst>
                  <a:ext uri="{0D108BD9-81ED-4DB2-BD59-A6C34878D82A}">
                    <a16:rowId xmlns:a16="http://schemas.microsoft.com/office/drawing/2014/main" val="2484059909"/>
                  </a:ext>
                </a:extLst>
              </a:tr>
            </a:tbl>
          </a:graphicData>
        </a:graphic>
      </p:graphicFrame>
    </p:spTree>
    <p:extLst>
      <p:ext uri="{BB962C8B-B14F-4D97-AF65-F5344CB8AC3E}">
        <p14:creationId xmlns:p14="http://schemas.microsoft.com/office/powerpoint/2010/main" val="2007442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738" y="-26994"/>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742F4499-08F7-0B3B-C5DD-5EE124D124A5}"/>
              </a:ext>
            </a:extLst>
          </p:cNvPr>
          <p:cNvSpPr txBox="1"/>
          <p:nvPr/>
        </p:nvSpPr>
        <p:spPr>
          <a:xfrm>
            <a:off x="1467867" y="334493"/>
            <a:ext cx="7072362"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itchFamily="18" charset="0"/>
              </a:rPr>
              <a:t> LITERATURE SURVEY</a:t>
            </a:r>
          </a:p>
        </p:txBody>
      </p:sp>
      <p:graphicFrame>
        <p:nvGraphicFramePr>
          <p:cNvPr id="9" name="Table 8">
            <a:extLst>
              <a:ext uri="{FF2B5EF4-FFF2-40B4-BE49-F238E27FC236}">
                <a16:creationId xmlns:a16="http://schemas.microsoft.com/office/drawing/2014/main" id="{0F8D83B4-8A30-B5C9-A9CE-C6DF1E5AA0E7}"/>
              </a:ext>
            </a:extLst>
          </p:cNvPr>
          <p:cNvGraphicFramePr>
            <a:graphicFrameLocks noGrp="1"/>
          </p:cNvGraphicFramePr>
          <p:nvPr>
            <p:extLst>
              <p:ext uri="{D42A27DB-BD31-4B8C-83A1-F6EECF244321}">
                <p14:modId xmlns:p14="http://schemas.microsoft.com/office/powerpoint/2010/main" val="3067979175"/>
              </p:ext>
            </p:extLst>
          </p:nvPr>
        </p:nvGraphicFramePr>
        <p:xfrm>
          <a:off x="1259632" y="1219200"/>
          <a:ext cx="7488832" cy="4419599"/>
        </p:xfrm>
        <a:graphic>
          <a:graphicData uri="http://schemas.openxmlformats.org/drawingml/2006/table">
            <a:tbl>
              <a:tblPr bandRow="1">
                <a:tableStyleId>{BC89EF96-8CEA-46FF-86C4-4CE0E7609802}</a:tableStyleId>
              </a:tblPr>
              <a:tblGrid>
                <a:gridCol w="504056">
                  <a:extLst>
                    <a:ext uri="{9D8B030D-6E8A-4147-A177-3AD203B41FA5}">
                      <a16:colId xmlns:a16="http://schemas.microsoft.com/office/drawing/2014/main" val="2878815983"/>
                    </a:ext>
                  </a:extLst>
                </a:gridCol>
                <a:gridCol w="1219177">
                  <a:extLst>
                    <a:ext uri="{9D8B030D-6E8A-4147-A177-3AD203B41FA5}">
                      <a16:colId xmlns:a16="http://schemas.microsoft.com/office/drawing/2014/main" val="3643796919"/>
                    </a:ext>
                  </a:extLst>
                </a:gridCol>
                <a:gridCol w="1093994">
                  <a:extLst>
                    <a:ext uri="{9D8B030D-6E8A-4147-A177-3AD203B41FA5}">
                      <a16:colId xmlns:a16="http://schemas.microsoft.com/office/drawing/2014/main" val="3732861824"/>
                    </a:ext>
                  </a:extLst>
                </a:gridCol>
                <a:gridCol w="1287229">
                  <a:extLst>
                    <a:ext uri="{9D8B030D-6E8A-4147-A177-3AD203B41FA5}">
                      <a16:colId xmlns:a16="http://schemas.microsoft.com/office/drawing/2014/main" val="2651242386"/>
                    </a:ext>
                  </a:extLst>
                </a:gridCol>
                <a:gridCol w="1991103">
                  <a:extLst>
                    <a:ext uri="{9D8B030D-6E8A-4147-A177-3AD203B41FA5}">
                      <a16:colId xmlns:a16="http://schemas.microsoft.com/office/drawing/2014/main" val="1338857197"/>
                    </a:ext>
                  </a:extLst>
                </a:gridCol>
                <a:gridCol w="1393273">
                  <a:extLst>
                    <a:ext uri="{9D8B030D-6E8A-4147-A177-3AD203B41FA5}">
                      <a16:colId xmlns:a16="http://schemas.microsoft.com/office/drawing/2014/main" val="1520104426"/>
                    </a:ext>
                  </a:extLst>
                </a:gridCol>
              </a:tblGrid>
              <a:tr h="899533">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SL No.</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Authors</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IN"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Title</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Algorithms</a:t>
                      </a: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and</a:t>
                      </a: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Classifiers</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Abstract</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IN"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Result</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extLst>
                  <a:ext uri="{0D108BD9-81ED-4DB2-BD59-A6C34878D82A}">
                    <a16:rowId xmlns:a16="http://schemas.microsoft.com/office/drawing/2014/main" val="3717152397"/>
                  </a:ext>
                </a:extLst>
              </a:tr>
              <a:tr h="3520066">
                <a:tc>
                  <a:txBody>
                    <a:bodyPr/>
                    <a:lstStyle/>
                    <a:p>
                      <a:pPr algn="ctr">
                        <a:lnSpc>
                          <a:spcPct val="107000"/>
                        </a:lnSpc>
                        <a:spcAft>
                          <a:spcPts val="800"/>
                        </a:spcAft>
                      </a:pPr>
                      <a:endParaRPr lang="en-US" sz="1400" b="0" dirty="0">
                        <a:effectLst/>
                        <a:latin typeface="Times New Roman" panose="02020603050405020304" pitchFamily="18"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0" dirty="0">
                          <a:effectLst/>
                          <a:latin typeface="Times New Roman" panose="02020603050405020304" pitchFamily="18" charset="0"/>
                          <a:cs typeface="Times New Roman" panose="02020603050405020304" pitchFamily="18" charset="0"/>
                        </a:rPr>
                        <a:t>3</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0" kern="1200" dirty="0">
                        <a:solidFill>
                          <a:schemeClr val="dk1"/>
                        </a:solidFill>
                        <a:effectLst/>
                        <a:latin typeface="Times New Roman" panose="02020603050405020304" pitchFamily="18" charset="0"/>
                        <a:cs typeface="Times New Roman" panose="02020603050405020304" pitchFamily="18" charset="0"/>
                      </a:endParaRPr>
                    </a:p>
                    <a:p>
                      <a:pPr algn="ctr">
                        <a:lnSpc>
                          <a:spcPct val="107000"/>
                        </a:lnSpc>
                        <a:spcAft>
                          <a:spcPts val="800"/>
                        </a:spcAft>
                      </a:pPr>
                      <a:endParaRPr lang="en-US" sz="1400" b="0" kern="1200" dirty="0">
                        <a:solidFill>
                          <a:schemeClr val="dk1"/>
                        </a:solidFill>
                        <a:effectLst/>
                        <a:latin typeface="Times New Roman" panose="02020603050405020304" pitchFamily="18" charset="0"/>
                        <a:cs typeface="Times New Roman" panose="02020603050405020304" pitchFamily="18" charset="0"/>
                      </a:endParaRPr>
                    </a:p>
                    <a:p>
                      <a:pPr algn="ctr">
                        <a:lnSpc>
                          <a:spcPct val="107000"/>
                        </a:lnSpc>
                        <a:spcAft>
                          <a:spcPts val="800"/>
                        </a:spcAft>
                      </a:pPr>
                      <a:endParaRPr lang="en-US" sz="1400" b="0" kern="1200" dirty="0">
                        <a:solidFill>
                          <a:schemeClr val="dk1"/>
                        </a:solidFill>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0" kern="1200" dirty="0" err="1">
                          <a:solidFill>
                            <a:schemeClr val="dk1"/>
                          </a:solidFill>
                          <a:effectLst/>
                          <a:latin typeface="Times New Roman" panose="02020603050405020304" pitchFamily="18" charset="0"/>
                          <a:cs typeface="Times New Roman" panose="02020603050405020304" pitchFamily="18" charset="0"/>
                        </a:rPr>
                        <a:t>Toan</a:t>
                      </a:r>
                      <a:r>
                        <a:rPr lang="en-US" sz="1400" b="0" kern="1200" dirty="0">
                          <a:solidFill>
                            <a:schemeClr val="dk1"/>
                          </a:solidFill>
                          <a:effectLst/>
                          <a:latin typeface="Times New Roman" panose="02020603050405020304" pitchFamily="18" charset="0"/>
                          <a:cs typeface="Times New Roman" panose="02020603050405020304" pitchFamily="18" charset="0"/>
                        </a:rPr>
                        <a:t> Duc Bui, </a:t>
                      </a:r>
                      <a:r>
                        <a:rPr lang="en-US" sz="1400" b="0" kern="1200" dirty="0" err="1">
                          <a:solidFill>
                            <a:schemeClr val="dk1"/>
                          </a:solidFill>
                          <a:effectLst/>
                          <a:latin typeface="Times New Roman" panose="02020603050405020304" pitchFamily="18" charset="0"/>
                          <a:cs typeface="Times New Roman" panose="02020603050405020304" pitchFamily="18" charset="0"/>
                        </a:rPr>
                        <a:t>Jitae</a:t>
                      </a:r>
                      <a:r>
                        <a:rPr lang="en-US" sz="1400" b="0" kern="1200" dirty="0">
                          <a:solidFill>
                            <a:schemeClr val="dk1"/>
                          </a:solidFill>
                          <a:effectLst/>
                          <a:latin typeface="Times New Roman" panose="02020603050405020304" pitchFamily="18" charset="0"/>
                          <a:cs typeface="Times New Roman" panose="02020603050405020304" pitchFamily="18" charset="0"/>
                        </a:rPr>
                        <a:t> Shin, </a:t>
                      </a:r>
                      <a:r>
                        <a:rPr lang="en-US" sz="1400" b="0" kern="1200" dirty="0" err="1">
                          <a:solidFill>
                            <a:schemeClr val="dk1"/>
                          </a:solidFill>
                          <a:effectLst/>
                          <a:latin typeface="Times New Roman" panose="02020603050405020304" pitchFamily="18" charset="0"/>
                          <a:cs typeface="Times New Roman" panose="02020603050405020304" pitchFamily="18" charset="0"/>
                        </a:rPr>
                        <a:t>Taesup</a:t>
                      </a:r>
                      <a:r>
                        <a:rPr lang="en-US" sz="1400" b="0" kern="1200" dirty="0">
                          <a:solidFill>
                            <a:schemeClr val="dk1"/>
                          </a:solidFill>
                          <a:effectLst/>
                          <a:latin typeface="Times New Roman" panose="02020603050405020304" pitchFamily="18" charset="0"/>
                          <a:cs typeface="Times New Roman" panose="02020603050405020304" pitchFamily="18" charset="0"/>
                        </a:rPr>
                        <a:t> Moon</a:t>
                      </a:r>
                      <a:endParaRPr lang="en-IN" sz="14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0" kern="1200" dirty="0">
                        <a:solidFill>
                          <a:schemeClr val="dk1"/>
                        </a:solidFill>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0" kern="1200" dirty="0">
                          <a:solidFill>
                            <a:schemeClr val="dk1"/>
                          </a:solidFill>
                          <a:effectLst/>
                          <a:latin typeface="Times New Roman" panose="02020603050405020304" pitchFamily="18" charset="0"/>
                          <a:cs typeface="Times New Roman" panose="02020603050405020304" pitchFamily="18" charset="0"/>
                        </a:rPr>
                        <a:t>Skip- connected 3D </a:t>
                      </a:r>
                      <a:r>
                        <a:rPr lang="en-US" sz="1400" b="0" kern="1200" dirty="0" err="1">
                          <a:solidFill>
                            <a:schemeClr val="dk1"/>
                          </a:solidFill>
                          <a:effectLst/>
                          <a:latin typeface="Times New Roman" panose="02020603050405020304" pitchFamily="18" charset="0"/>
                          <a:cs typeface="Times New Roman" panose="02020603050405020304" pitchFamily="18" charset="0"/>
                        </a:rPr>
                        <a:t>DenseNet</a:t>
                      </a:r>
                      <a:r>
                        <a:rPr lang="en-US" sz="1400" b="0" kern="1200" dirty="0">
                          <a:solidFill>
                            <a:schemeClr val="dk1"/>
                          </a:solidFill>
                          <a:effectLst/>
                          <a:latin typeface="Times New Roman" panose="02020603050405020304" pitchFamily="18" charset="0"/>
                          <a:cs typeface="Times New Roman" panose="02020603050405020304" pitchFamily="18" charset="0"/>
                        </a:rPr>
                        <a:t> for volumetric infant brain MRI segmentation, Biomed. Signal Process.</a:t>
                      </a:r>
                      <a:endParaRPr lang="en-IN" sz="14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endParaRPr lang="en-US" sz="1400" b="0" dirty="0">
                        <a:effectLst/>
                        <a:latin typeface="Times New Roman" panose="02020603050405020304" pitchFamily="18" charset="0"/>
                        <a:cs typeface="Times New Roman" panose="02020603050405020304" pitchFamily="18" charset="0"/>
                      </a:endParaRPr>
                    </a:p>
                    <a:p>
                      <a:pPr algn="ctr"/>
                      <a:r>
                        <a:rPr lang="en-US" sz="1400" b="0" dirty="0">
                          <a:effectLst/>
                          <a:latin typeface="Times New Roman" panose="02020603050405020304" pitchFamily="18" charset="0"/>
                          <a:cs typeface="Times New Roman" panose="02020603050405020304" pitchFamily="18" charset="0"/>
                        </a:rPr>
                        <a:t>Fully Convolutional Densely Connected Network with Skip Connections for Volumetric infant brain tissue Segmentation, </a:t>
                      </a:r>
                      <a:r>
                        <a:rPr lang="en-US" sz="1400" b="0" dirty="0" err="1">
                          <a:effectLst/>
                          <a:latin typeface="Times New Roman" panose="02020603050405020304" pitchFamily="18" charset="0"/>
                          <a:cs typeface="Times New Roman" panose="02020603050405020304" pitchFamily="18" charset="0"/>
                        </a:rPr>
                        <a:t>DenseNet</a:t>
                      </a:r>
                      <a:r>
                        <a:rPr lang="en-US" sz="1400" b="0" dirty="0">
                          <a:effectLst/>
                          <a:latin typeface="Times New Roman" panose="02020603050405020304" pitchFamily="18" charset="0"/>
                          <a:cs typeface="Times New Roman" panose="02020603050405020304" pitchFamily="18" charset="0"/>
                        </a:rPr>
                        <a:t> for classification task</a:t>
                      </a:r>
                      <a:endParaRPr lang="en-IN" sz="1400" b="0" i="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algn="ctr">
                        <a:lnSpc>
                          <a:spcPct val="107000"/>
                        </a:lnSpc>
                        <a:spcAft>
                          <a:spcPts val="800"/>
                        </a:spcAft>
                      </a:pPr>
                      <a:endParaRPr lang="en-US" sz="1400" b="0" kern="1200" dirty="0">
                        <a:solidFill>
                          <a:schemeClr val="dk1"/>
                        </a:solidFill>
                        <a:effectLst/>
                        <a:latin typeface="Times New Roman" panose="02020603050405020304" pitchFamily="18" charset="0"/>
                        <a:cs typeface="Times New Roman" panose="02020603050405020304" pitchFamily="18" charset="0"/>
                      </a:endParaRPr>
                    </a:p>
                    <a:p>
                      <a:pPr algn="ctr">
                        <a:lnSpc>
                          <a:spcPct val="107000"/>
                        </a:lnSpc>
                        <a:spcAft>
                          <a:spcPts val="800"/>
                        </a:spcAft>
                      </a:pPr>
                      <a:endParaRPr lang="en-US" sz="1400" b="0" kern="1200" dirty="0">
                        <a:solidFill>
                          <a:schemeClr val="dk1"/>
                        </a:solidFill>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0" kern="1200" dirty="0">
                          <a:solidFill>
                            <a:schemeClr val="dk1"/>
                          </a:solidFill>
                          <a:effectLst/>
                          <a:latin typeface="Times New Roman" panose="02020603050405020304" pitchFamily="18" charset="0"/>
                          <a:cs typeface="Times New Roman" panose="02020603050405020304" pitchFamily="18" charset="0"/>
                        </a:rPr>
                        <a:t>The suggested network, known as 3D-SkipDenseSeg, extends the benefit of the newly developed </a:t>
                      </a:r>
                      <a:r>
                        <a:rPr lang="en-US" sz="1400" b="0" kern="1200" dirty="0" err="1">
                          <a:solidFill>
                            <a:schemeClr val="dk1"/>
                          </a:solidFill>
                          <a:effectLst/>
                          <a:latin typeface="Times New Roman" panose="02020603050405020304" pitchFamily="18" charset="0"/>
                          <a:cs typeface="Times New Roman" panose="02020603050405020304" pitchFamily="18" charset="0"/>
                        </a:rPr>
                        <a:t>DenseNet</a:t>
                      </a:r>
                      <a:r>
                        <a:rPr lang="en-US" sz="1400" b="0" kern="1200" dirty="0">
                          <a:solidFill>
                            <a:schemeClr val="dk1"/>
                          </a:solidFill>
                          <a:effectLst/>
                          <a:latin typeface="Times New Roman" panose="02020603050405020304" pitchFamily="18" charset="0"/>
                          <a:cs typeface="Times New Roman" panose="02020603050405020304" pitchFamily="18" charset="0"/>
                        </a:rPr>
                        <a:t> for classification task to segment the brain tissue using MRI.</a:t>
                      </a:r>
                      <a:endParaRPr lang="en-IN" sz="14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0" kern="1200" dirty="0">
                        <a:solidFill>
                          <a:schemeClr val="dk1"/>
                        </a:solidFill>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0" kern="1200" dirty="0">
                          <a:solidFill>
                            <a:schemeClr val="dk1"/>
                          </a:solidFill>
                          <a:effectLst/>
                          <a:latin typeface="Times New Roman" panose="02020603050405020304" pitchFamily="18" charset="0"/>
                          <a:cs typeface="Times New Roman" panose="02020603050405020304" pitchFamily="18" charset="0"/>
                        </a:rPr>
                        <a:t>The best dice similarity coefficient (DSC) was attained by 3D-SkipDenseSeg, which was 90.37 1.38% (WM), 92.27 0.81% (GM), and 95.79 0.54%. (CSF)</a:t>
                      </a:r>
                      <a:endParaRPr lang="en-IN" sz="14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extLst>
                  <a:ext uri="{0D108BD9-81ED-4DB2-BD59-A6C34878D82A}">
                    <a16:rowId xmlns:a16="http://schemas.microsoft.com/office/drawing/2014/main" val="2484059909"/>
                  </a:ext>
                </a:extLst>
              </a:tr>
            </a:tbl>
          </a:graphicData>
        </a:graphic>
      </p:graphicFrame>
    </p:spTree>
    <p:extLst>
      <p:ext uri="{BB962C8B-B14F-4D97-AF65-F5344CB8AC3E}">
        <p14:creationId xmlns:p14="http://schemas.microsoft.com/office/powerpoint/2010/main" val="3852552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738" y="-26994"/>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TextBox 4">
            <a:extLst>
              <a:ext uri="{FF2B5EF4-FFF2-40B4-BE49-F238E27FC236}">
                <a16:creationId xmlns:a16="http://schemas.microsoft.com/office/drawing/2014/main" id="{742F4499-08F7-0B3B-C5DD-5EE124D124A5}"/>
              </a:ext>
            </a:extLst>
          </p:cNvPr>
          <p:cNvSpPr txBox="1"/>
          <p:nvPr/>
        </p:nvSpPr>
        <p:spPr>
          <a:xfrm>
            <a:off x="1467867" y="334493"/>
            <a:ext cx="7072362"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itchFamily="18" charset="0"/>
              </a:rPr>
              <a:t> LITERATURE SURVEY</a:t>
            </a:r>
          </a:p>
        </p:txBody>
      </p:sp>
      <p:graphicFrame>
        <p:nvGraphicFramePr>
          <p:cNvPr id="9" name="Table 8">
            <a:extLst>
              <a:ext uri="{FF2B5EF4-FFF2-40B4-BE49-F238E27FC236}">
                <a16:creationId xmlns:a16="http://schemas.microsoft.com/office/drawing/2014/main" id="{0F8D83B4-8A30-B5C9-A9CE-C6DF1E5AA0E7}"/>
              </a:ext>
            </a:extLst>
          </p:cNvPr>
          <p:cNvGraphicFramePr>
            <a:graphicFrameLocks noGrp="1"/>
          </p:cNvGraphicFramePr>
          <p:nvPr>
            <p:extLst>
              <p:ext uri="{D42A27DB-BD31-4B8C-83A1-F6EECF244321}">
                <p14:modId xmlns:p14="http://schemas.microsoft.com/office/powerpoint/2010/main" val="908544517"/>
              </p:ext>
            </p:extLst>
          </p:nvPr>
        </p:nvGraphicFramePr>
        <p:xfrm>
          <a:off x="1259632" y="1219200"/>
          <a:ext cx="7488832" cy="4419599"/>
        </p:xfrm>
        <a:graphic>
          <a:graphicData uri="http://schemas.openxmlformats.org/drawingml/2006/table">
            <a:tbl>
              <a:tblPr bandRow="1">
                <a:tableStyleId>{BC89EF96-8CEA-46FF-86C4-4CE0E7609802}</a:tableStyleId>
              </a:tblPr>
              <a:tblGrid>
                <a:gridCol w="504056">
                  <a:extLst>
                    <a:ext uri="{9D8B030D-6E8A-4147-A177-3AD203B41FA5}">
                      <a16:colId xmlns:a16="http://schemas.microsoft.com/office/drawing/2014/main" val="2878815983"/>
                    </a:ext>
                  </a:extLst>
                </a:gridCol>
                <a:gridCol w="1219177">
                  <a:extLst>
                    <a:ext uri="{9D8B030D-6E8A-4147-A177-3AD203B41FA5}">
                      <a16:colId xmlns:a16="http://schemas.microsoft.com/office/drawing/2014/main" val="3643796919"/>
                    </a:ext>
                  </a:extLst>
                </a:gridCol>
                <a:gridCol w="1093994">
                  <a:extLst>
                    <a:ext uri="{9D8B030D-6E8A-4147-A177-3AD203B41FA5}">
                      <a16:colId xmlns:a16="http://schemas.microsoft.com/office/drawing/2014/main" val="3732861824"/>
                    </a:ext>
                  </a:extLst>
                </a:gridCol>
                <a:gridCol w="1287229">
                  <a:extLst>
                    <a:ext uri="{9D8B030D-6E8A-4147-A177-3AD203B41FA5}">
                      <a16:colId xmlns:a16="http://schemas.microsoft.com/office/drawing/2014/main" val="2651242386"/>
                    </a:ext>
                  </a:extLst>
                </a:gridCol>
                <a:gridCol w="1991103">
                  <a:extLst>
                    <a:ext uri="{9D8B030D-6E8A-4147-A177-3AD203B41FA5}">
                      <a16:colId xmlns:a16="http://schemas.microsoft.com/office/drawing/2014/main" val="1338857197"/>
                    </a:ext>
                  </a:extLst>
                </a:gridCol>
                <a:gridCol w="1393273">
                  <a:extLst>
                    <a:ext uri="{9D8B030D-6E8A-4147-A177-3AD203B41FA5}">
                      <a16:colId xmlns:a16="http://schemas.microsoft.com/office/drawing/2014/main" val="1520104426"/>
                    </a:ext>
                  </a:extLst>
                </a:gridCol>
              </a:tblGrid>
              <a:tr h="899533">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SL No.</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Authors</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IN"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Title</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Algorithms</a:t>
                      </a: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and</a:t>
                      </a: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Classifiers</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1" dirty="0">
                          <a:effectLst/>
                          <a:latin typeface="Times New Roman" panose="02020603050405020304" pitchFamily="18" charset="0"/>
                          <a:cs typeface="Times New Roman" panose="02020603050405020304" pitchFamily="18" charset="0"/>
                        </a:rPr>
                        <a:t>Abstract</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IN" sz="1400" b="1"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Result</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extLst>
                  <a:ext uri="{0D108BD9-81ED-4DB2-BD59-A6C34878D82A}">
                    <a16:rowId xmlns:a16="http://schemas.microsoft.com/office/drawing/2014/main" val="3717152397"/>
                  </a:ext>
                </a:extLst>
              </a:tr>
              <a:tr h="3520066">
                <a:tc>
                  <a:txBody>
                    <a:bodyPr/>
                    <a:lstStyle/>
                    <a:p>
                      <a:pPr algn="ctr">
                        <a:lnSpc>
                          <a:spcPct val="107000"/>
                        </a:lnSpc>
                        <a:spcAft>
                          <a:spcPts val="800"/>
                        </a:spcAft>
                      </a:pPr>
                      <a:endParaRPr lang="en-US" sz="1400" b="0" dirty="0">
                        <a:effectLst/>
                        <a:latin typeface="Times New Roman" panose="02020603050405020304" pitchFamily="18"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cs typeface="Times New Roman" panose="02020603050405020304" pitchFamily="18" charset="0"/>
                      </a:endParaRPr>
                    </a:p>
                    <a:p>
                      <a:pPr algn="ctr">
                        <a:lnSpc>
                          <a:spcPct val="107000"/>
                        </a:lnSpc>
                        <a:spcAft>
                          <a:spcPts val="800"/>
                        </a:spcAft>
                      </a:pPr>
                      <a:endParaRPr lang="en-US" sz="1400" b="0"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0" dirty="0">
                          <a:effectLst/>
                          <a:latin typeface="Times New Roman" panose="02020603050405020304" pitchFamily="18" charset="0"/>
                          <a:cs typeface="Times New Roman" panose="02020603050405020304" pitchFamily="18" charset="0"/>
                        </a:rPr>
                        <a:t>4</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0" kern="1200" dirty="0">
                        <a:solidFill>
                          <a:schemeClr val="dk1"/>
                        </a:solidFill>
                        <a:effectLst/>
                        <a:latin typeface="Times New Roman" panose="02020603050405020304" pitchFamily="18" charset="0"/>
                        <a:cs typeface="Times New Roman" panose="02020603050405020304" pitchFamily="18" charset="0"/>
                      </a:endParaRPr>
                    </a:p>
                    <a:p>
                      <a:pPr algn="ctr">
                        <a:lnSpc>
                          <a:spcPct val="107000"/>
                        </a:lnSpc>
                        <a:spcAft>
                          <a:spcPts val="800"/>
                        </a:spcAft>
                      </a:pPr>
                      <a:endParaRPr lang="en-US" sz="1400" b="0" kern="1200" dirty="0">
                        <a:solidFill>
                          <a:schemeClr val="dk1"/>
                        </a:solidFill>
                        <a:effectLst/>
                        <a:latin typeface="Times New Roman" panose="02020603050405020304" pitchFamily="18" charset="0"/>
                        <a:cs typeface="Times New Roman" panose="02020603050405020304" pitchFamily="18" charset="0"/>
                      </a:endParaRPr>
                    </a:p>
                    <a:p>
                      <a:pPr algn="ctr">
                        <a:lnSpc>
                          <a:spcPct val="107000"/>
                        </a:lnSpc>
                        <a:spcAft>
                          <a:spcPts val="800"/>
                        </a:spcAft>
                      </a:pPr>
                      <a:endParaRPr lang="en-US" sz="1400" b="0" kern="1200" dirty="0">
                        <a:solidFill>
                          <a:schemeClr val="dk1"/>
                        </a:solidFill>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0" kern="1200" dirty="0">
                          <a:solidFill>
                            <a:schemeClr val="dk1"/>
                          </a:solidFill>
                          <a:effectLst/>
                          <a:latin typeface="Times New Roman" panose="02020603050405020304" pitchFamily="18" charset="0"/>
                          <a:cs typeface="Times New Roman" panose="02020603050405020304" pitchFamily="18" charset="0"/>
                        </a:rPr>
                        <a:t>Salma </a:t>
                      </a:r>
                      <a:r>
                        <a:rPr lang="en-US" sz="1400" b="0" kern="1200" dirty="0" err="1">
                          <a:solidFill>
                            <a:schemeClr val="dk1"/>
                          </a:solidFill>
                          <a:effectLst/>
                          <a:latin typeface="Times New Roman" panose="02020603050405020304" pitchFamily="18" charset="0"/>
                          <a:cs typeface="Times New Roman" panose="02020603050405020304" pitchFamily="18" charset="0"/>
                        </a:rPr>
                        <a:t>Alqazzaz</a:t>
                      </a:r>
                      <a:r>
                        <a:rPr lang="en-US" sz="1400" b="0" kern="1200" dirty="0">
                          <a:solidFill>
                            <a:schemeClr val="dk1"/>
                          </a:solidFill>
                          <a:effectLst/>
                          <a:latin typeface="Times New Roman" panose="02020603050405020304" pitchFamily="18" charset="0"/>
                          <a:cs typeface="Times New Roman" panose="02020603050405020304" pitchFamily="18" charset="0"/>
                        </a:rPr>
                        <a:t>, </a:t>
                      </a:r>
                      <a:r>
                        <a:rPr lang="en-US" sz="1400" b="0" kern="1200" dirty="0" err="1">
                          <a:solidFill>
                            <a:schemeClr val="dk1"/>
                          </a:solidFill>
                          <a:effectLst/>
                          <a:latin typeface="Times New Roman" panose="02020603050405020304" pitchFamily="18" charset="0"/>
                          <a:cs typeface="Times New Roman" panose="02020603050405020304" pitchFamily="18" charset="0"/>
                        </a:rPr>
                        <a:t>Xianfang</a:t>
                      </a:r>
                      <a:r>
                        <a:rPr lang="en-US" sz="1400" b="0" kern="1200" dirty="0">
                          <a:solidFill>
                            <a:schemeClr val="dk1"/>
                          </a:solidFill>
                          <a:effectLst/>
                          <a:latin typeface="Times New Roman" panose="02020603050405020304" pitchFamily="18" charset="0"/>
                          <a:cs typeface="Times New Roman" panose="02020603050405020304" pitchFamily="18" charset="0"/>
                        </a:rPr>
                        <a:t> Sun, Xin Yang, Len </a:t>
                      </a:r>
                      <a:r>
                        <a:rPr lang="en-US" sz="1400" b="0" kern="1200" dirty="0" err="1">
                          <a:solidFill>
                            <a:schemeClr val="dk1"/>
                          </a:solidFill>
                          <a:effectLst/>
                          <a:latin typeface="Times New Roman" panose="02020603050405020304" pitchFamily="18" charset="0"/>
                          <a:cs typeface="Times New Roman" panose="02020603050405020304" pitchFamily="18" charset="0"/>
                        </a:rPr>
                        <a:t>Nokes</a:t>
                      </a:r>
                      <a:endParaRPr lang="en-IN" sz="14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0" kern="1200" dirty="0">
                        <a:solidFill>
                          <a:schemeClr val="dk1"/>
                        </a:solidFill>
                        <a:effectLst/>
                        <a:latin typeface="Times New Roman" panose="02020603050405020304" pitchFamily="18" charset="0"/>
                        <a:cs typeface="Times New Roman" panose="02020603050405020304" pitchFamily="18" charset="0"/>
                      </a:endParaRPr>
                    </a:p>
                    <a:p>
                      <a:pPr algn="ctr">
                        <a:lnSpc>
                          <a:spcPct val="107000"/>
                        </a:lnSpc>
                        <a:spcAft>
                          <a:spcPts val="800"/>
                        </a:spcAft>
                      </a:pPr>
                      <a:endParaRPr lang="en-US" sz="1400" b="0" kern="1200" dirty="0">
                        <a:solidFill>
                          <a:schemeClr val="dk1"/>
                        </a:solidFill>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0" kern="1200" dirty="0">
                          <a:solidFill>
                            <a:schemeClr val="dk1"/>
                          </a:solidFill>
                          <a:effectLst/>
                          <a:latin typeface="Times New Roman" panose="02020603050405020304" pitchFamily="18" charset="0"/>
                          <a:cs typeface="Times New Roman" panose="02020603050405020304" pitchFamily="18" charset="0"/>
                        </a:rPr>
                        <a:t>Automated brain tumor segmentation on multi-modal MR image using </a:t>
                      </a:r>
                      <a:r>
                        <a:rPr lang="en-US" sz="1400" b="0" kern="1200" dirty="0" err="1">
                          <a:solidFill>
                            <a:schemeClr val="dk1"/>
                          </a:solidFill>
                          <a:effectLst/>
                          <a:latin typeface="Times New Roman" panose="02020603050405020304" pitchFamily="18" charset="0"/>
                          <a:cs typeface="Times New Roman" panose="02020603050405020304" pitchFamily="18" charset="0"/>
                        </a:rPr>
                        <a:t>SegNet</a:t>
                      </a:r>
                      <a:endParaRPr lang="en-IN" sz="1400" b="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endParaRPr lang="en-US" sz="1400" b="0" dirty="0">
                        <a:effectLst/>
                        <a:latin typeface="Times New Roman" panose="02020603050405020304" pitchFamily="18" charset="0"/>
                        <a:cs typeface="Times New Roman" panose="02020603050405020304" pitchFamily="18" charset="0"/>
                      </a:endParaRPr>
                    </a:p>
                    <a:p>
                      <a:pPr algn="ctr"/>
                      <a:endParaRPr lang="en-US" sz="1400" b="0" dirty="0">
                        <a:effectLst/>
                        <a:latin typeface="Times New Roman" panose="02020603050405020304" pitchFamily="18" charset="0"/>
                        <a:cs typeface="Times New Roman" panose="02020603050405020304" pitchFamily="18" charset="0"/>
                      </a:endParaRPr>
                    </a:p>
                    <a:p>
                      <a:pPr algn="ctr"/>
                      <a:endParaRPr lang="en-US" sz="1400" b="0" dirty="0">
                        <a:effectLst/>
                        <a:latin typeface="Times New Roman" panose="02020603050405020304" pitchFamily="18" charset="0"/>
                        <a:cs typeface="Times New Roman" panose="02020603050405020304" pitchFamily="18" charset="0"/>
                      </a:endParaRPr>
                    </a:p>
                    <a:p>
                      <a:pPr algn="l"/>
                      <a:endParaRPr lang="en-US" sz="1400" b="0" dirty="0">
                        <a:effectLst/>
                        <a:latin typeface="Times New Roman" panose="02020603050405020304" pitchFamily="18" charset="0"/>
                        <a:cs typeface="Times New Roman" panose="02020603050405020304" pitchFamily="18" charset="0"/>
                      </a:endParaRPr>
                    </a:p>
                    <a:p>
                      <a:pPr algn="l"/>
                      <a:r>
                        <a:rPr lang="en-US" sz="1400" b="0" dirty="0">
                          <a:effectLst/>
                          <a:latin typeface="Times New Roman" panose="02020603050405020304" pitchFamily="18" charset="0"/>
                          <a:cs typeface="Times New Roman" panose="02020603050405020304" pitchFamily="18" charset="0"/>
                        </a:rPr>
                        <a:t>Fully Convolutional Neural Network </a:t>
                      </a:r>
                      <a:r>
                        <a:rPr lang="en-US" sz="1400" b="0" dirty="0" err="1">
                          <a:effectLst/>
                          <a:latin typeface="Times New Roman" panose="02020603050405020304" pitchFamily="18" charset="0"/>
                          <a:cs typeface="Times New Roman" panose="02020603050405020304" pitchFamily="18" charset="0"/>
                        </a:rPr>
                        <a:t>SegNet</a:t>
                      </a:r>
                      <a:r>
                        <a:rPr lang="en-US" sz="1400" b="0" dirty="0">
                          <a:effectLst/>
                          <a:latin typeface="Times New Roman" panose="02020603050405020304" pitchFamily="18" charset="0"/>
                          <a:cs typeface="Times New Roman" panose="02020603050405020304" pitchFamily="18" charset="0"/>
                        </a:rPr>
                        <a:t> to 3D     data	</a:t>
                      </a:r>
                      <a:endParaRPr lang="en-IN" sz="1400" b="0" i="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14300" marR="114300" marT="0" marB="0"/>
                </a:tc>
                <a:tc>
                  <a:txBody>
                    <a:bodyPr/>
                    <a:lstStyle/>
                    <a:p>
                      <a:pPr algn="ctr">
                        <a:lnSpc>
                          <a:spcPct val="107000"/>
                        </a:lnSpc>
                        <a:spcAft>
                          <a:spcPts val="800"/>
                        </a:spcAft>
                      </a:pPr>
                      <a:endParaRPr lang="en-US" sz="1400" b="0" kern="1200" dirty="0">
                        <a:solidFill>
                          <a:schemeClr val="dk1"/>
                        </a:solidFill>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0" kern="1200" dirty="0">
                          <a:solidFill>
                            <a:schemeClr val="dk1"/>
                          </a:solidFill>
                          <a:effectLst/>
                          <a:latin typeface="Times New Roman" panose="02020603050405020304" pitchFamily="18" charset="0"/>
                          <a:cs typeface="Times New Roman" panose="02020603050405020304" pitchFamily="18" charset="0"/>
                        </a:rPr>
                        <a:t>A fully convolutional neural network </a:t>
                      </a:r>
                      <a:r>
                        <a:rPr lang="en-US" sz="1400" b="0" kern="1200" dirty="0" err="1">
                          <a:solidFill>
                            <a:schemeClr val="dk1"/>
                          </a:solidFill>
                          <a:effectLst/>
                          <a:latin typeface="Times New Roman" panose="02020603050405020304" pitchFamily="18" charset="0"/>
                          <a:cs typeface="Times New Roman" panose="02020603050405020304" pitchFamily="18" charset="0"/>
                        </a:rPr>
                        <a:t>SegNet</a:t>
                      </a:r>
                      <a:r>
                        <a:rPr lang="en-US" sz="1400" b="0" kern="1200" dirty="0">
                          <a:solidFill>
                            <a:schemeClr val="dk1"/>
                          </a:solidFill>
                          <a:effectLst/>
                          <a:latin typeface="Times New Roman" panose="02020603050405020304" pitchFamily="18" charset="0"/>
                          <a:cs typeface="Times New Roman" panose="02020603050405020304" pitchFamily="18" charset="0"/>
                        </a:rPr>
                        <a:t> is applied to 3D data sets for four MRI modalities (Flair, T1, T1ce, and T2). This algorithm for precisely segmenting a brain tumor, attempts to locate the complete tumor volume and divide it into four sub-tumor regions.</a:t>
                      </a:r>
                      <a:endParaRPr lang="en-IN" sz="14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tc>
                  <a:txBody>
                    <a:bodyPr/>
                    <a:lstStyle/>
                    <a:p>
                      <a:pPr algn="ctr">
                        <a:lnSpc>
                          <a:spcPct val="107000"/>
                        </a:lnSpc>
                        <a:spcAft>
                          <a:spcPts val="800"/>
                        </a:spcAft>
                      </a:pPr>
                      <a:endParaRPr lang="en-US" sz="1400" b="0" kern="1200" dirty="0">
                        <a:solidFill>
                          <a:schemeClr val="dk1"/>
                        </a:solidFill>
                        <a:effectLst/>
                        <a:latin typeface="Times New Roman" panose="02020603050405020304" pitchFamily="18" charset="0"/>
                        <a:cs typeface="Times New Roman" panose="02020603050405020304" pitchFamily="18" charset="0"/>
                      </a:endParaRPr>
                    </a:p>
                    <a:p>
                      <a:pPr algn="ctr">
                        <a:lnSpc>
                          <a:spcPct val="107000"/>
                        </a:lnSpc>
                        <a:spcAft>
                          <a:spcPts val="800"/>
                        </a:spcAft>
                      </a:pPr>
                      <a:endParaRPr lang="en-US" sz="1400" b="0" kern="1200" dirty="0">
                        <a:solidFill>
                          <a:schemeClr val="dk1"/>
                        </a:solidFill>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US" sz="1400" b="0" kern="1200" dirty="0">
                          <a:solidFill>
                            <a:schemeClr val="dk1"/>
                          </a:solidFill>
                          <a:effectLst/>
                          <a:latin typeface="Times New Roman" panose="02020603050405020304" pitchFamily="18" charset="0"/>
                          <a:cs typeface="Times New Roman" panose="02020603050405020304" pitchFamily="18" charset="0"/>
                        </a:rPr>
                        <a:t>F-measure scores were 0.85, 0.81, and 0.79. Specifically, for the augmenting tumor, the tumor core, and the overall tumor.</a:t>
                      </a:r>
                      <a:endParaRPr lang="en-IN" sz="14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3330" marR="23330" marT="0" marB="0"/>
                </a:tc>
                <a:extLst>
                  <a:ext uri="{0D108BD9-81ED-4DB2-BD59-A6C34878D82A}">
                    <a16:rowId xmlns:a16="http://schemas.microsoft.com/office/drawing/2014/main" val="2484059909"/>
                  </a:ext>
                </a:extLst>
              </a:tr>
            </a:tbl>
          </a:graphicData>
        </a:graphic>
      </p:graphicFrame>
    </p:spTree>
    <p:extLst>
      <p:ext uri="{BB962C8B-B14F-4D97-AF65-F5344CB8AC3E}">
        <p14:creationId xmlns:p14="http://schemas.microsoft.com/office/powerpoint/2010/main" val="1812876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105" name="Google Shape;105;p15"/>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endParaRPr/>
          </a:p>
        </p:txBody>
      </p:sp>
      <p:pic>
        <p:nvPicPr>
          <p:cNvPr id="106" name="Google Shape;106;p15" descr="C:\Documents and Settings\ADMIN\Desktop\Courses Offered.jpg"/>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107" name="Google Shape;107;p15"/>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IN" sz="1000" b="1" i="0" u="none" strike="noStrike" cap="none">
                <a:solidFill>
                  <a:schemeClr val="dk1"/>
                </a:solidFill>
                <a:latin typeface="Calibri"/>
                <a:ea typeface="Calibri"/>
                <a:cs typeface="Calibri"/>
                <a:sym typeface="Calibri"/>
              </a:rPr>
              <a:t>Department of Computer Science &amp; Engineering, DSCE</a:t>
            </a:r>
            <a:endParaRPr sz="1400" b="0" i="0" u="none" strike="noStrike" cap="none">
              <a:solidFill>
                <a:srgbClr val="000000"/>
              </a:solidFill>
              <a:latin typeface="Arial"/>
              <a:ea typeface="Arial"/>
              <a:cs typeface="Arial"/>
              <a:sym typeface="Arial"/>
            </a:endParaRPr>
          </a:p>
        </p:txBody>
      </p:sp>
      <p:sp>
        <p:nvSpPr>
          <p:cNvPr id="108" name="Google Shape;108;p15"/>
          <p:cNvSpPr txBox="1"/>
          <p:nvPr/>
        </p:nvSpPr>
        <p:spPr>
          <a:xfrm>
            <a:off x="1384475" y="465900"/>
            <a:ext cx="7340700" cy="173583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Clr>
                <a:schemeClr val="dk1"/>
              </a:buClr>
              <a:buSzPts val="1800"/>
              <a:buFont typeface="Arial"/>
              <a:buNone/>
            </a:pPr>
            <a:r>
              <a:rPr lang="en-IN" sz="3200" dirty="0">
                <a:solidFill>
                  <a:schemeClr val="dk1"/>
                </a:solidFill>
                <a:latin typeface="Times New Roman"/>
                <a:ea typeface="Times New Roman"/>
                <a:cs typeface="Times New Roman"/>
                <a:sym typeface="Times New Roman"/>
              </a:rPr>
              <a:t>INDIVIDUAL CONTRIBUTION</a:t>
            </a:r>
          </a:p>
          <a:p>
            <a:pPr marL="0" marR="0" lvl="0" indent="0" algn="ctr" rtl="0">
              <a:lnSpc>
                <a:spcPct val="100000"/>
              </a:lnSpc>
              <a:spcBef>
                <a:spcPts val="0"/>
              </a:spcBef>
              <a:spcAft>
                <a:spcPts val="0"/>
              </a:spcAft>
              <a:buClr>
                <a:srgbClr val="000000"/>
              </a:buClr>
              <a:buSzPts val="3600"/>
              <a:buFont typeface="Arial"/>
              <a:buNone/>
            </a:pPr>
            <a:endParaRPr sz="3600" dirty="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600"/>
              <a:buFont typeface="Arial"/>
              <a:buNone/>
            </a:pPr>
            <a:endParaRPr sz="3600" b="0" i="0" u="none" strike="noStrike" cap="none" dirty="0">
              <a:solidFill>
                <a:srgbClr val="000000"/>
              </a:solidFill>
              <a:latin typeface="Calibri"/>
              <a:ea typeface="Calibri"/>
              <a:cs typeface="Calibri"/>
              <a:sym typeface="Calibri"/>
            </a:endParaRPr>
          </a:p>
        </p:txBody>
      </p:sp>
      <p:sp>
        <p:nvSpPr>
          <p:cNvPr id="109" name="Google Shape;109;p15"/>
          <p:cNvSpPr txBox="1"/>
          <p:nvPr/>
        </p:nvSpPr>
        <p:spPr>
          <a:xfrm>
            <a:off x="1384475" y="2014075"/>
            <a:ext cx="7086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500">
              <a:latin typeface="Calibri"/>
              <a:ea typeface="Calibri"/>
              <a:cs typeface="Calibri"/>
              <a:sym typeface="Calibri"/>
            </a:endParaRPr>
          </a:p>
        </p:txBody>
      </p:sp>
      <p:graphicFrame>
        <p:nvGraphicFramePr>
          <p:cNvPr id="110" name="Google Shape;110;p15"/>
          <p:cNvGraphicFramePr/>
          <p:nvPr>
            <p:extLst>
              <p:ext uri="{D42A27DB-BD31-4B8C-83A1-F6EECF244321}">
                <p14:modId xmlns:p14="http://schemas.microsoft.com/office/powerpoint/2010/main" val="3007017792"/>
              </p:ext>
            </p:extLst>
          </p:nvPr>
        </p:nvGraphicFramePr>
        <p:xfrm>
          <a:off x="1435325" y="1808923"/>
          <a:ext cx="7239000" cy="3108077"/>
        </p:xfrm>
        <a:graphic>
          <a:graphicData uri="http://schemas.openxmlformats.org/drawingml/2006/table">
            <a:tbl>
              <a:tblPr>
                <a:noFill/>
                <a:tableStyleId>{50D8B018-8B89-4C09-BE6C-D7A3F5A73109}</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741908">
                <a:tc>
                  <a:txBody>
                    <a:bodyPr/>
                    <a:lstStyle/>
                    <a:p>
                      <a:pPr marL="0" lvl="0" indent="0" algn="ctr" rtl="0">
                        <a:spcBef>
                          <a:spcPts val="0"/>
                        </a:spcBef>
                        <a:spcAft>
                          <a:spcPts val="0"/>
                        </a:spcAft>
                        <a:buNone/>
                      </a:pPr>
                      <a:r>
                        <a:rPr lang="en-IN" dirty="0">
                          <a:latin typeface="Times New Roman"/>
                          <a:ea typeface="Times New Roman"/>
                          <a:cs typeface="Times New Roman"/>
                          <a:sym typeface="Times New Roman"/>
                        </a:rPr>
                        <a:t>Yukta N Shettigar - 1DS19CS197</a:t>
                      </a: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IN">
                          <a:latin typeface="Times New Roman"/>
                          <a:ea typeface="Times New Roman"/>
                          <a:cs typeface="Times New Roman"/>
                          <a:sym typeface="Times New Roman"/>
                        </a:rPr>
                        <a:t>AI/ML implementation </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733003">
                <a:tc>
                  <a:txBody>
                    <a:bodyPr/>
                    <a:lstStyle/>
                    <a:p>
                      <a:pPr marL="0" lvl="0" indent="0" algn="ctr" rtl="0">
                        <a:spcBef>
                          <a:spcPts val="0"/>
                        </a:spcBef>
                        <a:spcAft>
                          <a:spcPts val="0"/>
                        </a:spcAft>
                        <a:buNone/>
                      </a:pPr>
                      <a:r>
                        <a:rPr lang="en-IN">
                          <a:latin typeface="Times New Roman"/>
                          <a:ea typeface="Times New Roman"/>
                          <a:cs typeface="Times New Roman"/>
                          <a:sym typeface="Times New Roman"/>
                        </a:rPr>
                        <a:t>Bhargavi S - 1DS19CS198</a:t>
                      </a:r>
                      <a:endParaRPr>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IN">
                          <a:solidFill>
                            <a:schemeClr val="dk1"/>
                          </a:solidFill>
                          <a:latin typeface="Times New Roman"/>
                          <a:ea typeface="Times New Roman"/>
                          <a:cs typeface="Times New Roman"/>
                          <a:sym typeface="Times New Roman"/>
                        </a:rPr>
                        <a:t>AI/ML implementation </a:t>
                      </a:r>
                      <a:endParaRPr>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775097">
                <a:tc>
                  <a:txBody>
                    <a:bodyPr/>
                    <a:lstStyle/>
                    <a:p>
                      <a:pPr marL="0" lvl="0" indent="0" algn="ctr" rtl="0">
                        <a:spcBef>
                          <a:spcPts val="0"/>
                        </a:spcBef>
                        <a:spcAft>
                          <a:spcPts val="0"/>
                        </a:spcAft>
                        <a:buNone/>
                      </a:pPr>
                      <a:r>
                        <a:rPr lang="en-IN" dirty="0">
                          <a:latin typeface="Times New Roman"/>
                          <a:ea typeface="Times New Roman"/>
                          <a:cs typeface="Times New Roman"/>
                          <a:sym typeface="Times New Roman"/>
                        </a:rPr>
                        <a:t>Keerthana K - 1DS19CS721</a:t>
                      </a: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IN" dirty="0">
                          <a:latin typeface="Times New Roman"/>
                          <a:ea typeface="Times New Roman"/>
                          <a:cs typeface="Times New Roman"/>
                          <a:sym typeface="Times New Roman"/>
                        </a:rPr>
                        <a:t>Web App Integration</a:t>
                      </a:r>
                      <a:endParaRPr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858069">
                <a:tc>
                  <a:txBody>
                    <a:bodyPr/>
                    <a:lstStyle/>
                    <a:p>
                      <a:pPr marL="0" lvl="0" indent="0" algn="ctr" rtl="0">
                        <a:spcBef>
                          <a:spcPts val="0"/>
                        </a:spcBef>
                        <a:spcAft>
                          <a:spcPts val="0"/>
                        </a:spcAft>
                        <a:buNone/>
                      </a:pPr>
                      <a:r>
                        <a:rPr lang="en-IN" dirty="0">
                          <a:latin typeface="Times New Roman"/>
                          <a:ea typeface="Times New Roman"/>
                          <a:cs typeface="Times New Roman"/>
                          <a:sym typeface="Times New Roman"/>
                        </a:rPr>
                        <a:t>K R Divyashree - 1DS19CS722</a:t>
                      </a:r>
                      <a:endParaRPr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IN" dirty="0">
                          <a:solidFill>
                            <a:schemeClr val="dk1"/>
                          </a:solidFill>
                          <a:latin typeface="Times New Roman"/>
                          <a:ea typeface="Times New Roman"/>
                          <a:cs typeface="Times New Roman"/>
                          <a:sym typeface="Times New Roman"/>
                        </a:rPr>
                        <a:t>Web App Integration </a:t>
                      </a:r>
                      <a:endParaRPr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TotalTime>
  <Words>2663</Words>
  <Application>Microsoft Office PowerPoint</Application>
  <PresentationFormat>On-screen Show (4:3)</PresentationFormat>
  <Paragraphs>436</Paragraphs>
  <Slides>37</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Calibri</vt:lpstr>
      <vt:lpstr>Arial Black</vt:lpstr>
      <vt:lpstr>Arial</vt:lpstr>
      <vt:lpstr>Times New Roman</vt:lpstr>
      <vt:lpstr>Office Theme</vt:lpstr>
      <vt:lpstr>PowerPoint Presentation</vt:lpstr>
      <vt:lpstr>PowerPoint Presentation</vt:lpstr>
      <vt:lpstr>PowerPoint Presentation</vt:lpstr>
      <vt:lpstr>PowerPoint Presentation</vt:lpstr>
      <vt:lpstr>cv</vt:lpstr>
      <vt:lpstr>cv</vt:lpstr>
      <vt:lpstr>cv</vt:lpstr>
      <vt:lpstr>cv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YUKTA N SHETTIGAR</cp:lastModifiedBy>
  <cp:revision>137</cp:revision>
  <dcterms:modified xsi:type="dcterms:W3CDTF">2023-06-05T15:11:28Z</dcterms:modified>
</cp:coreProperties>
</file>