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4" r:id="rId7"/>
    <p:sldId id="271" r:id="rId8"/>
    <p:sldId id="272" r:id="rId9"/>
    <p:sldId id="260" r:id="rId10"/>
    <p:sldId id="268" r:id="rId11"/>
    <p:sldId id="269" r:id="rId12"/>
    <p:sldId id="270" r:id="rId13"/>
    <p:sldId id="262" r:id="rId14"/>
    <p:sldId id="263" r:id="rId15"/>
    <p:sldId id="265"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B50AC0-D00D-41C3-89C3-E491936C1C96}" v="2" dt="2023-01-18T04:25:30.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3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uchuri, Yuktha priya" userId="67a1099f-69c0-4fb8-beaa-96de56e31ffa" providerId="ADAL" clId="{E6B50AC0-D00D-41C3-89C3-E491936C1C96}"/>
    <pc:docChg chg="custSel addSld modSld">
      <pc:chgData name="Paruchuri, Yuktha priya" userId="67a1099f-69c0-4fb8-beaa-96de56e31ffa" providerId="ADAL" clId="{E6B50AC0-D00D-41C3-89C3-E491936C1C96}" dt="2023-01-18T04:25:37.350" v="70" actId="14100"/>
      <pc:docMkLst>
        <pc:docMk/>
      </pc:docMkLst>
      <pc:sldChg chg="addSp delSp modSp add mod">
        <pc:chgData name="Paruchuri, Yuktha priya" userId="67a1099f-69c0-4fb8-beaa-96de56e31ffa" providerId="ADAL" clId="{E6B50AC0-D00D-41C3-89C3-E491936C1C96}" dt="2023-01-18T04:25:09.411" v="66" actId="14100"/>
        <pc:sldMkLst>
          <pc:docMk/>
          <pc:sldMk cId="1872677836" sldId="271"/>
        </pc:sldMkLst>
        <pc:spChg chg="mod">
          <ac:chgData name="Paruchuri, Yuktha priya" userId="67a1099f-69c0-4fb8-beaa-96de56e31ffa" providerId="ADAL" clId="{E6B50AC0-D00D-41C3-89C3-E491936C1C96}" dt="2023-01-18T04:24:21.578" v="29" actId="1076"/>
          <ac:spMkLst>
            <pc:docMk/>
            <pc:sldMk cId="1872677836" sldId="271"/>
            <ac:spMk id="2" creationId="{FAF6B9AB-F432-0907-3D3A-C598C22DC223}"/>
          </ac:spMkLst>
        </pc:spChg>
        <pc:picChg chg="del mod">
          <ac:chgData name="Paruchuri, Yuktha priya" userId="67a1099f-69c0-4fb8-beaa-96de56e31ffa" providerId="ADAL" clId="{E6B50AC0-D00D-41C3-89C3-E491936C1C96}" dt="2023-01-18T04:24:23.001" v="31" actId="478"/>
          <ac:picMkLst>
            <pc:docMk/>
            <pc:sldMk cId="1872677836" sldId="271"/>
            <ac:picMk id="3" creationId="{C3A5C2D2-579F-4D0E-BD7D-93CD28B0C322}"/>
          </ac:picMkLst>
        </pc:picChg>
        <pc:picChg chg="add mod">
          <ac:chgData name="Paruchuri, Yuktha priya" userId="67a1099f-69c0-4fb8-beaa-96de56e31ffa" providerId="ADAL" clId="{E6B50AC0-D00D-41C3-89C3-E491936C1C96}" dt="2023-01-18T04:25:09.411" v="66" actId="14100"/>
          <ac:picMkLst>
            <pc:docMk/>
            <pc:sldMk cId="1872677836" sldId="271"/>
            <ac:picMk id="5" creationId="{AD7EE365-9C34-18DC-B18D-D44C221372C0}"/>
          </ac:picMkLst>
        </pc:picChg>
      </pc:sldChg>
      <pc:sldChg chg="addSp delSp modSp add mod">
        <pc:chgData name="Paruchuri, Yuktha priya" userId="67a1099f-69c0-4fb8-beaa-96de56e31ffa" providerId="ADAL" clId="{E6B50AC0-D00D-41C3-89C3-E491936C1C96}" dt="2023-01-18T04:25:37.350" v="70" actId="14100"/>
        <pc:sldMkLst>
          <pc:docMk/>
          <pc:sldMk cId="635776715" sldId="272"/>
        </pc:sldMkLst>
        <pc:spChg chg="mod">
          <ac:chgData name="Paruchuri, Yuktha priya" userId="67a1099f-69c0-4fb8-beaa-96de56e31ffa" providerId="ADAL" clId="{E6B50AC0-D00D-41C3-89C3-E491936C1C96}" dt="2023-01-18T04:24:45.330" v="59" actId="1076"/>
          <ac:spMkLst>
            <pc:docMk/>
            <pc:sldMk cId="635776715" sldId="272"/>
            <ac:spMk id="2" creationId="{FAF6B9AB-F432-0907-3D3A-C598C22DC223}"/>
          </ac:spMkLst>
        </pc:spChg>
        <pc:picChg chg="del mod">
          <ac:chgData name="Paruchuri, Yuktha priya" userId="67a1099f-69c0-4fb8-beaa-96de56e31ffa" providerId="ADAL" clId="{E6B50AC0-D00D-41C3-89C3-E491936C1C96}" dt="2023-01-18T04:24:47.338" v="61" actId="478"/>
          <ac:picMkLst>
            <pc:docMk/>
            <pc:sldMk cId="635776715" sldId="272"/>
            <ac:picMk id="3" creationId="{C3A5C2D2-579F-4D0E-BD7D-93CD28B0C322}"/>
          </ac:picMkLst>
        </pc:picChg>
        <pc:picChg chg="add mod">
          <ac:chgData name="Paruchuri, Yuktha priya" userId="67a1099f-69c0-4fb8-beaa-96de56e31ffa" providerId="ADAL" clId="{E6B50AC0-D00D-41C3-89C3-E491936C1C96}" dt="2023-01-18T04:25:37.350" v="70" actId="14100"/>
          <ac:picMkLst>
            <pc:docMk/>
            <pc:sldMk cId="635776715" sldId="272"/>
            <ac:picMk id="5" creationId="{60F3E35A-F060-4678-5D3D-BEA78FF24D82}"/>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F96184-45C4-4742-A168-6DF4EDB11185}"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4015700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70340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4005586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851BF-95BE-4C8C-B7C4-03912595792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0677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522916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F96184-45C4-4742-A168-6DF4EDB11185}"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491792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F96184-45C4-4742-A168-6DF4EDB11185}"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82094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96184-45C4-4742-A168-6DF4EDB11185}"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923956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96184-45C4-4742-A168-6DF4EDB11185}"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376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96184-45C4-4742-A168-6DF4EDB11185}"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121990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96184-45C4-4742-A168-6DF4EDB11185}"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213324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F96184-45C4-4742-A168-6DF4EDB11185}"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88855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F96184-45C4-4742-A168-6DF4EDB11185}" type="datetimeFigureOut">
              <a:rPr lang="en-IN" smtClean="0"/>
              <a:t>18-01-2023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418222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F96184-45C4-4742-A168-6DF4EDB11185}"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1100952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DF96184-45C4-4742-A168-6DF4EDB11185}" type="datetimeFigureOut">
              <a:rPr lang="en-IN" smtClean="0"/>
              <a:t>18-01-2023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533542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373207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185594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DF96184-45C4-4742-A168-6DF4EDB11185}" type="datetimeFigureOut">
              <a:rPr lang="en-IN" smtClean="0"/>
              <a:t>18-01-2023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57851BF-95BE-4C8C-B7C4-03912595792B}" type="slidenum">
              <a:rPr lang="en-IN" smtClean="0"/>
              <a:t>‹#›</a:t>
            </a:fld>
            <a:endParaRPr lang="en-IN"/>
          </a:p>
        </p:txBody>
      </p:sp>
    </p:spTree>
    <p:extLst>
      <p:ext uri="{BB962C8B-B14F-4D97-AF65-F5344CB8AC3E}">
        <p14:creationId xmlns:p14="http://schemas.microsoft.com/office/powerpoint/2010/main" val="2254878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allpaper-house.com/group/thanks-wallpaper-download/index.php" TargetMode="External"/><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2" name="Picture 11">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EBD793BB-5A61-1F31-1D38-D5268E718850}"/>
              </a:ext>
            </a:extLst>
          </p:cNvPr>
          <p:cNvSpPr>
            <a:spLocks noGrp="1"/>
          </p:cNvSpPr>
          <p:nvPr>
            <p:ph type="ctrTitle"/>
          </p:nvPr>
        </p:nvSpPr>
        <p:spPr>
          <a:xfrm>
            <a:off x="1203968" y="1243598"/>
            <a:ext cx="9950025" cy="2204815"/>
          </a:xfrm>
        </p:spPr>
        <p:txBody>
          <a:bodyPr>
            <a:normAutofit/>
          </a:bodyPr>
          <a:lstStyle/>
          <a:p>
            <a:pPr algn="just"/>
            <a:r>
              <a:rPr lang="en-IN" sz="4000" dirty="0">
                <a:latin typeface="Times New Roman" panose="02020603050405020304" pitchFamily="18" charset="0"/>
                <a:cs typeface="Times New Roman" panose="02020603050405020304" pitchFamily="18" charset="0"/>
              </a:rPr>
              <a:t>Employee management system</a:t>
            </a:r>
          </a:p>
        </p:txBody>
      </p:sp>
      <p:sp>
        <p:nvSpPr>
          <p:cNvPr id="3" name="Subtitle 2">
            <a:extLst>
              <a:ext uri="{FF2B5EF4-FFF2-40B4-BE49-F238E27FC236}">
                <a16:creationId xmlns:a16="http://schemas.microsoft.com/office/drawing/2014/main" id="{C7121173-EE7D-7914-99F8-4B90A5174513}"/>
              </a:ext>
            </a:extLst>
          </p:cNvPr>
          <p:cNvSpPr>
            <a:spLocks noGrp="1"/>
          </p:cNvSpPr>
          <p:nvPr>
            <p:ph type="subTitle" idx="1"/>
          </p:nvPr>
        </p:nvSpPr>
        <p:spPr>
          <a:xfrm>
            <a:off x="7324725" y="4196077"/>
            <a:ext cx="3581780" cy="2242823"/>
          </a:xfrm>
        </p:spPr>
        <p:txBody>
          <a:bodyPr>
            <a:normAutofit/>
          </a:bodyPr>
          <a:lstStyle/>
          <a:p>
            <a:pPr algn="l"/>
            <a:r>
              <a:rPr lang="en-IN" sz="1800" dirty="0">
                <a:solidFill>
                  <a:schemeClr val="tx1">
                    <a:lumMod val="50000"/>
                    <a:lumOff val="50000"/>
                  </a:schemeClr>
                </a:solidFill>
                <a:latin typeface="Times New Roman" panose="02020603050405020304" pitchFamily="18" charset="0"/>
                <a:cs typeface="Times New Roman" panose="02020603050405020304" pitchFamily="18" charset="0"/>
              </a:rPr>
              <a:t>Presented by</a:t>
            </a:r>
          </a:p>
          <a:p>
            <a:pPr algn="l"/>
            <a:r>
              <a:rPr lang="en-IN" sz="1800" dirty="0">
                <a:solidFill>
                  <a:schemeClr val="tx1">
                    <a:lumMod val="50000"/>
                    <a:lumOff val="50000"/>
                  </a:schemeClr>
                </a:solidFill>
                <a:latin typeface="Times New Roman" panose="02020603050405020304" pitchFamily="18" charset="0"/>
                <a:cs typeface="Times New Roman" panose="02020603050405020304" pitchFamily="18" charset="0"/>
              </a:rPr>
              <a:t>P. Yuktha priya</a:t>
            </a:r>
          </a:p>
          <a:p>
            <a:pPr algn="l"/>
            <a:r>
              <a:rPr lang="en-IN" sz="1800" dirty="0">
                <a:solidFill>
                  <a:schemeClr val="tx1">
                    <a:lumMod val="50000"/>
                    <a:lumOff val="50000"/>
                  </a:schemeClr>
                </a:solidFill>
                <a:latin typeface="Times New Roman" panose="02020603050405020304" pitchFamily="18" charset="0"/>
                <a:cs typeface="Times New Roman" panose="02020603050405020304" pitchFamily="18" charset="0"/>
              </a:rPr>
              <a:t>Ch. Lakshmi devi</a:t>
            </a:r>
          </a:p>
          <a:p>
            <a:pPr algn="l"/>
            <a:r>
              <a:rPr lang="en-IN" sz="1800" dirty="0">
                <a:solidFill>
                  <a:schemeClr val="tx1">
                    <a:lumMod val="50000"/>
                    <a:lumOff val="50000"/>
                  </a:schemeClr>
                </a:solidFill>
                <a:latin typeface="Times New Roman" panose="02020603050405020304" pitchFamily="18" charset="0"/>
                <a:cs typeface="Times New Roman" panose="02020603050405020304" pitchFamily="18" charset="0"/>
              </a:rPr>
              <a:t>y. L . N . Maheswari</a:t>
            </a:r>
          </a:p>
          <a:p>
            <a:pPr algn="l"/>
            <a:r>
              <a:rPr lang="en-IN" sz="1800" dirty="0">
                <a:solidFill>
                  <a:schemeClr val="tx1">
                    <a:lumMod val="50000"/>
                    <a:lumOff val="50000"/>
                  </a:schemeClr>
                </a:solidFill>
                <a:latin typeface="Times New Roman" panose="02020603050405020304" pitchFamily="18" charset="0"/>
                <a:cs typeface="Times New Roman" panose="02020603050405020304" pitchFamily="18" charset="0"/>
              </a:rPr>
              <a:t>m. s. v. Lakshmi durga </a:t>
            </a:r>
          </a:p>
        </p:txBody>
      </p:sp>
      <p:pic>
        <p:nvPicPr>
          <p:cNvPr id="14" name="Picture 13">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16" name="Picture 15">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14593668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471867" y="1232248"/>
            <a:ext cx="8323792" cy="4946419"/>
          </a:xfrm>
          <a:prstGeom prst="rect">
            <a:avLst/>
          </a:prstGeom>
          <a:noFill/>
        </p:spPr>
        <p:txBody>
          <a:bodyPr wrap="square" rtlCol="0">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3.1.1.3 E</a:t>
            </a:r>
            <a:r>
              <a:rPr lang="en-US" sz="1800" dirty="0">
                <a:effectLst/>
                <a:latin typeface="Calibri" panose="020F0502020204030204" pitchFamily="34" charset="0"/>
                <a:ea typeface="Calibri" panose="020F0502020204030204" pitchFamily="34" charset="0"/>
                <a:cs typeface="Times New Roman" panose="02020603050405020304" pitchFamily="18" charset="0"/>
              </a:rPr>
              <a:t>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_03 =&gt;view_employee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displays all the employee details present in the employee database. It displays employee_id, employee_name, department, contact number and list of projects done by the employee with project_id, project name, number of hours worked.</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3.1.1.4 E</a:t>
            </a:r>
            <a:r>
              <a:rPr lang="en-US" sz="1800" dirty="0">
                <a:effectLst/>
                <a:latin typeface="Calibri" panose="020F0502020204030204" pitchFamily="34" charset="0"/>
                <a:ea typeface="Calibri" panose="020F0502020204030204" pitchFamily="34" charset="0"/>
                <a:cs typeface="Times New Roman" panose="02020603050405020304" pitchFamily="18" charset="0"/>
              </a:rPr>
              <a:t>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_04 =&gt; delete_employee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deletes the employee details from the employee database. The user needs to provide the employee_id to be deleted from the employee database. Upon successful deletion of employee details from the employee database it will return to the main menu.</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SimSun" panose="02010600030101010101" pitchFamily="2" charset="-122"/>
              </a:rPr>
              <a:t>3.1.2 Project Details: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3.1.2.1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_05 =&gt; add_project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adds the new project details into the project database. It asks for project_id, project name and number hours to be worked on that project. Upon successful addition of a new project details into the project database then it returns to the main menu.</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393120997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471867" y="1033480"/>
            <a:ext cx="8323792" cy="6325193"/>
          </a:xfrm>
          <a:prstGeom prst="rect">
            <a:avLst/>
          </a:prstGeom>
          <a:noFill/>
        </p:spPr>
        <p:txBody>
          <a:bodyPr wrap="square" rtlCol="0">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3.1.2.2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_06 =&gt; edit_project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edits the project's details from the project database. It asks for project_id and asks the user to enter a new project name and number of hours to be extended to the project. Upon successful editing of project details into the project database then it returns to the main menu.</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3.1.2.3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_07 =&gt; view_project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displays the project details in the project database. It displays project_id, project name, number of hours to be worked on that project.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3.1.2.4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_08 =&gt; delete_project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r>
              <a:rPr lang="en-IN" sz="1800" dirty="0">
                <a:effectLst/>
                <a:latin typeface="Times New Roman" panose="02020603050405020304" pitchFamily="18" charset="0"/>
                <a:ea typeface="Calibri" panose="020F0502020204030204" pitchFamily="34" charset="0"/>
              </a:rPr>
              <a:t>This feature deletes the project details from the project database. The user needs to provide the project_id to be deleted from the project database. Upon successful deletion of project details from the employee database it will return to the main menu.</a:t>
            </a:r>
          </a:p>
          <a:p>
            <a:endParaRPr lang="en-IN" sz="1800" dirty="0">
              <a:effectLst/>
              <a:latin typeface="Times New Roman" panose="02020603050405020304" pitchFamily="18" charset="0"/>
              <a:ea typeface="Calibri" panose="020F0502020204030204" pitchFamily="34"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3.1.2.5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_09 =&gt; query ()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presents a query on top projects should show the project on which the highest number of employees are working. If the number is more than one, then all those projects should be displayed.</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endParaRPr lang="en-IN" sz="1800" dirty="0">
              <a:effectLst/>
              <a:latin typeface="Times New Roman" panose="02020603050405020304" pitchFamily="18" charset="0"/>
              <a:ea typeface="Calibri" panose="020F0502020204030204" pitchFamily="34" charset="0"/>
            </a:endParaRPr>
          </a:p>
          <a:p>
            <a:endParaRPr lang="en-IN" sz="18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402420968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471867" y="1033480"/>
            <a:ext cx="8323792" cy="5047536"/>
          </a:xfrm>
          <a:prstGeom prst="rect">
            <a:avLst/>
          </a:prstGeom>
          <a:noFill/>
        </p:spPr>
        <p:txBody>
          <a:bodyPr wrap="square" rtlCol="0">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3.1.2.6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_10 =&gt; pay_report ()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function calls salary_view () member function of SALARY class which displays the pay report for all the employees (id, name, basic salary, bonus, deduction and final salary) according to the criteria set by the organization.</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3.1.2.7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_1</a:t>
            </a:r>
            <a:r>
              <a:rPr lang="en-US" sz="1800" dirty="0">
                <a:effectLst/>
                <a:latin typeface="Times New Roman" panose="02020603050405020304" pitchFamily="18" charset="0"/>
                <a:ea typeface="Calibri" panose="020F0502020204030204" pitchFamily="34" charset="0"/>
                <a:cs typeface="SimSun" panose="02010600030101010101" pitchFamily="2" charset="-122"/>
              </a:rPr>
              <a:t>1</a:t>
            </a:r>
            <a:r>
              <a:rPr lang="en-IN" sz="1800" dirty="0">
                <a:effectLst/>
                <a:latin typeface="Times New Roman" panose="02020603050405020304" pitchFamily="18" charset="0"/>
                <a:ea typeface="Calibri" panose="020F0502020204030204" pitchFamily="34" charset="0"/>
                <a:cs typeface="SimSun" panose="02010600030101010101" pitchFamily="2" charset="-122"/>
              </a:rPr>
              <a:t> =&gt; calc_fi_salary ()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generates the pay report for a particular employee (id, name, basic salary, bonus, deduction and final salary) according to the criteria set by the organization</a:t>
            </a:r>
            <a:r>
              <a:rPr lang="en-IN" dirty="0">
                <a:latin typeface="Calibri" panose="020F0502020204030204" pitchFamily="34" charset="0"/>
                <a:ea typeface="Calibri" panose="020F0502020204030204" pitchFamily="34" charset="0"/>
                <a:cs typeface="SimSun" panose="02010600030101010101" pitchFamily="2" charset="-122"/>
              </a:rPr>
              <a: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3.1.2.8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_1</a:t>
            </a:r>
            <a:r>
              <a:rPr lang="en-US" sz="1800" dirty="0">
                <a:effectLst/>
                <a:latin typeface="Times New Roman" panose="02020603050405020304" pitchFamily="18" charset="0"/>
                <a:ea typeface="Calibri" panose="020F0502020204030204" pitchFamily="34" charset="0"/>
                <a:cs typeface="SimSun" panose="02010600030101010101" pitchFamily="2" charset="-122"/>
              </a:rPr>
              <a:t>2</a:t>
            </a:r>
            <a:r>
              <a:rPr lang="en-IN" sz="1800" dirty="0">
                <a:effectLst/>
                <a:latin typeface="Times New Roman" panose="02020603050405020304" pitchFamily="18" charset="0"/>
                <a:ea typeface="Calibri" panose="020F0502020204030204" pitchFamily="34" charset="0"/>
                <a:cs typeface="SimSun" panose="02010600030101010101" pitchFamily="2" charset="-122"/>
              </a:rPr>
              <a:t> =&gt; emp_project report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allows an employee to view how many hours he has already spent on which project through a menu option. This option requires him to enter his employee_id, which is validated, and the details are shown.</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3.1.2.9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_1</a:t>
            </a:r>
            <a:r>
              <a:rPr lang="en-US" sz="1800" dirty="0">
                <a:effectLst/>
                <a:latin typeface="Times New Roman" panose="02020603050405020304" pitchFamily="18" charset="0"/>
                <a:ea typeface="Calibri" panose="020F0502020204030204" pitchFamily="34" charset="0"/>
                <a:cs typeface="SimSun" panose="02010600030101010101" pitchFamily="2" charset="-122"/>
              </a:rPr>
              <a:t>3</a:t>
            </a:r>
            <a:r>
              <a:rPr lang="en-IN" sz="1800" dirty="0">
                <a:effectLst/>
                <a:latin typeface="Times New Roman" panose="02020603050405020304" pitchFamily="18" charset="0"/>
                <a:ea typeface="Calibri" panose="020F0502020204030204" pitchFamily="34" charset="0"/>
                <a:cs typeface="SimSun" panose="02010600030101010101" pitchFamily="2" charset="-122"/>
              </a:rPr>
              <a:t> =&gt; emp_list_with_3_projects ()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shows the details of all employees who are working on 3 projects at time.</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195339620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286933" y="782321"/>
            <a:ext cx="8111067"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Non - functional specifications</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286933" y="2529840"/>
            <a:ext cx="7980892" cy="3041345"/>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800" b="1">
                <a:effectLst/>
                <a:latin typeface="Times New Roman" panose="02020603050405020304" pitchFamily="18" charset="0"/>
                <a:ea typeface="Calibri" panose="020F0502020204030204" pitchFamily="34" charset="0"/>
                <a:cs typeface="SimSun" panose="02010600030101010101" pitchFamily="2" charset="-122"/>
              </a:rPr>
              <a:t>Supportability:</a:t>
            </a:r>
            <a:r>
              <a:rPr lang="en-IN" sz="1800">
                <a:effectLst/>
                <a:latin typeface="Times New Roman" panose="02020603050405020304" pitchFamily="18" charset="0"/>
                <a:ea typeface="Calibri" panose="020F0502020204030204" pitchFamily="34" charset="0"/>
                <a:cs typeface="SimSun" panose="02010600030101010101" pitchFamily="2" charset="-122"/>
              </a:rPr>
              <a:t> The system is easy to maintain.</a:t>
            </a:r>
            <a:endParaRPr lang="en-IN" sz="180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07000"/>
              </a:lnSpc>
              <a:buFont typeface="Symbol" panose="05050102010706020507" pitchFamily="18" charset="2"/>
              <a:buChar char=""/>
            </a:pPr>
            <a:r>
              <a:rPr lang="en-IN" sz="1800" b="1">
                <a:effectLst/>
                <a:latin typeface="Times New Roman" panose="02020603050405020304" pitchFamily="18" charset="0"/>
                <a:ea typeface="Calibri" panose="020F0502020204030204" pitchFamily="34" charset="0"/>
                <a:cs typeface="SimSun" panose="02010600030101010101" pitchFamily="2" charset="-122"/>
              </a:rPr>
              <a:t>Design Constraints:</a:t>
            </a:r>
            <a:r>
              <a:rPr lang="en-IN" sz="1800">
                <a:effectLst/>
                <a:latin typeface="Times New Roman" panose="02020603050405020304" pitchFamily="18" charset="0"/>
                <a:ea typeface="Calibri" panose="020F0502020204030204" pitchFamily="34" charset="0"/>
                <a:cs typeface="SimSun" panose="02010600030101010101" pitchFamily="2" charset="-122"/>
              </a:rPr>
              <a:t> The system is built using only CPP language.</a:t>
            </a:r>
            <a:endParaRPr lang="en-IN" sz="180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07000"/>
              </a:lnSpc>
              <a:buFont typeface="Symbol" panose="05050102010706020507" pitchFamily="18" charset="2"/>
              <a:buChar char=""/>
            </a:pPr>
            <a:r>
              <a:rPr lang="en-IN" sz="1800" b="1">
                <a:effectLst/>
                <a:latin typeface="Times New Roman" panose="02020603050405020304" pitchFamily="18" charset="0"/>
                <a:ea typeface="Calibri" panose="020F0502020204030204" pitchFamily="34" charset="0"/>
                <a:cs typeface="SimSun" panose="02010600030101010101" pitchFamily="2" charset="-122"/>
              </a:rPr>
              <a:t>Usability:</a:t>
            </a:r>
            <a:r>
              <a:rPr lang="en-IN" sz="1800">
                <a:effectLst/>
                <a:latin typeface="Times New Roman" panose="02020603050405020304" pitchFamily="18" charset="0"/>
                <a:ea typeface="Calibri" panose="020F0502020204030204" pitchFamily="34" charset="0"/>
                <a:cs typeface="SimSun" panose="02010600030101010101" pitchFamily="2" charset="-122"/>
              </a:rPr>
              <a:t> Employee management system helps to manage the employee records and also displays the information according to the requirement of the moment. For example, if we want to calculate the pay of an employee, the system provides that functionality. Next time if you want to query an employee it also works like that. This function also adds to the usability of the system.</a:t>
            </a:r>
            <a:endParaRPr lang="en-IN" sz="180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07000"/>
              </a:lnSpc>
              <a:buFont typeface="Symbol" panose="05050102010706020507" pitchFamily="18" charset="2"/>
              <a:buChar char=""/>
            </a:pPr>
            <a:r>
              <a:rPr lang="en-IN" sz="1800" b="1">
                <a:effectLst/>
                <a:latin typeface="Times New Roman" panose="02020603050405020304" pitchFamily="18" charset="0"/>
                <a:ea typeface="Calibri" panose="020F0502020204030204" pitchFamily="34" charset="0"/>
                <a:cs typeface="SimSun" panose="02010600030101010101" pitchFamily="2" charset="-122"/>
              </a:rPr>
              <a:t>Reliability &amp; Availability:</a:t>
            </a:r>
            <a:r>
              <a:rPr lang="en-IN" sz="1800">
                <a:effectLst/>
                <a:latin typeface="Times New Roman" panose="02020603050405020304" pitchFamily="18" charset="0"/>
                <a:ea typeface="Calibri" panose="020F0502020204030204" pitchFamily="34" charset="0"/>
                <a:cs typeface="SimSun" panose="02010600030101010101" pitchFamily="2" charset="-122"/>
              </a:rPr>
              <a:t> The system shall provide employees along with project information with the creation of a file in every machine.</a:t>
            </a:r>
            <a:endParaRPr lang="en-IN" sz="180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07000"/>
              </a:lnSpc>
              <a:spcAft>
                <a:spcPts val="800"/>
              </a:spcAft>
              <a:buFont typeface="Symbol" panose="05050102010706020507" pitchFamily="18" charset="2"/>
              <a:buChar char=""/>
            </a:pPr>
            <a:r>
              <a:rPr lang="en-IN" sz="1800" b="1">
                <a:effectLst/>
                <a:latin typeface="Times New Roman" panose="02020603050405020304" pitchFamily="18" charset="0"/>
                <a:ea typeface="Calibri" panose="020F0502020204030204" pitchFamily="34" charset="0"/>
                <a:cs typeface="SimSun" panose="02010600030101010101" pitchFamily="2" charset="-122"/>
              </a:rPr>
              <a:t>Performance:</a:t>
            </a:r>
            <a:r>
              <a:rPr lang="en-IN" sz="1800">
                <a:effectLst/>
                <a:latin typeface="Times New Roman" panose="02020603050405020304" pitchFamily="18" charset="0"/>
                <a:ea typeface="Calibri" panose="020F0502020204030204" pitchFamily="34" charset="0"/>
                <a:cs typeface="SimSun" panose="02010600030101010101" pitchFamily="2" charset="-122"/>
              </a:rPr>
              <a:t> The system will work on the user’s terminal.  </a:t>
            </a:r>
            <a:endParaRPr lang="en-IN" sz="180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207404258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148081" y="677683"/>
            <a:ext cx="9189766"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Uses of employee management system</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272675" y="2633835"/>
            <a:ext cx="7674722" cy="2862322"/>
          </a:xfrm>
          <a:prstGeom prst="rect">
            <a:avLst/>
          </a:prstGeom>
          <a:noFill/>
        </p:spPr>
        <p:txBody>
          <a:bodyPr wrap="square" rtlCol="0">
            <a:spAutoFit/>
          </a:bodyPr>
          <a:lstStyle/>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purpose of an employee management system is to help improve workforce productivity,</a:t>
            </a:r>
            <a:r>
              <a:rPr lang="en-IN" b="1" i="0" dirty="0">
                <a:solidFill>
                  <a:srgbClr val="202124"/>
                </a:solidFill>
                <a:effectLst/>
                <a:latin typeface="arial" panose="020B0604020202020204" pitchFamily="34" charset="0"/>
              </a:rPr>
              <a:t>  </a:t>
            </a:r>
            <a:r>
              <a:rPr lang="en-IN" i="0" dirty="0">
                <a:effectLst/>
                <a:latin typeface="Times New Roman" panose="02020603050405020304" pitchFamily="18" charset="0"/>
                <a:cs typeface="Times New Roman" panose="02020603050405020304" pitchFamily="18" charset="0"/>
              </a:rPr>
              <a:t>identify ways to engage and retain talent, and alleviate administrative burdens for HR professionals.</a:t>
            </a:r>
          </a:p>
          <a:p>
            <a:pPr marL="285750" indent="-285750">
              <a:buClr>
                <a:schemeClr val="tx1"/>
              </a:buClr>
              <a:buFont typeface="Wingdings" panose="05000000000000000000" pitchFamily="2" charset="2"/>
              <a:buChar char="v"/>
            </a:pPr>
            <a:r>
              <a:rPr lang="en-IN" b="0" i="0" dirty="0">
                <a:solidFill>
                  <a:srgbClr val="202124"/>
                </a:solidFill>
                <a:effectLst/>
                <a:latin typeface="arial" panose="020B0604020202020204" pitchFamily="34" charset="0"/>
              </a:rPr>
              <a:t> </a:t>
            </a:r>
            <a:r>
              <a:rPr lang="en-IN" b="0" i="0" dirty="0">
                <a:effectLst/>
                <a:latin typeface="Times New Roman" panose="02020603050405020304" pitchFamily="18" charset="0"/>
                <a:cs typeface="Times New Roman" panose="02020603050405020304" pitchFamily="18" charset="0"/>
              </a:rPr>
              <a:t>Achieving greater efficiency through the use of technology can also help control costs and minimize compliance risks.</a:t>
            </a:r>
          </a:p>
          <a:p>
            <a:pPr marL="285750" indent="-285750">
              <a:buClr>
                <a:schemeClr val="tx1"/>
              </a:buClr>
              <a:buFont typeface="Wingdings" panose="05000000000000000000" pitchFamily="2" charset="2"/>
              <a:buChar char="v"/>
            </a:pPr>
            <a:r>
              <a:rPr lang="en-IN" b="0" i="0" dirty="0">
                <a:effectLst/>
                <a:latin typeface="Times New Roman" panose="02020603050405020304" pitchFamily="18" charset="0"/>
                <a:cs typeface="Times New Roman" panose="02020603050405020304" pitchFamily="18" charset="0"/>
              </a:rPr>
              <a:t>It helps managers and employees to work together and accurately monitor, access, manage, and efficiently utilize the working hours for better business growth</a:t>
            </a:r>
            <a:r>
              <a:rPr lang="en-IN" b="0" i="0" dirty="0">
                <a:solidFill>
                  <a:srgbClr val="2C3E50"/>
                </a:solidFill>
                <a:effectLst/>
                <a:latin typeface="Lato" panose="020F0502020204030203" pitchFamily="34" charset="0"/>
              </a:rPr>
              <a:t>..</a:t>
            </a:r>
          </a:p>
          <a:p>
            <a:pPr marL="285750" indent="-285750">
              <a:buClr>
                <a:schemeClr val="tx1"/>
              </a:buClr>
              <a:buFont typeface="Wingdings" panose="05000000000000000000" pitchFamily="2" charset="2"/>
              <a:buChar char="v"/>
            </a:pPr>
            <a:r>
              <a:rPr lang="en-IN" b="0" i="0" dirty="0">
                <a:effectLst/>
                <a:latin typeface="Times New Roman" panose="02020603050405020304" pitchFamily="18" charset="0"/>
                <a:cs typeface="Times New Roman" panose="02020603050405020304" pitchFamily="18" charset="0"/>
              </a:rPr>
              <a:t>Also, it helps in error-free payrolls that can be done on time</a:t>
            </a:r>
            <a:r>
              <a:rPr lang="en-IN" b="0" i="0" dirty="0">
                <a:solidFill>
                  <a:srgbClr val="2C3E50"/>
                </a:solidFill>
                <a:effectLst/>
                <a:latin typeface="Lato" panose="020F0502020204030203" pitchFamily="34" charset="0"/>
              </a:rPr>
              <a:t>..</a:t>
            </a:r>
          </a:p>
          <a:p>
            <a:pPr>
              <a:buClr>
                <a:schemeClr val="tx1"/>
              </a:buCl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43425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148081" y="775338"/>
            <a:ext cx="9189766"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Advantages and disadvantages</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162336" y="2200464"/>
            <a:ext cx="7470987" cy="397031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Advantages:</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Workload Optimization and well-organized tasks</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Efficiency And Better Accuracy</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Boosted Profitability</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Reduce Manual Errors</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Higher Productivity</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Lower Costs</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Data security</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Increased Employee Engagement</a:t>
            </a:r>
          </a:p>
          <a:p>
            <a:pPr algn="l"/>
            <a:endParaRPr lang="en-IN" dirty="0">
              <a:latin typeface="Times New Roman" panose="02020603050405020304" pitchFamily="18" charset="0"/>
              <a:cs typeface="Times New Roman" panose="02020603050405020304" pitchFamily="18" charset="0"/>
            </a:endParaRPr>
          </a:p>
          <a:p>
            <a:pPr algn="l"/>
            <a:r>
              <a:rPr lang="en-IN" b="0" i="0" dirty="0">
                <a:effectLst/>
                <a:latin typeface="Times New Roman" panose="02020603050405020304" pitchFamily="18" charset="0"/>
                <a:cs typeface="Times New Roman" panose="02020603050405020304" pitchFamily="18" charset="0"/>
              </a:rPr>
              <a:t>Disadvantages:</a:t>
            </a:r>
          </a:p>
          <a:p>
            <a:pPr marL="285750" indent="-285750" algn="l">
              <a:buClr>
                <a:schemeClr val="tx1"/>
              </a:buClr>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Time consuming.</a:t>
            </a:r>
          </a:p>
          <a:p>
            <a:pPr marL="285750" indent="-285750" algn="l">
              <a:buClr>
                <a:schemeClr val="tx1"/>
              </a:buClr>
              <a:buFont typeface="Arial" panose="020B0604020202020204" pitchFamily="34" charset="0"/>
              <a:buChar char="•"/>
            </a:pPr>
            <a:endParaRPr lang="en-IN" b="0" i="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8057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148081" y="775338"/>
            <a:ext cx="9189766"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162336" y="2333079"/>
            <a:ext cx="7470987" cy="3693319"/>
          </a:xfrm>
          <a:prstGeom prst="rect">
            <a:avLst/>
          </a:prstGeom>
          <a:noFill/>
        </p:spPr>
        <p:txBody>
          <a:bodyPr wrap="square" rtlCol="0">
            <a:spAutoFit/>
          </a:bodyPr>
          <a:lstStyle/>
          <a:p>
            <a:pPr marL="285750" indent="-285750">
              <a:buClr>
                <a:schemeClr val="tx1"/>
              </a:buClr>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rPr>
              <a:t>By using this project, </a:t>
            </a:r>
            <a:r>
              <a:rPr lang="en-IN" dirty="0">
                <a:latin typeface="Times New Roman" panose="02020603050405020304" pitchFamily="18" charset="0"/>
                <a:ea typeface="Times New Roman" panose="02020603050405020304" pitchFamily="18" charset="0"/>
              </a:rPr>
              <a:t>we can</a:t>
            </a:r>
            <a:r>
              <a:rPr lang="en-IN" sz="1800" dirty="0">
                <a:effectLst/>
                <a:latin typeface="Times New Roman" panose="02020603050405020304" pitchFamily="18" charset="0"/>
                <a:ea typeface="Times New Roman" panose="02020603050405020304" pitchFamily="18" charset="0"/>
              </a:rPr>
              <a:t> manage the employee details and provide project details as per the requirement from the organisation</a:t>
            </a:r>
            <a:r>
              <a:rPr lang="en-IN" dirty="0">
                <a:latin typeface="Times New Roman" panose="02020603050405020304" pitchFamily="18" charset="0"/>
                <a:ea typeface="Times New Roman" panose="02020603050405020304" pitchFamily="18" charset="0"/>
              </a:rPr>
              <a:t>.</a:t>
            </a:r>
          </a:p>
          <a:p>
            <a:pPr marL="285750" indent="-285750">
              <a:buClr>
                <a:schemeClr val="tx1"/>
              </a:buClr>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With the help of this project, we can track all information related to Employee(add employee, edit employee, view employee and delete employee (if needed));</a:t>
            </a:r>
          </a:p>
          <a:p>
            <a:pPr marL="285750" indent="-285750">
              <a:buClr>
                <a:schemeClr val="tx1"/>
              </a:buClr>
              <a:buFont typeface="Wingdings" panose="05000000000000000000" pitchFamily="2" charset="2"/>
              <a:buChar char="v"/>
            </a:pPr>
            <a:r>
              <a:rPr lang="en-IN" dirty="0">
                <a:latin typeface="Times New Roman" panose="02020603050405020304" pitchFamily="18" charset="0"/>
                <a:ea typeface="Times New Roman" panose="02020603050405020304" pitchFamily="18" charset="0"/>
                <a:cs typeface="Times New Roman" panose="02020603050405020304" pitchFamily="18" charset="0"/>
              </a:rPr>
              <a:t>And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Project details on which employee is working (add project, edit project, delete project(if needed);</a:t>
            </a:r>
          </a:p>
          <a:p>
            <a:pPr marL="285750" indent="-285750">
              <a:buClr>
                <a:schemeClr val="tx1"/>
              </a:buClr>
              <a:buFont typeface="Wingdings" panose="05000000000000000000" pitchFamily="2" charset="2"/>
              <a:buChar char="v"/>
            </a:pPr>
            <a:r>
              <a:rPr lang="en-IN" dirty="0">
                <a:latin typeface="Times New Roman" panose="02020603050405020304" pitchFamily="18" charset="0"/>
                <a:ea typeface="Times New Roman" panose="02020603050405020304" pitchFamily="18" charset="0"/>
                <a:cs typeface="Times New Roman" panose="02020603050405020304" pitchFamily="18" charset="0"/>
              </a:rPr>
              <a:t>And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query an employee, giving the pay stub according to the working hours of the employee on the particular project, employee will be able to view the number of hours he spent on a particular project .</a:t>
            </a:r>
          </a:p>
          <a:p>
            <a:pPr marL="285750" indent="-285750">
              <a:buClr>
                <a:schemeClr val="tx1"/>
              </a:buClr>
              <a:buFont typeface="Wingdings" panose="05000000000000000000" pitchFamily="2" charset="2"/>
              <a:buChar char="v"/>
            </a:pPr>
            <a:r>
              <a:rPr lang="en-IN" dirty="0">
                <a:latin typeface="Times New Roman" panose="02020603050405020304" pitchFamily="18" charset="0"/>
                <a:ea typeface="Times New Roman" panose="02020603050405020304" pitchFamily="18" charset="0"/>
                <a:cs typeface="Times New Roman" panose="02020603050405020304" pitchFamily="18" charset="0"/>
              </a:rPr>
              <a:t>The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application will also provide the report for the employees who are working on more than one project.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Clr>
                <a:schemeClr val="tx1"/>
              </a:buCl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74643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10000" b="-10000"/>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85427756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229783" y="372109"/>
            <a:ext cx="8111067" cy="999492"/>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5" name="TextBox 4">
            <a:extLst>
              <a:ext uri="{FF2B5EF4-FFF2-40B4-BE49-F238E27FC236}">
                <a16:creationId xmlns:a16="http://schemas.microsoft.com/office/drawing/2014/main" id="{225A4913-D66C-8083-80AD-1FA84DE6FB50}"/>
              </a:ext>
            </a:extLst>
          </p:cNvPr>
          <p:cNvSpPr txBox="1"/>
          <p:nvPr/>
        </p:nvSpPr>
        <p:spPr>
          <a:xfrm>
            <a:off x="1047751" y="1883219"/>
            <a:ext cx="8111067" cy="4247317"/>
          </a:xfrm>
          <a:prstGeom prst="rect">
            <a:avLst/>
          </a:prstGeom>
          <a:noFill/>
        </p:spPr>
        <p:txBody>
          <a:bodyPr wrap="square" rtlCol="0">
            <a:spAutoFit/>
          </a:bodyPr>
          <a:lstStyle/>
          <a:p>
            <a:pPr marL="285750" indent="-285750" algn="just">
              <a:buClr>
                <a:schemeClr val="tx1"/>
              </a:buClr>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rPr>
              <a:t>The project aims at the development of the online employee management system .</a:t>
            </a:r>
          </a:p>
          <a:p>
            <a:pPr marL="285750" indent="-285750" algn="just">
              <a:buClr>
                <a:schemeClr val="tx1"/>
              </a:buClr>
              <a:buFont typeface="Wingdings" panose="05000000000000000000" pitchFamily="2" charset="2"/>
              <a:buChar char="v"/>
            </a:pPr>
            <a:r>
              <a:rPr lang="en-IN" dirty="0">
                <a:latin typeface="Times New Roman" panose="02020603050405020304" pitchFamily="18" charset="0"/>
                <a:ea typeface="Times New Roman" panose="02020603050405020304" pitchFamily="18" charset="0"/>
              </a:rPr>
              <a:t>It will </a:t>
            </a:r>
            <a:r>
              <a:rPr lang="en-IN" sz="1800" dirty="0">
                <a:effectLst/>
                <a:latin typeface="Times New Roman" panose="02020603050405020304" pitchFamily="18" charset="0"/>
                <a:ea typeface="Times New Roman" panose="02020603050405020304" pitchFamily="18" charset="0"/>
              </a:rPr>
              <a:t>assist  an organization to keep the records of the employee along with the project they are working on and to calculate their pay  in a more robust and efficient manner.</a:t>
            </a:r>
          </a:p>
          <a:p>
            <a:pPr marL="285750" indent="-285750" algn="just">
              <a:buClr>
                <a:schemeClr val="tx1"/>
              </a:buClr>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Along with that it also provides the list of employees who are working on more than one project and able to give the details of working hours on a project for an employee.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Clr>
                <a:schemeClr val="tx1"/>
              </a:buClr>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rPr>
              <a:t>The project employee management system stores employee ID, name, department, project details and salary of the employee. </a:t>
            </a:r>
          </a:p>
          <a:p>
            <a:pPr marL="285750" indent="-285750" algn="just">
              <a:buClr>
                <a:schemeClr val="tx1"/>
              </a:buClr>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rPr>
              <a:t>After adding the data we can perform various operations such as calculating the salary, generating various reports such as pay report, query report and employee report.</a:t>
            </a:r>
          </a:p>
          <a:p>
            <a:pPr marL="285750" indent="-285750" algn="just">
              <a:buClr>
                <a:schemeClr val="tx1"/>
              </a:buClr>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This system does not allow wrong inputs as we have provided validations for various inputs such as employee name, contact number, salary, employee id, project id, department.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374800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286933" y="782321"/>
            <a:ext cx="8111067"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requirements</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296458" y="2529840"/>
            <a:ext cx="8028517" cy="2031325"/>
          </a:xfrm>
          <a:prstGeom prst="rect">
            <a:avLst/>
          </a:prstGeom>
          <a:noFill/>
        </p:spPr>
        <p:txBody>
          <a:bodyPr wrap="square" rtlCol="0">
            <a:spAutoFit/>
          </a:bodyPr>
          <a:lstStyle/>
          <a:p>
            <a:pPr marL="285750" indent="-285750">
              <a:buClr>
                <a:schemeClr val="tx1"/>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Problem statement.</a:t>
            </a:r>
          </a:p>
          <a:p>
            <a:pPr>
              <a:buClr>
                <a:schemeClr val="tx1"/>
              </a:buClr>
            </a:pPr>
            <a:endParaRPr lang="en-IN" dirty="0">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Flowchart and ER diagram.</a:t>
            </a:r>
          </a:p>
          <a:p>
            <a:pPr marL="285750" indent="-285750">
              <a:buClr>
                <a:schemeClr val="tx1"/>
              </a:buCl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Functional Specifications.</a:t>
            </a:r>
          </a:p>
          <a:p>
            <a:pPr>
              <a:buClr>
                <a:schemeClr val="tx1"/>
              </a:buClr>
            </a:pPr>
            <a:endParaRPr lang="en-IN" dirty="0">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Non-Functional Specifications.</a:t>
            </a:r>
          </a:p>
        </p:txBody>
      </p:sp>
    </p:spTree>
    <p:extLst>
      <p:ext uri="{BB962C8B-B14F-4D97-AF65-F5344CB8AC3E}">
        <p14:creationId xmlns:p14="http://schemas.microsoft.com/office/powerpoint/2010/main" val="327370387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286933" y="864922"/>
            <a:ext cx="8111067"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Problem Statement</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286932" y="2529840"/>
            <a:ext cx="7838017" cy="3416320"/>
          </a:xfrm>
          <a:prstGeom prst="rect">
            <a:avLst/>
          </a:prstGeom>
          <a:noFill/>
        </p:spPr>
        <p:txBody>
          <a:bodyPr wrap="square" rtlCol="0">
            <a:spAutoFit/>
          </a:bodyPr>
          <a:lstStyle/>
          <a:p>
            <a:pPr marL="285750" indent="-285750">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rPr>
              <a:t>Any employee who manages data from the organization should be able to add, edit, view and delete the employee details as well as project details according to the requirements.</a:t>
            </a:r>
          </a:p>
          <a:p>
            <a:pPr marL="285750" indent="-285750">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cs typeface="SimSun" panose="02010600030101010101" pitchFamily="2" charset="-122"/>
              </a:rPr>
              <a:t>To perform this functionality a menu is provided where the options are given for adding, editing, displaying, deleting records from employee and project list.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285750" indent="-285750">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rPr>
              <a:t>Along with that it also provides the option as query employee to view information of a single employee based on employee code and to calculate the pay  according to the company policies .</a:t>
            </a:r>
          </a:p>
          <a:p>
            <a:pPr marL="285750" indent="-285750">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SimSun" panose="02010600030101010101" pitchFamily="2" charset="-122"/>
              </a:rPr>
              <a:t>Not only this, if a user wants to view how many hours an employee spent on a particular project, they can also retrieve that information and it also provides the list of employees working on more than one project at the moment in the form of a report.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402894047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286933" y="782321"/>
            <a:ext cx="8111067"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Flow chart</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286933" y="2529840"/>
            <a:ext cx="7470987" cy="3193959"/>
          </a:xfrm>
          <a:prstGeom prst="rect">
            <a:avLst/>
          </a:prstGeom>
          <a:noFill/>
        </p:spPr>
        <p:txBody>
          <a:bodyPr wrap="square" rtlCol="0">
            <a:spAutoFit/>
          </a:bodyPr>
          <a:lstStyle/>
          <a:p>
            <a:endParaRPr lang="en-IN" dirty="0"/>
          </a:p>
        </p:txBody>
      </p:sp>
      <p:pic>
        <p:nvPicPr>
          <p:cNvPr id="75" name="Picture 74" descr="Diagram&#10;&#10;Description automatically generated">
            <a:extLst>
              <a:ext uri="{FF2B5EF4-FFF2-40B4-BE49-F238E27FC236}">
                <a16:creationId xmlns:a16="http://schemas.microsoft.com/office/drawing/2014/main" id="{DFE97373-1C2D-DD26-933F-9409BE7C0B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1005" y="1134201"/>
            <a:ext cx="6315555" cy="4815293"/>
          </a:xfrm>
          <a:prstGeom prst="rect">
            <a:avLst/>
          </a:prstGeom>
        </p:spPr>
      </p:pic>
    </p:spTree>
    <p:extLst>
      <p:ext uri="{BB962C8B-B14F-4D97-AF65-F5344CB8AC3E}">
        <p14:creationId xmlns:p14="http://schemas.microsoft.com/office/powerpoint/2010/main" val="80818567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286933" y="782321"/>
            <a:ext cx="8111067"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Er diagram</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286933" y="2529840"/>
            <a:ext cx="7470987" cy="3193959"/>
          </a:xfrm>
          <a:prstGeom prst="rect">
            <a:avLst/>
          </a:prstGeom>
          <a:noFill/>
        </p:spPr>
        <p:txBody>
          <a:bodyPr wrap="square" rtlCol="0">
            <a:spAutoFit/>
          </a:bodyPr>
          <a:lstStyle/>
          <a:p>
            <a:endParaRPr lang="en-IN" dirty="0"/>
          </a:p>
        </p:txBody>
      </p:sp>
      <p:pic>
        <p:nvPicPr>
          <p:cNvPr id="3" name="Content Placeholder 3">
            <a:extLst>
              <a:ext uri="{FF2B5EF4-FFF2-40B4-BE49-F238E27FC236}">
                <a16:creationId xmlns:a16="http://schemas.microsoft.com/office/drawing/2014/main" id="{C3A5C2D2-579F-4D0E-BD7D-93CD28B0C322}"/>
              </a:ext>
            </a:extLst>
          </p:cNvPr>
          <p:cNvPicPr>
            <a:picLocks noChangeAspect="1"/>
          </p:cNvPicPr>
          <p:nvPr/>
        </p:nvPicPr>
        <p:blipFill rotWithShape="1">
          <a:blip r:embed="rId4">
            <a:extLst>
              <a:ext uri="{28A0092B-C50C-407E-A947-70E740481C1C}">
                <a14:useLocalDpi xmlns:a14="http://schemas.microsoft.com/office/drawing/2010/main" val="0"/>
              </a:ext>
            </a:extLst>
          </a:blip>
          <a:srcRect l="739"/>
          <a:stretch/>
        </p:blipFill>
        <p:spPr bwMode="auto">
          <a:xfrm>
            <a:off x="4196080" y="1605280"/>
            <a:ext cx="7147657" cy="46736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326688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966892" y="295963"/>
            <a:ext cx="8111067"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Use case diagram</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286933" y="2529840"/>
            <a:ext cx="7470987" cy="3193959"/>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AD7EE365-9C34-18DC-B18D-D44C221372C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0244" y="1433882"/>
            <a:ext cx="7674823" cy="5017717"/>
          </a:xfrm>
          <a:prstGeom prst="rect">
            <a:avLst/>
          </a:prstGeom>
          <a:noFill/>
          <a:ln>
            <a:noFill/>
          </a:ln>
        </p:spPr>
      </p:pic>
    </p:spTree>
    <p:extLst>
      <p:ext uri="{BB962C8B-B14F-4D97-AF65-F5344CB8AC3E}">
        <p14:creationId xmlns:p14="http://schemas.microsoft.com/office/powerpoint/2010/main" val="187267783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966892" y="233681"/>
            <a:ext cx="8111067"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Sequence diagram</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286933" y="2529840"/>
            <a:ext cx="7470987" cy="3193959"/>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60F3E35A-F060-4678-5D3D-BEA78FF24D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81237" y="1428476"/>
            <a:ext cx="7590155" cy="5033284"/>
          </a:xfrm>
          <a:prstGeom prst="rect">
            <a:avLst/>
          </a:prstGeom>
          <a:noFill/>
          <a:ln>
            <a:noFill/>
          </a:ln>
        </p:spPr>
      </p:pic>
    </p:spTree>
    <p:extLst>
      <p:ext uri="{BB962C8B-B14F-4D97-AF65-F5344CB8AC3E}">
        <p14:creationId xmlns:p14="http://schemas.microsoft.com/office/powerpoint/2010/main" val="63577671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286933" y="782321"/>
            <a:ext cx="8111067" cy="1137919"/>
          </a:xfrm>
        </p:spPr>
        <p:txBody>
          <a:bodyPr vert="horz" lIns="91440" tIns="45720" rIns="91440" bIns="45720" rtlCol="0" anchor="b">
            <a:normAutofit/>
          </a:bodyPr>
          <a:lstStyle/>
          <a:p>
            <a:pPr algn="l"/>
            <a:r>
              <a:rPr lang="en-US" sz="3200" dirty="0">
                <a:latin typeface="Times New Roman" panose="02020603050405020304" pitchFamily="18" charset="0"/>
                <a:cs typeface="Times New Roman" panose="02020603050405020304" pitchFamily="18" charset="0"/>
              </a:rPr>
              <a:t>Functional specification</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extBox 3">
            <a:extLst>
              <a:ext uri="{FF2B5EF4-FFF2-40B4-BE49-F238E27FC236}">
                <a16:creationId xmlns:a16="http://schemas.microsoft.com/office/drawing/2014/main" id="{27FA37D9-3CC0-9DB5-516E-1B9F9D0CDC2D}"/>
              </a:ext>
            </a:extLst>
          </p:cNvPr>
          <p:cNvSpPr txBox="1"/>
          <p:nvPr/>
        </p:nvSpPr>
        <p:spPr>
          <a:xfrm>
            <a:off x="1286933" y="2529840"/>
            <a:ext cx="7895167" cy="3852145"/>
          </a:xfrm>
          <a:prstGeom prst="rect">
            <a:avLst/>
          </a:prstGeom>
          <a:noFill/>
        </p:spPr>
        <p:txBody>
          <a:bodyPr wrap="square" rtlCol="0">
            <a:sp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SimSun" panose="02010600030101010101" pitchFamily="2" charset="-122"/>
              </a:rPr>
              <a:t>3.1.1Employee Details: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3.1.1.1 </a:t>
            </a:r>
            <a:r>
              <a:rPr lang="en-US" sz="1800" dirty="0">
                <a:effectLst/>
                <a:latin typeface="Times New Roman" panose="02020603050405020304" pitchFamily="18" charset="0"/>
                <a:ea typeface="Calibri" panose="020F0502020204030204" pitchFamily="34" charset="0"/>
                <a:cs typeface="SimSun" panose="02010600030101010101" pitchFamily="2" charset="-122"/>
              </a:rPr>
              <a:t>EMS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_01 =&gt; add_employee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adds the employee record to the file. It asks for employee_id, employee_name, department, salary, contact number whose record is to be created. </a:t>
            </a:r>
            <a:endParaRPr lang="en-IN" dirty="0">
              <a:latin typeface="Times New Roman" panose="02020603050405020304" pitchFamily="18"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3.1.1.2 E</a:t>
            </a:r>
            <a:r>
              <a:rPr lang="en-US" sz="1800" dirty="0">
                <a:effectLst/>
                <a:latin typeface="Calibri" panose="020F0502020204030204" pitchFamily="34" charset="0"/>
                <a:ea typeface="Calibri" panose="020F0502020204030204" pitchFamily="34" charset="0"/>
                <a:cs typeface="Times New Roman" panose="02020603050405020304" pitchFamily="18" charset="0"/>
              </a:rPr>
              <a:t>MS</a:t>
            </a:r>
            <a:r>
              <a:rPr lang="en-IN" sz="1800" dirty="0">
                <a:effectLst/>
                <a:latin typeface="Times New Roman" panose="02020603050405020304" pitchFamily="18" charset="0"/>
                <a:ea typeface="Calibri" panose="020F0502020204030204" pitchFamily="34" charset="0"/>
                <a:cs typeface="SimSun" panose="02010600030101010101" pitchFamily="2" charset="-122"/>
              </a:rPr>
              <a:t>_02 =&gt; edit_employee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This feature edits the employee record in the file. It asks for the employee_id and asks the user to enter new employee_name, department, salary, contact number and the list of projects done by the new employee by adding project_id, project_name, number of hours worked . Whose record is to be edited Upon successful editing of employee details into the employee database it will return to the main menu.</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319955403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217</TotalTime>
  <Words>1477</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vt:lpstr>
      <vt:lpstr>Calibri</vt:lpstr>
      <vt:lpstr>Lato</vt:lpstr>
      <vt:lpstr>Symbol</vt:lpstr>
      <vt:lpstr>Times New Roman</vt:lpstr>
      <vt:lpstr>Tw Cen MT</vt:lpstr>
      <vt:lpstr>Wingdings</vt:lpstr>
      <vt:lpstr>Droplet</vt:lpstr>
      <vt:lpstr>Employee management system</vt:lpstr>
      <vt:lpstr>Introduction:</vt:lpstr>
      <vt:lpstr>requirements:</vt:lpstr>
      <vt:lpstr>Problem Statement:</vt:lpstr>
      <vt:lpstr>Flow chart:</vt:lpstr>
      <vt:lpstr>Er diagram:</vt:lpstr>
      <vt:lpstr>Use case diagram:</vt:lpstr>
      <vt:lpstr>Sequence diagram:</vt:lpstr>
      <vt:lpstr>Functional specification:</vt:lpstr>
      <vt:lpstr>PowerPoint Presentation</vt:lpstr>
      <vt:lpstr>PowerPoint Presentation</vt:lpstr>
      <vt:lpstr>PowerPoint Presentation</vt:lpstr>
      <vt:lpstr>Non - functional specifications:</vt:lpstr>
      <vt:lpstr>Uses of employee management system:</vt:lpstr>
      <vt:lpstr>Advantages and disadvantages: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sysytem</dc:title>
  <dc:creator>Paruchuri, Yuktha priya</dc:creator>
  <cp:lastModifiedBy>Paruchuri, Yuktha priya</cp:lastModifiedBy>
  <cp:revision>2</cp:revision>
  <dcterms:created xsi:type="dcterms:W3CDTF">2023-01-17T12:34:27Z</dcterms:created>
  <dcterms:modified xsi:type="dcterms:W3CDTF">2023-01-18T04:25:38Z</dcterms:modified>
</cp:coreProperties>
</file>