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3"/>
  </p:sldMasterIdLst>
  <p:sldIdLst>
    <p:sldId id="256" r:id="rId4"/>
    <p:sldId id="257" r:id="rId5"/>
    <p:sldId id="258" r:id="rId6"/>
    <p:sldId id="259" r:id="rId7"/>
    <p:sldId id="261" r:id="rId8"/>
    <p:sldId id="264" r:id="rId9"/>
    <p:sldId id="271" r:id="rId10"/>
    <p:sldId id="272" r:id="rId11"/>
    <p:sldId id="260" r:id="rId12"/>
    <p:sldId id="268" r:id="rId13"/>
    <p:sldId id="269" r:id="rId14"/>
    <p:sldId id="270" r:id="rId15"/>
    <p:sldId id="262" r:id="rId16"/>
    <p:sldId id="263" r:id="rId17"/>
    <p:sldId id="265" r:id="rId18"/>
    <p:sldId id="266"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21B48-87C3-42A2-A59A-B23C0A372A3D}" v="322" dt="2023-01-19T19:26:08.452"/>
    <p1510:client id="{B12D4FA9-41A2-4AD1-AEAE-00FA95E07130}" v="26" dt="2023-01-20T02:00:59.544"/>
    <p1510:client id="{DFC7FE45-FD33-46F1-AAC2-579B4F6BA0E7}" v="237" dt="2023-01-19T19:24:03.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uchuri, Yuktha priya" userId="67a1099f-69c0-4fb8-beaa-96de56e31ffa" providerId="ADAL" clId="{30CF403C-0F14-41B7-8D51-8D0C890E9F6A}"/>
    <pc:docChg chg="undo custSel modSld">
      <pc:chgData name="Paruchuri, Yuktha priya" userId="67a1099f-69c0-4fb8-beaa-96de56e31ffa" providerId="ADAL" clId="{30CF403C-0F14-41B7-8D51-8D0C890E9F6A}" dt="2023-01-20T02:33:11.937" v="3" actId="33524"/>
      <pc:docMkLst>
        <pc:docMk/>
      </pc:docMkLst>
      <pc:sldChg chg="modSp mod">
        <pc:chgData name="Paruchuri, Yuktha priya" userId="67a1099f-69c0-4fb8-beaa-96de56e31ffa" providerId="ADAL" clId="{30CF403C-0F14-41B7-8D51-8D0C890E9F6A}" dt="2023-01-20T02:31:47.902" v="0" actId="20577"/>
        <pc:sldMkLst>
          <pc:docMk/>
          <pc:sldMk cId="453748009" sldId="257"/>
        </pc:sldMkLst>
        <pc:spChg chg="mod">
          <ac:chgData name="Paruchuri, Yuktha priya" userId="67a1099f-69c0-4fb8-beaa-96de56e31ffa" providerId="ADAL" clId="{30CF403C-0F14-41B7-8D51-8D0C890E9F6A}" dt="2023-01-20T02:31:47.902" v="0" actId="20577"/>
          <ac:spMkLst>
            <pc:docMk/>
            <pc:sldMk cId="453748009" sldId="257"/>
            <ac:spMk id="92" creationId="{225A4913-D66C-8083-80AD-1FA84DE6FB50}"/>
          </ac:spMkLst>
        </pc:spChg>
      </pc:sldChg>
      <pc:sldChg chg="modSp mod">
        <pc:chgData name="Paruchuri, Yuktha priya" userId="67a1099f-69c0-4fb8-beaa-96de56e31ffa" providerId="ADAL" clId="{30CF403C-0F14-41B7-8D51-8D0C890E9F6A}" dt="2023-01-20T02:33:11.937" v="3" actId="33524"/>
        <pc:sldMkLst>
          <pc:docMk/>
          <pc:sldMk cId="4283434259" sldId="263"/>
        </pc:sldMkLst>
        <pc:spChg chg="mod">
          <ac:chgData name="Paruchuri, Yuktha priya" userId="67a1099f-69c0-4fb8-beaa-96de56e31ffa" providerId="ADAL" clId="{30CF403C-0F14-41B7-8D51-8D0C890E9F6A}" dt="2023-01-20T02:33:11.937" v="3" actId="33524"/>
          <ac:spMkLst>
            <pc:docMk/>
            <pc:sldMk cId="4283434259" sldId="263"/>
            <ac:spMk id="4" creationId="{27FA37D9-3CC0-9DB5-516E-1B9F9D0CDC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54477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385759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7851BF-95BE-4C8C-B7C4-0391259579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299746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6306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480250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074933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177773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12584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8314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91842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94883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382528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F96184-45C4-4742-A168-6DF4EDB11185}"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8438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96184-45C4-4742-A168-6DF4EDB11185}"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61926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96184-45C4-4742-A168-6DF4EDB11185}"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17895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46298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60122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F96184-45C4-4742-A168-6DF4EDB11185}" type="datetimeFigureOut">
              <a:rPr lang="en-IN" smtClean="0"/>
              <a:t>20-01-2023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7851BF-95BE-4C8C-B7C4-03912595792B}" type="slidenum">
              <a:rPr lang="en-IN" smtClean="0"/>
              <a:t>‹#›</a:t>
            </a:fld>
            <a:endParaRPr lang="en-IN"/>
          </a:p>
        </p:txBody>
      </p:sp>
    </p:spTree>
    <p:extLst>
      <p:ext uri="{BB962C8B-B14F-4D97-AF65-F5344CB8AC3E}">
        <p14:creationId xmlns:p14="http://schemas.microsoft.com/office/powerpoint/2010/main" val="32247002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93BB-5A61-1F31-1D38-D5268E718850}"/>
              </a:ext>
            </a:extLst>
          </p:cNvPr>
          <p:cNvSpPr>
            <a:spLocks noGrp="1"/>
          </p:cNvSpPr>
          <p:nvPr>
            <p:ph type="ctrTitle"/>
          </p:nvPr>
        </p:nvSpPr>
        <p:spPr>
          <a:xfrm>
            <a:off x="1304103" y="1318591"/>
            <a:ext cx="5800929" cy="4220820"/>
          </a:xfrm>
        </p:spPr>
        <p:txBody>
          <a:bodyPr vert="horz" lIns="91440" tIns="45720" rIns="91440" bIns="45720" rtlCol="0" anchor="ctr">
            <a:normAutofit/>
          </a:bodyPr>
          <a:lstStyle/>
          <a:p>
            <a:pPr algn="r"/>
            <a:r>
              <a:rPr lang="en-US" sz="6100">
                <a:solidFill>
                  <a:schemeClr val="tx2">
                    <a:lumMod val="75000"/>
                  </a:schemeClr>
                </a:solidFill>
              </a:rPr>
              <a:t>Employee Management System</a:t>
            </a:r>
          </a:p>
        </p:txBody>
      </p:sp>
      <p:sp>
        <p:nvSpPr>
          <p:cNvPr id="3" name="Subtitle 2">
            <a:extLst>
              <a:ext uri="{FF2B5EF4-FFF2-40B4-BE49-F238E27FC236}">
                <a16:creationId xmlns:a16="http://schemas.microsoft.com/office/drawing/2014/main" id="{C7121173-EE7D-7914-99F8-4B90A5174513}"/>
              </a:ext>
            </a:extLst>
          </p:cNvPr>
          <p:cNvSpPr>
            <a:spLocks noGrp="1"/>
          </p:cNvSpPr>
          <p:nvPr>
            <p:ph type="subTitle" idx="1"/>
          </p:nvPr>
        </p:nvSpPr>
        <p:spPr>
          <a:xfrm>
            <a:off x="8383712" y="3248568"/>
            <a:ext cx="3233999" cy="3199806"/>
          </a:xfrm>
        </p:spPr>
        <p:txBody>
          <a:bodyPr vert="horz" lIns="91440" tIns="45720" rIns="91440" bIns="45720" rtlCol="0" anchor="ctr">
            <a:normAutofit/>
          </a:bodyPr>
          <a:lstStyle/>
          <a:p>
            <a:r>
              <a:rPr lang="en-US" b="1" dirty="0">
                <a:solidFill>
                  <a:schemeClr val="tx2">
                    <a:lumMod val="75000"/>
                  </a:schemeClr>
                </a:solidFill>
              </a:rPr>
              <a:t>Presented by</a:t>
            </a:r>
          </a:p>
          <a:p>
            <a:pPr indent="-228600">
              <a:buFont typeface="Arial" panose="020B0604020202020204" pitchFamily="34" charset="0"/>
              <a:buChar char="•"/>
            </a:pPr>
            <a:r>
              <a:rPr lang="en-US" dirty="0">
                <a:solidFill>
                  <a:schemeClr val="tx2">
                    <a:lumMod val="75000"/>
                  </a:schemeClr>
                </a:solidFill>
              </a:rPr>
              <a:t>P. Yuktha priya</a:t>
            </a:r>
          </a:p>
          <a:p>
            <a:pPr indent="-228600">
              <a:buFont typeface="Arial" panose="020B0604020202020204" pitchFamily="34" charset="0"/>
              <a:buChar char="•"/>
            </a:pPr>
            <a:r>
              <a:rPr lang="en-US" dirty="0">
                <a:solidFill>
                  <a:schemeClr val="tx2">
                    <a:lumMod val="75000"/>
                  </a:schemeClr>
                </a:solidFill>
              </a:rPr>
              <a:t>Ch. Lakshmi devi</a:t>
            </a:r>
          </a:p>
          <a:p>
            <a:pPr indent="-228600">
              <a:buFont typeface="Arial" panose="020B0604020202020204" pitchFamily="34" charset="0"/>
              <a:buChar char="•"/>
            </a:pPr>
            <a:r>
              <a:rPr lang="en-US" dirty="0">
                <a:solidFill>
                  <a:schemeClr val="tx2">
                    <a:lumMod val="75000"/>
                  </a:schemeClr>
                </a:solidFill>
              </a:rPr>
              <a:t>Y. L . N . Maheswari</a:t>
            </a:r>
          </a:p>
          <a:p>
            <a:pPr indent="-228600">
              <a:buFont typeface="Arial" panose="020B0604020202020204" pitchFamily="34" charset="0"/>
              <a:buChar char="•"/>
            </a:pPr>
            <a:r>
              <a:rPr lang="en-US" dirty="0">
                <a:solidFill>
                  <a:schemeClr val="tx2">
                    <a:lumMod val="75000"/>
                  </a:schemeClr>
                </a:solidFill>
              </a:rPr>
              <a:t>M. S. V. Lakshmi Durga </a:t>
            </a:r>
          </a:p>
        </p:txBody>
      </p:sp>
    </p:spTree>
    <p:extLst>
      <p:ext uri="{BB962C8B-B14F-4D97-AF65-F5344CB8AC3E}">
        <p14:creationId xmlns:p14="http://schemas.microsoft.com/office/powerpoint/2010/main" val="145936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A37D9-3CC0-9DB5-516E-1B9F9D0CDC2D}"/>
              </a:ext>
            </a:extLst>
          </p:cNvPr>
          <p:cNvSpPr txBox="1"/>
          <p:nvPr/>
        </p:nvSpPr>
        <p:spPr>
          <a:xfrm>
            <a:off x="2309178" y="676275"/>
            <a:ext cx="9618662" cy="5505449"/>
          </a:xfrm>
          <a:prstGeom prst="rect">
            <a:avLst/>
          </a:prstGeom>
        </p:spPr>
        <p:txBody>
          <a:bodyPr vert="horz" lIns="91440" tIns="45720" rIns="91440" bIns="45720" rtlCol="0">
            <a:normAutofit/>
          </a:bodyPr>
          <a:lstStyle/>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3.1.1.3 EMS_03 =&gt;view_employee ()</a:t>
            </a:r>
          </a:p>
          <a:p>
            <a:pPr>
              <a:lnSpc>
                <a:spcPct val="90000"/>
              </a:lnSpc>
              <a:spcBef>
                <a:spcPts val="1000"/>
              </a:spcBef>
              <a:buClr>
                <a:schemeClr val="accent1"/>
              </a:buClr>
            </a:pPr>
            <a:r>
              <a:rPr lang="en-US" sz="2000" dirty="0">
                <a:solidFill>
                  <a:schemeClr val="tx1">
                    <a:lumMod val="75000"/>
                    <a:lumOff val="25000"/>
                  </a:schemeClr>
                </a:solidFill>
                <a:effectLst/>
              </a:rPr>
              <a:t>This feature displays all the employee details present in the employee database. It displays employee_id, employee_name, department, contact number and list of projects done by the employee with project_id, project name, number of hours worked.</a:t>
            </a: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3.1.1.4 EMS_04 =&gt; delete_employee ()</a:t>
            </a:r>
          </a:p>
          <a:p>
            <a:pPr>
              <a:lnSpc>
                <a:spcPct val="90000"/>
              </a:lnSpc>
              <a:spcBef>
                <a:spcPts val="1000"/>
              </a:spcBef>
              <a:buClr>
                <a:schemeClr val="accent1"/>
              </a:buClr>
            </a:pPr>
            <a:r>
              <a:rPr lang="en-US" sz="2000" dirty="0">
                <a:solidFill>
                  <a:schemeClr val="tx1">
                    <a:lumMod val="75000"/>
                    <a:lumOff val="25000"/>
                  </a:schemeClr>
                </a:solidFill>
                <a:effectLst/>
              </a:rPr>
              <a:t>This feature deletes the employee details from the employee database. The user needs to provide the employee_id to be deleted from the employee database. Upon successful deletion of employee details from the employee database it will return to the main menu.</a:t>
            </a:r>
          </a:p>
          <a:p>
            <a:pPr>
              <a:lnSpc>
                <a:spcPct val="90000"/>
              </a:lnSpc>
              <a:spcBef>
                <a:spcPts val="1000"/>
              </a:spcBef>
              <a:buClr>
                <a:schemeClr val="accent1"/>
              </a:buClr>
            </a:pPr>
            <a:r>
              <a:rPr lang="en-US" sz="2000" b="1" dirty="0">
                <a:solidFill>
                  <a:schemeClr val="tx1">
                    <a:lumMod val="75000"/>
                    <a:lumOff val="25000"/>
                  </a:schemeClr>
                </a:solidFill>
                <a:effectLst/>
              </a:rPr>
              <a:t>3.1.2 Project Details:</a:t>
            </a:r>
            <a:endParaRPr lang="en-US" sz="20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3.1.2.1 EMS_05 =&gt; add_project ()</a:t>
            </a:r>
          </a:p>
          <a:p>
            <a:pPr>
              <a:lnSpc>
                <a:spcPct val="90000"/>
              </a:lnSpc>
              <a:spcBef>
                <a:spcPts val="1000"/>
              </a:spcBef>
              <a:buClr>
                <a:schemeClr val="accent1"/>
              </a:buClr>
            </a:pPr>
            <a:r>
              <a:rPr lang="en-US" sz="2000" dirty="0">
                <a:solidFill>
                  <a:schemeClr val="tx1">
                    <a:lumMod val="75000"/>
                    <a:lumOff val="25000"/>
                  </a:schemeClr>
                </a:solidFill>
                <a:effectLst/>
              </a:rPr>
              <a:t>This feature adds the new project details into the project database. It asks for project_id, project name and number hours to be worked on that project. Upon successful addition of a new project details into the project database then it returns to the main menu.</a:t>
            </a:r>
          </a:p>
          <a:p>
            <a:pPr>
              <a:lnSpc>
                <a:spcPct val="90000"/>
              </a:lnSpc>
              <a:spcBef>
                <a:spcPts val="1000"/>
              </a:spcBef>
              <a:buClr>
                <a:schemeClr val="accent1"/>
              </a:buClr>
              <a:buFont typeface="Wingdings 3" charset="2"/>
              <a:buChar char=""/>
            </a:pPr>
            <a:endParaRPr lang="en-US" sz="1500" dirty="0">
              <a:solidFill>
                <a:schemeClr val="tx1">
                  <a:lumMod val="75000"/>
                  <a:lumOff val="25000"/>
                </a:schemeClr>
              </a:solidFill>
              <a:effectLst/>
            </a:endParaRPr>
          </a:p>
        </p:txBody>
      </p:sp>
    </p:spTree>
    <p:extLst>
      <p:ext uri="{BB962C8B-B14F-4D97-AF65-F5344CB8AC3E}">
        <p14:creationId xmlns:p14="http://schemas.microsoft.com/office/powerpoint/2010/main" val="393120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A37D9-3CC0-9DB5-516E-1B9F9D0CDC2D}"/>
              </a:ext>
            </a:extLst>
          </p:cNvPr>
          <p:cNvSpPr txBox="1"/>
          <p:nvPr/>
        </p:nvSpPr>
        <p:spPr>
          <a:xfrm>
            <a:off x="2208944" y="729465"/>
            <a:ext cx="9295667" cy="5620535"/>
          </a:xfrm>
          <a:prstGeom prst="rect">
            <a:avLst/>
          </a:prstGeom>
        </p:spPr>
        <p:txBody>
          <a:bodyPr vert="horz" lIns="91440" tIns="45720" rIns="91440" bIns="45720" rtlCol="0">
            <a:normAutofit fontScale="92500" lnSpcReduction="10000"/>
          </a:bodyPr>
          <a:lstStyle/>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effectLst/>
                <a:cs typeface="Arial" panose="020B0604020202020204" pitchFamily="34" charset="0"/>
              </a:rPr>
              <a:t>3.1.2.2 EMS_06 =&gt; edit_project ()</a:t>
            </a:r>
          </a:p>
          <a:p>
            <a:pPr>
              <a:lnSpc>
                <a:spcPct val="90000"/>
              </a:lnSpc>
              <a:spcBef>
                <a:spcPts val="1000"/>
              </a:spcBef>
              <a:buClr>
                <a:schemeClr val="accent1"/>
              </a:buClr>
            </a:pPr>
            <a:r>
              <a:rPr lang="en-US" sz="2200" dirty="0">
                <a:solidFill>
                  <a:schemeClr val="tx1">
                    <a:lumMod val="75000"/>
                    <a:lumOff val="25000"/>
                  </a:schemeClr>
                </a:solidFill>
                <a:effectLst/>
                <a:cs typeface="Arial" panose="020B0604020202020204" pitchFamily="34" charset="0"/>
              </a:rPr>
              <a:t>This feature edits the project's details from the project database. It asks for project_id and asks the user to enter a new project name and number of hours to be extended to the project. Upon successful editing of project details into the project database then it returns to the main menu.</a:t>
            </a:r>
          </a:p>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effectLst/>
                <a:cs typeface="Arial" panose="020B0604020202020204" pitchFamily="34" charset="0"/>
              </a:rPr>
              <a:t>3.1.2.3 EMS_07 =&gt; view_project ()</a:t>
            </a:r>
          </a:p>
          <a:p>
            <a:pPr>
              <a:lnSpc>
                <a:spcPct val="90000"/>
              </a:lnSpc>
              <a:spcBef>
                <a:spcPts val="1000"/>
              </a:spcBef>
              <a:buClr>
                <a:schemeClr val="accent1"/>
              </a:buClr>
            </a:pPr>
            <a:r>
              <a:rPr lang="en-US" sz="2200" dirty="0">
                <a:solidFill>
                  <a:schemeClr val="tx1">
                    <a:lumMod val="75000"/>
                    <a:lumOff val="25000"/>
                  </a:schemeClr>
                </a:solidFill>
                <a:effectLst/>
                <a:cs typeface="Arial" panose="020B0604020202020204" pitchFamily="34" charset="0"/>
              </a:rPr>
              <a:t>This feature displays the project details in the project database. It displays project_id, project name, number of hours to be worked on that project.</a:t>
            </a:r>
          </a:p>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effectLst/>
                <a:cs typeface="Arial" panose="020B0604020202020204" pitchFamily="34" charset="0"/>
              </a:rPr>
              <a:t>3.1.2.4 EMS_08 =&gt; delete_project ()</a:t>
            </a:r>
          </a:p>
          <a:p>
            <a:pPr>
              <a:lnSpc>
                <a:spcPct val="90000"/>
              </a:lnSpc>
              <a:spcBef>
                <a:spcPts val="1000"/>
              </a:spcBef>
              <a:buClr>
                <a:schemeClr val="accent1"/>
              </a:buClr>
            </a:pPr>
            <a:r>
              <a:rPr lang="en-US" sz="2200" dirty="0">
                <a:solidFill>
                  <a:schemeClr val="tx1">
                    <a:lumMod val="75000"/>
                    <a:lumOff val="25000"/>
                  </a:schemeClr>
                </a:solidFill>
                <a:effectLst/>
                <a:cs typeface="Arial" panose="020B0604020202020204" pitchFamily="34" charset="0"/>
              </a:rPr>
              <a:t>This feature deletes the project details from the project database. The user needs to provide the project_id to be deleted from the project database. Upon successful deletion of project details from the employee database it will return to the main menu.</a:t>
            </a:r>
          </a:p>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effectLst/>
                <a:cs typeface="Arial" panose="020B0604020202020204" pitchFamily="34" charset="0"/>
              </a:rPr>
              <a:t>3.1.2.5 EMS_09 =&gt; query () </a:t>
            </a:r>
          </a:p>
          <a:p>
            <a:pPr>
              <a:lnSpc>
                <a:spcPct val="90000"/>
              </a:lnSpc>
              <a:spcBef>
                <a:spcPts val="1000"/>
              </a:spcBef>
              <a:buClr>
                <a:schemeClr val="accent1"/>
              </a:buClr>
            </a:pPr>
            <a:r>
              <a:rPr lang="en-US" sz="2200" dirty="0">
                <a:solidFill>
                  <a:schemeClr val="tx1">
                    <a:lumMod val="75000"/>
                    <a:lumOff val="25000"/>
                  </a:schemeClr>
                </a:solidFill>
                <a:effectLst/>
                <a:cs typeface="Arial" panose="020B0604020202020204" pitchFamily="34" charset="0"/>
              </a:rPr>
              <a:t>This feature presents a query on top projects should show the project on which the highest number of employees are working. If the number is more than one, then all those projects should be displayed.</a:t>
            </a:r>
          </a:p>
          <a:p>
            <a:pPr>
              <a:lnSpc>
                <a:spcPct val="90000"/>
              </a:lnSpc>
              <a:spcBef>
                <a:spcPts val="1000"/>
              </a:spcBef>
              <a:buClr>
                <a:schemeClr val="accent1"/>
              </a:buClr>
              <a:buFont typeface="Wingdings 3" charset="2"/>
              <a:buChar char=""/>
            </a:pPr>
            <a:endParaRPr lang="en-US" sz="2200" dirty="0">
              <a:solidFill>
                <a:schemeClr val="tx1">
                  <a:lumMod val="75000"/>
                  <a:lumOff val="25000"/>
                </a:schemeClr>
              </a:solidFill>
              <a:effectLst/>
              <a:cs typeface="Arial" panose="020B0604020202020204" pitchFamily="34" charset="0"/>
            </a:endParaRPr>
          </a:p>
          <a:p>
            <a:pPr>
              <a:lnSpc>
                <a:spcPct val="90000"/>
              </a:lnSpc>
              <a:spcBef>
                <a:spcPts val="1000"/>
              </a:spcBef>
              <a:buClr>
                <a:schemeClr val="accent1"/>
              </a:buClr>
              <a:buFont typeface="Wingdings 3" charset="2"/>
              <a:buChar char=""/>
            </a:pPr>
            <a:endParaRPr lang="en-US" sz="1300" dirty="0">
              <a:solidFill>
                <a:schemeClr val="tx1">
                  <a:lumMod val="75000"/>
                  <a:lumOff val="25000"/>
                </a:schemeClr>
              </a:solidFill>
              <a:effectLst/>
            </a:endParaRPr>
          </a:p>
        </p:txBody>
      </p:sp>
    </p:spTree>
    <p:extLst>
      <p:ext uri="{BB962C8B-B14F-4D97-AF65-F5344CB8AC3E}">
        <p14:creationId xmlns:p14="http://schemas.microsoft.com/office/powerpoint/2010/main" val="402420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A37D9-3CC0-9DB5-516E-1B9F9D0CDC2D}"/>
              </a:ext>
            </a:extLst>
          </p:cNvPr>
          <p:cNvSpPr txBox="1"/>
          <p:nvPr/>
        </p:nvSpPr>
        <p:spPr>
          <a:xfrm>
            <a:off x="2311685" y="685799"/>
            <a:ext cx="9596062" cy="5776645"/>
          </a:xfrm>
          <a:prstGeom prst="rect">
            <a:avLst/>
          </a:prstGeom>
        </p:spPr>
        <p:txBody>
          <a:bodyPr vert="horz" lIns="91440" tIns="45720" rIns="91440" bIns="45720" rtlCol="0" anchor="ctr">
            <a:normAutofit/>
          </a:bodyPr>
          <a:lstStyle/>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cs typeface="Arial" panose="020B0604020202020204" pitchFamily="34" charset="0"/>
              </a:rPr>
              <a:t>3.1.2.6 EMS_10 =&gt; pay_report () </a:t>
            </a:r>
          </a:p>
          <a:p>
            <a:pPr>
              <a:lnSpc>
                <a:spcPct val="90000"/>
              </a:lnSpc>
              <a:spcBef>
                <a:spcPts val="1000"/>
              </a:spcBef>
              <a:buClr>
                <a:schemeClr val="accent1"/>
              </a:buClr>
            </a:pPr>
            <a:r>
              <a:rPr lang="en-US" sz="2000" dirty="0">
                <a:solidFill>
                  <a:schemeClr val="tx1">
                    <a:lumMod val="75000"/>
                    <a:lumOff val="25000"/>
                  </a:schemeClr>
                </a:solidFill>
                <a:effectLst/>
                <a:cs typeface="Arial" panose="020B0604020202020204" pitchFamily="34" charset="0"/>
              </a:rPr>
              <a:t>This function calls salary_view () member function of SALARY class which displays the pay report for all the employees (id, name, basic salary, bonus, deduction and final salary) according to the criteria set by the organization.</a:t>
            </a: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cs typeface="Arial" panose="020B0604020202020204" pitchFamily="34" charset="0"/>
              </a:rPr>
              <a:t>3.1.2.7 EMS_11 =&gt; calc_fi_salary () </a:t>
            </a:r>
          </a:p>
          <a:p>
            <a:pPr>
              <a:lnSpc>
                <a:spcPct val="90000"/>
              </a:lnSpc>
              <a:spcBef>
                <a:spcPts val="1000"/>
              </a:spcBef>
              <a:buClr>
                <a:schemeClr val="accent1"/>
              </a:buClr>
            </a:pPr>
            <a:r>
              <a:rPr lang="en-US" sz="2000" dirty="0">
                <a:solidFill>
                  <a:schemeClr val="tx1">
                    <a:lumMod val="75000"/>
                    <a:lumOff val="25000"/>
                  </a:schemeClr>
                </a:solidFill>
                <a:effectLst/>
                <a:cs typeface="Arial" panose="020B0604020202020204" pitchFamily="34" charset="0"/>
              </a:rPr>
              <a:t>This feature generates the pay report for a particular employee (id, name, basic salary, bonus, deduction and final salary) according to the criteria set by the organization</a:t>
            </a:r>
            <a:r>
              <a:rPr lang="en-US" sz="2000" dirty="0">
                <a:solidFill>
                  <a:schemeClr val="tx1">
                    <a:lumMod val="75000"/>
                    <a:lumOff val="25000"/>
                  </a:schemeClr>
                </a:solidFill>
                <a:cs typeface="Arial" panose="020B0604020202020204" pitchFamily="34" charset="0"/>
              </a:rPr>
              <a:t>.</a:t>
            </a:r>
            <a:endParaRPr lang="en-US" sz="2000" dirty="0">
              <a:solidFill>
                <a:schemeClr val="tx1">
                  <a:lumMod val="75000"/>
                  <a:lumOff val="25000"/>
                </a:schemeClr>
              </a:solidFill>
              <a:effectLst/>
              <a:cs typeface="Arial" panose="020B0604020202020204" pitchFamily="34" charset="0"/>
            </a:endParaRP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cs typeface="Arial" panose="020B0604020202020204" pitchFamily="34" charset="0"/>
              </a:rPr>
              <a:t>3.1.2.8 EMS_12 =&gt; emp_project report ()</a:t>
            </a:r>
          </a:p>
          <a:p>
            <a:pPr>
              <a:lnSpc>
                <a:spcPct val="90000"/>
              </a:lnSpc>
              <a:spcBef>
                <a:spcPts val="1000"/>
              </a:spcBef>
              <a:buClr>
                <a:schemeClr val="accent1"/>
              </a:buClr>
            </a:pPr>
            <a:r>
              <a:rPr lang="en-US" sz="2000" dirty="0">
                <a:solidFill>
                  <a:schemeClr val="tx1">
                    <a:lumMod val="75000"/>
                    <a:lumOff val="25000"/>
                  </a:schemeClr>
                </a:solidFill>
                <a:effectLst/>
                <a:cs typeface="Arial" panose="020B0604020202020204" pitchFamily="34" charset="0"/>
              </a:rPr>
              <a:t>This feature allows an employee to view how many hours he has already spent on which project through a menu option. This option requires him to enter his employee_id, which is validated, and the details are shown.</a:t>
            </a: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cs typeface="Arial" panose="020B0604020202020204" pitchFamily="34" charset="0"/>
              </a:rPr>
              <a:t>3.1.2.9 EMS_13 =&gt; emp_list_with_3_projects () </a:t>
            </a:r>
          </a:p>
          <a:p>
            <a:pPr>
              <a:lnSpc>
                <a:spcPct val="90000"/>
              </a:lnSpc>
              <a:spcBef>
                <a:spcPts val="1000"/>
              </a:spcBef>
              <a:buClr>
                <a:schemeClr val="accent1"/>
              </a:buClr>
            </a:pPr>
            <a:r>
              <a:rPr lang="en-US" sz="2000" dirty="0">
                <a:solidFill>
                  <a:schemeClr val="tx1">
                    <a:lumMod val="75000"/>
                    <a:lumOff val="25000"/>
                  </a:schemeClr>
                </a:solidFill>
                <a:effectLst/>
                <a:cs typeface="Arial" panose="020B0604020202020204" pitchFamily="34" charset="0"/>
              </a:rPr>
              <a:t>This feature shows the details of all employees who are working on 3 projects at time.</a:t>
            </a:r>
          </a:p>
          <a:p>
            <a:pPr>
              <a:lnSpc>
                <a:spcPct val="90000"/>
              </a:lnSpc>
              <a:spcBef>
                <a:spcPts val="1000"/>
              </a:spcBef>
              <a:buClr>
                <a:schemeClr val="accent1"/>
              </a:buClr>
              <a:buFont typeface="Wingdings 3" charset="2"/>
              <a:buChar char=""/>
            </a:pPr>
            <a:endParaRPr lang="en-US" sz="1500" dirty="0">
              <a:solidFill>
                <a:schemeClr val="tx1">
                  <a:lumMod val="75000"/>
                  <a:lumOff val="25000"/>
                </a:schemeClr>
              </a:solidFill>
              <a:effectLst/>
            </a:endParaRPr>
          </a:p>
        </p:txBody>
      </p:sp>
    </p:spTree>
    <p:extLst>
      <p:ext uri="{BB962C8B-B14F-4D97-AF65-F5344CB8AC3E}">
        <p14:creationId xmlns:p14="http://schemas.microsoft.com/office/powerpoint/2010/main" val="195339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819467" y="427844"/>
            <a:ext cx="8550563" cy="1000264"/>
          </a:xfrm>
        </p:spPr>
        <p:txBody>
          <a:bodyPr vert="horz" lIns="91440" tIns="45720" rIns="91440" bIns="45720" rtlCol="0" anchor="t">
            <a:normAutofit/>
          </a:bodyPr>
          <a:lstStyle/>
          <a:p>
            <a:r>
              <a:rPr lang="en-US" sz="4000">
                <a:solidFill>
                  <a:schemeClr val="tx1">
                    <a:lumMod val="85000"/>
                    <a:lumOff val="15000"/>
                  </a:schemeClr>
                </a:solidFill>
              </a:rPr>
              <a:t>Non - functional specifications:</a:t>
            </a:r>
          </a:p>
        </p:txBody>
      </p:sp>
      <p:sp>
        <p:nvSpPr>
          <p:cNvPr id="4" name="TextBox 3">
            <a:extLst>
              <a:ext uri="{FF2B5EF4-FFF2-40B4-BE49-F238E27FC236}">
                <a16:creationId xmlns:a16="http://schemas.microsoft.com/office/drawing/2014/main" id="{27FA37D9-3CC0-9DB5-516E-1B9F9D0CDC2D}"/>
              </a:ext>
            </a:extLst>
          </p:cNvPr>
          <p:cNvSpPr txBox="1"/>
          <p:nvPr/>
        </p:nvSpPr>
        <p:spPr>
          <a:xfrm>
            <a:off x="2332234" y="1578806"/>
            <a:ext cx="8928242" cy="4851350"/>
          </a:xfrm>
          <a:prstGeom prst="rect">
            <a:avLst/>
          </a:prstGeom>
        </p:spPr>
        <p:txBody>
          <a:bodyPr vert="horz" lIns="91440" tIns="45720" rIns="91440" bIns="45720" rtlCol="0">
            <a:noAutofit/>
          </a:bodyPr>
          <a:lstStyle/>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Supportability:</a:t>
            </a:r>
            <a:r>
              <a:rPr lang="en-US" sz="2000">
                <a:solidFill>
                  <a:schemeClr val="tx1">
                    <a:lumMod val="75000"/>
                    <a:lumOff val="25000"/>
                  </a:schemeClr>
                </a:solidFill>
                <a:effectLst/>
                <a:cs typeface="Arial" panose="020B0604020202020204" pitchFamily="34" charset="0"/>
              </a:rPr>
              <a:t> The system is easy to maintain.</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Design Constraints:</a:t>
            </a:r>
            <a:r>
              <a:rPr lang="en-US" sz="2000">
                <a:solidFill>
                  <a:schemeClr val="tx1">
                    <a:lumMod val="75000"/>
                    <a:lumOff val="25000"/>
                  </a:schemeClr>
                </a:solidFill>
                <a:effectLst/>
                <a:cs typeface="Arial" panose="020B0604020202020204" pitchFamily="34" charset="0"/>
              </a:rPr>
              <a:t> The system is built using only CPP language.</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Usability:</a:t>
            </a:r>
            <a:r>
              <a:rPr lang="en-US" sz="2000">
                <a:solidFill>
                  <a:schemeClr val="tx1">
                    <a:lumMod val="75000"/>
                    <a:lumOff val="25000"/>
                  </a:schemeClr>
                </a:solidFill>
                <a:effectLst/>
                <a:cs typeface="Arial" panose="020B0604020202020204" pitchFamily="34" charset="0"/>
              </a:rPr>
              <a:t> Employee management system helps to manage the employee records and also displays the information according to the requirement of the moment. For example, if we want to calculate the pay of an employee, the system provides that functionality. Next time if you want to query an employee it also works like that. This function also adds to the usability of the system.</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Reliability &amp; Availability:</a:t>
            </a:r>
            <a:r>
              <a:rPr lang="en-US" sz="2000">
                <a:solidFill>
                  <a:schemeClr val="tx1">
                    <a:lumMod val="75000"/>
                    <a:lumOff val="25000"/>
                  </a:schemeClr>
                </a:solidFill>
                <a:effectLst/>
                <a:cs typeface="Arial" panose="020B0604020202020204" pitchFamily="34" charset="0"/>
              </a:rPr>
              <a:t> The system shall provide employees along with project information with the creation of a file in every machine.</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Performance:</a:t>
            </a:r>
            <a:r>
              <a:rPr lang="en-US" sz="2000">
                <a:solidFill>
                  <a:schemeClr val="tx1">
                    <a:lumMod val="75000"/>
                    <a:lumOff val="25000"/>
                  </a:schemeClr>
                </a:solidFill>
                <a:effectLst/>
                <a:cs typeface="Arial" panose="020B0604020202020204" pitchFamily="34" charset="0"/>
              </a:rPr>
              <a:t> The system will work on the user’s terminal</a:t>
            </a:r>
            <a:r>
              <a:rPr lang="en-US" sz="2000">
                <a:solidFill>
                  <a:schemeClr val="tx1">
                    <a:lumMod val="75000"/>
                    <a:lumOff val="25000"/>
                  </a:schemeClr>
                </a:solidFill>
                <a:effectLst/>
              </a:rPr>
              <a:t>.  </a:t>
            </a:r>
          </a:p>
        </p:txBody>
      </p:sp>
    </p:spTree>
    <p:extLst>
      <p:ext uri="{BB962C8B-B14F-4D97-AF65-F5344CB8AC3E}">
        <p14:creationId xmlns:p14="http://schemas.microsoft.com/office/powerpoint/2010/main" val="207404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347128" y="612375"/>
            <a:ext cx="1899505" cy="836281"/>
          </a:xfrm>
        </p:spPr>
        <p:txBody>
          <a:bodyPr vert="horz" lIns="91440" tIns="45720" rIns="91440" bIns="45720" rtlCol="0" anchor="t">
            <a:normAutofit/>
          </a:bodyPr>
          <a:lstStyle/>
          <a:p>
            <a:r>
              <a:rPr lang="en-US" sz="4000">
                <a:solidFill>
                  <a:schemeClr val="tx1">
                    <a:lumMod val="85000"/>
                    <a:lumOff val="15000"/>
                  </a:schemeClr>
                </a:solidFill>
              </a:rPr>
              <a:t>Uses:</a:t>
            </a:r>
          </a:p>
        </p:txBody>
      </p:sp>
      <p:sp>
        <p:nvSpPr>
          <p:cNvPr id="4" name="TextBox 3">
            <a:extLst>
              <a:ext uri="{FF2B5EF4-FFF2-40B4-BE49-F238E27FC236}">
                <a16:creationId xmlns:a16="http://schemas.microsoft.com/office/drawing/2014/main" id="{27FA37D9-3CC0-9DB5-516E-1B9F9D0CDC2D}"/>
              </a:ext>
            </a:extLst>
          </p:cNvPr>
          <p:cNvSpPr txBox="1"/>
          <p:nvPr/>
        </p:nvSpPr>
        <p:spPr>
          <a:xfrm>
            <a:off x="2393879" y="1828800"/>
            <a:ext cx="8872233" cy="4274049"/>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sz="2000" dirty="0">
                <a:solidFill>
                  <a:schemeClr val="tx1">
                    <a:lumMod val="75000"/>
                    <a:lumOff val="25000"/>
                  </a:schemeClr>
                </a:solidFill>
                <a:cs typeface="Arial" panose="020B0604020202020204" pitchFamily="34" charset="0"/>
              </a:rPr>
              <a:t>The purpose of an employee management system is to help improve workforce productivity,</a:t>
            </a:r>
            <a:r>
              <a:rPr lang="en-US" sz="2000" b="1" i="0" dirty="0">
                <a:solidFill>
                  <a:schemeClr val="tx1">
                    <a:lumMod val="75000"/>
                    <a:lumOff val="25000"/>
                  </a:schemeClr>
                </a:solidFill>
                <a:effectLst/>
                <a:cs typeface="Arial" panose="020B0604020202020204" pitchFamily="34" charset="0"/>
              </a:rPr>
              <a:t>  </a:t>
            </a:r>
            <a:r>
              <a:rPr lang="en-US" sz="2000" i="0" dirty="0">
                <a:solidFill>
                  <a:schemeClr val="tx1">
                    <a:lumMod val="75000"/>
                    <a:lumOff val="25000"/>
                  </a:schemeClr>
                </a:solidFill>
                <a:effectLst/>
                <a:cs typeface="Arial" panose="020B0604020202020204" pitchFamily="34" charset="0"/>
              </a:rPr>
              <a:t>identify ways to engage and retain talent, and alleviate administrative burdens for HR professionals.</a:t>
            </a:r>
          </a:p>
          <a:p>
            <a:pPr marL="285750" indent="-285750">
              <a:spcBef>
                <a:spcPts val="1000"/>
              </a:spcBef>
              <a:buClr>
                <a:schemeClr val="accent1"/>
              </a:buClr>
              <a:buFont typeface="Wingdings 3" charset="2"/>
              <a:buChar char=""/>
            </a:pPr>
            <a:r>
              <a:rPr lang="en-US" sz="2000" b="0" i="0" dirty="0">
                <a:solidFill>
                  <a:schemeClr val="tx1">
                    <a:lumMod val="75000"/>
                    <a:lumOff val="25000"/>
                  </a:schemeClr>
                </a:solidFill>
                <a:effectLst/>
                <a:cs typeface="Arial" panose="020B0604020202020204" pitchFamily="34" charset="0"/>
              </a:rPr>
              <a:t> Achieving greater efficiency with technology can also help control costs and minimize compliance risks.</a:t>
            </a:r>
          </a:p>
          <a:p>
            <a:pPr marL="285750" indent="-285750">
              <a:spcBef>
                <a:spcPts val="1000"/>
              </a:spcBef>
              <a:buClr>
                <a:schemeClr val="accent1"/>
              </a:buClr>
              <a:buFont typeface="Wingdings 3" charset="2"/>
              <a:buChar char=""/>
            </a:pPr>
            <a:r>
              <a:rPr lang="en-US" sz="2000" b="0" i="0" dirty="0">
                <a:solidFill>
                  <a:schemeClr val="tx1">
                    <a:lumMod val="75000"/>
                    <a:lumOff val="25000"/>
                  </a:schemeClr>
                </a:solidFill>
                <a:effectLst/>
                <a:cs typeface="Arial" panose="020B0604020202020204" pitchFamily="34" charset="0"/>
              </a:rPr>
              <a:t>It helps managers and employees to work together and accurately monitor, access, manage, and efficiently utilize the working hours for better business growth..</a:t>
            </a:r>
          </a:p>
          <a:p>
            <a:pPr marL="285750" indent="-285750">
              <a:spcBef>
                <a:spcPts val="1000"/>
              </a:spcBef>
              <a:buClr>
                <a:schemeClr val="accent1"/>
              </a:buClr>
              <a:buFont typeface="Wingdings 3" charset="2"/>
              <a:buChar char=""/>
            </a:pPr>
            <a:r>
              <a:rPr lang="en-US" sz="2000" b="0" i="0" dirty="0">
                <a:solidFill>
                  <a:schemeClr val="tx1">
                    <a:lumMod val="75000"/>
                    <a:lumOff val="25000"/>
                  </a:schemeClr>
                </a:solidFill>
                <a:effectLst/>
                <a:cs typeface="Arial" panose="020B0604020202020204" pitchFamily="34" charset="0"/>
              </a:rPr>
              <a:t>Also, it helps in error-free payrolls that can be done on time..</a:t>
            </a:r>
          </a:p>
          <a:p>
            <a:pPr>
              <a:spcBef>
                <a:spcPts val="1000"/>
              </a:spcBef>
              <a:buClr>
                <a:schemeClr val="accent1"/>
              </a:buClr>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428343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773488" y="470593"/>
            <a:ext cx="8431472" cy="1083888"/>
          </a:xfrm>
        </p:spPr>
        <p:txBody>
          <a:bodyPr vert="horz" lIns="91440" tIns="45720" rIns="91440" bIns="45720" rtlCol="0" anchor="t">
            <a:normAutofit/>
          </a:bodyPr>
          <a:lstStyle/>
          <a:p>
            <a:r>
              <a:rPr lang="en-US" sz="4000">
                <a:solidFill>
                  <a:schemeClr val="tx1">
                    <a:lumMod val="85000"/>
                    <a:lumOff val="15000"/>
                  </a:schemeClr>
                </a:solidFill>
              </a:rPr>
              <a:t>Advantages and Disadvantages:</a:t>
            </a:r>
          </a:p>
        </p:txBody>
      </p:sp>
      <p:sp>
        <p:nvSpPr>
          <p:cNvPr id="4" name="TextBox 3">
            <a:extLst>
              <a:ext uri="{FF2B5EF4-FFF2-40B4-BE49-F238E27FC236}">
                <a16:creationId xmlns:a16="http://schemas.microsoft.com/office/drawing/2014/main" id="{27FA37D9-3CC0-9DB5-516E-1B9F9D0CDC2D}"/>
              </a:ext>
            </a:extLst>
          </p:cNvPr>
          <p:cNvSpPr txBox="1"/>
          <p:nvPr/>
        </p:nvSpPr>
        <p:spPr>
          <a:xfrm>
            <a:off x="2342508" y="1638992"/>
            <a:ext cx="6642424" cy="4851350"/>
          </a:xfrm>
          <a:prstGeom prst="rect">
            <a:avLst/>
          </a:prstGeom>
        </p:spPr>
        <p:txBody>
          <a:bodyPr vert="horz" lIns="91440" tIns="45720" rIns="91440" bIns="45720" rtlCol="0">
            <a:normAutofit fontScale="92500" lnSpcReduction="10000"/>
          </a:bodyPr>
          <a:lstStyle/>
          <a:p>
            <a:pPr>
              <a:spcBef>
                <a:spcPts val="1000"/>
              </a:spcBef>
              <a:buClr>
                <a:schemeClr val="accent1"/>
              </a:buClr>
            </a:pPr>
            <a:r>
              <a:rPr lang="en-US" sz="2200" b="1">
                <a:solidFill>
                  <a:schemeClr val="tx1">
                    <a:lumMod val="75000"/>
                    <a:lumOff val="25000"/>
                  </a:schemeClr>
                </a:solidFill>
                <a:cs typeface="Arial" panose="020B0604020202020204" pitchFamily="34" charset="0"/>
              </a:rPr>
              <a:t>Advantages: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Workload Optimization and well-organized     tasks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Efficiency And Better Accuracy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Boosted Profitability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Reduce Manual Errors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Higher Productivity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Lower Costs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Data security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Increased Employee Engagement</a:t>
            </a:r>
            <a:endParaRPr lang="en-US" sz="2200">
              <a:solidFill>
                <a:schemeClr val="tx1">
                  <a:lumMod val="75000"/>
                  <a:lumOff val="25000"/>
                </a:schemeClr>
              </a:solidFill>
              <a:cs typeface="Arial" panose="020B0604020202020204" pitchFamily="34" charset="0"/>
            </a:endParaRPr>
          </a:p>
          <a:p>
            <a:pPr>
              <a:spcBef>
                <a:spcPts val="1000"/>
              </a:spcBef>
              <a:buClr>
                <a:schemeClr val="accent1"/>
              </a:buClr>
            </a:pPr>
            <a:r>
              <a:rPr lang="en-US" sz="2200" b="1" i="0">
                <a:solidFill>
                  <a:schemeClr val="tx1">
                    <a:lumMod val="75000"/>
                    <a:lumOff val="25000"/>
                  </a:schemeClr>
                </a:solidFill>
                <a:effectLst/>
                <a:cs typeface="Arial" panose="020B0604020202020204" pitchFamily="34" charset="0"/>
              </a:rPr>
              <a:t>Disadvantages:</a:t>
            </a:r>
          </a:p>
          <a:p>
            <a:pPr marL="742950" lvl="1" indent="-285750">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Time consuming.</a:t>
            </a:r>
          </a:p>
          <a:p>
            <a:pPr marL="285750" indent="-285750">
              <a:spcBef>
                <a:spcPts val="1000"/>
              </a:spcBef>
              <a:buClr>
                <a:schemeClr val="accent1"/>
              </a:buClr>
              <a:buFont typeface="Wingdings 3" charset="2"/>
              <a:buChar char=""/>
            </a:pPr>
            <a:endParaRPr lang="en-US" b="0" i="0">
              <a:solidFill>
                <a:schemeClr val="tx1">
                  <a:lumMod val="75000"/>
                  <a:lumOff val="25000"/>
                </a:schemeClr>
              </a:solidFill>
              <a:effectLst/>
            </a:endParaRPr>
          </a:p>
          <a:p>
            <a:pPr>
              <a:spcBef>
                <a:spcPts val="1000"/>
              </a:spcBef>
              <a:buClr>
                <a:schemeClr val="accent1"/>
              </a:buClr>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222380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25664" y="422874"/>
            <a:ext cx="3012216" cy="1077153"/>
          </a:xfrm>
        </p:spPr>
        <p:txBody>
          <a:bodyPr vert="horz" lIns="91440" tIns="45720" rIns="91440" bIns="45720" rtlCol="0" anchor="t">
            <a:normAutofit/>
          </a:bodyPr>
          <a:lstStyle/>
          <a:p>
            <a:r>
              <a:rPr lang="en-US">
                <a:solidFill>
                  <a:schemeClr val="tx1">
                    <a:lumMod val="85000"/>
                    <a:lumOff val="15000"/>
                  </a:schemeClr>
                </a:solidFill>
              </a:rPr>
              <a:t>Conclusion:</a:t>
            </a:r>
          </a:p>
        </p:txBody>
      </p:sp>
      <p:sp>
        <p:nvSpPr>
          <p:cNvPr id="4" name="TextBox 3">
            <a:extLst>
              <a:ext uri="{FF2B5EF4-FFF2-40B4-BE49-F238E27FC236}">
                <a16:creationId xmlns:a16="http://schemas.microsoft.com/office/drawing/2014/main" id="{27FA37D9-3CC0-9DB5-516E-1B9F9D0CDC2D}"/>
              </a:ext>
            </a:extLst>
          </p:cNvPr>
          <p:cNvSpPr txBox="1"/>
          <p:nvPr/>
        </p:nvSpPr>
        <p:spPr>
          <a:xfrm>
            <a:off x="2157574" y="1500028"/>
            <a:ext cx="9542248" cy="433569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sz="2000">
                <a:solidFill>
                  <a:schemeClr val="tx1">
                    <a:lumMod val="75000"/>
                    <a:lumOff val="25000"/>
                  </a:schemeClr>
                </a:solidFill>
                <a:effectLst/>
                <a:cs typeface="Arial" panose="020B0604020202020204" pitchFamily="34" charset="0"/>
              </a:rPr>
              <a:t>By using this project, </a:t>
            </a:r>
            <a:r>
              <a:rPr lang="en-US" sz="2000">
                <a:solidFill>
                  <a:schemeClr val="tx1">
                    <a:lumMod val="75000"/>
                    <a:lumOff val="25000"/>
                  </a:schemeClr>
                </a:solidFill>
                <a:cs typeface="Arial" panose="020B0604020202020204" pitchFamily="34" charset="0"/>
              </a:rPr>
              <a:t>we can</a:t>
            </a:r>
            <a:r>
              <a:rPr lang="en-US" sz="2000">
                <a:solidFill>
                  <a:schemeClr val="tx1">
                    <a:lumMod val="75000"/>
                    <a:lumOff val="25000"/>
                  </a:schemeClr>
                </a:solidFill>
                <a:effectLst/>
                <a:cs typeface="Arial" panose="020B0604020202020204" pitchFamily="34" charset="0"/>
              </a:rPr>
              <a:t> manage the employee details and provide project details as per the requirement from the organisation</a:t>
            </a:r>
            <a:r>
              <a:rPr lang="en-US" sz="2000">
                <a:solidFill>
                  <a:schemeClr val="tx1">
                    <a:lumMod val="75000"/>
                    <a:lumOff val="25000"/>
                  </a:schemeClr>
                </a:solidFill>
                <a:cs typeface="Arial" panose="020B0604020202020204" pitchFamily="34" charset="0"/>
              </a:rPr>
              <a:t>.</a:t>
            </a:r>
          </a:p>
          <a:p>
            <a:pPr marL="285750" indent="-285750">
              <a:spcBef>
                <a:spcPts val="1000"/>
              </a:spcBef>
              <a:buClr>
                <a:schemeClr val="accent1"/>
              </a:buClr>
              <a:buFont typeface="Wingdings 3" charset="2"/>
              <a:buChar char=""/>
            </a:pPr>
            <a:r>
              <a:rPr lang="en-US" sz="2000">
                <a:solidFill>
                  <a:schemeClr val="tx1">
                    <a:lumMod val="75000"/>
                    <a:lumOff val="25000"/>
                  </a:schemeClr>
                </a:solidFill>
                <a:effectLst/>
                <a:cs typeface="Arial" panose="020B0604020202020204" pitchFamily="34" charset="0"/>
              </a:rPr>
              <a:t>With the help of this project, we can track all information related to Employee(add employee, edit employee, view employee and delete employee (if needed).</a:t>
            </a:r>
          </a:p>
          <a:p>
            <a:pPr marL="285750" indent="-285750">
              <a:spcBef>
                <a:spcPts val="1000"/>
              </a:spcBef>
              <a:buClr>
                <a:schemeClr val="accent1"/>
              </a:buClr>
              <a:buFont typeface="Wingdings 3" charset="2"/>
              <a:buChar char=""/>
            </a:pPr>
            <a:r>
              <a:rPr lang="en-US" sz="2000">
                <a:solidFill>
                  <a:schemeClr val="tx1">
                    <a:lumMod val="75000"/>
                    <a:lumOff val="25000"/>
                  </a:schemeClr>
                </a:solidFill>
                <a:cs typeface="Arial" panose="020B0604020202020204" pitchFamily="34" charset="0"/>
              </a:rPr>
              <a:t>And </a:t>
            </a:r>
            <a:r>
              <a:rPr lang="en-US" sz="2000">
                <a:solidFill>
                  <a:schemeClr val="tx1">
                    <a:lumMod val="75000"/>
                    <a:lumOff val="25000"/>
                  </a:schemeClr>
                </a:solidFill>
                <a:effectLst/>
                <a:cs typeface="Arial" panose="020B0604020202020204" pitchFamily="34" charset="0"/>
              </a:rPr>
              <a:t> Project details on which employee is working (add project, edit project, delete project(if needed).</a:t>
            </a:r>
          </a:p>
          <a:p>
            <a:pPr marL="285750" indent="-285750">
              <a:spcBef>
                <a:spcPts val="1000"/>
              </a:spcBef>
              <a:buClr>
                <a:schemeClr val="accent1"/>
              </a:buClr>
              <a:buFont typeface="Wingdings 3" charset="2"/>
              <a:buChar char=""/>
            </a:pPr>
            <a:r>
              <a:rPr lang="en-US" sz="2000">
                <a:solidFill>
                  <a:schemeClr val="tx1">
                    <a:lumMod val="75000"/>
                    <a:lumOff val="25000"/>
                  </a:schemeClr>
                </a:solidFill>
                <a:cs typeface="Arial" panose="020B0604020202020204" pitchFamily="34" charset="0"/>
              </a:rPr>
              <a:t>And </a:t>
            </a:r>
            <a:r>
              <a:rPr lang="en-US" sz="2000">
                <a:solidFill>
                  <a:schemeClr val="tx1">
                    <a:lumMod val="75000"/>
                    <a:lumOff val="25000"/>
                  </a:schemeClr>
                </a:solidFill>
                <a:effectLst/>
                <a:cs typeface="Arial" panose="020B0604020202020204" pitchFamily="34" charset="0"/>
              </a:rPr>
              <a:t>query an employee, giving the pay stub according to the working hours of the employee on the particular project, employee will be able to view the number of hours he spent on a particular project .</a:t>
            </a:r>
          </a:p>
          <a:p>
            <a:pPr marL="285750" indent="-285750">
              <a:spcBef>
                <a:spcPts val="1000"/>
              </a:spcBef>
              <a:buClr>
                <a:schemeClr val="accent1"/>
              </a:buClr>
              <a:buFont typeface="Wingdings 3" charset="2"/>
              <a:buChar char=""/>
            </a:pPr>
            <a:r>
              <a:rPr lang="en-US" sz="2000">
                <a:solidFill>
                  <a:schemeClr val="tx1">
                    <a:lumMod val="75000"/>
                    <a:lumOff val="25000"/>
                  </a:schemeClr>
                </a:solidFill>
                <a:cs typeface="Arial" panose="020B0604020202020204" pitchFamily="34" charset="0"/>
              </a:rPr>
              <a:t>The</a:t>
            </a:r>
            <a:r>
              <a:rPr lang="en-US" sz="2000">
                <a:solidFill>
                  <a:schemeClr val="tx1">
                    <a:lumMod val="75000"/>
                    <a:lumOff val="25000"/>
                  </a:schemeClr>
                </a:solidFill>
                <a:effectLst/>
                <a:cs typeface="Arial" panose="020B0604020202020204" pitchFamily="34" charset="0"/>
              </a:rPr>
              <a:t> application will also provide the report for the employees who are working on more than one project. </a:t>
            </a:r>
          </a:p>
          <a:p>
            <a:pPr marL="285750" indent="-285750">
              <a:spcBef>
                <a:spcPts val="1000"/>
              </a:spcBef>
              <a:buClr>
                <a:schemeClr val="accent1"/>
              </a:buClr>
              <a:buFont typeface="Wingdings 3" charset="2"/>
              <a:buChar char=""/>
            </a:pPr>
            <a:endParaRPr lang="en-US" sz="1700">
              <a:solidFill>
                <a:schemeClr val="tx1">
                  <a:lumMod val="75000"/>
                  <a:lumOff val="25000"/>
                </a:schemeClr>
              </a:solidFill>
            </a:endParaRPr>
          </a:p>
        </p:txBody>
      </p:sp>
    </p:spTree>
    <p:extLst>
      <p:ext uri="{BB962C8B-B14F-4D97-AF65-F5344CB8AC3E}">
        <p14:creationId xmlns:p14="http://schemas.microsoft.com/office/powerpoint/2010/main" val="68674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2" name="Rectangle 81">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5"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6"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7"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8"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9"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0"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1"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2"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3"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4"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5"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6"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A9C2AEF3-74E8-4DE9-80CB-2064F6FB0D54}"/>
              </a:ext>
            </a:extLst>
          </p:cNvPr>
          <p:cNvSpPr>
            <a:spLocks noGrp="1"/>
          </p:cNvSpPr>
          <p:nvPr>
            <p:ph type="title"/>
          </p:nvPr>
        </p:nvSpPr>
        <p:spPr>
          <a:xfrm>
            <a:off x="4436113" y="2944062"/>
            <a:ext cx="4228169" cy="1162423"/>
          </a:xfrm>
        </p:spPr>
        <p:txBody>
          <a:bodyPr vert="horz" lIns="91440" tIns="45720" rIns="91440" bIns="45720" rtlCol="0" anchor="b">
            <a:normAutofit fontScale="90000"/>
          </a:bodyPr>
          <a:lstStyle/>
          <a:p>
            <a:pPr>
              <a:lnSpc>
                <a:spcPct val="90000"/>
              </a:lnSpc>
            </a:pPr>
            <a:r>
              <a:rPr lang="en-US" sz="8000">
                <a:solidFill>
                  <a:schemeClr val="tx1">
                    <a:lumMod val="85000"/>
                    <a:lumOff val="15000"/>
                  </a:schemeClr>
                </a:solidFill>
                <a:latin typeface="Gabriola" panose="04040605051002020D02" pitchFamily="82" charset="0"/>
                <a:cs typeface="Arial" panose="020B0604020202020204" pitchFamily="34" charset="0"/>
              </a:rPr>
              <a:t>THANK YOU</a:t>
            </a:r>
            <a:br>
              <a:rPr lang="en-US" sz="3800">
                <a:solidFill>
                  <a:schemeClr val="tx1">
                    <a:lumMod val="85000"/>
                    <a:lumOff val="15000"/>
                  </a:schemeClr>
                </a:solidFill>
              </a:rPr>
            </a:br>
            <a:endParaRPr lang="en-US" sz="3800">
              <a:solidFill>
                <a:schemeClr val="tx1">
                  <a:lumMod val="85000"/>
                  <a:lumOff val="15000"/>
                </a:schemeClr>
              </a:solidFill>
            </a:endParaRPr>
          </a:p>
        </p:txBody>
      </p:sp>
      <p:grpSp>
        <p:nvGrpSpPr>
          <p:cNvPr id="98" name="Group 97">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9"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0"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1"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2"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3"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6"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7"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8"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0"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2" name="Rectangle 111">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4"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38091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028559" y="448559"/>
            <a:ext cx="3485221" cy="984685"/>
          </a:xfrm>
        </p:spPr>
        <p:txBody>
          <a:bodyPr vert="horz" lIns="91440" tIns="45720" rIns="91440" bIns="45720" rtlCol="0" anchor="t">
            <a:noAutofit/>
          </a:bodyPr>
          <a:lstStyle/>
          <a:p>
            <a:r>
              <a:rPr lang="en-US" sz="4000">
                <a:solidFill>
                  <a:schemeClr val="tx1">
                    <a:lumMod val="85000"/>
                    <a:lumOff val="15000"/>
                  </a:schemeClr>
                </a:solidFill>
              </a:rPr>
              <a:t>Introduction:</a:t>
            </a:r>
          </a:p>
        </p:txBody>
      </p:sp>
      <p:sp>
        <p:nvSpPr>
          <p:cNvPr id="92" name="TextBox 4">
            <a:extLst>
              <a:ext uri="{FF2B5EF4-FFF2-40B4-BE49-F238E27FC236}">
                <a16:creationId xmlns:a16="http://schemas.microsoft.com/office/drawing/2014/main" id="{225A4913-D66C-8083-80AD-1FA84DE6FB50}"/>
              </a:ext>
            </a:extLst>
          </p:cNvPr>
          <p:cNvSpPr txBox="1"/>
          <p:nvPr/>
        </p:nvSpPr>
        <p:spPr>
          <a:xfrm>
            <a:off x="2095928" y="1433244"/>
            <a:ext cx="9254572" cy="3780890"/>
          </a:xfrm>
          <a:prstGeom prst="rect">
            <a:avLst/>
          </a:prstGeom>
        </p:spPr>
        <p:txBody>
          <a:bodyPr vert="horz" lIns="91440" tIns="45720" rIns="91440" bIns="45720" rtlCol="0">
            <a:noAutofit/>
          </a:bodyPr>
          <a:lstStyle/>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The project aims at the development of the online employee management system.</a:t>
            </a:r>
          </a:p>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It will assist  an organization to keep the records of the employee along with the project they are working on and to calculate their pay  in a more robust and efficient manner.</a:t>
            </a:r>
          </a:p>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Along with that it also provides the list of employees who are working on more than one project and able to give the details of working hours on a project for an employee.</a:t>
            </a:r>
          </a:p>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The project employee management system stores employee id, name, department, project details and salary of the employee. </a:t>
            </a:r>
          </a:p>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After adding the data, we can perform various operations such as calculating the salary, generating various reports such as pay report, query report and employee report.</a:t>
            </a:r>
          </a:p>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This system does not allow wrong inputs as we have provided validations for various inputs such as employee name, contact number, salary, employee id, project id, department.</a:t>
            </a:r>
          </a:p>
        </p:txBody>
      </p:sp>
    </p:spTree>
    <p:extLst>
      <p:ext uri="{BB962C8B-B14F-4D97-AF65-F5344CB8AC3E}">
        <p14:creationId xmlns:p14="http://schemas.microsoft.com/office/powerpoint/2010/main" val="45374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929063" y="602672"/>
            <a:ext cx="3938211" cy="4851349"/>
          </a:xfrm>
        </p:spPr>
        <p:txBody>
          <a:bodyPr vert="horz" lIns="91440" tIns="45720" rIns="91440" bIns="45720" rtlCol="0" anchor="t">
            <a:normAutofit/>
          </a:bodyPr>
          <a:lstStyle/>
          <a:p>
            <a:r>
              <a:rPr lang="en-US" sz="4000">
                <a:solidFill>
                  <a:schemeClr val="tx1"/>
                </a:solidFill>
              </a:rPr>
              <a:t>Requirements:</a:t>
            </a:r>
          </a:p>
        </p:txBody>
      </p:sp>
      <p:sp>
        <p:nvSpPr>
          <p:cNvPr id="4" name="TextBox 3">
            <a:extLst>
              <a:ext uri="{FF2B5EF4-FFF2-40B4-BE49-F238E27FC236}">
                <a16:creationId xmlns:a16="http://schemas.microsoft.com/office/drawing/2014/main" id="{27FA37D9-3CC0-9DB5-516E-1B9F9D0CDC2D}"/>
              </a:ext>
            </a:extLst>
          </p:cNvPr>
          <p:cNvSpPr txBox="1"/>
          <p:nvPr/>
        </p:nvSpPr>
        <p:spPr>
          <a:xfrm>
            <a:off x="4404282" y="1719559"/>
            <a:ext cx="6224244" cy="4851350"/>
          </a:xfrm>
          <a:prstGeom prst="rect">
            <a:avLst/>
          </a:prstGeom>
        </p:spPr>
        <p:txBody>
          <a:bodyPr vert="horz" lIns="91440" tIns="45720" rIns="91440" bIns="45720" rtlCol="0">
            <a:normAutofit/>
          </a:bodyPr>
          <a:lstStyle/>
          <a:p>
            <a:pPr marL="285750" indent="-228600">
              <a:spcBef>
                <a:spcPts val="1000"/>
              </a:spcBef>
              <a:buClr>
                <a:schemeClr val="accent1"/>
              </a:buClr>
              <a:buFont typeface="Wingdings 3" charset="2"/>
              <a:buChar char=""/>
            </a:pPr>
            <a:r>
              <a:rPr lang="en-US" sz="2000">
                <a:solidFill>
                  <a:schemeClr val="tx1">
                    <a:lumMod val="75000"/>
                    <a:lumOff val="25000"/>
                  </a:schemeClr>
                </a:solidFill>
              </a:rPr>
              <a:t>Problem statement.</a:t>
            </a:r>
          </a:p>
          <a:p>
            <a:pPr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Flowchart and er diagram.</a:t>
            </a:r>
          </a:p>
          <a:p>
            <a:pPr marL="285750"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Use case and sequence diagram.</a:t>
            </a:r>
          </a:p>
          <a:p>
            <a:pPr marL="285750"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Functional specifications.</a:t>
            </a:r>
          </a:p>
          <a:p>
            <a:pPr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Non-functional specifications.</a:t>
            </a:r>
          </a:p>
        </p:txBody>
      </p:sp>
    </p:spTree>
    <p:extLst>
      <p:ext uri="{BB962C8B-B14F-4D97-AF65-F5344CB8AC3E}">
        <p14:creationId xmlns:p14="http://schemas.microsoft.com/office/powerpoint/2010/main" val="327370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465857" y="470593"/>
            <a:ext cx="5287243" cy="992448"/>
          </a:xfrm>
        </p:spPr>
        <p:txBody>
          <a:bodyPr vert="horz" lIns="91440" tIns="45720" rIns="91440" bIns="45720" rtlCol="0" anchor="t">
            <a:noAutofit/>
          </a:bodyPr>
          <a:lstStyle/>
          <a:p>
            <a:r>
              <a:rPr lang="en-US" sz="4000">
                <a:solidFill>
                  <a:schemeClr val="tx1"/>
                </a:solidFill>
              </a:rPr>
              <a:t>Problem Statement:</a:t>
            </a:r>
          </a:p>
        </p:txBody>
      </p:sp>
      <p:sp>
        <p:nvSpPr>
          <p:cNvPr id="34" name="TextBox 3">
            <a:extLst>
              <a:ext uri="{FF2B5EF4-FFF2-40B4-BE49-F238E27FC236}">
                <a16:creationId xmlns:a16="http://schemas.microsoft.com/office/drawing/2014/main" id="{27FA37D9-3CC0-9DB5-516E-1B9F9D0CDC2D}"/>
              </a:ext>
            </a:extLst>
          </p:cNvPr>
          <p:cNvSpPr txBox="1"/>
          <p:nvPr/>
        </p:nvSpPr>
        <p:spPr>
          <a:xfrm>
            <a:off x="2255520" y="1584960"/>
            <a:ext cx="7884160" cy="5577840"/>
          </a:xfrm>
          <a:prstGeom prst="rect">
            <a:avLst/>
          </a:prstGeom>
        </p:spPr>
        <p:txBody>
          <a:bodyPr vert="horz" lIns="91440" tIns="45720" rIns="91440" bIns="45720" rtlCol="0">
            <a:normAutofit/>
          </a:bodyPr>
          <a:lstStyle/>
          <a:p>
            <a:pPr marL="285750" indent="-228600">
              <a:lnSpc>
                <a:spcPct val="90000"/>
              </a:lnSpc>
              <a:spcBef>
                <a:spcPts val="1000"/>
              </a:spcBef>
              <a:buClr>
                <a:schemeClr val="accent1"/>
              </a:buClr>
              <a:buFont typeface="Wingdings 3" charset="2"/>
              <a:buChar char=""/>
            </a:pPr>
            <a:r>
              <a:rPr lang="en-US" sz="2000">
                <a:solidFill>
                  <a:schemeClr val="tx1">
                    <a:lumMod val="75000"/>
                    <a:lumOff val="25000"/>
                  </a:schemeClr>
                </a:solidFill>
              </a:rPr>
              <a:t>Any employee who manages data from the organization should be able to add, edit, view and delete the employee details as well as project details according to the requirements.</a:t>
            </a:r>
          </a:p>
          <a:p>
            <a:pPr marL="285750" indent="-228600">
              <a:lnSpc>
                <a:spcPct val="90000"/>
              </a:lnSpc>
              <a:spcBef>
                <a:spcPts val="1000"/>
              </a:spcBef>
              <a:buClr>
                <a:schemeClr val="accent1"/>
              </a:buClr>
              <a:buFont typeface="Wingdings 3" charset="2"/>
              <a:buChar char=""/>
            </a:pPr>
            <a:r>
              <a:rPr lang="en-US" sz="2000">
                <a:solidFill>
                  <a:schemeClr val="tx1">
                    <a:lumMod val="75000"/>
                    <a:lumOff val="25000"/>
                  </a:schemeClr>
                </a:solidFill>
              </a:rPr>
              <a:t> To perform this functionality a menu is provided where the options are given for adding, editing, displaying, deleting records from employee and project list. </a:t>
            </a:r>
          </a:p>
          <a:p>
            <a:pPr marL="285750" indent="-228600">
              <a:lnSpc>
                <a:spcPct val="90000"/>
              </a:lnSpc>
              <a:spcBef>
                <a:spcPts val="1000"/>
              </a:spcBef>
              <a:buClr>
                <a:schemeClr val="accent1"/>
              </a:buClr>
              <a:buFont typeface="Wingdings 3" charset="2"/>
              <a:buChar char=""/>
            </a:pPr>
            <a:r>
              <a:rPr lang="en-US" sz="2000">
                <a:solidFill>
                  <a:schemeClr val="tx1">
                    <a:lumMod val="75000"/>
                    <a:lumOff val="25000"/>
                  </a:schemeClr>
                </a:solidFill>
              </a:rPr>
              <a:t>Along with that it also provides the option as query employee to view information of a single employee based on employee code and to calculate the pay  according to the company policies .</a:t>
            </a:r>
          </a:p>
          <a:p>
            <a:pPr marL="285750" indent="-228600">
              <a:lnSpc>
                <a:spcPct val="90000"/>
              </a:lnSpc>
              <a:spcBef>
                <a:spcPts val="1000"/>
              </a:spcBef>
              <a:buClr>
                <a:schemeClr val="accent1"/>
              </a:buClr>
              <a:buFont typeface="Wingdings 3" charset="2"/>
              <a:buChar char=""/>
            </a:pPr>
            <a:r>
              <a:rPr lang="en-US" sz="2000">
                <a:solidFill>
                  <a:schemeClr val="tx1">
                    <a:lumMod val="75000"/>
                    <a:lumOff val="25000"/>
                  </a:schemeClr>
                </a:solidFill>
              </a:rPr>
              <a:t>Not only this, if a user wants to view how many hours an employee spent on a particular project, they can also retrieve that information and it also provides the list of employees working on more than one project at the moment in the form of a report.</a:t>
            </a:r>
          </a:p>
        </p:txBody>
      </p:sp>
    </p:spTree>
    <p:extLst>
      <p:ext uri="{BB962C8B-B14F-4D97-AF65-F5344CB8AC3E}">
        <p14:creationId xmlns:p14="http://schemas.microsoft.com/office/powerpoint/2010/main" val="402894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438082" y="129287"/>
            <a:ext cx="8915399" cy="1162423"/>
          </a:xfrm>
        </p:spPr>
        <p:txBody>
          <a:bodyPr vert="horz" lIns="91440" tIns="45720" rIns="91440" bIns="45720" rtlCol="0" anchor="b">
            <a:normAutofit/>
          </a:bodyPr>
          <a:lstStyle/>
          <a:p>
            <a:r>
              <a:rPr lang="en-US" sz="4000">
                <a:solidFill>
                  <a:schemeClr val="tx1">
                    <a:lumMod val="85000"/>
                    <a:lumOff val="15000"/>
                  </a:schemeClr>
                </a:solidFill>
              </a:rPr>
              <a:t>Flow Chart:</a:t>
            </a:r>
          </a:p>
        </p:txBody>
      </p:sp>
      <p:sp>
        <p:nvSpPr>
          <p:cNvPr id="4" name="TextBox 3">
            <a:extLst>
              <a:ext uri="{FF2B5EF4-FFF2-40B4-BE49-F238E27FC236}">
                <a16:creationId xmlns:a16="http://schemas.microsoft.com/office/drawing/2014/main" id="{27FA37D9-3CC0-9DB5-516E-1B9F9D0CDC2D}"/>
              </a:ext>
            </a:extLst>
          </p:cNvPr>
          <p:cNvSpPr txBox="1"/>
          <p:nvPr/>
        </p:nvSpPr>
        <p:spPr>
          <a:xfrm>
            <a:off x="2518108" y="-79429"/>
            <a:ext cx="1879231" cy="2504526"/>
          </a:xfrm>
          <a:prstGeom prst="rect">
            <a:avLst/>
          </a:prstGeom>
          <a:noFill/>
        </p:spPr>
        <p:txBody>
          <a:bodyPr wrap="square" rtlCol="0">
            <a:spAutoFit/>
          </a:bodyPr>
          <a:lstStyle/>
          <a:p>
            <a:endParaRPr lang="en-IN"/>
          </a:p>
        </p:txBody>
      </p:sp>
      <p:pic>
        <p:nvPicPr>
          <p:cNvPr id="5" name="Picture 5" descr="Diagram&#10;&#10;Description automatically generated">
            <a:extLst>
              <a:ext uri="{FF2B5EF4-FFF2-40B4-BE49-F238E27FC236}">
                <a16:creationId xmlns:a16="http://schemas.microsoft.com/office/drawing/2014/main" id="{EB8667A0-7D42-B91B-2E1F-C1BA98D33BA0}"/>
              </a:ext>
            </a:extLst>
          </p:cNvPr>
          <p:cNvPicPr>
            <a:picLocks noChangeAspect="1"/>
          </p:cNvPicPr>
          <p:nvPr/>
        </p:nvPicPr>
        <p:blipFill>
          <a:blip r:embed="rId2"/>
          <a:stretch>
            <a:fillRect/>
          </a:stretch>
        </p:blipFill>
        <p:spPr>
          <a:xfrm>
            <a:off x="3951962" y="946156"/>
            <a:ext cx="7273445" cy="5623303"/>
          </a:xfrm>
          <a:prstGeom prst="rect">
            <a:avLst/>
          </a:prstGeom>
        </p:spPr>
      </p:pic>
    </p:spTree>
    <p:extLst>
      <p:ext uri="{BB962C8B-B14F-4D97-AF65-F5344CB8AC3E}">
        <p14:creationId xmlns:p14="http://schemas.microsoft.com/office/powerpoint/2010/main" val="80818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644257" y="314356"/>
            <a:ext cx="3095537" cy="595120"/>
          </a:xfrm>
        </p:spPr>
        <p:txBody>
          <a:bodyPr vert="horz" lIns="91440" tIns="45720" rIns="91440" bIns="45720" rtlCol="0" anchor="b">
            <a:normAutofit fontScale="90000"/>
          </a:bodyPr>
          <a:lstStyle/>
          <a:p>
            <a:r>
              <a:rPr lang="en-US" sz="4000">
                <a:solidFill>
                  <a:schemeClr val="tx1">
                    <a:lumMod val="85000"/>
                    <a:lumOff val="15000"/>
                  </a:schemeClr>
                </a:solidFill>
              </a:rPr>
              <a:t>ER Diagram:</a:t>
            </a:r>
          </a:p>
        </p:txBody>
      </p:sp>
      <p:pic>
        <p:nvPicPr>
          <p:cNvPr id="3" name="Content Placeholder 3">
            <a:extLst>
              <a:ext uri="{FF2B5EF4-FFF2-40B4-BE49-F238E27FC236}">
                <a16:creationId xmlns:a16="http://schemas.microsoft.com/office/drawing/2014/main" id="{C3A5C2D2-579F-4D0E-BD7D-93CD28B0C322}"/>
              </a:ext>
            </a:extLst>
          </p:cNvPr>
          <p:cNvPicPr>
            <a:picLocks noChangeAspect="1"/>
          </p:cNvPicPr>
          <p:nvPr/>
        </p:nvPicPr>
        <p:blipFill rotWithShape="1">
          <a:blip r:embed="rId2">
            <a:extLst>
              <a:ext uri="{28A0092B-C50C-407E-A947-70E740481C1C}">
                <a14:useLocalDpi xmlns:a14="http://schemas.microsoft.com/office/drawing/2010/main" val="0"/>
              </a:ext>
            </a:extLst>
          </a:blip>
          <a:srcRect l="739"/>
          <a:stretch/>
        </p:blipFill>
        <p:spPr bwMode="auto">
          <a:xfrm>
            <a:off x="2928608" y="1217436"/>
            <a:ext cx="8301520" cy="5224782"/>
          </a:xfrm>
          <a:prstGeom prst="rect">
            <a:avLst/>
          </a:prstGeom>
          <a:noFill/>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27FA37D9-3CC0-9DB5-516E-1B9F9D0CDC2D}"/>
              </a:ext>
            </a:extLst>
          </p:cNvPr>
          <p:cNvSpPr txBox="1"/>
          <p:nvPr/>
        </p:nvSpPr>
        <p:spPr>
          <a:xfrm>
            <a:off x="847572" y="3674000"/>
            <a:ext cx="5189333" cy="3193959"/>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41326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627063" y="-84306"/>
            <a:ext cx="8915399" cy="1162423"/>
          </a:xfrm>
        </p:spPr>
        <p:txBody>
          <a:bodyPr vert="horz" lIns="91440" tIns="45720" rIns="91440" bIns="45720" rtlCol="0" anchor="b">
            <a:normAutofit/>
          </a:bodyPr>
          <a:lstStyle/>
          <a:p>
            <a:r>
              <a:rPr lang="en-US" sz="4000">
                <a:solidFill>
                  <a:schemeClr val="tx1">
                    <a:lumMod val="85000"/>
                    <a:lumOff val="15000"/>
                  </a:schemeClr>
                </a:solidFill>
              </a:rPr>
              <a:t>Use case Diagram:</a:t>
            </a:r>
          </a:p>
        </p:txBody>
      </p:sp>
      <p:pic>
        <p:nvPicPr>
          <p:cNvPr id="3" name="Picture 2">
            <a:extLst>
              <a:ext uri="{FF2B5EF4-FFF2-40B4-BE49-F238E27FC236}">
                <a16:creationId xmlns:a16="http://schemas.microsoft.com/office/drawing/2014/main" id="{BD4360C2-67D4-4614-B2E8-89C0F7CD3759}"/>
              </a:ext>
            </a:extLst>
          </p:cNvPr>
          <p:cNvPicPr>
            <a:picLocks noChangeAspect="1"/>
          </p:cNvPicPr>
          <p:nvPr/>
        </p:nvPicPr>
        <p:blipFill>
          <a:blip r:embed="rId2"/>
          <a:stretch>
            <a:fillRect/>
          </a:stretch>
        </p:blipFill>
        <p:spPr>
          <a:xfrm>
            <a:off x="2211513" y="1459117"/>
            <a:ext cx="9018141" cy="5102189"/>
          </a:xfrm>
          <a:prstGeom prst="rect">
            <a:avLst/>
          </a:prstGeom>
        </p:spPr>
      </p:pic>
    </p:spTree>
    <p:extLst>
      <p:ext uri="{BB962C8B-B14F-4D97-AF65-F5344CB8AC3E}">
        <p14:creationId xmlns:p14="http://schemas.microsoft.com/office/powerpoint/2010/main" val="179579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217290" y="200992"/>
            <a:ext cx="8915399" cy="823448"/>
          </a:xfrm>
        </p:spPr>
        <p:txBody>
          <a:bodyPr vert="horz" lIns="91440" tIns="45720" rIns="91440" bIns="45720" rtlCol="0" anchor="b">
            <a:normAutofit/>
          </a:bodyPr>
          <a:lstStyle/>
          <a:p>
            <a:r>
              <a:rPr lang="en-US" sz="4000">
                <a:solidFill>
                  <a:schemeClr val="tx1">
                    <a:lumMod val="85000"/>
                    <a:lumOff val="15000"/>
                  </a:schemeClr>
                </a:solidFill>
              </a:rPr>
              <a:t>Sequence Diagram:</a:t>
            </a:r>
          </a:p>
        </p:txBody>
      </p:sp>
      <p:pic>
        <p:nvPicPr>
          <p:cNvPr id="7" name="Picture 6" descr="Diagram, box and whisker chart&#10;&#10;Description automatically generated">
            <a:extLst>
              <a:ext uri="{FF2B5EF4-FFF2-40B4-BE49-F238E27FC236}">
                <a16:creationId xmlns:a16="http://schemas.microsoft.com/office/drawing/2014/main" id="{DA9F3BFF-6816-4905-8962-761D90F21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880" y="1146490"/>
            <a:ext cx="9123680" cy="5425112"/>
          </a:xfrm>
          <a:prstGeom prst="rect">
            <a:avLst/>
          </a:prstGeom>
        </p:spPr>
      </p:pic>
      <p:sp>
        <p:nvSpPr>
          <p:cNvPr id="4" name="TextBox 3">
            <a:extLst>
              <a:ext uri="{FF2B5EF4-FFF2-40B4-BE49-F238E27FC236}">
                <a16:creationId xmlns:a16="http://schemas.microsoft.com/office/drawing/2014/main" id="{27FA37D9-3CC0-9DB5-516E-1B9F9D0CDC2D}"/>
              </a:ext>
            </a:extLst>
          </p:cNvPr>
          <p:cNvSpPr txBox="1"/>
          <p:nvPr/>
        </p:nvSpPr>
        <p:spPr>
          <a:xfrm>
            <a:off x="467903" y="1623935"/>
            <a:ext cx="7470987" cy="3193959"/>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69894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405189" y="278822"/>
            <a:ext cx="6443286" cy="4851349"/>
          </a:xfrm>
        </p:spPr>
        <p:txBody>
          <a:bodyPr vert="horz" lIns="91440" tIns="45720" rIns="91440" bIns="45720" rtlCol="0" anchor="t">
            <a:normAutofit/>
          </a:bodyPr>
          <a:lstStyle/>
          <a:p>
            <a:r>
              <a:rPr lang="en-US" sz="4000">
                <a:solidFill>
                  <a:schemeClr val="tx1">
                    <a:lumMod val="85000"/>
                    <a:lumOff val="15000"/>
                  </a:schemeClr>
                </a:solidFill>
              </a:rPr>
              <a:t>Functional specification:</a:t>
            </a:r>
          </a:p>
        </p:txBody>
      </p:sp>
      <p:sp>
        <p:nvSpPr>
          <p:cNvPr id="4" name="TextBox 3">
            <a:extLst>
              <a:ext uri="{FF2B5EF4-FFF2-40B4-BE49-F238E27FC236}">
                <a16:creationId xmlns:a16="http://schemas.microsoft.com/office/drawing/2014/main" id="{27FA37D9-3CC0-9DB5-516E-1B9F9D0CDC2D}"/>
              </a:ext>
            </a:extLst>
          </p:cNvPr>
          <p:cNvSpPr txBox="1"/>
          <p:nvPr/>
        </p:nvSpPr>
        <p:spPr>
          <a:xfrm>
            <a:off x="1628775" y="1469447"/>
            <a:ext cx="9952037" cy="5519306"/>
          </a:xfrm>
          <a:prstGeom prst="rect">
            <a:avLst/>
          </a:prstGeom>
        </p:spPr>
        <p:txBody>
          <a:bodyPr vert="horz" lIns="91440" tIns="45720" rIns="91440" bIns="45720" rtlCol="0" anchor="t">
            <a:normAutofit/>
          </a:bodyPr>
          <a:lstStyle/>
          <a:p>
            <a:pPr>
              <a:lnSpc>
                <a:spcPct val="90000"/>
              </a:lnSpc>
              <a:spcBef>
                <a:spcPts val="1000"/>
              </a:spcBef>
              <a:buClr>
                <a:schemeClr val="accent1"/>
              </a:buClr>
            </a:pPr>
            <a:r>
              <a:rPr lang="en-US" sz="2200" b="1" dirty="0">
                <a:solidFill>
                  <a:schemeClr val="tx1">
                    <a:lumMod val="75000"/>
                    <a:lumOff val="25000"/>
                  </a:schemeClr>
                </a:solidFill>
                <a:effectLst/>
              </a:rPr>
              <a:t>3.1.1Employee Details:</a:t>
            </a:r>
            <a:endParaRPr lang="en-US" sz="22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3.1.1.1 EMS_01 =&gt; add_employee ()</a:t>
            </a:r>
          </a:p>
          <a:p>
            <a:pPr>
              <a:lnSpc>
                <a:spcPct val="90000"/>
              </a:lnSpc>
              <a:spcBef>
                <a:spcPts val="1000"/>
              </a:spcBef>
              <a:buClr>
                <a:schemeClr val="accent1"/>
              </a:buClr>
            </a:pPr>
            <a:r>
              <a:rPr lang="en-US" sz="2000" dirty="0">
                <a:solidFill>
                  <a:schemeClr val="tx1">
                    <a:lumMod val="75000"/>
                    <a:lumOff val="25000"/>
                  </a:schemeClr>
                </a:solidFill>
              </a:rPr>
              <a:t>T</a:t>
            </a:r>
            <a:r>
              <a:rPr lang="en-US" sz="2000" dirty="0">
                <a:solidFill>
                  <a:schemeClr val="tx1">
                    <a:lumMod val="75000"/>
                    <a:lumOff val="25000"/>
                  </a:schemeClr>
                </a:solidFill>
                <a:effectLst/>
              </a:rPr>
              <a:t>his feature adds the employee record to the file. It asks for employee_id, employee_name, department, salary, contact number whose record is to be created.</a:t>
            </a:r>
            <a:r>
              <a:rPr lang="en-US" sz="2000" dirty="0">
                <a:solidFill>
                  <a:schemeClr val="tx1">
                    <a:lumMod val="75000"/>
                    <a:lumOff val="25000"/>
                  </a:schemeClr>
                </a:solidFill>
              </a:rPr>
              <a:t> </a:t>
            </a: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3.1.1.2 EMS_02 =&gt; edit_employee ()</a:t>
            </a:r>
          </a:p>
          <a:p>
            <a:pPr>
              <a:lnSpc>
                <a:spcPct val="90000"/>
              </a:lnSpc>
              <a:spcBef>
                <a:spcPts val="1000"/>
              </a:spcBef>
              <a:buClr>
                <a:schemeClr val="accent1"/>
              </a:buClr>
            </a:pPr>
            <a:r>
              <a:rPr lang="en-US" sz="2000" dirty="0">
                <a:solidFill>
                  <a:schemeClr val="tx1">
                    <a:lumMod val="75000"/>
                    <a:lumOff val="25000"/>
                  </a:schemeClr>
                </a:solidFill>
                <a:effectLst/>
              </a:rPr>
              <a:t>This feature edits the employee record in the file. It asks for the employee_id and asks the user to enter new employee_name, department, salary, contact number and the list of projects done by the new employee by adding project_id, project_name, number of hours worked . Whose record is to be edited Upon successful editing of employee details into the employee database it will return to the main menu.</a:t>
            </a:r>
          </a:p>
          <a:p>
            <a:pPr>
              <a:lnSpc>
                <a:spcPct val="90000"/>
              </a:lnSpc>
              <a:spcBef>
                <a:spcPts val="1000"/>
              </a:spcBef>
              <a:buClr>
                <a:schemeClr val="accent1"/>
              </a:buClr>
              <a:buFont typeface="Wingdings 3" charset="2"/>
              <a:buChar char=""/>
            </a:pPr>
            <a:endParaRPr lang="en-US" dirty="0">
              <a:solidFill>
                <a:schemeClr val="tx1">
                  <a:lumMod val="75000"/>
                  <a:lumOff val="25000"/>
                </a:schemeClr>
              </a:solidFill>
              <a:effectLst/>
            </a:endParaRPr>
          </a:p>
        </p:txBody>
      </p:sp>
    </p:spTree>
    <p:extLst>
      <p:ext uri="{BB962C8B-B14F-4D97-AF65-F5344CB8AC3E}">
        <p14:creationId xmlns:p14="http://schemas.microsoft.com/office/powerpoint/2010/main" val="31995540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45E99A4E4ADC41B65AB40C93D92A69" ma:contentTypeVersion="10" ma:contentTypeDescription="Create a new document." ma:contentTypeScope="" ma:versionID="1f102f4c3755c8aea43e62b71204494b">
  <xsd:schema xmlns:xsd="http://www.w3.org/2001/XMLSchema" xmlns:xs="http://www.w3.org/2001/XMLSchema" xmlns:p="http://schemas.microsoft.com/office/2006/metadata/properties" xmlns:ns2="a0e30023-a9d3-4086-bdcc-393221751e11" xmlns:ns3="7494e628-748a-4d81-a8b9-21092d78499d" targetNamespace="http://schemas.microsoft.com/office/2006/metadata/properties" ma:root="true" ma:fieldsID="591b544043d20e685ab5afd11de5393c" ns2:_="" ns3:_="">
    <xsd:import namespace="a0e30023-a9d3-4086-bdcc-393221751e11"/>
    <xsd:import namespace="7494e628-748a-4d81-a8b9-21092d78499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0023-a9d3-4086-bdcc-393221751e1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94e628-748a-4d81-a8b9-21092d78499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19937326-af43-486a-89a7-2df00f997072}" ma:internalName="TaxCatchAll" ma:showField="CatchAllData" ma:web="7494e628-748a-4d81-a8b9-21092d78499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0B37C2-0205-4E74-989B-895C0A9F78A1}">
  <ds:schemaRefs>
    <ds:schemaRef ds:uri="7494e628-748a-4d81-a8b9-21092d78499d"/>
    <ds:schemaRef ds:uri="a0e30023-a9d3-4086-bdcc-393221751e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32D800-C749-45CB-8C28-C1D5F5B090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1481</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Gabriola</vt:lpstr>
      <vt:lpstr>Wingdings 3</vt:lpstr>
      <vt:lpstr>Wisp</vt:lpstr>
      <vt:lpstr>Employee Management System</vt:lpstr>
      <vt:lpstr>Introduction:</vt:lpstr>
      <vt:lpstr>Requirements:</vt:lpstr>
      <vt:lpstr>Problem Statement:</vt:lpstr>
      <vt:lpstr>Flow Chart:</vt:lpstr>
      <vt:lpstr>ER Diagram:</vt:lpstr>
      <vt:lpstr>Use case Diagram:</vt:lpstr>
      <vt:lpstr>Sequence Diagram:</vt:lpstr>
      <vt:lpstr>Functional specification:</vt:lpstr>
      <vt:lpstr>PowerPoint Presentation</vt:lpstr>
      <vt:lpstr>PowerPoint Presentation</vt:lpstr>
      <vt:lpstr>PowerPoint Presentation</vt:lpstr>
      <vt:lpstr>Non - functional specifications:</vt:lpstr>
      <vt:lpstr>Uses:</vt:lpstr>
      <vt:lpstr>Advantages and Disadvantages: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sysytem</dc:title>
  <dc:creator>Paruchuri, Yuktha priya</dc:creator>
  <cp:lastModifiedBy>Paruchuri, Yuktha priya</cp:lastModifiedBy>
  <cp:revision>21</cp:revision>
  <dcterms:created xsi:type="dcterms:W3CDTF">2023-01-17T12:34:27Z</dcterms:created>
  <dcterms:modified xsi:type="dcterms:W3CDTF">2023-01-20T02:33:17Z</dcterms:modified>
</cp:coreProperties>
</file>