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7" r:id="rId6"/>
    <p:sldId id="258" r:id="rId7"/>
    <p:sldId id="259" r:id="rId8"/>
    <p:sldId id="260" r:id="rId9"/>
    <p:sldId id="272" r:id="rId10"/>
    <p:sldId id="261" r:id="rId11"/>
    <p:sldId id="262" r:id="rId12"/>
    <p:sldId id="263" r:id="rId13"/>
    <p:sldId id="264" r:id="rId14"/>
    <p:sldId id="265" r:id="rId15"/>
    <p:sldId id="273" r:id="rId16"/>
    <p:sldId id="274" r:id="rId17"/>
    <p:sldId id="269" r:id="rId18"/>
    <p:sldId id="270" r:id="rId19"/>
    <p:sldId id="271"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1B1EE-233C-49D9-87DB-ED0FA332E3B3}" v="13" dt="2022-12-26T04:49:15.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uchuri, Yuktha priya" userId="67a1099f-69c0-4fb8-beaa-96de56e31ffa" providerId="ADAL" clId="{7A91B1EE-233C-49D9-87DB-ED0FA332E3B3}"/>
    <pc:docChg chg="modSld">
      <pc:chgData name="Paruchuri, Yuktha priya" userId="67a1099f-69c0-4fb8-beaa-96de56e31ffa" providerId="ADAL" clId="{7A91B1EE-233C-49D9-87DB-ED0FA332E3B3}" dt="2022-12-26T04:49:15.419" v="12" actId="20577"/>
      <pc:docMkLst>
        <pc:docMk/>
      </pc:docMkLst>
      <pc:sldChg chg="modSp mod">
        <pc:chgData name="Paruchuri, Yuktha priya" userId="67a1099f-69c0-4fb8-beaa-96de56e31ffa" providerId="ADAL" clId="{7A91B1EE-233C-49D9-87DB-ED0FA332E3B3}" dt="2022-12-26T04:49:15.419" v="12" actId="20577"/>
        <pc:sldMkLst>
          <pc:docMk/>
          <pc:sldMk cId="1117152050" sldId="258"/>
        </pc:sldMkLst>
        <pc:spChg chg="mod">
          <ac:chgData name="Paruchuri, Yuktha priya" userId="67a1099f-69c0-4fb8-beaa-96de56e31ffa" providerId="ADAL" clId="{7A91B1EE-233C-49D9-87DB-ED0FA332E3B3}" dt="2022-12-26T04:49:15.419" v="12" actId="20577"/>
          <ac:spMkLst>
            <pc:docMk/>
            <pc:sldMk cId="1117152050" sldId="258"/>
            <ac:spMk id="3" creationId="{B889FE6E-BD92-4FE1-831C-144FB95965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413951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68935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70407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100242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180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668037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545506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67474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01154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4B96-CF68-40F3-B982-7D54C91CD9ED}"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24142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A24B96-CF68-40F3-B982-7D54C91CD9ED}"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3241943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A24B96-CF68-40F3-B982-7D54C91CD9ED}" type="datetimeFigureOut">
              <a:rPr lang="en-IN" smtClean="0"/>
              <a:t>28-12-2022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1046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7A24B96-CF68-40F3-B982-7D54C91CD9ED}" type="datetimeFigureOut">
              <a:rPr lang="en-IN" smtClean="0"/>
              <a:t>28-12-2022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54842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24B96-CF68-40F3-B982-7D54C91CD9ED}" type="datetimeFigureOut">
              <a:rPr lang="en-IN" smtClean="0"/>
              <a:t>28-12-2022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69740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24B96-CF68-40F3-B982-7D54C91CD9ED}"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425911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24B96-CF68-40F3-B982-7D54C91CD9ED}"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594758-2D11-439D-A8CB-EBE1C4DCC525}" type="slidenum">
              <a:rPr lang="en-IN" smtClean="0"/>
              <a:t>‹#›</a:t>
            </a:fld>
            <a:endParaRPr lang="en-IN"/>
          </a:p>
        </p:txBody>
      </p:sp>
    </p:spTree>
    <p:extLst>
      <p:ext uri="{BB962C8B-B14F-4D97-AF65-F5344CB8AC3E}">
        <p14:creationId xmlns:p14="http://schemas.microsoft.com/office/powerpoint/2010/main" val="296265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A24B96-CF68-40F3-B982-7D54C91CD9ED}" type="datetimeFigureOut">
              <a:rPr lang="en-IN" smtClean="0"/>
              <a:t>28-12-2022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594758-2D11-439D-A8CB-EBE1C4DCC525}" type="slidenum">
              <a:rPr lang="en-IN" smtClean="0"/>
              <a:t>‹#›</a:t>
            </a:fld>
            <a:endParaRPr lang="en-IN"/>
          </a:p>
        </p:txBody>
      </p:sp>
    </p:spTree>
    <p:extLst>
      <p:ext uri="{BB962C8B-B14F-4D97-AF65-F5344CB8AC3E}">
        <p14:creationId xmlns:p14="http://schemas.microsoft.com/office/powerpoint/2010/main" val="17309544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hotos/30478819@N08/48329288791"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9583-EBB7-48E1-8CC0-4DF42F43FF7A}"/>
              </a:ext>
            </a:extLst>
          </p:cNvPr>
          <p:cNvSpPr>
            <a:spLocks noGrp="1"/>
          </p:cNvSpPr>
          <p:nvPr>
            <p:ph type="ctrTitle"/>
          </p:nvPr>
        </p:nvSpPr>
        <p:spPr>
          <a:xfrm>
            <a:off x="1878542" y="2167679"/>
            <a:ext cx="7766936" cy="1689946"/>
          </a:xfrm>
        </p:spPr>
        <p:txBody>
          <a:bodyPr/>
          <a:lstStyle/>
          <a:p>
            <a:pPr algn="just"/>
            <a:r>
              <a:rPr lang="en-IN" sz="4800" u="sng">
                <a:solidFill>
                  <a:schemeClr val="tx1"/>
                </a:solidFill>
                <a:latin typeface="Times New Roman" panose="02020603050405020304" pitchFamily="18" charset="0"/>
                <a:cs typeface="Times New Roman" panose="02020603050405020304" pitchFamily="18" charset="0"/>
              </a:rPr>
              <a:t>Line Ed – Your own line editor</a:t>
            </a:r>
          </a:p>
        </p:txBody>
      </p:sp>
      <p:pic>
        <p:nvPicPr>
          <p:cNvPr id="4" name="Picture 3">
            <a:extLst>
              <a:ext uri="{FF2B5EF4-FFF2-40B4-BE49-F238E27FC236}">
                <a16:creationId xmlns:a16="http://schemas.microsoft.com/office/drawing/2014/main" id="{DEAA3C25-4D2F-4881-B666-A120AA7AE5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64623" y="725236"/>
            <a:ext cx="1827837" cy="497388"/>
          </a:xfrm>
          <a:prstGeom prst="rect">
            <a:avLst/>
          </a:prstGeom>
          <a:noFill/>
        </p:spPr>
      </p:pic>
    </p:spTree>
    <p:extLst>
      <p:ext uri="{BB962C8B-B14F-4D97-AF65-F5344CB8AC3E}">
        <p14:creationId xmlns:p14="http://schemas.microsoft.com/office/powerpoint/2010/main" val="24115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0B487-E882-467B-8C39-CE8DF1EAD5AB}"/>
              </a:ext>
            </a:extLst>
          </p:cNvPr>
          <p:cNvSpPr>
            <a:spLocks noGrp="1"/>
          </p:cNvSpPr>
          <p:nvPr>
            <p:ph idx="1"/>
          </p:nvPr>
        </p:nvSpPr>
        <p:spPr>
          <a:xfrm>
            <a:off x="677334" y="609601"/>
            <a:ext cx="8596668" cy="5431762"/>
          </a:xfrm>
        </p:spPr>
        <p:txBody>
          <a:bodyPr>
            <a:normAutofit/>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e.) add &lt;text&gt;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 -</a:t>
            </a:r>
          </a:p>
          <a:p>
            <a:pPr marL="0" indent="0" algn="just">
              <a:buClr>
                <a:schemeClr val="tx1"/>
              </a:buClr>
              <a:buNone/>
            </a:pPr>
            <a:r>
              <a:rPr lang="en-IN">
                <a:latin typeface="Times New Roman" panose="02020603050405020304" pitchFamily="18" charset="0"/>
                <a:cs typeface="Times New Roman" panose="02020603050405020304" pitchFamily="18" charset="0"/>
              </a:rPr>
              <a:t>     1. text denotes string of characters.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 This command will insert &lt;text&gt; as new line after the current line. Current line</a:t>
            </a:r>
          </a:p>
          <a:p>
            <a:pPr marL="0" indent="0" algn="just">
              <a:buClr>
                <a:schemeClr val="tx1"/>
              </a:buClr>
              <a:buNone/>
            </a:pPr>
            <a:r>
              <a:rPr lang="en-IN">
                <a:latin typeface="Times New Roman" panose="02020603050405020304" pitchFamily="18" charset="0"/>
                <a:cs typeface="Times New Roman" panose="02020603050405020304" pitchFamily="18" charset="0"/>
              </a:rPr>
              <a:t>number = line number of newly inserted line.</a:t>
            </a:r>
          </a:p>
          <a:p>
            <a:pPr algn="just">
              <a:buClr>
                <a:schemeClr val="tx1"/>
              </a:buClr>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 find &lt;word&gt;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 -</a:t>
            </a:r>
          </a:p>
          <a:p>
            <a:pPr marL="0" indent="0" algn="just">
              <a:buClr>
                <a:schemeClr val="tx1"/>
              </a:buClr>
              <a:buNone/>
            </a:pPr>
            <a:r>
              <a:rPr lang="en-IN">
                <a:latin typeface="Times New Roman" panose="02020603050405020304" pitchFamily="18" charset="0"/>
                <a:cs typeface="Times New Roman" panose="02020603050405020304" pitchFamily="18" charset="0"/>
              </a:rPr>
              <a:t>       1. &lt;word&gt; denotes word to find.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1.This command will find lines containing &lt;word&gt; in text buffer. Current line number</a:t>
            </a:r>
          </a:p>
          <a:p>
            <a:pPr marL="0" indent="0" algn="just">
              <a:buClr>
                <a:schemeClr val="tx1"/>
              </a:buClr>
              <a:buNone/>
            </a:pPr>
            <a:r>
              <a:rPr lang="en-IN">
                <a:latin typeface="Times New Roman" panose="02020603050405020304" pitchFamily="18" charset="0"/>
                <a:cs typeface="Times New Roman" panose="02020603050405020304" pitchFamily="18" charset="0"/>
              </a:rPr>
              <a:t>    does not change.</a:t>
            </a:r>
          </a:p>
        </p:txBody>
      </p:sp>
    </p:spTree>
    <p:extLst>
      <p:ext uri="{BB962C8B-B14F-4D97-AF65-F5344CB8AC3E}">
        <p14:creationId xmlns:p14="http://schemas.microsoft.com/office/powerpoint/2010/main" val="243888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B05B2-58BD-4A27-A18D-1A6E892ED1B2}"/>
              </a:ext>
            </a:extLst>
          </p:cNvPr>
          <p:cNvSpPr>
            <a:spLocks noGrp="1"/>
          </p:cNvSpPr>
          <p:nvPr>
            <p:ph idx="1"/>
          </p:nvPr>
        </p:nvSpPr>
        <p:spPr>
          <a:xfrm>
            <a:off x="677334" y="247650"/>
            <a:ext cx="9019116" cy="6324599"/>
          </a:xfrm>
        </p:spPr>
        <p:txBody>
          <a:bodyPr>
            <a:normAutofit/>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g.) delete &lt;FromLineNo&gt;-&lt;toLineNo&gt;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 -</a:t>
            </a:r>
          </a:p>
          <a:p>
            <a:pPr marL="0" indent="0" algn="just">
              <a:buClr>
                <a:schemeClr val="tx1"/>
              </a:buClr>
              <a:buNone/>
            </a:pPr>
            <a:r>
              <a:rPr lang="en-IN">
                <a:latin typeface="Times New Roman" panose="02020603050405020304" pitchFamily="18" charset="0"/>
                <a:cs typeface="Times New Roman" panose="02020603050405020304" pitchFamily="18" charset="0"/>
              </a:rPr>
              <a:t>    1. &lt;FromLineNo&gt; denotes starting line number from where to delete</a:t>
            </a:r>
          </a:p>
          <a:p>
            <a:pPr marL="0" indent="0" algn="just">
              <a:buClr>
                <a:schemeClr val="tx1"/>
              </a:buClr>
              <a:buNone/>
            </a:pPr>
            <a:r>
              <a:rPr lang="en-IN">
                <a:latin typeface="Times New Roman" panose="02020603050405020304" pitchFamily="18" charset="0"/>
                <a:cs typeface="Times New Roman" panose="02020603050405020304" pitchFamily="18" charset="0"/>
              </a:rPr>
              <a:t>     2. &lt;ToLineNo&gt;denoted ending line number to delete</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1.This command will delete lines whose line numbers are &gt;= &lt;FromLineNo&gt; and &gt;=</a:t>
            </a:r>
          </a:p>
          <a:p>
            <a:pPr marL="0" indent="0" algn="just">
              <a:buClr>
                <a:schemeClr val="tx1"/>
              </a:buClr>
              <a:buNone/>
            </a:pPr>
            <a:r>
              <a:rPr lang="en-IN">
                <a:latin typeface="Times New Roman" panose="02020603050405020304" pitchFamily="18" charset="0"/>
                <a:cs typeface="Times New Roman" panose="02020603050405020304" pitchFamily="18" charset="0"/>
              </a:rPr>
              <a:t>&lt;ToLineNo&gt; If only &lt;FromLineNo&gt; is given it will delete single line. Current line number = 1.</a:t>
            </a:r>
          </a:p>
          <a:p>
            <a:pPr marL="0" indent="0" algn="just">
              <a:buClr>
                <a:schemeClr val="tx1"/>
              </a:buClr>
              <a:buNone/>
            </a:pPr>
            <a:endParaRPr lang="en-IN">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h.) quit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No arguments.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=&gt;This command will quit the LineEd. But before quitting it should check if current</a:t>
            </a:r>
          </a:p>
          <a:p>
            <a:pPr marL="0" indent="0" algn="just">
              <a:buClr>
                <a:schemeClr val="tx1"/>
              </a:buClr>
              <a:buNone/>
            </a:pPr>
            <a:r>
              <a:rPr lang="en-IN">
                <a:latin typeface="Times New Roman" panose="02020603050405020304" pitchFamily="18" charset="0"/>
                <a:cs typeface="Times New Roman" panose="02020603050405020304" pitchFamily="18" charset="0"/>
              </a:rPr>
              <a:t>contents of text buffer is saved in file. If not, it should ask user if user wants to save the</a:t>
            </a:r>
          </a:p>
          <a:p>
            <a:pPr marL="0" indent="0" algn="just">
              <a:buClr>
                <a:schemeClr val="tx1"/>
              </a:buClr>
              <a:buNone/>
            </a:pPr>
            <a:r>
              <a:rPr lang="en-IN">
                <a:latin typeface="Times New Roman" panose="02020603050405020304" pitchFamily="18" charset="0"/>
                <a:cs typeface="Times New Roman" panose="02020603050405020304" pitchFamily="18" charset="0"/>
              </a:rPr>
              <a:t>content of text buffer (yes/no), if users chooses ‘yes’ then it should ask filename to save to</a:t>
            </a:r>
          </a:p>
          <a:p>
            <a:pPr marL="0" indent="0" algn="just">
              <a:buClr>
                <a:schemeClr val="tx1"/>
              </a:buClr>
              <a:buNone/>
            </a:pPr>
            <a:r>
              <a:rPr lang="en-IN">
                <a:latin typeface="Times New Roman" panose="02020603050405020304" pitchFamily="18" charset="0"/>
                <a:cs typeface="Times New Roman" panose="02020603050405020304" pitchFamily="18" charset="0"/>
              </a:rPr>
              <a:t>and save the content of text buffer to that file.</a:t>
            </a:r>
          </a:p>
        </p:txBody>
      </p:sp>
    </p:spTree>
    <p:extLst>
      <p:ext uri="{BB962C8B-B14F-4D97-AF65-F5344CB8AC3E}">
        <p14:creationId xmlns:p14="http://schemas.microsoft.com/office/powerpoint/2010/main" val="254532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ECA6-56D3-48AA-DF58-2C08F17C9E7A}"/>
              </a:ext>
            </a:extLst>
          </p:cNvPr>
          <p:cNvSpPr>
            <a:spLocks noGrp="1"/>
          </p:cNvSpPr>
          <p:nvPr>
            <p:ph type="title"/>
          </p:nvPr>
        </p:nvSpPr>
        <p:spPr>
          <a:xfrm>
            <a:off x="677334" y="609600"/>
            <a:ext cx="8596668" cy="719579"/>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Tools :</a:t>
            </a:r>
          </a:p>
        </p:txBody>
      </p:sp>
      <p:sp>
        <p:nvSpPr>
          <p:cNvPr id="3" name="Content Placeholder 2">
            <a:extLst>
              <a:ext uri="{FF2B5EF4-FFF2-40B4-BE49-F238E27FC236}">
                <a16:creationId xmlns:a16="http://schemas.microsoft.com/office/drawing/2014/main" id="{7EE7AC34-106F-864B-31BE-DAB2EB5E249B}"/>
              </a:ext>
            </a:extLst>
          </p:cNvPr>
          <p:cNvSpPr>
            <a:spLocks noGrp="1"/>
          </p:cNvSpPr>
          <p:nvPr>
            <p:ph idx="1"/>
          </p:nvPr>
        </p:nvSpPr>
        <p:spPr>
          <a:xfrm>
            <a:off x="677334" y="1329179"/>
            <a:ext cx="8881445" cy="5052767"/>
          </a:xfrm>
        </p:spPr>
        <p:txBody>
          <a:bodyPr/>
          <a:lstStyle/>
          <a:p>
            <a:pPr algn="just">
              <a:buClrTx/>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Valgrind:</a:t>
            </a:r>
          </a:p>
          <a:p>
            <a:pPr marL="0" indent="0" algn="just">
              <a:buClrTx/>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It is a programming tool for memory debugging, memory leak, detection and profiling.</a:t>
            </a:r>
          </a:p>
          <a:p>
            <a:pPr marL="0" indent="0" algn="just">
              <a:buClrTx/>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To use Valgrind, first we have to compile the code with –g flag , and after use Valgrind</a:t>
            </a:r>
          </a:p>
          <a:p>
            <a:pPr marL="0" indent="0" algn="just">
              <a:buClrTx/>
              <a:buNone/>
            </a:pPr>
            <a:r>
              <a:rPr lang="en-IN" sz="1600" dirty="0">
                <a:latin typeface="Times New Roman" panose="02020603050405020304" pitchFamily="18" charset="0"/>
                <a:cs typeface="Times New Roman" panose="02020603050405020304" pitchFamily="18" charset="0"/>
              </a:rPr>
              <a:t>       as a wrapper for running the binary and perform stress testing.</a:t>
            </a:r>
            <a:endParaRPr lang="en-IN" sz="1600" b="1" dirty="0">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Makefile:</a:t>
            </a:r>
          </a:p>
          <a:p>
            <a:pPr marL="0" indent="0" algn="just">
              <a:buClrTx/>
              <a:buNone/>
            </a:pPr>
            <a:r>
              <a:rPr lang="en-IN"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Makefile  is program building tool which runs on Unix, Linux, and their flavours. To</a:t>
            </a:r>
          </a:p>
          <a:p>
            <a:pPr marL="0" indent="0" algn="just">
              <a:buClrTx/>
              <a:buNone/>
            </a:pPr>
            <a:r>
              <a:rPr lang="en-IN" sz="1600" dirty="0">
                <a:latin typeface="Times New Roman" panose="02020603050405020304" pitchFamily="18" charset="0"/>
                <a:cs typeface="Times New Roman" panose="02020603050405020304" pitchFamily="18" charset="0"/>
              </a:rPr>
              <a:t>    determine how the modules need to be complied or recompiled together, make takes the </a:t>
            </a:r>
          </a:p>
          <a:p>
            <a:pPr marL="0" indent="0" algn="just">
              <a:buClrTx/>
              <a:buNone/>
            </a:pPr>
            <a:r>
              <a:rPr lang="en-IN" sz="1600" dirty="0">
                <a:latin typeface="Times New Roman" panose="02020603050405020304" pitchFamily="18" charset="0"/>
                <a:cs typeface="Times New Roman" panose="02020603050405020304" pitchFamily="18" charset="0"/>
              </a:rPr>
              <a:t>    help of user – defined makefiles. These are special format files that help build and manage</a:t>
            </a:r>
          </a:p>
          <a:p>
            <a:pPr marL="0" indent="0" algn="just">
              <a:buClrTx/>
              <a:buNone/>
            </a:pPr>
            <a:r>
              <a:rPr lang="en-IN" sz="1600" dirty="0">
                <a:latin typeface="Times New Roman" panose="02020603050405020304" pitchFamily="18" charset="0"/>
                <a:cs typeface="Times New Roman" panose="02020603050405020304" pitchFamily="18" charset="0"/>
              </a:rPr>
              <a:t>    the projects automatically.</a:t>
            </a:r>
          </a:p>
          <a:p>
            <a:pPr algn="just">
              <a:buClrTx/>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Splint:</a:t>
            </a:r>
          </a:p>
          <a:p>
            <a:pPr marL="0" indent="0" algn="just">
              <a:buClrTx/>
              <a:buNone/>
            </a:pPr>
            <a:r>
              <a:rPr lang="en-IN" sz="1600" b="1" dirty="0">
                <a:solidFill>
                  <a:schemeClr val="tx1"/>
                </a:solidFill>
                <a:latin typeface="Times New Roman" panose="02020603050405020304" pitchFamily="18" charset="0"/>
                <a:cs typeface="Times New Roman" panose="02020603050405020304" pitchFamily="18" charset="0"/>
              </a:rPr>
              <a:t>     </a:t>
            </a:r>
            <a:r>
              <a:rPr lang="en-US" sz="1600" i="0" dirty="0">
                <a:solidFill>
                  <a:schemeClr val="tx1"/>
                </a:solidFill>
                <a:effectLst/>
                <a:latin typeface="Times New Roman" panose="02020603050405020304" pitchFamily="18" charset="0"/>
                <a:cs typeface="Times New Roman" panose="02020603050405020304" pitchFamily="18" charset="0"/>
              </a:rPr>
              <a:t>Splint</a:t>
            </a:r>
            <a:r>
              <a:rPr lang="en-US" sz="1600" b="0" i="0" dirty="0">
                <a:solidFill>
                  <a:schemeClr val="tx1"/>
                </a:solidFill>
                <a:effectLst/>
                <a:latin typeface="Times New Roman" panose="02020603050405020304" pitchFamily="18" charset="0"/>
                <a:cs typeface="Times New Roman" panose="02020603050405020304" pitchFamily="18" charset="0"/>
              </a:rPr>
              <a:t>, short for </a:t>
            </a:r>
            <a:r>
              <a:rPr lang="en-US" sz="1600" i="0" dirty="0">
                <a:solidFill>
                  <a:schemeClr val="tx1"/>
                </a:solidFill>
                <a:effectLst/>
                <a:latin typeface="Times New Roman" panose="02020603050405020304" pitchFamily="18" charset="0"/>
                <a:cs typeface="Times New Roman" panose="02020603050405020304" pitchFamily="18" charset="0"/>
              </a:rPr>
              <a:t>Secure</a:t>
            </a:r>
            <a:r>
              <a:rPr lang="en-US" sz="1600" b="1" i="0" dirty="0">
                <a:solidFill>
                  <a:schemeClr val="tx1"/>
                </a:solidFill>
                <a:effectLst/>
                <a:latin typeface="Times New Roman" panose="02020603050405020304" pitchFamily="18" charset="0"/>
                <a:cs typeface="Times New Roman" panose="02020603050405020304" pitchFamily="18" charset="0"/>
              </a:rPr>
              <a:t> </a:t>
            </a:r>
            <a:r>
              <a:rPr lang="en-US" sz="1600" i="0" dirty="0">
                <a:solidFill>
                  <a:schemeClr val="tx1"/>
                </a:solidFill>
                <a:effectLst/>
                <a:latin typeface="Times New Roman" panose="02020603050405020304" pitchFamily="18" charset="0"/>
                <a:cs typeface="Times New Roman" panose="02020603050405020304" pitchFamily="18" charset="0"/>
              </a:rPr>
              <a:t>Programming</a:t>
            </a:r>
            <a:r>
              <a:rPr lang="en-US" sz="1600" b="1" i="0" dirty="0">
                <a:solidFill>
                  <a:schemeClr val="tx1"/>
                </a:solidFill>
                <a:effectLst/>
                <a:latin typeface="Times New Roman" panose="02020603050405020304" pitchFamily="18" charset="0"/>
                <a:cs typeface="Times New Roman" panose="02020603050405020304" pitchFamily="18" charset="0"/>
              </a:rPr>
              <a:t> </a:t>
            </a:r>
            <a:r>
              <a:rPr lang="en-US" sz="1600" i="0" dirty="0">
                <a:solidFill>
                  <a:schemeClr val="tx1"/>
                </a:solidFill>
                <a:effectLst/>
                <a:latin typeface="Times New Roman" panose="02020603050405020304" pitchFamily="18" charset="0"/>
                <a:cs typeface="Times New Roman" panose="02020603050405020304" pitchFamily="18" charset="0"/>
              </a:rPr>
              <a:t>Lint</a:t>
            </a:r>
            <a:r>
              <a:rPr lang="en-US" sz="1600" b="0" i="0" dirty="0">
                <a:solidFill>
                  <a:schemeClr val="tx1"/>
                </a:solidFill>
                <a:effectLst/>
                <a:latin typeface="Times New Roman" panose="02020603050405020304" pitchFamily="18" charset="0"/>
                <a:cs typeface="Times New Roman" panose="02020603050405020304" pitchFamily="18" charset="0"/>
              </a:rPr>
              <a:t>, is a </a:t>
            </a:r>
            <a:r>
              <a:rPr lang="en-US" sz="1600" b="0" i="0" strike="noStrike" dirty="0">
                <a:solidFill>
                  <a:schemeClr val="tx1"/>
                </a:solidFill>
                <a:effectLst/>
                <a:latin typeface="Times New Roman" panose="02020603050405020304" pitchFamily="18" charset="0"/>
                <a:cs typeface="Times New Roman" panose="02020603050405020304" pitchFamily="18" charset="0"/>
              </a:rPr>
              <a:t>programming tool</a:t>
            </a:r>
            <a:r>
              <a:rPr lang="en-US" sz="1600" b="0" i="0" dirty="0">
                <a:solidFill>
                  <a:schemeClr val="tx1"/>
                </a:solidFill>
                <a:effectLst/>
                <a:latin typeface="Times New Roman" panose="02020603050405020304" pitchFamily="18" charset="0"/>
                <a:cs typeface="Times New Roman" panose="02020603050405020304" pitchFamily="18" charset="0"/>
              </a:rPr>
              <a:t> for </a:t>
            </a:r>
            <a:r>
              <a:rPr lang="en-US" sz="1600" b="0" i="0" strike="noStrike" dirty="0">
                <a:solidFill>
                  <a:schemeClr val="tx1"/>
                </a:solidFill>
                <a:effectLst/>
                <a:latin typeface="Times New Roman" panose="02020603050405020304" pitchFamily="18" charset="0"/>
                <a:cs typeface="Times New Roman" panose="02020603050405020304" pitchFamily="18" charset="0"/>
              </a:rPr>
              <a:t>statically checking</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strike="noStrike" dirty="0">
                <a:solidFill>
                  <a:schemeClr val="tx1"/>
                </a:solidFill>
                <a:effectLst/>
                <a:latin typeface="Times New Roman" panose="02020603050405020304" pitchFamily="18" charset="0"/>
                <a:cs typeface="Times New Roman" panose="02020603050405020304" pitchFamily="18" charset="0"/>
              </a:rPr>
              <a:t>C    </a:t>
            </a:r>
          </a:p>
          <a:p>
            <a:pPr marL="0" indent="0" algn="just">
              <a:buClrTx/>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b="0" i="0" strike="noStrike" dirty="0">
                <a:solidFill>
                  <a:schemeClr val="tx1"/>
                </a:solidFill>
                <a:effectLst/>
                <a:latin typeface="Times New Roman" panose="02020603050405020304" pitchFamily="18" charset="0"/>
                <a:cs typeface="Times New Roman" panose="02020603050405020304" pitchFamily="18" charset="0"/>
              </a:rPr>
              <a:t>programs</a:t>
            </a:r>
            <a:r>
              <a:rPr lang="en-US" sz="1600" b="0" i="0" dirty="0">
                <a:solidFill>
                  <a:schemeClr val="tx1"/>
                </a:solidFill>
                <a:effectLst/>
                <a:latin typeface="Times New Roman" panose="02020603050405020304" pitchFamily="18" charset="0"/>
                <a:cs typeface="Times New Roman" panose="02020603050405020304" pitchFamily="18" charset="0"/>
              </a:rPr>
              <a:t> for security </a:t>
            </a:r>
            <a:r>
              <a:rPr lang="en-US" sz="1600" b="0" i="0" strike="noStrike" dirty="0">
                <a:solidFill>
                  <a:schemeClr val="tx1"/>
                </a:solidFill>
                <a:effectLst/>
                <a:latin typeface="Times New Roman" panose="02020603050405020304" pitchFamily="18" charset="0"/>
                <a:cs typeface="Times New Roman" panose="02020603050405020304" pitchFamily="18" charset="0"/>
              </a:rPr>
              <a:t>vulnerabilities</a:t>
            </a:r>
            <a:r>
              <a:rPr lang="en-US" sz="1600" b="0" i="0" dirty="0">
                <a:solidFill>
                  <a:schemeClr val="tx1"/>
                </a:solidFill>
                <a:effectLst/>
                <a:latin typeface="Times New Roman" panose="02020603050405020304" pitchFamily="18" charset="0"/>
                <a:cs typeface="Times New Roman" panose="02020603050405020304" pitchFamily="18" charset="0"/>
              </a:rPr>
              <a:t> and coding mistakes. </a:t>
            </a:r>
            <a:r>
              <a:rPr lang="en-US" sz="1600" b="0" i="0" dirty="0">
                <a:solidFill>
                  <a:srgbClr val="202122"/>
                </a:solidFill>
                <a:effectLst/>
                <a:latin typeface="Times New Roman" panose="02020603050405020304" pitchFamily="18" charset="0"/>
                <a:cs typeface="Times New Roman" panose="02020603050405020304" pitchFamily="18" charset="0"/>
              </a:rPr>
              <a:t>Splint is </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free software</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rgbClr val="202122"/>
                </a:solidFill>
                <a:effectLst/>
                <a:latin typeface="Times New Roman" panose="02020603050405020304" pitchFamily="18" charset="0"/>
                <a:cs typeface="Times New Roman" panose="02020603050405020304" pitchFamily="18" charset="0"/>
              </a:rPr>
              <a:t>released under the </a:t>
            </a:r>
          </a:p>
          <a:p>
            <a:pPr marL="0" indent="0" algn="just">
              <a:buClrTx/>
              <a:buNone/>
            </a:pPr>
            <a:r>
              <a:rPr lang="en-US" sz="1600" dirty="0">
                <a:solidFill>
                  <a:srgbClr val="202122"/>
                </a:solidFill>
                <a:latin typeface="Times New Roman" panose="02020603050405020304" pitchFamily="18" charset="0"/>
                <a:cs typeface="Times New Roman" panose="02020603050405020304" pitchFamily="18" charset="0"/>
              </a:rPr>
              <a:t>     </a:t>
            </a:r>
            <a:r>
              <a:rPr lang="en-US" sz="1600" b="0" i="0" dirty="0">
                <a:solidFill>
                  <a:srgbClr val="202122"/>
                </a:solidFill>
                <a:effectLst/>
                <a:latin typeface="Times New Roman" panose="02020603050405020304" pitchFamily="18" charset="0"/>
                <a:cs typeface="Times New Roman" panose="02020603050405020304" pitchFamily="18" charset="0"/>
              </a:rPr>
              <a:t>terms of the</a:t>
            </a:r>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GNU General Public License</a:t>
            </a:r>
            <a:r>
              <a:rPr lang="en-US" sz="1600" b="0" i="0" dirty="0">
                <a:solidFill>
                  <a:schemeClr val="tx1"/>
                </a:solidFill>
                <a:effectLst/>
                <a:latin typeface="Times New Roman" panose="02020603050405020304" pitchFamily="18" charset="0"/>
                <a:cs typeface="Times New Roman" panose="02020603050405020304" pitchFamily="18" charset="0"/>
              </a:rPr>
              <a:t>.</a:t>
            </a:r>
            <a:endParaRPr lang="en-IN" sz="1600" b="1"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10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B59B-7184-4DF1-6788-35CD2CD5274D}"/>
              </a:ext>
            </a:extLst>
          </p:cNvPr>
          <p:cNvSpPr>
            <a:spLocks noGrp="1"/>
          </p:cNvSpPr>
          <p:nvPr>
            <p:ph type="title"/>
          </p:nvPr>
        </p:nvSpPr>
        <p:spPr>
          <a:xfrm>
            <a:off x="677334" y="609600"/>
            <a:ext cx="8596668" cy="436775"/>
          </a:xfrm>
        </p:spPr>
        <p:txBody>
          <a:bodyPr>
            <a:normAutofit/>
          </a:bodyPr>
          <a:lstStyle/>
          <a:p>
            <a:r>
              <a:rPr lang="en-IN" sz="1800" b="1" dirty="0">
                <a:solidFill>
                  <a:schemeClr val="tx1"/>
                </a:solidFill>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10AF9248-6369-2654-3968-37E2A9496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40" y="1577419"/>
            <a:ext cx="11858920" cy="5125039"/>
          </a:xfrm>
          <a:prstGeom prst="rect">
            <a:avLst/>
          </a:prstGeom>
        </p:spPr>
      </p:pic>
    </p:spTree>
    <p:extLst>
      <p:ext uri="{BB962C8B-B14F-4D97-AF65-F5344CB8AC3E}">
        <p14:creationId xmlns:p14="http://schemas.microsoft.com/office/powerpoint/2010/main" val="201256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56B244-9971-471F-93AE-0170D78BA379}"/>
              </a:ext>
            </a:extLst>
          </p:cNvPr>
          <p:cNvSpPr>
            <a:spLocks noGrp="1"/>
          </p:cNvSpPr>
          <p:nvPr>
            <p:ph type="title"/>
          </p:nvPr>
        </p:nvSpPr>
        <p:spPr>
          <a:xfrm>
            <a:off x="643467" y="816638"/>
            <a:ext cx="3367359" cy="5224724"/>
          </a:xfrm>
        </p:spPr>
        <p:txBody>
          <a:bodyPr anchor="ctr">
            <a:normAutofit/>
          </a:bodyPr>
          <a:lstStyle/>
          <a:p>
            <a:r>
              <a:rPr lang="en-IN">
                <a:solidFill>
                  <a:schemeClr val="tx1"/>
                </a:solidFill>
                <a:latin typeface="Times New Roman" panose="02020603050405020304" pitchFamily="18" charset="0"/>
                <a:cs typeface="Times New Roman" panose="02020603050405020304" pitchFamily="18" charset="0"/>
              </a:rPr>
              <a:t>USES OF LINE EDITOR</a:t>
            </a:r>
          </a:p>
        </p:txBody>
      </p:sp>
      <p:sp>
        <p:nvSpPr>
          <p:cNvPr id="3" name="Content Placeholder 2">
            <a:extLst>
              <a:ext uri="{FF2B5EF4-FFF2-40B4-BE49-F238E27FC236}">
                <a16:creationId xmlns:a16="http://schemas.microsoft.com/office/drawing/2014/main" id="{4F18F05A-0C2A-4E49-8B35-73F73F62CFAC}"/>
              </a:ext>
            </a:extLst>
          </p:cNvPr>
          <p:cNvSpPr>
            <a:spLocks noGrp="1"/>
          </p:cNvSpPr>
          <p:nvPr>
            <p:ph idx="1"/>
          </p:nvPr>
        </p:nvSpPr>
        <p:spPr>
          <a:xfrm>
            <a:off x="4654295" y="816638"/>
            <a:ext cx="4619706" cy="5224724"/>
          </a:xfrm>
        </p:spPr>
        <p:txBody>
          <a:bodyPr anchor="ctr">
            <a:normAutofit/>
          </a:bodyPr>
          <a:lstStyle/>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A Line Ed works line by line , tightening up sentence structure.</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It can access user to make changes to their file at any where in the text.</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  computing , a line editor in which each editing command applies to one or more complete lines of text designated by the user.</a:t>
            </a:r>
          </a:p>
        </p:txBody>
      </p:sp>
    </p:spTree>
    <p:extLst>
      <p:ext uri="{BB962C8B-B14F-4D97-AF65-F5344CB8AC3E}">
        <p14:creationId xmlns:p14="http://schemas.microsoft.com/office/powerpoint/2010/main" val="390900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0B52-F7C3-4D46-9815-4C8EE2C02617}"/>
              </a:ext>
            </a:extLst>
          </p:cNvPr>
          <p:cNvSpPr>
            <a:spLocks noGrp="1"/>
          </p:cNvSpPr>
          <p:nvPr>
            <p:ph type="title"/>
          </p:nvPr>
        </p:nvSpPr>
        <p:spPr/>
        <p:txBody>
          <a:bodyPr/>
          <a:lstStyle/>
          <a:p>
            <a:r>
              <a:rPr lang="en-IN">
                <a:solidFill>
                  <a:schemeClr val="tx1"/>
                </a:solidFill>
                <a:latin typeface="Times New Roman" panose="02020603050405020304" pitchFamily="18" charset="0"/>
                <a:cs typeface="Times New Roman" panose="02020603050405020304" pitchFamily="18" charset="0"/>
              </a:rPr>
              <a:t>Advantages</a:t>
            </a:r>
            <a:r>
              <a:rPr lang="en-IN">
                <a:latin typeface="Times New Roman" panose="02020603050405020304" pitchFamily="18" charset="0"/>
                <a:cs typeface="Times New Roman" panose="02020603050405020304" pitchFamily="18" charset="0"/>
              </a:rPr>
              <a:t> </a:t>
            </a:r>
            <a:r>
              <a:rPr lang="en-IN">
                <a:solidFill>
                  <a:schemeClr val="tx1"/>
                </a:solidFill>
                <a:latin typeface="Times New Roman" panose="02020603050405020304" pitchFamily="18" charset="0"/>
                <a:cs typeface="Times New Roman" panose="02020603050405020304" pitchFamily="18" charset="0"/>
              </a:rPr>
              <a:t>and</a:t>
            </a:r>
            <a:r>
              <a:rPr lang="en-IN">
                <a:latin typeface="Times New Roman" panose="02020603050405020304" pitchFamily="18" charset="0"/>
                <a:cs typeface="Times New Roman" panose="02020603050405020304" pitchFamily="18" charset="0"/>
              </a:rPr>
              <a:t> </a:t>
            </a:r>
            <a:r>
              <a:rPr lang="en-IN">
                <a:solidFill>
                  <a:schemeClr val="tx1"/>
                </a:solidFill>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E9F54CF4-642D-432A-9480-6D0590311385}"/>
              </a:ext>
            </a:extLst>
          </p:cNvPr>
          <p:cNvSpPr>
            <a:spLocks noGrp="1"/>
          </p:cNvSpPr>
          <p:nvPr>
            <p:ph idx="1"/>
          </p:nvPr>
        </p:nvSpPr>
        <p:spPr/>
        <p:txBody>
          <a:bodyPr>
            <a:normAutofit/>
          </a:bodyPr>
          <a:lstStyle/>
          <a:p>
            <a:pPr>
              <a:buClr>
                <a:schemeClr val="tx1"/>
              </a:buClr>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Advantages:</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Time saving</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Easily accessible</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Save the Editable file</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Provides Best Editing Features</a:t>
            </a:r>
          </a:p>
          <a:p>
            <a:pPr>
              <a:buClr>
                <a:schemeClr val="tx1"/>
              </a:buClr>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Disadvantages:</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Internet connection :User can’t access the line editor without having an internet connection.</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Line Editor can work on only one line at a time.</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85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D474-4671-422F-80BC-DA1EE4C4CFEC}"/>
              </a:ext>
            </a:extLst>
          </p:cNvPr>
          <p:cNvSpPr>
            <a:spLocks noGrp="1"/>
          </p:cNvSpPr>
          <p:nvPr>
            <p:ph type="title"/>
          </p:nvPr>
        </p:nvSpPr>
        <p:spPr/>
        <p:txBody>
          <a:bodyPr/>
          <a:lstStyle/>
          <a:p>
            <a:r>
              <a:rPr lang="en-IN">
                <a:solidFill>
                  <a:schemeClr val="tx1"/>
                </a:solidFill>
                <a:latin typeface="Times New Roman" panose="02020603050405020304" pitchFamily="18" charset="0"/>
                <a:cs typeface="Times New Roman" panose="02020603050405020304" pitchFamily="18" charset="0"/>
              </a:rPr>
              <a:t>CONCLUSION</a:t>
            </a:r>
            <a:br>
              <a:rPr lang="en-IN"/>
            </a:br>
            <a:endParaRPr lang="en-IN"/>
          </a:p>
        </p:txBody>
      </p:sp>
      <p:sp>
        <p:nvSpPr>
          <p:cNvPr id="3" name="Content Placeholder 2">
            <a:extLst>
              <a:ext uri="{FF2B5EF4-FFF2-40B4-BE49-F238E27FC236}">
                <a16:creationId xmlns:a16="http://schemas.microsoft.com/office/drawing/2014/main" id="{D2D789F3-7D17-45C0-8208-4D023FE6877B}"/>
              </a:ext>
            </a:extLst>
          </p:cNvPr>
          <p:cNvSpPr>
            <a:spLocks noGrp="1"/>
          </p:cNvSpPr>
          <p:nvPr>
            <p:ph idx="1"/>
          </p:nvPr>
        </p:nvSpPr>
        <p:spPr/>
        <p:txBody>
          <a:bodyPr>
            <a:normAutofit/>
          </a:bodyPr>
          <a:lstStyle/>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Line Editors are basically computer programs that are utilised to edit files on  a computer.</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They provide environment to a programmer to edit or format a document in any order he/she wants to.</a:t>
            </a:r>
          </a:p>
          <a:p>
            <a:pPr>
              <a:buClr>
                <a:schemeClr val="tx1"/>
              </a:buCl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 system programming or programming , editors are software or tools that are used to edit the program.</a:t>
            </a:r>
          </a:p>
        </p:txBody>
      </p:sp>
    </p:spTree>
    <p:extLst>
      <p:ext uri="{BB962C8B-B14F-4D97-AF65-F5344CB8AC3E}">
        <p14:creationId xmlns:p14="http://schemas.microsoft.com/office/powerpoint/2010/main" val="1122571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11000" b="-1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26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B0E3-8C34-4D3C-898E-67E18DE94107}"/>
              </a:ext>
            </a:extLst>
          </p:cNvPr>
          <p:cNvSpPr>
            <a:spLocks noGrp="1"/>
          </p:cNvSpPr>
          <p:nvPr>
            <p:ph type="title"/>
          </p:nvPr>
        </p:nvSpPr>
        <p:spPr>
          <a:xfrm>
            <a:off x="915459" y="534989"/>
            <a:ext cx="8596668" cy="1320800"/>
          </a:xfrm>
        </p:spPr>
        <p:txBody>
          <a:bodyPr>
            <a:normAutofit/>
          </a:bodyPr>
          <a:lstStyle/>
          <a:p>
            <a:r>
              <a:rPr lang="en-IN" sz="400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58DA36D-A55F-4037-8272-814C66F34257}"/>
              </a:ext>
            </a:extLst>
          </p:cNvPr>
          <p:cNvSpPr>
            <a:spLocks noGrp="1"/>
          </p:cNvSpPr>
          <p:nvPr>
            <p:ph idx="1"/>
          </p:nvPr>
        </p:nvSpPr>
        <p:spPr>
          <a:xfrm>
            <a:off x="848784" y="1855789"/>
            <a:ext cx="8596668" cy="3880773"/>
          </a:xfrm>
        </p:spPr>
        <p:txBody>
          <a:bodyPr/>
          <a:lstStyle/>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A line editor is a basic type of computer-based text editor where one line of a file can be edited at a time.</a:t>
            </a:r>
          </a:p>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Here , this line editor is used for reading ,saving , appending the files and also adding text ,finding text and deleting specific text in a file.</a:t>
            </a:r>
          </a:p>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This line editor lets you access commands from the executable files that are user defined.</a:t>
            </a:r>
          </a:p>
          <a:p>
            <a:pPr algn="just">
              <a:buClr>
                <a:schemeClr val="tx1"/>
              </a:buClr>
              <a:buFont typeface="Arial" panose="020B0604020202020204" pitchFamily="34" charset="0"/>
              <a:buChar char="•"/>
            </a:pPr>
            <a:r>
              <a:rPr lang="en-IN" sz="2000">
                <a:solidFill>
                  <a:schemeClr val="tx1"/>
                </a:solidFill>
                <a:latin typeface="Times New Roman" panose="02020603050405020304" pitchFamily="18" charset="0"/>
                <a:cs typeface="Times New Roman" panose="02020603050405020304" pitchFamily="18" charset="0"/>
              </a:rPr>
              <a:t>This is a text-based user interface used to run programs , manage files and interact with the computer.</a:t>
            </a:r>
          </a:p>
          <a:p>
            <a:pPr>
              <a:buFont typeface="Arial" panose="020B0604020202020204" pitchFamily="34" charset="0"/>
              <a:buChar char="•"/>
            </a:pPr>
            <a:endParaRPr lang="en-IN"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77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1F1F-ED54-428F-8620-36FCA471D14D}"/>
              </a:ext>
            </a:extLst>
          </p:cNvPr>
          <p:cNvSpPr>
            <a:spLocks noGrp="1"/>
          </p:cNvSpPr>
          <p:nvPr>
            <p:ph type="title"/>
          </p:nvPr>
        </p:nvSpPr>
        <p:spPr/>
        <p:txBody>
          <a:bodyPr>
            <a:normAutofit/>
          </a:bodyPr>
          <a:lstStyle/>
          <a:p>
            <a:r>
              <a:rPr lang="en-IN" sz="4000">
                <a:solidFill>
                  <a:schemeClr val="tx1"/>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B889FE6E-BD92-4FE1-831C-144FB95965C4}"/>
              </a:ext>
            </a:extLst>
          </p:cNvPr>
          <p:cNvSpPr>
            <a:spLocks noGrp="1"/>
          </p:cNvSpPr>
          <p:nvPr>
            <p:ph idx="1"/>
          </p:nvPr>
        </p:nvSpPr>
        <p:spPr/>
        <p:txBody>
          <a:bodyPr>
            <a:normAutofit/>
          </a:bodyPr>
          <a:lstStyle/>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Problem Statement</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Functional Specification</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Flow chart</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Technical Specification</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Uses of line editor</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Tools</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Output</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Advantages and Disadvantages</a:t>
            </a:r>
          </a:p>
          <a:p>
            <a:pPr algn="just">
              <a:buClr>
                <a:schemeClr val="tx1"/>
              </a:buCl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0" indent="0">
              <a:buClr>
                <a:schemeClr val="tx1"/>
              </a:buClr>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15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653E-3257-4455-A2A1-7217C3D81895}"/>
              </a:ext>
            </a:extLst>
          </p:cNvPr>
          <p:cNvSpPr>
            <a:spLocks noGrp="1"/>
          </p:cNvSpPr>
          <p:nvPr>
            <p:ph type="title"/>
          </p:nvPr>
        </p:nvSpPr>
        <p:spPr>
          <a:xfrm>
            <a:off x="744009" y="628650"/>
            <a:ext cx="8596668" cy="847725"/>
          </a:xfrm>
        </p:spPr>
        <p:txBody>
          <a:bodyPr>
            <a:normAutofit/>
          </a:bodyPr>
          <a:lstStyle/>
          <a:p>
            <a:r>
              <a:rPr lang="en-IN" sz="320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2C41D30-46DD-4613-ABB7-1A85F4ACF1E0}"/>
              </a:ext>
            </a:extLst>
          </p:cNvPr>
          <p:cNvSpPr>
            <a:spLocks noGrp="1"/>
          </p:cNvSpPr>
          <p:nvPr>
            <p:ph idx="1"/>
          </p:nvPr>
        </p:nvSpPr>
        <p:spPr>
          <a:xfrm>
            <a:off x="677333" y="2076450"/>
            <a:ext cx="8952441" cy="4419600"/>
          </a:xfrm>
        </p:spPr>
        <p:txBody>
          <a:bodyPr>
            <a:normAutofit/>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Develop your own line editor “LineEd” to create text file line by line. When LineEd starts it should display message ‘Enter a command’ and wait for user to LineEd command. </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After user enters a command LineEd would perform editing on current text buffer according to command and display appropriate output message in case of successful completion of command or error message in case command fails.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LineEd maintain a text buffer of characters entered in form of array of lines. Each line ends with “\0”. It also maintain current line number. </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This text buffer gets filled with content when file is read. User can save text buffer into a text file. The default extension of files is .txt so in case file extension is not specified </a:t>
            </a:r>
            <a:r>
              <a:rPr lang="en-IN" err="1">
                <a:latin typeface="Times New Roman" panose="02020603050405020304" pitchFamily="18" charset="0"/>
                <a:cs typeface="Times New Roman" panose="02020603050405020304" pitchFamily="18" charset="0"/>
              </a:rPr>
              <a:t>byuser</a:t>
            </a:r>
            <a:r>
              <a:rPr lang="en-IN">
                <a:latin typeface="Times New Roman" panose="02020603050405020304" pitchFamily="18" charset="0"/>
                <a:cs typeface="Times New Roman" panose="02020603050405020304" pitchFamily="18" charset="0"/>
              </a:rPr>
              <a:t> it is taken as .txt.</a:t>
            </a:r>
          </a:p>
        </p:txBody>
      </p:sp>
    </p:spTree>
    <p:extLst>
      <p:ext uri="{BB962C8B-B14F-4D97-AF65-F5344CB8AC3E}">
        <p14:creationId xmlns:p14="http://schemas.microsoft.com/office/powerpoint/2010/main" val="418777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025C-49B7-435F-8B85-3C9B2B60A097}"/>
              </a:ext>
            </a:extLst>
          </p:cNvPr>
          <p:cNvSpPr>
            <a:spLocks noGrp="1"/>
          </p:cNvSpPr>
          <p:nvPr>
            <p:ph type="title"/>
          </p:nvPr>
        </p:nvSpPr>
        <p:spPr>
          <a:xfrm>
            <a:off x="677334" y="609600"/>
            <a:ext cx="8596668" cy="1190625"/>
          </a:xfrm>
        </p:spPr>
        <p:txBody>
          <a:bodyPr>
            <a:normAutofit/>
          </a:bodyPr>
          <a:lstStyle/>
          <a:p>
            <a:r>
              <a:rPr lang="en-IN" sz="3200">
                <a:solidFill>
                  <a:schemeClr val="tx1"/>
                </a:solidFill>
                <a:latin typeface="Times New Roman" panose="02020603050405020304" pitchFamily="18" charset="0"/>
                <a:cs typeface="Times New Roman" panose="02020603050405020304" pitchFamily="18" charset="0"/>
              </a:rPr>
              <a:t>Functional Specification :</a:t>
            </a:r>
            <a:br>
              <a:rPr lang="en-IN" sz="3200">
                <a:latin typeface="Times New Roman" panose="02020603050405020304" pitchFamily="18" charset="0"/>
                <a:cs typeface="Times New Roman" panose="02020603050405020304" pitchFamily="18" charset="0"/>
              </a:rPr>
            </a:br>
            <a:endParaRPr lang="en-IN" sz="320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0FE80C-0601-4740-8F9E-0B288D5A3D00}"/>
              </a:ext>
            </a:extLst>
          </p:cNvPr>
          <p:cNvSpPr>
            <a:spLocks noGrp="1"/>
          </p:cNvSpPr>
          <p:nvPr>
            <p:ph idx="1"/>
          </p:nvPr>
        </p:nvSpPr>
        <p:spPr>
          <a:xfrm>
            <a:off x="677334" y="2103439"/>
            <a:ext cx="7999941" cy="2954337"/>
          </a:xfrm>
        </p:spPr>
        <p:txBody>
          <a:bodyPr>
            <a:normAutofit/>
          </a:bodyPr>
          <a:lstStyle/>
          <a:p>
            <a:pPr algn="just">
              <a:buClr>
                <a:schemeClr val="tx1"/>
              </a:buClr>
              <a:buFont typeface="Arial" panose="020B0604020202020204" pitchFamily="34" charset="0"/>
              <a:buChar char="•"/>
            </a:pPr>
            <a:r>
              <a:rPr lang="en-IN"/>
              <a:t> </a:t>
            </a:r>
            <a:r>
              <a:rPr lang="en-IN">
                <a:latin typeface="Times New Roman" panose="02020603050405020304" pitchFamily="18" charset="0"/>
                <a:cs typeface="Times New Roman" panose="02020603050405020304" pitchFamily="18" charset="0"/>
              </a:rPr>
              <a:t>This editor must give output for every command as it works in actual editor.</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Accepting input should take care for case sensitivity of characters.</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The application uses File handling.</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Use Data structures like linked-list, sorting, searching wherever required.</a:t>
            </a:r>
          </a:p>
        </p:txBody>
      </p:sp>
    </p:spTree>
    <p:extLst>
      <p:ext uri="{BB962C8B-B14F-4D97-AF65-F5344CB8AC3E}">
        <p14:creationId xmlns:p14="http://schemas.microsoft.com/office/powerpoint/2010/main" val="51259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02BA-0266-40FC-BC70-2407A6CAAD61}"/>
              </a:ext>
            </a:extLst>
          </p:cNvPr>
          <p:cNvSpPr>
            <a:spLocks noGrp="1"/>
          </p:cNvSpPr>
          <p:nvPr>
            <p:ph type="title"/>
          </p:nvPr>
        </p:nvSpPr>
        <p:spPr/>
        <p:txBody>
          <a:bodyPr/>
          <a:lstStyle/>
          <a:p>
            <a:r>
              <a:rPr lang="en-IN">
                <a:solidFill>
                  <a:schemeClr val="tx1"/>
                </a:solidFill>
              </a:rPr>
              <a:t>FLOW</a:t>
            </a:r>
            <a:r>
              <a:rPr lang="en-IN"/>
              <a:t> </a:t>
            </a:r>
            <a:r>
              <a:rPr lang="en-IN">
                <a:solidFill>
                  <a:schemeClr val="tx1"/>
                </a:solidFill>
              </a:rPr>
              <a:t>CHART:</a:t>
            </a:r>
            <a:endParaRPr lang="en-IN"/>
          </a:p>
        </p:txBody>
      </p:sp>
      <p:pic>
        <p:nvPicPr>
          <p:cNvPr id="5" name="Content Placeholder 4">
            <a:extLst>
              <a:ext uri="{FF2B5EF4-FFF2-40B4-BE49-F238E27FC236}">
                <a16:creationId xmlns:a16="http://schemas.microsoft.com/office/drawing/2014/main" id="{9062FCF4-A4C2-4E26-830B-D98A3AC55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20774"/>
            <a:ext cx="8596312" cy="3561065"/>
          </a:xfrm>
        </p:spPr>
      </p:pic>
    </p:spTree>
    <p:extLst>
      <p:ext uri="{BB962C8B-B14F-4D97-AF65-F5344CB8AC3E}">
        <p14:creationId xmlns:p14="http://schemas.microsoft.com/office/powerpoint/2010/main" val="41628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CCB7-DBCB-4377-869A-77117447D7B5}"/>
              </a:ext>
            </a:extLst>
          </p:cNvPr>
          <p:cNvSpPr>
            <a:spLocks noGrp="1"/>
          </p:cNvSpPr>
          <p:nvPr>
            <p:ph type="title"/>
          </p:nvPr>
        </p:nvSpPr>
        <p:spPr>
          <a:xfrm>
            <a:off x="677334" y="609600"/>
            <a:ext cx="8596668" cy="1076325"/>
          </a:xfrm>
        </p:spPr>
        <p:txBody>
          <a:bodyPr>
            <a:normAutofit/>
          </a:bodyPr>
          <a:lstStyle/>
          <a:p>
            <a:r>
              <a:rPr lang="en-IN" sz="3200">
                <a:solidFill>
                  <a:schemeClr val="tx1"/>
                </a:solidFill>
                <a:latin typeface="Times New Roman" panose="02020603050405020304" pitchFamily="18" charset="0"/>
                <a:cs typeface="Times New Roman" panose="02020603050405020304" pitchFamily="18" charset="0"/>
              </a:rPr>
              <a:t>Technical Specification :</a:t>
            </a:r>
            <a:br>
              <a:rPr lang="en-IN" sz="3200">
                <a:latin typeface="Times New Roman" panose="02020603050405020304" pitchFamily="18" charset="0"/>
                <a:cs typeface="Times New Roman" panose="02020603050405020304" pitchFamily="18" charset="0"/>
              </a:rPr>
            </a:br>
            <a:endParaRPr lang="en-IN" sz="3200"/>
          </a:p>
        </p:txBody>
      </p:sp>
      <p:sp>
        <p:nvSpPr>
          <p:cNvPr id="3" name="Content Placeholder 2">
            <a:extLst>
              <a:ext uri="{FF2B5EF4-FFF2-40B4-BE49-F238E27FC236}">
                <a16:creationId xmlns:a16="http://schemas.microsoft.com/office/drawing/2014/main" id="{4370CDD7-F4D1-4CEB-A0AA-E1D693185CA2}"/>
              </a:ext>
            </a:extLst>
          </p:cNvPr>
          <p:cNvSpPr>
            <a:spLocks noGrp="1"/>
          </p:cNvSpPr>
          <p:nvPr>
            <p:ph idx="1"/>
          </p:nvPr>
        </p:nvSpPr>
        <p:spPr>
          <a:xfrm>
            <a:off x="677334" y="1866901"/>
            <a:ext cx="8596668" cy="4174462"/>
          </a:xfrm>
        </p:spPr>
        <p:txBody>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Following is a list of functionalities of the system. Wherever, the description of functionality is not adequate; you can make appropriate assumptions and proceed.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Following commands should be supported by LineEd –</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 Enter a command - read &lt;filename&gt;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  Arguments</a:t>
            </a:r>
          </a:p>
          <a:p>
            <a:pPr marL="0" indent="0" algn="just">
              <a:buClr>
                <a:schemeClr val="tx1"/>
              </a:buClr>
              <a:buNone/>
            </a:pPr>
            <a:r>
              <a:rPr lang="en-IN">
                <a:latin typeface="Times New Roman" panose="02020603050405020304" pitchFamily="18" charset="0"/>
                <a:cs typeface="Times New Roman" panose="02020603050405020304" pitchFamily="18" charset="0"/>
              </a:rPr>
              <a:t>        1. filename data type is string denotes name of file which is to be read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 This command reads file with given filename and loads its content in text buffer.</a:t>
            </a:r>
          </a:p>
          <a:p>
            <a:pPr marL="0" indent="0" algn="just">
              <a:buClr>
                <a:schemeClr val="tx1"/>
              </a:buClr>
              <a:buNone/>
            </a:pPr>
            <a:r>
              <a:rPr lang="en-IN">
                <a:latin typeface="Times New Roman" panose="02020603050405020304" pitchFamily="18" charset="0"/>
                <a:cs typeface="Times New Roman" panose="02020603050405020304" pitchFamily="18" charset="0"/>
              </a:rPr>
              <a:t>          If there is any text in text buffer it is overwritten. Current line number = 1.</a:t>
            </a:r>
          </a:p>
        </p:txBody>
      </p:sp>
    </p:spTree>
    <p:extLst>
      <p:ext uri="{BB962C8B-B14F-4D97-AF65-F5344CB8AC3E}">
        <p14:creationId xmlns:p14="http://schemas.microsoft.com/office/powerpoint/2010/main" val="318332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5CBBC-81CB-456A-A28E-578F0BCF35A2}"/>
              </a:ext>
            </a:extLst>
          </p:cNvPr>
          <p:cNvSpPr>
            <a:spLocks noGrp="1"/>
          </p:cNvSpPr>
          <p:nvPr>
            <p:ph idx="1"/>
          </p:nvPr>
        </p:nvSpPr>
        <p:spPr>
          <a:xfrm>
            <a:off x="744009" y="569914"/>
            <a:ext cx="8596668" cy="5907086"/>
          </a:xfrm>
        </p:spPr>
        <p:txBody>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b.) Enter a command - save &lt;filename&gt;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a:t>
            </a:r>
          </a:p>
          <a:p>
            <a:pPr marL="0" indent="0" algn="just">
              <a:buClr>
                <a:schemeClr val="tx1"/>
              </a:buClr>
              <a:buNone/>
            </a:pPr>
            <a:r>
              <a:rPr lang="en-IN">
                <a:latin typeface="Times New Roman" panose="02020603050405020304" pitchFamily="18" charset="0"/>
                <a:cs typeface="Times New Roman" panose="02020603050405020304" pitchFamily="18" charset="0"/>
              </a:rPr>
              <a:t>       1. filename data type is string denotes name of file where text buffer is stored.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 This command saves text buffer as file. The command should display error if file   already exist and should not overwrite file. Current line number does not change.</a:t>
            </a:r>
          </a:p>
          <a:p>
            <a:pPr algn="just">
              <a:buClr>
                <a:schemeClr val="tx1"/>
              </a:buClr>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c. )Enter a command - append &lt;filename&gt;</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Arguments</a:t>
            </a:r>
          </a:p>
          <a:p>
            <a:pPr marL="0" indent="0" algn="just">
              <a:buClr>
                <a:schemeClr val="tx1"/>
              </a:buClr>
              <a:buNone/>
            </a:pPr>
            <a:r>
              <a:rPr lang="en-IN">
                <a:latin typeface="Times New Roman" panose="02020603050405020304" pitchFamily="18" charset="0"/>
                <a:cs typeface="Times New Roman" panose="02020603050405020304" pitchFamily="18" charset="0"/>
              </a:rPr>
              <a:t>      1. filename data type is string denotes name of file which is to be appended</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Function -</a:t>
            </a:r>
          </a:p>
          <a:p>
            <a:pPr marL="0" indent="0" algn="just">
              <a:buClr>
                <a:schemeClr val="tx1"/>
              </a:buClr>
              <a:buNone/>
            </a:pPr>
            <a:r>
              <a:rPr lang="en-IN">
                <a:latin typeface="Times New Roman" panose="02020603050405020304" pitchFamily="18" charset="0"/>
                <a:cs typeface="Times New Roman" panose="02020603050405020304" pitchFamily="18" charset="0"/>
              </a:rPr>
              <a:t>      1.This command reads file with given filename and appends its content to existing</a:t>
            </a:r>
          </a:p>
          <a:p>
            <a:pPr marL="0" indent="0" algn="just">
              <a:buClr>
                <a:schemeClr val="tx1"/>
              </a:buClr>
              <a:buNone/>
            </a:pPr>
            <a:r>
              <a:rPr lang="en-IN">
                <a:latin typeface="Times New Roman" panose="02020603050405020304" pitchFamily="18" charset="0"/>
                <a:cs typeface="Times New Roman" panose="02020603050405020304" pitchFamily="18" charset="0"/>
              </a:rPr>
              <a:t>text buffer at the end. If there is no text in text buffer then this command is same as</a:t>
            </a:r>
          </a:p>
          <a:p>
            <a:pPr marL="0" indent="0" algn="just">
              <a:buClr>
                <a:schemeClr val="tx1"/>
              </a:buClr>
              <a:buNone/>
            </a:pPr>
            <a:r>
              <a:rPr lang="en-IN">
                <a:latin typeface="Times New Roman" panose="02020603050405020304" pitchFamily="18" charset="0"/>
                <a:cs typeface="Times New Roman" panose="02020603050405020304" pitchFamily="18" charset="0"/>
              </a:rPr>
              <a:t>read command. Current line number = 1.</a:t>
            </a:r>
          </a:p>
        </p:txBody>
      </p:sp>
    </p:spTree>
    <p:extLst>
      <p:ext uri="{BB962C8B-B14F-4D97-AF65-F5344CB8AC3E}">
        <p14:creationId xmlns:p14="http://schemas.microsoft.com/office/powerpoint/2010/main" val="48772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B65D7-57A8-440A-826C-C05635A438D5}"/>
              </a:ext>
            </a:extLst>
          </p:cNvPr>
          <p:cNvSpPr>
            <a:spLocks noGrp="1"/>
          </p:cNvSpPr>
          <p:nvPr>
            <p:ph idx="1"/>
          </p:nvPr>
        </p:nvSpPr>
        <p:spPr>
          <a:xfrm>
            <a:off x="810684" y="912814"/>
            <a:ext cx="8596668" cy="5335586"/>
          </a:xfrm>
        </p:spPr>
        <p:txBody>
          <a:bodyPr>
            <a:normAutofit lnSpcReduction="10000"/>
          </a:bodyPr>
          <a:lstStyle/>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d.) Enter a command - display</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Display command has various formats</a:t>
            </a:r>
          </a:p>
          <a:p>
            <a:pPr marL="0" indent="0" algn="just">
              <a:buClr>
                <a:schemeClr val="tx1"/>
              </a:buClr>
              <a:buNone/>
            </a:pPr>
            <a:r>
              <a:rPr lang="en-IN">
                <a:latin typeface="Times New Roman" panose="02020603050405020304" pitchFamily="18" charset="0"/>
                <a:cs typeface="Times New Roman" panose="02020603050405020304" pitchFamily="18" charset="0"/>
              </a:rPr>
              <a:t>       1. display with no argument </a:t>
            </a:r>
          </a:p>
          <a:p>
            <a:pPr marL="0" indent="0" algn="just">
              <a:lnSpc>
                <a:spcPct val="110000"/>
              </a:lnSpc>
              <a:buClr>
                <a:schemeClr val="tx1"/>
              </a:buClr>
              <a:buNone/>
            </a:pPr>
            <a:r>
              <a:rPr lang="en-IN">
                <a:latin typeface="Times New Roman" panose="02020603050405020304" pitchFamily="18" charset="0"/>
                <a:cs typeface="Times New Roman" panose="02020603050405020304" pitchFamily="18" charset="0"/>
              </a:rPr>
              <a:t>          =&gt;Displays entire content of text buffer line by line with line numbers. If text buffer is large  it may scroll on the screen.</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2. display no scroll</a:t>
            </a:r>
          </a:p>
          <a:p>
            <a:pPr marL="0" indent="0" algn="just">
              <a:lnSpc>
                <a:spcPct val="110000"/>
              </a:lnSpc>
              <a:buClr>
                <a:schemeClr val="tx1"/>
              </a:buClr>
              <a:buNone/>
            </a:pPr>
            <a:r>
              <a:rPr lang="en-IN">
                <a:latin typeface="Times New Roman" panose="02020603050405020304" pitchFamily="18" charset="0"/>
                <a:cs typeface="Times New Roman" panose="02020603050405020304" pitchFamily="18" charset="0"/>
              </a:rPr>
              <a:t>           =&gt;Displays entire content of text buffer line by line with line numbers. If text buffer is large, it displays 12 lines and wait for user to enter any key. After user enters a key it displays next 12 lines and so on.</a:t>
            </a:r>
          </a:p>
          <a:p>
            <a:pPr algn="just">
              <a:buClr>
                <a:schemeClr val="tx1"/>
              </a:buClr>
              <a:buFont typeface="Arial" panose="020B0604020202020204" pitchFamily="34" charset="0"/>
              <a:buChar char="•"/>
            </a:pPr>
            <a:r>
              <a:rPr lang="en-IN">
                <a:latin typeface="Times New Roman" panose="02020603050405020304" pitchFamily="18" charset="0"/>
                <a:cs typeface="Times New Roman" panose="02020603050405020304" pitchFamily="18" charset="0"/>
              </a:rPr>
              <a:t>3. display 10-20</a:t>
            </a:r>
          </a:p>
          <a:p>
            <a:pPr marL="0" indent="0" algn="just">
              <a:buClr>
                <a:schemeClr val="tx1"/>
              </a:buClr>
              <a:buNone/>
            </a:pPr>
            <a:r>
              <a:rPr lang="en-IN">
                <a:latin typeface="Times New Roman" panose="02020603050405020304" pitchFamily="18" charset="0"/>
                <a:cs typeface="Times New Roman" panose="02020603050405020304" pitchFamily="18" charset="0"/>
              </a:rPr>
              <a:t>        =&gt;Displays entire content of text buffer line by line with line numbers from line 10 to</a:t>
            </a:r>
          </a:p>
          <a:p>
            <a:pPr marL="0" indent="0" algn="just">
              <a:buClr>
                <a:schemeClr val="tx1"/>
              </a:buClr>
              <a:buNone/>
            </a:pPr>
            <a:r>
              <a:rPr lang="en-IN">
                <a:latin typeface="Times New Roman" panose="02020603050405020304" pitchFamily="18" charset="0"/>
                <a:cs typeface="Times New Roman" panose="02020603050405020304" pitchFamily="18" charset="0"/>
              </a:rPr>
              <a:t>20. If text buffer contains less than 10 lines then display nothing. If text buffer contains less</a:t>
            </a:r>
          </a:p>
          <a:p>
            <a:pPr marL="0" indent="0" algn="just">
              <a:buClr>
                <a:schemeClr val="tx1"/>
              </a:buClr>
              <a:buNone/>
            </a:pPr>
            <a:r>
              <a:rPr lang="en-IN">
                <a:latin typeface="Times New Roman" panose="02020603050405020304" pitchFamily="18" charset="0"/>
                <a:cs typeface="Times New Roman" panose="02020603050405020304" pitchFamily="18" charset="0"/>
              </a:rPr>
              <a:t>than 20 lines then display from line 10 till end of text buffer.</a:t>
            </a:r>
          </a:p>
          <a:p>
            <a:pPr marL="0" indent="0" algn="just">
              <a:buClr>
                <a:schemeClr val="tx1"/>
              </a:buClr>
              <a:buNone/>
            </a:pPr>
            <a:r>
              <a:rPr lang="en-IN">
                <a:latin typeface="Times New Roman" panose="02020603050405020304" pitchFamily="18" charset="0"/>
                <a:cs typeface="Times New Roman" panose="02020603050405020304" pitchFamily="18" charset="0"/>
              </a:rPr>
              <a:t>Current line number does not change.</a:t>
            </a:r>
          </a:p>
        </p:txBody>
      </p:sp>
    </p:spTree>
    <p:extLst>
      <p:ext uri="{BB962C8B-B14F-4D97-AF65-F5344CB8AC3E}">
        <p14:creationId xmlns:p14="http://schemas.microsoft.com/office/powerpoint/2010/main" val="2704198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45E99A4E4ADC41B65AB40C93D92A69" ma:contentTypeVersion="10" ma:contentTypeDescription="Create a new document." ma:contentTypeScope="" ma:versionID="1f102f4c3755c8aea43e62b71204494b">
  <xsd:schema xmlns:xsd="http://www.w3.org/2001/XMLSchema" xmlns:xs="http://www.w3.org/2001/XMLSchema" xmlns:p="http://schemas.microsoft.com/office/2006/metadata/properties" xmlns:ns2="a0e30023-a9d3-4086-bdcc-393221751e11" xmlns:ns3="7494e628-748a-4d81-a8b9-21092d78499d" targetNamespace="http://schemas.microsoft.com/office/2006/metadata/properties" ma:root="true" ma:fieldsID="591b544043d20e685ab5afd11de5393c" ns2:_="" ns3:_="">
    <xsd:import namespace="a0e30023-a9d3-4086-bdcc-393221751e11"/>
    <xsd:import namespace="7494e628-748a-4d81-a8b9-21092d78499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0023-a9d3-4086-bdcc-393221751e1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94e628-748a-4d81-a8b9-21092d78499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19937326-af43-486a-89a7-2df00f997072}" ma:internalName="TaxCatchAll" ma:showField="CatchAllData" ma:web="7494e628-748a-4d81-a8b9-21092d78499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0e30023-a9d3-4086-bdcc-393221751e11">
      <Terms xmlns="http://schemas.microsoft.com/office/infopath/2007/PartnerControls"/>
    </lcf76f155ced4ddcb4097134ff3c332f>
    <TaxCatchAll xmlns="7494e628-748a-4d81-a8b9-21092d78499d" xsi:nil="true"/>
    <SharedWithUsers xmlns="7494e628-748a-4d81-a8b9-21092d78499d">
      <UserInfo>
        <DisplayName>Paruchuri, Yuktha priya</DisplayName>
        <AccountId>9</AccountId>
        <AccountType/>
      </UserInfo>
    </SharedWithUsers>
  </documentManagement>
</p:properties>
</file>

<file path=customXml/itemProps1.xml><?xml version="1.0" encoding="utf-8"?>
<ds:datastoreItem xmlns:ds="http://schemas.openxmlformats.org/officeDocument/2006/customXml" ds:itemID="{1FE6F381-B351-4E00-9D84-D825BDFCA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e30023-a9d3-4086-bdcc-393221751e11"/>
    <ds:schemaRef ds:uri="7494e628-748a-4d81-a8b9-21092d7849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6B1980-CC87-4982-B884-192AB6ADE54D}">
  <ds:schemaRefs>
    <ds:schemaRef ds:uri="http://schemas.microsoft.com/sharepoint/v3/contenttype/forms"/>
  </ds:schemaRefs>
</ds:datastoreItem>
</file>

<file path=customXml/itemProps3.xml><?xml version="1.0" encoding="utf-8"?>
<ds:datastoreItem xmlns:ds="http://schemas.openxmlformats.org/officeDocument/2006/customXml" ds:itemID="{D040B114-CE31-491B-921F-E6CC5900A995}">
  <ds:schemaRefs>
    <ds:schemaRef ds:uri="http://schemas.microsoft.com/office/2006/metadata/properties"/>
    <ds:schemaRef ds:uri="http://schemas.microsoft.com/office/infopath/2007/PartnerControls"/>
    <ds:schemaRef ds:uri="a0e30023-a9d3-4086-bdcc-393221751e11"/>
    <ds:schemaRef ds:uri="7494e628-748a-4d81-a8b9-21092d78499d"/>
  </ds:schemaRefs>
</ds:datastoreItem>
</file>

<file path=docProps/app.xml><?xml version="1.0" encoding="utf-8"?>
<Properties xmlns="http://schemas.openxmlformats.org/officeDocument/2006/extended-properties" xmlns:vt="http://schemas.openxmlformats.org/officeDocument/2006/docPropsVTypes">
  <Template>Facet</Template>
  <TotalTime>3</TotalTime>
  <Words>1307</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Line Ed – Your own line editor</vt:lpstr>
      <vt:lpstr>INTRODUCTION:</vt:lpstr>
      <vt:lpstr>REQUIREMENTS:</vt:lpstr>
      <vt:lpstr>PROBLEM STATEMENT:</vt:lpstr>
      <vt:lpstr>Functional Specification : </vt:lpstr>
      <vt:lpstr>FLOW CHART:</vt:lpstr>
      <vt:lpstr>Technical Specification : </vt:lpstr>
      <vt:lpstr>PowerPoint Presentation</vt:lpstr>
      <vt:lpstr>PowerPoint Presentation</vt:lpstr>
      <vt:lpstr>PowerPoint Presentation</vt:lpstr>
      <vt:lpstr>PowerPoint Presentation</vt:lpstr>
      <vt:lpstr>Tools :</vt:lpstr>
      <vt:lpstr>OUTPUT:</vt:lpstr>
      <vt:lpstr>USES OF LINE EDITOR</vt:lpstr>
      <vt:lpstr>Advantages and Disadvantages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Ed – Your own line editor</dc:title>
  <dc:creator>Paruchuri, Yuktha priya</dc:creator>
  <cp:lastModifiedBy>Paruchuri, Yuktha priya</cp:lastModifiedBy>
  <cp:revision>4</cp:revision>
  <dcterms:created xsi:type="dcterms:W3CDTF">2022-12-23T15:40:27Z</dcterms:created>
  <dcterms:modified xsi:type="dcterms:W3CDTF">2022-12-28T04:03:57Z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0x0101005E45E99A4E4ADC41B65AB40C93D92A69</vt:lpwstr>
  </property>
</Properties>
</file>