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71" r:id="rId6"/>
    <p:sldId id="272" r:id="rId7"/>
    <p:sldId id="277" r:id="rId8"/>
    <p:sldId id="259" r:id="rId9"/>
    <p:sldId id="260" r:id="rId10"/>
    <p:sldId id="261" r:id="rId11"/>
    <p:sldId id="273" r:id="rId12"/>
    <p:sldId id="278" r:id="rId13"/>
    <p:sldId id="262" r:id="rId14"/>
    <p:sldId id="263" r:id="rId15"/>
    <p:sldId id="274" r:id="rId16"/>
    <p:sldId id="275" r:id="rId17"/>
    <p:sldId id="276" r:id="rId18"/>
    <p:sldId id="264" r:id="rId19"/>
    <p:sldId id="265" r:id="rId20"/>
    <p:sldId id="279"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5" qsCatId="simple" csTypeId="urn:microsoft.com/office/officeart/2005/8/colors/accent1_2" csCatId="accent1"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ctr">
            <a:buFont typeface="Arial" panose="020B0604020202020204" pitchFamily="34" charset="0"/>
            <a:buChar char="•"/>
          </a:pPr>
          <a:r>
            <a:rPr lang="en-US" sz="1200" b="0" dirty="0">
              <a:effectLst/>
              <a:latin typeface="Times New Roman" panose="02020603050405020304" pitchFamily="18" charset="0"/>
              <a:cs typeface="Times New Roman" panose="02020603050405020304" pitchFamily="18" charset="0"/>
            </a:rPr>
            <a:t>Source</a:t>
          </a:r>
          <a:r>
            <a:rPr lang="en-US" sz="12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0" dirty="0">
              <a:effectLst/>
              <a:latin typeface="Times New Roman" panose="02020603050405020304" pitchFamily="18" charset="0"/>
              <a:cs typeface="Times New Roman" panose="02020603050405020304" pitchFamily="18" charset="0"/>
            </a:rPr>
            <a:t>code</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ctr"/>
          <a:endParaRPr lang="en-US" sz="1050" dirty="0">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4F7D3105-8D70-4AEC-B9E0-B5DF2EF86437}">
      <dgm:prSet/>
      <dgm:spPr/>
      <dgm:t>
        <a:bodyPr/>
        <a:lstStyle/>
        <a:p>
          <a:pPr algn="ctr">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Abstract </a:t>
          </a:r>
        </a:p>
      </dgm:t>
    </dgm:pt>
    <dgm:pt modelId="{26394B5C-654B-4049-9799-7A03CC04E27A}" type="parTrans" cxnId="{293DAF47-DAD4-4E80-9975-3A5E0680E714}">
      <dgm:prSet/>
      <dgm:spPr/>
      <dgm:t>
        <a:bodyPr/>
        <a:lstStyle/>
        <a:p>
          <a:endParaRPr lang="en-IN"/>
        </a:p>
      </dgm:t>
    </dgm:pt>
    <dgm:pt modelId="{BB9399EC-4983-4490-99FA-2D84540D335B}" type="sibTrans" cxnId="{293DAF47-DAD4-4E80-9975-3A5E0680E714}">
      <dgm:prSet/>
      <dgm:spPr/>
      <dgm:t>
        <a:bodyPr/>
        <a:lstStyle/>
        <a:p>
          <a:endParaRPr lang="en-IN"/>
        </a:p>
      </dgm:t>
    </dgm:pt>
    <dgm:pt modelId="{34BBA532-FFB3-4170-922A-8CDBB7008855}">
      <dgm:prSet/>
      <dgm:spPr/>
      <dgm:t>
        <a:bodyPr/>
        <a:lstStyle/>
        <a:p>
          <a:pPr algn="ctr">
            <a:buFont typeface="Arial" panose="020B0604020202020204" pitchFamily="34" charset="0"/>
            <a:buChar char="•"/>
          </a:pPr>
          <a:r>
            <a:rPr lang="en-US" sz="1300" b="0" dirty="0">
              <a:solidFill>
                <a:schemeClr val="tx1">
                  <a:lumMod val="75000"/>
                  <a:lumOff val="25000"/>
                </a:schemeClr>
              </a:solidFill>
              <a:latin typeface="Times New Roman" panose="02020603050405020304" pitchFamily="18" charset="0"/>
              <a:cs typeface="Times New Roman" panose="02020603050405020304" pitchFamily="18" charset="0"/>
            </a:rPr>
            <a:t>Objectives</a:t>
          </a:r>
        </a:p>
      </dgm:t>
    </dgm:pt>
    <dgm:pt modelId="{C7A0B248-7372-4CBB-8C0F-BA3EA802B67E}" type="parTrans" cxnId="{2E90F2D4-24AA-4F4E-9655-3EE57D427F8A}">
      <dgm:prSet/>
      <dgm:spPr/>
      <dgm:t>
        <a:bodyPr/>
        <a:lstStyle/>
        <a:p>
          <a:endParaRPr lang="en-IN"/>
        </a:p>
      </dgm:t>
    </dgm:pt>
    <dgm:pt modelId="{504332BB-9F49-4353-A73F-CF596BF60E14}" type="sibTrans" cxnId="{2E90F2D4-24AA-4F4E-9655-3EE57D427F8A}">
      <dgm:prSet/>
      <dgm:spPr/>
      <dgm:t>
        <a:bodyPr/>
        <a:lstStyle/>
        <a:p>
          <a:endParaRPr lang="en-IN"/>
        </a:p>
      </dgm:t>
    </dgm:pt>
    <dgm:pt modelId="{1F153A5F-92C1-457C-B822-3D179F3607F8}">
      <dgm:prSet/>
      <dgm:spPr/>
      <dgm:t>
        <a:bodyPr/>
        <a:lstStyle/>
        <a:p>
          <a:pPr algn="ctr">
            <a:buFont typeface="Arial" panose="020B0604020202020204" pitchFamily="34" charset="0"/>
            <a:buChar char="•"/>
          </a:pPr>
          <a:r>
            <a:rPr lang="en-US" sz="1300" b="0" dirty="0">
              <a:solidFill>
                <a:schemeClr val="tx1">
                  <a:lumMod val="75000"/>
                  <a:lumOff val="25000"/>
                </a:schemeClr>
              </a:solidFill>
              <a:latin typeface="Times New Roman" panose="02020603050405020304" pitchFamily="18" charset="0"/>
              <a:cs typeface="Times New Roman" panose="02020603050405020304" pitchFamily="18" charset="0"/>
            </a:rPr>
            <a:t>Initial Report</a:t>
          </a:r>
        </a:p>
      </dgm:t>
    </dgm:pt>
    <dgm:pt modelId="{E87DC44A-00C3-408C-B554-FA36C2080AC5}" type="parTrans" cxnId="{568E563D-E933-493F-BA24-EAF808E374AD}">
      <dgm:prSet/>
      <dgm:spPr/>
      <dgm:t>
        <a:bodyPr/>
        <a:lstStyle/>
        <a:p>
          <a:endParaRPr lang="en-IN"/>
        </a:p>
      </dgm:t>
    </dgm:pt>
    <dgm:pt modelId="{885477F3-69E5-465A-B7C4-D115092C3206}" type="sibTrans" cxnId="{568E563D-E933-493F-BA24-EAF808E374AD}">
      <dgm:prSet/>
      <dgm:spPr/>
      <dgm:t>
        <a:bodyPr/>
        <a:lstStyle/>
        <a:p>
          <a:endParaRPr lang="en-IN"/>
        </a:p>
      </dgm:t>
    </dgm:pt>
    <dgm:pt modelId="{CBB7158F-7488-42F9-B475-039CB0E1B8B7}">
      <dgm:prSet phldrT="[Text]" custT="1"/>
      <dgm:spPr/>
      <dgm:t>
        <a:bodyPr/>
        <a:lstStyle/>
        <a:p>
          <a:pPr algn="ctr">
            <a:buNone/>
          </a:pPr>
          <a:r>
            <a:rPr lang="en-US" sz="1300" dirty="0">
              <a:latin typeface="Times New Roman" panose="02020603050405020304" pitchFamily="18" charset="0"/>
              <a:cs typeface="Times New Roman" panose="02020603050405020304" pitchFamily="18" charset="0"/>
            </a:rPr>
            <a:t>October 2024</a:t>
          </a:r>
        </a:p>
        <a:p>
          <a:pPr algn="ctr">
            <a:buNone/>
          </a:pPr>
          <a:endParaRPr lang="en-US" sz="1300" dirty="0">
            <a:latin typeface="Times New Roman" panose="02020603050405020304" pitchFamily="18" charset="0"/>
            <a:cs typeface="Times New Roman" panose="02020603050405020304" pitchFamily="18" charset="0"/>
          </a:endParaRPr>
        </a:p>
        <a:p>
          <a:pPr algn="ctr">
            <a:buNone/>
          </a:pPr>
          <a:endParaRPr lang="en-US" sz="1300" dirty="0">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Title</a:t>
          </a:r>
        </a:p>
      </dgm:t>
    </dgm:pt>
    <dgm:pt modelId="{F6E0B5A7-A598-4BFD-8099-91EB34E0DC26}" type="parTrans" cxnId="{5C572D07-AF3C-43A1-B562-38260D25B882}">
      <dgm:prSet/>
      <dgm:spPr/>
      <dgm:t>
        <a:bodyPr/>
        <a:lstStyle/>
        <a:p>
          <a:endParaRPr lang="en-IN"/>
        </a:p>
      </dgm:t>
    </dgm:pt>
    <dgm:pt modelId="{7757015F-3524-4180-AEB0-F0D6F48B46B6}" type="sibTrans" cxnId="{5C572D07-AF3C-43A1-B562-38260D25B882}">
      <dgm:prSet/>
      <dgm:spPr/>
      <dgm:t>
        <a:bodyPr/>
        <a:lstStyle/>
        <a:p>
          <a:endParaRPr lang="en-IN"/>
        </a:p>
      </dgm:t>
    </dgm:pt>
    <dgm:pt modelId="{B511F8E6-57F0-4AC2-B8BB-0030D87CA848}">
      <dgm:prSet phldrT="[Text]" custT="1"/>
      <dgm:spPr/>
      <dgm:t>
        <a:bodyPr/>
        <a:lstStyle/>
        <a:p>
          <a:pPr algn="l">
            <a:buNone/>
          </a:pPr>
          <a:endParaRPr lang="en-US" sz="1300" dirty="0">
            <a:solidFill>
              <a:schemeClr val="accent1">
                <a:lumMod val="50000"/>
              </a:schemeClr>
            </a:solidFill>
            <a:latin typeface="Arial Rounded MT Bold" panose="020F0704030504030204" pitchFamily="34" charset="0"/>
            <a:cs typeface="Times New Roman" panose="02020603050405020304" pitchFamily="18" charset="0"/>
          </a:endParaRPr>
        </a:p>
        <a:p>
          <a:pPr algn="ctr">
            <a:buNone/>
          </a:pPr>
          <a:r>
            <a:rPr lang="en-US" sz="1200" b="0" dirty="0">
              <a:solidFill>
                <a:schemeClr val="tx1"/>
              </a:solidFill>
              <a:latin typeface="Times New Roman" panose="02020603050405020304" pitchFamily="18" charset="0"/>
              <a:cs typeface="Times New Roman" panose="02020603050405020304" pitchFamily="18" charset="0"/>
            </a:rPr>
            <a:t>November 2024</a:t>
          </a:r>
        </a:p>
      </dgm:t>
    </dgm:pt>
    <dgm:pt modelId="{B0DB97C7-FB96-4136-856C-5F0E98E09C03}" type="parTrans" cxnId="{17E6091B-4CED-49EB-B907-DFF9B1B125B0}">
      <dgm:prSet/>
      <dgm:spPr/>
      <dgm:t>
        <a:bodyPr/>
        <a:lstStyle/>
        <a:p>
          <a:endParaRPr lang="en-IN"/>
        </a:p>
      </dgm:t>
    </dgm:pt>
    <dgm:pt modelId="{324325D8-121D-4A77-B2A4-807972F69F89}" type="sibTrans" cxnId="{17E6091B-4CED-49EB-B907-DFF9B1B125B0}">
      <dgm:prSet/>
      <dgm:spPr/>
      <dgm:t>
        <a:bodyPr/>
        <a:lstStyle/>
        <a:p>
          <a:endParaRPr lang="en-IN"/>
        </a:p>
      </dgm:t>
    </dgm:pt>
    <dgm:pt modelId="{E2FB8553-F96F-4B88-AC41-B04A40B5C330}">
      <dgm:prSet phldrT="[Text]" custT="1"/>
      <dgm:spPr/>
      <dgm:t>
        <a:bodyPr/>
        <a:lstStyle/>
        <a:p>
          <a:pPr algn="l"/>
          <a:endParaRPr lang="en-US" sz="1200" b="0" dirty="0">
            <a:solidFill>
              <a:schemeClr val="tx1"/>
            </a:solidFill>
            <a:latin typeface="Times New Roman" panose="02020603050405020304" pitchFamily="18" charset="0"/>
            <a:cs typeface="Times New Roman" panose="02020603050405020304" pitchFamily="18" charset="0"/>
          </a:endParaRPr>
        </a:p>
        <a:p>
          <a:pPr algn="ctr"/>
          <a:r>
            <a:rPr lang="en-US" sz="1200" b="0" dirty="0">
              <a:solidFill>
                <a:schemeClr val="tx1"/>
              </a:solidFill>
              <a:latin typeface="Times New Roman" panose="02020603050405020304" pitchFamily="18" charset="0"/>
              <a:cs typeface="Times New Roman" panose="02020603050405020304" pitchFamily="18" charset="0"/>
            </a:rPr>
            <a:t>Source code</a:t>
          </a:r>
        </a:p>
      </dgm:t>
    </dgm:pt>
    <dgm:pt modelId="{D3176AE7-FAB9-43B5-8228-750C6F006E85}" type="parTrans" cxnId="{6B2B6940-C454-4B13-AC21-9FB1BD39E18D}">
      <dgm:prSet/>
      <dgm:spPr/>
      <dgm:t>
        <a:bodyPr/>
        <a:lstStyle/>
        <a:p>
          <a:endParaRPr lang="en-IN"/>
        </a:p>
      </dgm:t>
    </dgm:pt>
    <dgm:pt modelId="{395FD642-AFC8-4CFC-AE4A-260FEB25A5AE}" type="sibTrans" cxnId="{6B2B6940-C454-4B13-AC21-9FB1BD39E18D}">
      <dgm:prSet/>
      <dgm:spPr/>
      <dgm:t>
        <a:bodyPr/>
        <a:lstStyle/>
        <a:p>
          <a:endParaRPr lang="en-IN"/>
        </a:p>
      </dgm:t>
    </dgm:pt>
    <dgm:pt modelId="{AC808441-E66B-488D-A624-4370D45A0442}">
      <dgm:prSet phldrT="[Text]" custT="1"/>
      <dgm:spPr/>
      <dgm:t>
        <a:bodyPr/>
        <a:lstStyle/>
        <a:p>
          <a:pPr algn="ctr">
            <a:buNone/>
          </a:pPr>
          <a:endParaRPr lang="en-US" sz="1300" b="0" dirty="0">
            <a:latin typeface="Times New Roman" panose="02020603050405020304" pitchFamily="18" charset="0"/>
            <a:cs typeface="Times New Roman" panose="02020603050405020304" pitchFamily="18" charset="0"/>
          </a:endParaRPr>
        </a:p>
      </dgm:t>
    </dgm:pt>
    <dgm:pt modelId="{676964C6-D79C-4CC6-92B7-E166FAFFDB99}" type="parTrans" cxnId="{7CD7778B-24CF-4252-A978-AB05A0EE01C6}">
      <dgm:prSet/>
      <dgm:spPr/>
      <dgm:t>
        <a:bodyPr/>
        <a:lstStyle/>
        <a:p>
          <a:endParaRPr lang="en-IN"/>
        </a:p>
      </dgm:t>
    </dgm:pt>
    <dgm:pt modelId="{67528282-20A0-4982-B066-91687B2039D5}" type="sibTrans" cxnId="{7CD7778B-24CF-4252-A978-AB05A0EE01C6}">
      <dgm:prSet/>
      <dgm:spPr/>
      <dgm:t>
        <a:bodyPr/>
        <a:lstStyle/>
        <a:p>
          <a:endParaRPr lang="en-IN"/>
        </a:p>
      </dgm:t>
    </dgm:pt>
    <dgm:pt modelId="{C9067F94-347C-4587-ACB8-B2AF19B762B7}">
      <dgm:prSet phldrT="[Text]" custT="1"/>
      <dgm:spPr/>
      <dgm:t>
        <a:bodyPr/>
        <a:lstStyle/>
        <a:p>
          <a:pPr algn="ctr">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Algorithm </a:t>
          </a:r>
        </a:p>
      </dgm:t>
    </dgm:pt>
    <dgm:pt modelId="{48DFDDF0-15E3-4ABC-AB8D-1F313C451B9A}" type="parTrans" cxnId="{59568BB0-C983-46D8-B9BA-BA7134782FD2}">
      <dgm:prSet/>
      <dgm:spPr/>
      <dgm:t>
        <a:bodyPr/>
        <a:lstStyle/>
        <a:p>
          <a:endParaRPr lang="en-IN"/>
        </a:p>
      </dgm:t>
    </dgm:pt>
    <dgm:pt modelId="{D2FF7343-9580-469F-A379-D0B0E8E9385E}" type="sibTrans" cxnId="{59568BB0-C983-46D8-B9BA-BA7134782FD2}">
      <dgm:prSet/>
      <dgm:spPr/>
      <dgm:t>
        <a:bodyPr/>
        <a:lstStyle/>
        <a:p>
          <a:endParaRPr lang="en-IN"/>
        </a:p>
      </dgm:t>
    </dgm:pt>
    <dgm:pt modelId="{2A7B182D-58BB-4E7B-BF09-8F005DE88B6A}">
      <dgm:prSet phldrT="[Text]" custT="1"/>
      <dgm:spPr/>
      <dgm:t>
        <a:bodyPr/>
        <a:lstStyle/>
        <a:p>
          <a:pPr algn="ctr">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50% Implementation</a:t>
          </a:r>
        </a:p>
      </dgm:t>
    </dgm:pt>
    <dgm:pt modelId="{0F621176-83AA-4091-89FD-A348C9FEDA4E}" type="parTrans" cxnId="{F555628E-D9FA-447D-B5AD-2C1CFED65955}">
      <dgm:prSet/>
      <dgm:spPr/>
      <dgm:t>
        <a:bodyPr/>
        <a:lstStyle/>
        <a:p>
          <a:endParaRPr lang="en-IN"/>
        </a:p>
      </dgm:t>
    </dgm:pt>
    <dgm:pt modelId="{4E6DC355-328C-4596-9151-78AE070A05EB}" type="sibTrans" cxnId="{F555628E-D9FA-447D-B5AD-2C1CFED65955}">
      <dgm:prSet/>
      <dgm:spPr/>
      <dgm:t>
        <a:bodyPr/>
        <a:lstStyle/>
        <a:p>
          <a:endParaRPr lang="en-IN"/>
        </a:p>
      </dgm:t>
    </dgm:pt>
    <dgm:pt modelId="{99F6F436-C84E-434D-8E6D-B1A51A1A78C6}">
      <dgm:prSet phldrT="[Text]" custT="1"/>
      <dgm:spPr/>
      <dgm:t>
        <a:bodyPr/>
        <a:lstStyle/>
        <a:p>
          <a:pPr algn="ctr">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50% Report</a:t>
          </a:r>
        </a:p>
      </dgm:t>
    </dgm:pt>
    <dgm:pt modelId="{F4E49583-59BC-4721-976A-FEECC24542AA}" type="parTrans" cxnId="{6483F0F0-67CC-41CD-8EC6-7C4BAE189ECD}">
      <dgm:prSet/>
      <dgm:spPr/>
      <dgm:t>
        <a:bodyPr/>
        <a:lstStyle/>
        <a:p>
          <a:endParaRPr lang="en-IN"/>
        </a:p>
      </dgm:t>
    </dgm:pt>
    <dgm:pt modelId="{0C2F0B4C-7E53-47D2-80AF-9AF4BD11FDA0}" type="sibTrans" cxnId="{6483F0F0-67CC-41CD-8EC6-7C4BAE189ECD}">
      <dgm:prSet/>
      <dgm:spPr/>
      <dgm:t>
        <a:bodyPr/>
        <a:lstStyle/>
        <a:p>
          <a:endParaRPr lang="en-IN"/>
        </a:p>
      </dgm:t>
    </dgm:pt>
    <dgm:pt modelId="{9936E0BF-0A0E-4F34-B140-F583032DE9B8}">
      <dgm:prSet phldrT="[Text]" custT="1"/>
      <dgm:spPr/>
      <dgm:t>
        <a:bodyPr/>
        <a:lstStyle/>
        <a:p>
          <a:pPr algn="r">
            <a:buNone/>
          </a:pPr>
          <a:endParaRPr lang="en-US" sz="1200" b="0" dirty="0">
            <a:solidFill>
              <a:schemeClr val="accent1">
                <a:lumMod val="50000"/>
              </a:schemeClr>
            </a:solidFill>
            <a:latin typeface="Times New Roman" panose="02020603050405020304" pitchFamily="18" charset="0"/>
            <a:cs typeface="Times New Roman" panose="02020603050405020304" pitchFamily="18" charset="0"/>
          </a:endParaRPr>
        </a:p>
      </dgm:t>
    </dgm:pt>
    <dgm:pt modelId="{43F8257C-E348-441B-B91A-825347E389D8}" type="parTrans" cxnId="{F27870CE-A5A1-4963-B638-99C078C8AD3B}">
      <dgm:prSet/>
      <dgm:spPr/>
      <dgm:t>
        <a:bodyPr/>
        <a:lstStyle/>
        <a:p>
          <a:endParaRPr lang="en-IN"/>
        </a:p>
      </dgm:t>
    </dgm:pt>
    <dgm:pt modelId="{9BC8DFDF-B55E-4E31-9DFE-42206B32952C}" type="sibTrans" cxnId="{F27870CE-A5A1-4963-B638-99C078C8AD3B}">
      <dgm:prSet/>
      <dgm:spPr/>
      <dgm:t>
        <a:bodyPr/>
        <a:lstStyle/>
        <a:p>
          <a:endParaRPr lang="en-IN"/>
        </a:p>
      </dgm:t>
    </dgm:pt>
    <dgm:pt modelId="{B4C9F202-D330-4787-8442-D9E5DE89D5C1}">
      <dgm:prSet phldrT="[Text]" custT="1"/>
      <dgm:spPr/>
      <dgm:t>
        <a:bodyPr/>
        <a:lstStyle/>
        <a:p>
          <a:pPr algn="r">
            <a:buNone/>
          </a:pPr>
          <a:endParaRPr lang="en-US" sz="1200" b="0" dirty="0">
            <a:solidFill>
              <a:schemeClr val="accent1">
                <a:lumMod val="50000"/>
              </a:schemeClr>
            </a:solidFill>
            <a:latin typeface="Times New Roman" panose="02020603050405020304" pitchFamily="18" charset="0"/>
            <a:cs typeface="Times New Roman" panose="02020603050405020304" pitchFamily="18" charset="0"/>
          </a:endParaRPr>
        </a:p>
      </dgm:t>
    </dgm:pt>
    <dgm:pt modelId="{2175892A-4982-49B3-B138-7190518E7925}" type="parTrans" cxnId="{F3DF1567-1795-45D3-9FDA-4330808A03D6}">
      <dgm:prSet/>
      <dgm:spPr/>
      <dgm:t>
        <a:bodyPr/>
        <a:lstStyle/>
        <a:p>
          <a:endParaRPr lang="en-IN"/>
        </a:p>
      </dgm:t>
    </dgm:pt>
    <dgm:pt modelId="{506F4DDA-61F9-48B1-8054-CD105A6E0ED2}" type="sibTrans" cxnId="{F3DF1567-1795-45D3-9FDA-4330808A03D6}">
      <dgm:prSet/>
      <dgm:spPr/>
      <dgm:t>
        <a:bodyPr/>
        <a:lstStyle/>
        <a:p>
          <a:endParaRPr lang="en-IN"/>
        </a:p>
      </dgm:t>
    </dgm:pt>
    <dgm:pt modelId="{C2FC1F1E-7004-4414-B62D-0A5C422D9FB0}">
      <dgm:prSet phldrT="[Text]" custT="1"/>
      <dgm:spPr/>
      <dgm:t>
        <a:bodyPr/>
        <a:lstStyle/>
        <a:p>
          <a:pPr algn="l"/>
          <a:endParaRPr lang="en-US" sz="1050" b="0" dirty="0">
            <a:solidFill>
              <a:schemeClr val="accent1">
                <a:lumMod val="50000"/>
              </a:schemeClr>
            </a:solidFill>
            <a:latin typeface="Arial Rounded MT Bold" panose="020F0704030504030204" pitchFamily="34" charset="0"/>
            <a:cs typeface="Times New Roman" panose="02020603050405020304" pitchFamily="18" charset="0"/>
          </a:endParaRPr>
        </a:p>
        <a:p>
          <a:pPr algn="ctr"/>
          <a:r>
            <a:rPr lang="en-US" sz="1200" b="0" dirty="0">
              <a:solidFill>
                <a:schemeClr val="tx1"/>
              </a:solidFill>
              <a:latin typeface="Times New Roman" panose="02020603050405020304" pitchFamily="18" charset="0"/>
              <a:cs typeface="Times New Roman" panose="02020603050405020304" pitchFamily="18" charset="0"/>
            </a:rPr>
            <a:t>January 2025</a:t>
          </a:r>
        </a:p>
      </dgm:t>
    </dgm:pt>
    <dgm:pt modelId="{8C781BF3-E8E7-4183-AE8C-049DE55F3DC1}" type="sibTrans" cxnId="{A2534B99-ABBD-434E-89BC-F8D39A4E0106}">
      <dgm:prSet/>
      <dgm:spPr/>
      <dgm:t>
        <a:bodyPr/>
        <a:lstStyle/>
        <a:p>
          <a:endParaRPr lang="en-IN"/>
        </a:p>
      </dgm:t>
    </dgm:pt>
    <dgm:pt modelId="{F19E07E4-5FCA-452C-8E7F-103E410EC6AE}" type="parTrans" cxnId="{A2534B99-ABBD-434E-89BC-F8D39A4E0106}">
      <dgm:prSet/>
      <dgm:spPr/>
      <dgm:t>
        <a:bodyPr/>
        <a:lstStyle/>
        <a:p>
          <a:endParaRPr lang="en-IN"/>
        </a:p>
      </dgm:t>
    </dgm:pt>
    <dgm:pt modelId="{8174E76F-87E5-41B1-A055-C98FADDB4786}">
      <dgm:prSet phldrT="[Text]" custT="1"/>
      <dgm:spPr/>
      <dgm:t>
        <a:bodyPr/>
        <a:lstStyle/>
        <a:p>
          <a:pPr algn="r"/>
          <a:endParaRPr lang="en-US" sz="1200" b="0" dirty="0">
            <a:solidFill>
              <a:schemeClr val="tx1"/>
            </a:solidFill>
            <a:latin typeface="Times New Roman" panose="02020603050405020304" pitchFamily="18" charset="0"/>
            <a:cs typeface="Times New Roman" panose="02020603050405020304" pitchFamily="18" charset="0"/>
          </a:endParaRPr>
        </a:p>
      </dgm:t>
    </dgm:pt>
    <dgm:pt modelId="{C2C9BE91-37B1-4BAD-9DD9-E583BDF8C43E}" type="parTrans" cxnId="{B1DA5D40-B3BC-4519-A0CC-3C1867D979D6}">
      <dgm:prSet/>
      <dgm:spPr/>
      <dgm:t>
        <a:bodyPr/>
        <a:lstStyle/>
        <a:p>
          <a:endParaRPr lang="en-IN"/>
        </a:p>
      </dgm:t>
    </dgm:pt>
    <dgm:pt modelId="{C4E158F3-AA9C-4DAB-AED4-D9D769A4A0E7}" type="sibTrans" cxnId="{B1DA5D40-B3BC-4519-A0CC-3C1867D979D6}">
      <dgm:prSet/>
      <dgm:spPr/>
      <dgm:t>
        <a:bodyPr/>
        <a:lstStyle/>
        <a:p>
          <a:endParaRPr lang="en-IN"/>
        </a:p>
      </dgm:t>
    </dgm:pt>
    <dgm:pt modelId="{6010E976-C3D9-4A0D-B9C3-F65729CB1ACD}">
      <dgm:prSet phldrT="[Text]" custT="1"/>
      <dgm:spPr/>
      <dgm:t>
        <a:bodyPr/>
        <a:lstStyle/>
        <a:p>
          <a:pPr algn="ctr"/>
          <a:r>
            <a:rPr lang="en-US" sz="1200" b="0" dirty="0">
              <a:solidFill>
                <a:schemeClr val="tx1"/>
              </a:solidFill>
              <a:latin typeface="Times New Roman" panose="02020603050405020304" pitchFamily="18" charset="0"/>
              <a:cs typeface="Times New Roman" panose="02020603050405020304" pitchFamily="18" charset="0"/>
            </a:rPr>
            <a:t>Algorithm</a:t>
          </a:r>
        </a:p>
      </dgm:t>
    </dgm:pt>
    <dgm:pt modelId="{E1A6E0C3-06FF-4186-9AFD-87A89CB9718F}" type="parTrans" cxnId="{2CA78626-0B58-4794-AA97-D1638F14C737}">
      <dgm:prSet/>
      <dgm:spPr/>
      <dgm:t>
        <a:bodyPr/>
        <a:lstStyle/>
        <a:p>
          <a:endParaRPr lang="en-IN"/>
        </a:p>
      </dgm:t>
    </dgm:pt>
    <dgm:pt modelId="{B1FB4A2D-F768-454E-970E-AF5AE2C9D708}" type="sibTrans" cxnId="{2CA78626-0B58-4794-AA97-D1638F14C737}">
      <dgm:prSet/>
      <dgm:spPr/>
      <dgm:t>
        <a:bodyPr/>
        <a:lstStyle/>
        <a:p>
          <a:endParaRPr lang="en-IN"/>
        </a:p>
      </dgm:t>
    </dgm:pt>
    <dgm:pt modelId="{222E083E-42CC-4CE2-8606-12E65339ED78}">
      <dgm:prSet phldrT="[Text]" custT="1"/>
      <dgm:spPr/>
      <dgm:t>
        <a:bodyPr/>
        <a:lstStyle/>
        <a:p>
          <a:pPr algn="ctr"/>
          <a:r>
            <a:rPr lang="en-US" sz="1200" b="0" dirty="0">
              <a:solidFill>
                <a:schemeClr val="tx1"/>
              </a:solidFill>
              <a:latin typeface="Times New Roman" panose="02020603050405020304" pitchFamily="18" charset="0"/>
              <a:cs typeface="Times New Roman" panose="02020603050405020304" pitchFamily="18" charset="0"/>
            </a:rPr>
            <a:t>100% Implementation</a:t>
          </a:r>
        </a:p>
      </dgm:t>
    </dgm:pt>
    <dgm:pt modelId="{F61AA29D-1CA9-4374-AEC7-7B339A17E2A6}" type="parTrans" cxnId="{30A3B88F-3DF8-4586-AD4D-C57C0AEB14FC}">
      <dgm:prSet/>
      <dgm:spPr/>
      <dgm:t>
        <a:bodyPr/>
        <a:lstStyle/>
        <a:p>
          <a:endParaRPr lang="en-IN"/>
        </a:p>
      </dgm:t>
    </dgm:pt>
    <dgm:pt modelId="{0F078706-F32A-4529-8054-E26D9FD49754}" type="sibTrans" cxnId="{30A3B88F-3DF8-4586-AD4D-C57C0AEB14FC}">
      <dgm:prSet/>
      <dgm:spPr/>
      <dgm:t>
        <a:bodyPr/>
        <a:lstStyle/>
        <a:p>
          <a:endParaRPr lang="en-IN"/>
        </a:p>
      </dgm:t>
    </dgm:pt>
    <dgm:pt modelId="{8557FB98-B031-429A-8D93-CB0A37DDBE27}">
      <dgm:prSet phldrT="[Text]" custT="1"/>
      <dgm:spPr/>
      <dgm:t>
        <a:bodyPr/>
        <a:lstStyle/>
        <a:p>
          <a:pPr algn="ctr"/>
          <a:r>
            <a:rPr lang="en-US" sz="1200" b="0" dirty="0">
              <a:solidFill>
                <a:schemeClr val="tx1"/>
              </a:solidFill>
              <a:latin typeface="Times New Roman" panose="02020603050405020304" pitchFamily="18" charset="0"/>
              <a:cs typeface="Times New Roman" panose="02020603050405020304" pitchFamily="18" charset="0"/>
            </a:rPr>
            <a:t>100% Report</a:t>
          </a:r>
        </a:p>
      </dgm:t>
    </dgm:pt>
    <dgm:pt modelId="{AD3B26B7-FF1B-4393-BAD4-D4A0B15BA6FF}" type="parTrans" cxnId="{CEDD9B8C-D52F-4096-A806-648124291610}">
      <dgm:prSet/>
      <dgm:spPr/>
      <dgm:t>
        <a:bodyPr/>
        <a:lstStyle/>
        <a:p>
          <a:endParaRPr lang="en-IN"/>
        </a:p>
      </dgm:t>
    </dgm:pt>
    <dgm:pt modelId="{89CEE235-6A93-4D73-8476-1E5517EEAC35}" type="sibTrans" cxnId="{CEDD9B8C-D52F-4096-A806-648124291610}">
      <dgm:prSet/>
      <dgm:spPr/>
      <dgm:t>
        <a:bodyPr/>
        <a:lstStyle/>
        <a:p>
          <a:endParaRPr lang="en-IN"/>
        </a:p>
      </dgm:t>
    </dgm:pt>
    <dgm:pt modelId="{5193FBE8-9BE7-4AF6-AFA3-F9B99D633B10}">
      <dgm:prSet phldrT="[Text]" custT="1"/>
      <dgm:spPr/>
      <dgm:t>
        <a:bodyPr/>
        <a:lstStyle/>
        <a:p>
          <a:pPr algn="r"/>
          <a:endParaRPr lang="en-US" sz="1050" b="0" dirty="0">
            <a:solidFill>
              <a:schemeClr val="accent1">
                <a:lumMod val="50000"/>
              </a:schemeClr>
            </a:solidFill>
            <a:latin typeface="Arial Rounded MT Bold" panose="020F0704030504030204" pitchFamily="34" charset="0"/>
            <a:cs typeface="Times New Roman" panose="02020603050405020304" pitchFamily="18" charset="0"/>
          </a:endParaRPr>
        </a:p>
      </dgm:t>
    </dgm:pt>
    <dgm:pt modelId="{C43A0BCE-6F16-4986-8D67-A2B62076F26E}" type="parTrans" cxnId="{5A4228B1-CC94-46D2-B7CA-A082F74E65A2}">
      <dgm:prSet/>
      <dgm:spPr/>
      <dgm:t>
        <a:bodyPr/>
        <a:lstStyle/>
        <a:p>
          <a:endParaRPr lang="en-IN"/>
        </a:p>
      </dgm:t>
    </dgm:pt>
    <dgm:pt modelId="{A02B37EB-164C-4CDF-B202-7C3FCBE9B50F}" type="sibTrans" cxnId="{5A4228B1-CC94-46D2-B7CA-A082F74E65A2}">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521A40FE-9BD5-4968-B89F-E80593456AF8}"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custScaleX="116209" custScaleY="96991" custLinFactNeighborX="5225" custLinFactNeighborY="-2349"/>
      <dgm:spPr/>
    </dgm:pt>
    <dgm:pt modelId="{EFBE3CE8-0749-4EB9-B94A-79339563B778}" type="pres">
      <dgm:prSet presAssocID="{A59EC69B-8F3F-425B-819F-E8C557946AEE}" presName="Child3" presStyleLbl="revTx" presStyleIdx="0" presStyleCnt="0">
        <dgm:presLayoutVars>
          <dgm:chMax val="0"/>
          <dgm:chPref val="0"/>
          <dgm:bulletEnabled val="1"/>
        </dgm:presLayoutVars>
      </dgm:prSet>
      <dgm:spPr/>
    </dgm:pt>
    <dgm:pt modelId="{FD629151-A580-4C76-8FBE-A695DFA4AFAA}" type="pres">
      <dgm:prSet presAssocID="{A59EC69B-8F3F-425B-819F-E8C557946AEE}" presName="Parent3" presStyleLbl="node1" presStyleIdx="0" presStyleCnt="3" custScaleX="106163" custScaleY="99941" custLinFactNeighborX="9796" custLinFactNeighborY="4300">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custScaleX="115669" custScaleY="100596" custLinFactNeighborX="15"/>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1" presStyleCnt="3" custScaleX="106643" custScaleY="94016" custLinFactNeighborX="4067" custLinFactNeighborY="9372">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custLinFactNeighborX="620" custLinFactNeighborY="9759">
        <dgm:presLayoutVars>
          <dgm:chMax val="2"/>
          <dgm:chPref val="1"/>
          <dgm:bulletEnabled val="1"/>
        </dgm:presLayoutVars>
      </dgm:prSet>
      <dgm:spPr/>
    </dgm:pt>
  </dgm:ptLst>
  <dgm:cxnLst>
    <dgm:cxn modelId="{C8F8D104-4E57-4A8E-81EE-B751D780221D}" type="presOf" srcId="{222E083E-42CC-4CE2-8606-12E65339ED78}" destId="{2532504F-5FE1-4C97-B485-F05E8885EACC}" srcOrd="0" destOrd="4" presId="urn:microsoft.com/office/officeart/2011/layout/InterconnectedBlockProcess"/>
    <dgm:cxn modelId="{5C572D07-AF3C-43A1-B562-38260D25B882}" srcId="{988D96B0-D16E-4763-B393-84178CF4FF50}" destId="{CBB7158F-7488-42F9-B475-039CB0E1B8B7}" srcOrd="1" destOrd="0" parTransId="{F6E0B5A7-A598-4BFD-8099-91EB34E0DC26}" sibTransId="{7757015F-3524-4180-AEB0-F0D6F48B46B6}"/>
    <dgm:cxn modelId="{17E6091B-4CED-49EB-B907-DFF9B1B125B0}" srcId="{7B3055AA-BF7C-46D0-9A9E-60087B9F57B4}" destId="{B511F8E6-57F0-4AC2-B8BB-0030D87CA848}" srcOrd="0" destOrd="0" parTransId="{B0DB97C7-FB96-4136-856C-5F0E98E09C03}" sibTransId="{324325D8-121D-4A77-B2A4-807972F69F89}"/>
    <dgm:cxn modelId="{45270D25-428B-4D13-96B6-70A52338AE53}" type="presOf" srcId="{988D96B0-D16E-4763-B393-84178CF4FF50}" destId="{65257024-FAC0-4522-B139-1CC85B547BE8}" srcOrd="0" destOrd="0" presId="urn:microsoft.com/office/officeart/2011/layout/InterconnectedBlockProcess"/>
    <dgm:cxn modelId="{2CA78626-0B58-4794-AA97-D1638F14C737}" srcId="{A59EC69B-8F3F-425B-819F-E8C557946AEE}" destId="{6010E976-C3D9-4A0D-B9C3-F65729CB1ACD}" srcOrd="3" destOrd="0" parTransId="{E1A6E0C3-06FF-4186-9AFD-87A89CB9718F}" sibTransId="{B1FB4A2D-F768-454E-970E-AF5AE2C9D708}"/>
    <dgm:cxn modelId="{5088B72B-A58C-4D5F-B56F-2A1C0C405D92}" type="presOf" srcId="{7B3055AA-BF7C-46D0-9A9E-60087B9F57B4}" destId="{00BB3360-A9BB-4051-A4B1-1216F82F642C}" srcOrd="0" destOrd="0" presId="urn:microsoft.com/office/officeart/2011/layout/InterconnectedBlockProcess"/>
    <dgm:cxn modelId="{FFF9122D-371D-468E-A290-9D530766E3BF}" type="presOf" srcId="{E2FB8553-F96F-4B88-AC41-B04A40B5C330}" destId="{EFBE3CE8-0749-4EB9-B94A-79339563B778}" srcOrd="1" destOrd="2" presId="urn:microsoft.com/office/officeart/2011/layout/InterconnectedBlockProcess"/>
    <dgm:cxn modelId="{2F5BBA2D-EE2F-45F8-BC57-1CC90F132696}" type="presOf" srcId="{73DB572E-062D-41AD-8033-D361B8E583DB}" destId="{2532504F-5FE1-4C97-B485-F05E8885EACC}" srcOrd="0" destOrd="7" presId="urn:microsoft.com/office/officeart/2011/layout/InterconnectedBlockProcess"/>
    <dgm:cxn modelId="{4CED7E2F-A512-46C3-90FE-5BBF920B3758}" type="presOf" srcId="{B511F8E6-57F0-4AC2-B8BB-0030D87CA848}" destId="{06F8D57B-EDF4-4CF4-8700-DC2CA3E3028E}" srcOrd="0" destOrd="0" presId="urn:microsoft.com/office/officeart/2011/layout/InterconnectedBlockProcess"/>
    <dgm:cxn modelId="{92BBFC31-1F8B-472D-AC32-7C153C409495}" type="presOf" srcId="{4F7D3105-8D70-4AEC-B9E0-B5DF2EF86437}" destId="{1C91D7E3-8940-4A33-9182-677DD5415901}" srcOrd="1" destOrd="2" presId="urn:microsoft.com/office/officeart/2011/layout/InterconnectedBlockProcess"/>
    <dgm:cxn modelId="{A35F7532-2FF3-4C97-A4B7-0ED6E1C841B6}" type="presOf" srcId="{C2FC1F1E-7004-4414-B62D-0A5C422D9FB0}" destId="{2532504F-5FE1-4C97-B485-F05E8885EACC}" srcOrd="0" destOrd="0" presId="urn:microsoft.com/office/officeart/2011/layout/InterconnectedBlockProcess"/>
    <dgm:cxn modelId="{568E563D-E933-493F-BA24-EAF808E374AD}" srcId="{988D96B0-D16E-4763-B393-84178CF4FF50}" destId="{1F153A5F-92C1-457C-B822-3D179F3607F8}" srcOrd="4" destOrd="0" parTransId="{E87DC44A-00C3-408C-B554-FA36C2080AC5}" sibTransId="{885477F3-69E5-465A-B7C4-D115092C3206}"/>
    <dgm:cxn modelId="{B1DA5D40-B3BC-4519-A0CC-3C1867D979D6}" srcId="{A59EC69B-8F3F-425B-819F-E8C557946AEE}" destId="{8174E76F-87E5-41B1-A055-C98FADDB4786}" srcOrd="1" destOrd="0" parTransId="{C2C9BE91-37B1-4BAD-9DD9-E583BDF8C43E}" sibTransId="{C4E158F3-AA9C-4DAB-AED4-D9D769A4A0E7}"/>
    <dgm:cxn modelId="{6B2B6940-C454-4B13-AC21-9FB1BD39E18D}" srcId="{A59EC69B-8F3F-425B-819F-E8C557946AEE}" destId="{E2FB8553-F96F-4B88-AC41-B04A40B5C330}" srcOrd="2" destOrd="0" parTransId="{D3176AE7-FAB9-43B5-8228-750C6F006E85}" sibTransId="{395FD642-AFC8-4CFC-AE4A-260FEB25A5AE}"/>
    <dgm:cxn modelId="{A029A941-755A-4016-868F-BAD9CD9774D9}" type="presOf" srcId="{5193FBE8-9BE7-4AF6-AFA3-F9B99D633B10}" destId="{EFBE3CE8-0749-4EB9-B94A-79339563B778}" srcOrd="1" destOrd="6" presId="urn:microsoft.com/office/officeart/2011/layout/InterconnectedBlockProcess"/>
    <dgm:cxn modelId="{8AD16A62-A4A1-47FF-8E4D-C01353D8CA35}" type="presOf" srcId="{C9067F94-347C-4587-ACB8-B2AF19B762B7}" destId="{6BCCFBA6-7A43-4631-AD7F-AFB10E1E6CD7}" srcOrd="1" destOrd="4" presId="urn:microsoft.com/office/officeart/2011/layout/InterconnectedBlockProcess"/>
    <dgm:cxn modelId="{02957F63-C96A-458B-ABDA-0E3698DAB812}" type="presOf" srcId="{C2FC1F1E-7004-4414-B62D-0A5C422D9FB0}" destId="{EFBE3CE8-0749-4EB9-B94A-79339563B778}" srcOrd="1" destOrd="0" presId="urn:microsoft.com/office/officeart/2011/layout/InterconnectedBlockProcess"/>
    <dgm:cxn modelId="{10447644-9B91-493D-9FF0-F0A141A2FA41}" type="presOf" srcId="{B4C9F202-D330-4787-8442-D9E5DE89D5C1}" destId="{06F8D57B-EDF4-4CF4-8700-DC2CA3E3028E}" srcOrd="0" destOrd="1" presId="urn:microsoft.com/office/officeart/2011/layout/InterconnectedBlockProcess"/>
    <dgm:cxn modelId="{5153B944-451F-43E4-A872-EC7EB0AEF5C4}" type="presOf" srcId="{CBB7158F-7488-42F9-B475-039CB0E1B8B7}" destId="{A134CDD1-D85F-44EF-8BEE-9F99A855C1E6}" srcOrd="0" destOrd="1" presId="urn:microsoft.com/office/officeart/2011/layout/InterconnectedBlockProcess"/>
    <dgm:cxn modelId="{F3DF1567-1795-45D3-9FDA-4330808A03D6}" srcId="{7B3055AA-BF7C-46D0-9A9E-60087B9F57B4}" destId="{B4C9F202-D330-4787-8442-D9E5DE89D5C1}" srcOrd="1" destOrd="0" parTransId="{2175892A-4982-49B3-B138-7190518E7925}" sibTransId="{506F4DDA-61F9-48B1-8054-CD105A6E0ED2}"/>
    <dgm:cxn modelId="{293DAF47-DAD4-4E80-9975-3A5E0680E714}" srcId="{988D96B0-D16E-4763-B393-84178CF4FF50}" destId="{4F7D3105-8D70-4AEC-B9E0-B5DF2EF86437}" srcOrd="2" destOrd="0" parTransId="{26394B5C-654B-4049-9799-7A03CC04E27A}" sibTransId="{BB9399EC-4983-4490-99FA-2D84540D335B}"/>
    <dgm:cxn modelId="{47B9A74F-9179-44F8-BA02-B6C5F666A49B}" type="presOf" srcId="{99F6F436-C84E-434D-8E6D-B1A51A1A78C6}" destId="{06F8D57B-EDF4-4CF4-8700-DC2CA3E3028E}" srcOrd="0" destOrd="6" presId="urn:microsoft.com/office/officeart/2011/layout/InterconnectedBlockProcess"/>
    <dgm:cxn modelId="{F24C5651-C549-46D3-8094-1CB99EBD2308}" type="presOf" srcId="{1F153A5F-92C1-457C-B822-3D179F3607F8}" destId="{A134CDD1-D85F-44EF-8BEE-9F99A855C1E6}" srcOrd="0" destOrd="4" presId="urn:microsoft.com/office/officeart/2011/layout/InterconnectedBlockProcess"/>
    <dgm:cxn modelId="{D8B6F852-73A5-42D2-82AC-403732138FA1}" type="presOf" srcId="{6010E976-C3D9-4A0D-B9C3-F65729CB1ACD}" destId="{2532504F-5FE1-4C97-B485-F05E8885EACC}" srcOrd="0" destOrd="3" presId="urn:microsoft.com/office/officeart/2011/layout/InterconnectedBlockProcess"/>
    <dgm:cxn modelId="{AFFF6A73-E7B6-42A1-B635-FD12E3EA6D80}" type="presOf" srcId="{8557FB98-B031-429A-8D93-CB0A37DDBE27}" destId="{2532504F-5FE1-4C97-B485-F05E8885EACC}" srcOrd="0" destOrd="5" presId="urn:microsoft.com/office/officeart/2011/layout/InterconnectedBlockProcess"/>
    <dgm:cxn modelId="{9CC9F553-C2F3-4C42-81DF-EA0096126EB5}" type="presOf" srcId="{9936E0BF-0A0E-4F34-B140-F583032DE9B8}" destId="{6BCCFBA6-7A43-4631-AD7F-AFB10E1E6CD7}" srcOrd="1" destOrd="2" presId="urn:microsoft.com/office/officeart/2011/layout/InterconnectedBlockProcess"/>
    <dgm:cxn modelId="{D5794275-DBE8-4362-8D98-4519E4E59BEA}" type="presOf" srcId="{9936E0BF-0A0E-4F34-B140-F583032DE9B8}" destId="{06F8D57B-EDF4-4CF4-8700-DC2CA3E3028E}" srcOrd="0" destOrd="2" presId="urn:microsoft.com/office/officeart/2011/layout/InterconnectedBlockProcess"/>
    <dgm:cxn modelId="{42A86756-F040-4727-8C08-443642D89ACE}" type="presOf" srcId="{B511F8E6-57F0-4AC2-B8BB-0030D87CA848}" destId="{6BCCFBA6-7A43-4631-AD7F-AFB10E1E6CD7}" srcOrd="1" destOrd="0" presId="urn:microsoft.com/office/officeart/2011/layout/InterconnectedBlockProcess"/>
    <dgm:cxn modelId="{38CE0478-AF89-4DC4-9280-F67C5D7B50D3}" type="presOf" srcId="{99F6F436-C84E-434D-8E6D-B1A51A1A78C6}" destId="{6BCCFBA6-7A43-4631-AD7F-AFB10E1E6CD7}" srcOrd="1" destOrd="6" presId="urn:microsoft.com/office/officeart/2011/layout/InterconnectedBlockProcess"/>
    <dgm:cxn modelId="{AA17007A-110D-43AE-B6F2-DF2DF885F2E2}" srcId="{A59EC69B-8F3F-425B-819F-E8C557946AEE}" destId="{73DB572E-062D-41AD-8033-D361B8E583DB}" srcOrd="7" destOrd="0" parTransId="{75D01B62-D132-48B8-9D06-D0A551A21107}" sibTransId="{98BDB650-3386-4D3D-8E80-609010499291}"/>
    <dgm:cxn modelId="{52DE987A-2E79-4925-A12F-61B857779DF2}" type="presOf" srcId="{8174E76F-87E5-41B1-A055-C98FADDB4786}" destId="{2532504F-5FE1-4C97-B485-F05E8885EACC}" srcOrd="0" destOrd="1" presId="urn:microsoft.com/office/officeart/2011/layout/InterconnectedBlockProcess"/>
    <dgm:cxn modelId="{703FF67D-4C4E-45C8-B26F-B1CAB13EBA20}" type="presOf" srcId="{8174E76F-87E5-41B1-A055-C98FADDB4786}" destId="{EFBE3CE8-0749-4EB9-B94A-79339563B778}" srcOrd="1" destOrd="1" presId="urn:microsoft.com/office/officeart/2011/layout/InterconnectedBlockProcess"/>
    <dgm:cxn modelId="{7CD7778B-24CF-4252-A978-AB05A0EE01C6}" srcId="{988D96B0-D16E-4763-B393-84178CF4FF50}" destId="{AC808441-E66B-488D-A624-4370D45A0442}" srcOrd="0" destOrd="0" parTransId="{676964C6-D79C-4CC6-92B7-E166FAFFDB99}" sibTransId="{67528282-20A0-4982-B066-91687B2039D5}"/>
    <dgm:cxn modelId="{CEDD9B8C-D52F-4096-A806-648124291610}" srcId="{A59EC69B-8F3F-425B-819F-E8C557946AEE}" destId="{8557FB98-B031-429A-8D93-CB0A37DDBE27}" srcOrd="5" destOrd="0" parTransId="{AD3B26B7-FF1B-4393-BAD4-D4A0B15BA6FF}" sibTransId="{89CEE235-6A93-4D73-8476-1E5517EEAC35}"/>
    <dgm:cxn modelId="{02D0CD8C-C59F-405A-AAC8-89AA97D36D41}" type="presOf" srcId="{9FED87C4-3F3B-4A18-9185-9F80CFEDEA2E}" destId="{6BCCFBA6-7A43-4631-AD7F-AFB10E1E6CD7}" srcOrd="1" destOrd="3" presId="urn:microsoft.com/office/officeart/2011/layout/InterconnectedBlockProcess"/>
    <dgm:cxn modelId="{F53CFF8C-FE92-46F7-BE12-61DC93BBBD77}" type="presOf" srcId="{B4C9F202-D330-4787-8442-D9E5DE89D5C1}" destId="{6BCCFBA6-7A43-4631-AD7F-AFB10E1E6CD7}" srcOrd="1" destOrd="1" presId="urn:microsoft.com/office/officeart/2011/layout/InterconnectedBlockProcess"/>
    <dgm:cxn modelId="{F555628E-D9FA-447D-B5AD-2C1CFED65955}" srcId="{7B3055AA-BF7C-46D0-9A9E-60087B9F57B4}" destId="{2A7B182D-58BB-4E7B-BF09-8F005DE88B6A}" srcOrd="5" destOrd="0" parTransId="{0F621176-83AA-4091-89FD-A348C9FEDA4E}" sibTransId="{4E6DC355-328C-4596-9151-78AE070A05EB}"/>
    <dgm:cxn modelId="{30A3B88F-3DF8-4586-AD4D-C57C0AEB14FC}" srcId="{A59EC69B-8F3F-425B-819F-E8C557946AEE}" destId="{222E083E-42CC-4CE2-8606-12E65339ED78}" srcOrd="4" destOrd="0" parTransId="{F61AA29D-1CA9-4374-AEC7-7B339A17E2A6}" sibTransId="{0F078706-F32A-4529-8054-E26D9FD49754}"/>
    <dgm:cxn modelId="{10CEE990-4318-447C-99BB-0FB6DAA6FB20}" type="presOf" srcId="{34BBA532-FFB3-4170-922A-8CDBB7008855}" destId="{1C91D7E3-8940-4A33-9182-677DD5415901}" srcOrd="1" destOrd="3" presId="urn:microsoft.com/office/officeart/2011/layout/InterconnectedBlockProcess"/>
    <dgm:cxn modelId="{27611794-B6EF-4593-A560-02BF7692DC5A}" srcId="{7B3055AA-BF7C-46D0-9A9E-60087B9F57B4}" destId="{9FED87C4-3F3B-4A18-9185-9F80CFEDEA2E}" srcOrd="3" destOrd="0" parTransId="{669F5586-1E47-4A85-AA72-0E435BABD665}" sibTransId="{AD0D1882-5210-4A49-9875-4AAC43595580}"/>
    <dgm:cxn modelId="{A2534B99-ABBD-434E-89BC-F8D39A4E0106}" srcId="{A59EC69B-8F3F-425B-819F-E8C557946AEE}" destId="{C2FC1F1E-7004-4414-B62D-0A5C422D9FB0}" srcOrd="0" destOrd="0" parTransId="{F19E07E4-5FCA-452C-8E7F-103E410EC6AE}" sibTransId="{8C781BF3-E8E7-4183-AE8C-049DE55F3DC1}"/>
    <dgm:cxn modelId="{5B77689D-DA64-44D5-A1D8-41F4B344ECAA}" type="presOf" srcId="{2A7B182D-58BB-4E7B-BF09-8F005DE88B6A}" destId="{06F8D57B-EDF4-4CF4-8700-DC2CA3E3028E}" srcOrd="0" destOrd="5" presId="urn:microsoft.com/office/officeart/2011/layout/InterconnectedBlockProcess"/>
    <dgm:cxn modelId="{59568BB0-C983-46D8-B9BA-BA7134782FD2}" srcId="{7B3055AA-BF7C-46D0-9A9E-60087B9F57B4}" destId="{C9067F94-347C-4587-ACB8-B2AF19B762B7}" srcOrd="4" destOrd="0" parTransId="{48DFDDF0-15E3-4ABC-AB8D-1F313C451B9A}" sibTransId="{D2FF7343-9580-469F-A379-D0B0E8E9385E}"/>
    <dgm:cxn modelId="{5A4228B1-CC94-46D2-B7CA-A082F74E65A2}" srcId="{A59EC69B-8F3F-425B-819F-E8C557946AEE}" destId="{5193FBE8-9BE7-4AF6-AFA3-F9B99D633B10}" srcOrd="6" destOrd="0" parTransId="{C43A0BCE-6F16-4986-8D67-A2B62076F26E}" sibTransId="{A02B37EB-164C-4CDF-B202-7C3FCBE9B50F}"/>
    <dgm:cxn modelId="{6E4E5BB2-654F-4AC8-8FF1-CD816076A70D}" type="presOf" srcId="{8557FB98-B031-429A-8D93-CB0A37DDBE27}" destId="{EFBE3CE8-0749-4EB9-B94A-79339563B778}" srcOrd="1" destOrd="5" presId="urn:microsoft.com/office/officeart/2011/layout/InterconnectedBlockProcess"/>
    <dgm:cxn modelId="{02A972B4-AC9F-4773-8AC9-B26CE7F1A2CC}" type="presOf" srcId="{E2FB8553-F96F-4B88-AC41-B04A40B5C330}" destId="{2532504F-5FE1-4C97-B485-F05E8885EACC}" srcOrd="0" destOrd="2" presId="urn:microsoft.com/office/officeart/2011/layout/InterconnectedBlockProcess"/>
    <dgm:cxn modelId="{5AB4A2B4-10E1-4A24-846C-4BA5F35728D1}" type="presOf" srcId="{1F153A5F-92C1-457C-B822-3D179F3607F8}" destId="{1C91D7E3-8940-4A33-9182-677DD5415901}" srcOrd="1" destOrd="4"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F27870CE-A5A1-4963-B638-99C078C8AD3B}" srcId="{7B3055AA-BF7C-46D0-9A9E-60087B9F57B4}" destId="{9936E0BF-0A0E-4F34-B140-F583032DE9B8}" srcOrd="2" destOrd="0" parTransId="{43F8257C-E348-441B-B91A-825347E389D8}" sibTransId="{9BC8DFDF-B55E-4E31-9DFE-42206B32952C}"/>
    <dgm:cxn modelId="{A89E8CCE-DC9D-4BC1-984D-FEF289B82C65}" type="presOf" srcId="{5751524B-FB67-4894-A0C5-35151E149D68}" destId="{A6BCDA7B-D633-438F-B44D-CB4D60E5C492}" srcOrd="0" destOrd="0" presId="urn:microsoft.com/office/officeart/2011/layout/InterconnectedBlockProcess"/>
    <dgm:cxn modelId="{17E094CF-3F5A-4251-B7BE-9C2E29E16526}" type="presOf" srcId="{34BBA532-FFB3-4170-922A-8CDBB7008855}" destId="{A134CDD1-D85F-44EF-8BEE-9F99A855C1E6}" srcOrd="0" destOrd="3"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0A7033D2-0B7C-46A4-834C-713F6A295D30}" type="presOf" srcId="{CBB7158F-7488-42F9-B475-039CB0E1B8B7}" destId="{1C91D7E3-8940-4A33-9182-677DD5415901}" srcOrd="1" destOrd="1" presId="urn:microsoft.com/office/officeart/2011/layout/InterconnectedBlockProcess"/>
    <dgm:cxn modelId="{12B1C3D4-C655-4310-8588-6C58D364BA2E}" type="presOf" srcId="{2A7B182D-58BB-4E7B-BF09-8F005DE88B6A}" destId="{6BCCFBA6-7A43-4631-AD7F-AFB10E1E6CD7}" srcOrd="1" destOrd="5" presId="urn:microsoft.com/office/officeart/2011/layout/InterconnectedBlockProcess"/>
    <dgm:cxn modelId="{2E90F2D4-24AA-4F4E-9655-3EE57D427F8A}" srcId="{988D96B0-D16E-4763-B393-84178CF4FF50}" destId="{34BBA532-FFB3-4170-922A-8CDBB7008855}" srcOrd="3" destOrd="0" parTransId="{C7A0B248-7372-4CBB-8C0F-BA3EA802B67E}" sibTransId="{504332BB-9F49-4353-A73F-CF596BF60E14}"/>
    <dgm:cxn modelId="{0F0679D5-D11C-41D1-ABAD-ECDD04798E16}" type="presOf" srcId="{AC808441-E66B-488D-A624-4370D45A0442}" destId="{A134CDD1-D85F-44EF-8BEE-9F99A855C1E6}" srcOrd="0" destOrd="0" presId="urn:microsoft.com/office/officeart/2011/layout/InterconnectedBlockProcess"/>
    <dgm:cxn modelId="{14D025D8-5229-463D-B3B4-70AE21E251ED}" type="presOf" srcId="{73DB572E-062D-41AD-8033-D361B8E583DB}" destId="{EFBE3CE8-0749-4EB9-B94A-79339563B778}" srcOrd="1" destOrd="7" presId="urn:microsoft.com/office/officeart/2011/layout/InterconnectedBlockProcess"/>
    <dgm:cxn modelId="{362A86DC-C9BF-49A7-A287-5DB7719AF32C}" type="presOf" srcId="{5193FBE8-9BE7-4AF6-AFA3-F9B99D633B10}" destId="{2532504F-5FE1-4C97-B485-F05E8885EACC}" srcOrd="0" destOrd="6" presId="urn:microsoft.com/office/officeart/2011/layout/InterconnectedBlockProcess"/>
    <dgm:cxn modelId="{891BB1DD-372E-4A94-98CA-600DA0EAC957}" type="presOf" srcId="{AC808441-E66B-488D-A624-4370D45A0442}" destId="{1C91D7E3-8940-4A33-9182-677DD5415901}" srcOrd="1" destOrd="0" presId="urn:microsoft.com/office/officeart/2011/layout/InterconnectedBlockProcess"/>
    <dgm:cxn modelId="{1800C2DE-F35B-481D-A5D7-3C7A4C4AC039}" type="presOf" srcId="{A59EC69B-8F3F-425B-819F-E8C557946AEE}" destId="{FD629151-A580-4C76-8FBE-A695DFA4AFAA}" srcOrd="0" destOrd="0" presId="urn:microsoft.com/office/officeart/2011/layout/InterconnectedBlockProcess"/>
    <dgm:cxn modelId="{1CF0C9EC-03B3-43C7-AC62-87DAFD9D1635}" type="presOf" srcId="{9FED87C4-3F3B-4A18-9185-9F80CFEDEA2E}" destId="{06F8D57B-EDF4-4CF4-8700-DC2CA3E3028E}" srcOrd="0" destOrd="3" presId="urn:microsoft.com/office/officeart/2011/layout/InterconnectedBlockProcess"/>
    <dgm:cxn modelId="{80F3D2F0-F460-4DEF-A879-6BF7CE03DFAF}" type="presOf" srcId="{4F7D3105-8D70-4AEC-B9E0-B5DF2EF86437}" destId="{A134CDD1-D85F-44EF-8BEE-9F99A855C1E6}" srcOrd="0" destOrd="2" presId="urn:microsoft.com/office/officeart/2011/layout/InterconnectedBlockProcess"/>
    <dgm:cxn modelId="{6483F0F0-67CC-41CD-8EC6-7C4BAE189ECD}" srcId="{7B3055AA-BF7C-46D0-9A9E-60087B9F57B4}" destId="{99F6F436-C84E-434D-8E6D-B1A51A1A78C6}" srcOrd="6" destOrd="0" parTransId="{F4E49583-59BC-4721-976A-FEECC24542AA}" sibTransId="{0C2F0B4C-7E53-47D2-80AF-9AF4BD11FDA0}"/>
    <dgm:cxn modelId="{D362BBF1-574E-42BE-8F0F-CBBE83DACB19}" type="presOf" srcId="{222E083E-42CC-4CE2-8606-12E65339ED78}" destId="{EFBE3CE8-0749-4EB9-B94A-79339563B778}" srcOrd="1" destOrd="4" presId="urn:microsoft.com/office/officeart/2011/layout/InterconnectedBlockProcess"/>
    <dgm:cxn modelId="{E5143AF2-7BDE-47D8-B0BC-78622F9A04DE}" type="presOf" srcId="{6010E976-C3D9-4A0D-B9C3-F65729CB1ACD}" destId="{EFBE3CE8-0749-4EB9-B94A-79339563B778}" srcOrd="1" destOrd="3" presId="urn:microsoft.com/office/officeart/2011/layout/InterconnectedBlockProcess"/>
    <dgm:cxn modelId="{30B60BF4-6171-47C4-B45F-009116AA6CDF}" type="presOf" srcId="{C9067F94-347C-4587-ACB8-B2AF19B762B7}" destId="{06F8D57B-EDF4-4CF4-8700-DC2CA3E3028E}" srcOrd="0" destOrd="4"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BE9B0EA8-5C07-4F40-AA89-05F4FFB6F95F}" type="presParOf" srcId="{A6BCDA7B-D633-438F-B44D-CB4D60E5C492}" destId="{521A40FE-9BD5-4968-B89F-E80593456AF8}" srcOrd="0" destOrd="0" presId="urn:microsoft.com/office/officeart/2011/layout/InterconnectedBlockProcess"/>
    <dgm:cxn modelId="{A929CC71-F2AF-4713-B8DE-A86B8E5B5455}" type="presParOf" srcId="{521A40FE-9BD5-4968-B89F-E80593456AF8}" destId="{2532504F-5FE1-4C97-B485-F05E8885EACC}" srcOrd="0" destOrd="0" presId="urn:microsoft.com/office/officeart/2011/layout/InterconnectedBlockProcess"/>
    <dgm:cxn modelId="{EF4062EA-9128-4412-99B0-26DD0623B98F}" type="presParOf" srcId="{A6BCDA7B-D633-438F-B44D-CB4D60E5C492}" destId="{EFBE3CE8-0749-4EB9-B94A-79339563B778}" srcOrd="1" destOrd="0" presId="urn:microsoft.com/office/officeart/2011/layout/InterconnectedBlockProcess"/>
    <dgm:cxn modelId="{B753951B-0EA6-4FF9-B2F0-0DD7FA96DA21}" type="presParOf" srcId="{A6BCDA7B-D633-438F-B44D-CB4D60E5C492}" destId="{FD629151-A580-4C76-8FBE-A695DFA4AFAA}" srcOrd="2" destOrd="0" presId="urn:microsoft.com/office/officeart/2011/layout/InterconnectedBlockProcess"/>
    <dgm:cxn modelId="{7911F644-0138-4A4E-B810-F025BD63CD8F}" type="presParOf" srcId="{A6BCDA7B-D633-438F-B44D-CB4D60E5C492}" destId="{C1269CE6-C767-48CC-AAFD-A238D1FFDABA}" srcOrd="3"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4" destOrd="0" presId="urn:microsoft.com/office/officeart/2011/layout/InterconnectedBlockProcess"/>
    <dgm:cxn modelId="{214D504B-4CBF-4B7C-A0E7-B63D10D9DDB1}" type="presParOf" srcId="{A6BCDA7B-D633-438F-B44D-CB4D60E5C492}" destId="{00BB3360-A9BB-4051-A4B1-1216F82F642C}" srcOrd="5" destOrd="0" presId="urn:microsoft.com/office/officeart/2011/layout/InterconnectedBlockProcess"/>
    <dgm:cxn modelId="{07B34F88-773E-4FE4-8638-A7CCDA760808}" type="presParOf" srcId="{A6BCDA7B-D633-438F-B44D-CB4D60E5C492}" destId="{7305DF14-0FF5-45E4-8B19-015814092DBD}" srcOrd="6"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7" destOrd="0" presId="urn:microsoft.com/office/officeart/2011/layout/InterconnectedBlockProcess"/>
    <dgm:cxn modelId="{C9F769F8-3C09-4DEC-B20E-9972D58EEAFC}"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2504F-5FE1-4C97-B485-F05E8885EACC}">
      <dsp:nvSpPr>
        <dsp:cNvPr id="0" name=""/>
        <dsp:cNvSpPr/>
      </dsp:nvSpPr>
      <dsp:spPr>
        <a:xfrm>
          <a:off x="5906334" y="709833"/>
          <a:ext cx="1749299" cy="3244513"/>
        </a:xfrm>
        <a:prstGeom prst="wedgeRectCallout">
          <a:avLst>
            <a:gd name="adj1" fmla="val 0"/>
            <a:gd name="adj2" fmla="val 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34925" tIns="34925" rIns="34925" bIns="34925" numCol="1" spcCol="1270" anchor="t" anchorCtr="0">
          <a:noAutofit/>
        </a:bodyPr>
        <a:lstStyle/>
        <a:p>
          <a:pPr marL="0" lvl="0" indent="0" algn="l" defTabSz="466725">
            <a:lnSpc>
              <a:spcPct val="90000"/>
            </a:lnSpc>
            <a:spcBef>
              <a:spcPct val="0"/>
            </a:spcBef>
            <a:spcAft>
              <a:spcPct val="35000"/>
            </a:spcAft>
            <a:buNone/>
          </a:pPr>
          <a:endParaRPr lang="en-US" sz="1050" b="0" kern="1200" dirty="0">
            <a:solidFill>
              <a:schemeClr val="accent1">
                <a:lumMod val="50000"/>
              </a:schemeClr>
            </a:solidFill>
            <a:latin typeface="Arial Rounded MT Bold" panose="020F0704030504030204" pitchFamily="34" charset="0"/>
            <a:cs typeface="Times New Roman" panose="02020603050405020304" pitchFamily="18" charset="0"/>
          </a:endParaRPr>
        </a:p>
        <a:p>
          <a:pPr marL="0" lvl="0" indent="0" algn="ctr" defTabSz="466725">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January 2025</a:t>
          </a:r>
        </a:p>
        <a:p>
          <a:pPr marL="0" lvl="0" indent="0" algn="r" defTabSz="533400">
            <a:lnSpc>
              <a:spcPct val="90000"/>
            </a:lnSpc>
            <a:spcBef>
              <a:spcPct val="0"/>
            </a:spcBef>
            <a:spcAft>
              <a:spcPct val="35000"/>
            </a:spcAft>
            <a:buNone/>
          </a:pPr>
          <a:endParaRPr lang="en-US" sz="1200" b="0" kern="1200" dirty="0">
            <a:solidFill>
              <a:schemeClr val="tx1"/>
            </a:solidFill>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pPr>
          <a:endParaRPr lang="en-US" sz="1200" b="0" kern="1200" dirty="0">
            <a:solidFill>
              <a:schemeClr val="tx1"/>
            </a:solidFill>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Source code</a:t>
          </a:r>
        </a:p>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Algorithm</a:t>
          </a:r>
        </a:p>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100% Implementation</a:t>
          </a:r>
        </a:p>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100% Report</a:t>
          </a:r>
        </a:p>
        <a:p>
          <a:pPr marL="0" lvl="0" indent="0" algn="r" defTabSz="466725">
            <a:lnSpc>
              <a:spcPct val="90000"/>
            </a:lnSpc>
            <a:spcBef>
              <a:spcPct val="0"/>
            </a:spcBef>
            <a:spcAft>
              <a:spcPct val="35000"/>
            </a:spcAft>
            <a:buNone/>
          </a:pPr>
          <a:endParaRPr lang="en-US" sz="1050" b="0" kern="1200" dirty="0">
            <a:solidFill>
              <a:schemeClr val="accent1">
                <a:lumMod val="50000"/>
              </a:schemeClr>
            </a:solidFill>
            <a:latin typeface="Arial Rounded MT Bold" panose="020F0704030504030204" pitchFamily="34" charset="0"/>
            <a:cs typeface="Times New Roman" panose="02020603050405020304" pitchFamily="18" charset="0"/>
          </a:endParaRPr>
        </a:p>
        <a:p>
          <a:pPr marL="0" lvl="0" indent="0" algn="ctr" defTabSz="466725">
            <a:lnSpc>
              <a:spcPct val="90000"/>
            </a:lnSpc>
            <a:spcBef>
              <a:spcPct val="0"/>
            </a:spcBef>
            <a:spcAft>
              <a:spcPct val="35000"/>
            </a:spcAft>
            <a:buNone/>
          </a:pPr>
          <a:endParaRPr lang="en-US" sz="1050" kern="1200" dirty="0">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dsp:txBody>
      <dsp:txXfrm>
        <a:off x="6128342" y="709833"/>
        <a:ext cx="1527291" cy="3244513"/>
      </dsp:txXfrm>
    </dsp:sp>
    <dsp:sp modelId="{FD629151-A580-4C76-8FBE-A695DFA4AFAA}">
      <dsp:nvSpPr>
        <dsp:cNvPr id="0" name=""/>
        <dsp:cNvSpPr/>
      </dsp:nvSpPr>
      <dsp:spPr>
        <a:xfrm>
          <a:off x="6050753" y="55981"/>
          <a:ext cx="1598076" cy="71382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a:t>
          </a:r>
          <a:r>
            <a:rPr lang="en-US" sz="2400" kern="1200" baseline="0" dirty="0">
              <a:latin typeface="Times New Roman" panose="02020603050405020304" pitchFamily="18" charset="0"/>
              <a:cs typeface="Times New Roman" panose="02020603050405020304" pitchFamily="18" charset="0"/>
            </a:rPr>
            <a:t> 3</a:t>
          </a:r>
          <a:endParaRPr lang="en-US" sz="2400" kern="1200" dirty="0">
            <a:latin typeface="Times New Roman" panose="02020603050405020304" pitchFamily="18" charset="0"/>
            <a:cs typeface="Times New Roman" panose="02020603050405020304" pitchFamily="18" charset="0"/>
          </a:endParaRPr>
        </a:p>
      </dsp:txBody>
      <dsp:txXfrm>
        <a:off x="6050753" y="55981"/>
        <a:ext cx="1598076" cy="713820"/>
      </dsp:txXfrm>
    </dsp:sp>
    <dsp:sp modelId="{06F8D57B-EDF4-4CF4-8700-DC2CA3E3028E}">
      <dsp:nvSpPr>
        <dsp:cNvPr id="0" name=""/>
        <dsp:cNvSpPr/>
      </dsp:nvSpPr>
      <dsp:spPr>
        <a:xfrm>
          <a:off x="4326215" y="728826"/>
          <a:ext cx="1741170" cy="3125063"/>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41275" tIns="41275" rIns="41275" bIns="41275" numCol="1" spcCol="1270" anchor="t" anchorCtr="0">
          <a:noAutofit/>
        </a:bodyPr>
        <a:lstStyle/>
        <a:p>
          <a:pPr marL="0" lvl="0" indent="0" algn="l" defTabSz="577850">
            <a:lnSpc>
              <a:spcPct val="90000"/>
            </a:lnSpc>
            <a:spcBef>
              <a:spcPct val="0"/>
            </a:spcBef>
            <a:spcAft>
              <a:spcPct val="35000"/>
            </a:spcAft>
            <a:buNone/>
          </a:pPr>
          <a:endParaRPr lang="en-US" sz="1300" kern="1200" dirty="0">
            <a:solidFill>
              <a:schemeClr val="accent1">
                <a:lumMod val="50000"/>
              </a:schemeClr>
            </a:solidFill>
            <a:latin typeface="Arial Rounded MT Bold" panose="020F0704030504030204" pitchFamily="34" charset="0"/>
            <a:cs typeface="Times New Roman" panose="02020603050405020304" pitchFamily="18" charset="0"/>
          </a:endParaRPr>
        </a:p>
        <a:p>
          <a:pPr marL="0" lvl="0" indent="0" algn="ctr" defTabSz="57785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November 2024</a:t>
          </a:r>
        </a:p>
        <a:p>
          <a:pPr marL="0" lvl="0" indent="0" algn="r" defTabSz="533400">
            <a:lnSpc>
              <a:spcPct val="90000"/>
            </a:lnSpc>
            <a:spcBef>
              <a:spcPct val="0"/>
            </a:spcBef>
            <a:spcAft>
              <a:spcPct val="35000"/>
            </a:spcAft>
            <a:buNone/>
          </a:pPr>
          <a:endParaRPr lang="en-US" sz="1200" b="0" kern="1200"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r" defTabSz="533400">
            <a:lnSpc>
              <a:spcPct val="90000"/>
            </a:lnSpc>
            <a:spcBef>
              <a:spcPct val="0"/>
            </a:spcBef>
            <a:spcAft>
              <a:spcPct val="35000"/>
            </a:spcAft>
            <a:buNone/>
          </a:pPr>
          <a:endParaRPr lang="en-US" sz="1200" b="0" kern="1200"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Font typeface="Arial" panose="020B0604020202020204" pitchFamily="34" charset="0"/>
            <a:buNone/>
          </a:pPr>
          <a:r>
            <a:rPr lang="en-US" sz="1200" b="0" kern="1200" dirty="0">
              <a:effectLst/>
              <a:latin typeface="Times New Roman" panose="02020603050405020304" pitchFamily="18" charset="0"/>
              <a:cs typeface="Times New Roman" panose="02020603050405020304" pitchFamily="18" charset="0"/>
            </a:rPr>
            <a:t>Source</a:t>
          </a:r>
          <a:r>
            <a:rPr lang="en-US" sz="12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0" kern="1200" dirty="0">
              <a:effectLst/>
              <a:latin typeface="Times New Roman" panose="02020603050405020304" pitchFamily="18" charset="0"/>
              <a:cs typeface="Times New Roman" panose="02020603050405020304" pitchFamily="18" charset="0"/>
            </a:rPr>
            <a:t>code</a:t>
          </a:r>
        </a:p>
        <a:p>
          <a:pPr marL="0" lvl="0" indent="0" algn="ctr" defTabSz="533400">
            <a:lnSpc>
              <a:spcPct val="90000"/>
            </a:lnSpc>
            <a:spcBef>
              <a:spcPct val="0"/>
            </a:spcBef>
            <a:spcAft>
              <a:spcPct val="35000"/>
            </a:spcAft>
            <a:buFont typeface="Arial" panose="020B0604020202020204" pitchFamily="34" charset="0"/>
            <a:buNone/>
          </a:pPr>
          <a:r>
            <a:rPr lang="en-US" sz="1200" b="0" kern="1200" dirty="0">
              <a:latin typeface="Times New Roman" panose="02020603050405020304" pitchFamily="18" charset="0"/>
              <a:cs typeface="Times New Roman" panose="02020603050405020304" pitchFamily="18" charset="0"/>
            </a:rPr>
            <a:t>Algorithm </a:t>
          </a:r>
        </a:p>
        <a:p>
          <a:pPr marL="0" lvl="0" indent="0" algn="ctr" defTabSz="533400">
            <a:lnSpc>
              <a:spcPct val="90000"/>
            </a:lnSpc>
            <a:spcBef>
              <a:spcPct val="0"/>
            </a:spcBef>
            <a:spcAft>
              <a:spcPct val="35000"/>
            </a:spcAft>
            <a:buFont typeface="Arial" panose="020B0604020202020204" pitchFamily="34" charset="0"/>
            <a:buNone/>
          </a:pPr>
          <a:r>
            <a:rPr lang="en-US" sz="1200" b="0" kern="1200" dirty="0">
              <a:latin typeface="Times New Roman" panose="02020603050405020304" pitchFamily="18" charset="0"/>
              <a:cs typeface="Times New Roman" panose="02020603050405020304" pitchFamily="18" charset="0"/>
            </a:rPr>
            <a:t>50% Implementation</a:t>
          </a:r>
        </a:p>
        <a:p>
          <a:pPr marL="0" lvl="0" indent="0" algn="ctr" defTabSz="533400">
            <a:lnSpc>
              <a:spcPct val="90000"/>
            </a:lnSpc>
            <a:spcBef>
              <a:spcPct val="0"/>
            </a:spcBef>
            <a:spcAft>
              <a:spcPct val="35000"/>
            </a:spcAft>
            <a:buFont typeface="Arial" panose="020B0604020202020204" pitchFamily="34" charset="0"/>
            <a:buNone/>
          </a:pPr>
          <a:r>
            <a:rPr lang="en-US" sz="1200" b="0" kern="1200" dirty="0">
              <a:latin typeface="Times New Roman" panose="02020603050405020304" pitchFamily="18" charset="0"/>
              <a:cs typeface="Times New Roman" panose="02020603050405020304" pitchFamily="18" charset="0"/>
            </a:rPr>
            <a:t>50% Report</a:t>
          </a:r>
        </a:p>
      </dsp:txBody>
      <dsp:txXfrm>
        <a:off x="4547192" y="728826"/>
        <a:ext cx="1520194" cy="3125063"/>
      </dsp:txXfrm>
    </dsp:sp>
    <dsp:sp modelId="{00BB3360-A9BB-4051-A4B1-1216F82F642C}">
      <dsp:nvSpPr>
        <dsp:cNvPr id="0" name=""/>
        <dsp:cNvSpPr/>
      </dsp:nvSpPr>
      <dsp:spPr>
        <a:xfrm>
          <a:off x="4455145" y="214575"/>
          <a:ext cx="1605301" cy="56161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 2</a:t>
          </a:r>
        </a:p>
      </dsp:txBody>
      <dsp:txXfrm>
        <a:off x="4455145" y="214575"/>
        <a:ext cx="1605301" cy="561619"/>
      </dsp:txXfrm>
    </dsp:sp>
    <dsp:sp modelId="{A134CDD1-D85F-44EF-8BEE-9F99A855C1E6}">
      <dsp:nvSpPr>
        <dsp:cNvPr id="0" name=""/>
        <dsp:cNvSpPr/>
      </dsp:nvSpPr>
      <dsp:spPr>
        <a:xfrm>
          <a:off x="2938618" y="738083"/>
          <a:ext cx="1505304" cy="2867520"/>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41275" tIns="41275" rIns="41275" bIns="41275" numCol="1" spcCol="1270" anchor="t" anchorCtr="0">
          <a:noAutofit/>
        </a:bodyPr>
        <a:lstStyle/>
        <a:p>
          <a:pPr marL="0" lvl="0" indent="0" algn="ctr" defTabSz="577850">
            <a:lnSpc>
              <a:spcPct val="90000"/>
            </a:lnSpc>
            <a:spcBef>
              <a:spcPct val="0"/>
            </a:spcBef>
            <a:spcAft>
              <a:spcPct val="35000"/>
            </a:spcAft>
            <a:buNone/>
          </a:pPr>
          <a:endParaRPr lang="en-US" sz="1300" b="0" kern="1200" dirty="0">
            <a:latin typeface="Times New Roman" panose="02020603050405020304" pitchFamily="18" charset="0"/>
            <a:cs typeface="Times New Roman" panose="02020603050405020304" pitchFamily="18" charset="0"/>
          </a:endParaRPr>
        </a:p>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October 2024</a:t>
          </a:r>
        </a:p>
        <a:p>
          <a:pPr marL="0" lvl="0" indent="0" algn="ctr" defTabSz="577850">
            <a:lnSpc>
              <a:spcPct val="90000"/>
            </a:lnSpc>
            <a:spcBef>
              <a:spcPct val="0"/>
            </a:spcBef>
            <a:spcAft>
              <a:spcPct val="35000"/>
            </a:spcAft>
            <a:buNone/>
          </a:pPr>
          <a:endParaRPr lang="en-US" sz="1300" kern="1200" dirty="0">
            <a:latin typeface="Times New Roman" panose="02020603050405020304" pitchFamily="18" charset="0"/>
            <a:cs typeface="Times New Roman" panose="02020603050405020304" pitchFamily="18" charset="0"/>
          </a:endParaRPr>
        </a:p>
        <a:p>
          <a:pPr marL="0" lvl="0" indent="0" algn="ctr" defTabSz="577850">
            <a:lnSpc>
              <a:spcPct val="90000"/>
            </a:lnSpc>
            <a:spcBef>
              <a:spcPct val="0"/>
            </a:spcBef>
            <a:spcAft>
              <a:spcPct val="35000"/>
            </a:spcAft>
            <a:buNone/>
          </a:pPr>
          <a:endParaRPr lang="en-US" sz="1300" kern="1200" dirty="0">
            <a:latin typeface="Times New Roman" panose="02020603050405020304" pitchFamily="18" charset="0"/>
            <a:cs typeface="Times New Roman" panose="02020603050405020304" pitchFamily="18" charset="0"/>
          </a:endParaRPr>
        </a:p>
        <a:p>
          <a:pPr marL="0" lvl="0" indent="0" algn="ctr" defTabSz="577850">
            <a:lnSpc>
              <a:spcPct val="90000"/>
            </a:lnSpc>
            <a:spcBef>
              <a:spcPct val="0"/>
            </a:spcBef>
            <a:spcAft>
              <a:spcPct val="35000"/>
            </a:spcAft>
            <a:buFont typeface="Arial" panose="020B0604020202020204" pitchFamily="34" charset="0"/>
            <a:buNone/>
          </a:pPr>
          <a:r>
            <a:rPr lang="en-US" sz="1300" b="0" kern="1200" dirty="0">
              <a:latin typeface="Times New Roman" panose="02020603050405020304" pitchFamily="18" charset="0"/>
              <a:cs typeface="Times New Roman" panose="02020603050405020304" pitchFamily="18" charset="0"/>
            </a:rPr>
            <a:t>Title</a:t>
          </a:r>
        </a:p>
        <a:p>
          <a:pPr marL="0" lvl="0" indent="0" algn="ctr" defTabSz="577850">
            <a:lnSpc>
              <a:spcPct val="90000"/>
            </a:lnSpc>
            <a:spcBef>
              <a:spcPct val="0"/>
            </a:spcBef>
            <a:spcAft>
              <a:spcPct val="35000"/>
            </a:spcAft>
            <a:buFont typeface="Arial" panose="020B0604020202020204" pitchFamily="34" charset="0"/>
            <a:buNone/>
          </a:pPr>
          <a:r>
            <a:rPr lang="en-US" sz="1300" b="0" kern="1200" dirty="0">
              <a:latin typeface="Times New Roman" panose="02020603050405020304" pitchFamily="18" charset="0"/>
              <a:cs typeface="Times New Roman" panose="02020603050405020304" pitchFamily="18" charset="0"/>
            </a:rPr>
            <a:t>Abstract </a:t>
          </a:r>
        </a:p>
        <a:p>
          <a:pPr marL="0" lvl="0" indent="0" algn="ctr" defTabSz="577850">
            <a:lnSpc>
              <a:spcPct val="90000"/>
            </a:lnSpc>
            <a:spcBef>
              <a:spcPct val="0"/>
            </a:spcBef>
            <a:spcAft>
              <a:spcPct val="35000"/>
            </a:spcAft>
            <a:buFont typeface="Arial" panose="020B0604020202020204" pitchFamily="34" charset="0"/>
            <a:buNone/>
          </a:pPr>
          <a:r>
            <a:rPr lang="en-US" sz="1300" b="0" kern="1200" dirty="0">
              <a:solidFill>
                <a:schemeClr val="tx1">
                  <a:lumMod val="75000"/>
                  <a:lumOff val="25000"/>
                </a:schemeClr>
              </a:solidFill>
              <a:latin typeface="Times New Roman" panose="02020603050405020304" pitchFamily="18" charset="0"/>
              <a:cs typeface="Times New Roman" panose="02020603050405020304" pitchFamily="18" charset="0"/>
            </a:rPr>
            <a:t>Objectives</a:t>
          </a:r>
        </a:p>
        <a:p>
          <a:pPr marL="0" lvl="0" indent="0" algn="ctr" defTabSz="577850">
            <a:lnSpc>
              <a:spcPct val="90000"/>
            </a:lnSpc>
            <a:spcBef>
              <a:spcPct val="0"/>
            </a:spcBef>
            <a:spcAft>
              <a:spcPct val="35000"/>
            </a:spcAft>
            <a:buFont typeface="Arial" panose="020B0604020202020204" pitchFamily="34" charset="0"/>
            <a:buNone/>
          </a:pPr>
          <a:r>
            <a:rPr lang="en-US" sz="1300" b="0" kern="1200" dirty="0">
              <a:solidFill>
                <a:schemeClr val="tx1">
                  <a:lumMod val="75000"/>
                  <a:lumOff val="25000"/>
                </a:schemeClr>
              </a:solidFill>
              <a:latin typeface="Times New Roman" panose="02020603050405020304" pitchFamily="18" charset="0"/>
              <a:cs typeface="Times New Roman" panose="02020603050405020304" pitchFamily="18" charset="0"/>
            </a:rPr>
            <a:t>Initial Report</a:t>
          </a:r>
        </a:p>
      </dsp:txBody>
      <dsp:txXfrm>
        <a:off x="3129660" y="738083"/>
        <a:ext cx="1314262" cy="2867520"/>
      </dsp:txXfrm>
    </dsp:sp>
    <dsp:sp modelId="{65257024-FAC0-4522-B139-1CC85B547BE8}">
      <dsp:nvSpPr>
        <dsp:cNvPr id="0" name=""/>
        <dsp:cNvSpPr/>
      </dsp:nvSpPr>
      <dsp:spPr>
        <a:xfrm>
          <a:off x="2947951" y="306681"/>
          <a:ext cx="1505304" cy="4780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 1</a:t>
          </a:r>
        </a:p>
      </dsp:txBody>
      <dsp:txXfrm>
        <a:off x="2947951" y="306681"/>
        <a:ext cx="1505304" cy="478055"/>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sz="3200" dirty="0">
                <a:solidFill>
                  <a:schemeClr val="tx1"/>
                </a:solidFill>
                <a:latin typeface="Cambria" panose="02040503050406030204" pitchFamily="18" charset="0"/>
                <a:ea typeface="Cambria" panose="02040503050406030204" pitchFamily="18" charset="0"/>
              </a:rPr>
              <a:t>Digitalizing the tickets and Crowd Management at Public Bus Stands</a:t>
            </a:r>
            <a:endParaRPr lang="en-GB" sz="3200" dirty="0"/>
          </a:p>
        </p:txBody>
      </p:sp>
      <p:sp>
        <p:nvSpPr>
          <p:cNvPr id="3" name="Subtitle 2"/>
          <p:cNvSpPr>
            <a:spLocks noGrp="1"/>
          </p:cNvSpPr>
          <p:nvPr>
            <p:ph type="subTitle" idx="1"/>
          </p:nvPr>
        </p:nvSpPr>
        <p:spPr>
          <a:xfrm>
            <a:off x="790468" y="2721956"/>
            <a:ext cx="4332037" cy="552184"/>
          </a:xfrm>
        </p:spPr>
        <p:txBody>
          <a:bodyPr>
            <a:normAutofit/>
          </a:bodyPr>
          <a:lstStyle/>
          <a:p>
            <a:pPr algn="l"/>
            <a:r>
              <a:rPr lang="en-GB" dirty="0"/>
              <a:t>Batch Number: 	CSE - 26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91571296"/>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20211CSE0272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YUKTHI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20211CSE0268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CHANDANA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20211CSE0271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PARINITHA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20211CSE0334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NETHRA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82096" y="2917991"/>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US" b="1" dirty="0">
                <a:solidFill>
                  <a:srgbClr val="17365D"/>
                </a:solidFill>
                <a:latin typeface="Cambria" panose="02040503050406030204" pitchFamily="18" charset="0"/>
                <a:ea typeface="Cambria" panose="02040503050406030204" pitchFamily="18" charset="0"/>
                <a:cs typeface="Verdana"/>
                <a:sym typeface="Verdana"/>
              </a:rPr>
              <a:t> Ramesh </a:t>
            </a:r>
            <a:r>
              <a:rPr lang="en-US" b="1" dirty="0" err="1">
                <a:solidFill>
                  <a:srgbClr val="17365D"/>
                </a:solidFill>
                <a:latin typeface="Cambria" panose="02040503050406030204" pitchFamily="18" charset="0"/>
                <a:ea typeface="Cambria" panose="02040503050406030204" pitchFamily="18" charset="0"/>
                <a:cs typeface="Verdana"/>
                <a:sym typeface="Verdana"/>
              </a:rPr>
              <a:t>Sengodan</a:t>
            </a:r>
            <a:endPar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a:t>
            </a:r>
          </a:p>
          <a:p>
            <a:r>
              <a:rPr lang="en-GB" dirty="0"/>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a:xfrm>
            <a:off x="812800" y="1143001"/>
            <a:ext cx="10668000" cy="4932679"/>
          </a:xfrm>
        </p:spPr>
        <p:txBody>
          <a:bodyPr>
            <a:noAutofit/>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1. System Architecture Overview</a:t>
            </a:r>
          </a:p>
          <a:p>
            <a:pPr marL="400050" lvl="1" indent="0" algn="just">
              <a:lnSpc>
                <a:spcPct val="120000"/>
              </a:lnSpc>
              <a:buNone/>
            </a:pPr>
            <a:r>
              <a:rPr lang="en-US" b="1" dirty="0">
                <a:latin typeface="Times New Roman" panose="02020603050405020304" pitchFamily="18" charset="0"/>
                <a:cs typeface="Times New Roman" panose="02020603050405020304" pitchFamily="18" charset="0"/>
              </a:rPr>
              <a:t>1. Mobile Client (Android App)</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Development: Android Studio</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Features: E-ticketing, real-time bus tracking, crowd management</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Integrations: Google Maps, Firebase for real-time storage and communication</a:t>
            </a:r>
          </a:p>
          <a:p>
            <a:pPr marL="400050" lvl="1" indent="0" algn="just">
              <a:lnSpc>
                <a:spcPct val="120000"/>
              </a:lnSpc>
              <a:buNone/>
            </a:pPr>
            <a:endParaRPr lang="en-US" dirty="0">
              <a:latin typeface="Times New Roman" panose="02020603050405020304" pitchFamily="18" charset="0"/>
              <a:cs typeface="Times New Roman" panose="02020603050405020304" pitchFamily="18" charset="0"/>
            </a:endParaRPr>
          </a:p>
          <a:p>
            <a:pPr marL="400050" lvl="1" indent="0" algn="just">
              <a:lnSpc>
                <a:spcPct val="120000"/>
              </a:lnSpc>
              <a:buNone/>
            </a:pPr>
            <a:r>
              <a:rPr lang="en-US" b="1" dirty="0">
                <a:latin typeface="Times New Roman" panose="02020603050405020304" pitchFamily="18" charset="0"/>
                <a:cs typeface="Times New Roman" panose="02020603050405020304" pitchFamily="18" charset="0"/>
              </a:rPr>
              <a:t>2. Back-End: Firebase</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Database: Realtime Database for user profiles, bookings, and crowd data</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Authentication: Secure user login and registration</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Cloud Functions: Server-side logic for ticket booking, crowd alerts, etc.</a:t>
            </a:r>
          </a:p>
          <a:p>
            <a:pPr marL="400050" lvl="1" indent="0" algn="just">
              <a:lnSpc>
                <a:spcPct val="12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1600" b="1"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1600" b="1" dirty="0">
              <a:latin typeface="Times New Roman" panose="02020603050405020304" pitchFamily="18" charset="0"/>
              <a:cs typeface="Times New Roman" panose="02020603050405020304" pitchFamily="18" charset="0"/>
            </a:endParaRPr>
          </a:p>
          <a:p>
            <a:pPr algn="just">
              <a:lnSpc>
                <a:spcPct val="120000"/>
              </a:lnSpc>
            </a:pPr>
            <a:endParaRPr lang="en-US" sz="1600" b="1" dirty="0">
              <a:latin typeface="Times New Roman" panose="02020603050405020304" pitchFamily="18" charset="0"/>
              <a:cs typeface="Times New Roman" panose="02020603050405020304" pitchFamily="18" charset="0"/>
            </a:endParaRPr>
          </a:p>
          <a:p>
            <a:pPr marL="0" indent="0" algn="just">
              <a:lnSpc>
                <a:spcPct val="12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A8B-C8B7-E759-FFF3-67A2BA43C0D1}"/>
              </a:ext>
            </a:extLst>
          </p:cNvPr>
          <p:cNvSpPr>
            <a:spLocks noGrp="1"/>
          </p:cNvSpPr>
          <p:nvPr>
            <p:ph type="title"/>
          </p:nvPr>
        </p:nvSpPr>
        <p:spPr/>
        <p:txBody>
          <a:bodyPr/>
          <a:lstStyle/>
          <a:p>
            <a:r>
              <a:rPr lang="en-GB" dirty="0"/>
              <a:t>System Design and Implementation</a:t>
            </a:r>
            <a:endParaRPr lang="en-IN" dirty="0"/>
          </a:p>
        </p:txBody>
      </p:sp>
      <p:sp>
        <p:nvSpPr>
          <p:cNvPr id="3" name="Content Placeholder 2">
            <a:extLst>
              <a:ext uri="{FF2B5EF4-FFF2-40B4-BE49-F238E27FC236}">
                <a16:creationId xmlns:a16="http://schemas.microsoft.com/office/drawing/2014/main" id="{FCFFC998-8D53-127F-C825-3C3C16BAFDBB}"/>
              </a:ext>
            </a:extLst>
          </p:cNvPr>
          <p:cNvSpPr>
            <a:spLocks noGrp="1"/>
          </p:cNvSpPr>
          <p:nvPr>
            <p:ph idx="1"/>
          </p:nvPr>
        </p:nvSpPr>
        <p:spPr/>
        <p:txBody>
          <a:bodyPr>
            <a:normAutofit/>
          </a:bodyPr>
          <a:lstStyle/>
          <a:p>
            <a:pPr marL="400050" lvl="1" indent="0" algn="just">
              <a:lnSpc>
                <a:spcPct val="120000"/>
              </a:lnSpc>
              <a:buNone/>
            </a:pPr>
            <a:r>
              <a:rPr lang="en-US" b="1" dirty="0">
                <a:latin typeface="Times New Roman" panose="02020603050405020304" pitchFamily="18" charset="0"/>
                <a:cs typeface="Times New Roman" panose="02020603050405020304" pitchFamily="18" charset="0"/>
              </a:rPr>
              <a:t>3. External APIs</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Payment Gateway: Stripe, PayPal for secure transactions</a:t>
            </a:r>
          </a:p>
          <a:p>
            <a:pPr marL="400050" lvl="1" indent="0" algn="just">
              <a:lnSpc>
                <a:spcPct val="120000"/>
              </a:lnSpc>
              <a:buNone/>
            </a:pPr>
            <a:r>
              <a:rPr lang="en-US" dirty="0">
                <a:latin typeface="Times New Roman" panose="02020603050405020304" pitchFamily="18" charset="0"/>
                <a:cs typeface="Times New Roman" panose="02020603050405020304" pitchFamily="18" charset="0"/>
              </a:rPr>
              <a:t>   - Google Maps API: Real-time bus tracking and route plotting</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2. System Design Breakdown</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UI/UX Design: User-friendly with features like login/sign-up, bus schedules, ticket booking, live bus tracking, and crowd management.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Core Features: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User Authentication (Firebase)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E-ticketing and Payments (Stripe/PayPal)</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Real-time Bus Tracking and Crowd Analytics (YOLOv8 for image processing)</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93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E6E0-0C54-C1D0-EA57-68027B3A6E2E}"/>
              </a:ext>
            </a:extLst>
          </p:cNvPr>
          <p:cNvSpPr>
            <a:spLocks noGrp="1"/>
          </p:cNvSpPr>
          <p:nvPr>
            <p:ph type="title"/>
          </p:nvPr>
        </p:nvSpPr>
        <p:spPr/>
        <p:txBody>
          <a:bodyPr/>
          <a:lstStyle/>
          <a:p>
            <a:r>
              <a:rPr lang="en-GB" dirty="0"/>
              <a:t>System Design and Implementation</a:t>
            </a:r>
            <a:endParaRPr lang="en-IN" dirty="0"/>
          </a:p>
        </p:txBody>
      </p:sp>
      <p:sp>
        <p:nvSpPr>
          <p:cNvPr id="3" name="Content Placeholder 2">
            <a:extLst>
              <a:ext uri="{FF2B5EF4-FFF2-40B4-BE49-F238E27FC236}">
                <a16:creationId xmlns:a16="http://schemas.microsoft.com/office/drawing/2014/main" id="{2FF7940F-2CBF-DD52-25DF-B215456881EE}"/>
              </a:ext>
            </a:extLst>
          </p:cNvPr>
          <p:cNvSpPr>
            <a:spLocks noGrp="1"/>
          </p:cNvSpPr>
          <p:nvPr>
            <p:ph idx="1"/>
          </p:nvPr>
        </p:nvSpPr>
        <p:spPr/>
        <p:txBody>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3. Firebase Back-End Development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Cloud Functions: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Booking logic, bus location updates, and crowd density alerts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Automated alerts for overcrowding</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4. Testing &amp; Deployment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Testing: Unit, Integration, User Acceptance, and Stress Testing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Deployment: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Admin Dashboard on Firebase Hosting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 Android App on Google Play Store</a:t>
            </a:r>
          </a:p>
          <a:p>
            <a:pPr marL="0" indent="0">
              <a:buNone/>
            </a:pPr>
            <a:endParaRPr lang="en-IN" dirty="0"/>
          </a:p>
        </p:txBody>
      </p:sp>
    </p:spTree>
    <p:extLst>
      <p:ext uri="{BB962C8B-B14F-4D97-AF65-F5344CB8AC3E}">
        <p14:creationId xmlns:p14="http://schemas.microsoft.com/office/powerpoint/2010/main" val="206988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5" name="Content Placeholder 7">
            <a:extLst>
              <a:ext uri="{FF2B5EF4-FFF2-40B4-BE49-F238E27FC236}">
                <a16:creationId xmlns:a16="http://schemas.microsoft.com/office/drawing/2014/main" id="{1D2EEFA3-C26B-94DE-400B-F1EA0E0CF190}"/>
              </a:ext>
            </a:extLst>
          </p:cNvPr>
          <p:cNvGraphicFramePr>
            <a:graphicFrameLocks noGrp="1"/>
          </p:cNvGraphicFramePr>
          <p:nvPr>
            <p:extLst>
              <p:ext uri="{D42A27DB-BD31-4B8C-83A1-F6EECF244321}">
                <p14:modId xmlns:p14="http://schemas.microsoft.com/office/powerpoint/2010/main" val="883448577"/>
              </p:ext>
            </p:extLst>
          </p:nvPr>
        </p:nvGraphicFramePr>
        <p:xfrm>
          <a:off x="838200" y="1399902"/>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Reduced wait times.</a:t>
            </a:r>
          </a:p>
          <a:p>
            <a:pPr>
              <a:lnSpc>
                <a:spcPct val="200000"/>
              </a:lnSpc>
            </a:pPr>
            <a:r>
              <a:rPr lang="en-US" sz="1800" dirty="0">
                <a:latin typeface="Times New Roman" panose="02020603050405020304" pitchFamily="18" charset="0"/>
                <a:cs typeface="Times New Roman" panose="02020603050405020304" pitchFamily="18" charset="0"/>
              </a:rPr>
              <a:t>Real-time information.</a:t>
            </a:r>
          </a:p>
          <a:p>
            <a:pPr>
              <a:lnSpc>
                <a:spcPct val="200000"/>
              </a:lnSpc>
            </a:pPr>
            <a:r>
              <a:rPr lang="en-US" sz="1800" dirty="0">
                <a:latin typeface="Times New Roman" panose="02020603050405020304" pitchFamily="18" charset="0"/>
                <a:cs typeface="Times New Roman" panose="02020603050405020304" pitchFamily="18" charset="0"/>
              </a:rPr>
              <a:t>Dynamic bus scheduling.</a:t>
            </a:r>
          </a:p>
          <a:p>
            <a:pPr>
              <a:lnSpc>
                <a:spcPct val="200000"/>
              </a:lnSpc>
            </a:pPr>
            <a:r>
              <a:rPr lang="en-US" sz="1800" dirty="0">
                <a:latin typeface="Times New Roman" panose="02020603050405020304" pitchFamily="18" charset="0"/>
                <a:cs typeface="Times New Roman" panose="02020603050405020304" pitchFamily="18" charset="0"/>
              </a:rPr>
              <a:t>Cashless transactions.</a:t>
            </a:r>
          </a:p>
          <a:p>
            <a:pPr>
              <a:lnSpc>
                <a:spcPct val="200000"/>
              </a:lnSpc>
            </a:pPr>
            <a:r>
              <a:rPr lang="en-US" sz="1800" dirty="0">
                <a:latin typeface="Times New Roman" panose="02020603050405020304" pitchFamily="18" charset="0"/>
                <a:cs typeface="Times New Roman" panose="02020603050405020304" pitchFamily="18" charset="0"/>
              </a:rPr>
              <a:t>Better crowd distribution.</a:t>
            </a:r>
          </a:p>
          <a:p>
            <a:pPr>
              <a:lnSpc>
                <a:spcPct val="200000"/>
              </a:lnSpc>
            </a:pPr>
            <a:r>
              <a:rPr lang="en-US" sz="1800" dirty="0">
                <a:latin typeface="Times New Roman" panose="02020603050405020304" pitchFamily="18" charset="0"/>
                <a:cs typeface="Times New Roman" panose="02020603050405020304" pitchFamily="18" charset="0"/>
              </a:rPr>
              <a:t>Lower maintenance and staffing costs.</a:t>
            </a:r>
          </a:p>
          <a:p>
            <a:pPr>
              <a:lnSpc>
                <a:spcPct val="200000"/>
              </a:lnSpc>
            </a:pPr>
            <a:r>
              <a:rPr lang="en-US" sz="1800" dirty="0">
                <a:latin typeface="Times New Roman" panose="02020603050405020304" pitchFamily="18" charset="0"/>
                <a:cs typeface="Times New Roman" panose="02020603050405020304" pitchFamily="18" charset="0"/>
              </a:rPr>
              <a:t>Smart city integration.</a:t>
            </a:r>
          </a:p>
          <a:p>
            <a:pPr>
              <a:lnSpc>
                <a:spcPct val="200000"/>
              </a:lnSpc>
            </a:pPr>
            <a:r>
              <a:rPr lang="en-US" sz="1800" dirty="0">
                <a:latin typeface="Times New Roman" panose="02020603050405020304" pitchFamily="18" charset="0"/>
                <a:cs typeface="Times New Roman" panose="02020603050405020304" pitchFamily="18" charset="0"/>
              </a:rPr>
              <a:t>Increased passenger satisfaction.</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69D6-3385-699E-E0D1-C61ADB2CFA02}"/>
              </a:ext>
            </a:extLst>
          </p:cNvPr>
          <p:cNvSpPr>
            <a:spLocks noGrp="1"/>
          </p:cNvSpPr>
          <p:nvPr>
            <p:ph type="title"/>
          </p:nvPr>
        </p:nvSpPr>
        <p:spPr>
          <a:xfrm>
            <a:off x="812800" y="274638"/>
            <a:ext cx="10668000" cy="487364"/>
          </a:xfrm>
        </p:spPr>
        <p:txBody>
          <a:bodyPr/>
          <a:lstStyle/>
          <a:p>
            <a:r>
              <a:rPr lang="en-GB" dirty="0"/>
              <a:t>Results Obtained</a:t>
            </a:r>
            <a:endParaRPr lang="en-IN" dirty="0"/>
          </a:p>
        </p:txBody>
      </p:sp>
      <p:sp>
        <p:nvSpPr>
          <p:cNvPr id="3" name="Content Placeholder 2">
            <a:extLst>
              <a:ext uri="{FF2B5EF4-FFF2-40B4-BE49-F238E27FC236}">
                <a16:creationId xmlns:a16="http://schemas.microsoft.com/office/drawing/2014/main" id="{DBADD2BD-ECEC-EE79-23D8-5C402B9DAC01}"/>
              </a:ext>
            </a:extLst>
          </p:cNvPr>
          <p:cNvSpPr>
            <a:spLocks noGrp="1"/>
          </p:cNvSpPr>
          <p:nvPr>
            <p:ph idx="1"/>
          </p:nvPr>
        </p:nvSpPr>
        <p:spPr>
          <a:xfrm>
            <a:off x="812800" y="929360"/>
            <a:ext cx="10668000" cy="5069839"/>
          </a:xfrm>
        </p:spPr>
        <p:txBody>
          <a:bodyPr>
            <a:normAutofit/>
          </a:bodyPr>
          <a:lstStyle/>
          <a:p>
            <a:r>
              <a:rPr lang="en-IN" sz="2000" dirty="0">
                <a:latin typeface="Times New Roman" panose="02020603050405020304" pitchFamily="18" charset="0"/>
                <a:cs typeface="Times New Roman" panose="02020603050405020304" pitchFamily="18" charset="0"/>
              </a:rPr>
              <a:t>User Interface</a:t>
            </a:r>
          </a:p>
        </p:txBody>
      </p:sp>
      <p:pic>
        <p:nvPicPr>
          <p:cNvPr id="7" name="Picture 6">
            <a:extLst>
              <a:ext uri="{FF2B5EF4-FFF2-40B4-BE49-F238E27FC236}">
                <a16:creationId xmlns:a16="http://schemas.microsoft.com/office/drawing/2014/main" id="{879216E6-8061-0C7D-C91B-ACF18ABD0E9F}"/>
              </a:ext>
            </a:extLst>
          </p:cNvPr>
          <p:cNvPicPr>
            <a:picLocks noChangeAspect="1"/>
          </p:cNvPicPr>
          <p:nvPr/>
        </p:nvPicPr>
        <p:blipFill>
          <a:blip r:embed="rId2" cstate="print">
            <a:extLst>
              <a:ext uri="{28A0092B-C50C-407E-A947-70E740481C1C}">
                <a14:useLocalDpi xmlns:a14="http://schemas.microsoft.com/office/drawing/2010/main" val="0"/>
              </a:ext>
            </a:extLst>
          </a:blip>
          <a:srcRect t="1926" b="2700"/>
          <a:stretch/>
        </p:blipFill>
        <p:spPr>
          <a:xfrm>
            <a:off x="3454401" y="1026158"/>
            <a:ext cx="3857625" cy="5347896"/>
          </a:xfrm>
          <a:prstGeom prst="rect">
            <a:avLst/>
          </a:prstGeom>
        </p:spPr>
      </p:pic>
      <p:pic>
        <p:nvPicPr>
          <p:cNvPr id="9" name="Picture 8">
            <a:extLst>
              <a:ext uri="{FF2B5EF4-FFF2-40B4-BE49-F238E27FC236}">
                <a16:creationId xmlns:a16="http://schemas.microsoft.com/office/drawing/2014/main" id="{1AC6D17E-8BDD-B0F2-A707-B1B67D608093}"/>
              </a:ext>
            </a:extLst>
          </p:cNvPr>
          <p:cNvPicPr>
            <a:picLocks noChangeAspect="1"/>
          </p:cNvPicPr>
          <p:nvPr/>
        </p:nvPicPr>
        <p:blipFill>
          <a:blip r:embed="rId3" cstate="print">
            <a:extLst>
              <a:ext uri="{28A0092B-C50C-407E-A947-70E740481C1C}">
                <a14:useLocalDpi xmlns:a14="http://schemas.microsoft.com/office/drawing/2010/main" val="0"/>
              </a:ext>
            </a:extLst>
          </a:blip>
          <a:srcRect b="2162"/>
          <a:stretch/>
        </p:blipFill>
        <p:spPr>
          <a:xfrm>
            <a:off x="7609841" y="1026158"/>
            <a:ext cx="3870959" cy="5333997"/>
          </a:xfrm>
          <a:prstGeom prst="rect">
            <a:avLst/>
          </a:prstGeom>
        </p:spPr>
      </p:pic>
      <p:sp>
        <p:nvSpPr>
          <p:cNvPr id="10" name="TextBox 9">
            <a:extLst>
              <a:ext uri="{FF2B5EF4-FFF2-40B4-BE49-F238E27FC236}">
                <a16:creationId xmlns:a16="http://schemas.microsoft.com/office/drawing/2014/main" id="{62C9926A-7D64-D716-C4B3-27AD524ADB96}"/>
              </a:ext>
            </a:extLst>
          </p:cNvPr>
          <p:cNvSpPr txBox="1"/>
          <p:nvPr/>
        </p:nvSpPr>
        <p:spPr>
          <a:xfrm>
            <a:off x="3942080" y="3683825"/>
            <a:ext cx="743712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Splash Activity	Enter Mobile no	            User Dashboard 	                 Bus Tracker</a:t>
            </a:r>
          </a:p>
        </p:txBody>
      </p:sp>
      <p:sp>
        <p:nvSpPr>
          <p:cNvPr id="11" name="TextBox 10">
            <a:extLst>
              <a:ext uri="{FF2B5EF4-FFF2-40B4-BE49-F238E27FC236}">
                <a16:creationId xmlns:a16="http://schemas.microsoft.com/office/drawing/2014/main" id="{A417BFB5-1EBE-87DA-1FD7-9BA54696DC3B}"/>
              </a:ext>
            </a:extLst>
          </p:cNvPr>
          <p:cNvSpPr txBox="1"/>
          <p:nvPr/>
        </p:nvSpPr>
        <p:spPr>
          <a:xfrm>
            <a:off x="4023360" y="6131277"/>
            <a:ext cx="727456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Enter OTP 	                    Enter Username 		           Ticket Booking 	             Crowd Report</a:t>
            </a:r>
          </a:p>
        </p:txBody>
      </p:sp>
    </p:spTree>
    <p:extLst>
      <p:ext uri="{BB962C8B-B14F-4D97-AF65-F5344CB8AC3E}">
        <p14:creationId xmlns:p14="http://schemas.microsoft.com/office/powerpoint/2010/main" val="42452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CCD7D-17A5-50A8-3856-31C8A2590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78484-0D8D-FE47-0685-3F2D06AED395}"/>
              </a:ext>
            </a:extLst>
          </p:cNvPr>
          <p:cNvSpPr>
            <a:spLocks noGrp="1"/>
          </p:cNvSpPr>
          <p:nvPr>
            <p:ph type="title"/>
          </p:nvPr>
        </p:nvSpPr>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E89DC2C7-3C2B-0990-C0A3-560653CC2DC2}"/>
              </a:ext>
            </a:extLst>
          </p:cNvPr>
          <p:cNvSpPr>
            <a:spLocks noGrp="1"/>
          </p:cNvSpPr>
          <p:nvPr>
            <p:ph idx="1"/>
          </p:nvPr>
        </p:nvSpPr>
        <p:spPr>
          <a:xfrm>
            <a:off x="812800" y="939489"/>
            <a:ext cx="10668000" cy="5191758"/>
          </a:xfrm>
        </p:spPr>
        <p:txBody>
          <a:bodyPr>
            <a:normAutofit/>
          </a:bodyPr>
          <a:lstStyle/>
          <a:p>
            <a:r>
              <a:rPr lang="en-IN" sz="2000" dirty="0">
                <a:latin typeface="Times New Roman" panose="02020603050405020304" pitchFamily="18" charset="0"/>
                <a:cs typeface="Times New Roman" panose="02020603050405020304" pitchFamily="18" charset="0"/>
              </a:rPr>
              <a:t>Driver Interface</a:t>
            </a:r>
          </a:p>
        </p:txBody>
      </p:sp>
      <p:pic>
        <p:nvPicPr>
          <p:cNvPr id="6" name="Picture 5">
            <a:extLst>
              <a:ext uri="{FF2B5EF4-FFF2-40B4-BE49-F238E27FC236}">
                <a16:creationId xmlns:a16="http://schemas.microsoft.com/office/drawing/2014/main" id="{DEF00F97-2038-DFBF-5A14-1DAD62739D56}"/>
              </a:ext>
            </a:extLst>
          </p:cNvPr>
          <p:cNvPicPr>
            <a:picLocks noChangeAspect="1"/>
          </p:cNvPicPr>
          <p:nvPr/>
        </p:nvPicPr>
        <p:blipFill>
          <a:blip r:embed="rId2" cstate="print">
            <a:extLst>
              <a:ext uri="{28A0092B-C50C-407E-A947-70E740481C1C}">
                <a14:useLocalDpi xmlns:a14="http://schemas.microsoft.com/office/drawing/2010/main" val="0"/>
              </a:ext>
            </a:extLst>
          </a:blip>
          <a:srcRect t="5088" b="6263"/>
          <a:stretch/>
        </p:blipFill>
        <p:spPr>
          <a:xfrm>
            <a:off x="4196080" y="1036320"/>
            <a:ext cx="6441440" cy="4836160"/>
          </a:xfrm>
          <a:prstGeom prst="rect">
            <a:avLst/>
          </a:prstGeom>
        </p:spPr>
      </p:pic>
      <p:sp>
        <p:nvSpPr>
          <p:cNvPr id="7" name="Rectangle 6">
            <a:extLst>
              <a:ext uri="{FF2B5EF4-FFF2-40B4-BE49-F238E27FC236}">
                <a16:creationId xmlns:a16="http://schemas.microsoft.com/office/drawing/2014/main" id="{310F7F8C-BAA4-62F9-EAE4-E5B7E9FE26FA}"/>
              </a:ext>
            </a:extLst>
          </p:cNvPr>
          <p:cNvSpPr/>
          <p:nvPr/>
        </p:nvSpPr>
        <p:spPr>
          <a:xfrm>
            <a:off x="4683760" y="5872480"/>
            <a:ext cx="5334000"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37E52AF-99B0-6E89-3609-153864184A42}"/>
              </a:ext>
            </a:extLst>
          </p:cNvPr>
          <p:cNvSpPr txBox="1"/>
          <p:nvPr/>
        </p:nvSpPr>
        <p:spPr>
          <a:xfrm>
            <a:off x="5008880" y="5852160"/>
            <a:ext cx="549656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Driver Login 		         Live Location </a:t>
            </a:r>
          </a:p>
          <a:p>
            <a:r>
              <a:rPr lang="en-IN" dirty="0">
                <a:latin typeface="Times New Roman" panose="02020603050405020304" pitchFamily="18" charset="0"/>
                <a:cs typeface="Times New Roman" panose="02020603050405020304" pitchFamily="18" charset="0"/>
              </a:rPr>
              <a:t>		  	     and Ticket Scanner</a:t>
            </a:r>
          </a:p>
        </p:txBody>
      </p:sp>
    </p:spTree>
    <p:extLst>
      <p:ext uri="{BB962C8B-B14F-4D97-AF65-F5344CB8AC3E}">
        <p14:creationId xmlns:p14="http://schemas.microsoft.com/office/powerpoint/2010/main" val="219722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1BB18-A925-07F6-6CE3-B23A8F255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2508B-8F8D-7CA2-9A73-379B01D47007}"/>
              </a:ext>
            </a:extLst>
          </p:cNvPr>
          <p:cNvSpPr>
            <a:spLocks noGrp="1"/>
          </p:cNvSpPr>
          <p:nvPr>
            <p:ph type="title"/>
          </p:nvPr>
        </p:nvSpPr>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69C99AA3-7993-AFC9-BF0B-FB4651309591}"/>
              </a:ext>
            </a:extLst>
          </p:cNvPr>
          <p:cNvSpPr>
            <a:spLocks noGrp="1"/>
          </p:cNvSpPr>
          <p:nvPr>
            <p:ph idx="1"/>
          </p:nvPr>
        </p:nvSpPr>
        <p:spPr>
          <a:xfrm>
            <a:off x="812800" y="909320"/>
            <a:ext cx="10668000" cy="5201918"/>
          </a:xfrm>
        </p:spPr>
        <p:txBody>
          <a:bodyPr>
            <a:normAutofit/>
          </a:bodyPr>
          <a:lstStyle/>
          <a:p>
            <a:r>
              <a:rPr lang="en-IN" sz="2000" dirty="0">
                <a:latin typeface="Times New Roman" panose="02020603050405020304" pitchFamily="18" charset="0"/>
                <a:cs typeface="Times New Roman" panose="02020603050405020304" pitchFamily="18" charset="0"/>
              </a:rPr>
              <a:t> Admin Interface</a:t>
            </a:r>
          </a:p>
        </p:txBody>
      </p:sp>
      <p:pic>
        <p:nvPicPr>
          <p:cNvPr id="6" name="Picture 5">
            <a:extLst>
              <a:ext uri="{FF2B5EF4-FFF2-40B4-BE49-F238E27FC236}">
                <a16:creationId xmlns:a16="http://schemas.microsoft.com/office/drawing/2014/main" id="{6F078DFD-F9B0-815F-D991-299753B0E81D}"/>
              </a:ext>
            </a:extLst>
          </p:cNvPr>
          <p:cNvPicPr>
            <a:picLocks noChangeAspect="1"/>
          </p:cNvPicPr>
          <p:nvPr/>
        </p:nvPicPr>
        <p:blipFill>
          <a:blip r:embed="rId2" cstate="print">
            <a:extLst>
              <a:ext uri="{28A0092B-C50C-407E-A947-70E740481C1C}">
                <a14:useLocalDpi xmlns:a14="http://schemas.microsoft.com/office/drawing/2010/main" val="0"/>
              </a:ext>
            </a:extLst>
          </a:blip>
          <a:srcRect t="20068" b="14790"/>
          <a:stretch/>
        </p:blipFill>
        <p:spPr>
          <a:xfrm>
            <a:off x="4165600" y="1036320"/>
            <a:ext cx="7315200" cy="4897119"/>
          </a:xfrm>
          <a:prstGeom prst="rect">
            <a:avLst/>
          </a:prstGeom>
        </p:spPr>
      </p:pic>
      <p:sp>
        <p:nvSpPr>
          <p:cNvPr id="8" name="Rectangle 7">
            <a:extLst>
              <a:ext uri="{FF2B5EF4-FFF2-40B4-BE49-F238E27FC236}">
                <a16:creationId xmlns:a16="http://schemas.microsoft.com/office/drawing/2014/main" id="{AC90B87F-AA79-40D2-6931-9AB22069A835}"/>
              </a:ext>
            </a:extLst>
          </p:cNvPr>
          <p:cNvSpPr/>
          <p:nvPr/>
        </p:nvSpPr>
        <p:spPr>
          <a:xfrm>
            <a:off x="4328160" y="5963918"/>
            <a:ext cx="6969760" cy="2946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10" name="TextBox 9">
            <a:extLst>
              <a:ext uri="{FF2B5EF4-FFF2-40B4-BE49-F238E27FC236}">
                <a16:creationId xmlns:a16="http://schemas.microsoft.com/office/drawing/2014/main" id="{521F15A8-3C52-8E82-1791-ED3F4999E0F8}"/>
              </a:ext>
            </a:extLst>
          </p:cNvPr>
          <p:cNvSpPr txBox="1"/>
          <p:nvPr/>
        </p:nvSpPr>
        <p:spPr>
          <a:xfrm>
            <a:off x="4602480" y="5919705"/>
            <a:ext cx="66954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Admin Login	      Admin Dashboard	      Crowd Details</a:t>
            </a:r>
          </a:p>
        </p:txBody>
      </p:sp>
    </p:spTree>
    <p:extLst>
      <p:ext uri="{BB962C8B-B14F-4D97-AF65-F5344CB8AC3E}">
        <p14:creationId xmlns:p14="http://schemas.microsoft.com/office/powerpoint/2010/main" val="359292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conclusion, adopting an Android-based solution for digitalizing tickets and managing crowds at public bus stands represents a forward-thinking approach to modernizing public transportation.</a:t>
            </a:r>
          </a:p>
          <a:p>
            <a:pPr algn="just">
              <a:lnSpc>
                <a:spcPct val="150000"/>
              </a:lnSpc>
            </a:pPr>
            <a:r>
              <a:rPr lang="en-US" sz="1800" dirty="0">
                <a:latin typeface="Times New Roman" panose="02020603050405020304" pitchFamily="18" charset="0"/>
                <a:cs typeface="Times New Roman" panose="02020603050405020304" pitchFamily="18" charset="0"/>
              </a:rPr>
              <a:t>By enabling passengers to purchase tickets via mobile apps, this system eliminates the hassle of cash transactions, reduces paper waste, and shortens waiting times. </a:t>
            </a:r>
          </a:p>
          <a:p>
            <a:pPr algn="just">
              <a:lnSpc>
                <a:spcPct val="150000"/>
              </a:lnSpc>
            </a:pPr>
            <a:r>
              <a:rPr lang="en-US" sz="1800" dirty="0">
                <a:latin typeface="Times New Roman" panose="02020603050405020304" pitchFamily="18" charset="0"/>
                <a:cs typeface="Times New Roman" panose="02020603050405020304" pitchFamily="18" charset="0"/>
              </a:rPr>
              <a:t>Furthermore, real-time updates on bus schedules and passenger volumes allow commuters to plan their journeys more efficiently while helping authorities manage crowd flow and avoid congestion during peak hours. </a:t>
            </a:r>
          </a:p>
          <a:p>
            <a:pPr algn="just">
              <a:lnSpc>
                <a:spcPct val="150000"/>
              </a:lnSpc>
            </a:pPr>
            <a:r>
              <a:rPr lang="en-US" sz="1800" dirty="0">
                <a:latin typeface="Times New Roman" panose="02020603050405020304" pitchFamily="18" charset="0"/>
                <a:cs typeface="Times New Roman" panose="02020603050405020304" pitchFamily="18" charset="0"/>
              </a:rPr>
              <a:t>This digital transformation not only streamlines the overall transportation experience but also fosters a safer, more sustainable, and user-centric public transit system, paving the way for more organized urban mobility solutions in the future.</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62500" lnSpcReduction="20000"/>
          </a:bodyPr>
          <a:lstStyle/>
          <a:p>
            <a:pPr marL="342900" lvl="0" indent="-342900" algn="just">
              <a:lnSpc>
                <a:spcPct val="150000"/>
              </a:lnSpc>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 Bieler,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Skretting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Büdinger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T.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Grønli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"Survey of Automated Fare Collection Solutions in Public Transportation," in IEEE Transactions on Intelligent Transportation Systems, vol. 23, no. 9, pp. 14248-14266, Sept. 2022,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10.1109/TITS.2022.3161606.</a:t>
            </a:r>
          </a:p>
          <a:p>
            <a:pPr marL="342900" lvl="0" indent="-342900" algn="just">
              <a:lnSpc>
                <a:spcPct val="150000"/>
              </a:lnSpc>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Sankarananrayanan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P. Hamilton, "Mobile enabled bus tracking and ticketing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2014 2nd International Conference on Information and Communication Technology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ICoICT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Bandung, Indonesia, 2014, pp. 475-480,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10.1109/ICoICT.2014.6914108.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Sundaramoorthy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Revathy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Yamuna Ilango, and Ananth Kumar Tamilarasan. "Smart bus passengers information and safety management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Pure and Applied Mathematics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119.14 (2018): 795-800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Fantin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Irudaya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Raj, E., and M. Appadurai. "Internet of things-based smart transportation system for smart cities."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Intelligent Systems for Social Good: Theory and Practice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Singapore: Springer Nature Singapore, 2022. 39-50.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Nguyen, Nguyen Phong, and Emmanuel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Mogaji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"Information technology for enhancing transportation in developing countries."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Management and information technology in the digital era: Challenges and perspectives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Emerald Publishing Limited, 2022. 81-94.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Jevinger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Åse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Jan A. Persson. "Information-based disturbance management for public transport."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Project report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(2016).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Keller, Christine, et al. "Understanding the usefulness and acceptance of adaptivity in smart public transport."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HCI in Mobility, Transport, and Automotive Systems: First International Conference,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MobiTAS</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2019, Held as Part of the 21st HCI International Conference, HCII 2019, Orlando, FL, USA, July 26-31, 2019, Proceedings 21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Springer International Publishing, 2019.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Baldauf, Matthias, and Martin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Tomitsch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"Pervasive displays for public transport: an overview of ubiquitous interactive passenger services."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9TH ACM international symposium on pervasive displays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Kaushik, Varun, and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Suhas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"Fool Proof ticketing System for public transport."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2018 3rd International Conference on Communication and Electronics Systems (ICCES)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IEEE, 2018.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Kočárková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Dagmar,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Vojtěch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Novotný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Jana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Jíšová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"Design of public transport stops and stations and its contribution to attractive and accessible public transport."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2019 Smart City Symposium Prague (SCSP)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IEEE, 2019.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Digitalizing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tickets and crowd management at public bus stands through an Android application offers a practical and user-friendly solution. </a:t>
            </a:r>
          </a:p>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app allows passengers to purchase tickets digitally using QR codes, reducing the need for physical cash and paper tickets. This streamlines the boarding process, minimizes queues, and improves overall convenience. </a:t>
            </a:r>
          </a:p>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For crowd management, the app can provide real-time information on bus schedules, passenger load, and station capacity, enabling better flow control and preventing overcrowding. </a:t>
            </a:r>
          </a:p>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By using technology that's accessible and efficient, public transport systems can become more organized and commuter-friendly.</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1928-9F4E-D251-1B30-BEB68F2771B8}"/>
              </a:ext>
            </a:extLst>
          </p:cNvPr>
          <p:cNvSpPr>
            <a:spLocks noGrp="1"/>
          </p:cNvSpPr>
          <p:nvPr>
            <p:ph type="title"/>
          </p:nvPr>
        </p:nvSpPr>
        <p:spPr/>
        <p:txBody>
          <a:bodyPr/>
          <a:lstStyle/>
          <a:p>
            <a:r>
              <a:rPr lang="en-IN" dirty="0"/>
              <a:t>Publication Details</a:t>
            </a:r>
          </a:p>
        </p:txBody>
      </p:sp>
      <p:sp>
        <p:nvSpPr>
          <p:cNvPr id="3" name="Content Placeholder 2">
            <a:extLst>
              <a:ext uri="{FF2B5EF4-FFF2-40B4-BE49-F238E27FC236}">
                <a16:creationId xmlns:a16="http://schemas.microsoft.com/office/drawing/2014/main" id="{EE2C45BD-B85E-37EB-AB40-5C2218D8784E}"/>
              </a:ext>
            </a:extLst>
          </p:cNvPr>
          <p:cNvSpPr>
            <a:spLocks noGrp="1"/>
          </p:cNvSpPr>
          <p:nvPr>
            <p:ph idx="1"/>
          </p:nvPr>
        </p:nvSpPr>
        <p:spPr/>
        <p:txBody>
          <a:bodyPr>
            <a:normAutofit/>
          </a:bodyPr>
          <a:lstStyle/>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r>
              <a:rPr lang="en-US" sz="3200" b="0" i="0" dirty="0">
                <a:effectLst/>
                <a:latin typeface="Times New Roman" panose="02020603050405020304" pitchFamily="18" charset="0"/>
                <a:cs typeface="Times New Roman" panose="02020603050405020304" pitchFamily="18" charset="0"/>
              </a:rPr>
              <a:t>International Conference on Emerging Research in Computing, Information, Communication, Artificial Intelligence and Machine learning, ERCICAM 2025</a:t>
            </a:r>
            <a:endParaRPr lang="en-US" sz="3200" dirty="0">
              <a:latin typeface="Times New Roman" panose="02020603050405020304" pitchFamily="18" charset="0"/>
              <a:cs typeface="Times New Roman" panose="02020603050405020304" pitchFamily="18" charset="0"/>
            </a:endParaRPr>
          </a:p>
          <a:p>
            <a:pPr marL="0" indent="0" algn="ctr">
              <a:buNone/>
            </a:pPr>
            <a:r>
              <a:rPr lang="en-IN" sz="3200" b="1" i="0" dirty="0">
                <a:effectLst/>
                <a:latin typeface="Times New Roman" panose="02020603050405020304" pitchFamily="18" charset="0"/>
                <a:cs typeface="Times New Roman" panose="02020603050405020304" pitchFamily="18" charset="0"/>
              </a:rPr>
              <a:t>07 &amp; 08 March, 2025</a:t>
            </a:r>
          </a:p>
          <a:p>
            <a:pPr marL="0" indent="0" algn="ctr">
              <a:buNone/>
            </a:pPr>
            <a:r>
              <a:rPr lang="en-US" sz="3200" b="0" i="0" dirty="0" err="1">
                <a:effectLst/>
                <a:latin typeface="Times New Roman" panose="02020603050405020304" pitchFamily="18" charset="0"/>
                <a:cs typeface="Times New Roman" panose="02020603050405020304" pitchFamily="18" charset="0"/>
              </a:rPr>
              <a:t>Nitte</a:t>
            </a:r>
            <a:r>
              <a:rPr lang="en-US" sz="3200" b="0" i="0" dirty="0">
                <a:effectLst/>
                <a:latin typeface="Times New Roman" panose="02020603050405020304" pitchFamily="18" charset="0"/>
                <a:cs typeface="Times New Roman" panose="02020603050405020304" pitchFamily="18" charset="0"/>
              </a:rPr>
              <a:t> Meenakshi Institute of Technology, Bangalore, India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29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4224-EEAE-20C6-AB4D-870662870E22}"/>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B3590CD7-9962-1701-6725-F753A04885C3}"/>
              </a:ext>
            </a:extLst>
          </p:cNvPr>
          <p:cNvGraphicFramePr>
            <a:graphicFrameLocks noGrp="1"/>
          </p:cNvGraphicFramePr>
          <p:nvPr>
            <p:ph idx="1"/>
            <p:extLst>
              <p:ext uri="{D42A27DB-BD31-4B8C-83A1-F6EECF244321}">
                <p14:modId xmlns:p14="http://schemas.microsoft.com/office/powerpoint/2010/main" val="1225649563"/>
              </p:ext>
            </p:extLst>
          </p:nvPr>
        </p:nvGraphicFramePr>
        <p:xfrm>
          <a:off x="812800" y="1066800"/>
          <a:ext cx="10668000" cy="365760"/>
        </p:xfrm>
        <a:graphic>
          <a:graphicData uri="http://schemas.openxmlformats.org/drawingml/2006/table">
            <a:tbl>
              <a:tblPr/>
              <a:tblGrid>
                <a:gridCol w="2182191">
                  <a:extLst>
                    <a:ext uri="{9D8B030D-6E8A-4147-A177-3AD203B41FA5}">
                      <a16:colId xmlns:a16="http://schemas.microsoft.com/office/drawing/2014/main" val="506130840"/>
                    </a:ext>
                  </a:extLst>
                </a:gridCol>
                <a:gridCol w="2796209">
                  <a:extLst>
                    <a:ext uri="{9D8B030D-6E8A-4147-A177-3AD203B41FA5}">
                      <a16:colId xmlns:a16="http://schemas.microsoft.com/office/drawing/2014/main" val="991031325"/>
                    </a:ext>
                  </a:extLst>
                </a:gridCol>
                <a:gridCol w="3472070">
                  <a:extLst>
                    <a:ext uri="{9D8B030D-6E8A-4147-A177-3AD203B41FA5}">
                      <a16:colId xmlns:a16="http://schemas.microsoft.com/office/drawing/2014/main" val="1966244024"/>
                    </a:ext>
                  </a:extLst>
                </a:gridCol>
                <a:gridCol w="2217530">
                  <a:extLst>
                    <a:ext uri="{9D8B030D-6E8A-4147-A177-3AD203B41FA5}">
                      <a16:colId xmlns:a16="http://schemas.microsoft.com/office/drawing/2014/main" val="2874421907"/>
                    </a:ext>
                  </a:extLst>
                </a:gridCol>
              </a:tblGrid>
              <a:tr h="0">
                <a:tc>
                  <a:txBody>
                    <a:bodyPr/>
                    <a:lstStyle/>
                    <a:p>
                      <a:r>
                        <a:rPr lang="en-IN" b="1"/>
                        <a:t>Year</a:t>
                      </a:r>
                      <a:endParaRPr lang="en-IN"/>
                    </a:p>
                  </a:txBody>
                  <a:tcPr anchor="ctr">
                    <a:lnL>
                      <a:noFill/>
                    </a:lnL>
                    <a:lnR>
                      <a:noFill/>
                    </a:lnR>
                    <a:lnT>
                      <a:noFill/>
                    </a:lnT>
                    <a:lnB>
                      <a:noFill/>
                    </a:lnB>
                    <a:noFill/>
                  </a:tcPr>
                </a:tc>
                <a:tc>
                  <a:txBody>
                    <a:bodyPr/>
                    <a:lstStyle/>
                    <a:p>
                      <a:r>
                        <a:rPr lang="en-IN" b="1" dirty="0"/>
                        <a:t>Title</a:t>
                      </a:r>
                      <a:endParaRPr lang="en-IN" dirty="0"/>
                    </a:p>
                  </a:txBody>
                  <a:tcPr anchor="ctr">
                    <a:lnL>
                      <a:noFill/>
                    </a:lnL>
                    <a:lnR>
                      <a:noFill/>
                    </a:lnR>
                    <a:lnT>
                      <a:noFill/>
                    </a:lnT>
                    <a:lnB>
                      <a:noFill/>
                    </a:lnB>
                    <a:noFill/>
                  </a:tcPr>
                </a:tc>
                <a:tc>
                  <a:txBody>
                    <a:bodyPr/>
                    <a:lstStyle/>
                    <a:p>
                      <a:r>
                        <a:rPr lang="en-IN" b="1"/>
                        <a:t>Advantage</a:t>
                      </a:r>
                      <a:endParaRPr lang="en-IN"/>
                    </a:p>
                  </a:txBody>
                  <a:tcPr anchor="ctr">
                    <a:lnL>
                      <a:noFill/>
                    </a:lnL>
                    <a:lnR>
                      <a:noFill/>
                    </a:lnR>
                    <a:lnT>
                      <a:noFill/>
                    </a:lnT>
                    <a:lnB>
                      <a:noFill/>
                    </a:lnB>
                    <a:noFill/>
                  </a:tcPr>
                </a:tc>
                <a:tc>
                  <a:txBody>
                    <a:bodyPr/>
                    <a:lstStyle/>
                    <a:p>
                      <a:r>
                        <a:rPr lang="en-IN" b="1" dirty="0"/>
                        <a:t>Drawbacks</a:t>
                      </a:r>
                      <a:endParaRPr lang="en-IN" dirty="0"/>
                    </a:p>
                  </a:txBody>
                  <a:tcPr anchor="ctr">
                    <a:lnL>
                      <a:noFill/>
                    </a:lnL>
                    <a:lnR>
                      <a:noFill/>
                    </a:lnR>
                    <a:lnT>
                      <a:noFill/>
                    </a:lnT>
                    <a:lnB>
                      <a:noFill/>
                    </a:lnB>
                    <a:noFill/>
                  </a:tcPr>
                </a:tc>
                <a:extLst>
                  <a:ext uri="{0D108BD9-81ED-4DB2-BD59-A6C34878D82A}">
                    <a16:rowId xmlns:a16="http://schemas.microsoft.com/office/drawing/2014/main" val="3839805226"/>
                  </a:ext>
                </a:extLst>
              </a:tr>
            </a:tbl>
          </a:graphicData>
        </a:graphic>
      </p:graphicFrame>
      <p:graphicFrame>
        <p:nvGraphicFramePr>
          <p:cNvPr id="5" name="Table 4">
            <a:extLst>
              <a:ext uri="{FF2B5EF4-FFF2-40B4-BE49-F238E27FC236}">
                <a16:creationId xmlns:a16="http://schemas.microsoft.com/office/drawing/2014/main" id="{8DFF6BC2-6A50-5033-DFB3-5790E62952F5}"/>
              </a:ext>
            </a:extLst>
          </p:cNvPr>
          <p:cNvGraphicFramePr>
            <a:graphicFrameLocks noGrp="1"/>
          </p:cNvGraphicFramePr>
          <p:nvPr>
            <p:extLst>
              <p:ext uri="{D42A27DB-BD31-4B8C-83A1-F6EECF244321}">
                <p14:modId xmlns:p14="http://schemas.microsoft.com/office/powerpoint/2010/main" val="1537617846"/>
              </p:ext>
            </p:extLst>
          </p:nvPr>
        </p:nvGraphicFramePr>
        <p:xfrm>
          <a:off x="812800" y="3276930"/>
          <a:ext cx="10668000" cy="1463040"/>
        </p:xfrm>
        <a:graphic>
          <a:graphicData uri="http://schemas.openxmlformats.org/drawingml/2006/table">
            <a:tbl>
              <a:tblPr/>
              <a:tblGrid>
                <a:gridCol w="904240">
                  <a:extLst>
                    <a:ext uri="{9D8B030D-6E8A-4147-A177-3AD203B41FA5}">
                      <a16:colId xmlns:a16="http://schemas.microsoft.com/office/drawing/2014/main" val="2793902024"/>
                    </a:ext>
                  </a:extLst>
                </a:gridCol>
                <a:gridCol w="2976880">
                  <a:extLst>
                    <a:ext uri="{9D8B030D-6E8A-4147-A177-3AD203B41FA5}">
                      <a16:colId xmlns:a16="http://schemas.microsoft.com/office/drawing/2014/main" val="73391332"/>
                    </a:ext>
                  </a:extLst>
                </a:gridCol>
                <a:gridCol w="3484880">
                  <a:extLst>
                    <a:ext uri="{9D8B030D-6E8A-4147-A177-3AD203B41FA5}">
                      <a16:colId xmlns:a16="http://schemas.microsoft.com/office/drawing/2014/main" val="1308880388"/>
                    </a:ext>
                  </a:extLst>
                </a:gridCol>
                <a:gridCol w="3302000">
                  <a:extLst>
                    <a:ext uri="{9D8B030D-6E8A-4147-A177-3AD203B41FA5}">
                      <a16:colId xmlns:a16="http://schemas.microsoft.com/office/drawing/2014/main" val="4232579228"/>
                    </a:ext>
                  </a:extLst>
                </a:gridCol>
              </a:tblGrid>
              <a:tr h="1463040">
                <a:tc>
                  <a:txBody>
                    <a:bodyPr/>
                    <a:lstStyle/>
                    <a:p>
                      <a:r>
                        <a:rPr lang="en-IN" dirty="0">
                          <a:latin typeface="Times New Roman" panose="02020603050405020304" pitchFamily="18" charset="0"/>
                          <a:cs typeface="Times New Roman" panose="02020603050405020304" pitchFamily="18" charset="0"/>
                        </a:rPr>
                        <a:t>2014</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Mobile enabled bus tracking and ticketing system</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Real-time bus tracking enhances passenger convenience, while alerts improve travel planning and ticket management.</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Reliant on the accuracy of GPS and RFID, as well as continuous internet and device connectivity.</a:t>
                      </a:r>
                    </a:p>
                  </a:txBody>
                  <a:tcPr anchor="ctr">
                    <a:lnL>
                      <a:noFill/>
                    </a:lnL>
                    <a:lnR>
                      <a:noFill/>
                    </a:lnR>
                    <a:lnT>
                      <a:noFill/>
                    </a:lnT>
                    <a:lnB>
                      <a:noFill/>
                    </a:lnB>
                    <a:noFill/>
                  </a:tcPr>
                </a:tc>
                <a:extLst>
                  <a:ext uri="{0D108BD9-81ED-4DB2-BD59-A6C34878D82A}">
                    <a16:rowId xmlns:a16="http://schemas.microsoft.com/office/drawing/2014/main" val="1063966929"/>
                  </a:ext>
                </a:extLst>
              </a:tr>
            </a:tbl>
          </a:graphicData>
        </a:graphic>
      </p:graphicFrame>
      <p:graphicFrame>
        <p:nvGraphicFramePr>
          <p:cNvPr id="6" name="Table 5">
            <a:extLst>
              <a:ext uri="{FF2B5EF4-FFF2-40B4-BE49-F238E27FC236}">
                <a16:creationId xmlns:a16="http://schemas.microsoft.com/office/drawing/2014/main" id="{B932EB59-89A0-6079-445C-EE3C874E96E0}"/>
              </a:ext>
            </a:extLst>
          </p:cNvPr>
          <p:cNvGraphicFramePr>
            <a:graphicFrameLocks noGrp="1"/>
          </p:cNvGraphicFramePr>
          <p:nvPr>
            <p:extLst>
              <p:ext uri="{D42A27DB-BD31-4B8C-83A1-F6EECF244321}">
                <p14:modId xmlns:p14="http://schemas.microsoft.com/office/powerpoint/2010/main" val="1006708355"/>
              </p:ext>
            </p:extLst>
          </p:nvPr>
        </p:nvGraphicFramePr>
        <p:xfrm>
          <a:off x="812800" y="1737360"/>
          <a:ext cx="10668000" cy="1562430"/>
        </p:xfrm>
        <a:graphic>
          <a:graphicData uri="http://schemas.openxmlformats.org/drawingml/2006/table">
            <a:tbl>
              <a:tblPr/>
              <a:tblGrid>
                <a:gridCol w="965200">
                  <a:extLst>
                    <a:ext uri="{9D8B030D-6E8A-4147-A177-3AD203B41FA5}">
                      <a16:colId xmlns:a16="http://schemas.microsoft.com/office/drawing/2014/main" val="1823550803"/>
                    </a:ext>
                  </a:extLst>
                </a:gridCol>
                <a:gridCol w="2895600">
                  <a:extLst>
                    <a:ext uri="{9D8B030D-6E8A-4147-A177-3AD203B41FA5}">
                      <a16:colId xmlns:a16="http://schemas.microsoft.com/office/drawing/2014/main" val="3814871262"/>
                    </a:ext>
                  </a:extLst>
                </a:gridCol>
                <a:gridCol w="3495040">
                  <a:extLst>
                    <a:ext uri="{9D8B030D-6E8A-4147-A177-3AD203B41FA5}">
                      <a16:colId xmlns:a16="http://schemas.microsoft.com/office/drawing/2014/main" val="1036319349"/>
                    </a:ext>
                  </a:extLst>
                </a:gridCol>
                <a:gridCol w="3312160">
                  <a:extLst>
                    <a:ext uri="{9D8B030D-6E8A-4147-A177-3AD203B41FA5}">
                      <a16:colId xmlns:a16="http://schemas.microsoft.com/office/drawing/2014/main" val="1260753092"/>
                    </a:ext>
                  </a:extLst>
                </a:gridCol>
              </a:tblGrid>
              <a:tr h="1562430">
                <a:tc>
                  <a:txBody>
                    <a:bodyPr/>
                    <a:lstStyle/>
                    <a:p>
                      <a:r>
                        <a:rPr lang="en-IN" sz="1800" dirty="0">
                          <a:latin typeface="Times New Roman" panose="02020603050405020304" pitchFamily="18" charset="0"/>
                          <a:cs typeface="Times New Roman" panose="02020603050405020304" pitchFamily="18" charset="0"/>
                        </a:rPr>
                        <a:t>2022</a:t>
                      </a:r>
                    </a:p>
                  </a:txBody>
                  <a:tcPr anchor="ctr">
                    <a:lnL>
                      <a:noFill/>
                    </a:lnL>
                    <a:lnR>
                      <a:noFill/>
                    </a:lnR>
                    <a:lnT>
                      <a:noFill/>
                    </a:lnT>
                    <a:lnB>
                      <a:noFill/>
                    </a:lnB>
                    <a:noFill/>
                  </a:tcPr>
                </a:tc>
                <a:tc>
                  <a:txBody>
                    <a:bodyPr/>
                    <a:lstStyle/>
                    <a:p>
                      <a:pPr algn="just"/>
                      <a:r>
                        <a:rPr lang="en-US" sz="1800" dirty="0">
                          <a:latin typeface="Times New Roman" panose="02020603050405020304" pitchFamily="18" charset="0"/>
                          <a:cs typeface="Times New Roman" panose="02020603050405020304" pitchFamily="18" charset="0"/>
                        </a:rPr>
                        <a:t>Survey of Automated Fare Collection Solutions in Public Transportation</a:t>
                      </a:r>
                    </a:p>
                  </a:txBody>
                  <a:tcPr anchor="ctr">
                    <a:lnL>
                      <a:noFill/>
                    </a:lnL>
                    <a:lnR>
                      <a:noFill/>
                    </a:lnR>
                    <a:lnT>
                      <a:noFill/>
                    </a:lnT>
                    <a:lnB>
                      <a:noFill/>
                    </a:lnB>
                    <a:noFill/>
                  </a:tcPr>
                </a:tc>
                <a:tc>
                  <a:txBody>
                    <a:bodyPr/>
                    <a:lstStyle/>
                    <a:p>
                      <a:pPr algn="just"/>
                      <a:r>
                        <a:rPr lang="en-US" sz="1800" dirty="0">
                          <a:latin typeface="Times New Roman" panose="02020603050405020304" pitchFamily="18" charset="0"/>
                          <a:cs typeface="Times New Roman" panose="02020603050405020304" pitchFamily="18" charset="0"/>
                        </a:rPr>
                        <a:t>Automating fare collection reduces inefficiency, while machine learning enhances decision-making and provides deeper customer insights.</a:t>
                      </a:r>
                    </a:p>
                  </a:txBody>
                  <a:tcPr anchor="ctr">
                    <a:lnL>
                      <a:noFill/>
                    </a:lnL>
                    <a:lnR>
                      <a:noFill/>
                    </a:lnR>
                    <a:lnT>
                      <a:noFill/>
                    </a:lnT>
                    <a:lnB>
                      <a:noFill/>
                    </a:lnB>
                    <a:noFill/>
                  </a:tcPr>
                </a:tc>
                <a:tc>
                  <a:txBody>
                    <a:bodyPr/>
                    <a:lstStyle/>
                    <a:p>
                      <a:pPr algn="just"/>
                      <a:r>
                        <a:rPr lang="en-US" sz="1800" dirty="0">
                          <a:latin typeface="Times New Roman" panose="02020603050405020304" pitchFamily="18" charset="0"/>
                          <a:cs typeface="Times New Roman" panose="02020603050405020304" pitchFamily="18" charset="0"/>
                        </a:rPr>
                        <a:t>High implementation costs for advanced systems and dependency on reliable infrastructure and technologies.</a:t>
                      </a:r>
                    </a:p>
                  </a:txBody>
                  <a:tcPr anchor="ctr">
                    <a:lnL>
                      <a:noFill/>
                    </a:lnL>
                    <a:lnR>
                      <a:noFill/>
                    </a:lnR>
                    <a:lnT>
                      <a:noFill/>
                    </a:lnT>
                    <a:lnB>
                      <a:noFill/>
                    </a:lnB>
                    <a:noFill/>
                  </a:tcPr>
                </a:tc>
                <a:extLst>
                  <a:ext uri="{0D108BD9-81ED-4DB2-BD59-A6C34878D82A}">
                    <a16:rowId xmlns:a16="http://schemas.microsoft.com/office/drawing/2014/main" val="3320488534"/>
                  </a:ext>
                </a:extLst>
              </a:tr>
            </a:tbl>
          </a:graphicData>
        </a:graphic>
      </p:graphicFrame>
      <p:graphicFrame>
        <p:nvGraphicFramePr>
          <p:cNvPr id="7" name="Table 6">
            <a:extLst>
              <a:ext uri="{FF2B5EF4-FFF2-40B4-BE49-F238E27FC236}">
                <a16:creationId xmlns:a16="http://schemas.microsoft.com/office/drawing/2014/main" id="{12041D1E-9B8F-6480-724C-8700391EBF9A}"/>
              </a:ext>
            </a:extLst>
          </p:cNvPr>
          <p:cNvGraphicFramePr>
            <a:graphicFrameLocks noGrp="1"/>
          </p:cNvGraphicFramePr>
          <p:nvPr>
            <p:extLst>
              <p:ext uri="{D42A27DB-BD31-4B8C-83A1-F6EECF244321}">
                <p14:modId xmlns:p14="http://schemas.microsoft.com/office/powerpoint/2010/main" val="3744096515"/>
              </p:ext>
            </p:extLst>
          </p:nvPr>
        </p:nvGraphicFramePr>
        <p:xfrm>
          <a:off x="645160" y="5311140"/>
          <a:ext cx="10668000" cy="365760"/>
        </p:xfrm>
        <a:graphic>
          <a:graphicData uri="http://schemas.openxmlformats.org/drawingml/2006/table">
            <a:tbl>
              <a:tblPr/>
              <a:tblGrid>
                <a:gridCol w="2667000">
                  <a:extLst>
                    <a:ext uri="{9D8B030D-6E8A-4147-A177-3AD203B41FA5}">
                      <a16:colId xmlns:a16="http://schemas.microsoft.com/office/drawing/2014/main" val="2271674787"/>
                    </a:ext>
                  </a:extLst>
                </a:gridCol>
                <a:gridCol w="2667000">
                  <a:extLst>
                    <a:ext uri="{9D8B030D-6E8A-4147-A177-3AD203B41FA5}">
                      <a16:colId xmlns:a16="http://schemas.microsoft.com/office/drawing/2014/main" val="1631949532"/>
                    </a:ext>
                  </a:extLst>
                </a:gridCol>
                <a:gridCol w="2667000">
                  <a:extLst>
                    <a:ext uri="{9D8B030D-6E8A-4147-A177-3AD203B41FA5}">
                      <a16:colId xmlns:a16="http://schemas.microsoft.com/office/drawing/2014/main" val="1896180717"/>
                    </a:ext>
                  </a:extLst>
                </a:gridCol>
                <a:gridCol w="2667000">
                  <a:extLst>
                    <a:ext uri="{9D8B030D-6E8A-4147-A177-3AD203B41FA5}">
                      <a16:colId xmlns:a16="http://schemas.microsoft.com/office/drawing/2014/main" val="3761751757"/>
                    </a:ext>
                  </a:extLst>
                </a:gridCol>
              </a:tblGrid>
              <a:tr h="0">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967215670"/>
                  </a:ext>
                </a:extLst>
              </a:tr>
            </a:tbl>
          </a:graphicData>
        </a:graphic>
      </p:graphicFrame>
      <p:graphicFrame>
        <p:nvGraphicFramePr>
          <p:cNvPr id="8" name="Table 7">
            <a:extLst>
              <a:ext uri="{FF2B5EF4-FFF2-40B4-BE49-F238E27FC236}">
                <a16:creationId xmlns:a16="http://schemas.microsoft.com/office/drawing/2014/main" id="{18841743-F65B-99D4-B32D-6BE8B4CB1A69}"/>
              </a:ext>
            </a:extLst>
          </p:cNvPr>
          <p:cNvGraphicFramePr>
            <a:graphicFrameLocks noGrp="1"/>
          </p:cNvGraphicFramePr>
          <p:nvPr>
            <p:extLst>
              <p:ext uri="{D42A27DB-BD31-4B8C-83A1-F6EECF244321}">
                <p14:modId xmlns:p14="http://schemas.microsoft.com/office/powerpoint/2010/main" val="469412103"/>
              </p:ext>
            </p:extLst>
          </p:nvPr>
        </p:nvGraphicFramePr>
        <p:xfrm>
          <a:off x="812800" y="4685968"/>
          <a:ext cx="10668000" cy="1463040"/>
        </p:xfrm>
        <a:graphic>
          <a:graphicData uri="http://schemas.openxmlformats.org/drawingml/2006/table">
            <a:tbl>
              <a:tblPr/>
              <a:tblGrid>
                <a:gridCol w="863600">
                  <a:extLst>
                    <a:ext uri="{9D8B030D-6E8A-4147-A177-3AD203B41FA5}">
                      <a16:colId xmlns:a16="http://schemas.microsoft.com/office/drawing/2014/main" val="2608982533"/>
                    </a:ext>
                  </a:extLst>
                </a:gridCol>
                <a:gridCol w="3007360">
                  <a:extLst>
                    <a:ext uri="{9D8B030D-6E8A-4147-A177-3AD203B41FA5}">
                      <a16:colId xmlns:a16="http://schemas.microsoft.com/office/drawing/2014/main" val="3753350163"/>
                    </a:ext>
                  </a:extLst>
                </a:gridCol>
                <a:gridCol w="3495040">
                  <a:extLst>
                    <a:ext uri="{9D8B030D-6E8A-4147-A177-3AD203B41FA5}">
                      <a16:colId xmlns:a16="http://schemas.microsoft.com/office/drawing/2014/main" val="721694308"/>
                    </a:ext>
                  </a:extLst>
                </a:gridCol>
                <a:gridCol w="3302000">
                  <a:extLst>
                    <a:ext uri="{9D8B030D-6E8A-4147-A177-3AD203B41FA5}">
                      <a16:colId xmlns:a16="http://schemas.microsoft.com/office/drawing/2014/main" val="2032992694"/>
                    </a:ext>
                  </a:extLst>
                </a:gridCol>
              </a:tblGrid>
              <a:tr h="1444486">
                <a:tc>
                  <a:txBody>
                    <a:bodyPr/>
                    <a:lstStyle/>
                    <a:p>
                      <a:r>
                        <a:rPr lang="en-IN" dirty="0">
                          <a:latin typeface="Times New Roman" panose="02020603050405020304" pitchFamily="18" charset="0"/>
                          <a:cs typeface="Times New Roman" panose="02020603050405020304" pitchFamily="18" charset="0"/>
                        </a:rPr>
                        <a:t>2018</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Smart bus passengers information and safety management system</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It monitors passenger safety and provides real-time updates on bus routes and schedules.</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Integration with existing systems can be challenging, and there may be privacy concerns due to the collection of large amounts of data.</a:t>
                      </a:r>
                    </a:p>
                  </a:txBody>
                  <a:tcPr anchor="ctr">
                    <a:lnL>
                      <a:noFill/>
                    </a:lnL>
                    <a:lnR>
                      <a:noFill/>
                    </a:lnR>
                    <a:lnT>
                      <a:noFill/>
                    </a:lnT>
                    <a:lnB>
                      <a:noFill/>
                    </a:lnB>
                    <a:noFill/>
                  </a:tcPr>
                </a:tc>
                <a:extLst>
                  <a:ext uri="{0D108BD9-81ED-4DB2-BD59-A6C34878D82A}">
                    <a16:rowId xmlns:a16="http://schemas.microsoft.com/office/drawing/2014/main" val="841481024"/>
                  </a:ext>
                </a:extLst>
              </a:tr>
            </a:tbl>
          </a:graphicData>
        </a:graphic>
      </p:graphicFrame>
    </p:spTree>
    <p:extLst>
      <p:ext uri="{BB962C8B-B14F-4D97-AF65-F5344CB8AC3E}">
        <p14:creationId xmlns:p14="http://schemas.microsoft.com/office/powerpoint/2010/main" val="5965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2DBD-FAEA-93F8-E8DD-528ECEE612E2}"/>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6E9D3722-8A6A-CC58-AAEE-B79FF2212AAB}"/>
              </a:ext>
            </a:extLst>
          </p:cNvPr>
          <p:cNvGraphicFramePr>
            <a:graphicFrameLocks noGrp="1"/>
          </p:cNvGraphicFramePr>
          <p:nvPr>
            <p:ph idx="1"/>
            <p:extLst>
              <p:ext uri="{D42A27DB-BD31-4B8C-83A1-F6EECF244321}">
                <p14:modId xmlns:p14="http://schemas.microsoft.com/office/powerpoint/2010/main" val="422835790"/>
              </p:ext>
            </p:extLst>
          </p:nvPr>
        </p:nvGraphicFramePr>
        <p:xfrm>
          <a:off x="812800" y="1579881"/>
          <a:ext cx="10668000" cy="1554480"/>
        </p:xfrm>
        <a:graphic>
          <a:graphicData uri="http://schemas.openxmlformats.org/drawingml/2006/table">
            <a:tbl>
              <a:tblPr/>
              <a:tblGrid>
                <a:gridCol w="777461">
                  <a:extLst>
                    <a:ext uri="{9D8B030D-6E8A-4147-A177-3AD203B41FA5}">
                      <a16:colId xmlns:a16="http://schemas.microsoft.com/office/drawing/2014/main" val="3771775597"/>
                    </a:ext>
                  </a:extLst>
                </a:gridCol>
                <a:gridCol w="2372139">
                  <a:extLst>
                    <a:ext uri="{9D8B030D-6E8A-4147-A177-3AD203B41FA5}">
                      <a16:colId xmlns:a16="http://schemas.microsoft.com/office/drawing/2014/main" val="234357276"/>
                    </a:ext>
                  </a:extLst>
                </a:gridCol>
                <a:gridCol w="3843130">
                  <a:extLst>
                    <a:ext uri="{9D8B030D-6E8A-4147-A177-3AD203B41FA5}">
                      <a16:colId xmlns:a16="http://schemas.microsoft.com/office/drawing/2014/main" val="3222238112"/>
                    </a:ext>
                  </a:extLst>
                </a:gridCol>
                <a:gridCol w="3675270">
                  <a:extLst>
                    <a:ext uri="{9D8B030D-6E8A-4147-A177-3AD203B41FA5}">
                      <a16:colId xmlns:a16="http://schemas.microsoft.com/office/drawing/2014/main" val="2043923354"/>
                    </a:ext>
                  </a:extLst>
                </a:gridCol>
              </a:tblGrid>
              <a:tr h="1386838">
                <a:tc>
                  <a:txBody>
                    <a:bodyPr/>
                    <a:lstStyle/>
                    <a:p>
                      <a:r>
                        <a:rPr lang="en-IN" sz="1600" dirty="0">
                          <a:latin typeface="Times New Roman" panose="02020603050405020304" pitchFamily="18" charset="0"/>
                          <a:cs typeface="Times New Roman" panose="02020603050405020304" pitchFamily="18" charset="0"/>
                        </a:rPr>
                        <a:t>2022</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Internet of things-based smart transportation system for smart cities.</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The app provides real-time information on bus crowd levels and arrival times, enabling informed travel decisions, while also helping passengers avoid overcrowded buses and locate the nearest bus stop for easier travel..</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The system relies on passengers having smartphones and reliable internet access, with efficiency depending on the real-time accuracy of bus tracking and crowd information.</a:t>
                      </a:r>
                    </a:p>
                  </a:txBody>
                  <a:tcPr anchor="ctr">
                    <a:lnL>
                      <a:noFill/>
                    </a:lnL>
                    <a:lnR>
                      <a:noFill/>
                    </a:lnR>
                    <a:lnT>
                      <a:noFill/>
                    </a:lnT>
                    <a:lnB>
                      <a:noFill/>
                    </a:lnB>
                    <a:noFill/>
                  </a:tcPr>
                </a:tc>
                <a:extLst>
                  <a:ext uri="{0D108BD9-81ED-4DB2-BD59-A6C34878D82A}">
                    <a16:rowId xmlns:a16="http://schemas.microsoft.com/office/drawing/2014/main" val="1117618408"/>
                  </a:ext>
                </a:extLst>
              </a:tr>
            </a:tbl>
          </a:graphicData>
        </a:graphic>
      </p:graphicFrame>
      <p:graphicFrame>
        <p:nvGraphicFramePr>
          <p:cNvPr id="5" name="Table 4">
            <a:extLst>
              <a:ext uri="{FF2B5EF4-FFF2-40B4-BE49-F238E27FC236}">
                <a16:creationId xmlns:a16="http://schemas.microsoft.com/office/drawing/2014/main" id="{DBC22E38-E9BA-0A3A-4A79-7B1386990B07}"/>
              </a:ext>
            </a:extLst>
          </p:cNvPr>
          <p:cNvGraphicFramePr>
            <a:graphicFrameLocks noGrp="1"/>
          </p:cNvGraphicFramePr>
          <p:nvPr>
            <p:extLst>
              <p:ext uri="{D42A27DB-BD31-4B8C-83A1-F6EECF244321}">
                <p14:modId xmlns:p14="http://schemas.microsoft.com/office/powerpoint/2010/main" val="270406262"/>
              </p:ext>
            </p:extLst>
          </p:nvPr>
        </p:nvGraphicFramePr>
        <p:xfrm>
          <a:off x="812800" y="3261363"/>
          <a:ext cx="10668000" cy="1310640"/>
        </p:xfrm>
        <a:graphic>
          <a:graphicData uri="http://schemas.openxmlformats.org/drawingml/2006/table">
            <a:tbl>
              <a:tblPr/>
              <a:tblGrid>
                <a:gridCol w="803965">
                  <a:extLst>
                    <a:ext uri="{9D8B030D-6E8A-4147-A177-3AD203B41FA5}">
                      <a16:colId xmlns:a16="http://schemas.microsoft.com/office/drawing/2014/main" val="1241147580"/>
                    </a:ext>
                  </a:extLst>
                </a:gridCol>
                <a:gridCol w="2345635">
                  <a:extLst>
                    <a:ext uri="{9D8B030D-6E8A-4147-A177-3AD203B41FA5}">
                      <a16:colId xmlns:a16="http://schemas.microsoft.com/office/drawing/2014/main" val="2242626869"/>
                    </a:ext>
                  </a:extLst>
                </a:gridCol>
                <a:gridCol w="3856383">
                  <a:extLst>
                    <a:ext uri="{9D8B030D-6E8A-4147-A177-3AD203B41FA5}">
                      <a16:colId xmlns:a16="http://schemas.microsoft.com/office/drawing/2014/main" val="1370807079"/>
                    </a:ext>
                  </a:extLst>
                </a:gridCol>
                <a:gridCol w="3662017">
                  <a:extLst>
                    <a:ext uri="{9D8B030D-6E8A-4147-A177-3AD203B41FA5}">
                      <a16:colId xmlns:a16="http://schemas.microsoft.com/office/drawing/2014/main" val="1389193060"/>
                    </a:ext>
                  </a:extLst>
                </a:gridCol>
              </a:tblGrid>
              <a:tr h="1241950">
                <a:tc>
                  <a:txBody>
                    <a:bodyPr/>
                    <a:lstStyle/>
                    <a:p>
                      <a:r>
                        <a:rPr lang="en-IN" sz="1600" dirty="0">
                          <a:latin typeface="Times New Roman" panose="02020603050405020304" pitchFamily="18" charset="0"/>
                          <a:cs typeface="Times New Roman" panose="02020603050405020304" pitchFamily="18" charset="0"/>
                        </a:rPr>
                        <a:t>2022</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Information technology for enhancing transportation in developing countries.</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Adopting IT optimizes routes and reduces congestion, enhancing transport efficiency, while fostering new business models and job opportunities through innovation by tech developers and start-ups.</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Inadequate infrastructure may hinder the effective use of transportation technologies, while a digital divide could limit access for certain populations due to restricted technology availability.</a:t>
                      </a:r>
                    </a:p>
                  </a:txBody>
                  <a:tcPr anchor="ctr">
                    <a:lnL>
                      <a:noFill/>
                    </a:lnL>
                    <a:lnR>
                      <a:noFill/>
                    </a:lnR>
                    <a:lnT>
                      <a:noFill/>
                    </a:lnT>
                    <a:lnB>
                      <a:noFill/>
                    </a:lnB>
                    <a:noFill/>
                  </a:tcPr>
                </a:tc>
                <a:extLst>
                  <a:ext uri="{0D108BD9-81ED-4DB2-BD59-A6C34878D82A}">
                    <a16:rowId xmlns:a16="http://schemas.microsoft.com/office/drawing/2014/main" val="793847248"/>
                  </a:ext>
                </a:extLst>
              </a:tr>
            </a:tbl>
          </a:graphicData>
        </a:graphic>
      </p:graphicFrame>
      <p:graphicFrame>
        <p:nvGraphicFramePr>
          <p:cNvPr id="6" name="Table 5">
            <a:extLst>
              <a:ext uri="{FF2B5EF4-FFF2-40B4-BE49-F238E27FC236}">
                <a16:creationId xmlns:a16="http://schemas.microsoft.com/office/drawing/2014/main" id="{BC33F7C4-6CB9-FB9D-CAB3-E2DBE24F30A5}"/>
              </a:ext>
            </a:extLst>
          </p:cNvPr>
          <p:cNvGraphicFramePr>
            <a:graphicFrameLocks noGrp="1"/>
          </p:cNvGraphicFramePr>
          <p:nvPr>
            <p:extLst>
              <p:ext uri="{D42A27DB-BD31-4B8C-83A1-F6EECF244321}">
                <p14:modId xmlns:p14="http://schemas.microsoft.com/office/powerpoint/2010/main" val="2738671737"/>
              </p:ext>
            </p:extLst>
          </p:nvPr>
        </p:nvGraphicFramePr>
        <p:xfrm>
          <a:off x="812800" y="4788012"/>
          <a:ext cx="10668000" cy="1188718"/>
        </p:xfrm>
        <a:graphic>
          <a:graphicData uri="http://schemas.openxmlformats.org/drawingml/2006/table">
            <a:tbl>
              <a:tblPr/>
              <a:tblGrid>
                <a:gridCol w="772160">
                  <a:extLst>
                    <a:ext uri="{9D8B030D-6E8A-4147-A177-3AD203B41FA5}">
                      <a16:colId xmlns:a16="http://schemas.microsoft.com/office/drawing/2014/main" val="2451907877"/>
                    </a:ext>
                  </a:extLst>
                </a:gridCol>
                <a:gridCol w="2357120">
                  <a:extLst>
                    <a:ext uri="{9D8B030D-6E8A-4147-A177-3AD203B41FA5}">
                      <a16:colId xmlns:a16="http://schemas.microsoft.com/office/drawing/2014/main" val="3851284399"/>
                    </a:ext>
                  </a:extLst>
                </a:gridCol>
                <a:gridCol w="3881120">
                  <a:extLst>
                    <a:ext uri="{9D8B030D-6E8A-4147-A177-3AD203B41FA5}">
                      <a16:colId xmlns:a16="http://schemas.microsoft.com/office/drawing/2014/main" val="1531444361"/>
                    </a:ext>
                  </a:extLst>
                </a:gridCol>
                <a:gridCol w="3657600">
                  <a:extLst>
                    <a:ext uri="{9D8B030D-6E8A-4147-A177-3AD203B41FA5}">
                      <a16:colId xmlns:a16="http://schemas.microsoft.com/office/drawing/2014/main" val="3377144207"/>
                    </a:ext>
                  </a:extLst>
                </a:gridCol>
              </a:tblGrid>
              <a:tr h="1188718">
                <a:tc>
                  <a:txBody>
                    <a:bodyPr/>
                    <a:lstStyle/>
                    <a:p>
                      <a:r>
                        <a:rPr lang="en-IN" sz="1600" dirty="0">
                          <a:latin typeface="Times New Roman" panose="02020603050405020304" pitchFamily="18" charset="0"/>
                          <a:cs typeface="Times New Roman" panose="02020603050405020304" pitchFamily="18" charset="0"/>
                        </a:rPr>
                        <a:t>2016</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Information-based disturbance management for public transport.</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Public transport reduces pollution, congestion, and road wear, promoting sustainability, while real-time coordination minimizes delays and disruptions.</a:t>
                      </a:r>
                    </a:p>
                  </a:txBody>
                  <a:tcPr anchor="ctr">
                    <a:lnL>
                      <a:noFill/>
                    </a:lnL>
                    <a:lnR>
                      <a:noFill/>
                    </a:lnR>
                    <a:lnT>
                      <a:noFill/>
                    </a:lnT>
                    <a:lnB>
                      <a:noFill/>
                    </a:lnB>
                    <a:noFill/>
                  </a:tcPr>
                </a:tc>
                <a:tc>
                  <a:txBody>
                    <a:bodyPr/>
                    <a:lstStyle/>
                    <a:p>
                      <a:pPr algn="just"/>
                      <a:r>
                        <a:rPr lang="en-US" sz="1600" dirty="0">
                          <a:latin typeface="Times New Roman" panose="02020603050405020304" pitchFamily="18" charset="0"/>
                          <a:cs typeface="Times New Roman" panose="02020603050405020304" pitchFamily="18" charset="0"/>
                        </a:rPr>
                        <a:t>Disruptions can spread across transport modes, causing delays, while poor information sharing creates confusion and uncertainty among travelers.</a:t>
                      </a:r>
                    </a:p>
                  </a:txBody>
                  <a:tcPr anchor="ctr">
                    <a:lnL>
                      <a:noFill/>
                    </a:lnL>
                    <a:lnR>
                      <a:noFill/>
                    </a:lnR>
                    <a:lnT>
                      <a:noFill/>
                    </a:lnT>
                    <a:lnB>
                      <a:noFill/>
                    </a:lnB>
                    <a:noFill/>
                  </a:tcPr>
                </a:tc>
                <a:extLst>
                  <a:ext uri="{0D108BD9-81ED-4DB2-BD59-A6C34878D82A}">
                    <a16:rowId xmlns:a16="http://schemas.microsoft.com/office/drawing/2014/main" val="3406111278"/>
                  </a:ext>
                </a:extLst>
              </a:tr>
            </a:tbl>
          </a:graphicData>
        </a:graphic>
      </p:graphicFrame>
      <p:graphicFrame>
        <p:nvGraphicFramePr>
          <p:cNvPr id="8" name="Table 7">
            <a:extLst>
              <a:ext uri="{FF2B5EF4-FFF2-40B4-BE49-F238E27FC236}">
                <a16:creationId xmlns:a16="http://schemas.microsoft.com/office/drawing/2014/main" id="{83969B1A-7F5A-162A-D9A4-FE0E048C6335}"/>
              </a:ext>
            </a:extLst>
          </p:cNvPr>
          <p:cNvGraphicFramePr>
            <a:graphicFrameLocks noGrp="1"/>
          </p:cNvGraphicFramePr>
          <p:nvPr>
            <p:extLst>
              <p:ext uri="{D42A27DB-BD31-4B8C-83A1-F6EECF244321}">
                <p14:modId xmlns:p14="http://schemas.microsoft.com/office/powerpoint/2010/main" val="996878983"/>
              </p:ext>
            </p:extLst>
          </p:nvPr>
        </p:nvGraphicFramePr>
        <p:xfrm>
          <a:off x="812800" y="1143000"/>
          <a:ext cx="10668000" cy="365760"/>
        </p:xfrm>
        <a:graphic>
          <a:graphicData uri="http://schemas.openxmlformats.org/drawingml/2006/table">
            <a:tbl>
              <a:tblPr/>
              <a:tblGrid>
                <a:gridCol w="1360557">
                  <a:extLst>
                    <a:ext uri="{9D8B030D-6E8A-4147-A177-3AD203B41FA5}">
                      <a16:colId xmlns:a16="http://schemas.microsoft.com/office/drawing/2014/main" val="2482761319"/>
                    </a:ext>
                  </a:extLst>
                </a:gridCol>
                <a:gridCol w="2862469">
                  <a:extLst>
                    <a:ext uri="{9D8B030D-6E8A-4147-A177-3AD203B41FA5}">
                      <a16:colId xmlns:a16="http://schemas.microsoft.com/office/drawing/2014/main" val="1544433868"/>
                    </a:ext>
                  </a:extLst>
                </a:gridCol>
                <a:gridCol w="3909391">
                  <a:extLst>
                    <a:ext uri="{9D8B030D-6E8A-4147-A177-3AD203B41FA5}">
                      <a16:colId xmlns:a16="http://schemas.microsoft.com/office/drawing/2014/main" val="1441635924"/>
                    </a:ext>
                  </a:extLst>
                </a:gridCol>
                <a:gridCol w="2535583">
                  <a:extLst>
                    <a:ext uri="{9D8B030D-6E8A-4147-A177-3AD203B41FA5}">
                      <a16:colId xmlns:a16="http://schemas.microsoft.com/office/drawing/2014/main" val="350752917"/>
                    </a:ext>
                  </a:extLst>
                </a:gridCol>
              </a:tblGrid>
              <a:tr h="0">
                <a:tc>
                  <a:txBody>
                    <a:bodyPr/>
                    <a:lstStyle/>
                    <a:p>
                      <a:r>
                        <a:rPr lang="en-IN" b="1" dirty="0"/>
                        <a:t>Year</a:t>
                      </a:r>
                      <a:endParaRPr lang="en-IN" dirty="0"/>
                    </a:p>
                  </a:txBody>
                  <a:tcPr anchor="ctr">
                    <a:lnL>
                      <a:noFill/>
                    </a:lnL>
                    <a:lnR>
                      <a:noFill/>
                    </a:lnR>
                    <a:lnT>
                      <a:noFill/>
                    </a:lnT>
                    <a:lnB>
                      <a:noFill/>
                    </a:lnB>
                    <a:noFill/>
                  </a:tcPr>
                </a:tc>
                <a:tc>
                  <a:txBody>
                    <a:bodyPr/>
                    <a:lstStyle/>
                    <a:p>
                      <a:r>
                        <a:rPr lang="en-IN" b="1" dirty="0"/>
                        <a:t>Title</a:t>
                      </a:r>
                      <a:endParaRPr lang="en-IN" dirty="0"/>
                    </a:p>
                  </a:txBody>
                  <a:tcPr anchor="ctr">
                    <a:lnL>
                      <a:noFill/>
                    </a:lnL>
                    <a:lnR>
                      <a:noFill/>
                    </a:lnR>
                    <a:lnT>
                      <a:noFill/>
                    </a:lnT>
                    <a:lnB>
                      <a:noFill/>
                    </a:lnB>
                    <a:noFill/>
                  </a:tcPr>
                </a:tc>
                <a:tc>
                  <a:txBody>
                    <a:bodyPr/>
                    <a:lstStyle/>
                    <a:p>
                      <a:r>
                        <a:rPr lang="en-IN" b="1"/>
                        <a:t>Advantage</a:t>
                      </a:r>
                      <a:endParaRPr lang="en-IN"/>
                    </a:p>
                  </a:txBody>
                  <a:tcPr anchor="ctr">
                    <a:lnL>
                      <a:noFill/>
                    </a:lnL>
                    <a:lnR>
                      <a:noFill/>
                    </a:lnR>
                    <a:lnT>
                      <a:noFill/>
                    </a:lnT>
                    <a:lnB>
                      <a:noFill/>
                    </a:lnB>
                    <a:noFill/>
                  </a:tcPr>
                </a:tc>
                <a:tc>
                  <a:txBody>
                    <a:bodyPr/>
                    <a:lstStyle/>
                    <a:p>
                      <a:r>
                        <a:rPr lang="en-IN" b="1" dirty="0"/>
                        <a:t>Drawbacks</a:t>
                      </a:r>
                      <a:endParaRPr lang="en-IN" dirty="0"/>
                    </a:p>
                  </a:txBody>
                  <a:tcPr anchor="ctr">
                    <a:lnL>
                      <a:noFill/>
                    </a:lnL>
                    <a:lnR>
                      <a:noFill/>
                    </a:lnR>
                    <a:lnT>
                      <a:noFill/>
                    </a:lnT>
                    <a:lnB>
                      <a:noFill/>
                    </a:lnB>
                    <a:noFill/>
                  </a:tcPr>
                </a:tc>
                <a:extLst>
                  <a:ext uri="{0D108BD9-81ED-4DB2-BD59-A6C34878D82A}">
                    <a16:rowId xmlns:a16="http://schemas.microsoft.com/office/drawing/2014/main" val="1051086620"/>
                  </a:ext>
                </a:extLst>
              </a:tr>
            </a:tbl>
          </a:graphicData>
        </a:graphic>
      </p:graphicFrame>
    </p:spTree>
    <p:extLst>
      <p:ext uri="{BB962C8B-B14F-4D97-AF65-F5344CB8AC3E}">
        <p14:creationId xmlns:p14="http://schemas.microsoft.com/office/powerpoint/2010/main" val="209900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2459-778B-BF3F-D66E-CE56960418EF}"/>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D1FC7A2E-283C-961D-D872-3DE36BCCE44C}"/>
              </a:ext>
            </a:extLst>
          </p:cNvPr>
          <p:cNvGraphicFramePr>
            <a:graphicFrameLocks noGrp="1"/>
          </p:cNvGraphicFramePr>
          <p:nvPr>
            <p:ph idx="1"/>
            <p:extLst>
              <p:ext uri="{D42A27DB-BD31-4B8C-83A1-F6EECF244321}">
                <p14:modId xmlns:p14="http://schemas.microsoft.com/office/powerpoint/2010/main" val="3941538228"/>
              </p:ext>
            </p:extLst>
          </p:nvPr>
        </p:nvGraphicFramePr>
        <p:xfrm>
          <a:off x="762000" y="1749287"/>
          <a:ext cx="10668000" cy="2133599"/>
        </p:xfrm>
        <a:graphic>
          <a:graphicData uri="http://schemas.openxmlformats.org/drawingml/2006/table">
            <a:tbl>
              <a:tblPr/>
              <a:tblGrid>
                <a:gridCol w="907774">
                  <a:extLst>
                    <a:ext uri="{9D8B030D-6E8A-4147-A177-3AD203B41FA5}">
                      <a16:colId xmlns:a16="http://schemas.microsoft.com/office/drawing/2014/main" val="1219090888"/>
                    </a:ext>
                  </a:extLst>
                </a:gridCol>
                <a:gridCol w="2769704">
                  <a:extLst>
                    <a:ext uri="{9D8B030D-6E8A-4147-A177-3AD203B41FA5}">
                      <a16:colId xmlns:a16="http://schemas.microsoft.com/office/drawing/2014/main" val="1869371078"/>
                    </a:ext>
                  </a:extLst>
                </a:gridCol>
                <a:gridCol w="3419061">
                  <a:extLst>
                    <a:ext uri="{9D8B030D-6E8A-4147-A177-3AD203B41FA5}">
                      <a16:colId xmlns:a16="http://schemas.microsoft.com/office/drawing/2014/main" val="1432230180"/>
                    </a:ext>
                  </a:extLst>
                </a:gridCol>
                <a:gridCol w="3571461">
                  <a:extLst>
                    <a:ext uri="{9D8B030D-6E8A-4147-A177-3AD203B41FA5}">
                      <a16:colId xmlns:a16="http://schemas.microsoft.com/office/drawing/2014/main" val="2941046507"/>
                    </a:ext>
                  </a:extLst>
                </a:gridCol>
              </a:tblGrid>
              <a:tr h="2133599">
                <a:tc>
                  <a:txBody>
                    <a:bodyPr/>
                    <a:lstStyle/>
                    <a:p>
                      <a:r>
                        <a:rPr lang="en-IN" dirty="0">
                          <a:latin typeface="Times New Roman" panose="02020603050405020304" pitchFamily="18" charset="0"/>
                          <a:cs typeface="Times New Roman" panose="02020603050405020304" pitchFamily="18" charset="0"/>
                        </a:rPr>
                        <a:t>2019</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Understanding the usefulness and acceptance of adaptivity in smart public transport</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Tailor-made real-time information enhances comfort, leading to higher acceptance rates as people enjoy the experience more.</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Effective adaptivity in technologies requires a robust installation infrastructure, while proper integration is needed to handle passenger psychology; inappropriate adaptation could lead to perceptions of overcrowding.</a:t>
                      </a:r>
                    </a:p>
                  </a:txBody>
                  <a:tcPr anchor="ctr">
                    <a:lnL>
                      <a:noFill/>
                    </a:lnL>
                    <a:lnR>
                      <a:noFill/>
                    </a:lnR>
                    <a:lnT>
                      <a:noFill/>
                    </a:lnT>
                    <a:lnB>
                      <a:noFill/>
                    </a:lnB>
                    <a:noFill/>
                  </a:tcPr>
                </a:tc>
                <a:extLst>
                  <a:ext uri="{0D108BD9-81ED-4DB2-BD59-A6C34878D82A}">
                    <a16:rowId xmlns:a16="http://schemas.microsoft.com/office/drawing/2014/main" val="755815079"/>
                  </a:ext>
                </a:extLst>
              </a:tr>
            </a:tbl>
          </a:graphicData>
        </a:graphic>
      </p:graphicFrame>
      <p:graphicFrame>
        <p:nvGraphicFramePr>
          <p:cNvPr id="5" name="Table 4">
            <a:extLst>
              <a:ext uri="{FF2B5EF4-FFF2-40B4-BE49-F238E27FC236}">
                <a16:creationId xmlns:a16="http://schemas.microsoft.com/office/drawing/2014/main" id="{8D00B5AE-E170-9F74-40C2-09D849DF6806}"/>
              </a:ext>
            </a:extLst>
          </p:cNvPr>
          <p:cNvGraphicFramePr>
            <a:graphicFrameLocks noGrp="1"/>
          </p:cNvGraphicFramePr>
          <p:nvPr>
            <p:extLst>
              <p:ext uri="{D42A27DB-BD31-4B8C-83A1-F6EECF244321}">
                <p14:modId xmlns:p14="http://schemas.microsoft.com/office/powerpoint/2010/main" val="2047893100"/>
              </p:ext>
            </p:extLst>
          </p:nvPr>
        </p:nvGraphicFramePr>
        <p:xfrm>
          <a:off x="812800" y="1143000"/>
          <a:ext cx="10668000" cy="365760"/>
        </p:xfrm>
        <a:graphic>
          <a:graphicData uri="http://schemas.openxmlformats.org/drawingml/2006/table">
            <a:tbl>
              <a:tblPr/>
              <a:tblGrid>
                <a:gridCol w="1559339">
                  <a:extLst>
                    <a:ext uri="{9D8B030D-6E8A-4147-A177-3AD203B41FA5}">
                      <a16:colId xmlns:a16="http://schemas.microsoft.com/office/drawing/2014/main" val="2482761319"/>
                    </a:ext>
                  </a:extLst>
                </a:gridCol>
                <a:gridCol w="2888974">
                  <a:extLst>
                    <a:ext uri="{9D8B030D-6E8A-4147-A177-3AD203B41FA5}">
                      <a16:colId xmlns:a16="http://schemas.microsoft.com/office/drawing/2014/main" val="1544433868"/>
                    </a:ext>
                  </a:extLst>
                </a:gridCol>
                <a:gridCol w="3552687">
                  <a:extLst>
                    <a:ext uri="{9D8B030D-6E8A-4147-A177-3AD203B41FA5}">
                      <a16:colId xmlns:a16="http://schemas.microsoft.com/office/drawing/2014/main" val="1441635924"/>
                    </a:ext>
                  </a:extLst>
                </a:gridCol>
                <a:gridCol w="2667000">
                  <a:extLst>
                    <a:ext uri="{9D8B030D-6E8A-4147-A177-3AD203B41FA5}">
                      <a16:colId xmlns:a16="http://schemas.microsoft.com/office/drawing/2014/main" val="350752917"/>
                    </a:ext>
                  </a:extLst>
                </a:gridCol>
              </a:tblGrid>
              <a:tr h="0">
                <a:tc>
                  <a:txBody>
                    <a:bodyPr/>
                    <a:lstStyle/>
                    <a:p>
                      <a:r>
                        <a:rPr lang="en-IN" b="1" dirty="0"/>
                        <a:t>Year</a:t>
                      </a:r>
                      <a:endParaRPr lang="en-IN" dirty="0"/>
                    </a:p>
                  </a:txBody>
                  <a:tcPr anchor="ctr">
                    <a:lnL>
                      <a:noFill/>
                    </a:lnL>
                    <a:lnR>
                      <a:noFill/>
                    </a:lnR>
                    <a:lnT>
                      <a:noFill/>
                    </a:lnT>
                    <a:lnB>
                      <a:noFill/>
                    </a:lnB>
                    <a:noFill/>
                  </a:tcPr>
                </a:tc>
                <a:tc>
                  <a:txBody>
                    <a:bodyPr/>
                    <a:lstStyle/>
                    <a:p>
                      <a:r>
                        <a:rPr lang="en-IN" b="1" dirty="0"/>
                        <a:t>Title</a:t>
                      </a:r>
                      <a:endParaRPr lang="en-IN" dirty="0"/>
                    </a:p>
                  </a:txBody>
                  <a:tcPr anchor="ctr">
                    <a:lnL>
                      <a:noFill/>
                    </a:lnL>
                    <a:lnR>
                      <a:noFill/>
                    </a:lnR>
                    <a:lnT>
                      <a:noFill/>
                    </a:lnT>
                    <a:lnB>
                      <a:noFill/>
                    </a:lnB>
                    <a:noFill/>
                  </a:tcPr>
                </a:tc>
                <a:tc>
                  <a:txBody>
                    <a:bodyPr/>
                    <a:lstStyle/>
                    <a:p>
                      <a:r>
                        <a:rPr lang="en-IN" b="1"/>
                        <a:t>Advantage</a:t>
                      </a:r>
                      <a:endParaRPr lang="en-IN"/>
                    </a:p>
                  </a:txBody>
                  <a:tcPr anchor="ctr">
                    <a:lnL>
                      <a:noFill/>
                    </a:lnL>
                    <a:lnR>
                      <a:noFill/>
                    </a:lnR>
                    <a:lnT>
                      <a:noFill/>
                    </a:lnT>
                    <a:lnB>
                      <a:noFill/>
                    </a:lnB>
                    <a:noFill/>
                  </a:tcPr>
                </a:tc>
                <a:tc>
                  <a:txBody>
                    <a:bodyPr/>
                    <a:lstStyle/>
                    <a:p>
                      <a:r>
                        <a:rPr lang="en-IN" b="1" dirty="0"/>
                        <a:t>Drawbacks</a:t>
                      </a:r>
                      <a:endParaRPr lang="en-IN" dirty="0"/>
                    </a:p>
                  </a:txBody>
                  <a:tcPr anchor="ctr">
                    <a:lnL>
                      <a:noFill/>
                    </a:lnL>
                    <a:lnR>
                      <a:noFill/>
                    </a:lnR>
                    <a:lnT>
                      <a:noFill/>
                    </a:lnT>
                    <a:lnB>
                      <a:noFill/>
                    </a:lnB>
                    <a:noFill/>
                  </a:tcPr>
                </a:tc>
                <a:extLst>
                  <a:ext uri="{0D108BD9-81ED-4DB2-BD59-A6C34878D82A}">
                    <a16:rowId xmlns:a16="http://schemas.microsoft.com/office/drawing/2014/main" val="1051086620"/>
                  </a:ext>
                </a:extLst>
              </a:tr>
            </a:tbl>
          </a:graphicData>
        </a:graphic>
      </p:graphicFrame>
      <p:graphicFrame>
        <p:nvGraphicFramePr>
          <p:cNvPr id="6" name="Table 5">
            <a:extLst>
              <a:ext uri="{FF2B5EF4-FFF2-40B4-BE49-F238E27FC236}">
                <a16:creationId xmlns:a16="http://schemas.microsoft.com/office/drawing/2014/main" id="{7BDBA94B-3742-D0AD-327E-EE2525277945}"/>
              </a:ext>
            </a:extLst>
          </p:cNvPr>
          <p:cNvGraphicFramePr>
            <a:graphicFrameLocks noGrp="1"/>
          </p:cNvGraphicFramePr>
          <p:nvPr>
            <p:extLst>
              <p:ext uri="{D42A27DB-BD31-4B8C-83A1-F6EECF244321}">
                <p14:modId xmlns:p14="http://schemas.microsoft.com/office/powerpoint/2010/main" val="3958276577"/>
              </p:ext>
            </p:extLst>
          </p:nvPr>
        </p:nvGraphicFramePr>
        <p:xfrm>
          <a:off x="762000" y="3763617"/>
          <a:ext cx="10668000" cy="2133599"/>
        </p:xfrm>
        <a:graphic>
          <a:graphicData uri="http://schemas.openxmlformats.org/drawingml/2006/table">
            <a:tbl>
              <a:tblPr/>
              <a:tblGrid>
                <a:gridCol w="907774">
                  <a:extLst>
                    <a:ext uri="{9D8B030D-6E8A-4147-A177-3AD203B41FA5}">
                      <a16:colId xmlns:a16="http://schemas.microsoft.com/office/drawing/2014/main" val="307686718"/>
                    </a:ext>
                  </a:extLst>
                </a:gridCol>
                <a:gridCol w="2782956">
                  <a:extLst>
                    <a:ext uri="{9D8B030D-6E8A-4147-A177-3AD203B41FA5}">
                      <a16:colId xmlns:a16="http://schemas.microsoft.com/office/drawing/2014/main" val="2822896370"/>
                    </a:ext>
                  </a:extLst>
                </a:gridCol>
                <a:gridCol w="3405809">
                  <a:extLst>
                    <a:ext uri="{9D8B030D-6E8A-4147-A177-3AD203B41FA5}">
                      <a16:colId xmlns:a16="http://schemas.microsoft.com/office/drawing/2014/main" val="1098699688"/>
                    </a:ext>
                  </a:extLst>
                </a:gridCol>
                <a:gridCol w="3571461">
                  <a:extLst>
                    <a:ext uri="{9D8B030D-6E8A-4147-A177-3AD203B41FA5}">
                      <a16:colId xmlns:a16="http://schemas.microsoft.com/office/drawing/2014/main" val="112585052"/>
                    </a:ext>
                  </a:extLst>
                </a:gridCol>
              </a:tblGrid>
              <a:tr h="2133599">
                <a:tc>
                  <a:txBody>
                    <a:bodyPr/>
                    <a:lstStyle/>
                    <a:p>
                      <a:pPr algn="just"/>
                      <a:r>
                        <a:rPr lang="en-IN">
                          <a:latin typeface="Times New Roman" panose="02020603050405020304" pitchFamily="18" charset="0"/>
                          <a:cs typeface="Times New Roman" panose="02020603050405020304" pitchFamily="18" charset="0"/>
                        </a:rPr>
                        <a:t>2020</a:t>
                      </a:r>
                    </a:p>
                  </a:txBody>
                  <a:tcPr anchor="ctr">
                    <a:lnL>
                      <a:noFill/>
                    </a:lnL>
                    <a:lnR>
                      <a:noFill/>
                    </a:lnR>
                    <a:lnT>
                      <a:noFill/>
                    </a:lnT>
                    <a:lnB>
                      <a:noFill/>
                    </a:lnB>
                    <a:noFill/>
                  </a:tcPr>
                </a:tc>
                <a:tc>
                  <a:txBody>
                    <a:bodyPr/>
                    <a:lstStyle/>
                    <a:p>
                      <a:pPr algn="l"/>
                      <a:r>
                        <a:rPr lang="en-US" dirty="0">
                          <a:latin typeface="Times New Roman" panose="02020603050405020304" pitchFamily="18" charset="0"/>
                          <a:cs typeface="Times New Roman" panose="02020603050405020304" pitchFamily="18" charset="0"/>
                        </a:rPr>
                        <a:t>An overview of ubiquitous interactive passenger services</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Digital services simplify routing, improve ticketing efficiency, and make intermodal transport easier to manage, while future research will focus on personalized and trustworthy services.</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Social and interactional aspects are underdeveloped, while privacy and reliability concerns limit full system usage.</a:t>
                      </a:r>
                    </a:p>
                  </a:txBody>
                  <a:tcPr anchor="ctr">
                    <a:lnL>
                      <a:noFill/>
                    </a:lnL>
                    <a:lnR>
                      <a:noFill/>
                    </a:lnR>
                    <a:lnT>
                      <a:noFill/>
                    </a:lnT>
                    <a:lnB>
                      <a:noFill/>
                    </a:lnB>
                    <a:noFill/>
                  </a:tcPr>
                </a:tc>
                <a:extLst>
                  <a:ext uri="{0D108BD9-81ED-4DB2-BD59-A6C34878D82A}">
                    <a16:rowId xmlns:a16="http://schemas.microsoft.com/office/drawing/2014/main" val="2918089097"/>
                  </a:ext>
                </a:extLst>
              </a:tr>
            </a:tbl>
          </a:graphicData>
        </a:graphic>
      </p:graphicFrame>
    </p:spTree>
    <p:extLst>
      <p:ext uri="{BB962C8B-B14F-4D97-AF65-F5344CB8AC3E}">
        <p14:creationId xmlns:p14="http://schemas.microsoft.com/office/powerpoint/2010/main" val="289677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95DB-0CBF-B504-CF44-F29430F260FB}"/>
              </a:ext>
            </a:extLst>
          </p:cNvPr>
          <p:cNvSpPr>
            <a:spLocks noGrp="1"/>
          </p:cNvSpPr>
          <p:nvPr>
            <p:ph type="title"/>
          </p:nvPr>
        </p:nvSpPr>
        <p:spPr/>
        <p:txBody>
          <a:bodyPr/>
          <a:lstStyle/>
          <a:p>
            <a:r>
              <a:rPr lang="en-GB" dirty="0"/>
              <a:t>Literature Review</a:t>
            </a:r>
            <a:endParaRPr lang="en-IN" dirty="0"/>
          </a:p>
        </p:txBody>
      </p:sp>
      <p:graphicFrame>
        <p:nvGraphicFramePr>
          <p:cNvPr id="4" name="Table 3">
            <a:extLst>
              <a:ext uri="{FF2B5EF4-FFF2-40B4-BE49-F238E27FC236}">
                <a16:creationId xmlns:a16="http://schemas.microsoft.com/office/drawing/2014/main" id="{A330E943-E1BD-5C59-9041-437D9673A025}"/>
              </a:ext>
            </a:extLst>
          </p:cNvPr>
          <p:cNvGraphicFramePr>
            <a:graphicFrameLocks noGrp="1"/>
          </p:cNvGraphicFramePr>
          <p:nvPr>
            <p:extLst>
              <p:ext uri="{D42A27DB-BD31-4B8C-83A1-F6EECF244321}">
                <p14:modId xmlns:p14="http://schemas.microsoft.com/office/powerpoint/2010/main" val="2579159882"/>
              </p:ext>
            </p:extLst>
          </p:nvPr>
        </p:nvGraphicFramePr>
        <p:xfrm>
          <a:off x="812800" y="1143000"/>
          <a:ext cx="10668000" cy="365760"/>
        </p:xfrm>
        <a:graphic>
          <a:graphicData uri="http://schemas.openxmlformats.org/drawingml/2006/table">
            <a:tbl>
              <a:tblPr/>
              <a:tblGrid>
                <a:gridCol w="1864139">
                  <a:extLst>
                    <a:ext uri="{9D8B030D-6E8A-4147-A177-3AD203B41FA5}">
                      <a16:colId xmlns:a16="http://schemas.microsoft.com/office/drawing/2014/main" val="2482761319"/>
                    </a:ext>
                  </a:extLst>
                </a:gridCol>
                <a:gridCol w="2729948">
                  <a:extLst>
                    <a:ext uri="{9D8B030D-6E8A-4147-A177-3AD203B41FA5}">
                      <a16:colId xmlns:a16="http://schemas.microsoft.com/office/drawing/2014/main" val="1544433868"/>
                    </a:ext>
                  </a:extLst>
                </a:gridCol>
                <a:gridCol w="3525078">
                  <a:extLst>
                    <a:ext uri="{9D8B030D-6E8A-4147-A177-3AD203B41FA5}">
                      <a16:colId xmlns:a16="http://schemas.microsoft.com/office/drawing/2014/main" val="1441635924"/>
                    </a:ext>
                  </a:extLst>
                </a:gridCol>
                <a:gridCol w="2548835">
                  <a:extLst>
                    <a:ext uri="{9D8B030D-6E8A-4147-A177-3AD203B41FA5}">
                      <a16:colId xmlns:a16="http://schemas.microsoft.com/office/drawing/2014/main" val="350752917"/>
                    </a:ext>
                  </a:extLst>
                </a:gridCol>
              </a:tblGrid>
              <a:tr h="0">
                <a:tc>
                  <a:txBody>
                    <a:bodyPr/>
                    <a:lstStyle/>
                    <a:p>
                      <a:r>
                        <a:rPr lang="en-IN" b="1" dirty="0"/>
                        <a:t>Year</a:t>
                      </a:r>
                      <a:endParaRPr lang="en-IN" dirty="0"/>
                    </a:p>
                  </a:txBody>
                  <a:tcPr anchor="ctr">
                    <a:lnL>
                      <a:noFill/>
                    </a:lnL>
                    <a:lnR>
                      <a:noFill/>
                    </a:lnR>
                    <a:lnT>
                      <a:noFill/>
                    </a:lnT>
                    <a:lnB>
                      <a:noFill/>
                    </a:lnB>
                    <a:noFill/>
                  </a:tcPr>
                </a:tc>
                <a:tc>
                  <a:txBody>
                    <a:bodyPr/>
                    <a:lstStyle/>
                    <a:p>
                      <a:r>
                        <a:rPr lang="en-IN" b="1" dirty="0"/>
                        <a:t>Title</a:t>
                      </a:r>
                      <a:endParaRPr lang="en-IN" dirty="0"/>
                    </a:p>
                  </a:txBody>
                  <a:tcPr anchor="ctr">
                    <a:lnL>
                      <a:noFill/>
                    </a:lnL>
                    <a:lnR>
                      <a:noFill/>
                    </a:lnR>
                    <a:lnT>
                      <a:noFill/>
                    </a:lnT>
                    <a:lnB>
                      <a:noFill/>
                    </a:lnB>
                    <a:noFill/>
                  </a:tcPr>
                </a:tc>
                <a:tc>
                  <a:txBody>
                    <a:bodyPr/>
                    <a:lstStyle/>
                    <a:p>
                      <a:r>
                        <a:rPr lang="en-IN" b="1"/>
                        <a:t>Advantage</a:t>
                      </a:r>
                      <a:endParaRPr lang="en-IN"/>
                    </a:p>
                  </a:txBody>
                  <a:tcPr anchor="ctr">
                    <a:lnL>
                      <a:noFill/>
                    </a:lnL>
                    <a:lnR>
                      <a:noFill/>
                    </a:lnR>
                    <a:lnT>
                      <a:noFill/>
                    </a:lnT>
                    <a:lnB>
                      <a:noFill/>
                    </a:lnB>
                    <a:noFill/>
                  </a:tcPr>
                </a:tc>
                <a:tc>
                  <a:txBody>
                    <a:bodyPr/>
                    <a:lstStyle/>
                    <a:p>
                      <a:r>
                        <a:rPr lang="en-IN" b="1" dirty="0"/>
                        <a:t>Drawbacks</a:t>
                      </a:r>
                      <a:endParaRPr lang="en-IN" dirty="0"/>
                    </a:p>
                  </a:txBody>
                  <a:tcPr anchor="ctr">
                    <a:lnL>
                      <a:noFill/>
                    </a:lnL>
                    <a:lnR>
                      <a:noFill/>
                    </a:lnR>
                    <a:lnT>
                      <a:noFill/>
                    </a:lnT>
                    <a:lnB>
                      <a:noFill/>
                    </a:lnB>
                    <a:noFill/>
                  </a:tcPr>
                </a:tc>
                <a:extLst>
                  <a:ext uri="{0D108BD9-81ED-4DB2-BD59-A6C34878D82A}">
                    <a16:rowId xmlns:a16="http://schemas.microsoft.com/office/drawing/2014/main" val="1051086620"/>
                  </a:ext>
                </a:extLst>
              </a:tr>
            </a:tbl>
          </a:graphicData>
        </a:graphic>
      </p:graphicFrame>
      <p:graphicFrame>
        <p:nvGraphicFramePr>
          <p:cNvPr id="5" name="Table 4">
            <a:extLst>
              <a:ext uri="{FF2B5EF4-FFF2-40B4-BE49-F238E27FC236}">
                <a16:creationId xmlns:a16="http://schemas.microsoft.com/office/drawing/2014/main" id="{0D8A01D3-96D8-1C3B-62D1-9585B5A8FE22}"/>
              </a:ext>
            </a:extLst>
          </p:cNvPr>
          <p:cNvGraphicFramePr>
            <a:graphicFrameLocks noGrp="1"/>
          </p:cNvGraphicFramePr>
          <p:nvPr>
            <p:extLst>
              <p:ext uri="{D42A27DB-BD31-4B8C-83A1-F6EECF244321}">
                <p14:modId xmlns:p14="http://schemas.microsoft.com/office/powerpoint/2010/main" val="2760622662"/>
              </p:ext>
            </p:extLst>
          </p:nvPr>
        </p:nvGraphicFramePr>
        <p:xfrm>
          <a:off x="812800" y="3429001"/>
          <a:ext cx="10668000" cy="2285999"/>
        </p:xfrm>
        <a:graphic>
          <a:graphicData uri="http://schemas.openxmlformats.org/drawingml/2006/table">
            <a:tbl>
              <a:tblPr/>
              <a:tblGrid>
                <a:gridCol w="1122017">
                  <a:extLst>
                    <a:ext uri="{9D8B030D-6E8A-4147-A177-3AD203B41FA5}">
                      <a16:colId xmlns:a16="http://schemas.microsoft.com/office/drawing/2014/main" val="2706849728"/>
                    </a:ext>
                  </a:extLst>
                </a:gridCol>
                <a:gridCol w="2888974">
                  <a:extLst>
                    <a:ext uri="{9D8B030D-6E8A-4147-A177-3AD203B41FA5}">
                      <a16:colId xmlns:a16="http://schemas.microsoft.com/office/drawing/2014/main" val="3774644473"/>
                    </a:ext>
                  </a:extLst>
                </a:gridCol>
                <a:gridCol w="3313044">
                  <a:extLst>
                    <a:ext uri="{9D8B030D-6E8A-4147-A177-3AD203B41FA5}">
                      <a16:colId xmlns:a16="http://schemas.microsoft.com/office/drawing/2014/main" val="1146803258"/>
                    </a:ext>
                  </a:extLst>
                </a:gridCol>
                <a:gridCol w="3343965">
                  <a:extLst>
                    <a:ext uri="{9D8B030D-6E8A-4147-A177-3AD203B41FA5}">
                      <a16:colId xmlns:a16="http://schemas.microsoft.com/office/drawing/2014/main" val="1247848421"/>
                    </a:ext>
                  </a:extLst>
                </a:gridCol>
              </a:tblGrid>
              <a:tr h="2285999">
                <a:tc>
                  <a:txBody>
                    <a:bodyPr/>
                    <a:lstStyle/>
                    <a:p>
                      <a:r>
                        <a:rPr lang="en-IN" dirty="0">
                          <a:latin typeface="Times New Roman" panose="02020603050405020304" pitchFamily="18" charset="0"/>
                          <a:cs typeface="Times New Roman" panose="02020603050405020304" pitchFamily="18" charset="0"/>
                        </a:rPr>
                        <a:t>2019</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Design of public transport stops and stations and its contribution to attractive and accessible public transport.</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Well-designed stops enhance usage and urban mobility, beautifying public spaces and attracting foot traffic while promoting inclusion.</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Inclusive designs can be expensive and cumbersome in dense areas, while high-traffic stops require continuous upkeep and safety measures.</a:t>
                      </a:r>
                    </a:p>
                  </a:txBody>
                  <a:tcPr anchor="ctr">
                    <a:lnL>
                      <a:noFill/>
                    </a:lnL>
                    <a:lnR>
                      <a:noFill/>
                    </a:lnR>
                    <a:lnT>
                      <a:noFill/>
                    </a:lnT>
                    <a:lnB>
                      <a:noFill/>
                    </a:lnB>
                    <a:noFill/>
                  </a:tcPr>
                </a:tc>
                <a:extLst>
                  <a:ext uri="{0D108BD9-81ED-4DB2-BD59-A6C34878D82A}">
                    <a16:rowId xmlns:a16="http://schemas.microsoft.com/office/drawing/2014/main" val="1230426763"/>
                  </a:ext>
                </a:extLst>
              </a:tr>
            </a:tbl>
          </a:graphicData>
        </a:graphic>
      </p:graphicFrame>
      <p:graphicFrame>
        <p:nvGraphicFramePr>
          <p:cNvPr id="6" name="Table 5">
            <a:extLst>
              <a:ext uri="{FF2B5EF4-FFF2-40B4-BE49-F238E27FC236}">
                <a16:creationId xmlns:a16="http://schemas.microsoft.com/office/drawing/2014/main" id="{EF9C9DA1-5061-E1E0-62D6-48319A0EBCE8}"/>
              </a:ext>
            </a:extLst>
          </p:cNvPr>
          <p:cNvGraphicFramePr>
            <a:graphicFrameLocks noGrp="1"/>
          </p:cNvGraphicFramePr>
          <p:nvPr>
            <p:extLst>
              <p:ext uri="{D42A27DB-BD31-4B8C-83A1-F6EECF244321}">
                <p14:modId xmlns:p14="http://schemas.microsoft.com/office/powerpoint/2010/main" val="4198596422"/>
              </p:ext>
            </p:extLst>
          </p:nvPr>
        </p:nvGraphicFramePr>
        <p:xfrm>
          <a:off x="812800" y="1738685"/>
          <a:ext cx="10668000" cy="1892411"/>
        </p:xfrm>
        <a:graphic>
          <a:graphicData uri="http://schemas.openxmlformats.org/drawingml/2006/table">
            <a:tbl>
              <a:tblPr/>
              <a:tblGrid>
                <a:gridCol w="1108765">
                  <a:extLst>
                    <a:ext uri="{9D8B030D-6E8A-4147-A177-3AD203B41FA5}">
                      <a16:colId xmlns:a16="http://schemas.microsoft.com/office/drawing/2014/main" val="2596839227"/>
                    </a:ext>
                  </a:extLst>
                </a:gridCol>
                <a:gridCol w="2835965">
                  <a:extLst>
                    <a:ext uri="{9D8B030D-6E8A-4147-A177-3AD203B41FA5}">
                      <a16:colId xmlns:a16="http://schemas.microsoft.com/office/drawing/2014/main" val="1994036614"/>
                    </a:ext>
                  </a:extLst>
                </a:gridCol>
                <a:gridCol w="3339548">
                  <a:extLst>
                    <a:ext uri="{9D8B030D-6E8A-4147-A177-3AD203B41FA5}">
                      <a16:colId xmlns:a16="http://schemas.microsoft.com/office/drawing/2014/main" val="2896213516"/>
                    </a:ext>
                  </a:extLst>
                </a:gridCol>
                <a:gridCol w="3383722">
                  <a:extLst>
                    <a:ext uri="{9D8B030D-6E8A-4147-A177-3AD203B41FA5}">
                      <a16:colId xmlns:a16="http://schemas.microsoft.com/office/drawing/2014/main" val="3187285105"/>
                    </a:ext>
                  </a:extLst>
                </a:gridCol>
              </a:tblGrid>
              <a:tr h="1892411">
                <a:tc>
                  <a:txBody>
                    <a:bodyPr/>
                    <a:lstStyle/>
                    <a:p>
                      <a:r>
                        <a:rPr lang="en-IN" dirty="0">
                          <a:latin typeface="Times New Roman" panose="02020603050405020304" pitchFamily="18" charset="0"/>
                          <a:cs typeface="Times New Roman" panose="02020603050405020304" pitchFamily="18" charset="0"/>
                        </a:rPr>
                        <a:t>2018</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Fool Proof ticketing System for public transport.</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RFID systems are affordable and reliable for automation, while two-way authentication helps deter ticketless travel.</a:t>
                      </a:r>
                    </a:p>
                  </a:txBody>
                  <a:tcPr anchor="ctr">
                    <a:lnL>
                      <a:noFill/>
                    </a:lnL>
                    <a:lnR>
                      <a:noFill/>
                    </a:lnR>
                    <a:lnT>
                      <a:noFill/>
                    </a:lnT>
                    <a:lnB>
                      <a:noFill/>
                    </a:lnB>
                    <a:noFill/>
                  </a:tcPr>
                </a:tc>
                <a:tc>
                  <a:txBody>
                    <a:bodyPr/>
                    <a:lstStyle/>
                    <a:p>
                      <a:pPr algn="just"/>
                      <a:r>
                        <a:rPr lang="en-US" dirty="0">
                          <a:latin typeface="Times New Roman" panose="02020603050405020304" pitchFamily="18" charset="0"/>
                          <a:cs typeface="Times New Roman" panose="02020603050405020304" pitchFamily="18" charset="0"/>
                        </a:rPr>
                        <a:t>Delays in passenger authentication can lead to inefficiencies, while major upgrades may encounter resistance from users.</a:t>
                      </a:r>
                    </a:p>
                  </a:txBody>
                  <a:tcPr anchor="ctr">
                    <a:lnL>
                      <a:noFill/>
                    </a:lnL>
                    <a:lnR>
                      <a:noFill/>
                    </a:lnR>
                    <a:lnT>
                      <a:noFill/>
                    </a:lnT>
                    <a:lnB>
                      <a:noFill/>
                    </a:lnB>
                    <a:noFill/>
                  </a:tcPr>
                </a:tc>
                <a:extLst>
                  <a:ext uri="{0D108BD9-81ED-4DB2-BD59-A6C34878D82A}">
                    <a16:rowId xmlns:a16="http://schemas.microsoft.com/office/drawing/2014/main" val="2419483828"/>
                  </a:ext>
                </a:extLst>
              </a:tr>
            </a:tbl>
          </a:graphicData>
        </a:graphic>
      </p:graphicFrame>
    </p:spTree>
    <p:extLst>
      <p:ext uri="{BB962C8B-B14F-4D97-AF65-F5344CB8AC3E}">
        <p14:creationId xmlns:p14="http://schemas.microsoft.com/office/powerpoint/2010/main" val="13161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9B4D-7D82-54E4-B4E6-32F7EE3EB1B5}"/>
              </a:ext>
            </a:extLst>
          </p:cNvPr>
          <p:cNvSpPr>
            <a:spLocks noGrp="1"/>
          </p:cNvSpPr>
          <p:nvPr>
            <p:ph type="title"/>
          </p:nvPr>
        </p:nvSpPr>
        <p:spPr/>
        <p:txBody>
          <a:bodyPr/>
          <a:lstStyle/>
          <a:p>
            <a:r>
              <a:rPr lang="en-IN" dirty="0"/>
              <a:t>Research Gaps Identified</a:t>
            </a:r>
          </a:p>
        </p:txBody>
      </p:sp>
      <p:sp>
        <p:nvSpPr>
          <p:cNvPr id="3" name="Content Placeholder 2">
            <a:extLst>
              <a:ext uri="{FF2B5EF4-FFF2-40B4-BE49-F238E27FC236}">
                <a16:creationId xmlns:a16="http://schemas.microsoft.com/office/drawing/2014/main" id="{A53397E6-1B38-E1A7-EED7-BBCBF2302501}"/>
              </a:ext>
            </a:extLst>
          </p:cNvPr>
          <p:cNvSpPr>
            <a:spLocks noGrp="1"/>
          </p:cNvSpPr>
          <p:nvPr>
            <p:ph idx="1"/>
          </p:nvPr>
        </p:nvSpPr>
        <p:spPr/>
        <p:txBody>
          <a:bodyPr>
            <a:normAutofit/>
          </a:bodyPr>
          <a:lstStyle/>
          <a:p>
            <a:pPr>
              <a:lnSpc>
                <a:spcPct val="150000"/>
              </a:lnSpc>
            </a:pPr>
            <a:r>
              <a:rPr lang="en-US" sz="2200" dirty="0">
                <a:effectLst/>
                <a:latin typeface="Times New Roman" panose="02020603050405020304" pitchFamily="18" charset="0"/>
                <a:ea typeface="Times New Roman" panose="02020603050405020304" pitchFamily="18" charset="0"/>
              </a:rPr>
              <a:t>Poor Integration of Systems</a:t>
            </a:r>
          </a:p>
          <a:p>
            <a:pPr>
              <a:lnSpc>
                <a:spcPct val="150000"/>
              </a:lnSpc>
            </a:pPr>
            <a:r>
              <a:rPr lang="en-US" sz="2200" dirty="0">
                <a:effectLst/>
                <a:latin typeface="Times New Roman" panose="02020603050405020304" pitchFamily="18" charset="0"/>
                <a:ea typeface="Times New Roman" panose="02020603050405020304" pitchFamily="18" charset="0"/>
              </a:rPr>
              <a:t>Inability to Leverage Real-Time Data</a:t>
            </a:r>
            <a:endParaRPr lang="en-US" sz="2200" dirty="0">
              <a:latin typeface="Times New Roman" panose="02020603050405020304" pitchFamily="18" charset="0"/>
              <a:ea typeface="Times New Roman" panose="02020603050405020304" pitchFamily="18" charset="0"/>
            </a:endParaRPr>
          </a:p>
          <a:p>
            <a:pPr>
              <a:lnSpc>
                <a:spcPct val="150000"/>
              </a:lnSpc>
            </a:pPr>
            <a:r>
              <a:rPr lang="en-US" sz="2200" dirty="0">
                <a:effectLst/>
                <a:latin typeface="Times New Roman" panose="02020603050405020304" pitchFamily="18" charset="0"/>
                <a:ea typeface="Times New Roman" panose="02020603050405020304" pitchFamily="18" charset="0"/>
              </a:rPr>
              <a:t>Insufficient use of advanced technologies</a:t>
            </a:r>
          </a:p>
          <a:p>
            <a:pPr>
              <a:lnSpc>
                <a:spcPct val="150000"/>
              </a:lnSpc>
            </a:pPr>
            <a:r>
              <a:rPr lang="en-US" sz="2200" dirty="0">
                <a:effectLst/>
                <a:latin typeface="Times New Roman" panose="02020603050405020304" pitchFamily="18" charset="0"/>
                <a:ea typeface="Times New Roman" panose="02020603050405020304" pitchFamily="18" charset="0"/>
              </a:rPr>
              <a:t>Privacy and Security Issues</a:t>
            </a:r>
            <a:endParaRPr lang="en-US" sz="2200" dirty="0">
              <a:latin typeface="Times New Roman" panose="02020603050405020304" pitchFamily="18" charset="0"/>
              <a:ea typeface="Times New Roman" panose="02020603050405020304" pitchFamily="18" charset="0"/>
            </a:endParaRPr>
          </a:p>
          <a:p>
            <a:pPr>
              <a:lnSpc>
                <a:spcPct val="150000"/>
              </a:lnSpc>
            </a:pPr>
            <a:r>
              <a:rPr lang="en-US" sz="2200" dirty="0">
                <a:effectLst/>
                <a:latin typeface="Times New Roman" panose="02020603050405020304" pitchFamily="18" charset="0"/>
                <a:ea typeface="Times New Roman" panose="02020603050405020304" pitchFamily="18" charset="0"/>
              </a:rPr>
              <a:t>Limitations in UX</a:t>
            </a:r>
          </a:p>
          <a:p>
            <a:pPr>
              <a:lnSpc>
                <a:spcPct val="150000"/>
              </a:lnSpc>
            </a:pPr>
            <a:r>
              <a:rPr lang="en-US" sz="2200" dirty="0">
                <a:effectLst/>
                <a:latin typeface="Times New Roman" panose="02020603050405020304" pitchFamily="18" charset="0"/>
                <a:ea typeface="Times New Roman" panose="02020603050405020304" pitchFamily="18" charset="0"/>
              </a:rPr>
              <a:t>Focus on narrow or limited sustainability</a:t>
            </a:r>
            <a:endParaRPr lang="en-US" sz="2200" dirty="0">
              <a:latin typeface="Times New Roman" panose="02020603050405020304" pitchFamily="18" charset="0"/>
              <a:ea typeface="Times New Roman" panose="02020603050405020304" pitchFamily="18" charset="0"/>
            </a:endParaRPr>
          </a:p>
          <a:p>
            <a:pPr>
              <a:lnSpc>
                <a:spcPct val="150000"/>
              </a:lnSpc>
            </a:pPr>
            <a:r>
              <a:rPr lang="en-US" sz="2200" dirty="0">
                <a:effectLst/>
                <a:latin typeface="Times New Roman" panose="02020603050405020304" pitchFamily="18" charset="0"/>
                <a:ea typeface="Times New Roman" panose="02020603050405020304" pitchFamily="18" charset="0"/>
              </a:rPr>
              <a:t>Lack of Data Analytics</a:t>
            </a:r>
          </a:p>
          <a:p>
            <a:pPr>
              <a:lnSpc>
                <a:spcPct val="150000"/>
              </a:lnSpc>
            </a:pPr>
            <a:r>
              <a:rPr lang="en-US" sz="2200" dirty="0">
                <a:effectLst/>
                <a:latin typeface="Times New Roman" panose="02020603050405020304" pitchFamily="18" charset="0"/>
                <a:ea typeface="Times New Roman" panose="02020603050405020304" pitchFamily="18" charset="0"/>
              </a:rPr>
              <a:t>Resistance to Adoption</a:t>
            </a:r>
            <a:endParaRPr lang="en-IN" sz="2200" dirty="0"/>
          </a:p>
        </p:txBody>
      </p:sp>
    </p:spTree>
    <p:extLst>
      <p:ext uri="{BB962C8B-B14F-4D97-AF65-F5344CB8AC3E}">
        <p14:creationId xmlns:p14="http://schemas.microsoft.com/office/powerpoint/2010/main" val="33975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fontScale="92500" lnSpcReduction="20000"/>
          </a:bodyPr>
          <a:lstStyle/>
          <a:p>
            <a:pPr>
              <a:lnSpc>
                <a:spcPct val="200000"/>
              </a:lnSpc>
            </a:pPr>
            <a:r>
              <a:rPr lang="en-GB" sz="1800" dirty="0">
                <a:latin typeface="Times New Roman" panose="02020603050405020304" pitchFamily="18" charset="0"/>
                <a:cs typeface="Times New Roman" panose="02020603050405020304" pitchFamily="18" charset="0"/>
              </a:rPr>
              <a:t>A fully integrated application with characteristics like,</a:t>
            </a:r>
          </a:p>
          <a:p>
            <a:pPr marL="857250" lvl="1" indent="-457200" algn="just">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User Interface</a:t>
            </a:r>
            <a:r>
              <a:rPr lang="en-US" sz="1800" dirty="0">
                <a:latin typeface="Times New Roman" panose="02020603050405020304" pitchFamily="18" charset="0"/>
                <a:cs typeface="Times New Roman" panose="02020603050405020304" pitchFamily="18" charset="0"/>
              </a:rPr>
              <a:t> allows passengers to book tickets easily through the application, access real-time bus location data via Firebase, and contribute to crowd management by uploading images of bus stands. These images are processed using Flask at the backend to determine crowd density, and if overcrowding is detected, a message is sent to the admin for action.</a:t>
            </a:r>
          </a:p>
          <a:p>
            <a:pPr marL="857250" lvl="1" indent="-457200" algn="just">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Driver Interface</a:t>
            </a:r>
            <a:r>
              <a:rPr lang="en-US" sz="1800" dirty="0">
                <a:latin typeface="Times New Roman" panose="02020603050405020304" pitchFamily="18" charset="0"/>
                <a:cs typeface="Times New Roman" panose="02020603050405020304" pitchFamily="18" charset="0"/>
              </a:rPr>
              <a:t> enables drivers to share their real-time location through Firebase, improving the efficiency of bus tracking for users. Drivers can also scan tickets to ensure safe and efficient passenger boarding.</a:t>
            </a:r>
          </a:p>
          <a:p>
            <a:pPr marL="857250" lvl="1" indent="-457200" algn="just">
              <a:lnSpc>
                <a:spcPct val="200000"/>
              </a:lnSpc>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Admin Interface</a:t>
            </a:r>
            <a:r>
              <a:rPr lang="en-US" sz="1800" dirty="0">
                <a:latin typeface="Times New Roman" panose="02020603050405020304" pitchFamily="18" charset="0"/>
                <a:cs typeface="Times New Roman" panose="02020603050405020304" pitchFamily="18" charset="0"/>
              </a:rPr>
              <a:t> provides administrators with tools to manage driver credentials and respond to alerts about crowd density, allowing them to take necessary actions to mitigate overcrowding situations.</a:t>
            </a:r>
            <a:endParaRPr lang="en-GB" sz="1800"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Enhance passenger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onvenience.</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Reduce operational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osts.</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Real-time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ata and insights.</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Enable contactless and secure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ransactions.</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Improve crowd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anagement and safety.</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Support sustainability and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co-friendly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ractices.</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seamless, paperless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icketing.</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Enhance sustainability with digital-</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nly solutions.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2038</TotalTime>
  <Words>1928</Words>
  <Application>Microsoft Office PowerPoint</Application>
  <PresentationFormat>Widescreen</PresentationFormat>
  <Paragraphs>213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 MT Bold</vt:lpstr>
      <vt:lpstr>Bookman Old Style</vt:lpstr>
      <vt:lpstr>Calibri</vt:lpstr>
      <vt:lpstr>Cambria</vt:lpstr>
      <vt:lpstr>Times New Roman</vt:lpstr>
      <vt:lpstr>Verdana</vt:lpstr>
      <vt:lpstr>Bioinformatics</vt:lpstr>
      <vt:lpstr>Digitalizing the tickets and Crowd Management at Public Bus Stands</vt:lpstr>
      <vt:lpstr>Introduction</vt:lpstr>
      <vt:lpstr>Literature Review</vt:lpstr>
      <vt:lpstr>Literature Review</vt:lpstr>
      <vt:lpstr>Literature Review</vt:lpstr>
      <vt:lpstr>Literature Review</vt:lpstr>
      <vt:lpstr>Research Gaps Identified</vt:lpstr>
      <vt:lpstr>Proposed Methodology</vt:lpstr>
      <vt:lpstr>Objectives</vt:lpstr>
      <vt:lpstr>System Design and Implementation</vt:lpstr>
      <vt:lpstr>System Design and Implementation</vt:lpstr>
      <vt:lpstr>System Design and Implementation</vt:lpstr>
      <vt:lpstr>Timeline of Project</vt:lpstr>
      <vt:lpstr>Outcomes</vt:lpstr>
      <vt:lpstr>Results Obtained</vt:lpstr>
      <vt:lpstr>Results</vt:lpstr>
      <vt:lpstr>Results</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PARINITHA M</cp:lastModifiedBy>
  <cp:revision>37</cp:revision>
  <dcterms:created xsi:type="dcterms:W3CDTF">2023-03-16T03:26:27Z</dcterms:created>
  <dcterms:modified xsi:type="dcterms:W3CDTF">2025-01-10T05:14:02Z</dcterms:modified>
</cp:coreProperties>
</file>