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68" r:id="rId6"/>
    <p:sldId id="259" r:id="rId7"/>
    <p:sldId id="260" r:id="rId8"/>
    <p:sldId id="261" r:id="rId9"/>
    <p:sldId id="262" r:id="rId10"/>
    <p:sldId id="263" r:id="rId11"/>
    <p:sldId id="264" r:id="rId12"/>
    <p:sldId id="265" r:id="rId13"/>
    <p:sldId id="269"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5" qsCatId="simple" csTypeId="urn:microsoft.com/office/officeart/2005/8/colors/accent1_2" csCatId="accent1"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custT="1"/>
      <dgm:spPr/>
      <dgm:t>
        <a:bodyPr/>
        <a:lstStyle/>
        <a:p>
          <a:pPr algn="l">
            <a:buFont typeface="Arial" panose="020B0604020202020204" pitchFamily="34" charset="0"/>
            <a:buChar char="•"/>
          </a:pPr>
          <a:r>
            <a:rPr lang="en-US" sz="1200" b="0" dirty="0">
              <a:effectLst/>
              <a:latin typeface="Times New Roman" panose="02020603050405020304" pitchFamily="18" charset="0"/>
              <a:cs typeface="Times New Roman" panose="02020603050405020304" pitchFamily="18" charset="0"/>
            </a:rPr>
            <a:t>Source</a:t>
          </a:r>
          <a:r>
            <a:rPr lang="en-US" sz="1200"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200" b="0" dirty="0">
              <a:effectLst/>
              <a:latin typeface="Times New Roman" panose="02020603050405020304" pitchFamily="18" charset="0"/>
              <a:cs typeface="Times New Roman" panose="02020603050405020304" pitchFamily="18" charset="0"/>
            </a:rPr>
            <a:t>code</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a:t>
          </a:r>
          <a:r>
            <a:rPr lang="en-US" baseline="0" dirty="0">
              <a:latin typeface="Times New Roman" panose="02020603050405020304" pitchFamily="18" charset="0"/>
              <a:cs typeface="Times New Roman" panose="02020603050405020304" pitchFamily="18" charset="0"/>
            </a:rPr>
            <a:t> 3</a:t>
          </a:r>
          <a:endParaRPr lang="en-US" dirty="0">
            <a:latin typeface="Times New Roman" panose="02020603050405020304" pitchFamily="18" charset="0"/>
            <a:cs typeface="Times New Roman" panose="02020603050405020304" pitchFamily="18" charset="0"/>
          </a:endParaRP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custT="1"/>
      <dgm:spPr/>
      <dgm:t>
        <a:bodyPr/>
        <a:lstStyle/>
        <a:p>
          <a:pPr algn="ctr"/>
          <a:endParaRPr lang="en-US" sz="1050" dirty="0">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endParaRP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4F7D3105-8D70-4AEC-B9E0-B5DF2EF86437}">
      <dgm:prSet/>
      <dgm:spPr/>
      <dgm:t>
        <a:bodyPr/>
        <a:lstStyle/>
        <a:p>
          <a:pPr algn="l">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Abstract </a:t>
          </a:r>
        </a:p>
      </dgm:t>
    </dgm:pt>
    <dgm:pt modelId="{26394B5C-654B-4049-9799-7A03CC04E27A}" type="parTrans" cxnId="{293DAF47-DAD4-4E80-9975-3A5E0680E714}">
      <dgm:prSet/>
      <dgm:spPr/>
      <dgm:t>
        <a:bodyPr/>
        <a:lstStyle/>
        <a:p>
          <a:endParaRPr lang="en-IN"/>
        </a:p>
      </dgm:t>
    </dgm:pt>
    <dgm:pt modelId="{BB9399EC-4983-4490-99FA-2D84540D335B}" type="sibTrans" cxnId="{293DAF47-DAD4-4E80-9975-3A5E0680E714}">
      <dgm:prSet/>
      <dgm:spPr/>
      <dgm:t>
        <a:bodyPr/>
        <a:lstStyle/>
        <a:p>
          <a:endParaRPr lang="en-IN"/>
        </a:p>
      </dgm:t>
    </dgm:pt>
    <dgm:pt modelId="{34BBA532-FFB3-4170-922A-8CDBB7008855}">
      <dgm:prSet/>
      <dgm:spPr/>
      <dgm:t>
        <a:bodyPr/>
        <a:lstStyle/>
        <a:p>
          <a:pPr algn="l">
            <a:buFont typeface="Arial" panose="020B0604020202020204" pitchFamily="34" charset="0"/>
            <a:buChar char="•"/>
          </a:pPr>
          <a:r>
            <a:rPr lang="en-US" sz="1300" b="0" dirty="0">
              <a:solidFill>
                <a:schemeClr val="tx1">
                  <a:lumMod val="75000"/>
                  <a:lumOff val="25000"/>
                </a:schemeClr>
              </a:solidFill>
              <a:latin typeface="Times New Roman" panose="02020603050405020304" pitchFamily="18" charset="0"/>
              <a:cs typeface="Times New Roman" panose="02020603050405020304" pitchFamily="18" charset="0"/>
            </a:rPr>
            <a:t>Objectives</a:t>
          </a:r>
        </a:p>
      </dgm:t>
    </dgm:pt>
    <dgm:pt modelId="{C7A0B248-7372-4CBB-8C0F-BA3EA802B67E}" type="parTrans" cxnId="{2E90F2D4-24AA-4F4E-9655-3EE57D427F8A}">
      <dgm:prSet/>
      <dgm:spPr/>
      <dgm:t>
        <a:bodyPr/>
        <a:lstStyle/>
        <a:p>
          <a:endParaRPr lang="en-IN"/>
        </a:p>
      </dgm:t>
    </dgm:pt>
    <dgm:pt modelId="{504332BB-9F49-4353-A73F-CF596BF60E14}" type="sibTrans" cxnId="{2E90F2D4-24AA-4F4E-9655-3EE57D427F8A}">
      <dgm:prSet/>
      <dgm:spPr/>
      <dgm:t>
        <a:bodyPr/>
        <a:lstStyle/>
        <a:p>
          <a:endParaRPr lang="en-IN"/>
        </a:p>
      </dgm:t>
    </dgm:pt>
    <dgm:pt modelId="{1F153A5F-92C1-457C-B822-3D179F3607F8}">
      <dgm:prSet/>
      <dgm:spPr/>
      <dgm:t>
        <a:bodyPr/>
        <a:lstStyle/>
        <a:p>
          <a:pPr algn="l">
            <a:buFont typeface="Arial" panose="020B0604020202020204" pitchFamily="34" charset="0"/>
            <a:buChar char="•"/>
          </a:pPr>
          <a:r>
            <a:rPr lang="en-US" sz="1300" b="0" dirty="0">
              <a:solidFill>
                <a:schemeClr val="tx1">
                  <a:lumMod val="75000"/>
                  <a:lumOff val="25000"/>
                </a:schemeClr>
              </a:solidFill>
              <a:latin typeface="Times New Roman" panose="02020603050405020304" pitchFamily="18" charset="0"/>
              <a:cs typeface="Times New Roman" panose="02020603050405020304" pitchFamily="18" charset="0"/>
            </a:rPr>
            <a:t>Initial Report</a:t>
          </a:r>
        </a:p>
      </dgm:t>
    </dgm:pt>
    <dgm:pt modelId="{E87DC44A-00C3-408C-B554-FA36C2080AC5}" type="parTrans" cxnId="{568E563D-E933-493F-BA24-EAF808E374AD}">
      <dgm:prSet/>
      <dgm:spPr/>
      <dgm:t>
        <a:bodyPr/>
        <a:lstStyle/>
        <a:p>
          <a:endParaRPr lang="en-IN"/>
        </a:p>
      </dgm:t>
    </dgm:pt>
    <dgm:pt modelId="{885477F3-69E5-465A-B7C4-D115092C3206}" type="sibTrans" cxnId="{568E563D-E933-493F-BA24-EAF808E374AD}">
      <dgm:prSet/>
      <dgm:spPr/>
      <dgm:t>
        <a:bodyPr/>
        <a:lstStyle/>
        <a:p>
          <a:endParaRPr lang="en-IN"/>
        </a:p>
      </dgm:t>
    </dgm:pt>
    <dgm:pt modelId="{CBB7158F-7488-42F9-B475-039CB0E1B8B7}">
      <dgm:prSet phldrT="[Text]" custT="1"/>
      <dgm:spPr/>
      <dgm:t>
        <a:bodyPr/>
        <a:lstStyle/>
        <a:p>
          <a:pPr algn="l">
            <a:buNone/>
          </a:pPr>
          <a:r>
            <a:rPr lang="en-US" sz="1300" dirty="0">
              <a:latin typeface="Times New Roman" panose="02020603050405020304" pitchFamily="18" charset="0"/>
              <a:cs typeface="Times New Roman" panose="02020603050405020304" pitchFamily="18" charset="0"/>
            </a:rPr>
            <a:t>February 2025</a:t>
          </a:r>
        </a:p>
        <a:p>
          <a:pPr algn="ctr">
            <a:buNone/>
          </a:pPr>
          <a:endParaRPr lang="en-US" sz="1300" dirty="0">
            <a:latin typeface="Times New Roman" panose="02020603050405020304" pitchFamily="18" charset="0"/>
            <a:cs typeface="Times New Roman" panose="02020603050405020304" pitchFamily="18" charset="0"/>
          </a:endParaRPr>
        </a:p>
        <a:p>
          <a:pPr algn="ctr">
            <a:buNone/>
          </a:pPr>
          <a:endParaRPr lang="en-US" sz="13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300" b="0" dirty="0">
              <a:latin typeface="Times New Roman" panose="02020603050405020304" pitchFamily="18" charset="0"/>
              <a:cs typeface="Times New Roman" panose="02020603050405020304" pitchFamily="18" charset="0"/>
            </a:rPr>
            <a:t>Title</a:t>
          </a:r>
        </a:p>
      </dgm:t>
    </dgm:pt>
    <dgm:pt modelId="{F6E0B5A7-A598-4BFD-8099-91EB34E0DC26}" type="parTrans" cxnId="{5C572D07-AF3C-43A1-B562-38260D25B882}">
      <dgm:prSet/>
      <dgm:spPr/>
      <dgm:t>
        <a:bodyPr/>
        <a:lstStyle/>
        <a:p>
          <a:endParaRPr lang="en-IN"/>
        </a:p>
      </dgm:t>
    </dgm:pt>
    <dgm:pt modelId="{7757015F-3524-4180-AEB0-F0D6F48B46B6}" type="sibTrans" cxnId="{5C572D07-AF3C-43A1-B562-38260D25B882}">
      <dgm:prSet/>
      <dgm:spPr/>
      <dgm:t>
        <a:bodyPr/>
        <a:lstStyle/>
        <a:p>
          <a:endParaRPr lang="en-IN"/>
        </a:p>
      </dgm:t>
    </dgm:pt>
    <dgm:pt modelId="{B511F8E6-57F0-4AC2-B8BB-0030D87CA848}">
      <dgm:prSet phldrT="[Text]" custT="1"/>
      <dgm:spPr/>
      <dgm:t>
        <a:bodyPr/>
        <a:lstStyle/>
        <a:p>
          <a:pPr algn="l">
            <a:buNone/>
          </a:pPr>
          <a:endParaRPr lang="en-US" sz="1300" dirty="0">
            <a:solidFill>
              <a:schemeClr val="accent1">
                <a:lumMod val="50000"/>
              </a:schemeClr>
            </a:solidFill>
            <a:latin typeface="Arial Rounded MT Bold" panose="020F0704030504030204" pitchFamily="34" charset="0"/>
            <a:cs typeface="Times New Roman" panose="02020603050405020304" pitchFamily="18" charset="0"/>
          </a:endParaRPr>
        </a:p>
        <a:p>
          <a:pPr algn="l">
            <a:buNone/>
          </a:pPr>
          <a:r>
            <a:rPr lang="en-US" sz="1300" b="0" dirty="0">
              <a:solidFill>
                <a:schemeClr val="tx1"/>
              </a:solidFill>
              <a:latin typeface="Times New Roman" panose="02020603050405020304" pitchFamily="18" charset="0"/>
              <a:cs typeface="Times New Roman" panose="02020603050405020304" pitchFamily="18" charset="0"/>
            </a:rPr>
            <a:t>March 2025</a:t>
          </a:r>
        </a:p>
      </dgm:t>
    </dgm:pt>
    <dgm:pt modelId="{B0DB97C7-FB96-4136-856C-5F0E98E09C03}" type="parTrans" cxnId="{17E6091B-4CED-49EB-B907-DFF9B1B125B0}">
      <dgm:prSet/>
      <dgm:spPr/>
      <dgm:t>
        <a:bodyPr/>
        <a:lstStyle/>
        <a:p>
          <a:endParaRPr lang="en-IN"/>
        </a:p>
      </dgm:t>
    </dgm:pt>
    <dgm:pt modelId="{324325D8-121D-4A77-B2A4-807972F69F89}" type="sibTrans" cxnId="{17E6091B-4CED-49EB-B907-DFF9B1B125B0}">
      <dgm:prSet/>
      <dgm:spPr/>
      <dgm:t>
        <a:bodyPr/>
        <a:lstStyle/>
        <a:p>
          <a:endParaRPr lang="en-IN"/>
        </a:p>
      </dgm:t>
    </dgm:pt>
    <dgm:pt modelId="{E2FB8553-F96F-4B88-AC41-B04A40B5C330}">
      <dgm:prSet phldrT="[Text]" custT="1"/>
      <dgm:spPr/>
      <dgm:t>
        <a:bodyPr/>
        <a:lstStyle/>
        <a:p>
          <a:pPr algn="l"/>
          <a:endParaRPr lang="en-US" sz="1200" b="0" dirty="0">
            <a:solidFill>
              <a:schemeClr val="tx1"/>
            </a:solidFill>
            <a:latin typeface="Times New Roman" panose="02020603050405020304" pitchFamily="18" charset="0"/>
            <a:cs typeface="Times New Roman" panose="02020603050405020304" pitchFamily="18" charset="0"/>
          </a:endParaRPr>
        </a:p>
        <a:p>
          <a:pPr algn="l"/>
          <a:r>
            <a:rPr lang="en-US" sz="1200" b="0" dirty="0">
              <a:solidFill>
                <a:schemeClr val="tx1"/>
              </a:solidFill>
              <a:latin typeface="Times New Roman" panose="02020603050405020304" pitchFamily="18" charset="0"/>
              <a:cs typeface="Times New Roman" panose="02020603050405020304" pitchFamily="18" charset="0"/>
            </a:rPr>
            <a:t>Source code</a:t>
          </a:r>
        </a:p>
      </dgm:t>
    </dgm:pt>
    <dgm:pt modelId="{D3176AE7-FAB9-43B5-8228-750C6F006E85}" type="parTrans" cxnId="{6B2B6940-C454-4B13-AC21-9FB1BD39E18D}">
      <dgm:prSet/>
      <dgm:spPr/>
      <dgm:t>
        <a:bodyPr/>
        <a:lstStyle/>
        <a:p>
          <a:endParaRPr lang="en-IN"/>
        </a:p>
      </dgm:t>
    </dgm:pt>
    <dgm:pt modelId="{395FD642-AFC8-4CFC-AE4A-260FEB25A5AE}" type="sibTrans" cxnId="{6B2B6940-C454-4B13-AC21-9FB1BD39E18D}">
      <dgm:prSet/>
      <dgm:spPr/>
      <dgm:t>
        <a:bodyPr/>
        <a:lstStyle/>
        <a:p>
          <a:endParaRPr lang="en-IN"/>
        </a:p>
      </dgm:t>
    </dgm:pt>
    <dgm:pt modelId="{AC808441-E66B-488D-A624-4370D45A0442}">
      <dgm:prSet phldrT="[Text]" custT="1"/>
      <dgm:spPr/>
      <dgm:t>
        <a:bodyPr/>
        <a:lstStyle/>
        <a:p>
          <a:pPr algn="ctr">
            <a:buNone/>
          </a:pPr>
          <a:endParaRPr lang="en-US" sz="1300" b="0" dirty="0">
            <a:latin typeface="Times New Roman" panose="02020603050405020304" pitchFamily="18" charset="0"/>
            <a:cs typeface="Times New Roman" panose="02020603050405020304" pitchFamily="18" charset="0"/>
          </a:endParaRPr>
        </a:p>
      </dgm:t>
    </dgm:pt>
    <dgm:pt modelId="{676964C6-D79C-4CC6-92B7-E166FAFFDB99}" type="parTrans" cxnId="{7CD7778B-24CF-4252-A978-AB05A0EE01C6}">
      <dgm:prSet/>
      <dgm:spPr/>
      <dgm:t>
        <a:bodyPr/>
        <a:lstStyle/>
        <a:p>
          <a:endParaRPr lang="en-IN"/>
        </a:p>
      </dgm:t>
    </dgm:pt>
    <dgm:pt modelId="{67528282-20A0-4982-B066-91687B2039D5}" type="sibTrans" cxnId="{7CD7778B-24CF-4252-A978-AB05A0EE01C6}">
      <dgm:prSet/>
      <dgm:spPr/>
      <dgm:t>
        <a:bodyPr/>
        <a:lstStyle/>
        <a:p>
          <a:endParaRPr lang="en-IN"/>
        </a:p>
      </dgm:t>
    </dgm:pt>
    <dgm:pt modelId="{C9067F94-347C-4587-ACB8-B2AF19B762B7}">
      <dgm:prSet phldrT="[Text]" custT="1"/>
      <dgm:spPr/>
      <dgm:t>
        <a:bodyPr/>
        <a:lstStyle/>
        <a:p>
          <a:pPr algn="l">
            <a:buFont typeface="Arial" panose="020B0604020202020204" pitchFamily="34" charset="0"/>
            <a:buChar char="•"/>
          </a:pPr>
          <a:r>
            <a:rPr lang="en-US" sz="1200" b="0" dirty="0">
              <a:latin typeface="Times New Roman" panose="02020603050405020304" pitchFamily="18" charset="0"/>
              <a:cs typeface="Times New Roman" panose="02020603050405020304" pitchFamily="18" charset="0"/>
            </a:rPr>
            <a:t>Algorithm </a:t>
          </a:r>
        </a:p>
      </dgm:t>
    </dgm:pt>
    <dgm:pt modelId="{48DFDDF0-15E3-4ABC-AB8D-1F313C451B9A}" type="parTrans" cxnId="{59568BB0-C983-46D8-B9BA-BA7134782FD2}">
      <dgm:prSet/>
      <dgm:spPr/>
      <dgm:t>
        <a:bodyPr/>
        <a:lstStyle/>
        <a:p>
          <a:endParaRPr lang="en-IN"/>
        </a:p>
      </dgm:t>
    </dgm:pt>
    <dgm:pt modelId="{D2FF7343-9580-469F-A379-D0B0E8E9385E}" type="sibTrans" cxnId="{59568BB0-C983-46D8-B9BA-BA7134782FD2}">
      <dgm:prSet/>
      <dgm:spPr/>
      <dgm:t>
        <a:bodyPr/>
        <a:lstStyle/>
        <a:p>
          <a:endParaRPr lang="en-IN"/>
        </a:p>
      </dgm:t>
    </dgm:pt>
    <dgm:pt modelId="{2A7B182D-58BB-4E7B-BF09-8F005DE88B6A}">
      <dgm:prSet phldrT="[Text]" custT="1"/>
      <dgm:spPr/>
      <dgm:t>
        <a:bodyPr/>
        <a:lstStyle/>
        <a:p>
          <a:pPr algn="l">
            <a:buFont typeface="Arial" panose="020B0604020202020204" pitchFamily="34" charset="0"/>
            <a:buChar char="•"/>
          </a:pPr>
          <a:r>
            <a:rPr lang="en-US" sz="1200" b="0" dirty="0">
              <a:latin typeface="Times New Roman" panose="02020603050405020304" pitchFamily="18" charset="0"/>
              <a:cs typeface="Times New Roman" panose="02020603050405020304" pitchFamily="18" charset="0"/>
            </a:rPr>
            <a:t>50% Implementation</a:t>
          </a:r>
        </a:p>
      </dgm:t>
    </dgm:pt>
    <dgm:pt modelId="{0F621176-83AA-4091-89FD-A348C9FEDA4E}" type="parTrans" cxnId="{F555628E-D9FA-447D-B5AD-2C1CFED65955}">
      <dgm:prSet/>
      <dgm:spPr/>
      <dgm:t>
        <a:bodyPr/>
        <a:lstStyle/>
        <a:p>
          <a:endParaRPr lang="en-IN"/>
        </a:p>
      </dgm:t>
    </dgm:pt>
    <dgm:pt modelId="{4E6DC355-328C-4596-9151-78AE070A05EB}" type="sibTrans" cxnId="{F555628E-D9FA-447D-B5AD-2C1CFED65955}">
      <dgm:prSet/>
      <dgm:spPr/>
      <dgm:t>
        <a:bodyPr/>
        <a:lstStyle/>
        <a:p>
          <a:endParaRPr lang="en-IN"/>
        </a:p>
      </dgm:t>
    </dgm:pt>
    <dgm:pt modelId="{99F6F436-C84E-434D-8E6D-B1A51A1A78C6}">
      <dgm:prSet phldrT="[Text]" custT="1"/>
      <dgm:spPr/>
      <dgm:t>
        <a:bodyPr/>
        <a:lstStyle/>
        <a:p>
          <a:pPr algn="l">
            <a:buFont typeface="Arial" panose="020B0604020202020204" pitchFamily="34" charset="0"/>
            <a:buChar char="•"/>
          </a:pPr>
          <a:r>
            <a:rPr lang="en-US" sz="1200" b="0" dirty="0">
              <a:latin typeface="Times New Roman" panose="02020603050405020304" pitchFamily="18" charset="0"/>
              <a:cs typeface="Times New Roman" panose="02020603050405020304" pitchFamily="18" charset="0"/>
            </a:rPr>
            <a:t>50% Report</a:t>
          </a:r>
        </a:p>
      </dgm:t>
    </dgm:pt>
    <dgm:pt modelId="{F4E49583-59BC-4721-976A-FEECC24542AA}" type="parTrans" cxnId="{6483F0F0-67CC-41CD-8EC6-7C4BAE189ECD}">
      <dgm:prSet/>
      <dgm:spPr/>
      <dgm:t>
        <a:bodyPr/>
        <a:lstStyle/>
        <a:p>
          <a:endParaRPr lang="en-IN"/>
        </a:p>
      </dgm:t>
    </dgm:pt>
    <dgm:pt modelId="{0C2F0B4C-7E53-47D2-80AF-9AF4BD11FDA0}" type="sibTrans" cxnId="{6483F0F0-67CC-41CD-8EC6-7C4BAE189ECD}">
      <dgm:prSet/>
      <dgm:spPr/>
      <dgm:t>
        <a:bodyPr/>
        <a:lstStyle/>
        <a:p>
          <a:endParaRPr lang="en-IN"/>
        </a:p>
      </dgm:t>
    </dgm:pt>
    <dgm:pt modelId="{9936E0BF-0A0E-4F34-B140-F583032DE9B8}">
      <dgm:prSet phldrT="[Text]" custT="1"/>
      <dgm:spPr/>
      <dgm:t>
        <a:bodyPr/>
        <a:lstStyle/>
        <a:p>
          <a:pPr algn="r">
            <a:buNone/>
          </a:pPr>
          <a:endParaRPr lang="en-US" sz="1200" b="0" dirty="0">
            <a:solidFill>
              <a:schemeClr val="accent1">
                <a:lumMod val="50000"/>
              </a:schemeClr>
            </a:solidFill>
            <a:latin typeface="Times New Roman" panose="02020603050405020304" pitchFamily="18" charset="0"/>
            <a:cs typeface="Times New Roman" panose="02020603050405020304" pitchFamily="18" charset="0"/>
          </a:endParaRPr>
        </a:p>
      </dgm:t>
    </dgm:pt>
    <dgm:pt modelId="{43F8257C-E348-441B-B91A-825347E389D8}" type="parTrans" cxnId="{F27870CE-A5A1-4963-B638-99C078C8AD3B}">
      <dgm:prSet/>
      <dgm:spPr/>
      <dgm:t>
        <a:bodyPr/>
        <a:lstStyle/>
        <a:p>
          <a:endParaRPr lang="en-IN"/>
        </a:p>
      </dgm:t>
    </dgm:pt>
    <dgm:pt modelId="{9BC8DFDF-B55E-4E31-9DFE-42206B32952C}" type="sibTrans" cxnId="{F27870CE-A5A1-4963-B638-99C078C8AD3B}">
      <dgm:prSet/>
      <dgm:spPr/>
      <dgm:t>
        <a:bodyPr/>
        <a:lstStyle/>
        <a:p>
          <a:endParaRPr lang="en-IN"/>
        </a:p>
      </dgm:t>
    </dgm:pt>
    <dgm:pt modelId="{B4C9F202-D330-4787-8442-D9E5DE89D5C1}">
      <dgm:prSet phldrT="[Text]" custT="1"/>
      <dgm:spPr/>
      <dgm:t>
        <a:bodyPr/>
        <a:lstStyle/>
        <a:p>
          <a:pPr algn="r">
            <a:buNone/>
          </a:pPr>
          <a:endParaRPr lang="en-US" sz="1200" b="0" dirty="0">
            <a:solidFill>
              <a:schemeClr val="accent1">
                <a:lumMod val="50000"/>
              </a:schemeClr>
            </a:solidFill>
            <a:latin typeface="Times New Roman" panose="02020603050405020304" pitchFamily="18" charset="0"/>
            <a:cs typeface="Times New Roman" panose="02020603050405020304" pitchFamily="18" charset="0"/>
          </a:endParaRPr>
        </a:p>
      </dgm:t>
    </dgm:pt>
    <dgm:pt modelId="{2175892A-4982-49B3-B138-7190518E7925}" type="parTrans" cxnId="{F3DF1567-1795-45D3-9FDA-4330808A03D6}">
      <dgm:prSet/>
      <dgm:spPr/>
      <dgm:t>
        <a:bodyPr/>
        <a:lstStyle/>
        <a:p>
          <a:endParaRPr lang="en-IN"/>
        </a:p>
      </dgm:t>
    </dgm:pt>
    <dgm:pt modelId="{506F4DDA-61F9-48B1-8054-CD105A6E0ED2}" type="sibTrans" cxnId="{F3DF1567-1795-45D3-9FDA-4330808A03D6}">
      <dgm:prSet/>
      <dgm:spPr/>
      <dgm:t>
        <a:bodyPr/>
        <a:lstStyle/>
        <a:p>
          <a:endParaRPr lang="en-IN"/>
        </a:p>
      </dgm:t>
    </dgm:pt>
    <dgm:pt modelId="{C2FC1F1E-7004-4414-B62D-0A5C422D9FB0}">
      <dgm:prSet phldrT="[Text]" custT="1"/>
      <dgm:spPr/>
      <dgm:t>
        <a:bodyPr/>
        <a:lstStyle/>
        <a:p>
          <a:pPr algn="l"/>
          <a:endParaRPr lang="en-US" sz="1200" b="0" dirty="0">
            <a:solidFill>
              <a:schemeClr val="tx1"/>
            </a:solidFill>
            <a:latin typeface="Times New Roman" panose="02020603050405020304" pitchFamily="18" charset="0"/>
            <a:cs typeface="Times New Roman" panose="02020603050405020304" pitchFamily="18" charset="0"/>
          </a:endParaRPr>
        </a:p>
        <a:p>
          <a:pPr algn="l"/>
          <a:r>
            <a:rPr lang="en-US" sz="1300" b="0" dirty="0">
              <a:solidFill>
                <a:schemeClr val="tx1"/>
              </a:solidFill>
              <a:latin typeface="Times New Roman" panose="02020603050405020304" pitchFamily="18" charset="0"/>
              <a:cs typeface="Times New Roman" panose="02020603050405020304" pitchFamily="18" charset="0"/>
            </a:rPr>
            <a:t>April 2025</a:t>
          </a:r>
        </a:p>
      </dgm:t>
    </dgm:pt>
    <dgm:pt modelId="{8C781BF3-E8E7-4183-AE8C-049DE55F3DC1}" type="sibTrans" cxnId="{A2534B99-ABBD-434E-89BC-F8D39A4E0106}">
      <dgm:prSet/>
      <dgm:spPr/>
      <dgm:t>
        <a:bodyPr/>
        <a:lstStyle/>
        <a:p>
          <a:endParaRPr lang="en-IN"/>
        </a:p>
      </dgm:t>
    </dgm:pt>
    <dgm:pt modelId="{F19E07E4-5FCA-452C-8E7F-103E410EC6AE}" type="parTrans" cxnId="{A2534B99-ABBD-434E-89BC-F8D39A4E0106}">
      <dgm:prSet/>
      <dgm:spPr/>
      <dgm:t>
        <a:bodyPr/>
        <a:lstStyle/>
        <a:p>
          <a:endParaRPr lang="en-IN"/>
        </a:p>
      </dgm:t>
    </dgm:pt>
    <dgm:pt modelId="{8174E76F-87E5-41B1-A055-C98FADDB4786}">
      <dgm:prSet phldrT="[Text]" custT="1"/>
      <dgm:spPr/>
      <dgm:t>
        <a:bodyPr/>
        <a:lstStyle/>
        <a:p>
          <a:pPr algn="r"/>
          <a:endParaRPr lang="en-US" sz="1200" b="0" dirty="0">
            <a:solidFill>
              <a:schemeClr val="tx1"/>
            </a:solidFill>
            <a:latin typeface="Times New Roman" panose="02020603050405020304" pitchFamily="18" charset="0"/>
            <a:cs typeface="Times New Roman" panose="02020603050405020304" pitchFamily="18" charset="0"/>
          </a:endParaRPr>
        </a:p>
      </dgm:t>
    </dgm:pt>
    <dgm:pt modelId="{C2C9BE91-37B1-4BAD-9DD9-E583BDF8C43E}" type="parTrans" cxnId="{B1DA5D40-B3BC-4519-A0CC-3C1867D979D6}">
      <dgm:prSet/>
      <dgm:spPr/>
      <dgm:t>
        <a:bodyPr/>
        <a:lstStyle/>
        <a:p>
          <a:endParaRPr lang="en-IN"/>
        </a:p>
      </dgm:t>
    </dgm:pt>
    <dgm:pt modelId="{C4E158F3-AA9C-4DAB-AED4-D9D769A4A0E7}" type="sibTrans" cxnId="{B1DA5D40-B3BC-4519-A0CC-3C1867D979D6}">
      <dgm:prSet/>
      <dgm:spPr/>
      <dgm:t>
        <a:bodyPr/>
        <a:lstStyle/>
        <a:p>
          <a:endParaRPr lang="en-IN"/>
        </a:p>
      </dgm:t>
    </dgm:pt>
    <dgm:pt modelId="{6010E976-C3D9-4A0D-B9C3-F65729CB1ACD}">
      <dgm:prSet phldrT="[Text]" custT="1"/>
      <dgm:spPr/>
      <dgm:t>
        <a:bodyPr/>
        <a:lstStyle/>
        <a:p>
          <a:pPr algn="l"/>
          <a:r>
            <a:rPr lang="en-US" sz="1200" b="0" dirty="0">
              <a:solidFill>
                <a:schemeClr val="tx1"/>
              </a:solidFill>
              <a:latin typeface="Times New Roman" panose="02020603050405020304" pitchFamily="18" charset="0"/>
              <a:cs typeface="Times New Roman" panose="02020603050405020304" pitchFamily="18" charset="0"/>
            </a:rPr>
            <a:t>Algorithm</a:t>
          </a:r>
        </a:p>
      </dgm:t>
    </dgm:pt>
    <dgm:pt modelId="{E1A6E0C3-06FF-4186-9AFD-87A89CB9718F}" type="parTrans" cxnId="{2CA78626-0B58-4794-AA97-D1638F14C737}">
      <dgm:prSet/>
      <dgm:spPr/>
      <dgm:t>
        <a:bodyPr/>
        <a:lstStyle/>
        <a:p>
          <a:endParaRPr lang="en-IN"/>
        </a:p>
      </dgm:t>
    </dgm:pt>
    <dgm:pt modelId="{B1FB4A2D-F768-454E-970E-AF5AE2C9D708}" type="sibTrans" cxnId="{2CA78626-0B58-4794-AA97-D1638F14C737}">
      <dgm:prSet/>
      <dgm:spPr/>
      <dgm:t>
        <a:bodyPr/>
        <a:lstStyle/>
        <a:p>
          <a:endParaRPr lang="en-IN"/>
        </a:p>
      </dgm:t>
    </dgm:pt>
    <dgm:pt modelId="{222E083E-42CC-4CE2-8606-12E65339ED78}">
      <dgm:prSet phldrT="[Text]" custT="1"/>
      <dgm:spPr/>
      <dgm:t>
        <a:bodyPr/>
        <a:lstStyle/>
        <a:p>
          <a:pPr algn="l"/>
          <a:r>
            <a:rPr lang="en-US" sz="1200" b="0" dirty="0">
              <a:solidFill>
                <a:schemeClr val="tx1"/>
              </a:solidFill>
              <a:latin typeface="Times New Roman" panose="02020603050405020304" pitchFamily="18" charset="0"/>
              <a:cs typeface="Times New Roman" panose="02020603050405020304" pitchFamily="18" charset="0"/>
            </a:rPr>
            <a:t>100% Implementation</a:t>
          </a:r>
        </a:p>
      </dgm:t>
    </dgm:pt>
    <dgm:pt modelId="{F61AA29D-1CA9-4374-AEC7-7B339A17E2A6}" type="parTrans" cxnId="{30A3B88F-3DF8-4586-AD4D-C57C0AEB14FC}">
      <dgm:prSet/>
      <dgm:spPr/>
      <dgm:t>
        <a:bodyPr/>
        <a:lstStyle/>
        <a:p>
          <a:endParaRPr lang="en-IN"/>
        </a:p>
      </dgm:t>
    </dgm:pt>
    <dgm:pt modelId="{0F078706-F32A-4529-8054-E26D9FD49754}" type="sibTrans" cxnId="{30A3B88F-3DF8-4586-AD4D-C57C0AEB14FC}">
      <dgm:prSet/>
      <dgm:spPr/>
      <dgm:t>
        <a:bodyPr/>
        <a:lstStyle/>
        <a:p>
          <a:endParaRPr lang="en-IN"/>
        </a:p>
      </dgm:t>
    </dgm:pt>
    <dgm:pt modelId="{8557FB98-B031-429A-8D93-CB0A37DDBE27}">
      <dgm:prSet phldrT="[Text]" custT="1"/>
      <dgm:spPr/>
      <dgm:t>
        <a:bodyPr/>
        <a:lstStyle/>
        <a:p>
          <a:pPr algn="l"/>
          <a:r>
            <a:rPr lang="en-US" sz="1200" b="0" dirty="0">
              <a:solidFill>
                <a:schemeClr val="tx1"/>
              </a:solidFill>
              <a:latin typeface="Times New Roman" panose="02020603050405020304" pitchFamily="18" charset="0"/>
              <a:cs typeface="Times New Roman" panose="02020603050405020304" pitchFamily="18" charset="0"/>
            </a:rPr>
            <a:t>100% Report</a:t>
          </a:r>
        </a:p>
      </dgm:t>
    </dgm:pt>
    <dgm:pt modelId="{AD3B26B7-FF1B-4393-BAD4-D4A0B15BA6FF}" type="parTrans" cxnId="{CEDD9B8C-D52F-4096-A806-648124291610}">
      <dgm:prSet/>
      <dgm:spPr/>
      <dgm:t>
        <a:bodyPr/>
        <a:lstStyle/>
        <a:p>
          <a:endParaRPr lang="en-IN"/>
        </a:p>
      </dgm:t>
    </dgm:pt>
    <dgm:pt modelId="{89CEE235-6A93-4D73-8476-1E5517EEAC35}" type="sibTrans" cxnId="{CEDD9B8C-D52F-4096-A806-648124291610}">
      <dgm:prSet/>
      <dgm:spPr/>
      <dgm:t>
        <a:bodyPr/>
        <a:lstStyle/>
        <a:p>
          <a:endParaRPr lang="en-IN"/>
        </a:p>
      </dgm:t>
    </dgm:pt>
    <dgm:pt modelId="{5193FBE8-9BE7-4AF6-AFA3-F9B99D633B10}">
      <dgm:prSet phldrT="[Text]" custT="1"/>
      <dgm:spPr/>
      <dgm:t>
        <a:bodyPr/>
        <a:lstStyle/>
        <a:p>
          <a:pPr algn="r"/>
          <a:endParaRPr lang="en-US" sz="1050" b="0" dirty="0">
            <a:solidFill>
              <a:schemeClr val="accent1">
                <a:lumMod val="50000"/>
              </a:schemeClr>
            </a:solidFill>
            <a:latin typeface="Arial Rounded MT Bold" panose="020F0704030504030204" pitchFamily="34" charset="0"/>
            <a:cs typeface="Times New Roman" panose="02020603050405020304" pitchFamily="18" charset="0"/>
          </a:endParaRPr>
        </a:p>
      </dgm:t>
    </dgm:pt>
    <dgm:pt modelId="{C43A0BCE-6F16-4986-8D67-A2B62076F26E}" type="parTrans" cxnId="{5A4228B1-CC94-46D2-B7CA-A082F74E65A2}">
      <dgm:prSet/>
      <dgm:spPr/>
      <dgm:t>
        <a:bodyPr/>
        <a:lstStyle/>
        <a:p>
          <a:endParaRPr lang="en-IN"/>
        </a:p>
      </dgm:t>
    </dgm:pt>
    <dgm:pt modelId="{A02B37EB-164C-4CDF-B202-7C3FCBE9B50F}" type="sibTrans" cxnId="{5A4228B1-CC94-46D2-B7CA-A082F74E65A2}">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521A40FE-9BD5-4968-B89F-E80593456AF8}" type="pres">
      <dgm:prSet presAssocID="{A59EC69B-8F3F-425B-819F-E8C557946AEE}" presName="ChildAccent3" presStyleCnt="0"/>
      <dgm:spPr/>
    </dgm:pt>
    <dgm:pt modelId="{2532504F-5FE1-4C97-B485-F05E8885EACC}" type="pres">
      <dgm:prSet presAssocID="{A59EC69B-8F3F-425B-819F-E8C557946AEE}" presName="ChildAccent" presStyleLbl="alignImgPlace1" presStyleIdx="0" presStyleCnt="3" custScaleX="109562" custScaleY="96991" custLinFactNeighborX="5225" custLinFactNeighborY="-2349"/>
      <dgm:spPr/>
    </dgm:pt>
    <dgm:pt modelId="{EFBE3CE8-0749-4EB9-B94A-79339563B778}" type="pres">
      <dgm:prSet presAssocID="{A59EC69B-8F3F-425B-819F-E8C557946AEE}" presName="Child3" presStyleLbl="revTx" presStyleIdx="0" presStyleCnt="0">
        <dgm:presLayoutVars>
          <dgm:chMax val="0"/>
          <dgm:chPref val="0"/>
          <dgm:bulletEnabled val="1"/>
        </dgm:presLayoutVars>
      </dgm:prSet>
      <dgm:spPr/>
    </dgm:pt>
    <dgm:pt modelId="{FD629151-A580-4C76-8FBE-A695DFA4AFAA}" type="pres">
      <dgm:prSet presAssocID="{A59EC69B-8F3F-425B-819F-E8C557946AEE}" presName="Parent3" presStyleLbl="node1" presStyleIdx="0" presStyleCnt="3" custScaleX="104290" custScaleY="101347" custLinFactNeighborX="8491" custLinFactNeighborY="3347">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1" presStyleCnt="3" custScaleX="115669" custScaleY="100596" custLinFactNeighborX="15"/>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1" presStyleCnt="3" custScaleX="106643" custScaleY="94016" custLinFactNeighborX="2859" custLinFactNeighborY="8230">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2" presStyleCnt="3"/>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2" presStyleCnt="3" custLinFactNeighborX="-653" custLinFactNeighborY="8228">
        <dgm:presLayoutVars>
          <dgm:chMax val="2"/>
          <dgm:chPref val="1"/>
          <dgm:bulletEnabled val="1"/>
        </dgm:presLayoutVars>
      </dgm:prSet>
      <dgm:spPr/>
    </dgm:pt>
  </dgm:ptLst>
  <dgm:cxnLst>
    <dgm:cxn modelId="{C8F8D104-4E57-4A8E-81EE-B751D780221D}" type="presOf" srcId="{222E083E-42CC-4CE2-8606-12E65339ED78}" destId="{2532504F-5FE1-4C97-B485-F05E8885EACC}" srcOrd="0" destOrd="4" presId="urn:microsoft.com/office/officeart/2011/layout/InterconnectedBlockProcess"/>
    <dgm:cxn modelId="{5C572D07-AF3C-43A1-B562-38260D25B882}" srcId="{988D96B0-D16E-4763-B393-84178CF4FF50}" destId="{CBB7158F-7488-42F9-B475-039CB0E1B8B7}" srcOrd="1" destOrd="0" parTransId="{F6E0B5A7-A598-4BFD-8099-91EB34E0DC26}" sibTransId="{7757015F-3524-4180-AEB0-F0D6F48B46B6}"/>
    <dgm:cxn modelId="{17E6091B-4CED-49EB-B907-DFF9B1B125B0}" srcId="{7B3055AA-BF7C-46D0-9A9E-60087B9F57B4}" destId="{B511F8E6-57F0-4AC2-B8BB-0030D87CA848}" srcOrd="0" destOrd="0" parTransId="{B0DB97C7-FB96-4136-856C-5F0E98E09C03}" sibTransId="{324325D8-121D-4A77-B2A4-807972F69F89}"/>
    <dgm:cxn modelId="{45270D25-428B-4D13-96B6-70A52338AE53}" type="presOf" srcId="{988D96B0-D16E-4763-B393-84178CF4FF50}" destId="{65257024-FAC0-4522-B139-1CC85B547BE8}" srcOrd="0" destOrd="0" presId="urn:microsoft.com/office/officeart/2011/layout/InterconnectedBlockProcess"/>
    <dgm:cxn modelId="{2CA78626-0B58-4794-AA97-D1638F14C737}" srcId="{A59EC69B-8F3F-425B-819F-E8C557946AEE}" destId="{6010E976-C3D9-4A0D-B9C3-F65729CB1ACD}" srcOrd="3" destOrd="0" parTransId="{E1A6E0C3-06FF-4186-9AFD-87A89CB9718F}" sibTransId="{B1FB4A2D-F768-454E-970E-AF5AE2C9D708}"/>
    <dgm:cxn modelId="{5088B72B-A58C-4D5F-B56F-2A1C0C405D92}" type="presOf" srcId="{7B3055AA-BF7C-46D0-9A9E-60087B9F57B4}" destId="{00BB3360-A9BB-4051-A4B1-1216F82F642C}" srcOrd="0" destOrd="0" presId="urn:microsoft.com/office/officeart/2011/layout/InterconnectedBlockProcess"/>
    <dgm:cxn modelId="{FFF9122D-371D-468E-A290-9D530766E3BF}" type="presOf" srcId="{E2FB8553-F96F-4B88-AC41-B04A40B5C330}" destId="{EFBE3CE8-0749-4EB9-B94A-79339563B778}" srcOrd="1" destOrd="2" presId="urn:microsoft.com/office/officeart/2011/layout/InterconnectedBlockProcess"/>
    <dgm:cxn modelId="{2F5BBA2D-EE2F-45F8-BC57-1CC90F132696}" type="presOf" srcId="{73DB572E-062D-41AD-8033-D361B8E583DB}" destId="{2532504F-5FE1-4C97-B485-F05E8885EACC}" srcOrd="0" destOrd="7" presId="urn:microsoft.com/office/officeart/2011/layout/InterconnectedBlockProcess"/>
    <dgm:cxn modelId="{4CED7E2F-A512-46C3-90FE-5BBF920B3758}" type="presOf" srcId="{B511F8E6-57F0-4AC2-B8BB-0030D87CA848}" destId="{06F8D57B-EDF4-4CF4-8700-DC2CA3E3028E}" srcOrd="0" destOrd="0" presId="urn:microsoft.com/office/officeart/2011/layout/InterconnectedBlockProcess"/>
    <dgm:cxn modelId="{92BBFC31-1F8B-472D-AC32-7C153C409495}" type="presOf" srcId="{4F7D3105-8D70-4AEC-B9E0-B5DF2EF86437}" destId="{1C91D7E3-8940-4A33-9182-677DD5415901}" srcOrd="1" destOrd="2" presId="urn:microsoft.com/office/officeart/2011/layout/InterconnectedBlockProcess"/>
    <dgm:cxn modelId="{A35F7532-2FF3-4C97-A4B7-0ED6E1C841B6}" type="presOf" srcId="{C2FC1F1E-7004-4414-B62D-0A5C422D9FB0}" destId="{2532504F-5FE1-4C97-B485-F05E8885EACC}" srcOrd="0" destOrd="0" presId="urn:microsoft.com/office/officeart/2011/layout/InterconnectedBlockProcess"/>
    <dgm:cxn modelId="{568E563D-E933-493F-BA24-EAF808E374AD}" srcId="{988D96B0-D16E-4763-B393-84178CF4FF50}" destId="{1F153A5F-92C1-457C-B822-3D179F3607F8}" srcOrd="4" destOrd="0" parTransId="{E87DC44A-00C3-408C-B554-FA36C2080AC5}" sibTransId="{885477F3-69E5-465A-B7C4-D115092C3206}"/>
    <dgm:cxn modelId="{B1DA5D40-B3BC-4519-A0CC-3C1867D979D6}" srcId="{A59EC69B-8F3F-425B-819F-E8C557946AEE}" destId="{8174E76F-87E5-41B1-A055-C98FADDB4786}" srcOrd="1" destOrd="0" parTransId="{C2C9BE91-37B1-4BAD-9DD9-E583BDF8C43E}" sibTransId="{C4E158F3-AA9C-4DAB-AED4-D9D769A4A0E7}"/>
    <dgm:cxn modelId="{6B2B6940-C454-4B13-AC21-9FB1BD39E18D}" srcId="{A59EC69B-8F3F-425B-819F-E8C557946AEE}" destId="{E2FB8553-F96F-4B88-AC41-B04A40B5C330}" srcOrd="2" destOrd="0" parTransId="{D3176AE7-FAB9-43B5-8228-750C6F006E85}" sibTransId="{395FD642-AFC8-4CFC-AE4A-260FEB25A5AE}"/>
    <dgm:cxn modelId="{A029A941-755A-4016-868F-BAD9CD9774D9}" type="presOf" srcId="{5193FBE8-9BE7-4AF6-AFA3-F9B99D633B10}" destId="{EFBE3CE8-0749-4EB9-B94A-79339563B778}" srcOrd="1" destOrd="6" presId="urn:microsoft.com/office/officeart/2011/layout/InterconnectedBlockProcess"/>
    <dgm:cxn modelId="{8AD16A62-A4A1-47FF-8E4D-C01353D8CA35}" type="presOf" srcId="{C9067F94-347C-4587-ACB8-B2AF19B762B7}" destId="{6BCCFBA6-7A43-4631-AD7F-AFB10E1E6CD7}" srcOrd="1" destOrd="4" presId="urn:microsoft.com/office/officeart/2011/layout/InterconnectedBlockProcess"/>
    <dgm:cxn modelId="{02957F63-C96A-458B-ABDA-0E3698DAB812}" type="presOf" srcId="{C2FC1F1E-7004-4414-B62D-0A5C422D9FB0}" destId="{EFBE3CE8-0749-4EB9-B94A-79339563B778}" srcOrd="1" destOrd="0" presId="urn:microsoft.com/office/officeart/2011/layout/InterconnectedBlockProcess"/>
    <dgm:cxn modelId="{10447644-9B91-493D-9FF0-F0A141A2FA41}" type="presOf" srcId="{B4C9F202-D330-4787-8442-D9E5DE89D5C1}" destId="{06F8D57B-EDF4-4CF4-8700-DC2CA3E3028E}" srcOrd="0" destOrd="1" presId="urn:microsoft.com/office/officeart/2011/layout/InterconnectedBlockProcess"/>
    <dgm:cxn modelId="{5153B944-451F-43E4-A872-EC7EB0AEF5C4}" type="presOf" srcId="{CBB7158F-7488-42F9-B475-039CB0E1B8B7}" destId="{A134CDD1-D85F-44EF-8BEE-9F99A855C1E6}" srcOrd="0" destOrd="1" presId="urn:microsoft.com/office/officeart/2011/layout/InterconnectedBlockProcess"/>
    <dgm:cxn modelId="{F3DF1567-1795-45D3-9FDA-4330808A03D6}" srcId="{7B3055AA-BF7C-46D0-9A9E-60087B9F57B4}" destId="{B4C9F202-D330-4787-8442-D9E5DE89D5C1}" srcOrd="1" destOrd="0" parTransId="{2175892A-4982-49B3-B138-7190518E7925}" sibTransId="{506F4DDA-61F9-48B1-8054-CD105A6E0ED2}"/>
    <dgm:cxn modelId="{293DAF47-DAD4-4E80-9975-3A5E0680E714}" srcId="{988D96B0-D16E-4763-B393-84178CF4FF50}" destId="{4F7D3105-8D70-4AEC-B9E0-B5DF2EF86437}" srcOrd="2" destOrd="0" parTransId="{26394B5C-654B-4049-9799-7A03CC04E27A}" sibTransId="{BB9399EC-4983-4490-99FA-2D84540D335B}"/>
    <dgm:cxn modelId="{47B9A74F-9179-44F8-BA02-B6C5F666A49B}" type="presOf" srcId="{99F6F436-C84E-434D-8E6D-B1A51A1A78C6}" destId="{06F8D57B-EDF4-4CF4-8700-DC2CA3E3028E}" srcOrd="0" destOrd="6" presId="urn:microsoft.com/office/officeart/2011/layout/InterconnectedBlockProcess"/>
    <dgm:cxn modelId="{F24C5651-C549-46D3-8094-1CB99EBD2308}" type="presOf" srcId="{1F153A5F-92C1-457C-B822-3D179F3607F8}" destId="{A134CDD1-D85F-44EF-8BEE-9F99A855C1E6}" srcOrd="0" destOrd="4" presId="urn:microsoft.com/office/officeart/2011/layout/InterconnectedBlockProcess"/>
    <dgm:cxn modelId="{D8B6F852-73A5-42D2-82AC-403732138FA1}" type="presOf" srcId="{6010E976-C3D9-4A0D-B9C3-F65729CB1ACD}" destId="{2532504F-5FE1-4C97-B485-F05E8885EACC}" srcOrd="0" destOrd="3" presId="urn:microsoft.com/office/officeart/2011/layout/InterconnectedBlockProcess"/>
    <dgm:cxn modelId="{AFFF6A73-E7B6-42A1-B635-FD12E3EA6D80}" type="presOf" srcId="{8557FB98-B031-429A-8D93-CB0A37DDBE27}" destId="{2532504F-5FE1-4C97-B485-F05E8885EACC}" srcOrd="0" destOrd="5" presId="urn:microsoft.com/office/officeart/2011/layout/InterconnectedBlockProcess"/>
    <dgm:cxn modelId="{9CC9F553-C2F3-4C42-81DF-EA0096126EB5}" type="presOf" srcId="{9936E0BF-0A0E-4F34-B140-F583032DE9B8}" destId="{6BCCFBA6-7A43-4631-AD7F-AFB10E1E6CD7}" srcOrd="1" destOrd="2" presId="urn:microsoft.com/office/officeart/2011/layout/InterconnectedBlockProcess"/>
    <dgm:cxn modelId="{D5794275-DBE8-4362-8D98-4519E4E59BEA}" type="presOf" srcId="{9936E0BF-0A0E-4F34-B140-F583032DE9B8}" destId="{06F8D57B-EDF4-4CF4-8700-DC2CA3E3028E}" srcOrd="0" destOrd="2" presId="urn:microsoft.com/office/officeart/2011/layout/InterconnectedBlockProcess"/>
    <dgm:cxn modelId="{42A86756-F040-4727-8C08-443642D89ACE}" type="presOf" srcId="{B511F8E6-57F0-4AC2-B8BB-0030D87CA848}" destId="{6BCCFBA6-7A43-4631-AD7F-AFB10E1E6CD7}" srcOrd="1" destOrd="0" presId="urn:microsoft.com/office/officeart/2011/layout/InterconnectedBlockProcess"/>
    <dgm:cxn modelId="{38CE0478-AF89-4DC4-9280-F67C5D7B50D3}" type="presOf" srcId="{99F6F436-C84E-434D-8E6D-B1A51A1A78C6}" destId="{6BCCFBA6-7A43-4631-AD7F-AFB10E1E6CD7}" srcOrd="1" destOrd="6" presId="urn:microsoft.com/office/officeart/2011/layout/InterconnectedBlockProcess"/>
    <dgm:cxn modelId="{AA17007A-110D-43AE-B6F2-DF2DF885F2E2}" srcId="{A59EC69B-8F3F-425B-819F-E8C557946AEE}" destId="{73DB572E-062D-41AD-8033-D361B8E583DB}" srcOrd="7" destOrd="0" parTransId="{75D01B62-D132-48B8-9D06-D0A551A21107}" sibTransId="{98BDB650-3386-4D3D-8E80-609010499291}"/>
    <dgm:cxn modelId="{52DE987A-2E79-4925-A12F-61B857779DF2}" type="presOf" srcId="{8174E76F-87E5-41B1-A055-C98FADDB4786}" destId="{2532504F-5FE1-4C97-B485-F05E8885EACC}" srcOrd="0" destOrd="1" presId="urn:microsoft.com/office/officeart/2011/layout/InterconnectedBlockProcess"/>
    <dgm:cxn modelId="{703FF67D-4C4E-45C8-B26F-B1CAB13EBA20}" type="presOf" srcId="{8174E76F-87E5-41B1-A055-C98FADDB4786}" destId="{EFBE3CE8-0749-4EB9-B94A-79339563B778}" srcOrd="1" destOrd="1" presId="urn:microsoft.com/office/officeart/2011/layout/InterconnectedBlockProcess"/>
    <dgm:cxn modelId="{7CD7778B-24CF-4252-A978-AB05A0EE01C6}" srcId="{988D96B0-D16E-4763-B393-84178CF4FF50}" destId="{AC808441-E66B-488D-A624-4370D45A0442}" srcOrd="0" destOrd="0" parTransId="{676964C6-D79C-4CC6-92B7-E166FAFFDB99}" sibTransId="{67528282-20A0-4982-B066-91687B2039D5}"/>
    <dgm:cxn modelId="{CEDD9B8C-D52F-4096-A806-648124291610}" srcId="{A59EC69B-8F3F-425B-819F-E8C557946AEE}" destId="{8557FB98-B031-429A-8D93-CB0A37DDBE27}" srcOrd="5" destOrd="0" parTransId="{AD3B26B7-FF1B-4393-BAD4-D4A0B15BA6FF}" sibTransId="{89CEE235-6A93-4D73-8476-1E5517EEAC35}"/>
    <dgm:cxn modelId="{02D0CD8C-C59F-405A-AAC8-89AA97D36D41}" type="presOf" srcId="{9FED87C4-3F3B-4A18-9185-9F80CFEDEA2E}" destId="{6BCCFBA6-7A43-4631-AD7F-AFB10E1E6CD7}" srcOrd="1" destOrd="3" presId="urn:microsoft.com/office/officeart/2011/layout/InterconnectedBlockProcess"/>
    <dgm:cxn modelId="{F53CFF8C-FE92-46F7-BE12-61DC93BBBD77}" type="presOf" srcId="{B4C9F202-D330-4787-8442-D9E5DE89D5C1}" destId="{6BCCFBA6-7A43-4631-AD7F-AFB10E1E6CD7}" srcOrd="1" destOrd="1" presId="urn:microsoft.com/office/officeart/2011/layout/InterconnectedBlockProcess"/>
    <dgm:cxn modelId="{F555628E-D9FA-447D-B5AD-2C1CFED65955}" srcId="{7B3055AA-BF7C-46D0-9A9E-60087B9F57B4}" destId="{2A7B182D-58BB-4E7B-BF09-8F005DE88B6A}" srcOrd="5" destOrd="0" parTransId="{0F621176-83AA-4091-89FD-A348C9FEDA4E}" sibTransId="{4E6DC355-328C-4596-9151-78AE070A05EB}"/>
    <dgm:cxn modelId="{30A3B88F-3DF8-4586-AD4D-C57C0AEB14FC}" srcId="{A59EC69B-8F3F-425B-819F-E8C557946AEE}" destId="{222E083E-42CC-4CE2-8606-12E65339ED78}" srcOrd="4" destOrd="0" parTransId="{F61AA29D-1CA9-4374-AEC7-7B339A17E2A6}" sibTransId="{0F078706-F32A-4529-8054-E26D9FD49754}"/>
    <dgm:cxn modelId="{10CEE990-4318-447C-99BB-0FB6DAA6FB20}" type="presOf" srcId="{34BBA532-FFB3-4170-922A-8CDBB7008855}" destId="{1C91D7E3-8940-4A33-9182-677DD5415901}" srcOrd="1" destOrd="3" presId="urn:microsoft.com/office/officeart/2011/layout/InterconnectedBlockProcess"/>
    <dgm:cxn modelId="{27611794-B6EF-4593-A560-02BF7692DC5A}" srcId="{7B3055AA-BF7C-46D0-9A9E-60087B9F57B4}" destId="{9FED87C4-3F3B-4A18-9185-9F80CFEDEA2E}" srcOrd="3" destOrd="0" parTransId="{669F5586-1E47-4A85-AA72-0E435BABD665}" sibTransId="{AD0D1882-5210-4A49-9875-4AAC43595580}"/>
    <dgm:cxn modelId="{A2534B99-ABBD-434E-89BC-F8D39A4E0106}" srcId="{A59EC69B-8F3F-425B-819F-E8C557946AEE}" destId="{C2FC1F1E-7004-4414-B62D-0A5C422D9FB0}" srcOrd="0" destOrd="0" parTransId="{F19E07E4-5FCA-452C-8E7F-103E410EC6AE}" sibTransId="{8C781BF3-E8E7-4183-AE8C-049DE55F3DC1}"/>
    <dgm:cxn modelId="{5B77689D-DA64-44D5-A1D8-41F4B344ECAA}" type="presOf" srcId="{2A7B182D-58BB-4E7B-BF09-8F005DE88B6A}" destId="{06F8D57B-EDF4-4CF4-8700-DC2CA3E3028E}" srcOrd="0" destOrd="5" presId="urn:microsoft.com/office/officeart/2011/layout/InterconnectedBlockProcess"/>
    <dgm:cxn modelId="{59568BB0-C983-46D8-B9BA-BA7134782FD2}" srcId="{7B3055AA-BF7C-46D0-9A9E-60087B9F57B4}" destId="{C9067F94-347C-4587-ACB8-B2AF19B762B7}" srcOrd="4" destOrd="0" parTransId="{48DFDDF0-15E3-4ABC-AB8D-1F313C451B9A}" sibTransId="{D2FF7343-9580-469F-A379-D0B0E8E9385E}"/>
    <dgm:cxn modelId="{5A4228B1-CC94-46D2-B7CA-A082F74E65A2}" srcId="{A59EC69B-8F3F-425B-819F-E8C557946AEE}" destId="{5193FBE8-9BE7-4AF6-AFA3-F9B99D633B10}" srcOrd="6" destOrd="0" parTransId="{C43A0BCE-6F16-4986-8D67-A2B62076F26E}" sibTransId="{A02B37EB-164C-4CDF-B202-7C3FCBE9B50F}"/>
    <dgm:cxn modelId="{6E4E5BB2-654F-4AC8-8FF1-CD816076A70D}" type="presOf" srcId="{8557FB98-B031-429A-8D93-CB0A37DDBE27}" destId="{EFBE3CE8-0749-4EB9-B94A-79339563B778}" srcOrd="1" destOrd="5" presId="urn:microsoft.com/office/officeart/2011/layout/InterconnectedBlockProcess"/>
    <dgm:cxn modelId="{02A972B4-AC9F-4773-8AC9-B26CE7F1A2CC}" type="presOf" srcId="{E2FB8553-F96F-4B88-AC41-B04A40B5C330}" destId="{2532504F-5FE1-4C97-B485-F05E8885EACC}" srcOrd="0" destOrd="2" presId="urn:microsoft.com/office/officeart/2011/layout/InterconnectedBlockProcess"/>
    <dgm:cxn modelId="{5AB4A2B4-10E1-4A24-846C-4BA5F35728D1}" type="presOf" srcId="{1F153A5F-92C1-457C-B822-3D179F3607F8}" destId="{1C91D7E3-8940-4A33-9182-677DD5415901}" srcOrd="1" destOrd="4"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F27870CE-A5A1-4963-B638-99C078C8AD3B}" srcId="{7B3055AA-BF7C-46D0-9A9E-60087B9F57B4}" destId="{9936E0BF-0A0E-4F34-B140-F583032DE9B8}" srcOrd="2" destOrd="0" parTransId="{43F8257C-E348-441B-B91A-825347E389D8}" sibTransId="{9BC8DFDF-B55E-4E31-9DFE-42206B32952C}"/>
    <dgm:cxn modelId="{A89E8CCE-DC9D-4BC1-984D-FEF289B82C65}" type="presOf" srcId="{5751524B-FB67-4894-A0C5-35151E149D68}" destId="{A6BCDA7B-D633-438F-B44D-CB4D60E5C492}" srcOrd="0" destOrd="0" presId="urn:microsoft.com/office/officeart/2011/layout/InterconnectedBlockProcess"/>
    <dgm:cxn modelId="{17E094CF-3F5A-4251-B7BE-9C2E29E16526}" type="presOf" srcId="{34BBA532-FFB3-4170-922A-8CDBB7008855}" destId="{A134CDD1-D85F-44EF-8BEE-9F99A855C1E6}" srcOrd="0" destOrd="3"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0A7033D2-0B7C-46A4-834C-713F6A295D30}" type="presOf" srcId="{CBB7158F-7488-42F9-B475-039CB0E1B8B7}" destId="{1C91D7E3-8940-4A33-9182-677DD5415901}" srcOrd="1" destOrd="1" presId="urn:microsoft.com/office/officeart/2011/layout/InterconnectedBlockProcess"/>
    <dgm:cxn modelId="{12B1C3D4-C655-4310-8588-6C58D364BA2E}" type="presOf" srcId="{2A7B182D-58BB-4E7B-BF09-8F005DE88B6A}" destId="{6BCCFBA6-7A43-4631-AD7F-AFB10E1E6CD7}" srcOrd="1" destOrd="5" presId="urn:microsoft.com/office/officeart/2011/layout/InterconnectedBlockProcess"/>
    <dgm:cxn modelId="{2E90F2D4-24AA-4F4E-9655-3EE57D427F8A}" srcId="{988D96B0-D16E-4763-B393-84178CF4FF50}" destId="{34BBA532-FFB3-4170-922A-8CDBB7008855}" srcOrd="3" destOrd="0" parTransId="{C7A0B248-7372-4CBB-8C0F-BA3EA802B67E}" sibTransId="{504332BB-9F49-4353-A73F-CF596BF60E14}"/>
    <dgm:cxn modelId="{0F0679D5-D11C-41D1-ABAD-ECDD04798E16}" type="presOf" srcId="{AC808441-E66B-488D-A624-4370D45A0442}" destId="{A134CDD1-D85F-44EF-8BEE-9F99A855C1E6}" srcOrd="0" destOrd="0" presId="urn:microsoft.com/office/officeart/2011/layout/InterconnectedBlockProcess"/>
    <dgm:cxn modelId="{14D025D8-5229-463D-B3B4-70AE21E251ED}" type="presOf" srcId="{73DB572E-062D-41AD-8033-D361B8E583DB}" destId="{EFBE3CE8-0749-4EB9-B94A-79339563B778}" srcOrd="1" destOrd="7" presId="urn:microsoft.com/office/officeart/2011/layout/InterconnectedBlockProcess"/>
    <dgm:cxn modelId="{362A86DC-C9BF-49A7-A287-5DB7719AF32C}" type="presOf" srcId="{5193FBE8-9BE7-4AF6-AFA3-F9B99D633B10}" destId="{2532504F-5FE1-4C97-B485-F05E8885EACC}" srcOrd="0" destOrd="6" presId="urn:microsoft.com/office/officeart/2011/layout/InterconnectedBlockProcess"/>
    <dgm:cxn modelId="{891BB1DD-372E-4A94-98CA-600DA0EAC957}" type="presOf" srcId="{AC808441-E66B-488D-A624-4370D45A0442}" destId="{1C91D7E3-8940-4A33-9182-677DD5415901}" srcOrd="1" destOrd="0" presId="urn:microsoft.com/office/officeart/2011/layout/InterconnectedBlockProcess"/>
    <dgm:cxn modelId="{1800C2DE-F35B-481D-A5D7-3C7A4C4AC039}" type="presOf" srcId="{A59EC69B-8F3F-425B-819F-E8C557946AEE}" destId="{FD629151-A580-4C76-8FBE-A695DFA4AFAA}" srcOrd="0" destOrd="0" presId="urn:microsoft.com/office/officeart/2011/layout/InterconnectedBlockProcess"/>
    <dgm:cxn modelId="{1CF0C9EC-03B3-43C7-AC62-87DAFD9D1635}" type="presOf" srcId="{9FED87C4-3F3B-4A18-9185-9F80CFEDEA2E}" destId="{06F8D57B-EDF4-4CF4-8700-DC2CA3E3028E}" srcOrd="0" destOrd="3" presId="urn:microsoft.com/office/officeart/2011/layout/InterconnectedBlockProcess"/>
    <dgm:cxn modelId="{80F3D2F0-F460-4DEF-A879-6BF7CE03DFAF}" type="presOf" srcId="{4F7D3105-8D70-4AEC-B9E0-B5DF2EF86437}" destId="{A134CDD1-D85F-44EF-8BEE-9F99A855C1E6}" srcOrd="0" destOrd="2" presId="urn:microsoft.com/office/officeart/2011/layout/InterconnectedBlockProcess"/>
    <dgm:cxn modelId="{6483F0F0-67CC-41CD-8EC6-7C4BAE189ECD}" srcId="{7B3055AA-BF7C-46D0-9A9E-60087B9F57B4}" destId="{99F6F436-C84E-434D-8E6D-B1A51A1A78C6}" srcOrd="6" destOrd="0" parTransId="{F4E49583-59BC-4721-976A-FEECC24542AA}" sibTransId="{0C2F0B4C-7E53-47D2-80AF-9AF4BD11FDA0}"/>
    <dgm:cxn modelId="{D362BBF1-574E-42BE-8F0F-CBBE83DACB19}" type="presOf" srcId="{222E083E-42CC-4CE2-8606-12E65339ED78}" destId="{EFBE3CE8-0749-4EB9-B94A-79339563B778}" srcOrd="1" destOrd="4" presId="urn:microsoft.com/office/officeart/2011/layout/InterconnectedBlockProcess"/>
    <dgm:cxn modelId="{E5143AF2-7BDE-47D8-B0BC-78622F9A04DE}" type="presOf" srcId="{6010E976-C3D9-4A0D-B9C3-F65729CB1ACD}" destId="{EFBE3CE8-0749-4EB9-B94A-79339563B778}" srcOrd="1" destOrd="3" presId="urn:microsoft.com/office/officeart/2011/layout/InterconnectedBlockProcess"/>
    <dgm:cxn modelId="{30B60BF4-6171-47C4-B45F-009116AA6CDF}" type="presOf" srcId="{C9067F94-347C-4587-ACB8-B2AF19B762B7}" destId="{06F8D57B-EDF4-4CF4-8700-DC2CA3E3028E}" srcOrd="0" destOrd="4"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BE9B0EA8-5C07-4F40-AA89-05F4FFB6F95F}" type="presParOf" srcId="{A6BCDA7B-D633-438F-B44D-CB4D60E5C492}" destId="{521A40FE-9BD5-4968-B89F-E80593456AF8}" srcOrd="0" destOrd="0" presId="urn:microsoft.com/office/officeart/2011/layout/InterconnectedBlockProcess"/>
    <dgm:cxn modelId="{A929CC71-F2AF-4713-B8DE-A86B8E5B5455}" type="presParOf" srcId="{521A40FE-9BD5-4968-B89F-E80593456AF8}" destId="{2532504F-5FE1-4C97-B485-F05E8885EACC}" srcOrd="0" destOrd="0" presId="urn:microsoft.com/office/officeart/2011/layout/InterconnectedBlockProcess"/>
    <dgm:cxn modelId="{EF4062EA-9128-4412-99B0-26DD0623B98F}" type="presParOf" srcId="{A6BCDA7B-D633-438F-B44D-CB4D60E5C492}" destId="{EFBE3CE8-0749-4EB9-B94A-79339563B778}" srcOrd="1" destOrd="0" presId="urn:microsoft.com/office/officeart/2011/layout/InterconnectedBlockProcess"/>
    <dgm:cxn modelId="{B753951B-0EA6-4FF9-B2F0-0DD7FA96DA21}" type="presParOf" srcId="{A6BCDA7B-D633-438F-B44D-CB4D60E5C492}" destId="{FD629151-A580-4C76-8FBE-A695DFA4AFAA}" srcOrd="2" destOrd="0" presId="urn:microsoft.com/office/officeart/2011/layout/InterconnectedBlockProcess"/>
    <dgm:cxn modelId="{7911F644-0138-4A4E-B810-F025BD63CD8F}" type="presParOf" srcId="{A6BCDA7B-D633-438F-B44D-CB4D60E5C492}" destId="{C1269CE6-C767-48CC-AAFD-A238D1FFDABA}" srcOrd="3"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4" destOrd="0" presId="urn:microsoft.com/office/officeart/2011/layout/InterconnectedBlockProcess"/>
    <dgm:cxn modelId="{214D504B-4CBF-4B7C-A0E7-B63D10D9DDB1}" type="presParOf" srcId="{A6BCDA7B-D633-438F-B44D-CB4D60E5C492}" destId="{00BB3360-A9BB-4051-A4B1-1216F82F642C}" srcOrd="5" destOrd="0" presId="urn:microsoft.com/office/officeart/2011/layout/InterconnectedBlockProcess"/>
    <dgm:cxn modelId="{07B34F88-773E-4FE4-8638-A7CCDA760808}" type="presParOf" srcId="{A6BCDA7B-D633-438F-B44D-CB4D60E5C492}" destId="{7305DF14-0FF5-45E4-8B19-015814092DBD}" srcOrd="6"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7" destOrd="0" presId="urn:microsoft.com/office/officeart/2011/layout/InterconnectedBlockProcess"/>
    <dgm:cxn modelId="{C9F769F8-3C09-4DEC-B20E-9972D58EEAFC}" type="presParOf" srcId="{A6BCDA7B-D633-438F-B44D-CB4D60E5C492}" destId="{65257024-FAC0-4522-B139-1CC85B547BE8}" srcOrd="8"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2504F-5FE1-4C97-B485-F05E8885EACC}">
      <dsp:nvSpPr>
        <dsp:cNvPr id="0" name=""/>
        <dsp:cNvSpPr/>
      </dsp:nvSpPr>
      <dsp:spPr>
        <a:xfrm>
          <a:off x="5981377" y="712344"/>
          <a:ext cx="1649241" cy="3244513"/>
        </a:xfrm>
        <a:prstGeom prst="wedgeRectCallout">
          <a:avLst>
            <a:gd name="adj1" fmla="val 0"/>
            <a:gd name="adj2" fmla="val 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txBody>
        <a:bodyPr spcFirstLastPara="0" vert="horz" wrap="square" lIns="38100" tIns="38100" rIns="38100" bIns="38100" numCol="1" spcCol="1270" anchor="t" anchorCtr="0">
          <a:noAutofit/>
        </a:bodyPr>
        <a:lstStyle/>
        <a:p>
          <a:pPr marL="0" lvl="0" indent="0" algn="l" defTabSz="533400">
            <a:lnSpc>
              <a:spcPct val="90000"/>
            </a:lnSpc>
            <a:spcBef>
              <a:spcPct val="0"/>
            </a:spcBef>
            <a:spcAft>
              <a:spcPct val="35000"/>
            </a:spcAft>
            <a:buNone/>
          </a:pPr>
          <a:endParaRPr lang="en-US" sz="1200" b="0" kern="1200" dirty="0">
            <a:solidFill>
              <a:schemeClr val="tx1"/>
            </a:solidFill>
            <a:latin typeface="Times New Roman" panose="02020603050405020304" pitchFamily="18" charset="0"/>
            <a:cs typeface="Times New Roman" panose="02020603050405020304" pitchFamily="18" charset="0"/>
          </a:endParaRPr>
        </a:p>
        <a:p>
          <a:pPr marL="0" lvl="0" indent="0" algn="l" defTabSz="533400">
            <a:lnSpc>
              <a:spcPct val="90000"/>
            </a:lnSpc>
            <a:spcBef>
              <a:spcPct val="0"/>
            </a:spcBef>
            <a:spcAft>
              <a:spcPct val="35000"/>
            </a:spcAft>
            <a:buNone/>
          </a:pPr>
          <a:r>
            <a:rPr lang="en-US" sz="1300" b="0" kern="1200" dirty="0">
              <a:solidFill>
                <a:schemeClr val="tx1"/>
              </a:solidFill>
              <a:latin typeface="Times New Roman" panose="02020603050405020304" pitchFamily="18" charset="0"/>
              <a:cs typeface="Times New Roman" panose="02020603050405020304" pitchFamily="18" charset="0"/>
            </a:rPr>
            <a:t>April 2025</a:t>
          </a:r>
        </a:p>
        <a:p>
          <a:pPr marL="0" lvl="0" indent="0" algn="r" defTabSz="533400">
            <a:lnSpc>
              <a:spcPct val="90000"/>
            </a:lnSpc>
            <a:spcBef>
              <a:spcPct val="0"/>
            </a:spcBef>
            <a:spcAft>
              <a:spcPct val="35000"/>
            </a:spcAft>
            <a:buNone/>
          </a:pPr>
          <a:endParaRPr lang="en-US" sz="1200" b="0" kern="1200" dirty="0">
            <a:solidFill>
              <a:schemeClr val="tx1"/>
            </a:solidFill>
            <a:latin typeface="Times New Roman" panose="02020603050405020304" pitchFamily="18" charset="0"/>
            <a:cs typeface="Times New Roman" panose="02020603050405020304" pitchFamily="18" charset="0"/>
          </a:endParaRPr>
        </a:p>
        <a:p>
          <a:pPr marL="0" lvl="0" indent="0" algn="l" defTabSz="533400">
            <a:lnSpc>
              <a:spcPct val="90000"/>
            </a:lnSpc>
            <a:spcBef>
              <a:spcPct val="0"/>
            </a:spcBef>
            <a:spcAft>
              <a:spcPct val="35000"/>
            </a:spcAft>
            <a:buNone/>
          </a:pPr>
          <a:endParaRPr lang="en-US" sz="1200" b="0" kern="1200" dirty="0">
            <a:solidFill>
              <a:schemeClr val="tx1"/>
            </a:solidFill>
            <a:latin typeface="Times New Roman" panose="02020603050405020304" pitchFamily="18" charset="0"/>
            <a:cs typeface="Times New Roman" panose="02020603050405020304" pitchFamily="18" charset="0"/>
          </a:endParaRPr>
        </a:p>
        <a:p>
          <a:pPr marL="0" lvl="0" indent="0" algn="l" defTabSz="533400">
            <a:lnSpc>
              <a:spcPct val="90000"/>
            </a:lnSpc>
            <a:spcBef>
              <a:spcPct val="0"/>
            </a:spcBef>
            <a:spcAft>
              <a:spcPct val="35000"/>
            </a:spcAft>
            <a:buNone/>
          </a:pPr>
          <a:r>
            <a:rPr lang="en-US" sz="1200" b="0" kern="1200" dirty="0">
              <a:solidFill>
                <a:schemeClr val="tx1"/>
              </a:solidFill>
              <a:latin typeface="Times New Roman" panose="02020603050405020304" pitchFamily="18" charset="0"/>
              <a:cs typeface="Times New Roman" panose="02020603050405020304" pitchFamily="18" charset="0"/>
            </a:rPr>
            <a:t>Source code</a:t>
          </a:r>
        </a:p>
        <a:p>
          <a:pPr marL="0" lvl="0" indent="0" algn="l" defTabSz="533400">
            <a:lnSpc>
              <a:spcPct val="90000"/>
            </a:lnSpc>
            <a:spcBef>
              <a:spcPct val="0"/>
            </a:spcBef>
            <a:spcAft>
              <a:spcPct val="35000"/>
            </a:spcAft>
            <a:buNone/>
          </a:pPr>
          <a:r>
            <a:rPr lang="en-US" sz="1200" b="0" kern="1200" dirty="0">
              <a:solidFill>
                <a:schemeClr val="tx1"/>
              </a:solidFill>
              <a:latin typeface="Times New Roman" panose="02020603050405020304" pitchFamily="18" charset="0"/>
              <a:cs typeface="Times New Roman" panose="02020603050405020304" pitchFamily="18" charset="0"/>
            </a:rPr>
            <a:t>Algorithm</a:t>
          </a:r>
        </a:p>
        <a:p>
          <a:pPr marL="0" lvl="0" indent="0" algn="l" defTabSz="533400">
            <a:lnSpc>
              <a:spcPct val="90000"/>
            </a:lnSpc>
            <a:spcBef>
              <a:spcPct val="0"/>
            </a:spcBef>
            <a:spcAft>
              <a:spcPct val="35000"/>
            </a:spcAft>
            <a:buNone/>
          </a:pPr>
          <a:r>
            <a:rPr lang="en-US" sz="1200" b="0" kern="1200" dirty="0">
              <a:solidFill>
                <a:schemeClr val="tx1"/>
              </a:solidFill>
              <a:latin typeface="Times New Roman" panose="02020603050405020304" pitchFamily="18" charset="0"/>
              <a:cs typeface="Times New Roman" panose="02020603050405020304" pitchFamily="18" charset="0"/>
            </a:rPr>
            <a:t>100% Implementation</a:t>
          </a:r>
        </a:p>
        <a:p>
          <a:pPr marL="0" lvl="0" indent="0" algn="l" defTabSz="533400">
            <a:lnSpc>
              <a:spcPct val="90000"/>
            </a:lnSpc>
            <a:spcBef>
              <a:spcPct val="0"/>
            </a:spcBef>
            <a:spcAft>
              <a:spcPct val="35000"/>
            </a:spcAft>
            <a:buNone/>
          </a:pPr>
          <a:r>
            <a:rPr lang="en-US" sz="1200" b="0" kern="1200" dirty="0">
              <a:solidFill>
                <a:schemeClr val="tx1"/>
              </a:solidFill>
              <a:latin typeface="Times New Roman" panose="02020603050405020304" pitchFamily="18" charset="0"/>
              <a:cs typeface="Times New Roman" panose="02020603050405020304" pitchFamily="18" charset="0"/>
            </a:rPr>
            <a:t>100% Report</a:t>
          </a:r>
        </a:p>
        <a:p>
          <a:pPr marL="0" lvl="0" indent="0" algn="r" defTabSz="466725">
            <a:lnSpc>
              <a:spcPct val="90000"/>
            </a:lnSpc>
            <a:spcBef>
              <a:spcPct val="0"/>
            </a:spcBef>
            <a:spcAft>
              <a:spcPct val="35000"/>
            </a:spcAft>
            <a:buNone/>
          </a:pPr>
          <a:endParaRPr lang="en-US" sz="1050" b="0" kern="1200" dirty="0">
            <a:solidFill>
              <a:schemeClr val="accent1">
                <a:lumMod val="50000"/>
              </a:schemeClr>
            </a:solidFill>
            <a:latin typeface="Arial Rounded MT Bold" panose="020F0704030504030204" pitchFamily="34" charset="0"/>
            <a:cs typeface="Times New Roman" panose="02020603050405020304" pitchFamily="18" charset="0"/>
          </a:endParaRPr>
        </a:p>
        <a:p>
          <a:pPr marL="0" lvl="0" indent="0" algn="ctr" defTabSz="466725">
            <a:lnSpc>
              <a:spcPct val="90000"/>
            </a:lnSpc>
            <a:spcBef>
              <a:spcPct val="0"/>
            </a:spcBef>
            <a:spcAft>
              <a:spcPct val="35000"/>
            </a:spcAft>
            <a:buNone/>
          </a:pPr>
          <a:endParaRPr lang="en-US" sz="1050" kern="1200" dirty="0">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endParaRPr>
        </a:p>
      </dsp:txBody>
      <dsp:txXfrm>
        <a:off x="6190687" y="712344"/>
        <a:ext cx="1439932" cy="3244513"/>
      </dsp:txXfrm>
    </dsp:sp>
    <dsp:sp modelId="{FD629151-A580-4C76-8FBE-A695DFA4AFAA}">
      <dsp:nvSpPr>
        <dsp:cNvPr id="0" name=""/>
        <dsp:cNvSpPr/>
      </dsp:nvSpPr>
      <dsp:spPr>
        <a:xfrm>
          <a:off x="6070220" y="46664"/>
          <a:ext cx="1569882" cy="723863"/>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Review</a:t>
          </a:r>
          <a:r>
            <a:rPr lang="en-US" sz="2400" kern="1200" baseline="0" dirty="0">
              <a:latin typeface="Times New Roman" panose="02020603050405020304" pitchFamily="18" charset="0"/>
              <a:cs typeface="Times New Roman" panose="02020603050405020304" pitchFamily="18" charset="0"/>
            </a:rPr>
            <a:t> 3</a:t>
          </a:r>
          <a:endParaRPr lang="en-US" sz="2400" kern="1200" dirty="0">
            <a:latin typeface="Times New Roman" panose="02020603050405020304" pitchFamily="18" charset="0"/>
            <a:cs typeface="Times New Roman" panose="02020603050405020304" pitchFamily="18" charset="0"/>
          </a:endParaRPr>
        </a:p>
      </dsp:txBody>
      <dsp:txXfrm>
        <a:off x="6070220" y="46664"/>
        <a:ext cx="1569882" cy="723863"/>
      </dsp:txXfrm>
    </dsp:sp>
    <dsp:sp modelId="{06F8D57B-EDF4-4CF4-8700-DC2CA3E3028E}">
      <dsp:nvSpPr>
        <dsp:cNvPr id="0" name=""/>
        <dsp:cNvSpPr/>
      </dsp:nvSpPr>
      <dsp:spPr>
        <a:xfrm>
          <a:off x="4351230" y="731336"/>
          <a:ext cx="1741170" cy="3125063"/>
        </a:xfrm>
        <a:prstGeom prst="wedgeRectCallout">
          <a:avLst>
            <a:gd name="adj1" fmla="val 62500"/>
            <a:gd name="adj2" fmla="val 2083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txBody>
        <a:bodyPr spcFirstLastPara="0" vert="horz" wrap="square" lIns="41275" tIns="41275" rIns="41275" bIns="41275" numCol="1" spcCol="1270" anchor="t" anchorCtr="0">
          <a:noAutofit/>
        </a:bodyPr>
        <a:lstStyle/>
        <a:p>
          <a:pPr marL="0" lvl="0" indent="0" algn="l" defTabSz="577850">
            <a:lnSpc>
              <a:spcPct val="90000"/>
            </a:lnSpc>
            <a:spcBef>
              <a:spcPct val="0"/>
            </a:spcBef>
            <a:spcAft>
              <a:spcPct val="35000"/>
            </a:spcAft>
            <a:buNone/>
          </a:pPr>
          <a:endParaRPr lang="en-US" sz="1300" kern="1200" dirty="0">
            <a:solidFill>
              <a:schemeClr val="accent1">
                <a:lumMod val="50000"/>
              </a:schemeClr>
            </a:solidFill>
            <a:latin typeface="Arial Rounded MT Bold" panose="020F0704030504030204" pitchFamily="34" charset="0"/>
            <a:cs typeface="Times New Roman" panose="02020603050405020304" pitchFamily="18" charset="0"/>
          </a:endParaRPr>
        </a:p>
        <a:p>
          <a:pPr marL="0" lvl="0" indent="0" algn="l" defTabSz="577850">
            <a:lnSpc>
              <a:spcPct val="90000"/>
            </a:lnSpc>
            <a:spcBef>
              <a:spcPct val="0"/>
            </a:spcBef>
            <a:spcAft>
              <a:spcPct val="35000"/>
            </a:spcAft>
            <a:buNone/>
          </a:pPr>
          <a:r>
            <a:rPr lang="en-US" sz="1300" b="0" kern="1200" dirty="0">
              <a:solidFill>
                <a:schemeClr val="tx1"/>
              </a:solidFill>
              <a:latin typeface="Times New Roman" panose="02020603050405020304" pitchFamily="18" charset="0"/>
              <a:cs typeface="Times New Roman" panose="02020603050405020304" pitchFamily="18" charset="0"/>
            </a:rPr>
            <a:t>March 2025</a:t>
          </a:r>
        </a:p>
        <a:p>
          <a:pPr marL="0" lvl="0" indent="0" algn="r" defTabSz="533400">
            <a:lnSpc>
              <a:spcPct val="90000"/>
            </a:lnSpc>
            <a:spcBef>
              <a:spcPct val="0"/>
            </a:spcBef>
            <a:spcAft>
              <a:spcPct val="35000"/>
            </a:spcAft>
            <a:buNone/>
          </a:pPr>
          <a:endParaRPr lang="en-US" sz="1200" b="0" kern="1200" dirty="0">
            <a:solidFill>
              <a:schemeClr val="accent1">
                <a:lumMod val="50000"/>
              </a:schemeClr>
            </a:solidFill>
            <a:latin typeface="Times New Roman" panose="02020603050405020304" pitchFamily="18" charset="0"/>
            <a:cs typeface="Times New Roman" panose="02020603050405020304" pitchFamily="18" charset="0"/>
          </a:endParaRPr>
        </a:p>
        <a:p>
          <a:pPr marL="0" lvl="0" indent="0" algn="r" defTabSz="533400">
            <a:lnSpc>
              <a:spcPct val="90000"/>
            </a:lnSpc>
            <a:spcBef>
              <a:spcPct val="0"/>
            </a:spcBef>
            <a:spcAft>
              <a:spcPct val="35000"/>
            </a:spcAft>
            <a:buNone/>
          </a:pPr>
          <a:endParaRPr lang="en-US" sz="1200" b="0" kern="1200" dirty="0">
            <a:solidFill>
              <a:schemeClr val="accent1">
                <a:lumMod val="50000"/>
              </a:schemeClr>
            </a:solidFill>
            <a:latin typeface="Times New Roman" panose="02020603050405020304" pitchFamily="18" charset="0"/>
            <a:cs typeface="Times New Roman" panose="02020603050405020304" pitchFamily="18" charset="0"/>
          </a:endParaRPr>
        </a:p>
        <a:p>
          <a:pPr marL="0" lvl="0" indent="0" algn="l" defTabSz="533400">
            <a:lnSpc>
              <a:spcPct val="90000"/>
            </a:lnSpc>
            <a:spcBef>
              <a:spcPct val="0"/>
            </a:spcBef>
            <a:spcAft>
              <a:spcPct val="35000"/>
            </a:spcAft>
            <a:buFont typeface="Arial" panose="020B0604020202020204" pitchFamily="34" charset="0"/>
            <a:buNone/>
          </a:pPr>
          <a:r>
            <a:rPr lang="en-US" sz="1200" b="0" kern="1200" dirty="0">
              <a:effectLst/>
              <a:latin typeface="Times New Roman" panose="02020603050405020304" pitchFamily="18" charset="0"/>
              <a:cs typeface="Times New Roman" panose="02020603050405020304" pitchFamily="18" charset="0"/>
            </a:rPr>
            <a:t>Source</a:t>
          </a:r>
          <a:r>
            <a:rPr lang="en-US" sz="1200" b="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200" b="0" kern="1200" dirty="0">
              <a:effectLst/>
              <a:latin typeface="Times New Roman" panose="02020603050405020304" pitchFamily="18" charset="0"/>
              <a:cs typeface="Times New Roman" panose="02020603050405020304" pitchFamily="18" charset="0"/>
            </a:rPr>
            <a:t>code</a:t>
          </a:r>
        </a:p>
        <a:p>
          <a:pPr marL="0" lvl="0" indent="0" algn="l" defTabSz="533400">
            <a:lnSpc>
              <a:spcPct val="90000"/>
            </a:lnSpc>
            <a:spcBef>
              <a:spcPct val="0"/>
            </a:spcBef>
            <a:spcAft>
              <a:spcPct val="35000"/>
            </a:spcAft>
            <a:buFont typeface="Arial" panose="020B0604020202020204" pitchFamily="34" charset="0"/>
            <a:buNone/>
          </a:pPr>
          <a:r>
            <a:rPr lang="en-US" sz="1200" b="0" kern="1200" dirty="0">
              <a:latin typeface="Times New Roman" panose="02020603050405020304" pitchFamily="18" charset="0"/>
              <a:cs typeface="Times New Roman" panose="02020603050405020304" pitchFamily="18" charset="0"/>
            </a:rPr>
            <a:t>Algorithm </a:t>
          </a:r>
        </a:p>
        <a:p>
          <a:pPr marL="0" lvl="0" indent="0" algn="l" defTabSz="533400">
            <a:lnSpc>
              <a:spcPct val="90000"/>
            </a:lnSpc>
            <a:spcBef>
              <a:spcPct val="0"/>
            </a:spcBef>
            <a:spcAft>
              <a:spcPct val="35000"/>
            </a:spcAft>
            <a:buFont typeface="Arial" panose="020B0604020202020204" pitchFamily="34" charset="0"/>
            <a:buNone/>
          </a:pPr>
          <a:r>
            <a:rPr lang="en-US" sz="1200" b="0" kern="1200" dirty="0">
              <a:latin typeface="Times New Roman" panose="02020603050405020304" pitchFamily="18" charset="0"/>
              <a:cs typeface="Times New Roman" panose="02020603050405020304" pitchFamily="18" charset="0"/>
            </a:rPr>
            <a:t>50% Implementation</a:t>
          </a:r>
        </a:p>
        <a:p>
          <a:pPr marL="0" lvl="0" indent="0" algn="l" defTabSz="533400">
            <a:lnSpc>
              <a:spcPct val="90000"/>
            </a:lnSpc>
            <a:spcBef>
              <a:spcPct val="0"/>
            </a:spcBef>
            <a:spcAft>
              <a:spcPct val="35000"/>
            </a:spcAft>
            <a:buFont typeface="Arial" panose="020B0604020202020204" pitchFamily="34" charset="0"/>
            <a:buNone/>
          </a:pPr>
          <a:r>
            <a:rPr lang="en-US" sz="1200" b="0" kern="1200" dirty="0">
              <a:latin typeface="Times New Roman" panose="02020603050405020304" pitchFamily="18" charset="0"/>
              <a:cs typeface="Times New Roman" panose="02020603050405020304" pitchFamily="18" charset="0"/>
            </a:rPr>
            <a:t>50% Report</a:t>
          </a:r>
        </a:p>
      </dsp:txBody>
      <dsp:txXfrm>
        <a:off x="4572206" y="731336"/>
        <a:ext cx="1520194" cy="3125063"/>
      </dsp:txXfrm>
    </dsp:sp>
    <dsp:sp modelId="{00BB3360-A9BB-4051-A4B1-1216F82F642C}">
      <dsp:nvSpPr>
        <dsp:cNvPr id="0" name=""/>
        <dsp:cNvSpPr/>
      </dsp:nvSpPr>
      <dsp:spPr>
        <a:xfrm>
          <a:off x="4461975" y="210264"/>
          <a:ext cx="1605301" cy="56161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Review 2</a:t>
          </a:r>
        </a:p>
      </dsp:txBody>
      <dsp:txXfrm>
        <a:off x="4461975" y="210264"/>
        <a:ext cx="1605301" cy="561619"/>
      </dsp:txXfrm>
    </dsp:sp>
    <dsp:sp modelId="{A134CDD1-D85F-44EF-8BEE-9F99A855C1E6}">
      <dsp:nvSpPr>
        <dsp:cNvPr id="0" name=""/>
        <dsp:cNvSpPr/>
      </dsp:nvSpPr>
      <dsp:spPr>
        <a:xfrm>
          <a:off x="2963633" y="740594"/>
          <a:ext cx="1505304" cy="2867520"/>
        </a:xfrm>
        <a:prstGeom prst="wedgeRectCallout">
          <a:avLst>
            <a:gd name="adj1" fmla="val 62500"/>
            <a:gd name="adj2" fmla="val 2083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txBody>
        <a:bodyPr spcFirstLastPara="0" vert="horz" wrap="square" lIns="41275" tIns="41275" rIns="41275" bIns="41275" numCol="1" spcCol="1270" anchor="t" anchorCtr="0">
          <a:noAutofit/>
        </a:bodyPr>
        <a:lstStyle/>
        <a:p>
          <a:pPr marL="0" lvl="0" indent="0" algn="ctr" defTabSz="577850">
            <a:lnSpc>
              <a:spcPct val="90000"/>
            </a:lnSpc>
            <a:spcBef>
              <a:spcPct val="0"/>
            </a:spcBef>
            <a:spcAft>
              <a:spcPct val="35000"/>
            </a:spcAft>
            <a:buNone/>
          </a:pPr>
          <a:endParaRPr lang="en-US" sz="1300" b="0" kern="1200" dirty="0">
            <a:latin typeface="Times New Roman" panose="02020603050405020304" pitchFamily="18" charset="0"/>
            <a:cs typeface="Times New Roman" panose="02020603050405020304" pitchFamily="18" charset="0"/>
          </a:endParaRPr>
        </a:p>
        <a:p>
          <a:pPr marL="0" lvl="0" indent="0" algn="l"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February 2025</a:t>
          </a:r>
        </a:p>
        <a:p>
          <a:pPr marL="0" lvl="0" indent="0" algn="ctr" defTabSz="577850">
            <a:lnSpc>
              <a:spcPct val="90000"/>
            </a:lnSpc>
            <a:spcBef>
              <a:spcPct val="0"/>
            </a:spcBef>
            <a:spcAft>
              <a:spcPct val="35000"/>
            </a:spcAft>
            <a:buNone/>
          </a:pPr>
          <a:endParaRPr lang="en-US" sz="1300" kern="1200" dirty="0">
            <a:latin typeface="Times New Roman" panose="02020603050405020304" pitchFamily="18" charset="0"/>
            <a:cs typeface="Times New Roman" panose="02020603050405020304" pitchFamily="18" charset="0"/>
          </a:endParaRPr>
        </a:p>
        <a:p>
          <a:pPr marL="0" lvl="0" indent="0" algn="ctr" defTabSz="577850">
            <a:lnSpc>
              <a:spcPct val="90000"/>
            </a:lnSpc>
            <a:spcBef>
              <a:spcPct val="0"/>
            </a:spcBef>
            <a:spcAft>
              <a:spcPct val="35000"/>
            </a:spcAft>
            <a:buNone/>
          </a:pPr>
          <a:endParaRPr lang="en-US" sz="1300" kern="1200" dirty="0">
            <a:latin typeface="Times New Roman" panose="02020603050405020304" pitchFamily="18" charset="0"/>
            <a:cs typeface="Times New Roman" panose="02020603050405020304" pitchFamily="18" charset="0"/>
          </a:endParaRPr>
        </a:p>
        <a:p>
          <a:pPr marL="0" lvl="0" indent="0" algn="l" defTabSz="577850">
            <a:lnSpc>
              <a:spcPct val="90000"/>
            </a:lnSpc>
            <a:spcBef>
              <a:spcPct val="0"/>
            </a:spcBef>
            <a:spcAft>
              <a:spcPct val="35000"/>
            </a:spcAft>
            <a:buFont typeface="Arial" panose="020B0604020202020204" pitchFamily="34" charset="0"/>
            <a:buNone/>
          </a:pPr>
          <a:r>
            <a:rPr lang="en-US" sz="1300" b="0" kern="1200" dirty="0">
              <a:latin typeface="Times New Roman" panose="02020603050405020304" pitchFamily="18" charset="0"/>
              <a:cs typeface="Times New Roman" panose="02020603050405020304" pitchFamily="18" charset="0"/>
            </a:rPr>
            <a:t>Title</a:t>
          </a:r>
        </a:p>
        <a:p>
          <a:pPr marL="0" lvl="0" indent="0" algn="l" defTabSz="577850">
            <a:lnSpc>
              <a:spcPct val="90000"/>
            </a:lnSpc>
            <a:spcBef>
              <a:spcPct val="0"/>
            </a:spcBef>
            <a:spcAft>
              <a:spcPct val="35000"/>
            </a:spcAft>
            <a:buFont typeface="Arial" panose="020B0604020202020204" pitchFamily="34" charset="0"/>
            <a:buNone/>
          </a:pPr>
          <a:r>
            <a:rPr lang="en-US" sz="1300" b="0" kern="1200" dirty="0">
              <a:latin typeface="Times New Roman" panose="02020603050405020304" pitchFamily="18" charset="0"/>
              <a:cs typeface="Times New Roman" panose="02020603050405020304" pitchFamily="18" charset="0"/>
            </a:rPr>
            <a:t>Abstract </a:t>
          </a:r>
        </a:p>
        <a:p>
          <a:pPr marL="0" lvl="0" indent="0" algn="l" defTabSz="577850">
            <a:lnSpc>
              <a:spcPct val="90000"/>
            </a:lnSpc>
            <a:spcBef>
              <a:spcPct val="0"/>
            </a:spcBef>
            <a:spcAft>
              <a:spcPct val="35000"/>
            </a:spcAft>
            <a:buFont typeface="Arial" panose="020B0604020202020204" pitchFamily="34" charset="0"/>
            <a:buNone/>
          </a:pPr>
          <a:r>
            <a:rPr lang="en-US" sz="1300" b="0" kern="1200" dirty="0">
              <a:solidFill>
                <a:schemeClr val="tx1">
                  <a:lumMod val="75000"/>
                  <a:lumOff val="25000"/>
                </a:schemeClr>
              </a:solidFill>
              <a:latin typeface="Times New Roman" panose="02020603050405020304" pitchFamily="18" charset="0"/>
              <a:cs typeface="Times New Roman" panose="02020603050405020304" pitchFamily="18" charset="0"/>
            </a:rPr>
            <a:t>Objectives</a:t>
          </a:r>
        </a:p>
        <a:p>
          <a:pPr marL="0" lvl="0" indent="0" algn="l" defTabSz="577850">
            <a:lnSpc>
              <a:spcPct val="90000"/>
            </a:lnSpc>
            <a:spcBef>
              <a:spcPct val="0"/>
            </a:spcBef>
            <a:spcAft>
              <a:spcPct val="35000"/>
            </a:spcAft>
            <a:buFont typeface="Arial" panose="020B0604020202020204" pitchFamily="34" charset="0"/>
            <a:buNone/>
          </a:pPr>
          <a:r>
            <a:rPr lang="en-US" sz="1300" b="0" kern="1200" dirty="0">
              <a:solidFill>
                <a:schemeClr val="tx1">
                  <a:lumMod val="75000"/>
                  <a:lumOff val="25000"/>
                </a:schemeClr>
              </a:solidFill>
              <a:latin typeface="Times New Roman" panose="02020603050405020304" pitchFamily="18" charset="0"/>
              <a:cs typeface="Times New Roman" panose="02020603050405020304" pitchFamily="18" charset="0"/>
            </a:rPr>
            <a:t>Initial Report</a:t>
          </a:r>
        </a:p>
      </dsp:txBody>
      <dsp:txXfrm>
        <a:off x="3154675" y="740594"/>
        <a:ext cx="1314262" cy="2867520"/>
      </dsp:txXfrm>
    </dsp:sp>
    <dsp:sp modelId="{65257024-FAC0-4522-B139-1CC85B547BE8}">
      <dsp:nvSpPr>
        <dsp:cNvPr id="0" name=""/>
        <dsp:cNvSpPr/>
      </dsp:nvSpPr>
      <dsp:spPr>
        <a:xfrm>
          <a:off x="2953803" y="301873"/>
          <a:ext cx="1505304" cy="4780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Review 1</a:t>
          </a:r>
        </a:p>
      </dsp:txBody>
      <dsp:txXfrm>
        <a:off x="2953803" y="301873"/>
        <a:ext cx="1505304" cy="478055"/>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15/05/2025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8" y="1069103"/>
            <a:ext cx="10518233" cy="787690"/>
          </a:xfrm>
        </p:spPr>
        <p:txBody>
          <a:bodyPr/>
          <a:lstStyle/>
          <a:p>
            <a:pPr algn="ctr"/>
            <a:r>
              <a:rPr lang="en-US" dirty="0">
                <a:solidFill>
                  <a:schemeClr val="tx1"/>
                </a:solidFill>
                <a:latin typeface="Cambria" panose="02040503050406030204" pitchFamily="18" charset="0"/>
                <a:ea typeface="Cambria" panose="02040503050406030204" pitchFamily="18" charset="0"/>
              </a:rPr>
              <a:t>AI-Driven Crop Disease Prediction and Management System</a:t>
            </a:r>
            <a:endParaRPr lang="en-GB" dirty="0"/>
          </a:p>
        </p:txBody>
      </p:sp>
      <p:sp>
        <p:nvSpPr>
          <p:cNvPr id="3" name="Subtitle 2"/>
          <p:cNvSpPr>
            <a:spLocks noGrp="1"/>
          </p:cNvSpPr>
          <p:nvPr>
            <p:ph type="subTitle" idx="1"/>
          </p:nvPr>
        </p:nvSpPr>
        <p:spPr>
          <a:xfrm>
            <a:off x="790468" y="2721956"/>
            <a:ext cx="4332037" cy="552184"/>
          </a:xfrm>
        </p:spPr>
        <p:txBody>
          <a:bodyPr>
            <a:normAutofit/>
          </a:bodyPr>
          <a:lstStyle/>
          <a:p>
            <a:pPr algn="l"/>
            <a:r>
              <a:rPr lang="en-GB" dirty="0"/>
              <a:t>Batch Number: 	CSE - 22</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706949469"/>
              </p:ext>
            </p:extLst>
          </p:nvPr>
        </p:nvGraphicFramePr>
        <p:xfrm>
          <a:off x="630904" y="3274141"/>
          <a:ext cx="5418666" cy="18542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20211CSE0272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YUKTHI V</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20211CSE0271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PARINITHA M</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20211CSE0334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NETHRA K</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82096" y="2917991"/>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marL="0" marR="0" lvl="0" indent="0" algn="l" rtl="0">
              <a:spcBef>
                <a:spcPts val="340"/>
              </a:spcBef>
              <a:spcAft>
                <a:spcPts val="0"/>
              </a:spcAft>
              <a:buClr>
                <a:srgbClr val="17365D"/>
              </a:buClr>
              <a:buSzPts val="1700"/>
              <a:buFont typeface="Arial"/>
              <a:buNone/>
            </a:pPr>
            <a:r>
              <a:rPr lang="en-US" b="1" i="0" u="none" strike="noStrike" cap="none" dirty="0">
                <a:solidFill>
                  <a:srgbClr val="17365D"/>
                </a:solidFill>
                <a:latin typeface="Cambria" panose="02040503050406030204" pitchFamily="18" charset="0"/>
                <a:ea typeface="Cambria" panose="02040503050406030204" pitchFamily="18" charset="0"/>
                <a:cs typeface="Verdana"/>
                <a:sym typeface="Verdana"/>
              </a:rPr>
              <a:t>Dr.</a:t>
            </a:r>
            <a:r>
              <a:rPr lang="en-US" b="1" dirty="0">
                <a:solidFill>
                  <a:srgbClr val="17365D"/>
                </a:solidFill>
                <a:latin typeface="Cambria" panose="02040503050406030204" pitchFamily="18" charset="0"/>
                <a:ea typeface="Cambria" panose="02040503050406030204" pitchFamily="18" charset="0"/>
                <a:cs typeface="Verdana"/>
                <a:sym typeface="Verdana"/>
              </a:rPr>
              <a:t> Ramesh </a:t>
            </a:r>
            <a:r>
              <a:rPr lang="en-US" b="1" dirty="0" err="1">
                <a:solidFill>
                  <a:srgbClr val="17365D"/>
                </a:solidFill>
                <a:latin typeface="Cambria" panose="02040503050406030204" pitchFamily="18" charset="0"/>
                <a:ea typeface="Cambria" panose="02040503050406030204" pitchFamily="18" charset="0"/>
                <a:cs typeface="Verdana"/>
                <a:sym typeface="Verdana"/>
              </a:rPr>
              <a:t>Sengodan</a:t>
            </a:r>
            <a:endParaRPr lang="en-US"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lang="en-US" sz="16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R="0" lvl="0">
              <a:spcAft>
                <a:spcPts val="0"/>
              </a:spcAft>
              <a:buClr>
                <a:srgbClr val="17365D"/>
              </a:buClr>
              <a:buSzPct val="100000"/>
            </a:pPr>
            <a:r>
              <a:rPr lang="en-GB" sz="2100">
                <a:sym typeface="Verdana"/>
              </a:rPr>
              <a:t>CSE7301 </a:t>
            </a:r>
            <a:r>
              <a:rPr lang="en-GB" sz="2100" dirty="0">
                <a:sym typeface="Verdana"/>
              </a:rPr>
              <a:t>University Project</a:t>
            </a:r>
            <a:endParaRPr lang="en-GB" sz="2100" dirty="0"/>
          </a:p>
          <a:p>
            <a:r>
              <a:rPr lang="en-GB" dirty="0"/>
              <a:t>Review-1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5" name="Rectangle 2">
            <a:extLst>
              <a:ext uri="{FF2B5EF4-FFF2-40B4-BE49-F238E27FC236}">
                <a16:creationId xmlns:a16="http://schemas.microsoft.com/office/drawing/2014/main" id="{EB830056-7D73-7125-BE6B-C7EAF9FE24F6}"/>
              </a:ext>
            </a:extLst>
          </p:cNvPr>
          <p:cNvSpPr>
            <a:spLocks noGrp="1" noChangeArrowheads="1"/>
          </p:cNvSpPr>
          <p:nvPr>
            <p:ph idx="1"/>
          </p:nvPr>
        </p:nvSpPr>
        <p:spPr bwMode="auto">
          <a:xfrm>
            <a:off x="711200" y="428224"/>
            <a:ext cx="7191829" cy="516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fontAlgn="base">
              <a:lnSpc>
                <a:spcPct val="200000"/>
              </a:lnSpc>
              <a:spcAft>
                <a:spcPct val="0"/>
              </a:spcAft>
            </a:pPr>
            <a:r>
              <a:rPr lang="en-US" altLang="en-US" sz="1800" dirty="0">
                <a:latin typeface="Times New Roman" panose="02020603050405020304" pitchFamily="18" charset="0"/>
                <a:cs typeface="Times New Roman" panose="02020603050405020304" pitchFamily="18" charset="0"/>
              </a:rPr>
              <a:t>Accurate early detection of crop diseases.</a:t>
            </a:r>
          </a:p>
          <a:p>
            <a:pPr fontAlgn="base">
              <a:lnSpc>
                <a:spcPct val="200000"/>
              </a:lnSpc>
              <a:spcAft>
                <a:spcPct val="0"/>
              </a:spcAft>
            </a:pPr>
            <a:r>
              <a:rPr lang="en-US" altLang="en-US" sz="1800" dirty="0">
                <a:latin typeface="Times New Roman" panose="02020603050405020304" pitchFamily="18" charset="0"/>
                <a:cs typeface="Times New Roman" panose="02020603050405020304" pitchFamily="18" charset="0"/>
              </a:rPr>
              <a:t>Reduced pesticide use and sustainable farming.</a:t>
            </a:r>
          </a:p>
          <a:p>
            <a:pPr fontAlgn="base">
              <a:lnSpc>
                <a:spcPct val="200000"/>
              </a:lnSpc>
              <a:spcAft>
                <a:spcPct val="0"/>
              </a:spcAft>
            </a:pPr>
            <a:r>
              <a:rPr lang="en-IN" sz="1800" dirty="0">
                <a:latin typeface="Times New Roman" panose="02020603050405020304" pitchFamily="18" charset="0"/>
                <a:cs typeface="Times New Roman" panose="02020603050405020304" pitchFamily="18" charset="0"/>
              </a:rPr>
              <a:t>Improved crop yield</a:t>
            </a:r>
            <a:endParaRPr lang="en-US" altLang="en-US" sz="1800" dirty="0">
              <a:latin typeface="Times New Roman" panose="02020603050405020304" pitchFamily="18" charset="0"/>
              <a:cs typeface="Times New Roman" panose="02020603050405020304" pitchFamily="18" charset="0"/>
            </a:endParaRPr>
          </a:p>
          <a:p>
            <a:pPr fontAlgn="base">
              <a:lnSpc>
                <a:spcPct val="200000"/>
              </a:lnSpc>
              <a:spcAft>
                <a:spcPct val="0"/>
              </a:spcAft>
            </a:pPr>
            <a:r>
              <a:rPr lang="en-US" altLang="en-US" sz="1800" dirty="0">
                <a:latin typeface="Times New Roman" panose="02020603050405020304" pitchFamily="18" charset="0"/>
                <a:cs typeface="Times New Roman" panose="02020603050405020304" pitchFamily="18" charset="0"/>
              </a:rPr>
              <a:t>Enhanced decision-making with actionable insights.</a:t>
            </a:r>
          </a:p>
          <a:p>
            <a:pPr fontAlgn="base">
              <a:lnSpc>
                <a:spcPct val="200000"/>
              </a:lnSpc>
              <a:spcAft>
                <a:spcPct val="0"/>
              </a:spcAft>
            </a:pPr>
            <a:r>
              <a:rPr lang="en-US" altLang="en-US" sz="1800" dirty="0">
                <a:latin typeface="Times New Roman" panose="02020603050405020304" pitchFamily="18" charset="0"/>
                <a:cs typeface="Times New Roman" panose="02020603050405020304" pitchFamily="18" charset="0"/>
              </a:rPr>
              <a:t>Real-time crop health monitoring.</a:t>
            </a:r>
          </a:p>
          <a:p>
            <a:pPr fontAlgn="base">
              <a:lnSpc>
                <a:spcPct val="200000"/>
              </a:lnSpc>
              <a:spcAft>
                <a:spcPct val="0"/>
              </a:spcAft>
            </a:pPr>
            <a:r>
              <a:rPr lang="en-US" altLang="en-US" sz="1800" dirty="0">
                <a:latin typeface="Times New Roman" panose="02020603050405020304" pitchFamily="18" charset="0"/>
                <a:cs typeface="Times New Roman" panose="02020603050405020304" pitchFamily="18" charset="0"/>
              </a:rPr>
              <a:t>Promotion of eco-friendly agricultural practices.</a:t>
            </a:r>
          </a:p>
          <a:p>
            <a:pPr fontAlgn="base">
              <a:lnSpc>
                <a:spcPct val="200000"/>
              </a:lnSpc>
              <a:spcAft>
                <a:spcPct val="0"/>
              </a:spcAft>
            </a:pPr>
            <a:r>
              <a:rPr lang="en-US" altLang="en-US" sz="1800" dirty="0">
                <a:latin typeface="Times New Roman" panose="02020603050405020304" pitchFamily="18" charset="0"/>
                <a:cs typeface="Times New Roman" panose="02020603050405020304" pitchFamily="18" charset="0"/>
              </a:rPr>
              <a:t>Cost savings from reduced crop loss and pesticide use.</a:t>
            </a:r>
          </a:p>
          <a:p>
            <a:pPr fontAlgn="base">
              <a:lnSpc>
                <a:spcPct val="200000"/>
              </a:lnSpc>
              <a:spcAft>
                <a:spcPct val="0"/>
              </a:spcAft>
            </a:pPr>
            <a:r>
              <a:rPr lang="en-US" altLang="en-US" sz="1800" dirty="0">
                <a:latin typeface="Times New Roman" panose="02020603050405020304" pitchFamily="18" charset="0"/>
                <a:cs typeface="Times New Roman" panose="02020603050405020304" pitchFamily="18" charset="0"/>
              </a:rPr>
              <a:t>Increased food security through reduced disease impact. </a:t>
            </a:r>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6" name="Rectangle 3">
            <a:extLst>
              <a:ext uri="{FF2B5EF4-FFF2-40B4-BE49-F238E27FC236}">
                <a16:creationId xmlns:a16="http://schemas.microsoft.com/office/drawing/2014/main" id="{7FBBF472-0EDE-CFC7-861F-BC02C4300798}"/>
              </a:ext>
            </a:extLst>
          </p:cNvPr>
          <p:cNvSpPr>
            <a:spLocks noGrp="1" noChangeArrowheads="1"/>
          </p:cNvSpPr>
          <p:nvPr>
            <p:ph idx="1"/>
          </p:nvPr>
        </p:nvSpPr>
        <p:spPr bwMode="auto">
          <a:xfrm>
            <a:off x="608563" y="657208"/>
            <a:ext cx="11252200" cy="4938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fontAlgn="base">
              <a:lnSpc>
                <a:spcPct val="200000"/>
              </a:lnSpc>
              <a:spcAft>
                <a:spcPct val="0"/>
              </a:spcAft>
              <a:buClrTx/>
              <a:buSzTx/>
              <a:tabLst/>
            </a:pPr>
            <a:r>
              <a:rPr lang="en-US" altLang="en-US" sz="1800" dirty="0">
                <a:latin typeface="Times New Roman" panose="02020603050405020304" pitchFamily="18" charset="0"/>
                <a:cs typeface="Times New Roman" panose="02020603050405020304" pitchFamily="18" charset="0"/>
              </a:rPr>
              <a:t>The AI-driven crop disease prediction and management system ensures early and accurate disease detection, significantly reducing crop losses and enhancing overall yield.</a:t>
            </a:r>
          </a:p>
          <a:p>
            <a:pPr marR="0" lvl="0" algn="just" fontAlgn="base">
              <a:lnSpc>
                <a:spcPct val="200000"/>
              </a:lnSpc>
              <a:spcAft>
                <a:spcPct val="0"/>
              </a:spcAft>
              <a:buClrTx/>
              <a:buSzTx/>
              <a:tabLst/>
            </a:pPr>
            <a:r>
              <a:rPr lang="en-US" altLang="en-US" sz="1800" dirty="0">
                <a:latin typeface="Times New Roman" panose="02020603050405020304" pitchFamily="18" charset="0"/>
                <a:cs typeface="Times New Roman" panose="02020603050405020304" pitchFamily="18" charset="0"/>
              </a:rPr>
              <a:t>By harnessing the power of AI and image processing, the system provides farmers with precise disease identification and actionable insights, eliminating the need for manual, error-prone methods.</a:t>
            </a:r>
          </a:p>
          <a:p>
            <a:pPr marR="0" lvl="0" algn="just" fontAlgn="base">
              <a:lnSpc>
                <a:spcPct val="200000"/>
              </a:lnSpc>
              <a:spcAft>
                <a:spcPct val="0"/>
              </a:spcAft>
              <a:buClrTx/>
              <a:buSzTx/>
              <a:tabLst/>
            </a:pPr>
            <a:r>
              <a:rPr lang="en-US" altLang="en-US" sz="1800" dirty="0">
                <a:latin typeface="Times New Roman" panose="02020603050405020304" pitchFamily="18" charset="0"/>
                <a:cs typeface="Times New Roman" panose="02020603050405020304" pitchFamily="18" charset="0"/>
              </a:rPr>
              <a:t>This solution fosters sustainable farming practices by minimizing pesticide usage and promoting environmentally-friendly approaches to disease management.</a:t>
            </a:r>
          </a:p>
          <a:p>
            <a:pPr marR="0" lvl="0" algn="just" fontAlgn="base">
              <a:lnSpc>
                <a:spcPct val="200000"/>
              </a:lnSpc>
              <a:spcAft>
                <a:spcPct val="0"/>
              </a:spcAft>
              <a:buClrTx/>
              <a:buSzTx/>
              <a:tabLst/>
            </a:pPr>
            <a:r>
              <a:rPr lang="en-US" altLang="en-US" sz="1800" dirty="0">
                <a:latin typeface="Times New Roman" panose="02020603050405020304" pitchFamily="18" charset="0"/>
                <a:cs typeface="Times New Roman" panose="02020603050405020304" pitchFamily="18" charset="0"/>
              </a:rPr>
              <a:t>Ultimately, the system contributes to global food security, improves agricultural productivity, and empowers farmers to make informed, data-driven decisions for long-term success. </a:t>
            </a:r>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lnSpcReduction="10000"/>
          </a:bodyPr>
          <a:lstStyle/>
          <a:p>
            <a:pPr marL="495300" indent="-342900" algn="just">
              <a:spcBef>
                <a:spcPts val="0"/>
              </a:spcBef>
            </a:pPr>
            <a:r>
              <a:rPr lang="en-US" sz="1800" dirty="0">
                <a:latin typeface="Times New Roman" panose="02020603050405020304" pitchFamily="18" charset="0"/>
                <a:ea typeface="Cambria" panose="02040503050406030204" pitchFamily="18" charset="0"/>
                <a:cs typeface="Times New Roman" panose="02020603050405020304" pitchFamily="18" charset="0"/>
              </a:rPr>
              <a:t>Waseem, M., Raza, A., &amp; Malik, A. (2024). AI-Driven Crop Yield Prediction and Disease Detection in Agroecosystems. In Maintaining a Sustainable World in the Nexus of Environmental Science and AI (pp. 229-258). IGI Global.</a:t>
            </a:r>
          </a:p>
          <a:p>
            <a:pPr marL="152400" indent="0" algn="just">
              <a:spcBef>
                <a:spcPts val="0"/>
              </a:spcBef>
              <a:buNone/>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spcBef>
                <a:spcPts val="0"/>
              </a:spcBef>
            </a:pPr>
            <a:r>
              <a:rPr lang="en-US" sz="1800" dirty="0">
                <a:latin typeface="Times New Roman" panose="02020603050405020304" pitchFamily="18" charset="0"/>
                <a:ea typeface="Cambria" panose="02040503050406030204" pitchFamily="18" charset="0"/>
                <a:cs typeface="Times New Roman" panose="02020603050405020304" pitchFamily="18" charset="0"/>
              </a:rPr>
              <a:t>AI-Powered Predictive Analysis for Pest and Disease Forecasting in Crops: Palani, Hari Kumar, et al. "AI-Powered Predictive Analysis for Pest and Disease Forecasting in Crops." 2023 International Conference on Communication, Security and Artificial Intelligence (ICCSAI). IEEE, 2023.</a:t>
            </a:r>
          </a:p>
          <a:p>
            <a:pPr marL="152400" indent="0" algn="just">
              <a:spcBef>
                <a:spcPts val="0"/>
              </a:spcBef>
              <a:buNone/>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spcBef>
                <a:spcPts val="0"/>
              </a:spcBef>
            </a:pPr>
            <a:r>
              <a:rPr lang="en-US" sz="1800" dirty="0">
                <a:latin typeface="Times New Roman" panose="02020603050405020304" pitchFamily="18" charset="0"/>
                <a:ea typeface="Cambria" panose="02040503050406030204" pitchFamily="18" charset="0"/>
                <a:cs typeface="Times New Roman" panose="02020603050405020304" pitchFamily="18" charset="0"/>
              </a:rPr>
              <a:t>Mishra, Harshit, and </a:t>
            </a:r>
            <a:r>
              <a:rPr lang="en-US" sz="1800" dirty="0" err="1">
                <a:latin typeface="Times New Roman" panose="02020603050405020304" pitchFamily="18" charset="0"/>
                <a:ea typeface="Cambria" panose="02040503050406030204" pitchFamily="18" charset="0"/>
                <a:cs typeface="Times New Roman" panose="02020603050405020304" pitchFamily="18" charset="0"/>
              </a:rPr>
              <a:t>Divyanshi</a:t>
            </a:r>
            <a:r>
              <a:rPr lang="en-US" sz="1800" dirty="0">
                <a:latin typeface="Times New Roman" panose="02020603050405020304" pitchFamily="18" charset="0"/>
                <a:ea typeface="Cambria" panose="02040503050406030204" pitchFamily="18" charset="0"/>
                <a:cs typeface="Times New Roman" panose="02020603050405020304" pitchFamily="18" charset="0"/>
              </a:rPr>
              <a:t> Mishra. "AI for Data-Driven Decision-Making in Smart Agriculture: From Field to Farm Management." Artificial Intelligence Techniques in Smart Agriculture. Singapore: Springer Nature Singapore, 2024. 173-193.</a:t>
            </a:r>
          </a:p>
          <a:p>
            <a:pPr marL="152400" indent="0" algn="just">
              <a:spcBef>
                <a:spcPts val="0"/>
              </a:spcBef>
              <a:buNone/>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spcBef>
                <a:spcPts val="0"/>
              </a:spcBef>
            </a:pPr>
            <a:r>
              <a:rPr lang="en-US" sz="1800" dirty="0">
                <a:latin typeface="Times New Roman" panose="02020603050405020304" pitchFamily="18" charset="0"/>
                <a:ea typeface="Cambria" panose="02040503050406030204" pitchFamily="18" charset="0"/>
                <a:cs typeface="Times New Roman" panose="02020603050405020304" pitchFamily="18" charset="0"/>
              </a:rPr>
              <a:t>Nazir, Aisha. "AI-Driven Approaches to Enhance Plant Disease Detection and Monitoring: A Focus on Machine Learning in Agriculture." International Journal of Applied Sciences and Society Archives (IJASSA) 1.1 (2022): 9-15.</a:t>
            </a:r>
          </a:p>
          <a:p>
            <a:pPr marL="495300" indent="-342900" algn="just">
              <a:spcBef>
                <a:spcPts val="0"/>
              </a:spcBef>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spcBef>
                <a:spcPts val="0"/>
              </a:spcBef>
            </a:pPr>
            <a:r>
              <a:rPr lang="en-US" sz="1800" dirty="0">
                <a:latin typeface="Times New Roman" panose="02020603050405020304" pitchFamily="18" charset="0"/>
                <a:ea typeface="Cambria" panose="02040503050406030204" pitchFamily="18" charset="0"/>
                <a:cs typeface="Times New Roman" panose="02020603050405020304" pitchFamily="18" charset="0"/>
              </a:rPr>
              <a:t>Elsayed, Mohamed Z., et al. "Role of AI for plant disease detection and pest detection." 2024 International Telecommunications Conference (ITC-Egypt). IEEE, 2024.</a:t>
            </a:r>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77C10-2077-2572-5C37-BF63C7F6933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306BE80B-D0E8-8C72-052B-CC82425A0B0E}"/>
              </a:ext>
            </a:extLst>
          </p:cNvPr>
          <p:cNvSpPr>
            <a:spLocks noGrp="1"/>
          </p:cNvSpPr>
          <p:nvPr>
            <p:ph idx="1"/>
          </p:nvPr>
        </p:nvSpPr>
        <p:spPr/>
        <p:txBody>
          <a:bodyPr>
            <a:normAutofit fontScale="77500" lnSpcReduction="20000"/>
          </a:bodyPr>
          <a:lstStyle/>
          <a:p>
            <a:pPr marL="495300" indent="-342900" algn="just">
              <a:spcBef>
                <a:spcPts val="0"/>
              </a:spcBef>
            </a:pPr>
            <a:r>
              <a:rPr lang="en-US" sz="2400" dirty="0">
                <a:latin typeface="Times New Roman" panose="02020603050405020304" pitchFamily="18" charset="0"/>
                <a:ea typeface="Cambria" panose="02040503050406030204" pitchFamily="18" charset="0"/>
                <a:cs typeface="Times New Roman" panose="02020603050405020304" pitchFamily="18" charset="0"/>
              </a:rPr>
              <a:t>Kaur, Avneet, et al. "Artificial Intelligence Driven Smart Farming for Accurate Detection of Potato Diseases: A Systematic Review." IEEE Access (2024).</a:t>
            </a:r>
          </a:p>
          <a:p>
            <a:pPr marL="495300" indent="-342900" algn="just">
              <a:spcBef>
                <a:spcPts val="0"/>
              </a:spcBef>
            </a:pP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spcBef>
                <a:spcPts val="0"/>
              </a:spcBef>
            </a:pPr>
            <a:r>
              <a:rPr lang="en-US" sz="2400" dirty="0" err="1">
                <a:latin typeface="Times New Roman" panose="02020603050405020304" pitchFamily="18" charset="0"/>
                <a:ea typeface="Cambria" panose="02040503050406030204" pitchFamily="18" charset="0"/>
                <a:cs typeface="Times New Roman" panose="02020603050405020304" pitchFamily="18" charset="0"/>
              </a:rPr>
              <a:t>Pothiraj</a:t>
            </a:r>
            <a:r>
              <a:rPr lang="en-US" sz="2400" dirty="0">
                <a:latin typeface="Times New Roman" panose="02020603050405020304" pitchFamily="18" charset="0"/>
                <a:ea typeface="Cambria" panose="02040503050406030204" pitchFamily="18" charset="0"/>
                <a:cs typeface="Times New Roman" panose="02020603050405020304" pitchFamily="18" charset="0"/>
              </a:rPr>
              <a:t>, Siva, PR </a:t>
            </a:r>
            <a:r>
              <a:rPr lang="en-US" sz="2400" dirty="0" err="1">
                <a:latin typeface="Times New Roman" panose="02020603050405020304" pitchFamily="18" charset="0"/>
                <a:ea typeface="Cambria" panose="02040503050406030204" pitchFamily="18" charset="0"/>
                <a:cs typeface="Times New Roman" panose="02020603050405020304" pitchFamily="18" charset="0"/>
              </a:rPr>
              <a:t>Thivin</a:t>
            </a:r>
            <a:r>
              <a:rPr lang="en-US" sz="2400" dirty="0">
                <a:latin typeface="Times New Roman" panose="02020603050405020304" pitchFamily="18" charset="0"/>
                <a:ea typeface="Cambria" panose="02040503050406030204" pitchFamily="18" charset="0"/>
                <a:cs typeface="Times New Roman" panose="02020603050405020304" pitchFamily="18" charset="0"/>
              </a:rPr>
              <a:t> Kumar, and J. Martin Leo Manickam. "AI-DRIVEN FARM MANAGEMENT SYSTEM (AI-FMS)." International Journal on Global Business Management &amp; Research 12.2 (2023): 73-81.</a:t>
            </a:r>
          </a:p>
          <a:p>
            <a:pPr marL="495300" indent="-342900" algn="just">
              <a:spcBef>
                <a:spcPts val="0"/>
              </a:spcBef>
            </a:pP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spcBef>
                <a:spcPts val="0"/>
              </a:spcBef>
            </a:pPr>
            <a:r>
              <a:rPr lang="en-IN" sz="2400" dirty="0">
                <a:latin typeface="Times New Roman" panose="02020603050405020304" pitchFamily="18" charset="0"/>
                <a:ea typeface="Cambria" panose="02040503050406030204" pitchFamily="18" charset="0"/>
                <a:cs typeface="Times New Roman" panose="02020603050405020304" pitchFamily="18" charset="0"/>
              </a:rPr>
              <a:t>N. Santha Raju, R. </a:t>
            </a:r>
            <a:r>
              <a:rPr lang="en-IN" sz="2400" dirty="0" err="1">
                <a:latin typeface="Times New Roman" panose="02020603050405020304" pitchFamily="18" charset="0"/>
                <a:ea typeface="Cambria" panose="02040503050406030204" pitchFamily="18" charset="0"/>
                <a:cs typeface="Times New Roman" panose="02020603050405020304" pitchFamily="18" charset="0"/>
              </a:rPr>
              <a:t>Tamilkodi</a:t>
            </a:r>
            <a:r>
              <a:rPr lang="en-IN" sz="2400" dirty="0">
                <a:latin typeface="Times New Roman" panose="02020603050405020304" pitchFamily="18" charset="0"/>
                <a:ea typeface="Cambria" panose="02040503050406030204" pitchFamily="18" charset="0"/>
                <a:cs typeface="Times New Roman" panose="02020603050405020304" pitchFamily="18" charset="0"/>
              </a:rPr>
              <a:t>, V. C. Shekar, B. Jaya Bharathi, K. Dinesh Kumar and Y. Sumanth, "AI-Powered Crop Suggestion, Yield Prediction, Disease Detection, and Soil Monitoring," 2024 3rd International Conference on Automation, Computing and Renewable Systems (ICACRS), Pudukkottai, India, 2024, pp. 1120-1124, </a:t>
            </a:r>
            <a:r>
              <a:rPr lang="en-IN" sz="2400" dirty="0" err="1">
                <a:latin typeface="Times New Roman" panose="02020603050405020304" pitchFamily="18" charset="0"/>
                <a:ea typeface="Cambria" panose="02040503050406030204" pitchFamily="18" charset="0"/>
                <a:cs typeface="Times New Roman" panose="02020603050405020304" pitchFamily="18" charset="0"/>
              </a:rPr>
              <a:t>doi</a:t>
            </a:r>
            <a:r>
              <a:rPr lang="en-IN" sz="2400" dirty="0">
                <a:latin typeface="Times New Roman" panose="02020603050405020304" pitchFamily="18" charset="0"/>
                <a:ea typeface="Cambria" panose="02040503050406030204" pitchFamily="18" charset="0"/>
                <a:cs typeface="Times New Roman" panose="02020603050405020304" pitchFamily="18" charset="0"/>
              </a:rPr>
              <a:t>: 10.1109/ICACRS62842.2024.10841754.</a:t>
            </a: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spcBef>
                <a:spcPts val="0"/>
              </a:spcBef>
            </a:pP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spcBef>
                <a:spcPts val="0"/>
              </a:spcBef>
            </a:pPr>
            <a:r>
              <a:rPr lang="en-IN" sz="2400" dirty="0">
                <a:latin typeface="Times New Roman" panose="02020603050405020304" pitchFamily="18" charset="0"/>
                <a:ea typeface="Cambria" panose="02040503050406030204" pitchFamily="18" charset="0"/>
                <a:cs typeface="Times New Roman" panose="02020603050405020304" pitchFamily="18" charset="0"/>
              </a:rPr>
              <a:t>H. K. Palani, S. </a:t>
            </a:r>
            <a:r>
              <a:rPr lang="en-IN" sz="2400" dirty="0" err="1">
                <a:latin typeface="Times New Roman" panose="02020603050405020304" pitchFamily="18" charset="0"/>
                <a:ea typeface="Cambria" panose="02040503050406030204" pitchFamily="18" charset="0"/>
                <a:cs typeface="Times New Roman" panose="02020603050405020304" pitchFamily="18" charset="0"/>
              </a:rPr>
              <a:t>Ilangovan</a:t>
            </a:r>
            <a:r>
              <a:rPr lang="en-IN" sz="2400" dirty="0">
                <a:latin typeface="Times New Roman" panose="02020603050405020304" pitchFamily="18" charset="0"/>
                <a:ea typeface="Cambria" panose="02040503050406030204" pitchFamily="18" charset="0"/>
                <a:cs typeface="Times New Roman" panose="02020603050405020304" pitchFamily="18" charset="0"/>
              </a:rPr>
              <a:t>, P. G. Senthilvel, D. R. </a:t>
            </a:r>
            <a:r>
              <a:rPr lang="en-IN" sz="2400" dirty="0" err="1">
                <a:latin typeface="Times New Roman" panose="02020603050405020304" pitchFamily="18" charset="0"/>
                <a:ea typeface="Cambria" panose="02040503050406030204" pitchFamily="18" charset="0"/>
                <a:cs typeface="Times New Roman" panose="02020603050405020304" pitchFamily="18" charset="0"/>
              </a:rPr>
              <a:t>Thirupurasundari</a:t>
            </a:r>
            <a:r>
              <a:rPr lang="en-IN" sz="2400" dirty="0">
                <a:latin typeface="Times New Roman" panose="02020603050405020304" pitchFamily="18" charset="0"/>
                <a:ea typeface="Cambria" panose="02040503050406030204" pitchFamily="18" charset="0"/>
                <a:cs typeface="Times New Roman" panose="02020603050405020304" pitchFamily="18" charset="0"/>
              </a:rPr>
              <a:t> and R. K. K, "AI-Powered Predictive Analysis for Pest and Disease Forecasting in Crops," 2023 International Conference on Communication, Security and Artificial Intelligence (ICCSAI), Greater Noida, India, 2023, pp. 950-954, </a:t>
            </a:r>
            <a:r>
              <a:rPr lang="en-IN" sz="2400" dirty="0" err="1">
                <a:latin typeface="Times New Roman" panose="02020603050405020304" pitchFamily="18" charset="0"/>
                <a:ea typeface="Cambria" panose="02040503050406030204" pitchFamily="18" charset="0"/>
                <a:cs typeface="Times New Roman" panose="02020603050405020304" pitchFamily="18" charset="0"/>
              </a:rPr>
              <a:t>doi</a:t>
            </a:r>
            <a:r>
              <a:rPr lang="en-IN" sz="2400" dirty="0">
                <a:latin typeface="Times New Roman" panose="02020603050405020304" pitchFamily="18" charset="0"/>
                <a:ea typeface="Cambria" panose="02040503050406030204" pitchFamily="18" charset="0"/>
                <a:cs typeface="Times New Roman" panose="02020603050405020304" pitchFamily="18" charset="0"/>
              </a:rPr>
              <a:t>: 10.1109/ICCSAI59793.2023.10421237.</a:t>
            </a: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spcBef>
                <a:spcPts val="0"/>
              </a:spcBef>
            </a:pP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spcBef>
                <a:spcPts val="0"/>
              </a:spcBef>
            </a:pPr>
            <a:r>
              <a:rPr lang="en-US" sz="2400" dirty="0" err="1">
                <a:latin typeface="Times New Roman" panose="02020603050405020304" pitchFamily="18" charset="0"/>
                <a:ea typeface="Cambria" panose="02040503050406030204" pitchFamily="18" charset="0"/>
                <a:cs typeface="Times New Roman" panose="02020603050405020304" pitchFamily="18" charset="0"/>
              </a:rPr>
              <a:t>Tammina</a:t>
            </a:r>
            <a:r>
              <a:rPr lang="en-US" sz="2400" dirty="0">
                <a:latin typeface="Times New Roman" panose="02020603050405020304" pitchFamily="18" charset="0"/>
                <a:ea typeface="Cambria" panose="02040503050406030204" pitchFamily="18" charset="0"/>
                <a:cs typeface="Times New Roman" panose="02020603050405020304" pitchFamily="18" charset="0"/>
              </a:rPr>
              <a:t>, Manoj Ram, et al. "Prediction of Plant Disease Using Artificial Intelligence." Microbial Data Intelligence and Computational Techniques for Sustainable Computing. Singapore: Springer Nature Singapore, 2024. 25-48.</a:t>
            </a:r>
          </a:p>
          <a:p>
            <a:pPr marL="495300" indent="-342900" algn="just">
              <a:spcBef>
                <a:spcPts val="0"/>
              </a:spcBef>
            </a:pP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30275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algn="just">
              <a:lnSpc>
                <a:spcPct val="150000"/>
              </a:lnSpc>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Agriculture is essential for global food production, but crop diseases pose a significant threat, leading to yield losses and financial damage. Traditional disease detection methods are manual, time-consuming, and prone to errors. </a:t>
            </a:r>
          </a:p>
          <a:p>
            <a:pPr algn="just">
              <a:lnSpc>
                <a:spcPct val="150000"/>
              </a:lnSpc>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An AI-driven crop disease prediction and management system leverages artificial intelligence and machine learning to detect diseases early by processing image data through advanced algorithms. This AI-only approach enables the identification of diseases, prediction of potential outbreaks, and suggestions for preventive actions without the use of physical sensors.</a:t>
            </a:r>
          </a:p>
          <a:p>
            <a:pPr algn="just">
              <a:lnSpc>
                <a:spcPct val="150000"/>
              </a:lnSpc>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By analyzing patterns and trends, the system ensures accurate disease detection and management. The system helps farmers make informed decisions, improve crop health, reduce pesticide usage, and promote sustainability. Ultimately, this AI-powered solution contributes to global food security and supports smarter, more efficient agricultural practices.</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6" name="Content Placeholder 5">
            <a:extLst>
              <a:ext uri="{FF2B5EF4-FFF2-40B4-BE49-F238E27FC236}">
                <a16:creationId xmlns:a16="http://schemas.microsoft.com/office/drawing/2014/main" id="{D7757A51-A349-0253-6583-8B2CB422CD06}"/>
              </a:ext>
            </a:extLst>
          </p:cNvPr>
          <p:cNvGraphicFramePr>
            <a:graphicFrameLocks noGrp="1"/>
          </p:cNvGraphicFramePr>
          <p:nvPr>
            <p:ph idx="1"/>
            <p:extLst>
              <p:ext uri="{D42A27DB-BD31-4B8C-83A1-F6EECF244321}">
                <p14:modId xmlns:p14="http://schemas.microsoft.com/office/powerpoint/2010/main" val="2204964461"/>
              </p:ext>
            </p:extLst>
          </p:nvPr>
        </p:nvGraphicFramePr>
        <p:xfrm>
          <a:off x="812800" y="975244"/>
          <a:ext cx="10668000" cy="5608118"/>
        </p:xfrm>
        <a:graphic>
          <a:graphicData uri="http://schemas.openxmlformats.org/drawingml/2006/table">
            <a:tbl>
              <a:tblPr firstRow="1" firstCol="1" bandRow="1">
                <a:tableStyleId>{2D5ABB26-0587-4C30-8999-92F81FD0307C}</a:tableStyleId>
              </a:tblPr>
              <a:tblGrid>
                <a:gridCol w="3323938">
                  <a:extLst>
                    <a:ext uri="{9D8B030D-6E8A-4147-A177-3AD203B41FA5}">
                      <a16:colId xmlns:a16="http://schemas.microsoft.com/office/drawing/2014/main" val="2737935296"/>
                    </a:ext>
                  </a:extLst>
                </a:gridCol>
                <a:gridCol w="3756123">
                  <a:extLst>
                    <a:ext uri="{9D8B030D-6E8A-4147-A177-3AD203B41FA5}">
                      <a16:colId xmlns:a16="http://schemas.microsoft.com/office/drawing/2014/main" val="824789895"/>
                    </a:ext>
                  </a:extLst>
                </a:gridCol>
                <a:gridCol w="3587939">
                  <a:extLst>
                    <a:ext uri="{9D8B030D-6E8A-4147-A177-3AD203B41FA5}">
                      <a16:colId xmlns:a16="http://schemas.microsoft.com/office/drawing/2014/main" val="279699353"/>
                    </a:ext>
                  </a:extLst>
                </a:gridCol>
              </a:tblGrid>
              <a:tr h="296212">
                <a:tc>
                  <a:txBody>
                    <a:bodyPr/>
                    <a:lstStyle/>
                    <a:p>
                      <a:pPr algn="l">
                        <a:lnSpc>
                          <a:spcPct val="107000"/>
                        </a:lnSpc>
                        <a:spcAft>
                          <a:spcPts val="800"/>
                        </a:spcAft>
                      </a:pPr>
                      <a:r>
                        <a:rPr lang="en-IN" sz="1600" b="1" kern="100" dirty="0">
                          <a:effectLst/>
                          <a:latin typeface="Times New Roman" panose="02020603050405020304" pitchFamily="18" charset="0"/>
                          <a:cs typeface="Times New Roman" panose="02020603050405020304" pitchFamily="18" charset="0"/>
                        </a:rPr>
                        <a:t>Papers:</a:t>
                      </a:r>
                      <a:endPar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63" marR="251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800"/>
                        </a:spcAft>
                      </a:pPr>
                      <a:r>
                        <a:rPr lang="en-IN" sz="1600" b="1" kern="100" dirty="0">
                          <a:effectLst/>
                          <a:latin typeface="Times New Roman" panose="02020603050405020304" pitchFamily="18" charset="0"/>
                          <a:cs typeface="Times New Roman" panose="02020603050405020304" pitchFamily="18" charset="0"/>
                        </a:rPr>
                        <a:t>Advantages:</a:t>
                      </a:r>
                      <a:endPar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63" marR="251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07000"/>
                        </a:lnSpc>
                        <a:spcAft>
                          <a:spcPts val="800"/>
                        </a:spcAft>
                      </a:pPr>
                      <a:r>
                        <a:rPr lang="en-IN" sz="1600" b="1" kern="100" dirty="0">
                          <a:effectLst/>
                          <a:latin typeface="Times New Roman" panose="02020603050405020304" pitchFamily="18" charset="0"/>
                          <a:cs typeface="Times New Roman" panose="02020603050405020304" pitchFamily="18" charset="0"/>
                        </a:rPr>
                        <a:t>Disadvantages:</a:t>
                      </a:r>
                      <a:endPar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63" marR="251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2480597"/>
                  </a:ext>
                </a:extLst>
              </a:tr>
              <a:tr h="900780">
                <a:tc>
                  <a:txBody>
                    <a:bodyPr/>
                    <a:lstStyle/>
                    <a:p>
                      <a:pPr algn="l">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1. Waseem, M., Raza, A., &amp; Malik, A. (2024). AI-Driven Crop Yield Prediction and Disease Detection in Agroecosystems. In Maintaining a Sustainable World in the Nexus of Environmental Science and AI (pp. 229-258). IGI Global</a:t>
                      </a:r>
                      <a:endParaRPr lang="en-IN" sz="1200" kern="100" dirty="0">
                        <a:effectLst/>
                        <a:latin typeface="Times New Roman" panose="02020603050405020304" pitchFamily="18" charset="0"/>
                        <a:cs typeface="Times New Roman" panose="02020603050405020304" pitchFamily="18" charset="0"/>
                      </a:endParaRPr>
                    </a:p>
                  </a:txBody>
                  <a:tcPr marL="25163" marR="251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07000"/>
                        </a:lnSpc>
                        <a:spcAft>
                          <a:spcPts val="800"/>
                        </a:spcAft>
                        <a:buFont typeface="Symbol" panose="05050102010706020507" pitchFamily="18" charset="2"/>
                        <a:buChar char=""/>
                      </a:pPr>
                      <a:r>
                        <a:rPr lang="en-IN" sz="1200" kern="100" dirty="0">
                          <a:effectLst/>
                          <a:latin typeface="Times New Roman" panose="02020603050405020304" pitchFamily="18" charset="0"/>
                          <a:cs typeface="Times New Roman" panose="02020603050405020304" pitchFamily="18" charset="0"/>
                        </a:rPr>
                        <a:t>Accurate Yield Prediction – AI analyses enormous agricultural data to make precise predictions for crop yields, enabling farmers to plan effectively.</a:t>
                      </a:r>
                    </a:p>
                    <a:p>
                      <a:pPr marL="19050" algn="just">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63" marR="251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07000"/>
                        </a:lnSpc>
                        <a:spcAft>
                          <a:spcPts val="800"/>
                        </a:spcAft>
                        <a:buFont typeface="Symbol" panose="05050102010706020507" pitchFamily="18" charset="2"/>
                        <a:buChar char=""/>
                      </a:pPr>
                      <a:r>
                        <a:rPr lang="en-IN" sz="1200" kern="100">
                          <a:effectLst/>
                          <a:latin typeface="Times New Roman" panose="02020603050405020304" pitchFamily="18" charset="0"/>
                          <a:cs typeface="Times New Roman" panose="02020603050405020304" pitchFamily="18" charset="0"/>
                        </a:rPr>
                        <a:t>High Costs – AI application in agriculture demands costly technology, which is not available for small farmers.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25163" marR="251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2879745"/>
                  </a:ext>
                </a:extLst>
              </a:tr>
              <a:tr h="1131679">
                <a:tc>
                  <a:txBody>
                    <a:bodyPr/>
                    <a:lstStyle/>
                    <a:p>
                      <a:pPr algn="l">
                        <a:lnSpc>
                          <a:spcPct val="106000"/>
                        </a:lnSpc>
                        <a:spcAft>
                          <a:spcPts val="800"/>
                        </a:spcAft>
                      </a:pPr>
                      <a:r>
                        <a:rPr lang="en-US" sz="1200" kern="100" dirty="0">
                          <a:effectLst/>
                          <a:latin typeface="Times New Roman" panose="02020603050405020304" pitchFamily="18" charset="0"/>
                          <a:cs typeface="Times New Roman" panose="02020603050405020304" pitchFamily="18" charset="0"/>
                        </a:rPr>
                        <a:t>2. AI-Powered Predictive Analysis for Pest and Disease Forecasting in Crops: Palani, Hari Kumar, et al. "AI-Powered Predictive Analysis for Pest and Disease Forecasting in Crops." 2023 International Conference on Communication, Security and Artificial Intelligence (ICCSAI). IEEE, 2023</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63" marR="251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07000"/>
                        </a:lnSpc>
                        <a:buFont typeface="Symbol" panose="05050102010706020507" pitchFamily="18" charset="2"/>
                        <a:buChar char=""/>
                      </a:pPr>
                      <a:r>
                        <a:rPr lang="en-IN" sz="1200" kern="100" dirty="0">
                          <a:effectLst/>
                          <a:latin typeface="Times New Roman" panose="02020603050405020304" pitchFamily="18" charset="0"/>
                          <a:cs typeface="Times New Roman" panose="02020603050405020304" pitchFamily="18" charset="0"/>
                        </a:rPr>
                        <a:t>Early Prediction of Risk – AI predicts pest and disease outbreaks before they happen, enabling farmers to prepare in advance.</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63" marR="251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06000"/>
                        </a:lnSpc>
                        <a:buFont typeface="Symbol" panose="05050102010706020507" pitchFamily="18" charset="2"/>
                        <a:buChar char=""/>
                      </a:pPr>
                      <a:r>
                        <a:rPr lang="en-IN" sz="1200" kern="100">
                          <a:effectLst/>
                          <a:latin typeface="Times New Roman" panose="02020603050405020304" pitchFamily="18" charset="0"/>
                          <a:cs typeface="Times New Roman" panose="02020603050405020304" pitchFamily="18" charset="0"/>
                        </a:rPr>
                        <a:t>High Tech and Data Needs – The model is dependent on large volumes of data from satellites, IoT sensors, and past experience, which might not be available in all locations.</a:t>
                      </a:r>
                    </a:p>
                    <a:p>
                      <a:pPr marL="290195" algn="just">
                        <a:lnSpc>
                          <a:spcPct val="106000"/>
                        </a:lnSpc>
                        <a:spcAft>
                          <a:spcPts val="800"/>
                        </a:spcAft>
                      </a:pPr>
                      <a:r>
                        <a:rPr lang="en-IN" sz="1200" kern="100">
                          <a:effectLst/>
                          <a:latin typeface="Times New Roman" panose="02020603050405020304" pitchFamily="18" charset="0"/>
                          <a:cs typeface="Times New Roman" panose="02020603050405020304" pitchFamily="18" charset="0"/>
                        </a:rPr>
                        <a:t> </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25163" marR="251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9629747"/>
                  </a:ext>
                </a:extLst>
              </a:tr>
              <a:tr h="767176">
                <a:tc>
                  <a:txBody>
                    <a:bodyPr/>
                    <a:lstStyle/>
                    <a:p>
                      <a:pPr algn="l">
                        <a:lnSpc>
                          <a:spcPct val="115000"/>
                        </a:lnSpc>
                        <a:spcAft>
                          <a:spcPts val="800"/>
                        </a:spcAft>
                      </a:pPr>
                      <a:r>
                        <a:rPr lang="en-IN" sz="1200" kern="1800" dirty="0">
                          <a:effectLst/>
                          <a:latin typeface="Times New Roman" panose="02020603050405020304" pitchFamily="18" charset="0"/>
                          <a:cs typeface="Times New Roman" panose="02020603050405020304" pitchFamily="18" charset="0"/>
                        </a:rPr>
                        <a:t>3. </a:t>
                      </a:r>
                      <a:r>
                        <a:rPr lang="en-US" sz="1200" kern="1800" dirty="0">
                          <a:effectLst/>
                          <a:latin typeface="Times New Roman" panose="02020603050405020304" pitchFamily="18" charset="0"/>
                          <a:cs typeface="Times New Roman" panose="02020603050405020304" pitchFamily="18" charset="0"/>
                        </a:rPr>
                        <a:t>Mishra, Harshit, and </a:t>
                      </a:r>
                      <a:r>
                        <a:rPr lang="en-US" sz="1200" kern="1800" dirty="0" err="1">
                          <a:effectLst/>
                          <a:latin typeface="Times New Roman" panose="02020603050405020304" pitchFamily="18" charset="0"/>
                          <a:cs typeface="Times New Roman" panose="02020603050405020304" pitchFamily="18" charset="0"/>
                        </a:rPr>
                        <a:t>Divyanshi</a:t>
                      </a:r>
                      <a:r>
                        <a:rPr lang="en-US" sz="1200" kern="1800" dirty="0">
                          <a:effectLst/>
                          <a:latin typeface="Times New Roman" panose="02020603050405020304" pitchFamily="18" charset="0"/>
                          <a:cs typeface="Times New Roman" panose="02020603050405020304" pitchFamily="18" charset="0"/>
                        </a:rPr>
                        <a:t> Mishra. "AI for Data-Driven Decision-Making in Smart Agriculture: From Field to Farm Management." Artificial Intelligence Techniques in Smart Agriculture. Singapore: Springer Nature Singapore, 2024. 173-193.</a:t>
                      </a:r>
                      <a:r>
                        <a:rPr lang="en-IN" sz="1200" kern="1800" dirty="0">
                          <a:effectLst/>
                          <a:latin typeface="Times New Roman" panose="02020603050405020304" pitchFamily="18"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63" marR="251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07000"/>
                        </a:lnSpc>
                        <a:buFont typeface="Symbol" panose="05050102010706020507" pitchFamily="18" charset="2"/>
                        <a:buChar char=""/>
                      </a:pPr>
                      <a:r>
                        <a:rPr lang="en-IN" sz="1200" kern="100" dirty="0">
                          <a:effectLst/>
                          <a:latin typeface="Times New Roman" panose="02020603050405020304" pitchFamily="18" charset="0"/>
                          <a:cs typeface="Times New Roman" panose="02020603050405020304" pitchFamily="18" charset="0"/>
                        </a:rPr>
                        <a:t>Improved Efficiency – Smart technologies and AI improve resource utilization, saving on waste and increasing productivity.</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63" marR="251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06000"/>
                        </a:lnSpc>
                        <a:spcAft>
                          <a:spcPts val="800"/>
                        </a:spcAft>
                        <a:buFont typeface="Symbol" panose="05050102010706020507" pitchFamily="18" charset="2"/>
                        <a:buChar char=""/>
                      </a:pPr>
                      <a:r>
                        <a:rPr lang="en-IN" sz="1200" kern="100" dirty="0">
                          <a:effectLst/>
                          <a:latin typeface="Times New Roman" panose="02020603050405020304" pitchFamily="18" charset="0"/>
                          <a:cs typeface="Times New Roman" panose="02020603050405020304" pitchFamily="18" charset="0"/>
                        </a:rPr>
                        <a:t>Security Issues Regarding Data – Massive data collection leads to concerns regarding privacy and cybersecurity threats.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63" marR="251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2522641"/>
                  </a:ext>
                </a:extLst>
              </a:tr>
              <a:tr h="807174">
                <a:tc>
                  <a:txBody>
                    <a:bodyPr/>
                    <a:lstStyle/>
                    <a:p>
                      <a:pPr algn="l">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4. </a:t>
                      </a:r>
                      <a:r>
                        <a:rPr lang="en-US" sz="1200" kern="100" dirty="0">
                          <a:effectLst/>
                          <a:latin typeface="Times New Roman" panose="02020603050405020304" pitchFamily="18" charset="0"/>
                          <a:cs typeface="Times New Roman" panose="02020603050405020304" pitchFamily="18" charset="0"/>
                        </a:rPr>
                        <a:t>Nazir, Aisha. "AI-Driven Approaches to Enhance Plant Disease Detection and Monitoring: A Focus on Machine Learning in Agriculture." International Journal of Applied Sciences and Society Archives (IJASSA) 1.1 (2022): 9-15.</a:t>
                      </a:r>
                      <a:endParaRPr lang="en-IN" sz="1200" kern="100" dirty="0">
                        <a:effectLst/>
                        <a:latin typeface="Times New Roman" panose="02020603050405020304" pitchFamily="18" charset="0"/>
                        <a:cs typeface="Times New Roman" panose="02020603050405020304" pitchFamily="18" charset="0"/>
                      </a:endParaRPr>
                    </a:p>
                  </a:txBody>
                  <a:tcPr marL="25163" marR="251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07000"/>
                        </a:lnSpc>
                        <a:buFont typeface="Symbol" panose="05050102010706020507" pitchFamily="18" charset="2"/>
                        <a:buChar char=""/>
                      </a:pPr>
                      <a:r>
                        <a:rPr lang="en-IN" sz="1200" kern="100" dirty="0">
                          <a:effectLst/>
                          <a:latin typeface="Times New Roman" panose="02020603050405020304" pitchFamily="18" charset="0"/>
                          <a:cs typeface="Times New Roman" panose="02020603050405020304" pitchFamily="18" charset="0"/>
                        </a:rPr>
                        <a:t>Disease Identification of High Precision – AI models such as CNNs and YOLO V5 provide high-precision, automated identification of diseases in plants.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63" marR="251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06000"/>
                        </a:lnSpc>
                        <a:spcAft>
                          <a:spcPts val="800"/>
                        </a:spcAft>
                        <a:buFont typeface="Symbol" panose="05050102010706020507" pitchFamily="18" charset="2"/>
                        <a:buChar char=""/>
                      </a:pPr>
                      <a:r>
                        <a:rPr lang="en-IN" sz="1200" kern="100" dirty="0">
                          <a:effectLst/>
                          <a:latin typeface="Times New Roman" panose="02020603050405020304" pitchFamily="18" charset="0"/>
                          <a:cs typeface="Times New Roman" panose="02020603050405020304" pitchFamily="18" charset="0"/>
                        </a:rPr>
                        <a:t>Data Shortages – AI models need high-quality, extensive datasets, which might not be available every time.</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63" marR="251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2540704"/>
                  </a:ext>
                </a:extLst>
              </a:tr>
              <a:tr h="884241">
                <a:tc>
                  <a:txBody>
                    <a:bodyPr/>
                    <a:lstStyle/>
                    <a:p>
                      <a:pPr algn="l">
                        <a:lnSpc>
                          <a:spcPct val="106000"/>
                        </a:lnSpc>
                        <a:spcAft>
                          <a:spcPts val="800"/>
                        </a:spcAft>
                      </a:pPr>
                      <a:r>
                        <a:rPr lang="en-US" sz="1200" kern="100" dirty="0">
                          <a:effectLst/>
                          <a:latin typeface="Times New Roman" panose="02020603050405020304" pitchFamily="18" charset="0"/>
                          <a:cs typeface="Times New Roman" panose="02020603050405020304" pitchFamily="18" charset="0"/>
                        </a:rPr>
                        <a:t>5. Elsayed, Mohamed Z., et al. "Role of AI for plant disease detection and pest detection." 2024 International Telecommunications Conference (ITC-Egypt). IEEE, 2024.</a:t>
                      </a:r>
                      <a:r>
                        <a:rPr lang="en-IN" sz="1200" kern="100" dirty="0">
                          <a:effectLst/>
                          <a:latin typeface="Times New Roman" panose="02020603050405020304" pitchFamily="18"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63" marR="251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07000"/>
                        </a:lnSpc>
                        <a:buFont typeface="Symbol" panose="05050102010706020507" pitchFamily="18" charset="2"/>
                        <a:buChar char=""/>
                      </a:pPr>
                      <a:r>
                        <a:rPr lang="en-IN" sz="1200" kern="100" dirty="0">
                          <a:effectLst/>
                          <a:latin typeface="Times New Roman" panose="02020603050405020304" pitchFamily="18" charset="0"/>
                          <a:cs typeface="Times New Roman" panose="02020603050405020304" pitchFamily="18" charset="0"/>
                        </a:rPr>
                        <a:t>Early Detection of Disease– AI allows for prompt detection of pests and plant diseases, minimizing crop losses.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63" marR="251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07000"/>
                        </a:lnSpc>
                        <a:spcAft>
                          <a:spcPts val="800"/>
                        </a:spcAft>
                        <a:buFont typeface="Symbol" panose="05050102010706020507" pitchFamily="18" charset="2"/>
                        <a:buChar char=""/>
                      </a:pPr>
                      <a:r>
                        <a:rPr lang="en-IN" sz="1200" kern="100" dirty="0">
                          <a:effectLst/>
                          <a:latin typeface="Times New Roman" panose="02020603050405020304" pitchFamily="18" charset="0"/>
                          <a:cs typeface="Times New Roman" panose="02020603050405020304" pitchFamily="18" charset="0"/>
                        </a:rPr>
                        <a:t>High Expertise Demand – Technical expertise is needed for the implementation of AI, something that may be difficult for ordinary farmers.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5163" marR="251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4765160"/>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81660-C22A-1B94-AD1C-33BC532229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858A65-DECB-F121-86AE-50F2C6B14069}"/>
              </a:ext>
            </a:extLst>
          </p:cNvPr>
          <p:cNvSpPr>
            <a:spLocks noGrp="1"/>
          </p:cNvSpPr>
          <p:nvPr>
            <p:ph type="title"/>
          </p:nvPr>
        </p:nvSpPr>
        <p:spPr/>
        <p:txBody>
          <a:bodyPr/>
          <a:lstStyle/>
          <a:p>
            <a:r>
              <a:rPr lang="en-GB" dirty="0"/>
              <a:t>Literature Review</a:t>
            </a:r>
          </a:p>
        </p:txBody>
      </p:sp>
      <p:graphicFrame>
        <p:nvGraphicFramePr>
          <p:cNvPr id="6" name="Content Placeholder 5">
            <a:extLst>
              <a:ext uri="{FF2B5EF4-FFF2-40B4-BE49-F238E27FC236}">
                <a16:creationId xmlns:a16="http://schemas.microsoft.com/office/drawing/2014/main" id="{BF3C397D-D50E-6581-CB84-E87615CCA1DC}"/>
              </a:ext>
            </a:extLst>
          </p:cNvPr>
          <p:cNvGraphicFramePr>
            <a:graphicFrameLocks noGrp="1"/>
          </p:cNvGraphicFramePr>
          <p:nvPr>
            <p:ph idx="1"/>
            <p:extLst>
              <p:ext uri="{D42A27DB-BD31-4B8C-83A1-F6EECF244321}">
                <p14:modId xmlns:p14="http://schemas.microsoft.com/office/powerpoint/2010/main" val="3810440585"/>
              </p:ext>
            </p:extLst>
          </p:nvPr>
        </p:nvGraphicFramePr>
        <p:xfrm>
          <a:off x="812801" y="976919"/>
          <a:ext cx="10667999" cy="4101724"/>
        </p:xfrm>
        <a:graphic>
          <a:graphicData uri="http://schemas.openxmlformats.org/drawingml/2006/table">
            <a:tbl>
              <a:tblPr firstRow="1" firstCol="1" bandRow="1">
                <a:tableStyleId>{2D5ABB26-0587-4C30-8999-92F81FD0307C}</a:tableStyleId>
              </a:tblPr>
              <a:tblGrid>
                <a:gridCol w="3323939">
                  <a:extLst>
                    <a:ext uri="{9D8B030D-6E8A-4147-A177-3AD203B41FA5}">
                      <a16:colId xmlns:a16="http://schemas.microsoft.com/office/drawing/2014/main" val="1523349718"/>
                    </a:ext>
                  </a:extLst>
                </a:gridCol>
                <a:gridCol w="3756124">
                  <a:extLst>
                    <a:ext uri="{9D8B030D-6E8A-4147-A177-3AD203B41FA5}">
                      <a16:colId xmlns:a16="http://schemas.microsoft.com/office/drawing/2014/main" val="63595040"/>
                    </a:ext>
                  </a:extLst>
                </a:gridCol>
                <a:gridCol w="3587936">
                  <a:extLst>
                    <a:ext uri="{9D8B030D-6E8A-4147-A177-3AD203B41FA5}">
                      <a16:colId xmlns:a16="http://schemas.microsoft.com/office/drawing/2014/main" val="1389553141"/>
                    </a:ext>
                  </a:extLst>
                </a:gridCol>
              </a:tblGrid>
              <a:tr h="993144">
                <a:tc>
                  <a:txBody>
                    <a:bodyPr/>
                    <a:lstStyle/>
                    <a:p>
                      <a:pPr algn="l">
                        <a:lnSpc>
                          <a:spcPct val="107000"/>
                        </a:lnSpc>
                        <a:spcAft>
                          <a:spcPts val="800"/>
                        </a:spcAft>
                      </a:pPr>
                      <a:r>
                        <a:rPr lang="en-US" sz="1200" kern="100" dirty="0">
                          <a:effectLst/>
                        </a:rPr>
                        <a:t>6. Kaur, Avneet, et al. "Artificial Intelligence Driven Smart Farming for Accurate Detection of Potato Diseases: A Systematic Review." IEEE Access (2024).</a:t>
                      </a:r>
                      <a:endParaRPr lang="en-IN" sz="1200" kern="100" dirty="0">
                        <a:effectLst/>
                      </a:endParaRPr>
                    </a:p>
                  </a:txBody>
                  <a:tcPr marL="22302" marR="22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06000"/>
                        </a:lnSpc>
                        <a:buFont typeface="Symbol" panose="05050102010706020507" pitchFamily="18" charset="2"/>
                        <a:buChar char=""/>
                      </a:pPr>
                      <a:r>
                        <a:rPr lang="en-IN" sz="1200" kern="100">
                          <a:effectLst/>
                        </a:rPr>
                        <a:t>Early detection, high precision, low cost, real-time monitoring, data-driven approach High cost, technical expertise required, data privacy concerns, technology dependency, low adaptability.</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22302" marR="22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07000"/>
                        </a:lnSpc>
                        <a:spcAft>
                          <a:spcPts val="800"/>
                        </a:spcAft>
                        <a:buFont typeface="Symbol" panose="05050102010706020507" pitchFamily="18" charset="2"/>
                        <a:buChar char=""/>
                      </a:pPr>
                      <a:r>
                        <a:rPr lang="en-IN" sz="1200" kern="100">
                          <a:effectLst/>
                        </a:rPr>
                        <a:t>High cost, technical expertise required, data privacy concerns, technology dependency, low adaptability.</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22302" marR="22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3313315"/>
                  </a:ext>
                </a:extLst>
              </a:tr>
              <a:tr h="701547">
                <a:tc>
                  <a:txBody>
                    <a:bodyPr/>
                    <a:lstStyle/>
                    <a:p>
                      <a:pPr algn="l">
                        <a:lnSpc>
                          <a:spcPct val="107000"/>
                        </a:lnSpc>
                        <a:spcAft>
                          <a:spcPts val="800"/>
                        </a:spcAft>
                      </a:pPr>
                      <a:r>
                        <a:rPr lang="en-US" sz="1200" kern="100" dirty="0">
                          <a:effectLst/>
                        </a:rPr>
                        <a:t>7. </a:t>
                      </a:r>
                      <a:r>
                        <a:rPr lang="en-US" sz="1200" kern="100" dirty="0" err="1">
                          <a:effectLst/>
                        </a:rPr>
                        <a:t>Pothiraj</a:t>
                      </a:r>
                      <a:r>
                        <a:rPr lang="en-US" sz="1200" kern="100" dirty="0">
                          <a:effectLst/>
                        </a:rPr>
                        <a:t>, Siva, PR </a:t>
                      </a:r>
                      <a:r>
                        <a:rPr lang="en-US" sz="1200" kern="100" dirty="0" err="1">
                          <a:effectLst/>
                        </a:rPr>
                        <a:t>Thivin</a:t>
                      </a:r>
                      <a:r>
                        <a:rPr lang="en-US" sz="1200" kern="100" dirty="0">
                          <a:effectLst/>
                        </a:rPr>
                        <a:t> Kumar, and J. Martin Leo Manickam. "AI-DRIVEN FARM MANAGEMENT SYSTEM (AI-FMS)." International Journal on Global Business Management &amp; Research 12.2 (2023): 73-81</a:t>
                      </a:r>
                      <a:endParaRPr lang="en-IN" sz="1200" kern="100" dirty="0">
                        <a:effectLst/>
                      </a:endParaRPr>
                    </a:p>
                  </a:txBody>
                  <a:tcPr marL="22302" marR="22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06000"/>
                        </a:lnSpc>
                        <a:buFont typeface="Symbol" panose="05050102010706020507" pitchFamily="18" charset="2"/>
                        <a:buChar char=""/>
                      </a:pPr>
                      <a:r>
                        <a:rPr lang="en-IN" sz="1200" kern="100" dirty="0">
                          <a:effectLst/>
                        </a:rPr>
                        <a:t>Increased crop yield, automated tracking, cost reduction, real-time analysis, effective resource utilization.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2302" marR="22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07000"/>
                        </a:lnSpc>
                        <a:spcAft>
                          <a:spcPts val="800"/>
                        </a:spcAft>
                        <a:buFont typeface="Symbol" panose="05050102010706020507" pitchFamily="18" charset="2"/>
                        <a:buChar char=""/>
                      </a:pPr>
                      <a:r>
                        <a:rPr lang="en-IN" sz="1200" kern="100">
                          <a:effectLst/>
                        </a:rPr>
                        <a:t>High initial cost, technical skills required, data security threats, maintenance problems, technology dependence.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22302" marR="22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30928"/>
                  </a:ext>
                </a:extLst>
              </a:tr>
              <a:tr h="1055258">
                <a:tc>
                  <a:txBody>
                    <a:bodyPr/>
                    <a:lstStyle/>
                    <a:p>
                      <a:pPr algn="l">
                        <a:lnSpc>
                          <a:spcPct val="107000"/>
                        </a:lnSpc>
                        <a:spcAft>
                          <a:spcPts val="800"/>
                        </a:spcAft>
                      </a:pPr>
                      <a:r>
                        <a:rPr lang="en-IN" sz="1200" kern="100" dirty="0">
                          <a:effectLst/>
                        </a:rPr>
                        <a:t>8. N. Santha Raju, R. </a:t>
                      </a:r>
                      <a:r>
                        <a:rPr lang="en-IN" sz="1200" kern="100" dirty="0" err="1">
                          <a:effectLst/>
                        </a:rPr>
                        <a:t>Tamilkodi</a:t>
                      </a:r>
                      <a:r>
                        <a:rPr lang="en-IN" sz="1200" kern="100" dirty="0">
                          <a:effectLst/>
                        </a:rPr>
                        <a:t>, V. C. Shekar, B. Jaya Bharathi, K. Dinesh Kumar and Y. Sumanth, "AI-Powered Crop Suggestion, Yield Prediction, Disease Detection, and Soil Monitoring," 2024 3rd International Conference on Automation, Computing and Renewable Systems (ICACRS), Pudukkottai, India, 2024, pp. 1120-1124, </a:t>
                      </a:r>
                      <a:r>
                        <a:rPr lang="en-IN" sz="1200" kern="100" dirty="0" err="1">
                          <a:effectLst/>
                        </a:rPr>
                        <a:t>doi</a:t>
                      </a:r>
                      <a:r>
                        <a:rPr lang="en-IN" sz="1200" kern="100" dirty="0">
                          <a:effectLst/>
                        </a:rPr>
                        <a:t>: 10.1109/ICACRS62842.2024.10841754</a:t>
                      </a:r>
                    </a:p>
                  </a:txBody>
                  <a:tcPr marL="22302" marR="2230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06000"/>
                        </a:lnSpc>
                        <a:buFont typeface="Symbol" panose="05050102010706020507" pitchFamily="18" charset="2"/>
                        <a:buChar char=""/>
                      </a:pPr>
                      <a:r>
                        <a:rPr lang="en-IN" sz="1200" kern="100" dirty="0">
                          <a:effectLst/>
                        </a:rPr>
                        <a:t>Precise crop recommendations, enhanced yield forecasting, early disease identification, effective soil monitoring.</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2302" marR="22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07000"/>
                        </a:lnSpc>
                        <a:spcAft>
                          <a:spcPts val="800"/>
                        </a:spcAft>
                        <a:buFont typeface="Symbol" panose="05050102010706020507" pitchFamily="18" charset="2"/>
                        <a:buChar char=""/>
                      </a:pPr>
                      <a:r>
                        <a:rPr lang="en-IN" sz="1200" kern="100" dirty="0">
                          <a:effectLst/>
                        </a:rPr>
                        <a:t>High installation cost, technical skills required, data privacy concerns, system maintenance problems.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2302" marR="2230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2999825"/>
                  </a:ext>
                </a:extLst>
              </a:tr>
            </a:tbl>
          </a:graphicData>
        </a:graphic>
      </p:graphicFrame>
    </p:spTree>
    <p:extLst>
      <p:ext uri="{BB962C8B-B14F-4D97-AF65-F5344CB8AC3E}">
        <p14:creationId xmlns:p14="http://schemas.microsoft.com/office/powerpoint/2010/main" val="3521158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F0C00-4AE0-CC9A-6DDD-9D6C69B7D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5BA447-AF90-B202-24E2-D712B70126FF}"/>
              </a:ext>
            </a:extLst>
          </p:cNvPr>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39FEAF2A-2854-6208-46F3-8320F20EEB64}"/>
              </a:ext>
            </a:extLst>
          </p:cNvPr>
          <p:cNvGraphicFramePr>
            <a:graphicFrameLocks noGrp="1"/>
          </p:cNvGraphicFramePr>
          <p:nvPr>
            <p:ph idx="1"/>
            <p:extLst>
              <p:ext uri="{D42A27DB-BD31-4B8C-83A1-F6EECF244321}">
                <p14:modId xmlns:p14="http://schemas.microsoft.com/office/powerpoint/2010/main" val="2400375660"/>
              </p:ext>
            </p:extLst>
          </p:nvPr>
        </p:nvGraphicFramePr>
        <p:xfrm>
          <a:off x="812800" y="979711"/>
          <a:ext cx="10667999" cy="3453206"/>
        </p:xfrm>
        <a:graphic>
          <a:graphicData uri="http://schemas.openxmlformats.org/drawingml/2006/table">
            <a:tbl>
              <a:tblPr firstRow="1" firstCol="1" bandRow="1">
                <a:tableStyleId>{2D5ABB26-0587-4C30-8999-92F81FD0307C}</a:tableStyleId>
              </a:tblPr>
              <a:tblGrid>
                <a:gridCol w="3323939">
                  <a:extLst>
                    <a:ext uri="{9D8B030D-6E8A-4147-A177-3AD203B41FA5}">
                      <a16:colId xmlns:a16="http://schemas.microsoft.com/office/drawing/2014/main" val="3539955386"/>
                    </a:ext>
                  </a:extLst>
                </a:gridCol>
                <a:gridCol w="3756122">
                  <a:extLst>
                    <a:ext uri="{9D8B030D-6E8A-4147-A177-3AD203B41FA5}">
                      <a16:colId xmlns:a16="http://schemas.microsoft.com/office/drawing/2014/main" val="3310503854"/>
                    </a:ext>
                  </a:extLst>
                </a:gridCol>
                <a:gridCol w="3587938">
                  <a:extLst>
                    <a:ext uri="{9D8B030D-6E8A-4147-A177-3AD203B41FA5}">
                      <a16:colId xmlns:a16="http://schemas.microsoft.com/office/drawing/2014/main" val="3351098865"/>
                    </a:ext>
                  </a:extLst>
                </a:gridCol>
              </a:tblGrid>
              <a:tr h="1826315">
                <a:tc>
                  <a:txBody>
                    <a:bodyPr/>
                    <a:lstStyle/>
                    <a:p>
                      <a:pPr marL="228600" indent="-228600" algn="just">
                        <a:lnSpc>
                          <a:spcPct val="107000"/>
                        </a:lnSpc>
                        <a:spcAft>
                          <a:spcPts val="800"/>
                        </a:spcAft>
                        <a:buAutoNum type="arabicPeriod" startAt="9"/>
                      </a:pPr>
                      <a:r>
                        <a:rPr lang="en-IN" sz="1200" kern="100" dirty="0">
                          <a:effectLst/>
                          <a:latin typeface="Times New Roman" panose="02020603050405020304" pitchFamily="18" charset="0"/>
                          <a:cs typeface="Times New Roman" panose="02020603050405020304" pitchFamily="18" charset="0"/>
                        </a:rPr>
                        <a:t>H. K. Palani, S. </a:t>
                      </a:r>
                      <a:r>
                        <a:rPr lang="en-IN" sz="1200" kern="100" dirty="0" err="1">
                          <a:effectLst/>
                          <a:latin typeface="Times New Roman" panose="02020603050405020304" pitchFamily="18" charset="0"/>
                          <a:cs typeface="Times New Roman" panose="02020603050405020304" pitchFamily="18" charset="0"/>
                        </a:rPr>
                        <a:t>Ilangovan</a:t>
                      </a:r>
                      <a:r>
                        <a:rPr lang="en-IN" sz="1200" kern="100" dirty="0">
                          <a:effectLst/>
                          <a:latin typeface="Times New Roman" panose="02020603050405020304" pitchFamily="18" charset="0"/>
                          <a:cs typeface="Times New Roman" panose="02020603050405020304" pitchFamily="18" charset="0"/>
                        </a:rPr>
                        <a:t>, P. G. Senthilvel, D. R. </a:t>
                      </a:r>
                      <a:r>
                        <a:rPr lang="en-IN" sz="1200" kern="100" dirty="0" err="1">
                          <a:effectLst/>
                          <a:latin typeface="Times New Roman" panose="02020603050405020304" pitchFamily="18" charset="0"/>
                          <a:cs typeface="Times New Roman" panose="02020603050405020304" pitchFamily="18" charset="0"/>
                        </a:rPr>
                        <a:t>Thirupurasundari</a:t>
                      </a:r>
                      <a:r>
                        <a:rPr lang="en-IN" sz="1200" kern="100" dirty="0">
                          <a:effectLst/>
                          <a:latin typeface="Times New Roman" panose="02020603050405020304" pitchFamily="18" charset="0"/>
                          <a:cs typeface="Times New Roman" panose="02020603050405020304" pitchFamily="18" charset="0"/>
                        </a:rPr>
                        <a:t> and R. K. K, "AI-Powered Predictive Analysis for Pest and Disease Forecasting in Crops," 2023 International Conference on Communication, Security and Artificial Intelligence (ICCSAI), Greater Noida, India, 2023, pp. 950-954, </a:t>
                      </a:r>
                      <a:r>
                        <a:rPr lang="en-IN" sz="1200" kern="100" dirty="0" err="1">
                          <a:effectLst/>
                          <a:latin typeface="Times New Roman" panose="02020603050405020304" pitchFamily="18" charset="0"/>
                          <a:cs typeface="Times New Roman" panose="02020603050405020304" pitchFamily="18" charset="0"/>
                        </a:rPr>
                        <a:t>doi</a:t>
                      </a:r>
                      <a:r>
                        <a:rPr lang="en-IN" sz="1200" kern="100" dirty="0">
                          <a:effectLst/>
                          <a:latin typeface="Times New Roman" panose="02020603050405020304" pitchFamily="18" charset="0"/>
                          <a:cs typeface="Times New Roman" panose="02020603050405020304" pitchFamily="18" charset="0"/>
                        </a:rPr>
                        <a:t>: 10.1109/ICCSAI59793.2023.10421237</a:t>
                      </a:r>
                    </a:p>
                    <a:p>
                      <a:pPr marL="0" indent="0" algn="just">
                        <a:lnSpc>
                          <a:spcPct val="107000"/>
                        </a:lnSpc>
                        <a:spcAft>
                          <a:spcPts val="800"/>
                        </a:spcAft>
                        <a:buNone/>
                      </a:pPr>
                      <a:endParaRPr lang="en-IN" sz="1200" kern="100" dirty="0">
                        <a:effectLst/>
                        <a:latin typeface="Times New Roman" panose="02020603050405020304" pitchFamily="18" charset="0"/>
                        <a:cs typeface="Times New Roman" panose="02020603050405020304" pitchFamily="18" charset="0"/>
                      </a:endParaRPr>
                    </a:p>
                  </a:txBody>
                  <a:tcPr marL="53534" marR="535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06000"/>
                        </a:lnSpc>
                        <a:buFont typeface="Symbol" panose="05050102010706020507" pitchFamily="18" charset="2"/>
                        <a:buChar char=""/>
                      </a:pPr>
                      <a:r>
                        <a:rPr lang="en-IN" sz="1200" kern="100" dirty="0">
                          <a:effectLst/>
                          <a:latin typeface="Times New Roman" panose="02020603050405020304" pitchFamily="18" charset="0"/>
                          <a:cs typeface="Times New Roman" panose="02020603050405020304" pitchFamily="18" charset="0"/>
                        </a:rPr>
                        <a:t>Early detection of pests, precise forecasts, minimized crop loss, effective resource allocation.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534" marR="5353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07000"/>
                        </a:lnSpc>
                        <a:spcAft>
                          <a:spcPts val="800"/>
                        </a:spcAft>
                        <a:buFont typeface="Symbol" panose="05050102010706020507" pitchFamily="18" charset="2"/>
                        <a:buChar char=""/>
                      </a:pPr>
                      <a:r>
                        <a:rPr lang="en-IN" sz="1200" kern="100" dirty="0">
                          <a:effectLst/>
                          <a:latin typeface="Times New Roman" panose="02020603050405020304" pitchFamily="18" charset="0"/>
                          <a:cs typeface="Times New Roman" panose="02020603050405020304" pitchFamily="18" charset="0"/>
                        </a:rPr>
                        <a:t>High installation cost, data reliance, technical skills required, possible system faults.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534" marR="5353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6861579"/>
                  </a:ext>
                </a:extLst>
              </a:tr>
              <a:tr h="1603451">
                <a:tc>
                  <a:txBody>
                    <a:bodyPr/>
                    <a:lstStyle/>
                    <a:p>
                      <a:pPr algn="just">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10. </a:t>
                      </a:r>
                      <a:r>
                        <a:rPr lang="en-US" sz="1200" kern="100" dirty="0" err="1">
                          <a:effectLst/>
                          <a:latin typeface="Times New Roman" panose="02020603050405020304" pitchFamily="18" charset="0"/>
                          <a:cs typeface="Times New Roman" panose="02020603050405020304" pitchFamily="18" charset="0"/>
                        </a:rPr>
                        <a:t>Tammina</a:t>
                      </a:r>
                      <a:r>
                        <a:rPr lang="en-US" sz="1200" kern="100" dirty="0">
                          <a:effectLst/>
                          <a:latin typeface="Times New Roman" panose="02020603050405020304" pitchFamily="18" charset="0"/>
                          <a:cs typeface="Times New Roman" panose="02020603050405020304" pitchFamily="18" charset="0"/>
                        </a:rPr>
                        <a:t>, Manoj Ram, et al. "Prediction of Plant Disease Using Artificial Intelligence." Microbial Data Intelligence and Computational Techniques for Sustainable Computing. Singapore: Springer Nature Singapore, 2024. 25-48</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200" kern="100" dirty="0">
                        <a:effectLst/>
                        <a:latin typeface="Times New Roman" panose="02020603050405020304" pitchFamily="18" charset="0"/>
                        <a:cs typeface="Times New Roman" panose="02020603050405020304" pitchFamily="18" charset="0"/>
                      </a:endParaRPr>
                    </a:p>
                  </a:txBody>
                  <a:tcPr marL="53534" marR="5353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defTabSz="914400" rtl="0" eaLnBrk="1" latinLnBrk="0" hangingPunct="1">
                        <a:lnSpc>
                          <a:spcPct val="106000"/>
                        </a:lnSpc>
                        <a:buFont typeface="Symbol" panose="05050102010706020507" pitchFamily="18" charset="2"/>
                        <a:buChar char=""/>
                      </a:pPr>
                      <a:r>
                        <a:rPr lang="en-IN" sz="1200" kern="100" dirty="0">
                          <a:solidFill>
                            <a:schemeClr val="tx1"/>
                          </a:solidFill>
                          <a:effectLst/>
                          <a:latin typeface="Times New Roman" panose="02020603050405020304" pitchFamily="18" charset="0"/>
                          <a:ea typeface="+mn-ea"/>
                          <a:cs typeface="Times New Roman" panose="02020603050405020304" pitchFamily="18" charset="0"/>
                        </a:rPr>
                        <a:t>Early detection of disease, high precision, lower crop loss, automated monitoring.</a:t>
                      </a:r>
                    </a:p>
                  </a:txBody>
                  <a:tcPr marL="53534" marR="5353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algn="just">
                        <a:lnSpc>
                          <a:spcPct val="107000"/>
                        </a:lnSpc>
                        <a:spcAft>
                          <a:spcPts val="800"/>
                        </a:spcAft>
                        <a:buFont typeface="Symbol" panose="05050102010706020507" pitchFamily="18" charset="2"/>
                        <a:buChar char=""/>
                      </a:pPr>
                      <a:r>
                        <a:rPr lang="en-IN" sz="1200" kern="100" dirty="0">
                          <a:effectLst/>
                          <a:latin typeface="Times New Roman" panose="02020603050405020304" pitchFamily="18" charset="0"/>
                          <a:cs typeface="Times New Roman" panose="02020603050405020304" pitchFamily="18" charset="0"/>
                        </a:rPr>
                        <a:t>High cost of implementation, technical expertise required, data privacy.</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534" marR="5353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4676431"/>
                  </a:ext>
                </a:extLst>
              </a:tr>
            </a:tbl>
          </a:graphicData>
        </a:graphic>
      </p:graphicFrame>
    </p:spTree>
    <p:extLst>
      <p:ext uri="{BB962C8B-B14F-4D97-AF65-F5344CB8AC3E}">
        <p14:creationId xmlns:p14="http://schemas.microsoft.com/office/powerpoint/2010/main" val="663877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92500" lnSpcReduction="10000"/>
          </a:bodyPr>
          <a:lstStyle/>
          <a:p>
            <a:pPr marL="0" lvl="1" indent="0" algn="just">
              <a:lnSpc>
                <a:spcPct val="150000"/>
              </a:lnSpc>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The approach focuses on utilizing AI models for image analysis and predictive insights,</a:t>
            </a:r>
          </a:p>
          <a:p>
            <a:pPr marL="342900" lvl="1" indent="-342900" algn="just">
              <a:lnSpc>
                <a:spcPct val="150000"/>
              </a:lnSpc>
              <a:buFont typeface="Arial" pitchFamily="34" charset="0"/>
              <a:buChar char="•"/>
            </a:pPr>
            <a:r>
              <a:rPr lang="en-US" sz="1800" b="1" kern="100" dirty="0">
                <a:latin typeface="Times New Roman" panose="02020603050405020304" pitchFamily="18" charset="0"/>
                <a:ea typeface="Calibri" panose="020F0502020204030204" pitchFamily="34" charset="0"/>
                <a:cs typeface="Times New Roman" panose="02020603050405020304" pitchFamily="18" charset="0"/>
              </a:rPr>
              <a:t>Data Collection: </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Gather crop images (healthy and diseased) and environmental data (weather, temperature, humidity) using cameras, drones, or existing datasets.</a:t>
            </a:r>
          </a:p>
          <a:p>
            <a:pPr marL="342900" lvl="1" indent="-342900" algn="just">
              <a:lnSpc>
                <a:spcPct val="150000"/>
              </a:lnSpc>
              <a:buFont typeface="Arial" pitchFamily="34" charset="0"/>
              <a:buChar char="•"/>
            </a:pPr>
            <a:r>
              <a:rPr lang="en-US" sz="1800" b="1" kern="100" dirty="0">
                <a:latin typeface="Times New Roman" panose="02020603050405020304" pitchFamily="18" charset="0"/>
                <a:ea typeface="Calibri" panose="020F0502020204030204" pitchFamily="34" charset="0"/>
                <a:cs typeface="Times New Roman" panose="02020603050405020304" pitchFamily="18" charset="0"/>
              </a:rPr>
              <a:t>Data Preprocessing: </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Process images for enhancement and normalization, and apply data augmentation techniques to improve model training.</a:t>
            </a:r>
          </a:p>
          <a:p>
            <a:pPr marL="342900" lvl="1" indent="-342900" algn="just">
              <a:lnSpc>
                <a:spcPct val="150000"/>
              </a:lnSpc>
              <a:buFont typeface="Arial" pitchFamily="34" charset="0"/>
              <a:buChar char="•"/>
            </a:pPr>
            <a:r>
              <a:rPr lang="en-US" sz="1800" b="1" kern="100" dirty="0">
                <a:latin typeface="Times New Roman" panose="02020603050405020304" pitchFamily="18" charset="0"/>
                <a:ea typeface="Calibri" panose="020F0502020204030204" pitchFamily="34" charset="0"/>
                <a:cs typeface="Times New Roman" panose="02020603050405020304" pitchFamily="18" charset="0"/>
              </a:rPr>
              <a:t>AI Model Development: </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Use machine learning (e.g., CNNs) to train the model on labeled images for disease detection and classification, optimizing for accuracy.</a:t>
            </a:r>
          </a:p>
          <a:p>
            <a:pPr marL="342900" lvl="1" indent="-342900" algn="just">
              <a:lnSpc>
                <a:spcPct val="150000"/>
              </a:lnSpc>
              <a:buFont typeface="Arial" pitchFamily="34" charset="0"/>
              <a:buChar char="•"/>
            </a:pPr>
            <a:r>
              <a:rPr lang="en-US" sz="1800" b="1" kern="100" dirty="0">
                <a:latin typeface="Times New Roman" panose="02020603050405020304" pitchFamily="18" charset="0"/>
                <a:ea typeface="Calibri" panose="020F0502020204030204" pitchFamily="34" charset="0"/>
                <a:cs typeface="Times New Roman" panose="02020603050405020304" pitchFamily="18" charset="0"/>
              </a:rPr>
              <a:t>Disease Prediction: </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The trained model identifies diseases from crop images and assesses the severity of infection.</a:t>
            </a:r>
          </a:p>
          <a:p>
            <a:pPr marL="342900" lvl="1" indent="-342900" algn="just">
              <a:lnSpc>
                <a:spcPct val="150000"/>
              </a:lnSpc>
              <a:buFont typeface="Arial" pitchFamily="34" charset="0"/>
              <a:buChar char="•"/>
            </a:pPr>
            <a:r>
              <a:rPr lang="en-US" sz="1800" b="1" kern="100" dirty="0">
                <a:latin typeface="Times New Roman" panose="02020603050405020304" pitchFamily="18" charset="0"/>
                <a:ea typeface="Calibri" panose="020F0502020204030204" pitchFamily="34" charset="0"/>
                <a:cs typeface="Times New Roman" panose="02020603050405020304" pitchFamily="18" charset="0"/>
              </a:rPr>
              <a:t>Prediction and Forecasting: </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Use historical data and environmental factors to predict potential disease outbreaks and monitor crop health in real-time.</a:t>
            </a:r>
          </a:p>
          <a:p>
            <a:pPr marL="342900" lvl="1" indent="-342900" algn="just">
              <a:lnSpc>
                <a:spcPct val="150000"/>
              </a:lnSpc>
              <a:buFont typeface="Arial" pitchFamily="34" charset="0"/>
              <a:buChar char="•"/>
            </a:pPr>
            <a:r>
              <a:rPr lang="en-US" sz="1800" b="1" kern="100" dirty="0">
                <a:latin typeface="Times New Roman" panose="02020603050405020304" pitchFamily="18" charset="0"/>
                <a:ea typeface="Calibri" panose="020F0502020204030204" pitchFamily="34" charset="0"/>
                <a:cs typeface="Times New Roman" panose="02020603050405020304" pitchFamily="18" charset="0"/>
              </a:rPr>
              <a:t>Recommendations:</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 Provide actionable recommendations for prevention and treatment based on disease identification and severity.</a:t>
            </a:r>
          </a:p>
          <a:p>
            <a:pPr marL="0" indent="0" algn="just">
              <a:buNone/>
            </a:pPr>
            <a:endParaRPr lang="en-GB"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5" name="Rectangle 2">
            <a:extLst>
              <a:ext uri="{FF2B5EF4-FFF2-40B4-BE49-F238E27FC236}">
                <a16:creationId xmlns:a16="http://schemas.microsoft.com/office/drawing/2014/main" id="{049B2220-24CF-ECE4-FD4C-CF7AE9A7AFB1}"/>
              </a:ext>
            </a:extLst>
          </p:cNvPr>
          <p:cNvSpPr>
            <a:spLocks noGrp="1" noChangeArrowheads="1"/>
          </p:cNvSpPr>
          <p:nvPr>
            <p:ph idx="1"/>
          </p:nvPr>
        </p:nvSpPr>
        <p:spPr bwMode="auto">
          <a:xfrm>
            <a:off x="711200" y="823017"/>
            <a:ext cx="8592457" cy="516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fontAlgn="base">
              <a:lnSpc>
                <a:spcPct val="200000"/>
              </a:lnSpc>
              <a:spcAft>
                <a:spcPct val="0"/>
              </a:spcAft>
              <a:buClrTx/>
              <a:buSzTx/>
              <a:tabLst/>
            </a:pPr>
            <a:r>
              <a:rPr lang="en-US" altLang="en-US" sz="1800" dirty="0">
                <a:latin typeface="Times New Roman" panose="02020603050405020304" pitchFamily="18" charset="0"/>
                <a:cs typeface="Times New Roman" panose="02020603050405020304" pitchFamily="18" charset="0"/>
              </a:rPr>
              <a:t>Early disease detection through AI-powered image processing.</a:t>
            </a:r>
          </a:p>
          <a:p>
            <a:pPr marR="0" lvl="0" fontAlgn="base">
              <a:lnSpc>
                <a:spcPct val="200000"/>
              </a:lnSpc>
              <a:spcAft>
                <a:spcPct val="0"/>
              </a:spcAft>
              <a:buClrTx/>
              <a:buSzTx/>
              <a:tabLst/>
            </a:pPr>
            <a:r>
              <a:rPr lang="en-US" altLang="en-US" sz="1800" dirty="0">
                <a:latin typeface="Times New Roman" panose="02020603050405020304" pitchFamily="18" charset="0"/>
                <a:cs typeface="Times New Roman" panose="02020603050405020304" pitchFamily="18" charset="0"/>
              </a:rPr>
              <a:t>Accurate disease classification and diagnosis.</a:t>
            </a:r>
          </a:p>
          <a:p>
            <a:pPr marR="0" lvl="0" fontAlgn="base">
              <a:lnSpc>
                <a:spcPct val="200000"/>
              </a:lnSpc>
              <a:spcAft>
                <a:spcPct val="0"/>
              </a:spcAft>
              <a:buClrTx/>
              <a:buSzTx/>
              <a:tabLst/>
            </a:pPr>
            <a:r>
              <a:rPr lang="en-US" altLang="en-US" sz="1800" dirty="0">
                <a:latin typeface="Times New Roman" panose="02020603050405020304" pitchFamily="18" charset="0"/>
                <a:cs typeface="Times New Roman" panose="02020603050405020304" pitchFamily="18" charset="0"/>
              </a:rPr>
              <a:t>Predictive disease forecasting based on environmental and historical data.</a:t>
            </a:r>
          </a:p>
          <a:p>
            <a:pPr marR="0" lvl="0" fontAlgn="base">
              <a:lnSpc>
                <a:spcPct val="200000"/>
              </a:lnSpc>
              <a:spcAft>
                <a:spcPct val="0"/>
              </a:spcAft>
              <a:buClrTx/>
              <a:buSzTx/>
              <a:tabLst/>
            </a:pPr>
            <a:r>
              <a:rPr lang="en-US" altLang="en-US" sz="1800" dirty="0">
                <a:latin typeface="Times New Roman" panose="02020603050405020304" pitchFamily="18" charset="0"/>
                <a:cs typeface="Times New Roman" panose="02020603050405020304" pitchFamily="18" charset="0"/>
              </a:rPr>
              <a:t>Minimize pesticide use by offering targeted management recommendations.</a:t>
            </a:r>
          </a:p>
          <a:p>
            <a:pPr marR="0" lvl="0" fontAlgn="base">
              <a:lnSpc>
                <a:spcPct val="200000"/>
              </a:lnSpc>
              <a:spcAft>
                <a:spcPct val="0"/>
              </a:spcAft>
              <a:buClrTx/>
              <a:buSzTx/>
              <a:tabLst/>
            </a:pPr>
            <a:r>
              <a:rPr lang="en-US" altLang="en-US" sz="1800" dirty="0">
                <a:latin typeface="Times New Roman" panose="02020603050405020304" pitchFamily="18" charset="0"/>
                <a:cs typeface="Times New Roman" panose="02020603050405020304" pitchFamily="18" charset="0"/>
              </a:rPr>
              <a:t>Improve crop yield by promoting proactive disease management.</a:t>
            </a:r>
          </a:p>
          <a:p>
            <a:pPr marR="0" lvl="0" fontAlgn="base">
              <a:lnSpc>
                <a:spcPct val="200000"/>
              </a:lnSpc>
              <a:spcAft>
                <a:spcPct val="0"/>
              </a:spcAft>
              <a:buClrTx/>
              <a:buSzTx/>
              <a:tabLst/>
            </a:pPr>
            <a:r>
              <a:rPr lang="en-US" altLang="en-US" sz="1800" dirty="0">
                <a:latin typeface="Times New Roman" panose="02020603050405020304" pitchFamily="18" charset="0"/>
                <a:cs typeface="Times New Roman" panose="02020603050405020304" pitchFamily="18" charset="0"/>
              </a:rPr>
              <a:t>Automate disease management decision-making.</a:t>
            </a:r>
          </a:p>
          <a:p>
            <a:pPr marR="0" lvl="0" fontAlgn="base">
              <a:lnSpc>
                <a:spcPct val="200000"/>
              </a:lnSpc>
              <a:spcAft>
                <a:spcPct val="0"/>
              </a:spcAft>
              <a:buClrTx/>
              <a:buSzTx/>
              <a:tabLst/>
            </a:pPr>
            <a:r>
              <a:rPr lang="en-US" altLang="en-US" sz="1800" dirty="0">
                <a:latin typeface="Times New Roman" panose="02020603050405020304" pitchFamily="18" charset="0"/>
                <a:cs typeface="Times New Roman" panose="02020603050405020304" pitchFamily="18" charset="0"/>
              </a:rPr>
              <a:t>Support sustainable and eco-friendly agricultural practices.</a:t>
            </a:r>
          </a:p>
          <a:p>
            <a:pPr marR="0" lvl="0" fontAlgn="base">
              <a:lnSpc>
                <a:spcPct val="200000"/>
              </a:lnSpc>
              <a:spcAft>
                <a:spcPct val="0"/>
              </a:spcAft>
              <a:buClrTx/>
              <a:buSzTx/>
              <a:tabLst/>
            </a:pPr>
            <a:r>
              <a:rPr lang="en-US" altLang="en-US" sz="1800" dirty="0">
                <a:latin typeface="Times New Roman" panose="02020603050405020304" pitchFamily="18" charset="0"/>
                <a:cs typeface="Times New Roman" panose="02020603050405020304" pitchFamily="18" charset="0"/>
              </a:rPr>
              <a:t>Contribute to global food security by reducing crop losses. </a:t>
            </a: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0D9192E4-1BA8-A286-0965-704A4D98ED88}"/>
              </a:ext>
            </a:extLst>
          </p:cNvPr>
          <p:cNvSpPr>
            <a:spLocks noGrp="1" noChangeArrowheads="1"/>
          </p:cNvSpPr>
          <p:nvPr>
            <p:ph idx="1"/>
          </p:nvPr>
        </p:nvSpPr>
        <p:spPr bwMode="auto">
          <a:xfrm>
            <a:off x="812800" y="762000"/>
            <a:ext cx="10668000" cy="5680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fontAlgn="base">
              <a:lnSpc>
                <a:spcPct val="200000"/>
              </a:lnSpc>
              <a:spcAft>
                <a:spcPct val="0"/>
              </a:spcAft>
            </a:pPr>
            <a:r>
              <a:rPr lang="en-US" altLang="en-US" sz="1600" b="1" dirty="0">
                <a:latin typeface="Times New Roman" panose="02020603050405020304" pitchFamily="18" charset="0"/>
                <a:cs typeface="Times New Roman" panose="02020603050405020304" pitchFamily="18" charset="0"/>
              </a:rPr>
              <a:t>Data Collection: </a:t>
            </a:r>
            <a:r>
              <a:rPr lang="en-US" altLang="en-US" sz="1600" dirty="0">
                <a:latin typeface="Times New Roman" panose="02020603050405020304" pitchFamily="18" charset="0"/>
                <a:cs typeface="Times New Roman" panose="02020603050405020304" pitchFamily="18" charset="0"/>
              </a:rPr>
              <a:t>Gather crop images (healthy and diseased) and environmental data (temperature, humidity, weather) for analysis.</a:t>
            </a:r>
          </a:p>
          <a:p>
            <a:pPr algn="just" fontAlgn="base">
              <a:lnSpc>
                <a:spcPct val="200000"/>
              </a:lnSpc>
              <a:spcAft>
                <a:spcPct val="0"/>
              </a:spcAft>
            </a:pPr>
            <a:r>
              <a:rPr lang="en-US" altLang="en-US" sz="1600" b="1" dirty="0">
                <a:latin typeface="Times New Roman" panose="02020603050405020304" pitchFamily="18" charset="0"/>
                <a:cs typeface="Times New Roman" panose="02020603050405020304" pitchFamily="18" charset="0"/>
              </a:rPr>
              <a:t>Data Preprocessing: </a:t>
            </a:r>
            <a:r>
              <a:rPr lang="en-US" altLang="en-US" sz="1600" dirty="0">
                <a:latin typeface="Times New Roman" panose="02020603050405020304" pitchFamily="18" charset="0"/>
                <a:cs typeface="Times New Roman" panose="02020603050405020304" pitchFamily="18" charset="0"/>
              </a:rPr>
              <a:t>Enhance and normalize images, apply data augmentation for improved model training.</a:t>
            </a:r>
          </a:p>
          <a:p>
            <a:pPr algn="just" fontAlgn="base">
              <a:lnSpc>
                <a:spcPct val="200000"/>
              </a:lnSpc>
              <a:spcAft>
                <a:spcPct val="0"/>
              </a:spcAft>
            </a:pPr>
            <a:r>
              <a:rPr lang="en-US" altLang="en-US" sz="1600" b="1" dirty="0">
                <a:latin typeface="Times New Roman" panose="02020603050405020304" pitchFamily="18" charset="0"/>
                <a:cs typeface="Times New Roman" panose="02020603050405020304" pitchFamily="18" charset="0"/>
              </a:rPr>
              <a:t>AI Model Development: </a:t>
            </a:r>
            <a:r>
              <a:rPr lang="en-US" altLang="en-US" sz="1600" dirty="0">
                <a:latin typeface="Times New Roman" panose="02020603050405020304" pitchFamily="18" charset="0"/>
                <a:cs typeface="Times New Roman" panose="02020603050405020304" pitchFamily="18" charset="0"/>
              </a:rPr>
              <a:t>Develop and train an AI model (e.g., CNNs) on labeled images to accurately identify and classify diseases.</a:t>
            </a:r>
          </a:p>
          <a:p>
            <a:pPr algn="just" fontAlgn="base">
              <a:lnSpc>
                <a:spcPct val="200000"/>
              </a:lnSpc>
              <a:spcAft>
                <a:spcPct val="0"/>
              </a:spcAft>
            </a:pPr>
            <a:r>
              <a:rPr lang="en-US" altLang="en-US" sz="1600" b="1" dirty="0">
                <a:latin typeface="Times New Roman" panose="02020603050405020304" pitchFamily="18" charset="0"/>
                <a:cs typeface="Times New Roman" panose="02020603050405020304" pitchFamily="18" charset="0"/>
              </a:rPr>
              <a:t>Disease Detection and Prediction: </a:t>
            </a:r>
            <a:r>
              <a:rPr lang="en-US" altLang="en-US" sz="1600" dirty="0">
                <a:latin typeface="Times New Roman" panose="02020603050405020304" pitchFamily="18" charset="0"/>
                <a:cs typeface="Times New Roman" panose="02020603050405020304" pitchFamily="18" charset="0"/>
              </a:rPr>
              <a:t>Use the trained model to detect diseases and forecast potential outbreaks using environmental data.</a:t>
            </a:r>
          </a:p>
          <a:p>
            <a:pPr algn="just" fontAlgn="base">
              <a:lnSpc>
                <a:spcPct val="200000"/>
              </a:lnSpc>
              <a:spcAft>
                <a:spcPct val="0"/>
              </a:spcAft>
            </a:pPr>
            <a:r>
              <a:rPr lang="en-US" altLang="en-US" sz="1600" b="1" dirty="0">
                <a:latin typeface="Times New Roman" panose="02020603050405020304" pitchFamily="18" charset="0"/>
                <a:cs typeface="Times New Roman" panose="02020603050405020304" pitchFamily="18" charset="0"/>
              </a:rPr>
              <a:t>Recommendations: </a:t>
            </a:r>
            <a:r>
              <a:rPr lang="en-US" altLang="en-US" sz="1600" dirty="0">
                <a:latin typeface="Times New Roman" panose="02020603050405020304" pitchFamily="18" charset="0"/>
                <a:cs typeface="Times New Roman" panose="02020603050405020304" pitchFamily="18" charset="0"/>
              </a:rPr>
              <a:t>Generate actionable recommendations for disease management based on predictions and disease severity.</a:t>
            </a:r>
          </a:p>
          <a:p>
            <a:pPr algn="just" fontAlgn="base">
              <a:lnSpc>
                <a:spcPct val="200000"/>
              </a:lnSpc>
              <a:spcAft>
                <a:spcPct val="0"/>
              </a:spcAft>
            </a:pPr>
            <a:r>
              <a:rPr lang="en-US" altLang="en-US" sz="1600" b="1" dirty="0">
                <a:latin typeface="Times New Roman" panose="02020603050405020304" pitchFamily="18" charset="0"/>
                <a:cs typeface="Times New Roman" panose="02020603050405020304" pitchFamily="18" charset="0"/>
              </a:rPr>
              <a:t>Continuous Learning: </a:t>
            </a:r>
            <a:r>
              <a:rPr lang="en-US" altLang="en-US" sz="1600" dirty="0">
                <a:latin typeface="Times New Roman" panose="02020603050405020304" pitchFamily="18" charset="0"/>
                <a:cs typeface="Times New Roman" panose="02020603050405020304" pitchFamily="18" charset="0"/>
              </a:rPr>
              <a:t>Improve the model with feedback and integrate new data for ongoing adaptation to changing conditions.</a:t>
            </a: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3" name="Content Placeholder 7">
            <a:extLst>
              <a:ext uri="{FF2B5EF4-FFF2-40B4-BE49-F238E27FC236}">
                <a16:creationId xmlns:a16="http://schemas.microsoft.com/office/drawing/2014/main" id="{A4F26196-6394-648C-54F1-2C131C02AE91}"/>
              </a:ext>
            </a:extLst>
          </p:cNvPr>
          <p:cNvGraphicFramePr>
            <a:graphicFrameLocks noGrp="1"/>
          </p:cNvGraphicFramePr>
          <p:nvPr>
            <p:ph idx="1"/>
            <p:extLst>
              <p:ext uri="{D42A27DB-BD31-4B8C-83A1-F6EECF244321}">
                <p14:modId xmlns:p14="http://schemas.microsoft.com/office/powerpoint/2010/main" val="556341407"/>
              </p:ext>
            </p:extLst>
          </p:nvPr>
        </p:nvGraphicFramePr>
        <p:xfrm>
          <a:off x="766483" y="1399902"/>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508</TotalTime>
  <Words>2055</Words>
  <Application>Microsoft Office PowerPoint</Application>
  <PresentationFormat>Widescreen</PresentationFormat>
  <Paragraphs>148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Rounded MT Bold</vt:lpstr>
      <vt:lpstr>Bookman Old Style</vt:lpstr>
      <vt:lpstr>Cambria</vt:lpstr>
      <vt:lpstr>Symbol</vt:lpstr>
      <vt:lpstr>Times New Roman</vt:lpstr>
      <vt:lpstr>Verdana</vt:lpstr>
      <vt:lpstr>Bioinformatics</vt:lpstr>
      <vt:lpstr>AI-Driven Crop Disease Prediction and Management System</vt:lpstr>
      <vt:lpstr>Introduction</vt:lpstr>
      <vt:lpstr>Literature Review</vt:lpstr>
      <vt:lpstr>Literature Review</vt:lpstr>
      <vt:lpstr>Literature Review</vt:lpstr>
      <vt:lpstr>Proposed Method</vt:lpstr>
      <vt:lpstr>Objectives</vt:lpstr>
      <vt:lpstr>Methodology</vt:lpstr>
      <vt:lpstr>Timeline of Project</vt:lpstr>
      <vt:lpstr>Expected Outcomes</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PARINITHA M</cp:lastModifiedBy>
  <cp:revision>25</cp:revision>
  <dcterms:created xsi:type="dcterms:W3CDTF">2023-03-16T03:26:27Z</dcterms:created>
  <dcterms:modified xsi:type="dcterms:W3CDTF">2025-05-14T18:51:21Z</dcterms:modified>
</cp:coreProperties>
</file>