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928805774278217E-2"/>
          <c:y val="6.5585875984251973E-2"/>
          <c:w val="0.7251594488188976"/>
          <c:h val="0.82534645669291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Upto 25</c:v>
                </c:pt>
                <c:pt idx="1">
                  <c:v>26-35</c:v>
                </c:pt>
                <c:pt idx="2">
                  <c:v>36-45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Upto 25</c:v>
                </c:pt>
                <c:pt idx="1">
                  <c:v>26-35</c:v>
                </c:pt>
                <c:pt idx="2">
                  <c:v>36-45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Sheet1!$E$4</c:f>
              <c:strCache>
                <c:ptCount val="1"/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Upto 25</c:v>
                </c:pt>
                <c:pt idx="1">
                  <c:v>26-35</c:v>
                </c:pt>
                <c:pt idx="2">
                  <c:v>36-45</c:v>
                </c:pt>
                <c:pt idx="3">
                  <c:v>Total</c:v>
                </c:pt>
              </c:strCache>
            </c:strRef>
          </c:cat>
          <c:val>
            <c:numRef>
              <c:f>Sheet1!$E$5:$E$8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086080"/>
        <c:axId val="181105792"/>
      </c:barChart>
      <c:catAx>
        <c:axId val="161086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81105792"/>
        <c:crosses val="autoZero"/>
        <c:auto val="1"/>
        <c:lblAlgn val="ctr"/>
        <c:lblOffset val="100"/>
        <c:noMultiLvlLbl val="0"/>
      </c:catAx>
      <c:valAx>
        <c:axId val="181105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086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82D28-6676-4983-A1C1-30FEE499AB11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8338E-69A3-4B6E-ADBB-7AA1E545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8338E-69A3-4B6E-ADBB-7AA1E54528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1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3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1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6AE6-CF00-43CA-81CC-F16D4999E2F2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81F9-59A1-4118-B105-1DE1E459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0"/>
            <a:ext cx="10820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28600" y="3810000"/>
            <a:ext cx="3124200" cy="27431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REVERSE ENGINEERING ADVERTISEMENT</a:t>
            </a:r>
          </a:p>
          <a:p>
            <a:pPr algn="ctr"/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 smtClean="0"/>
              <a:t>- YUKTHIKA .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0"/>
            <a:ext cx="803136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From the graph we can Infer that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2400" i="1" dirty="0" smtClean="0"/>
              <a:t>1.Teenagers in the age group of 25 and below most</a:t>
            </a:r>
          </a:p>
          <a:p>
            <a:r>
              <a:rPr lang="en-US" sz="2400" i="1" dirty="0" smtClean="0"/>
              <a:t> likely prefer to eat pizza(Both Boys and Girls).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2.The category of age people between 26-35 much more</a:t>
            </a:r>
          </a:p>
          <a:p>
            <a:r>
              <a:rPr lang="en-US" sz="2400" i="1" dirty="0" smtClean="0"/>
              <a:t>  have craving for pizza Compared to that of people in </a:t>
            </a:r>
          </a:p>
          <a:p>
            <a:r>
              <a:rPr lang="en-US" sz="2400" i="1" dirty="0" smtClean="0"/>
              <a:t>36-45.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3.People at the age of 36-45 do not have much interest</a:t>
            </a:r>
          </a:p>
          <a:p>
            <a:r>
              <a:rPr lang="en-US" sz="2400" i="1" dirty="0" smtClean="0"/>
              <a:t> on pizza compared to other Two category of people.</a:t>
            </a:r>
          </a:p>
        </p:txBody>
      </p:sp>
    </p:spTree>
    <p:extLst>
      <p:ext uri="{BB962C8B-B14F-4D97-AF65-F5344CB8AC3E}">
        <p14:creationId xmlns:p14="http://schemas.microsoft.com/office/powerpoint/2010/main" val="34334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914400"/>
            <a:ext cx="4495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D60093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CONCLUSION: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ustomer </a:t>
            </a:r>
            <a:r>
              <a:rPr lang="en-US" sz="2000" dirty="0"/>
              <a:t>satisfaction towards fast </a:t>
            </a:r>
            <a:r>
              <a:rPr lang="en-US" sz="2000" dirty="0" smtClean="0"/>
              <a:t>food restaurant </a:t>
            </a:r>
            <a:r>
              <a:rPr lang="en-US" sz="2000" dirty="0"/>
              <a:t>was significantly related to </a:t>
            </a:r>
            <a:r>
              <a:rPr lang="en-US" sz="2000" dirty="0" smtClean="0"/>
              <a:t>behavioral intentions </a:t>
            </a:r>
            <a:r>
              <a:rPr lang="en-US" sz="2000" dirty="0"/>
              <a:t>of customers</a:t>
            </a:r>
            <a:r>
              <a:rPr lang="en-US" sz="1200" dirty="0"/>
              <a:t>. </a:t>
            </a:r>
            <a:endParaRPr lang="en-US" sz="1200" dirty="0">
              <a:solidFill>
                <a:srgbClr val="D60093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065316" y="2545616"/>
            <a:ext cx="266700" cy="6062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914400" y="1687116"/>
            <a:ext cx="173182" cy="2940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3200400"/>
            <a:ext cx="7161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xamined </a:t>
            </a:r>
            <a:r>
              <a:rPr lang="en-US" dirty="0"/>
              <a:t>the customer satisfaction towards Domino's Pizza in Chennai by </a:t>
            </a:r>
            <a:endParaRPr lang="en-US" dirty="0" smtClean="0"/>
          </a:p>
          <a:p>
            <a:r>
              <a:rPr lang="en-US" dirty="0" smtClean="0"/>
              <a:t>employing </a:t>
            </a:r>
            <a:r>
              <a:rPr lang="en-US" dirty="0"/>
              <a:t>percentage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914400" y="3267255"/>
            <a:ext cx="228600" cy="2563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101685" y="3846731"/>
            <a:ext cx="303067" cy="6096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3727" y="4779818"/>
            <a:ext cx="682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was found that most of the respondents were satisfied with service followed by the quality and taste.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893618" y="4856018"/>
            <a:ext cx="152400" cy="2469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971800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0" t="-810" r="-2577" b="8923"/>
          <a:stretch/>
        </p:blipFill>
        <p:spPr>
          <a:xfrm>
            <a:off x="10220" y="-152400"/>
            <a:ext cx="9514780" cy="701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" y="27709"/>
            <a:ext cx="29464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05729"/>
            <a:ext cx="2819400" cy="2667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" y="4481966"/>
            <a:ext cx="2586466" cy="2071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5885" y="3091543"/>
            <a:ext cx="370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en-US" sz="48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799"/>
            <a:ext cx="8854527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206877"/>
            <a:ext cx="6858000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The Domino's menu varies by region. The current Domino's menu in the United States features a variety of </a:t>
            </a:r>
            <a:r>
              <a:rPr lang="en-US" dirty="0" smtClean="0"/>
              <a:t>Italian-American main </a:t>
            </a:r>
            <a:r>
              <a:rPr lang="en-US" dirty="0"/>
              <a:t>and side dishes. Pizza is the primary focus, with traditional, specialty, and custom pizzas available in a variety of crust styles and toppings. In 2011, Domino's launched artisan-style pizzas. Additional entrees include </a:t>
            </a:r>
            <a:r>
              <a:rPr lang="en-US" dirty="0" smtClean="0"/>
              <a:t>pasta,</a:t>
            </a:r>
            <a:r>
              <a:rPr lang="en-US" dirty="0"/>
              <a:t> bread </a:t>
            </a:r>
            <a:r>
              <a:rPr lang="en-US" dirty="0" smtClean="0"/>
              <a:t>bowls, </a:t>
            </a:r>
            <a:r>
              <a:rPr lang="en-US" dirty="0"/>
              <a:t>and oven-baked sandwiches. The menu offers chicken and bread sides, as well as beverages and </a:t>
            </a:r>
            <a:r>
              <a:rPr lang="en-US" dirty="0" smtClean="0"/>
              <a:t>desserts</a:t>
            </a:r>
          </a:p>
          <a:p>
            <a:endParaRPr lang="en-US" dirty="0" smtClean="0"/>
          </a:p>
          <a:p>
            <a:r>
              <a:rPr lang="en-US" b="1" dirty="0"/>
              <a:t>Domino's Pizza</a:t>
            </a:r>
            <a:r>
              <a:rPr lang="en-US" dirty="0"/>
              <a:t> is the best selling brand of Pizza in India, known for its taste and also the largest pizza seller worldwide.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ABOUT DOMINO’S PIZZA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OBJECTIVE GOAL OF DOMINO PIZZA:</a:t>
            </a:r>
            <a:endParaRPr lang="en-US" sz="3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27018"/>
            <a:ext cx="6553200" cy="3124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i="1" dirty="0" smtClean="0">
                <a:solidFill>
                  <a:schemeClr val="tx1"/>
                </a:solidFill>
              </a:rPr>
              <a:t>Includes</a:t>
            </a:r>
            <a:r>
              <a:rPr lang="en-US" sz="2400" i="1" dirty="0">
                <a:solidFill>
                  <a:schemeClr val="tx1"/>
                </a:solidFill>
              </a:rPr>
              <a:t> adults 20 to 54 years old who socialize and have </a:t>
            </a:r>
            <a:r>
              <a:rPr lang="en-US" sz="2400" i="1" dirty="0" smtClean="0">
                <a:solidFill>
                  <a:schemeClr val="tx1"/>
                </a:solidFill>
              </a:rPr>
              <a:t>families.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i="1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i="1" dirty="0">
                <a:solidFill>
                  <a:schemeClr val="tx1"/>
                </a:solidFill>
              </a:rPr>
              <a:t>Ages 4 to 19 prefer pizza over any fast food and often influence family dining decisions.</a:t>
            </a:r>
            <a:r>
              <a:rPr lang="en-US" sz="2400" dirty="0"/>
              <a:t> </a:t>
            </a:r>
            <a:endParaRPr lang="en-US" sz="24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sz="24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i="1" dirty="0" smtClean="0">
                <a:solidFill>
                  <a:schemeClr val="tx1"/>
                </a:solidFill>
              </a:rPr>
              <a:t>Hence </a:t>
            </a:r>
            <a:r>
              <a:rPr lang="en-US" sz="2400" i="1" dirty="0">
                <a:solidFill>
                  <a:schemeClr val="tx1"/>
                </a:solidFill>
              </a:rPr>
              <a:t>it's target audience ranges from </a:t>
            </a:r>
            <a:r>
              <a:rPr lang="en-US" sz="2400" b="1" i="1" dirty="0">
                <a:solidFill>
                  <a:schemeClr val="tx1"/>
                </a:solidFill>
              </a:rPr>
              <a:t>teens to young adults (15 to 27 year-olds)</a:t>
            </a:r>
            <a:r>
              <a:rPr lang="en-US" sz="2400" i="1" dirty="0">
                <a:solidFill>
                  <a:schemeClr val="tx1"/>
                </a:solidFill>
              </a:rPr>
              <a:t> as this age group likes eating pizzas the most</a:t>
            </a:r>
            <a:r>
              <a:rPr lang="en-US" sz="2900" i="1" dirty="0">
                <a:solidFill>
                  <a:schemeClr val="tx1"/>
                </a:solidFill>
              </a:rPr>
              <a:t>.</a:t>
            </a:r>
            <a:endParaRPr lang="en-US" sz="2900" i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76399"/>
            <a:ext cx="7086599" cy="26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know the consumer perception and preference about dominos products. </a:t>
            </a:r>
          </a:p>
          <a:p>
            <a:r>
              <a:rPr lang="en-US" dirty="0"/>
              <a:t>To know the customer satisfaction in pricing factors. </a:t>
            </a:r>
          </a:p>
          <a:p>
            <a:r>
              <a:rPr lang="en-US" dirty="0"/>
              <a:t>To know the customer satisfaction in delivery of their order. </a:t>
            </a:r>
          </a:p>
          <a:p>
            <a:r>
              <a:rPr lang="en-US" dirty="0"/>
              <a:t>To give suggestions to company to improve their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Collected: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           Location : Chennai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18461"/>
              </p:ext>
            </p:extLst>
          </p:nvPr>
        </p:nvGraphicFramePr>
        <p:xfrm>
          <a:off x="1752600" y="2362200"/>
          <a:ext cx="60960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</a:t>
                      </a:r>
                      <a:r>
                        <a:rPr lang="en-US" baseline="0" dirty="0" smtClean="0"/>
                        <a:t> -25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26-35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36-45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5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/>
              <a:t>HYPOTHESIS 1 </a:t>
            </a:r>
            <a:r>
              <a:rPr lang="en-US" sz="1800" b="1" i="1" dirty="0" smtClean="0"/>
              <a:t>  H0</a:t>
            </a:r>
            <a:endParaRPr lang="en-US" sz="1800" b="1" i="1" dirty="0"/>
          </a:p>
          <a:p>
            <a:r>
              <a:rPr lang="en-US" sz="1800" dirty="0"/>
              <a:t>Null Hypothesis: </a:t>
            </a:r>
          </a:p>
          <a:p>
            <a:r>
              <a:rPr lang="en-US" sz="1800" dirty="0"/>
              <a:t>There is no significant difference between male and female respondents with respect to the f</a:t>
            </a:r>
            <a:r>
              <a:rPr lang="en-US" sz="1800" dirty="0" smtClean="0"/>
              <a:t>actors </a:t>
            </a:r>
            <a:r>
              <a:rPr lang="en-US" sz="1800" dirty="0"/>
              <a:t>of customer satisfaction towards Dominos Pizza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sz="1800" b="1" i="1" dirty="0"/>
              <a:t>HYPOTHESIS 2 </a:t>
            </a:r>
            <a:r>
              <a:rPr lang="en-US" sz="1800" b="1" i="1" dirty="0" smtClean="0"/>
              <a:t>   H1</a:t>
            </a:r>
            <a:endParaRPr lang="en-US" sz="1800" b="1" i="1" dirty="0"/>
          </a:p>
          <a:p>
            <a:r>
              <a:rPr lang="en-US" sz="1800" dirty="0"/>
              <a:t>There is no association between gender and overall satisfaction towards Dominos </a:t>
            </a:r>
            <a:r>
              <a:rPr lang="en-US" sz="1800" dirty="0" smtClean="0"/>
              <a:t>Pizza. Hence P</a:t>
            </a:r>
            <a:r>
              <a:rPr lang="en-US" dirty="0" smtClean="0"/>
              <a:t> </a:t>
            </a:r>
            <a:r>
              <a:rPr lang="en-US" sz="1800" dirty="0" smtClean="0"/>
              <a:t>value is </a:t>
            </a:r>
            <a:r>
              <a:rPr lang="en-US" sz="1800" b="1" dirty="0" smtClean="0">
                <a:solidFill>
                  <a:srgbClr val="C00000"/>
                </a:solidFill>
              </a:rPr>
              <a:t>0.29</a:t>
            </a:r>
            <a:r>
              <a:rPr lang="en-US" sz="1800" dirty="0" smtClean="0"/>
              <a:t> So </a:t>
            </a:r>
            <a:r>
              <a:rPr lang="en-US" sz="1800" b="1" dirty="0" smtClean="0">
                <a:solidFill>
                  <a:srgbClr val="C00000"/>
                </a:solidFill>
              </a:rPr>
              <a:t>Null value accepted</a:t>
            </a:r>
            <a:endParaRPr lang="en-US" sz="1800" b="1" dirty="0">
              <a:solidFill>
                <a:srgbClr val="C00000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7578"/>
              </p:ext>
            </p:extLst>
          </p:nvPr>
        </p:nvGraphicFramePr>
        <p:xfrm>
          <a:off x="1295400" y="3819698"/>
          <a:ext cx="7240273" cy="3017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16823"/>
                <a:gridCol w="716823"/>
                <a:gridCol w="716823"/>
                <a:gridCol w="716823"/>
                <a:gridCol w="716823"/>
                <a:gridCol w="716823"/>
                <a:gridCol w="716823"/>
                <a:gridCol w="806427"/>
                <a:gridCol w="627222"/>
                <a:gridCol w="116840"/>
                <a:gridCol w="672023"/>
              </a:tblGrid>
              <a:tr h="1395867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CHI-</a:t>
                      </a:r>
                    </a:p>
                    <a:p>
                      <a:r>
                        <a:rPr lang="en-US" dirty="0" smtClean="0"/>
                        <a:t>SQUARE VALUE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2417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10.768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</a:tr>
              <a:tr h="610692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5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85800" y="7620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TEST ANALYSIS PERFORMED:</a:t>
            </a:r>
            <a:b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 smtClean="0"/>
              <a:t>Y=SALES IN DISCRETE</a:t>
            </a:r>
            <a:br>
              <a:rPr lang="en-US" sz="2400" dirty="0" smtClean="0"/>
            </a:br>
            <a:r>
              <a:rPr lang="en-US" sz="2400" dirty="0" smtClean="0"/>
              <a:t>                   X=AGE GROUP IN CONTINUOUS</a:t>
            </a:r>
            <a:endParaRPr lang="en-US" sz="2400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23339034"/>
              </p:ext>
            </p:extLst>
          </p:nvPr>
        </p:nvGraphicFramePr>
        <p:xfrm>
          <a:off x="1371600" y="2286000"/>
          <a:ext cx="6096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94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327</Words>
  <Application>Microsoft Office PowerPoint</Application>
  <PresentationFormat>On-screen Show (4:3)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ABOUT DOMINO’S PIZZA</vt:lpstr>
      <vt:lpstr>OBJECTIVE GOAL OF DOMINO PIZZA:</vt:lpstr>
      <vt:lpstr>Study:</vt:lpstr>
      <vt:lpstr>Data Collected: </vt:lpstr>
      <vt:lpstr>INFERENCE: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cOrE I5</dc:creator>
  <cp:lastModifiedBy>DeLL cOrE I5</cp:lastModifiedBy>
  <cp:revision>20</cp:revision>
  <dcterms:created xsi:type="dcterms:W3CDTF">2022-03-27T07:04:09Z</dcterms:created>
  <dcterms:modified xsi:type="dcterms:W3CDTF">2022-03-27T20:59:26Z</dcterms:modified>
</cp:coreProperties>
</file>