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Maven Pro" charset="0"/>
      <p:regular r:id="rId22"/>
      <p:bold r:id="rId23"/>
    </p:embeddedFont>
    <p:embeddedFont>
      <p:font typeface="Nunito" charset="0"/>
      <p:regular r:id="rId24"/>
      <p:bold r:id="rId25"/>
      <p:italic r:id="rId26"/>
      <p:boldItalic r:id="rId27"/>
    </p:embeddedFont>
    <p:embeddedFont>
      <p:font typeface="Roboto"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AD2C546-21A0-4549-8918-F7299CCB8628}">
  <a:tblStyle styleId="{CAD2C546-21A0-4549-8918-F7299CCB86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15" y="-65"/>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cad3aaca6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cad3aac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ce2c6b8f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ce2c6b8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ce23e4c0f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ce23e4c0f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ce23e4c0f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ce23e4c0f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cbf0f3ebd4_0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cbf0f3ebd4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cbf0f3ebd4_0_2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cbf0f3ebd4_0_2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cbf0f3ebd4_0_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cbf0f3ebd4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ca815ea260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ca815ea260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ca815ea260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ca815ea260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cbf0f3ebd4_0_1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cbf0f3ebd4_0_1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bf0f3ebd4_0_18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bf0f3ebd4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a815ea260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a815ea26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e23e4c0f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ce23e4c0f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ce2c6b8f7f_4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ce2c6b8f7f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cbf0f3ebd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cbf0f3ebd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ce23e4c0f5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ce23e4c0f5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cbf0f3ebd4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cbf0f3ebd4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cbf0f3ebd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cbf0f3ebd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feature engineering, our goal was to take the features we gathered from the ACS data and grouped several of them together. One of them is shown in the slide. The feature (female under 18) variable captures information of several individual features such as females under 5, females 5-9 and others. These were then grouped further into an age feature. Akin to this grouping, we also grouped several other features such as rent burden, commute types (public or private), income brackets and size of dwellings etc. We also removed redundant features such as additional geoid which was a blank field and married households, whose information was already captured by family households. Furthermore, we also added additional features such as the water to land ratio in each zipcode of the two cities. This analysis leads us from over 240 features to just 59 of the most relevant features for development of our models.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324F"/>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709700" y="1065200"/>
            <a:ext cx="5599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 Tale of Two Cities</a:t>
            </a:r>
            <a:endParaRPr/>
          </a:p>
        </p:txBody>
      </p:sp>
      <p:sp>
        <p:nvSpPr>
          <p:cNvPr id="278" name="Google Shape;278;p13"/>
          <p:cNvSpPr txBox="1">
            <a:spLocks noGrp="1"/>
          </p:cNvSpPr>
          <p:nvPr>
            <p:ph type="subTitle" idx="1"/>
          </p:nvPr>
        </p:nvSpPr>
        <p:spPr>
          <a:xfrm>
            <a:off x="824000" y="2571750"/>
            <a:ext cx="5942400" cy="187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Chitra Sharathchandra, Gabriela Huelgas Morales, Guillermo Ruiz Cavero, Juan Vasquez, Yukti Kathuria</a:t>
            </a:r>
            <a:endParaRPr sz="170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462" name="Google Shape;462;p22"/>
          <p:cNvPicPr preferRelativeResize="0"/>
          <p:nvPr/>
        </p:nvPicPr>
        <p:blipFill>
          <a:blip r:embed="rId3">
            <a:alphaModFix/>
          </a:blip>
          <a:stretch>
            <a:fillRect/>
          </a:stretch>
        </p:blipFill>
        <p:spPr>
          <a:xfrm>
            <a:off x="152400" y="4571200"/>
            <a:ext cx="8439150" cy="466725"/>
          </a:xfrm>
          <a:prstGeom prst="rect">
            <a:avLst/>
          </a:prstGeom>
          <a:noFill/>
          <a:ln>
            <a:noFill/>
          </a:ln>
        </p:spPr>
      </p:pic>
      <p:sp>
        <p:nvSpPr>
          <p:cNvPr id="463" name="Google Shape;463;p22"/>
          <p:cNvSpPr txBox="1">
            <a:spLocks noGrp="1"/>
          </p:cNvSpPr>
          <p:nvPr>
            <p:ph type="title" idx="4294967295"/>
          </p:nvPr>
        </p:nvSpPr>
        <p:spPr>
          <a:xfrm>
            <a:off x="751950" y="327475"/>
            <a:ext cx="70305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Jumpstart</a:t>
            </a:r>
            <a:endParaRPr sz="2820"/>
          </a:p>
        </p:txBody>
      </p:sp>
      <p:pic>
        <p:nvPicPr>
          <p:cNvPr id="464" name="Google Shape;464;p22"/>
          <p:cNvPicPr preferRelativeResize="0"/>
          <p:nvPr/>
        </p:nvPicPr>
        <p:blipFill>
          <a:blip r:embed="rId4">
            <a:alphaModFix/>
          </a:blip>
          <a:stretch>
            <a:fillRect/>
          </a:stretch>
        </p:blipFill>
        <p:spPr>
          <a:xfrm>
            <a:off x="228753" y="304800"/>
            <a:ext cx="390525" cy="685800"/>
          </a:xfrm>
          <a:prstGeom prst="rect">
            <a:avLst/>
          </a:prstGeom>
          <a:noFill/>
          <a:ln>
            <a:noFill/>
          </a:ln>
        </p:spPr>
      </p:pic>
      <p:cxnSp>
        <p:nvCxnSpPr>
          <p:cNvPr id="465" name="Google Shape;465;p22"/>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pic>
        <p:nvPicPr>
          <p:cNvPr id="466" name="Google Shape;466;p22"/>
          <p:cNvPicPr preferRelativeResize="0"/>
          <p:nvPr/>
        </p:nvPicPr>
        <p:blipFill>
          <a:blip r:embed="rId5">
            <a:alphaModFix/>
          </a:blip>
          <a:stretch>
            <a:fillRect/>
          </a:stretch>
        </p:blipFill>
        <p:spPr>
          <a:xfrm>
            <a:off x="1051925" y="1058488"/>
            <a:ext cx="6640099" cy="342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pic>
        <p:nvPicPr>
          <p:cNvPr id="471" name="Google Shape;471;p23"/>
          <p:cNvPicPr preferRelativeResize="0"/>
          <p:nvPr/>
        </p:nvPicPr>
        <p:blipFill>
          <a:blip r:embed="rId3">
            <a:alphaModFix/>
          </a:blip>
          <a:stretch>
            <a:fillRect/>
          </a:stretch>
        </p:blipFill>
        <p:spPr>
          <a:xfrm>
            <a:off x="152400" y="4571200"/>
            <a:ext cx="8439150" cy="466725"/>
          </a:xfrm>
          <a:prstGeom prst="rect">
            <a:avLst/>
          </a:prstGeom>
          <a:noFill/>
          <a:ln>
            <a:noFill/>
          </a:ln>
        </p:spPr>
      </p:pic>
      <p:sp>
        <p:nvSpPr>
          <p:cNvPr id="472" name="Google Shape;472;p23"/>
          <p:cNvSpPr txBox="1">
            <a:spLocks noGrp="1"/>
          </p:cNvSpPr>
          <p:nvPr>
            <p:ph type="title" idx="4294967295"/>
          </p:nvPr>
        </p:nvSpPr>
        <p:spPr>
          <a:xfrm>
            <a:off x="751950" y="327475"/>
            <a:ext cx="70305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Predicting in Different Cities</a:t>
            </a:r>
            <a:endParaRPr sz="2820"/>
          </a:p>
        </p:txBody>
      </p:sp>
      <p:pic>
        <p:nvPicPr>
          <p:cNvPr id="473" name="Google Shape;473;p23"/>
          <p:cNvPicPr preferRelativeResize="0"/>
          <p:nvPr/>
        </p:nvPicPr>
        <p:blipFill>
          <a:blip r:embed="rId4">
            <a:alphaModFix/>
          </a:blip>
          <a:stretch>
            <a:fillRect/>
          </a:stretch>
        </p:blipFill>
        <p:spPr>
          <a:xfrm>
            <a:off x="228753" y="304800"/>
            <a:ext cx="390525" cy="685800"/>
          </a:xfrm>
          <a:prstGeom prst="rect">
            <a:avLst/>
          </a:prstGeom>
          <a:noFill/>
          <a:ln>
            <a:noFill/>
          </a:ln>
        </p:spPr>
      </p:pic>
      <p:cxnSp>
        <p:nvCxnSpPr>
          <p:cNvPr id="474" name="Google Shape;474;p23"/>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pic>
        <p:nvPicPr>
          <p:cNvPr id="475" name="Google Shape;475;p23"/>
          <p:cNvPicPr preferRelativeResize="0"/>
          <p:nvPr/>
        </p:nvPicPr>
        <p:blipFill>
          <a:blip r:embed="rId5">
            <a:alphaModFix/>
          </a:blip>
          <a:stretch>
            <a:fillRect/>
          </a:stretch>
        </p:blipFill>
        <p:spPr>
          <a:xfrm>
            <a:off x="751950" y="1097525"/>
            <a:ext cx="6495551" cy="342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Google Shape;480;p24"/>
          <p:cNvPicPr preferRelativeResize="0"/>
          <p:nvPr/>
        </p:nvPicPr>
        <p:blipFill>
          <a:blip r:embed="rId3">
            <a:alphaModFix/>
          </a:blip>
          <a:stretch>
            <a:fillRect/>
          </a:stretch>
        </p:blipFill>
        <p:spPr>
          <a:xfrm>
            <a:off x="152400" y="4571200"/>
            <a:ext cx="8439150" cy="466725"/>
          </a:xfrm>
          <a:prstGeom prst="rect">
            <a:avLst/>
          </a:prstGeom>
          <a:noFill/>
          <a:ln>
            <a:noFill/>
          </a:ln>
        </p:spPr>
      </p:pic>
      <p:sp>
        <p:nvSpPr>
          <p:cNvPr id="481" name="Google Shape;481;p24"/>
          <p:cNvSpPr txBox="1">
            <a:spLocks noGrp="1"/>
          </p:cNvSpPr>
          <p:nvPr>
            <p:ph type="title" idx="4294967295"/>
          </p:nvPr>
        </p:nvSpPr>
        <p:spPr>
          <a:xfrm>
            <a:off x="751950" y="327475"/>
            <a:ext cx="70305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Feature Importance</a:t>
            </a:r>
            <a:endParaRPr sz="2820"/>
          </a:p>
        </p:txBody>
      </p:sp>
      <p:pic>
        <p:nvPicPr>
          <p:cNvPr id="482" name="Google Shape;482;p24"/>
          <p:cNvPicPr preferRelativeResize="0"/>
          <p:nvPr/>
        </p:nvPicPr>
        <p:blipFill>
          <a:blip r:embed="rId4">
            <a:alphaModFix/>
          </a:blip>
          <a:stretch>
            <a:fillRect/>
          </a:stretch>
        </p:blipFill>
        <p:spPr>
          <a:xfrm>
            <a:off x="228753" y="304800"/>
            <a:ext cx="390525" cy="685800"/>
          </a:xfrm>
          <a:prstGeom prst="rect">
            <a:avLst/>
          </a:prstGeom>
          <a:noFill/>
          <a:ln>
            <a:noFill/>
          </a:ln>
        </p:spPr>
      </p:pic>
      <p:cxnSp>
        <p:nvCxnSpPr>
          <p:cNvPr id="483" name="Google Shape;483;p24"/>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pic>
        <p:nvPicPr>
          <p:cNvPr id="484" name="Google Shape;484;p24"/>
          <p:cNvPicPr preferRelativeResize="0"/>
          <p:nvPr/>
        </p:nvPicPr>
        <p:blipFill>
          <a:blip r:embed="rId5">
            <a:alphaModFix/>
          </a:blip>
          <a:stretch>
            <a:fillRect/>
          </a:stretch>
        </p:blipFill>
        <p:spPr>
          <a:xfrm>
            <a:off x="1838478" y="1070875"/>
            <a:ext cx="5093469" cy="342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25"/>
          <p:cNvPicPr preferRelativeResize="0"/>
          <p:nvPr/>
        </p:nvPicPr>
        <p:blipFill>
          <a:blip r:embed="rId3">
            <a:alphaModFix/>
          </a:blip>
          <a:stretch>
            <a:fillRect/>
          </a:stretch>
        </p:blipFill>
        <p:spPr>
          <a:xfrm>
            <a:off x="152400" y="4571200"/>
            <a:ext cx="8439150" cy="466725"/>
          </a:xfrm>
          <a:prstGeom prst="rect">
            <a:avLst/>
          </a:prstGeom>
          <a:noFill/>
          <a:ln>
            <a:noFill/>
          </a:ln>
        </p:spPr>
      </p:pic>
      <p:sp>
        <p:nvSpPr>
          <p:cNvPr id="490" name="Google Shape;490;p25"/>
          <p:cNvSpPr txBox="1">
            <a:spLocks noGrp="1"/>
          </p:cNvSpPr>
          <p:nvPr>
            <p:ph type="title" idx="4294967295"/>
          </p:nvPr>
        </p:nvSpPr>
        <p:spPr>
          <a:xfrm>
            <a:off x="751950" y="327475"/>
            <a:ext cx="70305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Historical Data for Statistical Modelling</a:t>
            </a:r>
            <a:endParaRPr sz="2820"/>
          </a:p>
        </p:txBody>
      </p:sp>
      <p:pic>
        <p:nvPicPr>
          <p:cNvPr id="491" name="Google Shape;491;p25"/>
          <p:cNvPicPr preferRelativeResize="0"/>
          <p:nvPr/>
        </p:nvPicPr>
        <p:blipFill>
          <a:blip r:embed="rId4">
            <a:alphaModFix/>
          </a:blip>
          <a:stretch>
            <a:fillRect/>
          </a:stretch>
        </p:blipFill>
        <p:spPr>
          <a:xfrm>
            <a:off x="228753" y="304800"/>
            <a:ext cx="390525" cy="685800"/>
          </a:xfrm>
          <a:prstGeom prst="rect">
            <a:avLst/>
          </a:prstGeom>
          <a:noFill/>
          <a:ln>
            <a:noFill/>
          </a:ln>
        </p:spPr>
      </p:pic>
      <p:cxnSp>
        <p:nvCxnSpPr>
          <p:cNvPr id="492" name="Google Shape;492;p25"/>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pic>
        <p:nvPicPr>
          <p:cNvPr id="493" name="Google Shape;493;p25"/>
          <p:cNvPicPr preferRelativeResize="0"/>
          <p:nvPr/>
        </p:nvPicPr>
        <p:blipFill>
          <a:blip r:embed="rId5">
            <a:alphaModFix/>
          </a:blip>
          <a:stretch>
            <a:fillRect/>
          </a:stretch>
        </p:blipFill>
        <p:spPr>
          <a:xfrm>
            <a:off x="619275" y="994675"/>
            <a:ext cx="6390724" cy="3424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pic>
        <p:nvPicPr>
          <p:cNvPr id="498" name="Google Shape;498;p26"/>
          <p:cNvPicPr preferRelativeResize="0"/>
          <p:nvPr/>
        </p:nvPicPr>
        <p:blipFill>
          <a:blip r:embed="rId3">
            <a:alphaModFix/>
          </a:blip>
          <a:stretch>
            <a:fillRect/>
          </a:stretch>
        </p:blipFill>
        <p:spPr>
          <a:xfrm>
            <a:off x="4945409" y="1812385"/>
            <a:ext cx="3524592" cy="2442299"/>
          </a:xfrm>
          <a:prstGeom prst="rect">
            <a:avLst/>
          </a:prstGeom>
          <a:noFill/>
          <a:ln>
            <a:noFill/>
          </a:ln>
        </p:spPr>
      </p:pic>
      <p:sp>
        <p:nvSpPr>
          <p:cNvPr id="499" name="Google Shape;499;p26"/>
          <p:cNvSpPr txBox="1"/>
          <p:nvPr/>
        </p:nvSpPr>
        <p:spPr>
          <a:xfrm rot="-5400000">
            <a:off x="3825825" y="2776115"/>
            <a:ext cx="23124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highlight>
                  <a:srgbClr val="FFFFFF"/>
                </a:highlight>
                <a:latin typeface="Nunito"/>
                <a:ea typeface="Nunito"/>
                <a:cs typeface="Nunito"/>
                <a:sym typeface="Nunito"/>
              </a:rPr>
              <a:t>Future ZRI</a:t>
            </a:r>
            <a:endParaRPr sz="1300">
              <a:highlight>
                <a:srgbClr val="FFFFFF"/>
              </a:highlight>
              <a:latin typeface="Nunito"/>
              <a:ea typeface="Nunito"/>
              <a:cs typeface="Nunito"/>
              <a:sym typeface="Nunito"/>
            </a:endParaRPr>
          </a:p>
        </p:txBody>
      </p:sp>
      <p:sp>
        <p:nvSpPr>
          <p:cNvPr id="500" name="Google Shape;500;p26"/>
          <p:cNvSpPr txBox="1"/>
          <p:nvPr/>
        </p:nvSpPr>
        <p:spPr>
          <a:xfrm>
            <a:off x="6279149" y="4022034"/>
            <a:ext cx="2312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highlight>
                  <a:srgbClr val="FFFFFF"/>
                </a:highlight>
                <a:latin typeface="Nunito"/>
                <a:ea typeface="Nunito"/>
                <a:cs typeface="Nunito"/>
                <a:sym typeface="Nunito"/>
              </a:rPr>
              <a:t>Past ZRI</a:t>
            </a:r>
            <a:endParaRPr sz="1300">
              <a:highlight>
                <a:srgbClr val="FFFFFF"/>
              </a:highlight>
              <a:latin typeface="Nunito"/>
              <a:ea typeface="Nunito"/>
              <a:cs typeface="Nunito"/>
              <a:sym typeface="Nunito"/>
            </a:endParaRPr>
          </a:p>
        </p:txBody>
      </p:sp>
      <p:grpSp>
        <p:nvGrpSpPr>
          <p:cNvPr id="501" name="Google Shape;501;p26"/>
          <p:cNvGrpSpPr/>
          <p:nvPr/>
        </p:nvGrpSpPr>
        <p:grpSpPr>
          <a:xfrm>
            <a:off x="486325" y="2404003"/>
            <a:ext cx="7018626" cy="1926297"/>
            <a:chOff x="486325" y="2412478"/>
            <a:chExt cx="7018626" cy="1926297"/>
          </a:xfrm>
        </p:grpSpPr>
        <p:grpSp>
          <p:nvGrpSpPr>
            <p:cNvPr id="502" name="Google Shape;502;p26"/>
            <p:cNvGrpSpPr/>
            <p:nvPr/>
          </p:nvGrpSpPr>
          <p:grpSpPr>
            <a:xfrm>
              <a:off x="5410959" y="2412478"/>
              <a:ext cx="2093992" cy="1477467"/>
              <a:chOff x="5681650" y="1740600"/>
              <a:chExt cx="1552600" cy="1095475"/>
            </a:xfrm>
          </p:grpSpPr>
          <p:cxnSp>
            <p:nvCxnSpPr>
              <p:cNvPr id="503" name="Google Shape;503;p26"/>
              <p:cNvCxnSpPr/>
              <p:nvPr/>
            </p:nvCxnSpPr>
            <p:spPr>
              <a:xfrm rot="10800000">
                <a:off x="5681650" y="2647975"/>
                <a:ext cx="2400" cy="188100"/>
              </a:xfrm>
              <a:prstGeom prst="straightConnector1">
                <a:avLst/>
              </a:prstGeom>
              <a:noFill/>
              <a:ln w="19050" cap="flat" cmpd="sng">
                <a:solidFill>
                  <a:srgbClr val="741B47"/>
                </a:solidFill>
                <a:prstDash val="solid"/>
                <a:round/>
                <a:headEnd type="none" w="med" len="med"/>
                <a:tailEnd type="none" w="med" len="med"/>
              </a:ln>
            </p:spPr>
          </p:cxnSp>
          <p:cxnSp>
            <p:nvCxnSpPr>
              <p:cNvPr id="504" name="Google Shape;504;p26"/>
              <p:cNvCxnSpPr/>
              <p:nvPr/>
            </p:nvCxnSpPr>
            <p:spPr>
              <a:xfrm rot="10800000">
                <a:off x="7148500" y="1740600"/>
                <a:ext cx="2400" cy="88200"/>
              </a:xfrm>
              <a:prstGeom prst="straightConnector1">
                <a:avLst/>
              </a:prstGeom>
              <a:noFill/>
              <a:ln w="19050" cap="flat" cmpd="sng">
                <a:solidFill>
                  <a:srgbClr val="BF9000"/>
                </a:solidFill>
                <a:prstDash val="solid"/>
                <a:round/>
                <a:headEnd type="none" w="med" len="med"/>
                <a:tailEnd type="none" w="med" len="med"/>
              </a:ln>
            </p:spPr>
          </p:cxnSp>
          <p:cxnSp>
            <p:nvCxnSpPr>
              <p:cNvPr id="505" name="Google Shape;505;p26"/>
              <p:cNvCxnSpPr/>
              <p:nvPr/>
            </p:nvCxnSpPr>
            <p:spPr>
              <a:xfrm rot="10800000">
                <a:off x="7234250" y="1788450"/>
                <a:ext cx="0" cy="97500"/>
              </a:xfrm>
              <a:prstGeom prst="straightConnector1">
                <a:avLst/>
              </a:prstGeom>
              <a:noFill/>
              <a:ln w="19050" cap="flat" cmpd="sng">
                <a:solidFill>
                  <a:srgbClr val="89208A"/>
                </a:solidFill>
                <a:prstDash val="solid"/>
                <a:round/>
                <a:headEnd type="none" w="med" len="med"/>
                <a:tailEnd type="none" w="med" len="med"/>
              </a:ln>
            </p:spPr>
          </p:cxnSp>
          <p:cxnSp>
            <p:nvCxnSpPr>
              <p:cNvPr id="506" name="Google Shape;506;p26"/>
              <p:cNvCxnSpPr/>
              <p:nvPr/>
            </p:nvCxnSpPr>
            <p:spPr>
              <a:xfrm rot="10800000">
                <a:off x="6596050" y="2033650"/>
                <a:ext cx="2400" cy="107100"/>
              </a:xfrm>
              <a:prstGeom prst="straightConnector1">
                <a:avLst/>
              </a:prstGeom>
              <a:noFill/>
              <a:ln w="19050" cap="flat" cmpd="sng">
                <a:solidFill>
                  <a:srgbClr val="BF9000"/>
                </a:solidFill>
                <a:prstDash val="solid"/>
                <a:round/>
                <a:headEnd type="none" w="med" len="med"/>
                <a:tailEnd type="none" w="med" len="med"/>
              </a:ln>
            </p:spPr>
          </p:cxnSp>
        </p:grpSp>
        <p:sp>
          <p:nvSpPr>
            <p:cNvPr id="507" name="Google Shape;507;p26"/>
            <p:cNvSpPr txBox="1"/>
            <p:nvPr/>
          </p:nvSpPr>
          <p:spPr>
            <a:xfrm>
              <a:off x="486325" y="3483775"/>
              <a:ext cx="3000000" cy="85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a:solidFill>
                    <a:schemeClr val="dk2"/>
                  </a:solidFill>
                  <a:latin typeface="Nunito"/>
                  <a:ea typeface="Nunito"/>
                  <a:cs typeface="Nunito"/>
                  <a:sym typeface="Nunito"/>
                </a:rPr>
                <a:t>            </a:t>
              </a:r>
              <a:endParaRPr sz="1700" b="1">
                <a:solidFill>
                  <a:schemeClr val="dk2"/>
                </a:solidFill>
                <a:latin typeface="Nunito"/>
                <a:ea typeface="Nunito"/>
                <a:cs typeface="Nunito"/>
                <a:sym typeface="Nunito"/>
              </a:endParaRPr>
            </a:p>
            <a:p>
              <a:pPr marL="0" lvl="0" indent="0" algn="l" rtl="0">
                <a:lnSpc>
                  <a:spcPct val="115000"/>
                </a:lnSpc>
                <a:spcBef>
                  <a:spcPts val="1200"/>
                </a:spcBef>
                <a:spcAft>
                  <a:spcPts val="1200"/>
                </a:spcAft>
                <a:buNone/>
              </a:pPr>
              <a:endParaRPr/>
            </a:p>
          </p:txBody>
        </p:sp>
      </p:grpSp>
      <p:graphicFrame>
        <p:nvGraphicFramePr>
          <p:cNvPr id="508" name="Google Shape;508;p26"/>
          <p:cNvGraphicFramePr/>
          <p:nvPr/>
        </p:nvGraphicFramePr>
        <p:xfrm>
          <a:off x="486325" y="1306113"/>
          <a:ext cx="3524600" cy="3047858"/>
        </p:xfrm>
        <a:graphic>
          <a:graphicData uri="http://schemas.openxmlformats.org/drawingml/2006/table">
            <a:tbl>
              <a:tblPr>
                <a:noFill/>
                <a:tableStyleId>{CAD2C546-21A0-4549-8918-F7299CCB8628}</a:tableStyleId>
              </a:tblPr>
              <a:tblGrid>
                <a:gridCol w="1668750"/>
                <a:gridCol w="943225"/>
                <a:gridCol w="912625"/>
              </a:tblGrid>
              <a:tr h="441925">
                <a:tc>
                  <a:txBody>
                    <a:bodyPr/>
                    <a:lstStyle/>
                    <a:p>
                      <a:pPr marL="0" lvl="0" indent="0" algn="ctr" rtl="0">
                        <a:lnSpc>
                          <a:spcPct val="115000"/>
                        </a:lnSpc>
                        <a:spcBef>
                          <a:spcPts val="0"/>
                        </a:spcBef>
                        <a:spcAft>
                          <a:spcPts val="1200"/>
                        </a:spcAft>
                        <a:buNone/>
                      </a:pPr>
                      <a:endParaRPr sz="1700">
                        <a:solidFill>
                          <a:srgbClr val="274E13"/>
                        </a:solidFill>
                        <a:latin typeface="Nunito"/>
                        <a:ea typeface="Nunito"/>
                        <a:cs typeface="Nunito"/>
                        <a:sym typeface="Nuni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gridSpan="2">
                  <a:txBody>
                    <a:bodyPr/>
                    <a:lstStyle/>
                    <a:p>
                      <a:pPr marL="0" lvl="0" indent="0" algn="ctr" rtl="0">
                        <a:lnSpc>
                          <a:spcPct val="115000"/>
                        </a:lnSpc>
                        <a:spcBef>
                          <a:spcPts val="0"/>
                        </a:spcBef>
                        <a:spcAft>
                          <a:spcPts val="1200"/>
                        </a:spcAft>
                        <a:buNone/>
                      </a:pPr>
                      <a:r>
                        <a:rPr lang="en" sz="1300">
                          <a:solidFill>
                            <a:srgbClr val="434343"/>
                          </a:solidFill>
                          <a:latin typeface="Nunito"/>
                          <a:ea typeface="Nunito"/>
                          <a:cs typeface="Nunito"/>
                          <a:sym typeface="Nunito"/>
                        </a:rPr>
                        <a:t>Variance in rental values explained</a:t>
                      </a:r>
                      <a:endParaRPr sz="1300">
                        <a:solidFill>
                          <a:srgbClr val="434343"/>
                        </a:solidFill>
                        <a:latin typeface="Nunito"/>
                        <a:ea typeface="Nunito"/>
                        <a:cs typeface="Nunito"/>
                        <a:sym typeface="Nuni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s-ES"/>
                    </a:p>
                  </a:txBody>
                  <a:tcPr/>
                </a:tc>
              </a:tr>
              <a:tr h="441925">
                <a:tc>
                  <a:txBody>
                    <a:bodyPr/>
                    <a:lstStyle/>
                    <a:p>
                      <a:pPr marL="0" lvl="0" indent="0" algn="ctr" rtl="0">
                        <a:lnSpc>
                          <a:spcPct val="115000"/>
                        </a:lnSpc>
                        <a:spcBef>
                          <a:spcPts val="0"/>
                        </a:spcBef>
                        <a:spcAft>
                          <a:spcPts val="1200"/>
                        </a:spcAft>
                        <a:buNone/>
                      </a:pPr>
                      <a:endParaRPr sz="1700">
                        <a:solidFill>
                          <a:srgbClr val="274E13"/>
                        </a:solidFill>
                        <a:latin typeface="Nunito"/>
                        <a:ea typeface="Nunito"/>
                        <a:cs typeface="Nunito"/>
                        <a:sym typeface="Nunito"/>
                      </a:endParaRPr>
                    </a:p>
                  </a:txBody>
                  <a:tcPr marL="91425" marR="91425" marT="91425" marB="91425" anchor="ctr">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tcPr>
                </a:tc>
                <a:tc>
                  <a:txBody>
                    <a:bodyPr/>
                    <a:lstStyle/>
                    <a:p>
                      <a:pPr marL="0" lvl="0" indent="0" algn="ctr" rtl="0">
                        <a:lnSpc>
                          <a:spcPct val="115000"/>
                        </a:lnSpc>
                        <a:spcBef>
                          <a:spcPts val="0"/>
                        </a:spcBef>
                        <a:spcAft>
                          <a:spcPts val="1200"/>
                        </a:spcAft>
                        <a:buNone/>
                      </a:pPr>
                      <a:r>
                        <a:rPr lang="en">
                          <a:solidFill>
                            <a:srgbClr val="274E13"/>
                          </a:solidFill>
                          <a:latin typeface="Nunito"/>
                          <a:ea typeface="Nunito"/>
                          <a:cs typeface="Nunito"/>
                          <a:sym typeface="Nunito"/>
                        </a:rPr>
                        <a:t>Phoenix</a:t>
                      </a:r>
                      <a:endParaRPr/>
                    </a:p>
                  </a:txBody>
                  <a:tcPr marL="91425" marR="91425" marT="91425" marB="91425" anchor="ctr">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tc>
                  <a:txBody>
                    <a:bodyPr/>
                    <a:lstStyle/>
                    <a:p>
                      <a:pPr marL="0" lvl="0" indent="0" algn="ctr" rtl="0">
                        <a:lnSpc>
                          <a:spcPct val="115000"/>
                        </a:lnSpc>
                        <a:spcBef>
                          <a:spcPts val="0"/>
                        </a:spcBef>
                        <a:spcAft>
                          <a:spcPts val="1200"/>
                        </a:spcAft>
                        <a:buNone/>
                      </a:pPr>
                      <a:r>
                        <a:rPr lang="en">
                          <a:solidFill>
                            <a:schemeClr val="dk2"/>
                          </a:solidFill>
                          <a:latin typeface="Nunito"/>
                          <a:ea typeface="Nunito"/>
                          <a:cs typeface="Nunito"/>
                          <a:sym typeface="Nunito"/>
                        </a:rPr>
                        <a:t> </a:t>
                      </a:r>
                      <a:r>
                        <a:rPr lang="en">
                          <a:solidFill>
                            <a:srgbClr val="6B7539"/>
                          </a:solidFill>
                          <a:latin typeface="Nunito"/>
                          <a:ea typeface="Nunito"/>
                          <a:cs typeface="Nunito"/>
                          <a:sym typeface="Nunito"/>
                        </a:rPr>
                        <a:t>Tampa</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tr>
              <a:tr h="892250">
                <a:tc>
                  <a:txBody>
                    <a:bodyPr/>
                    <a:lstStyle/>
                    <a:p>
                      <a:pPr marL="0" lvl="0" indent="0" algn="ctr" rtl="0">
                        <a:lnSpc>
                          <a:spcPct val="115000"/>
                        </a:lnSpc>
                        <a:spcBef>
                          <a:spcPts val="0"/>
                        </a:spcBef>
                        <a:spcAft>
                          <a:spcPts val="0"/>
                        </a:spcAft>
                        <a:buNone/>
                      </a:pPr>
                      <a:r>
                        <a:rPr lang="en" b="1">
                          <a:solidFill>
                            <a:srgbClr val="093F58"/>
                          </a:solidFill>
                          <a:latin typeface="Nunito"/>
                          <a:ea typeface="Nunito"/>
                          <a:cs typeface="Nunito"/>
                          <a:sym typeface="Nunito"/>
                        </a:rPr>
                        <a:t>Historical values</a:t>
                      </a:r>
                      <a:endParaRPr b="1">
                        <a:solidFill>
                          <a:srgbClr val="093F58"/>
                        </a:solidFill>
                        <a:latin typeface="Nunito"/>
                        <a:ea typeface="Nunito"/>
                        <a:cs typeface="Nunito"/>
                        <a:sym typeface="Nunito"/>
                      </a:endParaRPr>
                    </a:p>
                    <a:p>
                      <a:pPr marL="0" lvl="0" indent="0" algn="ctr" rtl="0">
                        <a:lnSpc>
                          <a:spcPct val="115000"/>
                        </a:lnSpc>
                        <a:spcBef>
                          <a:spcPts val="1200"/>
                        </a:spcBef>
                        <a:spcAft>
                          <a:spcPts val="1200"/>
                        </a:spcAft>
                        <a:buNone/>
                      </a:pPr>
                      <a:r>
                        <a:rPr lang="en" sz="1300">
                          <a:solidFill>
                            <a:schemeClr val="dk2"/>
                          </a:solidFill>
                          <a:latin typeface="Nunito"/>
                          <a:ea typeface="Nunito"/>
                          <a:cs typeface="Nunito"/>
                          <a:sym typeface="Nunito"/>
                        </a:rPr>
                        <a:t>(linear regression)</a:t>
                      </a:r>
                      <a:endParaRPr sz="1300" b="1">
                        <a:solidFill>
                          <a:schemeClr val="dk2"/>
                        </a:solidFill>
                        <a:latin typeface="Nunito"/>
                        <a:ea typeface="Nunito"/>
                        <a:cs typeface="Nunito"/>
                        <a:sym typeface="Nunito"/>
                      </a:endParaRPr>
                    </a:p>
                  </a:txBody>
                  <a:tcPr marL="91425" marR="91425" marT="91425" marB="91425" anchor="ctr">
                    <a:lnL w="9525" cap="flat" cmpd="sng">
                      <a:solidFill>
                        <a:srgbClr val="9E9E9E">
                          <a:alpha val="0"/>
                        </a:srgbClr>
                      </a:solidFill>
                      <a:prstDash val="solid"/>
                      <a:round/>
                      <a:headEnd type="none" w="sm" len="sm"/>
                      <a:tailEnd type="none" w="sm" len="sm"/>
                    </a:lnL>
                    <a:lnB w="9525" cap="flat" cmpd="sng">
                      <a:solidFill>
                        <a:srgbClr val="9E9E9E">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1200"/>
                        </a:spcAft>
                        <a:buNone/>
                      </a:pPr>
                      <a:r>
                        <a:rPr lang="en">
                          <a:solidFill>
                            <a:srgbClr val="274E13"/>
                          </a:solidFill>
                          <a:latin typeface="Nunito"/>
                          <a:ea typeface="Nunito"/>
                          <a:cs typeface="Nunito"/>
                          <a:sym typeface="Nunito"/>
                        </a:rPr>
                        <a:t>94% </a:t>
                      </a:r>
                      <a:r>
                        <a:rPr lang="en" b="1">
                          <a:solidFill>
                            <a:schemeClr val="dk2"/>
                          </a:solidFill>
                          <a:latin typeface="Nunito"/>
                          <a:ea typeface="Nunito"/>
                          <a:cs typeface="Nunito"/>
                          <a:sym typeface="Nunito"/>
                        </a:rPr>
                        <a:t>     </a:t>
                      </a:r>
                      <a:endParaRPr/>
                    </a:p>
                  </a:txBody>
                  <a:tcPr marL="91425" marR="91425" marT="91425" marB="91425" anchor="ctr">
                    <a:lnR w="9525" cap="flat" cmpd="sng">
                      <a:solidFill>
                        <a:srgbClr val="9E9E9E">
                          <a:alpha val="0"/>
                        </a:srgbClr>
                      </a:solidFill>
                      <a:prstDash val="solid"/>
                      <a:round/>
                      <a:headEnd type="none" w="sm" len="sm"/>
                      <a:tailEnd type="none" w="sm" len="sm"/>
                    </a:lnR>
                    <a:lnB w="9525" cap="flat" cmpd="sng">
                      <a:solidFill>
                        <a:srgbClr val="9E9E9E">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1200"/>
                        </a:spcAft>
                        <a:buNone/>
                      </a:pPr>
                      <a:r>
                        <a:rPr lang="en">
                          <a:solidFill>
                            <a:srgbClr val="6B7539"/>
                          </a:solidFill>
                          <a:latin typeface="Nunito"/>
                          <a:ea typeface="Nunito"/>
                          <a:cs typeface="Nunito"/>
                          <a:sym typeface="Nunito"/>
                        </a:rPr>
                        <a:t> 92% </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rgbClr val="9E9E9E">
                          <a:alpha val="0"/>
                        </a:srgbClr>
                      </a:solidFill>
                      <a:prstDash val="solid"/>
                      <a:round/>
                      <a:headEnd type="none" w="sm" len="sm"/>
                      <a:tailEnd type="none" w="sm" len="sm"/>
                    </a:lnB>
                  </a:tcPr>
                </a:tc>
              </a:tr>
              <a:tr h="809025">
                <a:tc>
                  <a:txBody>
                    <a:bodyPr/>
                    <a:lstStyle/>
                    <a:p>
                      <a:pPr marL="0" lvl="0" indent="0" algn="ctr" rtl="0">
                        <a:lnSpc>
                          <a:spcPct val="115000"/>
                        </a:lnSpc>
                        <a:spcBef>
                          <a:spcPts val="0"/>
                        </a:spcBef>
                        <a:spcAft>
                          <a:spcPts val="0"/>
                        </a:spcAft>
                        <a:buNone/>
                      </a:pPr>
                      <a:r>
                        <a:rPr lang="en" b="1">
                          <a:solidFill>
                            <a:srgbClr val="89208A"/>
                          </a:solidFill>
                          <a:latin typeface="Nunito"/>
                          <a:ea typeface="Nunito"/>
                          <a:cs typeface="Nunito"/>
                          <a:sym typeface="Nunito"/>
                        </a:rPr>
                        <a:t>R</a:t>
                      </a:r>
                      <a:r>
                        <a:rPr lang="en" b="1">
                          <a:solidFill>
                            <a:schemeClr val="dk1"/>
                          </a:solidFill>
                          <a:latin typeface="Nunito"/>
                          <a:ea typeface="Nunito"/>
                          <a:cs typeface="Nunito"/>
                          <a:sym typeface="Nunito"/>
                        </a:rPr>
                        <a:t>e</a:t>
                      </a:r>
                      <a:r>
                        <a:rPr lang="en" b="1">
                          <a:solidFill>
                            <a:srgbClr val="89208A"/>
                          </a:solidFill>
                          <a:latin typeface="Nunito"/>
                          <a:ea typeface="Nunito"/>
                          <a:cs typeface="Nunito"/>
                          <a:sym typeface="Nunito"/>
                        </a:rPr>
                        <a:t>s</a:t>
                      </a:r>
                      <a:r>
                        <a:rPr lang="en" b="1">
                          <a:solidFill>
                            <a:schemeClr val="dk1"/>
                          </a:solidFill>
                          <a:latin typeface="Nunito"/>
                          <a:ea typeface="Nunito"/>
                          <a:cs typeface="Nunito"/>
                          <a:sym typeface="Nunito"/>
                        </a:rPr>
                        <a:t>i</a:t>
                      </a:r>
                      <a:r>
                        <a:rPr lang="en" b="1">
                          <a:solidFill>
                            <a:srgbClr val="89208A"/>
                          </a:solidFill>
                          <a:latin typeface="Nunito"/>
                          <a:ea typeface="Nunito"/>
                          <a:cs typeface="Nunito"/>
                          <a:sym typeface="Nunito"/>
                        </a:rPr>
                        <a:t>d</a:t>
                      </a:r>
                      <a:r>
                        <a:rPr lang="en" b="1">
                          <a:solidFill>
                            <a:schemeClr val="dk1"/>
                          </a:solidFill>
                          <a:latin typeface="Nunito"/>
                          <a:ea typeface="Nunito"/>
                          <a:cs typeface="Nunito"/>
                          <a:sym typeface="Nunito"/>
                        </a:rPr>
                        <a:t>u</a:t>
                      </a:r>
                      <a:r>
                        <a:rPr lang="en" b="1">
                          <a:solidFill>
                            <a:srgbClr val="89208A"/>
                          </a:solidFill>
                          <a:latin typeface="Nunito"/>
                          <a:ea typeface="Nunito"/>
                          <a:cs typeface="Nunito"/>
                          <a:sym typeface="Nunito"/>
                        </a:rPr>
                        <a:t>a</a:t>
                      </a:r>
                      <a:r>
                        <a:rPr lang="en" b="1">
                          <a:solidFill>
                            <a:schemeClr val="dk1"/>
                          </a:solidFill>
                          <a:latin typeface="Nunito"/>
                          <a:ea typeface="Nunito"/>
                          <a:cs typeface="Nunito"/>
                          <a:sym typeface="Nunito"/>
                        </a:rPr>
                        <a:t>l</a:t>
                      </a:r>
                      <a:r>
                        <a:rPr lang="en" b="1">
                          <a:solidFill>
                            <a:srgbClr val="89208A"/>
                          </a:solidFill>
                          <a:latin typeface="Nunito"/>
                          <a:ea typeface="Nunito"/>
                          <a:cs typeface="Nunito"/>
                          <a:sym typeface="Nunito"/>
                        </a:rPr>
                        <a:t>s</a:t>
                      </a:r>
                      <a:endParaRPr b="1">
                        <a:solidFill>
                          <a:srgbClr val="89208A"/>
                        </a:solidFill>
                        <a:latin typeface="Nunito"/>
                        <a:ea typeface="Nunito"/>
                        <a:cs typeface="Nunito"/>
                        <a:sym typeface="Nunito"/>
                      </a:endParaRPr>
                    </a:p>
                    <a:p>
                      <a:pPr marL="0" lvl="0" indent="0" algn="ctr" rtl="0">
                        <a:lnSpc>
                          <a:spcPct val="115000"/>
                        </a:lnSpc>
                        <a:spcBef>
                          <a:spcPts val="1200"/>
                        </a:spcBef>
                        <a:spcAft>
                          <a:spcPts val="1200"/>
                        </a:spcAft>
                        <a:buNone/>
                      </a:pPr>
                      <a:r>
                        <a:rPr lang="en" sz="1300">
                          <a:solidFill>
                            <a:schemeClr val="dk2"/>
                          </a:solidFill>
                          <a:latin typeface="Nunito"/>
                          <a:ea typeface="Nunito"/>
                          <a:cs typeface="Nunito"/>
                          <a:sym typeface="Nunito"/>
                        </a:rPr>
                        <a:t>(tree-based model using ACS features)</a:t>
                      </a:r>
                      <a:endParaRPr sz="1300" b="1">
                        <a:solidFill>
                          <a:schemeClr val="dk2"/>
                        </a:solidFill>
                        <a:latin typeface="Nunito"/>
                        <a:ea typeface="Nunito"/>
                        <a:cs typeface="Nunito"/>
                        <a:sym typeface="Nunito"/>
                      </a:endParaRPr>
                    </a:p>
                  </a:txBody>
                  <a:tcPr marL="91425" marR="91425" marT="91425" marB="91425" anchor="ctr">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1200"/>
                        </a:spcAft>
                        <a:buNone/>
                      </a:pPr>
                      <a:r>
                        <a:rPr lang="en">
                          <a:solidFill>
                            <a:srgbClr val="274E13"/>
                          </a:solidFill>
                          <a:latin typeface="Nunito"/>
                          <a:ea typeface="Nunito"/>
                          <a:cs typeface="Nunito"/>
                          <a:sym typeface="Nunito"/>
                        </a:rPr>
                        <a:t> 57%</a:t>
                      </a:r>
                      <a:endParaRPr/>
                    </a:p>
                  </a:txBody>
                  <a:tcPr marL="91425" marR="91425" marT="91425" marB="91425" anchor="ctr">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1200"/>
                        </a:spcAft>
                        <a:buNone/>
                      </a:pPr>
                      <a:r>
                        <a:rPr lang="en">
                          <a:solidFill>
                            <a:srgbClr val="6B7539"/>
                          </a:solidFill>
                          <a:latin typeface="Nunito"/>
                          <a:ea typeface="Nunito"/>
                          <a:cs typeface="Nunito"/>
                          <a:sym typeface="Nunito"/>
                        </a:rPr>
                        <a:t>64%    </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pic>
        <p:nvPicPr>
          <p:cNvPr id="509" name="Google Shape;509;p26"/>
          <p:cNvPicPr preferRelativeResize="0"/>
          <p:nvPr/>
        </p:nvPicPr>
        <p:blipFill>
          <a:blip r:embed="rId4">
            <a:alphaModFix/>
          </a:blip>
          <a:stretch>
            <a:fillRect/>
          </a:stretch>
        </p:blipFill>
        <p:spPr>
          <a:xfrm>
            <a:off x="152400" y="4571200"/>
            <a:ext cx="8439150" cy="466725"/>
          </a:xfrm>
          <a:prstGeom prst="rect">
            <a:avLst/>
          </a:prstGeom>
          <a:noFill/>
          <a:ln>
            <a:noFill/>
          </a:ln>
        </p:spPr>
      </p:pic>
      <p:sp>
        <p:nvSpPr>
          <p:cNvPr id="510" name="Google Shape;510;p26"/>
          <p:cNvSpPr txBox="1">
            <a:spLocks noGrp="1"/>
          </p:cNvSpPr>
          <p:nvPr>
            <p:ph type="title" idx="4294967295"/>
          </p:nvPr>
        </p:nvSpPr>
        <p:spPr>
          <a:xfrm>
            <a:off x="751950" y="327475"/>
            <a:ext cx="70305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Variations from the Historical Data</a:t>
            </a:r>
            <a:endParaRPr sz="2820"/>
          </a:p>
        </p:txBody>
      </p:sp>
      <p:pic>
        <p:nvPicPr>
          <p:cNvPr id="511" name="Google Shape;511;p26"/>
          <p:cNvPicPr preferRelativeResize="0"/>
          <p:nvPr/>
        </p:nvPicPr>
        <p:blipFill>
          <a:blip r:embed="rId5">
            <a:alphaModFix/>
          </a:blip>
          <a:stretch>
            <a:fillRect/>
          </a:stretch>
        </p:blipFill>
        <p:spPr>
          <a:xfrm>
            <a:off x="228753" y="304800"/>
            <a:ext cx="390525" cy="685800"/>
          </a:xfrm>
          <a:prstGeom prst="rect">
            <a:avLst/>
          </a:prstGeom>
          <a:noFill/>
          <a:ln>
            <a:noFill/>
          </a:ln>
        </p:spPr>
      </p:pic>
      <p:cxnSp>
        <p:nvCxnSpPr>
          <p:cNvPr id="512" name="Google Shape;512;p26"/>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cxnSp>
        <p:nvCxnSpPr>
          <p:cNvPr id="513" name="Google Shape;513;p26"/>
          <p:cNvCxnSpPr/>
          <p:nvPr/>
        </p:nvCxnSpPr>
        <p:spPr>
          <a:xfrm rot="10800000" flipH="1">
            <a:off x="5244195" y="1969412"/>
            <a:ext cx="3186000" cy="1747200"/>
          </a:xfrm>
          <a:prstGeom prst="straightConnector1">
            <a:avLst/>
          </a:prstGeom>
          <a:noFill/>
          <a:ln w="28575" cap="flat" cmpd="sng">
            <a:solidFill>
              <a:srgbClr val="093F58"/>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518" name="Google Shape;518;p27"/>
          <p:cNvPicPr preferRelativeResize="0"/>
          <p:nvPr/>
        </p:nvPicPr>
        <p:blipFill>
          <a:blip r:embed="rId3">
            <a:alphaModFix/>
          </a:blip>
          <a:stretch>
            <a:fillRect/>
          </a:stretch>
        </p:blipFill>
        <p:spPr>
          <a:xfrm>
            <a:off x="152400" y="4571200"/>
            <a:ext cx="8439150" cy="466725"/>
          </a:xfrm>
          <a:prstGeom prst="rect">
            <a:avLst/>
          </a:prstGeom>
          <a:noFill/>
          <a:ln>
            <a:noFill/>
          </a:ln>
        </p:spPr>
      </p:pic>
      <p:sp>
        <p:nvSpPr>
          <p:cNvPr id="519" name="Google Shape;519;p27"/>
          <p:cNvSpPr txBox="1">
            <a:spLocks noGrp="1"/>
          </p:cNvSpPr>
          <p:nvPr>
            <p:ph type="title" idx="4294967295"/>
          </p:nvPr>
        </p:nvSpPr>
        <p:spPr>
          <a:xfrm>
            <a:off x="751950" y="327475"/>
            <a:ext cx="70305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Feature Importance</a:t>
            </a:r>
            <a:endParaRPr sz="2820"/>
          </a:p>
        </p:txBody>
      </p:sp>
      <p:pic>
        <p:nvPicPr>
          <p:cNvPr id="520" name="Google Shape;520;p27"/>
          <p:cNvPicPr preferRelativeResize="0"/>
          <p:nvPr/>
        </p:nvPicPr>
        <p:blipFill>
          <a:blip r:embed="rId4">
            <a:alphaModFix/>
          </a:blip>
          <a:stretch>
            <a:fillRect/>
          </a:stretch>
        </p:blipFill>
        <p:spPr>
          <a:xfrm>
            <a:off x="228753" y="304800"/>
            <a:ext cx="390525" cy="685800"/>
          </a:xfrm>
          <a:prstGeom prst="rect">
            <a:avLst/>
          </a:prstGeom>
          <a:noFill/>
          <a:ln>
            <a:noFill/>
          </a:ln>
        </p:spPr>
      </p:pic>
      <p:cxnSp>
        <p:nvCxnSpPr>
          <p:cNvPr id="521" name="Google Shape;521;p27"/>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pic>
        <p:nvPicPr>
          <p:cNvPr id="522" name="Google Shape;522;p27"/>
          <p:cNvPicPr preferRelativeResize="0"/>
          <p:nvPr/>
        </p:nvPicPr>
        <p:blipFill>
          <a:blip r:embed="rId5">
            <a:alphaModFix/>
          </a:blip>
          <a:stretch>
            <a:fillRect/>
          </a:stretch>
        </p:blipFill>
        <p:spPr>
          <a:xfrm>
            <a:off x="1838478" y="1070875"/>
            <a:ext cx="5093469" cy="3424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28"/>
          <p:cNvSpPr txBox="1"/>
          <p:nvPr/>
        </p:nvSpPr>
        <p:spPr>
          <a:xfrm>
            <a:off x="4204725" y="2996850"/>
            <a:ext cx="3653100" cy="176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p>
          <a:p>
            <a:pPr marL="457200" lvl="0" indent="-311150" algn="l" rtl="0">
              <a:lnSpc>
                <a:spcPct val="115000"/>
              </a:lnSpc>
              <a:spcBef>
                <a:spcPts val="0"/>
              </a:spcBef>
              <a:spcAft>
                <a:spcPts val="0"/>
              </a:spcAft>
              <a:buSzPts val="1300"/>
              <a:buChar char="●"/>
            </a:pPr>
            <a:r>
              <a:rPr lang="en" sz="1300"/>
              <a:t>Highlights Zip Codes with potential for investment in rental properties </a:t>
            </a:r>
            <a:endParaRPr sz="1300"/>
          </a:p>
          <a:p>
            <a:pPr marL="457200" lvl="0" indent="0" algn="l" rtl="0">
              <a:lnSpc>
                <a:spcPct val="115000"/>
              </a:lnSpc>
              <a:spcBef>
                <a:spcPts val="0"/>
              </a:spcBef>
              <a:spcAft>
                <a:spcPts val="0"/>
              </a:spcAft>
              <a:buNone/>
            </a:pPr>
            <a:endParaRPr sz="1300"/>
          </a:p>
          <a:p>
            <a:pPr marL="457200" lvl="0" indent="-311150" algn="l" rtl="0">
              <a:lnSpc>
                <a:spcPct val="115000"/>
              </a:lnSpc>
              <a:spcBef>
                <a:spcPts val="0"/>
              </a:spcBef>
              <a:spcAft>
                <a:spcPts val="0"/>
              </a:spcAft>
              <a:buSzPts val="1300"/>
              <a:buChar char="●"/>
            </a:pPr>
            <a:r>
              <a:rPr lang="en" sz="1300"/>
              <a:t>Shows in which Zip Codes the historical model is optimistic. Word of caution- extended vacancy durations!</a:t>
            </a:r>
            <a:endParaRPr sz="1300"/>
          </a:p>
        </p:txBody>
      </p:sp>
      <p:pic>
        <p:nvPicPr>
          <p:cNvPr id="528" name="Google Shape;528;p28"/>
          <p:cNvPicPr preferRelativeResize="0"/>
          <p:nvPr/>
        </p:nvPicPr>
        <p:blipFill>
          <a:blip r:embed="rId3">
            <a:alphaModFix/>
          </a:blip>
          <a:stretch>
            <a:fillRect/>
          </a:stretch>
        </p:blipFill>
        <p:spPr>
          <a:xfrm>
            <a:off x="352425" y="4700588"/>
            <a:ext cx="8439150" cy="466725"/>
          </a:xfrm>
          <a:prstGeom prst="rect">
            <a:avLst/>
          </a:prstGeom>
          <a:noFill/>
          <a:ln>
            <a:noFill/>
          </a:ln>
        </p:spPr>
      </p:pic>
      <p:sp>
        <p:nvSpPr>
          <p:cNvPr id="529" name="Google Shape;529;p28"/>
          <p:cNvSpPr txBox="1">
            <a:spLocks noGrp="1"/>
          </p:cNvSpPr>
          <p:nvPr>
            <p:ph type="title" idx="4294967295"/>
          </p:nvPr>
        </p:nvSpPr>
        <p:spPr>
          <a:xfrm>
            <a:off x="751950" y="327475"/>
            <a:ext cx="70305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Phoenix</a:t>
            </a:r>
            <a:endParaRPr sz="2820"/>
          </a:p>
        </p:txBody>
      </p:sp>
      <p:pic>
        <p:nvPicPr>
          <p:cNvPr id="530" name="Google Shape;530;p28"/>
          <p:cNvPicPr preferRelativeResize="0"/>
          <p:nvPr/>
        </p:nvPicPr>
        <p:blipFill>
          <a:blip r:embed="rId4">
            <a:alphaModFix/>
          </a:blip>
          <a:stretch>
            <a:fillRect/>
          </a:stretch>
        </p:blipFill>
        <p:spPr>
          <a:xfrm>
            <a:off x="228753" y="304800"/>
            <a:ext cx="390525" cy="685800"/>
          </a:xfrm>
          <a:prstGeom prst="rect">
            <a:avLst/>
          </a:prstGeom>
          <a:noFill/>
          <a:ln>
            <a:noFill/>
          </a:ln>
        </p:spPr>
      </p:pic>
      <p:cxnSp>
        <p:nvCxnSpPr>
          <p:cNvPr id="531" name="Google Shape;531;p28"/>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grpSp>
        <p:nvGrpSpPr>
          <p:cNvPr id="532" name="Google Shape;532;p28"/>
          <p:cNvGrpSpPr/>
          <p:nvPr/>
        </p:nvGrpSpPr>
        <p:grpSpPr>
          <a:xfrm>
            <a:off x="619275" y="926925"/>
            <a:ext cx="4117875" cy="1983525"/>
            <a:chOff x="619275" y="926925"/>
            <a:chExt cx="4117875" cy="1983525"/>
          </a:xfrm>
        </p:grpSpPr>
        <p:pic>
          <p:nvPicPr>
            <p:cNvPr id="533" name="Google Shape;533;p28"/>
            <p:cNvPicPr preferRelativeResize="0"/>
            <p:nvPr/>
          </p:nvPicPr>
          <p:blipFill rotWithShape="1">
            <a:blip r:embed="rId5">
              <a:alphaModFix/>
            </a:blip>
            <a:srcRect/>
            <a:stretch/>
          </p:blipFill>
          <p:spPr>
            <a:xfrm>
              <a:off x="619275" y="1037075"/>
              <a:ext cx="3325145" cy="1838256"/>
            </a:xfrm>
            <a:prstGeom prst="rect">
              <a:avLst/>
            </a:prstGeom>
            <a:noFill/>
            <a:ln>
              <a:noFill/>
            </a:ln>
          </p:spPr>
        </p:pic>
        <p:sp>
          <p:nvSpPr>
            <p:cNvPr id="534" name="Google Shape;534;p28"/>
            <p:cNvSpPr txBox="1"/>
            <p:nvPr/>
          </p:nvSpPr>
          <p:spPr>
            <a:xfrm>
              <a:off x="3073200" y="926925"/>
              <a:ext cx="118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highlight>
                    <a:srgbClr val="FFFFFF"/>
                  </a:highlight>
                  <a:latin typeface="Nunito"/>
                  <a:ea typeface="Nunito"/>
                  <a:cs typeface="Nunito"/>
                  <a:sym typeface="Nunito"/>
                </a:rPr>
                <a:t>Residuals</a:t>
              </a:r>
              <a:endParaRPr>
                <a:highlight>
                  <a:srgbClr val="FFFFFF"/>
                </a:highlight>
                <a:latin typeface="Nunito"/>
                <a:ea typeface="Nunito"/>
                <a:cs typeface="Nunito"/>
                <a:sym typeface="Nunito"/>
              </a:endParaRPr>
            </a:p>
          </p:txBody>
        </p:sp>
        <p:sp>
          <p:nvSpPr>
            <p:cNvPr id="535" name="Google Shape;535;p28"/>
            <p:cNvSpPr txBox="1"/>
            <p:nvPr/>
          </p:nvSpPr>
          <p:spPr>
            <a:xfrm>
              <a:off x="3555150" y="1276975"/>
              <a:ext cx="1182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highlight>
                    <a:srgbClr val="FFFFFF"/>
                  </a:highlight>
                  <a:latin typeface="Nunito"/>
                  <a:ea typeface="Nunito"/>
                  <a:cs typeface="Nunito"/>
                  <a:sym typeface="Nunito"/>
                </a:rPr>
                <a:t>Underpredicted</a:t>
              </a:r>
              <a:endParaRPr sz="700">
                <a:highlight>
                  <a:srgbClr val="FFFFFF"/>
                </a:highlight>
                <a:latin typeface="Nunito"/>
                <a:ea typeface="Nunito"/>
                <a:cs typeface="Nunito"/>
                <a:sym typeface="Nunito"/>
              </a:endParaRPr>
            </a:p>
          </p:txBody>
        </p:sp>
        <p:sp>
          <p:nvSpPr>
            <p:cNvPr id="536" name="Google Shape;536;p28"/>
            <p:cNvSpPr txBox="1"/>
            <p:nvPr/>
          </p:nvSpPr>
          <p:spPr>
            <a:xfrm>
              <a:off x="3545375" y="1814013"/>
              <a:ext cx="1182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highlight>
                    <a:srgbClr val="FFFFFF"/>
                  </a:highlight>
                  <a:latin typeface="Nunito"/>
                  <a:ea typeface="Nunito"/>
                  <a:cs typeface="Nunito"/>
                  <a:sym typeface="Nunito"/>
                </a:rPr>
                <a:t>Accurately</a:t>
              </a:r>
              <a:endParaRPr sz="1000">
                <a:highlight>
                  <a:srgbClr val="FFFFFF"/>
                </a:highlight>
                <a:latin typeface="Nunito"/>
                <a:ea typeface="Nunito"/>
                <a:cs typeface="Nunito"/>
                <a:sym typeface="Nunito"/>
              </a:endParaRPr>
            </a:p>
            <a:p>
              <a:pPr marL="0" lvl="0" indent="0" algn="l" rtl="0">
                <a:spcBef>
                  <a:spcPts val="0"/>
                </a:spcBef>
                <a:spcAft>
                  <a:spcPts val="0"/>
                </a:spcAft>
                <a:buNone/>
              </a:pPr>
              <a:r>
                <a:rPr lang="en" sz="1000">
                  <a:highlight>
                    <a:srgbClr val="FFFFFF"/>
                  </a:highlight>
                  <a:latin typeface="Nunito"/>
                  <a:ea typeface="Nunito"/>
                  <a:cs typeface="Nunito"/>
                  <a:sym typeface="Nunito"/>
                </a:rPr>
                <a:t>predicted</a:t>
              </a:r>
              <a:endParaRPr sz="1000">
                <a:highlight>
                  <a:srgbClr val="FFFFFF"/>
                </a:highlight>
                <a:latin typeface="Nunito"/>
                <a:ea typeface="Nunito"/>
                <a:cs typeface="Nunito"/>
                <a:sym typeface="Nunito"/>
              </a:endParaRPr>
            </a:p>
          </p:txBody>
        </p:sp>
        <p:sp>
          <p:nvSpPr>
            <p:cNvPr id="537" name="Google Shape;537;p28"/>
            <p:cNvSpPr txBox="1"/>
            <p:nvPr/>
          </p:nvSpPr>
          <p:spPr>
            <a:xfrm>
              <a:off x="3545375" y="2571750"/>
              <a:ext cx="1182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highlight>
                    <a:srgbClr val="FFFFFF"/>
                  </a:highlight>
                  <a:latin typeface="Nunito"/>
                  <a:ea typeface="Nunito"/>
                  <a:cs typeface="Nunito"/>
                  <a:sym typeface="Nunito"/>
                </a:rPr>
                <a:t>Overpredicted</a:t>
              </a:r>
              <a:endParaRPr sz="700">
                <a:highlight>
                  <a:srgbClr val="FFFFFF"/>
                </a:highlight>
                <a:latin typeface="Nunito"/>
                <a:ea typeface="Nunito"/>
                <a:cs typeface="Nunito"/>
                <a:sym typeface="Nunito"/>
              </a:endParaRPr>
            </a:p>
          </p:txBody>
        </p:sp>
      </p:grpSp>
      <p:grpSp>
        <p:nvGrpSpPr>
          <p:cNvPr id="538" name="Google Shape;538;p28"/>
          <p:cNvGrpSpPr/>
          <p:nvPr/>
        </p:nvGrpSpPr>
        <p:grpSpPr>
          <a:xfrm>
            <a:off x="619281" y="969900"/>
            <a:ext cx="8478444" cy="3771706"/>
            <a:chOff x="619281" y="969900"/>
            <a:chExt cx="8478444" cy="3771706"/>
          </a:xfrm>
        </p:grpSpPr>
        <p:grpSp>
          <p:nvGrpSpPr>
            <p:cNvPr id="539" name="Google Shape;539;p28"/>
            <p:cNvGrpSpPr/>
            <p:nvPr/>
          </p:nvGrpSpPr>
          <p:grpSpPr>
            <a:xfrm>
              <a:off x="619281" y="969900"/>
              <a:ext cx="8478444" cy="3771706"/>
              <a:chOff x="619281" y="969900"/>
              <a:chExt cx="8478444" cy="3771706"/>
            </a:xfrm>
          </p:grpSpPr>
          <p:grpSp>
            <p:nvGrpSpPr>
              <p:cNvPr id="540" name="Google Shape;540;p28"/>
              <p:cNvGrpSpPr/>
              <p:nvPr/>
            </p:nvGrpSpPr>
            <p:grpSpPr>
              <a:xfrm>
                <a:off x="619281" y="1064223"/>
                <a:ext cx="7661244" cy="3677384"/>
                <a:chOff x="297569" y="969050"/>
                <a:chExt cx="8158939" cy="3916277"/>
              </a:xfrm>
            </p:grpSpPr>
            <p:pic>
              <p:nvPicPr>
                <p:cNvPr id="541" name="Google Shape;541;p28"/>
                <p:cNvPicPr preferRelativeResize="0"/>
                <p:nvPr/>
              </p:nvPicPr>
              <p:blipFill rotWithShape="1">
                <a:blip r:embed="rId6">
                  <a:alphaModFix/>
                </a:blip>
                <a:srcRect/>
                <a:stretch/>
              </p:blipFill>
              <p:spPr>
                <a:xfrm>
                  <a:off x="297569" y="2927625"/>
                  <a:ext cx="3509053" cy="1957701"/>
                </a:xfrm>
                <a:prstGeom prst="rect">
                  <a:avLst/>
                </a:prstGeom>
                <a:noFill/>
                <a:ln>
                  <a:noFill/>
                </a:ln>
              </p:spPr>
            </p:pic>
            <p:pic>
              <p:nvPicPr>
                <p:cNvPr id="542" name="Google Shape;542;p28"/>
                <p:cNvPicPr preferRelativeResize="0"/>
                <p:nvPr/>
              </p:nvPicPr>
              <p:blipFill rotWithShape="1">
                <a:blip r:embed="rId7">
                  <a:alphaModFix/>
                </a:blip>
                <a:srcRect/>
                <a:stretch/>
              </p:blipFill>
              <p:spPr>
                <a:xfrm>
                  <a:off x="4858190" y="969050"/>
                  <a:ext cx="3598318" cy="1957724"/>
                </a:xfrm>
                <a:prstGeom prst="rect">
                  <a:avLst/>
                </a:prstGeom>
                <a:noFill/>
                <a:ln>
                  <a:noFill/>
                </a:ln>
              </p:spPr>
            </p:pic>
          </p:grpSp>
          <p:sp>
            <p:nvSpPr>
              <p:cNvPr id="543" name="Google Shape;543;p28"/>
              <p:cNvSpPr txBox="1"/>
              <p:nvPr/>
            </p:nvSpPr>
            <p:spPr>
              <a:xfrm>
                <a:off x="7695525" y="969900"/>
                <a:ext cx="1402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highlight>
                      <a:srgbClr val="FFFFFF"/>
                    </a:highlight>
                    <a:latin typeface="Nunito"/>
                    <a:ea typeface="Nunito"/>
                    <a:cs typeface="Nunito"/>
                    <a:sym typeface="Nunito"/>
                  </a:rPr>
                  <a:t>Income per capita</a:t>
                </a:r>
                <a:endParaRPr sz="1200">
                  <a:highlight>
                    <a:srgbClr val="FFFFFF"/>
                  </a:highlight>
                  <a:latin typeface="Nunito"/>
                  <a:ea typeface="Nunito"/>
                  <a:cs typeface="Nunito"/>
                  <a:sym typeface="Nunito"/>
                </a:endParaRPr>
              </a:p>
            </p:txBody>
          </p:sp>
          <p:sp>
            <p:nvSpPr>
              <p:cNvPr id="544" name="Google Shape;544;p28"/>
              <p:cNvSpPr txBox="1"/>
              <p:nvPr/>
            </p:nvSpPr>
            <p:spPr>
              <a:xfrm>
                <a:off x="7940950" y="1222200"/>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70 K</a:t>
                </a:r>
                <a:endParaRPr sz="700">
                  <a:highlight>
                    <a:srgbClr val="FFFFFF"/>
                  </a:highlight>
                  <a:latin typeface="Nunito"/>
                  <a:ea typeface="Nunito"/>
                  <a:cs typeface="Nunito"/>
                  <a:sym typeface="Nunito"/>
                </a:endParaRPr>
              </a:p>
            </p:txBody>
          </p:sp>
          <p:sp>
            <p:nvSpPr>
              <p:cNvPr id="545" name="Google Shape;545;p28"/>
              <p:cNvSpPr txBox="1"/>
              <p:nvPr/>
            </p:nvSpPr>
            <p:spPr>
              <a:xfrm>
                <a:off x="7940950" y="1715125"/>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50 K</a:t>
                </a:r>
                <a:endParaRPr sz="700">
                  <a:highlight>
                    <a:srgbClr val="FFFFFF"/>
                  </a:highlight>
                  <a:latin typeface="Nunito"/>
                  <a:ea typeface="Nunito"/>
                  <a:cs typeface="Nunito"/>
                  <a:sym typeface="Nunito"/>
                </a:endParaRPr>
              </a:p>
            </p:txBody>
          </p:sp>
          <p:sp>
            <p:nvSpPr>
              <p:cNvPr id="546" name="Google Shape;546;p28"/>
              <p:cNvSpPr txBox="1"/>
              <p:nvPr/>
            </p:nvSpPr>
            <p:spPr>
              <a:xfrm>
                <a:off x="7940950" y="2208050"/>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30 K</a:t>
                </a:r>
                <a:endParaRPr sz="700">
                  <a:highlight>
                    <a:srgbClr val="FFFFFF"/>
                  </a:highlight>
                  <a:latin typeface="Nunito"/>
                  <a:ea typeface="Nunito"/>
                  <a:cs typeface="Nunito"/>
                  <a:sym typeface="Nunito"/>
                </a:endParaRPr>
              </a:p>
            </p:txBody>
          </p:sp>
        </p:grpSp>
        <p:sp>
          <p:nvSpPr>
            <p:cNvPr id="547" name="Google Shape;547;p28"/>
            <p:cNvSpPr txBox="1"/>
            <p:nvPr/>
          </p:nvSpPr>
          <p:spPr>
            <a:xfrm>
              <a:off x="2674150" y="2809775"/>
              <a:ext cx="1569300" cy="523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100">
                  <a:highlight>
                    <a:srgbClr val="FFFFFF"/>
                  </a:highlight>
                  <a:latin typeface="Nunito"/>
                  <a:ea typeface="Nunito"/>
                  <a:cs typeface="Nunito"/>
                  <a:sym typeface="Nunito"/>
                </a:rPr>
                <a:t>Vacant housing units for sale</a:t>
              </a:r>
              <a:endParaRPr sz="1100">
                <a:highlight>
                  <a:srgbClr val="FFFFFF"/>
                </a:highlight>
                <a:latin typeface="Nunito"/>
                <a:ea typeface="Nunito"/>
                <a:cs typeface="Nunito"/>
                <a:sym typeface="Nunito"/>
              </a:endParaRPr>
            </a:p>
          </p:txBody>
        </p:sp>
        <p:sp>
          <p:nvSpPr>
            <p:cNvPr id="548" name="Google Shape;548;p28"/>
            <p:cNvSpPr txBox="1"/>
            <p:nvPr/>
          </p:nvSpPr>
          <p:spPr>
            <a:xfrm>
              <a:off x="3383250" y="3040463"/>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700</a:t>
              </a:r>
              <a:endParaRPr sz="700">
                <a:highlight>
                  <a:srgbClr val="FFFFFF"/>
                </a:highlight>
                <a:latin typeface="Nunito"/>
                <a:ea typeface="Nunito"/>
                <a:cs typeface="Nunito"/>
                <a:sym typeface="Nunito"/>
              </a:endParaRPr>
            </a:p>
          </p:txBody>
        </p:sp>
        <p:sp>
          <p:nvSpPr>
            <p:cNvPr id="549" name="Google Shape;549;p28"/>
            <p:cNvSpPr txBox="1"/>
            <p:nvPr/>
          </p:nvSpPr>
          <p:spPr>
            <a:xfrm>
              <a:off x="3383250" y="3709538"/>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400</a:t>
              </a:r>
              <a:endParaRPr sz="700">
                <a:highlight>
                  <a:srgbClr val="FFFFFF"/>
                </a:highlight>
                <a:latin typeface="Nunito"/>
                <a:ea typeface="Nunito"/>
                <a:cs typeface="Nunito"/>
                <a:sym typeface="Nunito"/>
              </a:endParaRPr>
            </a:p>
          </p:txBody>
        </p:sp>
        <p:sp>
          <p:nvSpPr>
            <p:cNvPr id="550" name="Google Shape;550;p28"/>
            <p:cNvSpPr txBox="1"/>
            <p:nvPr/>
          </p:nvSpPr>
          <p:spPr>
            <a:xfrm>
              <a:off x="3383250" y="4333863"/>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100</a:t>
              </a:r>
              <a:endParaRPr sz="700">
                <a:highlight>
                  <a:srgbClr val="FFFFFF"/>
                </a:highlight>
                <a:latin typeface="Nunito"/>
                <a:ea typeface="Nunito"/>
                <a:cs typeface="Nunito"/>
                <a:sym typeface="Nuni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9"/>
          <p:cNvSpPr txBox="1"/>
          <p:nvPr/>
        </p:nvSpPr>
        <p:spPr>
          <a:xfrm>
            <a:off x="1136250" y="3353825"/>
            <a:ext cx="7030500" cy="1385400"/>
          </a:xfrm>
          <a:prstGeom prst="rect">
            <a:avLst/>
          </a:prstGeom>
          <a:noFill/>
          <a:ln>
            <a:noFill/>
          </a:ln>
        </p:spPr>
        <p:txBody>
          <a:bodyPr spcFirstLastPara="1" wrap="square" lIns="91425" tIns="91425" rIns="91425" bIns="91425" anchor="t" anchorCtr="0">
            <a:spAutoFit/>
          </a:bodyPr>
          <a:lstStyle/>
          <a:p>
            <a:pPr marL="457200" lvl="0" indent="-311150" algn="l" rtl="0">
              <a:lnSpc>
                <a:spcPct val="100000"/>
              </a:lnSpc>
              <a:spcBef>
                <a:spcPts val="0"/>
              </a:spcBef>
              <a:spcAft>
                <a:spcPts val="0"/>
              </a:spcAft>
              <a:buSzPts val="1300"/>
              <a:buChar char="●"/>
            </a:pPr>
            <a:r>
              <a:rPr lang="en" sz="1300"/>
              <a:t>Highlights Zip Codes with potential for investment in rental properties </a:t>
            </a:r>
            <a:endParaRPr sz="1300"/>
          </a:p>
          <a:p>
            <a:pPr marL="457200" lvl="0" indent="0" algn="l" rtl="0">
              <a:lnSpc>
                <a:spcPct val="100000"/>
              </a:lnSpc>
              <a:spcBef>
                <a:spcPts val="0"/>
              </a:spcBef>
              <a:spcAft>
                <a:spcPts val="0"/>
              </a:spcAft>
              <a:buNone/>
            </a:pPr>
            <a:endParaRPr sz="1300"/>
          </a:p>
          <a:p>
            <a:pPr marL="457200" lvl="0" indent="-311150" algn="l" rtl="0">
              <a:lnSpc>
                <a:spcPct val="100000"/>
              </a:lnSpc>
              <a:spcBef>
                <a:spcPts val="0"/>
              </a:spcBef>
              <a:spcAft>
                <a:spcPts val="0"/>
              </a:spcAft>
              <a:buSzPts val="1300"/>
              <a:buChar char="●"/>
            </a:pPr>
            <a:r>
              <a:rPr lang="en" sz="1300"/>
              <a:t>Shows in which Zip Codes the historical model is optimistic. Word of caution extended vacancy durations!</a:t>
            </a:r>
            <a:endParaRPr sz="1300"/>
          </a:p>
          <a:p>
            <a:pPr marL="457200" lvl="0" indent="0" algn="l" rtl="0">
              <a:lnSpc>
                <a:spcPct val="100000"/>
              </a:lnSpc>
              <a:spcBef>
                <a:spcPts val="0"/>
              </a:spcBef>
              <a:spcAft>
                <a:spcPts val="0"/>
              </a:spcAft>
              <a:buNone/>
            </a:pPr>
            <a:endParaRPr sz="1300"/>
          </a:p>
          <a:p>
            <a:pPr marL="457200" lvl="0" indent="-311150" algn="l" rtl="0">
              <a:lnSpc>
                <a:spcPct val="100000"/>
              </a:lnSpc>
              <a:spcBef>
                <a:spcPts val="0"/>
              </a:spcBef>
              <a:spcAft>
                <a:spcPts val="0"/>
              </a:spcAft>
              <a:buSzPts val="1300"/>
              <a:buChar char="●"/>
            </a:pPr>
            <a:r>
              <a:rPr lang="en" sz="1300"/>
              <a:t>Demonstrates innate weakness of the ZRI on accurately describing certain sectors</a:t>
            </a:r>
            <a:endParaRPr sz="1300"/>
          </a:p>
        </p:txBody>
      </p:sp>
      <p:pic>
        <p:nvPicPr>
          <p:cNvPr id="556" name="Google Shape;556;p29"/>
          <p:cNvPicPr preferRelativeResize="0"/>
          <p:nvPr/>
        </p:nvPicPr>
        <p:blipFill>
          <a:blip r:embed="rId3">
            <a:alphaModFix/>
          </a:blip>
          <a:stretch>
            <a:fillRect/>
          </a:stretch>
        </p:blipFill>
        <p:spPr>
          <a:xfrm>
            <a:off x="352425" y="4624388"/>
            <a:ext cx="8439150" cy="466725"/>
          </a:xfrm>
          <a:prstGeom prst="rect">
            <a:avLst/>
          </a:prstGeom>
          <a:noFill/>
          <a:ln>
            <a:noFill/>
          </a:ln>
        </p:spPr>
      </p:pic>
      <p:sp>
        <p:nvSpPr>
          <p:cNvPr id="557" name="Google Shape;557;p29"/>
          <p:cNvSpPr txBox="1">
            <a:spLocks noGrp="1"/>
          </p:cNvSpPr>
          <p:nvPr>
            <p:ph type="title" idx="4294967295"/>
          </p:nvPr>
        </p:nvSpPr>
        <p:spPr>
          <a:xfrm>
            <a:off x="751950" y="327475"/>
            <a:ext cx="70305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Tampa</a:t>
            </a:r>
            <a:endParaRPr sz="2820"/>
          </a:p>
        </p:txBody>
      </p:sp>
      <p:pic>
        <p:nvPicPr>
          <p:cNvPr id="558" name="Google Shape;558;p29"/>
          <p:cNvPicPr preferRelativeResize="0"/>
          <p:nvPr/>
        </p:nvPicPr>
        <p:blipFill>
          <a:blip r:embed="rId4">
            <a:alphaModFix/>
          </a:blip>
          <a:stretch>
            <a:fillRect/>
          </a:stretch>
        </p:blipFill>
        <p:spPr>
          <a:xfrm>
            <a:off x="228753" y="304800"/>
            <a:ext cx="390525" cy="685800"/>
          </a:xfrm>
          <a:prstGeom prst="rect">
            <a:avLst/>
          </a:prstGeom>
          <a:noFill/>
          <a:ln>
            <a:noFill/>
          </a:ln>
        </p:spPr>
      </p:pic>
      <p:cxnSp>
        <p:nvCxnSpPr>
          <p:cNvPr id="559" name="Google Shape;559;p29"/>
          <p:cNvCxnSpPr/>
          <p:nvPr/>
        </p:nvCxnSpPr>
        <p:spPr>
          <a:xfrm>
            <a:off x="621150" y="990600"/>
            <a:ext cx="7901700" cy="0"/>
          </a:xfrm>
          <a:prstGeom prst="straightConnector1">
            <a:avLst/>
          </a:prstGeom>
          <a:noFill/>
          <a:ln w="9525" cap="flat" cmpd="sng">
            <a:solidFill>
              <a:schemeClr val="dk2"/>
            </a:solidFill>
            <a:prstDash val="solid"/>
            <a:round/>
            <a:headEnd type="none" w="med" len="med"/>
            <a:tailEnd type="none" w="med" len="med"/>
          </a:ln>
        </p:spPr>
      </p:cxnSp>
      <p:grpSp>
        <p:nvGrpSpPr>
          <p:cNvPr id="560" name="Google Shape;560;p29"/>
          <p:cNvGrpSpPr/>
          <p:nvPr/>
        </p:nvGrpSpPr>
        <p:grpSpPr>
          <a:xfrm>
            <a:off x="0" y="926413"/>
            <a:ext cx="2908325" cy="2427360"/>
            <a:chOff x="47025" y="926425"/>
            <a:chExt cx="2908325" cy="2427360"/>
          </a:xfrm>
        </p:grpSpPr>
        <p:pic>
          <p:nvPicPr>
            <p:cNvPr id="561" name="Google Shape;561;p29"/>
            <p:cNvPicPr preferRelativeResize="0"/>
            <p:nvPr/>
          </p:nvPicPr>
          <p:blipFill rotWithShape="1">
            <a:blip r:embed="rId5">
              <a:alphaModFix/>
            </a:blip>
            <a:srcRect t="1468"/>
            <a:stretch/>
          </p:blipFill>
          <p:spPr>
            <a:xfrm>
              <a:off x="47025" y="1104658"/>
              <a:ext cx="2177200" cy="2249128"/>
            </a:xfrm>
            <a:prstGeom prst="rect">
              <a:avLst/>
            </a:prstGeom>
            <a:noFill/>
            <a:ln>
              <a:noFill/>
            </a:ln>
          </p:spPr>
        </p:pic>
        <p:sp>
          <p:nvSpPr>
            <p:cNvPr id="562" name="Google Shape;562;p29"/>
            <p:cNvSpPr txBox="1"/>
            <p:nvPr/>
          </p:nvSpPr>
          <p:spPr>
            <a:xfrm>
              <a:off x="1278125" y="926425"/>
              <a:ext cx="1182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highlight>
                    <a:srgbClr val="FFFFFF"/>
                  </a:highlight>
                  <a:latin typeface="Nunito"/>
                  <a:ea typeface="Nunito"/>
                  <a:cs typeface="Nunito"/>
                  <a:sym typeface="Nunito"/>
                </a:rPr>
                <a:t>Residuals</a:t>
              </a:r>
              <a:endParaRPr sz="1200">
                <a:highlight>
                  <a:srgbClr val="FFFFFF"/>
                </a:highlight>
                <a:latin typeface="Nunito"/>
                <a:ea typeface="Nunito"/>
                <a:cs typeface="Nunito"/>
                <a:sym typeface="Nunito"/>
              </a:endParaRPr>
            </a:p>
          </p:txBody>
        </p:sp>
        <p:sp>
          <p:nvSpPr>
            <p:cNvPr id="563" name="Google Shape;563;p29"/>
            <p:cNvSpPr txBox="1"/>
            <p:nvPr/>
          </p:nvSpPr>
          <p:spPr>
            <a:xfrm>
              <a:off x="1773350" y="1148713"/>
              <a:ext cx="1182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highlight>
                    <a:srgbClr val="FFFFFF"/>
                  </a:highlight>
                  <a:latin typeface="Nunito"/>
                  <a:ea typeface="Nunito"/>
                  <a:cs typeface="Nunito"/>
                  <a:sym typeface="Nunito"/>
                </a:rPr>
                <a:t>Underpredicted</a:t>
              </a:r>
              <a:endParaRPr sz="500">
                <a:highlight>
                  <a:srgbClr val="FFFFFF"/>
                </a:highlight>
                <a:latin typeface="Nunito"/>
                <a:ea typeface="Nunito"/>
                <a:cs typeface="Nunito"/>
                <a:sym typeface="Nunito"/>
              </a:endParaRPr>
            </a:p>
          </p:txBody>
        </p:sp>
        <p:sp>
          <p:nvSpPr>
            <p:cNvPr id="564" name="Google Shape;564;p29"/>
            <p:cNvSpPr txBox="1"/>
            <p:nvPr/>
          </p:nvSpPr>
          <p:spPr>
            <a:xfrm>
              <a:off x="1773350" y="1987263"/>
              <a:ext cx="1182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highlight>
                    <a:srgbClr val="FFFFFF"/>
                  </a:highlight>
                  <a:latin typeface="Nunito"/>
                  <a:ea typeface="Nunito"/>
                  <a:cs typeface="Nunito"/>
                  <a:sym typeface="Nunito"/>
                </a:rPr>
                <a:t>Accurately</a:t>
              </a:r>
              <a:endParaRPr sz="800">
                <a:highlight>
                  <a:srgbClr val="FFFFFF"/>
                </a:highlight>
                <a:latin typeface="Nunito"/>
                <a:ea typeface="Nunito"/>
                <a:cs typeface="Nunito"/>
                <a:sym typeface="Nunito"/>
              </a:endParaRPr>
            </a:p>
            <a:p>
              <a:pPr marL="0" lvl="0" indent="0" algn="l" rtl="0">
                <a:spcBef>
                  <a:spcPts val="0"/>
                </a:spcBef>
                <a:spcAft>
                  <a:spcPts val="0"/>
                </a:spcAft>
                <a:buNone/>
              </a:pPr>
              <a:r>
                <a:rPr lang="en" sz="800">
                  <a:highlight>
                    <a:srgbClr val="FFFFFF"/>
                  </a:highlight>
                  <a:latin typeface="Nunito"/>
                  <a:ea typeface="Nunito"/>
                  <a:cs typeface="Nunito"/>
                  <a:sym typeface="Nunito"/>
                </a:rPr>
                <a:t>predicted</a:t>
              </a:r>
              <a:endParaRPr sz="800">
                <a:highlight>
                  <a:srgbClr val="FFFFFF"/>
                </a:highlight>
                <a:latin typeface="Nunito"/>
                <a:ea typeface="Nunito"/>
                <a:cs typeface="Nunito"/>
                <a:sym typeface="Nunito"/>
              </a:endParaRPr>
            </a:p>
          </p:txBody>
        </p:sp>
        <p:sp>
          <p:nvSpPr>
            <p:cNvPr id="565" name="Google Shape;565;p29"/>
            <p:cNvSpPr txBox="1"/>
            <p:nvPr/>
          </p:nvSpPr>
          <p:spPr>
            <a:xfrm>
              <a:off x="1773350" y="3045975"/>
              <a:ext cx="1182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highlight>
                    <a:srgbClr val="FFFFFF"/>
                  </a:highlight>
                  <a:latin typeface="Nunito"/>
                  <a:ea typeface="Nunito"/>
                  <a:cs typeface="Nunito"/>
                  <a:sym typeface="Nunito"/>
                </a:rPr>
                <a:t>Overpredicted</a:t>
              </a:r>
              <a:endParaRPr sz="500">
                <a:highlight>
                  <a:srgbClr val="FFFFFF"/>
                </a:highlight>
                <a:latin typeface="Nunito"/>
                <a:ea typeface="Nunito"/>
                <a:cs typeface="Nunito"/>
                <a:sym typeface="Nunito"/>
              </a:endParaRPr>
            </a:p>
          </p:txBody>
        </p:sp>
      </p:grpSp>
      <p:grpSp>
        <p:nvGrpSpPr>
          <p:cNvPr id="566" name="Google Shape;566;p29"/>
          <p:cNvGrpSpPr/>
          <p:nvPr/>
        </p:nvGrpSpPr>
        <p:grpSpPr>
          <a:xfrm>
            <a:off x="2547152" y="901775"/>
            <a:ext cx="6935498" cy="2476663"/>
            <a:chOff x="2460127" y="911213"/>
            <a:chExt cx="6935498" cy="2476663"/>
          </a:xfrm>
        </p:grpSpPr>
        <p:grpSp>
          <p:nvGrpSpPr>
            <p:cNvPr id="567" name="Google Shape;567;p29"/>
            <p:cNvGrpSpPr/>
            <p:nvPr/>
          </p:nvGrpSpPr>
          <p:grpSpPr>
            <a:xfrm>
              <a:off x="2460127" y="911213"/>
              <a:ext cx="6837848" cy="2476663"/>
              <a:chOff x="2460127" y="911213"/>
              <a:chExt cx="6837848" cy="2476663"/>
            </a:xfrm>
          </p:grpSpPr>
          <p:grpSp>
            <p:nvGrpSpPr>
              <p:cNvPr id="568" name="Google Shape;568;p29"/>
              <p:cNvGrpSpPr/>
              <p:nvPr/>
            </p:nvGrpSpPr>
            <p:grpSpPr>
              <a:xfrm>
                <a:off x="2460127" y="1051818"/>
                <a:ext cx="6683678" cy="2302005"/>
                <a:chOff x="2612650" y="204775"/>
                <a:chExt cx="6371476" cy="2194475"/>
              </a:xfrm>
            </p:grpSpPr>
            <p:pic>
              <p:nvPicPr>
                <p:cNvPr id="569" name="Google Shape;569;p29"/>
                <p:cNvPicPr preferRelativeResize="0"/>
                <p:nvPr/>
              </p:nvPicPr>
              <p:blipFill rotWithShape="1">
                <a:blip r:embed="rId6">
                  <a:alphaModFix/>
                </a:blip>
                <a:srcRect t="1866" b="429"/>
                <a:stretch/>
              </p:blipFill>
              <p:spPr>
                <a:xfrm>
                  <a:off x="2612650" y="255150"/>
                  <a:ext cx="2075551" cy="2144099"/>
                </a:xfrm>
                <a:prstGeom prst="rect">
                  <a:avLst/>
                </a:prstGeom>
                <a:noFill/>
                <a:ln>
                  <a:noFill/>
                </a:ln>
              </p:spPr>
            </p:pic>
            <p:pic>
              <p:nvPicPr>
                <p:cNvPr id="570" name="Google Shape;570;p29"/>
                <p:cNvPicPr preferRelativeResize="0"/>
                <p:nvPr/>
              </p:nvPicPr>
              <p:blipFill rotWithShape="1">
                <a:blip r:embed="rId7">
                  <a:alphaModFix/>
                </a:blip>
                <a:srcRect t="138" b="959"/>
                <a:stretch/>
              </p:blipFill>
              <p:spPr>
                <a:xfrm>
                  <a:off x="4760600" y="204775"/>
                  <a:ext cx="2075551" cy="2194475"/>
                </a:xfrm>
                <a:prstGeom prst="rect">
                  <a:avLst/>
                </a:prstGeom>
                <a:noFill/>
                <a:ln>
                  <a:noFill/>
                </a:ln>
              </p:spPr>
            </p:pic>
            <p:pic>
              <p:nvPicPr>
                <p:cNvPr id="571" name="Google Shape;571;p29"/>
                <p:cNvPicPr preferRelativeResize="0"/>
                <p:nvPr/>
              </p:nvPicPr>
              <p:blipFill rotWithShape="1">
                <a:blip r:embed="rId8">
                  <a:alphaModFix/>
                </a:blip>
                <a:srcRect t="-430" b="429"/>
                <a:stretch/>
              </p:blipFill>
              <p:spPr>
                <a:xfrm>
                  <a:off x="6908575" y="204775"/>
                  <a:ext cx="2075551" cy="2194474"/>
                </a:xfrm>
                <a:prstGeom prst="rect">
                  <a:avLst/>
                </a:prstGeom>
                <a:noFill/>
                <a:ln>
                  <a:noFill/>
                </a:ln>
              </p:spPr>
            </p:pic>
          </p:grpSp>
          <p:sp>
            <p:nvSpPr>
              <p:cNvPr id="572" name="Google Shape;572;p29"/>
              <p:cNvSpPr txBox="1"/>
              <p:nvPr/>
            </p:nvSpPr>
            <p:spPr>
              <a:xfrm>
                <a:off x="5735800" y="934075"/>
                <a:ext cx="1402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highlight>
                      <a:srgbClr val="FFFFFF"/>
                    </a:highlight>
                    <a:latin typeface="Nunito"/>
                    <a:ea typeface="Nunito"/>
                    <a:cs typeface="Nunito"/>
                    <a:sym typeface="Nunito"/>
                  </a:rPr>
                  <a:t>Income per capita</a:t>
                </a:r>
                <a:endParaRPr sz="1100">
                  <a:highlight>
                    <a:srgbClr val="FFFFFF"/>
                  </a:highlight>
                  <a:latin typeface="Nunito"/>
                  <a:ea typeface="Nunito"/>
                  <a:cs typeface="Nunito"/>
                  <a:sym typeface="Nunito"/>
                </a:endParaRPr>
              </a:p>
            </p:txBody>
          </p:sp>
          <p:sp>
            <p:nvSpPr>
              <p:cNvPr id="573" name="Google Shape;573;p29"/>
              <p:cNvSpPr txBox="1"/>
              <p:nvPr/>
            </p:nvSpPr>
            <p:spPr>
              <a:xfrm>
                <a:off x="6500350" y="1272775"/>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70 K</a:t>
                </a:r>
                <a:endParaRPr sz="700">
                  <a:highlight>
                    <a:srgbClr val="FFFFFF"/>
                  </a:highlight>
                  <a:latin typeface="Nunito"/>
                  <a:ea typeface="Nunito"/>
                  <a:cs typeface="Nunito"/>
                  <a:sym typeface="Nunito"/>
                </a:endParaRPr>
              </a:p>
            </p:txBody>
          </p:sp>
          <p:sp>
            <p:nvSpPr>
              <p:cNvPr id="574" name="Google Shape;574;p29"/>
              <p:cNvSpPr txBox="1"/>
              <p:nvPr/>
            </p:nvSpPr>
            <p:spPr>
              <a:xfrm>
                <a:off x="6500350" y="1927050"/>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50 K</a:t>
                </a:r>
                <a:endParaRPr sz="700">
                  <a:highlight>
                    <a:srgbClr val="FFFFFF"/>
                  </a:highlight>
                  <a:latin typeface="Nunito"/>
                  <a:ea typeface="Nunito"/>
                  <a:cs typeface="Nunito"/>
                  <a:sym typeface="Nunito"/>
                </a:endParaRPr>
              </a:p>
            </p:txBody>
          </p:sp>
          <p:sp>
            <p:nvSpPr>
              <p:cNvPr id="575" name="Google Shape;575;p29"/>
              <p:cNvSpPr txBox="1"/>
              <p:nvPr/>
            </p:nvSpPr>
            <p:spPr>
              <a:xfrm>
                <a:off x="6500350" y="2587075"/>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30 K</a:t>
                </a:r>
                <a:endParaRPr sz="700">
                  <a:highlight>
                    <a:srgbClr val="FFFFFF"/>
                  </a:highlight>
                  <a:latin typeface="Nunito"/>
                  <a:ea typeface="Nunito"/>
                  <a:cs typeface="Nunito"/>
                  <a:sym typeface="Nunito"/>
                </a:endParaRPr>
              </a:p>
            </p:txBody>
          </p:sp>
          <p:sp>
            <p:nvSpPr>
              <p:cNvPr id="576" name="Google Shape;576;p29"/>
              <p:cNvSpPr txBox="1"/>
              <p:nvPr/>
            </p:nvSpPr>
            <p:spPr>
              <a:xfrm>
                <a:off x="4240100" y="934075"/>
                <a:ext cx="1182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highlight>
                      <a:srgbClr val="FFFFFF"/>
                    </a:highlight>
                    <a:latin typeface="Nunito"/>
                    <a:ea typeface="Nunito"/>
                    <a:cs typeface="Nunito"/>
                    <a:sym typeface="Nunito"/>
                  </a:rPr>
                  <a:t>Age</a:t>
                </a:r>
                <a:endParaRPr sz="1100">
                  <a:highlight>
                    <a:srgbClr val="FFFFFF"/>
                  </a:highlight>
                  <a:latin typeface="Nunito"/>
                  <a:ea typeface="Nunito"/>
                  <a:cs typeface="Nunito"/>
                  <a:sym typeface="Nunito"/>
                </a:endParaRPr>
              </a:p>
            </p:txBody>
          </p:sp>
          <p:sp>
            <p:nvSpPr>
              <p:cNvPr id="577" name="Google Shape;577;p29"/>
              <p:cNvSpPr txBox="1"/>
              <p:nvPr/>
            </p:nvSpPr>
            <p:spPr>
              <a:xfrm>
                <a:off x="4387625" y="1156363"/>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70 </a:t>
                </a:r>
                <a:endParaRPr sz="700">
                  <a:highlight>
                    <a:srgbClr val="FFFFFF"/>
                  </a:highlight>
                  <a:latin typeface="Nunito"/>
                  <a:ea typeface="Nunito"/>
                  <a:cs typeface="Nunito"/>
                  <a:sym typeface="Nunito"/>
                </a:endParaRPr>
              </a:p>
            </p:txBody>
          </p:sp>
          <p:sp>
            <p:nvSpPr>
              <p:cNvPr id="578" name="Google Shape;578;p29"/>
              <p:cNvSpPr txBox="1"/>
              <p:nvPr/>
            </p:nvSpPr>
            <p:spPr>
              <a:xfrm>
                <a:off x="4387625" y="2125875"/>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50 </a:t>
                </a:r>
                <a:endParaRPr sz="700">
                  <a:highlight>
                    <a:srgbClr val="FFFFFF"/>
                  </a:highlight>
                  <a:latin typeface="Nunito"/>
                  <a:ea typeface="Nunito"/>
                  <a:cs typeface="Nunito"/>
                  <a:sym typeface="Nunito"/>
                </a:endParaRPr>
              </a:p>
            </p:txBody>
          </p:sp>
          <p:sp>
            <p:nvSpPr>
              <p:cNvPr id="579" name="Google Shape;579;p29"/>
              <p:cNvSpPr txBox="1"/>
              <p:nvPr/>
            </p:nvSpPr>
            <p:spPr>
              <a:xfrm>
                <a:off x="4387625" y="3095375"/>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30 </a:t>
                </a:r>
                <a:endParaRPr sz="700">
                  <a:highlight>
                    <a:srgbClr val="FFFFFF"/>
                  </a:highlight>
                  <a:latin typeface="Nunito"/>
                  <a:ea typeface="Nunito"/>
                  <a:cs typeface="Nunito"/>
                  <a:sym typeface="Nunito"/>
                </a:endParaRPr>
              </a:p>
            </p:txBody>
          </p:sp>
          <p:sp>
            <p:nvSpPr>
              <p:cNvPr id="580" name="Google Shape;580;p29"/>
              <p:cNvSpPr txBox="1"/>
              <p:nvPr/>
            </p:nvSpPr>
            <p:spPr>
              <a:xfrm>
                <a:off x="8273475" y="911213"/>
                <a:ext cx="1024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highlight>
                      <a:srgbClr val="FFFFFF"/>
                    </a:highlight>
                    <a:latin typeface="Nunito"/>
                    <a:ea typeface="Nunito"/>
                    <a:cs typeface="Nunito"/>
                    <a:sym typeface="Nunito"/>
                  </a:rPr>
                  <a:t>Water/Land</a:t>
                </a:r>
                <a:endParaRPr sz="1200">
                  <a:highlight>
                    <a:srgbClr val="FFFFFF"/>
                  </a:highlight>
                  <a:latin typeface="Nunito"/>
                  <a:ea typeface="Nunito"/>
                  <a:cs typeface="Nunito"/>
                  <a:sym typeface="Nunito"/>
                </a:endParaRPr>
              </a:p>
            </p:txBody>
          </p:sp>
        </p:grpSp>
        <p:sp>
          <p:nvSpPr>
            <p:cNvPr id="581" name="Google Shape;581;p29"/>
            <p:cNvSpPr txBox="1"/>
            <p:nvPr/>
          </p:nvSpPr>
          <p:spPr>
            <a:xfrm>
              <a:off x="8667525" y="1336975"/>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2.5</a:t>
              </a:r>
              <a:endParaRPr sz="700">
                <a:highlight>
                  <a:srgbClr val="FFFFFF"/>
                </a:highlight>
                <a:latin typeface="Nunito"/>
                <a:ea typeface="Nunito"/>
                <a:cs typeface="Nunito"/>
                <a:sym typeface="Nunito"/>
              </a:endParaRPr>
            </a:p>
          </p:txBody>
        </p:sp>
        <p:sp>
          <p:nvSpPr>
            <p:cNvPr id="582" name="Google Shape;582;p29"/>
            <p:cNvSpPr txBox="1"/>
            <p:nvPr/>
          </p:nvSpPr>
          <p:spPr>
            <a:xfrm>
              <a:off x="8667525" y="2065625"/>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1.5</a:t>
              </a:r>
              <a:endParaRPr sz="700">
                <a:highlight>
                  <a:srgbClr val="FFFFFF"/>
                </a:highlight>
                <a:latin typeface="Nunito"/>
                <a:ea typeface="Nunito"/>
                <a:cs typeface="Nunito"/>
                <a:sym typeface="Nunito"/>
              </a:endParaRPr>
            </a:p>
          </p:txBody>
        </p:sp>
        <p:sp>
          <p:nvSpPr>
            <p:cNvPr id="583" name="Google Shape;583;p29"/>
            <p:cNvSpPr txBox="1"/>
            <p:nvPr/>
          </p:nvSpPr>
          <p:spPr>
            <a:xfrm>
              <a:off x="8667525" y="2806200"/>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0.5</a:t>
              </a:r>
              <a:endParaRPr sz="700">
                <a:highlight>
                  <a:srgbClr val="FFFFFF"/>
                </a:highlight>
                <a:latin typeface="Nunito"/>
                <a:ea typeface="Nunito"/>
                <a:cs typeface="Nunito"/>
                <a:sym typeface="Nuni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0"/>
          <p:cNvSpPr txBox="1">
            <a:spLocks noGrp="1"/>
          </p:cNvSpPr>
          <p:nvPr>
            <p:ph type="body" idx="4294967295"/>
          </p:nvPr>
        </p:nvSpPr>
        <p:spPr>
          <a:xfrm>
            <a:off x="619275" y="1319525"/>
            <a:ext cx="8028300" cy="2919000"/>
          </a:xfrm>
          <a:prstGeom prst="rect">
            <a:avLst/>
          </a:prstGeom>
        </p:spPr>
        <p:txBody>
          <a:bodyPr spcFirstLastPara="1" wrap="square" lIns="91425" tIns="91425" rIns="91425" bIns="91425" anchor="t" anchorCtr="0">
            <a:normAutofit fontScale="92500" lnSpcReduction="10000"/>
          </a:bodyPr>
          <a:lstStyle/>
          <a:p>
            <a:pPr marL="457200" lvl="0" indent="-328453" algn="l" rtl="0">
              <a:lnSpc>
                <a:spcPct val="150000"/>
              </a:lnSpc>
              <a:spcBef>
                <a:spcPts val="0"/>
              </a:spcBef>
              <a:spcAft>
                <a:spcPts val="0"/>
              </a:spcAft>
              <a:buSzPct val="100000"/>
              <a:buChar char="●"/>
            </a:pPr>
            <a:r>
              <a:rPr lang="en" sz="1700"/>
              <a:t>Exploring other cities </a:t>
            </a:r>
            <a:endParaRPr sz="1700"/>
          </a:p>
          <a:p>
            <a:pPr marL="457200" lvl="0" indent="-328453" algn="l" rtl="0">
              <a:lnSpc>
                <a:spcPct val="150000"/>
              </a:lnSpc>
              <a:spcBef>
                <a:spcPts val="0"/>
              </a:spcBef>
              <a:spcAft>
                <a:spcPts val="0"/>
              </a:spcAft>
              <a:buSzPct val="100000"/>
              <a:buChar char="●"/>
            </a:pPr>
            <a:r>
              <a:rPr lang="en" sz="1700"/>
              <a:t>Incorporating other data sources to improve our predictions</a:t>
            </a:r>
            <a:endParaRPr sz="1700"/>
          </a:p>
          <a:p>
            <a:pPr marL="457200" lvl="0" indent="-328453" algn="l" rtl="0">
              <a:lnSpc>
                <a:spcPct val="150000"/>
              </a:lnSpc>
              <a:spcBef>
                <a:spcPts val="0"/>
              </a:spcBef>
              <a:spcAft>
                <a:spcPts val="0"/>
              </a:spcAft>
              <a:buSzPct val="100000"/>
              <a:buChar char="●"/>
            </a:pPr>
            <a:r>
              <a:rPr lang="en" sz="1700"/>
              <a:t>Perform a residual analysis on the ZORI data to find new insights</a:t>
            </a:r>
            <a:endParaRPr sz="1700"/>
          </a:p>
          <a:p>
            <a:pPr marL="457200" lvl="0" indent="-328453" algn="l" rtl="0">
              <a:lnSpc>
                <a:spcPct val="150000"/>
              </a:lnSpc>
              <a:spcBef>
                <a:spcPts val="0"/>
              </a:spcBef>
              <a:spcAft>
                <a:spcPts val="0"/>
              </a:spcAft>
              <a:buSzPct val="100000"/>
              <a:buChar char="●"/>
            </a:pPr>
            <a:r>
              <a:rPr lang="en" sz="1700"/>
              <a:t>Creating an interactive app to explore rental index data insights</a:t>
            </a:r>
            <a:endParaRPr sz="1700"/>
          </a:p>
          <a:p>
            <a:pPr marL="457200" lvl="0" indent="-328453" algn="l" rtl="0">
              <a:lnSpc>
                <a:spcPct val="150000"/>
              </a:lnSpc>
              <a:spcBef>
                <a:spcPts val="0"/>
              </a:spcBef>
              <a:spcAft>
                <a:spcPts val="0"/>
              </a:spcAft>
              <a:buSzPct val="100000"/>
              <a:buChar char="●"/>
            </a:pPr>
            <a:r>
              <a:rPr lang="en" sz="1700"/>
              <a:t>Study some features more deeply</a:t>
            </a:r>
            <a:endParaRPr sz="1700"/>
          </a:p>
          <a:p>
            <a:pPr marL="457200" lvl="0" indent="-328453" algn="l" rtl="0">
              <a:lnSpc>
                <a:spcPct val="150000"/>
              </a:lnSpc>
              <a:spcBef>
                <a:spcPts val="0"/>
              </a:spcBef>
              <a:spcAft>
                <a:spcPts val="0"/>
              </a:spcAft>
              <a:buSzPct val="100000"/>
              <a:buChar char="●"/>
            </a:pPr>
            <a:r>
              <a:rPr lang="en" sz="1700"/>
              <a:t>Attempt time series analysis</a:t>
            </a:r>
            <a:endParaRPr sz="1700"/>
          </a:p>
          <a:p>
            <a:pPr marL="457200" lvl="0" indent="-328453" algn="l" rtl="0">
              <a:lnSpc>
                <a:spcPct val="150000"/>
              </a:lnSpc>
              <a:spcBef>
                <a:spcPts val="0"/>
              </a:spcBef>
              <a:spcAft>
                <a:spcPts val="0"/>
              </a:spcAft>
              <a:buSzPct val="100000"/>
              <a:buChar char="●"/>
            </a:pPr>
            <a:r>
              <a:rPr lang="en" sz="1700"/>
              <a:t>Investigate factors that affect seasonality of rental index</a:t>
            </a:r>
            <a:endParaRPr sz="1700"/>
          </a:p>
          <a:p>
            <a:pPr marL="457200" lvl="0" indent="-328453" algn="l" rtl="0">
              <a:lnSpc>
                <a:spcPct val="150000"/>
              </a:lnSpc>
              <a:spcBef>
                <a:spcPts val="0"/>
              </a:spcBef>
              <a:spcAft>
                <a:spcPts val="0"/>
              </a:spcAft>
              <a:buSzPct val="100000"/>
              <a:buChar char="●"/>
            </a:pPr>
            <a:r>
              <a:rPr lang="en" sz="1700"/>
              <a:t>Explore how our models could change to accommodate the impact of COVID19</a:t>
            </a:r>
            <a:endParaRPr sz="1700"/>
          </a:p>
        </p:txBody>
      </p:sp>
      <p:pic>
        <p:nvPicPr>
          <p:cNvPr id="589" name="Google Shape;589;p30"/>
          <p:cNvPicPr preferRelativeResize="0"/>
          <p:nvPr/>
        </p:nvPicPr>
        <p:blipFill>
          <a:blip r:embed="rId3">
            <a:alphaModFix/>
          </a:blip>
          <a:stretch>
            <a:fillRect/>
          </a:stretch>
        </p:blipFill>
        <p:spPr>
          <a:xfrm>
            <a:off x="352425" y="4548188"/>
            <a:ext cx="8439150" cy="466725"/>
          </a:xfrm>
          <a:prstGeom prst="rect">
            <a:avLst/>
          </a:prstGeom>
          <a:noFill/>
          <a:ln>
            <a:noFill/>
          </a:ln>
        </p:spPr>
      </p:pic>
      <p:sp>
        <p:nvSpPr>
          <p:cNvPr id="590" name="Google Shape;590;p30"/>
          <p:cNvSpPr txBox="1">
            <a:spLocks noGrp="1"/>
          </p:cNvSpPr>
          <p:nvPr>
            <p:ph type="title" idx="4294967295"/>
          </p:nvPr>
        </p:nvSpPr>
        <p:spPr>
          <a:xfrm>
            <a:off x="751950" y="327475"/>
            <a:ext cx="70305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Future Work</a:t>
            </a:r>
            <a:endParaRPr sz="2820"/>
          </a:p>
        </p:txBody>
      </p:sp>
      <p:pic>
        <p:nvPicPr>
          <p:cNvPr id="591" name="Google Shape;591;p30"/>
          <p:cNvPicPr preferRelativeResize="0"/>
          <p:nvPr/>
        </p:nvPicPr>
        <p:blipFill>
          <a:blip r:embed="rId4">
            <a:alphaModFix/>
          </a:blip>
          <a:stretch>
            <a:fillRect/>
          </a:stretch>
        </p:blipFill>
        <p:spPr>
          <a:xfrm>
            <a:off x="228753" y="304800"/>
            <a:ext cx="390525" cy="685800"/>
          </a:xfrm>
          <a:prstGeom prst="rect">
            <a:avLst/>
          </a:prstGeom>
          <a:noFill/>
          <a:ln>
            <a:noFill/>
          </a:ln>
        </p:spPr>
      </p:pic>
      <p:cxnSp>
        <p:nvCxnSpPr>
          <p:cNvPr id="592" name="Google Shape;592;p30"/>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1"/>
          <p:cNvSpPr txBox="1"/>
          <p:nvPr/>
        </p:nvSpPr>
        <p:spPr>
          <a:xfrm>
            <a:off x="910150" y="1525388"/>
            <a:ext cx="44733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NYC Data Science Academy</a:t>
            </a:r>
            <a:endParaRPr>
              <a:latin typeface="Nunito"/>
              <a:ea typeface="Nunito"/>
              <a:cs typeface="Nunito"/>
              <a:sym typeface="Nunito"/>
            </a:endParaRPr>
          </a:p>
          <a:p>
            <a:pPr marL="914400" lvl="1" indent="-317500" algn="l" rtl="0">
              <a:spcBef>
                <a:spcPts val="0"/>
              </a:spcBef>
              <a:spcAft>
                <a:spcPts val="0"/>
              </a:spcAft>
              <a:buSzPts val="1400"/>
              <a:buFont typeface="Nunito"/>
              <a:buChar char="○"/>
            </a:pPr>
            <a:r>
              <a:rPr lang="en">
                <a:latin typeface="Nunito"/>
                <a:ea typeface="Nunito"/>
                <a:cs typeface="Nunito"/>
                <a:sym typeface="Nunito"/>
              </a:rPr>
              <a:t>Luke Lin (mentor)</a:t>
            </a:r>
            <a:endParaRPr>
              <a:latin typeface="Nunito"/>
              <a:ea typeface="Nunito"/>
              <a:cs typeface="Nunito"/>
              <a:sym typeface="Nunito"/>
            </a:endParaRPr>
          </a:p>
          <a:p>
            <a:pPr marL="914400" lvl="1" indent="-317500" algn="l" rtl="0">
              <a:spcBef>
                <a:spcPts val="0"/>
              </a:spcBef>
              <a:spcAft>
                <a:spcPts val="0"/>
              </a:spcAft>
              <a:buSzPts val="1400"/>
              <a:buFont typeface="Nunito"/>
              <a:buChar char="○"/>
            </a:pPr>
            <a:r>
              <a:rPr lang="en">
                <a:latin typeface="Nunito"/>
                <a:ea typeface="Nunito"/>
                <a:cs typeface="Nunito"/>
                <a:sym typeface="Nunito"/>
              </a:rPr>
              <a:t>Thomas Laetsch </a:t>
            </a:r>
            <a:endParaRPr>
              <a:latin typeface="Nunito"/>
              <a:ea typeface="Nunito"/>
              <a:cs typeface="Nunito"/>
              <a:sym typeface="Nunito"/>
            </a:endParaRPr>
          </a:p>
          <a:p>
            <a:pPr marL="914400" lvl="1" indent="-317500" algn="l" rtl="0">
              <a:spcBef>
                <a:spcPts val="0"/>
              </a:spcBef>
              <a:spcAft>
                <a:spcPts val="0"/>
              </a:spcAft>
              <a:buSzPts val="1400"/>
              <a:buFont typeface="Nunito"/>
              <a:buChar char="○"/>
            </a:pPr>
            <a:r>
              <a:rPr lang="en">
                <a:latin typeface="Nunito"/>
                <a:ea typeface="Nunito"/>
                <a:cs typeface="Nunito"/>
                <a:sym typeface="Nunito"/>
              </a:rPr>
              <a:t>Eugenia Dickinson</a:t>
            </a:r>
            <a:endParaRPr>
              <a:latin typeface="Nunito"/>
              <a:ea typeface="Nunito"/>
              <a:cs typeface="Nunito"/>
              <a:sym typeface="Nunito"/>
            </a:endParaRPr>
          </a:p>
          <a:p>
            <a:pPr marL="91440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7 Park</a:t>
            </a:r>
            <a:endParaRPr>
              <a:latin typeface="Nunito"/>
              <a:ea typeface="Nunito"/>
              <a:cs typeface="Nunito"/>
              <a:sym typeface="Nunito"/>
            </a:endParaRPr>
          </a:p>
          <a:p>
            <a:pPr marL="914400" lvl="1" indent="-317500" algn="l" rtl="0">
              <a:spcBef>
                <a:spcPts val="0"/>
              </a:spcBef>
              <a:spcAft>
                <a:spcPts val="0"/>
              </a:spcAft>
              <a:buSzPts val="1400"/>
              <a:buFont typeface="Nunito"/>
              <a:buChar char="○"/>
            </a:pPr>
            <a:r>
              <a:rPr lang="en">
                <a:latin typeface="Nunito"/>
                <a:ea typeface="Nunito"/>
                <a:cs typeface="Nunito"/>
                <a:sym typeface="Nunito"/>
              </a:rPr>
              <a:t>Eugene Wu</a:t>
            </a:r>
            <a:endParaRPr>
              <a:latin typeface="Nunito"/>
              <a:ea typeface="Nunito"/>
              <a:cs typeface="Nunito"/>
              <a:sym typeface="Nunito"/>
            </a:endParaRPr>
          </a:p>
          <a:p>
            <a:pPr marL="914400" lvl="1" indent="-317500" algn="l" rtl="0">
              <a:spcBef>
                <a:spcPts val="0"/>
              </a:spcBef>
              <a:spcAft>
                <a:spcPts val="0"/>
              </a:spcAft>
              <a:buSzPts val="1400"/>
              <a:buFont typeface="Nunito"/>
              <a:buChar char="○"/>
            </a:pPr>
            <a:r>
              <a:rPr lang="en">
                <a:latin typeface="Nunito"/>
                <a:ea typeface="Nunito"/>
                <a:cs typeface="Nunito"/>
                <a:sym typeface="Nunito"/>
              </a:rPr>
              <a:t>Kyle Weber</a:t>
            </a:r>
            <a:endParaRPr sz="1300">
              <a:solidFill>
                <a:srgbClr val="202124"/>
              </a:solidFill>
              <a:highlight>
                <a:srgbClr val="FFFFFF"/>
              </a:highlight>
              <a:latin typeface="Roboto"/>
              <a:ea typeface="Roboto"/>
              <a:cs typeface="Roboto"/>
              <a:sym typeface="Roboto"/>
            </a:endParaRPr>
          </a:p>
          <a:p>
            <a:pPr marL="91440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
        <p:nvSpPr>
          <p:cNvPr id="598" name="Google Shape;598;p31"/>
          <p:cNvSpPr txBox="1">
            <a:spLocks noGrp="1"/>
          </p:cNvSpPr>
          <p:nvPr>
            <p:ph type="title" idx="4294967295"/>
          </p:nvPr>
        </p:nvSpPr>
        <p:spPr>
          <a:xfrm>
            <a:off x="751950" y="327475"/>
            <a:ext cx="70305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Acknowledgements</a:t>
            </a:r>
            <a:endParaRPr sz="2820"/>
          </a:p>
        </p:txBody>
      </p:sp>
      <p:pic>
        <p:nvPicPr>
          <p:cNvPr id="599" name="Google Shape;599;p31"/>
          <p:cNvPicPr preferRelativeResize="0"/>
          <p:nvPr/>
        </p:nvPicPr>
        <p:blipFill>
          <a:blip r:embed="rId3">
            <a:alphaModFix/>
          </a:blip>
          <a:stretch>
            <a:fillRect/>
          </a:stretch>
        </p:blipFill>
        <p:spPr>
          <a:xfrm>
            <a:off x="228753" y="304800"/>
            <a:ext cx="390525" cy="685800"/>
          </a:xfrm>
          <a:prstGeom prst="rect">
            <a:avLst/>
          </a:prstGeom>
          <a:noFill/>
          <a:ln>
            <a:noFill/>
          </a:ln>
        </p:spPr>
      </p:pic>
      <p:cxnSp>
        <p:nvCxnSpPr>
          <p:cNvPr id="600" name="Google Shape;600;p31"/>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sp>
        <p:nvSpPr>
          <p:cNvPr id="601" name="Google Shape;601;p31"/>
          <p:cNvSpPr txBox="1"/>
          <p:nvPr/>
        </p:nvSpPr>
        <p:spPr>
          <a:xfrm>
            <a:off x="3313800" y="3753500"/>
            <a:ext cx="1906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434343"/>
                </a:solidFill>
                <a:latin typeface="Nunito"/>
                <a:ea typeface="Nunito"/>
                <a:cs typeface="Nunito"/>
                <a:sym typeface="Nunito"/>
              </a:rPr>
              <a:t>Questions?</a:t>
            </a:r>
            <a:endParaRPr sz="2600" b="1">
              <a:solidFill>
                <a:srgbClr val="434343"/>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idx="4294967295"/>
          </p:nvPr>
        </p:nvSpPr>
        <p:spPr>
          <a:xfrm>
            <a:off x="813450" y="313200"/>
            <a:ext cx="3430500" cy="68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Motivation</a:t>
            </a:r>
            <a:endParaRPr/>
          </a:p>
        </p:txBody>
      </p:sp>
      <p:sp>
        <p:nvSpPr>
          <p:cNvPr id="284" name="Google Shape;284;p14"/>
          <p:cNvSpPr txBox="1">
            <a:spLocks noGrp="1"/>
          </p:cNvSpPr>
          <p:nvPr>
            <p:ph type="subTitle" idx="4294967295"/>
          </p:nvPr>
        </p:nvSpPr>
        <p:spPr>
          <a:xfrm>
            <a:off x="854650" y="2593000"/>
            <a:ext cx="7653000" cy="16656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SzPts val="1500"/>
              <a:buChar char="●"/>
            </a:pPr>
            <a:r>
              <a:rPr lang="en" sz="1500"/>
              <a:t>US renters paid </a:t>
            </a:r>
            <a:r>
              <a:rPr lang="en" sz="1500" b="1"/>
              <a:t>$512.5 billion</a:t>
            </a:r>
            <a:r>
              <a:rPr lang="en" sz="1500"/>
              <a:t> in rent in </a:t>
            </a:r>
            <a:r>
              <a:rPr lang="en" sz="1500" b="1"/>
              <a:t>2019</a:t>
            </a:r>
            <a:endParaRPr sz="1500" b="1"/>
          </a:p>
          <a:p>
            <a:pPr marL="457200" lvl="0" indent="-323850" algn="l" rtl="0">
              <a:lnSpc>
                <a:spcPct val="150000"/>
              </a:lnSpc>
              <a:spcBef>
                <a:spcPts val="0"/>
              </a:spcBef>
              <a:spcAft>
                <a:spcPts val="0"/>
              </a:spcAft>
              <a:buSzPts val="1500"/>
              <a:buChar char="●"/>
            </a:pPr>
            <a:r>
              <a:rPr lang="en" sz="1500" b="1"/>
              <a:t>Phoenix </a:t>
            </a:r>
            <a:r>
              <a:rPr lang="en" sz="1500"/>
              <a:t>had the highest growth rate of </a:t>
            </a:r>
            <a:r>
              <a:rPr lang="en" sz="1500" b="1"/>
              <a:t>7.6%</a:t>
            </a:r>
            <a:r>
              <a:rPr lang="en" sz="1500"/>
              <a:t> in 2019</a:t>
            </a:r>
            <a:endParaRPr sz="1500"/>
          </a:p>
          <a:p>
            <a:pPr marL="457200" lvl="0" indent="-323850" algn="l" rtl="0">
              <a:lnSpc>
                <a:spcPct val="150000"/>
              </a:lnSpc>
              <a:spcBef>
                <a:spcPts val="0"/>
              </a:spcBef>
              <a:spcAft>
                <a:spcPts val="0"/>
              </a:spcAft>
              <a:buSzPts val="1500"/>
              <a:buChar char="●"/>
            </a:pPr>
            <a:r>
              <a:rPr lang="en" sz="1500" b="1"/>
              <a:t>Tampa </a:t>
            </a:r>
            <a:r>
              <a:rPr lang="en" sz="1500"/>
              <a:t>wasn’t far behind with </a:t>
            </a:r>
            <a:r>
              <a:rPr lang="en" sz="1500" b="1"/>
              <a:t>4.0%</a:t>
            </a:r>
            <a:endParaRPr sz="1500" b="1"/>
          </a:p>
          <a:p>
            <a:pPr marL="457200" lvl="0" indent="-323850" algn="l" rtl="0">
              <a:lnSpc>
                <a:spcPct val="150000"/>
              </a:lnSpc>
              <a:spcBef>
                <a:spcPts val="0"/>
              </a:spcBef>
              <a:spcAft>
                <a:spcPts val="0"/>
              </a:spcAft>
              <a:buSzPts val="1500"/>
              <a:buChar char="●"/>
            </a:pPr>
            <a:r>
              <a:rPr lang="en" sz="1500" b="1"/>
              <a:t>Zillow Rental Index</a:t>
            </a:r>
            <a:r>
              <a:rPr lang="en" sz="1500"/>
              <a:t> is the primary </a:t>
            </a:r>
            <a:r>
              <a:rPr lang="en" sz="1500" b="1"/>
              <a:t>indicator </a:t>
            </a:r>
            <a:r>
              <a:rPr lang="en" sz="1500"/>
              <a:t>for trend of </a:t>
            </a:r>
            <a:r>
              <a:rPr lang="en" sz="1500" b="1"/>
              <a:t>rental prices</a:t>
            </a:r>
            <a:r>
              <a:rPr lang="en" sz="1500"/>
              <a:t> in the US</a:t>
            </a:r>
            <a:endParaRPr sz="1100"/>
          </a:p>
        </p:txBody>
      </p:sp>
      <p:grpSp>
        <p:nvGrpSpPr>
          <p:cNvPr id="285" name="Google Shape;285;p14"/>
          <p:cNvGrpSpPr/>
          <p:nvPr/>
        </p:nvGrpSpPr>
        <p:grpSpPr>
          <a:xfrm>
            <a:off x="1303812" y="1262382"/>
            <a:ext cx="4705312" cy="1154235"/>
            <a:chOff x="1813203" y="394675"/>
            <a:chExt cx="5121149" cy="1429925"/>
          </a:xfrm>
        </p:grpSpPr>
        <p:pic>
          <p:nvPicPr>
            <p:cNvPr id="286" name="Google Shape;286;p14"/>
            <p:cNvPicPr preferRelativeResize="0"/>
            <p:nvPr/>
          </p:nvPicPr>
          <p:blipFill rotWithShape="1">
            <a:blip r:embed="rId3">
              <a:alphaModFix/>
            </a:blip>
            <a:srcRect r="9485"/>
            <a:stretch/>
          </p:blipFill>
          <p:spPr>
            <a:xfrm>
              <a:off x="1813203" y="394675"/>
              <a:ext cx="5121009" cy="1429925"/>
            </a:xfrm>
            <a:prstGeom prst="rect">
              <a:avLst/>
            </a:prstGeom>
            <a:noFill/>
            <a:ln>
              <a:noFill/>
            </a:ln>
          </p:spPr>
        </p:pic>
        <p:sp>
          <p:nvSpPr>
            <p:cNvPr id="287" name="Google Shape;287;p14"/>
            <p:cNvSpPr/>
            <p:nvPr/>
          </p:nvSpPr>
          <p:spPr>
            <a:xfrm>
              <a:off x="3319653" y="550175"/>
              <a:ext cx="3614700" cy="495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8" name="Google Shape;288;p14"/>
          <p:cNvPicPr preferRelativeResize="0"/>
          <p:nvPr/>
        </p:nvPicPr>
        <p:blipFill>
          <a:blip r:embed="rId4">
            <a:alphaModFix/>
          </a:blip>
          <a:stretch>
            <a:fillRect/>
          </a:stretch>
        </p:blipFill>
        <p:spPr>
          <a:xfrm>
            <a:off x="352425" y="4548188"/>
            <a:ext cx="8439150" cy="466725"/>
          </a:xfrm>
          <a:prstGeom prst="rect">
            <a:avLst/>
          </a:prstGeom>
          <a:noFill/>
          <a:ln>
            <a:noFill/>
          </a:ln>
        </p:spPr>
      </p:pic>
      <p:pic>
        <p:nvPicPr>
          <p:cNvPr id="289" name="Google Shape;289;p14"/>
          <p:cNvPicPr preferRelativeResize="0"/>
          <p:nvPr/>
        </p:nvPicPr>
        <p:blipFill>
          <a:blip r:embed="rId5">
            <a:alphaModFix/>
          </a:blip>
          <a:stretch>
            <a:fillRect/>
          </a:stretch>
        </p:blipFill>
        <p:spPr>
          <a:xfrm>
            <a:off x="228753" y="304800"/>
            <a:ext cx="390525" cy="685800"/>
          </a:xfrm>
          <a:prstGeom prst="rect">
            <a:avLst/>
          </a:prstGeom>
          <a:noFill/>
          <a:ln>
            <a:noFill/>
          </a:ln>
        </p:spPr>
      </p:pic>
      <p:cxnSp>
        <p:nvCxnSpPr>
          <p:cNvPr id="290" name="Google Shape;290;p14"/>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5"/>
          <p:cNvSpPr txBox="1">
            <a:spLocks noGrp="1"/>
          </p:cNvSpPr>
          <p:nvPr>
            <p:ph type="title" idx="4294967295"/>
          </p:nvPr>
        </p:nvSpPr>
        <p:spPr>
          <a:xfrm>
            <a:off x="846600" y="293775"/>
            <a:ext cx="992700" cy="56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Goal</a:t>
            </a:r>
            <a:endParaRPr sz="2820"/>
          </a:p>
        </p:txBody>
      </p:sp>
      <p:sp>
        <p:nvSpPr>
          <p:cNvPr id="296" name="Google Shape;296;p15"/>
          <p:cNvSpPr txBox="1">
            <a:spLocks noGrp="1"/>
          </p:cNvSpPr>
          <p:nvPr>
            <p:ph type="body" idx="4294967295"/>
          </p:nvPr>
        </p:nvSpPr>
        <p:spPr>
          <a:xfrm>
            <a:off x="984600" y="1090450"/>
            <a:ext cx="7174800" cy="33372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700"/>
          </a:p>
          <a:p>
            <a:pPr marL="457200" lvl="0" indent="0" algn="l" rtl="0">
              <a:spcBef>
                <a:spcPts val="1200"/>
              </a:spcBef>
              <a:spcAft>
                <a:spcPts val="0"/>
              </a:spcAft>
              <a:buNone/>
            </a:pPr>
            <a:r>
              <a:rPr lang="en" sz="1900"/>
              <a:t>Gain insights on important factors that influence the rental values of homes and apartments in Phoenix and Tampa.</a:t>
            </a:r>
            <a:endParaRPr sz="1900"/>
          </a:p>
          <a:p>
            <a:pPr marL="1371600" lvl="0" indent="-330200" algn="l" rtl="0">
              <a:lnSpc>
                <a:spcPct val="115000"/>
              </a:lnSpc>
              <a:spcBef>
                <a:spcPts val="1200"/>
              </a:spcBef>
              <a:spcAft>
                <a:spcPts val="0"/>
              </a:spcAft>
              <a:buClr>
                <a:srgbClr val="25324F"/>
              </a:buClr>
              <a:buSzPts val="1600"/>
              <a:buChar char="●"/>
            </a:pPr>
            <a:r>
              <a:rPr lang="en" sz="1600">
                <a:solidFill>
                  <a:srgbClr val="25324F"/>
                </a:solidFill>
              </a:rPr>
              <a:t>Explored Zillow Rent Index (ZRI) provided by 7Park</a:t>
            </a:r>
            <a:endParaRPr sz="1600">
              <a:solidFill>
                <a:srgbClr val="25324F"/>
              </a:solidFill>
            </a:endParaRPr>
          </a:p>
          <a:p>
            <a:pPr marL="1371600" lvl="0" indent="-330200" algn="l" rtl="0">
              <a:lnSpc>
                <a:spcPct val="115000"/>
              </a:lnSpc>
              <a:spcBef>
                <a:spcPts val="0"/>
              </a:spcBef>
              <a:spcAft>
                <a:spcPts val="0"/>
              </a:spcAft>
              <a:buClr>
                <a:srgbClr val="25324F"/>
              </a:buClr>
              <a:buSzPts val="1600"/>
              <a:buChar char="●"/>
            </a:pPr>
            <a:r>
              <a:rPr lang="en" sz="1600">
                <a:solidFill>
                  <a:srgbClr val="25324F"/>
                </a:solidFill>
              </a:rPr>
              <a:t>Studied American Census Survey (ACS) data</a:t>
            </a:r>
            <a:endParaRPr sz="1600">
              <a:solidFill>
                <a:srgbClr val="25324F"/>
              </a:solidFill>
            </a:endParaRPr>
          </a:p>
          <a:p>
            <a:pPr marL="1371600" lvl="0" indent="-330200" algn="l" rtl="0">
              <a:lnSpc>
                <a:spcPct val="115000"/>
              </a:lnSpc>
              <a:spcBef>
                <a:spcPts val="0"/>
              </a:spcBef>
              <a:spcAft>
                <a:spcPts val="0"/>
              </a:spcAft>
              <a:buClr>
                <a:srgbClr val="25324F"/>
              </a:buClr>
              <a:buSzPts val="1600"/>
              <a:buChar char="●"/>
            </a:pPr>
            <a:r>
              <a:rPr lang="en" sz="1600">
                <a:solidFill>
                  <a:srgbClr val="25324F"/>
                </a:solidFill>
              </a:rPr>
              <a:t>Predicted ZRI based on ACS data</a:t>
            </a:r>
            <a:endParaRPr sz="1900"/>
          </a:p>
        </p:txBody>
      </p:sp>
      <p:pic>
        <p:nvPicPr>
          <p:cNvPr id="297" name="Google Shape;297;p15"/>
          <p:cNvPicPr preferRelativeResize="0"/>
          <p:nvPr/>
        </p:nvPicPr>
        <p:blipFill>
          <a:blip r:embed="rId3">
            <a:alphaModFix/>
          </a:blip>
          <a:stretch>
            <a:fillRect/>
          </a:stretch>
        </p:blipFill>
        <p:spPr>
          <a:xfrm>
            <a:off x="352425" y="4548188"/>
            <a:ext cx="8439150" cy="466725"/>
          </a:xfrm>
          <a:prstGeom prst="rect">
            <a:avLst/>
          </a:prstGeom>
          <a:noFill/>
          <a:ln>
            <a:noFill/>
          </a:ln>
        </p:spPr>
      </p:pic>
      <p:pic>
        <p:nvPicPr>
          <p:cNvPr id="298" name="Google Shape;298;p15"/>
          <p:cNvPicPr preferRelativeResize="0"/>
          <p:nvPr/>
        </p:nvPicPr>
        <p:blipFill>
          <a:blip r:embed="rId4">
            <a:alphaModFix/>
          </a:blip>
          <a:stretch>
            <a:fillRect/>
          </a:stretch>
        </p:blipFill>
        <p:spPr>
          <a:xfrm>
            <a:off x="228753" y="304800"/>
            <a:ext cx="390525" cy="685800"/>
          </a:xfrm>
          <a:prstGeom prst="rect">
            <a:avLst/>
          </a:prstGeom>
          <a:noFill/>
          <a:ln>
            <a:noFill/>
          </a:ln>
        </p:spPr>
      </p:pic>
      <p:cxnSp>
        <p:nvCxnSpPr>
          <p:cNvPr id="299" name="Google Shape;299;p15"/>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16"/>
          <p:cNvPicPr preferRelativeResize="0"/>
          <p:nvPr/>
        </p:nvPicPr>
        <p:blipFill>
          <a:blip r:embed="rId3">
            <a:alphaModFix/>
          </a:blip>
          <a:stretch>
            <a:fillRect/>
          </a:stretch>
        </p:blipFill>
        <p:spPr>
          <a:xfrm>
            <a:off x="0" y="1439850"/>
            <a:ext cx="4513385" cy="2703499"/>
          </a:xfrm>
          <a:prstGeom prst="rect">
            <a:avLst/>
          </a:prstGeom>
          <a:noFill/>
          <a:ln>
            <a:noFill/>
          </a:ln>
        </p:spPr>
      </p:pic>
      <p:pic>
        <p:nvPicPr>
          <p:cNvPr id="305" name="Google Shape;305;p16"/>
          <p:cNvPicPr preferRelativeResize="0"/>
          <p:nvPr/>
        </p:nvPicPr>
        <p:blipFill>
          <a:blip r:embed="rId4">
            <a:alphaModFix/>
          </a:blip>
          <a:stretch>
            <a:fillRect/>
          </a:stretch>
        </p:blipFill>
        <p:spPr>
          <a:xfrm>
            <a:off x="4162275" y="1305700"/>
            <a:ext cx="4981727" cy="2837650"/>
          </a:xfrm>
          <a:prstGeom prst="rect">
            <a:avLst/>
          </a:prstGeom>
          <a:noFill/>
          <a:ln>
            <a:noFill/>
          </a:ln>
        </p:spPr>
      </p:pic>
      <p:pic>
        <p:nvPicPr>
          <p:cNvPr id="306" name="Google Shape;306;p16"/>
          <p:cNvPicPr preferRelativeResize="0"/>
          <p:nvPr/>
        </p:nvPicPr>
        <p:blipFill>
          <a:blip r:embed="rId5">
            <a:alphaModFix/>
          </a:blip>
          <a:stretch>
            <a:fillRect/>
          </a:stretch>
        </p:blipFill>
        <p:spPr>
          <a:xfrm>
            <a:off x="352425" y="4548188"/>
            <a:ext cx="8439150" cy="466725"/>
          </a:xfrm>
          <a:prstGeom prst="rect">
            <a:avLst/>
          </a:prstGeom>
          <a:noFill/>
          <a:ln>
            <a:noFill/>
          </a:ln>
        </p:spPr>
      </p:pic>
      <p:sp>
        <p:nvSpPr>
          <p:cNvPr id="307" name="Google Shape;307;p16"/>
          <p:cNvSpPr txBox="1">
            <a:spLocks noGrp="1"/>
          </p:cNvSpPr>
          <p:nvPr>
            <p:ph type="title" idx="4294967295"/>
          </p:nvPr>
        </p:nvSpPr>
        <p:spPr>
          <a:xfrm>
            <a:off x="767075" y="282225"/>
            <a:ext cx="7030500" cy="64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Tale of Our Target Variable</a:t>
            </a:r>
            <a:endParaRPr/>
          </a:p>
        </p:txBody>
      </p:sp>
      <p:pic>
        <p:nvPicPr>
          <p:cNvPr id="308" name="Google Shape;308;p16"/>
          <p:cNvPicPr preferRelativeResize="0"/>
          <p:nvPr/>
        </p:nvPicPr>
        <p:blipFill>
          <a:blip r:embed="rId6">
            <a:alphaModFix/>
          </a:blip>
          <a:stretch>
            <a:fillRect/>
          </a:stretch>
        </p:blipFill>
        <p:spPr>
          <a:xfrm>
            <a:off x="228753" y="304800"/>
            <a:ext cx="390525" cy="685800"/>
          </a:xfrm>
          <a:prstGeom prst="rect">
            <a:avLst/>
          </a:prstGeom>
          <a:noFill/>
          <a:ln>
            <a:noFill/>
          </a:ln>
        </p:spPr>
      </p:pic>
      <p:cxnSp>
        <p:nvCxnSpPr>
          <p:cNvPr id="309" name="Google Shape;309;p16"/>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sp>
        <p:nvSpPr>
          <p:cNvPr id="310" name="Google Shape;310;p16"/>
          <p:cNvSpPr txBox="1"/>
          <p:nvPr/>
        </p:nvSpPr>
        <p:spPr>
          <a:xfrm>
            <a:off x="711988" y="1439850"/>
            <a:ext cx="3089400" cy="3540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Nunito"/>
                <a:ea typeface="Nunito"/>
                <a:cs typeface="Nunito"/>
                <a:sym typeface="Nunito"/>
              </a:rPr>
              <a:t>Phoenix and Tampa Average ZRI (2015-2017)</a:t>
            </a:r>
            <a:endParaRPr sz="1100">
              <a:latin typeface="Nunito"/>
              <a:ea typeface="Nunito"/>
              <a:cs typeface="Nunito"/>
              <a:sym typeface="Nunito"/>
            </a:endParaRPr>
          </a:p>
        </p:txBody>
      </p:sp>
      <p:sp>
        <p:nvSpPr>
          <p:cNvPr id="311" name="Google Shape;311;p16"/>
          <p:cNvSpPr txBox="1"/>
          <p:nvPr/>
        </p:nvSpPr>
        <p:spPr>
          <a:xfrm>
            <a:off x="4788075" y="1305700"/>
            <a:ext cx="4286400" cy="3540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Nunito"/>
                <a:ea typeface="Nunito"/>
                <a:cs typeface="Nunito"/>
                <a:sym typeface="Nunito"/>
              </a:rPr>
              <a:t>Phoenix and Tampa ZRI Average Growth Rate (2015-2017)</a:t>
            </a:r>
            <a:endParaRPr sz="1100">
              <a:latin typeface="Nunito"/>
              <a:ea typeface="Nunito"/>
              <a:cs typeface="Nunito"/>
              <a:sym typeface="Nunito"/>
            </a:endParaRPr>
          </a:p>
        </p:txBody>
      </p:sp>
      <p:sp>
        <p:nvSpPr>
          <p:cNvPr id="312" name="Google Shape;312;p16"/>
          <p:cNvSpPr txBox="1"/>
          <p:nvPr/>
        </p:nvSpPr>
        <p:spPr>
          <a:xfrm>
            <a:off x="2005925" y="3979700"/>
            <a:ext cx="1213200" cy="4002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Month</a:t>
            </a:r>
            <a:endParaRPr>
              <a:latin typeface="Nunito"/>
              <a:ea typeface="Nunito"/>
              <a:cs typeface="Nunito"/>
              <a:sym typeface="Nunito"/>
            </a:endParaRPr>
          </a:p>
        </p:txBody>
      </p:sp>
      <p:sp>
        <p:nvSpPr>
          <p:cNvPr id="313" name="Google Shape;313;p16"/>
          <p:cNvSpPr txBox="1"/>
          <p:nvPr/>
        </p:nvSpPr>
        <p:spPr>
          <a:xfrm>
            <a:off x="6324675" y="3979700"/>
            <a:ext cx="1213200" cy="4002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Month</a:t>
            </a:r>
            <a:endParaRPr>
              <a:latin typeface="Nunito"/>
              <a:ea typeface="Nunito"/>
              <a:cs typeface="Nunito"/>
              <a:sym typeface="Nunito"/>
            </a:endParaRPr>
          </a:p>
        </p:txBody>
      </p:sp>
      <p:sp>
        <p:nvSpPr>
          <p:cNvPr id="314" name="Google Shape;314;p16"/>
          <p:cNvSpPr txBox="1"/>
          <p:nvPr/>
        </p:nvSpPr>
        <p:spPr>
          <a:xfrm rot="-5400000">
            <a:off x="76950" y="2524425"/>
            <a:ext cx="598500" cy="4002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highlight>
                  <a:srgbClr val="FFFFFF"/>
                </a:highlight>
                <a:latin typeface="Nunito"/>
                <a:ea typeface="Nunito"/>
                <a:cs typeface="Nunito"/>
                <a:sym typeface="Nunito"/>
              </a:rPr>
              <a:t>ZRI</a:t>
            </a:r>
            <a:endParaRPr>
              <a:highlight>
                <a:srgbClr val="FFFFFF"/>
              </a:highlight>
              <a:latin typeface="Nunito"/>
              <a:ea typeface="Nunito"/>
              <a:cs typeface="Nunito"/>
              <a:sym typeface="Nunito"/>
            </a:endParaRPr>
          </a:p>
        </p:txBody>
      </p:sp>
      <p:sp>
        <p:nvSpPr>
          <p:cNvPr id="315" name="Google Shape;315;p16"/>
          <p:cNvSpPr txBox="1"/>
          <p:nvPr/>
        </p:nvSpPr>
        <p:spPr>
          <a:xfrm rot="-5400000">
            <a:off x="3545150" y="2574398"/>
            <a:ext cx="1967700" cy="3693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highlight>
                  <a:srgbClr val="FFFFFF"/>
                </a:highlight>
                <a:latin typeface="Nunito"/>
                <a:ea typeface="Nunito"/>
                <a:cs typeface="Nunito"/>
                <a:sym typeface="Nunito"/>
              </a:rPr>
              <a:t>Average ZRI Growth Rate</a:t>
            </a:r>
            <a:endParaRPr sz="1200">
              <a:highlight>
                <a:srgbClr val="FFFFFF"/>
              </a:highlight>
              <a:latin typeface="Nunito"/>
              <a:ea typeface="Nunito"/>
              <a:cs typeface="Nunito"/>
              <a:sym typeface="Nunito"/>
            </a:endParaRPr>
          </a:p>
        </p:txBody>
      </p:sp>
      <p:sp>
        <p:nvSpPr>
          <p:cNvPr id="316" name="Google Shape;316;p16"/>
          <p:cNvSpPr txBox="1"/>
          <p:nvPr/>
        </p:nvSpPr>
        <p:spPr>
          <a:xfrm>
            <a:off x="2054450" y="4092925"/>
            <a:ext cx="7336800" cy="85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17"/>
          <p:cNvPicPr preferRelativeResize="0"/>
          <p:nvPr/>
        </p:nvPicPr>
        <p:blipFill>
          <a:blip r:embed="rId3">
            <a:alphaModFix/>
          </a:blip>
          <a:stretch>
            <a:fillRect/>
          </a:stretch>
        </p:blipFill>
        <p:spPr>
          <a:xfrm>
            <a:off x="352425" y="4548188"/>
            <a:ext cx="8439150" cy="466725"/>
          </a:xfrm>
          <a:prstGeom prst="rect">
            <a:avLst/>
          </a:prstGeom>
          <a:noFill/>
          <a:ln>
            <a:noFill/>
          </a:ln>
        </p:spPr>
      </p:pic>
      <p:sp>
        <p:nvSpPr>
          <p:cNvPr id="322" name="Google Shape;322;p17"/>
          <p:cNvSpPr txBox="1">
            <a:spLocks noGrp="1"/>
          </p:cNvSpPr>
          <p:nvPr>
            <p:ph type="title" idx="4294967295"/>
          </p:nvPr>
        </p:nvSpPr>
        <p:spPr>
          <a:xfrm>
            <a:off x="749500" y="316575"/>
            <a:ext cx="70305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Tale of Our Target Variable</a:t>
            </a:r>
            <a:endParaRPr sz="2820"/>
          </a:p>
        </p:txBody>
      </p:sp>
      <p:pic>
        <p:nvPicPr>
          <p:cNvPr id="323" name="Google Shape;323;p17"/>
          <p:cNvPicPr preferRelativeResize="0"/>
          <p:nvPr/>
        </p:nvPicPr>
        <p:blipFill>
          <a:blip r:embed="rId4">
            <a:alphaModFix/>
          </a:blip>
          <a:stretch>
            <a:fillRect/>
          </a:stretch>
        </p:blipFill>
        <p:spPr>
          <a:xfrm>
            <a:off x="1741596" y="1939826"/>
            <a:ext cx="2830403" cy="1625567"/>
          </a:xfrm>
          <a:prstGeom prst="rect">
            <a:avLst/>
          </a:prstGeom>
          <a:noFill/>
          <a:ln>
            <a:noFill/>
          </a:ln>
        </p:spPr>
      </p:pic>
      <p:pic>
        <p:nvPicPr>
          <p:cNvPr id="324" name="Google Shape;324;p17"/>
          <p:cNvPicPr preferRelativeResize="0"/>
          <p:nvPr/>
        </p:nvPicPr>
        <p:blipFill>
          <a:blip r:embed="rId5">
            <a:alphaModFix/>
          </a:blip>
          <a:stretch>
            <a:fillRect/>
          </a:stretch>
        </p:blipFill>
        <p:spPr>
          <a:xfrm>
            <a:off x="81150" y="1310025"/>
            <a:ext cx="4312624" cy="2523451"/>
          </a:xfrm>
          <a:prstGeom prst="rect">
            <a:avLst/>
          </a:prstGeom>
          <a:noFill/>
          <a:ln>
            <a:noFill/>
          </a:ln>
        </p:spPr>
      </p:pic>
      <p:pic>
        <p:nvPicPr>
          <p:cNvPr id="325" name="Google Shape;325;p17"/>
          <p:cNvPicPr preferRelativeResize="0"/>
          <p:nvPr/>
        </p:nvPicPr>
        <p:blipFill>
          <a:blip r:embed="rId4">
            <a:alphaModFix/>
          </a:blip>
          <a:stretch>
            <a:fillRect/>
          </a:stretch>
        </p:blipFill>
        <p:spPr>
          <a:xfrm>
            <a:off x="4318650" y="1310025"/>
            <a:ext cx="4773449" cy="2523451"/>
          </a:xfrm>
          <a:prstGeom prst="rect">
            <a:avLst/>
          </a:prstGeom>
          <a:noFill/>
          <a:ln>
            <a:noFill/>
          </a:ln>
        </p:spPr>
      </p:pic>
      <p:pic>
        <p:nvPicPr>
          <p:cNvPr id="326" name="Google Shape;326;p17"/>
          <p:cNvPicPr preferRelativeResize="0"/>
          <p:nvPr/>
        </p:nvPicPr>
        <p:blipFill>
          <a:blip r:embed="rId6">
            <a:alphaModFix/>
          </a:blip>
          <a:stretch>
            <a:fillRect/>
          </a:stretch>
        </p:blipFill>
        <p:spPr>
          <a:xfrm>
            <a:off x="228753" y="304800"/>
            <a:ext cx="390525" cy="685800"/>
          </a:xfrm>
          <a:prstGeom prst="rect">
            <a:avLst/>
          </a:prstGeom>
          <a:noFill/>
          <a:ln>
            <a:noFill/>
          </a:ln>
        </p:spPr>
      </p:pic>
      <p:cxnSp>
        <p:nvCxnSpPr>
          <p:cNvPr id="327" name="Google Shape;327;p17"/>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sp>
        <p:nvSpPr>
          <p:cNvPr id="328" name="Google Shape;328;p17"/>
          <p:cNvSpPr txBox="1"/>
          <p:nvPr/>
        </p:nvSpPr>
        <p:spPr>
          <a:xfrm>
            <a:off x="158162" y="1262413"/>
            <a:ext cx="4158600" cy="3849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Nunito"/>
                <a:ea typeface="Nunito"/>
                <a:cs typeface="Nunito"/>
                <a:sym typeface="Nunito"/>
              </a:rPr>
              <a:t>Phoenix and Tampa Most Populous Zipcodes ZRI</a:t>
            </a:r>
            <a:r>
              <a:rPr lang="en" sz="1300">
                <a:latin typeface="Nunito"/>
                <a:ea typeface="Nunito"/>
                <a:cs typeface="Nunito"/>
                <a:sym typeface="Nunito"/>
              </a:rPr>
              <a:t> </a:t>
            </a:r>
            <a:r>
              <a:rPr lang="en" sz="1100">
                <a:latin typeface="Nunito"/>
                <a:ea typeface="Nunito"/>
                <a:cs typeface="Nunito"/>
                <a:sym typeface="Nunito"/>
              </a:rPr>
              <a:t>(2015-2017)</a:t>
            </a:r>
            <a:endParaRPr sz="1100">
              <a:latin typeface="Nunito"/>
              <a:ea typeface="Nunito"/>
              <a:cs typeface="Nunito"/>
              <a:sym typeface="Nunito"/>
            </a:endParaRPr>
          </a:p>
        </p:txBody>
      </p:sp>
      <p:sp>
        <p:nvSpPr>
          <p:cNvPr id="329" name="Google Shape;329;p17"/>
          <p:cNvSpPr txBox="1"/>
          <p:nvPr/>
        </p:nvSpPr>
        <p:spPr>
          <a:xfrm>
            <a:off x="1989750" y="3711550"/>
            <a:ext cx="873300" cy="4002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Month</a:t>
            </a:r>
            <a:endParaRPr>
              <a:latin typeface="Nunito"/>
              <a:ea typeface="Nunito"/>
              <a:cs typeface="Nunito"/>
              <a:sym typeface="Nunito"/>
            </a:endParaRPr>
          </a:p>
        </p:txBody>
      </p:sp>
      <p:sp>
        <p:nvSpPr>
          <p:cNvPr id="330" name="Google Shape;330;p17"/>
          <p:cNvSpPr txBox="1"/>
          <p:nvPr/>
        </p:nvSpPr>
        <p:spPr>
          <a:xfrm>
            <a:off x="6566800" y="3711550"/>
            <a:ext cx="728100" cy="4002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Month</a:t>
            </a:r>
            <a:endParaRPr>
              <a:latin typeface="Nunito"/>
              <a:ea typeface="Nunito"/>
              <a:cs typeface="Nunito"/>
              <a:sym typeface="Nunito"/>
            </a:endParaRPr>
          </a:p>
        </p:txBody>
      </p:sp>
      <p:sp>
        <p:nvSpPr>
          <p:cNvPr id="331" name="Google Shape;331;p17"/>
          <p:cNvSpPr txBox="1"/>
          <p:nvPr/>
        </p:nvSpPr>
        <p:spPr>
          <a:xfrm>
            <a:off x="4104300" y="1193150"/>
            <a:ext cx="5039700" cy="3693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Nunito"/>
                <a:ea typeface="Nunito"/>
                <a:cs typeface="Nunito"/>
                <a:sym typeface="Nunito"/>
              </a:rPr>
              <a:t>Phoenix and Tampa Most Populous Zipcodes ZRI Average  Growth Rate</a:t>
            </a:r>
            <a:r>
              <a:rPr lang="en" sz="1200">
                <a:latin typeface="Nunito"/>
                <a:ea typeface="Nunito"/>
                <a:cs typeface="Nunito"/>
                <a:sym typeface="Nunito"/>
              </a:rPr>
              <a:t> </a:t>
            </a:r>
            <a:r>
              <a:rPr lang="en" sz="1000">
                <a:latin typeface="Nunito"/>
                <a:ea typeface="Nunito"/>
                <a:cs typeface="Nunito"/>
                <a:sym typeface="Nunito"/>
              </a:rPr>
              <a:t>(2015-2017)</a:t>
            </a:r>
            <a:endParaRPr sz="1000">
              <a:latin typeface="Nunito"/>
              <a:ea typeface="Nunito"/>
              <a:cs typeface="Nunito"/>
              <a:sym typeface="Nunito"/>
            </a:endParaRPr>
          </a:p>
        </p:txBody>
      </p:sp>
      <p:sp>
        <p:nvSpPr>
          <p:cNvPr id="332" name="Google Shape;332;p17"/>
          <p:cNvSpPr txBox="1"/>
          <p:nvPr/>
        </p:nvSpPr>
        <p:spPr>
          <a:xfrm rot="-5400000">
            <a:off x="124763" y="2443550"/>
            <a:ext cx="598500" cy="4002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highlight>
                  <a:srgbClr val="FFFFFF"/>
                </a:highlight>
                <a:latin typeface="Nunito"/>
                <a:ea typeface="Nunito"/>
                <a:cs typeface="Nunito"/>
                <a:sym typeface="Nunito"/>
              </a:rPr>
              <a:t>ZRI</a:t>
            </a:r>
            <a:endParaRPr>
              <a:highlight>
                <a:srgbClr val="FFFFFF"/>
              </a:highlight>
              <a:latin typeface="Nunito"/>
              <a:ea typeface="Nunito"/>
              <a:cs typeface="Nunito"/>
              <a:sym typeface="Nunito"/>
            </a:endParaRPr>
          </a:p>
        </p:txBody>
      </p:sp>
      <p:sp>
        <p:nvSpPr>
          <p:cNvPr id="333" name="Google Shape;333;p17"/>
          <p:cNvSpPr txBox="1"/>
          <p:nvPr/>
        </p:nvSpPr>
        <p:spPr>
          <a:xfrm rot="-5400000">
            <a:off x="3598650" y="2574400"/>
            <a:ext cx="1946700" cy="3693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highlight>
                  <a:srgbClr val="FFFFFF"/>
                </a:highlight>
                <a:latin typeface="Nunito"/>
                <a:ea typeface="Nunito"/>
                <a:cs typeface="Nunito"/>
                <a:sym typeface="Nunito"/>
              </a:rPr>
              <a:t>Average ZRI Growth Rate</a:t>
            </a:r>
            <a:endParaRPr sz="1200">
              <a:highlight>
                <a:srgbClr val="FFFFFF"/>
              </a:highlight>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18"/>
          <p:cNvPicPr preferRelativeResize="0"/>
          <p:nvPr/>
        </p:nvPicPr>
        <p:blipFill>
          <a:blip r:embed="rId3">
            <a:alphaModFix/>
          </a:blip>
          <a:stretch>
            <a:fillRect/>
          </a:stretch>
        </p:blipFill>
        <p:spPr>
          <a:xfrm>
            <a:off x="5134207" y="998225"/>
            <a:ext cx="2743200" cy="1828800"/>
          </a:xfrm>
          <a:prstGeom prst="rect">
            <a:avLst/>
          </a:prstGeom>
          <a:noFill/>
          <a:ln>
            <a:noFill/>
          </a:ln>
        </p:spPr>
      </p:pic>
      <p:sp>
        <p:nvSpPr>
          <p:cNvPr id="339" name="Google Shape;339;p18"/>
          <p:cNvSpPr txBox="1">
            <a:spLocks noGrp="1"/>
          </p:cNvSpPr>
          <p:nvPr>
            <p:ph type="title" idx="4294967295"/>
          </p:nvPr>
        </p:nvSpPr>
        <p:spPr>
          <a:xfrm>
            <a:off x="751950" y="327475"/>
            <a:ext cx="76101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Ways Tampa and Phoenix Are Different</a:t>
            </a:r>
            <a:endParaRPr sz="2820"/>
          </a:p>
        </p:txBody>
      </p:sp>
      <p:pic>
        <p:nvPicPr>
          <p:cNvPr id="340" name="Google Shape;340;p18"/>
          <p:cNvPicPr preferRelativeResize="0"/>
          <p:nvPr/>
        </p:nvPicPr>
        <p:blipFill>
          <a:blip r:embed="rId4">
            <a:alphaModFix/>
          </a:blip>
          <a:stretch>
            <a:fillRect/>
          </a:stretch>
        </p:blipFill>
        <p:spPr>
          <a:xfrm>
            <a:off x="1011363" y="1097513"/>
            <a:ext cx="1537624" cy="1526351"/>
          </a:xfrm>
          <a:prstGeom prst="rect">
            <a:avLst/>
          </a:prstGeom>
          <a:noFill/>
          <a:ln>
            <a:noFill/>
          </a:ln>
        </p:spPr>
      </p:pic>
      <p:pic>
        <p:nvPicPr>
          <p:cNvPr id="341" name="Google Shape;341;p18"/>
          <p:cNvPicPr preferRelativeResize="0"/>
          <p:nvPr/>
        </p:nvPicPr>
        <p:blipFill>
          <a:blip r:embed="rId5">
            <a:alphaModFix/>
          </a:blip>
          <a:stretch>
            <a:fillRect/>
          </a:stretch>
        </p:blipFill>
        <p:spPr>
          <a:xfrm>
            <a:off x="2239513" y="1097513"/>
            <a:ext cx="2332476" cy="1526350"/>
          </a:xfrm>
          <a:prstGeom prst="rect">
            <a:avLst/>
          </a:prstGeom>
          <a:noFill/>
          <a:ln>
            <a:noFill/>
          </a:ln>
        </p:spPr>
      </p:pic>
      <p:sp>
        <p:nvSpPr>
          <p:cNvPr id="342" name="Google Shape;342;p18"/>
          <p:cNvSpPr txBox="1"/>
          <p:nvPr/>
        </p:nvSpPr>
        <p:spPr>
          <a:xfrm>
            <a:off x="1193213" y="1660588"/>
            <a:ext cx="117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Tampa</a:t>
            </a:r>
            <a:endParaRPr>
              <a:latin typeface="Nunito"/>
              <a:ea typeface="Nunito"/>
              <a:cs typeface="Nunito"/>
              <a:sym typeface="Nunito"/>
            </a:endParaRPr>
          </a:p>
        </p:txBody>
      </p:sp>
      <p:sp>
        <p:nvSpPr>
          <p:cNvPr id="343" name="Google Shape;343;p18"/>
          <p:cNvSpPr txBox="1"/>
          <p:nvPr/>
        </p:nvSpPr>
        <p:spPr>
          <a:xfrm>
            <a:off x="2630288" y="1786525"/>
            <a:ext cx="117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Phoenix</a:t>
            </a:r>
            <a:endParaRPr>
              <a:latin typeface="Nunito"/>
              <a:ea typeface="Nunito"/>
              <a:cs typeface="Nunito"/>
              <a:sym typeface="Nunito"/>
            </a:endParaRPr>
          </a:p>
        </p:txBody>
      </p:sp>
      <p:sp>
        <p:nvSpPr>
          <p:cNvPr id="344" name="Google Shape;344;p18"/>
          <p:cNvSpPr txBox="1"/>
          <p:nvPr/>
        </p:nvSpPr>
        <p:spPr>
          <a:xfrm>
            <a:off x="1232475" y="2623300"/>
            <a:ext cx="293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Geography and per capita income</a:t>
            </a:r>
            <a:endParaRPr>
              <a:latin typeface="Nunito"/>
              <a:ea typeface="Nunito"/>
              <a:cs typeface="Nunito"/>
              <a:sym typeface="Nunito"/>
            </a:endParaRPr>
          </a:p>
        </p:txBody>
      </p:sp>
      <p:sp>
        <p:nvSpPr>
          <p:cNvPr id="345" name="Google Shape;345;p18"/>
          <p:cNvSpPr txBox="1"/>
          <p:nvPr/>
        </p:nvSpPr>
        <p:spPr>
          <a:xfrm>
            <a:off x="7373100" y="1967800"/>
            <a:ext cx="177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Demographics: age</a:t>
            </a:r>
            <a:endParaRPr>
              <a:latin typeface="Nunito"/>
              <a:ea typeface="Nunito"/>
              <a:cs typeface="Nunito"/>
              <a:sym typeface="Nunito"/>
            </a:endParaRPr>
          </a:p>
        </p:txBody>
      </p:sp>
      <p:sp>
        <p:nvSpPr>
          <p:cNvPr id="346" name="Google Shape;346;p18"/>
          <p:cNvSpPr/>
          <p:nvPr/>
        </p:nvSpPr>
        <p:spPr>
          <a:xfrm>
            <a:off x="2984675" y="4056750"/>
            <a:ext cx="468600" cy="261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7" name="Google Shape;347;p18"/>
          <p:cNvPicPr preferRelativeResize="0"/>
          <p:nvPr/>
        </p:nvPicPr>
        <p:blipFill>
          <a:blip r:embed="rId6">
            <a:alphaModFix/>
          </a:blip>
          <a:stretch>
            <a:fillRect/>
          </a:stretch>
        </p:blipFill>
        <p:spPr>
          <a:xfrm>
            <a:off x="5039238" y="2855350"/>
            <a:ext cx="2743200" cy="1645920"/>
          </a:xfrm>
          <a:prstGeom prst="rect">
            <a:avLst/>
          </a:prstGeom>
          <a:noFill/>
          <a:ln>
            <a:noFill/>
          </a:ln>
        </p:spPr>
      </p:pic>
      <p:sp>
        <p:nvSpPr>
          <p:cNvPr id="348" name="Google Shape;348;p18"/>
          <p:cNvSpPr txBox="1"/>
          <p:nvPr/>
        </p:nvSpPr>
        <p:spPr>
          <a:xfrm>
            <a:off x="5557000" y="4598425"/>
            <a:ext cx="28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Travel or commute time</a:t>
            </a:r>
            <a:endParaRPr>
              <a:latin typeface="Nunito"/>
              <a:ea typeface="Nunito"/>
              <a:cs typeface="Nunito"/>
              <a:sym typeface="Nunito"/>
            </a:endParaRPr>
          </a:p>
        </p:txBody>
      </p:sp>
      <p:pic>
        <p:nvPicPr>
          <p:cNvPr id="349" name="Google Shape;349;p18"/>
          <p:cNvPicPr preferRelativeResize="0"/>
          <p:nvPr/>
        </p:nvPicPr>
        <p:blipFill>
          <a:blip r:embed="rId7">
            <a:alphaModFix/>
          </a:blip>
          <a:stretch>
            <a:fillRect/>
          </a:stretch>
        </p:blipFill>
        <p:spPr>
          <a:xfrm>
            <a:off x="352425" y="4548188"/>
            <a:ext cx="8439150" cy="466725"/>
          </a:xfrm>
          <a:prstGeom prst="rect">
            <a:avLst/>
          </a:prstGeom>
          <a:noFill/>
          <a:ln>
            <a:noFill/>
          </a:ln>
        </p:spPr>
      </p:pic>
      <p:pic>
        <p:nvPicPr>
          <p:cNvPr id="350" name="Google Shape;350;p18"/>
          <p:cNvPicPr preferRelativeResize="0"/>
          <p:nvPr/>
        </p:nvPicPr>
        <p:blipFill>
          <a:blip r:embed="rId8">
            <a:alphaModFix/>
          </a:blip>
          <a:stretch>
            <a:fillRect/>
          </a:stretch>
        </p:blipFill>
        <p:spPr>
          <a:xfrm>
            <a:off x="228753" y="304800"/>
            <a:ext cx="390525" cy="685800"/>
          </a:xfrm>
          <a:prstGeom prst="rect">
            <a:avLst/>
          </a:prstGeom>
          <a:noFill/>
          <a:ln>
            <a:noFill/>
          </a:ln>
        </p:spPr>
      </p:pic>
      <p:cxnSp>
        <p:nvCxnSpPr>
          <p:cNvPr id="351" name="Google Shape;351;p18"/>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sp>
        <p:nvSpPr>
          <p:cNvPr id="352" name="Google Shape;352;p18"/>
          <p:cNvSpPr txBox="1"/>
          <p:nvPr/>
        </p:nvSpPr>
        <p:spPr>
          <a:xfrm>
            <a:off x="3143550" y="3586025"/>
            <a:ext cx="189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Travel and commute</a:t>
            </a:r>
            <a:endParaRPr>
              <a:latin typeface="Nunito"/>
              <a:ea typeface="Nunito"/>
              <a:cs typeface="Nunito"/>
              <a:sym typeface="Nunito"/>
            </a:endParaRPr>
          </a:p>
        </p:txBody>
      </p:sp>
      <p:cxnSp>
        <p:nvCxnSpPr>
          <p:cNvPr id="353" name="Google Shape;353;p18"/>
          <p:cNvCxnSpPr>
            <a:stCxn id="345" idx="2"/>
          </p:cNvCxnSpPr>
          <p:nvPr/>
        </p:nvCxnSpPr>
        <p:spPr>
          <a:xfrm rot="10800000">
            <a:off x="7748250" y="2361100"/>
            <a:ext cx="510300" cy="6900"/>
          </a:xfrm>
          <a:prstGeom prst="straightConnector1">
            <a:avLst/>
          </a:prstGeom>
          <a:noFill/>
          <a:ln w="9525" cap="flat" cmpd="sng">
            <a:solidFill>
              <a:schemeClr val="dk2"/>
            </a:solidFill>
            <a:prstDash val="solid"/>
            <a:round/>
            <a:headEnd type="none" w="med" len="med"/>
            <a:tailEnd type="triangle" w="med" len="med"/>
          </a:ln>
        </p:spPr>
      </p:cxnSp>
      <p:cxnSp>
        <p:nvCxnSpPr>
          <p:cNvPr id="354" name="Google Shape;354;p18"/>
          <p:cNvCxnSpPr/>
          <p:nvPr/>
        </p:nvCxnSpPr>
        <p:spPr>
          <a:xfrm rot="10800000" flipH="1">
            <a:off x="4243650" y="3986238"/>
            <a:ext cx="656700" cy="8700"/>
          </a:xfrm>
          <a:prstGeom prst="straightConnector1">
            <a:avLst/>
          </a:prstGeom>
          <a:noFill/>
          <a:ln w="9525" cap="flat" cmpd="sng">
            <a:solidFill>
              <a:schemeClr val="dk2"/>
            </a:solidFill>
            <a:prstDash val="solid"/>
            <a:round/>
            <a:headEnd type="none" w="med" len="med"/>
            <a:tailEnd type="triangle" w="med" len="med"/>
          </a:ln>
        </p:spPr>
      </p:cxnSp>
      <p:sp>
        <p:nvSpPr>
          <p:cNvPr id="355" name="Google Shape;355;p18"/>
          <p:cNvSpPr txBox="1"/>
          <p:nvPr/>
        </p:nvSpPr>
        <p:spPr>
          <a:xfrm>
            <a:off x="3732000" y="980650"/>
            <a:ext cx="1402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highlight>
                  <a:srgbClr val="FFFFFF"/>
                </a:highlight>
                <a:latin typeface="Nunito"/>
                <a:ea typeface="Nunito"/>
                <a:cs typeface="Nunito"/>
                <a:sym typeface="Nunito"/>
              </a:rPr>
              <a:t>Income per capita</a:t>
            </a:r>
            <a:endParaRPr sz="1200">
              <a:highlight>
                <a:srgbClr val="FFFFFF"/>
              </a:highlight>
              <a:latin typeface="Nunito"/>
              <a:ea typeface="Nunito"/>
              <a:cs typeface="Nunito"/>
              <a:sym typeface="Nunito"/>
            </a:endParaRPr>
          </a:p>
        </p:txBody>
      </p:sp>
      <p:sp>
        <p:nvSpPr>
          <p:cNvPr id="356" name="Google Shape;356;p18"/>
          <p:cNvSpPr txBox="1"/>
          <p:nvPr/>
        </p:nvSpPr>
        <p:spPr>
          <a:xfrm>
            <a:off x="4311150" y="1227713"/>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70 K</a:t>
            </a:r>
            <a:endParaRPr sz="700">
              <a:highlight>
                <a:srgbClr val="FFFFFF"/>
              </a:highlight>
              <a:latin typeface="Nunito"/>
              <a:ea typeface="Nunito"/>
              <a:cs typeface="Nunito"/>
              <a:sym typeface="Nunito"/>
            </a:endParaRPr>
          </a:p>
        </p:txBody>
      </p:sp>
      <p:sp>
        <p:nvSpPr>
          <p:cNvPr id="357" name="Google Shape;357;p18"/>
          <p:cNvSpPr txBox="1"/>
          <p:nvPr/>
        </p:nvSpPr>
        <p:spPr>
          <a:xfrm>
            <a:off x="4311150" y="1641550"/>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50 K</a:t>
            </a:r>
            <a:endParaRPr sz="700">
              <a:highlight>
                <a:srgbClr val="FFFFFF"/>
              </a:highlight>
              <a:latin typeface="Nunito"/>
              <a:ea typeface="Nunito"/>
              <a:cs typeface="Nunito"/>
              <a:sym typeface="Nunito"/>
            </a:endParaRPr>
          </a:p>
        </p:txBody>
      </p:sp>
      <p:sp>
        <p:nvSpPr>
          <p:cNvPr id="358" name="Google Shape;358;p18"/>
          <p:cNvSpPr txBox="1"/>
          <p:nvPr/>
        </p:nvSpPr>
        <p:spPr>
          <a:xfrm>
            <a:off x="4311150" y="2055375"/>
            <a:ext cx="728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rgbClr val="FFFFFF"/>
                </a:highlight>
                <a:latin typeface="Nunito"/>
                <a:ea typeface="Nunito"/>
                <a:cs typeface="Nunito"/>
                <a:sym typeface="Nunito"/>
              </a:rPr>
              <a:t>30 K</a:t>
            </a:r>
            <a:endParaRPr sz="700">
              <a:highlight>
                <a:srgbClr val="FFFFFF"/>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19"/>
          <p:cNvPicPr preferRelativeResize="0"/>
          <p:nvPr/>
        </p:nvPicPr>
        <p:blipFill>
          <a:blip r:embed="rId3">
            <a:alphaModFix/>
          </a:blip>
          <a:stretch>
            <a:fillRect/>
          </a:stretch>
        </p:blipFill>
        <p:spPr>
          <a:xfrm>
            <a:off x="1291875" y="1164825"/>
            <a:ext cx="2631975" cy="1535325"/>
          </a:xfrm>
          <a:prstGeom prst="rect">
            <a:avLst/>
          </a:prstGeom>
          <a:noFill/>
          <a:ln>
            <a:noFill/>
          </a:ln>
        </p:spPr>
      </p:pic>
      <p:pic>
        <p:nvPicPr>
          <p:cNvPr id="364" name="Google Shape;364;p19"/>
          <p:cNvPicPr preferRelativeResize="0"/>
          <p:nvPr/>
        </p:nvPicPr>
        <p:blipFill>
          <a:blip r:embed="rId4">
            <a:alphaModFix/>
          </a:blip>
          <a:stretch>
            <a:fillRect/>
          </a:stretch>
        </p:blipFill>
        <p:spPr>
          <a:xfrm>
            <a:off x="1291125" y="2756475"/>
            <a:ext cx="2633472" cy="1536192"/>
          </a:xfrm>
          <a:prstGeom prst="rect">
            <a:avLst/>
          </a:prstGeom>
          <a:noFill/>
          <a:ln>
            <a:noFill/>
          </a:ln>
        </p:spPr>
      </p:pic>
      <p:pic>
        <p:nvPicPr>
          <p:cNvPr id="365" name="Google Shape;365;p19"/>
          <p:cNvPicPr preferRelativeResize="0"/>
          <p:nvPr/>
        </p:nvPicPr>
        <p:blipFill>
          <a:blip r:embed="rId5">
            <a:alphaModFix/>
          </a:blip>
          <a:stretch>
            <a:fillRect/>
          </a:stretch>
        </p:blipFill>
        <p:spPr>
          <a:xfrm>
            <a:off x="4571997" y="1220275"/>
            <a:ext cx="2633472" cy="1536192"/>
          </a:xfrm>
          <a:prstGeom prst="rect">
            <a:avLst/>
          </a:prstGeom>
          <a:noFill/>
          <a:ln>
            <a:noFill/>
          </a:ln>
        </p:spPr>
      </p:pic>
      <p:pic>
        <p:nvPicPr>
          <p:cNvPr id="366" name="Google Shape;366;p19"/>
          <p:cNvPicPr preferRelativeResize="0"/>
          <p:nvPr/>
        </p:nvPicPr>
        <p:blipFill>
          <a:blip r:embed="rId6">
            <a:alphaModFix/>
          </a:blip>
          <a:stretch>
            <a:fillRect/>
          </a:stretch>
        </p:blipFill>
        <p:spPr>
          <a:xfrm>
            <a:off x="4637222" y="2756479"/>
            <a:ext cx="2633472" cy="1536192"/>
          </a:xfrm>
          <a:prstGeom prst="rect">
            <a:avLst/>
          </a:prstGeom>
          <a:noFill/>
          <a:ln>
            <a:noFill/>
          </a:ln>
        </p:spPr>
      </p:pic>
      <p:pic>
        <p:nvPicPr>
          <p:cNvPr id="367" name="Google Shape;367;p19"/>
          <p:cNvPicPr preferRelativeResize="0"/>
          <p:nvPr/>
        </p:nvPicPr>
        <p:blipFill>
          <a:blip r:embed="rId7">
            <a:alphaModFix/>
          </a:blip>
          <a:stretch>
            <a:fillRect/>
          </a:stretch>
        </p:blipFill>
        <p:spPr>
          <a:xfrm>
            <a:off x="352425" y="4548188"/>
            <a:ext cx="8439150" cy="466725"/>
          </a:xfrm>
          <a:prstGeom prst="rect">
            <a:avLst/>
          </a:prstGeom>
          <a:noFill/>
          <a:ln>
            <a:noFill/>
          </a:ln>
        </p:spPr>
      </p:pic>
      <p:sp>
        <p:nvSpPr>
          <p:cNvPr id="368" name="Google Shape;368;p19"/>
          <p:cNvSpPr txBox="1">
            <a:spLocks noGrp="1"/>
          </p:cNvSpPr>
          <p:nvPr>
            <p:ph type="title" idx="4294967295"/>
          </p:nvPr>
        </p:nvSpPr>
        <p:spPr>
          <a:xfrm>
            <a:off x="751950" y="327475"/>
            <a:ext cx="77268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Ways Tampa and Phoenix Are The Same</a:t>
            </a:r>
            <a:endParaRPr sz="2820"/>
          </a:p>
        </p:txBody>
      </p:sp>
      <p:pic>
        <p:nvPicPr>
          <p:cNvPr id="369" name="Google Shape;369;p19"/>
          <p:cNvPicPr preferRelativeResize="0"/>
          <p:nvPr/>
        </p:nvPicPr>
        <p:blipFill>
          <a:blip r:embed="rId8">
            <a:alphaModFix/>
          </a:blip>
          <a:stretch>
            <a:fillRect/>
          </a:stretch>
        </p:blipFill>
        <p:spPr>
          <a:xfrm>
            <a:off x="228753" y="304800"/>
            <a:ext cx="390525" cy="685800"/>
          </a:xfrm>
          <a:prstGeom prst="rect">
            <a:avLst/>
          </a:prstGeom>
          <a:noFill/>
          <a:ln>
            <a:noFill/>
          </a:ln>
        </p:spPr>
      </p:pic>
      <p:cxnSp>
        <p:nvCxnSpPr>
          <p:cNvPr id="370" name="Google Shape;370;p19"/>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cxnSp>
        <p:nvCxnSpPr>
          <p:cNvPr id="371" name="Google Shape;371;p19"/>
          <p:cNvCxnSpPr/>
          <p:nvPr/>
        </p:nvCxnSpPr>
        <p:spPr>
          <a:xfrm>
            <a:off x="4167638" y="1240838"/>
            <a:ext cx="0" cy="2908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cxnSp>
        <p:nvCxnSpPr>
          <p:cNvPr id="376" name="Google Shape;376;p20"/>
          <p:cNvCxnSpPr>
            <a:stCxn id="377" idx="3"/>
            <a:endCxn id="378" idx="2"/>
          </p:cNvCxnSpPr>
          <p:nvPr/>
        </p:nvCxnSpPr>
        <p:spPr>
          <a:xfrm rot="10800000" flipH="1">
            <a:off x="1728500" y="2670450"/>
            <a:ext cx="684300" cy="377100"/>
          </a:xfrm>
          <a:prstGeom prst="bentConnector2">
            <a:avLst/>
          </a:prstGeom>
          <a:noFill/>
          <a:ln w="9525" cap="flat" cmpd="sng">
            <a:solidFill>
              <a:schemeClr val="dk2"/>
            </a:solidFill>
            <a:prstDash val="solid"/>
            <a:round/>
            <a:headEnd type="none" w="med" len="med"/>
            <a:tailEnd type="none" w="med" len="med"/>
          </a:ln>
        </p:spPr>
      </p:cxnSp>
      <p:cxnSp>
        <p:nvCxnSpPr>
          <p:cNvPr id="379" name="Google Shape;379;p20"/>
          <p:cNvCxnSpPr>
            <a:stCxn id="380" idx="2"/>
          </p:cNvCxnSpPr>
          <p:nvPr/>
        </p:nvCxnSpPr>
        <p:spPr>
          <a:xfrm>
            <a:off x="512875" y="2444925"/>
            <a:ext cx="593700" cy="440700"/>
          </a:xfrm>
          <a:prstGeom prst="straightConnector1">
            <a:avLst/>
          </a:prstGeom>
          <a:noFill/>
          <a:ln w="9525" cap="flat" cmpd="sng">
            <a:solidFill>
              <a:schemeClr val="dk2"/>
            </a:solidFill>
            <a:prstDash val="solid"/>
            <a:round/>
            <a:headEnd type="none" w="med" len="med"/>
            <a:tailEnd type="triangle" w="med" len="med"/>
          </a:ln>
        </p:spPr>
      </p:cxnSp>
      <p:sp>
        <p:nvSpPr>
          <p:cNvPr id="381" name="Google Shape;381;p20"/>
          <p:cNvSpPr/>
          <p:nvPr/>
        </p:nvSpPr>
        <p:spPr>
          <a:xfrm>
            <a:off x="3123875" y="1471675"/>
            <a:ext cx="1075800" cy="1737600"/>
          </a:xfrm>
          <a:prstGeom prst="rect">
            <a:avLst/>
          </a:prstGeom>
          <a:solidFill>
            <a:srgbClr val="2532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txBox="1"/>
          <p:nvPr/>
        </p:nvSpPr>
        <p:spPr>
          <a:xfrm>
            <a:off x="2034525" y="2023950"/>
            <a:ext cx="756600" cy="6465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Nunito"/>
                <a:ea typeface="Nunito"/>
                <a:cs typeface="Nunito"/>
                <a:sym typeface="Nunito"/>
              </a:rPr>
              <a:t>Check missing values</a:t>
            </a:r>
            <a:endParaRPr sz="1000">
              <a:latin typeface="Nunito"/>
              <a:ea typeface="Nunito"/>
              <a:cs typeface="Nunito"/>
              <a:sym typeface="Nunito"/>
            </a:endParaRPr>
          </a:p>
        </p:txBody>
      </p:sp>
      <p:cxnSp>
        <p:nvCxnSpPr>
          <p:cNvPr id="382" name="Google Shape;382;p20"/>
          <p:cNvCxnSpPr>
            <a:endCxn id="383" idx="1"/>
          </p:cNvCxnSpPr>
          <p:nvPr/>
        </p:nvCxnSpPr>
        <p:spPr>
          <a:xfrm rot="10800000" flipH="1">
            <a:off x="717350" y="1635525"/>
            <a:ext cx="399900" cy="300000"/>
          </a:xfrm>
          <a:prstGeom prst="straightConnector1">
            <a:avLst/>
          </a:prstGeom>
          <a:noFill/>
          <a:ln w="9525" cap="flat" cmpd="sng">
            <a:solidFill>
              <a:schemeClr val="dk2"/>
            </a:solidFill>
            <a:prstDash val="solid"/>
            <a:round/>
            <a:headEnd type="none" w="med" len="med"/>
            <a:tailEnd type="triangle" w="med" len="med"/>
          </a:ln>
        </p:spPr>
      </p:cxnSp>
      <p:sp>
        <p:nvSpPr>
          <p:cNvPr id="384" name="Google Shape;384;p20"/>
          <p:cNvSpPr txBox="1"/>
          <p:nvPr/>
        </p:nvSpPr>
        <p:spPr>
          <a:xfrm>
            <a:off x="3263325" y="1894638"/>
            <a:ext cx="817800" cy="492600"/>
          </a:xfrm>
          <a:prstGeom prst="rect">
            <a:avLst/>
          </a:prstGeom>
          <a:solidFill>
            <a:srgbClr val="FFFFF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Nunito"/>
                <a:ea typeface="Nunito"/>
                <a:cs typeface="Nunito"/>
                <a:sym typeface="Nunito"/>
              </a:rPr>
              <a:t>Drop rows or columns</a:t>
            </a:r>
            <a:endParaRPr sz="1000">
              <a:latin typeface="Nunito"/>
              <a:ea typeface="Nunito"/>
              <a:cs typeface="Nunito"/>
              <a:sym typeface="Nunito"/>
            </a:endParaRPr>
          </a:p>
        </p:txBody>
      </p:sp>
      <p:sp>
        <p:nvSpPr>
          <p:cNvPr id="385" name="Google Shape;385;p20"/>
          <p:cNvSpPr/>
          <p:nvPr/>
        </p:nvSpPr>
        <p:spPr>
          <a:xfrm>
            <a:off x="154975" y="1947225"/>
            <a:ext cx="817800" cy="658500"/>
          </a:xfrm>
          <a:prstGeom prst="flowChartOnlineStorage">
            <a:avLst/>
          </a:prstGeom>
          <a:solidFill>
            <a:srgbClr val="2532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txBox="1"/>
          <p:nvPr/>
        </p:nvSpPr>
        <p:spPr>
          <a:xfrm>
            <a:off x="154975" y="2121825"/>
            <a:ext cx="715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FFFFFF"/>
                </a:solidFill>
                <a:latin typeface="Nunito"/>
                <a:ea typeface="Nunito"/>
                <a:cs typeface="Nunito"/>
                <a:sym typeface="Nunito"/>
              </a:rPr>
              <a:t>Raw data</a:t>
            </a:r>
            <a:endParaRPr sz="900">
              <a:solidFill>
                <a:srgbClr val="FFFFFF"/>
              </a:solidFill>
              <a:latin typeface="Nunito"/>
              <a:ea typeface="Nunito"/>
              <a:cs typeface="Nunito"/>
              <a:sym typeface="Nunito"/>
            </a:endParaRPr>
          </a:p>
        </p:txBody>
      </p:sp>
      <p:sp>
        <p:nvSpPr>
          <p:cNvPr id="386" name="Google Shape;386;p20"/>
          <p:cNvSpPr txBox="1"/>
          <p:nvPr/>
        </p:nvSpPr>
        <p:spPr>
          <a:xfrm>
            <a:off x="3264263" y="2490113"/>
            <a:ext cx="817800" cy="646500"/>
          </a:xfrm>
          <a:prstGeom prst="rect">
            <a:avLst/>
          </a:prstGeom>
          <a:solidFill>
            <a:srgbClr val="FFFFF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Nunito"/>
                <a:ea typeface="Nunito"/>
                <a:cs typeface="Nunito"/>
                <a:sym typeface="Nunito"/>
              </a:rPr>
              <a:t>Replace missing values</a:t>
            </a:r>
            <a:endParaRPr sz="1000">
              <a:latin typeface="Nunito"/>
              <a:ea typeface="Nunito"/>
              <a:cs typeface="Nunito"/>
              <a:sym typeface="Nunito"/>
            </a:endParaRPr>
          </a:p>
        </p:txBody>
      </p:sp>
      <p:sp>
        <p:nvSpPr>
          <p:cNvPr id="387" name="Google Shape;387;p20"/>
          <p:cNvSpPr txBox="1"/>
          <p:nvPr/>
        </p:nvSpPr>
        <p:spPr>
          <a:xfrm>
            <a:off x="3040475" y="1471675"/>
            <a:ext cx="123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FFFFFF"/>
                </a:solidFill>
                <a:latin typeface="Nunito"/>
                <a:ea typeface="Nunito"/>
                <a:cs typeface="Nunito"/>
                <a:sym typeface="Nunito"/>
              </a:rPr>
              <a:t>Data cleaning</a:t>
            </a:r>
            <a:endParaRPr sz="1200">
              <a:solidFill>
                <a:srgbClr val="FFFFFF"/>
              </a:solidFill>
              <a:latin typeface="Nunito"/>
              <a:ea typeface="Nunito"/>
              <a:cs typeface="Nunito"/>
              <a:sym typeface="Nunito"/>
            </a:endParaRPr>
          </a:p>
        </p:txBody>
      </p:sp>
      <p:cxnSp>
        <p:nvCxnSpPr>
          <p:cNvPr id="388" name="Google Shape;388;p20"/>
          <p:cNvCxnSpPr>
            <a:stCxn id="378" idx="3"/>
            <a:endCxn id="381" idx="1"/>
          </p:cNvCxnSpPr>
          <p:nvPr/>
        </p:nvCxnSpPr>
        <p:spPr>
          <a:xfrm rot="10800000" flipH="1">
            <a:off x="2791125" y="2340600"/>
            <a:ext cx="332700" cy="6600"/>
          </a:xfrm>
          <a:prstGeom prst="straightConnector1">
            <a:avLst/>
          </a:prstGeom>
          <a:noFill/>
          <a:ln w="9525" cap="flat" cmpd="sng">
            <a:solidFill>
              <a:schemeClr val="dk2"/>
            </a:solidFill>
            <a:prstDash val="solid"/>
            <a:round/>
            <a:headEnd type="none" w="med" len="med"/>
            <a:tailEnd type="triangle" w="med" len="med"/>
          </a:ln>
        </p:spPr>
      </p:cxnSp>
      <p:sp>
        <p:nvSpPr>
          <p:cNvPr id="389" name="Google Shape;389;p20"/>
          <p:cNvSpPr/>
          <p:nvPr/>
        </p:nvSpPr>
        <p:spPr>
          <a:xfrm>
            <a:off x="4556550" y="1743363"/>
            <a:ext cx="1265400" cy="1100700"/>
          </a:xfrm>
          <a:prstGeom prst="rect">
            <a:avLst/>
          </a:prstGeom>
          <a:solidFill>
            <a:srgbClr val="2532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0" name="Google Shape;390;p20"/>
          <p:cNvCxnSpPr>
            <a:stCxn id="381" idx="3"/>
          </p:cNvCxnSpPr>
          <p:nvPr/>
        </p:nvCxnSpPr>
        <p:spPr>
          <a:xfrm>
            <a:off x="4199675" y="2340475"/>
            <a:ext cx="344100" cy="3300"/>
          </a:xfrm>
          <a:prstGeom prst="straightConnector1">
            <a:avLst/>
          </a:prstGeom>
          <a:noFill/>
          <a:ln w="9525" cap="flat" cmpd="sng">
            <a:solidFill>
              <a:schemeClr val="dk2"/>
            </a:solidFill>
            <a:prstDash val="solid"/>
            <a:round/>
            <a:headEnd type="none" w="med" len="med"/>
            <a:tailEnd type="triangle" w="med" len="med"/>
          </a:ln>
        </p:spPr>
      </p:cxnSp>
      <p:sp>
        <p:nvSpPr>
          <p:cNvPr id="391" name="Google Shape;391;p20"/>
          <p:cNvSpPr txBox="1"/>
          <p:nvPr/>
        </p:nvSpPr>
        <p:spPr>
          <a:xfrm>
            <a:off x="4620438" y="1898900"/>
            <a:ext cx="11592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rgbClr val="FFFFFF"/>
                </a:solidFill>
                <a:latin typeface="Nunito"/>
                <a:ea typeface="Nunito"/>
                <a:cs typeface="Nunito"/>
                <a:sym typeface="Nunito"/>
              </a:rPr>
              <a:t>Feature </a:t>
            </a:r>
            <a:endParaRPr sz="1300">
              <a:solidFill>
                <a:srgbClr val="FFFFFF"/>
              </a:solidFill>
              <a:latin typeface="Nunito"/>
              <a:ea typeface="Nunito"/>
              <a:cs typeface="Nunito"/>
              <a:sym typeface="Nunito"/>
            </a:endParaRPr>
          </a:p>
          <a:p>
            <a:pPr marL="0" lvl="0" indent="0" algn="ctr" rtl="0">
              <a:spcBef>
                <a:spcPts val="0"/>
              </a:spcBef>
              <a:spcAft>
                <a:spcPts val="0"/>
              </a:spcAft>
              <a:buNone/>
            </a:pPr>
            <a:r>
              <a:rPr lang="en" sz="1300">
                <a:solidFill>
                  <a:srgbClr val="FFFFFF"/>
                </a:solidFill>
                <a:latin typeface="Nunito"/>
                <a:ea typeface="Nunito"/>
                <a:cs typeface="Nunito"/>
                <a:sym typeface="Nunito"/>
              </a:rPr>
              <a:t>engineering</a:t>
            </a:r>
            <a:endParaRPr sz="1300">
              <a:solidFill>
                <a:srgbClr val="FFFFFF"/>
              </a:solidFill>
              <a:latin typeface="Nunito"/>
              <a:ea typeface="Nunito"/>
              <a:cs typeface="Nunito"/>
              <a:sym typeface="Nunito"/>
            </a:endParaRPr>
          </a:p>
        </p:txBody>
      </p:sp>
      <p:cxnSp>
        <p:nvCxnSpPr>
          <p:cNvPr id="392" name="Google Shape;392;p20"/>
          <p:cNvCxnSpPr>
            <a:endCxn id="393" idx="1"/>
          </p:cNvCxnSpPr>
          <p:nvPr/>
        </p:nvCxnSpPr>
        <p:spPr>
          <a:xfrm rot="10800000" flipH="1">
            <a:off x="5835100" y="1718613"/>
            <a:ext cx="481200" cy="174000"/>
          </a:xfrm>
          <a:prstGeom prst="straightConnector1">
            <a:avLst/>
          </a:prstGeom>
          <a:noFill/>
          <a:ln w="9525" cap="flat" cmpd="sng">
            <a:solidFill>
              <a:schemeClr val="dk2"/>
            </a:solidFill>
            <a:prstDash val="solid"/>
            <a:round/>
            <a:headEnd type="none" w="med" len="med"/>
            <a:tailEnd type="triangle" w="med" len="med"/>
          </a:ln>
        </p:spPr>
      </p:cxnSp>
      <p:sp>
        <p:nvSpPr>
          <p:cNvPr id="393" name="Google Shape;393;p20"/>
          <p:cNvSpPr/>
          <p:nvPr/>
        </p:nvSpPr>
        <p:spPr>
          <a:xfrm>
            <a:off x="6316300" y="1389363"/>
            <a:ext cx="817800" cy="658500"/>
          </a:xfrm>
          <a:prstGeom prst="flowChartOnlineStorage">
            <a:avLst/>
          </a:prstGeom>
          <a:solidFill>
            <a:srgbClr val="2532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txBox="1"/>
          <p:nvPr/>
        </p:nvSpPr>
        <p:spPr>
          <a:xfrm>
            <a:off x="6365663" y="1418463"/>
            <a:ext cx="6648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solidFill>
                  <a:srgbClr val="FFFFFF"/>
                </a:solidFill>
                <a:latin typeface="Nunito"/>
                <a:ea typeface="Nunito"/>
                <a:cs typeface="Nunito"/>
                <a:sym typeface="Nunito"/>
              </a:rPr>
              <a:t>Clean</a:t>
            </a:r>
            <a:endParaRPr sz="900">
              <a:solidFill>
                <a:srgbClr val="FFFFFF"/>
              </a:solidFill>
              <a:latin typeface="Nunito"/>
              <a:ea typeface="Nunito"/>
              <a:cs typeface="Nunito"/>
              <a:sym typeface="Nunito"/>
            </a:endParaRPr>
          </a:p>
          <a:p>
            <a:pPr marL="0" lvl="0" indent="0" algn="ctr" rtl="0">
              <a:spcBef>
                <a:spcPts val="0"/>
              </a:spcBef>
              <a:spcAft>
                <a:spcPts val="0"/>
              </a:spcAft>
              <a:buNone/>
            </a:pPr>
            <a:r>
              <a:rPr lang="en" sz="900">
                <a:solidFill>
                  <a:srgbClr val="FFFFFF"/>
                </a:solidFill>
                <a:latin typeface="Nunito"/>
                <a:ea typeface="Nunito"/>
                <a:cs typeface="Nunito"/>
                <a:sym typeface="Nunito"/>
              </a:rPr>
              <a:t>training data</a:t>
            </a:r>
            <a:endParaRPr sz="900">
              <a:solidFill>
                <a:srgbClr val="FFFFFF"/>
              </a:solidFill>
              <a:latin typeface="Nunito"/>
              <a:ea typeface="Nunito"/>
              <a:cs typeface="Nunito"/>
              <a:sym typeface="Nunito"/>
            </a:endParaRPr>
          </a:p>
        </p:txBody>
      </p:sp>
      <p:sp>
        <p:nvSpPr>
          <p:cNvPr id="395" name="Google Shape;395;p20"/>
          <p:cNvSpPr/>
          <p:nvPr/>
        </p:nvSpPr>
        <p:spPr>
          <a:xfrm>
            <a:off x="1117250" y="2702850"/>
            <a:ext cx="817800" cy="658500"/>
          </a:xfrm>
          <a:prstGeom prst="flowChartOnlineStorage">
            <a:avLst/>
          </a:prstGeom>
          <a:solidFill>
            <a:srgbClr val="2532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txBox="1"/>
          <p:nvPr/>
        </p:nvSpPr>
        <p:spPr>
          <a:xfrm>
            <a:off x="1171400" y="2801250"/>
            <a:ext cx="557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FFFF"/>
                </a:solidFill>
                <a:latin typeface="Nunito"/>
                <a:ea typeface="Nunito"/>
                <a:cs typeface="Nunito"/>
                <a:sym typeface="Nunito"/>
              </a:rPr>
              <a:t>Test</a:t>
            </a:r>
            <a:endParaRPr sz="1000">
              <a:solidFill>
                <a:srgbClr val="FFFFFF"/>
              </a:solidFill>
              <a:latin typeface="Nunito"/>
              <a:ea typeface="Nunito"/>
              <a:cs typeface="Nunito"/>
              <a:sym typeface="Nunito"/>
            </a:endParaRPr>
          </a:p>
          <a:p>
            <a:pPr marL="0" lvl="0" indent="0" algn="ctr" rtl="0">
              <a:spcBef>
                <a:spcPts val="0"/>
              </a:spcBef>
              <a:spcAft>
                <a:spcPts val="0"/>
              </a:spcAft>
              <a:buNone/>
            </a:pPr>
            <a:r>
              <a:rPr lang="en" sz="1000">
                <a:solidFill>
                  <a:srgbClr val="FFFFFF"/>
                </a:solidFill>
                <a:latin typeface="Nunito"/>
                <a:ea typeface="Nunito"/>
                <a:cs typeface="Nunito"/>
                <a:sym typeface="Nunito"/>
              </a:rPr>
              <a:t>data</a:t>
            </a:r>
            <a:endParaRPr sz="1000">
              <a:solidFill>
                <a:srgbClr val="FFFFFF"/>
              </a:solidFill>
              <a:latin typeface="Nunito"/>
              <a:ea typeface="Nunito"/>
              <a:cs typeface="Nunito"/>
              <a:sym typeface="Nunito"/>
            </a:endParaRPr>
          </a:p>
        </p:txBody>
      </p:sp>
      <p:cxnSp>
        <p:nvCxnSpPr>
          <p:cNvPr id="396" name="Google Shape;396;p20"/>
          <p:cNvCxnSpPr>
            <a:stCxn id="394" idx="3"/>
          </p:cNvCxnSpPr>
          <p:nvPr/>
        </p:nvCxnSpPr>
        <p:spPr>
          <a:xfrm rot="10800000" flipH="1">
            <a:off x="7030463" y="1718313"/>
            <a:ext cx="640200" cy="3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0"/>
          <p:cNvSpPr txBox="1"/>
          <p:nvPr/>
        </p:nvSpPr>
        <p:spPr>
          <a:xfrm>
            <a:off x="7709250" y="1476300"/>
            <a:ext cx="817800" cy="492600"/>
          </a:xfrm>
          <a:prstGeom prst="rect">
            <a:avLst/>
          </a:pr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Nunito"/>
                <a:ea typeface="Nunito"/>
                <a:cs typeface="Nunito"/>
                <a:sym typeface="Nunito"/>
              </a:rPr>
              <a:t>Build</a:t>
            </a:r>
            <a:endParaRPr sz="1000">
              <a:latin typeface="Nunito"/>
              <a:ea typeface="Nunito"/>
              <a:cs typeface="Nunito"/>
              <a:sym typeface="Nunito"/>
            </a:endParaRPr>
          </a:p>
          <a:p>
            <a:pPr marL="0" lvl="0" indent="0" algn="ctr" rtl="0">
              <a:spcBef>
                <a:spcPts val="0"/>
              </a:spcBef>
              <a:spcAft>
                <a:spcPts val="0"/>
              </a:spcAft>
              <a:buNone/>
            </a:pPr>
            <a:r>
              <a:rPr lang="en" sz="1000">
                <a:latin typeface="Nunito"/>
                <a:ea typeface="Nunito"/>
                <a:cs typeface="Nunito"/>
                <a:sym typeface="Nunito"/>
              </a:rPr>
              <a:t>model</a:t>
            </a:r>
            <a:endParaRPr sz="1000">
              <a:latin typeface="Nunito"/>
              <a:ea typeface="Nunito"/>
              <a:cs typeface="Nunito"/>
              <a:sym typeface="Nunito"/>
            </a:endParaRPr>
          </a:p>
        </p:txBody>
      </p:sp>
      <p:cxnSp>
        <p:nvCxnSpPr>
          <p:cNvPr id="398" name="Google Shape;398;p20"/>
          <p:cNvCxnSpPr>
            <a:stCxn id="397" idx="2"/>
            <a:endCxn id="399" idx="1"/>
          </p:cNvCxnSpPr>
          <p:nvPr/>
        </p:nvCxnSpPr>
        <p:spPr>
          <a:xfrm>
            <a:off x="8118150" y="1968900"/>
            <a:ext cx="10800" cy="799200"/>
          </a:xfrm>
          <a:prstGeom prst="straightConnector1">
            <a:avLst/>
          </a:prstGeom>
          <a:noFill/>
          <a:ln w="9525" cap="flat" cmpd="sng">
            <a:solidFill>
              <a:schemeClr val="dk2"/>
            </a:solidFill>
            <a:prstDash val="solid"/>
            <a:round/>
            <a:headEnd type="none" w="med" len="med"/>
            <a:tailEnd type="triangle" w="med" len="med"/>
          </a:ln>
        </p:spPr>
      </p:cxnSp>
      <p:sp>
        <p:nvSpPr>
          <p:cNvPr id="399" name="Google Shape;399;p20"/>
          <p:cNvSpPr/>
          <p:nvPr/>
        </p:nvSpPr>
        <p:spPr>
          <a:xfrm>
            <a:off x="7549350" y="2768100"/>
            <a:ext cx="1159200" cy="380400"/>
          </a:xfrm>
          <a:prstGeom prst="flowChartInputOutpu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model</a:t>
            </a:r>
            <a:endParaRPr sz="1000">
              <a:latin typeface="Nunito"/>
              <a:ea typeface="Nunito"/>
              <a:cs typeface="Nunito"/>
              <a:sym typeface="Nunito"/>
            </a:endParaRPr>
          </a:p>
          <a:p>
            <a:pPr marL="0" lvl="0" indent="0" algn="l" rtl="0">
              <a:spcBef>
                <a:spcPts val="0"/>
              </a:spcBef>
              <a:spcAft>
                <a:spcPts val="0"/>
              </a:spcAft>
              <a:buNone/>
            </a:pPr>
            <a:endParaRPr sz="1000"/>
          </a:p>
        </p:txBody>
      </p:sp>
      <p:cxnSp>
        <p:nvCxnSpPr>
          <p:cNvPr id="400" name="Google Shape;400;p20"/>
          <p:cNvCxnSpPr/>
          <p:nvPr/>
        </p:nvCxnSpPr>
        <p:spPr>
          <a:xfrm>
            <a:off x="7038375" y="2883675"/>
            <a:ext cx="650700" cy="7200"/>
          </a:xfrm>
          <a:prstGeom prst="straightConnector1">
            <a:avLst/>
          </a:prstGeom>
          <a:noFill/>
          <a:ln w="9525" cap="flat" cmpd="sng">
            <a:solidFill>
              <a:schemeClr val="dk2"/>
            </a:solidFill>
            <a:prstDash val="solid"/>
            <a:round/>
            <a:headEnd type="none" w="med" len="med"/>
            <a:tailEnd type="triangle" w="med" len="med"/>
          </a:ln>
        </p:spPr>
      </p:cxnSp>
      <p:cxnSp>
        <p:nvCxnSpPr>
          <p:cNvPr id="401" name="Google Shape;401;p20"/>
          <p:cNvCxnSpPr>
            <a:stCxn id="399" idx="4"/>
          </p:cNvCxnSpPr>
          <p:nvPr/>
        </p:nvCxnSpPr>
        <p:spPr>
          <a:xfrm>
            <a:off x="8128950" y="3148500"/>
            <a:ext cx="21600" cy="412200"/>
          </a:xfrm>
          <a:prstGeom prst="straightConnector1">
            <a:avLst/>
          </a:prstGeom>
          <a:noFill/>
          <a:ln w="9525" cap="flat" cmpd="sng">
            <a:solidFill>
              <a:schemeClr val="dk2"/>
            </a:solidFill>
            <a:prstDash val="solid"/>
            <a:round/>
            <a:headEnd type="none" w="med" len="med"/>
            <a:tailEnd type="triangle" w="med" len="med"/>
          </a:ln>
        </p:spPr>
      </p:cxnSp>
      <p:sp>
        <p:nvSpPr>
          <p:cNvPr id="402" name="Google Shape;402;p20"/>
          <p:cNvSpPr/>
          <p:nvPr/>
        </p:nvSpPr>
        <p:spPr>
          <a:xfrm>
            <a:off x="7709250" y="3365400"/>
            <a:ext cx="817800" cy="658500"/>
          </a:xfrm>
          <a:prstGeom prst="flowChartOnlineStorage">
            <a:avLst/>
          </a:prstGeom>
          <a:solidFill>
            <a:srgbClr val="2532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txBox="1"/>
          <p:nvPr/>
        </p:nvSpPr>
        <p:spPr>
          <a:xfrm>
            <a:off x="7687675" y="3546150"/>
            <a:ext cx="756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FFFFFF"/>
                </a:solidFill>
                <a:latin typeface="Nunito"/>
                <a:ea typeface="Nunito"/>
                <a:cs typeface="Nunito"/>
                <a:sym typeface="Nunito"/>
              </a:rPr>
              <a:t>Predictions</a:t>
            </a:r>
            <a:endParaRPr sz="900">
              <a:solidFill>
                <a:srgbClr val="FFFFFF"/>
              </a:solidFill>
              <a:latin typeface="Nunito"/>
              <a:ea typeface="Nunito"/>
              <a:cs typeface="Nunito"/>
              <a:sym typeface="Nunito"/>
            </a:endParaRPr>
          </a:p>
        </p:txBody>
      </p:sp>
      <p:cxnSp>
        <p:nvCxnSpPr>
          <p:cNvPr id="404" name="Google Shape;404;p20"/>
          <p:cNvCxnSpPr>
            <a:stCxn id="385" idx="2"/>
          </p:cNvCxnSpPr>
          <p:nvPr/>
        </p:nvCxnSpPr>
        <p:spPr>
          <a:xfrm flipH="1">
            <a:off x="551575" y="2605725"/>
            <a:ext cx="12300" cy="1105200"/>
          </a:xfrm>
          <a:prstGeom prst="straightConnector1">
            <a:avLst/>
          </a:prstGeom>
          <a:noFill/>
          <a:ln w="9525" cap="flat" cmpd="sng">
            <a:solidFill>
              <a:schemeClr val="dk2"/>
            </a:solidFill>
            <a:prstDash val="dot"/>
            <a:round/>
            <a:headEnd type="none" w="med" len="med"/>
            <a:tailEnd type="triangle" w="med" len="med"/>
          </a:ln>
        </p:spPr>
      </p:cxnSp>
      <p:pic>
        <p:nvPicPr>
          <p:cNvPr id="405" name="Google Shape;405;p20"/>
          <p:cNvPicPr preferRelativeResize="0"/>
          <p:nvPr/>
        </p:nvPicPr>
        <p:blipFill>
          <a:blip r:embed="rId3">
            <a:alphaModFix/>
          </a:blip>
          <a:stretch>
            <a:fillRect/>
          </a:stretch>
        </p:blipFill>
        <p:spPr>
          <a:xfrm>
            <a:off x="240600" y="3719100"/>
            <a:ext cx="2124075" cy="666750"/>
          </a:xfrm>
          <a:prstGeom prst="rect">
            <a:avLst/>
          </a:prstGeom>
          <a:noFill/>
          <a:ln>
            <a:noFill/>
          </a:ln>
        </p:spPr>
      </p:pic>
      <p:pic>
        <p:nvPicPr>
          <p:cNvPr id="406" name="Google Shape;406;p20"/>
          <p:cNvPicPr preferRelativeResize="0"/>
          <p:nvPr/>
        </p:nvPicPr>
        <p:blipFill>
          <a:blip r:embed="rId4">
            <a:alphaModFix/>
          </a:blip>
          <a:stretch>
            <a:fillRect/>
          </a:stretch>
        </p:blipFill>
        <p:spPr>
          <a:xfrm>
            <a:off x="5398825" y="3929025"/>
            <a:ext cx="2143125" cy="514350"/>
          </a:xfrm>
          <a:prstGeom prst="rect">
            <a:avLst/>
          </a:prstGeom>
          <a:noFill/>
          <a:ln>
            <a:noFill/>
          </a:ln>
        </p:spPr>
      </p:pic>
      <p:cxnSp>
        <p:nvCxnSpPr>
          <p:cNvPr id="407" name="Google Shape;407;p20"/>
          <p:cNvCxnSpPr/>
          <p:nvPr/>
        </p:nvCxnSpPr>
        <p:spPr>
          <a:xfrm>
            <a:off x="6717450" y="2755950"/>
            <a:ext cx="2100" cy="1176900"/>
          </a:xfrm>
          <a:prstGeom prst="straightConnector1">
            <a:avLst/>
          </a:prstGeom>
          <a:noFill/>
          <a:ln w="9525" cap="flat" cmpd="sng">
            <a:solidFill>
              <a:schemeClr val="dk2"/>
            </a:solidFill>
            <a:prstDash val="dot"/>
            <a:round/>
            <a:headEnd type="none" w="med" len="med"/>
            <a:tailEnd type="triangle" w="med" len="med"/>
          </a:ln>
        </p:spPr>
      </p:cxnSp>
      <p:sp>
        <p:nvSpPr>
          <p:cNvPr id="408" name="Google Shape;408;p20"/>
          <p:cNvSpPr/>
          <p:nvPr/>
        </p:nvSpPr>
        <p:spPr>
          <a:xfrm>
            <a:off x="197550" y="4159950"/>
            <a:ext cx="2370600" cy="225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7240975" y="4073250"/>
            <a:ext cx="399900" cy="225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1117250" y="1306275"/>
            <a:ext cx="817800" cy="658500"/>
          </a:xfrm>
          <a:prstGeom prst="flowChartOnlineStorage">
            <a:avLst/>
          </a:prstGeom>
          <a:solidFill>
            <a:srgbClr val="2532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txBox="1"/>
          <p:nvPr/>
        </p:nvSpPr>
        <p:spPr>
          <a:xfrm>
            <a:off x="1139900" y="1404675"/>
            <a:ext cx="6648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FFFF"/>
                </a:solidFill>
                <a:latin typeface="Nunito"/>
                <a:ea typeface="Nunito"/>
                <a:cs typeface="Nunito"/>
                <a:sym typeface="Nunito"/>
              </a:rPr>
              <a:t>Training</a:t>
            </a:r>
            <a:endParaRPr sz="1000">
              <a:solidFill>
                <a:srgbClr val="FFFFFF"/>
              </a:solidFill>
              <a:latin typeface="Nunito"/>
              <a:ea typeface="Nunito"/>
              <a:cs typeface="Nunito"/>
              <a:sym typeface="Nunito"/>
            </a:endParaRPr>
          </a:p>
          <a:p>
            <a:pPr marL="0" lvl="0" indent="0" algn="ctr" rtl="0">
              <a:spcBef>
                <a:spcPts val="0"/>
              </a:spcBef>
              <a:spcAft>
                <a:spcPts val="0"/>
              </a:spcAft>
              <a:buNone/>
            </a:pPr>
            <a:r>
              <a:rPr lang="en" sz="1000">
                <a:solidFill>
                  <a:srgbClr val="FFFFFF"/>
                </a:solidFill>
                <a:latin typeface="Nunito"/>
                <a:ea typeface="Nunito"/>
                <a:cs typeface="Nunito"/>
                <a:sym typeface="Nunito"/>
              </a:rPr>
              <a:t>data</a:t>
            </a:r>
            <a:endParaRPr sz="1000">
              <a:solidFill>
                <a:srgbClr val="FFFFFF"/>
              </a:solidFill>
              <a:latin typeface="Nunito"/>
              <a:ea typeface="Nunito"/>
              <a:cs typeface="Nunito"/>
              <a:sym typeface="Nunito"/>
            </a:endParaRPr>
          </a:p>
        </p:txBody>
      </p:sp>
      <p:sp>
        <p:nvSpPr>
          <p:cNvPr id="411" name="Google Shape;411;p20"/>
          <p:cNvSpPr/>
          <p:nvPr/>
        </p:nvSpPr>
        <p:spPr>
          <a:xfrm>
            <a:off x="6314875" y="2550825"/>
            <a:ext cx="817800" cy="658500"/>
          </a:xfrm>
          <a:prstGeom prst="flowChartOnlineStorage">
            <a:avLst/>
          </a:prstGeom>
          <a:solidFill>
            <a:srgbClr val="2532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txBox="1"/>
          <p:nvPr/>
        </p:nvSpPr>
        <p:spPr>
          <a:xfrm>
            <a:off x="6297375" y="2583525"/>
            <a:ext cx="6648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solidFill>
                  <a:srgbClr val="FFFFFF"/>
                </a:solidFill>
                <a:latin typeface="Nunito"/>
                <a:ea typeface="Nunito"/>
                <a:cs typeface="Nunito"/>
                <a:sym typeface="Nunito"/>
              </a:rPr>
              <a:t>Clean</a:t>
            </a:r>
            <a:endParaRPr sz="900">
              <a:solidFill>
                <a:srgbClr val="FFFFFF"/>
              </a:solidFill>
              <a:latin typeface="Nunito"/>
              <a:ea typeface="Nunito"/>
              <a:cs typeface="Nunito"/>
              <a:sym typeface="Nunito"/>
            </a:endParaRPr>
          </a:p>
          <a:p>
            <a:pPr marL="0" lvl="0" indent="0" algn="ctr" rtl="0">
              <a:spcBef>
                <a:spcPts val="0"/>
              </a:spcBef>
              <a:spcAft>
                <a:spcPts val="0"/>
              </a:spcAft>
              <a:buNone/>
            </a:pPr>
            <a:r>
              <a:rPr lang="en" sz="900">
                <a:solidFill>
                  <a:srgbClr val="FFFFFF"/>
                </a:solidFill>
                <a:latin typeface="Nunito"/>
                <a:ea typeface="Nunito"/>
                <a:cs typeface="Nunito"/>
                <a:sym typeface="Nunito"/>
              </a:rPr>
              <a:t>test</a:t>
            </a:r>
            <a:endParaRPr sz="900">
              <a:solidFill>
                <a:srgbClr val="FFFFFF"/>
              </a:solidFill>
              <a:latin typeface="Nunito"/>
              <a:ea typeface="Nunito"/>
              <a:cs typeface="Nunito"/>
              <a:sym typeface="Nunito"/>
            </a:endParaRPr>
          </a:p>
          <a:p>
            <a:pPr marL="0" lvl="0" indent="0" algn="ctr" rtl="0">
              <a:spcBef>
                <a:spcPts val="0"/>
              </a:spcBef>
              <a:spcAft>
                <a:spcPts val="0"/>
              </a:spcAft>
              <a:buNone/>
            </a:pPr>
            <a:r>
              <a:rPr lang="en" sz="900">
                <a:solidFill>
                  <a:srgbClr val="FFFFFF"/>
                </a:solidFill>
                <a:latin typeface="Nunito"/>
                <a:ea typeface="Nunito"/>
                <a:cs typeface="Nunito"/>
                <a:sym typeface="Nunito"/>
              </a:rPr>
              <a:t>data</a:t>
            </a:r>
            <a:endParaRPr sz="900">
              <a:solidFill>
                <a:srgbClr val="FFFFFF"/>
              </a:solidFill>
              <a:latin typeface="Nunito"/>
              <a:ea typeface="Nunito"/>
              <a:cs typeface="Nunito"/>
              <a:sym typeface="Nunito"/>
            </a:endParaRPr>
          </a:p>
        </p:txBody>
      </p:sp>
      <p:cxnSp>
        <p:nvCxnSpPr>
          <p:cNvPr id="413" name="Google Shape;413;p20"/>
          <p:cNvCxnSpPr>
            <a:endCxn id="412" idx="1"/>
          </p:cNvCxnSpPr>
          <p:nvPr/>
        </p:nvCxnSpPr>
        <p:spPr>
          <a:xfrm>
            <a:off x="5829975" y="2717175"/>
            <a:ext cx="467400" cy="166500"/>
          </a:xfrm>
          <a:prstGeom prst="straightConnector1">
            <a:avLst/>
          </a:prstGeom>
          <a:noFill/>
          <a:ln w="9525" cap="flat" cmpd="sng">
            <a:solidFill>
              <a:schemeClr val="dk2"/>
            </a:solidFill>
            <a:prstDash val="solid"/>
            <a:round/>
            <a:headEnd type="none" w="med" len="med"/>
            <a:tailEnd type="triangle" w="med" len="med"/>
          </a:ln>
        </p:spPr>
      </p:cxnSp>
      <p:cxnSp>
        <p:nvCxnSpPr>
          <p:cNvPr id="414" name="Google Shape;414;p20"/>
          <p:cNvCxnSpPr>
            <a:stCxn id="410" idx="3"/>
            <a:endCxn id="378" idx="0"/>
          </p:cNvCxnSpPr>
          <p:nvPr/>
        </p:nvCxnSpPr>
        <p:spPr>
          <a:xfrm>
            <a:off x="1804700" y="1650975"/>
            <a:ext cx="608100" cy="372900"/>
          </a:xfrm>
          <a:prstGeom prst="bentConnector2">
            <a:avLst/>
          </a:prstGeom>
          <a:noFill/>
          <a:ln w="9525" cap="flat" cmpd="sng">
            <a:solidFill>
              <a:schemeClr val="dk2"/>
            </a:solidFill>
            <a:prstDash val="solid"/>
            <a:round/>
            <a:headEnd type="none" w="med" len="med"/>
            <a:tailEnd type="none" w="med" len="med"/>
          </a:ln>
        </p:spPr>
      </p:cxnSp>
      <p:pic>
        <p:nvPicPr>
          <p:cNvPr id="415" name="Google Shape;415;p20"/>
          <p:cNvPicPr preferRelativeResize="0"/>
          <p:nvPr/>
        </p:nvPicPr>
        <p:blipFill>
          <a:blip r:embed="rId5">
            <a:alphaModFix/>
          </a:blip>
          <a:stretch>
            <a:fillRect/>
          </a:stretch>
        </p:blipFill>
        <p:spPr>
          <a:xfrm>
            <a:off x="357188" y="4624388"/>
            <a:ext cx="8429625" cy="466725"/>
          </a:xfrm>
          <a:prstGeom prst="rect">
            <a:avLst/>
          </a:prstGeom>
          <a:noFill/>
          <a:ln>
            <a:noFill/>
          </a:ln>
        </p:spPr>
      </p:pic>
      <p:sp>
        <p:nvSpPr>
          <p:cNvPr id="416" name="Google Shape;416;p20"/>
          <p:cNvSpPr txBox="1">
            <a:spLocks noGrp="1"/>
          </p:cNvSpPr>
          <p:nvPr>
            <p:ph type="title" idx="4294967295"/>
          </p:nvPr>
        </p:nvSpPr>
        <p:spPr>
          <a:xfrm>
            <a:off x="751950" y="327475"/>
            <a:ext cx="70305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Data Workflow</a:t>
            </a:r>
            <a:endParaRPr sz="2820"/>
          </a:p>
        </p:txBody>
      </p:sp>
      <p:pic>
        <p:nvPicPr>
          <p:cNvPr id="417" name="Google Shape;417;p20"/>
          <p:cNvPicPr preferRelativeResize="0"/>
          <p:nvPr/>
        </p:nvPicPr>
        <p:blipFill>
          <a:blip r:embed="rId6">
            <a:alphaModFix/>
          </a:blip>
          <a:stretch>
            <a:fillRect/>
          </a:stretch>
        </p:blipFill>
        <p:spPr>
          <a:xfrm>
            <a:off x="228753" y="304800"/>
            <a:ext cx="390525" cy="685800"/>
          </a:xfrm>
          <a:prstGeom prst="rect">
            <a:avLst/>
          </a:prstGeom>
          <a:noFill/>
          <a:ln>
            <a:noFill/>
          </a:ln>
        </p:spPr>
      </p:pic>
      <p:cxnSp>
        <p:nvCxnSpPr>
          <p:cNvPr id="418" name="Google Shape;418;p20"/>
          <p:cNvCxnSpPr/>
          <p:nvPr/>
        </p:nvCxnSpPr>
        <p:spPr>
          <a:xfrm>
            <a:off x="751950" y="901700"/>
            <a:ext cx="79017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23" name="Google Shape;423;p21"/>
          <p:cNvPicPr preferRelativeResize="0"/>
          <p:nvPr/>
        </p:nvPicPr>
        <p:blipFill>
          <a:blip r:embed="rId3">
            <a:alphaModFix/>
          </a:blip>
          <a:stretch>
            <a:fillRect/>
          </a:stretch>
        </p:blipFill>
        <p:spPr>
          <a:xfrm>
            <a:off x="357188" y="4548188"/>
            <a:ext cx="8429625" cy="466725"/>
          </a:xfrm>
          <a:prstGeom prst="rect">
            <a:avLst/>
          </a:prstGeom>
          <a:noFill/>
          <a:ln>
            <a:noFill/>
          </a:ln>
        </p:spPr>
      </p:pic>
      <p:sp>
        <p:nvSpPr>
          <p:cNvPr id="424" name="Google Shape;424;p21"/>
          <p:cNvSpPr txBox="1">
            <a:spLocks noGrp="1"/>
          </p:cNvSpPr>
          <p:nvPr>
            <p:ph type="title" idx="4294967295"/>
          </p:nvPr>
        </p:nvSpPr>
        <p:spPr>
          <a:xfrm>
            <a:off x="751950" y="327475"/>
            <a:ext cx="70305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Feature Engineering</a:t>
            </a:r>
            <a:endParaRPr sz="2820"/>
          </a:p>
        </p:txBody>
      </p:sp>
      <p:pic>
        <p:nvPicPr>
          <p:cNvPr id="425" name="Google Shape;425;p21"/>
          <p:cNvPicPr preferRelativeResize="0"/>
          <p:nvPr/>
        </p:nvPicPr>
        <p:blipFill>
          <a:blip r:embed="rId4">
            <a:alphaModFix/>
          </a:blip>
          <a:stretch>
            <a:fillRect/>
          </a:stretch>
        </p:blipFill>
        <p:spPr>
          <a:xfrm>
            <a:off x="228753" y="304800"/>
            <a:ext cx="390525" cy="685800"/>
          </a:xfrm>
          <a:prstGeom prst="rect">
            <a:avLst/>
          </a:prstGeom>
          <a:noFill/>
          <a:ln>
            <a:noFill/>
          </a:ln>
        </p:spPr>
      </p:pic>
      <p:cxnSp>
        <p:nvCxnSpPr>
          <p:cNvPr id="426" name="Google Shape;426;p21"/>
          <p:cNvCxnSpPr/>
          <p:nvPr/>
        </p:nvCxnSpPr>
        <p:spPr>
          <a:xfrm>
            <a:off x="745925" y="969900"/>
            <a:ext cx="7901700" cy="0"/>
          </a:xfrm>
          <a:prstGeom prst="straightConnector1">
            <a:avLst/>
          </a:prstGeom>
          <a:noFill/>
          <a:ln w="9525" cap="flat" cmpd="sng">
            <a:solidFill>
              <a:schemeClr val="dk2"/>
            </a:solidFill>
            <a:prstDash val="solid"/>
            <a:round/>
            <a:headEnd type="none" w="med" len="med"/>
            <a:tailEnd type="none" w="med" len="med"/>
          </a:ln>
        </p:spPr>
      </p:cxnSp>
      <p:sp>
        <p:nvSpPr>
          <p:cNvPr id="427" name="Google Shape;427;p21"/>
          <p:cNvSpPr/>
          <p:nvPr/>
        </p:nvSpPr>
        <p:spPr>
          <a:xfrm>
            <a:off x="3046053" y="2245259"/>
            <a:ext cx="1047900" cy="494400"/>
          </a:xfrm>
          <a:prstGeom prst="roundRect">
            <a:avLst>
              <a:gd name="adj" fmla="val 16667"/>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21"/>
          <p:cNvGrpSpPr/>
          <p:nvPr/>
        </p:nvGrpSpPr>
        <p:grpSpPr>
          <a:xfrm>
            <a:off x="2968750" y="1974875"/>
            <a:ext cx="1695900" cy="1769654"/>
            <a:chOff x="2722075" y="1906425"/>
            <a:chExt cx="1695900" cy="1769654"/>
          </a:xfrm>
        </p:grpSpPr>
        <p:sp>
          <p:nvSpPr>
            <p:cNvPr id="429" name="Google Shape;429;p21"/>
            <p:cNvSpPr/>
            <p:nvPr/>
          </p:nvSpPr>
          <p:spPr>
            <a:xfrm>
              <a:off x="2722075" y="1913279"/>
              <a:ext cx="1695900" cy="1762800"/>
            </a:xfrm>
            <a:prstGeom prst="roundRect">
              <a:avLst>
                <a:gd name="adj" fmla="val 16667"/>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txBox="1"/>
            <p:nvPr/>
          </p:nvSpPr>
          <p:spPr>
            <a:xfrm>
              <a:off x="2930550" y="1906425"/>
              <a:ext cx="145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FFFF"/>
                  </a:solidFill>
                  <a:latin typeface="Nunito"/>
                  <a:ea typeface="Nunito"/>
                  <a:cs typeface="Nunito"/>
                  <a:sym typeface="Nunito"/>
                </a:rPr>
                <a:t>Ages under 20</a:t>
              </a:r>
              <a:endParaRPr b="1">
                <a:solidFill>
                  <a:srgbClr val="FFFFFF"/>
                </a:solidFill>
                <a:latin typeface="Nunito"/>
                <a:ea typeface="Nunito"/>
                <a:cs typeface="Nunito"/>
                <a:sym typeface="Nunito"/>
              </a:endParaRPr>
            </a:p>
          </p:txBody>
        </p:sp>
        <p:grpSp>
          <p:nvGrpSpPr>
            <p:cNvPr id="431" name="Google Shape;431;p21"/>
            <p:cNvGrpSpPr/>
            <p:nvPr/>
          </p:nvGrpSpPr>
          <p:grpSpPr>
            <a:xfrm>
              <a:off x="3066789" y="2238165"/>
              <a:ext cx="1047941" cy="1351298"/>
              <a:chOff x="1302325" y="1722900"/>
              <a:chExt cx="1229400" cy="1636350"/>
            </a:xfrm>
          </p:grpSpPr>
          <p:sp>
            <p:nvSpPr>
              <p:cNvPr id="432" name="Google Shape;432;p21"/>
              <p:cNvSpPr txBox="1"/>
              <p:nvPr/>
            </p:nvSpPr>
            <p:spPr>
              <a:xfrm>
                <a:off x="1302325" y="1722900"/>
                <a:ext cx="1229400" cy="615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Female under 18</a:t>
                </a:r>
                <a:endParaRPr>
                  <a:latin typeface="Nunito"/>
                  <a:ea typeface="Nunito"/>
                  <a:cs typeface="Nunito"/>
                  <a:sym typeface="Nunito"/>
                </a:endParaRPr>
              </a:p>
            </p:txBody>
          </p:sp>
          <p:sp>
            <p:nvSpPr>
              <p:cNvPr id="433" name="Google Shape;433;p21"/>
              <p:cNvSpPr txBox="1"/>
              <p:nvPr/>
            </p:nvSpPr>
            <p:spPr>
              <a:xfrm>
                <a:off x="1302325" y="2743650"/>
                <a:ext cx="1205100" cy="615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Male under 18</a:t>
                </a:r>
                <a:endParaRPr>
                  <a:latin typeface="Nunito"/>
                  <a:ea typeface="Nunito"/>
                  <a:cs typeface="Nunito"/>
                  <a:sym typeface="Nunito"/>
                </a:endParaRPr>
              </a:p>
            </p:txBody>
          </p:sp>
          <p:cxnSp>
            <p:nvCxnSpPr>
              <p:cNvPr id="434" name="Google Shape;434;p21"/>
              <p:cNvCxnSpPr>
                <a:stCxn id="432" idx="2"/>
                <a:endCxn id="433" idx="0"/>
              </p:cNvCxnSpPr>
              <p:nvPr/>
            </p:nvCxnSpPr>
            <p:spPr>
              <a:xfrm flipH="1">
                <a:off x="1905025" y="2338500"/>
                <a:ext cx="12000" cy="405300"/>
              </a:xfrm>
              <a:prstGeom prst="straightConnector1">
                <a:avLst/>
              </a:prstGeom>
              <a:noFill/>
              <a:ln w="9525" cap="flat" cmpd="sng">
                <a:solidFill>
                  <a:srgbClr val="FFFFFF"/>
                </a:solidFill>
                <a:prstDash val="solid"/>
                <a:round/>
                <a:headEnd type="none" w="med" len="med"/>
                <a:tailEnd type="none" w="med" len="med"/>
              </a:ln>
            </p:spPr>
          </p:cxnSp>
        </p:grpSp>
      </p:grpSp>
      <p:grpSp>
        <p:nvGrpSpPr>
          <p:cNvPr id="435" name="Google Shape;435;p21"/>
          <p:cNvGrpSpPr/>
          <p:nvPr/>
        </p:nvGrpSpPr>
        <p:grpSpPr>
          <a:xfrm>
            <a:off x="4976583" y="1978292"/>
            <a:ext cx="1695900" cy="1762800"/>
            <a:chOff x="4701608" y="1978292"/>
            <a:chExt cx="1695900" cy="1762800"/>
          </a:xfrm>
        </p:grpSpPr>
        <p:sp>
          <p:nvSpPr>
            <p:cNvPr id="436" name="Google Shape;436;p21"/>
            <p:cNvSpPr/>
            <p:nvPr/>
          </p:nvSpPr>
          <p:spPr>
            <a:xfrm>
              <a:off x="4701608" y="1978292"/>
              <a:ext cx="1695900" cy="1762800"/>
            </a:xfrm>
            <a:prstGeom prst="roundRect">
              <a:avLst>
                <a:gd name="adj" fmla="val 16667"/>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txBox="1"/>
            <p:nvPr/>
          </p:nvSpPr>
          <p:spPr>
            <a:xfrm>
              <a:off x="4877386" y="1978292"/>
              <a:ext cx="132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FFFF"/>
                  </a:solidFill>
                  <a:latin typeface="Nunito"/>
                  <a:ea typeface="Nunito"/>
                  <a:cs typeface="Nunito"/>
                  <a:sym typeface="Nunito"/>
                </a:rPr>
                <a:t>Ages 20-60</a:t>
              </a:r>
              <a:endParaRPr b="1">
                <a:solidFill>
                  <a:srgbClr val="FFFFFF"/>
                </a:solidFill>
                <a:latin typeface="Nunito"/>
                <a:ea typeface="Nunito"/>
                <a:cs typeface="Nunito"/>
                <a:sym typeface="Nunito"/>
              </a:endParaRPr>
            </a:p>
          </p:txBody>
        </p:sp>
        <p:grpSp>
          <p:nvGrpSpPr>
            <p:cNvPr id="438" name="Google Shape;438;p21"/>
            <p:cNvGrpSpPr/>
            <p:nvPr/>
          </p:nvGrpSpPr>
          <p:grpSpPr>
            <a:xfrm>
              <a:off x="5001251" y="2351685"/>
              <a:ext cx="1075848" cy="1200480"/>
              <a:chOff x="1302325" y="1820567"/>
              <a:chExt cx="1229400" cy="1538683"/>
            </a:xfrm>
          </p:grpSpPr>
          <p:sp>
            <p:nvSpPr>
              <p:cNvPr id="439" name="Google Shape;439;p21"/>
              <p:cNvSpPr txBox="1"/>
              <p:nvPr/>
            </p:nvSpPr>
            <p:spPr>
              <a:xfrm>
                <a:off x="1302325" y="1820567"/>
                <a:ext cx="1229400" cy="615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Females 19-60</a:t>
                </a:r>
                <a:endParaRPr>
                  <a:latin typeface="Nunito"/>
                  <a:ea typeface="Nunito"/>
                  <a:cs typeface="Nunito"/>
                  <a:sym typeface="Nunito"/>
                </a:endParaRPr>
              </a:p>
            </p:txBody>
          </p:sp>
          <p:sp>
            <p:nvSpPr>
              <p:cNvPr id="440" name="Google Shape;440;p21"/>
              <p:cNvSpPr txBox="1"/>
              <p:nvPr/>
            </p:nvSpPr>
            <p:spPr>
              <a:xfrm>
                <a:off x="1302325" y="2743650"/>
                <a:ext cx="1205100" cy="615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Males 19-60</a:t>
                </a:r>
                <a:endParaRPr>
                  <a:latin typeface="Nunito"/>
                  <a:ea typeface="Nunito"/>
                  <a:cs typeface="Nunito"/>
                  <a:sym typeface="Nunito"/>
                </a:endParaRPr>
              </a:p>
            </p:txBody>
          </p:sp>
          <p:cxnSp>
            <p:nvCxnSpPr>
              <p:cNvPr id="441" name="Google Shape;441;p21"/>
              <p:cNvCxnSpPr>
                <a:stCxn id="439" idx="2"/>
                <a:endCxn id="440" idx="0"/>
              </p:cNvCxnSpPr>
              <p:nvPr/>
            </p:nvCxnSpPr>
            <p:spPr>
              <a:xfrm flipH="1">
                <a:off x="1905025" y="2436167"/>
                <a:ext cx="12000" cy="307500"/>
              </a:xfrm>
              <a:prstGeom prst="straightConnector1">
                <a:avLst/>
              </a:prstGeom>
              <a:noFill/>
              <a:ln w="9525" cap="flat" cmpd="sng">
                <a:solidFill>
                  <a:srgbClr val="FFFFFF"/>
                </a:solidFill>
                <a:prstDash val="solid"/>
                <a:round/>
                <a:headEnd type="none" w="med" len="med"/>
                <a:tailEnd type="none" w="med" len="med"/>
              </a:ln>
            </p:spPr>
          </p:cxnSp>
        </p:grpSp>
      </p:grpSp>
      <p:grpSp>
        <p:nvGrpSpPr>
          <p:cNvPr id="442" name="Google Shape;442;p21"/>
          <p:cNvGrpSpPr/>
          <p:nvPr/>
        </p:nvGrpSpPr>
        <p:grpSpPr>
          <a:xfrm>
            <a:off x="6984391" y="1978292"/>
            <a:ext cx="1695900" cy="1762800"/>
            <a:chOff x="6660366" y="1799192"/>
            <a:chExt cx="1695900" cy="1762800"/>
          </a:xfrm>
        </p:grpSpPr>
        <p:sp>
          <p:nvSpPr>
            <p:cNvPr id="443" name="Google Shape;443;p21"/>
            <p:cNvSpPr/>
            <p:nvPr/>
          </p:nvSpPr>
          <p:spPr>
            <a:xfrm>
              <a:off x="6660366" y="1799192"/>
              <a:ext cx="1695900" cy="1762800"/>
            </a:xfrm>
            <a:prstGeom prst="roundRect">
              <a:avLst>
                <a:gd name="adj" fmla="val 16667"/>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21"/>
            <p:cNvGrpSpPr/>
            <p:nvPr/>
          </p:nvGrpSpPr>
          <p:grpSpPr>
            <a:xfrm>
              <a:off x="6984386" y="2191802"/>
              <a:ext cx="1047941" cy="1275098"/>
              <a:chOff x="1302325" y="1815174"/>
              <a:chExt cx="1229400" cy="1544076"/>
            </a:xfrm>
          </p:grpSpPr>
          <p:sp>
            <p:nvSpPr>
              <p:cNvPr id="445" name="Google Shape;445;p21"/>
              <p:cNvSpPr txBox="1"/>
              <p:nvPr/>
            </p:nvSpPr>
            <p:spPr>
              <a:xfrm>
                <a:off x="1302325" y="1815174"/>
                <a:ext cx="1229400" cy="615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Females over 60</a:t>
                </a:r>
                <a:endParaRPr>
                  <a:latin typeface="Nunito"/>
                  <a:ea typeface="Nunito"/>
                  <a:cs typeface="Nunito"/>
                  <a:sym typeface="Nunito"/>
                </a:endParaRPr>
              </a:p>
            </p:txBody>
          </p:sp>
          <p:sp>
            <p:nvSpPr>
              <p:cNvPr id="446" name="Google Shape;446;p21"/>
              <p:cNvSpPr txBox="1"/>
              <p:nvPr/>
            </p:nvSpPr>
            <p:spPr>
              <a:xfrm>
                <a:off x="1302325" y="2743650"/>
                <a:ext cx="1205100" cy="615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Males over 60</a:t>
                </a:r>
                <a:endParaRPr>
                  <a:latin typeface="Nunito"/>
                  <a:ea typeface="Nunito"/>
                  <a:cs typeface="Nunito"/>
                  <a:sym typeface="Nunito"/>
                </a:endParaRPr>
              </a:p>
            </p:txBody>
          </p:sp>
          <p:cxnSp>
            <p:nvCxnSpPr>
              <p:cNvPr id="447" name="Google Shape;447;p21"/>
              <p:cNvCxnSpPr>
                <a:stCxn id="445" idx="2"/>
                <a:endCxn id="446" idx="0"/>
              </p:cNvCxnSpPr>
              <p:nvPr/>
            </p:nvCxnSpPr>
            <p:spPr>
              <a:xfrm flipH="1">
                <a:off x="1905025" y="2430774"/>
                <a:ext cx="12000" cy="312900"/>
              </a:xfrm>
              <a:prstGeom prst="straightConnector1">
                <a:avLst/>
              </a:prstGeom>
              <a:noFill/>
              <a:ln w="9525" cap="flat" cmpd="sng">
                <a:solidFill>
                  <a:srgbClr val="FFFFFF"/>
                </a:solidFill>
                <a:prstDash val="solid"/>
                <a:round/>
                <a:headEnd type="none" w="med" len="med"/>
                <a:tailEnd type="none" w="med" len="med"/>
              </a:ln>
            </p:spPr>
          </p:cxnSp>
        </p:grpSp>
        <p:sp>
          <p:nvSpPr>
            <p:cNvPr id="448" name="Google Shape;448;p21"/>
            <p:cNvSpPr txBox="1"/>
            <p:nvPr/>
          </p:nvSpPr>
          <p:spPr>
            <a:xfrm>
              <a:off x="6908144" y="1799192"/>
              <a:ext cx="132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FFFF"/>
                  </a:solidFill>
                  <a:latin typeface="Nunito"/>
                  <a:ea typeface="Nunito"/>
                  <a:cs typeface="Nunito"/>
                  <a:sym typeface="Nunito"/>
                </a:rPr>
                <a:t>Ages over 60</a:t>
              </a:r>
              <a:endParaRPr b="1">
                <a:solidFill>
                  <a:srgbClr val="FFFFFF"/>
                </a:solidFill>
                <a:latin typeface="Nunito"/>
                <a:ea typeface="Nunito"/>
                <a:cs typeface="Nunito"/>
                <a:sym typeface="Nunito"/>
              </a:endParaRPr>
            </a:p>
          </p:txBody>
        </p:sp>
      </p:grpSp>
      <p:sp>
        <p:nvSpPr>
          <p:cNvPr id="449" name="Google Shape;449;p21"/>
          <p:cNvSpPr txBox="1"/>
          <p:nvPr/>
        </p:nvSpPr>
        <p:spPr>
          <a:xfrm>
            <a:off x="2391650" y="3975550"/>
            <a:ext cx="6588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093F58"/>
                </a:solidFill>
                <a:latin typeface="Nunito"/>
                <a:ea typeface="Nunito"/>
                <a:cs typeface="Nunito"/>
                <a:sym typeface="Nunito"/>
              </a:rPr>
              <a:t>From ~240 features in the ACS to 59 to use in our models</a:t>
            </a:r>
            <a:endParaRPr sz="1800" b="1">
              <a:solidFill>
                <a:srgbClr val="093F58"/>
              </a:solidFill>
              <a:latin typeface="Nunito"/>
              <a:ea typeface="Nunito"/>
              <a:cs typeface="Nunito"/>
              <a:sym typeface="Nunito"/>
            </a:endParaRPr>
          </a:p>
        </p:txBody>
      </p:sp>
      <p:sp>
        <p:nvSpPr>
          <p:cNvPr id="450" name="Google Shape;450;p21"/>
          <p:cNvSpPr txBox="1"/>
          <p:nvPr/>
        </p:nvSpPr>
        <p:spPr>
          <a:xfrm>
            <a:off x="4395475" y="1343650"/>
            <a:ext cx="285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93F58"/>
                </a:solidFill>
                <a:latin typeface="Nunito"/>
                <a:ea typeface="Nunito"/>
                <a:cs typeface="Nunito"/>
                <a:sym typeface="Nunito"/>
              </a:rPr>
              <a:t>Grouping example:</a:t>
            </a:r>
            <a:endParaRPr>
              <a:solidFill>
                <a:srgbClr val="093F58"/>
              </a:solidFill>
              <a:latin typeface="Nunito"/>
              <a:ea typeface="Nunito"/>
              <a:cs typeface="Nunito"/>
              <a:sym typeface="Nunito"/>
            </a:endParaRPr>
          </a:p>
        </p:txBody>
      </p:sp>
      <p:sp>
        <p:nvSpPr>
          <p:cNvPr id="451" name="Google Shape;451;p21"/>
          <p:cNvSpPr/>
          <p:nvPr/>
        </p:nvSpPr>
        <p:spPr>
          <a:xfrm>
            <a:off x="505050" y="1390225"/>
            <a:ext cx="1397100" cy="2808900"/>
          </a:xfrm>
          <a:prstGeom prst="rect">
            <a:avLst/>
          </a:prstGeom>
          <a:solidFill>
            <a:srgbClr val="2532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txBox="1"/>
          <p:nvPr/>
        </p:nvSpPr>
        <p:spPr>
          <a:xfrm>
            <a:off x="616185" y="1493963"/>
            <a:ext cx="1188000" cy="354000"/>
          </a:xfrm>
          <a:prstGeom prst="rect">
            <a:avLst/>
          </a:prstGeom>
          <a:solidFill>
            <a:srgbClr val="FFFFF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Nunito"/>
                <a:ea typeface="Nunito"/>
                <a:cs typeface="Nunito"/>
                <a:sym typeface="Nunito"/>
              </a:rPr>
              <a:t>Group features</a:t>
            </a:r>
            <a:endParaRPr sz="1100">
              <a:latin typeface="Nunito"/>
              <a:ea typeface="Nunito"/>
              <a:cs typeface="Nunito"/>
              <a:sym typeface="Nunito"/>
            </a:endParaRPr>
          </a:p>
        </p:txBody>
      </p:sp>
      <p:sp>
        <p:nvSpPr>
          <p:cNvPr id="453" name="Google Shape;453;p21"/>
          <p:cNvSpPr txBox="1"/>
          <p:nvPr/>
        </p:nvSpPr>
        <p:spPr>
          <a:xfrm>
            <a:off x="621375" y="1990171"/>
            <a:ext cx="1188000" cy="692700"/>
          </a:xfrm>
          <a:prstGeom prst="rect">
            <a:avLst/>
          </a:prstGeom>
          <a:solidFill>
            <a:srgbClr val="FFFFF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Nunito"/>
                <a:ea typeface="Nunito"/>
                <a:cs typeface="Nunito"/>
                <a:sym typeface="Nunito"/>
              </a:rPr>
              <a:t>Remove redundant features</a:t>
            </a:r>
            <a:endParaRPr sz="1100">
              <a:latin typeface="Nunito"/>
              <a:ea typeface="Nunito"/>
              <a:cs typeface="Nunito"/>
              <a:sym typeface="Nunito"/>
            </a:endParaRPr>
          </a:p>
        </p:txBody>
      </p:sp>
      <p:sp>
        <p:nvSpPr>
          <p:cNvPr id="454" name="Google Shape;454;p21"/>
          <p:cNvSpPr txBox="1"/>
          <p:nvPr/>
        </p:nvSpPr>
        <p:spPr>
          <a:xfrm>
            <a:off x="609726" y="2826233"/>
            <a:ext cx="1188000" cy="523200"/>
          </a:xfrm>
          <a:prstGeom prst="rect">
            <a:avLst/>
          </a:prstGeom>
          <a:solidFill>
            <a:srgbClr val="FFFFF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Nunito"/>
                <a:ea typeface="Nunito"/>
                <a:cs typeface="Nunito"/>
                <a:sym typeface="Nunito"/>
              </a:rPr>
              <a:t>Transform features</a:t>
            </a:r>
            <a:endParaRPr sz="1100">
              <a:latin typeface="Nunito"/>
              <a:ea typeface="Nunito"/>
              <a:cs typeface="Nunito"/>
              <a:sym typeface="Nunito"/>
            </a:endParaRPr>
          </a:p>
        </p:txBody>
      </p:sp>
      <p:sp>
        <p:nvSpPr>
          <p:cNvPr id="455" name="Google Shape;455;p21"/>
          <p:cNvSpPr txBox="1"/>
          <p:nvPr/>
        </p:nvSpPr>
        <p:spPr>
          <a:xfrm>
            <a:off x="609726" y="3510139"/>
            <a:ext cx="1188000" cy="523200"/>
          </a:xfrm>
          <a:prstGeom prst="rect">
            <a:avLst/>
          </a:prstGeom>
          <a:solidFill>
            <a:srgbClr val="FFFFF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Nunito"/>
                <a:ea typeface="Nunito"/>
                <a:cs typeface="Nunito"/>
                <a:sym typeface="Nunito"/>
              </a:rPr>
              <a:t>Add new features</a:t>
            </a:r>
            <a:endParaRPr sz="1100">
              <a:latin typeface="Nunito"/>
              <a:ea typeface="Nunito"/>
              <a:cs typeface="Nunito"/>
              <a:sym typeface="Nunito"/>
            </a:endParaRPr>
          </a:p>
        </p:txBody>
      </p:sp>
      <p:cxnSp>
        <p:nvCxnSpPr>
          <p:cNvPr id="456" name="Google Shape;456;p21"/>
          <p:cNvCxnSpPr/>
          <p:nvPr/>
        </p:nvCxnSpPr>
        <p:spPr>
          <a:xfrm flipH="1">
            <a:off x="2313825" y="1361100"/>
            <a:ext cx="7200" cy="2521500"/>
          </a:xfrm>
          <a:prstGeom prst="straightConnector1">
            <a:avLst/>
          </a:prstGeom>
          <a:noFill/>
          <a:ln w="9525" cap="flat" cmpd="sng">
            <a:solidFill>
              <a:srgbClr val="B7B7B7"/>
            </a:solidFill>
            <a:prstDash val="solid"/>
            <a:round/>
            <a:headEnd type="none" w="med" len="med"/>
            <a:tailEnd type="none" w="med" len="med"/>
          </a:ln>
        </p:spPr>
      </p:cxnSp>
      <p:cxnSp>
        <p:nvCxnSpPr>
          <p:cNvPr id="457" name="Google Shape;457;p21"/>
          <p:cNvCxnSpPr/>
          <p:nvPr/>
        </p:nvCxnSpPr>
        <p:spPr>
          <a:xfrm>
            <a:off x="2022100" y="2734250"/>
            <a:ext cx="679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723</Words>
  <Application>Microsoft Office PowerPoint</Application>
  <PresentationFormat>Presentación en pantalla (16:9)</PresentationFormat>
  <Paragraphs>160</Paragraphs>
  <Slides>19</Slides>
  <Notes>19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Maven Pro</vt:lpstr>
      <vt:lpstr>Nunito</vt:lpstr>
      <vt:lpstr>Roboto</vt:lpstr>
      <vt:lpstr>Momentum</vt:lpstr>
      <vt:lpstr>A Tale of Two Cities</vt:lpstr>
      <vt:lpstr>Motivation</vt:lpstr>
      <vt:lpstr>Goal</vt:lpstr>
      <vt:lpstr>Tale of Our Target Variable</vt:lpstr>
      <vt:lpstr>Tale of Our Target Variable</vt:lpstr>
      <vt:lpstr>Ways Tampa and Phoenix Are Different</vt:lpstr>
      <vt:lpstr>Ways Tampa and Phoenix Are The Same</vt:lpstr>
      <vt:lpstr>Data Workflow</vt:lpstr>
      <vt:lpstr>Feature Engineering</vt:lpstr>
      <vt:lpstr>Jumpstart</vt:lpstr>
      <vt:lpstr>Predicting in Different Cities</vt:lpstr>
      <vt:lpstr>Feature Importance</vt:lpstr>
      <vt:lpstr>Historical Data for Statistical Modelling</vt:lpstr>
      <vt:lpstr>Variations from the Historical Data</vt:lpstr>
      <vt:lpstr>Feature Importance</vt:lpstr>
      <vt:lpstr>Phoenix</vt:lpstr>
      <vt:lpstr>Tampa</vt:lpstr>
      <vt:lpstr>Future Work</vt:lpstr>
      <vt:lpstr>Acknowledgements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Tale of Two Cities</dc:title>
  <dc:creator>Guillermo Ruiz Cavero</dc:creator>
  <cp:lastModifiedBy>Guillermo Ruiz Cavero</cp:lastModifiedBy>
  <cp:revision>1</cp:revision>
  <dcterms:modified xsi:type="dcterms:W3CDTF">2021-04-01T21:15:04Z</dcterms:modified>
</cp:coreProperties>
</file>