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MavenPro-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 Target="slides/slide1.xml"/><Relationship Id="rId19" Type="http://schemas.openxmlformats.org/officeDocument/2006/relationships/font" Target="fonts/Nunito-boldItalic.fntdata"/><Relationship Id="rId6" Type="http://schemas.openxmlformats.org/officeDocument/2006/relationships/slide" Target="slides/slide2.xml"/><Relationship Id="rId18"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ts val="8000"/>
              <a:buNone/>
              <a:defRPr sz="8000">
                <a:solidFill>
                  <a:schemeClr val="lt1"/>
                </a:solidFill>
              </a:defRPr>
            </a:lvl1pPr>
            <a:lvl2pPr lvl="1" algn="ctr">
              <a:spcBef>
                <a:spcPts val="0"/>
              </a:spcBef>
              <a:buClr>
                <a:schemeClr val="lt1"/>
              </a:buClr>
              <a:buSzPts val="8000"/>
              <a:buNone/>
              <a:defRPr sz="8000">
                <a:solidFill>
                  <a:schemeClr val="lt1"/>
                </a:solidFill>
              </a:defRPr>
            </a:lvl2pPr>
            <a:lvl3pPr lvl="2" algn="ctr">
              <a:spcBef>
                <a:spcPts val="0"/>
              </a:spcBef>
              <a:buClr>
                <a:schemeClr val="lt1"/>
              </a:buClr>
              <a:buSzPts val="8000"/>
              <a:buNone/>
              <a:defRPr sz="8000">
                <a:solidFill>
                  <a:schemeClr val="lt1"/>
                </a:solidFill>
              </a:defRPr>
            </a:lvl3pPr>
            <a:lvl4pPr lvl="3" algn="ctr">
              <a:spcBef>
                <a:spcPts val="0"/>
              </a:spcBef>
              <a:buClr>
                <a:schemeClr val="lt1"/>
              </a:buClr>
              <a:buSzPts val="8000"/>
              <a:buNone/>
              <a:defRPr sz="8000">
                <a:solidFill>
                  <a:schemeClr val="lt1"/>
                </a:solidFill>
              </a:defRPr>
            </a:lvl4pPr>
            <a:lvl5pPr lvl="4" algn="ctr">
              <a:spcBef>
                <a:spcPts val="0"/>
              </a:spcBef>
              <a:buClr>
                <a:schemeClr val="lt1"/>
              </a:buClr>
              <a:buSzPts val="8000"/>
              <a:buNone/>
              <a:defRPr sz="8000">
                <a:solidFill>
                  <a:schemeClr val="lt1"/>
                </a:solidFill>
              </a:defRPr>
            </a:lvl5pPr>
            <a:lvl6pPr lvl="5" algn="ctr">
              <a:spcBef>
                <a:spcPts val="0"/>
              </a:spcBef>
              <a:buClr>
                <a:schemeClr val="lt1"/>
              </a:buClr>
              <a:buSzPts val="8000"/>
              <a:buNone/>
              <a:defRPr sz="8000">
                <a:solidFill>
                  <a:schemeClr val="lt1"/>
                </a:solidFill>
              </a:defRPr>
            </a:lvl6pPr>
            <a:lvl7pPr lvl="6" algn="ctr">
              <a:spcBef>
                <a:spcPts val="0"/>
              </a:spcBef>
              <a:buClr>
                <a:schemeClr val="lt1"/>
              </a:buClr>
              <a:buSzPts val="8000"/>
              <a:buNone/>
              <a:defRPr sz="8000">
                <a:solidFill>
                  <a:schemeClr val="lt1"/>
                </a:solidFill>
              </a:defRPr>
            </a:lvl7pPr>
            <a:lvl8pPr lvl="7" algn="ctr">
              <a:spcBef>
                <a:spcPts val="0"/>
              </a:spcBef>
              <a:buClr>
                <a:schemeClr val="lt1"/>
              </a:buClr>
              <a:buSzPts val="8000"/>
              <a:buNone/>
              <a:defRPr sz="8000">
                <a:solidFill>
                  <a:schemeClr val="lt1"/>
                </a:solidFill>
              </a:defRPr>
            </a:lvl8pPr>
            <a:lvl9pPr lvl="8" algn="ctr">
              <a:spcBef>
                <a:spcPts val="0"/>
              </a:spcBef>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buSzPts val="1300"/>
              <a:buChar char="●"/>
              <a:defRPr>
                <a:solidFill>
                  <a:schemeClr val="lt1"/>
                </a:solidFill>
              </a:defRPr>
            </a:lvl1pPr>
            <a:lvl2pPr lvl="1" algn="ctr">
              <a:spcBef>
                <a:spcPts val="0"/>
              </a:spcBef>
              <a:buClr>
                <a:schemeClr val="lt1"/>
              </a:buClr>
              <a:buSzPts val="1100"/>
              <a:buChar char="○"/>
              <a:defRPr>
                <a:solidFill>
                  <a:schemeClr val="lt1"/>
                </a:solidFill>
              </a:defRPr>
            </a:lvl2pPr>
            <a:lvl3pPr lvl="2" algn="ctr">
              <a:spcBef>
                <a:spcPts val="0"/>
              </a:spcBef>
              <a:buClr>
                <a:schemeClr val="lt1"/>
              </a:buClr>
              <a:buSzPts val="1100"/>
              <a:buChar char="■"/>
              <a:defRPr>
                <a:solidFill>
                  <a:schemeClr val="lt1"/>
                </a:solidFill>
              </a:defRPr>
            </a:lvl3pPr>
            <a:lvl4pPr lvl="3" algn="ctr">
              <a:spcBef>
                <a:spcPts val="0"/>
              </a:spcBef>
              <a:buClr>
                <a:schemeClr val="lt1"/>
              </a:buClr>
              <a:buSzPts val="1100"/>
              <a:buChar char="●"/>
              <a:defRPr>
                <a:solidFill>
                  <a:schemeClr val="lt1"/>
                </a:solidFill>
              </a:defRPr>
            </a:lvl4pPr>
            <a:lvl5pPr lvl="4" algn="ctr">
              <a:spcBef>
                <a:spcPts val="0"/>
              </a:spcBef>
              <a:buClr>
                <a:schemeClr val="lt1"/>
              </a:buClr>
              <a:buSzPts val="1100"/>
              <a:buChar char="○"/>
              <a:defRPr>
                <a:solidFill>
                  <a:schemeClr val="lt1"/>
                </a:solidFill>
              </a:defRPr>
            </a:lvl5pPr>
            <a:lvl6pPr lvl="5" algn="ctr">
              <a:spcBef>
                <a:spcPts val="0"/>
              </a:spcBef>
              <a:buClr>
                <a:schemeClr val="lt1"/>
              </a:buClr>
              <a:buSzPts val="1100"/>
              <a:buChar char="■"/>
              <a:defRPr>
                <a:solidFill>
                  <a:schemeClr val="lt1"/>
                </a:solidFill>
              </a:defRPr>
            </a:lvl6pPr>
            <a:lvl7pPr lvl="6" algn="ctr">
              <a:spcBef>
                <a:spcPts val="0"/>
              </a:spcBef>
              <a:buClr>
                <a:schemeClr val="lt1"/>
              </a:buClr>
              <a:buSzPts val="1100"/>
              <a:buChar char="●"/>
              <a:defRPr>
                <a:solidFill>
                  <a:schemeClr val="lt1"/>
                </a:solidFill>
              </a:defRPr>
            </a:lvl7pPr>
            <a:lvl8pPr lvl="7" algn="ctr">
              <a:spcBef>
                <a:spcPts val="0"/>
              </a:spcBef>
              <a:buClr>
                <a:schemeClr val="lt1"/>
              </a:buClr>
              <a:buSzPts val="1100"/>
              <a:buChar char="○"/>
              <a:defRPr>
                <a:solidFill>
                  <a:schemeClr val="lt1"/>
                </a:solidFill>
              </a:defRPr>
            </a:lvl8pPr>
            <a:lvl9pPr lvl="8" algn="ctr">
              <a:spcBef>
                <a:spcPts val="0"/>
              </a:spcBef>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zh-C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zh-C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zh-C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zh-C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zh-C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zh-C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zh-C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3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zh-C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indent="0" lvl="0" marL="0">
              <a:spcBef>
                <a:spcPts val="0"/>
              </a:spcBef>
              <a:buNone/>
            </a:pPr>
            <a:r>
              <a:rPr lang="zh-CN"/>
              <a:t>615 Twitter Data Mining Project</a:t>
            </a:r>
          </a:p>
        </p:txBody>
      </p:sp>
      <p:sp>
        <p:nvSpPr>
          <p:cNvPr id="278" name="Shape 278"/>
          <p:cNvSpPr txBox="1"/>
          <p:nvPr>
            <p:ph idx="1" type="subTitle"/>
          </p:nvPr>
        </p:nvSpPr>
        <p:spPr>
          <a:xfrm>
            <a:off x="824000" y="3596300"/>
            <a:ext cx="4255500" cy="695400"/>
          </a:xfrm>
          <a:prstGeom prst="rect">
            <a:avLst/>
          </a:prstGeom>
        </p:spPr>
        <p:txBody>
          <a:bodyPr anchorCtr="0" anchor="t" bIns="91425" lIns="91425" rIns="91425" wrap="square" tIns="91425">
            <a:noAutofit/>
          </a:bodyPr>
          <a:lstStyle/>
          <a:p>
            <a:pPr indent="0" lvl="0" marL="0">
              <a:spcBef>
                <a:spcPts val="0"/>
              </a:spcBef>
              <a:buNone/>
            </a:pPr>
            <a:r>
              <a:rPr lang="zh-CN"/>
              <a:t>Yukun He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332" name="Shape 332"/>
        <p:cNvGrpSpPr/>
        <p:nvPr/>
      </p:nvGrpSpPr>
      <p:grpSpPr>
        <a:xfrm>
          <a:off x="0" y="0"/>
          <a:ext cx="0" cy="0"/>
          <a:chOff x="0" y="0"/>
          <a:chExt cx="0" cy="0"/>
        </a:xfrm>
      </p:grpSpPr>
      <p:sp>
        <p:nvSpPr>
          <p:cNvPr id="333" name="Shape 333"/>
          <p:cNvSpPr txBox="1"/>
          <p:nvPr>
            <p:ph type="title"/>
          </p:nvPr>
        </p:nvSpPr>
        <p:spPr>
          <a:xfrm>
            <a:off x="1293475" y="0"/>
            <a:ext cx="7030500" cy="999300"/>
          </a:xfrm>
          <a:prstGeom prst="rect">
            <a:avLst/>
          </a:prstGeom>
        </p:spPr>
        <p:txBody>
          <a:bodyPr anchorCtr="0" anchor="t" bIns="91425" lIns="91425" rIns="91425" wrap="square" tIns="91425">
            <a:noAutofit/>
          </a:bodyPr>
          <a:lstStyle/>
          <a:p>
            <a:pPr indent="0" lvl="0" marL="0">
              <a:spcBef>
                <a:spcPts val="0"/>
              </a:spcBef>
              <a:buNone/>
            </a:pPr>
            <a:r>
              <a:rPr lang="zh-CN"/>
              <a:t>Map</a:t>
            </a:r>
          </a:p>
          <a:p>
            <a:pPr indent="0" lvl="0" marL="0">
              <a:spcBef>
                <a:spcPts val="0"/>
              </a:spcBef>
              <a:buNone/>
            </a:pPr>
            <a:r>
              <a:rPr lang="zh-CN"/>
              <a:t>(League of Legends</a:t>
            </a:r>
          </a:p>
        </p:txBody>
      </p:sp>
      <p:pic>
        <p:nvPicPr>
          <p:cNvPr id="334" name="Shape 334"/>
          <p:cNvPicPr preferRelativeResize="0"/>
          <p:nvPr/>
        </p:nvPicPr>
        <p:blipFill>
          <a:blip r:embed="rId3">
            <a:alphaModFix/>
          </a:blip>
          <a:stretch>
            <a:fillRect/>
          </a:stretch>
        </p:blipFill>
        <p:spPr>
          <a:xfrm>
            <a:off x="1247650" y="999300"/>
            <a:ext cx="6167544" cy="414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338" name="Shape 338"/>
        <p:cNvGrpSpPr/>
        <p:nvPr/>
      </p:nvGrpSpPr>
      <p:grpSpPr>
        <a:xfrm>
          <a:off x="0" y="0"/>
          <a:ext cx="0" cy="0"/>
          <a:chOff x="0" y="0"/>
          <a:chExt cx="0" cy="0"/>
        </a:xfrm>
      </p:grpSpPr>
      <p:sp>
        <p:nvSpPr>
          <p:cNvPr id="339" name="Shape 339"/>
          <p:cNvSpPr txBox="1"/>
          <p:nvPr>
            <p:ph type="title"/>
          </p:nvPr>
        </p:nvSpPr>
        <p:spPr>
          <a:xfrm>
            <a:off x="1293450" y="0"/>
            <a:ext cx="7030500" cy="999300"/>
          </a:xfrm>
          <a:prstGeom prst="rect">
            <a:avLst/>
          </a:prstGeom>
        </p:spPr>
        <p:txBody>
          <a:bodyPr anchorCtr="0" anchor="t" bIns="91425" lIns="91425" rIns="91425" wrap="square" tIns="91425">
            <a:noAutofit/>
          </a:bodyPr>
          <a:lstStyle/>
          <a:p>
            <a:pPr indent="0" lvl="0" marL="0">
              <a:spcBef>
                <a:spcPts val="0"/>
              </a:spcBef>
              <a:buNone/>
            </a:pPr>
            <a:r>
              <a:rPr lang="zh-CN"/>
              <a:t>Map</a:t>
            </a:r>
          </a:p>
          <a:p>
            <a:pPr indent="0" lvl="0" marL="0">
              <a:spcBef>
                <a:spcPts val="0"/>
              </a:spcBef>
              <a:buNone/>
            </a:pPr>
            <a:r>
              <a:rPr lang="zh-CN"/>
              <a:t>(Heroes of the Storm)</a:t>
            </a:r>
          </a:p>
        </p:txBody>
      </p:sp>
      <p:pic>
        <p:nvPicPr>
          <p:cNvPr id="340" name="Shape 340"/>
          <p:cNvPicPr preferRelativeResize="0"/>
          <p:nvPr/>
        </p:nvPicPr>
        <p:blipFill>
          <a:blip r:embed="rId3">
            <a:alphaModFix/>
          </a:blip>
          <a:stretch>
            <a:fillRect/>
          </a:stretch>
        </p:blipFill>
        <p:spPr>
          <a:xfrm>
            <a:off x="1247625" y="999300"/>
            <a:ext cx="6056908" cy="414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zh-CN"/>
              <a:t>Introduction</a:t>
            </a:r>
          </a:p>
        </p:txBody>
      </p:sp>
      <p:sp>
        <p:nvSpPr>
          <p:cNvPr id="284" name="Shape 284"/>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0" lvl="0" marL="0">
              <a:spcBef>
                <a:spcPts val="0"/>
              </a:spcBef>
              <a:buNone/>
            </a:pPr>
            <a:r>
              <a:rPr lang="zh-CN" sz="1800"/>
              <a:t>I used to be a player of both online games, League of Legends and Heroes of the Storm. In this project, I want to explore and compare online critics for these two games, since they are major competitors in the MOBA game category. Also I want to start my future career in the gaming industry, so that this project can prepare me for the future. </a:t>
            </a:r>
          </a:p>
          <a:p>
            <a:pPr indent="0" lvl="0" marL="0">
              <a:spcBef>
                <a:spcPts val="0"/>
              </a:spcBef>
              <a:buNone/>
            </a:pPr>
            <a:r>
              <a:rPr lang="zh-CN" sz="1800"/>
              <a:t>For this project I performed sentiment analysis, word cloud, and ggmap.</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zh-CN"/>
              <a:t>Sentiment Analysis</a:t>
            </a:r>
          </a:p>
        </p:txBody>
      </p:sp>
      <p:sp>
        <p:nvSpPr>
          <p:cNvPr id="290" name="Shape 290"/>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0" lvl="0" marL="0">
              <a:spcBef>
                <a:spcPts val="0"/>
              </a:spcBef>
              <a:buNone/>
            </a:pPr>
            <a:r>
              <a:rPr lang="zh-CN" sz="1800"/>
              <a:t>From the sentiment analysis we can directly observe the most frequent words used in the Tweets we choose,and the positive and negative sentiments of those words.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294" name="Shape 294"/>
        <p:cNvGrpSpPr/>
        <p:nvPr/>
      </p:nvGrpSpPr>
      <p:grpSpPr>
        <a:xfrm>
          <a:off x="0" y="0"/>
          <a:ext cx="0" cy="0"/>
          <a:chOff x="0" y="0"/>
          <a:chExt cx="0" cy="0"/>
        </a:xfrm>
      </p:grpSpPr>
      <p:sp>
        <p:nvSpPr>
          <p:cNvPr id="295" name="Shape 295"/>
          <p:cNvSpPr txBox="1"/>
          <p:nvPr>
            <p:ph type="title"/>
          </p:nvPr>
        </p:nvSpPr>
        <p:spPr>
          <a:xfrm>
            <a:off x="1272800" y="0"/>
            <a:ext cx="7030500" cy="999300"/>
          </a:xfrm>
          <a:prstGeom prst="rect">
            <a:avLst/>
          </a:prstGeom>
        </p:spPr>
        <p:txBody>
          <a:bodyPr anchorCtr="0" anchor="t" bIns="91425" lIns="91425" rIns="91425" wrap="square" tIns="91425">
            <a:noAutofit/>
          </a:bodyPr>
          <a:lstStyle/>
          <a:p>
            <a:pPr indent="0" lvl="0" marL="0">
              <a:spcBef>
                <a:spcPts val="0"/>
              </a:spcBef>
              <a:buNone/>
            </a:pPr>
            <a:r>
              <a:rPr lang="zh-CN"/>
              <a:t>Sentiment Analysis</a:t>
            </a:r>
          </a:p>
          <a:p>
            <a:pPr indent="0" lvl="0" marL="0">
              <a:spcBef>
                <a:spcPts val="0"/>
              </a:spcBef>
              <a:buNone/>
            </a:pPr>
            <a:r>
              <a:rPr lang="zh-CN"/>
              <a:t>(League of Legends)</a:t>
            </a:r>
          </a:p>
        </p:txBody>
      </p:sp>
      <p:pic>
        <p:nvPicPr>
          <p:cNvPr id="296" name="Shape 296"/>
          <p:cNvPicPr preferRelativeResize="0"/>
          <p:nvPr/>
        </p:nvPicPr>
        <p:blipFill>
          <a:blip r:embed="rId3">
            <a:alphaModFix/>
          </a:blip>
          <a:stretch>
            <a:fillRect/>
          </a:stretch>
        </p:blipFill>
        <p:spPr>
          <a:xfrm>
            <a:off x="1272800" y="999300"/>
            <a:ext cx="5967971" cy="414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300" name="Shape 300"/>
        <p:cNvGrpSpPr/>
        <p:nvPr/>
      </p:nvGrpSpPr>
      <p:grpSpPr>
        <a:xfrm>
          <a:off x="0" y="0"/>
          <a:ext cx="0" cy="0"/>
          <a:chOff x="0" y="0"/>
          <a:chExt cx="0" cy="0"/>
        </a:xfrm>
      </p:grpSpPr>
      <p:sp>
        <p:nvSpPr>
          <p:cNvPr id="301" name="Shape 301"/>
          <p:cNvSpPr txBox="1"/>
          <p:nvPr>
            <p:ph type="title"/>
          </p:nvPr>
        </p:nvSpPr>
        <p:spPr>
          <a:xfrm>
            <a:off x="1293475" y="0"/>
            <a:ext cx="7030500" cy="999300"/>
          </a:xfrm>
          <a:prstGeom prst="rect">
            <a:avLst/>
          </a:prstGeom>
        </p:spPr>
        <p:txBody>
          <a:bodyPr anchorCtr="0" anchor="t" bIns="91425" lIns="91425" rIns="91425" wrap="square" tIns="91425">
            <a:noAutofit/>
          </a:bodyPr>
          <a:lstStyle/>
          <a:p>
            <a:pPr indent="0" lvl="0" marL="0">
              <a:spcBef>
                <a:spcPts val="0"/>
              </a:spcBef>
              <a:buNone/>
            </a:pPr>
            <a:r>
              <a:rPr lang="zh-CN"/>
              <a:t>Sentiment Analysis</a:t>
            </a:r>
          </a:p>
          <a:p>
            <a:pPr indent="0" lvl="0" marL="0">
              <a:spcBef>
                <a:spcPts val="0"/>
              </a:spcBef>
              <a:buNone/>
            </a:pPr>
            <a:r>
              <a:rPr lang="zh-CN"/>
              <a:t>(Heroes of the Storm)</a:t>
            </a:r>
          </a:p>
        </p:txBody>
      </p:sp>
      <p:pic>
        <p:nvPicPr>
          <p:cNvPr id="302" name="Shape 302"/>
          <p:cNvPicPr preferRelativeResize="0"/>
          <p:nvPr/>
        </p:nvPicPr>
        <p:blipFill>
          <a:blip r:embed="rId3">
            <a:alphaModFix/>
          </a:blip>
          <a:stretch>
            <a:fillRect/>
          </a:stretch>
        </p:blipFill>
        <p:spPr>
          <a:xfrm>
            <a:off x="1293475" y="934725"/>
            <a:ext cx="6296665" cy="420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306" name="Shape 306"/>
        <p:cNvGrpSpPr/>
        <p:nvPr/>
      </p:nvGrpSpPr>
      <p:grpSpPr>
        <a:xfrm>
          <a:off x="0" y="0"/>
          <a:ext cx="0" cy="0"/>
          <a:chOff x="0" y="0"/>
          <a:chExt cx="0" cy="0"/>
        </a:xfrm>
      </p:grpSpPr>
      <p:sp>
        <p:nvSpPr>
          <p:cNvPr id="307" name="Shape 307"/>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zh-CN"/>
              <a:t>Word Cloud</a:t>
            </a:r>
          </a:p>
        </p:txBody>
      </p:sp>
      <p:sp>
        <p:nvSpPr>
          <p:cNvPr id="308" name="Shape 308"/>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0" lvl="0" marL="0">
              <a:spcBef>
                <a:spcPts val="0"/>
              </a:spcBef>
              <a:buNone/>
            </a:pPr>
            <a:r>
              <a:rPr lang="zh-CN" sz="1800"/>
              <a:t>From the word cloud, we can divide words into positive (Blue) and negative (Red) categories. And the larger the size, the bolder the font, the more frequently that word is observed.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312" name="Shape 312"/>
        <p:cNvGrpSpPr/>
        <p:nvPr/>
      </p:nvGrpSpPr>
      <p:grpSpPr>
        <a:xfrm>
          <a:off x="0" y="0"/>
          <a:ext cx="0" cy="0"/>
          <a:chOff x="0" y="0"/>
          <a:chExt cx="0" cy="0"/>
        </a:xfrm>
      </p:grpSpPr>
      <p:sp>
        <p:nvSpPr>
          <p:cNvPr id="313" name="Shape 313"/>
          <p:cNvSpPr txBox="1"/>
          <p:nvPr>
            <p:ph type="title"/>
          </p:nvPr>
        </p:nvSpPr>
        <p:spPr>
          <a:xfrm>
            <a:off x="1303800" y="0"/>
            <a:ext cx="7030500" cy="999300"/>
          </a:xfrm>
          <a:prstGeom prst="rect">
            <a:avLst/>
          </a:prstGeom>
        </p:spPr>
        <p:txBody>
          <a:bodyPr anchorCtr="0" anchor="t" bIns="91425" lIns="91425" rIns="91425" wrap="square" tIns="91425">
            <a:noAutofit/>
          </a:bodyPr>
          <a:lstStyle/>
          <a:p>
            <a:pPr indent="0" lvl="0" marL="0">
              <a:spcBef>
                <a:spcPts val="0"/>
              </a:spcBef>
              <a:buNone/>
            </a:pPr>
            <a:r>
              <a:rPr lang="zh-CN"/>
              <a:t>Word Cloud</a:t>
            </a:r>
          </a:p>
          <a:p>
            <a:pPr indent="0" lvl="0" marL="0">
              <a:spcBef>
                <a:spcPts val="0"/>
              </a:spcBef>
              <a:buNone/>
            </a:pPr>
            <a:r>
              <a:rPr lang="zh-CN"/>
              <a:t>(League of legends)</a:t>
            </a:r>
          </a:p>
        </p:txBody>
      </p:sp>
      <p:pic>
        <p:nvPicPr>
          <p:cNvPr id="314" name="Shape 314"/>
          <p:cNvPicPr preferRelativeResize="0"/>
          <p:nvPr/>
        </p:nvPicPr>
        <p:blipFill>
          <a:blip r:embed="rId3">
            <a:alphaModFix/>
          </a:blip>
          <a:stretch>
            <a:fillRect/>
          </a:stretch>
        </p:blipFill>
        <p:spPr>
          <a:xfrm>
            <a:off x="1303800" y="945050"/>
            <a:ext cx="4142975" cy="3601125"/>
          </a:xfrm>
          <a:prstGeom prst="rect">
            <a:avLst/>
          </a:prstGeom>
          <a:noFill/>
          <a:ln>
            <a:noFill/>
          </a:ln>
        </p:spPr>
      </p:pic>
      <p:pic>
        <p:nvPicPr>
          <p:cNvPr id="315" name="Shape 315"/>
          <p:cNvPicPr preferRelativeResize="0"/>
          <p:nvPr/>
        </p:nvPicPr>
        <p:blipFill>
          <a:blip r:embed="rId4">
            <a:alphaModFix/>
          </a:blip>
          <a:stretch>
            <a:fillRect/>
          </a:stretch>
        </p:blipFill>
        <p:spPr>
          <a:xfrm>
            <a:off x="5371875" y="945050"/>
            <a:ext cx="3810971" cy="360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319" name="Shape 319"/>
        <p:cNvGrpSpPr/>
        <p:nvPr/>
      </p:nvGrpSpPr>
      <p:grpSpPr>
        <a:xfrm>
          <a:off x="0" y="0"/>
          <a:ext cx="0" cy="0"/>
          <a:chOff x="0" y="0"/>
          <a:chExt cx="0" cy="0"/>
        </a:xfrm>
      </p:grpSpPr>
      <p:sp>
        <p:nvSpPr>
          <p:cNvPr id="320" name="Shape 320"/>
          <p:cNvSpPr txBox="1"/>
          <p:nvPr>
            <p:ph type="title"/>
          </p:nvPr>
        </p:nvSpPr>
        <p:spPr>
          <a:xfrm>
            <a:off x="1293475" y="0"/>
            <a:ext cx="7030500" cy="999300"/>
          </a:xfrm>
          <a:prstGeom prst="rect">
            <a:avLst/>
          </a:prstGeom>
        </p:spPr>
        <p:txBody>
          <a:bodyPr anchorCtr="0" anchor="t" bIns="91425" lIns="91425" rIns="91425" wrap="square" tIns="91425">
            <a:noAutofit/>
          </a:bodyPr>
          <a:lstStyle/>
          <a:p>
            <a:pPr indent="0" lvl="0" marL="0">
              <a:spcBef>
                <a:spcPts val="0"/>
              </a:spcBef>
              <a:buNone/>
            </a:pPr>
            <a:r>
              <a:rPr lang="zh-CN"/>
              <a:t>Word Cloud</a:t>
            </a:r>
          </a:p>
          <a:p>
            <a:pPr indent="0" lvl="0" marL="0">
              <a:spcBef>
                <a:spcPts val="0"/>
              </a:spcBef>
              <a:buNone/>
            </a:pPr>
            <a:r>
              <a:rPr lang="zh-CN"/>
              <a:t>(Heroes of the Storm)</a:t>
            </a:r>
          </a:p>
        </p:txBody>
      </p:sp>
      <p:pic>
        <p:nvPicPr>
          <p:cNvPr id="321" name="Shape 321"/>
          <p:cNvPicPr preferRelativeResize="0"/>
          <p:nvPr/>
        </p:nvPicPr>
        <p:blipFill>
          <a:blip r:embed="rId3">
            <a:alphaModFix/>
          </a:blip>
          <a:stretch>
            <a:fillRect/>
          </a:stretch>
        </p:blipFill>
        <p:spPr>
          <a:xfrm>
            <a:off x="1293475" y="999300"/>
            <a:ext cx="3693994" cy="4144200"/>
          </a:xfrm>
          <a:prstGeom prst="rect">
            <a:avLst/>
          </a:prstGeom>
          <a:noFill/>
          <a:ln>
            <a:noFill/>
          </a:ln>
        </p:spPr>
      </p:pic>
      <p:pic>
        <p:nvPicPr>
          <p:cNvPr id="322" name="Shape 322"/>
          <p:cNvPicPr preferRelativeResize="0"/>
          <p:nvPr/>
        </p:nvPicPr>
        <p:blipFill>
          <a:blip r:embed="rId4">
            <a:alphaModFix/>
          </a:blip>
          <a:stretch>
            <a:fillRect/>
          </a:stretch>
        </p:blipFill>
        <p:spPr>
          <a:xfrm>
            <a:off x="4922902" y="999300"/>
            <a:ext cx="4236882" cy="414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326" name="Shape 326"/>
        <p:cNvGrpSpPr/>
        <p:nvPr/>
      </p:nvGrpSpPr>
      <p:grpSpPr>
        <a:xfrm>
          <a:off x="0" y="0"/>
          <a:ext cx="0" cy="0"/>
          <a:chOff x="0" y="0"/>
          <a:chExt cx="0" cy="0"/>
        </a:xfrm>
      </p:grpSpPr>
      <p:sp>
        <p:nvSpPr>
          <p:cNvPr id="327" name="Shape 327"/>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zh-CN"/>
              <a:t>Map</a:t>
            </a:r>
          </a:p>
        </p:txBody>
      </p:sp>
      <p:sp>
        <p:nvSpPr>
          <p:cNvPr id="328" name="Shape 328"/>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0" lvl="0" marL="0">
              <a:spcBef>
                <a:spcPts val="0"/>
              </a:spcBef>
              <a:buNone/>
            </a:pPr>
            <a:r>
              <a:rPr lang="zh-CN" sz="1800"/>
              <a:t>Google allows only 2500 requests per day for geocode, these two maps are not comprehensive. However, these maps provide a general overview of the locations Leagues of Legends &amp; Heroes of the Storm. From the map, we observe that Tweets are mainly located at West Coast, Great Boston and New York Area, Chicago, and Texas. These regions have a lot of colleges, which represents the fact that the players are mainly college students. Other than these regions, Tweets are observed all over the USA, which means that the two games are both popular over the country.</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