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4" r:id="rId6"/>
    <p:sldId id="271" r:id="rId7"/>
    <p:sldId id="272" r:id="rId8"/>
    <p:sldId id="273" r:id="rId9"/>
    <p:sldId id="274"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5" d="100"/>
          <a:sy n="105" d="100"/>
        </p:scale>
        <p:origin x="71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BF34D-1133-4110-8BA5-4587EA36DEB0}"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48BC4-3798-49A3-B3AC-ED546BE8313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a:t>
            </a:r>
            <a:r>
              <a:rPr lang="en-US" altLang="zh-CN" dirty="0"/>
              <a:t>block61s block</a:t>
            </a:r>
            <a:r>
              <a:rPr lang="zh-CN" altLang="en-US" dirty="0"/>
              <a:t>之间休息</a:t>
            </a:r>
            <a:r>
              <a:rPr lang="en-US" altLang="zh-CN" dirty="0"/>
              <a:t>30s </a:t>
            </a:r>
          </a:p>
          <a:p>
            <a:endParaRPr lang="zh-CN" altLang="en-US" dirty="0"/>
          </a:p>
        </p:txBody>
      </p:sp>
      <p:sp>
        <p:nvSpPr>
          <p:cNvPr id="4" name="灯片编号占位符 3"/>
          <p:cNvSpPr>
            <a:spLocks noGrp="1"/>
          </p:cNvSpPr>
          <p:nvPr>
            <p:ph type="sldNum" sz="quarter" idx="5"/>
          </p:nvPr>
        </p:nvSpPr>
        <p:spPr/>
        <p:txBody>
          <a:bodyPr/>
          <a:lstStyle/>
          <a:p>
            <a:fld id="{EC2579D2-8BBD-4160-A90D-C583DA7C8130}"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448BC4-3798-49A3-B3AC-ED546BE83135}"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9AC80D2-B6DE-4FF4-8DAC-530A35685146}" type="datetimeFigureOut">
              <a:rPr lang="zh-CN" altLang="en-US" smtClean="0"/>
              <a:t>2019/5/29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D815F53-4E65-4E97-88F2-B8D94A300D4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C80D2-B6DE-4FF4-8DAC-530A35685146}" type="datetimeFigureOut">
              <a:rPr lang="zh-CN" altLang="en-US" smtClean="0"/>
              <a:t>2019/5/29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5F53-4E65-4E97-88F2-B8D94A300D4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17563"/>
            <a:ext cx="9144000" cy="2387600"/>
          </a:xfrm>
        </p:spPr>
        <p:txBody>
          <a:bodyPr>
            <a:normAutofit fontScale="90000"/>
          </a:bodyPr>
          <a:lstStyle/>
          <a:p>
            <a:r>
              <a:rPr lang="zh-CN" altLang="en-US"/>
              <a:t>工作记忆刷新对内</a:t>
            </a:r>
            <a:r>
              <a:rPr lang="zh-CN" altLang="en-US" dirty="0"/>
              <a:t>隐情绪调节的影响：来自</a:t>
            </a:r>
            <a:r>
              <a:rPr lang="en-US" altLang="zh-CN" dirty="0"/>
              <a:t>fMRI</a:t>
            </a:r>
            <a:r>
              <a:rPr lang="zh-CN" altLang="en-US" dirty="0"/>
              <a:t>的研究</a:t>
            </a:r>
          </a:p>
        </p:txBody>
      </p:sp>
      <p:sp>
        <p:nvSpPr>
          <p:cNvPr id="3" name="副标题 2"/>
          <p:cNvSpPr>
            <a:spLocks noGrp="1"/>
          </p:cNvSpPr>
          <p:nvPr>
            <p:ph type="subTitle" idx="1"/>
          </p:nvPr>
        </p:nvSpPr>
        <p:spPr>
          <a:xfrm>
            <a:off x="1524000" y="3602038"/>
            <a:ext cx="9144000" cy="3255962"/>
          </a:xfrm>
        </p:spPr>
        <p:txBody>
          <a:bodyPr>
            <a:normAutofit/>
          </a:bodyPr>
          <a:lstStyle/>
          <a:p>
            <a:endParaRPr lang="en-US" altLang="zh-CN" sz="2800">
              <a:latin typeface="+mn-ea"/>
            </a:endParaRPr>
          </a:p>
          <a:p>
            <a:r>
              <a:rPr lang="zh-CN" altLang="en-US" sz="2800">
                <a:latin typeface="+mn-ea"/>
              </a:rPr>
              <a:t>第</a:t>
            </a:r>
            <a:r>
              <a:rPr lang="en-US" altLang="zh-CN" sz="2800" dirty="0">
                <a:latin typeface="+mn-ea"/>
              </a:rPr>
              <a:t>4</a:t>
            </a:r>
            <a:r>
              <a:rPr lang="zh-CN" altLang="en-US" sz="2800" dirty="0">
                <a:latin typeface="+mn-ea"/>
              </a:rPr>
              <a:t>组</a:t>
            </a:r>
            <a:endParaRPr lang="en-US" altLang="zh-CN" sz="2800" dirty="0">
              <a:latin typeface="+mn-ea"/>
            </a:endParaRPr>
          </a:p>
          <a:p>
            <a:r>
              <a:rPr lang="zh-CN" altLang="en-US" sz="2800" dirty="0">
                <a:latin typeface="+mn-ea"/>
              </a:rPr>
              <a:t>党铭溪 王韵 马云绮 吴玲丽 刘露露 刘晨 赵少琨 李祎炜</a:t>
            </a:r>
            <a:endParaRPr lang="en-US" altLang="zh-CN" sz="2800"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实验设计文字描述</a:t>
            </a:r>
          </a:p>
        </p:txBody>
      </p:sp>
      <p:sp>
        <p:nvSpPr>
          <p:cNvPr id="3" name="内容占位符 2"/>
          <p:cNvSpPr>
            <a:spLocks noGrp="1"/>
          </p:cNvSpPr>
          <p:nvPr>
            <p:ph idx="1"/>
          </p:nvPr>
        </p:nvSpPr>
        <p:spPr>
          <a:xfrm>
            <a:off x="382555" y="1690687"/>
            <a:ext cx="11672596" cy="5074007"/>
          </a:xfrm>
        </p:spPr>
        <p:txBody>
          <a:bodyPr>
            <a:normAutofit/>
          </a:bodyPr>
          <a:lstStyle/>
          <a:p>
            <a:pPr marL="0" indent="457200" algn="just">
              <a:lnSpc>
                <a:spcPct val="110000"/>
              </a:lnSpc>
              <a:buNone/>
            </a:pPr>
            <a:r>
              <a:rPr lang="zh-CN" altLang="en-US" sz="2400" b="1" dirty="0"/>
              <a:t>工作记忆刷新任务</a:t>
            </a:r>
            <a:r>
              <a:rPr lang="zh-CN" altLang="en-US" sz="2400" dirty="0"/>
              <a:t>包含基线部分与任务部分。</a:t>
            </a:r>
            <a:endParaRPr lang="en-US" altLang="zh-CN" sz="2400" dirty="0"/>
          </a:p>
          <a:p>
            <a:pPr marL="0" indent="457200" algn="just">
              <a:lnSpc>
                <a:spcPct val="110000"/>
              </a:lnSpc>
              <a:buNone/>
            </a:pPr>
            <a:r>
              <a:rPr lang="zh-CN" altLang="en-US" sz="2400" dirty="0"/>
              <a:t>基线部分使用</a:t>
            </a:r>
            <a:r>
              <a:rPr lang="en-US" altLang="zh-CN" sz="2400" dirty="0"/>
              <a:t>0-back</a:t>
            </a:r>
            <a:r>
              <a:rPr lang="zh-CN" altLang="en-US" sz="2400" dirty="0"/>
              <a:t>任务，要求被试看到数字“</a:t>
            </a:r>
            <a:r>
              <a:rPr lang="en-US" altLang="zh-CN" sz="2400" dirty="0"/>
              <a:t>1</a:t>
            </a:r>
            <a:r>
              <a:rPr lang="zh-CN" altLang="en-US" sz="2400" dirty="0"/>
              <a:t>”时按“</a:t>
            </a:r>
            <a:r>
              <a:rPr lang="en-US" altLang="zh-CN" sz="2400" dirty="0"/>
              <a:t>j</a:t>
            </a:r>
            <a:r>
              <a:rPr lang="zh-CN" altLang="en-US" sz="2400" dirty="0"/>
              <a:t>”键，对其他数字不反应。共</a:t>
            </a:r>
            <a:r>
              <a:rPr lang="en-US" altLang="zh-CN" sz="2400" dirty="0"/>
              <a:t>2</a:t>
            </a:r>
            <a:r>
              <a:rPr lang="zh-CN" altLang="en-US" sz="2400" dirty="0"/>
              <a:t>个</a:t>
            </a:r>
            <a:r>
              <a:rPr lang="en-US" altLang="zh-CN" sz="2400" dirty="0"/>
              <a:t>blocks</a:t>
            </a:r>
            <a:r>
              <a:rPr lang="zh-CN" altLang="en-US" sz="2400" dirty="0"/>
              <a:t>，每个</a:t>
            </a:r>
            <a:r>
              <a:rPr lang="en-US" altLang="zh-CN" sz="2400" dirty="0"/>
              <a:t>block</a:t>
            </a:r>
            <a:r>
              <a:rPr lang="zh-CN" altLang="en-US" sz="2400" dirty="0"/>
              <a:t>有</a:t>
            </a:r>
            <a:r>
              <a:rPr lang="en-US" altLang="zh-CN" sz="2400" dirty="0"/>
              <a:t>14</a:t>
            </a:r>
            <a:r>
              <a:rPr lang="zh-CN" altLang="en-US" sz="2400" dirty="0"/>
              <a:t>个</a:t>
            </a:r>
            <a:r>
              <a:rPr lang="en-US" altLang="zh-CN" sz="2400" dirty="0"/>
              <a:t>trials</a:t>
            </a:r>
            <a:r>
              <a:rPr lang="zh-CN" altLang="en-US" sz="2400" dirty="0"/>
              <a:t>，共</a:t>
            </a:r>
            <a:r>
              <a:rPr lang="en-US" altLang="zh-CN" sz="2400" dirty="0"/>
              <a:t>28trials</a:t>
            </a:r>
            <a:r>
              <a:rPr lang="zh-CN" altLang="en-US" sz="2400" dirty="0"/>
              <a:t>，</a:t>
            </a:r>
            <a:r>
              <a:rPr lang="en-US" altLang="zh-CN" sz="2400" dirty="0"/>
              <a:t> blocks</a:t>
            </a:r>
            <a:r>
              <a:rPr lang="zh-CN" altLang="en-US" sz="2400" dirty="0"/>
              <a:t>之间休息</a:t>
            </a:r>
            <a:r>
              <a:rPr lang="en-US" altLang="zh-CN" sz="2400" dirty="0"/>
              <a:t>14s </a:t>
            </a:r>
            <a:r>
              <a:rPr lang="zh-CN" altLang="en-US" sz="2400" dirty="0"/>
              <a:t>，每个</a:t>
            </a:r>
            <a:r>
              <a:rPr lang="en-US" altLang="zh-CN" sz="2400" dirty="0"/>
              <a:t>trials</a:t>
            </a:r>
            <a:r>
              <a:rPr lang="zh-CN" altLang="en-US" sz="2400" dirty="0"/>
              <a:t>由注视点（</a:t>
            </a:r>
            <a:r>
              <a:rPr lang="en-US" altLang="zh-CN" sz="2400" dirty="0"/>
              <a:t>1s</a:t>
            </a:r>
            <a:r>
              <a:rPr lang="zh-CN" altLang="en-US" sz="2400" dirty="0"/>
              <a:t>）与数字（</a:t>
            </a:r>
            <a:r>
              <a:rPr lang="en-US" altLang="zh-CN" sz="2400" dirty="0"/>
              <a:t>0.5s</a:t>
            </a:r>
            <a:r>
              <a:rPr lang="zh-CN" altLang="en-US" sz="2400" dirty="0"/>
              <a:t>）与空屏（</a:t>
            </a:r>
            <a:r>
              <a:rPr lang="en-US" altLang="zh-CN" sz="2400" dirty="0"/>
              <a:t>2.5s</a:t>
            </a:r>
            <a:r>
              <a:rPr lang="zh-CN" altLang="en-US" sz="2400" dirty="0"/>
              <a:t>）组成，按键反应在空屏时收集，所有指导语按键跳过。</a:t>
            </a:r>
            <a:endParaRPr lang="en-US" altLang="zh-CN" sz="2400" dirty="0"/>
          </a:p>
          <a:p>
            <a:pPr marL="0" indent="457200" algn="just">
              <a:lnSpc>
                <a:spcPct val="110000"/>
              </a:lnSpc>
              <a:buNone/>
            </a:pPr>
            <a:r>
              <a:rPr lang="zh-CN" altLang="en-US" sz="2400" dirty="0"/>
              <a:t>任务部分使用</a:t>
            </a:r>
            <a:r>
              <a:rPr lang="en-US" altLang="zh-CN" sz="2400" dirty="0"/>
              <a:t>2-back</a:t>
            </a:r>
            <a:r>
              <a:rPr lang="zh-CN" altLang="en-US" sz="2400" dirty="0"/>
              <a:t>任务，要求被试根据计算机屏幕上依次呈现的数字，按数字呈现的顺序将其与之倒数第二次出现数字比较，数字相同按“</a:t>
            </a:r>
            <a:r>
              <a:rPr lang="en-US" altLang="zh-CN" sz="2400" dirty="0"/>
              <a:t>j</a:t>
            </a:r>
            <a:r>
              <a:rPr lang="zh-CN" altLang="en-US" sz="2400" dirty="0"/>
              <a:t>”键，不同不反应。与</a:t>
            </a:r>
            <a:r>
              <a:rPr lang="en-US" altLang="zh-CN" sz="2400" dirty="0"/>
              <a:t>0-back</a:t>
            </a:r>
            <a:r>
              <a:rPr lang="zh-CN" altLang="en-US" sz="2400" dirty="0"/>
              <a:t>相同，共</a:t>
            </a:r>
            <a:r>
              <a:rPr lang="en-US" altLang="zh-CN" sz="2400" dirty="0"/>
              <a:t>2</a:t>
            </a:r>
            <a:r>
              <a:rPr lang="zh-CN" altLang="en-US" sz="2400" dirty="0"/>
              <a:t>个</a:t>
            </a:r>
            <a:r>
              <a:rPr lang="en-US" altLang="zh-CN" sz="2400" dirty="0"/>
              <a:t>blocks</a:t>
            </a:r>
            <a:r>
              <a:rPr lang="zh-CN" altLang="en-US" sz="2400" dirty="0"/>
              <a:t>，每个</a:t>
            </a:r>
            <a:r>
              <a:rPr lang="en-US" altLang="zh-CN" sz="2400" dirty="0"/>
              <a:t>block</a:t>
            </a:r>
            <a:r>
              <a:rPr lang="zh-CN" altLang="en-US" sz="2400" dirty="0"/>
              <a:t>有</a:t>
            </a:r>
            <a:r>
              <a:rPr lang="en-US" altLang="zh-CN" sz="2400" dirty="0"/>
              <a:t>14</a:t>
            </a:r>
            <a:r>
              <a:rPr lang="zh-CN" altLang="en-US" sz="2400" dirty="0"/>
              <a:t>个</a:t>
            </a:r>
            <a:r>
              <a:rPr lang="en-US" altLang="zh-CN" sz="2400" dirty="0"/>
              <a:t>trials</a:t>
            </a:r>
            <a:r>
              <a:rPr lang="zh-CN" altLang="en-US" sz="2400" dirty="0"/>
              <a:t>，共</a:t>
            </a:r>
            <a:r>
              <a:rPr lang="en-US" altLang="zh-CN" sz="2400" dirty="0"/>
              <a:t>28trials</a:t>
            </a:r>
            <a:r>
              <a:rPr lang="zh-CN" altLang="en-US" sz="2400" dirty="0"/>
              <a:t>，</a:t>
            </a:r>
            <a:r>
              <a:rPr lang="en-US" altLang="zh-CN" sz="2400" dirty="0"/>
              <a:t> blocks</a:t>
            </a:r>
            <a:r>
              <a:rPr lang="zh-CN" altLang="en-US" sz="2400" dirty="0"/>
              <a:t>之间休息</a:t>
            </a:r>
            <a:r>
              <a:rPr lang="en-US" altLang="zh-CN" sz="2400" dirty="0"/>
              <a:t>14s </a:t>
            </a:r>
            <a:r>
              <a:rPr lang="zh-CN" altLang="en-US" sz="2400" dirty="0"/>
              <a:t>，每个</a:t>
            </a:r>
            <a:r>
              <a:rPr lang="en-US" altLang="zh-CN" sz="2400" dirty="0"/>
              <a:t>trials</a:t>
            </a:r>
            <a:r>
              <a:rPr lang="zh-CN" altLang="en-US" sz="2400" dirty="0"/>
              <a:t>由注视点（</a:t>
            </a:r>
            <a:r>
              <a:rPr lang="en-US" altLang="zh-CN" sz="2400" dirty="0"/>
              <a:t>1s</a:t>
            </a:r>
            <a:r>
              <a:rPr lang="zh-CN" altLang="en-US" sz="2400" dirty="0"/>
              <a:t>）与数字（</a:t>
            </a:r>
            <a:r>
              <a:rPr lang="en-US" altLang="zh-CN" sz="2400" dirty="0"/>
              <a:t>0.5s</a:t>
            </a:r>
            <a:r>
              <a:rPr lang="zh-CN" altLang="en-US" sz="2400" dirty="0"/>
              <a:t>）与空屏（</a:t>
            </a:r>
            <a:r>
              <a:rPr lang="en-US" altLang="zh-CN" sz="2400" dirty="0"/>
              <a:t>2.5s</a:t>
            </a:r>
            <a:r>
              <a:rPr lang="zh-CN" altLang="en-US" sz="2400" dirty="0"/>
              <a:t>）组成，按键反应在空屏时收集，所有指导语按键跳过。</a:t>
            </a:r>
            <a:endParaRPr lang="en-US" altLang="zh-CN" sz="2400" dirty="0"/>
          </a:p>
          <a:p>
            <a:pPr marL="0" indent="457200" algn="just">
              <a:lnSpc>
                <a:spcPct val="110000"/>
              </a:lnSpc>
              <a:buNone/>
            </a:pPr>
            <a:endParaRPr lang="zh-CN" altLang="en-US" sz="2400"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zh-CN" altLang="zh-CN" dirty="0">
                <a:latin typeface="+mn-ea"/>
              </a:rPr>
              <a:t>情绪调节</a:t>
            </a:r>
            <a:r>
              <a:rPr lang="en-US" altLang="zh-CN" dirty="0">
                <a:latin typeface="+mn-ea"/>
              </a:rPr>
              <a:t>(emotion regulation)</a:t>
            </a:r>
            <a:r>
              <a:rPr lang="zh-CN" altLang="zh-CN" dirty="0">
                <a:latin typeface="+mn-ea"/>
              </a:rPr>
              <a:t>是调节个体激活何种情绪、何时激活情绪、怎样体验以及表达情绪等的心理过程</a:t>
            </a:r>
            <a:r>
              <a:rPr lang="en-US" altLang="zh-CN" dirty="0">
                <a:latin typeface="+mn-ea"/>
              </a:rPr>
              <a:t>(Gross, 2014)</a:t>
            </a:r>
            <a:r>
              <a:rPr lang="zh-CN" altLang="zh-CN" dirty="0">
                <a:latin typeface="+mn-ea"/>
              </a:rPr>
              <a:t>。情绪调节</a:t>
            </a:r>
            <a:r>
              <a:rPr lang="zh-CN" altLang="en-US" dirty="0">
                <a:latin typeface="+mn-ea"/>
              </a:rPr>
              <a:t>不应和认知功能割裂来看，而是</a:t>
            </a:r>
            <a:r>
              <a:rPr lang="zh-CN" altLang="zh-CN" dirty="0">
                <a:latin typeface="+mn-ea"/>
              </a:rPr>
              <a:t>一种需要</a:t>
            </a:r>
            <a:r>
              <a:rPr lang="zh-CN" altLang="en-US" dirty="0">
                <a:latin typeface="+mn-ea"/>
              </a:rPr>
              <a:t>多个</a:t>
            </a:r>
            <a:r>
              <a:rPr lang="zh-CN" altLang="zh-CN" dirty="0">
                <a:latin typeface="+mn-ea"/>
              </a:rPr>
              <a:t>认知成分</a:t>
            </a:r>
            <a:r>
              <a:rPr lang="zh-CN" altLang="en-US" dirty="0">
                <a:latin typeface="+mn-ea"/>
              </a:rPr>
              <a:t>参与</a:t>
            </a:r>
            <a:r>
              <a:rPr lang="zh-CN" altLang="zh-CN" dirty="0">
                <a:latin typeface="+mn-ea"/>
              </a:rPr>
              <a:t>的执行功能</a:t>
            </a:r>
            <a:r>
              <a:rPr lang="en-US" altLang="zh-CN" dirty="0">
                <a:latin typeface="+mn-ea"/>
              </a:rPr>
              <a:t>(executive function)</a:t>
            </a:r>
            <a:r>
              <a:rPr lang="zh-CN" altLang="zh-CN" dirty="0">
                <a:latin typeface="+mn-ea"/>
              </a:rPr>
              <a:t>，被归入认知控制的范畴</a:t>
            </a:r>
            <a:r>
              <a:rPr lang="zh-CN" altLang="en-US" dirty="0">
                <a:latin typeface="+mn-ea"/>
              </a:rPr>
              <a:t> </a:t>
            </a:r>
            <a:r>
              <a:rPr lang="en-US" altLang="zh-CN" dirty="0">
                <a:latin typeface="+mn-ea"/>
              </a:rPr>
              <a:t>(Gross, 2014; Ochsner, 2012)</a:t>
            </a:r>
            <a:r>
              <a:rPr lang="zh-CN" altLang="en-US" dirty="0">
                <a:latin typeface="+mn-ea"/>
              </a:rPr>
              <a:t>。</a:t>
            </a:r>
            <a:endParaRPr lang="en-US" altLang="zh-CN" dirty="0">
              <a:latin typeface="+mn-ea"/>
            </a:endParaRPr>
          </a:p>
          <a:p>
            <a:r>
              <a:rPr lang="zh-CN" altLang="en-US" dirty="0">
                <a:latin typeface="+mn-ea"/>
              </a:rPr>
              <a:t>认知重评是一种重要的情绪调节策略，其中内隐的、无意识的认知重评效果较好。内隐认知重评是通过重新评价刺激的本质或者给予知觉主体一个虚拟的情境，以降低知觉主体对于刺激的“真实性”的判断</a:t>
            </a:r>
            <a:r>
              <a:rPr lang="en-US" altLang="zh-CN" dirty="0">
                <a:latin typeface="+mn-ea"/>
              </a:rPr>
              <a:t>(</a:t>
            </a:r>
            <a:r>
              <a:rPr lang="en-US" altLang="zh-CN" dirty="0" err="1">
                <a:latin typeface="+mn-ea"/>
              </a:rPr>
              <a:t>Mocaiber</a:t>
            </a:r>
            <a:r>
              <a:rPr lang="en-US" altLang="zh-CN" dirty="0">
                <a:latin typeface="+mn-ea"/>
              </a:rPr>
              <a:t>, 2010; </a:t>
            </a:r>
            <a:r>
              <a:rPr lang="en-US" altLang="zh-CN" dirty="0" err="1">
                <a:latin typeface="+mn-ea"/>
              </a:rPr>
              <a:t>Mocaiber</a:t>
            </a:r>
            <a:r>
              <a:rPr lang="en-US" altLang="zh-CN" dirty="0">
                <a:latin typeface="+mn-ea"/>
              </a:rPr>
              <a:t> , 2011)</a:t>
            </a:r>
            <a:r>
              <a:rPr lang="zh-CN" altLang="en-US" dirty="0">
                <a:latin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pPr algn="ctr"/>
            <a:r>
              <a:rPr lang="zh-CN" altLang="zh-CN" b="1" dirty="0">
                <a:latin typeface="+mn-ea"/>
              </a:rPr>
              <a:t>工作记忆刷新</a:t>
            </a:r>
            <a:r>
              <a:rPr lang="en-US" altLang="zh-CN" b="1" dirty="0">
                <a:latin typeface="+mn-ea"/>
              </a:rPr>
              <a:t> </a:t>
            </a:r>
            <a:r>
              <a:rPr lang="en-US" altLang="zh-CN" dirty="0">
                <a:latin typeface="+mn-ea"/>
              </a:rPr>
              <a:t>(updating of working memory representations)</a:t>
            </a:r>
            <a:r>
              <a:rPr lang="zh-CN" altLang="en-US" dirty="0">
                <a:latin typeface="+mn-ea"/>
              </a:rPr>
              <a:t>是中央</a:t>
            </a:r>
            <a:r>
              <a:rPr lang="zh-CN" altLang="zh-CN" dirty="0">
                <a:latin typeface="+mn-ea"/>
              </a:rPr>
              <a:t>执行功能</a:t>
            </a:r>
            <a:r>
              <a:rPr lang="en-US" altLang="zh-CN" dirty="0">
                <a:latin typeface="+mn-ea"/>
              </a:rPr>
              <a:t>(executive function) </a:t>
            </a:r>
            <a:r>
              <a:rPr lang="zh-CN" altLang="en-US" dirty="0">
                <a:latin typeface="+mn-ea"/>
              </a:rPr>
              <a:t>的一种基本</a:t>
            </a:r>
            <a:r>
              <a:rPr lang="zh-CN" altLang="zh-CN" dirty="0">
                <a:latin typeface="+mn-ea"/>
              </a:rPr>
              <a:t>过程</a:t>
            </a:r>
            <a:r>
              <a:rPr lang="en-US" altLang="zh-CN" dirty="0">
                <a:latin typeface="+mn-ea"/>
              </a:rPr>
              <a:t>(Miyake , 2000)</a:t>
            </a:r>
            <a:r>
              <a:rPr lang="zh-CN" altLang="en-US" dirty="0">
                <a:latin typeface="+mn-ea"/>
              </a:rPr>
              <a:t>。</a:t>
            </a:r>
            <a:endParaRPr lang="en-US" altLang="zh-CN" dirty="0">
              <a:latin typeface="+mn-ea"/>
            </a:endParaRPr>
          </a:p>
          <a:p>
            <a:pPr algn="ctr"/>
            <a:endParaRPr lang="en-US" altLang="zh-CN" dirty="0">
              <a:latin typeface="+mn-ea"/>
            </a:endParaRPr>
          </a:p>
          <a:p>
            <a:r>
              <a:rPr lang="zh-CN" altLang="en-US" dirty="0">
                <a:latin typeface="+mn-ea"/>
              </a:rPr>
              <a:t>大量研究发现中央执行功能和情绪调节存在关系：青少年情绪调节策略发展与其中央执行功能发展同步出现</a:t>
            </a:r>
            <a:r>
              <a:rPr lang="en-US" altLang="zh-CN" dirty="0">
                <a:latin typeface="+mn-ea"/>
              </a:rPr>
              <a:t> (Yap, Allen, &amp; </a:t>
            </a:r>
            <a:r>
              <a:rPr lang="en-US" altLang="zh-CN" dirty="0" err="1">
                <a:latin typeface="+mn-ea"/>
              </a:rPr>
              <a:t>Sheeber</a:t>
            </a:r>
            <a:r>
              <a:rPr lang="en-US" altLang="zh-CN" dirty="0">
                <a:latin typeface="+mn-ea"/>
              </a:rPr>
              <a:t>, 2007)</a:t>
            </a:r>
            <a:r>
              <a:rPr lang="zh-CN" altLang="en-US" dirty="0">
                <a:latin typeface="+mn-ea"/>
              </a:rPr>
              <a:t>。成年人中也发现情绪调节策略的使用和中央执行功能有关</a:t>
            </a:r>
            <a:r>
              <a:rPr lang="en-US" altLang="zh-CN" dirty="0">
                <a:latin typeface="+mn-ea"/>
              </a:rPr>
              <a:t>(</a:t>
            </a:r>
            <a:r>
              <a:rPr lang="en-US" altLang="zh-CN" dirty="0" err="1">
                <a:latin typeface="+mn-ea"/>
              </a:rPr>
              <a:t>Wilkowski</a:t>
            </a:r>
            <a:r>
              <a:rPr lang="en-US" altLang="zh-CN" dirty="0">
                <a:latin typeface="+mn-ea"/>
              </a:rPr>
              <a:t>, Robinson, &amp; Troop-Gordon, 2010) </a:t>
            </a:r>
            <a:r>
              <a:rPr lang="zh-CN" altLang="en-US" dirty="0">
                <a:latin typeface="+mn-ea"/>
              </a:rPr>
              <a:t>。</a:t>
            </a:r>
            <a:endParaRPr lang="en-US" altLang="zh-CN" dirty="0">
              <a:latin typeface="+mn-ea"/>
            </a:endParaRPr>
          </a:p>
          <a:p>
            <a:endParaRPr lang="zh-CN" altLang="en-US"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p>
        </p:txBody>
      </p:sp>
      <p:sp>
        <p:nvSpPr>
          <p:cNvPr id="3" name="内容占位符 2"/>
          <p:cNvSpPr>
            <a:spLocks noGrp="1"/>
          </p:cNvSpPr>
          <p:nvPr>
            <p:ph idx="1"/>
          </p:nvPr>
        </p:nvSpPr>
        <p:spPr/>
        <p:txBody>
          <a:bodyPr/>
          <a:lstStyle/>
          <a:p>
            <a:r>
              <a:rPr lang="en-US" altLang="zh-CN">
                <a:latin typeface="+mn-ea"/>
              </a:rPr>
              <a:t>Marco </a:t>
            </a:r>
            <a:r>
              <a:rPr lang="zh-CN" altLang="en-US" dirty="0">
                <a:latin typeface="+mn-ea"/>
              </a:rPr>
              <a:t>等</a:t>
            </a:r>
            <a:r>
              <a:rPr lang="en-US" altLang="zh-CN" dirty="0">
                <a:latin typeface="+mn-ea"/>
              </a:rPr>
              <a:t>(2017)</a:t>
            </a:r>
            <a:r>
              <a:rPr lang="zh-CN" altLang="en-US" dirty="0">
                <a:latin typeface="+mn-ea"/>
              </a:rPr>
              <a:t>发现内隐认知重评与中央执行功能的工作记忆刷新相关，与其他执行功能相关不显著。 </a:t>
            </a:r>
            <a:br>
              <a:rPr lang="zh-CN" altLang="en-US" dirty="0">
                <a:latin typeface="+mn-ea"/>
              </a:rPr>
            </a:br>
            <a:endParaRPr lang="zh-CN" altLang="en-US" dirty="0">
              <a:latin typeface="+mn-ea"/>
            </a:endParaRPr>
          </a:p>
        </p:txBody>
      </p:sp>
      <p:sp>
        <p:nvSpPr>
          <p:cNvPr id="4" name="标题 1"/>
          <p:cNvSpPr txBox="1"/>
          <p:nvPr/>
        </p:nvSpPr>
        <p:spPr>
          <a:xfrm>
            <a:off x="945776" y="3478307"/>
            <a:ext cx="10515600" cy="294574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3100" b="1">
                <a:latin typeface="微软雅黑" pitchFamily="34" charset="-122"/>
                <a:ea typeface="微软雅黑" pitchFamily="34" charset="-122"/>
              </a:rPr>
              <a:t>假设：</a:t>
            </a:r>
            <a:r>
              <a:rPr lang="en-US" altLang="zh-CN"/>
              <a:t/>
            </a:r>
            <a:br>
              <a:rPr lang="en-US" altLang="zh-CN"/>
            </a:br>
            <a:r>
              <a:rPr lang="en-US" altLang="zh-CN" sz="2700">
                <a:latin typeface="+mn-ea"/>
              </a:rPr>
              <a:t>1.</a:t>
            </a:r>
            <a:r>
              <a:rPr lang="zh-CN" altLang="en-US" sz="2700" b="1">
                <a:latin typeface="+mn-ea"/>
              </a:rPr>
              <a:t>内隐认知重评与工作记忆刷新有关，这种关系表现在行为和脑机制上。</a:t>
            </a:r>
            <a:r>
              <a:rPr lang="en-US" altLang="zh-CN" sz="2700" b="1">
                <a:latin typeface="+mn-ea"/>
              </a:rPr>
              <a:t/>
            </a:r>
            <a:br>
              <a:rPr lang="en-US" altLang="zh-CN" sz="2700" b="1">
                <a:latin typeface="+mn-ea"/>
              </a:rPr>
            </a:br>
            <a:r>
              <a:rPr lang="en-US" altLang="zh-CN" sz="2700">
                <a:latin typeface="+mn-ea"/>
              </a:rPr>
              <a:t>2.</a:t>
            </a:r>
            <a:r>
              <a:rPr lang="zh-CN" altLang="en-US" sz="2700" b="1">
                <a:latin typeface="+mn-ea"/>
              </a:rPr>
              <a:t>工作记忆刷新将启动更好的内隐认知重评。</a:t>
            </a:r>
            <a:r>
              <a:rPr lang="en-US" altLang="zh-CN">
                <a:latin typeface="+mn-ea"/>
              </a:rPr>
              <a:t/>
            </a:r>
            <a:br>
              <a:rPr lang="en-US" altLang="zh-CN">
                <a:latin typeface="+mn-ea"/>
              </a:rPr>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a:t>
            </a:r>
          </a:p>
        </p:txBody>
      </p:sp>
      <p:sp>
        <p:nvSpPr>
          <p:cNvPr id="3" name="内容占位符 2"/>
          <p:cNvSpPr>
            <a:spLocks noGrp="1"/>
          </p:cNvSpPr>
          <p:nvPr>
            <p:ph idx="1"/>
          </p:nvPr>
        </p:nvSpPr>
        <p:spPr>
          <a:xfrm>
            <a:off x="838200" y="2049743"/>
            <a:ext cx="10515600" cy="4351338"/>
          </a:xfrm>
        </p:spPr>
        <p:txBody>
          <a:bodyPr/>
          <a:lstStyle/>
          <a:p>
            <a:pPr marL="0" indent="457200">
              <a:buNone/>
            </a:pPr>
            <a:r>
              <a:rPr lang="zh-CN" altLang="en-US" dirty="0">
                <a:latin typeface="+mn-ea"/>
              </a:rPr>
              <a:t>本研究采取单因素两水平混合设计，</a:t>
            </a:r>
            <a:r>
              <a:rPr lang="zh-CN" altLang="en-US">
                <a:latin typeface="+mn-ea"/>
              </a:rPr>
              <a:t>自变量为</a:t>
            </a:r>
            <a:r>
              <a:rPr lang="zh-CN" altLang="en-US">
                <a:solidFill>
                  <a:srgbClr val="FF0000"/>
                </a:solidFill>
                <a:latin typeface="+mn-ea"/>
              </a:rPr>
              <a:t>工作记忆刷新</a:t>
            </a:r>
            <a:r>
              <a:rPr lang="zh-CN" altLang="en-US">
                <a:latin typeface="+mn-ea"/>
              </a:rPr>
              <a:t>（有</a:t>
            </a:r>
            <a:r>
              <a:rPr lang="en-US" altLang="zh-CN">
                <a:latin typeface="+mn-ea"/>
              </a:rPr>
              <a:t>/</a:t>
            </a:r>
            <a:r>
              <a:rPr lang="zh-CN" altLang="en-US">
                <a:latin typeface="+mn-ea"/>
              </a:rPr>
              <a:t>无）</a:t>
            </a:r>
            <a:r>
              <a:rPr lang="zh-CN" altLang="en-US" dirty="0">
                <a:latin typeface="+mn-ea"/>
              </a:rPr>
              <a:t>。</a:t>
            </a:r>
            <a:r>
              <a:rPr lang="zh-CN" altLang="en-US">
                <a:latin typeface="+mn-ea"/>
              </a:rPr>
              <a:t>因变量为对</a:t>
            </a:r>
            <a:r>
              <a:rPr lang="zh-CN" altLang="en-US" dirty="0">
                <a:latin typeface="+mn-ea"/>
              </a:rPr>
              <a:t>消极图片</a:t>
            </a:r>
            <a:r>
              <a:rPr lang="zh-CN" altLang="en-US">
                <a:latin typeface="+mn-ea"/>
              </a:rPr>
              <a:t>的情绪唤起程度的初评价与再评价的评分</a:t>
            </a:r>
            <a:r>
              <a:rPr lang="zh-CN" altLang="en-US" dirty="0">
                <a:latin typeface="+mn-ea"/>
              </a:rPr>
              <a:t>之差，即</a:t>
            </a:r>
            <a:r>
              <a:rPr lang="zh-CN" altLang="en-US" dirty="0">
                <a:solidFill>
                  <a:srgbClr val="FF0000"/>
                </a:solidFill>
                <a:latin typeface="+mn-ea"/>
              </a:rPr>
              <a:t>重评效应</a:t>
            </a:r>
            <a:r>
              <a:rPr lang="zh-CN" altLang="en-US" dirty="0">
                <a:latin typeface="+mn-e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实验设计流程图</a:t>
            </a:r>
          </a:p>
        </p:txBody>
      </p:sp>
      <p:grpSp>
        <p:nvGrpSpPr>
          <p:cNvPr id="10" name="组合 9"/>
          <p:cNvGrpSpPr/>
          <p:nvPr/>
        </p:nvGrpSpPr>
        <p:grpSpPr>
          <a:xfrm>
            <a:off x="167677" y="1909386"/>
            <a:ext cx="11525712" cy="4118644"/>
            <a:chOff x="167677" y="1909386"/>
            <a:chExt cx="11525712" cy="4118644"/>
          </a:xfrm>
        </p:grpSpPr>
        <p:grpSp>
          <p:nvGrpSpPr>
            <p:cNvPr id="7" name="组合 6"/>
            <p:cNvGrpSpPr/>
            <p:nvPr/>
          </p:nvGrpSpPr>
          <p:grpSpPr>
            <a:xfrm>
              <a:off x="498610" y="2402279"/>
              <a:ext cx="11194779" cy="3625751"/>
              <a:chOff x="498610" y="2402279"/>
              <a:chExt cx="11194779" cy="3625751"/>
            </a:xfrm>
          </p:grpSpPr>
          <p:grpSp>
            <p:nvGrpSpPr>
              <p:cNvPr id="8" name="组合 7"/>
              <p:cNvGrpSpPr/>
              <p:nvPr/>
            </p:nvGrpSpPr>
            <p:grpSpPr>
              <a:xfrm>
                <a:off x="498610" y="4214722"/>
                <a:ext cx="11194779" cy="1813308"/>
                <a:chOff x="520978" y="4157213"/>
                <a:chExt cx="11194779" cy="1813308"/>
              </a:xfrm>
            </p:grpSpPr>
            <p:sp>
              <p:nvSpPr>
                <p:cNvPr id="32" name="文本框 31"/>
                <p:cNvSpPr txBox="1"/>
                <p:nvPr/>
              </p:nvSpPr>
              <p:spPr>
                <a:xfrm>
                  <a:off x="3296551" y="4898718"/>
                  <a:ext cx="1934822" cy="369332"/>
                </a:xfrm>
                <a:prstGeom prst="rect">
                  <a:avLst/>
                </a:prstGeom>
                <a:noFill/>
              </p:spPr>
              <p:txBody>
                <a:bodyPr wrap="square" rtlCol="0">
                  <a:spAutoFit/>
                </a:bodyPr>
                <a:lstStyle/>
                <a:p>
                  <a:pPr algn="ctr"/>
                  <a:r>
                    <a:rPr lang="en-US" altLang="zh-CN" dirty="0"/>
                    <a:t>35 trials</a:t>
                  </a:r>
                  <a:endParaRPr lang="zh-CN" altLang="en-US" dirty="0"/>
                </a:p>
              </p:txBody>
            </p:sp>
            <p:sp>
              <p:nvSpPr>
                <p:cNvPr id="33" name="文本框 32"/>
                <p:cNvSpPr txBox="1"/>
                <p:nvPr/>
              </p:nvSpPr>
              <p:spPr>
                <a:xfrm>
                  <a:off x="6387542" y="4898718"/>
                  <a:ext cx="2208524" cy="369332"/>
                </a:xfrm>
                <a:prstGeom prst="rect">
                  <a:avLst/>
                </a:prstGeom>
                <a:noFill/>
              </p:spPr>
              <p:txBody>
                <a:bodyPr wrap="square" rtlCol="0">
                  <a:spAutoFit/>
                </a:bodyPr>
                <a:lstStyle/>
                <a:p>
                  <a:r>
                    <a:rPr lang="en-US" altLang="zh-CN" dirty="0"/>
                    <a:t>4 blocks, </a:t>
                  </a:r>
                  <a:r>
                    <a:rPr lang="zh-CN" altLang="en-US" dirty="0"/>
                    <a:t>共</a:t>
                  </a:r>
                  <a:r>
                    <a:rPr lang="en-US" altLang="zh-CN" dirty="0"/>
                    <a:t>56 trials</a:t>
                  </a:r>
                  <a:r>
                    <a:rPr lang="zh-CN" altLang="en-US" dirty="0"/>
                    <a:t> </a:t>
                  </a:r>
                </a:p>
              </p:txBody>
            </p:sp>
            <p:sp>
              <p:nvSpPr>
                <p:cNvPr id="34" name="文本框 33"/>
                <p:cNvSpPr txBox="1"/>
                <p:nvPr/>
              </p:nvSpPr>
              <p:spPr>
                <a:xfrm>
                  <a:off x="9629730" y="4867367"/>
                  <a:ext cx="1934822" cy="369332"/>
                </a:xfrm>
                <a:prstGeom prst="rect">
                  <a:avLst/>
                </a:prstGeom>
                <a:noFill/>
              </p:spPr>
              <p:txBody>
                <a:bodyPr wrap="square" rtlCol="0">
                  <a:spAutoFit/>
                </a:bodyPr>
                <a:lstStyle/>
                <a:p>
                  <a:pPr algn="ctr"/>
                  <a:r>
                    <a:rPr lang="en-US" altLang="zh-CN" dirty="0"/>
                    <a:t>35 trials</a:t>
                  </a:r>
                  <a:endParaRPr lang="zh-CN" altLang="en-US" dirty="0"/>
                </a:p>
              </p:txBody>
            </p:sp>
            <p:sp>
              <p:nvSpPr>
                <p:cNvPr id="5" name="文本框 4"/>
                <p:cNvSpPr txBox="1"/>
                <p:nvPr/>
              </p:nvSpPr>
              <p:spPr>
                <a:xfrm>
                  <a:off x="520978" y="5601189"/>
                  <a:ext cx="3844528" cy="369332"/>
                </a:xfrm>
                <a:prstGeom prst="rect">
                  <a:avLst/>
                </a:prstGeom>
                <a:noFill/>
              </p:spPr>
              <p:txBody>
                <a:bodyPr wrap="square" rtlCol="0">
                  <a:spAutoFit/>
                </a:bodyPr>
                <a:lstStyle/>
                <a:p>
                  <a:r>
                    <a:rPr lang="en-US" altLang="zh-CN" dirty="0"/>
                    <a:t>Blocks</a:t>
                  </a:r>
                  <a:r>
                    <a:rPr lang="zh-CN" altLang="en-US" dirty="0"/>
                    <a:t>之间的休息时间为</a:t>
                  </a:r>
                  <a:r>
                    <a:rPr lang="en-US" altLang="zh-CN" dirty="0"/>
                    <a:t>14s</a:t>
                  </a:r>
                  <a:endParaRPr lang="zh-CN" altLang="en-US" dirty="0"/>
                </a:p>
              </p:txBody>
            </p:sp>
            <p:grpSp>
              <p:nvGrpSpPr>
                <p:cNvPr id="38" name="组合 37"/>
                <p:cNvGrpSpPr/>
                <p:nvPr/>
              </p:nvGrpSpPr>
              <p:grpSpPr>
                <a:xfrm>
                  <a:off x="747427" y="4157213"/>
                  <a:ext cx="10968330" cy="1309719"/>
                  <a:chOff x="1791270" y="3933052"/>
                  <a:chExt cx="11896190" cy="1309719"/>
                </a:xfrm>
              </p:grpSpPr>
              <p:sp>
                <p:nvSpPr>
                  <p:cNvPr id="39" name="矩形 38"/>
                  <p:cNvSpPr/>
                  <p:nvPr/>
                </p:nvSpPr>
                <p:spPr>
                  <a:xfrm>
                    <a:off x="1791270" y="3933052"/>
                    <a:ext cx="2520000" cy="7315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结构像</a:t>
                    </a:r>
                    <a:r>
                      <a:rPr lang="zh-CN" altLang="en-US"/>
                      <a:t>扫描（</a:t>
                    </a:r>
                    <a:r>
                      <a:rPr lang="en-US" altLang="zh-CN" dirty="0">
                        <a:solidFill>
                          <a:srgbClr val="FF0000"/>
                        </a:solidFill>
                      </a:rPr>
                      <a:t>4</a:t>
                    </a:r>
                    <a:r>
                      <a:rPr lang="en-US" altLang="zh-CN">
                        <a:solidFill>
                          <a:srgbClr val="FF0000"/>
                        </a:solidFill>
                      </a:rPr>
                      <a:t> </a:t>
                    </a:r>
                    <a:r>
                      <a:rPr lang="en-US" altLang="zh-CN" dirty="0">
                        <a:solidFill>
                          <a:srgbClr val="FF0000"/>
                        </a:solidFill>
                      </a:rPr>
                      <a:t>min</a:t>
                    </a:r>
                    <a:r>
                      <a:rPr lang="en-US" altLang="zh-CN" dirty="0"/>
                      <a:t>)</a:t>
                    </a:r>
                    <a:endParaRPr lang="zh-CN" altLang="en-US" dirty="0"/>
                  </a:p>
                </p:txBody>
              </p:sp>
              <p:sp>
                <p:nvSpPr>
                  <p:cNvPr id="40" name="矩形 39"/>
                  <p:cNvSpPr/>
                  <p:nvPr/>
                </p:nvSpPr>
                <p:spPr>
                  <a:xfrm>
                    <a:off x="7773380" y="3933052"/>
                    <a:ext cx="2520000" cy="7315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工作记忆刷新任务</a:t>
                    </a:r>
                    <a:endParaRPr lang="en-US" altLang="zh-CN" dirty="0"/>
                  </a:p>
                  <a:p>
                    <a:pPr algn="ctr"/>
                    <a:r>
                      <a:rPr lang="en-US" altLang="zh-CN" dirty="0"/>
                      <a:t>(4.5 min)</a:t>
                    </a:r>
                    <a:endParaRPr lang="zh-CN" altLang="en-US" dirty="0"/>
                  </a:p>
                </p:txBody>
              </p:sp>
              <p:sp>
                <p:nvSpPr>
                  <p:cNvPr id="41" name="矩形 40"/>
                  <p:cNvSpPr/>
                  <p:nvPr/>
                </p:nvSpPr>
                <p:spPr>
                  <a:xfrm>
                    <a:off x="11167460" y="3933052"/>
                    <a:ext cx="2520000" cy="7315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第二次</a:t>
                    </a:r>
                    <a:r>
                      <a:rPr lang="zh-CN" altLang="en-US" dirty="0"/>
                      <a:t>内隐认知重评</a:t>
                    </a:r>
                    <a:endParaRPr lang="en-US" altLang="zh-CN" dirty="0"/>
                  </a:p>
                  <a:p>
                    <a:pPr algn="ctr"/>
                    <a:r>
                      <a:rPr lang="zh-CN" altLang="en-US" dirty="0"/>
                      <a:t>（</a:t>
                    </a:r>
                    <a:r>
                      <a:rPr lang="en-US" altLang="zh-CN" dirty="0"/>
                      <a:t>8 min</a:t>
                    </a:r>
                    <a:r>
                      <a:rPr lang="zh-CN" altLang="en-US" dirty="0"/>
                      <a:t>）</a:t>
                    </a:r>
                  </a:p>
                </p:txBody>
              </p:sp>
              <p:sp>
                <p:nvSpPr>
                  <p:cNvPr id="42" name="矩形 41"/>
                  <p:cNvSpPr/>
                  <p:nvPr/>
                </p:nvSpPr>
                <p:spPr>
                  <a:xfrm>
                    <a:off x="6899300" y="3933052"/>
                    <a:ext cx="863600" cy="731520"/>
                  </a:xfrm>
                  <a:prstGeom prst="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休息</a:t>
                    </a:r>
                    <a:endParaRPr lang="en-US" altLang="zh-CN" dirty="0"/>
                  </a:p>
                  <a:p>
                    <a:pPr algn="ctr"/>
                    <a:r>
                      <a:rPr lang="en-US" altLang="zh-CN"/>
                      <a:t>(</a:t>
                    </a:r>
                    <a:r>
                      <a:rPr lang="en-US" altLang="zh-CN">
                        <a:solidFill>
                          <a:schemeClr val="bg1"/>
                        </a:solidFill>
                      </a:rPr>
                      <a:t>1</a:t>
                    </a:r>
                    <a:r>
                      <a:rPr lang="en-US" altLang="zh-CN"/>
                      <a:t> </a:t>
                    </a:r>
                    <a:r>
                      <a:rPr lang="en-US" altLang="zh-CN" dirty="0"/>
                      <a:t>min)</a:t>
                    </a:r>
                    <a:endParaRPr lang="zh-CN" altLang="en-US" dirty="0"/>
                  </a:p>
                </p:txBody>
              </p:sp>
              <p:sp>
                <p:nvSpPr>
                  <p:cNvPr id="43" name="矩形 42"/>
                  <p:cNvSpPr/>
                  <p:nvPr/>
                </p:nvSpPr>
                <p:spPr>
                  <a:xfrm>
                    <a:off x="10303860" y="3933052"/>
                    <a:ext cx="863600" cy="731520"/>
                  </a:xfrm>
                  <a:prstGeom prst="rect">
                    <a:avLst/>
                  </a:prstGeo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休息</a:t>
                    </a:r>
                    <a:endParaRPr lang="en-US" altLang="zh-CN" dirty="0"/>
                  </a:p>
                  <a:p>
                    <a:pPr algn="ctr"/>
                    <a:r>
                      <a:rPr lang="en-US" altLang="zh-CN"/>
                      <a:t>(</a:t>
                    </a:r>
                    <a:r>
                      <a:rPr lang="en-US" altLang="zh-CN">
                        <a:solidFill>
                          <a:schemeClr val="bg1"/>
                        </a:solidFill>
                      </a:rPr>
                      <a:t>1</a:t>
                    </a:r>
                    <a:r>
                      <a:rPr lang="en-US" altLang="zh-CN"/>
                      <a:t> </a:t>
                    </a:r>
                    <a:r>
                      <a:rPr lang="en-US" altLang="zh-CN" dirty="0"/>
                      <a:t>min)</a:t>
                    </a:r>
                    <a:endParaRPr lang="zh-CN" altLang="en-US" dirty="0"/>
                  </a:p>
                </p:txBody>
              </p:sp>
              <p:cxnSp>
                <p:nvCxnSpPr>
                  <p:cNvPr id="44" name="直接箭头连接符 43"/>
                  <p:cNvCxnSpPr/>
                  <p:nvPr/>
                </p:nvCxnSpPr>
                <p:spPr>
                  <a:xfrm>
                    <a:off x="1791270" y="5242771"/>
                    <a:ext cx="1189619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5" name="矩形 44"/>
                  <p:cNvSpPr/>
                  <p:nvPr/>
                </p:nvSpPr>
                <p:spPr>
                  <a:xfrm>
                    <a:off x="4345285" y="3933052"/>
                    <a:ext cx="2520000" cy="7315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第一次</a:t>
                    </a:r>
                    <a:r>
                      <a:rPr lang="zh-CN" altLang="en-US" dirty="0"/>
                      <a:t>内隐认知重评</a:t>
                    </a:r>
                    <a:endParaRPr lang="en-US" altLang="zh-CN" dirty="0"/>
                  </a:p>
                  <a:p>
                    <a:pPr algn="ctr"/>
                    <a:r>
                      <a:rPr lang="zh-CN" altLang="en-US" dirty="0"/>
                      <a:t>（</a:t>
                    </a:r>
                    <a:r>
                      <a:rPr lang="en-US" altLang="zh-CN" dirty="0"/>
                      <a:t>8 min</a:t>
                    </a:r>
                    <a:r>
                      <a:rPr lang="zh-CN" altLang="en-US" dirty="0"/>
                      <a:t>）</a:t>
                    </a:r>
                  </a:p>
                </p:txBody>
              </p:sp>
            </p:grpSp>
          </p:grpSp>
          <p:sp>
            <p:nvSpPr>
              <p:cNvPr id="17" name="文本框 16"/>
              <p:cNvSpPr txBox="1"/>
              <p:nvPr/>
            </p:nvSpPr>
            <p:spPr>
              <a:xfrm>
                <a:off x="3251042" y="3845390"/>
                <a:ext cx="1934822" cy="369332"/>
              </a:xfrm>
              <a:prstGeom prst="rect">
                <a:avLst/>
              </a:prstGeom>
              <a:noFill/>
            </p:spPr>
            <p:txBody>
              <a:bodyPr wrap="square" rtlCol="0">
                <a:spAutoFit/>
              </a:bodyPr>
              <a:lstStyle/>
              <a:p>
                <a:pPr algn="ctr"/>
                <a:r>
                  <a:rPr lang="en-US" altLang="zh-CN" dirty="0"/>
                  <a:t>ER</a:t>
                </a:r>
                <a:r>
                  <a:rPr lang="zh-CN" altLang="en-US" dirty="0"/>
                  <a:t>设计</a:t>
                </a:r>
              </a:p>
            </p:txBody>
          </p:sp>
          <p:sp>
            <p:nvSpPr>
              <p:cNvPr id="18" name="文本框 17"/>
              <p:cNvSpPr txBox="1"/>
              <p:nvPr/>
            </p:nvSpPr>
            <p:spPr>
              <a:xfrm>
                <a:off x="9573061" y="3845390"/>
                <a:ext cx="1934822" cy="369332"/>
              </a:xfrm>
              <a:prstGeom prst="rect">
                <a:avLst/>
              </a:prstGeom>
              <a:noFill/>
            </p:spPr>
            <p:txBody>
              <a:bodyPr wrap="square" rtlCol="0">
                <a:spAutoFit/>
              </a:bodyPr>
              <a:lstStyle/>
              <a:p>
                <a:pPr algn="ctr"/>
                <a:r>
                  <a:rPr lang="en-US" altLang="zh-CN" dirty="0"/>
                  <a:t>ER</a:t>
                </a:r>
                <a:r>
                  <a:rPr lang="zh-CN" altLang="en-US" dirty="0"/>
                  <a:t>设计</a:t>
                </a:r>
              </a:p>
            </p:txBody>
          </p:sp>
          <p:sp>
            <p:nvSpPr>
              <p:cNvPr id="19" name="文本框 18"/>
              <p:cNvSpPr txBox="1"/>
              <p:nvPr/>
            </p:nvSpPr>
            <p:spPr>
              <a:xfrm>
                <a:off x="6456158" y="3845390"/>
                <a:ext cx="1934822" cy="369332"/>
              </a:xfrm>
              <a:prstGeom prst="rect">
                <a:avLst/>
              </a:prstGeom>
              <a:noFill/>
            </p:spPr>
            <p:txBody>
              <a:bodyPr wrap="square" rtlCol="0">
                <a:spAutoFit/>
              </a:bodyPr>
              <a:lstStyle/>
              <a:p>
                <a:pPr algn="ctr"/>
                <a:r>
                  <a:rPr lang="en-US" altLang="zh-CN" dirty="0"/>
                  <a:t>Block</a:t>
                </a:r>
                <a:r>
                  <a:rPr lang="zh-CN" altLang="en-US" dirty="0"/>
                  <a:t>设计</a:t>
                </a:r>
              </a:p>
            </p:txBody>
          </p:sp>
          <p:sp>
            <p:nvSpPr>
              <p:cNvPr id="20" name="矩形 19"/>
              <p:cNvSpPr/>
              <p:nvPr/>
            </p:nvSpPr>
            <p:spPr>
              <a:xfrm>
                <a:off x="725059" y="2402279"/>
                <a:ext cx="4678260" cy="7315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对情绪图片的初评价（</a:t>
                </a:r>
                <a:r>
                  <a:rPr lang="en-US" altLang="zh-CN" dirty="0">
                    <a:solidFill>
                      <a:srgbClr val="FF0000"/>
                    </a:solidFill>
                  </a:rPr>
                  <a:t>8.5 min</a:t>
                </a:r>
                <a:r>
                  <a:rPr lang="en-US" altLang="zh-CN" dirty="0"/>
                  <a:t>)</a:t>
                </a:r>
                <a:endParaRPr lang="zh-CN" altLang="en-US" dirty="0"/>
              </a:p>
            </p:txBody>
          </p:sp>
          <p:cxnSp>
            <p:nvCxnSpPr>
              <p:cNvPr id="21" name="直接箭头连接符 20"/>
              <p:cNvCxnSpPr/>
              <p:nvPr/>
            </p:nvCxnSpPr>
            <p:spPr>
              <a:xfrm>
                <a:off x="725059" y="3600751"/>
                <a:ext cx="1096833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pSp>
        <p:sp>
          <p:nvSpPr>
            <p:cNvPr id="9" name="文本框 8"/>
            <p:cNvSpPr txBox="1"/>
            <p:nvPr/>
          </p:nvSpPr>
          <p:spPr>
            <a:xfrm>
              <a:off x="247731" y="1909386"/>
              <a:ext cx="2104405" cy="369332"/>
            </a:xfrm>
            <a:prstGeom prst="rect">
              <a:avLst/>
            </a:prstGeom>
            <a:noFill/>
          </p:spPr>
          <p:txBody>
            <a:bodyPr wrap="square" rtlCol="0">
              <a:spAutoFit/>
            </a:bodyPr>
            <a:lstStyle/>
            <a:p>
              <a:r>
                <a:rPr lang="zh-CN" altLang="en-US" b="1" dirty="0"/>
                <a:t>行为部分</a:t>
              </a:r>
            </a:p>
          </p:txBody>
        </p:sp>
        <p:sp>
          <p:nvSpPr>
            <p:cNvPr id="26" name="文本框 25"/>
            <p:cNvSpPr txBox="1"/>
            <p:nvPr/>
          </p:nvSpPr>
          <p:spPr>
            <a:xfrm>
              <a:off x="167677" y="3798019"/>
              <a:ext cx="2104405" cy="369332"/>
            </a:xfrm>
            <a:prstGeom prst="rect">
              <a:avLst/>
            </a:prstGeom>
            <a:noFill/>
          </p:spPr>
          <p:txBody>
            <a:bodyPr wrap="square" rtlCol="0">
              <a:spAutoFit/>
            </a:bodyPr>
            <a:lstStyle/>
            <a:p>
              <a:r>
                <a:rPr lang="zh-CN" altLang="en-US" b="1" dirty="0"/>
                <a:t>核磁部分</a:t>
              </a:r>
            </a:p>
          </p:txBody>
        </p:sp>
        <p:sp>
          <p:nvSpPr>
            <p:cNvPr id="27" name="文本框 26"/>
            <p:cNvSpPr txBox="1"/>
            <p:nvPr/>
          </p:nvSpPr>
          <p:spPr>
            <a:xfrm>
              <a:off x="1988847" y="3143784"/>
              <a:ext cx="1934822" cy="369332"/>
            </a:xfrm>
            <a:prstGeom prst="rect">
              <a:avLst/>
            </a:prstGeom>
            <a:noFill/>
          </p:spPr>
          <p:txBody>
            <a:bodyPr wrap="square" rtlCol="0">
              <a:spAutoFit/>
            </a:bodyPr>
            <a:lstStyle/>
            <a:p>
              <a:pPr algn="ctr"/>
              <a:r>
                <a:rPr lang="en-US" altLang="zh-CN" dirty="0"/>
                <a:t>70 trials</a:t>
              </a:r>
              <a:endParaRPr lang="zh-CN" alt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1"/>
          <p:cNvSpPr>
            <a:spLocks noGrp="1"/>
          </p:cNvSpPr>
          <p:nvPr>
            <p:ph type="title"/>
          </p:nvPr>
        </p:nvSpPr>
        <p:spPr>
          <a:xfrm>
            <a:off x="838200" y="365125"/>
            <a:ext cx="10515600" cy="1325563"/>
          </a:xfrm>
        </p:spPr>
        <p:txBody>
          <a:bodyPr/>
          <a:lstStyle/>
          <a:p>
            <a:r>
              <a:rPr lang="zh-CN" altLang="en-US" dirty="0"/>
              <a:t>实验任务流程图</a:t>
            </a:r>
          </a:p>
        </p:txBody>
      </p:sp>
      <p:cxnSp>
        <p:nvCxnSpPr>
          <p:cNvPr id="8" name="直接箭头连接符 7"/>
          <p:cNvCxnSpPr/>
          <p:nvPr/>
        </p:nvCxnSpPr>
        <p:spPr>
          <a:xfrm>
            <a:off x="345594" y="5769634"/>
            <a:ext cx="1132068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6" name="组合 5"/>
          <p:cNvGrpSpPr/>
          <p:nvPr/>
        </p:nvGrpSpPr>
        <p:grpSpPr>
          <a:xfrm>
            <a:off x="947842" y="2237386"/>
            <a:ext cx="3715491" cy="3430815"/>
            <a:chOff x="813630" y="2325068"/>
            <a:chExt cx="3715491" cy="3430815"/>
          </a:xfrm>
        </p:grpSpPr>
        <p:pic>
          <p:nvPicPr>
            <p:cNvPr id="58" name="图片 57"/>
            <p:cNvPicPr preferRelativeResize="0"/>
            <p:nvPr/>
          </p:nvPicPr>
          <p:blipFill>
            <a:blip r:embed="rId3" cstate="print">
              <a:extLst>
                <a:ext uri="{28A0092B-C50C-407E-A947-70E740481C1C}">
                  <a14:useLocalDpi xmlns:a14="http://schemas.microsoft.com/office/drawing/2010/main" val="0"/>
                </a:ext>
              </a:extLst>
            </a:blip>
            <a:stretch>
              <a:fillRect/>
            </a:stretch>
          </p:blipFill>
          <p:spPr>
            <a:xfrm>
              <a:off x="2572036" y="2325068"/>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8" name="图片 47"/>
            <p:cNvPicPr/>
            <p:nvPr/>
          </p:nvPicPr>
          <p:blipFill>
            <a:blip r:embed="rId4" cstate="print">
              <a:extLst>
                <a:ext uri="{28A0092B-C50C-407E-A947-70E740481C1C}">
                  <a14:useLocalDpi xmlns:a14="http://schemas.microsoft.com/office/drawing/2010/main" val="0"/>
                </a:ext>
              </a:extLst>
            </a:blip>
            <a:stretch>
              <a:fillRect/>
            </a:stretch>
          </p:blipFill>
          <p:spPr>
            <a:xfrm>
              <a:off x="1933422" y="2782975"/>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6" name="图片 35"/>
            <p:cNvPicPr preferRelativeResize="0"/>
            <p:nvPr/>
          </p:nvPicPr>
          <p:blipFill>
            <a:blip r:embed="rId5" cstate="print">
              <a:extLst>
                <a:ext uri="{28A0092B-C50C-407E-A947-70E740481C1C}">
                  <a14:useLocalDpi xmlns:a14="http://schemas.microsoft.com/office/drawing/2010/main" val="0"/>
                </a:ext>
              </a:extLst>
            </a:blip>
            <a:stretch>
              <a:fillRect/>
            </a:stretch>
          </p:blipFill>
          <p:spPr>
            <a:xfrm>
              <a:off x="1401462" y="3150375"/>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2" name="文本框 51"/>
            <p:cNvSpPr txBox="1"/>
            <p:nvPr/>
          </p:nvSpPr>
          <p:spPr>
            <a:xfrm>
              <a:off x="989162" y="5109552"/>
              <a:ext cx="3258132" cy="646331"/>
            </a:xfrm>
            <a:prstGeom prst="rect">
              <a:avLst/>
            </a:prstGeom>
            <a:noFill/>
          </p:spPr>
          <p:txBody>
            <a:bodyPr wrap="square" rtlCol="0">
              <a:spAutoFit/>
            </a:bodyPr>
            <a:lstStyle/>
            <a:p>
              <a:pPr algn="ctr"/>
              <a:r>
                <a:rPr lang="zh-CN" altLang="en-US" b="1" dirty="0"/>
                <a:t>内隐认知重评</a:t>
              </a:r>
              <a:endParaRPr lang="en-US" altLang="zh-CN" b="1" dirty="0"/>
            </a:p>
            <a:p>
              <a:pPr algn="ctr"/>
              <a:r>
                <a:rPr lang="en-US" altLang="zh-CN" b="1" dirty="0"/>
                <a:t>(35trials, 8 min)</a:t>
              </a:r>
              <a:endParaRPr lang="zh-CN" altLang="en-US" b="1" dirty="0"/>
            </a:p>
          </p:txBody>
        </p:sp>
        <p:sp>
          <p:nvSpPr>
            <p:cNvPr id="41" name="矩形 40"/>
            <p:cNvSpPr/>
            <p:nvPr/>
          </p:nvSpPr>
          <p:spPr>
            <a:xfrm>
              <a:off x="2043205" y="3871234"/>
              <a:ext cx="389850" cy="369332"/>
            </a:xfrm>
            <a:prstGeom prst="rect">
              <a:avLst/>
            </a:prstGeom>
          </p:spPr>
          <p:txBody>
            <a:bodyPr wrap="none">
              <a:spAutoFit/>
            </a:bodyPr>
            <a:lstStyle/>
            <a:p>
              <a:r>
                <a:rPr lang="en-US" altLang="zh-CN" kern="100" dirty="0">
                  <a:latin typeface="Times New Roman" pitchFamily="18" charset="0"/>
                  <a:ea typeface="宋体" charset="-122"/>
                </a:rPr>
                <a:t>3s</a:t>
              </a:r>
              <a:endParaRPr lang="zh-CN" altLang="en-US" dirty="0"/>
            </a:p>
          </p:txBody>
        </p:sp>
        <p:sp>
          <p:nvSpPr>
            <p:cNvPr id="42" name="矩形 41"/>
            <p:cNvSpPr/>
            <p:nvPr/>
          </p:nvSpPr>
          <p:spPr>
            <a:xfrm>
              <a:off x="3308729" y="3033923"/>
              <a:ext cx="389850" cy="369332"/>
            </a:xfrm>
            <a:prstGeom prst="rect">
              <a:avLst/>
            </a:prstGeom>
          </p:spPr>
          <p:txBody>
            <a:bodyPr wrap="none">
              <a:spAutoFit/>
            </a:bodyPr>
            <a:lstStyle/>
            <a:p>
              <a:r>
                <a:rPr lang="en-US" altLang="zh-CN" kern="100" dirty="0">
                  <a:latin typeface="Times New Roman" pitchFamily="18" charset="0"/>
                  <a:ea typeface="宋体" charset="-122"/>
                </a:rPr>
                <a:t>5s</a:t>
              </a:r>
              <a:endParaRPr lang="zh-CN" altLang="en-US" dirty="0"/>
            </a:p>
          </p:txBody>
        </p:sp>
        <p:pic>
          <p:nvPicPr>
            <p:cNvPr id="43" name="图片 42"/>
            <p:cNvPicPr/>
            <p:nvPr/>
          </p:nvPicPr>
          <p:blipFill>
            <a:blip r:embed="rId4" cstate="print">
              <a:extLst>
                <a:ext uri="{28A0092B-C50C-407E-A947-70E740481C1C}">
                  <a14:useLocalDpi xmlns:a14="http://schemas.microsoft.com/office/drawing/2010/main" val="0"/>
                </a:ext>
              </a:extLst>
            </a:blip>
            <a:stretch>
              <a:fillRect/>
            </a:stretch>
          </p:blipFill>
          <p:spPr>
            <a:xfrm>
              <a:off x="813630" y="3647252"/>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45" name="矩形 44"/>
            <p:cNvSpPr/>
            <p:nvPr/>
          </p:nvSpPr>
          <p:spPr>
            <a:xfrm>
              <a:off x="1181822" y="4353279"/>
              <a:ext cx="852722" cy="369332"/>
            </a:xfrm>
            <a:prstGeom prst="rect">
              <a:avLst/>
            </a:prstGeom>
          </p:spPr>
          <p:txBody>
            <a:bodyPr wrap="square">
              <a:spAutoFit/>
            </a:bodyPr>
            <a:lstStyle/>
            <a:p>
              <a:r>
                <a:rPr lang="en-US" altLang="zh-CN" kern="100" dirty="0">
                  <a:latin typeface="Times New Roman" pitchFamily="18" charset="0"/>
                  <a:ea typeface="宋体" charset="-122"/>
                </a:rPr>
                <a:t>4s – 5s</a:t>
              </a:r>
              <a:endParaRPr lang="zh-CN" altLang="en-US" dirty="0"/>
            </a:p>
          </p:txBody>
        </p:sp>
        <p:cxnSp>
          <p:nvCxnSpPr>
            <p:cNvPr id="47" name="直接箭头连接符 46"/>
            <p:cNvCxnSpPr/>
            <p:nvPr/>
          </p:nvCxnSpPr>
          <p:spPr>
            <a:xfrm flipV="1">
              <a:off x="1476901" y="2886809"/>
              <a:ext cx="3052220" cy="2297217"/>
            </a:xfrm>
            <a:prstGeom prst="straightConnector1">
              <a:avLst/>
            </a:prstGeom>
            <a:ln w="2857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6" name="矩形 55"/>
            <p:cNvSpPr/>
            <p:nvPr/>
          </p:nvSpPr>
          <p:spPr>
            <a:xfrm>
              <a:off x="2472865" y="3482216"/>
              <a:ext cx="852722" cy="369332"/>
            </a:xfrm>
            <a:prstGeom prst="rect">
              <a:avLst/>
            </a:prstGeom>
          </p:spPr>
          <p:txBody>
            <a:bodyPr wrap="square">
              <a:spAutoFit/>
            </a:bodyPr>
            <a:lstStyle/>
            <a:p>
              <a:r>
                <a:rPr lang="en-US" altLang="zh-CN" kern="100" dirty="0">
                  <a:latin typeface="Times New Roman" pitchFamily="18" charset="0"/>
                  <a:ea typeface="宋体" charset="-122"/>
                </a:rPr>
                <a:t>1s – 2s</a:t>
              </a:r>
              <a:endParaRPr lang="zh-CN" altLang="en-US" dirty="0"/>
            </a:p>
          </p:txBody>
        </p:sp>
      </p:grpSp>
      <p:sp>
        <p:nvSpPr>
          <p:cNvPr id="4" name="文本框 3"/>
          <p:cNvSpPr txBox="1"/>
          <p:nvPr/>
        </p:nvSpPr>
        <p:spPr>
          <a:xfrm>
            <a:off x="481049" y="5959987"/>
            <a:ext cx="10962642" cy="646331"/>
          </a:xfrm>
          <a:prstGeom prst="rect">
            <a:avLst/>
          </a:prstGeom>
          <a:noFill/>
        </p:spPr>
        <p:txBody>
          <a:bodyPr wrap="square" rtlCol="0">
            <a:spAutoFit/>
          </a:bodyPr>
          <a:lstStyle/>
          <a:p>
            <a:r>
              <a:rPr lang="zh-CN" altLang="en-US" b="1" dirty="0"/>
              <a:t>注：内隐认知重评中的 </a:t>
            </a:r>
            <a:r>
              <a:rPr lang="en-US" altLang="zh-CN" b="1" dirty="0"/>
              <a:t>ISI duration</a:t>
            </a:r>
            <a:r>
              <a:rPr lang="zh-CN" altLang="en-US" b="1" dirty="0"/>
              <a:t>为平均值为</a:t>
            </a:r>
            <a:r>
              <a:rPr lang="en-US" altLang="zh-CN" b="1" dirty="0"/>
              <a:t>1.5s</a:t>
            </a:r>
            <a:r>
              <a:rPr lang="zh-CN" altLang="en-US" b="1" dirty="0"/>
              <a:t>的随机数，其中</a:t>
            </a:r>
            <a:r>
              <a:rPr lang="en-US" altLang="zh-CN" b="1" dirty="0"/>
              <a:t>1s</a:t>
            </a:r>
            <a:r>
              <a:rPr lang="zh-CN" altLang="en-US" b="1" dirty="0"/>
              <a:t>占</a:t>
            </a:r>
            <a:r>
              <a:rPr lang="en-US" altLang="zh-CN" b="1" dirty="0"/>
              <a:t>25%</a:t>
            </a:r>
            <a:r>
              <a:rPr lang="zh-CN" altLang="en-US" b="1" dirty="0"/>
              <a:t>，</a:t>
            </a:r>
            <a:r>
              <a:rPr lang="en-US" altLang="zh-CN" b="1" dirty="0"/>
              <a:t>1.5s</a:t>
            </a:r>
            <a:r>
              <a:rPr lang="zh-CN" altLang="en-US" b="1" dirty="0"/>
              <a:t>占</a:t>
            </a:r>
            <a:r>
              <a:rPr lang="en-US" altLang="zh-CN" b="1" dirty="0"/>
              <a:t>50%</a:t>
            </a:r>
            <a:r>
              <a:rPr lang="zh-CN" altLang="en-US" b="1" dirty="0"/>
              <a:t>，</a:t>
            </a:r>
            <a:r>
              <a:rPr lang="en-US" altLang="zh-CN" b="1" dirty="0"/>
              <a:t>2s</a:t>
            </a:r>
            <a:r>
              <a:rPr lang="zh-CN" altLang="en-US" b="1" dirty="0"/>
              <a:t>占</a:t>
            </a:r>
            <a:r>
              <a:rPr lang="en-US" altLang="zh-CN" b="1" dirty="0"/>
              <a:t>25%</a:t>
            </a:r>
          </a:p>
          <a:p>
            <a:r>
              <a:rPr lang="en-US" altLang="zh-CN" b="1" dirty="0"/>
              <a:t>				         </a:t>
            </a:r>
            <a:r>
              <a:rPr lang="zh-CN" altLang="en-US" b="1" dirty="0"/>
              <a:t>注视点</a:t>
            </a:r>
            <a:r>
              <a:rPr lang="en-US" altLang="zh-CN" b="1" dirty="0"/>
              <a:t>duration</a:t>
            </a:r>
            <a:r>
              <a:rPr lang="zh-CN" altLang="en-US" b="1" dirty="0"/>
              <a:t>为平均值为</a:t>
            </a:r>
            <a:r>
              <a:rPr lang="en-US" altLang="zh-CN" b="1" dirty="0"/>
              <a:t>4.5s</a:t>
            </a:r>
            <a:r>
              <a:rPr lang="zh-CN" altLang="en-US" b="1" dirty="0"/>
              <a:t>的随机数，其中</a:t>
            </a:r>
            <a:r>
              <a:rPr lang="en-US" altLang="zh-CN" b="1" dirty="0"/>
              <a:t>4s</a:t>
            </a:r>
            <a:r>
              <a:rPr lang="zh-CN" altLang="en-US" b="1" dirty="0"/>
              <a:t>占</a:t>
            </a:r>
            <a:r>
              <a:rPr lang="en-US" altLang="zh-CN" b="1" dirty="0"/>
              <a:t>25%</a:t>
            </a:r>
            <a:r>
              <a:rPr lang="zh-CN" altLang="en-US" b="1" dirty="0"/>
              <a:t>，</a:t>
            </a:r>
            <a:r>
              <a:rPr lang="en-US" altLang="zh-CN" b="1" dirty="0"/>
              <a:t>4.5s</a:t>
            </a:r>
            <a:r>
              <a:rPr lang="zh-CN" altLang="en-US" b="1" dirty="0"/>
              <a:t>占</a:t>
            </a:r>
            <a:r>
              <a:rPr lang="en-US" altLang="zh-CN" b="1" dirty="0"/>
              <a:t>50%</a:t>
            </a:r>
            <a:r>
              <a:rPr lang="zh-CN" altLang="en-US" b="1" dirty="0"/>
              <a:t>，</a:t>
            </a:r>
            <a:r>
              <a:rPr lang="en-US" altLang="zh-CN" b="1"/>
              <a:t>5s</a:t>
            </a:r>
            <a:r>
              <a:rPr lang="zh-CN" altLang="en-US" b="1" dirty="0"/>
              <a:t>占</a:t>
            </a:r>
            <a:r>
              <a:rPr lang="en-US" altLang="zh-CN" b="1" dirty="0"/>
              <a:t>25%</a:t>
            </a:r>
          </a:p>
        </p:txBody>
      </p:sp>
      <p:grpSp>
        <p:nvGrpSpPr>
          <p:cNvPr id="60" name="组合 59"/>
          <p:cNvGrpSpPr/>
          <p:nvPr/>
        </p:nvGrpSpPr>
        <p:grpSpPr>
          <a:xfrm>
            <a:off x="8030841" y="2325068"/>
            <a:ext cx="3715491" cy="3430815"/>
            <a:chOff x="813630" y="2325068"/>
            <a:chExt cx="3715491" cy="3430815"/>
          </a:xfrm>
        </p:grpSpPr>
        <p:pic>
          <p:nvPicPr>
            <p:cNvPr id="67" name="图片 66"/>
            <p:cNvPicPr preferRelativeResize="0"/>
            <p:nvPr/>
          </p:nvPicPr>
          <p:blipFill>
            <a:blip r:embed="rId3" cstate="print">
              <a:extLst>
                <a:ext uri="{28A0092B-C50C-407E-A947-70E740481C1C}">
                  <a14:useLocalDpi xmlns:a14="http://schemas.microsoft.com/office/drawing/2010/main" val="0"/>
                </a:ext>
              </a:extLst>
            </a:blip>
            <a:stretch>
              <a:fillRect/>
            </a:stretch>
          </p:blipFill>
          <p:spPr>
            <a:xfrm>
              <a:off x="2572036" y="2325068"/>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9" name="图片 68"/>
            <p:cNvPicPr/>
            <p:nvPr/>
          </p:nvPicPr>
          <p:blipFill>
            <a:blip r:embed="rId4" cstate="print">
              <a:extLst>
                <a:ext uri="{28A0092B-C50C-407E-A947-70E740481C1C}">
                  <a14:useLocalDpi xmlns:a14="http://schemas.microsoft.com/office/drawing/2010/main" val="0"/>
                </a:ext>
              </a:extLst>
            </a:blip>
            <a:stretch>
              <a:fillRect/>
            </a:stretch>
          </p:blipFill>
          <p:spPr>
            <a:xfrm>
              <a:off x="1933422" y="2782975"/>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0" name="图片 69"/>
            <p:cNvPicPr preferRelativeResize="0"/>
            <p:nvPr/>
          </p:nvPicPr>
          <p:blipFill>
            <a:blip r:embed="rId5" cstate="print">
              <a:extLst>
                <a:ext uri="{28A0092B-C50C-407E-A947-70E740481C1C}">
                  <a14:useLocalDpi xmlns:a14="http://schemas.microsoft.com/office/drawing/2010/main" val="0"/>
                </a:ext>
              </a:extLst>
            </a:blip>
            <a:stretch>
              <a:fillRect/>
            </a:stretch>
          </p:blipFill>
          <p:spPr>
            <a:xfrm>
              <a:off x="1401462" y="3150375"/>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1" name="文本框 70"/>
            <p:cNvSpPr txBox="1"/>
            <p:nvPr/>
          </p:nvSpPr>
          <p:spPr>
            <a:xfrm>
              <a:off x="989162" y="5109552"/>
              <a:ext cx="3258132" cy="646331"/>
            </a:xfrm>
            <a:prstGeom prst="rect">
              <a:avLst/>
            </a:prstGeom>
            <a:noFill/>
          </p:spPr>
          <p:txBody>
            <a:bodyPr wrap="square" rtlCol="0">
              <a:spAutoFit/>
            </a:bodyPr>
            <a:lstStyle/>
            <a:p>
              <a:pPr algn="ctr"/>
              <a:r>
                <a:rPr lang="zh-CN" altLang="en-US" b="1" dirty="0"/>
                <a:t>内隐认知重评</a:t>
              </a:r>
              <a:endParaRPr lang="en-US" altLang="zh-CN" b="1" dirty="0"/>
            </a:p>
            <a:p>
              <a:pPr algn="ctr"/>
              <a:r>
                <a:rPr lang="en-US" altLang="zh-CN" b="1" dirty="0"/>
                <a:t>(35trials, 8 min)</a:t>
              </a:r>
              <a:endParaRPr lang="zh-CN" altLang="en-US" b="1" dirty="0"/>
            </a:p>
          </p:txBody>
        </p:sp>
        <p:sp>
          <p:nvSpPr>
            <p:cNvPr id="72" name="矩形 71"/>
            <p:cNvSpPr/>
            <p:nvPr/>
          </p:nvSpPr>
          <p:spPr>
            <a:xfrm>
              <a:off x="2043205" y="3871234"/>
              <a:ext cx="389850" cy="369332"/>
            </a:xfrm>
            <a:prstGeom prst="rect">
              <a:avLst/>
            </a:prstGeom>
          </p:spPr>
          <p:txBody>
            <a:bodyPr wrap="none">
              <a:spAutoFit/>
            </a:bodyPr>
            <a:lstStyle/>
            <a:p>
              <a:r>
                <a:rPr lang="en-US" altLang="zh-CN" kern="100" dirty="0">
                  <a:latin typeface="Times New Roman" pitchFamily="18" charset="0"/>
                  <a:ea typeface="宋体" charset="-122"/>
                </a:rPr>
                <a:t>3s</a:t>
              </a:r>
              <a:endParaRPr lang="zh-CN" altLang="en-US" dirty="0"/>
            </a:p>
          </p:txBody>
        </p:sp>
        <p:sp>
          <p:nvSpPr>
            <p:cNvPr id="74" name="矩形 73"/>
            <p:cNvSpPr/>
            <p:nvPr/>
          </p:nvSpPr>
          <p:spPr>
            <a:xfrm>
              <a:off x="3308729" y="3033923"/>
              <a:ext cx="389850" cy="369332"/>
            </a:xfrm>
            <a:prstGeom prst="rect">
              <a:avLst/>
            </a:prstGeom>
          </p:spPr>
          <p:txBody>
            <a:bodyPr wrap="none">
              <a:spAutoFit/>
            </a:bodyPr>
            <a:lstStyle/>
            <a:p>
              <a:r>
                <a:rPr lang="en-US" altLang="zh-CN" kern="100" dirty="0">
                  <a:latin typeface="Times New Roman" pitchFamily="18" charset="0"/>
                  <a:ea typeface="宋体" charset="-122"/>
                </a:rPr>
                <a:t>5s</a:t>
              </a:r>
              <a:endParaRPr lang="zh-CN" altLang="en-US" dirty="0"/>
            </a:p>
          </p:txBody>
        </p:sp>
        <p:pic>
          <p:nvPicPr>
            <p:cNvPr id="75" name="图片 74"/>
            <p:cNvPicPr/>
            <p:nvPr/>
          </p:nvPicPr>
          <p:blipFill>
            <a:blip r:embed="rId4" cstate="print">
              <a:extLst>
                <a:ext uri="{28A0092B-C50C-407E-A947-70E740481C1C}">
                  <a14:useLocalDpi xmlns:a14="http://schemas.microsoft.com/office/drawing/2010/main" val="0"/>
                </a:ext>
              </a:extLst>
            </a:blip>
            <a:stretch>
              <a:fillRect/>
            </a:stretch>
          </p:blipFill>
          <p:spPr>
            <a:xfrm>
              <a:off x="813630" y="3647252"/>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78" name="矩形 77"/>
            <p:cNvSpPr/>
            <p:nvPr/>
          </p:nvSpPr>
          <p:spPr>
            <a:xfrm>
              <a:off x="1181822" y="4353279"/>
              <a:ext cx="852722" cy="369332"/>
            </a:xfrm>
            <a:prstGeom prst="rect">
              <a:avLst/>
            </a:prstGeom>
          </p:spPr>
          <p:txBody>
            <a:bodyPr wrap="square">
              <a:spAutoFit/>
            </a:bodyPr>
            <a:lstStyle/>
            <a:p>
              <a:r>
                <a:rPr lang="en-US" altLang="zh-CN" kern="100" dirty="0">
                  <a:latin typeface="Times New Roman" pitchFamily="18" charset="0"/>
                  <a:ea typeface="宋体" charset="-122"/>
                </a:rPr>
                <a:t>4s – 5s</a:t>
              </a:r>
              <a:endParaRPr lang="zh-CN" altLang="en-US" dirty="0"/>
            </a:p>
          </p:txBody>
        </p:sp>
        <p:cxnSp>
          <p:nvCxnSpPr>
            <p:cNvPr id="79" name="直接箭头连接符 78"/>
            <p:cNvCxnSpPr/>
            <p:nvPr/>
          </p:nvCxnSpPr>
          <p:spPr>
            <a:xfrm flipV="1">
              <a:off x="1476901" y="2886809"/>
              <a:ext cx="3052220" cy="2297217"/>
            </a:xfrm>
            <a:prstGeom prst="straightConnector1">
              <a:avLst/>
            </a:prstGeom>
            <a:ln w="2857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80" name="矩形 79"/>
            <p:cNvSpPr/>
            <p:nvPr/>
          </p:nvSpPr>
          <p:spPr>
            <a:xfrm>
              <a:off x="2472865" y="3482216"/>
              <a:ext cx="852722" cy="369332"/>
            </a:xfrm>
            <a:prstGeom prst="rect">
              <a:avLst/>
            </a:prstGeom>
          </p:spPr>
          <p:txBody>
            <a:bodyPr wrap="square">
              <a:spAutoFit/>
            </a:bodyPr>
            <a:lstStyle/>
            <a:p>
              <a:r>
                <a:rPr lang="en-US" altLang="zh-CN" kern="100" dirty="0">
                  <a:latin typeface="Times New Roman" pitchFamily="18" charset="0"/>
                  <a:ea typeface="宋体" charset="-122"/>
                </a:rPr>
                <a:t>1s – 2s</a:t>
              </a:r>
              <a:endParaRPr lang="zh-CN" altLang="en-US" dirty="0"/>
            </a:p>
          </p:txBody>
        </p:sp>
      </p:grpSp>
      <p:grpSp>
        <p:nvGrpSpPr>
          <p:cNvPr id="3" name="组合 2"/>
          <p:cNvGrpSpPr/>
          <p:nvPr/>
        </p:nvGrpSpPr>
        <p:grpSpPr>
          <a:xfrm>
            <a:off x="3964201" y="2365141"/>
            <a:ext cx="4004841" cy="3381517"/>
            <a:chOff x="3954929" y="2358753"/>
            <a:chExt cx="4004841" cy="3381517"/>
          </a:xfrm>
        </p:grpSpPr>
        <p:pic>
          <p:nvPicPr>
            <p:cNvPr id="37" name="图片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2828" y="2358753"/>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63" name="文本框 62"/>
            <p:cNvSpPr txBox="1"/>
            <p:nvPr/>
          </p:nvSpPr>
          <p:spPr>
            <a:xfrm>
              <a:off x="3954929" y="5093939"/>
              <a:ext cx="4004841" cy="646331"/>
            </a:xfrm>
            <a:prstGeom prst="rect">
              <a:avLst/>
            </a:prstGeom>
            <a:noFill/>
          </p:spPr>
          <p:txBody>
            <a:bodyPr wrap="square" rtlCol="0">
              <a:spAutoFit/>
            </a:bodyPr>
            <a:lstStyle/>
            <a:p>
              <a:pPr algn="ctr"/>
              <a:r>
                <a:rPr lang="zh-CN" altLang="en-US" b="1" dirty="0"/>
                <a:t>工作记忆刷新任务</a:t>
              </a:r>
              <a:r>
                <a:rPr lang="en-US" altLang="zh-CN" b="1" dirty="0"/>
                <a:t>(0-back, 2-back)</a:t>
              </a:r>
            </a:p>
            <a:p>
              <a:pPr algn="ctr"/>
              <a:r>
                <a:rPr lang="en-US" altLang="zh-CN" b="1" dirty="0"/>
                <a:t>(4 block, 14 trials/block, 4.5 min)</a:t>
              </a:r>
            </a:p>
          </p:txBody>
        </p:sp>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6802" y="2876143"/>
              <a:ext cx="1080000" cy="720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8" name="图片 67"/>
            <p:cNvPicPr preferRelativeResize="0"/>
            <p:nvPr/>
          </p:nvPicPr>
          <p:blipFill>
            <a:blip r:embed="rId7" cstate="print">
              <a:extLst>
                <a:ext uri="{28A0092B-C50C-407E-A947-70E740481C1C}">
                  <a14:useLocalDpi xmlns:a14="http://schemas.microsoft.com/office/drawing/2010/main" val="0"/>
                </a:ext>
              </a:extLst>
            </a:blip>
            <a:stretch>
              <a:fillRect/>
            </a:stretch>
          </p:blipFill>
          <p:spPr>
            <a:xfrm>
              <a:off x="4576953" y="3403255"/>
              <a:ext cx="1080000" cy="720000"/>
            </a:xfrm>
            <a:prstGeom prst="rect">
              <a:avLst/>
            </a:prstGeom>
            <a:solidFill>
              <a:schemeClr val="bg1"/>
            </a:solidFill>
            <a:ln w="38100" cap="sq">
              <a:solidFill>
                <a:srgbClr val="000000"/>
              </a:solidFill>
              <a:prstDash val="solid"/>
              <a:miter lim="800000"/>
              <a:headEnd/>
              <a:tailEnd/>
            </a:ln>
            <a:effectLst>
              <a:outerShdw blurRad="50800" dist="38100" dir="2700000" algn="tl" rotWithShape="0">
                <a:srgbClr val="000000">
                  <a:alpha val="43000"/>
                </a:srgbClr>
              </a:outerShdw>
            </a:effectLst>
          </p:spPr>
        </p:pic>
        <p:cxnSp>
          <p:nvCxnSpPr>
            <p:cNvPr id="66" name="直接箭头连接符 65"/>
            <p:cNvCxnSpPr/>
            <p:nvPr/>
          </p:nvCxnSpPr>
          <p:spPr>
            <a:xfrm flipV="1">
              <a:off x="4779868" y="2800279"/>
              <a:ext cx="3052220" cy="2297217"/>
            </a:xfrm>
            <a:prstGeom prst="straightConnector1">
              <a:avLst/>
            </a:prstGeom>
            <a:ln w="28575">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5757884" y="3064004"/>
              <a:ext cx="176866" cy="369332"/>
            </a:xfrm>
            <a:prstGeom prst="rect">
              <a:avLst/>
            </a:prstGeom>
            <a:solidFill>
              <a:schemeClr val="tx1"/>
            </a:solidFill>
          </p:spPr>
          <p:txBody>
            <a:bodyPr wrap="square" rtlCol="0">
              <a:spAutoFit/>
            </a:bodyPr>
            <a:lstStyle/>
            <a:p>
              <a:r>
                <a:rPr lang="en-US" altLang="zh-CN" dirty="0">
                  <a:solidFill>
                    <a:schemeClr val="bg1"/>
                  </a:solidFill>
                </a:rPr>
                <a:t>1</a:t>
              </a:r>
              <a:endParaRPr lang="zh-CN" altLang="en-US" dirty="0">
                <a:solidFill>
                  <a:schemeClr val="bg1"/>
                </a:solidFill>
              </a:endParaRPr>
            </a:p>
          </p:txBody>
        </p:sp>
        <p:sp>
          <p:nvSpPr>
            <p:cNvPr id="99" name="矩形 98"/>
            <p:cNvSpPr/>
            <p:nvPr/>
          </p:nvSpPr>
          <p:spPr>
            <a:xfrm>
              <a:off x="5782525" y="3604762"/>
              <a:ext cx="562975" cy="369332"/>
            </a:xfrm>
            <a:prstGeom prst="rect">
              <a:avLst/>
            </a:prstGeom>
          </p:spPr>
          <p:txBody>
            <a:bodyPr wrap="none">
              <a:spAutoFit/>
            </a:bodyPr>
            <a:lstStyle/>
            <a:p>
              <a:r>
                <a:rPr lang="en-US" altLang="zh-CN" kern="100" dirty="0">
                  <a:latin typeface="Times New Roman" pitchFamily="18" charset="0"/>
                  <a:ea typeface="宋体" charset="-122"/>
                </a:rPr>
                <a:t>0.5s</a:t>
              </a:r>
              <a:endParaRPr lang="zh-CN" altLang="en-US" dirty="0"/>
            </a:p>
          </p:txBody>
        </p:sp>
        <p:sp>
          <p:nvSpPr>
            <p:cNvPr id="85" name="矩形 84"/>
            <p:cNvSpPr/>
            <p:nvPr/>
          </p:nvSpPr>
          <p:spPr>
            <a:xfrm>
              <a:off x="4990024" y="4132095"/>
              <a:ext cx="389850" cy="369332"/>
            </a:xfrm>
            <a:prstGeom prst="rect">
              <a:avLst/>
            </a:prstGeom>
          </p:spPr>
          <p:txBody>
            <a:bodyPr wrap="none">
              <a:spAutoFit/>
            </a:bodyPr>
            <a:lstStyle/>
            <a:p>
              <a:r>
                <a:rPr lang="en-US" altLang="zh-CN" kern="100">
                  <a:latin typeface="Times New Roman" pitchFamily="18" charset="0"/>
                  <a:ea typeface="宋体" charset="-122"/>
                </a:rPr>
                <a:t>1s</a:t>
              </a:r>
              <a:endParaRPr lang="zh-CN" altLang="en-US" dirty="0"/>
            </a:p>
          </p:txBody>
        </p:sp>
        <p:sp>
          <p:nvSpPr>
            <p:cNvPr id="38" name="矩形 37"/>
            <p:cNvSpPr/>
            <p:nvPr/>
          </p:nvSpPr>
          <p:spPr>
            <a:xfrm>
              <a:off x="6595898" y="3080855"/>
              <a:ext cx="562975" cy="369332"/>
            </a:xfrm>
            <a:prstGeom prst="rect">
              <a:avLst/>
            </a:prstGeom>
          </p:spPr>
          <p:txBody>
            <a:bodyPr wrap="none">
              <a:spAutoFit/>
            </a:bodyPr>
            <a:lstStyle/>
            <a:p>
              <a:r>
                <a:rPr lang="en-US" altLang="zh-CN" kern="100" dirty="0">
                  <a:latin typeface="Times New Roman" pitchFamily="18" charset="0"/>
                  <a:ea typeface="宋体" charset="-122"/>
                </a:rPr>
                <a:t>2.5s</a:t>
              </a:r>
              <a:endParaRPr lang="zh-CN" alt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实验设计文字描述</a:t>
            </a:r>
          </a:p>
        </p:txBody>
      </p:sp>
      <p:sp>
        <p:nvSpPr>
          <p:cNvPr id="3" name="内容占位符 2"/>
          <p:cNvSpPr>
            <a:spLocks noGrp="1"/>
          </p:cNvSpPr>
          <p:nvPr>
            <p:ph idx="1"/>
          </p:nvPr>
        </p:nvSpPr>
        <p:spPr>
          <a:xfrm>
            <a:off x="838200" y="1690687"/>
            <a:ext cx="10515600" cy="4934048"/>
          </a:xfrm>
        </p:spPr>
        <p:txBody>
          <a:bodyPr>
            <a:normAutofit/>
          </a:bodyPr>
          <a:lstStyle/>
          <a:p>
            <a:pPr marL="0" indent="457200" algn="just">
              <a:lnSpc>
                <a:spcPct val="100000"/>
              </a:lnSpc>
              <a:buNone/>
            </a:pPr>
            <a:r>
              <a:rPr lang="zh-CN" altLang="en-US" sz="2400" dirty="0"/>
              <a:t>本研究分为两个部分：行为实验部分与核磁实验部分。</a:t>
            </a:r>
            <a:endParaRPr lang="en-US" altLang="zh-CN" sz="2400" dirty="0"/>
          </a:p>
          <a:p>
            <a:pPr marL="0" indent="457200" algn="just">
              <a:lnSpc>
                <a:spcPct val="100000"/>
              </a:lnSpc>
              <a:buNone/>
            </a:pPr>
            <a:r>
              <a:rPr lang="zh-CN" altLang="en-US" sz="2400" b="1" dirty="0"/>
              <a:t>行为实验部分</a:t>
            </a:r>
            <a:r>
              <a:rPr lang="zh-CN" altLang="en-US" sz="2400" dirty="0"/>
              <a:t>为情绪图片评价，在核磁外完成，约</a:t>
            </a:r>
            <a:r>
              <a:rPr lang="en-US" altLang="zh-CN" sz="2400" dirty="0"/>
              <a:t>8.5</a:t>
            </a:r>
            <a:r>
              <a:rPr lang="zh-CN" altLang="en-US" sz="2400" dirty="0"/>
              <a:t>分钟，共</a:t>
            </a:r>
            <a:r>
              <a:rPr lang="en-US" altLang="zh-CN" sz="2400" dirty="0"/>
              <a:t>70</a:t>
            </a:r>
            <a:r>
              <a:rPr lang="zh-CN" altLang="en-US" sz="2400" dirty="0"/>
              <a:t>个</a:t>
            </a:r>
            <a:r>
              <a:rPr lang="en-US" altLang="zh-CN" sz="2400" dirty="0"/>
              <a:t>trials</a:t>
            </a:r>
            <a:r>
              <a:rPr lang="zh-CN" altLang="en-US" sz="2400" dirty="0"/>
              <a:t>，每个</a:t>
            </a:r>
            <a:r>
              <a:rPr lang="en-US" altLang="zh-CN" sz="2400" dirty="0"/>
              <a:t>trials</a:t>
            </a:r>
            <a:r>
              <a:rPr lang="zh-CN" altLang="en-US" sz="2400" dirty="0"/>
              <a:t>由注视点（</a:t>
            </a:r>
            <a:r>
              <a:rPr lang="en-US" altLang="zh-CN" sz="2400" dirty="0"/>
              <a:t>2s</a:t>
            </a:r>
            <a:r>
              <a:rPr lang="zh-CN" altLang="en-US" sz="2400" dirty="0"/>
              <a:t>）与情绪图片（</a:t>
            </a:r>
            <a:r>
              <a:rPr lang="en-US" altLang="zh-CN" sz="2400" dirty="0"/>
              <a:t>5s</a:t>
            </a:r>
            <a:r>
              <a:rPr lang="zh-CN" altLang="en-US" sz="2400" dirty="0"/>
              <a:t>）组成，所有指导语按键跳过。</a:t>
            </a:r>
            <a:endParaRPr lang="en-US" altLang="zh-CN" sz="2400" dirty="0"/>
          </a:p>
          <a:p>
            <a:pPr marL="0" indent="457200" algn="just">
              <a:lnSpc>
                <a:spcPct val="100000"/>
              </a:lnSpc>
              <a:buNone/>
            </a:pPr>
            <a:r>
              <a:rPr lang="zh-CN" altLang="en-US" sz="2400" b="1" dirty="0"/>
              <a:t>核磁实验部分</a:t>
            </a:r>
            <a:r>
              <a:rPr lang="zh-CN" altLang="en-US" sz="2400" dirty="0"/>
              <a:t>包含四个步骤，结构像扫描</a:t>
            </a:r>
            <a:r>
              <a:rPr lang="en-US" altLang="zh-CN" sz="2400" dirty="0"/>
              <a:t>4</a:t>
            </a:r>
            <a:r>
              <a:rPr lang="zh-CN" altLang="en-US" sz="2400" dirty="0"/>
              <a:t>分钟，第一次内隐认知重评</a:t>
            </a:r>
            <a:r>
              <a:rPr lang="en-US" altLang="zh-CN" sz="2400" dirty="0"/>
              <a:t>8</a:t>
            </a:r>
            <a:r>
              <a:rPr lang="zh-CN" altLang="en-US" sz="2400" dirty="0"/>
              <a:t>分钟，工作记忆刷新任务</a:t>
            </a:r>
            <a:r>
              <a:rPr lang="en-US" altLang="zh-CN" sz="2400" dirty="0"/>
              <a:t>4.5</a:t>
            </a:r>
            <a:r>
              <a:rPr lang="zh-CN" altLang="en-US" sz="2400" dirty="0"/>
              <a:t>分钟，第二次内隐认知重评</a:t>
            </a:r>
            <a:r>
              <a:rPr lang="en-US" altLang="zh-CN" sz="2400" dirty="0"/>
              <a:t>8</a:t>
            </a:r>
            <a:r>
              <a:rPr lang="zh-CN" altLang="en-US" sz="2400" dirty="0"/>
              <a:t>分钟，共约</a:t>
            </a:r>
            <a:r>
              <a:rPr lang="en-US" altLang="zh-CN" sz="2400" dirty="0"/>
              <a:t>24.5</a:t>
            </a:r>
            <a:r>
              <a:rPr lang="zh-CN" altLang="en-US" sz="2400" dirty="0"/>
              <a:t>分钟，其中工作记忆刷新任务为</a:t>
            </a:r>
            <a:r>
              <a:rPr lang="en-US" altLang="zh-CN" sz="2400" dirty="0"/>
              <a:t>block</a:t>
            </a:r>
            <a:r>
              <a:rPr lang="zh-CN" altLang="en-US" sz="2400" dirty="0"/>
              <a:t>设计，内隐认知重评任务为</a:t>
            </a:r>
            <a:r>
              <a:rPr lang="en-US" altLang="zh-CN" sz="2400" dirty="0"/>
              <a:t>ER</a:t>
            </a:r>
            <a:r>
              <a:rPr lang="zh-CN" altLang="en-US" sz="2400" dirty="0"/>
              <a:t>设计。</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实验设计文字描述</a:t>
            </a:r>
          </a:p>
        </p:txBody>
      </p:sp>
      <p:sp>
        <p:nvSpPr>
          <p:cNvPr id="3" name="内容占位符 2"/>
          <p:cNvSpPr>
            <a:spLocks noGrp="1"/>
          </p:cNvSpPr>
          <p:nvPr>
            <p:ph idx="1"/>
          </p:nvPr>
        </p:nvSpPr>
        <p:spPr>
          <a:xfrm>
            <a:off x="838200" y="1690687"/>
            <a:ext cx="10515600" cy="3795713"/>
          </a:xfrm>
        </p:spPr>
        <p:txBody>
          <a:bodyPr>
            <a:normAutofit/>
          </a:bodyPr>
          <a:lstStyle/>
          <a:p>
            <a:pPr marL="0" indent="457200" algn="just">
              <a:lnSpc>
                <a:spcPct val="110000"/>
              </a:lnSpc>
              <a:buNone/>
            </a:pPr>
            <a:r>
              <a:rPr lang="zh-CN" altLang="en-US" sz="2400" dirty="0"/>
              <a:t>两次的</a:t>
            </a:r>
            <a:r>
              <a:rPr lang="zh-CN" altLang="en-US" sz="2400" b="1" dirty="0"/>
              <a:t>内隐认知重评任务</a:t>
            </a:r>
            <a:r>
              <a:rPr lang="zh-CN" altLang="en-US" sz="2400" dirty="0"/>
              <a:t>设计一致，</a:t>
            </a:r>
            <a:r>
              <a:rPr lang="zh-CN" altLang="zh-CN" sz="2400" dirty="0"/>
              <a:t>在每张</a:t>
            </a:r>
            <a:r>
              <a:rPr lang="zh-CN" altLang="en-US" sz="2400" dirty="0"/>
              <a:t>情绪</a:t>
            </a:r>
            <a:r>
              <a:rPr lang="zh-CN" altLang="zh-CN" sz="2400" dirty="0"/>
              <a:t>图片之前会出现相同句型结构与</a:t>
            </a:r>
            <a:r>
              <a:rPr lang="zh-CN" altLang="en-US" sz="2400" dirty="0"/>
              <a:t>近似相同</a:t>
            </a:r>
            <a:r>
              <a:rPr lang="zh-CN" altLang="zh-CN" sz="2400" dirty="0"/>
              <a:t>字数的</a:t>
            </a:r>
            <a:r>
              <a:rPr lang="zh-CN" altLang="en-US" sz="2400" dirty="0"/>
              <a:t>虚假</a:t>
            </a:r>
            <a:r>
              <a:rPr lang="zh-CN" altLang="zh-CN" sz="2400" dirty="0"/>
              <a:t>描述，例如“这是一个化妆后的特技演员”</a:t>
            </a:r>
            <a:r>
              <a:rPr lang="zh-CN" altLang="en-US" sz="2400" dirty="0"/>
              <a:t>，要求被试对之后出现的情绪图片进行负性情绪唤醒程度的评价。</a:t>
            </a:r>
            <a:endParaRPr lang="en-US" altLang="zh-CN" sz="2400" dirty="0"/>
          </a:p>
          <a:p>
            <a:pPr marL="0" indent="457200" algn="just">
              <a:lnSpc>
                <a:spcPct val="110000"/>
              </a:lnSpc>
              <a:buNone/>
            </a:pPr>
            <a:r>
              <a:rPr lang="en-US" altLang="zh-CN" sz="2400" dirty="0"/>
              <a:t>ER</a:t>
            </a:r>
            <a:r>
              <a:rPr lang="zh-CN" altLang="en-US" sz="2400" dirty="0"/>
              <a:t>设计，共</a:t>
            </a:r>
            <a:r>
              <a:rPr lang="en-US" altLang="zh-CN" sz="2400" dirty="0"/>
              <a:t>35trials</a:t>
            </a:r>
            <a:r>
              <a:rPr lang="zh-CN" altLang="en-US" sz="2400" dirty="0"/>
              <a:t>，中间没有单独的休息时间。每个</a:t>
            </a:r>
            <a:r>
              <a:rPr lang="en-US" altLang="zh-CN" sz="2400" dirty="0"/>
              <a:t>trials</a:t>
            </a:r>
            <a:r>
              <a:rPr lang="zh-CN" altLang="en-US" sz="2400" dirty="0"/>
              <a:t>由注视点（</a:t>
            </a:r>
            <a:r>
              <a:rPr lang="en-US" altLang="zh-CN" sz="2400" dirty="0"/>
              <a:t> 3.5s(25%)</a:t>
            </a:r>
            <a:r>
              <a:rPr lang="zh-CN" altLang="en-US" sz="2400" dirty="0"/>
              <a:t>，</a:t>
            </a:r>
            <a:r>
              <a:rPr lang="en-US" altLang="zh-CN" sz="2400" dirty="0"/>
              <a:t>4s(50%)</a:t>
            </a:r>
            <a:r>
              <a:rPr lang="zh-CN" altLang="en-US" sz="2400" dirty="0"/>
              <a:t>，</a:t>
            </a:r>
            <a:r>
              <a:rPr lang="en-US" altLang="zh-CN" sz="2400" dirty="0"/>
              <a:t>4.5s(25%) </a:t>
            </a:r>
            <a:r>
              <a:rPr lang="zh-CN" altLang="en-US" sz="2400" dirty="0"/>
              <a:t>），虚假描述（</a:t>
            </a:r>
            <a:r>
              <a:rPr lang="en-US" altLang="zh-CN" sz="2400" dirty="0"/>
              <a:t>3s</a:t>
            </a:r>
            <a:r>
              <a:rPr lang="zh-CN" altLang="en-US" sz="2400" dirty="0"/>
              <a:t>）</a:t>
            </a:r>
            <a:r>
              <a:rPr lang="en-US" altLang="zh-CN" sz="2400" dirty="0"/>
              <a:t>,</a:t>
            </a:r>
            <a:r>
              <a:rPr lang="zh-CN" altLang="en-US" sz="2400" dirty="0"/>
              <a:t>空屏（</a:t>
            </a:r>
            <a:r>
              <a:rPr lang="en-US" altLang="zh-CN" sz="2400" dirty="0"/>
              <a:t> 1s(25%)</a:t>
            </a:r>
            <a:r>
              <a:rPr lang="zh-CN" altLang="en-US" sz="2400" dirty="0"/>
              <a:t>，</a:t>
            </a:r>
            <a:r>
              <a:rPr lang="en-US" altLang="zh-CN" sz="2400" dirty="0"/>
              <a:t>1.5s(50%)</a:t>
            </a:r>
            <a:r>
              <a:rPr lang="zh-CN" altLang="en-US" sz="2400" dirty="0"/>
              <a:t>，</a:t>
            </a:r>
            <a:r>
              <a:rPr lang="en-US" altLang="zh-CN" sz="2400" dirty="0"/>
              <a:t>2s(25%) </a:t>
            </a:r>
            <a:r>
              <a:rPr lang="zh-CN" altLang="en-US" sz="2400" dirty="0"/>
              <a:t>），情绪图片（</a:t>
            </a:r>
            <a:r>
              <a:rPr lang="en-US" altLang="zh-CN" sz="2400" dirty="0"/>
              <a:t>5s</a:t>
            </a:r>
            <a:r>
              <a:rPr lang="zh-CN" altLang="en-US" sz="2400" dirty="0"/>
              <a:t>）组成，按键反应在情绪图片呈现时收集，所有指导语按键跳过。</a:t>
            </a:r>
            <a:endParaRPr lang="en-US" altLang="zh-CN" sz="2400" dirty="0"/>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987</Words>
  <Application>Microsoft Office PowerPoint</Application>
  <PresentationFormat>宽屏</PresentationFormat>
  <Paragraphs>74</Paragraphs>
  <Slides>10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宋体</vt:lpstr>
      <vt:lpstr>微软雅黑</vt:lpstr>
      <vt:lpstr>Arial</vt:lpstr>
      <vt:lpstr>Calibri</vt:lpstr>
      <vt:lpstr>Calibri Light</vt:lpstr>
      <vt:lpstr>Times New Roman</vt:lpstr>
      <vt:lpstr>Office 主题​​</vt:lpstr>
      <vt:lpstr>工作记忆刷新对内隐情绪调节的影响：来自fMRI的研究</vt:lpstr>
      <vt:lpstr>背景</vt:lpstr>
      <vt:lpstr>背景</vt:lpstr>
      <vt:lpstr>背景</vt:lpstr>
      <vt:lpstr>实验设计</vt:lpstr>
      <vt:lpstr>实验设计流程图</vt:lpstr>
      <vt:lpstr>实验任务流程图</vt:lpstr>
      <vt:lpstr>实验设计文字描述</vt:lpstr>
      <vt:lpstr>实验设计文字描述</vt:lpstr>
      <vt:lpstr>实验设计文字描述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Liu</dc:creator>
  <cp:lastModifiedBy>Qu Yukun</cp:lastModifiedBy>
  <cp:revision>141</cp:revision>
  <dcterms:created xsi:type="dcterms:W3CDTF">1900-01-01T00:00:00Z</dcterms:created>
  <dcterms:modified xsi:type="dcterms:W3CDTF">2019-05-29T14:05:46Z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2052-9.5.0</vt:lpwstr>
  </property>
</Properties>
</file>