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2" r:id="rId34"/>
    <p:sldId id="288" r:id="rId35"/>
    <p:sldId id="289"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9"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81" r:id="rId109"/>
    <p:sldId id="366" r:id="rId110"/>
    <p:sldId id="367" r:id="rId111"/>
    <p:sldId id="368" r:id="rId112"/>
    <p:sldId id="369" r:id="rId113"/>
    <p:sldId id="370" r:id="rId114"/>
    <p:sldId id="371" r:id="rId115"/>
    <p:sldId id="372" r:id="rId116"/>
    <p:sldId id="373" r:id="rId117"/>
    <p:sldId id="374" r:id="rId118"/>
    <p:sldId id="375" r:id="rId119"/>
    <p:sldId id="377" r:id="rId120"/>
    <p:sldId id="378" r:id="rId121"/>
    <p:sldId id="376" r:id="rId122"/>
    <p:sldId id="379" r:id="rId123"/>
    <p:sldId id="380"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484" r:id="rId226"/>
    <p:sldId id="486" r:id="rId227"/>
    <p:sldId id="487" r:id="rId228"/>
    <p:sldId id="488" r:id="rId229"/>
    <p:sldId id="489" r:id="rId2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www.w3schools.com/python/python_tuples.asp" TargetMode="External"/><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hyperlink" Target="https://www.w3schools.com/python/python_dictionaries.asp" TargetMode="External"/><Relationship Id="rId4" Type="http://schemas.openxmlformats.org/officeDocument/2006/relationships/hyperlink" Target="https://www.w3schools.com/python/python_sets.asp" TargetMode="Externa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16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16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16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171.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17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2.xml"/><Relationship Id="rId4" Type="http://schemas.openxmlformats.org/officeDocument/2006/relationships/image" Target="../media/image198.png"/></Relationships>
</file>

<file path=ppt/slides/_rels/slide19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229.png"/><Relationship Id="rId2" Type="http://schemas.openxmlformats.org/officeDocument/2006/relationships/image" Target="../media/image22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233.png"/><Relationship Id="rId2" Type="http://schemas.openxmlformats.org/officeDocument/2006/relationships/image" Target="../media/image232.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3.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EEF5-8950-9AA8-958D-9AB3AEE0EF99}"/>
              </a:ext>
            </a:extLst>
          </p:cNvPr>
          <p:cNvSpPr>
            <a:spLocks noGrp="1"/>
          </p:cNvSpPr>
          <p:nvPr>
            <p:ph type="ctrTitle"/>
          </p:nvPr>
        </p:nvSpPr>
        <p:spPr/>
        <p:txBody>
          <a:bodyPr/>
          <a:lstStyle/>
          <a:p>
            <a:r>
              <a:rPr lang="en-PH" dirty="0"/>
              <a:t>My journal to python</a:t>
            </a:r>
          </a:p>
        </p:txBody>
      </p:sp>
      <p:sp>
        <p:nvSpPr>
          <p:cNvPr id="3" name="Subtitle 2">
            <a:extLst>
              <a:ext uri="{FF2B5EF4-FFF2-40B4-BE49-F238E27FC236}">
                <a16:creationId xmlns:a16="http://schemas.microsoft.com/office/drawing/2014/main" id="{382211F0-8201-3624-A3A0-353E0D6E3B10}"/>
              </a:ext>
            </a:extLst>
          </p:cNvPr>
          <p:cNvSpPr>
            <a:spLocks noGrp="1"/>
          </p:cNvSpPr>
          <p:nvPr>
            <p:ph type="subTitle" idx="1"/>
          </p:nvPr>
        </p:nvSpPr>
        <p:spPr/>
        <p:txBody>
          <a:bodyPr/>
          <a:lstStyle/>
          <a:p>
            <a:r>
              <a:rPr lang="en-US" altLang="zh-TW" dirty="0"/>
              <a:t>4110E211 </a:t>
            </a:r>
            <a:r>
              <a:rPr lang="ja-JP" altLang="en-US" dirty="0"/>
              <a:t>尤拉梅</a:t>
            </a:r>
            <a:endParaRPr lang="en-US" altLang="zh-TW" dirty="0"/>
          </a:p>
          <a:p>
            <a:r>
              <a:rPr lang="en-US" altLang="zh-TW" dirty="0"/>
              <a:t>MY DEAR GREAT TEACHER</a:t>
            </a:r>
            <a:endParaRPr lang="zh-TW" altLang="en-US" dirty="0"/>
          </a:p>
          <a:p>
            <a:endParaRPr lang="en-PH" dirty="0"/>
          </a:p>
        </p:txBody>
      </p:sp>
    </p:spTree>
    <p:extLst>
      <p:ext uri="{BB962C8B-B14F-4D97-AF65-F5344CB8AC3E}">
        <p14:creationId xmlns:p14="http://schemas.microsoft.com/office/powerpoint/2010/main" val="32223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F4CA-B91E-948C-E842-6E3E0B006306}"/>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14AC381B-A40F-05DB-48FD-C31D33399040}"/>
              </a:ext>
            </a:extLst>
          </p:cNvPr>
          <p:cNvPicPr>
            <a:picLocks noGrp="1" noChangeAspect="1"/>
          </p:cNvPicPr>
          <p:nvPr>
            <p:ph idx="1"/>
          </p:nvPr>
        </p:nvPicPr>
        <p:blipFill>
          <a:blip r:embed="rId2"/>
          <a:stretch>
            <a:fillRect/>
          </a:stretch>
        </p:blipFill>
        <p:spPr>
          <a:xfrm>
            <a:off x="3899515" y="2593214"/>
            <a:ext cx="6319905" cy="3041412"/>
          </a:xfrm>
        </p:spPr>
      </p:pic>
      <p:sp>
        <p:nvSpPr>
          <p:cNvPr id="7" name="TextBox 6">
            <a:extLst>
              <a:ext uri="{FF2B5EF4-FFF2-40B4-BE49-F238E27FC236}">
                <a16:creationId xmlns:a16="http://schemas.microsoft.com/office/drawing/2014/main" id="{CA96A1A0-D110-6C55-D3F7-9D754F5FF890}"/>
              </a:ext>
            </a:extLst>
          </p:cNvPr>
          <p:cNvSpPr txBox="1"/>
          <p:nvPr/>
        </p:nvSpPr>
        <p:spPr>
          <a:xfrm>
            <a:off x="1581347" y="2223882"/>
            <a:ext cx="6103854" cy="369332"/>
          </a:xfrm>
          <a:prstGeom prst="rect">
            <a:avLst/>
          </a:prstGeom>
          <a:noFill/>
        </p:spPr>
        <p:txBody>
          <a:bodyPr wrap="square">
            <a:spAutoFit/>
          </a:bodyPr>
          <a:lstStyle/>
          <a:p>
            <a:r>
              <a:rPr lang="en-US" altLang="zh-TW" sz="1800" b="1" dirty="0"/>
              <a:t>Example</a:t>
            </a:r>
            <a:endParaRPr lang="en-US" altLang="zh-TW" b="1" dirty="0"/>
          </a:p>
        </p:txBody>
      </p:sp>
    </p:spTree>
    <p:extLst>
      <p:ext uri="{BB962C8B-B14F-4D97-AF65-F5344CB8AC3E}">
        <p14:creationId xmlns:p14="http://schemas.microsoft.com/office/powerpoint/2010/main" val="1694352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8AFC-665A-1ADB-C5F3-499D031E7805}"/>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EF12DD4B-0CB4-0A89-9633-F63A0581F6D2}"/>
              </a:ext>
            </a:extLst>
          </p:cNvPr>
          <p:cNvSpPr>
            <a:spLocks noGrp="1"/>
          </p:cNvSpPr>
          <p:nvPr>
            <p:ph idx="1"/>
          </p:nvPr>
        </p:nvSpPr>
        <p:spPr/>
        <p:txBody>
          <a:bodyPr/>
          <a:lstStyle/>
          <a:p>
            <a:r>
              <a:rPr lang="en-US" dirty="0"/>
              <a:t>The replace() method replaces a string with another string:</a:t>
            </a:r>
            <a:endParaRPr lang="en-PH" dirty="0"/>
          </a:p>
          <a:p>
            <a:endParaRPr lang="en-PH" dirty="0"/>
          </a:p>
        </p:txBody>
      </p:sp>
      <p:pic>
        <p:nvPicPr>
          <p:cNvPr id="5" name="Picture 4">
            <a:extLst>
              <a:ext uri="{FF2B5EF4-FFF2-40B4-BE49-F238E27FC236}">
                <a16:creationId xmlns:a16="http://schemas.microsoft.com/office/drawing/2014/main" id="{6F26D452-FAFB-860A-40E1-4598E77AFC7B}"/>
              </a:ext>
            </a:extLst>
          </p:cNvPr>
          <p:cNvPicPr>
            <a:picLocks noChangeAspect="1"/>
          </p:cNvPicPr>
          <p:nvPr/>
        </p:nvPicPr>
        <p:blipFill>
          <a:blip r:embed="rId2"/>
          <a:stretch>
            <a:fillRect/>
          </a:stretch>
        </p:blipFill>
        <p:spPr>
          <a:xfrm>
            <a:off x="4095336" y="2926036"/>
            <a:ext cx="4728153" cy="2183291"/>
          </a:xfrm>
          <a:prstGeom prst="rect">
            <a:avLst/>
          </a:prstGeom>
        </p:spPr>
      </p:pic>
    </p:spTree>
    <p:extLst>
      <p:ext uri="{BB962C8B-B14F-4D97-AF65-F5344CB8AC3E}">
        <p14:creationId xmlns:p14="http://schemas.microsoft.com/office/powerpoint/2010/main" val="242456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38E8-3321-D82A-5096-E4B28EB748F3}"/>
              </a:ext>
            </a:extLst>
          </p:cNvPr>
          <p:cNvSpPr>
            <a:spLocks noGrp="1"/>
          </p:cNvSpPr>
          <p:nvPr>
            <p:ph type="title"/>
          </p:nvPr>
        </p:nvSpPr>
        <p:spPr/>
        <p:txBody>
          <a:bodyPr>
            <a:normAutofit/>
          </a:bodyPr>
          <a:lstStyle/>
          <a:p>
            <a:r>
              <a:rPr lang="en-PH" sz="6000" b="1" dirty="0"/>
              <a:t>Split String</a:t>
            </a:r>
            <a:endParaRPr lang="en-PH" sz="6000" dirty="0"/>
          </a:p>
        </p:txBody>
      </p:sp>
      <p:sp>
        <p:nvSpPr>
          <p:cNvPr id="3" name="Content Placeholder 2">
            <a:extLst>
              <a:ext uri="{FF2B5EF4-FFF2-40B4-BE49-F238E27FC236}">
                <a16:creationId xmlns:a16="http://schemas.microsoft.com/office/drawing/2014/main" id="{9E191311-0691-07D7-5C6A-930052644AFC}"/>
              </a:ext>
            </a:extLst>
          </p:cNvPr>
          <p:cNvSpPr>
            <a:spLocks noGrp="1"/>
          </p:cNvSpPr>
          <p:nvPr>
            <p:ph idx="1"/>
          </p:nvPr>
        </p:nvSpPr>
        <p:spPr/>
        <p:txBody>
          <a:bodyPr/>
          <a:lstStyle/>
          <a:p>
            <a:r>
              <a:rPr lang="en-US" dirty="0"/>
              <a:t>The split() method returns a list where the text between the specified separator becomes the list items.</a:t>
            </a:r>
            <a:endParaRPr lang="en-PH" dirty="0"/>
          </a:p>
          <a:p>
            <a:endParaRPr lang="en-PH" dirty="0"/>
          </a:p>
        </p:txBody>
      </p:sp>
    </p:spTree>
    <p:extLst>
      <p:ext uri="{BB962C8B-B14F-4D97-AF65-F5344CB8AC3E}">
        <p14:creationId xmlns:p14="http://schemas.microsoft.com/office/powerpoint/2010/main" val="1512248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30B7-21D4-085C-640A-D38CD1CC35D3}"/>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0FD68408-DE1C-973F-ADF8-275A17B0091D}"/>
              </a:ext>
            </a:extLst>
          </p:cNvPr>
          <p:cNvSpPr>
            <a:spLocks noGrp="1"/>
          </p:cNvSpPr>
          <p:nvPr>
            <p:ph idx="1"/>
          </p:nvPr>
        </p:nvSpPr>
        <p:spPr/>
        <p:txBody>
          <a:bodyPr/>
          <a:lstStyle/>
          <a:p>
            <a:r>
              <a:rPr lang="en-US" dirty="0"/>
              <a:t>The split() method splits the string into substrings if it finds instances of the separator:</a:t>
            </a:r>
            <a:endParaRPr lang="en-PH" dirty="0"/>
          </a:p>
          <a:p>
            <a:endParaRPr lang="en-PH" dirty="0"/>
          </a:p>
        </p:txBody>
      </p:sp>
      <p:pic>
        <p:nvPicPr>
          <p:cNvPr id="5" name="Picture 4">
            <a:extLst>
              <a:ext uri="{FF2B5EF4-FFF2-40B4-BE49-F238E27FC236}">
                <a16:creationId xmlns:a16="http://schemas.microsoft.com/office/drawing/2014/main" id="{D46215C6-6944-289B-7CE0-F946680CAF4F}"/>
              </a:ext>
            </a:extLst>
          </p:cNvPr>
          <p:cNvPicPr>
            <a:picLocks noChangeAspect="1"/>
          </p:cNvPicPr>
          <p:nvPr/>
        </p:nvPicPr>
        <p:blipFill>
          <a:blip r:embed="rId2"/>
          <a:stretch>
            <a:fillRect/>
          </a:stretch>
        </p:blipFill>
        <p:spPr>
          <a:xfrm>
            <a:off x="3786479" y="2869476"/>
            <a:ext cx="4933473" cy="2192718"/>
          </a:xfrm>
          <a:prstGeom prst="rect">
            <a:avLst/>
          </a:prstGeom>
        </p:spPr>
      </p:pic>
    </p:spTree>
    <p:extLst>
      <p:ext uri="{BB962C8B-B14F-4D97-AF65-F5344CB8AC3E}">
        <p14:creationId xmlns:p14="http://schemas.microsoft.com/office/powerpoint/2010/main" val="25853303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824A-9824-E17E-A5AA-DBB38A1B9336}"/>
              </a:ext>
            </a:extLst>
          </p:cNvPr>
          <p:cNvSpPr>
            <a:spLocks noGrp="1"/>
          </p:cNvSpPr>
          <p:nvPr>
            <p:ph type="title"/>
          </p:nvPr>
        </p:nvSpPr>
        <p:spPr/>
        <p:txBody>
          <a:bodyPr>
            <a:normAutofit/>
          </a:bodyPr>
          <a:lstStyle/>
          <a:p>
            <a:r>
              <a:rPr lang="en-PH" sz="3600" b="1" dirty="0"/>
              <a:t>Python - String Concatenation</a:t>
            </a:r>
            <a:endParaRPr lang="en-PH" sz="3600" dirty="0"/>
          </a:p>
        </p:txBody>
      </p:sp>
      <p:sp>
        <p:nvSpPr>
          <p:cNvPr id="3" name="Content Placeholder 2">
            <a:extLst>
              <a:ext uri="{FF2B5EF4-FFF2-40B4-BE49-F238E27FC236}">
                <a16:creationId xmlns:a16="http://schemas.microsoft.com/office/drawing/2014/main" id="{8F0C15ED-9AFB-DCE5-68A0-C77AD9B711A7}"/>
              </a:ext>
            </a:extLst>
          </p:cNvPr>
          <p:cNvSpPr>
            <a:spLocks noGrp="1"/>
          </p:cNvSpPr>
          <p:nvPr>
            <p:ph idx="1"/>
          </p:nvPr>
        </p:nvSpPr>
        <p:spPr/>
        <p:txBody>
          <a:bodyPr/>
          <a:lstStyle/>
          <a:p>
            <a:r>
              <a:rPr lang="en-US" sz="2800" b="1" dirty="0"/>
              <a:t>String Concatenation</a:t>
            </a:r>
          </a:p>
          <a:p>
            <a:r>
              <a:rPr lang="en-US" sz="2800" dirty="0"/>
              <a:t>To concatenate, or combine, two strings you can use the + operator.</a:t>
            </a:r>
          </a:p>
          <a:p>
            <a:endParaRPr lang="en-PH" dirty="0"/>
          </a:p>
        </p:txBody>
      </p:sp>
    </p:spTree>
    <p:extLst>
      <p:ext uri="{BB962C8B-B14F-4D97-AF65-F5344CB8AC3E}">
        <p14:creationId xmlns:p14="http://schemas.microsoft.com/office/powerpoint/2010/main" val="19052848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3FE3-93A0-A3C4-E707-C003C86BEA46}"/>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4FE0FE7E-BF6F-B342-FFC2-B7AC9314800F}"/>
              </a:ext>
            </a:extLst>
          </p:cNvPr>
          <p:cNvSpPr>
            <a:spLocks noGrp="1"/>
          </p:cNvSpPr>
          <p:nvPr>
            <p:ph idx="1"/>
          </p:nvPr>
        </p:nvSpPr>
        <p:spPr/>
        <p:txBody>
          <a:bodyPr/>
          <a:lstStyle/>
          <a:p>
            <a:r>
              <a:rPr lang="en-US" dirty="0"/>
              <a:t>Merge variable a with variable b into variable c:</a:t>
            </a:r>
            <a:endParaRPr lang="en-PH" dirty="0"/>
          </a:p>
          <a:p>
            <a:endParaRPr lang="en-PH" dirty="0"/>
          </a:p>
        </p:txBody>
      </p:sp>
      <p:pic>
        <p:nvPicPr>
          <p:cNvPr id="5" name="Picture 4">
            <a:extLst>
              <a:ext uri="{FF2B5EF4-FFF2-40B4-BE49-F238E27FC236}">
                <a16:creationId xmlns:a16="http://schemas.microsoft.com/office/drawing/2014/main" id="{BD9C0827-DB64-3A66-7A4B-B031FF0EE00B}"/>
              </a:ext>
            </a:extLst>
          </p:cNvPr>
          <p:cNvPicPr>
            <a:picLocks noChangeAspect="1"/>
          </p:cNvPicPr>
          <p:nvPr/>
        </p:nvPicPr>
        <p:blipFill>
          <a:blip r:embed="rId2"/>
          <a:stretch>
            <a:fillRect/>
          </a:stretch>
        </p:blipFill>
        <p:spPr>
          <a:xfrm>
            <a:off x="4070457" y="2873705"/>
            <a:ext cx="4979275" cy="2273330"/>
          </a:xfrm>
          <a:prstGeom prst="rect">
            <a:avLst/>
          </a:prstGeom>
        </p:spPr>
      </p:pic>
    </p:spTree>
    <p:extLst>
      <p:ext uri="{BB962C8B-B14F-4D97-AF65-F5344CB8AC3E}">
        <p14:creationId xmlns:p14="http://schemas.microsoft.com/office/powerpoint/2010/main" val="14982728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93EF-E2FB-5D51-CB03-3C6BDEF21167}"/>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C34B52C9-9C54-594E-429F-AA671ADE6B4C}"/>
              </a:ext>
            </a:extLst>
          </p:cNvPr>
          <p:cNvSpPr>
            <a:spLocks noGrp="1"/>
          </p:cNvSpPr>
          <p:nvPr>
            <p:ph idx="1"/>
          </p:nvPr>
        </p:nvSpPr>
        <p:spPr/>
        <p:txBody>
          <a:bodyPr/>
          <a:lstStyle/>
          <a:p>
            <a:r>
              <a:rPr lang="en-US" dirty="0"/>
              <a:t>To add a space between them, add a " ":</a:t>
            </a:r>
            <a:endParaRPr lang="en-PH" dirty="0"/>
          </a:p>
          <a:p>
            <a:endParaRPr lang="en-PH" dirty="0"/>
          </a:p>
        </p:txBody>
      </p:sp>
      <p:pic>
        <p:nvPicPr>
          <p:cNvPr id="5" name="Picture 4">
            <a:extLst>
              <a:ext uri="{FF2B5EF4-FFF2-40B4-BE49-F238E27FC236}">
                <a16:creationId xmlns:a16="http://schemas.microsoft.com/office/drawing/2014/main" id="{EF5C2B7C-BD99-DC93-BA96-59D074D4CAE9}"/>
              </a:ext>
            </a:extLst>
          </p:cNvPr>
          <p:cNvPicPr>
            <a:picLocks noChangeAspect="1"/>
          </p:cNvPicPr>
          <p:nvPr/>
        </p:nvPicPr>
        <p:blipFill>
          <a:blip r:embed="rId2"/>
          <a:stretch>
            <a:fillRect/>
          </a:stretch>
        </p:blipFill>
        <p:spPr>
          <a:xfrm>
            <a:off x="3986829" y="2807521"/>
            <a:ext cx="4714111" cy="2536276"/>
          </a:xfrm>
          <a:prstGeom prst="rect">
            <a:avLst/>
          </a:prstGeom>
        </p:spPr>
      </p:pic>
    </p:spTree>
    <p:extLst>
      <p:ext uri="{BB962C8B-B14F-4D97-AF65-F5344CB8AC3E}">
        <p14:creationId xmlns:p14="http://schemas.microsoft.com/office/powerpoint/2010/main" val="39196916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4336-EA97-00D7-33AD-5C9476C13912}"/>
              </a:ext>
            </a:extLst>
          </p:cNvPr>
          <p:cNvSpPr>
            <a:spLocks noGrp="1"/>
          </p:cNvSpPr>
          <p:nvPr>
            <p:ph type="title"/>
          </p:nvPr>
        </p:nvSpPr>
        <p:spPr/>
        <p:txBody>
          <a:bodyPr>
            <a:normAutofit fontScale="90000"/>
          </a:bodyPr>
          <a:lstStyle/>
          <a:p>
            <a:r>
              <a:rPr lang="en-PH" sz="4400" b="1" dirty="0"/>
              <a:t>Python - Format - Strings</a:t>
            </a:r>
            <a:br>
              <a:rPr lang="en-PH" b="1" dirty="0"/>
            </a:br>
            <a:endParaRPr lang="en-PH" dirty="0"/>
          </a:p>
        </p:txBody>
      </p:sp>
    </p:spTree>
    <p:extLst>
      <p:ext uri="{BB962C8B-B14F-4D97-AF65-F5344CB8AC3E}">
        <p14:creationId xmlns:p14="http://schemas.microsoft.com/office/powerpoint/2010/main" val="29446595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83F2-1083-4344-BEEC-557B83884D02}"/>
              </a:ext>
            </a:extLst>
          </p:cNvPr>
          <p:cNvSpPr>
            <a:spLocks noGrp="1"/>
          </p:cNvSpPr>
          <p:nvPr>
            <p:ph type="title"/>
          </p:nvPr>
        </p:nvSpPr>
        <p:spPr/>
        <p:txBody>
          <a:bodyPr>
            <a:normAutofit fontScale="90000"/>
          </a:bodyPr>
          <a:lstStyle/>
          <a:p>
            <a:r>
              <a:rPr lang="en-PH" sz="6000" b="1" dirty="0"/>
              <a:t>String Format</a:t>
            </a:r>
            <a:br>
              <a:rPr lang="en-PH" b="1" dirty="0"/>
            </a:br>
            <a:endParaRPr lang="en-PH" dirty="0"/>
          </a:p>
        </p:txBody>
      </p:sp>
    </p:spTree>
    <p:extLst>
      <p:ext uri="{BB962C8B-B14F-4D97-AF65-F5344CB8AC3E}">
        <p14:creationId xmlns:p14="http://schemas.microsoft.com/office/powerpoint/2010/main" val="2339725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933B-BAC0-C9BE-2E4E-71BDFEA9AAC8}"/>
              </a:ext>
            </a:extLst>
          </p:cNvPr>
          <p:cNvSpPr>
            <a:spLocks noGrp="1"/>
          </p:cNvSpPr>
          <p:nvPr>
            <p:ph type="title"/>
          </p:nvPr>
        </p:nvSpPr>
        <p:spPr/>
        <p:txBody>
          <a:bodyPr>
            <a:noAutofit/>
          </a:bodyPr>
          <a:lstStyle/>
          <a:p>
            <a:r>
              <a:rPr lang="en-US" sz="2800" dirty="0"/>
              <a:t>As we learned in the Python Variables chapter, we cannot combine strings and numbers like this:</a:t>
            </a:r>
            <a:br>
              <a:rPr lang="en-PH" sz="2800" dirty="0"/>
            </a:br>
            <a:endParaRPr lang="en-PH" sz="2800" dirty="0"/>
          </a:p>
        </p:txBody>
      </p:sp>
      <p:sp>
        <p:nvSpPr>
          <p:cNvPr id="3" name="Content Placeholder 2">
            <a:extLst>
              <a:ext uri="{FF2B5EF4-FFF2-40B4-BE49-F238E27FC236}">
                <a16:creationId xmlns:a16="http://schemas.microsoft.com/office/drawing/2014/main" id="{5A58A575-CDA1-24B7-9CF4-A621CD905B28}"/>
              </a:ext>
            </a:extLst>
          </p:cNvPr>
          <p:cNvSpPr>
            <a:spLocks noGrp="1"/>
          </p:cNvSpPr>
          <p:nvPr>
            <p:ph idx="1"/>
          </p:nvPr>
        </p:nvSpPr>
        <p:spPr/>
        <p:txBody>
          <a:bodyPr/>
          <a:lstStyle/>
          <a:p>
            <a:r>
              <a:rPr lang="en-PH" b="1" dirty="0"/>
              <a:t>Example</a:t>
            </a:r>
          </a:p>
          <a:p>
            <a:endParaRPr lang="en-PH" dirty="0"/>
          </a:p>
        </p:txBody>
      </p:sp>
      <p:pic>
        <p:nvPicPr>
          <p:cNvPr id="4" name="Picture 3">
            <a:extLst>
              <a:ext uri="{FF2B5EF4-FFF2-40B4-BE49-F238E27FC236}">
                <a16:creationId xmlns:a16="http://schemas.microsoft.com/office/drawing/2014/main" id="{6F4768AA-FFCE-0FF3-702F-17EA02F8829B}"/>
              </a:ext>
            </a:extLst>
          </p:cNvPr>
          <p:cNvPicPr>
            <a:picLocks noChangeAspect="1"/>
          </p:cNvPicPr>
          <p:nvPr/>
        </p:nvPicPr>
        <p:blipFill>
          <a:blip r:embed="rId2"/>
          <a:stretch>
            <a:fillRect/>
          </a:stretch>
        </p:blipFill>
        <p:spPr>
          <a:xfrm>
            <a:off x="3227814" y="2636790"/>
            <a:ext cx="6050804" cy="2829555"/>
          </a:xfrm>
          <a:prstGeom prst="rect">
            <a:avLst/>
          </a:prstGeom>
        </p:spPr>
      </p:pic>
    </p:spTree>
    <p:extLst>
      <p:ext uri="{BB962C8B-B14F-4D97-AF65-F5344CB8AC3E}">
        <p14:creationId xmlns:p14="http://schemas.microsoft.com/office/powerpoint/2010/main" val="2085048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8150-ED13-8A2F-C132-DD652FE6A59E}"/>
              </a:ext>
            </a:extLst>
          </p:cNvPr>
          <p:cNvSpPr>
            <a:spLocks noGrp="1"/>
          </p:cNvSpPr>
          <p:nvPr>
            <p:ph type="title"/>
          </p:nvPr>
        </p:nvSpPr>
        <p:spPr/>
        <p:txBody>
          <a:bodyPr/>
          <a:lstStyle/>
          <a:p>
            <a:r>
              <a:rPr lang="en-PH" b="1" dirty="0"/>
              <a:t>Example</a:t>
            </a:r>
            <a:br>
              <a:rPr lang="en-PH" b="1" dirty="0"/>
            </a:br>
            <a:endParaRPr lang="en-PH" dirty="0"/>
          </a:p>
        </p:txBody>
      </p:sp>
      <p:sp>
        <p:nvSpPr>
          <p:cNvPr id="6" name="Rectangle 2">
            <a:extLst>
              <a:ext uri="{FF2B5EF4-FFF2-40B4-BE49-F238E27FC236}">
                <a16:creationId xmlns:a16="http://schemas.microsoft.com/office/drawing/2014/main" id="{A9E79689-38C2-848F-F9FD-CF0702B41315}"/>
              </a:ext>
            </a:extLst>
          </p:cNvPr>
          <p:cNvSpPr>
            <a:spLocks noChangeArrowheads="1"/>
          </p:cNvSpPr>
          <p:nvPr/>
        </p:nvSpPr>
        <p:spPr bwMode="auto">
          <a:xfrm>
            <a:off x="1451579" y="2041028"/>
            <a:ext cx="7389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Use the </a:t>
            </a:r>
            <a:r>
              <a:rPr kumimoji="0" lang="en-US" altLang="en-US" sz="2400" b="0" i="0" u="none" strike="noStrike" cap="none" normalizeH="0" baseline="0" dirty="0">
                <a:ln>
                  <a:noFill/>
                </a:ln>
                <a:solidFill>
                  <a:schemeClr val="tx1"/>
                </a:solidFill>
                <a:effectLst/>
                <a:latin typeface="Arial Unicode MS"/>
              </a:rPr>
              <a:t>format()</a:t>
            </a:r>
            <a:r>
              <a:rPr kumimoji="0" lang="en-US" altLang="en-US" sz="2400" b="0" i="0" u="none" strike="noStrike" cap="none" normalizeH="0" baseline="0" dirty="0">
                <a:ln>
                  <a:noFill/>
                </a:ln>
                <a:solidFill>
                  <a:schemeClr val="tx1"/>
                </a:solidFill>
                <a:effectLst/>
              </a:rPr>
              <a:t> method to insert numbers into strings: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29AF766-09D9-EEEC-E614-3D628B487A87}"/>
              </a:ext>
            </a:extLst>
          </p:cNvPr>
          <p:cNvPicPr>
            <a:picLocks noChangeAspect="1"/>
          </p:cNvPicPr>
          <p:nvPr/>
        </p:nvPicPr>
        <p:blipFill>
          <a:blip r:embed="rId2"/>
          <a:stretch>
            <a:fillRect/>
          </a:stretch>
        </p:blipFill>
        <p:spPr>
          <a:xfrm>
            <a:off x="3948605" y="2909363"/>
            <a:ext cx="4609222" cy="2416781"/>
          </a:xfrm>
          <a:prstGeom prst="rect">
            <a:avLst/>
          </a:prstGeom>
        </p:spPr>
      </p:pic>
    </p:spTree>
    <p:extLst>
      <p:ext uri="{BB962C8B-B14F-4D97-AF65-F5344CB8AC3E}">
        <p14:creationId xmlns:p14="http://schemas.microsoft.com/office/powerpoint/2010/main" val="44538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4A3E-9507-8361-2F1C-2DBB97DE2A99}"/>
              </a:ext>
            </a:extLst>
          </p:cNvPr>
          <p:cNvSpPr>
            <a:spLocks noGrp="1"/>
          </p:cNvSpPr>
          <p:nvPr>
            <p:ph type="title"/>
          </p:nvPr>
        </p:nvSpPr>
        <p:spPr/>
        <p:txBody>
          <a:bodyPr>
            <a:normAutofit fontScale="90000"/>
          </a:bodyPr>
          <a:lstStyle/>
          <a:p>
            <a:r>
              <a:rPr lang="en-US" altLang="zh-TW" sz="3200" dirty="0"/>
              <a:t>You have to use the same number of spaces in the same block of code, otherwise Python will give you an error:</a:t>
            </a:r>
            <a:br>
              <a:rPr lang="en-US" altLang="zh-TW" sz="3200" dirty="0"/>
            </a:br>
            <a:endParaRPr lang="en-PH" dirty="0"/>
          </a:p>
        </p:txBody>
      </p:sp>
      <p:pic>
        <p:nvPicPr>
          <p:cNvPr id="5" name="Content Placeholder 4">
            <a:extLst>
              <a:ext uri="{FF2B5EF4-FFF2-40B4-BE49-F238E27FC236}">
                <a16:creationId xmlns:a16="http://schemas.microsoft.com/office/drawing/2014/main" id="{DF297AF9-9C04-7377-D7A2-2E39224D0DAE}"/>
              </a:ext>
            </a:extLst>
          </p:cNvPr>
          <p:cNvPicPr>
            <a:picLocks noGrp="1" noChangeAspect="1"/>
          </p:cNvPicPr>
          <p:nvPr>
            <p:ph idx="1"/>
          </p:nvPr>
        </p:nvPicPr>
        <p:blipFill>
          <a:blip r:embed="rId2"/>
          <a:stretch>
            <a:fillRect/>
          </a:stretch>
        </p:blipFill>
        <p:spPr>
          <a:xfrm>
            <a:off x="4785884" y="2432201"/>
            <a:ext cx="5461052" cy="3073051"/>
          </a:xfrm>
        </p:spPr>
      </p:pic>
    </p:spTree>
    <p:extLst>
      <p:ext uri="{BB962C8B-B14F-4D97-AF65-F5344CB8AC3E}">
        <p14:creationId xmlns:p14="http://schemas.microsoft.com/office/powerpoint/2010/main" val="27272104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6ECF-D0FA-D88C-20DA-D7BA456B874E}"/>
              </a:ext>
            </a:extLst>
          </p:cNvPr>
          <p:cNvSpPr>
            <a:spLocks noGrp="1"/>
          </p:cNvSpPr>
          <p:nvPr>
            <p:ph type="title"/>
          </p:nvPr>
        </p:nvSpPr>
        <p:spPr/>
        <p:txBody>
          <a:bodyPr>
            <a:noAutofit/>
          </a:bodyPr>
          <a:lstStyle/>
          <a:p>
            <a:r>
              <a:rPr lang="en-US" sz="2400" dirty="0"/>
              <a:t>The format() method takes unlimited number of arguments, and are placed into the respective placeholders:</a:t>
            </a:r>
            <a:endParaRPr lang="en-PH" sz="2400" dirty="0"/>
          </a:p>
        </p:txBody>
      </p:sp>
      <p:sp>
        <p:nvSpPr>
          <p:cNvPr id="3" name="Content Placeholder 2">
            <a:extLst>
              <a:ext uri="{FF2B5EF4-FFF2-40B4-BE49-F238E27FC236}">
                <a16:creationId xmlns:a16="http://schemas.microsoft.com/office/drawing/2014/main" id="{00783F6C-D07E-3463-D652-1DCEF0D4A2FE}"/>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0758DFFA-BA00-34FB-E7A2-01AAA8296149}"/>
              </a:ext>
            </a:extLst>
          </p:cNvPr>
          <p:cNvPicPr>
            <a:picLocks noChangeAspect="1"/>
          </p:cNvPicPr>
          <p:nvPr/>
        </p:nvPicPr>
        <p:blipFill>
          <a:blip r:embed="rId2"/>
          <a:stretch>
            <a:fillRect/>
          </a:stretch>
        </p:blipFill>
        <p:spPr>
          <a:xfrm>
            <a:off x="3507328" y="2846043"/>
            <a:ext cx="4637430" cy="2338700"/>
          </a:xfrm>
          <a:prstGeom prst="rect">
            <a:avLst/>
          </a:prstGeom>
        </p:spPr>
      </p:pic>
    </p:spTree>
    <p:extLst>
      <p:ext uri="{BB962C8B-B14F-4D97-AF65-F5344CB8AC3E}">
        <p14:creationId xmlns:p14="http://schemas.microsoft.com/office/powerpoint/2010/main" val="17178898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169B7-2F35-5DFD-7C0A-B960FCB00116}"/>
              </a:ext>
            </a:extLst>
          </p:cNvPr>
          <p:cNvSpPr>
            <a:spLocks noGrp="1"/>
          </p:cNvSpPr>
          <p:nvPr>
            <p:ph idx="1"/>
          </p:nvPr>
        </p:nvSpPr>
        <p:spPr/>
        <p:txBody>
          <a:bodyPr/>
          <a:lstStyle/>
          <a:p>
            <a:r>
              <a:rPr lang="en-PH" b="1" dirty="0"/>
              <a:t>Example</a:t>
            </a:r>
          </a:p>
          <a:p>
            <a:endParaRPr lang="en-PH" dirty="0"/>
          </a:p>
        </p:txBody>
      </p:sp>
      <p:sp>
        <p:nvSpPr>
          <p:cNvPr id="4" name="Rectangle 1">
            <a:extLst>
              <a:ext uri="{FF2B5EF4-FFF2-40B4-BE49-F238E27FC236}">
                <a16:creationId xmlns:a16="http://schemas.microsoft.com/office/drawing/2014/main" id="{D84D6F9F-82C2-C23B-9F8C-AE399D6AE707}"/>
              </a:ext>
            </a:extLst>
          </p:cNvPr>
          <p:cNvSpPr>
            <a:spLocks noGrp="1" noChangeArrowheads="1"/>
          </p:cNvSpPr>
          <p:nvPr>
            <p:ph type="title"/>
          </p:nvPr>
        </p:nvSpPr>
        <p:spPr bwMode="auto">
          <a:xfrm>
            <a:off x="1451579" y="1144470"/>
            <a:ext cx="94576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use index numbers </a:t>
            </a:r>
            <a:r>
              <a:rPr kumimoji="0" lang="en-US" altLang="en-US" sz="1800" b="0" i="0" u="none" strike="noStrike" cap="none" normalizeH="0" baseline="0" dirty="0">
                <a:ln>
                  <a:noFill/>
                </a:ln>
                <a:solidFill>
                  <a:schemeClr val="tx1"/>
                </a:solidFill>
                <a:effectLst/>
                <a:latin typeface="Arial Unicode MS"/>
              </a:rPr>
              <a:t>{0}</a:t>
            </a:r>
            <a:r>
              <a:rPr kumimoji="0" lang="en-US" altLang="en-US" sz="1800" b="0" i="0" u="none" strike="noStrike" cap="none" normalizeH="0" baseline="0" dirty="0">
                <a:ln>
                  <a:noFill/>
                </a:ln>
                <a:solidFill>
                  <a:schemeClr val="tx1"/>
                </a:solidFill>
                <a:effectLst/>
              </a:rPr>
              <a:t> to be sure the arguments are placed in the correct placeholders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313DDF0-C0F3-2677-B557-CA45308A1FDF}"/>
              </a:ext>
            </a:extLst>
          </p:cNvPr>
          <p:cNvPicPr>
            <a:picLocks noChangeAspect="1"/>
          </p:cNvPicPr>
          <p:nvPr/>
        </p:nvPicPr>
        <p:blipFill>
          <a:blip r:embed="rId2"/>
          <a:stretch>
            <a:fillRect/>
          </a:stretch>
        </p:blipFill>
        <p:spPr>
          <a:xfrm>
            <a:off x="3178648" y="2835207"/>
            <a:ext cx="5710827" cy="2245840"/>
          </a:xfrm>
          <a:prstGeom prst="rect">
            <a:avLst/>
          </a:prstGeom>
        </p:spPr>
      </p:pic>
    </p:spTree>
    <p:extLst>
      <p:ext uri="{BB962C8B-B14F-4D97-AF65-F5344CB8AC3E}">
        <p14:creationId xmlns:p14="http://schemas.microsoft.com/office/powerpoint/2010/main" val="9855791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F387-EF89-F610-77AE-878B9DCCB08F}"/>
              </a:ext>
            </a:extLst>
          </p:cNvPr>
          <p:cNvSpPr>
            <a:spLocks noGrp="1"/>
          </p:cNvSpPr>
          <p:nvPr>
            <p:ph type="title"/>
          </p:nvPr>
        </p:nvSpPr>
        <p:spPr/>
        <p:txBody>
          <a:bodyPr>
            <a:normAutofit fontScale="90000"/>
          </a:bodyPr>
          <a:lstStyle/>
          <a:p>
            <a:r>
              <a:rPr lang="en-PH" sz="4000" b="1" dirty="0"/>
              <a:t>Python - Escape Characters</a:t>
            </a:r>
            <a:br>
              <a:rPr lang="en-PH" b="1" dirty="0"/>
            </a:br>
            <a:endParaRPr lang="en-PH" dirty="0"/>
          </a:p>
        </p:txBody>
      </p:sp>
    </p:spTree>
    <p:extLst>
      <p:ext uri="{BB962C8B-B14F-4D97-AF65-F5344CB8AC3E}">
        <p14:creationId xmlns:p14="http://schemas.microsoft.com/office/powerpoint/2010/main" val="407251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2707-BD7E-6D33-725E-44AAD96D23BA}"/>
              </a:ext>
            </a:extLst>
          </p:cNvPr>
          <p:cNvSpPr>
            <a:spLocks noGrp="1"/>
          </p:cNvSpPr>
          <p:nvPr>
            <p:ph type="title"/>
          </p:nvPr>
        </p:nvSpPr>
        <p:spPr/>
        <p:txBody>
          <a:bodyPr/>
          <a:lstStyle/>
          <a:p>
            <a:r>
              <a:rPr lang="en-PH" b="1" dirty="0"/>
              <a:t>Escape Character</a:t>
            </a:r>
            <a:br>
              <a:rPr lang="en-PH" b="1" dirty="0"/>
            </a:br>
            <a:endParaRPr lang="en-PH" dirty="0"/>
          </a:p>
        </p:txBody>
      </p:sp>
      <p:sp>
        <p:nvSpPr>
          <p:cNvPr id="4" name="Rectangle 1">
            <a:extLst>
              <a:ext uri="{FF2B5EF4-FFF2-40B4-BE49-F238E27FC236}">
                <a16:creationId xmlns:a16="http://schemas.microsoft.com/office/drawing/2014/main" id="{BD295462-5DBC-F410-2AA9-FDA34E9DFA57}"/>
              </a:ext>
            </a:extLst>
          </p:cNvPr>
          <p:cNvSpPr>
            <a:spLocks noGrp="1" noChangeArrowheads="1"/>
          </p:cNvSpPr>
          <p:nvPr>
            <p:ph idx="1"/>
          </p:nvPr>
        </p:nvSpPr>
        <p:spPr bwMode="auto">
          <a:xfrm>
            <a:off x="285075" y="2378427"/>
            <a:ext cx="91280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To insert characters that are illegal in a string, use an escape character.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An escape character is a backslash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followed by the character you want to insert.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2410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ACC1-AF34-E9E3-03EE-012692A8EB6C}"/>
              </a:ext>
            </a:extLst>
          </p:cNvPr>
          <p:cNvSpPr>
            <a:spLocks noGrp="1"/>
          </p:cNvSpPr>
          <p:nvPr>
            <p:ph type="title"/>
          </p:nvPr>
        </p:nvSpPr>
        <p:spPr/>
        <p:txBody>
          <a:bodyPr>
            <a:normAutofit fontScale="90000"/>
          </a:bodyPr>
          <a:lstStyle/>
          <a:p>
            <a:br>
              <a:rPr lang="en-PH" b="1" dirty="0"/>
            </a:br>
            <a:r>
              <a:rPr lang="en-US" sz="1800" dirty="0"/>
              <a:t>An example of an illegal character is a double quote inside a string that is surrounded by double quotes:</a:t>
            </a:r>
            <a:br>
              <a:rPr lang="en-PH" sz="1800" dirty="0"/>
            </a:br>
            <a:endParaRPr lang="en-PH" sz="1800" dirty="0"/>
          </a:p>
        </p:txBody>
      </p:sp>
      <p:sp>
        <p:nvSpPr>
          <p:cNvPr id="3" name="Content Placeholder 2">
            <a:extLst>
              <a:ext uri="{FF2B5EF4-FFF2-40B4-BE49-F238E27FC236}">
                <a16:creationId xmlns:a16="http://schemas.microsoft.com/office/drawing/2014/main" id="{03FD0B15-ABD1-381E-098C-0477BB2DB552}"/>
              </a:ext>
            </a:extLst>
          </p:cNvPr>
          <p:cNvSpPr>
            <a:spLocks noGrp="1"/>
          </p:cNvSpPr>
          <p:nvPr>
            <p:ph idx="1"/>
          </p:nvPr>
        </p:nvSpPr>
        <p:spPr/>
        <p:txBody>
          <a:bodyPr/>
          <a:lstStyle/>
          <a:p>
            <a:r>
              <a:rPr lang="en-PH" b="1" dirty="0"/>
              <a:t>Example </a:t>
            </a:r>
            <a:br>
              <a:rPr lang="en-PH" b="1" dirty="0"/>
            </a:br>
            <a:r>
              <a:rPr lang="en-US" dirty="0"/>
              <a:t>You will get an error if you use double quotes inside a string that is surrounded by double quotes:</a:t>
            </a:r>
            <a:endParaRPr lang="en-PH" dirty="0"/>
          </a:p>
        </p:txBody>
      </p:sp>
      <p:pic>
        <p:nvPicPr>
          <p:cNvPr id="5" name="Picture 4">
            <a:extLst>
              <a:ext uri="{FF2B5EF4-FFF2-40B4-BE49-F238E27FC236}">
                <a16:creationId xmlns:a16="http://schemas.microsoft.com/office/drawing/2014/main" id="{62D20A1E-7E1E-885F-FCF5-982DCD3D186B}"/>
              </a:ext>
            </a:extLst>
          </p:cNvPr>
          <p:cNvPicPr>
            <a:picLocks noChangeAspect="1"/>
          </p:cNvPicPr>
          <p:nvPr/>
        </p:nvPicPr>
        <p:blipFill>
          <a:blip r:embed="rId2"/>
          <a:stretch>
            <a:fillRect/>
          </a:stretch>
        </p:blipFill>
        <p:spPr>
          <a:xfrm>
            <a:off x="3773585" y="2994795"/>
            <a:ext cx="5285853" cy="2558114"/>
          </a:xfrm>
          <a:prstGeom prst="rect">
            <a:avLst/>
          </a:prstGeom>
        </p:spPr>
      </p:pic>
    </p:spTree>
    <p:extLst>
      <p:ext uri="{BB962C8B-B14F-4D97-AF65-F5344CB8AC3E}">
        <p14:creationId xmlns:p14="http://schemas.microsoft.com/office/powerpoint/2010/main" val="28108204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1720-B3CC-F401-2157-DBA87EF8264E}"/>
              </a:ext>
            </a:extLst>
          </p:cNvPr>
          <p:cNvSpPr>
            <a:spLocks noGrp="1"/>
          </p:cNvSpPr>
          <p:nvPr>
            <p:ph type="title"/>
          </p:nvPr>
        </p:nvSpPr>
        <p:spPr/>
        <p:txBody>
          <a:bodyPr/>
          <a:lstStyle/>
          <a:p>
            <a:r>
              <a:rPr lang="en-PH" b="1" dirty="0"/>
              <a:t>Example</a:t>
            </a:r>
            <a:br>
              <a:rPr lang="en-PH" b="1" dirty="0"/>
            </a:br>
            <a:endParaRPr lang="en-PH" dirty="0"/>
          </a:p>
        </p:txBody>
      </p:sp>
      <p:sp>
        <p:nvSpPr>
          <p:cNvPr id="3" name="Content Placeholder 2">
            <a:extLst>
              <a:ext uri="{FF2B5EF4-FFF2-40B4-BE49-F238E27FC236}">
                <a16:creationId xmlns:a16="http://schemas.microsoft.com/office/drawing/2014/main" id="{4EAF97A0-AE0F-F997-70FC-281F63E54AEC}"/>
              </a:ext>
            </a:extLst>
          </p:cNvPr>
          <p:cNvSpPr>
            <a:spLocks noGrp="1"/>
          </p:cNvSpPr>
          <p:nvPr>
            <p:ph idx="1"/>
          </p:nvPr>
        </p:nvSpPr>
        <p:spPr/>
        <p:txBody>
          <a:bodyPr/>
          <a:lstStyle/>
          <a:p>
            <a:r>
              <a:rPr lang="en-US" dirty="0"/>
              <a:t>The escape character allows you to use double quotes when you normally would not be allowed:</a:t>
            </a:r>
            <a:endParaRPr lang="en-PH" dirty="0"/>
          </a:p>
        </p:txBody>
      </p:sp>
      <p:pic>
        <p:nvPicPr>
          <p:cNvPr id="5" name="Picture 4">
            <a:extLst>
              <a:ext uri="{FF2B5EF4-FFF2-40B4-BE49-F238E27FC236}">
                <a16:creationId xmlns:a16="http://schemas.microsoft.com/office/drawing/2014/main" id="{25233BD4-BB14-D861-F4AC-61D3E3FC5F79}"/>
              </a:ext>
            </a:extLst>
          </p:cNvPr>
          <p:cNvPicPr>
            <a:picLocks noChangeAspect="1"/>
          </p:cNvPicPr>
          <p:nvPr/>
        </p:nvPicPr>
        <p:blipFill>
          <a:blip r:embed="rId2"/>
          <a:stretch>
            <a:fillRect/>
          </a:stretch>
        </p:blipFill>
        <p:spPr>
          <a:xfrm>
            <a:off x="3542437" y="3134412"/>
            <a:ext cx="5262198" cy="1795807"/>
          </a:xfrm>
          <a:prstGeom prst="rect">
            <a:avLst/>
          </a:prstGeom>
        </p:spPr>
      </p:pic>
    </p:spTree>
    <p:extLst>
      <p:ext uri="{BB962C8B-B14F-4D97-AF65-F5344CB8AC3E}">
        <p14:creationId xmlns:p14="http://schemas.microsoft.com/office/powerpoint/2010/main" val="37748228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3041-C6EF-9A9C-A320-74B93DE78B7E}"/>
              </a:ext>
            </a:extLst>
          </p:cNvPr>
          <p:cNvSpPr>
            <a:spLocks noGrp="1"/>
          </p:cNvSpPr>
          <p:nvPr>
            <p:ph type="title"/>
          </p:nvPr>
        </p:nvSpPr>
        <p:spPr/>
        <p:txBody>
          <a:bodyPr/>
          <a:lstStyle/>
          <a:p>
            <a:r>
              <a:rPr lang="en-PH" b="1" dirty="0"/>
              <a:t>Escape Characters</a:t>
            </a:r>
            <a:br>
              <a:rPr lang="en-PH" b="1" dirty="0"/>
            </a:br>
            <a:endParaRPr lang="en-PH" dirty="0"/>
          </a:p>
        </p:txBody>
      </p:sp>
      <p:sp>
        <p:nvSpPr>
          <p:cNvPr id="3" name="Content Placeholder 2">
            <a:extLst>
              <a:ext uri="{FF2B5EF4-FFF2-40B4-BE49-F238E27FC236}">
                <a16:creationId xmlns:a16="http://schemas.microsoft.com/office/drawing/2014/main" id="{3A319A5E-0A43-9D17-A5D7-4673051E883B}"/>
              </a:ext>
            </a:extLst>
          </p:cNvPr>
          <p:cNvSpPr>
            <a:spLocks noGrp="1"/>
          </p:cNvSpPr>
          <p:nvPr>
            <p:ph idx="1"/>
          </p:nvPr>
        </p:nvSpPr>
        <p:spPr/>
        <p:txBody>
          <a:bodyPr/>
          <a:lstStyle/>
          <a:p>
            <a:r>
              <a:rPr lang="en-US" dirty="0"/>
              <a:t>Other escape characters used in Python:</a:t>
            </a:r>
            <a:endParaRPr lang="en-PH" dirty="0"/>
          </a:p>
        </p:txBody>
      </p:sp>
      <p:pic>
        <p:nvPicPr>
          <p:cNvPr id="5" name="Picture 4">
            <a:extLst>
              <a:ext uri="{FF2B5EF4-FFF2-40B4-BE49-F238E27FC236}">
                <a16:creationId xmlns:a16="http://schemas.microsoft.com/office/drawing/2014/main" id="{24EAD9B6-C611-3EC4-6AD6-550B182A50FB}"/>
              </a:ext>
            </a:extLst>
          </p:cNvPr>
          <p:cNvPicPr>
            <a:picLocks noChangeAspect="1"/>
          </p:cNvPicPr>
          <p:nvPr/>
        </p:nvPicPr>
        <p:blipFill>
          <a:blip r:embed="rId2"/>
          <a:stretch>
            <a:fillRect/>
          </a:stretch>
        </p:blipFill>
        <p:spPr>
          <a:xfrm>
            <a:off x="2877973" y="2501092"/>
            <a:ext cx="6750485" cy="3552389"/>
          </a:xfrm>
          <a:prstGeom prst="rect">
            <a:avLst/>
          </a:prstGeom>
        </p:spPr>
      </p:pic>
    </p:spTree>
    <p:extLst>
      <p:ext uri="{BB962C8B-B14F-4D97-AF65-F5344CB8AC3E}">
        <p14:creationId xmlns:p14="http://schemas.microsoft.com/office/powerpoint/2010/main" val="26324191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5A3F-127A-0705-A410-79642CF4F809}"/>
              </a:ext>
            </a:extLst>
          </p:cNvPr>
          <p:cNvSpPr>
            <a:spLocks noGrp="1"/>
          </p:cNvSpPr>
          <p:nvPr>
            <p:ph type="title"/>
          </p:nvPr>
        </p:nvSpPr>
        <p:spPr/>
        <p:txBody>
          <a:bodyPr>
            <a:normAutofit fontScale="90000"/>
          </a:bodyPr>
          <a:lstStyle/>
          <a:p>
            <a:r>
              <a:rPr lang="en-PH" sz="4400" b="1" dirty="0"/>
              <a:t>Python - String Methods</a:t>
            </a:r>
            <a:br>
              <a:rPr lang="en-PH" b="1" dirty="0"/>
            </a:br>
            <a:endParaRPr lang="en-PH" dirty="0"/>
          </a:p>
        </p:txBody>
      </p:sp>
    </p:spTree>
    <p:extLst>
      <p:ext uri="{BB962C8B-B14F-4D97-AF65-F5344CB8AC3E}">
        <p14:creationId xmlns:p14="http://schemas.microsoft.com/office/powerpoint/2010/main" val="36203986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8724-DECD-1A3D-000D-20BC00E18512}"/>
              </a:ext>
            </a:extLst>
          </p:cNvPr>
          <p:cNvSpPr>
            <a:spLocks noGrp="1"/>
          </p:cNvSpPr>
          <p:nvPr>
            <p:ph type="title"/>
          </p:nvPr>
        </p:nvSpPr>
        <p:spPr/>
        <p:txBody>
          <a:bodyPr/>
          <a:lstStyle/>
          <a:p>
            <a:r>
              <a:rPr lang="en-PH" b="1" dirty="0"/>
              <a:t>String Methods</a:t>
            </a:r>
            <a:br>
              <a:rPr lang="en-PH" b="1" dirty="0"/>
            </a:br>
            <a:endParaRPr lang="en-PH" dirty="0"/>
          </a:p>
        </p:txBody>
      </p:sp>
      <p:sp>
        <p:nvSpPr>
          <p:cNvPr id="3" name="Content Placeholder 2">
            <a:extLst>
              <a:ext uri="{FF2B5EF4-FFF2-40B4-BE49-F238E27FC236}">
                <a16:creationId xmlns:a16="http://schemas.microsoft.com/office/drawing/2014/main" id="{A55F76DB-D328-ABE2-E074-311F10A24749}"/>
              </a:ext>
            </a:extLst>
          </p:cNvPr>
          <p:cNvSpPr>
            <a:spLocks noGrp="1"/>
          </p:cNvSpPr>
          <p:nvPr>
            <p:ph idx="1"/>
          </p:nvPr>
        </p:nvSpPr>
        <p:spPr/>
        <p:txBody>
          <a:bodyPr/>
          <a:lstStyle/>
          <a:p>
            <a:r>
              <a:rPr lang="en-US" dirty="0"/>
              <a:t>Python has a set of built-in methods that you can use on strings.</a:t>
            </a:r>
            <a:endParaRPr lang="en-PH" dirty="0"/>
          </a:p>
        </p:txBody>
      </p:sp>
      <p:pic>
        <p:nvPicPr>
          <p:cNvPr id="5" name="Picture 4">
            <a:extLst>
              <a:ext uri="{FF2B5EF4-FFF2-40B4-BE49-F238E27FC236}">
                <a16:creationId xmlns:a16="http://schemas.microsoft.com/office/drawing/2014/main" id="{7403095C-CAD9-C90D-D49D-32A9E0A68BDF}"/>
              </a:ext>
            </a:extLst>
          </p:cNvPr>
          <p:cNvPicPr>
            <a:picLocks noChangeAspect="1"/>
          </p:cNvPicPr>
          <p:nvPr/>
        </p:nvPicPr>
        <p:blipFill>
          <a:blip r:embed="rId2"/>
          <a:stretch>
            <a:fillRect/>
          </a:stretch>
        </p:blipFill>
        <p:spPr>
          <a:xfrm>
            <a:off x="5788498" y="2607884"/>
            <a:ext cx="5360514" cy="3693933"/>
          </a:xfrm>
          <a:prstGeom prst="rect">
            <a:avLst/>
          </a:prstGeom>
        </p:spPr>
      </p:pic>
      <p:pic>
        <p:nvPicPr>
          <p:cNvPr id="7" name="Picture 6">
            <a:extLst>
              <a:ext uri="{FF2B5EF4-FFF2-40B4-BE49-F238E27FC236}">
                <a16:creationId xmlns:a16="http://schemas.microsoft.com/office/drawing/2014/main" id="{FF0FF6E9-58EE-D4A7-95E5-0F4534B7CD7F}"/>
              </a:ext>
            </a:extLst>
          </p:cNvPr>
          <p:cNvPicPr>
            <a:picLocks noChangeAspect="1"/>
          </p:cNvPicPr>
          <p:nvPr/>
        </p:nvPicPr>
        <p:blipFill>
          <a:blip r:embed="rId3"/>
          <a:stretch>
            <a:fillRect/>
          </a:stretch>
        </p:blipFill>
        <p:spPr>
          <a:xfrm>
            <a:off x="838987" y="2607884"/>
            <a:ext cx="4622482" cy="3693933"/>
          </a:xfrm>
          <a:prstGeom prst="rect">
            <a:avLst/>
          </a:prstGeom>
        </p:spPr>
      </p:pic>
    </p:spTree>
    <p:extLst>
      <p:ext uri="{BB962C8B-B14F-4D97-AF65-F5344CB8AC3E}">
        <p14:creationId xmlns:p14="http://schemas.microsoft.com/office/powerpoint/2010/main" val="26828087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87437CC-FD51-EDF3-699F-641D13BDC00A}"/>
              </a:ext>
            </a:extLst>
          </p:cNvPr>
          <p:cNvPicPr>
            <a:picLocks noChangeAspect="1"/>
          </p:cNvPicPr>
          <p:nvPr/>
        </p:nvPicPr>
        <p:blipFill>
          <a:blip r:embed="rId2"/>
          <a:stretch>
            <a:fillRect/>
          </a:stretch>
        </p:blipFill>
        <p:spPr>
          <a:xfrm>
            <a:off x="1825658" y="484007"/>
            <a:ext cx="8298730" cy="5294623"/>
          </a:xfrm>
          <a:prstGeom prst="rect">
            <a:avLst/>
          </a:prstGeom>
        </p:spPr>
      </p:pic>
    </p:spTree>
    <p:extLst>
      <p:ext uri="{BB962C8B-B14F-4D97-AF65-F5344CB8AC3E}">
        <p14:creationId xmlns:p14="http://schemas.microsoft.com/office/powerpoint/2010/main" val="27620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AC7F-0E28-EA09-7212-610B66266D18}"/>
              </a:ext>
            </a:extLst>
          </p:cNvPr>
          <p:cNvSpPr>
            <a:spLocks noGrp="1"/>
          </p:cNvSpPr>
          <p:nvPr>
            <p:ph type="title"/>
          </p:nvPr>
        </p:nvSpPr>
        <p:spPr/>
        <p:txBody>
          <a:bodyPr>
            <a:normAutofit fontScale="90000"/>
          </a:bodyPr>
          <a:lstStyle/>
          <a:p>
            <a:r>
              <a:rPr lang="en-US" dirty="0"/>
              <a:t>In Python, variables are created when you assign a value to it: </a:t>
            </a:r>
            <a:br>
              <a:rPr lang="en-US" dirty="0"/>
            </a:br>
            <a:endParaRPr lang="en-PH" dirty="0"/>
          </a:p>
        </p:txBody>
      </p:sp>
      <p:sp>
        <p:nvSpPr>
          <p:cNvPr id="3" name="Content Placeholder 2">
            <a:extLst>
              <a:ext uri="{FF2B5EF4-FFF2-40B4-BE49-F238E27FC236}">
                <a16:creationId xmlns:a16="http://schemas.microsoft.com/office/drawing/2014/main" id="{6369584C-3B0F-4444-925B-DD7028ECC835}"/>
              </a:ext>
            </a:extLst>
          </p:cNvPr>
          <p:cNvSpPr>
            <a:spLocks noGrp="1"/>
          </p:cNvSpPr>
          <p:nvPr>
            <p:ph idx="1"/>
          </p:nvPr>
        </p:nvSpPr>
        <p:spPr/>
        <p:txBody>
          <a:bodyPr/>
          <a:lstStyle/>
          <a:p>
            <a:r>
              <a:rPr lang="en-PH" sz="2000" b="1" dirty="0"/>
              <a:t>Example</a:t>
            </a:r>
          </a:p>
          <a:p>
            <a:endParaRPr lang="en-PH" dirty="0"/>
          </a:p>
        </p:txBody>
      </p:sp>
      <p:pic>
        <p:nvPicPr>
          <p:cNvPr id="5" name="Picture 4">
            <a:extLst>
              <a:ext uri="{FF2B5EF4-FFF2-40B4-BE49-F238E27FC236}">
                <a16:creationId xmlns:a16="http://schemas.microsoft.com/office/drawing/2014/main" id="{A341F205-9389-C1FC-C786-EAB637965CAA}"/>
              </a:ext>
            </a:extLst>
          </p:cNvPr>
          <p:cNvPicPr>
            <a:picLocks noChangeAspect="1"/>
          </p:cNvPicPr>
          <p:nvPr/>
        </p:nvPicPr>
        <p:blipFill>
          <a:blip r:embed="rId2"/>
          <a:stretch>
            <a:fillRect/>
          </a:stretch>
        </p:blipFill>
        <p:spPr>
          <a:xfrm>
            <a:off x="4034672" y="2606515"/>
            <a:ext cx="4920792" cy="2607029"/>
          </a:xfrm>
          <a:prstGeom prst="rect">
            <a:avLst/>
          </a:prstGeom>
        </p:spPr>
      </p:pic>
    </p:spTree>
    <p:extLst>
      <p:ext uri="{BB962C8B-B14F-4D97-AF65-F5344CB8AC3E}">
        <p14:creationId xmlns:p14="http://schemas.microsoft.com/office/powerpoint/2010/main" val="66537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C6B288-7536-C2B8-C1C7-2A4E7EF39F16}"/>
              </a:ext>
            </a:extLst>
          </p:cNvPr>
          <p:cNvPicPr>
            <a:picLocks noChangeAspect="1"/>
          </p:cNvPicPr>
          <p:nvPr/>
        </p:nvPicPr>
        <p:blipFill>
          <a:blip r:embed="rId2"/>
          <a:stretch>
            <a:fillRect/>
          </a:stretch>
        </p:blipFill>
        <p:spPr>
          <a:xfrm>
            <a:off x="1876375" y="779083"/>
            <a:ext cx="7852088" cy="4933559"/>
          </a:xfrm>
          <a:prstGeom prst="rect">
            <a:avLst/>
          </a:prstGeom>
        </p:spPr>
      </p:pic>
    </p:spTree>
    <p:extLst>
      <p:ext uri="{BB962C8B-B14F-4D97-AF65-F5344CB8AC3E}">
        <p14:creationId xmlns:p14="http://schemas.microsoft.com/office/powerpoint/2010/main" val="16838109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369-6D45-D271-D83F-0B2510577082}"/>
              </a:ext>
            </a:extLst>
          </p:cNvPr>
          <p:cNvSpPr>
            <a:spLocks noGrp="1"/>
          </p:cNvSpPr>
          <p:nvPr>
            <p:ph type="title"/>
          </p:nvPr>
        </p:nvSpPr>
        <p:spPr/>
        <p:txBody>
          <a:bodyPr>
            <a:normAutofit/>
          </a:bodyPr>
          <a:lstStyle/>
          <a:p>
            <a:r>
              <a:rPr lang="en-PH" sz="5400" b="1" dirty="0"/>
              <a:t>Python Booleans</a:t>
            </a:r>
            <a:endParaRPr lang="en-PH" sz="5400" dirty="0"/>
          </a:p>
        </p:txBody>
      </p:sp>
    </p:spTree>
    <p:extLst>
      <p:ext uri="{BB962C8B-B14F-4D97-AF65-F5344CB8AC3E}">
        <p14:creationId xmlns:p14="http://schemas.microsoft.com/office/powerpoint/2010/main" val="42321203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24A0-0AAF-078C-0487-C996A10D31DF}"/>
              </a:ext>
            </a:extLst>
          </p:cNvPr>
          <p:cNvSpPr>
            <a:spLocks noGrp="1"/>
          </p:cNvSpPr>
          <p:nvPr>
            <p:ph type="title"/>
          </p:nvPr>
        </p:nvSpPr>
        <p:spPr/>
        <p:txBody>
          <a:bodyPr>
            <a:normAutofit/>
          </a:bodyPr>
          <a:lstStyle/>
          <a:p>
            <a:r>
              <a:rPr lang="en-PH" sz="6000" dirty="0"/>
              <a:t>Boolean Values</a:t>
            </a:r>
          </a:p>
        </p:txBody>
      </p:sp>
      <p:sp>
        <p:nvSpPr>
          <p:cNvPr id="3" name="Content Placeholder 2">
            <a:extLst>
              <a:ext uri="{FF2B5EF4-FFF2-40B4-BE49-F238E27FC236}">
                <a16:creationId xmlns:a16="http://schemas.microsoft.com/office/drawing/2014/main" id="{125D723F-82F9-A76D-8449-E09EF6A066AB}"/>
              </a:ext>
            </a:extLst>
          </p:cNvPr>
          <p:cNvSpPr>
            <a:spLocks noGrp="1"/>
          </p:cNvSpPr>
          <p:nvPr>
            <p:ph idx="1"/>
          </p:nvPr>
        </p:nvSpPr>
        <p:spPr/>
        <p:txBody>
          <a:bodyPr/>
          <a:lstStyle/>
          <a:p>
            <a:r>
              <a:rPr lang="en-US" dirty="0"/>
              <a:t>In programming you often need to know if an expression is True or False.</a:t>
            </a:r>
          </a:p>
          <a:p>
            <a:endParaRPr lang="en-US" dirty="0"/>
          </a:p>
          <a:p>
            <a:r>
              <a:rPr lang="en-US" dirty="0"/>
              <a:t>You can evaluate any expression in Python, and get one of two answers, True or False</a:t>
            </a:r>
            <a:endParaRPr lang="en-PH" dirty="0"/>
          </a:p>
        </p:txBody>
      </p:sp>
    </p:spTree>
    <p:extLst>
      <p:ext uri="{BB962C8B-B14F-4D97-AF65-F5344CB8AC3E}">
        <p14:creationId xmlns:p14="http://schemas.microsoft.com/office/powerpoint/2010/main" val="15807718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556F-121F-B6C4-ACDB-8A7B2B11E886}"/>
              </a:ext>
            </a:extLst>
          </p:cNvPr>
          <p:cNvSpPr>
            <a:spLocks noGrp="1"/>
          </p:cNvSpPr>
          <p:nvPr>
            <p:ph type="title"/>
          </p:nvPr>
        </p:nvSpPr>
        <p:spPr/>
        <p:txBody>
          <a:bodyPr>
            <a:noAutofit/>
          </a:bodyPr>
          <a:lstStyle/>
          <a:p>
            <a:r>
              <a:rPr lang="en-US" sz="2400" dirty="0"/>
              <a:t>When you compare two values, the expression is evaluated and Python returns the Boolean answer:</a:t>
            </a:r>
            <a:br>
              <a:rPr lang="en-PH" sz="2400" dirty="0"/>
            </a:br>
            <a:endParaRPr lang="en-PH" sz="2400" dirty="0"/>
          </a:p>
        </p:txBody>
      </p:sp>
      <p:sp>
        <p:nvSpPr>
          <p:cNvPr id="3" name="Content Placeholder 2">
            <a:extLst>
              <a:ext uri="{FF2B5EF4-FFF2-40B4-BE49-F238E27FC236}">
                <a16:creationId xmlns:a16="http://schemas.microsoft.com/office/drawing/2014/main" id="{20DB8DC9-05AC-BF35-B478-0F2E2EED7EAC}"/>
              </a:ext>
            </a:extLst>
          </p:cNvPr>
          <p:cNvSpPr>
            <a:spLocks noGrp="1"/>
          </p:cNvSpPr>
          <p:nvPr>
            <p:ph idx="1"/>
          </p:nvPr>
        </p:nvSpPr>
        <p:spPr>
          <a:xfrm>
            <a:off x="1451578" y="2034585"/>
            <a:ext cx="9603275" cy="3450613"/>
          </a:xfrm>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A47142AE-4E54-39C4-F5B2-96D598562411}"/>
              </a:ext>
            </a:extLst>
          </p:cNvPr>
          <p:cNvPicPr>
            <a:picLocks noChangeAspect="1"/>
          </p:cNvPicPr>
          <p:nvPr/>
        </p:nvPicPr>
        <p:blipFill>
          <a:blip r:embed="rId2"/>
          <a:stretch>
            <a:fillRect/>
          </a:stretch>
        </p:blipFill>
        <p:spPr>
          <a:xfrm>
            <a:off x="3709005" y="2461945"/>
            <a:ext cx="5887481" cy="2949561"/>
          </a:xfrm>
          <a:prstGeom prst="rect">
            <a:avLst/>
          </a:prstGeom>
        </p:spPr>
      </p:pic>
    </p:spTree>
    <p:extLst>
      <p:ext uri="{BB962C8B-B14F-4D97-AF65-F5344CB8AC3E}">
        <p14:creationId xmlns:p14="http://schemas.microsoft.com/office/powerpoint/2010/main" val="10866792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3960-93DA-4357-BA7B-160EE68D4B2C}"/>
              </a:ext>
            </a:extLst>
          </p:cNvPr>
          <p:cNvSpPr>
            <a:spLocks noGrp="1"/>
          </p:cNvSpPr>
          <p:nvPr>
            <p:ph type="title"/>
          </p:nvPr>
        </p:nvSpPr>
        <p:spPr/>
        <p:txBody>
          <a:bodyPr>
            <a:normAutofit fontScale="90000"/>
          </a:bodyPr>
          <a:lstStyle/>
          <a:p>
            <a:r>
              <a:rPr lang="en-US" dirty="0"/>
              <a:t>When you run a condition in an if statement, Python returns True or False:</a:t>
            </a:r>
            <a:br>
              <a:rPr lang="en-PH" dirty="0"/>
            </a:br>
            <a:endParaRPr lang="en-PH" dirty="0"/>
          </a:p>
        </p:txBody>
      </p:sp>
      <p:sp>
        <p:nvSpPr>
          <p:cNvPr id="3" name="Content Placeholder 2">
            <a:extLst>
              <a:ext uri="{FF2B5EF4-FFF2-40B4-BE49-F238E27FC236}">
                <a16:creationId xmlns:a16="http://schemas.microsoft.com/office/drawing/2014/main" id="{906BFF62-CB0E-8978-E3D5-43CD13E4F8E8}"/>
              </a:ext>
            </a:extLst>
          </p:cNvPr>
          <p:cNvSpPr>
            <a:spLocks noGrp="1"/>
          </p:cNvSpPr>
          <p:nvPr>
            <p:ph idx="1"/>
          </p:nvPr>
        </p:nvSpPr>
        <p:spPr/>
        <p:txBody>
          <a:bodyPr/>
          <a:lstStyle/>
          <a:p>
            <a:r>
              <a:rPr lang="en-PH" b="1" dirty="0"/>
              <a:t>Example</a:t>
            </a:r>
          </a:p>
          <a:p>
            <a:r>
              <a:rPr lang="en-US" dirty="0"/>
              <a:t>Print a message based on whether the condition is True or False:</a:t>
            </a:r>
            <a:endParaRPr lang="en-PH" dirty="0"/>
          </a:p>
          <a:p>
            <a:endParaRPr lang="en-PH" dirty="0"/>
          </a:p>
        </p:txBody>
      </p:sp>
      <p:pic>
        <p:nvPicPr>
          <p:cNvPr id="5" name="Picture 4">
            <a:extLst>
              <a:ext uri="{FF2B5EF4-FFF2-40B4-BE49-F238E27FC236}">
                <a16:creationId xmlns:a16="http://schemas.microsoft.com/office/drawing/2014/main" id="{DFD4F926-3DF5-22F7-4603-A57B93DD3378}"/>
              </a:ext>
            </a:extLst>
          </p:cNvPr>
          <p:cNvPicPr>
            <a:picLocks noChangeAspect="1"/>
          </p:cNvPicPr>
          <p:nvPr/>
        </p:nvPicPr>
        <p:blipFill>
          <a:blip r:embed="rId2"/>
          <a:stretch>
            <a:fillRect/>
          </a:stretch>
        </p:blipFill>
        <p:spPr>
          <a:xfrm>
            <a:off x="3724319" y="3030396"/>
            <a:ext cx="5872168" cy="2691673"/>
          </a:xfrm>
          <a:prstGeom prst="rect">
            <a:avLst/>
          </a:prstGeom>
        </p:spPr>
      </p:pic>
    </p:spTree>
    <p:extLst>
      <p:ext uri="{BB962C8B-B14F-4D97-AF65-F5344CB8AC3E}">
        <p14:creationId xmlns:p14="http://schemas.microsoft.com/office/powerpoint/2010/main" val="3302903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D1EE-9EF2-8B02-D389-A9C6C2752B7A}"/>
              </a:ext>
            </a:extLst>
          </p:cNvPr>
          <p:cNvSpPr>
            <a:spLocks noGrp="1"/>
          </p:cNvSpPr>
          <p:nvPr>
            <p:ph type="title"/>
          </p:nvPr>
        </p:nvSpPr>
        <p:spPr/>
        <p:txBody>
          <a:bodyPr>
            <a:normAutofit/>
          </a:bodyPr>
          <a:lstStyle/>
          <a:p>
            <a:r>
              <a:rPr lang="en-PH" sz="4000" b="1" dirty="0"/>
              <a:t>Evaluate Values and Variables</a:t>
            </a:r>
            <a:endParaRPr lang="en-PH" sz="4000" dirty="0"/>
          </a:p>
        </p:txBody>
      </p:sp>
      <p:sp>
        <p:nvSpPr>
          <p:cNvPr id="3" name="Content Placeholder 2">
            <a:extLst>
              <a:ext uri="{FF2B5EF4-FFF2-40B4-BE49-F238E27FC236}">
                <a16:creationId xmlns:a16="http://schemas.microsoft.com/office/drawing/2014/main" id="{150791B9-9135-A876-E625-8D630957F446}"/>
              </a:ext>
            </a:extLst>
          </p:cNvPr>
          <p:cNvSpPr>
            <a:spLocks noGrp="1"/>
          </p:cNvSpPr>
          <p:nvPr>
            <p:ph idx="1"/>
          </p:nvPr>
        </p:nvSpPr>
        <p:spPr/>
        <p:txBody>
          <a:bodyPr/>
          <a:lstStyle/>
          <a:p>
            <a:r>
              <a:rPr lang="en-US" sz="3200" dirty="0"/>
              <a:t>The bool() function allows you to evaluate any value, and give you True or False in return,</a:t>
            </a:r>
            <a:endParaRPr lang="en-PH" sz="3200" dirty="0"/>
          </a:p>
          <a:p>
            <a:endParaRPr lang="en-PH" dirty="0"/>
          </a:p>
        </p:txBody>
      </p:sp>
    </p:spTree>
    <p:extLst>
      <p:ext uri="{BB962C8B-B14F-4D97-AF65-F5344CB8AC3E}">
        <p14:creationId xmlns:p14="http://schemas.microsoft.com/office/powerpoint/2010/main" val="293396897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31D8-95C7-DD9F-AC65-043DA9404BD0}"/>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726B72F2-9BC8-5B8F-A929-52264A7BF0BC}"/>
              </a:ext>
            </a:extLst>
          </p:cNvPr>
          <p:cNvSpPr>
            <a:spLocks noGrp="1"/>
          </p:cNvSpPr>
          <p:nvPr>
            <p:ph idx="1"/>
          </p:nvPr>
        </p:nvSpPr>
        <p:spPr/>
        <p:txBody>
          <a:bodyPr/>
          <a:lstStyle/>
          <a:p>
            <a:r>
              <a:rPr lang="en-US" dirty="0"/>
              <a:t>Evaluate a string and a number:</a:t>
            </a:r>
            <a:endParaRPr lang="en-PH" dirty="0"/>
          </a:p>
          <a:p>
            <a:endParaRPr lang="en-PH" dirty="0"/>
          </a:p>
        </p:txBody>
      </p:sp>
      <p:pic>
        <p:nvPicPr>
          <p:cNvPr id="5" name="Picture 4">
            <a:extLst>
              <a:ext uri="{FF2B5EF4-FFF2-40B4-BE49-F238E27FC236}">
                <a16:creationId xmlns:a16="http://schemas.microsoft.com/office/drawing/2014/main" id="{5CEA8FF9-4CEA-A76C-96A8-D05BC39557A6}"/>
              </a:ext>
            </a:extLst>
          </p:cNvPr>
          <p:cNvPicPr>
            <a:picLocks noChangeAspect="1"/>
          </p:cNvPicPr>
          <p:nvPr/>
        </p:nvPicPr>
        <p:blipFill>
          <a:blip r:embed="rId2"/>
          <a:stretch>
            <a:fillRect/>
          </a:stretch>
        </p:blipFill>
        <p:spPr>
          <a:xfrm>
            <a:off x="3989608" y="2478375"/>
            <a:ext cx="4551077" cy="1396041"/>
          </a:xfrm>
          <a:prstGeom prst="rect">
            <a:avLst/>
          </a:prstGeom>
        </p:spPr>
      </p:pic>
      <p:sp>
        <p:nvSpPr>
          <p:cNvPr id="7" name="TextBox 6">
            <a:extLst>
              <a:ext uri="{FF2B5EF4-FFF2-40B4-BE49-F238E27FC236}">
                <a16:creationId xmlns:a16="http://schemas.microsoft.com/office/drawing/2014/main" id="{B4D95A76-D8F8-DF42-5992-E39934486EAB}"/>
              </a:ext>
            </a:extLst>
          </p:cNvPr>
          <p:cNvSpPr txBox="1"/>
          <p:nvPr/>
        </p:nvSpPr>
        <p:spPr>
          <a:xfrm>
            <a:off x="1637907" y="3970056"/>
            <a:ext cx="6103854" cy="369332"/>
          </a:xfrm>
          <a:prstGeom prst="rect">
            <a:avLst/>
          </a:prstGeom>
          <a:noFill/>
        </p:spPr>
        <p:txBody>
          <a:bodyPr wrap="square">
            <a:spAutoFit/>
          </a:bodyPr>
          <a:lstStyle/>
          <a:p>
            <a:r>
              <a:rPr lang="en-PH" sz="1800" b="1" dirty="0"/>
              <a:t>Example</a:t>
            </a:r>
            <a:endParaRPr lang="en-PH" b="1" dirty="0"/>
          </a:p>
        </p:txBody>
      </p:sp>
      <p:sp>
        <p:nvSpPr>
          <p:cNvPr id="9" name="TextBox 8">
            <a:extLst>
              <a:ext uri="{FF2B5EF4-FFF2-40B4-BE49-F238E27FC236}">
                <a16:creationId xmlns:a16="http://schemas.microsoft.com/office/drawing/2014/main" id="{EAEF7A02-865E-0B39-3B8B-1981B80D103C}"/>
              </a:ext>
            </a:extLst>
          </p:cNvPr>
          <p:cNvSpPr txBox="1"/>
          <p:nvPr/>
        </p:nvSpPr>
        <p:spPr>
          <a:xfrm>
            <a:off x="1922437" y="4376366"/>
            <a:ext cx="6103854" cy="369332"/>
          </a:xfrm>
          <a:prstGeom prst="rect">
            <a:avLst/>
          </a:prstGeom>
          <a:noFill/>
        </p:spPr>
        <p:txBody>
          <a:bodyPr wrap="square">
            <a:spAutoFit/>
          </a:bodyPr>
          <a:lstStyle/>
          <a:p>
            <a:r>
              <a:rPr lang="en-PH" dirty="0"/>
              <a:t>Evaluate two variables:</a:t>
            </a:r>
          </a:p>
        </p:txBody>
      </p:sp>
      <p:pic>
        <p:nvPicPr>
          <p:cNvPr id="11" name="Picture 10">
            <a:extLst>
              <a:ext uri="{FF2B5EF4-FFF2-40B4-BE49-F238E27FC236}">
                <a16:creationId xmlns:a16="http://schemas.microsoft.com/office/drawing/2014/main" id="{3F30C3D6-5F96-9558-E5CB-DF31E28E92AC}"/>
              </a:ext>
            </a:extLst>
          </p:cNvPr>
          <p:cNvPicPr>
            <a:picLocks noChangeAspect="1"/>
          </p:cNvPicPr>
          <p:nvPr/>
        </p:nvPicPr>
        <p:blipFill>
          <a:blip r:embed="rId3"/>
          <a:stretch>
            <a:fillRect/>
          </a:stretch>
        </p:blipFill>
        <p:spPr>
          <a:xfrm>
            <a:off x="3989608" y="4854423"/>
            <a:ext cx="4551077" cy="1319485"/>
          </a:xfrm>
          <a:prstGeom prst="rect">
            <a:avLst/>
          </a:prstGeom>
        </p:spPr>
      </p:pic>
    </p:spTree>
    <p:extLst>
      <p:ext uri="{BB962C8B-B14F-4D97-AF65-F5344CB8AC3E}">
        <p14:creationId xmlns:p14="http://schemas.microsoft.com/office/powerpoint/2010/main" val="35509350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7A02-2694-0922-4243-5A1A685A4181}"/>
              </a:ext>
            </a:extLst>
          </p:cNvPr>
          <p:cNvSpPr>
            <a:spLocks noGrp="1"/>
          </p:cNvSpPr>
          <p:nvPr>
            <p:ph type="title"/>
          </p:nvPr>
        </p:nvSpPr>
        <p:spPr/>
        <p:txBody>
          <a:bodyPr>
            <a:normAutofit/>
          </a:bodyPr>
          <a:lstStyle/>
          <a:p>
            <a:r>
              <a:rPr lang="en-PH" sz="5400" b="1" dirty="0"/>
              <a:t>Most Values are True</a:t>
            </a:r>
            <a:endParaRPr lang="en-PH" sz="5400" dirty="0"/>
          </a:p>
        </p:txBody>
      </p:sp>
    </p:spTree>
    <p:extLst>
      <p:ext uri="{BB962C8B-B14F-4D97-AF65-F5344CB8AC3E}">
        <p14:creationId xmlns:p14="http://schemas.microsoft.com/office/powerpoint/2010/main" val="34581657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D69999-5BB8-7342-0B59-AEEFD700EA51}"/>
              </a:ext>
            </a:extLst>
          </p:cNvPr>
          <p:cNvSpPr txBox="1"/>
          <p:nvPr/>
        </p:nvSpPr>
        <p:spPr>
          <a:xfrm>
            <a:off x="912044" y="415401"/>
            <a:ext cx="6103854" cy="2308324"/>
          </a:xfrm>
          <a:prstGeom prst="rect">
            <a:avLst/>
          </a:prstGeom>
          <a:noFill/>
        </p:spPr>
        <p:txBody>
          <a:bodyPr wrap="square">
            <a:spAutoFit/>
          </a:bodyPr>
          <a:lstStyle/>
          <a:p>
            <a:r>
              <a:rPr lang="en-US" dirty="0"/>
              <a:t>Almost any value is evaluated to True if it has some sort of content.</a:t>
            </a:r>
          </a:p>
          <a:p>
            <a:endParaRPr lang="en-US" dirty="0"/>
          </a:p>
          <a:p>
            <a:r>
              <a:rPr lang="en-US" dirty="0"/>
              <a:t>Any string is True, except empty strings.</a:t>
            </a:r>
          </a:p>
          <a:p>
            <a:endParaRPr lang="en-US" dirty="0"/>
          </a:p>
          <a:p>
            <a:r>
              <a:rPr lang="en-US" dirty="0"/>
              <a:t>Any number is True, except 0.</a:t>
            </a:r>
          </a:p>
          <a:p>
            <a:endParaRPr lang="en-US" dirty="0"/>
          </a:p>
          <a:p>
            <a:r>
              <a:rPr lang="en-US" dirty="0"/>
              <a:t>Any list, tuple, set, and dictionary are True, except empty ones.</a:t>
            </a:r>
            <a:endParaRPr lang="en-PH" dirty="0"/>
          </a:p>
        </p:txBody>
      </p:sp>
      <p:sp>
        <p:nvSpPr>
          <p:cNvPr id="5" name="TextBox 4">
            <a:extLst>
              <a:ext uri="{FF2B5EF4-FFF2-40B4-BE49-F238E27FC236}">
                <a16:creationId xmlns:a16="http://schemas.microsoft.com/office/drawing/2014/main" id="{F1C6A276-FC7B-D161-646A-114F00C4BDC3}"/>
              </a:ext>
            </a:extLst>
          </p:cNvPr>
          <p:cNvSpPr txBox="1"/>
          <p:nvPr/>
        </p:nvSpPr>
        <p:spPr>
          <a:xfrm>
            <a:off x="1147713" y="2959173"/>
            <a:ext cx="6103854" cy="369332"/>
          </a:xfrm>
          <a:prstGeom prst="rect">
            <a:avLst/>
          </a:prstGeom>
          <a:noFill/>
        </p:spPr>
        <p:txBody>
          <a:bodyPr wrap="square">
            <a:spAutoFit/>
          </a:bodyPr>
          <a:lstStyle/>
          <a:p>
            <a:r>
              <a:rPr lang="en-PH" b="1" dirty="0"/>
              <a:t>Example</a:t>
            </a:r>
          </a:p>
        </p:txBody>
      </p:sp>
      <p:sp>
        <p:nvSpPr>
          <p:cNvPr id="7" name="TextBox 6">
            <a:extLst>
              <a:ext uri="{FF2B5EF4-FFF2-40B4-BE49-F238E27FC236}">
                <a16:creationId xmlns:a16="http://schemas.microsoft.com/office/drawing/2014/main" id="{FB4910DB-48DA-0F7F-D070-408BBA8A1FE8}"/>
              </a:ext>
            </a:extLst>
          </p:cNvPr>
          <p:cNvSpPr txBox="1"/>
          <p:nvPr/>
        </p:nvSpPr>
        <p:spPr>
          <a:xfrm>
            <a:off x="1392811" y="3379287"/>
            <a:ext cx="6103854" cy="369332"/>
          </a:xfrm>
          <a:prstGeom prst="rect">
            <a:avLst/>
          </a:prstGeom>
          <a:noFill/>
        </p:spPr>
        <p:txBody>
          <a:bodyPr wrap="square">
            <a:spAutoFit/>
          </a:bodyPr>
          <a:lstStyle/>
          <a:p>
            <a:r>
              <a:rPr lang="en-US" dirty="0"/>
              <a:t>The following will return True:</a:t>
            </a:r>
          </a:p>
        </p:txBody>
      </p:sp>
      <p:pic>
        <p:nvPicPr>
          <p:cNvPr id="9" name="Picture 8">
            <a:extLst>
              <a:ext uri="{FF2B5EF4-FFF2-40B4-BE49-F238E27FC236}">
                <a16:creationId xmlns:a16="http://schemas.microsoft.com/office/drawing/2014/main" id="{BEE63769-35C5-496E-0959-A5C5B111C93D}"/>
              </a:ext>
            </a:extLst>
          </p:cNvPr>
          <p:cNvPicPr>
            <a:picLocks noChangeAspect="1"/>
          </p:cNvPicPr>
          <p:nvPr/>
        </p:nvPicPr>
        <p:blipFill>
          <a:blip r:embed="rId2"/>
          <a:stretch>
            <a:fillRect/>
          </a:stretch>
        </p:blipFill>
        <p:spPr>
          <a:xfrm>
            <a:off x="3732233" y="3909046"/>
            <a:ext cx="4968707" cy="2114682"/>
          </a:xfrm>
          <a:prstGeom prst="rect">
            <a:avLst/>
          </a:prstGeom>
        </p:spPr>
      </p:pic>
    </p:spTree>
    <p:extLst>
      <p:ext uri="{BB962C8B-B14F-4D97-AF65-F5344CB8AC3E}">
        <p14:creationId xmlns:p14="http://schemas.microsoft.com/office/powerpoint/2010/main" val="22429749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0A97-8DF3-B1FC-3DDC-747BB9C2CAC3}"/>
              </a:ext>
            </a:extLst>
          </p:cNvPr>
          <p:cNvSpPr>
            <a:spLocks noGrp="1"/>
          </p:cNvSpPr>
          <p:nvPr>
            <p:ph type="title"/>
          </p:nvPr>
        </p:nvSpPr>
        <p:spPr/>
        <p:txBody>
          <a:bodyPr>
            <a:normAutofit/>
          </a:bodyPr>
          <a:lstStyle/>
          <a:p>
            <a:r>
              <a:rPr lang="en-PH" sz="5400" b="1" dirty="0"/>
              <a:t>Some Values are False</a:t>
            </a:r>
            <a:endParaRPr lang="en-PH" sz="5400" dirty="0"/>
          </a:p>
        </p:txBody>
      </p:sp>
    </p:spTree>
    <p:extLst>
      <p:ext uri="{BB962C8B-B14F-4D97-AF65-F5344CB8AC3E}">
        <p14:creationId xmlns:p14="http://schemas.microsoft.com/office/powerpoint/2010/main" val="1151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81C4-D049-66ED-413E-DF84E0FC1F98}"/>
              </a:ext>
            </a:extLst>
          </p:cNvPr>
          <p:cNvSpPr>
            <a:spLocks noGrp="1"/>
          </p:cNvSpPr>
          <p:nvPr>
            <p:ph type="title"/>
          </p:nvPr>
        </p:nvSpPr>
        <p:spPr/>
        <p:txBody>
          <a:bodyPr>
            <a:normAutofit fontScale="90000"/>
          </a:bodyPr>
          <a:lstStyle/>
          <a:p>
            <a:r>
              <a:rPr lang="en-US" dirty="0"/>
              <a:t>Python has no command for declaring a variable.</a:t>
            </a:r>
            <a:br>
              <a:rPr lang="en-US" dirty="0"/>
            </a:br>
            <a:br>
              <a:rPr lang="en-PH" dirty="0"/>
            </a:br>
            <a:r>
              <a:rPr lang="en-PH" sz="3200" b="1" dirty="0"/>
              <a:t>Comments</a:t>
            </a:r>
            <a:br>
              <a:rPr lang="en-PH" sz="3200" b="1" dirty="0"/>
            </a:br>
            <a:endParaRPr lang="en-PH" dirty="0"/>
          </a:p>
        </p:txBody>
      </p:sp>
      <p:sp>
        <p:nvSpPr>
          <p:cNvPr id="3" name="Content Placeholder 2">
            <a:extLst>
              <a:ext uri="{FF2B5EF4-FFF2-40B4-BE49-F238E27FC236}">
                <a16:creationId xmlns:a16="http://schemas.microsoft.com/office/drawing/2014/main" id="{8D2D4AC9-FFAE-8FD6-2764-D6F44D914A63}"/>
              </a:ext>
            </a:extLst>
          </p:cNvPr>
          <p:cNvSpPr>
            <a:spLocks noGrp="1"/>
          </p:cNvSpPr>
          <p:nvPr>
            <p:ph idx="1"/>
          </p:nvPr>
        </p:nvSpPr>
        <p:spPr>
          <a:xfrm>
            <a:off x="1451578" y="2602868"/>
            <a:ext cx="9603275" cy="3450613"/>
          </a:xfrm>
        </p:spPr>
        <p:txBody>
          <a:bodyPr/>
          <a:lstStyle/>
          <a:p>
            <a:r>
              <a:rPr lang="en-US" sz="2000" dirty="0"/>
              <a:t>Python has commenting capability for the purpose of in-code documentation.</a:t>
            </a:r>
          </a:p>
          <a:p>
            <a:r>
              <a:rPr lang="en-US" sz="2000" dirty="0"/>
              <a:t>Comments start with a #, and Python will render the rest of the line as a comment: </a:t>
            </a:r>
          </a:p>
          <a:p>
            <a:endParaRPr lang="en-PH" dirty="0"/>
          </a:p>
        </p:txBody>
      </p:sp>
      <p:sp>
        <p:nvSpPr>
          <p:cNvPr id="5" name="TextBox 4">
            <a:extLst>
              <a:ext uri="{FF2B5EF4-FFF2-40B4-BE49-F238E27FC236}">
                <a16:creationId xmlns:a16="http://schemas.microsoft.com/office/drawing/2014/main" id="{7DD8D3B3-3BF9-4232-29C0-4943899400B5}"/>
              </a:ext>
            </a:extLst>
          </p:cNvPr>
          <p:cNvSpPr txBox="1"/>
          <p:nvPr/>
        </p:nvSpPr>
        <p:spPr>
          <a:xfrm>
            <a:off x="3655243" y="3628476"/>
            <a:ext cx="6103854" cy="369332"/>
          </a:xfrm>
          <a:prstGeom prst="rect">
            <a:avLst/>
          </a:prstGeom>
          <a:noFill/>
        </p:spPr>
        <p:txBody>
          <a:bodyPr wrap="square">
            <a:spAutoFit/>
          </a:bodyPr>
          <a:lstStyle/>
          <a:p>
            <a:r>
              <a:rPr lang="en-PH" sz="1800" b="1" dirty="0"/>
              <a:t>Example</a:t>
            </a:r>
          </a:p>
        </p:txBody>
      </p:sp>
      <p:pic>
        <p:nvPicPr>
          <p:cNvPr id="7" name="Picture 6">
            <a:extLst>
              <a:ext uri="{FF2B5EF4-FFF2-40B4-BE49-F238E27FC236}">
                <a16:creationId xmlns:a16="http://schemas.microsoft.com/office/drawing/2014/main" id="{645CD503-03FD-2FBC-EEF3-6B6277022F43}"/>
              </a:ext>
            </a:extLst>
          </p:cNvPr>
          <p:cNvPicPr>
            <a:picLocks noChangeAspect="1"/>
          </p:cNvPicPr>
          <p:nvPr/>
        </p:nvPicPr>
        <p:blipFill>
          <a:blip r:embed="rId2"/>
          <a:stretch>
            <a:fillRect/>
          </a:stretch>
        </p:blipFill>
        <p:spPr>
          <a:xfrm>
            <a:off x="5433074" y="3813142"/>
            <a:ext cx="4417936" cy="2414953"/>
          </a:xfrm>
          <a:prstGeom prst="rect">
            <a:avLst/>
          </a:prstGeom>
        </p:spPr>
      </p:pic>
    </p:spTree>
    <p:extLst>
      <p:ext uri="{BB962C8B-B14F-4D97-AF65-F5344CB8AC3E}">
        <p14:creationId xmlns:p14="http://schemas.microsoft.com/office/powerpoint/2010/main" val="1609003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A5AD-B8EE-2EE0-3008-72BD8CCBF358}"/>
              </a:ext>
            </a:extLst>
          </p:cNvPr>
          <p:cNvSpPr>
            <a:spLocks noGrp="1"/>
          </p:cNvSpPr>
          <p:nvPr>
            <p:ph type="title"/>
          </p:nvPr>
        </p:nvSpPr>
        <p:spPr/>
        <p:txBody>
          <a:bodyPr>
            <a:normAutofit/>
          </a:bodyPr>
          <a:lstStyle/>
          <a:p>
            <a:r>
              <a:rPr lang="en-US" sz="2000" dirty="0"/>
              <a:t>In fact, there are not many values that evaluate to False, except empty values, such as (), [], {}, "", the number 0, and the value None. And of course the value False evaluates to False.</a:t>
            </a:r>
            <a:endParaRPr lang="en-PH" sz="2000" dirty="0"/>
          </a:p>
        </p:txBody>
      </p:sp>
      <p:sp>
        <p:nvSpPr>
          <p:cNvPr id="3" name="Content Placeholder 2">
            <a:extLst>
              <a:ext uri="{FF2B5EF4-FFF2-40B4-BE49-F238E27FC236}">
                <a16:creationId xmlns:a16="http://schemas.microsoft.com/office/drawing/2014/main" id="{ABF37615-D50D-A519-9B2F-00B49F1C698E}"/>
              </a:ext>
            </a:extLst>
          </p:cNvPr>
          <p:cNvSpPr>
            <a:spLocks noGrp="1"/>
          </p:cNvSpPr>
          <p:nvPr>
            <p:ph idx="1"/>
          </p:nvPr>
        </p:nvSpPr>
        <p:spPr/>
        <p:txBody>
          <a:bodyPr/>
          <a:lstStyle/>
          <a:p>
            <a:r>
              <a:rPr lang="en-PH" sz="2000" b="1" dirty="0"/>
              <a:t>Example</a:t>
            </a:r>
          </a:p>
          <a:p>
            <a:r>
              <a:rPr lang="en-US" dirty="0"/>
              <a:t>The following will return False:</a:t>
            </a:r>
            <a:endParaRPr lang="en-PH" dirty="0"/>
          </a:p>
          <a:p>
            <a:endParaRPr lang="en-PH" dirty="0"/>
          </a:p>
        </p:txBody>
      </p:sp>
      <p:pic>
        <p:nvPicPr>
          <p:cNvPr id="5" name="Picture 4">
            <a:extLst>
              <a:ext uri="{FF2B5EF4-FFF2-40B4-BE49-F238E27FC236}">
                <a16:creationId xmlns:a16="http://schemas.microsoft.com/office/drawing/2014/main" id="{CF07FC7F-013A-6309-9558-A49FD963F96D}"/>
              </a:ext>
            </a:extLst>
          </p:cNvPr>
          <p:cNvPicPr>
            <a:picLocks noChangeAspect="1"/>
          </p:cNvPicPr>
          <p:nvPr/>
        </p:nvPicPr>
        <p:blipFill>
          <a:blip r:embed="rId2"/>
          <a:stretch>
            <a:fillRect/>
          </a:stretch>
        </p:blipFill>
        <p:spPr>
          <a:xfrm>
            <a:off x="4150675" y="3236969"/>
            <a:ext cx="5191288" cy="2532235"/>
          </a:xfrm>
          <a:prstGeom prst="rect">
            <a:avLst/>
          </a:prstGeom>
        </p:spPr>
      </p:pic>
    </p:spTree>
    <p:extLst>
      <p:ext uri="{BB962C8B-B14F-4D97-AF65-F5344CB8AC3E}">
        <p14:creationId xmlns:p14="http://schemas.microsoft.com/office/powerpoint/2010/main" val="9366477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4377-C302-F161-2ADB-A16CF84F5D85}"/>
              </a:ext>
            </a:extLst>
          </p:cNvPr>
          <p:cNvSpPr>
            <a:spLocks noGrp="1"/>
          </p:cNvSpPr>
          <p:nvPr>
            <p:ph type="title"/>
          </p:nvPr>
        </p:nvSpPr>
        <p:spPr/>
        <p:txBody>
          <a:bodyPr>
            <a:noAutofit/>
          </a:bodyPr>
          <a:lstStyle/>
          <a:p>
            <a:r>
              <a:rPr lang="en-US" sz="2000" dirty="0"/>
              <a:t>One more value, or object in this case, evaluates to False, and that is if you have an object that is made from a class with a __</a:t>
            </a:r>
            <a:r>
              <a:rPr lang="en-US" sz="2000" dirty="0" err="1"/>
              <a:t>len</a:t>
            </a:r>
            <a:r>
              <a:rPr lang="en-US" sz="2000" dirty="0"/>
              <a:t>__ function that returns 0 or False:</a:t>
            </a:r>
            <a:endParaRPr lang="en-PH" sz="2000" dirty="0"/>
          </a:p>
        </p:txBody>
      </p:sp>
      <p:sp>
        <p:nvSpPr>
          <p:cNvPr id="3" name="Content Placeholder 2">
            <a:extLst>
              <a:ext uri="{FF2B5EF4-FFF2-40B4-BE49-F238E27FC236}">
                <a16:creationId xmlns:a16="http://schemas.microsoft.com/office/drawing/2014/main" id="{6F1D634A-81E8-61FF-AA9C-9DD533DE4C6C}"/>
              </a:ext>
            </a:extLst>
          </p:cNvPr>
          <p:cNvSpPr>
            <a:spLocks noGrp="1"/>
          </p:cNvSpPr>
          <p:nvPr>
            <p:ph idx="1"/>
          </p:nvPr>
        </p:nvSpPr>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0593E20E-A1EE-DAB3-D1EB-A42A1CD2C79E}"/>
              </a:ext>
            </a:extLst>
          </p:cNvPr>
          <p:cNvPicPr>
            <a:picLocks noChangeAspect="1"/>
          </p:cNvPicPr>
          <p:nvPr/>
        </p:nvPicPr>
        <p:blipFill>
          <a:blip r:embed="rId2"/>
          <a:stretch>
            <a:fillRect/>
          </a:stretch>
        </p:blipFill>
        <p:spPr>
          <a:xfrm>
            <a:off x="3719842" y="2685391"/>
            <a:ext cx="4971671" cy="2630125"/>
          </a:xfrm>
          <a:prstGeom prst="rect">
            <a:avLst/>
          </a:prstGeom>
        </p:spPr>
      </p:pic>
    </p:spTree>
    <p:extLst>
      <p:ext uri="{BB962C8B-B14F-4D97-AF65-F5344CB8AC3E}">
        <p14:creationId xmlns:p14="http://schemas.microsoft.com/office/powerpoint/2010/main" val="10553397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064D-494D-4226-91DF-F9572625C9E2}"/>
              </a:ext>
            </a:extLst>
          </p:cNvPr>
          <p:cNvSpPr>
            <a:spLocks noGrp="1"/>
          </p:cNvSpPr>
          <p:nvPr>
            <p:ph type="title"/>
          </p:nvPr>
        </p:nvSpPr>
        <p:spPr/>
        <p:txBody>
          <a:bodyPr>
            <a:noAutofit/>
          </a:bodyPr>
          <a:lstStyle/>
          <a:p>
            <a:r>
              <a:rPr lang="en-US" sz="4000" b="1" dirty="0"/>
              <a:t>Functions can Return a Boolean</a:t>
            </a:r>
            <a:endParaRPr lang="en-PH" sz="4000" dirty="0"/>
          </a:p>
        </p:txBody>
      </p:sp>
    </p:spTree>
    <p:extLst>
      <p:ext uri="{BB962C8B-B14F-4D97-AF65-F5344CB8AC3E}">
        <p14:creationId xmlns:p14="http://schemas.microsoft.com/office/powerpoint/2010/main" val="16817948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8FD0-97F6-6DD6-2F76-BD7EF1FF65AA}"/>
              </a:ext>
            </a:extLst>
          </p:cNvPr>
          <p:cNvSpPr>
            <a:spLocks noGrp="1"/>
          </p:cNvSpPr>
          <p:nvPr>
            <p:ph type="title"/>
          </p:nvPr>
        </p:nvSpPr>
        <p:spPr/>
        <p:txBody>
          <a:bodyPr>
            <a:normAutofit fontScale="90000"/>
          </a:bodyPr>
          <a:lstStyle/>
          <a:p>
            <a:r>
              <a:rPr lang="en-US" dirty="0"/>
              <a:t>You can create functions that returns a Boolean Value:</a:t>
            </a:r>
            <a:br>
              <a:rPr lang="en-PH" dirty="0"/>
            </a:br>
            <a:endParaRPr lang="en-PH" dirty="0"/>
          </a:p>
        </p:txBody>
      </p:sp>
      <p:sp>
        <p:nvSpPr>
          <p:cNvPr id="3" name="Content Placeholder 2">
            <a:extLst>
              <a:ext uri="{FF2B5EF4-FFF2-40B4-BE49-F238E27FC236}">
                <a16:creationId xmlns:a16="http://schemas.microsoft.com/office/drawing/2014/main" id="{5FA979B6-0C21-DB15-6FAE-7685C2BC4459}"/>
              </a:ext>
            </a:extLst>
          </p:cNvPr>
          <p:cNvSpPr>
            <a:spLocks noGrp="1"/>
          </p:cNvSpPr>
          <p:nvPr>
            <p:ph idx="1"/>
          </p:nvPr>
        </p:nvSpPr>
        <p:spPr/>
        <p:txBody>
          <a:bodyPr/>
          <a:lstStyle/>
          <a:p>
            <a:r>
              <a:rPr lang="en-PH" sz="2000" b="1" dirty="0"/>
              <a:t>Example</a:t>
            </a:r>
            <a:endParaRPr lang="en-PH" b="1" dirty="0"/>
          </a:p>
          <a:p>
            <a:r>
              <a:rPr lang="en-US" dirty="0"/>
              <a:t>Print the answer of a function:</a:t>
            </a:r>
            <a:endParaRPr lang="en-PH" dirty="0"/>
          </a:p>
          <a:p>
            <a:endParaRPr lang="en-PH" dirty="0"/>
          </a:p>
        </p:txBody>
      </p:sp>
      <p:pic>
        <p:nvPicPr>
          <p:cNvPr id="5" name="Picture 4">
            <a:extLst>
              <a:ext uri="{FF2B5EF4-FFF2-40B4-BE49-F238E27FC236}">
                <a16:creationId xmlns:a16="http://schemas.microsoft.com/office/drawing/2014/main" id="{7159127F-F913-976C-41EF-B72C1D347552}"/>
              </a:ext>
            </a:extLst>
          </p:cNvPr>
          <p:cNvPicPr>
            <a:picLocks noChangeAspect="1"/>
          </p:cNvPicPr>
          <p:nvPr/>
        </p:nvPicPr>
        <p:blipFill>
          <a:blip r:embed="rId2"/>
          <a:stretch>
            <a:fillRect/>
          </a:stretch>
        </p:blipFill>
        <p:spPr>
          <a:xfrm>
            <a:off x="4324487" y="3429000"/>
            <a:ext cx="4480148" cy="2198113"/>
          </a:xfrm>
          <a:prstGeom prst="rect">
            <a:avLst/>
          </a:prstGeom>
        </p:spPr>
      </p:pic>
    </p:spTree>
    <p:extLst>
      <p:ext uri="{BB962C8B-B14F-4D97-AF65-F5344CB8AC3E}">
        <p14:creationId xmlns:p14="http://schemas.microsoft.com/office/powerpoint/2010/main" val="2794838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F06E-E08E-7A5D-BE09-BB0FA3714C29}"/>
              </a:ext>
            </a:extLst>
          </p:cNvPr>
          <p:cNvSpPr>
            <a:spLocks noGrp="1"/>
          </p:cNvSpPr>
          <p:nvPr>
            <p:ph type="title"/>
          </p:nvPr>
        </p:nvSpPr>
        <p:spPr/>
        <p:txBody>
          <a:bodyPr>
            <a:normAutofit fontScale="90000"/>
          </a:bodyPr>
          <a:lstStyle/>
          <a:p>
            <a:r>
              <a:rPr lang="en-US" dirty="0"/>
              <a:t>You can execute code based on the Boolean answer of a function:</a:t>
            </a:r>
            <a:br>
              <a:rPr lang="en-PH" dirty="0"/>
            </a:br>
            <a:endParaRPr lang="en-PH" dirty="0"/>
          </a:p>
        </p:txBody>
      </p:sp>
      <p:sp>
        <p:nvSpPr>
          <p:cNvPr id="3" name="Content Placeholder 2">
            <a:extLst>
              <a:ext uri="{FF2B5EF4-FFF2-40B4-BE49-F238E27FC236}">
                <a16:creationId xmlns:a16="http://schemas.microsoft.com/office/drawing/2014/main" id="{F8B79C5D-64E4-D55C-39A0-C72D3183A82C}"/>
              </a:ext>
            </a:extLst>
          </p:cNvPr>
          <p:cNvSpPr>
            <a:spLocks noGrp="1"/>
          </p:cNvSpPr>
          <p:nvPr>
            <p:ph idx="1"/>
          </p:nvPr>
        </p:nvSpPr>
        <p:spPr>
          <a:xfrm>
            <a:off x="1451578" y="1950946"/>
            <a:ext cx="9603275" cy="3450613"/>
          </a:xfrm>
        </p:spPr>
        <p:txBody>
          <a:bodyPr/>
          <a:lstStyle/>
          <a:p>
            <a:r>
              <a:rPr lang="en-PH" sz="2000" b="1" dirty="0"/>
              <a:t>Example</a:t>
            </a:r>
            <a:endParaRPr lang="en-PH" b="1" dirty="0"/>
          </a:p>
          <a:p>
            <a:r>
              <a:rPr lang="en-US" dirty="0"/>
              <a:t>Print "YES!" if the function returns True, otherwise print "NO!":</a:t>
            </a:r>
            <a:endParaRPr lang="en-PH" dirty="0"/>
          </a:p>
          <a:p>
            <a:endParaRPr lang="en-PH" dirty="0"/>
          </a:p>
        </p:txBody>
      </p:sp>
      <p:pic>
        <p:nvPicPr>
          <p:cNvPr id="5" name="Picture 4">
            <a:extLst>
              <a:ext uri="{FF2B5EF4-FFF2-40B4-BE49-F238E27FC236}">
                <a16:creationId xmlns:a16="http://schemas.microsoft.com/office/drawing/2014/main" id="{2A43A3A5-2447-A8E6-06DB-D0B8DB257E49}"/>
              </a:ext>
            </a:extLst>
          </p:cNvPr>
          <p:cNvPicPr>
            <a:picLocks noChangeAspect="1"/>
          </p:cNvPicPr>
          <p:nvPr/>
        </p:nvPicPr>
        <p:blipFill>
          <a:blip r:embed="rId2"/>
          <a:stretch>
            <a:fillRect/>
          </a:stretch>
        </p:blipFill>
        <p:spPr>
          <a:xfrm>
            <a:off x="4125393" y="3108608"/>
            <a:ext cx="4848923" cy="2453206"/>
          </a:xfrm>
          <a:prstGeom prst="rect">
            <a:avLst/>
          </a:prstGeom>
        </p:spPr>
      </p:pic>
    </p:spTree>
    <p:extLst>
      <p:ext uri="{BB962C8B-B14F-4D97-AF65-F5344CB8AC3E}">
        <p14:creationId xmlns:p14="http://schemas.microsoft.com/office/powerpoint/2010/main" val="42507018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FEB2-E4E7-7B4A-9203-1CEC69F50CC4}"/>
              </a:ext>
            </a:extLst>
          </p:cNvPr>
          <p:cNvSpPr>
            <a:spLocks noGrp="1"/>
          </p:cNvSpPr>
          <p:nvPr>
            <p:ph type="title"/>
          </p:nvPr>
        </p:nvSpPr>
        <p:spPr/>
        <p:txBody>
          <a:bodyPr>
            <a:normAutofit fontScale="90000"/>
          </a:bodyPr>
          <a:lstStyle/>
          <a:p>
            <a:r>
              <a:rPr lang="en-US" sz="2200" dirty="0"/>
              <a:t>Python also has many built-in functions that return a </a:t>
            </a:r>
            <a:r>
              <a:rPr lang="en-US" sz="2200" dirty="0" err="1"/>
              <a:t>boolean</a:t>
            </a:r>
            <a:r>
              <a:rPr lang="en-US" sz="2200" dirty="0"/>
              <a:t> value, like the </a:t>
            </a:r>
            <a:r>
              <a:rPr lang="en-US" sz="2200" dirty="0" err="1"/>
              <a:t>isinstance</a:t>
            </a:r>
            <a:r>
              <a:rPr lang="en-US" sz="2200" dirty="0"/>
              <a:t>() function, which can be used to determine if an object is of a certain data type:</a:t>
            </a:r>
            <a:br>
              <a:rPr lang="en-PH" dirty="0"/>
            </a:br>
            <a:endParaRPr lang="en-PH" dirty="0"/>
          </a:p>
        </p:txBody>
      </p:sp>
      <p:sp>
        <p:nvSpPr>
          <p:cNvPr id="3" name="Content Placeholder 2">
            <a:extLst>
              <a:ext uri="{FF2B5EF4-FFF2-40B4-BE49-F238E27FC236}">
                <a16:creationId xmlns:a16="http://schemas.microsoft.com/office/drawing/2014/main" id="{DEC5A4A4-3976-CF80-6866-DE608BFBD0E3}"/>
              </a:ext>
            </a:extLst>
          </p:cNvPr>
          <p:cNvSpPr>
            <a:spLocks noGrp="1"/>
          </p:cNvSpPr>
          <p:nvPr>
            <p:ph idx="1"/>
          </p:nvPr>
        </p:nvSpPr>
        <p:spPr/>
        <p:txBody>
          <a:bodyPr/>
          <a:lstStyle/>
          <a:p>
            <a:r>
              <a:rPr lang="en-PH" sz="2000" b="1" dirty="0"/>
              <a:t>Example</a:t>
            </a:r>
            <a:endParaRPr lang="en-PH" b="1" dirty="0"/>
          </a:p>
          <a:p>
            <a:r>
              <a:rPr lang="en-US" dirty="0"/>
              <a:t>Check if an object is an integer or not:</a:t>
            </a:r>
            <a:endParaRPr lang="en-PH" dirty="0"/>
          </a:p>
          <a:p>
            <a:endParaRPr lang="en-PH" dirty="0"/>
          </a:p>
        </p:txBody>
      </p:sp>
      <p:pic>
        <p:nvPicPr>
          <p:cNvPr id="5" name="Picture 4">
            <a:extLst>
              <a:ext uri="{FF2B5EF4-FFF2-40B4-BE49-F238E27FC236}">
                <a16:creationId xmlns:a16="http://schemas.microsoft.com/office/drawing/2014/main" id="{8E4B2646-6A72-51AB-30F6-7BFB9ECDE416}"/>
              </a:ext>
            </a:extLst>
          </p:cNvPr>
          <p:cNvPicPr>
            <a:picLocks noChangeAspect="1"/>
          </p:cNvPicPr>
          <p:nvPr/>
        </p:nvPicPr>
        <p:blipFill>
          <a:blip r:embed="rId2"/>
          <a:stretch>
            <a:fillRect/>
          </a:stretch>
        </p:blipFill>
        <p:spPr>
          <a:xfrm>
            <a:off x="4068215" y="3212183"/>
            <a:ext cx="5245468" cy="1934852"/>
          </a:xfrm>
          <a:prstGeom prst="rect">
            <a:avLst/>
          </a:prstGeom>
        </p:spPr>
      </p:pic>
    </p:spTree>
    <p:extLst>
      <p:ext uri="{BB962C8B-B14F-4D97-AF65-F5344CB8AC3E}">
        <p14:creationId xmlns:p14="http://schemas.microsoft.com/office/powerpoint/2010/main" val="23711572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4679-903B-C1D1-D948-2C813089446D}"/>
              </a:ext>
            </a:extLst>
          </p:cNvPr>
          <p:cNvSpPr>
            <a:spLocks noGrp="1"/>
          </p:cNvSpPr>
          <p:nvPr>
            <p:ph type="title"/>
          </p:nvPr>
        </p:nvSpPr>
        <p:spPr/>
        <p:txBody>
          <a:bodyPr>
            <a:normAutofit/>
          </a:bodyPr>
          <a:lstStyle/>
          <a:p>
            <a:r>
              <a:rPr lang="en-PH" sz="6000" b="1" dirty="0"/>
              <a:t>Python Operators</a:t>
            </a:r>
            <a:endParaRPr lang="en-PH" sz="6000" dirty="0"/>
          </a:p>
        </p:txBody>
      </p:sp>
    </p:spTree>
    <p:extLst>
      <p:ext uri="{BB962C8B-B14F-4D97-AF65-F5344CB8AC3E}">
        <p14:creationId xmlns:p14="http://schemas.microsoft.com/office/powerpoint/2010/main" val="34070429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2A43-44C7-E53F-C337-E3EC4D2D3702}"/>
              </a:ext>
            </a:extLst>
          </p:cNvPr>
          <p:cNvSpPr>
            <a:spLocks noGrp="1"/>
          </p:cNvSpPr>
          <p:nvPr>
            <p:ph type="title"/>
          </p:nvPr>
        </p:nvSpPr>
        <p:spPr/>
        <p:txBody>
          <a:bodyPr>
            <a:normAutofit fontScale="90000"/>
          </a:bodyPr>
          <a:lstStyle/>
          <a:p>
            <a:r>
              <a:rPr lang="en-US" sz="2000" dirty="0"/>
              <a:t>Operators are used to perform operations on variables and values.</a:t>
            </a:r>
            <a:br>
              <a:rPr lang="en-US" sz="2000" dirty="0"/>
            </a:br>
            <a:br>
              <a:rPr lang="en-US" sz="2000" dirty="0"/>
            </a:br>
            <a:r>
              <a:rPr lang="en-US" sz="2000" dirty="0"/>
              <a:t>In the example below, we use the + operator to add together two values</a:t>
            </a:r>
            <a:r>
              <a:rPr lang="en-US" dirty="0"/>
              <a:t>:</a:t>
            </a:r>
            <a:br>
              <a:rPr lang="en-PH" dirty="0"/>
            </a:br>
            <a:endParaRPr lang="en-PH" dirty="0"/>
          </a:p>
        </p:txBody>
      </p:sp>
      <p:sp>
        <p:nvSpPr>
          <p:cNvPr id="3" name="Content Placeholder 2">
            <a:extLst>
              <a:ext uri="{FF2B5EF4-FFF2-40B4-BE49-F238E27FC236}">
                <a16:creationId xmlns:a16="http://schemas.microsoft.com/office/drawing/2014/main" id="{C60E592A-9FB6-42DA-17AA-61E40081E6B8}"/>
              </a:ext>
            </a:extLst>
          </p:cNvPr>
          <p:cNvSpPr>
            <a:spLocks noGrp="1"/>
          </p:cNvSpPr>
          <p:nvPr>
            <p:ph idx="1"/>
          </p:nvPr>
        </p:nvSpPr>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54C29151-D6BE-4560-8B16-752671ADA6FB}"/>
              </a:ext>
            </a:extLst>
          </p:cNvPr>
          <p:cNvPicPr>
            <a:picLocks noChangeAspect="1"/>
          </p:cNvPicPr>
          <p:nvPr/>
        </p:nvPicPr>
        <p:blipFill>
          <a:blip r:embed="rId2"/>
          <a:stretch>
            <a:fillRect/>
          </a:stretch>
        </p:blipFill>
        <p:spPr>
          <a:xfrm>
            <a:off x="3181899" y="2325682"/>
            <a:ext cx="4284130" cy="1102378"/>
          </a:xfrm>
          <a:prstGeom prst="rect">
            <a:avLst/>
          </a:prstGeom>
        </p:spPr>
      </p:pic>
      <p:sp>
        <p:nvSpPr>
          <p:cNvPr id="7" name="TextBox 6">
            <a:extLst>
              <a:ext uri="{FF2B5EF4-FFF2-40B4-BE49-F238E27FC236}">
                <a16:creationId xmlns:a16="http://schemas.microsoft.com/office/drawing/2014/main" id="{148AF3A6-0388-8408-E419-83085E638AD3}"/>
              </a:ext>
            </a:extLst>
          </p:cNvPr>
          <p:cNvSpPr txBox="1"/>
          <p:nvPr/>
        </p:nvSpPr>
        <p:spPr>
          <a:xfrm>
            <a:off x="1137146" y="3571342"/>
            <a:ext cx="7318697" cy="2585323"/>
          </a:xfrm>
          <a:prstGeom prst="rect">
            <a:avLst/>
          </a:prstGeom>
          <a:noFill/>
        </p:spPr>
        <p:txBody>
          <a:bodyPr wrap="square">
            <a:spAutoFit/>
          </a:bodyPr>
          <a:lstStyle/>
          <a:p>
            <a:r>
              <a:rPr lang="en-US" dirty="0"/>
              <a:t>Python divides the operators in the following groups:</a:t>
            </a:r>
          </a:p>
          <a:p>
            <a:endParaRPr lang="en-US" dirty="0"/>
          </a:p>
          <a:p>
            <a:pPr marL="285750" indent="-285750">
              <a:buFont typeface="Arial" panose="020B0604020202020204" pitchFamily="34" charset="0"/>
              <a:buChar char="•"/>
            </a:pPr>
            <a:r>
              <a:rPr lang="en-US" dirty="0"/>
              <a:t>    Arithmetic operators</a:t>
            </a:r>
          </a:p>
          <a:p>
            <a:pPr marL="285750" indent="-285750">
              <a:buFont typeface="Arial" panose="020B0604020202020204" pitchFamily="34" charset="0"/>
              <a:buChar char="•"/>
            </a:pPr>
            <a:r>
              <a:rPr lang="en-US" dirty="0"/>
              <a:t>    Assignment operators</a:t>
            </a:r>
          </a:p>
          <a:p>
            <a:pPr marL="285750" indent="-285750">
              <a:buFont typeface="Arial" panose="020B0604020202020204" pitchFamily="34" charset="0"/>
              <a:buChar char="•"/>
            </a:pPr>
            <a:r>
              <a:rPr lang="en-US" dirty="0"/>
              <a:t>    Comparison operators</a:t>
            </a:r>
          </a:p>
          <a:p>
            <a:pPr marL="285750" indent="-285750">
              <a:buFont typeface="Arial" panose="020B0604020202020204" pitchFamily="34" charset="0"/>
              <a:buChar char="•"/>
            </a:pPr>
            <a:r>
              <a:rPr lang="en-US" dirty="0"/>
              <a:t>    Logical operators</a:t>
            </a:r>
          </a:p>
          <a:p>
            <a:pPr marL="285750" indent="-285750">
              <a:buFont typeface="Arial" panose="020B0604020202020204" pitchFamily="34" charset="0"/>
              <a:buChar char="•"/>
            </a:pPr>
            <a:r>
              <a:rPr lang="en-US" dirty="0"/>
              <a:t>    Identity operators</a:t>
            </a:r>
          </a:p>
          <a:p>
            <a:pPr marL="285750" indent="-285750">
              <a:buFont typeface="Arial" panose="020B0604020202020204" pitchFamily="34" charset="0"/>
              <a:buChar char="•"/>
            </a:pPr>
            <a:r>
              <a:rPr lang="en-US" dirty="0"/>
              <a:t>    Membership operators</a:t>
            </a:r>
          </a:p>
          <a:p>
            <a:pPr marL="285750" indent="-285750">
              <a:buFont typeface="Arial" panose="020B0604020202020204" pitchFamily="34" charset="0"/>
              <a:buChar char="•"/>
            </a:pPr>
            <a:r>
              <a:rPr lang="en-US" dirty="0"/>
              <a:t>    Bitwise operators</a:t>
            </a:r>
          </a:p>
        </p:txBody>
      </p:sp>
    </p:spTree>
    <p:extLst>
      <p:ext uri="{BB962C8B-B14F-4D97-AF65-F5344CB8AC3E}">
        <p14:creationId xmlns:p14="http://schemas.microsoft.com/office/powerpoint/2010/main" val="33124367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80FA-8A5B-B529-E272-8648FEBFF8B8}"/>
              </a:ext>
            </a:extLst>
          </p:cNvPr>
          <p:cNvSpPr>
            <a:spLocks noGrp="1"/>
          </p:cNvSpPr>
          <p:nvPr>
            <p:ph type="title"/>
          </p:nvPr>
        </p:nvSpPr>
        <p:spPr/>
        <p:txBody>
          <a:bodyPr/>
          <a:lstStyle/>
          <a:p>
            <a:r>
              <a:rPr lang="en-PH" b="1" dirty="0"/>
              <a:t>Python </a:t>
            </a:r>
            <a:r>
              <a:rPr lang="en-PH" sz="3600" b="1" dirty="0"/>
              <a:t>Arithmetic</a:t>
            </a:r>
            <a:r>
              <a:rPr lang="en-PH" b="1" dirty="0"/>
              <a:t> Operators</a:t>
            </a:r>
            <a:br>
              <a:rPr lang="en-PH" b="1" dirty="0"/>
            </a:br>
            <a:endParaRPr lang="en-PH" dirty="0"/>
          </a:p>
        </p:txBody>
      </p:sp>
      <p:sp>
        <p:nvSpPr>
          <p:cNvPr id="3" name="Content Placeholder 2">
            <a:extLst>
              <a:ext uri="{FF2B5EF4-FFF2-40B4-BE49-F238E27FC236}">
                <a16:creationId xmlns:a16="http://schemas.microsoft.com/office/drawing/2014/main" id="{1A9DFEEC-A9CD-CDAD-A37B-09BCE5DE7C22}"/>
              </a:ext>
            </a:extLst>
          </p:cNvPr>
          <p:cNvSpPr>
            <a:spLocks noGrp="1"/>
          </p:cNvSpPr>
          <p:nvPr>
            <p:ph idx="1"/>
          </p:nvPr>
        </p:nvSpPr>
        <p:spPr/>
        <p:txBody>
          <a:bodyPr/>
          <a:lstStyle/>
          <a:p>
            <a:r>
              <a:rPr lang="en-US" dirty="0"/>
              <a:t>Arithmetic operators are used with numeric values to perform common mathematical operations:</a:t>
            </a:r>
            <a:endParaRPr lang="en-PH" dirty="0"/>
          </a:p>
        </p:txBody>
      </p:sp>
      <p:pic>
        <p:nvPicPr>
          <p:cNvPr id="4" name="Picture 3">
            <a:extLst>
              <a:ext uri="{FF2B5EF4-FFF2-40B4-BE49-F238E27FC236}">
                <a16:creationId xmlns:a16="http://schemas.microsoft.com/office/drawing/2014/main" id="{0CD99962-C730-10A6-5F8A-7F9C3AE97631}"/>
              </a:ext>
            </a:extLst>
          </p:cNvPr>
          <p:cNvPicPr>
            <a:picLocks noChangeAspect="1"/>
          </p:cNvPicPr>
          <p:nvPr/>
        </p:nvPicPr>
        <p:blipFill>
          <a:blip r:embed="rId2"/>
          <a:stretch>
            <a:fillRect/>
          </a:stretch>
        </p:blipFill>
        <p:spPr>
          <a:xfrm>
            <a:off x="1451579" y="2997856"/>
            <a:ext cx="9760240" cy="3055625"/>
          </a:xfrm>
          <a:prstGeom prst="rect">
            <a:avLst/>
          </a:prstGeom>
        </p:spPr>
      </p:pic>
    </p:spTree>
    <p:extLst>
      <p:ext uri="{BB962C8B-B14F-4D97-AF65-F5344CB8AC3E}">
        <p14:creationId xmlns:p14="http://schemas.microsoft.com/office/powerpoint/2010/main" val="3881567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4777-315D-3461-FAF6-E7748F1A934E}"/>
              </a:ext>
            </a:extLst>
          </p:cNvPr>
          <p:cNvSpPr>
            <a:spLocks noGrp="1"/>
          </p:cNvSpPr>
          <p:nvPr>
            <p:ph type="title"/>
          </p:nvPr>
        </p:nvSpPr>
        <p:spPr/>
        <p:txBody>
          <a:bodyPr/>
          <a:lstStyle/>
          <a:p>
            <a:r>
              <a:rPr lang="en-PH" b="1" dirty="0"/>
              <a:t>Python </a:t>
            </a:r>
            <a:r>
              <a:rPr lang="en-PH" sz="3600" b="1" dirty="0"/>
              <a:t>Assignment</a:t>
            </a:r>
            <a:r>
              <a:rPr lang="en-PH" b="1" dirty="0"/>
              <a:t> Operators</a:t>
            </a:r>
            <a:br>
              <a:rPr lang="en-PH" b="1" dirty="0"/>
            </a:br>
            <a:endParaRPr lang="en-PH" dirty="0"/>
          </a:p>
        </p:txBody>
      </p:sp>
      <p:sp>
        <p:nvSpPr>
          <p:cNvPr id="3" name="Content Placeholder 2">
            <a:extLst>
              <a:ext uri="{FF2B5EF4-FFF2-40B4-BE49-F238E27FC236}">
                <a16:creationId xmlns:a16="http://schemas.microsoft.com/office/drawing/2014/main" id="{F7A877C3-D0A0-1403-AFAB-FD8E9966FA56}"/>
              </a:ext>
            </a:extLst>
          </p:cNvPr>
          <p:cNvSpPr>
            <a:spLocks noGrp="1"/>
          </p:cNvSpPr>
          <p:nvPr>
            <p:ph idx="1"/>
          </p:nvPr>
        </p:nvSpPr>
        <p:spPr/>
        <p:txBody>
          <a:bodyPr/>
          <a:lstStyle/>
          <a:p>
            <a:r>
              <a:rPr lang="en-US" dirty="0"/>
              <a:t>Assignment operators are used to assign values to variables:</a:t>
            </a:r>
            <a:endParaRPr lang="en-PH" dirty="0"/>
          </a:p>
        </p:txBody>
      </p:sp>
      <p:pic>
        <p:nvPicPr>
          <p:cNvPr id="4" name="Picture 3">
            <a:extLst>
              <a:ext uri="{FF2B5EF4-FFF2-40B4-BE49-F238E27FC236}">
                <a16:creationId xmlns:a16="http://schemas.microsoft.com/office/drawing/2014/main" id="{2FE75DD1-86D2-F0A5-719F-32FAC66D8246}"/>
              </a:ext>
            </a:extLst>
          </p:cNvPr>
          <p:cNvPicPr>
            <a:picLocks noChangeAspect="1"/>
          </p:cNvPicPr>
          <p:nvPr/>
        </p:nvPicPr>
        <p:blipFill>
          <a:blip r:embed="rId2"/>
          <a:stretch>
            <a:fillRect/>
          </a:stretch>
        </p:blipFill>
        <p:spPr>
          <a:xfrm>
            <a:off x="2370990" y="2548303"/>
            <a:ext cx="7630849" cy="3993899"/>
          </a:xfrm>
          <a:prstGeom prst="rect">
            <a:avLst/>
          </a:prstGeom>
        </p:spPr>
      </p:pic>
    </p:spTree>
    <p:extLst>
      <p:ext uri="{BB962C8B-B14F-4D97-AF65-F5344CB8AC3E}">
        <p14:creationId xmlns:p14="http://schemas.microsoft.com/office/powerpoint/2010/main" val="17987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A26F-A6CC-7B2A-0175-D1F1981184D9}"/>
              </a:ext>
            </a:extLst>
          </p:cNvPr>
          <p:cNvSpPr>
            <a:spLocks noGrp="1"/>
          </p:cNvSpPr>
          <p:nvPr>
            <p:ph type="title"/>
          </p:nvPr>
        </p:nvSpPr>
        <p:spPr/>
        <p:txBody>
          <a:bodyPr>
            <a:normAutofit/>
          </a:bodyPr>
          <a:lstStyle/>
          <a:p>
            <a:r>
              <a:rPr lang="en-PH" sz="6000" b="1" dirty="0"/>
              <a:t>Python Variables</a:t>
            </a:r>
            <a:endParaRPr lang="en-PH" sz="6000" dirty="0"/>
          </a:p>
        </p:txBody>
      </p:sp>
      <p:sp>
        <p:nvSpPr>
          <p:cNvPr id="3" name="Content Placeholder 2">
            <a:extLst>
              <a:ext uri="{FF2B5EF4-FFF2-40B4-BE49-F238E27FC236}">
                <a16:creationId xmlns:a16="http://schemas.microsoft.com/office/drawing/2014/main" id="{30859ADC-398F-D740-4B92-376BCF87FBD4}"/>
              </a:ext>
            </a:extLst>
          </p:cNvPr>
          <p:cNvSpPr>
            <a:spLocks noGrp="1"/>
          </p:cNvSpPr>
          <p:nvPr>
            <p:ph idx="1"/>
          </p:nvPr>
        </p:nvSpPr>
        <p:spPr/>
        <p:txBody>
          <a:bodyPr/>
          <a:lstStyle/>
          <a:p>
            <a:r>
              <a:rPr lang="en-US" sz="2800" dirty="0"/>
              <a:t>In Python, variables are created when you assign a value to it: </a:t>
            </a:r>
            <a:endParaRPr lang="en-PH" sz="2800" dirty="0"/>
          </a:p>
          <a:p>
            <a:endParaRPr lang="en-PH" dirty="0"/>
          </a:p>
        </p:txBody>
      </p:sp>
    </p:spTree>
    <p:extLst>
      <p:ext uri="{BB962C8B-B14F-4D97-AF65-F5344CB8AC3E}">
        <p14:creationId xmlns:p14="http://schemas.microsoft.com/office/powerpoint/2010/main" val="78776085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5007-9459-BDE5-6589-6B1CE418E869}"/>
              </a:ext>
            </a:extLst>
          </p:cNvPr>
          <p:cNvSpPr>
            <a:spLocks noGrp="1"/>
          </p:cNvSpPr>
          <p:nvPr>
            <p:ph type="title"/>
          </p:nvPr>
        </p:nvSpPr>
        <p:spPr/>
        <p:txBody>
          <a:bodyPr/>
          <a:lstStyle/>
          <a:p>
            <a:r>
              <a:rPr lang="en-PH" b="1" dirty="0"/>
              <a:t>Python Comparison Operators</a:t>
            </a:r>
            <a:br>
              <a:rPr lang="en-PH" b="1" dirty="0"/>
            </a:br>
            <a:endParaRPr lang="en-PH" dirty="0"/>
          </a:p>
        </p:txBody>
      </p:sp>
      <p:sp>
        <p:nvSpPr>
          <p:cNvPr id="3" name="Content Placeholder 2">
            <a:extLst>
              <a:ext uri="{FF2B5EF4-FFF2-40B4-BE49-F238E27FC236}">
                <a16:creationId xmlns:a16="http://schemas.microsoft.com/office/drawing/2014/main" id="{92465E92-B662-8B67-ED33-951F26D5559D}"/>
              </a:ext>
            </a:extLst>
          </p:cNvPr>
          <p:cNvSpPr>
            <a:spLocks noGrp="1"/>
          </p:cNvSpPr>
          <p:nvPr>
            <p:ph idx="1"/>
          </p:nvPr>
        </p:nvSpPr>
        <p:spPr/>
        <p:txBody>
          <a:bodyPr/>
          <a:lstStyle/>
          <a:p>
            <a:r>
              <a:rPr lang="en-US" dirty="0"/>
              <a:t>Comparison operators are used to compare two values:</a:t>
            </a:r>
            <a:endParaRPr lang="en-PH" dirty="0"/>
          </a:p>
          <a:p>
            <a:endParaRPr lang="en-PH" dirty="0"/>
          </a:p>
        </p:txBody>
      </p:sp>
      <p:pic>
        <p:nvPicPr>
          <p:cNvPr id="4" name="Picture 3">
            <a:extLst>
              <a:ext uri="{FF2B5EF4-FFF2-40B4-BE49-F238E27FC236}">
                <a16:creationId xmlns:a16="http://schemas.microsoft.com/office/drawing/2014/main" id="{D44A5194-EEAA-758D-EA27-E0D209C074E4}"/>
              </a:ext>
            </a:extLst>
          </p:cNvPr>
          <p:cNvPicPr>
            <a:picLocks noChangeAspect="1"/>
          </p:cNvPicPr>
          <p:nvPr/>
        </p:nvPicPr>
        <p:blipFill>
          <a:blip r:embed="rId2"/>
          <a:stretch>
            <a:fillRect/>
          </a:stretch>
        </p:blipFill>
        <p:spPr>
          <a:xfrm>
            <a:off x="1653090" y="2854661"/>
            <a:ext cx="9200252" cy="2611684"/>
          </a:xfrm>
          <a:prstGeom prst="rect">
            <a:avLst/>
          </a:prstGeom>
        </p:spPr>
      </p:pic>
    </p:spTree>
    <p:extLst>
      <p:ext uri="{BB962C8B-B14F-4D97-AF65-F5344CB8AC3E}">
        <p14:creationId xmlns:p14="http://schemas.microsoft.com/office/powerpoint/2010/main" val="28082619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FA69-5CE2-87D8-DB7A-231E66DBAC2F}"/>
              </a:ext>
            </a:extLst>
          </p:cNvPr>
          <p:cNvSpPr>
            <a:spLocks noGrp="1"/>
          </p:cNvSpPr>
          <p:nvPr>
            <p:ph type="title"/>
          </p:nvPr>
        </p:nvSpPr>
        <p:spPr/>
        <p:txBody>
          <a:bodyPr/>
          <a:lstStyle/>
          <a:p>
            <a:r>
              <a:rPr lang="en-PH" sz="3200" b="1" dirty="0"/>
              <a:t>Python Logical Operators</a:t>
            </a:r>
            <a:br>
              <a:rPr lang="en-PH" sz="3200" b="1" dirty="0"/>
            </a:br>
            <a:endParaRPr lang="en-PH" dirty="0"/>
          </a:p>
        </p:txBody>
      </p:sp>
      <p:sp>
        <p:nvSpPr>
          <p:cNvPr id="3" name="Content Placeholder 2">
            <a:extLst>
              <a:ext uri="{FF2B5EF4-FFF2-40B4-BE49-F238E27FC236}">
                <a16:creationId xmlns:a16="http://schemas.microsoft.com/office/drawing/2014/main" id="{EB6E5851-1C1D-8A28-6722-46DDB21DCBCD}"/>
              </a:ext>
            </a:extLst>
          </p:cNvPr>
          <p:cNvSpPr>
            <a:spLocks noGrp="1"/>
          </p:cNvSpPr>
          <p:nvPr>
            <p:ph idx="1"/>
          </p:nvPr>
        </p:nvSpPr>
        <p:spPr/>
        <p:txBody>
          <a:bodyPr/>
          <a:lstStyle/>
          <a:p>
            <a:r>
              <a:rPr lang="en-US" dirty="0"/>
              <a:t>Logical operators are used to combine conditional statements:</a:t>
            </a:r>
            <a:endParaRPr lang="en-PH" dirty="0"/>
          </a:p>
          <a:p>
            <a:endParaRPr lang="en-PH" dirty="0"/>
          </a:p>
        </p:txBody>
      </p:sp>
      <p:pic>
        <p:nvPicPr>
          <p:cNvPr id="4" name="Picture 3">
            <a:extLst>
              <a:ext uri="{FF2B5EF4-FFF2-40B4-BE49-F238E27FC236}">
                <a16:creationId xmlns:a16="http://schemas.microsoft.com/office/drawing/2014/main" id="{FE00CC94-BBE1-27EB-BE1A-535074553956}"/>
              </a:ext>
            </a:extLst>
          </p:cNvPr>
          <p:cNvPicPr>
            <a:picLocks noChangeAspect="1"/>
          </p:cNvPicPr>
          <p:nvPr/>
        </p:nvPicPr>
        <p:blipFill>
          <a:blip r:embed="rId2"/>
          <a:stretch>
            <a:fillRect/>
          </a:stretch>
        </p:blipFill>
        <p:spPr>
          <a:xfrm>
            <a:off x="1893181" y="2514112"/>
            <a:ext cx="8047417" cy="1226926"/>
          </a:xfrm>
          <a:prstGeom prst="rect">
            <a:avLst/>
          </a:prstGeom>
        </p:spPr>
      </p:pic>
      <p:sp>
        <p:nvSpPr>
          <p:cNvPr id="6" name="TextBox 5">
            <a:extLst>
              <a:ext uri="{FF2B5EF4-FFF2-40B4-BE49-F238E27FC236}">
                <a16:creationId xmlns:a16="http://schemas.microsoft.com/office/drawing/2014/main" id="{5FF1956F-EFD0-36DA-2971-2446583BF308}"/>
              </a:ext>
            </a:extLst>
          </p:cNvPr>
          <p:cNvSpPr txBox="1"/>
          <p:nvPr/>
        </p:nvSpPr>
        <p:spPr>
          <a:xfrm>
            <a:off x="1656760" y="3831999"/>
            <a:ext cx="6103854" cy="369332"/>
          </a:xfrm>
          <a:prstGeom prst="rect">
            <a:avLst/>
          </a:prstGeom>
          <a:noFill/>
        </p:spPr>
        <p:txBody>
          <a:bodyPr wrap="square">
            <a:spAutoFit/>
          </a:bodyPr>
          <a:lstStyle/>
          <a:p>
            <a:r>
              <a:rPr lang="en-PH" sz="1800" b="1" dirty="0"/>
              <a:t>Python Identity Operators</a:t>
            </a:r>
          </a:p>
        </p:txBody>
      </p:sp>
      <p:sp>
        <p:nvSpPr>
          <p:cNvPr id="8" name="TextBox 7">
            <a:extLst>
              <a:ext uri="{FF2B5EF4-FFF2-40B4-BE49-F238E27FC236}">
                <a16:creationId xmlns:a16="http://schemas.microsoft.com/office/drawing/2014/main" id="{425EA445-3134-0B70-909A-DC48D5BA398B}"/>
              </a:ext>
            </a:extLst>
          </p:cNvPr>
          <p:cNvSpPr txBox="1"/>
          <p:nvPr/>
        </p:nvSpPr>
        <p:spPr>
          <a:xfrm>
            <a:off x="1213701" y="4117404"/>
            <a:ext cx="10456682" cy="646331"/>
          </a:xfrm>
          <a:prstGeom prst="rect">
            <a:avLst/>
          </a:prstGeom>
          <a:noFill/>
        </p:spPr>
        <p:txBody>
          <a:bodyPr wrap="square">
            <a:spAutoFit/>
          </a:bodyPr>
          <a:lstStyle/>
          <a:p>
            <a:r>
              <a:rPr lang="en-US" dirty="0"/>
              <a:t>Identity operators are used to compare the objects, not if they are equal, but if they are actually the same object, with the same memory location:</a:t>
            </a:r>
            <a:endParaRPr lang="en-PH" dirty="0"/>
          </a:p>
        </p:txBody>
      </p:sp>
      <p:pic>
        <p:nvPicPr>
          <p:cNvPr id="9" name="Picture 8">
            <a:extLst>
              <a:ext uri="{FF2B5EF4-FFF2-40B4-BE49-F238E27FC236}">
                <a16:creationId xmlns:a16="http://schemas.microsoft.com/office/drawing/2014/main" id="{423D4FBE-71C9-AEF4-DE8C-66160608AC9E}"/>
              </a:ext>
            </a:extLst>
          </p:cNvPr>
          <p:cNvPicPr>
            <a:picLocks noChangeAspect="1"/>
          </p:cNvPicPr>
          <p:nvPr/>
        </p:nvPicPr>
        <p:blipFill>
          <a:blip r:embed="rId3"/>
          <a:stretch>
            <a:fillRect/>
          </a:stretch>
        </p:blipFill>
        <p:spPr>
          <a:xfrm>
            <a:off x="1264370" y="4883244"/>
            <a:ext cx="9564616" cy="1170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84685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C86F-7FEE-EA93-0AD3-F5D0280EF9D4}"/>
              </a:ext>
            </a:extLst>
          </p:cNvPr>
          <p:cNvSpPr>
            <a:spLocks noGrp="1"/>
          </p:cNvSpPr>
          <p:nvPr>
            <p:ph type="title"/>
          </p:nvPr>
        </p:nvSpPr>
        <p:spPr/>
        <p:txBody>
          <a:bodyPr/>
          <a:lstStyle/>
          <a:p>
            <a:r>
              <a:rPr lang="en-PH" b="1" dirty="0"/>
              <a:t>Python Membership Operators</a:t>
            </a:r>
            <a:br>
              <a:rPr lang="en-PH" b="1" dirty="0"/>
            </a:br>
            <a:endParaRPr lang="en-PH" dirty="0"/>
          </a:p>
        </p:txBody>
      </p:sp>
      <p:sp>
        <p:nvSpPr>
          <p:cNvPr id="3" name="Content Placeholder 2">
            <a:extLst>
              <a:ext uri="{FF2B5EF4-FFF2-40B4-BE49-F238E27FC236}">
                <a16:creationId xmlns:a16="http://schemas.microsoft.com/office/drawing/2014/main" id="{123E2DC0-767A-6E15-062A-B5C719D97573}"/>
              </a:ext>
            </a:extLst>
          </p:cNvPr>
          <p:cNvSpPr>
            <a:spLocks noGrp="1"/>
          </p:cNvSpPr>
          <p:nvPr>
            <p:ph idx="1"/>
          </p:nvPr>
        </p:nvSpPr>
        <p:spPr/>
        <p:txBody>
          <a:bodyPr/>
          <a:lstStyle/>
          <a:p>
            <a:r>
              <a:rPr lang="en-US" dirty="0"/>
              <a:t>Membership operators are used to test if a sequence is presented in an object:</a:t>
            </a:r>
            <a:endParaRPr lang="en-PH" dirty="0"/>
          </a:p>
        </p:txBody>
      </p:sp>
      <p:pic>
        <p:nvPicPr>
          <p:cNvPr id="4" name="Picture 3">
            <a:extLst>
              <a:ext uri="{FF2B5EF4-FFF2-40B4-BE49-F238E27FC236}">
                <a16:creationId xmlns:a16="http://schemas.microsoft.com/office/drawing/2014/main" id="{78C0103F-3439-647E-8F19-86C1724FBCD1}"/>
              </a:ext>
            </a:extLst>
          </p:cNvPr>
          <p:cNvPicPr>
            <a:picLocks noChangeAspect="1"/>
          </p:cNvPicPr>
          <p:nvPr/>
        </p:nvPicPr>
        <p:blipFill>
          <a:blip r:embed="rId2"/>
          <a:stretch>
            <a:fillRect/>
          </a:stretch>
        </p:blipFill>
        <p:spPr>
          <a:xfrm>
            <a:off x="2084711" y="2508856"/>
            <a:ext cx="7834039" cy="110499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DA4A608-4378-40B3-3775-7C1507394CF4}"/>
              </a:ext>
            </a:extLst>
          </p:cNvPr>
          <p:cNvSpPr txBox="1"/>
          <p:nvPr/>
        </p:nvSpPr>
        <p:spPr>
          <a:xfrm>
            <a:off x="1609627" y="3775830"/>
            <a:ext cx="6103854" cy="369332"/>
          </a:xfrm>
          <a:prstGeom prst="rect">
            <a:avLst/>
          </a:prstGeom>
          <a:noFill/>
        </p:spPr>
        <p:txBody>
          <a:bodyPr wrap="square">
            <a:spAutoFit/>
          </a:bodyPr>
          <a:lstStyle/>
          <a:p>
            <a:r>
              <a:rPr lang="en-PH" sz="1800" b="1"/>
              <a:t>Python Bitwise Operators</a:t>
            </a:r>
            <a:endParaRPr lang="en-PH" sz="1800" b="1" dirty="0"/>
          </a:p>
        </p:txBody>
      </p:sp>
      <p:sp>
        <p:nvSpPr>
          <p:cNvPr id="8" name="TextBox 7">
            <a:extLst>
              <a:ext uri="{FF2B5EF4-FFF2-40B4-BE49-F238E27FC236}">
                <a16:creationId xmlns:a16="http://schemas.microsoft.com/office/drawing/2014/main" id="{DD0CA225-68B6-DD82-D7D7-E704352A6F5F}"/>
              </a:ext>
            </a:extLst>
          </p:cNvPr>
          <p:cNvSpPr txBox="1"/>
          <p:nvPr/>
        </p:nvSpPr>
        <p:spPr>
          <a:xfrm>
            <a:off x="2769124" y="4068567"/>
            <a:ext cx="6103854" cy="369332"/>
          </a:xfrm>
          <a:prstGeom prst="rect">
            <a:avLst/>
          </a:prstGeom>
          <a:noFill/>
        </p:spPr>
        <p:txBody>
          <a:bodyPr wrap="square">
            <a:spAutoFit/>
          </a:bodyPr>
          <a:lstStyle/>
          <a:p>
            <a:r>
              <a:rPr lang="en-US" dirty="0"/>
              <a:t>Bitwise operators are used to compare (binary) numbers:</a:t>
            </a:r>
            <a:endParaRPr lang="en-PH" dirty="0"/>
          </a:p>
        </p:txBody>
      </p:sp>
      <p:pic>
        <p:nvPicPr>
          <p:cNvPr id="9" name="Picture 8">
            <a:extLst>
              <a:ext uri="{FF2B5EF4-FFF2-40B4-BE49-F238E27FC236}">
                <a16:creationId xmlns:a16="http://schemas.microsoft.com/office/drawing/2014/main" id="{E9B6AE13-5056-61C6-F2C8-4A9A10B6E13D}"/>
              </a:ext>
            </a:extLst>
          </p:cNvPr>
          <p:cNvPicPr>
            <a:picLocks noChangeAspect="1"/>
          </p:cNvPicPr>
          <p:nvPr/>
        </p:nvPicPr>
        <p:blipFill>
          <a:blip r:embed="rId3"/>
          <a:stretch>
            <a:fillRect/>
          </a:stretch>
        </p:blipFill>
        <p:spPr>
          <a:xfrm>
            <a:off x="2015136" y="4482915"/>
            <a:ext cx="8161727" cy="17820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80778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752F-022E-0C1B-2A6A-2373FF23CAF0}"/>
              </a:ext>
            </a:extLst>
          </p:cNvPr>
          <p:cNvSpPr>
            <a:spLocks noGrp="1"/>
          </p:cNvSpPr>
          <p:nvPr>
            <p:ph type="title"/>
          </p:nvPr>
        </p:nvSpPr>
        <p:spPr/>
        <p:txBody>
          <a:bodyPr/>
          <a:lstStyle/>
          <a:p>
            <a:r>
              <a:rPr lang="en-PH" b="1" dirty="0"/>
              <a:t>Python Lists</a:t>
            </a:r>
            <a:br>
              <a:rPr lang="en-PH" b="1" dirty="0"/>
            </a:br>
            <a:endParaRPr lang="en-PH" dirty="0"/>
          </a:p>
        </p:txBody>
      </p:sp>
      <p:pic>
        <p:nvPicPr>
          <p:cNvPr id="6" name="Content Placeholder 5">
            <a:extLst>
              <a:ext uri="{FF2B5EF4-FFF2-40B4-BE49-F238E27FC236}">
                <a16:creationId xmlns:a16="http://schemas.microsoft.com/office/drawing/2014/main" id="{A75C4D70-76E0-62A9-503D-B935479F6F12}"/>
              </a:ext>
            </a:extLst>
          </p:cNvPr>
          <p:cNvPicPr>
            <a:picLocks noGrp="1" noChangeAspect="1"/>
          </p:cNvPicPr>
          <p:nvPr>
            <p:ph idx="1"/>
          </p:nvPr>
        </p:nvPicPr>
        <p:blipFill>
          <a:blip r:embed="rId2"/>
          <a:stretch>
            <a:fillRect/>
          </a:stretch>
        </p:blipFill>
        <p:spPr>
          <a:xfrm>
            <a:off x="3080217" y="2102403"/>
            <a:ext cx="4321246" cy="1049235"/>
          </a:xfrm>
          <a:prstGeom prst="rect">
            <a:avLst/>
          </a:prstGeom>
        </p:spPr>
      </p:pic>
      <p:sp>
        <p:nvSpPr>
          <p:cNvPr id="8" name="TextBox 7">
            <a:extLst>
              <a:ext uri="{FF2B5EF4-FFF2-40B4-BE49-F238E27FC236}">
                <a16:creationId xmlns:a16="http://schemas.microsoft.com/office/drawing/2014/main" id="{C260B9D7-D6E3-FE64-0826-35D2995BCE29}"/>
              </a:ext>
            </a:extLst>
          </p:cNvPr>
          <p:cNvSpPr txBox="1"/>
          <p:nvPr/>
        </p:nvSpPr>
        <p:spPr>
          <a:xfrm>
            <a:off x="1816083" y="3249921"/>
            <a:ext cx="6103854" cy="1754326"/>
          </a:xfrm>
          <a:prstGeom prst="rect">
            <a:avLst/>
          </a:prstGeom>
          <a:noFill/>
        </p:spPr>
        <p:txBody>
          <a:bodyPr wrap="square">
            <a:spAutoFit/>
          </a:bodyPr>
          <a:lstStyle/>
          <a:p>
            <a:r>
              <a:rPr lang="en-US" b="1" dirty="0"/>
              <a:t>List</a:t>
            </a:r>
          </a:p>
          <a:p>
            <a:r>
              <a:rPr lang="en-US" dirty="0"/>
              <a:t>Lists are used to store multiple items in a single variable.</a:t>
            </a:r>
          </a:p>
          <a:p>
            <a:r>
              <a:rPr lang="en-US" dirty="0"/>
              <a:t>Lists are one of 4 built-in data types in Python used to store collections of data, the other 3 are </a:t>
            </a:r>
            <a:r>
              <a:rPr lang="en-US" dirty="0">
                <a:hlinkClick r:id="rId3"/>
              </a:rPr>
              <a:t>Tuple</a:t>
            </a:r>
            <a:r>
              <a:rPr lang="en-US" dirty="0"/>
              <a:t>, </a:t>
            </a:r>
            <a:r>
              <a:rPr lang="en-US" dirty="0">
                <a:hlinkClick r:id="rId4"/>
              </a:rPr>
              <a:t>Set</a:t>
            </a:r>
            <a:r>
              <a:rPr lang="en-US" dirty="0"/>
              <a:t>, and </a:t>
            </a:r>
            <a:r>
              <a:rPr lang="en-US" dirty="0">
                <a:hlinkClick r:id="rId5"/>
              </a:rPr>
              <a:t>Dictionary</a:t>
            </a:r>
            <a:r>
              <a:rPr lang="en-US" dirty="0"/>
              <a:t>, all with different qualities and usage.</a:t>
            </a:r>
          </a:p>
          <a:p>
            <a:r>
              <a:rPr lang="en-US" dirty="0"/>
              <a:t>Lists are created using square brackets:</a:t>
            </a:r>
          </a:p>
        </p:txBody>
      </p:sp>
    </p:spTree>
    <p:extLst>
      <p:ext uri="{BB962C8B-B14F-4D97-AF65-F5344CB8AC3E}">
        <p14:creationId xmlns:p14="http://schemas.microsoft.com/office/powerpoint/2010/main" val="16983837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17F5-76CE-E361-F2EF-3DB80E97CED4}"/>
              </a:ext>
            </a:extLst>
          </p:cNvPr>
          <p:cNvSpPr>
            <a:spLocks noGrp="1"/>
          </p:cNvSpPr>
          <p:nvPr>
            <p:ph type="title"/>
          </p:nvPr>
        </p:nvSpPr>
        <p:spPr/>
        <p:txBody>
          <a:bodyPr/>
          <a:lstStyle/>
          <a:p>
            <a:r>
              <a:rPr lang="en-PH" b="1" dirty="0"/>
              <a:t>Example</a:t>
            </a:r>
            <a:br>
              <a:rPr lang="en-PH" b="1" dirty="0"/>
            </a:br>
            <a:endParaRPr lang="en-PH" dirty="0"/>
          </a:p>
        </p:txBody>
      </p:sp>
      <p:sp>
        <p:nvSpPr>
          <p:cNvPr id="3" name="Content Placeholder 2">
            <a:extLst>
              <a:ext uri="{FF2B5EF4-FFF2-40B4-BE49-F238E27FC236}">
                <a16:creationId xmlns:a16="http://schemas.microsoft.com/office/drawing/2014/main" id="{2B7C4972-288E-2A85-0D60-215E7D762B98}"/>
              </a:ext>
            </a:extLst>
          </p:cNvPr>
          <p:cNvSpPr>
            <a:spLocks noGrp="1"/>
          </p:cNvSpPr>
          <p:nvPr>
            <p:ph idx="1"/>
          </p:nvPr>
        </p:nvSpPr>
        <p:spPr/>
        <p:txBody>
          <a:bodyPr/>
          <a:lstStyle/>
          <a:p>
            <a:r>
              <a:rPr lang="en-PH" dirty="0"/>
              <a:t>Create a List:</a:t>
            </a:r>
          </a:p>
        </p:txBody>
      </p:sp>
      <p:pic>
        <p:nvPicPr>
          <p:cNvPr id="5" name="Picture 4">
            <a:extLst>
              <a:ext uri="{FF2B5EF4-FFF2-40B4-BE49-F238E27FC236}">
                <a16:creationId xmlns:a16="http://schemas.microsoft.com/office/drawing/2014/main" id="{16B280DF-FB72-F384-A5AA-DF844C8BD8A9}"/>
              </a:ext>
            </a:extLst>
          </p:cNvPr>
          <p:cNvPicPr>
            <a:picLocks noChangeAspect="1"/>
          </p:cNvPicPr>
          <p:nvPr/>
        </p:nvPicPr>
        <p:blipFill>
          <a:blip r:embed="rId2"/>
          <a:stretch>
            <a:fillRect/>
          </a:stretch>
        </p:blipFill>
        <p:spPr>
          <a:xfrm>
            <a:off x="3151042" y="2869685"/>
            <a:ext cx="5380215" cy="1362950"/>
          </a:xfrm>
          <a:prstGeom prst="rect">
            <a:avLst/>
          </a:prstGeom>
        </p:spPr>
      </p:pic>
      <p:sp>
        <p:nvSpPr>
          <p:cNvPr id="6" name="Rectangle 1">
            <a:extLst>
              <a:ext uri="{FF2B5EF4-FFF2-40B4-BE49-F238E27FC236}">
                <a16:creationId xmlns:a16="http://schemas.microsoft.com/office/drawing/2014/main" id="{ADC721D0-9260-8004-D966-2CAAA476B789}"/>
              </a:ext>
            </a:extLst>
          </p:cNvPr>
          <p:cNvSpPr>
            <a:spLocks noChangeArrowheads="1"/>
          </p:cNvSpPr>
          <p:nvPr/>
        </p:nvSpPr>
        <p:spPr bwMode="auto">
          <a:xfrm>
            <a:off x="760074" y="4404082"/>
            <a:ext cx="112111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List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List items are ordered, changeable, and allow duplicate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List items are indexed, the first item has index </a:t>
            </a:r>
            <a:r>
              <a:rPr kumimoji="0" lang="en-US" altLang="en-US" sz="2400" b="0" i="0" u="none" strike="noStrike" cap="none" normalizeH="0" baseline="0" dirty="0">
                <a:ln>
                  <a:noFill/>
                </a:ln>
                <a:solidFill>
                  <a:schemeClr val="tx1"/>
                </a:solidFill>
                <a:effectLst/>
                <a:latin typeface="Arial Unicode MS"/>
              </a:rPr>
              <a:t>[0]</a:t>
            </a:r>
            <a:r>
              <a:rPr kumimoji="0" lang="en-US" altLang="en-US" sz="2400" b="0" i="0" u="none" strike="noStrike" cap="none" normalizeH="0" baseline="0" dirty="0">
                <a:ln>
                  <a:noFill/>
                </a:ln>
                <a:solidFill>
                  <a:schemeClr val="tx1"/>
                </a:solidFill>
                <a:effectLst/>
              </a:rPr>
              <a:t>, the second item has index </a:t>
            </a:r>
            <a:r>
              <a:rPr kumimoji="0" lang="en-US" altLang="en-US" sz="2400" b="0" i="0" u="none" strike="noStrike" cap="none" normalizeH="0" baseline="0" dirty="0">
                <a:ln>
                  <a:noFill/>
                </a:ln>
                <a:solidFill>
                  <a:schemeClr val="tx1"/>
                </a:solidFill>
                <a:effectLst/>
                <a:latin typeface="Arial Unicode MS"/>
              </a:rPr>
              <a:t>[1]</a:t>
            </a:r>
            <a:r>
              <a:rPr kumimoji="0" lang="en-US" altLang="en-US" sz="2400" b="0" i="0" u="none" strike="noStrike" cap="none" normalizeH="0" baseline="0" dirty="0">
                <a:ln>
                  <a:noFill/>
                </a:ln>
                <a:solidFill>
                  <a:schemeClr val="tx1"/>
                </a:solidFill>
                <a:effectLst/>
              </a:rPr>
              <a:t> etc.</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05282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F8932-5C64-D0AA-75B0-F16245390E7B}"/>
              </a:ext>
            </a:extLst>
          </p:cNvPr>
          <p:cNvSpPr txBox="1"/>
          <p:nvPr/>
        </p:nvSpPr>
        <p:spPr>
          <a:xfrm>
            <a:off x="1241982" y="642362"/>
            <a:ext cx="6103854" cy="1477328"/>
          </a:xfrm>
          <a:prstGeom prst="rect">
            <a:avLst/>
          </a:prstGeom>
          <a:noFill/>
        </p:spPr>
        <p:txBody>
          <a:bodyPr wrap="square">
            <a:spAutoFit/>
          </a:bodyPr>
          <a:lstStyle/>
          <a:p>
            <a:r>
              <a:rPr lang="en-US" b="1" dirty="0"/>
              <a:t>Ordered</a:t>
            </a:r>
          </a:p>
          <a:p>
            <a:r>
              <a:rPr lang="en-US" dirty="0"/>
              <a:t>When we say that lists are ordered, it means that the items have a defined order, and that order will not change.</a:t>
            </a:r>
          </a:p>
          <a:p>
            <a:r>
              <a:rPr lang="en-US" dirty="0"/>
              <a:t>If you add new items to a list, the new items will be placed at the end of the list.</a:t>
            </a:r>
          </a:p>
        </p:txBody>
      </p:sp>
      <p:sp>
        <p:nvSpPr>
          <p:cNvPr id="4" name="Rectangle 1">
            <a:extLst>
              <a:ext uri="{FF2B5EF4-FFF2-40B4-BE49-F238E27FC236}">
                <a16:creationId xmlns:a16="http://schemas.microsoft.com/office/drawing/2014/main" id="{AC1EC2F6-66FB-29CB-1DC3-1E11E323C827}"/>
              </a:ext>
            </a:extLst>
          </p:cNvPr>
          <p:cNvSpPr>
            <a:spLocks noChangeArrowheads="1"/>
          </p:cNvSpPr>
          <p:nvPr/>
        </p:nvSpPr>
        <p:spPr bwMode="auto">
          <a:xfrm>
            <a:off x="1028747" y="2462596"/>
            <a:ext cx="101345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Changeable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list is changeable, meaning that we can change, add, and remove items in a list after it has been created.</a:t>
            </a:r>
          </a:p>
        </p:txBody>
      </p:sp>
      <p:sp>
        <p:nvSpPr>
          <p:cNvPr id="7" name="TextBox 6">
            <a:extLst>
              <a:ext uri="{FF2B5EF4-FFF2-40B4-BE49-F238E27FC236}">
                <a16:creationId xmlns:a16="http://schemas.microsoft.com/office/drawing/2014/main" id="{31529513-5AAE-9E0C-EA38-FE0F09FCA831}"/>
              </a:ext>
            </a:extLst>
          </p:cNvPr>
          <p:cNvSpPr txBox="1"/>
          <p:nvPr/>
        </p:nvSpPr>
        <p:spPr>
          <a:xfrm>
            <a:off x="1317396" y="3429000"/>
            <a:ext cx="6103854" cy="646331"/>
          </a:xfrm>
          <a:prstGeom prst="rect">
            <a:avLst/>
          </a:prstGeom>
          <a:noFill/>
        </p:spPr>
        <p:txBody>
          <a:bodyPr wrap="square">
            <a:spAutoFit/>
          </a:bodyPr>
          <a:lstStyle/>
          <a:p>
            <a:r>
              <a:rPr lang="en-US" b="1" dirty="0"/>
              <a:t>Allow Duplicates</a:t>
            </a:r>
          </a:p>
          <a:p>
            <a:r>
              <a:rPr lang="en-US" dirty="0"/>
              <a:t>Since lists are indexed, lists can have items with the same value:</a:t>
            </a:r>
          </a:p>
        </p:txBody>
      </p:sp>
      <p:sp>
        <p:nvSpPr>
          <p:cNvPr id="9" name="TextBox 8">
            <a:extLst>
              <a:ext uri="{FF2B5EF4-FFF2-40B4-BE49-F238E27FC236}">
                <a16:creationId xmlns:a16="http://schemas.microsoft.com/office/drawing/2014/main" id="{E6E4AA4D-8C14-F324-D687-EB15C285C650}"/>
              </a:ext>
            </a:extLst>
          </p:cNvPr>
          <p:cNvSpPr txBox="1"/>
          <p:nvPr/>
        </p:nvSpPr>
        <p:spPr>
          <a:xfrm>
            <a:off x="2665429" y="4133794"/>
            <a:ext cx="6103854" cy="646331"/>
          </a:xfrm>
          <a:prstGeom prst="rect">
            <a:avLst/>
          </a:prstGeom>
          <a:noFill/>
        </p:spPr>
        <p:txBody>
          <a:bodyPr wrap="square">
            <a:spAutoFit/>
          </a:bodyPr>
          <a:lstStyle/>
          <a:p>
            <a:r>
              <a:rPr lang="en-US" b="1" dirty="0"/>
              <a:t>Example</a:t>
            </a:r>
          </a:p>
          <a:p>
            <a:r>
              <a:rPr lang="en-US" dirty="0"/>
              <a:t>Lists allow duplicate values:</a:t>
            </a:r>
          </a:p>
        </p:txBody>
      </p:sp>
      <p:pic>
        <p:nvPicPr>
          <p:cNvPr id="11" name="Picture 10">
            <a:extLst>
              <a:ext uri="{FF2B5EF4-FFF2-40B4-BE49-F238E27FC236}">
                <a16:creationId xmlns:a16="http://schemas.microsoft.com/office/drawing/2014/main" id="{5B61C3E4-A9D9-F3C6-69EF-4B76E85241E4}"/>
              </a:ext>
            </a:extLst>
          </p:cNvPr>
          <p:cNvPicPr>
            <a:picLocks noChangeAspect="1"/>
          </p:cNvPicPr>
          <p:nvPr/>
        </p:nvPicPr>
        <p:blipFill>
          <a:blip r:embed="rId2"/>
          <a:stretch>
            <a:fillRect/>
          </a:stretch>
        </p:blipFill>
        <p:spPr>
          <a:xfrm>
            <a:off x="4746395" y="4959689"/>
            <a:ext cx="4821811" cy="1255949"/>
          </a:xfrm>
          <a:prstGeom prst="rect">
            <a:avLst/>
          </a:prstGeom>
        </p:spPr>
      </p:pic>
    </p:spTree>
    <p:extLst>
      <p:ext uri="{BB962C8B-B14F-4D97-AF65-F5344CB8AC3E}">
        <p14:creationId xmlns:p14="http://schemas.microsoft.com/office/powerpoint/2010/main" val="24302181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AB378-A181-1344-2941-8786B265CA66}"/>
              </a:ext>
            </a:extLst>
          </p:cNvPr>
          <p:cNvSpPr>
            <a:spLocks noGrp="1"/>
          </p:cNvSpPr>
          <p:nvPr>
            <p:ph idx="1"/>
          </p:nvPr>
        </p:nvSpPr>
        <p:spPr/>
        <p:txBody>
          <a:bodyPr/>
          <a:lstStyle/>
          <a:p>
            <a:r>
              <a:rPr lang="en-US" b="1" dirty="0"/>
              <a:t>Example</a:t>
            </a:r>
          </a:p>
          <a:p>
            <a:r>
              <a:rPr lang="en-US" dirty="0"/>
              <a:t>Print the number of items in the list:</a:t>
            </a:r>
          </a:p>
          <a:p>
            <a:endParaRPr lang="en-PH" dirty="0"/>
          </a:p>
        </p:txBody>
      </p:sp>
      <p:sp>
        <p:nvSpPr>
          <p:cNvPr id="4" name="Rectangle 1">
            <a:extLst>
              <a:ext uri="{FF2B5EF4-FFF2-40B4-BE49-F238E27FC236}">
                <a16:creationId xmlns:a16="http://schemas.microsoft.com/office/drawing/2014/main" id="{41343167-103C-70C7-6161-CAAC999C0106}"/>
              </a:ext>
            </a:extLst>
          </p:cNvPr>
          <p:cNvSpPr>
            <a:spLocks noGrp="1" noChangeArrowheads="1"/>
          </p:cNvSpPr>
          <p:nvPr>
            <p:ph type="title"/>
          </p:nvPr>
        </p:nvSpPr>
        <p:spPr bwMode="auto">
          <a:xfrm>
            <a:off x="1451579" y="852083"/>
            <a:ext cx="100417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List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To determine how many items a list has, use the </a:t>
            </a:r>
            <a:r>
              <a:rPr kumimoji="0" lang="en-US" altLang="en-US" sz="2800" b="0" i="0" u="none" strike="noStrike" cap="none" normalizeH="0" baseline="0" dirty="0" err="1">
                <a:ln>
                  <a:noFill/>
                </a:ln>
                <a:solidFill>
                  <a:schemeClr val="tx1"/>
                </a:solidFill>
                <a:effectLst/>
                <a:latin typeface="Arial Unicode MS"/>
              </a:rPr>
              <a:t>len</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 function: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1C8221B-80E1-E67D-5FAB-48CCDBBB0665}"/>
              </a:ext>
            </a:extLst>
          </p:cNvPr>
          <p:cNvPicPr>
            <a:picLocks noChangeAspect="1"/>
          </p:cNvPicPr>
          <p:nvPr/>
        </p:nvPicPr>
        <p:blipFill>
          <a:blip r:embed="rId2"/>
          <a:stretch>
            <a:fillRect/>
          </a:stretch>
        </p:blipFill>
        <p:spPr>
          <a:xfrm>
            <a:off x="3953627" y="3169537"/>
            <a:ext cx="4599177" cy="1440169"/>
          </a:xfrm>
          <a:prstGeom prst="rect">
            <a:avLst/>
          </a:prstGeom>
        </p:spPr>
      </p:pic>
    </p:spTree>
    <p:extLst>
      <p:ext uri="{BB962C8B-B14F-4D97-AF65-F5344CB8AC3E}">
        <p14:creationId xmlns:p14="http://schemas.microsoft.com/office/powerpoint/2010/main" val="950364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E8F9-A7BA-DA69-0518-8E581FFBE6D2}"/>
              </a:ext>
            </a:extLst>
          </p:cNvPr>
          <p:cNvSpPr>
            <a:spLocks noGrp="1"/>
          </p:cNvSpPr>
          <p:nvPr>
            <p:ph type="title"/>
          </p:nvPr>
        </p:nvSpPr>
        <p:spPr/>
        <p:txBody>
          <a:bodyPr>
            <a:normAutofit fontScale="90000"/>
          </a:bodyPr>
          <a:lstStyle/>
          <a:p>
            <a:r>
              <a:rPr lang="en-US" b="1" dirty="0"/>
              <a:t>List Items - Data Types</a:t>
            </a:r>
            <a:br>
              <a:rPr lang="en-US" b="1" dirty="0"/>
            </a:br>
            <a:r>
              <a:rPr lang="en-US" dirty="0"/>
              <a:t>List items can be of any data type:</a:t>
            </a:r>
            <a:br>
              <a:rPr lang="en-US" dirty="0"/>
            </a:br>
            <a:endParaRPr lang="en-PH" dirty="0"/>
          </a:p>
        </p:txBody>
      </p:sp>
      <p:sp>
        <p:nvSpPr>
          <p:cNvPr id="3" name="Content Placeholder 2">
            <a:extLst>
              <a:ext uri="{FF2B5EF4-FFF2-40B4-BE49-F238E27FC236}">
                <a16:creationId xmlns:a16="http://schemas.microsoft.com/office/drawing/2014/main" id="{824E612C-07E2-BD26-8674-5CC2DF08397E}"/>
              </a:ext>
            </a:extLst>
          </p:cNvPr>
          <p:cNvSpPr>
            <a:spLocks noGrp="1"/>
          </p:cNvSpPr>
          <p:nvPr>
            <p:ph idx="1"/>
          </p:nvPr>
        </p:nvSpPr>
        <p:spPr/>
        <p:txBody>
          <a:bodyPr/>
          <a:lstStyle/>
          <a:p>
            <a:r>
              <a:rPr lang="en-US" b="1" dirty="0"/>
              <a:t>Example</a:t>
            </a:r>
          </a:p>
          <a:p>
            <a:r>
              <a:rPr lang="en-US" dirty="0"/>
              <a:t>String, int and </a:t>
            </a:r>
            <a:r>
              <a:rPr lang="en-US" dirty="0" err="1"/>
              <a:t>boolean</a:t>
            </a:r>
            <a:r>
              <a:rPr lang="en-US" dirty="0"/>
              <a:t> data types:</a:t>
            </a:r>
          </a:p>
          <a:p>
            <a:endParaRPr lang="en-PH" dirty="0"/>
          </a:p>
        </p:txBody>
      </p:sp>
      <p:pic>
        <p:nvPicPr>
          <p:cNvPr id="5" name="Picture 4">
            <a:extLst>
              <a:ext uri="{FF2B5EF4-FFF2-40B4-BE49-F238E27FC236}">
                <a16:creationId xmlns:a16="http://schemas.microsoft.com/office/drawing/2014/main" id="{185C718A-211F-94D1-6D30-538D4BE67F35}"/>
              </a:ext>
            </a:extLst>
          </p:cNvPr>
          <p:cNvPicPr>
            <a:picLocks noChangeAspect="1"/>
          </p:cNvPicPr>
          <p:nvPr/>
        </p:nvPicPr>
        <p:blipFill>
          <a:blip r:embed="rId2"/>
          <a:stretch>
            <a:fillRect/>
          </a:stretch>
        </p:blipFill>
        <p:spPr>
          <a:xfrm>
            <a:off x="4035946" y="3278170"/>
            <a:ext cx="4434540" cy="1180707"/>
          </a:xfrm>
          <a:prstGeom prst="rect">
            <a:avLst/>
          </a:prstGeom>
        </p:spPr>
      </p:pic>
    </p:spTree>
    <p:extLst>
      <p:ext uri="{BB962C8B-B14F-4D97-AF65-F5344CB8AC3E}">
        <p14:creationId xmlns:p14="http://schemas.microsoft.com/office/powerpoint/2010/main" val="11849664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86D6-05FF-F602-D7F4-FDDA4934FC26}"/>
              </a:ext>
            </a:extLst>
          </p:cNvPr>
          <p:cNvSpPr>
            <a:spLocks noGrp="1"/>
          </p:cNvSpPr>
          <p:nvPr>
            <p:ph type="title"/>
          </p:nvPr>
        </p:nvSpPr>
        <p:spPr/>
        <p:txBody>
          <a:bodyPr/>
          <a:lstStyle/>
          <a:p>
            <a:r>
              <a:rPr lang="en-US" dirty="0"/>
              <a:t>A list can contain different data types:</a:t>
            </a:r>
            <a:endParaRPr lang="en-PH" dirty="0"/>
          </a:p>
        </p:txBody>
      </p:sp>
      <p:sp>
        <p:nvSpPr>
          <p:cNvPr id="3" name="Content Placeholder 2">
            <a:extLst>
              <a:ext uri="{FF2B5EF4-FFF2-40B4-BE49-F238E27FC236}">
                <a16:creationId xmlns:a16="http://schemas.microsoft.com/office/drawing/2014/main" id="{B525A98B-D26B-CD47-8484-48F6A6E8D8BB}"/>
              </a:ext>
            </a:extLst>
          </p:cNvPr>
          <p:cNvSpPr>
            <a:spLocks noGrp="1"/>
          </p:cNvSpPr>
          <p:nvPr>
            <p:ph idx="1"/>
          </p:nvPr>
        </p:nvSpPr>
        <p:spPr/>
        <p:txBody>
          <a:bodyPr/>
          <a:lstStyle/>
          <a:p>
            <a:r>
              <a:rPr lang="en-US" b="1" dirty="0"/>
              <a:t>Example</a:t>
            </a:r>
          </a:p>
          <a:p>
            <a:r>
              <a:rPr lang="en-US" dirty="0"/>
              <a:t>A list with strings, integers and </a:t>
            </a:r>
            <a:r>
              <a:rPr lang="en-US" dirty="0" err="1"/>
              <a:t>boolean</a:t>
            </a:r>
            <a:r>
              <a:rPr lang="en-US" dirty="0"/>
              <a:t> values:</a:t>
            </a:r>
          </a:p>
          <a:p>
            <a:endParaRPr lang="en-PH" dirty="0"/>
          </a:p>
        </p:txBody>
      </p:sp>
      <p:pic>
        <p:nvPicPr>
          <p:cNvPr id="5" name="Picture 4">
            <a:extLst>
              <a:ext uri="{FF2B5EF4-FFF2-40B4-BE49-F238E27FC236}">
                <a16:creationId xmlns:a16="http://schemas.microsoft.com/office/drawing/2014/main" id="{2D37C3F2-AF7E-5C92-ED62-C0388630F767}"/>
              </a:ext>
            </a:extLst>
          </p:cNvPr>
          <p:cNvPicPr>
            <a:picLocks noChangeAspect="1"/>
          </p:cNvPicPr>
          <p:nvPr/>
        </p:nvPicPr>
        <p:blipFill>
          <a:blip r:embed="rId2"/>
          <a:stretch>
            <a:fillRect/>
          </a:stretch>
        </p:blipFill>
        <p:spPr>
          <a:xfrm>
            <a:off x="4145880" y="3108314"/>
            <a:ext cx="3391194" cy="832090"/>
          </a:xfrm>
          <a:prstGeom prst="rect">
            <a:avLst/>
          </a:prstGeom>
        </p:spPr>
      </p:pic>
      <p:sp>
        <p:nvSpPr>
          <p:cNvPr id="7" name="TextBox 6">
            <a:extLst>
              <a:ext uri="{FF2B5EF4-FFF2-40B4-BE49-F238E27FC236}">
                <a16:creationId xmlns:a16="http://schemas.microsoft.com/office/drawing/2014/main" id="{0C1B198D-29E7-3E27-E877-7A1398F85A64}"/>
              </a:ext>
            </a:extLst>
          </p:cNvPr>
          <p:cNvSpPr txBox="1"/>
          <p:nvPr/>
        </p:nvSpPr>
        <p:spPr>
          <a:xfrm>
            <a:off x="1600200" y="3741038"/>
            <a:ext cx="6103854" cy="923330"/>
          </a:xfrm>
          <a:prstGeom prst="rect">
            <a:avLst/>
          </a:prstGeom>
          <a:noFill/>
        </p:spPr>
        <p:txBody>
          <a:bodyPr wrap="square">
            <a:spAutoFit/>
          </a:bodyPr>
          <a:lstStyle/>
          <a:p>
            <a:r>
              <a:rPr lang="en-US" b="1" dirty="0"/>
              <a:t>type()</a:t>
            </a:r>
          </a:p>
          <a:p>
            <a:r>
              <a:rPr lang="en-US" dirty="0"/>
              <a:t>From Python's perspective, lists are defined as objects with the data type 'list':</a:t>
            </a:r>
          </a:p>
        </p:txBody>
      </p:sp>
      <p:pic>
        <p:nvPicPr>
          <p:cNvPr id="9" name="Picture 8">
            <a:extLst>
              <a:ext uri="{FF2B5EF4-FFF2-40B4-BE49-F238E27FC236}">
                <a16:creationId xmlns:a16="http://schemas.microsoft.com/office/drawing/2014/main" id="{589E50B4-0FDB-8B45-3D4A-8E08F9CB5507}"/>
              </a:ext>
            </a:extLst>
          </p:cNvPr>
          <p:cNvPicPr>
            <a:picLocks noChangeAspect="1"/>
          </p:cNvPicPr>
          <p:nvPr/>
        </p:nvPicPr>
        <p:blipFill>
          <a:blip r:embed="rId3"/>
          <a:stretch>
            <a:fillRect/>
          </a:stretch>
        </p:blipFill>
        <p:spPr>
          <a:xfrm>
            <a:off x="3910720" y="4782421"/>
            <a:ext cx="2876579" cy="779593"/>
          </a:xfrm>
          <a:prstGeom prst="rect">
            <a:avLst/>
          </a:prstGeom>
        </p:spPr>
      </p:pic>
    </p:spTree>
    <p:extLst>
      <p:ext uri="{BB962C8B-B14F-4D97-AF65-F5344CB8AC3E}">
        <p14:creationId xmlns:p14="http://schemas.microsoft.com/office/powerpoint/2010/main" val="27582556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9475-05DC-B329-CD18-4972733C69D9}"/>
              </a:ext>
            </a:extLst>
          </p:cNvPr>
          <p:cNvSpPr>
            <a:spLocks noGrp="1"/>
          </p:cNvSpPr>
          <p:nvPr>
            <p:ph type="title"/>
          </p:nvPr>
        </p:nvSpPr>
        <p:spPr/>
        <p:txBody>
          <a:bodyPr>
            <a:normAutofit fontScale="90000"/>
          </a:bodyPr>
          <a:lstStyle/>
          <a:p>
            <a:r>
              <a:rPr lang="en-US" b="1" dirty="0"/>
              <a:t>Example</a:t>
            </a:r>
            <a:br>
              <a:rPr lang="en-US" b="1" dirty="0"/>
            </a:br>
            <a:r>
              <a:rPr lang="en-US" dirty="0"/>
              <a:t>What is the data type of a list?</a:t>
            </a:r>
            <a:br>
              <a:rPr lang="en-US" dirty="0"/>
            </a:br>
            <a:endParaRPr lang="en-PH" dirty="0"/>
          </a:p>
        </p:txBody>
      </p:sp>
      <p:pic>
        <p:nvPicPr>
          <p:cNvPr id="6" name="Content Placeholder 5">
            <a:extLst>
              <a:ext uri="{FF2B5EF4-FFF2-40B4-BE49-F238E27FC236}">
                <a16:creationId xmlns:a16="http://schemas.microsoft.com/office/drawing/2014/main" id="{EFB3B117-5B5A-BB70-4EC9-3B609CDF62C5}"/>
              </a:ext>
            </a:extLst>
          </p:cNvPr>
          <p:cNvPicPr>
            <a:picLocks noGrp="1" noChangeAspect="1"/>
          </p:cNvPicPr>
          <p:nvPr>
            <p:ph idx="1"/>
          </p:nvPr>
        </p:nvPicPr>
        <p:blipFill>
          <a:blip r:embed="rId2"/>
          <a:stretch>
            <a:fillRect/>
          </a:stretch>
        </p:blipFill>
        <p:spPr>
          <a:xfrm>
            <a:off x="3280519" y="1987032"/>
            <a:ext cx="3912133" cy="1152512"/>
          </a:xfrm>
          <a:prstGeom prst="rect">
            <a:avLst/>
          </a:prstGeom>
        </p:spPr>
      </p:pic>
      <p:sp>
        <p:nvSpPr>
          <p:cNvPr id="8" name="TextBox 7">
            <a:extLst>
              <a:ext uri="{FF2B5EF4-FFF2-40B4-BE49-F238E27FC236}">
                <a16:creationId xmlns:a16="http://schemas.microsoft.com/office/drawing/2014/main" id="{4E8B492D-38B1-F35E-3948-5844D1B1150B}"/>
              </a:ext>
            </a:extLst>
          </p:cNvPr>
          <p:cNvSpPr txBox="1"/>
          <p:nvPr/>
        </p:nvSpPr>
        <p:spPr>
          <a:xfrm>
            <a:off x="1336249" y="3139544"/>
            <a:ext cx="6103854" cy="923330"/>
          </a:xfrm>
          <a:prstGeom prst="rect">
            <a:avLst/>
          </a:prstGeom>
          <a:noFill/>
        </p:spPr>
        <p:txBody>
          <a:bodyPr wrap="square">
            <a:spAutoFit/>
          </a:bodyPr>
          <a:lstStyle/>
          <a:p>
            <a:r>
              <a:rPr lang="en-US" b="1" dirty="0"/>
              <a:t>The list() Constructor</a:t>
            </a:r>
          </a:p>
          <a:p>
            <a:r>
              <a:rPr lang="en-US" dirty="0"/>
              <a:t>It is also possible to use the list() constructor when creating a new list.</a:t>
            </a:r>
          </a:p>
        </p:txBody>
      </p:sp>
      <p:sp>
        <p:nvSpPr>
          <p:cNvPr id="9" name="Rectangle 1">
            <a:extLst>
              <a:ext uri="{FF2B5EF4-FFF2-40B4-BE49-F238E27FC236}">
                <a16:creationId xmlns:a16="http://schemas.microsoft.com/office/drawing/2014/main" id="{27DCDAF5-05DD-BAA9-EBD9-7AF21E1FBC66}"/>
              </a:ext>
            </a:extLst>
          </p:cNvPr>
          <p:cNvSpPr>
            <a:spLocks noChangeArrowheads="1"/>
          </p:cNvSpPr>
          <p:nvPr/>
        </p:nvSpPr>
        <p:spPr bwMode="auto">
          <a:xfrm>
            <a:off x="2271860" y="3968891"/>
            <a:ext cx="4263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Using the </a:t>
            </a:r>
            <a:r>
              <a:rPr kumimoji="0" lang="en-US" altLang="en-US" b="0" i="0" u="none" strike="noStrike" cap="none" normalizeH="0" baseline="0" dirty="0">
                <a:ln>
                  <a:noFill/>
                </a:ln>
                <a:solidFill>
                  <a:schemeClr val="tx1"/>
                </a:solidFill>
                <a:effectLst/>
                <a:latin typeface="Arial Unicode MS"/>
              </a:rPr>
              <a:t>list()</a:t>
            </a:r>
            <a:r>
              <a:rPr kumimoji="0" lang="en-US" altLang="en-US" b="0" i="0" u="none" strike="noStrike" cap="none" normalizeH="0" baseline="0" dirty="0">
                <a:ln>
                  <a:noFill/>
                </a:ln>
                <a:solidFill>
                  <a:schemeClr val="tx1"/>
                </a:solidFill>
                <a:effectLst/>
              </a:rPr>
              <a:t> constructor to make a List: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272C4F2-04D0-4F12-F9E2-4510D93EEA30}"/>
              </a:ext>
            </a:extLst>
          </p:cNvPr>
          <p:cNvPicPr>
            <a:picLocks noChangeAspect="1"/>
          </p:cNvPicPr>
          <p:nvPr/>
        </p:nvPicPr>
        <p:blipFill>
          <a:blip r:embed="rId3"/>
          <a:stretch>
            <a:fillRect/>
          </a:stretch>
        </p:blipFill>
        <p:spPr>
          <a:xfrm>
            <a:off x="3429761" y="4880437"/>
            <a:ext cx="5646909" cy="944962"/>
          </a:xfrm>
          <a:prstGeom prst="rect">
            <a:avLst/>
          </a:prstGeom>
        </p:spPr>
      </p:pic>
    </p:spTree>
    <p:extLst>
      <p:ext uri="{BB962C8B-B14F-4D97-AF65-F5344CB8AC3E}">
        <p14:creationId xmlns:p14="http://schemas.microsoft.com/office/powerpoint/2010/main" val="246694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BAB-3190-1448-7430-DE7CF275338E}"/>
              </a:ext>
            </a:extLst>
          </p:cNvPr>
          <p:cNvSpPr>
            <a:spLocks noGrp="1"/>
          </p:cNvSpPr>
          <p:nvPr>
            <p:ph type="title"/>
          </p:nvPr>
        </p:nvSpPr>
        <p:spPr/>
        <p:txBody>
          <a:bodyPr/>
          <a:lstStyle/>
          <a:p>
            <a:r>
              <a:rPr lang="en-US" sz="3200" b="1" dirty="0"/>
              <a:t>Example</a:t>
            </a:r>
            <a:br>
              <a:rPr lang="en-US" sz="3200" b="1" dirty="0"/>
            </a:br>
            <a:endParaRPr lang="en-PH" dirty="0"/>
          </a:p>
        </p:txBody>
      </p:sp>
      <p:sp>
        <p:nvSpPr>
          <p:cNvPr id="3" name="Content Placeholder 2">
            <a:extLst>
              <a:ext uri="{FF2B5EF4-FFF2-40B4-BE49-F238E27FC236}">
                <a16:creationId xmlns:a16="http://schemas.microsoft.com/office/drawing/2014/main" id="{6EC431A3-8377-9854-EC14-58E099CCCA14}"/>
              </a:ext>
            </a:extLst>
          </p:cNvPr>
          <p:cNvSpPr>
            <a:spLocks noGrp="1"/>
          </p:cNvSpPr>
          <p:nvPr>
            <p:ph idx="1"/>
          </p:nvPr>
        </p:nvSpPr>
        <p:spPr>
          <a:xfrm>
            <a:off x="1451578" y="4645810"/>
            <a:ext cx="9603275" cy="3450613"/>
          </a:xfrm>
        </p:spPr>
        <p:txBody>
          <a:bodyPr/>
          <a:lstStyle/>
          <a:p>
            <a:r>
              <a:rPr lang="en-US"/>
              <a:t>Python has no command for declaring a variable.</a:t>
            </a:r>
            <a:endParaRPr lang="en-US" dirty="0"/>
          </a:p>
        </p:txBody>
      </p:sp>
      <p:pic>
        <p:nvPicPr>
          <p:cNvPr id="5" name="Picture 4">
            <a:extLst>
              <a:ext uri="{FF2B5EF4-FFF2-40B4-BE49-F238E27FC236}">
                <a16:creationId xmlns:a16="http://schemas.microsoft.com/office/drawing/2014/main" id="{665191B6-4706-D234-6121-A97EB320FE17}"/>
              </a:ext>
            </a:extLst>
          </p:cNvPr>
          <p:cNvPicPr>
            <a:picLocks noChangeAspect="1"/>
          </p:cNvPicPr>
          <p:nvPr/>
        </p:nvPicPr>
        <p:blipFill>
          <a:blip r:embed="rId2"/>
          <a:stretch>
            <a:fillRect/>
          </a:stretch>
        </p:blipFill>
        <p:spPr>
          <a:xfrm>
            <a:off x="4832974" y="2296271"/>
            <a:ext cx="5347974" cy="2087194"/>
          </a:xfrm>
          <a:prstGeom prst="rect">
            <a:avLst/>
          </a:prstGeom>
        </p:spPr>
      </p:pic>
      <p:sp>
        <p:nvSpPr>
          <p:cNvPr id="7" name="TextBox 6">
            <a:extLst>
              <a:ext uri="{FF2B5EF4-FFF2-40B4-BE49-F238E27FC236}">
                <a16:creationId xmlns:a16="http://schemas.microsoft.com/office/drawing/2014/main" id="{20FEEE6A-8D87-F085-3670-65C506DB7DA0}"/>
              </a:ext>
            </a:extLst>
          </p:cNvPr>
          <p:cNvSpPr txBox="1"/>
          <p:nvPr/>
        </p:nvSpPr>
        <p:spPr>
          <a:xfrm>
            <a:off x="1403107" y="1980433"/>
            <a:ext cx="6103854" cy="369332"/>
          </a:xfrm>
          <a:prstGeom prst="rect">
            <a:avLst/>
          </a:prstGeom>
          <a:noFill/>
        </p:spPr>
        <p:txBody>
          <a:bodyPr wrap="square">
            <a:spAutoFit/>
          </a:bodyPr>
          <a:lstStyle/>
          <a:p>
            <a:r>
              <a:rPr lang="en-PH" dirty="0"/>
              <a:t>Variables in Python:</a:t>
            </a:r>
          </a:p>
        </p:txBody>
      </p:sp>
      <p:sp>
        <p:nvSpPr>
          <p:cNvPr id="9" name="TextBox 8">
            <a:extLst>
              <a:ext uri="{FF2B5EF4-FFF2-40B4-BE49-F238E27FC236}">
                <a16:creationId xmlns:a16="http://schemas.microsoft.com/office/drawing/2014/main" id="{632C0688-8CC5-7C0E-30A5-6669E3BE550F}"/>
              </a:ext>
            </a:extLst>
          </p:cNvPr>
          <p:cNvSpPr txBox="1"/>
          <p:nvPr/>
        </p:nvSpPr>
        <p:spPr>
          <a:xfrm>
            <a:off x="1609627" y="5243363"/>
            <a:ext cx="6103854" cy="646331"/>
          </a:xfrm>
          <a:prstGeom prst="rect">
            <a:avLst/>
          </a:prstGeom>
          <a:noFill/>
        </p:spPr>
        <p:txBody>
          <a:bodyPr wrap="square">
            <a:spAutoFit/>
          </a:bodyPr>
          <a:lstStyle/>
          <a:p>
            <a:r>
              <a:rPr lang="en-US" dirty="0"/>
              <a:t>You will learn more about variables in the Python Variables chapter.</a:t>
            </a:r>
            <a:endParaRPr lang="en-PH" dirty="0"/>
          </a:p>
        </p:txBody>
      </p:sp>
    </p:spTree>
    <p:extLst>
      <p:ext uri="{BB962C8B-B14F-4D97-AF65-F5344CB8AC3E}">
        <p14:creationId xmlns:p14="http://schemas.microsoft.com/office/powerpoint/2010/main" val="29905306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8947-415A-8360-285B-9A3B34FFB29C}"/>
              </a:ext>
            </a:extLst>
          </p:cNvPr>
          <p:cNvSpPr>
            <a:spLocks noGrp="1"/>
          </p:cNvSpPr>
          <p:nvPr>
            <p:ph type="title"/>
          </p:nvPr>
        </p:nvSpPr>
        <p:spPr/>
        <p:txBody>
          <a:bodyPr/>
          <a:lstStyle/>
          <a:p>
            <a:r>
              <a:rPr lang="en-PH" b="1" dirty="0"/>
              <a:t>Python - Access List Items</a:t>
            </a:r>
            <a:br>
              <a:rPr lang="en-PH" b="1" dirty="0"/>
            </a:br>
            <a:endParaRPr lang="en-PH" dirty="0"/>
          </a:p>
        </p:txBody>
      </p:sp>
      <p:sp>
        <p:nvSpPr>
          <p:cNvPr id="3" name="Content Placeholder 2">
            <a:extLst>
              <a:ext uri="{FF2B5EF4-FFF2-40B4-BE49-F238E27FC236}">
                <a16:creationId xmlns:a16="http://schemas.microsoft.com/office/drawing/2014/main" id="{BAD6E756-CDE5-A14E-F940-18264F6D3D18}"/>
              </a:ext>
            </a:extLst>
          </p:cNvPr>
          <p:cNvSpPr>
            <a:spLocks noGrp="1"/>
          </p:cNvSpPr>
          <p:nvPr>
            <p:ph idx="1"/>
          </p:nvPr>
        </p:nvSpPr>
        <p:spPr/>
        <p:txBody>
          <a:bodyPr/>
          <a:lstStyle/>
          <a:p>
            <a:r>
              <a:rPr lang="en-US" b="1" dirty="0"/>
              <a:t>Access Items</a:t>
            </a:r>
          </a:p>
          <a:p>
            <a:r>
              <a:rPr lang="en-US" dirty="0"/>
              <a:t>List items are indexed and you can access them by referring to the index number:</a:t>
            </a:r>
          </a:p>
          <a:p>
            <a:r>
              <a:rPr lang="en-US" b="1" dirty="0"/>
              <a:t>Example</a:t>
            </a:r>
          </a:p>
          <a:p>
            <a:r>
              <a:rPr lang="en-US" dirty="0"/>
              <a:t>Print the second item of the list:</a:t>
            </a:r>
          </a:p>
          <a:p>
            <a:endParaRPr lang="en-PH" dirty="0"/>
          </a:p>
        </p:txBody>
      </p:sp>
      <p:pic>
        <p:nvPicPr>
          <p:cNvPr id="5" name="Picture 4">
            <a:extLst>
              <a:ext uri="{FF2B5EF4-FFF2-40B4-BE49-F238E27FC236}">
                <a16:creationId xmlns:a16="http://schemas.microsoft.com/office/drawing/2014/main" id="{8FB3CCD6-F39A-18C9-D7ED-24F5179891B6}"/>
              </a:ext>
            </a:extLst>
          </p:cNvPr>
          <p:cNvPicPr>
            <a:picLocks noChangeAspect="1"/>
          </p:cNvPicPr>
          <p:nvPr/>
        </p:nvPicPr>
        <p:blipFill>
          <a:blip r:embed="rId2"/>
          <a:stretch>
            <a:fillRect/>
          </a:stretch>
        </p:blipFill>
        <p:spPr>
          <a:xfrm>
            <a:off x="3832988" y="4114209"/>
            <a:ext cx="3878138" cy="1277923"/>
          </a:xfrm>
          <a:prstGeom prst="rect">
            <a:avLst/>
          </a:prstGeom>
        </p:spPr>
      </p:pic>
    </p:spTree>
    <p:extLst>
      <p:ext uri="{BB962C8B-B14F-4D97-AF65-F5344CB8AC3E}">
        <p14:creationId xmlns:p14="http://schemas.microsoft.com/office/powerpoint/2010/main" val="3932140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C0E6-20BA-19BE-F2DB-2EE169294A4C}"/>
              </a:ext>
            </a:extLst>
          </p:cNvPr>
          <p:cNvSpPr>
            <a:spLocks noGrp="1"/>
          </p:cNvSpPr>
          <p:nvPr>
            <p:ph idx="1"/>
          </p:nvPr>
        </p:nvSpPr>
        <p:spPr/>
        <p:txBody>
          <a:bodyPr/>
          <a:lstStyle/>
          <a:p>
            <a:r>
              <a:rPr lang="en-US" b="1" dirty="0"/>
              <a:t>Example</a:t>
            </a:r>
          </a:p>
          <a:p>
            <a:r>
              <a:rPr lang="en-US" dirty="0"/>
              <a:t>Print the last item of the list:</a:t>
            </a:r>
          </a:p>
          <a:p>
            <a:endParaRPr lang="en-PH" dirty="0"/>
          </a:p>
        </p:txBody>
      </p:sp>
      <p:sp>
        <p:nvSpPr>
          <p:cNvPr id="4" name="Rectangle 1">
            <a:extLst>
              <a:ext uri="{FF2B5EF4-FFF2-40B4-BE49-F238E27FC236}">
                <a16:creationId xmlns:a16="http://schemas.microsoft.com/office/drawing/2014/main" id="{591AC13D-3578-BDE1-8D95-727CC4D48CC2}"/>
              </a:ext>
            </a:extLst>
          </p:cNvPr>
          <p:cNvSpPr>
            <a:spLocks noGrp="1" noChangeArrowheads="1"/>
          </p:cNvSpPr>
          <p:nvPr>
            <p:ph type="title"/>
          </p:nvPr>
        </p:nvSpPr>
        <p:spPr bwMode="auto">
          <a:xfrm>
            <a:off x="1451579" y="821305"/>
            <a:ext cx="6661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Negative Indexing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Negative indexing means start from the 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-1</a:t>
            </a:r>
            <a:r>
              <a:rPr kumimoji="0" lang="en-US" altLang="en-US" sz="2000" b="0" i="0" u="none" strike="noStrike" cap="none" normalizeH="0" baseline="0" dirty="0">
                <a:ln>
                  <a:noFill/>
                </a:ln>
                <a:solidFill>
                  <a:schemeClr val="tx1"/>
                </a:solidFill>
                <a:effectLst/>
              </a:rPr>
              <a:t> refers to the last item, </a:t>
            </a:r>
            <a:r>
              <a:rPr kumimoji="0" lang="en-US" altLang="en-US" sz="2000" b="0" i="0" u="none" strike="noStrike" cap="none" normalizeH="0" baseline="0" dirty="0">
                <a:ln>
                  <a:noFill/>
                </a:ln>
                <a:solidFill>
                  <a:schemeClr val="tx1"/>
                </a:solidFill>
                <a:effectLst/>
                <a:latin typeface="Arial Unicode MS"/>
              </a:rPr>
              <a:t>-2</a:t>
            </a:r>
            <a:r>
              <a:rPr kumimoji="0" lang="en-US" altLang="en-US" sz="2000" b="0" i="0" u="none" strike="noStrike" cap="none" normalizeH="0" baseline="0" dirty="0">
                <a:ln>
                  <a:noFill/>
                </a:ln>
                <a:solidFill>
                  <a:schemeClr val="tx1"/>
                </a:solidFill>
                <a:effectLst/>
              </a:rPr>
              <a:t> refers to the second last item etc.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BBF4F39-2B03-C65E-D49F-BE63623E85B5}"/>
              </a:ext>
            </a:extLst>
          </p:cNvPr>
          <p:cNvPicPr>
            <a:picLocks noChangeAspect="1"/>
          </p:cNvPicPr>
          <p:nvPr/>
        </p:nvPicPr>
        <p:blipFill>
          <a:blip r:embed="rId2"/>
          <a:stretch>
            <a:fillRect/>
          </a:stretch>
        </p:blipFill>
        <p:spPr>
          <a:xfrm>
            <a:off x="3691784" y="2975570"/>
            <a:ext cx="3708257" cy="906859"/>
          </a:xfrm>
          <a:prstGeom prst="rect">
            <a:avLst/>
          </a:prstGeom>
        </p:spPr>
      </p:pic>
      <p:sp>
        <p:nvSpPr>
          <p:cNvPr id="8" name="TextBox 7">
            <a:extLst>
              <a:ext uri="{FF2B5EF4-FFF2-40B4-BE49-F238E27FC236}">
                <a16:creationId xmlns:a16="http://schemas.microsoft.com/office/drawing/2014/main" id="{B65104BB-2120-28B5-ECD6-223FDFCC8F6D}"/>
              </a:ext>
            </a:extLst>
          </p:cNvPr>
          <p:cNvSpPr txBox="1"/>
          <p:nvPr/>
        </p:nvSpPr>
        <p:spPr>
          <a:xfrm>
            <a:off x="1296187" y="3647743"/>
            <a:ext cx="6103854" cy="1477328"/>
          </a:xfrm>
          <a:prstGeom prst="rect">
            <a:avLst/>
          </a:prstGeom>
          <a:noFill/>
        </p:spPr>
        <p:txBody>
          <a:bodyPr wrap="square">
            <a:spAutoFit/>
          </a:bodyPr>
          <a:lstStyle/>
          <a:p>
            <a:r>
              <a:rPr lang="en-US" b="1" dirty="0"/>
              <a:t>Range of Indexes</a:t>
            </a:r>
          </a:p>
          <a:p>
            <a:r>
              <a:rPr lang="en-US" dirty="0"/>
              <a:t>You can specify a range of indexes by specifying where to start and where to end the range.</a:t>
            </a:r>
          </a:p>
          <a:p>
            <a:r>
              <a:rPr lang="en-US" dirty="0"/>
              <a:t>When specifying a range, the return value will be a new list with the specified items.</a:t>
            </a:r>
          </a:p>
        </p:txBody>
      </p:sp>
      <p:sp>
        <p:nvSpPr>
          <p:cNvPr id="10" name="TextBox 9">
            <a:extLst>
              <a:ext uri="{FF2B5EF4-FFF2-40B4-BE49-F238E27FC236}">
                <a16:creationId xmlns:a16="http://schemas.microsoft.com/office/drawing/2014/main" id="{6319D4CB-8630-4945-538F-B1584C265F12}"/>
              </a:ext>
            </a:extLst>
          </p:cNvPr>
          <p:cNvSpPr txBox="1"/>
          <p:nvPr/>
        </p:nvSpPr>
        <p:spPr>
          <a:xfrm>
            <a:off x="3691784" y="4842267"/>
            <a:ext cx="6103854" cy="646331"/>
          </a:xfrm>
          <a:prstGeom prst="rect">
            <a:avLst/>
          </a:prstGeom>
          <a:noFill/>
        </p:spPr>
        <p:txBody>
          <a:bodyPr wrap="square">
            <a:spAutoFit/>
          </a:bodyPr>
          <a:lstStyle/>
          <a:p>
            <a:r>
              <a:rPr lang="en-US" b="1" dirty="0"/>
              <a:t>Example</a:t>
            </a:r>
          </a:p>
          <a:p>
            <a:r>
              <a:rPr lang="en-US" dirty="0"/>
              <a:t>Return the third, fourth, and fifth item:</a:t>
            </a:r>
          </a:p>
        </p:txBody>
      </p:sp>
      <p:pic>
        <p:nvPicPr>
          <p:cNvPr id="12" name="Picture 11">
            <a:extLst>
              <a:ext uri="{FF2B5EF4-FFF2-40B4-BE49-F238E27FC236}">
                <a16:creationId xmlns:a16="http://schemas.microsoft.com/office/drawing/2014/main" id="{6483A1AE-AD20-5CBB-A983-8D010CB65124}"/>
              </a:ext>
            </a:extLst>
          </p:cNvPr>
          <p:cNvPicPr>
            <a:picLocks noChangeAspect="1"/>
          </p:cNvPicPr>
          <p:nvPr/>
        </p:nvPicPr>
        <p:blipFill>
          <a:blip r:embed="rId3"/>
          <a:stretch>
            <a:fillRect/>
          </a:stretch>
        </p:blipFill>
        <p:spPr>
          <a:xfrm>
            <a:off x="6177802" y="5539823"/>
            <a:ext cx="5418290" cy="899238"/>
          </a:xfrm>
          <a:prstGeom prst="rect">
            <a:avLst/>
          </a:prstGeom>
        </p:spPr>
      </p:pic>
    </p:spTree>
    <p:extLst>
      <p:ext uri="{BB962C8B-B14F-4D97-AF65-F5344CB8AC3E}">
        <p14:creationId xmlns:p14="http://schemas.microsoft.com/office/powerpoint/2010/main" val="24319776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1156-AC40-8060-9929-271779F5FCC5}"/>
              </a:ext>
            </a:extLst>
          </p:cNvPr>
          <p:cNvSpPr>
            <a:spLocks noGrp="1"/>
          </p:cNvSpPr>
          <p:nvPr>
            <p:ph type="title"/>
          </p:nvPr>
        </p:nvSpPr>
        <p:spPr/>
        <p:txBody>
          <a:bodyPr/>
          <a:lstStyle/>
          <a:p>
            <a:r>
              <a:rPr lang="en-US" dirty="0"/>
              <a:t>By leaving out the start value, the range will start at the first item:</a:t>
            </a:r>
            <a:endParaRPr lang="en-PH" dirty="0"/>
          </a:p>
        </p:txBody>
      </p:sp>
      <p:sp>
        <p:nvSpPr>
          <p:cNvPr id="3" name="Content Placeholder 2">
            <a:extLst>
              <a:ext uri="{FF2B5EF4-FFF2-40B4-BE49-F238E27FC236}">
                <a16:creationId xmlns:a16="http://schemas.microsoft.com/office/drawing/2014/main" id="{147F0C06-D909-FC7B-B850-8E8784FDA428}"/>
              </a:ext>
            </a:extLst>
          </p:cNvPr>
          <p:cNvSpPr>
            <a:spLocks noGrp="1"/>
          </p:cNvSpPr>
          <p:nvPr>
            <p:ph idx="1"/>
          </p:nvPr>
        </p:nvSpPr>
        <p:spPr/>
        <p:txBody>
          <a:bodyPr/>
          <a:lstStyle/>
          <a:p>
            <a:r>
              <a:rPr lang="en-US" b="1" dirty="0"/>
              <a:t>Example</a:t>
            </a:r>
          </a:p>
          <a:p>
            <a:r>
              <a:rPr lang="en-US" dirty="0"/>
              <a:t>This example returns the items from the beginning to, but NOT including, "kiwi":</a:t>
            </a:r>
          </a:p>
          <a:p>
            <a:endParaRPr lang="en-PH" dirty="0"/>
          </a:p>
        </p:txBody>
      </p:sp>
      <p:pic>
        <p:nvPicPr>
          <p:cNvPr id="5" name="Picture 4">
            <a:extLst>
              <a:ext uri="{FF2B5EF4-FFF2-40B4-BE49-F238E27FC236}">
                <a16:creationId xmlns:a16="http://schemas.microsoft.com/office/drawing/2014/main" id="{A96AA2BD-51E1-A2B2-E58B-FC3F8D9B29FB}"/>
              </a:ext>
            </a:extLst>
          </p:cNvPr>
          <p:cNvPicPr>
            <a:picLocks noChangeAspect="1"/>
          </p:cNvPicPr>
          <p:nvPr/>
        </p:nvPicPr>
        <p:blipFill>
          <a:blip r:embed="rId2"/>
          <a:stretch>
            <a:fillRect/>
          </a:stretch>
        </p:blipFill>
        <p:spPr>
          <a:xfrm>
            <a:off x="2906880" y="2928934"/>
            <a:ext cx="5265876" cy="838273"/>
          </a:xfrm>
          <a:prstGeom prst="rect">
            <a:avLst/>
          </a:prstGeom>
        </p:spPr>
      </p:pic>
      <p:sp>
        <p:nvSpPr>
          <p:cNvPr id="7" name="TextBox 6">
            <a:extLst>
              <a:ext uri="{FF2B5EF4-FFF2-40B4-BE49-F238E27FC236}">
                <a16:creationId xmlns:a16="http://schemas.microsoft.com/office/drawing/2014/main" id="{F1209465-56C7-6312-8119-AFAE0E157154}"/>
              </a:ext>
            </a:extLst>
          </p:cNvPr>
          <p:cNvSpPr txBox="1"/>
          <p:nvPr/>
        </p:nvSpPr>
        <p:spPr>
          <a:xfrm>
            <a:off x="1451579" y="3741038"/>
            <a:ext cx="6103854" cy="646331"/>
          </a:xfrm>
          <a:prstGeom prst="rect">
            <a:avLst/>
          </a:prstGeom>
          <a:noFill/>
        </p:spPr>
        <p:txBody>
          <a:bodyPr wrap="square">
            <a:spAutoFit/>
          </a:bodyPr>
          <a:lstStyle/>
          <a:p>
            <a:r>
              <a:rPr lang="en-US" dirty="0"/>
              <a:t>By leaving out the end value, the range will go on to the end of the list:</a:t>
            </a:r>
            <a:endParaRPr lang="en-PH" dirty="0"/>
          </a:p>
        </p:txBody>
      </p:sp>
      <p:sp>
        <p:nvSpPr>
          <p:cNvPr id="9" name="TextBox 8">
            <a:extLst>
              <a:ext uri="{FF2B5EF4-FFF2-40B4-BE49-F238E27FC236}">
                <a16:creationId xmlns:a16="http://schemas.microsoft.com/office/drawing/2014/main" id="{14D00CD8-B48C-26B0-FFDF-FABEC30CEFF6}"/>
              </a:ext>
            </a:extLst>
          </p:cNvPr>
          <p:cNvSpPr txBox="1"/>
          <p:nvPr/>
        </p:nvSpPr>
        <p:spPr>
          <a:xfrm>
            <a:off x="2297784" y="4311060"/>
            <a:ext cx="6103854" cy="646331"/>
          </a:xfrm>
          <a:prstGeom prst="rect">
            <a:avLst/>
          </a:prstGeom>
          <a:noFill/>
        </p:spPr>
        <p:txBody>
          <a:bodyPr wrap="square">
            <a:spAutoFit/>
          </a:bodyPr>
          <a:lstStyle/>
          <a:p>
            <a:r>
              <a:rPr lang="en-US" b="1" dirty="0"/>
              <a:t>Example</a:t>
            </a:r>
          </a:p>
          <a:p>
            <a:r>
              <a:rPr lang="en-US" dirty="0"/>
              <a:t>This example returns the items from "cherry" to the end:</a:t>
            </a:r>
          </a:p>
        </p:txBody>
      </p:sp>
      <p:pic>
        <p:nvPicPr>
          <p:cNvPr id="11" name="Picture 10">
            <a:extLst>
              <a:ext uri="{FF2B5EF4-FFF2-40B4-BE49-F238E27FC236}">
                <a16:creationId xmlns:a16="http://schemas.microsoft.com/office/drawing/2014/main" id="{86265846-F677-81CB-152A-D8A487363112}"/>
              </a:ext>
            </a:extLst>
          </p:cNvPr>
          <p:cNvPicPr>
            <a:picLocks noChangeAspect="1"/>
          </p:cNvPicPr>
          <p:nvPr/>
        </p:nvPicPr>
        <p:blipFill>
          <a:blip r:embed="rId3"/>
          <a:stretch>
            <a:fillRect/>
          </a:stretch>
        </p:blipFill>
        <p:spPr>
          <a:xfrm>
            <a:off x="3796414" y="5053667"/>
            <a:ext cx="5334462" cy="1149312"/>
          </a:xfrm>
          <a:prstGeom prst="rect">
            <a:avLst/>
          </a:prstGeom>
        </p:spPr>
      </p:pic>
    </p:spTree>
    <p:extLst>
      <p:ext uri="{BB962C8B-B14F-4D97-AF65-F5344CB8AC3E}">
        <p14:creationId xmlns:p14="http://schemas.microsoft.com/office/powerpoint/2010/main" val="30646345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CA87-D45F-9F3D-6CF5-3195FFEAD56F}"/>
              </a:ext>
            </a:extLst>
          </p:cNvPr>
          <p:cNvSpPr>
            <a:spLocks noGrp="1"/>
          </p:cNvSpPr>
          <p:nvPr>
            <p:ph type="title"/>
          </p:nvPr>
        </p:nvSpPr>
        <p:spPr/>
        <p:txBody>
          <a:bodyPr>
            <a:noAutofit/>
          </a:bodyPr>
          <a:lstStyle/>
          <a:p>
            <a:r>
              <a:rPr lang="en-US" sz="2400" b="1" dirty="0"/>
              <a:t>Range of Negative Indexes</a:t>
            </a:r>
            <a:br>
              <a:rPr lang="en-US" sz="2400" b="1" dirty="0"/>
            </a:br>
            <a:r>
              <a:rPr lang="en-US" sz="2400" dirty="0"/>
              <a:t>Specify negative indexes if you want to start the search from the end of the list:</a:t>
            </a:r>
            <a:br>
              <a:rPr lang="en-US" sz="2400" dirty="0"/>
            </a:br>
            <a:endParaRPr lang="en-PH" sz="2400" dirty="0"/>
          </a:p>
        </p:txBody>
      </p:sp>
      <p:sp>
        <p:nvSpPr>
          <p:cNvPr id="3" name="Content Placeholder 2">
            <a:extLst>
              <a:ext uri="{FF2B5EF4-FFF2-40B4-BE49-F238E27FC236}">
                <a16:creationId xmlns:a16="http://schemas.microsoft.com/office/drawing/2014/main" id="{8A8D8CEB-355C-15A0-DE63-E31269554C0F}"/>
              </a:ext>
            </a:extLst>
          </p:cNvPr>
          <p:cNvSpPr>
            <a:spLocks noGrp="1"/>
          </p:cNvSpPr>
          <p:nvPr>
            <p:ph idx="1"/>
          </p:nvPr>
        </p:nvSpPr>
        <p:spPr>
          <a:xfrm>
            <a:off x="1319752" y="1832543"/>
            <a:ext cx="9603275" cy="3450613"/>
          </a:xfrm>
        </p:spPr>
        <p:txBody>
          <a:bodyPr/>
          <a:lstStyle/>
          <a:p>
            <a:r>
              <a:rPr lang="en-US" b="1" dirty="0"/>
              <a:t>Example</a:t>
            </a:r>
          </a:p>
          <a:p>
            <a:r>
              <a:rPr lang="en-US" dirty="0"/>
              <a:t>This example returns the items from "orange" (-4) to, but NOT including "mango" (-1):</a:t>
            </a:r>
          </a:p>
          <a:p>
            <a:endParaRPr lang="en-PH" dirty="0"/>
          </a:p>
        </p:txBody>
      </p:sp>
      <p:pic>
        <p:nvPicPr>
          <p:cNvPr id="5" name="Picture 4">
            <a:extLst>
              <a:ext uri="{FF2B5EF4-FFF2-40B4-BE49-F238E27FC236}">
                <a16:creationId xmlns:a16="http://schemas.microsoft.com/office/drawing/2014/main" id="{3EA74097-8FA5-593A-1D4A-5AEA91905370}"/>
              </a:ext>
            </a:extLst>
          </p:cNvPr>
          <p:cNvPicPr>
            <a:picLocks noChangeAspect="1"/>
          </p:cNvPicPr>
          <p:nvPr/>
        </p:nvPicPr>
        <p:blipFill>
          <a:blip r:embed="rId2"/>
          <a:stretch>
            <a:fillRect/>
          </a:stretch>
        </p:blipFill>
        <p:spPr>
          <a:xfrm>
            <a:off x="3431296" y="2881778"/>
            <a:ext cx="5380186" cy="952583"/>
          </a:xfrm>
          <a:prstGeom prst="rect">
            <a:avLst/>
          </a:prstGeom>
        </p:spPr>
      </p:pic>
      <p:sp>
        <p:nvSpPr>
          <p:cNvPr id="6" name="Rectangle 1">
            <a:extLst>
              <a:ext uri="{FF2B5EF4-FFF2-40B4-BE49-F238E27FC236}">
                <a16:creationId xmlns:a16="http://schemas.microsoft.com/office/drawing/2014/main" id="{AB03D1FB-8B6A-4292-9D88-177D09198B29}"/>
              </a:ext>
            </a:extLst>
          </p:cNvPr>
          <p:cNvSpPr>
            <a:spLocks noChangeArrowheads="1"/>
          </p:cNvSpPr>
          <p:nvPr/>
        </p:nvSpPr>
        <p:spPr bwMode="auto">
          <a:xfrm>
            <a:off x="1319752" y="4006932"/>
            <a:ext cx="6422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Check if Item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determine if a specified item is present in a list use the </a:t>
            </a:r>
            <a:r>
              <a:rPr kumimoji="0" lang="en-US" altLang="en-US" sz="1600" b="0"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rPr>
              <a:t> keyword: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CD082D2-016F-C45B-738B-6B697E9E9082}"/>
              </a:ext>
            </a:extLst>
          </p:cNvPr>
          <p:cNvSpPr txBox="1"/>
          <p:nvPr/>
        </p:nvSpPr>
        <p:spPr>
          <a:xfrm>
            <a:off x="2085459" y="4659384"/>
            <a:ext cx="6103854" cy="646331"/>
          </a:xfrm>
          <a:prstGeom prst="rect">
            <a:avLst/>
          </a:prstGeom>
          <a:noFill/>
        </p:spPr>
        <p:txBody>
          <a:bodyPr wrap="square">
            <a:spAutoFit/>
          </a:bodyPr>
          <a:lstStyle/>
          <a:p>
            <a:r>
              <a:rPr lang="en-US" b="1" dirty="0"/>
              <a:t>Example</a:t>
            </a:r>
          </a:p>
          <a:p>
            <a:r>
              <a:rPr lang="en-US" dirty="0"/>
              <a:t>Check if "apple" is present in the list:</a:t>
            </a:r>
          </a:p>
        </p:txBody>
      </p:sp>
      <p:pic>
        <p:nvPicPr>
          <p:cNvPr id="10" name="Picture 9">
            <a:extLst>
              <a:ext uri="{FF2B5EF4-FFF2-40B4-BE49-F238E27FC236}">
                <a16:creationId xmlns:a16="http://schemas.microsoft.com/office/drawing/2014/main" id="{981752BF-5F97-0A53-73D0-570E2F9853DD}"/>
              </a:ext>
            </a:extLst>
          </p:cNvPr>
          <p:cNvPicPr>
            <a:picLocks noChangeAspect="1"/>
          </p:cNvPicPr>
          <p:nvPr/>
        </p:nvPicPr>
        <p:blipFill>
          <a:blip r:embed="rId3"/>
          <a:stretch>
            <a:fillRect/>
          </a:stretch>
        </p:blipFill>
        <p:spPr>
          <a:xfrm>
            <a:off x="5819730" y="5152871"/>
            <a:ext cx="4172681" cy="1415263"/>
          </a:xfrm>
          <a:prstGeom prst="rect">
            <a:avLst/>
          </a:prstGeom>
        </p:spPr>
      </p:pic>
    </p:spTree>
    <p:extLst>
      <p:ext uri="{BB962C8B-B14F-4D97-AF65-F5344CB8AC3E}">
        <p14:creationId xmlns:p14="http://schemas.microsoft.com/office/powerpoint/2010/main" val="31840836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4FC7-1BF0-BEBE-818C-CDEF0AA62B7B}"/>
              </a:ext>
            </a:extLst>
          </p:cNvPr>
          <p:cNvSpPr>
            <a:spLocks noGrp="1"/>
          </p:cNvSpPr>
          <p:nvPr>
            <p:ph type="title"/>
          </p:nvPr>
        </p:nvSpPr>
        <p:spPr/>
        <p:txBody>
          <a:bodyPr/>
          <a:lstStyle/>
          <a:p>
            <a:r>
              <a:rPr lang="en-PH" b="1" dirty="0"/>
              <a:t>Python - Change List Items</a:t>
            </a:r>
            <a:br>
              <a:rPr lang="en-PH" b="1" dirty="0"/>
            </a:br>
            <a:endParaRPr lang="en-PH" dirty="0"/>
          </a:p>
        </p:txBody>
      </p:sp>
      <p:sp>
        <p:nvSpPr>
          <p:cNvPr id="3" name="Content Placeholder 2">
            <a:extLst>
              <a:ext uri="{FF2B5EF4-FFF2-40B4-BE49-F238E27FC236}">
                <a16:creationId xmlns:a16="http://schemas.microsoft.com/office/drawing/2014/main" id="{EE95A48E-E2F1-367E-0FF1-42CDE5B7B40C}"/>
              </a:ext>
            </a:extLst>
          </p:cNvPr>
          <p:cNvSpPr>
            <a:spLocks noGrp="1"/>
          </p:cNvSpPr>
          <p:nvPr>
            <p:ph idx="1"/>
          </p:nvPr>
        </p:nvSpPr>
        <p:spPr/>
        <p:txBody>
          <a:bodyPr/>
          <a:lstStyle/>
          <a:p>
            <a:r>
              <a:rPr lang="en-US" b="1" dirty="0"/>
              <a:t>Change Item Value</a:t>
            </a:r>
          </a:p>
          <a:p>
            <a:r>
              <a:rPr lang="en-US" dirty="0"/>
              <a:t>To change the value of a specific item, refer to the index number:</a:t>
            </a:r>
          </a:p>
          <a:p>
            <a:r>
              <a:rPr lang="en-US" b="1" dirty="0"/>
              <a:t>Example</a:t>
            </a:r>
          </a:p>
          <a:p>
            <a:r>
              <a:rPr lang="en-US" dirty="0"/>
              <a:t>Change the second item:</a:t>
            </a:r>
          </a:p>
          <a:p>
            <a:endParaRPr lang="en-PH" dirty="0"/>
          </a:p>
        </p:txBody>
      </p:sp>
      <p:pic>
        <p:nvPicPr>
          <p:cNvPr id="5" name="Picture 4">
            <a:extLst>
              <a:ext uri="{FF2B5EF4-FFF2-40B4-BE49-F238E27FC236}">
                <a16:creationId xmlns:a16="http://schemas.microsoft.com/office/drawing/2014/main" id="{10B200A8-6220-962F-105A-8632FE9E71F9}"/>
              </a:ext>
            </a:extLst>
          </p:cNvPr>
          <p:cNvPicPr>
            <a:picLocks noChangeAspect="1"/>
          </p:cNvPicPr>
          <p:nvPr/>
        </p:nvPicPr>
        <p:blipFill>
          <a:blip r:embed="rId2"/>
          <a:stretch>
            <a:fillRect/>
          </a:stretch>
        </p:blipFill>
        <p:spPr>
          <a:xfrm>
            <a:off x="4988080" y="3059359"/>
            <a:ext cx="3497883" cy="1212529"/>
          </a:xfrm>
          <a:prstGeom prst="rect">
            <a:avLst/>
          </a:prstGeom>
        </p:spPr>
      </p:pic>
      <p:sp>
        <p:nvSpPr>
          <p:cNvPr id="7" name="TextBox 6">
            <a:extLst>
              <a:ext uri="{FF2B5EF4-FFF2-40B4-BE49-F238E27FC236}">
                <a16:creationId xmlns:a16="http://schemas.microsoft.com/office/drawing/2014/main" id="{BFEBD8B0-FF8B-DA47-C4AE-0F16081A6E7A}"/>
              </a:ext>
            </a:extLst>
          </p:cNvPr>
          <p:cNvSpPr txBox="1"/>
          <p:nvPr/>
        </p:nvSpPr>
        <p:spPr>
          <a:xfrm>
            <a:off x="1289116" y="4077251"/>
            <a:ext cx="6103854" cy="1200329"/>
          </a:xfrm>
          <a:prstGeom prst="rect">
            <a:avLst/>
          </a:prstGeom>
          <a:noFill/>
        </p:spPr>
        <p:txBody>
          <a:bodyPr wrap="square">
            <a:spAutoFit/>
          </a:bodyPr>
          <a:lstStyle/>
          <a:p>
            <a:r>
              <a:rPr lang="en-US" b="1" dirty="0"/>
              <a:t>Change a Range of Item Values</a:t>
            </a:r>
          </a:p>
          <a:p>
            <a:r>
              <a:rPr lang="en-US" dirty="0"/>
              <a:t>To change the value of items within a specific range, define a list with the new values, and refer to the range of index numbers where you want to insert the new values:</a:t>
            </a:r>
          </a:p>
        </p:txBody>
      </p:sp>
      <p:sp>
        <p:nvSpPr>
          <p:cNvPr id="9" name="TextBox 8">
            <a:extLst>
              <a:ext uri="{FF2B5EF4-FFF2-40B4-BE49-F238E27FC236}">
                <a16:creationId xmlns:a16="http://schemas.microsoft.com/office/drawing/2014/main" id="{5218CA80-F836-9627-67DF-9193EC3B509D}"/>
              </a:ext>
            </a:extLst>
          </p:cNvPr>
          <p:cNvSpPr txBox="1"/>
          <p:nvPr/>
        </p:nvSpPr>
        <p:spPr>
          <a:xfrm>
            <a:off x="2797404" y="5166658"/>
            <a:ext cx="4923148" cy="923330"/>
          </a:xfrm>
          <a:prstGeom prst="rect">
            <a:avLst/>
          </a:prstGeom>
          <a:noFill/>
        </p:spPr>
        <p:txBody>
          <a:bodyPr wrap="square">
            <a:spAutoFit/>
          </a:bodyPr>
          <a:lstStyle/>
          <a:p>
            <a:r>
              <a:rPr lang="en-US" b="1" dirty="0"/>
              <a:t>Example</a:t>
            </a:r>
          </a:p>
          <a:p>
            <a:r>
              <a:rPr lang="en-US" dirty="0"/>
              <a:t>Change the values “tea" and “coffee" with the values "blackcurrant" and “wine":</a:t>
            </a:r>
          </a:p>
        </p:txBody>
      </p:sp>
      <p:pic>
        <p:nvPicPr>
          <p:cNvPr id="11" name="Picture 10">
            <a:extLst>
              <a:ext uri="{FF2B5EF4-FFF2-40B4-BE49-F238E27FC236}">
                <a16:creationId xmlns:a16="http://schemas.microsoft.com/office/drawing/2014/main" id="{9782939F-CF81-21BF-AF87-DD8A9CB3223F}"/>
              </a:ext>
            </a:extLst>
          </p:cNvPr>
          <p:cNvPicPr>
            <a:picLocks noChangeAspect="1"/>
          </p:cNvPicPr>
          <p:nvPr/>
        </p:nvPicPr>
        <p:blipFill>
          <a:blip r:embed="rId3"/>
          <a:stretch>
            <a:fillRect/>
          </a:stretch>
        </p:blipFill>
        <p:spPr>
          <a:xfrm>
            <a:off x="7483786" y="5062020"/>
            <a:ext cx="3807834" cy="1527603"/>
          </a:xfrm>
          <a:prstGeom prst="rect">
            <a:avLst/>
          </a:prstGeom>
        </p:spPr>
      </p:pic>
    </p:spTree>
    <p:extLst>
      <p:ext uri="{BB962C8B-B14F-4D97-AF65-F5344CB8AC3E}">
        <p14:creationId xmlns:p14="http://schemas.microsoft.com/office/powerpoint/2010/main" val="59066055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477A-FEF3-B847-0A75-038F4213BD7E}"/>
              </a:ext>
            </a:extLst>
          </p:cNvPr>
          <p:cNvSpPr>
            <a:spLocks noGrp="1"/>
          </p:cNvSpPr>
          <p:nvPr>
            <p:ph type="title"/>
          </p:nvPr>
        </p:nvSpPr>
        <p:spPr/>
        <p:txBody>
          <a:bodyPr>
            <a:noAutofit/>
          </a:bodyPr>
          <a:lstStyle/>
          <a:p>
            <a:r>
              <a:rPr lang="en-US" sz="2400" dirty="0"/>
              <a:t>If you insert </a:t>
            </a:r>
            <a:r>
              <a:rPr lang="en-US" sz="2400" i="1" dirty="0"/>
              <a:t>more</a:t>
            </a:r>
            <a:r>
              <a:rPr lang="en-US" sz="2400" dirty="0"/>
              <a:t> items than you replace, the new items will be inserted where you specified, and the remaining items will move accordingly:</a:t>
            </a:r>
            <a:endParaRPr lang="en-PH" sz="2400" dirty="0"/>
          </a:p>
        </p:txBody>
      </p:sp>
      <p:sp>
        <p:nvSpPr>
          <p:cNvPr id="3" name="Content Placeholder 2">
            <a:extLst>
              <a:ext uri="{FF2B5EF4-FFF2-40B4-BE49-F238E27FC236}">
                <a16:creationId xmlns:a16="http://schemas.microsoft.com/office/drawing/2014/main" id="{7DFDE4DD-A34E-AA0C-2954-63A3FD5C44EA}"/>
              </a:ext>
            </a:extLst>
          </p:cNvPr>
          <p:cNvSpPr>
            <a:spLocks noGrp="1"/>
          </p:cNvSpPr>
          <p:nvPr>
            <p:ph idx="1"/>
          </p:nvPr>
        </p:nvSpPr>
        <p:spPr/>
        <p:txBody>
          <a:bodyPr/>
          <a:lstStyle/>
          <a:p>
            <a:r>
              <a:rPr lang="en-US" b="1" dirty="0"/>
              <a:t>Example</a:t>
            </a:r>
          </a:p>
          <a:p>
            <a:r>
              <a:rPr lang="en-US" dirty="0"/>
              <a:t>Change the second value by replacing it with </a:t>
            </a:r>
            <a:r>
              <a:rPr lang="en-US" i="1" dirty="0"/>
              <a:t>two</a:t>
            </a:r>
            <a:r>
              <a:rPr lang="en-US" dirty="0"/>
              <a:t> new values:</a:t>
            </a:r>
          </a:p>
        </p:txBody>
      </p:sp>
      <p:pic>
        <p:nvPicPr>
          <p:cNvPr id="5" name="Picture 4">
            <a:extLst>
              <a:ext uri="{FF2B5EF4-FFF2-40B4-BE49-F238E27FC236}">
                <a16:creationId xmlns:a16="http://schemas.microsoft.com/office/drawing/2014/main" id="{88A417F2-B0F7-48E2-ECAC-A18209A4C171}"/>
              </a:ext>
            </a:extLst>
          </p:cNvPr>
          <p:cNvPicPr>
            <a:picLocks noChangeAspect="1"/>
          </p:cNvPicPr>
          <p:nvPr/>
        </p:nvPicPr>
        <p:blipFill>
          <a:blip r:embed="rId2"/>
          <a:stretch>
            <a:fillRect/>
          </a:stretch>
        </p:blipFill>
        <p:spPr>
          <a:xfrm>
            <a:off x="3528510" y="2999249"/>
            <a:ext cx="3193057" cy="1066892"/>
          </a:xfrm>
          <a:prstGeom prst="rect">
            <a:avLst/>
          </a:prstGeom>
        </p:spPr>
      </p:pic>
      <p:sp>
        <p:nvSpPr>
          <p:cNvPr id="8" name="Rectangle 1">
            <a:extLst>
              <a:ext uri="{FF2B5EF4-FFF2-40B4-BE49-F238E27FC236}">
                <a16:creationId xmlns:a16="http://schemas.microsoft.com/office/drawing/2014/main" id="{4DA2221C-535C-D55E-2677-C46BE15B5464}"/>
              </a:ext>
            </a:extLst>
          </p:cNvPr>
          <p:cNvSpPr>
            <a:spLocks noChangeArrowheads="1"/>
          </p:cNvSpPr>
          <p:nvPr/>
        </p:nvSpPr>
        <p:spPr bwMode="auto">
          <a:xfrm>
            <a:off x="1137146" y="4041221"/>
            <a:ext cx="927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Insert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insert a new list item, without replacing any of the existing values, we can use the </a:t>
            </a:r>
            <a:r>
              <a:rPr kumimoji="0" lang="en-US" altLang="en-US" sz="1600" b="0" i="0" u="none" strike="noStrike" cap="none" normalizeH="0" baseline="0" dirty="0">
                <a:ln>
                  <a:noFill/>
                </a:ln>
                <a:solidFill>
                  <a:schemeClr val="tx1"/>
                </a:solidFill>
                <a:effectLst/>
                <a:latin typeface="Arial Unicode MS"/>
              </a:rPr>
              <a:t>insert()</a:t>
            </a:r>
            <a:r>
              <a:rPr kumimoji="0" lang="en-US" altLang="en-US" sz="1600" b="0" i="0" u="none" strike="noStrike" cap="none" normalizeH="0" baseline="0" dirty="0">
                <a:ln>
                  <a:noFill/>
                </a:ln>
                <a:solidFill>
                  <a:schemeClr val="tx1"/>
                </a:solidFill>
                <a:effectLst/>
              </a:rPr>
              <a:t>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insert()</a:t>
            </a:r>
            <a:r>
              <a:rPr kumimoji="0" lang="en-US" altLang="en-US" sz="1600" b="0" i="0" u="none" strike="noStrike" cap="none" normalizeH="0" baseline="0" dirty="0">
                <a:ln>
                  <a:noFill/>
                </a:ln>
                <a:solidFill>
                  <a:schemeClr val="tx1"/>
                </a:solidFill>
                <a:effectLst/>
              </a:rPr>
              <a:t> method inserts an item at the specified index:</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CBC1256-FC91-00DB-2E9E-F61C793473EC}"/>
              </a:ext>
            </a:extLst>
          </p:cNvPr>
          <p:cNvSpPr txBox="1"/>
          <p:nvPr/>
        </p:nvSpPr>
        <p:spPr>
          <a:xfrm>
            <a:off x="1927677" y="4910121"/>
            <a:ext cx="6103854" cy="646331"/>
          </a:xfrm>
          <a:prstGeom prst="rect">
            <a:avLst/>
          </a:prstGeom>
          <a:noFill/>
        </p:spPr>
        <p:txBody>
          <a:bodyPr wrap="square">
            <a:spAutoFit/>
          </a:bodyPr>
          <a:lstStyle/>
          <a:p>
            <a:r>
              <a:rPr lang="en-US" b="1" dirty="0"/>
              <a:t>Example</a:t>
            </a:r>
          </a:p>
          <a:p>
            <a:r>
              <a:rPr lang="en-US" dirty="0"/>
              <a:t>Insert “wine" as the third item:</a:t>
            </a:r>
          </a:p>
        </p:txBody>
      </p:sp>
      <p:pic>
        <p:nvPicPr>
          <p:cNvPr id="12" name="Picture 11">
            <a:extLst>
              <a:ext uri="{FF2B5EF4-FFF2-40B4-BE49-F238E27FC236}">
                <a16:creationId xmlns:a16="http://schemas.microsoft.com/office/drawing/2014/main" id="{E7420F37-4A3E-C1D0-8DC1-BEE82F5DA251}"/>
              </a:ext>
            </a:extLst>
          </p:cNvPr>
          <p:cNvPicPr>
            <a:picLocks noChangeAspect="1"/>
          </p:cNvPicPr>
          <p:nvPr/>
        </p:nvPicPr>
        <p:blipFill>
          <a:blip r:embed="rId3"/>
          <a:stretch>
            <a:fillRect/>
          </a:stretch>
        </p:blipFill>
        <p:spPr>
          <a:xfrm>
            <a:off x="5297076" y="5058731"/>
            <a:ext cx="3839853" cy="1234057"/>
          </a:xfrm>
          <a:prstGeom prst="rect">
            <a:avLst/>
          </a:prstGeom>
        </p:spPr>
      </p:pic>
    </p:spTree>
    <p:extLst>
      <p:ext uri="{BB962C8B-B14F-4D97-AF65-F5344CB8AC3E}">
        <p14:creationId xmlns:p14="http://schemas.microsoft.com/office/powerpoint/2010/main" val="32683640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934A-3C24-2D69-DC41-D9B1F6AD2D4D}"/>
              </a:ext>
            </a:extLst>
          </p:cNvPr>
          <p:cNvSpPr>
            <a:spLocks noGrp="1"/>
          </p:cNvSpPr>
          <p:nvPr>
            <p:ph type="title"/>
          </p:nvPr>
        </p:nvSpPr>
        <p:spPr/>
        <p:txBody>
          <a:bodyPr/>
          <a:lstStyle/>
          <a:p>
            <a:r>
              <a:rPr lang="en-PH" b="1" dirty="0"/>
              <a:t>Python - Add List Items</a:t>
            </a:r>
            <a:br>
              <a:rPr lang="en-PH" b="1" dirty="0"/>
            </a:br>
            <a:endParaRPr lang="en-PH" dirty="0"/>
          </a:p>
        </p:txBody>
      </p:sp>
      <p:sp>
        <p:nvSpPr>
          <p:cNvPr id="3" name="Content Placeholder 2">
            <a:extLst>
              <a:ext uri="{FF2B5EF4-FFF2-40B4-BE49-F238E27FC236}">
                <a16:creationId xmlns:a16="http://schemas.microsoft.com/office/drawing/2014/main" id="{B98712FE-4DCF-F77A-75CA-8B698C89E790}"/>
              </a:ext>
            </a:extLst>
          </p:cNvPr>
          <p:cNvSpPr>
            <a:spLocks noGrp="1"/>
          </p:cNvSpPr>
          <p:nvPr>
            <p:ph idx="1"/>
          </p:nvPr>
        </p:nvSpPr>
        <p:spPr/>
        <p:txBody>
          <a:bodyPr/>
          <a:lstStyle/>
          <a:p>
            <a:r>
              <a:rPr lang="en-US" b="1" dirty="0"/>
              <a:t>Append Items</a:t>
            </a:r>
          </a:p>
          <a:p>
            <a:r>
              <a:rPr lang="en-US" dirty="0"/>
              <a:t>To add an item to the end of the list, use the append() method:</a:t>
            </a:r>
          </a:p>
          <a:p>
            <a:r>
              <a:rPr lang="en-US" dirty="0"/>
              <a:t>Example</a:t>
            </a:r>
          </a:p>
          <a:p>
            <a:r>
              <a:rPr lang="en-US" dirty="0"/>
              <a:t>Using the append() method to append an item:</a:t>
            </a:r>
            <a:endParaRPr lang="en-PH" dirty="0"/>
          </a:p>
        </p:txBody>
      </p:sp>
      <p:pic>
        <p:nvPicPr>
          <p:cNvPr id="6" name="Picture 5">
            <a:extLst>
              <a:ext uri="{FF2B5EF4-FFF2-40B4-BE49-F238E27FC236}">
                <a16:creationId xmlns:a16="http://schemas.microsoft.com/office/drawing/2014/main" id="{959AAAE8-C324-C03C-33FB-190993E8E5F1}"/>
              </a:ext>
            </a:extLst>
          </p:cNvPr>
          <p:cNvPicPr>
            <a:picLocks noChangeAspect="1"/>
          </p:cNvPicPr>
          <p:nvPr/>
        </p:nvPicPr>
        <p:blipFill>
          <a:blip r:embed="rId2"/>
          <a:stretch>
            <a:fillRect/>
          </a:stretch>
        </p:blipFill>
        <p:spPr>
          <a:xfrm>
            <a:off x="7004180" y="3119792"/>
            <a:ext cx="3010161" cy="1089754"/>
          </a:xfrm>
          <a:prstGeom prst="rect">
            <a:avLst/>
          </a:prstGeom>
        </p:spPr>
      </p:pic>
      <p:sp>
        <p:nvSpPr>
          <p:cNvPr id="7" name="Rectangle 2">
            <a:extLst>
              <a:ext uri="{FF2B5EF4-FFF2-40B4-BE49-F238E27FC236}">
                <a16:creationId xmlns:a16="http://schemas.microsoft.com/office/drawing/2014/main" id="{DCCED982-3C8A-6692-BA8B-0204019F3AF3}"/>
              </a:ext>
            </a:extLst>
          </p:cNvPr>
          <p:cNvSpPr>
            <a:spLocks noChangeArrowheads="1"/>
          </p:cNvSpPr>
          <p:nvPr/>
        </p:nvSpPr>
        <p:spPr bwMode="auto">
          <a:xfrm>
            <a:off x="1451579" y="4248444"/>
            <a:ext cx="51950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Insert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 insert a list item at a specified index, use the </a:t>
            </a:r>
            <a:r>
              <a:rPr kumimoji="0" lang="en-US" altLang="en-US" sz="1400" b="0" i="0" u="none" strike="noStrike" cap="none" normalizeH="0" baseline="0" dirty="0">
                <a:ln>
                  <a:noFill/>
                </a:ln>
                <a:solidFill>
                  <a:schemeClr val="tx1"/>
                </a:solidFill>
                <a:effectLst/>
                <a:latin typeface="Arial Unicode MS"/>
              </a:rPr>
              <a:t>insert()</a:t>
            </a:r>
            <a:r>
              <a:rPr kumimoji="0" lang="en-US" altLang="en-US" sz="1400" b="0" i="0" u="none" strike="noStrike" cap="none" normalizeH="0" baseline="0" dirty="0">
                <a:ln>
                  <a:noFill/>
                </a:ln>
                <a:solidFill>
                  <a:schemeClr val="tx1"/>
                </a:solidFill>
                <a:effectLst/>
              </a:rPr>
              <a:t> method.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insert()</a:t>
            </a:r>
            <a:r>
              <a:rPr kumimoji="0" lang="en-US" altLang="en-US" sz="1400" b="0" i="0" u="none" strike="noStrike" cap="none" normalizeH="0" baseline="0" dirty="0">
                <a:ln>
                  <a:noFill/>
                </a:ln>
                <a:solidFill>
                  <a:schemeClr val="tx1"/>
                </a:solidFill>
                <a:effectLst/>
              </a:rPr>
              <a:t> method inserts an item at the specified index:</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4DDBCF0-9E6E-77DF-B5B0-9243C2C96B51}"/>
              </a:ext>
            </a:extLst>
          </p:cNvPr>
          <p:cNvSpPr txBox="1"/>
          <p:nvPr/>
        </p:nvSpPr>
        <p:spPr>
          <a:xfrm>
            <a:off x="3044073" y="5123845"/>
            <a:ext cx="6103854" cy="646331"/>
          </a:xfrm>
          <a:prstGeom prst="rect">
            <a:avLst/>
          </a:prstGeom>
          <a:noFill/>
        </p:spPr>
        <p:txBody>
          <a:bodyPr wrap="square">
            <a:spAutoFit/>
          </a:bodyPr>
          <a:lstStyle/>
          <a:p>
            <a:r>
              <a:rPr lang="en-US" b="1" dirty="0"/>
              <a:t>Example</a:t>
            </a:r>
          </a:p>
          <a:p>
            <a:r>
              <a:rPr lang="en-US" dirty="0"/>
              <a:t>Insert an item as the second position:</a:t>
            </a:r>
          </a:p>
        </p:txBody>
      </p:sp>
      <p:pic>
        <p:nvPicPr>
          <p:cNvPr id="11" name="Picture 10">
            <a:extLst>
              <a:ext uri="{FF2B5EF4-FFF2-40B4-BE49-F238E27FC236}">
                <a16:creationId xmlns:a16="http://schemas.microsoft.com/office/drawing/2014/main" id="{5C2C4939-159A-FD15-540E-0FE2A713A3C4}"/>
              </a:ext>
            </a:extLst>
          </p:cNvPr>
          <p:cNvPicPr>
            <a:picLocks noChangeAspect="1"/>
          </p:cNvPicPr>
          <p:nvPr/>
        </p:nvPicPr>
        <p:blipFill>
          <a:blip r:embed="rId3"/>
          <a:stretch>
            <a:fillRect/>
          </a:stretch>
        </p:blipFill>
        <p:spPr>
          <a:xfrm>
            <a:off x="7181573" y="5064394"/>
            <a:ext cx="3558848" cy="1127858"/>
          </a:xfrm>
          <a:prstGeom prst="rect">
            <a:avLst/>
          </a:prstGeom>
        </p:spPr>
      </p:pic>
    </p:spTree>
    <p:extLst>
      <p:ext uri="{BB962C8B-B14F-4D97-AF65-F5344CB8AC3E}">
        <p14:creationId xmlns:p14="http://schemas.microsoft.com/office/powerpoint/2010/main" val="19290484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90EAAA-F2FF-02D0-CED3-01DB1DFCAF0D}"/>
              </a:ext>
            </a:extLst>
          </p:cNvPr>
          <p:cNvSpPr>
            <a:spLocks noGrp="1" noChangeArrowheads="1"/>
          </p:cNvSpPr>
          <p:nvPr>
            <p:ph type="title"/>
          </p:nvPr>
        </p:nvSpPr>
        <p:spPr bwMode="auto">
          <a:xfrm>
            <a:off x="1451579" y="1005971"/>
            <a:ext cx="83856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Extend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append elements from </a:t>
            </a:r>
            <a:r>
              <a:rPr kumimoji="0" lang="en-US" altLang="en-US" sz="1800" b="0" i="1" u="none" strike="noStrike" cap="none" normalizeH="0" baseline="0" dirty="0">
                <a:ln>
                  <a:noFill/>
                </a:ln>
                <a:solidFill>
                  <a:schemeClr val="tx1"/>
                </a:solidFill>
                <a:effectLst/>
                <a:latin typeface="Arial" panose="020B0604020202020204" pitchFamily="34" charset="0"/>
              </a:rPr>
              <a:t>another list</a:t>
            </a:r>
            <a:r>
              <a:rPr kumimoji="0" lang="en-US" altLang="en-US" sz="1800" b="0" i="0" u="none" strike="noStrike" cap="none" normalizeH="0" baseline="0" dirty="0">
                <a:ln>
                  <a:noFill/>
                </a:ln>
                <a:solidFill>
                  <a:schemeClr val="tx1"/>
                </a:solidFill>
                <a:effectLst/>
                <a:latin typeface="Arial" panose="020B0604020202020204" pitchFamily="34" charset="0"/>
              </a:rPr>
              <a:t> to the current list, use the </a:t>
            </a:r>
            <a:r>
              <a:rPr kumimoji="0" lang="en-US" altLang="en-US" sz="1800" b="0" i="0" u="none" strike="noStrike" cap="none" normalizeH="0" baseline="0" dirty="0">
                <a:ln>
                  <a:noFill/>
                </a:ln>
                <a:solidFill>
                  <a:schemeClr val="tx1"/>
                </a:solidFill>
                <a:effectLst/>
                <a:latin typeface="Arial Unicode MS"/>
              </a:rPr>
              <a:t>extend()</a:t>
            </a:r>
            <a:r>
              <a:rPr kumimoji="0" lang="en-US" altLang="en-US" sz="1800" b="0" i="0" u="none" strike="noStrike" cap="none" normalizeH="0" baseline="0" dirty="0">
                <a:ln>
                  <a:noFill/>
                </a:ln>
                <a:solidFill>
                  <a:schemeClr val="tx1"/>
                </a:solidFill>
                <a:effectLst/>
              </a:rPr>
              <a: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B918095-D363-64C6-F9B7-846862129DDB}"/>
              </a:ext>
            </a:extLst>
          </p:cNvPr>
          <p:cNvSpPr>
            <a:spLocks noGrp="1" noChangeArrowheads="1"/>
          </p:cNvSpPr>
          <p:nvPr>
            <p:ph idx="1"/>
          </p:nvPr>
        </p:nvSpPr>
        <p:spPr bwMode="auto">
          <a:xfrm>
            <a:off x="1451579" y="1996924"/>
            <a:ext cx="36407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Add the elements of </a:t>
            </a:r>
            <a:r>
              <a:rPr kumimoji="0" lang="en-US" altLang="en-US" sz="1600" b="0" i="0" u="none" strike="noStrike" cap="none" normalizeH="0" baseline="0" dirty="0">
                <a:ln>
                  <a:noFill/>
                </a:ln>
                <a:solidFill>
                  <a:schemeClr val="tx1"/>
                </a:solidFill>
                <a:effectLst/>
                <a:latin typeface="Arial Unicode MS"/>
              </a:rPr>
              <a:t>tropical</a:t>
            </a:r>
            <a:r>
              <a:rPr kumimoji="0" lang="en-US" altLang="en-US" sz="1600" b="0" i="0" u="none" strike="noStrike" cap="none" normalizeH="0" baseline="0" dirty="0">
                <a:ln>
                  <a:noFill/>
                </a:ln>
                <a:solidFill>
                  <a:schemeClr val="tx1"/>
                </a:solidFill>
                <a:effectLst/>
              </a:rPr>
              <a:t> to </a:t>
            </a:r>
            <a:r>
              <a:rPr kumimoji="0" lang="en-US" altLang="en-US" sz="1600" b="0" i="0" u="none" strike="noStrike" cap="none" normalizeH="0" baseline="0" dirty="0" err="1">
                <a:ln>
                  <a:noFill/>
                </a:ln>
                <a:solidFill>
                  <a:schemeClr val="tx1"/>
                </a:solidFill>
                <a:effectLst/>
                <a:latin typeface="Arial Unicode MS"/>
              </a:rPr>
              <a:t>thislist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C578B26-10D7-E352-B1C2-1C9BB839FD28}"/>
              </a:ext>
            </a:extLst>
          </p:cNvPr>
          <p:cNvPicPr>
            <a:picLocks noChangeAspect="1"/>
          </p:cNvPicPr>
          <p:nvPr/>
        </p:nvPicPr>
        <p:blipFill>
          <a:blip r:embed="rId2"/>
          <a:stretch>
            <a:fillRect/>
          </a:stretch>
        </p:blipFill>
        <p:spPr>
          <a:xfrm>
            <a:off x="3977456" y="2683165"/>
            <a:ext cx="4237087" cy="1303133"/>
          </a:xfrm>
          <a:prstGeom prst="rect">
            <a:avLst/>
          </a:prstGeom>
        </p:spPr>
      </p:pic>
      <p:sp>
        <p:nvSpPr>
          <p:cNvPr id="8" name="Rectangle 3">
            <a:extLst>
              <a:ext uri="{FF2B5EF4-FFF2-40B4-BE49-F238E27FC236}">
                <a16:creationId xmlns:a16="http://schemas.microsoft.com/office/drawing/2014/main" id="{68EE2BB5-4401-1910-D395-893F2F222D01}"/>
              </a:ext>
            </a:extLst>
          </p:cNvPr>
          <p:cNvSpPr>
            <a:spLocks noChangeArrowheads="1"/>
          </p:cNvSpPr>
          <p:nvPr/>
        </p:nvSpPr>
        <p:spPr bwMode="auto">
          <a:xfrm>
            <a:off x="377072" y="39575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elements will be added to the </a:t>
            </a:r>
            <a:r>
              <a:rPr kumimoji="0" lang="en-US" altLang="en-US" sz="1800" b="0" i="1" u="none" strike="noStrike" cap="none" normalizeH="0" baseline="0">
                <a:ln>
                  <a:noFill/>
                </a:ln>
                <a:solidFill>
                  <a:schemeClr val="tx1"/>
                </a:solidFill>
                <a:effectLst/>
                <a:latin typeface="Arial" panose="020B0604020202020204" pitchFamily="34" charset="0"/>
              </a:rPr>
              <a:t>end</a:t>
            </a:r>
            <a:r>
              <a:rPr kumimoji="0" lang="en-US" altLang="en-US" sz="1800" b="0" i="0" u="none" strike="noStrike" cap="none" normalizeH="0" baseline="0">
                <a:ln>
                  <a:noFill/>
                </a:ln>
                <a:solidFill>
                  <a:schemeClr val="tx1"/>
                </a:solidFill>
                <a:effectLst/>
                <a:latin typeface="Arial" panose="020B0604020202020204" pitchFamily="34" charset="0"/>
              </a:rPr>
              <a:t> of the list.</a:t>
            </a:r>
          </a:p>
        </p:txBody>
      </p:sp>
      <p:sp>
        <p:nvSpPr>
          <p:cNvPr id="11" name="Rectangle 6">
            <a:extLst>
              <a:ext uri="{FF2B5EF4-FFF2-40B4-BE49-F238E27FC236}">
                <a16:creationId xmlns:a16="http://schemas.microsoft.com/office/drawing/2014/main" id="{2B863EFD-B83D-D792-6D33-CB8499E8DAEA}"/>
              </a:ext>
            </a:extLst>
          </p:cNvPr>
          <p:cNvSpPr>
            <a:spLocks noChangeArrowheads="1"/>
          </p:cNvSpPr>
          <p:nvPr/>
        </p:nvSpPr>
        <p:spPr bwMode="auto">
          <a:xfrm>
            <a:off x="377072" y="4312747"/>
            <a:ext cx="90601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Add Any </a:t>
            </a:r>
            <a:r>
              <a:rPr kumimoji="0" lang="en-US" altLang="en-US" sz="1400" b="1" i="0" u="none" strike="noStrike" cap="none" normalizeH="0" baseline="0" dirty="0" err="1">
                <a:ln>
                  <a:noFill/>
                </a:ln>
                <a:solidFill>
                  <a:schemeClr val="tx1"/>
                </a:solidFill>
                <a:effectLst/>
                <a:latin typeface="Arial" panose="020B0604020202020204" pitchFamily="34" charset="0"/>
              </a:rPr>
              <a:t>Iterable</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extend()</a:t>
            </a:r>
            <a:r>
              <a:rPr kumimoji="0" lang="en-US" altLang="en-US" sz="1400" b="0" i="0" u="none" strike="noStrike" cap="none" normalizeH="0" baseline="0" dirty="0">
                <a:ln>
                  <a:noFill/>
                </a:ln>
                <a:solidFill>
                  <a:schemeClr val="tx1"/>
                </a:solidFill>
                <a:effectLst/>
              </a:rPr>
              <a:t> method does not have to append </a:t>
            </a:r>
            <a:r>
              <a:rPr kumimoji="0" lang="en-US" altLang="en-US" sz="1400" b="0" i="1" u="none" strike="noStrike" cap="none" normalizeH="0" baseline="0" dirty="0">
                <a:ln>
                  <a:noFill/>
                </a:ln>
                <a:solidFill>
                  <a:schemeClr val="tx1"/>
                </a:solidFill>
                <a:effectLst/>
                <a:latin typeface="Arial" panose="020B0604020202020204" pitchFamily="34" charset="0"/>
              </a:rPr>
              <a:t>lists</a:t>
            </a:r>
            <a:r>
              <a:rPr kumimoji="0" lang="en-US" altLang="en-US" sz="1400" b="0" i="0" u="none" strike="noStrike" cap="none" normalizeH="0" baseline="0" dirty="0">
                <a:ln>
                  <a:noFill/>
                </a:ln>
                <a:solidFill>
                  <a:schemeClr val="tx1"/>
                </a:solidFill>
                <a:effectLst/>
                <a:latin typeface="Arial" panose="020B0604020202020204" pitchFamily="34" charset="0"/>
              </a:rPr>
              <a:t>, you can add any </a:t>
            </a:r>
            <a:r>
              <a:rPr kumimoji="0" lang="en-US" altLang="en-US" sz="1400" b="0" i="0" u="none" strike="noStrike" cap="none" normalizeH="0" baseline="0" dirty="0" err="1">
                <a:ln>
                  <a:noFill/>
                </a:ln>
                <a:solidFill>
                  <a:schemeClr val="tx1"/>
                </a:solidFill>
                <a:effectLst/>
                <a:latin typeface="Arial" panose="020B0604020202020204" pitchFamily="34" charset="0"/>
              </a:rPr>
              <a:t>iterable</a:t>
            </a:r>
            <a:r>
              <a:rPr kumimoji="0" lang="en-US" altLang="en-US" sz="1400" b="0" i="0" u="none" strike="noStrike" cap="none" normalizeH="0" baseline="0" dirty="0">
                <a:ln>
                  <a:noFill/>
                </a:ln>
                <a:solidFill>
                  <a:schemeClr val="tx1"/>
                </a:solidFill>
                <a:effectLst/>
                <a:latin typeface="Arial" panose="020B0604020202020204" pitchFamily="34" charset="0"/>
              </a:rPr>
              <a:t> object (tuples, sets, dictionaries etc.).</a:t>
            </a:r>
          </a:p>
        </p:txBody>
      </p:sp>
      <p:sp>
        <p:nvSpPr>
          <p:cNvPr id="13" name="TextBox 12">
            <a:extLst>
              <a:ext uri="{FF2B5EF4-FFF2-40B4-BE49-F238E27FC236}">
                <a16:creationId xmlns:a16="http://schemas.microsoft.com/office/drawing/2014/main" id="{EF4EDBF3-A39B-DB42-7F6E-12DEF4655960}"/>
              </a:ext>
            </a:extLst>
          </p:cNvPr>
          <p:cNvSpPr txBox="1"/>
          <p:nvPr/>
        </p:nvSpPr>
        <p:spPr>
          <a:xfrm>
            <a:off x="2577447" y="4867999"/>
            <a:ext cx="6282964" cy="646331"/>
          </a:xfrm>
          <a:prstGeom prst="rect">
            <a:avLst/>
          </a:prstGeom>
          <a:noFill/>
        </p:spPr>
        <p:txBody>
          <a:bodyPr wrap="square">
            <a:spAutoFit/>
          </a:bodyPr>
          <a:lstStyle/>
          <a:p>
            <a:r>
              <a:rPr lang="en-US" b="1" dirty="0"/>
              <a:t>Example</a:t>
            </a:r>
          </a:p>
          <a:p>
            <a:r>
              <a:rPr lang="en-US" dirty="0"/>
              <a:t>Add elements of a tuple to a list:</a:t>
            </a:r>
          </a:p>
        </p:txBody>
      </p:sp>
      <p:pic>
        <p:nvPicPr>
          <p:cNvPr id="15" name="Picture 14">
            <a:extLst>
              <a:ext uri="{FF2B5EF4-FFF2-40B4-BE49-F238E27FC236}">
                <a16:creationId xmlns:a16="http://schemas.microsoft.com/office/drawing/2014/main" id="{769D7927-3647-B270-BE87-4C576379F9D3}"/>
              </a:ext>
            </a:extLst>
          </p:cNvPr>
          <p:cNvPicPr>
            <a:picLocks noChangeAspect="1"/>
          </p:cNvPicPr>
          <p:nvPr/>
        </p:nvPicPr>
        <p:blipFill>
          <a:blip r:embed="rId3"/>
          <a:stretch>
            <a:fillRect/>
          </a:stretch>
        </p:blipFill>
        <p:spPr>
          <a:xfrm>
            <a:off x="5964257" y="5032079"/>
            <a:ext cx="3650296" cy="1314108"/>
          </a:xfrm>
          <a:prstGeom prst="rect">
            <a:avLst/>
          </a:prstGeom>
        </p:spPr>
      </p:pic>
    </p:spTree>
    <p:extLst>
      <p:ext uri="{BB962C8B-B14F-4D97-AF65-F5344CB8AC3E}">
        <p14:creationId xmlns:p14="http://schemas.microsoft.com/office/powerpoint/2010/main" val="19216632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789E-142D-362D-8BCA-35D527C0F4E8}"/>
              </a:ext>
            </a:extLst>
          </p:cNvPr>
          <p:cNvSpPr>
            <a:spLocks noGrp="1"/>
          </p:cNvSpPr>
          <p:nvPr>
            <p:ph type="title"/>
          </p:nvPr>
        </p:nvSpPr>
        <p:spPr/>
        <p:txBody>
          <a:bodyPr/>
          <a:lstStyle/>
          <a:p>
            <a:r>
              <a:rPr lang="en-PH" b="1" dirty="0"/>
              <a:t>Python - Remove List Items</a:t>
            </a:r>
            <a:br>
              <a:rPr lang="en-PH" b="1" dirty="0"/>
            </a:br>
            <a:endParaRPr lang="en-PH" dirty="0"/>
          </a:p>
        </p:txBody>
      </p:sp>
      <p:sp>
        <p:nvSpPr>
          <p:cNvPr id="4" name="Rectangle 1">
            <a:extLst>
              <a:ext uri="{FF2B5EF4-FFF2-40B4-BE49-F238E27FC236}">
                <a16:creationId xmlns:a16="http://schemas.microsoft.com/office/drawing/2014/main" id="{B4B1B31B-9563-DB5A-F0BB-20A97E210CFA}"/>
              </a:ext>
            </a:extLst>
          </p:cNvPr>
          <p:cNvSpPr>
            <a:spLocks noGrp="1" noChangeArrowheads="1"/>
          </p:cNvSpPr>
          <p:nvPr>
            <p:ph idx="1"/>
          </p:nvPr>
        </p:nvSpPr>
        <p:spPr bwMode="auto">
          <a:xfrm>
            <a:off x="1451579" y="2015777"/>
            <a:ext cx="44336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Remove Specified Item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remove()</a:t>
            </a:r>
            <a:r>
              <a:rPr kumimoji="0" lang="en-US" altLang="en-US" sz="1600" b="0" i="0" u="none" strike="noStrike" cap="none" normalizeH="0" baseline="0" dirty="0">
                <a:ln>
                  <a:noFill/>
                </a:ln>
                <a:solidFill>
                  <a:schemeClr val="tx1"/>
                </a:solidFill>
                <a:effectLst/>
              </a:rPr>
              <a:t> method removes the specified item</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C167D3C-5E68-252D-C33C-7B18B342C843}"/>
              </a:ext>
            </a:extLst>
          </p:cNvPr>
          <p:cNvSpPr txBox="1"/>
          <p:nvPr/>
        </p:nvSpPr>
        <p:spPr>
          <a:xfrm>
            <a:off x="2731417" y="2762575"/>
            <a:ext cx="6103854" cy="646331"/>
          </a:xfrm>
          <a:prstGeom prst="rect">
            <a:avLst/>
          </a:prstGeom>
          <a:noFill/>
        </p:spPr>
        <p:txBody>
          <a:bodyPr wrap="square">
            <a:spAutoFit/>
          </a:bodyPr>
          <a:lstStyle/>
          <a:p>
            <a:r>
              <a:rPr lang="en-PH" b="1" dirty="0"/>
              <a:t>Example</a:t>
            </a:r>
          </a:p>
          <a:p>
            <a:r>
              <a:rPr lang="en-PH" dirty="0"/>
              <a:t>Remove “water":</a:t>
            </a:r>
          </a:p>
        </p:txBody>
      </p:sp>
      <p:pic>
        <p:nvPicPr>
          <p:cNvPr id="8" name="Picture 7">
            <a:extLst>
              <a:ext uri="{FF2B5EF4-FFF2-40B4-BE49-F238E27FC236}">
                <a16:creationId xmlns:a16="http://schemas.microsoft.com/office/drawing/2014/main" id="{4BB31A4E-9795-D58E-DA10-1FEB1AC400AD}"/>
              </a:ext>
            </a:extLst>
          </p:cNvPr>
          <p:cNvPicPr>
            <a:picLocks noChangeAspect="1"/>
          </p:cNvPicPr>
          <p:nvPr/>
        </p:nvPicPr>
        <p:blipFill>
          <a:blip r:embed="rId2"/>
          <a:stretch>
            <a:fillRect/>
          </a:stretch>
        </p:blipFill>
        <p:spPr>
          <a:xfrm>
            <a:off x="5197649" y="2762575"/>
            <a:ext cx="3078747" cy="1013548"/>
          </a:xfrm>
          <a:prstGeom prst="rect">
            <a:avLst/>
          </a:prstGeom>
        </p:spPr>
      </p:pic>
      <p:sp>
        <p:nvSpPr>
          <p:cNvPr id="9" name="Rectangle 2">
            <a:extLst>
              <a:ext uri="{FF2B5EF4-FFF2-40B4-BE49-F238E27FC236}">
                <a16:creationId xmlns:a16="http://schemas.microsoft.com/office/drawing/2014/main" id="{2146966F-3404-BC26-CB39-6133B39203BB}"/>
              </a:ext>
            </a:extLst>
          </p:cNvPr>
          <p:cNvSpPr>
            <a:spLocks noChangeArrowheads="1"/>
          </p:cNvSpPr>
          <p:nvPr/>
        </p:nvSpPr>
        <p:spPr bwMode="auto">
          <a:xfrm>
            <a:off x="1234912" y="3707314"/>
            <a:ext cx="31922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Remove Specified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a:t>
            </a:r>
            <a:r>
              <a:rPr kumimoji="0" lang="en-US" altLang="en-US" sz="1200" b="0" i="0" u="none" strike="noStrike" cap="none" normalizeH="0" baseline="0" dirty="0">
                <a:ln>
                  <a:noFill/>
                </a:ln>
                <a:solidFill>
                  <a:schemeClr val="tx1"/>
                </a:solidFill>
                <a:effectLst/>
                <a:latin typeface="Arial Unicode MS"/>
              </a:rPr>
              <a:t>pop()</a:t>
            </a:r>
            <a:r>
              <a:rPr kumimoji="0" lang="en-US" altLang="en-US" sz="1200" b="0" i="0" u="none" strike="noStrike" cap="none" normalizeH="0" baseline="0" dirty="0">
                <a:ln>
                  <a:noFill/>
                </a:ln>
                <a:solidFill>
                  <a:schemeClr val="tx1"/>
                </a:solidFill>
                <a:effectLst/>
              </a:rPr>
              <a:t> method removes the specified index.</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551B047-3623-FC63-CC21-C5B8515CFB11}"/>
              </a:ext>
            </a:extLst>
          </p:cNvPr>
          <p:cNvSpPr txBox="1"/>
          <p:nvPr/>
        </p:nvSpPr>
        <p:spPr>
          <a:xfrm>
            <a:off x="2382625" y="4144221"/>
            <a:ext cx="6103854" cy="646331"/>
          </a:xfrm>
          <a:prstGeom prst="rect">
            <a:avLst/>
          </a:prstGeom>
          <a:noFill/>
        </p:spPr>
        <p:txBody>
          <a:bodyPr wrap="square">
            <a:spAutoFit/>
          </a:bodyPr>
          <a:lstStyle/>
          <a:p>
            <a:r>
              <a:rPr lang="en-US" b="1" dirty="0"/>
              <a:t>Example</a:t>
            </a:r>
          </a:p>
          <a:p>
            <a:r>
              <a:rPr lang="en-US" dirty="0"/>
              <a:t>Remove the second item:</a:t>
            </a:r>
          </a:p>
        </p:txBody>
      </p:sp>
      <p:pic>
        <p:nvPicPr>
          <p:cNvPr id="13" name="Picture 12">
            <a:extLst>
              <a:ext uri="{FF2B5EF4-FFF2-40B4-BE49-F238E27FC236}">
                <a16:creationId xmlns:a16="http://schemas.microsoft.com/office/drawing/2014/main" id="{A572C131-9B1D-7E01-8591-5E862FED3B16}"/>
              </a:ext>
            </a:extLst>
          </p:cNvPr>
          <p:cNvPicPr>
            <a:picLocks noChangeAspect="1"/>
          </p:cNvPicPr>
          <p:nvPr/>
        </p:nvPicPr>
        <p:blipFill>
          <a:blip r:embed="rId3"/>
          <a:stretch>
            <a:fillRect/>
          </a:stretch>
        </p:blipFill>
        <p:spPr>
          <a:xfrm>
            <a:off x="5203934" y="4467385"/>
            <a:ext cx="4213443" cy="1330099"/>
          </a:xfrm>
          <a:prstGeom prst="rect">
            <a:avLst/>
          </a:prstGeom>
        </p:spPr>
      </p:pic>
    </p:spTree>
    <p:extLst>
      <p:ext uri="{BB962C8B-B14F-4D97-AF65-F5344CB8AC3E}">
        <p14:creationId xmlns:p14="http://schemas.microsoft.com/office/powerpoint/2010/main" val="36671820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C6C56-77A1-F109-C0D1-04FA88072FFD}"/>
              </a:ext>
            </a:extLst>
          </p:cNvPr>
          <p:cNvSpPr>
            <a:spLocks noGrp="1"/>
          </p:cNvSpPr>
          <p:nvPr>
            <p:ph idx="1"/>
          </p:nvPr>
        </p:nvSpPr>
        <p:spPr/>
        <p:txBody>
          <a:bodyPr/>
          <a:lstStyle/>
          <a:p>
            <a:r>
              <a:rPr lang="en-US" b="1" dirty="0"/>
              <a:t>Example</a:t>
            </a:r>
          </a:p>
          <a:p>
            <a:r>
              <a:rPr lang="en-US" dirty="0"/>
              <a:t>Remove the last item:</a:t>
            </a:r>
          </a:p>
          <a:p>
            <a:endParaRPr lang="en-PH" dirty="0"/>
          </a:p>
        </p:txBody>
      </p:sp>
      <p:sp>
        <p:nvSpPr>
          <p:cNvPr id="4" name="Rectangle 1">
            <a:extLst>
              <a:ext uri="{FF2B5EF4-FFF2-40B4-BE49-F238E27FC236}">
                <a16:creationId xmlns:a16="http://schemas.microsoft.com/office/drawing/2014/main" id="{F3834103-A192-3975-4D6A-338F65F274F4}"/>
              </a:ext>
            </a:extLst>
          </p:cNvPr>
          <p:cNvSpPr>
            <a:spLocks noGrp="1" noChangeArrowheads="1"/>
          </p:cNvSpPr>
          <p:nvPr>
            <p:ph type="title"/>
          </p:nvPr>
        </p:nvSpPr>
        <p:spPr bwMode="auto">
          <a:xfrm>
            <a:off x="1451579" y="1129081"/>
            <a:ext cx="8029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If you do not specify the index, the </a:t>
            </a:r>
            <a:r>
              <a:rPr kumimoji="0" lang="en-US" altLang="en-US" sz="2000" b="0" i="0" u="none" strike="noStrike" cap="none" normalizeH="0" baseline="0" dirty="0">
                <a:ln>
                  <a:noFill/>
                </a:ln>
                <a:solidFill>
                  <a:schemeClr val="tx1"/>
                </a:solidFill>
                <a:effectLst/>
                <a:latin typeface="Arial Unicode MS"/>
              </a:rPr>
              <a:t>pop()</a:t>
            </a:r>
            <a:r>
              <a:rPr kumimoji="0" lang="en-US" altLang="en-US" sz="2000" b="0" i="0" u="none" strike="noStrike" cap="none" normalizeH="0" baseline="0" dirty="0">
                <a:ln>
                  <a:noFill/>
                </a:ln>
                <a:solidFill>
                  <a:schemeClr val="tx1"/>
                </a:solidFill>
                <a:effectLst/>
              </a:rPr>
              <a:t> method removes the last item.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57B1DB4-DB79-5FCA-EE16-8DDC5CAC760A}"/>
              </a:ext>
            </a:extLst>
          </p:cNvPr>
          <p:cNvPicPr>
            <a:picLocks noChangeAspect="1"/>
          </p:cNvPicPr>
          <p:nvPr/>
        </p:nvPicPr>
        <p:blipFill>
          <a:blip r:embed="rId2"/>
          <a:stretch>
            <a:fillRect/>
          </a:stretch>
        </p:blipFill>
        <p:spPr>
          <a:xfrm>
            <a:off x="4753553" y="2422407"/>
            <a:ext cx="3400632" cy="1140925"/>
          </a:xfrm>
          <a:prstGeom prst="rect">
            <a:avLst/>
          </a:prstGeom>
        </p:spPr>
      </p:pic>
      <p:sp>
        <p:nvSpPr>
          <p:cNvPr id="7" name="Rectangle 2">
            <a:extLst>
              <a:ext uri="{FF2B5EF4-FFF2-40B4-BE49-F238E27FC236}">
                <a16:creationId xmlns:a16="http://schemas.microsoft.com/office/drawing/2014/main" id="{B4EC528C-D7AA-F635-9C10-8B9D54381758}"/>
              </a:ext>
            </a:extLst>
          </p:cNvPr>
          <p:cNvSpPr>
            <a:spLocks noChangeArrowheads="1"/>
          </p:cNvSpPr>
          <p:nvPr/>
        </p:nvSpPr>
        <p:spPr bwMode="auto">
          <a:xfrm>
            <a:off x="841072" y="3236391"/>
            <a:ext cx="391248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del</a:t>
            </a:r>
            <a:r>
              <a:rPr kumimoji="0" lang="en-US" altLang="en-US" sz="1400" b="0" i="0" u="none" strike="noStrike" cap="none" normalizeH="0" baseline="0" dirty="0">
                <a:ln>
                  <a:noFill/>
                </a:ln>
                <a:solidFill>
                  <a:schemeClr val="tx1"/>
                </a:solidFill>
                <a:effectLst/>
              </a:rPr>
              <a:t> keyword also removes the specified index:</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9A2B959-0342-A820-3274-508F3CC7593D}"/>
              </a:ext>
            </a:extLst>
          </p:cNvPr>
          <p:cNvSpPr txBox="1"/>
          <p:nvPr/>
        </p:nvSpPr>
        <p:spPr>
          <a:xfrm>
            <a:off x="1451579" y="3911089"/>
            <a:ext cx="6103854" cy="369332"/>
          </a:xfrm>
          <a:prstGeom prst="rect">
            <a:avLst/>
          </a:prstGeom>
          <a:noFill/>
        </p:spPr>
        <p:txBody>
          <a:bodyPr wrap="square">
            <a:spAutoFit/>
          </a:bodyPr>
          <a:lstStyle/>
          <a:p>
            <a:r>
              <a:rPr lang="en-PH" dirty="0"/>
              <a:t>Remove the first item:</a:t>
            </a:r>
          </a:p>
        </p:txBody>
      </p:sp>
      <p:pic>
        <p:nvPicPr>
          <p:cNvPr id="11" name="Picture 10">
            <a:extLst>
              <a:ext uri="{FF2B5EF4-FFF2-40B4-BE49-F238E27FC236}">
                <a16:creationId xmlns:a16="http://schemas.microsoft.com/office/drawing/2014/main" id="{D0BDFB2B-A0C2-B0BA-11E4-A08E560F28E8}"/>
              </a:ext>
            </a:extLst>
          </p:cNvPr>
          <p:cNvPicPr>
            <a:picLocks noChangeAspect="1"/>
          </p:cNvPicPr>
          <p:nvPr/>
        </p:nvPicPr>
        <p:blipFill>
          <a:blip r:embed="rId3"/>
          <a:stretch>
            <a:fillRect/>
          </a:stretch>
        </p:blipFill>
        <p:spPr>
          <a:xfrm>
            <a:off x="4557619" y="4221275"/>
            <a:ext cx="3391194" cy="1220659"/>
          </a:xfrm>
          <a:prstGeom prst="rect">
            <a:avLst/>
          </a:prstGeom>
        </p:spPr>
      </p:pic>
    </p:spTree>
    <p:extLst>
      <p:ext uri="{BB962C8B-B14F-4D97-AF65-F5344CB8AC3E}">
        <p14:creationId xmlns:p14="http://schemas.microsoft.com/office/powerpoint/2010/main" val="163932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1876-161A-2525-7B83-7E3396FC1540}"/>
              </a:ext>
            </a:extLst>
          </p:cNvPr>
          <p:cNvSpPr>
            <a:spLocks noGrp="1"/>
          </p:cNvSpPr>
          <p:nvPr>
            <p:ph type="title"/>
          </p:nvPr>
        </p:nvSpPr>
        <p:spPr/>
        <p:txBody>
          <a:bodyPr/>
          <a:lstStyle/>
          <a:p>
            <a:r>
              <a:rPr lang="en-PH" sz="3200" b="1" dirty="0"/>
              <a:t>Comments</a:t>
            </a:r>
            <a:br>
              <a:rPr lang="en-PH" sz="3200" b="1" dirty="0"/>
            </a:br>
            <a:endParaRPr lang="en-PH" dirty="0"/>
          </a:p>
        </p:txBody>
      </p:sp>
      <p:sp>
        <p:nvSpPr>
          <p:cNvPr id="3" name="Content Placeholder 2">
            <a:extLst>
              <a:ext uri="{FF2B5EF4-FFF2-40B4-BE49-F238E27FC236}">
                <a16:creationId xmlns:a16="http://schemas.microsoft.com/office/drawing/2014/main" id="{A9693AA3-7B11-9746-6AF6-7DE7632F360A}"/>
              </a:ext>
            </a:extLst>
          </p:cNvPr>
          <p:cNvSpPr>
            <a:spLocks noGrp="1"/>
          </p:cNvSpPr>
          <p:nvPr>
            <p:ph idx="1"/>
          </p:nvPr>
        </p:nvSpPr>
        <p:spPr/>
        <p:txBody>
          <a:bodyPr/>
          <a:lstStyle/>
          <a:p>
            <a:r>
              <a:rPr lang="en-US" dirty="0"/>
              <a:t>Python has commenting capability for the purpose of in-code documentation.</a:t>
            </a:r>
          </a:p>
          <a:p>
            <a:r>
              <a:rPr lang="en-US" dirty="0"/>
              <a:t>Comments start with a #, and Python will render the rest of the line as a comment: </a:t>
            </a:r>
            <a:endParaRPr lang="en-PH" dirty="0"/>
          </a:p>
          <a:p>
            <a:endParaRPr lang="en-PH" dirty="0"/>
          </a:p>
        </p:txBody>
      </p:sp>
      <p:sp>
        <p:nvSpPr>
          <p:cNvPr id="5" name="TextBox 4">
            <a:extLst>
              <a:ext uri="{FF2B5EF4-FFF2-40B4-BE49-F238E27FC236}">
                <a16:creationId xmlns:a16="http://schemas.microsoft.com/office/drawing/2014/main" id="{E963A77C-03AC-4AD6-9F31-B73F655C14EE}"/>
              </a:ext>
            </a:extLst>
          </p:cNvPr>
          <p:cNvSpPr txBox="1"/>
          <p:nvPr/>
        </p:nvSpPr>
        <p:spPr>
          <a:xfrm>
            <a:off x="1647335" y="3057311"/>
            <a:ext cx="6103854" cy="369332"/>
          </a:xfrm>
          <a:prstGeom prst="rect">
            <a:avLst/>
          </a:prstGeom>
          <a:noFill/>
        </p:spPr>
        <p:txBody>
          <a:bodyPr wrap="square">
            <a:spAutoFit/>
          </a:bodyPr>
          <a:lstStyle/>
          <a:p>
            <a:r>
              <a:rPr lang="en-PH" sz="1800" b="1" dirty="0"/>
              <a:t>Example</a:t>
            </a:r>
          </a:p>
        </p:txBody>
      </p:sp>
      <p:pic>
        <p:nvPicPr>
          <p:cNvPr id="7" name="Picture 6">
            <a:extLst>
              <a:ext uri="{FF2B5EF4-FFF2-40B4-BE49-F238E27FC236}">
                <a16:creationId xmlns:a16="http://schemas.microsoft.com/office/drawing/2014/main" id="{E62FC053-425B-9BEB-4D8B-A4D9AD425BFA}"/>
              </a:ext>
            </a:extLst>
          </p:cNvPr>
          <p:cNvPicPr>
            <a:picLocks noChangeAspect="1"/>
          </p:cNvPicPr>
          <p:nvPr/>
        </p:nvPicPr>
        <p:blipFill>
          <a:blip r:embed="rId2"/>
          <a:stretch>
            <a:fillRect/>
          </a:stretch>
        </p:blipFill>
        <p:spPr>
          <a:xfrm>
            <a:off x="4287728" y="3241977"/>
            <a:ext cx="4309518" cy="2513647"/>
          </a:xfrm>
          <a:prstGeom prst="rect">
            <a:avLst/>
          </a:prstGeom>
        </p:spPr>
      </p:pic>
    </p:spTree>
    <p:extLst>
      <p:ext uri="{BB962C8B-B14F-4D97-AF65-F5344CB8AC3E}">
        <p14:creationId xmlns:p14="http://schemas.microsoft.com/office/powerpoint/2010/main" val="3804772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AE90C-75BF-3CEF-1C0D-738FBD18149F}"/>
              </a:ext>
            </a:extLst>
          </p:cNvPr>
          <p:cNvSpPr>
            <a:spLocks noGrp="1"/>
          </p:cNvSpPr>
          <p:nvPr>
            <p:ph idx="1"/>
          </p:nvPr>
        </p:nvSpPr>
        <p:spPr>
          <a:xfrm>
            <a:off x="1451577" y="1817769"/>
            <a:ext cx="9603275" cy="3450613"/>
          </a:xfrm>
        </p:spPr>
        <p:txBody>
          <a:bodyPr/>
          <a:lstStyle/>
          <a:p>
            <a:r>
              <a:rPr lang="en-US" b="1" dirty="0"/>
              <a:t>Example</a:t>
            </a:r>
          </a:p>
          <a:p>
            <a:r>
              <a:rPr lang="en-US" dirty="0"/>
              <a:t>Delete the entire list:</a:t>
            </a:r>
          </a:p>
          <a:p>
            <a:endParaRPr lang="en-PH" dirty="0"/>
          </a:p>
        </p:txBody>
      </p:sp>
      <p:sp>
        <p:nvSpPr>
          <p:cNvPr id="4" name="Rectangle 1">
            <a:extLst>
              <a:ext uri="{FF2B5EF4-FFF2-40B4-BE49-F238E27FC236}">
                <a16:creationId xmlns:a16="http://schemas.microsoft.com/office/drawing/2014/main" id="{BDA72824-AB01-76F7-340F-43E232E03E2B}"/>
              </a:ext>
            </a:extLst>
          </p:cNvPr>
          <p:cNvSpPr>
            <a:spLocks noGrp="1" noChangeArrowheads="1"/>
          </p:cNvSpPr>
          <p:nvPr>
            <p:ph type="title"/>
          </p:nvPr>
        </p:nvSpPr>
        <p:spPr bwMode="auto">
          <a:xfrm>
            <a:off x="1451579" y="1067526"/>
            <a:ext cx="7876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t>
            </a:r>
            <a:r>
              <a:rPr kumimoji="0" lang="en-US" altLang="en-US" sz="2800" b="0" i="0" u="none" strike="noStrike" cap="none" normalizeH="0" baseline="0" dirty="0">
                <a:ln>
                  <a:noFill/>
                </a:ln>
                <a:solidFill>
                  <a:schemeClr val="tx1"/>
                </a:solidFill>
                <a:effectLst/>
                <a:latin typeface="Arial Unicode MS"/>
              </a:rPr>
              <a:t>del</a:t>
            </a:r>
            <a:r>
              <a:rPr kumimoji="0" lang="en-US" altLang="en-US" sz="2800" b="0" i="0" u="none" strike="noStrike" cap="none" normalizeH="0" baseline="0" dirty="0">
                <a:ln>
                  <a:noFill/>
                </a:ln>
                <a:solidFill>
                  <a:schemeClr val="tx1"/>
                </a:solidFill>
                <a:effectLst/>
              </a:rPr>
              <a:t> keyword can also delete the list completely.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DC87E8F-50FB-425A-B45C-3FD80434D402}"/>
              </a:ext>
            </a:extLst>
          </p:cNvPr>
          <p:cNvPicPr>
            <a:picLocks noChangeAspect="1"/>
          </p:cNvPicPr>
          <p:nvPr/>
        </p:nvPicPr>
        <p:blipFill>
          <a:blip r:embed="rId2"/>
          <a:stretch>
            <a:fillRect/>
          </a:stretch>
        </p:blipFill>
        <p:spPr>
          <a:xfrm>
            <a:off x="4675737" y="2147853"/>
            <a:ext cx="3154953" cy="1065138"/>
          </a:xfrm>
          <a:prstGeom prst="rect">
            <a:avLst/>
          </a:prstGeom>
        </p:spPr>
      </p:pic>
      <p:sp>
        <p:nvSpPr>
          <p:cNvPr id="7" name="Rectangle 2">
            <a:extLst>
              <a:ext uri="{FF2B5EF4-FFF2-40B4-BE49-F238E27FC236}">
                <a16:creationId xmlns:a16="http://schemas.microsoft.com/office/drawing/2014/main" id="{7F74B3E1-CAF2-D1DD-3F10-11130E8D9C91}"/>
              </a:ext>
            </a:extLst>
          </p:cNvPr>
          <p:cNvSpPr>
            <a:spLocks noChangeArrowheads="1"/>
          </p:cNvSpPr>
          <p:nvPr/>
        </p:nvSpPr>
        <p:spPr bwMode="auto">
          <a:xfrm>
            <a:off x="1451575" y="3183345"/>
            <a:ext cx="44807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Clear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clear()</a:t>
            </a:r>
            <a:r>
              <a:rPr kumimoji="0" lang="en-US" altLang="en-US" b="0" i="0" u="none" strike="noStrike" cap="none" normalizeH="0" baseline="0" dirty="0">
                <a:ln>
                  <a:noFill/>
                </a:ln>
                <a:solidFill>
                  <a:schemeClr val="tx1"/>
                </a:solidFill>
                <a:effectLst/>
              </a:rPr>
              <a:t> method empties the list.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list still remains, but it has no content.</a:t>
            </a:r>
          </a:p>
        </p:txBody>
      </p:sp>
      <p:sp>
        <p:nvSpPr>
          <p:cNvPr id="9" name="TextBox 8">
            <a:extLst>
              <a:ext uri="{FF2B5EF4-FFF2-40B4-BE49-F238E27FC236}">
                <a16:creationId xmlns:a16="http://schemas.microsoft.com/office/drawing/2014/main" id="{E79AF5D5-9143-D6CA-5026-17CB7F59090E}"/>
              </a:ext>
            </a:extLst>
          </p:cNvPr>
          <p:cNvSpPr txBox="1"/>
          <p:nvPr/>
        </p:nvSpPr>
        <p:spPr>
          <a:xfrm>
            <a:off x="2750271" y="4106675"/>
            <a:ext cx="6103854" cy="646331"/>
          </a:xfrm>
          <a:prstGeom prst="rect">
            <a:avLst/>
          </a:prstGeom>
          <a:noFill/>
        </p:spPr>
        <p:txBody>
          <a:bodyPr wrap="square">
            <a:spAutoFit/>
          </a:bodyPr>
          <a:lstStyle/>
          <a:p>
            <a:r>
              <a:rPr lang="en-US" b="1" dirty="0"/>
              <a:t>Example</a:t>
            </a:r>
          </a:p>
          <a:p>
            <a:r>
              <a:rPr lang="en-US" dirty="0"/>
              <a:t>Clear the list content:</a:t>
            </a:r>
          </a:p>
        </p:txBody>
      </p:sp>
      <p:pic>
        <p:nvPicPr>
          <p:cNvPr id="11" name="Picture 10">
            <a:extLst>
              <a:ext uri="{FF2B5EF4-FFF2-40B4-BE49-F238E27FC236}">
                <a16:creationId xmlns:a16="http://schemas.microsoft.com/office/drawing/2014/main" id="{B4254370-AE20-C2E9-F0B6-FCB6A4D36B47}"/>
              </a:ext>
            </a:extLst>
          </p:cNvPr>
          <p:cNvPicPr>
            <a:picLocks noChangeAspect="1"/>
          </p:cNvPicPr>
          <p:nvPr/>
        </p:nvPicPr>
        <p:blipFill>
          <a:blip r:embed="rId3"/>
          <a:stretch>
            <a:fillRect/>
          </a:stretch>
        </p:blipFill>
        <p:spPr>
          <a:xfrm>
            <a:off x="5389900" y="4429840"/>
            <a:ext cx="3170195" cy="1269434"/>
          </a:xfrm>
          <a:prstGeom prst="rect">
            <a:avLst/>
          </a:prstGeom>
        </p:spPr>
      </p:pic>
    </p:spTree>
    <p:extLst>
      <p:ext uri="{BB962C8B-B14F-4D97-AF65-F5344CB8AC3E}">
        <p14:creationId xmlns:p14="http://schemas.microsoft.com/office/powerpoint/2010/main" val="3058034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E410-6A2B-F48C-E600-3B9995806232}"/>
              </a:ext>
            </a:extLst>
          </p:cNvPr>
          <p:cNvSpPr>
            <a:spLocks noGrp="1"/>
          </p:cNvSpPr>
          <p:nvPr>
            <p:ph type="title"/>
          </p:nvPr>
        </p:nvSpPr>
        <p:spPr/>
        <p:txBody>
          <a:bodyPr/>
          <a:lstStyle/>
          <a:p>
            <a:r>
              <a:rPr lang="en-PH" b="1" dirty="0"/>
              <a:t>Python - Loop Lists</a:t>
            </a:r>
            <a:br>
              <a:rPr lang="en-PH" b="1" dirty="0"/>
            </a:br>
            <a:endParaRPr lang="en-PH" dirty="0"/>
          </a:p>
        </p:txBody>
      </p:sp>
      <p:sp>
        <p:nvSpPr>
          <p:cNvPr id="4" name="Rectangle 1">
            <a:extLst>
              <a:ext uri="{FF2B5EF4-FFF2-40B4-BE49-F238E27FC236}">
                <a16:creationId xmlns:a16="http://schemas.microsoft.com/office/drawing/2014/main" id="{B7F3171B-3917-D53F-5CAD-D5E4F418E155}"/>
              </a:ext>
            </a:extLst>
          </p:cNvPr>
          <p:cNvSpPr>
            <a:spLocks noGrp="1" noChangeArrowheads="1"/>
          </p:cNvSpPr>
          <p:nvPr>
            <p:ph idx="1"/>
          </p:nvPr>
        </p:nvSpPr>
        <p:spPr bwMode="auto">
          <a:xfrm>
            <a:off x="1451579" y="2053484"/>
            <a:ext cx="50822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Loop Through 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 can loop through the list items by using a </a:t>
            </a:r>
            <a:r>
              <a:rPr kumimoji="0" lang="en-US" altLang="en-US" sz="1600" b="0"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rPr>
              <a:t> loop: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7B512C-F2A0-ABD1-5875-87DACEEF1CDD}"/>
              </a:ext>
            </a:extLst>
          </p:cNvPr>
          <p:cNvSpPr txBox="1"/>
          <p:nvPr/>
        </p:nvSpPr>
        <p:spPr>
          <a:xfrm>
            <a:off x="2278930" y="2638259"/>
            <a:ext cx="6103854" cy="646331"/>
          </a:xfrm>
          <a:prstGeom prst="rect">
            <a:avLst/>
          </a:prstGeom>
          <a:noFill/>
        </p:spPr>
        <p:txBody>
          <a:bodyPr wrap="square">
            <a:spAutoFit/>
          </a:bodyPr>
          <a:lstStyle/>
          <a:p>
            <a:r>
              <a:rPr lang="en-US" b="1" dirty="0"/>
              <a:t>Example</a:t>
            </a:r>
          </a:p>
          <a:p>
            <a:r>
              <a:rPr lang="en-US" dirty="0"/>
              <a:t>Print all items in the list, one by one:</a:t>
            </a:r>
          </a:p>
        </p:txBody>
      </p:sp>
      <p:pic>
        <p:nvPicPr>
          <p:cNvPr id="8" name="Picture 7">
            <a:extLst>
              <a:ext uri="{FF2B5EF4-FFF2-40B4-BE49-F238E27FC236}">
                <a16:creationId xmlns:a16="http://schemas.microsoft.com/office/drawing/2014/main" id="{620CB665-2091-356C-0C0E-E0E9E24C1300}"/>
              </a:ext>
            </a:extLst>
          </p:cNvPr>
          <p:cNvPicPr>
            <a:picLocks noChangeAspect="1"/>
          </p:cNvPicPr>
          <p:nvPr/>
        </p:nvPicPr>
        <p:blipFill>
          <a:blip r:embed="rId2"/>
          <a:stretch>
            <a:fillRect/>
          </a:stretch>
        </p:blipFill>
        <p:spPr>
          <a:xfrm>
            <a:off x="6427705" y="2742212"/>
            <a:ext cx="2979678" cy="1084755"/>
          </a:xfrm>
          <a:prstGeom prst="rect">
            <a:avLst/>
          </a:prstGeom>
        </p:spPr>
      </p:pic>
      <p:sp>
        <p:nvSpPr>
          <p:cNvPr id="10" name="Rectangle 3">
            <a:extLst>
              <a:ext uri="{FF2B5EF4-FFF2-40B4-BE49-F238E27FC236}">
                <a16:creationId xmlns:a16="http://schemas.microsoft.com/office/drawing/2014/main" id="{6B46BCEF-406C-BA0F-6F89-F1601648B7C1}"/>
              </a:ext>
            </a:extLst>
          </p:cNvPr>
          <p:cNvSpPr>
            <a:spLocks noChangeArrowheads="1"/>
          </p:cNvSpPr>
          <p:nvPr/>
        </p:nvSpPr>
        <p:spPr bwMode="auto">
          <a:xfrm>
            <a:off x="1074507" y="3699763"/>
            <a:ext cx="601568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Loop Through the Index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You can also loop through the list items by referring to their index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range()</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len</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functions to create a suitable </a:t>
            </a:r>
            <a:r>
              <a:rPr kumimoji="0" lang="en-US" altLang="en-US" sz="1400" b="0" i="0" u="none" strike="noStrike" cap="none" normalizeH="0" baseline="0" dirty="0" err="1">
                <a:ln>
                  <a:noFill/>
                </a:ln>
                <a:solidFill>
                  <a:schemeClr val="tx1"/>
                </a:solidFill>
                <a:effectLst/>
              </a:rPr>
              <a:t>iterable</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283E035-3BF5-0E64-69E5-3D4AD897B111}"/>
              </a:ext>
            </a:extLst>
          </p:cNvPr>
          <p:cNvSpPr txBox="1"/>
          <p:nvPr/>
        </p:nvSpPr>
        <p:spPr>
          <a:xfrm>
            <a:off x="1761764" y="4448089"/>
            <a:ext cx="6103854" cy="646331"/>
          </a:xfrm>
          <a:prstGeom prst="rect">
            <a:avLst/>
          </a:prstGeom>
          <a:noFill/>
        </p:spPr>
        <p:txBody>
          <a:bodyPr wrap="square">
            <a:spAutoFit/>
          </a:bodyPr>
          <a:lstStyle/>
          <a:p>
            <a:r>
              <a:rPr lang="en-US" b="1" dirty="0"/>
              <a:t>Example</a:t>
            </a:r>
          </a:p>
          <a:p>
            <a:r>
              <a:rPr lang="en-US" dirty="0"/>
              <a:t>Print all items by referring to their index number:</a:t>
            </a:r>
          </a:p>
        </p:txBody>
      </p:sp>
      <p:pic>
        <p:nvPicPr>
          <p:cNvPr id="14" name="Picture 13">
            <a:extLst>
              <a:ext uri="{FF2B5EF4-FFF2-40B4-BE49-F238E27FC236}">
                <a16:creationId xmlns:a16="http://schemas.microsoft.com/office/drawing/2014/main" id="{2529700A-DEDF-3CF1-F42C-09C6B4021F63}"/>
              </a:ext>
            </a:extLst>
          </p:cNvPr>
          <p:cNvPicPr>
            <a:picLocks noChangeAspect="1"/>
          </p:cNvPicPr>
          <p:nvPr/>
        </p:nvPicPr>
        <p:blipFill>
          <a:blip r:embed="rId3"/>
          <a:stretch>
            <a:fillRect/>
          </a:stretch>
        </p:blipFill>
        <p:spPr>
          <a:xfrm>
            <a:off x="6710049" y="4666521"/>
            <a:ext cx="3345470" cy="1386960"/>
          </a:xfrm>
          <a:prstGeom prst="rect">
            <a:avLst/>
          </a:prstGeom>
        </p:spPr>
      </p:pic>
    </p:spTree>
    <p:extLst>
      <p:ext uri="{BB962C8B-B14F-4D97-AF65-F5344CB8AC3E}">
        <p14:creationId xmlns:p14="http://schemas.microsoft.com/office/powerpoint/2010/main" val="361629930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B2700DB-A17D-782E-3BCF-2B6E32EBAF63}"/>
              </a:ext>
            </a:extLst>
          </p:cNvPr>
          <p:cNvSpPr>
            <a:spLocks noGrp="1" noChangeArrowheads="1"/>
          </p:cNvSpPr>
          <p:nvPr>
            <p:ph type="title"/>
          </p:nvPr>
        </p:nvSpPr>
        <p:spPr bwMode="auto">
          <a:xfrm>
            <a:off x="1451579" y="852083"/>
            <a:ext cx="106245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Using a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You can loop through the list items by using a </a:t>
            </a:r>
            <a:r>
              <a:rPr kumimoji="0" lang="en-US" altLang="en-US" sz="1400" b="0" i="0" u="none" strike="noStrike" cap="none" normalizeH="0" baseline="0" dirty="0">
                <a:ln>
                  <a:noFill/>
                </a:ln>
                <a:solidFill>
                  <a:schemeClr val="tx1"/>
                </a:solidFill>
                <a:effectLst/>
                <a:latin typeface="Arial Unicode MS"/>
              </a:rPr>
              <a:t>while</a:t>
            </a:r>
            <a:r>
              <a:rPr kumimoji="0" lang="en-US" altLang="en-US" sz="1400" b="0" i="0" u="none" strike="noStrike" cap="none" normalizeH="0" baseline="0" dirty="0">
                <a:ln>
                  <a:noFill/>
                </a:ln>
                <a:solidFill>
                  <a:schemeClr val="tx1"/>
                </a:solidFill>
                <a:effectLst/>
              </a:rPr>
              <a:t> loop.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err="1">
                <a:ln>
                  <a:noFill/>
                </a:ln>
                <a:solidFill>
                  <a:schemeClr val="tx1"/>
                </a:solidFill>
                <a:effectLst/>
                <a:latin typeface="Arial Unicode MS"/>
              </a:rPr>
              <a:t>len</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function to determine the length of the list, then start at 0 and loop your way through the list items by referring to their indexes.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Remember to increase the index by 1 after each iteration.</a:t>
            </a:r>
          </a:p>
        </p:txBody>
      </p:sp>
      <p:sp>
        <p:nvSpPr>
          <p:cNvPr id="5" name="Rectangle 2">
            <a:extLst>
              <a:ext uri="{FF2B5EF4-FFF2-40B4-BE49-F238E27FC236}">
                <a16:creationId xmlns:a16="http://schemas.microsoft.com/office/drawing/2014/main" id="{A64662E0-89B5-AD7D-43BD-044365E639D8}"/>
              </a:ext>
            </a:extLst>
          </p:cNvPr>
          <p:cNvSpPr>
            <a:spLocks noGrp="1" noChangeArrowheads="1"/>
          </p:cNvSpPr>
          <p:nvPr>
            <p:ph idx="1"/>
          </p:nvPr>
        </p:nvSpPr>
        <p:spPr bwMode="auto">
          <a:xfrm>
            <a:off x="1451579" y="2037127"/>
            <a:ext cx="54473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Print all items, using a </a:t>
            </a:r>
            <a:r>
              <a:rPr kumimoji="0" lang="en-US" altLang="en-US" sz="1400" b="0" i="0" u="none" strike="noStrike" cap="none" normalizeH="0" baseline="0" dirty="0">
                <a:ln>
                  <a:noFill/>
                </a:ln>
                <a:solidFill>
                  <a:schemeClr val="tx1"/>
                </a:solidFill>
                <a:effectLst/>
                <a:latin typeface="Arial Unicode MS"/>
              </a:rPr>
              <a:t>while</a:t>
            </a:r>
            <a:r>
              <a:rPr kumimoji="0" lang="en-US" altLang="en-US" sz="1400" b="0" i="0" u="none" strike="noStrike" cap="none" normalizeH="0" baseline="0" dirty="0">
                <a:ln>
                  <a:noFill/>
                </a:ln>
                <a:solidFill>
                  <a:schemeClr val="tx1"/>
                </a:solidFill>
                <a:effectLst/>
              </a:rPr>
              <a:t> loop to go through all the index numbers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5F9C7C9-22B8-1FCA-9CA2-1A9D16C0239C}"/>
              </a:ext>
            </a:extLst>
          </p:cNvPr>
          <p:cNvPicPr>
            <a:picLocks noChangeAspect="1"/>
          </p:cNvPicPr>
          <p:nvPr/>
        </p:nvPicPr>
        <p:blipFill>
          <a:blip r:embed="rId2"/>
          <a:stretch>
            <a:fillRect/>
          </a:stretch>
        </p:blipFill>
        <p:spPr>
          <a:xfrm>
            <a:off x="5272715" y="2560347"/>
            <a:ext cx="3871295" cy="1521459"/>
          </a:xfrm>
          <a:prstGeom prst="rect">
            <a:avLst/>
          </a:prstGeom>
        </p:spPr>
      </p:pic>
      <p:sp>
        <p:nvSpPr>
          <p:cNvPr id="9" name="TextBox 8">
            <a:extLst>
              <a:ext uri="{FF2B5EF4-FFF2-40B4-BE49-F238E27FC236}">
                <a16:creationId xmlns:a16="http://schemas.microsoft.com/office/drawing/2014/main" id="{48806E34-F8BE-D6BF-D148-A59E7886895E}"/>
              </a:ext>
            </a:extLst>
          </p:cNvPr>
          <p:cNvSpPr txBox="1"/>
          <p:nvPr/>
        </p:nvSpPr>
        <p:spPr>
          <a:xfrm>
            <a:off x="310220" y="3835989"/>
            <a:ext cx="6103854" cy="923330"/>
          </a:xfrm>
          <a:prstGeom prst="rect">
            <a:avLst/>
          </a:prstGeom>
          <a:noFill/>
        </p:spPr>
        <p:txBody>
          <a:bodyPr wrap="square">
            <a:spAutoFit/>
          </a:bodyPr>
          <a:lstStyle/>
          <a:p>
            <a:r>
              <a:rPr lang="en-US" b="1" dirty="0"/>
              <a:t>Looping Using List Comprehension</a:t>
            </a:r>
          </a:p>
          <a:p>
            <a:r>
              <a:rPr lang="en-US" dirty="0"/>
              <a:t>List Comprehension offers the shortest syntax for looping through lists:</a:t>
            </a:r>
          </a:p>
        </p:txBody>
      </p:sp>
      <p:sp>
        <p:nvSpPr>
          <p:cNvPr id="10" name="Rectangle 3">
            <a:extLst>
              <a:ext uri="{FF2B5EF4-FFF2-40B4-BE49-F238E27FC236}">
                <a16:creationId xmlns:a16="http://schemas.microsoft.com/office/drawing/2014/main" id="{788F3C75-5469-0F55-5A4F-2B8EAA14E0C3}"/>
              </a:ext>
            </a:extLst>
          </p:cNvPr>
          <p:cNvSpPr>
            <a:spLocks noChangeArrowheads="1"/>
          </p:cNvSpPr>
          <p:nvPr/>
        </p:nvSpPr>
        <p:spPr bwMode="auto">
          <a:xfrm>
            <a:off x="2300704" y="4834228"/>
            <a:ext cx="41133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 short hand </a:t>
            </a:r>
            <a:r>
              <a:rPr kumimoji="0" lang="en-US" altLang="en-US" sz="1400" b="0" i="0" u="none" strike="noStrike" cap="none" normalizeH="0" baseline="0" dirty="0">
                <a:ln>
                  <a:noFill/>
                </a:ln>
                <a:solidFill>
                  <a:schemeClr val="tx1"/>
                </a:solidFill>
                <a:effectLst/>
                <a:latin typeface="Arial Unicode MS"/>
              </a:rPr>
              <a:t>for</a:t>
            </a:r>
            <a:r>
              <a:rPr kumimoji="0" lang="en-US" altLang="en-US" sz="1400" b="0" i="0" u="none" strike="noStrike" cap="none" normalizeH="0" baseline="0" dirty="0">
                <a:ln>
                  <a:noFill/>
                </a:ln>
                <a:solidFill>
                  <a:schemeClr val="tx1"/>
                </a:solidFill>
                <a:effectLst/>
              </a:rPr>
              <a:t> loop that will print all items in a list: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8838AD7-952E-C484-646D-EB860C1FAA68}"/>
              </a:ext>
            </a:extLst>
          </p:cNvPr>
          <p:cNvPicPr>
            <a:picLocks noChangeAspect="1"/>
          </p:cNvPicPr>
          <p:nvPr/>
        </p:nvPicPr>
        <p:blipFill>
          <a:blip r:embed="rId3"/>
          <a:stretch>
            <a:fillRect/>
          </a:stretch>
        </p:blipFill>
        <p:spPr>
          <a:xfrm>
            <a:off x="6536623" y="4652537"/>
            <a:ext cx="4113370" cy="1409822"/>
          </a:xfrm>
          <a:prstGeom prst="rect">
            <a:avLst/>
          </a:prstGeom>
        </p:spPr>
      </p:pic>
    </p:spTree>
    <p:extLst>
      <p:ext uri="{BB962C8B-B14F-4D97-AF65-F5344CB8AC3E}">
        <p14:creationId xmlns:p14="http://schemas.microsoft.com/office/powerpoint/2010/main" val="22456779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63F1-F18A-EED5-ACE6-F7415F683B5B}"/>
              </a:ext>
            </a:extLst>
          </p:cNvPr>
          <p:cNvSpPr>
            <a:spLocks noGrp="1"/>
          </p:cNvSpPr>
          <p:nvPr>
            <p:ph type="title"/>
          </p:nvPr>
        </p:nvSpPr>
        <p:spPr/>
        <p:txBody>
          <a:bodyPr/>
          <a:lstStyle/>
          <a:p>
            <a:r>
              <a:rPr lang="en-PH" b="1" dirty="0"/>
              <a:t>Python - List Comprehension</a:t>
            </a:r>
            <a:br>
              <a:rPr lang="en-PH" b="1" dirty="0"/>
            </a:br>
            <a:endParaRPr lang="en-PH" dirty="0"/>
          </a:p>
        </p:txBody>
      </p:sp>
      <p:sp>
        <p:nvSpPr>
          <p:cNvPr id="4" name="Rectangle 1">
            <a:extLst>
              <a:ext uri="{FF2B5EF4-FFF2-40B4-BE49-F238E27FC236}">
                <a16:creationId xmlns:a16="http://schemas.microsoft.com/office/drawing/2014/main" id="{1017CAFE-9FE8-316D-E836-F82C51D724CC}"/>
              </a:ext>
            </a:extLst>
          </p:cNvPr>
          <p:cNvSpPr>
            <a:spLocks noGrp="1" noChangeArrowheads="1"/>
          </p:cNvSpPr>
          <p:nvPr>
            <p:ph idx="1"/>
          </p:nvPr>
        </p:nvSpPr>
        <p:spPr bwMode="auto">
          <a:xfrm>
            <a:off x="1143773" y="2036001"/>
            <a:ext cx="81023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1200" b="1" dirty="0">
                <a:latin typeface="Arial" panose="020B0604020202020204" pitchFamily="34" charset="0"/>
              </a:rPr>
              <a:t>L</a:t>
            </a:r>
            <a:r>
              <a:rPr kumimoji="0" lang="en-US" altLang="en-US" sz="1200" b="1" i="0" u="none" strike="noStrike" cap="none" normalizeH="0" baseline="0" dirty="0">
                <a:ln>
                  <a:noFill/>
                </a:ln>
                <a:solidFill>
                  <a:schemeClr val="tx1"/>
                </a:solidFill>
                <a:effectLst/>
                <a:latin typeface="Arial" panose="020B0604020202020204" pitchFamily="34" charset="0"/>
              </a:rPr>
              <a:t>ist Comprehension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List comprehension offers a shorter syntax when you want to create a new list based on the values of an existing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Based on a list of drinks, you want a new list, containing only the drinks with the letter "a" in the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Without list comprehension you will have to write a </a:t>
            </a:r>
            <a:r>
              <a:rPr kumimoji="0" lang="en-US" altLang="en-US" sz="1200" b="0" i="0" u="none" strike="noStrike" cap="none" normalizeH="0" baseline="0" dirty="0">
                <a:ln>
                  <a:noFill/>
                </a:ln>
                <a:solidFill>
                  <a:schemeClr val="tx1"/>
                </a:solidFill>
                <a:effectLst/>
                <a:latin typeface="Arial Unicode MS"/>
              </a:rPr>
              <a:t>for</a:t>
            </a:r>
            <a:r>
              <a:rPr kumimoji="0" lang="en-US" altLang="en-US" sz="1200" b="0" i="0" u="none" strike="noStrike" cap="none" normalizeH="0" baseline="0" dirty="0">
                <a:ln>
                  <a:noFill/>
                </a:ln>
                <a:solidFill>
                  <a:schemeClr val="tx1"/>
                </a:solidFill>
                <a:effectLst/>
              </a:rPr>
              <a:t> statement with a conditional test inside: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C580FD6-1CF4-65F8-62C2-E59C8326E24E}"/>
              </a:ext>
            </a:extLst>
          </p:cNvPr>
          <p:cNvSpPr txBox="1"/>
          <p:nvPr/>
        </p:nvSpPr>
        <p:spPr>
          <a:xfrm>
            <a:off x="2524027" y="3059668"/>
            <a:ext cx="6103854" cy="369332"/>
          </a:xfrm>
          <a:prstGeom prst="rect">
            <a:avLst/>
          </a:prstGeom>
          <a:noFill/>
        </p:spPr>
        <p:txBody>
          <a:bodyPr wrap="square">
            <a:spAutoFit/>
          </a:bodyPr>
          <a:lstStyle/>
          <a:p>
            <a:r>
              <a:rPr lang="en-PH" b="1" dirty="0"/>
              <a:t>Example</a:t>
            </a:r>
          </a:p>
        </p:txBody>
      </p:sp>
      <p:pic>
        <p:nvPicPr>
          <p:cNvPr id="8" name="Picture 7">
            <a:extLst>
              <a:ext uri="{FF2B5EF4-FFF2-40B4-BE49-F238E27FC236}">
                <a16:creationId xmlns:a16="http://schemas.microsoft.com/office/drawing/2014/main" id="{6CDE3F7D-FC18-44DD-AC56-723CD9D14D3E}"/>
              </a:ext>
            </a:extLst>
          </p:cNvPr>
          <p:cNvPicPr>
            <a:picLocks noChangeAspect="1"/>
          </p:cNvPicPr>
          <p:nvPr/>
        </p:nvPicPr>
        <p:blipFill>
          <a:blip r:embed="rId2"/>
          <a:stretch>
            <a:fillRect/>
          </a:stretch>
        </p:blipFill>
        <p:spPr>
          <a:xfrm>
            <a:off x="4339882" y="3088466"/>
            <a:ext cx="4153260" cy="1304425"/>
          </a:xfrm>
          <a:prstGeom prst="rect">
            <a:avLst/>
          </a:prstGeom>
        </p:spPr>
      </p:pic>
      <p:sp>
        <p:nvSpPr>
          <p:cNvPr id="10" name="TextBox 9">
            <a:extLst>
              <a:ext uri="{FF2B5EF4-FFF2-40B4-BE49-F238E27FC236}">
                <a16:creationId xmlns:a16="http://schemas.microsoft.com/office/drawing/2014/main" id="{89C8B1BA-2442-7D56-C253-2D7CFF2ACDB5}"/>
              </a:ext>
            </a:extLst>
          </p:cNvPr>
          <p:cNvSpPr txBox="1"/>
          <p:nvPr/>
        </p:nvSpPr>
        <p:spPr>
          <a:xfrm>
            <a:off x="968604" y="4421689"/>
            <a:ext cx="6103854" cy="646331"/>
          </a:xfrm>
          <a:prstGeom prst="rect">
            <a:avLst/>
          </a:prstGeom>
          <a:noFill/>
        </p:spPr>
        <p:txBody>
          <a:bodyPr wrap="square">
            <a:spAutoFit/>
          </a:bodyPr>
          <a:lstStyle/>
          <a:p>
            <a:r>
              <a:rPr lang="en-US" dirty="0"/>
              <a:t>With list comprehension you can do all that with only one line of code:</a:t>
            </a:r>
            <a:endParaRPr lang="en-PH" dirty="0"/>
          </a:p>
        </p:txBody>
      </p:sp>
      <p:sp>
        <p:nvSpPr>
          <p:cNvPr id="12" name="TextBox 11">
            <a:extLst>
              <a:ext uri="{FF2B5EF4-FFF2-40B4-BE49-F238E27FC236}">
                <a16:creationId xmlns:a16="http://schemas.microsoft.com/office/drawing/2014/main" id="{18F5B3E6-93A6-97DA-8B8A-065B78F7C024}"/>
              </a:ext>
            </a:extLst>
          </p:cNvPr>
          <p:cNvSpPr txBox="1"/>
          <p:nvPr/>
        </p:nvSpPr>
        <p:spPr>
          <a:xfrm>
            <a:off x="2524027" y="4912152"/>
            <a:ext cx="6103854" cy="369332"/>
          </a:xfrm>
          <a:prstGeom prst="rect">
            <a:avLst/>
          </a:prstGeom>
          <a:noFill/>
        </p:spPr>
        <p:txBody>
          <a:bodyPr wrap="square">
            <a:spAutoFit/>
          </a:bodyPr>
          <a:lstStyle/>
          <a:p>
            <a:r>
              <a:rPr lang="en-PH" b="1" dirty="0"/>
              <a:t>Example</a:t>
            </a:r>
          </a:p>
        </p:txBody>
      </p:sp>
      <p:pic>
        <p:nvPicPr>
          <p:cNvPr id="14" name="Picture 13">
            <a:extLst>
              <a:ext uri="{FF2B5EF4-FFF2-40B4-BE49-F238E27FC236}">
                <a16:creationId xmlns:a16="http://schemas.microsoft.com/office/drawing/2014/main" id="{FA23977A-73C1-42EF-6BDD-347348D94684}"/>
              </a:ext>
            </a:extLst>
          </p:cNvPr>
          <p:cNvPicPr>
            <a:picLocks noChangeAspect="1"/>
          </p:cNvPicPr>
          <p:nvPr/>
        </p:nvPicPr>
        <p:blipFill>
          <a:blip r:embed="rId3"/>
          <a:stretch>
            <a:fillRect/>
          </a:stretch>
        </p:blipFill>
        <p:spPr>
          <a:xfrm>
            <a:off x="4336061" y="4903335"/>
            <a:ext cx="4291820" cy="1364098"/>
          </a:xfrm>
          <a:prstGeom prst="rect">
            <a:avLst/>
          </a:prstGeom>
        </p:spPr>
      </p:pic>
    </p:spTree>
    <p:extLst>
      <p:ext uri="{BB962C8B-B14F-4D97-AF65-F5344CB8AC3E}">
        <p14:creationId xmlns:p14="http://schemas.microsoft.com/office/powerpoint/2010/main" val="39769703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2A4C-F889-26B5-EE1C-63282F016F84}"/>
              </a:ext>
            </a:extLst>
          </p:cNvPr>
          <p:cNvSpPr>
            <a:spLocks noGrp="1"/>
          </p:cNvSpPr>
          <p:nvPr>
            <p:ph type="title"/>
          </p:nvPr>
        </p:nvSpPr>
        <p:spPr/>
        <p:txBody>
          <a:bodyPr/>
          <a:lstStyle/>
          <a:p>
            <a:r>
              <a:rPr lang="en-PH" b="1" dirty="0"/>
              <a:t>The Syntax</a:t>
            </a:r>
            <a:br>
              <a:rPr lang="en-PH" b="1" dirty="0"/>
            </a:br>
            <a:endParaRPr lang="en-PH" dirty="0"/>
          </a:p>
        </p:txBody>
      </p:sp>
      <p:pic>
        <p:nvPicPr>
          <p:cNvPr id="5" name="Content Placeholder 4">
            <a:extLst>
              <a:ext uri="{FF2B5EF4-FFF2-40B4-BE49-F238E27FC236}">
                <a16:creationId xmlns:a16="http://schemas.microsoft.com/office/drawing/2014/main" id="{75BADA57-1888-9F39-02F3-294C0B58DC3A}"/>
              </a:ext>
            </a:extLst>
          </p:cNvPr>
          <p:cNvPicPr>
            <a:picLocks noGrp="1" noChangeAspect="1"/>
          </p:cNvPicPr>
          <p:nvPr>
            <p:ph idx="1"/>
          </p:nvPr>
        </p:nvPicPr>
        <p:blipFill>
          <a:blip r:embed="rId2"/>
          <a:stretch>
            <a:fillRect/>
          </a:stretch>
        </p:blipFill>
        <p:spPr>
          <a:xfrm>
            <a:off x="1892204" y="1951903"/>
            <a:ext cx="3650296" cy="1196650"/>
          </a:xfrm>
        </p:spPr>
      </p:pic>
      <p:sp>
        <p:nvSpPr>
          <p:cNvPr id="6" name="Rectangle 1">
            <a:extLst>
              <a:ext uri="{FF2B5EF4-FFF2-40B4-BE49-F238E27FC236}">
                <a16:creationId xmlns:a16="http://schemas.microsoft.com/office/drawing/2014/main" id="{B2BC08D8-4174-B27D-0EE6-382EA1C31D34}"/>
              </a:ext>
            </a:extLst>
          </p:cNvPr>
          <p:cNvSpPr>
            <a:spLocks noChangeArrowheads="1"/>
          </p:cNvSpPr>
          <p:nvPr/>
        </p:nvSpPr>
        <p:spPr bwMode="auto">
          <a:xfrm>
            <a:off x="1018095" y="3167390"/>
            <a:ext cx="60866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Condition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1" u="none" strike="noStrike" cap="none" normalizeH="0" baseline="0" dirty="0">
                <a:ln>
                  <a:noFill/>
                </a:ln>
                <a:solidFill>
                  <a:schemeClr val="tx1"/>
                </a:solidFill>
                <a:effectLst/>
                <a:latin typeface="Arial" panose="020B0604020202020204" pitchFamily="34" charset="0"/>
              </a:rPr>
              <a:t>condition</a:t>
            </a:r>
            <a:r>
              <a:rPr kumimoji="0" lang="en-US" altLang="en-US" sz="1400" b="0" i="0" u="none" strike="noStrike" cap="none" normalizeH="0" baseline="0" dirty="0">
                <a:ln>
                  <a:noFill/>
                </a:ln>
                <a:solidFill>
                  <a:schemeClr val="tx1"/>
                </a:solidFill>
                <a:effectLst/>
                <a:latin typeface="Arial" panose="020B0604020202020204" pitchFamily="34" charset="0"/>
              </a:rPr>
              <a:t> is like a filter that only accepts the items that valuate to </a:t>
            </a:r>
            <a:r>
              <a:rPr kumimoji="0" lang="en-US" altLang="en-US" sz="1400" b="0" i="0" u="none" strike="noStrike" cap="none" normalizeH="0" baseline="0" dirty="0">
                <a:ln>
                  <a:noFill/>
                </a:ln>
                <a:solidFill>
                  <a:schemeClr val="tx1"/>
                </a:solidFill>
                <a:effectLst/>
                <a:latin typeface="Arial Unicode MS"/>
              </a:rPr>
              <a:t>True</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AA24327-D579-D150-5872-BB25798F0C60}"/>
              </a:ext>
            </a:extLst>
          </p:cNvPr>
          <p:cNvSpPr txBox="1"/>
          <p:nvPr/>
        </p:nvSpPr>
        <p:spPr>
          <a:xfrm>
            <a:off x="2118674" y="3709447"/>
            <a:ext cx="6103854" cy="646331"/>
          </a:xfrm>
          <a:prstGeom prst="rect">
            <a:avLst/>
          </a:prstGeom>
          <a:noFill/>
        </p:spPr>
        <p:txBody>
          <a:bodyPr wrap="square">
            <a:spAutoFit/>
          </a:bodyPr>
          <a:lstStyle/>
          <a:p>
            <a:r>
              <a:rPr lang="en-US" b="1" dirty="0"/>
              <a:t>Example</a:t>
            </a:r>
          </a:p>
          <a:p>
            <a:r>
              <a:rPr lang="en-US" dirty="0"/>
              <a:t>Only accept items that are not “tea":</a:t>
            </a:r>
          </a:p>
        </p:txBody>
      </p:sp>
      <p:pic>
        <p:nvPicPr>
          <p:cNvPr id="10" name="Picture 9">
            <a:extLst>
              <a:ext uri="{FF2B5EF4-FFF2-40B4-BE49-F238E27FC236}">
                <a16:creationId xmlns:a16="http://schemas.microsoft.com/office/drawing/2014/main" id="{B12E02A4-3A9D-2EE8-A16C-4122D453D444}"/>
              </a:ext>
            </a:extLst>
          </p:cNvPr>
          <p:cNvPicPr>
            <a:picLocks noChangeAspect="1"/>
          </p:cNvPicPr>
          <p:nvPr/>
        </p:nvPicPr>
        <p:blipFill>
          <a:blip r:embed="rId3"/>
          <a:stretch>
            <a:fillRect/>
          </a:stretch>
        </p:blipFill>
        <p:spPr>
          <a:xfrm>
            <a:off x="5919528" y="3886137"/>
            <a:ext cx="3482642" cy="556308"/>
          </a:xfrm>
          <a:prstGeom prst="rect">
            <a:avLst/>
          </a:prstGeom>
        </p:spPr>
      </p:pic>
      <p:sp>
        <p:nvSpPr>
          <p:cNvPr id="11" name="Rectangle 2">
            <a:extLst>
              <a:ext uri="{FF2B5EF4-FFF2-40B4-BE49-F238E27FC236}">
                <a16:creationId xmlns:a16="http://schemas.microsoft.com/office/drawing/2014/main" id="{8F952D2E-D35F-0D53-D591-FAEAB0EDAB1A}"/>
              </a:ext>
            </a:extLst>
          </p:cNvPr>
          <p:cNvSpPr>
            <a:spLocks noChangeArrowheads="1"/>
          </p:cNvSpPr>
          <p:nvPr/>
        </p:nvSpPr>
        <p:spPr bwMode="auto">
          <a:xfrm>
            <a:off x="1093509" y="4398402"/>
            <a:ext cx="1973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With no </a:t>
            </a:r>
            <a:r>
              <a:rPr kumimoji="0" lang="en-US" altLang="en-US" sz="1600" b="0"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rPr>
              <a:t> statement: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E2B7B473-27C3-1061-A3C4-01FA3731A6BB}"/>
              </a:ext>
            </a:extLst>
          </p:cNvPr>
          <p:cNvPicPr>
            <a:picLocks noChangeAspect="1"/>
          </p:cNvPicPr>
          <p:nvPr/>
        </p:nvPicPr>
        <p:blipFill>
          <a:blip r:embed="rId4"/>
          <a:stretch>
            <a:fillRect/>
          </a:stretch>
        </p:blipFill>
        <p:spPr>
          <a:xfrm>
            <a:off x="3319076" y="4857770"/>
            <a:ext cx="3213699" cy="646331"/>
          </a:xfrm>
          <a:prstGeom prst="rect">
            <a:avLst/>
          </a:prstGeom>
        </p:spPr>
      </p:pic>
    </p:spTree>
    <p:extLst>
      <p:ext uri="{BB962C8B-B14F-4D97-AF65-F5344CB8AC3E}">
        <p14:creationId xmlns:p14="http://schemas.microsoft.com/office/powerpoint/2010/main" val="36262789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8088-E3FB-705A-A1B8-112F663ACA02}"/>
              </a:ext>
            </a:extLst>
          </p:cNvPr>
          <p:cNvSpPr>
            <a:spLocks noGrp="1"/>
          </p:cNvSpPr>
          <p:nvPr>
            <p:ph type="title"/>
          </p:nvPr>
        </p:nvSpPr>
        <p:spPr/>
        <p:txBody>
          <a:bodyPr>
            <a:normAutofit fontScale="90000"/>
          </a:bodyPr>
          <a:lstStyle/>
          <a:p>
            <a:r>
              <a:rPr lang="en-US" sz="2400" b="1" dirty="0" err="1"/>
              <a:t>Iterable</a:t>
            </a:r>
            <a:br>
              <a:rPr lang="en-US" sz="2400" b="1" dirty="0"/>
            </a:br>
            <a:r>
              <a:rPr lang="en-US" sz="2400" dirty="0"/>
              <a:t>The </a:t>
            </a:r>
            <a:r>
              <a:rPr lang="en-US" sz="2400" i="1" dirty="0" err="1"/>
              <a:t>iterable</a:t>
            </a:r>
            <a:r>
              <a:rPr lang="en-US" sz="2400" dirty="0"/>
              <a:t> can be any </a:t>
            </a:r>
            <a:r>
              <a:rPr lang="en-US" sz="2400" dirty="0" err="1"/>
              <a:t>iterable</a:t>
            </a:r>
            <a:r>
              <a:rPr lang="en-US" sz="2400" dirty="0"/>
              <a:t> object, like a list, tuple, set etc.</a:t>
            </a:r>
            <a:br>
              <a:rPr lang="en-US" dirty="0"/>
            </a:br>
            <a:endParaRPr lang="en-PH" dirty="0"/>
          </a:p>
        </p:txBody>
      </p:sp>
      <p:sp>
        <p:nvSpPr>
          <p:cNvPr id="4" name="Rectangle 1">
            <a:extLst>
              <a:ext uri="{FF2B5EF4-FFF2-40B4-BE49-F238E27FC236}">
                <a16:creationId xmlns:a16="http://schemas.microsoft.com/office/drawing/2014/main" id="{09F9B6C1-AF37-276C-BA6C-21C522E9C901}"/>
              </a:ext>
            </a:extLst>
          </p:cNvPr>
          <p:cNvSpPr>
            <a:spLocks noGrp="1" noChangeArrowheads="1"/>
          </p:cNvSpPr>
          <p:nvPr>
            <p:ph idx="1"/>
          </p:nvPr>
        </p:nvSpPr>
        <p:spPr bwMode="auto">
          <a:xfrm>
            <a:off x="1451579" y="2157178"/>
            <a:ext cx="48985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 can use the </a:t>
            </a:r>
            <a:r>
              <a:rPr kumimoji="0" lang="en-US" altLang="en-US" sz="1600" b="0" i="0" u="none" strike="noStrike" cap="none" normalizeH="0" baseline="0" dirty="0">
                <a:ln>
                  <a:noFill/>
                </a:ln>
                <a:solidFill>
                  <a:schemeClr val="tx1"/>
                </a:solidFill>
                <a:effectLst/>
                <a:latin typeface="Arial Unicode MS"/>
              </a:rPr>
              <a:t>range()</a:t>
            </a:r>
            <a:r>
              <a:rPr kumimoji="0" lang="en-US" altLang="en-US" sz="1600" b="0" i="0" u="none" strike="noStrike" cap="none" normalizeH="0" baseline="0" dirty="0">
                <a:ln>
                  <a:noFill/>
                </a:ln>
                <a:solidFill>
                  <a:schemeClr val="tx1"/>
                </a:solidFill>
                <a:effectLst/>
              </a:rPr>
              <a:t> function to create an </a:t>
            </a:r>
            <a:r>
              <a:rPr kumimoji="0" lang="en-US" altLang="en-US" sz="1600" b="0" i="0" u="none" strike="noStrike" cap="none" normalizeH="0" baseline="0" dirty="0" err="1">
                <a:ln>
                  <a:noFill/>
                </a:ln>
                <a:solidFill>
                  <a:schemeClr val="tx1"/>
                </a:solidFill>
                <a:effectLst/>
              </a:rPr>
              <a:t>iterable</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F2EDE00-F161-031C-53A9-C111BE9EDE1E}"/>
              </a:ext>
            </a:extLst>
          </p:cNvPr>
          <p:cNvPicPr>
            <a:picLocks noChangeAspect="1"/>
          </p:cNvPicPr>
          <p:nvPr/>
        </p:nvPicPr>
        <p:blipFill>
          <a:blip r:embed="rId2"/>
          <a:stretch>
            <a:fillRect/>
          </a:stretch>
        </p:blipFill>
        <p:spPr>
          <a:xfrm>
            <a:off x="6591011" y="2227313"/>
            <a:ext cx="3063505" cy="584774"/>
          </a:xfrm>
          <a:prstGeom prst="rect">
            <a:avLst/>
          </a:prstGeom>
        </p:spPr>
      </p:pic>
      <p:sp>
        <p:nvSpPr>
          <p:cNvPr id="8" name="TextBox 7">
            <a:extLst>
              <a:ext uri="{FF2B5EF4-FFF2-40B4-BE49-F238E27FC236}">
                <a16:creationId xmlns:a16="http://schemas.microsoft.com/office/drawing/2014/main" id="{228ACD01-2145-28D6-B0F6-48F6F758D5AC}"/>
              </a:ext>
            </a:extLst>
          </p:cNvPr>
          <p:cNvSpPr txBox="1"/>
          <p:nvPr/>
        </p:nvSpPr>
        <p:spPr>
          <a:xfrm>
            <a:off x="1451579" y="2952650"/>
            <a:ext cx="6103854" cy="646331"/>
          </a:xfrm>
          <a:prstGeom prst="rect">
            <a:avLst/>
          </a:prstGeom>
          <a:noFill/>
        </p:spPr>
        <p:txBody>
          <a:bodyPr wrap="square">
            <a:spAutoFit/>
          </a:bodyPr>
          <a:lstStyle/>
          <a:p>
            <a:r>
              <a:rPr lang="en-US" b="1" dirty="0"/>
              <a:t>Example</a:t>
            </a:r>
          </a:p>
          <a:p>
            <a:r>
              <a:rPr lang="en-US" dirty="0"/>
              <a:t>Accept only numbers lower than 5:</a:t>
            </a:r>
          </a:p>
        </p:txBody>
      </p:sp>
      <p:pic>
        <p:nvPicPr>
          <p:cNvPr id="10" name="Picture 9">
            <a:extLst>
              <a:ext uri="{FF2B5EF4-FFF2-40B4-BE49-F238E27FC236}">
                <a16:creationId xmlns:a16="http://schemas.microsoft.com/office/drawing/2014/main" id="{1C058095-E95E-4A24-968D-7FC55D5A2F3B}"/>
              </a:ext>
            </a:extLst>
          </p:cNvPr>
          <p:cNvPicPr>
            <a:picLocks noChangeAspect="1"/>
          </p:cNvPicPr>
          <p:nvPr/>
        </p:nvPicPr>
        <p:blipFill>
          <a:blip r:embed="rId3"/>
          <a:stretch>
            <a:fillRect/>
          </a:stretch>
        </p:blipFill>
        <p:spPr>
          <a:xfrm>
            <a:off x="5271084" y="3115512"/>
            <a:ext cx="3459780" cy="584774"/>
          </a:xfrm>
          <a:prstGeom prst="rect">
            <a:avLst/>
          </a:prstGeom>
        </p:spPr>
      </p:pic>
      <p:sp>
        <p:nvSpPr>
          <p:cNvPr id="12" name="TextBox 11">
            <a:extLst>
              <a:ext uri="{FF2B5EF4-FFF2-40B4-BE49-F238E27FC236}">
                <a16:creationId xmlns:a16="http://schemas.microsoft.com/office/drawing/2014/main" id="{965E7E4E-27B7-4611-AD2A-8642E653B1EC}"/>
              </a:ext>
            </a:extLst>
          </p:cNvPr>
          <p:cNvSpPr txBox="1"/>
          <p:nvPr/>
        </p:nvSpPr>
        <p:spPr>
          <a:xfrm>
            <a:off x="1492531" y="3591369"/>
            <a:ext cx="6103854" cy="1200329"/>
          </a:xfrm>
          <a:prstGeom prst="rect">
            <a:avLst/>
          </a:prstGeom>
          <a:noFill/>
        </p:spPr>
        <p:txBody>
          <a:bodyPr wrap="square">
            <a:spAutoFit/>
          </a:bodyPr>
          <a:lstStyle/>
          <a:p>
            <a:r>
              <a:rPr lang="en-US" b="1" dirty="0"/>
              <a:t>Expression</a:t>
            </a:r>
          </a:p>
          <a:p>
            <a:r>
              <a:rPr lang="en-US" dirty="0"/>
              <a:t>The </a:t>
            </a:r>
            <a:r>
              <a:rPr lang="en-US" i="1" dirty="0"/>
              <a:t>expression</a:t>
            </a:r>
            <a:r>
              <a:rPr lang="en-US" dirty="0"/>
              <a:t> is the current item in the iteration, but it is also the outcome, which you can manipulate before it ends up like a list item in the new list:</a:t>
            </a:r>
          </a:p>
        </p:txBody>
      </p:sp>
      <p:sp>
        <p:nvSpPr>
          <p:cNvPr id="14" name="TextBox 13">
            <a:extLst>
              <a:ext uri="{FF2B5EF4-FFF2-40B4-BE49-F238E27FC236}">
                <a16:creationId xmlns:a16="http://schemas.microsoft.com/office/drawing/2014/main" id="{AE097522-665E-66B4-F423-2026FA0FA3F3}"/>
              </a:ext>
            </a:extLst>
          </p:cNvPr>
          <p:cNvSpPr txBox="1"/>
          <p:nvPr/>
        </p:nvSpPr>
        <p:spPr>
          <a:xfrm>
            <a:off x="2731417" y="4813616"/>
            <a:ext cx="6103854" cy="646331"/>
          </a:xfrm>
          <a:prstGeom prst="rect">
            <a:avLst/>
          </a:prstGeom>
          <a:noFill/>
        </p:spPr>
        <p:txBody>
          <a:bodyPr wrap="square">
            <a:spAutoFit/>
          </a:bodyPr>
          <a:lstStyle/>
          <a:p>
            <a:r>
              <a:rPr lang="en-US" b="1" dirty="0"/>
              <a:t>Example</a:t>
            </a:r>
          </a:p>
          <a:p>
            <a:r>
              <a:rPr lang="en-US" dirty="0"/>
              <a:t>Set the values in the new list to upper case:</a:t>
            </a:r>
          </a:p>
        </p:txBody>
      </p:sp>
      <p:pic>
        <p:nvPicPr>
          <p:cNvPr id="16" name="Picture 15">
            <a:extLst>
              <a:ext uri="{FF2B5EF4-FFF2-40B4-BE49-F238E27FC236}">
                <a16:creationId xmlns:a16="http://schemas.microsoft.com/office/drawing/2014/main" id="{CE2A9F3C-27B3-32CE-160C-FEC0308CE05D}"/>
              </a:ext>
            </a:extLst>
          </p:cNvPr>
          <p:cNvPicPr>
            <a:picLocks noChangeAspect="1"/>
          </p:cNvPicPr>
          <p:nvPr/>
        </p:nvPicPr>
        <p:blipFill>
          <a:blip r:embed="rId4"/>
          <a:stretch>
            <a:fillRect/>
          </a:stretch>
        </p:blipFill>
        <p:spPr>
          <a:xfrm>
            <a:off x="7000974" y="5067061"/>
            <a:ext cx="3314987" cy="646331"/>
          </a:xfrm>
          <a:prstGeom prst="rect">
            <a:avLst/>
          </a:prstGeom>
        </p:spPr>
      </p:pic>
    </p:spTree>
    <p:extLst>
      <p:ext uri="{BB962C8B-B14F-4D97-AF65-F5344CB8AC3E}">
        <p14:creationId xmlns:p14="http://schemas.microsoft.com/office/powerpoint/2010/main" val="5283072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87D5-4FBE-E31B-DCC9-A32C98CA3DC4}"/>
              </a:ext>
            </a:extLst>
          </p:cNvPr>
          <p:cNvSpPr>
            <a:spLocks noGrp="1"/>
          </p:cNvSpPr>
          <p:nvPr>
            <p:ph type="title"/>
          </p:nvPr>
        </p:nvSpPr>
        <p:spPr/>
        <p:txBody>
          <a:bodyPr/>
          <a:lstStyle/>
          <a:p>
            <a:r>
              <a:rPr lang="en-US" dirty="0"/>
              <a:t>You can set the outcome to whatever you like:</a:t>
            </a:r>
            <a:endParaRPr lang="en-PH" dirty="0"/>
          </a:p>
        </p:txBody>
      </p:sp>
      <p:sp>
        <p:nvSpPr>
          <p:cNvPr id="3" name="Content Placeholder 2">
            <a:extLst>
              <a:ext uri="{FF2B5EF4-FFF2-40B4-BE49-F238E27FC236}">
                <a16:creationId xmlns:a16="http://schemas.microsoft.com/office/drawing/2014/main" id="{B7FEB533-364F-6351-BB78-68360E0010C9}"/>
              </a:ext>
            </a:extLst>
          </p:cNvPr>
          <p:cNvSpPr>
            <a:spLocks noGrp="1"/>
          </p:cNvSpPr>
          <p:nvPr>
            <p:ph idx="1"/>
          </p:nvPr>
        </p:nvSpPr>
        <p:spPr/>
        <p:txBody>
          <a:bodyPr/>
          <a:lstStyle/>
          <a:p>
            <a:r>
              <a:rPr lang="en-US" b="1" dirty="0"/>
              <a:t>Example</a:t>
            </a:r>
          </a:p>
          <a:p>
            <a:r>
              <a:rPr lang="en-US" dirty="0"/>
              <a:t>Set all values in the new list to </a:t>
            </a:r>
            <a:r>
              <a:rPr lang="en-US" dirty="0" err="1"/>
              <a:t>yulah</a:t>
            </a:r>
            <a:r>
              <a:rPr lang="en-US" dirty="0"/>
              <a:t>':</a:t>
            </a:r>
          </a:p>
        </p:txBody>
      </p:sp>
      <p:pic>
        <p:nvPicPr>
          <p:cNvPr id="5" name="Picture 4">
            <a:extLst>
              <a:ext uri="{FF2B5EF4-FFF2-40B4-BE49-F238E27FC236}">
                <a16:creationId xmlns:a16="http://schemas.microsoft.com/office/drawing/2014/main" id="{542229ED-775B-2169-AFDB-301611F914E6}"/>
              </a:ext>
            </a:extLst>
          </p:cNvPr>
          <p:cNvPicPr>
            <a:picLocks noChangeAspect="1"/>
          </p:cNvPicPr>
          <p:nvPr/>
        </p:nvPicPr>
        <p:blipFill>
          <a:blip r:embed="rId2"/>
          <a:stretch>
            <a:fillRect/>
          </a:stretch>
        </p:blipFill>
        <p:spPr>
          <a:xfrm>
            <a:off x="5942763" y="2271334"/>
            <a:ext cx="3002540" cy="660402"/>
          </a:xfrm>
          <a:prstGeom prst="rect">
            <a:avLst/>
          </a:prstGeom>
        </p:spPr>
      </p:pic>
      <p:sp>
        <p:nvSpPr>
          <p:cNvPr id="7" name="TextBox 6">
            <a:extLst>
              <a:ext uri="{FF2B5EF4-FFF2-40B4-BE49-F238E27FC236}">
                <a16:creationId xmlns:a16="http://schemas.microsoft.com/office/drawing/2014/main" id="{5EFF1A95-82E4-8952-761C-F83756E968FD}"/>
              </a:ext>
            </a:extLst>
          </p:cNvPr>
          <p:cNvSpPr txBox="1"/>
          <p:nvPr/>
        </p:nvSpPr>
        <p:spPr>
          <a:xfrm>
            <a:off x="1451579" y="3026503"/>
            <a:ext cx="6103854" cy="923330"/>
          </a:xfrm>
          <a:prstGeom prst="rect">
            <a:avLst/>
          </a:prstGeom>
          <a:noFill/>
        </p:spPr>
        <p:txBody>
          <a:bodyPr wrap="square">
            <a:spAutoFit/>
          </a:bodyPr>
          <a:lstStyle/>
          <a:p>
            <a:r>
              <a:rPr lang="en-US" dirty="0"/>
              <a:t>The </a:t>
            </a:r>
            <a:r>
              <a:rPr lang="en-US" i="1" dirty="0"/>
              <a:t>expression</a:t>
            </a:r>
            <a:r>
              <a:rPr lang="en-US" dirty="0"/>
              <a:t> can also contain conditions, not like a filter, but as a way to manipulate the outcome:</a:t>
            </a:r>
          </a:p>
          <a:p>
            <a:r>
              <a:rPr lang="en-US" b="1" dirty="0"/>
              <a:t>Example</a:t>
            </a:r>
          </a:p>
        </p:txBody>
      </p:sp>
      <p:sp>
        <p:nvSpPr>
          <p:cNvPr id="9" name="TextBox 8">
            <a:extLst>
              <a:ext uri="{FF2B5EF4-FFF2-40B4-BE49-F238E27FC236}">
                <a16:creationId xmlns:a16="http://schemas.microsoft.com/office/drawing/2014/main" id="{919F3530-C9A4-4DB9-0894-87634D7D5448}"/>
              </a:ext>
            </a:extLst>
          </p:cNvPr>
          <p:cNvSpPr txBox="1"/>
          <p:nvPr/>
        </p:nvSpPr>
        <p:spPr>
          <a:xfrm>
            <a:off x="1911285" y="3926265"/>
            <a:ext cx="6103854" cy="369332"/>
          </a:xfrm>
          <a:prstGeom prst="rect">
            <a:avLst/>
          </a:prstGeom>
          <a:noFill/>
        </p:spPr>
        <p:txBody>
          <a:bodyPr wrap="square">
            <a:spAutoFit/>
          </a:bodyPr>
          <a:lstStyle/>
          <a:p>
            <a:r>
              <a:rPr lang="en-US" dirty="0"/>
              <a:t>Return “wine" instead of “water":</a:t>
            </a:r>
            <a:endParaRPr lang="en-PH" dirty="0"/>
          </a:p>
        </p:txBody>
      </p:sp>
      <p:pic>
        <p:nvPicPr>
          <p:cNvPr id="11" name="Picture 10">
            <a:extLst>
              <a:ext uri="{FF2B5EF4-FFF2-40B4-BE49-F238E27FC236}">
                <a16:creationId xmlns:a16="http://schemas.microsoft.com/office/drawing/2014/main" id="{8D949BD4-7170-1089-D7A9-102055A44264}"/>
              </a:ext>
            </a:extLst>
          </p:cNvPr>
          <p:cNvPicPr>
            <a:picLocks noChangeAspect="1"/>
          </p:cNvPicPr>
          <p:nvPr/>
        </p:nvPicPr>
        <p:blipFill>
          <a:blip r:embed="rId3"/>
          <a:stretch>
            <a:fillRect/>
          </a:stretch>
        </p:blipFill>
        <p:spPr>
          <a:xfrm>
            <a:off x="5556243" y="3839753"/>
            <a:ext cx="4458086" cy="463636"/>
          </a:xfrm>
          <a:prstGeom prst="rect">
            <a:avLst/>
          </a:prstGeom>
        </p:spPr>
      </p:pic>
      <p:sp>
        <p:nvSpPr>
          <p:cNvPr id="12" name="Rectangle 1">
            <a:extLst>
              <a:ext uri="{FF2B5EF4-FFF2-40B4-BE49-F238E27FC236}">
                <a16:creationId xmlns:a16="http://schemas.microsoft.com/office/drawing/2014/main" id="{EF11D051-7071-FE4D-B7F5-B97B372A90C6}"/>
              </a:ext>
            </a:extLst>
          </p:cNvPr>
          <p:cNvSpPr>
            <a:spLocks noChangeArrowheads="1"/>
          </p:cNvSpPr>
          <p:nvPr/>
        </p:nvSpPr>
        <p:spPr bwMode="auto">
          <a:xfrm>
            <a:off x="1329180" y="4452482"/>
            <a:ext cx="60677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1" u="none" strike="noStrike" cap="none" normalizeH="0" baseline="0" dirty="0">
                <a:ln>
                  <a:noFill/>
                </a:ln>
                <a:solidFill>
                  <a:schemeClr val="tx1"/>
                </a:solidFill>
                <a:effectLst/>
                <a:latin typeface="Arial" panose="020B0604020202020204" pitchFamily="34" charset="0"/>
              </a:rPr>
              <a:t>expression</a:t>
            </a:r>
            <a:r>
              <a:rPr kumimoji="0" lang="en-US" altLang="en-US" sz="1800" b="0" i="0" u="none" strike="noStrike" cap="none" normalizeH="0" baseline="0" dirty="0">
                <a:ln>
                  <a:noFill/>
                </a:ln>
                <a:solidFill>
                  <a:schemeClr val="tx1"/>
                </a:solidFill>
                <a:effectLst/>
                <a:latin typeface="Arial" panose="020B0604020202020204" pitchFamily="34" charset="0"/>
              </a:rPr>
              <a:t> in the example above says: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"Return the item if it is not water, if it is water return wine".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9208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77F7-917B-31DC-F5DD-99192DBE17D5}"/>
              </a:ext>
            </a:extLst>
          </p:cNvPr>
          <p:cNvSpPr>
            <a:spLocks noGrp="1"/>
          </p:cNvSpPr>
          <p:nvPr>
            <p:ph type="title"/>
          </p:nvPr>
        </p:nvSpPr>
        <p:spPr/>
        <p:txBody>
          <a:bodyPr/>
          <a:lstStyle/>
          <a:p>
            <a:r>
              <a:rPr lang="en-PH" b="1" dirty="0"/>
              <a:t>Python - Sort Lists</a:t>
            </a:r>
            <a:br>
              <a:rPr lang="en-PH" b="1" dirty="0"/>
            </a:br>
            <a:endParaRPr lang="en-PH" dirty="0"/>
          </a:p>
        </p:txBody>
      </p:sp>
      <p:sp>
        <p:nvSpPr>
          <p:cNvPr id="4" name="Rectangle 1">
            <a:extLst>
              <a:ext uri="{FF2B5EF4-FFF2-40B4-BE49-F238E27FC236}">
                <a16:creationId xmlns:a16="http://schemas.microsoft.com/office/drawing/2014/main" id="{65B39761-EACD-0254-7EDD-2F55048E4936}"/>
              </a:ext>
            </a:extLst>
          </p:cNvPr>
          <p:cNvSpPr>
            <a:spLocks noGrp="1" noChangeArrowheads="1"/>
          </p:cNvSpPr>
          <p:nvPr>
            <p:ph idx="1"/>
          </p:nvPr>
        </p:nvSpPr>
        <p:spPr bwMode="auto">
          <a:xfrm>
            <a:off x="1451579" y="1971139"/>
            <a:ext cx="70994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Sort List Alphanumerically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List objects have a </a:t>
            </a:r>
            <a:r>
              <a:rPr kumimoji="0" lang="en-US" altLang="en-US" sz="1400" b="0" i="0" u="none" strike="noStrike" cap="none" normalizeH="0" baseline="0" dirty="0">
                <a:ln>
                  <a:noFill/>
                </a:ln>
                <a:solidFill>
                  <a:schemeClr val="tx1"/>
                </a:solidFill>
                <a:effectLst/>
                <a:latin typeface="Arial Unicode MS"/>
              </a:rPr>
              <a:t>sort()</a:t>
            </a:r>
            <a:r>
              <a:rPr kumimoji="0" lang="en-US" altLang="en-US" sz="1400" b="0" i="0" u="none" strike="noStrike" cap="none" normalizeH="0" baseline="0" dirty="0">
                <a:ln>
                  <a:noFill/>
                </a:ln>
                <a:solidFill>
                  <a:schemeClr val="tx1"/>
                </a:solidFill>
                <a:effectLst/>
              </a:rPr>
              <a:t> method that will sort the list alphanumerically, ascending, by default: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FFADF04-F2D4-48DD-F9D0-AD4F8267BE7C}"/>
              </a:ext>
            </a:extLst>
          </p:cNvPr>
          <p:cNvSpPr txBox="1"/>
          <p:nvPr/>
        </p:nvSpPr>
        <p:spPr>
          <a:xfrm>
            <a:off x="1685041" y="2494359"/>
            <a:ext cx="6103854" cy="646331"/>
          </a:xfrm>
          <a:prstGeom prst="rect">
            <a:avLst/>
          </a:prstGeom>
          <a:noFill/>
        </p:spPr>
        <p:txBody>
          <a:bodyPr wrap="square">
            <a:spAutoFit/>
          </a:bodyPr>
          <a:lstStyle/>
          <a:p>
            <a:r>
              <a:rPr lang="en-US" b="1" dirty="0"/>
              <a:t>Example</a:t>
            </a:r>
          </a:p>
          <a:p>
            <a:r>
              <a:rPr lang="en-US" dirty="0"/>
              <a:t>Sort the list alphabetically:</a:t>
            </a:r>
          </a:p>
        </p:txBody>
      </p:sp>
      <p:pic>
        <p:nvPicPr>
          <p:cNvPr id="8" name="Picture 7">
            <a:extLst>
              <a:ext uri="{FF2B5EF4-FFF2-40B4-BE49-F238E27FC236}">
                <a16:creationId xmlns:a16="http://schemas.microsoft.com/office/drawing/2014/main" id="{959682A5-4DDB-7589-908C-C1904A5E69CD}"/>
              </a:ext>
            </a:extLst>
          </p:cNvPr>
          <p:cNvPicPr>
            <a:picLocks noChangeAspect="1"/>
          </p:cNvPicPr>
          <p:nvPr/>
        </p:nvPicPr>
        <p:blipFill>
          <a:blip r:embed="rId2"/>
          <a:stretch>
            <a:fillRect/>
          </a:stretch>
        </p:blipFill>
        <p:spPr>
          <a:xfrm>
            <a:off x="4847382" y="2660588"/>
            <a:ext cx="3703641" cy="960203"/>
          </a:xfrm>
          <a:prstGeom prst="rect">
            <a:avLst/>
          </a:prstGeom>
        </p:spPr>
      </p:pic>
      <p:sp>
        <p:nvSpPr>
          <p:cNvPr id="10" name="TextBox 9">
            <a:extLst>
              <a:ext uri="{FF2B5EF4-FFF2-40B4-BE49-F238E27FC236}">
                <a16:creationId xmlns:a16="http://schemas.microsoft.com/office/drawing/2014/main" id="{1F448645-6187-D14A-5BD8-273C1CB48E85}"/>
              </a:ext>
            </a:extLst>
          </p:cNvPr>
          <p:cNvSpPr txBox="1"/>
          <p:nvPr/>
        </p:nvSpPr>
        <p:spPr>
          <a:xfrm>
            <a:off x="1685041" y="3623648"/>
            <a:ext cx="6103854" cy="646331"/>
          </a:xfrm>
          <a:prstGeom prst="rect">
            <a:avLst/>
          </a:prstGeom>
          <a:noFill/>
        </p:spPr>
        <p:txBody>
          <a:bodyPr wrap="square">
            <a:spAutoFit/>
          </a:bodyPr>
          <a:lstStyle/>
          <a:p>
            <a:r>
              <a:rPr lang="en-US" b="1" dirty="0"/>
              <a:t>Example</a:t>
            </a:r>
          </a:p>
          <a:p>
            <a:r>
              <a:rPr lang="en-US" dirty="0"/>
              <a:t>Sort the list numerically:</a:t>
            </a:r>
          </a:p>
        </p:txBody>
      </p:sp>
      <p:pic>
        <p:nvPicPr>
          <p:cNvPr id="12" name="Picture 11">
            <a:extLst>
              <a:ext uri="{FF2B5EF4-FFF2-40B4-BE49-F238E27FC236}">
                <a16:creationId xmlns:a16="http://schemas.microsoft.com/office/drawing/2014/main" id="{F70AB85E-3532-76E9-A299-632833190124}"/>
              </a:ext>
            </a:extLst>
          </p:cNvPr>
          <p:cNvPicPr>
            <a:picLocks noChangeAspect="1"/>
          </p:cNvPicPr>
          <p:nvPr/>
        </p:nvPicPr>
        <p:blipFill>
          <a:blip r:embed="rId3"/>
          <a:stretch>
            <a:fillRect/>
          </a:stretch>
        </p:blipFill>
        <p:spPr>
          <a:xfrm>
            <a:off x="4812920" y="3787020"/>
            <a:ext cx="3822033" cy="929721"/>
          </a:xfrm>
          <a:prstGeom prst="rect">
            <a:avLst/>
          </a:prstGeom>
        </p:spPr>
      </p:pic>
    </p:spTree>
    <p:extLst>
      <p:ext uri="{BB962C8B-B14F-4D97-AF65-F5344CB8AC3E}">
        <p14:creationId xmlns:p14="http://schemas.microsoft.com/office/powerpoint/2010/main" val="31018979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0630-4C1D-6C9C-A1CC-E9328D7E17BE}"/>
              </a:ext>
            </a:extLst>
          </p:cNvPr>
          <p:cNvSpPr>
            <a:spLocks noGrp="1"/>
          </p:cNvSpPr>
          <p:nvPr>
            <p:ph idx="1"/>
          </p:nvPr>
        </p:nvSpPr>
        <p:spPr/>
        <p:txBody>
          <a:bodyPr/>
          <a:lstStyle/>
          <a:p>
            <a:r>
              <a:rPr lang="en-US" b="1" dirty="0"/>
              <a:t>Example</a:t>
            </a:r>
          </a:p>
          <a:p>
            <a:r>
              <a:rPr lang="en-US" dirty="0"/>
              <a:t>Sort the list descending:</a:t>
            </a:r>
          </a:p>
          <a:p>
            <a:endParaRPr lang="en-PH" dirty="0"/>
          </a:p>
        </p:txBody>
      </p:sp>
      <p:sp>
        <p:nvSpPr>
          <p:cNvPr id="4" name="Rectangle 1">
            <a:extLst>
              <a:ext uri="{FF2B5EF4-FFF2-40B4-BE49-F238E27FC236}">
                <a16:creationId xmlns:a16="http://schemas.microsoft.com/office/drawing/2014/main" id="{06916C7C-A6C8-09BD-29EF-C2B99FE8F19B}"/>
              </a:ext>
            </a:extLst>
          </p:cNvPr>
          <p:cNvSpPr>
            <a:spLocks noGrp="1" noChangeArrowheads="1"/>
          </p:cNvSpPr>
          <p:nvPr>
            <p:ph type="title"/>
          </p:nvPr>
        </p:nvSpPr>
        <p:spPr bwMode="auto">
          <a:xfrm>
            <a:off x="1451579" y="975193"/>
            <a:ext cx="72803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Sort Descending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sort descending, use the keyword argument </a:t>
            </a:r>
            <a:r>
              <a:rPr kumimoji="0" lang="en-US" altLang="en-US" sz="2000" b="0" i="0" u="none" strike="noStrike" cap="none" normalizeH="0" baseline="0" dirty="0">
                <a:ln>
                  <a:noFill/>
                </a:ln>
                <a:solidFill>
                  <a:schemeClr val="tx1"/>
                </a:solidFill>
                <a:effectLst/>
                <a:latin typeface="Arial Unicode MS"/>
              </a:rPr>
              <a:t>reverse = True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0A53523-93AC-D3D6-C4D3-B50D848159D1}"/>
              </a:ext>
            </a:extLst>
          </p:cNvPr>
          <p:cNvPicPr>
            <a:picLocks noChangeAspect="1"/>
          </p:cNvPicPr>
          <p:nvPr/>
        </p:nvPicPr>
        <p:blipFill>
          <a:blip r:embed="rId2"/>
          <a:stretch>
            <a:fillRect/>
          </a:stretch>
        </p:blipFill>
        <p:spPr>
          <a:xfrm>
            <a:off x="4941691" y="2192750"/>
            <a:ext cx="3749365" cy="983065"/>
          </a:xfrm>
          <a:prstGeom prst="rect">
            <a:avLst/>
          </a:prstGeom>
        </p:spPr>
      </p:pic>
      <p:sp>
        <p:nvSpPr>
          <p:cNvPr id="8" name="TextBox 7">
            <a:extLst>
              <a:ext uri="{FF2B5EF4-FFF2-40B4-BE49-F238E27FC236}">
                <a16:creationId xmlns:a16="http://schemas.microsoft.com/office/drawing/2014/main" id="{0398FBA1-37C6-B7A2-73F8-FC0133E978B6}"/>
              </a:ext>
            </a:extLst>
          </p:cNvPr>
          <p:cNvSpPr txBox="1"/>
          <p:nvPr/>
        </p:nvSpPr>
        <p:spPr>
          <a:xfrm>
            <a:off x="1675615" y="3399316"/>
            <a:ext cx="6103854" cy="646331"/>
          </a:xfrm>
          <a:prstGeom prst="rect">
            <a:avLst/>
          </a:prstGeom>
          <a:noFill/>
        </p:spPr>
        <p:txBody>
          <a:bodyPr wrap="square">
            <a:spAutoFit/>
          </a:bodyPr>
          <a:lstStyle/>
          <a:p>
            <a:r>
              <a:rPr lang="en-US" b="1" dirty="0"/>
              <a:t>Example</a:t>
            </a:r>
          </a:p>
          <a:p>
            <a:r>
              <a:rPr lang="en-US" dirty="0"/>
              <a:t>Sort the list descending:</a:t>
            </a:r>
          </a:p>
        </p:txBody>
      </p:sp>
      <p:pic>
        <p:nvPicPr>
          <p:cNvPr id="10" name="Picture 9">
            <a:extLst>
              <a:ext uri="{FF2B5EF4-FFF2-40B4-BE49-F238E27FC236}">
                <a16:creationId xmlns:a16="http://schemas.microsoft.com/office/drawing/2014/main" id="{5DEAF370-E50E-F7E1-B022-9FA42AD565F6}"/>
              </a:ext>
            </a:extLst>
          </p:cNvPr>
          <p:cNvPicPr>
            <a:picLocks noChangeAspect="1"/>
          </p:cNvPicPr>
          <p:nvPr/>
        </p:nvPicPr>
        <p:blipFill>
          <a:blip r:embed="rId3"/>
          <a:stretch>
            <a:fillRect/>
          </a:stretch>
        </p:blipFill>
        <p:spPr>
          <a:xfrm>
            <a:off x="4941691" y="3508468"/>
            <a:ext cx="3749365" cy="937341"/>
          </a:xfrm>
          <a:prstGeom prst="rect">
            <a:avLst/>
          </a:prstGeom>
        </p:spPr>
      </p:pic>
      <p:sp>
        <p:nvSpPr>
          <p:cNvPr id="13" name="TextBox 12">
            <a:extLst>
              <a:ext uri="{FF2B5EF4-FFF2-40B4-BE49-F238E27FC236}">
                <a16:creationId xmlns:a16="http://schemas.microsoft.com/office/drawing/2014/main" id="{6D04A417-180E-B32C-678F-73F27BB1620D}"/>
              </a:ext>
            </a:extLst>
          </p:cNvPr>
          <p:cNvSpPr txBox="1"/>
          <p:nvPr/>
        </p:nvSpPr>
        <p:spPr>
          <a:xfrm>
            <a:off x="283923" y="4045647"/>
            <a:ext cx="4807819" cy="2031325"/>
          </a:xfrm>
          <a:prstGeom prst="rect">
            <a:avLst/>
          </a:prstGeom>
          <a:noFill/>
        </p:spPr>
        <p:txBody>
          <a:bodyPr wrap="square">
            <a:spAutoFit/>
          </a:bodyPr>
          <a:lstStyle/>
          <a:p>
            <a:r>
              <a:rPr lang="en-US" dirty="0"/>
              <a:t>Customize Sort Function</a:t>
            </a:r>
          </a:p>
          <a:p>
            <a:endParaRPr lang="en-US" dirty="0"/>
          </a:p>
          <a:p>
            <a:r>
              <a:rPr lang="en-US" dirty="0"/>
              <a:t>You can also customize your own function by using the keyword argument key = function.</a:t>
            </a:r>
          </a:p>
          <a:p>
            <a:endParaRPr lang="en-US" dirty="0"/>
          </a:p>
          <a:p>
            <a:r>
              <a:rPr lang="en-US" dirty="0"/>
              <a:t>The function will return a number that will be used to sort the list (the lowest number first):</a:t>
            </a:r>
            <a:endParaRPr lang="en-PH" dirty="0"/>
          </a:p>
        </p:txBody>
      </p:sp>
      <p:sp>
        <p:nvSpPr>
          <p:cNvPr id="15" name="TextBox 14">
            <a:extLst>
              <a:ext uri="{FF2B5EF4-FFF2-40B4-BE49-F238E27FC236}">
                <a16:creationId xmlns:a16="http://schemas.microsoft.com/office/drawing/2014/main" id="{03107E96-741F-88F5-49E1-6EF38F1D631F}"/>
              </a:ext>
            </a:extLst>
          </p:cNvPr>
          <p:cNvSpPr txBox="1"/>
          <p:nvPr/>
        </p:nvSpPr>
        <p:spPr>
          <a:xfrm>
            <a:off x="5091742" y="4533011"/>
            <a:ext cx="6103854" cy="646331"/>
          </a:xfrm>
          <a:prstGeom prst="rect">
            <a:avLst/>
          </a:prstGeom>
          <a:noFill/>
        </p:spPr>
        <p:txBody>
          <a:bodyPr wrap="square">
            <a:spAutoFit/>
          </a:bodyPr>
          <a:lstStyle/>
          <a:p>
            <a:r>
              <a:rPr lang="en-US" b="1" dirty="0"/>
              <a:t>Example</a:t>
            </a:r>
          </a:p>
          <a:p>
            <a:r>
              <a:rPr lang="en-US" dirty="0"/>
              <a:t>Sort the list based on how close the number is to 50:</a:t>
            </a:r>
          </a:p>
        </p:txBody>
      </p:sp>
      <p:pic>
        <p:nvPicPr>
          <p:cNvPr id="17" name="Picture 16">
            <a:extLst>
              <a:ext uri="{FF2B5EF4-FFF2-40B4-BE49-F238E27FC236}">
                <a16:creationId xmlns:a16="http://schemas.microsoft.com/office/drawing/2014/main" id="{659CA2BD-A583-8AAE-91F4-A20DD3BDE48E}"/>
              </a:ext>
            </a:extLst>
          </p:cNvPr>
          <p:cNvPicPr>
            <a:picLocks noChangeAspect="1"/>
          </p:cNvPicPr>
          <p:nvPr/>
        </p:nvPicPr>
        <p:blipFill>
          <a:blip r:embed="rId4"/>
          <a:stretch>
            <a:fillRect/>
          </a:stretch>
        </p:blipFill>
        <p:spPr>
          <a:xfrm>
            <a:off x="6369377" y="5220246"/>
            <a:ext cx="4128700" cy="1193178"/>
          </a:xfrm>
          <a:prstGeom prst="rect">
            <a:avLst/>
          </a:prstGeom>
        </p:spPr>
      </p:pic>
    </p:spTree>
    <p:extLst>
      <p:ext uri="{BB962C8B-B14F-4D97-AF65-F5344CB8AC3E}">
        <p14:creationId xmlns:p14="http://schemas.microsoft.com/office/powerpoint/2010/main" val="39324320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0FB0-0271-F69F-985E-98A4B5FCD507}"/>
              </a:ext>
            </a:extLst>
          </p:cNvPr>
          <p:cNvSpPr>
            <a:spLocks noGrp="1"/>
          </p:cNvSpPr>
          <p:nvPr>
            <p:ph type="title"/>
          </p:nvPr>
        </p:nvSpPr>
        <p:spPr/>
        <p:txBody>
          <a:bodyPr>
            <a:noAutofit/>
          </a:bodyPr>
          <a:lstStyle/>
          <a:p>
            <a:r>
              <a:rPr lang="en-US" sz="1800" dirty="0"/>
              <a:t>Case Insensitive Sort</a:t>
            </a:r>
            <a:br>
              <a:rPr lang="en-US" sz="1800" dirty="0"/>
            </a:br>
            <a:br>
              <a:rPr lang="en-US" sz="1800" dirty="0"/>
            </a:br>
            <a:r>
              <a:rPr lang="en-US" sz="1800" dirty="0"/>
              <a:t>By default the sort() method is case sensitive, resulting in all capital letters being sorted before lower case letters:</a:t>
            </a:r>
            <a:endParaRPr lang="en-PH" sz="1800" dirty="0"/>
          </a:p>
        </p:txBody>
      </p:sp>
      <p:sp>
        <p:nvSpPr>
          <p:cNvPr id="3" name="Content Placeholder 2">
            <a:extLst>
              <a:ext uri="{FF2B5EF4-FFF2-40B4-BE49-F238E27FC236}">
                <a16:creationId xmlns:a16="http://schemas.microsoft.com/office/drawing/2014/main" id="{9D4525D3-C5FC-2425-648C-DAC077E2D3DB}"/>
              </a:ext>
            </a:extLst>
          </p:cNvPr>
          <p:cNvSpPr>
            <a:spLocks noGrp="1"/>
          </p:cNvSpPr>
          <p:nvPr>
            <p:ph idx="1"/>
          </p:nvPr>
        </p:nvSpPr>
        <p:spPr/>
        <p:txBody>
          <a:bodyPr/>
          <a:lstStyle/>
          <a:p>
            <a:r>
              <a:rPr lang="en-US" b="1" dirty="0"/>
              <a:t>Example</a:t>
            </a:r>
          </a:p>
          <a:p>
            <a:r>
              <a:rPr lang="en-US" dirty="0"/>
              <a:t>Case sensitive sorting can give an unexpected result:</a:t>
            </a:r>
          </a:p>
        </p:txBody>
      </p:sp>
      <p:pic>
        <p:nvPicPr>
          <p:cNvPr id="5" name="Picture 4">
            <a:extLst>
              <a:ext uri="{FF2B5EF4-FFF2-40B4-BE49-F238E27FC236}">
                <a16:creationId xmlns:a16="http://schemas.microsoft.com/office/drawing/2014/main" id="{4C198764-5F76-0CEB-4970-1B5FE1DF9CB7}"/>
              </a:ext>
            </a:extLst>
          </p:cNvPr>
          <p:cNvPicPr>
            <a:picLocks noChangeAspect="1"/>
          </p:cNvPicPr>
          <p:nvPr/>
        </p:nvPicPr>
        <p:blipFill>
          <a:blip r:embed="rId2"/>
          <a:stretch>
            <a:fillRect/>
          </a:stretch>
        </p:blipFill>
        <p:spPr>
          <a:xfrm>
            <a:off x="7311124" y="2096478"/>
            <a:ext cx="3429297" cy="1005927"/>
          </a:xfrm>
          <a:prstGeom prst="rect">
            <a:avLst/>
          </a:prstGeom>
        </p:spPr>
      </p:pic>
      <p:sp>
        <p:nvSpPr>
          <p:cNvPr id="7" name="TextBox 6">
            <a:extLst>
              <a:ext uri="{FF2B5EF4-FFF2-40B4-BE49-F238E27FC236}">
                <a16:creationId xmlns:a16="http://schemas.microsoft.com/office/drawing/2014/main" id="{F28D7C19-CAC0-E96D-D37D-F16F3C3FD075}"/>
              </a:ext>
            </a:extLst>
          </p:cNvPr>
          <p:cNvSpPr txBox="1"/>
          <p:nvPr/>
        </p:nvSpPr>
        <p:spPr>
          <a:xfrm>
            <a:off x="1451579" y="3313475"/>
            <a:ext cx="6103854" cy="646331"/>
          </a:xfrm>
          <a:prstGeom prst="rect">
            <a:avLst/>
          </a:prstGeom>
          <a:noFill/>
        </p:spPr>
        <p:txBody>
          <a:bodyPr wrap="square">
            <a:spAutoFit/>
          </a:bodyPr>
          <a:lstStyle/>
          <a:p>
            <a:r>
              <a:rPr lang="en-US" b="1" dirty="0"/>
              <a:t>Example</a:t>
            </a:r>
          </a:p>
          <a:p>
            <a:r>
              <a:rPr lang="en-US" dirty="0"/>
              <a:t>Perform a case-insensitive sort of the list:</a:t>
            </a:r>
          </a:p>
        </p:txBody>
      </p:sp>
      <p:pic>
        <p:nvPicPr>
          <p:cNvPr id="9" name="Picture 8">
            <a:extLst>
              <a:ext uri="{FF2B5EF4-FFF2-40B4-BE49-F238E27FC236}">
                <a16:creationId xmlns:a16="http://schemas.microsoft.com/office/drawing/2014/main" id="{99CBB318-63F9-6119-C9C3-DED08937217A}"/>
              </a:ext>
            </a:extLst>
          </p:cNvPr>
          <p:cNvPicPr>
            <a:picLocks noChangeAspect="1"/>
          </p:cNvPicPr>
          <p:nvPr/>
        </p:nvPicPr>
        <p:blipFill>
          <a:blip r:embed="rId3"/>
          <a:stretch>
            <a:fillRect/>
          </a:stretch>
        </p:blipFill>
        <p:spPr>
          <a:xfrm>
            <a:off x="6253216" y="3472083"/>
            <a:ext cx="3414056" cy="975445"/>
          </a:xfrm>
          <a:prstGeom prst="rect">
            <a:avLst/>
          </a:prstGeom>
        </p:spPr>
      </p:pic>
      <p:sp>
        <p:nvSpPr>
          <p:cNvPr id="12" name="TextBox 11">
            <a:extLst>
              <a:ext uri="{FF2B5EF4-FFF2-40B4-BE49-F238E27FC236}">
                <a16:creationId xmlns:a16="http://schemas.microsoft.com/office/drawing/2014/main" id="{A678655C-1165-4BD1-A21B-8C11D9B3B84A}"/>
              </a:ext>
            </a:extLst>
          </p:cNvPr>
          <p:cNvSpPr txBox="1"/>
          <p:nvPr/>
        </p:nvSpPr>
        <p:spPr>
          <a:xfrm>
            <a:off x="459557" y="4048513"/>
            <a:ext cx="4744039" cy="2031325"/>
          </a:xfrm>
          <a:prstGeom prst="rect">
            <a:avLst/>
          </a:prstGeom>
          <a:noFill/>
        </p:spPr>
        <p:txBody>
          <a:bodyPr wrap="square">
            <a:spAutoFit/>
          </a:bodyPr>
          <a:lstStyle/>
          <a:p>
            <a:r>
              <a:rPr lang="en-US" dirty="0"/>
              <a:t>Reverse Order</a:t>
            </a:r>
          </a:p>
          <a:p>
            <a:endParaRPr lang="en-US" dirty="0"/>
          </a:p>
          <a:p>
            <a:r>
              <a:rPr lang="en-US" dirty="0"/>
              <a:t>What if you want to reverse the order of a list, regardless of the alphabet?</a:t>
            </a:r>
          </a:p>
          <a:p>
            <a:endParaRPr lang="en-US" dirty="0"/>
          </a:p>
          <a:p>
            <a:r>
              <a:rPr lang="en-US" dirty="0"/>
              <a:t>The reverse() method reverses the current sorting order of the elements.</a:t>
            </a:r>
            <a:endParaRPr lang="en-PH" dirty="0"/>
          </a:p>
        </p:txBody>
      </p:sp>
      <p:sp>
        <p:nvSpPr>
          <p:cNvPr id="14" name="TextBox 13">
            <a:extLst>
              <a:ext uri="{FF2B5EF4-FFF2-40B4-BE49-F238E27FC236}">
                <a16:creationId xmlns:a16="http://schemas.microsoft.com/office/drawing/2014/main" id="{5959227D-B89E-119D-F399-354D7397E215}"/>
              </a:ext>
            </a:extLst>
          </p:cNvPr>
          <p:cNvSpPr txBox="1"/>
          <p:nvPr/>
        </p:nvSpPr>
        <p:spPr>
          <a:xfrm>
            <a:off x="4766213" y="4943579"/>
            <a:ext cx="6103854" cy="646331"/>
          </a:xfrm>
          <a:prstGeom prst="rect">
            <a:avLst/>
          </a:prstGeom>
          <a:noFill/>
        </p:spPr>
        <p:txBody>
          <a:bodyPr wrap="square">
            <a:spAutoFit/>
          </a:bodyPr>
          <a:lstStyle/>
          <a:p>
            <a:r>
              <a:rPr lang="en-US" b="1" dirty="0"/>
              <a:t>Example</a:t>
            </a:r>
          </a:p>
          <a:p>
            <a:r>
              <a:rPr lang="en-US" dirty="0"/>
              <a:t>Reverse the order of the list items:</a:t>
            </a:r>
          </a:p>
        </p:txBody>
      </p:sp>
      <p:pic>
        <p:nvPicPr>
          <p:cNvPr id="16" name="Picture 15">
            <a:extLst>
              <a:ext uri="{FF2B5EF4-FFF2-40B4-BE49-F238E27FC236}">
                <a16:creationId xmlns:a16="http://schemas.microsoft.com/office/drawing/2014/main" id="{CA5E7163-4CDE-BABE-520B-361E9D650A6F}"/>
              </a:ext>
            </a:extLst>
          </p:cNvPr>
          <p:cNvPicPr>
            <a:picLocks noChangeAspect="1"/>
          </p:cNvPicPr>
          <p:nvPr/>
        </p:nvPicPr>
        <p:blipFill>
          <a:blip r:embed="rId4"/>
          <a:stretch>
            <a:fillRect/>
          </a:stretch>
        </p:blipFill>
        <p:spPr>
          <a:xfrm>
            <a:off x="8313762" y="4788000"/>
            <a:ext cx="3314987" cy="1262632"/>
          </a:xfrm>
          <a:prstGeom prst="rect">
            <a:avLst/>
          </a:prstGeom>
        </p:spPr>
      </p:pic>
    </p:spTree>
    <p:extLst>
      <p:ext uri="{BB962C8B-B14F-4D97-AF65-F5344CB8AC3E}">
        <p14:creationId xmlns:p14="http://schemas.microsoft.com/office/powerpoint/2010/main" val="187435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094D-503B-0234-B15A-C22D0488CF35}"/>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2000" b="0" i="0" u="none" strike="noStrike" cap="none" normalizeH="0" baseline="0" dirty="0">
                <a:ln>
                  <a:noFill/>
                </a:ln>
                <a:solidFill>
                  <a:schemeClr val="tx1"/>
                </a:solidFill>
                <a:effectLst/>
                <a:latin typeface="Arial" panose="020B0604020202020204" pitchFamily="34" charset="0"/>
              </a:rPr>
              <a:t>Comments can be used to explain Python code.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Comments can be used to make the code more readable.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Comments can be used to prevent execution when testing code.</a:t>
            </a:r>
            <a:endParaRPr lang="en-PH" sz="2000" dirty="0"/>
          </a:p>
        </p:txBody>
      </p:sp>
      <p:sp>
        <p:nvSpPr>
          <p:cNvPr id="3" name="Content Placeholder 2">
            <a:extLst>
              <a:ext uri="{FF2B5EF4-FFF2-40B4-BE49-F238E27FC236}">
                <a16:creationId xmlns:a16="http://schemas.microsoft.com/office/drawing/2014/main" id="{E8EBECA4-E502-F08A-3437-444AE1195D81}"/>
              </a:ext>
            </a:extLst>
          </p:cNvPr>
          <p:cNvSpPr>
            <a:spLocks noGrp="1"/>
          </p:cNvSpPr>
          <p:nvPr>
            <p:ph idx="1"/>
          </p:nvPr>
        </p:nvSpPr>
        <p:spPr/>
        <p:txBody>
          <a:bodyPr/>
          <a:lstStyle/>
          <a:p>
            <a:r>
              <a:rPr lang="en-PH" b="1" dirty="0"/>
              <a:t>Creating a Comment</a:t>
            </a:r>
          </a:p>
          <a:p>
            <a:endParaRPr lang="en-PH" dirty="0"/>
          </a:p>
        </p:txBody>
      </p:sp>
      <p:sp>
        <p:nvSpPr>
          <p:cNvPr id="5" name="TextBox 4">
            <a:extLst>
              <a:ext uri="{FF2B5EF4-FFF2-40B4-BE49-F238E27FC236}">
                <a16:creationId xmlns:a16="http://schemas.microsoft.com/office/drawing/2014/main" id="{CFEA646E-F676-8D60-C426-682409ABD633}"/>
              </a:ext>
            </a:extLst>
          </p:cNvPr>
          <p:cNvSpPr txBox="1"/>
          <p:nvPr/>
        </p:nvSpPr>
        <p:spPr>
          <a:xfrm>
            <a:off x="2599441" y="2619808"/>
            <a:ext cx="6103854" cy="369332"/>
          </a:xfrm>
          <a:prstGeom prst="rect">
            <a:avLst/>
          </a:prstGeom>
          <a:noFill/>
        </p:spPr>
        <p:txBody>
          <a:bodyPr wrap="square">
            <a:spAutoFit/>
          </a:bodyPr>
          <a:lstStyle/>
          <a:p>
            <a:r>
              <a:rPr lang="en-US" dirty="0"/>
              <a:t>Comments starts with a #, and Python will ignore them:</a:t>
            </a:r>
            <a:endParaRPr lang="en-PH" dirty="0"/>
          </a:p>
        </p:txBody>
      </p:sp>
      <p:pic>
        <p:nvPicPr>
          <p:cNvPr id="6" name="Picture 5">
            <a:extLst>
              <a:ext uri="{FF2B5EF4-FFF2-40B4-BE49-F238E27FC236}">
                <a16:creationId xmlns:a16="http://schemas.microsoft.com/office/drawing/2014/main" id="{CB3A9BC1-320B-6B8B-2D59-C598BE80531A}"/>
              </a:ext>
            </a:extLst>
          </p:cNvPr>
          <p:cNvPicPr>
            <a:picLocks noChangeAspect="1"/>
          </p:cNvPicPr>
          <p:nvPr/>
        </p:nvPicPr>
        <p:blipFill>
          <a:blip r:embed="rId2"/>
          <a:stretch>
            <a:fillRect/>
          </a:stretch>
        </p:blipFill>
        <p:spPr>
          <a:xfrm>
            <a:off x="4410277" y="3251404"/>
            <a:ext cx="5629270" cy="2513647"/>
          </a:xfrm>
          <a:prstGeom prst="rect">
            <a:avLst/>
          </a:prstGeom>
        </p:spPr>
      </p:pic>
    </p:spTree>
    <p:extLst>
      <p:ext uri="{BB962C8B-B14F-4D97-AF65-F5344CB8AC3E}">
        <p14:creationId xmlns:p14="http://schemas.microsoft.com/office/powerpoint/2010/main" val="307135519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8386-7567-AB7F-919B-8CFC87A6E3B5}"/>
              </a:ext>
            </a:extLst>
          </p:cNvPr>
          <p:cNvSpPr>
            <a:spLocks noGrp="1"/>
          </p:cNvSpPr>
          <p:nvPr>
            <p:ph type="title"/>
          </p:nvPr>
        </p:nvSpPr>
        <p:spPr/>
        <p:txBody>
          <a:bodyPr/>
          <a:lstStyle/>
          <a:p>
            <a:r>
              <a:rPr lang="en-PH" b="1" dirty="0"/>
              <a:t>Python - Copy Lists</a:t>
            </a:r>
            <a:br>
              <a:rPr lang="en-PH" b="1" dirty="0"/>
            </a:br>
            <a:endParaRPr lang="en-PH" dirty="0"/>
          </a:p>
        </p:txBody>
      </p:sp>
      <p:sp>
        <p:nvSpPr>
          <p:cNvPr id="3" name="Content Placeholder 2">
            <a:extLst>
              <a:ext uri="{FF2B5EF4-FFF2-40B4-BE49-F238E27FC236}">
                <a16:creationId xmlns:a16="http://schemas.microsoft.com/office/drawing/2014/main" id="{3B0DD946-F162-A723-6BB3-F611662BA1EA}"/>
              </a:ext>
            </a:extLst>
          </p:cNvPr>
          <p:cNvSpPr>
            <a:spLocks noGrp="1"/>
          </p:cNvSpPr>
          <p:nvPr>
            <p:ph idx="1"/>
          </p:nvPr>
        </p:nvSpPr>
        <p:spPr/>
        <p:txBody>
          <a:bodyPr>
            <a:normAutofit/>
          </a:bodyPr>
          <a:lstStyle/>
          <a:p>
            <a:r>
              <a:rPr lang="en-US" sz="1600" dirty="0"/>
              <a:t>Copy a List</a:t>
            </a:r>
          </a:p>
          <a:p>
            <a:r>
              <a:rPr lang="en-US" sz="1600" dirty="0"/>
              <a:t>You cannot copy a list simply by typing list2 = list1, because: list2 will only be a reference to list1, and changes made in list1 will automatically also be made in list2.</a:t>
            </a:r>
          </a:p>
          <a:p>
            <a:r>
              <a:rPr lang="en-US" sz="1600" dirty="0"/>
              <a:t>There are ways to make a copy, one way is to use the built-in List method copy().</a:t>
            </a:r>
            <a:endParaRPr lang="en-PH" sz="1600" dirty="0"/>
          </a:p>
        </p:txBody>
      </p:sp>
      <p:sp>
        <p:nvSpPr>
          <p:cNvPr id="4" name="Rectangle 1">
            <a:extLst>
              <a:ext uri="{FF2B5EF4-FFF2-40B4-BE49-F238E27FC236}">
                <a16:creationId xmlns:a16="http://schemas.microsoft.com/office/drawing/2014/main" id="{B27D9847-9F5A-3D1E-5E16-810241843AC9}"/>
              </a:ext>
            </a:extLst>
          </p:cNvPr>
          <p:cNvSpPr>
            <a:spLocks noChangeArrowheads="1"/>
          </p:cNvSpPr>
          <p:nvPr/>
        </p:nvSpPr>
        <p:spPr bwMode="auto">
          <a:xfrm>
            <a:off x="772998" y="3589381"/>
            <a:ext cx="31886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Make a copy of a list with the </a:t>
            </a:r>
            <a:r>
              <a:rPr kumimoji="0" lang="en-US" altLang="en-US" sz="1200" b="0" i="0" u="none" strike="noStrike" cap="none" normalizeH="0" baseline="0" dirty="0">
                <a:ln>
                  <a:noFill/>
                </a:ln>
                <a:solidFill>
                  <a:schemeClr val="tx1"/>
                </a:solidFill>
                <a:effectLst/>
                <a:latin typeface="Arial Unicode MS"/>
              </a:rPr>
              <a:t>copy()</a:t>
            </a:r>
            <a:r>
              <a:rPr kumimoji="0" lang="en-US" altLang="en-US" sz="1200" b="0" i="0" u="none" strike="noStrike" cap="none" normalizeH="0" baseline="0" dirty="0">
                <a:ln>
                  <a:noFill/>
                </a:ln>
                <a:solidFill>
                  <a:schemeClr val="tx1"/>
                </a:solidFill>
                <a:effectLst/>
              </a:rPr>
              <a:t> method:</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6BCC20E-7876-4F71-8346-0EA9A8B30915}"/>
              </a:ext>
            </a:extLst>
          </p:cNvPr>
          <p:cNvPicPr>
            <a:picLocks noChangeAspect="1"/>
          </p:cNvPicPr>
          <p:nvPr/>
        </p:nvPicPr>
        <p:blipFill>
          <a:blip r:embed="rId2"/>
          <a:stretch>
            <a:fillRect/>
          </a:stretch>
        </p:blipFill>
        <p:spPr>
          <a:xfrm>
            <a:off x="4061879" y="3568722"/>
            <a:ext cx="3078747" cy="960203"/>
          </a:xfrm>
          <a:prstGeom prst="rect">
            <a:avLst/>
          </a:prstGeom>
        </p:spPr>
      </p:pic>
      <p:pic>
        <p:nvPicPr>
          <p:cNvPr id="9" name="Picture 8">
            <a:extLst>
              <a:ext uri="{FF2B5EF4-FFF2-40B4-BE49-F238E27FC236}">
                <a16:creationId xmlns:a16="http://schemas.microsoft.com/office/drawing/2014/main" id="{D23D61BF-05A6-F52F-2DC8-B484724DFFAD}"/>
              </a:ext>
            </a:extLst>
          </p:cNvPr>
          <p:cNvPicPr>
            <a:picLocks noChangeAspect="1"/>
          </p:cNvPicPr>
          <p:nvPr/>
        </p:nvPicPr>
        <p:blipFill>
          <a:blip r:embed="rId3"/>
          <a:stretch>
            <a:fillRect/>
          </a:stretch>
        </p:blipFill>
        <p:spPr>
          <a:xfrm>
            <a:off x="483699" y="4657667"/>
            <a:ext cx="6303810" cy="499915"/>
          </a:xfrm>
          <a:prstGeom prst="rect">
            <a:avLst/>
          </a:prstGeom>
        </p:spPr>
      </p:pic>
      <p:sp>
        <p:nvSpPr>
          <p:cNvPr id="11" name="TextBox 10">
            <a:extLst>
              <a:ext uri="{FF2B5EF4-FFF2-40B4-BE49-F238E27FC236}">
                <a16:creationId xmlns:a16="http://schemas.microsoft.com/office/drawing/2014/main" id="{18FE4A00-ADB9-9317-AF71-4D40D39FF3ED}"/>
              </a:ext>
            </a:extLst>
          </p:cNvPr>
          <p:cNvSpPr txBox="1"/>
          <p:nvPr/>
        </p:nvSpPr>
        <p:spPr>
          <a:xfrm>
            <a:off x="1451579" y="5090015"/>
            <a:ext cx="6103854" cy="923330"/>
          </a:xfrm>
          <a:prstGeom prst="rect">
            <a:avLst/>
          </a:prstGeom>
          <a:noFill/>
        </p:spPr>
        <p:txBody>
          <a:bodyPr wrap="square">
            <a:spAutoFit/>
          </a:bodyPr>
          <a:lstStyle/>
          <a:p>
            <a:r>
              <a:rPr lang="en-US" dirty="0"/>
              <a:t>Example</a:t>
            </a:r>
          </a:p>
          <a:p>
            <a:endParaRPr lang="en-US" dirty="0"/>
          </a:p>
          <a:p>
            <a:r>
              <a:rPr lang="en-US" dirty="0"/>
              <a:t>Make a copy of a list with the list() method:</a:t>
            </a:r>
            <a:endParaRPr lang="en-PH" dirty="0"/>
          </a:p>
        </p:txBody>
      </p:sp>
      <p:pic>
        <p:nvPicPr>
          <p:cNvPr id="13" name="Picture 12">
            <a:extLst>
              <a:ext uri="{FF2B5EF4-FFF2-40B4-BE49-F238E27FC236}">
                <a16:creationId xmlns:a16="http://schemas.microsoft.com/office/drawing/2014/main" id="{AE15010F-C82A-A8AE-4EBD-6C9A77C3830C}"/>
              </a:ext>
            </a:extLst>
          </p:cNvPr>
          <p:cNvPicPr>
            <a:picLocks noChangeAspect="1"/>
          </p:cNvPicPr>
          <p:nvPr/>
        </p:nvPicPr>
        <p:blipFill>
          <a:blip r:embed="rId4"/>
          <a:stretch>
            <a:fillRect/>
          </a:stretch>
        </p:blipFill>
        <p:spPr>
          <a:xfrm>
            <a:off x="6253216" y="5067259"/>
            <a:ext cx="3471996" cy="1036410"/>
          </a:xfrm>
          <a:prstGeom prst="rect">
            <a:avLst/>
          </a:prstGeom>
        </p:spPr>
      </p:pic>
    </p:spTree>
    <p:extLst>
      <p:ext uri="{BB962C8B-B14F-4D97-AF65-F5344CB8AC3E}">
        <p14:creationId xmlns:p14="http://schemas.microsoft.com/office/powerpoint/2010/main" val="263271928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61B3-EEDC-14EB-FAA7-97F9D49B57A6}"/>
              </a:ext>
            </a:extLst>
          </p:cNvPr>
          <p:cNvSpPr>
            <a:spLocks noGrp="1"/>
          </p:cNvSpPr>
          <p:nvPr>
            <p:ph type="title"/>
          </p:nvPr>
        </p:nvSpPr>
        <p:spPr/>
        <p:txBody>
          <a:bodyPr/>
          <a:lstStyle/>
          <a:p>
            <a:r>
              <a:rPr lang="en-PH" b="1" dirty="0"/>
              <a:t>Python - Join Lists</a:t>
            </a:r>
            <a:br>
              <a:rPr lang="en-PH" b="1" dirty="0"/>
            </a:br>
            <a:endParaRPr lang="en-PH" dirty="0"/>
          </a:p>
        </p:txBody>
      </p:sp>
      <p:sp>
        <p:nvSpPr>
          <p:cNvPr id="3" name="Content Placeholder 2">
            <a:extLst>
              <a:ext uri="{FF2B5EF4-FFF2-40B4-BE49-F238E27FC236}">
                <a16:creationId xmlns:a16="http://schemas.microsoft.com/office/drawing/2014/main" id="{1533B2EC-E707-9F81-22EC-8F15D6DB526F}"/>
              </a:ext>
            </a:extLst>
          </p:cNvPr>
          <p:cNvSpPr>
            <a:spLocks noGrp="1"/>
          </p:cNvSpPr>
          <p:nvPr>
            <p:ph idx="1"/>
          </p:nvPr>
        </p:nvSpPr>
        <p:spPr>
          <a:xfrm>
            <a:off x="1451578" y="1412416"/>
            <a:ext cx="9603275" cy="3450613"/>
          </a:xfrm>
        </p:spPr>
        <p:txBody>
          <a:bodyPr/>
          <a:lstStyle/>
          <a:p>
            <a:endParaRPr lang="en-US" dirty="0"/>
          </a:p>
          <a:p>
            <a:r>
              <a:rPr lang="en-US" dirty="0"/>
              <a:t>Join Two Lists</a:t>
            </a:r>
          </a:p>
          <a:p>
            <a:r>
              <a:rPr lang="en-US" dirty="0"/>
              <a:t>There are several ways to join, or concatenate, two or more lists in Python.</a:t>
            </a:r>
          </a:p>
          <a:p>
            <a:r>
              <a:rPr lang="en-US" dirty="0"/>
              <a:t>One of the easiest ways are by using the + operator.</a:t>
            </a:r>
            <a:endParaRPr lang="en-PH" dirty="0"/>
          </a:p>
        </p:txBody>
      </p:sp>
      <p:sp>
        <p:nvSpPr>
          <p:cNvPr id="5" name="TextBox 4">
            <a:extLst>
              <a:ext uri="{FF2B5EF4-FFF2-40B4-BE49-F238E27FC236}">
                <a16:creationId xmlns:a16="http://schemas.microsoft.com/office/drawing/2014/main" id="{8AF74F54-0279-1134-F958-8708AD8DF112}"/>
              </a:ext>
            </a:extLst>
          </p:cNvPr>
          <p:cNvSpPr txBox="1"/>
          <p:nvPr/>
        </p:nvSpPr>
        <p:spPr>
          <a:xfrm>
            <a:off x="1451577" y="3640874"/>
            <a:ext cx="6103854" cy="923330"/>
          </a:xfrm>
          <a:prstGeom prst="rect">
            <a:avLst/>
          </a:prstGeom>
          <a:noFill/>
        </p:spPr>
        <p:txBody>
          <a:bodyPr wrap="square">
            <a:spAutoFit/>
          </a:bodyPr>
          <a:lstStyle/>
          <a:p>
            <a:r>
              <a:rPr lang="en-PH" dirty="0"/>
              <a:t>Example</a:t>
            </a:r>
          </a:p>
          <a:p>
            <a:endParaRPr lang="en-PH" dirty="0"/>
          </a:p>
          <a:p>
            <a:r>
              <a:rPr lang="en-PH" dirty="0"/>
              <a:t>Join two list:</a:t>
            </a:r>
          </a:p>
        </p:txBody>
      </p:sp>
      <p:pic>
        <p:nvPicPr>
          <p:cNvPr id="7" name="Picture 6">
            <a:extLst>
              <a:ext uri="{FF2B5EF4-FFF2-40B4-BE49-F238E27FC236}">
                <a16:creationId xmlns:a16="http://schemas.microsoft.com/office/drawing/2014/main" id="{A21AB521-97C1-999A-5A1A-2D041D4A3202}"/>
              </a:ext>
            </a:extLst>
          </p:cNvPr>
          <p:cNvPicPr>
            <a:picLocks noChangeAspect="1"/>
          </p:cNvPicPr>
          <p:nvPr/>
        </p:nvPicPr>
        <p:blipFill>
          <a:blip r:embed="rId2"/>
          <a:stretch>
            <a:fillRect/>
          </a:stretch>
        </p:blipFill>
        <p:spPr>
          <a:xfrm>
            <a:off x="4754688" y="3685155"/>
            <a:ext cx="5228297" cy="1758099"/>
          </a:xfrm>
          <a:prstGeom prst="rect">
            <a:avLst/>
          </a:prstGeom>
        </p:spPr>
      </p:pic>
    </p:spTree>
    <p:extLst>
      <p:ext uri="{BB962C8B-B14F-4D97-AF65-F5344CB8AC3E}">
        <p14:creationId xmlns:p14="http://schemas.microsoft.com/office/powerpoint/2010/main" val="106133647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371C-33AA-519D-C219-B634F85A570F}"/>
              </a:ext>
            </a:extLst>
          </p:cNvPr>
          <p:cNvSpPr>
            <a:spLocks noGrp="1"/>
          </p:cNvSpPr>
          <p:nvPr>
            <p:ph type="title"/>
          </p:nvPr>
        </p:nvSpPr>
        <p:spPr>
          <a:xfrm>
            <a:off x="1451578" y="1255444"/>
            <a:ext cx="9603275" cy="1049235"/>
          </a:xfrm>
        </p:spPr>
        <p:txBody>
          <a:bodyPr>
            <a:noAutofit/>
          </a:bodyPr>
          <a:lstStyle/>
          <a:p>
            <a:r>
              <a:rPr lang="en-US" sz="1800" dirty="0"/>
              <a:t>Another way to join two lists is by appending all the items from list2 into list1, one by one:</a:t>
            </a:r>
            <a:endParaRPr lang="en-PH" sz="1800" dirty="0"/>
          </a:p>
        </p:txBody>
      </p:sp>
      <p:sp>
        <p:nvSpPr>
          <p:cNvPr id="3" name="Content Placeholder 2">
            <a:extLst>
              <a:ext uri="{FF2B5EF4-FFF2-40B4-BE49-F238E27FC236}">
                <a16:creationId xmlns:a16="http://schemas.microsoft.com/office/drawing/2014/main" id="{04CF6890-EFCD-B8E2-25A4-9EBFD33DC8A5}"/>
              </a:ext>
            </a:extLst>
          </p:cNvPr>
          <p:cNvSpPr>
            <a:spLocks noGrp="1"/>
          </p:cNvSpPr>
          <p:nvPr>
            <p:ph idx="1"/>
          </p:nvPr>
        </p:nvSpPr>
        <p:spPr/>
        <p:txBody>
          <a:bodyPr/>
          <a:lstStyle/>
          <a:p>
            <a:r>
              <a:rPr lang="en-US" b="1" dirty="0"/>
              <a:t>Example</a:t>
            </a:r>
          </a:p>
          <a:p>
            <a:r>
              <a:rPr lang="en-US" dirty="0"/>
              <a:t>Append list2 into list1:</a:t>
            </a:r>
          </a:p>
        </p:txBody>
      </p:sp>
      <p:pic>
        <p:nvPicPr>
          <p:cNvPr id="5" name="Picture 4">
            <a:extLst>
              <a:ext uri="{FF2B5EF4-FFF2-40B4-BE49-F238E27FC236}">
                <a16:creationId xmlns:a16="http://schemas.microsoft.com/office/drawing/2014/main" id="{B52066D4-0B95-4F6A-E824-214BEF6DB4F1}"/>
              </a:ext>
            </a:extLst>
          </p:cNvPr>
          <p:cNvPicPr>
            <a:picLocks noChangeAspect="1"/>
          </p:cNvPicPr>
          <p:nvPr/>
        </p:nvPicPr>
        <p:blipFill>
          <a:blip r:embed="rId2"/>
          <a:stretch>
            <a:fillRect/>
          </a:stretch>
        </p:blipFill>
        <p:spPr>
          <a:xfrm>
            <a:off x="5002458" y="2015732"/>
            <a:ext cx="3227142" cy="1539373"/>
          </a:xfrm>
          <a:prstGeom prst="rect">
            <a:avLst/>
          </a:prstGeom>
        </p:spPr>
      </p:pic>
      <p:sp>
        <p:nvSpPr>
          <p:cNvPr id="8" name="TextBox 7">
            <a:extLst>
              <a:ext uri="{FF2B5EF4-FFF2-40B4-BE49-F238E27FC236}">
                <a16:creationId xmlns:a16="http://schemas.microsoft.com/office/drawing/2014/main" id="{3396E2FA-600F-3B17-1E3D-05A79E8287CB}"/>
              </a:ext>
            </a:extLst>
          </p:cNvPr>
          <p:cNvSpPr txBox="1"/>
          <p:nvPr/>
        </p:nvSpPr>
        <p:spPr>
          <a:xfrm>
            <a:off x="1137146" y="3502118"/>
            <a:ext cx="6103854" cy="646331"/>
          </a:xfrm>
          <a:prstGeom prst="rect">
            <a:avLst/>
          </a:prstGeom>
          <a:noFill/>
        </p:spPr>
        <p:txBody>
          <a:bodyPr wrap="square">
            <a:spAutoFit/>
          </a:bodyPr>
          <a:lstStyle/>
          <a:p>
            <a:r>
              <a:rPr lang="en-US" dirty="0"/>
              <a:t>Or you can use the extend() method, which purpose is to add elements from one list to another list:</a:t>
            </a:r>
            <a:endParaRPr lang="en-PH" dirty="0"/>
          </a:p>
        </p:txBody>
      </p:sp>
      <p:sp>
        <p:nvSpPr>
          <p:cNvPr id="10" name="TextBox 9">
            <a:extLst>
              <a:ext uri="{FF2B5EF4-FFF2-40B4-BE49-F238E27FC236}">
                <a16:creationId xmlns:a16="http://schemas.microsoft.com/office/drawing/2014/main" id="{D3420982-F68F-5332-8BBF-28F7A4E46982}"/>
              </a:ext>
            </a:extLst>
          </p:cNvPr>
          <p:cNvSpPr txBox="1"/>
          <p:nvPr/>
        </p:nvSpPr>
        <p:spPr>
          <a:xfrm>
            <a:off x="1279689" y="4290879"/>
            <a:ext cx="6103854" cy="923330"/>
          </a:xfrm>
          <a:prstGeom prst="rect">
            <a:avLst/>
          </a:prstGeom>
          <a:noFill/>
        </p:spPr>
        <p:txBody>
          <a:bodyPr wrap="square">
            <a:spAutoFit/>
          </a:bodyPr>
          <a:lstStyle/>
          <a:p>
            <a:r>
              <a:rPr lang="en-US" dirty="0"/>
              <a:t>Example</a:t>
            </a:r>
          </a:p>
          <a:p>
            <a:endParaRPr lang="en-US" dirty="0"/>
          </a:p>
          <a:p>
            <a:r>
              <a:rPr lang="en-US" dirty="0"/>
              <a:t>Use the extend() method to add list2 at the end of list1:</a:t>
            </a:r>
            <a:endParaRPr lang="en-PH" dirty="0"/>
          </a:p>
        </p:txBody>
      </p:sp>
      <p:pic>
        <p:nvPicPr>
          <p:cNvPr id="12" name="Picture 11">
            <a:extLst>
              <a:ext uri="{FF2B5EF4-FFF2-40B4-BE49-F238E27FC236}">
                <a16:creationId xmlns:a16="http://schemas.microsoft.com/office/drawing/2014/main" id="{F8120B7D-34A4-19F1-DE73-ADC1D4C223E5}"/>
              </a:ext>
            </a:extLst>
          </p:cNvPr>
          <p:cNvPicPr>
            <a:picLocks noChangeAspect="1"/>
          </p:cNvPicPr>
          <p:nvPr/>
        </p:nvPicPr>
        <p:blipFill>
          <a:blip r:embed="rId3"/>
          <a:stretch>
            <a:fillRect/>
          </a:stretch>
        </p:blipFill>
        <p:spPr>
          <a:xfrm>
            <a:off x="6808346" y="4470134"/>
            <a:ext cx="3532857" cy="1364098"/>
          </a:xfrm>
          <a:prstGeom prst="rect">
            <a:avLst/>
          </a:prstGeom>
        </p:spPr>
      </p:pic>
    </p:spTree>
    <p:extLst>
      <p:ext uri="{BB962C8B-B14F-4D97-AF65-F5344CB8AC3E}">
        <p14:creationId xmlns:p14="http://schemas.microsoft.com/office/powerpoint/2010/main" val="33291347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B10-3C75-40A8-FA21-B7A251F6F026}"/>
              </a:ext>
            </a:extLst>
          </p:cNvPr>
          <p:cNvSpPr>
            <a:spLocks noGrp="1"/>
          </p:cNvSpPr>
          <p:nvPr>
            <p:ph type="title"/>
          </p:nvPr>
        </p:nvSpPr>
        <p:spPr/>
        <p:txBody>
          <a:bodyPr/>
          <a:lstStyle/>
          <a:p>
            <a:r>
              <a:rPr lang="en-PH" b="1" dirty="0"/>
              <a:t>Python - List Methods</a:t>
            </a:r>
            <a:br>
              <a:rPr lang="en-PH" b="1" dirty="0"/>
            </a:br>
            <a:endParaRPr lang="en-PH" dirty="0"/>
          </a:p>
        </p:txBody>
      </p:sp>
      <p:sp>
        <p:nvSpPr>
          <p:cNvPr id="3" name="Content Placeholder 2">
            <a:extLst>
              <a:ext uri="{FF2B5EF4-FFF2-40B4-BE49-F238E27FC236}">
                <a16:creationId xmlns:a16="http://schemas.microsoft.com/office/drawing/2014/main" id="{615D22BB-6F27-FA32-9F81-02761983968C}"/>
              </a:ext>
            </a:extLst>
          </p:cNvPr>
          <p:cNvSpPr>
            <a:spLocks noGrp="1"/>
          </p:cNvSpPr>
          <p:nvPr>
            <p:ph idx="1"/>
          </p:nvPr>
        </p:nvSpPr>
        <p:spPr/>
        <p:txBody>
          <a:bodyPr/>
          <a:lstStyle/>
          <a:p>
            <a:r>
              <a:rPr lang="en-US" dirty="0"/>
              <a:t>List Methods</a:t>
            </a:r>
          </a:p>
          <a:p>
            <a:r>
              <a:rPr lang="en-US" dirty="0"/>
              <a:t>Python has a set of built-in methods that you can use on lists.</a:t>
            </a:r>
            <a:endParaRPr lang="en-PH" dirty="0"/>
          </a:p>
        </p:txBody>
      </p:sp>
      <p:pic>
        <p:nvPicPr>
          <p:cNvPr id="5" name="Picture 4">
            <a:extLst>
              <a:ext uri="{FF2B5EF4-FFF2-40B4-BE49-F238E27FC236}">
                <a16:creationId xmlns:a16="http://schemas.microsoft.com/office/drawing/2014/main" id="{C916B34D-6F33-1F91-6087-CF376471F52F}"/>
              </a:ext>
            </a:extLst>
          </p:cNvPr>
          <p:cNvPicPr>
            <a:picLocks noChangeAspect="1"/>
          </p:cNvPicPr>
          <p:nvPr/>
        </p:nvPicPr>
        <p:blipFill>
          <a:blip r:embed="rId2"/>
          <a:stretch>
            <a:fillRect/>
          </a:stretch>
        </p:blipFill>
        <p:spPr>
          <a:xfrm>
            <a:off x="2451645" y="2957290"/>
            <a:ext cx="7603142" cy="3207839"/>
          </a:xfrm>
          <a:prstGeom prst="rect">
            <a:avLst/>
          </a:prstGeom>
        </p:spPr>
      </p:pic>
    </p:spTree>
    <p:extLst>
      <p:ext uri="{BB962C8B-B14F-4D97-AF65-F5344CB8AC3E}">
        <p14:creationId xmlns:p14="http://schemas.microsoft.com/office/powerpoint/2010/main" val="55077712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41E1-4B0B-0E35-D3BB-0A0EC68571B9}"/>
              </a:ext>
            </a:extLst>
          </p:cNvPr>
          <p:cNvSpPr>
            <a:spLocks noGrp="1"/>
          </p:cNvSpPr>
          <p:nvPr>
            <p:ph type="title"/>
          </p:nvPr>
        </p:nvSpPr>
        <p:spPr/>
        <p:txBody>
          <a:bodyPr>
            <a:normAutofit fontScale="90000"/>
          </a:bodyPr>
          <a:lstStyle/>
          <a:p>
            <a:r>
              <a:rPr lang="en-PH" b="1" dirty="0"/>
              <a:t>Python Tuples</a:t>
            </a:r>
            <a:br>
              <a:rPr lang="en-PH" b="1" dirty="0"/>
            </a:br>
            <a:br>
              <a:rPr lang="en-PH" b="1" dirty="0"/>
            </a:br>
            <a:endParaRPr lang="en-PH" dirty="0"/>
          </a:p>
        </p:txBody>
      </p:sp>
      <p:pic>
        <p:nvPicPr>
          <p:cNvPr id="5" name="Content Placeholder 4">
            <a:extLst>
              <a:ext uri="{FF2B5EF4-FFF2-40B4-BE49-F238E27FC236}">
                <a16:creationId xmlns:a16="http://schemas.microsoft.com/office/drawing/2014/main" id="{2ABA3767-E55E-F455-2C9D-18FE4AF02FCD}"/>
              </a:ext>
            </a:extLst>
          </p:cNvPr>
          <p:cNvPicPr>
            <a:picLocks noGrp="1" noChangeAspect="1"/>
          </p:cNvPicPr>
          <p:nvPr>
            <p:ph idx="1"/>
          </p:nvPr>
        </p:nvPicPr>
        <p:blipFill>
          <a:blip r:embed="rId2"/>
          <a:stretch>
            <a:fillRect/>
          </a:stretch>
        </p:blipFill>
        <p:spPr>
          <a:xfrm>
            <a:off x="2281475" y="1376659"/>
            <a:ext cx="3116850" cy="411516"/>
          </a:xfrm>
        </p:spPr>
      </p:pic>
      <p:sp>
        <p:nvSpPr>
          <p:cNvPr id="7" name="TextBox 6">
            <a:extLst>
              <a:ext uri="{FF2B5EF4-FFF2-40B4-BE49-F238E27FC236}">
                <a16:creationId xmlns:a16="http://schemas.microsoft.com/office/drawing/2014/main" id="{E351B78C-0145-C302-F5A7-B98868F5A238}"/>
              </a:ext>
            </a:extLst>
          </p:cNvPr>
          <p:cNvSpPr txBox="1"/>
          <p:nvPr/>
        </p:nvSpPr>
        <p:spPr>
          <a:xfrm>
            <a:off x="674317" y="1788175"/>
            <a:ext cx="9448015" cy="2862322"/>
          </a:xfrm>
          <a:prstGeom prst="rect">
            <a:avLst/>
          </a:prstGeom>
          <a:noFill/>
        </p:spPr>
        <p:txBody>
          <a:bodyPr wrap="square">
            <a:spAutoFit/>
          </a:bodyPr>
          <a:lstStyle/>
          <a:p>
            <a:r>
              <a:rPr lang="en-US" dirty="0"/>
              <a:t>Tuple</a:t>
            </a:r>
          </a:p>
          <a:p>
            <a:endParaRPr lang="en-US" dirty="0"/>
          </a:p>
          <a:p>
            <a:r>
              <a:rPr lang="en-US" dirty="0"/>
              <a:t>Tuples are used to store multiple items in a single variable.</a:t>
            </a:r>
          </a:p>
          <a:p>
            <a:endParaRPr lang="en-US" dirty="0"/>
          </a:p>
          <a:p>
            <a:r>
              <a:rPr lang="en-US" dirty="0"/>
              <a:t>Tuple is one of 4 built-in data types in Python used to store collections of data, the other 3 are List, Set, and Dictionary, all with different qualities and usage.</a:t>
            </a:r>
          </a:p>
          <a:p>
            <a:endParaRPr lang="en-US" dirty="0"/>
          </a:p>
          <a:p>
            <a:r>
              <a:rPr lang="en-US" dirty="0"/>
              <a:t>A tuple is a collection which is ordered and unchangeable.</a:t>
            </a:r>
          </a:p>
          <a:p>
            <a:endParaRPr lang="en-US" dirty="0"/>
          </a:p>
          <a:p>
            <a:r>
              <a:rPr lang="en-US" dirty="0"/>
              <a:t>Tuples are written with round brackets.</a:t>
            </a:r>
            <a:endParaRPr lang="en-PH" dirty="0"/>
          </a:p>
        </p:txBody>
      </p:sp>
      <p:sp>
        <p:nvSpPr>
          <p:cNvPr id="9" name="TextBox 8">
            <a:extLst>
              <a:ext uri="{FF2B5EF4-FFF2-40B4-BE49-F238E27FC236}">
                <a16:creationId xmlns:a16="http://schemas.microsoft.com/office/drawing/2014/main" id="{5164F2F5-5A68-7814-72D8-ED435F1EBD4D}"/>
              </a:ext>
            </a:extLst>
          </p:cNvPr>
          <p:cNvSpPr txBox="1"/>
          <p:nvPr/>
        </p:nvSpPr>
        <p:spPr>
          <a:xfrm>
            <a:off x="5050410" y="4416706"/>
            <a:ext cx="6103854" cy="923330"/>
          </a:xfrm>
          <a:prstGeom prst="rect">
            <a:avLst/>
          </a:prstGeom>
          <a:noFill/>
        </p:spPr>
        <p:txBody>
          <a:bodyPr wrap="square">
            <a:spAutoFit/>
          </a:bodyPr>
          <a:lstStyle/>
          <a:p>
            <a:r>
              <a:rPr lang="en-PH" dirty="0"/>
              <a:t>Example</a:t>
            </a:r>
          </a:p>
          <a:p>
            <a:endParaRPr lang="en-PH" dirty="0"/>
          </a:p>
          <a:p>
            <a:r>
              <a:rPr lang="en-PH" dirty="0"/>
              <a:t>Create a Tuple:</a:t>
            </a:r>
          </a:p>
        </p:txBody>
      </p:sp>
      <p:pic>
        <p:nvPicPr>
          <p:cNvPr id="11" name="Picture 10">
            <a:extLst>
              <a:ext uri="{FF2B5EF4-FFF2-40B4-BE49-F238E27FC236}">
                <a16:creationId xmlns:a16="http://schemas.microsoft.com/office/drawing/2014/main" id="{4FE24826-861E-6642-C96E-B979C81B9BA2}"/>
              </a:ext>
            </a:extLst>
          </p:cNvPr>
          <p:cNvPicPr>
            <a:picLocks noChangeAspect="1"/>
          </p:cNvPicPr>
          <p:nvPr/>
        </p:nvPicPr>
        <p:blipFill>
          <a:blip r:embed="rId3"/>
          <a:stretch>
            <a:fillRect/>
          </a:stretch>
        </p:blipFill>
        <p:spPr>
          <a:xfrm>
            <a:off x="6869805" y="4416705"/>
            <a:ext cx="3499680" cy="1049235"/>
          </a:xfrm>
          <a:prstGeom prst="rect">
            <a:avLst/>
          </a:prstGeom>
        </p:spPr>
      </p:pic>
    </p:spTree>
    <p:extLst>
      <p:ext uri="{BB962C8B-B14F-4D97-AF65-F5344CB8AC3E}">
        <p14:creationId xmlns:p14="http://schemas.microsoft.com/office/powerpoint/2010/main" val="397528163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1CA22-98F0-55F9-32DF-C75ED8422E5D}"/>
              </a:ext>
            </a:extLst>
          </p:cNvPr>
          <p:cNvSpPr txBox="1"/>
          <p:nvPr/>
        </p:nvSpPr>
        <p:spPr>
          <a:xfrm>
            <a:off x="327582" y="223963"/>
            <a:ext cx="6103854" cy="2031325"/>
          </a:xfrm>
          <a:prstGeom prst="rect">
            <a:avLst/>
          </a:prstGeom>
          <a:noFill/>
        </p:spPr>
        <p:txBody>
          <a:bodyPr wrap="square">
            <a:spAutoFit/>
          </a:bodyPr>
          <a:lstStyle/>
          <a:p>
            <a:r>
              <a:rPr lang="en-US" dirty="0"/>
              <a:t>Tuple Items</a:t>
            </a:r>
          </a:p>
          <a:p>
            <a:endParaRPr lang="en-US" dirty="0"/>
          </a:p>
          <a:p>
            <a:r>
              <a:rPr lang="en-US" dirty="0"/>
              <a:t>Tuple items are ordered, unchangeable, and allow duplicate values.</a:t>
            </a:r>
          </a:p>
          <a:p>
            <a:endParaRPr lang="en-US" dirty="0"/>
          </a:p>
          <a:p>
            <a:r>
              <a:rPr lang="en-US" dirty="0"/>
              <a:t>Tuple items are indexed, the first item has index [0], the second item has index [1] etc.</a:t>
            </a:r>
            <a:endParaRPr lang="en-PH" dirty="0"/>
          </a:p>
        </p:txBody>
      </p:sp>
      <p:sp>
        <p:nvSpPr>
          <p:cNvPr id="6" name="TextBox 5">
            <a:extLst>
              <a:ext uri="{FF2B5EF4-FFF2-40B4-BE49-F238E27FC236}">
                <a16:creationId xmlns:a16="http://schemas.microsoft.com/office/drawing/2014/main" id="{226BE9D6-8B60-8B45-9EF7-50014FFDBF24}"/>
              </a:ext>
            </a:extLst>
          </p:cNvPr>
          <p:cNvSpPr txBox="1"/>
          <p:nvPr/>
        </p:nvSpPr>
        <p:spPr>
          <a:xfrm>
            <a:off x="402996" y="2496541"/>
            <a:ext cx="6103854" cy="1200329"/>
          </a:xfrm>
          <a:prstGeom prst="rect">
            <a:avLst/>
          </a:prstGeom>
          <a:noFill/>
        </p:spPr>
        <p:txBody>
          <a:bodyPr wrap="square">
            <a:spAutoFit/>
          </a:bodyPr>
          <a:lstStyle/>
          <a:p>
            <a:r>
              <a:rPr lang="en-US" dirty="0"/>
              <a:t>Ordered</a:t>
            </a:r>
          </a:p>
          <a:p>
            <a:endParaRPr lang="en-US" dirty="0"/>
          </a:p>
          <a:p>
            <a:r>
              <a:rPr lang="en-US" dirty="0"/>
              <a:t>When we say that tuples are ordered, it means that the items have a defined order, and that order will not change.</a:t>
            </a:r>
            <a:endParaRPr lang="en-PH" dirty="0"/>
          </a:p>
        </p:txBody>
      </p:sp>
      <p:sp>
        <p:nvSpPr>
          <p:cNvPr id="8" name="TextBox 7">
            <a:extLst>
              <a:ext uri="{FF2B5EF4-FFF2-40B4-BE49-F238E27FC236}">
                <a16:creationId xmlns:a16="http://schemas.microsoft.com/office/drawing/2014/main" id="{10877E31-72AC-C098-D835-BF194260162E}"/>
              </a:ext>
            </a:extLst>
          </p:cNvPr>
          <p:cNvSpPr txBox="1"/>
          <p:nvPr/>
        </p:nvSpPr>
        <p:spPr>
          <a:xfrm>
            <a:off x="402996" y="3938123"/>
            <a:ext cx="6103854" cy="1200329"/>
          </a:xfrm>
          <a:prstGeom prst="rect">
            <a:avLst/>
          </a:prstGeom>
          <a:noFill/>
        </p:spPr>
        <p:txBody>
          <a:bodyPr wrap="square">
            <a:spAutoFit/>
          </a:bodyPr>
          <a:lstStyle/>
          <a:p>
            <a:r>
              <a:rPr lang="en-US" dirty="0"/>
              <a:t>Unchangeable</a:t>
            </a:r>
          </a:p>
          <a:p>
            <a:endParaRPr lang="en-US" dirty="0"/>
          </a:p>
          <a:p>
            <a:r>
              <a:rPr lang="en-US" dirty="0"/>
              <a:t>Tuples are unchangeable, meaning that we cannot change, add or remove items after the tuple has been created.</a:t>
            </a:r>
          </a:p>
        </p:txBody>
      </p:sp>
      <p:sp>
        <p:nvSpPr>
          <p:cNvPr id="10" name="TextBox 9">
            <a:extLst>
              <a:ext uri="{FF2B5EF4-FFF2-40B4-BE49-F238E27FC236}">
                <a16:creationId xmlns:a16="http://schemas.microsoft.com/office/drawing/2014/main" id="{24F21486-F132-01B3-4588-DEAF65CC291F}"/>
              </a:ext>
            </a:extLst>
          </p:cNvPr>
          <p:cNvSpPr txBox="1"/>
          <p:nvPr/>
        </p:nvSpPr>
        <p:spPr>
          <a:xfrm>
            <a:off x="6096000" y="223963"/>
            <a:ext cx="6103854" cy="1200329"/>
          </a:xfrm>
          <a:prstGeom prst="rect">
            <a:avLst/>
          </a:prstGeom>
          <a:noFill/>
        </p:spPr>
        <p:txBody>
          <a:bodyPr wrap="square">
            <a:spAutoFit/>
          </a:bodyPr>
          <a:lstStyle/>
          <a:p>
            <a:r>
              <a:rPr lang="en-US" dirty="0"/>
              <a:t>Allow Duplicates</a:t>
            </a:r>
          </a:p>
          <a:p>
            <a:endParaRPr lang="en-US" dirty="0"/>
          </a:p>
          <a:p>
            <a:r>
              <a:rPr lang="en-US" dirty="0"/>
              <a:t>Since tuples are indexed, they can have items with the same value:</a:t>
            </a:r>
            <a:endParaRPr lang="en-PH" dirty="0"/>
          </a:p>
        </p:txBody>
      </p:sp>
      <p:sp>
        <p:nvSpPr>
          <p:cNvPr id="12" name="TextBox 11">
            <a:extLst>
              <a:ext uri="{FF2B5EF4-FFF2-40B4-BE49-F238E27FC236}">
                <a16:creationId xmlns:a16="http://schemas.microsoft.com/office/drawing/2014/main" id="{DD0237E4-2FA9-69C2-399A-799D0CCEA5C8}"/>
              </a:ext>
            </a:extLst>
          </p:cNvPr>
          <p:cNvSpPr txBox="1"/>
          <p:nvPr/>
        </p:nvSpPr>
        <p:spPr>
          <a:xfrm>
            <a:off x="6263718" y="2171094"/>
            <a:ext cx="6103854" cy="923330"/>
          </a:xfrm>
          <a:prstGeom prst="rect">
            <a:avLst/>
          </a:prstGeom>
          <a:noFill/>
        </p:spPr>
        <p:txBody>
          <a:bodyPr wrap="square">
            <a:spAutoFit/>
          </a:bodyPr>
          <a:lstStyle/>
          <a:p>
            <a:r>
              <a:rPr lang="en-US" dirty="0"/>
              <a:t>Example</a:t>
            </a:r>
          </a:p>
          <a:p>
            <a:endParaRPr lang="en-US" dirty="0"/>
          </a:p>
          <a:p>
            <a:r>
              <a:rPr lang="en-US" dirty="0"/>
              <a:t>Tuples allow duplicate values:</a:t>
            </a:r>
            <a:endParaRPr lang="en-PH" dirty="0"/>
          </a:p>
        </p:txBody>
      </p:sp>
      <p:pic>
        <p:nvPicPr>
          <p:cNvPr id="14" name="Picture 13">
            <a:extLst>
              <a:ext uri="{FF2B5EF4-FFF2-40B4-BE49-F238E27FC236}">
                <a16:creationId xmlns:a16="http://schemas.microsoft.com/office/drawing/2014/main" id="{E2124C4A-9BB1-9D32-2E38-B8630B98F0B9}"/>
              </a:ext>
            </a:extLst>
          </p:cNvPr>
          <p:cNvPicPr>
            <a:picLocks noChangeAspect="1"/>
          </p:cNvPicPr>
          <p:nvPr/>
        </p:nvPicPr>
        <p:blipFill>
          <a:blip r:embed="rId2"/>
          <a:stretch>
            <a:fillRect/>
          </a:stretch>
        </p:blipFill>
        <p:spPr>
          <a:xfrm>
            <a:off x="6844417" y="3241061"/>
            <a:ext cx="4366638" cy="1200329"/>
          </a:xfrm>
          <a:prstGeom prst="rect">
            <a:avLst/>
          </a:prstGeom>
        </p:spPr>
      </p:pic>
    </p:spTree>
    <p:extLst>
      <p:ext uri="{BB962C8B-B14F-4D97-AF65-F5344CB8AC3E}">
        <p14:creationId xmlns:p14="http://schemas.microsoft.com/office/powerpoint/2010/main" val="199899559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19E1-AD54-6CE6-D84E-8C2576C2BD96}"/>
              </a:ext>
            </a:extLst>
          </p:cNvPr>
          <p:cNvSpPr>
            <a:spLocks noGrp="1"/>
          </p:cNvSpPr>
          <p:nvPr>
            <p:ph type="title"/>
          </p:nvPr>
        </p:nvSpPr>
        <p:spPr/>
        <p:txBody>
          <a:bodyPr>
            <a:noAutofit/>
          </a:bodyPr>
          <a:lstStyle/>
          <a:p>
            <a:r>
              <a:rPr lang="en-US" sz="2000" dirty="0"/>
              <a:t>Tuple Length</a:t>
            </a:r>
            <a:br>
              <a:rPr lang="en-US" sz="2000" dirty="0"/>
            </a:br>
            <a:br>
              <a:rPr lang="en-US" sz="2000" dirty="0"/>
            </a:br>
            <a:r>
              <a:rPr lang="en-US" sz="2000" dirty="0"/>
              <a:t>To determine how many items a tuple has, use the </a:t>
            </a:r>
            <a:r>
              <a:rPr lang="en-US" sz="2000" dirty="0" err="1"/>
              <a:t>len</a:t>
            </a:r>
            <a:r>
              <a:rPr lang="en-US" sz="2000" dirty="0"/>
              <a:t>() function:</a:t>
            </a:r>
            <a:endParaRPr lang="en-PH" sz="2000" dirty="0"/>
          </a:p>
        </p:txBody>
      </p:sp>
      <p:sp>
        <p:nvSpPr>
          <p:cNvPr id="3" name="Content Placeholder 2">
            <a:extLst>
              <a:ext uri="{FF2B5EF4-FFF2-40B4-BE49-F238E27FC236}">
                <a16:creationId xmlns:a16="http://schemas.microsoft.com/office/drawing/2014/main" id="{371D2C15-2AC6-04A1-6993-8DF41D8784FF}"/>
              </a:ext>
            </a:extLst>
          </p:cNvPr>
          <p:cNvSpPr>
            <a:spLocks noGrp="1"/>
          </p:cNvSpPr>
          <p:nvPr>
            <p:ph idx="1"/>
          </p:nvPr>
        </p:nvSpPr>
        <p:spPr/>
        <p:txBody>
          <a:bodyPr/>
          <a:lstStyle/>
          <a:p>
            <a:r>
              <a:rPr lang="en-US" dirty="0"/>
              <a:t>Example</a:t>
            </a:r>
          </a:p>
          <a:p>
            <a:r>
              <a:rPr lang="en-US" dirty="0"/>
              <a:t>Print the number of items in the tuple:</a:t>
            </a:r>
            <a:endParaRPr lang="en-PH" dirty="0"/>
          </a:p>
        </p:txBody>
      </p:sp>
      <p:pic>
        <p:nvPicPr>
          <p:cNvPr id="5" name="Picture 4">
            <a:extLst>
              <a:ext uri="{FF2B5EF4-FFF2-40B4-BE49-F238E27FC236}">
                <a16:creationId xmlns:a16="http://schemas.microsoft.com/office/drawing/2014/main" id="{EE631817-95D6-5777-44AB-EED992782649}"/>
              </a:ext>
            </a:extLst>
          </p:cNvPr>
          <p:cNvPicPr>
            <a:picLocks noChangeAspect="1"/>
          </p:cNvPicPr>
          <p:nvPr/>
        </p:nvPicPr>
        <p:blipFill>
          <a:blip r:embed="rId2"/>
          <a:stretch>
            <a:fillRect/>
          </a:stretch>
        </p:blipFill>
        <p:spPr>
          <a:xfrm>
            <a:off x="6356911" y="2015732"/>
            <a:ext cx="3324417" cy="1049235"/>
          </a:xfrm>
          <a:prstGeom prst="rect">
            <a:avLst/>
          </a:prstGeom>
        </p:spPr>
      </p:pic>
      <p:sp>
        <p:nvSpPr>
          <p:cNvPr id="7" name="TextBox 6">
            <a:extLst>
              <a:ext uri="{FF2B5EF4-FFF2-40B4-BE49-F238E27FC236}">
                <a16:creationId xmlns:a16="http://schemas.microsoft.com/office/drawing/2014/main" id="{586F14BF-4299-96AD-49C3-5818FAA87B66}"/>
              </a:ext>
            </a:extLst>
          </p:cNvPr>
          <p:cNvSpPr txBox="1"/>
          <p:nvPr/>
        </p:nvSpPr>
        <p:spPr>
          <a:xfrm>
            <a:off x="525545" y="3064967"/>
            <a:ext cx="6103854" cy="1200329"/>
          </a:xfrm>
          <a:prstGeom prst="rect">
            <a:avLst/>
          </a:prstGeom>
          <a:noFill/>
        </p:spPr>
        <p:txBody>
          <a:bodyPr wrap="square">
            <a:spAutoFit/>
          </a:bodyPr>
          <a:lstStyle/>
          <a:p>
            <a:r>
              <a:rPr lang="en-US" dirty="0"/>
              <a:t>Create Tuple With One Item</a:t>
            </a:r>
          </a:p>
          <a:p>
            <a:endParaRPr lang="en-US" dirty="0"/>
          </a:p>
          <a:p>
            <a:r>
              <a:rPr lang="en-US" dirty="0"/>
              <a:t>To create a tuple with only one item, you have to add a comma after the item, otherwise Python will not recognize it as a tuple.</a:t>
            </a:r>
            <a:endParaRPr lang="en-PH" dirty="0"/>
          </a:p>
        </p:txBody>
      </p:sp>
      <p:sp>
        <p:nvSpPr>
          <p:cNvPr id="9" name="TextBox 8">
            <a:extLst>
              <a:ext uri="{FF2B5EF4-FFF2-40B4-BE49-F238E27FC236}">
                <a16:creationId xmlns:a16="http://schemas.microsoft.com/office/drawing/2014/main" id="{BFE4ECC8-E246-F3E5-9470-46EFD1B93279}"/>
              </a:ext>
            </a:extLst>
          </p:cNvPr>
          <p:cNvSpPr txBox="1"/>
          <p:nvPr/>
        </p:nvSpPr>
        <p:spPr>
          <a:xfrm>
            <a:off x="2118674" y="4427274"/>
            <a:ext cx="6103854" cy="923330"/>
          </a:xfrm>
          <a:prstGeom prst="rect">
            <a:avLst/>
          </a:prstGeom>
          <a:noFill/>
        </p:spPr>
        <p:txBody>
          <a:bodyPr wrap="square">
            <a:spAutoFit/>
          </a:bodyPr>
          <a:lstStyle/>
          <a:p>
            <a:r>
              <a:rPr lang="en-US" dirty="0"/>
              <a:t>Example</a:t>
            </a:r>
          </a:p>
          <a:p>
            <a:endParaRPr lang="en-US" dirty="0"/>
          </a:p>
          <a:p>
            <a:r>
              <a:rPr lang="en-US" dirty="0"/>
              <a:t>One item tuple, remember the comma:</a:t>
            </a:r>
            <a:endParaRPr lang="en-PH" dirty="0"/>
          </a:p>
        </p:txBody>
      </p:sp>
      <p:pic>
        <p:nvPicPr>
          <p:cNvPr id="11" name="Picture 10">
            <a:extLst>
              <a:ext uri="{FF2B5EF4-FFF2-40B4-BE49-F238E27FC236}">
                <a16:creationId xmlns:a16="http://schemas.microsoft.com/office/drawing/2014/main" id="{44B97938-E4EA-6A12-8F70-138F4DFE3E0F}"/>
              </a:ext>
            </a:extLst>
          </p:cNvPr>
          <p:cNvPicPr>
            <a:picLocks noChangeAspect="1"/>
          </p:cNvPicPr>
          <p:nvPr/>
        </p:nvPicPr>
        <p:blipFill>
          <a:blip r:embed="rId3"/>
          <a:stretch>
            <a:fillRect/>
          </a:stretch>
        </p:blipFill>
        <p:spPr>
          <a:xfrm>
            <a:off x="6162399" y="4393407"/>
            <a:ext cx="4471036" cy="1539373"/>
          </a:xfrm>
          <a:prstGeom prst="rect">
            <a:avLst/>
          </a:prstGeom>
        </p:spPr>
      </p:pic>
    </p:spTree>
    <p:extLst>
      <p:ext uri="{BB962C8B-B14F-4D97-AF65-F5344CB8AC3E}">
        <p14:creationId xmlns:p14="http://schemas.microsoft.com/office/powerpoint/2010/main" val="14876419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23CC-0112-AA06-1592-E1A735CCAEA6}"/>
              </a:ext>
            </a:extLst>
          </p:cNvPr>
          <p:cNvSpPr>
            <a:spLocks noGrp="1"/>
          </p:cNvSpPr>
          <p:nvPr>
            <p:ph type="title"/>
          </p:nvPr>
        </p:nvSpPr>
        <p:spPr/>
        <p:txBody>
          <a:bodyPr>
            <a:noAutofit/>
          </a:bodyPr>
          <a:lstStyle/>
          <a:p>
            <a:r>
              <a:rPr lang="en-US" sz="2400" dirty="0"/>
              <a:t>Tuple Items - Data Types</a:t>
            </a:r>
            <a:br>
              <a:rPr lang="en-US" sz="2400" dirty="0"/>
            </a:br>
            <a:br>
              <a:rPr lang="en-US" sz="2400" dirty="0"/>
            </a:br>
            <a:r>
              <a:rPr lang="en-US" sz="2400" dirty="0"/>
              <a:t>Tuple items can be of any data type:</a:t>
            </a:r>
            <a:endParaRPr lang="en-PH" sz="2400" dirty="0"/>
          </a:p>
        </p:txBody>
      </p:sp>
      <p:sp>
        <p:nvSpPr>
          <p:cNvPr id="3" name="Content Placeholder 2">
            <a:extLst>
              <a:ext uri="{FF2B5EF4-FFF2-40B4-BE49-F238E27FC236}">
                <a16:creationId xmlns:a16="http://schemas.microsoft.com/office/drawing/2014/main" id="{D5082863-3789-0EDD-9A78-F579905DE918}"/>
              </a:ext>
            </a:extLst>
          </p:cNvPr>
          <p:cNvSpPr>
            <a:spLocks noGrp="1"/>
          </p:cNvSpPr>
          <p:nvPr>
            <p:ph idx="1"/>
          </p:nvPr>
        </p:nvSpPr>
        <p:spPr>
          <a:xfrm>
            <a:off x="1451578" y="2063194"/>
            <a:ext cx="9603275" cy="3450613"/>
          </a:xfrm>
        </p:spPr>
        <p:txBody>
          <a:bodyPr/>
          <a:lstStyle/>
          <a:p>
            <a:r>
              <a:rPr lang="en-US" dirty="0"/>
              <a:t>Example</a:t>
            </a:r>
          </a:p>
          <a:p>
            <a:r>
              <a:rPr lang="en-US" dirty="0"/>
              <a:t>String, int and </a:t>
            </a:r>
            <a:r>
              <a:rPr lang="en-US" dirty="0" err="1"/>
              <a:t>boolean</a:t>
            </a:r>
            <a:r>
              <a:rPr lang="en-US" dirty="0"/>
              <a:t> data types:</a:t>
            </a:r>
            <a:endParaRPr lang="en-PH" dirty="0"/>
          </a:p>
        </p:txBody>
      </p:sp>
      <p:pic>
        <p:nvPicPr>
          <p:cNvPr id="5" name="Picture 4">
            <a:extLst>
              <a:ext uri="{FF2B5EF4-FFF2-40B4-BE49-F238E27FC236}">
                <a16:creationId xmlns:a16="http://schemas.microsoft.com/office/drawing/2014/main" id="{1D20FE67-230D-D536-8787-866D23EDB612}"/>
              </a:ext>
            </a:extLst>
          </p:cNvPr>
          <p:cNvPicPr>
            <a:picLocks noChangeAspect="1"/>
          </p:cNvPicPr>
          <p:nvPr/>
        </p:nvPicPr>
        <p:blipFill>
          <a:blip r:embed="rId2"/>
          <a:stretch>
            <a:fillRect/>
          </a:stretch>
        </p:blipFill>
        <p:spPr>
          <a:xfrm>
            <a:off x="5922301" y="2138986"/>
            <a:ext cx="3155712" cy="858738"/>
          </a:xfrm>
          <a:prstGeom prst="rect">
            <a:avLst/>
          </a:prstGeom>
        </p:spPr>
      </p:pic>
      <p:sp>
        <p:nvSpPr>
          <p:cNvPr id="7" name="TextBox 6">
            <a:extLst>
              <a:ext uri="{FF2B5EF4-FFF2-40B4-BE49-F238E27FC236}">
                <a16:creationId xmlns:a16="http://schemas.microsoft.com/office/drawing/2014/main" id="{E526C601-8675-E588-8D22-F006FB547A61}"/>
              </a:ext>
            </a:extLst>
          </p:cNvPr>
          <p:cNvSpPr txBox="1"/>
          <p:nvPr/>
        </p:nvSpPr>
        <p:spPr>
          <a:xfrm>
            <a:off x="1396303" y="3159702"/>
            <a:ext cx="6103854" cy="369332"/>
          </a:xfrm>
          <a:prstGeom prst="rect">
            <a:avLst/>
          </a:prstGeom>
          <a:noFill/>
        </p:spPr>
        <p:txBody>
          <a:bodyPr wrap="square">
            <a:spAutoFit/>
          </a:bodyPr>
          <a:lstStyle/>
          <a:p>
            <a:r>
              <a:rPr lang="en-US" dirty="0"/>
              <a:t>A tuple can contain different data types:</a:t>
            </a:r>
            <a:endParaRPr lang="en-PH" dirty="0"/>
          </a:p>
        </p:txBody>
      </p:sp>
      <p:sp>
        <p:nvSpPr>
          <p:cNvPr id="9" name="TextBox 8">
            <a:extLst>
              <a:ext uri="{FF2B5EF4-FFF2-40B4-BE49-F238E27FC236}">
                <a16:creationId xmlns:a16="http://schemas.microsoft.com/office/drawing/2014/main" id="{E423E231-C2AE-D991-B631-5156AD74B553}"/>
              </a:ext>
            </a:extLst>
          </p:cNvPr>
          <p:cNvSpPr txBox="1"/>
          <p:nvPr/>
        </p:nvSpPr>
        <p:spPr>
          <a:xfrm>
            <a:off x="1393797" y="3691012"/>
            <a:ext cx="6103854" cy="646331"/>
          </a:xfrm>
          <a:prstGeom prst="rect">
            <a:avLst/>
          </a:prstGeom>
          <a:noFill/>
        </p:spPr>
        <p:txBody>
          <a:bodyPr wrap="square">
            <a:spAutoFit/>
          </a:bodyPr>
          <a:lstStyle/>
          <a:p>
            <a:r>
              <a:rPr lang="en-US" b="1" dirty="0"/>
              <a:t>Example</a:t>
            </a:r>
          </a:p>
          <a:p>
            <a:r>
              <a:rPr lang="en-US" dirty="0"/>
              <a:t>A tuple with strings, integers and </a:t>
            </a:r>
            <a:r>
              <a:rPr lang="en-US" dirty="0" err="1"/>
              <a:t>boolean</a:t>
            </a:r>
            <a:r>
              <a:rPr lang="en-US" dirty="0"/>
              <a:t> values:</a:t>
            </a:r>
          </a:p>
        </p:txBody>
      </p:sp>
      <p:pic>
        <p:nvPicPr>
          <p:cNvPr id="13" name="Picture 12">
            <a:extLst>
              <a:ext uri="{FF2B5EF4-FFF2-40B4-BE49-F238E27FC236}">
                <a16:creationId xmlns:a16="http://schemas.microsoft.com/office/drawing/2014/main" id="{F2E381C8-E9FE-29EA-8005-C11E0EE4264F}"/>
              </a:ext>
            </a:extLst>
          </p:cNvPr>
          <p:cNvPicPr>
            <a:picLocks noChangeAspect="1"/>
          </p:cNvPicPr>
          <p:nvPr/>
        </p:nvPicPr>
        <p:blipFill>
          <a:blip r:embed="rId3"/>
          <a:stretch>
            <a:fillRect/>
          </a:stretch>
        </p:blipFill>
        <p:spPr>
          <a:xfrm>
            <a:off x="6607464" y="3691011"/>
            <a:ext cx="3162574" cy="646331"/>
          </a:xfrm>
          <a:prstGeom prst="rect">
            <a:avLst/>
          </a:prstGeom>
        </p:spPr>
      </p:pic>
      <p:sp>
        <p:nvSpPr>
          <p:cNvPr id="15" name="TextBox 14">
            <a:extLst>
              <a:ext uri="{FF2B5EF4-FFF2-40B4-BE49-F238E27FC236}">
                <a16:creationId xmlns:a16="http://schemas.microsoft.com/office/drawing/2014/main" id="{FFAE655A-D80C-8786-DEA5-777122D5E877}"/>
              </a:ext>
            </a:extLst>
          </p:cNvPr>
          <p:cNvSpPr txBox="1"/>
          <p:nvPr/>
        </p:nvSpPr>
        <p:spPr>
          <a:xfrm>
            <a:off x="1298542" y="4463909"/>
            <a:ext cx="6103854" cy="923330"/>
          </a:xfrm>
          <a:prstGeom prst="rect">
            <a:avLst/>
          </a:prstGeom>
          <a:noFill/>
        </p:spPr>
        <p:txBody>
          <a:bodyPr wrap="square">
            <a:spAutoFit/>
          </a:bodyPr>
          <a:lstStyle/>
          <a:p>
            <a:r>
              <a:rPr lang="en-US" b="1" dirty="0"/>
              <a:t>type()</a:t>
            </a:r>
          </a:p>
          <a:p>
            <a:r>
              <a:rPr lang="en-US" dirty="0"/>
              <a:t>From Python's perspective, tuples are defined as objects with the data type 'tuple':</a:t>
            </a:r>
          </a:p>
        </p:txBody>
      </p:sp>
      <p:pic>
        <p:nvPicPr>
          <p:cNvPr id="17" name="Picture 16">
            <a:extLst>
              <a:ext uri="{FF2B5EF4-FFF2-40B4-BE49-F238E27FC236}">
                <a16:creationId xmlns:a16="http://schemas.microsoft.com/office/drawing/2014/main" id="{4E7B4B59-957C-5730-373C-490056413637}"/>
              </a:ext>
            </a:extLst>
          </p:cNvPr>
          <p:cNvPicPr>
            <a:picLocks noChangeAspect="1"/>
          </p:cNvPicPr>
          <p:nvPr/>
        </p:nvPicPr>
        <p:blipFill>
          <a:blip r:embed="rId4"/>
          <a:stretch>
            <a:fillRect/>
          </a:stretch>
        </p:blipFill>
        <p:spPr>
          <a:xfrm>
            <a:off x="7288339" y="4769630"/>
            <a:ext cx="2063050" cy="923330"/>
          </a:xfrm>
          <a:prstGeom prst="rect">
            <a:avLst/>
          </a:prstGeom>
        </p:spPr>
      </p:pic>
    </p:spTree>
    <p:extLst>
      <p:ext uri="{BB962C8B-B14F-4D97-AF65-F5344CB8AC3E}">
        <p14:creationId xmlns:p14="http://schemas.microsoft.com/office/powerpoint/2010/main" val="30576658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2E02-4BC9-0A51-1B3D-DBCD1ACB8785}"/>
              </a:ext>
            </a:extLst>
          </p:cNvPr>
          <p:cNvSpPr>
            <a:spLocks noGrp="1"/>
          </p:cNvSpPr>
          <p:nvPr>
            <p:ph type="title"/>
          </p:nvPr>
        </p:nvSpPr>
        <p:spPr/>
        <p:txBody>
          <a:bodyPr>
            <a:noAutofit/>
          </a:bodyPr>
          <a:lstStyle/>
          <a:p>
            <a:r>
              <a:rPr lang="en-US" sz="2400" dirty="0"/>
              <a:t>Example</a:t>
            </a:r>
            <a:br>
              <a:rPr lang="en-US" sz="2400" dirty="0"/>
            </a:br>
            <a:br>
              <a:rPr lang="en-US" sz="2400" dirty="0"/>
            </a:br>
            <a:r>
              <a:rPr lang="en-US" sz="2400" dirty="0"/>
              <a:t>What is the data type of a tuple?</a:t>
            </a:r>
            <a:endParaRPr lang="en-PH" sz="2400" dirty="0"/>
          </a:p>
        </p:txBody>
      </p:sp>
      <p:pic>
        <p:nvPicPr>
          <p:cNvPr id="5" name="Content Placeholder 4">
            <a:extLst>
              <a:ext uri="{FF2B5EF4-FFF2-40B4-BE49-F238E27FC236}">
                <a16:creationId xmlns:a16="http://schemas.microsoft.com/office/drawing/2014/main" id="{13793CBA-837D-2B45-9334-232B3DAA2FC9}"/>
              </a:ext>
            </a:extLst>
          </p:cNvPr>
          <p:cNvPicPr>
            <a:picLocks noGrp="1" noChangeAspect="1"/>
          </p:cNvPicPr>
          <p:nvPr>
            <p:ph idx="1"/>
          </p:nvPr>
        </p:nvPicPr>
        <p:blipFill>
          <a:blip r:embed="rId2"/>
          <a:stretch>
            <a:fillRect/>
          </a:stretch>
        </p:blipFill>
        <p:spPr>
          <a:xfrm>
            <a:off x="1843611" y="2022715"/>
            <a:ext cx="3331703" cy="853514"/>
          </a:xfrm>
        </p:spPr>
      </p:pic>
      <p:sp>
        <p:nvSpPr>
          <p:cNvPr id="7" name="TextBox 6">
            <a:extLst>
              <a:ext uri="{FF2B5EF4-FFF2-40B4-BE49-F238E27FC236}">
                <a16:creationId xmlns:a16="http://schemas.microsoft.com/office/drawing/2014/main" id="{D13603FD-AD88-A75A-E996-6F963543875E}"/>
              </a:ext>
            </a:extLst>
          </p:cNvPr>
          <p:cNvSpPr txBox="1"/>
          <p:nvPr/>
        </p:nvSpPr>
        <p:spPr>
          <a:xfrm>
            <a:off x="1451579" y="2936450"/>
            <a:ext cx="6103854" cy="923330"/>
          </a:xfrm>
          <a:prstGeom prst="rect">
            <a:avLst/>
          </a:prstGeom>
          <a:noFill/>
        </p:spPr>
        <p:txBody>
          <a:bodyPr wrap="square">
            <a:spAutoFit/>
          </a:bodyPr>
          <a:lstStyle/>
          <a:p>
            <a:r>
              <a:rPr lang="en-US" b="1" dirty="0"/>
              <a:t>The tuple() Constructor</a:t>
            </a:r>
          </a:p>
          <a:p>
            <a:r>
              <a:rPr lang="en-US" dirty="0"/>
              <a:t>It is also possible to use the tuple() constructor to make a tuple.</a:t>
            </a:r>
          </a:p>
        </p:txBody>
      </p:sp>
      <p:sp>
        <p:nvSpPr>
          <p:cNvPr id="9" name="TextBox 8">
            <a:extLst>
              <a:ext uri="{FF2B5EF4-FFF2-40B4-BE49-F238E27FC236}">
                <a16:creationId xmlns:a16="http://schemas.microsoft.com/office/drawing/2014/main" id="{506C4E8A-833C-A034-44B8-B1BFE8EC75A9}"/>
              </a:ext>
            </a:extLst>
          </p:cNvPr>
          <p:cNvSpPr txBox="1"/>
          <p:nvPr/>
        </p:nvSpPr>
        <p:spPr>
          <a:xfrm>
            <a:off x="2123387" y="3920001"/>
            <a:ext cx="6103854" cy="646331"/>
          </a:xfrm>
          <a:prstGeom prst="rect">
            <a:avLst/>
          </a:prstGeom>
          <a:noFill/>
        </p:spPr>
        <p:txBody>
          <a:bodyPr wrap="square">
            <a:spAutoFit/>
          </a:bodyPr>
          <a:lstStyle/>
          <a:p>
            <a:r>
              <a:rPr lang="en-US" b="1" dirty="0"/>
              <a:t>Example</a:t>
            </a:r>
          </a:p>
          <a:p>
            <a:r>
              <a:rPr lang="en-US" dirty="0"/>
              <a:t>Using the tuple() method to make a tuple:</a:t>
            </a:r>
          </a:p>
        </p:txBody>
      </p:sp>
      <p:pic>
        <p:nvPicPr>
          <p:cNvPr id="11" name="Picture 10">
            <a:extLst>
              <a:ext uri="{FF2B5EF4-FFF2-40B4-BE49-F238E27FC236}">
                <a16:creationId xmlns:a16="http://schemas.microsoft.com/office/drawing/2014/main" id="{19AB1584-AA24-CF5B-B090-66D479B3C6BB}"/>
              </a:ext>
            </a:extLst>
          </p:cNvPr>
          <p:cNvPicPr>
            <a:picLocks noChangeAspect="1"/>
          </p:cNvPicPr>
          <p:nvPr/>
        </p:nvPicPr>
        <p:blipFill>
          <a:blip r:embed="rId3"/>
          <a:stretch>
            <a:fillRect/>
          </a:stretch>
        </p:blipFill>
        <p:spPr>
          <a:xfrm>
            <a:off x="4112520" y="4633967"/>
            <a:ext cx="5456393" cy="1214818"/>
          </a:xfrm>
          <a:prstGeom prst="rect">
            <a:avLst/>
          </a:prstGeom>
        </p:spPr>
      </p:pic>
    </p:spTree>
    <p:extLst>
      <p:ext uri="{BB962C8B-B14F-4D97-AF65-F5344CB8AC3E}">
        <p14:creationId xmlns:p14="http://schemas.microsoft.com/office/powerpoint/2010/main" val="205508358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4E02-A817-8362-9DD6-2D15BC53C014}"/>
              </a:ext>
            </a:extLst>
          </p:cNvPr>
          <p:cNvSpPr>
            <a:spLocks noGrp="1"/>
          </p:cNvSpPr>
          <p:nvPr>
            <p:ph type="title"/>
          </p:nvPr>
        </p:nvSpPr>
        <p:spPr/>
        <p:txBody>
          <a:bodyPr/>
          <a:lstStyle/>
          <a:p>
            <a:r>
              <a:rPr lang="en-PH" b="1" dirty="0"/>
              <a:t>Python - Access Tuple Items</a:t>
            </a:r>
            <a:br>
              <a:rPr lang="en-PH" b="1" dirty="0"/>
            </a:br>
            <a:endParaRPr lang="en-PH" dirty="0"/>
          </a:p>
        </p:txBody>
      </p:sp>
      <p:sp>
        <p:nvSpPr>
          <p:cNvPr id="3" name="Content Placeholder 2">
            <a:extLst>
              <a:ext uri="{FF2B5EF4-FFF2-40B4-BE49-F238E27FC236}">
                <a16:creationId xmlns:a16="http://schemas.microsoft.com/office/drawing/2014/main" id="{C460A799-4C29-3095-295C-5081C3A97420}"/>
              </a:ext>
            </a:extLst>
          </p:cNvPr>
          <p:cNvSpPr>
            <a:spLocks noGrp="1"/>
          </p:cNvSpPr>
          <p:nvPr>
            <p:ph idx="1"/>
          </p:nvPr>
        </p:nvSpPr>
        <p:spPr/>
        <p:txBody>
          <a:bodyPr/>
          <a:lstStyle/>
          <a:p>
            <a:r>
              <a:rPr lang="en-US" b="1" dirty="0"/>
              <a:t>Access Tuple Items</a:t>
            </a:r>
          </a:p>
          <a:p>
            <a:r>
              <a:rPr lang="en-US" b="1" dirty="0"/>
              <a:t>You can access tuple items by referring to the index number, inside square brackets:</a:t>
            </a:r>
            <a:endParaRPr lang="en-PH" dirty="0"/>
          </a:p>
        </p:txBody>
      </p:sp>
      <p:sp>
        <p:nvSpPr>
          <p:cNvPr id="5" name="TextBox 4">
            <a:extLst>
              <a:ext uri="{FF2B5EF4-FFF2-40B4-BE49-F238E27FC236}">
                <a16:creationId xmlns:a16="http://schemas.microsoft.com/office/drawing/2014/main" id="{9039FA8A-BA9B-DEA8-EBA6-9753AD61B0E5}"/>
              </a:ext>
            </a:extLst>
          </p:cNvPr>
          <p:cNvSpPr txBox="1"/>
          <p:nvPr/>
        </p:nvSpPr>
        <p:spPr>
          <a:xfrm>
            <a:off x="1562493" y="3279373"/>
            <a:ext cx="6103854" cy="923330"/>
          </a:xfrm>
          <a:prstGeom prst="rect">
            <a:avLst/>
          </a:prstGeom>
          <a:noFill/>
        </p:spPr>
        <p:txBody>
          <a:bodyPr wrap="square">
            <a:spAutoFit/>
          </a:bodyPr>
          <a:lstStyle/>
          <a:p>
            <a:r>
              <a:rPr lang="en-US" dirty="0"/>
              <a:t>Example</a:t>
            </a:r>
          </a:p>
          <a:p>
            <a:endParaRPr lang="en-US" dirty="0"/>
          </a:p>
          <a:p>
            <a:r>
              <a:rPr lang="en-US" dirty="0"/>
              <a:t>Print the second item in the tuple:</a:t>
            </a:r>
            <a:endParaRPr lang="en-PH" dirty="0"/>
          </a:p>
        </p:txBody>
      </p:sp>
      <p:pic>
        <p:nvPicPr>
          <p:cNvPr id="7" name="Picture 6">
            <a:extLst>
              <a:ext uri="{FF2B5EF4-FFF2-40B4-BE49-F238E27FC236}">
                <a16:creationId xmlns:a16="http://schemas.microsoft.com/office/drawing/2014/main" id="{7B515971-D0DD-FC3D-C874-23C1F818F7E5}"/>
              </a:ext>
            </a:extLst>
          </p:cNvPr>
          <p:cNvPicPr>
            <a:picLocks noChangeAspect="1"/>
          </p:cNvPicPr>
          <p:nvPr/>
        </p:nvPicPr>
        <p:blipFill>
          <a:blip r:embed="rId2"/>
          <a:stretch>
            <a:fillRect/>
          </a:stretch>
        </p:blipFill>
        <p:spPr>
          <a:xfrm>
            <a:off x="5330439" y="3337143"/>
            <a:ext cx="3681586" cy="807790"/>
          </a:xfrm>
          <a:prstGeom prst="rect">
            <a:avLst/>
          </a:prstGeom>
        </p:spPr>
      </p:pic>
      <p:sp>
        <p:nvSpPr>
          <p:cNvPr id="9" name="TextBox 8">
            <a:extLst>
              <a:ext uri="{FF2B5EF4-FFF2-40B4-BE49-F238E27FC236}">
                <a16:creationId xmlns:a16="http://schemas.microsoft.com/office/drawing/2014/main" id="{B279829E-DDBF-10E9-7CA1-B39189FD9183}"/>
              </a:ext>
            </a:extLst>
          </p:cNvPr>
          <p:cNvSpPr txBox="1"/>
          <p:nvPr/>
        </p:nvSpPr>
        <p:spPr>
          <a:xfrm>
            <a:off x="318155" y="4202703"/>
            <a:ext cx="6103854" cy="1477328"/>
          </a:xfrm>
          <a:prstGeom prst="rect">
            <a:avLst/>
          </a:prstGeom>
          <a:noFill/>
        </p:spPr>
        <p:txBody>
          <a:bodyPr wrap="square">
            <a:spAutoFit/>
          </a:bodyPr>
          <a:lstStyle/>
          <a:p>
            <a:r>
              <a:rPr lang="en-US" dirty="0"/>
              <a:t>Negative Indexing</a:t>
            </a:r>
          </a:p>
          <a:p>
            <a:endParaRPr lang="en-US" dirty="0"/>
          </a:p>
          <a:p>
            <a:r>
              <a:rPr lang="en-US" dirty="0"/>
              <a:t>Negative indexing means start from the end.</a:t>
            </a:r>
          </a:p>
          <a:p>
            <a:endParaRPr lang="en-US" dirty="0"/>
          </a:p>
          <a:p>
            <a:r>
              <a:rPr lang="en-US" dirty="0"/>
              <a:t>-1 refers to the last item, -2 refers to the second last item etc.</a:t>
            </a:r>
            <a:endParaRPr lang="en-PH" dirty="0"/>
          </a:p>
        </p:txBody>
      </p:sp>
      <p:sp>
        <p:nvSpPr>
          <p:cNvPr id="11" name="TextBox 10">
            <a:extLst>
              <a:ext uri="{FF2B5EF4-FFF2-40B4-BE49-F238E27FC236}">
                <a16:creationId xmlns:a16="http://schemas.microsoft.com/office/drawing/2014/main" id="{537130EA-231A-64B0-1918-B2417C4ED005}"/>
              </a:ext>
            </a:extLst>
          </p:cNvPr>
          <p:cNvSpPr txBox="1"/>
          <p:nvPr/>
        </p:nvSpPr>
        <p:spPr>
          <a:xfrm>
            <a:off x="5663153" y="4455963"/>
            <a:ext cx="6103854" cy="923330"/>
          </a:xfrm>
          <a:prstGeom prst="rect">
            <a:avLst/>
          </a:prstGeom>
          <a:noFill/>
        </p:spPr>
        <p:txBody>
          <a:bodyPr wrap="square">
            <a:spAutoFit/>
          </a:bodyPr>
          <a:lstStyle/>
          <a:p>
            <a:r>
              <a:rPr lang="en-US" dirty="0"/>
              <a:t>Example</a:t>
            </a:r>
          </a:p>
          <a:p>
            <a:endParaRPr lang="en-US" dirty="0"/>
          </a:p>
          <a:p>
            <a:r>
              <a:rPr lang="en-US" dirty="0"/>
              <a:t>Print the last item of the tuple:</a:t>
            </a:r>
            <a:endParaRPr lang="en-PH" dirty="0"/>
          </a:p>
        </p:txBody>
      </p:sp>
      <p:pic>
        <p:nvPicPr>
          <p:cNvPr id="13" name="Picture 12">
            <a:extLst>
              <a:ext uri="{FF2B5EF4-FFF2-40B4-BE49-F238E27FC236}">
                <a16:creationId xmlns:a16="http://schemas.microsoft.com/office/drawing/2014/main" id="{1EA9DC89-F409-B845-3682-EAE3D6375991}"/>
              </a:ext>
            </a:extLst>
          </p:cNvPr>
          <p:cNvPicPr>
            <a:picLocks noChangeAspect="1"/>
          </p:cNvPicPr>
          <p:nvPr/>
        </p:nvPicPr>
        <p:blipFill>
          <a:blip r:embed="rId3"/>
          <a:stretch>
            <a:fillRect/>
          </a:stretch>
        </p:blipFill>
        <p:spPr>
          <a:xfrm>
            <a:off x="8715080" y="4566734"/>
            <a:ext cx="3093988" cy="1477328"/>
          </a:xfrm>
          <a:prstGeom prst="rect">
            <a:avLst/>
          </a:prstGeom>
        </p:spPr>
      </p:pic>
    </p:spTree>
    <p:extLst>
      <p:ext uri="{BB962C8B-B14F-4D97-AF65-F5344CB8AC3E}">
        <p14:creationId xmlns:p14="http://schemas.microsoft.com/office/powerpoint/2010/main" val="21098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7F56-F61F-2245-E486-ECF3618CC0E8}"/>
              </a:ext>
            </a:extLst>
          </p:cNvPr>
          <p:cNvSpPr>
            <a:spLocks noGrp="1"/>
          </p:cNvSpPr>
          <p:nvPr>
            <p:ph type="title"/>
          </p:nvPr>
        </p:nvSpPr>
        <p:spPr/>
        <p:txBody>
          <a:bodyPr>
            <a:normAutofit/>
          </a:bodyPr>
          <a:lstStyle/>
          <a:p>
            <a:r>
              <a:rPr lang="en-PH" sz="6000" b="1" dirty="0"/>
              <a:t>Python Comments</a:t>
            </a:r>
            <a:endParaRPr lang="en-PH" sz="6000" dirty="0"/>
          </a:p>
        </p:txBody>
      </p:sp>
      <p:sp>
        <p:nvSpPr>
          <p:cNvPr id="3" name="Content Placeholder 2">
            <a:extLst>
              <a:ext uri="{FF2B5EF4-FFF2-40B4-BE49-F238E27FC236}">
                <a16:creationId xmlns:a16="http://schemas.microsoft.com/office/drawing/2014/main" id="{0C3DC687-182F-FF27-3D48-4FEAFBC326E5}"/>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17345726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7825-0166-3BD1-F764-8429FE641657}"/>
              </a:ext>
            </a:extLst>
          </p:cNvPr>
          <p:cNvSpPr>
            <a:spLocks noGrp="1"/>
          </p:cNvSpPr>
          <p:nvPr>
            <p:ph type="title"/>
          </p:nvPr>
        </p:nvSpPr>
        <p:spPr/>
        <p:txBody>
          <a:bodyPr>
            <a:noAutofit/>
          </a:bodyPr>
          <a:lstStyle/>
          <a:p>
            <a:r>
              <a:rPr lang="en-US" sz="1600" b="1" dirty="0"/>
              <a:t>Range of Indexes</a:t>
            </a:r>
            <a:br>
              <a:rPr lang="en-US" sz="1600" b="1" dirty="0"/>
            </a:br>
            <a:r>
              <a:rPr lang="en-US" sz="1600" dirty="0"/>
              <a:t>You can specify a range of indexes by specifying where to start and where to end the range.</a:t>
            </a:r>
            <a:br>
              <a:rPr lang="en-US" sz="1600" dirty="0"/>
            </a:br>
            <a:r>
              <a:rPr lang="en-US" sz="1600" dirty="0"/>
              <a:t>When specifying a range, the return value will be a new tuple with the specified items.</a:t>
            </a:r>
            <a:br>
              <a:rPr lang="en-US" sz="1600" dirty="0"/>
            </a:br>
            <a:endParaRPr lang="en-PH" sz="1600" dirty="0"/>
          </a:p>
        </p:txBody>
      </p:sp>
      <p:sp>
        <p:nvSpPr>
          <p:cNvPr id="3" name="Content Placeholder 2">
            <a:extLst>
              <a:ext uri="{FF2B5EF4-FFF2-40B4-BE49-F238E27FC236}">
                <a16:creationId xmlns:a16="http://schemas.microsoft.com/office/drawing/2014/main" id="{C60153EF-5BEC-4DF7-5302-6E44DC0D7696}"/>
              </a:ext>
            </a:extLst>
          </p:cNvPr>
          <p:cNvSpPr>
            <a:spLocks noGrp="1"/>
          </p:cNvSpPr>
          <p:nvPr>
            <p:ph idx="1"/>
          </p:nvPr>
        </p:nvSpPr>
        <p:spPr/>
        <p:txBody>
          <a:bodyPr/>
          <a:lstStyle/>
          <a:p>
            <a:r>
              <a:rPr lang="en-US" b="1" dirty="0"/>
              <a:t>Example</a:t>
            </a:r>
          </a:p>
          <a:p>
            <a:r>
              <a:rPr lang="en-US" dirty="0"/>
              <a:t>Return the third, fourth, and fifth item:</a:t>
            </a:r>
          </a:p>
          <a:p>
            <a:endParaRPr lang="en-PH" dirty="0"/>
          </a:p>
        </p:txBody>
      </p:sp>
      <p:pic>
        <p:nvPicPr>
          <p:cNvPr id="5" name="Picture 4">
            <a:extLst>
              <a:ext uri="{FF2B5EF4-FFF2-40B4-BE49-F238E27FC236}">
                <a16:creationId xmlns:a16="http://schemas.microsoft.com/office/drawing/2014/main" id="{C5E59E0B-8FA2-9CDB-5DC9-F1245C3BBCEC}"/>
              </a:ext>
            </a:extLst>
          </p:cNvPr>
          <p:cNvPicPr>
            <a:picLocks noChangeAspect="1"/>
          </p:cNvPicPr>
          <p:nvPr/>
        </p:nvPicPr>
        <p:blipFill>
          <a:blip r:embed="rId2"/>
          <a:stretch>
            <a:fillRect/>
          </a:stretch>
        </p:blipFill>
        <p:spPr>
          <a:xfrm>
            <a:off x="5881345" y="2117730"/>
            <a:ext cx="5387807" cy="906859"/>
          </a:xfrm>
          <a:prstGeom prst="rect">
            <a:avLst/>
          </a:prstGeom>
        </p:spPr>
      </p:pic>
      <p:sp>
        <p:nvSpPr>
          <p:cNvPr id="7" name="TextBox 6">
            <a:extLst>
              <a:ext uri="{FF2B5EF4-FFF2-40B4-BE49-F238E27FC236}">
                <a16:creationId xmlns:a16="http://schemas.microsoft.com/office/drawing/2014/main" id="{DEACF7C2-79E9-C38E-39A6-70ABC6994E11}"/>
              </a:ext>
            </a:extLst>
          </p:cNvPr>
          <p:cNvSpPr txBox="1"/>
          <p:nvPr/>
        </p:nvSpPr>
        <p:spPr>
          <a:xfrm>
            <a:off x="1451579" y="3275970"/>
            <a:ext cx="6103854" cy="646331"/>
          </a:xfrm>
          <a:prstGeom prst="rect">
            <a:avLst/>
          </a:prstGeom>
          <a:noFill/>
        </p:spPr>
        <p:txBody>
          <a:bodyPr wrap="square">
            <a:spAutoFit/>
          </a:bodyPr>
          <a:lstStyle/>
          <a:p>
            <a:r>
              <a:rPr lang="en-US" dirty="0"/>
              <a:t>By leaving out the start value, the range will start at the first item:</a:t>
            </a:r>
            <a:endParaRPr lang="en-PH" dirty="0"/>
          </a:p>
        </p:txBody>
      </p:sp>
      <p:sp>
        <p:nvSpPr>
          <p:cNvPr id="9" name="TextBox 8">
            <a:extLst>
              <a:ext uri="{FF2B5EF4-FFF2-40B4-BE49-F238E27FC236}">
                <a16:creationId xmlns:a16="http://schemas.microsoft.com/office/drawing/2014/main" id="{E826E4AD-38AF-42E7-F818-E3988BDEA22F}"/>
              </a:ext>
            </a:extLst>
          </p:cNvPr>
          <p:cNvSpPr txBox="1"/>
          <p:nvPr/>
        </p:nvSpPr>
        <p:spPr>
          <a:xfrm>
            <a:off x="1403464" y="4084279"/>
            <a:ext cx="6103854" cy="923330"/>
          </a:xfrm>
          <a:prstGeom prst="rect">
            <a:avLst/>
          </a:prstGeom>
          <a:noFill/>
        </p:spPr>
        <p:txBody>
          <a:bodyPr wrap="square">
            <a:spAutoFit/>
          </a:bodyPr>
          <a:lstStyle/>
          <a:p>
            <a:r>
              <a:rPr lang="en-US" b="1" dirty="0"/>
              <a:t>Example</a:t>
            </a:r>
          </a:p>
          <a:p>
            <a:r>
              <a:rPr lang="en-US" dirty="0"/>
              <a:t>This example returns the items from the beginning to, but NOT included, "kiwi":</a:t>
            </a:r>
          </a:p>
        </p:txBody>
      </p:sp>
      <p:pic>
        <p:nvPicPr>
          <p:cNvPr id="11" name="Picture 10">
            <a:extLst>
              <a:ext uri="{FF2B5EF4-FFF2-40B4-BE49-F238E27FC236}">
                <a16:creationId xmlns:a16="http://schemas.microsoft.com/office/drawing/2014/main" id="{7B327C84-E8E8-489E-C96D-4BC066758F59}"/>
              </a:ext>
            </a:extLst>
          </p:cNvPr>
          <p:cNvPicPr>
            <a:picLocks noChangeAspect="1"/>
          </p:cNvPicPr>
          <p:nvPr/>
        </p:nvPicPr>
        <p:blipFill>
          <a:blip r:embed="rId3"/>
          <a:stretch>
            <a:fillRect/>
          </a:stretch>
        </p:blipFill>
        <p:spPr>
          <a:xfrm>
            <a:off x="5199797" y="4816100"/>
            <a:ext cx="5204911" cy="1089907"/>
          </a:xfrm>
          <a:prstGeom prst="rect">
            <a:avLst/>
          </a:prstGeom>
        </p:spPr>
      </p:pic>
    </p:spTree>
    <p:extLst>
      <p:ext uri="{BB962C8B-B14F-4D97-AF65-F5344CB8AC3E}">
        <p14:creationId xmlns:p14="http://schemas.microsoft.com/office/powerpoint/2010/main" val="31890292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49F1-F6D9-902C-CB76-ED396E1375B5}"/>
              </a:ext>
            </a:extLst>
          </p:cNvPr>
          <p:cNvSpPr>
            <a:spLocks noGrp="1"/>
          </p:cNvSpPr>
          <p:nvPr>
            <p:ph type="title"/>
          </p:nvPr>
        </p:nvSpPr>
        <p:spPr/>
        <p:txBody>
          <a:bodyPr/>
          <a:lstStyle/>
          <a:p>
            <a:r>
              <a:rPr lang="en-US" dirty="0"/>
              <a:t>By leaving out the end value, the range will go on to the end of the list:</a:t>
            </a:r>
            <a:endParaRPr lang="en-PH" dirty="0"/>
          </a:p>
        </p:txBody>
      </p:sp>
      <p:sp>
        <p:nvSpPr>
          <p:cNvPr id="3" name="Content Placeholder 2">
            <a:extLst>
              <a:ext uri="{FF2B5EF4-FFF2-40B4-BE49-F238E27FC236}">
                <a16:creationId xmlns:a16="http://schemas.microsoft.com/office/drawing/2014/main" id="{764A6FF2-35A3-2A4A-2913-18BE66E453FB}"/>
              </a:ext>
            </a:extLst>
          </p:cNvPr>
          <p:cNvSpPr>
            <a:spLocks noGrp="1"/>
          </p:cNvSpPr>
          <p:nvPr>
            <p:ph idx="1"/>
          </p:nvPr>
        </p:nvSpPr>
        <p:spPr>
          <a:xfrm>
            <a:off x="292082" y="1930891"/>
            <a:ext cx="9603275" cy="3450613"/>
          </a:xfrm>
        </p:spPr>
        <p:txBody>
          <a:bodyPr/>
          <a:lstStyle/>
          <a:p>
            <a:r>
              <a:rPr lang="en-US" dirty="0"/>
              <a:t>Example</a:t>
            </a:r>
          </a:p>
          <a:p>
            <a:r>
              <a:rPr lang="en-US" dirty="0"/>
              <a:t>This example returns the items from "cherry" and to the end:</a:t>
            </a:r>
            <a:endParaRPr lang="en-PH" dirty="0"/>
          </a:p>
        </p:txBody>
      </p:sp>
      <p:pic>
        <p:nvPicPr>
          <p:cNvPr id="5" name="Picture 4">
            <a:extLst>
              <a:ext uri="{FF2B5EF4-FFF2-40B4-BE49-F238E27FC236}">
                <a16:creationId xmlns:a16="http://schemas.microsoft.com/office/drawing/2014/main" id="{1FF285B6-1FC9-2EA7-4497-9CAF4E0BA2A6}"/>
              </a:ext>
            </a:extLst>
          </p:cNvPr>
          <p:cNvPicPr>
            <a:picLocks noChangeAspect="1"/>
          </p:cNvPicPr>
          <p:nvPr/>
        </p:nvPicPr>
        <p:blipFill>
          <a:blip r:embed="rId2"/>
          <a:stretch>
            <a:fillRect/>
          </a:stretch>
        </p:blipFill>
        <p:spPr>
          <a:xfrm>
            <a:off x="7237919" y="2027670"/>
            <a:ext cx="3816935" cy="1186871"/>
          </a:xfrm>
          <a:prstGeom prst="rect">
            <a:avLst/>
          </a:prstGeom>
        </p:spPr>
      </p:pic>
      <p:sp>
        <p:nvSpPr>
          <p:cNvPr id="7" name="TextBox 6">
            <a:extLst>
              <a:ext uri="{FF2B5EF4-FFF2-40B4-BE49-F238E27FC236}">
                <a16:creationId xmlns:a16="http://schemas.microsoft.com/office/drawing/2014/main" id="{83A62737-3887-0921-7626-D6B54A975434}"/>
              </a:ext>
            </a:extLst>
          </p:cNvPr>
          <p:cNvSpPr txBox="1"/>
          <p:nvPr/>
        </p:nvSpPr>
        <p:spPr>
          <a:xfrm>
            <a:off x="478410" y="3214541"/>
            <a:ext cx="6103854" cy="923330"/>
          </a:xfrm>
          <a:prstGeom prst="rect">
            <a:avLst/>
          </a:prstGeom>
          <a:noFill/>
        </p:spPr>
        <p:txBody>
          <a:bodyPr wrap="square">
            <a:spAutoFit/>
          </a:bodyPr>
          <a:lstStyle/>
          <a:p>
            <a:r>
              <a:rPr lang="en-US" b="1" dirty="0"/>
              <a:t>Range of Negative Indexes</a:t>
            </a:r>
          </a:p>
          <a:p>
            <a:r>
              <a:rPr lang="en-US" dirty="0"/>
              <a:t>Specify negative indexes if you want to start the search from the end of the tuple:</a:t>
            </a:r>
          </a:p>
        </p:txBody>
      </p:sp>
      <p:sp>
        <p:nvSpPr>
          <p:cNvPr id="9" name="TextBox 8">
            <a:extLst>
              <a:ext uri="{FF2B5EF4-FFF2-40B4-BE49-F238E27FC236}">
                <a16:creationId xmlns:a16="http://schemas.microsoft.com/office/drawing/2014/main" id="{B0F211C3-CDD5-8AAE-5F83-0B173793EDEC}"/>
              </a:ext>
            </a:extLst>
          </p:cNvPr>
          <p:cNvSpPr txBox="1"/>
          <p:nvPr/>
        </p:nvSpPr>
        <p:spPr>
          <a:xfrm>
            <a:off x="1241982" y="4410688"/>
            <a:ext cx="6103854" cy="923330"/>
          </a:xfrm>
          <a:prstGeom prst="rect">
            <a:avLst/>
          </a:prstGeom>
          <a:noFill/>
        </p:spPr>
        <p:txBody>
          <a:bodyPr wrap="square">
            <a:spAutoFit/>
          </a:bodyPr>
          <a:lstStyle/>
          <a:p>
            <a:r>
              <a:rPr lang="en-US" b="1" dirty="0"/>
              <a:t>Example</a:t>
            </a:r>
          </a:p>
          <a:p>
            <a:r>
              <a:rPr lang="en-US" dirty="0"/>
              <a:t>This example returns the items from index -4 (included) to index -1 (excluded)</a:t>
            </a:r>
          </a:p>
        </p:txBody>
      </p:sp>
      <p:pic>
        <p:nvPicPr>
          <p:cNvPr id="11" name="Picture 10">
            <a:extLst>
              <a:ext uri="{FF2B5EF4-FFF2-40B4-BE49-F238E27FC236}">
                <a16:creationId xmlns:a16="http://schemas.microsoft.com/office/drawing/2014/main" id="{3F9A61D2-DDC9-374E-EC23-07DF6CF28CD4}"/>
              </a:ext>
            </a:extLst>
          </p:cNvPr>
          <p:cNvPicPr>
            <a:picLocks noChangeAspect="1"/>
          </p:cNvPicPr>
          <p:nvPr/>
        </p:nvPicPr>
        <p:blipFill>
          <a:blip r:embed="rId3"/>
          <a:stretch>
            <a:fillRect/>
          </a:stretch>
        </p:blipFill>
        <p:spPr>
          <a:xfrm>
            <a:off x="5323557" y="5102939"/>
            <a:ext cx="5334462" cy="1007791"/>
          </a:xfrm>
          <a:prstGeom prst="rect">
            <a:avLst/>
          </a:prstGeom>
        </p:spPr>
      </p:pic>
    </p:spTree>
    <p:extLst>
      <p:ext uri="{BB962C8B-B14F-4D97-AF65-F5344CB8AC3E}">
        <p14:creationId xmlns:p14="http://schemas.microsoft.com/office/powerpoint/2010/main" val="34958936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5586D-9D16-C220-5656-5613FA6EB1CD}"/>
              </a:ext>
            </a:extLst>
          </p:cNvPr>
          <p:cNvSpPr>
            <a:spLocks noGrp="1"/>
          </p:cNvSpPr>
          <p:nvPr>
            <p:ph idx="1"/>
          </p:nvPr>
        </p:nvSpPr>
        <p:spPr/>
        <p:txBody>
          <a:bodyPr/>
          <a:lstStyle/>
          <a:p>
            <a:r>
              <a:rPr lang="en-US" b="1" dirty="0"/>
              <a:t>Example</a:t>
            </a:r>
          </a:p>
          <a:p>
            <a:r>
              <a:rPr lang="en-US" dirty="0"/>
              <a:t>Check if "apple" is present in the tuple:</a:t>
            </a:r>
          </a:p>
          <a:p>
            <a:endParaRPr lang="en-PH" dirty="0"/>
          </a:p>
        </p:txBody>
      </p:sp>
      <p:sp>
        <p:nvSpPr>
          <p:cNvPr id="4" name="Rectangle 1">
            <a:extLst>
              <a:ext uri="{FF2B5EF4-FFF2-40B4-BE49-F238E27FC236}">
                <a16:creationId xmlns:a16="http://schemas.microsoft.com/office/drawing/2014/main" id="{EBECAFCE-6833-62CB-D722-236F9977C76F}"/>
              </a:ext>
            </a:extLst>
          </p:cNvPr>
          <p:cNvSpPr>
            <a:spLocks noGrp="1" noChangeArrowheads="1"/>
          </p:cNvSpPr>
          <p:nvPr>
            <p:ph type="title"/>
          </p:nvPr>
        </p:nvSpPr>
        <p:spPr bwMode="auto">
          <a:xfrm>
            <a:off x="1451579" y="913638"/>
            <a:ext cx="98320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Check if Item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determine if a specified item is present in a tuple use the </a:t>
            </a:r>
            <a:r>
              <a:rPr kumimoji="0" lang="en-US" altLang="en-US" sz="2400" b="0" i="0" u="none" strike="noStrike" cap="none" normalizeH="0" baseline="0" dirty="0">
                <a:ln>
                  <a:noFill/>
                </a:ln>
                <a:solidFill>
                  <a:schemeClr val="tx1"/>
                </a:solidFill>
                <a:effectLst/>
                <a:latin typeface="Arial Unicode MS"/>
              </a:rPr>
              <a:t>in</a:t>
            </a:r>
            <a:r>
              <a:rPr kumimoji="0" lang="en-US" altLang="en-US" sz="2400" b="0" i="0" u="none" strike="noStrike" cap="none" normalizeH="0" baseline="0" dirty="0">
                <a:ln>
                  <a:noFill/>
                </a:ln>
                <a:solidFill>
                  <a:schemeClr val="tx1"/>
                </a:solidFill>
                <a:effectLst/>
              </a:rPr>
              <a:t> keyword: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509BCEB-54F5-BBA9-789A-EE21F7155891}"/>
              </a:ext>
            </a:extLst>
          </p:cNvPr>
          <p:cNvPicPr>
            <a:picLocks noChangeAspect="1"/>
          </p:cNvPicPr>
          <p:nvPr/>
        </p:nvPicPr>
        <p:blipFill>
          <a:blip r:embed="rId2"/>
          <a:stretch>
            <a:fillRect/>
          </a:stretch>
        </p:blipFill>
        <p:spPr>
          <a:xfrm>
            <a:off x="4361285" y="3304914"/>
            <a:ext cx="5093799" cy="2021229"/>
          </a:xfrm>
          <a:prstGeom prst="rect">
            <a:avLst/>
          </a:prstGeom>
        </p:spPr>
      </p:pic>
    </p:spTree>
    <p:extLst>
      <p:ext uri="{BB962C8B-B14F-4D97-AF65-F5344CB8AC3E}">
        <p14:creationId xmlns:p14="http://schemas.microsoft.com/office/powerpoint/2010/main" val="20586785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C585-A222-7BFD-F368-2FBD7F66D827}"/>
              </a:ext>
            </a:extLst>
          </p:cNvPr>
          <p:cNvSpPr>
            <a:spLocks noGrp="1"/>
          </p:cNvSpPr>
          <p:nvPr>
            <p:ph type="title"/>
          </p:nvPr>
        </p:nvSpPr>
        <p:spPr/>
        <p:txBody>
          <a:bodyPr/>
          <a:lstStyle/>
          <a:p>
            <a:r>
              <a:rPr lang="en-PH" b="1" dirty="0"/>
              <a:t>Python - Update Tuples</a:t>
            </a:r>
            <a:br>
              <a:rPr lang="en-PH" b="1" dirty="0"/>
            </a:br>
            <a:endParaRPr lang="en-PH" dirty="0"/>
          </a:p>
        </p:txBody>
      </p:sp>
      <p:sp>
        <p:nvSpPr>
          <p:cNvPr id="3" name="Content Placeholder 2">
            <a:extLst>
              <a:ext uri="{FF2B5EF4-FFF2-40B4-BE49-F238E27FC236}">
                <a16:creationId xmlns:a16="http://schemas.microsoft.com/office/drawing/2014/main" id="{16D81E07-C619-591B-34D0-19D396C30064}"/>
              </a:ext>
            </a:extLst>
          </p:cNvPr>
          <p:cNvSpPr>
            <a:spLocks noGrp="1"/>
          </p:cNvSpPr>
          <p:nvPr>
            <p:ph idx="1"/>
          </p:nvPr>
        </p:nvSpPr>
        <p:spPr/>
        <p:txBody>
          <a:bodyPr/>
          <a:lstStyle/>
          <a:p>
            <a:r>
              <a:rPr lang="en-US" dirty="0"/>
              <a:t>Change Tuple Values</a:t>
            </a:r>
          </a:p>
          <a:p>
            <a:r>
              <a:rPr lang="en-US" dirty="0"/>
              <a:t>Once a tuple is created, you cannot change its values. Tuples are unchangeable, or immutable as it also is called.</a:t>
            </a:r>
          </a:p>
          <a:p>
            <a:r>
              <a:rPr lang="en-US" dirty="0"/>
              <a:t>But there is a workaround. You can convert the tuple into a list, change the list, and convert the list back into a tuple.</a:t>
            </a:r>
            <a:endParaRPr lang="en-PH" dirty="0"/>
          </a:p>
        </p:txBody>
      </p:sp>
      <p:sp>
        <p:nvSpPr>
          <p:cNvPr id="5" name="TextBox 4">
            <a:extLst>
              <a:ext uri="{FF2B5EF4-FFF2-40B4-BE49-F238E27FC236}">
                <a16:creationId xmlns:a16="http://schemas.microsoft.com/office/drawing/2014/main" id="{5B21A803-6F6C-85FB-2DCA-9A2F07921AF3}"/>
              </a:ext>
            </a:extLst>
          </p:cNvPr>
          <p:cNvSpPr txBox="1"/>
          <p:nvPr/>
        </p:nvSpPr>
        <p:spPr>
          <a:xfrm>
            <a:off x="761214" y="4357916"/>
            <a:ext cx="6103854" cy="646331"/>
          </a:xfrm>
          <a:prstGeom prst="rect">
            <a:avLst/>
          </a:prstGeom>
          <a:noFill/>
        </p:spPr>
        <p:txBody>
          <a:bodyPr wrap="square">
            <a:spAutoFit/>
          </a:bodyPr>
          <a:lstStyle/>
          <a:p>
            <a:r>
              <a:rPr lang="en-US" b="1" dirty="0"/>
              <a:t>Example</a:t>
            </a:r>
          </a:p>
          <a:p>
            <a:r>
              <a:rPr lang="en-US" dirty="0"/>
              <a:t>Convert the tuple into a list to be able to change it:</a:t>
            </a:r>
          </a:p>
        </p:txBody>
      </p:sp>
      <p:pic>
        <p:nvPicPr>
          <p:cNvPr id="7" name="Picture 6">
            <a:extLst>
              <a:ext uri="{FF2B5EF4-FFF2-40B4-BE49-F238E27FC236}">
                <a16:creationId xmlns:a16="http://schemas.microsoft.com/office/drawing/2014/main" id="{05C25256-D78D-B5C8-B843-76CBCFFA1FC8}"/>
              </a:ext>
            </a:extLst>
          </p:cNvPr>
          <p:cNvPicPr>
            <a:picLocks noChangeAspect="1"/>
          </p:cNvPicPr>
          <p:nvPr/>
        </p:nvPicPr>
        <p:blipFill>
          <a:blip r:embed="rId2"/>
          <a:stretch>
            <a:fillRect/>
          </a:stretch>
        </p:blipFill>
        <p:spPr>
          <a:xfrm>
            <a:off x="5961640" y="4287905"/>
            <a:ext cx="4483259" cy="1765576"/>
          </a:xfrm>
          <a:prstGeom prst="rect">
            <a:avLst/>
          </a:prstGeom>
        </p:spPr>
      </p:pic>
    </p:spTree>
    <p:extLst>
      <p:ext uri="{BB962C8B-B14F-4D97-AF65-F5344CB8AC3E}">
        <p14:creationId xmlns:p14="http://schemas.microsoft.com/office/powerpoint/2010/main" val="3549242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7378A-126F-69AF-2888-20B9989EB04E}"/>
              </a:ext>
            </a:extLst>
          </p:cNvPr>
          <p:cNvSpPr>
            <a:spLocks noGrp="1"/>
          </p:cNvSpPr>
          <p:nvPr>
            <p:ph idx="1"/>
          </p:nvPr>
        </p:nvSpPr>
        <p:spPr/>
        <p:txBody>
          <a:bodyPr/>
          <a:lstStyle/>
          <a:p>
            <a:r>
              <a:rPr lang="en-US" b="1" dirty="0"/>
              <a:t>Example</a:t>
            </a:r>
          </a:p>
          <a:p>
            <a:r>
              <a:rPr lang="en-US" dirty="0"/>
              <a:t>Convert the tuple into a list, add "orange", and convert it back into a tuple:</a:t>
            </a:r>
          </a:p>
          <a:p>
            <a:endParaRPr lang="en-PH" dirty="0"/>
          </a:p>
        </p:txBody>
      </p:sp>
      <p:sp>
        <p:nvSpPr>
          <p:cNvPr id="5" name="Title 4">
            <a:extLst>
              <a:ext uri="{FF2B5EF4-FFF2-40B4-BE49-F238E27FC236}">
                <a16:creationId xmlns:a16="http://schemas.microsoft.com/office/drawing/2014/main" id="{44F37616-2628-9526-1FFB-FE9E2B974A53}"/>
              </a:ext>
            </a:extLst>
          </p:cNvPr>
          <p:cNvSpPr>
            <a:spLocks noGrp="1"/>
          </p:cNvSpPr>
          <p:nvPr>
            <p:ph type="title"/>
          </p:nvPr>
        </p:nvSpPr>
        <p:spPr/>
        <p:txBody>
          <a:bodyPr>
            <a:noAutofit/>
          </a:bodyPr>
          <a:lstStyle/>
          <a:p>
            <a:r>
              <a:rPr lang="en-US" sz="1100" dirty="0"/>
              <a:t>Add Items</a:t>
            </a:r>
            <a:br>
              <a:rPr lang="en-US" sz="1100" dirty="0"/>
            </a:br>
            <a:br>
              <a:rPr lang="en-US" sz="1100" dirty="0"/>
            </a:br>
            <a:r>
              <a:rPr lang="en-US" sz="1100" dirty="0"/>
              <a:t>Since tuples are immutable, they do not have a build-in append() method, but there are other ways to add items to a tuple.</a:t>
            </a:r>
            <a:br>
              <a:rPr lang="en-US" sz="1100" dirty="0"/>
            </a:br>
            <a:br>
              <a:rPr lang="en-US" sz="1100" dirty="0"/>
            </a:br>
            <a:r>
              <a:rPr lang="en-US" sz="1100" dirty="0"/>
              <a:t>1. Convert into a list: Just like the workaround for changing a tuple, you can convert it into a list, add your item(s), and convert it back into a tuple.</a:t>
            </a:r>
            <a:endParaRPr lang="en-PH" sz="1100" dirty="0"/>
          </a:p>
        </p:txBody>
      </p:sp>
      <p:pic>
        <p:nvPicPr>
          <p:cNvPr id="7" name="Picture 6">
            <a:extLst>
              <a:ext uri="{FF2B5EF4-FFF2-40B4-BE49-F238E27FC236}">
                <a16:creationId xmlns:a16="http://schemas.microsoft.com/office/drawing/2014/main" id="{F82411B2-0BAB-8704-28B5-30E38B9C31DA}"/>
              </a:ext>
            </a:extLst>
          </p:cNvPr>
          <p:cNvPicPr>
            <a:picLocks noChangeAspect="1"/>
          </p:cNvPicPr>
          <p:nvPr/>
        </p:nvPicPr>
        <p:blipFill>
          <a:blip r:embed="rId2"/>
          <a:stretch>
            <a:fillRect/>
          </a:stretch>
        </p:blipFill>
        <p:spPr>
          <a:xfrm>
            <a:off x="6425557" y="2967335"/>
            <a:ext cx="4839474" cy="923330"/>
          </a:xfrm>
          <a:prstGeom prst="rect">
            <a:avLst/>
          </a:prstGeom>
        </p:spPr>
      </p:pic>
      <p:sp>
        <p:nvSpPr>
          <p:cNvPr id="9" name="TextBox 8">
            <a:extLst>
              <a:ext uri="{FF2B5EF4-FFF2-40B4-BE49-F238E27FC236}">
                <a16:creationId xmlns:a16="http://schemas.microsoft.com/office/drawing/2014/main" id="{C2DC26AA-4B68-49BF-95B4-549026E6CFD1}"/>
              </a:ext>
            </a:extLst>
          </p:cNvPr>
          <p:cNvSpPr txBox="1"/>
          <p:nvPr/>
        </p:nvSpPr>
        <p:spPr>
          <a:xfrm>
            <a:off x="321703" y="3129313"/>
            <a:ext cx="6103854" cy="923330"/>
          </a:xfrm>
          <a:prstGeom prst="rect">
            <a:avLst/>
          </a:prstGeom>
          <a:noFill/>
        </p:spPr>
        <p:txBody>
          <a:bodyPr wrap="square">
            <a:spAutoFit/>
          </a:bodyPr>
          <a:lstStyle/>
          <a:p>
            <a:r>
              <a:rPr lang="en-US" dirty="0"/>
              <a:t>2. Add tuple to a tuple. You are allowed to add tuples to tuples, so if you want to add one item, (or many), create a new tuple with the item(s), and add it to the existing tuple:</a:t>
            </a:r>
            <a:endParaRPr lang="en-PH" dirty="0"/>
          </a:p>
        </p:txBody>
      </p:sp>
      <p:sp>
        <p:nvSpPr>
          <p:cNvPr id="11" name="TextBox 10">
            <a:extLst>
              <a:ext uri="{FF2B5EF4-FFF2-40B4-BE49-F238E27FC236}">
                <a16:creationId xmlns:a16="http://schemas.microsoft.com/office/drawing/2014/main" id="{C2D2F82A-A482-A711-4463-0D51FDD08750}"/>
              </a:ext>
            </a:extLst>
          </p:cNvPr>
          <p:cNvSpPr txBox="1"/>
          <p:nvPr/>
        </p:nvSpPr>
        <p:spPr>
          <a:xfrm>
            <a:off x="619812" y="4404872"/>
            <a:ext cx="6103854" cy="923330"/>
          </a:xfrm>
          <a:prstGeom prst="rect">
            <a:avLst/>
          </a:prstGeom>
          <a:noFill/>
        </p:spPr>
        <p:txBody>
          <a:bodyPr wrap="square">
            <a:spAutoFit/>
          </a:bodyPr>
          <a:lstStyle/>
          <a:p>
            <a:r>
              <a:rPr lang="en-US" dirty="0"/>
              <a:t>Example</a:t>
            </a:r>
          </a:p>
          <a:p>
            <a:endParaRPr lang="en-US" dirty="0"/>
          </a:p>
          <a:p>
            <a:r>
              <a:rPr lang="en-US" dirty="0"/>
              <a:t>Create a new tuple with the value "orange", and add that tuple:</a:t>
            </a:r>
            <a:endParaRPr lang="en-PH" dirty="0"/>
          </a:p>
        </p:txBody>
      </p:sp>
      <p:pic>
        <p:nvPicPr>
          <p:cNvPr id="13" name="Picture 12">
            <a:extLst>
              <a:ext uri="{FF2B5EF4-FFF2-40B4-BE49-F238E27FC236}">
                <a16:creationId xmlns:a16="http://schemas.microsoft.com/office/drawing/2014/main" id="{F6C65521-D267-85E5-CEC6-001F1A2B7B2D}"/>
              </a:ext>
            </a:extLst>
          </p:cNvPr>
          <p:cNvPicPr>
            <a:picLocks noChangeAspect="1"/>
          </p:cNvPicPr>
          <p:nvPr/>
        </p:nvPicPr>
        <p:blipFill>
          <a:blip r:embed="rId3"/>
          <a:stretch>
            <a:fillRect/>
          </a:stretch>
        </p:blipFill>
        <p:spPr>
          <a:xfrm>
            <a:off x="6723666" y="4423022"/>
            <a:ext cx="4437670" cy="1257409"/>
          </a:xfrm>
          <a:prstGeom prst="rect">
            <a:avLst/>
          </a:prstGeom>
        </p:spPr>
      </p:pic>
    </p:spTree>
    <p:extLst>
      <p:ext uri="{BB962C8B-B14F-4D97-AF65-F5344CB8AC3E}">
        <p14:creationId xmlns:p14="http://schemas.microsoft.com/office/powerpoint/2010/main" val="40548943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E67-8FA2-CC3D-4BA8-D21A1E121937}"/>
              </a:ext>
            </a:extLst>
          </p:cNvPr>
          <p:cNvSpPr>
            <a:spLocks noGrp="1"/>
          </p:cNvSpPr>
          <p:nvPr>
            <p:ph type="title"/>
          </p:nvPr>
        </p:nvSpPr>
        <p:spPr/>
        <p:txBody>
          <a:bodyPr>
            <a:noAutofit/>
          </a:bodyPr>
          <a:lstStyle/>
          <a:p>
            <a:r>
              <a:rPr lang="en-PH" sz="1800" b="1" dirty="0"/>
              <a:t>Remove Items</a:t>
            </a:r>
            <a:br>
              <a:rPr lang="en-PH" sz="1800" b="1" dirty="0"/>
            </a:br>
            <a:r>
              <a:rPr lang="en-US" sz="1800" b="1" dirty="0"/>
              <a:t>Tuples are unchangeable, so you cannot remove items from it, but you can use the same workaround as we used for changing and adding tuple items:</a:t>
            </a:r>
            <a:endParaRPr lang="en-PH" sz="1800" dirty="0"/>
          </a:p>
        </p:txBody>
      </p:sp>
      <p:sp>
        <p:nvSpPr>
          <p:cNvPr id="3" name="Content Placeholder 2">
            <a:extLst>
              <a:ext uri="{FF2B5EF4-FFF2-40B4-BE49-F238E27FC236}">
                <a16:creationId xmlns:a16="http://schemas.microsoft.com/office/drawing/2014/main" id="{9276DE3E-B37C-F5EE-2AF0-85DA2E0992D0}"/>
              </a:ext>
            </a:extLst>
          </p:cNvPr>
          <p:cNvSpPr>
            <a:spLocks noGrp="1"/>
          </p:cNvSpPr>
          <p:nvPr>
            <p:ph idx="1"/>
          </p:nvPr>
        </p:nvSpPr>
        <p:spPr/>
        <p:txBody>
          <a:bodyPr/>
          <a:lstStyle/>
          <a:p>
            <a:r>
              <a:rPr lang="en-US" b="1" dirty="0"/>
              <a:t>Example</a:t>
            </a:r>
          </a:p>
          <a:p>
            <a:r>
              <a:rPr lang="en-US" dirty="0"/>
              <a:t>Convert the tuple into a list, remove "apple", and convert it back into a tuple:</a:t>
            </a:r>
          </a:p>
          <a:p>
            <a:endParaRPr lang="en-PH" dirty="0"/>
          </a:p>
        </p:txBody>
      </p:sp>
      <p:pic>
        <p:nvPicPr>
          <p:cNvPr id="5" name="Picture 4">
            <a:extLst>
              <a:ext uri="{FF2B5EF4-FFF2-40B4-BE49-F238E27FC236}">
                <a16:creationId xmlns:a16="http://schemas.microsoft.com/office/drawing/2014/main" id="{6D0C7985-E463-C956-3E3C-E613BA449ACE}"/>
              </a:ext>
            </a:extLst>
          </p:cNvPr>
          <p:cNvPicPr>
            <a:picLocks noChangeAspect="1"/>
          </p:cNvPicPr>
          <p:nvPr/>
        </p:nvPicPr>
        <p:blipFill>
          <a:blip r:embed="rId2"/>
          <a:stretch>
            <a:fillRect/>
          </a:stretch>
        </p:blipFill>
        <p:spPr>
          <a:xfrm>
            <a:off x="4013310" y="3268745"/>
            <a:ext cx="5649164" cy="1878291"/>
          </a:xfrm>
          <a:prstGeom prst="rect">
            <a:avLst/>
          </a:prstGeom>
        </p:spPr>
      </p:pic>
    </p:spTree>
    <p:extLst>
      <p:ext uri="{BB962C8B-B14F-4D97-AF65-F5344CB8AC3E}">
        <p14:creationId xmlns:p14="http://schemas.microsoft.com/office/powerpoint/2010/main" val="413161936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817C-833B-F08D-EA3C-74484DE6A2E8}"/>
              </a:ext>
            </a:extLst>
          </p:cNvPr>
          <p:cNvSpPr>
            <a:spLocks noGrp="1"/>
          </p:cNvSpPr>
          <p:nvPr>
            <p:ph type="title"/>
          </p:nvPr>
        </p:nvSpPr>
        <p:spPr/>
        <p:txBody>
          <a:bodyPr/>
          <a:lstStyle/>
          <a:p>
            <a:r>
              <a:rPr lang="en-US" dirty="0"/>
              <a:t>Or you can delete the tuple completely:</a:t>
            </a:r>
            <a:endParaRPr lang="en-PH" dirty="0"/>
          </a:p>
        </p:txBody>
      </p:sp>
      <p:sp>
        <p:nvSpPr>
          <p:cNvPr id="4" name="Rectangle 1">
            <a:extLst>
              <a:ext uri="{FF2B5EF4-FFF2-40B4-BE49-F238E27FC236}">
                <a16:creationId xmlns:a16="http://schemas.microsoft.com/office/drawing/2014/main" id="{A16063F5-E866-4289-0C41-A5813D7EA81D}"/>
              </a:ext>
            </a:extLst>
          </p:cNvPr>
          <p:cNvSpPr>
            <a:spLocks noGrp="1" noChangeArrowheads="1"/>
          </p:cNvSpPr>
          <p:nvPr>
            <p:ph idx="1"/>
          </p:nvPr>
        </p:nvSpPr>
        <p:spPr bwMode="auto">
          <a:xfrm>
            <a:off x="1451579" y="2114476"/>
            <a:ext cx="53985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del</a:t>
            </a:r>
            <a:r>
              <a:rPr kumimoji="0" lang="en-US" altLang="en-US" b="0" i="0" u="none" strike="noStrike" cap="none" normalizeH="0" baseline="0" dirty="0">
                <a:ln>
                  <a:noFill/>
                </a:ln>
                <a:solidFill>
                  <a:schemeClr val="tx1"/>
                </a:solidFill>
                <a:effectLst/>
              </a:rPr>
              <a:t> keyword can delete the tuple completely: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6293152-4CA0-3B2A-5999-01605EE220BC}"/>
              </a:ext>
            </a:extLst>
          </p:cNvPr>
          <p:cNvPicPr>
            <a:picLocks noChangeAspect="1"/>
          </p:cNvPicPr>
          <p:nvPr/>
        </p:nvPicPr>
        <p:blipFill>
          <a:blip r:embed="rId2"/>
          <a:stretch>
            <a:fillRect/>
          </a:stretch>
        </p:blipFill>
        <p:spPr>
          <a:xfrm>
            <a:off x="3309856" y="3083084"/>
            <a:ext cx="5723116" cy="2564894"/>
          </a:xfrm>
          <a:prstGeom prst="rect">
            <a:avLst/>
          </a:prstGeom>
        </p:spPr>
      </p:pic>
    </p:spTree>
    <p:extLst>
      <p:ext uri="{BB962C8B-B14F-4D97-AF65-F5344CB8AC3E}">
        <p14:creationId xmlns:p14="http://schemas.microsoft.com/office/powerpoint/2010/main" val="6444297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D09B-EC07-A420-31B5-E541302CF33C}"/>
              </a:ext>
            </a:extLst>
          </p:cNvPr>
          <p:cNvSpPr>
            <a:spLocks noGrp="1"/>
          </p:cNvSpPr>
          <p:nvPr>
            <p:ph type="title"/>
          </p:nvPr>
        </p:nvSpPr>
        <p:spPr/>
        <p:txBody>
          <a:bodyPr/>
          <a:lstStyle/>
          <a:p>
            <a:r>
              <a:rPr lang="en-PH" b="1" dirty="0"/>
              <a:t>Python - Unpack Tuples</a:t>
            </a:r>
            <a:br>
              <a:rPr lang="en-PH" b="1" dirty="0"/>
            </a:br>
            <a:endParaRPr lang="en-PH" dirty="0"/>
          </a:p>
        </p:txBody>
      </p:sp>
      <p:sp>
        <p:nvSpPr>
          <p:cNvPr id="3" name="Content Placeholder 2">
            <a:extLst>
              <a:ext uri="{FF2B5EF4-FFF2-40B4-BE49-F238E27FC236}">
                <a16:creationId xmlns:a16="http://schemas.microsoft.com/office/drawing/2014/main" id="{291DFCCE-994B-2D01-FD3A-8659CF86D135}"/>
              </a:ext>
            </a:extLst>
          </p:cNvPr>
          <p:cNvSpPr>
            <a:spLocks noGrp="1"/>
          </p:cNvSpPr>
          <p:nvPr>
            <p:ph idx="1"/>
          </p:nvPr>
        </p:nvSpPr>
        <p:spPr>
          <a:xfrm>
            <a:off x="1451578" y="1978025"/>
            <a:ext cx="9603275" cy="3450613"/>
          </a:xfrm>
        </p:spPr>
        <p:txBody>
          <a:bodyPr/>
          <a:lstStyle/>
          <a:p>
            <a:r>
              <a:rPr lang="en-US" dirty="0"/>
              <a:t>Unpacking a Tuple</a:t>
            </a:r>
          </a:p>
          <a:p>
            <a:r>
              <a:rPr lang="en-US" dirty="0"/>
              <a:t>When we create a tuple, we normally assign values to it. This is called "packing" a tuple:</a:t>
            </a:r>
            <a:endParaRPr lang="en-PH" dirty="0"/>
          </a:p>
        </p:txBody>
      </p:sp>
      <p:sp>
        <p:nvSpPr>
          <p:cNvPr id="5" name="TextBox 4">
            <a:extLst>
              <a:ext uri="{FF2B5EF4-FFF2-40B4-BE49-F238E27FC236}">
                <a16:creationId xmlns:a16="http://schemas.microsoft.com/office/drawing/2014/main" id="{FD9A17F7-8D53-6810-836C-D3DA981E91BF}"/>
              </a:ext>
            </a:extLst>
          </p:cNvPr>
          <p:cNvSpPr txBox="1"/>
          <p:nvPr/>
        </p:nvSpPr>
        <p:spPr>
          <a:xfrm>
            <a:off x="1223128" y="2977854"/>
            <a:ext cx="6103854" cy="923330"/>
          </a:xfrm>
          <a:prstGeom prst="rect">
            <a:avLst/>
          </a:prstGeom>
          <a:noFill/>
        </p:spPr>
        <p:txBody>
          <a:bodyPr wrap="square">
            <a:spAutoFit/>
          </a:bodyPr>
          <a:lstStyle/>
          <a:p>
            <a:r>
              <a:rPr lang="en-PH" dirty="0"/>
              <a:t>Example</a:t>
            </a:r>
          </a:p>
          <a:p>
            <a:endParaRPr lang="en-PH" dirty="0"/>
          </a:p>
          <a:p>
            <a:r>
              <a:rPr lang="en-PH" dirty="0"/>
              <a:t>Packing a tuple:</a:t>
            </a:r>
          </a:p>
        </p:txBody>
      </p:sp>
      <p:pic>
        <p:nvPicPr>
          <p:cNvPr id="7" name="Picture 6">
            <a:extLst>
              <a:ext uri="{FF2B5EF4-FFF2-40B4-BE49-F238E27FC236}">
                <a16:creationId xmlns:a16="http://schemas.microsoft.com/office/drawing/2014/main" id="{F362D425-8F9E-337D-5FF2-3493D410D580}"/>
              </a:ext>
            </a:extLst>
          </p:cNvPr>
          <p:cNvPicPr>
            <a:picLocks noChangeAspect="1"/>
          </p:cNvPicPr>
          <p:nvPr/>
        </p:nvPicPr>
        <p:blipFill>
          <a:blip r:embed="rId2"/>
          <a:stretch>
            <a:fillRect/>
          </a:stretch>
        </p:blipFill>
        <p:spPr>
          <a:xfrm>
            <a:off x="3580050" y="3090290"/>
            <a:ext cx="3071126" cy="668946"/>
          </a:xfrm>
          <a:prstGeom prst="rect">
            <a:avLst/>
          </a:prstGeom>
        </p:spPr>
      </p:pic>
      <p:sp>
        <p:nvSpPr>
          <p:cNvPr id="9" name="TextBox 8">
            <a:extLst>
              <a:ext uri="{FF2B5EF4-FFF2-40B4-BE49-F238E27FC236}">
                <a16:creationId xmlns:a16="http://schemas.microsoft.com/office/drawing/2014/main" id="{940704BB-2149-2F1D-C170-6B81F52849E2}"/>
              </a:ext>
            </a:extLst>
          </p:cNvPr>
          <p:cNvSpPr txBox="1"/>
          <p:nvPr/>
        </p:nvSpPr>
        <p:spPr>
          <a:xfrm>
            <a:off x="732934" y="4013320"/>
            <a:ext cx="6103854" cy="646331"/>
          </a:xfrm>
          <a:prstGeom prst="rect">
            <a:avLst/>
          </a:prstGeom>
          <a:noFill/>
        </p:spPr>
        <p:txBody>
          <a:bodyPr wrap="square">
            <a:spAutoFit/>
          </a:bodyPr>
          <a:lstStyle/>
          <a:p>
            <a:r>
              <a:rPr lang="en-US" dirty="0"/>
              <a:t>But, in Python, we are also allowed to extract the values back into variables. This is called "unpacking":</a:t>
            </a:r>
            <a:endParaRPr lang="en-PH" dirty="0"/>
          </a:p>
        </p:txBody>
      </p:sp>
      <p:sp>
        <p:nvSpPr>
          <p:cNvPr id="11" name="TextBox 10">
            <a:extLst>
              <a:ext uri="{FF2B5EF4-FFF2-40B4-BE49-F238E27FC236}">
                <a16:creationId xmlns:a16="http://schemas.microsoft.com/office/drawing/2014/main" id="{17F62EF1-6FC6-7FB9-0D11-4A9D1CA124BA}"/>
              </a:ext>
            </a:extLst>
          </p:cNvPr>
          <p:cNvSpPr txBox="1"/>
          <p:nvPr/>
        </p:nvSpPr>
        <p:spPr>
          <a:xfrm>
            <a:off x="3784861" y="4906578"/>
            <a:ext cx="6103854" cy="646331"/>
          </a:xfrm>
          <a:prstGeom prst="rect">
            <a:avLst/>
          </a:prstGeom>
          <a:noFill/>
        </p:spPr>
        <p:txBody>
          <a:bodyPr wrap="square">
            <a:spAutoFit/>
          </a:bodyPr>
          <a:lstStyle/>
          <a:p>
            <a:r>
              <a:rPr lang="en-PH" b="1" dirty="0"/>
              <a:t>Example</a:t>
            </a:r>
          </a:p>
          <a:p>
            <a:r>
              <a:rPr lang="en-PH" dirty="0"/>
              <a:t>Unpacking a tuple:</a:t>
            </a:r>
          </a:p>
        </p:txBody>
      </p:sp>
      <p:pic>
        <p:nvPicPr>
          <p:cNvPr id="13" name="Picture 12">
            <a:extLst>
              <a:ext uri="{FF2B5EF4-FFF2-40B4-BE49-F238E27FC236}">
                <a16:creationId xmlns:a16="http://schemas.microsoft.com/office/drawing/2014/main" id="{9B922DD3-61CB-D7E9-D860-194DE7BCFB58}"/>
              </a:ext>
            </a:extLst>
          </p:cNvPr>
          <p:cNvPicPr>
            <a:picLocks noChangeAspect="1"/>
          </p:cNvPicPr>
          <p:nvPr/>
        </p:nvPicPr>
        <p:blipFill>
          <a:blip r:embed="rId3"/>
          <a:stretch>
            <a:fillRect/>
          </a:stretch>
        </p:blipFill>
        <p:spPr>
          <a:xfrm>
            <a:off x="6096000" y="4659651"/>
            <a:ext cx="4021165" cy="1264105"/>
          </a:xfrm>
          <a:prstGeom prst="rect">
            <a:avLst/>
          </a:prstGeom>
        </p:spPr>
      </p:pic>
    </p:spTree>
    <p:extLst>
      <p:ext uri="{BB962C8B-B14F-4D97-AF65-F5344CB8AC3E}">
        <p14:creationId xmlns:p14="http://schemas.microsoft.com/office/powerpoint/2010/main" val="23214136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EB5E-5B8A-5491-5E80-AA8FB434ACD7}"/>
              </a:ext>
            </a:extLst>
          </p:cNvPr>
          <p:cNvSpPr>
            <a:spLocks noGrp="1"/>
          </p:cNvSpPr>
          <p:nvPr>
            <p:ph type="title"/>
          </p:nvPr>
        </p:nvSpPr>
        <p:spPr/>
        <p:txBody>
          <a:bodyPr>
            <a:noAutofit/>
          </a:bodyPr>
          <a:lstStyle/>
          <a:p>
            <a:r>
              <a:rPr lang="en-US" sz="1800" dirty="0"/>
              <a:t>Using Asterisk*</a:t>
            </a:r>
            <a:br>
              <a:rPr lang="en-US" sz="1800" dirty="0"/>
            </a:br>
            <a:br>
              <a:rPr lang="en-US" sz="1800" dirty="0"/>
            </a:br>
            <a:r>
              <a:rPr lang="en-US" sz="1800" dirty="0"/>
              <a:t>If the number of variables is less than the number of values, you can add an * to the variable name and the values will be assigned to the variable as a list:</a:t>
            </a:r>
            <a:endParaRPr lang="en-PH" sz="1800" dirty="0"/>
          </a:p>
        </p:txBody>
      </p:sp>
      <p:sp>
        <p:nvSpPr>
          <p:cNvPr id="3" name="Content Placeholder 2">
            <a:extLst>
              <a:ext uri="{FF2B5EF4-FFF2-40B4-BE49-F238E27FC236}">
                <a16:creationId xmlns:a16="http://schemas.microsoft.com/office/drawing/2014/main" id="{AA97561F-CA9A-3543-A1DE-F1DA15A57B5D}"/>
              </a:ext>
            </a:extLst>
          </p:cNvPr>
          <p:cNvSpPr>
            <a:spLocks noGrp="1"/>
          </p:cNvSpPr>
          <p:nvPr>
            <p:ph idx="1"/>
          </p:nvPr>
        </p:nvSpPr>
        <p:spPr/>
        <p:txBody>
          <a:bodyPr/>
          <a:lstStyle/>
          <a:p>
            <a:r>
              <a:rPr lang="en-US" b="1" dirty="0"/>
              <a:t>Example</a:t>
            </a:r>
          </a:p>
          <a:p>
            <a:r>
              <a:rPr lang="en-US" dirty="0"/>
              <a:t>Assign the rest of the values as a list called "red":</a:t>
            </a:r>
          </a:p>
          <a:p>
            <a:endParaRPr lang="en-PH" dirty="0"/>
          </a:p>
        </p:txBody>
      </p:sp>
      <p:pic>
        <p:nvPicPr>
          <p:cNvPr id="5" name="Picture 4">
            <a:extLst>
              <a:ext uri="{FF2B5EF4-FFF2-40B4-BE49-F238E27FC236}">
                <a16:creationId xmlns:a16="http://schemas.microsoft.com/office/drawing/2014/main" id="{C9FA908B-A473-8B6E-4B44-780F58268727}"/>
              </a:ext>
            </a:extLst>
          </p:cNvPr>
          <p:cNvPicPr>
            <a:picLocks noChangeAspect="1"/>
          </p:cNvPicPr>
          <p:nvPr/>
        </p:nvPicPr>
        <p:blipFill>
          <a:blip r:embed="rId2"/>
          <a:stretch>
            <a:fillRect/>
          </a:stretch>
        </p:blipFill>
        <p:spPr>
          <a:xfrm>
            <a:off x="7018527" y="2015732"/>
            <a:ext cx="4602879" cy="1821338"/>
          </a:xfrm>
          <a:prstGeom prst="rect">
            <a:avLst/>
          </a:prstGeom>
        </p:spPr>
      </p:pic>
      <p:sp>
        <p:nvSpPr>
          <p:cNvPr id="7" name="TextBox 6">
            <a:extLst>
              <a:ext uri="{FF2B5EF4-FFF2-40B4-BE49-F238E27FC236}">
                <a16:creationId xmlns:a16="http://schemas.microsoft.com/office/drawing/2014/main" id="{0C16ED3D-4670-2918-0522-577F764AED69}"/>
              </a:ext>
            </a:extLst>
          </p:cNvPr>
          <p:cNvSpPr txBox="1"/>
          <p:nvPr/>
        </p:nvSpPr>
        <p:spPr>
          <a:xfrm>
            <a:off x="243630" y="3279373"/>
            <a:ext cx="6103854" cy="923330"/>
          </a:xfrm>
          <a:prstGeom prst="rect">
            <a:avLst/>
          </a:prstGeom>
          <a:noFill/>
        </p:spPr>
        <p:txBody>
          <a:bodyPr wrap="square">
            <a:spAutoFit/>
          </a:bodyPr>
          <a:lstStyle/>
          <a:p>
            <a:r>
              <a:rPr lang="en-US" dirty="0"/>
              <a:t>If the asterisk is added to another variable name than the last, Python will assign values to the variable until the number of values left matches the number of variables left.</a:t>
            </a:r>
            <a:endParaRPr lang="en-PH" dirty="0"/>
          </a:p>
        </p:txBody>
      </p:sp>
      <p:sp>
        <p:nvSpPr>
          <p:cNvPr id="9" name="TextBox 8">
            <a:extLst>
              <a:ext uri="{FF2B5EF4-FFF2-40B4-BE49-F238E27FC236}">
                <a16:creationId xmlns:a16="http://schemas.microsoft.com/office/drawing/2014/main" id="{4616DEC3-A50F-A225-08D7-7E506B92EA8A}"/>
              </a:ext>
            </a:extLst>
          </p:cNvPr>
          <p:cNvSpPr txBox="1"/>
          <p:nvPr/>
        </p:nvSpPr>
        <p:spPr>
          <a:xfrm>
            <a:off x="2250650" y="4511358"/>
            <a:ext cx="6103854" cy="646331"/>
          </a:xfrm>
          <a:prstGeom prst="rect">
            <a:avLst/>
          </a:prstGeom>
          <a:noFill/>
        </p:spPr>
        <p:txBody>
          <a:bodyPr wrap="square">
            <a:spAutoFit/>
          </a:bodyPr>
          <a:lstStyle/>
          <a:p>
            <a:r>
              <a:rPr lang="en-US" b="1" dirty="0"/>
              <a:t>Example</a:t>
            </a:r>
          </a:p>
          <a:p>
            <a:r>
              <a:rPr lang="en-US" dirty="0"/>
              <a:t>Add a list of values the "tropic" variable:</a:t>
            </a:r>
          </a:p>
        </p:txBody>
      </p:sp>
      <p:pic>
        <p:nvPicPr>
          <p:cNvPr id="11" name="Picture 10">
            <a:extLst>
              <a:ext uri="{FF2B5EF4-FFF2-40B4-BE49-F238E27FC236}">
                <a16:creationId xmlns:a16="http://schemas.microsoft.com/office/drawing/2014/main" id="{CA2283BF-C374-D8FE-EBA0-6C83243E3EA7}"/>
              </a:ext>
            </a:extLst>
          </p:cNvPr>
          <p:cNvPicPr>
            <a:picLocks noChangeAspect="1"/>
          </p:cNvPicPr>
          <p:nvPr/>
        </p:nvPicPr>
        <p:blipFill>
          <a:blip r:embed="rId3"/>
          <a:stretch>
            <a:fillRect/>
          </a:stretch>
        </p:blipFill>
        <p:spPr>
          <a:xfrm>
            <a:off x="6340151" y="4052842"/>
            <a:ext cx="4595258" cy="1783235"/>
          </a:xfrm>
          <a:prstGeom prst="rect">
            <a:avLst/>
          </a:prstGeom>
        </p:spPr>
      </p:pic>
    </p:spTree>
    <p:extLst>
      <p:ext uri="{BB962C8B-B14F-4D97-AF65-F5344CB8AC3E}">
        <p14:creationId xmlns:p14="http://schemas.microsoft.com/office/powerpoint/2010/main" val="76100543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587B23-A4F6-E176-116D-EE6619CA0A3E}"/>
              </a:ext>
            </a:extLst>
          </p:cNvPr>
          <p:cNvSpPr txBox="1"/>
          <p:nvPr/>
        </p:nvSpPr>
        <p:spPr>
          <a:xfrm>
            <a:off x="1451579" y="976156"/>
            <a:ext cx="6103854" cy="769441"/>
          </a:xfrm>
          <a:prstGeom prst="rect">
            <a:avLst/>
          </a:prstGeom>
          <a:noFill/>
        </p:spPr>
        <p:txBody>
          <a:bodyPr wrap="square">
            <a:spAutoFit/>
          </a:bodyPr>
          <a:lstStyle/>
          <a:p>
            <a:r>
              <a:rPr lang="en-PH" sz="4400" b="1" dirty="0"/>
              <a:t>Python - Loop Tuples</a:t>
            </a:r>
          </a:p>
        </p:txBody>
      </p:sp>
      <p:sp>
        <p:nvSpPr>
          <p:cNvPr id="9" name="Rectangle 3">
            <a:extLst>
              <a:ext uri="{FF2B5EF4-FFF2-40B4-BE49-F238E27FC236}">
                <a16:creationId xmlns:a16="http://schemas.microsoft.com/office/drawing/2014/main" id="{1158EC7D-FA60-AD37-3574-1C78109224FF}"/>
              </a:ext>
            </a:extLst>
          </p:cNvPr>
          <p:cNvSpPr>
            <a:spLocks noGrp="1" noChangeArrowheads="1"/>
          </p:cNvSpPr>
          <p:nvPr>
            <p:ph idx="1"/>
          </p:nvPr>
        </p:nvSpPr>
        <p:spPr bwMode="auto">
          <a:xfrm>
            <a:off x="1451579" y="2006350"/>
            <a:ext cx="52700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Loop Through a Tuple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 can loop through the tuple items by using a </a:t>
            </a:r>
            <a:r>
              <a:rPr kumimoji="0" lang="en-US" altLang="en-US" sz="1600" b="0"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rPr>
              <a:t> loop.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D45762B-415E-E389-F342-CC1D713E2FB2}"/>
              </a:ext>
            </a:extLst>
          </p:cNvPr>
          <p:cNvSpPr txBox="1"/>
          <p:nvPr/>
        </p:nvSpPr>
        <p:spPr>
          <a:xfrm>
            <a:off x="1451579" y="2782669"/>
            <a:ext cx="6103854" cy="646331"/>
          </a:xfrm>
          <a:prstGeom prst="rect">
            <a:avLst/>
          </a:prstGeom>
          <a:noFill/>
        </p:spPr>
        <p:txBody>
          <a:bodyPr wrap="square">
            <a:spAutoFit/>
          </a:bodyPr>
          <a:lstStyle/>
          <a:p>
            <a:r>
              <a:rPr lang="en-US" b="1" dirty="0"/>
              <a:t>Example</a:t>
            </a:r>
          </a:p>
          <a:p>
            <a:r>
              <a:rPr lang="en-US" dirty="0"/>
              <a:t>Iterate through the items and print the values:</a:t>
            </a:r>
          </a:p>
        </p:txBody>
      </p:sp>
      <p:pic>
        <p:nvPicPr>
          <p:cNvPr id="13" name="Picture 12">
            <a:extLst>
              <a:ext uri="{FF2B5EF4-FFF2-40B4-BE49-F238E27FC236}">
                <a16:creationId xmlns:a16="http://schemas.microsoft.com/office/drawing/2014/main" id="{F42AC41D-8B0E-F6D3-A450-C90D28B6CC0A}"/>
              </a:ext>
            </a:extLst>
          </p:cNvPr>
          <p:cNvPicPr>
            <a:picLocks noChangeAspect="1"/>
          </p:cNvPicPr>
          <p:nvPr/>
        </p:nvPicPr>
        <p:blipFill>
          <a:blip r:embed="rId2"/>
          <a:stretch>
            <a:fillRect/>
          </a:stretch>
        </p:blipFill>
        <p:spPr>
          <a:xfrm>
            <a:off x="6528041" y="2591125"/>
            <a:ext cx="3869724" cy="1219306"/>
          </a:xfrm>
          <a:prstGeom prst="rect">
            <a:avLst/>
          </a:prstGeom>
        </p:spPr>
      </p:pic>
      <p:sp>
        <p:nvSpPr>
          <p:cNvPr id="16" name="TextBox 15">
            <a:extLst>
              <a:ext uri="{FF2B5EF4-FFF2-40B4-BE49-F238E27FC236}">
                <a16:creationId xmlns:a16="http://schemas.microsoft.com/office/drawing/2014/main" id="{773A9275-754C-0293-D9CC-9D3FDA5F0FF5}"/>
              </a:ext>
            </a:extLst>
          </p:cNvPr>
          <p:cNvSpPr txBox="1"/>
          <p:nvPr/>
        </p:nvSpPr>
        <p:spPr>
          <a:xfrm>
            <a:off x="167326" y="3432076"/>
            <a:ext cx="4536649" cy="2031325"/>
          </a:xfrm>
          <a:prstGeom prst="rect">
            <a:avLst/>
          </a:prstGeom>
          <a:noFill/>
        </p:spPr>
        <p:txBody>
          <a:bodyPr wrap="square">
            <a:spAutoFit/>
          </a:bodyPr>
          <a:lstStyle/>
          <a:p>
            <a:r>
              <a:rPr lang="en-US" dirty="0"/>
              <a:t>Loop Through the Index Numbers</a:t>
            </a:r>
          </a:p>
          <a:p>
            <a:endParaRPr lang="en-US" dirty="0"/>
          </a:p>
          <a:p>
            <a:r>
              <a:rPr lang="en-US" dirty="0"/>
              <a:t>You can also loop through the tuple items by referring to their index number.</a:t>
            </a:r>
          </a:p>
          <a:p>
            <a:endParaRPr lang="en-US" dirty="0"/>
          </a:p>
          <a:p>
            <a:r>
              <a:rPr lang="en-US" dirty="0"/>
              <a:t>Use the range() and </a:t>
            </a:r>
            <a:r>
              <a:rPr lang="en-US" dirty="0" err="1"/>
              <a:t>len</a:t>
            </a:r>
            <a:r>
              <a:rPr lang="en-US" dirty="0"/>
              <a:t>() functions to create a suitable </a:t>
            </a:r>
            <a:r>
              <a:rPr lang="en-US" dirty="0" err="1"/>
              <a:t>iterable</a:t>
            </a:r>
            <a:r>
              <a:rPr lang="en-US" dirty="0"/>
              <a:t>.</a:t>
            </a:r>
            <a:endParaRPr lang="en-PH" dirty="0"/>
          </a:p>
        </p:txBody>
      </p:sp>
      <p:sp>
        <p:nvSpPr>
          <p:cNvPr id="18" name="TextBox 17">
            <a:extLst>
              <a:ext uri="{FF2B5EF4-FFF2-40B4-BE49-F238E27FC236}">
                <a16:creationId xmlns:a16="http://schemas.microsoft.com/office/drawing/2014/main" id="{F1CCB0E3-20DB-CC97-287C-611A5B09B376}"/>
              </a:ext>
            </a:extLst>
          </p:cNvPr>
          <p:cNvSpPr txBox="1"/>
          <p:nvPr/>
        </p:nvSpPr>
        <p:spPr>
          <a:xfrm>
            <a:off x="4607350" y="4051107"/>
            <a:ext cx="6103854" cy="923330"/>
          </a:xfrm>
          <a:prstGeom prst="rect">
            <a:avLst/>
          </a:prstGeom>
          <a:noFill/>
        </p:spPr>
        <p:txBody>
          <a:bodyPr wrap="square">
            <a:spAutoFit/>
          </a:bodyPr>
          <a:lstStyle/>
          <a:p>
            <a:r>
              <a:rPr lang="en-US" dirty="0"/>
              <a:t>Example</a:t>
            </a:r>
          </a:p>
          <a:p>
            <a:endParaRPr lang="en-US" dirty="0"/>
          </a:p>
          <a:p>
            <a:r>
              <a:rPr lang="en-US" dirty="0"/>
              <a:t>Print all items by referring to their index number:</a:t>
            </a:r>
            <a:endParaRPr lang="en-PH" dirty="0"/>
          </a:p>
        </p:txBody>
      </p:sp>
      <p:pic>
        <p:nvPicPr>
          <p:cNvPr id="20" name="Picture 19">
            <a:extLst>
              <a:ext uri="{FF2B5EF4-FFF2-40B4-BE49-F238E27FC236}">
                <a16:creationId xmlns:a16="http://schemas.microsoft.com/office/drawing/2014/main" id="{91995A71-39C1-9AEB-73CB-A26C4067CB33}"/>
              </a:ext>
            </a:extLst>
          </p:cNvPr>
          <p:cNvPicPr>
            <a:picLocks noChangeAspect="1"/>
          </p:cNvPicPr>
          <p:nvPr/>
        </p:nvPicPr>
        <p:blipFill>
          <a:blip r:embed="rId3"/>
          <a:stretch>
            <a:fillRect/>
          </a:stretch>
        </p:blipFill>
        <p:spPr>
          <a:xfrm>
            <a:off x="7191647" y="5093255"/>
            <a:ext cx="3809433" cy="1226926"/>
          </a:xfrm>
          <a:prstGeom prst="rect">
            <a:avLst/>
          </a:prstGeom>
        </p:spPr>
      </p:pic>
    </p:spTree>
    <p:extLst>
      <p:ext uri="{BB962C8B-B14F-4D97-AF65-F5344CB8AC3E}">
        <p14:creationId xmlns:p14="http://schemas.microsoft.com/office/powerpoint/2010/main" val="263762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6674-2A06-DDA2-D7EC-3B481633468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43E9E12B-5526-F1C9-5DA6-BB5D8BA63227}"/>
              </a:ext>
            </a:extLst>
          </p:cNvPr>
          <p:cNvSpPr>
            <a:spLocks noGrp="1"/>
          </p:cNvSpPr>
          <p:nvPr>
            <p:ph idx="1"/>
          </p:nvPr>
        </p:nvSpPr>
        <p:spPr>
          <a:xfrm>
            <a:off x="1517567" y="1329136"/>
            <a:ext cx="9603275" cy="3450613"/>
          </a:xfrm>
        </p:spPr>
        <p:txBody>
          <a:bodyPr/>
          <a:lstStyle/>
          <a:p>
            <a:r>
              <a:rPr lang="en-US" dirty="0"/>
              <a:t>Comments can be used to explain Python code.</a:t>
            </a:r>
          </a:p>
          <a:p>
            <a:endParaRPr lang="en-US" dirty="0"/>
          </a:p>
          <a:p>
            <a:r>
              <a:rPr lang="en-US" dirty="0"/>
              <a:t>Comments can be used to make the code more readable.</a:t>
            </a:r>
          </a:p>
          <a:p>
            <a:endParaRPr lang="en-US" dirty="0"/>
          </a:p>
          <a:p>
            <a:r>
              <a:rPr lang="en-US" dirty="0"/>
              <a:t>Comments can be used to prevent execution when testing code.</a:t>
            </a:r>
            <a:endParaRPr lang="en-PH" dirty="0"/>
          </a:p>
          <a:p>
            <a:endParaRPr lang="en-PH" dirty="0"/>
          </a:p>
        </p:txBody>
      </p:sp>
      <p:sp>
        <p:nvSpPr>
          <p:cNvPr id="5" name="TextBox 4">
            <a:extLst>
              <a:ext uri="{FF2B5EF4-FFF2-40B4-BE49-F238E27FC236}">
                <a16:creationId xmlns:a16="http://schemas.microsoft.com/office/drawing/2014/main" id="{F6A0102F-86E0-27AD-9EDE-127782D381A4}"/>
              </a:ext>
            </a:extLst>
          </p:cNvPr>
          <p:cNvSpPr txBox="1"/>
          <p:nvPr/>
        </p:nvSpPr>
        <p:spPr>
          <a:xfrm>
            <a:off x="2392051" y="3883000"/>
            <a:ext cx="6103854" cy="369332"/>
          </a:xfrm>
          <a:prstGeom prst="rect">
            <a:avLst/>
          </a:prstGeom>
          <a:noFill/>
        </p:spPr>
        <p:txBody>
          <a:bodyPr wrap="square">
            <a:spAutoFit/>
          </a:bodyPr>
          <a:lstStyle/>
          <a:p>
            <a:r>
              <a:rPr lang="en-US" sz="1800" b="1" dirty="0"/>
              <a:t>Creating a Comment</a:t>
            </a:r>
          </a:p>
        </p:txBody>
      </p:sp>
      <p:sp>
        <p:nvSpPr>
          <p:cNvPr id="7" name="TextBox 6">
            <a:extLst>
              <a:ext uri="{FF2B5EF4-FFF2-40B4-BE49-F238E27FC236}">
                <a16:creationId xmlns:a16="http://schemas.microsoft.com/office/drawing/2014/main" id="{2078D13A-AC36-27D1-F9EF-4A3B11B594EB}"/>
              </a:ext>
            </a:extLst>
          </p:cNvPr>
          <p:cNvSpPr txBox="1"/>
          <p:nvPr/>
        </p:nvSpPr>
        <p:spPr>
          <a:xfrm>
            <a:off x="1732176" y="4252332"/>
            <a:ext cx="6103854" cy="369332"/>
          </a:xfrm>
          <a:prstGeom prst="rect">
            <a:avLst/>
          </a:prstGeom>
          <a:noFill/>
        </p:spPr>
        <p:txBody>
          <a:bodyPr wrap="square">
            <a:spAutoFit/>
          </a:bodyPr>
          <a:lstStyle/>
          <a:p>
            <a:r>
              <a:rPr lang="en-US" dirty="0"/>
              <a:t>Comments starts with a #, and Python will ignore them:</a:t>
            </a:r>
            <a:endParaRPr lang="en-PH" dirty="0"/>
          </a:p>
        </p:txBody>
      </p:sp>
      <p:pic>
        <p:nvPicPr>
          <p:cNvPr id="8" name="Picture 7">
            <a:extLst>
              <a:ext uri="{FF2B5EF4-FFF2-40B4-BE49-F238E27FC236}">
                <a16:creationId xmlns:a16="http://schemas.microsoft.com/office/drawing/2014/main" id="{AF59B183-6C62-D1B0-F38B-255CDD3DADFD}"/>
              </a:ext>
            </a:extLst>
          </p:cNvPr>
          <p:cNvPicPr>
            <a:picLocks noChangeAspect="1"/>
          </p:cNvPicPr>
          <p:nvPr/>
        </p:nvPicPr>
        <p:blipFill>
          <a:blip r:embed="rId2"/>
          <a:stretch>
            <a:fillRect/>
          </a:stretch>
        </p:blipFill>
        <p:spPr>
          <a:xfrm>
            <a:off x="7323505" y="4011464"/>
            <a:ext cx="4093768" cy="2513647"/>
          </a:xfrm>
          <a:prstGeom prst="rect">
            <a:avLst/>
          </a:prstGeom>
        </p:spPr>
      </p:pic>
    </p:spTree>
    <p:extLst>
      <p:ext uri="{BB962C8B-B14F-4D97-AF65-F5344CB8AC3E}">
        <p14:creationId xmlns:p14="http://schemas.microsoft.com/office/powerpoint/2010/main" val="32796172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26FEA68-73BC-12B8-04FD-FBCB830ED483}"/>
              </a:ext>
            </a:extLst>
          </p:cNvPr>
          <p:cNvSpPr>
            <a:spLocks noGrp="1" noChangeArrowheads="1"/>
          </p:cNvSpPr>
          <p:nvPr>
            <p:ph type="title"/>
          </p:nvPr>
        </p:nvSpPr>
        <p:spPr bwMode="auto">
          <a:xfrm>
            <a:off x="1451579" y="241155"/>
            <a:ext cx="1006596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Using a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You can loop through the list items by using a </a:t>
            </a:r>
            <a:r>
              <a:rPr kumimoji="0" lang="en-US" altLang="en-US" sz="2000" b="0" i="0" u="none" strike="noStrike" cap="none" normalizeH="0" baseline="0" dirty="0">
                <a:ln>
                  <a:noFill/>
                </a:ln>
                <a:solidFill>
                  <a:schemeClr val="tx1"/>
                </a:solidFill>
                <a:effectLst/>
                <a:latin typeface="Arial Unicode MS"/>
              </a:rPr>
              <a:t>while</a:t>
            </a:r>
            <a:r>
              <a:rPr kumimoji="0" lang="en-US" altLang="en-US" sz="2000" b="0" i="0" u="none" strike="noStrike" cap="none" normalizeH="0" baseline="0" dirty="0">
                <a:ln>
                  <a:noFill/>
                </a:ln>
                <a:solidFill>
                  <a:schemeClr val="tx1"/>
                </a:solidFill>
                <a:effectLst/>
              </a:rPr>
              <a:t> loop.</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Use the </a:t>
            </a:r>
            <a:r>
              <a:rPr kumimoji="0" lang="en-US" altLang="en-US" sz="2000" b="0" i="0" u="none" strike="noStrike" cap="none" normalizeH="0" baseline="0" dirty="0" err="1">
                <a:ln>
                  <a:noFill/>
                </a:ln>
                <a:solidFill>
                  <a:schemeClr val="tx1"/>
                </a:solidFill>
                <a:effectLst/>
                <a:latin typeface="Arial Unicode MS"/>
              </a:rPr>
              <a:t>len</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function to determine the length of the tuple, then start at 0 and loop your way through the tuple items by </a:t>
            </a:r>
            <a:r>
              <a:rPr kumimoji="0" lang="en-US" altLang="en-US" sz="2000" b="0" i="0" u="none" strike="noStrike" cap="none" normalizeH="0" baseline="0" dirty="0" err="1">
                <a:ln>
                  <a:noFill/>
                </a:ln>
                <a:solidFill>
                  <a:schemeClr val="tx1"/>
                </a:solidFill>
                <a:effectLst/>
              </a:rPr>
              <a:t>refering</a:t>
            </a:r>
            <a:r>
              <a:rPr kumimoji="0" lang="en-US" altLang="en-US" sz="2000" b="0" i="0" u="none" strike="noStrike" cap="none" normalizeH="0" baseline="0" dirty="0">
                <a:ln>
                  <a:noFill/>
                </a:ln>
                <a:solidFill>
                  <a:schemeClr val="tx1"/>
                </a:solidFill>
                <a:effectLst/>
              </a:rPr>
              <a:t> to their indexes.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Remember to increase the index by 1 after each iteration.</a:t>
            </a:r>
          </a:p>
        </p:txBody>
      </p:sp>
      <p:sp>
        <p:nvSpPr>
          <p:cNvPr id="5" name="Rectangle 2">
            <a:extLst>
              <a:ext uri="{FF2B5EF4-FFF2-40B4-BE49-F238E27FC236}">
                <a16:creationId xmlns:a16="http://schemas.microsoft.com/office/drawing/2014/main" id="{0171065F-E81F-4DB2-744D-E2B71C282DE9}"/>
              </a:ext>
            </a:extLst>
          </p:cNvPr>
          <p:cNvSpPr>
            <a:spLocks noGrp="1" noChangeArrowheads="1"/>
          </p:cNvSpPr>
          <p:nvPr>
            <p:ph idx="1"/>
          </p:nvPr>
        </p:nvSpPr>
        <p:spPr bwMode="auto">
          <a:xfrm>
            <a:off x="1451579" y="2184055"/>
            <a:ext cx="6255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Print all items, using a </a:t>
            </a:r>
            <a:r>
              <a:rPr kumimoji="0" lang="en-US" altLang="en-US" sz="1600" b="0" i="0" u="none" strike="noStrike" cap="none" normalizeH="0" baseline="0" dirty="0">
                <a:ln>
                  <a:noFill/>
                </a:ln>
                <a:solidFill>
                  <a:schemeClr val="tx1"/>
                </a:solidFill>
                <a:effectLst/>
                <a:latin typeface="Arial Unicode MS"/>
              </a:rPr>
              <a:t>while</a:t>
            </a:r>
            <a:r>
              <a:rPr kumimoji="0" lang="en-US" altLang="en-US" sz="1600" b="0" i="0" u="none" strike="noStrike" cap="none" normalizeH="0" baseline="0" dirty="0">
                <a:ln>
                  <a:noFill/>
                </a:ln>
                <a:solidFill>
                  <a:schemeClr val="tx1"/>
                </a:solidFill>
                <a:effectLst/>
              </a:rPr>
              <a:t> loop to go through all the index numbers: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10AC940-746B-0C80-71CA-A371C498999C}"/>
              </a:ext>
            </a:extLst>
          </p:cNvPr>
          <p:cNvPicPr>
            <a:picLocks noChangeAspect="1"/>
          </p:cNvPicPr>
          <p:nvPr/>
        </p:nvPicPr>
        <p:blipFill>
          <a:blip r:embed="rId2"/>
          <a:stretch>
            <a:fillRect/>
          </a:stretch>
        </p:blipFill>
        <p:spPr>
          <a:xfrm>
            <a:off x="4442316" y="3080514"/>
            <a:ext cx="4361216" cy="1501270"/>
          </a:xfrm>
          <a:prstGeom prst="rect">
            <a:avLst/>
          </a:prstGeom>
        </p:spPr>
      </p:pic>
      <p:sp>
        <p:nvSpPr>
          <p:cNvPr id="11" name="TextBox 10">
            <a:extLst>
              <a:ext uri="{FF2B5EF4-FFF2-40B4-BE49-F238E27FC236}">
                <a16:creationId xmlns:a16="http://schemas.microsoft.com/office/drawing/2014/main" id="{2640DB78-9BDB-9EA1-73D5-F09510319720}"/>
              </a:ext>
            </a:extLst>
          </p:cNvPr>
          <p:cNvSpPr txBox="1"/>
          <p:nvPr/>
        </p:nvSpPr>
        <p:spPr>
          <a:xfrm>
            <a:off x="688232" y="4985630"/>
            <a:ext cx="6104106" cy="646331"/>
          </a:xfrm>
          <a:prstGeom prst="rect">
            <a:avLst/>
          </a:prstGeom>
          <a:noFill/>
        </p:spPr>
        <p:txBody>
          <a:bodyPr wrap="square">
            <a:spAutoFit/>
          </a:bodyPr>
          <a:lstStyle/>
          <a:p>
            <a:r>
              <a:rPr lang="en-US" dirty="0"/>
              <a:t>Learn more about while loops in our Python While Loops Chapter.</a:t>
            </a:r>
          </a:p>
        </p:txBody>
      </p:sp>
    </p:spTree>
    <p:extLst>
      <p:ext uri="{BB962C8B-B14F-4D97-AF65-F5344CB8AC3E}">
        <p14:creationId xmlns:p14="http://schemas.microsoft.com/office/powerpoint/2010/main" val="105400663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3A0D-C46D-BEFC-FAC9-D00BD3E7B57E}"/>
              </a:ext>
            </a:extLst>
          </p:cNvPr>
          <p:cNvSpPr>
            <a:spLocks noGrp="1"/>
          </p:cNvSpPr>
          <p:nvPr>
            <p:ph type="title"/>
          </p:nvPr>
        </p:nvSpPr>
        <p:spPr/>
        <p:txBody>
          <a:bodyPr/>
          <a:lstStyle/>
          <a:p>
            <a:r>
              <a:rPr lang="en-PH" b="1" dirty="0"/>
              <a:t>Python - Join Tuples</a:t>
            </a:r>
            <a:br>
              <a:rPr lang="en-PH" b="1" dirty="0"/>
            </a:br>
            <a:endParaRPr lang="en-PH" dirty="0"/>
          </a:p>
        </p:txBody>
      </p:sp>
      <p:sp>
        <p:nvSpPr>
          <p:cNvPr id="4" name="Rectangle 1">
            <a:extLst>
              <a:ext uri="{FF2B5EF4-FFF2-40B4-BE49-F238E27FC236}">
                <a16:creationId xmlns:a16="http://schemas.microsoft.com/office/drawing/2014/main" id="{53B993FD-7B70-573A-3750-57B3074B58A1}"/>
              </a:ext>
            </a:extLst>
          </p:cNvPr>
          <p:cNvSpPr>
            <a:spLocks noGrp="1" noChangeArrowheads="1"/>
          </p:cNvSpPr>
          <p:nvPr>
            <p:ph idx="1"/>
          </p:nvPr>
        </p:nvSpPr>
        <p:spPr bwMode="auto">
          <a:xfrm>
            <a:off x="1451579" y="2088693"/>
            <a:ext cx="5666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Join Two Tuples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join two or more tuples you can use the </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operator: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2899BED-8D90-FA4F-B6C4-EE2AC9F6C9CF}"/>
              </a:ext>
            </a:extLst>
          </p:cNvPr>
          <p:cNvSpPr txBox="1"/>
          <p:nvPr/>
        </p:nvSpPr>
        <p:spPr>
          <a:xfrm>
            <a:off x="4824167" y="2735024"/>
            <a:ext cx="6103854" cy="646331"/>
          </a:xfrm>
          <a:prstGeom prst="rect">
            <a:avLst/>
          </a:prstGeom>
          <a:noFill/>
        </p:spPr>
        <p:txBody>
          <a:bodyPr wrap="square">
            <a:spAutoFit/>
          </a:bodyPr>
          <a:lstStyle/>
          <a:p>
            <a:r>
              <a:rPr lang="en-PH" b="1" dirty="0"/>
              <a:t>Example</a:t>
            </a:r>
          </a:p>
          <a:p>
            <a:r>
              <a:rPr lang="en-PH" dirty="0"/>
              <a:t>Join two tuples:</a:t>
            </a:r>
          </a:p>
        </p:txBody>
      </p:sp>
      <p:pic>
        <p:nvPicPr>
          <p:cNvPr id="8" name="Picture 7">
            <a:extLst>
              <a:ext uri="{FF2B5EF4-FFF2-40B4-BE49-F238E27FC236}">
                <a16:creationId xmlns:a16="http://schemas.microsoft.com/office/drawing/2014/main" id="{BC89FF9F-6A4B-C80C-C442-188EF355F428}"/>
              </a:ext>
            </a:extLst>
          </p:cNvPr>
          <p:cNvPicPr>
            <a:picLocks noChangeAspect="1"/>
          </p:cNvPicPr>
          <p:nvPr/>
        </p:nvPicPr>
        <p:blipFill>
          <a:blip r:embed="rId2"/>
          <a:stretch>
            <a:fillRect/>
          </a:stretch>
        </p:blipFill>
        <p:spPr>
          <a:xfrm>
            <a:off x="7335705" y="2285434"/>
            <a:ext cx="3404716" cy="1287892"/>
          </a:xfrm>
          <a:prstGeom prst="rect">
            <a:avLst/>
          </a:prstGeom>
        </p:spPr>
      </p:pic>
      <p:sp>
        <p:nvSpPr>
          <p:cNvPr id="10" name="TextBox 9">
            <a:extLst>
              <a:ext uri="{FF2B5EF4-FFF2-40B4-BE49-F238E27FC236}">
                <a16:creationId xmlns:a16="http://schemas.microsoft.com/office/drawing/2014/main" id="{BA3341F7-00F1-FB94-FE8B-FD6DACE35D0C}"/>
              </a:ext>
            </a:extLst>
          </p:cNvPr>
          <p:cNvSpPr txBox="1"/>
          <p:nvPr/>
        </p:nvSpPr>
        <p:spPr>
          <a:xfrm>
            <a:off x="384143" y="3427521"/>
            <a:ext cx="6103854" cy="1200329"/>
          </a:xfrm>
          <a:prstGeom prst="rect">
            <a:avLst/>
          </a:prstGeom>
          <a:noFill/>
        </p:spPr>
        <p:txBody>
          <a:bodyPr wrap="square">
            <a:spAutoFit/>
          </a:bodyPr>
          <a:lstStyle/>
          <a:p>
            <a:r>
              <a:rPr lang="en-US" dirty="0"/>
              <a:t>Multiply Tuples</a:t>
            </a:r>
          </a:p>
          <a:p>
            <a:endParaRPr lang="en-US" dirty="0"/>
          </a:p>
          <a:p>
            <a:r>
              <a:rPr lang="en-US" dirty="0"/>
              <a:t>If you want to multiply the content of a tuple a given number of times, you can use the * operator:</a:t>
            </a:r>
            <a:endParaRPr lang="en-PH" dirty="0"/>
          </a:p>
        </p:txBody>
      </p:sp>
      <p:sp>
        <p:nvSpPr>
          <p:cNvPr id="12" name="TextBox 11">
            <a:extLst>
              <a:ext uri="{FF2B5EF4-FFF2-40B4-BE49-F238E27FC236}">
                <a16:creationId xmlns:a16="http://schemas.microsoft.com/office/drawing/2014/main" id="{9E05B0A6-B822-AF64-9E61-70D9C9B8AA76}"/>
              </a:ext>
            </a:extLst>
          </p:cNvPr>
          <p:cNvSpPr txBox="1"/>
          <p:nvPr/>
        </p:nvSpPr>
        <p:spPr>
          <a:xfrm>
            <a:off x="4066268" y="4397017"/>
            <a:ext cx="6103854" cy="923330"/>
          </a:xfrm>
          <a:prstGeom prst="rect">
            <a:avLst/>
          </a:prstGeom>
          <a:noFill/>
        </p:spPr>
        <p:txBody>
          <a:bodyPr wrap="square">
            <a:spAutoFit/>
          </a:bodyPr>
          <a:lstStyle/>
          <a:p>
            <a:r>
              <a:rPr lang="en-US" dirty="0"/>
              <a:t>Example</a:t>
            </a:r>
          </a:p>
          <a:p>
            <a:endParaRPr lang="en-US" dirty="0"/>
          </a:p>
          <a:p>
            <a:r>
              <a:rPr lang="en-US" dirty="0"/>
              <a:t>Multiply the fruits tuple by 2:</a:t>
            </a:r>
            <a:endParaRPr lang="en-PH" dirty="0"/>
          </a:p>
        </p:txBody>
      </p:sp>
      <p:pic>
        <p:nvPicPr>
          <p:cNvPr id="14" name="Picture 13">
            <a:extLst>
              <a:ext uri="{FF2B5EF4-FFF2-40B4-BE49-F238E27FC236}">
                <a16:creationId xmlns:a16="http://schemas.microsoft.com/office/drawing/2014/main" id="{40FBB929-EE44-E784-CC99-117E28BD7E8E}"/>
              </a:ext>
            </a:extLst>
          </p:cNvPr>
          <p:cNvPicPr>
            <a:picLocks noChangeAspect="1"/>
          </p:cNvPicPr>
          <p:nvPr/>
        </p:nvPicPr>
        <p:blipFill>
          <a:blip r:embed="rId3"/>
          <a:stretch>
            <a:fillRect/>
          </a:stretch>
        </p:blipFill>
        <p:spPr>
          <a:xfrm>
            <a:off x="7118195" y="4304013"/>
            <a:ext cx="4168501" cy="1400468"/>
          </a:xfrm>
          <a:prstGeom prst="rect">
            <a:avLst/>
          </a:prstGeom>
        </p:spPr>
      </p:pic>
    </p:spTree>
    <p:extLst>
      <p:ext uri="{BB962C8B-B14F-4D97-AF65-F5344CB8AC3E}">
        <p14:creationId xmlns:p14="http://schemas.microsoft.com/office/powerpoint/2010/main" val="202199729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4A14-5F02-409F-9085-8F71E999E80F}"/>
              </a:ext>
            </a:extLst>
          </p:cNvPr>
          <p:cNvSpPr>
            <a:spLocks noGrp="1"/>
          </p:cNvSpPr>
          <p:nvPr>
            <p:ph type="title"/>
          </p:nvPr>
        </p:nvSpPr>
        <p:spPr/>
        <p:txBody>
          <a:bodyPr/>
          <a:lstStyle/>
          <a:p>
            <a:r>
              <a:rPr lang="en-PH" b="1" dirty="0"/>
              <a:t>Python - Tuple Methods</a:t>
            </a:r>
            <a:br>
              <a:rPr lang="en-PH" b="1" dirty="0"/>
            </a:br>
            <a:endParaRPr lang="en-PH" dirty="0"/>
          </a:p>
        </p:txBody>
      </p:sp>
      <p:sp>
        <p:nvSpPr>
          <p:cNvPr id="3" name="Content Placeholder 2">
            <a:extLst>
              <a:ext uri="{FF2B5EF4-FFF2-40B4-BE49-F238E27FC236}">
                <a16:creationId xmlns:a16="http://schemas.microsoft.com/office/drawing/2014/main" id="{AAD43E9E-C1B1-D0D3-98A7-0EBB7F0FFC8D}"/>
              </a:ext>
            </a:extLst>
          </p:cNvPr>
          <p:cNvSpPr>
            <a:spLocks noGrp="1"/>
          </p:cNvSpPr>
          <p:nvPr>
            <p:ph idx="1"/>
          </p:nvPr>
        </p:nvSpPr>
        <p:spPr/>
        <p:txBody>
          <a:bodyPr/>
          <a:lstStyle/>
          <a:p>
            <a:r>
              <a:rPr lang="en-US" b="1" dirty="0"/>
              <a:t>Tuple Methods</a:t>
            </a:r>
          </a:p>
          <a:p>
            <a:r>
              <a:rPr lang="en-US" dirty="0"/>
              <a:t>Python has two built-in methods that you can use on tuples.</a:t>
            </a:r>
          </a:p>
          <a:p>
            <a:endParaRPr lang="en-PH" dirty="0"/>
          </a:p>
        </p:txBody>
      </p:sp>
      <p:pic>
        <p:nvPicPr>
          <p:cNvPr id="5" name="Picture 4">
            <a:extLst>
              <a:ext uri="{FF2B5EF4-FFF2-40B4-BE49-F238E27FC236}">
                <a16:creationId xmlns:a16="http://schemas.microsoft.com/office/drawing/2014/main" id="{3EB4719C-CF8C-4BC4-1975-0ECF65BA2A72}"/>
              </a:ext>
            </a:extLst>
          </p:cNvPr>
          <p:cNvPicPr>
            <a:picLocks noChangeAspect="1"/>
          </p:cNvPicPr>
          <p:nvPr/>
        </p:nvPicPr>
        <p:blipFill>
          <a:blip r:embed="rId2"/>
          <a:stretch>
            <a:fillRect/>
          </a:stretch>
        </p:blipFill>
        <p:spPr>
          <a:xfrm>
            <a:off x="2375905" y="3259328"/>
            <a:ext cx="7308213" cy="2029110"/>
          </a:xfrm>
          <a:prstGeom prst="rect">
            <a:avLst/>
          </a:prstGeom>
        </p:spPr>
      </p:pic>
    </p:spTree>
    <p:extLst>
      <p:ext uri="{BB962C8B-B14F-4D97-AF65-F5344CB8AC3E}">
        <p14:creationId xmlns:p14="http://schemas.microsoft.com/office/powerpoint/2010/main" val="326934629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507E-E226-C950-76AE-24E709DBAA4B}"/>
              </a:ext>
            </a:extLst>
          </p:cNvPr>
          <p:cNvSpPr>
            <a:spLocks noGrp="1"/>
          </p:cNvSpPr>
          <p:nvPr>
            <p:ph type="title"/>
          </p:nvPr>
        </p:nvSpPr>
        <p:spPr/>
        <p:txBody>
          <a:bodyPr/>
          <a:lstStyle/>
          <a:p>
            <a:r>
              <a:rPr lang="en-PH" b="1" dirty="0"/>
              <a:t>Python Sets</a:t>
            </a:r>
            <a:br>
              <a:rPr lang="en-PH" b="1" dirty="0"/>
            </a:br>
            <a:endParaRPr lang="en-PH" dirty="0"/>
          </a:p>
        </p:txBody>
      </p:sp>
      <p:sp>
        <p:nvSpPr>
          <p:cNvPr id="3" name="Content Placeholder 2">
            <a:extLst>
              <a:ext uri="{FF2B5EF4-FFF2-40B4-BE49-F238E27FC236}">
                <a16:creationId xmlns:a16="http://schemas.microsoft.com/office/drawing/2014/main" id="{A7E41218-2E0D-3B90-0C9E-81FC1ECD052A}"/>
              </a:ext>
            </a:extLst>
          </p:cNvPr>
          <p:cNvSpPr>
            <a:spLocks noGrp="1"/>
          </p:cNvSpPr>
          <p:nvPr>
            <p:ph idx="1"/>
          </p:nvPr>
        </p:nvSpPr>
        <p:spPr/>
        <p:txBody>
          <a:bodyPr>
            <a:normAutofit/>
          </a:bodyPr>
          <a:lstStyle/>
          <a:p>
            <a:r>
              <a:rPr lang="en-US" dirty="0"/>
              <a:t>Set</a:t>
            </a:r>
          </a:p>
          <a:p>
            <a:r>
              <a:rPr lang="en-US" dirty="0"/>
              <a:t>Sets are used to store multiple items in a single variable.</a:t>
            </a:r>
          </a:p>
          <a:p>
            <a:r>
              <a:rPr lang="en-US" dirty="0"/>
              <a:t>Set is one of 4 built-in data types in Python used to store collections of data, the other 3 are List, Tuple, and Dictionary, all with different qualities and usage.</a:t>
            </a:r>
          </a:p>
          <a:p>
            <a:r>
              <a:rPr lang="en-US" dirty="0"/>
              <a:t>A set is a collection which is unordered, unchangeable*, and unindexed.</a:t>
            </a:r>
            <a:endParaRPr lang="en-PH" dirty="0"/>
          </a:p>
        </p:txBody>
      </p:sp>
      <p:pic>
        <p:nvPicPr>
          <p:cNvPr id="5" name="Picture 4">
            <a:extLst>
              <a:ext uri="{FF2B5EF4-FFF2-40B4-BE49-F238E27FC236}">
                <a16:creationId xmlns:a16="http://schemas.microsoft.com/office/drawing/2014/main" id="{756E2F48-B481-DF0F-D380-086476917051}"/>
              </a:ext>
            </a:extLst>
          </p:cNvPr>
          <p:cNvPicPr>
            <a:picLocks noChangeAspect="1"/>
          </p:cNvPicPr>
          <p:nvPr/>
        </p:nvPicPr>
        <p:blipFill>
          <a:blip r:embed="rId2"/>
          <a:stretch>
            <a:fillRect/>
          </a:stretch>
        </p:blipFill>
        <p:spPr>
          <a:xfrm>
            <a:off x="2852577" y="1306039"/>
            <a:ext cx="4000710" cy="419136"/>
          </a:xfrm>
          <a:prstGeom prst="rect">
            <a:avLst/>
          </a:prstGeom>
        </p:spPr>
      </p:pic>
      <p:sp>
        <p:nvSpPr>
          <p:cNvPr id="7" name="TextBox 6">
            <a:extLst>
              <a:ext uri="{FF2B5EF4-FFF2-40B4-BE49-F238E27FC236}">
                <a16:creationId xmlns:a16="http://schemas.microsoft.com/office/drawing/2014/main" id="{EA3A1EE6-2F06-8C95-A3A8-4E0503F4F0AF}"/>
              </a:ext>
            </a:extLst>
          </p:cNvPr>
          <p:cNvSpPr txBox="1"/>
          <p:nvPr/>
        </p:nvSpPr>
        <p:spPr>
          <a:xfrm>
            <a:off x="1451579" y="4580583"/>
            <a:ext cx="6103854" cy="369332"/>
          </a:xfrm>
          <a:prstGeom prst="rect">
            <a:avLst/>
          </a:prstGeom>
          <a:noFill/>
        </p:spPr>
        <p:txBody>
          <a:bodyPr wrap="square">
            <a:spAutoFit/>
          </a:bodyPr>
          <a:lstStyle/>
          <a:p>
            <a:r>
              <a:rPr lang="en-US" dirty="0"/>
              <a:t>Sets are written with curly brackets.</a:t>
            </a:r>
            <a:endParaRPr lang="en-PH" dirty="0"/>
          </a:p>
        </p:txBody>
      </p:sp>
      <p:sp>
        <p:nvSpPr>
          <p:cNvPr id="9" name="TextBox 8">
            <a:extLst>
              <a:ext uri="{FF2B5EF4-FFF2-40B4-BE49-F238E27FC236}">
                <a16:creationId xmlns:a16="http://schemas.microsoft.com/office/drawing/2014/main" id="{E58E7BCB-3336-84F6-85B5-A1D4E69BE163}"/>
              </a:ext>
            </a:extLst>
          </p:cNvPr>
          <p:cNvSpPr txBox="1"/>
          <p:nvPr/>
        </p:nvSpPr>
        <p:spPr>
          <a:xfrm>
            <a:off x="4636567" y="5078229"/>
            <a:ext cx="6103854" cy="646331"/>
          </a:xfrm>
          <a:prstGeom prst="rect">
            <a:avLst/>
          </a:prstGeom>
          <a:noFill/>
        </p:spPr>
        <p:txBody>
          <a:bodyPr wrap="square">
            <a:spAutoFit/>
          </a:bodyPr>
          <a:lstStyle/>
          <a:p>
            <a:r>
              <a:rPr lang="en-PH" b="1" dirty="0"/>
              <a:t>Example</a:t>
            </a:r>
          </a:p>
          <a:p>
            <a:r>
              <a:rPr lang="en-PH" dirty="0"/>
              <a:t>Create a Set:</a:t>
            </a:r>
          </a:p>
        </p:txBody>
      </p:sp>
      <p:pic>
        <p:nvPicPr>
          <p:cNvPr id="11" name="Picture 10">
            <a:extLst>
              <a:ext uri="{FF2B5EF4-FFF2-40B4-BE49-F238E27FC236}">
                <a16:creationId xmlns:a16="http://schemas.microsoft.com/office/drawing/2014/main" id="{84530353-8587-69CA-3A80-2ABD529D3216}"/>
              </a:ext>
            </a:extLst>
          </p:cNvPr>
          <p:cNvPicPr>
            <a:picLocks noChangeAspect="1"/>
          </p:cNvPicPr>
          <p:nvPr/>
        </p:nvPicPr>
        <p:blipFill>
          <a:blip r:embed="rId3"/>
          <a:stretch>
            <a:fillRect/>
          </a:stretch>
        </p:blipFill>
        <p:spPr>
          <a:xfrm>
            <a:off x="6415711" y="4843394"/>
            <a:ext cx="3538994" cy="1114345"/>
          </a:xfrm>
          <a:prstGeom prst="rect">
            <a:avLst/>
          </a:prstGeom>
        </p:spPr>
      </p:pic>
    </p:spTree>
    <p:extLst>
      <p:ext uri="{BB962C8B-B14F-4D97-AF65-F5344CB8AC3E}">
        <p14:creationId xmlns:p14="http://schemas.microsoft.com/office/powerpoint/2010/main" val="96723219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346B-FB9D-B1E3-E084-4049CCA9D1B4}"/>
              </a:ext>
            </a:extLst>
          </p:cNvPr>
          <p:cNvSpPr>
            <a:spLocks noGrp="1"/>
          </p:cNvSpPr>
          <p:nvPr>
            <p:ph type="title"/>
          </p:nvPr>
        </p:nvSpPr>
        <p:spPr/>
        <p:txBody>
          <a:bodyPr>
            <a:noAutofit/>
          </a:bodyPr>
          <a:lstStyle/>
          <a:p>
            <a:r>
              <a:rPr lang="en-US" sz="2400" b="1" dirty="0"/>
              <a:t>Set Items</a:t>
            </a:r>
            <a:br>
              <a:rPr lang="en-US" sz="2400" b="1" dirty="0"/>
            </a:br>
            <a:r>
              <a:rPr lang="en-US" sz="2400" dirty="0"/>
              <a:t>Set items are unordered, unchangeable, and do not allow duplicate values.</a:t>
            </a:r>
            <a:br>
              <a:rPr lang="en-US" sz="2400" dirty="0"/>
            </a:br>
            <a:endParaRPr lang="en-PH" sz="2400" dirty="0"/>
          </a:p>
        </p:txBody>
      </p:sp>
      <p:sp>
        <p:nvSpPr>
          <p:cNvPr id="3" name="Content Placeholder 2">
            <a:extLst>
              <a:ext uri="{FF2B5EF4-FFF2-40B4-BE49-F238E27FC236}">
                <a16:creationId xmlns:a16="http://schemas.microsoft.com/office/drawing/2014/main" id="{4164B398-6FF1-E101-8169-B7D38F40829C}"/>
              </a:ext>
            </a:extLst>
          </p:cNvPr>
          <p:cNvSpPr>
            <a:spLocks noGrp="1"/>
          </p:cNvSpPr>
          <p:nvPr>
            <p:ph idx="1"/>
          </p:nvPr>
        </p:nvSpPr>
        <p:spPr/>
        <p:txBody>
          <a:bodyPr/>
          <a:lstStyle/>
          <a:p>
            <a:r>
              <a:rPr lang="en-US" b="1" dirty="0"/>
              <a:t>Unordered</a:t>
            </a:r>
          </a:p>
          <a:p>
            <a:r>
              <a:rPr lang="en-US" dirty="0"/>
              <a:t>Unordered means that the items in a set do not have a defined order.</a:t>
            </a:r>
          </a:p>
          <a:p>
            <a:r>
              <a:rPr lang="en-US" dirty="0"/>
              <a:t>Set items can appear in a different order every time you use them, and cannot be referred to by index or key.</a:t>
            </a:r>
          </a:p>
          <a:p>
            <a:endParaRPr lang="en-PH" dirty="0"/>
          </a:p>
        </p:txBody>
      </p:sp>
      <p:sp>
        <p:nvSpPr>
          <p:cNvPr id="5" name="TextBox 4">
            <a:extLst>
              <a:ext uri="{FF2B5EF4-FFF2-40B4-BE49-F238E27FC236}">
                <a16:creationId xmlns:a16="http://schemas.microsoft.com/office/drawing/2014/main" id="{7CFD2BAF-B327-430A-5399-E3396D367AF9}"/>
              </a:ext>
            </a:extLst>
          </p:cNvPr>
          <p:cNvSpPr txBox="1"/>
          <p:nvPr/>
        </p:nvSpPr>
        <p:spPr>
          <a:xfrm>
            <a:off x="1451579" y="3741038"/>
            <a:ext cx="6103854" cy="923330"/>
          </a:xfrm>
          <a:prstGeom prst="rect">
            <a:avLst/>
          </a:prstGeom>
          <a:noFill/>
        </p:spPr>
        <p:txBody>
          <a:bodyPr wrap="square">
            <a:spAutoFit/>
          </a:bodyPr>
          <a:lstStyle/>
          <a:p>
            <a:r>
              <a:rPr lang="en-US" b="1" dirty="0"/>
              <a:t>Unchangeable</a:t>
            </a:r>
          </a:p>
          <a:p>
            <a:r>
              <a:rPr lang="en-US" dirty="0"/>
              <a:t>Set items are unchangeable, meaning that we cannot change the items after the set has been created.</a:t>
            </a:r>
          </a:p>
        </p:txBody>
      </p:sp>
      <p:sp>
        <p:nvSpPr>
          <p:cNvPr id="7" name="TextBox 6">
            <a:extLst>
              <a:ext uri="{FF2B5EF4-FFF2-40B4-BE49-F238E27FC236}">
                <a16:creationId xmlns:a16="http://schemas.microsoft.com/office/drawing/2014/main" id="{46E951DD-EC59-B8F8-DD88-D2DE06BA0A64}"/>
              </a:ext>
            </a:extLst>
          </p:cNvPr>
          <p:cNvSpPr txBox="1"/>
          <p:nvPr/>
        </p:nvSpPr>
        <p:spPr>
          <a:xfrm>
            <a:off x="1451579" y="4703081"/>
            <a:ext cx="6103854" cy="646331"/>
          </a:xfrm>
          <a:prstGeom prst="rect">
            <a:avLst/>
          </a:prstGeom>
          <a:noFill/>
        </p:spPr>
        <p:txBody>
          <a:bodyPr wrap="square">
            <a:spAutoFit/>
          </a:bodyPr>
          <a:lstStyle/>
          <a:p>
            <a:r>
              <a:rPr lang="en-US" b="1" dirty="0"/>
              <a:t>Duplicates Not Allowed</a:t>
            </a:r>
          </a:p>
          <a:p>
            <a:r>
              <a:rPr lang="en-US" dirty="0"/>
              <a:t>Sets cannot have two items with the same value.</a:t>
            </a:r>
          </a:p>
        </p:txBody>
      </p:sp>
    </p:spTree>
    <p:extLst>
      <p:ext uri="{BB962C8B-B14F-4D97-AF65-F5344CB8AC3E}">
        <p14:creationId xmlns:p14="http://schemas.microsoft.com/office/powerpoint/2010/main" val="30211728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EB69-5E2F-4C66-CF78-E638747DC32F}"/>
              </a:ext>
            </a:extLst>
          </p:cNvPr>
          <p:cNvSpPr>
            <a:spLocks noGrp="1"/>
          </p:cNvSpPr>
          <p:nvPr>
            <p:ph type="title"/>
          </p:nvPr>
        </p:nvSpPr>
        <p:spPr/>
        <p:txBody>
          <a:bodyPr>
            <a:normAutofit fontScale="90000"/>
          </a:bodyPr>
          <a:lstStyle/>
          <a:p>
            <a:r>
              <a:rPr lang="en-US" b="1" dirty="0"/>
              <a:t>Example</a:t>
            </a:r>
            <a:br>
              <a:rPr lang="en-US" b="1" dirty="0"/>
            </a:br>
            <a:r>
              <a:rPr lang="en-US" dirty="0"/>
              <a:t>Duplicate values will be ignored:</a:t>
            </a:r>
            <a:br>
              <a:rPr lang="en-US" dirty="0"/>
            </a:br>
            <a:endParaRPr lang="en-PH" dirty="0"/>
          </a:p>
        </p:txBody>
      </p:sp>
      <p:pic>
        <p:nvPicPr>
          <p:cNvPr id="5" name="Content Placeholder 4">
            <a:extLst>
              <a:ext uri="{FF2B5EF4-FFF2-40B4-BE49-F238E27FC236}">
                <a16:creationId xmlns:a16="http://schemas.microsoft.com/office/drawing/2014/main" id="{8194BEFE-AF9F-9FBD-3DAA-C9CF821CD004}"/>
              </a:ext>
            </a:extLst>
          </p:cNvPr>
          <p:cNvPicPr>
            <a:picLocks noGrp="1" noChangeAspect="1"/>
          </p:cNvPicPr>
          <p:nvPr>
            <p:ph idx="1"/>
          </p:nvPr>
        </p:nvPicPr>
        <p:blipFill>
          <a:blip r:embed="rId2"/>
          <a:stretch>
            <a:fillRect/>
          </a:stretch>
        </p:blipFill>
        <p:spPr>
          <a:xfrm>
            <a:off x="1883569" y="2022517"/>
            <a:ext cx="3895062" cy="891617"/>
          </a:xfrm>
        </p:spPr>
      </p:pic>
      <p:sp>
        <p:nvSpPr>
          <p:cNvPr id="6" name="Rectangle 1">
            <a:extLst>
              <a:ext uri="{FF2B5EF4-FFF2-40B4-BE49-F238E27FC236}">
                <a16:creationId xmlns:a16="http://schemas.microsoft.com/office/drawing/2014/main" id="{B0DB96CF-BBB1-ED63-246A-524A0B4B7A2A}"/>
              </a:ext>
            </a:extLst>
          </p:cNvPr>
          <p:cNvSpPr>
            <a:spLocks noChangeArrowheads="1"/>
          </p:cNvSpPr>
          <p:nvPr/>
        </p:nvSpPr>
        <p:spPr bwMode="auto">
          <a:xfrm>
            <a:off x="1216058" y="2957554"/>
            <a:ext cx="72319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Get the Length of a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determine how many items a set has, use the </a:t>
            </a:r>
            <a:r>
              <a:rPr kumimoji="0" lang="en-US" altLang="en-US" sz="2000" b="0" i="0" u="none" strike="noStrike" cap="none" normalizeH="0" baseline="0" dirty="0" err="1">
                <a:ln>
                  <a:noFill/>
                </a:ln>
                <a:solidFill>
                  <a:schemeClr val="tx1"/>
                </a:solidFill>
                <a:effectLst/>
                <a:latin typeface="Arial Unicode MS"/>
              </a:rPr>
              <a:t>len</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85D5833-EABC-E11D-7A52-35D3AB321911}"/>
              </a:ext>
            </a:extLst>
          </p:cNvPr>
          <p:cNvSpPr txBox="1"/>
          <p:nvPr/>
        </p:nvSpPr>
        <p:spPr>
          <a:xfrm>
            <a:off x="1534213" y="3708860"/>
            <a:ext cx="6103854" cy="646331"/>
          </a:xfrm>
          <a:prstGeom prst="rect">
            <a:avLst/>
          </a:prstGeom>
          <a:noFill/>
        </p:spPr>
        <p:txBody>
          <a:bodyPr wrap="square">
            <a:spAutoFit/>
          </a:bodyPr>
          <a:lstStyle/>
          <a:p>
            <a:r>
              <a:rPr lang="en-US" b="1" dirty="0"/>
              <a:t>Example</a:t>
            </a:r>
          </a:p>
          <a:p>
            <a:r>
              <a:rPr lang="en-US" dirty="0"/>
              <a:t>Get the number of items in a set:</a:t>
            </a:r>
          </a:p>
        </p:txBody>
      </p:sp>
      <p:pic>
        <p:nvPicPr>
          <p:cNvPr id="10" name="Picture 9">
            <a:extLst>
              <a:ext uri="{FF2B5EF4-FFF2-40B4-BE49-F238E27FC236}">
                <a16:creationId xmlns:a16="http://schemas.microsoft.com/office/drawing/2014/main" id="{606E1FBF-8DCB-1A07-5FE6-47121532774A}"/>
              </a:ext>
            </a:extLst>
          </p:cNvPr>
          <p:cNvPicPr>
            <a:picLocks noChangeAspect="1"/>
          </p:cNvPicPr>
          <p:nvPr/>
        </p:nvPicPr>
        <p:blipFill>
          <a:blip r:embed="rId3"/>
          <a:stretch>
            <a:fillRect/>
          </a:stretch>
        </p:blipFill>
        <p:spPr>
          <a:xfrm>
            <a:off x="5333854" y="3809037"/>
            <a:ext cx="3847853" cy="1507681"/>
          </a:xfrm>
          <a:prstGeom prst="rect">
            <a:avLst/>
          </a:prstGeom>
        </p:spPr>
      </p:pic>
    </p:spTree>
    <p:extLst>
      <p:ext uri="{BB962C8B-B14F-4D97-AF65-F5344CB8AC3E}">
        <p14:creationId xmlns:p14="http://schemas.microsoft.com/office/powerpoint/2010/main" val="3374008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83DD-46B6-5473-BAB0-6EC277B056A8}"/>
              </a:ext>
            </a:extLst>
          </p:cNvPr>
          <p:cNvSpPr>
            <a:spLocks noGrp="1"/>
          </p:cNvSpPr>
          <p:nvPr>
            <p:ph type="title"/>
          </p:nvPr>
        </p:nvSpPr>
        <p:spPr/>
        <p:txBody>
          <a:bodyPr>
            <a:normAutofit fontScale="90000"/>
          </a:bodyPr>
          <a:lstStyle/>
          <a:p>
            <a:r>
              <a:rPr lang="en-US" b="1" dirty="0"/>
              <a:t>Set Items - Data Types</a:t>
            </a:r>
            <a:br>
              <a:rPr lang="en-US" b="1" dirty="0"/>
            </a:br>
            <a:r>
              <a:rPr lang="en-US" dirty="0"/>
              <a:t>Set items can be of any data type:</a:t>
            </a:r>
            <a:br>
              <a:rPr lang="en-US" dirty="0"/>
            </a:br>
            <a:endParaRPr lang="en-PH" dirty="0"/>
          </a:p>
        </p:txBody>
      </p:sp>
      <p:sp>
        <p:nvSpPr>
          <p:cNvPr id="3" name="Content Placeholder 2">
            <a:extLst>
              <a:ext uri="{FF2B5EF4-FFF2-40B4-BE49-F238E27FC236}">
                <a16:creationId xmlns:a16="http://schemas.microsoft.com/office/drawing/2014/main" id="{E4397AB9-F814-8D2E-2D1F-9E2B172FCB9B}"/>
              </a:ext>
            </a:extLst>
          </p:cNvPr>
          <p:cNvSpPr>
            <a:spLocks noGrp="1"/>
          </p:cNvSpPr>
          <p:nvPr>
            <p:ph idx="1"/>
          </p:nvPr>
        </p:nvSpPr>
        <p:spPr/>
        <p:txBody>
          <a:bodyPr/>
          <a:lstStyle/>
          <a:p>
            <a:r>
              <a:rPr lang="en-US" b="1" dirty="0"/>
              <a:t>Example</a:t>
            </a:r>
          </a:p>
          <a:p>
            <a:r>
              <a:rPr lang="en-US" dirty="0"/>
              <a:t>String, int and </a:t>
            </a:r>
            <a:r>
              <a:rPr lang="en-US" dirty="0" err="1"/>
              <a:t>boolean</a:t>
            </a:r>
            <a:r>
              <a:rPr lang="en-US" dirty="0"/>
              <a:t> data types:</a:t>
            </a:r>
          </a:p>
          <a:p>
            <a:endParaRPr lang="en-PH" dirty="0"/>
          </a:p>
        </p:txBody>
      </p:sp>
      <p:pic>
        <p:nvPicPr>
          <p:cNvPr id="5" name="Picture 4">
            <a:extLst>
              <a:ext uri="{FF2B5EF4-FFF2-40B4-BE49-F238E27FC236}">
                <a16:creationId xmlns:a16="http://schemas.microsoft.com/office/drawing/2014/main" id="{1DD56F64-356F-6A55-3F18-E40859C029AD}"/>
              </a:ext>
            </a:extLst>
          </p:cNvPr>
          <p:cNvPicPr>
            <a:picLocks noChangeAspect="1"/>
          </p:cNvPicPr>
          <p:nvPr/>
        </p:nvPicPr>
        <p:blipFill>
          <a:blip r:embed="rId2"/>
          <a:stretch>
            <a:fillRect/>
          </a:stretch>
        </p:blipFill>
        <p:spPr>
          <a:xfrm>
            <a:off x="5563314" y="2015732"/>
            <a:ext cx="3722087" cy="935366"/>
          </a:xfrm>
          <a:prstGeom prst="rect">
            <a:avLst/>
          </a:prstGeom>
        </p:spPr>
      </p:pic>
      <p:sp>
        <p:nvSpPr>
          <p:cNvPr id="7" name="TextBox 6">
            <a:extLst>
              <a:ext uri="{FF2B5EF4-FFF2-40B4-BE49-F238E27FC236}">
                <a16:creationId xmlns:a16="http://schemas.microsoft.com/office/drawing/2014/main" id="{280413B3-DEB6-704A-D634-13885544F0A4}"/>
              </a:ext>
            </a:extLst>
          </p:cNvPr>
          <p:cNvSpPr txBox="1"/>
          <p:nvPr/>
        </p:nvSpPr>
        <p:spPr>
          <a:xfrm>
            <a:off x="817775" y="3113076"/>
            <a:ext cx="6103854" cy="369332"/>
          </a:xfrm>
          <a:prstGeom prst="rect">
            <a:avLst/>
          </a:prstGeom>
          <a:noFill/>
        </p:spPr>
        <p:txBody>
          <a:bodyPr wrap="square">
            <a:spAutoFit/>
          </a:bodyPr>
          <a:lstStyle/>
          <a:p>
            <a:r>
              <a:rPr lang="en-US" dirty="0"/>
              <a:t>A set can contain different data types:</a:t>
            </a:r>
            <a:endParaRPr lang="en-PH" dirty="0"/>
          </a:p>
        </p:txBody>
      </p:sp>
      <p:sp>
        <p:nvSpPr>
          <p:cNvPr id="9" name="TextBox 8">
            <a:extLst>
              <a:ext uri="{FF2B5EF4-FFF2-40B4-BE49-F238E27FC236}">
                <a16:creationId xmlns:a16="http://schemas.microsoft.com/office/drawing/2014/main" id="{7FFA6EF9-9F7F-AD29-7848-8E31CBE4E383}"/>
              </a:ext>
            </a:extLst>
          </p:cNvPr>
          <p:cNvSpPr txBox="1"/>
          <p:nvPr/>
        </p:nvSpPr>
        <p:spPr>
          <a:xfrm>
            <a:off x="1835870" y="3741038"/>
            <a:ext cx="6103854" cy="646331"/>
          </a:xfrm>
          <a:prstGeom prst="rect">
            <a:avLst/>
          </a:prstGeom>
          <a:noFill/>
        </p:spPr>
        <p:txBody>
          <a:bodyPr wrap="square">
            <a:spAutoFit/>
          </a:bodyPr>
          <a:lstStyle/>
          <a:p>
            <a:r>
              <a:rPr lang="en-US" b="1" dirty="0"/>
              <a:t>Example</a:t>
            </a:r>
          </a:p>
          <a:p>
            <a:r>
              <a:rPr lang="en-US" dirty="0"/>
              <a:t>A set with strings, integers and </a:t>
            </a:r>
            <a:r>
              <a:rPr lang="en-US" dirty="0" err="1"/>
              <a:t>boolean</a:t>
            </a:r>
            <a:r>
              <a:rPr lang="en-US" dirty="0"/>
              <a:t> values:</a:t>
            </a:r>
          </a:p>
        </p:txBody>
      </p:sp>
      <p:pic>
        <p:nvPicPr>
          <p:cNvPr id="11" name="Picture 10">
            <a:extLst>
              <a:ext uri="{FF2B5EF4-FFF2-40B4-BE49-F238E27FC236}">
                <a16:creationId xmlns:a16="http://schemas.microsoft.com/office/drawing/2014/main" id="{CEAAF649-143D-ACA1-8723-D57121C0E7AD}"/>
              </a:ext>
            </a:extLst>
          </p:cNvPr>
          <p:cNvPicPr>
            <a:picLocks noChangeAspect="1"/>
          </p:cNvPicPr>
          <p:nvPr/>
        </p:nvPicPr>
        <p:blipFill>
          <a:blip r:embed="rId3"/>
          <a:stretch>
            <a:fillRect/>
          </a:stretch>
        </p:blipFill>
        <p:spPr>
          <a:xfrm>
            <a:off x="6684882" y="3644386"/>
            <a:ext cx="3467786" cy="758063"/>
          </a:xfrm>
          <a:prstGeom prst="rect">
            <a:avLst/>
          </a:prstGeom>
        </p:spPr>
      </p:pic>
      <p:sp>
        <p:nvSpPr>
          <p:cNvPr id="13" name="TextBox 12">
            <a:extLst>
              <a:ext uri="{FF2B5EF4-FFF2-40B4-BE49-F238E27FC236}">
                <a16:creationId xmlns:a16="http://schemas.microsoft.com/office/drawing/2014/main" id="{C1AAF86F-BA37-9CC5-0BAA-07A8D4F1FEFC}"/>
              </a:ext>
            </a:extLst>
          </p:cNvPr>
          <p:cNvSpPr txBox="1"/>
          <p:nvPr/>
        </p:nvSpPr>
        <p:spPr>
          <a:xfrm>
            <a:off x="940324" y="4649397"/>
            <a:ext cx="6103854" cy="923330"/>
          </a:xfrm>
          <a:prstGeom prst="rect">
            <a:avLst/>
          </a:prstGeom>
          <a:noFill/>
        </p:spPr>
        <p:txBody>
          <a:bodyPr wrap="square">
            <a:spAutoFit/>
          </a:bodyPr>
          <a:lstStyle/>
          <a:p>
            <a:r>
              <a:rPr lang="en-US" b="1" dirty="0"/>
              <a:t>type()</a:t>
            </a:r>
          </a:p>
          <a:p>
            <a:r>
              <a:rPr lang="en-US" dirty="0"/>
              <a:t>From Python's perspective, sets are defined as objects with the data type 'set':</a:t>
            </a:r>
          </a:p>
        </p:txBody>
      </p:sp>
      <p:pic>
        <p:nvPicPr>
          <p:cNvPr id="15" name="Picture 14">
            <a:extLst>
              <a:ext uri="{FF2B5EF4-FFF2-40B4-BE49-F238E27FC236}">
                <a16:creationId xmlns:a16="http://schemas.microsoft.com/office/drawing/2014/main" id="{844ABD5E-60B9-F3E9-996C-BEB864C8CC95}"/>
              </a:ext>
            </a:extLst>
          </p:cNvPr>
          <p:cNvPicPr>
            <a:picLocks noChangeAspect="1"/>
          </p:cNvPicPr>
          <p:nvPr/>
        </p:nvPicPr>
        <p:blipFill>
          <a:blip r:embed="rId4"/>
          <a:stretch>
            <a:fillRect/>
          </a:stretch>
        </p:blipFill>
        <p:spPr>
          <a:xfrm>
            <a:off x="7424357" y="4878485"/>
            <a:ext cx="2511495" cy="758063"/>
          </a:xfrm>
          <a:prstGeom prst="rect">
            <a:avLst/>
          </a:prstGeom>
        </p:spPr>
      </p:pic>
    </p:spTree>
    <p:extLst>
      <p:ext uri="{BB962C8B-B14F-4D97-AF65-F5344CB8AC3E}">
        <p14:creationId xmlns:p14="http://schemas.microsoft.com/office/powerpoint/2010/main" val="214678470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EE73-566F-A222-9712-0FEC2A7BCD0D}"/>
              </a:ext>
            </a:extLst>
          </p:cNvPr>
          <p:cNvSpPr>
            <a:spLocks noGrp="1"/>
          </p:cNvSpPr>
          <p:nvPr>
            <p:ph type="title"/>
          </p:nvPr>
        </p:nvSpPr>
        <p:spPr/>
        <p:txBody>
          <a:bodyPr>
            <a:normAutofit fontScale="90000"/>
          </a:bodyPr>
          <a:lstStyle/>
          <a:p>
            <a:r>
              <a:rPr lang="en-US" b="1" dirty="0"/>
              <a:t>Example</a:t>
            </a:r>
            <a:br>
              <a:rPr lang="en-US" b="1" dirty="0"/>
            </a:br>
            <a:r>
              <a:rPr lang="en-US" dirty="0"/>
              <a:t>What is the data type of a set?</a:t>
            </a:r>
            <a:br>
              <a:rPr lang="en-US" dirty="0"/>
            </a:br>
            <a:endParaRPr lang="en-PH" dirty="0"/>
          </a:p>
        </p:txBody>
      </p:sp>
      <p:pic>
        <p:nvPicPr>
          <p:cNvPr id="5" name="Content Placeholder 4">
            <a:extLst>
              <a:ext uri="{FF2B5EF4-FFF2-40B4-BE49-F238E27FC236}">
                <a16:creationId xmlns:a16="http://schemas.microsoft.com/office/drawing/2014/main" id="{BDD7CD11-8446-F877-AA66-FD6E0B7077C4}"/>
              </a:ext>
            </a:extLst>
          </p:cNvPr>
          <p:cNvPicPr>
            <a:picLocks noGrp="1" noChangeAspect="1"/>
          </p:cNvPicPr>
          <p:nvPr>
            <p:ph idx="1"/>
          </p:nvPr>
        </p:nvPicPr>
        <p:blipFill>
          <a:blip r:embed="rId2"/>
          <a:stretch>
            <a:fillRect/>
          </a:stretch>
        </p:blipFill>
        <p:spPr>
          <a:xfrm>
            <a:off x="2050408" y="2011878"/>
            <a:ext cx="4538928" cy="762066"/>
          </a:xfrm>
        </p:spPr>
      </p:pic>
      <p:sp>
        <p:nvSpPr>
          <p:cNvPr id="7" name="TextBox 6">
            <a:extLst>
              <a:ext uri="{FF2B5EF4-FFF2-40B4-BE49-F238E27FC236}">
                <a16:creationId xmlns:a16="http://schemas.microsoft.com/office/drawing/2014/main" id="{820B9935-9FA5-B584-46D0-D62D78C7BDCA}"/>
              </a:ext>
            </a:extLst>
          </p:cNvPr>
          <p:cNvSpPr txBox="1"/>
          <p:nvPr/>
        </p:nvSpPr>
        <p:spPr>
          <a:xfrm>
            <a:off x="1015738" y="3105834"/>
            <a:ext cx="6103854" cy="646331"/>
          </a:xfrm>
          <a:prstGeom prst="rect">
            <a:avLst/>
          </a:prstGeom>
          <a:noFill/>
        </p:spPr>
        <p:txBody>
          <a:bodyPr wrap="square">
            <a:spAutoFit/>
          </a:bodyPr>
          <a:lstStyle/>
          <a:p>
            <a:r>
              <a:rPr lang="en-US" b="1" dirty="0"/>
              <a:t>The set() Constructor</a:t>
            </a:r>
          </a:p>
          <a:p>
            <a:r>
              <a:rPr lang="en-US" dirty="0"/>
              <a:t>It is also possible to use the set() constructor to make a set.</a:t>
            </a:r>
          </a:p>
        </p:txBody>
      </p:sp>
      <p:sp>
        <p:nvSpPr>
          <p:cNvPr id="9" name="TextBox 8">
            <a:extLst>
              <a:ext uri="{FF2B5EF4-FFF2-40B4-BE49-F238E27FC236}">
                <a16:creationId xmlns:a16="http://schemas.microsoft.com/office/drawing/2014/main" id="{46CBBD9D-8B55-BE11-C593-77FF3CEE0D27}"/>
              </a:ext>
            </a:extLst>
          </p:cNvPr>
          <p:cNvSpPr txBox="1"/>
          <p:nvPr/>
        </p:nvSpPr>
        <p:spPr>
          <a:xfrm>
            <a:off x="1267945" y="3838769"/>
            <a:ext cx="6103854" cy="646331"/>
          </a:xfrm>
          <a:prstGeom prst="rect">
            <a:avLst/>
          </a:prstGeom>
          <a:noFill/>
        </p:spPr>
        <p:txBody>
          <a:bodyPr wrap="square">
            <a:spAutoFit/>
          </a:bodyPr>
          <a:lstStyle/>
          <a:p>
            <a:r>
              <a:rPr lang="en-US" b="1" dirty="0"/>
              <a:t>Example</a:t>
            </a:r>
          </a:p>
          <a:p>
            <a:r>
              <a:rPr lang="en-US" dirty="0"/>
              <a:t>Using the set() constructor to make a set:</a:t>
            </a:r>
          </a:p>
        </p:txBody>
      </p:sp>
      <p:pic>
        <p:nvPicPr>
          <p:cNvPr id="11" name="Picture 10">
            <a:extLst>
              <a:ext uri="{FF2B5EF4-FFF2-40B4-BE49-F238E27FC236}">
                <a16:creationId xmlns:a16="http://schemas.microsoft.com/office/drawing/2014/main" id="{53FE0AD1-F8AD-8873-187F-24A4DC69D4F1}"/>
              </a:ext>
            </a:extLst>
          </p:cNvPr>
          <p:cNvPicPr>
            <a:picLocks noChangeAspect="1"/>
          </p:cNvPicPr>
          <p:nvPr/>
        </p:nvPicPr>
        <p:blipFill>
          <a:blip r:embed="rId3"/>
          <a:stretch>
            <a:fillRect/>
          </a:stretch>
        </p:blipFill>
        <p:spPr>
          <a:xfrm>
            <a:off x="5750874" y="4161934"/>
            <a:ext cx="5303980" cy="1575246"/>
          </a:xfrm>
          <a:prstGeom prst="rect">
            <a:avLst/>
          </a:prstGeom>
        </p:spPr>
      </p:pic>
    </p:spTree>
    <p:extLst>
      <p:ext uri="{BB962C8B-B14F-4D97-AF65-F5344CB8AC3E}">
        <p14:creationId xmlns:p14="http://schemas.microsoft.com/office/powerpoint/2010/main" val="127820389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9FA9-CB35-714D-0946-7EE11A82E147}"/>
              </a:ext>
            </a:extLst>
          </p:cNvPr>
          <p:cNvSpPr>
            <a:spLocks noGrp="1"/>
          </p:cNvSpPr>
          <p:nvPr>
            <p:ph type="title"/>
          </p:nvPr>
        </p:nvSpPr>
        <p:spPr/>
        <p:txBody>
          <a:bodyPr/>
          <a:lstStyle/>
          <a:p>
            <a:r>
              <a:rPr lang="en-PH" b="1" dirty="0"/>
              <a:t>Python - Access Set Items</a:t>
            </a:r>
            <a:br>
              <a:rPr lang="en-PH" b="1" dirty="0"/>
            </a:br>
            <a:endParaRPr lang="en-PH" dirty="0"/>
          </a:p>
        </p:txBody>
      </p:sp>
      <p:sp>
        <p:nvSpPr>
          <p:cNvPr id="4" name="Rectangle 1">
            <a:extLst>
              <a:ext uri="{FF2B5EF4-FFF2-40B4-BE49-F238E27FC236}">
                <a16:creationId xmlns:a16="http://schemas.microsoft.com/office/drawing/2014/main" id="{735A23DF-D116-8A24-5BB7-D6D4A6DB77EF}"/>
              </a:ext>
            </a:extLst>
          </p:cNvPr>
          <p:cNvSpPr>
            <a:spLocks noGrp="1" noChangeArrowheads="1"/>
          </p:cNvSpPr>
          <p:nvPr>
            <p:ph idx="1"/>
          </p:nvPr>
        </p:nvSpPr>
        <p:spPr bwMode="auto">
          <a:xfrm>
            <a:off x="1451579" y="1982450"/>
            <a:ext cx="95526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Access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You cannot access items in a set by referring to an index or a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But you can loop through the set items using a </a:t>
            </a:r>
            <a:r>
              <a:rPr kumimoji="0" lang="en-US" altLang="en-US" sz="1400" b="0" i="0" u="none" strike="noStrike" cap="none" normalizeH="0" baseline="0" dirty="0">
                <a:ln>
                  <a:noFill/>
                </a:ln>
                <a:solidFill>
                  <a:schemeClr val="tx1"/>
                </a:solidFill>
                <a:effectLst/>
                <a:latin typeface="Arial Unicode MS"/>
              </a:rPr>
              <a:t>for</a:t>
            </a:r>
            <a:r>
              <a:rPr kumimoji="0" lang="en-US" altLang="en-US" sz="1400" b="0" i="0" u="none" strike="noStrike" cap="none" normalizeH="0" baseline="0" dirty="0">
                <a:ln>
                  <a:noFill/>
                </a:ln>
                <a:solidFill>
                  <a:schemeClr val="tx1"/>
                </a:solidFill>
                <a:effectLst/>
              </a:rPr>
              <a:t> loop, or ask if a specified value is present in a set, by using the </a:t>
            </a:r>
            <a:r>
              <a:rPr kumimoji="0" lang="en-US" altLang="en-US" sz="1400" b="0" i="0" u="none" strike="noStrike" cap="none" normalizeH="0" baseline="0" dirty="0">
                <a:ln>
                  <a:noFill/>
                </a:ln>
                <a:solidFill>
                  <a:schemeClr val="tx1"/>
                </a:solidFill>
                <a:effectLst/>
                <a:latin typeface="Arial Unicode MS"/>
              </a:rPr>
              <a:t>in</a:t>
            </a:r>
            <a:r>
              <a:rPr kumimoji="0" lang="en-US" altLang="en-US" sz="1400" b="0" i="0" u="none" strike="noStrike" cap="none" normalizeH="0" baseline="0" dirty="0">
                <a:ln>
                  <a:noFill/>
                </a:ln>
                <a:solidFill>
                  <a:schemeClr val="tx1"/>
                </a:solidFill>
                <a:effectLst/>
              </a:rPr>
              <a:t> keyword.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E2019B1-BB35-68E6-978E-A9D80CF590F5}"/>
              </a:ext>
            </a:extLst>
          </p:cNvPr>
          <p:cNvSpPr txBox="1"/>
          <p:nvPr/>
        </p:nvSpPr>
        <p:spPr>
          <a:xfrm>
            <a:off x="1553066" y="3188364"/>
            <a:ext cx="6103854" cy="369332"/>
          </a:xfrm>
          <a:prstGeom prst="rect">
            <a:avLst/>
          </a:prstGeom>
          <a:noFill/>
        </p:spPr>
        <p:txBody>
          <a:bodyPr wrap="square">
            <a:spAutoFit/>
          </a:bodyPr>
          <a:lstStyle/>
          <a:p>
            <a:r>
              <a:rPr lang="en-US" dirty="0"/>
              <a:t>Loop through the set, and print the values:</a:t>
            </a:r>
            <a:endParaRPr lang="en-PH" dirty="0"/>
          </a:p>
        </p:txBody>
      </p:sp>
      <p:pic>
        <p:nvPicPr>
          <p:cNvPr id="8" name="Picture 7">
            <a:extLst>
              <a:ext uri="{FF2B5EF4-FFF2-40B4-BE49-F238E27FC236}">
                <a16:creationId xmlns:a16="http://schemas.microsoft.com/office/drawing/2014/main" id="{A7AA8CAD-25B8-EA75-0A44-4B26053F7F08}"/>
              </a:ext>
            </a:extLst>
          </p:cNvPr>
          <p:cNvPicPr>
            <a:picLocks noChangeAspect="1"/>
          </p:cNvPicPr>
          <p:nvPr/>
        </p:nvPicPr>
        <p:blipFill>
          <a:blip r:embed="rId2"/>
          <a:stretch>
            <a:fillRect/>
          </a:stretch>
        </p:blipFill>
        <p:spPr>
          <a:xfrm>
            <a:off x="5877495" y="2769240"/>
            <a:ext cx="4048929" cy="1319520"/>
          </a:xfrm>
          <a:prstGeom prst="rect">
            <a:avLst/>
          </a:prstGeom>
        </p:spPr>
      </p:pic>
      <p:sp>
        <p:nvSpPr>
          <p:cNvPr id="10" name="TextBox 9">
            <a:extLst>
              <a:ext uri="{FF2B5EF4-FFF2-40B4-BE49-F238E27FC236}">
                <a16:creationId xmlns:a16="http://schemas.microsoft.com/office/drawing/2014/main" id="{85370F4D-9B96-AF6D-D056-544AC81DF18E}"/>
              </a:ext>
            </a:extLst>
          </p:cNvPr>
          <p:cNvSpPr txBox="1"/>
          <p:nvPr/>
        </p:nvSpPr>
        <p:spPr>
          <a:xfrm>
            <a:off x="940324" y="4184718"/>
            <a:ext cx="6103854" cy="646331"/>
          </a:xfrm>
          <a:prstGeom prst="rect">
            <a:avLst/>
          </a:prstGeom>
          <a:noFill/>
        </p:spPr>
        <p:txBody>
          <a:bodyPr wrap="square">
            <a:spAutoFit/>
          </a:bodyPr>
          <a:lstStyle/>
          <a:p>
            <a:r>
              <a:rPr lang="en-US" b="1" dirty="0"/>
              <a:t>Example</a:t>
            </a:r>
          </a:p>
          <a:p>
            <a:r>
              <a:rPr lang="en-US" dirty="0"/>
              <a:t>Check if "banana" is present in the set:</a:t>
            </a:r>
          </a:p>
        </p:txBody>
      </p:sp>
      <p:pic>
        <p:nvPicPr>
          <p:cNvPr id="14" name="Picture 13">
            <a:extLst>
              <a:ext uri="{FF2B5EF4-FFF2-40B4-BE49-F238E27FC236}">
                <a16:creationId xmlns:a16="http://schemas.microsoft.com/office/drawing/2014/main" id="{D5354F56-55FD-884F-2142-6EAA0A39796F}"/>
              </a:ext>
            </a:extLst>
          </p:cNvPr>
          <p:cNvPicPr>
            <a:picLocks noChangeAspect="1"/>
          </p:cNvPicPr>
          <p:nvPr/>
        </p:nvPicPr>
        <p:blipFill>
          <a:blip r:embed="rId3"/>
          <a:stretch>
            <a:fillRect/>
          </a:stretch>
        </p:blipFill>
        <p:spPr>
          <a:xfrm>
            <a:off x="5139900" y="4352945"/>
            <a:ext cx="4192636" cy="1233822"/>
          </a:xfrm>
          <a:prstGeom prst="rect">
            <a:avLst/>
          </a:prstGeom>
        </p:spPr>
      </p:pic>
    </p:spTree>
    <p:extLst>
      <p:ext uri="{BB962C8B-B14F-4D97-AF65-F5344CB8AC3E}">
        <p14:creationId xmlns:p14="http://schemas.microsoft.com/office/powerpoint/2010/main" val="339402003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3DD2B-CED5-D786-8048-E757FF77E639}"/>
              </a:ext>
            </a:extLst>
          </p:cNvPr>
          <p:cNvSpPr>
            <a:spLocks noGrp="1"/>
          </p:cNvSpPr>
          <p:nvPr>
            <p:ph type="title"/>
          </p:nvPr>
        </p:nvSpPr>
        <p:spPr/>
        <p:txBody>
          <a:bodyPr>
            <a:normAutofit fontScale="90000"/>
          </a:bodyPr>
          <a:lstStyle/>
          <a:p>
            <a:r>
              <a:rPr lang="en-PH" b="1" dirty="0"/>
              <a:t>Python - Add Set Items</a:t>
            </a:r>
            <a:br>
              <a:rPr lang="en-PH" b="1" dirty="0"/>
            </a:br>
            <a:r>
              <a:rPr lang="en-PH" b="1" dirty="0"/>
              <a:t>Add Items</a:t>
            </a:r>
            <a:br>
              <a:rPr lang="en-PH" b="1" dirty="0"/>
            </a:br>
            <a:endParaRPr lang="en-PH" dirty="0"/>
          </a:p>
        </p:txBody>
      </p:sp>
      <p:sp>
        <p:nvSpPr>
          <p:cNvPr id="6" name="Rectangle 2">
            <a:extLst>
              <a:ext uri="{FF2B5EF4-FFF2-40B4-BE49-F238E27FC236}">
                <a16:creationId xmlns:a16="http://schemas.microsoft.com/office/drawing/2014/main" id="{A2685A22-D949-9C4A-4C94-2D9C32C5669B}"/>
              </a:ext>
            </a:extLst>
          </p:cNvPr>
          <p:cNvSpPr>
            <a:spLocks noGrp="1" noChangeArrowheads="1"/>
          </p:cNvSpPr>
          <p:nvPr>
            <p:ph idx="1"/>
          </p:nvPr>
        </p:nvSpPr>
        <p:spPr bwMode="auto">
          <a:xfrm>
            <a:off x="1451579" y="2138325"/>
            <a:ext cx="42450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Add an item to a set, using the </a:t>
            </a:r>
            <a:r>
              <a:rPr kumimoji="0" lang="en-US" altLang="en-US" sz="1600" b="0" i="0" u="none" strike="noStrike" cap="none" normalizeH="0" baseline="0" dirty="0">
                <a:ln>
                  <a:noFill/>
                </a:ln>
                <a:solidFill>
                  <a:schemeClr val="tx1"/>
                </a:solidFill>
                <a:effectLst/>
                <a:latin typeface="Arial Unicode MS"/>
              </a:rPr>
              <a:t>add()</a:t>
            </a:r>
            <a:r>
              <a:rPr kumimoji="0" lang="en-US" altLang="en-US" sz="1600" b="0" i="0" u="none" strike="noStrike" cap="none" normalizeH="0" baseline="0" dirty="0">
                <a:ln>
                  <a:noFill/>
                </a:ln>
                <a:solidFill>
                  <a:schemeClr val="tx1"/>
                </a:solidFill>
                <a:effectLst/>
              </a:rPr>
              <a:t>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FA3E43D-6FEB-9DA2-6D27-FE250C893CC3}"/>
              </a:ext>
            </a:extLst>
          </p:cNvPr>
          <p:cNvPicPr>
            <a:picLocks noChangeAspect="1"/>
          </p:cNvPicPr>
          <p:nvPr/>
        </p:nvPicPr>
        <p:blipFill>
          <a:blip r:embed="rId2"/>
          <a:stretch>
            <a:fillRect/>
          </a:stretch>
        </p:blipFill>
        <p:spPr>
          <a:xfrm>
            <a:off x="5989722" y="2098206"/>
            <a:ext cx="3917849" cy="1154041"/>
          </a:xfrm>
          <a:prstGeom prst="rect">
            <a:avLst/>
          </a:prstGeom>
        </p:spPr>
      </p:pic>
      <p:sp>
        <p:nvSpPr>
          <p:cNvPr id="10" name="TextBox 9">
            <a:extLst>
              <a:ext uri="{FF2B5EF4-FFF2-40B4-BE49-F238E27FC236}">
                <a16:creationId xmlns:a16="http://schemas.microsoft.com/office/drawing/2014/main" id="{437E5FF8-FC7B-914D-8AA0-63EC044C1A69}"/>
              </a:ext>
            </a:extLst>
          </p:cNvPr>
          <p:cNvSpPr txBox="1"/>
          <p:nvPr/>
        </p:nvSpPr>
        <p:spPr>
          <a:xfrm>
            <a:off x="522188" y="2896534"/>
            <a:ext cx="6103854" cy="1200329"/>
          </a:xfrm>
          <a:prstGeom prst="rect">
            <a:avLst/>
          </a:prstGeom>
          <a:noFill/>
        </p:spPr>
        <p:txBody>
          <a:bodyPr wrap="square">
            <a:spAutoFit/>
          </a:bodyPr>
          <a:lstStyle/>
          <a:p>
            <a:r>
              <a:rPr lang="en-US" dirty="0"/>
              <a:t>Add Sets</a:t>
            </a:r>
          </a:p>
          <a:p>
            <a:endParaRPr lang="en-US" dirty="0"/>
          </a:p>
          <a:p>
            <a:r>
              <a:rPr lang="en-US" dirty="0"/>
              <a:t>To add items from another set into the current set, use the update() method.</a:t>
            </a:r>
            <a:endParaRPr lang="en-PH" dirty="0"/>
          </a:p>
        </p:txBody>
      </p:sp>
      <p:sp>
        <p:nvSpPr>
          <p:cNvPr id="12" name="TextBox 11">
            <a:extLst>
              <a:ext uri="{FF2B5EF4-FFF2-40B4-BE49-F238E27FC236}">
                <a16:creationId xmlns:a16="http://schemas.microsoft.com/office/drawing/2014/main" id="{FC9AF9F5-ABAD-5BFB-B17A-52CE3AE23FC8}"/>
              </a:ext>
            </a:extLst>
          </p:cNvPr>
          <p:cNvSpPr txBox="1"/>
          <p:nvPr/>
        </p:nvSpPr>
        <p:spPr>
          <a:xfrm>
            <a:off x="1296656" y="4286200"/>
            <a:ext cx="6103854" cy="923330"/>
          </a:xfrm>
          <a:prstGeom prst="rect">
            <a:avLst/>
          </a:prstGeom>
          <a:noFill/>
        </p:spPr>
        <p:txBody>
          <a:bodyPr wrap="square">
            <a:spAutoFit/>
          </a:bodyPr>
          <a:lstStyle/>
          <a:p>
            <a:r>
              <a:rPr lang="en-US" dirty="0"/>
              <a:t>Example</a:t>
            </a:r>
          </a:p>
          <a:p>
            <a:endParaRPr lang="en-US" dirty="0"/>
          </a:p>
          <a:p>
            <a:r>
              <a:rPr lang="en-US" dirty="0"/>
              <a:t>Add elements from tropical into </a:t>
            </a:r>
            <a:r>
              <a:rPr lang="en-US" dirty="0" err="1"/>
              <a:t>thisset</a:t>
            </a:r>
            <a:r>
              <a:rPr lang="en-US" dirty="0"/>
              <a:t>:</a:t>
            </a:r>
            <a:endParaRPr lang="en-PH" dirty="0"/>
          </a:p>
        </p:txBody>
      </p:sp>
      <p:pic>
        <p:nvPicPr>
          <p:cNvPr id="14" name="Picture 13">
            <a:extLst>
              <a:ext uri="{FF2B5EF4-FFF2-40B4-BE49-F238E27FC236}">
                <a16:creationId xmlns:a16="http://schemas.microsoft.com/office/drawing/2014/main" id="{85BD328F-8D39-D74F-8964-73136BC1C5DB}"/>
              </a:ext>
            </a:extLst>
          </p:cNvPr>
          <p:cNvPicPr>
            <a:picLocks noChangeAspect="1"/>
          </p:cNvPicPr>
          <p:nvPr/>
        </p:nvPicPr>
        <p:blipFill>
          <a:blip r:embed="rId3"/>
          <a:stretch>
            <a:fillRect/>
          </a:stretch>
        </p:blipFill>
        <p:spPr>
          <a:xfrm>
            <a:off x="5595277" y="4096863"/>
            <a:ext cx="4896756" cy="1615780"/>
          </a:xfrm>
          <a:prstGeom prst="rect">
            <a:avLst/>
          </a:prstGeom>
        </p:spPr>
      </p:pic>
    </p:spTree>
    <p:extLst>
      <p:ext uri="{BB962C8B-B14F-4D97-AF65-F5344CB8AC3E}">
        <p14:creationId xmlns:p14="http://schemas.microsoft.com/office/powerpoint/2010/main" val="329936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A8B6-3095-547F-1A2A-AA327E246509}"/>
              </a:ext>
            </a:extLst>
          </p:cNvPr>
          <p:cNvSpPr>
            <a:spLocks noGrp="1"/>
          </p:cNvSpPr>
          <p:nvPr>
            <p:ph type="title"/>
          </p:nvPr>
        </p:nvSpPr>
        <p:spPr/>
        <p:txBody>
          <a:bodyPr>
            <a:noAutofit/>
          </a:bodyPr>
          <a:lstStyle/>
          <a:p>
            <a:r>
              <a:rPr lang="en-US" altLang="zh-TW" sz="7200" dirty="0"/>
              <a:t>AGENDA</a:t>
            </a:r>
            <a:endParaRPr lang="en-PH" sz="7200" dirty="0"/>
          </a:p>
        </p:txBody>
      </p:sp>
      <p:sp>
        <p:nvSpPr>
          <p:cNvPr id="3" name="Content Placeholder 2">
            <a:extLst>
              <a:ext uri="{FF2B5EF4-FFF2-40B4-BE49-F238E27FC236}">
                <a16:creationId xmlns:a16="http://schemas.microsoft.com/office/drawing/2014/main" id="{4D60B4A3-7788-890F-3211-6842328BB5BF}"/>
              </a:ext>
            </a:extLst>
          </p:cNvPr>
          <p:cNvSpPr>
            <a:spLocks noGrp="1"/>
          </p:cNvSpPr>
          <p:nvPr>
            <p:ph idx="1"/>
          </p:nvPr>
        </p:nvSpPr>
        <p:spPr/>
        <p:txBody>
          <a:bodyPr>
            <a:normAutofit fontScale="25000" lnSpcReduction="20000"/>
          </a:bodyPr>
          <a:lstStyle/>
          <a:p>
            <a:pPr marL="285750" indent="-285750">
              <a:buFont typeface="Arial" panose="020B0604020202020204" pitchFamily="34" charset="0"/>
              <a:buChar char="•"/>
            </a:pPr>
            <a:r>
              <a:rPr lang="en-US" altLang="zh-TW" sz="4800" dirty="0"/>
              <a:t>Python Intro</a:t>
            </a:r>
          </a:p>
          <a:p>
            <a:pPr marL="285750" indent="-285750">
              <a:buFont typeface="Arial" panose="020B0604020202020204" pitchFamily="34" charset="0"/>
              <a:buChar char="•"/>
            </a:pPr>
            <a:r>
              <a:rPr lang="en-US" altLang="zh-TW" sz="4800" dirty="0" err="1"/>
              <a:t>Pyhton</a:t>
            </a:r>
            <a:r>
              <a:rPr lang="en-US" altLang="zh-TW" sz="4800" dirty="0"/>
              <a:t> Syntax</a:t>
            </a:r>
          </a:p>
          <a:p>
            <a:pPr marL="285750" indent="-285750">
              <a:buFont typeface="Arial" panose="020B0604020202020204" pitchFamily="34" charset="0"/>
              <a:buChar char="•"/>
            </a:pPr>
            <a:r>
              <a:rPr lang="en-US" altLang="zh-TW" sz="4800" dirty="0"/>
              <a:t>Python Comments </a:t>
            </a:r>
          </a:p>
          <a:p>
            <a:pPr marL="285750" indent="-285750">
              <a:buFont typeface="Arial" panose="020B0604020202020204" pitchFamily="34" charset="0"/>
              <a:buChar char="•"/>
            </a:pPr>
            <a:r>
              <a:rPr lang="en-US" altLang="zh-TW" sz="4800" dirty="0"/>
              <a:t>Python Variables</a:t>
            </a:r>
          </a:p>
          <a:p>
            <a:pPr marL="285750" indent="-285750">
              <a:buFont typeface="Arial" panose="020B0604020202020204" pitchFamily="34" charset="0"/>
              <a:buChar char="•"/>
            </a:pPr>
            <a:r>
              <a:rPr lang="en-US" altLang="zh-TW" sz="4800" dirty="0"/>
              <a:t>Python Data Types</a:t>
            </a:r>
          </a:p>
          <a:p>
            <a:pPr marL="285750" indent="-285750">
              <a:buFont typeface="Arial" panose="020B0604020202020204" pitchFamily="34" charset="0"/>
              <a:buChar char="•"/>
            </a:pPr>
            <a:r>
              <a:rPr lang="en-US" altLang="zh-TW" sz="4800" dirty="0"/>
              <a:t>Python Numbers</a:t>
            </a:r>
          </a:p>
          <a:p>
            <a:pPr marL="285750" indent="-285750">
              <a:buFont typeface="Arial" panose="020B0604020202020204" pitchFamily="34" charset="0"/>
              <a:buChar char="•"/>
            </a:pPr>
            <a:r>
              <a:rPr lang="en-US" altLang="zh-TW" sz="4800" dirty="0"/>
              <a:t>Python Casting</a:t>
            </a:r>
          </a:p>
          <a:p>
            <a:pPr marL="285750" indent="-285750">
              <a:buFont typeface="Arial" panose="020B0604020202020204" pitchFamily="34" charset="0"/>
              <a:buChar char="•"/>
            </a:pPr>
            <a:r>
              <a:rPr lang="en-US" altLang="zh-TW" sz="4800" dirty="0"/>
              <a:t>Python Strings</a:t>
            </a:r>
          </a:p>
          <a:p>
            <a:pPr marL="285750" indent="-285750">
              <a:buFont typeface="Arial" panose="020B0604020202020204" pitchFamily="34" charset="0"/>
              <a:buChar char="•"/>
            </a:pPr>
            <a:r>
              <a:rPr lang="en-US" altLang="zh-TW" sz="4800" dirty="0"/>
              <a:t>Python Booleans</a:t>
            </a:r>
          </a:p>
          <a:p>
            <a:pPr marL="285750" indent="-285750">
              <a:buFont typeface="Arial" panose="020B0604020202020204" pitchFamily="34" charset="0"/>
              <a:buChar char="•"/>
            </a:pPr>
            <a:r>
              <a:rPr lang="en-US" altLang="zh-TW" sz="4800" dirty="0"/>
              <a:t>Python Operators</a:t>
            </a:r>
          </a:p>
          <a:p>
            <a:pPr marL="285750" indent="-285750">
              <a:buFont typeface="Arial" panose="020B0604020202020204" pitchFamily="34" charset="0"/>
              <a:buChar char="•"/>
            </a:pPr>
            <a:r>
              <a:rPr lang="en-US" altLang="zh-TW" sz="4800" dirty="0"/>
              <a:t>Python List</a:t>
            </a:r>
          </a:p>
          <a:p>
            <a:pPr marL="285750" indent="-285750">
              <a:buFont typeface="Arial" panose="020B0604020202020204" pitchFamily="34" charset="0"/>
              <a:buChar char="•"/>
            </a:pPr>
            <a:endParaRPr lang="en-US" altLang="zh-TW" dirty="0"/>
          </a:p>
          <a:p>
            <a:endParaRPr lang="en-PH" dirty="0"/>
          </a:p>
        </p:txBody>
      </p:sp>
      <p:sp>
        <p:nvSpPr>
          <p:cNvPr id="5" name="TextBox 4">
            <a:extLst>
              <a:ext uri="{FF2B5EF4-FFF2-40B4-BE49-F238E27FC236}">
                <a16:creationId xmlns:a16="http://schemas.microsoft.com/office/drawing/2014/main" id="{0FDA4169-ED17-889C-1501-61BF09F47F04}"/>
              </a:ext>
            </a:extLst>
          </p:cNvPr>
          <p:cNvSpPr txBox="1"/>
          <p:nvPr/>
        </p:nvSpPr>
        <p:spPr>
          <a:xfrm>
            <a:off x="3920130" y="2015732"/>
            <a:ext cx="6103854" cy="1569660"/>
          </a:xfrm>
          <a:prstGeom prst="rect">
            <a:avLst/>
          </a:prstGeom>
          <a:noFill/>
        </p:spPr>
        <p:txBody>
          <a:bodyPr wrap="square">
            <a:spAutoFit/>
          </a:bodyPr>
          <a:lstStyle/>
          <a:p>
            <a:pPr marL="285750" indent="-285750">
              <a:buFont typeface="Arial" panose="020B0604020202020204" pitchFamily="34" charset="0"/>
              <a:buChar char="•"/>
            </a:pPr>
            <a:r>
              <a:rPr lang="en-PH" sz="1200" dirty="0"/>
              <a:t>Python Tuples</a:t>
            </a:r>
          </a:p>
          <a:p>
            <a:pPr marL="285750" indent="-285750">
              <a:buFont typeface="Arial" panose="020B0604020202020204" pitchFamily="34" charset="0"/>
              <a:buChar char="•"/>
            </a:pPr>
            <a:r>
              <a:rPr lang="en-PH" sz="1200" dirty="0"/>
              <a:t>Python Sets</a:t>
            </a:r>
          </a:p>
          <a:p>
            <a:pPr marL="285750" indent="-285750">
              <a:buFont typeface="Arial" panose="020B0604020202020204" pitchFamily="34" charset="0"/>
              <a:buChar char="•"/>
            </a:pPr>
            <a:r>
              <a:rPr lang="en-PH" sz="1200" dirty="0"/>
              <a:t>Python Dictionaries</a:t>
            </a:r>
          </a:p>
          <a:p>
            <a:pPr marL="285750" indent="-285750">
              <a:buFont typeface="Arial" panose="020B0604020202020204" pitchFamily="34" charset="0"/>
              <a:buChar char="•"/>
            </a:pPr>
            <a:r>
              <a:rPr lang="en-PH" sz="1200" dirty="0"/>
              <a:t>Python </a:t>
            </a:r>
            <a:r>
              <a:rPr lang="en-PH" sz="1200" dirty="0" err="1"/>
              <a:t>If..Else</a:t>
            </a:r>
            <a:endParaRPr lang="en-PH" sz="1200" dirty="0"/>
          </a:p>
          <a:p>
            <a:pPr marL="285750" indent="-285750">
              <a:buFont typeface="Arial" panose="020B0604020202020204" pitchFamily="34" charset="0"/>
              <a:buChar char="•"/>
            </a:pPr>
            <a:r>
              <a:rPr lang="en-PH" sz="1200" dirty="0"/>
              <a:t>Python While Loops</a:t>
            </a:r>
          </a:p>
          <a:p>
            <a:pPr marL="285750" indent="-285750">
              <a:buFont typeface="Arial" panose="020B0604020202020204" pitchFamily="34" charset="0"/>
              <a:buChar char="•"/>
            </a:pPr>
            <a:r>
              <a:rPr lang="en-PH" sz="1200" dirty="0"/>
              <a:t>Python For Loops</a:t>
            </a:r>
          </a:p>
          <a:p>
            <a:pPr marL="285750" indent="-285750">
              <a:buFont typeface="Arial" panose="020B0604020202020204" pitchFamily="34" charset="0"/>
              <a:buChar char="•"/>
            </a:pPr>
            <a:r>
              <a:rPr lang="en-PH" sz="1200" dirty="0"/>
              <a:t>Python Functions</a:t>
            </a:r>
          </a:p>
          <a:p>
            <a:pPr marL="285750" indent="-285750">
              <a:buFont typeface="Arial" panose="020B0604020202020204" pitchFamily="34" charset="0"/>
              <a:buChar char="•"/>
            </a:pPr>
            <a:r>
              <a:rPr lang="en-PH" sz="1200" dirty="0"/>
              <a:t>Python Lambda</a:t>
            </a:r>
          </a:p>
        </p:txBody>
      </p:sp>
    </p:spTree>
    <p:extLst>
      <p:ext uri="{BB962C8B-B14F-4D97-AF65-F5344CB8AC3E}">
        <p14:creationId xmlns:p14="http://schemas.microsoft.com/office/powerpoint/2010/main" val="134628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937-BA00-906C-6A69-EAE4A43A814D}"/>
              </a:ext>
            </a:extLst>
          </p:cNvPr>
          <p:cNvSpPr>
            <a:spLocks noGrp="1"/>
          </p:cNvSpPr>
          <p:nvPr>
            <p:ph type="title"/>
          </p:nvPr>
        </p:nvSpPr>
        <p:spPr/>
        <p:txBody>
          <a:bodyPr>
            <a:normAutofit fontScale="90000"/>
          </a:bodyPr>
          <a:lstStyle/>
          <a:p>
            <a:r>
              <a:rPr lang="en-US" sz="3100" dirty="0"/>
              <a:t>Comments can be placed at the end of a line, and Python will ignore the rest of the line:</a:t>
            </a:r>
            <a:br>
              <a:rPr lang="en-PH" sz="1600" dirty="0"/>
            </a:br>
            <a:br>
              <a:rPr lang="en-US" dirty="0"/>
            </a:br>
            <a:endParaRPr lang="en-PH" dirty="0"/>
          </a:p>
        </p:txBody>
      </p:sp>
      <p:sp>
        <p:nvSpPr>
          <p:cNvPr id="3" name="Content Placeholder 2">
            <a:extLst>
              <a:ext uri="{FF2B5EF4-FFF2-40B4-BE49-F238E27FC236}">
                <a16:creationId xmlns:a16="http://schemas.microsoft.com/office/drawing/2014/main" id="{EC0DA042-1CC4-342A-77F0-A563DDBBA9C5}"/>
              </a:ext>
            </a:extLst>
          </p:cNvPr>
          <p:cNvSpPr>
            <a:spLocks noGrp="1"/>
          </p:cNvSpPr>
          <p:nvPr>
            <p:ph idx="1"/>
          </p:nvPr>
        </p:nvSpPr>
        <p:spPr/>
        <p:txBody>
          <a:bodyPr/>
          <a:lstStyle/>
          <a:p>
            <a:r>
              <a:rPr lang="en-PH" sz="2000" b="1" dirty="0"/>
              <a:t>Example</a:t>
            </a:r>
          </a:p>
          <a:p>
            <a:endParaRPr lang="en-PH" dirty="0"/>
          </a:p>
        </p:txBody>
      </p:sp>
      <p:pic>
        <p:nvPicPr>
          <p:cNvPr id="9" name="Picture 8">
            <a:extLst>
              <a:ext uri="{FF2B5EF4-FFF2-40B4-BE49-F238E27FC236}">
                <a16:creationId xmlns:a16="http://schemas.microsoft.com/office/drawing/2014/main" id="{F8708AD7-E932-98D2-A92F-4C4B6EA2F3D5}"/>
              </a:ext>
            </a:extLst>
          </p:cNvPr>
          <p:cNvPicPr>
            <a:picLocks noChangeAspect="1"/>
          </p:cNvPicPr>
          <p:nvPr/>
        </p:nvPicPr>
        <p:blipFill>
          <a:blip r:embed="rId2"/>
          <a:stretch>
            <a:fillRect/>
          </a:stretch>
        </p:blipFill>
        <p:spPr>
          <a:xfrm>
            <a:off x="3873098" y="2751530"/>
            <a:ext cx="5572560" cy="1735629"/>
          </a:xfrm>
          <a:prstGeom prst="rect">
            <a:avLst/>
          </a:prstGeom>
        </p:spPr>
      </p:pic>
    </p:spTree>
    <p:extLst>
      <p:ext uri="{BB962C8B-B14F-4D97-AF65-F5344CB8AC3E}">
        <p14:creationId xmlns:p14="http://schemas.microsoft.com/office/powerpoint/2010/main" val="6867149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D2FA-BA2F-EE1E-14CC-E15F03EE69F2}"/>
              </a:ext>
            </a:extLst>
          </p:cNvPr>
          <p:cNvSpPr>
            <a:spLocks noGrp="1"/>
          </p:cNvSpPr>
          <p:nvPr>
            <p:ph type="title"/>
          </p:nvPr>
        </p:nvSpPr>
        <p:spPr/>
        <p:txBody>
          <a:bodyPr>
            <a:noAutofit/>
          </a:bodyPr>
          <a:lstStyle/>
          <a:p>
            <a:r>
              <a:rPr lang="en-US" sz="1800" dirty="0"/>
              <a:t>Add Any </a:t>
            </a:r>
            <a:r>
              <a:rPr lang="en-US" sz="1800" dirty="0" err="1"/>
              <a:t>Iterable</a:t>
            </a:r>
            <a:br>
              <a:rPr lang="en-US" sz="1800" dirty="0"/>
            </a:br>
            <a:br>
              <a:rPr lang="en-US" sz="1800" dirty="0"/>
            </a:br>
            <a:r>
              <a:rPr lang="en-US" sz="1800" dirty="0"/>
              <a:t>The object in the update() method does not have to be a set, it can be any </a:t>
            </a:r>
            <a:r>
              <a:rPr lang="en-US" sz="1800" dirty="0" err="1"/>
              <a:t>iterable</a:t>
            </a:r>
            <a:r>
              <a:rPr lang="en-US" sz="1800" dirty="0"/>
              <a:t> object (tuples, lists, dictionaries etc.).</a:t>
            </a:r>
            <a:endParaRPr lang="en-PH" sz="1800" dirty="0"/>
          </a:p>
        </p:txBody>
      </p:sp>
      <p:sp>
        <p:nvSpPr>
          <p:cNvPr id="3" name="Content Placeholder 2">
            <a:extLst>
              <a:ext uri="{FF2B5EF4-FFF2-40B4-BE49-F238E27FC236}">
                <a16:creationId xmlns:a16="http://schemas.microsoft.com/office/drawing/2014/main" id="{10E5D0DC-D494-879D-A5B8-8E6D99BAB04E}"/>
              </a:ext>
            </a:extLst>
          </p:cNvPr>
          <p:cNvSpPr>
            <a:spLocks noGrp="1"/>
          </p:cNvSpPr>
          <p:nvPr>
            <p:ph idx="1"/>
          </p:nvPr>
        </p:nvSpPr>
        <p:spPr/>
        <p:txBody>
          <a:bodyPr/>
          <a:lstStyle/>
          <a:p>
            <a:r>
              <a:rPr lang="en-US" b="1" dirty="0"/>
              <a:t>Example</a:t>
            </a:r>
          </a:p>
          <a:p>
            <a:r>
              <a:rPr lang="en-US" dirty="0"/>
              <a:t>Add elements of a list to at set:</a:t>
            </a:r>
          </a:p>
          <a:p>
            <a:endParaRPr lang="en-PH" dirty="0"/>
          </a:p>
        </p:txBody>
      </p:sp>
      <p:pic>
        <p:nvPicPr>
          <p:cNvPr id="5" name="Picture 4">
            <a:extLst>
              <a:ext uri="{FF2B5EF4-FFF2-40B4-BE49-F238E27FC236}">
                <a16:creationId xmlns:a16="http://schemas.microsoft.com/office/drawing/2014/main" id="{71769B87-9FA8-7F06-2ADC-E730EEA242A6}"/>
              </a:ext>
            </a:extLst>
          </p:cNvPr>
          <p:cNvPicPr>
            <a:picLocks noChangeAspect="1"/>
          </p:cNvPicPr>
          <p:nvPr/>
        </p:nvPicPr>
        <p:blipFill>
          <a:blip r:embed="rId2"/>
          <a:stretch>
            <a:fillRect/>
          </a:stretch>
        </p:blipFill>
        <p:spPr>
          <a:xfrm>
            <a:off x="4346267" y="3209818"/>
            <a:ext cx="4967416" cy="1710974"/>
          </a:xfrm>
          <a:prstGeom prst="rect">
            <a:avLst/>
          </a:prstGeom>
        </p:spPr>
      </p:pic>
    </p:spTree>
    <p:extLst>
      <p:ext uri="{BB962C8B-B14F-4D97-AF65-F5344CB8AC3E}">
        <p14:creationId xmlns:p14="http://schemas.microsoft.com/office/powerpoint/2010/main" val="202414761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3B8B-A918-313F-2487-BB813696EAE1}"/>
              </a:ext>
            </a:extLst>
          </p:cNvPr>
          <p:cNvSpPr>
            <a:spLocks noGrp="1"/>
          </p:cNvSpPr>
          <p:nvPr>
            <p:ph type="title"/>
          </p:nvPr>
        </p:nvSpPr>
        <p:spPr/>
        <p:txBody>
          <a:bodyPr>
            <a:noAutofit/>
          </a:bodyPr>
          <a:lstStyle/>
          <a:p>
            <a:r>
              <a:rPr lang="en-PH" sz="1800" b="1" dirty="0"/>
              <a:t>Python - Remove Set Items</a:t>
            </a:r>
            <a:br>
              <a:rPr lang="en-PH" sz="1800" b="1" dirty="0"/>
            </a:br>
            <a:r>
              <a:rPr lang="en-US" sz="1800" b="1" dirty="0"/>
              <a:t>Remove Item</a:t>
            </a:r>
            <a:br>
              <a:rPr lang="en-US" sz="1800" b="1" dirty="0"/>
            </a:br>
            <a:br>
              <a:rPr lang="en-US" sz="1800" b="1" dirty="0"/>
            </a:br>
            <a:r>
              <a:rPr lang="en-US" sz="1800" b="1" dirty="0"/>
              <a:t>To remove an item in a set, use the remove(), or the discard() method.</a:t>
            </a:r>
            <a:endParaRPr lang="en-PH" sz="1800" dirty="0"/>
          </a:p>
        </p:txBody>
      </p:sp>
      <p:sp>
        <p:nvSpPr>
          <p:cNvPr id="5" name="Rectangle 2">
            <a:extLst>
              <a:ext uri="{FF2B5EF4-FFF2-40B4-BE49-F238E27FC236}">
                <a16:creationId xmlns:a16="http://schemas.microsoft.com/office/drawing/2014/main" id="{ADCC9662-AB81-6D9B-A991-62D04C70E2D0}"/>
              </a:ext>
            </a:extLst>
          </p:cNvPr>
          <p:cNvSpPr>
            <a:spLocks noGrp="1" noChangeArrowheads="1"/>
          </p:cNvSpPr>
          <p:nvPr>
            <p:ph idx="1"/>
          </p:nvPr>
        </p:nvSpPr>
        <p:spPr bwMode="auto">
          <a:xfrm>
            <a:off x="1376164" y="2046553"/>
            <a:ext cx="4059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Remove "banana" by using the </a:t>
            </a:r>
            <a:r>
              <a:rPr kumimoji="0" lang="en-US" altLang="en-US" sz="1400" b="0" i="0" u="none" strike="noStrike" cap="none" normalizeH="0" baseline="0" dirty="0">
                <a:ln>
                  <a:noFill/>
                </a:ln>
                <a:solidFill>
                  <a:schemeClr val="tx1"/>
                </a:solidFill>
                <a:effectLst/>
                <a:latin typeface="Arial Unicode MS"/>
              </a:rPr>
              <a:t>remove()</a:t>
            </a:r>
            <a:r>
              <a:rPr kumimoji="0" lang="en-US" altLang="en-US" sz="1400" b="0" i="0" u="none" strike="noStrike" cap="none" normalizeH="0" baseline="0" dirty="0">
                <a:ln>
                  <a:noFill/>
                </a:ln>
                <a:solidFill>
                  <a:schemeClr val="tx1"/>
                </a:solidFill>
                <a:effectLst/>
              </a:rPr>
              <a:t> method: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F6FD518-6F7E-87E2-C21F-4D70F9FA3674}"/>
              </a:ext>
            </a:extLst>
          </p:cNvPr>
          <p:cNvPicPr>
            <a:picLocks noChangeAspect="1"/>
          </p:cNvPicPr>
          <p:nvPr/>
        </p:nvPicPr>
        <p:blipFill>
          <a:blip r:embed="rId2"/>
          <a:stretch>
            <a:fillRect/>
          </a:stretch>
        </p:blipFill>
        <p:spPr>
          <a:xfrm>
            <a:off x="6025006" y="1979172"/>
            <a:ext cx="3778870" cy="1181202"/>
          </a:xfrm>
          <a:prstGeom prst="rect">
            <a:avLst/>
          </a:prstGeom>
        </p:spPr>
      </p:pic>
      <p:sp>
        <p:nvSpPr>
          <p:cNvPr id="9" name="TextBox 8">
            <a:extLst>
              <a:ext uri="{FF2B5EF4-FFF2-40B4-BE49-F238E27FC236}">
                <a16:creationId xmlns:a16="http://schemas.microsoft.com/office/drawing/2014/main" id="{4CC700F3-A201-14A8-08BA-2A23AFE7FA8D}"/>
              </a:ext>
            </a:extLst>
          </p:cNvPr>
          <p:cNvSpPr txBox="1"/>
          <p:nvPr/>
        </p:nvSpPr>
        <p:spPr>
          <a:xfrm>
            <a:off x="1137146" y="3632583"/>
            <a:ext cx="6103854" cy="923330"/>
          </a:xfrm>
          <a:prstGeom prst="rect">
            <a:avLst/>
          </a:prstGeom>
          <a:noFill/>
        </p:spPr>
        <p:txBody>
          <a:bodyPr wrap="square">
            <a:spAutoFit/>
          </a:bodyPr>
          <a:lstStyle/>
          <a:p>
            <a:r>
              <a:rPr lang="en-US" dirty="0"/>
              <a:t>Example</a:t>
            </a:r>
          </a:p>
          <a:p>
            <a:endParaRPr lang="en-US" dirty="0"/>
          </a:p>
          <a:p>
            <a:r>
              <a:rPr lang="en-US" dirty="0"/>
              <a:t>Remove "banana" by using the discard() method:</a:t>
            </a:r>
            <a:endParaRPr lang="en-PH" dirty="0"/>
          </a:p>
        </p:txBody>
      </p:sp>
      <p:pic>
        <p:nvPicPr>
          <p:cNvPr id="11" name="Picture 10">
            <a:extLst>
              <a:ext uri="{FF2B5EF4-FFF2-40B4-BE49-F238E27FC236}">
                <a16:creationId xmlns:a16="http://schemas.microsoft.com/office/drawing/2014/main" id="{9C4FCBF6-7C90-C65D-8BFD-E452D2D16F4D}"/>
              </a:ext>
            </a:extLst>
          </p:cNvPr>
          <p:cNvPicPr>
            <a:picLocks noChangeAspect="1"/>
          </p:cNvPicPr>
          <p:nvPr/>
        </p:nvPicPr>
        <p:blipFill>
          <a:blip r:embed="rId3"/>
          <a:stretch>
            <a:fillRect/>
          </a:stretch>
        </p:blipFill>
        <p:spPr>
          <a:xfrm>
            <a:off x="6253216" y="3644279"/>
            <a:ext cx="4801638" cy="1823268"/>
          </a:xfrm>
          <a:prstGeom prst="rect">
            <a:avLst/>
          </a:prstGeom>
        </p:spPr>
      </p:pic>
    </p:spTree>
    <p:extLst>
      <p:ext uri="{BB962C8B-B14F-4D97-AF65-F5344CB8AC3E}">
        <p14:creationId xmlns:p14="http://schemas.microsoft.com/office/powerpoint/2010/main" val="2363229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3161-2599-77E0-4A3B-7EC4ACC8D083}"/>
              </a:ext>
            </a:extLst>
          </p:cNvPr>
          <p:cNvSpPr>
            <a:spLocks noGrp="1"/>
          </p:cNvSpPr>
          <p:nvPr>
            <p:ph type="title"/>
          </p:nvPr>
        </p:nvSpPr>
        <p:spPr/>
        <p:txBody>
          <a:bodyPr>
            <a:normAutofit/>
          </a:bodyPr>
          <a:lstStyle/>
          <a:p>
            <a:r>
              <a:rPr lang="en-US" sz="1400" dirty="0"/>
              <a:t>You can also use the pop() method to remove an item, but this method will remove the last item. Remember that sets are unordered, so you will not know what item that gets removed.</a:t>
            </a:r>
            <a:br>
              <a:rPr lang="en-US" sz="1400" dirty="0"/>
            </a:br>
            <a:br>
              <a:rPr lang="en-US" sz="1400" dirty="0"/>
            </a:br>
            <a:r>
              <a:rPr lang="en-US" sz="1400" dirty="0"/>
              <a:t>The return value of the pop() method is the removed item.</a:t>
            </a:r>
            <a:endParaRPr lang="en-PH" sz="1400" dirty="0"/>
          </a:p>
        </p:txBody>
      </p:sp>
      <p:sp>
        <p:nvSpPr>
          <p:cNvPr id="4" name="Rectangle 1">
            <a:extLst>
              <a:ext uri="{FF2B5EF4-FFF2-40B4-BE49-F238E27FC236}">
                <a16:creationId xmlns:a16="http://schemas.microsoft.com/office/drawing/2014/main" id="{5BA832FC-89C2-5635-6DA0-6D19B57B9228}"/>
              </a:ext>
            </a:extLst>
          </p:cNvPr>
          <p:cNvSpPr>
            <a:spLocks noGrp="1" noChangeArrowheads="1"/>
          </p:cNvSpPr>
          <p:nvPr>
            <p:ph idx="1"/>
          </p:nvPr>
        </p:nvSpPr>
        <p:spPr bwMode="auto">
          <a:xfrm>
            <a:off x="1451579" y="2079267"/>
            <a:ext cx="51026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Remove the last item by using the </a:t>
            </a:r>
            <a:r>
              <a:rPr kumimoji="0" lang="en-US" altLang="en-US" sz="1800" b="0" i="0" u="none" strike="noStrike" cap="none" normalizeH="0" baseline="0" dirty="0">
                <a:ln>
                  <a:noFill/>
                </a:ln>
                <a:solidFill>
                  <a:schemeClr val="tx1"/>
                </a:solidFill>
                <a:effectLst/>
                <a:latin typeface="Arial Unicode MS"/>
              </a:rPr>
              <a:t>pop()</a:t>
            </a:r>
            <a:r>
              <a:rPr kumimoji="0" lang="en-US" altLang="en-US" sz="1800" b="0" i="0" u="none" strike="noStrike" cap="none" normalizeH="0" baseline="0" dirty="0">
                <a:ln>
                  <a:noFill/>
                </a:ln>
                <a:solidFill>
                  <a:schemeClr val="tx1"/>
                </a:solidFill>
                <a:effectLst/>
              </a:rPr>
              <a: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21A9168-8B4F-3647-6BFD-F4972D6CF4C7}"/>
              </a:ext>
            </a:extLst>
          </p:cNvPr>
          <p:cNvPicPr>
            <a:picLocks noChangeAspect="1"/>
          </p:cNvPicPr>
          <p:nvPr/>
        </p:nvPicPr>
        <p:blipFill>
          <a:blip r:embed="rId2"/>
          <a:stretch>
            <a:fillRect/>
          </a:stretch>
        </p:blipFill>
        <p:spPr>
          <a:xfrm>
            <a:off x="6794192" y="1957127"/>
            <a:ext cx="3946229" cy="1471873"/>
          </a:xfrm>
          <a:prstGeom prst="rect">
            <a:avLst/>
          </a:prstGeom>
        </p:spPr>
      </p:pic>
      <p:sp>
        <p:nvSpPr>
          <p:cNvPr id="7" name="Rectangle 2">
            <a:extLst>
              <a:ext uri="{FF2B5EF4-FFF2-40B4-BE49-F238E27FC236}">
                <a16:creationId xmlns:a16="http://schemas.microsoft.com/office/drawing/2014/main" id="{6B93FF6F-9657-E60A-BD1D-A07E5B775722}"/>
              </a:ext>
            </a:extLst>
          </p:cNvPr>
          <p:cNvSpPr>
            <a:spLocks noChangeArrowheads="1"/>
          </p:cNvSpPr>
          <p:nvPr/>
        </p:nvSpPr>
        <p:spPr bwMode="auto">
          <a:xfrm>
            <a:off x="740486" y="4268770"/>
            <a:ext cx="3262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clear()</a:t>
            </a:r>
            <a:r>
              <a:rPr kumimoji="0" lang="en-US" altLang="en-US" sz="1600" b="0" i="0" u="none" strike="noStrike" cap="none" normalizeH="0" baseline="0" dirty="0">
                <a:ln>
                  <a:noFill/>
                </a:ln>
                <a:solidFill>
                  <a:schemeClr val="tx1"/>
                </a:solidFill>
                <a:effectLst/>
              </a:rPr>
              <a:t> method empties the set: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7B7F4097-34C9-7D10-146A-C3551696DCBD}"/>
              </a:ext>
            </a:extLst>
          </p:cNvPr>
          <p:cNvPicPr>
            <a:picLocks noChangeAspect="1"/>
          </p:cNvPicPr>
          <p:nvPr/>
        </p:nvPicPr>
        <p:blipFill>
          <a:blip r:embed="rId3"/>
          <a:stretch>
            <a:fillRect/>
          </a:stretch>
        </p:blipFill>
        <p:spPr>
          <a:xfrm>
            <a:off x="4729303" y="3777320"/>
            <a:ext cx="4075331" cy="1567677"/>
          </a:xfrm>
          <a:prstGeom prst="rect">
            <a:avLst/>
          </a:prstGeom>
        </p:spPr>
      </p:pic>
    </p:spTree>
    <p:extLst>
      <p:ext uri="{BB962C8B-B14F-4D97-AF65-F5344CB8AC3E}">
        <p14:creationId xmlns:p14="http://schemas.microsoft.com/office/powerpoint/2010/main" val="17990822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769F-13E8-0587-61F8-05BD49124CE8}"/>
              </a:ext>
            </a:extLst>
          </p:cNvPr>
          <p:cNvSpPr>
            <a:spLocks noGrp="1"/>
          </p:cNvSpPr>
          <p:nvPr>
            <p:ph type="title"/>
          </p:nvPr>
        </p:nvSpPr>
        <p:spPr/>
        <p:txBody>
          <a:bodyPr/>
          <a:lstStyle/>
          <a:p>
            <a:r>
              <a:rPr lang="en-PH" b="1" dirty="0"/>
              <a:t>Python - Loop Sets</a:t>
            </a:r>
            <a:br>
              <a:rPr lang="en-PH" b="1" dirty="0"/>
            </a:br>
            <a:endParaRPr lang="en-PH" dirty="0"/>
          </a:p>
        </p:txBody>
      </p:sp>
      <p:sp>
        <p:nvSpPr>
          <p:cNvPr id="3" name="Content Placeholder 2">
            <a:extLst>
              <a:ext uri="{FF2B5EF4-FFF2-40B4-BE49-F238E27FC236}">
                <a16:creationId xmlns:a16="http://schemas.microsoft.com/office/drawing/2014/main" id="{AD9403B0-6194-CFAD-CF1E-744E75EBE9CF}"/>
              </a:ext>
            </a:extLst>
          </p:cNvPr>
          <p:cNvSpPr>
            <a:spLocks noGrp="1"/>
          </p:cNvSpPr>
          <p:nvPr>
            <p:ph idx="1"/>
          </p:nvPr>
        </p:nvSpPr>
        <p:spPr/>
        <p:txBody>
          <a:bodyPr/>
          <a:lstStyle/>
          <a:p>
            <a:r>
              <a:rPr lang="en-US" dirty="0"/>
              <a:t>Loop Items</a:t>
            </a:r>
          </a:p>
          <a:p>
            <a:r>
              <a:rPr lang="en-US" dirty="0"/>
              <a:t>You can loop through the set items by using a for loop:</a:t>
            </a:r>
            <a:endParaRPr lang="en-PH" dirty="0"/>
          </a:p>
        </p:txBody>
      </p:sp>
      <p:sp>
        <p:nvSpPr>
          <p:cNvPr id="5" name="TextBox 4">
            <a:extLst>
              <a:ext uri="{FF2B5EF4-FFF2-40B4-BE49-F238E27FC236}">
                <a16:creationId xmlns:a16="http://schemas.microsoft.com/office/drawing/2014/main" id="{26F4BA7E-05EB-DCEB-4200-E92F7E28F9AB}"/>
              </a:ext>
            </a:extLst>
          </p:cNvPr>
          <p:cNvSpPr txBox="1"/>
          <p:nvPr/>
        </p:nvSpPr>
        <p:spPr>
          <a:xfrm>
            <a:off x="1015739" y="3049819"/>
            <a:ext cx="6103854" cy="923330"/>
          </a:xfrm>
          <a:prstGeom prst="rect">
            <a:avLst/>
          </a:prstGeom>
          <a:noFill/>
        </p:spPr>
        <p:txBody>
          <a:bodyPr wrap="square">
            <a:spAutoFit/>
          </a:bodyPr>
          <a:lstStyle/>
          <a:p>
            <a:r>
              <a:rPr lang="en-US" dirty="0"/>
              <a:t>Example</a:t>
            </a:r>
          </a:p>
          <a:p>
            <a:endParaRPr lang="en-US" dirty="0"/>
          </a:p>
          <a:p>
            <a:r>
              <a:rPr lang="en-US" dirty="0"/>
              <a:t>Loop through the set, and print the values:</a:t>
            </a:r>
            <a:endParaRPr lang="en-PH" dirty="0"/>
          </a:p>
        </p:txBody>
      </p:sp>
      <p:pic>
        <p:nvPicPr>
          <p:cNvPr id="7" name="Picture 6">
            <a:extLst>
              <a:ext uri="{FF2B5EF4-FFF2-40B4-BE49-F238E27FC236}">
                <a16:creationId xmlns:a16="http://schemas.microsoft.com/office/drawing/2014/main" id="{6846084E-ED84-C0BE-362D-C87C01708C33}"/>
              </a:ext>
            </a:extLst>
          </p:cNvPr>
          <p:cNvPicPr>
            <a:picLocks noChangeAspect="1"/>
          </p:cNvPicPr>
          <p:nvPr/>
        </p:nvPicPr>
        <p:blipFill>
          <a:blip r:embed="rId2"/>
          <a:stretch>
            <a:fillRect/>
          </a:stretch>
        </p:blipFill>
        <p:spPr>
          <a:xfrm>
            <a:off x="5539438" y="3511484"/>
            <a:ext cx="4547242" cy="2005647"/>
          </a:xfrm>
          <a:prstGeom prst="rect">
            <a:avLst/>
          </a:prstGeom>
        </p:spPr>
      </p:pic>
    </p:spTree>
    <p:extLst>
      <p:ext uri="{BB962C8B-B14F-4D97-AF65-F5344CB8AC3E}">
        <p14:creationId xmlns:p14="http://schemas.microsoft.com/office/powerpoint/2010/main" val="18432974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7D8B-BDF5-91B1-7492-E23AE80C549F}"/>
              </a:ext>
            </a:extLst>
          </p:cNvPr>
          <p:cNvSpPr>
            <a:spLocks noGrp="1"/>
          </p:cNvSpPr>
          <p:nvPr>
            <p:ph type="title"/>
          </p:nvPr>
        </p:nvSpPr>
        <p:spPr/>
        <p:txBody>
          <a:bodyPr>
            <a:noAutofit/>
          </a:bodyPr>
          <a:lstStyle/>
          <a:p>
            <a:r>
              <a:rPr lang="en-PH" sz="1050" b="1" dirty="0"/>
              <a:t>Python - Join Sets</a:t>
            </a:r>
            <a:br>
              <a:rPr lang="en-PH" sz="1050" b="1" dirty="0"/>
            </a:br>
            <a:r>
              <a:rPr lang="en-US" sz="1050" b="1" dirty="0"/>
              <a:t>Join Two Sets</a:t>
            </a:r>
            <a:br>
              <a:rPr lang="en-US" sz="1050" b="1" dirty="0"/>
            </a:br>
            <a:br>
              <a:rPr lang="en-US" sz="1050" b="1" dirty="0"/>
            </a:br>
            <a:r>
              <a:rPr lang="en-US" sz="1050" b="1" dirty="0"/>
              <a:t>There are several ways to join two or more sets in Python.</a:t>
            </a:r>
            <a:br>
              <a:rPr lang="en-US" sz="1050" b="1" dirty="0"/>
            </a:br>
            <a:br>
              <a:rPr lang="en-US" sz="1050" b="1" dirty="0"/>
            </a:br>
            <a:r>
              <a:rPr lang="en-US" sz="1050" b="1" dirty="0"/>
              <a:t>You can use the union() method that returns a new set containing all items from both sets, or the update() method that inserts all the items from one set into another:</a:t>
            </a:r>
            <a:endParaRPr lang="en-PH" sz="1050" dirty="0"/>
          </a:p>
        </p:txBody>
      </p:sp>
      <p:sp>
        <p:nvSpPr>
          <p:cNvPr id="3" name="Content Placeholder 2">
            <a:extLst>
              <a:ext uri="{FF2B5EF4-FFF2-40B4-BE49-F238E27FC236}">
                <a16:creationId xmlns:a16="http://schemas.microsoft.com/office/drawing/2014/main" id="{340134BE-EEAD-5B5A-8DEE-659A4885FBC7}"/>
              </a:ext>
            </a:extLst>
          </p:cNvPr>
          <p:cNvSpPr>
            <a:spLocks noGrp="1"/>
          </p:cNvSpPr>
          <p:nvPr>
            <p:ph idx="1"/>
          </p:nvPr>
        </p:nvSpPr>
        <p:spPr/>
        <p:txBody>
          <a:bodyPr/>
          <a:lstStyle/>
          <a:p>
            <a:r>
              <a:rPr lang="en-US" dirty="0"/>
              <a:t>Example</a:t>
            </a:r>
          </a:p>
          <a:p>
            <a:r>
              <a:rPr lang="en-US" dirty="0"/>
              <a:t>The union() method returns a new set with all items from both sets:</a:t>
            </a:r>
            <a:endParaRPr lang="en-PH" dirty="0"/>
          </a:p>
        </p:txBody>
      </p:sp>
      <p:pic>
        <p:nvPicPr>
          <p:cNvPr id="5" name="Picture 4">
            <a:extLst>
              <a:ext uri="{FF2B5EF4-FFF2-40B4-BE49-F238E27FC236}">
                <a16:creationId xmlns:a16="http://schemas.microsoft.com/office/drawing/2014/main" id="{DA555298-A8E4-70DA-DE55-0E18CE58E8F4}"/>
              </a:ext>
            </a:extLst>
          </p:cNvPr>
          <p:cNvPicPr>
            <a:picLocks noChangeAspect="1"/>
          </p:cNvPicPr>
          <p:nvPr/>
        </p:nvPicPr>
        <p:blipFill>
          <a:blip r:embed="rId2"/>
          <a:stretch>
            <a:fillRect/>
          </a:stretch>
        </p:blipFill>
        <p:spPr>
          <a:xfrm>
            <a:off x="5976240" y="3041582"/>
            <a:ext cx="3912477" cy="1265030"/>
          </a:xfrm>
          <a:prstGeom prst="rect">
            <a:avLst/>
          </a:prstGeom>
        </p:spPr>
      </p:pic>
      <p:sp>
        <p:nvSpPr>
          <p:cNvPr id="7" name="TextBox 6">
            <a:extLst>
              <a:ext uri="{FF2B5EF4-FFF2-40B4-BE49-F238E27FC236}">
                <a16:creationId xmlns:a16="http://schemas.microsoft.com/office/drawing/2014/main" id="{5567E4EA-002D-54CE-E492-7ACD144D81D4}"/>
              </a:ext>
            </a:extLst>
          </p:cNvPr>
          <p:cNvSpPr txBox="1"/>
          <p:nvPr/>
        </p:nvSpPr>
        <p:spPr>
          <a:xfrm>
            <a:off x="487837" y="4661216"/>
            <a:ext cx="6103854" cy="923330"/>
          </a:xfrm>
          <a:prstGeom prst="rect">
            <a:avLst/>
          </a:prstGeom>
          <a:noFill/>
        </p:spPr>
        <p:txBody>
          <a:bodyPr wrap="square">
            <a:spAutoFit/>
          </a:bodyPr>
          <a:lstStyle/>
          <a:p>
            <a:r>
              <a:rPr lang="en-US" dirty="0"/>
              <a:t>Example</a:t>
            </a:r>
          </a:p>
          <a:p>
            <a:endParaRPr lang="en-US" dirty="0"/>
          </a:p>
          <a:p>
            <a:r>
              <a:rPr lang="en-US" dirty="0"/>
              <a:t>The update() method inserts the items in set2 into set1:</a:t>
            </a:r>
            <a:endParaRPr lang="en-PH" dirty="0"/>
          </a:p>
        </p:txBody>
      </p:sp>
      <p:pic>
        <p:nvPicPr>
          <p:cNvPr id="9" name="Picture 8">
            <a:extLst>
              <a:ext uri="{FF2B5EF4-FFF2-40B4-BE49-F238E27FC236}">
                <a16:creationId xmlns:a16="http://schemas.microsoft.com/office/drawing/2014/main" id="{02741B08-4623-6024-B6EA-90402B958FD4}"/>
              </a:ext>
            </a:extLst>
          </p:cNvPr>
          <p:cNvPicPr>
            <a:picLocks noChangeAspect="1"/>
          </p:cNvPicPr>
          <p:nvPr/>
        </p:nvPicPr>
        <p:blipFill>
          <a:blip r:embed="rId3"/>
          <a:stretch>
            <a:fillRect/>
          </a:stretch>
        </p:blipFill>
        <p:spPr>
          <a:xfrm>
            <a:off x="6096000" y="4661215"/>
            <a:ext cx="3670169" cy="1392265"/>
          </a:xfrm>
          <a:prstGeom prst="rect">
            <a:avLst/>
          </a:prstGeom>
        </p:spPr>
      </p:pic>
    </p:spTree>
    <p:extLst>
      <p:ext uri="{BB962C8B-B14F-4D97-AF65-F5344CB8AC3E}">
        <p14:creationId xmlns:p14="http://schemas.microsoft.com/office/powerpoint/2010/main" val="2860290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DD4D-3EF6-20F8-BDCD-9AB7D474EC5C}"/>
              </a:ext>
            </a:extLst>
          </p:cNvPr>
          <p:cNvSpPr>
            <a:spLocks noGrp="1"/>
          </p:cNvSpPr>
          <p:nvPr>
            <p:ph type="title"/>
          </p:nvPr>
        </p:nvSpPr>
        <p:spPr/>
        <p:txBody>
          <a:bodyPr>
            <a:noAutofit/>
          </a:bodyPr>
          <a:lstStyle/>
          <a:p>
            <a:r>
              <a:rPr lang="en-US" sz="1800" dirty="0"/>
              <a:t>Keep ONLY the Duplicates</a:t>
            </a:r>
            <a:br>
              <a:rPr lang="en-US" sz="1800" dirty="0"/>
            </a:br>
            <a:br>
              <a:rPr lang="en-US" sz="1800" dirty="0"/>
            </a:br>
            <a:r>
              <a:rPr lang="en-US" sz="1800" dirty="0"/>
              <a:t>The </a:t>
            </a:r>
            <a:r>
              <a:rPr lang="en-US" sz="1800" dirty="0" err="1"/>
              <a:t>intersection_update</a:t>
            </a:r>
            <a:r>
              <a:rPr lang="en-US" sz="1800" dirty="0"/>
              <a:t>() method will keep only the items that are present in both sets.</a:t>
            </a:r>
            <a:endParaRPr lang="en-PH" sz="1800" dirty="0"/>
          </a:p>
        </p:txBody>
      </p:sp>
      <p:sp>
        <p:nvSpPr>
          <p:cNvPr id="3" name="Content Placeholder 2">
            <a:extLst>
              <a:ext uri="{FF2B5EF4-FFF2-40B4-BE49-F238E27FC236}">
                <a16:creationId xmlns:a16="http://schemas.microsoft.com/office/drawing/2014/main" id="{B9CF4904-82E7-ABA0-9EEA-87234055A1CB}"/>
              </a:ext>
            </a:extLst>
          </p:cNvPr>
          <p:cNvSpPr>
            <a:spLocks noGrp="1"/>
          </p:cNvSpPr>
          <p:nvPr>
            <p:ph idx="1"/>
          </p:nvPr>
        </p:nvSpPr>
        <p:spPr/>
        <p:txBody>
          <a:bodyPr/>
          <a:lstStyle/>
          <a:p>
            <a:r>
              <a:rPr lang="en-US" dirty="0"/>
              <a:t>Example</a:t>
            </a:r>
          </a:p>
          <a:p>
            <a:r>
              <a:rPr lang="en-US" dirty="0"/>
              <a:t>Keep the items that exist in both set x, and set y:</a:t>
            </a:r>
            <a:endParaRPr lang="en-PH" dirty="0"/>
          </a:p>
        </p:txBody>
      </p:sp>
      <p:pic>
        <p:nvPicPr>
          <p:cNvPr id="5" name="Picture 4">
            <a:extLst>
              <a:ext uri="{FF2B5EF4-FFF2-40B4-BE49-F238E27FC236}">
                <a16:creationId xmlns:a16="http://schemas.microsoft.com/office/drawing/2014/main" id="{14C6D66C-FF41-D802-383A-F26B27B05604}"/>
              </a:ext>
            </a:extLst>
          </p:cNvPr>
          <p:cNvPicPr>
            <a:picLocks noChangeAspect="1"/>
          </p:cNvPicPr>
          <p:nvPr/>
        </p:nvPicPr>
        <p:blipFill>
          <a:blip r:embed="rId2"/>
          <a:stretch>
            <a:fillRect/>
          </a:stretch>
        </p:blipFill>
        <p:spPr>
          <a:xfrm>
            <a:off x="7379710" y="2022802"/>
            <a:ext cx="3675144" cy="1371719"/>
          </a:xfrm>
          <a:prstGeom prst="rect">
            <a:avLst/>
          </a:prstGeom>
        </p:spPr>
      </p:pic>
      <p:sp>
        <p:nvSpPr>
          <p:cNvPr id="7" name="TextBox 6">
            <a:extLst>
              <a:ext uri="{FF2B5EF4-FFF2-40B4-BE49-F238E27FC236}">
                <a16:creationId xmlns:a16="http://schemas.microsoft.com/office/drawing/2014/main" id="{9758DB18-9E1C-B871-B697-6DE96B42CF36}"/>
              </a:ext>
            </a:extLst>
          </p:cNvPr>
          <p:cNvSpPr txBox="1"/>
          <p:nvPr/>
        </p:nvSpPr>
        <p:spPr>
          <a:xfrm>
            <a:off x="619813" y="3429000"/>
            <a:ext cx="6103854" cy="1200329"/>
          </a:xfrm>
          <a:prstGeom prst="rect">
            <a:avLst/>
          </a:prstGeom>
          <a:noFill/>
        </p:spPr>
        <p:txBody>
          <a:bodyPr wrap="square">
            <a:spAutoFit/>
          </a:bodyPr>
          <a:lstStyle/>
          <a:p>
            <a:r>
              <a:rPr lang="en-US" dirty="0"/>
              <a:t>Example</a:t>
            </a:r>
          </a:p>
          <a:p>
            <a:endParaRPr lang="en-US" dirty="0"/>
          </a:p>
          <a:p>
            <a:r>
              <a:rPr lang="en-US" dirty="0"/>
              <a:t>Return a set that contains the items that exist in both set x, and set y:</a:t>
            </a:r>
            <a:endParaRPr lang="en-PH" dirty="0"/>
          </a:p>
        </p:txBody>
      </p:sp>
      <p:pic>
        <p:nvPicPr>
          <p:cNvPr id="9" name="Picture 8">
            <a:extLst>
              <a:ext uri="{FF2B5EF4-FFF2-40B4-BE49-F238E27FC236}">
                <a16:creationId xmlns:a16="http://schemas.microsoft.com/office/drawing/2014/main" id="{05A8449C-FA98-BA47-EC51-9DF529590DF0}"/>
              </a:ext>
            </a:extLst>
          </p:cNvPr>
          <p:cNvPicPr>
            <a:picLocks noChangeAspect="1"/>
          </p:cNvPicPr>
          <p:nvPr/>
        </p:nvPicPr>
        <p:blipFill>
          <a:blip r:embed="rId3"/>
          <a:stretch>
            <a:fillRect/>
          </a:stretch>
        </p:blipFill>
        <p:spPr>
          <a:xfrm>
            <a:off x="6813444" y="4095906"/>
            <a:ext cx="4241410" cy="1833554"/>
          </a:xfrm>
          <a:prstGeom prst="rect">
            <a:avLst/>
          </a:prstGeom>
        </p:spPr>
      </p:pic>
    </p:spTree>
    <p:extLst>
      <p:ext uri="{BB962C8B-B14F-4D97-AF65-F5344CB8AC3E}">
        <p14:creationId xmlns:p14="http://schemas.microsoft.com/office/powerpoint/2010/main" val="38228373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F97C-3155-E9C6-A304-A749DDFFFE64}"/>
              </a:ext>
            </a:extLst>
          </p:cNvPr>
          <p:cNvSpPr>
            <a:spLocks noGrp="1"/>
          </p:cNvSpPr>
          <p:nvPr>
            <p:ph type="title"/>
          </p:nvPr>
        </p:nvSpPr>
        <p:spPr/>
        <p:txBody>
          <a:bodyPr>
            <a:normAutofit fontScale="90000"/>
          </a:bodyPr>
          <a:lstStyle/>
          <a:p>
            <a:r>
              <a:rPr lang="en-US" sz="1800" dirty="0"/>
              <a:t>Keep All, But NOT the Duplicates</a:t>
            </a:r>
            <a:br>
              <a:rPr lang="en-US" sz="1800" dirty="0"/>
            </a:br>
            <a:br>
              <a:rPr lang="en-US" sz="1800" dirty="0"/>
            </a:br>
            <a:r>
              <a:rPr lang="en-US" sz="1800" dirty="0"/>
              <a:t>The </a:t>
            </a:r>
            <a:r>
              <a:rPr lang="en-US" sz="1800" dirty="0" err="1"/>
              <a:t>symmetric_difference_update</a:t>
            </a:r>
            <a:r>
              <a:rPr lang="en-US" sz="1800" dirty="0"/>
              <a:t>() method will keep only the elements that are NOT present in both sets.</a:t>
            </a:r>
            <a:endParaRPr lang="en-PH" dirty="0"/>
          </a:p>
        </p:txBody>
      </p:sp>
      <p:sp>
        <p:nvSpPr>
          <p:cNvPr id="3" name="Content Placeholder 2">
            <a:extLst>
              <a:ext uri="{FF2B5EF4-FFF2-40B4-BE49-F238E27FC236}">
                <a16:creationId xmlns:a16="http://schemas.microsoft.com/office/drawing/2014/main" id="{8C24A004-8F8A-118C-76B5-1F2EEAF49093}"/>
              </a:ext>
            </a:extLst>
          </p:cNvPr>
          <p:cNvSpPr>
            <a:spLocks noGrp="1"/>
          </p:cNvSpPr>
          <p:nvPr>
            <p:ph idx="1"/>
          </p:nvPr>
        </p:nvSpPr>
        <p:spPr>
          <a:xfrm>
            <a:off x="1369525" y="2015732"/>
            <a:ext cx="9603275" cy="3450613"/>
          </a:xfrm>
        </p:spPr>
        <p:txBody>
          <a:bodyPr/>
          <a:lstStyle/>
          <a:p>
            <a:r>
              <a:rPr lang="en-US" dirty="0"/>
              <a:t>Example</a:t>
            </a:r>
          </a:p>
          <a:p>
            <a:r>
              <a:rPr lang="en-US" dirty="0"/>
              <a:t>Keep the items that are not present in both sets:</a:t>
            </a:r>
            <a:endParaRPr lang="en-PH" dirty="0"/>
          </a:p>
        </p:txBody>
      </p:sp>
      <p:pic>
        <p:nvPicPr>
          <p:cNvPr id="5" name="Picture 4">
            <a:extLst>
              <a:ext uri="{FF2B5EF4-FFF2-40B4-BE49-F238E27FC236}">
                <a16:creationId xmlns:a16="http://schemas.microsoft.com/office/drawing/2014/main" id="{9DB644BA-2EFC-8B2B-AF18-E3BE12366D65}"/>
              </a:ext>
            </a:extLst>
          </p:cNvPr>
          <p:cNvPicPr>
            <a:picLocks noChangeAspect="1"/>
          </p:cNvPicPr>
          <p:nvPr/>
        </p:nvPicPr>
        <p:blipFill>
          <a:blip r:embed="rId2"/>
          <a:stretch>
            <a:fillRect/>
          </a:stretch>
        </p:blipFill>
        <p:spPr>
          <a:xfrm>
            <a:off x="7054754" y="2015732"/>
            <a:ext cx="3918046" cy="1371719"/>
          </a:xfrm>
          <a:prstGeom prst="rect">
            <a:avLst/>
          </a:prstGeom>
        </p:spPr>
      </p:pic>
      <p:sp>
        <p:nvSpPr>
          <p:cNvPr id="9" name="TextBox 8">
            <a:extLst>
              <a:ext uri="{FF2B5EF4-FFF2-40B4-BE49-F238E27FC236}">
                <a16:creationId xmlns:a16="http://schemas.microsoft.com/office/drawing/2014/main" id="{30DA0034-3131-45B6-9E60-189935C2B132}"/>
              </a:ext>
            </a:extLst>
          </p:cNvPr>
          <p:cNvSpPr txBox="1"/>
          <p:nvPr/>
        </p:nvSpPr>
        <p:spPr>
          <a:xfrm>
            <a:off x="770641" y="3429000"/>
            <a:ext cx="6103854" cy="1200329"/>
          </a:xfrm>
          <a:prstGeom prst="rect">
            <a:avLst/>
          </a:prstGeom>
          <a:noFill/>
        </p:spPr>
        <p:txBody>
          <a:bodyPr wrap="square">
            <a:spAutoFit/>
          </a:bodyPr>
          <a:lstStyle/>
          <a:p>
            <a:r>
              <a:rPr lang="en-US" dirty="0"/>
              <a:t>Example</a:t>
            </a:r>
          </a:p>
          <a:p>
            <a:endParaRPr lang="en-US" dirty="0"/>
          </a:p>
          <a:p>
            <a:r>
              <a:rPr lang="en-US" dirty="0"/>
              <a:t>Return a set that contains all items from both sets, except items that are present in both:</a:t>
            </a:r>
            <a:endParaRPr lang="en-PH" dirty="0"/>
          </a:p>
        </p:txBody>
      </p:sp>
      <p:pic>
        <p:nvPicPr>
          <p:cNvPr id="11" name="Picture 10">
            <a:extLst>
              <a:ext uri="{FF2B5EF4-FFF2-40B4-BE49-F238E27FC236}">
                <a16:creationId xmlns:a16="http://schemas.microsoft.com/office/drawing/2014/main" id="{4969E70B-A22C-59BE-3A2A-2BB570CEAD50}"/>
              </a:ext>
            </a:extLst>
          </p:cNvPr>
          <p:cNvPicPr>
            <a:picLocks noChangeAspect="1"/>
          </p:cNvPicPr>
          <p:nvPr/>
        </p:nvPicPr>
        <p:blipFill>
          <a:blip r:embed="rId3"/>
          <a:stretch>
            <a:fillRect/>
          </a:stretch>
        </p:blipFill>
        <p:spPr>
          <a:xfrm>
            <a:off x="6617507" y="3737227"/>
            <a:ext cx="3714270" cy="1617197"/>
          </a:xfrm>
          <a:prstGeom prst="rect">
            <a:avLst/>
          </a:prstGeom>
        </p:spPr>
      </p:pic>
    </p:spTree>
    <p:extLst>
      <p:ext uri="{BB962C8B-B14F-4D97-AF65-F5344CB8AC3E}">
        <p14:creationId xmlns:p14="http://schemas.microsoft.com/office/powerpoint/2010/main" val="35095275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E3A2-FDCE-E0FE-94A6-DB274FDC1AE6}"/>
              </a:ext>
            </a:extLst>
          </p:cNvPr>
          <p:cNvSpPr>
            <a:spLocks noGrp="1"/>
          </p:cNvSpPr>
          <p:nvPr>
            <p:ph type="title"/>
          </p:nvPr>
        </p:nvSpPr>
        <p:spPr/>
        <p:txBody>
          <a:bodyPr>
            <a:noAutofit/>
          </a:bodyPr>
          <a:lstStyle/>
          <a:p>
            <a:r>
              <a:rPr lang="en-PH" sz="1800" b="1" dirty="0"/>
              <a:t>Python - Set Methods</a:t>
            </a:r>
            <a:br>
              <a:rPr lang="en-PH" sz="1800" b="1" dirty="0"/>
            </a:br>
            <a:r>
              <a:rPr lang="en-US" sz="1800" b="1" dirty="0"/>
              <a:t>Set Methods</a:t>
            </a:r>
            <a:br>
              <a:rPr lang="en-US" sz="1800" b="1" dirty="0"/>
            </a:br>
            <a:br>
              <a:rPr lang="en-US" sz="1800" b="1" dirty="0"/>
            </a:br>
            <a:r>
              <a:rPr lang="en-US" sz="1800" b="1" dirty="0"/>
              <a:t>Python has a set of built-in methods that you can use on sets.</a:t>
            </a:r>
            <a:endParaRPr lang="en-PH" sz="1800" dirty="0"/>
          </a:p>
        </p:txBody>
      </p:sp>
      <p:pic>
        <p:nvPicPr>
          <p:cNvPr id="5" name="Content Placeholder 4">
            <a:extLst>
              <a:ext uri="{FF2B5EF4-FFF2-40B4-BE49-F238E27FC236}">
                <a16:creationId xmlns:a16="http://schemas.microsoft.com/office/drawing/2014/main" id="{63954701-0866-A5AA-B3FE-B74BE7B681FF}"/>
              </a:ext>
            </a:extLst>
          </p:cNvPr>
          <p:cNvPicPr>
            <a:picLocks noGrp="1" noChangeAspect="1"/>
          </p:cNvPicPr>
          <p:nvPr>
            <p:ph idx="1"/>
          </p:nvPr>
        </p:nvPicPr>
        <p:blipFill>
          <a:blip r:embed="rId2"/>
          <a:stretch>
            <a:fillRect/>
          </a:stretch>
        </p:blipFill>
        <p:spPr>
          <a:xfrm>
            <a:off x="1857080" y="2016125"/>
            <a:ext cx="8540685" cy="3951042"/>
          </a:xfrm>
        </p:spPr>
      </p:pic>
    </p:spTree>
    <p:extLst>
      <p:ext uri="{BB962C8B-B14F-4D97-AF65-F5344CB8AC3E}">
        <p14:creationId xmlns:p14="http://schemas.microsoft.com/office/powerpoint/2010/main" val="2549708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FE00-BCB4-6419-1C9C-F2196F9331C3}"/>
              </a:ext>
            </a:extLst>
          </p:cNvPr>
          <p:cNvSpPr>
            <a:spLocks noGrp="1"/>
          </p:cNvSpPr>
          <p:nvPr>
            <p:ph type="title"/>
          </p:nvPr>
        </p:nvSpPr>
        <p:spPr/>
        <p:txBody>
          <a:bodyPr/>
          <a:lstStyle/>
          <a:p>
            <a:r>
              <a:rPr lang="en-PH" b="1" dirty="0"/>
              <a:t>Python Dictionaries</a:t>
            </a:r>
            <a:br>
              <a:rPr lang="en-PH" b="1" dirty="0"/>
            </a:br>
            <a:endParaRPr lang="en-PH" dirty="0"/>
          </a:p>
        </p:txBody>
      </p:sp>
      <p:sp>
        <p:nvSpPr>
          <p:cNvPr id="3" name="Content Placeholder 2">
            <a:extLst>
              <a:ext uri="{FF2B5EF4-FFF2-40B4-BE49-F238E27FC236}">
                <a16:creationId xmlns:a16="http://schemas.microsoft.com/office/drawing/2014/main" id="{11365FF9-F10D-5B57-C7C3-31A64B8A07D4}"/>
              </a:ext>
            </a:extLst>
          </p:cNvPr>
          <p:cNvSpPr>
            <a:spLocks noGrp="1"/>
          </p:cNvSpPr>
          <p:nvPr>
            <p:ph idx="1"/>
          </p:nvPr>
        </p:nvSpPr>
        <p:spPr/>
        <p:txBody>
          <a:bodyPr/>
          <a:lstStyle/>
          <a:p>
            <a:r>
              <a:rPr lang="en-US" b="1" dirty="0"/>
              <a:t>Dictionary</a:t>
            </a:r>
          </a:p>
          <a:p>
            <a:r>
              <a:rPr lang="en-US" dirty="0"/>
              <a:t>Dictionaries are used to store data values in </a:t>
            </a:r>
            <a:r>
              <a:rPr lang="en-US" dirty="0" err="1"/>
              <a:t>key:value</a:t>
            </a:r>
            <a:r>
              <a:rPr lang="en-US" dirty="0"/>
              <a:t> pairs.</a:t>
            </a:r>
          </a:p>
          <a:p>
            <a:r>
              <a:rPr lang="en-US" dirty="0"/>
              <a:t>A dictionary is a collection which is ordered*, changeable and do not allow duplicates.</a:t>
            </a:r>
          </a:p>
          <a:p>
            <a:r>
              <a:rPr lang="en-US" dirty="0"/>
              <a:t>Dictionaries are written with curly brackets, and have keys and values:</a:t>
            </a:r>
          </a:p>
          <a:p>
            <a:r>
              <a:rPr lang="en-US" b="1" dirty="0"/>
              <a:t>Example</a:t>
            </a:r>
          </a:p>
          <a:p>
            <a:r>
              <a:rPr lang="en-US" dirty="0"/>
              <a:t>Create and print a dictionary:</a:t>
            </a:r>
          </a:p>
          <a:p>
            <a:endParaRPr lang="en-PH" dirty="0"/>
          </a:p>
        </p:txBody>
      </p:sp>
      <p:pic>
        <p:nvPicPr>
          <p:cNvPr id="7" name="Picture 6">
            <a:extLst>
              <a:ext uri="{FF2B5EF4-FFF2-40B4-BE49-F238E27FC236}">
                <a16:creationId xmlns:a16="http://schemas.microsoft.com/office/drawing/2014/main" id="{CEA73087-D23F-AF58-9EFB-8608C58CEC14}"/>
              </a:ext>
            </a:extLst>
          </p:cNvPr>
          <p:cNvPicPr>
            <a:picLocks noChangeAspect="1"/>
          </p:cNvPicPr>
          <p:nvPr/>
        </p:nvPicPr>
        <p:blipFill>
          <a:blip r:embed="rId2"/>
          <a:stretch>
            <a:fillRect/>
          </a:stretch>
        </p:blipFill>
        <p:spPr>
          <a:xfrm>
            <a:off x="5609734" y="4130056"/>
            <a:ext cx="3826497" cy="1336289"/>
          </a:xfrm>
          <a:prstGeom prst="rect">
            <a:avLst/>
          </a:prstGeom>
        </p:spPr>
      </p:pic>
    </p:spTree>
    <p:extLst>
      <p:ext uri="{BB962C8B-B14F-4D97-AF65-F5344CB8AC3E}">
        <p14:creationId xmlns:p14="http://schemas.microsoft.com/office/powerpoint/2010/main" val="16027821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DFE2-0622-0052-E21F-998E9E13CBF2}"/>
              </a:ext>
            </a:extLst>
          </p:cNvPr>
          <p:cNvSpPr>
            <a:spLocks noGrp="1"/>
          </p:cNvSpPr>
          <p:nvPr>
            <p:ph type="title"/>
          </p:nvPr>
        </p:nvSpPr>
        <p:spPr/>
        <p:txBody>
          <a:bodyPr>
            <a:noAutofit/>
          </a:bodyPr>
          <a:lstStyle/>
          <a:p>
            <a:r>
              <a:rPr lang="en-US" sz="1800" b="1" dirty="0"/>
              <a:t>Dictionary Items</a:t>
            </a:r>
            <a:br>
              <a:rPr lang="en-US" sz="1800" b="1" dirty="0"/>
            </a:br>
            <a:r>
              <a:rPr lang="en-US" sz="1800" dirty="0"/>
              <a:t>Dictionary items are ordered, changeable, and does not allow duplicates.</a:t>
            </a:r>
            <a:br>
              <a:rPr lang="en-US" sz="1800" dirty="0"/>
            </a:br>
            <a:r>
              <a:rPr lang="en-US" sz="1800" dirty="0"/>
              <a:t>Dictionary items are presented in </a:t>
            </a:r>
            <a:r>
              <a:rPr lang="en-US" sz="1800" dirty="0" err="1"/>
              <a:t>key:value</a:t>
            </a:r>
            <a:r>
              <a:rPr lang="en-US" sz="1800" dirty="0"/>
              <a:t> pairs, and can be referred to by using the key name.</a:t>
            </a:r>
            <a:br>
              <a:rPr lang="en-US" sz="1800" dirty="0"/>
            </a:br>
            <a:endParaRPr lang="en-PH" sz="1800" dirty="0"/>
          </a:p>
        </p:txBody>
      </p:sp>
      <p:sp>
        <p:nvSpPr>
          <p:cNvPr id="3" name="Content Placeholder 2">
            <a:extLst>
              <a:ext uri="{FF2B5EF4-FFF2-40B4-BE49-F238E27FC236}">
                <a16:creationId xmlns:a16="http://schemas.microsoft.com/office/drawing/2014/main" id="{2FA7B43C-D124-ADC4-5322-6DA30C9F45BB}"/>
              </a:ext>
            </a:extLst>
          </p:cNvPr>
          <p:cNvSpPr>
            <a:spLocks noGrp="1"/>
          </p:cNvSpPr>
          <p:nvPr>
            <p:ph idx="1"/>
          </p:nvPr>
        </p:nvSpPr>
        <p:spPr/>
        <p:txBody>
          <a:bodyPr/>
          <a:lstStyle/>
          <a:p>
            <a:r>
              <a:rPr lang="en-US" b="1" dirty="0"/>
              <a:t>Example</a:t>
            </a:r>
          </a:p>
          <a:p>
            <a:r>
              <a:rPr lang="en-US" dirty="0"/>
              <a:t>Print the "brand" value of the dictionary:</a:t>
            </a:r>
          </a:p>
          <a:p>
            <a:pPr algn="ctr"/>
            <a:endParaRPr lang="en-PH" dirty="0"/>
          </a:p>
        </p:txBody>
      </p:sp>
      <p:pic>
        <p:nvPicPr>
          <p:cNvPr id="5" name="Picture 4">
            <a:extLst>
              <a:ext uri="{FF2B5EF4-FFF2-40B4-BE49-F238E27FC236}">
                <a16:creationId xmlns:a16="http://schemas.microsoft.com/office/drawing/2014/main" id="{6E7935FD-4847-E84E-3663-FD6A2FEA335E}"/>
              </a:ext>
            </a:extLst>
          </p:cNvPr>
          <p:cNvPicPr>
            <a:picLocks noChangeAspect="1"/>
          </p:cNvPicPr>
          <p:nvPr/>
        </p:nvPicPr>
        <p:blipFill>
          <a:blip r:embed="rId2"/>
          <a:stretch>
            <a:fillRect/>
          </a:stretch>
        </p:blipFill>
        <p:spPr>
          <a:xfrm>
            <a:off x="6548802" y="2015732"/>
            <a:ext cx="3066537" cy="1236515"/>
          </a:xfrm>
          <a:prstGeom prst="rect">
            <a:avLst/>
          </a:prstGeom>
        </p:spPr>
      </p:pic>
      <p:sp>
        <p:nvSpPr>
          <p:cNvPr id="7" name="TextBox 6">
            <a:extLst>
              <a:ext uri="{FF2B5EF4-FFF2-40B4-BE49-F238E27FC236}">
                <a16:creationId xmlns:a16="http://schemas.microsoft.com/office/drawing/2014/main" id="{1D26985B-79BE-1B44-9AE0-6F8EF26A189D}"/>
              </a:ext>
            </a:extLst>
          </p:cNvPr>
          <p:cNvSpPr txBox="1"/>
          <p:nvPr/>
        </p:nvSpPr>
        <p:spPr>
          <a:xfrm>
            <a:off x="1137146" y="3556372"/>
            <a:ext cx="6103854" cy="369332"/>
          </a:xfrm>
          <a:prstGeom prst="rect">
            <a:avLst/>
          </a:prstGeom>
          <a:noFill/>
        </p:spPr>
        <p:txBody>
          <a:bodyPr wrap="square">
            <a:spAutoFit/>
          </a:bodyPr>
          <a:lstStyle/>
          <a:p>
            <a:r>
              <a:rPr lang="en-PH" b="1" dirty="0"/>
              <a:t>Ordered or Unordered?</a:t>
            </a:r>
          </a:p>
        </p:txBody>
      </p:sp>
      <p:sp>
        <p:nvSpPr>
          <p:cNvPr id="9" name="TextBox 8">
            <a:extLst>
              <a:ext uri="{FF2B5EF4-FFF2-40B4-BE49-F238E27FC236}">
                <a16:creationId xmlns:a16="http://schemas.microsoft.com/office/drawing/2014/main" id="{5028D719-A2F5-7B56-F424-B369DCE91C2B}"/>
              </a:ext>
            </a:extLst>
          </p:cNvPr>
          <p:cNvSpPr txBox="1"/>
          <p:nvPr/>
        </p:nvSpPr>
        <p:spPr>
          <a:xfrm>
            <a:off x="1137146" y="3925704"/>
            <a:ext cx="6103854" cy="1200329"/>
          </a:xfrm>
          <a:prstGeom prst="rect">
            <a:avLst/>
          </a:prstGeom>
          <a:noFill/>
        </p:spPr>
        <p:txBody>
          <a:bodyPr wrap="square">
            <a:spAutoFit/>
          </a:bodyPr>
          <a:lstStyle/>
          <a:p>
            <a:r>
              <a:rPr lang="en-US" dirty="0"/>
              <a:t>When we say that dictionaries are ordered, it means that the items have a defined order, and that order will not change.</a:t>
            </a:r>
          </a:p>
          <a:p>
            <a:r>
              <a:rPr lang="en-US" dirty="0"/>
              <a:t>Unordered means that the items does not have a defined order, you cannot refer to an item by using an index.</a:t>
            </a:r>
          </a:p>
        </p:txBody>
      </p:sp>
      <p:sp>
        <p:nvSpPr>
          <p:cNvPr id="11" name="TextBox 10">
            <a:extLst>
              <a:ext uri="{FF2B5EF4-FFF2-40B4-BE49-F238E27FC236}">
                <a16:creationId xmlns:a16="http://schemas.microsoft.com/office/drawing/2014/main" id="{CA11360A-18BC-689E-5F4E-1F213ECDC767}"/>
              </a:ext>
            </a:extLst>
          </p:cNvPr>
          <p:cNvSpPr txBox="1"/>
          <p:nvPr/>
        </p:nvSpPr>
        <p:spPr>
          <a:xfrm>
            <a:off x="1137146" y="5126033"/>
            <a:ext cx="6103854" cy="923330"/>
          </a:xfrm>
          <a:prstGeom prst="rect">
            <a:avLst/>
          </a:prstGeom>
          <a:noFill/>
        </p:spPr>
        <p:txBody>
          <a:bodyPr wrap="square">
            <a:spAutoFit/>
          </a:bodyPr>
          <a:lstStyle/>
          <a:p>
            <a:r>
              <a:rPr lang="en-US" b="1" dirty="0"/>
              <a:t>Changeable</a:t>
            </a:r>
          </a:p>
          <a:p>
            <a:r>
              <a:rPr lang="en-US" dirty="0"/>
              <a:t>Dictionaries are changeable, meaning that we can change, add or remove items after the dictionary has been created.</a:t>
            </a:r>
          </a:p>
        </p:txBody>
      </p:sp>
    </p:spTree>
    <p:extLst>
      <p:ext uri="{BB962C8B-B14F-4D97-AF65-F5344CB8AC3E}">
        <p14:creationId xmlns:p14="http://schemas.microsoft.com/office/powerpoint/2010/main" val="418987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0593-2472-B50B-47BB-E5D5BED9FD4B}"/>
              </a:ext>
            </a:extLst>
          </p:cNvPr>
          <p:cNvSpPr>
            <a:spLocks noGrp="1"/>
          </p:cNvSpPr>
          <p:nvPr>
            <p:ph type="title"/>
          </p:nvPr>
        </p:nvSpPr>
        <p:spPr/>
        <p:txBody>
          <a:bodyPr>
            <a:noAutofit/>
          </a:bodyPr>
          <a:lstStyle/>
          <a:p>
            <a:r>
              <a:rPr lang="en-US" sz="2400" dirty="0"/>
              <a:t>A comment does not have to be text that explains the code, it can also be used to prevent Python from executing code:</a:t>
            </a:r>
            <a:br>
              <a:rPr lang="en-US" sz="2400" dirty="0"/>
            </a:br>
            <a:endParaRPr lang="en-PH" sz="2400" dirty="0"/>
          </a:p>
        </p:txBody>
      </p:sp>
      <p:sp>
        <p:nvSpPr>
          <p:cNvPr id="3" name="Content Placeholder 2">
            <a:extLst>
              <a:ext uri="{FF2B5EF4-FFF2-40B4-BE49-F238E27FC236}">
                <a16:creationId xmlns:a16="http://schemas.microsoft.com/office/drawing/2014/main" id="{B2AB3F80-D27E-0212-A9E9-147B52A97C7B}"/>
              </a:ext>
            </a:extLst>
          </p:cNvPr>
          <p:cNvSpPr>
            <a:spLocks noGrp="1"/>
          </p:cNvSpPr>
          <p:nvPr>
            <p:ph idx="1"/>
          </p:nvPr>
        </p:nvSpPr>
        <p:spPr/>
        <p:txBody>
          <a:bodyPr/>
          <a:lstStyle/>
          <a:p>
            <a:endParaRPr lang="en-PH" dirty="0"/>
          </a:p>
        </p:txBody>
      </p:sp>
      <p:pic>
        <p:nvPicPr>
          <p:cNvPr id="4" name="Picture 3">
            <a:extLst>
              <a:ext uri="{FF2B5EF4-FFF2-40B4-BE49-F238E27FC236}">
                <a16:creationId xmlns:a16="http://schemas.microsoft.com/office/drawing/2014/main" id="{49721E0F-8D11-002B-3374-455BC2C41E1E}"/>
              </a:ext>
            </a:extLst>
          </p:cNvPr>
          <p:cNvPicPr>
            <a:picLocks noChangeAspect="1"/>
          </p:cNvPicPr>
          <p:nvPr/>
        </p:nvPicPr>
        <p:blipFill>
          <a:blip r:embed="rId2"/>
          <a:stretch>
            <a:fillRect/>
          </a:stretch>
        </p:blipFill>
        <p:spPr>
          <a:xfrm>
            <a:off x="4236686" y="2314740"/>
            <a:ext cx="4747057" cy="2852595"/>
          </a:xfrm>
          <a:prstGeom prst="rect">
            <a:avLst/>
          </a:prstGeom>
        </p:spPr>
      </p:pic>
    </p:spTree>
    <p:extLst>
      <p:ext uri="{BB962C8B-B14F-4D97-AF65-F5344CB8AC3E}">
        <p14:creationId xmlns:p14="http://schemas.microsoft.com/office/powerpoint/2010/main" val="333957106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681F-B6D9-9062-9954-5D0356145723}"/>
              </a:ext>
            </a:extLst>
          </p:cNvPr>
          <p:cNvSpPr>
            <a:spLocks noGrp="1"/>
          </p:cNvSpPr>
          <p:nvPr>
            <p:ph type="title"/>
          </p:nvPr>
        </p:nvSpPr>
        <p:spPr/>
        <p:txBody>
          <a:bodyPr>
            <a:noAutofit/>
          </a:bodyPr>
          <a:lstStyle/>
          <a:p>
            <a:r>
              <a:rPr lang="en-US" sz="2400" dirty="0"/>
              <a:t>Duplicates Not Allowed</a:t>
            </a:r>
            <a:br>
              <a:rPr lang="en-US" sz="2400" dirty="0"/>
            </a:br>
            <a:br>
              <a:rPr lang="en-US" sz="2400" dirty="0"/>
            </a:br>
            <a:r>
              <a:rPr lang="en-US" sz="2400" dirty="0"/>
              <a:t>Dictionaries cannot have two items with the same key:</a:t>
            </a:r>
            <a:endParaRPr lang="en-PH" sz="2400" dirty="0"/>
          </a:p>
        </p:txBody>
      </p:sp>
      <p:sp>
        <p:nvSpPr>
          <p:cNvPr id="3" name="Content Placeholder 2">
            <a:extLst>
              <a:ext uri="{FF2B5EF4-FFF2-40B4-BE49-F238E27FC236}">
                <a16:creationId xmlns:a16="http://schemas.microsoft.com/office/drawing/2014/main" id="{1641F6B2-9C9E-F648-9189-2125B3BAAF83}"/>
              </a:ext>
            </a:extLst>
          </p:cNvPr>
          <p:cNvSpPr>
            <a:spLocks noGrp="1"/>
          </p:cNvSpPr>
          <p:nvPr>
            <p:ph idx="1"/>
          </p:nvPr>
        </p:nvSpPr>
        <p:spPr>
          <a:xfrm>
            <a:off x="1451578" y="1853754"/>
            <a:ext cx="9603275" cy="3450613"/>
          </a:xfrm>
        </p:spPr>
        <p:txBody>
          <a:bodyPr/>
          <a:lstStyle/>
          <a:p>
            <a:r>
              <a:rPr lang="en-US" b="1" dirty="0"/>
              <a:t>Example</a:t>
            </a:r>
          </a:p>
          <a:p>
            <a:r>
              <a:rPr lang="en-US" dirty="0"/>
              <a:t>Duplicate values will overwrite existing values:</a:t>
            </a:r>
          </a:p>
          <a:p>
            <a:endParaRPr lang="en-PH" dirty="0"/>
          </a:p>
        </p:txBody>
      </p:sp>
      <p:pic>
        <p:nvPicPr>
          <p:cNvPr id="5" name="Picture 4">
            <a:extLst>
              <a:ext uri="{FF2B5EF4-FFF2-40B4-BE49-F238E27FC236}">
                <a16:creationId xmlns:a16="http://schemas.microsoft.com/office/drawing/2014/main" id="{A0EEA593-CB52-ABD2-E2E5-231C73BAFCEE}"/>
              </a:ext>
            </a:extLst>
          </p:cNvPr>
          <p:cNvPicPr>
            <a:picLocks noChangeAspect="1"/>
          </p:cNvPicPr>
          <p:nvPr/>
        </p:nvPicPr>
        <p:blipFill>
          <a:blip r:embed="rId2"/>
          <a:stretch>
            <a:fillRect/>
          </a:stretch>
        </p:blipFill>
        <p:spPr>
          <a:xfrm>
            <a:off x="7149345" y="2596390"/>
            <a:ext cx="4228808" cy="2135865"/>
          </a:xfrm>
          <a:prstGeom prst="rect">
            <a:avLst/>
          </a:prstGeom>
        </p:spPr>
      </p:pic>
    </p:spTree>
    <p:extLst>
      <p:ext uri="{BB962C8B-B14F-4D97-AF65-F5344CB8AC3E}">
        <p14:creationId xmlns:p14="http://schemas.microsoft.com/office/powerpoint/2010/main" val="364842776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8EB5-4500-F6DD-F7CF-20814210CCA5}"/>
              </a:ext>
            </a:extLst>
          </p:cNvPr>
          <p:cNvSpPr>
            <a:spLocks noGrp="1"/>
          </p:cNvSpPr>
          <p:nvPr>
            <p:ph type="title"/>
          </p:nvPr>
        </p:nvSpPr>
        <p:spPr/>
        <p:txBody>
          <a:bodyPr>
            <a:noAutofit/>
          </a:bodyPr>
          <a:lstStyle/>
          <a:p>
            <a:r>
              <a:rPr lang="en-PH" sz="1400" b="1" dirty="0"/>
              <a:t>Python - Access Dictionary Items</a:t>
            </a:r>
            <a:br>
              <a:rPr lang="en-PH" sz="1400" b="1" dirty="0"/>
            </a:br>
            <a:r>
              <a:rPr lang="en-US" sz="1400" b="1" dirty="0"/>
              <a:t>Accessing Items</a:t>
            </a:r>
            <a:br>
              <a:rPr lang="en-US" sz="1400" b="1" dirty="0"/>
            </a:br>
            <a:br>
              <a:rPr lang="en-US" sz="1400" b="1" dirty="0"/>
            </a:br>
            <a:r>
              <a:rPr lang="en-US" sz="1400" b="1" dirty="0"/>
              <a:t>You can access the items of a dictionary by referring to its key name, inside square brackets:</a:t>
            </a:r>
            <a:endParaRPr lang="en-PH" sz="1400" dirty="0"/>
          </a:p>
        </p:txBody>
      </p:sp>
      <p:sp>
        <p:nvSpPr>
          <p:cNvPr id="3" name="Content Placeholder 2">
            <a:extLst>
              <a:ext uri="{FF2B5EF4-FFF2-40B4-BE49-F238E27FC236}">
                <a16:creationId xmlns:a16="http://schemas.microsoft.com/office/drawing/2014/main" id="{71ADA97D-D20C-F46A-1BD5-219D4CD22FCB}"/>
              </a:ext>
            </a:extLst>
          </p:cNvPr>
          <p:cNvSpPr>
            <a:spLocks noGrp="1"/>
          </p:cNvSpPr>
          <p:nvPr>
            <p:ph idx="1"/>
          </p:nvPr>
        </p:nvSpPr>
        <p:spPr/>
        <p:txBody>
          <a:bodyPr/>
          <a:lstStyle/>
          <a:p>
            <a:r>
              <a:rPr lang="en-US" b="1" dirty="0"/>
              <a:t>Example</a:t>
            </a:r>
          </a:p>
          <a:p>
            <a:r>
              <a:rPr lang="en-US" dirty="0"/>
              <a:t>Get the value of the "model" key:</a:t>
            </a:r>
          </a:p>
          <a:p>
            <a:endParaRPr lang="en-PH" dirty="0"/>
          </a:p>
        </p:txBody>
      </p:sp>
      <p:pic>
        <p:nvPicPr>
          <p:cNvPr id="5" name="Picture 4">
            <a:extLst>
              <a:ext uri="{FF2B5EF4-FFF2-40B4-BE49-F238E27FC236}">
                <a16:creationId xmlns:a16="http://schemas.microsoft.com/office/drawing/2014/main" id="{DE96AE89-0FC7-8766-7021-FB279B478155}"/>
              </a:ext>
            </a:extLst>
          </p:cNvPr>
          <p:cNvPicPr>
            <a:picLocks noChangeAspect="1"/>
          </p:cNvPicPr>
          <p:nvPr/>
        </p:nvPicPr>
        <p:blipFill>
          <a:blip r:embed="rId2"/>
          <a:stretch>
            <a:fillRect/>
          </a:stretch>
        </p:blipFill>
        <p:spPr>
          <a:xfrm>
            <a:off x="6253216" y="2364523"/>
            <a:ext cx="3927732" cy="1585308"/>
          </a:xfrm>
          <a:prstGeom prst="rect">
            <a:avLst/>
          </a:prstGeom>
        </p:spPr>
      </p:pic>
    </p:spTree>
    <p:extLst>
      <p:ext uri="{BB962C8B-B14F-4D97-AF65-F5344CB8AC3E}">
        <p14:creationId xmlns:p14="http://schemas.microsoft.com/office/powerpoint/2010/main" val="96087879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D3C3-EFE9-690E-5FF5-FB8B02FB6575}"/>
              </a:ext>
            </a:extLst>
          </p:cNvPr>
          <p:cNvSpPr>
            <a:spLocks noGrp="1"/>
          </p:cNvSpPr>
          <p:nvPr>
            <p:ph type="title"/>
          </p:nvPr>
        </p:nvSpPr>
        <p:spPr/>
        <p:txBody>
          <a:bodyPr>
            <a:normAutofit/>
          </a:bodyPr>
          <a:lstStyle/>
          <a:p>
            <a:r>
              <a:rPr lang="en-PH" sz="1600" b="1" dirty="0"/>
              <a:t>Python - Change Dictionary Items</a:t>
            </a:r>
            <a:br>
              <a:rPr lang="en-PH" sz="1600" b="1" dirty="0"/>
            </a:br>
            <a:r>
              <a:rPr lang="en-US" sz="1600" b="1" dirty="0"/>
              <a:t>Change Values</a:t>
            </a:r>
            <a:br>
              <a:rPr lang="en-US" sz="1600" b="1" dirty="0"/>
            </a:br>
            <a:br>
              <a:rPr lang="en-US" sz="1600" b="1" dirty="0"/>
            </a:br>
            <a:r>
              <a:rPr lang="en-US" sz="1600" b="1" dirty="0"/>
              <a:t>You can change the value of a specific item by referring to its key name:</a:t>
            </a:r>
            <a:endParaRPr lang="en-PH" sz="1600" dirty="0"/>
          </a:p>
        </p:txBody>
      </p:sp>
      <p:sp>
        <p:nvSpPr>
          <p:cNvPr id="3" name="Content Placeholder 2">
            <a:extLst>
              <a:ext uri="{FF2B5EF4-FFF2-40B4-BE49-F238E27FC236}">
                <a16:creationId xmlns:a16="http://schemas.microsoft.com/office/drawing/2014/main" id="{F7D55548-7452-DB1B-AEEB-6B5C7C4F3B1E}"/>
              </a:ext>
            </a:extLst>
          </p:cNvPr>
          <p:cNvSpPr>
            <a:spLocks noGrp="1"/>
          </p:cNvSpPr>
          <p:nvPr>
            <p:ph idx="1"/>
          </p:nvPr>
        </p:nvSpPr>
        <p:spPr/>
        <p:txBody>
          <a:bodyPr/>
          <a:lstStyle/>
          <a:p>
            <a:r>
              <a:rPr lang="en-US" b="1" dirty="0"/>
              <a:t>Example</a:t>
            </a:r>
          </a:p>
          <a:p>
            <a:r>
              <a:rPr lang="en-US" dirty="0"/>
              <a:t>Change the "year" to 2018:</a:t>
            </a:r>
          </a:p>
          <a:p>
            <a:endParaRPr lang="en-PH" dirty="0"/>
          </a:p>
        </p:txBody>
      </p:sp>
      <p:pic>
        <p:nvPicPr>
          <p:cNvPr id="5" name="Picture 4">
            <a:extLst>
              <a:ext uri="{FF2B5EF4-FFF2-40B4-BE49-F238E27FC236}">
                <a16:creationId xmlns:a16="http://schemas.microsoft.com/office/drawing/2014/main" id="{32C43C29-A4EE-1FE8-232D-E46C9E5DBE51}"/>
              </a:ext>
            </a:extLst>
          </p:cNvPr>
          <p:cNvPicPr>
            <a:picLocks noChangeAspect="1"/>
          </p:cNvPicPr>
          <p:nvPr/>
        </p:nvPicPr>
        <p:blipFill>
          <a:blip r:embed="rId2"/>
          <a:stretch>
            <a:fillRect/>
          </a:stretch>
        </p:blipFill>
        <p:spPr>
          <a:xfrm>
            <a:off x="5337394" y="2015732"/>
            <a:ext cx="3646349" cy="1282989"/>
          </a:xfrm>
          <a:prstGeom prst="rect">
            <a:avLst/>
          </a:prstGeom>
        </p:spPr>
      </p:pic>
      <p:sp>
        <p:nvSpPr>
          <p:cNvPr id="6" name="Rectangle 1">
            <a:extLst>
              <a:ext uri="{FF2B5EF4-FFF2-40B4-BE49-F238E27FC236}">
                <a16:creationId xmlns:a16="http://schemas.microsoft.com/office/drawing/2014/main" id="{D2CEC4FF-07F8-6546-641F-A4F30630E524}"/>
              </a:ext>
            </a:extLst>
          </p:cNvPr>
          <p:cNvSpPr>
            <a:spLocks noChangeArrowheads="1"/>
          </p:cNvSpPr>
          <p:nvPr/>
        </p:nvSpPr>
        <p:spPr bwMode="auto">
          <a:xfrm>
            <a:off x="405352" y="3154266"/>
            <a:ext cx="76531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Update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update()</a:t>
            </a:r>
            <a:r>
              <a:rPr kumimoji="0" lang="en-US" altLang="en-US" sz="1600" b="0" i="0" u="none" strike="noStrike" cap="none" normalizeH="0" baseline="0" dirty="0">
                <a:ln>
                  <a:noFill/>
                </a:ln>
                <a:solidFill>
                  <a:schemeClr val="tx1"/>
                </a:solidFill>
                <a:effectLst/>
              </a:rPr>
              <a:t> method will update the dictionary with the items from the given argument.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argument must be a dictionary, or an </a:t>
            </a:r>
            <a:r>
              <a:rPr kumimoji="0" lang="en-US" altLang="en-US" sz="1600" b="0" i="0" u="none" strike="noStrike" cap="none" normalizeH="0" baseline="0" dirty="0" err="1">
                <a:ln>
                  <a:noFill/>
                </a:ln>
                <a:solidFill>
                  <a:schemeClr val="tx1"/>
                </a:solidFill>
                <a:effectLst/>
                <a:latin typeface="Arial" panose="020B0604020202020204" pitchFamily="34" charset="0"/>
              </a:rPr>
              <a:t>iterable</a:t>
            </a:r>
            <a:r>
              <a:rPr kumimoji="0" lang="en-US" altLang="en-US" sz="1600" b="0" i="0" u="none" strike="noStrike" cap="none" normalizeH="0" baseline="0" dirty="0">
                <a:ln>
                  <a:noFill/>
                </a:ln>
                <a:solidFill>
                  <a:schemeClr val="tx1"/>
                </a:solidFill>
                <a:effectLst/>
                <a:latin typeface="Arial" panose="020B0604020202020204" pitchFamily="34" charset="0"/>
              </a:rPr>
              <a:t> object with </a:t>
            </a:r>
            <a:r>
              <a:rPr kumimoji="0" lang="en-US" altLang="en-US" sz="1600" b="0" i="0" u="none" strike="noStrike" cap="none" normalizeH="0" baseline="0" dirty="0" err="1">
                <a:ln>
                  <a:noFill/>
                </a:ln>
                <a:solidFill>
                  <a:schemeClr val="tx1"/>
                </a:solidFill>
                <a:effectLst/>
                <a:latin typeface="Arial" panose="020B0604020202020204" pitchFamily="34" charset="0"/>
              </a:rPr>
              <a:t>key:value</a:t>
            </a:r>
            <a:r>
              <a:rPr kumimoji="0" lang="en-US" altLang="en-US" sz="1600" b="0" i="0" u="none" strike="noStrike" cap="none" normalizeH="0" baseline="0" dirty="0">
                <a:ln>
                  <a:noFill/>
                </a:ln>
                <a:solidFill>
                  <a:schemeClr val="tx1"/>
                </a:solidFill>
                <a:effectLst/>
                <a:latin typeface="Arial" panose="020B0604020202020204" pitchFamily="34" charset="0"/>
              </a:rPr>
              <a:t> pairs.</a:t>
            </a:r>
          </a:p>
        </p:txBody>
      </p:sp>
      <p:sp>
        <p:nvSpPr>
          <p:cNvPr id="7" name="Rectangle 2">
            <a:extLst>
              <a:ext uri="{FF2B5EF4-FFF2-40B4-BE49-F238E27FC236}">
                <a16:creationId xmlns:a16="http://schemas.microsoft.com/office/drawing/2014/main" id="{6AEA4F60-BA04-FC98-8FD2-9635BDF19FA0}"/>
              </a:ext>
            </a:extLst>
          </p:cNvPr>
          <p:cNvSpPr>
            <a:spLocks noChangeArrowheads="1"/>
          </p:cNvSpPr>
          <p:nvPr/>
        </p:nvSpPr>
        <p:spPr bwMode="auto">
          <a:xfrm>
            <a:off x="480767" y="4235594"/>
            <a:ext cx="47644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Update the "year" of the car by using the </a:t>
            </a:r>
            <a:r>
              <a:rPr kumimoji="0" lang="en-US" altLang="en-US" sz="1400" b="0" i="0" u="none" strike="noStrike" cap="none" normalizeH="0" baseline="0" dirty="0">
                <a:ln>
                  <a:noFill/>
                </a:ln>
                <a:solidFill>
                  <a:schemeClr val="tx1"/>
                </a:solidFill>
                <a:effectLst/>
                <a:latin typeface="Arial Unicode MS"/>
              </a:rPr>
              <a:t>update()</a:t>
            </a:r>
            <a:r>
              <a:rPr kumimoji="0" lang="en-US" altLang="en-US" sz="1400" b="0" i="0" u="none" strike="noStrike" cap="none" normalizeH="0" baseline="0" dirty="0">
                <a:ln>
                  <a:noFill/>
                </a:ln>
                <a:solidFill>
                  <a:schemeClr val="tx1"/>
                </a:solidFill>
                <a:effectLst/>
              </a:rPr>
              <a:t> method: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B6A008F-EC17-6C71-66EE-8BC2945BE945}"/>
              </a:ext>
            </a:extLst>
          </p:cNvPr>
          <p:cNvPicPr>
            <a:picLocks noChangeAspect="1"/>
          </p:cNvPicPr>
          <p:nvPr/>
        </p:nvPicPr>
        <p:blipFill>
          <a:blip r:embed="rId3"/>
          <a:stretch>
            <a:fillRect/>
          </a:stretch>
        </p:blipFill>
        <p:spPr>
          <a:xfrm>
            <a:off x="5754556" y="4362677"/>
            <a:ext cx="4190722" cy="1282989"/>
          </a:xfrm>
          <a:prstGeom prst="rect">
            <a:avLst/>
          </a:prstGeom>
        </p:spPr>
      </p:pic>
    </p:spTree>
    <p:extLst>
      <p:ext uri="{BB962C8B-B14F-4D97-AF65-F5344CB8AC3E}">
        <p14:creationId xmlns:p14="http://schemas.microsoft.com/office/powerpoint/2010/main" val="124038437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4C4F-CB7F-5728-D479-4971984F3EB5}"/>
              </a:ext>
            </a:extLst>
          </p:cNvPr>
          <p:cNvSpPr>
            <a:spLocks noGrp="1"/>
          </p:cNvSpPr>
          <p:nvPr>
            <p:ph type="title"/>
          </p:nvPr>
        </p:nvSpPr>
        <p:spPr/>
        <p:txBody>
          <a:bodyPr>
            <a:noAutofit/>
          </a:bodyPr>
          <a:lstStyle/>
          <a:p>
            <a:r>
              <a:rPr lang="en-PH" sz="1400" b="1" dirty="0"/>
              <a:t>Python - Add Dictionary Items</a:t>
            </a:r>
            <a:br>
              <a:rPr lang="en-PH" sz="1400" b="1" dirty="0"/>
            </a:br>
            <a:r>
              <a:rPr lang="en-US" sz="1400" b="1" dirty="0"/>
              <a:t>Adding Items</a:t>
            </a:r>
            <a:br>
              <a:rPr lang="en-US" sz="1400" b="1" dirty="0"/>
            </a:br>
            <a:br>
              <a:rPr lang="en-US" sz="1400" b="1" dirty="0"/>
            </a:br>
            <a:r>
              <a:rPr lang="en-US" sz="1400" b="1" dirty="0"/>
              <a:t>Adding an item to the dictionary is done by using a new index key and assigning a value to it:</a:t>
            </a:r>
            <a:endParaRPr lang="en-PH" sz="1400" dirty="0"/>
          </a:p>
        </p:txBody>
      </p:sp>
      <p:sp>
        <p:nvSpPr>
          <p:cNvPr id="3" name="Content Placeholder 2">
            <a:extLst>
              <a:ext uri="{FF2B5EF4-FFF2-40B4-BE49-F238E27FC236}">
                <a16:creationId xmlns:a16="http://schemas.microsoft.com/office/drawing/2014/main" id="{D8B5DC73-ECD0-F5DB-B345-84D23F3BC70D}"/>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53793894-14C2-B748-9E7E-7F8C2AEE57B2}"/>
              </a:ext>
            </a:extLst>
          </p:cNvPr>
          <p:cNvPicPr>
            <a:picLocks noChangeAspect="1"/>
          </p:cNvPicPr>
          <p:nvPr/>
        </p:nvPicPr>
        <p:blipFill>
          <a:blip r:embed="rId2"/>
          <a:stretch>
            <a:fillRect/>
          </a:stretch>
        </p:blipFill>
        <p:spPr>
          <a:xfrm>
            <a:off x="3919342" y="1879678"/>
            <a:ext cx="3084773" cy="1044030"/>
          </a:xfrm>
          <a:prstGeom prst="rect">
            <a:avLst/>
          </a:prstGeom>
        </p:spPr>
      </p:pic>
      <p:sp>
        <p:nvSpPr>
          <p:cNvPr id="7" name="TextBox 6">
            <a:extLst>
              <a:ext uri="{FF2B5EF4-FFF2-40B4-BE49-F238E27FC236}">
                <a16:creationId xmlns:a16="http://schemas.microsoft.com/office/drawing/2014/main" id="{7ADF6214-2AB4-7865-D440-A88186F74C93}"/>
              </a:ext>
            </a:extLst>
          </p:cNvPr>
          <p:cNvSpPr txBox="1"/>
          <p:nvPr/>
        </p:nvSpPr>
        <p:spPr>
          <a:xfrm>
            <a:off x="742361" y="2695923"/>
            <a:ext cx="6103854" cy="2308324"/>
          </a:xfrm>
          <a:prstGeom prst="rect">
            <a:avLst/>
          </a:prstGeom>
          <a:noFill/>
        </p:spPr>
        <p:txBody>
          <a:bodyPr wrap="square">
            <a:spAutoFit/>
          </a:bodyPr>
          <a:lstStyle/>
          <a:p>
            <a:r>
              <a:rPr lang="en-US" dirty="0"/>
              <a:t>Update Dictionary</a:t>
            </a:r>
          </a:p>
          <a:p>
            <a:endParaRPr lang="en-US" dirty="0"/>
          </a:p>
          <a:p>
            <a:r>
              <a:rPr lang="en-US" dirty="0"/>
              <a:t>The update() method will update the dictionary with the items from a given argument. If the item does not exist, the item will be added.</a:t>
            </a:r>
          </a:p>
          <a:p>
            <a:endParaRPr lang="en-US" dirty="0"/>
          </a:p>
          <a:p>
            <a:r>
              <a:rPr lang="en-US" dirty="0"/>
              <a:t>The argument must be a dictionary, or an </a:t>
            </a:r>
            <a:r>
              <a:rPr lang="en-US" dirty="0" err="1"/>
              <a:t>iterable</a:t>
            </a:r>
            <a:r>
              <a:rPr lang="en-US" dirty="0"/>
              <a:t> object with </a:t>
            </a:r>
            <a:r>
              <a:rPr lang="en-US" dirty="0" err="1"/>
              <a:t>key:value</a:t>
            </a:r>
            <a:r>
              <a:rPr lang="en-US" dirty="0"/>
              <a:t> pairs.</a:t>
            </a:r>
            <a:endParaRPr lang="en-PH" dirty="0"/>
          </a:p>
        </p:txBody>
      </p:sp>
      <p:sp>
        <p:nvSpPr>
          <p:cNvPr id="8" name="Rectangle 1">
            <a:extLst>
              <a:ext uri="{FF2B5EF4-FFF2-40B4-BE49-F238E27FC236}">
                <a16:creationId xmlns:a16="http://schemas.microsoft.com/office/drawing/2014/main" id="{ECAD1B63-895A-CA77-C5C6-23E6A1A53BC7}"/>
              </a:ext>
            </a:extLst>
          </p:cNvPr>
          <p:cNvSpPr>
            <a:spLocks noChangeArrowheads="1"/>
          </p:cNvSpPr>
          <p:nvPr/>
        </p:nvSpPr>
        <p:spPr bwMode="auto">
          <a:xfrm>
            <a:off x="2518454" y="4942909"/>
            <a:ext cx="5886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Add a color item to the dictionary by using the </a:t>
            </a:r>
            <a:r>
              <a:rPr kumimoji="0" lang="en-US" altLang="en-US" sz="1600" b="0" i="0" u="none" strike="noStrike" cap="none" normalizeH="0" baseline="0" dirty="0">
                <a:ln>
                  <a:noFill/>
                </a:ln>
                <a:solidFill>
                  <a:schemeClr val="tx1"/>
                </a:solidFill>
                <a:effectLst/>
                <a:latin typeface="Arial Unicode MS"/>
              </a:rPr>
              <a:t>update()</a:t>
            </a:r>
            <a:r>
              <a:rPr kumimoji="0" lang="en-US" altLang="en-US" sz="1600" b="0" i="0" u="none" strike="noStrike" cap="none" normalizeH="0" baseline="0" dirty="0">
                <a:ln>
                  <a:noFill/>
                </a:ln>
                <a:solidFill>
                  <a:schemeClr val="tx1"/>
                </a:solidFill>
                <a:effectLst/>
              </a:rPr>
              <a:t> method</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590695EE-DAC3-EC4F-71A4-57F7D1752BB7}"/>
              </a:ext>
            </a:extLst>
          </p:cNvPr>
          <p:cNvPicPr>
            <a:picLocks noChangeAspect="1"/>
          </p:cNvPicPr>
          <p:nvPr/>
        </p:nvPicPr>
        <p:blipFill>
          <a:blip r:embed="rId3"/>
          <a:stretch>
            <a:fillRect/>
          </a:stretch>
        </p:blipFill>
        <p:spPr>
          <a:xfrm>
            <a:off x="8405002" y="4590227"/>
            <a:ext cx="3281027" cy="1444921"/>
          </a:xfrm>
          <a:prstGeom prst="rect">
            <a:avLst/>
          </a:prstGeom>
        </p:spPr>
      </p:pic>
    </p:spTree>
    <p:extLst>
      <p:ext uri="{BB962C8B-B14F-4D97-AF65-F5344CB8AC3E}">
        <p14:creationId xmlns:p14="http://schemas.microsoft.com/office/powerpoint/2010/main" val="207866690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48C3-C3CD-2A1B-7532-690DFBC481F1}"/>
              </a:ext>
            </a:extLst>
          </p:cNvPr>
          <p:cNvSpPr>
            <a:spLocks noGrp="1"/>
          </p:cNvSpPr>
          <p:nvPr>
            <p:ph type="title"/>
          </p:nvPr>
        </p:nvSpPr>
        <p:spPr/>
        <p:txBody>
          <a:bodyPr>
            <a:noAutofit/>
          </a:bodyPr>
          <a:lstStyle/>
          <a:p>
            <a:r>
              <a:rPr lang="en-PH" sz="1800" b="1" dirty="0"/>
              <a:t>Python - Remove Dictionary Items</a:t>
            </a:r>
            <a:br>
              <a:rPr lang="en-PH" sz="1800" b="1" dirty="0"/>
            </a:br>
            <a:r>
              <a:rPr lang="en-US" sz="1800" b="1" dirty="0"/>
              <a:t>Removing Items</a:t>
            </a:r>
            <a:br>
              <a:rPr lang="en-US" sz="1800" b="1" dirty="0"/>
            </a:br>
            <a:br>
              <a:rPr lang="en-US" sz="1800" b="1" dirty="0"/>
            </a:br>
            <a:r>
              <a:rPr lang="en-US" sz="1800" b="1" dirty="0"/>
              <a:t>There are several methods to remove items from a dictionary:</a:t>
            </a:r>
            <a:endParaRPr lang="en-PH" sz="1800" dirty="0"/>
          </a:p>
        </p:txBody>
      </p:sp>
      <p:sp>
        <p:nvSpPr>
          <p:cNvPr id="4" name="Rectangle 1">
            <a:extLst>
              <a:ext uri="{FF2B5EF4-FFF2-40B4-BE49-F238E27FC236}">
                <a16:creationId xmlns:a16="http://schemas.microsoft.com/office/drawing/2014/main" id="{6D301236-282B-1D18-3842-4A403B6FEEAE}"/>
              </a:ext>
            </a:extLst>
          </p:cNvPr>
          <p:cNvSpPr>
            <a:spLocks noGrp="1" noChangeArrowheads="1"/>
          </p:cNvSpPr>
          <p:nvPr>
            <p:ph idx="1"/>
          </p:nvPr>
        </p:nvSpPr>
        <p:spPr bwMode="auto">
          <a:xfrm>
            <a:off x="1281897" y="2135828"/>
            <a:ext cx="63825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a:ln>
                  <a:noFill/>
                </a:ln>
                <a:solidFill>
                  <a:schemeClr val="tx1"/>
                </a:solidFill>
                <a:effectLst/>
                <a:latin typeface="Arial Unicode MS"/>
              </a:rPr>
              <a:t>pop()</a:t>
            </a:r>
            <a:r>
              <a:rPr kumimoji="0" lang="en-US" altLang="en-US" sz="1800" b="0" i="0" u="none" strike="noStrike" cap="none" normalizeH="0" baseline="0" dirty="0">
                <a:ln>
                  <a:noFill/>
                </a:ln>
                <a:solidFill>
                  <a:schemeClr val="tx1"/>
                </a:solidFill>
                <a:effectLst/>
              </a:rPr>
              <a:t> method removes the item with the specified key 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15B4E56-784B-7A69-5469-90E007A922CE}"/>
              </a:ext>
            </a:extLst>
          </p:cNvPr>
          <p:cNvPicPr>
            <a:picLocks noChangeAspect="1"/>
          </p:cNvPicPr>
          <p:nvPr/>
        </p:nvPicPr>
        <p:blipFill>
          <a:blip r:embed="rId2"/>
          <a:stretch>
            <a:fillRect/>
          </a:stretch>
        </p:blipFill>
        <p:spPr>
          <a:xfrm>
            <a:off x="7799795" y="1975081"/>
            <a:ext cx="3436955" cy="1154618"/>
          </a:xfrm>
          <a:prstGeom prst="rect">
            <a:avLst/>
          </a:prstGeom>
        </p:spPr>
      </p:pic>
      <p:sp>
        <p:nvSpPr>
          <p:cNvPr id="8" name="TextBox 7">
            <a:extLst>
              <a:ext uri="{FF2B5EF4-FFF2-40B4-BE49-F238E27FC236}">
                <a16:creationId xmlns:a16="http://schemas.microsoft.com/office/drawing/2014/main" id="{6069D382-B94D-5062-3683-773440E62309}"/>
              </a:ext>
            </a:extLst>
          </p:cNvPr>
          <p:cNvSpPr txBox="1"/>
          <p:nvPr/>
        </p:nvSpPr>
        <p:spPr>
          <a:xfrm>
            <a:off x="607257" y="3472742"/>
            <a:ext cx="6103854" cy="1200329"/>
          </a:xfrm>
          <a:prstGeom prst="rect">
            <a:avLst/>
          </a:prstGeom>
          <a:noFill/>
        </p:spPr>
        <p:txBody>
          <a:bodyPr wrap="square">
            <a:spAutoFit/>
          </a:bodyPr>
          <a:lstStyle/>
          <a:p>
            <a:r>
              <a:rPr lang="en-US" dirty="0"/>
              <a:t>Example</a:t>
            </a:r>
          </a:p>
          <a:p>
            <a:endParaRPr lang="en-US" dirty="0"/>
          </a:p>
          <a:p>
            <a:r>
              <a:rPr lang="en-US" dirty="0"/>
              <a:t>The </a:t>
            </a:r>
            <a:r>
              <a:rPr lang="en-US" dirty="0" err="1"/>
              <a:t>popitem</a:t>
            </a:r>
            <a:r>
              <a:rPr lang="en-US" dirty="0"/>
              <a:t>() method removes the last inserted item (in versions before 3.7, a random item is removed instead):</a:t>
            </a:r>
            <a:endParaRPr lang="en-PH" dirty="0"/>
          </a:p>
        </p:txBody>
      </p:sp>
      <p:pic>
        <p:nvPicPr>
          <p:cNvPr id="10" name="Picture 9">
            <a:extLst>
              <a:ext uri="{FF2B5EF4-FFF2-40B4-BE49-F238E27FC236}">
                <a16:creationId xmlns:a16="http://schemas.microsoft.com/office/drawing/2014/main" id="{5AEB1235-CDFC-FC22-AC51-F2D2D91F72DB}"/>
              </a:ext>
            </a:extLst>
          </p:cNvPr>
          <p:cNvPicPr>
            <a:picLocks noChangeAspect="1"/>
          </p:cNvPicPr>
          <p:nvPr/>
        </p:nvPicPr>
        <p:blipFill>
          <a:blip r:embed="rId3"/>
          <a:stretch>
            <a:fillRect/>
          </a:stretch>
        </p:blipFill>
        <p:spPr>
          <a:xfrm>
            <a:off x="6711111" y="3569944"/>
            <a:ext cx="4063726" cy="1434303"/>
          </a:xfrm>
          <a:prstGeom prst="rect">
            <a:avLst/>
          </a:prstGeom>
        </p:spPr>
      </p:pic>
    </p:spTree>
    <p:extLst>
      <p:ext uri="{BB962C8B-B14F-4D97-AF65-F5344CB8AC3E}">
        <p14:creationId xmlns:p14="http://schemas.microsoft.com/office/powerpoint/2010/main" val="40025419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97BE-8203-4C27-BE79-56A6BC633BFE}"/>
              </a:ext>
            </a:extLst>
          </p:cNvPr>
          <p:cNvSpPr>
            <a:spLocks noGrp="1"/>
          </p:cNvSpPr>
          <p:nvPr>
            <p:ph type="title"/>
          </p:nvPr>
        </p:nvSpPr>
        <p:spPr/>
        <p:txBody>
          <a:bodyPr>
            <a:noAutofit/>
          </a:bodyPr>
          <a:lstStyle/>
          <a:p>
            <a:r>
              <a:rPr lang="en-PH" sz="1050" b="1" dirty="0"/>
              <a:t>Python - Loop Dictionaries</a:t>
            </a:r>
            <a:br>
              <a:rPr lang="en-PH" sz="1050" b="1" dirty="0"/>
            </a:br>
            <a:r>
              <a:rPr lang="en-US" sz="1050" b="1" dirty="0"/>
              <a:t>Loop Through a Dictionary</a:t>
            </a:r>
            <a:br>
              <a:rPr lang="en-US" sz="1050" b="1" dirty="0"/>
            </a:br>
            <a:br>
              <a:rPr lang="en-US" sz="1050" b="1" dirty="0"/>
            </a:br>
            <a:r>
              <a:rPr lang="en-US" sz="1050" b="1" dirty="0"/>
              <a:t>You can loop through a dictionary by using a for loop.</a:t>
            </a:r>
            <a:br>
              <a:rPr lang="en-US" sz="1050" b="1" dirty="0"/>
            </a:br>
            <a:br>
              <a:rPr lang="en-US" sz="1050" b="1" dirty="0"/>
            </a:br>
            <a:r>
              <a:rPr lang="en-US" sz="1050" b="1" dirty="0"/>
              <a:t>When looping through a dictionary, the return value are the keys of the dictionary, but there are methods to return the values as well.</a:t>
            </a:r>
            <a:endParaRPr lang="en-PH" sz="1050" dirty="0"/>
          </a:p>
        </p:txBody>
      </p:sp>
      <p:sp>
        <p:nvSpPr>
          <p:cNvPr id="3" name="Content Placeholder 2">
            <a:extLst>
              <a:ext uri="{FF2B5EF4-FFF2-40B4-BE49-F238E27FC236}">
                <a16:creationId xmlns:a16="http://schemas.microsoft.com/office/drawing/2014/main" id="{658419F6-921B-344F-5D83-B7CFDC915FDB}"/>
              </a:ext>
            </a:extLst>
          </p:cNvPr>
          <p:cNvSpPr>
            <a:spLocks noGrp="1"/>
          </p:cNvSpPr>
          <p:nvPr>
            <p:ph idx="1"/>
          </p:nvPr>
        </p:nvSpPr>
        <p:spPr>
          <a:xfrm>
            <a:off x="1451578" y="2006305"/>
            <a:ext cx="9603275" cy="3450613"/>
          </a:xfrm>
        </p:spPr>
        <p:txBody>
          <a:bodyPr/>
          <a:lstStyle/>
          <a:p>
            <a:r>
              <a:rPr lang="en-US" b="1" dirty="0"/>
              <a:t>Example</a:t>
            </a:r>
          </a:p>
          <a:p>
            <a:r>
              <a:rPr lang="en-US" dirty="0"/>
              <a:t>Print all key names in the dictionary, one by one:</a:t>
            </a:r>
          </a:p>
          <a:p>
            <a:endParaRPr lang="en-PH" dirty="0"/>
          </a:p>
        </p:txBody>
      </p:sp>
      <p:pic>
        <p:nvPicPr>
          <p:cNvPr id="5" name="Picture 4">
            <a:extLst>
              <a:ext uri="{FF2B5EF4-FFF2-40B4-BE49-F238E27FC236}">
                <a16:creationId xmlns:a16="http://schemas.microsoft.com/office/drawing/2014/main" id="{F38CF58E-BE3A-D86F-A9E7-BEC5DBD83185}"/>
              </a:ext>
            </a:extLst>
          </p:cNvPr>
          <p:cNvPicPr>
            <a:picLocks noChangeAspect="1"/>
          </p:cNvPicPr>
          <p:nvPr/>
        </p:nvPicPr>
        <p:blipFill>
          <a:blip r:embed="rId2"/>
          <a:stretch>
            <a:fillRect/>
          </a:stretch>
        </p:blipFill>
        <p:spPr>
          <a:xfrm>
            <a:off x="7348474" y="2006305"/>
            <a:ext cx="2794767" cy="830679"/>
          </a:xfrm>
          <a:prstGeom prst="rect">
            <a:avLst/>
          </a:prstGeom>
        </p:spPr>
      </p:pic>
      <p:sp>
        <p:nvSpPr>
          <p:cNvPr id="7" name="TextBox 6">
            <a:extLst>
              <a:ext uri="{FF2B5EF4-FFF2-40B4-BE49-F238E27FC236}">
                <a16:creationId xmlns:a16="http://schemas.microsoft.com/office/drawing/2014/main" id="{C69E1E6D-4A99-576E-9D6B-BDB8F2693A91}"/>
              </a:ext>
            </a:extLst>
          </p:cNvPr>
          <p:cNvSpPr txBox="1"/>
          <p:nvPr/>
        </p:nvSpPr>
        <p:spPr>
          <a:xfrm>
            <a:off x="1244620" y="3301442"/>
            <a:ext cx="6103854" cy="646331"/>
          </a:xfrm>
          <a:prstGeom prst="rect">
            <a:avLst/>
          </a:prstGeom>
          <a:noFill/>
        </p:spPr>
        <p:txBody>
          <a:bodyPr wrap="square">
            <a:spAutoFit/>
          </a:bodyPr>
          <a:lstStyle/>
          <a:p>
            <a:r>
              <a:rPr lang="en-US" b="1" dirty="0"/>
              <a:t>Example</a:t>
            </a:r>
          </a:p>
          <a:p>
            <a:r>
              <a:rPr lang="en-US" dirty="0"/>
              <a:t>Print all </a:t>
            </a:r>
            <a:r>
              <a:rPr lang="en-US" i="1" dirty="0"/>
              <a:t>values</a:t>
            </a:r>
            <a:r>
              <a:rPr lang="en-US" dirty="0"/>
              <a:t> in the dictionary, one by one:</a:t>
            </a:r>
          </a:p>
        </p:txBody>
      </p:sp>
      <p:pic>
        <p:nvPicPr>
          <p:cNvPr id="9" name="Picture 8">
            <a:extLst>
              <a:ext uri="{FF2B5EF4-FFF2-40B4-BE49-F238E27FC236}">
                <a16:creationId xmlns:a16="http://schemas.microsoft.com/office/drawing/2014/main" id="{FBB29C07-E038-B9BF-18C3-26C187A05011}"/>
              </a:ext>
            </a:extLst>
          </p:cNvPr>
          <p:cNvPicPr>
            <a:picLocks noChangeAspect="1"/>
          </p:cNvPicPr>
          <p:nvPr/>
        </p:nvPicPr>
        <p:blipFill>
          <a:blip r:embed="rId3"/>
          <a:stretch>
            <a:fillRect/>
          </a:stretch>
        </p:blipFill>
        <p:spPr>
          <a:xfrm>
            <a:off x="6533063" y="3430279"/>
            <a:ext cx="3610178" cy="830679"/>
          </a:xfrm>
          <a:prstGeom prst="rect">
            <a:avLst/>
          </a:prstGeom>
        </p:spPr>
      </p:pic>
    </p:spTree>
    <p:extLst>
      <p:ext uri="{BB962C8B-B14F-4D97-AF65-F5344CB8AC3E}">
        <p14:creationId xmlns:p14="http://schemas.microsoft.com/office/powerpoint/2010/main" val="2941382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E538-F91F-9D17-83F5-D43612EB158B}"/>
              </a:ext>
            </a:extLst>
          </p:cNvPr>
          <p:cNvSpPr>
            <a:spLocks noGrp="1"/>
          </p:cNvSpPr>
          <p:nvPr>
            <p:ph type="title"/>
          </p:nvPr>
        </p:nvSpPr>
        <p:spPr/>
        <p:txBody>
          <a:bodyPr>
            <a:noAutofit/>
          </a:bodyPr>
          <a:lstStyle/>
          <a:p>
            <a:r>
              <a:rPr lang="en-PH" sz="1050" b="1" dirty="0"/>
              <a:t>Python - Copy Dictionaries</a:t>
            </a:r>
            <a:br>
              <a:rPr lang="en-PH" sz="1050" b="1" dirty="0"/>
            </a:br>
            <a:r>
              <a:rPr lang="en-US" sz="1050" b="1" dirty="0"/>
              <a:t>Copy a Dictionary</a:t>
            </a:r>
            <a:br>
              <a:rPr lang="en-US" sz="1050" b="1" dirty="0"/>
            </a:br>
            <a:br>
              <a:rPr lang="en-US" sz="1050" b="1" dirty="0"/>
            </a:br>
            <a:r>
              <a:rPr lang="en-US" sz="1050" b="1" dirty="0"/>
              <a:t>You cannot copy a dictionary simply by typing dict2 = dict1, because: dict2 will only be a reference to dict1, and changes made in dict1 will automatically also be made in dict2.</a:t>
            </a:r>
            <a:br>
              <a:rPr lang="en-US" sz="1050" b="1" dirty="0"/>
            </a:br>
            <a:br>
              <a:rPr lang="en-US" sz="1050" b="1" dirty="0"/>
            </a:br>
            <a:r>
              <a:rPr lang="en-US" sz="1050" b="1" dirty="0"/>
              <a:t>There are ways to make a copy, one way is to use the built-in Dictionary method copy().</a:t>
            </a:r>
            <a:endParaRPr lang="en-PH" sz="1050" dirty="0"/>
          </a:p>
        </p:txBody>
      </p:sp>
      <p:sp>
        <p:nvSpPr>
          <p:cNvPr id="4" name="Rectangle 1">
            <a:extLst>
              <a:ext uri="{FF2B5EF4-FFF2-40B4-BE49-F238E27FC236}">
                <a16:creationId xmlns:a16="http://schemas.microsoft.com/office/drawing/2014/main" id="{0667699E-8BA8-C127-776A-586572A1D171}"/>
              </a:ext>
            </a:extLst>
          </p:cNvPr>
          <p:cNvSpPr>
            <a:spLocks noGrp="1" noChangeArrowheads="1"/>
          </p:cNvSpPr>
          <p:nvPr>
            <p:ph idx="1"/>
          </p:nvPr>
        </p:nvSpPr>
        <p:spPr bwMode="auto">
          <a:xfrm>
            <a:off x="1451579" y="2072338"/>
            <a:ext cx="48253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Make a copy of a dictionary with the </a:t>
            </a:r>
            <a:r>
              <a:rPr kumimoji="0" lang="en-US" altLang="en-US" sz="1600" b="0" i="0" u="none" strike="noStrike" cap="none" normalizeH="0" baseline="0" dirty="0">
                <a:ln>
                  <a:noFill/>
                </a:ln>
                <a:solidFill>
                  <a:schemeClr val="tx1"/>
                </a:solidFill>
                <a:effectLst/>
                <a:latin typeface="Arial Unicode MS"/>
              </a:rPr>
              <a:t>copy()</a:t>
            </a:r>
            <a:r>
              <a:rPr kumimoji="0" lang="en-US" altLang="en-US" sz="1600" b="0" i="0" u="none" strike="noStrike" cap="none" normalizeH="0" baseline="0" dirty="0">
                <a:ln>
                  <a:noFill/>
                </a:ln>
                <a:solidFill>
                  <a:schemeClr val="tx1"/>
                </a:solidFill>
                <a:effectLst/>
              </a:rPr>
              <a:t>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C0DDF60-D9A5-2A35-619C-ED33BDA58A43}"/>
              </a:ext>
            </a:extLst>
          </p:cNvPr>
          <p:cNvPicPr>
            <a:picLocks noChangeAspect="1"/>
          </p:cNvPicPr>
          <p:nvPr/>
        </p:nvPicPr>
        <p:blipFill>
          <a:blip r:embed="rId2"/>
          <a:stretch>
            <a:fillRect/>
          </a:stretch>
        </p:blipFill>
        <p:spPr>
          <a:xfrm>
            <a:off x="6497906" y="1979545"/>
            <a:ext cx="3051447" cy="1013548"/>
          </a:xfrm>
          <a:prstGeom prst="rect">
            <a:avLst/>
          </a:prstGeom>
        </p:spPr>
      </p:pic>
      <p:sp>
        <p:nvSpPr>
          <p:cNvPr id="7" name="Rectangle 2">
            <a:extLst>
              <a:ext uri="{FF2B5EF4-FFF2-40B4-BE49-F238E27FC236}">
                <a16:creationId xmlns:a16="http://schemas.microsoft.com/office/drawing/2014/main" id="{10F40D9A-F5DE-90F8-8095-F0E5CD3F6D14}"/>
              </a:ext>
            </a:extLst>
          </p:cNvPr>
          <p:cNvSpPr>
            <a:spLocks noChangeArrowheads="1"/>
          </p:cNvSpPr>
          <p:nvPr/>
        </p:nvSpPr>
        <p:spPr bwMode="auto">
          <a:xfrm>
            <a:off x="820133" y="3429000"/>
            <a:ext cx="41585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Make a copy of a dictionary with the </a:t>
            </a:r>
            <a:r>
              <a:rPr kumimoji="0" lang="en-US" altLang="en-US" sz="1400" b="0" i="0" u="none" strike="noStrike" cap="none" normalizeH="0" baseline="0" dirty="0" err="1">
                <a:ln>
                  <a:noFill/>
                </a:ln>
                <a:solidFill>
                  <a:schemeClr val="tx1"/>
                </a:solidFill>
                <a:effectLst/>
                <a:latin typeface="Arial Unicode MS"/>
              </a:rPr>
              <a:t>dict</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function: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3711672-EC6D-3AFB-A691-1B1206D63727}"/>
              </a:ext>
            </a:extLst>
          </p:cNvPr>
          <p:cNvPicPr>
            <a:picLocks noChangeAspect="1"/>
          </p:cNvPicPr>
          <p:nvPr/>
        </p:nvPicPr>
        <p:blipFill>
          <a:blip r:embed="rId3"/>
          <a:stretch>
            <a:fillRect/>
          </a:stretch>
        </p:blipFill>
        <p:spPr>
          <a:xfrm>
            <a:off x="5614385" y="3228901"/>
            <a:ext cx="3416493" cy="1229977"/>
          </a:xfrm>
          <a:prstGeom prst="rect">
            <a:avLst/>
          </a:prstGeom>
        </p:spPr>
      </p:pic>
    </p:spTree>
    <p:extLst>
      <p:ext uri="{BB962C8B-B14F-4D97-AF65-F5344CB8AC3E}">
        <p14:creationId xmlns:p14="http://schemas.microsoft.com/office/powerpoint/2010/main" val="18742755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D041-5CA3-7D2D-197D-0691CF7F12FD}"/>
              </a:ext>
            </a:extLst>
          </p:cNvPr>
          <p:cNvSpPr>
            <a:spLocks noGrp="1"/>
          </p:cNvSpPr>
          <p:nvPr>
            <p:ph type="title"/>
          </p:nvPr>
        </p:nvSpPr>
        <p:spPr/>
        <p:txBody>
          <a:bodyPr>
            <a:normAutofit/>
          </a:bodyPr>
          <a:lstStyle/>
          <a:p>
            <a:r>
              <a:rPr lang="en-PH" sz="1600" b="1" dirty="0"/>
              <a:t>Python - Nested Dictionaries</a:t>
            </a:r>
            <a:br>
              <a:rPr lang="en-PH" sz="1600" b="1" dirty="0"/>
            </a:br>
            <a:r>
              <a:rPr lang="en-US" sz="1600" b="1" dirty="0"/>
              <a:t>Nested Dictionaries</a:t>
            </a:r>
            <a:br>
              <a:rPr lang="en-US" sz="1600" b="1" dirty="0"/>
            </a:br>
            <a:br>
              <a:rPr lang="en-US" sz="1600" b="1" dirty="0"/>
            </a:br>
            <a:r>
              <a:rPr lang="en-US" sz="1600" b="1" dirty="0"/>
              <a:t>A dictionary can contain dictionaries, this is called nested dictionaries.</a:t>
            </a:r>
            <a:endParaRPr lang="en-PH" sz="1600" dirty="0"/>
          </a:p>
        </p:txBody>
      </p:sp>
      <p:sp>
        <p:nvSpPr>
          <p:cNvPr id="3" name="Content Placeholder 2">
            <a:extLst>
              <a:ext uri="{FF2B5EF4-FFF2-40B4-BE49-F238E27FC236}">
                <a16:creationId xmlns:a16="http://schemas.microsoft.com/office/drawing/2014/main" id="{9101BF73-9B26-0139-B6CD-1F775236484E}"/>
              </a:ext>
            </a:extLst>
          </p:cNvPr>
          <p:cNvSpPr>
            <a:spLocks noGrp="1"/>
          </p:cNvSpPr>
          <p:nvPr>
            <p:ph idx="1"/>
          </p:nvPr>
        </p:nvSpPr>
        <p:spPr/>
        <p:txBody>
          <a:bodyPr/>
          <a:lstStyle/>
          <a:p>
            <a:r>
              <a:rPr lang="en-US" b="1" dirty="0"/>
              <a:t>Example</a:t>
            </a:r>
          </a:p>
          <a:p>
            <a:r>
              <a:rPr lang="en-US" dirty="0"/>
              <a:t>Create a dictionary that contain three dictionaries:</a:t>
            </a:r>
          </a:p>
          <a:p>
            <a:endParaRPr lang="en-PH" dirty="0"/>
          </a:p>
        </p:txBody>
      </p:sp>
      <p:pic>
        <p:nvPicPr>
          <p:cNvPr id="5" name="Picture 4">
            <a:extLst>
              <a:ext uri="{FF2B5EF4-FFF2-40B4-BE49-F238E27FC236}">
                <a16:creationId xmlns:a16="http://schemas.microsoft.com/office/drawing/2014/main" id="{6FB011F9-B70A-01D2-4E4E-F16217C1FB88}"/>
              </a:ext>
            </a:extLst>
          </p:cNvPr>
          <p:cNvPicPr>
            <a:picLocks noChangeAspect="1"/>
          </p:cNvPicPr>
          <p:nvPr/>
        </p:nvPicPr>
        <p:blipFill>
          <a:blip r:embed="rId2"/>
          <a:stretch>
            <a:fillRect/>
          </a:stretch>
        </p:blipFill>
        <p:spPr>
          <a:xfrm>
            <a:off x="7305489" y="1940722"/>
            <a:ext cx="4355468" cy="1895988"/>
          </a:xfrm>
          <a:prstGeom prst="rect">
            <a:avLst/>
          </a:prstGeom>
        </p:spPr>
      </p:pic>
      <p:sp>
        <p:nvSpPr>
          <p:cNvPr id="7" name="TextBox 6">
            <a:extLst>
              <a:ext uri="{FF2B5EF4-FFF2-40B4-BE49-F238E27FC236}">
                <a16:creationId xmlns:a16="http://schemas.microsoft.com/office/drawing/2014/main" id="{DCDE7BCE-32EC-0E4A-A2D3-7ED01761A542}"/>
              </a:ext>
            </a:extLst>
          </p:cNvPr>
          <p:cNvSpPr txBox="1"/>
          <p:nvPr/>
        </p:nvSpPr>
        <p:spPr>
          <a:xfrm>
            <a:off x="600958" y="4426134"/>
            <a:ext cx="6103854" cy="923330"/>
          </a:xfrm>
          <a:prstGeom prst="rect">
            <a:avLst/>
          </a:prstGeom>
          <a:noFill/>
        </p:spPr>
        <p:txBody>
          <a:bodyPr wrap="square">
            <a:spAutoFit/>
          </a:bodyPr>
          <a:lstStyle/>
          <a:p>
            <a:r>
              <a:rPr lang="en-US" b="1" dirty="0"/>
              <a:t>Example</a:t>
            </a:r>
          </a:p>
          <a:p>
            <a:r>
              <a:rPr lang="en-US" dirty="0"/>
              <a:t>Create three dictionaries, then create one dictionary that will contain the other three dictionaries:</a:t>
            </a:r>
          </a:p>
        </p:txBody>
      </p:sp>
      <p:pic>
        <p:nvPicPr>
          <p:cNvPr id="9" name="Picture 8">
            <a:extLst>
              <a:ext uri="{FF2B5EF4-FFF2-40B4-BE49-F238E27FC236}">
                <a16:creationId xmlns:a16="http://schemas.microsoft.com/office/drawing/2014/main" id="{B75E18A0-49B3-D64A-3F58-D37AF6080895}"/>
              </a:ext>
            </a:extLst>
          </p:cNvPr>
          <p:cNvPicPr>
            <a:picLocks noChangeAspect="1"/>
          </p:cNvPicPr>
          <p:nvPr/>
        </p:nvPicPr>
        <p:blipFill>
          <a:blip r:embed="rId3"/>
          <a:stretch>
            <a:fillRect/>
          </a:stretch>
        </p:blipFill>
        <p:spPr>
          <a:xfrm>
            <a:off x="6770800" y="4094429"/>
            <a:ext cx="4355468" cy="1959052"/>
          </a:xfrm>
          <a:prstGeom prst="rect">
            <a:avLst/>
          </a:prstGeom>
        </p:spPr>
      </p:pic>
    </p:spTree>
    <p:extLst>
      <p:ext uri="{BB962C8B-B14F-4D97-AF65-F5344CB8AC3E}">
        <p14:creationId xmlns:p14="http://schemas.microsoft.com/office/powerpoint/2010/main" val="113804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FC2C-AF4F-7E35-7BA8-DEC07CC8EDA1}"/>
              </a:ext>
            </a:extLst>
          </p:cNvPr>
          <p:cNvSpPr>
            <a:spLocks noGrp="1"/>
          </p:cNvSpPr>
          <p:nvPr>
            <p:ph type="title"/>
          </p:nvPr>
        </p:nvSpPr>
        <p:spPr/>
        <p:txBody>
          <a:bodyPr>
            <a:normAutofit/>
          </a:bodyPr>
          <a:lstStyle/>
          <a:p>
            <a:r>
              <a:rPr lang="en-PH" sz="1600" b="1" dirty="0"/>
              <a:t>Python Dictionary Methods</a:t>
            </a:r>
            <a:br>
              <a:rPr lang="en-PH" sz="1600" b="1" dirty="0"/>
            </a:br>
            <a:r>
              <a:rPr lang="en-US" sz="1600" b="1" dirty="0"/>
              <a:t>Dictionary Methods</a:t>
            </a:r>
            <a:br>
              <a:rPr lang="en-US" sz="1600" b="1" dirty="0"/>
            </a:br>
            <a:br>
              <a:rPr lang="en-US" sz="1600" b="1" dirty="0"/>
            </a:br>
            <a:r>
              <a:rPr lang="en-US" sz="1600" b="1" dirty="0"/>
              <a:t>Python has a set of built-in methods that you can use on dictionaries.</a:t>
            </a:r>
            <a:endParaRPr lang="en-PH" sz="1600" dirty="0"/>
          </a:p>
        </p:txBody>
      </p:sp>
      <p:pic>
        <p:nvPicPr>
          <p:cNvPr id="5" name="Content Placeholder 4">
            <a:extLst>
              <a:ext uri="{FF2B5EF4-FFF2-40B4-BE49-F238E27FC236}">
                <a16:creationId xmlns:a16="http://schemas.microsoft.com/office/drawing/2014/main" id="{B36F5277-7513-7C08-414C-63051F30F8A6}"/>
              </a:ext>
            </a:extLst>
          </p:cNvPr>
          <p:cNvPicPr>
            <a:picLocks noGrp="1" noChangeAspect="1"/>
          </p:cNvPicPr>
          <p:nvPr>
            <p:ph idx="1"/>
          </p:nvPr>
        </p:nvPicPr>
        <p:blipFill>
          <a:blip r:embed="rId2"/>
          <a:stretch>
            <a:fillRect/>
          </a:stretch>
        </p:blipFill>
        <p:spPr>
          <a:xfrm>
            <a:off x="2111604" y="2007908"/>
            <a:ext cx="8418136" cy="3544479"/>
          </a:xfrm>
        </p:spPr>
      </p:pic>
    </p:spTree>
    <p:extLst>
      <p:ext uri="{BB962C8B-B14F-4D97-AF65-F5344CB8AC3E}">
        <p14:creationId xmlns:p14="http://schemas.microsoft.com/office/powerpoint/2010/main" val="15961867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622E-8C28-F44E-5A5C-6DE8FCAD2BF5}"/>
              </a:ext>
            </a:extLst>
          </p:cNvPr>
          <p:cNvSpPr>
            <a:spLocks noGrp="1"/>
          </p:cNvSpPr>
          <p:nvPr>
            <p:ph type="title"/>
          </p:nvPr>
        </p:nvSpPr>
        <p:spPr/>
        <p:txBody>
          <a:bodyPr/>
          <a:lstStyle/>
          <a:p>
            <a:r>
              <a:rPr lang="en-PH" dirty="0"/>
              <a:t>Python If ... Else</a:t>
            </a:r>
            <a:br>
              <a:rPr lang="en-PH" dirty="0"/>
            </a:br>
            <a:endParaRPr lang="en-PH" dirty="0"/>
          </a:p>
        </p:txBody>
      </p:sp>
      <p:sp>
        <p:nvSpPr>
          <p:cNvPr id="3" name="Content Placeholder 2">
            <a:extLst>
              <a:ext uri="{FF2B5EF4-FFF2-40B4-BE49-F238E27FC236}">
                <a16:creationId xmlns:a16="http://schemas.microsoft.com/office/drawing/2014/main" id="{C69F1A43-9658-38C1-A9D8-0E30925A248C}"/>
              </a:ext>
            </a:extLst>
          </p:cNvPr>
          <p:cNvSpPr>
            <a:spLocks noGrp="1"/>
          </p:cNvSpPr>
          <p:nvPr>
            <p:ph idx="1"/>
          </p:nvPr>
        </p:nvSpPr>
        <p:spPr/>
        <p:txBody>
          <a:bodyPr>
            <a:normAutofit fontScale="70000" lnSpcReduction="20000"/>
          </a:bodyPr>
          <a:lstStyle/>
          <a:p>
            <a:r>
              <a:rPr lang="en-US" b="1" dirty="0"/>
              <a:t>Python Conditions and If statements</a:t>
            </a:r>
          </a:p>
          <a:p>
            <a:r>
              <a:rPr lang="en-US" dirty="0"/>
              <a:t>Python supports the usual logical conditions from mathematics:</a:t>
            </a:r>
          </a:p>
          <a:p>
            <a:pPr>
              <a:buFont typeface="Arial" panose="020B0604020202020204" pitchFamily="34" charset="0"/>
              <a:buChar char="•"/>
            </a:pPr>
            <a:r>
              <a:rPr lang="en-US" dirty="0"/>
              <a:t>Equals: a == b</a:t>
            </a:r>
          </a:p>
          <a:p>
            <a:pPr>
              <a:buFont typeface="Arial" panose="020B0604020202020204" pitchFamily="34" charset="0"/>
              <a:buChar char="•"/>
            </a:pPr>
            <a:r>
              <a:rPr lang="en-US" dirty="0"/>
              <a:t>Not Equals: a != b</a:t>
            </a:r>
          </a:p>
          <a:p>
            <a:pPr>
              <a:buFont typeface="Arial" panose="020B0604020202020204" pitchFamily="34" charset="0"/>
              <a:buChar char="•"/>
            </a:pPr>
            <a:r>
              <a:rPr lang="en-US" dirty="0"/>
              <a:t>Less than: a &lt; b</a:t>
            </a:r>
          </a:p>
          <a:p>
            <a:pPr>
              <a:buFont typeface="Arial" panose="020B0604020202020204" pitchFamily="34" charset="0"/>
              <a:buChar char="•"/>
            </a:pPr>
            <a:r>
              <a:rPr lang="en-US" dirty="0"/>
              <a:t>Less than or equal to: a &lt;= b</a:t>
            </a:r>
          </a:p>
          <a:p>
            <a:pPr>
              <a:buFont typeface="Arial" panose="020B0604020202020204" pitchFamily="34" charset="0"/>
              <a:buChar char="•"/>
            </a:pPr>
            <a:r>
              <a:rPr lang="en-US" dirty="0"/>
              <a:t>Greater than: a &gt; b</a:t>
            </a:r>
          </a:p>
          <a:p>
            <a:pPr>
              <a:buFont typeface="Arial" panose="020B0604020202020204" pitchFamily="34" charset="0"/>
              <a:buChar char="•"/>
            </a:pPr>
            <a:r>
              <a:rPr lang="en-US" dirty="0"/>
              <a:t>Greater than or equal to: a &gt;= b</a:t>
            </a:r>
          </a:p>
          <a:p>
            <a:r>
              <a:rPr lang="en-US" dirty="0"/>
              <a:t>These conditions can be used in several ways, most commonly in "if statements" and loops.</a:t>
            </a:r>
          </a:p>
          <a:p>
            <a:r>
              <a:rPr lang="en-US" dirty="0"/>
              <a:t>An "if statement" is written by using the if keyword.</a:t>
            </a:r>
          </a:p>
          <a:p>
            <a:endParaRPr lang="en-PH" dirty="0"/>
          </a:p>
        </p:txBody>
      </p:sp>
    </p:spTree>
    <p:extLst>
      <p:ext uri="{BB962C8B-B14F-4D97-AF65-F5344CB8AC3E}">
        <p14:creationId xmlns:p14="http://schemas.microsoft.com/office/powerpoint/2010/main" val="219930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AB99-A760-0B48-9AB5-492D57B26229}"/>
              </a:ext>
            </a:extLst>
          </p:cNvPr>
          <p:cNvSpPr>
            <a:spLocks noGrp="1"/>
          </p:cNvSpPr>
          <p:nvPr>
            <p:ph type="title"/>
          </p:nvPr>
        </p:nvSpPr>
        <p:spPr/>
        <p:txBody>
          <a:bodyPr/>
          <a:lstStyle/>
          <a:p>
            <a:r>
              <a:rPr lang="en-PH" sz="3200" b="1" dirty="0"/>
              <a:t>Multi Line Comments</a:t>
            </a:r>
            <a:br>
              <a:rPr lang="en-PH" sz="3200" b="1" dirty="0"/>
            </a:br>
            <a:endParaRPr lang="en-PH" dirty="0"/>
          </a:p>
        </p:txBody>
      </p:sp>
      <p:sp>
        <p:nvSpPr>
          <p:cNvPr id="3" name="Content Placeholder 2">
            <a:extLst>
              <a:ext uri="{FF2B5EF4-FFF2-40B4-BE49-F238E27FC236}">
                <a16:creationId xmlns:a16="http://schemas.microsoft.com/office/drawing/2014/main" id="{02D23049-8AD6-7C26-A29E-F556FEC33529}"/>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does not really have a syntax for multi line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add a multiline comment you could insert a </a:t>
            </a:r>
            <a:r>
              <a:rPr kumimoji="0" lang="en-US" altLang="en-US" sz="1050" b="0" i="0" u="none" strike="noStrike" cap="none" normalizeH="0" baseline="0" dirty="0">
                <a:ln>
                  <a:noFill/>
                </a:ln>
                <a:solidFill>
                  <a:schemeClr val="tx1"/>
                </a:solidFill>
                <a:effectLst/>
                <a:latin typeface="Arial Unicode MS"/>
              </a:rPr>
              <a:t>#</a:t>
            </a:r>
            <a:r>
              <a:rPr kumimoji="0" lang="en-US" altLang="en-US" sz="900" b="0" i="0" u="none" strike="noStrike" cap="none" normalizeH="0" baseline="0" dirty="0">
                <a:ln>
                  <a:noFill/>
                </a:ln>
                <a:solidFill>
                  <a:schemeClr val="tx1"/>
                </a:solidFill>
                <a:effectLst/>
              </a:rPr>
              <a:t> for each line:</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PH" dirty="0"/>
          </a:p>
        </p:txBody>
      </p:sp>
      <p:sp>
        <p:nvSpPr>
          <p:cNvPr id="5" name="TextBox 4">
            <a:extLst>
              <a:ext uri="{FF2B5EF4-FFF2-40B4-BE49-F238E27FC236}">
                <a16:creationId xmlns:a16="http://schemas.microsoft.com/office/drawing/2014/main" id="{1CD5C150-1786-1E2D-A7DA-091321CF0445}"/>
              </a:ext>
            </a:extLst>
          </p:cNvPr>
          <p:cNvSpPr txBox="1"/>
          <p:nvPr/>
        </p:nvSpPr>
        <p:spPr>
          <a:xfrm>
            <a:off x="1769882" y="2978027"/>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583873A4-0202-9654-D754-A8408968DD41}"/>
              </a:ext>
            </a:extLst>
          </p:cNvPr>
          <p:cNvPicPr>
            <a:picLocks noChangeAspect="1"/>
          </p:cNvPicPr>
          <p:nvPr/>
        </p:nvPicPr>
        <p:blipFill>
          <a:blip r:embed="rId2"/>
          <a:stretch>
            <a:fillRect/>
          </a:stretch>
        </p:blipFill>
        <p:spPr>
          <a:xfrm>
            <a:off x="4517008" y="3162693"/>
            <a:ext cx="4240492" cy="2808979"/>
          </a:xfrm>
          <a:prstGeom prst="rect">
            <a:avLst/>
          </a:prstGeom>
        </p:spPr>
      </p:pic>
    </p:spTree>
    <p:extLst>
      <p:ext uri="{BB962C8B-B14F-4D97-AF65-F5344CB8AC3E}">
        <p14:creationId xmlns:p14="http://schemas.microsoft.com/office/powerpoint/2010/main" val="182818234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E0C1-382F-2934-420C-5E282337605D}"/>
              </a:ext>
            </a:extLst>
          </p:cNvPr>
          <p:cNvSpPr>
            <a:spLocks noGrp="1"/>
          </p:cNvSpPr>
          <p:nvPr>
            <p:ph type="title"/>
          </p:nvPr>
        </p:nvSpPr>
        <p:spPr/>
        <p:txBody>
          <a:bodyPr>
            <a:noAutofit/>
          </a:bodyPr>
          <a:lstStyle/>
          <a:p>
            <a:r>
              <a:rPr lang="en-PH" sz="2400" dirty="0"/>
              <a:t>Example</a:t>
            </a:r>
            <a:br>
              <a:rPr lang="en-PH" sz="2400" dirty="0"/>
            </a:br>
            <a:br>
              <a:rPr lang="en-PH" sz="2400" dirty="0"/>
            </a:br>
            <a:r>
              <a:rPr lang="en-PH" sz="2400" dirty="0"/>
              <a:t>If statement: </a:t>
            </a:r>
          </a:p>
        </p:txBody>
      </p:sp>
      <p:sp>
        <p:nvSpPr>
          <p:cNvPr id="3" name="Content Placeholder 2">
            <a:extLst>
              <a:ext uri="{FF2B5EF4-FFF2-40B4-BE49-F238E27FC236}">
                <a16:creationId xmlns:a16="http://schemas.microsoft.com/office/drawing/2014/main" id="{A405FB29-C189-68C5-91E9-F3BB86C13C26}"/>
              </a:ext>
            </a:extLst>
          </p:cNvPr>
          <p:cNvSpPr>
            <a:spLocks noGrp="1"/>
          </p:cNvSpPr>
          <p:nvPr>
            <p:ph idx="1"/>
          </p:nvPr>
        </p:nvSpPr>
        <p:spPr>
          <a:xfrm>
            <a:off x="650301" y="2015732"/>
            <a:ext cx="5326293" cy="2754231"/>
          </a:xfrm>
        </p:spPr>
        <p:txBody>
          <a:bodyPr>
            <a:normAutofit fontScale="77500" lnSpcReduction="20000"/>
          </a:bodyPr>
          <a:lstStyle/>
          <a:p>
            <a:r>
              <a:rPr lang="en-US" dirty="0"/>
              <a:t>In this example we use two variables, a and b, which are used as part of the if statement to test whether b is greater than a. As a is 33, and b is 200, we know that 200 is greater than 33, and so we print to screen that "b is greater than a".</a:t>
            </a:r>
          </a:p>
          <a:p>
            <a:r>
              <a:rPr lang="en-US" b="1" dirty="0"/>
              <a:t>Indentation</a:t>
            </a:r>
          </a:p>
          <a:p>
            <a:r>
              <a:rPr lang="en-US" dirty="0"/>
              <a:t>Python relies on indentation (whitespace at the beginning of a line) to define scope in the code. Other programming languages often use curly-brackets for this purpose. </a:t>
            </a:r>
          </a:p>
          <a:p>
            <a:endParaRPr lang="en-PH" dirty="0"/>
          </a:p>
        </p:txBody>
      </p:sp>
      <p:pic>
        <p:nvPicPr>
          <p:cNvPr id="5" name="Picture 4">
            <a:extLst>
              <a:ext uri="{FF2B5EF4-FFF2-40B4-BE49-F238E27FC236}">
                <a16:creationId xmlns:a16="http://schemas.microsoft.com/office/drawing/2014/main" id="{5FF9719D-0F00-D512-5D66-1912DE22F9D4}"/>
              </a:ext>
            </a:extLst>
          </p:cNvPr>
          <p:cNvPicPr>
            <a:picLocks noChangeAspect="1"/>
          </p:cNvPicPr>
          <p:nvPr/>
        </p:nvPicPr>
        <p:blipFill>
          <a:blip r:embed="rId2"/>
          <a:stretch>
            <a:fillRect/>
          </a:stretch>
        </p:blipFill>
        <p:spPr>
          <a:xfrm>
            <a:off x="4267042" y="804519"/>
            <a:ext cx="3048158" cy="890645"/>
          </a:xfrm>
          <a:prstGeom prst="rect">
            <a:avLst/>
          </a:prstGeom>
        </p:spPr>
      </p:pic>
      <p:sp>
        <p:nvSpPr>
          <p:cNvPr id="7" name="TextBox 6">
            <a:extLst>
              <a:ext uri="{FF2B5EF4-FFF2-40B4-BE49-F238E27FC236}">
                <a16:creationId xmlns:a16="http://schemas.microsoft.com/office/drawing/2014/main" id="{CD76D1CF-11B3-31A4-0600-AEFC63D67F08}"/>
              </a:ext>
            </a:extLst>
          </p:cNvPr>
          <p:cNvSpPr txBox="1"/>
          <p:nvPr/>
        </p:nvSpPr>
        <p:spPr>
          <a:xfrm>
            <a:off x="6215408" y="2091146"/>
            <a:ext cx="6103854" cy="646331"/>
          </a:xfrm>
          <a:prstGeom prst="rect">
            <a:avLst/>
          </a:prstGeom>
          <a:noFill/>
        </p:spPr>
        <p:txBody>
          <a:bodyPr wrap="square">
            <a:spAutoFit/>
          </a:bodyPr>
          <a:lstStyle/>
          <a:p>
            <a:r>
              <a:rPr lang="en-US" b="1" dirty="0"/>
              <a:t>Example</a:t>
            </a:r>
          </a:p>
          <a:p>
            <a:r>
              <a:rPr lang="en-US" dirty="0"/>
              <a:t>If statement, without indentation (will raise an error):</a:t>
            </a:r>
          </a:p>
        </p:txBody>
      </p:sp>
      <p:pic>
        <p:nvPicPr>
          <p:cNvPr id="9" name="Picture 8">
            <a:extLst>
              <a:ext uri="{FF2B5EF4-FFF2-40B4-BE49-F238E27FC236}">
                <a16:creationId xmlns:a16="http://schemas.microsoft.com/office/drawing/2014/main" id="{77DCEFFA-455B-96CD-3BE0-52F6AB4F729E}"/>
              </a:ext>
            </a:extLst>
          </p:cNvPr>
          <p:cNvPicPr>
            <a:picLocks noChangeAspect="1"/>
          </p:cNvPicPr>
          <p:nvPr/>
        </p:nvPicPr>
        <p:blipFill>
          <a:blip r:embed="rId3"/>
          <a:stretch>
            <a:fillRect/>
          </a:stretch>
        </p:blipFill>
        <p:spPr>
          <a:xfrm>
            <a:off x="6690767" y="2974869"/>
            <a:ext cx="4850932" cy="2294715"/>
          </a:xfrm>
          <a:prstGeom prst="rect">
            <a:avLst/>
          </a:prstGeom>
        </p:spPr>
      </p:pic>
    </p:spTree>
    <p:extLst>
      <p:ext uri="{BB962C8B-B14F-4D97-AF65-F5344CB8AC3E}">
        <p14:creationId xmlns:p14="http://schemas.microsoft.com/office/powerpoint/2010/main" val="76231782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A95B-1A25-B3A7-BC87-734CB7EE3600}"/>
              </a:ext>
            </a:extLst>
          </p:cNvPr>
          <p:cNvSpPr>
            <a:spLocks noGrp="1"/>
          </p:cNvSpPr>
          <p:nvPr>
            <p:ph type="title"/>
          </p:nvPr>
        </p:nvSpPr>
        <p:spPr/>
        <p:txBody>
          <a:bodyPr/>
          <a:lstStyle/>
          <a:p>
            <a:r>
              <a:rPr lang="en-PH" b="1" dirty="0"/>
              <a:t>Python While Loops</a:t>
            </a:r>
            <a:br>
              <a:rPr lang="en-PH" b="1" dirty="0"/>
            </a:br>
            <a:endParaRPr lang="en-PH" dirty="0"/>
          </a:p>
        </p:txBody>
      </p:sp>
      <p:sp>
        <p:nvSpPr>
          <p:cNvPr id="3" name="Content Placeholder 2">
            <a:extLst>
              <a:ext uri="{FF2B5EF4-FFF2-40B4-BE49-F238E27FC236}">
                <a16:creationId xmlns:a16="http://schemas.microsoft.com/office/drawing/2014/main" id="{4E5CF96B-C31E-E66D-7EA0-547D6135EE07}"/>
              </a:ext>
            </a:extLst>
          </p:cNvPr>
          <p:cNvSpPr>
            <a:spLocks noGrp="1"/>
          </p:cNvSpPr>
          <p:nvPr>
            <p:ph idx="1"/>
          </p:nvPr>
        </p:nvSpPr>
        <p:spPr>
          <a:xfrm>
            <a:off x="1140495" y="2015583"/>
            <a:ext cx="4798392" cy="2001558"/>
          </a:xfrm>
        </p:spPr>
        <p:txBody>
          <a:bodyPr>
            <a:normAutofit fontScale="62500" lnSpcReduction="20000"/>
          </a:bodyPr>
          <a:lstStyle/>
          <a:p>
            <a:r>
              <a:rPr lang="en-US" dirty="0"/>
              <a:t>Python Loops</a:t>
            </a:r>
          </a:p>
          <a:p>
            <a:endParaRPr lang="en-US" dirty="0"/>
          </a:p>
          <a:p>
            <a:r>
              <a:rPr lang="en-US" dirty="0"/>
              <a:t>Python has two primitive loop commands:</a:t>
            </a:r>
          </a:p>
          <a:p>
            <a:endParaRPr lang="en-US" dirty="0"/>
          </a:p>
          <a:p>
            <a:r>
              <a:rPr lang="en-US" dirty="0"/>
              <a:t>    while loops</a:t>
            </a:r>
          </a:p>
          <a:p>
            <a:r>
              <a:rPr lang="en-US" dirty="0"/>
              <a:t>    for loops</a:t>
            </a:r>
          </a:p>
          <a:p>
            <a:endParaRPr lang="en-US" dirty="0"/>
          </a:p>
          <a:p>
            <a:endParaRPr lang="en-PH" dirty="0"/>
          </a:p>
        </p:txBody>
      </p:sp>
      <p:sp>
        <p:nvSpPr>
          <p:cNvPr id="7" name="TextBox 6">
            <a:extLst>
              <a:ext uri="{FF2B5EF4-FFF2-40B4-BE49-F238E27FC236}">
                <a16:creationId xmlns:a16="http://schemas.microsoft.com/office/drawing/2014/main" id="{F128A494-7469-DC37-8CB6-70B9CC044FB1}"/>
              </a:ext>
            </a:extLst>
          </p:cNvPr>
          <p:cNvSpPr txBox="1"/>
          <p:nvPr/>
        </p:nvSpPr>
        <p:spPr>
          <a:xfrm>
            <a:off x="1213701" y="4178970"/>
            <a:ext cx="6103854" cy="1200329"/>
          </a:xfrm>
          <a:prstGeom prst="rect">
            <a:avLst/>
          </a:prstGeom>
          <a:noFill/>
        </p:spPr>
        <p:txBody>
          <a:bodyPr wrap="square">
            <a:spAutoFit/>
          </a:bodyPr>
          <a:lstStyle/>
          <a:p>
            <a:r>
              <a:rPr lang="en-US" dirty="0"/>
              <a:t>The while Loop</a:t>
            </a:r>
          </a:p>
          <a:p>
            <a:endParaRPr lang="en-US" dirty="0"/>
          </a:p>
          <a:p>
            <a:r>
              <a:rPr lang="en-US" dirty="0"/>
              <a:t>With the while loop we can execute a set of statements as long as a condition is true.</a:t>
            </a:r>
            <a:endParaRPr lang="en-PH" dirty="0"/>
          </a:p>
        </p:txBody>
      </p:sp>
      <p:sp>
        <p:nvSpPr>
          <p:cNvPr id="9" name="TextBox 8">
            <a:extLst>
              <a:ext uri="{FF2B5EF4-FFF2-40B4-BE49-F238E27FC236}">
                <a16:creationId xmlns:a16="http://schemas.microsoft.com/office/drawing/2014/main" id="{40167688-244A-36B9-5D76-15DFE6C8C54C}"/>
              </a:ext>
            </a:extLst>
          </p:cNvPr>
          <p:cNvSpPr txBox="1"/>
          <p:nvPr/>
        </p:nvSpPr>
        <p:spPr>
          <a:xfrm>
            <a:off x="7152587" y="2093032"/>
            <a:ext cx="6103854" cy="923330"/>
          </a:xfrm>
          <a:prstGeom prst="rect">
            <a:avLst/>
          </a:prstGeom>
          <a:noFill/>
        </p:spPr>
        <p:txBody>
          <a:bodyPr wrap="square">
            <a:spAutoFit/>
          </a:bodyPr>
          <a:lstStyle/>
          <a:p>
            <a:r>
              <a:rPr lang="en-US" dirty="0"/>
              <a:t>Example</a:t>
            </a:r>
          </a:p>
          <a:p>
            <a:endParaRPr lang="en-US" dirty="0"/>
          </a:p>
          <a:p>
            <a:r>
              <a:rPr lang="en-US" dirty="0"/>
              <a:t>Print </a:t>
            </a:r>
            <a:r>
              <a:rPr lang="en-US" dirty="0" err="1"/>
              <a:t>i</a:t>
            </a:r>
            <a:r>
              <a:rPr lang="en-US" dirty="0"/>
              <a:t> as long as </a:t>
            </a:r>
            <a:r>
              <a:rPr lang="en-US" dirty="0" err="1"/>
              <a:t>i</a:t>
            </a:r>
            <a:r>
              <a:rPr lang="en-US" dirty="0"/>
              <a:t> is less than 6:</a:t>
            </a:r>
            <a:endParaRPr lang="en-PH" dirty="0"/>
          </a:p>
        </p:txBody>
      </p:sp>
      <p:pic>
        <p:nvPicPr>
          <p:cNvPr id="11" name="Picture 10">
            <a:extLst>
              <a:ext uri="{FF2B5EF4-FFF2-40B4-BE49-F238E27FC236}">
                <a16:creationId xmlns:a16="http://schemas.microsoft.com/office/drawing/2014/main" id="{F065E96D-4BBC-9FA1-AD93-30BBAD307C8A}"/>
              </a:ext>
            </a:extLst>
          </p:cNvPr>
          <p:cNvPicPr>
            <a:picLocks noChangeAspect="1"/>
          </p:cNvPicPr>
          <p:nvPr/>
        </p:nvPicPr>
        <p:blipFill>
          <a:blip r:embed="rId2"/>
          <a:stretch>
            <a:fillRect/>
          </a:stretch>
        </p:blipFill>
        <p:spPr>
          <a:xfrm>
            <a:off x="7766270" y="3364627"/>
            <a:ext cx="3366786" cy="1362876"/>
          </a:xfrm>
          <a:prstGeom prst="rect">
            <a:avLst/>
          </a:prstGeom>
        </p:spPr>
      </p:pic>
    </p:spTree>
    <p:extLst>
      <p:ext uri="{BB962C8B-B14F-4D97-AF65-F5344CB8AC3E}">
        <p14:creationId xmlns:p14="http://schemas.microsoft.com/office/powerpoint/2010/main" val="4079216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54E7-6551-6525-C6A4-51E9968C1773}"/>
              </a:ext>
            </a:extLst>
          </p:cNvPr>
          <p:cNvSpPr>
            <a:spLocks noGrp="1"/>
          </p:cNvSpPr>
          <p:nvPr>
            <p:ph type="title"/>
          </p:nvPr>
        </p:nvSpPr>
        <p:spPr/>
        <p:txBody>
          <a:bodyPr/>
          <a:lstStyle/>
          <a:p>
            <a:r>
              <a:rPr lang="en-PH" b="1" dirty="0"/>
              <a:t>Python For Loops</a:t>
            </a:r>
            <a:br>
              <a:rPr lang="en-PH" b="1" dirty="0"/>
            </a:br>
            <a:endParaRPr lang="en-PH" dirty="0"/>
          </a:p>
        </p:txBody>
      </p:sp>
      <p:sp>
        <p:nvSpPr>
          <p:cNvPr id="3" name="Content Placeholder 2">
            <a:extLst>
              <a:ext uri="{FF2B5EF4-FFF2-40B4-BE49-F238E27FC236}">
                <a16:creationId xmlns:a16="http://schemas.microsoft.com/office/drawing/2014/main" id="{D42FB042-CEC5-CD83-F1E9-A84906FC7FE4}"/>
              </a:ext>
            </a:extLst>
          </p:cNvPr>
          <p:cNvSpPr>
            <a:spLocks noGrp="1"/>
          </p:cNvSpPr>
          <p:nvPr>
            <p:ph idx="1"/>
          </p:nvPr>
        </p:nvSpPr>
        <p:spPr>
          <a:xfrm>
            <a:off x="1451579" y="2015733"/>
            <a:ext cx="3704883" cy="3225570"/>
          </a:xfrm>
        </p:spPr>
        <p:txBody>
          <a:bodyPr>
            <a:normAutofit fontScale="55000" lnSpcReduction="20000"/>
          </a:bodyPr>
          <a:lstStyle/>
          <a:p>
            <a:r>
              <a:rPr lang="en-US" dirty="0"/>
              <a:t>Python For Loops</a:t>
            </a:r>
          </a:p>
          <a:p>
            <a:endParaRPr lang="en-US" dirty="0"/>
          </a:p>
          <a:p>
            <a:r>
              <a:rPr lang="en-US" dirty="0"/>
              <a:t>A for loop is used for iterating over a sequence (that is either a list, a tuple, a dictionary, a set, or a string).</a:t>
            </a:r>
          </a:p>
          <a:p>
            <a:endParaRPr lang="en-US" dirty="0"/>
          </a:p>
          <a:p>
            <a:r>
              <a:rPr lang="en-US" dirty="0"/>
              <a:t>This is less like the for keyword in other programming languages, and works more like an iterator method as found in other object-orientated programming languages.</a:t>
            </a:r>
          </a:p>
          <a:p>
            <a:endParaRPr lang="en-US" dirty="0"/>
          </a:p>
          <a:p>
            <a:r>
              <a:rPr lang="en-US" dirty="0"/>
              <a:t>With the for loop we can execute a set of statements, once for each item in a list, tuple, set etc.</a:t>
            </a:r>
            <a:endParaRPr lang="en-PH" dirty="0"/>
          </a:p>
        </p:txBody>
      </p:sp>
      <p:sp>
        <p:nvSpPr>
          <p:cNvPr id="5" name="TextBox 4">
            <a:extLst>
              <a:ext uri="{FF2B5EF4-FFF2-40B4-BE49-F238E27FC236}">
                <a16:creationId xmlns:a16="http://schemas.microsoft.com/office/drawing/2014/main" id="{8F745084-1489-D8D9-3C52-0A80E9C8F713}"/>
              </a:ext>
            </a:extLst>
          </p:cNvPr>
          <p:cNvSpPr txBox="1"/>
          <p:nvPr/>
        </p:nvSpPr>
        <p:spPr>
          <a:xfrm>
            <a:off x="5757421" y="2220261"/>
            <a:ext cx="6103854" cy="923330"/>
          </a:xfrm>
          <a:prstGeom prst="rect">
            <a:avLst/>
          </a:prstGeom>
          <a:noFill/>
        </p:spPr>
        <p:txBody>
          <a:bodyPr wrap="square">
            <a:spAutoFit/>
          </a:bodyPr>
          <a:lstStyle/>
          <a:p>
            <a:r>
              <a:rPr lang="en-US" dirty="0"/>
              <a:t>Example</a:t>
            </a:r>
          </a:p>
          <a:p>
            <a:endParaRPr lang="en-US" dirty="0"/>
          </a:p>
          <a:p>
            <a:r>
              <a:rPr lang="en-US" dirty="0"/>
              <a:t>Print each fruit in a fruit list:</a:t>
            </a:r>
            <a:endParaRPr lang="en-PH" dirty="0"/>
          </a:p>
        </p:txBody>
      </p:sp>
      <p:pic>
        <p:nvPicPr>
          <p:cNvPr id="7" name="Picture 6">
            <a:extLst>
              <a:ext uri="{FF2B5EF4-FFF2-40B4-BE49-F238E27FC236}">
                <a16:creationId xmlns:a16="http://schemas.microsoft.com/office/drawing/2014/main" id="{FA7A5C85-CBA9-E51F-F5CB-4C794F11BFE8}"/>
              </a:ext>
            </a:extLst>
          </p:cNvPr>
          <p:cNvPicPr>
            <a:picLocks noChangeAspect="1"/>
          </p:cNvPicPr>
          <p:nvPr/>
        </p:nvPicPr>
        <p:blipFill>
          <a:blip r:embed="rId2"/>
          <a:stretch>
            <a:fillRect/>
          </a:stretch>
        </p:blipFill>
        <p:spPr>
          <a:xfrm>
            <a:off x="6448419" y="3445497"/>
            <a:ext cx="3292125" cy="1234547"/>
          </a:xfrm>
          <a:prstGeom prst="rect">
            <a:avLst/>
          </a:prstGeom>
        </p:spPr>
      </p:pic>
    </p:spTree>
    <p:extLst>
      <p:ext uri="{BB962C8B-B14F-4D97-AF65-F5344CB8AC3E}">
        <p14:creationId xmlns:p14="http://schemas.microsoft.com/office/powerpoint/2010/main" val="303743911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A5D5-E9D8-95FF-7925-73634F6C1868}"/>
              </a:ext>
            </a:extLst>
          </p:cNvPr>
          <p:cNvSpPr>
            <a:spLocks noGrp="1"/>
          </p:cNvSpPr>
          <p:nvPr>
            <p:ph type="title"/>
          </p:nvPr>
        </p:nvSpPr>
        <p:spPr/>
        <p:txBody>
          <a:bodyPr/>
          <a:lstStyle/>
          <a:p>
            <a:r>
              <a:rPr lang="en-PH" dirty="0"/>
              <a:t>Python Functions</a:t>
            </a:r>
          </a:p>
        </p:txBody>
      </p:sp>
      <p:sp>
        <p:nvSpPr>
          <p:cNvPr id="3" name="Content Placeholder 2">
            <a:extLst>
              <a:ext uri="{FF2B5EF4-FFF2-40B4-BE49-F238E27FC236}">
                <a16:creationId xmlns:a16="http://schemas.microsoft.com/office/drawing/2014/main" id="{9D276130-27FA-7DFD-786C-2B0FB66D66FB}"/>
              </a:ext>
            </a:extLst>
          </p:cNvPr>
          <p:cNvSpPr>
            <a:spLocks noGrp="1"/>
          </p:cNvSpPr>
          <p:nvPr>
            <p:ph idx="1"/>
          </p:nvPr>
        </p:nvSpPr>
        <p:spPr/>
        <p:txBody>
          <a:bodyPr/>
          <a:lstStyle/>
          <a:p>
            <a:r>
              <a:rPr lang="en-US" dirty="0"/>
              <a:t>Creating a Function</a:t>
            </a:r>
          </a:p>
          <a:p>
            <a:r>
              <a:rPr lang="en-US" dirty="0"/>
              <a:t>In Python a function is defined using the def </a:t>
            </a:r>
            <a:r>
              <a:rPr lang="en-US" dirty="0" err="1"/>
              <a:t>keywo</a:t>
            </a:r>
            <a:endParaRPr lang="en-US" dirty="0"/>
          </a:p>
          <a:p>
            <a:r>
              <a:rPr lang="en-PH" b="1" dirty="0"/>
              <a:t>Example</a:t>
            </a:r>
          </a:p>
          <a:p>
            <a:endParaRPr lang="en-PH" dirty="0"/>
          </a:p>
        </p:txBody>
      </p:sp>
      <p:pic>
        <p:nvPicPr>
          <p:cNvPr id="5" name="Picture 4">
            <a:extLst>
              <a:ext uri="{FF2B5EF4-FFF2-40B4-BE49-F238E27FC236}">
                <a16:creationId xmlns:a16="http://schemas.microsoft.com/office/drawing/2014/main" id="{1A5B4069-4EE1-CE29-85B9-49DCB8382157}"/>
              </a:ext>
            </a:extLst>
          </p:cNvPr>
          <p:cNvPicPr>
            <a:picLocks noChangeAspect="1"/>
          </p:cNvPicPr>
          <p:nvPr/>
        </p:nvPicPr>
        <p:blipFill>
          <a:blip r:embed="rId2"/>
          <a:stretch>
            <a:fillRect/>
          </a:stretch>
        </p:blipFill>
        <p:spPr>
          <a:xfrm>
            <a:off x="4399911" y="3060189"/>
            <a:ext cx="3301787" cy="908496"/>
          </a:xfrm>
          <a:prstGeom prst="rect">
            <a:avLst/>
          </a:prstGeom>
        </p:spPr>
      </p:pic>
      <p:sp>
        <p:nvSpPr>
          <p:cNvPr id="7" name="TextBox 6">
            <a:extLst>
              <a:ext uri="{FF2B5EF4-FFF2-40B4-BE49-F238E27FC236}">
                <a16:creationId xmlns:a16="http://schemas.microsoft.com/office/drawing/2014/main" id="{9FA26D84-EA57-2E08-8D1C-B525076A6EE0}"/>
              </a:ext>
            </a:extLst>
          </p:cNvPr>
          <p:cNvSpPr txBox="1"/>
          <p:nvPr/>
        </p:nvSpPr>
        <p:spPr>
          <a:xfrm>
            <a:off x="817775" y="3968685"/>
            <a:ext cx="6103854" cy="1200329"/>
          </a:xfrm>
          <a:prstGeom prst="rect">
            <a:avLst/>
          </a:prstGeom>
          <a:noFill/>
        </p:spPr>
        <p:txBody>
          <a:bodyPr wrap="square">
            <a:spAutoFit/>
          </a:bodyPr>
          <a:lstStyle/>
          <a:p>
            <a:r>
              <a:rPr lang="en-US" dirty="0"/>
              <a:t>Calling a Function</a:t>
            </a:r>
          </a:p>
          <a:p>
            <a:endParaRPr lang="en-US" dirty="0"/>
          </a:p>
          <a:p>
            <a:r>
              <a:rPr lang="en-US" dirty="0"/>
              <a:t>To call a function, use the function name followed by parenthesis:</a:t>
            </a:r>
            <a:endParaRPr lang="en-PH" dirty="0"/>
          </a:p>
        </p:txBody>
      </p:sp>
      <p:sp>
        <p:nvSpPr>
          <p:cNvPr id="9" name="TextBox 8">
            <a:extLst>
              <a:ext uri="{FF2B5EF4-FFF2-40B4-BE49-F238E27FC236}">
                <a16:creationId xmlns:a16="http://schemas.microsoft.com/office/drawing/2014/main" id="{5A08092D-0C75-5061-4134-22926AB131DF}"/>
              </a:ext>
            </a:extLst>
          </p:cNvPr>
          <p:cNvSpPr txBox="1"/>
          <p:nvPr/>
        </p:nvSpPr>
        <p:spPr>
          <a:xfrm>
            <a:off x="4951000" y="5220475"/>
            <a:ext cx="6103854" cy="369332"/>
          </a:xfrm>
          <a:prstGeom prst="rect">
            <a:avLst/>
          </a:prstGeom>
          <a:noFill/>
        </p:spPr>
        <p:txBody>
          <a:bodyPr wrap="square">
            <a:spAutoFit/>
          </a:bodyPr>
          <a:lstStyle/>
          <a:p>
            <a:r>
              <a:rPr lang="en-PH" dirty="0"/>
              <a:t>Example</a:t>
            </a:r>
          </a:p>
        </p:txBody>
      </p:sp>
      <p:pic>
        <p:nvPicPr>
          <p:cNvPr id="11" name="Picture 10">
            <a:extLst>
              <a:ext uri="{FF2B5EF4-FFF2-40B4-BE49-F238E27FC236}">
                <a16:creationId xmlns:a16="http://schemas.microsoft.com/office/drawing/2014/main" id="{2614D252-C3DC-D3A9-7F34-1B195B2CF22C}"/>
              </a:ext>
            </a:extLst>
          </p:cNvPr>
          <p:cNvPicPr>
            <a:picLocks noChangeAspect="1"/>
          </p:cNvPicPr>
          <p:nvPr/>
        </p:nvPicPr>
        <p:blipFill>
          <a:blip r:embed="rId3"/>
          <a:stretch>
            <a:fillRect/>
          </a:stretch>
        </p:blipFill>
        <p:spPr>
          <a:xfrm>
            <a:off x="6680529" y="4896596"/>
            <a:ext cx="2717995" cy="1025041"/>
          </a:xfrm>
          <a:prstGeom prst="rect">
            <a:avLst/>
          </a:prstGeom>
        </p:spPr>
      </p:pic>
    </p:spTree>
    <p:extLst>
      <p:ext uri="{BB962C8B-B14F-4D97-AF65-F5344CB8AC3E}">
        <p14:creationId xmlns:p14="http://schemas.microsoft.com/office/powerpoint/2010/main" val="27816206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D346-0823-D307-4E15-6CF64EFE1CE4}"/>
              </a:ext>
            </a:extLst>
          </p:cNvPr>
          <p:cNvSpPr>
            <a:spLocks noGrp="1"/>
          </p:cNvSpPr>
          <p:nvPr>
            <p:ph type="title"/>
          </p:nvPr>
        </p:nvSpPr>
        <p:spPr/>
        <p:txBody>
          <a:bodyPr>
            <a:normAutofit/>
          </a:bodyPr>
          <a:lstStyle/>
          <a:p>
            <a:r>
              <a:rPr lang="en-PH" sz="4800" b="1" dirty="0"/>
              <a:t>Python Lambda</a:t>
            </a:r>
          </a:p>
        </p:txBody>
      </p:sp>
    </p:spTree>
    <p:extLst>
      <p:ext uri="{BB962C8B-B14F-4D97-AF65-F5344CB8AC3E}">
        <p14:creationId xmlns:p14="http://schemas.microsoft.com/office/powerpoint/2010/main" val="70987850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E927-FC7C-2E78-3CBE-7ECD1336D5F1}"/>
              </a:ext>
            </a:extLst>
          </p:cNvPr>
          <p:cNvSpPr>
            <a:spLocks noGrp="1"/>
          </p:cNvSpPr>
          <p:nvPr>
            <p:ph type="title"/>
          </p:nvPr>
        </p:nvSpPr>
        <p:spPr/>
        <p:txBody>
          <a:bodyPr>
            <a:normAutofit fontScale="90000"/>
          </a:bodyPr>
          <a:lstStyle/>
          <a:p>
            <a:r>
              <a:rPr lang="en-US" dirty="0"/>
              <a:t>A lambda function is a small anonymous function.</a:t>
            </a:r>
            <a:br>
              <a:rPr lang="en-US" dirty="0"/>
            </a:br>
            <a:endParaRPr lang="en-PH" dirty="0"/>
          </a:p>
        </p:txBody>
      </p:sp>
      <p:sp>
        <p:nvSpPr>
          <p:cNvPr id="3" name="Content Placeholder 2">
            <a:extLst>
              <a:ext uri="{FF2B5EF4-FFF2-40B4-BE49-F238E27FC236}">
                <a16:creationId xmlns:a16="http://schemas.microsoft.com/office/drawing/2014/main" id="{10F4145C-63D4-E189-BEBD-FDC40AE5D90C}"/>
              </a:ext>
            </a:extLst>
          </p:cNvPr>
          <p:cNvSpPr>
            <a:spLocks noGrp="1"/>
          </p:cNvSpPr>
          <p:nvPr>
            <p:ph idx="1"/>
          </p:nvPr>
        </p:nvSpPr>
        <p:spPr/>
        <p:txBody>
          <a:bodyPr/>
          <a:lstStyle/>
          <a:p>
            <a:r>
              <a:rPr lang="en-US" dirty="0"/>
              <a:t>A lambda function can take any number of arguments, but can only have one expression.</a:t>
            </a:r>
          </a:p>
          <a:p>
            <a:r>
              <a:rPr lang="en-US" b="1" dirty="0"/>
              <a:t>Syntax</a:t>
            </a:r>
          </a:p>
          <a:p>
            <a:r>
              <a:rPr lang="en-US" dirty="0"/>
              <a:t>lambda </a:t>
            </a:r>
            <a:r>
              <a:rPr lang="en-US" i="1" dirty="0"/>
              <a:t>arguments </a:t>
            </a:r>
            <a:r>
              <a:rPr lang="en-US" dirty="0"/>
              <a:t>: </a:t>
            </a:r>
            <a:r>
              <a:rPr lang="en-US" i="1" dirty="0"/>
              <a:t>expression</a:t>
            </a:r>
            <a:r>
              <a:rPr lang="en-US" dirty="0"/>
              <a:t> </a:t>
            </a:r>
          </a:p>
          <a:p>
            <a:r>
              <a:rPr lang="en-US" dirty="0"/>
              <a:t>The expression is executed and the result is returned:</a:t>
            </a:r>
          </a:p>
          <a:p>
            <a:endParaRPr lang="en-PH" dirty="0"/>
          </a:p>
        </p:txBody>
      </p:sp>
    </p:spTree>
    <p:extLst>
      <p:ext uri="{BB962C8B-B14F-4D97-AF65-F5344CB8AC3E}">
        <p14:creationId xmlns:p14="http://schemas.microsoft.com/office/powerpoint/2010/main" val="201170308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F38B-EB7A-BE2E-BB64-873EAB43DB27}"/>
              </a:ext>
            </a:extLst>
          </p:cNvPr>
          <p:cNvSpPr>
            <a:spLocks noGrp="1"/>
          </p:cNvSpPr>
          <p:nvPr>
            <p:ph type="title"/>
          </p:nvPr>
        </p:nvSpPr>
        <p:spPr/>
        <p:txBody>
          <a:bodyPr>
            <a:noAutofit/>
          </a:bodyPr>
          <a:lstStyle/>
          <a:p>
            <a:r>
              <a:rPr lang="en-US" sz="2400" dirty="0"/>
              <a:t>Example</a:t>
            </a:r>
            <a:br>
              <a:rPr lang="en-US" sz="2400" dirty="0"/>
            </a:br>
            <a:br>
              <a:rPr lang="en-US" sz="2400" dirty="0"/>
            </a:br>
            <a:r>
              <a:rPr lang="en-US" sz="2400" dirty="0"/>
              <a:t>Add 10 to argument a, and return the result:</a:t>
            </a:r>
            <a:endParaRPr lang="en-PH" sz="2400" dirty="0"/>
          </a:p>
        </p:txBody>
      </p:sp>
      <p:pic>
        <p:nvPicPr>
          <p:cNvPr id="5" name="Content Placeholder 4">
            <a:extLst>
              <a:ext uri="{FF2B5EF4-FFF2-40B4-BE49-F238E27FC236}">
                <a16:creationId xmlns:a16="http://schemas.microsoft.com/office/drawing/2014/main" id="{1BCF288D-73E5-AB53-BC1A-9B61E867D47C}"/>
              </a:ext>
            </a:extLst>
          </p:cNvPr>
          <p:cNvPicPr>
            <a:picLocks noGrp="1" noChangeAspect="1"/>
          </p:cNvPicPr>
          <p:nvPr>
            <p:ph idx="1"/>
          </p:nvPr>
        </p:nvPicPr>
        <p:blipFill>
          <a:blip r:embed="rId2"/>
          <a:stretch>
            <a:fillRect/>
          </a:stretch>
        </p:blipFill>
        <p:spPr>
          <a:xfrm>
            <a:off x="1973140" y="2087688"/>
            <a:ext cx="3833771" cy="1268254"/>
          </a:xfrm>
        </p:spPr>
      </p:pic>
      <p:sp>
        <p:nvSpPr>
          <p:cNvPr id="7" name="TextBox 6">
            <a:extLst>
              <a:ext uri="{FF2B5EF4-FFF2-40B4-BE49-F238E27FC236}">
                <a16:creationId xmlns:a16="http://schemas.microsoft.com/office/drawing/2014/main" id="{7D192A14-98EF-2962-B925-D9F0238F06E7}"/>
              </a:ext>
            </a:extLst>
          </p:cNvPr>
          <p:cNvSpPr txBox="1"/>
          <p:nvPr/>
        </p:nvSpPr>
        <p:spPr>
          <a:xfrm>
            <a:off x="996885" y="3569286"/>
            <a:ext cx="6103854" cy="369332"/>
          </a:xfrm>
          <a:prstGeom prst="rect">
            <a:avLst/>
          </a:prstGeom>
          <a:noFill/>
        </p:spPr>
        <p:txBody>
          <a:bodyPr wrap="square">
            <a:spAutoFit/>
          </a:bodyPr>
          <a:lstStyle/>
          <a:p>
            <a:r>
              <a:rPr lang="en-US" dirty="0"/>
              <a:t>Lambda functions can take any number of arguments:</a:t>
            </a:r>
            <a:endParaRPr lang="en-PH" dirty="0"/>
          </a:p>
        </p:txBody>
      </p:sp>
      <p:sp>
        <p:nvSpPr>
          <p:cNvPr id="9" name="TextBox 8">
            <a:extLst>
              <a:ext uri="{FF2B5EF4-FFF2-40B4-BE49-F238E27FC236}">
                <a16:creationId xmlns:a16="http://schemas.microsoft.com/office/drawing/2014/main" id="{7408C23C-CBA1-7AF5-7E32-9935DF64BF7D}"/>
              </a:ext>
            </a:extLst>
          </p:cNvPr>
          <p:cNvSpPr txBox="1"/>
          <p:nvPr/>
        </p:nvSpPr>
        <p:spPr>
          <a:xfrm>
            <a:off x="1451579" y="4407279"/>
            <a:ext cx="6103854" cy="923330"/>
          </a:xfrm>
          <a:prstGeom prst="rect">
            <a:avLst/>
          </a:prstGeom>
          <a:noFill/>
        </p:spPr>
        <p:txBody>
          <a:bodyPr wrap="square">
            <a:spAutoFit/>
          </a:bodyPr>
          <a:lstStyle/>
          <a:p>
            <a:r>
              <a:rPr lang="en-US" dirty="0"/>
              <a:t>Example</a:t>
            </a:r>
          </a:p>
          <a:p>
            <a:endParaRPr lang="en-US" dirty="0"/>
          </a:p>
          <a:p>
            <a:r>
              <a:rPr lang="en-US" dirty="0"/>
              <a:t>Multiply argument a with argument b and return the result:</a:t>
            </a:r>
            <a:endParaRPr lang="en-PH" dirty="0"/>
          </a:p>
        </p:txBody>
      </p:sp>
      <p:pic>
        <p:nvPicPr>
          <p:cNvPr id="11" name="Picture 10">
            <a:extLst>
              <a:ext uri="{FF2B5EF4-FFF2-40B4-BE49-F238E27FC236}">
                <a16:creationId xmlns:a16="http://schemas.microsoft.com/office/drawing/2014/main" id="{260137B4-B97D-4293-1E0F-B951ACE598E9}"/>
              </a:ext>
            </a:extLst>
          </p:cNvPr>
          <p:cNvPicPr>
            <a:picLocks noChangeAspect="1"/>
          </p:cNvPicPr>
          <p:nvPr/>
        </p:nvPicPr>
        <p:blipFill>
          <a:blip r:embed="rId3"/>
          <a:stretch>
            <a:fillRect/>
          </a:stretch>
        </p:blipFill>
        <p:spPr>
          <a:xfrm>
            <a:off x="7290748" y="4312344"/>
            <a:ext cx="3698118" cy="1383805"/>
          </a:xfrm>
          <a:prstGeom prst="rect">
            <a:avLst/>
          </a:prstGeom>
        </p:spPr>
      </p:pic>
    </p:spTree>
    <p:extLst>
      <p:ext uri="{BB962C8B-B14F-4D97-AF65-F5344CB8AC3E}">
        <p14:creationId xmlns:p14="http://schemas.microsoft.com/office/powerpoint/2010/main" val="41094920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5E5F-DF0A-6BAD-517F-F457445D4653}"/>
              </a:ext>
            </a:extLst>
          </p:cNvPr>
          <p:cNvSpPr>
            <a:spLocks noGrp="1"/>
          </p:cNvSpPr>
          <p:nvPr>
            <p:ph type="title"/>
          </p:nvPr>
        </p:nvSpPr>
        <p:spPr/>
        <p:txBody>
          <a:bodyPr>
            <a:noAutofit/>
          </a:bodyPr>
          <a:lstStyle/>
          <a:p>
            <a:r>
              <a:rPr lang="en-US" sz="2400" dirty="0"/>
              <a:t>Example</a:t>
            </a:r>
            <a:br>
              <a:rPr lang="en-US" sz="2400" dirty="0"/>
            </a:br>
            <a:br>
              <a:rPr lang="en-US" sz="2400" dirty="0"/>
            </a:br>
            <a:r>
              <a:rPr lang="en-US" sz="2400" dirty="0"/>
              <a:t>Summarize argument a, b, and c and return the result:</a:t>
            </a:r>
            <a:endParaRPr lang="en-PH" sz="2400" dirty="0"/>
          </a:p>
        </p:txBody>
      </p:sp>
      <p:pic>
        <p:nvPicPr>
          <p:cNvPr id="5" name="Content Placeholder 4">
            <a:extLst>
              <a:ext uri="{FF2B5EF4-FFF2-40B4-BE49-F238E27FC236}">
                <a16:creationId xmlns:a16="http://schemas.microsoft.com/office/drawing/2014/main" id="{F9494985-0707-A844-DC14-17D6D1989BEF}"/>
              </a:ext>
            </a:extLst>
          </p:cNvPr>
          <p:cNvPicPr>
            <a:picLocks noGrp="1" noChangeAspect="1"/>
          </p:cNvPicPr>
          <p:nvPr>
            <p:ph idx="1"/>
          </p:nvPr>
        </p:nvPicPr>
        <p:blipFill>
          <a:blip r:embed="rId2"/>
          <a:stretch>
            <a:fillRect/>
          </a:stretch>
        </p:blipFill>
        <p:spPr>
          <a:xfrm>
            <a:off x="2252157" y="1995623"/>
            <a:ext cx="2913731" cy="970605"/>
          </a:xfrm>
        </p:spPr>
      </p:pic>
      <p:sp>
        <p:nvSpPr>
          <p:cNvPr id="7" name="TextBox 6">
            <a:extLst>
              <a:ext uri="{FF2B5EF4-FFF2-40B4-BE49-F238E27FC236}">
                <a16:creationId xmlns:a16="http://schemas.microsoft.com/office/drawing/2014/main" id="{5EF46795-5614-12D8-403D-A0DB942202AD}"/>
              </a:ext>
            </a:extLst>
          </p:cNvPr>
          <p:cNvSpPr txBox="1"/>
          <p:nvPr/>
        </p:nvSpPr>
        <p:spPr>
          <a:xfrm>
            <a:off x="525544" y="3153109"/>
            <a:ext cx="6103854" cy="1477328"/>
          </a:xfrm>
          <a:prstGeom prst="rect">
            <a:avLst/>
          </a:prstGeom>
          <a:noFill/>
        </p:spPr>
        <p:txBody>
          <a:bodyPr wrap="square">
            <a:spAutoFit/>
          </a:bodyPr>
          <a:lstStyle/>
          <a:p>
            <a:r>
              <a:rPr lang="en-US" b="1" dirty="0"/>
              <a:t>Why Use Lambda Functions?</a:t>
            </a:r>
          </a:p>
          <a:p>
            <a:r>
              <a:rPr lang="en-US" dirty="0"/>
              <a:t>The power of lambda is better shown when you use them as an anonymous function inside another function.</a:t>
            </a:r>
          </a:p>
          <a:p>
            <a:r>
              <a:rPr lang="en-US" dirty="0"/>
              <a:t>Say you have a function definition that takes one argument, and that argument will be multiplied with an unknown number:</a:t>
            </a:r>
          </a:p>
        </p:txBody>
      </p:sp>
      <p:pic>
        <p:nvPicPr>
          <p:cNvPr id="9" name="Picture 8">
            <a:extLst>
              <a:ext uri="{FF2B5EF4-FFF2-40B4-BE49-F238E27FC236}">
                <a16:creationId xmlns:a16="http://schemas.microsoft.com/office/drawing/2014/main" id="{60C96F88-2F56-A783-6B76-8B0455FC54F1}"/>
              </a:ext>
            </a:extLst>
          </p:cNvPr>
          <p:cNvPicPr>
            <a:picLocks noChangeAspect="1"/>
          </p:cNvPicPr>
          <p:nvPr/>
        </p:nvPicPr>
        <p:blipFill>
          <a:blip r:embed="rId3"/>
          <a:stretch>
            <a:fillRect/>
          </a:stretch>
        </p:blipFill>
        <p:spPr>
          <a:xfrm>
            <a:off x="7328351" y="3645817"/>
            <a:ext cx="4002668" cy="1642620"/>
          </a:xfrm>
          <a:prstGeom prst="rect">
            <a:avLst/>
          </a:prstGeom>
        </p:spPr>
      </p:pic>
    </p:spTree>
    <p:extLst>
      <p:ext uri="{BB962C8B-B14F-4D97-AF65-F5344CB8AC3E}">
        <p14:creationId xmlns:p14="http://schemas.microsoft.com/office/powerpoint/2010/main" val="336287186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41E-0C56-2894-6788-9EB24845292A}"/>
              </a:ext>
            </a:extLst>
          </p:cNvPr>
          <p:cNvSpPr>
            <a:spLocks noGrp="1"/>
          </p:cNvSpPr>
          <p:nvPr>
            <p:ph type="title"/>
          </p:nvPr>
        </p:nvSpPr>
        <p:spPr/>
        <p:txBody>
          <a:bodyPr>
            <a:normAutofit/>
          </a:bodyPr>
          <a:lstStyle/>
          <a:p>
            <a:r>
              <a:rPr lang="en-US" sz="2800" dirty="0"/>
              <a:t>Use that function definition to make a function that always doubles the number you send in:</a:t>
            </a:r>
            <a:endParaRPr lang="en-PH" sz="2800" dirty="0"/>
          </a:p>
        </p:txBody>
      </p:sp>
      <p:sp>
        <p:nvSpPr>
          <p:cNvPr id="3" name="Content Placeholder 2">
            <a:extLst>
              <a:ext uri="{FF2B5EF4-FFF2-40B4-BE49-F238E27FC236}">
                <a16:creationId xmlns:a16="http://schemas.microsoft.com/office/drawing/2014/main" id="{D48B9827-5EF0-1C21-0E92-B10D4A596893}"/>
              </a:ext>
            </a:extLst>
          </p:cNvPr>
          <p:cNvSpPr>
            <a:spLocks noGrp="1"/>
          </p:cNvSpPr>
          <p:nvPr>
            <p:ph idx="1"/>
          </p:nvPr>
        </p:nvSpPr>
        <p:spPr/>
        <p:txBody>
          <a:bodyPr/>
          <a:lstStyle/>
          <a:p>
            <a:r>
              <a:rPr lang="en-PH" dirty="0"/>
              <a:t>Example</a:t>
            </a:r>
          </a:p>
        </p:txBody>
      </p:sp>
      <p:pic>
        <p:nvPicPr>
          <p:cNvPr id="5" name="Picture 4">
            <a:extLst>
              <a:ext uri="{FF2B5EF4-FFF2-40B4-BE49-F238E27FC236}">
                <a16:creationId xmlns:a16="http://schemas.microsoft.com/office/drawing/2014/main" id="{B00FFD54-8305-AB20-512E-7AAABC5171F3}"/>
              </a:ext>
            </a:extLst>
          </p:cNvPr>
          <p:cNvPicPr>
            <a:picLocks noChangeAspect="1"/>
          </p:cNvPicPr>
          <p:nvPr/>
        </p:nvPicPr>
        <p:blipFill>
          <a:blip r:embed="rId2"/>
          <a:stretch>
            <a:fillRect/>
          </a:stretch>
        </p:blipFill>
        <p:spPr>
          <a:xfrm>
            <a:off x="3482319" y="2015732"/>
            <a:ext cx="3465236" cy="1532050"/>
          </a:xfrm>
          <a:prstGeom prst="rect">
            <a:avLst/>
          </a:prstGeom>
        </p:spPr>
      </p:pic>
      <p:sp>
        <p:nvSpPr>
          <p:cNvPr id="7" name="TextBox 6">
            <a:extLst>
              <a:ext uri="{FF2B5EF4-FFF2-40B4-BE49-F238E27FC236}">
                <a16:creationId xmlns:a16="http://schemas.microsoft.com/office/drawing/2014/main" id="{CFD8D628-9B7F-31E2-49F2-93F249FADE18}"/>
              </a:ext>
            </a:extLst>
          </p:cNvPr>
          <p:cNvSpPr txBox="1"/>
          <p:nvPr/>
        </p:nvSpPr>
        <p:spPr>
          <a:xfrm>
            <a:off x="638666" y="3547782"/>
            <a:ext cx="6103854" cy="646331"/>
          </a:xfrm>
          <a:prstGeom prst="rect">
            <a:avLst/>
          </a:prstGeom>
          <a:noFill/>
        </p:spPr>
        <p:txBody>
          <a:bodyPr wrap="square">
            <a:spAutoFit/>
          </a:bodyPr>
          <a:lstStyle/>
          <a:p>
            <a:r>
              <a:rPr lang="en-US" dirty="0"/>
              <a:t>Or, use the same function definition to make a function that always </a:t>
            </a:r>
            <a:r>
              <a:rPr lang="en-US" i="1" dirty="0"/>
              <a:t>triples</a:t>
            </a:r>
            <a:r>
              <a:rPr lang="en-US" dirty="0"/>
              <a:t> the number you send in:</a:t>
            </a:r>
            <a:endParaRPr lang="en-PH" dirty="0"/>
          </a:p>
        </p:txBody>
      </p:sp>
      <p:sp>
        <p:nvSpPr>
          <p:cNvPr id="9" name="TextBox 8">
            <a:extLst>
              <a:ext uri="{FF2B5EF4-FFF2-40B4-BE49-F238E27FC236}">
                <a16:creationId xmlns:a16="http://schemas.microsoft.com/office/drawing/2014/main" id="{D8201181-8223-B7EA-E3C5-BAA95B24EB5F}"/>
              </a:ext>
            </a:extLst>
          </p:cNvPr>
          <p:cNvSpPr txBox="1"/>
          <p:nvPr/>
        </p:nvSpPr>
        <p:spPr>
          <a:xfrm>
            <a:off x="2816258" y="4693098"/>
            <a:ext cx="6103854" cy="369332"/>
          </a:xfrm>
          <a:prstGeom prst="rect">
            <a:avLst/>
          </a:prstGeom>
          <a:noFill/>
        </p:spPr>
        <p:txBody>
          <a:bodyPr wrap="square">
            <a:spAutoFit/>
          </a:bodyPr>
          <a:lstStyle/>
          <a:p>
            <a:r>
              <a:rPr lang="en-PH" b="1" dirty="0"/>
              <a:t>Example</a:t>
            </a:r>
          </a:p>
        </p:txBody>
      </p:sp>
      <p:pic>
        <p:nvPicPr>
          <p:cNvPr id="11" name="Picture 10">
            <a:extLst>
              <a:ext uri="{FF2B5EF4-FFF2-40B4-BE49-F238E27FC236}">
                <a16:creationId xmlns:a16="http://schemas.microsoft.com/office/drawing/2014/main" id="{B95C9EC5-829C-9E65-1A15-CAD84EFDFDFF}"/>
              </a:ext>
            </a:extLst>
          </p:cNvPr>
          <p:cNvPicPr>
            <a:picLocks noChangeAspect="1"/>
          </p:cNvPicPr>
          <p:nvPr/>
        </p:nvPicPr>
        <p:blipFill>
          <a:blip r:embed="rId3"/>
          <a:stretch>
            <a:fillRect/>
          </a:stretch>
        </p:blipFill>
        <p:spPr>
          <a:xfrm>
            <a:off x="4807689" y="4356092"/>
            <a:ext cx="3337070" cy="1532049"/>
          </a:xfrm>
          <a:prstGeom prst="rect">
            <a:avLst/>
          </a:prstGeom>
        </p:spPr>
      </p:pic>
    </p:spTree>
    <p:extLst>
      <p:ext uri="{BB962C8B-B14F-4D97-AF65-F5344CB8AC3E}">
        <p14:creationId xmlns:p14="http://schemas.microsoft.com/office/powerpoint/2010/main" val="111243392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10D2-7B5B-E044-BFED-E75A2F818E27}"/>
              </a:ext>
            </a:extLst>
          </p:cNvPr>
          <p:cNvSpPr>
            <a:spLocks noGrp="1"/>
          </p:cNvSpPr>
          <p:nvPr>
            <p:ph type="title"/>
          </p:nvPr>
        </p:nvSpPr>
        <p:spPr/>
        <p:txBody>
          <a:bodyPr/>
          <a:lstStyle/>
          <a:p>
            <a:r>
              <a:rPr lang="en-US" dirty="0"/>
              <a:t>Or, use the same function definition to make both functions, in the same program:</a:t>
            </a:r>
            <a:endParaRPr lang="en-PH" dirty="0"/>
          </a:p>
        </p:txBody>
      </p:sp>
      <p:sp>
        <p:nvSpPr>
          <p:cNvPr id="3" name="Content Placeholder 2">
            <a:extLst>
              <a:ext uri="{FF2B5EF4-FFF2-40B4-BE49-F238E27FC236}">
                <a16:creationId xmlns:a16="http://schemas.microsoft.com/office/drawing/2014/main" id="{6E0D671F-9EE1-0360-D128-271A278579DC}"/>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F6D1623C-57E7-5256-3044-CD838DFAD193}"/>
              </a:ext>
            </a:extLst>
          </p:cNvPr>
          <p:cNvPicPr>
            <a:picLocks noChangeAspect="1"/>
          </p:cNvPicPr>
          <p:nvPr/>
        </p:nvPicPr>
        <p:blipFill>
          <a:blip r:embed="rId2"/>
          <a:stretch>
            <a:fillRect/>
          </a:stretch>
        </p:blipFill>
        <p:spPr>
          <a:xfrm>
            <a:off x="3537074" y="2569503"/>
            <a:ext cx="4306027" cy="2134471"/>
          </a:xfrm>
          <a:prstGeom prst="rect">
            <a:avLst/>
          </a:prstGeom>
        </p:spPr>
      </p:pic>
    </p:spTree>
    <p:extLst>
      <p:ext uri="{BB962C8B-B14F-4D97-AF65-F5344CB8AC3E}">
        <p14:creationId xmlns:p14="http://schemas.microsoft.com/office/powerpoint/2010/main" val="99949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3BA0-3A95-889D-D7B5-21A30BB20B3D}"/>
              </a:ext>
            </a:extLst>
          </p:cNvPr>
          <p:cNvSpPr>
            <a:spLocks noGrp="1"/>
          </p:cNvSpPr>
          <p:nvPr>
            <p:ph type="title"/>
          </p:nvPr>
        </p:nvSpPr>
        <p:spPr/>
        <p:txBody>
          <a:bodyPr>
            <a:normAutofit fontScale="90000"/>
          </a:bodyPr>
          <a:lstStyle/>
          <a:p>
            <a:r>
              <a:rPr lang="en-US" dirty="0"/>
              <a:t>Or, not quite as intended, you can use a multiline string.</a:t>
            </a:r>
            <a:br>
              <a:rPr lang="en-US" dirty="0"/>
            </a:br>
            <a:endParaRPr lang="en-PH" dirty="0"/>
          </a:p>
        </p:txBody>
      </p:sp>
      <p:sp>
        <p:nvSpPr>
          <p:cNvPr id="3" name="Content Placeholder 2">
            <a:extLst>
              <a:ext uri="{FF2B5EF4-FFF2-40B4-BE49-F238E27FC236}">
                <a16:creationId xmlns:a16="http://schemas.microsoft.com/office/drawing/2014/main" id="{214320AD-4CEA-5A87-0464-E5A6933AB65C}"/>
              </a:ext>
            </a:extLst>
          </p:cNvPr>
          <p:cNvSpPr>
            <a:spLocks noGrp="1"/>
          </p:cNvSpPr>
          <p:nvPr>
            <p:ph idx="1"/>
          </p:nvPr>
        </p:nvSpPr>
        <p:spPr/>
        <p:txBody>
          <a:bodyPr/>
          <a:lstStyle/>
          <a:p>
            <a:r>
              <a:rPr lang="en-US" dirty="0"/>
              <a:t>Since Python will ignore string literals that are not assigned to a variable, you can add a multiline string (triple quotes) in your code, and place your comment inside it:</a:t>
            </a:r>
          </a:p>
          <a:p>
            <a:endParaRPr lang="en-PH" dirty="0"/>
          </a:p>
        </p:txBody>
      </p:sp>
      <p:sp>
        <p:nvSpPr>
          <p:cNvPr id="5" name="TextBox 4">
            <a:extLst>
              <a:ext uri="{FF2B5EF4-FFF2-40B4-BE49-F238E27FC236}">
                <a16:creationId xmlns:a16="http://schemas.microsoft.com/office/drawing/2014/main" id="{366F7BF7-1E81-5ECA-95C7-872BC3FBA3EB}"/>
              </a:ext>
            </a:extLst>
          </p:cNvPr>
          <p:cNvSpPr txBox="1"/>
          <p:nvPr/>
        </p:nvSpPr>
        <p:spPr>
          <a:xfrm>
            <a:off x="1986699" y="3123299"/>
            <a:ext cx="6103854" cy="369332"/>
          </a:xfrm>
          <a:prstGeom prst="rect">
            <a:avLst/>
          </a:prstGeom>
          <a:noFill/>
        </p:spPr>
        <p:txBody>
          <a:bodyPr wrap="square">
            <a:spAutoFit/>
          </a:bodyPr>
          <a:lstStyle/>
          <a:p>
            <a:r>
              <a:rPr lang="en-PH" b="1" dirty="0"/>
              <a:t>Example</a:t>
            </a:r>
          </a:p>
        </p:txBody>
      </p:sp>
      <p:sp>
        <p:nvSpPr>
          <p:cNvPr id="7" name="TextBox 6">
            <a:extLst>
              <a:ext uri="{FF2B5EF4-FFF2-40B4-BE49-F238E27FC236}">
                <a16:creationId xmlns:a16="http://schemas.microsoft.com/office/drawing/2014/main" id="{804A6C33-4B0B-DF7C-6F7E-8EE5E14C5216}"/>
              </a:ext>
            </a:extLst>
          </p:cNvPr>
          <p:cNvSpPr txBox="1"/>
          <p:nvPr/>
        </p:nvSpPr>
        <p:spPr>
          <a:xfrm>
            <a:off x="1451579" y="3654609"/>
            <a:ext cx="4873807" cy="923330"/>
          </a:xfrm>
          <a:prstGeom prst="rect">
            <a:avLst/>
          </a:prstGeom>
          <a:noFill/>
        </p:spPr>
        <p:txBody>
          <a:bodyPr wrap="square">
            <a:spAutoFit/>
          </a:bodyPr>
          <a:lstStyle/>
          <a:p>
            <a:r>
              <a:rPr lang="en-US" dirty="0"/>
              <a:t>As long as the string is not assigned to a variable, Python will read the code, but then ignore it, and you have made a multiline comment.</a:t>
            </a:r>
            <a:endParaRPr lang="en-PH" dirty="0"/>
          </a:p>
        </p:txBody>
      </p:sp>
      <p:pic>
        <p:nvPicPr>
          <p:cNvPr id="9" name="Picture 8">
            <a:extLst>
              <a:ext uri="{FF2B5EF4-FFF2-40B4-BE49-F238E27FC236}">
                <a16:creationId xmlns:a16="http://schemas.microsoft.com/office/drawing/2014/main" id="{605D3A08-4C21-4F9C-9D6B-FEC1E49CDC45}"/>
              </a:ext>
            </a:extLst>
          </p:cNvPr>
          <p:cNvPicPr>
            <a:picLocks noChangeAspect="1"/>
          </p:cNvPicPr>
          <p:nvPr/>
        </p:nvPicPr>
        <p:blipFill>
          <a:blip r:embed="rId2"/>
          <a:stretch>
            <a:fillRect/>
          </a:stretch>
        </p:blipFill>
        <p:spPr>
          <a:xfrm>
            <a:off x="6428776" y="3429000"/>
            <a:ext cx="4522688" cy="2440917"/>
          </a:xfrm>
          <a:prstGeom prst="rect">
            <a:avLst/>
          </a:prstGeom>
        </p:spPr>
      </p:pic>
    </p:spTree>
    <p:extLst>
      <p:ext uri="{BB962C8B-B14F-4D97-AF65-F5344CB8AC3E}">
        <p14:creationId xmlns:p14="http://schemas.microsoft.com/office/powerpoint/2010/main" val="232515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A0B8-416A-AF9F-E2A1-54698EE3E89F}"/>
              </a:ext>
            </a:extLst>
          </p:cNvPr>
          <p:cNvSpPr>
            <a:spLocks noGrp="1"/>
          </p:cNvSpPr>
          <p:nvPr>
            <p:ph type="title"/>
          </p:nvPr>
        </p:nvSpPr>
        <p:spPr/>
        <p:txBody>
          <a:bodyPr>
            <a:normAutofit/>
          </a:bodyPr>
          <a:lstStyle/>
          <a:p>
            <a:r>
              <a:rPr lang="en-PH" sz="5400" b="1" dirty="0"/>
              <a:t>Python Variables</a:t>
            </a:r>
            <a:endParaRPr lang="en-PH" sz="5400" dirty="0"/>
          </a:p>
        </p:txBody>
      </p:sp>
      <p:sp>
        <p:nvSpPr>
          <p:cNvPr id="3" name="Content Placeholder 2">
            <a:extLst>
              <a:ext uri="{FF2B5EF4-FFF2-40B4-BE49-F238E27FC236}">
                <a16:creationId xmlns:a16="http://schemas.microsoft.com/office/drawing/2014/main" id="{E115F8F2-EC33-769C-410E-D1567977CAA6}"/>
              </a:ext>
            </a:extLst>
          </p:cNvPr>
          <p:cNvSpPr>
            <a:spLocks noGrp="1"/>
          </p:cNvSpPr>
          <p:nvPr>
            <p:ph idx="1"/>
          </p:nvPr>
        </p:nvSpPr>
        <p:spPr/>
        <p:txBody>
          <a:bodyPr/>
          <a:lstStyle/>
          <a:p>
            <a:r>
              <a:rPr lang="en-US" b="1" dirty="0"/>
              <a:t>Variables</a:t>
            </a:r>
          </a:p>
          <a:p>
            <a:r>
              <a:rPr lang="en-US" dirty="0"/>
              <a:t>Variables are containers for storing data values.</a:t>
            </a:r>
          </a:p>
          <a:p>
            <a:endParaRPr lang="en-PH" dirty="0"/>
          </a:p>
        </p:txBody>
      </p:sp>
    </p:spTree>
    <p:extLst>
      <p:ext uri="{BB962C8B-B14F-4D97-AF65-F5344CB8AC3E}">
        <p14:creationId xmlns:p14="http://schemas.microsoft.com/office/powerpoint/2010/main" val="282063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FEB0-095C-A0A8-B4C0-9EA5F19C0C9E}"/>
              </a:ext>
            </a:extLst>
          </p:cNvPr>
          <p:cNvSpPr>
            <a:spLocks noGrp="1"/>
          </p:cNvSpPr>
          <p:nvPr>
            <p:ph type="title"/>
          </p:nvPr>
        </p:nvSpPr>
        <p:spPr/>
        <p:txBody>
          <a:bodyPr/>
          <a:lstStyle/>
          <a:p>
            <a:r>
              <a:rPr lang="en-PH" sz="3200" b="1" dirty="0"/>
              <a:t>Creating Variables</a:t>
            </a:r>
            <a:br>
              <a:rPr lang="en-PH" sz="3200" b="1" dirty="0"/>
            </a:br>
            <a:endParaRPr lang="en-PH" dirty="0"/>
          </a:p>
        </p:txBody>
      </p:sp>
      <p:sp>
        <p:nvSpPr>
          <p:cNvPr id="3" name="Content Placeholder 2">
            <a:extLst>
              <a:ext uri="{FF2B5EF4-FFF2-40B4-BE49-F238E27FC236}">
                <a16:creationId xmlns:a16="http://schemas.microsoft.com/office/drawing/2014/main" id="{4D55308E-172A-63D3-8B0E-039D1FB9F1C0}"/>
              </a:ext>
            </a:extLst>
          </p:cNvPr>
          <p:cNvSpPr>
            <a:spLocks noGrp="1"/>
          </p:cNvSpPr>
          <p:nvPr>
            <p:ph idx="1"/>
          </p:nvPr>
        </p:nvSpPr>
        <p:spPr/>
        <p:txBody>
          <a:bodyPr/>
          <a:lstStyle/>
          <a:p>
            <a:r>
              <a:rPr lang="en-US" dirty="0"/>
              <a:t>Python has no command for declaring a variable.</a:t>
            </a:r>
          </a:p>
          <a:p>
            <a:pPr marL="0" indent="0">
              <a:buNone/>
            </a:pPr>
            <a:r>
              <a:rPr lang="en-US" dirty="0"/>
              <a:t>A variable is created the moment you first assign a value to it.</a:t>
            </a:r>
          </a:p>
          <a:p>
            <a:r>
              <a:rPr lang="en-PH" sz="2000" b="1" dirty="0"/>
              <a:t>Example</a:t>
            </a:r>
          </a:p>
          <a:p>
            <a:endParaRPr lang="en-PH" dirty="0"/>
          </a:p>
        </p:txBody>
      </p:sp>
      <p:pic>
        <p:nvPicPr>
          <p:cNvPr id="5" name="Picture 4">
            <a:extLst>
              <a:ext uri="{FF2B5EF4-FFF2-40B4-BE49-F238E27FC236}">
                <a16:creationId xmlns:a16="http://schemas.microsoft.com/office/drawing/2014/main" id="{D709133F-E603-7998-4929-FF3B965A2BDC}"/>
              </a:ext>
            </a:extLst>
          </p:cNvPr>
          <p:cNvPicPr>
            <a:picLocks noChangeAspect="1"/>
          </p:cNvPicPr>
          <p:nvPr/>
        </p:nvPicPr>
        <p:blipFill>
          <a:blip r:embed="rId2"/>
          <a:stretch>
            <a:fillRect/>
          </a:stretch>
        </p:blipFill>
        <p:spPr>
          <a:xfrm>
            <a:off x="4233447" y="3347866"/>
            <a:ext cx="5023674" cy="2383631"/>
          </a:xfrm>
          <a:prstGeom prst="rect">
            <a:avLst/>
          </a:prstGeom>
        </p:spPr>
      </p:pic>
    </p:spTree>
    <p:extLst>
      <p:ext uri="{BB962C8B-B14F-4D97-AF65-F5344CB8AC3E}">
        <p14:creationId xmlns:p14="http://schemas.microsoft.com/office/powerpoint/2010/main" val="14894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74B1-8D8F-9E06-C2A8-D31565627376}"/>
              </a:ext>
            </a:extLst>
          </p:cNvPr>
          <p:cNvSpPr>
            <a:spLocks noGrp="1"/>
          </p:cNvSpPr>
          <p:nvPr>
            <p:ph type="title"/>
          </p:nvPr>
        </p:nvSpPr>
        <p:spPr>
          <a:xfrm>
            <a:off x="1451579" y="867037"/>
            <a:ext cx="9603275" cy="1049235"/>
          </a:xfrm>
        </p:spPr>
        <p:txBody>
          <a:bodyPr>
            <a:noAutofit/>
          </a:bodyPr>
          <a:lstStyle/>
          <a:p>
            <a:r>
              <a:rPr lang="en-US" sz="2400" dirty="0"/>
              <a:t>Variables do not need to be declared with any particular </a:t>
            </a:r>
            <a:r>
              <a:rPr lang="en-US" sz="2400" i="1" dirty="0"/>
              <a:t>type</a:t>
            </a:r>
            <a:r>
              <a:rPr lang="en-US" sz="2400" dirty="0"/>
              <a:t>, and can even change type after they have been set.</a:t>
            </a:r>
            <a:br>
              <a:rPr lang="en-US" sz="2400" dirty="0"/>
            </a:br>
            <a:endParaRPr lang="en-PH" sz="2400" dirty="0"/>
          </a:p>
        </p:txBody>
      </p:sp>
      <p:sp>
        <p:nvSpPr>
          <p:cNvPr id="3" name="Content Placeholder 2">
            <a:extLst>
              <a:ext uri="{FF2B5EF4-FFF2-40B4-BE49-F238E27FC236}">
                <a16:creationId xmlns:a16="http://schemas.microsoft.com/office/drawing/2014/main" id="{41B50358-FE7C-0E63-3F5A-8169711A3425}"/>
              </a:ext>
            </a:extLst>
          </p:cNvPr>
          <p:cNvSpPr>
            <a:spLocks noGrp="1"/>
          </p:cNvSpPr>
          <p:nvPr>
            <p:ph idx="1"/>
          </p:nvPr>
        </p:nvSpPr>
        <p:spPr/>
        <p:txBody>
          <a:bodyPr/>
          <a:lstStyle/>
          <a:p>
            <a:r>
              <a:rPr lang="en-PH" sz="2000" b="1" dirty="0"/>
              <a:t>Example</a:t>
            </a:r>
          </a:p>
          <a:p>
            <a:endParaRPr lang="en-PH" dirty="0"/>
          </a:p>
        </p:txBody>
      </p:sp>
      <p:pic>
        <p:nvPicPr>
          <p:cNvPr id="5" name="Picture 4">
            <a:extLst>
              <a:ext uri="{FF2B5EF4-FFF2-40B4-BE49-F238E27FC236}">
                <a16:creationId xmlns:a16="http://schemas.microsoft.com/office/drawing/2014/main" id="{95C1821C-8B72-9C28-4C9D-67EDF8F14E9B}"/>
              </a:ext>
            </a:extLst>
          </p:cNvPr>
          <p:cNvPicPr>
            <a:picLocks noChangeAspect="1"/>
          </p:cNvPicPr>
          <p:nvPr/>
        </p:nvPicPr>
        <p:blipFill>
          <a:blip r:embed="rId2"/>
          <a:stretch>
            <a:fillRect/>
          </a:stretch>
        </p:blipFill>
        <p:spPr>
          <a:xfrm>
            <a:off x="3528138" y="2725078"/>
            <a:ext cx="5992933" cy="2365395"/>
          </a:xfrm>
          <a:prstGeom prst="rect">
            <a:avLst/>
          </a:prstGeom>
        </p:spPr>
      </p:pic>
    </p:spTree>
    <p:extLst>
      <p:ext uri="{BB962C8B-B14F-4D97-AF65-F5344CB8AC3E}">
        <p14:creationId xmlns:p14="http://schemas.microsoft.com/office/powerpoint/2010/main" val="86136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8CFE-B2B7-B8D4-93CA-2288E94797CF}"/>
              </a:ext>
            </a:extLst>
          </p:cNvPr>
          <p:cNvSpPr>
            <a:spLocks noGrp="1"/>
          </p:cNvSpPr>
          <p:nvPr>
            <p:ph type="title"/>
          </p:nvPr>
        </p:nvSpPr>
        <p:spPr/>
        <p:txBody>
          <a:bodyPr/>
          <a:lstStyle/>
          <a:p>
            <a:r>
              <a:rPr lang="en-PH" sz="3200" b="1" dirty="0"/>
              <a:t>Casting</a:t>
            </a:r>
            <a:br>
              <a:rPr lang="en-PH" sz="3200" b="1" dirty="0"/>
            </a:br>
            <a:endParaRPr lang="en-PH" dirty="0"/>
          </a:p>
        </p:txBody>
      </p:sp>
      <p:sp>
        <p:nvSpPr>
          <p:cNvPr id="3" name="Content Placeholder 2">
            <a:extLst>
              <a:ext uri="{FF2B5EF4-FFF2-40B4-BE49-F238E27FC236}">
                <a16:creationId xmlns:a16="http://schemas.microsoft.com/office/drawing/2014/main" id="{B2B53192-C543-A9E5-095B-E7779D5A7F51}"/>
              </a:ext>
            </a:extLst>
          </p:cNvPr>
          <p:cNvSpPr>
            <a:spLocks noGrp="1"/>
          </p:cNvSpPr>
          <p:nvPr>
            <p:ph idx="1"/>
          </p:nvPr>
        </p:nvSpPr>
        <p:spPr/>
        <p:txBody>
          <a:bodyPr/>
          <a:lstStyle/>
          <a:p>
            <a:r>
              <a:rPr lang="en-US" dirty="0"/>
              <a:t>If you want to specify the data type of a variable, this can be done with casting.</a:t>
            </a:r>
          </a:p>
          <a:p>
            <a:endParaRPr lang="en-PH" dirty="0"/>
          </a:p>
        </p:txBody>
      </p:sp>
      <p:sp>
        <p:nvSpPr>
          <p:cNvPr id="5" name="TextBox 4">
            <a:extLst>
              <a:ext uri="{FF2B5EF4-FFF2-40B4-BE49-F238E27FC236}">
                <a16:creationId xmlns:a16="http://schemas.microsoft.com/office/drawing/2014/main" id="{FBFF45D2-2F3E-C1E0-A899-5793AA051442}"/>
              </a:ext>
            </a:extLst>
          </p:cNvPr>
          <p:cNvSpPr txBox="1"/>
          <p:nvPr/>
        </p:nvSpPr>
        <p:spPr>
          <a:xfrm>
            <a:off x="2458039" y="3095019"/>
            <a:ext cx="6103854" cy="369332"/>
          </a:xfrm>
          <a:prstGeom prst="rect">
            <a:avLst/>
          </a:prstGeom>
          <a:noFill/>
        </p:spPr>
        <p:txBody>
          <a:bodyPr wrap="square">
            <a:spAutoFit/>
          </a:bodyPr>
          <a:lstStyle/>
          <a:p>
            <a:r>
              <a:rPr lang="en-PH" sz="1800" b="1" dirty="0"/>
              <a:t>Example</a:t>
            </a:r>
          </a:p>
        </p:txBody>
      </p:sp>
      <p:pic>
        <p:nvPicPr>
          <p:cNvPr id="7" name="Picture 6">
            <a:extLst>
              <a:ext uri="{FF2B5EF4-FFF2-40B4-BE49-F238E27FC236}">
                <a16:creationId xmlns:a16="http://schemas.microsoft.com/office/drawing/2014/main" id="{A3975957-E7DE-B91D-6288-02BBDD90B9E1}"/>
              </a:ext>
            </a:extLst>
          </p:cNvPr>
          <p:cNvPicPr>
            <a:picLocks noChangeAspect="1"/>
          </p:cNvPicPr>
          <p:nvPr/>
        </p:nvPicPr>
        <p:blipFill>
          <a:blip r:embed="rId2"/>
          <a:stretch>
            <a:fillRect/>
          </a:stretch>
        </p:blipFill>
        <p:spPr>
          <a:xfrm>
            <a:off x="4483508" y="3360917"/>
            <a:ext cx="5324866" cy="2208863"/>
          </a:xfrm>
          <a:prstGeom prst="rect">
            <a:avLst/>
          </a:prstGeom>
        </p:spPr>
      </p:pic>
    </p:spTree>
    <p:extLst>
      <p:ext uri="{BB962C8B-B14F-4D97-AF65-F5344CB8AC3E}">
        <p14:creationId xmlns:p14="http://schemas.microsoft.com/office/powerpoint/2010/main" val="228644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E0AF-EB92-5493-4FFC-BCD43B019BEA}"/>
              </a:ext>
            </a:extLst>
          </p:cNvPr>
          <p:cNvSpPr>
            <a:spLocks noGrp="1"/>
          </p:cNvSpPr>
          <p:nvPr>
            <p:ph type="title"/>
          </p:nvPr>
        </p:nvSpPr>
        <p:spPr/>
        <p:txBody>
          <a:bodyPr/>
          <a:lstStyle/>
          <a:p>
            <a:r>
              <a:rPr lang="en-PH" sz="3200" b="1" dirty="0"/>
              <a:t>Python - Variable Names</a:t>
            </a:r>
            <a:br>
              <a:rPr lang="en-PH" sz="3200" b="1" dirty="0"/>
            </a:br>
            <a:endParaRPr lang="en-PH" dirty="0"/>
          </a:p>
        </p:txBody>
      </p:sp>
      <p:sp>
        <p:nvSpPr>
          <p:cNvPr id="3" name="Content Placeholder 2">
            <a:extLst>
              <a:ext uri="{FF2B5EF4-FFF2-40B4-BE49-F238E27FC236}">
                <a16:creationId xmlns:a16="http://schemas.microsoft.com/office/drawing/2014/main" id="{A4A9C207-2236-30AF-160A-3E70380D1E0C}"/>
              </a:ext>
            </a:extLst>
          </p:cNvPr>
          <p:cNvSpPr>
            <a:spLocks noGrp="1"/>
          </p:cNvSpPr>
          <p:nvPr>
            <p:ph idx="1"/>
          </p:nvPr>
        </p:nvSpPr>
        <p:spPr/>
        <p:txBody>
          <a:bodyPr/>
          <a:lstStyle/>
          <a:p>
            <a:r>
              <a:rPr lang="en-PH" sz="2000" b="1" dirty="0"/>
              <a:t>Variable Names</a:t>
            </a:r>
          </a:p>
          <a:p>
            <a:endParaRPr lang="en-PH" dirty="0"/>
          </a:p>
        </p:txBody>
      </p:sp>
      <p:sp>
        <p:nvSpPr>
          <p:cNvPr id="5" name="TextBox 4">
            <a:extLst>
              <a:ext uri="{FF2B5EF4-FFF2-40B4-BE49-F238E27FC236}">
                <a16:creationId xmlns:a16="http://schemas.microsoft.com/office/drawing/2014/main" id="{F52940F8-FBD7-993E-C208-589A84DE455B}"/>
              </a:ext>
            </a:extLst>
          </p:cNvPr>
          <p:cNvSpPr txBox="1"/>
          <p:nvPr/>
        </p:nvSpPr>
        <p:spPr>
          <a:xfrm>
            <a:off x="3201289" y="2548042"/>
            <a:ext cx="6103854" cy="3416320"/>
          </a:xfrm>
          <a:prstGeom prst="rect">
            <a:avLst/>
          </a:prstGeom>
          <a:noFill/>
        </p:spPr>
        <p:txBody>
          <a:bodyPr wrap="square">
            <a:spAutoFit/>
          </a:bodyPr>
          <a:lstStyle/>
          <a:p>
            <a:pPr>
              <a:buFont typeface="Arial" panose="020B0604020202020204" pitchFamily="34" charset="0"/>
              <a:buChar char="•"/>
            </a:pPr>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 A variable name must start with a letter or the underscore character</a:t>
            </a:r>
          </a:p>
          <a:p>
            <a:pPr>
              <a:buFont typeface="Arial" panose="020B0604020202020204" pitchFamily="34" charset="0"/>
              <a:buChar char="•"/>
            </a:pPr>
            <a:endParaRPr lang="en-US" dirty="0"/>
          </a:p>
          <a:p>
            <a:pPr>
              <a:buFont typeface="Arial" panose="020B0604020202020204" pitchFamily="34" charset="0"/>
              <a:buChar char="•"/>
            </a:pPr>
            <a:r>
              <a:rPr lang="en-US" dirty="0"/>
              <a:t>A variable name cannot start with a number</a:t>
            </a:r>
          </a:p>
          <a:p>
            <a:pPr>
              <a:buFont typeface="Arial" panose="020B0604020202020204" pitchFamily="34" charset="0"/>
              <a:buChar char="•"/>
            </a:pPr>
            <a:endParaRPr lang="en-US" dirty="0"/>
          </a:p>
          <a:p>
            <a:pPr>
              <a:buFont typeface="Arial" panose="020B0604020202020204" pitchFamily="34" charset="0"/>
              <a:buChar char="•"/>
            </a:pPr>
            <a:r>
              <a:rPr lang="en-US" dirty="0"/>
              <a:t>A variable name can only contain alpha-numeric characters and underscores (A-z, 0-9, and _ )</a:t>
            </a:r>
          </a:p>
          <a:p>
            <a:pPr>
              <a:buFont typeface="Arial" panose="020B0604020202020204" pitchFamily="34" charset="0"/>
              <a:buChar char="•"/>
            </a:pPr>
            <a:endParaRPr lang="en-US" dirty="0"/>
          </a:p>
          <a:p>
            <a:pPr>
              <a:buFont typeface="Arial" panose="020B0604020202020204" pitchFamily="34" charset="0"/>
              <a:buChar char="•"/>
            </a:pPr>
            <a:r>
              <a:rPr lang="en-US" dirty="0"/>
              <a:t>Variable names are case-sensitive (age, Age and AGE are three different variables)</a:t>
            </a:r>
          </a:p>
        </p:txBody>
      </p:sp>
    </p:spTree>
    <p:extLst>
      <p:ext uri="{BB962C8B-B14F-4D97-AF65-F5344CB8AC3E}">
        <p14:creationId xmlns:p14="http://schemas.microsoft.com/office/powerpoint/2010/main" val="313356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BE56-8DB6-DC11-3453-B882818B2660}"/>
              </a:ext>
            </a:extLst>
          </p:cNvPr>
          <p:cNvSpPr>
            <a:spLocks noGrp="1"/>
          </p:cNvSpPr>
          <p:nvPr>
            <p:ph type="title"/>
          </p:nvPr>
        </p:nvSpPr>
        <p:spPr/>
        <p:txBody>
          <a:bodyPr/>
          <a:lstStyle/>
          <a:p>
            <a:r>
              <a:rPr lang="en-PH" sz="3200" b="1" dirty="0"/>
              <a:t>Example</a:t>
            </a:r>
            <a:br>
              <a:rPr lang="en-PH" sz="3200" b="1" dirty="0"/>
            </a:br>
            <a:endParaRPr lang="en-PH" dirty="0"/>
          </a:p>
        </p:txBody>
      </p:sp>
      <p:pic>
        <p:nvPicPr>
          <p:cNvPr id="5" name="Content Placeholder 4">
            <a:extLst>
              <a:ext uri="{FF2B5EF4-FFF2-40B4-BE49-F238E27FC236}">
                <a16:creationId xmlns:a16="http://schemas.microsoft.com/office/drawing/2014/main" id="{28F961E4-E786-561E-C70D-7601E2C0BC7B}"/>
              </a:ext>
            </a:extLst>
          </p:cNvPr>
          <p:cNvPicPr>
            <a:picLocks noGrp="1" noChangeAspect="1"/>
          </p:cNvPicPr>
          <p:nvPr>
            <p:ph idx="1"/>
          </p:nvPr>
        </p:nvPicPr>
        <p:blipFill>
          <a:blip r:embed="rId2"/>
          <a:stretch>
            <a:fillRect/>
          </a:stretch>
        </p:blipFill>
        <p:spPr>
          <a:xfrm>
            <a:off x="3438425" y="1955959"/>
            <a:ext cx="4772321" cy="1673362"/>
          </a:xfrm>
        </p:spPr>
      </p:pic>
      <p:sp>
        <p:nvSpPr>
          <p:cNvPr id="7" name="TextBox 6">
            <a:extLst>
              <a:ext uri="{FF2B5EF4-FFF2-40B4-BE49-F238E27FC236}">
                <a16:creationId xmlns:a16="http://schemas.microsoft.com/office/drawing/2014/main" id="{AB44B91D-43CA-0C3F-08DD-72FCC1A3366E}"/>
              </a:ext>
            </a:extLst>
          </p:cNvPr>
          <p:cNvSpPr txBox="1"/>
          <p:nvPr/>
        </p:nvSpPr>
        <p:spPr>
          <a:xfrm>
            <a:off x="1600201" y="3629321"/>
            <a:ext cx="6103854" cy="369332"/>
          </a:xfrm>
          <a:prstGeom prst="rect">
            <a:avLst/>
          </a:prstGeom>
          <a:noFill/>
        </p:spPr>
        <p:txBody>
          <a:bodyPr wrap="square">
            <a:spAutoFit/>
          </a:bodyPr>
          <a:lstStyle/>
          <a:p>
            <a:r>
              <a:rPr lang="en-PH" sz="1800" b="1" dirty="0"/>
              <a:t>Example</a:t>
            </a:r>
            <a:endParaRPr lang="en-PH" b="1" dirty="0"/>
          </a:p>
        </p:txBody>
      </p:sp>
      <p:sp>
        <p:nvSpPr>
          <p:cNvPr id="9" name="TextBox 8">
            <a:extLst>
              <a:ext uri="{FF2B5EF4-FFF2-40B4-BE49-F238E27FC236}">
                <a16:creationId xmlns:a16="http://schemas.microsoft.com/office/drawing/2014/main" id="{4224471B-F2C3-1D9E-44A3-C04D188B236A}"/>
              </a:ext>
            </a:extLst>
          </p:cNvPr>
          <p:cNvSpPr txBox="1"/>
          <p:nvPr/>
        </p:nvSpPr>
        <p:spPr>
          <a:xfrm>
            <a:off x="2476893" y="4018998"/>
            <a:ext cx="6103854" cy="369332"/>
          </a:xfrm>
          <a:prstGeom prst="rect">
            <a:avLst/>
          </a:prstGeom>
          <a:noFill/>
        </p:spPr>
        <p:txBody>
          <a:bodyPr wrap="square">
            <a:spAutoFit/>
          </a:bodyPr>
          <a:lstStyle/>
          <a:p>
            <a:r>
              <a:rPr lang="en-PH" dirty="0"/>
              <a:t>Illegal variable names:</a:t>
            </a:r>
          </a:p>
        </p:txBody>
      </p:sp>
      <p:pic>
        <p:nvPicPr>
          <p:cNvPr id="11" name="Picture 10">
            <a:extLst>
              <a:ext uri="{FF2B5EF4-FFF2-40B4-BE49-F238E27FC236}">
                <a16:creationId xmlns:a16="http://schemas.microsoft.com/office/drawing/2014/main" id="{2219BEC8-762E-3839-479A-A9727CCBFCAD}"/>
              </a:ext>
            </a:extLst>
          </p:cNvPr>
          <p:cNvPicPr>
            <a:picLocks noChangeAspect="1"/>
          </p:cNvPicPr>
          <p:nvPr/>
        </p:nvPicPr>
        <p:blipFill>
          <a:blip r:embed="rId3"/>
          <a:stretch>
            <a:fillRect/>
          </a:stretch>
        </p:blipFill>
        <p:spPr>
          <a:xfrm>
            <a:off x="4480910" y="4388330"/>
            <a:ext cx="5709465" cy="2335443"/>
          </a:xfrm>
          <a:prstGeom prst="rect">
            <a:avLst/>
          </a:prstGeom>
        </p:spPr>
      </p:pic>
    </p:spTree>
    <p:extLst>
      <p:ext uri="{BB962C8B-B14F-4D97-AF65-F5344CB8AC3E}">
        <p14:creationId xmlns:p14="http://schemas.microsoft.com/office/powerpoint/2010/main" val="6369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3834-D308-5D6C-0775-4FF15ABA9702}"/>
              </a:ext>
            </a:extLst>
          </p:cNvPr>
          <p:cNvSpPr>
            <a:spLocks noGrp="1"/>
          </p:cNvSpPr>
          <p:nvPr>
            <p:ph type="title"/>
          </p:nvPr>
        </p:nvSpPr>
        <p:spPr>
          <a:xfrm>
            <a:off x="754143" y="240429"/>
            <a:ext cx="7510376" cy="534001"/>
          </a:xfrm>
        </p:spPr>
        <p:txBody>
          <a:bodyPr>
            <a:normAutofit fontScale="90000"/>
          </a:bodyPr>
          <a:lstStyle/>
          <a:p>
            <a:r>
              <a:rPr lang="en-US" altLang="zh-TW" sz="4400" dirty="0"/>
              <a:t>What is Python?</a:t>
            </a:r>
            <a:endParaRPr lang="en-PH" sz="4400" dirty="0"/>
          </a:p>
        </p:txBody>
      </p:sp>
      <p:sp>
        <p:nvSpPr>
          <p:cNvPr id="3" name="Content Placeholder 2">
            <a:extLst>
              <a:ext uri="{FF2B5EF4-FFF2-40B4-BE49-F238E27FC236}">
                <a16:creationId xmlns:a16="http://schemas.microsoft.com/office/drawing/2014/main" id="{B4B6B9E7-064A-9651-01D5-B699AA204AB9}"/>
              </a:ext>
            </a:extLst>
          </p:cNvPr>
          <p:cNvSpPr>
            <a:spLocks noGrp="1"/>
          </p:cNvSpPr>
          <p:nvPr>
            <p:ph idx="1"/>
          </p:nvPr>
        </p:nvSpPr>
        <p:spPr>
          <a:xfrm>
            <a:off x="876692" y="914399"/>
            <a:ext cx="8678592" cy="5722026"/>
          </a:xfrm>
        </p:spPr>
        <p:txBody>
          <a:bodyPr>
            <a:normAutofit lnSpcReduction="10000"/>
          </a:bodyPr>
          <a:lstStyle/>
          <a:p>
            <a:r>
              <a:rPr lang="en-US" altLang="zh-TW" sz="1100" dirty="0"/>
              <a:t>Python is a popular programming language. It was created by Guido van Rossum, and released in 1991.</a:t>
            </a:r>
          </a:p>
          <a:p>
            <a:r>
              <a:rPr lang="en-US" altLang="zh-TW" sz="1100" dirty="0"/>
              <a:t>It is used for:</a:t>
            </a:r>
          </a:p>
          <a:p>
            <a:r>
              <a:rPr lang="en-US" altLang="zh-TW" sz="1100" dirty="0"/>
              <a:t>web development (server-side),</a:t>
            </a:r>
          </a:p>
          <a:p>
            <a:r>
              <a:rPr lang="en-US" altLang="zh-TW" sz="1100" dirty="0"/>
              <a:t>software development,</a:t>
            </a:r>
          </a:p>
          <a:p>
            <a:r>
              <a:rPr lang="en-US" altLang="zh-TW" sz="1100" dirty="0"/>
              <a:t>mathematics,</a:t>
            </a:r>
          </a:p>
          <a:p>
            <a:r>
              <a:rPr lang="en-US" altLang="zh-TW" sz="1100" dirty="0"/>
              <a:t>system scripting.</a:t>
            </a:r>
          </a:p>
          <a:p>
            <a:r>
              <a:rPr lang="en-US" altLang="zh-TW" sz="1100" dirty="0"/>
              <a:t>What can Python do?</a:t>
            </a:r>
          </a:p>
          <a:p>
            <a:r>
              <a:rPr lang="en-US" altLang="zh-TW" sz="1100" dirty="0"/>
              <a:t>Python can be used on a server to create web applications.</a:t>
            </a:r>
          </a:p>
          <a:p>
            <a:r>
              <a:rPr lang="en-US" altLang="zh-TW" sz="1100" dirty="0"/>
              <a:t>Python can be used alongside software to create workflows.</a:t>
            </a:r>
          </a:p>
          <a:p>
            <a:r>
              <a:rPr lang="en-US" altLang="zh-TW" sz="1100" dirty="0"/>
              <a:t>Python can connect to database systems. It can also read and modify files.</a:t>
            </a:r>
          </a:p>
          <a:p>
            <a:r>
              <a:rPr lang="en-US" altLang="zh-TW" sz="1100" dirty="0"/>
              <a:t>Python can be used to handle big data and perform complex mathematics.</a:t>
            </a:r>
          </a:p>
          <a:p>
            <a:r>
              <a:rPr lang="en-US" altLang="zh-TW" sz="1100" dirty="0"/>
              <a:t>Python can be used for rapid prototyping, or for production-ready software development.</a:t>
            </a:r>
          </a:p>
          <a:p>
            <a:r>
              <a:rPr lang="en-US" altLang="zh-TW" sz="1100" dirty="0"/>
              <a:t>Why Python?</a:t>
            </a:r>
          </a:p>
          <a:p>
            <a:r>
              <a:rPr lang="en-US" altLang="zh-TW" sz="1100" dirty="0"/>
              <a:t>Python works on different platforms (Windows, Mac, Linux, Raspberry Pi, </a:t>
            </a:r>
            <a:r>
              <a:rPr lang="en-US" altLang="zh-TW" sz="1100" dirty="0" err="1"/>
              <a:t>etc</a:t>
            </a:r>
            <a:r>
              <a:rPr lang="en-US" altLang="zh-TW" sz="1100" dirty="0"/>
              <a:t>).</a:t>
            </a:r>
          </a:p>
          <a:p>
            <a:r>
              <a:rPr lang="en-US" altLang="zh-TW" sz="1100" dirty="0"/>
              <a:t>Python has a simple syntax similar to the English language.</a:t>
            </a:r>
          </a:p>
          <a:p>
            <a:r>
              <a:rPr lang="en-US" altLang="zh-TW" sz="1100" dirty="0"/>
              <a:t>Python has syntax that allows developers to write programs with fewer lines than some other programming languages.</a:t>
            </a:r>
          </a:p>
          <a:p>
            <a:r>
              <a:rPr lang="en-US" altLang="zh-TW" sz="1100" dirty="0"/>
              <a:t>Python runs on an interpreter system, meaning that code can be executed as soon as it is written. This means that prototyping can be very quick.</a:t>
            </a:r>
          </a:p>
          <a:p>
            <a:r>
              <a:rPr lang="en-US" altLang="zh-TW" sz="1100" dirty="0"/>
              <a:t>Python can be treated in a procedural way, an object-oriented way or a functional way</a:t>
            </a:r>
          </a:p>
        </p:txBody>
      </p:sp>
    </p:spTree>
    <p:extLst>
      <p:ext uri="{BB962C8B-B14F-4D97-AF65-F5344CB8AC3E}">
        <p14:creationId xmlns:p14="http://schemas.microsoft.com/office/powerpoint/2010/main" val="106466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00F-E014-90E1-4793-F5414274A37C}"/>
              </a:ext>
            </a:extLst>
          </p:cNvPr>
          <p:cNvSpPr>
            <a:spLocks noGrp="1"/>
          </p:cNvSpPr>
          <p:nvPr>
            <p:ph type="title"/>
          </p:nvPr>
        </p:nvSpPr>
        <p:spPr/>
        <p:txBody>
          <a:bodyPr/>
          <a:lstStyle/>
          <a:p>
            <a:r>
              <a:rPr lang="en-PH" sz="3200" b="1" dirty="0"/>
              <a:t>Multi Words Variable Names</a:t>
            </a:r>
            <a:br>
              <a:rPr lang="en-PH" sz="3200" b="1" dirty="0"/>
            </a:br>
            <a:endParaRPr lang="en-PH" dirty="0"/>
          </a:p>
        </p:txBody>
      </p:sp>
      <p:sp>
        <p:nvSpPr>
          <p:cNvPr id="3" name="Content Placeholder 2">
            <a:extLst>
              <a:ext uri="{FF2B5EF4-FFF2-40B4-BE49-F238E27FC236}">
                <a16:creationId xmlns:a16="http://schemas.microsoft.com/office/drawing/2014/main" id="{26508843-58CC-C5DD-35EA-39A64AB9FC66}"/>
              </a:ext>
            </a:extLst>
          </p:cNvPr>
          <p:cNvSpPr>
            <a:spLocks noGrp="1"/>
          </p:cNvSpPr>
          <p:nvPr>
            <p:ph idx="1"/>
          </p:nvPr>
        </p:nvSpPr>
        <p:spPr/>
        <p:txBody>
          <a:bodyPr/>
          <a:lstStyle/>
          <a:p>
            <a:pPr algn="just"/>
            <a:r>
              <a:rPr lang="en-US" dirty="0"/>
              <a:t>Variable names with more than one word can be difficult to read.</a:t>
            </a:r>
          </a:p>
          <a:p>
            <a:pPr algn="just"/>
            <a:r>
              <a:rPr lang="en-US" dirty="0"/>
              <a:t>There are several techniques you can use to make them more readable:</a:t>
            </a:r>
          </a:p>
          <a:p>
            <a:endParaRPr lang="en-PH" dirty="0"/>
          </a:p>
        </p:txBody>
      </p:sp>
      <p:sp>
        <p:nvSpPr>
          <p:cNvPr id="5" name="TextBox 4">
            <a:extLst>
              <a:ext uri="{FF2B5EF4-FFF2-40B4-BE49-F238E27FC236}">
                <a16:creationId xmlns:a16="http://schemas.microsoft.com/office/drawing/2014/main" id="{FC3ECF70-6FD7-80DC-1383-31FFF3703E91}"/>
              </a:ext>
            </a:extLst>
          </p:cNvPr>
          <p:cNvSpPr txBox="1"/>
          <p:nvPr/>
        </p:nvSpPr>
        <p:spPr>
          <a:xfrm>
            <a:off x="1571920" y="3029031"/>
            <a:ext cx="6103854" cy="369332"/>
          </a:xfrm>
          <a:prstGeom prst="rect">
            <a:avLst/>
          </a:prstGeom>
          <a:noFill/>
        </p:spPr>
        <p:txBody>
          <a:bodyPr wrap="square">
            <a:spAutoFit/>
          </a:bodyPr>
          <a:lstStyle/>
          <a:p>
            <a:r>
              <a:rPr lang="en-US" sz="1800" b="1" dirty="0"/>
              <a:t>Camel Case</a:t>
            </a:r>
          </a:p>
        </p:txBody>
      </p:sp>
      <p:sp>
        <p:nvSpPr>
          <p:cNvPr id="7" name="TextBox 6">
            <a:extLst>
              <a:ext uri="{FF2B5EF4-FFF2-40B4-BE49-F238E27FC236}">
                <a16:creationId xmlns:a16="http://schemas.microsoft.com/office/drawing/2014/main" id="{CF2255D2-2809-6D65-34A1-BA2D17A97262}"/>
              </a:ext>
            </a:extLst>
          </p:cNvPr>
          <p:cNvSpPr txBox="1"/>
          <p:nvPr/>
        </p:nvSpPr>
        <p:spPr>
          <a:xfrm>
            <a:off x="2278930" y="3429000"/>
            <a:ext cx="6103854" cy="923330"/>
          </a:xfrm>
          <a:prstGeom prst="rect">
            <a:avLst/>
          </a:prstGeom>
          <a:noFill/>
        </p:spPr>
        <p:txBody>
          <a:bodyPr wrap="square">
            <a:spAutoFit/>
          </a:bodyPr>
          <a:lstStyle/>
          <a:p>
            <a:r>
              <a:rPr lang="en-US" dirty="0"/>
              <a:t>Each word, except the first, starts with a capital letter:</a:t>
            </a:r>
          </a:p>
          <a:p>
            <a:endParaRPr lang="en-US" dirty="0"/>
          </a:p>
          <a:p>
            <a:r>
              <a:rPr lang="en-US" dirty="0"/>
              <a:t>Each word starts with a capital letter:</a:t>
            </a:r>
            <a:endParaRPr lang="en-PH" dirty="0"/>
          </a:p>
        </p:txBody>
      </p:sp>
      <p:pic>
        <p:nvPicPr>
          <p:cNvPr id="9" name="Picture 8">
            <a:extLst>
              <a:ext uri="{FF2B5EF4-FFF2-40B4-BE49-F238E27FC236}">
                <a16:creationId xmlns:a16="http://schemas.microsoft.com/office/drawing/2014/main" id="{B04F26BB-FE54-512B-34D9-A45FCA088ADC}"/>
              </a:ext>
            </a:extLst>
          </p:cNvPr>
          <p:cNvPicPr>
            <a:picLocks noChangeAspect="1"/>
          </p:cNvPicPr>
          <p:nvPr/>
        </p:nvPicPr>
        <p:blipFill>
          <a:blip r:embed="rId2"/>
          <a:stretch>
            <a:fillRect/>
          </a:stretch>
        </p:blipFill>
        <p:spPr>
          <a:xfrm>
            <a:off x="5770436" y="4512782"/>
            <a:ext cx="4665036" cy="1540699"/>
          </a:xfrm>
          <a:prstGeom prst="rect">
            <a:avLst/>
          </a:prstGeom>
        </p:spPr>
      </p:pic>
    </p:spTree>
    <p:extLst>
      <p:ext uri="{BB962C8B-B14F-4D97-AF65-F5344CB8AC3E}">
        <p14:creationId xmlns:p14="http://schemas.microsoft.com/office/powerpoint/2010/main" val="2187318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9EA-8BFB-7F0D-AD63-83108254E64B}"/>
              </a:ext>
            </a:extLst>
          </p:cNvPr>
          <p:cNvSpPr>
            <a:spLocks noGrp="1"/>
          </p:cNvSpPr>
          <p:nvPr>
            <p:ph type="title"/>
          </p:nvPr>
        </p:nvSpPr>
        <p:spPr/>
        <p:txBody>
          <a:bodyPr/>
          <a:lstStyle/>
          <a:p>
            <a:r>
              <a:rPr lang="en-PH" sz="3200" b="1" dirty="0"/>
              <a:t>Pascal Case</a:t>
            </a:r>
            <a:br>
              <a:rPr lang="en-PH" sz="3200" b="1" dirty="0"/>
            </a:br>
            <a:endParaRPr lang="en-PH" dirty="0"/>
          </a:p>
        </p:txBody>
      </p:sp>
      <p:sp>
        <p:nvSpPr>
          <p:cNvPr id="3" name="Content Placeholder 2">
            <a:extLst>
              <a:ext uri="{FF2B5EF4-FFF2-40B4-BE49-F238E27FC236}">
                <a16:creationId xmlns:a16="http://schemas.microsoft.com/office/drawing/2014/main" id="{024BBB2A-06D8-B1C9-5F65-A160C879635D}"/>
              </a:ext>
            </a:extLst>
          </p:cNvPr>
          <p:cNvSpPr>
            <a:spLocks noGrp="1"/>
          </p:cNvSpPr>
          <p:nvPr>
            <p:ph idx="1"/>
          </p:nvPr>
        </p:nvSpPr>
        <p:spPr/>
        <p:txBody>
          <a:bodyPr/>
          <a:lstStyle/>
          <a:p>
            <a:r>
              <a:rPr lang="en-US" dirty="0"/>
              <a:t>Each word starts with a capital letter:</a:t>
            </a:r>
          </a:p>
          <a:p>
            <a:endParaRPr lang="en-PH" dirty="0"/>
          </a:p>
        </p:txBody>
      </p:sp>
      <p:pic>
        <p:nvPicPr>
          <p:cNvPr id="5" name="Picture 4">
            <a:extLst>
              <a:ext uri="{FF2B5EF4-FFF2-40B4-BE49-F238E27FC236}">
                <a16:creationId xmlns:a16="http://schemas.microsoft.com/office/drawing/2014/main" id="{C50A0346-F574-D536-364F-1748EC089957}"/>
              </a:ext>
            </a:extLst>
          </p:cNvPr>
          <p:cNvPicPr>
            <a:picLocks noChangeAspect="1"/>
          </p:cNvPicPr>
          <p:nvPr/>
        </p:nvPicPr>
        <p:blipFill>
          <a:blip r:embed="rId2"/>
          <a:stretch>
            <a:fillRect/>
          </a:stretch>
        </p:blipFill>
        <p:spPr>
          <a:xfrm>
            <a:off x="3374244" y="2555744"/>
            <a:ext cx="4798796" cy="1328099"/>
          </a:xfrm>
          <a:prstGeom prst="rect">
            <a:avLst/>
          </a:prstGeom>
        </p:spPr>
      </p:pic>
      <p:sp>
        <p:nvSpPr>
          <p:cNvPr id="7" name="TextBox 6">
            <a:extLst>
              <a:ext uri="{FF2B5EF4-FFF2-40B4-BE49-F238E27FC236}">
                <a16:creationId xmlns:a16="http://schemas.microsoft.com/office/drawing/2014/main" id="{A6BCE773-4631-1125-4F9C-CFA1673CE58A}"/>
              </a:ext>
            </a:extLst>
          </p:cNvPr>
          <p:cNvSpPr txBox="1"/>
          <p:nvPr/>
        </p:nvSpPr>
        <p:spPr>
          <a:xfrm>
            <a:off x="1713322" y="3883843"/>
            <a:ext cx="6103854" cy="369332"/>
          </a:xfrm>
          <a:prstGeom prst="rect">
            <a:avLst/>
          </a:prstGeom>
          <a:noFill/>
        </p:spPr>
        <p:txBody>
          <a:bodyPr wrap="square">
            <a:spAutoFit/>
          </a:bodyPr>
          <a:lstStyle/>
          <a:p>
            <a:r>
              <a:rPr lang="en-PH" sz="1800" b="1" dirty="0"/>
              <a:t>Snake Case</a:t>
            </a:r>
          </a:p>
        </p:txBody>
      </p:sp>
      <p:sp>
        <p:nvSpPr>
          <p:cNvPr id="9" name="TextBox 8">
            <a:extLst>
              <a:ext uri="{FF2B5EF4-FFF2-40B4-BE49-F238E27FC236}">
                <a16:creationId xmlns:a16="http://schemas.microsoft.com/office/drawing/2014/main" id="{7675ACE8-9C2D-A594-1B31-9F19BA86112E}"/>
              </a:ext>
            </a:extLst>
          </p:cNvPr>
          <p:cNvSpPr txBox="1"/>
          <p:nvPr/>
        </p:nvSpPr>
        <p:spPr>
          <a:xfrm>
            <a:off x="2212942" y="4305762"/>
            <a:ext cx="6103854" cy="369332"/>
          </a:xfrm>
          <a:prstGeom prst="rect">
            <a:avLst/>
          </a:prstGeom>
          <a:noFill/>
        </p:spPr>
        <p:txBody>
          <a:bodyPr wrap="square">
            <a:spAutoFit/>
          </a:bodyPr>
          <a:lstStyle/>
          <a:p>
            <a:r>
              <a:rPr lang="en-US" dirty="0"/>
              <a:t>Each word is separated by an underscore character:</a:t>
            </a:r>
          </a:p>
        </p:txBody>
      </p:sp>
      <p:pic>
        <p:nvPicPr>
          <p:cNvPr id="11" name="Picture 10">
            <a:extLst>
              <a:ext uri="{FF2B5EF4-FFF2-40B4-BE49-F238E27FC236}">
                <a16:creationId xmlns:a16="http://schemas.microsoft.com/office/drawing/2014/main" id="{3C62AEE2-4DE2-1336-3684-CA0CC306A5EC}"/>
              </a:ext>
            </a:extLst>
          </p:cNvPr>
          <p:cNvPicPr>
            <a:picLocks noChangeAspect="1"/>
          </p:cNvPicPr>
          <p:nvPr/>
        </p:nvPicPr>
        <p:blipFill>
          <a:blip r:embed="rId3"/>
          <a:stretch>
            <a:fillRect/>
          </a:stretch>
        </p:blipFill>
        <p:spPr>
          <a:xfrm>
            <a:off x="5189455" y="4888917"/>
            <a:ext cx="3916838" cy="1478811"/>
          </a:xfrm>
          <a:prstGeom prst="rect">
            <a:avLst/>
          </a:prstGeom>
        </p:spPr>
      </p:pic>
    </p:spTree>
    <p:extLst>
      <p:ext uri="{BB962C8B-B14F-4D97-AF65-F5344CB8AC3E}">
        <p14:creationId xmlns:p14="http://schemas.microsoft.com/office/powerpoint/2010/main" val="106097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089-FEBA-F99B-9EB8-8CD3833AE4F0}"/>
              </a:ext>
            </a:extLst>
          </p:cNvPr>
          <p:cNvSpPr>
            <a:spLocks noGrp="1"/>
          </p:cNvSpPr>
          <p:nvPr>
            <p:ph type="title"/>
          </p:nvPr>
        </p:nvSpPr>
        <p:spPr/>
        <p:txBody>
          <a:bodyPr>
            <a:normAutofit fontScale="90000"/>
          </a:bodyPr>
          <a:lstStyle/>
          <a:p>
            <a:r>
              <a:rPr lang="fr-FR" sz="3200" b="1" dirty="0"/>
              <a:t>Python Variables - </a:t>
            </a:r>
            <a:r>
              <a:rPr lang="fr-FR" sz="3200" b="1" dirty="0" err="1"/>
              <a:t>Assign</a:t>
            </a:r>
            <a:r>
              <a:rPr lang="fr-FR" sz="3200" b="1" dirty="0"/>
              <a:t> Multiple Values</a:t>
            </a:r>
            <a:br>
              <a:rPr lang="fr-FR" sz="3200" b="1" dirty="0"/>
            </a:br>
            <a:endParaRPr lang="en-PH" dirty="0"/>
          </a:p>
        </p:txBody>
      </p:sp>
      <p:sp>
        <p:nvSpPr>
          <p:cNvPr id="3" name="Content Placeholder 2">
            <a:extLst>
              <a:ext uri="{FF2B5EF4-FFF2-40B4-BE49-F238E27FC236}">
                <a16:creationId xmlns:a16="http://schemas.microsoft.com/office/drawing/2014/main" id="{C47BDB01-D2CA-C9E5-8EC1-D03AC256A801}"/>
              </a:ext>
            </a:extLst>
          </p:cNvPr>
          <p:cNvSpPr>
            <a:spLocks noGrp="1"/>
          </p:cNvSpPr>
          <p:nvPr>
            <p:ph idx="1"/>
          </p:nvPr>
        </p:nvSpPr>
        <p:spPr/>
        <p:txBody>
          <a:bodyPr/>
          <a:lstStyle/>
          <a:p>
            <a:r>
              <a:rPr lang="en-US" sz="2000" b="1" dirty="0"/>
              <a:t>Many Values to Multiple Variables</a:t>
            </a:r>
          </a:p>
          <a:p>
            <a:endParaRPr lang="en-PH" dirty="0"/>
          </a:p>
        </p:txBody>
      </p:sp>
      <p:sp>
        <p:nvSpPr>
          <p:cNvPr id="5" name="TextBox 4">
            <a:extLst>
              <a:ext uri="{FF2B5EF4-FFF2-40B4-BE49-F238E27FC236}">
                <a16:creationId xmlns:a16="http://schemas.microsoft.com/office/drawing/2014/main" id="{A7BD8E57-4730-60F0-60F8-6FDC6345F0F4}"/>
              </a:ext>
            </a:extLst>
          </p:cNvPr>
          <p:cNvSpPr txBox="1"/>
          <p:nvPr/>
        </p:nvSpPr>
        <p:spPr>
          <a:xfrm>
            <a:off x="2184662" y="2585004"/>
            <a:ext cx="6103854" cy="646331"/>
          </a:xfrm>
          <a:prstGeom prst="rect">
            <a:avLst/>
          </a:prstGeom>
          <a:noFill/>
        </p:spPr>
        <p:txBody>
          <a:bodyPr wrap="square">
            <a:spAutoFit/>
          </a:bodyPr>
          <a:lstStyle/>
          <a:p>
            <a:r>
              <a:rPr lang="en-US" dirty="0"/>
              <a:t>Python allows you to assign values to multiple variables in one line:</a:t>
            </a:r>
          </a:p>
        </p:txBody>
      </p:sp>
      <p:sp>
        <p:nvSpPr>
          <p:cNvPr id="7" name="TextBox 6">
            <a:extLst>
              <a:ext uri="{FF2B5EF4-FFF2-40B4-BE49-F238E27FC236}">
                <a16:creationId xmlns:a16="http://schemas.microsoft.com/office/drawing/2014/main" id="{E2AA0E24-16CD-94B3-ED07-26290E323265}"/>
              </a:ext>
            </a:extLst>
          </p:cNvPr>
          <p:cNvSpPr txBox="1"/>
          <p:nvPr/>
        </p:nvSpPr>
        <p:spPr>
          <a:xfrm>
            <a:off x="1769883" y="3429000"/>
            <a:ext cx="6103854" cy="369332"/>
          </a:xfrm>
          <a:prstGeom prst="rect">
            <a:avLst/>
          </a:prstGeom>
          <a:noFill/>
        </p:spPr>
        <p:txBody>
          <a:bodyPr wrap="square">
            <a:spAutoFit/>
          </a:bodyPr>
          <a:lstStyle/>
          <a:p>
            <a:r>
              <a:rPr lang="en-PH" sz="1800" b="1" dirty="0"/>
              <a:t>Example</a:t>
            </a:r>
          </a:p>
        </p:txBody>
      </p:sp>
      <p:pic>
        <p:nvPicPr>
          <p:cNvPr id="9" name="Picture 8">
            <a:extLst>
              <a:ext uri="{FF2B5EF4-FFF2-40B4-BE49-F238E27FC236}">
                <a16:creationId xmlns:a16="http://schemas.microsoft.com/office/drawing/2014/main" id="{43744891-8967-58D4-3E8F-C09B32158E48}"/>
              </a:ext>
            </a:extLst>
          </p:cNvPr>
          <p:cNvPicPr>
            <a:picLocks noChangeAspect="1"/>
          </p:cNvPicPr>
          <p:nvPr/>
        </p:nvPicPr>
        <p:blipFill>
          <a:blip r:embed="rId2"/>
          <a:stretch>
            <a:fillRect/>
          </a:stretch>
        </p:blipFill>
        <p:spPr>
          <a:xfrm>
            <a:off x="3686815" y="3788732"/>
            <a:ext cx="4818370" cy="2511620"/>
          </a:xfrm>
          <a:prstGeom prst="rect">
            <a:avLst/>
          </a:prstGeom>
        </p:spPr>
      </p:pic>
    </p:spTree>
    <p:extLst>
      <p:ext uri="{BB962C8B-B14F-4D97-AF65-F5344CB8AC3E}">
        <p14:creationId xmlns:p14="http://schemas.microsoft.com/office/powerpoint/2010/main" val="72957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BBDE-905B-3D2D-E4A6-6EBD90677DD7}"/>
              </a:ext>
            </a:extLst>
          </p:cNvPr>
          <p:cNvSpPr>
            <a:spLocks noGrp="1"/>
          </p:cNvSpPr>
          <p:nvPr>
            <p:ph type="title"/>
          </p:nvPr>
        </p:nvSpPr>
        <p:spPr/>
        <p:txBody>
          <a:bodyPr/>
          <a:lstStyle/>
          <a:p>
            <a:r>
              <a:rPr lang="en-US" sz="3200" b="1" dirty="0"/>
              <a:t>One Value to Multiple Variables</a:t>
            </a:r>
            <a:br>
              <a:rPr lang="en-US" sz="3200" b="1" dirty="0"/>
            </a:br>
            <a:endParaRPr lang="en-PH" dirty="0"/>
          </a:p>
        </p:txBody>
      </p:sp>
      <p:sp>
        <p:nvSpPr>
          <p:cNvPr id="3" name="Content Placeholder 2">
            <a:extLst>
              <a:ext uri="{FF2B5EF4-FFF2-40B4-BE49-F238E27FC236}">
                <a16:creationId xmlns:a16="http://schemas.microsoft.com/office/drawing/2014/main" id="{C34B0543-5E39-E56E-B344-C815A4F924DE}"/>
              </a:ext>
            </a:extLst>
          </p:cNvPr>
          <p:cNvSpPr>
            <a:spLocks noGrp="1"/>
          </p:cNvSpPr>
          <p:nvPr>
            <p:ph idx="1"/>
          </p:nvPr>
        </p:nvSpPr>
        <p:spPr/>
        <p:txBody>
          <a:bodyPr/>
          <a:lstStyle/>
          <a:p>
            <a:r>
              <a:rPr lang="en-US" dirty="0"/>
              <a:t>And you can assign the </a:t>
            </a:r>
            <a:r>
              <a:rPr lang="en-US" i="1" dirty="0"/>
              <a:t>same</a:t>
            </a:r>
            <a:r>
              <a:rPr lang="en-US" dirty="0"/>
              <a:t> value to multiple variables in one line:</a:t>
            </a:r>
          </a:p>
          <a:p>
            <a:endParaRPr lang="en-PH" dirty="0"/>
          </a:p>
        </p:txBody>
      </p:sp>
      <p:sp>
        <p:nvSpPr>
          <p:cNvPr id="5" name="TextBox 4">
            <a:extLst>
              <a:ext uri="{FF2B5EF4-FFF2-40B4-BE49-F238E27FC236}">
                <a16:creationId xmlns:a16="http://schemas.microsoft.com/office/drawing/2014/main" id="{717D7FAE-FADB-68A9-5F01-58150BC1681A}"/>
              </a:ext>
            </a:extLst>
          </p:cNvPr>
          <p:cNvSpPr txBox="1"/>
          <p:nvPr/>
        </p:nvSpPr>
        <p:spPr>
          <a:xfrm>
            <a:off x="1930139" y="2666942"/>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7E130A97-82CC-A478-3736-BD9B9B125C1C}"/>
              </a:ext>
            </a:extLst>
          </p:cNvPr>
          <p:cNvPicPr>
            <a:picLocks noChangeAspect="1"/>
          </p:cNvPicPr>
          <p:nvPr/>
        </p:nvPicPr>
        <p:blipFill>
          <a:blip r:embed="rId2"/>
          <a:stretch>
            <a:fillRect/>
          </a:stretch>
        </p:blipFill>
        <p:spPr>
          <a:xfrm>
            <a:off x="3835109" y="3215716"/>
            <a:ext cx="4521782" cy="2310443"/>
          </a:xfrm>
          <a:prstGeom prst="rect">
            <a:avLst/>
          </a:prstGeom>
        </p:spPr>
      </p:pic>
    </p:spTree>
    <p:extLst>
      <p:ext uri="{BB962C8B-B14F-4D97-AF65-F5344CB8AC3E}">
        <p14:creationId xmlns:p14="http://schemas.microsoft.com/office/powerpoint/2010/main" val="3681964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E0E8-C6E8-3EA3-3390-9C8E6FFE9FF3}"/>
              </a:ext>
            </a:extLst>
          </p:cNvPr>
          <p:cNvSpPr>
            <a:spLocks noGrp="1"/>
          </p:cNvSpPr>
          <p:nvPr>
            <p:ph type="title"/>
          </p:nvPr>
        </p:nvSpPr>
        <p:spPr/>
        <p:txBody>
          <a:bodyPr/>
          <a:lstStyle/>
          <a:p>
            <a:r>
              <a:rPr lang="en-PH" b="1" dirty="0"/>
              <a:t>Unpack a Collection</a:t>
            </a:r>
            <a:endParaRPr lang="en-PH" dirty="0"/>
          </a:p>
        </p:txBody>
      </p:sp>
      <p:sp>
        <p:nvSpPr>
          <p:cNvPr id="3" name="Content Placeholder 2">
            <a:extLst>
              <a:ext uri="{FF2B5EF4-FFF2-40B4-BE49-F238E27FC236}">
                <a16:creationId xmlns:a16="http://schemas.microsoft.com/office/drawing/2014/main" id="{5BBAA77A-7CFD-7B92-1F76-2B7B4F51D2C8}"/>
              </a:ext>
            </a:extLst>
          </p:cNvPr>
          <p:cNvSpPr>
            <a:spLocks noGrp="1"/>
          </p:cNvSpPr>
          <p:nvPr>
            <p:ph idx="1"/>
          </p:nvPr>
        </p:nvSpPr>
        <p:spPr>
          <a:xfrm>
            <a:off x="1451578" y="2081719"/>
            <a:ext cx="9603275" cy="3450613"/>
          </a:xfrm>
        </p:spPr>
        <p:txBody>
          <a:bodyPr/>
          <a:lstStyle/>
          <a:p>
            <a:r>
              <a:rPr lang="en-US" dirty="0"/>
              <a:t>If you have a collection of values in a list, tuple etc. Python allows you to extract the values into variables. This is called </a:t>
            </a:r>
            <a:r>
              <a:rPr lang="en-US" i="1" dirty="0"/>
              <a:t>unpacking</a:t>
            </a:r>
            <a:r>
              <a:rPr lang="en-US" dirty="0"/>
              <a:t>.</a:t>
            </a:r>
          </a:p>
          <a:p>
            <a:endParaRPr lang="en-PH" dirty="0"/>
          </a:p>
        </p:txBody>
      </p:sp>
      <p:sp>
        <p:nvSpPr>
          <p:cNvPr id="5" name="TextBox 4">
            <a:extLst>
              <a:ext uri="{FF2B5EF4-FFF2-40B4-BE49-F238E27FC236}">
                <a16:creationId xmlns:a16="http://schemas.microsoft.com/office/drawing/2014/main" id="{4E45055D-D89C-25F7-3A82-21526B4F9580}"/>
              </a:ext>
            </a:extLst>
          </p:cNvPr>
          <p:cNvSpPr txBox="1"/>
          <p:nvPr/>
        </p:nvSpPr>
        <p:spPr>
          <a:xfrm>
            <a:off x="1685041" y="2959174"/>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5ACA246A-1B62-FB81-EE0C-5B136E50F66A}"/>
              </a:ext>
            </a:extLst>
          </p:cNvPr>
          <p:cNvPicPr>
            <a:picLocks noChangeAspect="1"/>
          </p:cNvPicPr>
          <p:nvPr/>
        </p:nvPicPr>
        <p:blipFill>
          <a:blip r:embed="rId2"/>
          <a:stretch>
            <a:fillRect/>
          </a:stretch>
        </p:blipFill>
        <p:spPr>
          <a:xfrm>
            <a:off x="3777099" y="3429000"/>
            <a:ext cx="4952231" cy="2360980"/>
          </a:xfrm>
          <a:prstGeom prst="rect">
            <a:avLst/>
          </a:prstGeom>
        </p:spPr>
      </p:pic>
    </p:spTree>
    <p:extLst>
      <p:ext uri="{BB962C8B-B14F-4D97-AF65-F5344CB8AC3E}">
        <p14:creationId xmlns:p14="http://schemas.microsoft.com/office/powerpoint/2010/main" val="397941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6807-8EE8-DCB6-E188-47C35E035412}"/>
              </a:ext>
            </a:extLst>
          </p:cNvPr>
          <p:cNvSpPr>
            <a:spLocks noGrp="1"/>
          </p:cNvSpPr>
          <p:nvPr>
            <p:ph type="title"/>
          </p:nvPr>
        </p:nvSpPr>
        <p:spPr/>
        <p:txBody>
          <a:bodyPr/>
          <a:lstStyle/>
          <a:p>
            <a:r>
              <a:rPr lang="en-PH" sz="3200" b="1" dirty="0"/>
              <a:t>Python - Output Variables</a:t>
            </a:r>
            <a:endParaRPr lang="en-PH" dirty="0"/>
          </a:p>
        </p:txBody>
      </p:sp>
      <p:sp>
        <p:nvSpPr>
          <p:cNvPr id="3" name="Content Placeholder 2">
            <a:extLst>
              <a:ext uri="{FF2B5EF4-FFF2-40B4-BE49-F238E27FC236}">
                <a16:creationId xmlns:a16="http://schemas.microsoft.com/office/drawing/2014/main" id="{4126005B-FE68-4CA2-7230-A1622FEC307A}"/>
              </a:ext>
            </a:extLst>
          </p:cNvPr>
          <p:cNvSpPr>
            <a:spLocks noGrp="1"/>
          </p:cNvSpPr>
          <p:nvPr>
            <p:ph idx="1"/>
          </p:nvPr>
        </p:nvSpPr>
        <p:spPr/>
        <p:txBody>
          <a:bodyPr/>
          <a:lstStyle/>
          <a:p>
            <a:r>
              <a:rPr kumimoji="0" lang="en-US" altLang="en-US" sz="2000" b="1" i="0" u="none" strike="noStrike" cap="none" normalizeH="0" baseline="0" dirty="0">
                <a:ln>
                  <a:noFill/>
                </a:ln>
                <a:solidFill>
                  <a:schemeClr val="tx1"/>
                </a:solidFill>
                <a:effectLst/>
                <a:latin typeface="Arial" panose="020B0604020202020204" pitchFamily="34" charset="0"/>
              </a:rPr>
              <a:t>Output Variables</a:t>
            </a:r>
          </a:p>
          <a:p>
            <a:endParaRPr lang="en-PH" dirty="0"/>
          </a:p>
        </p:txBody>
      </p:sp>
      <p:sp>
        <p:nvSpPr>
          <p:cNvPr id="5" name="TextBox 4">
            <a:extLst>
              <a:ext uri="{FF2B5EF4-FFF2-40B4-BE49-F238E27FC236}">
                <a16:creationId xmlns:a16="http://schemas.microsoft.com/office/drawing/2014/main" id="{A7FEEDCB-503B-AD03-1030-1CB54F6E717C}"/>
              </a:ext>
            </a:extLst>
          </p:cNvPr>
          <p:cNvSpPr txBox="1"/>
          <p:nvPr/>
        </p:nvSpPr>
        <p:spPr>
          <a:xfrm>
            <a:off x="2080968" y="2517081"/>
            <a:ext cx="6103854" cy="738664"/>
          </a:xfrm>
          <a:prstGeom prst="rect">
            <a:avLst/>
          </a:prstGeom>
          <a:noFill/>
        </p:spPr>
        <p:txBody>
          <a:bodyPr wrap="square">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The Python </a:t>
            </a:r>
            <a:r>
              <a:rPr kumimoji="0" lang="en-US" altLang="en-US" sz="2400" b="0" i="0" u="none" strike="noStrike" cap="none" normalizeH="0" baseline="0" dirty="0">
                <a:ln>
                  <a:noFill/>
                </a:ln>
                <a:solidFill>
                  <a:schemeClr val="tx1"/>
                </a:solidFill>
                <a:effectLst/>
                <a:latin typeface="Arial Unicode MS"/>
              </a:rPr>
              <a:t>print()</a:t>
            </a:r>
            <a:r>
              <a:rPr kumimoji="0" lang="en-US" altLang="en-US" sz="1800" b="0" i="0" u="none" strike="noStrike" cap="none" normalizeH="0" baseline="0" dirty="0">
                <a:ln>
                  <a:noFill/>
                </a:ln>
                <a:solidFill>
                  <a:schemeClr val="tx1"/>
                </a:solidFill>
                <a:effectLst/>
              </a:rPr>
              <a:t> function is often used to output variables.</a:t>
            </a:r>
            <a:endParaRPr lang="en-PH" dirty="0"/>
          </a:p>
        </p:txBody>
      </p:sp>
      <p:sp>
        <p:nvSpPr>
          <p:cNvPr id="7" name="TextBox 6">
            <a:extLst>
              <a:ext uri="{FF2B5EF4-FFF2-40B4-BE49-F238E27FC236}">
                <a16:creationId xmlns:a16="http://schemas.microsoft.com/office/drawing/2014/main" id="{2CF3AAEC-6066-84BB-6CFD-F79CD6CE7620}"/>
              </a:ext>
            </a:extLst>
          </p:cNvPr>
          <p:cNvSpPr txBox="1"/>
          <p:nvPr/>
        </p:nvSpPr>
        <p:spPr>
          <a:xfrm>
            <a:off x="1694469" y="3383555"/>
            <a:ext cx="6103854" cy="369332"/>
          </a:xfrm>
          <a:prstGeom prst="rect">
            <a:avLst/>
          </a:prstGeom>
          <a:noFill/>
        </p:spPr>
        <p:txBody>
          <a:bodyPr wrap="square">
            <a:spAutoFit/>
          </a:bodyPr>
          <a:lstStyle/>
          <a:p>
            <a:r>
              <a:rPr lang="en-PH" sz="1800" b="1" dirty="0"/>
              <a:t>Example</a:t>
            </a:r>
            <a:endParaRPr lang="en-PH" b="1" dirty="0"/>
          </a:p>
        </p:txBody>
      </p:sp>
      <p:pic>
        <p:nvPicPr>
          <p:cNvPr id="9" name="Picture 8">
            <a:extLst>
              <a:ext uri="{FF2B5EF4-FFF2-40B4-BE49-F238E27FC236}">
                <a16:creationId xmlns:a16="http://schemas.microsoft.com/office/drawing/2014/main" id="{58C99260-C860-AE56-2BF0-AABC5F3B858F}"/>
              </a:ext>
            </a:extLst>
          </p:cNvPr>
          <p:cNvPicPr>
            <a:picLocks noChangeAspect="1"/>
          </p:cNvPicPr>
          <p:nvPr/>
        </p:nvPicPr>
        <p:blipFill>
          <a:blip r:embed="rId2"/>
          <a:stretch>
            <a:fillRect/>
          </a:stretch>
        </p:blipFill>
        <p:spPr>
          <a:xfrm>
            <a:off x="3506866" y="3880697"/>
            <a:ext cx="5178268" cy="1992059"/>
          </a:xfrm>
          <a:prstGeom prst="rect">
            <a:avLst/>
          </a:prstGeom>
        </p:spPr>
      </p:pic>
    </p:spTree>
    <p:extLst>
      <p:ext uri="{BB962C8B-B14F-4D97-AF65-F5344CB8AC3E}">
        <p14:creationId xmlns:p14="http://schemas.microsoft.com/office/powerpoint/2010/main" val="210264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CDFC-1AEB-B1D0-32FE-A8CEE09105CA}"/>
              </a:ext>
            </a:extLst>
          </p:cNvPr>
          <p:cNvSpPr>
            <a:spLocks noGrp="1"/>
          </p:cNvSpPr>
          <p:nvPr>
            <p:ph type="title"/>
          </p:nvPr>
        </p:nvSpPr>
        <p:spPr/>
        <p:txBody>
          <a:bodyPr>
            <a:normAutofit fontScale="90000"/>
          </a:bodyPr>
          <a:lstStyle/>
          <a:p>
            <a:r>
              <a:rPr lang="en-US" dirty="0"/>
              <a:t>In the print() function, you output multiple variables, separated by a comma:</a:t>
            </a:r>
            <a:br>
              <a:rPr lang="en-PH" dirty="0"/>
            </a:br>
            <a:endParaRPr lang="en-PH" dirty="0"/>
          </a:p>
        </p:txBody>
      </p:sp>
      <p:sp>
        <p:nvSpPr>
          <p:cNvPr id="3" name="Content Placeholder 2">
            <a:extLst>
              <a:ext uri="{FF2B5EF4-FFF2-40B4-BE49-F238E27FC236}">
                <a16:creationId xmlns:a16="http://schemas.microsoft.com/office/drawing/2014/main" id="{35736F7E-823C-C485-0A12-64EAC243A912}"/>
              </a:ext>
            </a:extLst>
          </p:cNvPr>
          <p:cNvSpPr>
            <a:spLocks noGrp="1"/>
          </p:cNvSpPr>
          <p:nvPr>
            <p:ph idx="1"/>
          </p:nvPr>
        </p:nvSpPr>
        <p:spPr/>
        <p:txBody>
          <a:bodyPr/>
          <a:lstStyle/>
          <a:p>
            <a:r>
              <a:rPr lang="en-PH" sz="2000" b="1" dirty="0"/>
              <a:t>Example</a:t>
            </a:r>
            <a:endParaRPr lang="en-PH" b="1" dirty="0"/>
          </a:p>
          <a:p>
            <a:endParaRPr lang="en-PH" dirty="0"/>
          </a:p>
        </p:txBody>
      </p:sp>
      <p:pic>
        <p:nvPicPr>
          <p:cNvPr id="4" name="Picture 3">
            <a:extLst>
              <a:ext uri="{FF2B5EF4-FFF2-40B4-BE49-F238E27FC236}">
                <a16:creationId xmlns:a16="http://schemas.microsoft.com/office/drawing/2014/main" id="{699A6127-80B5-F081-A3F1-CA56CE966E3E}"/>
              </a:ext>
            </a:extLst>
          </p:cNvPr>
          <p:cNvPicPr>
            <a:picLocks noChangeAspect="1"/>
          </p:cNvPicPr>
          <p:nvPr/>
        </p:nvPicPr>
        <p:blipFill>
          <a:blip r:embed="rId2"/>
          <a:stretch>
            <a:fillRect/>
          </a:stretch>
        </p:blipFill>
        <p:spPr>
          <a:xfrm>
            <a:off x="3252247" y="2385720"/>
            <a:ext cx="4242062" cy="1355318"/>
          </a:xfrm>
          <a:prstGeom prst="rect">
            <a:avLst/>
          </a:prstGeom>
        </p:spPr>
      </p:pic>
      <p:sp>
        <p:nvSpPr>
          <p:cNvPr id="6" name="TextBox 5">
            <a:extLst>
              <a:ext uri="{FF2B5EF4-FFF2-40B4-BE49-F238E27FC236}">
                <a16:creationId xmlns:a16="http://schemas.microsoft.com/office/drawing/2014/main" id="{AAB63C89-EA2E-72B4-5711-6900A0452CF0}"/>
              </a:ext>
            </a:extLst>
          </p:cNvPr>
          <p:cNvSpPr txBox="1"/>
          <p:nvPr/>
        </p:nvSpPr>
        <p:spPr>
          <a:xfrm>
            <a:off x="1317396" y="3741694"/>
            <a:ext cx="6103854" cy="369332"/>
          </a:xfrm>
          <a:prstGeom prst="rect">
            <a:avLst/>
          </a:prstGeom>
          <a:noFill/>
        </p:spPr>
        <p:txBody>
          <a:bodyPr wrap="square">
            <a:spAutoFit/>
          </a:bodyPr>
          <a:lstStyle/>
          <a:p>
            <a:r>
              <a:rPr lang="en-US" dirty="0"/>
              <a:t>You can also use the + operator to output multiple variables:</a:t>
            </a:r>
            <a:endParaRPr lang="en-PH" dirty="0"/>
          </a:p>
        </p:txBody>
      </p:sp>
      <p:sp>
        <p:nvSpPr>
          <p:cNvPr id="8" name="TextBox 7">
            <a:extLst>
              <a:ext uri="{FF2B5EF4-FFF2-40B4-BE49-F238E27FC236}">
                <a16:creationId xmlns:a16="http://schemas.microsoft.com/office/drawing/2014/main" id="{19F74F77-A2F0-97AC-A617-271E159AD805}"/>
              </a:ext>
            </a:extLst>
          </p:cNvPr>
          <p:cNvSpPr txBox="1"/>
          <p:nvPr/>
        </p:nvSpPr>
        <p:spPr>
          <a:xfrm>
            <a:off x="1883005" y="4111026"/>
            <a:ext cx="6103854" cy="369332"/>
          </a:xfrm>
          <a:prstGeom prst="rect">
            <a:avLst/>
          </a:prstGeom>
          <a:noFill/>
        </p:spPr>
        <p:txBody>
          <a:bodyPr wrap="square">
            <a:spAutoFit/>
          </a:bodyPr>
          <a:lstStyle/>
          <a:p>
            <a:r>
              <a:rPr lang="en-PH" sz="1800" b="1" dirty="0"/>
              <a:t>Example</a:t>
            </a:r>
            <a:endParaRPr lang="en-PH" dirty="0"/>
          </a:p>
        </p:txBody>
      </p:sp>
      <p:pic>
        <p:nvPicPr>
          <p:cNvPr id="9" name="Picture 8">
            <a:extLst>
              <a:ext uri="{FF2B5EF4-FFF2-40B4-BE49-F238E27FC236}">
                <a16:creationId xmlns:a16="http://schemas.microsoft.com/office/drawing/2014/main" id="{530BF188-74E0-1475-345A-B9303757A5AB}"/>
              </a:ext>
            </a:extLst>
          </p:cNvPr>
          <p:cNvPicPr>
            <a:picLocks noChangeAspect="1"/>
          </p:cNvPicPr>
          <p:nvPr/>
        </p:nvPicPr>
        <p:blipFill>
          <a:blip r:embed="rId3"/>
          <a:stretch>
            <a:fillRect/>
          </a:stretch>
        </p:blipFill>
        <p:spPr>
          <a:xfrm>
            <a:off x="4369323" y="4456535"/>
            <a:ext cx="4432421" cy="1687470"/>
          </a:xfrm>
          <a:prstGeom prst="rect">
            <a:avLst/>
          </a:prstGeom>
        </p:spPr>
      </p:pic>
    </p:spTree>
    <p:extLst>
      <p:ext uri="{BB962C8B-B14F-4D97-AF65-F5344CB8AC3E}">
        <p14:creationId xmlns:p14="http://schemas.microsoft.com/office/powerpoint/2010/main" val="145128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E98-C62A-ED7F-1A6D-E1988B027064}"/>
              </a:ext>
            </a:extLst>
          </p:cNvPr>
          <p:cNvSpPr>
            <a:spLocks noGrp="1"/>
          </p:cNvSpPr>
          <p:nvPr>
            <p:ph type="title"/>
          </p:nvPr>
        </p:nvSpPr>
        <p:spPr/>
        <p:txBody>
          <a:bodyPr>
            <a:normAutofit fontScale="90000"/>
          </a:bodyPr>
          <a:lstStyle/>
          <a:p>
            <a:r>
              <a:rPr lang="en-US" dirty="0"/>
              <a:t>For numbers, the + character works as a mathematical operator:</a:t>
            </a:r>
            <a:br>
              <a:rPr lang="en-PH" dirty="0"/>
            </a:br>
            <a:endParaRPr lang="en-PH" dirty="0"/>
          </a:p>
        </p:txBody>
      </p:sp>
      <p:sp>
        <p:nvSpPr>
          <p:cNvPr id="3" name="Content Placeholder 2">
            <a:extLst>
              <a:ext uri="{FF2B5EF4-FFF2-40B4-BE49-F238E27FC236}">
                <a16:creationId xmlns:a16="http://schemas.microsoft.com/office/drawing/2014/main" id="{D9072C95-C649-2FCD-DDCD-01E537DAAE29}"/>
              </a:ext>
            </a:extLst>
          </p:cNvPr>
          <p:cNvSpPr>
            <a:spLocks noGrp="1"/>
          </p:cNvSpPr>
          <p:nvPr>
            <p:ph idx="1"/>
          </p:nvPr>
        </p:nvSpPr>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74B978C3-0B8E-367E-1F7B-1369FCBEDA3B}"/>
              </a:ext>
            </a:extLst>
          </p:cNvPr>
          <p:cNvPicPr>
            <a:picLocks noChangeAspect="1"/>
          </p:cNvPicPr>
          <p:nvPr/>
        </p:nvPicPr>
        <p:blipFill>
          <a:blip r:embed="rId2"/>
          <a:stretch>
            <a:fillRect/>
          </a:stretch>
        </p:blipFill>
        <p:spPr>
          <a:xfrm>
            <a:off x="3180266" y="2215152"/>
            <a:ext cx="3710728" cy="1318625"/>
          </a:xfrm>
          <a:prstGeom prst="rect">
            <a:avLst/>
          </a:prstGeom>
        </p:spPr>
      </p:pic>
      <p:sp>
        <p:nvSpPr>
          <p:cNvPr id="7" name="TextBox 6">
            <a:extLst>
              <a:ext uri="{FF2B5EF4-FFF2-40B4-BE49-F238E27FC236}">
                <a16:creationId xmlns:a16="http://schemas.microsoft.com/office/drawing/2014/main" id="{A7324D44-4EF9-074A-A9F2-C4694DA6BED2}"/>
              </a:ext>
            </a:extLst>
          </p:cNvPr>
          <p:cNvSpPr txBox="1"/>
          <p:nvPr/>
        </p:nvSpPr>
        <p:spPr>
          <a:xfrm>
            <a:off x="1215909" y="3589643"/>
            <a:ext cx="6103854" cy="646331"/>
          </a:xfrm>
          <a:prstGeom prst="rect">
            <a:avLst/>
          </a:prstGeom>
          <a:noFill/>
        </p:spPr>
        <p:txBody>
          <a:bodyPr wrap="square">
            <a:spAutoFit/>
          </a:bodyPr>
          <a:lstStyle/>
          <a:p>
            <a:r>
              <a:rPr lang="en-US" dirty="0"/>
              <a:t>In the print() function, when you try to combine a string and a number with the + operator, Python will give you an error:</a:t>
            </a:r>
            <a:endParaRPr lang="en-PH" dirty="0"/>
          </a:p>
        </p:txBody>
      </p:sp>
      <p:sp>
        <p:nvSpPr>
          <p:cNvPr id="9" name="TextBox 8">
            <a:extLst>
              <a:ext uri="{FF2B5EF4-FFF2-40B4-BE49-F238E27FC236}">
                <a16:creationId xmlns:a16="http://schemas.microsoft.com/office/drawing/2014/main" id="{E08D1A0C-88C0-3C5A-EBEF-7D528F99B3C2}"/>
              </a:ext>
            </a:extLst>
          </p:cNvPr>
          <p:cNvSpPr txBox="1"/>
          <p:nvPr/>
        </p:nvSpPr>
        <p:spPr>
          <a:xfrm>
            <a:off x="1230959" y="4258120"/>
            <a:ext cx="6103854" cy="369332"/>
          </a:xfrm>
          <a:prstGeom prst="rect">
            <a:avLst/>
          </a:prstGeom>
          <a:noFill/>
        </p:spPr>
        <p:txBody>
          <a:bodyPr wrap="square">
            <a:spAutoFit/>
          </a:bodyPr>
          <a:lstStyle/>
          <a:p>
            <a:r>
              <a:rPr lang="en-PH" sz="1800" b="1" dirty="0"/>
              <a:t>Example</a:t>
            </a:r>
            <a:endParaRPr lang="en-PH" b="1" dirty="0"/>
          </a:p>
        </p:txBody>
      </p:sp>
      <p:pic>
        <p:nvPicPr>
          <p:cNvPr id="11" name="Picture 10">
            <a:extLst>
              <a:ext uri="{FF2B5EF4-FFF2-40B4-BE49-F238E27FC236}">
                <a16:creationId xmlns:a16="http://schemas.microsoft.com/office/drawing/2014/main" id="{C5493665-5069-B536-8674-726FE2DB9087}"/>
              </a:ext>
            </a:extLst>
          </p:cNvPr>
          <p:cNvPicPr>
            <a:picLocks noChangeAspect="1"/>
          </p:cNvPicPr>
          <p:nvPr/>
        </p:nvPicPr>
        <p:blipFill>
          <a:blip r:embed="rId3"/>
          <a:stretch>
            <a:fillRect/>
          </a:stretch>
        </p:blipFill>
        <p:spPr>
          <a:xfrm>
            <a:off x="3343094" y="4414349"/>
            <a:ext cx="5505812" cy="2064013"/>
          </a:xfrm>
          <a:prstGeom prst="rect">
            <a:avLst/>
          </a:prstGeom>
        </p:spPr>
      </p:pic>
    </p:spTree>
    <p:extLst>
      <p:ext uri="{BB962C8B-B14F-4D97-AF65-F5344CB8AC3E}">
        <p14:creationId xmlns:p14="http://schemas.microsoft.com/office/powerpoint/2010/main" val="2701433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D347-FE64-1910-F114-9270F06B8181}"/>
              </a:ext>
            </a:extLst>
          </p:cNvPr>
          <p:cNvSpPr>
            <a:spLocks noGrp="1"/>
          </p:cNvSpPr>
          <p:nvPr>
            <p:ph type="title"/>
          </p:nvPr>
        </p:nvSpPr>
        <p:spPr/>
        <p:txBody>
          <a:bodyPr>
            <a:noAutofit/>
          </a:bodyPr>
          <a:lstStyle/>
          <a:p>
            <a:r>
              <a:rPr lang="en-US" sz="2400" dirty="0"/>
              <a:t>The best way to output multiple variables in the print() function is to separate them with commas, which even support different data types:</a:t>
            </a:r>
            <a:br>
              <a:rPr lang="en-PH" sz="2400" dirty="0"/>
            </a:br>
            <a:endParaRPr lang="en-PH" sz="2400" dirty="0"/>
          </a:p>
        </p:txBody>
      </p:sp>
      <p:sp>
        <p:nvSpPr>
          <p:cNvPr id="3" name="Content Placeholder 2">
            <a:extLst>
              <a:ext uri="{FF2B5EF4-FFF2-40B4-BE49-F238E27FC236}">
                <a16:creationId xmlns:a16="http://schemas.microsoft.com/office/drawing/2014/main" id="{7E83AE91-4578-41D5-A7EC-616A4382CC17}"/>
              </a:ext>
            </a:extLst>
          </p:cNvPr>
          <p:cNvSpPr>
            <a:spLocks noGrp="1"/>
          </p:cNvSpPr>
          <p:nvPr>
            <p:ph idx="1"/>
          </p:nvPr>
        </p:nvSpPr>
        <p:spPr>
          <a:xfrm>
            <a:off x="1545847" y="2015732"/>
            <a:ext cx="9603275" cy="3450613"/>
          </a:xfrm>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DAB50711-445A-79B6-203A-7802CC5AE62F}"/>
              </a:ext>
            </a:extLst>
          </p:cNvPr>
          <p:cNvPicPr>
            <a:picLocks noChangeAspect="1"/>
          </p:cNvPicPr>
          <p:nvPr/>
        </p:nvPicPr>
        <p:blipFill>
          <a:blip r:embed="rId2"/>
          <a:stretch>
            <a:fillRect/>
          </a:stretch>
        </p:blipFill>
        <p:spPr>
          <a:xfrm>
            <a:off x="3727614" y="2817874"/>
            <a:ext cx="3408477" cy="1846327"/>
          </a:xfrm>
          <a:prstGeom prst="rect">
            <a:avLst/>
          </a:prstGeom>
        </p:spPr>
      </p:pic>
    </p:spTree>
    <p:extLst>
      <p:ext uri="{BB962C8B-B14F-4D97-AF65-F5344CB8AC3E}">
        <p14:creationId xmlns:p14="http://schemas.microsoft.com/office/powerpoint/2010/main" val="3881842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71D1-79AE-EB60-88E3-B282363F9920}"/>
              </a:ext>
            </a:extLst>
          </p:cNvPr>
          <p:cNvSpPr>
            <a:spLocks noGrp="1"/>
          </p:cNvSpPr>
          <p:nvPr>
            <p:ph type="title"/>
          </p:nvPr>
        </p:nvSpPr>
        <p:spPr/>
        <p:txBody>
          <a:bodyPr/>
          <a:lstStyle/>
          <a:p>
            <a:r>
              <a:rPr lang="en-PH" sz="3200" b="1" dirty="0"/>
              <a:t>Python - Global Variables</a:t>
            </a:r>
            <a:br>
              <a:rPr lang="en-PH" sz="3200" b="1" dirty="0"/>
            </a:br>
            <a:endParaRPr lang="en-PH" dirty="0"/>
          </a:p>
        </p:txBody>
      </p:sp>
      <p:sp>
        <p:nvSpPr>
          <p:cNvPr id="3" name="Content Placeholder 2">
            <a:extLst>
              <a:ext uri="{FF2B5EF4-FFF2-40B4-BE49-F238E27FC236}">
                <a16:creationId xmlns:a16="http://schemas.microsoft.com/office/drawing/2014/main" id="{ECD7D447-363F-F763-CA3B-AAAA1394E860}"/>
              </a:ext>
            </a:extLst>
          </p:cNvPr>
          <p:cNvSpPr>
            <a:spLocks noGrp="1"/>
          </p:cNvSpPr>
          <p:nvPr>
            <p:ph idx="1"/>
          </p:nvPr>
        </p:nvSpPr>
        <p:spPr/>
        <p:txBody>
          <a:bodyPr/>
          <a:lstStyle/>
          <a:p>
            <a:r>
              <a:rPr lang="en-PH" b="1" dirty="0"/>
              <a:t>Global Variables</a:t>
            </a:r>
          </a:p>
          <a:p>
            <a:r>
              <a:rPr lang="en-US" dirty="0"/>
              <a:t>Variables that are created outside of a function (as in all of the examples above) are known as global variables.</a:t>
            </a:r>
            <a:br>
              <a:rPr lang="en-US" dirty="0"/>
            </a:br>
            <a:r>
              <a:rPr lang="en-US" dirty="0"/>
              <a:t>Global variables can be used by everyone, both inside of functions and outside.</a:t>
            </a:r>
          </a:p>
          <a:p>
            <a:endParaRPr lang="en-PH" dirty="0"/>
          </a:p>
        </p:txBody>
      </p:sp>
      <p:sp>
        <p:nvSpPr>
          <p:cNvPr id="5" name="TextBox 4">
            <a:extLst>
              <a:ext uri="{FF2B5EF4-FFF2-40B4-BE49-F238E27FC236}">
                <a16:creationId xmlns:a16="http://schemas.microsoft.com/office/drawing/2014/main" id="{2D5E2D1C-0E69-A853-D81D-E0496C78512A}"/>
              </a:ext>
            </a:extLst>
          </p:cNvPr>
          <p:cNvSpPr txBox="1"/>
          <p:nvPr/>
        </p:nvSpPr>
        <p:spPr>
          <a:xfrm>
            <a:off x="1694468" y="3741038"/>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E2507BAE-1F3A-201C-B37F-D4F22098B984}"/>
              </a:ext>
            </a:extLst>
          </p:cNvPr>
          <p:cNvPicPr>
            <a:picLocks noChangeAspect="1"/>
          </p:cNvPicPr>
          <p:nvPr/>
        </p:nvPicPr>
        <p:blipFill>
          <a:blip r:embed="rId2"/>
          <a:stretch>
            <a:fillRect/>
          </a:stretch>
        </p:blipFill>
        <p:spPr>
          <a:xfrm>
            <a:off x="3833599" y="3925704"/>
            <a:ext cx="4524801" cy="2377874"/>
          </a:xfrm>
          <a:prstGeom prst="rect">
            <a:avLst/>
          </a:prstGeom>
        </p:spPr>
      </p:pic>
    </p:spTree>
    <p:extLst>
      <p:ext uri="{BB962C8B-B14F-4D97-AF65-F5344CB8AC3E}">
        <p14:creationId xmlns:p14="http://schemas.microsoft.com/office/powerpoint/2010/main" val="415504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EE54-B432-4A70-DB4F-22D3C83A1CF0}"/>
              </a:ext>
            </a:extLst>
          </p:cNvPr>
          <p:cNvSpPr>
            <a:spLocks noGrp="1"/>
          </p:cNvSpPr>
          <p:nvPr>
            <p:ph type="title"/>
          </p:nvPr>
        </p:nvSpPr>
        <p:spPr/>
        <p:txBody>
          <a:bodyPr/>
          <a:lstStyle/>
          <a:p>
            <a:r>
              <a:rPr lang="en-US" altLang="zh-TW" b="1" dirty="0"/>
              <a:t>Good to know: </a:t>
            </a:r>
            <a:br>
              <a:rPr lang="en-US" altLang="zh-TW" b="1" dirty="0"/>
            </a:br>
            <a:endParaRPr lang="en-PH" dirty="0"/>
          </a:p>
        </p:txBody>
      </p:sp>
      <p:sp>
        <p:nvSpPr>
          <p:cNvPr id="3" name="Content Placeholder 2">
            <a:extLst>
              <a:ext uri="{FF2B5EF4-FFF2-40B4-BE49-F238E27FC236}">
                <a16:creationId xmlns:a16="http://schemas.microsoft.com/office/drawing/2014/main" id="{DA8B7AD0-F904-E317-DA89-7FFF3E97B90C}"/>
              </a:ext>
            </a:extLst>
          </p:cNvPr>
          <p:cNvSpPr>
            <a:spLocks noGrp="1"/>
          </p:cNvSpPr>
          <p:nvPr>
            <p:ph idx="1"/>
          </p:nvPr>
        </p:nvSpPr>
        <p:spPr>
          <a:xfrm>
            <a:off x="1451579" y="2015732"/>
            <a:ext cx="4977501" cy="3450613"/>
          </a:xfrm>
        </p:spPr>
        <p:txBody>
          <a:bodyPr>
            <a:normAutofit fontScale="70000" lnSpcReduction="20000"/>
          </a:bodyPr>
          <a:lstStyle/>
          <a:p>
            <a:r>
              <a:rPr lang="en-US" altLang="zh-TW" dirty="0"/>
              <a:t>The most recent major version of Python is Python 3, which we shall be using in this tutorial. </a:t>
            </a:r>
          </a:p>
          <a:p>
            <a:endParaRPr lang="en-US" altLang="zh-TW" dirty="0"/>
          </a:p>
          <a:p>
            <a:r>
              <a:rPr lang="en-US" altLang="zh-TW" dirty="0"/>
              <a:t>	However, Python 2, although not being updated with anything other than security updates, is still quite popular.</a:t>
            </a:r>
          </a:p>
          <a:p>
            <a:r>
              <a:rPr lang="en-US" altLang="zh-TW" dirty="0"/>
              <a:t>In this tutorial Python will be written in a text editor. </a:t>
            </a:r>
          </a:p>
          <a:p>
            <a:r>
              <a:rPr lang="en-US" altLang="zh-TW" dirty="0"/>
              <a:t>	</a:t>
            </a:r>
          </a:p>
          <a:p>
            <a:r>
              <a:rPr lang="en-US" altLang="zh-TW" dirty="0"/>
              <a:t>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endParaRPr lang="zh-TW" altLang="en-US" dirty="0"/>
          </a:p>
          <a:p>
            <a:endParaRPr lang="en-PH" dirty="0"/>
          </a:p>
        </p:txBody>
      </p:sp>
      <p:sp>
        <p:nvSpPr>
          <p:cNvPr id="5" name="TextBox 4">
            <a:extLst>
              <a:ext uri="{FF2B5EF4-FFF2-40B4-BE49-F238E27FC236}">
                <a16:creationId xmlns:a16="http://schemas.microsoft.com/office/drawing/2014/main" id="{5284BDDB-4B2C-0659-5045-8881F7D2B6DA}"/>
              </a:ext>
            </a:extLst>
          </p:cNvPr>
          <p:cNvSpPr txBox="1"/>
          <p:nvPr/>
        </p:nvSpPr>
        <p:spPr>
          <a:xfrm>
            <a:off x="6558699" y="2003948"/>
            <a:ext cx="6103854" cy="369332"/>
          </a:xfrm>
          <a:prstGeom prst="rect">
            <a:avLst/>
          </a:prstGeom>
          <a:noFill/>
        </p:spPr>
        <p:txBody>
          <a:bodyPr wrap="square">
            <a:spAutoFit/>
          </a:bodyPr>
          <a:lstStyle/>
          <a:p>
            <a:r>
              <a:rPr lang="en-US" altLang="zh-TW" sz="1800" b="1" dirty="0"/>
              <a:t>Example</a:t>
            </a:r>
            <a:endParaRPr lang="en-US" altLang="zh-TW" b="1" dirty="0"/>
          </a:p>
        </p:txBody>
      </p:sp>
      <p:pic>
        <p:nvPicPr>
          <p:cNvPr id="6" name="圖片 5">
            <a:extLst>
              <a:ext uri="{FF2B5EF4-FFF2-40B4-BE49-F238E27FC236}">
                <a16:creationId xmlns:a16="http://schemas.microsoft.com/office/drawing/2014/main" id="{82D9BF42-4472-609E-F316-E9FF98B654E5}"/>
              </a:ext>
            </a:extLst>
          </p:cNvPr>
          <p:cNvPicPr>
            <a:picLocks noChangeAspect="1"/>
          </p:cNvPicPr>
          <p:nvPr/>
        </p:nvPicPr>
        <p:blipFill>
          <a:blip r:embed="rId2"/>
          <a:stretch>
            <a:fillRect/>
          </a:stretch>
        </p:blipFill>
        <p:spPr>
          <a:xfrm>
            <a:off x="7006651" y="2606314"/>
            <a:ext cx="4048203" cy="2269447"/>
          </a:xfrm>
          <a:prstGeom prst="rect">
            <a:avLst/>
          </a:prstGeom>
          <a:ln>
            <a:noFill/>
          </a:ln>
          <a:effectLst>
            <a:outerShdw blurRad="292100" dist="139700" dir="2700000" algn="tl" rotWithShape="0">
              <a:srgbClr val="333333">
                <a:alpha val="65000"/>
              </a:srgbClr>
            </a:outerShdw>
          </a:effectLst>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405858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73C0-D09C-F278-D840-711291238AB3}"/>
              </a:ext>
            </a:extLst>
          </p:cNvPr>
          <p:cNvSpPr>
            <a:spLocks noGrp="1"/>
          </p:cNvSpPr>
          <p:nvPr>
            <p:ph type="title"/>
          </p:nvPr>
        </p:nvSpPr>
        <p:spPr/>
        <p:txBody>
          <a:bodyPr>
            <a:noAutofit/>
          </a:bodyPr>
          <a:lstStyle/>
          <a:p>
            <a:r>
              <a:rPr lang="en-US" sz="1800" dirty="0"/>
              <a:t>If you create a variable with the same name inside a function, this variable will be local, and can only be used inside the function. The global variable with the same name will remain as it was, global and with the original value.</a:t>
            </a:r>
            <a:br>
              <a:rPr lang="en-PH" sz="1800" dirty="0"/>
            </a:br>
            <a:endParaRPr lang="en-PH" sz="1800" dirty="0"/>
          </a:p>
        </p:txBody>
      </p:sp>
      <p:sp>
        <p:nvSpPr>
          <p:cNvPr id="3" name="Content Placeholder 2">
            <a:extLst>
              <a:ext uri="{FF2B5EF4-FFF2-40B4-BE49-F238E27FC236}">
                <a16:creationId xmlns:a16="http://schemas.microsoft.com/office/drawing/2014/main" id="{286AC42A-77B9-31FF-9BF3-63D5037CB6BE}"/>
              </a:ext>
            </a:extLst>
          </p:cNvPr>
          <p:cNvSpPr>
            <a:spLocks noGrp="1"/>
          </p:cNvSpPr>
          <p:nvPr>
            <p:ph idx="1"/>
          </p:nvPr>
        </p:nvSpPr>
        <p:spPr/>
        <p:txBody>
          <a:bodyPr/>
          <a:lstStyle/>
          <a:p>
            <a:r>
              <a:rPr lang="en-PH" sz="2000" b="1" dirty="0"/>
              <a:t>Example</a:t>
            </a:r>
            <a:endParaRPr lang="en-PH" b="1" dirty="0"/>
          </a:p>
          <a:p>
            <a:endParaRPr lang="en-PH" dirty="0"/>
          </a:p>
        </p:txBody>
      </p:sp>
      <p:sp>
        <p:nvSpPr>
          <p:cNvPr id="5" name="TextBox 4">
            <a:extLst>
              <a:ext uri="{FF2B5EF4-FFF2-40B4-BE49-F238E27FC236}">
                <a16:creationId xmlns:a16="http://schemas.microsoft.com/office/drawing/2014/main" id="{C3BEBF81-342B-D4AC-FFD7-1A3EBB4AA1AB}"/>
              </a:ext>
            </a:extLst>
          </p:cNvPr>
          <p:cNvSpPr txBox="1"/>
          <p:nvPr/>
        </p:nvSpPr>
        <p:spPr>
          <a:xfrm>
            <a:off x="2212943" y="2622711"/>
            <a:ext cx="6422010" cy="646331"/>
          </a:xfrm>
          <a:prstGeom prst="rect">
            <a:avLst/>
          </a:prstGeom>
          <a:noFill/>
        </p:spPr>
        <p:txBody>
          <a:bodyPr wrap="square">
            <a:spAutoFit/>
          </a:bodyPr>
          <a:lstStyle/>
          <a:p>
            <a:r>
              <a:rPr lang="en-US" dirty="0"/>
              <a:t>Create a variable inside a function, with the same name as the global variable</a:t>
            </a:r>
          </a:p>
        </p:txBody>
      </p:sp>
      <p:pic>
        <p:nvPicPr>
          <p:cNvPr id="7" name="Picture 6">
            <a:extLst>
              <a:ext uri="{FF2B5EF4-FFF2-40B4-BE49-F238E27FC236}">
                <a16:creationId xmlns:a16="http://schemas.microsoft.com/office/drawing/2014/main" id="{44CDDD28-47C7-4501-CA96-718CD9149C4C}"/>
              </a:ext>
            </a:extLst>
          </p:cNvPr>
          <p:cNvPicPr>
            <a:picLocks noChangeAspect="1"/>
          </p:cNvPicPr>
          <p:nvPr/>
        </p:nvPicPr>
        <p:blipFill>
          <a:blip r:embed="rId2"/>
          <a:stretch>
            <a:fillRect/>
          </a:stretch>
        </p:blipFill>
        <p:spPr>
          <a:xfrm>
            <a:off x="4149491" y="3429000"/>
            <a:ext cx="5003936" cy="2434472"/>
          </a:xfrm>
          <a:prstGeom prst="rect">
            <a:avLst/>
          </a:prstGeom>
        </p:spPr>
      </p:pic>
    </p:spTree>
    <p:extLst>
      <p:ext uri="{BB962C8B-B14F-4D97-AF65-F5344CB8AC3E}">
        <p14:creationId xmlns:p14="http://schemas.microsoft.com/office/powerpoint/2010/main" val="1081135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4870-C774-0FC9-C12D-13771AAE0E45}"/>
              </a:ext>
            </a:extLst>
          </p:cNvPr>
          <p:cNvSpPr>
            <a:spLocks noGrp="1"/>
          </p:cNvSpPr>
          <p:nvPr>
            <p:ph type="title"/>
          </p:nvPr>
        </p:nvSpPr>
        <p:spPr/>
        <p:txBody>
          <a:bodyPr/>
          <a:lstStyle/>
          <a:p>
            <a:r>
              <a:rPr lang="en-PH" sz="3200" b="1" dirty="0"/>
              <a:t>The global Keyword</a:t>
            </a:r>
            <a:br>
              <a:rPr lang="en-PH" sz="3200" b="1" dirty="0"/>
            </a:br>
            <a:endParaRPr lang="en-PH" dirty="0"/>
          </a:p>
        </p:txBody>
      </p:sp>
      <p:sp>
        <p:nvSpPr>
          <p:cNvPr id="3" name="Content Placeholder 2">
            <a:extLst>
              <a:ext uri="{FF2B5EF4-FFF2-40B4-BE49-F238E27FC236}">
                <a16:creationId xmlns:a16="http://schemas.microsoft.com/office/drawing/2014/main" id="{01983B38-755A-6C8B-D589-3D18633C3704}"/>
              </a:ext>
            </a:extLst>
          </p:cNvPr>
          <p:cNvSpPr>
            <a:spLocks noGrp="1"/>
          </p:cNvSpPr>
          <p:nvPr>
            <p:ph idx="1"/>
          </p:nvPr>
        </p:nvSpPr>
        <p:spPr/>
        <p:txBody>
          <a:bodyPr/>
          <a:lstStyle/>
          <a:p>
            <a:r>
              <a:rPr lang="en-US" dirty="0"/>
              <a:t>Normally, when you create a variable inside a function, that variable is local, and can only be used inside that function.</a:t>
            </a:r>
            <a:br>
              <a:rPr lang="en-US" dirty="0"/>
            </a:br>
            <a:r>
              <a:rPr lang="en-US" dirty="0"/>
              <a:t>To create a global variable inside a function, you can use the global keyword.</a:t>
            </a:r>
            <a:endParaRPr lang="en-PH" dirty="0"/>
          </a:p>
          <a:p>
            <a:endParaRPr lang="en-PH" dirty="0"/>
          </a:p>
        </p:txBody>
      </p:sp>
      <p:sp>
        <p:nvSpPr>
          <p:cNvPr id="5" name="TextBox 4">
            <a:extLst>
              <a:ext uri="{FF2B5EF4-FFF2-40B4-BE49-F238E27FC236}">
                <a16:creationId xmlns:a16="http://schemas.microsoft.com/office/drawing/2014/main" id="{0165DF78-4300-55B4-CC3C-562CC81B6F1D}"/>
              </a:ext>
            </a:extLst>
          </p:cNvPr>
          <p:cNvSpPr txBox="1"/>
          <p:nvPr/>
        </p:nvSpPr>
        <p:spPr>
          <a:xfrm>
            <a:off x="1685041" y="3244334"/>
            <a:ext cx="6103854" cy="369332"/>
          </a:xfrm>
          <a:prstGeom prst="rect">
            <a:avLst/>
          </a:prstGeom>
          <a:noFill/>
        </p:spPr>
        <p:txBody>
          <a:bodyPr wrap="square">
            <a:spAutoFit/>
          </a:bodyPr>
          <a:lstStyle/>
          <a:p>
            <a:r>
              <a:rPr lang="en-PH" sz="1800" b="1" dirty="0"/>
              <a:t>Example</a:t>
            </a:r>
            <a:endParaRPr lang="en-PH" b="1" dirty="0"/>
          </a:p>
        </p:txBody>
      </p:sp>
      <p:sp>
        <p:nvSpPr>
          <p:cNvPr id="7" name="TextBox 6">
            <a:extLst>
              <a:ext uri="{FF2B5EF4-FFF2-40B4-BE49-F238E27FC236}">
                <a16:creationId xmlns:a16="http://schemas.microsoft.com/office/drawing/2014/main" id="{4AA4B355-CC4B-E826-EA75-271A0A7DC513}"/>
              </a:ext>
            </a:extLst>
          </p:cNvPr>
          <p:cNvSpPr txBox="1"/>
          <p:nvPr/>
        </p:nvSpPr>
        <p:spPr>
          <a:xfrm>
            <a:off x="2128102" y="3613666"/>
            <a:ext cx="6103854" cy="646331"/>
          </a:xfrm>
          <a:prstGeom prst="rect">
            <a:avLst/>
          </a:prstGeom>
          <a:noFill/>
        </p:spPr>
        <p:txBody>
          <a:bodyPr wrap="square">
            <a:spAutoFit/>
          </a:bodyPr>
          <a:lstStyle/>
          <a:p>
            <a:r>
              <a:rPr lang="en-US" dirty="0"/>
              <a:t>If you use the global keyword, the variable belongs to the global scope:</a:t>
            </a:r>
            <a:endParaRPr lang="en-PH" dirty="0"/>
          </a:p>
        </p:txBody>
      </p:sp>
      <p:pic>
        <p:nvPicPr>
          <p:cNvPr id="9" name="Picture 8">
            <a:extLst>
              <a:ext uri="{FF2B5EF4-FFF2-40B4-BE49-F238E27FC236}">
                <a16:creationId xmlns:a16="http://schemas.microsoft.com/office/drawing/2014/main" id="{6887635A-AA1D-1390-A9EC-11A6C97CC928}"/>
              </a:ext>
            </a:extLst>
          </p:cNvPr>
          <p:cNvPicPr>
            <a:picLocks noChangeAspect="1"/>
          </p:cNvPicPr>
          <p:nvPr/>
        </p:nvPicPr>
        <p:blipFill>
          <a:blip r:embed="rId2"/>
          <a:stretch>
            <a:fillRect/>
          </a:stretch>
        </p:blipFill>
        <p:spPr>
          <a:xfrm>
            <a:off x="4629022" y="4258594"/>
            <a:ext cx="4958037" cy="2010231"/>
          </a:xfrm>
          <a:prstGeom prst="rect">
            <a:avLst/>
          </a:prstGeom>
        </p:spPr>
      </p:pic>
    </p:spTree>
    <p:extLst>
      <p:ext uri="{BB962C8B-B14F-4D97-AF65-F5344CB8AC3E}">
        <p14:creationId xmlns:p14="http://schemas.microsoft.com/office/powerpoint/2010/main" val="208066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9883-452B-2E7B-1C90-067E8ABD4FB1}"/>
              </a:ext>
            </a:extLst>
          </p:cNvPr>
          <p:cNvSpPr>
            <a:spLocks noGrp="1"/>
          </p:cNvSpPr>
          <p:nvPr>
            <p:ph type="title"/>
          </p:nvPr>
        </p:nvSpPr>
        <p:spPr/>
        <p:txBody>
          <a:bodyPr>
            <a:normAutofit fontScale="90000"/>
          </a:bodyPr>
          <a:lstStyle/>
          <a:p>
            <a:r>
              <a:rPr lang="en-US" dirty="0"/>
              <a:t>Also, use the global keyword if you want to change a global variable inside a function.</a:t>
            </a:r>
            <a:br>
              <a:rPr lang="en-PH" dirty="0"/>
            </a:br>
            <a:endParaRPr lang="en-PH" dirty="0"/>
          </a:p>
        </p:txBody>
      </p:sp>
      <p:sp>
        <p:nvSpPr>
          <p:cNvPr id="3" name="Content Placeholder 2">
            <a:extLst>
              <a:ext uri="{FF2B5EF4-FFF2-40B4-BE49-F238E27FC236}">
                <a16:creationId xmlns:a16="http://schemas.microsoft.com/office/drawing/2014/main" id="{EB149404-8918-3197-705E-FC6B283174B1}"/>
              </a:ext>
            </a:extLst>
          </p:cNvPr>
          <p:cNvSpPr>
            <a:spLocks noGrp="1"/>
          </p:cNvSpPr>
          <p:nvPr>
            <p:ph idx="1"/>
          </p:nvPr>
        </p:nvSpPr>
        <p:spPr/>
        <p:txBody>
          <a:bodyPr/>
          <a:lstStyle/>
          <a:p>
            <a:r>
              <a:rPr lang="en-PH" sz="2000" b="1" dirty="0"/>
              <a:t>Example</a:t>
            </a:r>
            <a:endParaRPr lang="en-PH" b="1" dirty="0"/>
          </a:p>
          <a:p>
            <a:r>
              <a:rPr lang="en-US" dirty="0"/>
              <a:t>To change the value of a global variable inside a function, refer to the variable by using the global keyword:</a:t>
            </a:r>
            <a:endParaRPr lang="en-PH" dirty="0"/>
          </a:p>
          <a:p>
            <a:endParaRPr lang="en-PH" dirty="0"/>
          </a:p>
        </p:txBody>
      </p:sp>
      <p:pic>
        <p:nvPicPr>
          <p:cNvPr id="5" name="Picture 4">
            <a:extLst>
              <a:ext uri="{FF2B5EF4-FFF2-40B4-BE49-F238E27FC236}">
                <a16:creationId xmlns:a16="http://schemas.microsoft.com/office/drawing/2014/main" id="{6981B523-A77C-F6C7-3B3D-CA9CA5F4ACB6}"/>
              </a:ext>
            </a:extLst>
          </p:cNvPr>
          <p:cNvPicPr>
            <a:picLocks noChangeAspect="1"/>
          </p:cNvPicPr>
          <p:nvPr/>
        </p:nvPicPr>
        <p:blipFill>
          <a:blip r:embed="rId2"/>
          <a:stretch>
            <a:fillRect/>
          </a:stretch>
        </p:blipFill>
        <p:spPr>
          <a:xfrm>
            <a:off x="4259175" y="3429000"/>
            <a:ext cx="5177056" cy="2110923"/>
          </a:xfrm>
          <a:prstGeom prst="rect">
            <a:avLst/>
          </a:prstGeom>
        </p:spPr>
      </p:pic>
    </p:spTree>
    <p:extLst>
      <p:ext uri="{BB962C8B-B14F-4D97-AF65-F5344CB8AC3E}">
        <p14:creationId xmlns:p14="http://schemas.microsoft.com/office/powerpoint/2010/main" val="762634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DE4A-3A4A-9F00-A38B-FB6957F6A69C}"/>
              </a:ext>
            </a:extLst>
          </p:cNvPr>
          <p:cNvSpPr>
            <a:spLocks noGrp="1"/>
          </p:cNvSpPr>
          <p:nvPr>
            <p:ph type="title"/>
          </p:nvPr>
        </p:nvSpPr>
        <p:spPr/>
        <p:txBody>
          <a:bodyPr>
            <a:normAutofit/>
          </a:bodyPr>
          <a:lstStyle/>
          <a:p>
            <a:r>
              <a:rPr lang="en-PH" sz="6000" b="1" dirty="0"/>
              <a:t>Python Data Types</a:t>
            </a:r>
            <a:endParaRPr lang="en-PH" sz="6000" dirty="0"/>
          </a:p>
        </p:txBody>
      </p:sp>
      <p:sp>
        <p:nvSpPr>
          <p:cNvPr id="3" name="Content Placeholder 2">
            <a:extLst>
              <a:ext uri="{FF2B5EF4-FFF2-40B4-BE49-F238E27FC236}">
                <a16:creationId xmlns:a16="http://schemas.microsoft.com/office/drawing/2014/main" id="{E1D509C2-E335-AE30-43F5-D83849190BA9}"/>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2062989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202D-F265-F96E-B0CB-233EC9AA0009}"/>
              </a:ext>
            </a:extLst>
          </p:cNvPr>
          <p:cNvSpPr>
            <a:spLocks noGrp="1"/>
          </p:cNvSpPr>
          <p:nvPr>
            <p:ph type="title"/>
          </p:nvPr>
        </p:nvSpPr>
        <p:spPr/>
        <p:txBody>
          <a:bodyPr>
            <a:normAutofit/>
          </a:bodyPr>
          <a:lstStyle/>
          <a:p>
            <a:r>
              <a:rPr lang="en-PH" sz="5400" b="1" dirty="0"/>
              <a:t>Built-in Data Types</a:t>
            </a:r>
            <a:endParaRPr lang="en-PH" sz="5400" dirty="0"/>
          </a:p>
        </p:txBody>
      </p:sp>
      <p:sp>
        <p:nvSpPr>
          <p:cNvPr id="3" name="Content Placeholder 2">
            <a:extLst>
              <a:ext uri="{FF2B5EF4-FFF2-40B4-BE49-F238E27FC236}">
                <a16:creationId xmlns:a16="http://schemas.microsoft.com/office/drawing/2014/main" id="{F709D48C-B1B8-0893-A966-3A2540FFCF01}"/>
              </a:ext>
            </a:extLst>
          </p:cNvPr>
          <p:cNvSpPr>
            <a:spLocks noGrp="1"/>
          </p:cNvSpPr>
          <p:nvPr>
            <p:ph idx="1"/>
          </p:nvPr>
        </p:nvSpPr>
        <p:spPr/>
        <p:txBody>
          <a:bodyPr/>
          <a:lstStyle/>
          <a:p>
            <a:r>
              <a:rPr lang="en-US" dirty="0"/>
              <a:t>In programming, data type is an important concept.</a:t>
            </a:r>
          </a:p>
          <a:p>
            <a:endParaRPr lang="en-US" dirty="0"/>
          </a:p>
          <a:p>
            <a:r>
              <a:rPr lang="en-US" dirty="0"/>
              <a:t>Variables can store data of different types, and different types can do different things.</a:t>
            </a:r>
          </a:p>
          <a:p>
            <a:endParaRPr lang="en-PH" dirty="0"/>
          </a:p>
        </p:txBody>
      </p:sp>
    </p:spTree>
    <p:extLst>
      <p:ext uri="{BB962C8B-B14F-4D97-AF65-F5344CB8AC3E}">
        <p14:creationId xmlns:p14="http://schemas.microsoft.com/office/powerpoint/2010/main" val="1575878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F655-F353-6DAA-56DE-41AB8F1B46D3}"/>
              </a:ext>
            </a:extLst>
          </p:cNvPr>
          <p:cNvSpPr>
            <a:spLocks noGrp="1"/>
          </p:cNvSpPr>
          <p:nvPr>
            <p:ph type="title"/>
          </p:nvPr>
        </p:nvSpPr>
        <p:spPr/>
        <p:txBody>
          <a:bodyPr>
            <a:normAutofit fontScale="90000"/>
          </a:bodyPr>
          <a:lstStyle/>
          <a:p>
            <a:r>
              <a:rPr lang="en-US" dirty="0"/>
              <a:t>Python has the following data types built-in by default, in these categories:</a:t>
            </a:r>
            <a:br>
              <a:rPr lang="en-US" dirty="0"/>
            </a:br>
            <a:endParaRPr lang="en-PH" dirty="0"/>
          </a:p>
        </p:txBody>
      </p:sp>
      <p:pic>
        <p:nvPicPr>
          <p:cNvPr id="6" name="Content Placeholder 5">
            <a:extLst>
              <a:ext uri="{FF2B5EF4-FFF2-40B4-BE49-F238E27FC236}">
                <a16:creationId xmlns:a16="http://schemas.microsoft.com/office/drawing/2014/main" id="{8A854A45-2957-B934-5E60-6A30C6211B57}"/>
              </a:ext>
            </a:extLst>
          </p:cNvPr>
          <p:cNvPicPr>
            <a:picLocks noGrp="1" noChangeAspect="1"/>
          </p:cNvPicPr>
          <p:nvPr>
            <p:ph idx="1"/>
          </p:nvPr>
        </p:nvPicPr>
        <p:blipFill>
          <a:blip r:embed="rId2"/>
          <a:stretch>
            <a:fillRect/>
          </a:stretch>
        </p:blipFill>
        <p:spPr>
          <a:xfrm>
            <a:off x="2745067" y="2026445"/>
            <a:ext cx="5833324" cy="3649963"/>
          </a:xfrm>
          <a:prstGeom prst="rect">
            <a:avLst/>
          </a:prstGeom>
        </p:spPr>
      </p:pic>
    </p:spTree>
    <p:extLst>
      <p:ext uri="{BB962C8B-B14F-4D97-AF65-F5344CB8AC3E}">
        <p14:creationId xmlns:p14="http://schemas.microsoft.com/office/powerpoint/2010/main" val="3583506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DAE1-F376-EB03-7034-234CA8670550}"/>
              </a:ext>
            </a:extLst>
          </p:cNvPr>
          <p:cNvSpPr>
            <a:spLocks noGrp="1"/>
          </p:cNvSpPr>
          <p:nvPr>
            <p:ph type="title"/>
          </p:nvPr>
        </p:nvSpPr>
        <p:spPr/>
        <p:txBody>
          <a:bodyPr/>
          <a:lstStyle/>
          <a:p>
            <a:r>
              <a:rPr lang="en-PH" sz="3200" b="1" dirty="0"/>
              <a:t>Getting the Data Type</a:t>
            </a:r>
            <a:br>
              <a:rPr lang="en-PH" sz="3200" b="1" dirty="0"/>
            </a:br>
            <a:endParaRPr lang="en-PH" dirty="0"/>
          </a:p>
        </p:txBody>
      </p:sp>
      <p:sp>
        <p:nvSpPr>
          <p:cNvPr id="3" name="Content Placeholder 2">
            <a:extLst>
              <a:ext uri="{FF2B5EF4-FFF2-40B4-BE49-F238E27FC236}">
                <a16:creationId xmlns:a16="http://schemas.microsoft.com/office/drawing/2014/main" id="{70FF53BF-018E-9103-0607-BD6645C20956}"/>
              </a:ext>
            </a:extLst>
          </p:cNvPr>
          <p:cNvSpPr>
            <a:spLocks noGrp="1"/>
          </p:cNvSpPr>
          <p:nvPr>
            <p:ph idx="1"/>
          </p:nvPr>
        </p:nvSpPr>
        <p:spPr/>
        <p:txBody>
          <a:bodyPr/>
          <a:lstStyle/>
          <a:p>
            <a:r>
              <a:rPr lang="en-US" dirty="0"/>
              <a:t>You can get the data type of any object by using the type() function:</a:t>
            </a:r>
            <a:endParaRPr lang="en-PH" dirty="0"/>
          </a:p>
          <a:p>
            <a:r>
              <a:rPr lang="en-PH" sz="2000" b="1" dirty="0"/>
              <a:t>Example</a:t>
            </a:r>
            <a:endParaRPr lang="en-PH" b="1" dirty="0"/>
          </a:p>
          <a:p>
            <a:r>
              <a:rPr lang="en-US" dirty="0"/>
              <a:t>Print the data type of the variable x:</a:t>
            </a:r>
          </a:p>
          <a:p>
            <a:endParaRPr lang="en-PH" dirty="0"/>
          </a:p>
        </p:txBody>
      </p:sp>
      <p:pic>
        <p:nvPicPr>
          <p:cNvPr id="5" name="Picture 4">
            <a:extLst>
              <a:ext uri="{FF2B5EF4-FFF2-40B4-BE49-F238E27FC236}">
                <a16:creationId xmlns:a16="http://schemas.microsoft.com/office/drawing/2014/main" id="{8BD72394-9990-F091-2AC4-9581FD9CA331}"/>
              </a:ext>
            </a:extLst>
          </p:cNvPr>
          <p:cNvPicPr>
            <a:picLocks noChangeAspect="1"/>
          </p:cNvPicPr>
          <p:nvPr/>
        </p:nvPicPr>
        <p:blipFill>
          <a:blip r:embed="rId2"/>
          <a:stretch>
            <a:fillRect/>
          </a:stretch>
        </p:blipFill>
        <p:spPr>
          <a:xfrm>
            <a:off x="4559948" y="3539498"/>
            <a:ext cx="4027870" cy="2088825"/>
          </a:xfrm>
          <a:prstGeom prst="rect">
            <a:avLst/>
          </a:prstGeom>
        </p:spPr>
      </p:pic>
    </p:spTree>
    <p:extLst>
      <p:ext uri="{BB962C8B-B14F-4D97-AF65-F5344CB8AC3E}">
        <p14:creationId xmlns:p14="http://schemas.microsoft.com/office/powerpoint/2010/main" val="103013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06CA-71F9-1EE8-B30B-D5F8E453912D}"/>
              </a:ext>
            </a:extLst>
          </p:cNvPr>
          <p:cNvSpPr>
            <a:spLocks noGrp="1"/>
          </p:cNvSpPr>
          <p:nvPr>
            <p:ph type="title"/>
          </p:nvPr>
        </p:nvSpPr>
        <p:spPr/>
        <p:txBody>
          <a:bodyPr>
            <a:normAutofit/>
          </a:bodyPr>
          <a:lstStyle/>
          <a:p>
            <a:r>
              <a:rPr lang="en-PH" sz="5400" b="1" dirty="0"/>
              <a:t>Setting the Data Type</a:t>
            </a:r>
            <a:endParaRPr lang="en-PH" sz="5400" dirty="0"/>
          </a:p>
        </p:txBody>
      </p:sp>
      <p:sp>
        <p:nvSpPr>
          <p:cNvPr id="3" name="Content Placeholder 2">
            <a:extLst>
              <a:ext uri="{FF2B5EF4-FFF2-40B4-BE49-F238E27FC236}">
                <a16:creationId xmlns:a16="http://schemas.microsoft.com/office/drawing/2014/main" id="{21669E6D-45F9-F15C-92BF-37EBA28565B8}"/>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881443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2C8F-418A-88D9-08AC-1F252B11E622}"/>
              </a:ext>
            </a:extLst>
          </p:cNvPr>
          <p:cNvSpPr>
            <a:spLocks noGrp="1"/>
          </p:cNvSpPr>
          <p:nvPr>
            <p:ph type="title"/>
          </p:nvPr>
        </p:nvSpPr>
        <p:spPr/>
        <p:txBody>
          <a:bodyPr/>
          <a:lstStyle/>
          <a:p>
            <a:r>
              <a:rPr lang="en-US" dirty="0"/>
              <a:t>In Python, the data type is set when you assign a value to a variable:</a:t>
            </a:r>
            <a:endParaRPr lang="en-PH" dirty="0"/>
          </a:p>
        </p:txBody>
      </p:sp>
      <p:pic>
        <p:nvPicPr>
          <p:cNvPr id="5" name="Content Placeholder 4">
            <a:extLst>
              <a:ext uri="{FF2B5EF4-FFF2-40B4-BE49-F238E27FC236}">
                <a16:creationId xmlns:a16="http://schemas.microsoft.com/office/drawing/2014/main" id="{10AAA897-3203-8682-6FA1-97CFA4609AC9}"/>
              </a:ext>
            </a:extLst>
          </p:cNvPr>
          <p:cNvPicPr>
            <a:picLocks noGrp="1" noChangeAspect="1"/>
          </p:cNvPicPr>
          <p:nvPr>
            <p:ph idx="1"/>
          </p:nvPr>
        </p:nvPicPr>
        <p:blipFill>
          <a:blip r:embed="rId2"/>
          <a:stretch>
            <a:fillRect/>
          </a:stretch>
        </p:blipFill>
        <p:spPr>
          <a:xfrm>
            <a:off x="1929352" y="1959565"/>
            <a:ext cx="8333295" cy="4639198"/>
          </a:xfrm>
        </p:spPr>
      </p:pic>
    </p:spTree>
    <p:extLst>
      <p:ext uri="{BB962C8B-B14F-4D97-AF65-F5344CB8AC3E}">
        <p14:creationId xmlns:p14="http://schemas.microsoft.com/office/powerpoint/2010/main" val="3484148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398F-3D72-E19E-EE12-3EF1E19A7687}"/>
              </a:ext>
            </a:extLst>
          </p:cNvPr>
          <p:cNvSpPr>
            <a:spLocks noGrp="1"/>
          </p:cNvSpPr>
          <p:nvPr>
            <p:ph type="title"/>
          </p:nvPr>
        </p:nvSpPr>
        <p:spPr/>
        <p:txBody>
          <a:bodyPr>
            <a:normAutofit/>
          </a:bodyPr>
          <a:lstStyle/>
          <a:p>
            <a:r>
              <a:rPr lang="en-US" sz="4000" b="1" dirty="0"/>
              <a:t>Setting the Specific Data Type</a:t>
            </a:r>
            <a:endParaRPr lang="en-PH" sz="4000" dirty="0"/>
          </a:p>
        </p:txBody>
      </p:sp>
      <p:sp>
        <p:nvSpPr>
          <p:cNvPr id="3" name="Content Placeholder 2">
            <a:extLst>
              <a:ext uri="{FF2B5EF4-FFF2-40B4-BE49-F238E27FC236}">
                <a16:creationId xmlns:a16="http://schemas.microsoft.com/office/drawing/2014/main" id="{3A5A839F-66DC-4358-2525-2D8D6785E2C4}"/>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56534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9FBD-A4BC-B1E3-4A8F-0193D1668B60}"/>
              </a:ext>
            </a:extLst>
          </p:cNvPr>
          <p:cNvSpPr>
            <a:spLocks noGrp="1"/>
          </p:cNvSpPr>
          <p:nvPr>
            <p:ph type="title"/>
          </p:nvPr>
        </p:nvSpPr>
        <p:spPr/>
        <p:txBody>
          <a:bodyPr>
            <a:noAutofit/>
          </a:bodyPr>
          <a:lstStyle/>
          <a:p>
            <a:r>
              <a:rPr lang="en-PH" sz="8800" dirty="0"/>
              <a:t>PYTHON SYNTAX</a:t>
            </a:r>
          </a:p>
        </p:txBody>
      </p:sp>
      <p:sp>
        <p:nvSpPr>
          <p:cNvPr id="3" name="Content Placeholder 2">
            <a:extLst>
              <a:ext uri="{FF2B5EF4-FFF2-40B4-BE49-F238E27FC236}">
                <a16:creationId xmlns:a16="http://schemas.microsoft.com/office/drawing/2014/main" id="{6E65725F-575F-87D0-3074-A90EFB29C3B4}"/>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2274146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E1BC-AE58-871B-8A7A-A83487CF1A06}"/>
              </a:ext>
            </a:extLst>
          </p:cNvPr>
          <p:cNvSpPr>
            <a:spLocks noGrp="1"/>
          </p:cNvSpPr>
          <p:nvPr>
            <p:ph type="title"/>
          </p:nvPr>
        </p:nvSpPr>
        <p:spPr/>
        <p:txBody>
          <a:bodyPr>
            <a:normAutofit fontScale="90000"/>
          </a:bodyPr>
          <a:lstStyle/>
          <a:p>
            <a:r>
              <a:rPr lang="en-US" dirty="0"/>
              <a:t>If you want to specify the data type, you can use the following constructor functions:</a:t>
            </a:r>
            <a:br>
              <a:rPr lang="en-US" dirty="0"/>
            </a:br>
            <a:endParaRPr lang="en-PH" dirty="0"/>
          </a:p>
        </p:txBody>
      </p:sp>
      <p:pic>
        <p:nvPicPr>
          <p:cNvPr id="6" name="Content Placeholder 5">
            <a:extLst>
              <a:ext uri="{FF2B5EF4-FFF2-40B4-BE49-F238E27FC236}">
                <a16:creationId xmlns:a16="http://schemas.microsoft.com/office/drawing/2014/main" id="{9948BE09-A945-75FB-F01B-2B6ED4F635BD}"/>
              </a:ext>
            </a:extLst>
          </p:cNvPr>
          <p:cNvPicPr>
            <a:picLocks noGrp="1" noChangeAspect="1"/>
          </p:cNvPicPr>
          <p:nvPr>
            <p:ph idx="1"/>
          </p:nvPr>
        </p:nvPicPr>
        <p:blipFill>
          <a:blip r:embed="rId2"/>
          <a:stretch>
            <a:fillRect/>
          </a:stretch>
        </p:blipFill>
        <p:spPr>
          <a:xfrm>
            <a:off x="1962346" y="1986175"/>
            <a:ext cx="8267307" cy="4612588"/>
          </a:xfrm>
          <a:prstGeom prst="rect">
            <a:avLst/>
          </a:prstGeom>
        </p:spPr>
      </p:pic>
    </p:spTree>
    <p:extLst>
      <p:ext uri="{BB962C8B-B14F-4D97-AF65-F5344CB8AC3E}">
        <p14:creationId xmlns:p14="http://schemas.microsoft.com/office/powerpoint/2010/main" val="3380324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5C7B-E2EB-FE52-9EFB-3543E540750D}"/>
              </a:ext>
            </a:extLst>
          </p:cNvPr>
          <p:cNvSpPr>
            <a:spLocks noGrp="1"/>
          </p:cNvSpPr>
          <p:nvPr>
            <p:ph type="title"/>
          </p:nvPr>
        </p:nvSpPr>
        <p:spPr/>
        <p:txBody>
          <a:bodyPr>
            <a:normAutofit/>
          </a:bodyPr>
          <a:lstStyle/>
          <a:p>
            <a:r>
              <a:rPr lang="en-PH" sz="6000" b="1" dirty="0"/>
              <a:t>Python Numbers</a:t>
            </a:r>
            <a:endParaRPr lang="en-PH" sz="6000" dirty="0"/>
          </a:p>
        </p:txBody>
      </p:sp>
      <p:sp>
        <p:nvSpPr>
          <p:cNvPr id="3" name="Content Placeholder 2">
            <a:extLst>
              <a:ext uri="{FF2B5EF4-FFF2-40B4-BE49-F238E27FC236}">
                <a16:creationId xmlns:a16="http://schemas.microsoft.com/office/drawing/2014/main" id="{D4BEA873-C94F-8C61-E546-EF1335741B09}"/>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4097275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EBB-22D7-4719-ADA4-4DBCFC0678AA}"/>
              </a:ext>
            </a:extLst>
          </p:cNvPr>
          <p:cNvSpPr>
            <a:spLocks noGrp="1"/>
          </p:cNvSpPr>
          <p:nvPr>
            <p:ph type="title"/>
          </p:nvPr>
        </p:nvSpPr>
        <p:spPr>
          <a:xfrm>
            <a:off x="1451579" y="226243"/>
            <a:ext cx="9603275" cy="1659118"/>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800" b="0" i="0" u="none" strike="noStrike" cap="none" normalizeH="0" baseline="0" dirty="0">
                <a:ln>
                  <a:noFill/>
                </a:ln>
                <a:solidFill>
                  <a:schemeClr val="tx1"/>
                </a:solidFill>
                <a:effectLst/>
                <a:latin typeface="Arial" panose="020B0604020202020204" pitchFamily="34" charset="0"/>
              </a:rPr>
              <a:t>There are three numeric types in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Unicode MS"/>
              </a:rPr>
              <a:t>int</a:t>
            </a:r>
            <a:r>
              <a:rPr kumimoji="0" lang="en-US" altLang="en-US" sz="18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Unicode MS"/>
              </a:rPr>
              <a:t>float</a:t>
            </a:r>
            <a:r>
              <a:rPr kumimoji="0" lang="en-US" altLang="en-US" sz="18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Unicode MS"/>
              </a:rPr>
              <a:t>complex</a:t>
            </a:r>
            <a:r>
              <a:rPr kumimoji="0" lang="en-US" altLang="en-US" sz="18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latin typeface="Arial" panose="020B0604020202020204" pitchFamily="34" charset="0"/>
              </a:rPr>
              <a:t>Variables of numeric types are created when you assign a value to them:</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PH" sz="1800" dirty="0"/>
          </a:p>
        </p:txBody>
      </p:sp>
      <p:pic>
        <p:nvPicPr>
          <p:cNvPr id="6" name="Content Placeholder 5">
            <a:extLst>
              <a:ext uri="{FF2B5EF4-FFF2-40B4-BE49-F238E27FC236}">
                <a16:creationId xmlns:a16="http://schemas.microsoft.com/office/drawing/2014/main" id="{6FFEEBE0-3D59-D2CF-7A79-79945D9649D3}"/>
              </a:ext>
            </a:extLst>
          </p:cNvPr>
          <p:cNvPicPr>
            <a:picLocks noGrp="1" noChangeAspect="1"/>
          </p:cNvPicPr>
          <p:nvPr>
            <p:ph idx="1"/>
          </p:nvPr>
        </p:nvPicPr>
        <p:blipFill>
          <a:blip r:embed="rId2"/>
          <a:stretch>
            <a:fillRect/>
          </a:stretch>
        </p:blipFill>
        <p:spPr bwMode="auto">
          <a:xfrm>
            <a:off x="3082384" y="2302234"/>
            <a:ext cx="4739108" cy="130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95CCC30C-961E-4404-7087-1EFFFACE48E6}"/>
              </a:ext>
            </a:extLst>
          </p:cNvPr>
          <p:cNvSpPr txBox="1"/>
          <p:nvPr/>
        </p:nvSpPr>
        <p:spPr>
          <a:xfrm>
            <a:off x="1647334" y="2117568"/>
            <a:ext cx="6103854" cy="369332"/>
          </a:xfrm>
          <a:prstGeom prst="rect">
            <a:avLst/>
          </a:prstGeom>
          <a:noFill/>
        </p:spPr>
        <p:txBody>
          <a:bodyPr wrap="square">
            <a:spAutoFit/>
          </a:bodyPr>
          <a:lstStyle/>
          <a:p>
            <a:r>
              <a:rPr lang="en-PH" b="1" dirty="0"/>
              <a:t>Example</a:t>
            </a:r>
          </a:p>
        </p:txBody>
      </p:sp>
      <p:sp>
        <p:nvSpPr>
          <p:cNvPr id="10" name="TextBox 9">
            <a:extLst>
              <a:ext uri="{FF2B5EF4-FFF2-40B4-BE49-F238E27FC236}">
                <a16:creationId xmlns:a16="http://schemas.microsoft.com/office/drawing/2014/main" id="{3E705B7C-C73D-E7E2-10E7-62A6E045DB0F}"/>
              </a:ext>
            </a:extLst>
          </p:cNvPr>
          <p:cNvSpPr txBox="1"/>
          <p:nvPr/>
        </p:nvSpPr>
        <p:spPr>
          <a:xfrm>
            <a:off x="1451579" y="3610465"/>
            <a:ext cx="6103854" cy="646331"/>
          </a:xfrm>
          <a:prstGeom prst="rect">
            <a:avLst/>
          </a:prstGeom>
          <a:noFill/>
        </p:spPr>
        <p:txBody>
          <a:bodyPr wrap="square">
            <a:spAutoFit/>
          </a:bodyPr>
          <a:lstStyle/>
          <a:p>
            <a:r>
              <a:rPr lang="en-US" dirty="0"/>
              <a:t>To verify the type of any object in Python, use the type() function:</a:t>
            </a:r>
            <a:endParaRPr lang="en-PH" dirty="0"/>
          </a:p>
        </p:txBody>
      </p:sp>
      <p:pic>
        <p:nvPicPr>
          <p:cNvPr id="12" name="Picture 11">
            <a:extLst>
              <a:ext uri="{FF2B5EF4-FFF2-40B4-BE49-F238E27FC236}">
                <a16:creationId xmlns:a16="http://schemas.microsoft.com/office/drawing/2014/main" id="{87A563E2-78CE-C8B1-3DC1-DD4EA36E37E5}"/>
              </a:ext>
            </a:extLst>
          </p:cNvPr>
          <p:cNvPicPr>
            <a:picLocks noChangeAspect="1"/>
          </p:cNvPicPr>
          <p:nvPr/>
        </p:nvPicPr>
        <p:blipFill>
          <a:blip r:embed="rId3"/>
          <a:stretch>
            <a:fillRect/>
          </a:stretch>
        </p:blipFill>
        <p:spPr>
          <a:xfrm>
            <a:off x="4295449" y="4212004"/>
            <a:ext cx="4396065" cy="2087443"/>
          </a:xfrm>
          <a:prstGeom prst="rect">
            <a:avLst/>
          </a:prstGeom>
        </p:spPr>
      </p:pic>
    </p:spTree>
    <p:extLst>
      <p:ext uri="{BB962C8B-B14F-4D97-AF65-F5344CB8AC3E}">
        <p14:creationId xmlns:p14="http://schemas.microsoft.com/office/powerpoint/2010/main" val="1106872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FEC1-9BC1-373B-9285-3C8104BCE077}"/>
              </a:ext>
            </a:extLst>
          </p:cNvPr>
          <p:cNvSpPr>
            <a:spLocks noGrp="1"/>
          </p:cNvSpPr>
          <p:nvPr>
            <p:ph type="title"/>
          </p:nvPr>
        </p:nvSpPr>
        <p:spPr/>
        <p:txBody>
          <a:bodyPr/>
          <a:lstStyle/>
          <a:p>
            <a:r>
              <a:rPr lang="en-PH" sz="3200" b="1" dirty="0"/>
              <a:t>Int</a:t>
            </a:r>
            <a:br>
              <a:rPr lang="en-PH" sz="3200" b="1" dirty="0"/>
            </a:br>
            <a:endParaRPr lang="en-PH" dirty="0"/>
          </a:p>
        </p:txBody>
      </p:sp>
      <p:sp>
        <p:nvSpPr>
          <p:cNvPr id="3" name="Content Placeholder 2">
            <a:extLst>
              <a:ext uri="{FF2B5EF4-FFF2-40B4-BE49-F238E27FC236}">
                <a16:creationId xmlns:a16="http://schemas.microsoft.com/office/drawing/2014/main" id="{2D6619DD-7613-F06A-6B09-7FD6A1D76C8F}"/>
              </a:ext>
            </a:extLst>
          </p:cNvPr>
          <p:cNvSpPr>
            <a:spLocks noGrp="1"/>
          </p:cNvSpPr>
          <p:nvPr>
            <p:ph idx="1"/>
          </p:nvPr>
        </p:nvSpPr>
        <p:spPr/>
        <p:txBody>
          <a:bodyPr/>
          <a:lstStyle/>
          <a:p>
            <a:r>
              <a:rPr lang="en-US" dirty="0"/>
              <a:t>Int, or integer, is a whole number, positive or negative, without decimals, of unlimited length.</a:t>
            </a:r>
            <a:endParaRPr lang="en-PH" dirty="0"/>
          </a:p>
          <a:p>
            <a:r>
              <a:rPr lang="en-PH" sz="2000" b="1" dirty="0"/>
              <a:t>Example</a:t>
            </a:r>
            <a:endParaRPr lang="en-PH" b="1" dirty="0"/>
          </a:p>
          <a:p>
            <a:endParaRPr lang="en-PH" dirty="0"/>
          </a:p>
        </p:txBody>
      </p:sp>
      <p:sp>
        <p:nvSpPr>
          <p:cNvPr id="5" name="TextBox 4">
            <a:extLst>
              <a:ext uri="{FF2B5EF4-FFF2-40B4-BE49-F238E27FC236}">
                <a16:creationId xmlns:a16="http://schemas.microsoft.com/office/drawing/2014/main" id="{DF76D316-F2DF-C9F8-9E63-928A22761970}"/>
              </a:ext>
            </a:extLst>
          </p:cNvPr>
          <p:cNvSpPr txBox="1"/>
          <p:nvPr/>
        </p:nvSpPr>
        <p:spPr>
          <a:xfrm>
            <a:off x="3044073" y="3244334"/>
            <a:ext cx="6103854" cy="369332"/>
          </a:xfrm>
          <a:prstGeom prst="rect">
            <a:avLst/>
          </a:prstGeom>
          <a:noFill/>
        </p:spPr>
        <p:txBody>
          <a:bodyPr wrap="square">
            <a:spAutoFit/>
          </a:bodyPr>
          <a:lstStyle/>
          <a:p>
            <a:r>
              <a:rPr lang="en-PH" sz="1800" dirty="0"/>
              <a:t>Integers</a:t>
            </a:r>
          </a:p>
        </p:txBody>
      </p:sp>
      <p:pic>
        <p:nvPicPr>
          <p:cNvPr id="7" name="Picture 6">
            <a:extLst>
              <a:ext uri="{FF2B5EF4-FFF2-40B4-BE49-F238E27FC236}">
                <a16:creationId xmlns:a16="http://schemas.microsoft.com/office/drawing/2014/main" id="{FE91C031-35CE-CF4E-ACEC-C3121AC67205}"/>
              </a:ext>
            </a:extLst>
          </p:cNvPr>
          <p:cNvPicPr>
            <a:picLocks noChangeAspect="1"/>
          </p:cNvPicPr>
          <p:nvPr/>
        </p:nvPicPr>
        <p:blipFill>
          <a:blip r:embed="rId2"/>
          <a:stretch>
            <a:fillRect/>
          </a:stretch>
        </p:blipFill>
        <p:spPr>
          <a:xfrm>
            <a:off x="4454935" y="3583499"/>
            <a:ext cx="4692992" cy="2809186"/>
          </a:xfrm>
          <a:prstGeom prst="rect">
            <a:avLst/>
          </a:prstGeom>
        </p:spPr>
      </p:pic>
    </p:spTree>
    <p:extLst>
      <p:ext uri="{BB962C8B-B14F-4D97-AF65-F5344CB8AC3E}">
        <p14:creationId xmlns:p14="http://schemas.microsoft.com/office/powerpoint/2010/main" val="3564853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74D8-D524-CB88-43F1-81F623D09176}"/>
              </a:ext>
            </a:extLst>
          </p:cNvPr>
          <p:cNvSpPr>
            <a:spLocks noGrp="1"/>
          </p:cNvSpPr>
          <p:nvPr>
            <p:ph type="title"/>
          </p:nvPr>
        </p:nvSpPr>
        <p:spPr/>
        <p:txBody>
          <a:bodyPr/>
          <a:lstStyle/>
          <a:p>
            <a:r>
              <a:rPr lang="en-PH" sz="3200" b="1" dirty="0"/>
              <a:t>Float</a:t>
            </a:r>
            <a:br>
              <a:rPr lang="en-PH" b="1" dirty="0"/>
            </a:br>
            <a:endParaRPr lang="en-PH" dirty="0"/>
          </a:p>
        </p:txBody>
      </p:sp>
      <p:sp>
        <p:nvSpPr>
          <p:cNvPr id="3" name="Content Placeholder 2">
            <a:extLst>
              <a:ext uri="{FF2B5EF4-FFF2-40B4-BE49-F238E27FC236}">
                <a16:creationId xmlns:a16="http://schemas.microsoft.com/office/drawing/2014/main" id="{AAB22D1B-025D-AA55-CB31-102A07E400E3}"/>
              </a:ext>
            </a:extLst>
          </p:cNvPr>
          <p:cNvSpPr>
            <a:spLocks noGrp="1"/>
          </p:cNvSpPr>
          <p:nvPr>
            <p:ph idx="1"/>
          </p:nvPr>
        </p:nvSpPr>
        <p:spPr/>
        <p:txBody>
          <a:bodyPr/>
          <a:lstStyle/>
          <a:p>
            <a:r>
              <a:rPr lang="en-US" dirty="0"/>
              <a:t>Float, or "floating point number" is a number, positive or negative, containing one or more decimals.</a:t>
            </a:r>
            <a:endParaRPr lang="en-PH" dirty="0"/>
          </a:p>
          <a:p>
            <a:r>
              <a:rPr lang="en-PH" b="1" dirty="0"/>
              <a:t>Example</a:t>
            </a:r>
          </a:p>
          <a:p>
            <a:endParaRPr lang="en-PH" dirty="0"/>
          </a:p>
        </p:txBody>
      </p:sp>
      <p:pic>
        <p:nvPicPr>
          <p:cNvPr id="5" name="Picture 4">
            <a:extLst>
              <a:ext uri="{FF2B5EF4-FFF2-40B4-BE49-F238E27FC236}">
                <a16:creationId xmlns:a16="http://schemas.microsoft.com/office/drawing/2014/main" id="{A4425EE5-0405-2AEC-F0B1-BE0659BC2679}"/>
              </a:ext>
            </a:extLst>
          </p:cNvPr>
          <p:cNvPicPr>
            <a:picLocks noChangeAspect="1"/>
          </p:cNvPicPr>
          <p:nvPr/>
        </p:nvPicPr>
        <p:blipFill>
          <a:blip r:embed="rId2"/>
          <a:stretch>
            <a:fillRect/>
          </a:stretch>
        </p:blipFill>
        <p:spPr>
          <a:xfrm>
            <a:off x="3896553" y="3091896"/>
            <a:ext cx="5332288" cy="2658455"/>
          </a:xfrm>
          <a:prstGeom prst="rect">
            <a:avLst/>
          </a:prstGeom>
        </p:spPr>
      </p:pic>
    </p:spTree>
    <p:extLst>
      <p:ext uri="{BB962C8B-B14F-4D97-AF65-F5344CB8AC3E}">
        <p14:creationId xmlns:p14="http://schemas.microsoft.com/office/powerpoint/2010/main" val="135743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5037-B9D0-6666-AC66-3265C0AB4729}"/>
              </a:ext>
            </a:extLst>
          </p:cNvPr>
          <p:cNvSpPr>
            <a:spLocks noGrp="1"/>
          </p:cNvSpPr>
          <p:nvPr>
            <p:ph type="title"/>
          </p:nvPr>
        </p:nvSpPr>
        <p:spPr/>
        <p:txBody>
          <a:bodyPr>
            <a:normAutofit fontScale="90000"/>
          </a:bodyPr>
          <a:lstStyle/>
          <a:p>
            <a:r>
              <a:rPr lang="en-US" dirty="0"/>
              <a:t>Float can also be scientific numbers with an "e" to indicate the power of 10.</a:t>
            </a:r>
            <a:br>
              <a:rPr lang="en-PH" dirty="0"/>
            </a:br>
            <a:endParaRPr lang="en-PH" dirty="0"/>
          </a:p>
        </p:txBody>
      </p:sp>
      <p:sp>
        <p:nvSpPr>
          <p:cNvPr id="3" name="Content Placeholder 2">
            <a:extLst>
              <a:ext uri="{FF2B5EF4-FFF2-40B4-BE49-F238E27FC236}">
                <a16:creationId xmlns:a16="http://schemas.microsoft.com/office/drawing/2014/main" id="{1A79F2DA-3E89-8E1A-95EF-26599442C90D}"/>
              </a:ext>
            </a:extLst>
          </p:cNvPr>
          <p:cNvSpPr>
            <a:spLocks noGrp="1"/>
          </p:cNvSpPr>
          <p:nvPr>
            <p:ph idx="1"/>
          </p:nvPr>
        </p:nvSpPr>
        <p:spPr/>
        <p:txBody>
          <a:bodyPr/>
          <a:lstStyle/>
          <a:p>
            <a:r>
              <a:rPr lang="en-PH" b="1" dirty="0"/>
              <a:t>Example</a:t>
            </a:r>
          </a:p>
          <a:p>
            <a:r>
              <a:rPr lang="en-PH" dirty="0"/>
              <a:t>Floats:</a:t>
            </a:r>
          </a:p>
          <a:p>
            <a:endParaRPr lang="en-PH" dirty="0"/>
          </a:p>
        </p:txBody>
      </p:sp>
      <p:pic>
        <p:nvPicPr>
          <p:cNvPr id="5" name="Picture 4">
            <a:extLst>
              <a:ext uri="{FF2B5EF4-FFF2-40B4-BE49-F238E27FC236}">
                <a16:creationId xmlns:a16="http://schemas.microsoft.com/office/drawing/2014/main" id="{7DF311FC-1008-F852-26EC-73FF44279799}"/>
              </a:ext>
            </a:extLst>
          </p:cNvPr>
          <p:cNvPicPr>
            <a:picLocks noChangeAspect="1"/>
          </p:cNvPicPr>
          <p:nvPr/>
        </p:nvPicPr>
        <p:blipFill>
          <a:blip r:embed="rId2"/>
          <a:stretch>
            <a:fillRect/>
          </a:stretch>
        </p:blipFill>
        <p:spPr>
          <a:xfrm>
            <a:off x="3796091" y="2485609"/>
            <a:ext cx="6347150" cy="3379336"/>
          </a:xfrm>
          <a:prstGeom prst="rect">
            <a:avLst/>
          </a:prstGeom>
        </p:spPr>
      </p:pic>
    </p:spTree>
    <p:extLst>
      <p:ext uri="{BB962C8B-B14F-4D97-AF65-F5344CB8AC3E}">
        <p14:creationId xmlns:p14="http://schemas.microsoft.com/office/powerpoint/2010/main" val="3900980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A4C3-B813-FF4D-C764-D8647133B210}"/>
              </a:ext>
            </a:extLst>
          </p:cNvPr>
          <p:cNvSpPr>
            <a:spLocks noGrp="1"/>
          </p:cNvSpPr>
          <p:nvPr>
            <p:ph type="title"/>
          </p:nvPr>
        </p:nvSpPr>
        <p:spPr/>
        <p:txBody>
          <a:bodyPr/>
          <a:lstStyle/>
          <a:p>
            <a:r>
              <a:rPr lang="en-PH" b="1" dirty="0"/>
              <a:t>Complex</a:t>
            </a:r>
            <a:br>
              <a:rPr lang="en-PH" b="1" dirty="0"/>
            </a:br>
            <a:endParaRPr lang="en-PH" dirty="0"/>
          </a:p>
        </p:txBody>
      </p:sp>
      <p:sp>
        <p:nvSpPr>
          <p:cNvPr id="3" name="Content Placeholder 2">
            <a:extLst>
              <a:ext uri="{FF2B5EF4-FFF2-40B4-BE49-F238E27FC236}">
                <a16:creationId xmlns:a16="http://schemas.microsoft.com/office/drawing/2014/main" id="{05387F6F-70F3-9F42-42D8-6D951EF8DEDD}"/>
              </a:ext>
            </a:extLst>
          </p:cNvPr>
          <p:cNvSpPr>
            <a:spLocks noGrp="1"/>
          </p:cNvSpPr>
          <p:nvPr>
            <p:ph idx="1"/>
          </p:nvPr>
        </p:nvSpPr>
        <p:spPr/>
        <p:txBody>
          <a:bodyPr/>
          <a:lstStyle/>
          <a:p>
            <a:r>
              <a:rPr lang="en-US" dirty="0"/>
              <a:t>Complex numbers are written with a "j" as the imaginary part:</a:t>
            </a:r>
            <a:endParaRPr lang="en-PH" dirty="0"/>
          </a:p>
          <a:p>
            <a:r>
              <a:rPr lang="en-PH" sz="2000" b="1" dirty="0"/>
              <a:t>Example</a:t>
            </a:r>
            <a:endParaRPr lang="en-PH" b="1" dirty="0"/>
          </a:p>
          <a:p>
            <a:r>
              <a:rPr lang="en-PH" dirty="0"/>
              <a:t>Complex:</a:t>
            </a:r>
          </a:p>
          <a:p>
            <a:endParaRPr lang="en-PH" dirty="0"/>
          </a:p>
        </p:txBody>
      </p:sp>
      <p:pic>
        <p:nvPicPr>
          <p:cNvPr id="5" name="Picture 4">
            <a:extLst>
              <a:ext uri="{FF2B5EF4-FFF2-40B4-BE49-F238E27FC236}">
                <a16:creationId xmlns:a16="http://schemas.microsoft.com/office/drawing/2014/main" id="{6336439C-F411-B1E3-A3C0-B48425B35121}"/>
              </a:ext>
            </a:extLst>
          </p:cNvPr>
          <p:cNvPicPr>
            <a:picLocks noChangeAspect="1"/>
          </p:cNvPicPr>
          <p:nvPr/>
        </p:nvPicPr>
        <p:blipFill>
          <a:blip r:embed="rId2"/>
          <a:stretch>
            <a:fillRect/>
          </a:stretch>
        </p:blipFill>
        <p:spPr>
          <a:xfrm>
            <a:off x="3752774" y="3317351"/>
            <a:ext cx="5504348" cy="2736130"/>
          </a:xfrm>
          <a:prstGeom prst="rect">
            <a:avLst/>
          </a:prstGeom>
        </p:spPr>
      </p:pic>
    </p:spTree>
    <p:extLst>
      <p:ext uri="{BB962C8B-B14F-4D97-AF65-F5344CB8AC3E}">
        <p14:creationId xmlns:p14="http://schemas.microsoft.com/office/powerpoint/2010/main" val="2088993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E8CE-29B5-9F2F-0402-A122754F8794}"/>
              </a:ext>
            </a:extLst>
          </p:cNvPr>
          <p:cNvSpPr>
            <a:spLocks noGrp="1"/>
          </p:cNvSpPr>
          <p:nvPr>
            <p:ph type="title"/>
          </p:nvPr>
        </p:nvSpPr>
        <p:spPr/>
        <p:txBody>
          <a:bodyPr/>
          <a:lstStyle/>
          <a:p>
            <a:r>
              <a:rPr lang="en-PH" sz="3200" b="1" dirty="0"/>
              <a:t>Type Conversion</a:t>
            </a:r>
            <a:br>
              <a:rPr lang="en-PH" sz="3200" b="1" dirty="0"/>
            </a:br>
            <a:endParaRPr lang="en-PH" dirty="0"/>
          </a:p>
        </p:txBody>
      </p:sp>
      <p:sp>
        <p:nvSpPr>
          <p:cNvPr id="3" name="Content Placeholder 2">
            <a:extLst>
              <a:ext uri="{FF2B5EF4-FFF2-40B4-BE49-F238E27FC236}">
                <a16:creationId xmlns:a16="http://schemas.microsoft.com/office/drawing/2014/main" id="{50A258C1-CBF2-B9CF-84F0-D6B8DFCFC965}"/>
              </a:ext>
            </a:extLst>
          </p:cNvPr>
          <p:cNvSpPr>
            <a:spLocks noGrp="1"/>
          </p:cNvSpPr>
          <p:nvPr>
            <p:ph idx="1"/>
          </p:nvPr>
        </p:nvSpPr>
        <p:spPr>
          <a:xfrm>
            <a:off x="1294362" y="1853754"/>
            <a:ext cx="9603275" cy="3450613"/>
          </a:xfrm>
        </p:spPr>
        <p:txBody>
          <a:bodyPr/>
          <a:lstStyle/>
          <a:p>
            <a:r>
              <a:rPr lang="en-US" dirty="0"/>
              <a:t>You can convert from one type to another with the int(), float(), and complex() methods:</a:t>
            </a:r>
            <a:endParaRPr lang="en-PH" dirty="0"/>
          </a:p>
          <a:p>
            <a:r>
              <a:rPr lang="en-US" b="1" dirty="0"/>
              <a:t>Example</a:t>
            </a:r>
          </a:p>
          <a:p>
            <a:r>
              <a:rPr lang="en-US" sz="2000" dirty="0"/>
              <a:t>Convert from one type to another:</a:t>
            </a:r>
            <a:endParaRPr lang="en-PH" sz="2000" dirty="0"/>
          </a:p>
          <a:p>
            <a:endParaRPr lang="en-PH" dirty="0"/>
          </a:p>
        </p:txBody>
      </p:sp>
      <p:pic>
        <p:nvPicPr>
          <p:cNvPr id="5" name="Picture 4">
            <a:extLst>
              <a:ext uri="{FF2B5EF4-FFF2-40B4-BE49-F238E27FC236}">
                <a16:creationId xmlns:a16="http://schemas.microsoft.com/office/drawing/2014/main" id="{C2069F4F-0CC5-FCA6-68A8-2356405E618F}"/>
              </a:ext>
            </a:extLst>
          </p:cNvPr>
          <p:cNvPicPr>
            <a:picLocks noChangeAspect="1"/>
          </p:cNvPicPr>
          <p:nvPr/>
        </p:nvPicPr>
        <p:blipFill>
          <a:blip r:embed="rId2"/>
          <a:stretch>
            <a:fillRect/>
          </a:stretch>
        </p:blipFill>
        <p:spPr>
          <a:xfrm>
            <a:off x="3837068" y="3293264"/>
            <a:ext cx="6793580" cy="3267792"/>
          </a:xfrm>
          <a:prstGeom prst="rect">
            <a:avLst/>
          </a:prstGeom>
        </p:spPr>
      </p:pic>
    </p:spTree>
    <p:extLst>
      <p:ext uri="{BB962C8B-B14F-4D97-AF65-F5344CB8AC3E}">
        <p14:creationId xmlns:p14="http://schemas.microsoft.com/office/powerpoint/2010/main" val="3529083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E7A-6556-8E87-5566-770DF6B8A45D}"/>
              </a:ext>
            </a:extLst>
          </p:cNvPr>
          <p:cNvSpPr>
            <a:spLocks noGrp="1"/>
          </p:cNvSpPr>
          <p:nvPr>
            <p:ph type="title"/>
          </p:nvPr>
        </p:nvSpPr>
        <p:spPr/>
        <p:txBody>
          <a:bodyPr/>
          <a:lstStyle/>
          <a:p>
            <a:r>
              <a:rPr lang="en-PH" b="1" dirty="0"/>
              <a:t>Random Number</a:t>
            </a:r>
            <a:br>
              <a:rPr lang="en-PH" b="1" dirty="0"/>
            </a:br>
            <a:endParaRPr lang="en-PH" dirty="0"/>
          </a:p>
        </p:txBody>
      </p:sp>
      <p:sp>
        <p:nvSpPr>
          <p:cNvPr id="3" name="Content Placeholder 2">
            <a:extLst>
              <a:ext uri="{FF2B5EF4-FFF2-40B4-BE49-F238E27FC236}">
                <a16:creationId xmlns:a16="http://schemas.microsoft.com/office/drawing/2014/main" id="{C1E73B54-8206-7D93-54F6-CC73F57A342C}"/>
              </a:ext>
            </a:extLst>
          </p:cNvPr>
          <p:cNvSpPr>
            <a:spLocks noGrp="1"/>
          </p:cNvSpPr>
          <p:nvPr>
            <p:ph idx="1"/>
          </p:nvPr>
        </p:nvSpPr>
        <p:spPr>
          <a:xfrm>
            <a:off x="1451578" y="1853754"/>
            <a:ext cx="9603275" cy="3450613"/>
          </a:xfrm>
        </p:spPr>
        <p:txBody>
          <a:bodyPr/>
          <a:lstStyle/>
          <a:p>
            <a:r>
              <a:rPr lang="en-US" dirty="0"/>
              <a:t>Python does not have a random() function to make a random number, but Python has a built-in module called random that can be used to make random numbers:</a:t>
            </a:r>
            <a:endParaRPr lang="en-PH" dirty="0"/>
          </a:p>
          <a:p>
            <a:r>
              <a:rPr lang="en-PH" b="1" dirty="0"/>
              <a:t>Example</a:t>
            </a:r>
          </a:p>
          <a:p>
            <a:r>
              <a:rPr lang="en-US" sz="2000" dirty="0"/>
              <a:t>Import the random module, and display a random number between 1 and 9:</a:t>
            </a:r>
            <a:endParaRPr lang="en-PH" sz="2000" dirty="0"/>
          </a:p>
          <a:p>
            <a:endParaRPr lang="en-PH" dirty="0"/>
          </a:p>
        </p:txBody>
      </p:sp>
      <p:pic>
        <p:nvPicPr>
          <p:cNvPr id="5" name="Picture 4">
            <a:extLst>
              <a:ext uri="{FF2B5EF4-FFF2-40B4-BE49-F238E27FC236}">
                <a16:creationId xmlns:a16="http://schemas.microsoft.com/office/drawing/2014/main" id="{E9B88E16-E755-2068-C83F-79AE7D03A5A8}"/>
              </a:ext>
            </a:extLst>
          </p:cNvPr>
          <p:cNvPicPr>
            <a:picLocks noChangeAspect="1"/>
          </p:cNvPicPr>
          <p:nvPr/>
        </p:nvPicPr>
        <p:blipFill>
          <a:blip r:embed="rId2"/>
          <a:stretch>
            <a:fillRect/>
          </a:stretch>
        </p:blipFill>
        <p:spPr>
          <a:xfrm>
            <a:off x="4244531" y="3866315"/>
            <a:ext cx="4540215" cy="1951495"/>
          </a:xfrm>
          <a:prstGeom prst="rect">
            <a:avLst/>
          </a:prstGeom>
        </p:spPr>
      </p:pic>
    </p:spTree>
    <p:extLst>
      <p:ext uri="{BB962C8B-B14F-4D97-AF65-F5344CB8AC3E}">
        <p14:creationId xmlns:p14="http://schemas.microsoft.com/office/powerpoint/2010/main" val="4152904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C484-25EF-B477-43EC-701F049C73AF}"/>
              </a:ext>
            </a:extLst>
          </p:cNvPr>
          <p:cNvSpPr>
            <a:spLocks noGrp="1"/>
          </p:cNvSpPr>
          <p:nvPr>
            <p:ph type="title"/>
          </p:nvPr>
        </p:nvSpPr>
        <p:spPr/>
        <p:txBody>
          <a:bodyPr>
            <a:normAutofit/>
          </a:bodyPr>
          <a:lstStyle/>
          <a:p>
            <a:r>
              <a:rPr lang="en-PH" sz="6600" b="1" dirty="0"/>
              <a:t>Python Casting</a:t>
            </a:r>
            <a:endParaRPr lang="en-PH" sz="6600" dirty="0"/>
          </a:p>
        </p:txBody>
      </p:sp>
    </p:spTree>
    <p:extLst>
      <p:ext uri="{BB962C8B-B14F-4D97-AF65-F5344CB8AC3E}">
        <p14:creationId xmlns:p14="http://schemas.microsoft.com/office/powerpoint/2010/main" val="35689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F9D5-0916-0CF8-404C-9E15118EFDC5}"/>
              </a:ext>
            </a:extLst>
          </p:cNvPr>
          <p:cNvSpPr>
            <a:spLocks noGrp="1"/>
          </p:cNvSpPr>
          <p:nvPr>
            <p:ph type="title"/>
          </p:nvPr>
        </p:nvSpPr>
        <p:spPr/>
        <p:txBody>
          <a:bodyPr>
            <a:normAutofit fontScale="90000"/>
          </a:bodyPr>
          <a:lstStyle/>
          <a:p>
            <a:r>
              <a:rPr lang="en-US" altLang="zh-TW" dirty="0"/>
              <a:t>Python syntax can be executed by writing directly in the Command Line:</a:t>
            </a:r>
            <a:br>
              <a:rPr lang="en-US" altLang="zh-TW" dirty="0"/>
            </a:br>
            <a:endParaRPr lang="en-PH" dirty="0"/>
          </a:p>
        </p:txBody>
      </p:sp>
      <p:pic>
        <p:nvPicPr>
          <p:cNvPr id="7" name="圖片 3">
            <a:extLst>
              <a:ext uri="{FF2B5EF4-FFF2-40B4-BE49-F238E27FC236}">
                <a16:creationId xmlns:a16="http://schemas.microsoft.com/office/drawing/2014/main" id="{B5D8B3AC-A82F-E84A-1404-97F03431E696}"/>
              </a:ext>
            </a:extLst>
          </p:cNvPr>
          <p:cNvPicPr>
            <a:picLocks noGrp="1" noChangeAspect="1"/>
          </p:cNvPicPr>
          <p:nvPr>
            <p:ph idx="1"/>
          </p:nvPr>
        </p:nvPicPr>
        <p:blipFill>
          <a:blip r:embed="rId2"/>
          <a:stretch>
            <a:fillRect/>
          </a:stretch>
        </p:blipFill>
        <p:spPr>
          <a:xfrm>
            <a:off x="4892375" y="1944874"/>
            <a:ext cx="4025381" cy="1279093"/>
          </a:xfrm>
          <a:prstGeom prst="rect">
            <a:avLst/>
          </a:prstGeom>
        </p:spPr>
      </p:pic>
      <p:sp>
        <p:nvSpPr>
          <p:cNvPr id="9" name="TextBox 8">
            <a:extLst>
              <a:ext uri="{FF2B5EF4-FFF2-40B4-BE49-F238E27FC236}">
                <a16:creationId xmlns:a16="http://schemas.microsoft.com/office/drawing/2014/main" id="{53BC7A87-65B6-5B8D-F204-0FBC12F6A74A}"/>
              </a:ext>
            </a:extLst>
          </p:cNvPr>
          <p:cNvSpPr txBox="1"/>
          <p:nvPr/>
        </p:nvSpPr>
        <p:spPr>
          <a:xfrm>
            <a:off x="1383384" y="3310868"/>
            <a:ext cx="7270422" cy="1384995"/>
          </a:xfrm>
          <a:prstGeom prst="rect">
            <a:avLst/>
          </a:prstGeom>
          <a:noFill/>
        </p:spPr>
        <p:txBody>
          <a:bodyPr wrap="square">
            <a:spAutoFit/>
          </a:bodyPr>
          <a:lstStyle/>
          <a:p>
            <a:r>
              <a:rPr lang="en-US" altLang="zh-TW" sz="2800" dirty="0"/>
              <a:t>Or by creating a python file on the server, using the .</a:t>
            </a:r>
            <a:r>
              <a:rPr lang="en-US" altLang="zh-TW" sz="2800" dirty="0" err="1"/>
              <a:t>py</a:t>
            </a:r>
            <a:r>
              <a:rPr lang="en-US" altLang="zh-TW" sz="2800" dirty="0"/>
              <a:t> file extension, and running it in the Command Line:</a:t>
            </a:r>
            <a:endParaRPr lang="zh-TW" altLang="en-US" sz="2800" dirty="0"/>
          </a:p>
        </p:txBody>
      </p:sp>
      <p:pic>
        <p:nvPicPr>
          <p:cNvPr id="10" name="圖片 5">
            <a:extLst>
              <a:ext uri="{FF2B5EF4-FFF2-40B4-BE49-F238E27FC236}">
                <a16:creationId xmlns:a16="http://schemas.microsoft.com/office/drawing/2014/main" id="{AAA21AC0-FF7B-F83F-47FE-542C8F8C94C1}"/>
              </a:ext>
            </a:extLst>
          </p:cNvPr>
          <p:cNvPicPr>
            <a:picLocks noChangeAspect="1"/>
          </p:cNvPicPr>
          <p:nvPr/>
        </p:nvPicPr>
        <p:blipFill>
          <a:blip r:embed="rId3"/>
          <a:stretch>
            <a:fillRect/>
          </a:stretch>
        </p:blipFill>
        <p:spPr>
          <a:xfrm>
            <a:off x="5164556" y="4845989"/>
            <a:ext cx="4686454" cy="1306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3677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0133-7EC2-DBBF-A2FC-FA189215B408}"/>
              </a:ext>
            </a:extLst>
          </p:cNvPr>
          <p:cNvSpPr>
            <a:spLocks noGrp="1"/>
          </p:cNvSpPr>
          <p:nvPr>
            <p:ph type="title"/>
          </p:nvPr>
        </p:nvSpPr>
        <p:spPr/>
        <p:txBody>
          <a:bodyPr>
            <a:normAutofit/>
          </a:bodyPr>
          <a:lstStyle/>
          <a:p>
            <a:r>
              <a:rPr lang="en-US" sz="4800" b="1" dirty="0"/>
              <a:t>Specify a Variable Type</a:t>
            </a:r>
            <a:endParaRPr lang="en-PH" sz="4800" dirty="0"/>
          </a:p>
        </p:txBody>
      </p:sp>
    </p:spTree>
    <p:extLst>
      <p:ext uri="{BB962C8B-B14F-4D97-AF65-F5344CB8AC3E}">
        <p14:creationId xmlns:p14="http://schemas.microsoft.com/office/powerpoint/2010/main" val="427575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D0572-DA62-028E-F2E7-3741D0584743}"/>
              </a:ext>
            </a:extLst>
          </p:cNvPr>
          <p:cNvSpPr>
            <a:spLocks noGrp="1"/>
          </p:cNvSpPr>
          <p:nvPr>
            <p:ph idx="1"/>
          </p:nvPr>
        </p:nvSpPr>
        <p:spPr>
          <a:xfrm>
            <a:off x="1423299" y="1846049"/>
            <a:ext cx="9603275" cy="3450613"/>
          </a:xfrm>
        </p:spPr>
        <p:txBody>
          <a:bodyPr>
            <a:noAutofit/>
          </a:bodyPr>
          <a:lstStyle/>
          <a:p>
            <a:r>
              <a:rPr lang="en-US" sz="1400" dirty="0"/>
              <a:t>There may be times when you want to specify a type on to a variable. This can be done with casting. Python is an object-orientated language, and as such it uses classes to define data types, including its primitive types.</a:t>
            </a:r>
          </a:p>
          <a:p>
            <a:endParaRPr lang="en-US" sz="1400" dirty="0"/>
          </a:p>
          <a:p>
            <a:r>
              <a:rPr lang="en-US" sz="1400" dirty="0"/>
              <a:t>Casting in python is therefore done using constructor functions:</a:t>
            </a:r>
          </a:p>
          <a:p>
            <a:endParaRPr lang="en-US" sz="1400" dirty="0"/>
          </a:p>
          <a:p>
            <a:pPr>
              <a:buFont typeface="Arial" panose="020B0604020202020204" pitchFamily="34" charset="0"/>
              <a:buChar char="•"/>
            </a:pPr>
            <a:r>
              <a:rPr lang="en-US" sz="1400" dirty="0"/>
              <a:t>int() - constructs an integer number from an integer literal, a float literal (by removing all decimals), or a string literal (providing the string represents a whole number)</a:t>
            </a:r>
          </a:p>
          <a:p>
            <a:pPr>
              <a:buFont typeface="Arial" panose="020B0604020202020204" pitchFamily="34" charset="0"/>
              <a:buChar char="•"/>
            </a:pPr>
            <a:endParaRPr lang="en-US" sz="1400" dirty="0"/>
          </a:p>
          <a:p>
            <a:pPr>
              <a:buFont typeface="Arial" panose="020B0604020202020204" pitchFamily="34" charset="0"/>
              <a:buChar char="•"/>
            </a:pPr>
            <a:r>
              <a:rPr lang="en-US" sz="1400" dirty="0"/>
              <a:t>float() - constructs a float number from an integer literal, a float literal or a string literal (providing the string represents a float or an integer)</a:t>
            </a:r>
          </a:p>
          <a:p>
            <a:pPr>
              <a:buFont typeface="Arial" panose="020B0604020202020204" pitchFamily="34" charset="0"/>
              <a:buChar char="•"/>
            </a:pPr>
            <a:endParaRPr lang="en-US" sz="1400" dirty="0"/>
          </a:p>
          <a:p>
            <a:pPr>
              <a:buFont typeface="Arial" panose="020B0604020202020204" pitchFamily="34" charset="0"/>
              <a:buChar char="•"/>
            </a:pPr>
            <a:r>
              <a:rPr lang="en-US" sz="1400" dirty="0"/>
              <a:t>str() - constructs a string from a wide variety of data types, including strings, integer literals and float literals</a:t>
            </a:r>
          </a:p>
          <a:p>
            <a:endParaRPr lang="en-PH" sz="1400" dirty="0"/>
          </a:p>
        </p:txBody>
      </p:sp>
    </p:spTree>
    <p:extLst>
      <p:ext uri="{BB962C8B-B14F-4D97-AF65-F5344CB8AC3E}">
        <p14:creationId xmlns:p14="http://schemas.microsoft.com/office/powerpoint/2010/main" val="2565493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D47C-6F6A-2599-0C39-BD20A1A82F63}"/>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71CFCE5D-7807-684A-31AA-95E4028C06BB}"/>
              </a:ext>
            </a:extLst>
          </p:cNvPr>
          <p:cNvSpPr>
            <a:spLocks noGrp="1"/>
          </p:cNvSpPr>
          <p:nvPr>
            <p:ph idx="1"/>
          </p:nvPr>
        </p:nvSpPr>
        <p:spPr/>
        <p:txBody>
          <a:bodyPr/>
          <a:lstStyle/>
          <a:p>
            <a:r>
              <a:rPr lang="en-PH" dirty="0"/>
              <a:t>Integers:</a:t>
            </a:r>
          </a:p>
          <a:p>
            <a:endParaRPr lang="en-PH" dirty="0"/>
          </a:p>
        </p:txBody>
      </p:sp>
      <p:pic>
        <p:nvPicPr>
          <p:cNvPr id="5" name="Picture 4">
            <a:extLst>
              <a:ext uri="{FF2B5EF4-FFF2-40B4-BE49-F238E27FC236}">
                <a16:creationId xmlns:a16="http://schemas.microsoft.com/office/drawing/2014/main" id="{6C1BC840-822F-B974-4EB5-82EEF3B2E1DD}"/>
              </a:ext>
            </a:extLst>
          </p:cNvPr>
          <p:cNvPicPr>
            <a:picLocks noChangeAspect="1"/>
          </p:cNvPicPr>
          <p:nvPr/>
        </p:nvPicPr>
        <p:blipFill>
          <a:blip r:embed="rId2"/>
          <a:stretch>
            <a:fillRect/>
          </a:stretch>
        </p:blipFill>
        <p:spPr>
          <a:xfrm>
            <a:off x="7106268" y="2015732"/>
            <a:ext cx="3634153" cy="1056306"/>
          </a:xfrm>
          <a:prstGeom prst="rect">
            <a:avLst/>
          </a:prstGeom>
        </p:spPr>
      </p:pic>
      <p:sp>
        <p:nvSpPr>
          <p:cNvPr id="7" name="TextBox 6">
            <a:extLst>
              <a:ext uri="{FF2B5EF4-FFF2-40B4-BE49-F238E27FC236}">
                <a16:creationId xmlns:a16="http://schemas.microsoft.com/office/drawing/2014/main" id="{9968DA21-C54B-672B-D261-9FA2D8E0FE3D}"/>
              </a:ext>
            </a:extLst>
          </p:cNvPr>
          <p:cNvSpPr txBox="1"/>
          <p:nvPr/>
        </p:nvSpPr>
        <p:spPr>
          <a:xfrm>
            <a:off x="1826444" y="3454924"/>
            <a:ext cx="6103854" cy="369332"/>
          </a:xfrm>
          <a:prstGeom prst="rect">
            <a:avLst/>
          </a:prstGeom>
          <a:noFill/>
        </p:spPr>
        <p:txBody>
          <a:bodyPr wrap="square">
            <a:spAutoFit/>
          </a:bodyPr>
          <a:lstStyle/>
          <a:p>
            <a:r>
              <a:rPr lang="en-PH" dirty="0"/>
              <a:t>Floats:</a:t>
            </a:r>
          </a:p>
        </p:txBody>
      </p:sp>
      <p:pic>
        <p:nvPicPr>
          <p:cNvPr id="9" name="Picture 8">
            <a:extLst>
              <a:ext uri="{FF2B5EF4-FFF2-40B4-BE49-F238E27FC236}">
                <a16:creationId xmlns:a16="http://schemas.microsoft.com/office/drawing/2014/main" id="{82AD0469-A03D-ADF6-94B3-361F1F52E661}"/>
              </a:ext>
            </a:extLst>
          </p:cNvPr>
          <p:cNvPicPr>
            <a:picLocks noChangeAspect="1"/>
          </p:cNvPicPr>
          <p:nvPr/>
        </p:nvPicPr>
        <p:blipFill>
          <a:blip r:embed="rId3"/>
          <a:stretch>
            <a:fillRect/>
          </a:stretch>
        </p:blipFill>
        <p:spPr>
          <a:xfrm>
            <a:off x="7106268" y="3388936"/>
            <a:ext cx="3634153" cy="1135930"/>
          </a:xfrm>
          <a:prstGeom prst="rect">
            <a:avLst/>
          </a:prstGeom>
        </p:spPr>
      </p:pic>
      <p:sp>
        <p:nvSpPr>
          <p:cNvPr id="11" name="TextBox 10">
            <a:extLst>
              <a:ext uri="{FF2B5EF4-FFF2-40B4-BE49-F238E27FC236}">
                <a16:creationId xmlns:a16="http://schemas.microsoft.com/office/drawing/2014/main" id="{28B7F94D-7E9C-0065-9447-9FC5B5475BCB}"/>
              </a:ext>
            </a:extLst>
          </p:cNvPr>
          <p:cNvSpPr txBox="1"/>
          <p:nvPr/>
        </p:nvSpPr>
        <p:spPr>
          <a:xfrm>
            <a:off x="1826444" y="4891759"/>
            <a:ext cx="6103854" cy="369332"/>
          </a:xfrm>
          <a:prstGeom prst="rect">
            <a:avLst/>
          </a:prstGeom>
          <a:noFill/>
        </p:spPr>
        <p:txBody>
          <a:bodyPr wrap="square">
            <a:spAutoFit/>
          </a:bodyPr>
          <a:lstStyle/>
          <a:p>
            <a:r>
              <a:rPr lang="en-PH" dirty="0"/>
              <a:t>Strings:</a:t>
            </a:r>
          </a:p>
        </p:txBody>
      </p:sp>
      <p:pic>
        <p:nvPicPr>
          <p:cNvPr id="13" name="Picture 12">
            <a:extLst>
              <a:ext uri="{FF2B5EF4-FFF2-40B4-BE49-F238E27FC236}">
                <a16:creationId xmlns:a16="http://schemas.microsoft.com/office/drawing/2014/main" id="{E985C18E-7B60-6CD1-BBE4-488E7362D605}"/>
              </a:ext>
            </a:extLst>
          </p:cNvPr>
          <p:cNvPicPr>
            <a:picLocks noChangeAspect="1"/>
          </p:cNvPicPr>
          <p:nvPr/>
        </p:nvPicPr>
        <p:blipFill>
          <a:blip r:embed="rId4"/>
          <a:stretch>
            <a:fillRect/>
          </a:stretch>
        </p:blipFill>
        <p:spPr>
          <a:xfrm>
            <a:off x="7155922" y="4788410"/>
            <a:ext cx="3634153" cy="1175647"/>
          </a:xfrm>
          <a:prstGeom prst="rect">
            <a:avLst/>
          </a:prstGeom>
        </p:spPr>
      </p:pic>
    </p:spTree>
    <p:extLst>
      <p:ext uri="{BB962C8B-B14F-4D97-AF65-F5344CB8AC3E}">
        <p14:creationId xmlns:p14="http://schemas.microsoft.com/office/powerpoint/2010/main" val="2582868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0B2F-71D7-D4EE-00C0-0C0BAF29E5CA}"/>
              </a:ext>
            </a:extLst>
          </p:cNvPr>
          <p:cNvSpPr>
            <a:spLocks noGrp="1"/>
          </p:cNvSpPr>
          <p:nvPr>
            <p:ph type="title"/>
          </p:nvPr>
        </p:nvSpPr>
        <p:spPr/>
        <p:txBody>
          <a:bodyPr>
            <a:noAutofit/>
          </a:bodyPr>
          <a:lstStyle/>
          <a:p>
            <a:r>
              <a:rPr lang="en-PH" sz="7200" b="1" dirty="0"/>
              <a:t>Python Strings</a:t>
            </a:r>
            <a:endParaRPr lang="en-PH" sz="7200" dirty="0"/>
          </a:p>
        </p:txBody>
      </p:sp>
    </p:spTree>
    <p:extLst>
      <p:ext uri="{BB962C8B-B14F-4D97-AF65-F5344CB8AC3E}">
        <p14:creationId xmlns:p14="http://schemas.microsoft.com/office/powerpoint/2010/main" val="3879126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BE12-1381-DC1C-63CA-A16034386F27}"/>
              </a:ext>
            </a:extLst>
          </p:cNvPr>
          <p:cNvSpPr>
            <a:spLocks noGrp="1"/>
          </p:cNvSpPr>
          <p:nvPr>
            <p:ph type="title"/>
          </p:nvPr>
        </p:nvSpPr>
        <p:spPr/>
        <p:txBody>
          <a:bodyPr>
            <a:normAutofit/>
          </a:bodyPr>
          <a:lstStyle/>
          <a:p>
            <a:r>
              <a:rPr lang="en-PH" sz="6000" b="1" dirty="0"/>
              <a:t>Strings</a:t>
            </a:r>
            <a:endParaRPr lang="en-PH" sz="6000" dirty="0"/>
          </a:p>
        </p:txBody>
      </p:sp>
      <p:sp>
        <p:nvSpPr>
          <p:cNvPr id="3" name="Content Placeholder 2">
            <a:extLst>
              <a:ext uri="{FF2B5EF4-FFF2-40B4-BE49-F238E27FC236}">
                <a16:creationId xmlns:a16="http://schemas.microsoft.com/office/drawing/2014/main" id="{4703C519-F44F-A34F-1059-34E4A6FC5A10}"/>
              </a:ext>
            </a:extLst>
          </p:cNvPr>
          <p:cNvSpPr>
            <a:spLocks noGrp="1"/>
          </p:cNvSpPr>
          <p:nvPr>
            <p:ph idx="1"/>
          </p:nvPr>
        </p:nvSpPr>
        <p:spPr/>
        <p:txBody>
          <a:bodyPr/>
          <a:lstStyle/>
          <a:p>
            <a:r>
              <a:rPr lang="en-US" dirty="0"/>
              <a:t>Strings in python are surrounded by either single quotation marks, or double quotation marks.</a:t>
            </a:r>
          </a:p>
          <a:p>
            <a:r>
              <a:rPr lang="en-US" dirty="0"/>
              <a:t>'hello' is the same as "hello".</a:t>
            </a:r>
          </a:p>
          <a:p>
            <a:endParaRPr lang="en-PH" dirty="0"/>
          </a:p>
        </p:txBody>
      </p:sp>
    </p:spTree>
    <p:extLst>
      <p:ext uri="{BB962C8B-B14F-4D97-AF65-F5344CB8AC3E}">
        <p14:creationId xmlns:p14="http://schemas.microsoft.com/office/powerpoint/2010/main" val="905479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1D88-9B7E-443E-A068-D8D6D34E1AA5}"/>
              </a:ext>
            </a:extLst>
          </p:cNvPr>
          <p:cNvSpPr>
            <a:spLocks noGrp="1"/>
          </p:cNvSpPr>
          <p:nvPr>
            <p:ph type="title"/>
          </p:nvPr>
        </p:nvSpPr>
        <p:spPr/>
        <p:txBody>
          <a:bodyPr>
            <a:normAutofit fontScale="90000"/>
          </a:bodyPr>
          <a:lstStyle/>
          <a:p>
            <a:r>
              <a:rPr lang="en-US" dirty="0"/>
              <a:t>You can display a string literal with the print() function:</a:t>
            </a:r>
            <a:br>
              <a:rPr lang="en-PH" dirty="0"/>
            </a:br>
            <a:endParaRPr lang="en-PH" dirty="0"/>
          </a:p>
        </p:txBody>
      </p:sp>
      <p:sp>
        <p:nvSpPr>
          <p:cNvPr id="3" name="Content Placeholder 2">
            <a:extLst>
              <a:ext uri="{FF2B5EF4-FFF2-40B4-BE49-F238E27FC236}">
                <a16:creationId xmlns:a16="http://schemas.microsoft.com/office/drawing/2014/main" id="{8C50E604-5A29-34CF-EADB-0BE69FA82D7F}"/>
              </a:ext>
            </a:extLst>
          </p:cNvPr>
          <p:cNvSpPr>
            <a:spLocks noGrp="1"/>
          </p:cNvSpPr>
          <p:nvPr>
            <p:ph idx="1"/>
          </p:nvPr>
        </p:nvSpPr>
        <p:spPr>
          <a:xfrm>
            <a:off x="1451579" y="2025159"/>
            <a:ext cx="9603275" cy="3450613"/>
          </a:xfrm>
        </p:spPr>
        <p:txBody>
          <a:bodyPr/>
          <a:lstStyle/>
          <a:p>
            <a:r>
              <a:rPr lang="en-PH" sz="2000" b="1" dirty="0"/>
              <a:t>Example</a:t>
            </a:r>
          </a:p>
          <a:p>
            <a:endParaRPr lang="en-PH" dirty="0"/>
          </a:p>
        </p:txBody>
      </p:sp>
      <p:pic>
        <p:nvPicPr>
          <p:cNvPr id="5" name="Picture 4">
            <a:extLst>
              <a:ext uri="{FF2B5EF4-FFF2-40B4-BE49-F238E27FC236}">
                <a16:creationId xmlns:a16="http://schemas.microsoft.com/office/drawing/2014/main" id="{969CD9E4-5C62-3DF6-38BB-5F97642CF3C9}"/>
              </a:ext>
            </a:extLst>
          </p:cNvPr>
          <p:cNvPicPr>
            <a:picLocks noChangeAspect="1"/>
          </p:cNvPicPr>
          <p:nvPr/>
        </p:nvPicPr>
        <p:blipFill>
          <a:blip r:embed="rId2"/>
          <a:stretch>
            <a:fillRect/>
          </a:stretch>
        </p:blipFill>
        <p:spPr>
          <a:xfrm>
            <a:off x="3702573" y="2918415"/>
            <a:ext cx="4536454" cy="1879827"/>
          </a:xfrm>
          <a:prstGeom prst="rect">
            <a:avLst/>
          </a:prstGeom>
        </p:spPr>
      </p:pic>
    </p:spTree>
    <p:extLst>
      <p:ext uri="{BB962C8B-B14F-4D97-AF65-F5344CB8AC3E}">
        <p14:creationId xmlns:p14="http://schemas.microsoft.com/office/powerpoint/2010/main" val="279721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4C27-8257-1D4D-3BD0-32B30DB4BC26}"/>
              </a:ext>
            </a:extLst>
          </p:cNvPr>
          <p:cNvSpPr>
            <a:spLocks noGrp="1"/>
          </p:cNvSpPr>
          <p:nvPr>
            <p:ph type="title"/>
          </p:nvPr>
        </p:nvSpPr>
        <p:spPr/>
        <p:txBody>
          <a:bodyPr>
            <a:normAutofit/>
          </a:bodyPr>
          <a:lstStyle/>
          <a:p>
            <a:r>
              <a:rPr lang="en-US" sz="4000" b="1" dirty="0"/>
              <a:t>Assign String to a Variable</a:t>
            </a:r>
            <a:endParaRPr lang="en-PH" sz="4000" dirty="0"/>
          </a:p>
        </p:txBody>
      </p:sp>
    </p:spTree>
    <p:extLst>
      <p:ext uri="{BB962C8B-B14F-4D97-AF65-F5344CB8AC3E}">
        <p14:creationId xmlns:p14="http://schemas.microsoft.com/office/powerpoint/2010/main" val="4100204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76C0-E4A4-26CE-4F2F-98BE2833E9DC}"/>
              </a:ext>
            </a:extLst>
          </p:cNvPr>
          <p:cNvSpPr>
            <a:spLocks noGrp="1"/>
          </p:cNvSpPr>
          <p:nvPr>
            <p:ph type="title"/>
          </p:nvPr>
        </p:nvSpPr>
        <p:spPr/>
        <p:txBody>
          <a:bodyPr>
            <a:noAutofit/>
          </a:bodyPr>
          <a:lstStyle/>
          <a:p>
            <a:r>
              <a:rPr lang="en-US" sz="2400" dirty="0"/>
              <a:t>Assigning a string to a variable is done with the variable name followed by an equal sign and the string:</a:t>
            </a:r>
            <a:br>
              <a:rPr lang="en-US" sz="2400" dirty="0"/>
            </a:br>
            <a:endParaRPr lang="en-PH" sz="2400" dirty="0"/>
          </a:p>
        </p:txBody>
      </p:sp>
      <p:sp>
        <p:nvSpPr>
          <p:cNvPr id="3" name="Content Placeholder 2">
            <a:extLst>
              <a:ext uri="{FF2B5EF4-FFF2-40B4-BE49-F238E27FC236}">
                <a16:creationId xmlns:a16="http://schemas.microsoft.com/office/drawing/2014/main" id="{F08E8BF2-304F-0277-DC15-AECACE6E392F}"/>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0506B88F-242C-D087-2FB8-FC3211FC0300}"/>
              </a:ext>
            </a:extLst>
          </p:cNvPr>
          <p:cNvPicPr>
            <a:picLocks noChangeAspect="1"/>
          </p:cNvPicPr>
          <p:nvPr/>
        </p:nvPicPr>
        <p:blipFill>
          <a:blip r:embed="rId2"/>
          <a:stretch>
            <a:fillRect/>
          </a:stretch>
        </p:blipFill>
        <p:spPr>
          <a:xfrm>
            <a:off x="3265922" y="2607781"/>
            <a:ext cx="5161641" cy="2473266"/>
          </a:xfrm>
          <a:prstGeom prst="rect">
            <a:avLst/>
          </a:prstGeom>
        </p:spPr>
      </p:pic>
    </p:spTree>
    <p:extLst>
      <p:ext uri="{BB962C8B-B14F-4D97-AF65-F5344CB8AC3E}">
        <p14:creationId xmlns:p14="http://schemas.microsoft.com/office/powerpoint/2010/main" val="37340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9925-00A1-EB1C-FD3D-EA07F1D238CB}"/>
              </a:ext>
            </a:extLst>
          </p:cNvPr>
          <p:cNvSpPr>
            <a:spLocks noGrp="1"/>
          </p:cNvSpPr>
          <p:nvPr>
            <p:ph type="title"/>
          </p:nvPr>
        </p:nvSpPr>
        <p:spPr/>
        <p:txBody>
          <a:bodyPr>
            <a:normAutofit/>
          </a:bodyPr>
          <a:lstStyle/>
          <a:p>
            <a:r>
              <a:rPr lang="en-PH" sz="5400" b="1" dirty="0"/>
              <a:t>Multiline Strings</a:t>
            </a:r>
            <a:endParaRPr lang="en-PH" sz="5400" dirty="0"/>
          </a:p>
        </p:txBody>
      </p:sp>
    </p:spTree>
    <p:extLst>
      <p:ext uri="{BB962C8B-B14F-4D97-AF65-F5344CB8AC3E}">
        <p14:creationId xmlns:p14="http://schemas.microsoft.com/office/powerpoint/2010/main" val="3492311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26AD-4083-9353-F5E8-01A67B8085DB}"/>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BE8D5A0-999E-C7C1-84E5-285530BC3318}"/>
              </a:ext>
            </a:extLst>
          </p:cNvPr>
          <p:cNvSpPr>
            <a:spLocks noGrp="1"/>
          </p:cNvSpPr>
          <p:nvPr>
            <p:ph idx="1"/>
          </p:nvPr>
        </p:nvSpPr>
        <p:spPr/>
        <p:txBody>
          <a:bodyPr/>
          <a:lstStyle/>
          <a:p>
            <a:r>
              <a:rPr lang="en-US" dirty="0"/>
              <a:t>You can assign a multiline string to a variable by using three quotes:</a:t>
            </a:r>
            <a:endParaRPr lang="en-PH" dirty="0"/>
          </a:p>
          <a:p>
            <a:r>
              <a:rPr lang="en-PH" b="1" dirty="0"/>
              <a:t>Example</a:t>
            </a:r>
          </a:p>
          <a:p>
            <a:r>
              <a:rPr lang="en-US" sz="2000" dirty="0"/>
              <a:t>You can use three double quotes:</a:t>
            </a:r>
            <a:endParaRPr lang="en-PH" sz="2000" dirty="0"/>
          </a:p>
          <a:p>
            <a:endParaRPr lang="en-PH" dirty="0"/>
          </a:p>
        </p:txBody>
      </p:sp>
      <p:pic>
        <p:nvPicPr>
          <p:cNvPr id="5" name="Picture 4">
            <a:extLst>
              <a:ext uri="{FF2B5EF4-FFF2-40B4-BE49-F238E27FC236}">
                <a16:creationId xmlns:a16="http://schemas.microsoft.com/office/drawing/2014/main" id="{ED65854D-D9E7-49F0-FED0-0D7C6C8AB37F}"/>
              </a:ext>
            </a:extLst>
          </p:cNvPr>
          <p:cNvPicPr>
            <a:picLocks noChangeAspect="1"/>
          </p:cNvPicPr>
          <p:nvPr/>
        </p:nvPicPr>
        <p:blipFill>
          <a:blip r:embed="rId2"/>
          <a:stretch>
            <a:fillRect/>
          </a:stretch>
        </p:blipFill>
        <p:spPr>
          <a:xfrm>
            <a:off x="2961090" y="3654102"/>
            <a:ext cx="6584251" cy="1974221"/>
          </a:xfrm>
          <a:prstGeom prst="rect">
            <a:avLst/>
          </a:prstGeom>
        </p:spPr>
      </p:pic>
    </p:spTree>
    <p:extLst>
      <p:ext uri="{BB962C8B-B14F-4D97-AF65-F5344CB8AC3E}">
        <p14:creationId xmlns:p14="http://schemas.microsoft.com/office/powerpoint/2010/main" val="180682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7C09-895B-717F-2E88-23D059E22187}"/>
              </a:ext>
            </a:extLst>
          </p:cNvPr>
          <p:cNvSpPr>
            <a:spLocks noGrp="1"/>
          </p:cNvSpPr>
          <p:nvPr>
            <p:ph type="title"/>
          </p:nvPr>
        </p:nvSpPr>
        <p:spPr/>
        <p:txBody>
          <a:bodyPr>
            <a:normAutofit/>
          </a:bodyPr>
          <a:lstStyle/>
          <a:p>
            <a:r>
              <a:rPr lang="en-US" altLang="zh-TW" sz="5400" b="0" dirty="0"/>
              <a:t>Python Indentation</a:t>
            </a:r>
            <a:endParaRPr lang="en-PH" sz="5400" dirty="0"/>
          </a:p>
        </p:txBody>
      </p:sp>
      <p:sp>
        <p:nvSpPr>
          <p:cNvPr id="3" name="Content Placeholder 2">
            <a:extLst>
              <a:ext uri="{FF2B5EF4-FFF2-40B4-BE49-F238E27FC236}">
                <a16:creationId xmlns:a16="http://schemas.microsoft.com/office/drawing/2014/main" id="{E9D3BA31-F9A4-3EE9-70AC-709D8DB98D79}"/>
              </a:ext>
            </a:extLst>
          </p:cNvPr>
          <p:cNvSpPr>
            <a:spLocks noGrp="1"/>
          </p:cNvSpPr>
          <p:nvPr>
            <p:ph idx="1"/>
          </p:nvPr>
        </p:nvSpPr>
        <p:spPr/>
        <p:txBody>
          <a:bodyPr/>
          <a:lstStyle/>
          <a:p>
            <a:r>
              <a:rPr lang="en-US" dirty="0"/>
              <a:t>Indentation refers to the spaces at the beginning of a code line.</a:t>
            </a:r>
          </a:p>
          <a:p>
            <a:endParaRPr lang="en-US" dirty="0"/>
          </a:p>
          <a:p>
            <a:r>
              <a:rPr lang="en-US" dirty="0"/>
              <a:t>Where in other programming languages the indentation in code is for readability only, the indentation in Python is very important.</a:t>
            </a:r>
          </a:p>
          <a:p>
            <a:endParaRPr lang="en-US" dirty="0"/>
          </a:p>
          <a:p>
            <a:r>
              <a:rPr lang="en-US" dirty="0"/>
              <a:t>Python uses indentation to indicate a block of code.</a:t>
            </a:r>
            <a:endParaRPr lang="en-PH" dirty="0"/>
          </a:p>
          <a:p>
            <a:endParaRPr lang="en-PH" dirty="0"/>
          </a:p>
        </p:txBody>
      </p:sp>
    </p:spTree>
    <p:extLst>
      <p:ext uri="{BB962C8B-B14F-4D97-AF65-F5344CB8AC3E}">
        <p14:creationId xmlns:p14="http://schemas.microsoft.com/office/powerpoint/2010/main" val="34713604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A359-69B5-8F8A-338B-71E347981099}"/>
              </a:ext>
            </a:extLst>
          </p:cNvPr>
          <p:cNvSpPr>
            <a:spLocks noGrp="1"/>
          </p:cNvSpPr>
          <p:nvPr>
            <p:ph type="title"/>
          </p:nvPr>
        </p:nvSpPr>
        <p:spPr/>
        <p:txBody>
          <a:bodyPr/>
          <a:lstStyle/>
          <a:p>
            <a:r>
              <a:rPr lang="en-PH" dirty="0"/>
              <a:t>Or three single quotes:</a:t>
            </a:r>
            <a:br>
              <a:rPr lang="en-PH" dirty="0"/>
            </a:br>
            <a:endParaRPr lang="en-PH" dirty="0"/>
          </a:p>
        </p:txBody>
      </p:sp>
      <p:sp>
        <p:nvSpPr>
          <p:cNvPr id="3" name="Content Placeholder 2">
            <a:extLst>
              <a:ext uri="{FF2B5EF4-FFF2-40B4-BE49-F238E27FC236}">
                <a16:creationId xmlns:a16="http://schemas.microsoft.com/office/drawing/2014/main" id="{12AF9DCE-46A6-2DFF-ACBB-449F0E47FF24}"/>
              </a:ext>
            </a:extLst>
          </p:cNvPr>
          <p:cNvSpPr>
            <a:spLocks noGrp="1"/>
          </p:cNvSpPr>
          <p:nvPr>
            <p:ph idx="1"/>
          </p:nvPr>
        </p:nvSpPr>
        <p:spPr/>
        <p:txBody>
          <a:bodyPr/>
          <a:lstStyle/>
          <a:p>
            <a:r>
              <a:rPr lang="en-PH" sz="2000" b="1" dirty="0"/>
              <a:t>Example</a:t>
            </a:r>
            <a:endParaRPr lang="en-PH" b="1" dirty="0"/>
          </a:p>
          <a:p>
            <a:endParaRPr lang="en-PH" dirty="0"/>
          </a:p>
        </p:txBody>
      </p:sp>
      <p:pic>
        <p:nvPicPr>
          <p:cNvPr id="4" name="Picture 3">
            <a:extLst>
              <a:ext uri="{FF2B5EF4-FFF2-40B4-BE49-F238E27FC236}">
                <a16:creationId xmlns:a16="http://schemas.microsoft.com/office/drawing/2014/main" id="{40DCA208-747A-2CD0-13C3-F0659523D0E5}"/>
              </a:ext>
            </a:extLst>
          </p:cNvPr>
          <p:cNvPicPr>
            <a:picLocks noChangeAspect="1"/>
          </p:cNvPicPr>
          <p:nvPr/>
        </p:nvPicPr>
        <p:blipFill>
          <a:blip r:embed="rId2"/>
          <a:stretch>
            <a:fillRect/>
          </a:stretch>
        </p:blipFill>
        <p:spPr>
          <a:xfrm>
            <a:off x="2803874" y="2720848"/>
            <a:ext cx="6584251" cy="2567590"/>
          </a:xfrm>
          <a:prstGeom prst="rect">
            <a:avLst/>
          </a:prstGeom>
        </p:spPr>
      </p:pic>
    </p:spTree>
    <p:extLst>
      <p:ext uri="{BB962C8B-B14F-4D97-AF65-F5344CB8AC3E}">
        <p14:creationId xmlns:p14="http://schemas.microsoft.com/office/powerpoint/2010/main" val="615537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39F2-8D34-ED57-603E-8E9BABEBE9BF}"/>
              </a:ext>
            </a:extLst>
          </p:cNvPr>
          <p:cNvSpPr>
            <a:spLocks noGrp="1"/>
          </p:cNvSpPr>
          <p:nvPr>
            <p:ph type="title"/>
          </p:nvPr>
        </p:nvSpPr>
        <p:spPr/>
        <p:txBody>
          <a:bodyPr>
            <a:normAutofit/>
          </a:bodyPr>
          <a:lstStyle/>
          <a:p>
            <a:r>
              <a:rPr lang="en-PH" sz="5400" b="1" dirty="0"/>
              <a:t>Strings are Arrays</a:t>
            </a:r>
            <a:endParaRPr lang="en-PH" sz="5400" dirty="0"/>
          </a:p>
        </p:txBody>
      </p:sp>
    </p:spTree>
    <p:extLst>
      <p:ext uri="{BB962C8B-B14F-4D97-AF65-F5344CB8AC3E}">
        <p14:creationId xmlns:p14="http://schemas.microsoft.com/office/powerpoint/2010/main" val="3424864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78777-FA84-2C88-A0FA-67775473CD59}"/>
              </a:ext>
            </a:extLst>
          </p:cNvPr>
          <p:cNvSpPr txBox="1"/>
          <p:nvPr/>
        </p:nvSpPr>
        <p:spPr>
          <a:xfrm>
            <a:off x="1769881" y="676449"/>
            <a:ext cx="7232715" cy="2031325"/>
          </a:xfrm>
          <a:prstGeom prst="rect">
            <a:avLst/>
          </a:prstGeom>
          <a:noFill/>
        </p:spPr>
        <p:txBody>
          <a:bodyPr wrap="square">
            <a:spAutoFit/>
          </a:bodyPr>
          <a:lstStyle/>
          <a:p>
            <a:r>
              <a:rPr lang="en-US" dirty="0"/>
              <a:t>Like many other popular programming languages, strings in Python are arrays of bytes representing </a:t>
            </a:r>
            <a:r>
              <a:rPr lang="en-US" dirty="0" err="1"/>
              <a:t>unicode</a:t>
            </a:r>
            <a:r>
              <a:rPr lang="en-US" dirty="0"/>
              <a:t> characters.</a:t>
            </a:r>
          </a:p>
          <a:p>
            <a:endParaRPr lang="en-US" dirty="0"/>
          </a:p>
          <a:p>
            <a:r>
              <a:rPr lang="en-US" dirty="0"/>
              <a:t>However, Python does not have a character data type, a single character is simply a string with a length of 1.</a:t>
            </a:r>
          </a:p>
          <a:p>
            <a:endParaRPr lang="en-US" dirty="0"/>
          </a:p>
          <a:p>
            <a:r>
              <a:rPr lang="en-US" dirty="0"/>
              <a:t>Square brackets can be used to access elements of the string.</a:t>
            </a:r>
            <a:endParaRPr lang="en-PH" dirty="0"/>
          </a:p>
        </p:txBody>
      </p:sp>
      <p:sp>
        <p:nvSpPr>
          <p:cNvPr id="5" name="TextBox 4">
            <a:extLst>
              <a:ext uri="{FF2B5EF4-FFF2-40B4-BE49-F238E27FC236}">
                <a16:creationId xmlns:a16="http://schemas.microsoft.com/office/drawing/2014/main" id="{DACEE912-A667-7111-2479-DCA1B55A297C}"/>
              </a:ext>
            </a:extLst>
          </p:cNvPr>
          <p:cNvSpPr txBox="1"/>
          <p:nvPr/>
        </p:nvSpPr>
        <p:spPr>
          <a:xfrm>
            <a:off x="2109248" y="2846051"/>
            <a:ext cx="6103854" cy="369332"/>
          </a:xfrm>
          <a:prstGeom prst="rect">
            <a:avLst/>
          </a:prstGeom>
          <a:noFill/>
        </p:spPr>
        <p:txBody>
          <a:bodyPr wrap="square">
            <a:spAutoFit/>
          </a:bodyPr>
          <a:lstStyle/>
          <a:p>
            <a:r>
              <a:rPr lang="en-PH" sz="1800" b="1" dirty="0"/>
              <a:t>Example</a:t>
            </a:r>
            <a:endParaRPr lang="en-PH" b="1" dirty="0"/>
          </a:p>
        </p:txBody>
      </p:sp>
      <p:sp>
        <p:nvSpPr>
          <p:cNvPr id="7" name="TextBox 6">
            <a:extLst>
              <a:ext uri="{FF2B5EF4-FFF2-40B4-BE49-F238E27FC236}">
                <a16:creationId xmlns:a16="http://schemas.microsoft.com/office/drawing/2014/main" id="{EB2A3679-E6F3-532C-0188-51CA04517A1E}"/>
              </a:ext>
            </a:extLst>
          </p:cNvPr>
          <p:cNvSpPr txBox="1"/>
          <p:nvPr/>
        </p:nvSpPr>
        <p:spPr>
          <a:xfrm>
            <a:off x="1685042" y="3215383"/>
            <a:ext cx="6103854" cy="646331"/>
          </a:xfrm>
          <a:prstGeom prst="rect">
            <a:avLst/>
          </a:prstGeom>
          <a:noFill/>
        </p:spPr>
        <p:txBody>
          <a:bodyPr wrap="square">
            <a:spAutoFit/>
          </a:bodyPr>
          <a:lstStyle/>
          <a:p>
            <a:r>
              <a:rPr lang="en-US" dirty="0"/>
              <a:t>Get the character at position 1 (remember that the first character has the position 0):</a:t>
            </a:r>
            <a:endParaRPr lang="en-PH" dirty="0"/>
          </a:p>
        </p:txBody>
      </p:sp>
      <p:pic>
        <p:nvPicPr>
          <p:cNvPr id="9" name="Picture 8">
            <a:extLst>
              <a:ext uri="{FF2B5EF4-FFF2-40B4-BE49-F238E27FC236}">
                <a16:creationId xmlns:a16="http://schemas.microsoft.com/office/drawing/2014/main" id="{E9D36396-3559-7899-27A0-AEE0B3C16CEE}"/>
              </a:ext>
            </a:extLst>
          </p:cNvPr>
          <p:cNvPicPr>
            <a:picLocks noChangeAspect="1"/>
          </p:cNvPicPr>
          <p:nvPr/>
        </p:nvPicPr>
        <p:blipFill>
          <a:blip r:embed="rId2"/>
          <a:stretch>
            <a:fillRect/>
          </a:stretch>
        </p:blipFill>
        <p:spPr>
          <a:xfrm>
            <a:off x="4270407" y="4076502"/>
            <a:ext cx="4515373" cy="1259069"/>
          </a:xfrm>
          <a:prstGeom prst="rect">
            <a:avLst/>
          </a:prstGeom>
        </p:spPr>
      </p:pic>
    </p:spTree>
    <p:extLst>
      <p:ext uri="{BB962C8B-B14F-4D97-AF65-F5344CB8AC3E}">
        <p14:creationId xmlns:p14="http://schemas.microsoft.com/office/powerpoint/2010/main" val="2040511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35ADB-FCDF-4E05-3D63-023BC2BAC2BD}"/>
              </a:ext>
            </a:extLst>
          </p:cNvPr>
          <p:cNvSpPr>
            <a:spLocks noGrp="1"/>
          </p:cNvSpPr>
          <p:nvPr>
            <p:ph type="title"/>
          </p:nvPr>
        </p:nvSpPr>
        <p:spPr/>
        <p:txBody>
          <a:bodyPr>
            <a:normAutofit/>
          </a:bodyPr>
          <a:lstStyle/>
          <a:p>
            <a:r>
              <a:rPr lang="en-PH" sz="4000" b="1" dirty="0"/>
              <a:t>Looping Through a String</a:t>
            </a:r>
            <a:endParaRPr lang="en-PH" sz="4000" dirty="0"/>
          </a:p>
        </p:txBody>
      </p:sp>
    </p:spTree>
    <p:extLst>
      <p:ext uri="{BB962C8B-B14F-4D97-AF65-F5344CB8AC3E}">
        <p14:creationId xmlns:p14="http://schemas.microsoft.com/office/powerpoint/2010/main" val="21702142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3E4-0C34-CAA0-F52D-AAFBA757BCAA}"/>
              </a:ext>
            </a:extLst>
          </p:cNvPr>
          <p:cNvSpPr>
            <a:spLocks noGrp="1"/>
          </p:cNvSpPr>
          <p:nvPr>
            <p:ph type="title"/>
          </p:nvPr>
        </p:nvSpPr>
        <p:spPr/>
        <p:txBody>
          <a:bodyPr>
            <a:normAutofit fontScale="90000"/>
          </a:bodyPr>
          <a:lstStyle/>
          <a:p>
            <a:r>
              <a:rPr lang="en-US" dirty="0"/>
              <a:t>Since strings are arrays, we can loop through the characters in a string, with a for loop.</a:t>
            </a:r>
            <a:br>
              <a:rPr lang="en-PH" dirty="0"/>
            </a:br>
            <a:endParaRPr lang="en-PH" dirty="0"/>
          </a:p>
        </p:txBody>
      </p:sp>
      <p:sp>
        <p:nvSpPr>
          <p:cNvPr id="3" name="Content Placeholder 2">
            <a:extLst>
              <a:ext uri="{FF2B5EF4-FFF2-40B4-BE49-F238E27FC236}">
                <a16:creationId xmlns:a16="http://schemas.microsoft.com/office/drawing/2014/main" id="{78A1A251-FBA9-647C-B890-AC63BF39B0EA}"/>
              </a:ext>
            </a:extLst>
          </p:cNvPr>
          <p:cNvSpPr>
            <a:spLocks noGrp="1"/>
          </p:cNvSpPr>
          <p:nvPr>
            <p:ph idx="1"/>
          </p:nvPr>
        </p:nvSpPr>
        <p:spPr/>
        <p:txBody>
          <a:bodyPr/>
          <a:lstStyle/>
          <a:p>
            <a:r>
              <a:rPr lang="en-PH" sz="2000" b="1" dirty="0"/>
              <a:t>Example</a:t>
            </a:r>
            <a:endParaRPr lang="en-PH" b="1" dirty="0"/>
          </a:p>
          <a:p>
            <a:r>
              <a:rPr lang="en-US" dirty="0"/>
              <a:t>Loop through the letters in the word “square":</a:t>
            </a:r>
          </a:p>
          <a:p>
            <a:endParaRPr lang="en-PH" dirty="0"/>
          </a:p>
        </p:txBody>
      </p:sp>
      <p:pic>
        <p:nvPicPr>
          <p:cNvPr id="5" name="Picture 4">
            <a:extLst>
              <a:ext uri="{FF2B5EF4-FFF2-40B4-BE49-F238E27FC236}">
                <a16:creationId xmlns:a16="http://schemas.microsoft.com/office/drawing/2014/main" id="{852DE899-C17D-C106-EA5B-931A2ECC144F}"/>
              </a:ext>
            </a:extLst>
          </p:cNvPr>
          <p:cNvPicPr>
            <a:picLocks noChangeAspect="1"/>
          </p:cNvPicPr>
          <p:nvPr/>
        </p:nvPicPr>
        <p:blipFill>
          <a:blip r:embed="rId2"/>
          <a:stretch>
            <a:fillRect/>
          </a:stretch>
        </p:blipFill>
        <p:spPr>
          <a:xfrm>
            <a:off x="4299655" y="3183903"/>
            <a:ext cx="4599249" cy="2199323"/>
          </a:xfrm>
          <a:prstGeom prst="rect">
            <a:avLst/>
          </a:prstGeom>
        </p:spPr>
      </p:pic>
    </p:spTree>
    <p:extLst>
      <p:ext uri="{BB962C8B-B14F-4D97-AF65-F5344CB8AC3E}">
        <p14:creationId xmlns:p14="http://schemas.microsoft.com/office/powerpoint/2010/main" val="1641297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BFE8-6053-262E-60EB-ADFFA119B0C6}"/>
              </a:ext>
            </a:extLst>
          </p:cNvPr>
          <p:cNvSpPr>
            <a:spLocks noGrp="1"/>
          </p:cNvSpPr>
          <p:nvPr>
            <p:ph type="title"/>
          </p:nvPr>
        </p:nvSpPr>
        <p:spPr/>
        <p:txBody>
          <a:bodyPr>
            <a:normAutofit/>
          </a:bodyPr>
          <a:lstStyle/>
          <a:p>
            <a:r>
              <a:rPr lang="en-PH" sz="6000" b="1" dirty="0"/>
              <a:t>String Length</a:t>
            </a:r>
            <a:endParaRPr lang="en-PH" sz="6000" dirty="0"/>
          </a:p>
        </p:txBody>
      </p:sp>
    </p:spTree>
    <p:extLst>
      <p:ext uri="{BB962C8B-B14F-4D97-AF65-F5344CB8AC3E}">
        <p14:creationId xmlns:p14="http://schemas.microsoft.com/office/powerpoint/2010/main" val="16329759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BBFE-A0FD-C581-8FC0-58B9B99B25B9}"/>
              </a:ext>
            </a:extLst>
          </p:cNvPr>
          <p:cNvSpPr>
            <a:spLocks noGrp="1"/>
          </p:cNvSpPr>
          <p:nvPr>
            <p:ph type="title"/>
          </p:nvPr>
        </p:nvSpPr>
        <p:spPr/>
        <p:txBody>
          <a:bodyPr>
            <a:normAutofit fontScale="90000"/>
          </a:bodyPr>
          <a:lstStyle/>
          <a:p>
            <a:r>
              <a:rPr lang="en-US" dirty="0"/>
              <a:t>To get the length of a string, use the </a:t>
            </a:r>
            <a:r>
              <a:rPr lang="en-US" dirty="0" err="1"/>
              <a:t>len</a:t>
            </a:r>
            <a:r>
              <a:rPr lang="en-US" dirty="0"/>
              <a:t>() function.</a:t>
            </a:r>
            <a:br>
              <a:rPr lang="en-PH" dirty="0"/>
            </a:br>
            <a:endParaRPr lang="en-PH" dirty="0"/>
          </a:p>
        </p:txBody>
      </p:sp>
      <p:sp>
        <p:nvSpPr>
          <p:cNvPr id="3" name="Content Placeholder 2">
            <a:extLst>
              <a:ext uri="{FF2B5EF4-FFF2-40B4-BE49-F238E27FC236}">
                <a16:creationId xmlns:a16="http://schemas.microsoft.com/office/drawing/2014/main" id="{F96754EB-EC3A-4BB2-9DD0-53A277EB2E8F}"/>
              </a:ext>
            </a:extLst>
          </p:cNvPr>
          <p:cNvSpPr>
            <a:spLocks noGrp="1"/>
          </p:cNvSpPr>
          <p:nvPr>
            <p:ph idx="1"/>
          </p:nvPr>
        </p:nvSpPr>
        <p:spPr/>
        <p:txBody>
          <a:bodyPr/>
          <a:lstStyle/>
          <a:p>
            <a:r>
              <a:rPr lang="en-PH" sz="2000" b="1" dirty="0"/>
              <a:t>Example</a:t>
            </a:r>
            <a:endParaRPr lang="en-PH" b="1" dirty="0"/>
          </a:p>
          <a:p>
            <a:r>
              <a:rPr lang="en-US" dirty="0"/>
              <a:t>The </a:t>
            </a:r>
            <a:r>
              <a:rPr lang="en-US" dirty="0" err="1"/>
              <a:t>len</a:t>
            </a:r>
            <a:r>
              <a:rPr lang="en-US" dirty="0"/>
              <a:t>() function returns the length of a string:</a:t>
            </a:r>
            <a:endParaRPr lang="en-PH" dirty="0"/>
          </a:p>
          <a:p>
            <a:endParaRPr lang="en-PH" dirty="0"/>
          </a:p>
        </p:txBody>
      </p:sp>
      <p:pic>
        <p:nvPicPr>
          <p:cNvPr id="5" name="Picture 4">
            <a:extLst>
              <a:ext uri="{FF2B5EF4-FFF2-40B4-BE49-F238E27FC236}">
                <a16:creationId xmlns:a16="http://schemas.microsoft.com/office/drawing/2014/main" id="{776C9819-616C-A092-8527-38964C3055F9}"/>
              </a:ext>
            </a:extLst>
          </p:cNvPr>
          <p:cNvPicPr>
            <a:picLocks noChangeAspect="1"/>
          </p:cNvPicPr>
          <p:nvPr/>
        </p:nvPicPr>
        <p:blipFill>
          <a:blip r:embed="rId2"/>
          <a:stretch>
            <a:fillRect/>
          </a:stretch>
        </p:blipFill>
        <p:spPr>
          <a:xfrm>
            <a:off x="3261518" y="3221225"/>
            <a:ext cx="5477130" cy="1812689"/>
          </a:xfrm>
          <a:prstGeom prst="rect">
            <a:avLst/>
          </a:prstGeom>
        </p:spPr>
      </p:pic>
    </p:spTree>
    <p:extLst>
      <p:ext uri="{BB962C8B-B14F-4D97-AF65-F5344CB8AC3E}">
        <p14:creationId xmlns:p14="http://schemas.microsoft.com/office/powerpoint/2010/main" val="2744871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171F-41BE-BFE7-9DFD-012644594423}"/>
              </a:ext>
            </a:extLst>
          </p:cNvPr>
          <p:cNvSpPr>
            <a:spLocks noGrp="1"/>
          </p:cNvSpPr>
          <p:nvPr>
            <p:ph type="title"/>
          </p:nvPr>
        </p:nvSpPr>
        <p:spPr/>
        <p:txBody>
          <a:bodyPr>
            <a:normAutofit/>
          </a:bodyPr>
          <a:lstStyle/>
          <a:p>
            <a:r>
              <a:rPr lang="en-PH" sz="6600" b="1" dirty="0"/>
              <a:t>Check String</a:t>
            </a:r>
            <a:endParaRPr lang="en-PH" sz="6600" dirty="0"/>
          </a:p>
        </p:txBody>
      </p:sp>
      <p:sp>
        <p:nvSpPr>
          <p:cNvPr id="3" name="Content Placeholder 2">
            <a:extLst>
              <a:ext uri="{FF2B5EF4-FFF2-40B4-BE49-F238E27FC236}">
                <a16:creationId xmlns:a16="http://schemas.microsoft.com/office/drawing/2014/main" id="{9BDE846A-6D84-A45C-24F3-A5C761EB2F83}"/>
              </a:ext>
            </a:extLst>
          </p:cNvPr>
          <p:cNvSpPr>
            <a:spLocks noGrp="1"/>
          </p:cNvSpPr>
          <p:nvPr>
            <p:ph idx="1"/>
          </p:nvPr>
        </p:nvSpPr>
        <p:spPr/>
        <p:txBody>
          <a:bodyPr/>
          <a:lstStyle/>
          <a:p>
            <a:r>
              <a:rPr lang="en-US" sz="2800" dirty="0"/>
              <a:t>To check if a certain phrase or character is present in a string, we can use the keyword in.</a:t>
            </a:r>
            <a:endParaRPr lang="en-PH" sz="2800" dirty="0"/>
          </a:p>
          <a:p>
            <a:endParaRPr lang="en-PH" dirty="0"/>
          </a:p>
        </p:txBody>
      </p:sp>
    </p:spTree>
    <p:extLst>
      <p:ext uri="{BB962C8B-B14F-4D97-AF65-F5344CB8AC3E}">
        <p14:creationId xmlns:p14="http://schemas.microsoft.com/office/powerpoint/2010/main" val="1865305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D9A7-AD49-B7FF-89DC-88412F9A7454}"/>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CAA1C939-0AB8-5FC7-BCBC-F27C94748791}"/>
              </a:ext>
            </a:extLst>
          </p:cNvPr>
          <p:cNvSpPr>
            <a:spLocks noGrp="1"/>
          </p:cNvSpPr>
          <p:nvPr>
            <p:ph idx="1"/>
          </p:nvPr>
        </p:nvSpPr>
        <p:spPr/>
        <p:txBody>
          <a:bodyPr/>
          <a:lstStyle/>
          <a:p>
            <a:r>
              <a:rPr lang="en-US" dirty="0"/>
              <a:t>Check if “sacrifice" is present in the following text</a:t>
            </a:r>
            <a:endParaRPr lang="en-PH" dirty="0"/>
          </a:p>
        </p:txBody>
      </p:sp>
      <p:pic>
        <p:nvPicPr>
          <p:cNvPr id="9" name="Picture 8">
            <a:extLst>
              <a:ext uri="{FF2B5EF4-FFF2-40B4-BE49-F238E27FC236}">
                <a16:creationId xmlns:a16="http://schemas.microsoft.com/office/drawing/2014/main" id="{C14C8F19-7499-24DD-A0A3-786B136FF8EF}"/>
              </a:ext>
            </a:extLst>
          </p:cNvPr>
          <p:cNvPicPr>
            <a:picLocks noChangeAspect="1"/>
          </p:cNvPicPr>
          <p:nvPr/>
        </p:nvPicPr>
        <p:blipFill>
          <a:blip r:embed="rId2"/>
          <a:stretch>
            <a:fillRect/>
          </a:stretch>
        </p:blipFill>
        <p:spPr>
          <a:xfrm>
            <a:off x="2721830" y="2679181"/>
            <a:ext cx="6408975" cy="2123713"/>
          </a:xfrm>
          <a:prstGeom prst="rect">
            <a:avLst/>
          </a:prstGeom>
        </p:spPr>
      </p:pic>
    </p:spTree>
    <p:extLst>
      <p:ext uri="{BB962C8B-B14F-4D97-AF65-F5344CB8AC3E}">
        <p14:creationId xmlns:p14="http://schemas.microsoft.com/office/powerpoint/2010/main" val="26694585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C5DA-25A2-F611-47C6-6A3B89400661}"/>
              </a:ext>
            </a:extLst>
          </p:cNvPr>
          <p:cNvSpPr>
            <a:spLocks noGrp="1"/>
          </p:cNvSpPr>
          <p:nvPr>
            <p:ph type="title"/>
          </p:nvPr>
        </p:nvSpPr>
        <p:spPr/>
        <p:txBody>
          <a:bodyPr/>
          <a:lstStyle/>
          <a:p>
            <a:r>
              <a:rPr lang="en-US" dirty="0"/>
              <a:t>Use it in an if statement:</a:t>
            </a:r>
            <a:br>
              <a:rPr lang="en-PH" dirty="0"/>
            </a:br>
            <a:endParaRPr lang="en-PH" dirty="0"/>
          </a:p>
        </p:txBody>
      </p:sp>
      <p:sp>
        <p:nvSpPr>
          <p:cNvPr id="3" name="Content Placeholder 2">
            <a:extLst>
              <a:ext uri="{FF2B5EF4-FFF2-40B4-BE49-F238E27FC236}">
                <a16:creationId xmlns:a16="http://schemas.microsoft.com/office/drawing/2014/main" id="{C3A5A27F-9592-BEB5-EB91-E98FDB9FA517}"/>
              </a:ext>
            </a:extLst>
          </p:cNvPr>
          <p:cNvSpPr>
            <a:spLocks noGrp="1"/>
          </p:cNvSpPr>
          <p:nvPr>
            <p:ph idx="1"/>
          </p:nvPr>
        </p:nvSpPr>
        <p:spPr/>
        <p:txBody>
          <a:bodyPr/>
          <a:lstStyle/>
          <a:p>
            <a:r>
              <a:rPr lang="en-PH" sz="2000" b="1" dirty="0"/>
              <a:t>Example</a:t>
            </a:r>
            <a:endParaRPr lang="en-PH" b="1" dirty="0"/>
          </a:p>
          <a:p>
            <a:r>
              <a:rPr lang="en-US" dirty="0"/>
              <a:t>Print only if “sacrifice" is present:</a:t>
            </a:r>
            <a:endParaRPr lang="en-PH" dirty="0"/>
          </a:p>
          <a:p>
            <a:endParaRPr lang="en-PH" dirty="0"/>
          </a:p>
        </p:txBody>
      </p:sp>
      <p:pic>
        <p:nvPicPr>
          <p:cNvPr id="5" name="Picture 4">
            <a:extLst>
              <a:ext uri="{FF2B5EF4-FFF2-40B4-BE49-F238E27FC236}">
                <a16:creationId xmlns:a16="http://schemas.microsoft.com/office/drawing/2014/main" id="{A7B6240D-1C0A-E88A-0189-9E9B6FE1D00F}"/>
              </a:ext>
            </a:extLst>
          </p:cNvPr>
          <p:cNvPicPr>
            <a:picLocks noChangeAspect="1"/>
          </p:cNvPicPr>
          <p:nvPr/>
        </p:nvPicPr>
        <p:blipFill>
          <a:blip r:embed="rId2"/>
          <a:stretch>
            <a:fillRect/>
          </a:stretch>
        </p:blipFill>
        <p:spPr>
          <a:xfrm>
            <a:off x="3516930" y="3103896"/>
            <a:ext cx="5231144" cy="2258753"/>
          </a:xfrm>
          <a:prstGeom prst="rect">
            <a:avLst/>
          </a:prstGeom>
        </p:spPr>
      </p:pic>
    </p:spTree>
    <p:extLst>
      <p:ext uri="{BB962C8B-B14F-4D97-AF65-F5344CB8AC3E}">
        <p14:creationId xmlns:p14="http://schemas.microsoft.com/office/powerpoint/2010/main" val="112507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E0EC-FE19-FB9D-25EB-20616909B905}"/>
              </a:ext>
            </a:extLst>
          </p:cNvPr>
          <p:cNvSpPr>
            <a:spLocks noGrp="1"/>
          </p:cNvSpPr>
          <p:nvPr>
            <p:ph type="title"/>
          </p:nvPr>
        </p:nvSpPr>
        <p:spPr/>
        <p:txBody>
          <a:bodyPr>
            <a:normAutofit fontScale="90000"/>
          </a:bodyPr>
          <a:lstStyle/>
          <a:p>
            <a:r>
              <a:rPr lang="en-US" altLang="zh-TW" sz="3200" dirty="0"/>
              <a:t>Python uses indentation to </a:t>
            </a:r>
            <a:r>
              <a:rPr lang="en-US" altLang="zh-TW" sz="3600" dirty="0"/>
              <a:t>indicate</a:t>
            </a:r>
            <a:r>
              <a:rPr lang="en-US" altLang="zh-TW" sz="3200" dirty="0"/>
              <a:t> a block of code.</a:t>
            </a:r>
            <a:br>
              <a:rPr lang="en-US" altLang="zh-TW" sz="3200" dirty="0"/>
            </a:br>
            <a:endParaRPr lang="en-PH" dirty="0"/>
          </a:p>
        </p:txBody>
      </p:sp>
      <p:sp>
        <p:nvSpPr>
          <p:cNvPr id="3" name="Content Placeholder 2">
            <a:extLst>
              <a:ext uri="{FF2B5EF4-FFF2-40B4-BE49-F238E27FC236}">
                <a16:creationId xmlns:a16="http://schemas.microsoft.com/office/drawing/2014/main" id="{3078DBF2-BC0A-6CF0-25C3-873161623118}"/>
              </a:ext>
            </a:extLst>
          </p:cNvPr>
          <p:cNvSpPr>
            <a:spLocks noGrp="1"/>
          </p:cNvSpPr>
          <p:nvPr>
            <p:ph idx="1"/>
          </p:nvPr>
        </p:nvSpPr>
        <p:spPr>
          <a:xfrm>
            <a:off x="1583554" y="2015732"/>
            <a:ext cx="9603275" cy="3450613"/>
          </a:xfrm>
        </p:spPr>
        <p:txBody>
          <a:bodyPr/>
          <a:lstStyle/>
          <a:p>
            <a:r>
              <a:rPr lang="en-US" altLang="zh-TW" sz="2000" dirty="0"/>
              <a:t>Example</a:t>
            </a:r>
            <a:endParaRPr lang="en-US" altLang="zh-TW" dirty="0"/>
          </a:p>
          <a:p>
            <a:endParaRPr lang="en-PH" dirty="0"/>
          </a:p>
        </p:txBody>
      </p:sp>
      <p:pic>
        <p:nvPicPr>
          <p:cNvPr id="7" name="Picture 6">
            <a:extLst>
              <a:ext uri="{FF2B5EF4-FFF2-40B4-BE49-F238E27FC236}">
                <a16:creationId xmlns:a16="http://schemas.microsoft.com/office/drawing/2014/main" id="{A1269669-43A0-7195-690D-026EAB91F2E1}"/>
              </a:ext>
            </a:extLst>
          </p:cNvPr>
          <p:cNvPicPr>
            <a:picLocks noChangeAspect="1"/>
          </p:cNvPicPr>
          <p:nvPr/>
        </p:nvPicPr>
        <p:blipFill>
          <a:blip r:embed="rId2"/>
          <a:stretch>
            <a:fillRect/>
          </a:stretch>
        </p:blipFill>
        <p:spPr>
          <a:xfrm>
            <a:off x="3327662" y="2759966"/>
            <a:ext cx="7350119" cy="2555550"/>
          </a:xfrm>
          <a:prstGeom prst="rect">
            <a:avLst/>
          </a:prstGeom>
        </p:spPr>
      </p:pic>
    </p:spTree>
    <p:extLst>
      <p:ext uri="{BB962C8B-B14F-4D97-AF65-F5344CB8AC3E}">
        <p14:creationId xmlns:p14="http://schemas.microsoft.com/office/powerpoint/2010/main" val="29878995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398-E4B8-1A89-1BD2-E3DEB7E4BB81}"/>
              </a:ext>
            </a:extLst>
          </p:cNvPr>
          <p:cNvSpPr>
            <a:spLocks noGrp="1"/>
          </p:cNvSpPr>
          <p:nvPr>
            <p:ph type="title"/>
          </p:nvPr>
        </p:nvSpPr>
        <p:spPr/>
        <p:txBody>
          <a:bodyPr>
            <a:normAutofit/>
          </a:bodyPr>
          <a:lstStyle/>
          <a:p>
            <a:r>
              <a:rPr lang="en-PH" sz="6600" b="1" dirty="0"/>
              <a:t>Check if NOT</a:t>
            </a:r>
            <a:endParaRPr lang="en-PH" sz="6600" dirty="0"/>
          </a:p>
        </p:txBody>
      </p:sp>
      <p:sp>
        <p:nvSpPr>
          <p:cNvPr id="3" name="Content Placeholder 2">
            <a:extLst>
              <a:ext uri="{FF2B5EF4-FFF2-40B4-BE49-F238E27FC236}">
                <a16:creationId xmlns:a16="http://schemas.microsoft.com/office/drawing/2014/main" id="{C03DBAA4-42D0-FCEA-BBAE-E6147DBAB4C4}"/>
              </a:ext>
            </a:extLst>
          </p:cNvPr>
          <p:cNvSpPr>
            <a:spLocks noGrp="1"/>
          </p:cNvSpPr>
          <p:nvPr>
            <p:ph idx="1"/>
          </p:nvPr>
        </p:nvSpPr>
        <p:spPr/>
        <p:txBody>
          <a:bodyPr/>
          <a:lstStyle/>
          <a:p>
            <a:r>
              <a:rPr lang="en-US" sz="3200" dirty="0"/>
              <a:t>To check if a certain phrase or character is </a:t>
            </a:r>
            <a:r>
              <a:rPr lang="en-US" sz="3200" b="1" dirty="0"/>
              <a:t>NOT</a:t>
            </a:r>
            <a:r>
              <a:rPr lang="en-US" sz="3200" dirty="0"/>
              <a:t> present in a string, we can not in.</a:t>
            </a:r>
            <a:endParaRPr lang="en-PH" sz="3200" dirty="0"/>
          </a:p>
          <a:p>
            <a:endParaRPr lang="en-PH" dirty="0"/>
          </a:p>
        </p:txBody>
      </p:sp>
    </p:spTree>
    <p:extLst>
      <p:ext uri="{BB962C8B-B14F-4D97-AF65-F5344CB8AC3E}">
        <p14:creationId xmlns:p14="http://schemas.microsoft.com/office/powerpoint/2010/main" val="4123265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BEE2-54D2-BB7D-BDEF-16D47C194149}"/>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3CEB4C60-2BD1-D0BD-43A1-59A253F22050}"/>
              </a:ext>
            </a:extLst>
          </p:cNvPr>
          <p:cNvSpPr>
            <a:spLocks noGrp="1"/>
          </p:cNvSpPr>
          <p:nvPr>
            <p:ph idx="1"/>
          </p:nvPr>
        </p:nvSpPr>
        <p:spPr/>
        <p:txBody>
          <a:bodyPr/>
          <a:lstStyle/>
          <a:p>
            <a:r>
              <a:rPr lang="en-US" dirty="0"/>
              <a:t>Check if “</a:t>
            </a:r>
            <a:r>
              <a:rPr lang="en-US" b="1" dirty="0"/>
              <a:t>Family</a:t>
            </a:r>
            <a:r>
              <a:rPr lang="en-US" dirty="0"/>
              <a:t>" is NOT present in the following text:</a:t>
            </a:r>
          </a:p>
          <a:p>
            <a:endParaRPr lang="en-PH" dirty="0"/>
          </a:p>
        </p:txBody>
      </p:sp>
      <p:pic>
        <p:nvPicPr>
          <p:cNvPr id="5" name="Picture 4">
            <a:extLst>
              <a:ext uri="{FF2B5EF4-FFF2-40B4-BE49-F238E27FC236}">
                <a16:creationId xmlns:a16="http://schemas.microsoft.com/office/drawing/2014/main" id="{078E2C19-C9D8-B822-A5DE-E74B78516F65}"/>
              </a:ext>
            </a:extLst>
          </p:cNvPr>
          <p:cNvPicPr>
            <a:picLocks noChangeAspect="1"/>
          </p:cNvPicPr>
          <p:nvPr/>
        </p:nvPicPr>
        <p:blipFill>
          <a:blip r:embed="rId2"/>
          <a:stretch>
            <a:fillRect/>
          </a:stretch>
        </p:blipFill>
        <p:spPr>
          <a:xfrm>
            <a:off x="3606996" y="2765978"/>
            <a:ext cx="4978008" cy="2164241"/>
          </a:xfrm>
          <a:prstGeom prst="rect">
            <a:avLst/>
          </a:prstGeom>
        </p:spPr>
      </p:pic>
    </p:spTree>
    <p:extLst>
      <p:ext uri="{BB962C8B-B14F-4D97-AF65-F5344CB8AC3E}">
        <p14:creationId xmlns:p14="http://schemas.microsoft.com/office/powerpoint/2010/main" val="3263193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D1301-9E72-76C4-84AE-9E3B2C83E7BF}"/>
              </a:ext>
            </a:extLst>
          </p:cNvPr>
          <p:cNvSpPr>
            <a:spLocks noGrp="1"/>
          </p:cNvSpPr>
          <p:nvPr>
            <p:ph idx="1"/>
          </p:nvPr>
        </p:nvSpPr>
        <p:spPr/>
        <p:txBody>
          <a:bodyPr/>
          <a:lstStyle/>
          <a:p>
            <a:r>
              <a:rPr lang="en-PH" sz="2000" b="1" dirty="0"/>
              <a:t>Example</a:t>
            </a:r>
            <a:endParaRPr lang="en-PH" b="1" dirty="0"/>
          </a:p>
          <a:p>
            <a:r>
              <a:rPr lang="en-US" dirty="0"/>
              <a:t>print only if “friendship" is NOT present:</a:t>
            </a:r>
          </a:p>
          <a:p>
            <a:endParaRPr lang="en-PH" dirty="0"/>
          </a:p>
        </p:txBody>
      </p:sp>
      <p:sp>
        <p:nvSpPr>
          <p:cNvPr id="6" name="Title 5">
            <a:extLst>
              <a:ext uri="{FF2B5EF4-FFF2-40B4-BE49-F238E27FC236}">
                <a16:creationId xmlns:a16="http://schemas.microsoft.com/office/drawing/2014/main" id="{177C9C24-2D5F-E26A-D0D9-5DBC41E89A9F}"/>
              </a:ext>
            </a:extLst>
          </p:cNvPr>
          <p:cNvSpPr txBox="1">
            <a:spLocks noGrp="1"/>
          </p:cNvSpPr>
          <p:nvPr>
            <p:ph type="title"/>
          </p:nvPr>
        </p:nvSpPr>
        <p:spPr>
          <a:xfrm>
            <a:off x="1450975" y="804863"/>
            <a:ext cx="9604375" cy="1049337"/>
          </a:xfrm>
          <a:prstGeom prst="rect">
            <a:avLst/>
          </a:prstGeom>
          <a:noFill/>
        </p:spPr>
        <p:txBody>
          <a:bodyPr wrap="square">
            <a:spAutoFit/>
          </a:bodyPr>
          <a:lstStyle/>
          <a:p>
            <a:r>
              <a:rPr lang="en-US" dirty="0"/>
              <a:t>Use it in an </a:t>
            </a:r>
            <a:r>
              <a:rPr lang="en-US" b="1" dirty="0"/>
              <a:t>if</a:t>
            </a:r>
            <a:r>
              <a:rPr lang="en-US" dirty="0"/>
              <a:t> statement:</a:t>
            </a:r>
            <a:endParaRPr lang="en-PH" dirty="0"/>
          </a:p>
        </p:txBody>
      </p:sp>
      <p:pic>
        <p:nvPicPr>
          <p:cNvPr id="8" name="Picture 7">
            <a:extLst>
              <a:ext uri="{FF2B5EF4-FFF2-40B4-BE49-F238E27FC236}">
                <a16:creationId xmlns:a16="http://schemas.microsoft.com/office/drawing/2014/main" id="{CB714F6F-0494-8D83-2EE1-FEE7EF638435}"/>
              </a:ext>
            </a:extLst>
          </p:cNvPr>
          <p:cNvPicPr>
            <a:picLocks noChangeAspect="1"/>
          </p:cNvPicPr>
          <p:nvPr/>
        </p:nvPicPr>
        <p:blipFill>
          <a:blip r:embed="rId2"/>
          <a:stretch>
            <a:fillRect/>
          </a:stretch>
        </p:blipFill>
        <p:spPr>
          <a:xfrm>
            <a:off x="3657341" y="3202757"/>
            <a:ext cx="5599781" cy="1812303"/>
          </a:xfrm>
          <a:prstGeom prst="rect">
            <a:avLst/>
          </a:prstGeom>
        </p:spPr>
      </p:pic>
    </p:spTree>
    <p:extLst>
      <p:ext uri="{BB962C8B-B14F-4D97-AF65-F5344CB8AC3E}">
        <p14:creationId xmlns:p14="http://schemas.microsoft.com/office/powerpoint/2010/main" val="2743796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75F8-5528-B669-D95E-83AFE619B2AA}"/>
              </a:ext>
            </a:extLst>
          </p:cNvPr>
          <p:cNvSpPr>
            <a:spLocks noGrp="1"/>
          </p:cNvSpPr>
          <p:nvPr>
            <p:ph type="title"/>
          </p:nvPr>
        </p:nvSpPr>
        <p:spPr/>
        <p:txBody>
          <a:bodyPr>
            <a:normAutofit/>
          </a:bodyPr>
          <a:lstStyle/>
          <a:p>
            <a:r>
              <a:rPr lang="en-PH" sz="4800" b="1" dirty="0"/>
              <a:t>Python - Slicing Strings</a:t>
            </a:r>
            <a:endParaRPr lang="en-PH" sz="4800" dirty="0"/>
          </a:p>
        </p:txBody>
      </p:sp>
    </p:spTree>
    <p:extLst>
      <p:ext uri="{BB962C8B-B14F-4D97-AF65-F5344CB8AC3E}">
        <p14:creationId xmlns:p14="http://schemas.microsoft.com/office/powerpoint/2010/main" val="2777552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AC13-60FC-5095-67FD-B271552D08B8}"/>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C8CFC414-498C-C82F-5658-A33028CC2C41}"/>
              </a:ext>
            </a:extLst>
          </p:cNvPr>
          <p:cNvSpPr>
            <a:spLocks noGrp="1"/>
          </p:cNvSpPr>
          <p:nvPr>
            <p:ph idx="1"/>
          </p:nvPr>
        </p:nvSpPr>
        <p:spPr/>
        <p:txBody>
          <a:bodyPr/>
          <a:lstStyle/>
          <a:p>
            <a:r>
              <a:rPr lang="en-US" dirty="0"/>
              <a:t>Get the characters from position 2 to position 5 (not included):</a:t>
            </a:r>
          </a:p>
          <a:p>
            <a:endParaRPr lang="en-PH" dirty="0"/>
          </a:p>
        </p:txBody>
      </p:sp>
      <p:pic>
        <p:nvPicPr>
          <p:cNvPr id="5" name="Picture 4">
            <a:extLst>
              <a:ext uri="{FF2B5EF4-FFF2-40B4-BE49-F238E27FC236}">
                <a16:creationId xmlns:a16="http://schemas.microsoft.com/office/drawing/2014/main" id="{484A9010-DB40-381A-6A19-162C5C14535D}"/>
              </a:ext>
            </a:extLst>
          </p:cNvPr>
          <p:cNvPicPr>
            <a:picLocks noChangeAspect="1"/>
          </p:cNvPicPr>
          <p:nvPr/>
        </p:nvPicPr>
        <p:blipFill>
          <a:blip r:embed="rId2"/>
          <a:stretch>
            <a:fillRect/>
          </a:stretch>
        </p:blipFill>
        <p:spPr>
          <a:xfrm>
            <a:off x="4135707" y="2901566"/>
            <a:ext cx="4235018" cy="1858970"/>
          </a:xfrm>
          <a:prstGeom prst="rect">
            <a:avLst/>
          </a:prstGeom>
        </p:spPr>
      </p:pic>
    </p:spTree>
    <p:extLst>
      <p:ext uri="{BB962C8B-B14F-4D97-AF65-F5344CB8AC3E}">
        <p14:creationId xmlns:p14="http://schemas.microsoft.com/office/powerpoint/2010/main" val="410414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856B-0C3A-06ED-7DCB-278A58FD9C71}"/>
              </a:ext>
            </a:extLst>
          </p:cNvPr>
          <p:cNvSpPr>
            <a:spLocks noGrp="1"/>
          </p:cNvSpPr>
          <p:nvPr>
            <p:ph type="title"/>
          </p:nvPr>
        </p:nvSpPr>
        <p:spPr/>
        <p:txBody>
          <a:bodyPr>
            <a:normAutofit/>
          </a:bodyPr>
          <a:lstStyle/>
          <a:p>
            <a:r>
              <a:rPr lang="en-US" sz="4800" b="1" dirty="0"/>
              <a:t>Slicing</a:t>
            </a:r>
            <a:endParaRPr lang="en-PH" sz="4800" dirty="0"/>
          </a:p>
        </p:txBody>
      </p:sp>
      <p:sp>
        <p:nvSpPr>
          <p:cNvPr id="3" name="Content Placeholder 2">
            <a:extLst>
              <a:ext uri="{FF2B5EF4-FFF2-40B4-BE49-F238E27FC236}">
                <a16:creationId xmlns:a16="http://schemas.microsoft.com/office/drawing/2014/main" id="{48F92659-E06B-FC53-C4F8-A6D053F079DC}"/>
              </a:ext>
            </a:extLst>
          </p:cNvPr>
          <p:cNvSpPr>
            <a:spLocks noGrp="1"/>
          </p:cNvSpPr>
          <p:nvPr>
            <p:ph idx="1"/>
          </p:nvPr>
        </p:nvSpPr>
        <p:spPr/>
        <p:txBody>
          <a:bodyPr/>
          <a:lstStyle/>
          <a:p>
            <a:r>
              <a:rPr lang="en-US" dirty="0"/>
              <a:t>You can return a range of characters by using the slice syntax.</a:t>
            </a:r>
          </a:p>
          <a:p>
            <a:r>
              <a:rPr lang="en-US" dirty="0"/>
              <a:t>Specify the start index and the end index, separated by a colon, to return a part of the string.</a:t>
            </a:r>
          </a:p>
          <a:p>
            <a:endParaRPr lang="en-PH" dirty="0"/>
          </a:p>
        </p:txBody>
      </p:sp>
    </p:spTree>
    <p:extLst>
      <p:ext uri="{BB962C8B-B14F-4D97-AF65-F5344CB8AC3E}">
        <p14:creationId xmlns:p14="http://schemas.microsoft.com/office/powerpoint/2010/main" val="9751596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6111-1A8B-7FF7-B800-092FA7ECA655}"/>
              </a:ext>
            </a:extLst>
          </p:cNvPr>
          <p:cNvSpPr>
            <a:spLocks noGrp="1"/>
          </p:cNvSpPr>
          <p:nvPr>
            <p:ph type="title"/>
          </p:nvPr>
        </p:nvSpPr>
        <p:spPr/>
        <p:txBody>
          <a:bodyPr>
            <a:normAutofit/>
          </a:bodyPr>
          <a:lstStyle/>
          <a:p>
            <a:r>
              <a:rPr lang="en-PH" sz="5400" b="1" dirty="0"/>
              <a:t>Slice From the Start</a:t>
            </a:r>
            <a:endParaRPr lang="en-PH" sz="5400" dirty="0"/>
          </a:p>
        </p:txBody>
      </p:sp>
      <p:sp>
        <p:nvSpPr>
          <p:cNvPr id="3" name="Content Placeholder 2">
            <a:extLst>
              <a:ext uri="{FF2B5EF4-FFF2-40B4-BE49-F238E27FC236}">
                <a16:creationId xmlns:a16="http://schemas.microsoft.com/office/drawing/2014/main" id="{A09BE2CA-B49B-29C7-9FD9-7C86DDA56BFA}"/>
              </a:ext>
            </a:extLst>
          </p:cNvPr>
          <p:cNvSpPr>
            <a:spLocks noGrp="1"/>
          </p:cNvSpPr>
          <p:nvPr>
            <p:ph idx="1"/>
          </p:nvPr>
        </p:nvSpPr>
        <p:spPr/>
        <p:txBody>
          <a:bodyPr/>
          <a:lstStyle/>
          <a:p>
            <a:r>
              <a:rPr lang="en-US" sz="3600" dirty="0"/>
              <a:t>By leaving out the start index, the range will start at the first character:</a:t>
            </a:r>
          </a:p>
          <a:p>
            <a:endParaRPr lang="en-PH" dirty="0"/>
          </a:p>
        </p:txBody>
      </p:sp>
    </p:spTree>
    <p:extLst>
      <p:ext uri="{BB962C8B-B14F-4D97-AF65-F5344CB8AC3E}">
        <p14:creationId xmlns:p14="http://schemas.microsoft.com/office/powerpoint/2010/main" val="421357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54C9-4A9C-1859-6228-DD8476D1EFA3}"/>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5FCC2140-66C5-0545-8C74-E41302E89EB6}"/>
              </a:ext>
            </a:extLst>
          </p:cNvPr>
          <p:cNvSpPr>
            <a:spLocks noGrp="1"/>
          </p:cNvSpPr>
          <p:nvPr>
            <p:ph idx="1"/>
          </p:nvPr>
        </p:nvSpPr>
        <p:spPr/>
        <p:txBody>
          <a:bodyPr/>
          <a:lstStyle/>
          <a:p>
            <a:r>
              <a:rPr lang="en-US" dirty="0"/>
              <a:t>Get the characters from the start to position 5 (not included):</a:t>
            </a:r>
          </a:p>
          <a:p>
            <a:endParaRPr lang="en-PH" dirty="0"/>
          </a:p>
        </p:txBody>
      </p:sp>
      <p:pic>
        <p:nvPicPr>
          <p:cNvPr id="5" name="Picture 4">
            <a:extLst>
              <a:ext uri="{FF2B5EF4-FFF2-40B4-BE49-F238E27FC236}">
                <a16:creationId xmlns:a16="http://schemas.microsoft.com/office/drawing/2014/main" id="{A39217E9-BAC0-F5F2-B57B-AA146ED97488}"/>
              </a:ext>
            </a:extLst>
          </p:cNvPr>
          <p:cNvPicPr>
            <a:picLocks noChangeAspect="1"/>
          </p:cNvPicPr>
          <p:nvPr/>
        </p:nvPicPr>
        <p:blipFill>
          <a:blip r:embed="rId2"/>
          <a:stretch>
            <a:fillRect/>
          </a:stretch>
        </p:blipFill>
        <p:spPr>
          <a:xfrm>
            <a:off x="4055745" y="2819272"/>
            <a:ext cx="4550926" cy="1843531"/>
          </a:xfrm>
          <a:prstGeom prst="rect">
            <a:avLst/>
          </a:prstGeom>
        </p:spPr>
      </p:pic>
    </p:spTree>
    <p:extLst>
      <p:ext uri="{BB962C8B-B14F-4D97-AF65-F5344CB8AC3E}">
        <p14:creationId xmlns:p14="http://schemas.microsoft.com/office/powerpoint/2010/main" val="16914390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DC82-1174-911B-5E0C-05E9C91C0ABA}"/>
              </a:ext>
            </a:extLst>
          </p:cNvPr>
          <p:cNvSpPr>
            <a:spLocks noGrp="1"/>
          </p:cNvSpPr>
          <p:nvPr>
            <p:ph type="title"/>
          </p:nvPr>
        </p:nvSpPr>
        <p:spPr/>
        <p:txBody>
          <a:bodyPr>
            <a:normAutofit/>
          </a:bodyPr>
          <a:lstStyle/>
          <a:p>
            <a:r>
              <a:rPr lang="en-PH" sz="4800" b="1" dirty="0"/>
              <a:t>Slice To the End</a:t>
            </a:r>
            <a:endParaRPr lang="en-PH" sz="4800" dirty="0"/>
          </a:p>
        </p:txBody>
      </p:sp>
      <p:sp>
        <p:nvSpPr>
          <p:cNvPr id="3" name="Content Placeholder 2">
            <a:extLst>
              <a:ext uri="{FF2B5EF4-FFF2-40B4-BE49-F238E27FC236}">
                <a16:creationId xmlns:a16="http://schemas.microsoft.com/office/drawing/2014/main" id="{73BA03BA-2303-E809-AE46-232075AA0339}"/>
              </a:ext>
            </a:extLst>
          </p:cNvPr>
          <p:cNvSpPr>
            <a:spLocks noGrp="1"/>
          </p:cNvSpPr>
          <p:nvPr>
            <p:ph idx="1"/>
          </p:nvPr>
        </p:nvSpPr>
        <p:spPr/>
        <p:txBody>
          <a:bodyPr/>
          <a:lstStyle/>
          <a:p>
            <a:r>
              <a:rPr lang="en-US" sz="3200" dirty="0"/>
              <a:t>By leaving out the </a:t>
            </a:r>
            <a:r>
              <a:rPr lang="en-US" sz="3200" i="1" dirty="0"/>
              <a:t>end </a:t>
            </a:r>
            <a:r>
              <a:rPr lang="en-US" sz="3200" dirty="0"/>
              <a:t>index, the range will go to the end:</a:t>
            </a:r>
          </a:p>
          <a:p>
            <a:endParaRPr lang="en-PH" dirty="0"/>
          </a:p>
        </p:txBody>
      </p:sp>
    </p:spTree>
    <p:extLst>
      <p:ext uri="{BB962C8B-B14F-4D97-AF65-F5344CB8AC3E}">
        <p14:creationId xmlns:p14="http://schemas.microsoft.com/office/powerpoint/2010/main" val="36554735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00A8-435B-8B48-4EBC-F139A0A2A352}"/>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3334CCC5-3E4A-5061-7631-75073A48DB94}"/>
              </a:ext>
            </a:extLst>
          </p:cNvPr>
          <p:cNvSpPr>
            <a:spLocks noGrp="1"/>
          </p:cNvSpPr>
          <p:nvPr>
            <p:ph idx="1"/>
          </p:nvPr>
        </p:nvSpPr>
        <p:spPr/>
        <p:txBody>
          <a:bodyPr/>
          <a:lstStyle/>
          <a:p>
            <a:r>
              <a:rPr lang="en-US" dirty="0"/>
              <a:t>Get the characters from position 2, and all the way to the end:</a:t>
            </a:r>
          </a:p>
          <a:p>
            <a:endParaRPr lang="en-PH" dirty="0"/>
          </a:p>
        </p:txBody>
      </p:sp>
      <p:pic>
        <p:nvPicPr>
          <p:cNvPr id="5" name="Picture 4">
            <a:extLst>
              <a:ext uri="{FF2B5EF4-FFF2-40B4-BE49-F238E27FC236}">
                <a16:creationId xmlns:a16="http://schemas.microsoft.com/office/drawing/2014/main" id="{2029A5A5-B234-AC19-022E-C2E30371E9AC}"/>
              </a:ext>
            </a:extLst>
          </p:cNvPr>
          <p:cNvPicPr>
            <a:picLocks noChangeAspect="1"/>
          </p:cNvPicPr>
          <p:nvPr/>
        </p:nvPicPr>
        <p:blipFill>
          <a:blip r:embed="rId2"/>
          <a:stretch>
            <a:fillRect/>
          </a:stretch>
        </p:blipFill>
        <p:spPr>
          <a:xfrm>
            <a:off x="4215209" y="2873483"/>
            <a:ext cx="4721402" cy="1971894"/>
          </a:xfrm>
          <a:prstGeom prst="rect">
            <a:avLst/>
          </a:prstGeom>
        </p:spPr>
      </p:pic>
    </p:spTree>
    <p:extLst>
      <p:ext uri="{BB962C8B-B14F-4D97-AF65-F5344CB8AC3E}">
        <p14:creationId xmlns:p14="http://schemas.microsoft.com/office/powerpoint/2010/main" val="237413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92-B7E4-5933-3161-7C9E80E6FC49}"/>
              </a:ext>
            </a:extLst>
          </p:cNvPr>
          <p:cNvSpPr>
            <a:spLocks noGrp="1"/>
          </p:cNvSpPr>
          <p:nvPr>
            <p:ph type="title"/>
          </p:nvPr>
        </p:nvSpPr>
        <p:spPr/>
        <p:txBody>
          <a:bodyPr>
            <a:normAutofit fontScale="90000"/>
          </a:bodyPr>
          <a:lstStyle/>
          <a:p>
            <a:r>
              <a:rPr lang="en-US" altLang="zh-TW" sz="3200" dirty="0"/>
              <a:t>Python will give you an error if you skip the indentation:</a:t>
            </a:r>
            <a:br>
              <a:rPr lang="en-US" altLang="zh-TW" sz="3200" dirty="0"/>
            </a:br>
            <a:br>
              <a:rPr lang="en-US" altLang="zh-TW" sz="4000" dirty="0"/>
            </a:br>
            <a:br>
              <a:rPr lang="en-US" altLang="zh-TW" sz="4000" dirty="0"/>
            </a:br>
            <a:endParaRPr lang="en-PH" dirty="0"/>
          </a:p>
        </p:txBody>
      </p:sp>
      <p:sp>
        <p:nvSpPr>
          <p:cNvPr id="3" name="Content Placeholder 2">
            <a:extLst>
              <a:ext uri="{FF2B5EF4-FFF2-40B4-BE49-F238E27FC236}">
                <a16:creationId xmlns:a16="http://schemas.microsoft.com/office/drawing/2014/main" id="{C1F29DB3-AA39-BFD5-00E2-BE2F2547E284}"/>
              </a:ext>
            </a:extLst>
          </p:cNvPr>
          <p:cNvSpPr>
            <a:spLocks noGrp="1"/>
          </p:cNvSpPr>
          <p:nvPr>
            <p:ph idx="1"/>
          </p:nvPr>
        </p:nvSpPr>
        <p:spPr/>
        <p:txBody>
          <a:bodyPr/>
          <a:lstStyle/>
          <a:p>
            <a:r>
              <a:rPr lang="en-US" altLang="zh-TW" sz="2000" b="1" dirty="0"/>
              <a:t>Example</a:t>
            </a:r>
            <a:endParaRPr lang="en-US" altLang="zh-TW" b="1" dirty="0"/>
          </a:p>
          <a:p>
            <a:endParaRPr lang="en-PH" dirty="0"/>
          </a:p>
        </p:txBody>
      </p:sp>
      <p:pic>
        <p:nvPicPr>
          <p:cNvPr id="5" name="Picture 4">
            <a:extLst>
              <a:ext uri="{FF2B5EF4-FFF2-40B4-BE49-F238E27FC236}">
                <a16:creationId xmlns:a16="http://schemas.microsoft.com/office/drawing/2014/main" id="{103CE8D4-EAFC-CB90-5719-F747E209CFEE}"/>
              </a:ext>
            </a:extLst>
          </p:cNvPr>
          <p:cNvPicPr>
            <a:picLocks noChangeAspect="1"/>
          </p:cNvPicPr>
          <p:nvPr/>
        </p:nvPicPr>
        <p:blipFill>
          <a:blip r:embed="rId2"/>
          <a:stretch>
            <a:fillRect/>
          </a:stretch>
        </p:blipFill>
        <p:spPr>
          <a:xfrm>
            <a:off x="3746016" y="2588746"/>
            <a:ext cx="6900137" cy="3312433"/>
          </a:xfrm>
          <a:prstGeom prst="rect">
            <a:avLst/>
          </a:prstGeom>
        </p:spPr>
      </p:pic>
    </p:spTree>
    <p:extLst>
      <p:ext uri="{BB962C8B-B14F-4D97-AF65-F5344CB8AC3E}">
        <p14:creationId xmlns:p14="http://schemas.microsoft.com/office/powerpoint/2010/main" val="2711302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E79E-3EBA-DFBB-C251-8D0A7E02DF80}"/>
              </a:ext>
            </a:extLst>
          </p:cNvPr>
          <p:cNvSpPr>
            <a:spLocks noGrp="1"/>
          </p:cNvSpPr>
          <p:nvPr>
            <p:ph type="title"/>
          </p:nvPr>
        </p:nvSpPr>
        <p:spPr/>
        <p:txBody>
          <a:bodyPr>
            <a:normAutofit/>
          </a:bodyPr>
          <a:lstStyle/>
          <a:p>
            <a:r>
              <a:rPr lang="en-PH" sz="5400" b="1" dirty="0"/>
              <a:t>Negative Indexing</a:t>
            </a:r>
            <a:endParaRPr lang="en-PH" sz="5400" dirty="0"/>
          </a:p>
        </p:txBody>
      </p:sp>
      <p:sp>
        <p:nvSpPr>
          <p:cNvPr id="3" name="Content Placeholder 2">
            <a:extLst>
              <a:ext uri="{FF2B5EF4-FFF2-40B4-BE49-F238E27FC236}">
                <a16:creationId xmlns:a16="http://schemas.microsoft.com/office/drawing/2014/main" id="{BE015D7C-60E9-DD19-53F8-F20066091180}"/>
              </a:ext>
            </a:extLst>
          </p:cNvPr>
          <p:cNvSpPr>
            <a:spLocks noGrp="1"/>
          </p:cNvSpPr>
          <p:nvPr>
            <p:ph idx="1"/>
          </p:nvPr>
        </p:nvSpPr>
        <p:spPr/>
        <p:txBody>
          <a:bodyPr/>
          <a:lstStyle/>
          <a:p>
            <a:r>
              <a:rPr lang="en-US" sz="3200" dirty="0"/>
              <a:t>Use negative indexes to start the slice from the end of the string: </a:t>
            </a:r>
            <a:endParaRPr lang="en-PH" sz="3200" dirty="0"/>
          </a:p>
          <a:p>
            <a:endParaRPr lang="en-PH" dirty="0"/>
          </a:p>
        </p:txBody>
      </p:sp>
    </p:spTree>
    <p:extLst>
      <p:ext uri="{BB962C8B-B14F-4D97-AF65-F5344CB8AC3E}">
        <p14:creationId xmlns:p14="http://schemas.microsoft.com/office/powerpoint/2010/main" val="3333387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2580-4277-BEE2-3A90-CE136B8F157E}"/>
              </a:ext>
            </a:extLst>
          </p:cNvPr>
          <p:cNvSpPr>
            <a:spLocks noGrp="1"/>
          </p:cNvSpPr>
          <p:nvPr>
            <p:ph type="title"/>
          </p:nvPr>
        </p:nvSpPr>
        <p:spPr/>
        <p:txBody>
          <a:bodyPr/>
          <a:lstStyle/>
          <a:p>
            <a:r>
              <a:rPr lang="en-US" sz="3200" b="1" dirty="0"/>
              <a:t>Example</a:t>
            </a:r>
            <a:br>
              <a:rPr lang="en-US" b="1" dirty="0"/>
            </a:br>
            <a:endParaRPr lang="en-PH" dirty="0"/>
          </a:p>
        </p:txBody>
      </p:sp>
      <p:sp>
        <p:nvSpPr>
          <p:cNvPr id="3" name="Content Placeholder 2">
            <a:extLst>
              <a:ext uri="{FF2B5EF4-FFF2-40B4-BE49-F238E27FC236}">
                <a16:creationId xmlns:a16="http://schemas.microsoft.com/office/drawing/2014/main" id="{B385DF43-6A14-907C-9DC1-6A7A043CCA3A}"/>
              </a:ext>
            </a:extLst>
          </p:cNvPr>
          <p:cNvSpPr>
            <a:spLocks noGrp="1"/>
          </p:cNvSpPr>
          <p:nvPr>
            <p:ph idx="1"/>
          </p:nvPr>
        </p:nvSpPr>
        <p:spPr/>
        <p:txBody>
          <a:bodyPr/>
          <a:lstStyle/>
          <a:p>
            <a:r>
              <a:rPr lang="en-US" dirty="0"/>
              <a:t>Get the characters:</a:t>
            </a:r>
          </a:p>
          <a:p>
            <a:pPr marL="0" indent="0">
              <a:buNone/>
            </a:pPr>
            <a:r>
              <a:rPr lang="en-US" dirty="0"/>
              <a:t>From: “l" in “</a:t>
            </a:r>
            <a:r>
              <a:rPr lang="en-US" dirty="0" err="1"/>
              <a:t>Yulah</a:t>
            </a:r>
            <a:r>
              <a:rPr lang="en-US" dirty="0"/>
              <a:t>!" (position -5)</a:t>
            </a:r>
          </a:p>
          <a:p>
            <a:pPr marL="0" indent="0">
              <a:buNone/>
            </a:pPr>
            <a:r>
              <a:rPr lang="en-US" dirty="0"/>
              <a:t>To, but not included: “h" in “</a:t>
            </a:r>
            <a:r>
              <a:rPr lang="en-US" dirty="0" err="1"/>
              <a:t>Yulah</a:t>
            </a:r>
            <a:r>
              <a:rPr lang="en-US" dirty="0"/>
              <a:t>!" (position -2)</a:t>
            </a:r>
          </a:p>
          <a:p>
            <a:endParaRPr lang="en-PH" dirty="0"/>
          </a:p>
        </p:txBody>
      </p:sp>
      <p:pic>
        <p:nvPicPr>
          <p:cNvPr id="5" name="Picture 4">
            <a:extLst>
              <a:ext uri="{FF2B5EF4-FFF2-40B4-BE49-F238E27FC236}">
                <a16:creationId xmlns:a16="http://schemas.microsoft.com/office/drawing/2014/main" id="{F79D7B5D-9411-65D2-0203-21EB829A10D6}"/>
              </a:ext>
            </a:extLst>
          </p:cNvPr>
          <p:cNvPicPr>
            <a:picLocks noChangeAspect="1"/>
          </p:cNvPicPr>
          <p:nvPr/>
        </p:nvPicPr>
        <p:blipFill>
          <a:blip r:embed="rId2"/>
          <a:stretch>
            <a:fillRect/>
          </a:stretch>
        </p:blipFill>
        <p:spPr>
          <a:xfrm>
            <a:off x="4166487" y="3627915"/>
            <a:ext cx="5128342" cy="2207275"/>
          </a:xfrm>
          <a:prstGeom prst="rect">
            <a:avLst/>
          </a:prstGeom>
        </p:spPr>
      </p:pic>
    </p:spTree>
    <p:extLst>
      <p:ext uri="{BB962C8B-B14F-4D97-AF65-F5344CB8AC3E}">
        <p14:creationId xmlns:p14="http://schemas.microsoft.com/office/powerpoint/2010/main" val="21603389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3BAA-78B2-2A5B-F025-B33CB10E348C}"/>
              </a:ext>
            </a:extLst>
          </p:cNvPr>
          <p:cNvSpPr>
            <a:spLocks noGrp="1"/>
          </p:cNvSpPr>
          <p:nvPr>
            <p:ph type="title"/>
          </p:nvPr>
        </p:nvSpPr>
        <p:spPr/>
        <p:txBody>
          <a:bodyPr>
            <a:normAutofit/>
          </a:bodyPr>
          <a:lstStyle/>
          <a:p>
            <a:r>
              <a:rPr lang="en-PH" sz="4400" b="1" dirty="0"/>
              <a:t>Python - Modify Strings</a:t>
            </a:r>
            <a:endParaRPr lang="en-PH" sz="4400" dirty="0"/>
          </a:p>
        </p:txBody>
      </p:sp>
      <p:sp>
        <p:nvSpPr>
          <p:cNvPr id="3" name="Content Placeholder 2">
            <a:extLst>
              <a:ext uri="{FF2B5EF4-FFF2-40B4-BE49-F238E27FC236}">
                <a16:creationId xmlns:a16="http://schemas.microsoft.com/office/drawing/2014/main" id="{332D3C44-8F3B-149A-65B2-81FFF6C7729B}"/>
              </a:ext>
            </a:extLst>
          </p:cNvPr>
          <p:cNvSpPr>
            <a:spLocks noGrp="1"/>
          </p:cNvSpPr>
          <p:nvPr>
            <p:ph idx="1"/>
          </p:nvPr>
        </p:nvSpPr>
        <p:spPr/>
        <p:txBody>
          <a:bodyPr/>
          <a:lstStyle/>
          <a:p>
            <a:r>
              <a:rPr lang="en-US" sz="2800" dirty="0"/>
              <a:t>Python has a set of built-in methods that you can use on strings.</a:t>
            </a:r>
            <a:endParaRPr lang="en-PH" sz="2800" dirty="0"/>
          </a:p>
          <a:p>
            <a:endParaRPr lang="en-PH" dirty="0"/>
          </a:p>
        </p:txBody>
      </p:sp>
    </p:spTree>
    <p:extLst>
      <p:ext uri="{BB962C8B-B14F-4D97-AF65-F5344CB8AC3E}">
        <p14:creationId xmlns:p14="http://schemas.microsoft.com/office/powerpoint/2010/main" val="3144764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9F89-D321-3990-9828-8163C01668C5}"/>
              </a:ext>
            </a:extLst>
          </p:cNvPr>
          <p:cNvSpPr>
            <a:spLocks noGrp="1"/>
          </p:cNvSpPr>
          <p:nvPr>
            <p:ph type="title"/>
          </p:nvPr>
        </p:nvSpPr>
        <p:spPr/>
        <p:txBody>
          <a:bodyPr>
            <a:noAutofit/>
          </a:bodyPr>
          <a:lstStyle/>
          <a:p>
            <a:r>
              <a:rPr lang="en-PH" sz="8000" b="1" dirty="0"/>
              <a:t>Upper Case</a:t>
            </a:r>
            <a:endParaRPr lang="en-PH" sz="8000" dirty="0"/>
          </a:p>
        </p:txBody>
      </p:sp>
    </p:spTree>
    <p:extLst>
      <p:ext uri="{BB962C8B-B14F-4D97-AF65-F5344CB8AC3E}">
        <p14:creationId xmlns:p14="http://schemas.microsoft.com/office/powerpoint/2010/main" val="41170364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BA64-005E-7221-DCDA-11B40ED090B9}"/>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25E6588C-C44C-7667-23F4-CDBCA6BAE919}"/>
              </a:ext>
            </a:extLst>
          </p:cNvPr>
          <p:cNvSpPr>
            <a:spLocks noGrp="1"/>
          </p:cNvSpPr>
          <p:nvPr>
            <p:ph idx="1"/>
          </p:nvPr>
        </p:nvSpPr>
        <p:spPr/>
        <p:txBody>
          <a:bodyPr/>
          <a:lstStyle/>
          <a:p>
            <a:r>
              <a:rPr lang="en-US" dirty="0"/>
              <a:t>The upper() method returns the string in upper case:</a:t>
            </a:r>
            <a:endParaRPr lang="en-PH" dirty="0"/>
          </a:p>
          <a:p>
            <a:endParaRPr lang="en-PH" dirty="0"/>
          </a:p>
        </p:txBody>
      </p:sp>
      <p:pic>
        <p:nvPicPr>
          <p:cNvPr id="5" name="Picture 4">
            <a:extLst>
              <a:ext uri="{FF2B5EF4-FFF2-40B4-BE49-F238E27FC236}">
                <a16:creationId xmlns:a16="http://schemas.microsoft.com/office/drawing/2014/main" id="{C270C4F8-9B12-9924-34D7-7A865C9DDBF1}"/>
              </a:ext>
            </a:extLst>
          </p:cNvPr>
          <p:cNvPicPr>
            <a:picLocks noChangeAspect="1"/>
          </p:cNvPicPr>
          <p:nvPr/>
        </p:nvPicPr>
        <p:blipFill>
          <a:blip r:embed="rId2"/>
          <a:stretch>
            <a:fillRect/>
          </a:stretch>
        </p:blipFill>
        <p:spPr>
          <a:xfrm>
            <a:off x="4063509" y="2824345"/>
            <a:ext cx="4816540" cy="2266129"/>
          </a:xfrm>
          <a:prstGeom prst="rect">
            <a:avLst/>
          </a:prstGeom>
        </p:spPr>
      </p:pic>
    </p:spTree>
    <p:extLst>
      <p:ext uri="{BB962C8B-B14F-4D97-AF65-F5344CB8AC3E}">
        <p14:creationId xmlns:p14="http://schemas.microsoft.com/office/powerpoint/2010/main" val="3028344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8A81-6680-5C5C-695D-DED5305A7729}"/>
              </a:ext>
            </a:extLst>
          </p:cNvPr>
          <p:cNvSpPr>
            <a:spLocks noGrp="1"/>
          </p:cNvSpPr>
          <p:nvPr>
            <p:ph type="title"/>
          </p:nvPr>
        </p:nvSpPr>
        <p:spPr/>
        <p:txBody>
          <a:bodyPr>
            <a:normAutofit/>
          </a:bodyPr>
          <a:lstStyle/>
          <a:p>
            <a:r>
              <a:rPr lang="en-PH" sz="6000" b="1" dirty="0"/>
              <a:t>Lower Case</a:t>
            </a:r>
            <a:endParaRPr lang="en-PH" sz="6000" dirty="0"/>
          </a:p>
        </p:txBody>
      </p:sp>
    </p:spTree>
    <p:extLst>
      <p:ext uri="{BB962C8B-B14F-4D97-AF65-F5344CB8AC3E}">
        <p14:creationId xmlns:p14="http://schemas.microsoft.com/office/powerpoint/2010/main" val="718209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B8DF-1280-9A32-DA23-D5EAAEC67DE0}"/>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8B2E69F7-3EC5-920D-1084-465BB731BCAF}"/>
              </a:ext>
            </a:extLst>
          </p:cNvPr>
          <p:cNvSpPr>
            <a:spLocks noGrp="1"/>
          </p:cNvSpPr>
          <p:nvPr>
            <p:ph idx="1"/>
          </p:nvPr>
        </p:nvSpPr>
        <p:spPr/>
        <p:txBody>
          <a:bodyPr/>
          <a:lstStyle/>
          <a:p>
            <a:r>
              <a:rPr lang="en-US" dirty="0"/>
              <a:t>The lower() method returns the string in lower case:</a:t>
            </a:r>
            <a:endParaRPr lang="en-PH" dirty="0"/>
          </a:p>
          <a:p>
            <a:endParaRPr lang="en-PH" dirty="0"/>
          </a:p>
        </p:txBody>
      </p:sp>
      <p:pic>
        <p:nvPicPr>
          <p:cNvPr id="5" name="Picture 4">
            <a:extLst>
              <a:ext uri="{FF2B5EF4-FFF2-40B4-BE49-F238E27FC236}">
                <a16:creationId xmlns:a16="http://schemas.microsoft.com/office/drawing/2014/main" id="{FD54D92C-B54E-F284-BD77-11805B7C745A}"/>
              </a:ext>
            </a:extLst>
          </p:cNvPr>
          <p:cNvPicPr>
            <a:picLocks noChangeAspect="1"/>
          </p:cNvPicPr>
          <p:nvPr/>
        </p:nvPicPr>
        <p:blipFill>
          <a:blip r:embed="rId2"/>
          <a:stretch>
            <a:fillRect/>
          </a:stretch>
        </p:blipFill>
        <p:spPr>
          <a:xfrm>
            <a:off x="4075833" y="2929649"/>
            <a:ext cx="4672239" cy="2283374"/>
          </a:xfrm>
          <a:prstGeom prst="rect">
            <a:avLst/>
          </a:prstGeom>
        </p:spPr>
      </p:pic>
    </p:spTree>
    <p:extLst>
      <p:ext uri="{BB962C8B-B14F-4D97-AF65-F5344CB8AC3E}">
        <p14:creationId xmlns:p14="http://schemas.microsoft.com/office/powerpoint/2010/main" val="8579782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AFAD-74C4-3746-2C26-1E5F9AA3008E}"/>
              </a:ext>
            </a:extLst>
          </p:cNvPr>
          <p:cNvSpPr>
            <a:spLocks noGrp="1"/>
          </p:cNvSpPr>
          <p:nvPr>
            <p:ph type="title"/>
          </p:nvPr>
        </p:nvSpPr>
        <p:spPr/>
        <p:txBody>
          <a:bodyPr/>
          <a:lstStyle/>
          <a:p>
            <a:r>
              <a:rPr lang="en-PH" b="1" dirty="0"/>
              <a:t>Remove Whitespace</a:t>
            </a:r>
            <a:endParaRPr lang="en-PH" dirty="0"/>
          </a:p>
        </p:txBody>
      </p:sp>
      <p:sp>
        <p:nvSpPr>
          <p:cNvPr id="3" name="Content Placeholder 2">
            <a:extLst>
              <a:ext uri="{FF2B5EF4-FFF2-40B4-BE49-F238E27FC236}">
                <a16:creationId xmlns:a16="http://schemas.microsoft.com/office/drawing/2014/main" id="{6D8F1479-DED0-89B7-96E6-20384E48F0B3}"/>
              </a:ext>
            </a:extLst>
          </p:cNvPr>
          <p:cNvSpPr>
            <a:spLocks noGrp="1"/>
          </p:cNvSpPr>
          <p:nvPr>
            <p:ph idx="1"/>
          </p:nvPr>
        </p:nvSpPr>
        <p:spPr/>
        <p:txBody>
          <a:bodyPr/>
          <a:lstStyle/>
          <a:p>
            <a:r>
              <a:rPr lang="en-US" dirty="0"/>
              <a:t>Whitespace is the space before and/or after the actual text, and very often you want to remove this space.</a:t>
            </a:r>
          </a:p>
          <a:p>
            <a:endParaRPr lang="en-PH" dirty="0"/>
          </a:p>
        </p:txBody>
      </p:sp>
    </p:spTree>
    <p:extLst>
      <p:ext uri="{BB962C8B-B14F-4D97-AF65-F5344CB8AC3E}">
        <p14:creationId xmlns:p14="http://schemas.microsoft.com/office/powerpoint/2010/main" val="20380950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A7DE-0DF1-B42B-1097-4A0F21D62B58}"/>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53D487A4-9BA8-FC82-1FF6-42C39FC863D5}"/>
              </a:ext>
            </a:extLst>
          </p:cNvPr>
          <p:cNvSpPr>
            <a:spLocks noGrp="1"/>
          </p:cNvSpPr>
          <p:nvPr>
            <p:ph idx="1"/>
          </p:nvPr>
        </p:nvSpPr>
        <p:spPr/>
        <p:txBody>
          <a:bodyPr/>
          <a:lstStyle/>
          <a:p>
            <a:r>
              <a:rPr lang="en-US" dirty="0"/>
              <a:t>The strip() method removes any whitespace from the beginning or the end:</a:t>
            </a:r>
            <a:endParaRPr lang="en-PH" dirty="0"/>
          </a:p>
          <a:p>
            <a:endParaRPr lang="en-PH" dirty="0"/>
          </a:p>
        </p:txBody>
      </p:sp>
      <p:pic>
        <p:nvPicPr>
          <p:cNvPr id="5" name="Picture 4">
            <a:extLst>
              <a:ext uri="{FF2B5EF4-FFF2-40B4-BE49-F238E27FC236}">
                <a16:creationId xmlns:a16="http://schemas.microsoft.com/office/drawing/2014/main" id="{ACEAD7FA-F0E1-D858-A948-CBCD6CF4A68A}"/>
              </a:ext>
            </a:extLst>
          </p:cNvPr>
          <p:cNvPicPr>
            <a:picLocks noChangeAspect="1"/>
          </p:cNvPicPr>
          <p:nvPr/>
        </p:nvPicPr>
        <p:blipFill>
          <a:blip r:embed="rId2"/>
          <a:stretch>
            <a:fillRect/>
          </a:stretch>
        </p:blipFill>
        <p:spPr>
          <a:xfrm>
            <a:off x="3981638" y="2917005"/>
            <a:ext cx="5332044" cy="2239457"/>
          </a:xfrm>
          <a:prstGeom prst="rect">
            <a:avLst/>
          </a:prstGeom>
        </p:spPr>
      </p:pic>
    </p:spTree>
    <p:extLst>
      <p:ext uri="{BB962C8B-B14F-4D97-AF65-F5344CB8AC3E}">
        <p14:creationId xmlns:p14="http://schemas.microsoft.com/office/powerpoint/2010/main" val="14264606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9B26-7A36-CB3F-9BB0-3825CBED4FD1}"/>
              </a:ext>
            </a:extLst>
          </p:cNvPr>
          <p:cNvSpPr>
            <a:spLocks noGrp="1"/>
          </p:cNvSpPr>
          <p:nvPr>
            <p:ph type="title"/>
          </p:nvPr>
        </p:nvSpPr>
        <p:spPr/>
        <p:txBody>
          <a:bodyPr>
            <a:normAutofit/>
          </a:bodyPr>
          <a:lstStyle/>
          <a:p>
            <a:r>
              <a:rPr lang="en-PH" sz="6000" b="1" dirty="0"/>
              <a:t>Replace String</a:t>
            </a:r>
            <a:endParaRPr lang="en-PH" sz="6000" dirty="0"/>
          </a:p>
        </p:txBody>
      </p:sp>
    </p:spTree>
    <p:extLst>
      <p:ext uri="{BB962C8B-B14F-4D97-AF65-F5344CB8AC3E}">
        <p14:creationId xmlns:p14="http://schemas.microsoft.com/office/powerpoint/2010/main" val="17830226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656</TotalTime>
  <Words>9016</Words>
  <Application>Microsoft Office PowerPoint</Application>
  <PresentationFormat>Widescreen</PresentationFormat>
  <Paragraphs>1021</Paragraphs>
  <Slides>229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229</vt:i4>
      </vt:variant>
    </vt:vector>
  </HeadingPairs>
  <TitlesOfParts>
    <vt:vector size="233" baseType="lpstr">
      <vt:lpstr>Arial</vt:lpstr>
      <vt:lpstr>Arial Unicode MS</vt:lpstr>
      <vt:lpstr>Gill Sans MT</vt:lpstr>
      <vt:lpstr>Gallery</vt:lpstr>
      <vt:lpstr>My journal to python</vt:lpstr>
      <vt:lpstr>AGENDA</vt:lpstr>
      <vt:lpstr>What is Python?</vt:lpstr>
      <vt:lpstr>Good to know:  </vt:lpstr>
      <vt:lpstr>PYTHON SYNTAX</vt:lpstr>
      <vt:lpstr>Python syntax can be executed by writing directly in the Command Line: </vt:lpstr>
      <vt:lpstr>Python Indentation</vt:lpstr>
      <vt:lpstr>Python uses indentation to indicate a block of code. </vt:lpstr>
      <vt:lpstr>Python will give you an error if you skip the indentation:   </vt:lpstr>
      <vt:lpstr>PowerPoint Presentation</vt:lpstr>
      <vt:lpstr>You have to use the same number of spaces in the same block of code, otherwise Python will give you an error: </vt:lpstr>
      <vt:lpstr>In Python, variables are created when you assign a value to it:  </vt:lpstr>
      <vt:lpstr>Python has no command for declaring a variable.  Comments </vt:lpstr>
      <vt:lpstr>Python Variables</vt:lpstr>
      <vt:lpstr>Example </vt:lpstr>
      <vt:lpstr>Comments </vt:lpstr>
      <vt:lpstr>Comments can be used to explain Python code. Comments can be used to make the code more readable. Comments can be used to prevent execution when testing code.</vt:lpstr>
      <vt:lpstr>Python Comments</vt:lpstr>
      <vt:lpstr>PowerPoint Presentation</vt:lpstr>
      <vt:lpstr>Comments can be placed at the end of a line, and Python will ignore the rest of the line:  </vt:lpstr>
      <vt:lpstr>A comment does not have to be text that explains the code, it can also be used to prevent Python from executing code: </vt:lpstr>
      <vt:lpstr>Multi Line Comments </vt:lpstr>
      <vt:lpstr>Or, not quite as intended, you can use a multiline string. </vt:lpstr>
      <vt:lpstr>Python Variables</vt:lpstr>
      <vt:lpstr>Creating Variables </vt:lpstr>
      <vt:lpstr>Variables do not need to be declared with any particular type, and can even change type after they have been set. </vt:lpstr>
      <vt:lpstr>Casting </vt:lpstr>
      <vt:lpstr>Python - Variable Names </vt:lpstr>
      <vt:lpstr>Example </vt:lpstr>
      <vt:lpstr>Multi Words Variable Names </vt:lpstr>
      <vt:lpstr>Pascal Case </vt:lpstr>
      <vt:lpstr>Python Variables - Assign Multiple Values </vt:lpstr>
      <vt:lpstr>One Value to Multiple Variables </vt:lpstr>
      <vt:lpstr>Unpack a Collection</vt:lpstr>
      <vt:lpstr>Python - Output Variables</vt:lpstr>
      <vt:lpstr>In the print() function, you output multiple variables, separated by a comma: </vt:lpstr>
      <vt:lpstr>For numbers, the + character works as a mathematical operator: </vt:lpstr>
      <vt:lpstr>The best way to output multiple variables in the print() function is to separate them with commas, which even support different data types: </vt:lpstr>
      <vt:lpstr>Python - Global Variables </vt:lpstr>
      <vt:lpstr>If you create a variable with the same name inside a function, this variable will be local, and can only be used inside the function. The global variable with the same name will remain as it was, global and with the original value. </vt:lpstr>
      <vt:lpstr>The global Keyword </vt:lpstr>
      <vt:lpstr>Also, use the global keyword if you want to change a global variable inside a function. </vt:lpstr>
      <vt:lpstr>Python Data Types</vt:lpstr>
      <vt:lpstr>Built-in Data Types</vt:lpstr>
      <vt:lpstr>Python has the following data types built-in by default, in these categories: </vt:lpstr>
      <vt:lpstr>Getting the Data Type </vt:lpstr>
      <vt:lpstr>Setting the Data Type</vt:lpstr>
      <vt:lpstr>In Python, the data type is set when you assign a value to a variable:</vt:lpstr>
      <vt:lpstr>Setting the Specific Data Type</vt:lpstr>
      <vt:lpstr>If you want to specify the data type, you can use the following constructor functions: </vt:lpstr>
      <vt:lpstr>Python Numbers</vt:lpstr>
      <vt:lpstr>There are three numeric types in Python: int  float  complex  Variables of numeric types are created when you assign a value to them: </vt:lpstr>
      <vt:lpstr>Int </vt:lpstr>
      <vt:lpstr>Float </vt:lpstr>
      <vt:lpstr>Float can also be scientific numbers with an "e" to indicate the power of 10. </vt:lpstr>
      <vt:lpstr>Complex </vt:lpstr>
      <vt:lpstr>Type Conversion </vt:lpstr>
      <vt:lpstr>Random Number </vt:lpstr>
      <vt:lpstr>Python Casting</vt:lpstr>
      <vt:lpstr>Specify a Variable Type</vt:lpstr>
      <vt:lpstr>PowerPoint Presentation</vt:lpstr>
      <vt:lpstr>Example </vt:lpstr>
      <vt:lpstr>Python Strings</vt:lpstr>
      <vt:lpstr>Strings</vt:lpstr>
      <vt:lpstr>You can display a string literal with the print() function: </vt:lpstr>
      <vt:lpstr>Assign String to a Variable</vt:lpstr>
      <vt:lpstr>Assigning a string to a variable is done with the variable name followed by an equal sign and the string: </vt:lpstr>
      <vt:lpstr>Multiline Strings</vt:lpstr>
      <vt:lpstr>PowerPoint Presentation</vt:lpstr>
      <vt:lpstr>Or three single quotes: </vt:lpstr>
      <vt:lpstr>Strings are Arrays</vt:lpstr>
      <vt:lpstr>PowerPoint Presentation</vt:lpstr>
      <vt:lpstr>Looping Through a String</vt:lpstr>
      <vt:lpstr>Since strings are arrays, we can loop through the characters in a string, with a for loop. </vt:lpstr>
      <vt:lpstr>String Length</vt:lpstr>
      <vt:lpstr>To get the length of a string, use the len() function. </vt:lpstr>
      <vt:lpstr>Check String</vt:lpstr>
      <vt:lpstr>Example </vt:lpstr>
      <vt:lpstr>Use it in an if statement: </vt:lpstr>
      <vt:lpstr>Check if NOT</vt:lpstr>
      <vt:lpstr>Example </vt:lpstr>
      <vt:lpstr>Use it in an if statement:</vt:lpstr>
      <vt:lpstr>Python - Slicing Strings</vt:lpstr>
      <vt:lpstr>Example </vt:lpstr>
      <vt:lpstr>Slicing</vt:lpstr>
      <vt:lpstr>Slice From the Start</vt:lpstr>
      <vt:lpstr>Example </vt:lpstr>
      <vt:lpstr>Slice To the End</vt:lpstr>
      <vt:lpstr>Example </vt:lpstr>
      <vt:lpstr>Negative Indexing</vt:lpstr>
      <vt:lpstr>Example </vt:lpstr>
      <vt:lpstr>Python - Modify Strings</vt:lpstr>
      <vt:lpstr>Upper Case</vt:lpstr>
      <vt:lpstr>Example </vt:lpstr>
      <vt:lpstr>Lower Case</vt:lpstr>
      <vt:lpstr>Example </vt:lpstr>
      <vt:lpstr>Remove Whitespace</vt:lpstr>
      <vt:lpstr>Example </vt:lpstr>
      <vt:lpstr>Replace String</vt:lpstr>
      <vt:lpstr>Example </vt:lpstr>
      <vt:lpstr>Split String</vt:lpstr>
      <vt:lpstr>Example </vt:lpstr>
      <vt:lpstr>Python - String Concatenation</vt:lpstr>
      <vt:lpstr>Example </vt:lpstr>
      <vt:lpstr>Example </vt:lpstr>
      <vt:lpstr>Python - Format - Strings </vt:lpstr>
      <vt:lpstr>String Format </vt:lpstr>
      <vt:lpstr>As we learned in the Python Variables chapter, we cannot combine strings and numbers like this: </vt:lpstr>
      <vt:lpstr>Example </vt:lpstr>
      <vt:lpstr>The format() method takes unlimited number of arguments, and are placed into the respective placeholders:</vt:lpstr>
      <vt:lpstr>You can use index numbers {0} to be sure the arguments are placed in the correct placeholders: </vt:lpstr>
      <vt:lpstr>Python - Escape Characters </vt:lpstr>
      <vt:lpstr>Escape Character </vt:lpstr>
      <vt:lpstr> An example of an illegal character is a double quote inside a string that is surrounded by double quotes: </vt:lpstr>
      <vt:lpstr>Example </vt:lpstr>
      <vt:lpstr>Escape Characters </vt:lpstr>
      <vt:lpstr>Python - String Methods </vt:lpstr>
      <vt:lpstr>String Methods </vt:lpstr>
      <vt:lpstr>PowerPoint Presentation</vt:lpstr>
      <vt:lpstr>PowerPoint Presentation</vt:lpstr>
      <vt:lpstr>Python Booleans</vt:lpstr>
      <vt:lpstr>Boolean Values</vt:lpstr>
      <vt:lpstr>When you compare two values, the expression is evaluated and Python returns the Boolean answer: </vt:lpstr>
      <vt:lpstr>When you run a condition in an if statement, Python returns True or False: </vt:lpstr>
      <vt:lpstr>Evaluate Values and Variables</vt:lpstr>
      <vt:lpstr>Example </vt:lpstr>
      <vt:lpstr>Most Values are True</vt:lpstr>
      <vt:lpstr>PowerPoint Presentation</vt:lpstr>
      <vt:lpstr>Some Values are False</vt:lpstr>
      <vt:lpstr>In fact, there are not many values that evaluate to False, except empty values, such as (), [], {}, "", the number 0, and the value None. And of course the value False evaluates to False.</vt:lpstr>
      <vt:lpstr>One more value, or object in this case, evaluates to False, and that is if you have an object that is made from a class with a __len__ function that returns 0 or False:</vt:lpstr>
      <vt:lpstr>Functions can Return a Boolean</vt:lpstr>
      <vt:lpstr>You can create functions that returns a Boolean Value: </vt:lpstr>
      <vt:lpstr>You can execute code based on the Boolean answer of a function: </vt:lpstr>
      <vt:lpstr>Python also has many built-in functions that return a boolean value, like the isinstance() function, which can be used to determine if an object is of a certain data type: </vt:lpstr>
      <vt:lpstr>Python Operators</vt:lpstr>
      <vt:lpstr>Operators are used to perform operations on variables and values.  In the example below, we use the + operator to add together two values: </vt:lpstr>
      <vt:lpstr>Python Arithmetic Operators </vt:lpstr>
      <vt:lpstr>Python Assignment Operators </vt:lpstr>
      <vt:lpstr>Python Comparison Operators </vt:lpstr>
      <vt:lpstr>Python Logical Operators </vt:lpstr>
      <vt:lpstr>Python Membership Operators </vt:lpstr>
      <vt:lpstr>Python Lists </vt:lpstr>
      <vt:lpstr>Example </vt:lpstr>
      <vt:lpstr>PowerPoint Presentation</vt:lpstr>
      <vt:lpstr>List Length To determine how many items a list has, use the len() function:</vt:lpstr>
      <vt:lpstr>List Items - Data Types List items can be of any data type: </vt:lpstr>
      <vt:lpstr>A list can contain different data types:</vt:lpstr>
      <vt:lpstr>Example What is the data type of a list? </vt:lpstr>
      <vt:lpstr>Python - Access List Items </vt:lpstr>
      <vt:lpstr>Negative Indexing Negative indexing means start from the end -1 refers to the last item, -2 refers to the second last item etc.</vt:lpstr>
      <vt:lpstr>By leaving out the start value, the range will start at the first item:</vt:lpstr>
      <vt:lpstr>Range of Negative Indexes Specify negative indexes if you want to start the search from the end of the list: </vt:lpstr>
      <vt:lpstr>Python - Change List Items </vt:lpstr>
      <vt:lpstr>If you insert more items than you replace, the new items will be inserted where you specified, and the remaining items will move accordingly:</vt:lpstr>
      <vt:lpstr>Python - Add List Items </vt:lpstr>
      <vt:lpstr>Extend List To append elements from another list to the current list, use the extend() method.</vt:lpstr>
      <vt:lpstr>Python - Remove List Items </vt:lpstr>
      <vt:lpstr>If you do not specify the index, the pop() method removes the last item. </vt:lpstr>
      <vt:lpstr>The del keyword can also delete the list completely. </vt:lpstr>
      <vt:lpstr>Python - Loop Lists </vt:lpstr>
      <vt:lpstr>Using a While Loop You can loop through the list items by using a while loop. Use the len() function to determine the length of the list, then start at 0 and loop your way through the list items by referring to their indexes. Remember to increase the index by 1 after each iteration.</vt:lpstr>
      <vt:lpstr>Python - List Comprehension </vt:lpstr>
      <vt:lpstr>The Syntax </vt:lpstr>
      <vt:lpstr>Iterable The iterable can be any iterable object, like a list, tuple, set etc. </vt:lpstr>
      <vt:lpstr>You can set the outcome to whatever you like:</vt:lpstr>
      <vt:lpstr>Python - Sort Lists </vt:lpstr>
      <vt:lpstr>Sort Descending To sort descending, use the keyword argument reverse = True:</vt:lpstr>
      <vt:lpstr>Case Insensitive Sort  By default the sort() method is case sensitive, resulting in all capital letters being sorted before lower case letters:</vt:lpstr>
      <vt:lpstr>Python - Copy Lists </vt:lpstr>
      <vt:lpstr>Python - Join Lists </vt:lpstr>
      <vt:lpstr>Another way to join two lists is by appending all the items from list2 into list1, one by one:</vt:lpstr>
      <vt:lpstr>Python - List Methods </vt:lpstr>
      <vt:lpstr>Python Tuples  </vt:lpstr>
      <vt:lpstr>PowerPoint Presentation</vt:lpstr>
      <vt:lpstr>Tuple Length  To determine how many items a tuple has, use the len() function:</vt:lpstr>
      <vt:lpstr>Tuple Items - Data Types  Tuple items can be of any data type:</vt:lpstr>
      <vt:lpstr>Example  What is the data type of a tuple?</vt:lpstr>
      <vt:lpstr>Python - Access Tuple Items </vt:lpstr>
      <vt:lpstr>Range of Indexes You can specify a range of indexes by specifying where to start and where to end the range. When specifying a range, the return value will be a new tuple with the specified items. </vt:lpstr>
      <vt:lpstr>By leaving out the end value, the range will go on to the end of the list:</vt:lpstr>
      <vt:lpstr>Check if Item Exists To determine if a specified item is present in a tuple use the in keyword:</vt:lpstr>
      <vt:lpstr>Python - Update Tuples </vt:lpstr>
      <vt:lpstr>Add Items  Since tuples are immutable, they do not have a build-in append() method, but there are other ways to add items to a tuple.  1. Convert into a list: Just like the workaround for changing a tuple, you can convert it into a list, add your item(s), and convert it back into a tuple.</vt:lpstr>
      <vt:lpstr>Remove Items Tuples are unchangeable, so you cannot remove items from it, but you can use the same workaround as we used for changing and adding tuple items:</vt:lpstr>
      <vt:lpstr>Or you can delete the tuple completely:</vt:lpstr>
      <vt:lpstr>Python - Unpack Tuples </vt:lpstr>
      <vt:lpstr>Using Asterisk*  If the number of variables is less than the number of values, you can add an * to the variable name and the values will be assigned to the variable as a list:</vt:lpstr>
      <vt:lpstr>PowerPoint Presentation</vt:lpstr>
      <vt:lpstr>Using a While Loop You can loop through the list items by using a while loop. Use the len() function to determine the length of the tuple, then start at 0 and loop your way through the tuple items by refering to their indexes. Remember to increase the index by 1 after each iteration.</vt:lpstr>
      <vt:lpstr>Python - Join Tuples </vt:lpstr>
      <vt:lpstr>Python - Tuple Methods </vt:lpstr>
      <vt:lpstr>Python Sets </vt:lpstr>
      <vt:lpstr>Set Items Set items are unordered, unchangeable, and do not allow duplicate values. </vt:lpstr>
      <vt:lpstr>Example Duplicate values will be ignored: </vt:lpstr>
      <vt:lpstr>Set Items - Data Types Set items can be of any data type: </vt:lpstr>
      <vt:lpstr>Example What is the data type of a set? </vt:lpstr>
      <vt:lpstr>Python - Access Set Items </vt:lpstr>
      <vt:lpstr>Python - Add Set Items Add Items </vt:lpstr>
      <vt:lpstr>Add Any Iterable  The object in the update() method does not have to be a set, it can be any iterable object (tuples, lists, dictionaries etc.).</vt:lpstr>
      <vt:lpstr>Python - Remove Set Items Remove Item  To remove an item in a set, use the remove(), or the discard() method.</vt:lpstr>
      <vt:lpstr>You can also use the pop() method to remove an item, but this method will remove the last item. Remember that sets are unordered, so you will not know what item that gets removed.  The return value of the pop() method is the removed item.</vt:lpstr>
      <vt:lpstr>Python - Loop Sets </vt:lpstr>
      <vt:lpstr>Python - Join Sets Join Two Sets  There are several ways to join two or more sets in Python.  You can use the union() method that returns a new set containing all items from both sets, or the update() method that inserts all the items from one set into another:</vt:lpstr>
      <vt:lpstr>Keep ONLY the Duplicates  The intersection_update() method will keep only the items that are present in both sets.</vt:lpstr>
      <vt:lpstr>Keep All, But NOT the Duplicates  The symmetric_difference_update() method will keep only the elements that are NOT present in both sets.</vt:lpstr>
      <vt:lpstr>Python - Set Methods Set Methods  Python has a set of built-in methods that you can use on sets.</vt:lpstr>
      <vt:lpstr>Python Dictionaries </vt:lpstr>
      <vt:lpstr>Dictionary Items Dictionary items are ordered, changeable, and does not allow duplicates. Dictionary items are presented in key:value pairs, and can be referred to by using the key name. </vt:lpstr>
      <vt:lpstr>Duplicates Not Allowed  Dictionaries cannot have two items with the same key:</vt:lpstr>
      <vt:lpstr>Python - Access Dictionary Items Accessing Items  You can access the items of a dictionary by referring to its key name, inside square brackets:</vt:lpstr>
      <vt:lpstr>Python - Change Dictionary Items Change Values  You can change the value of a specific item by referring to its key name:</vt:lpstr>
      <vt:lpstr>Python - Add Dictionary Items Adding Items  Adding an item to the dictionary is done by using a new index key and assigning a value to it:</vt:lpstr>
      <vt:lpstr>Python - Remove Dictionary Items Removing Items  There are several methods to remove items from a dictionary:</vt:lpstr>
      <vt:lpstr>Python - Loop Dictionaries Loop Through a Dictionary  You can loop through a dictionary by using a for loop.  When looping through a dictionary, the return value are the keys of the dictionary, but there are methods to return the values as well.</vt:lpstr>
      <vt:lpstr>Python - Copy Dictionaries Copy a Dictionary  You cannot copy a dictionary simply by typing dict2 = dict1, because: dict2 will only be a reference to dict1, and changes made in dict1 will automatically also be made in dict2.  There are ways to make a copy, one way is to use the built-in Dictionary method copy().</vt:lpstr>
      <vt:lpstr>Python - Nested Dictionaries Nested Dictionaries  A dictionary can contain dictionaries, this is called nested dictionaries.</vt:lpstr>
      <vt:lpstr>Python Dictionary Methods Dictionary Methods  Python has a set of built-in methods that you can use on dictionaries.</vt:lpstr>
      <vt:lpstr>Python If ... Else </vt:lpstr>
      <vt:lpstr>Example  If statement: </vt:lpstr>
      <vt:lpstr>Python While Loops </vt:lpstr>
      <vt:lpstr>Python For Loops </vt:lpstr>
      <vt:lpstr>Python Functions</vt:lpstr>
      <vt:lpstr>Python Lambda</vt:lpstr>
      <vt:lpstr>A lambda function is a small anonymous function. </vt:lpstr>
      <vt:lpstr>Example  Add 10 to argument a, and return the result:</vt:lpstr>
      <vt:lpstr>Example  Summarize argument a, b, and c and return the result:</vt:lpstr>
      <vt:lpstr>Use that function definition to make a function that always doubles the number you send in:</vt:lpstr>
      <vt:lpstr>Or, use the same function definition to make both functions, in the same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Juricka Dela Cuesta</dc:creator>
  <cp:lastModifiedBy>Juricka Dela Cuesta</cp:lastModifiedBy>
  <cp:revision>4</cp:revision>
  <dcterms:created xsi:type="dcterms:W3CDTF">2022-11-24T15:18:50Z</dcterms:created>
  <dcterms:modified xsi:type="dcterms:W3CDTF">2022-11-29T14:04:37Z</dcterms:modified>
</cp:coreProperties>
</file>