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B582A6-A714-4E82-A2E7-B5A716F8013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9C6C47-4764-4167-B9A3-7ACC51052E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Education is a key driver of success</a:t>
          </a:r>
        </a:p>
      </dgm:t>
    </dgm:pt>
    <dgm:pt modelId="{CCB21469-4FE0-417F-B423-59104B3C8D68}" type="parTrans" cxnId="{7858929E-627E-46D9-AA69-1B4B8F116128}">
      <dgm:prSet/>
      <dgm:spPr/>
      <dgm:t>
        <a:bodyPr/>
        <a:lstStyle/>
        <a:p>
          <a:endParaRPr lang="en-US"/>
        </a:p>
      </dgm:t>
    </dgm:pt>
    <dgm:pt modelId="{77EB7D8E-B545-451F-B7F0-8381BBF88893}" type="sibTrans" cxnId="{7858929E-627E-46D9-AA69-1B4B8F11612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31E815-E27D-4A7B-A593-E800FD8FBD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Data can reveal what affects performance</a:t>
          </a:r>
        </a:p>
      </dgm:t>
    </dgm:pt>
    <dgm:pt modelId="{5FCAA7F4-0EE8-4B87-9B73-DC0AD29E8D3C}" type="parTrans" cxnId="{0ED36E82-704B-47C8-B193-1D31319C7900}">
      <dgm:prSet/>
      <dgm:spPr/>
      <dgm:t>
        <a:bodyPr/>
        <a:lstStyle/>
        <a:p>
          <a:endParaRPr lang="en-US"/>
        </a:p>
      </dgm:t>
    </dgm:pt>
    <dgm:pt modelId="{D8A784E1-EE00-43F5-8DE3-E1A5EB166381}" type="sibTrans" cxnId="{0ED36E82-704B-47C8-B193-1D31319C79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5FBC4B7-D0CF-4AD9-86C0-8F6A1B7A45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This project helps identify important academic factors</a:t>
          </a:r>
        </a:p>
      </dgm:t>
    </dgm:pt>
    <dgm:pt modelId="{33322FA5-72AF-44D2-9F88-F4E297F04F9A}" type="parTrans" cxnId="{44817E3A-7E3D-41C6-B24A-C32D051769A8}">
      <dgm:prSet/>
      <dgm:spPr/>
      <dgm:t>
        <a:bodyPr/>
        <a:lstStyle/>
        <a:p>
          <a:endParaRPr lang="en-US"/>
        </a:p>
      </dgm:t>
    </dgm:pt>
    <dgm:pt modelId="{188F1ED8-FBEF-4748-9640-A241D9723EBA}" type="sibTrans" cxnId="{44817E3A-7E3D-41C6-B24A-C32D051769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9242AC-1A33-4DEB-A99A-E44E28A350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Motivation: Apply KNIME to real-world education data</a:t>
          </a:r>
        </a:p>
      </dgm:t>
    </dgm:pt>
    <dgm:pt modelId="{13E50DE1-04F3-4F06-93E2-A9FC7292F62D}" type="parTrans" cxnId="{28FDB3F5-CF50-468C-90D3-E32EFF9BD7B4}">
      <dgm:prSet/>
      <dgm:spPr/>
      <dgm:t>
        <a:bodyPr/>
        <a:lstStyle/>
        <a:p>
          <a:endParaRPr lang="en-US"/>
        </a:p>
      </dgm:t>
    </dgm:pt>
    <dgm:pt modelId="{002DA1B1-6EEC-4E69-8CD0-70C37B96E09B}" type="sibTrans" cxnId="{28FDB3F5-CF50-468C-90D3-E32EFF9BD7B4}">
      <dgm:prSet/>
      <dgm:spPr/>
      <dgm:t>
        <a:bodyPr/>
        <a:lstStyle/>
        <a:p>
          <a:endParaRPr lang="en-US"/>
        </a:p>
      </dgm:t>
    </dgm:pt>
    <dgm:pt modelId="{4928261A-E27D-4E47-A4C9-181A6F156F6B}" type="pres">
      <dgm:prSet presAssocID="{91B582A6-A714-4E82-A2E7-B5A716F8013A}" presName="root" presStyleCnt="0">
        <dgm:presLayoutVars>
          <dgm:dir/>
          <dgm:resizeHandles val="exact"/>
        </dgm:presLayoutVars>
      </dgm:prSet>
      <dgm:spPr/>
    </dgm:pt>
    <dgm:pt modelId="{E8CBD965-2B2F-44C3-89E2-0F9D7F8C5AA8}" type="pres">
      <dgm:prSet presAssocID="{91B582A6-A714-4E82-A2E7-B5A716F8013A}" presName="container" presStyleCnt="0">
        <dgm:presLayoutVars>
          <dgm:dir/>
          <dgm:resizeHandles val="exact"/>
        </dgm:presLayoutVars>
      </dgm:prSet>
      <dgm:spPr/>
    </dgm:pt>
    <dgm:pt modelId="{4CC0C067-7E45-4144-BD80-7B01B834154F}" type="pres">
      <dgm:prSet presAssocID="{D39C6C47-4764-4167-B9A3-7ACC51052E5C}" presName="compNode" presStyleCnt="0"/>
      <dgm:spPr/>
    </dgm:pt>
    <dgm:pt modelId="{636BF410-DE32-401A-9FFA-0552C1BF7254}" type="pres">
      <dgm:prSet presAssocID="{D39C6C47-4764-4167-B9A3-7ACC51052E5C}" presName="iconBgRect" presStyleLbl="bgShp" presStyleIdx="0" presStyleCnt="4"/>
      <dgm:spPr/>
    </dgm:pt>
    <dgm:pt modelId="{3ABA62BB-3F81-4D28-AAF6-D851F0885BBB}" type="pres">
      <dgm:prSet presAssocID="{D39C6C47-4764-4167-B9A3-7ACC51052E5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0D690E6-6004-4CF0-8436-7B26B9DC608F}" type="pres">
      <dgm:prSet presAssocID="{D39C6C47-4764-4167-B9A3-7ACC51052E5C}" presName="spaceRect" presStyleCnt="0"/>
      <dgm:spPr/>
    </dgm:pt>
    <dgm:pt modelId="{52CF9376-4262-4990-95C6-7101E2B61A5A}" type="pres">
      <dgm:prSet presAssocID="{D39C6C47-4764-4167-B9A3-7ACC51052E5C}" presName="textRect" presStyleLbl="revTx" presStyleIdx="0" presStyleCnt="4">
        <dgm:presLayoutVars>
          <dgm:chMax val="1"/>
          <dgm:chPref val="1"/>
        </dgm:presLayoutVars>
      </dgm:prSet>
      <dgm:spPr/>
    </dgm:pt>
    <dgm:pt modelId="{E9EF31BB-6097-46EF-85D3-66598E0591EA}" type="pres">
      <dgm:prSet presAssocID="{77EB7D8E-B545-451F-B7F0-8381BBF88893}" presName="sibTrans" presStyleLbl="sibTrans2D1" presStyleIdx="0" presStyleCnt="0"/>
      <dgm:spPr/>
    </dgm:pt>
    <dgm:pt modelId="{95A5BA6F-D8DE-435D-A07F-F1D7D01218CA}" type="pres">
      <dgm:prSet presAssocID="{7631E815-E27D-4A7B-A593-E800FD8FBD5D}" presName="compNode" presStyleCnt="0"/>
      <dgm:spPr/>
    </dgm:pt>
    <dgm:pt modelId="{0210F168-AE22-41B2-BB2E-47FDA05FEAA2}" type="pres">
      <dgm:prSet presAssocID="{7631E815-E27D-4A7B-A593-E800FD8FBD5D}" presName="iconBgRect" presStyleLbl="bgShp" presStyleIdx="1" presStyleCnt="4"/>
      <dgm:spPr/>
    </dgm:pt>
    <dgm:pt modelId="{494BB2CD-F9D4-4AAB-941C-0FF7D1B2F3FF}" type="pres">
      <dgm:prSet presAssocID="{7631E815-E27D-4A7B-A593-E800FD8FBD5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83B35D0-A457-47F2-BA00-C327F4B1A4D4}" type="pres">
      <dgm:prSet presAssocID="{7631E815-E27D-4A7B-A593-E800FD8FBD5D}" presName="spaceRect" presStyleCnt="0"/>
      <dgm:spPr/>
    </dgm:pt>
    <dgm:pt modelId="{701F843E-F715-4480-AF8B-1185BBD45520}" type="pres">
      <dgm:prSet presAssocID="{7631E815-E27D-4A7B-A593-E800FD8FBD5D}" presName="textRect" presStyleLbl="revTx" presStyleIdx="1" presStyleCnt="4">
        <dgm:presLayoutVars>
          <dgm:chMax val="1"/>
          <dgm:chPref val="1"/>
        </dgm:presLayoutVars>
      </dgm:prSet>
      <dgm:spPr/>
    </dgm:pt>
    <dgm:pt modelId="{AB88D405-C015-40F3-96F0-62521EAA0B61}" type="pres">
      <dgm:prSet presAssocID="{D8A784E1-EE00-43F5-8DE3-E1A5EB166381}" presName="sibTrans" presStyleLbl="sibTrans2D1" presStyleIdx="0" presStyleCnt="0"/>
      <dgm:spPr/>
    </dgm:pt>
    <dgm:pt modelId="{616AEA5C-E0FC-4DA9-A892-00A66EBD189C}" type="pres">
      <dgm:prSet presAssocID="{05FBC4B7-D0CF-4AD9-86C0-8F6A1B7A450C}" presName="compNode" presStyleCnt="0"/>
      <dgm:spPr/>
    </dgm:pt>
    <dgm:pt modelId="{1CE1AD46-EFC2-4034-BC64-12B899DD4B16}" type="pres">
      <dgm:prSet presAssocID="{05FBC4B7-D0CF-4AD9-86C0-8F6A1B7A450C}" presName="iconBgRect" presStyleLbl="bgShp" presStyleIdx="2" presStyleCnt="4"/>
      <dgm:spPr/>
    </dgm:pt>
    <dgm:pt modelId="{712B3869-C32D-440C-8B8F-F5F41F60B39E}" type="pres">
      <dgm:prSet presAssocID="{05FBC4B7-D0CF-4AD9-86C0-8F6A1B7A450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42193E31-D5D5-478F-B93C-6E038C70436E}" type="pres">
      <dgm:prSet presAssocID="{05FBC4B7-D0CF-4AD9-86C0-8F6A1B7A450C}" presName="spaceRect" presStyleCnt="0"/>
      <dgm:spPr/>
    </dgm:pt>
    <dgm:pt modelId="{776F82B4-370E-4ED1-98DE-78978E7FF570}" type="pres">
      <dgm:prSet presAssocID="{05FBC4B7-D0CF-4AD9-86C0-8F6A1B7A450C}" presName="textRect" presStyleLbl="revTx" presStyleIdx="2" presStyleCnt="4">
        <dgm:presLayoutVars>
          <dgm:chMax val="1"/>
          <dgm:chPref val="1"/>
        </dgm:presLayoutVars>
      </dgm:prSet>
      <dgm:spPr/>
    </dgm:pt>
    <dgm:pt modelId="{A6CB7F89-6C5A-4154-901C-8BA98DD86C27}" type="pres">
      <dgm:prSet presAssocID="{188F1ED8-FBEF-4748-9640-A241D9723EBA}" presName="sibTrans" presStyleLbl="sibTrans2D1" presStyleIdx="0" presStyleCnt="0"/>
      <dgm:spPr/>
    </dgm:pt>
    <dgm:pt modelId="{A3A69B03-B2A0-429A-B5F1-BBDCDAF295F1}" type="pres">
      <dgm:prSet presAssocID="{8F9242AC-1A33-4DEB-A99A-E44E28A350E0}" presName="compNode" presStyleCnt="0"/>
      <dgm:spPr/>
    </dgm:pt>
    <dgm:pt modelId="{FDC5C89E-3124-4900-94D0-DE697E50B79C}" type="pres">
      <dgm:prSet presAssocID="{8F9242AC-1A33-4DEB-A99A-E44E28A350E0}" presName="iconBgRect" presStyleLbl="bgShp" presStyleIdx="3" presStyleCnt="4"/>
      <dgm:spPr/>
    </dgm:pt>
    <dgm:pt modelId="{6B112646-FE0C-4801-B3EE-FBBFE2E1544F}" type="pres">
      <dgm:prSet presAssocID="{8F9242AC-1A33-4DEB-A99A-E44E28A350E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83EFF4CB-621E-4563-BF99-D343A25F84F8}" type="pres">
      <dgm:prSet presAssocID="{8F9242AC-1A33-4DEB-A99A-E44E28A350E0}" presName="spaceRect" presStyleCnt="0"/>
      <dgm:spPr/>
    </dgm:pt>
    <dgm:pt modelId="{C90A9728-58A8-4FB2-A560-D9615806B99A}" type="pres">
      <dgm:prSet presAssocID="{8F9242AC-1A33-4DEB-A99A-E44E28A350E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78D1704-B158-4DF0-8B24-66FCB435407A}" type="presOf" srcId="{05FBC4B7-D0CF-4AD9-86C0-8F6A1B7A450C}" destId="{776F82B4-370E-4ED1-98DE-78978E7FF570}" srcOrd="0" destOrd="0" presId="urn:microsoft.com/office/officeart/2018/2/layout/IconCircleList"/>
    <dgm:cxn modelId="{CDE68905-31E5-4613-9970-8274DCA436AE}" type="presOf" srcId="{8F9242AC-1A33-4DEB-A99A-E44E28A350E0}" destId="{C90A9728-58A8-4FB2-A560-D9615806B99A}" srcOrd="0" destOrd="0" presId="urn:microsoft.com/office/officeart/2018/2/layout/IconCircleList"/>
    <dgm:cxn modelId="{44817E3A-7E3D-41C6-B24A-C32D051769A8}" srcId="{91B582A6-A714-4E82-A2E7-B5A716F8013A}" destId="{05FBC4B7-D0CF-4AD9-86C0-8F6A1B7A450C}" srcOrd="2" destOrd="0" parTransId="{33322FA5-72AF-44D2-9F88-F4E297F04F9A}" sibTransId="{188F1ED8-FBEF-4748-9640-A241D9723EBA}"/>
    <dgm:cxn modelId="{614A9A7A-A20B-45D4-94AA-B6720E3DEF28}" type="presOf" srcId="{D8A784E1-EE00-43F5-8DE3-E1A5EB166381}" destId="{AB88D405-C015-40F3-96F0-62521EAA0B61}" srcOrd="0" destOrd="0" presId="urn:microsoft.com/office/officeart/2018/2/layout/IconCircleList"/>
    <dgm:cxn modelId="{C1AEA97F-9243-48C7-92F9-F2DEAC44322B}" type="presOf" srcId="{D39C6C47-4764-4167-B9A3-7ACC51052E5C}" destId="{52CF9376-4262-4990-95C6-7101E2B61A5A}" srcOrd="0" destOrd="0" presId="urn:microsoft.com/office/officeart/2018/2/layout/IconCircleList"/>
    <dgm:cxn modelId="{0ED36E82-704B-47C8-B193-1D31319C7900}" srcId="{91B582A6-A714-4E82-A2E7-B5A716F8013A}" destId="{7631E815-E27D-4A7B-A593-E800FD8FBD5D}" srcOrd="1" destOrd="0" parTransId="{5FCAA7F4-0EE8-4B87-9B73-DC0AD29E8D3C}" sibTransId="{D8A784E1-EE00-43F5-8DE3-E1A5EB166381}"/>
    <dgm:cxn modelId="{10E2E688-4F20-466D-B736-49A7F06410E5}" type="presOf" srcId="{188F1ED8-FBEF-4748-9640-A241D9723EBA}" destId="{A6CB7F89-6C5A-4154-901C-8BA98DD86C27}" srcOrd="0" destOrd="0" presId="urn:microsoft.com/office/officeart/2018/2/layout/IconCircleList"/>
    <dgm:cxn modelId="{C68B488B-B84C-4C84-BE60-BAF23035680B}" type="presOf" srcId="{77EB7D8E-B545-451F-B7F0-8381BBF88893}" destId="{E9EF31BB-6097-46EF-85D3-66598E0591EA}" srcOrd="0" destOrd="0" presId="urn:microsoft.com/office/officeart/2018/2/layout/IconCircleList"/>
    <dgm:cxn modelId="{7858929E-627E-46D9-AA69-1B4B8F116128}" srcId="{91B582A6-A714-4E82-A2E7-B5A716F8013A}" destId="{D39C6C47-4764-4167-B9A3-7ACC51052E5C}" srcOrd="0" destOrd="0" parTransId="{CCB21469-4FE0-417F-B423-59104B3C8D68}" sibTransId="{77EB7D8E-B545-451F-B7F0-8381BBF88893}"/>
    <dgm:cxn modelId="{1F273DAC-EB65-455B-B7B9-860066D21C7C}" type="presOf" srcId="{7631E815-E27D-4A7B-A593-E800FD8FBD5D}" destId="{701F843E-F715-4480-AF8B-1185BBD45520}" srcOrd="0" destOrd="0" presId="urn:microsoft.com/office/officeart/2018/2/layout/IconCircleList"/>
    <dgm:cxn modelId="{28FDB3F5-CF50-468C-90D3-E32EFF9BD7B4}" srcId="{91B582A6-A714-4E82-A2E7-B5A716F8013A}" destId="{8F9242AC-1A33-4DEB-A99A-E44E28A350E0}" srcOrd="3" destOrd="0" parTransId="{13E50DE1-04F3-4F06-93E2-A9FC7292F62D}" sibTransId="{002DA1B1-6EEC-4E69-8CD0-70C37B96E09B}"/>
    <dgm:cxn modelId="{9F9129F8-5851-4D8C-84CD-69A3645E0B53}" type="presOf" srcId="{91B582A6-A714-4E82-A2E7-B5A716F8013A}" destId="{4928261A-E27D-4E47-A4C9-181A6F156F6B}" srcOrd="0" destOrd="0" presId="urn:microsoft.com/office/officeart/2018/2/layout/IconCircleList"/>
    <dgm:cxn modelId="{24A0E246-86EF-48E1-B864-9F0A66EF8704}" type="presParOf" srcId="{4928261A-E27D-4E47-A4C9-181A6F156F6B}" destId="{E8CBD965-2B2F-44C3-89E2-0F9D7F8C5AA8}" srcOrd="0" destOrd="0" presId="urn:microsoft.com/office/officeart/2018/2/layout/IconCircleList"/>
    <dgm:cxn modelId="{4489888D-FD20-45D8-A97F-337C96318D51}" type="presParOf" srcId="{E8CBD965-2B2F-44C3-89E2-0F9D7F8C5AA8}" destId="{4CC0C067-7E45-4144-BD80-7B01B834154F}" srcOrd="0" destOrd="0" presId="urn:microsoft.com/office/officeart/2018/2/layout/IconCircleList"/>
    <dgm:cxn modelId="{572956F0-64B8-4481-A6CF-CF903EAC702F}" type="presParOf" srcId="{4CC0C067-7E45-4144-BD80-7B01B834154F}" destId="{636BF410-DE32-401A-9FFA-0552C1BF7254}" srcOrd="0" destOrd="0" presId="urn:microsoft.com/office/officeart/2018/2/layout/IconCircleList"/>
    <dgm:cxn modelId="{E78A4873-FBEC-4F78-9727-6E733FD51373}" type="presParOf" srcId="{4CC0C067-7E45-4144-BD80-7B01B834154F}" destId="{3ABA62BB-3F81-4D28-AAF6-D851F0885BBB}" srcOrd="1" destOrd="0" presId="urn:microsoft.com/office/officeart/2018/2/layout/IconCircleList"/>
    <dgm:cxn modelId="{E5BA229E-8272-4081-B468-9360CAC5CFB5}" type="presParOf" srcId="{4CC0C067-7E45-4144-BD80-7B01B834154F}" destId="{30D690E6-6004-4CF0-8436-7B26B9DC608F}" srcOrd="2" destOrd="0" presId="urn:microsoft.com/office/officeart/2018/2/layout/IconCircleList"/>
    <dgm:cxn modelId="{13C28A22-BB58-483E-92B3-DBD346E785D5}" type="presParOf" srcId="{4CC0C067-7E45-4144-BD80-7B01B834154F}" destId="{52CF9376-4262-4990-95C6-7101E2B61A5A}" srcOrd="3" destOrd="0" presId="urn:microsoft.com/office/officeart/2018/2/layout/IconCircleList"/>
    <dgm:cxn modelId="{518BA140-2923-4B4D-8A3C-D9B9157D29BD}" type="presParOf" srcId="{E8CBD965-2B2F-44C3-89E2-0F9D7F8C5AA8}" destId="{E9EF31BB-6097-46EF-85D3-66598E0591EA}" srcOrd="1" destOrd="0" presId="urn:microsoft.com/office/officeart/2018/2/layout/IconCircleList"/>
    <dgm:cxn modelId="{C0F3424F-FA71-446D-9ABB-CFAB24233AAB}" type="presParOf" srcId="{E8CBD965-2B2F-44C3-89E2-0F9D7F8C5AA8}" destId="{95A5BA6F-D8DE-435D-A07F-F1D7D01218CA}" srcOrd="2" destOrd="0" presId="urn:microsoft.com/office/officeart/2018/2/layout/IconCircleList"/>
    <dgm:cxn modelId="{2F1A1877-18EF-4D66-A870-3475BA35818B}" type="presParOf" srcId="{95A5BA6F-D8DE-435D-A07F-F1D7D01218CA}" destId="{0210F168-AE22-41B2-BB2E-47FDA05FEAA2}" srcOrd="0" destOrd="0" presId="urn:microsoft.com/office/officeart/2018/2/layout/IconCircleList"/>
    <dgm:cxn modelId="{70889C59-FE0E-4C73-8ABA-1843A451E6E8}" type="presParOf" srcId="{95A5BA6F-D8DE-435D-A07F-F1D7D01218CA}" destId="{494BB2CD-F9D4-4AAB-941C-0FF7D1B2F3FF}" srcOrd="1" destOrd="0" presId="urn:microsoft.com/office/officeart/2018/2/layout/IconCircleList"/>
    <dgm:cxn modelId="{F4394353-D8B1-4F35-BB23-668A9C5DFB10}" type="presParOf" srcId="{95A5BA6F-D8DE-435D-A07F-F1D7D01218CA}" destId="{883B35D0-A457-47F2-BA00-C327F4B1A4D4}" srcOrd="2" destOrd="0" presId="urn:microsoft.com/office/officeart/2018/2/layout/IconCircleList"/>
    <dgm:cxn modelId="{95A88312-49C8-4991-BF3C-138A451AD246}" type="presParOf" srcId="{95A5BA6F-D8DE-435D-A07F-F1D7D01218CA}" destId="{701F843E-F715-4480-AF8B-1185BBD45520}" srcOrd="3" destOrd="0" presId="urn:microsoft.com/office/officeart/2018/2/layout/IconCircleList"/>
    <dgm:cxn modelId="{B4B214C6-1DBE-45AA-B037-D030EFA7D305}" type="presParOf" srcId="{E8CBD965-2B2F-44C3-89E2-0F9D7F8C5AA8}" destId="{AB88D405-C015-40F3-96F0-62521EAA0B61}" srcOrd="3" destOrd="0" presId="urn:microsoft.com/office/officeart/2018/2/layout/IconCircleList"/>
    <dgm:cxn modelId="{5E64B1CC-6BB4-47CF-88B3-FDA0498653EE}" type="presParOf" srcId="{E8CBD965-2B2F-44C3-89E2-0F9D7F8C5AA8}" destId="{616AEA5C-E0FC-4DA9-A892-00A66EBD189C}" srcOrd="4" destOrd="0" presId="urn:microsoft.com/office/officeart/2018/2/layout/IconCircleList"/>
    <dgm:cxn modelId="{12F3F7E6-4790-4FD7-94D3-7DF87E8623DB}" type="presParOf" srcId="{616AEA5C-E0FC-4DA9-A892-00A66EBD189C}" destId="{1CE1AD46-EFC2-4034-BC64-12B899DD4B16}" srcOrd="0" destOrd="0" presId="urn:microsoft.com/office/officeart/2018/2/layout/IconCircleList"/>
    <dgm:cxn modelId="{60DC061E-4B26-4A82-B708-A0627B62893E}" type="presParOf" srcId="{616AEA5C-E0FC-4DA9-A892-00A66EBD189C}" destId="{712B3869-C32D-440C-8B8F-F5F41F60B39E}" srcOrd="1" destOrd="0" presId="urn:microsoft.com/office/officeart/2018/2/layout/IconCircleList"/>
    <dgm:cxn modelId="{F45C2BC5-6514-47B6-AB21-B41EB9B5ABDC}" type="presParOf" srcId="{616AEA5C-E0FC-4DA9-A892-00A66EBD189C}" destId="{42193E31-D5D5-478F-B93C-6E038C70436E}" srcOrd="2" destOrd="0" presId="urn:microsoft.com/office/officeart/2018/2/layout/IconCircleList"/>
    <dgm:cxn modelId="{861A2380-7BD6-492A-BD9E-A89F5C34DBC1}" type="presParOf" srcId="{616AEA5C-E0FC-4DA9-A892-00A66EBD189C}" destId="{776F82B4-370E-4ED1-98DE-78978E7FF570}" srcOrd="3" destOrd="0" presId="urn:microsoft.com/office/officeart/2018/2/layout/IconCircleList"/>
    <dgm:cxn modelId="{CA2A408C-4670-45FD-A812-602F6B98D103}" type="presParOf" srcId="{E8CBD965-2B2F-44C3-89E2-0F9D7F8C5AA8}" destId="{A6CB7F89-6C5A-4154-901C-8BA98DD86C27}" srcOrd="5" destOrd="0" presId="urn:microsoft.com/office/officeart/2018/2/layout/IconCircleList"/>
    <dgm:cxn modelId="{33156C53-D476-4696-AAE9-B434855BC4F4}" type="presParOf" srcId="{E8CBD965-2B2F-44C3-89E2-0F9D7F8C5AA8}" destId="{A3A69B03-B2A0-429A-B5F1-BBDCDAF295F1}" srcOrd="6" destOrd="0" presId="urn:microsoft.com/office/officeart/2018/2/layout/IconCircleList"/>
    <dgm:cxn modelId="{532177AC-6C0A-46F4-AF0B-B9DB33AE83D1}" type="presParOf" srcId="{A3A69B03-B2A0-429A-B5F1-BBDCDAF295F1}" destId="{FDC5C89E-3124-4900-94D0-DE697E50B79C}" srcOrd="0" destOrd="0" presId="urn:microsoft.com/office/officeart/2018/2/layout/IconCircleList"/>
    <dgm:cxn modelId="{836A1490-3F39-4120-AFAC-0C1E339C5B5C}" type="presParOf" srcId="{A3A69B03-B2A0-429A-B5F1-BBDCDAF295F1}" destId="{6B112646-FE0C-4801-B3EE-FBBFE2E1544F}" srcOrd="1" destOrd="0" presId="urn:microsoft.com/office/officeart/2018/2/layout/IconCircleList"/>
    <dgm:cxn modelId="{57E58DE6-9050-4C92-BFFB-12573E093610}" type="presParOf" srcId="{A3A69B03-B2A0-429A-B5F1-BBDCDAF295F1}" destId="{83EFF4CB-621E-4563-BF99-D343A25F84F8}" srcOrd="2" destOrd="0" presId="urn:microsoft.com/office/officeart/2018/2/layout/IconCircleList"/>
    <dgm:cxn modelId="{9B0DABC9-8FBE-4120-9188-A5FC155CAC84}" type="presParOf" srcId="{A3A69B03-B2A0-429A-B5F1-BBDCDAF295F1}" destId="{C90A9728-58A8-4FB2-A560-D9615806B99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BF410-DE32-401A-9FFA-0552C1BF7254}">
      <dsp:nvSpPr>
        <dsp:cNvPr id="0" name=""/>
        <dsp:cNvSpPr/>
      </dsp:nvSpPr>
      <dsp:spPr>
        <a:xfrm>
          <a:off x="25368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A62BB-3F81-4D28-AAF6-D851F0885BBB}">
      <dsp:nvSpPr>
        <dsp:cNvPr id="0" name=""/>
        <dsp:cNvSpPr/>
      </dsp:nvSpPr>
      <dsp:spPr>
        <a:xfrm>
          <a:off x="252752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F9376-4262-4990-95C6-7101E2B61A5A}">
      <dsp:nvSpPr>
        <dsp:cNvPr id="0" name=""/>
        <dsp:cNvSpPr/>
      </dsp:nvSpPr>
      <dsp:spPr>
        <a:xfrm>
          <a:off x="1340173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Education is a key driver of success</a:t>
          </a:r>
        </a:p>
      </dsp:txBody>
      <dsp:txXfrm>
        <a:off x="1340173" y="795493"/>
        <a:ext cx="2552269" cy="1082781"/>
      </dsp:txXfrm>
    </dsp:sp>
    <dsp:sp modelId="{0210F168-AE22-41B2-BB2E-47FDA05FEAA2}">
      <dsp:nvSpPr>
        <dsp:cNvPr id="0" name=""/>
        <dsp:cNvSpPr/>
      </dsp:nvSpPr>
      <dsp:spPr>
        <a:xfrm>
          <a:off x="4337156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BB2CD-F9D4-4AAB-941C-0FF7D1B2F3FF}">
      <dsp:nvSpPr>
        <dsp:cNvPr id="0" name=""/>
        <dsp:cNvSpPr/>
      </dsp:nvSpPr>
      <dsp:spPr>
        <a:xfrm>
          <a:off x="4564540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F843E-F715-4480-AF8B-1185BBD45520}">
      <dsp:nvSpPr>
        <dsp:cNvPr id="0" name=""/>
        <dsp:cNvSpPr/>
      </dsp:nvSpPr>
      <dsp:spPr>
        <a:xfrm>
          <a:off x="5651962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Data can reveal what affects performance</a:t>
          </a:r>
        </a:p>
      </dsp:txBody>
      <dsp:txXfrm>
        <a:off x="5651962" y="795493"/>
        <a:ext cx="2552269" cy="1082781"/>
      </dsp:txXfrm>
    </dsp:sp>
    <dsp:sp modelId="{1CE1AD46-EFC2-4034-BC64-12B899DD4B16}">
      <dsp:nvSpPr>
        <dsp:cNvPr id="0" name=""/>
        <dsp:cNvSpPr/>
      </dsp:nvSpPr>
      <dsp:spPr>
        <a:xfrm>
          <a:off x="25368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B3869-C32D-440C-8B8F-F5F41F60B39E}">
      <dsp:nvSpPr>
        <dsp:cNvPr id="0" name=""/>
        <dsp:cNvSpPr/>
      </dsp:nvSpPr>
      <dsp:spPr>
        <a:xfrm>
          <a:off x="252752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F82B4-370E-4ED1-98DE-78978E7FF570}">
      <dsp:nvSpPr>
        <dsp:cNvPr id="0" name=""/>
        <dsp:cNvSpPr/>
      </dsp:nvSpPr>
      <dsp:spPr>
        <a:xfrm>
          <a:off x="1340173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This project helps identify important academic factors</a:t>
          </a:r>
        </a:p>
      </dsp:txBody>
      <dsp:txXfrm>
        <a:off x="1340173" y="2647688"/>
        <a:ext cx="2552269" cy="1082781"/>
      </dsp:txXfrm>
    </dsp:sp>
    <dsp:sp modelId="{FDC5C89E-3124-4900-94D0-DE697E50B79C}">
      <dsp:nvSpPr>
        <dsp:cNvPr id="0" name=""/>
        <dsp:cNvSpPr/>
      </dsp:nvSpPr>
      <dsp:spPr>
        <a:xfrm>
          <a:off x="4337156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112646-FE0C-4801-B3EE-FBBFE2E1544F}">
      <dsp:nvSpPr>
        <dsp:cNvPr id="0" name=""/>
        <dsp:cNvSpPr/>
      </dsp:nvSpPr>
      <dsp:spPr>
        <a:xfrm>
          <a:off x="4564540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A9728-58A8-4FB2-A560-D9615806B99A}">
      <dsp:nvSpPr>
        <dsp:cNvPr id="0" name=""/>
        <dsp:cNvSpPr/>
      </dsp:nvSpPr>
      <dsp:spPr>
        <a:xfrm>
          <a:off x="5651962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Motivation: Apply KNIME to real-world education data</a:t>
          </a:r>
        </a:p>
      </dsp:txBody>
      <dsp:txXfrm>
        <a:off x="5651962" y="2647688"/>
        <a:ext cx="2552269" cy="108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925" y="818984"/>
            <a:ext cx="5036024" cy="3178689"/>
          </a:xfrm>
        </p:spPr>
        <p:txBody>
          <a:bodyPr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Exploring Academic Performance: Visualising Student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4047" y="4960961"/>
            <a:ext cx="5291920" cy="107805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Yulan Yaneth</a:t>
            </a:r>
          </a:p>
          <a:p>
            <a:pPr algn="l">
              <a:lnSpc>
                <a:spcPct val="90000"/>
              </a:lnSpc>
            </a:pPr>
            <a:endParaRPr lang="en-US" sz="1500" dirty="0">
              <a:solidFill>
                <a:srgbClr val="FFFFFF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Purpose: To analyse key academic factors that influence student performance.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&amp; 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384848-80C7-223C-D615-CC318E9BE0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991443"/>
            <a:ext cx="3332365" cy="1087819"/>
          </a:xfrm>
        </p:spPr>
        <p:txBody>
          <a:bodyPr anchor="b">
            <a:normAutofit/>
          </a:bodyPr>
          <a:lstStyle/>
          <a:p>
            <a:r>
              <a:rPr lang="en-US" sz="3000"/>
              <a:t>Insight 1 – Study Time vs Final Grade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7773" y="45651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610" y="2285541"/>
            <a:ext cx="32918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10" y="2684095"/>
            <a:ext cx="3332365" cy="3492868"/>
          </a:xfrm>
        </p:spPr>
        <p:txBody>
          <a:bodyPr>
            <a:normAutofit/>
          </a:bodyPr>
          <a:lstStyle/>
          <a:p>
            <a:r>
              <a:rPr lang="en-US" sz="1600"/>
              <a:t>- More study time = higher final grade</a:t>
            </a:r>
          </a:p>
          <a:p>
            <a:r>
              <a:rPr lang="en-US" sz="1600"/>
              <a:t>- Grouped by studytime, calculated mean of G3</a:t>
            </a:r>
          </a:p>
          <a:p>
            <a:r>
              <a:rPr lang="en-US" sz="1600"/>
              <a:t>- Clear upward trend</a:t>
            </a:r>
          </a:p>
          <a:p>
            <a:endParaRPr lang="en-US" sz="1600"/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5" name="Picture 4" descr="A graph showing different colored bars&#10;&#10;AI-generated content may be incorrect.">
            <a:extLst>
              <a:ext uri="{FF2B5EF4-FFF2-40B4-BE49-F238E27FC236}">
                <a16:creationId xmlns:a16="http://schemas.microsoft.com/office/drawing/2014/main" id="{4E40337C-E855-ED76-34D5-82B29D6E7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362" y="1813356"/>
            <a:ext cx="4830318" cy="31759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09600"/>
            <a:ext cx="2804505" cy="13308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Insight 2 – Past Failures vs Final 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774" y="2194102"/>
            <a:ext cx="2570251" cy="3908586"/>
          </a:xfrm>
        </p:spPr>
        <p:txBody>
          <a:bodyPr>
            <a:normAutofit/>
          </a:bodyPr>
          <a:lstStyle/>
          <a:p>
            <a:r>
              <a:rPr lang="en-US" sz="1700"/>
              <a:t>- More past failures = lower final grades</a:t>
            </a:r>
          </a:p>
          <a:p>
            <a:r>
              <a:rPr lang="en-US" sz="1700"/>
              <a:t>- Students with 0 failures avg 11.25</a:t>
            </a:r>
          </a:p>
          <a:p>
            <a:r>
              <a:rPr lang="en-US" sz="1700"/>
              <a:t>- 3 failures avg just 5.68</a:t>
            </a:r>
          </a:p>
        </p:txBody>
      </p:sp>
      <p:pic>
        <p:nvPicPr>
          <p:cNvPr id="5" name="Picture 4" descr="A graph with different colored bars">
            <a:extLst>
              <a:ext uri="{FF2B5EF4-FFF2-40B4-BE49-F238E27FC236}">
                <a16:creationId xmlns:a16="http://schemas.microsoft.com/office/drawing/2014/main" id="{1CA4537B-CBC3-7B0A-1ABB-7B8A5F389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092" y="1813605"/>
            <a:ext cx="4616356" cy="32545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802955"/>
            <a:ext cx="3733482" cy="1454051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Work Done, Blockers &amp; Next Steps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03504" y="2421682"/>
            <a:ext cx="3733183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sz="1600">
                <a:solidFill>
                  <a:schemeClr val="tx2"/>
                </a:solidFill>
              </a:rPr>
              <a:t> Completed:</a:t>
            </a:r>
          </a:p>
          <a:p>
            <a:r>
              <a:rPr sz="1600">
                <a:solidFill>
                  <a:schemeClr val="tx2"/>
                </a:solidFill>
              </a:rPr>
              <a:t>- KNIME pipeline</a:t>
            </a:r>
          </a:p>
          <a:p>
            <a:r>
              <a:rPr sz="1600">
                <a:solidFill>
                  <a:schemeClr val="tx2"/>
                </a:solidFill>
              </a:rPr>
              <a:t>- 2 insights with visualisation</a:t>
            </a:r>
          </a:p>
          <a:p>
            <a:r>
              <a:rPr sz="1600">
                <a:solidFill>
                  <a:schemeClr val="tx2"/>
                </a:solidFill>
              </a:rPr>
              <a:t>- Design book draft ready</a:t>
            </a:r>
          </a:p>
          <a:p>
            <a:endParaRPr sz="16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sz="1600">
                <a:solidFill>
                  <a:schemeClr val="tx2"/>
                </a:solidFill>
              </a:rPr>
              <a:t> Blockers:</a:t>
            </a:r>
          </a:p>
          <a:p>
            <a:r>
              <a:rPr sz="1600">
                <a:solidFill>
                  <a:schemeClr val="tx2"/>
                </a:solidFill>
              </a:rPr>
              <a:t>- Initial CSV format issues</a:t>
            </a:r>
          </a:p>
          <a:p>
            <a:endParaRPr sz="16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sz="1600">
                <a:solidFill>
                  <a:schemeClr val="tx2"/>
                </a:solidFill>
              </a:rPr>
              <a:t> Next Steps:</a:t>
            </a:r>
          </a:p>
          <a:p>
            <a:r>
              <a:rPr sz="1600">
                <a:solidFill>
                  <a:schemeClr val="tx2"/>
                </a:solidFill>
              </a:rPr>
              <a:t>- Add third insight</a:t>
            </a:r>
          </a:p>
          <a:p>
            <a:r>
              <a:rPr sz="1600">
                <a:solidFill>
                  <a:schemeClr val="tx2"/>
                </a:solidFill>
              </a:rPr>
              <a:t>- Final report and GitHub upload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77422" y="0"/>
            <a:ext cx="4366578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Footprints">
            <a:extLst>
              <a:ext uri="{FF2B5EF4-FFF2-40B4-BE49-F238E27FC236}">
                <a16:creationId xmlns:a16="http://schemas.microsoft.com/office/drawing/2014/main" id="{76B3A421-FAE7-65AE-2378-EBDDF2871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5615" y="2065912"/>
            <a:ext cx="2746374" cy="27463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158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Exploring Academic Performance: Visualising Student Data</vt:lpstr>
      <vt:lpstr>Background &amp; Motivation</vt:lpstr>
      <vt:lpstr>Insight 1 – Study Time vs Final Grade</vt:lpstr>
      <vt:lpstr>Insight 2 – Past Failures vs Final Grade</vt:lpstr>
      <vt:lpstr>Work Done, Blockers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Yulan</dc:creator>
  <cp:keywords/>
  <dc:description>generated using python-pptx</dc:description>
  <cp:lastModifiedBy>Yulan Yaneth</cp:lastModifiedBy>
  <cp:revision>2</cp:revision>
  <dcterms:created xsi:type="dcterms:W3CDTF">2013-01-27T09:14:16Z</dcterms:created>
  <dcterms:modified xsi:type="dcterms:W3CDTF">2025-05-07T00:38:44Z</dcterms:modified>
  <cp:category/>
</cp:coreProperties>
</file>