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4" r:id="rId8"/>
    <p:sldId id="265" r:id="rId9"/>
    <p:sldId id="266" r:id="rId10"/>
    <p:sldId id="296" r:id="rId11"/>
    <p:sldId id="267" r:id="rId12"/>
    <p:sldId id="268" r:id="rId13"/>
    <p:sldId id="269" r:id="rId14"/>
    <p:sldId id="270" r:id="rId15"/>
    <p:sldId id="271" r:id="rId16"/>
    <p:sldId id="272" r:id="rId17"/>
    <p:sldId id="273" r:id="rId18"/>
    <p:sldId id="275" r:id="rId19"/>
    <p:sldId id="274" r:id="rId20"/>
    <p:sldId id="276" r:id="rId21"/>
    <p:sldId id="277" r:id="rId22"/>
    <p:sldId id="282" r:id="rId23"/>
    <p:sldId id="283" r:id="rId24"/>
    <p:sldId id="284" r:id="rId25"/>
    <p:sldId id="285" r:id="rId26"/>
    <p:sldId id="286" r:id="rId27"/>
    <p:sldId id="287" r:id="rId28"/>
    <p:sldId id="288" r:id="rId29"/>
    <p:sldId id="294" r:id="rId30"/>
    <p:sldId id="289" r:id="rId31"/>
    <p:sldId id="290" r:id="rId32"/>
    <p:sldId id="291" r:id="rId33"/>
    <p:sldId id="293" r:id="rId34"/>
    <p:sldId id="295"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A0BACF-AE8A-4CB2-BD64-401988765210}" type="datetimeFigureOut">
              <a:rPr lang="zh-CN" altLang="en-US" smtClean="0"/>
              <a:t>2018/11/23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79BA4B-2331-4445-A4E8-F4BFE5A56DF2}" type="slidenum">
              <a:rPr lang="zh-CN" altLang="en-US" smtClean="0"/>
              <a:t>‹#›</a:t>
            </a:fld>
            <a:endParaRPr lang="zh-CN" altLang="en-US"/>
          </a:p>
        </p:txBody>
      </p:sp>
    </p:spTree>
    <p:extLst>
      <p:ext uri="{BB962C8B-B14F-4D97-AF65-F5344CB8AC3E}">
        <p14:creationId xmlns:p14="http://schemas.microsoft.com/office/powerpoint/2010/main" val="94986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488A2-3D78-4D51-AB01-96A02CD5A1F0}"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6AFB9B-D030-4ED0-A81D-8D013CAFFCCA}" type="slidenum">
              <a:rPr lang="zh-CN" altLang="en-US" smtClean="0"/>
              <a:t>‹#›</a:t>
            </a:fld>
            <a:endParaRPr lang="zh-CN" altLang="en-US"/>
          </a:p>
        </p:txBody>
      </p:sp>
    </p:spTree>
    <p:extLst>
      <p:ext uri="{BB962C8B-B14F-4D97-AF65-F5344CB8AC3E}">
        <p14:creationId xmlns:p14="http://schemas.microsoft.com/office/powerpoint/2010/main" val="243346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约翰</a:t>
            </a:r>
            <a:r>
              <a:rPr lang="en-US" altLang="zh-CN" dirty="0" smtClean="0"/>
              <a:t>·</a:t>
            </a:r>
            <a:r>
              <a:rPr lang="zh-CN" altLang="en-US" dirty="0" smtClean="0"/>
              <a:t>轩尼诗</a:t>
            </a:r>
            <a:r>
              <a:rPr lang="en-US" altLang="zh-CN" dirty="0" smtClean="0"/>
              <a:t>(John L. Hennessy)</a:t>
            </a:r>
            <a:r>
              <a:rPr lang="zh-CN" altLang="en-US" dirty="0" smtClean="0"/>
              <a:t>是斯坦福大学前校长，目前供职于谷歌，是谷歌母公司 </a:t>
            </a:r>
            <a:r>
              <a:rPr lang="en-US" altLang="zh-CN" dirty="0" smtClean="0"/>
              <a:t>Alphabet </a:t>
            </a:r>
            <a:r>
              <a:rPr lang="zh-CN" altLang="en-US" dirty="0" smtClean="0"/>
              <a:t>的董事长。</a:t>
            </a:r>
            <a:endParaRPr lang="en-US" altLang="zh-CN" dirty="0" smtClean="0"/>
          </a:p>
          <a:p>
            <a:r>
              <a:rPr lang="zh-CN" altLang="en-US" dirty="0" smtClean="0"/>
              <a:t>大卫</a:t>
            </a:r>
            <a:r>
              <a:rPr lang="en-US" altLang="zh-CN" dirty="0" smtClean="0"/>
              <a:t>·</a:t>
            </a:r>
            <a:r>
              <a:rPr lang="zh-CN" altLang="en-US" dirty="0" smtClean="0"/>
              <a:t>帕特森</a:t>
            </a:r>
            <a:r>
              <a:rPr lang="en-US" altLang="zh-CN" dirty="0" smtClean="0"/>
              <a:t>(David A. Patterson)</a:t>
            </a:r>
            <a:r>
              <a:rPr lang="zh-CN" altLang="en-US" dirty="0" smtClean="0"/>
              <a:t>是加州大学伯克利分校退休教授，现在是谷歌杰出工程师，致力于研究机器学习和人工智能。</a:t>
            </a:r>
            <a:endParaRPr lang="en-US" altLang="zh-CN" dirty="0" smtClean="0"/>
          </a:p>
          <a:p>
            <a:r>
              <a:rPr lang="zh-CN" altLang="en-US" dirty="0" smtClean="0"/>
              <a:t>有研究显示，在过去</a:t>
            </a:r>
            <a:r>
              <a:rPr lang="en-US" altLang="zh-CN" dirty="0" smtClean="0"/>
              <a:t>20</a:t>
            </a:r>
            <a:r>
              <a:rPr lang="zh-CN" altLang="en-US" dirty="0" smtClean="0"/>
              <a:t>余年，体系结构处理器性能提升了大约</a:t>
            </a:r>
            <a:r>
              <a:rPr lang="en-US" altLang="zh-CN" dirty="0" smtClean="0"/>
              <a:t>1</a:t>
            </a:r>
            <a:r>
              <a:rPr lang="zh-CN" altLang="en-US" dirty="0" smtClean="0"/>
              <a:t>万倍，这其中体系结构和工艺方面的贡献各自占</a:t>
            </a:r>
            <a:r>
              <a:rPr lang="en-US" altLang="zh-CN" dirty="0" smtClean="0"/>
              <a:t>100</a:t>
            </a:r>
            <a:r>
              <a:rPr lang="zh-CN" altLang="en-US" dirty="0" smtClean="0"/>
              <a:t>倍左右。</a:t>
            </a:r>
            <a:endParaRPr lang="en-US" altLang="zh-CN" dirty="0" smtClean="0"/>
          </a:p>
          <a:p>
            <a:endParaRPr lang="en-US" altLang="zh-CN" dirty="0" smtClean="0"/>
          </a:p>
          <a:p>
            <a:r>
              <a:rPr lang="zh-CN" altLang="en-US" dirty="0" smtClean="0"/>
              <a:t>如今，每年生产的超过</a:t>
            </a:r>
            <a:r>
              <a:rPr lang="en-US" altLang="zh-CN" dirty="0" smtClean="0"/>
              <a:t>160</a:t>
            </a:r>
            <a:r>
              <a:rPr lang="zh-CN" altLang="en-US" dirty="0" smtClean="0"/>
              <a:t>亿枚微处理器中，</a:t>
            </a:r>
            <a:r>
              <a:rPr lang="en-US" altLang="zh-CN" dirty="0" smtClean="0"/>
              <a:t>99%</a:t>
            </a:r>
            <a:r>
              <a:rPr lang="zh-CN" altLang="en-US" dirty="0" smtClean="0"/>
              <a:t>都使用了</a:t>
            </a:r>
            <a:r>
              <a:rPr lang="en-US" altLang="zh-CN" dirty="0" smtClean="0"/>
              <a:t>RISC</a:t>
            </a:r>
            <a:r>
              <a:rPr lang="zh-CN" altLang="en-US" dirty="0" smtClean="0"/>
              <a:t>处理器，几乎所有智能手机、平板电脑和嵌入式设备都会用到。</a:t>
            </a:r>
            <a:endParaRPr lang="en-US" altLang="zh-CN" dirty="0" smtClean="0"/>
          </a:p>
          <a:p>
            <a:endParaRPr lang="en-US" altLang="zh-CN" dirty="0" smtClean="0"/>
          </a:p>
          <a:p>
            <a:r>
              <a:rPr lang="zh-CN" altLang="en-US" dirty="0" smtClean="0"/>
              <a:t>专家分析称，两位科学家此次获奖还与其开创的新处理器设计方法对处理器设计带来的颠覆性影响密切相关。</a:t>
            </a:r>
          </a:p>
        </p:txBody>
      </p:sp>
      <p:sp>
        <p:nvSpPr>
          <p:cNvPr id="4" name="灯片编号占位符 3"/>
          <p:cNvSpPr>
            <a:spLocks noGrp="1"/>
          </p:cNvSpPr>
          <p:nvPr>
            <p:ph type="sldNum" sz="quarter" idx="5"/>
          </p:nvPr>
        </p:nvSpPr>
        <p:spPr/>
        <p:txBody>
          <a:bodyPr/>
          <a:lstStyle/>
          <a:p>
            <a:pPr>
              <a:defRPr/>
            </a:pPr>
            <a:fld id="{327F17BF-E953-4AD6-9B53-D0938874C2CA}" type="slidenum">
              <a:rPr lang="zh-CN" altLang="en-US" smtClean="0"/>
              <a:pPr>
                <a:defRPr/>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C05B501B-19D2-4F04-AB1C-31F0F121DBF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0874165-4A25-4089-87FE-B3ADAC587AA5}"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05B501B-19D2-4F04-AB1C-31F0F121DBF0}" type="datetimeFigureOut">
              <a:rPr lang="zh-CN" altLang="en-US" smtClean="0"/>
              <a:t>2018/11/23</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0874165-4A25-4089-87FE-B3ADAC587AA5}"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__1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60" y="359898"/>
            <a:ext cx="7531928" cy="1472184"/>
          </a:xfrm>
        </p:spPr>
        <p:txBody>
          <a:bodyPr/>
          <a:lstStyle/>
          <a:p>
            <a:r>
              <a:rPr lang="zh-CN" altLang="en-US" dirty="0" smtClean="0"/>
              <a:t>基于</a:t>
            </a:r>
            <a:r>
              <a:rPr lang="en-US" altLang="zh-CN" dirty="0" smtClean="0"/>
              <a:t>FPGA</a:t>
            </a:r>
            <a:r>
              <a:rPr lang="zh-CN" altLang="en-US" dirty="0" smtClean="0"/>
              <a:t>的多周期</a:t>
            </a:r>
            <a:r>
              <a:rPr lang="en-US" altLang="zh-CN" dirty="0" smtClean="0"/>
              <a:t>CPU</a:t>
            </a:r>
            <a:r>
              <a:rPr lang="zh-CN" altLang="en-US" dirty="0" smtClean="0"/>
              <a:t>的设计</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5950" y="333375"/>
            <a:ext cx="3549650" cy="2303463"/>
          </a:xfrm>
          <a:noFill/>
        </p:spPr>
      </p:pic>
      <p:pic>
        <p:nvPicPr>
          <p:cNvPr id="1044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565400"/>
            <a:ext cx="5238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044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21163"/>
            <a:ext cx="52387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4" name="TextBox 3"/>
          <p:cNvSpPr txBox="1">
            <a:spLocks noChangeArrowheads="1"/>
          </p:cNvSpPr>
          <p:nvPr/>
        </p:nvSpPr>
        <p:spPr bwMode="auto">
          <a:xfrm>
            <a:off x="4211638" y="290513"/>
            <a:ext cx="47831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2017ACM </a:t>
            </a:r>
            <a:r>
              <a:rPr lang="zh-CN" altLang="en-US" sz="2400" b="1"/>
              <a:t>图灵奖得主</a:t>
            </a:r>
            <a:endParaRPr lang="en-US" altLang="zh-CN" sz="2400" b="1"/>
          </a:p>
          <a:p>
            <a:pPr eaLnBrk="1" hangingPunct="1"/>
            <a:r>
              <a:rPr lang="zh-CN" altLang="en-US" sz="2400" b="1"/>
              <a:t>表彰他们开创了一种系统的、量化的方法来设计和评价计算机体系架构，并对</a:t>
            </a:r>
            <a:r>
              <a:rPr lang="en-US" altLang="zh-CN" sz="2400" b="1"/>
              <a:t>RISC</a:t>
            </a:r>
            <a:r>
              <a:rPr lang="zh-CN" altLang="en-US" sz="2400" b="1"/>
              <a:t>微处理器行业产生了持久的影响。</a:t>
            </a:r>
            <a:endParaRPr lang="en-US" altLang="zh-CN" sz="2400" b="1"/>
          </a:p>
          <a:p>
            <a:pPr eaLnBrk="1" hangingPunct="1"/>
            <a:r>
              <a:rPr lang="en-US" altLang="zh-CN" sz="2400" b="1"/>
              <a:t>《</a:t>
            </a:r>
            <a:r>
              <a:rPr lang="zh-CN" altLang="en-US" sz="2400" b="1"/>
              <a:t>计算机体系结构：量化研究方法</a:t>
            </a:r>
            <a:r>
              <a:rPr lang="en-US" altLang="zh-CN" sz="2400" b="1"/>
              <a:t>》</a:t>
            </a:r>
          </a:p>
        </p:txBody>
      </p:sp>
    </p:spTree>
    <p:extLst>
      <p:ext uri="{BB962C8B-B14F-4D97-AF65-F5344CB8AC3E}">
        <p14:creationId xmlns:p14="http://schemas.microsoft.com/office/powerpoint/2010/main" val="2510372306"/>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4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smtClean="0"/>
              <a:t>指令</a:t>
            </a:r>
            <a:endParaRPr lang="zh-CN" altLang="en-US" dirty="0"/>
          </a:p>
        </p:txBody>
      </p:sp>
      <p:sp>
        <p:nvSpPr>
          <p:cNvPr id="3" name="内容占位符 2"/>
          <p:cNvSpPr>
            <a:spLocks noGrp="1"/>
          </p:cNvSpPr>
          <p:nvPr>
            <p:ph idx="1"/>
          </p:nvPr>
        </p:nvSpPr>
        <p:spPr/>
        <p:txBody>
          <a:bodyPr/>
          <a:lstStyle/>
          <a:p>
            <a:r>
              <a:rPr lang="en-US" altLang="zh-CN" dirty="0" smtClean="0"/>
              <a:t>MIPS32</a:t>
            </a:r>
          </a:p>
          <a:p>
            <a:r>
              <a:rPr lang="en-US" altLang="zh-CN" dirty="0" smtClean="0"/>
              <a:t>MIPS64</a:t>
            </a:r>
          </a:p>
          <a:p>
            <a:r>
              <a:rPr lang="en-US" altLang="zh-CN" dirty="0" smtClean="0"/>
              <a:t>MIPS 16e</a:t>
            </a:r>
          </a:p>
          <a:p>
            <a:pPr lvl="1"/>
            <a:r>
              <a:rPr lang="en-US" altLang="zh-CN" dirty="0" smtClean="0"/>
              <a:t>16</a:t>
            </a:r>
            <a:r>
              <a:rPr lang="zh-CN" altLang="en-US" dirty="0" smtClean="0"/>
              <a:t>位字长的</a:t>
            </a:r>
            <a:r>
              <a:rPr lang="en-US" altLang="zh-CN" dirty="0" smtClean="0"/>
              <a:t>MIPS</a:t>
            </a:r>
            <a:r>
              <a:rPr lang="zh-CN" altLang="en-US" dirty="0" smtClean="0"/>
              <a:t>指令集</a:t>
            </a:r>
            <a:endParaRPr lang="en-US" altLang="zh-CN" dirty="0" smtClean="0"/>
          </a:p>
          <a:p>
            <a:pPr lvl="1"/>
            <a:r>
              <a:rPr lang="zh-CN" altLang="en-US" dirty="0" smtClean="0"/>
              <a:t>主要用于嵌入式系统</a:t>
            </a:r>
            <a:endParaRPr lang="en-US" altLang="zh-CN" dirty="0" smtClean="0"/>
          </a:p>
          <a:p>
            <a:pPr lvl="1"/>
            <a:r>
              <a:rPr lang="zh-CN" altLang="en-US" dirty="0" smtClean="0"/>
              <a:t>本课程实验借用其指令格式，在教学机上实现</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THCO MIPS</a:t>
            </a:r>
            <a:r>
              <a:rPr lang="zh-CN" altLang="en-US" dirty="0" smtClean="0"/>
              <a:t>指令系统</a:t>
            </a:r>
            <a:endParaRPr lang="zh-CN" altLang="en-US" dirty="0"/>
          </a:p>
        </p:txBody>
      </p:sp>
      <p:sp>
        <p:nvSpPr>
          <p:cNvPr id="3" name="内容占位符 2"/>
          <p:cNvSpPr>
            <a:spLocks noGrp="1"/>
          </p:cNvSpPr>
          <p:nvPr>
            <p:ph idx="1"/>
          </p:nvPr>
        </p:nvSpPr>
        <p:spPr/>
        <p:txBody>
          <a:bodyPr/>
          <a:lstStyle/>
          <a:p>
            <a:r>
              <a:rPr lang="zh-CN" altLang="en-US" dirty="0" smtClean="0"/>
              <a:t>采用与</a:t>
            </a:r>
            <a:r>
              <a:rPr lang="en-US" altLang="zh-CN" dirty="0" smtClean="0"/>
              <a:t>MIPS 16e</a:t>
            </a:r>
            <a:r>
              <a:rPr lang="zh-CN" altLang="en-US" dirty="0" smtClean="0"/>
              <a:t>兼容的指令格式</a:t>
            </a:r>
            <a:endParaRPr lang="en-US" altLang="zh-CN" dirty="0" smtClean="0"/>
          </a:p>
          <a:p>
            <a:pPr lvl="1"/>
            <a:r>
              <a:rPr lang="en-US" altLang="zh-CN" dirty="0" smtClean="0"/>
              <a:t>16</a:t>
            </a:r>
            <a:r>
              <a:rPr lang="zh-CN" altLang="en-US" dirty="0" smtClean="0"/>
              <a:t>位固定字长</a:t>
            </a:r>
            <a:endParaRPr lang="en-US" altLang="zh-CN" dirty="0" smtClean="0"/>
          </a:p>
          <a:p>
            <a:pPr lvl="1"/>
            <a:r>
              <a:rPr lang="zh-CN" altLang="en-US" dirty="0" smtClean="0"/>
              <a:t>操作码位置及长度固定</a:t>
            </a:r>
            <a:endParaRPr lang="en-US" altLang="zh-CN" dirty="0" smtClean="0"/>
          </a:p>
          <a:p>
            <a:pPr lvl="1"/>
            <a:r>
              <a:rPr lang="zh-CN" altLang="en-US" dirty="0" smtClean="0"/>
              <a:t>寻址方式简单</a:t>
            </a:r>
            <a:endParaRPr lang="en-US" altLang="zh-CN" dirty="0" smtClean="0"/>
          </a:p>
          <a:p>
            <a:r>
              <a:rPr lang="zh-CN" altLang="en-US" dirty="0" smtClean="0"/>
              <a:t>共设计</a:t>
            </a:r>
            <a:r>
              <a:rPr lang="en-US" altLang="zh-CN" dirty="0" smtClean="0"/>
              <a:t>44</a:t>
            </a:r>
            <a:r>
              <a:rPr lang="zh-CN" altLang="en-US" dirty="0" smtClean="0"/>
              <a:t>条指令</a:t>
            </a:r>
            <a:endParaRPr lang="en-US" altLang="zh-CN" dirty="0" smtClean="0"/>
          </a:p>
          <a:p>
            <a:pPr lvl="1"/>
            <a:r>
              <a:rPr lang="zh-CN" altLang="en-US" dirty="0" smtClean="0"/>
              <a:t>可根据需要进行扩展</a:t>
            </a:r>
            <a:endParaRPr lang="en-US" altLang="zh-CN" dirty="0" smtClean="0"/>
          </a:p>
          <a:p>
            <a:r>
              <a:rPr lang="zh-CN" altLang="en-US" dirty="0" smtClean="0"/>
              <a:t>本实验的指令系统</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THCO MIPS</a:t>
            </a:r>
            <a:r>
              <a:rPr lang="zh-CN" altLang="en-US" dirty="0" smtClean="0"/>
              <a:t>指令系统</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35100" y="1469320"/>
            <a:ext cx="7499350" cy="4757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THCO MIPS</a:t>
            </a:r>
            <a:r>
              <a:rPr lang="zh-CN" altLang="en-US" dirty="0" smtClean="0"/>
              <a:t>指令系统</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435100" y="1511533"/>
            <a:ext cx="7499350" cy="46731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THCO MIPS</a:t>
            </a:r>
            <a:r>
              <a:rPr lang="zh-CN" altLang="en-US" dirty="0" smtClean="0"/>
              <a:t>指令系统</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435100" y="1519217"/>
            <a:ext cx="7499350" cy="4657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指令系统（我们的任务）</a:t>
            </a:r>
            <a:endParaRPr lang="zh-CN" altLang="en-US" dirty="0"/>
          </a:p>
        </p:txBody>
      </p:sp>
      <p:sp>
        <p:nvSpPr>
          <p:cNvPr id="3" name="内容占位符 2"/>
          <p:cNvSpPr>
            <a:spLocks noGrp="1"/>
          </p:cNvSpPr>
          <p:nvPr>
            <p:ph idx="1"/>
          </p:nvPr>
        </p:nvSpPr>
        <p:spPr/>
        <p:txBody>
          <a:bodyPr/>
          <a:lstStyle/>
          <a:p>
            <a:r>
              <a:rPr lang="zh-CN" altLang="en-US" dirty="0" smtClean="0"/>
              <a:t>至少包含如下七条指令</a:t>
            </a:r>
            <a:endParaRPr lang="en-US" altLang="zh-CN" dirty="0" smtClean="0"/>
          </a:p>
          <a:p>
            <a:r>
              <a:rPr lang="en-US" altLang="zh-CN" dirty="0" smtClean="0"/>
              <a:t>LI</a:t>
            </a:r>
            <a:r>
              <a:rPr lang="zh-CN" altLang="en-US" dirty="0" smtClean="0"/>
              <a:t>、</a:t>
            </a:r>
            <a:r>
              <a:rPr lang="en-US" altLang="zh-CN" dirty="0" smtClean="0"/>
              <a:t>SLL</a:t>
            </a:r>
            <a:r>
              <a:rPr lang="zh-CN" altLang="en-US" dirty="0" smtClean="0"/>
              <a:t>、</a:t>
            </a:r>
            <a:r>
              <a:rPr lang="en-US" altLang="zh-CN" dirty="0" smtClean="0"/>
              <a:t>LW</a:t>
            </a:r>
            <a:r>
              <a:rPr lang="zh-CN" altLang="en-US" dirty="0" smtClean="0"/>
              <a:t>、</a:t>
            </a:r>
            <a:r>
              <a:rPr lang="en-US" altLang="zh-CN" dirty="0" smtClean="0"/>
              <a:t>SW</a:t>
            </a:r>
            <a:r>
              <a:rPr lang="zh-CN" altLang="en-US" dirty="0" smtClean="0"/>
              <a:t>、</a:t>
            </a:r>
            <a:r>
              <a:rPr lang="en-US" altLang="zh-CN" dirty="0" smtClean="0"/>
              <a:t>ADDU</a:t>
            </a:r>
            <a:r>
              <a:rPr lang="zh-CN" altLang="en-US" dirty="0" smtClean="0"/>
              <a:t>、</a:t>
            </a:r>
            <a:r>
              <a:rPr lang="en-US" altLang="zh-CN" dirty="0" smtClean="0"/>
              <a:t>ADDIU</a:t>
            </a:r>
            <a:r>
              <a:rPr lang="zh-CN" altLang="en-US" dirty="0" smtClean="0"/>
              <a:t>、</a:t>
            </a:r>
            <a:r>
              <a:rPr lang="en-US" altLang="zh-CN" dirty="0" smtClean="0"/>
              <a:t>BNEZ</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259632" y="764704"/>
          <a:ext cx="7313364" cy="5913120"/>
        </p:xfrm>
        <a:graphic>
          <a:graphicData uri="http://schemas.openxmlformats.org/drawingml/2006/table">
            <a:tbl>
              <a:tblPr firstRow="1" bandRow="1">
                <a:tableStyleId>{5940675A-B579-460E-94D1-54222C63F5DA}</a:tableStyleId>
              </a:tblPr>
              <a:tblGrid>
                <a:gridCol w="1800200"/>
                <a:gridCol w="1296144"/>
                <a:gridCol w="4217020"/>
              </a:tblGrid>
              <a:tr h="370840">
                <a:tc>
                  <a:txBody>
                    <a:bodyPr/>
                    <a:lstStyle/>
                    <a:p>
                      <a:r>
                        <a:rPr lang="zh-CN" altLang="en-US" sz="2000" dirty="0" smtClean="0"/>
                        <a:t>汇编语句</a:t>
                      </a:r>
                      <a:endParaRPr lang="zh-CN" altLang="en-US" sz="2000" dirty="0"/>
                    </a:p>
                  </a:txBody>
                  <a:tcPr/>
                </a:tc>
                <a:tc>
                  <a:txBody>
                    <a:bodyPr/>
                    <a:lstStyle/>
                    <a:p>
                      <a:r>
                        <a:rPr lang="zh-CN" altLang="en-US" sz="2000" dirty="0" smtClean="0"/>
                        <a:t>指令类型</a:t>
                      </a:r>
                      <a:endParaRPr lang="zh-CN" altLang="en-US" sz="2000" dirty="0"/>
                    </a:p>
                  </a:txBody>
                  <a:tcPr/>
                </a:tc>
                <a:tc>
                  <a:txBody>
                    <a:bodyPr/>
                    <a:lstStyle/>
                    <a:p>
                      <a:r>
                        <a:rPr lang="zh-CN" altLang="en-US" sz="2000" dirty="0" smtClean="0"/>
                        <a:t>功能说明</a:t>
                      </a:r>
                      <a:endParaRPr lang="zh-CN" altLang="en-US" sz="2000" dirty="0"/>
                    </a:p>
                  </a:txBody>
                  <a:tcPr/>
                </a:tc>
              </a:tr>
              <a:tr h="370840">
                <a:tc>
                  <a:txBody>
                    <a:bodyPr/>
                    <a:lstStyle/>
                    <a:p>
                      <a:r>
                        <a:rPr lang="en-US" altLang="zh-CN" sz="2000" dirty="0" smtClean="0"/>
                        <a:t>LI  </a:t>
                      </a:r>
                      <a:r>
                        <a:rPr lang="en-US" altLang="zh-CN" sz="2000" dirty="0" err="1" smtClean="0"/>
                        <a:t>rx</a:t>
                      </a:r>
                      <a:r>
                        <a:rPr lang="en-US" altLang="zh-CN" sz="2000" dirty="0" smtClean="0"/>
                        <a:t> </a:t>
                      </a:r>
                      <a:r>
                        <a:rPr lang="en-US" altLang="zh-CN" sz="2000" dirty="0" err="1" smtClean="0"/>
                        <a:t>imm</a:t>
                      </a:r>
                      <a:endParaRPr lang="zh-CN" altLang="en-US" sz="2000" dirty="0"/>
                    </a:p>
                  </a:txBody>
                  <a:tcPr/>
                </a:tc>
                <a:tc>
                  <a:txBody>
                    <a:bodyPr/>
                    <a:lstStyle/>
                    <a:p>
                      <a:r>
                        <a:rPr lang="en-US" altLang="zh-CN" sz="2000" dirty="0" smtClean="0"/>
                        <a:t> I</a:t>
                      </a:r>
                      <a:r>
                        <a:rPr lang="zh-CN" altLang="en-US" sz="2000" dirty="0" smtClean="0"/>
                        <a:t>型指令</a:t>
                      </a:r>
                      <a:endParaRPr lang="zh-CN" altLang="en-US" sz="2000" dirty="0"/>
                    </a:p>
                  </a:txBody>
                  <a:tcPr/>
                </a:tc>
                <a:tc>
                  <a:txBody>
                    <a:bodyPr/>
                    <a:lstStyle/>
                    <a:p>
                      <a:r>
                        <a:rPr lang="zh-CN" altLang="en-US" sz="2000" dirty="0" smtClean="0"/>
                        <a:t>将立即数</a:t>
                      </a:r>
                      <a:r>
                        <a:rPr lang="en-US" altLang="zh-CN" sz="2000" dirty="0" err="1" smtClean="0"/>
                        <a:t>imm</a:t>
                      </a:r>
                      <a:r>
                        <a:rPr lang="zh-CN" altLang="en-US" sz="2000" dirty="0" smtClean="0"/>
                        <a:t>的值进行零扩展后存储到寄存器</a:t>
                      </a:r>
                      <a:r>
                        <a:rPr lang="en-US" altLang="zh-CN" sz="2000" dirty="0" err="1" smtClean="0"/>
                        <a:t>rx</a:t>
                      </a:r>
                      <a:r>
                        <a:rPr lang="zh-CN" altLang="en-US" sz="2000" dirty="0" smtClean="0"/>
                        <a:t>中</a:t>
                      </a:r>
                      <a:endParaRPr lang="zh-CN" altLang="en-US" sz="2000" dirty="0"/>
                    </a:p>
                  </a:txBody>
                  <a:tcPr/>
                </a:tc>
              </a:tr>
              <a:tr h="370840">
                <a:tc>
                  <a:txBody>
                    <a:bodyPr/>
                    <a:lstStyle/>
                    <a:p>
                      <a:r>
                        <a:rPr lang="en-US" altLang="zh-CN" sz="2000" dirty="0" smtClean="0"/>
                        <a:t>SLL </a:t>
                      </a:r>
                      <a:r>
                        <a:rPr lang="en-US" altLang="zh-CN" sz="2000" dirty="0" err="1" smtClean="0"/>
                        <a:t>rx</a:t>
                      </a:r>
                      <a:r>
                        <a:rPr lang="en-US" altLang="zh-CN" sz="2000" baseline="0" dirty="0" smtClean="0"/>
                        <a:t>  </a:t>
                      </a:r>
                      <a:r>
                        <a:rPr lang="en-US" altLang="zh-CN" sz="2000" baseline="0" dirty="0" err="1" smtClean="0"/>
                        <a:t>ry</a:t>
                      </a:r>
                      <a:r>
                        <a:rPr lang="en-US" altLang="zh-CN" sz="2000" baseline="0" dirty="0" smtClean="0"/>
                        <a:t>  </a:t>
                      </a:r>
                      <a:r>
                        <a:rPr lang="en-US" altLang="zh-CN" sz="2000" baseline="0" dirty="0" err="1" smtClean="0"/>
                        <a:t>imm</a:t>
                      </a:r>
                      <a:endParaRPr lang="zh-CN" altLang="en-US" sz="2000" dirty="0"/>
                    </a:p>
                  </a:txBody>
                  <a:tcPr/>
                </a:tc>
                <a:tc>
                  <a:txBody>
                    <a:bodyPr/>
                    <a:lstStyle/>
                    <a:p>
                      <a:r>
                        <a:rPr lang="en-US" altLang="zh-CN" sz="2000" dirty="0" smtClean="0"/>
                        <a:t>R</a:t>
                      </a:r>
                      <a:r>
                        <a:rPr lang="zh-CN" altLang="en-US" sz="2000" dirty="0" smtClean="0"/>
                        <a:t>型指令</a:t>
                      </a:r>
                      <a:endParaRPr lang="zh-CN" altLang="en-US" sz="2000" dirty="0"/>
                    </a:p>
                  </a:txBody>
                  <a:tcPr/>
                </a:tc>
                <a:tc>
                  <a:txBody>
                    <a:bodyPr/>
                    <a:lstStyle/>
                    <a:p>
                      <a:r>
                        <a:rPr lang="zh-CN" altLang="en-US" sz="2000" dirty="0" smtClean="0"/>
                        <a:t>对寄存器</a:t>
                      </a:r>
                      <a:r>
                        <a:rPr lang="en-US" altLang="zh-CN" sz="2000" dirty="0" err="1" smtClean="0"/>
                        <a:t>ry</a:t>
                      </a:r>
                      <a:r>
                        <a:rPr lang="zh-CN" altLang="en-US" sz="2000" dirty="0" smtClean="0"/>
                        <a:t>的值逻辑左移</a:t>
                      </a:r>
                      <a:r>
                        <a:rPr lang="en-US" altLang="zh-CN" sz="2000" dirty="0" err="1" smtClean="0"/>
                        <a:t>imm</a:t>
                      </a:r>
                      <a:r>
                        <a:rPr lang="zh-CN" altLang="en-US" sz="2000" dirty="0" smtClean="0"/>
                        <a:t>位后赋值给寄存器</a:t>
                      </a:r>
                      <a:r>
                        <a:rPr lang="en-US" altLang="zh-CN" sz="2000" dirty="0" err="1" smtClean="0"/>
                        <a:t>rx</a:t>
                      </a:r>
                      <a:endParaRPr lang="zh-CN" altLang="en-US" sz="2000" dirty="0"/>
                    </a:p>
                  </a:txBody>
                  <a:tcPr/>
                </a:tc>
              </a:tr>
              <a:tr h="370840">
                <a:tc>
                  <a:txBody>
                    <a:bodyPr/>
                    <a:lstStyle/>
                    <a:p>
                      <a:r>
                        <a:rPr lang="en-US" altLang="zh-CN" sz="2000" dirty="0" smtClean="0"/>
                        <a:t>LW </a:t>
                      </a:r>
                      <a:r>
                        <a:rPr lang="en-US" altLang="zh-CN" sz="2000" dirty="0" err="1" smtClean="0"/>
                        <a:t>rx</a:t>
                      </a:r>
                      <a:r>
                        <a:rPr lang="en-US" altLang="zh-CN" sz="2000" dirty="0" smtClean="0"/>
                        <a:t>  </a:t>
                      </a:r>
                      <a:r>
                        <a:rPr lang="en-US" altLang="zh-CN" sz="2000" dirty="0" err="1" smtClean="0"/>
                        <a:t>ry</a:t>
                      </a:r>
                      <a:r>
                        <a:rPr lang="en-US" altLang="zh-CN" sz="2000" dirty="0" smtClean="0"/>
                        <a:t>  </a:t>
                      </a:r>
                      <a:r>
                        <a:rPr lang="en-US" altLang="zh-CN" sz="2000" dirty="0" err="1" smtClean="0"/>
                        <a:t>imm</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 I</a:t>
                      </a:r>
                      <a:r>
                        <a:rPr lang="zh-CN" altLang="en-US" sz="2000" dirty="0" smtClean="0"/>
                        <a:t>型指令</a:t>
                      </a:r>
                    </a:p>
                    <a:p>
                      <a:endParaRPr lang="zh-CN" altLang="en-US" sz="2000" dirty="0"/>
                    </a:p>
                  </a:txBody>
                  <a:tcPr/>
                </a:tc>
                <a:tc>
                  <a:txBody>
                    <a:bodyPr/>
                    <a:lstStyle/>
                    <a:p>
                      <a:r>
                        <a:rPr lang="zh-CN" altLang="en-US" sz="2000" dirty="0" smtClean="0"/>
                        <a:t>从内存中读取数据到寄存器</a:t>
                      </a:r>
                      <a:r>
                        <a:rPr lang="en-US" altLang="zh-CN" sz="2000" dirty="0" err="1" smtClean="0"/>
                        <a:t>ry</a:t>
                      </a:r>
                      <a:r>
                        <a:rPr lang="zh-CN" altLang="en-US" sz="2000" dirty="0" smtClean="0"/>
                        <a:t>中，内存地址为寄存器</a:t>
                      </a:r>
                      <a:r>
                        <a:rPr lang="en-US" altLang="zh-CN" sz="2000" dirty="0" err="1" smtClean="0"/>
                        <a:t>rx</a:t>
                      </a:r>
                      <a:r>
                        <a:rPr lang="zh-CN" altLang="en-US" sz="2000" dirty="0" smtClean="0"/>
                        <a:t>的内容与立即数</a:t>
                      </a:r>
                      <a:r>
                        <a:rPr lang="en-US" altLang="zh-CN" sz="2000" dirty="0" err="1" smtClean="0"/>
                        <a:t>imm</a:t>
                      </a:r>
                      <a:r>
                        <a:rPr lang="zh-CN" altLang="en-US" sz="2000" dirty="0" smtClean="0"/>
                        <a:t>（进行符号扩展后）之和</a:t>
                      </a:r>
                      <a:endParaRPr lang="zh-CN" altLang="en-US" sz="2000" dirty="0"/>
                    </a:p>
                  </a:txBody>
                  <a:tcPr/>
                </a:tc>
              </a:tr>
              <a:tr h="370840">
                <a:tc>
                  <a:txBody>
                    <a:bodyPr/>
                    <a:lstStyle/>
                    <a:p>
                      <a:r>
                        <a:rPr lang="en-US" altLang="zh-CN" sz="2000" dirty="0" err="1" smtClean="0"/>
                        <a:t>SWrx</a:t>
                      </a:r>
                      <a:r>
                        <a:rPr lang="en-US" altLang="zh-CN" sz="2000" dirty="0" smtClean="0"/>
                        <a:t>  </a:t>
                      </a:r>
                      <a:r>
                        <a:rPr lang="en-US" altLang="zh-CN" sz="2000" dirty="0" err="1" smtClean="0"/>
                        <a:t>ry</a:t>
                      </a:r>
                      <a:r>
                        <a:rPr lang="en-US" altLang="zh-CN" sz="2000" dirty="0" smtClean="0"/>
                        <a:t>  </a:t>
                      </a:r>
                      <a:r>
                        <a:rPr lang="en-US" altLang="zh-CN" sz="2000" dirty="0" err="1" smtClean="0"/>
                        <a:t>imm</a:t>
                      </a:r>
                      <a:endParaRPr lang="zh-CN" altLang="en-US" sz="2000" dirty="0"/>
                    </a:p>
                  </a:txBody>
                  <a:tcPr/>
                </a:tc>
                <a:tc>
                  <a:txBody>
                    <a:bodyPr/>
                    <a:lstStyle/>
                    <a:p>
                      <a:r>
                        <a:rPr lang="en-US" altLang="zh-CN" sz="2000" dirty="0" smtClean="0"/>
                        <a:t>I</a:t>
                      </a:r>
                      <a:r>
                        <a:rPr lang="zh-CN" altLang="en-US" sz="2000" dirty="0" smtClean="0"/>
                        <a:t>型指令</a:t>
                      </a:r>
                      <a:endParaRPr lang="zh-CN" altLang="en-US" sz="2000" dirty="0"/>
                    </a:p>
                  </a:txBody>
                  <a:tcPr/>
                </a:tc>
                <a:tc>
                  <a:txBody>
                    <a:bodyPr/>
                    <a:lstStyle/>
                    <a:p>
                      <a:r>
                        <a:rPr lang="zh-CN" altLang="en-US" sz="2000" dirty="0" smtClean="0"/>
                        <a:t>将寄存器</a:t>
                      </a:r>
                      <a:r>
                        <a:rPr lang="en-US" altLang="zh-CN" sz="2000" dirty="0" err="1" smtClean="0"/>
                        <a:t>ry</a:t>
                      </a:r>
                      <a:r>
                        <a:rPr lang="zh-CN" altLang="en-US" sz="2000" dirty="0" smtClean="0"/>
                        <a:t>的值写入到内存中，内存地址为寄存器</a:t>
                      </a:r>
                      <a:r>
                        <a:rPr lang="en-US" altLang="zh-CN" sz="2000" dirty="0" err="1" smtClean="0"/>
                        <a:t>rx</a:t>
                      </a:r>
                      <a:r>
                        <a:rPr lang="zh-CN" altLang="en-US" sz="2000" dirty="0" smtClean="0"/>
                        <a:t>的内容与立即数</a:t>
                      </a:r>
                      <a:r>
                        <a:rPr lang="en-US" altLang="zh-CN" sz="2000" dirty="0" err="1" smtClean="0"/>
                        <a:t>imm</a:t>
                      </a:r>
                      <a:r>
                        <a:rPr lang="zh-CN" altLang="en-US" sz="2000" dirty="0" smtClean="0"/>
                        <a:t>（进行符号扩展后）之和</a:t>
                      </a:r>
                      <a:endParaRPr lang="zh-CN" altLang="en-US" sz="2000" dirty="0"/>
                    </a:p>
                  </a:txBody>
                  <a:tcPr/>
                </a:tc>
              </a:tr>
              <a:tr h="370840">
                <a:tc>
                  <a:txBody>
                    <a:bodyPr/>
                    <a:lstStyle/>
                    <a:p>
                      <a:r>
                        <a:rPr lang="en-US" altLang="zh-CN" sz="2000" dirty="0" smtClean="0"/>
                        <a:t>ADDU </a:t>
                      </a:r>
                      <a:r>
                        <a:rPr lang="en-US" altLang="zh-CN" sz="2000" dirty="0" err="1" smtClean="0"/>
                        <a:t>rx</a:t>
                      </a:r>
                      <a:r>
                        <a:rPr lang="en-US" altLang="zh-CN" sz="2000" dirty="0" smtClean="0"/>
                        <a:t>  </a:t>
                      </a:r>
                      <a:r>
                        <a:rPr lang="en-US" altLang="zh-CN" sz="2000" dirty="0" err="1" smtClean="0"/>
                        <a:t>ry</a:t>
                      </a:r>
                      <a:r>
                        <a:rPr lang="en-US" altLang="zh-CN" sz="2000" dirty="0" smtClean="0"/>
                        <a:t>  </a:t>
                      </a:r>
                      <a:r>
                        <a:rPr lang="en-US" altLang="zh-CN" sz="2000" dirty="0" err="1" smtClean="0"/>
                        <a:t>rz</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R</a:t>
                      </a:r>
                      <a:r>
                        <a:rPr lang="zh-CN" altLang="en-US" sz="2000" dirty="0" smtClean="0"/>
                        <a:t>型指令</a:t>
                      </a:r>
                    </a:p>
                    <a:p>
                      <a:endParaRPr lang="zh-CN" altLang="en-US" sz="2000" dirty="0"/>
                    </a:p>
                  </a:txBody>
                  <a:tcPr/>
                </a:tc>
                <a:tc>
                  <a:txBody>
                    <a:bodyPr/>
                    <a:lstStyle/>
                    <a:p>
                      <a:r>
                        <a:rPr lang="zh-CN" altLang="en-US" sz="2000" dirty="0" smtClean="0"/>
                        <a:t>将寄存器</a:t>
                      </a:r>
                      <a:r>
                        <a:rPr lang="en-US" altLang="zh-CN" sz="2000" dirty="0" err="1" smtClean="0"/>
                        <a:t>rx</a:t>
                      </a:r>
                      <a:r>
                        <a:rPr lang="zh-CN" altLang="en-US" sz="2000" dirty="0" smtClean="0"/>
                        <a:t>与寄存器</a:t>
                      </a:r>
                      <a:r>
                        <a:rPr lang="en-US" altLang="zh-CN" sz="2000" dirty="0" err="1" smtClean="0"/>
                        <a:t>ry</a:t>
                      </a:r>
                      <a:r>
                        <a:rPr lang="zh-CN" altLang="en-US" sz="2000" dirty="0" smtClean="0"/>
                        <a:t>的值求和保存到寄存器</a:t>
                      </a:r>
                      <a:r>
                        <a:rPr lang="en-US" altLang="zh-CN" sz="2000" dirty="0" err="1" smtClean="0"/>
                        <a:t>rz</a:t>
                      </a:r>
                      <a:r>
                        <a:rPr lang="zh-CN" altLang="en-US" sz="2000" dirty="0" smtClean="0"/>
                        <a:t>中</a:t>
                      </a:r>
                      <a:endParaRPr lang="zh-CN" altLang="en-US" sz="2000" dirty="0"/>
                    </a:p>
                  </a:txBody>
                  <a:tcPr/>
                </a:tc>
              </a:tr>
              <a:tr h="370840">
                <a:tc>
                  <a:txBody>
                    <a:bodyPr/>
                    <a:lstStyle/>
                    <a:p>
                      <a:r>
                        <a:rPr lang="en-US" altLang="zh-CN" sz="2000" dirty="0" smtClean="0"/>
                        <a:t>ADDIU</a:t>
                      </a:r>
                      <a:r>
                        <a:rPr lang="en-US" altLang="zh-CN" sz="2000" baseline="0" dirty="0" smtClean="0"/>
                        <a:t> </a:t>
                      </a:r>
                      <a:r>
                        <a:rPr lang="en-US" altLang="zh-CN" sz="2000" baseline="0" dirty="0" err="1" smtClean="0"/>
                        <a:t>rx</a:t>
                      </a:r>
                      <a:r>
                        <a:rPr lang="en-US" altLang="zh-CN" sz="2000" baseline="0" dirty="0" smtClean="0"/>
                        <a:t>  </a:t>
                      </a:r>
                      <a:r>
                        <a:rPr lang="en-US" altLang="zh-CN" sz="2000" baseline="0" dirty="0" err="1" smtClean="0"/>
                        <a:t>imm</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 I</a:t>
                      </a:r>
                      <a:r>
                        <a:rPr lang="zh-CN" altLang="en-US" sz="2000" dirty="0" smtClean="0"/>
                        <a:t>型指令</a:t>
                      </a:r>
                    </a:p>
                    <a:p>
                      <a:endParaRPr lang="zh-CN" altLang="en-US" sz="2000" dirty="0"/>
                    </a:p>
                  </a:txBody>
                  <a:tcPr/>
                </a:tc>
                <a:tc>
                  <a:txBody>
                    <a:bodyPr/>
                    <a:lstStyle/>
                    <a:p>
                      <a:r>
                        <a:rPr lang="zh-CN" altLang="en-US" sz="2000" dirty="0" smtClean="0"/>
                        <a:t>对立即数</a:t>
                      </a:r>
                      <a:r>
                        <a:rPr lang="en-US" altLang="zh-CN" sz="2000" dirty="0" err="1" smtClean="0"/>
                        <a:t>imm</a:t>
                      </a:r>
                      <a:r>
                        <a:rPr lang="zh-CN" altLang="en-US" sz="2000" dirty="0" smtClean="0"/>
                        <a:t>进行符号扩展后与寄存器</a:t>
                      </a:r>
                      <a:r>
                        <a:rPr lang="en-US" altLang="zh-CN" sz="2000" dirty="0" err="1" smtClean="0"/>
                        <a:t>rx</a:t>
                      </a:r>
                      <a:r>
                        <a:rPr lang="zh-CN" altLang="en-US" sz="2000" dirty="0" smtClean="0"/>
                        <a:t>求和结果保存到寄存器</a:t>
                      </a:r>
                      <a:r>
                        <a:rPr lang="en-US" altLang="zh-CN" sz="2000" dirty="0" err="1" smtClean="0"/>
                        <a:t>rx</a:t>
                      </a:r>
                      <a:r>
                        <a:rPr lang="zh-CN" altLang="en-US" sz="2000" dirty="0" smtClean="0"/>
                        <a:t>中</a:t>
                      </a:r>
                      <a:endParaRPr lang="zh-CN" altLang="en-US" sz="2000" dirty="0"/>
                    </a:p>
                  </a:txBody>
                  <a:tcPr/>
                </a:tc>
              </a:tr>
              <a:tr h="370840">
                <a:tc>
                  <a:txBody>
                    <a:bodyPr/>
                    <a:lstStyle/>
                    <a:p>
                      <a:r>
                        <a:rPr lang="en-US" altLang="zh-CN" sz="2000" dirty="0" smtClean="0"/>
                        <a:t>BNEZ  </a:t>
                      </a:r>
                      <a:r>
                        <a:rPr lang="en-US" altLang="zh-CN" sz="2000" dirty="0" err="1" smtClean="0"/>
                        <a:t>rx</a:t>
                      </a:r>
                      <a:r>
                        <a:rPr lang="en-US" altLang="zh-CN" sz="2000" dirty="0" smtClean="0"/>
                        <a:t>  </a:t>
                      </a:r>
                      <a:r>
                        <a:rPr lang="en-US" altLang="zh-CN" sz="2000" dirty="0" err="1" smtClean="0"/>
                        <a:t>imm</a:t>
                      </a:r>
                      <a:endParaRPr lang="zh-CN" altLang="en-US" sz="2000" dirty="0"/>
                    </a:p>
                  </a:txBody>
                  <a:tcPr/>
                </a:tc>
                <a:tc>
                  <a:txBody>
                    <a:bodyPr/>
                    <a:lstStyle/>
                    <a:p>
                      <a:r>
                        <a:rPr lang="en-US" altLang="zh-CN" sz="2000" dirty="0" smtClean="0"/>
                        <a:t>B</a:t>
                      </a:r>
                      <a:r>
                        <a:rPr lang="zh-CN" altLang="en-US" sz="2000" dirty="0" smtClean="0"/>
                        <a:t>型指令</a:t>
                      </a:r>
                      <a:endParaRPr lang="zh-CN" altLang="en-US" sz="2000" dirty="0"/>
                    </a:p>
                  </a:txBody>
                  <a:tcPr/>
                </a:tc>
                <a:tc>
                  <a:txBody>
                    <a:bodyPr/>
                    <a:lstStyle/>
                    <a:p>
                      <a:r>
                        <a:rPr lang="zh-CN" altLang="en-US" sz="2000" dirty="0" smtClean="0"/>
                        <a:t>若寄存器</a:t>
                      </a:r>
                      <a:r>
                        <a:rPr lang="en-US" altLang="zh-CN" sz="2000" dirty="0" err="1" smtClean="0"/>
                        <a:t>rx</a:t>
                      </a:r>
                      <a:r>
                        <a:rPr lang="zh-CN" altLang="en-US" sz="2000" dirty="0" smtClean="0"/>
                        <a:t>的值不为</a:t>
                      </a:r>
                      <a:r>
                        <a:rPr lang="en-US" altLang="zh-CN" sz="2000" dirty="0" smtClean="0"/>
                        <a:t>0</a:t>
                      </a:r>
                      <a:r>
                        <a:rPr lang="zh-CN" altLang="en-US" sz="2000" dirty="0" smtClean="0"/>
                        <a:t>，则跳转到目的地址执行，否则顺序</a:t>
                      </a:r>
                      <a:endParaRPr lang="zh-CN" altLang="en-US" sz="2000" dirty="0"/>
                    </a:p>
                  </a:txBody>
                  <a:tcPr/>
                </a:tc>
              </a:tr>
            </a:tbl>
          </a:graphicData>
        </a:graphic>
      </p:graphicFrame>
      <p:sp>
        <p:nvSpPr>
          <p:cNvPr id="5" name="标题 1"/>
          <p:cNvSpPr>
            <a:spLocks noGrp="1"/>
          </p:cNvSpPr>
          <p:nvPr>
            <p:ph type="title"/>
          </p:nvPr>
        </p:nvSpPr>
        <p:spPr>
          <a:xfrm>
            <a:off x="1435608" y="-171400"/>
            <a:ext cx="7498080" cy="1143000"/>
          </a:xfrm>
        </p:spPr>
        <p:txBody>
          <a:bodyPr/>
          <a:lstStyle/>
          <a:p>
            <a:r>
              <a:rPr lang="zh-CN" altLang="en-US" dirty="0" smtClean="0"/>
              <a:t>指令系统（我们的任务）</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THCO MIPS</a:t>
            </a:r>
            <a:r>
              <a:rPr lang="zh-CN" altLang="en-US" dirty="0" smtClean="0"/>
              <a:t>汇编语言程序设计</a:t>
            </a:r>
            <a:endParaRPr lang="zh-CN" altLang="en-US" dirty="0"/>
          </a:p>
        </p:txBody>
      </p:sp>
      <p:sp>
        <p:nvSpPr>
          <p:cNvPr id="3" name="内容占位符 2"/>
          <p:cNvSpPr>
            <a:spLocks noGrp="1"/>
          </p:cNvSpPr>
          <p:nvPr>
            <p:ph idx="1"/>
          </p:nvPr>
        </p:nvSpPr>
        <p:spPr/>
        <p:txBody>
          <a:bodyPr/>
          <a:lstStyle/>
          <a:p>
            <a:r>
              <a:rPr lang="zh-CN" altLang="en-US" dirty="0" smtClean="0"/>
              <a:t>模拟器</a:t>
            </a:r>
            <a:endParaRPr lang="en-US" altLang="zh-CN" dirty="0" smtClean="0"/>
          </a:p>
          <a:p>
            <a:r>
              <a:rPr lang="zh-CN" altLang="en-US" dirty="0" smtClean="0"/>
              <a:t>功能：对</a:t>
            </a:r>
            <a:r>
              <a:rPr lang="en-US" altLang="zh-CN" dirty="0" smtClean="0"/>
              <a:t>THCO MIPS</a:t>
            </a:r>
            <a:r>
              <a:rPr lang="zh-CN" altLang="en-US" dirty="0" smtClean="0"/>
              <a:t>指令系统进行指令级功能模拟</a:t>
            </a:r>
            <a:endParaRPr lang="en-US" altLang="zh-CN" dirty="0" smtClean="0"/>
          </a:p>
          <a:p>
            <a:r>
              <a:rPr lang="zh-CN" altLang="en-US" dirty="0" smtClean="0"/>
              <a:t>高级语言实现</a:t>
            </a:r>
            <a:endParaRPr lang="en-US" altLang="zh-CN" dirty="0" smtClean="0"/>
          </a:p>
          <a:p>
            <a:r>
              <a:rPr lang="zh-CN" altLang="en-US" dirty="0" smtClean="0"/>
              <a:t>可完成汇编</a:t>
            </a:r>
            <a:r>
              <a:rPr lang="en-US" altLang="zh-CN" dirty="0" smtClean="0"/>
              <a:t>(ea)</a:t>
            </a:r>
            <a:r>
              <a:rPr lang="zh-CN" altLang="en-US" dirty="0" smtClean="0"/>
              <a:t>、反汇编</a:t>
            </a:r>
            <a:r>
              <a:rPr lang="en-US" altLang="zh-CN" dirty="0" smtClean="0"/>
              <a:t>(u)</a:t>
            </a:r>
            <a:r>
              <a:rPr lang="zh-CN" altLang="en-US" dirty="0" smtClean="0"/>
              <a:t>、查看</a:t>
            </a:r>
            <a:r>
              <a:rPr lang="en-US" altLang="zh-CN" dirty="0" smtClean="0"/>
              <a:t>/</a:t>
            </a:r>
            <a:r>
              <a:rPr lang="zh-CN" altLang="en-US" dirty="0" smtClean="0"/>
              <a:t>设置寄存器</a:t>
            </a:r>
            <a:r>
              <a:rPr lang="en-US" altLang="zh-CN" dirty="0" smtClean="0"/>
              <a:t>(r/</a:t>
            </a:r>
            <a:r>
              <a:rPr lang="en-US" altLang="zh-CN" dirty="0" err="1" smtClean="0"/>
              <a:t>sr</a:t>
            </a:r>
            <a:r>
              <a:rPr lang="en-US" altLang="zh-CN" dirty="0" smtClean="0"/>
              <a:t>)</a:t>
            </a:r>
            <a:r>
              <a:rPr lang="zh-CN" altLang="en-US" dirty="0" smtClean="0"/>
              <a:t>、单步</a:t>
            </a:r>
            <a:r>
              <a:rPr lang="en-US" altLang="zh-CN" dirty="0" smtClean="0"/>
              <a:t>/</a:t>
            </a:r>
            <a:r>
              <a:rPr lang="zh-CN" altLang="en-US" dirty="0" smtClean="0"/>
              <a:t>连续运行</a:t>
            </a:r>
            <a:r>
              <a:rPr lang="en-US" altLang="zh-CN" dirty="0" smtClean="0"/>
              <a:t>(s/c)</a:t>
            </a:r>
            <a:r>
              <a:rPr lang="zh-CN" altLang="en-US" dirty="0" smtClean="0"/>
              <a:t>、断点</a:t>
            </a:r>
            <a:r>
              <a:rPr lang="en-US" altLang="zh-CN" dirty="0" smtClean="0"/>
              <a:t>(b/db/lb)</a:t>
            </a:r>
            <a:r>
              <a:rPr lang="zh-CN" altLang="en-US" dirty="0" smtClean="0"/>
              <a:t>、重写启动</a:t>
            </a:r>
            <a:r>
              <a:rPr lang="en-US" altLang="zh-CN" dirty="0" smtClean="0"/>
              <a:t>(restart)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a:t>
            </a:r>
            <a:endParaRPr lang="zh-CN" altLang="en-US" dirty="0"/>
          </a:p>
        </p:txBody>
      </p:sp>
      <p:sp>
        <p:nvSpPr>
          <p:cNvPr id="3" name="内容占位符 2"/>
          <p:cNvSpPr>
            <a:spLocks noGrp="1"/>
          </p:cNvSpPr>
          <p:nvPr>
            <p:ph idx="1"/>
          </p:nvPr>
        </p:nvSpPr>
        <p:spPr/>
        <p:txBody>
          <a:bodyPr/>
          <a:lstStyle/>
          <a:p>
            <a:r>
              <a:rPr lang="zh-CN" altLang="en-US" dirty="0" smtClean="0"/>
              <a:t>确定小组指令系统</a:t>
            </a:r>
            <a:endParaRPr lang="en-US" altLang="zh-CN" dirty="0" smtClean="0"/>
          </a:p>
          <a:p>
            <a:r>
              <a:rPr lang="zh-CN" altLang="en-US" dirty="0" smtClean="0"/>
              <a:t>编写测试程序，要求使用本小组欲设计的指令</a:t>
            </a:r>
            <a:endParaRPr lang="en-US" altLang="zh-CN" dirty="0" smtClean="0"/>
          </a:p>
          <a:p>
            <a:pPr lvl="1"/>
            <a:r>
              <a:rPr lang="zh-CN" altLang="en-US" dirty="0" smtClean="0"/>
              <a:t>编写汇编程序完成</a:t>
            </a:r>
            <a:r>
              <a:rPr lang="en-US" altLang="zh-CN" dirty="0" smtClean="0"/>
              <a:t>1</a:t>
            </a:r>
            <a:r>
              <a:rPr lang="zh-CN" altLang="en-US" dirty="0" smtClean="0"/>
              <a:t>到</a:t>
            </a:r>
            <a:r>
              <a:rPr lang="en-US" altLang="zh-CN" dirty="0" smtClean="0"/>
              <a:t>10</a:t>
            </a:r>
            <a:r>
              <a:rPr lang="zh-CN" altLang="en-US" dirty="0" smtClean="0"/>
              <a:t>的累加</a:t>
            </a:r>
            <a:endParaRPr lang="en-US" altLang="zh-CN" dirty="0" smtClean="0"/>
          </a:p>
          <a:p>
            <a:pPr lvl="1"/>
            <a:r>
              <a:rPr lang="zh-CN" altLang="en-US" dirty="0" smtClean="0"/>
              <a:t>编写冒泡排序的汇编程序</a:t>
            </a:r>
            <a:endParaRPr lang="en-US" altLang="zh-CN" dirty="0" smtClean="0"/>
          </a:p>
          <a:p>
            <a:r>
              <a:rPr lang="zh-CN" altLang="en-US" dirty="0" smtClean="0"/>
              <a:t>使用</a:t>
            </a:r>
            <a:r>
              <a:rPr lang="en-US" altLang="zh-CN" dirty="0" smtClean="0"/>
              <a:t>THINPAD</a:t>
            </a:r>
            <a:r>
              <a:rPr lang="zh-CN" altLang="en-US" dirty="0" smtClean="0"/>
              <a:t>教学计算机模拟器调试程序</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我们的任务？</a:t>
            </a:r>
            <a:endParaRPr lang="zh-CN" altLang="en-US" dirty="0"/>
          </a:p>
        </p:txBody>
      </p:sp>
      <p:sp>
        <p:nvSpPr>
          <p:cNvPr id="3" name="内容占位符 2"/>
          <p:cNvSpPr>
            <a:spLocks noGrp="1"/>
          </p:cNvSpPr>
          <p:nvPr>
            <p:ph idx="1"/>
          </p:nvPr>
        </p:nvSpPr>
        <p:spPr/>
        <p:txBody>
          <a:bodyPr/>
          <a:lstStyle/>
          <a:p>
            <a:r>
              <a:rPr lang="zh-CN" altLang="en-US" dirty="0" smtClean="0"/>
              <a:t>奋战三星期，做台计算机</a:t>
            </a:r>
            <a:endParaRPr lang="en-US" altLang="zh-CN" dirty="0" smtClean="0"/>
          </a:p>
          <a:p>
            <a:r>
              <a:rPr lang="zh-CN" altLang="en-US" dirty="0" smtClean="0"/>
              <a:t>完成计算机的中央处理器和部分外设的设计，使之能够运行操作系统（监控程序）</a:t>
            </a:r>
            <a:endParaRPr lang="en-US" altLang="zh-CN" dirty="0" smtClean="0"/>
          </a:p>
          <a:p>
            <a:r>
              <a:rPr lang="zh-CN" altLang="en-US" dirty="0" smtClean="0"/>
              <a:t>中央处理器支持</a:t>
            </a:r>
            <a:r>
              <a:rPr lang="en-US" altLang="zh-CN" dirty="0" smtClean="0"/>
              <a:t>44</a:t>
            </a:r>
            <a:r>
              <a:rPr lang="zh-CN" altLang="en-US" dirty="0" smtClean="0"/>
              <a:t>条</a:t>
            </a:r>
            <a:r>
              <a:rPr lang="en-US" altLang="zh-CN" dirty="0" smtClean="0"/>
              <a:t>16</a:t>
            </a:r>
            <a:r>
              <a:rPr lang="zh-CN" altLang="en-US" dirty="0" smtClean="0"/>
              <a:t>位</a:t>
            </a:r>
            <a:r>
              <a:rPr lang="en-US" altLang="zh-CN" dirty="0" smtClean="0"/>
              <a:t>MIPS</a:t>
            </a:r>
            <a:r>
              <a:rPr lang="zh-CN" altLang="en-US" dirty="0" smtClean="0"/>
              <a:t>指令，采用流水线技术实现</a:t>
            </a:r>
            <a:endParaRPr lang="zh-CN" altLang="en-US" dirty="0"/>
          </a:p>
        </p:txBody>
      </p:sp>
      <p:sp>
        <p:nvSpPr>
          <p:cNvPr id="4" name="内容占位符 2"/>
          <p:cNvSpPr txBox="1">
            <a:spLocks/>
          </p:cNvSpPr>
          <p:nvPr/>
        </p:nvSpPr>
        <p:spPr>
          <a:xfrm>
            <a:off x="1475656" y="1484784"/>
            <a:ext cx="7498080" cy="4800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设计一</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个至少包含七</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条指令的多周期</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CPU</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，数据总线</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16</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位，地址总线</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18</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位，具有</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8</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个</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16</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位寄存器，该</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CPU</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能够在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THINPAD</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教学计算机上运行，能够访问实验板上的内存，并通过简单的程序设计。</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3">
                                            <p:txEl>
                                              <p:pRg st="0" end="0"/>
                                            </p:txEl>
                                          </p:spTgt>
                                        </p:tgtEl>
                                      </p:cBhvr>
                                    </p:animEffect>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3">
                                            <p:txEl>
                                              <p:pRg st="1" end="1"/>
                                            </p:txEl>
                                          </p:spTgt>
                                        </p:tgtEl>
                                      </p:cBhvr>
                                    </p:animEffect>
                                    <p:set>
                                      <p:cBhvr>
                                        <p:cTn id="2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3">
                                            <p:txEl>
                                              <p:pRg st="2" end="2"/>
                                            </p:txEl>
                                          </p:spTgt>
                                        </p:tgtEl>
                                      </p:cBhvr>
                                    </p:animEffect>
                                    <p:set>
                                      <p:cBhvr>
                                        <p:cTn id="3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blinds(horizontal)">
                                      <p:cBhvr>
                                        <p:cTn id="4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设计</a:t>
            </a:r>
            <a:endParaRPr lang="zh-CN" altLang="en-US" dirty="0"/>
          </a:p>
        </p:txBody>
      </p:sp>
      <p:pic>
        <p:nvPicPr>
          <p:cNvPr id="4" name="内容占位符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100" y="1556793"/>
            <a:ext cx="7499350" cy="39612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设计</a:t>
            </a:r>
            <a:endParaRPr lang="zh-CN" altLang="en-US" dirty="0"/>
          </a:p>
        </p:txBody>
      </p:sp>
      <p:graphicFrame>
        <p:nvGraphicFramePr>
          <p:cNvPr id="5122" name="Object 2"/>
          <p:cNvGraphicFramePr>
            <a:graphicFrameLocks noGrp="1"/>
          </p:cNvGraphicFramePr>
          <p:nvPr>
            <p:ph idx="1"/>
          </p:nvPr>
        </p:nvGraphicFramePr>
        <p:xfrm>
          <a:off x="1435100" y="2075982"/>
          <a:ext cx="7499350" cy="3544236"/>
        </p:xfrm>
        <a:graphic>
          <a:graphicData uri="http://schemas.openxmlformats.org/presentationml/2006/ole">
            <mc:AlternateContent xmlns:mc="http://schemas.openxmlformats.org/markup-compatibility/2006">
              <mc:Choice xmlns:v="urn:schemas-microsoft-com:vml" Requires="v">
                <p:oleObj spid="_x0000_s5125" r:id="rId3" imgW="21374218" imgH="10105968" progId="Visio.Drawing.15">
                  <p:embed/>
                </p:oleObj>
              </mc:Choice>
              <mc:Fallback>
                <p:oleObj r:id="rId3" imgW="21374218" imgH="10105968" progId="Visio.Drawing.15">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2075982"/>
                        <a:ext cx="7499350" cy="3544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、确定数据通路</a:t>
            </a:r>
            <a:endParaRPr lang="zh-CN" altLang="en-US" dirty="0"/>
          </a:p>
        </p:txBody>
      </p:sp>
      <p:sp>
        <p:nvSpPr>
          <p:cNvPr id="3" name="内容占位符 2"/>
          <p:cNvSpPr>
            <a:spLocks noGrp="1"/>
          </p:cNvSpPr>
          <p:nvPr>
            <p:ph idx="1"/>
          </p:nvPr>
        </p:nvSpPr>
        <p:spPr/>
        <p:txBody>
          <a:bodyPr/>
          <a:lstStyle/>
          <a:p>
            <a:r>
              <a:rPr lang="zh-CN" altLang="en-US" dirty="0" smtClean="0"/>
              <a:t>分析每条指令执行时需要哪些部件</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取指和程序计数器自增</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331640" y="1109587"/>
            <a:ext cx="7344816" cy="5220132"/>
          </a:xfrm>
          <a:prstGeom prst="rect">
            <a:avLst/>
          </a:prstGeom>
          <a:noFill/>
          <a:ln w="9525">
            <a:noFill/>
            <a:miter lim="800000"/>
            <a:headEnd/>
            <a:tailEnd/>
          </a:ln>
        </p:spPr>
      </p:pic>
      <p:sp>
        <p:nvSpPr>
          <p:cNvPr id="5" name="TextBox 4"/>
          <p:cNvSpPr txBox="1"/>
          <p:nvPr/>
        </p:nvSpPr>
        <p:spPr>
          <a:xfrm>
            <a:off x="5436096" y="3131676"/>
            <a:ext cx="360040" cy="369332"/>
          </a:xfrm>
          <a:prstGeom prst="rect">
            <a:avLst/>
          </a:prstGeom>
          <a:solidFill>
            <a:schemeClr val="bg1"/>
          </a:solid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1</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blinds(horizontal)">
                                      <p:cBhvr>
                                        <p:cTn id="10"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a:t>
            </a:r>
            <a:r>
              <a:rPr lang="zh-CN" altLang="en-US" dirty="0" smtClean="0"/>
              <a:t>型</a:t>
            </a:r>
            <a:r>
              <a:rPr lang="zh-CN" altLang="en-US" dirty="0" smtClean="0"/>
              <a:t>指令（</a:t>
            </a:r>
            <a:r>
              <a:rPr lang="en-US" altLang="zh-CN" sz="4400" dirty="0" smtClean="0"/>
              <a:t>ADDU </a:t>
            </a:r>
            <a:r>
              <a:rPr lang="en-US" altLang="zh-CN" sz="4400" dirty="0" err="1"/>
              <a:t>rx</a:t>
            </a:r>
            <a:r>
              <a:rPr lang="en-US" altLang="zh-CN" sz="4400" dirty="0"/>
              <a:t>  </a:t>
            </a:r>
            <a:r>
              <a:rPr lang="en-US" altLang="zh-CN" sz="4400" dirty="0" err="1"/>
              <a:t>ry</a:t>
            </a:r>
            <a:r>
              <a:rPr lang="en-US" altLang="zh-CN" sz="4400" dirty="0"/>
              <a:t>  </a:t>
            </a:r>
            <a:r>
              <a:rPr lang="en-US" altLang="zh-CN" sz="4400" dirty="0" err="1" smtClean="0"/>
              <a:t>rz</a:t>
            </a:r>
            <a:r>
              <a:rPr lang="zh-CN" altLang="en-US" sz="4400" dirty="0" smtClean="0"/>
              <a:t>）</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460499" y="1844824"/>
            <a:ext cx="7262813" cy="3222476"/>
          </a:xfrm>
          <a:prstGeom prst="rect">
            <a:avLst/>
          </a:prstGeom>
          <a:noFill/>
          <a:ln w="9525">
            <a:noFill/>
            <a:miter lim="800000"/>
            <a:headEnd/>
            <a:tailEnd/>
          </a:ln>
        </p:spPr>
      </p:pic>
      <p:sp>
        <p:nvSpPr>
          <p:cNvPr id="5" name="TextBox 4"/>
          <p:cNvSpPr txBox="1"/>
          <p:nvPr/>
        </p:nvSpPr>
        <p:spPr>
          <a:xfrm>
            <a:off x="2483768" y="1844824"/>
            <a:ext cx="216024" cy="369332"/>
          </a:xfrm>
          <a:prstGeom prst="rect">
            <a:avLst/>
          </a:prstGeom>
          <a:solidFill>
            <a:schemeClr val="bg1"/>
          </a:solidFill>
        </p:spPr>
        <p:txBody>
          <a:bodyPr wrap="square" rtlCol="0">
            <a:spAutoFit/>
          </a:bodyPr>
          <a:lstStyle/>
          <a:p>
            <a:r>
              <a:rPr lang="en-US" altLang="zh-CN" dirty="0" smtClean="0"/>
              <a:t>3</a:t>
            </a:r>
            <a:endParaRPr lang="zh-CN" altLang="en-US" dirty="0"/>
          </a:p>
        </p:txBody>
      </p:sp>
      <p:sp>
        <p:nvSpPr>
          <p:cNvPr id="6" name="TextBox 5"/>
          <p:cNvSpPr txBox="1"/>
          <p:nvPr/>
        </p:nvSpPr>
        <p:spPr>
          <a:xfrm>
            <a:off x="2483768" y="2411596"/>
            <a:ext cx="216024" cy="369332"/>
          </a:xfrm>
          <a:prstGeom prst="rect">
            <a:avLst/>
          </a:prstGeom>
          <a:solidFill>
            <a:schemeClr val="bg1"/>
          </a:solidFill>
        </p:spPr>
        <p:txBody>
          <a:bodyPr wrap="square" rtlCol="0">
            <a:spAutoFit/>
          </a:bodyPr>
          <a:lstStyle/>
          <a:p>
            <a:r>
              <a:rPr lang="en-US" altLang="zh-CN" dirty="0" smtClean="0"/>
              <a:t>3</a:t>
            </a:r>
            <a:endParaRPr lang="zh-CN" altLang="en-US" dirty="0"/>
          </a:p>
        </p:txBody>
      </p:sp>
      <p:sp>
        <p:nvSpPr>
          <p:cNvPr id="7" name="TextBox 6"/>
          <p:cNvSpPr txBox="1"/>
          <p:nvPr/>
        </p:nvSpPr>
        <p:spPr>
          <a:xfrm>
            <a:off x="2483768" y="2996952"/>
            <a:ext cx="216024" cy="369332"/>
          </a:xfrm>
          <a:prstGeom prst="rect">
            <a:avLst/>
          </a:prstGeom>
          <a:solidFill>
            <a:schemeClr val="bg1"/>
          </a:solidFill>
        </p:spPr>
        <p:txBody>
          <a:bodyPr wrap="square" rtlCol="0">
            <a:spAutoFit/>
          </a:bodyPr>
          <a:lstStyle/>
          <a:p>
            <a:r>
              <a:rPr lang="en-US" altLang="zh-CN" dirty="0" smtClean="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LW/SW</a:t>
            </a:r>
            <a:r>
              <a:rPr lang="zh-CN" altLang="en-US" dirty="0" smtClean="0"/>
              <a:t>指令（</a:t>
            </a:r>
            <a:r>
              <a:rPr lang="en-US" altLang="zh-CN" sz="4400" dirty="0" smtClean="0"/>
              <a:t>LW </a:t>
            </a:r>
            <a:r>
              <a:rPr lang="en-US" altLang="zh-CN" sz="4400" dirty="0" err="1"/>
              <a:t>rx</a:t>
            </a:r>
            <a:r>
              <a:rPr lang="en-US" altLang="zh-CN" sz="4400" dirty="0"/>
              <a:t>  </a:t>
            </a:r>
            <a:r>
              <a:rPr lang="en-US" altLang="zh-CN" sz="4400" dirty="0" err="1"/>
              <a:t>ry</a:t>
            </a:r>
            <a:r>
              <a:rPr lang="en-US" altLang="zh-CN" sz="4400" dirty="0"/>
              <a:t>  </a:t>
            </a:r>
            <a:r>
              <a:rPr lang="en-US" altLang="zh-CN" sz="4400" dirty="0" err="1" smtClean="0"/>
              <a:t>imm</a:t>
            </a:r>
            <a:r>
              <a:rPr lang="zh-CN" altLang="en-US" sz="4400" dirty="0" smtClean="0"/>
              <a:t>）</a:t>
            </a:r>
            <a:endParaRPr lang="zh-CN" alt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619672" y="4005064"/>
            <a:ext cx="7266483" cy="2088232"/>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1403648" y="1196752"/>
            <a:ext cx="7262813" cy="2520280"/>
          </a:xfrm>
          <a:prstGeom prst="rect">
            <a:avLst/>
          </a:prstGeom>
          <a:noFill/>
          <a:ln w="9525">
            <a:noFill/>
            <a:miter lim="800000"/>
            <a:headEnd/>
            <a:tailEnd/>
          </a:ln>
        </p:spPr>
      </p:pic>
      <p:sp>
        <p:nvSpPr>
          <p:cNvPr id="8" name="TextBox 7"/>
          <p:cNvSpPr txBox="1"/>
          <p:nvPr/>
        </p:nvSpPr>
        <p:spPr>
          <a:xfrm>
            <a:off x="5940152" y="4581128"/>
            <a:ext cx="288032" cy="369332"/>
          </a:xfrm>
          <a:prstGeom prst="rect">
            <a:avLst/>
          </a:prstGeom>
          <a:solidFill>
            <a:schemeClr val="bg1"/>
          </a:solidFill>
        </p:spPr>
        <p:txBody>
          <a:bodyPr wrap="square" rtlCol="0">
            <a:spAutoFit/>
          </a:bodyPr>
          <a:lstStyle/>
          <a:p>
            <a:r>
              <a:rPr lang="en-US" altLang="zh-CN" dirty="0" smtClean="0"/>
              <a:t>8</a:t>
            </a:r>
            <a:endParaRPr lang="zh-CN" altLang="en-US" dirty="0"/>
          </a:p>
        </p:txBody>
      </p:sp>
      <p:sp>
        <p:nvSpPr>
          <p:cNvPr id="9" name="TextBox 8"/>
          <p:cNvSpPr txBox="1"/>
          <p:nvPr/>
        </p:nvSpPr>
        <p:spPr>
          <a:xfrm>
            <a:off x="7236296" y="4581128"/>
            <a:ext cx="432048" cy="369332"/>
          </a:xfrm>
          <a:prstGeom prst="rect">
            <a:avLst/>
          </a:prstGeom>
          <a:solidFill>
            <a:schemeClr val="bg1"/>
          </a:solidFill>
        </p:spPr>
        <p:txBody>
          <a:bodyPr wrap="square" rtlCol="0">
            <a:spAutoFit/>
          </a:bodyPr>
          <a:lstStyle/>
          <a:p>
            <a:r>
              <a:rPr lang="en-US" altLang="zh-CN" dirty="0" smtClean="0"/>
              <a:t>16</a:t>
            </a:r>
            <a:endParaRPr lang="zh-CN" altLang="en-US" dirty="0"/>
          </a:p>
        </p:txBody>
      </p:sp>
      <p:sp>
        <p:nvSpPr>
          <p:cNvPr id="10" name="TextBox 9"/>
          <p:cNvSpPr txBox="1"/>
          <p:nvPr/>
        </p:nvSpPr>
        <p:spPr>
          <a:xfrm>
            <a:off x="2483768" y="1556792"/>
            <a:ext cx="216024" cy="369332"/>
          </a:xfrm>
          <a:prstGeom prst="rect">
            <a:avLst/>
          </a:prstGeom>
          <a:solidFill>
            <a:schemeClr val="bg1"/>
          </a:solidFill>
        </p:spPr>
        <p:txBody>
          <a:bodyPr wrap="square" rtlCol="0">
            <a:spAutoFit/>
          </a:bodyPr>
          <a:lstStyle/>
          <a:p>
            <a:r>
              <a:rPr lang="en-US" altLang="zh-CN" dirty="0" smtClean="0"/>
              <a:t>3</a:t>
            </a:r>
            <a:endParaRPr lang="zh-CN" altLang="en-US" dirty="0"/>
          </a:p>
        </p:txBody>
      </p:sp>
      <p:sp>
        <p:nvSpPr>
          <p:cNvPr id="11" name="TextBox 10"/>
          <p:cNvSpPr txBox="1"/>
          <p:nvPr/>
        </p:nvSpPr>
        <p:spPr>
          <a:xfrm>
            <a:off x="2411760" y="2082334"/>
            <a:ext cx="216024" cy="338554"/>
          </a:xfrm>
          <a:prstGeom prst="rect">
            <a:avLst/>
          </a:prstGeom>
          <a:solidFill>
            <a:schemeClr val="bg1"/>
          </a:solidFill>
        </p:spPr>
        <p:txBody>
          <a:bodyPr wrap="square" rtlCol="0">
            <a:spAutoFit/>
          </a:bodyPr>
          <a:lstStyle/>
          <a:p>
            <a:r>
              <a:rPr lang="en-US" altLang="zh-CN" sz="1600" dirty="0" smtClean="0"/>
              <a:t>3</a:t>
            </a:r>
            <a:endParaRPr lang="zh-CN" altLang="en-US" sz="1600" dirty="0"/>
          </a:p>
        </p:txBody>
      </p:sp>
      <p:sp>
        <p:nvSpPr>
          <p:cNvPr id="12" name="TextBox 11"/>
          <p:cNvSpPr txBox="1"/>
          <p:nvPr/>
        </p:nvSpPr>
        <p:spPr>
          <a:xfrm>
            <a:off x="2483768" y="1124744"/>
            <a:ext cx="216024" cy="338554"/>
          </a:xfrm>
          <a:prstGeom prst="rect">
            <a:avLst/>
          </a:prstGeom>
          <a:solidFill>
            <a:schemeClr val="bg1"/>
          </a:solidFill>
        </p:spPr>
        <p:txBody>
          <a:bodyPr wrap="square" rtlCol="0">
            <a:spAutoFit/>
          </a:bodyPr>
          <a:lstStyle/>
          <a:p>
            <a:r>
              <a:rPr lang="en-US" altLang="zh-CN" sz="1600" dirty="0" smtClean="0"/>
              <a:t>3</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242"/>
                                        </p:tgtEl>
                                        <p:attrNameLst>
                                          <p:attrName>style.visibility</p:attrName>
                                        </p:attrNameLst>
                                      </p:cBhvr>
                                      <p:to>
                                        <p:strVal val="visible"/>
                                      </p:to>
                                    </p:set>
                                    <p:animEffect transition="in" filter="blinds(horizontal)">
                                      <p:cBhvr>
                                        <p:cTn id="21" dur="500"/>
                                        <p:tgtEl>
                                          <p:spTgt spid="1024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a:t>
            </a:r>
            <a:r>
              <a:rPr lang="en-US" altLang="zh-CN" dirty="0" smtClean="0"/>
              <a:t>R</a:t>
            </a:r>
            <a:r>
              <a:rPr lang="zh-CN" altLang="en-US" dirty="0" smtClean="0"/>
              <a:t>型指令和</a:t>
            </a:r>
            <a:r>
              <a:rPr lang="en-US" altLang="zh-CN" dirty="0" smtClean="0"/>
              <a:t>LW/SW</a:t>
            </a:r>
            <a:r>
              <a:rPr lang="zh-CN" altLang="en-US" dirty="0" smtClean="0"/>
              <a:t>指令合并</a:t>
            </a:r>
            <a:endParaRPr lang="zh-CN" altLang="en-US" dirty="0"/>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srcRect/>
          <a:stretch>
            <a:fillRect/>
          </a:stretch>
        </p:blipFill>
        <p:spPr bwMode="auto">
          <a:xfrm>
            <a:off x="1187624" y="1268760"/>
            <a:ext cx="7884383" cy="4896544"/>
          </a:xfrm>
          <a:prstGeom prst="rect">
            <a:avLst/>
          </a:prstGeom>
          <a:noFill/>
          <a:ln w="9525">
            <a:noFill/>
            <a:miter lim="800000"/>
            <a:headEnd/>
            <a:tailEnd/>
          </a:ln>
        </p:spPr>
      </p:pic>
      <p:sp>
        <p:nvSpPr>
          <p:cNvPr id="5" name="TextBox 4"/>
          <p:cNvSpPr txBox="1"/>
          <p:nvPr/>
        </p:nvSpPr>
        <p:spPr>
          <a:xfrm>
            <a:off x="2915816" y="4417367"/>
            <a:ext cx="288032" cy="307777"/>
          </a:xfrm>
          <a:prstGeom prst="rect">
            <a:avLst/>
          </a:prstGeom>
          <a:solidFill>
            <a:schemeClr val="bg1"/>
          </a:solidFill>
        </p:spPr>
        <p:txBody>
          <a:bodyPr wrap="square" rtlCol="0">
            <a:spAutoFit/>
          </a:bodyPr>
          <a:lstStyle/>
          <a:p>
            <a:r>
              <a:rPr lang="en-US" altLang="zh-CN" sz="1400" dirty="0" smtClean="0"/>
              <a:t>8</a:t>
            </a:r>
            <a:endParaRPr lang="zh-CN" altLang="en-US" sz="1400" dirty="0"/>
          </a:p>
        </p:txBody>
      </p:sp>
      <p:sp>
        <p:nvSpPr>
          <p:cNvPr id="6" name="TextBox 5"/>
          <p:cNvSpPr txBox="1"/>
          <p:nvPr/>
        </p:nvSpPr>
        <p:spPr>
          <a:xfrm>
            <a:off x="3923928" y="4509120"/>
            <a:ext cx="432048" cy="307777"/>
          </a:xfrm>
          <a:prstGeom prst="rect">
            <a:avLst/>
          </a:prstGeom>
          <a:solidFill>
            <a:schemeClr val="bg1"/>
          </a:solidFill>
        </p:spPr>
        <p:txBody>
          <a:bodyPr wrap="square" rtlCol="0">
            <a:spAutoFit/>
          </a:bodyPr>
          <a:lstStyle/>
          <a:p>
            <a:r>
              <a:rPr lang="en-US" altLang="zh-CN" sz="1400" dirty="0" smtClean="0"/>
              <a:t>16</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t>
            </a:r>
            <a:r>
              <a:rPr lang="zh-CN" altLang="en-US" dirty="0" smtClean="0"/>
              <a:t>型</a:t>
            </a:r>
            <a:r>
              <a:rPr lang="zh-CN" altLang="en-US" dirty="0" smtClean="0"/>
              <a:t>指令（</a:t>
            </a:r>
            <a:r>
              <a:rPr lang="en-US" altLang="zh-CN" sz="4400" dirty="0" smtClean="0"/>
              <a:t>BNEZ  </a:t>
            </a:r>
            <a:r>
              <a:rPr lang="en-US" altLang="zh-CN" sz="4400" dirty="0" err="1"/>
              <a:t>rx</a:t>
            </a:r>
            <a:r>
              <a:rPr lang="en-US" altLang="zh-CN" sz="4400" dirty="0"/>
              <a:t>  </a:t>
            </a:r>
            <a:r>
              <a:rPr lang="en-US" altLang="zh-CN" sz="4400" smtClean="0"/>
              <a:t>imm</a:t>
            </a:r>
            <a:r>
              <a:rPr lang="en-US" altLang="zh-CN" sz="4400" smtClean="0"/>
              <a:t> </a:t>
            </a:r>
            <a:r>
              <a:rPr lang="zh-CN" altLang="en-US" dirty="0" smtClean="0"/>
              <a:t>）</a:t>
            </a:r>
            <a:endParaRPr lang="zh-CN" alt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629594" y="1601801"/>
            <a:ext cx="6470798" cy="4491495"/>
          </a:xfrm>
          <a:prstGeom prst="rect">
            <a:avLst/>
          </a:prstGeom>
          <a:noFill/>
          <a:ln w="9525">
            <a:noFill/>
            <a:miter lim="800000"/>
            <a:headEnd/>
            <a:tailEnd/>
          </a:ln>
        </p:spPr>
      </p:pic>
      <p:sp>
        <p:nvSpPr>
          <p:cNvPr id="5" name="TextBox 4"/>
          <p:cNvSpPr txBox="1"/>
          <p:nvPr/>
        </p:nvSpPr>
        <p:spPr>
          <a:xfrm>
            <a:off x="5004048" y="2276872"/>
            <a:ext cx="504056" cy="864096"/>
          </a:xfrm>
          <a:prstGeom prst="rect">
            <a:avLst/>
          </a:prstGeom>
          <a:solidFill>
            <a:schemeClr val="bg1"/>
          </a:solidFill>
        </p:spPr>
        <p:txBody>
          <a:bodyPr wrap="square" rtlCol="0">
            <a:noAutofit/>
          </a:bodyPr>
          <a:lstStyle/>
          <a:p>
            <a:endParaRPr lang="zh-CN" altLang="en-US" dirty="0"/>
          </a:p>
        </p:txBody>
      </p:sp>
      <p:cxnSp>
        <p:nvCxnSpPr>
          <p:cNvPr id="7" name="直接连接符 6"/>
          <p:cNvCxnSpPr/>
          <p:nvPr/>
        </p:nvCxnSpPr>
        <p:spPr>
          <a:xfrm>
            <a:off x="4932040" y="2672537"/>
            <a:ext cx="64807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19872" y="5085184"/>
            <a:ext cx="216024" cy="261610"/>
          </a:xfrm>
          <a:prstGeom prst="rect">
            <a:avLst/>
          </a:prstGeom>
          <a:solidFill>
            <a:schemeClr val="bg1"/>
          </a:solidFill>
        </p:spPr>
        <p:txBody>
          <a:bodyPr wrap="square" rtlCol="0">
            <a:spAutoFit/>
          </a:bodyPr>
          <a:lstStyle/>
          <a:p>
            <a:r>
              <a:rPr lang="en-US" altLang="zh-CN" sz="1100" b="1" dirty="0" smtClean="0">
                <a:solidFill>
                  <a:schemeClr val="tx1">
                    <a:lumMod val="50000"/>
                    <a:lumOff val="50000"/>
                  </a:schemeClr>
                </a:solidFill>
              </a:rPr>
              <a:t>8</a:t>
            </a:r>
            <a:endParaRPr lang="zh-CN" altLang="en-US" sz="1100" b="1" dirty="0">
              <a:solidFill>
                <a:schemeClr val="tx1">
                  <a:lumMod val="50000"/>
                  <a:lumOff val="50000"/>
                </a:schemeClr>
              </a:solidFill>
            </a:endParaRPr>
          </a:p>
        </p:txBody>
      </p:sp>
      <p:sp>
        <p:nvSpPr>
          <p:cNvPr id="9" name="TextBox 8"/>
          <p:cNvSpPr txBox="1"/>
          <p:nvPr/>
        </p:nvSpPr>
        <p:spPr>
          <a:xfrm>
            <a:off x="4355976" y="5085184"/>
            <a:ext cx="360040" cy="261610"/>
          </a:xfrm>
          <a:prstGeom prst="rect">
            <a:avLst/>
          </a:prstGeom>
          <a:solidFill>
            <a:schemeClr val="bg1"/>
          </a:solidFill>
        </p:spPr>
        <p:txBody>
          <a:bodyPr wrap="square" rtlCol="0">
            <a:spAutoFit/>
          </a:bodyPr>
          <a:lstStyle/>
          <a:p>
            <a:r>
              <a:rPr lang="en-US" altLang="zh-CN" sz="1100" b="1" dirty="0" smtClean="0">
                <a:solidFill>
                  <a:schemeClr val="tx1">
                    <a:lumMod val="50000"/>
                    <a:lumOff val="50000"/>
                  </a:schemeClr>
                </a:solidFill>
              </a:rPr>
              <a:t>16</a:t>
            </a:r>
            <a:endParaRPr lang="zh-CN" altLang="en-US" sz="1100" b="1" dirty="0">
              <a:solidFill>
                <a:schemeClr val="tx1">
                  <a:lumMod val="50000"/>
                  <a:lumOff val="50000"/>
                </a:schemeClr>
              </a:solidFill>
            </a:endParaRPr>
          </a:p>
        </p:txBody>
      </p:sp>
      <p:sp>
        <p:nvSpPr>
          <p:cNvPr id="10" name="TextBox 9"/>
          <p:cNvSpPr txBox="1"/>
          <p:nvPr/>
        </p:nvSpPr>
        <p:spPr>
          <a:xfrm>
            <a:off x="5364088" y="1736433"/>
            <a:ext cx="216024" cy="253916"/>
          </a:xfrm>
          <a:prstGeom prst="rect">
            <a:avLst/>
          </a:prstGeom>
          <a:solidFill>
            <a:schemeClr val="bg1"/>
          </a:solidFill>
        </p:spPr>
        <p:txBody>
          <a:bodyPr wrap="square" rtlCol="0">
            <a:spAutoFit/>
          </a:bodyPr>
          <a:lstStyle/>
          <a:p>
            <a:r>
              <a:rPr lang="en-US" altLang="zh-CN" sz="1050" dirty="0" smtClean="0"/>
              <a:t>1</a:t>
            </a:r>
            <a:endParaRPr lang="zh-CN" alt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1" animBg="1"/>
      <p:bldP spid="1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合并后的简单</a:t>
            </a:r>
            <a:r>
              <a:rPr lang="en-US" altLang="zh-CN" dirty="0" smtClean="0"/>
              <a:t>MIPS</a:t>
            </a:r>
            <a:r>
              <a:rPr lang="zh-CN" altLang="en-US" dirty="0" smtClean="0"/>
              <a:t>指令数据通路</a:t>
            </a:r>
            <a:endParaRPr lang="zh-CN" alt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307191" y="1628800"/>
            <a:ext cx="7441273" cy="4385841"/>
          </a:xfrm>
          <a:prstGeom prst="rect">
            <a:avLst/>
          </a:prstGeom>
          <a:noFill/>
          <a:ln w="9525">
            <a:noFill/>
            <a:miter lim="800000"/>
            <a:headEnd/>
            <a:tailEnd/>
          </a:ln>
        </p:spPr>
      </p:pic>
      <p:sp>
        <p:nvSpPr>
          <p:cNvPr id="5" name="TextBox 4"/>
          <p:cNvSpPr txBox="1"/>
          <p:nvPr/>
        </p:nvSpPr>
        <p:spPr>
          <a:xfrm>
            <a:off x="5076056" y="2780928"/>
            <a:ext cx="432048" cy="576064"/>
          </a:xfrm>
          <a:prstGeom prst="rect">
            <a:avLst/>
          </a:prstGeom>
          <a:solidFill>
            <a:schemeClr val="bg1"/>
          </a:solidFill>
        </p:spPr>
        <p:txBody>
          <a:bodyPr wrap="square" rtlCol="0">
            <a:noAutofit/>
          </a:bodyPr>
          <a:lstStyle/>
          <a:p>
            <a:endParaRPr lang="zh-CN" altLang="en-US" dirty="0"/>
          </a:p>
        </p:txBody>
      </p:sp>
      <p:cxnSp>
        <p:nvCxnSpPr>
          <p:cNvPr id="6" name="直接连接符 5"/>
          <p:cNvCxnSpPr/>
          <p:nvPr/>
        </p:nvCxnSpPr>
        <p:spPr>
          <a:xfrm>
            <a:off x="4983474" y="3068960"/>
            <a:ext cx="5554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67744" y="2671028"/>
            <a:ext cx="216024" cy="253916"/>
          </a:xfrm>
          <a:prstGeom prst="rect">
            <a:avLst/>
          </a:prstGeom>
          <a:solidFill>
            <a:schemeClr val="bg1"/>
          </a:solidFill>
        </p:spPr>
        <p:txBody>
          <a:bodyPr wrap="square" rtlCol="0">
            <a:spAutoFit/>
          </a:bodyPr>
          <a:lstStyle/>
          <a:p>
            <a:r>
              <a:rPr lang="en-US" altLang="zh-CN" sz="1050" dirty="0" smtClean="0"/>
              <a:t>1</a:t>
            </a:r>
            <a:endParaRPr lang="zh-CN" altLang="en-US" sz="1050" dirty="0"/>
          </a:p>
        </p:txBody>
      </p:sp>
      <p:sp>
        <p:nvSpPr>
          <p:cNvPr id="10" name="TextBox 9"/>
          <p:cNvSpPr txBox="1"/>
          <p:nvPr/>
        </p:nvSpPr>
        <p:spPr>
          <a:xfrm>
            <a:off x="3923928" y="5085184"/>
            <a:ext cx="216024" cy="261610"/>
          </a:xfrm>
          <a:prstGeom prst="rect">
            <a:avLst/>
          </a:prstGeom>
          <a:solidFill>
            <a:schemeClr val="bg1"/>
          </a:solidFill>
        </p:spPr>
        <p:txBody>
          <a:bodyPr wrap="square" rtlCol="0">
            <a:spAutoFit/>
          </a:bodyPr>
          <a:lstStyle/>
          <a:p>
            <a:r>
              <a:rPr lang="en-US" altLang="zh-CN" sz="1100" b="1" dirty="0" smtClean="0">
                <a:solidFill>
                  <a:schemeClr val="tx1">
                    <a:lumMod val="50000"/>
                    <a:lumOff val="50000"/>
                  </a:schemeClr>
                </a:solidFill>
              </a:rPr>
              <a:t>8</a:t>
            </a:r>
            <a:endParaRPr lang="zh-CN" altLang="en-US" sz="1100" b="1" dirty="0">
              <a:solidFill>
                <a:schemeClr val="tx1">
                  <a:lumMod val="50000"/>
                  <a:lumOff val="50000"/>
                </a:schemeClr>
              </a:solidFill>
            </a:endParaRPr>
          </a:p>
        </p:txBody>
      </p:sp>
      <p:sp>
        <p:nvSpPr>
          <p:cNvPr id="11" name="TextBox 10"/>
          <p:cNvSpPr txBox="1"/>
          <p:nvPr/>
        </p:nvSpPr>
        <p:spPr>
          <a:xfrm>
            <a:off x="4572000" y="5085184"/>
            <a:ext cx="360040" cy="230832"/>
          </a:xfrm>
          <a:prstGeom prst="rect">
            <a:avLst/>
          </a:prstGeom>
          <a:solidFill>
            <a:schemeClr val="bg1"/>
          </a:solidFill>
        </p:spPr>
        <p:txBody>
          <a:bodyPr wrap="square" rtlCol="0">
            <a:spAutoFit/>
          </a:bodyPr>
          <a:lstStyle/>
          <a:p>
            <a:r>
              <a:rPr lang="en-US" altLang="zh-CN" sz="900" b="1" dirty="0" smtClean="0">
                <a:solidFill>
                  <a:schemeClr val="tx1">
                    <a:lumMod val="50000"/>
                    <a:lumOff val="50000"/>
                  </a:schemeClr>
                </a:solidFill>
              </a:rPr>
              <a:t>16</a:t>
            </a:r>
            <a:endParaRPr lang="zh-CN" altLang="en-US" sz="900" b="1" dirty="0">
              <a:solidFill>
                <a:schemeClr val="tx1">
                  <a:lumMod val="50000"/>
                  <a:lumOff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任务二</a:t>
            </a:r>
            <a:endParaRPr lang="zh-CN" altLang="en-US" dirty="0"/>
          </a:p>
        </p:txBody>
      </p:sp>
      <p:sp>
        <p:nvSpPr>
          <p:cNvPr id="3" name="内容占位符 2"/>
          <p:cNvSpPr>
            <a:spLocks noGrp="1"/>
          </p:cNvSpPr>
          <p:nvPr>
            <p:ph idx="1"/>
          </p:nvPr>
        </p:nvSpPr>
        <p:spPr/>
        <p:txBody>
          <a:bodyPr/>
          <a:lstStyle/>
          <a:p>
            <a:r>
              <a:rPr lang="zh-CN" altLang="en-US" dirty="0" smtClean="0"/>
              <a:t>设计每条指令的数据通路，并合并成处理器的概要结构图，标识出每个主要信号以及数据流向</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实验环境</a:t>
            </a:r>
            <a:endParaRPr lang="zh-CN" altLang="en-US" dirty="0"/>
          </a:p>
        </p:txBody>
      </p:sp>
      <p:pic>
        <p:nvPicPr>
          <p:cNvPr id="4" name="内容占位符 3" descr="图片2"/>
          <p:cNvPicPr>
            <a:picLocks noGrp="1"/>
          </p:cNvPicPr>
          <p:nvPr>
            <p:ph idx="1"/>
          </p:nvPr>
        </p:nvPicPr>
        <p:blipFill>
          <a:blip r:embed="rId2" cstate="print"/>
          <a:stretch>
            <a:fillRect/>
          </a:stretch>
        </p:blipFill>
        <p:spPr>
          <a:xfrm>
            <a:off x="1728343" y="1447800"/>
            <a:ext cx="6912864" cy="4800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、划分指令执行步骤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当前的计算机系统中，流行做法是把一条指令的执行过程划分为</a:t>
            </a:r>
            <a:r>
              <a:rPr lang="en-US" altLang="zh-CN" dirty="0" smtClean="0"/>
              <a:t>5</a:t>
            </a:r>
            <a:r>
              <a:rPr lang="zh-CN" altLang="en-US" dirty="0" smtClean="0"/>
              <a:t>个阶段</a:t>
            </a:r>
            <a:endParaRPr lang="en-US" altLang="zh-CN" dirty="0" smtClean="0"/>
          </a:p>
          <a:p>
            <a:pPr lvl="1"/>
            <a:r>
              <a:rPr lang="zh-CN" altLang="en-US" dirty="0" smtClean="0"/>
              <a:t>读取指令（</a:t>
            </a:r>
            <a:r>
              <a:rPr lang="en-US" altLang="zh-CN" dirty="0" smtClean="0"/>
              <a:t>IF</a:t>
            </a:r>
            <a:r>
              <a:rPr lang="zh-CN" altLang="en-US" dirty="0" smtClean="0"/>
              <a:t>），从存储器读指令并形成下条指令地址</a:t>
            </a:r>
            <a:endParaRPr lang="en-US" altLang="zh-CN" dirty="0" smtClean="0"/>
          </a:p>
          <a:p>
            <a:pPr lvl="1"/>
            <a:r>
              <a:rPr lang="zh-CN" altLang="en-US" dirty="0" smtClean="0"/>
              <a:t>指令译码（</a:t>
            </a:r>
            <a:r>
              <a:rPr lang="en-US" altLang="zh-CN" dirty="0" smtClean="0"/>
              <a:t>ID</a:t>
            </a:r>
            <a:r>
              <a:rPr lang="zh-CN" altLang="en-US" dirty="0" smtClean="0"/>
              <a:t>），指令译码，读寄存器为</a:t>
            </a:r>
            <a:r>
              <a:rPr lang="en-US" altLang="zh-CN" dirty="0" smtClean="0"/>
              <a:t>ALU</a:t>
            </a:r>
            <a:r>
              <a:rPr lang="zh-CN" altLang="en-US" dirty="0" smtClean="0"/>
              <a:t>准备数据</a:t>
            </a:r>
            <a:endParaRPr lang="en-US" altLang="zh-CN" dirty="0" smtClean="0"/>
          </a:p>
          <a:p>
            <a:pPr lvl="1"/>
            <a:r>
              <a:rPr lang="zh-CN" altLang="en-US" dirty="0" smtClean="0"/>
              <a:t>执行指令（</a:t>
            </a:r>
            <a:r>
              <a:rPr lang="en-US" altLang="zh-CN" dirty="0" smtClean="0"/>
              <a:t>EXE</a:t>
            </a:r>
            <a:r>
              <a:rPr lang="zh-CN" altLang="en-US" dirty="0" smtClean="0"/>
              <a:t>），</a:t>
            </a:r>
            <a:r>
              <a:rPr lang="en-US" altLang="zh-CN" dirty="0" smtClean="0"/>
              <a:t>ALU</a:t>
            </a:r>
            <a:r>
              <a:rPr lang="zh-CN" altLang="en-US" dirty="0" smtClean="0"/>
              <a:t>执行数据运算或计算存储器地址</a:t>
            </a:r>
            <a:endParaRPr lang="en-US" altLang="zh-CN" dirty="0" smtClean="0"/>
          </a:p>
          <a:p>
            <a:pPr lvl="1"/>
            <a:r>
              <a:rPr lang="zh-CN" altLang="en-US" dirty="0" smtClean="0"/>
              <a:t>存储器读写（</a:t>
            </a:r>
            <a:r>
              <a:rPr lang="en-US" altLang="zh-CN" dirty="0" smtClean="0"/>
              <a:t>MEM</a:t>
            </a:r>
            <a:r>
              <a:rPr lang="zh-CN" altLang="en-US" dirty="0" smtClean="0"/>
              <a:t>），完成存储器读操作或写操作</a:t>
            </a:r>
            <a:endParaRPr lang="en-US" altLang="zh-CN" dirty="0" smtClean="0"/>
          </a:p>
          <a:p>
            <a:pPr lvl="1"/>
            <a:r>
              <a:rPr lang="zh-CN" altLang="en-US" dirty="0" smtClean="0"/>
              <a:t>写回（</a:t>
            </a:r>
            <a:r>
              <a:rPr lang="en-US" altLang="zh-CN" dirty="0" smtClean="0"/>
              <a:t>WB</a:t>
            </a:r>
            <a:r>
              <a:rPr lang="zh-CN" altLang="en-US" dirty="0" smtClean="0"/>
              <a:t>）</a:t>
            </a:r>
            <a:r>
              <a:rPr lang="en-US" altLang="zh-CN" dirty="0" smtClean="0"/>
              <a:t>,</a:t>
            </a:r>
            <a:r>
              <a:rPr lang="zh-CN" altLang="en-US" dirty="0" smtClean="0"/>
              <a:t>写</a:t>
            </a:r>
            <a:r>
              <a:rPr lang="en-US" altLang="zh-CN" dirty="0" smtClean="0"/>
              <a:t>ALU</a:t>
            </a:r>
            <a:r>
              <a:rPr lang="zh-CN" altLang="en-US" dirty="0" smtClean="0"/>
              <a:t>的结果或存储器读出数据到寄存器堆</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、划分指令执行步骤</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从如何为不同指令安排这几个阶段，几个阶段如何衔接考虑，有三种可行方案</a:t>
            </a:r>
            <a:endParaRPr lang="en-US" altLang="zh-CN" dirty="0" smtClean="0"/>
          </a:p>
          <a:p>
            <a:pPr lvl="1"/>
            <a:r>
              <a:rPr lang="zh-CN" altLang="en-US" dirty="0" smtClean="0"/>
              <a:t>单周期</a:t>
            </a:r>
            <a:r>
              <a:rPr lang="en-US" altLang="zh-CN" dirty="0" smtClean="0"/>
              <a:t>CPU</a:t>
            </a:r>
          </a:p>
          <a:p>
            <a:pPr lvl="1"/>
            <a:r>
              <a:rPr lang="zh-CN" altLang="en-US" dirty="0" smtClean="0"/>
              <a:t>多周期</a:t>
            </a:r>
            <a:r>
              <a:rPr lang="en-US" altLang="zh-CN" dirty="0" smtClean="0"/>
              <a:t>CPU</a:t>
            </a:r>
          </a:p>
          <a:p>
            <a:pPr lvl="1"/>
            <a:r>
              <a:rPr lang="zh-CN" altLang="en-US" dirty="0" smtClean="0"/>
              <a:t>流水</a:t>
            </a:r>
            <a:r>
              <a:rPr lang="en-US" altLang="zh-CN" dirty="0" smtClean="0"/>
              <a:t>CPU</a:t>
            </a:r>
          </a:p>
          <a:p>
            <a:r>
              <a:rPr lang="zh-CN" altLang="en-US" dirty="0" smtClean="0"/>
              <a:t>我们的设计方案为多周期</a:t>
            </a:r>
            <a:r>
              <a:rPr lang="en-US" altLang="zh-CN" dirty="0" smtClean="0"/>
              <a:t>CPU</a:t>
            </a:r>
          </a:p>
          <a:p>
            <a:pPr lvl="1"/>
            <a:r>
              <a:rPr lang="zh-CN" altLang="en-US" dirty="0" smtClean="0"/>
              <a:t>一条指令的执行时间被称为指令周期，一个指令周期通常由几个 </a:t>
            </a:r>
            <a:r>
              <a:rPr lang="en-US" altLang="zh-CN" dirty="0" smtClean="0"/>
              <a:t>CPU </a:t>
            </a:r>
            <a:r>
              <a:rPr lang="zh-CN" altLang="en-US" dirty="0" smtClean="0"/>
              <a:t>周期组成。</a:t>
            </a:r>
            <a:endParaRPr lang="en-US" altLang="zh-CN" dirty="0" smtClean="0"/>
          </a:p>
          <a:p>
            <a:pPr lvl="1"/>
            <a:r>
              <a:rPr lang="zh-CN" altLang="en-US" dirty="0" smtClean="0"/>
              <a:t>指令的总体功能被分配在五个 </a:t>
            </a:r>
            <a:r>
              <a:rPr lang="en-US" altLang="zh-CN" dirty="0" smtClean="0"/>
              <a:t>CPU </a:t>
            </a:r>
            <a:r>
              <a:rPr lang="zh-CN" altLang="en-US" dirty="0" smtClean="0"/>
              <a:t>周期依次完成，每个周期完成指令的一部分功能。</a:t>
            </a:r>
            <a:endParaRPr lang="en-US" altLang="zh-CN" dirty="0" smtClean="0"/>
          </a:p>
          <a:p>
            <a:pPr lvl="1"/>
            <a:r>
              <a:rPr lang="zh-CN" altLang="en-US" dirty="0" smtClean="0"/>
              <a:t>不同指令依据其功能的复杂程度，将使用不同数目的</a:t>
            </a:r>
            <a:r>
              <a:rPr lang="en-US" altLang="zh-CN" dirty="0" smtClean="0"/>
              <a:t>CPU</a:t>
            </a:r>
            <a:r>
              <a:rPr lang="zh-CN" altLang="en-US" dirty="0" smtClean="0"/>
              <a:t>时钟，即指令周期长度不同，即多种指令周期</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smtClean="0">
                <a:solidFill>
                  <a:schemeClr val="tx2"/>
                </a:solidFill>
              </a:rPr>
              <a:t>指令执行步骤标记</a:t>
            </a:r>
            <a:r>
              <a:rPr lang="en-US" altLang="zh-CN" sz="4400" dirty="0" smtClean="0">
                <a:solidFill>
                  <a:schemeClr val="tx2"/>
                </a:solidFill>
              </a:rPr>
              <a:t>:</a:t>
            </a:r>
            <a:r>
              <a:rPr lang="zh-CN" altLang="en-US" sz="4400" dirty="0" smtClean="0">
                <a:solidFill>
                  <a:schemeClr val="tx2"/>
                </a:solidFill>
              </a:rPr>
              <a:t>节拍发生器</a:t>
            </a:r>
            <a:endParaRPr lang="zh-CN" altLang="en-US" dirty="0"/>
          </a:p>
        </p:txBody>
      </p:sp>
      <p:sp>
        <p:nvSpPr>
          <p:cNvPr id="3" name="内容占位符 2"/>
          <p:cNvSpPr>
            <a:spLocks noGrp="1"/>
          </p:cNvSpPr>
          <p:nvPr>
            <p:ph idx="1"/>
          </p:nvPr>
        </p:nvSpPr>
        <p:spPr/>
        <p:txBody>
          <a:bodyPr>
            <a:normAutofit/>
          </a:bodyPr>
          <a:lstStyle/>
          <a:p>
            <a:pPr marL="177800" indent="-177800">
              <a:lnSpc>
                <a:spcPct val="80000"/>
              </a:lnSpc>
              <a:buSzPct val="60000"/>
              <a:buFont typeface="Wingdings" pitchFamily="2" charset="2"/>
              <a:buChar char="l"/>
            </a:pPr>
            <a:r>
              <a:rPr lang="zh-CN" altLang="en-US" sz="2700" dirty="0" smtClean="0"/>
              <a:t>节拍发生器：为实现各指令</a:t>
            </a:r>
            <a:r>
              <a:rPr lang="en-US" altLang="zh-CN" sz="2700" dirty="0" smtClean="0"/>
              <a:t>CPU</a:t>
            </a:r>
            <a:r>
              <a:rPr lang="zh-CN" altLang="en-US" sz="2700" dirty="0" smtClean="0"/>
              <a:t>周期的切换和衔接设计专门的电路。这个电路是用触发器构成的时序逻辑电路，以有限状态自动机原理运行。</a:t>
            </a:r>
            <a:endParaRPr lang="en-US" altLang="zh-CN" sz="2700" dirty="0" smtClean="0"/>
          </a:p>
          <a:p>
            <a:pPr marL="177800" indent="-177800">
              <a:lnSpc>
                <a:spcPct val="80000"/>
              </a:lnSpc>
              <a:buSzPct val="60000"/>
              <a:buFont typeface="Wingdings" pitchFamily="2" charset="2"/>
              <a:buChar char="l"/>
            </a:pPr>
            <a:r>
              <a:rPr lang="zh-CN" altLang="en-US" sz="2700" dirty="0" smtClean="0"/>
              <a:t>若把各时钟周期与有限状态自动机的一个选定状态相对应</a:t>
            </a:r>
            <a:r>
              <a:rPr lang="en-US" altLang="zh-CN" sz="2700" dirty="0" smtClean="0"/>
              <a:t>,</a:t>
            </a:r>
            <a:r>
              <a:rPr lang="zh-CN" altLang="en-US" sz="2700" dirty="0" smtClean="0"/>
              <a:t>则自动机的状态转换就是时钟周期的切换与衔接关系。</a:t>
            </a:r>
          </a:p>
          <a:p>
            <a:pPr>
              <a:lnSpc>
                <a:spcPct val="80000"/>
              </a:lnSpc>
            </a:pPr>
            <a:endParaRPr lang="zh-CN" altLang="en-US" sz="27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多周期</a:t>
            </a:r>
            <a:r>
              <a:rPr lang="en-US" altLang="zh-CN" dirty="0" smtClean="0"/>
              <a:t>CPU</a:t>
            </a:r>
            <a:r>
              <a:rPr lang="zh-CN" altLang="en-US" dirty="0" smtClean="0"/>
              <a:t>的状态转移图</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椭圆 3"/>
          <p:cNvSpPr/>
          <p:nvPr/>
        </p:nvSpPr>
        <p:spPr>
          <a:xfrm>
            <a:off x="1475656" y="2348880"/>
            <a:ext cx="93610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IF</a:t>
            </a:r>
            <a:endParaRPr lang="zh-CN" altLang="en-US" dirty="0"/>
          </a:p>
        </p:txBody>
      </p:sp>
      <p:sp>
        <p:nvSpPr>
          <p:cNvPr id="6" name="椭圆 5"/>
          <p:cNvSpPr/>
          <p:nvPr/>
        </p:nvSpPr>
        <p:spPr>
          <a:xfrm>
            <a:off x="2915816" y="2348880"/>
            <a:ext cx="93610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7" name="椭圆 6"/>
          <p:cNvSpPr/>
          <p:nvPr/>
        </p:nvSpPr>
        <p:spPr>
          <a:xfrm>
            <a:off x="7164288" y="2348880"/>
            <a:ext cx="93610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WB</a:t>
            </a:r>
            <a:endParaRPr lang="zh-CN" altLang="en-US" dirty="0"/>
          </a:p>
        </p:txBody>
      </p:sp>
      <p:sp>
        <p:nvSpPr>
          <p:cNvPr id="8" name="椭圆 7"/>
          <p:cNvSpPr/>
          <p:nvPr/>
        </p:nvSpPr>
        <p:spPr>
          <a:xfrm>
            <a:off x="4572000" y="2348880"/>
            <a:ext cx="93610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EXE</a:t>
            </a:r>
            <a:endParaRPr lang="zh-CN" altLang="en-US" dirty="0"/>
          </a:p>
        </p:txBody>
      </p:sp>
      <p:sp>
        <p:nvSpPr>
          <p:cNvPr id="9" name="椭圆 8"/>
          <p:cNvSpPr/>
          <p:nvPr/>
        </p:nvSpPr>
        <p:spPr>
          <a:xfrm>
            <a:off x="5796136" y="3789040"/>
            <a:ext cx="93610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MEM</a:t>
            </a:r>
            <a:endParaRPr lang="zh-CN" altLang="en-US" dirty="0"/>
          </a:p>
        </p:txBody>
      </p:sp>
      <p:cxnSp>
        <p:nvCxnSpPr>
          <p:cNvPr id="11" name="直接箭头连接符 10"/>
          <p:cNvCxnSpPr>
            <a:stCxn id="4" idx="6"/>
            <a:endCxn id="6" idx="2"/>
          </p:cNvCxnSpPr>
          <p:nvPr/>
        </p:nvCxnSpPr>
        <p:spPr>
          <a:xfrm>
            <a:off x="2411760" y="2708920"/>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8" idx="2"/>
          </p:cNvCxnSpPr>
          <p:nvPr/>
        </p:nvCxnSpPr>
        <p:spPr>
          <a:xfrm>
            <a:off x="3851920" y="2708920"/>
            <a:ext cx="7200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7" idx="2"/>
          </p:cNvCxnSpPr>
          <p:nvPr/>
        </p:nvCxnSpPr>
        <p:spPr>
          <a:xfrm>
            <a:off x="5508104" y="2708920"/>
            <a:ext cx="165618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187624" y="5589240"/>
            <a:ext cx="770485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347864" y="3068960"/>
            <a:ext cx="0" cy="25202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004048" y="3068960"/>
            <a:ext cx="0" cy="25202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299434" y="4581128"/>
            <a:ext cx="0" cy="1008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8100392" y="2708920"/>
            <a:ext cx="792088"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892480" y="2708920"/>
            <a:ext cx="0" cy="288032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87624" y="2708920"/>
            <a:ext cx="0" cy="288032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187624" y="2708920"/>
            <a:ext cx="28803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5"/>
            <a:endCxn id="9" idx="1"/>
          </p:cNvCxnSpPr>
          <p:nvPr/>
        </p:nvCxnSpPr>
        <p:spPr>
          <a:xfrm>
            <a:off x="5371015" y="2963507"/>
            <a:ext cx="562210" cy="9309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7"/>
            <a:endCxn id="7" idx="3"/>
          </p:cNvCxnSpPr>
          <p:nvPr/>
        </p:nvCxnSpPr>
        <p:spPr>
          <a:xfrm flipV="1">
            <a:off x="6595151" y="2963507"/>
            <a:ext cx="706226" cy="9309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67744" y="3717032"/>
            <a:ext cx="936104" cy="369332"/>
          </a:xfrm>
          <a:prstGeom prst="rect">
            <a:avLst/>
          </a:prstGeom>
          <a:noFill/>
        </p:spPr>
        <p:txBody>
          <a:bodyPr wrap="square" rtlCol="0">
            <a:spAutoFit/>
          </a:bodyPr>
          <a:lstStyle/>
          <a:p>
            <a:r>
              <a:rPr lang="en-US" altLang="zh-CN" dirty="0" smtClean="0"/>
              <a:t>J</a:t>
            </a:r>
            <a:r>
              <a:rPr lang="zh-CN" altLang="en-US" dirty="0" smtClean="0"/>
              <a:t>型指令</a:t>
            </a:r>
            <a:endParaRPr lang="zh-CN" altLang="en-US" dirty="0"/>
          </a:p>
        </p:txBody>
      </p:sp>
      <p:sp>
        <p:nvSpPr>
          <p:cNvPr id="44" name="TextBox 43"/>
          <p:cNvSpPr txBox="1"/>
          <p:nvPr/>
        </p:nvSpPr>
        <p:spPr>
          <a:xfrm>
            <a:off x="3563888" y="2060848"/>
            <a:ext cx="1224136" cy="369332"/>
          </a:xfrm>
          <a:prstGeom prst="rect">
            <a:avLst/>
          </a:prstGeom>
          <a:noFill/>
        </p:spPr>
        <p:txBody>
          <a:bodyPr wrap="square" rtlCol="0">
            <a:spAutoFit/>
          </a:bodyPr>
          <a:lstStyle/>
          <a:p>
            <a:r>
              <a:rPr lang="zh-CN" altLang="en-US" dirty="0" smtClean="0"/>
              <a:t>非</a:t>
            </a:r>
            <a:r>
              <a:rPr lang="en-US" altLang="zh-CN" dirty="0" smtClean="0"/>
              <a:t>J</a:t>
            </a:r>
            <a:r>
              <a:rPr lang="zh-CN" altLang="en-US" dirty="0" smtClean="0"/>
              <a:t>型指令</a:t>
            </a:r>
            <a:endParaRPr lang="zh-CN" altLang="en-US" dirty="0"/>
          </a:p>
        </p:txBody>
      </p:sp>
      <p:sp>
        <p:nvSpPr>
          <p:cNvPr id="45" name="TextBox 44"/>
          <p:cNvSpPr txBox="1"/>
          <p:nvPr/>
        </p:nvSpPr>
        <p:spPr>
          <a:xfrm>
            <a:off x="3995936" y="3717032"/>
            <a:ext cx="1080120" cy="369332"/>
          </a:xfrm>
          <a:prstGeom prst="rect">
            <a:avLst/>
          </a:prstGeom>
          <a:noFill/>
        </p:spPr>
        <p:txBody>
          <a:bodyPr wrap="square" rtlCol="0">
            <a:spAutoFit/>
          </a:bodyPr>
          <a:lstStyle/>
          <a:p>
            <a:r>
              <a:rPr lang="en-US" altLang="zh-CN" dirty="0" smtClean="0"/>
              <a:t>B</a:t>
            </a:r>
            <a:r>
              <a:rPr lang="zh-CN" altLang="en-US" dirty="0" smtClean="0"/>
              <a:t>型指令</a:t>
            </a:r>
            <a:endParaRPr lang="zh-CN" altLang="en-US" dirty="0"/>
          </a:p>
        </p:txBody>
      </p:sp>
      <p:sp>
        <p:nvSpPr>
          <p:cNvPr id="46" name="TextBox 45"/>
          <p:cNvSpPr txBox="1"/>
          <p:nvPr/>
        </p:nvSpPr>
        <p:spPr>
          <a:xfrm>
            <a:off x="5364088" y="2195572"/>
            <a:ext cx="2160240" cy="369332"/>
          </a:xfrm>
          <a:prstGeom prst="rect">
            <a:avLst/>
          </a:prstGeom>
          <a:noFill/>
        </p:spPr>
        <p:txBody>
          <a:bodyPr wrap="square" rtlCol="0">
            <a:spAutoFit/>
          </a:bodyPr>
          <a:lstStyle/>
          <a:p>
            <a:r>
              <a:rPr lang="zh-CN" altLang="en-US" dirty="0" smtClean="0"/>
              <a:t>非</a:t>
            </a:r>
            <a:r>
              <a:rPr lang="en-US" altLang="zh-CN" dirty="0" smtClean="0"/>
              <a:t>B</a:t>
            </a:r>
            <a:r>
              <a:rPr lang="zh-CN" altLang="en-US" dirty="0" smtClean="0"/>
              <a:t>型</a:t>
            </a:r>
            <a:r>
              <a:rPr lang="en-US" altLang="zh-CN" dirty="0" smtClean="0"/>
              <a:t>/SW/LW</a:t>
            </a:r>
            <a:r>
              <a:rPr lang="zh-CN" altLang="en-US" dirty="0" smtClean="0"/>
              <a:t>指令</a:t>
            </a:r>
            <a:endParaRPr lang="zh-CN" altLang="en-US" dirty="0"/>
          </a:p>
        </p:txBody>
      </p:sp>
      <p:sp>
        <p:nvSpPr>
          <p:cNvPr id="47" name="TextBox 46"/>
          <p:cNvSpPr txBox="1"/>
          <p:nvPr/>
        </p:nvSpPr>
        <p:spPr>
          <a:xfrm>
            <a:off x="5436096" y="2987660"/>
            <a:ext cx="2160240" cy="369332"/>
          </a:xfrm>
          <a:prstGeom prst="rect">
            <a:avLst/>
          </a:prstGeom>
          <a:noFill/>
        </p:spPr>
        <p:txBody>
          <a:bodyPr wrap="square" rtlCol="0">
            <a:spAutoFit/>
          </a:bodyPr>
          <a:lstStyle/>
          <a:p>
            <a:r>
              <a:rPr lang="en-US" altLang="zh-CN" dirty="0" smtClean="0"/>
              <a:t>SW/LW</a:t>
            </a:r>
            <a:r>
              <a:rPr lang="zh-CN" altLang="en-US" dirty="0" smtClean="0"/>
              <a:t>指令</a:t>
            </a:r>
            <a:endParaRPr lang="zh-CN" altLang="en-US" dirty="0"/>
          </a:p>
        </p:txBody>
      </p:sp>
      <p:sp>
        <p:nvSpPr>
          <p:cNvPr id="48" name="TextBox 47"/>
          <p:cNvSpPr txBox="1"/>
          <p:nvPr/>
        </p:nvSpPr>
        <p:spPr>
          <a:xfrm>
            <a:off x="6300192" y="4571836"/>
            <a:ext cx="2160240" cy="369332"/>
          </a:xfrm>
          <a:prstGeom prst="rect">
            <a:avLst/>
          </a:prstGeom>
          <a:noFill/>
        </p:spPr>
        <p:txBody>
          <a:bodyPr wrap="square" rtlCol="0">
            <a:spAutoFit/>
          </a:bodyPr>
          <a:lstStyle/>
          <a:p>
            <a:r>
              <a:rPr lang="en-US" altLang="zh-CN" dirty="0" smtClean="0"/>
              <a:t>SW</a:t>
            </a:r>
            <a:r>
              <a:rPr lang="zh-CN" altLang="en-US" dirty="0" smtClean="0"/>
              <a:t>指令</a:t>
            </a:r>
            <a:endParaRPr lang="zh-CN" altLang="en-US" dirty="0"/>
          </a:p>
        </p:txBody>
      </p:sp>
      <p:sp>
        <p:nvSpPr>
          <p:cNvPr id="49" name="TextBox 48"/>
          <p:cNvSpPr txBox="1"/>
          <p:nvPr/>
        </p:nvSpPr>
        <p:spPr>
          <a:xfrm>
            <a:off x="6804248" y="3501008"/>
            <a:ext cx="2160240" cy="369332"/>
          </a:xfrm>
          <a:prstGeom prst="rect">
            <a:avLst/>
          </a:prstGeom>
          <a:noFill/>
        </p:spPr>
        <p:txBody>
          <a:bodyPr wrap="square" rtlCol="0">
            <a:spAutoFit/>
          </a:bodyPr>
          <a:lstStyle/>
          <a:p>
            <a:r>
              <a:rPr lang="en-US" altLang="zh-CN" dirty="0" smtClean="0"/>
              <a:t>LW</a:t>
            </a:r>
            <a:r>
              <a:rPr lang="zh-CN" altLang="en-US" dirty="0" smtClean="0"/>
              <a:t>指令</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任务三</a:t>
            </a:r>
            <a:endParaRPr lang="zh-CN" altLang="en-US" dirty="0"/>
          </a:p>
        </p:txBody>
      </p:sp>
      <p:sp>
        <p:nvSpPr>
          <p:cNvPr id="3" name="内容占位符 2"/>
          <p:cNvSpPr>
            <a:spLocks noGrp="1"/>
          </p:cNvSpPr>
          <p:nvPr>
            <p:ph idx="1"/>
          </p:nvPr>
        </p:nvSpPr>
        <p:spPr/>
        <p:txBody>
          <a:bodyPr/>
          <a:lstStyle/>
          <a:p>
            <a:r>
              <a:rPr lang="zh-CN" altLang="en-US" dirty="0" smtClean="0"/>
              <a:t>分析每条指令</a:t>
            </a:r>
            <a:r>
              <a:rPr lang="zh-CN" altLang="en-US" smtClean="0"/>
              <a:t>的步骤及状态转移</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FPGA</a:t>
            </a:r>
            <a:endParaRPr lang="zh-CN" altLang="en-US" dirty="0"/>
          </a:p>
        </p:txBody>
      </p:sp>
      <p:sp>
        <p:nvSpPr>
          <p:cNvPr id="3" name="内容占位符 2"/>
          <p:cNvSpPr>
            <a:spLocks noGrp="1"/>
          </p:cNvSpPr>
          <p:nvPr>
            <p:ph idx="1"/>
          </p:nvPr>
        </p:nvSpPr>
        <p:spPr/>
        <p:txBody>
          <a:bodyPr/>
          <a:lstStyle/>
          <a:p>
            <a:r>
              <a:rPr lang="zh-CN" altLang="en-US" dirty="0" smtClean="0"/>
              <a:t>可编程逻辑器件（</a:t>
            </a:r>
            <a:r>
              <a:rPr lang="en-US" altLang="zh-CN" dirty="0" smtClean="0"/>
              <a:t>Programmable Logic </a:t>
            </a:r>
            <a:r>
              <a:rPr lang="en-US" altLang="zh-CN" dirty="0" err="1" smtClean="0"/>
              <a:t>Device,PLD</a:t>
            </a:r>
            <a:r>
              <a:rPr lang="zh-CN" altLang="en-US" dirty="0" smtClean="0"/>
              <a:t>）</a:t>
            </a:r>
            <a:r>
              <a:rPr lang="en-US" altLang="zh-CN" dirty="0" smtClean="0"/>
              <a:t>:</a:t>
            </a:r>
            <a:r>
              <a:rPr lang="zh-CN" altLang="en-US" dirty="0" smtClean="0"/>
              <a:t>芯片内部逻辑没有固定，支持用户现场修改内部逻辑，完成数字系统的设计</a:t>
            </a:r>
            <a:endParaRPr lang="en-US" altLang="zh-CN" dirty="0" smtClean="0"/>
          </a:p>
          <a:p>
            <a:r>
              <a:rPr lang="zh-CN" altLang="en-US" dirty="0" smtClean="0"/>
              <a:t>分为扩展型</a:t>
            </a:r>
            <a:r>
              <a:rPr lang="en-US" altLang="zh-CN" dirty="0" smtClean="0"/>
              <a:t>CPLD </a:t>
            </a:r>
            <a:r>
              <a:rPr lang="zh-CN" altLang="en-US" dirty="0" smtClean="0"/>
              <a:t>和查表结构的</a:t>
            </a:r>
            <a:r>
              <a:rPr lang="en-US" altLang="zh-CN" dirty="0" smtClean="0"/>
              <a:t>FPGA</a:t>
            </a:r>
          </a:p>
          <a:p>
            <a:r>
              <a:rPr lang="zh-CN" altLang="en-US" dirty="0" smtClean="0"/>
              <a:t>目前有多家公司生产</a:t>
            </a:r>
            <a:r>
              <a:rPr lang="en-US" altLang="zh-CN" dirty="0" smtClean="0"/>
              <a:t>CPLD/FPGA</a:t>
            </a:r>
            <a:r>
              <a:rPr lang="zh-CN" altLang="en-US" dirty="0" smtClean="0"/>
              <a:t>，主要有：</a:t>
            </a:r>
            <a:r>
              <a:rPr lang="en-US" altLang="zh-CN" dirty="0" smtClean="0"/>
              <a:t>ALTERA</a:t>
            </a:r>
            <a:r>
              <a:rPr lang="zh-CN" altLang="en-US" dirty="0" smtClean="0"/>
              <a:t>，</a:t>
            </a:r>
            <a:r>
              <a:rPr lang="en-US" altLang="zh-CN" dirty="0" smtClean="0"/>
              <a:t>XILINX</a:t>
            </a:r>
            <a:r>
              <a:rPr lang="zh-CN" altLang="en-US" dirty="0" smtClean="0"/>
              <a:t>，</a:t>
            </a:r>
            <a:r>
              <a:rPr lang="en-US" altLang="zh-CN" dirty="0" smtClean="0"/>
              <a:t>Lattice</a:t>
            </a:r>
            <a:r>
              <a:rPr lang="zh-CN" altLang="en-US" dirty="0" smtClean="0"/>
              <a:t>，</a:t>
            </a:r>
            <a:r>
              <a:rPr lang="en-US" altLang="zh-CN" dirty="0" err="1" smtClean="0"/>
              <a:t>Actel</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FPGA</a:t>
            </a:r>
            <a:endParaRPr lang="zh-CN" altLang="en-US" dirty="0"/>
          </a:p>
        </p:txBody>
      </p:sp>
      <p:sp>
        <p:nvSpPr>
          <p:cNvPr id="4" name="Rectangle 3"/>
          <p:cNvSpPr>
            <a:spLocks noGrp="1" noRot="1" noChangeArrowheads="1"/>
          </p:cNvSpPr>
          <p:nvPr>
            <p:ph idx="1"/>
          </p:nvPr>
        </p:nvSpPr>
        <p:spPr/>
        <p:txBody>
          <a:bodyPr>
            <a:normAutofit fontScale="92500" lnSpcReduction="10000"/>
          </a:bodyPr>
          <a:lstStyle/>
          <a:p>
            <a:pPr marL="365760" lvl="1" indent="-283464">
              <a:lnSpc>
                <a:spcPct val="90000"/>
              </a:lnSpc>
              <a:spcBef>
                <a:spcPts val="600"/>
              </a:spcBef>
              <a:buSzPct val="80000"/>
              <a:buFont typeface="Wingdings 2"/>
              <a:buChar char=""/>
            </a:pPr>
            <a:r>
              <a:rPr lang="en-US" altLang="zh-CN" sz="3500" dirty="0" err="1" smtClean="0"/>
              <a:t>FPGA:Field</a:t>
            </a:r>
            <a:r>
              <a:rPr lang="en-US" altLang="zh-CN" sz="3500" dirty="0" smtClean="0"/>
              <a:t> Programmable Gate Array </a:t>
            </a:r>
            <a:r>
              <a:rPr lang="zh-CN" altLang="en-US" sz="3500" dirty="0" smtClean="0"/>
              <a:t>现场可编程门阵列</a:t>
            </a:r>
            <a:endParaRPr lang="en-US" altLang="zh-CN" sz="3500" dirty="0" smtClean="0"/>
          </a:p>
          <a:p>
            <a:pPr marL="365760" lvl="1" indent="-283464">
              <a:lnSpc>
                <a:spcPct val="90000"/>
              </a:lnSpc>
              <a:spcBef>
                <a:spcPts val="600"/>
              </a:spcBef>
              <a:buSzPct val="80000"/>
              <a:buFont typeface="Wingdings 2"/>
              <a:buChar char=""/>
            </a:pPr>
            <a:r>
              <a:rPr lang="zh-CN" altLang="en-US" sz="3500" dirty="0" smtClean="0"/>
              <a:t>基于查找表（</a:t>
            </a:r>
            <a:r>
              <a:rPr lang="en-US" altLang="zh-CN" sz="3500" dirty="0" smtClean="0"/>
              <a:t>Look-Up-Table)</a:t>
            </a:r>
            <a:r>
              <a:rPr lang="zh-CN" altLang="en-US" sz="3500" dirty="0" smtClean="0"/>
              <a:t>的原理</a:t>
            </a:r>
            <a:endParaRPr lang="en-US" altLang="zh-CN" sz="3500" dirty="0" smtClean="0"/>
          </a:p>
          <a:p>
            <a:r>
              <a:rPr lang="zh-CN" altLang="en-US" sz="3500" dirty="0" smtClean="0"/>
              <a:t>查找表（</a:t>
            </a:r>
            <a:r>
              <a:rPr lang="en-US" altLang="zh-CN" sz="3500" dirty="0" smtClean="0"/>
              <a:t>Look-Up-Table)</a:t>
            </a:r>
            <a:r>
              <a:rPr lang="zh-CN" altLang="en-US" sz="3500" dirty="0" smtClean="0"/>
              <a:t>简称为</a:t>
            </a:r>
            <a:r>
              <a:rPr lang="en-US" altLang="zh-CN" sz="3500" dirty="0" smtClean="0"/>
              <a:t>LUT</a:t>
            </a:r>
            <a:r>
              <a:rPr lang="zh-CN" altLang="en-US" sz="3500" dirty="0" smtClean="0"/>
              <a:t>，</a:t>
            </a:r>
            <a:r>
              <a:rPr lang="en-US" altLang="zh-CN" sz="3500" dirty="0" smtClean="0"/>
              <a:t>LUT</a:t>
            </a:r>
            <a:r>
              <a:rPr lang="zh-CN" altLang="en-US" sz="3500" dirty="0" smtClean="0"/>
              <a:t>本质上就是一个</a:t>
            </a:r>
            <a:r>
              <a:rPr lang="en-US" altLang="zh-CN" sz="3500" dirty="0" smtClean="0"/>
              <a:t>RAM</a:t>
            </a:r>
            <a:endParaRPr lang="zh-CN" altLang="en-US" sz="3500" dirty="0" smtClean="0"/>
          </a:p>
          <a:p>
            <a:r>
              <a:rPr lang="zh-CN" altLang="en-US" sz="3500" dirty="0" smtClean="0"/>
              <a:t>工作原理</a:t>
            </a:r>
          </a:p>
          <a:p>
            <a:pPr lvl="1"/>
            <a:r>
              <a:rPr lang="zh-CN" altLang="en-US" sz="2400" b="1" dirty="0" smtClean="0">
                <a:latin typeface="宋体" panose="02010600030101010101" pitchFamily="2" charset="-122"/>
                <a:ea typeface="宋体" panose="02010600030101010101" pitchFamily="2" charset="-122"/>
              </a:rPr>
              <a:t>当用户通过原理图或</a:t>
            </a:r>
            <a:r>
              <a:rPr lang="en-US" altLang="zh-CN" sz="2400" b="1" dirty="0" smtClean="0">
                <a:latin typeface="宋体" panose="02010600030101010101" pitchFamily="2" charset="-122"/>
                <a:ea typeface="宋体" panose="02010600030101010101" pitchFamily="2" charset="-122"/>
              </a:rPr>
              <a:t>HDL</a:t>
            </a:r>
            <a:r>
              <a:rPr lang="zh-CN" altLang="en-US" sz="2400" b="1" dirty="0" smtClean="0">
                <a:latin typeface="宋体" panose="02010600030101010101" pitchFamily="2" charset="-122"/>
                <a:ea typeface="宋体" panose="02010600030101010101" pitchFamily="2" charset="-122"/>
              </a:rPr>
              <a:t>语言描述逻辑电路</a:t>
            </a:r>
          </a:p>
          <a:p>
            <a:pPr lvl="1"/>
            <a:r>
              <a:rPr lang="zh-CN" altLang="en-US" sz="2400" b="1" dirty="0" smtClean="0">
                <a:latin typeface="宋体" panose="02010600030101010101" pitchFamily="2" charset="-122"/>
                <a:ea typeface="宋体" panose="02010600030101010101" pitchFamily="2" charset="-122"/>
              </a:rPr>
              <a:t>软件会自动计算逻辑电路的所有可能的结果，并把结果事先写入</a:t>
            </a:r>
            <a:r>
              <a:rPr lang="en-US" altLang="zh-CN" sz="2400" b="1" dirty="0" smtClean="0">
                <a:latin typeface="宋体" panose="02010600030101010101" pitchFamily="2" charset="-122"/>
                <a:ea typeface="宋体" panose="02010600030101010101" pitchFamily="2" charset="-122"/>
              </a:rPr>
              <a:t>RAM</a:t>
            </a:r>
          </a:p>
          <a:p>
            <a:pPr lvl="1"/>
            <a:r>
              <a:rPr lang="zh-CN" altLang="en-US" sz="2400" b="1" dirty="0" smtClean="0">
                <a:latin typeface="宋体" panose="02010600030101010101" pitchFamily="2" charset="-122"/>
                <a:ea typeface="宋体" panose="02010600030101010101" pitchFamily="2" charset="-122"/>
              </a:rPr>
              <a:t>每输入一个信号进行逻辑运算就等于输入一个地址进行查表，找出地址对应的内容，然后输出即可。</a:t>
            </a:r>
          </a:p>
          <a:p>
            <a:pPr marL="365760" lvl="1" indent="-283464">
              <a:lnSpc>
                <a:spcPct val="90000"/>
              </a:lnSpc>
              <a:spcBef>
                <a:spcPts val="600"/>
              </a:spcBef>
              <a:buSzPct val="80000"/>
              <a:buFont typeface="Wingdings 2"/>
              <a:buChar char=""/>
            </a:pPr>
            <a:endParaRPr lang="en-US" altLang="zh-CN" dirty="0" smtClean="0">
              <a:solidFill>
                <a:srgbClr val="000000"/>
              </a:solidFill>
              <a:latin typeface="宋体" panose="02010600030101010101" pitchFamily="2" charset="-122"/>
              <a:ea typeface="宋体" panose="02010600030101010101" pitchFamily="2" charset="-122"/>
            </a:endParaRPr>
          </a:p>
          <a:p>
            <a:pPr eaLnBrk="1" hangingPunct="1">
              <a:lnSpc>
                <a:spcPct val="90000"/>
              </a:lnSpc>
            </a:pPr>
            <a:endParaRPr lang="en-US" altLang="zh-CN" sz="4000" b="1" dirty="0" smtClean="0">
              <a:solidFill>
                <a:srgbClr val="000000"/>
              </a:solidFill>
              <a:latin typeface="宋体" panose="02010600030101010101" pitchFamily="2" charset="-122"/>
              <a:ea typeface="宋体" panose="02010600030101010101" pitchFamily="2" charset="-122"/>
            </a:endParaRPr>
          </a:p>
          <a:p>
            <a:pPr lvl="1" eaLnBrk="1" hangingPunct="1">
              <a:lnSpc>
                <a:spcPct val="90000"/>
              </a:lnSpc>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8"/>
          <p:cNvGraphicFramePr>
            <a:graphicFrameLocks noChangeAspect="1"/>
          </p:cNvGraphicFramePr>
          <p:nvPr/>
        </p:nvGraphicFramePr>
        <p:xfrm>
          <a:off x="827088" y="1484313"/>
          <a:ext cx="7696200" cy="4572000"/>
        </p:xfrm>
        <a:graphic>
          <a:graphicData uri="http://schemas.openxmlformats.org/presentationml/2006/ole">
            <mc:AlternateContent xmlns:mc="http://schemas.openxmlformats.org/markup-compatibility/2006">
              <mc:Choice xmlns:v="urn:schemas-microsoft-com:vml" Requires="v">
                <p:oleObj spid="_x0000_s1029" name="位图图像" r:id="rId3" imgW="5342857" imgH="2266667" progId="PBrush">
                  <p:embed/>
                </p:oleObj>
              </mc:Choice>
              <mc:Fallback>
                <p:oleObj name="位图图像" r:id="rId3" imgW="5342857" imgH="2266667" progId="PBrush">
                  <p:embed/>
                  <p:pic>
                    <p:nvPicPr>
                      <p:cNvPr id="0" name="Object 8" descr="imag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76962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Text Box 10"/>
          <p:cNvSpPr txBox="1">
            <a:spLocks noChangeArrowheads="1"/>
          </p:cNvSpPr>
          <p:nvPr/>
        </p:nvSpPr>
        <p:spPr bwMode="auto">
          <a:xfrm>
            <a:off x="900113" y="908050"/>
            <a:ext cx="3155950" cy="641350"/>
          </a:xfrm>
          <a:prstGeom prst="rect">
            <a:avLst/>
          </a:prstGeom>
          <a:noFill/>
          <a:ln w="9525">
            <a:noFill/>
            <a:miter lim="800000"/>
          </a:ln>
        </p:spPr>
        <p:txBody>
          <a:bodyPr wrap="none">
            <a:spAutoFit/>
          </a:bodyPr>
          <a:lstStyle/>
          <a:p>
            <a:r>
              <a:rPr kumimoji="1" lang="en-US" altLang="zh-CN" sz="3600">
                <a:solidFill>
                  <a:srgbClr val="000000"/>
                </a:solidFill>
                <a:latin typeface="宋体" panose="02010600030101010101" pitchFamily="2" charset="-122"/>
              </a:rPr>
              <a:t>4</a:t>
            </a:r>
            <a:r>
              <a:rPr kumimoji="1" lang="zh-CN" altLang="en-US" sz="3600">
                <a:solidFill>
                  <a:srgbClr val="000000"/>
                </a:solidFill>
                <a:latin typeface="宋体" panose="02010600030101010101" pitchFamily="2" charset="-122"/>
              </a:rPr>
              <a:t>输入‘与门’</a:t>
            </a:r>
          </a:p>
        </p:txBody>
      </p:sp>
      <p:sp>
        <p:nvSpPr>
          <p:cNvPr id="2052" name="灯片编号占位符 3"/>
          <p:cNvSpPr>
            <a:spLocks noGrp="1"/>
          </p:cNvSpPr>
          <p:nvPr>
            <p:ph type="sldNum" sz="quarter" idx="11"/>
          </p:nvPr>
        </p:nvSpPr>
        <p:spPr>
          <a:noFill/>
        </p:spPr>
        <p:txBody>
          <a:bodyPr/>
          <a:lstStyle/>
          <a:p>
            <a:fld id="{B54F460A-A8C8-431A-A1BA-33EBB7548AF3}" type="slidenum">
              <a:rPr lang="zh-CN" altLang="en-US" smtClean="0"/>
              <a:pPr/>
              <a:t>6</a:t>
            </a:fld>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设计步骤</a:t>
            </a:r>
            <a:endParaRPr lang="zh-CN" altLang="en-US" dirty="0"/>
          </a:p>
        </p:txBody>
      </p:sp>
      <p:sp>
        <p:nvSpPr>
          <p:cNvPr id="3" name="内容占位符 2"/>
          <p:cNvSpPr>
            <a:spLocks noGrp="1"/>
          </p:cNvSpPr>
          <p:nvPr>
            <p:ph idx="1"/>
          </p:nvPr>
        </p:nvSpPr>
        <p:spPr/>
        <p:txBody>
          <a:bodyPr/>
          <a:lstStyle/>
          <a:p>
            <a:r>
              <a:rPr lang="zh-CN" altLang="en-US" dirty="0" smtClean="0"/>
              <a:t>设计指令系统的指令，划分每条指令的执行步骤，设计指令流程图</a:t>
            </a:r>
            <a:endParaRPr lang="en-US" altLang="zh-CN" dirty="0" smtClean="0"/>
          </a:p>
          <a:p>
            <a:r>
              <a:rPr lang="zh-CN" altLang="en-US" dirty="0" smtClean="0"/>
              <a:t>根据指令流程图，划分</a:t>
            </a:r>
            <a:r>
              <a:rPr lang="en-US" altLang="zh-CN" dirty="0" smtClean="0"/>
              <a:t>CPU</a:t>
            </a:r>
            <a:r>
              <a:rPr lang="zh-CN" altLang="en-US" dirty="0" smtClean="0"/>
              <a:t>的各功能部件，设计出处理器的概要结构图，并标识出每个主要信号以及数据流向</a:t>
            </a:r>
            <a:endParaRPr lang="en-US" altLang="zh-CN" dirty="0" smtClean="0"/>
          </a:p>
          <a:p>
            <a:r>
              <a:rPr lang="zh-CN" altLang="en-US" dirty="0" smtClean="0"/>
              <a:t>细化各功能部件，设计出包含每个部件的外部控制信号以及数据信号的详细结构图，并根据指令流程图在该结构图上执行每条指令，检查指令执行是否正确</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设计步骤</a:t>
            </a:r>
            <a:endParaRPr lang="zh-CN" altLang="en-US" dirty="0"/>
          </a:p>
        </p:txBody>
      </p:sp>
      <p:sp>
        <p:nvSpPr>
          <p:cNvPr id="3" name="内容占位符 2"/>
          <p:cNvSpPr>
            <a:spLocks noGrp="1"/>
          </p:cNvSpPr>
          <p:nvPr>
            <p:ph idx="1"/>
          </p:nvPr>
        </p:nvSpPr>
        <p:spPr/>
        <p:txBody>
          <a:bodyPr/>
          <a:lstStyle/>
          <a:p>
            <a:r>
              <a:rPr lang="zh-CN" altLang="en-US" dirty="0" smtClean="0"/>
              <a:t>使用硬件描述语言设计实现每个功能部件并进行模拟仿真</a:t>
            </a:r>
            <a:endParaRPr lang="en-US" altLang="zh-CN" dirty="0" smtClean="0"/>
          </a:p>
          <a:p>
            <a:r>
              <a:rPr lang="zh-CN" altLang="en-US" dirty="0" smtClean="0"/>
              <a:t>连接各功能部件组成整体</a:t>
            </a:r>
            <a:r>
              <a:rPr lang="en-US" altLang="zh-CN" dirty="0" smtClean="0"/>
              <a:t>CPU</a:t>
            </a:r>
          </a:p>
          <a:p>
            <a:r>
              <a:rPr lang="zh-CN" altLang="en-US" dirty="0" smtClean="0"/>
              <a:t>分配对应管脚，将设计好的</a:t>
            </a:r>
            <a:r>
              <a:rPr lang="en-US" altLang="zh-CN" dirty="0" smtClean="0"/>
              <a:t>CPU</a:t>
            </a:r>
            <a:r>
              <a:rPr lang="zh-CN" altLang="en-US" dirty="0" smtClean="0"/>
              <a:t>配置到</a:t>
            </a:r>
            <a:r>
              <a:rPr lang="en-US" altLang="zh-CN" dirty="0" smtClean="0"/>
              <a:t>FPGA</a:t>
            </a:r>
            <a:r>
              <a:rPr lang="zh-CN" altLang="en-US" dirty="0" smtClean="0"/>
              <a:t>中，进行硬件调试</a:t>
            </a:r>
            <a:endParaRPr lang="en-US" altLang="zh-CN" dirty="0" smtClean="0"/>
          </a:p>
          <a:p>
            <a:r>
              <a:rPr lang="zh-CN" altLang="en-US" dirty="0" smtClean="0"/>
              <a:t>设计一些测试程序，测试</a:t>
            </a:r>
            <a:r>
              <a:rPr lang="en-US" altLang="zh-CN" dirty="0" smtClean="0"/>
              <a:t>CPU</a:t>
            </a:r>
            <a:r>
              <a:rPr lang="zh-CN" altLang="en-US" dirty="0" smtClean="0"/>
              <a:t>设计是否正确</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smtClean="0"/>
              <a:t>指令系统</a:t>
            </a:r>
            <a:endParaRPr lang="zh-CN" altLang="en-US" dirty="0"/>
          </a:p>
        </p:txBody>
      </p:sp>
      <p:sp>
        <p:nvSpPr>
          <p:cNvPr id="3" name="内容占位符 2"/>
          <p:cNvSpPr>
            <a:spLocks noGrp="1"/>
          </p:cNvSpPr>
          <p:nvPr>
            <p:ph idx="1"/>
          </p:nvPr>
        </p:nvSpPr>
        <p:spPr/>
        <p:txBody>
          <a:bodyPr>
            <a:normAutofit/>
          </a:bodyPr>
          <a:lstStyle/>
          <a:p>
            <a:r>
              <a:rPr lang="en-US" altLang="zh-CN" dirty="0" smtClean="0"/>
              <a:t>MIPS</a:t>
            </a:r>
          </a:p>
          <a:p>
            <a:pPr lvl="1"/>
            <a:r>
              <a:rPr lang="en-US" altLang="zh-CN" dirty="0" smtClean="0"/>
              <a:t>Microprocessor </a:t>
            </a:r>
            <a:r>
              <a:rPr lang="en-US" altLang="zh-CN" dirty="0" err="1" smtClean="0"/>
              <a:t>witheout</a:t>
            </a:r>
            <a:r>
              <a:rPr lang="en-US" altLang="zh-CN" dirty="0" smtClean="0"/>
              <a:t> interlocked piped stages</a:t>
            </a:r>
          </a:p>
          <a:p>
            <a:pPr lvl="1"/>
            <a:r>
              <a:rPr lang="zh-CN" altLang="en-US" dirty="0" smtClean="0"/>
              <a:t>无内部互锁流水级的微处理器</a:t>
            </a:r>
            <a:endParaRPr lang="en-US" altLang="zh-CN" dirty="0" smtClean="0"/>
          </a:p>
          <a:p>
            <a:pPr lvl="1"/>
            <a:r>
              <a:rPr lang="en-US" altLang="zh-CN" dirty="0" smtClean="0"/>
              <a:t>RISC</a:t>
            </a:r>
            <a:r>
              <a:rPr lang="zh-CN" altLang="en-US" dirty="0" smtClean="0"/>
              <a:t>芯片</a:t>
            </a:r>
            <a:endParaRPr lang="en-US" altLang="zh-CN" dirty="0" smtClean="0"/>
          </a:p>
          <a:p>
            <a:pPr lvl="1"/>
            <a:r>
              <a:rPr lang="zh-CN" altLang="en-US" dirty="0" smtClean="0"/>
              <a:t>由</a:t>
            </a:r>
            <a:r>
              <a:rPr lang="en-US" altLang="zh-CN" dirty="0" smtClean="0"/>
              <a:t>John </a:t>
            </a:r>
            <a:r>
              <a:rPr lang="en-US" altLang="zh-CN" dirty="0" err="1" smtClean="0"/>
              <a:t>L.Hennessy</a:t>
            </a:r>
            <a:r>
              <a:rPr lang="zh-CN" altLang="en-US" dirty="0" smtClean="0"/>
              <a:t>设计</a:t>
            </a:r>
            <a:endParaRPr lang="en-US" altLang="zh-CN" dirty="0" smtClean="0"/>
          </a:p>
          <a:p>
            <a:r>
              <a:rPr lang="en-US" altLang="zh-CN" dirty="0" smtClean="0"/>
              <a:t>MIPS</a:t>
            </a:r>
          </a:p>
          <a:p>
            <a:pPr lvl="1"/>
            <a:r>
              <a:rPr lang="en-US" altLang="zh-CN" dirty="0" smtClean="0"/>
              <a:t>Million Instruction Per Second</a:t>
            </a:r>
          </a:p>
          <a:p>
            <a:pPr lvl="1"/>
            <a:r>
              <a:rPr lang="zh-CN" altLang="en-US" dirty="0" smtClean="0"/>
              <a:t>计算机性能指标之一</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520</TotalTime>
  <Words>1420</Words>
  <Application>Microsoft Office PowerPoint</Application>
  <PresentationFormat>全屏显示(4:3)</PresentationFormat>
  <Paragraphs>171</Paragraphs>
  <Slides>34</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37" baseType="lpstr">
      <vt:lpstr>夏至</vt:lpstr>
      <vt:lpstr>位图图像</vt:lpstr>
      <vt:lpstr>Visio.Drawing.15</vt:lpstr>
      <vt:lpstr>基于FPGA的多周期CPU的设计</vt:lpstr>
      <vt:lpstr>我们的任务？</vt:lpstr>
      <vt:lpstr>实验环境</vt:lpstr>
      <vt:lpstr>什么是FPGA</vt:lpstr>
      <vt:lpstr>什么是FPGA</vt:lpstr>
      <vt:lpstr>PowerPoint 演示文稿</vt:lpstr>
      <vt:lpstr>设计步骤</vt:lpstr>
      <vt:lpstr>设计步骤</vt:lpstr>
      <vt:lpstr>MIPS指令系统</vt:lpstr>
      <vt:lpstr>PowerPoint 演示文稿</vt:lpstr>
      <vt:lpstr>MIPS指令</vt:lpstr>
      <vt:lpstr>THCO MIPS指令系统</vt:lpstr>
      <vt:lpstr>THCO MIPS指令系统</vt:lpstr>
      <vt:lpstr>THCO MIPS指令系统</vt:lpstr>
      <vt:lpstr>THCO MIPS指令系统</vt:lpstr>
      <vt:lpstr>指令系统（我们的任务）</vt:lpstr>
      <vt:lpstr>指令系统（我们的任务）</vt:lpstr>
      <vt:lpstr>THCO MIPS汇编语言程序设计</vt:lpstr>
      <vt:lpstr>任务一</vt:lpstr>
      <vt:lpstr>CPU设计</vt:lpstr>
      <vt:lpstr>CPU设计</vt:lpstr>
      <vt:lpstr>1、确定数据通路</vt:lpstr>
      <vt:lpstr>取指和程序计数器自增</vt:lpstr>
      <vt:lpstr>R型指令（ADDU rx  ry  rz）</vt:lpstr>
      <vt:lpstr>LW/SW指令（LW rx  ry  imm）</vt:lpstr>
      <vt:lpstr>将R型指令和LW/SW指令合并</vt:lpstr>
      <vt:lpstr>B型指令（BNEZ  rx  imm ）</vt:lpstr>
      <vt:lpstr>合并后的简单MIPS指令数据通路</vt:lpstr>
      <vt:lpstr>任务二</vt:lpstr>
      <vt:lpstr>2、划分指令执行步骤</vt:lpstr>
      <vt:lpstr>2、划分指令执行步骤</vt:lpstr>
      <vt:lpstr>指令执行步骤标记:节拍发生器</vt:lpstr>
      <vt:lpstr>多周期CPU的状态转移图</vt:lpstr>
      <vt:lpstr>任务三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基于FPGA的多周期CPU的设计</dc:title>
  <dc:creator>马莉</dc:creator>
  <cp:lastModifiedBy>mali</cp:lastModifiedBy>
  <cp:revision>40</cp:revision>
  <cp:lastPrinted>2018-11-23T08:50:57Z</cp:lastPrinted>
  <dcterms:created xsi:type="dcterms:W3CDTF">2018-11-22T00:12:19Z</dcterms:created>
  <dcterms:modified xsi:type="dcterms:W3CDTF">2018-11-23T09:00:40Z</dcterms:modified>
</cp:coreProperties>
</file>