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7" r:id="rId41"/>
    <p:sldId id="296" r:id="rId42"/>
    <p:sldId id="29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531E72A-8AF3-43D1-8947-64D640285421}">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4"/>
            <p14:sldId id="273"/>
            <p14:sldId id="275"/>
            <p14:sldId id="276"/>
            <p14:sldId id="277"/>
            <p14:sldId id="278"/>
            <p14:sldId id="279"/>
            <p14:sldId id="280"/>
            <p14:sldId id="281"/>
            <p14:sldId id="282"/>
            <p14:sldId id="283"/>
            <p14:sldId id="284"/>
            <p14:sldId id="285"/>
            <p14:sldId id="286"/>
            <p14:sldId id="287"/>
            <p14:sldId id="288"/>
            <p14:sldId id="290"/>
            <p14:sldId id="291"/>
            <p14:sldId id="292"/>
            <p14:sldId id="293"/>
            <p14:sldId id="294"/>
            <p14:sldId id="295"/>
            <p14:sldId id="297"/>
            <p14:sldId id="296"/>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3761486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369963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2A91BB-3793-4E17-B67E-FEFC31D6F8A1}"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147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4160963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2A91BB-3793-4E17-B67E-FEFC31D6F8A1}"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841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2702666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1494370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419284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342938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305003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232235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220501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172510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377865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350890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621A8DD-B32B-4111-8F64-D741031364FD}" type="datetimeFigureOut">
              <a:rPr lang="zh-CN" altLang="en-US" smtClean="0"/>
              <a:t>2018/11/22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984038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21A8DD-B32B-4111-8F64-D741031364FD}" type="datetimeFigureOut">
              <a:rPr lang="zh-CN" altLang="en-US" smtClean="0"/>
              <a:t>2018/11/22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2A91BB-3793-4E17-B67E-FEFC31D6F8A1}" type="slidenum">
              <a:rPr lang="zh-CN" altLang="en-US" smtClean="0"/>
              <a:t>‹#›</a:t>
            </a:fld>
            <a:endParaRPr lang="zh-CN" altLang="en-US"/>
          </a:p>
        </p:txBody>
      </p:sp>
    </p:spTree>
    <p:extLst>
      <p:ext uri="{BB962C8B-B14F-4D97-AF65-F5344CB8AC3E}">
        <p14:creationId xmlns:p14="http://schemas.microsoft.com/office/powerpoint/2010/main" val="1386246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6957E-EDE8-4EF7-BE57-A06063D3CDF2}"/>
              </a:ext>
            </a:extLst>
          </p:cNvPr>
          <p:cNvSpPr>
            <a:spLocks noGrp="1"/>
          </p:cNvSpPr>
          <p:nvPr>
            <p:ph type="ctrTitle"/>
          </p:nvPr>
        </p:nvSpPr>
        <p:spPr>
          <a:xfrm>
            <a:off x="1063182" y="1623299"/>
            <a:ext cx="8764397" cy="2043178"/>
          </a:xfrm>
        </p:spPr>
        <p:txBody>
          <a:bodyPr/>
          <a:lstStyle/>
          <a:p>
            <a:pPr algn="ctr"/>
            <a:r>
              <a:rPr lang="en-US" altLang="zh-CN" sz="6000" dirty="0"/>
              <a:t>VHDL</a:t>
            </a:r>
            <a:endParaRPr lang="zh-CN" altLang="en-US" sz="6000" dirty="0"/>
          </a:p>
        </p:txBody>
      </p:sp>
    </p:spTree>
    <p:extLst>
      <p:ext uri="{BB962C8B-B14F-4D97-AF65-F5344CB8AC3E}">
        <p14:creationId xmlns:p14="http://schemas.microsoft.com/office/powerpoint/2010/main" val="319908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7">
            <a:extLst>
              <a:ext uri="{FF2B5EF4-FFF2-40B4-BE49-F238E27FC236}">
                <a16:creationId xmlns:a16="http://schemas.microsoft.com/office/drawing/2014/main" id="{36C1851C-B6A6-48F0-AFF7-B518FFC1DEE5}"/>
              </a:ext>
            </a:extLst>
          </p:cNvPr>
          <p:cNvSpPr txBox="1">
            <a:spLocks/>
          </p:cNvSpPr>
          <p:nvPr/>
        </p:nvSpPr>
        <p:spPr>
          <a:xfrm>
            <a:off x="1318334" y="1591322"/>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zh-CN" altLang="zh-CN" sz="2800" dirty="0"/>
              <a:t>进程语句具有如下特点：</a:t>
            </a:r>
          </a:p>
          <a:p>
            <a:pPr marL="0" indent="0">
              <a:buNone/>
            </a:pPr>
            <a:r>
              <a:rPr lang="zh-CN" altLang="zh-CN" sz="2800" dirty="0"/>
              <a:t>（</a:t>
            </a:r>
            <a:r>
              <a:rPr lang="en-US" altLang="zh-CN" sz="2800" dirty="0"/>
              <a:t>1</a:t>
            </a:r>
            <a:r>
              <a:rPr lang="zh-CN" altLang="zh-CN" sz="2800" dirty="0"/>
              <a:t>）进程结构内部的所有语句都是</a:t>
            </a:r>
            <a:r>
              <a:rPr lang="zh-CN" altLang="zh-CN" sz="2800" dirty="0">
                <a:solidFill>
                  <a:srgbClr val="FF0000"/>
                </a:solidFill>
              </a:rPr>
              <a:t>顺序执行</a:t>
            </a:r>
            <a:r>
              <a:rPr lang="zh-CN" altLang="zh-CN" sz="2800" dirty="0"/>
              <a:t>的。</a:t>
            </a:r>
          </a:p>
          <a:p>
            <a:pPr marL="0" indent="0">
              <a:buNone/>
            </a:pPr>
            <a:r>
              <a:rPr lang="zh-CN" altLang="zh-CN" sz="2800" dirty="0"/>
              <a:t>（</a:t>
            </a:r>
            <a:r>
              <a:rPr lang="en-US" altLang="zh-CN" sz="2800" dirty="0"/>
              <a:t>2</a:t>
            </a:r>
            <a:r>
              <a:rPr lang="zh-CN" altLang="zh-CN" sz="2800" dirty="0"/>
              <a:t>）多个进程之间，是</a:t>
            </a:r>
            <a:r>
              <a:rPr lang="zh-CN" altLang="zh-CN" sz="2800" dirty="0">
                <a:solidFill>
                  <a:srgbClr val="FF0000"/>
                </a:solidFill>
              </a:rPr>
              <a:t>并行执行</a:t>
            </a:r>
            <a:r>
              <a:rPr lang="zh-CN" altLang="zh-CN" sz="2800" dirty="0"/>
              <a:t>的，并可通过敏感信号访问结构体或实体中所定义的信号。</a:t>
            </a:r>
          </a:p>
          <a:p>
            <a:pPr marL="0" indent="0">
              <a:buNone/>
            </a:pPr>
            <a:r>
              <a:rPr lang="zh-CN" altLang="zh-CN" sz="2800" dirty="0"/>
              <a:t>（</a:t>
            </a:r>
            <a:r>
              <a:rPr lang="en-US" altLang="zh-CN" sz="2800" dirty="0"/>
              <a:t>3</a:t>
            </a:r>
            <a:r>
              <a:rPr lang="zh-CN" altLang="zh-CN" sz="2800" dirty="0"/>
              <a:t>）进程依靠进程标识符</a:t>
            </a:r>
            <a:r>
              <a:rPr lang="en-US" altLang="zh-CN" sz="2800" dirty="0"/>
              <a:t>PROCESS</a:t>
            </a:r>
            <a:r>
              <a:rPr lang="zh-CN" altLang="zh-CN" sz="2800" dirty="0"/>
              <a:t>后的</a:t>
            </a:r>
            <a:r>
              <a:rPr lang="zh-CN" altLang="zh-CN" sz="2800" dirty="0">
                <a:solidFill>
                  <a:srgbClr val="FF0000"/>
                </a:solidFill>
              </a:rPr>
              <a:t>敏感信号</a:t>
            </a:r>
            <a:r>
              <a:rPr lang="zh-CN" altLang="zh-CN" sz="2800" dirty="0"/>
              <a:t>表中指定的信号来触发启动</a:t>
            </a:r>
            <a:r>
              <a:rPr lang="zh-CN" altLang="en-US" sz="2800" dirty="0"/>
              <a:t>。</a:t>
            </a:r>
            <a:endParaRPr lang="zh-CN" altLang="zh-CN" sz="2800" dirty="0"/>
          </a:p>
          <a:p>
            <a:pPr marL="0" indent="0">
              <a:buNone/>
            </a:pP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2073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7">
            <a:extLst>
              <a:ext uri="{FF2B5EF4-FFF2-40B4-BE49-F238E27FC236}">
                <a16:creationId xmlns:a16="http://schemas.microsoft.com/office/drawing/2014/main" id="{9F0FEFB4-A3AC-4918-B8CB-B09C2DA0560C}"/>
              </a:ext>
            </a:extLst>
          </p:cNvPr>
          <p:cNvSpPr>
            <a:spLocks noGrp="1"/>
          </p:cNvSpPr>
          <p:nvPr>
            <p:ph idx="1"/>
          </p:nvPr>
        </p:nvSpPr>
        <p:spPr>
          <a:xfrm>
            <a:off x="537098" y="432786"/>
            <a:ext cx="8229600" cy="5715000"/>
          </a:xfrm>
        </p:spPr>
        <p:txBody>
          <a:bodyPr>
            <a:normAutofit fontScale="92500" lnSpcReduction="20000"/>
          </a:bodyPr>
          <a:lstStyle/>
          <a:p>
            <a:pPr marL="0" indent="0">
              <a:buNone/>
            </a:pPr>
            <a:r>
              <a:rPr lang="zh-CN" altLang="en-US" sz="2000" b="1" dirty="0"/>
              <a:t>例</a:t>
            </a:r>
            <a:r>
              <a:rPr lang="en-US" altLang="zh-CN" sz="2000" b="1" dirty="0"/>
              <a:t>1</a:t>
            </a:r>
            <a:r>
              <a:rPr lang="zh-CN" altLang="en-US" sz="2000" b="1" dirty="0"/>
              <a:t>、半加器：</a:t>
            </a:r>
            <a:endParaRPr lang="en-US" altLang="zh-CN" sz="2000" b="1" dirty="0"/>
          </a:p>
          <a:p>
            <a:pPr marL="0" indent="0">
              <a:buNone/>
            </a:pPr>
            <a:r>
              <a:rPr lang="en-US" altLang="zh-CN" sz="2000" b="1" dirty="0"/>
              <a:t>LIBRARY</a:t>
            </a:r>
            <a:r>
              <a:rPr lang="en-US" altLang="zh-CN" sz="2000" dirty="0"/>
              <a:t> IEEE;</a:t>
            </a:r>
            <a:endParaRPr lang="zh-CN" altLang="zh-CN" sz="2000" dirty="0"/>
          </a:p>
          <a:p>
            <a:pPr marL="0" indent="0">
              <a:buNone/>
            </a:pPr>
            <a:r>
              <a:rPr lang="en-US" altLang="zh-CN" sz="2000" b="1" dirty="0"/>
              <a:t>USE</a:t>
            </a:r>
            <a:r>
              <a:rPr lang="en-US" altLang="zh-CN" sz="2000" dirty="0"/>
              <a:t> </a:t>
            </a:r>
            <a:r>
              <a:rPr lang="en-US" altLang="zh-CN" sz="2000" dirty="0" err="1"/>
              <a:t>IEEE.STD_LOGIC_1164.ALL</a:t>
            </a:r>
            <a:r>
              <a:rPr lang="en-US" altLang="zh-CN" sz="2000" dirty="0"/>
              <a:t>;</a:t>
            </a:r>
            <a:endParaRPr lang="zh-CN" altLang="zh-CN" sz="2000" dirty="0"/>
          </a:p>
          <a:p>
            <a:pPr marL="0" indent="0">
              <a:buNone/>
            </a:pPr>
            <a:r>
              <a:rPr lang="en-US" altLang="zh-CN" sz="2000" b="1" dirty="0"/>
              <a:t>ENTITY </a:t>
            </a:r>
            <a:r>
              <a:rPr lang="en-US" altLang="zh-CN" sz="2000" dirty="0"/>
              <a:t> </a:t>
            </a:r>
            <a:r>
              <a:rPr lang="en-US" altLang="zh-CN" sz="2000" dirty="0" err="1"/>
              <a:t>half_adder</a:t>
            </a:r>
            <a:r>
              <a:rPr lang="en-US" altLang="zh-CN" sz="2000" dirty="0"/>
              <a:t>  </a:t>
            </a:r>
            <a:r>
              <a:rPr lang="en-US" altLang="zh-CN" sz="2000" b="1" dirty="0"/>
              <a:t>IS</a:t>
            </a:r>
            <a:endParaRPr lang="zh-CN" altLang="zh-CN" sz="2000" dirty="0"/>
          </a:p>
          <a:p>
            <a:pPr marL="0" indent="0">
              <a:buNone/>
            </a:pPr>
            <a:r>
              <a:rPr lang="en-US" altLang="zh-CN" sz="2000" b="1" dirty="0"/>
              <a:t>	PORT</a:t>
            </a:r>
            <a:r>
              <a:rPr lang="en-US" altLang="zh-CN" sz="2000" dirty="0"/>
              <a:t>(  	</a:t>
            </a:r>
            <a:r>
              <a:rPr lang="en-US" altLang="zh-CN" sz="2000" dirty="0" err="1"/>
              <a:t>a,b:in</a:t>
            </a:r>
            <a:r>
              <a:rPr lang="en-US" altLang="zh-CN" sz="2000" dirty="0"/>
              <a:t> </a:t>
            </a:r>
            <a:r>
              <a:rPr lang="en-US" altLang="zh-CN" sz="2000" dirty="0" err="1"/>
              <a:t>std_logic</a:t>
            </a:r>
            <a:r>
              <a:rPr lang="en-US" altLang="zh-CN" sz="2000" dirty="0"/>
              <a:t>;</a:t>
            </a:r>
            <a:endParaRPr lang="zh-CN" altLang="zh-CN" sz="2000" dirty="0"/>
          </a:p>
          <a:p>
            <a:pPr marL="0" indent="0">
              <a:buNone/>
            </a:pPr>
            <a:r>
              <a:rPr lang="en-US" altLang="zh-CN" sz="2000" dirty="0"/>
              <a:t>    			</a:t>
            </a:r>
            <a:r>
              <a:rPr lang="en-US" altLang="zh-CN" sz="2000" dirty="0" err="1"/>
              <a:t>sum,carry</a:t>
            </a:r>
            <a:r>
              <a:rPr lang="en-US" altLang="zh-CN" sz="2000" dirty="0"/>
              <a:t> :out </a:t>
            </a:r>
            <a:r>
              <a:rPr lang="en-US" altLang="zh-CN" sz="2000" dirty="0" err="1"/>
              <a:t>std_logic</a:t>
            </a:r>
            <a:r>
              <a:rPr lang="en-US" altLang="zh-CN" sz="2000" dirty="0"/>
              <a:t>);</a:t>
            </a:r>
            <a:endParaRPr lang="zh-CN" altLang="zh-CN" sz="2000" dirty="0"/>
          </a:p>
          <a:p>
            <a:pPr marL="0" indent="0">
              <a:buNone/>
            </a:pPr>
            <a:r>
              <a:rPr lang="en-US" altLang="zh-CN" sz="2000" b="1" dirty="0"/>
              <a:t>	END</a:t>
            </a:r>
            <a:r>
              <a:rPr lang="en-US" altLang="zh-CN" sz="2000" dirty="0"/>
              <a:t> </a:t>
            </a:r>
            <a:r>
              <a:rPr lang="en-US" altLang="zh-CN" sz="2000" dirty="0" err="1"/>
              <a:t>half_adder</a:t>
            </a:r>
            <a:r>
              <a:rPr lang="en-US" altLang="zh-CN" sz="2000" dirty="0"/>
              <a:t>;</a:t>
            </a:r>
            <a:endParaRPr lang="zh-CN" altLang="zh-CN" sz="2000" dirty="0"/>
          </a:p>
          <a:p>
            <a:pPr marL="0" indent="0">
              <a:buNone/>
            </a:pPr>
            <a:r>
              <a:rPr lang="en-US" altLang="zh-CN" sz="2000" b="1" dirty="0"/>
              <a:t>ARCHITECTURE</a:t>
            </a:r>
            <a:r>
              <a:rPr lang="en-US" altLang="zh-CN" sz="2000" dirty="0"/>
              <a:t> behave </a:t>
            </a:r>
            <a:r>
              <a:rPr lang="en-US" altLang="zh-CN" sz="2000" b="1" dirty="0"/>
              <a:t>OF </a:t>
            </a:r>
            <a:r>
              <a:rPr lang="en-US" altLang="zh-CN" sz="2000" dirty="0" err="1"/>
              <a:t>half_adder</a:t>
            </a:r>
            <a:r>
              <a:rPr lang="en-US" altLang="zh-CN" sz="2000" dirty="0"/>
              <a:t> IS</a:t>
            </a:r>
            <a:endParaRPr lang="zh-CN" altLang="zh-CN" sz="2000" dirty="0"/>
          </a:p>
          <a:p>
            <a:pPr marL="0" indent="0">
              <a:buNone/>
            </a:pPr>
            <a:r>
              <a:rPr lang="en-US" altLang="zh-CN" sz="2000" b="1" dirty="0"/>
              <a:t>	BEGIN</a:t>
            </a:r>
            <a:endParaRPr lang="zh-CN" altLang="zh-CN" sz="2000" dirty="0"/>
          </a:p>
          <a:p>
            <a:pPr marL="0" indent="0">
              <a:buNone/>
            </a:pPr>
            <a:r>
              <a:rPr lang="en-US" altLang="zh-CN" sz="2000" dirty="0"/>
              <a:t>		PROCESS(</a:t>
            </a:r>
            <a:r>
              <a:rPr lang="en-US" altLang="zh-CN" sz="2000" dirty="0" err="1"/>
              <a:t>a,b</a:t>
            </a:r>
            <a:r>
              <a:rPr lang="en-US" altLang="zh-CN" sz="2000" dirty="0"/>
              <a:t>)</a:t>
            </a:r>
            <a:endParaRPr lang="zh-CN" altLang="zh-CN" sz="2000" dirty="0"/>
          </a:p>
          <a:p>
            <a:pPr marL="0" indent="0">
              <a:buNone/>
            </a:pPr>
            <a:r>
              <a:rPr lang="en-US" altLang="zh-CN" sz="2000" b="1" dirty="0"/>
              <a:t>		BEGIN</a:t>
            </a:r>
            <a:endParaRPr lang="zh-CN" altLang="zh-CN" sz="2000" dirty="0"/>
          </a:p>
          <a:p>
            <a:pPr marL="0" indent="0">
              <a:buNone/>
            </a:pPr>
            <a:r>
              <a:rPr lang="en-US" altLang="zh-CN" sz="2000" dirty="0"/>
              <a:t> 	 		sum &lt;= a XOR b;</a:t>
            </a:r>
            <a:endParaRPr lang="zh-CN" altLang="zh-CN" sz="2000" dirty="0"/>
          </a:p>
          <a:p>
            <a:pPr marL="0" indent="0">
              <a:buNone/>
            </a:pPr>
            <a:r>
              <a:rPr lang="en-US" altLang="zh-CN" sz="2000" dirty="0"/>
              <a:t> 	 		carry &lt;= a AND b;</a:t>
            </a:r>
            <a:endParaRPr lang="zh-CN" altLang="zh-CN" sz="2000" dirty="0"/>
          </a:p>
          <a:p>
            <a:pPr marL="0" indent="0">
              <a:buNone/>
            </a:pPr>
            <a:r>
              <a:rPr lang="en-US" altLang="zh-CN" sz="2000" b="1" dirty="0"/>
              <a:t>		END  PROCESS</a:t>
            </a:r>
            <a:r>
              <a:rPr lang="en-US" altLang="zh-CN" sz="2000" dirty="0"/>
              <a:t> </a:t>
            </a:r>
            <a:r>
              <a:rPr lang="en-US" altLang="zh-CN" sz="2000" dirty="0" err="1"/>
              <a:t>P_adder</a:t>
            </a:r>
            <a:r>
              <a:rPr lang="en-US" altLang="zh-CN" sz="2000" dirty="0"/>
              <a:t>;</a:t>
            </a:r>
            <a:endParaRPr lang="zh-CN" altLang="zh-CN" sz="2000" dirty="0"/>
          </a:p>
          <a:p>
            <a:pPr marL="0" indent="0">
              <a:buNone/>
            </a:pPr>
            <a:r>
              <a:rPr lang="en-US" altLang="zh-CN" sz="2000" b="1" dirty="0"/>
              <a:t>END</a:t>
            </a:r>
            <a:r>
              <a:rPr lang="en-US" altLang="zh-CN" sz="2000" dirty="0"/>
              <a:t>  behave;</a:t>
            </a:r>
            <a:endParaRPr lang="zh-CN" altLang="zh-CN" sz="2000" dirty="0"/>
          </a:p>
          <a:p>
            <a:pPr marL="0" indent="0">
              <a:buNone/>
            </a:pPr>
            <a:endParaRPr lang="zh-CN" altLang="en-US" sz="2400" dirty="0">
              <a:latin typeface="黑体" panose="02010609060101010101" pitchFamily="49" charset="-122"/>
              <a:ea typeface="黑体" panose="02010609060101010101" pitchFamily="49" charset="-122"/>
            </a:endParaRPr>
          </a:p>
        </p:txBody>
      </p:sp>
      <p:sp>
        <p:nvSpPr>
          <p:cNvPr id="5" name="内容占位符 7">
            <a:extLst>
              <a:ext uri="{FF2B5EF4-FFF2-40B4-BE49-F238E27FC236}">
                <a16:creationId xmlns:a16="http://schemas.microsoft.com/office/drawing/2014/main" id="{C065B604-3D1B-4477-A54D-FAD3FFE0A859}"/>
              </a:ext>
            </a:extLst>
          </p:cNvPr>
          <p:cNvSpPr txBox="1">
            <a:spLocks/>
          </p:cNvSpPr>
          <p:nvPr/>
        </p:nvSpPr>
        <p:spPr>
          <a:xfrm>
            <a:off x="5320220" y="432785"/>
            <a:ext cx="6620246" cy="616332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sz="2000" b="1" dirty="0"/>
              <a:t>例</a:t>
            </a:r>
            <a:r>
              <a:rPr lang="en-US" altLang="zh-CN" sz="2000" b="1" dirty="0"/>
              <a:t>2</a:t>
            </a:r>
            <a:r>
              <a:rPr lang="zh-CN" altLang="en-US" sz="2000" b="1" dirty="0"/>
              <a:t>、时钟控制的进程：</a:t>
            </a:r>
            <a:endParaRPr lang="en-US" altLang="zh-CN" sz="2000" b="1" dirty="0"/>
          </a:p>
          <a:p>
            <a:pPr marL="0" indent="0">
              <a:buFont typeface="Wingdings 3" charset="2"/>
              <a:buNone/>
            </a:pPr>
            <a:r>
              <a:rPr lang="en-US" altLang="zh-CN" sz="2000" b="1" dirty="0"/>
              <a:t>LIBRARY</a:t>
            </a:r>
            <a:r>
              <a:rPr lang="en-US" altLang="zh-CN" sz="2000" dirty="0"/>
              <a:t> IEEE;</a:t>
            </a:r>
            <a:endParaRPr lang="zh-CN" altLang="zh-CN" sz="2000" dirty="0"/>
          </a:p>
          <a:p>
            <a:pPr marL="0" indent="0">
              <a:buFont typeface="Wingdings 3" charset="2"/>
              <a:buNone/>
            </a:pPr>
            <a:r>
              <a:rPr lang="en-US" altLang="zh-CN" sz="2000" b="1" dirty="0"/>
              <a:t>USE</a:t>
            </a:r>
            <a:r>
              <a:rPr lang="en-US" altLang="zh-CN" sz="2000" dirty="0"/>
              <a:t>  </a:t>
            </a:r>
            <a:r>
              <a:rPr lang="en-US" altLang="zh-CN" sz="2000" dirty="0" err="1"/>
              <a:t>IEEE.STD_LOGIC_1164.ALL</a:t>
            </a:r>
            <a:r>
              <a:rPr lang="en-US" altLang="zh-CN" sz="2000" dirty="0"/>
              <a:t>;</a:t>
            </a:r>
            <a:endParaRPr lang="zh-CN" altLang="zh-CN" sz="2000" dirty="0"/>
          </a:p>
          <a:p>
            <a:pPr marL="0" indent="0">
              <a:buFont typeface="Wingdings 3" charset="2"/>
              <a:buNone/>
            </a:pPr>
            <a:r>
              <a:rPr lang="en-US" altLang="zh-CN" sz="2000" b="1" dirty="0"/>
              <a:t>ENTITY </a:t>
            </a:r>
            <a:r>
              <a:rPr lang="en-US" altLang="zh-CN" sz="2000" dirty="0"/>
              <a:t> </a:t>
            </a:r>
            <a:r>
              <a:rPr lang="en-US" altLang="zh-CN" sz="2000" dirty="0" err="1"/>
              <a:t>sync_device</a:t>
            </a:r>
            <a:r>
              <a:rPr lang="en-US" altLang="zh-CN" sz="2000" dirty="0"/>
              <a:t>  </a:t>
            </a:r>
            <a:r>
              <a:rPr lang="en-US" altLang="zh-CN" sz="2000" b="1" dirty="0"/>
              <a:t>IS</a:t>
            </a:r>
            <a:endParaRPr lang="zh-CN" altLang="zh-CN" sz="2000" dirty="0"/>
          </a:p>
          <a:p>
            <a:pPr marL="0" indent="0">
              <a:buNone/>
            </a:pPr>
            <a:r>
              <a:rPr lang="en-US" altLang="zh-CN" sz="2000" b="1" dirty="0"/>
              <a:t>PORT</a:t>
            </a:r>
            <a:r>
              <a:rPr lang="en-US" altLang="zh-CN" sz="2000" dirty="0"/>
              <a:t> (  d: IN </a:t>
            </a:r>
            <a:r>
              <a:rPr lang="en-US" altLang="zh-CN" sz="2000" dirty="0" err="1"/>
              <a:t>std_logic</a:t>
            </a:r>
            <a:r>
              <a:rPr lang="en-US" altLang="zh-CN" sz="2000" dirty="0"/>
              <a:t>;</a:t>
            </a:r>
            <a:endParaRPr lang="zh-CN" altLang="zh-CN" sz="2000" dirty="0"/>
          </a:p>
          <a:p>
            <a:pPr marL="0" indent="0">
              <a:buNone/>
            </a:pPr>
            <a:r>
              <a:rPr lang="en-US" altLang="zh-CN" sz="2000" dirty="0"/>
              <a:t>         	Q: OUT </a:t>
            </a:r>
            <a:r>
              <a:rPr lang="en-US" altLang="zh-CN" sz="2000" dirty="0" err="1"/>
              <a:t>std_logic</a:t>
            </a:r>
            <a:r>
              <a:rPr lang="en-US" altLang="zh-CN" sz="2000" dirty="0"/>
              <a:t>);</a:t>
            </a:r>
            <a:endParaRPr lang="zh-CN" altLang="zh-CN" sz="2000" dirty="0"/>
          </a:p>
          <a:p>
            <a:pPr marL="0" indent="0">
              <a:buFont typeface="Wingdings 3" charset="2"/>
              <a:buNone/>
            </a:pPr>
            <a:r>
              <a:rPr lang="en-US" altLang="zh-CN" sz="2000" b="1" dirty="0"/>
              <a:t>END</a:t>
            </a:r>
            <a:r>
              <a:rPr lang="en-US" altLang="zh-CN" sz="2000" dirty="0"/>
              <a:t>  </a:t>
            </a:r>
            <a:r>
              <a:rPr lang="en-US" altLang="zh-CN" sz="2000" dirty="0" err="1"/>
              <a:t>sync_device</a:t>
            </a:r>
            <a:r>
              <a:rPr lang="en-US" altLang="zh-CN" sz="2000" dirty="0"/>
              <a:t>;</a:t>
            </a:r>
            <a:endParaRPr lang="zh-CN" altLang="zh-CN" sz="2000" dirty="0"/>
          </a:p>
          <a:p>
            <a:pPr marL="0" indent="0">
              <a:buFont typeface="Wingdings 3" charset="2"/>
              <a:buNone/>
            </a:pPr>
            <a:r>
              <a:rPr lang="en-US" altLang="zh-CN" sz="2000" b="1" dirty="0"/>
              <a:t>ARCHITECTURE</a:t>
            </a:r>
            <a:r>
              <a:rPr lang="en-US" altLang="zh-CN" sz="2000" dirty="0"/>
              <a:t>  example  </a:t>
            </a:r>
            <a:r>
              <a:rPr lang="en-US" altLang="zh-CN" sz="2000" b="1" dirty="0"/>
              <a:t>OF</a:t>
            </a:r>
            <a:r>
              <a:rPr lang="en-US" altLang="zh-CN" sz="2000" dirty="0"/>
              <a:t>  </a:t>
            </a:r>
            <a:r>
              <a:rPr lang="en-US" altLang="zh-CN" sz="2000" dirty="0" err="1"/>
              <a:t>sync_device</a:t>
            </a:r>
            <a:r>
              <a:rPr lang="en-US" altLang="zh-CN" sz="2000" dirty="0"/>
              <a:t>  </a:t>
            </a:r>
            <a:r>
              <a:rPr lang="en-US" altLang="zh-CN" sz="2000" b="1" dirty="0"/>
              <a:t>IS</a:t>
            </a:r>
            <a:endParaRPr lang="zh-CN" altLang="zh-CN" sz="2000" dirty="0"/>
          </a:p>
          <a:p>
            <a:pPr marL="0" indent="0">
              <a:buFont typeface="Wingdings 3" charset="2"/>
              <a:buNone/>
            </a:pPr>
            <a:r>
              <a:rPr lang="en-US" altLang="zh-CN" sz="2000" dirty="0"/>
              <a:t>  </a:t>
            </a:r>
            <a:r>
              <a:rPr lang="en-US" altLang="zh-CN" sz="2000" b="1" dirty="0"/>
              <a:t>BEGIN</a:t>
            </a:r>
            <a:endParaRPr lang="zh-CN" altLang="zh-CN" sz="2000" dirty="0"/>
          </a:p>
          <a:p>
            <a:pPr marL="0" indent="0">
              <a:buFont typeface="Wingdings 3" charset="2"/>
              <a:buNone/>
            </a:pPr>
            <a:r>
              <a:rPr lang="en-US" altLang="zh-CN" sz="2000" b="1" dirty="0"/>
              <a:t>	PROCESS</a:t>
            </a:r>
            <a:r>
              <a:rPr lang="en-US" altLang="zh-CN" sz="2000" dirty="0"/>
              <a:t>  (</a:t>
            </a:r>
            <a:r>
              <a:rPr lang="en-US" altLang="zh-CN" sz="2000" dirty="0" err="1"/>
              <a:t>clk</a:t>
            </a:r>
            <a:r>
              <a:rPr lang="en-US" altLang="zh-CN" sz="2000" dirty="0"/>
              <a:t>)</a:t>
            </a:r>
            <a:endParaRPr lang="zh-CN" altLang="zh-CN" sz="2000" dirty="0"/>
          </a:p>
          <a:p>
            <a:pPr marL="0" indent="0">
              <a:buNone/>
            </a:pPr>
            <a:r>
              <a:rPr lang="en-US" altLang="zh-CN" sz="2000" dirty="0"/>
              <a:t> 	   </a:t>
            </a:r>
            <a:r>
              <a:rPr lang="en-US" altLang="zh-CN" sz="2000" b="1" dirty="0"/>
              <a:t>BEGIN</a:t>
            </a:r>
            <a:endParaRPr lang="zh-CN" altLang="zh-CN" sz="2000" dirty="0"/>
          </a:p>
          <a:p>
            <a:pPr marL="0" indent="0">
              <a:buNone/>
            </a:pPr>
            <a:r>
              <a:rPr lang="en-US" altLang="zh-CN" sz="2000" dirty="0"/>
              <a:t>     		 </a:t>
            </a:r>
            <a:r>
              <a:rPr lang="en-US" altLang="zh-CN" sz="2000" dirty="0">
                <a:solidFill>
                  <a:srgbClr val="FF0000"/>
                </a:solidFill>
              </a:rPr>
              <a:t>IF (</a:t>
            </a:r>
            <a:r>
              <a:rPr lang="en-US" altLang="zh-CN" sz="2000" dirty="0" err="1">
                <a:solidFill>
                  <a:srgbClr val="FF0000"/>
                </a:solidFill>
              </a:rPr>
              <a:t>clk‘event</a:t>
            </a:r>
            <a:r>
              <a:rPr lang="en-US" altLang="zh-CN" sz="2000" dirty="0">
                <a:solidFill>
                  <a:srgbClr val="FF0000"/>
                </a:solidFill>
              </a:rPr>
              <a:t> and </a:t>
            </a:r>
            <a:r>
              <a:rPr lang="en-US" altLang="zh-CN" sz="2000" dirty="0" err="1">
                <a:solidFill>
                  <a:srgbClr val="FF0000"/>
                </a:solidFill>
              </a:rPr>
              <a:t>clk</a:t>
            </a:r>
            <a:r>
              <a:rPr lang="en-US" altLang="zh-CN" sz="2000" dirty="0">
                <a:solidFill>
                  <a:srgbClr val="FF0000"/>
                </a:solidFill>
              </a:rPr>
              <a:t> =‘1’ )THEN </a:t>
            </a:r>
          </a:p>
          <a:p>
            <a:pPr marL="0" indent="0">
              <a:buNone/>
            </a:pPr>
            <a:r>
              <a:rPr lang="en-US" altLang="zh-CN" sz="2000" dirty="0">
                <a:solidFill>
                  <a:srgbClr val="FF0000"/>
                </a:solidFill>
              </a:rPr>
              <a:t>	     --IF (</a:t>
            </a:r>
            <a:r>
              <a:rPr lang="en-US" altLang="zh-CN" sz="2000" dirty="0" err="1">
                <a:solidFill>
                  <a:srgbClr val="FF0000"/>
                </a:solidFill>
              </a:rPr>
              <a:t>clk‘event</a:t>
            </a:r>
            <a:r>
              <a:rPr lang="en-US" altLang="zh-CN" sz="2000" dirty="0">
                <a:solidFill>
                  <a:srgbClr val="FF0000"/>
                </a:solidFill>
              </a:rPr>
              <a:t> and </a:t>
            </a:r>
            <a:r>
              <a:rPr lang="en-US" altLang="zh-CN" sz="2000" dirty="0" err="1">
                <a:solidFill>
                  <a:srgbClr val="FF0000"/>
                </a:solidFill>
              </a:rPr>
              <a:t>clk</a:t>
            </a:r>
            <a:r>
              <a:rPr lang="en-US" altLang="zh-CN" sz="2000" dirty="0">
                <a:solidFill>
                  <a:srgbClr val="FF0000"/>
                </a:solidFill>
              </a:rPr>
              <a:t> =‘0’ )THEN </a:t>
            </a:r>
            <a:endParaRPr lang="zh-CN" altLang="zh-CN" sz="2000" dirty="0">
              <a:solidFill>
                <a:srgbClr val="FF0000"/>
              </a:solidFill>
            </a:endParaRPr>
          </a:p>
          <a:p>
            <a:pPr marL="0" indent="0">
              <a:buNone/>
            </a:pPr>
            <a:r>
              <a:rPr lang="en-US" altLang="zh-CN" sz="2000" dirty="0"/>
              <a:t>         		 Q &lt;= d;   	--</a:t>
            </a:r>
            <a:r>
              <a:rPr lang="zh-CN" altLang="zh-CN" sz="2000" dirty="0"/>
              <a:t>将输入信号</a:t>
            </a:r>
            <a:r>
              <a:rPr lang="en-US" altLang="zh-CN" sz="2000" dirty="0"/>
              <a:t>d</a:t>
            </a:r>
            <a:r>
              <a:rPr lang="zh-CN" altLang="zh-CN" sz="2000" dirty="0"/>
              <a:t>送输出端口</a:t>
            </a:r>
            <a:r>
              <a:rPr lang="en-US" altLang="zh-CN" sz="2000" dirty="0"/>
              <a:t>q</a:t>
            </a:r>
            <a:endParaRPr lang="zh-CN" altLang="zh-CN" sz="2000" dirty="0"/>
          </a:p>
          <a:p>
            <a:pPr marL="0" indent="0">
              <a:buNone/>
            </a:pPr>
            <a:r>
              <a:rPr lang="en-US" altLang="zh-CN" sz="2000" dirty="0"/>
              <a:t>          	 END  IF;   	 </a:t>
            </a:r>
            <a:endParaRPr lang="zh-CN" altLang="zh-CN" sz="2000" dirty="0"/>
          </a:p>
          <a:p>
            <a:pPr marL="0" indent="0">
              <a:buNone/>
            </a:pPr>
            <a:r>
              <a:rPr lang="en-US" altLang="zh-CN" sz="2000" dirty="0"/>
              <a:t>         </a:t>
            </a:r>
            <a:r>
              <a:rPr lang="en-US" altLang="zh-CN" sz="2000" b="1" dirty="0"/>
              <a:t>END PROCESS</a:t>
            </a:r>
            <a:r>
              <a:rPr lang="en-US" altLang="zh-CN" sz="2000" dirty="0"/>
              <a:t> </a:t>
            </a:r>
            <a:r>
              <a:rPr lang="en-US" altLang="zh-CN" sz="2000" dirty="0" err="1"/>
              <a:t>P1</a:t>
            </a:r>
            <a:r>
              <a:rPr lang="en-US" altLang="zh-CN" sz="2000" dirty="0"/>
              <a:t>; </a:t>
            </a:r>
            <a:endParaRPr lang="zh-CN" altLang="zh-CN" sz="2000" dirty="0"/>
          </a:p>
          <a:p>
            <a:pPr marL="0" indent="0">
              <a:buFont typeface="Wingdings 3" charset="2"/>
              <a:buNone/>
            </a:pPr>
            <a:r>
              <a:rPr lang="en-US" altLang="zh-CN" sz="2000" b="1" dirty="0"/>
              <a:t>  END</a:t>
            </a:r>
            <a:r>
              <a:rPr lang="en-US" altLang="zh-CN" sz="2000" dirty="0"/>
              <a:t> example;</a:t>
            </a:r>
            <a:endParaRPr lang="zh-CN" altLang="zh-CN" sz="2000" dirty="0"/>
          </a:p>
          <a:p>
            <a:pPr marL="0" indent="0">
              <a:buFont typeface="Wingdings 3" charset="2"/>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3951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BA2FD31-3809-4872-AD25-80DF6990158D}"/>
              </a:ext>
            </a:extLst>
          </p:cNvPr>
          <p:cNvSpPr>
            <a:spLocks noGrp="1"/>
          </p:cNvSpPr>
          <p:nvPr>
            <p:ph type="title"/>
          </p:nvPr>
        </p:nvSpPr>
        <p:spPr>
          <a:xfrm>
            <a:off x="928688" y="357188"/>
            <a:ext cx="6364287" cy="1000125"/>
          </a:xfrm>
        </p:spPr>
        <p:txBody>
          <a:bodyPr/>
          <a:lstStyle/>
          <a:p>
            <a:pPr>
              <a:defRPr/>
            </a:pPr>
            <a:r>
              <a:rPr lang="zh-CN" altLang="en-US" b="1" dirty="0">
                <a:latin typeface="微软雅黑" panose="020B0503020204020204" pitchFamily="34" charset="-122"/>
                <a:ea typeface="微软雅黑" panose="020B0503020204020204" pitchFamily="34" charset="-122"/>
              </a:rPr>
              <a:t>二</a:t>
            </a:r>
            <a:r>
              <a:rPr lang="zh-CN" altLang="en-US" sz="3600" b="1" dirty="0">
                <a:latin typeface="微软雅黑" panose="020B0503020204020204" pitchFamily="34" charset="-122"/>
                <a:ea typeface="微软雅黑" panose="020B0503020204020204" pitchFamily="34" charset="-122"/>
              </a:rPr>
              <a:t>、</a:t>
            </a:r>
            <a:r>
              <a:rPr lang="en-US" altLang="zh-CN" b="1" dirty="0"/>
              <a:t> </a:t>
            </a:r>
            <a:r>
              <a:rPr lang="en-US" altLang="zh-CN" b="1" dirty="0">
                <a:latin typeface="微软雅黑" panose="020B0503020204020204" pitchFamily="34" charset="-122"/>
                <a:ea typeface="微软雅黑" panose="020B0503020204020204" pitchFamily="34" charset="-122"/>
              </a:rPr>
              <a:t>VHDL</a:t>
            </a:r>
            <a:r>
              <a:rPr lang="zh-CN" altLang="zh-CN" b="1" dirty="0">
                <a:latin typeface="微软雅黑" panose="020B0503020204020204" pitchFamily="34" charset="-122"/>
                <a:ea typeface="微软雅黑" panose="020B0503020204020204" pitchFamily="34" charset="-122"/>
              </a:rPr>
              <a:t>语言的词法</a:t>
            </a:r>
            <a:endParaRPr lang="zh-CN" altLang="en-US" sz="3600" b="1" dirty="0">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8F07DDEF-9175-4872-A868-A8734AE3EA43}"/>
              </a:ext>
            </a:extLst>
          </p:cNvPr>
          <p:cNvSpPr txBox="1">
            <a:spLocks/>
          </p:cNvSpPr>
          <p:nvPr/>
        </p:nvSpPr>
        <p:spPr>
          <a:xfrm>
            <a:off x="928688" y="1138423"/>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2.1 </a:t>
            </a:r>
            <a:r>
              <a:rPr lang="zh-CN" altLang="en-US" sz="3200" b="1" dirty="0">
                <a:latin typeface="+mj-ea"/>
              </a:rPr>
              <a:t>对象</a:t>
            </a:r>
          </a:p>
        </p:txBody>
      </p:sp>
      <p:sp>
        <p:nvSpPr>
          <p:cNvPr id="9" name="内容占位符 2">
            <a:extLst>
              <a:ext uri="{FF2B5EF4-FFF2-40B4-BE49-F238E27FC236}">
                <a16:creationId xmlns:a16="http://schemas.microsoft.com/office/drawing/2014/main" id="{69436C0A-CD48-405F-A2F9-B69D9BD47F7D}"/>
              </a:ext>
            </a:extLst>
          </p:cNvPr>
          <p:cNvSpPr>
            <a:spLocks noGrp="1"/>
          </p:cNvSpPr>
          <p:nvPr>
            <p:ph idx="1"/>
          </p:nvPr>
        </p:nvSpPr>
        <p:spPr>
          <a:xfrm>
            <a:off x="928688" y="1931865"/>
            <a:ext cx="7772400" cy="4114800"/>
          </a:xfrm>
        </p:spPr>
        <p:txBody>
          <a:bodyPr>
            <a:normAutofit/>
          </a:bodyPr>
          <a:lstStyle/>
          <a:p>
            <a:r>
              <a:rPr lang="zh-CN" altLang="zh-CN" sz="240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VHDL</a:t>
            </a:r>
            <a:r>
              <a:rPr lang="zh-CN" altLang="zh-CN" sz="2400" dirty="0">
                <a:latin typeface="黑体" panose="02010609060101010101" pitchFamily="49" charset="-122"/>
                <a:ea typeface="黑体" panose="02010609060101010101" pitchFamily="49" charset="-122"/>
              </a:rPr>
              <a:t>语言中，对象（</a:t>
            </a:r>
            <a:r>
              <a:rPr lang="en-US" altLang="zh-CN" sz="2400" dirty="0">
                <a:latin typeface="黑体" panose="02010609060101010101" pitchFamily="49" charset="-122"/>
                <a:ea typeface="黑体" panose="02010609060101010101" pitchFamily="49" charset="-122"/>
              </a:rPr>
              <a:t>Objects</a:t>
            </a:r>
            <a:r>
              <a:rPr lang="zh-CN" altLang="zh-CN" sz="2400" dirty="0">
                <a:latin typeface="黑体" panose="02010609060101010101" pitchFamily="49" charset="-122"/>
                <a:ea typeface="黑体" panose="02010609060101010101" pitchFamily="49" charset="-122"/>
              </a:rPr>
              <a:t>）是具有特定数据类型且可以被赋值的客体。</a:t>
            </a:r>
            <a:r>
              <a:rPr lang="en-US" altLang="zh-CN" sz="2400" dirty="0">
                <a:latin typeface="黑体" panose="02010609060101010101" pitchFamily="49" charset="-122"/>
                <a:ea typeface="黑体" panose="02010609060101010101" pitchFamily="49" charset="-122"/>
              </a:rPr>
              <a:t>VHDL</a:t>
            </a:r>
            <a:r>
              <a:rPr lang="zh-CN" altLang="zh-CN" sz="2400" dirty="0">
                <a:latin typeface="黑体" panose="02010609060101010101" pitchFamily="49" charset="-122"/>
                <a:ea typeface="黑体" panose="02010609060101010101" pitchFamily="49" charset="-122"/>
              </a:rPr>
              <a:t>语言中的对象有</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类：</a:t>
            </a:r>
            <a:endParaRPr lang="en-US" altLang="zh-CN" sz="2400" dirty="0">
              <a:latin typeface="黑体" panose="02010609060101010101" pitchFamily="49" charset="-122"/>
              <a:ea typeface="黑体" panose="02010609060101010101" pitchFamily="49" charset="-122"/>
            </a:endParaRPr>
          </a:p>
          <a:p>
            <a:pPr eaLnBrk="1" hangingPunct="1"/>
            <a:r>
              <a:rPr lang="zh-CN" altLang="zh-CN" sz="2400" dirty="0">
                <a:latin typeface="黑体" panose="02010609060101010101" pitchFamily="49" charset="-122"/>
                <a:ea typeface="黑体" panose="02010609060101010101" pitchFamily="49" charset="-122"/>
              </a:rPr>
              <a:t>常量（</a:t>
            </a:r>
            <a:r>
              <a:rPr lang="en-US" altLang="zh-CN" sz="2400" dirty="0">
                <a:latin typeface="黑体" panose="02010609060101010101" pitchFamily="49" charset="-122"/>
                <a:ea typeface="黑体" panose="02010609060101010101" pitchFamily="49" charset="-122"/>
              </a:rPr>
              <a:t>Constant</a:t>
            </a:r>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eaLnBrk="1" hangingPunct="1"/>
            <a:r>
              <a:rPr lang="zh-CN" altLang="zh-CN" sz="2400" dirty="0">
                <a:latin typeface="黑体" panose="02010609060101010101" pitchFamily="49" charset="-122"/>
                <a:ea typeface="黑体" panose="02010609060101010101" pitchFamily="49" charset="-122"/>
              </a:rPr>
              <a:t>信号（</a:t>
            </a:r>
            <a:r>
              <a:rPr lang="en-US" altLang="zh-CN" sz="2400" dirty="0">
                <a:latin typeface="黑体" panose="02010609060101010101" pitchFamily="49" charset="-122"/>
                <a:ea typeface="黑体" panose="02010609060101010101" pitchFamily="49" charset="-122"/>
              </a:rPr>
              <a:t>Signal</a:t>
            </a:r>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eaLnBrk="1" hangingPunct="1"/>
            <a:r>
              <a:rPr lang="zh-CN" altLang="zh-CN" sz="2400" dirty="0">
                <a:latin typeface="黑体" panose="02010609060101010101" pitchFamily="49" charset="-122"/>
                <a:ea typeface="黑体" panose="02010609060101010101" pitchFamily="49" charset="-122"/>
              </a:rPr>
              <a:t>变量（</a:t>
            </a:r>
            <a:r>
              <a:rPr lang="en-US" altLang="zh-CN" sz="2400" dirty="0">
                <a:latin typeface="黑体" panose="02010609060101010101" pitchFamily="49" charset="-122"/>
                <a:ea typeface="黑体" panose="02010609060101010101" pitchFamily="49" charset="-122"/>
              </a:rPr>
              <a:t>Variable</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eaLnBrk="1" hangingPunct="1"/>
            <a:r>
              <a:rPr lang="zh-CN" altLang="zh-CN" sz="2400" dirty="0">
                <a:latin typeface="黑体" panose="02010609060101010101" pitchFamily="49" charset="-122"/>
                <a:ea typeface="黑体" panose="02010609060101010101" pitchFamily="49" charset="-122"/>
              </a:rPr>
              <a:t>文件（</a:t>
            </a:r>
            <a:r>
              <a:rPr lang="en-US" altLang="zh-CN" sz="2400" dirty="0">
                <a:latin typeface="黑体" panose="02010609060101010101" pitchFamily="49" charset="-122"/>
                <a:ea typeface="黑体" panose="02010609060101010101" pitchFamily="49" charset="-122"/>
              </a:rPr>
              <a:t>Files</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36086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00691C4-6716-43D2-81E1-D0F8DC638593}"/>
              </a:ext>
            </a:extLst>
          </p:cNvPr>
          <p:cNvSpPr txBox="1">
            <a:spLocks/>
          </p:cNvSpPr>
          <p:nvPr/>
        </p:nvSpPr>
        <p:spPr>
          <a:xfrm>
            <a:off x="866544" y="694539"/>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2.1.1 </a:t>
            </a:r>
            <a:r>
              <a:rPr lang="zh-CN" altLang="zh-CN" sz="3200" b="1" dirty="0"/>
              <a:t>对象的声明与初始化</a:t>
            </a:r>
            <a:endParaRPr lang="zh-CN" altLang="en-US" sz="3200" dirty="0"/>
          </a:p>
          <a:p>
            <a:pPr>
              <a:defRPr/>
            </a:pPr>
            <a:endParaRPr lang="zh-CN" altLang="en-US" sz="3200" b="1" dirty="0">
              <a:latin typeface="+mj-ea"/>
            </a:endParaRPr>
          </a:p>
        </p:txBody>
      </p:sp>
      <p:sp>
        <p:nvSpPr>
          <p:cNvPr id="6" name="Rectangle 1">
            <a:extLst>
              <a:ext uri="{FF2B5EF4-FFF2-40B4-BE49-F238E27FC236}">
                <a16:creationId xmlns:a16="http://schemas.microsoft.com/office/drawing/2014/main" id="{03BF0526-58AE-43B4-8AAE-2BD84EAD99F7}"/>
              </a:ext>
            </a:extLst>
          </p:cNvPr>
          <p:cNvSpPr>
            <a:spLocks noGrp="1" noChangeArrowheads="1"/>
          </p:cNvSpPr>
          <p:nvPr>
            <p:ph idx="1"/>
          </p:nvPr>
        </p:nvSpPr>
        <p:spPr>
          <a:xfrm>
            <a:off x="866544" y="1266039"/>
            <a:ext cx="9396042" cy="3293209"/>
          </a:xfrm>
        </p:spPr>
        <p:txBody>
          <a:bodyPr wrap="square" anchor="ctr">
            <a:spAutoFit/>
          </a:bodyPr>
          <a:lstStyle/>
          <a:p>
            <a:pPr marL="0" indent="0">
              <a:buNone/>
              <a:tabLst>
                <a:tab pos="66675" algn="l"/>
                <a:tab pos="200025" algn="l"/>
                <a:tab pos="1066800" algn="l"/>
                <a:tab pos="1323975" algn="l"/>
                <a:tab pos="1905000" algn="l"/>
              </a:tabLst>
              <a:defRPr/>
            </a:pPr>
            <a:r>
              <a:rPr lang="zh-CN" altLang="en-US" sz="2000" dirty="0">
                <a:latin typeface="黑体" pitchFamily="2" charset="-122"/>
                <a:ea typeface="黑体" pitchFamily="2" charset="-122"/>
              </a:rPr>
              <a:t>对象声明的一般格式为：</a:t>
            </a:r>
          </a:p>
          <a:p>
            <a:pPr marL="0" indent="0">
              <a:buNone/>
              <a:tabLst>
                <a:tab pos="66675" algn="l"/>
                <a:tab pos="200025" algn="l"/>
                <a:tab pos="1066800" algn="l"/>
                <a:tab pos="1323975" algn="l"/>
                <a:tab pos="1905000" algn="l"/>
              </a:tabLst>
              <a:defRPr/>
            </a:pPr>
            <a:r>
              <a:rPr lang="en-US" altLang="zh-CN" sz="2000" dirty="0">
                <a:latin typeface="黑体" pitchFamily="2" charset="-122"/>
                <a:ea typeface="黑体" pitchFamily="2" charset="-122"/>
              </a:rPr>
              <a:t>		</a:t>
            </a:r>
            <a:r>
              <a:rPr lang="en-US" altLang="zh-CN" sz="2000" dirty="0">
                <a:solidFill>
                  <a:srgbClr val="FF0000"/>
                </a:solidFill>
                <a:latin typeface="黑体" pitchFamily="2" charset="-122"/>
                <a:ea typeface="黑体" pitchFamily="2" charset="-122"/>
              </a:rPr>
              <a:t> </a:t>
            </a:r>
            <a:r>
              <a:rPr lang="zh-CN" altLang="en-US" sz="2000" dirty="0">
                <a:solidFill>
                  <a:srgbClr val="FF0000"/>
                </a:solidFill>
                <a:latin typeface="黑体" pitchFamily="2" charset="-122"/>
                <a:ea typeface="黑体" pitchFamily="2" charset="-122"/>
              </a:rPr>
              <a:t>对象类别 对象名列表：子类型标识</a:t>
            </a:r>
            <a:r>
              <a:rPr lang="en-US" altLang="zh-CN" sz="2000" dirty="0">
                <a:solidFill>
                  <a:srgbClr val="FF0000"/>
                </a:solidFill>
                <a:latin typeface="黑体" pitchFamily="2" charset="-122"/>
                <a:ea typeface="黑体" pitchFamily="2" charset="-122"/>
              </a:rPr>
              <a:t>[:</a:t>
            </a:r>
            <a:r>
              <a:rPr lang="zh-CN" altLang="en-US" sz="2000" dirty="0">
                <a:solidFill>
                  <a:srgbClr val="FF0000"/>
                </a:solidFill>
                <a:latin typeface="黑体" pitchFamily="2" charset="-122"/>
                <a:ea typeface="黑体" pitchFamily="2" charset="-122"/>
              </a:rPr>
              <a:t>＝ 初值</a:t>
            </a:r>
            <a:r>
              <a:rPr lang="en-US" altLang="zh-CN" sz="2000" dirty="0">
                <a:solidFill>
                  <a:srgbClr val="FF0000"/>
                </a:solidFill>
                <a:latin typeface="黑体" pitchFamily="2" charset="-122"/>
                <a:ea typeface="黑体" pitchFamily="2" charset="-122"/>
              </a:rPr>
              <a:t>]</a:t>
            </a:r>
            <a:r>
              <a:rPr lang="zh-CN" altLang="en-US" sz="2000" dirty="0">
                <a:solidFill>
                  <a:srgbClr val="FF0000"/>
                </a:solidFill>
                <a:latin typeface="黑体" pitchFamily="2" charset="-122"/>
                <a:ea typeface="黑体" pitchFamily="2" charset="-122"/>
              </a:rPr>
              <a:t>；</a:t>
            </a:r>
            <a:endParaRPr lang="en-US" altLang="zh-CN" sz="2000" dirty="0">
              <a:solidFill>
                <a:srgbClr val="FF0000"/>
              </a:solidFill>
              <a:latin typeface="黑体" pitchFamily="2" charset="-122"/>
              <a:ea typeface="黑体" pitchFamily="2" charset="-122"/>
            </a:endParaRPr>
          </a:p>
          <a:p>
            <a:pPr marL="0" indent="0" eaLnBrk="1" hangingPunct="1">
              <a:buNone/>
              <a:defRPr/>
            </a:pPr>
            <a:r>
              <a:rPr lang="zh-CN" altLang="zh-CN" sz="2000" dirty="0">
                <a:latin typeface="黑体" pitchFamily="2" charset="-122"/>
                <a:ea typeface="黑体" pitchFamily="2" charset="-122"/>
              </a:rPr>
              <a:t>对象声明举例：</a:t>
            </a:r>
          </a:p>
          <a:p>
            <a:pPr marL="0" indent="0" eaLnBrk="1" hangingPunct="1">
              <a:buNone/>
              <a:defRPr/>
            </a:pPr>
            <a:r>
              <a:rPr lang="en-US" altLang="zh-CN" sz="2000" b="1" dirty="0">
                <a:latin typeface="黑体" pitchFamily="2" charset="-122"/>
                <a:ea typeface="黑体" pitchFamily="2" charset="-122"/>
              </a:rPr>
              <a:t>CONSTANT </a:t>
            </a:r>
            <a:r>
              <a:rPr lang="en-US" altLang="zh-CN" sz="2000" dirty="0">
                <a:latin typeface="黑体" pitchFamily="2" charset="-122"/>
                <a:ea typeface="黑体" pitchFamily="2" charset="-122"/>
              </a:rPr>
              <a:t>	T1, T2</a:t>
            </a:r>
            <a:r>
              <a:rPr lang="zh-CN" altLang="zh-CN" sz="2000" dirty="0">
                <a:latin typeface="黑体" pitchFamily="2" charset="-122"/>
                <a:ea typeface="黑体" pitchFamily="2" charset="-122"/>
              </a:rPr>
              <a:t>：</a:t>
            </a:r>
            <a:r>
              <a:rPr lang="en-US" altLang="zh-CN" sz="2000" dirty="0">
                <a:latin typeface="黑体" pitchFamily="2" charset="-122"/>
                <a:ea typeface="黑体" pitchFamily="2" charset="-122"/>
              </a:rPr>
              <a:t>time</a:t>
            </a:r>
            <a:r>
              <a:rPr lang="zh-CN" altLang="zh-CN" sz="2000" dirty="0">
                <a:latin typeface="黑体" pitchFamily="2" charset="-122"/>
                <a:ea typeface="黑体" pitchFamily="2" charset="-122"/>
              </a:rPr>
              <a:t>：</a:t>
            </a:r>
            <a:r>
              <a:rPr lang="en-US" altLang="zh-CN" sz="2000" dirty="0">
                <a:latin typeface="黑体" pitchFamily="2" charset="-122"/>
                <a:ea typeface="黑体" pitchFamily="2" charset="-122"/>
              </a:rPr>
              <a:t>=30ns;       		   --</a:t>
            </a:r>
            <a:r>
              <a:rPr lang="zh-CN" altLang="zh-CN" sz="2000" dirty="0">
                <a:latin typeface="黑体" pitchFamily="2" charset="-122"/>
                <a:ea typeface="黑体" pitchFamily="2" charset="-122"/>
              </a:rPr>
              <a:t>常量声明</a:t>
            </a:r>
          </a:p>
          <a:p>
            <a:pPr marL="0" indent="0" eaLnBrk="1" hangingPunct="1">
              <a:buNone/>
              <a:defRPr/>
            </a:pPr>
            <a:r>
              <a:rPr lang="en-US" altLang="zh-CN" sz="2000" b="1" dirty="0">
                <a:latin typeface="黑体" pitchFamily="2" charset="-122"/>
                <a:ea typeface="黑体" pitchFamily="2" charset="-122"/>
              </a:rPr>
              <a:t>VARIABLE</a:t>
            </a:r>
            <a:r>
              <a:rPr lang="en-US" altLang="zh-CN" sz="2000" dirty="0">
                <a:latin typeface="黑体" pitchFamily="2" charset="-122"/>
                <a:ea typeface="黑体" pitchFamily="2" charset="-122"/>
              </a:rPr>
              <a:t>  SUM</a:t>
            </a:r>
            <a:r>
              <a:rPr lang="zh-CN" altLang="zh-CN" sz="2000" dirty="0">
                <a:latin typeface="黑体" pitchFamily="2" charset="-122"/>
                <a:ea typeface="黑体" pitchFamily="2" charset="-122"/>
              </a:rPr>
              <a:t>：</a:t>
            </a:r>
            <a:r>
              <a:rPr lang="en-US" altLang="zh-CN" sz="2000" dirty="0">
                <a:latin typeface="黑体" pitchFamily="2" charset="-122"/>
                <a:ea typeface="黑体" pitchFamily="2" charset="-122"/>
              </a:rPr>
              <a:t>read;	    	         		   --</a:t>
            </a:r>
            <a:r>
              <a:rPr lang="zh-CN" altLang="zh-CN" sz="2000" dirty="0">
                <a:latin typeface="黑体" pitchFamily="2" charset="-122"/>
                <a:ea typeface="黑体" pitchFamily="2" charset="-122"/>
              </a:rPr>
              <a:t>变量声明</a:t>
            </a:r>
          </a:p>
          <a:p>
            <a:pPr marL="0" indent="0" eaLnBrk="1" hangingPunct="1">
              <a:buNone/>
              <a:defRPr/>
            </a:pPr>
            <a:r>
              <a:rPr lang="en-US" altLang="zh-CN" sz="2000" b="1" dirty="0">
                <a:latin typeface="黑体" pitchFamily="2" charset="-122"/>
                <a:ea typeface="黑体" pitchFamily="2" charset="-122"/>
              </a:rPr>
              <a:t>SIGNAL</a:t>
            </a:r>
            <a:r>
              <a:rPr lang="en-US" altLang="zh-CN" sz="2000" dirty="0">
                <a:latin typeface="黑体" pitchFamily="2" charset="-122"/>
                <a:ea typeface="黑体" pitchFamily="2" charset="-122"/>
              </a:rPr>
              <a:t>    CLOCK</a:t>
            </a:r>
            <a:r>
              <a:rPr lang="zh-CN" altLang="zh-CN" sz="2000" dirty="0">
                <a:latin typeface="黑体" pitchFamily="2" charset="-122"/>
                <a:ea typeface="黑体" pitchFamily="2" charset="-122"/>
              </a:rPr>
              <a:t>：</a:t>
            </a:r>
            <a:r>
              <a:rPr lang="en-US" altLang="zh-CN" sz="2000" dirty="0">
                <a:latin typeface="黑体" pitchFamily="2" charset="-122"/>
                <a:ea typeface="黑体" pitchFamily="2" charset="-122"/>
              </a:rPr>
              <a:t>bit;	  	            		   --</a:t>
            </a:r>
            <a:r>
              <a:rPr lang="zh-CN" altLang="zh-CN" sz="2000" dirty="0">
                <a:latin typeface="黑体" pitchFamily="2" charset="-122"/>
                <a:ea typeface="黑体" pitchFamily="2" charset="-122"/>
              </a:rPr>
              <a:t>信号声明</a:t>
            </a:r>
          </a:p>
          <a:p>
            <a:pPr marL="0" indent="0" eaLnBrk="1" hangingPunct="1">
              <a:buNone/>
              <a:defRPr/>
            </a:pPr>
            <a:r>
              <a:rPr lang="en-US" altLang="zh-CN" sz="2000" b="1" dirty="0">
                <a:latin typeface="黑体" pitchFamily="2" charset="-122"/>
                <a:ea typeface="黑体" pitchFamily="2" charset="-122"/>
              </a:rPr>
              <a:t>FILE</a:t>
            </a:r>
            <a:r>
              <a:rPr lang="en-US" altLang="zh-CN" sz="2000" dirty="0">
                <a:latin typeface="黑体" pitchFamily="2" charset="-122"/>
                <a:ea typeface="黑体" pitchFamily="2" charset="-122"/>
              </a:rPr>
              <a:t>      F1: Integer File </a:t>
            </a:r>
            <a:r>
              <a:rPr lang="en-US" altLang="zh-CN" sz="2000" b="1" dirty="0">
                <a:latin typeface="黑体" pitchFamily="2" charset="-122"/>
                <a:ea typeface="黑体" pitchFamily="2" charset="-122"/>
              </a:rPr>
              <a:t>IS</a:t>
            </a:r>
            <a:r>
              <a:rPr lang="en-US" altLang="zh-CN" sz="2000" dirty="0">
                <a:latin typeface="黑体" pitchFamily="2" charset="-122"/>
                <a:ea typeface="黑体" pitchFamily="2" charset="-122"/>
              </a:rPr>
              <a:t> “test.dat”;	 	--</a:t>
            </a:r>
            <a:r>
              <a:rPr lang="zh-CN" altLang="zh-CN" sz="2000" dirty="0">
                <a:latin typeface="黑体" pitchFamily="2" charset="-122"/>
                <a:ea typeface="黑体" pitchFamily="2" charset="-122"/>
              </a:rPr>
              <a:t>文件声明</a:t>
            </a:r>
            <a:endParaRPr lang="en-US" altLang="zh-CN" sz="2400" dirty="0">
              <a:latin typeface="黑体" pitchFamily="2" charset="-122"/>
              <a:ea typeface="黑体" pitchFamily="2" charset="-122"/>
              <a:cs typeface="Times New Roman" pitchFamily="18" charset="0"/>
            </a:endParaRPr>
          </a:p>
          <a:p>
            <a:pPr marL="0" indent="0">
              <a:spcBef>
                <a:spcPct val="0"/>
              </a:spcBef>
              <a:buClrTx/>
              <a:buSzTx/>
              <a:buNone/>
              <a:tabLst>
                <a:tab pos="66675" algn="l"/>
                <a:tab pos="200025" algn="l"/>
                <a:tab pos="1066800" algn="l"/>
                <a:tab pos="1323975" algn="l"/>
                <a:tab pos="1905000" algn="l"/>
              </a:tabLst>
              <a:defRPr/>
            </a:pPr>
            <a:endParaRPr lang="zh-CN" altLang="en-US" sz="1800" dirty="0"/>
          </a:p>
        </p:txBody>
      </p:sp>
    </p:spTree>
    <p:extLst>
      <p:ext uri="{BB962C8B-B14F-4D97-AF65-F5344CB8AC3E}">
        <p14:creationId xmlns:p14="http://schemas.microsoft.com/office/powerpoint/2010/main" val="292166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F464231-A7A8-43CC-98DF-59210CEEE5FA}"/>
              </a:ext>
            </a:extLst>
          </p:cNvPr>
          <p:cNvSpPr txBox="1">
            <a:spLocks/>
          </p:cNvSpPr>
          <p:nvPr/>
        </p:nvSpPr>
        <p:spPr>
          <a:xfrm>
            <a:off x="866544" y="694539"/>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2.1.2 </a:t>
            </a:r>
            <a:r>
              <a:rPr lang="zh-CN" altLang="en-US" sz="3200" b="1" dirty="0">
                <a:latin typeface="黑体" pitchFamily="2" charset="-122"/>
                <a:ea typeface="黑体" pitchFamily="2" charset="-122"/>
              </a:rPr>
              <a:t>常量</a:t>
            </a:r>
            <a:endParaRPr lang="zh-CN" altLang="en-US" sz="3200" dirty="0"/>
          </a:p>
          <a:p>
            <a:pPr>
              <a:defRPr/>
            </a:pPr>
            <a:endParaRPr lang="zh-CN" altLang="en-US" sz="3200" b="1" dirty="0">
              <a:latin typeface="+mj-ea"/>
            </a:endParaRPr>
          </a:p>
        </p:txBody>
      </p:sp>
      <p:sp>
        <p:nvSpPr>
          <p:cNvPr id="5" name="内容占位符 2">
            <a:extLst>
              <a:ext uri="{FF2B5EF4-FFF2-40B4-BE49-F238E27FC236}">
                <a16:creationId xmlns:a16="http://schemas.microsoft.com/office/drawing/2014/main" id="{C9E85898-5667-4B47-9A1A-BE3BCFB6C729}"/>
              </a:ext>
            </a:extLst>
          </p:cNvPr>
          <p:cNvSpPr>
            <a:spLocks noGrp="1"/>
          </p:cNvSpPr>
          <p:nvPr>
            <p:ph idx="1"/>
          </p:nvPr>
        </p:nvSpPr>
        <p:spPr>
          <a:xfrm>
            <a:off x="866544" y="1266039"/>
            <a:ext cx="8286750" cy="2427072"/>
          </a:xfrm>
        </p:spPr>
        <p:txBody>
          <a:bodyPr/>
          <a:lstStyle/>
          <a:p>
            <a:pPr marL="0" indent="0" eaLnBrk="1" hangingPunct="1">
              <a:buNone/>
            </a:pPr>
            <a:r>
              <a:rPr lang="zh-CN" altLang="zh-CN" sz="2000" dirty="0">
                <a:latin typeface="黑体" panose="02010609060101010101" pitchFamily="49" charset="-122"/>
                <a:ea typeface="黑体" panose="02010609060101010101" pitchFamily="49" charset="-122"/>
                <a:cs typeface="Times New Roman" panose="02020603050405020304" pitchFamily="18" charset="0"/>
              </a:rPr>
              <a:t>常量（</a:t>
            </a:r>
            <a:r>
              <a:rPr lang="en-US" altLang="zh-CN" sz="2000" dirty="0">
                <a:latin typeface="黑体" panose="02010609060101010101" pitchFamily="49" charset="-122"/>
                <a:ea typeface="黑体" panose="02010609060101010101" pitchFamily="49" charset="-122"/>
                <a:cs typeface="Times New Roman" panose="02020603050405020304" pitchFamily="18" charset="0"/>
              </a:rPr>
              <a:t>Constant</a:t>
            </a:r>
            <a:r>
              <a:rPr lang="zh-CN" altLang="zh-CN" sz="2000" dirty="0">
                <a:latin typeface="黑体" panose="02010609060101010101" pitchFamily="49" charset="-122"/>
                <a:ea typeface="黑体" panose="02010609060101010101" pitchFamily="49" charset="-122"/>
                <a:cs typeface="Times New Roman" panose="02020603050405020304" pitchFamily="18" charset="0"/>
              </a:rPr>
              <a:t>）在</a:t>
            </a:r>
            <a:r>
              <a:rPr lang="en-US" altLang="zh-CN" sz="2000" dirty="0">
                <a:latin typeface="黑体" panose="02010609060101010101" pitchFamily="49" charset="-122"/>
                <a:ea typeface="黑体" panose="02010609060101010101" pitchFamily="49" charset="-122"/>
                <a:cs typeface="Times New Roman" panose="02020603050405020304" pitchFamily="18" charset="0"/>
              </a:rPr>
              <a:t>VHDL</a:t>
            </a:r>
            <a:r>
              <a:rPr lang="zh-CN" altLang="zh-CN" sz="2000" dirty="0">
                <a:latin typeface="黑体" panose="02010609060101010101" pitchFamily="49" charset="-122"/>
                <a:ea typeface="黑体" panose="02010609060101010101" pitchFamily="49" charset="-122"/>
                <a:cs typeface="Times New Roman" panose="02020603050405020304" pitchFamily="18" charset="0"/>
              </a:rPr>
              <a:t>程序中一经声明后就不再变化。常量是全局量，可以在实体、结构体、程序包、块、进程和子程序的声明区域中声明。常量声明的一般格式为：</a:t>
            </a:r>
          </a:p>
          <a:p>
            <a:pPr marL="0" indent="0">
              <a:buNone/>
            </a:pPr>
            <a:r>
              <a:rPr lang="en-US" altLang="zh-CN" sz="2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CONSTANT </a:t>
            </a:r>
            <a:r>
              <a:rPr lang="zh-CN" altLang="zh-CN" sz="2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常量名列表：数据类型</a:t>
            </a:r>
            <a:r>
              <a:rPr lang="en-US" altLang="zh-CN" sz="2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＝表达式</a:t>
            </a:r>
            <a:r>
              <a:rPr lang="en-US" altLang="zh-CN" sz="2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p>
          <a:p>
            <a:pPr marL="0" indent="0">
              <a:buNone/>
            </a:pPr>
            <a:r>
              <a:rPr lang="zh-CN" altLang="zh-CN" sz="2000" dirty="0">
                <a:latin typeface="黑体" panose="02010609060101010101" pitchFamily="49" charset="-122"/>
                <a:ea typeface="黑体" panose="02010609060101010101" pitchFamily="49" charset="-122"/>
                <a:cs typeface="Times New Roman" panose="02020603050405020304" pitchFamily="18" charset="0"/>
              </a:rPr>
              <a:t>常量声明举例：</a:t>
            </a:r>
          </a:p>
          <a:p>
            <a:pPr marL="0" indent="0">
              <a:buNone/>
            </a:pPr>
            <a:r>
              <a:rPr lang="en-US" altLang="zh-CN" sz="2000" dirty="0">
                <a:latin typeface="黑体" panose="02010609060101010101" pitchFamily="49" charset="-122"/>
                <a:ea typeface="黑体" panose="02010609060101010101" pitchFamily="49" charset="-122"/>
                <a:cs typeface="Times New Roman" panose="02020603050405020304" pitchFamily="18" charset="0"/>
              </a:rPr>
              <a:t>CONSTANT A</a:t>
            </a:r>
            <a:r>
              <a:rPr lang="zh-CN" altLang="zh-CN" sz="2000" dirty="0">
                <a:latin typeface="黑体" panose="02010609060101010101" pitchFamily="49" charset="-122"/>
                <a:ea typeface="黑体" panose="02010609060101010101" pitchFamily="49" charset="-122"/>
                <a:cs typeface="Times New Roman" panose="02020603050405020304" pitchFamily="18" charset="0"/>
              </a:rPr>
              <a:t>： </a:t>
            </a:r>
            <a:r>
              <a:rPr lang="en-US" altLang="zh-CN" sz="2000" dirty="0" err="1">
                <a:latin typeface="黑体" panose="02010609060101010101" pitchFamily="49" charset="-122"/>
                <a:ea typeface="黑体" panose="02010609060101010101" pitchFamily="49" charset="-122"/>
                <a:cs typeface="Times New Roman" panose="02020603050405020304" pitchFamily="18" charset="0"/>
              </a:rPr>
              <a:t>BIT_VECTOR</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t>
            </a:r>
            <a:r>
              <a:rPr lang="zh-CN" altLang="zh-CN"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a:latin typeface="黑体" panose="02010609060101010101" pitchFamily="49" charset="-122"/>
                <a:ea typeface="黑体" panose="02010609060101010101" pitchFamily="49" charset="-122"/>
                <a:cs typeface="Times New Roman" panose="02020603050405020304" pitchFamily="18" charset="0"/>
              </a:rPr>
              <a:t>“10110011”</a:t>
            </a:r>
            <a:r>
              <a:rPr lang="zh-CN" altLang="zh-CN"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a:latin typeface="黑体" panose="02010609060101010101" pitchFamily="49" charset="-122"/>
                <a:ea typeface="黑体" panose="02010609060101010101" pitchFamily="49" charset="-122"/>
                <a:cs typeface="Times New Roman" panose="02020603050405020304" pitchFamily="18" charset="0"/>
              </a:rPr>
              <a:t>	--</a:t>
            </a:r>
            <a:r>
              <a:rPr lang="zh-CN" altLang="zh-CN" sz="2000" dirty="0">
                <a:latin typeface="黑体" panose="02010609060101010101" pitchFamily="49" charset="-122"/>
                <a:ea typeface="黑体" panose="02010609060101010101" pitchFamily="49" charset="-122"/>
                <a:cs typeface="Times New Roman" panose="02020603050405020304" pitchFamily="18" charset="0"/>
              </a:rPr>
              <a:t>总线上数据设备向量</a:t>
            </a:r>
            <a:endParaRPr lang="zh-CN" altLang="en-US" sz="20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5687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53C6B2C-5D91-4CA7-B9ED-04B46148F6CC}"/>
              </a:ext>
            </a:extLst>
          </p:cNvPr>
          <p:cNvSpPr txBox="1">
            <a:spLocks/>
          </p:cNvSpPr>
          <p:nvPr/>
        </p:nvSpPr>
        <p:spPr>
          <a:xfrm>
            <a:off x="795523" y="588007"/>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2.1.3 </a:t>
            </a:r>
            <a:r>
              <a:rPr lang="zh-CN" altLang="en-US" sz="3200" b="1" dirty="0">
                <a:latin typeface="黑体" pitchFamily="2" charset="-122"/>
                <a:ea typeface="黑体" pitchFamily="2" charset="-122"/>
              </a:rPr>
              <a:t>变量</a:t>
            </a:r>
            <a:endParaRPr lang="zh-CN" altLang="en-US" sz="3200" dirty="0"/>
          </a:p>
          <a:p>
            <a:pPr>
              <a:defRPr/>
            </a:pPr>
            <a:endParaRPr lang="zh-CN" altLang="en-US" sz="3200" b="1" dirty="0">
              <a:latin typeface="+mj-ea"/>
            </a:endParaRPr>
          </a:p>
        </p:txBody>
      </p:sp>
      <p:sp>
        <p:nvSpPr>
          <p:cNvPr id="5" name="Rectangle 8">
            <a:extLst>
              <a:ext uri="{FF2B5EF4-FFF2-40B4-BE49-F238E27FC236}">
                <a16:creationId xmlns:a16="http://schemas.microsoft.com/office/drawing/2014/main" id="{7E87B8F5-B3BA-4793-A121-4C05C7D316FB}"/>
              </a:ext>
            </a:extLst>
          </p:cNvPr>
          <p:cNvSpPr>
            <a:spLocks noGrp="1" noChangeArrowheads="1"/>
          </p:cNvSpPr>
          <p:nvPr>
            <p:ph idx="1"/>
          </p:nvPr>
        </p:nvSpPr>
        <p:spPr>
          <a:xfrm>
            <a:off x="795523" y="1280380"/>
            <a:ext cx="8072437" cy="4811574"/>
          </a:xfrm>
        </p:spPr>
        <p:txBody>
          <a:bodyPr wrap="square" anchor="ctr">
            <a:spAutoFit/>
          </a:bodyPr>
          <a:lstStyle/>
          <a:p>
            <a:r>
              <a:rPr lang="zh-CN" altLang="zh-CN" sz="2000" dirty="0">
                <a:ea typeface="宋体" panose="02010600030101010101" pitchFamily="2" charset="-122"/>
                <a:cs typeface="Times New Roman" panose="02020603050405020304" pitchFamily="18" charset="0"/>
              </a:rPr>
              <a:t>变量（</a:t>
            </a:r>
            <a:r>
              <a:rPr lang="en-US" altLang="zh-CN" sz="2000" dirty="0">
                <a:ea typeface="宋体" panose="02010600030101010101" pitchFamily="2" charset="-122"/>
                <a:cs typeface="Times New Roman" panose="02020603050405020304" pitchFamily="18" charset="0"/>
              </a:rPr>
              <a:t>Variable</a:t>
            </a:r>
            <a:r>
              <a:rPr lang="zh-CN" altLang="en-US" sz="2000" dirty="0">
                <a:ea typeface="宋体" panose="02010600030101010101" pitchFamily="2" charset="-122"/>
                <a:cs typeface="Times New Roman" panose="02020603050405020304" pitchFamily="18" charset="0"/>
              </a:rPr>
              <a:t>）是一个</a:t>
            </a:r>
            <a:r>
              <a:rPr lang="zh-CN" altLang="en-US" sz="2000" dirty="0">
                <a:solidFill>
                  <a:srgbClr val="FF0000"/>
                </a:solidFill>
                <a:ea typeface="宋体" panose="02010600030101010101" pitchFamily="2" charset="-122"/>
                <a:cs typeface="Times New Roman" panose="02020603050405020304" pitchFamily="18" charset="0"/>
              </a:rPr>
              <a:t>局部量</a:t>
            </a:r>
            <a:r>
              <a:rPr lang="zh-CN" altLang="en-US" sz="2000" dirty="0">
                <a:ea typeface="宋体" panose="02010600030101010101" pitchFamily="2" charset="-122"/>
                <a:cs typeface="Times New Roman" panose="02020603050405020304" pitchFamily="18" charset="0"/>
              </a:rPr>
              <a:t>，主要用于对临时数据进行局部存储。变量在进程中定义。</a:t>
            </a:r>
            <a:endParaRPr lang="en-US" altLang="zh-CN" sz="2000" dirty="0">
              <a:ea typeface="宋体" panose="02010600030101010101" pitchFamily="2" charset="-122"/>
              <a:cs typeface="Times New Roman" panose="02020603050405020304" pitchFamily="18" charset="0"/>
            </a:endParaRPr>
          </a:p>
          <a:p>
            <a:r>
              <a:rPr lang="zh-CN" altLang="zh-CN" sz="2000" dirty="0">
                <a:ea typeface="宋体" panose="02010600030101010101" pitchFamily="2" charset="-122"/>
                <a:cs typeface="Times New Roman" panose="02020603050405020304" pitchFamily="18" charset="0"/>
              </a:rPr>
              <a:t>变量</a:t>
            </a:r>
            <a:r>
              <a:rPr lang="zh-CN" altLang="en-US" sz="2000" dirty="0">
                <a:ea typeface="宋体" panose="02010600030101010101" pitchFamily="2" charset="-122"/>
                <a:cs typeface="Times New Roman" panose="02020603050405020304" pitchFamily="18" charset="0"/>
              </a:rPr>
              <a:t>值不能将数据输出到对其作出定义的当前进程以外，若将变量的值输出到当前进程之外必须将该值赋给一个相同类型的信号（</a:t>
            </a:r>
            <a:r>
              <a:rPr lang="en-US" altLang="zh-CN" sz="2000" dirty="0">
                <a:ea typeface="宋体" panose="02010600030101010101" pitchFamily="2" charset="-122"/>
                <a:cs typeface="Times New Roman" panose="02020603050405020304" pitchFamily="18" charset="0"/>
              </a:rPr>
              <a:t>Signal</a:t>
            </a:r>
            <a:r>
              <a:rPr lang="zh-CN" altLang="en-US" sz="2000" dirty="0">
                <a:ea typeface="宋体" panose="02010600030101010101" pitchFamily="2" charset="-122"/>
                <a:cs typeface="Times New Roman" panose="02020603050405020304" pitchFamily="18" charset="0"/>
              </a:rPr>
              <a:t>），即进程之间传递数据需要使用信号。</a:t>
            </a:r>
            <a:endParaRPr lang="en-US" altLang="zh-CN" sz="2000" dirty="0">
              <a:ea typeface="宋体" panose="02010600030101010101" pitchFamily="2" charset="-122"/>
              <a:cs typeface="Times New Roman" panose="02020603050405020304" pitchFamily="18" charset="0"/>
            </a:endParaRPr>
          </a:p>
          <a:p>
            <a:r>
              <a:rPr lang="zh-CN" altLang="zh-CN" sz="2000" dirty="0">
                <a:ea typeface="宋体" panose="02010600030101010101" pitchFamily="2" charset="-122"/>
                <a:cs typeface="Times New Roman" panose="02020603050405020304" pitchFamily="18" charset="0"/>
              </a:rPr>
              <a:t>变量的赋值是</a:t>
            </a:r>
            <a:r>
              <a:rPr lang="zh-CN" altLang="zh-CN" sz="2000" dirty="0">
                <a:solidFill>
                  <a:srgbClr val="FF0000"/>
                </a:solidFill>
                <a:ea typeface="宋体" panose="02010600030101010101" pitchFamily="2" charset="-122"/>
                <a:cs typeface="Times New Roman" panose="02020603050405020304" pitchFamily="18" charset="0"/>
              </a:rPr>
              <a:t>立即生效的，不存在赋值延时。</a:t>
            </a:r>
          </a:p>
          <a:p>
            <a:r>
              <a:rPr lang="zh-CN" altLang="zh-CN" sz="2000" dirty="0">
                <a:ea typeface="宋体" panose="02010600030101010101" pitchFamily="2" charset="-122"/>
                <a:cs typeface="Times New Roman" panose="02020603050405020304" pitchFamily="18" charset="0"/>
              </a:rPr>
              <a:t>变量声明的一般格式为：</a:t>
            </a:r>
          </a:p>
          <a:p>
            <a:pPr marL="0" indent="0">
              <a:buNone/>
            </a:pPr>
            <a:r>
              <a:rPr lang="en-US" altLang="zh-CN" sz="2000" b="1" dirty="0">
                <a:ea typeface="宋体" panose="02010600030101010101" pitchFamily="2" charset="-122"/>
                <a:cs typeface="Times New Roman" panose="02020603050405020304" pitchFamily="18" charset="0"/>
              </a:rPr>
              <a:t>	</a:t>
            </a:r>
            <a:r>
              <a:rPr lang="en-US" altLang="zh-CN" sz="2000" b="1" dirty="0">
                <a:solidFill>
                  <a:srgbClr val="FF0000"/>
                </a:solidFill>
                <a:ea typeface="宋体" panose="02010600030101010101" pitchFamily="2" charset="-122"/>
                <a:cs typeface="Times New Roman" panose="02020603050405020304" pitchFamily="18" charset="0"/>
              </a:rPr>
              <a:t>VARIABLE</a:t>
            </a:r>
            <a:r>
              <a:rPr lang="en-US" altLang="zh-CN" sz="2000" dirty="0">
                <a:solidFill>
                  <a:srgbClr val="FF0000"/>
                </a:solidFill>
                <a:ea typeface="宋体" panose="02010600030101010101" pitchFamily="2" charset="-122"/>
                <a:cs typeface="Times New Roman" panose="02020603050405020304" pitchFamily="18" charset="0"/>
              </a:rPr>
              <a:t> </a:t>
            </a:r>
            <a:r>
              <a:rPr lang="zh-CN" altLang="zh-CN" sz="2000" dirty="0">
                <a:solidFill>
                  <a:srgbClr val="FF0000"/>
                </a:solidFill>
                <a:ea typeface="宋体" panose="02010600030101010101" pitchFamily="2" charset="-122"/>
                <a:cs typeface="Times New Roman" panose="02020603050405020304" pitchFamily="18" charset="0"/>
              </a:rPr>
              <a:t>变量名列表：数据类型 约束条件</a:t>
            </a:r>
            <a:r>
              <a:rPr lang="en-US" altLang="zh-CN" sz="2000" dirty="0">
                <a:solidFill>
                  <a:srgbClr val="FF0000"/>
                </a:solidFill>
                <a:ea typeface="宋体" panose="02010600030101010101" pitchFamily="2" charset="-122"/>
                <a:cs typeface="Times New Roman" panose="02020603050405020304" pitchFamily="18" charset="0"/>
              </a:rPr>
              <a:t>[:</a:t>
            </a:r>
            <a:r>
              <a:rPr lang="zh-CN" altLang="zh-CN" sz="2000" dirty="0">
                <a:solidFill>
                  <a:srgbClr val="FF0000"/>
                </a:solidFill>
                <a:ea typeface="宋体" panose="02010600030101010101" pitchFamily="2" charset="-122"/>
                <a:cs typeface="Times New Roman" panose="02020603050405020304" pitchFamily="18" charset="0"/>
              </a:rPr>
              <a:t>＝表达式</a:t>
            </a:r>
            <a:r>
              <a:rPr lang="en-US" altLang="zh-CN" sz="2000" dirty="0">
                <a:solidFill>
                  <a:srgbClr val="FF0000"/>
                </a:solidFill>
                <a:ea typeface="宋体" panose="02010600030101010101" pitchFamily="2" charset="-122"/>
                <a:cs typeface="Times New Roman" panose="02020603050405020304" pitchFamily="18" charset="0"/>
              </a:rPr>
              <a:t>]</a:t>
            </a:r>
            <a:r>
              <a:rPr lang="zh-CN" altLang="zh-CN" sz="2000" dirty="0">
                <a:solidFill>
                  <a:srgbClr val="FF0000"/>
                </a:solidFill>
                <a:ea typeface="宋体" panose="02010600030101010101" pitchFamily="2" charset="-122"/>
                <a:cs typeface="Times New Roman" panose="02020603050405020304" pitchFamily="18" charset="0"/>
              </a:rPr>
              <a:t>；</a:t>
            </a:r>
          </a:p>
          <a:p>
            <a:r>
              <a:rPr lang="en-US" altLang="zh-CN" sz="2000" dirty="0">
                <a:ea typeface="宋体" panose="02010600030101010101" pitchFamily="2" charset="-122"/>
                <a:cs typeface="Times New Roman" panose="02020603050405020304" pitchFamily="18" charset="0"/>
              </a:rPr>
              <a:t>	</a:t>
            </a:r>
            <a:r>
              <a:rPr lang="zh-CN" altLang="zh-CN" sz="2000" dirty="0">
                <a:ea typeface="宋体" panose="02010600030101010101" pitchFamily="2" charset="-122"/>
                <a:cs typeface="Times New Roman" panose="02020603050405020304" pitchFamily="18" charset="0"/>
              </a:rPr>
              <a:t>变量声明举例：</a:t>
            </a:r>
          </a:p>
          <a:p>
            <a:pPr marL="0" indent="0">
              <a:buNone/>
            </a:pPr>
            <a:r>
              <a:rPr lang="en-US" altLang="zh-CN" sz="2000" b="1" dirty="0">
                <a:ea typeface="宋体" panose="02010600030101010101" pitchFamily="2" charset="-122"/>
                <a:cs typeface="Times New Roman" panose="02020603050405020304" pitchFamily="18" charset="0"/>
              </a:rPr>
              <a:t>		VARIABLE </a:t>
            </a:r>
            <a:r>
              <a:rPr lang="en-US" altLang="zh-CN" sz="2000" dirty="0">
                <a:ea typeface="宋体" panose="02010600030101010101" pitchFamily="2" charset="-122"/>
                <a:cs typeface="Times New Roman" panose="02020603050405020304" pitchFamily="18" charset="0"/>
              </a:rPr>
              <a:t> result</a:t>
            </a:r>
            <a:r>
              <a:rPr lang="zh-CN" altLang="zh-CN" sz="2000" dirty="0">
                <a:ea typeface="宋体" panose="02010600030101010101" pitchFamily="2" charset="-122"/>
                <a:cs typeface="Times New Roman" panose="02020603050405020304" pitchFamily="18" charset="0"/>
              </a:rPr>
              <a:t>： </a:t>
            </a:r>
            <a:r>
              <a:rPr lang="en-US" altLang="zh-CN" sz="2000" dirty="0" err="1">
                <a:ea typeface="宋体" panose="02010600030101010101" pitchFamily="2" charset="-122"/>
                <a:cs typeface="Times New Roman" panose="02020603050405020304" pitchFamily="18" charset="0"/>
              </a:rPr>
              <a:t>std_logic</a:t>
            </a:r>
            <a:r>
              <a:rPr lang="en-US" altLang="zh-CN" sz="2000" dirty="0">
                <a:ea typeface="宋体" panose="02010600030101010101" pitchFamily="2" charset="-122"/>
                <a:cs typeface="Times New Roman" panose="02020603050405020304" pitchFamily="18" charset="0"/>
              </a:rPr>
              <a:t>:</a:t>
            </a:r>
            <a:r>
              <a:rPr lang="zh-CN" altLang="zh-CN"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'0'</a:t>
            </a:r>
            <a:r>
              <a:rPr lang="zh-CN" altLang="zh-CN"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 --</a:t>
            </a:r>
            <a:r>
              <a:rPr lang="zh-CN" altLang="zh-CN" sz="2000" dirty="0">
                <a:ea typeface="宋体" panose="02010600030101010101" pitchFamily="2" charset="-122"/>
                <a:cs typeface="Times New Roman" panose="02020603050405020304" pitchFamily="18" charset="0"/>
              </a:rPr>
              <a:t>变量赋初值</a:t>
            </a:r>
          </a:p>
          <a:p>
            <a:pPr marL="0" indent="0">
              <a:buNone/>
            </a:pPr>
            <a:r>
              <a:rPr lang="en-US" altLang="zh-CN" sz="2000" b="1" dirty="0">
                <a:ea typeface="宋体" panose="02010600030101010101" pitchFamily="2" charset="-122"/>
                <a:cs typeface="Times New Roman" panose="02020603050405020304" pitchFamily="18" charset="0"/>
              </a:rPr>
              <a:t>		VARIABLE</a:t>
            </a:r>
            <a:r>
              <a:rPr lang="en-US" altLang="zh-CN" sz="2000" dirty="0">
                <a:ea typeface="宋体" panose="02010600030101010101" pitchFamily="2" charset="-122"/>
                <a:cs typeface="Times New Roman" panose="02020603050405020304" pitchFamily="18" charset="0"/>
              </a:rPr>
              <a:t>  x</a:t>
            </a:r>
            <a:r>
              <a:rPr lang="zh-CN" altLang="zh-CN"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y</a:t>
            </a:r>
            <a:r>
              <a:rPr lang="zh-CN" altLang="zh-CN"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z </a:t>
            </a:r>
            <a:r>
              <a:rPr lang="zh-CN" altLang="zh-CN" sz="2000" dirty="0">
                <a:ea typeface="宋体" panose="02010600030101010101" pitchFamily="2" charset="-122"/>
                <a:cs typeface="Times New Roman" panose="02020603050405020304" pitchFamily="18" charset="0"/>
              </a:rPr>
              <a:t>： </a:t>
            </a:r>
            <a:r>
              <a:rPr lang="en-US" altLang="zh-CN" sz="2000" dirty="0">
                <a:ea typeface="宋体" panose="02010600030101010101" pitchFamily="2" charset="-122"/>
                <a:cs typeface="Times New Roman" panose="02020603050405020304" pitchFamily="18" charset="0"/>
              </a:rPr>
              <a:t>integer</a:t>
            </a:r>
            <a:r>
              <a:rPr lang="zh-CN" altLang="zh-CN" sz="2000" dirty="0">
                <a:ea typeface="宋体" panose="02010600030101010101" pitchFamily="2" charset="-122"/>
                <a:cs typeface="Times New Roman" panose="02020603050405020304" pitchFamily="18" charset="0"/>
              </a:rPr>
              <a:t>；</a:t>
            </a:r>
          </a:p>
          <a:p>
            <a:pPr marL="0" indent="0">
              <a:buNone/>
            </a:pPr>
            <a:r>
              <a:rPr lang="en-US" altLang="zh-CN" sz="2000" b="1" dirty="0">
                <a:ea typeface="宋体" panose="02010600030101010101" pitchFamily="2" charset="-122"/>
                <a:cs typeface="Times New Roman" panose="02020603050405020304" pitchFamily="18" charset="0"/>
              </a:rPr>
              <a:t>		VARIABLE</a:t>
            </a:r>
            <a:r>
              <a:rPr lang="en-US" altLang="zh-CN" sz="2000" dirty="0">
                <a:ea typeface="宋体" panose="02010600030101010101" pitchFamily="2" charset="-122"/>
                <a:cs typeface="Times New Roman" panose="02020603050405020304" pitchFamily="18" charset="0"/>
              </a:rPr>
              <a:t>  count</a:t>
            </a:r>
            <a:r>
              <a:rPr lang="zh-CN" altLang="zh-CN" sz="2000" dirty="0">
                <a:ea typeface="宋体" panose="02010600030101010101" pitchFamily="2" charset="-122"/>
                <a:cs typeface="Times New Roman" panose="02020603050405020304" pitchFamily="18" charset="0"/>
              </a:rPr>
              <a:t>： </a:t>
            </a:r>
            <a:r>
              <a:rPr lang="en-US" altLang="zh-CN" sz="2000" dirty="0">
                <a:ea typeface="宋体" panose="02010600030101010101" pitchFamily="2" charset="-122"/>
                <a:cs typeface="Times New Roman" panose="02020603050405020304" pitchFamily="18" charset="0"/>
              </a:rPr>
              <a:t>integer </a:t>
            </a:r>
            <a:r>
              <a:rPr lang="en-US" altLang="zh-CN" sz="2000" b="1" dirty="0">
                <a:ea typeface="宋体" panose="02010600030101010101" pitchFamily="2" charset="-122"/>
                <a:cs typeface="Times New Roman" panose="02020603050405020304" pitchFamily="18" charset="0"/>
              </a:rPr>
              <a:t>RANGE</a:t>
            </a:r>
            <a:r>
              <a:rPr lang="en-US" altLang="zh-CN" sz="2000" dirty="0">
                <a:ea typeface="宋体" panose="02010600030101010101" pitchFamily="2" charset="-122"/>
                <a:cs typeface="Times New Roman" panose="02020603050405020304" pitchFamily="18" charset="0"/>
              </a:rPr>
              <a:t> 0</a:t>
            </a:r>
            <a:r>
              <a:rPr lang="en-US" altLang="zh-CN" sz="2000" b="1" dirty="0">
                <a:ea typeface="宋体" panose="02010600030101010101" pitchFamily="2" charset="-122"/>
                <a:cs typeface="Times New Roman" panose="02020603050405020304" pitchFamily="18" charset="0"/>
              </a:rPr>
              <a:t> TO</a:t>
            </a:r>
            <a:r>
              <a:rPr lang="en-US" altLang="zh-CN" sz="2000" dirty="0">
                <a:ea typeface="宋体" panose="02010600030101010101" pitchFamily="2" charset="-122"/>
                <a:cs typeface="Times New Roman" panose="02020603050405020304" pitchFamily="18" charset="0"/>
              </a:rPr>
              <a:t> 255 :</a:t>
            </a:r>
            <a:r>
              <a:rPr lang="zh-CN" altLang="zh-CN"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10</a:t>
            </a:r>
            <a:r>
              <a:rPr lang="zh-CN" altLang="zh-CN" sz="2000" dirty="0">
                <a:ea typeface="宋体" panose="02010600030101010101" pitchFamily="2" charset="-122"/>
                <a:cs typeface="Times New Roman" panose="02020603050405020304" pitchFamily="18" charset="0"/>
              </a:rPr>
              <a:t>；</a:t>
            </a:r>
            <a:endParaRPr lang="zh-CN" altLang="en-US" sz="2000" dirty="0">
              <a:latin typeface="Arial" panose="020B060402020202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7310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692DF56-2E66-4197-AF27-F1453E9E29C8}"/>
              </a:ext>
            </a:extLst>
          </p:cNvPr>
          <p:cNvSpPr txBox="1">
            <a:spLocks/>
          </p:cNvSpPr>
          <p:nvPr/>
        </p:nvSpPr>
        <p:spPr>
          <a:xfrm>
            <a:off x="795523" y="588007"/>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2.1.4 </a:t>
            </a:r>
            <a:r>
              <a:rPr lang="zh-CN" altLang="en-US" sz="3200" b="1" dirty="0">
                <a:latin typeface="黑体" pitchFamily="2" charset="-122"/>
                <a:ea typeface="黑体" pitchFamily="2" charset="-122"/>
              </a:rPr>
              <a:t>信号</a:t>
            </a:r>
            <a:endParaRPr lang="zh-CN" altLang="en-US" sz="3200" dirty="0"/>
          </a:p>
          <a:p>
            <a:pPr>
              <a:defRPr/>
            </a:pPr>
            <a:endParaRPr lang="zh-CN" altLang="en-US" sz="3200" b="1" dirty="0">
              <a:latin typeface="+mj-ea"/>
            </a:endParaRPr>
          </a:p>
        </p:txBody>
      </p:sp>
      <p:sp>
        <p:nvSpPr>
          <p:cNvPr id="12" name="Rectangle 8">
            <a:extLst>
              <a:ext uri="{FF2B5EF4-FFF2-40B4-BE49-F238E27FC236}">
                <a16:creationId xmlns:a16="http://schemas.microsoft.com/office/drawing/2014/main" id="{17ADE97F-2184-4088-B63B-C58F137A280B}"/>
              </a:ext>
            </a:extLst>
          </p:cNvPr>
          <p:cNvSpPr>
            <a:spLocks noGrp="1" noChangeArrowheads="1"/>
          </p:cNvSpPr>
          <p:nvPr>
            <p:ph idx="1"/>
          </p:nvPr>
        </p:nvSpPr>
        <p:spPr>
          <a:xfrm>
            <a:off x="795523" y="1159507"/>
            <a:ext cx="9981968" cy="4975721"/>
          </a:xfrm>
        </p:spPr>
        <p:txBody>
          <a:bodyPr wrap="square" anchor="ctr">
            <a:spAutoFit/>
          </a:bodyPr>
          <a:lstStyle/>
          <a:p>
            <a:pPr>
              <a:tabLst>
                <a:tab pos="66675" algn="l"/>
                <a:tab pos="200025" algn="l"/>
                <a:tab pos="1066800" algn="l"/>
                <a:tab pos="1323975" algn="l"/>
                <a:tab pos="1905000" algn="l"/>
              </a:tabLst>
            </a:pPr>
            <a:r>
              <a:rPr lang="zh-CN" altLang="zh-CN" sz="2000" dirty="0">
                <a:ea typeface="宋体" panose="02010600030101010101" pitchFamily="2" charset="-122"/>
                <a:cs typeface="Times New Roman" panose="02020603050405020304" pitchFamily="18" charset="0"/>
              </a:rPr>
              <a:t>信号（</a:t>
            </a:r>
            <a:r>
              <a:rPr lang="en-US" altLang="zh-CN" sz="2000" dirty="0">
                <a:ea typeface="宋体" panose="02010600030101010101" pitchFamily="2" charset="-122"/>
                <a:cs typeface="Times New Roman" panose="02020603050405020304" pitchFamily="18" charset="0"/>
              </a:rPr>
              <a:t>Signal</a:t>
            </a:r>
            <a:r>
              <a:rPr lang="zh-CN" altLang="en-US" sz="2000" dirty="0">
                <a:ea typeface="宋体" panose="02010600030101010101" pitchFamily="2" charset="-122"/>
                <a:cs typeface="Times New Roman" panose="02020603050405020304" pitchFamily="18" charset="0"/>
              </a:rPr>
              <a:t>）用于电路内部相互连接的抽象表示。信号是</a:t>
            </a:r>
            <a:r>
              <a:rPr lang="zh-CN" altLang="en-US" sz="2000" dirty="0">
                <a:solidFill>
                  <a:srgbClr val="FF0000"/>
                </a:solidFill>
                <a:ea typeface="宋体" panose="02010600030101010101" pitchFamily="2" charset="-122"/>
                <a:cs typeface="Times New Roman" panose="02020603050405020304" pitchFamily="18" charset="0"/>
              </a:rPr>
              <a:t>全局量</a:t>
            </a:r>
            <a:r>
              <a:rPr lang="zh-CN" altLang="en-US" sz="2000" dirty="0">
                <a:ea typeface="宋体" panose="02010600030101010101" pitchFamily="2" charset="-122"/>
                <a:cs typeface="Times New Roman" panose="02020603050405020304" pitchFamily="18" charset="0"/>
              </a:rPr>
              <a:t>，通常在实体说明、结构体和包中使用，其声明的一般格式为：</a:t>
            </a:r>
          </a:p>
          <a:p>
            <a:pPr marL="0" indent="0">
              <a:buNone/>
              <a:tabLst>
                <a:tab pos="66675" algn="l"/>
                <a:tab pos="200025" algn="l"/>
                <a:tab pos="1066800" algn="l"/>
                <a:tab pos="1323975" algn="l"/>
                <a:tab pos="1905000" algn="l"/>
              </a:tabLst>
            </a:pPr>
            <a:r>
              <a:rPr lang="en-US" altLang="zh-CN" sz="2000" dirty="0">
                <a:ea typeface="宋体" panose="02010600030101010101" pitchFamily="2" charset="-122"/>
                <a:cs typeface="Times New Roman" panose="02020603050405020304" pitchFamily="18" charset="0"/>
              </a:rPr>
              <a:t>		</a:t>
            </a:r>
            <a:r>
              <a:rPr lang="en-US" altLang="zh-CN" sz="2000" dirty="0">
                <a:solidFill>
                  <a:srgbClr val="FF0000"/>
                </a:solidFill>
                <a:ea typeface="宋体" panose="02010600030101010101" pitchFamily="2" charset="-122"/>
                <a:cs typeface="Times New Roman" panose="02020603050405020304" pitchFamily="18" charset="0"/>
              </a:rPr>
              <a:t>  SIGNAL </a:t>
            </a:r>
            <a:r>
              <a:rPr lang="zh-CN" altLang="en-US" sz="2000" dirty="0">
                <a:solidFill>
                  <a:srgbClr val="FF0000"/>
                </a:solidFill>
                <a:ea typeface="宋体" panose="02010600030101010101" pitchFamily="2" charset="-122"/>
                <a:cs typeface="Times New Roman" panose="02020603050405020304" pitchFamily="18" charset="0"/>
              </a:rPr>
              <a:t>信号名列表：数据类型 </a:t>
            </a:r>
            <a:r>
              <a:rPr lang="en-US" altLang="zh-CN" sz="2000" dirty="0">
                <a:solidFill>
                  <a:srgbClr val="FF0000"/>
                </a:solidFill>
                <a:ea typeface="宋体" panose="02010600030101010101" pitchFamily="2" charset="-122"/>
                <a:cs typeface="Times New Roman" panose="02020603050405020304" pitchFamily="18" charset="0"/>
              </a:rPr>
              <a:t>[</a:t>
            </a:r>
            <a:r>
              <a:rPr lang="zh-CN" altLang="en-US" sz="2000" dirty="0">
                <a:solidFill>
                  <a:srgbClr val="FF0000"/>
                </a:solidFill>
                <a:ea typeface="宋体" panose="02010600030101010101" pitchFamily="2" charset="-122"/>
                <a:cs typeface="Times New Roman" panose="02020603050405020304" pitchFamily="18" charset="0"/>
              </a:rPr>
              <a:t>信号类型</a:t>
            </a:r>
            <a:r>
              <a:rPr lang="en-US" altLang="zh-CN" sz="2000" dirty="0">
                <a:solidFill>
                  <a:srgbClr val="FF0000"/>
                </a:solidFill>
                <a:ea typeface="宋体" panose="02010600030101010101" pitchFamily="2" charset="-122"/>
                <a:cs typeface="Times New Roman" panose="02020603050405020304" pitchFamily="18" charset="0"/>
              </a:rPr>
              <a:t>] </a:t>
            </a:r>
            <a:r>
              <a:rPr lang="zh-CN" altLang="en-US" sz="2000" dirty="0">
                <a:solidFill>
                  <a:srgbClr val="FF0000"/>
                </a:solidFill>
                <a:ea typeface="宋体" panose="02010600030101010101" pitchFamily="2" charset="-122"/>
                <a:cs typeface="Times New Roman" panose="02020603050405020304" pitchFamily="18" charset="0"/>
              </a:rPr>
              <a:t>约束条件</a:t>
            </a:r>
            <a:r>
              <a:rPr lang="en-US" altLang="zh-CN" sz="2000" dirty="0">
                <a:solidFill>
                  <a:srgbClr val="FF0000"/>
                </a:solidFill>
                <a:ea typeface="宋体" panose="02010600030101010101" pitchFamily="2" charset="-122"/>
                <a:cs typeface="Times New Roman" panose="02020603050405020304" pitchFamily="18" charset="0"/>
              </a:rPr>
              <a:t>[</a:t>
            </a:r>
            <a:r>
              <a:rPr lang="zh-CN" altLang="en-US" sz="2000" dirty="0">
                <a:solidFill>
                  <a:srgbClr val="FF0000"/>
                </a:solidFill>
                <a:ea typeface="宋体" panose="02010600030101010101" pitchFamily="2" charset="-122"/>
                <a:cs typeface="Times New Roman" panose="02020603050405020304" pitchFamily="18" charset="0"/>
              </a:rPr>
              <a:t>：＝表达式</a:t>
            </a:r>
            <a:r>
              <a:rPr lang="en-US" altLang="zh-CN" sz="2000" dirty="0">
                <a:solidFill>
                  <a:srgbClr val="FF0000"/>
                </a:solidFill>
                <a:ea typeface="宋体" panose="02010600030101010101" pitchFamily="2" charset="-122"/>
                <a:cs typeface="Times New Roman" panose="02020603050405020304" pitchFamily="18" charset="0"/>
              </a:rPr>
              <a:t>]</a:t>
            </a:r>
            <a:r>
              <a:rPr lang="zh-CN" altLang="en-US" sz="2000" dirty="0">
                <a:solidFill>
                  <a:srgbClr val="FF0000"/>
                </a:solidFill>
                <a:ea typeface="宋体" panose="02010600030101010101" pitchFamily="2" charset="-122"/>
                <a:cs typeface="Times New Roman" panose="02020603050405020304" pitchFamily="18" charset="0"/>
              </a:rPr>
              <a:t>；</a:t>
            </a:r>
          </a:p>
          <a:p>
            <a:pPr>
              <a:tabLst>
                <a:tab pos="66675" algn="l"/>
                <a:tab pos="200025" algn="l"/>
                <a:tab pos="1066800" algn="l"/>
                <a:tab pos="1323975" algn="l"/>
                <a:tab pos="1905000" algn="l"/>
              </a:tabLst>
            </a:pPr>
            <a:r>
              <a:rPr lang="zh-CN" altLang="en-US" sz="2000" dirty="0">
                <a:ea typeface="宋体" panose="02010600030101010101" pitchFamily="2" charset="-122"/>
                <a:cs typeface="Times New Roman" panose="02020603050405020304" pitchFamily="18" charset="0"/>
              </a:rPr>
              <a:t>信号声明举例：</a:t>
            </a:r>
          </a:p>
          <a:p>
            <a:pPr marL="400050" lvl="1" indent="0">
              <a:buNone/>
              <a:tabLst>
                <a:tab pos="66675" algn="l"/>
                <a:tab pos="200025" algn="l"/>
                <a:tab pos="1066800" algn="l"/>
                <a:tab pos="1323975" algn="l"/>
                <a:tab pos="1905000" algn="l"/>
              </a:tabLst>
            </a:pPr>
            <a:r>
              <a:rPr lang="en-US" altLang="zh-CN" sz="1800" dirty="0">
                <a:ea typeface="宋体" panose="02010600030101010101" pitchFamily="2" charset="-122"/>
                <a:cs typeface="Times New Roman" panose="02020603050405020304" pitchFamily="18" charset="0"/>
              </a:rPr>
              <a:t>SIGNAL </a:t>
            </a:r>
            <a:r>
              <a:rPr lang="en-US" altLang="zh-CN" sz="1800" dirty="0" err="1">
                <a:ea typeface="宋体" panose="02010600030101010101" pitchFamily="2" charset="-122"/>
                <a:cs typeface="Times New Roman" panose="02020603050405020304" pitchFamily="18" charset="0"/>
              </a:rPr>
              <a:t>sys_clk</a:t>
            </a:r>
            <a:r>
              <a:rPr lang="zh-CN" altLang="en-US" sz="1800" dirty="0">
                <a:ea typeface="宋体" panose="02010600030101010101" pitchFamily="2" charset="-122"/>
                <a:cs typeface="Times New Roman" panose="02020603050405020304" pitchFamily="18" charset="0"/>
              </a:rPr>
              <a:t>： </a:t>
            </a:r>
            <a:r>
              <a:rPr lang="en-US" altLang="zh-CN" sz="1800" dirty="0">
                <a:ea typeface="宋体" panose="02010600030101010101" pitchFamily="2" charset="-122"/>
                <a:cs typeface="Times New Roman" panose="02020603050405020304" pitchFamily="18" charset="0"/>
              </a:rPr>
              <a:t>BIT :</a:t>
            </a:r>
            <a:r>
              <a:rPr lang="zh-CN" altLang="en-US" sz="1800" dirty="0">
                <a:ea typeface="宋体" panose="02010600030101010101" pitchFamily="2" charset="-122"/>
                <a:cs typeface="Times New Roman" panose="02020603050405020304" pitchFamily="18" charset="0"/>
              </a:rPr>
              <a:t>＝ </a:t>
            </a:r>
            <a:r>
              <a:rPr lang="en-US" altLang="zh-CN" sz="1800" dirty="0">
                <a:ea typeface="宋体" panose="02010600030101010101" pitchFamily="2" charset="-122"/>
                <a:cs typeface="Times New Roman" panose="02020603050405020304" pitchFamily="18" charset="0"/>
              </a:rPr>
              <a:t>'0';		--</a:t>
            </a:r>
            <a:r>
              <a:rPr lang="zh-CN" altLang="en-US" sz="1800" dirty="0">
                <a:ea typeface="宋体" panose="02010600030101010101" pitchFamily="2" charset="-122"/>
                <a:cs typeface="Times New Roman" panose="02020603050405020304" pitchFamily="18" charset="0"/>
              </a:rPr>
              <a:t>系统时钟变量</a:t>
            </a:r>
          </a:p>
          <a:p>
            <a:pPr marL="400050" lvl="1" indent="0">
              <a:buNone/>
              <a:tabLst>
                <a:tab pos="66675" algn="l"/>
                <a:tab pos="200025" algn="l"/>
                <a:tab pos="1066800" algn="l"/>
                <a:tab pos="1323975" algn="l"/>
                <a:tab pos="1905000" algn="l"/>
              </a:tabLst>
            </a:pPr>
            <a:r>
              <a:rPr lang="en-US" altLang="zh-CN" sz="1800" dirty="0">
                <a:ea typeface="宋体" panose="02010600030101010101" pitchFamily="2" charset="-122"/>
                <a:cs typeface="Times New Roman" panose="02020603050405020304" pitchFamily="18" charset="0"/>
              </a:rPr>
              <a:t>SIGNAL count</a:t>
            </a:r>
            <a:r>
              <a:rPr lang="zh-CN" altLang="en-US" sz="1800" dirty="0">
                <a:ea typeface="宋体" panose="02010600030101010101" pitchFamily="2" charset="-122"/>
                <a:cs typeface="Times New Roman" panose="02020603050405020304" pitchFamily="18" charset="0"/>
              </a:rPr>
              <a:t>：</a:t>
            </a:r>
            <a:r>
              <a:rPr lang="en-US" altLang="zh-CN" sz="1800" dirty="0" err="1">
                <a:ea typeface="宋体" panose="02010600030101010101" pitchFamily="2" charset="-122"/>
                <a:cs typeface="Times New Roman" panose="02020603050405020304" pitchFamily="18" charset="0"/>
              </a:rPr>
              <a:t>bit_vector</a:t>
            </a:r>
            <a:r>
              <a:rPr lang="en-US" altLang="zh-CN" sz="1800" dirty="0">
                <a:ea typeface="宋体" panose="02010600030101010101" pitchFamily="2" charset="-122"/>
                <a:cs typeface="Times New Roman" panose="02020603050405020304" pitchFamily="18" charset="0"/>
              </a:rPr>
              <a:t>(7 </a:t>
            </a:r>
            <a:r>
              <a:rPr lang="en-US" altLang="zh-CN" sz="1800" dirty="0" err="1">
                <a:ea typeface="宋体" panose="02010600030101010101" pitchFamily="2" charset="-122"/>
                <a:cs typeface="Times New Roman" panose="02020603050405020304" pitchFamily="18" charset="0"/>
              </a:rPr>
              <a:t>DOWNTO</a:t>
            </a:r>
            <a:r>
              <a:rPr lang="en-US" altLang="zh-CN" sz="1800" dirty="0">
                <a:ea typeface="宋体" panose="02010600030101010101" pitchFamily="2" charset="-122"/>
                <a:cs typeface="Times New Roman" panose="02020603050405020304" pitchFamily="18" charset="0"/>
              </a:rPr>
              <a:t> 0);	--</a:t>
            </a:r>
            <a:r>
              <a:rPr lang="zh-CN" altLang="en-US" sz="1800" dirty="0">
                <a:ea typeface="宋体" panose="02010600030101010101" pitchFamily="2" charset="-122"/>
                <a:cs typeface="Times New Roman" panose="02020603050405020304" pitchFamily="18" charset="0"/>
              </a:rPr>
              <a:t>计数器宽度</a:t>
            </a:r>
          </a:p>
          <a:p>
            <a:pPr marL="400050" lvl="1" indent="0">
              <a:buNone/>
              <a:tabLst>
                <a:tab pos="66675" algn="l"/>
                <a:tab pos="200025" algn="l"/>
                <a:tab pos="1066800" algn="l"/>
                <a:tab pos="1323975" algn="l"/>
                <a:tab pos="1905000" algn="l"/>
              </a:tabLst>
            </a:pPr>
            <a:r>
              <a:rPr lang="en-US" altLang="zh-CN" sz="1800" dirty="0">
                <a:ea typeface="宋体" panose="02010600030101010101" pitchFamily="2" charset="-122"/>
                <a:cs typeface="Times New Roman" panose="02020603050405020304" pitchFamily="18" charset="0"/>
              </a:rPr>
              <a:t>SIGNAL s: </a:t>
            </a:r>
            <a:r>
              <a:rPr lang="en-US" altLang="zh-CN" sz="1800" dirty="0" err="1">
                <a:ea typeface="宋体" panose="02010600030101010101" pitchFamily="2" charset="-122"/>
                <a:cs typeface="Times New Roman" panose="02020603050405020304" pitchFamily="18" charset="0"/>
              </a:rPr>
              <a:t>bit_vector</a:t>
            </a:r>
            <a:r>
              <a:rPr lang="en-US" altLang="zh-CN" sz="1800" dirty="0">
                <a:ea typeface="宋体" panose="02010600030101010101" pitchFamily="2" charset="-122"/>
                <a:cs typeface="Times New Roman" panose="02020603050405020304" pitchFamily="18" charset="0"/>
              </a:rPr>
              <a:t> (1 TO 10);</a:t>
            </a:r>
          </a:p>
          <a:p>
            <a:pPr>
              <a:tabLst>
                <a:tab pos="66675" algn="l"/>
                <a:tab pos="200025" algn="l"/>
                <a:tab pos="1066800" algn="l"/>
                <a:tab pos="1323975" algn="l"/>
                <a:tab pos="1905000" algn="l"/>
              </a:tabLst>
            </a:pPr>
            <a:r>
              <a:rPr lang="zh-CN" altLang="en-US" sz="2000" dirty="0">
                <a:ea typeface="宋体" panose="02010600030101010101" pitchFamily="2" charset="-122"/>
                <a:cs typeface="Times New Roman" panose="02020603050405020304" pitchFamily="18" charset="0"/>
              </a:rPr>
              <a:t>和变量一样，信号的值也是可改变的，信号可以在</a:t>
            </a:r>
            <a:r>
              <a:rPr lang="en-US" altLang="zh-CN" sz="2000" dirty="0">
                <a:ea typeface="宋体" panose="02010600030101010101" pitchFamily="2" charset="-122"/>
                <a:cs typeface="Times New Roman" panose="02020603050405020304" pitchFamily="18" charset="0"/>
              </a:rPr>
              <a:t>VHDL</a:t>
            </a:r>
            <a:r>
              <a:rPr lang="zh-CN" altLang="en-US" sz="2000" dirty="0">
                <a:ea typeface="宋体" panose="02010600030101010101" pitchFamily="2" charset="-122"/>
                <a:cs typeface="Times New Roman" panose="02020603050405020304" pitchFamily="18" charset="0"/>
              </a:rPr>
              <a:t>程序中被连续地赋值。</a:t>
            </a:r>
            <a:endParaRPr lang="en-US" altLang="zh-CN" sz="2000" dirty="0">
              <a:ea typeface="宋体" panose="02010600030101010101" pitchFamily="2" charset="-122"/>
              <a:cs typeface="Times New Roman" panose="02020603050405020304" pitchFamily="18" charset="0"/>
            </a:endParaRPr>
          </a:p>
          <a:p>
            <a:pPr>
              <a:tabLst>
                <a:tab pos="66675" algn="l"/>
                <a:tab pos="200025" algn="l"/>
                <a:tab pos="1066800" algn="l"/>
                <a:tab pos="1323975" algn="l"/>
                <a:tab pos="1905000" algn="l"/>
              </a:tabLst>
            </a:pPr>
            <a:r>
              <a:rPr lang="zh-CN" altLang="en-US" sz="2000" dirty="0">
                <a:ea typeface="宋体" panose="02010600030101010101" pitchFamily="2" charset="-122"/>
                <a:cs typeface="Times New Roman" panose="02020603050405020304" pitchFamily="18" charset="0"/>
              </a:rPr>
              <a:t>信号可以存在赋值延时。 </a:t>
            </a:r>
          </a:p>
          <a:p>
            <a:pPr>
              <a:tabLst>
                <a:tab pos="66675" algn="l"/>
                <a:tab pos="200025" algn="l"/>
                <a:tab pos="1066800" algn="l"/>
                <a:tab pos="1323975" algn="l"/>
                <a:tab pos="1905000" algn="l"/>
              </a:tabLst>
            </a:pPr>
            <a:r>
              <a:rPr lang="zh-CN" altLang="en-US" sz="2000" dirty="0">
                <a:ea typeface="宋体" panose="02010600030101010101" pitchFamily="2" charset="-122"/>
                <a:cs typeface="Times New Roman" panose="02020603050405020304" pitchFamily="18" charset="0"/>
              </a:rPr>
              <a:t>信号赋值语句格式：</a:t>
            </a:r>
          </a:p>
          <a:p>
            <a:pPr marL="0" indent="0">
              <a:buNone/>
              <a:tabLst>
                <a:tab pos="66675" algn="l"/>
                <a:tab pos="200025" algn="l"/>
                <a:tab pos="1066800" algn="l"/>
                <a:tab pos="1323975" algn="l"/>
                <a:tab pos="1905000" algn="l"/>
              </a:tabLst>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目标信号 </a:t>
            </a:r>
            <a:r>
              <a:rPr lang="en-US" altLang="zh-CN" sz="2000" dirty="0">
                <a:ea typeface="宋体" panose="02010600030101010101" pitchFamily="2" charset="-122"/>
                <a:cs typeface="Times New Roman" panose="02020603050405020304" pitchFamily="18" charset="0"/>
              </a:rPr>
              <a:t>&lt;= </a:t>
            </a:r>
            <a:r>
              <a:rPr lang="zh-CN" altLang="en-US" sz="2000" dirty="0">
                <a:ea typeface="宋体" panose="02010600030101010101" pitchFamily="2" charset="-122"/>
                <a:cs typeface="Times New Roman" panose="02020603050405020304" pitchFamily="18" charset="0"/>
              </a:rPr>
              <a:t>表达式 </a:t>
            </a:r>
            <a:r>
              <a:rPr lang="en-US" altLang="zh-CN" sz="2000" dirty="0">
                <a:ea typeface="宋体" panose="02010600030101010101" pitchFamily="2" charset="-122"/>
                <a:cs typeface="Times New Roman" panose="02020603050405020304" pitchFamily="18" charset="0"/>
              </a:rPr>
              <a:t>; </a:t>
            </a:r>
          </a:p>
          <a:p>
            <a:pPr marL="0" indent="0">
              <a:buNone/>
              <a:tabLst>
                <a:tab pos="66675" algn="l"/>
                <a:tab pos="200025" algn="l"/>
                <a:tab pos="1066800" algn="l"/>
                <a:tab pos="1323975" algn="l"/>
                <a:tab pos="1905000" algn="l"/>
              </a:tabLst>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“＜＝”表示代入赋值，代入赋值允许产生</a:t>
            </a:r>
            <a:r>
              <a:rPr lang="zh-CN" altLang="en-US" sz="2000" dirty="0">
                <a:solidFill>
                  <a:srgbClr val="FF0000"/>
                </a:solidFill>
                <a:ea typeface="宋体" panose="02010600030101010101" pitchFamily="2" charset="-122"/>
                <a:cs typeface="Times New Roman" panose="02020603050405020304" pitchFamily="18" charset="0"/>
              </a:rPr>
              <a:t>延时</a:t>
            </a:r>
            <a:r>
              <a:rPr lang="zh-CN" altLang="en-US" sz="2000" dirty="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928233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70CEC1B-4574-4B0F-ADB6-844DB93FFAC8}"/>
              </a:ext>
            </a:extLst>
          </p:cNvPr>
          <p:cNvSpPr txBox="1">
            <a:spLocks/>
          </p:cNvSpPr>
          <p:nvPr/>
        </p:nvSpPr>
        <p:spPr>
          <a:xfrm>
            <a:off x="662358" y="499231"/>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2.2 </a:t>
            </a:r>
            <a:r>
              <a:rPr lang="zh-CN" altLang="en-US" sz="3200" b="1" dirty="0">
                <a:latin typeface="+mj-ea"/>
                <a:ea typeface="黑体" pitchFamily="2" charset="-122"/>
              </a:rPr>
              <a:t>词法</a:t>
            </a:r>
            <a:endParaRPr lang="zh-CN" altLang="en-US" sz="3200" b="1" dirty="0">
              <a:latin typeface="+mj-ea"/>
            </a:endParaRPr>
          </a:p>
        </p:txBody>
      </p:sp>
      <p:sp>
        <p:nvSpPr>
          <p:cNvPr id="5" name="标题 1">
            <a:extLst>
              <a:ext uri="{FF2B5EF4-FFF2-40B4-BE49-F238E27FC236}">
                <a16:creationId xmlns:a16="http://schemas.microsoft.com/office/drawing/2014/main" id="{CC52CE6C-86A4-4C2A-A48B-57B7F0446DAD}"/>
              </a:ext>
            </a:extLst>
          </p:cNvPr>
          <p:cNvSpPr txBox="1">
            <a:spLocks/>
          </p:cNvSpPr>
          <p:nvPr/>
        </p:nvSpPr>
        <p:spPr>
          <a:xfrm>
            <a:off x="662358" y="1070731"/>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2.2.1 </a:t>
            </a:r>
            <a:r>
              <a:rPr lang="zh-CN" altLang="en-US" sz="3200" b="1" dirty="0">
                <a:latin typeface="黑体" pitchFamily="2" charset="-122"/>
                <a:ea typeface="黑体" pitchFamily="2" charset="-122"/>
              </a:rPr>
              <a:t>数字表示法</a:t>
            </a:r>
          </a:p>
          <a:p>
            <a:pPr>
              <a:defRPr/>
            </a:pPr>
            <a:endParaRPr lang="zh-CN" altLang="en-US" sz="3200" b="1" dirty="0">
              <a:latin typeface="+mj-ea"/>
            </a:endParaRPr>
          </a:p>
        </p:txBody>
      </p:sp>
      <p:sp>
        <p:nvSpPr>
          <p:cNvPr id="7" name="内容占位符 8">
            <a:extLst>
              <a:ext uri="{FF2B5EF4-FFF2-40B4-BE49-F238E27FC236}">
                <a16:creationId xmlns:a16="http://schemas.microsoft.com/office/drawing/2014/main" id="{B0761B7C-3FB4-40E0-A243-D80D53FBC39F}"/>
              </a:ext>
            </a:extLst>
          </p:cNvPr>
          <p:cNvSpPr>
            <a:spLocks noGrp="1"/>
          </p:cNvSpPr>
          <p:nvPr>
            <p:ph idx="1"/>
          </p:nvPr>
        </p:nvSpPr>
        <p:spPr>
          <a:xfrm>
            <a:off x="662357" y="1832807"/>
            <a:ext cx="8765727" cy="2357454"/>
          </a:xfrm>
        </p:spPr>
        <p:txBody>
          <a:bodyPr>
            <a:noAutofit/>
          </a:bodyPr>
          <a:lstStyle/>
          <a:p>
            <a:r>
              <a:rPr lang="en-US" altLang="zh-CN" sz="2400" dirty="0">
                <a:latin typeface="黑体" panose="02010609060101010101" pitchFamily="49" charset="-122"/>
                <a:ea typeface="黑体" panose="02010609060101010101" pitchFamily="49" charset="-122"/>
              </a:rPr>
              <a:t>VHDL</a:t>
            </a:r>
            <a:r>
              <a:rPr lang="zh-CN" altLang="zh-CN" sz="2400" dirty="0">
                <a:latin typeface="黑体" panose="02010609060101010101" pitchFamily="49" charset="-122"/>
                <a:ea typeface="黑体" panose="02010609060101010101" pitchFamily="49" charset="-122"/>
              </a:rPr>
              <a:t>语言数字表示法有</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lvl="1"/>
            <a:r>
              <a:rPr lang="zh-CN" altLang="zh-CN" sz="2400" dirty="0">
                <a:latin typeface="黑体" panose="02010609060101010101" pitchFamily="49" charset="-122"/>
                <a:ea typeface="黑体" panose="02010609060101010101" pitchFamily="49" charset="-122"/>
              </a:rPr>
              <a:t>十进制数表示法</a:t>
            </a:r>
            <a:r>
              <a:rPr lang="en-US" altLang="zh-CN" sz="2400" dirty="0">
                <a:latin typeface="黑体" panose="02010609060101010101" pitchFamily="49" charset="-122"/>
                <a:ea typeface="黑体" panose="02010609060101010101" pitchFamily="49" charset="-122"/>
              </a:rPr>
              <a:t> 	</a:t>
            </a:r>
          </a:p>
          <a:p>
            <a:pPr lvl="1"/>
            <a:r>
              <a:rPr lang="zh-CN" altLang="zh-CN" sz="2400" dirty="0">
                <a:latin typeface="黑体" panose="02010609060101010101" pitchFamily="49" charset="-122"/>
                <a:ea typeface="黑体" panose="02010609060101010101" pitchFamily="49" charset="-122"/>
              </a:rPr>
              <a:t>二进制表示法</a:t>
            </a:r>
            <a:r>
              <a:rPr lang="en-US" altLang="zh-CN" sz="2400" dirty="0">
                <a:latin typeface="黑体" panose="02010609060101010101" pitchFamily="49" charset="-122"/>
                <a:ea typeface="黑体" panose="02010609060101010101" pitchFamily="49" charset="-122"/>
              </a:rPr>
              <a:t>		 2</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1111_1111</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二进制表示法的</a:t>
            </a:r>
            <a:r>
              <a:rPr lang="en-US" altLang="zh-CN" sz="2400" dirty="0">
                <a:latin typeface="黑体" panose="02010609060101010101" pitchFamily="49" charset="-122"/>
                <a:ea typeface="黑体" panose="02010609060101010101" pitchFamily="49" charset="-122"/>
              </a:rPr>
              <a:t>255</a:t>
            </a:r>
          </a:p>
          <a:p>
            <a:pPr lvl="1"/>
            <a:r>
              <a:rPr lang="zh-CN" altLang="zh-CN" sz="2400" dirty="0">
                <a:latin typeface="黑体" panose="02010609060101010101" pitchFamily="49" charset="-122"/>
                <a:ea typeface="黑体" panose="02010609060101010101" pitchFamily="49" charset="-122"/>
              </a:rPr>
              <a:t>八进制表示法</a:t>
            </a:r>
            <a:r>
              <a:rPr lang="en-US" altLang="zh-CN" sz="2400" dirty="0">
                <a:latin typeface="黑体" panose="02010609060101010101" pitchFamily="49" charset="-122"/>
                <a:ea typeface="黑体" panose="02010609060101010101" pitchFamily="49" charset="-122"/>
              </a:rPr>
              <a:t> 	 8</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377</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八进制表示法的</a:t>
            </a:r>
            <a:r>
              <a:rPr lang="en-US" altLang="zh-CN" sz="2400" dirty="0">
                <a:latin typeface="黑体" panose="02010609060101010101" pitchFamily="49" charset="-122"/>
                <a:ea typeface="黑体" panose="02010609060101010101" pitchFamily="49" charset="-122"/>
              </a:rPr>
              <a:t>255</a:t>
            </a:r>
          </a:p>
          <a:p>
            <a:pPr lvl="1"/>
            <a:r>
              <a:rPr lang="zh-CN" altLang="zh-CN" sz="2400" dirty="0">
                <a:latin typeface="黑体" panose="02010609060101010101" pitchFamily="49" charset="-122"/>
                <a:ea typeface="黑体" panose="02010609060101010101" pitchFamily="49" charset="-122"/>
              </a:rPr>
              <a:t>十六进制表示法</a:t>
            </a:r>
            <a:r>
              <a:rPr lang="en-US" altLang="zh-CN" sz="2400" dirty="0">
                <a:latin typeface="黑体" panose="02010609060101010101" pitchFamily="49" charset="-122"/>
                <a:ea typeface="黑体" panose="02010609060101010101" pitchFamily="49" charset="-122"/>
              </a:rPr>
              <a:t>   16</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FF</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十六进制表示法的</a:t>
            </a:r>
            <a:r>
              <a:rPr lang="en-US" altLang="zh-CN" sz="2400" dirty="0">
                <a:latin typeface="黑体" panose="02010609060101010101" pitchFamily="49" charset="-122"/>
                <a:ea typeface="黑体" panose="02010609060101010101" pitchFamily="49" charset="-122"/>
              </a:rPr>
              <a:t>255      </a:t>
            </a:r>
          </a:p>
        </p:txBody>
      </p:sp>
    </p:spTree>
    <p:extLst>
      <p:ext uri="{BB962C8B-B14F-4D97-AF65-F5344CB8AC3E}">
        <p14:creationId xmlns:p14="http://schemas.microsoft.com/office/powerpoint/2010/main" val="215682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2D66D21-C008-4852-BB7D-FBBD3FC316BC}"/>
              </a:ext>
            </a:extLst>
          </p:cNvPr>
          <p:cNvSpPr txBox="1">
            <a:spLocks/>
          </p:cNvSpPr>
          <p:nvPr/>
        </p:nvSpPr>
        <p:spPr>
          <a:xfrm>
            <a:off x="680114" y="475927"/>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2.2.1 </a:t>
            </a:r>
            <a:r>
              <a:rPr lang="zh-CN" altLang="en-US" sz="3200" b="1" dirty="0">
                <a:latin typeface="黑体" pitchFamily="2" charset="-122"/>
                <a:ea typeface="黑体" pitchFamily="2" charset="-122"/>
              </a:rPr>
              <a:t>数据类型</a:t>
            </a:r>
          </a:p>
          <a:p>
            <a:pPr>
              <a:defRPr/>
            </a:pPr>
            <a:endParaRPr lang="zh-CN" altLang="en-US" sz="3200" b="1" dirty="0">
              <a:latin typeface="+mj-ea"/>
            </a:endParaRPr>
          </a:p>
        </p:txBody>
      </p:sp>
      <p:sp>
        <p:nvSpPr>
          <p:cNvPr id="8" name="内容占位符 7">
            <a:extLst>
              <a:ext uri="{FF2B5EF4-FFF2-40B4-BE49-F238E27FC236}">
                <a16:creationId xmlns:a16="http://schemas.microsoft.com/office/drawing/2014/main" id="{CCCCDFE9-4DC5-4DA9-9152-4A0FA0E3210F}"/>
              </a:ext>
            </a:extLst>
          </p:cNvPr>
          <p:cNvSpPr txBox="1">
            <a:spLocks/>
          </p:cNvSpPr>
          <p:nvPr/>
        </p:nvSpPr>
        <p:spPr>
          <a:xfrm>
            <a:off x="2349522" y="1865389"/>
            <a:ext cx="9298387" cy="53687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sz="2000" dirty="0">
                <a:latin typeface="黑体" panose="02010609060101010101" pitchFamily="49" charset="-122"/>
                <a:ea typeface="黑体" panose="02010609060101010101" pitchFamily="49" charset="-122"/>
              </a:rPr>
              <a:t>整数类型（</a:t>
            </a:r>
            <a:r>
              <a:rPr lang="en-US" altLang="zh-CN" sz="2000" dirty="0">
                <a:latin typeface="黑体" panose="02010609060101010101" pitchFamily="49" charset="-122"/>
                <a:ea typeface="黑体" panose="02010609060101010101" pitchFamily="49" charset="-122"/>
              </a:rPr>
              <a:t>Integer Type</a:t>
            </a:r>
            <a:r>
              <a:rPr lang="zh-CN" altLang="zh-CN"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r>
              <a:rPr lang="zh-CN" altLang="zh-CN" sz="2000" dirty="0">
                <a:latin typeface="黑体" panose="02010609060101010101" pitchFamily="49" charset="-122"/>
                <a:ea typeface="黑体" panose="02010609060101010101" pitchFamily="49" charset="-122"/>
              </a:rPr>
              <a:t>实数类型或浮点类型（</a:t>
            </a:r>
            <a:r>
              <a:rPr lang="en-US" altLang="zh-CN" sz="2000" dirty="0">
                <a:latin typeface="黑体" panose="02010609060101010101" pitchFamily="49" charset="-122"/>
                <a:ea typeface="黑体" panose="02010609060101010101" pitchFamily="49" charset="-122"/>
              </a:rPr>
              <a:t>Real Type </a:t>
            </a: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Floating  Type</a:t>
            </a:r>
            <a:r>
              <a:rPr lang="zh-CN" altLang="zh-CN"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r>
              <a:rPr lang="zh-CN" altLang="zh-CN" sz="2000" dirty="0">
                <a:latin typeface="黑体" panose="02010609060101010101" pitchFamily="49" charset="-122"/>
                <a:ea typeface="黑体" panose="02010609060101010101" pitchFamily="49" charset="-122"/>
              </a:rPr>
              <a:t>位类型（</a:t>
            </a:r>
            <a:r>
              <a:rPr lang="en-US" altLang="zh-CN" sz="2000" dirty="0">
                <a:latin typeface="黑体" panose="02010609060101010101" pitchFamily="49" charset="-122"/>
                <a:ea typeface="黑体" panose="02010609060101010101" pitchFamily="49" charset="-122"/>
              </a:rPr>
              <a:t>Bit Type</a:t>
            </a: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r>
              <a:rPr lang="zh-CN" altLang="zh-CN" sz="2000" dirty="0">
                <a:latin typeface="黑体" panose="02010609060101010101" pitchFamily="49" charset="-122"/>
                <a:ea typeface="黑体" panose="02010609060101010101" pitchFamily="49" charset="-122"/>
              </a:rPr>
              <a:t>位矢量类型（</a:t>
            </a:r>
            <a:r>
              <a:rPr lang="en-US" altLang="zh-CN" sz="2000" dirty="0" err="1">
                <a:latin typeface="黑体" panose="02010609060101010101" pitchFamily="49" charset="-122"/>
                <a:ea typeface="黑体" panose="02010609060101010101" pitchFamily="49" charset="-122"/>
              </a:rPr>
              <a:t>Bit_Vector</a:t>
            </a:r>
            <a:r>
              <a:rPr lang="en-US" altLang="zh-CN" sz="2000" dirty="0">
                <a:latin typeface="黑体" panose="02010609060101010101" pitchFamily="49" charset="-122"/>
                <a:ea typeface="黑体" panose="02010609060101010101" pitchFamily="49" charset="-122"/>
              </a:rPr>
              <a:t> Type</a:t>
            </a: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p>
          <a:p>
            <a:r>
              <a:rPr lang="zh-CN" altLang="zh-CN" sz="2000" dirty="0">
                <a:latin typeface="黑体" panose="02010609060101010101" pitchFamily="49" charset="-122"/>
                <a:ea typeface="黑体" panose="02010609060101010101" pitchFamily="49" charset="-122"/>
              </a:rPr>
              <a:t>布尔类型（</a:t>
            </a:r>
            <a:r>
              <a:rPr lang="en-US" altLang="zh-CN" sz="2000" dirty="0">
                <a:latin typeface="黑体" panose="02010609060101010101" pitchFamily="49" charset="-122"/>
                <a:ea typeface="黑体" panose="02010609060101010101" pitchFamily="49" charset="-122"/>
              </a:rPr>
              <a:t>Boolean Type</a:t>
            </a: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TRUE</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/’FALSE’</a:t>
            </a:r>
          </a:p>
          <a:p>
            <a:r>
              <a:rPr lang="zh-CN" altLang="zh-CN" sz="2000" dirty="0">
                <a:latin typeface="黑体" panose="02010609060101010101" pitchFamily="49" charset="-122"/>
                <a:ea typeface="黑体" panose="02010609060101010101" pitchFamily="49" charset="-122"/>
              </a:rPr>
              <a:t>字符类型（</a:t>
            </a:r>
            <a:r>
              <a:rPr lang="en-US" altLang="zh-CN" sz="2000" dirty="0">
                <a:latin typeface="黑体" panose="02010609060101010101" pitchFamily="49" charset="-122"/>
                <a:ea typeface="黑体" panose="02010609060101010101" pitchFamily="49" charset="-122"/>
              </a:rPr>
              <a:t>Character Type</a:t>
            </a:r>
            <a:r>
              <a:rPr lang="zh-CN" altLang="zh-CN"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r>
              <a:rPr lang="zh-CN" altLang="zh-CN" sz="2000" dirty="0">
                <a:latin typeface="黑体" panose="02010609060101010101" pitchFamily="49" charset="-122"/>
                <a:ea typeface="黑体" panose="02010609060101010101" pitchFamily="49" charset="-122"/>
              </a:rPr>
              <a:t>字符串类型（</a:t>
            </a:r>
            <a:r>
              <a:rPr lang="en-US" altLang="zh-CN" sz="2000" dirty="0">
                <a:latin typeface="黑体" panose="02010609060101010101" pitchFamily="49" charset="-122"/>
                <a:ea typeface="黑体" panose="02010609060101010101" pitchFamily="49" charset="-122"/>
              </a:rPr>
              <a:t>Tring Type</a:t>
            </a:r>
            <a:r>
              <a:rPr lang="zh-CN" altLang="zh-CN"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0" indent="0">
              <a:buNone/>
            </a:pP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20868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2D1996-4C24-412E-82F9-2C8FF2AFDA42}"/>
              </a:ext>
            </a:extLst>
          </p:cNvPr>
          <p:cNvSpPr txBox="1">
            <a:spLocks/>
          </p:cNvSpPr>
          <p:nvPr/>
        </p:nvSpPr>
        <p:spPr>
          <a:xfrm>
            <a:off x="564703" y="546948"/>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2.2.3	</a:t>
            </a:r>
            <a:r>
              <a:rPr lang="zh-CN" altLang="en-US" sz="3200" b="1" dirty="0">
                <a:latin typeface="黑体" pitchFamily="2" charset="-122"/>
                <a:ea typeface="黑体" pitchFamily="2" charset="-122"/>
              </a:rPr>
              <a:t>注释符表示法</a:t>
            </a:r>
          </a:p>
          <a:p>
            <a:pPr>
              <a:defRPr/>
            </a:pPr>
            <a:endParaRPr lang="zh-CN" altLang="en-US" sz="3200" b="1" dirty="0">
              <a:latin typeface="+mj-ea"/>
            </a:endParaRPr>
          </a:p>
        </p:txBody>
      </p:sp>
      <p:sp>
        <p:nvSpPr>
          <p:cNvPr id="5" name="内容占位符 7">
            <a:extLst>
              <a:ext uri="{FF2B5EF4-FFF2-40B4-BE49-F238E27FC236}">
                <a16:creationId xmlns:a16="http://schemas.microsoft.com/office/drawing/2014/main" id="{B0491907-F01B-4898-8A76-AC5839CFC589}"/>
              </a:ext>
            </a:extLst>
          </p:cNvPr>
          <p:cNvSpPr>
            <a:spLocks noGrp="1"/>
          </p:cNvSpPr>
          <p:nvPr>
            <p:ph idx="1"/>
          </p:nvPr>
        </p:nvSpPr>
        <p:spPr>
          <a:xfrm>
            <a:off x="564703" y="1307237"/>
            <a:ext cx="8229600" cy="4525963"/>
          </a:xfrm>
        </p:spPr>
        <p:txBody>
          <a:bodyPr>
            <a:normAutofit fontScale="92500"/>
          </a:bodyPr>
          <a:lstStyle/>
          <a:p>
            <a:pPr marL="0" indent="0">
              <a:buNone/>
            </a:pPr>
            <a:r>
              <a:rPr lang="zh-CN" altLang="zh-CN" sz="2400" dirty="0">
                <a:latin typeface="黑体" panose="02010609060101010101" pitchFamily="49" charset="-122"/>
                <a:ea typeface="黑体" panose="02010609060101010101" pitchFamily="49" charset="-122"/>
              </a:rPr>
              <a:t>为了保证</a:t>
            </a:r>
            <a:r>
              <a:rPr lang="en-US" altLang="zh-CN" sz="2400" dirty="0">
                <a:latin typeface="黑体" panose="02010609060101010101" pitchFamily="49" charset="-122"/>
                <a:ea typeface="黑体" panose="02010609060101010101" pitchFamily="49" charset="-122"/>
              </a:rPr>
              <a:t>VHDL</a:t>
            </a:r>
            <a:r>
              <a:rPr lang="zh-CN" altLang="zh-CN" sz="2400" dirty="0">
                <a:latin typeface="黑体" panose="02010609060101010101" pitchFamily="49" charset="-122"/>
                <a:ea typeface="黑体" panose="02010609060101010101" pitchFamily="49" charset="-122"/>
              </a:rPr>
              <a:t>程序的可读性，可以为程序添加注释。注释不是设计描述的有效部分，编译后存入数据库中的部分不含注释部分。</a:t>
            </a:r>
          </a:p>
          <a:p>
            <a:pPr marL="0" indent="0">
              <a:buNone/>
            </a:pPr>
            <a:r>
              <a:rPr lang="zh-CN" altLang="zh-CN" sz="2400" dirty="0">
                <a:latin typeface="黑体" panose="02010609060101010101" pitchFamily="49" charset="-122"/>
                <a:ea typeface="黑体" panose="02010609060101010101" pitchFamily="49" charset="-122"/>
              </a:rPr>
              <a:t>单行注释</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zh-CN" altLang="zh-CN" sz="2400" dirty="0">
                <a:latin typeface="黑体" panose="02010609060101010101" pitchFamily="49" charset="-122"/>
                <a:ea typeface="黑体" panose="02010609060101010101" pitchFamily="49" charset="-122"/>
              </a:rPr>
              <a:t>在程序行的未尾，用连字符“</a:t>
            </a:r>
            <a:r>
              <a:rPr lang="en-US" altLang="zh-CN" sz="2400" b="1"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”对本行程序作注释。</a:t>
            </a:r>
            <a:endParaRPr lang="en-US" altLang="zh-CN" sz="2400" dirty="0">
              <a:latin typeface="黑体" panose="02010609060101010101" pitchFamily="49" charset="-122"/>
              <a:ea typeface="黑体" panose="02010609060101010101" pitchFamily="49" charset="-122"/>
            </a:endParaRPr>
          </a:p>
          <a:p>
            <a:pPr marL="0" indent="0">
              <a:buNone/>
            </a:pPr>
            <a:r>
              <a:rPr lang="zh-CN" altLang="zh-CN" sz="1600" dirty="0">
                <a:latin typeface="黑体" panose="02010609060101010101" pitchFamily="49" charset="-122"/>
                <a:ea typeface="黑体" panose="02010609060101010101" pitchFamily="49" charset="-122"/>
              </a:rPr>
              <a:t>举例：</a:t>
            </a:r>
            <a:endParaRPr lang="en-US" altLang="zh-CN" sz="1600" dirty="0">
              <a:latin typeface="黑体" panose="02010609060101010101" pitchFamily="49" charset="-122"/>
              <a:ea typeface="黑体" panose="02010609060101010101" pitchFamily="49" charset="-122"/>
            </a:endParaRPr>
          </a:p>
          <a:p>
            <a:pPr marL="0" indent="0">
              <a:buNone/>
            </a:pPr>
            <a:r>
              <a:rPr lang="en-US" altLang="zh-CN" sz="1600" dirty="0" err="1">
                <a:latin typeface="黑体" panose="02010609060101010101" pitchFamily="49" charset="-122"/>
                <a:ea typeface="黑体" panose="02010609060101010101" pitchFamily="49" charset="-122"/>
              </a:rPr>
              <a:t>Trant</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Frame </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 idle </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 </a:t>
            </a:r>
            <a:r>
              <a:rPr lang="en-US" altLang="zh-CN" sz="1600" dirty="0" err="1">
                <a:latin typeface="黑体" panose="02010609060101010101" pitchFamily="49" charset="-122"/>
                <a:ea typeface="黑体" panose="02010609060101010101" pitchFamily="49" charset="-122"/>
              </a:rPr>
              <a:t>irdy</a:t>
            </a: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 </a:t>
            </a:r>
            <a:r>
              <a:rPr lang="en-US" altLang="zh-CN" sz="1600" dirty="0" err="1">
                <a:latin typeface="黑体" panose="02010609060101010101" pitchFamily="49" charset="-122"/>
                <a:ea typeface="黑体" panose="02010609060101010101" pitchFamily="49" charset="-122"/>
              </a:rPr>
              <a:t>devsel</a:t>
            </a:r>
            <a:r>
              <a:rPr lang="en-US" altLang="zh-CN" sz="1600" dirty="0">
                <a:latin typeface="黑体" panose="02010609060101010101" pitchFamily="49" charset="-122"/>
                <a:ea typeface="黑体" panose="02010609060101010101" pitchFamily="49" charset="-122"/>
              </a:rPr>
              <a:t>    </a:t>
            </a:r>
            <a:r>
              <a:rPr lang="en-US" altLang="zh-CN" sz="1600" b="1" dirty="0">
                <a:latin typeface="黑体" panose="02010609060101010101" pitchFamily="49" charset="-122"/>
                <a:ea typeface="黑体" panose="02010609060101010101" pitchFamily="49" charset="-122"/>
              </a:rPr>
              <a:t>-- </a:t>
            </a:r>
            <a:r>
              <a:rPr lang="en-US" altLang="zh-CN" sz="1600" dirty="0">
                <a:latin typeface="黑体" panose="02010609060101010101" pitchFamily="49" charset="-122"/>
                <a:ea typeface="黑体" panose="02010609060101010101" pitchFamily="49" charset="-122"/>
              </a:rPr>
              <a:t>PCI</a:t>
            </a:r>
            <a:r>
              <a:rPr lang="zh-CN" altLang="zh-CN" sz="1600" dirty="0">
                <a:latin typeface="黑体" panose="02010609060101010101" pitchFamily="49" charset="-122"/>
                <a:ea typeface="黑体" panose="02010609060101010101" pitchFamily="49" charset="-122"/>
              </a:rPr>
              <a:t>总线数据传输译码逻辑之一</a:t>
            </a:r>
          </a:p>
          <a:p>
            <a:pPr marL="0" indent="0">
              <a:buNone/>
            </a:pPr>
            <a:r>
              <a:rPr lang="zh-CN" altLang="zh-CN" sz="2400" dirty="0">
                <a:latin typeface="黑体" panose="02010609060101010101" pitchFamily="49" charset="-122"/>
                <a:ea typeface="黑体" panose="02010609060101010101" pitchFamily="49" charset="-122"/>
              </a:rPr>
              <a:t>多行注释</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zh-CN" altLang="zh-CN" sz="2400" dirty="0">
                <a:latin typeface="黑体" panose="02010609060101010101" pitchFamily="49" charset="-122"/>
                <a:ea typeface="黑体" panose="02010609060101010101" pitchFamily="49" charset="-122"/>
              </a:rPr>
              <a:t>可以写在“</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”之间。</a:t>
            </a:r>
            <a:endParaRPr lang="en-US" altLang="zh-CN" sz="2400" dirty="0">
              <a:latin typeface="黑体" panose="02010609060101010101" pitchFamily="49" charset="-122"/>
              <a:ea typeface="黑体" panose="02010609060101010101" pitchFamily="49" charset="-122"/>
            </a:endParaRPr>
          </a:p>
          <a:p>
            <a:pPr marL="0" indent="0">
              <a:buNone/>
            </a:pPr>
            <a:r>
              <a:rPr lang="zh-CN" altLang="zh-CN" sz="1600" dirty="0">
                <a:latin typeface="黑体" panose="02010609060101010101" pitchFamily="49" charset="-122"/>
                <a:ea typeface="黑体" panose="02010609060101010101" pitchFamily="49" charset="-122"/>
              </a:rPr>
              <a:t>举例：</a:t>
            </a:r>
            <a:endParaRPr lang="en-US" altLang="zh-CN" sz="1600" dirty="0">
              <a:latin typeface="黑体" panose="02010609060101010101" pitchFamily="49" charset="-122"/>
              <a:ea typeface="黑体" panose="02010609060101010101" pitchFamily="49" charset="-122"/>
            </a:endParaRPr>
          </a:p>
          <a:p>
            <a:pPr marL="0" indent="0">
              <a:buNone/>
            </a:pPr>
            <a:r>
              <a:rPr lang="en-US" altLang="zh-CN" sz="1600" dirty="0">
                <a:latin typeface="黑体" panose="02010609060101010101" pitchFamily="49" charset="-122"/>
                <a:ea typeface="黑体" panose="02010609060101010101" pitchFamily="49" charset="-122"/>
              </a:rPr>
              <a:t>/*</a:t>
            </a:r>
            <a:r>
              <a:rPr lang="zh-CN" altLang="zh-CN" sz="1600" dirty="0">
                <a:latin typeface="黑体" panose="02010609060101010101" pitchFamily="49" charset="-122"/>
                <a:ea typeface="黑体" panose="02010609060101010101" pitchFamily="49" charset="-122"/>
              </a:rPr>
              <a:t>这是</a:t>
            </a:r>
          </a:p>
          <a:p>
            <a:pPr marL="0" indent="0">
              <a:buNone/>
            </a:pPr>
            <a:r>
              <a:rPr lang="zh-CN" altLang="zh-CN" sz="1600" dirty="0">
                <a:latin typeface="黑体" panose="02010609060101010101" pitchFamily="49" charset="-122"/>
                <a:ea typeface="黑体" panose="02010609060101010101" pitchFamily="49" charset="-122"/>
              </a:rPr>
              <a:t>多行注释</a:t>
            </a:r>
            <a:r>
              <a:rPr lang="en-US" altLang="zh-CN" sz="1600" dirty="0">
                <a:latin typeface="黑体" panose="02010609060101010101" pitchFamily="49" charset="-122"/>
                <a:ea typeface="黑体" panose="02010609060101010101" pitchFamily="49" charset="-122"/>
              </a:rPr>
              <a:t>*/</a:t>
            </a:r>
            <a:endParaRPr lang="zh-CN" altLang="zh-CN" sz="1600" dirty="0">
              <a:latin typeface="黑体" panose="02010609060101010101" pitchFamily="49" charset="-122"/>
              <a:ea typeface="黑体" panose="02010609060101010101" pitchFamily="49" charset="-122"/>
            </a:endParaRPr>
          </a:p>
          <a:p>
            <a:pPr marL="0" indent="0">
              <a:buNone/>
            </a:pPr>
            <a:endParaRPr lang="zh-CN" altLang="en-US" dirty="0"/>
          </a:p>
        </p:txBody>
      </p:sp>
    </p:spTree>
    <p:extLst>
      <p:ext uri="{BB962C8B-B14F-4D97-AF65-F5344CB8AC3E}">
        <p14:creationId xmlns:p14="http://schemas.microsoft.com/office/powerpoint/2010/main" val="258434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E86413-1090-4A63-8E0D-6E4F9C4D8241}"/>
              </a:ext>
            </a:extLst>
          </p:cNvPr>
          <p:cNvSpPr>
            <a:spLocks noGrp="1"/>
          </p:cNvSpPr>
          <p:nvPr>
            <p:ph type="title"/>
          </p:nvPr>
        </p:nvSpPr>
        <p:spPr>
          <a:xfrm>
            <a:off x="928688" y="357188"/>
            <a:ext cx="6364287" cy="1000125"/>
          </a:xfrm>
        </p:spPr>
        <p:txBody>
          <a:bodyPr/>
          <a:lstStyle/>
          <a:p>
            <a:pPr eaLnBrk="1" hangingPunct="1">
              <a:defRPr/>
            </a:pPr>
            <a:r>
              <a:rPr lang="zh-CN" altLang="en-US" sz="3600" b="1" dirty="0">
                <a:latin typeface="微软雅黑" panose="020B0503020204020204" pitchFamily="34" charset="-122"/>
                <a:ea typeface="微软雅黑" panose="020B0503020204020204" pitchFamily="34" charset="-122"/>
              </a:rPr>
              <a:t>一、</a:t>
            </a:r>
            <a:r>
              <a:rPr lang="en-US" altLang="zh-CN" sz="3600" b="1" dirty="0">
                <a:latin typeface="微软雅黑" panose="020B0503020204020204" pitchFamily="34" charset="-122"/>
                <a:ea typeface="微软雅黑" panose="020B0503020204020204" pitchFamily="34" charset="-122"/>
              </a:rPr>
              <a:t>VHDL</a:t>
            </a:r>
            <a:r>
              <a:rPr lang="zh-CN" altLang="zh-CN" sz="3600" b="1" dirty="0">
                <a:latin typeface="微软雅黑" panose="020B0503020204020204" pitchFamily="34" charset="-122"/>
                <a:ea typeface="微软雅黑" panose="020B0503020204020204" pitchFamily="34" charset="-122"/>
              </a:rPr>
              <a:t>语言的程序结构</a:t>
            </a:r>
            <a:endParaRPr lang="zh-CN" altLang="en-US" sz="3600" b="1" dirty="0">
              <a:latin typeface="微软雅黑" panose="020B0503020204020204" pitchFamily="34" charset="-122"/>
              <a:ea typeface="微软雅黑" panose="020B0503020204020204" pitchFamily="34" charset="-122"/>
            </a:endParaRPr>
          </a:p>
        </p:txBody>
      </p:sp>
      <p:graphicFrame>
        <p:nvGraphicFramePr>
          <p:cNvPr id="5" name="Object 8">
            <a:extLst>
              <a:ext uri="{FF2B5EF4-FFF2-40B4-BE49-F238E27FC236}">
                <a16:creationId xmlns:a16="http://schemas.microsoft.com/office/drawing/2014/main" id="{A517367A-2CF1-4019-89A8-D3F4A9D7F773}"/>
              </a:ext>
            </a:extLst>
          </p:cNvPr>
          <p:cNvGraphicFramePr>
            <a:graphicFrameLocks noChangeAspect="1"/>
          </p:cNvGraphicFramePr>
          <p:nvPr>
            <p:extLst>
              <p:ext uri="{D42A27DB-BD31-4B8C-83A1-F6EECF244321}">
                <p14:modId xmlns:p14="http://schemas.microsoft.com/office/powerpoint/2010/main" val="3959210970"/>
              </p:ext>
            </p:extLst>
          </p:nvPr>
        </p:nvGraphicFramePr>
        <p:xfrm>
          <a:off x="3002456" y="1162003"/>
          <a:ext cx="4809893" cy="4847899"/>
        </p:xfrm>
        <a:graphic>
          <a:graphicData uri="http://schemas.openxmlformats.org/presentationml/2006/ole">
            <mc:AlternateContent xmlns:mc="http://schemas.openxmlformats.org/markup-compatibility/2006">
              <mc:Choice xmlns:v="urn:schemas-microsoft-com:vml" Requires="v">
                <p:oleObj spid="_x0000_s1081" name="图片" r:id="rId3" imgW="2386024" imgH="2399530" progId="Word.Picture.8">
                  <p:embed/>
                </p:oleObj>
              </mc:Choice>
              <mc:Fallback>
                <p:oleObj name="图片" r:id="rId3" imgW="2386024" imgH="2399530" progId="Word.Picture.8">
                  <p:embed/>
                  <p:pic>
                    <p:nvPicPr>
                      <p:cNvPr id="1026" name="Object 8">
                        <a:extLst>
                          <a:ext uri="{FF2B5EF4-FFF2-40B4-BE49-F238E27FC236}">
                            <a16:creationId xmlns:a16="http://schemas.microsoft.com/office/drawing/2014/main" id="{32C68B05-A013-49B5-8806-72B5AEC48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2456" y="1162003"/>
                        <a:ext cx="4809893" cy="4847899"/>
                      </a:xfrm>
                      <a:prstGeom prst="rect">
                        <a:avLst/>
                      </a:prstGeom>
                      <a:noFill/>
                    </p:spPr>
                  </p:pic>
                </p:oleObj>
              </mc:Fallback>
            </mc:AlternateContent>
          </a:graphicData>
        </a:graphic>
      </p:graphicFrame>
    </p:spTree>
    <p:extLst>
      <p:ext uri="{BB962C8B-B14F-4D97-AF65-F5344CB8AC3E}">
        <p14:creationId xmlns:p14="http://schemas.microsoft.com/office/powerpoint/2010/main" val="2569482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5D73FBB-6597-43DE-8050-B7A39E2BFF83}"/>
              </a:ext>
            </a:extLst>
          </p:cNvPr>
          <p:cNvSpPr txBox="1">
            <a:spLocks/>
          </p:cNvSpPr>
          <p:nvPr/>
        </p:nvSpPr>
        <p:spPr>
          <a:xfrm>
            <a:off x="564702" y="546947"/>
            <a:ext cx="9085325" cy="623559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2.2.3	IEEE</a:t>
            </a:r>
            <a:r>
              <a:rPr lang="zh-CN" altLang="en-US" sz="3200" b="1" dirty="0">
                <a:latin typeface="黑体" pitchFamily="2" charset="-122"/>
                <a:ea typeface="黑体" pitchFamily="2" charset="-122"/>
              </a:rPr>
              <a:t>标准类型</a:t>
            </a:r>
            <a:endParaRPr lang="en-US" altLang="zh-CN" sz="3200" b="1" dirty="0">
              <a:latin typeface="黑体" pitchFamily="2" charset="-122"/>
              <a:ea typeface="黑体" pitchFamily="2" charset="-122"/>
            </a:endParaRPr>
          </a:p>
          <a:p>
            <a:pPr>
              <a:defRPr/>
            </a:pPr>
            <a:endParaRPr lang="en-US" altLang="zh-CN" sz="2400" dirty="0">
              <a:solidFill>
                <a:schemeClr val="tx1"/>
              </a:solidFill>
              <a:latin typeface="黑体" pitchFamily="2" charset="-122"/>
              <a:ea typeface="黑体" pitchFamily="2" charset="-122"/>
            </a:endParaRPr>
          </a:p>
          <a:p>
            <a:pPr>
              <a:defRPr/>
            </a:pPr>
            <a:r>
              <a:rPr lang="zh-CN" altLang="en-US" sz="2400" dirty="0">
                <a:solidFill>
                  <a:schemeClr val="tx1"/>
                </a:solidFill>
                <a:latin typeface="黑体" pitchFamily="2" charset="-122"/>
                <a:ea typeface="黑体" pitchFamily="2" charset="-122"/>
              </a:rPr>
              <a:t>在</a:t>
            </a:r>
            <a:r>
              <a:rPr lang="en-US" altLang="zh-CN" sz="2400" dirty="0">
                <a:solidFill>
                  <a:schemeClr val="tx1"/>
                </a:solidFill>
                <a:latin typeface="黑体" pitchFamily="2" charset="-122"/>
                <a:ea typeface="黑体" pitchFamily="2" charset="-122"/>
              </a:rPr>
              <a:t>IEEE</a:t>
            </a:r>
            <a:r>
              <a:rPr lang="zh-CN" altLang="en-US" sz="2400" dirty="0">
                <a:solidFill>
                  <a:schemeClr val="tx1"/>
                </a:solidFill>
                <a:latin typeface="黑体" pitchFamily="2" charset="-122"/>
                <a:ea typeface="黑体" pitchFamily="2" charset="-122"/>
              </a:rPr>
              <a:t>库的程序包</a:t>
            </a:r>
            <a:r>
              <a:rPr lang="en-US" altLang="zh-CN" sz="2400" dirty="0" err="1">
                <a:solidFill>
                  <a:schemeClr val="tx1"/>
                </a:solidFill>
                <a:latin typeface="黑体" pitchFamily="2" charset="-122"/>
                <a:ea typeface="黑体" pitchFamily="2" charset="-122"/>
              </a:rPr>
              <a:t>STD_LOGIC_1164</a:t>
            </a:r>
            <a:r>
              <a:rPr lang="zh-CN" altLang="en-US" sz="2400" dirty="0">
                <a:solidFill>
                  <a:schemeClr val="tx1"/>
                </a:solidFill>
                <a:latin typeface="黑体" pitchFamily="2" charset="-122"/>
                <a:ea typeface="黑体" pitchFamily="2" charset="-122"/>
              </a:rPr>
              <a:t>中定义了两个重要的数据类型</a:t>
            </a:r>
            <a:r>
              <a:rPr lang="en-US" altLang="zh-CN" sz="2400" dirty="0">
                <a:solidFill>
                  <a:schemeClr val="tx1"/>
                </a:solidFill>
                <a:latin typeface="黑体" pitchFamily="2" charset="-122"/>
                <a:ea typeface="黑体" pitchFamily="2" charset="-122"/>
              </a:rPr>
              <a:t>——</a:t>
            </a:r>
            <a:r>
              <a:rPr lang="zh-CN" altLang="en-US" sz="2400" dirty="0">
                <a:solidFill>
                  <a:srgbClr val="FF0000"/>
                </a:solidFill>
                <a:latin typeface="黑体" pitchFamily="2" charset="-122"/>
                <a:ea typeface="黑体" pitchFamily="2" charset="-122"/>
              </a:rPr>
              <a:t>标准逻辑位</a:t>
            </a:r>
            <a:r>
              <a:rPr lang="en-US" altLang="zh-CN" sz="2400" dirty="0" err="1">
                <a:solidFill>
                  <a:srgbClr val="FF0000"/>
                </a:solidFill>
                <a:latin typeface="黑体" pitchFamily="2" charset="-122"/>
                <a:ea typeface="黑体" pitchFamily="2" charset="-122"/>
              </a:rPr>
              <a:t>STD_LOGIC</a:t>
            </a:r>
            <a:r>
              <a:rPr lang="zh-CN" altLang="en-US" sz="2400" dirty="0">
                <a:solidFill>
                  <a:srgbClr val="FF0000"/>
                </a:solidFill>
                <a:latin typeface="黑体" pitchFamily="2" charset="-122"/>
                <a:ea typeface="黑体" pitchFamily="2" charset="-122"/>
              </a:rPr>
              <a:t>和标准逻辑矢量</a:t>
            </a:r>
            <a:r>
              <a:rPr lang="en-US" altLang="zh-CN" sz="2400" dirty="0" err="1">
                <a:solidFill>
                  <a:srgbClr val="FF0000"/>
                </a:solidFill>
                <a:latin typeface="黑体" pitchFamily="2" charset="-122"/>
                <a:ea typeface="黑体" pitchFamily="2" charset="-122"/>
              </a:rPr>
              <a:t>STD_LOGIC_VECTOR</a:t>
            </a:r>
            <a:r>
              <a:rPr lang="zh-CN" altLang="en-US" sz="2400" dirty="0">
                <a:solidFill>
                  <a:schemeClr val="tx1"/>
                </a:solidFill>
                <a:latin typeface="黑体" pitchFamily="2" charset="-122"/>
                <a:ea typeface="黑体" pitchFamily="2" charset="-122"/>
              </a:rPr>
              <a:t>。它们是</a:t>
            </a:r>
            <a:r>
              <a:rPr lang="en-US" altLang="zh-CN" sz="2400" dirty="0">
                <a:solidFill>
                  <a:schemeClr val="tx1"/>
                </a:solidFill>
                <a:latin typeface="黑体" pitchFamily="2" charset="-122"/>
                <a:ea typeface="黑体" pitchFamily="2" charset="-122"/>
              </a:rPr>
              <a:t>IEEE</a:t>
            </a:r>
            <a:r>
              <a:rPr lang="zh-CN" altLang="en-US" sz="2400" dirty="0">
                <a:solidFill>
                  <a:schemeClr val="tx1"/>
                </a:solidFill>
                <a:latin typeface="黑体" pitchFamily="2" charset="-122"/>
                <a:ea typeface="黑体" pitchFamily="2" charset="-122"/>
              </a:rPr>
              <a:t>标准化数据类型，使用这两个数据类型前，必须在程序中写出库说明语句和使用程序包集合的说明语句；否则，</a:t>
            </a:r>
            <a:r>
              <a:rPr lang="en-US" altLang="zh-CN" sz="2400" dirty="0">
                <a:solidFill>
                  <a:schemeClr val="tx1"/>
                </a:solidFill>
                <a:latin typeface="黑体" pitchFamily="2" charset="-122"/>
                <a:ea typeface="黑体" pitchFamily="2" charset="-122"/>
              </a:rPr>
              <a:t>EDA</a:t>
            </a:r>
            <a:r>
              <a:rPr lang="zh-CN" altLang="en-US" sz="2400" dirty="0">
                <a:solidFill>
                  <a:schemeClr val="tx1"/>
                </a:solidFill>
                <a:latin typeface="黑体" pitchFamily="2" charset="-122"/>
                <a:ea typeface="黑体" pitchFamily="2" charset="-122"/>
              </a:rPr>
              <a:t>工具在进行编译、综合时会报告类型错误。</a:t>
            </a:r>
          </a:p>
          <a:p>
            <a:pPr>
              <a:defRPr/>
            </a:pPr>
            <a:r>
              <a:rPr lang="en-US" altLang="zh-CN" sz="2400" dirty="0">
                <a:solidFill>
                  <a:schemeClr val="tx1"/>
                </a:solidFill>
                <a:latin typeface="黑体" pitchFamily="2" charset="-122"/>
                <a:ea typeface="黑体" pitchFamily="2" charset="-122"/>
              </a:rPr>
              <a:t>LIBRARY IEEE</a:t>
            </a:r>
            <a:r>
              <a:rPr lang="zh-CN" altLang="en-US" sz="2400" dirty="0">
                <a:solidFill>
                  <a:schemeClr val="tx1"/>
                </a:solidFill>
                <a:latin typeface="黑体" pitchFamily="2" charset="-122"/>
                <a:ea typeface="黑体" pitchFamily="2" charset="-122"/>
              </a:rPr>
              <a:t>；</a:t>
            </a:r>
          </a:p>
          <a:p>
            <a:pPr>
              <a:defRPr/>
            </a:pPr>
            <a:r>
              <a:rPr lang="en-US" altLang="zh-CN" sz="2400" dirty="0">
                <a:solidFill>
                  <a:schemeClr val="tx1"/>
                </a:solidFill>
                <a:latin typeface="黑体" pitchFamily="2" charset="-122"/>
                <a:ea typeface="黑体" pitchFamily="2" charset="-122"/>
              </a:rPr>
              <a:t>USE </a:t>
            </a:r>
            <a:r>
              <a:rPr lang="en-US" altLang="zh-CN" sz="2400" dirty="0" err="1">
                <a:solidFill>
                  <a:schemeClr val="tx1"/>
                </a:solidFill>
                <a:latin typeface="黑体" pitchFamily="2" charset="-122"/>
                <a:ea typeface="黑体" pitchFamily="2" charset="-122"/>
              </a:rPr>
              <a:t>IEEE.STD_LOGIC_1164.ALL</a:t>
            </a:r>
            <a:r>
              <a:rPr lang="zh-CN" altLang="en-US" sz="2400" dirty="0">
                <a:solidFill>
                  <a:schemeClr val="tx1"/>
                </a:solidFill>
                <a:latin typeface="黑体" pitchFamily="2" charset="-122"/>
                <a:ea typeface="黑体" pitchFamily="2" charset="-122"/>
              </a:rPr>
              <a:t>；</a:t>
            </a:r>
            <a:endParaRPr lang="en-US" altLang="zh-CN" sz="2400" dirty="0">
              <a:solidFill>
                <a:schemeClr val="tx1"/>
              </a:solidFill>
              <a:latin typeface="黑体" pitchFamily="2" charset="-122"/>
              <a:ea typeface="黑体" pitchFamily="2" charset="-122"/>
            </a:endParaRPr>
          </a:p>
          <a:p>
            <a:pPr>
              <a:defRPr/>
            </a:pPr>
            <a:endParaRPr lang="en-US" altLang="zh-CN" sz="2400" dirty="0">
              <a:solidFill>
                <a:schemeClr val="tx1"/>
              </a:solidFill>
              <a:latin typeface="黑体" pitchFamily="2" charset="-122"/>
              <a:ea typeface="黑体" pitchFamily="2" charset="-122"/>
            </a:endParaRPr>
          </a:p>
          <a:p>
            <a:r>
              <a:rPr lang="en-US" altLang="zh-CN" sz="2400" dirty="0">
                <a:solidFill>
                  <a:schemeClr val="tx1"/>
                </a:solidFill>
                <a:latin typeface="黑体" panose="02010609060101010101" pitchFamily="49" charset="-122"/>
                <a:ea typeface="黑体" panose="02010609060101010101" pitchFamily="49" charset="-122"/>
              </a:rPr>
              <a:t>	TYPE </a:t>
            </a:r>
            <a:r>
              <a:rPr lang="en-US" altLang="zh-CN" sz="2400" dirty="0" err="1">
                <a:solidFill>
                  <a:schemeClr val="tx1"/>
                </a:solidFill>
                <a:latin typeface="黑体" panose="02010609060101010101" pitchFamily="49" charset="-122"/>
                <a:ea typeface="黑体" panose="02010609060101010101" pitchFamily="49" charset="-122"/>
              </a:rPr>
              <a:t>std_logic</a:t>
            </a:r>
            <a:r>
              <a:rPr lang="en-US" altLang="zh-CN" sz="2400" dirty="0">
                <a:solidFill>
                  <a:schemeClr val="tx1"/>
                </a:solidFill>
                <a:latin typeface="黑体" panose="02010609060101010101" pitchFamily="49" charset="-122"/>
                <a:ea typeface="黑体" panose="02010609060101010101" pitchFamily="49" charset="-122"/>
              </a:rPr>
              <a:t> IS</a:t>
            </a:r>
            <a:endParaRPr lang="zh-CN" altLang="zh-CN" sz="2400" dirty="0">
              <a:solidFill>
                <a:schemeClr val="tx1"/>
              </a:solidFill>
              <a:latin typeface="黑体" panose="02010609060101010101" pitchFamily="49" charset="-122"/>
              <a:ea typeface="黑体" panose="02010609060101010101" pitchFamily="49" charset="-122"/>
            </a:endParaRPr>
          </a:p>
          <a:p>
            <a:r>
              <a:rPr lang="en-US" altLang="zh-CN" sz="2400" dirty="0">
                <a:solidFill>
                  <a:schemeClr val="tx1"/>
                </a:solidFill>
                <a:latin typeface="黑体" panose="02010609060101010101" pitchFamily="49" charset="-122"/>
                <a:ea typeface="黑体" panose="02010609060101010101" pitchFamily="49" charset="-122"/>
              </a:rPr>
              <a:t>	(	 'X'</a:t>
            </a:r>
            <a:r>
              <a:rPr lang="zh-CN" altLang="zh-CN"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		--</a:t>
            </a:r>
            <a:r>
              <a:rPr lang="zh-CN" altLang="zh-CN" sz="2400" dirty="0">
                <a:solidFill>
                  <a:schemeClr val="tx1"/>
                </a:solidFill>
                <a:latin typeface="黑体" panose="02010609060101010101" pitchFamily="49" charset="-122"/>
                <a:ea typeface="黑体" panose="02010609060101010101" pitchFamily="49" charset="-122"/>
              </a:rPr>
              <a:t>强迫未知</a:t>
            </a:r>
          </a:p>
          <a:p>
            <a:r>
              <a:rPr lang="en-US" altLang="zh-CN" sz="2400" dirty="0">
                <a:solidFill>
                  <a:schemeClr val="tx1"/>
                </a:solidFill>
                <a:latin typeface="黑体" panose="02010609060101010101" pitchFamily="49" charset="-122"/>
                <a:ea typeface="黑体" panose="02010609060101010101" pitchFamily="49" charset="-122"/>
              </a:rPr>
              <a:t>   	 '1’</a:t>
            </a:r>
            <a:r>
              <a:rPr lang="zh-CN" altLang="zh-CN"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	   --</a:t>
            </a:r>
            <a:r>
              <a:rPr lang="zh-CN" altLang="zh-CN" sz="2400" dirty="0">
                <a:solidFill>
                  <a:schemeClr val="tx1"/>
                </a:solidFill>
                <a:latin typeface="黑体" panose="02010609060101010101" pitchFamily="49" charset="-122"/>
                <a:ea typeface="黑体" panose="02010609060101010101" pitchFamily="49" charset="-122"/>
              </a:rPr>
              <a:t>强迫为</a:t>
            </a:r>
            <a:r>
              <a:rPr lang="en-US" altLang="zh-CN" sz="2400" dirty="0">
                <a:solidFill>
                  <a:schemeClr val="tx1"/>
                </a:solidFill>
                <a:latin typeface="黑体" panose="02010609060101010101" pitchFamily="49" charset="-122"/>
                <a:ea typeface="黑体" panose="02010609060101010101" pitchFamily="49" charset="-122"/>
              </a:rPr>
              <a:t>1</a:t>
            </a:r>
            <a:endParaRPr lang="zh-CN" altLang="zh-CN" sz="2400" dirty="0">
              <a:solidFill>
                <a:schemeClr val="tx1"/>
              </a:solidFill>
              <a:latin typeface="黑体" panose="02010609060101010101" pitchFamily="49" charset="-122"/>
              <a:ea typeface="黑体" panose="02010609060101010101" pitchFamily="49" charset="-122"/>
            </a:endParaRPr>
          </a:p>
          <a:p>
            <a:r>
              <a:rPr lang="en-US" altLang="zh-CN" sz="2400" dirty="0">
                <a:solidFill>
                  <a:schemeClr val="tx1"/>
                </a:solidFill>
                <a:latin typeface="黑体" panose="02010609060101010101" pitchFamily="49" charset="-122"/>
                <a:ea typeface="黑体" panose="02010609060101010101" pitchFamily="49" charset="-122"/>
              </a:rPr>
              <a:t>   	 '0’</a:t>
            </a:r>
            <a:r>
              <a:rPr lang="zh-CN" altLang="zh-CN"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	   --</a:t>
            </a:r>
            <a:r>
              <a:rPr lang="zh-CN" altLang="zh-CN" sz="2400" dirty="0">
                <a:solidFill>
                  <a:schemeClr val="tx1"/>
                </a:solidFill>
                <a:latin typeface="黑体" panose="02010609060101010101" pitchFamily="49" charset="-122"/>
                <a:ea typeface="黑体" panose="02010609060101010101" pitchFamily="49" charset="-122"/>
              </a:rPr>
              <a:t>强迫为</a:t>
            </a:r>
            <a:r>
              <a:rPr lang="en-US" altLang="zh-CN" sz="2400" dirty="0">
                <a:solidFill>
                  <a:schemeClr val="tx1"/>
                </a:solidFill>
                <a:latin typeface="黑体" panose="02010609060101010101" pitchFamily="49" charset="-122"/>
                <a:ea typeface="黑体" panose="02010609060101010101" pitchFamily="49" charset="-122"/>
              </a:rPr>
              <a:t>0</a:t>
            </a:r>
            <a:endParaRPr lang="zh-CN" altLang="zh-CN" sz="2400" dirty="0">
              <a:solidFill>
                <a:schemeClr val="tx1"/>
              </a:solidFill>
              <a:latin typeface="黑体" panose="02010609060101010101" pitchFamily="49" charset="-122"/>
              <a:ea typeface="黑体" panose="02010609060101010101" pitchFamily="49" charset="-122"/>
            </a:endParaRPr>
          </a:p>
          <a:p>
            <a:r>
              <a:rPr lang="en-US" altLang="zh-CN" sz="2400" dirty="0">
                <a:solidFill>
                  <a:schemeClr val="tx1"/>
                </a:solidFill>
                <a:latin typeface="黑体" panose="02010609060101010101" pitchFamily="49" charset="-122"/>
                <a:ea typeface="黑体" panose="02010609060101010101" pitchFamily="49" charset="-122"/>
              </a:rPr>
              <a:t> 		 'Z'</a:t>
            </a:r>
            <a:r>
              <a:rPr lang="zh-CN" altLang="zh-CN"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		--</a:t>
            </a:r>
            <a:r>
              <a:rPr lang="zh-CN" altLang="zh-CN" sz="2400" dirty="0">
                <a:solidFill>
                  <a:schemeClr val="tx1"/>
                </a:solidFill>
                <a:latin typeface="黑体" panose="02010609060101010101" pitchFamily="49" charset="-122"/>
                <a:ea typeface="黑体" panose="02010609060101010101" pitchFamily="49" charset="-122"/>
              </a:rPr>
              <a:t>高阻</a:t>
            </a:r>
            <a:r>
              <a:rPr lang="en-US" altLang="zh-CN" sz="2400" dirty="0">
                <a:solidFill>
                  <a:schemeClr val="tx1"/>
                </a:solidFill>
                <a:latin typeface="黑体" panose="02010609060101010101" pitchFamily="49" charset="-122"/>
                <a:ea typeface="黑体" panose="02010609060101010101" pitchFamily="49" charset="-122"/>
              </a:rPr>
              <a:t>)</a:t>
            </a:r>
            <a:r>
              <a:rPr lang="zh-CN" altLang="zh-CN" sz="2400" dirty="0">
                <a:solidFill>
                  <a:schemeClr val="tx1"/>
                </a:solidFill>
                <a:latin typeface="黑体" panose="02010609060101010101" pitchFamily="49" charset="-122"/>
                <a:ea typeface="黑体" panose="02010609060101010101" pitchFamily="49" charset="-122"/>
              </a:rPr>
              <a:t>； </a:t>
            </a:r>
          </a:p>
          <a:p>
            <a:pPr>
              <a:defRPr/>
            </a:pPr>
            <a:endParaRPr lang="zh-CN" altLang="en-US" sz="2400" dirty="0">
              <a:solidFill>
                <a:schemeClr val="tx1"/>
              </a:solidFill>
              <a:latin typeface="黑体" pitchFamily="2" charset="-122"/>
              <a:ea typeface="黑体" pitchFamily="2" charset="-122"/>
            </a:endParaRPr>
          </a:p>
          <a:p>
            <a:pPr>
              <a:defRPr/>
            </a:pPr>
            <a:endParaRPr lang="en-US" altLang="zh-CN" sz="3200" b="1" dirty="0">
              <a:latin typeface="黑体" pitchFamily="2" charset="-122"/>
              <a:ea typeface="黑体" pitchFamily="2" charset="-122"/>
            </a:endParaRPr>
          </a:p>
          <a:p>
            <a:pPr>
              <a:defRPr/>
            </a:pPr>
            <a:endParaRPr lang="zh-CN" altLang="en-US" sz="3200" b="1" dirty="0">
              <a:latin typeface="黑体" pitchFamily="2" charset="-122"/>
              <a:ea typeface="黑体" pitchFamily="2" charset="-122"/>
            </a:endParaRPr>
          </a:p>
          <a:p>
            <a:pPr>
              <a:defRPr/>
            </a:pPr>
            <a:endParaRPr lang="zh-CN" altLang="en-US" sz="3200" b="1" dirty="0">
              <a:latin typeface="+mj-ea"/>
            </a:endParaRPr>
          </a:p>
        </p:txBody>
      </p:sp>
    </p:spTree>
    <p:extLst>
      <p:ext uri="{BB962C8B-B14F-4D97-AF65-F5344CB8AC3E}">
        <p14:creationId xmlns:p14="http://schemas.microsoft.com/office/powerpoint/2010/main" val="716369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52B3556-C910-4381-8281-9AD8B88ADA34}"/>
              </a:ext>
            </a:extLst>
          </p:cNvPr>
          <p:cNvSpPr txBox="1">
            <a:spLocks/>
          </p:cNvSpPr>
          <p:nvPr/>
        </p:nvSpPr>
        <p:spPr>
          <a:xfrm>
            <a:off x="475926" y="582458"/>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2.2.4	</a:t>
            </a:r>
            <a:r>
              <a:rPr lang="zh-CN" altLang="en-US" sz="3200" b="1" dirty="0">
                <a:latin typeface="黑体" pitchFamily="2" charset="-122"/>
                <a:ea typeface="黑体" pitchFamily="2" charset="-122"/>
              </a:rPr>
              <a:t>类型转换</a:t>
            </a:r>
            <a:endParaRPr lang="zh-CN" altLang="en-US" sz="3200" b="1" dirty="0">
              <a:latin typeface="+mj-ea"/>
            </a:endParaRPr>
          </a:p>
        </p:txBody>
      </p:sp>
      <p:sp>
        <p:nvSpPr>
          <p:cNvPr id="5" name="内容占位符 7">
            <a:extLst>
              <a:ext uri="{FF2B5EF4-FFF2-40B4-BE49-F238E27FC236}">
                <a16:creationId xmlns:a16="http://schemas.microsoft.com/office/drawing/2014/main" id="{3C39982C-69B4-4E0C-8AC1-318075307B55}"/>
              </a:ext>
            </a:extLst>
          </p:cNvPr>
          <p:cNvSpPr>
            <a:spLocks noGrp="1"/>
          </p:cNvSpPr>
          <p:nvPr>
            <p:ph idx="1"/>
          </p:nvPr>
        </p:nvSpPr>
        <p:spPr>
          <a:xfrm>
            <a:off x="1289659" y="2543436"/>
            <a:ext cx="8229600" cy="1917715"/>
          </a:xfrm>
        </p:spPr>
        <p:txBody>
          <a:bodyPr>
            <a:normAutofit/>
          </a:bodyPr>
          <a:lstStyle/>
          <a:p>
            <a:r>
              <a:rPr lang="zh-CN" altLang="zh-CN" sz="2200" dirty="0">
                <a:latin typeface="黑体" panose="02010609060101010101" pitchFamily="49" charset="-122"/>
                <a:ea typeface="黑体" panose="02010609060101010101" pitchFamily="49" charset="-122"/>
              </a:rPr>
              <a:t>在</a:t>
            </a:r>
            <a:r>
              <a:rPr lang="en-US" altLang="zh-CN" sz="2200" dirty="0">
                <a:latin typeface="黑体" panose="02010609060101010101" pitchFamily="49" charset="-122"/>
                <a:ea typeface="黑体" panose="02010609060101010101" pitchFamily="49" charset="-122"/>
              </a:rPr>
              <a:t>VHDL</a:t>
            </a:r>
            <a:r>
              <a:rPr lang="zh-CN" altLang="zh-CN" sz="2200" dirty="0">
                <a:latin typeface="黑体" panose="02010609060101010101" pitchFamily="49" charset="-122"/>
                <a:ea typeface="黑体" panose="02010609060101010101" pitchFamily="49" charset="-122"/>
              </a:rPr>
              <a:t>程序设计中，不同类型的对象不能相互赋值。对于变量、信号、常量、文件进行操作时，数据类型一定要一致，否则</a:t>
            </a:r>
            <a:r>
              <a:rPr lang="en-US" altLang="zh-CN" sz="2200" dirty="0">
                <a:latin typeface="黑体" panose="02010609060101010101" pitchFamily="49" charset="-122"/>
                <a:ea typeface="黑体" panose="02010609060101010101" pitchFamily="49" charset="-122"/>
              </a:rPr>
              <a:t>EDA</a:t>
            </a:r>
            <a:r>
              <a:rPr lang="zh-CN" altLang="zh-CN" sz="2200" dirty="0">
                <a:latin typeface="黑体" panose="02010609060101010101" pitchFamily="49" charset="-122"/>
                <a:ea typeface="黑体" panose="02010609060101010101" pitchFamily="49" charset="-122"/>
              </a:rPr>
              <a:t>工具进行综合、仿真等过程时将不能通过。</a:t>
            </a:r>
          </a:p>
          <a:p>
            <a:r>
              <a:rPr lang="zh-CN" altLang="zh-CN" sz="2200" dirty="0">
                <a:latin typeface="黑体" panose="02010609060101010101" pitchFamily="49" charset="-122"/>
                <a:ea typeface="黑体" panose="02010609060101010101" pitchFamily="49" charset="-122"/>
              </a:rPr>
              <a:t>为了进行不同类型的数据变换，可以有</a:t>
            </a:r>
            <a:r>
              <a:rPr lang="en-US" altLang="zh-CN" sz="2200" dirty="0">
                <a:latin typeface="黑体" panose="02010609060101010101" pitchFamily="49" charset="-122"/>
                <a:ea typeface="黑体" panose="02010609060101010101" pitchFamily="49" charset="-122"/>
              </a:rPr>
              <a:t>3</a:t>
            </a:r>
            <a:r>
              <a:rPr lang="zh-CN" altLang="zh-CN" sz="2200" dirty="0">
                <a:latin typeface="黑体" panose="02010609060101010101" pitchFamily="49" charset="-122"/>
                <a:ea typeface="黑体" panose="02010609060101010101" pitchFamily="49" charset="-122"/>
              </a:rPr>
              <a:t>种方法：类型标记法、函数转换法和常数转换法。</a:t>
            </a:r>
            <a:endParaRPr lang="zh-CN" altLang="en-US"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73658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7">
            <a:extLst>
              <a:ext uri="{FF2B5EF4-FFF2-40B4-BE49-F238E27FC236}">
                <a16:creationId xmlns:a16="http://schemas.microsoft.com/office/drawing/2014/main" id="{35BE9D44-8A4C-43D5-8886-90C2B0F2466E}"/>
              </a:ext>
            </a:extLst>
          </p:cNvPr>
          <p:cNvSpPr txBox="1">
            <a:spLocks/>
          </p:cNvSpPr>
          <p:nvPr/>
        </p:nvSpPr>
        <p:spPr>
          <a:xfrm>
            <a:off x="662356" y="559291"/>
            <a:ext cx="10124013" cy="61966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zh-CN" altLang="zh-CN" sz="2400" b="1" dirty="0">
                <a:latin typeface="黑体" panose="02010609060101010101" pitchFamily="49" charset="-122"/>
                <a:ea typeface="黑体" panose="02010609060101010101" pitchFamily="49" charset="-122"/>
              </a:rPr>
              <a:t>函数转换法</a:t>
            </a:r>
          </a:p>
          <a:p>
            <a:r>
              <a:rPr lang="en-US" altLang="zh-CN" sz="2400" dirty="0"/>
              <a:t>VHDL</a:t>
            </a:r>
            <a:r>
              <a:rPr lang="zh-CN" altLang="zh-CN" sz="2400" dirty="0"/>
              <a:t>语言中的</a:t>
            </a:r>
            <a:r>
              <a:rPr lang="en-US" altLang="zh-CN" sz="2400" dirty="0"/>
              <a:t>3</a:t>
            </a:r>
            <a:r>
              <a:rPr lang="zh-CN" altLang="zh-CN" sz="2400" dirty="0"/>
              <a:t>个标准程序包提供了变换函数来完成数据类型转换，列举如下：</a:t>
            </a:r>
          </a:p>
          <a:p>
            <a:pPr>
              <a:buFont typeface="Wingdings 2" panose="05020102010507070707" pitchFamily="18" charset="2"/>
              <a:buNone/>
            </a:pPr>
            <a:r>
              <a:rPr lang="en-US" altLang="zh-CN" sz="1600" b="1" dirty="0"/>
              <a:t>1</a:t>
            </a:r>
            <a:r>
              <a:rPr lang="zh-CN" altLang="zh-CN" sz="1600" b="1" dirty="0"/>
              <a:t>）</a:t>
            </a:r>
            <a:r>
              <a:rPr lang="en-US" altLang="zh-CN" sz="1600" b="1" dirty="0" err="1"/>
              <a:t>STD_LOGIC_1164</a:t>
            </a:r>
            <a:r>
              <a:rPr lang="zh-CN" altLang="zh-CN" sz="1600" b="1" dirty="0"/>
              <a:t>程序包定义的转换函数</a:t>
            </a:r>
          </a:p>
          <a:p>
            <a:pPr>
              <a:buFont typeface="Wingdings 2" panose="05020102010507070707" pitchFamily="18" charset="2"/>
              <a:buNone/>
            </a:pPr>
            <a:r>
              <a:rPr lang="en-US" altLang="zh-CN" sz="1600" dirty="0"/>
              <a:t>	</a:t>
            </a:r>
            <a:r>
              <a:rPr lang="zh-CN" altLang="zh-CN" sz="1600" dirty="0">
                <a:latin typeface="微软雅黑" panose="020B0503020204020204" pitchFamily="34" charset="-122"/>
                <a:ea typeface="微软雅黑" panose="020B0503020204020204" pitchFamily="34" charset="-122"/>
              </a:rPr>
              <a:t>函数 </a:t>
            </a:r>
            <a:r>
              <a:rPr lang="en-US" altLang="zh-CN" sz="1600" dirty="0" err="1">
                <a:latin typeface="微软雅黑" panose="020B0503020204020204" pitchFamily="34" charset="-122"/>
                <a:ea typeface="微软雅黑" panose="020B0503020204020204" pitchFamily="34" charset="-122"/>
              </a:rPr>
              <a:t>TO_STD_LOGIC_VECTOR</a:t>
            </a:r>
            <a:r>
              <a:rPr lang="en-US" altLang="zh-CN" sz="1600" dirty="0">
                <a:latin typeface="微软雅黑" panose="020B0503020204020204" pitchFamily="34" charset="-122"/>
                <a:ea typeface="微软雅黑" panose="020B0503020204020204" pitchFamily="34" charset="-122"/>
              </a:rPr>
              <a:t>(A)	--</a:t>
            </a:r>
            <a:r>
              <a:rPr lang="zh-CN" altLang="zh-CN" sz="1600" dirty="0">
                <a:latin typeface="微软雅黑" panose="020B0503020204020204" pitchFamily="34" charset="-122"/>
                <a:ea typeface="微软雅黑" panose="020B0503020204020204" pitchFamily="34" charset="-122"/>
              </a:rPr>
              <a:t>由位矢量</a:t>
            </a:r>
            <a:r>
              <a:rPr lang="en-US" altLang="zh-CN" sz="1600" dirty="0" err="1">
                <a:latin typeface="微软雅黑" panose="020B0503020204020204" pitchFamily="34" charset="-122"/>
                <a:ea typeface="微软雅黑" panose="020B0503020204020204" pitchFamily="34" charset="-122"/>
              </a:rPr>
              <a:t>BIT_VECTOR</a:t>
            </a:r>
            <a:r>
              <a:rPr lang="zh-CN" altLang="zh-CN" sz="1600" dirty="0">
                <a:latin typeface="微软雅黑" panose="020B0503020204020204" pitchFamily="34" charset="-122"/>
                <a:ea typeface="微软雅黑" panose="020B0503020204020204" pitchFamily="34" charset="-122"/>
              </a:rPr>
              <a:t>转换为标准逻辑矢量</a:t>
            </a:r>
            <a:r>
              <a:rPr lang="en-US" altLang="zh-CN" sz="1600" dirty="0" err="1">
                <a:latin typeface="微软雅黑" panose="020B0503020204020204" pitchFamily="34" charset="-122"/>
                <a:ea typeface="微软雅黑" panose="020B0503020204020204" pitchFamily="34" charset="-122"/>
              </a:rPr>
              <a:t>STD_LOGIC_VECTOR</a:t>
            </a:r>
            <a:endParaRPr lang="zh-CN" altLang="zh-CN" sz="1600" dirty="0">
              <a:latin typeface="微软雅黑" panose="020B0503020204020204" pitchFamily="34" charset="-122"/>
              <a:ea typeface="微软雅黑" panose="020B0503020204020204" pitchFamily="34" charset="-122"/>
            </a:endParaRPr>
          </a:p>
          <a:p>
            <a:pPr>
              <a:buFont typeface="Wingdings 2" panose="05020102010507070707" pitchFamily="18" charset="2"/>
              <a:buNone/>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函数 </a:t>
            </a:r>
            <a:r>
              <a:rPr lang="en-US" altLang="zh-CN" sz="1600" dirty="0" err="1">
                <a:latin typeface="微软雅黑" panose="020B0503020204020204" pitchFamily="34" charset="-122"/>
                <a:ea typeface="微软雅黑" panose="020B0503020204020204" pitchFamily="34" charset="-122"/>
              </a:rPr>
              <a:t>TO_BIT_VECTOR</a:t>
            </a:r>
            <a:r>
              <a:rPr lang="en-US" altLang="zh-CN" sz="1600" dirty="0">
                <a:latin typeface="微软雅黑" panose="020B0503020204020204" pitchFamily="34" charset="-122"/>
                <a:ea typeface="微软雅黑" panose="020B0503020204020204" pitchFamily="34" charset="-122"/>
              </a:rPr>
              <a:t>(A)</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由标准逻辑矢量</a:t>
            </a:r>
            <a:r>
              <a:rPr lang="en-US" altLang="zh-CN" sz="1600" dirty="0" err="1">
                <a:latin typeface="微软雅黑" panose="020B0503020204020204" pitchFamily="34" charset="-122"/>
                <a:ea typeface="微软雅黑" panose="020B0503020204020204" pitchFamily="34" charset="-122"/>
              </a:rPr>
              <a:t>STD_LOGIC_VECTOR</a:t>
            </a:r>
            <a:r>
              <a:rPr lang="zh-CN" altLang="zh-CN" sz="1600" dirty="0">
                <a:latin typeface="微软雅黑" panose="020B0503020204020204" pitchFamily="34" charset="-122"/>
                <a:ea typeface="微软雅黑" panose="020B0503020204020204" pitchFamily="34" charset="-122"/>
              </a:rPr>
              <a:t>转换为位矢量</a:t>
            </a:r>
            <a:r>
              <a:rPr lang="en-US" altLang="zh-CN" sz="1600" dirty="0" err="1">
                <a:latin typeface="微软雅黑" panose="020B0503020204020204" pitchFamily="34" charset="-122"/>
                <a:ea typeface="微软雅黑" panose="020B0503020204020204" pitchFamily="34" charset="-122"/>
              </a:rPr>
              <a:t>BIT_VECTOR</a:t>
            </a:r>
            <a:endParaRPr lang="zh-CN" altLang="zh-CN" sz="1600" dirty="0">
              <a:latin typeface="微软雅黑" panose="020B0503020204020204" pitchFamily="34" charset="-122"/>
              <a:ea typeface="微软雅黑" panose="020B0503020204020204" pitchFamily="34" charset="-122"/>
            </a:endParaRPr>
          </a:p>
          <a:p>
            <a:pPr>
              <a:buFont typeface="Wingdings 2" panose="05020102010507070707" pitchFamily="18" charset="2"/>
              <a:buNone/>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函数 </a:t>
            </a:r>
            <a:r>
              <a:rPr lang="en-US" altLang="zh-CN" sz="1600" dirty="0" err="1">
                <a:latin typeface="微软雅黑" panose="020B0503020204020204" pitchFamily="34" charset="-122"/>
                <a:ea typeface="微软雅黑" panose="020B0503020204020204" pitchFamily="34" charset="-122"/>
              </a:rPr>
              <a:t>TO_STD_LOGIC</a:t>
            </a:r>
            <a:r>
              <a:rPr lang="en-US" altLang="zh-CN" sz="1600" dirty="0">
                <a:latin typeface="微软雅黑" panose="020B0503020204020204" pitchFamily="34" charset="-122"/>
                <a:ea typeface="微软雅黑" panose="020B0503020204020204" pitchFamily="34" charset="-122"/>
              </a:rPr>
              <a:t>(A)</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由</a:t>
            </a:r>
            <a:r>
              <a:rPr lang="en-US" altLang="zh-CN" sz="1600" dirty="0">
                <a:latin typeface="微软雅黑" panose="020B0503020204020204" pitchFamily="34" charset="-122"/>
                <a:ea typeface="微软雅黑" panose="020B0503020204020204" pitchFamily="34" charset="-122"/>
              </a:rPr>
              <a:t>BIT</a:t>
            </a:r>
            <a:r>
              <a:rPr lang="zh-CN" altLang="zh-CN" sz="1600" dirty="0">
                <a:latin typeface="微软雅黑" panose="020B0503020204020204" pitchFamily="34" charset="-122"/>
                <a:ea typeface="微软雅黑" panose="020B0503020204020204" pitchFamily="34" charset="-122"/>
              </a:rPr>
              <a:t>转换为</a:t>
            </a:r>
            <a:r>
              <a:rPr lang="en-US" altLang="zh-CN" sz="1600" dirty="0" err="1">
                <a:latin typeface="微软雅黑" panose="020B0503020204020204" pitchFamily="34" charset="-122"/>
                <a:ea typeface="微软雅黑" panose="020B0503020204020204" pitchFamily="34" charset="-122"/>
              </a:rPr>
              <a:t>STD_LOGIC</a:t>
            </a:r>
            <a:endParaRPr lang="zh-CN" altLang="zh-CN" sz="1600" dirty="0">
              <a:latin typeface="微软雅黑" panose="020B0503020204020204" pitchFamily="34" charset="-122"/>
              <a:ea typeface="微软雅黑" panose="020B0503020204020204" pitchFamily="34" charset="-122"/>
            </a:endParaRPr>
          </a:p>
          <a:p>
            <a:pPr>
              <a:buFont typeface="Wingdings 2" panose="05020102010507070707" pitchFamily="18" charset="2"/>
              <a:buNone/>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函数 </a:t>
            </a:r>
            <a:r>
              <a:rPr lang="en-US" altLang="zh-CN" sz="1600" dirty="0" err="1">
                <a:latin typeface="微软雅黑" panose="020B0503020204020204" pitchFamily="34" charset="-122"/>
                <a:ea typeface="微软雅黑" panose="020B0503020204020204" pitchFamily="34" charset="-122"/>
              </a:rPr>
              <a:t>TO_BIT</a:t>
            </a:r>
            <a:r>
              <a:rPr lang="en-US" altLang="zh-CN" sz="1600" dirty="0">
                <a:latin typeface="微软雅黑" panose="020B0503020204020204" pitchFamily="34" charset="-122"/>
                <a:ea typeface="微软雅黑" panose="020B0503020204020204" pitchFamily="34" charset="-122"/>
              </a:rPr>
              <a:t>(A)</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由标准逻辑</a:t>
            </a:r>
            <a:r>
              <a:rPr lang="en-US" altLang="zh-CN" sz="1600" dirty="0" err="1">
                <a:latin typeface="微软雅黑" panose="020B0503020204020204" pitchFamily="34" charset="-122"/>
                <a:ea typeface="微软雅黑" panose="020B0503020204020204" pitchFamily="34" charset="-122"/>
              </a:rPr>
              <a:t>STD_LOGIC</a:t>
            </a:r>
            <a:r>
              <a:rPr lang="zh-CN" altLang="zh-CN" sz="1600" dirty="0">
                <a:latin typeface="微软雅黑" panose="020B0503020204020204" pitchFamily="34" charset="-122"/>
                <a:ea typeface="微软雅黑" panose="020B0503020204020204" pitchFamily="34" charset="-122"/>
              </a:rPr>
              <a:t>转换</a:t>
            </a:r>
            <a:r>
              <a:rPr lang="en-US" altLang="zh-CN" sz="1600" dirty="0">
                <a:latin typeface="微软雅黑" panose="020B0503020204020204" pitchFamily="34" charset="-122"/>
                <a:ea typeface="微软雅黑" panose="020B0503020204020204" pitchFamily="34" charset="-122"/>
              </a:rPr>
              <a:t>BIT</a:t>
            </a:r>
            <a:endParaRPr lang="zh-CN" altLang="zh-CN" sz="1600" dirty="0">
              <a:latin typeface="微软雅黑" panose="020B0503020204020204" pitchFamily="34" charset="-122"/>
              <a:ea typeface="微软雅黑" panose="020B0503020204020204" pitchFamily="34" charset="-122"/>
            </a:endParaRPr>
          </a:p>
          <a:p>
            <a:r>
              <a:rPr lang="zh-CN" altLang="zh-CN" dirty="0"/>
              <a:t>举例：</a:t>
            </a:r>
            <a:r>
              <a:rPr lang="en-US" altLang="zh-CN" dirty="0"/>
              <a:t> </a:t>
            </a:r>
            <a:endParaRPr lang="zh-CN" altLang="zh-CN" dirty="0"/>
          </a:p>
          <a:p>
            <a:pPr marL="0" indent="0">
              <a:buNone/>
            </a:pPr>
            <a:r>
              <a:rPr lang="en-US" altLang="zh-CN" dirty="0"/>
              <a:t>SIGNAL a</a:t>
            </a:r>
            <a:r>
              <a:rPr lang="zh-CN" altLang="zh-CN" dirty="0"/>
              <a:t>： </a:t>
            </a:r>
            <a:r>
              <a:rPr lang="en-US" altLang="zh-CN" dirty="0" err="1"/>
              <a:t>BIT_VECTOR</a:t>
            </a:r>
            <a:r>
              <a:rPr lang="en-US" altLang="zh-CN" dirty="0"/>
              <a:t>(11 </a:t>
            </a:r>
            <a:r>
              <a:rPr lang="en-US" altLang="zh-CN" dirty="0" err="1"/>
              <a:t>DOWNTO</a:t>
            </a:r>
            <a:r>
              <a:rPr lang="en-US" altLang="zh-CN" dirty="0"/>
              <a:t> 0)</a:t>
            </a:r>
            <a:r>
              <a:rPr lang="zh-CN" altLang="zh-CN" dirty="0"/>
              <a:t>；</a:t>
            </a:r>
          </a:p>
          <a:p>
            <a:pPr marL="0" indent="0">
              <a:buNone/>
            </a:pPr>
            <a:r>
              <a:rPr lang="en-US" altLang="zh-CN" dirty="0"/>
              <a:t>SIGNAL b</a:t>
            </a:r>
            <a:r>
              <a:rPr lang="zh-CN" altLang="zh-CN" dirty="0"/>
              <a:t>： </a:t>
            </a:r>
            <a:r>
              <a:rPr lang="en-US" altLang="zh-CN" dirty="0" err="1"/>
              <a:t>STD_LOGIC_VECTOR</a:t>
            </a:r>
            <a:r>
              <a:rPr lang="en-US" altLang="zh-CN" dirty="0"/>
              <a:t>(11 </a:t>
            </a:r>
            <a:r>
              <a:rPr lang="en-US" altLang="zh-CN" dirty="0" err="1"/>
              <a:t>DOWNTO</a:t>
            </a:r>
            <a:r>
              <a:rPr lang="en-US" altLang="zh-CN" dirty="0"/>
              <a:t> 0)</a:t>
            </a:r>
            <a:r>
              <a:rPr lang="zh-CN" altLang="zh-CN" dirty="0"/>
              <a:t>；</a:t>
            </a:r>
          </a:p>
          <a:p>
            <a:pPr marL="0" indent="0">
              <a:buNone/>
            </a:pPr>
            <a:r>
              <a:rPr lang="en-US" altLang="zh-CN" dirty="0"/>
              <a:t>a </a:t>
            </a:r>
            <a:r>
              <a:rPr lang="zh-CN" altLang="zh-CN" dirty="0"/>
              <a:t>＜＝</a:t>
            </a:r>
            <a:r>
              <a:rPr lang="en-US" altLang="zh-CN" dirty="0" err="1"/>
              <a:t>H"AOF</a:t>
            </a:r>
            <a:r>
              <a:rPr lang="en-US" altLang="zh-CN" dirty="0"/>
              <a:t>"</a:t>
            </a:r>
            <a:r>
              <a:rPr lang="zh-CN" altLang="zh-CN" dirty="0"/>
              <a:t>；</a:t>
            </a:r>
            <a:r>
              <a:rPr lang="en-US" altLang="zh-CN" dirty="0"/>
              <a:t>            	--</a:t>
            </a:r>
            <a:r>
              <a:rPr lang="zh-CN" altLang="zh-CN" dirty="0"/>
              <a:t>十六制代入信号</a:t>
            </a:r>
            <a:r>
              <a:rPr lang="en-US" altLang="zh-CN" dirty="0"/>
              <a:t>a</a:t>
            </a:r>
            <a:endParaRPr lang="zh-CN" altLang="zh-CN" dirty="0"/>
          </a:p>
          <a:p>
            <a:pPr marL="0" indent="0">
              <a:buNone/>
            </a:pPr>
            <a:r>
              <a:rPr lang="en-US" altLang="zh-CN" dirty="0"/>
              <a:t>b </a:t>
            </a:r>
            <a:r>
              <a:rPr lang="zh-CN" altLang="zh-CN" dirty="0"/>
              <a:t>＜＝ </a:t>
            </a:r>
            <a:r>
              <a:rPr lang="en-US" altLang="zh-CN" dirty="0" err="1"/>
              <a:t>to_std_logic_vector</a:t>
            </a:r>
            <a:r>
              <a:rPr lang="en-US" altLang="zh-CN" dirty="0"/>
              <a:t>( </a:t>
            </a:r>
            <a:r>
              <a:rPr lang="en-US" altLang="zh-CN" dirty="0" err="1"/>
              <a:t>H"A0F</a:t>
            </a:r>
            <a:r>
              <a:rPr lang="en-US" altLang="zh-CN" dirty="0"/>
              <a:t>")</a:t>
            </a:r>
            <a:r>
              <a:rPr lang="zh-CN" altLang="zh-CN" dirty="0"/>
              <a:t>；</a:t>
            </a:r>
          </a:p>
          <a:p>
            <a:pPr marL="0" indent="0">
              <a:buNone/>
            </a:pPr>
            <a:r>
              <a:rPr lang="en-US" altLang="zh-CN" dirty="0"/>
              <a:t>b </a:t>
            </a:r>
            <a:r>
              <a:rPr lang="zh-CN" altLang="zh-CN" dirty="0"/>
              <a:t>＜＝ </a:t>
            </a:r>
            <a:r>
              <a:rPr lang="en-US" altLang="zh-CN" dirty="0" err="1"/>
              <a:t>to_std_logic_vector</a:t>
            </a:r>
            <a:r>
              <a:rPr lang="en-US" altLang="zh-CN" dirty="0"/>
              <a:t>(</a:t>
            </a:r>
            <a:r>
              <a:rPr lang="en-US" altLang="zh-CN" dirty="0" err="1"/>
              <a:t>B"1010</a:t>
            </a:r>
            <a:r>
              <a:rPr lang="zh-CN" altLang="zh-CN" dirty="0"/>
              <a:t>－</a:t>
            </a:r>
            <a:r>
              <a:rPr lang="en-US" altLang="zh-CN" dirty="0"/>
              <a:t>0000</a:t>
            </a:r>
            <a:r>
              <a:rPr lang="zh-CN" altLang="zh-CN" dirty="0"/>
              <a:t>－</a:t>
            </a:r>
            <a:r>
              <a:rPr lang="en-US" altLang="zh-CN" dirty="0"/>
              <a:t>1111")</a:t>
            </a:r>
            <a:r>
              <a:rPr lang="zh-CN" altLang="zh-CN" dirty="0"/>
              <a:t>；</a:t>
            </a: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2067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7">
            <a:extLst>
              <a:ext uri="{FF2B5EF4-FFF2-40B4-BE49-F238E27FC236}">
                <a16:creationId xmlns:a16="http://schemas.microsoft.com/office/drawing/2014/main" id="{19ABAA30-E0A0-497E-A248-76C42DECD30D}"/>
              </a:ext>
            </a:extLst>
          </p:cNvPr>
          <p:cNvSpPr>
            <a:spLocks noGrp="1"/>
          </p:cNvSpPr>
          <p:nvPr>
            <p:ph idx="1"/>
          </p:nvPr>
        </p:nvSpPr>
        <p:spPr>
          <a:xfrm>
            <a:off x="519343" y="685800"/>
            <a:ext cx="8997519" cy="5954697"/>
          </a:xfrm>
        </p:spPr>
        <p:txBody>
          <a:bodyPr>
            <a:normAutofit/>
          </a:bodyPr>
          <a:lstStyle/>
          <a:p>
            <a:pPr>
              <a:buFont typeface="Wingdings 2" panose="05020102010507070707" pitchFamily="18" charset="2"/>
              <a:buNone/>
            </a:pPr>
            <a:r>
              <a:rPr lang="en-US" altLang="zh-CN" sz="2200" b="1" dirty="0"/>
              <a:t>2</a:t>
            </a:r>
            <a:r>
              <a:rPr lang="zh-CN" altLang="zh-CN" sz="2200" b="1" dirty="0"/>
              <a:t>）</a:t>
            </a:r>
            <a:r>
              <a:rPr lang="en-US" altLang="zh-CN" sz="2200" b="1" dirty="0" err="1"/>
              <a:t>STD_LOGIC_ARITH</a:t>
            </a:r>
            <a:r>
              <a:rPr lang="zh-CN" altLang="zh-CN" sz="2200" b="1" dirty="0"/>
              <a:t>程序包定义的转换函数</a:t>
            </a:r>
          </a:p>
          <a:p>
            <a:pPr>
              <a:buFont typeface="Wingdings 2" panose="05020102010507070707" pitchFamily="18" charset="2"/>
              <a:buNone/>
            </a:pPr>
            <a:r>
              <a:rPr lang="en-US" altLang="zh-CN" sz="2200" dirty="0"/>
              <a:t>	</a:t>
            </a:r>
            <a:r>
              <a:rPr lang="zh-CN" altLang="zh-CN" sz="2200" dirty="0"/>
              <a:t>函数：</a:t>
            </a:r>
            <a:r>
              <a:rPr lang="en-US" altLang="zh-CN" sz="2200" dirty="0" err="1"/>
              <a:t>CONV_STD_LOGIC_VECTOR</a:t>
            </a:r>
            <a:r>
              <a:rPr lang="en-US" altLang="zh-CN" sz="2200" dirty="0"/>
              <a:t>(A</a:t>
            </a:r>
            <a:r>
              <a:rPr lang="zh-CN" altLang="zh-CN" sz="2200" dirty="0"/>
              <a:t>，位长</a:t>
            </a:r>
            <a:r>
              <a:rPr lang="en-US" altLang="zh-CN" sz="2200" dirty="0"/>
              <a:t>)</a:t>
            </a:r>
            <a:r>
              <a:rPr lang="zh-CN" altLang="zh-CN" sz="2200" dirty="0"/>
              <a:t>；</a:t>
            </a:r>
            <a:r>
              <a:rPr lang="en-US" altLang="zh-CN" sz="2200" b="1" dirty="0"/>
              <a:t>--</a:t>
            </a:r>
            <a:r>
              <a:rPr lang="zh-CN" altLang="zh-CN" sz="2200" b="1" dirty="0"/>
              <a:t>由</a:t>
            </a:r>
            <a:r>
              <a:rPr lang="en-US" altLang="zh-CN" sz="2200" b="1" dirty="0"/>
              <a:t>integer</a:t>
            </a:r>
            <a:r>
              <a:rPr lang="zh-CN" altLang="zh-CN" sz="2200" b="1" dirty="0"/>
              <a:t>，</a:t>
            </a:r>
            <a:r>
              <a:rPr lang="en-US" altLang="zh-CN" sz="2200" b="1" dirty="0"/>
              <a:t>singed</a:t>
            </a:r>
            <a:r>
              <a:rPr lang="zh-CN" altLang="zh-CN" sz="2200" b="1" dirty="0"/>
              <a:t>，</a:t>
            </a:r>
            <a:r>
              <a:rPr lang="en-US" altLang="zh-CN" sz="2200" b="1" dirty="0"/>
              <a:t>unsigned</a:t>
            </a:r>
            <a:r>
              <a:rPr lang="zh-CN" altLang="en-US" sz="2200" b="1" dirty="0"/>
              <a:t>转换</a:t>
            </a:r>
            <a:r>
              <a:rPr lang="zh-CN" altLang="zh-CN" sz="2200" b="1" dirty="0"/>
              <a:t>成</a:t>
            </a:r>
            <a:r>
              <a:rPr lang="en-US" altLang="zh-CN" sz="2200" b="1" dirty="0" err="1"/>
              <a:t>std_logic_vector</a:t>
            </a:r>
            <a:endParaRPr lang="zh-CN" altLang="zh-CN" sz="2200" b="1" dirty="0"/>
          </a:p>
          <a:p>
            <a:pPr>
              <a:buFont typeface="Wingdings 2" panose="05020102010507070707" pitchFamily="18" charset="2"/>
              <a:buNone/>
            </a:pPr>
            <a:r>
              <a:rPr lang="en-US" altLang="zh-CN" sz="2200" dirty="0"/>
              <a:t>	</a:t>
            </a:r>
            <a:r>
              <a:rPr lang="zh-CN" altLang="zh-CN" sz="2200" dirty="0"/>
              <a:t>函数：</a:t>
            </a:r>
            <a:r>
              <a:rPr lang="en-US" altLang="zh-CN" sz="2200" dirty="0" err="1"/>
              <a:t>CONV_INTEGER</a:t>
            </a:r>
            <a:r>
              <a:rPr lang="en-US" altLang="zh-CN" sz="2200" dirty="0"/>
              <a:t>(A)</a:t>
            </a:r>
            <a:r>
              <a:rPr lang="zh-CN" altLang="zh-CN" sz="2200" dirty="0"/>
              <a:t>；</a:t>
            </a:r>
            <a:r>
              <a:rPr lang="en-US" altLang="zh-CN" sz="2200" dirty="0"/>
              <a:t>	          --</a:t>
            </a:r>
            <a:r>
              <a:rPr lang="zh-CN" altLang="zh-CN" sz="2200" dirty="0"/>
              <a:t>由</a:t>
            </a:r>
            <a:r>
              <a:rPr lang="en-US" altLang="zh-CN" sz="2200" dirty="0"/>
              <a:t>signed</a:t>
            </a:r>
            <a:r>
              <a:rPr lang="zh-CN" altLang="zh-CN" sz="2200" dirty="0"/>
              <a:t>，</a:t>
            </a:r>
            <a:r>
              <a:rPr lang="en-US" altLang="zh-CN" sz="2200" dirty="0"/>
              <a:t>unsigned</a:t>
            </a:r>
            <a:r>
              <a:rPr lang="zh-CN" altLang="zh-CN" sz="2200" dirty="0"/>
              <a:t>转换成</a:t>
            </a:r>
            <a:r>
              <a:rPr lang="en-US" altLang="zh-CN" sz="2200" dirty="0" err="1"/>
              <a:t>std_logic_vector</a:t>
            </a:r>
            <a:endParaRPr lang="zh-CN" altLang="zh-CN" sz="2200" dirty="0"/>
          </a:p>
          <a:p>
            <a:pPr>
              <a:buFont typeface="Wingdings 2" panose="05020102010507070707" pitchFamily="18" charset="2"/>
              <a:buNone/>
            </a:pPr>
            <a:r>
              <a:rPr lang="en-US" altLang="zh-CN" sz="2200" dirty="0"/>
              <a:t>	</a:t>
            </a:r>
            <a:r>
              <a:rPr lang="zh-CN" altLang="zh-CN" sz="2200" dirty="0"/>
              <a:t>函数：</a:t>
            </a:r>
            <a:r>
              <a:rPr lang="en-US" altLang="zh-CN" sz="2200" dirty="0" err="1"/>
              <a:t>CONV_INTEGER</a:t>
            </a:r>
            <a:r>
              <a:rPr lang="en-US" altLang="zh-CN" sz="2200" dirty="0"/>
              <a:t>(A)</a:t>
            </a:r>
            <a:r>
              <a:rPr lang="zh-CN" altLang="zh-CN" sz="2200" dirty="0"/>
              <a:t>；</a:t>
            </a:r>
            <a:r>
              <a:rPr lang="en-US" altLang="zh-CN" sz="2200" dirty="0"/>
              <a:t>	          --</a:t>
            </a:r>
            <a:r>
              <a:rPr lang="zh-CN" altLang="zh-CN" sz="2200" dirty="0"/>
              <a:t>由</a:t>
            </a:r>
            <a:r>
              <a:rPr lang="en-US" altLang="zh-CN" sz="2200" dirty="0"/>
              <a:t>signed</a:t>
            </a:r>
            <a:r>
              <a:rPr lang="zh-CN" altLang="zh-CN" sz="2200" dirty="0"/>
              <a:t>，</a:t>
            </a:r>
            <a:r>
              <a:rPr lang="en-US" altLang="zh-CN" sz="2200" dirty="0"/>
              <a:t>unsigned</a:t>
            </a:r>
            <a:r>
              <a:rPr lang="zh-CN" altLang="zh-CN" sz="2200" dirty="0"/>
              <a:t>转换成</a:t>
            </a:r>
            <a:r>
              <a:rPr lang="en-US" altLang="zh-CN" sz="2200" dirty="0"/>
              <a:t>integer</a:t>
            </a:r>
            <a:endParaRPr lang="zh-CN" altLang="zh-CN" sz="2200" dirty="0"/>
          </a:p>
          <a:p>
            <a:pPr>
              <a:buFont typeface="Wingdings 2" panose="05020102010507070707" pitchFamily="18" charset="2"/>
              <a:buNone/>
            </a:pPr>
            <a:r>
              <a:rPr lang="en-US" altLang="zh-CN" sz="2200" b="1" dirty="0"/>
              <a:t>3</a:t>
            </a:r>
            <a:r>
              <a:rPr lang="zh-CN" altLang="zh-CN" sz="2200" b="1" dirty="0"/>
              <a:t>）</a:t>
            </a:r>
            <a:r>
              <a:rPr lang="en-US" altLang="zh-CN" sz="2200" b="1" dirty="0" err="1"/>
              <a:t>STI_LOGIC_UNSIGNED</a:t>
            </a:r>
            <a:r>
              <a:rPr lang="zh-CN" altLang="zh-CN" sz="2200" b="1" dirty="0"/>
              <a:t>程序包定义的转换函数</a:t>
            </a:r>
          </a:p>
          <a:p>
            <a:pPr>
              <a:buFont typeface="Wingdings 2" panose="05020102010507070707" pitchFamily="18" charset="2"/>
              <a:buNone/>
            </a:pPr>
            <a:r>
              <a:rPr lang="en-US" altLang="zh-CN" sz="2200" dirty="0"/>
              <a:t>	</a:t>
            </a:r>
            <a:r>
              <a:rPr lang="zh-CN" altLang="zh-CN" sz="2200" dirty="0"/>
              <a:t>函数：</a:t>
            </a:r>
            <a:r>
              <a:rPr lang="en-US" altLang="zh-CN" sz="2200" dirty="0" err="1"/>
              <a:t>CONV_INTEGER</a:t>
            </a:r>
            <a:r>
              <a:rPr lang="en-US" altLang="zh-CN" sz="2200" dirty="0"/>
              <a:t>(A)</a:t>
            </a:r>
            <a:r>
              <a:rPr lang="zh-CN" altLang="zh-CN" sz="2200" dirty="0"/>
              <a:t>；</a:t>
            </a:r>
            <a:r>
              <a:rPr lang="en-US" altLang="zh-CN" sz="2200" dirty="0"/>
              <a:t>	         --</a:t>
            </a:r>
            <a:r>
              <a:rPr lang="zh-CN" altLang="zh-CN" sz="2200" dirty="0"/>
              <a:t>由</a:t>
            </a:r>
            <a:r>
              <a:rPr lang="en-US" altLang="zh-CN" sz="2200" dirty="0" err="1"/>
              <a:t>STD_LOGIC_VECTOR</a:t>
            </a:r>
            <a:r>
              <a:rPr lang="zh-CN" altLang="zh-CN" sz="2200" dirty="0"/>
              <a:t>转换成</a:t>
            </a:r>
            <a:r>
              <a:rPr lang="en-US" altLang="zh-CN" sz="2200" dirty="0"/>
              <a:t>integer</a:t>
            </a:r>
            <a:endParaRPr lang="zh-CN" altLang="zh-CN" sz="2200" dirty="0"/>
          </a:p>
          <a:p>
            <a:endParaRPr lang="zh-CN" altLang="en-US"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0640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61636-25E8-4D2A-BFF9-C96A1309DF8E}"/>
              </a:ext>
            </a:extLst>
          </p:cNvPr>
          <p:cNvSpPr txBox="1">
            <a:spLocks/>
          </p:cNvSpPr>
          <p:nvPr/>
        </p:nvSpPr>
        <p:spPr>
          <a:xfrm>
            <a:off x="467048" y="1088485"/>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2.3.1	</a:t>
            </a:r>
            <a:r>
              <a:rPr lang="zh-CN" altLang="en-US" sz="3200" b="1" dirty="0">
                <a:latin typeface="黑体" pitchFamily="2" charset="-122"/>
                <a:ea typeface="黑体" pitchFamily="2" charset="-122"/>
              </a:rPr>
              <a:t>逻辑运算</a:t>
            </a:r>
            <a:endParaRPr lang="zh-CN" altLang="en-US" sz="3200" b="1" dirty="0">
              <a:latin typeface="+mj-ea"/>
            </a:endParaRPr>
          </a:p>
        </p:txBody>
      </p:sp>
      <p:sp>
        <p:nvSpPr>
          <p:cNvPr id="5" name="标题 1">
            <a:extLst>
              <a:ext uri="{FF2B5EF4-FFF2-40B4-BE49-F238E27FC236}">
                <a16:creationId xmlns:a16="http://schemas.microsoft.com/office/drawing/2014/main" id="{889090D0-394E-4FFE-A1F3-8A1227E0A58C}"/>
              </a:ext>
            </a:extLst>
          </p:cNvPr>
          <p:cNvSpPr txBox="1">
            <a:spLocks/>
          </p:cNvSpPr>
          <p:nvPr/>
        </p:nvSpPr>
        <p:spPr>
          <a:xfrm>
            <a:off x="475926" y="582458"/>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2.3.	</a:t>
            </a:r>
            <a:r>
              <a:rPr lang="zh-CN" altLang="en-US" sz="3200" b="1" dirty="0">
                <a:latin typeface="黑体" pitchFamily="2" charset="-122"/>
                <a:ea typeface="黑体" pitchFamily="2" charset="-122"/>
              </a:rPr>
              <a:t>运算操作符</a:t>
            </a:r>
            <a:endParaRPr lang="zh-CN" altLang="en-US" sz="3200" b="1" dirty="0">
              <a:latin typeface="+mj-ea"/>
            </a:endParaRPr>
          </a:p>
        </p:txBody>
      </p:sp>
      <p:pic>
        <p:nvPicPr>
          <p:cNvPr id="8" name="图片 7">
            <a:extLst>
              <a:ext uri="{FF2B5EF4-FFF2-40B4-BE49-F238E27FC236}">
                <a16:creationId xmlns:a16="http://schemas.microsoft.com/office/drawing/2014/main" id="{3AB4B9F6-90BD-4559-934C-08E7F39E721C}"/>
              </a:ext>
            </a:extLst>
          </p:cNvPr>
          <p:cNvPicPr>
            <a:picLocks noChangeAspect="1"/>
          </p:cNvPicPr>
          <p:nvPr/>
        </p:nvPicPr>
        <p:blipFill>
          <a:blip r:embed="rId2"/>
          <a:stretch>
            <a:fillRect/>
          </a:stretch>
        </p:blipFill>
        <p:spPr>
          <a:xfrm>
            <a:off x="250577" y="2360077"/>
            <a:ext cx="10289284" cy="2876078"/>
          </a:xfrm>
          <a:prstGeom prst="rect">
            <a:avLst/>
          </a:prstGeom>
        </p:spPr>
      </p:pic>
    </p:spTree>
    <p:extLst>
      <p:ext uri="{BB962C8B-B14F-4D97-AF65-F5344CB8AC3E}">
        <p14:creationId xmlns:p14="http://schemas.microsoft.com/office/powerpoint/2010/main" val="1519053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5191392-E993-4F13-A3D3-E065E3C75C62}"/>
              </a:ext>
            </a:extLst>
          </p:cNvPr>
          <p:cNvSpPr txBox="1">
            <a:spLocks/>
          </p:cNvSpPr>
          <p:nvPr/>
        </p:nvSpPr>
        <p:spPr>
          <a:xfrm>
            <a:off x="508993" y="501255"/>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2.3.2	</a:t>
            </a:r>
            <a:r>
              <a:rPr lang="zh-CN" altLang="en-US" sz="3200" b="1" dirty="0">
                <a:latin typeface="黑体" pitchFamily="2" charset="-122"/>
                <a:ea typeface="黑体" pitchFamily="2" charset="-122"/>
              </a:rPr>
              <a:t>关系运算符</a:t>
            </a:r>
            <a:endParaRPr lang="zh-CN" altLang="en-US" sz="3200" b="1" dirty="0">
              <a:latin typeface="+mj-ea"/>
            </a:endParaRPr>
          </a:p>
        </p:txBody>
      </p:sp>
      <p:pic>
        <p:nvPicPr>
          <p:cNvPr id="6" name="图片 5">
            <a:extLst>
              <a:ext uri="{FF2B5EF4-FFF2-40B4-BE49-F238E27FC236}">
                <a16:creationId xmlns:a16="http://schemas.microsoft.com/office/drawing/2014/main" id="{3AF10703-4242-4D68-A2A9-7261ACB5CDAA}"/>
              </a:ext>
            </a:extLst>
          </p:cNvPr>
          <p:cNvPicPr>
            <a:picLocks noChangeAspect="1"/>
          </p:cNvPicPr>
          <p:nvPr/>
        </p:nvPicPr>
        <p:blipFill>
          <a:blip r:embed="rId2"/>
          <a:stretch>
            <a:fillRect/>
          </a:stretch>
        </p:blipFill>
        <p:spPr>
          <a:xfrm>
            <a:off x="163657" y="1973517"/>
            <a:ext cx="11524636" cy="3135379"/>
          </a:xfrm>
          <a:prstGeom prst="rect">
            <a:avLst/>
          </a:prstGeom>
        </p:spPr>
      </p:pic>
    </p:spTree>
    <p:extLst>
      <p:ext uri="{BB962C8B-B14F-4D97-AF65-F5344CB8AC3E}">
        <p14:creationId xmlns:p14="http://schemas.microsoft.com/office/powerpoint/2010/main" val="245980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0D539D6-986B-41F0-B248-7C8EDCFEE391}"/>
              </a:ext>
            </a:extLst>
          </p:cNvPr>
          <p:cNvSpPr txBox="1">
            <a:spLocks/>
          </p:cNvSpPr>
          <p:nvPr/>
        </p:nvSpPr>
        <p:spPr>
          <a:xfrm>
            <a:off x="508993" y="501255"/>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2.3.3	</a:t>
            </a:r>
            <a:r>
              <a:rPr lang="zh-CN" altLang="en-US" sz="3200" b="1" dirty="0">
                <a:latin typeface="黑体" pitchFamily="2" charset="-122"/>
                <a:ea typeface="黑体" pitchFamily="2" charset="-122"/>
              </a:rPr>
              <a:t>移位运算符</a:t>
            </a:r>
            <a:endParaRPr lang="zh-CN" altLang="en-US" sz="3200" b="1" dirty="0">
              <a:latin typeface="+mj-ea"/>
            </a:endParaRPr>
          </a:p>
        </p:txBody>
      </p:sp>
      <p:pic>
        <p:nvPicPr>
          <p:cNvPr id="5" name="图片 4">
            <a:extLst>
              <a:ext uri="{FF2B5EF4-FFF2-40B4-BE49-F238E27FC236}">
                <a16:creationId xmlns:a16="http://schemas.microsoft.com/office/drawing/2014/main" id="{40D3681A-046C-4AB7-8D5B-C6028631803F}"/>
              </a:ext>
            </a:extLst>
          </p:cNvPr>
          <p:cNvPicPr>
            <a:picLocks noChangeAspect="1"/>
          </p:cNvPicPr>
          <p:nvPr/>
        </p:nvPicPr>
        <p:blipFill>
          <a:blip r:embed="rId2"/>
          <a:stretch>
            <a:fillRect/>
          </a:stretch>
        </p:blipFill>
        <p:spPr>
          <a:xfrm>
            <a:off x="422683" y="1983385"/>
            <a:ext cx="9934993" cy="2764784"/>
          </a:xfrm>
          <a:prstGeom prst="rect">
            <a:avLst/>
          </a:prstGeom>
        </p:spPr>
      </p:pic>
    </p:spTree>
    <p:extLst>
      <p:ext uri="{BB962C8B-B14F-4D97-AF65-F5344CB8AC3E}">
        <p14:creationId xmlns:p14="http://schemas.microsoft.com/office/powerpoint/2010/main" val="2830524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1F0B3BC-0D5C-4081-A475-787644B8F01F}"/>
              </a:ext>
            </a:extLst>
          </p:cNvPr>
          <p:cNvPicPr>
            <a:picLocks noChangeAspect="1"/>
          </p:cNvPicPr>
          <p:nvPr/>
        </p:nvPicPr>
        <p:blipFill>
          <a:blip r:embed="rId2"/>
          <a:stretch>
            <a:fillRect/>
          </a:stretch>
        </p:blipFill>
        <p:spPr>
          <a:xfrm>
            <a:off x="570714" y="1983340"/>
            <a:ext cx="9645110" cy="3133945"/>
          </a:xfrm>
          <a:prstGeom prst="rect">
            <a:avLst/>
          </a:prstGeom>
        </p:spPr>
      </p:pic>
      <p:sp>
        <p:nvSpPr>
          <p:cNvPr id="5" name="标题 1">
            <a:extLst>
              <a:ext uri="{FF2B5EF4-FFF2-40B4-BE49-F238E27FC236}">
                <a16:creationId xmlns:a16="http://schemas.microsoft.com/office/drawing/2014/main" id="{EDE9F31D-89BF-4C67-802E-12A2D4064616}"/>
              </a:ext>
            </a:extLst>
          </p:cNvPr>
          <p:cNvSpPr txBox="1">
            <a:spLocks/>
          </p:cNvSpPr>
          <p:nvPr/>
        </p:nvSpPr>
        <p:spPr>
          <a:xfrm>
            <a:off x="570714" y="551575"/>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2.3.4	</a:t>
            </a:r>
            <a:r>
              <a:rPr lang="zh-CN" altLang="en-US" sz="3200" b="1" dirty="0">
                <a:latin typeface="黑体" pitchFamily="2" charset="-122"/>
                <a:ea typeface="黑体" pitchFamily="2" charset="-122"/>
              </a:rPr>
              <a:t>移位运算符</a:t>
            </a:r>
            <a:endParaRPr lang="zh-CN" altLang="en-US" sz="3200" b="1" dirty="0">
              <a:latin typeface="+mj-ea"/>
            </a:endParaRPr>
          </a:p>
        </p:txBody>
      </p:sp>
    </p:spTree>
    <p:extLst>
      <p:ext uri="{BB962C8B-B14F-4D97-AF65-F5344CB8AC3E}">
        <p14:creationId xmlns:p14="http://schemas.microsoft.com/office/powerpoint/2010/main" val="2457154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4B92371-EC20-4861-B03B-FB76BBF79C51}"/>
              </a:ext>
            </a:extLst>
          </p:cNvPr>
          <p:cNvSpPr txBox="1">
            <a:spLocks/>
          </p:cNvSpPr>
          <p:nvPr/>
        </p:nvSpPr>
        <p:spPr>
          <a:xfrm>
            <a:off x="570714" y="551575"/>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2.3.5	</a:t>
            </a:r>
            <a:r>
              <a:rPr lang="zh-CN" altLang="en-US" sz="3200" b="1" dirty="0">
                <a:latin typeface="黑体" pitchFamily="2" charset="-122"/>
                <a:ea typeface="黑体" pitchFamily="2" charset="-122"/>
              </a:rPr>
              <a:t>运算符优先级</a:t>
            </a:r>
            <a:endParaRPr lang="zh-CN" altLang="en-US" sz="3200" b="1" dirty="0">
              <a:latin typeface="+mj-ea"/>
            </a:endParaRPr>
          </a:p>
        </p:txBody>
      </p:sp>
      <p:pic>
        <p:nvPicPr>
          <p:cNvPr id="5" name="图片 4">
            <a:extLst>
              <a:ext uri="{FF2B5EF4-FFF2-40B4-BE49-F238E27FC236}">
                <a16:creationId xmlns:a16="http://schemas.microsoft.com/office/drawing/2014/main" id="{1B5616C7-FA96-4480-ADC4-CD28C00A73BF}"/>
              </a:ext>
            </a:extLst>
          </p:cNvPr>
          <p:cNvPicPr>
            <a:picLocks noChangeAspect="1"/>
          </p:cNvPicPr>
          <p:nvPr/>
        </p:nvPicPr>
        <p:blipFill>
          <a:blip r:embed="rId2"/>
          <a:stretch>
            <a:fillRect/>
          </a:stretch>
        </p:blipFill>
        <p:spPr>
          <a:xfrm>
            <a:off x="1507659" y="1433906"/>
            <a:ext cx="7448550" cy="4476750"/>
          </a:xfrm>
          <a:prstGeom prst="rect">
            <a:avLst/>
          </a:prstGeom>
        </p:spPr>
      </p:pic>
    </p:spTree>
    <p:extLst>
      <p:ext uri="{BB962C8B-B14F-4D97-AF65-F5344CB8AC3E}">
        <p14:creationId xmlns:p14="http://schemas.microsoft.com/office/powerpoint/2010/main" val="2319591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518140E-56E6-49F0-B0D2-4CBD7D29CB7F}"/>
              </a:ext>
            </a:extLst>
          </p:cNvPr>
          <p:cNvSpPr>
            <a:spLocks noGrp="1"/>
          </p:cNvSpPr>
          <p:nvPr>
            <p:ph type="title"/>
          </p:nvPr>
        </p:nvSpPr>
        <p:spPr>
          <a:xfrm>
            <a:off x="593129" y="306854"/>
            <a:ext cx="6364287" cy="1000125"/>
          </a:xfrm>
        </p:spPr>
        <p:txBody>
          <a:bodyPr/>
          <a:lstStyle/>
          <a:p>
            <a:pPr>
              <a:defRPr/>
            </a:pPr>
            <a:r>
              <a:rPr lang="zh-CN" altLang="en-US" sz="3600" b="1" dirty="0">
                <a:latin typeface="微软雅黑" panose="020B0503020204020204" pitchFamily="34" charset="-122"/>
                <a:ea typeface="微软雅黑" panose="020B0503020204020204" pitchFamily="34" charset="-122"/>
              </a:rPr>
              <a:t>三、</a:t>
            </a:r>
            <a:r>
              <a:rPr lang="en-US" altLang="zh-CN" b="1" dirty="0"/>
              <a:t> </a:t>
            </a:r>
            <a:r>
              <a:rPr lang="en-US" altLang="zh-CN" b="1" dirty="0">
                <a:latin typeface="微软雅黑" panose="020B0503020204020204" pitchFamily="34" charset="-122"/>
                <a:ea typeface="微软雅黑" panose="020B0503020204020204" pitchFamily="34" charset="-122"/>
              </a:rPr>
              <a:t>VHDL </a:t>
            </a:r>
            <a:r>
              <a:rPr lang="zh-CN" altLang="en-US" b="1" dirty="0">
                <a:latin typeface="微软雅黑" panose="020B0503020204020204" pitchFamily="34" charset="-122"/>
                <a:ea typeface="微软雅黑" panose="020B0503020204020204" pitchFamily="34" charset="-122"/>
              </a:rPr>
              <a:t>语法基础</a:t>
            </a:r>
            <a:endParaRPr lang="zh-CN" altLang="en-US" sz="3600" b="1" dirty="0">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633AD51A-E9AB-4EE6-9D77-DB9E142844DC}"/>
              </a:ext>
            </a:extLst>
          </p:cNvPr>
          <p:cNvSpPr txBox="1">
            <a:spLocks/>
          </p:cNvSpPr>
          <p:nvPr/>
        </p:nvSpPr>
        <p:spPr>
          <a:xfrm>
            <a:off x="593129" y="1020977"/>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3.1 </a:t>
            </a:r>
            <a:r>
              <a:rPr lang="zh-CN" altLang="zh-CN" sz="3200" dirty="0"/>
              <a:t>并行语句与顺序语句</a:t>
            </a:r>
            <a:endParaRPr lang="zh-CN" altLang="en-US" sz="3200" b="1" dirty="0">
              <a:latin typeface="+mj-ea"/>
            </a:endParaRPr>
          </a:p>
        </p:txBody>
      </p:sp>
      <p:graphicFrame>
        <p:nvGraphicFramePr>
          <p:cNvPr id="6" name="Object 8">
            <a:extLst>
              <a:ext uri="{FF2B5EF4-FFF2-40B4-BE49-F238E27FC236}">
                <a16:creationId xmlns:a16="http://schemas.microsoft.com/office/drawing/2014/main" id="{6CCEBB76-DACC-400C-A9B9-AA3F83C2E820}"/>
              </a:ext>
            </a:extLst>
          </p:cNvPr>
          <p:cNvGraphicFramePr>
            <a:graphicFrameLocks noChangeAspect="1"/>
          </p:cNvGraphicFramePr>
          <p:nvPr>
            <p:extLst>
              <p:ext uri="{D42A27DB-BD31-4B8C-83A1-F6EECF244321}">
                <p14:modId xmlns:p14="http://schemas.microsoft.com/office/powerpoint/2010/main" val="3771452954"/>
              </p:ext>
            </p:extLst>
          </p:nvPr>
        </p:nvGraphicFramePr>
        <p:xfrm>
          <a:off x="5869498" y="2163977"/>
          <a:ext cx="3429000" cy="2905125"/>
        </p:xfrm>
        <a:graphic>
          <a:graphicData uri="http://schemas.openxmlformats.org/presentationml/2006/ole">
            <mc:AlternateContent xmlns:mc="http://schemas.openxmlformats.org/markup-compatibility/2006">
              <mc:Choice xmlns:v="urn:schemas-microsoft-com:vml" Requires="v">
                <p:oleObj spid="_x0000_s2090" name="图片" r:id="rId3" imgW="1555930" imgH="1304679" progId="Word.Picture.8">
                  <p:embed/>
                </p:oleObj>
              </mc:Choice>
              <mc:Fallback>
                <p:oleObj name="图片" r:id="rId3" imgW="1555930" imgH="1304679" progId="Word.Picture.8">
                  <p:embed/>
                  <p:pic>
                    <p:nvPicPr>
                      <p:cNvPr id="1026" name="Object 8">
                        <a:extLst>
                          <a:ext uri="{FF2B5EF4-FFF2-40B4-BE49-F238E27FC236}">
                            <a16:creationId xmlns:a16="http://schemas.microsoft.com/office/drawing/2014/main" id="{14E60AFF-B336-424F-8EDE-47FB3D500D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9498" y="2163977"/>
                        <a:ext cx="3429000" cy="290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7">
            <a:extLst>
              <a:ext uri="{FF2B5EF4-FFF2-40B4-BE49-F238E27FC236}">
                <a16:creationId xmlns:a16="http://schemas.microsoft.com/office/drawing/2014/main" id="{97DABB33-EE0B-4D75-8F34-D1E30360D5D8}"/>
              </a:ext>
            </a:extLst>
          </p:cNvPr>
          <p:cNvSpPr>
            <a:spLocks noGrp="1"/>
          </p:cNvSpPr>
          <p:nvPr>
            <p:ph idx="1"/>
          </p:nvPr>
        </p:nvSpPr>
        <p:spPr>
          <a:xfrm>
            <a:off x="593129" y="2021102"/>
            <a:ext cx="4676862" cy="4523763"/>
          </a:xfrm>
        </p:spPr>
        <p:txBody>
          <a:bodyPr>
            <a:normAutofit/>
          </a:bodyPr>
          <a:lstStyle/>
          <a:p>
            <a:r>
              <a:rPr lang="zh-CN" altLang="zh-CN" sz="2400" dirty="0">
                <a:latin typeface="黑体" panose="02010609060101010101" pitchFamily="49" charset="-122"/>
                <a:ea typeface="黑体" panose="02010609060101010101" pitchFamily="49" charset="-122"/>
              </a:rPr>
              <a:t>用</a:t>
            </a:r>
            <a:r>
              <a:rPr lang="en-US" altLang="zh-CN" sz="2400" dirty="0">
                <a:latin typeface="黑体" panose="02010609060101010101" pitchFamily="49" charset="-122"/>
                <a:ea typeface="黑体" panose="02010609060101010101" pitchFamily="49" charset="-122"/>
              </a:rPr>
              <a:t>VHDL</a:t>
            </a:r>
            <a:r>
              <a:rPr lang="zh-CN" altLang="zh-CN" sz="2400" dirty="0">
                <a:latin typeface="黑体" panose="02010609060101010101" pitchFamily="49" charset="-122"/>
                <a:ea typeface="黑体" panose="02010609060101010101" pitchFamily="49" charset="-122"/>
              </a:rPr>
              <a:t>语言设计的结构体是由多个并行语句构成的。根据这一点，可以认为</a:t>
            </a:r>
            <a:r>
              <a:rPr lang="en-US" altLang="zh-CN" sz="2400" dirty="0">
                <a:latin typeface="黑体" panose="02010609060101010101" pitchFamily="49" charset="-122"/>
                <a:ea typeface="黑体" panose="02010609060101010101" pitchFamily="49" charset="-122"/>
              </a:rPr>
              <a:t>VHDL</a:t>
            </a:r>
            <a:r>
              <a:rPr lang="zh-CN" altLang="zh-CN" sz="2400" dirty="0">
                <a:latin typeface="黑体" panose="02010609060101010101" pitchFamily="49" charset="-122"/>
                <a:ea typeface="黑体" panose="02010609060101010101" pitchFamily="49" charset="-122"/>
              </a:rPr>
              <a:t>语言是并发执行语言。结构体中的多个并行语句的书写顺序无关紧要。每个并行语句表示一个功能单元，多个功能单元组织成一个结构体，如图所示。</a:t>
            </a: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2274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7037C0E-778D-4F95-B6B3-9F46E3B502CD}"/>
              </a:ext>
            </a:extLst>
          </p:cNvPr>
          <p:cNvSpPr>
            <a:spLocks noGrp="1"/>
          </p:cNvSpPr>
          <p:nvPr>
            <p:ph type="title"/>
          </p:nvPr>
        </p:nvSpPr>
        <p:spPr>
          <a:xfrm>
            <a:off x="677334" y="419331"/>
            <a:ext cx="5721350" cy="1000125"/>
          </a:xfrm>
        </p:spPr>
        <p:txBody>
          <a:bodyPr/>
          <a:lstStyle/>
          <a:p>
            <a:pPr eaLnBrk="1" hangingPunct="1">
              <a:defRPr/>
            </a:pPr>
            <a:r>
              <a:rPr lang="en-US" altLang="zh-CN" sz="3600" dirty="0">
                <a:latin typeface="微软雅黑" panose="020B0503020204020204" pitchFamily="34" charset="-122"/>
                <a:ea typeface="微软雅黑" panose="020B0503020204020204" pitchFamily="34" charset="-122"/>
              </a:rPr>
              <a:t>1 </a:t>
            </a:r>
            <a:r>
              <a:rPr lang="zh-CN" altLang="en-US" sz="3600" dirty="0">
                <a:latin typeface="微软雅黑" panose="020B0503020204020204" pitchFamily="34" charset="-122"/>
                <a:ea typeface="微软雅黑" panose="020B0503020204020204" pitchFamily="34" charset="-122"/>
              </a:rPr>
              <a:t>、</a:t>
            </a:r>
            <a:r>
              <a:rPr lang="zh-CN" altLang="zh-CN" sz="3600" dirty="0">
                <a:latin typeface="微软雅黑" panose="020B0503020204020204" pitchFamily="34" charset="-122"/>
                <a:ea typeface="微软雅黑" panose="020B0503020204020204" pitchFamily="34" charset="-122"/>
              </a:rPr>
              <a:t>实体</a:t>
            </a:r>
            <a:endParaRPr lang="zh-CN" altLang="en-US" sz="3600" b="1" dirty="0">
              <a:latin typeface="微软雅黑" panose="020B0503020204020204" pitchFamily="34" charset="-122"/>
              <a:ea typeface="微软雅黑" panose="020B0503020204020204" pitchFamily="34" charset="-122"/>
            </a:endParaRPr>
          </a:p>
        </p:txBody>
      </p:sp>
      <p:sp>
        <p:nvSpPr>
          <p:cNvPr id="5" name="内容占位符 7">
            <a:extLst>
              <a:ext uri="{FF2B5EF4-FFF2-40B4-BE49-F238E27FC236}">
                <a16:creationId xmlns:a16="http://schemas.microsoft.com/office/drawing/2014/main" id="{34058BE7-7EDD-4A7A-BF10-35D87B91AAC7}"/>
              </a:ext>
            </a:extLst>
          </p:cNvPr>
          <p:cNvSpPr>
            <a:spLocks noGrp="1"/>
          </p:cNvSpPr>
          <p:nvPr>
            <p:ph idx="1"/>
          </p:nvPr>
        </p:nvSpPr>
        <p:spPr>
          <a:xfrm>
            <a:off x="677334" y="1188221"/>
            <a:ext cx="8229600" cy="4840288"/>
          </a:xfrm>
        </p:spPr>
        <p:txBody>
          <a:bodyPr>
            <a:normAutofit/>
          </a:bodyPr>
          <a:lstStyle/>
          <a:p>
            <a:r>
              <a:rPr lang="zh-CN" altLang="zh-CN" sz="2400" dirty="0">
                <a:latin typeface="黑体" panose="02010609060101010101" pitchFamily="49" charset="-122"/>
                <a:ea typeface="黑体" panose="02010609060101010101" pitchFamily="49" charset="-122"/>
              </a:rPr>
              <a:t>实体（</a:t>
            </a:r>
            <a:r>
              <a:rPr lang="en-US" altLang="zh-CN" sz="2400" dirty="0">
                <a:latin typeface="黑体" panose="02010609060101010101" pitchFamily="49" charset="-122"/>
                <a:ea typeface="黑体" panose="02010609060101010101" pitchFamily="49" charset="-122"/>
              </a:rPr>
              <a:t>Entity</a:t>
            </a:r>
            <a:r>
              <a:rPr lang="zh-CN" altLang="zh-CN" sz="2400" dirty="0">
                <a:latin typeface="黑体" panose="02010609060101010101" pitchFamily="49" charset="-122"/>
                <a:ea typeface="黑体" panose="02010609060101010101" pitchFamily="49" charset="-122"/>
              </a:rPr>
              <a:t>）提供了被设计系统或器件的公共信息，指明了输入与输出引脚。实体由实体名、类型说明、端口说明、实体说明部分和实体语句部分组成。</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实体一般格式为：</a:t>
            </a:r>
          </a:p>
          <a:p>
            <a:pPr marL="0" indent="0">
              <a:buNone/>
            </a:pPr>
            <a:r>
              <a:rPr lang="en-US" altLang="zh-CN" sz="2400" b="1" dirty="0">
                <a:latin typeface="黑体" panose="02010609060101010101" pitchFamily="49" charset="-122"/>
                <a:ea typeface="黑体" panose="02010609060101010101" pitchFamily="49" charset="-122"/>
              </a:rPr>
              <a:t>	ENTITY</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实体名 </a:t>
            </a:r>
            <a:r>
              <a:rPr lang="en-US" altLang="zh-CN" sz="2400" b="1" dirty="0">
                <a:latin typeface="黑体" panose="02010609060101010101" pitchFamily="49" charset="-122"/>
                <a:ea typeface="黑体" panose="02010609060101010101" pitchFamily="49" charset="-122"/>
              </a:rPr>
              <a:t>IS</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b="1" dirty="0">
                <a:latin typeface="黑体" panose="02010609060101010101" pitchFamily="49" charset="-122"/>
                <a:ea typeface="黑体" panose="02010609060101010101" pitchFamily="49" charset="-122"/>
              </a:rPr>
              <a:t>	PORT</a:t>
            </a:r>
            <a:r>
              <a:rPr lang="zh-CN" altLang="zh-CN" sz="2400" dirty="0">
                <a:latin typeface="黑体" panose="02010609060101010101" pitchFamily="49" charset="-122"/>
                <a:ea typeface="黑体" panose="02010609060101010101" pitchFamily="49" charset="-122"/>
              </a:rPr>
              <a:t>语句</a:t>
            </a:r>
            <a:r>
              <a:rPr lang="en-US" altLang="zh-CN" sz="2400" dirty="0">
                <a:latin typeface="黑体" panose="02010609060101010101" pitchFamily="49" charset="-122"/>
                <a:ea typeface="黑体" panose="02010609060101010101" pitchFamily="49" charset="-122"/>
              </a:rPr>
              <a:t>;         	</a:t>
            </a:r>
          </a:p>
          <a:p>
            <a:pPr marL="0" indent="0">
              <a:buNone/>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实体说明部分</a:t>
            </a:r>
            <a:r>
              <a:rPr lang="en-US" altLang="zh-CN"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BEGIN</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实体语句部分</a:t>
            </a:r>
            <a:r>
              <a:rPr lang="en-US" altLang="zh-CN"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b="1" dirty="0">
                <a:latin typeface="黑体" panose="02010609060101010101" pitchFamily="49" charset="-122"/>
                <a:ea typeface="黑体" panose="02010609060101010101" pitchFamily="49" charset="-122"/>
              </a:rPr>
              <a:t>	END</a:t>
            </a:r>
            <a:r>
              <a:rPr lang="en-US" altLang="zh-CN" sz="2400"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ENTITY</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实体名</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a:t>
            </a: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03895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D8D6B9D-E77B-4F3F-9957-6325294A5593}"/>
              </a:ext>
            </a:extLst>
          </p:cNvPr>
          <p:cNvSpPr txBox="1">
            <a:spLocks/>
          </p:cNvSpPr>
          <p:nvPr/>
        </p:nvSpPr>
        <p:spPr>
          <a:xfrm>
            <a:off x="570714" y="551575"/>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3.1.1	</a:t>
            </a:r>
            <a:r>
              <a:rPr lang="zh-CN" altLang="en-US" sz="3200" b="1" dirty="0">
                <a:latin typeface="黑体" pitchFamily="2" charset="-122"/>
                <a:ea typeface="黑体" pitchFamily="2" charset="-122"/>
              </a:rPr>
              <a:t>并行语句类型</a:t>
            </a:r>
            <a:endParaRPr lang="zh-CN" altLang="en-US" sz="3200" b="1" dirty="0">
              <a:latin typeface="+mj-ea"/>
            </a:endParaRPr>
          </a:p>
        </p:txBody>
      </p:sp>
      <p:sp>
        <p:nvSpPr>
          <p:cNvPr id="5" name="内容占位符 7">
            <a:extLst>
              <a:ext uri="{FF2B5EF4-FFF2-40B4-BE49-F238E27FC236}">
                <a16:creationId xmlns:a16="http://schemas.microsoft.com/office/drawing/2014/main" id="{5B57D6EB-C5CA-4AB9-B32A-23AEEE567B99}"/>
              </a:ext>
            </a:extLst>
          </p:cNvPr>
          <p:cNvSpPr>
            <a:spLocks noGrp="1"/>
          </p:cNvSpPr>
          <p:nvPr>
            <p:ph idx="1"/>
          </p:nvPr>
        </p:nvSpPr>
        <p:spPr>
          <a:xfrm>
            <a:off x="1346434" y="1465975"/>
            <a:ext cx="8229600" cy="4525963"/>
          </a:xfrm>
        </p:spPr>
        <p:txBody>
          <a:bodyPr/>
          <a:lstStyle/>
          <a:p>
            <a:pPr marL="0" indent="0">
              <a:buNone/>
            </a:pPr>
            <a:r>
              <a:rPr lang="en-US" altLang="zh-CN" sz="2400" dirty="0"/>
              <a:t>VHDL</a:t>
            </a:r>
            <a:r>
              <a:rPr lang="zh-CN" altLang="zh-CN" sz="2400" dirty="0"/>
              <a:t>语言是并行处理语言，能够并行处理的语句有：</a:t>
            </a:r>
          </a:p>
          <a:p>
            <a:r>
              <a:rPr lang="en-US" altLang="zh-CN" sz="2400" dirty="0">
                <a:solidFill>
                  <a:srgbClr val="FF0000"/>
                </a:solidFill>
              </a:rPr>
              <a:t>process                        		     -- </a:t>
            </a:r>
            <a:r>
              <a:rPr lang="zh-CN" altLang="zh-CN" sz="2400" dirty="0">
                <a:solidFill>
                  <a:srgbClr val="FF0000"/>
                </a:solidFill>
              </a:rPr>
              <a:t>进程语句</a:t>
            </a:r>
          </a:p>
          <a:p>
            <a:r>
              <a:rPr lang="en-US" altLang="zh-CN" sz="2400" dirty="0"/>
              <a:t>concurrent signal assignment 	-- </a:t>
            </a:r>
            <a:r>
              <a:rPr lang="zh-CN" altLang="zh-CN" sz="2400" dirty="0"/>
              <a:t>并发信号代入语句</a:t>
            </a:r>
          </a:p>
          <a:p>
            <a:r>
              <a:rPr lang="en-US" altLang="zh-CN" sz="2400" dirty="0"/>
              <a:t>concurrent procedure call      	-- </a:t>
            </a:r>
            <a:r>
              <a:rPr lang="zh-CN" altLang="zh-CN" sz="2400" dirty="0"/>
              <a:t>并发过程调用语句</a:t>
            </a:r>
          </a:p>
          <a:p>
            <a:r>
              <a:rPr lang="en-US" altLang="zh-CN" sz="2400" dirty="0"/>
              <a:t>block	                        		     -- </a:t>
            </a:r>
            <a:r>
              <a:rPr lang="zh-CN" altLang="zh-CN" sz="2400" dirty="0"/>
              <a:t>模块语句</a:t>
            </a:r>
          </a:p>
          <a:p>
            <a:r>
              <a:rPr lang="en-US" altLang="zh-CN" sz="2400" dirty="0"/>
              <a:t>assert	                        		     -- </a:t>
            </a:r>
            <a:r>
              <a:rPr lang="zh-CN" altLang="zh-CN" sz="2400" dirty="0"/>
              <a:t>并行断言语句</a:t>
            </a:r>
          </a:p>
          <a:p>
            <a:r>
              <a:rPr lang="en-US" altLang="zh-CN" sz="2400" dirty="0" err="1"/>
              <a:t>generte</a:t>
            </a:r>
            <a:r>
              <a:rPr lang="en-US" altLang="zh-CN" sz="2400" dirty="0"/>
              <a:t>	                        		-- </a:t>
            </a:r>
            <a:r>
              <a:rPr lang="zh-CN" altLang="zh-CN" sz="2400" dirty="0"/>
              <a:t>重复结构生成语句</a:t>
            </a:r>
          </a:p>
          <a:p>
            <a:r>
              <a:rPr lang="en-US" altLang="zh-CN" sz="2400" dirty="0"/>
              <a:t>generic                          		-- </a:t>
            </a:r>
            <a:r>
              <a:rPr lang="zh-CN" altLang="zh-CN" sz="2400" dirty="0"/>
              <a:t>元件参数化语句</a:t>
            </a: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72459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B644424-D212-4940-B88D-1B09F793D890}"/>
              </a:ext>
            </a:extLst>
          </p:cNvPr>
          <p:cNvSpPr txBox="1">
            <a:spLocks/>
          </p:cNvSpPr>
          <p:nvPr/>
        </p:nvSpPr>
        <p:spPr>
          <a:xfrm>
            <a:off x="570714" y="551575"/>
            <a:ext cx="572135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3.1.2	</a:t>
            </a:r>
            <a:r>
              <a:rPr lang="zh-CN" altLang="en-US" sz="3200" b="1" dirty="0">
                <a:latin typeface="黑体" pitchFamily="2" charset="-122"/>
                <a:ea typeface="黑体" pitchFamily="2" charset="-122"/>
              </a:rPr>
              <a:t>串行语句类型</a:t>
            </a:r>
            <a:endParaRPr lang="zh-CN" altLang="en-US" sz="3200" b="1" dirty="0">
              <a:latin typeface="+mj-ea"/>
            </a:endParaRPr>
          </a:p>
        </p:txBody>
      </p:sp>
      <p:sp>
        <p:nvSpPr>
          <p:cNvPr id="5" name="内容占位符 7">
            <a:extLst>
              <a:ext uri="{FF2B5EF4-FFF2-40B4-BE49-F238E27FC236}">
                <a16:creationId xmlns:a16="http://schemas.microsoft.com/office/drawing/2014/main" id="{341DC306-0AD5-4A44-8EA7-3081033C5A40}"/>
              </a:ext>
            </a:extLst>
          </p:cNvPr>
          <p:cNvSpPr>
            <a:spLocks noGrp="1"/>
          </p:cNvSpPr>
          <p:nvPr>
            <p:ph idx="1"/>
          </p:nvPr>
        </p:nvSpPr>
        <p:spPr>
          <a:xfrm>
            <a:off x="570713" y="1327820"/>
            <a:ext cx="5007965" cy="4471988"/>
          </a:xfrm>
        </p:spPr>
        <p:txBody>
          <a:bodyPr>
            <a:normAutofit/>
          </a:bodyPr>
          <a:lstStyle/>
          <a:p>
            <a:r>
              <a:rPr lang="zh-CN" altLang="zh-CN" sz="2400" dirty="0"/>
              <a:t>通常，顺序语句（</a:t>
            </a:r>
            <a:r>
              <a:rPr lang="en-US" altLang="zh-CN" sz="2400" dirty="0"/>
              <a:t>Sequential Statement</a:t>
            </a:r>
            <a:r>
              <a:rPr lang="zh-CN" altLang="zh-CN" sz="2400" dirty="0"/>
              <a:t>）具有如下特征：</a:t>
            </a:r>
          </a:p>
          <a:p>
            <a:pPr>
              <a:buFont typeface="Wingdings 2" panose="05020102010507070707" pitchFamily="18" charset="2"/>
              <a:buNone/>
            </a:pPr>
            <a:r>
              <a:rPr lang="zh-CN" altLang="zh-CN" sz="2400" dirty="0"/>
              <a:t>（</a:t>
            </a:r>
            <a:r>
              <a:rPr lang="en-US" altLang="zh-CN" sz="2400" dirty="0"/>
              <a:t>1</a:t>
            </a:r>
            <a:r>
              <a:rPr lang="zh-CN" altLang="zh-CN" sz="2400" dirty="0"/>
              <a:t>）</a:t>
            </a:r>
            <a:r>
              <a:rPr lang="zh-CN" altLang="zh-CN" sz="2400" dirty="0">
                <a:solidFill>
                  <a:srgbClr val="FF0000"/>
                </a:solidFill>
              </a:rPr>
              <a:t>顺序语句只能出现在进程、过程、函数和模块中。</a:t>
            </a:r>
          </a:p>
          <a:p>
            <a:pPr>
              <a:buFont typeface="Wingdings 2" panose="05020102010507070707" pitchFamily="18" charset="2"/>
              <a:buNone/>
            </a:pPr>
            <a:r>
              <a:rPr lang="zh-CN" altLang="zh-CN" sz="2400" dirty="0"/>
              <a:t>（</a:t>
            </a:r>
            <a:r>
              <a:rPr lang="en-US" altLang="zh-CN" sz="2400" dirty="0"/>
              <a:t>2</a:t>
            </a:r>
            <a:r>
              <a:rPr lang="zh-CN" altLang="zh-CN" sz="2400" dirty="0"/>
              <a:t>）顺序语句适于描述的系统行为有：时序流、控制流、</a:t>
            </a:r>
            <a:r>
              <a:rPr lang="zh-CN" altLang="zh-CN" sz="2400" dirty="0">
                <a:solidFill>
                  <a:srgbClr val="FF0000"/>
                </a:solidFill>
              </a:rPr>
              <a:t>条件分支</a:t>
            </a:r>
            <a:r>
              <a:rPr lang="zh-CN" altLang="zh-CN" sz="2400" dirty="0"/>
              <a:t>和迭代算法等。</a:t>
            </a:r>
          </a:p>
          <a:p>
            <a:pPr>
              <a:buFont typeface="Wingdings 2" panose="05020102010507070707" pitchFamily="18" charset="2"/>
              <a:buNone/>
            </a:pPr>
            <a:r>
              <a:rPr lang="zh-CN" altLang="zh-CN" sz="2400" dirty="0"/>
              <a:t>（</a:t>
            </a:r>
            <a:r>
              <a:rPr lang="en-US" altLang="zh-CN" sz="2400" dirty="0"/>
              <a:t>3</a:t>
            </a:r>
            <a:r>
              <a:rPr lang="zh-CN" altLang="zh-CN" sz="2400" dirty="0"/>
              <a:t>）顺序语句的操作有</a:t>
            </a:r>
            <a:r>
              <a:rPr lang="zh-CN" altLang="zh-CN" sz="2400" dirty="0">
                <a:solidFill>
                  <a:srgbClr val="FF0000"/>
                </a:solidFill>
              </a:rPr>
              <a:t>算术、逻辑运算、信号、变量的赋值、函数调用</a:t>
            </a:r>
            <a:r>
              <a:rPr lang="zh-CN" altLang="zh-CN" sz="2400" dirty="0"/>
              <a:t>等。</a:t>
            </a:r>
            <a:endParaRPr lang="zh-CN" altLang="en-US" sz="2400" dirty="0">
              <a:latin typeface="黑体" panose="02010609060101010101" pitchFamily="49" charset="-122"/>
              <a:ea typeface="黑体" panose="02010609060101010101" pitchFamily="49" charset="-122"/>
            </a:endParaRPr>
          </a:p>
        </p:txBody>
      </p:sp>
      <p:sp>
        <p:nvSpPr>
          <p:cNvPr id="6" name="矩形 8">
            <a:extLst>
              <a:ext uri="{FF2B5EF4-FFF2-40B4-BE49-F238E27FC236}">
                <a16:creationId xmlns:a16="http://schemas.microsoft.com/office/drawing/2014/main" id="{DD4C993B-A5A8-4B21-944B-CDB56033A725}"/>
              </a:ext>
            </a:extLst>
          </p:cNvPr>
          <p:cNvSpPr>
            <a:spLocks noChangeArrowheads="1"/>
          </p:cNvSpPr>
          <p:nvPr/>
        </p:nvSpPr>
        <p:spPr bwMode="auto">
          <a:xfrm>
            <a:off x="6292064" y="1248256"/>
            <a:ext cx="2714625" cy="4006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a:solidFill>
                  <a:schemeClr val="tx1"/>
                </a:solidFill>
                <a:latin typeface="Arial" panose="020B0604020202020204" pitchFamily="34" charset="0"/>
                <a:ea typeface="华文楷体" panose="02010600040101010101" pitchFamily="2" charset="-122"/>
              </a:defRPr>
            </a:lvl1pPr>
            <a:lvl2pPr marL="742950" indent="-285750" eaLnBrk="0" hangingPunct="0">
              <a:defRPr>
                <a:solidFill>
                  <a:schemeClr val="tx1"/>
                </a:solidFill>
                <a:latin typeface="Arial" panose="020B0604020202020204" pitchFamily="34" charset="0"/>
                <a:ea typeface="华文楷体" panose="02010600040101010101" pitchFamily="2" charset="-122"/>
              </a:defRPr>
            </a:lvl2pPr>
            <a:lvl3pPr marL="1143000" indent="-228600" eaLnBrk="0" hangingPunct="0">
              <a:defRPr>
                <a:solidFill>
                  <a:schemeClr val="tx1"/>
                </a:solidFill>
                <a:latin typeface="Arial" panose="020B0604020202020204" pitchFamily="34" charset="0"/>
                <a:ea typeface="华文楷体" panose="02010600040101010101" pitchFamily="2" charset="-122"/>
              </a:defRPr>
            </a:lvl3pPr>
            <a:lvl4pPr marL="1600200" indent="-228600" eaLnBrk="0" hangingPunct="0">
              <a:defRPr>
                <a:solidFill>
                  <a:schemeClr val="tx1"/>
                </a:solidFill>
                <a:latin typeface="Arial" panose="020B0604020202020204" pitchFamily="34" charset="0"/>
                <a:ea typeface="华文楷体" panose="02010600040101010101" pitchFamily="2" charset="-122"/>
              </a:defRPr>
            </a:lvl4pPr>
            <a:lvl5pPr marL="2057400" indent="-228600" eaLnBrk="0" hangingPunct="0">
              <a:defRPr>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楷体" panose="02010600040101010101" pitchFamily="2" charset="-122"/>
              </a:defRPr>
            </a:lvl9pPr>
          </a:lstStyle>
          <a:p>
            <a:pPr>
              <a:spcBef>
                <a:spcPct val="20000"/>
              </a:spcBef>
              <a:buClr>
                <a:srgbClr val="477AB1"/>
              </a:buClr>
              <a:buSzPct val="50000"/>
              <a:buFont typeface="Wingdings 2" panose="05020102010507070707" pitchFamily="18" charset="2"/>
              <a:buChar char=""/>
            </a:pPr>
            <a:r>
              <a:rPr lang="en-US" altLang="zh-CN" sz="2400">
                <a:solidFill>
                  <a:srgbClr val="000000"/>
                </a:solidFill>
                <a:latin typeface="Cambria" panose="02040503050406030204" pitchFamily="18" charset="0"/>
              </a:rPr>
              <a:t>wait </a:t>
            </a:r>
            <a:r>
              <a:rPr lang="zh-CN" altLang="zh-CN" sz="2400">
                <a:solidFill>
                  <a:srgbClr val="000000"/>
                </a:solidFill>
                <a:latin typeface="Cambria" panose="02040503050406030204" pitchFamily="18" charset="0"/>
              </a:rPr>
              <a:t>语句</a:t>
            </a:r>
          </a:p>
          <a:p>
            <a:pPr>
              <a:spcBef>
                <a:spcPct val="20000"/>
              </a:spcBef>
              <a:buClr>
                <a:srgbClr val="477AB1"/>
              </a:buClr>
              <a:buSzPct val="50000"/>
              <a:buFont typeface="Wingdings 2" panose="05020102010507070707" pitchFamily="18" charset="2"/>
              <a:buChar char=""/>
            </a:pPr>
            <a:r>
              <a:rPr lang="en-US" altLang="zh-CN" sz="2400">
                <a:solidFill>
                  <a:srgbClr val="000000"/>
                </a:solidFill>
                <a:latin typeface="Cambria" panose="02040503050406030204" pitchFamily="18" charset="0"/>
              </a:rPr>
              <a:t>if   </a:t>
            </a:r>
            <a:r>
              <a:rPr lang="zh-CN" altLang="zh-CN" sz="2400">
                <a:solidFill>
                  <a:srgbClr val="000000"/>
                </a:solidFill>
                <a:latin typeface="Cambria" panose="02040503050406030204" pitchFamily="18" charset="0"/>
              </a:rPr>
              <a:t>语句</a:t>
            </a:r>
          </a:p>
          <a:p>
            <a:pPr>
              <a:spcBef>
                <a:spcPct val="20000"/>
              </a:spcBef>
              <a:buClr>
                <a:srgbClr val="477AB1"/>
              </a:buClr>
              <a:buSzPct val="50000"/>
              <a:buFont typeface="Wingdings 2" panose="05020102010507070707" pitchFamily="18" charset="2"/>
              <a:buChar char=""/>
            </a:pPr>
            <a:r>
              <a:rPr lang="en-US" altLang="zh-CN" sz="2400">
                <a:solidFill>
                  <a:srgbClr val="000000"/>
                </a:solidFill>
                <a:latin typeface="Cambria" panose="02040503050406030204" pitchFamily="18" charset="0"/>
              </a:rPr>
              <a:t>case </a:t>
            </a:r>
            <a:r>
              <a:rPr lang="zh-CN" altLang="zh-CN" sz="2400">
                <a:solidFill>
                  <a:srgbClr val="000000"/>
                </a:solidFill>
                <a:latin typeface="Cambria" panose="02040503050406030204" pitchFamily="18" charset="0"/>
              </a:rPr>
              <a:t>语句</a:t>
            </a:r>
          </a:p>
          <a:p>
            <a:pPr>
              <a:spcBef>
                <a:spcPct val="20000"/>
              </a:spcBef>
              <a:buClr>
                <a:srgbClr val="477AB1"/>
              </a:buClr>
              <a:buSzPct val="50000"/>
              <a:buFont typeface="Wingdings 2" panose="05020102010507070707" pitchFamily="18" charset="2"/>
              <a:buChar char=""/>
            </a:pPr>
            <a:r>
              <a:rPr lang="en-US" altLang="zh-CN" sz="2400">
                <a:solidFill>
                  <a:srgbClr val="000000"/>
                </a:solidFill>
                <a:latin typeface="Cambria" panose="02040503050406030204" pitchFamily="18" charset="0"/>
              </a:rPr>
              <a:t>loop </a:t>
            </a:r>
            <a:r>
              <a:rPr lang="zh-CN" altLang="zh-CN" sz="2400">
                <a:solidFill>
                  <a:srgbClr val="000000"/>
                </a:solidFill>
                <a:latin typeface="Cambria" panose="02040503050406030204" pitchFamily="18" charset="0"/>
              </a:rPr>
              <a:t>语句</a:t>
            </a:r>
          </a:p>
          <a:p>
            <a:pPr>
              <a:spcBef>
                <a:spcPct val="20000"/>
              </a:spcBef>
              <a:buClr>
                <a:srgbClr val="477AB1"/>
              </a:buClr>
              <a:buSzPct val="50000"/>
              <a:buFont typeface="Wingdings 2" panose="05020102010507070707" pitchFamily="18" charset="2"/>
              <a:buChar char=""/>
            </a:pPr>
            <a:r>
              <a:rPr lang="en-US" altLang="zh-CN" sz="2400">
                <a:solidFill>
                  <a:srgbClr val="000000"/>
                </a:solidFill>
                <a:latin typeface="Cambria" panose="02040503050406030204" pitchFamily="18" charset="0"/>
              </a:rPr>
              <a:t>next</a:t>
            </a:r>
            <a:r>
              <a:rPr lang="zh-CN" altLang="zh-CN" sz="2400">
                <a:solidFill>
                  <a:srgbClr val="000000"/>
                </a:solidFill>
                <a:latin typeface="Cambria" panose="02040503050406030204" pitchFamily="18" charset="0"/>
              </a:rPr>
              <a:t>语句</a:t>
            </a:r>
          </a:p>
          <a:p>
            <a:pPr>
              <a:spcBef>
                <a:spcPct val="20000"/>
              </a:spcBef>
              <a:buClr>
                <a:srgbClr val="477AB1"/>
              </a:buClr>
              <a:buSzPct val="50000"/>
              <a:buFont typeface="Wingdings 2" panose="05020102010507070707" pitchFamily="18" charset="2"/>
              <a:buChar char=""/>
            </a:pPr>
            <a:r>
              <a:rPr lang="en-US" altLang="zh-CN" sz="2400">
                <a:solidFill>
                  <a:srgbClr val="000000"/>
                </a:solidFill>
                <a:latin typeface="Cambria" panose="02040503050406030204" pitchFamily="18" charset="0"/>
              </a:rPr>
              <a:t>exit</a:t>
            </a:r>
            <a:r>
              <a:rPr lang="zh-CN" altLang="zh-CN" sz="2400">
                <a:solidFill>
                  <a:srgbClr val="000000"/>
                </a:solidFill>
                <a:latin typeface="Cambria" panose="02040503050406030204" pitchFamily="18" charset="0"/>
              </a:rPr>
              <a:t>语句</a:t>
            </a:r>
          </a:p>
          <a:p>
            <a:pPr>
              <a:spcBef>
                <a:spcPct val="20000"/>
              </a:spcBef>
              <a:buClr>
                <a:srgbClr val="477AB1"/>
              </a:buClr>
              <a:buSzPct val="50000"/>
              <a:buFont typeface="Wingdings 2" panose="05020102010507070707" pitchFamily="18" charset="2"/>
              <a:buChar char=""/>
            </a:pPr>
            <a:r>
              <a:rPr lang="en-US" altLang="zh-CN" sz="2400">
                <a:solidFill>
                  <a:srgbClr val="000000"/>
                </a:solidFill>
                <a:latin typeface="Cambria" panose="02040503050406030204" pitchFamily="18" charset="0"/>
              </a:rPr>
              <a:t>report</a:t>
            </a:r>
            <a:r>
              <a:rPr lang="zh-CN" altLang="zh-CN" sz="2400">
                <a:solidFill>
                  <a:srgbClr val="000000"/>
                </a:solidFill>
                <a:latin typeface="Cambria" panose="02040503050406030204" pitchFamily="18" charset="0"/>
              </a:rPr>
              <a:t>语句</a:t>
            </a:r>
          </a:p>
          <a:p>
            <a:pPr>
              <a:spcBef>
                <a:spcPct val="20000"/>
              </a:spcBef>
              <a:buClr>
                <a:srgbClr val="477AB1"/>
              </a:buClr>
              <a:buSzPct val="50000"/>
              <a:buFont typeface="Wingdings 2" panose="05020102010507070707" pitchFamily="18" charset="2"/>
              <a:buChar char=""/>
            </a:pPr>
            <a:r>
              <a:rPr lang="en-US" altLang="zh-CN" sz="2400">
                <a:solidFill>
                  <a:srgbClr val="000000"/>
                </a:solidFill>
                <a:latin typeface="Cambria" panose="02040503050406030204" pitchFamily="18" charset="0"/>
              </a:rPr>
              <a:t>return </a:t>
            </a:r>
            <a:r>
              <a:rPr lang="zh-CN" altLang="zh-CN" sz="2400">
                <a:solidFill>
                  <a:srgbClr val="000000"/>
                </a:solidFill>
                <a:latin typeface="Cambria" panose="02040503050406030204" pitchFamily="18" charset="0"/>
              </a:rPr>
              <a:t>语句</a:t>
            </a:r>
          </a:p>
          <a:p>
            <a:pPr>
              <a:spcBef>
                <a:spcPct val="20000"/>
              </a:spcBef>
              <a:buClr>
                <a:srgbClr val="477AB1"/>
              </a:buClr>
              <a:buSzPct val="50000"/>
              <a:buFont typeface="Wingdings 2" panose="05020102010507070707" pitchFamily="18" charset="2"/>
              <a:buChar char=""/>
            </a:pPr>
            <a:r>
              <a:rPr lang="en-US" altLang="zh-CN" sz="2400">
                <a:solidFill>
                  <a:srgbClr val="000000"/>
                </a:solidFill>
                <a:latin typeface="Cambria" panose="02040503050406030204" pitchFamily="18" charset="0"/>
              </a:rPr>
              <a:t>Assert</a:t>
            </a:r>
            <a:r>
              <a:rPr lang="zh-CN" altLang="zh-CN" sz="2400">
                <a:solidFill>
                  <a:srgbClr val="000000"/>
                </a:solidFill>
                <a:latin typeface="Cambria" panose="02040503050406030204" pitchFamily="18" charset="0"/>
              </a:rPr>
              <a:t>断言语句</a:t>
            </a:r>
            <a:endParaRPr lang="en-US" altLang="zh-CN" sz="2400">
              <a:solidFill>
                <a:srgbClr val="000000"/>
              </a:solidFill>
              <a:latin typeface="Cambria" panose="02040503050406030204" pitchFamily="18" charset="0"/>
            </a:endParaRPr>
          </a:p>
        </p:txBody>
      </p:sp>
    </p:spTree>
    <p:extLst>
      <p:ext uri="{BB962C8B-B14F-4D97-AF65-F5344CB8AC3E}">
        <p14:creationId xmlns:p14="http://schemas.microsoft.com/office/powerpoint/2010/main" val="3125474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ED558EE-6784-4B53-8D62-F140C3E4C0A9}"/>
              </a:ext>
            </a:extLst>
          </p:cNvPr>
          <p:cNvSpPr>
            <a:spLocks noGrp="1"/>
          </p:cNvSpPr>
          <p:nvPr>
            <p:ph type="title"/>
          </p:nvPr>
        </p:nvSpPr>
        <p:spPr>
          <a:xfrm>
            <a:off x="600206" y="306855"/>
            <a:ext cx="7500937" cy="1000125"/>
          </a:xfrm>
        </p:spPr>
        <p:txBody>
          <a:bodyPr/>
          <a:lstStyle/>
          <a:p>
            <a:pPr>
              <a:defRPr/>
            </a:pPr>
            <a:r>
              <a:rPr lang="en-US" altLang="zh-CN" sz="3200" b="1" dirty="0">
                <a:latin typeface="黑体" pitchFamily="2" charset="-122"/>
                <a:ea typeface="黑体" pitchFamily="2" charset="-122"/>
              </a:rPr>
              <a:t>3.2  </a:t>
            </a:r>
            <a:r>
              <a:rPr lang="zh-CN" altLang="zh-CN" sz="3200" b="1" dirty="0">
                <a:latin typeface="黑体" pitchFamily="2" charset="-122"/>
                <a:ea typeface="黑体" pitchFamily="2" charset="-122"/>
              </a:rPr>
              <a:t>变量赋值语句与信号代入语句</a:t>
            </a:r>
            <a:endParaRPr lang="zh-CN" altLang="en-US" sz="3200" b="1" dirty="0">
              <a:latin typeface="黑体" pitchFamily="2" charset="-122"/>
              <a:ea typeface="黑体" pitchFamily="2" charset="-122"/>
            </a:endParaRPr>
          </a:p>
        </p:txBody>
      </p:sp>
      <p:sp>
        <p:nvSpPr>
          <p:cNvPr id="5" name="内容占位符 7">
            <a:extLst>
              <a:ext uri="{FF2B5EF4-FFF2-40B4-BE49-F238E27FC236}">
                <a16:creationId xmlns:a16="http://schemas.microsoft.com/office/drawing/2014/main" id="{FCE30D28-B3FE-4B9F-AD58-FF064D8D7EF4}"/>
              </a:ext>
            </a:extLst>
          </p:cNvPr>
          <p:cNvSpPr>
            <a:spLocks noGrp="1"/>
          </p:cNvSpPr>
          <p:nvPr>
            <p:ph idx="1"/>
          </p:nvPr>
        </p:nvSpPr>
        <p:spPr>
          <a:xfrm>
            <a:off x="1255597" y="1583161"/>
            <a:ext cx="2971800" cy="4214813"/>
          </a:xfrm>
        </p:spPr>
        <p:txBody>
          <a:bodyPr/>
          <a:lstStyle/>
          <a:p>
            <a:r>
              <a:rPr lang="en-US" altLang="zh-CN" sz="2400" dirty="0"/>
              <a:t>VHDL</a:t>
            </a:r>
            <a:r>
              <a:rPr lang="zh-CN" altLang="zh-CN" sz="2400" dirty="0"/>
              <a:t>程序在传递数据、信息时，需要对变量、信号等对象进行赋值。变量、信号和端口分别属于</a:t>
            </a:r>
            <a:r>
              <a:rPr lang="en-US" altLang="zh-CN" sz="2400" dirty="0"/>
              <a:t>VHDL</a:t>
            </a:r>
            <a:r>
              <a:rPr lang="zh-CN" altLang="zh-CN" sz="2400" dirty="0"/>
              <a:t>程序中不同的部分，数据、信息传递的层次如图</a:t>
            </a:r>
            <a:r>
              <a:rPr lang="en-US" altLang="zh-CN" sz="2400" dirty="0"/>
              <a:t>4.2</a:t>
            </a:r>
            <a:r>
              <a:rPr lang="zh-CN" altLang="zh-CN" sz="2400" dirty="0"/>
              <a:t>所示。</a:t>
            </a:r>
            <a:endParaRPr lang="zh-CN" altLang="en-US" sz="2400" dirty="0">
              <a:latin typeface="黑体" panose="02010609060101010101" pitchFamily="49" charset="-122"/>
              <a:ea typeface="黑体" panose="02010609060101010101" pitchFamily="49" charset="-122"/>
            </a:endParaRPr>
          </a:p>
        </p:txBody>
      </p:sp>
      <p:graphicFrame>
        <p:nvGraphicFramePr>
          <p:cNvPr id="6" name="Object 1">
            <a:extLst>
              <a:ext uri="{FF2B5EF4-FFF2-40B4-BE49-F238E27FC236}">
                <a16:creationId xmlns:a16="http://schemas.microsoft.com/office/drawing/2014/main" id="{41404C21-B65E-4702-A986-7428F1EAC465}"/>
              </a:ext>
            </a:extLst>
          </p:cNvPr>
          <p:cNvGraphicFramePr>
            <a:graphicFrameLocks noChangeAspect="1"/>
          </p:cNvGraphicFramePr>
          <p:nvPr>
            <p:extLst>
              <p:ext uri="{D42A27DB-BD31-4B8C-83A1-F6EECF244321}">
                <p14:modId xmlns:p14="http://schemas.microsoft.com/office/powerpoint/2010/main" val="3866426493"/>
              </p:ext>
            </p:extLst>
          </p:nvPr>
        </p:nvGraphicFramePr>
        <p:xfrm>
          <a:off x="4541459" y="1029880"/>
          <a:ext cx="4483100" cy="4929187"/>
        </p:xfrm>
        <a:graphic>
          <a:graphicData uri="http://schemas.openxmlformats.org/presentationml/2006/ole">
            <mc:AlternateContent xmlns:mc="http://schemas.openxmlformats.org/markup-compatibility/2006">
              <mc:Choice xmlns:v="urn:schemas-microsoft-com:vml" Requires="v">
                <p:oleObj spid="_x0000_s3113" name="图片" r:id="rId3" imgW="3264460" imgH="3580399" progId="Word.Picture.8">
                  <p:embed/>
                </p:oleObj>
              </mc:Choice>
              <mc:Fallback>
                <p:oleObj name="图片" r:id="rId3" imgW="3264460" imgH="3580399" progId="Word.Picture.8">
                  <p:embed/>
                  <p:pic>
                    <p:nvPicPr>
                      <p:cNvPr id="2050" name="Object 1">
                        <a:extLst>
                          <a:ext uri="{FF2B5EF4-FFF2-40B4-BE49-F238E27FC236}">
                            <a16:creationId xmlns:a16="http://schemas.microsoft.com/office/drawing/2014/main" id="{C34EFFB6-011F-4ACF-97D0-7208AE7572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1459" y="1029880"/>
                        <a:ext cx="4483100" cy="492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916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70762DB-46DD-4552-BFAA-7E0860A4B92A}"/>
              </a:ext>
            </a:extLst>
          </p:cNvPr>
          <p:cNvSpPr>
            <a:spLocks noGrp="1"/>
          </p:cNvSpPr>
          <p:nvPr>
            <p:ph type="title"/>
          </p:nvPr>
        </p:nvSpPr>
        <p:spPr>
          <a:xfrm>
            <a:off x="593128" y="340410"/>
            <a:ext cx="6364287" cy="1319212"/>
          </a:xfrm>
        </p:spPr>
        <p:txBody>
          <a:bodyPr/>
          <a:lstStyle/>
          <a:p>
            <a:pPr>
              <a:defRPr/>
            </a:pPr>
            <a:r>
              <a:rPr lang="en-US" altLang="zh-CN" sz="3200" dirty="0">
                <a:latin typeface="黑体" pitchFamily="2" charset="-122"/>
                <a:ea typeface="黑体" pitchFamily="2" charset="-122"/>
              </a:rPr>
              <a:t>3.2.1  </a:t>
            </a:r>
            <a:r>
              <a:rPr lang="zh-CN" altLang="zh-CN" sz="3200" dirty="0">
                <a:latin typeface="黑体" pitchFamily="2" charset="-122"/>
                <a:ea typeface="黑体" pitchFamily="2" charset="-122"/>
              </a:rPr>
              <a:t>变量赋值语句</a:t>
            </a:r>
            <a:endParaRPr lang="zh-CN" altLang="en-US" sz="3200" dirty="0">
              <a:latin typeface="黑体" pitchFamily="2" charset="-122"/>
              <a:ea typeface="黑体" pitchFamily="2" charset="-122"/>
            </a:endParaRPr>
          </a:p>
        </p:txBody>
      </p:sp>
      <p:sp>
        <p:nvSpPr>
          <p:cNvPr id="5" name="内容占位符 7">
            <a:extLst>
              <a:ext uri="{FF2B5EF4-FFF2-40B4-BE49-F238E27FC236}">
                <a16:creationId xmlns:a16="http://schemas.microsoft.com/office/drawing/2014/main" id="{EBE2D938-41C8-4C0D-90DE-9B99B563ADD6}"/>
              </a:ext>
            </a:extLst>
          </p:cNvPr>
          <p:cNvSpPr>
            <a:spLocks noGrp="1"/>
          </p:cNvSpPr>
          <p:nvPr>
            <p:ph idx="1"/>
          </p:nvPr>
        </p:nvSpPr>
        <p:spPr>
          <a:xfrm>
            <a:off x="1046134" y="1484799"/>
            <a:ext cx="8329612" cy="5150893"/>
          </a:xfrm>
        </p:spPr>
        <p:txBody>
          <a:bodyPr>
            <a:normAutofit/>
          </a:bodyPr>
          <a:lstStyle/>
          <a:p>
            <a:r>
              <a:rPr lang="zh-CN" altLang="zh-CN" sz="2400" dirty="0">
                <a:latin typeface="黑体" panose="02010609060101010101" pitchFamily="49" charset="-122"/>
                <a:ea typeface="黑体" panose="02010609060101010101" pitchFamily="49" charset="-122"/>
              </a:rPr>
              <a:t>变量赋值语句用于对已经声明过的变量进行赋值或更新，是</a:t>
            </a:r>
            <a:r>
              <a:rPr lang="zh-CN" altLang="zh-CN" sz="2400" dirty="0">
                <a:solidFill>
                  <a:srgbClr val="FF0000"/>
                </a:solidFill>
                <a:latin typeface="黑体" panose="02010609060101010101" pitchFamily="49" charset="-122"/>
                <a:ea typeface="黑体" panose="02010609060101010101" pitchFamily="49" charset="-122"/>
              </a:rPr>
              <a:t>无延迟的数据传递语句</a:t>
            </a:r>
            <a:r>
              <a:rPr lang="zh-CN" altLang="zh-CN" sz="2400" dirty="0">
                <a:latin typeface="黑体" panose="02010609060101010101" pitchFamily="49" charset="-122"/>
                <a:ea typeface="黑体" panose="02010609060101010101" pitchFamily="49" charset="-122"/>
              </a:rPr>
              <a:t>。变量赋值语句是</a:t>
            </a:r>
            <a:r>
              <a:rPr lang="zh-CN" altLang="zh-CN" sz="2400" dirty="0">
                <a:solidFill>
                  <a:srgbClr val="FF0000"/>
                </a:solidFill>
                <a:latin typeface="黑体" panose="02010609060101010101" pitchFamily="49" charset="-122"/>
                <a:ea typeface="黑体" panose="02010609060101010101" pitchFamily="49" charset="-122"/>
              </a:rPr>
              <a:t>顺序执行</a:t>
            </a:r>
            <a:r>
              <a:rPr lang="zh-CN" altLang="zh-CN" sz="2400" dirty="0">
                <a:latin typeface="黑体" panose="02010609060101010101" pitchFamily="49" charset="-122"/>
                <a:ea typeface="黑体" panose="02010609060101010101" pitchFamily="49" charset="-122"/>
              </a:rPr>
              <a:t>的语句，</a:t>
            </a:r>
            <a:r>
              <a:rPr lang="zh-CN" altLang="en-US" sz="2400" dirty="0">
                <a:latin typeface="黑体" panose="02010609060101010101" pitchFamily="49" charset="-122"/>
                <a:ea typeface="黑体" panose="02010609060101010101" pitchFamily="49" charset="-122"/>
              </a:rPr>
              <a:t>只能</a:t>
            </a:r>
            <a:r>
              <a:rPr lang="zh-CN" altLang="zh-CN" sz="2400" dirty="0">
                <a:latin typeface="黑体" panose="02010609060101010101" pitchFamily="49" charset="-122"/>
                <a:ea typeface="黑体" panose="02010609060101010101" pitchFamily="49" charset="-122"/>
              </a:rPr>
              <a:t>用于</a:t>
            </a:r>
            <a:r>
              <a:rPr lang="zh-CN" altLang="zh-CN" sz="2400" dirty="0">
                <a:solidFill>
                  <a:srgbClr val="FF0000"/>
                </a:solidFill>
                <a:latin typeface="黑体" panose="02010609060101010101" pitchFamily="49" charset="-122"/>
                <a:ea typeface="黑体" panose="02010609060101010101" pitchFamily="49" charset="-122"/>
              </a:rPr>
              <a:t>进程</a:t>
            </a:r>
            <a:r>
              <a:rPr lang="zh-CN" altLang="en-US" sz="2400" dirty="0">
                <a:solidFill>
                  <a:srgbClr val="FF0000"/>
                </a:solidFill>
                <a:latin typeface="黑体" panose="02010609060101010101" pitchFamily="49" charset="-122"/>
                <a:ea typeface="黑体" panose="02010609060101010101" pitchFamily="49" charset="-122"/>
              </a:rPr>
              <a:t>内部</a:t>
            </a:r>
            <a:r>
              <a:rPr lang="zh-CN" altLang="zh-CN" sz="2400" dirty="0">
                <a:solidFill>
                  <a:srgbClr val="FF0000"/>
                </a:solidFill>
                <a:latin typeface="黑体" panose="02010609060101010101" pitchFamily="49" charset="-122"/>
                <a:ea typeface="黑体" panose="02010609060101010101" pitchFamily="49" charset="-122"/>
              </a:rPr>
              <a:t>，函数和过程语句</a:t>
            </a:r>
            <a:r>
              <a:rPr lang="zh-CN" altLang="zh-CN" sz="2400" dirty="0">
                <a:latin typeface="黑体" panose="02010609060101010101" pitchFamily="49" charset="-122"/>
                <a:ea typeface="黑体" panose="02010609060101010101" pitchFamily="49" charset="-122"/>
              </a:rPr>
              <a:t>中。</a:t>
            </a:r>
            <a:endParaRPr lang="en-US"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基本变量赋值语句（</a:t>
            </a:r>
            <a:r>
              <a:rPr lang="en-US" altLang="zh-CN" sz="2400" dirty="0">
                <a:latin typeface="黑体" panose="02010609060101010101" pitchFamily="49" charset="-122"/>
                <a:ea typeface="黑体" panose="02010609060101010101" pitchFamily="49" charset="-122"/>
              </a:rPr>
              <a:t>Simple  Variable  Assignment</a:t>
            </a:r>
            <a:r>
              <a:rPr lang="zh-CN" altLang="zh-CN" sz="2400" dirty="0">
                <a:latin typeface="黑体" panose="02010609060101010101" pitchFamily="49" charset="-122"/>
                <a:ea typeface="黑体" panose="02010609060101010101" pitchFamily="49" charset="-122"/>
              </a:rPr>
              <a:t>）</a:t>
            </a:r>
          </a:p>
          <a:p>
            <a:pPr marL="0" indent="0">
              <a:buNone/>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变量赋值语句的书写格式为：</a:t>
            </a:r>
          </a:p>
          <a:p>
            <a:pPr marL="0" indent="0" algn="ctr">
              <a:buNone/>
            </a:pPr>
            <a:r>
              <a:rPr lang="en-US" altLang="zh-CN" sz="2400" b="1" dirty="0">
                <a:solidFill>
                  <a:srgbClr val="FF0000"/>
                </a:solidFill>
                <a:latin typeface="黑体" panose="02010609060101010101" pitchFamily="49" charset="-122"/>
                <a:ea typeface="黑体" panose="02010609060101010101" pitchFamily="49" charset="-122"/>
              </a:rPr>
              <a:t> </a:t>
            </a:r>
            <a:r>
              <a:rPr lang="zh-CN" altLang="zh-CN" sz="2400" b="1" dirty="0">
                <a:solidFill>
                  <a:srgbClr val="FF0000"/>
                </a:solidFill>
                <a:latin typeface="黑体" panose="02010609060101010101" pitchFamily="49" charset="-122"/>
                <a:ea typeface="黑体" panose="02010609060101010101" pitchFamily="49" charset="-122"/>
              </a:rPr>
              <a:t>变量名</a:t>
            </a:r>
            <a:r>
              <a:rPr lang="en-US" altLang="zh-CN" sz="2400" b="1" dirty="0">
                <a:solidFill>
                  <a:srgbClr val="FF0000"/>
                </a:solidFill>
                <a:latin typeface="黑体" panose="02010609060101010101" pitchFamily="49" charset="-122"/>
                <a:ea typeface="黑体" panose="02010609060101010101" pitchFamily="49" charset="-122"/>
              </a:rPr>
              <a:t> :=  </a:t>
            </a:r>
            <a:r>
              <a:rPr lang="zh-CN" altLang="zh-CN" sz="2400" b="1" dirty="0">
                <a:solidFill>
                  <a:srgbClr val="FF0000"/>
                </a:solidFill>
                <a:latin typeface="黑体" panose="02010609060101010101" pitchFamily="49" charset="-122"/>
                <a:ea typeface="黑体" panose="02010609060101010101" pitchFamily="49" charset="-122"/>
              </a:rPr>
              <a:t>逻辑表达式</a:t>
            </a:r>
            <a:r>
              <a:rPr lang="en-US" altLang="zh-CN" sz="2400" b="1" dirty="0">
                <a:solidFill>
                  <a:srgbClr val="FF0000"/>
                </a:solidFill>
                <a:latin typeface="黑体" panose="02010609060101010101" pitchFamily="49" charset="-122"/>
                <a:ea typeface="黑体" panose="02010609060101010101" pitchFamily="49" charset="-122"/>
              </a:rPr>
              <a:t>;</a:t>
            </a:r>
          </a:p>
          <a:p>
            <a:r>
              <a:rPr lang="zh-CN" altLang="en-US" sz="2400" dirty="0">
                <a:latin typeface="黑体" panose="02010609060101010101" pitchFamily="49" charset="-122"/>
                <a:ea typeface="黑体" panose="02010609060101010101" pitchFamily="49" charset="-122"/>
              </a:rPr>
              <a:t>变量的赋值只能在</a:t>
            </a:r>
            <a:r>
              <a:rPr lang="zh-CN" altLang="en-US" sz="2400" dirty="0">
                <a:solidFill>
                  <a:srgbClr val="FF0000"/>
                </a:solidFill>
                <a:latin typeface="黑体" panose="02010609060101010101" pitchFamily="49" charset="-122"/>
                <a:ea typeface="黑体" panose="02010609060101010101" pitchFamily="49" charset="-122"/>
              </a:rPr>
              <a:t>进程内部</a:t>
            </a:r>
            <a:r>
              <a:rPr lang="zh-CN" altLang="en-US" sz="2400" dirty="0">
                <a:latin typeface="黑体" panose="02010609060101010101" pitchFamily="49" charset="-122"/>
                <a:ea typeface="黑体" panose="02010609060101010101" pitchFamily="49" charset="-122"/>
              </a:rPr>
              <a:t>进行，且是</a:t>
            </a:r>
            <a:r>
              <a:rPr lang="zh-CN" altLang="en-US" sz="2400" dirty="0">
                <a:solidFill>
                  <a:srgbClr val="FF0000"/>
                </a:solidFill>
                <a:latin typeface="黑体" panose="02010609060101010101" pitchFamily="49" charset="-122"/>
                <a:ea typeface="黑体" panose="02010609060101010101" pitchFamily="49" charset="-122"/>
              </a:rPr>
              <a:t>顺序执行</a:t>
            </a:r>
            <a:r>
              <a:rPr lang="zh-CN" altLang="en-US" sz="2400" dirty="0">
                <a:latin typeface="黑体" panose="02010609060101010101" pitchFamily="49" charset="-122"/>
                <a:ea typeface="黑体" panose="02010609060101010101" pitchFamily="49" charset="-122"/>
              </a:rPr>
              <a:t>的。每一个变量赋值语句都是</a:t>
            </a:r>
            <a:r>
              <a:rPr lang="zh-CN" altLang="en-US" sz="2400" dirty="0">
                <a:solidFill>
                  <a:srgbClr val="FF0000"/>
                </a:solidFill>
                <a:latin typeface="黑体" panose="02010609060101010101" pitchFamily="49" charset="-122"/>
                <a:ea typeface="黑体" panose="02010609060101010101" pitchFamily="49" charset="-122"/>
              </a:rPr>
              <a:t>立即生效</a:t>
            </a:r>
            <a:r>
              <a:rPr lang="zh-CN" altLang="en-US" sz="2400" dirty="0">
                <a:latin typeface="黑体" panose="02010609060101010101" pitchFamily="49" charset="-122"/>
                <a:ea typeface="黑体" panose="02010609060101010101" pitchFamily="49" charset="-122"/>
              </a:rPr>
              <a:t>的。</a:t>
            </a:r>
            <a:endParaRPr lang="en-US" altLang="zh-CN" sz="2400" dirty="0">
              <a:latin typeface="黑体" panose="02010609060101010101" pitchFamily="49" charset="-122"/>
              <a:ea typeface="黑体" panose="02010609060101010101" pitchFamily="49" charset="-122"/>
            </a:endParaRPr>
          </a:p>
          <a:p>
            <a:pPr marL="0" indent="0" algn="ctr">
              <a:buNone/>
            </a:pPr>
            <a:r>
              <a:rPr lang="en-US" altLang="zh-CN" sz="2400" dirty="0">
                <a:latin typeface="黑体" panose="02010609060101010101" pitchFamily="49" charset="-122"/>
                <a:ea typeface="黑体" panose="02010609060101010101" pitchFamily="49" charset="-122"/>
              </a:rPr>
              <a:t>a:=1;</a:t>
            </a:r>
          </a:p>
          <a:p>
            <a:pPr marL="0" indent="0" algn="ctr">
              <a:buNone/>
            </a:pPr>
            <a:r>
              <a:rPr lang="en-US" altLang="zh-CN" sz="2400" dirty="0">
                <a:latin typeface="黑体" panose="02010609060101010101" pitchFamily="49" charset="-122"/>
                <a:ea typeface="黑体" panose="02010609060101010101" pitchFamily="49" charset="-122"/>
              </a:rPr>
              <a:t>a:=2;</a:t>
            </a:r>
          </a:p>
          <a:p>
            <a:pPr marL="0" indent="0" algn="ctr">
              <a:buNone/>
            </a:pPr>
            <a:r>
              <a:rPr lang="en-US" altLang="zh-CN" sz="2400" dirty="0">
                <a:latin typeface="黑体" panose="02010609060101010101" pitchFamily="49" charset="-122"/>
                <a:ea typeface="黑体" panose="02010609060101010101" pitchFamily="49" charset="-122"/>
              </a:rPr>
              <a:t>b:=</a:t>
            </a:r>
            <a:r>
              <a:rPr lang="en-US" altLang="zh-CN" sz="2400" dirty="0" err="1">
                <a:latin typeface="黑体" panose="02010609060101010101" pitchFamily="49" charset="-122"/>
                <a:ea typeface="黑体" panose="02010609060101010101" pitchFamily="49" charset="-122"/>
              </a:rPr>
              <a:t>a+1</a:t>
            </a:r>
            <a:r>
              <a:rPr lang="en-US" altLang="zh-CN" sz="2400" dirty="0">
                <a:latin typeface="黑体" panose="02010609060101010101" pitchFamily="49" charset="-122"/>
                <a:ea typeface="黑体" panose="02010609060101010101" pitchFamily="49" charset="-122"/>
              </a:rPr>
              <a:t>;</a:t>
            </a:r>
          </a:p>
          <a:p>
            <a:pPr marL="0" indent="0" algn="ctr">
              <a:buNone/>
            </a:pP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49199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D0061B2-014A-4B27-B819-60194FD36E9E}"/>
              </a:ext>
            </a:extLst>
          </p:cNvPr>
          <p:cNvSpPr>
            <a:spLocks noGrp="1"/>
          </p:cNvSpPr>
          <p:nvPr>
            <p:ph type="title"/>
          </p:nvPr>
        </p:nvSpPr>
        <p:spPr>
          <a:xfrm>
            <a:off x="593128" y="340410"/>
            <a:ext cx="6364287" cy="1319212"/>
          </a:xfrm>
        </p:spPr>
        <p:txBody>
          <a:bodyPr/>
          <a:lstStyle/>
          <a:p>
            <a:pPr>
              <a:defRPr/>
            </a:pPr>
            <a:r>
              <a:rPr lang="en-US" altLang="zh-CN" sz="3200" dirty="0">
                <a:latin typeface="黑体" pitchFamily="2" charset="-122"/>
                <a:ea typeface="黑体" pitchFamily="2" charset="-122"/>
              </a:rPr>
              <a:t>3.2.2  </a:t>
            </a:r>
            <a:r>
              <a:rPr lang="zh-CN" altLang="en-US" sz="3200" dirty="0">
                <a:latin typeface="黑体" pitchFamily="2" charset="-122"/>
                <a:ea typeface="黑体" pitchFamily="2" charset="-122"/>
              </a:rPr>
              <a:t>信号代入</a:t>
            </a:r>
            <a:r>
              <a:rPr lang="zh-CN" altLang="zh-CN" sz="3200" dirty="0">
                <a:latin typeface="黑体" pitchFamily="2" charset="-122"/>
                <a:ea typeface="黑体" pitchFamily="2" charset="-122"/>
              </a:rPr>
              <a:t>语句</a:t>
            </a:r>
            <a:endParaRPr lang="zh-CN" altLang="en-US" sz="3200" dirty="0">
              <a:latin typeface="黑体" pitchFamily="2" charset="-122"/>
              <a:ea typeface="黑体" pitchFamily="2" charset="-122"/>
            </a:endParaRPr>
          </a:p>
        </p:txBody>
      </p:sp>
      <p:sp>
        <p:nvSpPr>
          <p:cNvPr id="6" name="内容占位符 7">
            <a:extLst>
              <a:ext uri="{FF2B5EF4-FFF2-40B4-BE49-F238E27FC236}">
                <a16:creationId xmlns:a16="http://schemas.microsoft.com/office/drawing/2014/main" id="{E607C873-75B5-4833-B860-1A624CB4FDED}"/>
              </a:ext>
            </a:extLst>
          </p:cNvPr>
          <p:cNvSpPr>
            <a:spLocks noGrp="1"/>
          </p:cNvSpPr>
          <p:nvPr>
            <p:ph idx="1"/>
          </p:nvPr>
        </p:nvSpPr>
        <p:spPr>
          <a:xfrm>
            <a:off x="593128" y="1394298"/>
            <a:ext cx="5438556" cy="5857984"/>
          </a:xfrm>
        </p:spPr>
        <p:txBody>
          <a:bodyPr>
            <a:normAutofit/>
          </a:bodyPr>
          <a:lstStyle/>
          <a:p>
            <a:r>
              <a:rPr lang="zh-CN" altLang="zh-CN" sz="2000" dirty="0">
                <a:latin typeface="黑体" panose="02010609060101010101" pitchFamily="49" charset="-122"/>
                <a:ea typeface="黑体" panose="02010609060101010101" pitchFamily="49" charset="-122"/>
              </a:rPr>
              <a:t>基本信号代入语句的书写格式为</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0" indent="0" algn="ctr">
              <a:buNone/>
            </a:pPr>
            <a:r>
              <a:rPr lang="zh-CN" altLang="zh-CN" sz="2800" b="1" dirty="0">
                <a:solidFill>
                  <a:srgbClr val="FF0000"/>
                </a:solidFill>
                <a:latin typeface="黑体" panose="02010609060101010101" pitchFamily="49" charset="-122"/>
                <a:ea typeface="黑体" panose="02010609060101010101" pitchFamily="49" charset="-122"/>
              </a:rPr>
              <a:t>信号名</a:t>
            </a:r>
            <a:r>
              <a:rPr lang="en-US" altLang="zh-CN" sz="2800" b="1" dirty="0">
                <a:solidFill>
                  <a:srgbClr val="FF0000"/>
                </a:solidFill>
                <a:latin typeface="黑体" panose="02010609060101010101" pitchFamily="49" charset="-122"/>
                <a:ea typeface="黑体" panose="02010609060101010101" pitchFamily="49" charset="-122"/>
              </a:rPr>
              <a:t> &lt;=  </a:t>
            </a:r>
            <a:r>
              <a:rPr lang="zh-CN" altLang="zh-CN" sz="2800" b="1" dirty="0">
                <a:solidFill>
                  <a:srgbClr val="FF0000"/>
                </a:solidFill>
                <a:latin typeface="黑体" panose="02010609060101010101" pitchFamily="49" charset="-122"/>
                <a:ea typeface="黑体" panose="02010609060101010101" pitchFamily="49" charset="-122"/>
              </a:rPr>
              <a:t>逻辑表达式</a:t>
            </a:r>
            <a:r>
              <a:rPr lang="en-US" altLang="zh-CN" sz="2800" b="1" dirty="0">
                <a:solidFill>
                  <a:srgbClr val="FF0000"/>
                </a:solidFill>
                <a:latin typeface="黑体" panose="02010609060101010101" pitchFamily="49" charset="-122"/>
                <a:ea typeface="黑体" panose="02010609060101010101" pitchFamily="49" charset="-122"/>
              </a:rPr>
              <a:t>;</a:t>
            </a:r>
          </a:p>
          <a:p>
            <a:r>
              <a:rPr lang="zh-CN" altLang="en-US" sz="2000" dirty="0">
                <a:latin typeface="黑体" panose="02010609060101010101" pitchFamily="49" charset="-122"/>
                <a:ea typeface="黑体" panose="02010609060101010101" pitchFamily="49" charset="-122"/>
              </a:rPr>
              <a:t>在</a:t>
            </a:r>
            <a:r>
              <a:rPr lang="zh-CN" altLang="en-US" sz="2000" dirty="0">
                <a:solidFill>
                  <a:srgbClr val="FF0000"/>
                </a:solidFill>
                <a:latin typeface="黑体" panose="02010609060101010101" pitchFamily="49" charset="-122"/>
                <a:ea typeface="黑体" panose="02010609060101010101" pitchFamily="49" charset="-122"/>
              </a:rPr>
              <a:t>进程外部</a:t>
            </a:r>
            <a:r>
              <a:rPr lang="zh-CN" altLang="en-US" sz="2000" dirty="0">
                <a:latin typeface="黑体" panose="02010609060101010101" pitchFamily="49" charset="-122"/>
                <a:ea typeface="黑体" panose="02010609060101010101" pitchFamily="49" charset="-122"/>
              </a:rPr>
              <a:t>对一个信号不能多次赋值，否则会报错。</a:t>
            </a:r>
            <a:r>
              <a:rPr lang="en-US" altLang="zh-CN" sz="2000" dirty="0">
                <a:latin typeface="黑体" panose="02010609060101010101" pitchFamily="49" charset="-122"/>
                <a:ea typeface="黑体" panose="02010609060101010101" pitchFamily="49" charset="-122"/>
              </a:rPr>
              <a:t>(</a:t>
            </a:r>
            <a:r>
              <a:rPr lang="en-US" altLang="zh-CN" sz="2000" dirty="0"/>
              <a:t>ERROR: Signal XXXX has multiple sources</a:t>
            </a:r>
            <a:r>
              <a:rPr lang="en-US" altLang="zh-CN" sz="2000" dirty="0">
                <a:latin typeface="黑体" panose="02010609060101010101" pitchFamily="49" charset="-122"/>
                <a:ea typeface="黑体" panose="02010609060101010101" pitchFamily="49" charset="-122"/>
              </a:rPr>
              <a:t>)</a:t>
            </a:r>
          </a:p>
          <a:p>
            <a:r>
              <a:rPr lang="zh-CN" altLang="en-US" sz="2000" dirty="0">
                <a:latin typeface="黑体" panose="02010609060101010101" pitchFamily="49" charset="-122"/>
                <a:ea typeface="黑体" panose="02010609060101010101" pitchFamily="49" charset="-122"/>
              </a:rPr>
              <a:t>在</a:t>
            </a:r>
            <a:r>
              <a:rPr lang="zh-CN" altLang="en-US" sz="2000" dirty="0">
                <a:solidFill>
                  <a:srgbClr val="FF0000"/>
                </a:solidFill>
                <a:latin typeface="黑体" panose="02010609060101010101" pitchFamily="49" charset="-122"/>
                <a:ea typeface="黑体" panose="02010609060101010101" pitchFamily="49" charset="-122"/>
              </a:rPr>
              <a:t>进程外部</a:t>
            </a:r>
            <a:r>
              <a:rPr lang="zh-CN" altLang="en-US" sz="2000" dirty="0">
                <a:latin typeface="黑体" panose="02010609060101010101" pitchFamily="49" charset="-122"/>
                <a:ea typeface="黑体" panose="02010609060101010101" pitchFamily="49" charset="-122"/>
              </a:rPr>
              <a:t>几个信号的赋值语句是</a:t>
            </a:r>
            <a:r>
              <a:rPr lang="zh-CN" altLang="en-US" sz="2000" dirty="0">
                <a:solidFill>
                  <a:srgbClr val="FF0000"/>
                </a:solidFill>
                <a:latin typeface="黑体" panose="02010609060101010101" pitchFamily="49" charset="-122"/>
                <a:ea typeface="黑体" panose="02010609060101010101" pitchFamily="49" charset="-122"/>
              </a:rPr>
              <a:t>并行执行</a:t>
            </a:r>
            <a:r>
              <a:rPr lang="zh-CN" altLang="en-US" sz="2000" dirty="0">
                <a:latin typeface="黑体" panose="02010609060101010101" pitchFamily="49" charset="-122"/>
                <a:ea typeface="黑体" panose="02010609060101010101" pitchFamily="49" charset="-122"/>
              </a:rPr>
              <a:t>的。即信号赋值语句中的信号发生变化，便执行该条赋值语句。</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在</a:t>
            </a:r>
            <a:r>
              <a:rPr lang="zh-CN" altLang="en-US" sz="2000" dirty="0">
                <a:solidFill>
                  <a:srgbClr val="FF0000"/>
                </a:solidFill>
                <a:latin typeface="黑体" panose="02010609060101010101" pitchFamily="49" charset="-122"/>
                <a:ea typeface="黑体" panose="02010609060101010101" pitchFamily="49" charset="-122"/>
              </a:rPr>
              <a:t>进程外部</a:t>
            </a:r>
            <a:r>
              <a:rPr lang="zh-CN" altLang="en-US" sz="2000" dirty="0">
                <a:latin typeface="黑体" panose="02010609060101010101" pitchFamily="49" charset="-122"/>
                <a:ea typeface="黑体" panose="02010609060101010101" pitchFamily="49" charset="-122"/>
              </a:rPr>
              <a:t>对不同信号进行赋值的语句，其书写顺序不影响程序结果。</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如果在一个</a:t>
            </a:r>
            <a:r>
              <a:rPr lang="zh-CN" altLang="en-US" sz="2000" dirty="0">
                <a:solidFill>
                  <a:srgbClr val="FF0000"/>
                </a:solidFill>
                <a:latin typeface="黑体" panose="02010609060101010101" pitchFamily="49" charset="-122"/>
                <a:ea typeface="黑体" panose="02010609060101010101" pitchFamily="49" charset="-122"/>
              </a:rPr>
              <a:t>进程内部</a:t>
            </a:r>
            <a:r>
              <a:rPr lang="zh-CN" altLang="en-US" sz="2000" dirty="0">
                <a:latin typeface="黑体" panose="02010609060101010101" pitchFamily="49" charset="-122"/>
                <a:ea typeface="黑体" panose="02010609060101010101" pitchFamily="49" charset="-122"/>
              </a:rPr>
              <a:t>多次为一个信号赋值时，只有最后一个值会起作用。</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在进程中，信号赋值在</a:t>
            </a:r>
            <a:r>
              <a:rPr lang="zh-CN" altLang="en-US" sz="2000" dirty="0">
                <a:solidFill>
                  <a:srgbClr val="FF0000"/>
                </a:solidFill>
                <a:latin typeface="黑体" panose="02010609060101010101" pitchFamily="49" charset="-122"/>
                <a:ea typeface="黑体" panose="02010609060101010101" pitchFamily="49" charset="-122"/>
              </a:rPr>
              <a:t>进程结束</a:t>
            </a:r>
            <a:r>
              <a:rPr lang="zh-CN" altLang="en-US" sz="2000" dirty="0">
                <a:latin typeface="黑体" panose="02010609060101010101" pitchFamily="49" charset="-122"/>
                <a:ea typeface="黑体" panose="02010609060101010101" pitchFamily="49" charset="-122"/>
              </a:rPr>
              <a:t>时起作用。</a:t>
            </a:r>
            <a:endParaRPr lang="en-US" altLang="zh-CN" sz="2000" dirty="0">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B5B04A1F-7E10-493A-BA4E-507473C3C7DB}"/>
              </a:ext>
            </a:extLst>
          </p:cNvPr>
          <p:cNvPicPr>
            <a:picLocks noChangeAspect="1"/>
          </p:cNvPicPr>
          <p:nvPr/>
        </p:nvPicPr>
        <p:blipFill>
          <a:blip r:embed="rId2"/>
          <a:stretch>
            <a:fillRect/>
          </a:stretch>
        </p:blipFill>
        <p:spPr>
          <a:xfrm>
            <a:off x="6031684" y="792017"/>
            <a:ext cx="3303830" cy="2804282"/>
          </a:xfrm>
          <a:prstGeom prst="rect">
            <a:avLst/>
          </a:prstGeom>
        </p:spPr>
      </p:pic>
      <p:pic>
        <p:nvPicPr>
          <p:cNvPr id="13" name="图片 12">
            <a:extLst>
              <a:ext uri="{FF2B5EF4-FFF2-40B4-BE49-F238E27FC236}">
                <a16:creationId xmlns:a16="http://schemas.microsoft.com/office/drawing/2014/main" id="{6FA296BB-2474-4DC1-8D99-4857E93EE138}"/>
              </a:ext>
            </a:extLst>
          </p:cNvPr>
          <p:cNvPicPr>
            <a:picLocks noChangeAspect="1"/>
          </p:cNvPicPr>
          <p:nvPr/>
        </p:nvPicPr>
        <p:blipFill>
          <a:blip r:embed="rId3"/>
          <a:stretch>
            <a:fillRect/>
          </a:stretch>
        </p:blipFill>
        <p:spPr>
          <a:xfrm>
            <a:off x="6096000" y="3713308"/>
            <a:ext cx="3019851" cy="2352675"/>
          </a:xfrm>
          <a:prstGeom prst="rect">
            <a:avLst/>
          </a:prstGeom>
        </p:spPr>
      </p:pic>
      <p:pic>
        <p:nvPicPr>
          <p:cNvPr id="14" name="图片 13">
            <a:extLst>
              <a:ext uri="{FF2B5EF4-FFF2-40B4-BE49-F238E27FC236}">
                <a16:creationId xmlns:a16="http://schemas.microsoft.com/office/drawing/2014/main" id="{C0D1A56F-7964-4A43-B209-28A75AB131EC}"/>
              </a:ext>
            </a:extLst>
          </p:cNvPr>
          <p:cNvPicPr>
            <a:picLocks noChangeAspect="1"/>
          </p:cNvPicPr>
          <p:nvPr/>
        </p:nvPicPr>
        <p:blipFill>
          <a:blip r:embed="rId4"/>
          <a:stretch>
            <a:fillRect/>
          </a:stretch>
        </p:blipFill>
        <p:spPr>
          <a:xfrm>
            <a:off x="9181038" y="507709"/>
            <a:ext cx="2664217" cy="2921291"/>
          </a:xfrm>
          <a:prstGeom prst="rect">
            <a:avLst/>
          </a:prstGeom>
        </p:spPr>
      </p:pic>
      <p:pic>
        <p:nvPicPr>
          <p:cNvPr id="15" name="图片 14">
            <a:extLst>
              <a:ext uri="{FF2B5EF4-FFF2-40B4-BE49-F238E27FC236}">
                <a16:creationId xmlns:a16="http://schemas.microsoft.com/office/drawing/2014/main" id="{9ADBE642-7865-40BF-91DC-EE598C911CE5}"/>
              </a:ext>
            </a:extLst>
          </p:cNvPr>
          <p:cNvPicPr>
            <a:picLocks noChangeAspect="1"/>
          </p:cNvPicPr>
          <p:nvPr/>
        </p:nvPicPr>
        <p:blipFill>
          <a:blip r:embed="rId5"/>
          <a:stretch>
            <a:fillRect/>
          </a:stretch>
        </p:blipFill>
        <p:spPr>
          <a:xfrm>
            <a:off x="9089967" y="3596299"/>
            <a:ext cx="2755288" cy="2837761"/>
          </a:xfrm>
          <a:prstGeom prst="rect">
            <a:avLst/>
          </a:prstGeom>
        </p:spPr>
      </p:pic>
    </p:spTree>
    <p:extLst>
      <p:ext uri="{BB962C8B-B14F-4D97-AF65-F5344CB8AC3E}">
        <p14:creationId xmlns:p14="http://schemas.microsoft.com/office/powerpoint/2010/main" val="3940975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9E5DEF-FB86-4E33-B4C6-2DBE40DBAB8B}"/>
              </a:ext>
            </a:extLst>
          </p:cNvPr>
          <p:cNvSpPr txBox="1">
            <a:spLocks/>
          </p:cNvSpPr>
          <p:nvPr/>
        </p:nvSpPr>
        <p:spPr>
          <a:xfrm>
            <a:off x="600205" y="357092"/>
            <a:ext cx="7500937" cy="10001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3.3  </a:t>
            </a:r>
            <a:r>
              <a:rPr lang="zh-CN" altLang="en-US" sz="3200" b="1" dirty="0">
                <a:latin typeface="黑体" pitchFamily="2" charset="-122"/>
                <a:ea typeface="黑体" pitchFamily="2" charset="-122"/>
              </a:rPr>
              <a:t>条件分支</a:t>
            </a:r>
            <a:r>
              <a:rPr lang="zh-CN" altLang="zh-CN" sz="3200" b="1" dirty="0">
                <a:latin typeface="黑体" pitchFamily="2" charset="-122"/>
                <a:ea typeface="黑体" pitchFamily="2" charset="-122"/>
              </a:rPr>
              <a:t>语句</a:t>
            </a:r>
            <a:endParaRPr lang="zh-CN" altLang="en-US" sz="3200" b="1" dirty="0">
              <a:latin typeface="黑体" pitchFamily="2" charset="-122"/>
              <a:ea typeface="黑体" pitchFamily="2" charset="-122"/>
            </a:endParaRPr>
          </a:p>
        </p:txBody>
      </p:sp>
      <p:sp>
        <p:nvSpPr>
          <p:cNvPr id="5" name="标题 1">
            <a:extLst>
              <a:ext uri="{FF2B5EF4-FFF2-40B4-BE49-F238E27FC236}">
                <a16:creationId xmlns:a16="http://schemas.microsoft.com/office/drawing/2014/main" id="{7C014E46-5279-4A21-9F95-D93C5B4AD155}"/>
              </a:ext>
            </a:extLst>
          </p:cNvPr>
          <p:cNvSpPr>
            <a:spLocks noGrp="1"/>
          </p:cNvSpPr>
          <p:nvPr>
            <p:ph type="title"/>
          </p:nvPr>
        </p:nvSpPr>
        <p:spPr>
          <a:xfrm>
            <a:off x="600206" y="986362"/>
            <a:ext cx="6364287" cy="1319212"/>
          </a:xfrm>
        </p:spPr>
        <p:txBody>
          <a:bodyPr/>
          <a:lstStyle/>
          <a:p>
            <a:pPr eaLnBrk="1" hangingPunct="1">
              <a:defRPr/>
            </a:pPr>
            <a:r>
              <a:rPr lang="en-US" altLang="zh-CN" sz="3200" dirty="0">
                <a:latin typeface="黑体" pitchFamily="2" charset="-122"/>
                <a:ea typeface="黑体" pitchFamily="2" charset="-122"/>
              </a:rPr>
              <a:t>3.3.1  IF</a:t>
            </a:r>
            <a:r>
              <a:rPr lang="zh-CN" altLang="en-US" sz="3200" dirty="0">
                <a:latin typeface="黑体" pitchFamily="2" charset="-122"/>
                <a:ea typeface="黑体" pitchFamily="2" charset="-122"/>
              </a:rPr>
              <a:t>语句</a:t>
            </a:r>
          </a:p>
        </p:txBody>
      </p:sp>
      <p:sp>
        <p:nvSpPr>
          <p:cNvPr id="6" name="标题 1">
            <a:extLst>
              <a:ext uri="{FF2B5EF4-FFF2-40B4-BE49-F238E27FC236}">
                <a16:creationId xmlns:a16="http://schemas.microsoft.com/office/drawing/2014/main" id="{A4DC3F2A-F5A4-4B50-B1F7-9603FDBE29C3}"/>
              </a:ext>
            </a:extLst>
          </p:cNvPr>
          <p:cNvSpPr txBox="1">
            <a:spLocks/>
          </p:cNvSpPr>
          <p:nvPr/>
        </p:nvSpPr>
        <p:spPr>
          <a:xfrm>
            <a:off x="600206" y="2644562"/>
            <a:ext cx="6364287"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2800" dirty="0">
                <a:latin typeface="黑体" pitchFamily="2" charset="-122"/>
                <a:ea typeface="黑体" pitchFamily="2" charset="-122"/>
              </a:rPr>
              <a:t>1</a:t>
            </a:r>
            <a:r>
              <a:rPr lang="zh-CN" altLang="zh-CN" sz="2800" dirty="0">
                <a:latin typeface="黑体" pitchFamily="2" charset="-122"/>
                <a:ea typeface="黑体" pitchFamily="2" charset="-122"/>
              </a:rPr>
              <a:t>．用于门闩控制的</a:t>
            </a:r>
            <a:r>
              <a:rPr lang="en-US" altLang="zh-CN" sz="2800" dirty="0">
                <a:latin typeface="黑体" pitchFamily="2" charset="-122"/>
                <a:ea typeface="黑体" pitchFamily="2" charset="-122"/>
              </a:rPr>
              <a:t>IF</a:t>
            </a:r>
            <a:r>
              <a:rPr lang="zh-CN" altLang="zh-CN" sz="2800" dirty="0">
                <a:latin typeface="黑体" pitchFamily="2" charset="-122"/>
                <a:ea typeface="黑体" pitchFamily="2" charset="-122"/>
              </a:rPr>
              <a:t>语句</a:t>
            </a:r>
            <a:endParaRPr lang="zh-CN" altLang="en-US" sz="2800" dirty="0">
              <a:latin typeface="+mj-ea"/>
            </a:endParaRPr>
          </a:p>
        </p:txBody>
      </p:sp>
      <p:sp>
        <p:nvSpPr>
          <p:cNvPr id="7" name="矩形 6">
            <a:extLst>
              <a:ext uri="{FF2B5EF4-FFF2-40B4-BE49-F238E27FC236}">
                <a16:creationId xmlns:a16="http://schemas.microsoft.com/office/drawing/2014/main" id="{37033D99-85F8-427E-82EF-20FB9FC92027}"/>
              </a:ext>
            </a:extLst>
          </p:cNvPr>
          <p:cNvSpPr/>
          <p:nvPr/>
        </p:nvSpPr>
        <p:spPr>
          <a:xfrm>
            <a:off x="600205" y="1645968"/>
            <a:ext cx="10817212" cy="1015663"/>
          </a:xfrm>
          <a:prstGeom prst="rect">
            <a:avLst/>
          </a:prstGeom>
        </p:spPr>
        <p:txBody>
          <a:bodyPr wrap="square">
            <a:spAutoFit/>
          </a:bodyPr>
          <a:lstStyle/>
          <a:p>
            <a:pPr>
              <a:buFont typeface="Wingdings 2" panose="05020102010507070707" pitchFamily="18" charset="2"/>
              <a:buNone/>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IF</a:t>
            </a:r>
            <a:r>
              <a:rPr lang="zh-CN" altLang="zh-CN" sz="2000" dirty="0">
                <a:solidFill>
                  <a:schemeClr val="tx1">
                    <a:lumMod val="75000"/>
                    <a:lumOff val="25000"/>
                  </a:schemeClr>
                </a:solidFill>
                <a:latin typeface="黑体" panose="02010609060101010101" pitchFamily="49" charset="-122"/>
                <a:ea typeface="黑体" panose="02010609060101010101" pitchFamily="49" charset="-122"/>
              </a:rPr>
              <a:t>语句可用于选择器、比较器、编码器、译码器和状态机设计。</a:t>
            </a:r>
          </a:p>
          <a:p>
            <a:pPr>
              <a:buFont typeface="Wingdings 2" panose="05020102010507070707" pitchFamily="18" charset="2"/>
              <a:buNone/>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IF</a:t>
            </a:r>
            <a:r>
              <a:rPr lang="zh-CN" altLang="zh-CN" sz="2000" dirty="0">
                <a:solidFill>
                  <a:schemeClr val="tx1">
                    <a:lumMod val="75000"/>
                    <a:lumOff val="25000"/>
                  </a:schemeClr>
                </a:solidFill>
                <a:latin typeface="黑体" panose="02010609060101010101" pitchFamily="49" charset="-122"/>
                <a:ea typeface="黑体" panose="02010609060101010101" pitchFamily="49" charset="-122"/>
              </a:rPr>
              <a:t>语句根据指定条件来确定语句执行顺序，共有</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3</a:t>
            </a:r>
            <a:r>
              <a:rPr lang="zh-CN" altLang="zh-CN" sz="2000" dirty="0">
                <a:solidFill>
                  <a:schemeClr val="tx1">
                    <a:lumMod val="75000"/>
                    <a:lumOff val="25000"/>
                  </a:schemeClr>
                </a:solidFill>
                <a:latin typeface="黑体" panose="02010609060101010101" pitchFamily="49" charset="-122"/>
                <a:ea typeface="黑体" panose="02010609060101010101" pitchFamily="49" charset="-122"/>
              </a:rPr>
              <a:t>种类型。</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buFont typeface="Wingdings 2" panose="05020102010507070707" pitchFamily="18" charset="2"/>
              <a:buNone/>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IF</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语句的条件表达式中只能用逻辑运算符和关系运算符。（</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IF</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语句指明的条件是布尔量</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真</a:t>
            </a: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&amp;</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假）</a:t>
            </a:r>
            <a:endParaRPr lang="zh-CN"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内容占位符 7">
            <a:extLst>
              <a:ext uri="{FF2B5EF4-FFF2-40B4-BE49-F238E27FC236}">
                <a16:creationId xmlns:a16="http://schemas.microsoft.com/office/drawing/2014/main" id="{74B638B0-B94E-43DE-8972-0B1EDE4B0B33}"/>
              </a:ext>
            </a:extLst>
          </p:cNvPr>
          <p:cNvSpPr>
            <a:spLocks noGrp="1"/>
          </p:cNvSpPr>
          <p:nvPr>
            <p:ph idx="1"/>
          </p:nvPr>
        </p:nvSpPr>
        <p:spPr>
          <a:xfrm>
            <a:off x="600205" y="3239132"/>
            <a:ext cx="8229600" cy="4525963"/>
          </a:xfrm>
        </p:spPr>
        <p:txBody>
          <a:bodyPr/>
          <a:lstStyle/>
          <a:p>
            <a:r>
              <a:rPr lang="zh-CN" altLang="zh-CN" sz="2000" dirty="0">
                <a:latin typeface="黑体" panose="02010609060101010101" pitchFamily="49" charset="-122"/>
                <a:ea typeface="黑体" panose="02010609060101010101" pitchFamily="49" charset="-122"/>
              </a:rPr>
              <a:t>这种类型的</a:t>
            </a:r>
            <a:r>
              <a:rPr lang="en-US" altLang="zh-CN" sz="2000" dirty="0">
                <a:latin typeface="黑体" panose="02010609060101010101" pitchFamily="49" charset="-122"/>
                <a:ea typeface="黑体" panose="02010609060101010101" pitchFamily="49" charset="-122"/>
              </a:rPr>
              <a:t>IF</a:t>
            </a:r>
            <a:r>
              <a:rPr lang="zh-CN" altLang="zh-CN" sz="2000" dirty="0">
                <a:latin typeface="黑体" panose="02010609060101010101" pitchFamily="49" charset="-122"/>
                <a:ea typeface="黑体" panose="02010609060101010101" pitchFamily="49" charset="-122"/>
              </a:rPr>
              <a:t>语句一般书写格式为：</a:t>
            </a:r>
          </a:p>
          <a:p>
            <a:pPr marL="0" indent="0" algn="ctr">
              <a:buNone/>
            </a:pPr>
            <a:r>
              <a:rPr lang="en-US" altLang="zh-CN" sz="2000" dirty="0">
                <a:latin typeface="黑体" panose="02010609060101010101" pitchFamily="49" charset="-122"/>
                <a:ea typeface="黑体" panose="02010609060101010101" pitchFamily="49" charset="-122"/>
              </a:rPr>
              <a:t>IF  </a:t>
            </a:r>
            <a:r>
              <a:rPr lang="zh-CN" altLang="zh-CN" sz="2000" dirty="0">
                <a:latin typeface="黑体" panose="02010609060101010101" pitchFamily="49" charset="-122"/>
                <a:ea typeface="黑体" panose="02010609060101010101" pitchFamily="49" charset="-122"/>
              </a:rPr>
              <a:t>条件</a:t>
            </a:r>
            <a:r>
              <a:rPr lang="en-US" altLang="zh-CN" sz="2000" dirty="0">
                <a:latin typeface="黑体" panose="02010609060101010101" pitchFamily="49" charset="-122"/>
                <a:ea typeface="黑体" panose="02010609060101010101" pitchFamily="49" charset="-122"/>
              </a:rPr>
              <a:t>  THEN</a:t>
            </a:r>
            <a:endParaRPr lang="zh-CN" altLang="zh-CN" sz="2000" dirty="0">
              <a:latin typeface="黑体" panose="02010609060101010101" pitchFamily="49" charset="-122"/>
              <a:ea typeface="黑体" panose="02010609060101010101" pitchFamily="49" charset="-122"/>
            </a:endParaRPr>
          </a:p>
          <a:p>
            <a:pPr marL="0" indent="0" algn="ctr">
              <a:buNone/>
            </a:pPr>
            <a:r>
              <a:rPr lang="en-US" altLang="zh-CN" sz="2000" dirty="0">
                <a:latin typeface="黑体" panose="02010609060101010101" pitchFamily="49" charset="-122"/>
                <a:ea typeface="黑体" panose="02010609060101010101" pitchFamily="49" charset="-122"/>
              </a:rPr>
              <a:t>			&lt;</a:t>
            </a:r>
            <a:r>
              <a:rPr lang="zh-CN" altLang="zh-CN" sz="2000" dirty="0">
                <a:latin typeface="黑体" panose="02010609060101010101" pitchFamily="49" charset="-122"/>
                <a:ea typeface="黑体" panose="02010609060101010101" pitchFamily="49" charset="-122"/>
              </a:rPr>
              <a:t>顺序处理语句</a:t>
            </a:r>
            <a:r>
              <a:rPr lang="en-US" altLang="zh-CN" sz="2000" dirty="0">
                <a:latin typeface="黑体" panose="02010609060101010101" pitchFamily="49" charset="-122"/>
                <a:ea typeface="黑体" panose="02010609060101010101" pitchFamily="49" charset="-122"/>
              </a:rPr>
              <a:t>&gt;</a:t>
            </a:r>
          </a:p>
          <a:p>
            <a:pPr marL="0" indent="0">
              <a:buNone/>
            </a:pPr>
            <a:r>
              <a:rPr lang="en-US" altLang="zh-CN" sz="2000" dirty="0">
                <a:latin typeface="黑体" panose="02010609060101010101" pitchFamily="49" charset="-122"/>
                <a:ea typeface="黑体" panose="02010609060101010101" pitchFamily="49" charset="-122"/>
              </a:rPr>
              <a:t>						   END  IF</a:t>
            </a:r>
            <a:r>
              <a:rPr lang="zh-CN" altLang="zh-CN" sz="2000" dirty="0">
                <a:latin typeface="黑体" panose="02010609060101010101" pitchFamily="49" charset="-122"/>
                <a:ea typeface="黑体" panose="02010609060101010101" pitchFamily="49" charset="-122"/>
              </a:rPr>
              <a:t>；</a:t>
            </a:r>
          </a:p>
          <a:p>
            <a:r>
              <a:rPr lang="zh-CN" altLang="zh-CN" sz="2000" dirty="0">
                <a:latin typeface="黑体" panose="02010609060101010101" pitchFamily="49" charset="-122"/>
                <a:ea typeface="黑体" panose="02010609060101010101" pitchFamily="49" charset="-122"/>
              </a:rPr>
              <a:t>当程序执行到该</a:t>
            </a:r>
            <a:r>
              <a:rPr lang="en-US" altLang="zh-CN" sz="2000" dirty="0">
                <a:latin typeface="黑体" panose="02010609060101010101" pitchFamily="49" charset="-122"/>
                <a:ea typeface="黑体" panose="02010609060101010101" pitchFamily="49" charset="-122"/>
              </a:rPr>
              <a:t>IF</a:t>
            </a:r>
            <a:r>
              <a:rPr lang="zh-CN" altLang="zh-CN" sz="2000" dirty="0">
                <a:latin typeface="黑体" panose="02010609060101010101" pitchFamily="49" charset="-122"/>
                <a:ea typeface="黑体" panose="02010609060101010101" pitchFamily="49" charset="-122"/>
              </a:rPr>
              <a:t>语句时，就要判断</a:t>
            </a:r>
            <a:r>
              <a:rPr lang="en-US" altLang="zh-CN" sz="2000" dirty="0">
                <a:latin typeface="黑体" panose="02010609060101010101" pitchFamily="49" charset="-122"/>
                <a:ea typeface="黑体" panose="02010609060101010101" pitchFamily="49" charset="-122"/>
              </a:rPr>
              <a:t>IF</a:t>
            </a:r>
            <a:r>
              <a:rPr lang="zh-CN" altLang="zh-CN" sz="2000" dirty="0">
                <a:latin typeface="黑体" panose="02010609060101010101" pitchFamily="49" charset="-122"/>
                <a:ea typeface="黑体" panose="02010609060101010101" pitchFamily="49" charset="-122"/>
              </a:rPr>
              <a:t>语句所指定的条件是否成立。如果条件成立，</a:t>
            </a:r>
            <a:r>
              <a:rPr lang="en-US" altLang="zh-CN" sz="2000" dirty="0">
                <a:latin typeface="黑体" panose="02010609060101010101" pitchFamily="49" charset="-122"/>
                <a:ea typeface="黑体" panose="02010609060101010101" pitchFamily="49" charset="-122"/>
              </a:rPr>
              <a:t>IF</a:t>
            </a:r>
            <a:r>
              <a:rPr lang="zh-CN" altLang="zh-CN" sz="2000" dirty="0">
                <a:latin typeface="黑体" panose="02010609060101010101" pitchFamily="49" charset="-122"/>
                <a:ea typeface="黑体" panose="02010609060101010101" pitchFamily="49" charset="-122"/>
              </a:rPr>
              <a:t>语句所包含的顺序处理语句将被执行；如果条件不成立，程序跳过</a:t>
            </a:r>
            <a:r>
              <a:rPr lang="en-US" altLang="zh-CN" sz="2000" dirty="0">
                <a:latin typeface="黑体" panose="02010609060101010101" pitchFamily="49" charset="-122"/>
                <a:ea typeface="黑体" panose="02010609060101010101" pitchFamily="49" charset="-122"/>
              </a:rPr>
              <a:t>IF</a:t>
            </a:r>
            <a:r>
              <a:rPr lang="zh-CN" altLang="zh-CN" sz="2000" dirty="0">
                <a:latin typeface="黑体" panose="02010609060101010101" pitchFamily="49" charset="-122"/>
                <a:ea typeface="黑体" panose="02010609060101010101" pitchFamily="49" charset="-122"/>
              </a:rPr>
              <a:t>包含的顺序处理语句，执行后续语句。</a:t>
            </a: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2096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CC99DFA-95DB-4D37-A718-9B7EB70FA1BC}"/>
              </a:ext>
            </a:extLst>
          </p:cNvPr>
          <p:cNvSpPr>
            <a:spLocks noGrp="1"/>
          </p:cNvSpPr>
          <p:nvPr>
            <p:ph type="title"/>
          </p:nvPr>
        </p:nvSpPr>
        <p:spPr>
          <a:xfrm>
            <a:off x="576350" y="315243"/>
            <a:ext cx="6364287" cy="1319212"/>
          </a:xfrm>
        </p:spPr>
        <p:txBody>
          <a:bodyPr/>
          <a:lstStyle/>
          <a:p>
            <a:pPr eaLnBrk="1" hangingPunct="1">
              <a:defRPr/>
            </a:pPr>
            <a:r>
              <a:rPr lang="en-US" altLang="zh-CN" sz="2800" dirty="0">
                <a:latin typeface="黑体" pitchFamily="2" charset="-122"/>
                <a:ea typeface="黑体" pitchFamily="2" charset="-122"/>
              </a:rPr>
              <a:t>2</a:t>
            </a:r>
            <a:r>
              <a:rPr lang="zh-CN" altLang="zh-CN" sz="2800" dirty="0">
                <a:latin typeface="黑体" pitchFamily="2" charset="-122"/>
                <a:ea typeface="黑体" pitchFamily="2" charset="-122"/>
              </a:rPr>
              <a:t>．用于二选一控制的</a:t>
            </a:r>
            <a:r>
              <a:rPr lang="en-US" altLang="zh-CN" sz="2800" dirty="0">
                <a:latin typeface="黑体" pitchFamily="2" charset="-122"/>
                <a:ea typeface="黑体" pitchFamily="2" charset="-122"/>
              </a:rPr>
              <a:t>IF</a:t>
            </a:r>
            <a:r>
              <a:rPr lang="zh-CN" altLang="zh-CN" sz="2800" dirty="0">
                <a:latin typeface="黑体" pitchFamily="2" charset="-122"/>
                <a:ea typeface="黑体" pitchFamily="2" charset="-122"/>
              </a:rPr>
              <a:t>语句</a:t>
            </a:r>
            <a:endParaRPr lang="zh-CN" altLang="en-US" sz="2800" dirty="0">
              <a:latin typeface="黑体" pitchFamily="2" charset="-122"/>
              <a:ea typeface="黑体" pitchFamily="2" charset="-122"/>
            </a:endParaRPr>
          </a:p>
        </p:txBody>
      </p:sp>
      <p:sp>
        <p:nvSpPr>
          <p:cNvPr id="5" name="内容占位符 7">
            <a:extLst>
              <a:ext uri="{FF2B5EF4-FFF2-40B4-BE49-F238E27FC236}">
                <a16:creationId xmlns:a16="http://schemas.microsoft.com/office/drawing/2014/main" id="{5F286B88-E906-4547-8A51-AA4EA26F1515}"/>
              </a:ext>
            </a:extLst>
          </p:cNvPr>
          <p:cNvSpPr>
            <a:spLocks noGrp="1"/>
          </p:cNvSpPr>
          <p:nvPr>
            <p:ph idx="1"/>
          </p:nvPr>
        </p:nvSpPr>
        <p:spPr>
          <a:xfrm>
            <a:off x="576349" y="974849"/>
            <a:ext cx="9054211" cy="4525963"/>
          </a:xfrm>
        </p:spPr>
        <p:txBody>
          <a:bodyPr/>
          <a:lstStyle/>
          <a:p>
            <a:r>
              <a:rPr lang="zh-CN" altLang="zh-CN" sz="2400" dirty="0">
                <a:latin typeface="黑体" panose="02010609060101010101" pitchFamily="49" charset="-122"/>
                <a:ea typeface="黑体" panose="02010609060101010101" pitchFamily="49" charset="-122"/>
              </a:rPr>
              <a:t>这种类型的语句书写格式为：</a:t>
            </a:r>
          </a:p>
          <a:p>
            <a:pPr marL="0" indent="0">
              <a:buNone/>
            </a:pPr>
            <a:r>
              <a:rPr lang="en-US" altLang="zh-CN" sz="2400" dirty="0">
                <a:latin typeface="黑体" panose="02010609060101010101" pitchFamily="49" charset="-122"/>
                <a:ea typeface="黑体" panose="02010609060101010101" pitchFamily="49" charset="-122"/>
              </a:rPr>
              <a:t>						  IF  </a:t>
            </a:r>
            <a:r>
              <a:rPr lang="zh-CN" altLang="zh-CN" sz="2400" dirty="0">
                <a:latin typeface="黑体" panose="02010609060101010101" pitchFamily="49" charset="-122"/>
                <a:ea typeface="黑体" panose="02010609060101010101" pitchFamily="49" charset="-122"/>
              </a:rPr>
              <a:t>条件 </a:t>
            </a:r>
            <a:r>
              <a:rPr lang="en-US" altLang="zh-CN" sz="2400" dirty="0">
                <a:latin typeface="黑体" panose="02010609060101010101" pitchFamily="49" charset="-122"/>
                <a:ea typeface="黑体" panose="02010609060101010101" pitchFamily="49" charset="-122"/>
              </a:rPr>
              <a:t> THEN</a:t>
            </a:r>
            <a:endParaRPr lang="zh-CN" altLang="zh-CN" sz="2400" dirty="0">
              <a:latin typeface="黑体" panose="02010609060101010101" pitchFamily="49" charset="-122"/>
              <a:ea typeface="黑体" panose="02010609060101010101" pitchFamily="49" charset="-122"/>
            </a:endParaRPr>
          </a:p>
          <a:p>
            <a:pPr marL="0" indent="0" algn="ctr">
              <a:buNone/>
            </a:pPr>
            <a:r>
              <a:rPr lang="en-US" altLang="zh-CN" sz="2400" dirty="0">
                <a:latin typeface="黑体" panose="02010609060101010101" pitchFamily="49" charset="-122"/>
                <a:ea typeface="黑体" panose="02010609060101010101" pitchFamily="49" charset="-122"/>
              </a:rPr>
              <a:t>  				&lt;</a:t>
            </a:r>
            <a:r>
              <a:rPr lang="zh-CN" altLang="zh-CN" sz="2400" dirty="0">
                <a:latin typeface="黑体" panose="02010609060101010101" pitchFamily="49" charset="-122"/>
                <a:ea typeface="黑体" panose="02010609060101010101" pitchFamily="49" charset="-122"/>
              </a:rPr>
              <a:t>顺序处理语句</a:t>
            </a:r>
            <a:r>
              <a:rPr lang="en-US" altLang="zh-CN" sz="2400" dirty="0">
                <a:latin typeface="黑体" panose="02010609060101010101" pitchFamily="49" charset="-122"/>
                <a:ea typeface="黑体" panose="02010609060101010101" pitchFamily="49" charset="-122"/>
              </a:rPr>
              <a:t>1&gt;</a:t>
            </a:r>
            <a:r>
              <a:rPr lang="zh-CN" altLang="zh-CN" sz="2400" dirty="0">
                <a:latin typeface="黑体" panose="02010609060101010101" pitchFamily="49" charset="-122"/>
                <a:ea typeface="黑体" panose="02010609060101010101" pitchFamily="49" charset="-122"/>
              </a:rPr>
              <a:t>；</a:t>
            </a:r>
          </a:p>
          <a:p>
            <a:pPr marL="0" indent="0">
              <a:buNone/>
            </a:pPr>
            <a:r>
              <a:rPr lang="en-US" altLang="zh-CN" sz="2400" dirty="0">
                <a:latin typeface="黑体" panose="02010609060101010101" pitchFamily="49" charset="-122"/>
                <a:ea typeface="黑体" panose="02010609060101010101" pitchFamily="49" charset="-122"/>
              </a:rPr>
              <a:t>						  ELSE</a:t>
            </a:r>
            <a:endParaRPr lang="zh-CN" altLang="zh-CN" sz="2400" dirty="0">
              <a:latin typeface="黑体" panose="02010609060101010101" pitchFamily="49" charset="-122"/>
              <a:ea typeface="黑体" panose="02010609060101010101" pitchFamily="49" charset="-122"/>
            </a:endParaRPr>
          </a:p>
          <a:p>
            <a:pPr marL="0" indent="0" algn="ctr">
              <a:buNone/>
            </a:pPr>
            <a:r>
              <a:rPr lang="en-US" altLang="zh-CN" sz="2400" dirty="0">
                <a:latin typeface="黑体" panose="02010609060101010101" pitchFamily="49" charset="-122"/>
                <a:ea typeface="黑体" panose="02010609060101010101" pitchFamily="49" charset="-122"/>
              </a:rPr>
              <a:t>  				&lt;</a:t>
            </a:r>
            <a:r>
              <a:rPr lang="zh-CN" altLang="zh-CN" sz="2400" dirty="0">
                <a:latin typeface="黑体" panose="02010609060101010101" pitchFamily="49" charset="-122"/>
                <a:ea typeface="黑体" panose="02010609060101010101" pitchFamily="49" charset="-122"/>
              </a:rPr>
              <a:t>顺序处理语句</a:t>
            </a:r>
            <a:r>
              <a:rPr lang="en-US" altLang="zh-CN" sz="2400" dirty="0">
                <a:latin typeface="黑体" panose="02010609060101010101" pitchFamily="49" charset="-122"/>
                <a:ea typeface="黑体" panose="02010609060101010101" pitchFamily="49" charset="-122"/>
              </a:rPr>
              <a:t>2&gt;</a:t>
            </a:r>
            <a:r>
              <a:rPr lang="zh-CN" altLang="zh-CN" sz="2400" dirty="0">
                <a:latin typeface="黑体" panose="02010609060101010101" pitchFamily="49" charset="-122"/>
                <a:ea typeface="黑体" panose="02010609060101010101" pitchFamily="49" charset="-122"/>
              </a:rPr>
              <a:t>；</a:t>
            </a:r>
          </a:p>
          <a:p>
            <a:pPr marL="0" indent="0">
              <a:buNone/>
            </a:pPr>
            <a:r>
              <a:rPr lang="en-US" altLang="zh-CN" sz="2400" dirty="0">
                <a:latin typeface="黑体" panose="02010609060101010101" pitchFamily="49" charset="-122"/>
                <a:ea typeface="黑体" panose="02010609060101010101" pitchFamily="49" charset="-122"/>
              </a:rPr>
              <a:t>						  END  IF</a:t>
            </a:r>
            <a:r>
              <a:rPr lang="zh-CN" altLang="zh-CN" sz="2400" dirty="0">
                <a:latin typeface="黑体" panose="02010609060101010101" pitchFamily="49" charset="-122"/>
                <a:ea typeface="黑体" panose="02010609060101010101" pitchFamily="49" charset="-122"/>
              </a:rPr>
              <a:t>；</a:t>
            </a:r>
          </a:p>
          <a:p>
            <a:r>
              <a:rPr lang="zh-CN" altLang="zh-CN" sz="2400" dirty="0">
                <a:latin typeface="黑体" panose="02010609060101010101" pitchFamily="49" charset="-122"/>
                <a:ea typeface="黑体" panose="02010609060101010101" pitchFamily="49" charset="-122"/>
              </a:rPr>
              <a:t>当</a:t>
            </a:r>
            <a:r>
              <a:rPr lang="en-US" altLang="zh-CN" sz="2400" dirty="0">
                <a:latin typeface="黑体" panose="02010609060101010101" pitchFamily="49" charset="-122"/>
                <a:ea typeface="黑体" panose="02010609060101010101" pitchFamily="49" charset="-122"/>
              </a:rPr>
              <a:t>IF</a:t>
            </a:r>
            <a:r>
              <a:rPr lang="zh-CN" altLang="zh-CN" sz="2400" dirty="0">
                <a:latin typeface="黑体" panose="02010609060101010101" pitchFamily="49" charset="-122"/>
                <a:ea typeface="黑体" panose="02010609060101010101" pitchFamily="49" charset="-122"/>
              </a:rPr>
              <a:t>指定的条件满足时，执行顺序语句</a:t>
            </a:r>
            <a:r>
              <a:rPr lang="en-US" altLang="zh-CN" sz="2400" dirty="0">
                <a:latin typeface="黑体" panose="02010609060101010101" pitchFamily="49" charset="-122"/>
                <a:ea typeface="黑体" panose="02010609060101010101" pitchFamily="49" charset="-122"/>
              </a:rPr>
              <a:t>1</a:t>
            </a:r>
            <a:r>
              <a:rPr lang="zh-CN" altLang="zh-CN" sz="2400" dirty="0">
                <a:latin typeface="黑体" panose="02010609060101010101" pitchFamily="49" charset="-122"/>
                <a:ea typeface="黑体" panose="02010609060101010101" pitchFamily="49" charset="-122"/>
              </a:rPr>
              <a:t>；当条件不成立时，执行顺序语句</a:t>
            </a:r>
            <a:r>
              <a:rPr lang="en-US" altLang="zh-CN" sz="2400" dirty="0">
                <a:latin typeface="黑体" panose="02010609060101010101" pitchFamily="49" charset="-122"/>
                <a:ea typeface="黑体" panose="02010609060101010101" pitchFamily="49" charset="-122"/>
              </a:rPr>
              <a:t>2</a:t>
            </a:r>
            <a:r>
              <a:rPr lang="zh-CN" altLang="zh-CN" sz="2400" dirty="0">
                <a:latin typeface="黑体" panose="02010609060101010101" pitchFamily="49" charset="-122"/>
                <a:ea typeface="黑体" panose="02010609060101010101" pitchFamily="49" charset="-122"/>
              </a:rPr>
              <a:t>。用条件选择两条不同的程序执行路径。</a:t>
            </a:r>
          </a:p>
          <a:p>
            <a:pPr marL="0" indent="0">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69126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EC59DE5-7344-4772-ACCE-4411D7FBD059}"/>
              </a:ext>
            </a:extLst>
          </p:cNvPr>
          <p:cNvSpPr>
            <a:spLocks noGrp="1"/>
          </p:cNvSpPr>
          <p:nvPr>
            <p:ph type="title"/>
          </p:nvPr>
        </p:nvSpPr>
        <p:spPr>
          <a:xfrm>
            <a:off x="601517" y="390744"/>
            <a:ext cx="6364287" cy="928687"/>
          </a:xfrm>
        </p:spPr>
        <p:txBody>
          <a:bodyPr/>
          <a:lstStyle/>
          <a:p>
            <a:pPr eaLnBrk="1" hangingPunct="1">
              <a:defRPr/>
            </a:pPr>
            <a:r>
              <a:rPr lang="en-US" altLang="zh-CN" sz="2800" dirty="0">
                <a:latin typeface="黑体" pitchFamily="2" charset="-122"/>
                <a:ea typeface="黑体" pitchFamily="2" charset="-122"/>
              </a:rPr>
              <a:t>3</a:t>
            </a:r>
            <a:r>
              <a:rPr lang="zh-CN" altLang="zh-CN" sz="2800" dirty="0">
                <a:latin typeface="黑体" pitchFamily="2" charset="-122"/>
                <a:ea typeface="黑体" pitchFamily="2" charset="-122"/>
              </a:rPr>
              <a:t>．用于多选择控制的</a:t>
            </a:r>
            <a:r>
              <a:rPr lang="en-US" altLang="zh-CN" sz="2800" dirty="0">
                <a:latin typeface="黑体" pitchFamily="2" charset="-122"/>
                <a:ea typeface="黑体" pitchFamily="2" charset="-122"/>
              </a:rPr>
              <a:t>IF</a:t>
            </a:r>
            <a:r>
              <a:rPr lang="zh-CN" altLang="zh-CN" sz="2800" dirty="0">
                <a:latin typeface="黑体" pitchFamily="2" charset="-122"/>
                <a:ea typeface="黑体" pitchFamily="2" charset="-122"/>
              </a:rPr>
              <a:t>语句</a:t>
            </a:r>
            <a:endParaRPr lang="zh-CN" altLang="en-US" sz="2800" dirty="0">
              <a:latin typeface="黑体" pitchFamily="2" charset="-122"/>
              <a:ea typeface="黑体" pitchFamily="2" charset="-122"/>
            </a:endParaRPr>
          </a:p>
        </p:txBody>
      </p:sp>
      <p:sp>
        <p:nvSpPr>
          <p:cNvPr id="5" name="内容占位符 7">
            <a:extLst>
              <a:ext uri="{FF2B5EF4-FFF2-40B4-BE49-F238E27FC236}">
                <a16:creationId xmlns:a16="http://schemas.microsoft.com/office/drawing/2014/main" id="{30EDDE05-316A-4DF1-A887-168559A2D4FA}"/>
              </a:ext>
            </a:extLst>
          </p:cNvPr>
          <p:cNvSpPr>
            <a:spLocks noGrp="1"/>
          </p:cNvSpPr>
          <p:nvPr>
            <p:ph idx="1"/>
          </p:nvPr>
        </p:nvSpPr>
        <p:spPr>
          <a:xfrm>
            <a:off x="601517" y="964682"/>
            <a:ext cx="9171657" cy="5570342"/>
          </a:xfrm>
        </p:spPr>
        <p:txBody>
          <a:bodyPr>
            <a:normAutofit/>
          </a:bodyPr>
          <a:lstStyle/>
          <a:p>
            <a:r>
              <a:rPr lang="zh-CN" altLang="zh-CN" sz="2400" dirty="0"/>
              <a:t>用于多选择控制的</a:t>
            </a:r>
            <a:r>
              <a:rPr lang="en-US" altLang="zh-CN" sz="2400" dirty="0"/>
              <a:t>IF</a:t>
            </a:r>
            <a:r>
              <a:rPr lang="zh-CN" altLang="zh-CN" sz="2400" dirty="0"/>
              <a:t>语句书写格式为：</a:t>
            </a:r>
          </a:p>
          <a:p>
            <a:pPr marL="0" indent="0">
              <a:buNone/>
            </a:pPr>
            <a:r>
              <a:rPr lang="en-US" altLang="zh-CN" sz="2400" dirty="0"/>
              <a:t>								IF  </a:t>
            </a:r>
            <a:r>
              <a:rPr lang="zh-CN" altLang="zh-CN" sz="2400" dirty="0"/>
              <a:t>条件</a:t>
            </a:r>
            <a:r>
              <a:rPr lang="en-US" altLang="zh-CN" sz="2400" dirty="0"/>
              <a:t>1  THEN</a:t>
            </a:r>
            <a:endParaRPr lang="zh-CN" altLang="zh-CN" sz="2400" dirty="0"/>
          </a:p>
          <a:p>
            <a:pPr marL="0" indent="0">
              <a:buNone/>
            </a:pPr>
            <a:r>
              <a:rPr lang="en-US" altLang="zh-CN" sz="2400" dirty="0"/>
              <a:t>  									&lt;</a:t>
            </a:r>
            <a:r>
              <a:rPr lang="zh-CN" altLang="zh-CN" sz="2400" dirty="0"/>
              <a:t>顺序语句</a:t>
            </a:r>
            <a:r>
              <a:rPr lang="en-US" altLang="zh-CN" sz="2400" dirty="0"/>
              <a:t>1&gt;</a:t>
            </a:r>
            <a:r>
              <a:rPr lang="zh-CN" altLang="zh-CN" sz="2400" dirty="0"/>
              <a:t>；</a:t>
            </a:r>
          </a:p>
          <a:p>
            <a:pPr marL="0" indent="0">
              <a:buNone/>
            </a:pPr>
            <a:r>
              <a:rPr lang="en-US" altLang="zh-CN" sz="2400" dirty="0"/>
              <a:t>								</a:t>
            </a:r>
            <a:r>
              <a:rPr lang="en-US" altLang="zh-CN" sz="2400" dirty="0" err="1"/>
              <a:t>ELSIF</a:t>
            </a:r>
            <a:r>
              <a:rPr lang="en-US" altLang="zh-CN" sz="2400" dirty="0"/>
              <a:t>  </a:t>
            </a:r>
            <a:r>
              <a:rPr lang="zh-CN" altLang="zh-CN" sz="2400" dirty="0"/>
              <a:t>条件</a:t>
            </a:r>
            <a:r>
              <a:rPr lang="en-US" altLang="zh-CN" sz="2400" dirty="0"/>
              <a:t>2  THEN</a:t>
            </a:r>
            <a:endParaRPr lang="zh-CN" altLang="zh-CN" sz="2400" dirty="0"/>
          </a:p>
          <a:p>
            <a:pPr marL="0" indent="0">
              <a:buNone/>
            </a:pPr>
            <a:r>
              <a:rPr lang="en-US" altLang="zh-CN" sz="2400" dirty="0"/>
              <a:t> 									&lt;</a:t>
            </a:r>
            <a:r>
              <a:rPr lang="zh-CN" altLang="zh-CN" sz="2400" dirty="0"/>
              <a:t>顺序语句</a:t>
            </a:r>
            <a:r>
              <a:rPr lang="en-US" altLang="zh-CN" sz="2400" dirty="0"/>
              <a:t>2&gt;</a:t>
            </a:r>
            <a:r>
              <a:rPr lang="zh-CN" altLang="zh-CN" sz="2400" dirty="0"/>
              <a:t>；</a:t>
            </a:r>
          </a:p>
          <a:p>
            <a:pPr marL="0" indent="0">
              <a:buNone/>
            </a:pPr>
            <a:r>
              <a:rPr lang="en-US" altLang="zh-CN" sz="2400" dirty="0"/>
              <a:t>     							……..</a:t>
            </a:r>
            <a:endParaRPr lang="zh-CN" altLang="zh-CN" sz="2400" dirty="0"/>
          </a:p>
          <a:p>
            <a:pPr marL="0" indent="0">
              <a:buNone/>
            </a:pPr>
            <a:r>
              <a:rPr lang="en-US" altLang="zh-CN" sz="2400" dirty="0"/>
              <a:t>								</a:t>
            </a:r>
            <a:r>
              <a:rPr lang="en-US" altLang="zh-CN" sz="2400" dirty="0" err="1"/>
              <a:t>ELSIF</a:t>
            </a:r>
            <a:r>
              <a:rPr lang="en-US" altLang="zh-CN" sz="2400" dirty="0"/>
              <a:t>  </a:t>
            </a:r>
            <a:r>
              <a:rPr lang="zh-CN" altLang="zh-CN" sz="2400" dirty="0"/>
              <a:t>条件</a:t>
            </a:r>
            <a:r>
              <a:rPr lang="en-US" altLang="zh-CN" sz="2400" dirty="0"/>
              <a:t>n  THEN</a:t>
            </a:r>
            <a:endParaRPr lang="zh-CN" altLang="zh-CN" sz="2400" dirty="0"/>
          </a:p>
          <a:p>
            <a:pPr marL="0" indent="0">
              <a:buNone/>
            </a:pPr>
            <a:r>
              <a:rPr lang="en-US" altLang="zh-CN" sz="2400" dirty="0"/>
              <a:t>  									&lt;</a:t>
            </a:r>
            <a:r>
              <a:rPr lang="zh-CN" altLang="zh-CN" sz="2400" dirty="0"/>
              <a:t>顺序语句</a:t>
            </a:r>
            <a:r>
              <a:rPr lang="en-US" altLang="zh-CN" sz="2400" dirty="0"/>
              <a:t>n&gt;</a:t>
            </a:r>
            <a:r>
              <a:rPr lang="zh-CN" altLang="zh-CN" sz="2400" dirty="0"/>
              <a:t>；</a:t>
            </a:r>
          </a:p>
          <a:p>
            <a:pPr marL="0" indent="0">
              <a:buNone/>
            </a:pPr>
            <a:r>
              <a:rPr lang="en-US" altLang="zh-CN" sz="2400" dirty="0"/>
              <a:t>								ELSE</a:t>
            </a:r>
            <a:endParaRPr lang="zh-CN" altLang="zh-CN" sz="2400" dirty="0"/>
          </a:p>
          <a:p>
            <a:pPr marL="0" indent="0">
              <a:buNone/>
            </a:pPr>
            <a:r>
              <a:rPr lang="en-US" altLang="zh-CN" sz="2400" dirty="0"/>
              <a:t>  									&lt;</a:t>
            </a:r>
            <a:r>
              <a:rPr lang="zh-CN" altLang="zh-CN" sz="2400" dirty="0"/>
              <a:t>顺序语句</a:t>
            </a:r>
            <a:r>
              <a:rPr lang="en-US" altLang="zh-CN" sz="2400" dirty="0" err="1"/>
              <a:t>n+1</a:t>
            </a:r>
            <a:r>
              <a:rPr lang="en-US" altLang="zh-CN" sz="2400" dirty="0"/>
              <a:t>&gt;</a:t>
            </a:r>
            <a:r>
              <a:rPr lang="zh-CN" altLang="zh-CN" sz="2400" dirty="0"/>
              <a:t>；</a:t>
            </a:r>
          </a:p>
          <a:p>
            <a:pPr marL="0" indent="0">
              <a:buNone/>
            </a:pPr>
            <a:r>
              <a:rPr lang="en-US" altLang="zh-CN" sz="2400" dirty="0"/>
              <a:t>								END  IF</a:t>
            </a:r>
            <a:r>
              <a:rPr lang="zh-CN" altLang="zh-CN" sz="2400" dirty="0"/>
              <a:t>；</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72278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7BBA0D-A4F4-49AA-9746-43F77D67EF02}"/>
              </a:ext>
            </a:extLst>
          </p:cNvPr>
          <p:cNvSpPr>
            <a:spLocks noGrp="1"/>
          </p:cNvSpPr>
          <p:nvPr>
            <p:ph type="title"/>
          </p:nvPr>
        </p:nvSpPr>
        <p:spPr>
          <a:xfrm>
            <a:off x="440815" y="382355"/>
            <a:ext cx="6364287" cy="1319212"/>
          </a:xfrm>
        </p:spPr>
        <p:txBody>
          <a:bodyPr/>
          <a:lstStyle/>
          <a:p>
            <a:pPr eaLnBrk="1" hangingPunct="1">
              <a:defRPr/>
            </a:pPr>
            <a:r>
              <a:rPr lang="en-US" altLang="zh-CN" sz="3200" dirty="0">
                <a:latin typeface="黑体" pitchFamily="2" charset="-122"/>
                <a:ea typeface="黑体" pitchFamily="2" charset="-122"/>
              </a:rPr>
              <a:t>3.3.2  CASE</a:t>
            </a:r>
            <a:r>
              <a:rPr lang="zh-CN" altLang="en-US" sz="3200" dirty="0">
                <a:latin typeface="黑体" pitchFamily="2" charset="-122"/>
                <a:ea typeface="黑体" pitchFamily="2" charset="-122"/>
              </a:rPr>
              <a:t>语句</a:t>
            </a:r>
          </a:p>
        </p:txBody>
      </p:sp>
      <p:sp>
        <p:nvSpPr>
          <p:cNvPr id="5" name="内容占位符 7">
            <a:extLst>
              <a:ext uri="{FF2B5EF4-FFF2-40B4-BE49-F238E27FC236}">
                <a16:creationId xmlns:a16="http://schemas.microsoft.com/office/drawing/2014/main" id="{18036762-029F-4D71-B20E-CD323ACE78FE}"/>
              </a:ext>
            </a:extLst>
          </p:cNvPr>
          <p:cNvSpPr>
            <a:spLocks noGrp="1"/>
          </p:cNvSpPr>
          <p:nvPr>
            <p:ph idx="1"/>
          </p:nvPr>
        </p:nvSpPr>
        <p:spPr>
          <a:xfrm>
            <a:off x="901817" y="1365309"/>
            <a:ext cx="8229600" cy="4525963"/>
          </a:xfrm>
        </p:spPr>
        <p:txBody>
          <a:bodyPr>
            <a:normAutofit/>
          </a:bodyPr>
          <a:lstStyle/>
          <a:p>
            <a:r>
              <a:rPr lang="en-US" altLang="zh-CN" sz="2400" dirty="0">
                <a:latin typeface="黑体" panose="02010609060101010101" pitchFamily="49" charset="-122"/>
                <a:ea typeface="黑体" panose="02010609060101010101" pitchFamily="49" charset="-122"/>
              </a:rPr>
              <a:t>CASE</a:t>
            </a:r>
            <a:r>
              <a:rPr lang="zh-CN" altLang="zh-CN" sz="2400" dirty="0">
                <a:latin typeface="黑体" panose="02010609060101010101" pitchFamily="49" charset="-122"/>
                <a:ea typeface="黑体" panose="02010609060101010101" pitchFamily="49" charset="-122"/>
              </a:rPr>
              <a:t>语句常用来描述总线行为、编码器和译码器的结构。</a:t>
            </a:r>
            <a:r>
              <a:rPr lang="en-US" altLang="zh-CN" sz="2400" dirty="0">
                <a:latin typeface="黑体" panose="02010609060101010101" pitchFamily="49" charset="-122"/>
                <a:ea typeface="黑体" panose="02010609060101010101" pitchFamily="49" charset="-122"/>
              </a:rPr>
              <a:t>CASE</a:t>
            </a:r>
            <a:r>
              <a:rPr lang="zh-CN" altLang="zh-CN" sz="2400" dirty="0">
                <a:latin typeface="黑体" panose="02010609060101010101" pitchFamily="49" charset="-122"/>
                <a:ea typeface="黑体" panose="02010609060101010101" pitchFamily="49" charset="-122"/>
              </a:rPr>
              <a:t>语句可读性好，非常简洁。</a:t>
            </a:r>
            <a:r>
              <a:rPr lang="en-US" altLang="zh-CN" sz="2400" dirty="0">
                <a:latin typeface="黑体" panose="02010609060101010101" pitchFamily="49" charset="-122"/>
                <a:ea typeface="黑体" panose="02010609060101010101" pitchFamily="49" charset="-122"/>
              </a:rPr>
              <a:t>CASE</a:t>
            </a:r>
            <a:r>
              <a:rPr lang="zh-CN" altLang="zh-CN" sz="2400" dirty="0">
                <a:latin typeface="黑体" panose="02010609060101010101" pitchFamily="49" charset="-122"/>
                <a:ea typeface="黑体" panose="02010609060101010101" pitchFamily="49" charset="-122"/>
              </a:rPr>
              <a:t>语句的格式为：</a:t>
            </a:r>
          </a:p>
          <a:p>
            <a:pPr marL="0" indent="0">
              <a:buNone/>
            </a:pPr>
            <a:r>
              <a:rPr lang="en-US" altLang="zh-CN" sz="2400" dirty="0">
                <a:latin typeface="黑体" panose="02010609060101010101" pitchFamily="49" charset="-122"/>
                <a:ea typeface="黑体" panose="02010609060101010101" pitchFamily="49" charset="-122"/>
              </a:rPr>
              <a:t>		CASE   </a:t>
            </a:r>
            <a:r>
              <a:rPr lang="zh-CN" altLang="zh-CN" sz="2400" dirty="0">
                <a:latin typeface="黑体" panose="02010609060101010101" pitchFamily="49" charset="-122"/>
                <a:ea typeface="黑体" panose="02010609060101010101" pitchFamily="49" charset="-122"/>
              </a:rPr>
              <a:t>条件表达式 </a:t>
            </a:r>
            <a:r>
              <a:rPr lang="en-US" altLang="zh-CN" sz="2400" dirty="0">
                <a:latin typeface="黑体" panose="02010609060101010101" pitchFamily="49" charset="-122"/>
                <a:ea typeface="黑体" panose="02010609060101010101" pitchFamily="49" charset="-122"/>
              </a:rPr>
              <a:t>   IS</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WHEN  </a:t>
            </a:r>
            <a:r>
              <a:rPr lang="zh-CN" altLang="zh-CN" sz="2400" dirty="0">
                <a:latin typeface="黑体" panose="02010609060101010101" pitchFamily="49" charset="-122"/>
                <a:ea typeface="黑体" panose="02010609060101010101" pitchFamily="49" charset="-122"/>
              </a:rPr>
              <a:t>条件表达式</a:t>
            </a:r>
            <a:r>
              <a:rPr lang="en-US" altLang="zh-CN" sz="2400" dirty="0">
                <a:latin typeface="黑体" panose="02010609060101010101" pitchFamily="49" charset="-122"/>
                <a:ea typeface="黑体" panose="02010609060101010101" pitchFamily="49" charset="-122"/>
              </a:rPr>
              <a:t>1</a:t>
            </a:r>
            <a:r>
              <a:rPr lang="zh-CN" altLang="zh-CN"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&gt; </a:t>
            </a:r>
            <a:r>
              <a:rPr lang="zh-CN" altLang="zh-CN" sz="2400" dirty="0">
                <a:latin typeface="黑体" panose="02010609060101010101" pitchFamily="49" charset="-122"/>
                <a:ea typeface="黑体" panose="02010609060101010101" pitchFamily="49" charset="-122"/>
              </a:rPr>
              <a:t>顺序处理语句</a:t>
            </a:r>
            <a:r>
              <a:rPr lang="en-US" altLang="zh-CN" sz="2400" dirty="0">
                <a:latin typeface="黑体" panose="02010609060101010101" pitchFamily="49" charset="-122"/>
                <a:ea typeface="黑体" panose="02010609060101010101" pitchFamily="49" charset="-122"/>
              </a:rPr>
              <a:t>1</a:t>
            </a:r>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WHEN  </a:t>
            </a:r>
            <a:r>
              <a:rPr lang="zh-CN" altLang="zh-CN" sz="2400" dirty="0">
                <a:latin typeface="黑体" panose="02010609060101010101" pitchFamily="49" charset="-122"/>
                <a:ea typeface="黑体" panose="02010609060101010101" pitchFamily="49" charset="-122"/>
              </a:rPr>
              <a:t>条件表达式</a:t>
            </a:r>
            <a:r>
              <a:rPr lang="en-US" altLang="zh-CN" sz="2400" dirty="0">
                <a:latin typeface="黑体" panose="02010609060101010101" pitchFamily="49" charset="-122"/>
                <a:ea typeface="黑体" panose="02010609060101010101" pitchFamily="49" charset="-122"/>
              </a:rPr>
              <a:t>2</a:t>
            </a:r>
            <a:r>
              <a:rPr lang="zh-CN" altLang="zh-CN"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&gt; </a:t>
            </a:r>
            <a:r>
              <a:rPr lang="zh-CN" altLang="zh-CN" sz="2400" dirty="0">
                <a:latin typeface="黑体" panose="02010609060101010101" pitchFamily="49" charset="-122"/>
                <a:ea typeface="黑体" panose="02010609060101010101" pitchFamily="49" charset="-122"/>
              </a:rPr>
              <a:t>顺序处理语句</a:t>
            </a:r>
            <a:r>
              <a:rPr lang="en-US" altLang="zh-CN" sz="2400" dirty="0">
                <a:latin typeface="黑体" panose="02010609060101010101" pitchFamily="49" charset="-122"/>
                <a:ea typeface="黑体" panose="02010609060101010101" pitchFamily="49" charset="-122"/>
              </a:rPr>
              <a:t>2</a:t>
            </a:r>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WHEN  </a:t>
            </a:r>
            <a:r>
              <a:rPr lang="zh-CN" altLang="zh-CN" sz="2400" dirty="0">
                <a:latin typeface="黑体" panose="02010609060101010101" pitchFamily="49" charset="-122"/>
                <a:ea typeface="黑体" panose="02010609060101010101" pitchFamily="49" charset="-122"/>
              </a:rPr>
              <a:t>条件表达式</a:t>
            </a:r>
            <a:r>
              <a:rPr lang="en-US" altLang="zh-CN" sz="2400" dirty="0">
                <a:latin typeface="黑体" panose="02010609060101010101" pitchFamily="49" charset="-122"/>
                <a:ea typeface="黑体" panose="02010609060101010101" pitchFamily="49" charset="-122"/>
              </a:rPr>
              <a:t>3</a:t>
            </a:r>
            <a:r>
              <a:rPr lang="zh-CN" altLang="zh-CN"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&gt; </a:t>
            </a:r>
            <a:r>
              <a:rPr lang="zh-CN" altLang="zh-CN" sz="2400" dirty="0">
                <a:latin typeface="黑体" panose="02010609060101010101" pitchFamily="49" charset="-122"/>
                <a:ea typeface="黑体" panose="02010609060101010101" pitchFamily="49" charset="-122"/>
              </a:rPr>
              <a:t>顺序处理语句</a:t>
            </a:r>
            <a:r>
              <a:rPr lang="en-US" altLang="zh-CN" sz="2400" dirty="0">
                <a:latin typeface="黑体" panose="02010609060101010101" pitchFamily="49" charset="-122"/>
                <a:ea typeface="黑体" panose="02010609060101010101" pitchFamily="49" charset="-122"/>
              </a:rPr>
              <a:t>3</a:t>
            </a:r>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WHEN  </a:t>
            </a:r>
            <a:r>
              <a:rPr lang="zh-CN" altLang="zh-CN" sz="2400" dirty="0">
                <a:latin typeface="黑体" panose="02010609060101010101" pitchFamily="49" charset="-122"/>
                <a:ea typeface="黑体" panose="02010609060101010101" pitchFamily="49" charset="-122"/>
              </a:rPr>
              <a:t>条件表达式</a:t>
            </a:r>
            <a:r>
              <a:rPr lang="en-US" altLang="zh-CN" sz="2400" dirty="0">
                <a:latin typeface="黑体" panose="02010609060101010101" pitchFamily="49" charset="-122"/>
                <a:ea typeface="黑体" panose="02010609060101010101" pitchFamily="49" charset="-122"/>
              </a:rPr>
              <a:t>n</a:t>
            </a:r>
            <a:r>
              <a:rPr lang="zh-CN" altLang="zh-CN"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&gt; </a:t>
            </a:r>
            <a:r>
              <a:rPr lang="zh-CN" altLang="zh-CN" sz="2400" dirty="0">
                <a:latin typeface="黑体" panose="02010609060101010101" pitchFamily="49" charset="-122"/>
                <a:ea typeface="黑体" panose="02010609060101010101" pitchFamily="49" charset="-122"/>
              </a:rPr>
              <a:t>顺序处理语句</a:t>
            </a:r>
            <a:r>
              <a:rPr lang="en-US" altLang="zh-CN" sz="2400" dirty="0">
                <a:latin typeface="黑体" panose="02010609060101010101" pitchFamily="49" charset="-122"/>
                <a:ea typeface="黑体" panose="02010609060101010101" pitchFamily="49" charset="-122"/>
              </a:rPr>
              <a:t>n</a:t>
            </a:r>
            <a:r>
              <a:rPr lang="zh-CN" altLang="zh-CN" sz="2400" dirty="0">
                <a:latin typeface="黑体" panose="02010609060101010101" pitchFamily="49" charset="-122"/>
                <a:ea typeface="黑体" panose="02010609060101010101" pitchFamily="49" charset="-122"/>
              </a:rPr>
              <a:t>；</a:t>
            </a:r>
          </a:p>
          <a:p>
            <a:pPr marL="0" indent="0">
              <a:buNone/>
            </a:pPr>
            <a:r>
              <a:rPr lang="en-US" altLang="zh-CN" sz="2400" dirty="0">
                <a:latin typeface="黑体" panose="02010609060101010101" pitchFamily="49" charset="-122"/>
                <a:ea typeface="黑体" panose="02010609060101010101" pitchFamily="49" charset="-122"/>
              </a:rPr>
              <a:t>		END  CASE</a:t>
            </a:r>
            <a:r>
              <a:rPr lang="zh-CN"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3180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51644D3-0CB2-497B-AD9A-AA2273CE0B1F}"/>
              </a:ext>
            </a:extLst>
          </p:cNvPr>
          <p:cNvSpPr>
            <a:spLocks noGrp="1"/>
          </p:cNvSpPr>
          <p:nvPr>
            <p:ph type="title"/>
          </p:nvPr>
        </p:nvSpPr>
        <p:spPr>
          <a:xfrm>
            <a:off x="677334" y="516578"/>
            <a:ext cx="7215188" cy="928687"/>
          </a:xfrm>
        </p:spPr>
        <p:txBody>
          <a:bodyPr/>
          <a:lstStyle/>
          <a:p>
            <a:pPr>
              <a:defRPr/>
            </a:pPr>
            <a:r>
              <a:rPr lang="en-US" altLang="zh-CN" sz="3200" dirty="0">
                <a:latin typeface="黑体" pitchFamily="2" charset="-122"/>
                <a:ea typeface="黑体" pitchFamily="2" charset="-122"/>
              </a:rPr>
              <a:t>IF</a:t>
            </a:r>
            <a:r>
              <a:rPr lang="zh-CN" altLang="zh-CN" sz="3200" dirty="0">
                <a:latin typeface="黑体" pitchFamily="2" charset="-122"/>
                <a:ea typeface="黑体" pitchFamily="2" charset="-122"/>
              </a:rPr>
              <a:t>语句</a:t>
            </a:r>
            <a:r>
              <a:rPr lang="zh-CN" altLang="en-US" sz="3200" dirty="0">
                <a:latin typeface="黑体" pitchFamily="2" charset="-122"/>
                <a:ea typeface="黑体" pitchFamily="2" charset="-122"/>
              </a:rPr>
              <a:t>和</a:t>
            </a:r>
            <a:r>
              <a:rPr lang="en-US" altLang="zh-CN" sz="3200" dirty="0">
                <a:latin typeface="黑体" pitchFamily="2" charset="-122"/>
                <a:ea typeface="黑体" pitchFamily="2" charset="-122"/>
              </a:rPr>
              <a:t>case</a:t>
            </a:r>
            <a:r>
              <a:rPr lang="zh-CN" altLang="zh-CN" sz="3200" dirty="0">
                <a:latin typeface="黑体" pitchFamily="2" charset="-122"/>
                <a:ea typeface="黑体" pitchFamily="2" charset="-122"/>
              </a:rPr>
              <a:t>语句</a:t>
            </a:r>
            <a:r>
              <a:rPr lang="zh-CN" altLang="en-US" sz="3200" dirty="0">
                <a:latin typeface="黑体" pitchFamily="2" charset="-122"/>
                <a:ea typeface="黑体" pitchFamily="2" charset="-122"/>
              </a:rPr>
              <a:t>比较</a:t>
            </a:r>
          </a:p>
        </p:txBody>
      </p:sp>
      <p:sp>
        <p:nvSpPr>
          <p:cNvPr id="5" name="内容占位符 7">
            <a:extLst>
              <a:ext uri="{FF2B5EF4-FFF2-40B4-BE49-F238E27FC236}">
                <a16:creationId xmlns:a16="http://schemas.microsoft.com/office/drawing/2014/main" id="{5CEF8097-D52D-436B-A51F-B6D6D64838E6}"/>
              </a:ext>
            </a:extLst>
          </p:cNvPr>
          <p:cNvSpPr>
            <a:spLocks noGrp="1"/>
          </p:cNvSpPr>
          <p:nvPr>
            <p:ph idx="1"/>
          </p:nvPr>
        </p:nvSpPr>
        <p:spPr>
          <a:xfrm>
            <a:off x="1027651" y="2448144"/>
            <a:ext cx="8229600" cy="4625975"/>
          </a:xfrm>
        </p:spPr>
        <p:txBody>
          <a:bodyPr/>
          <a:lstStyle/>
          <a:p>
            <a:r>
              <a:rPr lang="zh-CN" altLang="zh-CN" sz="2400" dirty="0">
                <a:latin typeface="黑体" panose="02010609060101010101" pitchFamily="49" charset="-122"/>
                <a:ea typeface="黑体" panose="02010609060101010101" pitchFamily="49" charset="-122"/>
              </a:rPr>
              <a:t>选择器的行为描述既可以用</a:t>
            </a:r>
            <a:r>
              <a:rPr lang="en-US" altLang="zh-CN" sz="2400" dirty="0">
                <a:latin typeface="黑体" panose="02010609060101010101" pitchFamily="49" charset="-122"/>
                <a:ea typeface="黑体" panose="02010609060101010101" pitchFamily="49" charset="-122"/>
              </a:rPr>
              <a:t>IF</a:t>
            </a:r>
            <a:r>
              <a:rPr lang="zh-CN" altLang="zh-CN" sz="2400" dirty="0">
                <a:latin typeface="黑体" panose="02010609060101010101" pitchFamily="49" charset="-122"/>
                <a:ea typeface="黑体" panose="02010609060101010101" pitchFamily="49" charset="-122"/>
              </a:rPr>
              <a:t>语句，也可以用</a:t>
            </a:r>
            <a:r>
              <a:rPr lang="en-US" altLang="zh-CN" sz="2400" dirty="0">
                <a:latin typeface="黑体" panose="02010609060101010101" pitchFamily="49" charset="-122"/>
                <a:ea typeface="黑体" panose="02010609060101010101" pitchFamily="49" charset="-122"/>
              </a:rPr>
              <a:t>case</a:t>
            </a:r>
            <a:r>
              <a:rPr lang="zh-CN" altLang="zh-CN" sz="2400" dirty="0">
                <a:latin typeface="黑体" panose="02010609060101010101" pitchFamily="49" charset="-122"/>
                <a:ea typeface="黑体" panose="02010609060101010101" pitchFamily="49" charset="-122"/>
              </a:rPr>
              <a:t>语句</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IF</a:t>
            </a:r>
            <a:r>
              <a:rPr lang="zh-CN" altLang="zh-CN" sz="2400" dirty="0">
                <a:latin typeface="黑体" panose="02010609060101010101" pitchFamily="49" charset="-122"/>
                <a:ea typeface="黑体" panose="02010609060101010101" pitchFamily="49" charset="-122"/>
              </a:rPr>
              <a:t>语句是</a:t>
            </a:r>
            <a:r>
              <a:rPr lang="zh-CN" altLang="zh-CN" sz="2400" dirty="0">
                <a:solidFill>
                  <a:srgbClr val="FF0000"/>
                </a:solidFill>
                <a:latin typeface="黑体" panose="02010609060101010101" pitchFamily="49" charset="-122"/>
                <a:ea typeface="黑体" panose="02010609060101010101" pitchFamily="49" charset="-122"/>
              </a:rPr>
              <a:t>有序的</a:t>
            </a:r>
            <a:r>
              <a:rPr lang="zh-CN" altLang="zh-CN" sz="2400" dirty="0">
                <a:latin typeface="黑体" panose="02010609060101010101" pitchFamily="49" charset="-122"/>
                <a:ea typeface="黑体" panose="02010609060101010101" pitchFamily="49" charset="-122"/>
              </a:rPr>
              <a:t>，先处理最起始、最优先的条件，后处理次优先的条件。</a:t>
            </a:r>
            <a:r>
              <a:rPr lang="en-US" altLang="zh-CN" sz="2400" dirty="0">
                <a:latin typeface="黑体" panose="02010609060101010101" pitchFamily="49" charset="-122"/>
                <a:ea typeface="黑体" panose="02010609060101010101" pitchFamily="49" charset="-122"/>
              </a:rPr>
              <a:t>case</a:t>
            </a:r>
            <a:r>
              <a:rPr lang="zh-CN" altLang="zh-CN" sz="2400" dirty="0">
                <a:latin typeface="黑体" panose="02010609060101010101" pitchFamily="49" charset="-122"/>
                <a:ea typeface="黑体" panose="02010609060101010101" pitchFamily="49" charset="-122"/>
              </a:rPr>
              <a:t>语句是无序的，所有表达式值都并行处理。</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CASE</a:t>
            </a:r>
            <a:r>
              <a:rPr lang="zh-CN" altLang="zh-CN" sz="2400" dirty="0">
                <a:latin typeface="黑体" panose="02010609060101010101" pitchFamily="49" charset="-122"/>
                <a:ea typeface="黑体" panose="02010609060101010101" pitchFamily="49" charset="-122"/>
              </a:rPr>
              <a:t>语句</a:t>
            </a:r>
            <a:r>
              <a:rPr lang="zh-CN" altLang="en-US" sz="2400" dirty="0">
                <a:latin typeface="黑体" panose="02010609060101010101" pitchFamily="49" charset="-122"/>
                <a:ea typeface="黑体" panose="02010609060101010101" pitchFamily="49" charset="-122"/>
              </a:rPr>
              <a:t>是无序的，所有表达式并行处理。</a:t>
            </a:r>
            <a:r>
              <a:rPr lang="en-US" altLang="zh-CN" sz="2400" dirty="0">
                <a:latin typeface="黑体" panose="02010609060101010101" pitchFamily="49" charset="-122"/>
                <a:ea typeface="黑体" panose="02010609060101010101" pitchFamily="49" charset="-122"/>
              </a:rPr>
              <a:t>CASE</a:t>
            </a:r>
            <a:r>
              <a:rPr lang="zh-CN" altLang="en-US" sz="2400" dirty="0">
                <a:latin typeface="黑体" panose="02010609060101010101" pitchFamily="49" charset="-122"/>
                <a:ea typeface="黑体" panose="02010609060101010101" pitchFamily="49" charset="-122"/>
              </a:rPr>
              <a:t>语句</a:t>
            </a:r>
            <a:r>
              <a:rPr lang="zh-CN" altLang="zh-CN" sz="2400" dirty="0">
                <a:latin typeface="黑体" panose="02010609060101010101" pitchFamily="49" charset="-122"/>
                <a:ea typeface="黑体" panose="02010609060101010101" pitchFamily="49" charset="-122"/>
              </a:rPr>
              <a:t>中的条件表达式的值必须枚举穷尽，又不能重复。不能穷尽的条件表达式的值用</a:t>
            </a:r>
            <a:r>
              <a:rPr lang="en-US" altLang="zh-CN" sz="2400" dirty="0">
                <a:latin typeface="黑体" panose="02010609060101010101" pitchFamily="49" charset="-122"/>
                <a:ea typeface="黑体" panose="02010609060101010101" pitchFamily="49" charset="-122"/>
              </a:rPr>
              <a:t>OTHERS</a:t>
            </a:r>
            <a:r>
              <a:rPr lang="zh-CN" altLang="zh-CN" sz="2400" dirty="0">
                <a:latin typeface="黑体" panose="02010609060101010101" pitchFamily="49" charset="-122"/>
                <a:ea typeface="黑体" panose="02010609060101010101" pitchFamily="49" charset="-122"/>
              </a:rPr>
              <a:t>表示。</a:t>
            </a:r>
          </a:p>
          <a:p>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43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9BD5414-D747-40C7-BE20-016707223AA0}"/>
              </a:ext>
            </a:extLst>
          </p:cNvPr>
          <p:cNvSpPr>
            <a:spLocks noGrp="1"/>
          </p:cNvSpPr>
          <p:nvPr>
            <p:ph type="title"/>
          </p:nvPr>
        </p:nvSpPr>
        <p:spPr>
          <a:xfrm>
            <a:off x="374650" y="277288"/>
            <a:ext cx="5721350" cy="1071562"/>
          </a:xfrm>
        </p:spPr>
        <p:txBody>
          <a:bodyPr/>
          <a:lstStyle/>
          <a:p>
            <a:pPr eaLnBrk="1" hangingPunct="1">
              <a:defRPr/>
            </a:pPr>
            <a:r>
              <a:rPr lang="en-US" altLang="zh-CN" sz="3600" dirty="0"/>
              <a:t>8</a:t>
            </a:r>
            <a:r>
              <a:rPr lang="zh-CN" altLang="zh-CN" sz="3600" dirty="0"/>
              <a:t>位加法器实体部分</a:t>
            </a:r>
            <a:endParaRPr lang="zh-CN" altLang="en-US" sz="3600" b="1" dirty="0">
              <a:latin typeface="+mj-ea"/>
            </a:endParaRPr>
          </a:p>
        </p:txBody>
      </p:sp>
      <p:sp>
        <p:nvSpPr>
          <p:cNvPr id="5" name="内容占位符 7">
            <a:extLst>
              <a:ext uri="{FF2B5EF4-FFF2-40B4-BE49-F238E27FC236}">
                <a16:creationId xmlns:a16="http://schemas.microsoft.com/office/drawing/2014/main" id="{68405F7F-0DB7-4387-92F5-8115194AD2B7}"/>
              </a:ext>
            </a:extLst>
          </p:cNvPr>
          <p:cNvSpPr>
            <a:spLocks noGrp="1"/>
          </p:cNvSpPr>
          <p:nvPr>
            <p:ph idx="1"/>
          </p:nvPr>
        </p:nvSpPr>
        <p:spPr>
          <a:xfrm>
            <a:off x="374650" y="1564689"/>
            <a:ext cx="8229600" cy="4525963"/>
          </a:xfrm>
        </p:spPr>
        <p:txBody>
          <a:bodyPr/>
          <a:lstStyle/>
          <a:p>
            <a:pPr marL="0" indent="0">
              <a:buNone/>
            </a:pPr>
            <a:r>
              <a:rPr lang="en-US" altLang="zh-CN" sz="2400" b="1" dirty="0"/>
              <a:t>LIBRARY</a:t>
            </a:r>
            <a:r>
              <a:rPr lang="zh-CN" altLang="zh-CN" sz="2400" dirty="0"/>
              <a:t>　</a:t>
            </a:r>
            <a:r>
              <a:rPr lang="en-US" altLang="zh-CN" sz="2400" dirty="0"/>
              <a:t>IEEE;</a:t>
            </a:r>
            <a:endParaRPr lang="zh-CN" altLang="zh-CN" sz="2400" dirty="0"/>
          </a:p>
          <a:p>
            <a:pPr marL="0" indent="0">
              <a:buNone/>
            </a:pPr>
            <a:r>
              <a:rPr lang="en-US" altLang="zh-CN" sz="2400" b="1" dirty="0"/>
              <a:t>USE</a:t>
            </a:r>
            <a:r>
              <a:rPr lang="zh-CN" altLang="zh-CN" sz="2400" dirty="0"/>
              <a:t>　</a:t>
            </a:r>
            <a:r>
              <a:rPr lang="en-US" altLang="zh-CN" sz="2400" dirty="0" err="1"/>
              <a:t>IEEE.std_logic_1164.all</a:t>
            </a:r>
            <a:r>
              <a:rPr lang="en-US" altLang="zh-CN" sz="2400" dirty="0"/>
              <a:t>;</a:t>
            </a:r>
            <a:endParaRPr lang="zh-CN" altLang="zh-CN" sz="2400" dirty="0"/>
          </a:p>
          <a:p>
            <a:pPr marL="0" indent="0">
              <a:buNone/>
            </a:pPr>
            <a:r>
              <a:rPr lang="en-US" altLang="zh-CN" sz="2400" b="1" dirty="0"/>
              <a:t>ENTITY</a:t>
            </a:r>
            <a:r>
              <a:rPr lang="zh-CN" altLang="zh-CN" sz="2400" dirty="0"/>
              <a:t>　</a:t>
            </a:r>
            <a:r>
              <a:rPr lang="en-US" altLang="zh-CN" sz="2400" dirty="0" err="1"/>
              <a:t>add8</a:t>
            </a:r>
            <a:r>
              <a:rPr lang="zh-CN" altLang="zh-CN" sz="2400" dirty="0"/>
              <a:t>　</a:t>
            </a:r>
            <a:r>
              <a:rPr lang="en-US" altLang="zh-CN" sz="2400" b="1" dirty="0"/>
              <a:t>IS</a:t>
            </a:r>
            <a:endParaRPr lang="zh-CN" altLang="zh-CN" sz="2400" dirty="0"/>
          </a:p>
          <a:p>
            <a:pPr marL="0" indent="0">
              <a:buNone/>
            </a:pPr>
            <a:r>
              <a:rPr lang="en-US" altLang="zh-CN" sz="2400" b="1" dirty="0"/>
              <a:t>PORT</a:t>
            </a:r>
            <a:r>
              <a:rPr lang="en-US" altLang="zh-CN" sz="2400" dirty="0"/>
              <a:t>(	a:   in   </a:t>
            </a:r>
            <a:r>
              <a:rPr lang="en-US" altLang="zh-CN" sz="2400" dirty="0" err="1"/>
              <a:t>std_logic_vector</a:t>
            </a:r>
            <a:r>
              <a:rPr lang="en-US" altLang="zh-CN" sz="2400" dirty="0"/>
              <a:t>(7  </a:t>
            </a:r>
            <a:r>
              <a:rPr lang="en-US" altLang="zh-CN" sz="2400" b="1" dirty="0" err="1"/>
              <a:t>downto</a:t>
            </a:r>
            <a:r>
              <a:rPr lang="zh-CN" altLang="zh-CN" sz="2400" dirty="0"/>
              <a:t>　</a:t>
            </a:r>
            <a:r>
              <a:rPr lang="en-US" altLang="zh-CN" sz="2400" dirty="0"/>
              <a:t>0);</a:t>
            </a:r>
            <a:endParaRPr lang="zh-CN" altLang="zh-CN" sz="2400" dirty="0"/>
          </a:p>
          <a:p>
            <a:pPr marL="0" indent="0">
              <a:buNone/>
            </a:pPr>
            <a:r>
              <a:rPr lang="en-US" altLang="zh-CN" sz="2400" dirty="0"/>
              <a:t>     	b:   in   </a:t>
            </a:r>
            <a:r>
              <a:rPr lang="en-US" altLang="zh-CN" sz="2400" dirty="0" err="1"/>
              <a:t>std_logic_vector</a:t>
            </a:r>
            <a:r>
              <a:rPr lang="en-US" altLang="zh-CN" sz="2400" dirty="0"/>
              <a:t>(7  </a:t>
            </a:r>
            <a:r>
              <a:rPr lang="en-US" altLang="zh-CN" sz="2400" b="1" dirty="0" err="1"/>
              <a:t>downto</a:t>
            </a:r>
            <a:r>
              <a:rPr lang="zh-CN" altLang="zh-CN" sz="2400" dirty="0"/>
              <a:t>　</a:t>
            </a:r>
            <a:r>
              <a:rPr lang="en-US" altLang="zh-CN" sz="2400" dirty="0"/>
              <a:t>0);</a:t>
            </a:r>
            <a:endParaRPr lang="zh-CN" altLang="zh-CN" sz="2400" dirty="0"/>
          </a:p>
          <a:p>
            <a:pPr marL="0" indent="0">
              <a:buNone/>
            </a:pPr>
            <a:r>
              <a:rPr lang="en-US" altLang="zh-CN" sz="2400" dirty="0"/>
              <a:t>      	ci:  in   </a:t>
            </a:r>
            <a:r>
              <a:rPr lang="en-US" altLang="zh-CN" sz="2400" dirty="0" err="1"/>
              <a:t>std_logic</a:t>
            </a:r>
            <a:r>
              <a:rPr lang="en-US" altLang="zh-CN" sz="2400" dirty="0"/>
              <a:t>;</a:t>
            </a:r>
            <a:endParaRPr lang="zh-CN" altLang="zh-CN" sz="2400" dirty="0"/>
          </a:p>
          <a:p>
            <a:pPr marL="0" indent="0">
              <a:buNone/>
            </a:pPr>
            <a:r>
              <a:rPr lang="en-US" altLang="zh-CN" sz="2400" dirty="0"/>
              <a:t>		SUM: out  </a:t>
            </a:r>
            <a:r>
              <a:rPr lang="en-US" altLang="zh-CN" sz="2400" dirty="0" err="1"/>
              <a:t>std_logic_vector</a:t>
            </a:r>
            <a:r>
              <a:rPr lang="en-US" altLang="zh-CN" sz="2400" dirty="0"/>
              <a:t>(7  </a:t>
            </a:r>
            <a:r>
              <a:rPr lang="en-US" altLang="zh-CN" sz="2400" b="1" dirty="0" err="1"/>
              <a:t>downto</a:t>
            </a:r>
            <a:r>
              <a:rPr lang="zh-CN" altLang="zh-CN" sz="2400" dirty="0"/>
              <a:t>　</a:t>
            </a:r>
            <a:r>
              <a:rPr lang="en-US" altLang="zh-CN" sz="2400" dirty="0"/>
              <a:t>0);</a:t>
            </a:r>
            <a:endParaRPr lang="zh-CN" altLang="zh-CN" sz="2400" dirty="0"/>
          </a:p>
          <a:p>
            <a:pPr marL="0" indent="0">
              <a:buNone/>
            </a:pPr>
            <a:r>
              <a:rPr lang="en-US" altLang="zh-CN" sz="2400" dirty="0"/>
              <a:t>		co:  out  </a:t>
            </a:r>
            <a:r>
              <a:rPr lang="en-US" altLang="zh-CN" sz="2400" dirty="0" err="1"/>
              <a:t>std_logic</a:t>
            </a:r>
            <a:r>
              <a:rPr lang="en-US" altLang="zh-CN" sz="2400" dirty="0"/>
              <a:t>);</a:t>
            </a:r>
            <a:endParaRPr lang="zh-CN" altLang="zh-CN" sz="2400" dirty="0"/>
          </a:p>
          <a:p>
            <a:pPr marL="0" indent="0">
              <a:buNone/>
            </a:pPr>
            <a:r>
              <a:rPr lang="en-US" altLang="zh-CN" sz="2400" b="1" dirty="0"/>
              <a:t>END</a:t>
            </a:r>
            <a:r>
              <a:rPr lang="en-US" altLang="zh-CN" sz="2400" dirty="0"/>
              <a:t>  </a:t>
            </a:r>
            <a:r>
              <a:rPr lang="en-US" altLang="zh-CN" sz="2400" dirty="0" err="1"/>
              <a:t>add8</a:t>
            </a:r>
            <a:r>
              <a:rPr lang="en-US" altLang="zh-CN" sz="2400" dirty="0"/>
              <a:t>;</a:t>
            </a:r>
            <a:endParaRPr lang="zh-CN" altLang="zh-CN" sz="2400" dirty="0"/>
          </a:p>
          <a:p>
            <a:endParaRPr lang="zh-CN" altLang="en-US" sz="2400" dirty="0">
              <a:latin typeface="黑体" panose="02010609060101010101" pitchFamily="49" charset="-122"/>
              <a:ea typeface="黑体" panose="02010609060101010101" pitchFamily="49" charset="-122"/>
            </a:endParaRPr>
          </a:p>
        </p:txBody>
      </p:sp>
      <p:pic>
        <p:nvPicPr>
          <p:cNvPr id="6" name="图片 18">
            <a:extLst>
              <a:ext uri="{FF2B5EF4-FFF2-40B4-BE49-F238E27FC236}">
                <a16:creationId xmlns:a16="http://schemas.microsoft.com/office/drawing/2014/main" id="{E2943CC0-D5CC-4B77-BB9E-49091B0D9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642" y="153139"/>
            <a:ext cx="3836602" cy="282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3702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3862E44-9B11-4A7F-B248-C3CE2C935C33}"/>
              </a:ext>
            </a:extLst>
          </p:cNvPr>
          <p:cNvSpPr>
            <a:spLocks noGrp="1"/>
          </p:cNvSpPr>
          <p:nvPr>
            <p:ph type="title"/>
          </p:nvPr>
        </p:nvSpPr>
        <p:spPr>
          <a:xfrm>
            <a:off x="428625" y="357188"/>
            <a:ext cx="7215188" cy="928687"/>
          </a:xfrm>
        </p:spPr>
        <p:txBody>
          <a:bodyPr/>
          <a:lstStyle/>
          <a:p>
            <a:pPr>
              <a:defRPr/>
            </a:pPr>
            <a:r>
              <a:rPr lang="en-US" altLang="zh-CN" sz="3200" dirty="0">
                <a:latin typeface="黑体" pitchFamily="2" charset="-122"/>
                <a:ea typeface="黑体" pitchFamily="2" charset="-122"/>
              </a:rPr>
              <a:t>3.3.3  NULL</a:t>
            </a:r>
            <a:r>
              <a:rPr lang="zh-CN" altLang="zh-CN" sz="3200" dirty="0">
                <a:latin typeface="黑体" pitchFamily="2" charset="-122"/>
                <a:ea typeface="黑体" pitchFamily="2" charset="-122"/>
              </a:rPr>
              <a:t>语句</a:t>
            </a:r>
            <a:endParaRPr lang="zh-CN" altLang="en-US" sz="3200" dirty="0">
              <a:latin typeface="黑体" pitchFamily="2" charset="-122"/>
              <a:ea typeface="黑体" pitchFamily="2" charset="-122"/>
            </a:endParaRPr>
          </a:p>
        </p:txBody>
      </p:sp>
      <p:sp>
        <p:nvSpPr>
          <p:cNvPr id="5" name="内容占位符 7">
            <a:extLst>
              <a:ext uri="{FF2B5EF4-FFF2-40B4-BE49-F238E27FC236}">
                <a16:creationId xmlns:a16="http://schemas.microsoft.com/office/drawing/2014/main" id="{6A94894B-3908-4CC4-B7EE-0C7226BB26BE}"/>
              </a:ext>
            </a:extLst>
          </p:cNvPr>
          <p:cNvSpPr>
            <a:spLocks noGrp="1"/>
          </p:cNvSpPr>
          <p:nvPr>
            <p:ph idx="1"/>
          </p:nvPr>
        </p:nvSpPr>
        <p:spPr>
          <a:xfrm>
            <a:off x="1094764" y="3053869"/>
            <a:ext cx="8229600" cy="4625975"/>
          </a:xfrm>
        </p:spPr>
        <p:txBody>
          <a:bodyPr/>
          <a:lstStyle/>
          <a:p>
            <a:r>
              <a:rPr lang="en-US" altLang="zh-CN" sz="2400" dirty="0">
                <a:latin typeface="黑体" panose="02010609060101010101" pitchFamily="49" charset="-122"/>
                <a:ea typeface="黑体" panose="02010609060101010101" pitchFamily="49" charset="-122"/>
              </a:rPr>
              <a:t>NULL</a:t>
            </a:r>
            <a:r>
              <a:rPr lang="zh-CN" altLang="zh-CN" sz="2400" dirty="0">
                <a:latin typeface="黑体" panose="02010609060101010101" pitchFamily="49" charset="-122"/>
                <a:ea typeface="黑体" panose="02010609060101010101" pitchFamily="49" charset="-122"/>
              </a:rPr>
              <a:t>语句表示空操作，只是跳过并执行下一条语句。用于表示当某些条件成立时，不执行任何操作。</a:t>
            </a:r>
          </a:p>
          <a:p>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5015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04D6FF8-E73A-4015-AF56-1335C8418479}"/>
              </a:ext>
            </a:extLst>
          </p:cNvPr>
          <p:cNvSpPr>
            <a:spLocks noGrp="1"/>
          </p:cNvSpPr>
          <p:nvPr>
            <p:ph type="title"/>
          </p:nvPr>
        </p:nvSpPr>
        <p:spPr>
          <a:xfrm>
            <a:off x="365314" y="977973"/>
            <a:ext cx="6364287" cy="1319212"/>
          </a:xfrm>
        </p:spPr>
        <p:txBody>
          <a:bodyPr/>
          <a:lstStyle/>
          <a:p>
            <a:pPr>
              <a:defRPr/>
            </a:pPr>
            <a:r>
              <a:rPr lang="en-US" altLang="zh-CN" sz="3200" dirty="0">
                <a:latin typeface="黑体" pitchFamily="2" charset="-122"/>
                <a:ea typeface="黑体" pitchFamily="2" charset="-122"/>
              </a:rPr>
              <a:t>3.4.1  </a:t>
            </a:r>
            <a:r>
              <a:rPr lang="zh-CN" altLang="zh-CN" sz="3200" dirty="0">
                <a:latin typeface="黑体" pitchFamily="2" charset="-122"/>
                <a:ea typeface="黑体" pitchFamily="2" charset="-122"/>
              </a:rPr>
              <a:t>元件声明与调用</a:t>
            </a:r>
            <a:endParaRPr lang="zh-CN" altLang="en-US" sz="3200" dirty="0">
              <a:latin typeface="黑体" pitchFamily="2" charset="-122"/>
              <a:ea typeface="黑体" pitchFamily="2" charset="-122"/>
            </a:endParaRPr>
          </a:p>
        </p:txBody>
      </p:sp>
      <p:sp>
        <p:nvSpPr>
          <p:cNvPr id="5" name="标题 1">
            <a:extLst>
              <a:ext uri="{FF2B5EF4-FFF2-40B4-BE49-F238E27FC236}">
                <a16:creationId xmlns:a16="http://schemas.microsoft.com/office/drawing/2014/main" id="{BD3FC5B6-DFB2-423D-8441-E68F4AC69388}"/>
              </a:ext>
            </a:extLst>
          </p:cNvPr>
          <p:cNvSpPr txBox="1">
            <a:spLocks/>
          </p:cNvSpPr>
          <p:nvPr/>
        </p:nvSpPr>
        <p:spPr>
          <a:xfrm>
            <a:off x="365314" y="373967"/>
            <a:ext cx="7500937" cy="10001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3200" b="1" dirty="0">
                <a:latin typeface="黑体" pitchFamily="2" charset="-122"/>
                <a:ea typeface="黑体" pitchFamily="2" charset="-122"/>
              </a:rPr>
              <a:t>3.4  </a:t>
            </a:r>
            <a:r>
              <a:rPr lang="zh-CN" altLang="en-US" sz="3200" b="1" dirty="0">
                <a:latin typeface="黑体" pitchFamily="2" charset="-122"/>
                <a:ea typeface="黑体" pitchFamily="2" charset="-122"/>
              </a:rPr>
              <a:t>元件与模块的复用</a:t>
            </a:r>
          </a:p>
        </p:txBody>
      </p:sp>
      <p:sp>
        <p:nvSpPr>
          <p:cNvPr id="6" name="内容占位符 7">
            <a:extLst>
              <a:ext uri="{FF2B5EF4-FFF2-40B4-BE49-F238E27FC236}">
                <a16:creationId xmlns:a16="http://schemas.microsoft.com/office/drawing/2014/main" id="{CAD5DE74-F81F-49FF-85E1-771176CEAC3F}"/>
              </a:ext>
            </a:extLst>
          </p:cNvPr>
          <p:cNvSpPr>
            <a:spLocks noGrp="1"/>
          </p:cNvSpPr>
          <p:nvPr>
            <p:ph idx="1"/>
          </p:nvPr>
        </p:nvSpPr>
        <p:spPr>
          <a:xfrm>
            <a:off x="448811" y="1858058"/>
            <a:ext cx="8229600" cy="4625975"/>
          </a:xfrm>
        </p:spPr>
        <p:txBody>
          <a:bodyPr/>
          <a:lstStyle/>
          <a:p>
            <a:r>
              <a:rPr lang="zh-CN" altLang="zh-CN" sz="2400" dirty="0">
                <a:latin typeface="黑体" panose="02010609060101010101" pitchFamily="49" charset="-122"/>
                <a:ea typeface="黑体" panose="02010609060101010101" pitchFamily="49" charset="-122"/>
              </a:rPr>
              <a:t>元件声明语句（</a:t>
            </a:r>
            <a:r>
              <a:rPr lang="en-US" altLang="zh-CN" sz="2400" dirty="0">
                <a:latin typeface="黑体" panose="02010609060101010101" pitchFamily="49" charset="-122"/>
                <a:ea typeface="黑体" panose="02010609060101010101" pitchFamily="49" charset="-122"/>
              </a:rPr>
              <a:t>Component</a:t>
            </a:r>
            <a:r>
              <a:rPr lang="zh-CN" altLang="zh-CN" sz="2400" dirty="0">
                <a:latin typeface="黑体" panose="02010609060101010101" pitchFamily="49" charset="-122"/>
                <a:ea typeface="黑体" panose="02010609060101010101" pitchFamily="49" charset="-122"/>
              </a:rPr>
              <a:t>）声明了结构体中被调用模块的接口，而这些被调用模块的设计实体放在元件库中。在该结构体中，无需再对所调用的模块、元件进行行为描述。</a:t>
            </a:r>
            <a:endParaRPr lang="en-US" altLang="zh-CN" sz="2400" dirty="0">
              <a:latin typeface="黑体" panose="02010609060101010101" pitchFamily="49" charset="-122"/>
              <a:ea typeface="黑体" panose="02010609060101010101" pitchFamily="49" charset="-122"/>
            </a:endParaRPr>
          </a:p>
          <a:p>
            <a:pPr>
              <a:buFont typeface="Wingdings 2" panose="05020102010507070707" pitchFamily="18" charset="2"/>
              <a:buNone/>
            </a:pPr>
            <a:r>
              <a:rPr lang="zh-CN" altLang="zh-CN" sz="2400" dirty="0">
                <a:latin typeface="黑体" panose="02010609060101010101" pitchFamily="49" charset="-122"/>
                <a:ea typeface="黑体" panose="02010609060101010101" pitchFamily="49" charset="-122"/>
              </a:rPr>
              <a:t>元件声明语句的书写格式如下：</a:t>
            </a:r>
            <a:r>
              <a:rPr lang="en-US" altLang="zh-CN" sz="2400" dirty="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COMPONENT  </a:t>
            </a:r>
            <a:r>
              <a:rPr lang="zh-CN" altLang="zh-CN" sz="2400" dirty="0">
                <a:latin typeface="黑体" panose="02010609060101010101" pitchFamily="49" charset="-122"/>
                <a:ea typeface="黑体" panose="02010609060101010101" pitchFamily="49" charset="-122"/>
              </a:rPr>
              <a:t>元件名</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声明被调用的元件</a:t>
            </a:r>
          </a:p>
          <a:p>
            <a:pPr marL="0" indent="0">
              <a:buNone/>
            </a:pPr>
            <a:r>
              <a:rPr lang="en-US" altLang="zh-CN" sz="2400" dirty="0">
                <a:latin typeface="黑体" panose="02010609060101010101" pitchFamily="49" charset="-122"/>
                <a:ea typeface="黑体" panose="02010609060101010101" pitchFamily="49" charset="-122"/>
              </a:rPr>
              <a:t>	GENERIC </a:t>
            </a:r>
            <a:r>
              <a:rPr lang="zh-CN" altLang="zh-CN" sz="2400" dirty="0">
                <a:latin typeface="黑体" panose="02010609060101010101" pitchFamily="49" charset="-122"/>
                <a:ea typeface="黑体" panose="02010609060101010101" pitchFamily="49" charset="-122"/>
              </a:rPr>
              <a:t>子句； </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声明被调用元件的参数</a:t>
            </a:r>
          </a:p>
          <a:p>
            <a:pPr marL="0" indent="0">
              <a:buNone/>
            </a:pPr>
            <a:r>
              <a:rPr lang="en-US" altLang="zh-CN" sz="2400" dirty="0">
                <a:latin typeface="黑体" panose="02010609060101010101" pitchFamily="49" charset="-122"/>
                <a:ea typeface="黑体" panose="02010609060101010101" pitchFamily="49" charset="-122"/>
              </a:rPr>
              <a:t>	PORT</a:t>
            </a:r>
            <a:r>
              <a:rPr lang="zh-CN" altLang="zh-CN" sz="2400" dirty="0">
                <a:latin typeface="黑体" panose="02010609060101010101" pitchFamily="49" charset="-122"/>
                <a:ea typeface="黑体" panose="02010609060101010101" pitchFamily="49" charset="-122"/>
              </a:rPr>
              <a:t>子句；</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声明被调用元件的端口</a:t>
            </a:r>
          </a:p>
          <a:p>
            <a:pPr marL="0" indent="0">
              <a:buNone/>
            </a:pPr>
            <a:r>
              <a:rPr lang="en-US" altLang="zh-CN" sz="2400" dirty="0">
                <a:latin typeface="黑体" panose="02010609060101010101" pitchFamily="49" charset="-122"/>
                <a:ea typeface="黑体" panose="02010609060101010101" pitchFamily="49" charset="-122"/>
              </a:rPr>
              <a:t>END  COMPONENT</a:t>
            </a:r>
            <a:r>
              <a:rPr lang="zh-CN" altLang="zh-CN" sz="2400" dirty="0">
                <a:latin typeface="黑体" panose="02010609060101010101" pitchFamily="49" charset="-122"/>
                <a:ea typeface="黑体" panose="02010609060101010101" pitchFamily="49" charset="-122"/>
              </a:rPr>
              <a:t>；</a:t>
            </a:r>
          </a:p>
          <a:p>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33209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5CE777B-5AFA-43CF-8E19-831104A4597F}"/>
              </a:ext>
            </a:extLst>
          </p:cNvPr>
          <p:cNvSpPr>
            <a:spLocks noGrp="1"/>
          </p:cNvSpPr>
          <p:nvPr>
            <p:ph type="title"/>
          </p:nvPr>
        </p:nvSpPr>
        <p:spPr>
          <a:xfrm>
            <a:off x="365314" y="323631"/>
            <a:ext cx="6364287" cy="1319212"/>
          </a:xfrm>
        </p:spPr>
        <p:txBody>
          <a:bodyPr/>
          <a:lstStyle/>
          <a:p>
            <a:pPr>
              <a:defRPr/>
            </a:pPr>
            <a:r>
              <a:rPr lang="en-US" altLang="zh-CN" sz="3200" dirty="0">
                <a:latin typeface="黑体" pitchFamily="2" charset="-122"/>
                <a:ea typeface="黑体" pitchFamily="2" charset="-122"/>
              </a:rPr>
              <a:t>3.4.2 </a:t>
            </a:r>
            <a:r>
              <a:rPr lang="zh-CN" altLang="en-US" sz="3200" dirty="0">
                <a:latin typeface="黑体" pitchFamily="2" charset="-122"/>
                <a:ea typeface="黑体" pitchFamily="2" charset="-122"/>
              </a:rPr>
              <a:t>端口映射</a:t>
            </a:r>
          </a:p>
        </p:txBody>
      </p:sp>
      <p:sp>
        <p:nvSpPr>
          <p:cNvPr id="5" name="内容占位符 7">
            <a:extLst>
              <a:ext uri="{FF2B5EF4-FFF2-40B4-BE49-F238E27FC236}">
                <a16:creationId xmlns:a16="http://schemas.microsoft.com/office/drawing/2014/main" id="{BF5C5DC0-E7BF-45C0-9EF1-0994A692EDBD}"/>
              </a:ext>
            </a:extLst>
          </p:cNvPr>
          <p:cNvSpPr>
            <a:spLocks noGrp="1"/>
          </p:cNvSpPr>
          <p:nvPr>
            <p:ph idx="1"/>
          </p:nvPr>
        </p:nvSpPr>
        <p:spPr>
          <a:xfrm>
            <a:off x="599813" y="1116012"/>
            <a:ext cx="8229600" cy="2600311"/>
          </a:xfrm>
        </p:spPr>
        <p:txBody>
          <a:bodyPr>
            <a:normAutofit/>
          </a:bodyPr>
          <a:lstStyle/>
          <a:p>
            <a:r>
              <a:rPr lang="zh-CN" altLang="zh-CN" sz="2400" dirty="0">
                <a:latin typeface="黑体" panose="02010609060101010101" pitchFamily="49" charset="-122"/>
                <a:ea typeface="黑体" panose="02010609060101010101" pitchFamily="49" charset="-122"/>
              </a:rPr>
              <a:t>在实体、元件的声明部分用</a:t>
            </a:r>
            <a:r>
              <a:rPr lang="en-US" altLang="zh-CN" sz="2400" dirty="0">
                <a:latin typeface="黑体" panose="02010609060101010101" pitchFamily="49" charset="-122"/>
                <a:ea typeface="黑体" panose="02010609060101010101" pitchFamily="49" charset="-122"/>
              </a:rPr>
              <a:t>PORT</a:t>
            </a:r>
            <a:r>
              <a:rPr lang="zh-CN" altLang="zh-CN" sz="2400" dirty="0">
                <a:latin typeface="黑体" panose="02010609060101010101" pitchFamily="49" charset="-122"/>
                <a:ea typeface="黑体" panose="02010609060101010101" pitchFamily="49" charset="-122"/>
              </a:rPr>
              <a:t>语句指明接口后，在调用时可以使用端口映射语句将现成元件的端口信号映射成高层次设计电路中的信号。各模块之间、各元件之间的信号连接关系就是用端口映射语句来实现的。</a:t>
            </a:r>
          </a:p>
          <a:p>
            <a:r>
              <a:rPr lang="zh-CN" altLang="zh-CN" sz="2400" dirty="0">
                <a:latin typeface="黑体" panose="02010609060101010101" pitchFamily="49" charset="-122"/>
                <a:ea typeface="黑体" panose="02010609060101010101" pitchFamily="49" charset="-122"/>
              </a:rPr>
              <a:t>其一般的书写格式为：</a:t>
            </a:r>
          </a:p>
          <a:p>
            <a:pPr algn="ctr">
              <a:buNone/>
            </a:pPr>
            <a:r>
              <a:rPr lang="en-US" altLang="zh-CN" sz="2400" dirty="0">
                <a:latin typeface="黑体" panose="02010609060101010101" pitchFamily="49" charset="-122"/>
                <a:ea typeface="黑体" panose="02010609060101010101" pitchFamily="49" charset="-122"/>
              </a:rPr>
              <a:t>PORT MAP(</a:t>
            </a:r>
            <a:r>
              <a:rPr lang="zh-CN" altLang="zh-CN" sz="2400" dirty="0">
                <a:latin typeface="黑体" panose="02010609060101010101" pitchFamily="49" charset="-122"/>
                <a:ea typeface="黑体" panose="02010609060101010101" pitchFamily="49" charset="-122"/>
              </a:rPr>
              <a:t>信号，…</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a:t>
            </a:r>
          </a:p>
        </p:txBody>
      </p:sp>
      <p:sp>
        <p:nvSpPr>
          <p:cNvPr id="6" name="标题 1">
            <a:extLst>
              <a:ext uri="{FF2B5EF4-FFF2-40B4-BE49-F238E27FC236}">
                <a16:creationId xmlns:a16="http://schemas.microsoft.com/office/drawing/2014/main" id="{CA2CB448-A349-48EC-878A-6E35726BC6AA}"/>
              </a:ext>
            </a:extLst>
          </p:cNvPr>
          <p:cNvSpPr txBox="1">
            <a:spLocks/>
          </p:cNvSpPr>
          <p:nvPr/>
        </p:nvSpPr>
        <p:spPr>
          <a:xfrm>
            <a:off x="599813" y="3561782"/>
            <a:ext cx="7215188" cy="9286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zh-CN" altLang="zh-CN" sz="2800" dirty="0"/>
              <a:t>位置映射法</a:t>
            </a:r>
            <a:endParaRPr lang="zh-CN" altLang="en-US" sz="2800" b="1" dirty="0">
              <a:latin typeface="+mj-ea"/>
            </a:endParaRPr>
          </a:p>
        </p:txBody>
      </p:sp>
      <p:sp>
        <p:nvSpPr>
          <p:cNvPr id="7" name="内容占位符 7">
            <a:extLst>
              <a:ext uri="{FF2B5EF4-FFF2-40B4-BE49-F238E27FC236}">
                <a16:creationId xmlns:a16="http://schemas.microsoft.com/office/drawing/2014/main" id="{39CB3FA1-3A0E-49BA-AAFE-A5A84626C35E}"/>
              </a:ext>
            </a:extLst>
          </p:cNvPr>
          <p:cNvSpPr txBox="1">
            <a:spLocks/>
          </p:cNvSpPr>
          <p:nvPr/>
        </p:nvSpPr>
        <p:spPr>
          <a:xfrm>
            <a:off x="599813" y="4088613"/>
            <a:ext cx="8229600" cy="46259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sz="2400" dirty="0">
                <a:latin typeface="黑体" panose="02010609060101010101" pitchFamily="49" charset="-122"/>
                <a:ea typeface="黑体" panose="02010609060101010101" pitchFamily="49" charset="-122"/>
              </a:rPr>
              <a:t>所谓位置映射法，就是下一层元件端口说明中的信号，书写顺序位置与</a:t>
            </a:r>
            <a:r>
              <a:rPr lang="en-US" altLang="zh-CN" sz="2400" dirty="0" err="1">
                <a:latin typeface="黑体" panose="02010609060101010101" pitchFamily="49" charset="-122"/>
                <a:ea typeface="黑体" panose="02010609060101010101" pitchFamily="49" charset="-122"/>
              </a:rPr>
              <a:t>PORTMAP</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中指定的实际信号书写顺序位置一一对应。</a:t>
            </a:r>
          </a:p>
          <a:p>
            <a:r>
              <a:rPr lang="zh-CN" altLang="zh-CN" sz="2400" dirty="0">
                <a:latin typeface="黑体" panose="02010609060101010101" pitchFamily="49" charset="-122"/>
                <a:ea typeface="黑体" panose="02010609060101010101" pitchFamily="49" charset="-122"/>
              </a:rPr>
              <a:t>例如：</a:t>
            </a:r>
          </a:p>
          <a:p>
            <a:pPr marL="0" indent="0">
              <a:buNone/>
            </a:pPr>
            <a:r>
              <a:rPr lang="en-US" altLang="zh-CN" sz="2400" dirty="0">
                <a:latin typeface="黑体" panose="02010609060101010101" pitchFamily="49" charset="-122"/>
                <a:ea typeface="黑体" panose="02010609060101010101" pitchFamily="49" charset="-122"/>
              </a:rPr>
              <a:t>     PORT (a</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b</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IN BIT</a:t>
            </a:r>
            <a:r>
              <a:rPr lang="zh-CN" altLang="zh-CN" sz="2400" dirty="0">
                <a:latin typeface="黑体" panose="02010609060101010101" pitchFamily="49" charset="-122"/>
                <a:ea typeface="黑体" panose="02010609060101010101" pitchFamily="49" charset="-122"/>
              </a:rPr>
              <a:t>；</a:t>
            </a:r>
          </a:p>
          <a:p>
            <a:pPr marL="0" indent="0">
              <a:buNone/>
            </a:pPr>
            <a:r>
              <a:rPr lang="en-US" altLang="zh-CN" sz="2400" dirty="0">
                <a:latin typeface="黑体" panose="02010609060101010101" pitchFamily="49" charset="-122"/>
                <a:ea typeface="黑体" panose="02010609060101010101" pitchFamily="49" charset="-122"/>
              </a:rPr>
              <a:t>              C</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OUT BIT)</a:t>
            </a:r>
            <a:r>
              <a:rPr lang="zh-CN" altLang="zh-CN" sz="2400" dirty="0">
                <a:latin typeface="黑体" panose="02010609060101010101" pitchFamily="49" charset="-122"/>
                <a:ea typeface="黑体" panose="02010609060101010101" pitchFamily="49" charset="-122"/>
              </a:rPr>
              <a:t>；</a:t>
            </a:r>
          </a:p>
          <a:p>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8626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5283A7-3170-469A-99C1-AEADFFFDBCA5}"/>
              </a:ext>
            </a:extLst>
          </p:cNvPr>
          <p:cNvSpPr>
            <a:spLocks noGrp="1"/>
          </p:cNvSpPr>
          <p:nvPr>
            <p:ph type="title"/>
          </p:nvPr>
        </p:nvSpPr>
        <p:spPr>
          <a:xfrm>
            <a:off x="677334" y="419331"/>
            <a:ext cx="5721350" cy="1000125"/>
          </a:xfrm>
        </p:spPr>
        <p:txBody>
          <a:bodyPr/>
          <a:lstStyle/>
          <a:p>
            <a:pPr eaLnBrk="1" hangingPunct="1">
              <a:defRPr/>
            </a:pPr>
            <a:r>
              <a:rPr lang="en-US" altLang="zh-CN" sz="3600" dirty="0">
                <a:latin typeface="微软雅黑" panose="020B0503020204020204" pitchFamily="34" charset="-122"/>
                <a:ea typeface="微软雅黑" panose="020B0503020204020204" pitchFamily="34" charset="-122"/>
              </a:rPr>
              <a:t>1 </a:t>
            </a:r>
            <a:r>
              <a:rPr lang="en-US" altLang="zh-CN" dirty="0">
                <a:latin typeface="微软雅黑" panose="020B0503020204020204" pitchFamily="34" charset="-122"/>
                <a:ea typeface="微软雅黑" panose="020B0503020204020204" pitchFamily="34" charset="-122"/>
              </a:rPr>
              <a:t>.1</a:t>
            </a:r>
            <a:r>
              <a:rPr lang="zh-CN" altLang="en-US" sz="3600" dirty="0">
                <a:latin typeface="微软雅黑" panose="020B0503020204020204" pitchFamily="34" charset="-122"/>
                <a:ea typeface="微软雅黑" panose="020B0503020204020204" pitchFamily="34" charset="-122"/>
              </a:rPr>
              <a:t>、端口说明</a:t>
            </a:r>
            <a:endParaRPr lang="zh-CN" altLang="en-US" sz="3600" b="1" dirty="0">
              <a:latin typeface="微软雅黑" panose="020B0503020204020204" pitchFamily="34" charset="-122"/>
              <a:ea typeface="微软雅黑" panose="020B0503020204020204" pitchFamily="34" charset="-122"/>
            </a:endParaRPr>
          </a:p>
        </p:txBody>
      </p:sp>
      <p:sp>
        <p:nvSpPr>
          <p:cNvPr id="5" name="内容占位符 7">
            <a:extLst>
              <a:ext uri="{FF2B5EF4-FFF2-40B4-BE49-F238E27FC236}">
                <a16:creationId xmlns:a16="http://schemas.microsoft.com/office/drawing/2014/main" id="{7C8CCCD3-8CA1-4284-8C2A-07577C4D645C}"/>
              </a:ext>
            </a:extLst>
          </p:cNvPr>
          <p:cNvSpPr>
            <a:spLocks noGrp="1"/>
          </p:cNvSpPr>
          <p:nvPr>
            <p:ph idx="1"/>
          </p:nvPr>
        </p:nvSpPr>
        <p:spPr>
          <a:xfrm>
            <a:off x="677334" y="1419456"/>
            <a:ext cx="8229600" cy="4525963"/>
          </a:xfrm>
        </p:spPr>
        <p:txBody>
          <a:bodyPr>
            <a:normAutofit/>
          </a:bodyPr>
          <a:lstStyle/>
          <a:p>
            <a:r>
              <a:rPr lang="zh-CN" altLang="zh-CN" sz="2400" dirty="0">
                <a:latin typeface="黑体" panose="02010609060101010101" pitchFamily="49" charset="-122"/>
                <a:ea typeface="黑体" panose="02010609060101010101" pitchFamily="49" charset="-122"/>
              </a:rPr>
              <a:t>端口说明定义了设计实体的一组端口，是设计实体与外部接口的描述，是设计实体与外部环境动态通信的通道，其功能相当于电路图中的引脚。端口说明中的每一个端口对应一个数据对象。端口可以被赋值，也可以用于逻辑表达式中。</a:t>
            </a:r>
          </a:p>
          <a:p>
            <a:r>
              <a:rPr lang="zh-CN" altLang="zh-CN" sz="2400" dirty="0">
                <a:latin typeface="黑体" panose="02010609060101010101" pitchFamily="49" charset="-122"/>
                <a:ea typeface="黑体" panose="02010609060101010101" pitchFamily="49" charset="-122"/>
              </a:rPr>
              <a:t>端口说明中必须说明端口名、通信模式和端口的数据类型。端口说明的一般格式为：</a:t>
            </a:r>
          </a:p>
          <a:p>
            <a:r>
              <a:rPr lang="en-US" altLang="zh-CN" sz="2400" b="1" dirty="0">
                <a:latin typeface="黑体" panose="02010609060101010101" pitchFamily="49" charset="-122"/>
                <a:ea typeface="黑体" panose="02010609060101010101" pitchFamily="49" charset="-122"/>
              </a:rPr>
              <a:t>PORT</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端口名</a:t>
            </a:r>
            <a:r>
              <a:rPr lang="en-US" altLang="zh-CN" sz="2400" dirty="0">
                <a:latin typeface="黑体" panose="02010609060101010101" pitchFamily="49" charset="-122"/>
                <a:ea typeface="黑体" panose="02010609060101010101" pitchFamily="49" charset="-122"/>
              </a:rPr>
              <a:t>1</a:t>
            </a:r>
            <a:r>
              <a:rPr lang="zh-CN" altLang="zh-CN" sz="2400" dirty="0">
                <a:latin typeface="黑体" panose="02010609060101010101" pitchFamily="49" charset="-122"/>
                <a:ea typeface="黑体" panose="02010609060101010101" pitchFamily="49" charset="-122"/>
              </a:rPr>
              <a:t>，端口名：</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模式</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数据类型名</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端口名</a:t>
            </a:r>
            <a:r>
              <a:rPr lang="en-US" altLang="zh-CN" sz="2400" dirty="0">
                <a:latin typeface="黑体" panose="02010609060101010101" pitchFamily="49" charset="-122"/>
                <a:ea typeface="黑体" panose="02010609060101010101" pitchFamily="49" charset="-122"/>
              </a:rPr>
              <a:t>2</a:t>
            </a:r>
            <a:r>
              <a:rPr lang="zh-CN" altLang="zh-CN" sz="2400" dirty="0">
                <a:latin typeface="黑体" panose="02010609060101010101" pitchFamily="49" charset="-122"/>
                <a:ea typeface="黑体" panose="02010609060101010101" pitchFamily="49" charset="-122"/>
              </a:rPr>
              <a:t>，端口名：</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模式</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数据类型名</a:t>
            </a:r>
          </a:p>
          <a:p>
            <a:pPr marL="0" indent="0">
              <a:buNone/>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端口名</a:t>
            </a:r>
            <a:r>
              <a:rPr lang="en-US" altLang="zh-CN" sz="2400" dirty="0">
                <a:latin typeface="黑体" panose="02010609060101010101" pitchFamily="49" charset="-122"/>
                <a:ea typeface="黑体" panose="02010609060101010101" pitchFamily="49" charset="-122"/>
              </a:rPr>
              <a:t>3</a:t>
            </a:r>
            <a:r>
              <a:rPr lang="zh-CN" altLang="zh-CN" sz="2400" dirty="0">
                <a:latin typeface="黑体" panose="02010609060101010101" pitchFamily="49" charset="-122"/>
                <a:ea typeface="黑体" panose="02010609060101010101" pitchFamily="49" charset="-122"/>
              </a:rPr>
              <a:t>，端口名：</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模式</a:t>
            </a: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数据类型名</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a:t>
            </a:r>
          </a:p>
          <a:p>
            <a:endParaRPr lang="zh-CN" altLang="en-US" dirty="0"/>
          </a:p>
        </p:txBody>
      </p:sp>
    </p:spTree>
    <p:extLst>
      <p:ext uri="{BB962C8B-B14F-4D97-AF65-F5344CB8AC3E}">
        <p14:creationId xmlns:p14="http://schemas.microsoft.com/office/powerpoint/2010/main" val="151906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7">
            <a:extLst>
              <a:ext uri="{FF2B5EF4-FFF2-40B4-BE49-F238E27FC236}">
                <a16:creationId xmlns:a16="http://schemas.microsoft.com/office/drawing/2014/main" id="{EDE48270-6E7E-4FEB-860F-1861457A35AD}"/>
              </a:ext>
            </a:extLst>
          </p:cNvPr>
          <p:cNvSpPr>
            <a:spLocks noGrp="1"/>
          </p:cNvSpPr>
          <p:nvPr>
            <p:ph idx="1"/>
          </p:nvPr>
        </p:nvSpPr>
        <p:spPr>
          <a:xfrm>
            <a:off x="501587" y="552635"/>
            <a:ext cx="9041907" cy="5928064"/>
          </a:xfrm>
        </p:spPr>
        <p:txBody>
          <a:bodyPr>
            <a:normAutofit fontScale="92500" lnSpcReduction="20000"/>
          </a:bodyPr>
          <a:lstStyle/>
          <a:p>
            <a:r>
              <a:rPr lang="zh-CN" altLang="zh-CN" sz="2400" dirty="0">
                <a:latin typeface="黑体" panose="02010609060101010101" pitchFamily="49" charset="-122"/>
                <a:ea typeface="黑体" panose="02010609060101010101" pitchFamily="49" charset="-122"/>
              </a:rPr>
              <a:t>端口名是赋于每个引脚的名字，端口名的含义要明确，如</a:t>
            </a:r>
            <a:r>
              <a:rPr lang="en-US" altLang="zh-CN" sz="2400" dirty="0">
                <a:latin typeface="黑体" panose="02010609060101010101" pitchFamily="49" charset="-122"/>
                <a:ea typeface="黑体" panose="02010609060101010101" pitchFamily="49" charset="-122"/>
              </a:rPr>
              <a:t>D</a:t>
            </a:r>
            <a:r>
              <a:rPr lang="zh-CN" altLang="zh-CN" sz="2400" dirty="0">
                <a:latin typeface="黑体" panose="02010609060101010101" pitchFamily="49" charset="-122"/>
                <a:ea typeface="黑体" panose="02010609060101010101" pitchFamily="49" charset="-122"/>
              </a:rPr>
              <a:t>开头的端口名表示数据，</a:t>
            </a:r>
            <a:r>
              <a:rPr lang="en-US" altLang="zh-CN" sz="2400" dirty="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开头的端口名表示地址等。端口名通常用几个英文字母或一个英文字母加数字表示。</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端口的模式：</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1</a:t>
            </a:r>
            <a:r>
              <a:rPr lang="zh-CN" altLang="zh-CN" sz="2400" dirty="0">
                <a:latin typeface="黑体" panose="02010609060101010101" pitchFamily="49" charset="-122"/>
                <a:ea typeface="黑体" panose="02010609060101010101" pitchFamily="49" charset="-122"/>
              </a:rPr>
              <a:t>）输入（</a:t>
            </a:r>
            <a:r>
              <a:rPr lang="en-US" altLang="zh-CN" sz="2400" dirty="0">
                <a:latin typeface="黑体" panose="02010609060101010101" pitchFamily="49" charset="-122"/>
                <a:ea typeface="黑体" panose="02010609060101010101" pitchFamily="49" charset="-122"/>
              </a:rPr>
              <a:t>In</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p>
          <a:p>
            <a:pPr marL="0" indent="0">
              <a:buNone/>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输入模式仅允许数据流入端口。输入（</a:t>
            </a:r>
            <a:r>
              <a:rPr lang="en-US" altLang="zh-CN" sz="2400" dirty="0">
                <a:latin typeface="黑体" panose="02010609060101010101" pitchFamily="49" charset="-122"/>
                <a:ea typeface="黑体" panose="02010609060101010101" pitchFamily="49" charset="-122"/>
              </a:rPr>
              <a:t>In</a:t>
            </a:r>
            <a:r>
              <a:rPr lang="zh-CN" altLang="zh-CN" sz="2400" dirty="0">
                <a:latin typeface="黑体" panose="02010609060101010101" pitchFamily="49" charset="-122"/>
                <a:ea typeface="黑体" panose="02010609060101010101" pitchFamily="49" charset="-122"/>
              </a:rPr>
              <a:t>）模式主要用于时钟输入（</a:t>
            </a:r>
            <a:r>
              <a:rPr lang="en-US" altLang="zh-CN" sz="2400" dirty="0" err="1">
                <a:latin typeface="黑体" panose="02010609060101010101" pitchFamily="49" charset="-122"/>
                <a:ea typeface="黑体" panose="02010609060101010101" pitchFamily="49" charset="-122"/>
              </a:rPr>
              <a:t>Clk</a:t>
            </a:r>
            <a:r>
              <a:rPr lang="zh-CN" altLang="zh-CN" sz="2400" dirty="0">
                <a:latin typeface="黑体" panose="02010609060101010101" pitchFamily="49" charset="-122"/>
                <a:ea typeface="黑体" panose="02010609060101010101" pitchFamily="49" charset="-122"/>
              </a:rPr>
              <a:t>），控制输入（如</a:t>
            </a:r>
            <a:r>
              <a:rPr lang="en-US" altLang="zh-CN" sz="2400" dirty="0">
                <a:latin typeface="黑体" panose="02010609060101010101" pitchFamily="49" charset="-122"/>
                <a:ea typeface="黑体" panose="02010609060101010101" pitchFamily="49" charset="-122"/>
              </a:rPr>
              <a:t>Load</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Reset</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Enable</a:t>
            </a:r>
            <a:r>
              <a:rPr lang="zh-CN" altLang="zh-CN" sz="2400" dirty="0">
                <a:latin typeface="黑体" panose="02010609060101010101" pitchFamily="49" charset="-122"/>
                <a:ea typeface="黑体" panose="02010609060101010101" pitchFamily="49" charset="-122"/>
              </a:rPr>
              <a:t>）和单向的数据输入（如地址信</a:t>
            </a:r>
            <a:r>
              <a:rPr lang="en-US" altLang="zh-CN" sz="2400" dirty="0">
                <a:latin typeface="黑体" panose="02010609060101010101" pitchFamily="49" charset="-122"/>
                <a:ea typeface="黑体" panose="02010609060101010101" pitchFamily="49" charset="-122"/>
              </a:rPr>
              <a:t>Address</a:t>
            </a:r>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2</a:t>
            </a:r>
            <a:r>
              <a:rPr lang="zh-CN" altLang="zh-CN" sz="2400" dirty="0">
                <a:latin typeface="黑体" panose="02010609060101010101" pitchFamily="49" charset="-122"/>
                <a:ea typeface="黑体" panose="02010609060101010101" pitchFamily="49" charset="-122"/>
              </a:rPr>
              <a:t>）输出（</a:t>
            </a:r>
            <a:r>
              <a:rPr lang="en-US" altLang="zh-CN" sz="2400" dirty="0">
                <a:latin typeface="黑体" panose="02010609060101010101" pitchFamily="49" charset="-122"/>
                <a:ea typeface="黑体" panose="02010609060101010101" pitchFamily="49" charset="-122"/>
              </a:rPr>
              <a:t>Out</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p>
          <a:p>
            <a:pPr marL="0" indent="0">
              <a:buNone/>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输出模式仅允许数据从实体内部输出。端口的驱动源在实体内部。输出端口不能与输入端口连接。输出模式常用于计数输出、单向数据输出、设计实体产生的控制其他实体的信号等。</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3</a:t>
            </a:r>
            <a:r>
              <a:rPr lang="zh-CN" altLang="zh-CN" sz="2400" dirty="0">
                <a:latin typeface="黑体" panose="02010609060101010101" pitchFamily="49" charset="-122"/>
                <a:ea typeface="黑体" panose="02010609060101010101" pitchFamily="49" charset="-122"/>
              </a:rPr>
              <a:t>）双向模式（</a:t>
            </a:r>
            <a:r>
              <a:rPr lang="en-US" altLang="zh-CN" sz="2400" dirty="0" err="1">
                <a:latin typeface="黑体" panose="02010609060101010101" pitchFamily="49" charset="-122"/>
                <a:ea typeface="黑体" panose="02010609060101010101" pitchFamily="49" charset="-122"/>
              </a:rPr>
              <a:t>Inout</a:t>
            </a:r>
            <a:r>
              <a:rPr lang="zh-CN" altLang="zh-CN" sz="2400" dirty="0">
                <a:latin typeface="黑体" panose="02010609060101010101" pitchFamily="49" charset="-122"/>
                <a:ea typeface="黑体" panose="02010609060101010101" pitchFamily="49" charset="-122"/>
              </a:rPr>
              <a:t>）</a:t>
            </a:r>
          </a:p>
          <a:p>
            <a:pPr marL="0" indent="0">
              <a:buNone/>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双向模式可以代替输入模式、输出模式。</a:t>
            </a:r>
          </a:p>
          <a:p>
            <a:pPr marL="0" indent="0">
              <a:buNone/>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在设计实体的数据流中，有些数据是双向的，既有数据流入该设计实体，也有数据从设计实体流出，这时需要将端口模式设计为双向端口。</a:t>
            </a: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endParaRPr lang="zh-CN" altLang="zh-CN" sz="2400" dirty="0">
              <a:latin typeface="黑体" panose="02010609060101010101" pitchFamily="49" charset="-122"/>
              <a:ea typeface="黑体" panose="02010609060101010101" pitchFamily="49" charset="-122"/>
            </a:endParaRPr>
          </a:p>
          <a:p>
            <a:endParaRPr lang="zh-CN" altLang="en-US" sz="2200" dirty="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420978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a:extLst>
              <a:ext uri="{FF2B5EF4-FFF2-40B4-BE49-F238E27FC236}">
                <a16:creationId xmlns:a16="http://schemas.microsoft.com/office/drawing/2014/main" id="{28AEB8AA-88A9-4410-BDA0-CBA708A12B2E}"/>
              </a:ext>
            </a:extLst>
          </p:cNvPr>
          <p:cNvSpPr>
            <a:spLocks noGrp="1"/>
          </p:cNvSpPr>
          <p:nvPr>
            <p:ph type="title"/>
          </p:nvPr>
        </p:nvSpPr>
        <p:spPr>
          <a:xfrm>
            <a:off x="457200" y="274638"/>
            <a:ext cx="8229600" cy="1143000"/>
          </a:xfrm>
        </p:spPr>
        <p:txBody>
          <a:bodyPr/>
          <a:lstStyle/>
          <a:p>
            <a:r>
              <a:rPr lang="en-US" altLang="zh-CN" sz="3600" dirty="0"/>
              <a:t>2  </a:t>
            </a:r>
            <a:r>
              <a:rPr lang="zh-CN" altLang="zh-CN" sz="3600" dirty="0"/>
              <a:t>结构体</a:t>
            </a:r>
            <a:endParaRPr lang="zh-CN" altLang="en-US" sz="3600" dirty="0"/>
          </a:p>
        </p:txBody>
      </p:sp>
      <p:sp>
        <p:nvSpPr>
          <p:cNvPr id="5" name="内容占位符 7">
            <a:extLst>
              <a:ext uri="{FF2B5EF4-FFF2-40B4-BE49-F238E27FC236}">
                <a16:creationId xmlns:a16="http://schemas.microsoft.com/office/drawing/2014/main" id="{AB97BAF0-7039-42AB-AECF-7A58B7C12613}"/>
              </a:ext>
            </a:extLst>
          </p:cNvPr>
          <p:cNvSpPr>
            <a:spLocks noGrp="1"/>
          </p:cNvSpPr>
          <p:nvPr>
            <p:ph idx="1"/>
          </p:nvPr>
        </p:nvSpPr>
        <p:spPr>
          <a:xfrm>
            <a:off x="457200" y="1166018"/>
            <a:ext cx="8643937" cy="4525963"/>
          </a:xfrm>
        </p:spPr>
        <p:txBody>
          <a:bodyPr>
            <a:normAutofit/>
          </a:bodyPr>
          <a:lstStyle/>
          <a:p>
            <a:r>
              <a:rPr lang="zh-CN" altLang="zh-CN" sz="2400" dirty="0">
                <a:latin typeface="黑体" panose="02010609060101010101" pitchFamily="49" charset="-122"/>
                <a:ea typeface="黑体" panose="02010609060101010101" pitchFamily="49" charset="-122"/>
              </a:rPr>
              <a:t>结构体（</a:t>
            </a:r>
            <a:r>
              <a:rPr lang="en-US" altLang="zh-CN" sz="2400" dirty="0">
                <a:latin typeface="黑体" panose="02010609060101010101" pitchFamily="49" charset="-122"/>
                <a:ea typeface="黑体" panose="02010609060101010101" pitchFamily="49" charset="-122"/>
              </a:rPr>
              <a:t>Architecture Body</a:t>
            </a:r>
            <a:r>
              <a:rPr lang="zh-CN" altLang="zh-CN" sz="2400" dirty="0">
                <a:latin typeface="黑体" panose="02010609060101010101" pitchFamily="49" charset="-122"/>
                <a:ea typeface="黑体" panose="02010609060101010101" pitchFamily="49" charset="-122"/>
              </a:rPr>
              <a:t>）具体指明了设计实体的行为，定义了设计实体的功能，规定了该设计实体的数据流程，指派了实体中内部元件的连接关系。一个实体必须有一个或可以有多个结构体。</a:t>
            </a:r>
            <a:endParaRPr lang="zh-CN" altLang="en-US" sz="2400" dirty="0">
              <a:latin typeface="黑体" panose="02010609060101010101" pitchFamily="49" charset="-122"/>
              <a:ea typeface="黑体" panose="02010609060101010101" pitchFamily="49" charset="-122"/>
            </a:endParaRPr>
          </a:p>
        </p:txBody>
      </p:sp>
      <p:sp>
        <p:nvSpPr>
          <p:cNvPr id="6" name="内容占位符 7">
            <a:extLst>
              <a:ext uri="{FF2B5EF4-FFF2-40B4-BE49-F238E27FC236}">
                <a16:creationId xmlns:a16="http://schemas.microsoft.com/office/drawing/2014/main" id="{7C0CC59E-0D5D-4449-A834-7D755994D65B}"/>
              </a:ext>
            </a:extLst>
          </p:cNvPr>
          <p:cNvSpPr txBox="1">
            <a:spLocks/>
          </p:cNvSpPr>
          <p:nvPr/>
        </p:nvSpPr>
        <p:spPr>
          <a:xfrm>
            <a:off x="457200" y="2789808"/>
            <a:ext cx="11734800" cy="4525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zh-CN" sz="2400" dirty="0"/>
              <a:t>结构体的一般书写格式为：</a:t>
            </a:r>
          </a:p>
          <a:p>
            <a:pPr marL="0" indent="0">
              <a:buNone/>
            </a:pPr>
            <a:r>
              <a:rPr lang="en-US" altLang="zh-CN" sz="2400" b="1" dirty="0"/>
              <a:t>	ARCHITECTURE</a:t>
            </a:r>
            <a:r>
              <a:rPr lang="en-US" altLang="zh-CN" sz="2400" dirty="0"/>
              <a:t> </a:t>
            </a:r>
            <a:r>
              <a:rPr lang="zh-CN" altLang="zh-CN" sz="2400" dirty="0"/>
              <a:t>结构体名 </a:t>
            </a:r>
            <a:r>
              <a:rPr lang="en-US" altLang="zh-CN" sz="2400" b="1" dirty="0"/>
              <a:t>OF</a:t>
            </a:r>
            <a:r>
              <a:rPr lang="en-US" altLang="zh-CN" sz="2400" dirty="0"/>
              <a:t>  </a:t>
            </a:r>
            <a:r>
              <a:rPr lang="zh-CN" altLang="zh-CN" sz="2400" dirty="0"/>
              <a:t>实体名 </a:t>
            </a:r>
            <a:r>
              <a:rPr lang="en-US" altLang="zh-CN" sz="2400" b="1" dirty="0"/>
              <a:t>IS</a:t>
            </a:r>
            <a:endParaRPr lang="zh-CN" altLang="zh-CN" sz="2400" dirty="0"/>
          </a:p>
          <a:p>
            <a:pPr marL="0" indent="0">
              <a:buNone/>
            </a:pPr>
            <a:r>
              <a:rPr lang="en-US" altLang="zh-CN" sz="2400" dirty="0"/>
              <a:t>	</a:t>
            </a:r>
            <a:r>
              <a:rPr lang="zh-CN" altLang="zh-CN" sz="2400" dirty="0">
                <a:solidFill>
                  <a:srgbClr val="FF0000"/>
                </a:solidFill>
              </a:rPr>
              <a:t>结构体说明部分</a:t>
            </a:r>
            <a:r>
              <a:rPr lang="zh-CN" altLang="en-US" sz="2400" dirty="0">
                <a:solidFill>
                  <a:srgbClr val="FF0000"/>
                </a:solidFill>
              </a:rPr>
              <a:t>（</a:t>
            </a:r>
            <a:r>
              <a:rPr lang="zh-CN" altLang="zh-CN" sz="2400" dirty="0">
                <a:solidFill>
                  <a:srgbClr val="FF0000"/>
                </a:solidFill>
              </a:rPr>
              <a:t>用于对结构体内部使用的信号、常数、数据类型等进行定义。</a:t>
            </a:r>
            <a:r>
              <a:rPr lang="zh-CN" altLang="en-US" sz="2400" dirty="0">
                <a:solidFill>
                  <a:srgbClr val="FF0000"/>
                </a:solidFill>
              </a:rPr>
              <a:t>）</a:t>
            </a:r>
            <a:endParaRPr lang="zh-CN" altLang="zh-CN" sz="2400" dirty="0">
              <a:solidFill>
                <a:srgbClr val="FF0000"/>
              </a:solidFill>
            </a:endParaRPr>
          </a:p>
          <a:p>
            <a:pPr marL="0" indent="0">
              <a:buNone/>
            </a:pPr>
            <a:r>
              <a:rPr lang="en-US" altLang="zh-CN" sz="2400" b="1" dirty="0"/>
              <a:t>	BEGIN</a:t>
            </a:r>
            <a:endParaRPr lang="zh-CN" altLang="zh-CN" sz="2400" dirty="0"/>
          </a:p>
          <a:p>
            <a:pPr marL="0" indent="0">
              <a:buNone/>
            </a:pPr>
            <a:r>
              <a:rPr lang="en-US" altLang="zh-CN" sz="2400" dirty="0"/>
              <a:t>	</a:t>
            </a:r>
            <a:r>
              <a:rPr lang="en-US" altLang="zh-CN" sz="2400" dirty="0">
                <a:solidFill>
                  <a:srgbClr val="FF0000"/>
                </a:solidFill>
              </a:rPr>
              <a:t> </a:t>
            </a:r>
            <a:r>
              <a:rPr lang="zh-CN" altLang="zh-CN" sz="2400" dirty="0">
                <a:solidFill>
                  <a:srgbClr val="FF0000"/>
                </a:solidFill>
              </a:rPr>
              <a:t>结构体语句</a:t>
            </a:r>
          </a:p>
          <a:p>
            <a:pPr marL="0" indent="0">
              <a:buNone/>
            </a:pPr>
            <a:r>
              <a:rPr lang="en-US" altLang="zh-CN" sz="2400" b="1" dirty="0"/>
              <a:t>	END</a:t>
            </a:r>
            <a:r>
              <a:rPr lang="en-US" altLang="zh-CN" sz="2400" dirty="0"/>
              <a:t> </a:t>
            </a:r>
            <a:r>
              <a:rPr lang="en-US" altLang="zh-CN" sz="2400" b="1" dirty="0"/>
              <a:t>ARCHITECTURE</a:t>
            </a:r>
            <a:r>
              <a:rPr lang="zh-CN" altLang="zh-CN" sz="2400" dirty="0"/>
              <a:t>结构体名；</a:t>
            </a:r>
          </a:p>
          <a:p>
            <a:pPr marL="0" indent="0">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7068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9544848-C3D0-4A1B-84C1-B7AB9779F8E7}"/>
              </a:ext>
            </a:extLst>
          </p:cNvPr>
          <p:cNvSpPr/>
          <p:nvPr/>
        </p:nvSpPr>
        <p:spPr>
          <a:xfrm>
            <a:off x="531181" y="1591258"/>
            <a:ext cx="11129638" cy="3108543"/>
          </a:xfrm>
          <a:prstGeom prst="rect">
            <a:avLst/>
          </a:prstGeom>
        </p:spPr>
        <p:txBody>
          <a:bodyPr wrap="square">
            <a:spAutoFit/>
          </a:bodyPr>
          <a:lstStyle/>
          <a:p>
            <a:r>
              <a:rPr lang="en-US" altLang="zh-CN" sz="2800" b="1" dirty="0"/>
              <a:t>ARCHITECTURE</a:t>
            </a:r>
            <a:r>
              <a:rPr lang="en-US" altLang="zh-CN" sz="2800" dirty="0"/>
              <a:t> structural </a:t>
            </a:r>
            <a:r>
              <a:rPr lang="en-US" altLang="zh-CN" sz="2800" b="1" dirty="0"/>
              <a:t>OF</a:t>
            </a:r>
            <a:r>
              <a:rPr lang="en-US" altLang="zh-CN" sz="2800" dirty="0"/>
              <a:t> mux </a:t>
            </a:r>
            <a:r>
              <a:rPr lang="en-US" altLang="zh-CN" sz="2800" b="1" dirty="0"/>
              <a:t>IS</a:t>
            </a:r>
            <a:endParaRPr lang="zh-CN" altLang="zh-CN" sz="2800" dirty="0"/>
          </a:p>
          <a:p>
            <a:r>
              <a:rPr lang="en-US" altLang="zh-CN" sz="2800" b="1" dirty="0"/>
              <a:t>SIGNAL</a:t>
            </a:r>
            <a:r>
              <a:rPr lang="zh-CN" altLang="zh-CN" sz="2800" dirty="0"/>
              <a:t>　</a:t>
            </a:r>
            <a:r>
              <a:rPr lang="en-US" altLang="zh-CN" sz="2800" dirty="0"/>
              <a:t>ab</a:t>
            </a:r>
            <a:r>
              <a:rPr lang="zh-CN" altLang="zh-CN" sz="2800" dirty="0"/>
              <a:t>：</a:t>
            </a:r>
            <a:r>
              <a:rPr lang="en-US" altLang="zh-CN" sz="2800" dirty="0"/>
              <a:t>signal</a:t>
            </a:r>
            <a:r>
              <a:rPr lang="zh-CN" altLang="zh-CN" sz="2800" dirty="0"/>
              <a:t>；</a:t>
            </a:r>
            <a:r>
              <a:rPr lang="en-US" altLang="zh-CN" sz="2800" dirty="0"/>
              <a:t>      -- </a:t>
            </a:r>
            <a:r>
              <a:rPr lang="zh-CN" altLang="en-US" sz="2800" dirty="0"/>
              <a:t>结构体内声明</a:t>
            </a:r>
            <a:r>
              <a:rPr lang="zh-CN" altLang="zh-CN" sz="2800" dirty="0"/>
              <a:t>信号不必注明模式</a:t>
            </a:r>
            <a:r>
              <a:rPr lang="en-US" altLang="zh-CN" sz="2800" dirty="0"/>
              <a:t>IN</a:t>
            </a:r>
            <a:r>
              <a:rPr lang="zh-CN" altLang="zh-CN" sz="2800" dirty="0"/>
              <a:t>、</a:t>
            </a:r>
            <a:r>
              <a:rPr lang="en-US" altLang="zh-CN" sz="2800" dirty="0"/>
              <a:t>OUT</a:t>
            </a:r>
            <a:endParaRPr lang="zh-CN" altLang="zh-CN" sz="2800" dirty="0"/>
          </a:p>
          <a:p>
            <a:r>
              <a:rPr lang="en-US" altLang="zh-CN" sz="2800" b="1" dirty="0"/>
              <a:t>SIGNAL</a:t>
            </a:r>
            <a:r>
              <a:rPr lang="zh-CN" altLang="zh-CN" sz="2800" dirty="0"/>
              <a:t>　</a:t>
            </a:r>
            <a:r>
              <a:rPr lang="en-US" altLang="zh-CN" sz="2800" dirty="0"/>
              <a:t> x</a:t>
            </a:r>
            <a:r>
              <a:rPr lang="zh-CN" altLang="zh-CN" sz="2800" dirty="0"/>
              <a:t>：</a:t>
            </a:r>
            <a:r>
              <a:rPr lang="en-US" altLang="zh-CN" sz="2800" dirty="0" err="1"/>
              <a:t>std_logic_vector</a:t>
            </a:r>
            <a:r>
              <a:rPr lang="en-US" altLang="zh-CN" sz="2800" dirty="0"/>
              <a:t>(0 to 7)</a:t>
            </a:r>
            <a:r>
              <a:rPr lang="zh-CN" altLang="zh-CN" sz="2800" dirty="0"/>
              <a:t>；</a:t>
            </a:r>
          </a:p>
          <a:p>
            <a:r>
              <a:rPr lang="en-US" altLang="zh-CN" sz="2800" dirty="0"/>
              <a:t>  …… </a:t>
            </a:r>
            <a:endParaRPr lang="zh-CN" altLang="zh-CN" sz="2800" dirty="0"/>
          </a:p>
          <a:p>
            <a:r>
              <a:rPr lang="en-US" altLang="zh-CN" sz="2800" b="1" dirty="0"/>
              <a:t>BEGIN</a:t>
            </a:r>
            <a:endParaRPr lang="zh-CN" altLang="zh-CN" sz="2800" dirty="0"/>
          </a:p>
          <a:p>
            <a:r>
              <a:rPr lang="en-US" altLang="zh-CN" sz="2800" dirty="0"/>
              <a:t>……   </a:t>
            </a:r>
            <a:endParaRPr lang="zh-CN" altLang="zh-CN" sz="2800" dirty="0"/>
          </a:p>
          <a:p>
            <a:r>
              <a:rPr lang="en-US" altLang="zh-CN" sz="2800" b="1" dirty="0"/>
              <a:t>END</a:t>
            </a:r>
            <a:r>
              <a:rPr lang="en-US" altLang="zh-CN" sz="2800" dirty="0"/>
              <a:t> structural</a:t>
            </a:r>
            <a:r>
              <a:rPr lang="zh-CN" altLang="zh-CN" sz="2800" dirty="0"/>
              <a:t>；</a:t>
            </a:r>
          </a:p>
        </p:txBody>
      </p:sp>
    </p:spTree>
    <p:extLst>
      <p:ext uri="{BB962C8B-B14F-4D97-AF65-F5344CB8AC3E}">
        <p14:creationId xmlns:p14="http://schemas.microsoft.com/office/powerpoint/2010/main" val="3324311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7">
            <a:extLst>
              <a:ext uri="{FF2B5EF4-FFF2-40B4-BE49-F238E27FC236}">
                <a16:creationId xmlns:a16="http://schemas.microsoft.com/office/drawing/2014/main" id="{45385486-C739-4F03-95A3-0E3BED0B64E1}"/>
              </a:ext>
            </a:extLst>
          </p:cNvPr>
          <p:cNvSpPr>
            <a:spLocks noGrp="1"/>
          </p:cNvSpPr>
          <p:nvPr>
            <p:ph type="title"/>
          </p:nvPr>
        </p:nvSpPr>
        <p:spPr>
          <a:xfrm>
            <a:off x="457200" y="274638"/>
            <a:ext cx="8229600" cy="1143000"/>
          </a:xfrm>
        </p:spPr>
        <p:txBody>
          <a:bodyPr/>
          <a:lstStyle/>
          <a:p>
            <a:r>
              <a:rPr lang="en-US" altLang="zh-CN" sz="3600" dirty="0"/>
              <a:t>3  </a:t>
            </a:r>
            <a:r>
              <a:rPr lang="zh-CN" altLang="en-US" sz="3600" dirty="0"/>
              <a:t>进程（</a:t>
            </a:r>
            <a:r>
              <a:rPr lang="en-US" altLang="zh-CN" sz="3600" dirty="0"/>
              <a:t>process</a:t>
            </a:r>
            <a:r>
              <a:rPr lang="zh-CN" altLang="en-US" sz="3600" dirty="0"/>
              <a:t>）</a:t>
            </a:r>
          </a:p>
        </p:txBody>
      </p:sp>
      <p:sp>
        <p:nvSpPr>
          <p:cNvPr id="7" name="内容占位符 7">
            <a:extLst>
              <a:ext uri="{FF2B5EF4-FFF2-40B4-BE49-F238E27FC236}">
                <a16:creationId xmlns:a16="http://schemas.microsoft.com/office/drawing/2014/main" id="{85022D69-DD26-40DF-B4C6-EDA56D418AFE}"/>
              </a:ext>
            </a:extLst>
          </p:cNvPr>
          <p:cNvSpPr>
            <a:spLocks noGrp="1"/>
          </p:cNvSpPr>
          <p:nvPr>
            <p:ph idx="1"/>
          </p:nvPr>
        </p:nvSpPr>
        <p:spPr>
          <a:xfrm>
            <a:off x="457200" y="1076417"/>
            <a:ext cx="8229600" cy="4525963"/>
          </a:xfrm>
        </p:spPr>
        <p:txBody>
          <a:bodyPr>
            <a:normAutofit fontScale="92500" lnSpcReduction="10000"/>
          </a:bodyPr>
          <a:lstStyle/>
          <a:p>
            <a:r>
              <a:rPr lang="zh-CN" altLang="zh-CN" sz="2400" dirty="0"/>
              <a:t>进程语句不是一条语句，而是一段程序，这段程序描述了一个靠敏感信号触发的硬件模块反复执行的工作过程。进程语句（</a:t>
            </a:r>
            <a:r>
              <a:rPr lang="en-US" altLang="zh-CN" sz="2400" dirty="0"/>
              <a:t>Process</a:t>
            </a:r>
            <a:r>
              <a:rPr lang="zh-CN" altLang="zh-CN" sz="2400" dirty="0"/>
              <a:t>）是并行处理语句，即在结构体中多个进程语句是同时并发运行的。进程语句的书写形式为：</a:t>
            </a:r>
          </a:p>
          <a:p>
            <a:pPr marL="0" indent="0">
              <a:buNone/>
            </a:pPr>
            <a:r>
              <a:rPr lang="zh-CN" altLang="zh-CN" sz="2000" b="1" dirty="0"/>
              <a:t>［进程名：］</a:t>
            </a:r>
            <a:r>
              <a:rPr lang="en-US" altLang="zh-CN" sz="2000" b="1" dirty="0"/>
              <a:t>PROCESS</a:t>
            </a:r>
            <a:r>
              <a:rPr lang="zh-CN" altLang="zh-CN" sz="2000" b="1" dirty="0"/>
              <a:t>［敏感信号表］</a:t>
            </a:r>
            <a:endParaRPr lang="zh-CN" altLang="zh-CN" sz="2000" dirty="0"/>
          </a:p>
          <a:p>
            <a:pPr marL="0" indent="0">
              <a:buNone/>
            </a:pPr>
            <a:r>
              <a:rPr lang="en-US" altLang="zh-CN" sz="2000" b="1" dirty="0"/>
              <a:t>   </a:t>
            </a:r>
            <a:r>
              <a:rPr lang="en-US" altLang="zh-CN" sz="2000" dirty="0"/>
              <a:t> </a:t>
            </a:r>
            <a:r>
              <a:rPr lang="zh-CN" altLang="zh-CN" sz="2000" dirty="0"/>
              <a:t>变量声明语句</a:t>
            </a:r>
          </a:p>
          <a:p>
            <a:pPr marL="0" indent="0">
              <a:buNone/>
            </a:pPr>
            <a:r>
              <a:rPr lang="en-US" altLang="zh-CN" sz="2000" dirty="0"/>
              <a:t>      …</a:t>
            </a:r>
            <a:endParaRPr lang="zh-CN" altLang="zh-CN" sz="2000" dirty="0"/>
          </a:p>
          <a:p>
            <a:pPr marL="0" indent="0">
              <a:buNone/>
            </a:pPr>
            <a:r>
              <a:rPr lang="en-US" altLang="zh-CN" sz="2000" b="1" dirty="0"/>
              <a:t>    BEGIN</a:t>
            </a:r>
            <a:endParaRPr lang="zh-CN" altLang="zh-CN" sz="2000" dirty="0"/>
          </a:p>
          <a:p>
            <a:pPr marL="0" indent="0">
              <a:buNone/>
            </a:pPr>
            <a:r>
              <a:rPr lang="en-US" altLang="zh-CN" sz="2000" b="1" dirty="0"/>
              <a:t>     </a:t>
            </a:r>
            <a:r>
              <a:rPr lang="en-US" altLang="zh-CN" sz="2000" dirty="0"/>
              <a:t> …</a:t>
            </a:r>
            <a:endParaRPr lang="zh-CN" altLang="zh-CN" sz="2000" dirty="0"/>
          </a:p>
          <a:p>
            <a:pPr marL="0" indent="0">
              <a:buNone/>
            </a:pPr>
            <a:r>
              <a:rPr lang="en-US" altLang="zh-CN" sz="2000" dirty="0"/>
              <a:t>     </a:t>
            </a:r>
            <a:r>
              <a:rPr lang="zh-CN" altLang="zh-CN" sz="2000" dirty="0"/>
              <a:t>顺序语句</a:t>
            </a:r>
          </a:p>
          <a:p>
            <a:pPr marL="0" indent="0">
              <a:buNone/>
            </a:pPr>
            <a:r>
              <a:rPr lang="en-US" altLang="zh-CN" sz="2000" dirty="0"/>
              <a:t>      …</a:t>
            </a:r>
            <a:endParaRPr lang="zh-CN" altLang="zh-CN" sz="2000" dirty="0"/>
          </a:p>
          <a:p>
            <a:pPr marL="0" indent="0">
              <a:buNone/>
            </a:pPr>
            <a:r>
              <a:rPr lang="en-US" altLang="zh-CN" sz="2000" b="1" dirty="0"/>
              <a:t>    END   PROCESS  [</a:t>
            </a:r>
            <a:r>
              <a:rPr lang="zh-CN" altLang="zh-CN" sz="2000" b="1" dirty="0"/>
              <a:t>进程名</a:t>
            </a:r>
            <a:r>
              <a:rPr lang="en-US" altLang="zh-CN" sz="2000" b="1" dirty="0"/>
              <a:t>]</a:t>
            </a:r>
            <a:r>
              <a:rPr lang="zh-CN" altLang="zh-CN" sz="2000" b="1" dirty="0"/>
              <a:t>；</a:t>
            </a:r>
            <a:endParaRPr lang="zh-CN" altLang="zh-CN" sz="2000" dirty="0"/>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74971678"/>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6893</TotalTime>
  <Words>1950</Words>
  <Application>Microsoft Office PowerPoint</Application>
  <PresentationFormat>宽屏</PresentationFormat>
  <Paragraphs>317</Paragraphs>
  <Slides>42</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7" baseType="lpstr">
      <vt:lpstr>方正姚体</vt:lpstr>
      <vt:lpstr>黑体</vt:lpstr>
      <vt:lpstr>华文楷体</vt:lpstr>
      <vt:lpstr>华文新魏</vt:lpstr>
      <vt:lpstr>宋体</vt:lpstr>
      <vt:lpstr>微软雅黑</vt:lpstr>
      <vt:lpstr>Arial</vt:lpstr>
      <vt:lpstr>Cambria</vt:lpstr>
      <vt:lpstr>Times New Roman</vt:lpstr>
      <vt:lpstr>Trebuchet MS</vt:lpstr>
      <vt:lpstr>Wingdings 2</vt:lpstr>
      <vt:lpstr>Wingdings 3</vt:lpstr>
      <vt:lpstr>平面</vt:lpstr>
      <vt:lpstr>图片</vt:lpstr>
      <vt:lpstr>Microsoft Word 图片</vt:lpstr>
      <vt:lpstr>VHDL</vt:lpstr>
      <vt:lpstr>一、VHDL语言的程序结构</vt:lpstr>
      <vt:lpstr>1 、实体</vt:lpstr>
      <vt:lpstr>8位加法器实体部分</vt:lpstr>
      <vt:lpstr>1 .1、端口说明</vt:lpstr>
      <vt:lpstr>PowerPoint 演示文稿</vt:lpstr>
      <vt:lpstr>2  结构体</vt:lpstr>
      <vt:lpstr>PowerPoint 演示文稿</vt:lpstr>
      <vt:lpstr>3  进程（process）</vt:lpstr>
      <vt:lpstr>PowerPoint 演示文稿</vt:lpstr>
      <vt:lpstr>PowerPoint 演示文稿</vt:lpstr>
      <vt:lpstr>二、 VHDL语言的词法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 VHDL 语法基础</vt:lpstr>
      <vt:lpstr>PowerPoint 演示文稿</vt:lpstr>
      <vt:lpstr>PowerPoint 演示文稿</vt:lpstr>
      <vt:lpstr>3.2  变量赋值语句与信号代入语句</vt:lpstr>
      <vt:lpstr>3.2.1  变量赋值语句</vt:lpstr>
      <vt:lpstr>3.2.2  信号代入语句</vt:lpstr>
      <vt:lpstr>3.3.1  IF语句</vt:lpstr>
      <vt:lpstr>2．用于二选一控制的IF语句</vt:lpstr>
      <vt:lpstr>3．用于多选择控制的IF语句</vt:lpstr>
      <vt:lpstr>3.3.2  CASE语句</vt:lpstr>
      <vt:lpstr>IF语句和case语句比较</vt:lpstr>
      <vt:lpstr>3.3.3  NULL语句</vt:lpstr>
      <vt:lpstr>3.4.1  元件声明与调用</vt:lpstr>
      <vt:lpstr>3.4.2 端口映射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VHDL</dc:title>
  <dc:creator>于 天浩</dc:creator>
  <cp:lastModifiedBy>于 天浩</cp:lastModifiedBy>
  <cp:revision>67</cp:revision>
  <dcterms:created xsi:type="dcterms:W3CDTF">2018-11-21T12:31:04Z</dcterms:created>
  <dcterms:modified xsi:type="dcterms:W3CDTF">2018-11-26T07:26:00Z</dcterms:modified>
</cp:coreProperties>
</file>