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David Libre"/>
      <p:regular r:id="rId21"/>
      <p:bold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37A7CD-601F-4C3B-ACE1-79715A4D4AD2}">
  <a:tblStyle styleId="{5437A7CD-601F-4C3B-ACE1-79715A4D4A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DavidLibre-bold.fntdata"/><Relationship Id="rId21" Type="http://schemas.openxmlformats.org/officeDocument/2006/relationships/font" Target="fonts/DavidLibre-regular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108831b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108831b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696473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696473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f582ecab9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f582ecab9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f582ecab9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f582ecab9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0696473f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0696473f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a870796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a870796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108831b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108831b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0696473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0696473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0d2af83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0d2af83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881075" y="1305300"/>
            <a:ext cx="3835200" cy="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885" lvl="0" marL="457200" rtl="1" algn="r">
              <a:spcBef>
                <a:spcPts val="0"/>
              </a:spcBef>
              <a:spcAft>
                <a:spcPts val="0"/>
              </a:spcAft>
              <a:buSzPts val="1910"/>
              <a:buFont typeface="David Libre"/>
              <a:buChar char="●"/>
            </a:pPr>
            <a:r>
              <a:rPr lang="iw" sz="1910">
                <a:latin typeface="David Libre"/>
                <a:ea typeface="David Libre"/>
                <a:cs typeface="David Libre"/>
                <a:sym typeface="David Libre"/>
              </a:rPr>
              <a:t>גרסת 131.5</a:t>
            </a:r>
            <a:endParaRPr sz="1910">
              <a:latin typeface="David Libre"/>
              <a:ea typeface="David Libre"/>
              <a:cs typeface="David Libre"/>
              <a:sym typeface="David Libre"/>
            </a:endParaRPr>
          </a:p>
          <a:p>
            <a:pPr indent="-349885" lvl="0" marL="457200" rtl="1" algn="r">
              <a:spcBef>
                <a:spcPts val="0"/>
              </a:spcBef>
              <a:spcAft>
                <a:spcPts val="0"/>
              </a:spcAft>
              <a:buSzPts val="1910"/>
              <a:buFont typeface="David Libre"/>
              <a:buChar char="●"/>
            </a:pPr>
            <a:r>
              <a:rPr lang="iw" sz="1910">
                <a:latin typeface="David Libre"/>
                <a:ea typeface="David Libre"/>
                <a:cs typeface="David Libre"/>
                <a:sym typeface="David Libre"/>
              </a:rPr>
              <a:t>צוות QA - יולי בוגוס</a:t>
            </a:r>
            <a:endParaRPr sz="1910">
              <a:latin typeface="David Libre"/>
              <a:ea typeface="David Libre"/>
              <a:cs typeface="David Libre"/>
              <a:sym typeface="David Libre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72125" y="1776300"/>
            <a:ext cx="4265400" cy="15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450">
                <a:solidFill>
                  <a:srgbClr val="4D5156"/>
                </a:solidFill>
                <a:highlight>
                  <a:schemeClr val="lt1"/>
                </a:highlight>
                <a:latin typeface="David Libre"/>
                <a:ea typeface="David Libre"/>
                <a:cs typeface="David Libre"/>
                <a:sym typeface="David Libre"/>
              </a:rPr>
              <a:t>בנק לאומי לישראל  הוא התאגיד הבנקאי מהגדולים והוותיקים ביותר בישראל ובמזרח התיכון.</a:t>
            </a:r>
            <a:r>
              <a:rPr b="1" lang="iw" sz="1350">
                <a:solidFill>
                  <a:srgbClr val="000000"/>
                </a:solidFill>
                <a:highlight>
                  <a:srgbClr val="F9F9F9"/>
                </a:highlight>
                <a:latin typeface="David Libre"/>
                <a:ea typeface="David Libre"/>
                <a:cs typeface="David Libre"/>
                <a:sym typeface="David Libre"/>
              </a:rPr>
              <a:t> </a:t>
            </a:r>
            <a:r>
              <a:rPr b="1" lang="iw" sz="1450">
                <a:solidFill>
                  <a:srgbClr val="4D5156"/>
                </a:solidFill>
                <a:highlight>
                  <a:schemeClr val="lt1"/>
                </a:highlight>
                <a:latin typeface="David Libre"/>
                <a:ea typeface="David Libre"/>
                <a:cs typeface="David Libre"/>
                <a:sym typeface="David Libre"/>
              </a:rPr>
              <a:t>ֿ</a:t>
            </a:r>
            <a:endParaRPr b="1" sz="1450">
              <a:solidFill>
                <a:srgbClr val="4D5156"/>
              </a:solidFill>
              <a:highlight>
                <a:schemeClr val="lt1"/>
              </a:highlight>
              <a:latin typeface="David Libre"/>
              <a:ea typeface="David Libre"/>
              <a:cs typeface="David Libre"/>
              <a:sym typeface="David Libr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450">
                <a:solidFill>
                  <a:srgbClr val="595959"/>
                </a:solidFill>
                <a:highlight>
                  <a:srgbClr val="F9F9F9"/>
                </a:highlight>
                <a:latin typeface="David Libre"/>
                <a:ea typeface="David Libre"/>
                <a:cs typeface="David Libre"/>
                <a:sym typeface="David Libre"/>
              </a:rPr>
              <a:t>קבוצת לאומי מספקת מגוון שירותי בנקאות לכל סוגי הלקוחות באמצעות כ-180 סניפים הפרוסים ברחבי הארץ, החל במשקי בית, דרך עסקים קטנים ובינוניים וכלה בתאגידי ענק.</a:t>
            </a:r>
            <a:endParaRPr b="1" sz="1550">
              <a:solidFill>
                <a:srgbClr val="595959"/>
              </a:solidFill>
              <a:highlight>
                <a:schemeClr val="lt1"/>
              </a:highlight>
              <a:latin typeface="David Libre"/>
              <a:ea typeface="David Libre"/>
              <a:cs typeface="David Libre"/>
              <a:sym typeface="David Libre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highlight>
                <a:srgbClr val="F9F9F9"/>
              </a:highlight>
              <a:latin typeface="David Libre"/>
              <a:ea typeface="David Libre"/>
              <a:cs typeface="David Libre"/>
              <a:sym typeface="David Libre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151425" y="105875"/>
            <a:ext cx="34182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4900">
                <a:solidFill>
                  <a:schemeClr val="accent1"/>
                </a:solidFill>
                <a:latin typeface="David Libre"/>
                <a:ea typeface="David Libre"/>
                <a:cs typeface="David Libre"/>
                <a:sym typeface="David Libre"/>
              </a:rPr>
              <a:t>מסמך STR</a:t>
            </a:r>
            <a:endParaRPr b="1" sz="4900">
              <a:solidFill>
                <a:schemeClr val="accent1"/>
              </a:solidFill>
              <a:latin typeface="David Libre"/>
              <a:ea typeface="David Libre"/>
              <a:cs typeface="David Libre"/>
              <a:sym typeface="David Libre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700">
                <a:solidFill>
                  <a:srgbClr val="073763"/>
                </a:solidFill>
                <a:latin typeface="David Libre"/>
                <a:ea typeface="David Libre"/>
                <a:cs typeface="David Libre"/>
                <a:sym typeface="David Libre"/>
              </a:rPr>
              <a:t>(Software Test Report</a:t>
            </a:r>
            <a:r>
              <a:rPr b="1" lang="iw" sz="1700">
                <a:solidFill>
                  <a:srgbClr val="073763"/>
                </a:solidFill>
              </a:rPr>
              <a:t>)</a:t>
            </a:r>
            <a:endParaRPr b="1" sz="8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25" y="403475"/>
            <a:ext cx="3658776" cy="1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41025" y="368350"/>
            <a:ext cx="8746800" cy="43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/>
              <a:t>המלצה:</a:t>
            </a:r>
            <a:endParaRPr sz="36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solidFill>
                  <a:srgbClr val="073763"/>
                </a:solidFill>
              </a:rPr>
              <a:t>א</a:t>
            </a:r>
            <a:endParaRPr sz="20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073763"/>
                </a:solidFill>
              </a:rPr>
              <a:t>במהלך הבדיקות שביצענו באפליקציית בנק לאומי </a:t>
            </a:r>
            <a:endParaRPr sz="24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073763"/>
                </a:solidFill>
              </a:rPr>
              <a:t>נמצאו מספר באגים שלא היו ברמות קריטיות או חמורות,</a:t>
            </a:r>
            <a:endParaRPr sz="24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073763"/>
                </a:solidFill>
              </a:rPr>
              <a:t>והם לא פוגעים במטרה העסקית של המוצר.</a:t>
            </a:r>
            <a:endParaRPr sz="24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400">
                <a:solidFill>
                  <a:srgbClr val="073763"/>
                </a:solidFill>
              </a:rPr>
              <a:t>נמליץ על העלתה , מכיוון שהיא נוחה מאוד לשימוש ,</a:t>
            </a:r>
            <a:endParaRPr sz="24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500">
                <a:solidFill>
                  <a:srgbClr val="073763"/>
                </a:solidFill>
              </a:rPr>
              <a:t>ה</a:t>
            </a:r>
            <a:r>
              <a:rPr lang="iw" sz="2300">
                <a:solidFill>
                  <a:srgbClr val="073763"/>
                </a:solidFill>
              </a:rPr>
              <a:t>מראה הוויזואלי והפעולות נוחות לגלישה.</a:t>
            </a:r>
            <a:endParaRPr sz="23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200">
                <a:solidFill>
                  <a:srgbClr val="073763"/>
                </a:solidFill>
              </a:rPr>
              <a:t>האפליקצי מספקת את המטרה העסקית באופן מלא.</a:t>
            </a:r>
            <a:endParaRPr sz="22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980975" y="123725"/>
            <a:ext cx="81630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300"/>
              <a:t>                        מטרת מסמך STR</a:t>
            </a:r>
            <a:endParaRPr sz="33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100"/>
              <a:t>    </a:t>
            </a:r>
            <a:endParaRPr sz="31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-428625" lvl="0" marL="914400" rtl="1" algn="r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80000"/>
              <a:buFont typeface="Roboto"/>
              <a:buChar char="❖"/>
            </a:pPr>
            <a:r>
              <a:rPr lang="iw" sz="1250">
                <a:solidFill>
                  <a:srgbClr val="464D52"/>
                </a:solidFill>
                <a:latin typeface="Roboto"/>
                <a:ea typeface="Roboto"/>
                <a:cs typeface="Roboto"/>
                <a:sym typeface="Roboto"/>
              </a:rPr>
              <a:t> המסמך מתאר את מטרות ויעדי הבדיקה, את המערכות שיש לבדוק, את הפונקציות העיקריות לבדיקה, את סביבת הבדיקות, תרחישים.</a:t>
            </a: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8625" lvl="0" marL="914400" rtl="1" algn="r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80000"/>
              <a:buFont typeface="Roboto"/>
              <a:buChar char="❖"/>
            </a:pPr>
            <a:r>
              <a:rPr lang="iw" sz="1250">
                <a:solidFill>
                  <a:srgbClr val="464D52"/>
                </a:solidFill>
                <a:latin typeface="Roboto"/>
                <a:ea typeface="Roboto"/>
                <a:cs typeface="Roboto"/>
                <a:sym typeface="Roboto"/>
              </a:rPr>
              <a:t>מגדיר את כל תהליך בדיקות התוכנה שיש לערוך.</a:t>
            </a:r>
            <a:br>
              <a:rPr lang="iw" sz="1250">
                <a:solidFill>
                  <a:srgbClr val="464D5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8625" lvl="0" marL="914400" rtl="1" algn="r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80000"/>
              <a:buFont typeface="Roboto"/>
              <a:buChar char="❖"/>
            </a:pPr>
            <a:r>
              <a:rPr lang="iw" sz="1250">
                <a:solidFill>
                  <a:srgbClr val="464D52"/>
                </a:solidFill>
                <a:latin typeface="Roboto"/>
                <a:ea typeface="Roboto"/>
                <a:cs typeface="Roboto"/>
                <a:sym typeface="Roboto"/>
              </a:rPr>
              <a:t> המסמך מסכם ונותן אינדיקציה האם אפליקציה יכולה לעלות לאוויר ולשימוש על ידי הלקוח </a:t>
            </a: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4337" lvl="0" marL="914400" rt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ct val="259999"/>
              <a:buFont typeface="Roboto"/>
              <a:buChar char="❖"/>
            </a:pPr>
            <a:r>
              <a:rPr lang="iw" sz="1250">
                <a:solidFill>
                  <a:srgbClr val="464D52"/>
                </a:solidFill>
                <a:latin typeface="Roboto"/>
                <a:ea typeface="Roboto"/>
                <a:cs typeface="Roboto"/>
                <a:sym typeface="Roboto"/>
              </a:rPr>
              <a:t>מסכם את העבודה שבוצע על ידי צוות QA</a:t>
            </a: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464D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32176" cy="1347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32175" y="353500"/>
            <a:ext cx="37065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תוכן עניינים:</a:t>
            </a:r>
            <a:endParaRPr b="1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856775" y="4832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לוח זמנים + יעדי הבדיקות.</a:t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סוגי הבדיקות/רמות.</a:t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קריטריונים למעבר לשלב הבא.</a:t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תוצאות הבדיקות וסטטיסטיקה.</a:t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טסטים.</a:t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20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דברים שקרו ולא תוכננו.</a:t>
            </a:r>
            <a:endParaRPr b="1" sz="20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900"/>
              <a:buFont typeface="Arial"/>
              <a:buChar char="◄"/>
            </a:pPr>
            <a:r>
              <a:rPr b="1" lang="iw" sz="1900">
                <a:solidFill>
                  <a:srgbClr val="073763"/>
                </a:solidFill>
                <a:highlight>
                  <a:srgbClr val="F9F9F9"/>
                </a:highlight>
                <a:latin typeface="Arial"/>
                <a:ea typeface="Arial"/>
                <a:cs typeface="Arial"/>
                <a:sym typeface="Arial"/>
              </a:rPr>
              <a:t>המלצות ומסקנות.</a:t>
            </a:r>
            <a:endParaRPr b="1" sz="2400">
              <a:solidFill>
                <a:srgbClr val="073763"/>
              </a:solidFill>
              <a:highlight>
                <a:srgbClr val="F9F9F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73763"/>
              </a:solidFill>
              <a:highlight>
                <a:srgbClr val="F9F9F9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6925" y="542975"/>
            <a:ext cx="3979099" cy="397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43800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מה בדקנו: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93825"/>
            <a:ext cx="4325400" cy="4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פונקציונליות 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מטרתו העסקית של האפליקציה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בדיקות נגישות 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ממשק GUI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בדיקת תאימות 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התקנה והסרת אפליקציה</a:t>
            </a:r>
            <a:endParaRPr sz="2100">
              <a:solidFill>
                <a:srgbClr val="073763"/>
              </a:solidFill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Char char="◄"/>
            </a:pPr>
            <a:r>
              <a:rPr lang="iw" sz="2100">
                <a:solidFill>
                  <a:srgbClr val="073763"/>
                </a:solidFill>
              </a:rPr>
              <a:t>בדיקת שימושיות </a:t>
            </a:r>
            <a:endParaRPr sz="2100">
              <a:solidFill>
                <a:srgbClr val="073763"/>
              </a:solidFill>
            </a:endParaRPr>
          </a:p>
        </p:txBody>
      </p:sp>
      <p:pic>
        <p:nvPicPr>
          <p:cNvPr descr="בדיקות תוכנה"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50" y="1042825"/>
            <a:ext cx="4005600" cy="40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היקף הבדיקה וביצוע :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w" sz="1500" u="sng">
                <a:solidFill>
                  <a:srgbClr val="CA151D"/>
                </a:solidFill>
                <a:latin typeface="Arial"/>
                <a:ea typeface="Arial"/>
                <a:cs typeface="Arial"/>
                <a:sym typeface="Arial"/>
              </a:rPr>
              <a:t>בדיקות שלא נעשו:</a:t>
            </a:r>
            <a:endParaRPr b="1" sz="1500" u="sng">
              <a:solidFill>
                <a:srgbClr val="CA15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Arial"/>
              <a:buChar char="❏"/>
            </a:pPr>
            <a:r>
              <a:rPr b="1" lang="iw" sz="15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בדיקות Recovery – התאוששות -</a:t>
            </a:r>
            <a:r>
              <a:rPr b="1" lang="iw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לא בוצע</a:t>
            </a:r>
            <a:endParaRPr b="1" sz="15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Arial"/>
              <a:buChar char="❏"/>
            </a:pPr>
            <a:r>
              <a:rPr b="1" lang="iw" sz="15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בדיקות Security – אבטחת מידע-</a:t>
            </a:r>
            <a:r>
              <a:rPr b="1" lang="iw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לא בוצע</a:t>
            </a:r>
            <a:endParaRPr b="1" sz="15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Arial"/>
              <a:buChar char="❏"/>
            </a:pPr>
            <a:r>
              <a:rPr b="1" lang="iw" sz="15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סיכום -  Load, Stress-</a:t>
            </a:r>
            <a:r>
              <a:rPr b="1" lang="iw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לא בוצע</a:t>
            </a:r>
            <a:endParaRPr b="1" sz="15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Arial"/>
              <a:buChar char="❏"/>
            </a:pPr>
            <a:r>
              <a:rPr b="1" lang="iw" sz="15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בדיקת נגישות - אפליקציה לא תומכת- </a:t>
            </a:r>
            <a:r>
              <a:rPr b="1" lang="iw" sz="1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לא בוצע </a:t>
            </a:r>
            <a:endParaRPr b="1" sz="15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25" y="1505700"/>
            <a:ext cx="3999900" cy="30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w" u="sng">
                <a:solidFill>
                  <a:srgbClr val="CC0000"/>
                </a:solidFill>
              </a:rPr>
              <a:t>רמות בדיקה: </a:t>
            </a:r>
            <a:endParaRPr b="1">
              <a:solidFill>
                <a:srgbClr val="CC0000"/>
              </a:solidFill>
            </a:endParaRPr>
          </a:p>
          <a:p>
            <a:pPr indent="-304800" lvl="0" marL="457200" rtl="1" algn="r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Char char="❏"/>
            </a:pPr>
            <a:r>
              <a:rPr b="1" lang="iw"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בדיקת Smoke 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 sz="12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Char char="❏"/>
            </a:pPr>
            <a:r>
              <a:rPr b="1" lang="iw"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בדיקת Sanity - 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 sz="12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Arial"/>
              <a:buChar char="❏"/>
            </a:pPr>
            <a:r>
              <a:rPr b="1" lang="iw"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בדיקת Regression 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 sz="12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100"/>
              </a:spcBef>
              <a:spcAft>
                <a:spcPts val="0"/>
              </a:spcAft>
              <a:buNone/>
            </a:pPr>
            <a:r>
              <a:rPr b="1" lang="iw" u="sng">
                <a:solidFill>
                  <a:srgbClr val="CC0000"/>
                </a:solidFill>
              </a:rPr>
              <a:t>סוגי בדיקה:</a:t>
            </a:r>
            <a:endParaRPr b="1" u="sng">
              <a:solidFill>
                <a:srgbClr val="CC0000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בדיקת שליליות 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>
              <a:solidFill>
                <a:srgbClr val="073763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בדיקה ויזואלית- 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>
              <a:solidFill>
                <a:srgbClr val="073763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בדיקת פונקציונליות-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>
              <a:solidFill>
                <a:srgbClr val="073763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בדיקת שימושיות- 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>
              <a:solidFill>
                <a:srgbClr val="073763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בדיקת ביצועים-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>
              <a:solidFill>
                <a:srgbClr val="073763"/>
              </a:solidFill>
            </a:endParaRPr>
          </a:p>
          <a:p>
            <a:pPr indent="-31115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300"/>
              <a:buChar char="❏"/>
            </a:pPr>
            <a:r>
              <a:rPr b="1" lang="iw">
                <a:solidFill>
                  <a:srgbClr val="073763"/>
                </a:solidFill>
              </a:rPr>
              <a:t>בדיקת התאוששות-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בוצע</a:t>
            </a:r>
            <a:endParaRPr b="1" sz="12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Arial"/>
              <a:buChar char="❏"/>
            </a:pPr>
            <a:r>
              <a:rPr b="1" lang="iw" sz="12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בדיקת עומסים-</a:t>
            </a:r>
            <a:r>
              <a:rPr b="1" lang="iw" sz="12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בוצע</a:t>
            </a:r>
            <a:endParaRPr b="1" sz="12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8"/>
          <p:cNvGraphicFramePr/>
          <p:nvPr/>
        </p:nvGraphicFramePr>
        <p:xfrm>
          <a:off x="1005500" y="115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{5437A7CD-601F-4C3B-ACE1-79715A4D4AD2}</a:tableStyleId>
              </a:tblPr>
              <a:tblGrid>
                <a:gridCol w="1206500"/>
                <a:gridCol w="1206500"/>
                <a:gridCol w="1215350"/>
                <a:gridCol w="1197650"/>
                <a:gridCol w="985550"/>
                <a:gridCol w="1427450"/>
              </a:tblGrid>
              <a:tr h="741775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latin typeface="David Libre"/>
                          <a:ea typeface="David Libre"/>
                          <a:cs typeface="David Libre"/>
                          <a:sym typeface="David Libre"/>
                        </a:rPr>
                        <a:t>בדיקות שלא הושלמו</a:t>
                      </a:r>
                      <a:endParaRPr>
                        <a:latin typeface="David Libre"/>
                        <a:ea typeface="David Libre"/>
                        <a:cs typeface="David Libre"/>
                        <a:sym typeface="David Libr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latin typeface="David Libre"/>
                          <a:ea typeface="David Libre"/>
                          <a:cs typeface="David Libre"/>
                          <a:sym typeface="David Libre"/>
                        </a:rPr>
                        <a:t>בדיקות</a:t>
                      </a:r>
                      <a:r>
                        <a:rPr lang="iw">
                          <a:latin typeface="David Libre"/>
                          <a:ea typeface="David Libre"/>
                          <a:cs typeface="David Libre"/>
                          <a:sym typeface="David Libre"/>
                        </a:rPr>
                        <a:t> נכשלו</a:t>
                      </a:r>
                      <a:endParaRPr>
                        <a:latin typeface="David Libre"/>
                        <a:ea typeface="David Libre"/>
                        <a:cs typeface="David Libre"/>
                        <a:sym typeface="David Libr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latin typeface="David Libre"/>
                          <a:ea typeface="David Libre"/>
                          <a:cs typeface="David Libre"/>
                          <a:sym typeface="David Libre"/>
                        </a:rPr>
                        <a:t>בדיקות שעברו</a:t>
                      </a:r>
                      <a:endParaRPr>
                        <a:latin typeface="David Libre"/>
                        <a:ea typeface="David Libre"/>
                        <a:cs typeface="David Libre"/>
                        <a:sym typeface="David Libr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latin typeface="David Libre"/>
                          <a:ea typeface="David Libre"/>
                          <a:cs typeface="David Libre"/>
                          <a:sym typeface="David Libre"/>
                        </a:rPr>
                        <a:t>בדיקות שבוצעו</a:t>
                      </a:r>
                      <a:endParaRPr>
                        <a:latin typeface="David Libre"/>
                        <a:ea typeface="David Libre"/>
                        <a:cs typeface="David Libre"/>
                        <a:sym typeface="David Libr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latin typeface="David Libre"/>
                          <a:ea typeface="David Libre"/>
                          <a:cs typeface="David Libre"/>
                          <a:sym typeface="David Libre"/>
                        </a:rPr>
                        <a:t>בדיקות שתוכננו </a:t>
                      </a:r>
                      <a:endParaRPr>
                        <a:latin typeface="David Libre"/>
                        <a:ea typeface="David Libre"/>
                        <a:cs typeface="David Libre"/>
                        <a:sym typeface="David Libr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>
                          <a:latin typeface="David Libre"/>
                          <a:ea typeface="David Libre"/>
                          <a:cs typeface="David Libre"/>
                          <a:sym typeface="David Libre"/>
                        </a:rPr>
                        <a:t>אזור בדיקה - פיצ'ר</a:t>
                      </a:r>
                      <a:endParaRPr>
                        <a:latin typeface="David Libre"/>
                        <a:ea typeface="David Libre"/>
                        <a:cs typeface="David Libre"/>
                        <a:sym typeface="David Libr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4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19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בדיקות Smoke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יצירת קשר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5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תפריט - פעולות בחשבון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5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22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נגישות ושפות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D1DC"/>
                    </a:solidFill>
                  </a:tcPr>
                </a:tc>
              </a:tr>
              <a:tr h="35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תמונת מצב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הגדרות סיסמה ושירותים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8"/>
          <p:cNvSpPr txBox="1"/>
          <p:nvPr/>
        </p:nvSpPr>
        <p:spPr>
          <a:xfrm>
            <a:off x="1626125" y="415325"/>
            <a:ext cx="44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3000">
                <a:solidFill>
                  <a:schemeClr val="dk2"/>
                </a:solidFill>
                <a:latin typeface="David Libre"/>
                <a:ea typeface="David Libre"/>
                <a:cs typeface="David Libre"/>
                <a:sym typeface="David Libre"/>
              </a:rPr>
              <a:t>בדיקות שבוצעו :</a:t>
            </a:r>
            <a:endParaRPr sz="3900">
              <a:solidFill>
                <a:schemeClr val="dk2"/>
              </a:solidFill>
              <a:latin typeface="David Libre"/>
              <a:ea typeface="David Libre"/>
              <a:cs typeface="David Libre"/>
              <a:sym typeface="David Libr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114900" y="248100"/>
            <a:ext cx="8914200" cy="3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>
                <a:solidFill>
                  <a:srgbClr val="073763"/>
                </a:solidFill>
              </a:rPr>
              <a:t>דרישות לפי סטטוס ביצוע:</a:t>
            </a:r>
            <a:endParaRPr sz="1500">
              <a:solidFill>
                <a:srgbClr val="073763"/>
              </a:solidFill>
            </a:endParaRPr>
          </a:p>
          <a:p>
            <a:pPr indent="-317500" lvl="0" marL="457200" rtl="1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1400"/>
              <a:buChar char="●"/>
            </a:pPr>
            <a:r>
              <a:rPr lang="iw" sz="1500">
                <a:solidFill>
                  <a:srgbClr val="073763"/>
                </a:solidFill>
              </a:rPr>
              <a:t>סה״כ בדיקות שבוצעו</a:t>
            </a:r>
            <a:endParaRPr sz="1500">
              <a:solidFill>
                <a:srgbClr val="073763"/>
              </a:solidFill>
            </a:endParaRPr>
          </a:p>
          <a:p>
            <a:pPr indent="0" lvl="0" marL="45720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1500">
                <a:solidFill>
                  <a:srgbClr val="073763"/>
                </a:solidFill>
              </a:rPr>
              <a:t> </a:t>
            </a:r>
            <a:endParaRPr sz="1500">
              <a:solidFill>
                <a:srgbClr val="073763"/>
              </a:solidFill>
            </a:endParaRPr>
          </a:p>
          <a:p>
            <a:pPr indent="-317500" lvl="0" marL="457200" rtl="1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400"/>
              <a:buChar char="●"/>
            </a:pPr>
            <a:r>
              <a:rPr lang="iw" sz="1500">
                <a:solidFill>
                  <a:srgbClr val="073763"/>
                </a:solidFill>
              </a:rPr>
              <a:t>סה"כ בדיקות שנכשלו</a:t>
            </a:r>
            <a:endParaRPr sz="1500">
              <a:solidFill>
                <a:srgbClr val="073763"/>
              </a:solidFill>
            </a:endParaRPr>
          </a:p>
          <a:p>
            <a:pPr indent="-323850" lvl="0" marL="457200" rtl="1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Char char="●"/>
            </a:pPr>
            <a:r>
              <a:rPr lang="iw" sz="1500">
                <a:solidFill>
                  <a:srgbClr val="073763"/>
                </a:solidFill>
              </a:rPr>
              <a:t>סה״כ בדיקות שלא בוצעו</a:t>
            </a:r>
            <a:r>
              <a:rPr lang="iw" sz="2800">
                <a:solidFill>
                  <a:srgbClr val="073763"/>
                </a:solidFill>
              </a:rPr>
              <a:t>  </a:t>
            </a:r>
            <a:endParaRPr sz="2800">
              <a:solidFill>
                <a:srgbClr val="073763"/>
              </a:solidFill>
            </a:endParaRPr>
          </a:p>
          <a:p>
            <a:pPr indent="0" lvl="0" marL="45720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73763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>
                <a:solidFill>
                  <a:srgbClr val="073763"/>
                </a:solidFill>
              </a:rPr>
              <a:t>                                                                     </a:t>
            </a:r>
            <a:endParaRPr sz="2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5" y="2143250"/>
            <a:ext cx="4294674" cy="26555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9"/>
          <p:cNvGraphicFramePr/>
          <p:nvPr/>
        </p:nvGraphicFramePr>
        <p:xfrm>
          <a:off x="5053175" y="240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{5437A7CD-601F-4C3B-ACE1-79715A4D4AD2}</a:tableStyleId>
              </a:tblPr>
              <a:tblGrid>
                <a:gridCol w="1293550"/>
                <a:gridCol w="1293550"/>
                <a:gridCol w="1293550"/>
              </a:tblGrid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סה״כ בדיקות שבוצעו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סה״כ בדיקות לא בוצעו 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סה״כ בדיקות נכשלו 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111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4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">
                          <a:solidFill>
                            <a:srgbClr val="073763"/>
                          </a:solidFill>
                        </a:rPr>
                        <a:t>4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41000" y="619275"/>
            <a:ext cx="8520600" cy="4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תמונת מצב של באגים וחומרה:</a:t>
            </a:r>
            <a:endParaRPr sz="16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iw" sz="1400"/>
              <a:t>Low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400"/>
              <a:buChar char="●"/>
            </a:pPr>
            <a:r>
              <a:rPr lang="iw" sz="1400"/>
              <a:t>Medium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400"/>
              <a:buChar char="●"/>
            </a:pPr>
            <a:r>
              <a:rPr lang="iw" sz="1400"/>
              <a:t>High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●"/>
            </a:pPr>
            <a:r>
              <a:rPr lang="iw" sz="1400"/>
              <a:t>Critical</a:t>
            </a:r>
            <a:endParaRPr sz="14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461300" y="253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{5437A7CD-601F-4C3B-ACE1-79715A4D4AD2}</a:tableStyleId>
              </a:tblPr>
              <a:tblGrid>
                <a:gridCol w="2033250"/>
                <a:gridCol w="2033250"/>
              </a:tblGrid>
              <a:tr h="100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דרגות חומרה 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מספר תקלות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7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Low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6D9EE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7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Medium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High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/>
                        <a:t>Critical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000"/>
                        <a:t>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4" name="Google Shape;114;p20" title="מספר תקלות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502" y="2324323"/>
            <a:ext cx="3481425" cy="21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675" y="0"/>
            <a:ext cx="8870700" cy="43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כלים שלא היו באפשרותי כדי לבצע בדיקות: 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בדיקות שלא נעשו: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DEB3"/>
              </a:buClr>
              <a:buSzPct val="100000"/>
              <a:buFont typeface="Arial"/>
              <a:buChar char="●"/>
            </a:pPr>
            <a:r>
              <a:rPr b="1" lang="iw" sz="12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תשלום עבור הטבות במחלקת גודיז </a:t>
            </a:r>
            <a:endParaRPr b="1" sz="12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DEB3"/>
              </a:buClr>
              <a:buSzPct val="100000"/>
              <a:buFont typeface="Arial"/>
              <a:buChar char="●"/>
            </a:pPr>
            <a:r>
              <a:rPr b="1" lang="iw" sz="12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הלוואות</a:t>
            </a:r>
            <a:endParaRPr b="1" sz="12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DEB3"/>
              </a:buClr>
              <a:buSzPct val="100000"/>
              <a:buFont typeface="Arial"/>
              <a:buChar char="●"/>
            </a:pPr>
            <a:r>
              <a:rPr b="1" lang="iw" sz="12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קניית מטבע חוץ </a:t>
            </a:r>
            <a:endParaRPr b="1" sz="12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DEB3"/>
              </a:buClr>
              <a:buSzPct val="100000"/>
              <a:buFont typeface="Arial"/>
              <a:buChar char="●"/>
            </a:pPr>
            <a:r>
              <a:rPr b="1" lang="iw" sz="12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ניירות ערך </a:t>
            </a:r>
            <a:endParaRPr b="1" sz="12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DEB3"/>
              </a:buClr>
              <a:buSzPct val="100000"/>
              <a:buFont typeface="Arial"/>
              <a:buChar char="●"/>
            </a:pPr>
            <a:r>
              <a:rPr b="1" lang="iw" sz="12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משכנתאות </a:t>
            </a:r>
            <a:endParaRPr/>
          </a:p>
          <a:p>
            <a:pPr indent="0" lvl="0" marL="0" rtl="1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 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675" y="2129900"/>
            <a:ext cx="2845724" cy="2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6305993" y="2213693"/>
            <a:ext cx="16599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