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David Libre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4FFE4A-1A0B-4FB8-A3D3-83BF7F25A190}">
  <a:tblStyle styleId="{D74FFE4A-1A0B-4FB8-A3D3-83BF7F25A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avidLibre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DavidLibre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696473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696473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582ecab9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582ecab9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f582ecab9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f582ecab9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0696473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0696473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08831b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08831b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0696473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0696473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d2af83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0d2af83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08831b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08831b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881075" y="1305300"/>
            <a:ext cx="38352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885" lvl="0" marL="457200" rtl="1" algn="r">
              <a:spcBef>
                <a:spcPts val="0"/>
              </a:spcBef>
              <a:spcAft>
                <a:spcPts val="0"/>
              </a:spcAft>
              <a:buSzPts val="1910"/>
              <a:buFont typeface="David Libre"/>
              <a:buChar char="●"/>
            </a:pPr>
            <a:r>
              <a:rPr lang="iw" sz="1910">
                <a:latin typeface="David Libre"/>
                <a:ea typeface="David Libre"/>
                <a:cs typeface="David Libre"/>
                <a:sym typeface="David Libre"/>
              </a:rPr>
              <a:t>גרסת 131.5</a:t>
            </a:r>
            <a:endParaRPr sz="1910">
              <a:latin typeface="David Libre"/>
              <a:ea typeface="David Libre"/>
              <a:cs typeface="David Libre"/>
              <a:sym typeface="David Libre"/>
            </a:endParaRPr>
          </a:p>
          <a:p>
            <a:pPr indent="-349885" lvl="0" marL="457200" rtl="1" algn="r">
              <a:spcBef>
                <a:spcPts val="0"/>
              </a:spcBef>
              <a:spcAft>
                <a:spcPts val="0"/>
              </a:spcAft>
              <a:buSzPts val="1910"/>
              <a:buFont typeface="David Libre"/>
              <a:buChar char="●"/>
            </a:pPr>
            <a:r>
              <a:rPr lang="iw" sz="1910">
                <a:latin typeface="David Libre"/>
                <a:ea typeface="David Libre"/>
                <a:cs typeface="David Libre"/>
                <a:sym typeface="David Libre"/>
              </a:rPr>
              <a:t>צוות QA - יולי בוגוס</a:t>
            </a:r>
            <a:endParaRPr sz="1910">
              <a:latin typeface="David Libre"/>
              <a:ea typeface="David Libre"/>
              <a:cs typeface="David Libre"/>
              <a:sym typeface="David Libre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2125" y="1776300"/>
            <a:ext cx="4265400" cy="15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450">
                <a:solidFill>
                  <a:srgbClr val="4D5156"/>
                </a:solidFill>
                <a:highlight>
                  <a:schemeClr val="lt1"/>
                </a:highlight>
                <a:latin typeface="David Libre"/>
                <a:ea typeface="David Libre"/>
                <a:cs typeface="David Libre"/>
                <a:sym typeface="David Libre"/>
              </a:rPr>
              <a:t>בנק לאומי לישראל  הוא התאגיד הבנקאי מהגדולים והוותיקים ביותר בישראל ובמזרח התיכון.</a:t>
            </a:r>
            <a:r>
              <a:rPr b="1" lang="iw" sz="1350">
                <a:solidFill>
                  <a:srgbClr val="000000"/>
                </a:solidFill>
                <a:highlight>
                  <a:srgbClr val="F9F9F9"/>
                </a:highlight>
                <a:latin typeface="David Libre"/>
                <a:ea typeface="David Libre"/>
                <a:cs typeface="David Libre"/>
                <a:sym typeface="David Libre"/>
              </a:rPr>
              <a:t> </a:t>
            </a:r>
            <a:r>
              <a:rPr b="1" lang="iw" sz="1450">
                <a:solidFill>
                  <a:srgbClr val="4D5156"/>
                </a:solidFill>
                <a:highlight>
                  <a:schemeClr val="lt1"/>
                </a:highlight>
                <a:latin typeface="David Libre"/>
                <a:ea typeface="David Libre"/>
                <a:cs typeface="David Libre"/>
                <a:sym typeface="David Libre"/>
              </a:rPr>
              <a:t>ֿ</a:t>
            </a:r>
            <a:endParaRPr b="1" sz="1450">
              <a:solidFill>
                <a:srgbClr val="4D5156"/>
              </a:solidFill>
              <a:highlight>
                <a:schemeClr val="lt1"/>
              </a:highlight>
              <a:latin typeface="David Libre"/>
              <a:ea typeface="David Libre"/>
              <a:cs typeface="David Libre"/>
              <a:sym typeface="David Libr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450">
                <a:solidFill>
                  <a:srgbClr val="595959"/>
                </a:solidFill>
                <a:highlight>
                  <a:srgbClr val="F9F9F9"/>
                </a:highlight>
                <a:latin typeface="David Libre"/>
                <a:ea typeface="David Libre"/>
                <a:cs typeface="David Libre"/>
                <a:sym typeface="David Libre"/>
              </a:rPr>
              <a:t>קבוצת לאומי מספקת מגוון שירותי בנקאות לכל סוגי הלקוחות באמצעות כ-180 סניפים הפרוסים ברחבי הארץ, החל במשקי בית, דרך עסקים קטנים ובינוניים וכלה בתאגידי ענק.</a:t>
            </a:r>
            <a:endParaRPr b="1" sz="1550">
              <a:solidFill>
                <a:srgbClr val="595959"/>
              </a:solidFill>
              <a:highlight>
                <a:schemeClr val="lt1"/>
              </a:highlight>
              <a:latin typeface="David Libre"/>
              <a:ea typeface="David Libre"/>
              <a:cs typeface="David Libre"/>
              <a:sym typeface="David Libr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highlight>
                <a:srgbClr val="F9F9F9"/>
              </a:highlight>
              <a:latin typeface="David Libre"/>
              <a:ea typeface="David Libre"/>
              <a:cs typeface="David Libre"/>
              <a:sym typeface="David Libr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151425" y="105875"/>
            <a:ext cx="3418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4900">
                <a:solidFill>
                  <a:schemeClr val="accent1"/>
                </a:solidFill>
                <a:latin typeface="David Libre"/>
                <a:ea typeface="David Libre"/>
                <a:cs typeface="David Libre"/>
                <a:sym typeface="David Libre"/>
              </a:rPr>
              <a:t>מסמך STR</a:t>
            </a:r>
            <a:endParaRPr b="1" sz="4900">
              <a:solidFill>
                <a:schemeClr val="accent1"/>
              </a:solidFill>
              <a:latin typeface="David Libre"/>
              <a:ea typeface="David Libre"/>
              <a:cs typeface="David Libre"/>
              <a:sym typeface="David Libre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700">
                <a:solidFill>
                  <a:srgbClr val="073763"/>
                </a:solidFill>
                <a:latin typeface="David Libre"/>
                <a:ea typeface="David Libre"/>
                <a:cs typeface="David Libre"/>
                <a:sym typeface="David Libre"/>
              </a:rPr>
              <a:t>(Software Test Report</a:t>
            </a:r>
            <a:r>
              <a:rPr b="1" lang="iw" sz="1700">
                <a:solidFill>
                  <a:srgbClr val="073763"/>
                </a:solidFill>
              </a:rPr>
              <a:t>)</a:t>
            </a:r>
            <a:endParaRPr b="1" sz="8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" y="403475"/>
            <a:ext cx="3658776" cy="1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80975" y="123725"/>
            <a:ext cx="81630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300"/>
              <a:t>                        מטרת מסמך STR</a:t>
            </a:r>
            <a:endParaRPr sz="33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100"/>
              <a:t>    </a:t>
            </a:r>
            <a:endParaRPr sz="3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8625" lvl="0" marL="914400" rtl="1" algn="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80000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 המסמך מתאר את מטרות ויעדי הבדיקה, את המערכות שיש לבדוק, את הפונקציות העיקריות לבדיקה, את סביבת הבדיקות, תרחישים.</a:t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8625" lvl="0" marL="914400" rtl="1" algn="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80000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מגדיר את כל תהליך בדיקות התוכנה שיש לערוך.</a:t>
            </a:r>
            <a:b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8625" lvl="0" marL="914400" rtl="1" algn="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80000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 המסמך מסכם ונותן אינדיקציה האם אפליקציה יכולה לעלות לאוויר ולשימוש על ידי הלקוח </a:t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4337" lvl="0" marL="914400" rt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9999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מסכם את העבודה שבוצע על ידי צוות QA</a:t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32176" cy="134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32175" y="353500"/>
            <a:ext cx="370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תוכן עניינים: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56775" y="4832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לוח זמנים + יעדי הבדיקות.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סוגי הבדיקות/רמות.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קריטריונים למעבר לשלב הבא.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תוצאות הבדיקות וסטטיסטיקה.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טסטים.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20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דברים שקרו ולא תוכננו.</a:t>
            </a:r>
            <a:endParaRPr b="1" sz="20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המלצות ומסקנות.</a:t>
            </a:r>
            <a:endParaRPr b="1" sz="24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  <a:highlight>
                <a:srgbClr val="F9F9F9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925" y="542975"/>
            <a:ext cx="3979099" cy="39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438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מה בדקנו: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93825"/>
            <a:ext cx="43254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פונקציונליות 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מטרתו העסקית של האפליקציה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בדיקות נגישות 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ממשק GUI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בדיקת תאימות 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התקנה והסרת אפליקציה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בדיקת שימושיות </a:t>
            </a:r>
            <a:endParaRPr sz="2100">
              <a:solidFill>
                <a:srgbClr val="073763"/>
              </a:solidFill>
            </a:endParaRPr>
          </a:p>
        </p:txBody>
      </p:sp>
      <p:pic>
        <p:nvPicPr>
          <p:cNvPr descr="בדיקות תוכנה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50" y="1042825"/>
            <a:ext cx="4005600" cy="40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היקף הבדיקה וביצוע :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 u="sng">
                <a:solidFill>
                  <a:srgbClr val="CA151D"/>
                </a:solidFill>
                <a:latin typeface="Arial"/>
                <a:ea typeface="Arial"/>
                <a:cs typeface="Arial"/>
                <a:sym typeface="Arial"/>
              </a:rPr>
              <a:t>בדיקות שלא נעשו:</a:t>
            </a:r>
            <a:endParaRPr b="1" sz="1500" u="sng">
              <a:solidFill>
                <a:srgbClr val="CA15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בדיקות Recovery – התאוששות -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</a:t>
            </a:r>
            <a:endParaRPr b="1" sz="15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בדיקות Security – אבטחת מידע-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</a:t>
            </a:r>
            <a:endParaRPr b="1"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סיכום - Recovery, Load, Stress-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</a:t>
            </a:r>
            <a:endParaRPr b="1"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נגישות - אפליקציה לא תומכת- 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 </a:t>
            </a:r>
            <a:endParaRPr b="1" sz="15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>
                <a:solidFill>
                  <a:srgbClr val="CC0000"/>
                </a:solidFill>
              </a:rPr>
              <a:t>רמות בדיקה: </a:t>
            </a:r>
            <a:endParaRPr b="1">
              <a:solidFill>
                <a:srgbClr val="CC0000"/>
              </a:solidFill>
            </a:endParaRPr>
          </a:p>
          <a:p>
            <a:pPr indent="-304800" lvl="0" marL="457200" rtl="1" algn="r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Smoke 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Sanity - 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Regression 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100"/>
              </a:spcBef>
              <a:spcAft>
                <a:spcPts val="0"/>
              </a:spcAft>
              <a:buNone/>
            </a:pPr>
            <a:r>
              <a:rPr b="1" lang="iw" u="sng">
                <a:solidFill>
                  <a:srgbClr val="CC0000"/>
                </a:solidFill>
              </a:rPr>
              <a:t>סוגי בדיקה:</a:t>
            </a:r>
            <a:endParaRPr b="1" u="sng">
              <a:solidFill>
                <a:srgbClr val="CC0000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שליליות 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בדיקה ויזואלית- 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פונקציונליות-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שימושיות- 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ביצועים-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התאוששות-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עומסים-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14900" y="248100"/>
            <a:ext cx="89142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73763"/>
                </a:solidFill>
              </a:rPr>
              <a:t>דרישות לפי סטטוס ביצוע:</a:t>
            </a:r>
            <a:endParaRPr sz="1500">
              <a:solidFill>
                <a:srgbClr val="073763"/>
              </a:solidFill>
            </a:endParaRPr>
          </a:p>
          <a:p>
            <a:pPr indent="-317500" lvl="0" marL="457200" rtl="1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Char char="●"/>
            </a:pPr>
            <a:r>
              <a:rPr lang="iw" sz="1500">
                <a:solidFill>
                  <a:srgbClr val="073763"/>
                </a:solidFill>
              </a:rPr>
              <a:t>סה״כ בדיקות שבוצעו</a:t>
            </a:r>
            <a:endParaRPr sz="1500">
              <a:solidFill>
                <a:srgbClr val="073763"/>
              </a:solidFill>
            </a:endParaRPr>
          </a:p>
          <a:p>
            <a:pPr indent="0" lvl="0" marL="45720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rgbClr val="073763"/>
                </a:solidFill>
              </a:rPr>
              <a:t> </a:t>
            </a:r>
            <a:endParaRPr sz="1500">
              <a:solidFill>
                <a:srgbClr val="073763"/>
              </a:solidFill>
            </a:endParaRPr>
          </a:p>
          <a:p>
            <a:pPr indent="-317500" lvl="0" marL="457200" rtl="1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</a:pPr>
            <a:r>
              <a:rPr lang="iw" sz="1500">
                <a:solidFill>
                  <a:srgbClr val="073763"/>
                </a:solidFill>
              </a:rPr>
              <a:t>סה"כ בדיקות שנכשלו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1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Char char="●"/>
            </a:pPr>
            <a:r>
              <a:rPr lang="iw" sz="1500">
                <a:solidFill>
                  <a:srgbClr val="073763"/>
                </a:solidFill>
              </a:rPr>
              <a:t>סה״כ בדיקות שלא בוצעו</a:t>
            </a:r>
            <a:r>
              <a:rPr lang="iw" sz="2800">
                <a:solidFill>
                  <a:srgbClr val="073763"/>
                </a:solidFill>
              </a:rPr>
              <a:t>  </a:t>
            </a:r>
            <a:endParaRPr sz="2800">
              <a:solidFill>
                <a:srgbClr val="073763"/>
              </a:solidFill>
            </a:endParaRPr>
          </a:p>
          <a:p>
            <a:pPr indent="0" lvl="0" marL="45720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73763"/>
                </a:solidFill>
              </a:rPr>
              <a:t>                                                                     </a:t>
            </a:r>
            <a:endParaRPr sz="2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5" y="2143250"/>
            <a:ext cx="4294674" cy="26555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8"/>
          <p:cNvGraphicFramePr/>
          <p:nvPr/>
        </p:nvGraphicFramePr>
        <p:xfrm>
          <a:off x="5053175" y="24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{D74FFE4A-1A0B-4FB8-A3D3-83BF7F25A190}</a:tableStyleId>
              </a:tblPr>
              <a:tblGrid>
                <a:gridCol w="1293550"/>
                <a:gridCol w="1293550"/>
                <a:gridCol w="1293550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סה״כ בדיקות שבוצעו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סה״כ בדיקות לא בוצעו 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סה״כ בדיקות נכשלו 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111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4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4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41000" y="619275"/>
            <a:ext cx="8520600" cy="4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תמונת מצב של באגים וחומרה:</a:t>
            </a:r>
            <a:endParaRPr sz="1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iw" sz="1400"/>
              <a:t>Low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●"/>
            </a:pPr>
            <a:r>
              <a:rPr lang="iw" sz="1400"/>
              <a:t>Medium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iw" sz="1400"/>
              <a:t>High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iw" sz="1400"/>
              <a:t>Critical</a:t>
            </a:r>
            <a:endParaRPr sz="14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461300" y="25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{D74FFE4A-1A0B-4FB8-A3D3-83BF7F25A190}</a:tableStyleId>
              </a:tblPr>
              <a:tblGrid>
                <a:gridCol w="2033250"/>
                <a:gridCol w="2033250"/>
              </a:tblGrid>
              <a:tr h="100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דרגות חומרה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מספר תקלות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Low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Medium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High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Critical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8" name="Google Shape;108;p19" title="מספר תקלות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2" y="2324323"/>
            <a:ext cx="3481425" cy="21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675" y="0"/>
            <a:ext cx="8870700" cy="43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כלים שלא היו באפשרותי כדי לבצע בדיקות: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בדיקות שלא נעשו:</a:t>
            </a:r>
            <a:endParaRPr/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תשלום עבור הטבות במחלקת גודיז 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הלוואות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קניית מטבע חוץ 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ניירות ערך 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משכנתאות </a:t>
            </a:r>
            <a:endParaRPr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675" y="2129900"/>
            <a:ext cx="2845724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305993" y="2213693"/>
            <a:ext cx="16599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1025" y="368350"/>
            <a:ext cx="8746800" cy="4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המלצה:</a:t>
            </a:r>
            <a:endParaRPr sz="3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73763"/>
                </a:solidFill>
              </a:rPr>
              <a:t>א</a:t>
            </a:r>
            <a:endParaRPr sz="20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במהלך הבדיקות שביצענו באפליקציית בנק לאומי 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נמצאו מספר גאגים שלא היו ברמות קריטיות או חמורות,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והם לא פוגעים במטרה העסקית של המוצר.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נמליץ על העלתה , מכיוון שהיא נוחה מאוד לשימוש ,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500">
                <a:solidFill>
                  <a:srgbClr val="073763"/>
                </a:solidFill>
              </a:rPr>
              <a:t>ה</a:t>
            </a:r>
            <a:r>
              <a:rPr lang="iw" sz="2300">
                <a:solidFill>
                  <a:srgbClr val="073763"/>
                </a:solidFill>
              </a:rPr>
              <a:t>מראה הוויזואלי והפעולות נוחות לגלישה.</a:t>
            </a:r>
            <a:endParaRPr sz="23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>
                <a:solidFill>
                  <a:srgbClr val="073763"/>
                </a:solidFill>
              </a:rPr>
              <a:t>האפליקצי מספקת את המטרה העסקית באופן מלא</a:t>
            </a:r>
            <a:endParaRPr sz="2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