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1" r:id="rId16"/>
    <p:sldId id="272" r:id="rId17"/>
    <p:sldId id="273" r:id="rId18"/>
    <p:sldId id="274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lacial Indifference" panose="020B0604020202020204" charset="0"/>
      <p:regular r:id="rId24"/>
    </p:embeddedFont>
    <p:embeddedFont>
      <p:font typeface="Glacial Indifference Bold" panose="020B0604020202020204" charset="0"/>
      <p:regular r:id="rId25"/>
    </p:embeddedFont>
    <p:embeddedFont>
      <p:font typeface="Heebo Regular" panose="020B0604020202020204" charset="-79"/>
      <p:regular r:id="rId26"/>
    </p:embeddedFont>
    <p:embeddedFont>
      <p:font typeface="Montserrat Medium" panose="00000600000000000000" pitchFamily="2" charset="-5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7E6"/>
    <a:srgbClr val="6C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9" d="100"/>
          <a:sy n="49" d="100"/>
        </p:scale>
        <p:origin x="144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4188" y="794979"/>
            <a:ext cx="16419623" cy="8697043"/>
            <a:chOff x="0" y="0"/>
            <a:chExt cx="63915348" cy="33854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915348" cy="33854281"/>
            </a:xfrm>
            <a:custGeom>
              <a:avLst/>
              <a:gdLst/>
              <a:ahLst/>
              <a:cxnLst/>
              <a:rect l="l" t="t" r="r" b="b"/>
              <a:pathLst>
                <a:path w="63915348" h="33854281">
                  <a:moveTo>
                    <a:pt x="63790891" y="59690"/>
                  </a:moveTo>
                  <a:cubicBezTo>
                    <a:pt x="63826448" y="59690"/>
                    <a:pt x="63855656" y="88900"/>
                    <a:pt x="63855656" y="124460"/>
                  </a:cubicBezTo>
                  <a:lnTo>
                    <a:pt x="63855656" y="33729820"/>
                  </a:lnTo>
                  <a:cubicBezTo>
                    <a:pt x="63855656" y="33765381"/>
                    <a:pt x="63826448" y="33794591"/>
                    <a:pt x="63790891" y="33794591"/>
                  </a:cubicBezTo>
                  <a:lnTo>
                    <a:pt x="124460" y="33794591"/>
                  </a:lnTo>
                  <a:cubicBezTo>
                    <a:pt x="88900" y="33794591"/>
                    <a:pt x="59690" y="33765381"/>
                    <a:pt x="59690" y="3372982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3790891" y="59690"/>
                  </a:lnTo>
                  <a:moveTo>
                    <a:pt x="637908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3729820"/>
                  </a:lnTo>
                  <a:cubicBezTo>
                    <a:pt x="0" y="33798399"/>
                    <a:pt x="55880" y="33854281"/>
                    <a:pt x="124460" y="33854281"/>
                  </a:cubicBezTo>
                  <a:lnTo>
                    <a:pt x="63790891" y="33854281"/>
                  </a:lnTo>
                  <a:cubicBezTo>
                    <a:pt x="63859470" y="33854281"/>
                    <a:pt x="63915348" y="33798399"/>
                    <a:pt x="63915348" y="33729820"/>
                  </a:cubicBezTo>
                  <a:lnTo>
                    <a:pt x="63915348" y="124460"/>
                  </a:lnTo>
                  <a:cubicBezTo>
                    <a:pt x="63915348" y="55880"/>
                    <a:pt x="63859470" y="0"/>
                    <a:pt x="6379089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  <p:txBody>
            <a:bodyPr/>
            <a:lstStyle/>
            <a:p>
              <a:endParaRPr lang="ru-BY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90757" y="1363741"/>
            <a:ext cx="13217560" cy="4388185"/>
            <a:chOff x="0" y="0"/>
            <a:chExt cx="17623413" cy="5850914"/>
          </a:xfrm>
        </p:grpSpPr>
        <p:sp>
          <p:nvSpPr>
            <p:cNvPr id="5" name="TextBox 5"/>
            <p:cNvSpPr txBox="1"/>
            <p:nvPr/>
          </p:nvSpPr>
          <p:spPr>
            <a:xfrm>
              <a:off x="0" y="1126514"/>
              <a:ext cx="17623413" cy="472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27"/>
                </a:lnSpc>
              </a:pPr>
              <a:r>
                <a:rPr lang="en-US" sz="7772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ПОЛИТИКА ИНФОРМАЦИОННОЙ БЕЗОПАСНОСТИ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42768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90757" y="7165573"/>
            <a:ext cx="9207434" cy="191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Выполнила:</a:t>
            </a: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Почиковская Юлия Сергеевна</a:t>
            </a: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студентка 3 курса 5 группы</a:t>
            </a:r>
          </a:p>
          <a:p>
            <a:pPr>
              <a:lnSpc>
                <a:spcPts val="3779"/>
              </a:lnSpc>
            </a:pP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Вариант 10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90757" y="5751927"/>
            <a:ext cx="11694915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6"/>
              </a:lnSpc>
            </a:pPr>
            <a:r>
              <a:rPr lang="en-US" sz="4705" dirty="0">
                <a:solidFill>
                  <a:srgbClr val="64C7E6"/>
                </a:solidFill>
                <a:latin typeface="Montserrat Medium" panose="00000600000000000000" pitchFamily="2" charset="-52"/>
              </a:rPr>
              <a:t> ЛОГИСТИЧЕСКОЙ КОМПАНИИ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14475"/>
            <a:ext cx="6943818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Внутренние</a:t>
            </a:r>
            <a:r>
              <a:rPr lang="en-US" sz="64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угрозы</a:t>
            </a:r>
            <a:endParaRPr lang="en-US" sz="6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08702" y="1781876"/>
            <a:ext cx="9215025" cy="119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577" lvl="1">
              <a:lnSpc>
                <a:spcPts val="4843"/>
              </a:lnSpc>
            </a:pPr>
            <a:r>
              <a:rPr lang="ru-RU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1.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программное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средство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4843"/>
              </a:lnSpc>
            </a:pP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536944" y="1028700"/>
            <a:ext cx="9286782" cy="8229600"/>
            <a:chOff x="0" y="0"/>
            <a:chExt cx="36149911" cy="32034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855353" y="2428875"/>
            <a:ext cx="7642473" cy="14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Неквалифицированные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пользователи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несанкционированный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доступ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к ПС с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целью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модификации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кода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44275" y="3952077"/>
            <a:ext cx="9215025" cy="119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3"/>
              </a:lnSpc>
            </a:pP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2.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аппаратные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средства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4843"/>
              </a:lnSpc>
            </a:pP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41498" y="4527297"/>
            <a:ext cx="7036326" cy="2951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Внешние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климатические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условия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Электромагнитные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ионизирующие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помехи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Перебои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электроснабжении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Недостаточная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квалификация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обслуживающего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персонала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7727444" y="1219200"/>
            <a:ext cx="9286782" cy="8229600"/>
            <a:chOff x="0" y="0"/>
            <a:chExt cx="36149911" cy="320347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1028700" y="3853180"/>
            <a:ext cx="5095339" cy="0"/>
          </a:xfrm>
          <a:prstGeom prst="line">
            <a:avLst/>
          </a:prstGeom>
          <a:ln w="47625" cap="rnd">
            <a:solidFill>
              <a:srgbClr val="C7D0D8">
                <a:alpha val="73725"/>
              </a:srgbClr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6169" y="1440728"/>
            <a:ext cx="6342501" cy="300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3"/>
              </a:lnSpc>
            </a:pPr>
            <a:r>
              <a:rPr lang="en-US" sz="6536" dirty="0">
                <a:solidFill>
                  <a:srgbClr val="FFFFFF"/>
                </a:solidFill>
                <a:latin typeface="Montserrat Medium" panose="00000600000000000000" pitchFamily="2" charset="-52"/>
              </a:rPr>
              <a:t>Оценка </a:t>
            </a:r>
            <a:r>
              <a:rPr lang="en-US" sz="6536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</a:t>
            </a:r>
            <a:r>
              <a:rPr lang="en-US" sz="6536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6536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рисков</a:t>
            </a:r>
            <a:r>
              <a:rPr lang="en-US" sz="6536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6536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уязвимостей</a:t>
            </a:r>
            <a:endParaRPr lang="en-US" sz="6536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44001" y="1087091"/>
            <a:ext cx="8540750" cy="59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86"/>
              </a:lnSpc>
            </a:pP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Условная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шкала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для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оценки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ущерба</a:t>
            </a:r>
            <a:endParaRPr lang="en-US" sz="339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7E2937-7F8E-4F9C-9D7B-9481D97DB5E2}"/>
              </a:ext>
            </a:extLst>
          </p:cNvPr>
          <p:cNvGrpSpPr/>
          <p:nvPr/>
        </p:nvGrpSpPr>
        <p:grpSpPr>
          <a:xfrm>
            <a:off x="9144000" y="1815337"/>
            <a:ext cx="8547676" cy="7431541"/>
            <a:chOff x="9144000" y="1815337"/>
            <a:chExt cx="8547676" cy="7431541"/>
          </a:xfrm>
        </p:grpSpPr>
        <p:sp>
          <p:nvSpPr>
            <p:cNvPr id="4" name="TextBox 4"/>
            <p:cNvSpPr txBox="1"/>
            <p:nvPr/>
          </p:nvSpPr>
          <p:spPr>
            <a:xfrm>
              <a:off x="9144000" y="2074337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510546" y="1815337"/>
              <a:ext cx="7174203" cy="8102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Инцидент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принесет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ничтожный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моральный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и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финансовый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ущерб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компании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517473" y="2723673"/>
              <a:ext cx="7174203" cy="1240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Ущерб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от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инцидента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есть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но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он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незначителен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основные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финансовые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операции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и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положение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компании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на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рынке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затронуты</a:t>
              </a:r>
              <a:endParaRPr lang="en-US" sz="2000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510546" y="4147583"/>
              <a:ext cx="7174203" cy="1656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Финансовые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операции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ведутся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в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течение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некоторого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времени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за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это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время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компания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терпит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убытки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но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её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положение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на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рынке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и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количество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клиентов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изменяются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минимально</a:t>
              </a:r>
              <a:endParaRPr lang="en-US" sz="2000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144000" y="3205426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144000" y="4860316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510546" y="5927464"/>
              <a:ext cx="7174203" cy="8102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Значительные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потери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на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рынке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и в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прибыли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. От компании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уходит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ощутимая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часть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клиентов</a:t>
              </a:r>
              <a:endParaRPr lang="en-US" sz="2000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144000" y="6228741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3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517473" y="6827824"/>
              <a:ext cx="7174203" cy="1656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Потери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очень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значительны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компания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на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период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до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года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теряет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положение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на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рынке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. Для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восстановления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положения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требуются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крупные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финансовые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займы</a:t>
              </a:r>
              <a:endParaRPr lang="en-US" sz="2000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144000" y="7579403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510545" y="8709590"/>
              <a:ext cx="7174203" cy="387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Компания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прекращает</a:t>
              </a:r>
              <a:r>
                <a:rPr lang="en-US" sz="20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существование</a:t>
              </a:r>
              <a:endParaRPr lang="en-US" sz="2000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144000" y="8886817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5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9144000" y="2650608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9144000" y="3986484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9144000" y="5846162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9144000" y="6805012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>
              <a:off x="9144000" y="8517623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 rot="-5400000">
              <a:off x="6256361" y="5566214"/>
              <a:ext cx="7349498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4002668" cy="297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Вероятность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того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что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угроза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реализуется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определяется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основе</a:t>
            </a:r>
            <a:r>
              <a:rPr lang="en-US" sz="65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следующих</a:t>
            </a:r>
            <a:r>
              <a:rPr lang="en-US" sz="65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5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факторов</a:t>
            </a:r>
            <a:endParaRPr lang="en-US" sz="6500" dirty="0">
              <a:solidFill>
                <a:srgbClr val="64C7E6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2417" y="4719071"/>
            <a:ext cx="14352847" cy="2710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привлекательность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ресурса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</a:p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возможность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использования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ресурса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для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получения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дохода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</a:p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технические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возможности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угрозы</a:t>
            </a:r>
            <a:endParaRPr lang="en-US" sz="2873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вероятность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того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что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угроза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реализуется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</a:p>
          <a:p>
            <a:pPr marL="620355" lvl="1" indent="-310177">
              <a:lnSpc>
                <a:spcPts val="4310"/>
              </a:lnSpc>
              <a:buFont typeface="Arial"/>
              <a:buChar char="•"/>
            </a:pP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степень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легкости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, с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которой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уязвимость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может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быть</a:t>
            </a:r>
            <a:r>
              <a:rPr lang="en-US" sz="2873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873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использована</a:t>
            </a:r>
            <a:endParaRPr lang="en-US" sz="2873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4" name="Group 4"/>
          <p:cNvGrpSpPr/>
          <p:nvPr/>
        </p:nvGrpSpPr>
        <p:grpSpPr>
          <a:xfrm rot="-1231157">
            <a:off x="13927910" y="-1515675"/>
            <a:ext cx="4750504" cy="5657850"/>
            <a:chOff x="0" y="0"/>
            <a:chExt cx="6350000" cy="7562850"/>
          </a:xfrm>
        </p:grpSpPr>
        <p:sp>
          <p:nvSpPr>
            <p:cNvPr id="5" name="Freeform 5"/>
            <p:cNvSpPr/>
            <p:nvPr/>
          </p:nvSpPr>
          <p:spPr>
            <a:xfrm>
              <a:off x="0" y="1925320"/>
              <a:ext cx="3175000" cy="5637530"/>
            </a:xfrm>
            <a:custGeom>
              <a:avLst/>
              <a:gdLst/>
              <a:ahLst/>
              <a:cxnLst/>
              <a:rect l="l" t="t" r="r" b="b"/>
              <a:pathLst>
                <a:path w="3175000" h="5637530">
                  <a:moveTo>
                    <a:pt x="3175000" y="2499360"/>
                  </a:moveTo>
                  <a:lnTo>
                    <a:pt x="3175000" y="1925320"/>
                  </a:lnTo>
                  <a:lnTo>
                    <a:pt x="0" y="1925320"/>
                  </a:lnTo>
                  <a:lnTo>
                    <a:pt x="0" y="3712210"/>
                  </a:lnTo>
                  <a:lnTo>
                    <a:pt x="3175000" y="3712210"/>
                  </a:lnTo>
                  <a:lnTo>
                    <a:pt x="3175000" y="2499360"/>
                  </a:lnTo>
                  <a:lnTo>
                    <a:pt x="3175000" y="2499360"/>
                  </a:lnTo>
                  <a:close/>
                  <a:moveTo>
                    <a:pt x="0" y="3712210"/>
                  </a:moveTo>
                  <a:lnTo>
                    <a:pt x="3175000" y="5637530"/>
                  </a:lnTo>
                  <a:lnTo>
                    <a:pt x="3175000" y="3712210"/>
                  </a:lnTo>
                  <a:lnTo>
                    <a:pt x="0" y="3712210"/>
                  </a:lnTo>
                  <a:close/>
                  <a:moveTo>
                    <a:pt x="0" y="0"/>
                  </a:moveTo>
                  <a:lnTo>
                    <a:pt x="3175000" y="0"/>
                  </a:lnTo>
                  <a:lnTo>
                    <a:pt x="3175000" y="1925320"/>
                  </a:lnTo>
                  <a:lnTo>
                    <a:pt x="0" y="1925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838D">
                <a:alpha val="33725"/>
              </a:srgbClr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175000" y="1925320"/>
              <a:ext cx="3175000" cy="5637530"/>
            </a:xfrm>
            <a:custGeom>
              <a:avLst/>
              <a:gdLst/>
              <a:ahLst/>
              <a:cxnLst/>
              <a:rect l="l" t="t" r="r" b="b"/>
              <a:pathLst>
                <a:path w="3175000" h="5637530">
                  <a:moveTo>
                    <a:pt x="0" y="1925320"/>
                  </a:moveTo>
                  <a:lnTo>
                    <a:pt x="0" y="3712210"/>
                  </a:lnTo>
                  <a:lnTo>
                    <a:pt x="3175000" y="3712210"/>
                  </a:lnTo>
                  <a:lnTo>
                    <a:pt x="3175000" y="1925320"/>
                  </a:lnTo>
                  <a:lnTo>
                    <a:pt x="0" y="1925320"/>
                  </a:lnTo>
                  <a:close/>
                  <a:moveTo>
                    <a:pt x="0" y="0"/>
                  </a:moveTo>
                  <a:lnTo>
                    <a:pt x="3175000" y="0"/>
                  </a:lnTo>
                  <a:lnTo>
                    <a:pt x="3175000" y="1925320"/>
                  </a:lnTo>
                  <a:lnTo>
                    <a:pt x="0" y="1925320"/>
                  </a:lnTo>
                  <a:lnTo>
                    <a:pt x="0" y="0"/>
                  </a:lnTo>
                  <a:close/>
                  <a:moveTo>
                    <a:pt x="0" y="5637530"/>
                  </a:moveTo>
                  <a:lnTo>
                    <a:pt x="3175000" y="3712210"/>
                  </a:lnTo>
                  <a:lnTo>
                    <a:pt x="0" y="3712210"/>
                  </a:lnTo>
                  <a:lnTo>
                    <a:pt x="0" y="5637530"/>
                  </a:lnTo>
                  <a:close/>
                </a:path>
              </a:pathLst>
            </a:custGeom>
            <a:solidFill>
              <a:srgbClr val="9AA7B2">
                <a:alpha val="33725"/>
              </a:srgbClr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50000" cy="3850640"/>
            </a:xfrm>
            <a:custGeom>
              <a:avLst/>
              <a:gdLst/>
              <a:ahLst/>
              <a:cxnLst/>
              <a:rect l="l" t="t" r="r" b="b"/>
              <a:pathLst>
                <a:path w="6350000" h="3850640">
                  <a:moveTo>
                    <a:pt x="3175000" y="3850640"/>
                  </a:moveTo>
                  <a:lnTo>
                    <a:pt x="0" y="1925320"/>
                  </a:lnTo>
                  <a:lnTo>
                    <a:pt x="3175000" y="0"/>
                  </a:lnTo>
                  <a:lnTo>
                    <a:pt x="6350000" y="1925320"/>
                  </a:lnTo>
                  <a:lnTo>
                    <a:pt x="3175000" y="3850640"/>
                  </a:lnTo>
                  <a:close/>
                </a:path>
              </a:pathLst>
            </a:custGeom>
            <a:solidFill>
              <a:srgbClr val="C7D0D8">
                <a:alpha val="33725"/>
              </a:srgbClr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6169" y="1440728"/>
            <a:ext cx="6342501" cy="495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3"/>
              </a:lnSpc>
            </a:pPr>
            <a:r>
              <a:rPr lang="en-US" sz="6536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Вероятностно-временная</a:t>
            </a:r>
            <a:r>
              <a:rPr lang="en-US" sz="6536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6536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шкала</a:t>
            </a:r>
            <a:r>
              <a:rPr lang="en-US" sz="6536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536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реализации</a:t>
            </a:r>
            <a:r>
              <a:rPr lang="en-US" sz="6536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536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угрозы</a:t>
            </a:r>
            <a:endParaRPr lang="en-US" sz="6536" dirty="0">
              <a:solidFill>
                <a:srgbClr val="64C7E6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1A8886C-DE02-4C64-9E41-C3661D17176D}"/>
              </a:ext>
            </a:extLst>
          </p:cNvPr>
          <p:cNvGrpSpPr/>
          <p:nvPr/>
        </p:nvGrpSpPr>
        <p:grpSpPr>
          <a:xfrm>
            <a:off x="9144000" y="2626941"/>
            <a:ext cx="8540750" cy="4985491"/>
            <a:chOff x="9144000" y="2626941"/>
            <a:chExt cx="8540750" cy="4985491"/>
          </a:xfrm>
        </p:grpSpPr>
        <p:sp>
          <p:nvSpPr>
            <p:cNvPr id="3" name="TextBox 3"/>
            <p:cNvSpPr txBox="1"/>
            <p:nvPr/>
          </p:nvSpPr>
          <p:spPr>
            <a:xfrm>
              <a:off x="9144000" y="2809814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0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510547" y="2796495"/>
              <a:ext cx="7174203" cy="387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Данный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вид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угрозы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отсутствует</a:t>
              </a:r>
              <a:endParaRPr lang="en-US" sz="2199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510547" y="3624673"/>
              <a:ext cx="7174203" cy="387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Реже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чем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раз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в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год</a:t>
              </a:r>
              <a:endParaRPr lang="en-US" sz="2199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510547" y="4432552"/>
              <a:ext cx="7174203" cy="387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Около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1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раза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в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год</a:t>
              </a:r>
              <a:endParaRPr lang="en-US" sz="2199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144000" y="3637992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0.1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144000" y="4445871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0.2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510547" y="5310132"/>
              <a:ext cx="7174203" cy="387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Около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1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раза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в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месяц</a:t>
              </a:r>
              <a:endParaRPr lang="en-US" sz="2199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144000" y="5365360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0.3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510547" y="6126423"/>
              <a:ext cx="7174203" cy="387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Около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1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раза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в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неделю</a:t>
              </a:r>
              <a:endParaRPr lang="en-US" sz="2199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144000" y="6116898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0.4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510547" y="7039436"/>
              <a:ext cx="7174203" cy="387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Практически</a:t>
              </a:r>
              <a:r>
                <a:rPr lang="en-US" sz="21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1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ежедневно</a:t>
              </a:r>
              <a:endParaRPr lang="en-US" sz="2199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144000" y="7052755"/>
              <a:ext cx="1097253" cy="36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4"/>
                </a:lnSpc>
              </a:pPr>
              <a:r>
                <a:rPr lang="en-US" sz="2049">
                  <a:solidFill>
                    <a:srgbClr val="FFFFFF"/>
                  </a:solidFill>
                  <a:latin typeface="Heebo Regular"/>
                </a:rPr>
                <a:t>0.5</a:t>
              </a: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9144000" y="3386085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9144000" y="4228697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9144000" y="5033809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9144000" y="5878977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9144000" y="6735750"/>
              <a:ext cx="8115300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 rot="-5400000">
              <a:off x="7438364" y="5119687"/>
              <a:ext cx="4985491" cy="0"/>
            </a:xfrm>
            <a:prstGeom prst="line">
              <a:avLst/>
            </a:prstGeom>
            <a:ln w="47625" cap="rnd">
              <a:solidFill>
                <a:srgbClr val="64C7E6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DE48E80-6325-4CE9-B40F-729B4F7BA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27450"/>
              </p:ext>
            </p:extLst>
          </p:nvPr>
        </p:nvGraphicFramePr>
        <p:xfrm>
          <a:off x="2400300" y="617220"/>
          <a:ext cx="13487400" cy="874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349787462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1844862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361301554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3487592126"/>
                    </a:ext>
                  </a:extLst>
                </a:gridCol>
              </a:tblGrid>
              <a:tr h="34182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Описание атаки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Ущерб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Вероятность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Риск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49730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Наблюдение за источниками информации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0.6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02776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Кражи, нападения, взлом, саботаж и проникновение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0.1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0.5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335845"/>
                  </a:ext>
                </a:extLst>
              </a:tr>
              <a:tr h="109569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Подслушивание конфиденциальных разговоров и акустических сигналов работающих механизмов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0.9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498005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Разглашение информации компетентными людьми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0.9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350272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Отказы и неисправности технических средств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1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069985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Атаки на уровне приложений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0.7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659575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Утеря носителей информации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0.1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30798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Воздействие стихийных сил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94246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Парольные атаки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0.9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483050"/>
                  </a:ext>
                </a:extLst>
              </a:tr>
              <a:tr h="84284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Сбой и отказы в аппаратуре сбора, обработки и передачи информации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106392"/>
                  </a:ext>
                </a:extLst>
              </a:tr>
              <a:tr h="5899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Отказы системы электроснабжения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0.3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0.6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662818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Фишинг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1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668318"/>
                  </a:ext>
                </a:extLst>
              </a:tr>
              <a:tr h="109569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Воздействие мощных электромагнитных и электрических помех (промышленных и природных)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173680"/>
                  </a:ext>
                </a:extLst>
              </a:tr>
              <a:tr h="34182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-52"/>
                          <a:ea typeface="+mn-ea"/>
                          <a:cs typeface="+mn-cs"/>
                        </a:rPr>
                        <a:t>Переполнение буфера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0.2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Montserrat Medium" panose="00000600000000000000" pitchFamily="2" charset="-52"/>
                        </a:rPr>
                        <a:t>0.4</a:t>
                      </a:r>
                      <a:endParaRPr lang="ru-BY" dirty="0">
                        <a:solidFill>
                          <a:schemeClr val="bg1"/>
                        </a:solidFill>
                        <a:latin typeface="Montserrat Medium" panose="00000600000000000000" pitchFamily="2" charset="-5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1822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80552"/>
            <a:ext cx="8619318" cy="6430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Информационную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безопасность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логистической компании </a:t>
            </a: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должны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обеспечивать</a:t>
            </a:r>
            <a:r>
              <a:rPr lang="en-US" sz="52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комплекс</a:t>
            </a:r>
            <a:r>
              <a:rPr lang="en-US" sz="52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мер</a:t>
            </a:r>
            <a:r>
              <a:rPr lang="en-US" sz="5200" dirty="0">
                <a:solidFill>
                  <a:srgbClr val="64C7E6"/>
                </a:solidFill>
                <a:latin typeface="Montserrat Medium" panose="00000600000000000000" pitchFamily="2" charset="-52"/>
              </a:rPr>
              <a:t>,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которые</a:t>
            </a:r>
            <a:r>
              <a:rPr lang="en-US" sz="52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классифицируются</a:t>
            </a:r>
            <a:endParaRPr lang="en-US" sz="52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85187" y="3858088"/>
            <a:ext cx="5874113" cy="2837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999"/>
              </a:lnSpc>
              <a:buFont typeface="Arial"/>
              <a:buChar char="•"/>
            </a:pPr>
            <a:r>
              <a:rPr lang="en-US" sz="36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административные</a:t>
            </a:r>
            <a:endParaRPr lang="en-US" sz="36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863599" lvl="1" indent="-431800">
              <a:lnSpc>
                <a:spcPts val="5999"/>
              </a:lnSpc>
              <a:buFont typeface="Arial"/>
              <a:buChar char="•"/>
            </a:pPr>
            <a:r>
              <a:rPr lang="en-US" sz="36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организационные</a:t>
            </a:r>
            <a:endParaRPr lang="en-US" sz="36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863599" lvl="1" indent="-431800">
              <a:lnSpc>
                <a:spcPts val="5999"/>
              </a:lnSpc>
              <a:buFont typeface="Arial"/>
              <a:buChar char="•"/>
            </a:pPr>
            <a:r>
              <a:rPr lang="en-US" sz="36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технические</a:t>
            </a:r>
            <a:endParaRPr lang="en-US" sz="36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3861"/>
              </a:lnSpc>
            </a:pPr>
            <a:endParaRPr lang="en-US" sz="3999" dirty="0">
              <a:solidFill>
                <a:srgbClr val="FFFFFF"/>
              </a:solidFill>
              <a:latin typeface="Heebo Regular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1385187" y="3532283"/>
            <a:ext cx="6047297" cy="3058064"/>
            <a:chOff x="0" y="0"/>
            <a:chExt cx="20657142" cy="104461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657142" cy="10446133"/>
            </a:xfrm>
            <a:custGeom>
              <a:avLst/>
              <a:gdLst/>
              <a:ahLst/>
              <a:cxnLst/>
              <a:rect l="l" t="t" r="r" b="b"/>
              <a:pathLst>
                <a:path w="20657142" h="10446133">
                  <a:moveTo>
                    <a:pt x="20532682" y="59690"/>
                  </a:moveTo>
                  <a:cubicBezTo>
                    <a:pt x="20568242" y="59690"/>
                    <a:pt x="20597453" y="88900"/>
                    <a:pt x="20597453" y="124460"/>
                  </a:cubicBezTo>
                  <a:lnTo>
                    <a:pt x="20597453" y="10321673"/>
                  </a:lnTo>
                  <a:cubicBezTo>
                    <a:pt x="20597453" y="10357233"/>
                    <a:pt x="20568242" y="10386444"/>
                    <a:pt x="20532682" y="10386444"/>
                  </a:cubicBezTo>
                  <a:lnTo>
                    <a:pt x="124460" y="10386444"/>
                  </a:lnTo>
                  <a:cubicBezTo>
                    <a:pt x="88900" y="10386444"/>
                    <a:pt x="59690" y="10357233"/>
                    <a:pt x="59690" y="103216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32682" y="59690"/>
                  </a:lnTo>
                  <a:moveTo>
                    <a:pt x="205326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21673"/>
                  </a:lnTo>
                  <a:cubicBezTo>
                    <a:pt x="0" y="10390253"/>
                    <a:pt x="55880" y="10446133"/>
                    <a:pt x="124460" y="10446133"/>
                  </a:cubicBezTo>
                  <a:lnTo>
                    <a:pt x="20532682" y="10446133"/>
                  </a:lnTo>
                  <a:cubicBezTo>
                    <a:pt x="20601262" y="10446133"/>
                    <a:pt x="20657142" y="10390253"/>
                    <a:pt x="20657142" y="10321673"/>
                  </a:cubicBezTo>
                  <a:lnTo>
                    <a:pt x="20657142" y="124460"/>
                  </a:lnTo>
                  <a:cubicBezTo>
                    <a:pt x="20657142" y="55880"/>
                    <a:pt x="20601262" y="0"/>
                    <a:pt x="20532682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575687" y="3722783"/>
            <a:ext cx="6047297" cy="3058064"/>
            <a:chOff x="0" y="0"/>
            <a:chExt cx="20657142" cy="104461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57142" cy="10446133"/>
            </a:xfrm>
            <a:custGeom>
              <a:avLst/>
              <a:gdLst/>
              <a:ahLst/>
              <a:cxnLst/>
              <a:rect l="l" t="t" r="r" b="b"/>
              <a:pathLst>
                <a:path w="20657142" h="10446133">
                  <a:moveTo>
                    <a:pt x="20532682" y="59690"/>
                  </a:moveTo>
                  <a:cubicBezTo>
                    <a:pt x="20568242" y="59690"/>
                    <a:pt x="20597453" y="88900"/>
                    <a:pt x="20597453" y="124460"/>
                  </a:cubicBezTo>
                  <a:lnTo>
                    <a:pt x="20597453" y="10321673"/>
                  </a:lnTo>
                  <a:cubicBezTo>
                    <a:pt x="20597453" y="10357233"/>
                    <a:pt x="20568242" y="10386444"/>
                    <a:pt x="20532682" y="10386444"/>
                  </a:cubicBezTo>
                  <a:lnTo>
                    <a:pt x="124460" y="10386444"/>
                  </a:lnTo>
                  <a:cubicBezTo>
                    <a:pt x="88900" y="10386444"/>
                    <a:pt x="59690" y="10357233"/>
                    <a:pt x="59690" y="103216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32682" y="59690"/>
                  </a:lnTo>
                  <a:moveTo>
                    <a:pt x="205326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21673"/>
                  </a:lnTo>
                  <a:cubicBezTo>
                    <a:pt x="0" y="10390253"/>
                    <a:pt x="55880" y="10446133"/>
                    <a:pt x="124460" y="10446133"/>
                  </a:cubicBezTo>
                  <a:lnTo>
                    <a:pt x="20532682" y="10446133"/>
                  </a:lnTo>
                  <a:cubicBezTo>
                    <a:pt x="20601262" y="10446133"/>
                    <a:pt x="20657142" y="10390253"/>
                    <a:pt x="20657142" y="10321673"/>
                  </a:cubicBezTo>
                  <a:lnTo>
                    <a:pt x="20657142" y="124460"/>
                  </a:lnTo>
                  <a:cubicBezTo>
                    <a:pt x="20657142" y="55880"/>
                    <a:pt x="20601262" y="0"/>
                    <a:pt x="20532682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2258"/>
            <a:ext cx="9454905" cy="353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0"/>
              </a:lnSpc>
            </a:pPr>
            <a:r>
              <a:rPr lang="en-US" sz="5825" dirty="0">
                <a:solidFill>
                  <a:srgbClr val="FFFFFF"/>
                </a:solidFill>
                <a:latin typeface="Montserrat Medium" panose="00000600000000000000" pitchFamily="2" charset="-52"/>
              </a:rPr>
              <a:t>Меры применимые для обеспечения </a:t>
            </a:r>
            <a:r>
              <a:rPr lang="en-US" sz="5825" dirty="0">
                <a:solidFill>
                  <a:srgbClr val="64C7E6"/>
                </a:solidFill>
                <a:latin typeface="Montserrat Medium" panose="00000600000000000000" pitchFamily="2" charset="-52"/>
              </a:rPr>
              <a:t>информационной безопасности</a:t>
            </a:r>
          </a:p>
        </p:txBody>
      </p:sp>
      <p:sp>
        <p:nvSpPr>
          <p:cNvPr id="3" name="AutoShape 3"/>
          <p:cNvSpPr/>
          <p:nvPr/>
        </p:nvSpPr>
        <p:spPr>
          <a:xfrm rot="-5400000">
            <a:off x="3454660" y="6899910"/>
            <a:ext cx="6492240" cy="0"/>
          </a:xfrm>
          <a:prstGeom prst="line">
            <a:avLst/>
          </a:prstGeom>
          <a:ln w="47625" cap="rnd">
            <a:solidFill>
              <a:srgbClr val="64C7E6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28700" y="444391"/>
            <a:ext cx="4234094" cy="4609148"/>
            <a:chOff x="0" y="0"/>
            <a:chExt cx="2279650" cy="24815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9AA7B2">
                <a:alpha val="28627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700780" y="3588664"/>
            <a:ext cx="10754517" cy="642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установление различных степеней допуска сотрудников к сведениям, содержащим коммерческую тайну</a:t>
            </a:r>
          </a:p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организация порядка использования материальных носителей, установление контроля над копированием и сканированием документов, ограничение доступа сотрудников к внешней электронной почте</a:t>
            </a:r>
          </a:p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проведение периодических проверок соблюдения регламентов</a:t>
            </a:r>
          </a:p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проведение мероприятий по созданию режима коммерческой тайны</a:t>
            </a:r>
          </a:p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внесение в договоры компании с клиентами норм, касающихся обязательств соблюдения последними режима коммерческой тайны в отношении переданной им информации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925042"/>
            <a:ext cx="5578317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9"/>
              </a:lnSpc>
            </a:pPr>
            <a:r>
              <a:rPr lang="en-US" sz="7199" spc="-71" dirty="0">
                <a:solidFill>
                  <a:schemeClr val="bg1"/>
                </a:solidFill>
                <a:latin typeface="Montserrat Medium" panose="00000600000000000000" pitchFamily="2" charset="-52"/>
              </a:rPr>
              <a:t>Вывод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98430" y="2476501"/>
            <a:ext cx="10553700" cy="588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14"/>
              </a:lnSpc>
            </a:pP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сегодняшний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день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проблема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информационной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защиты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не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является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новой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.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Её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появление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началось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ещё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до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появления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компьютеров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.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Однако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появление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стремительный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рост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компьютерной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техники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, а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также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значимость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её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в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жизни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сказалось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основные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принципы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построения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политики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информационной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защиты</a:t>
            </a:r>
            <a:endParaRPr lang="en-US" sz="301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pPr algn="just">
              <a:lnSpc>
                <a:spcPts val="4214"/>
              </a:lnSpc>
            </a:pP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Лучшая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защита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от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нападения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—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это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не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допустить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его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. Защита информации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включает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в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себя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кроме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технических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мер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еще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обучение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правильный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подбор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обслуживающего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010" dirty="0" err="1">
                <a:solidFill>
                  <a:schemeClr val="bg1"/>
                </a:solidFill>
                <a:latin typeface="Montserrat Medium" panose="00000600000000000000" pitchFamily="2" charset="-52"/>
              </a:rPr>
              <a:t>персонала</a:t>
            </a:r>
            <a:r>
              <a:rPr lang="en-US" sz="3010" dirty="0">
                <a:solidFill>
                  <a:schemeClr val="bg1"/>
                </a:solidFill>
                <a:latin typeface="Montserrat Medium" panose="00000600000000000000" pitchFamily="2" charset="-52"/>
              </a:rPr>
              <a:t>. </a:t>
            </a:r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51556865-FF4C-4EFC-A5AF-502523A3AF27}"/>
              </a:ext>
            </a:extLst>
          </p:cNvPr>
          <p:cNvGrpSpPr/>
          <p:nvPr/>
        </p:nvGrpSpPr>
        <p:grpSpPr>
          <a:xfrm>
            <a:off x="6009851" y="2088520"/>
            <a:ext cx="11626059" cy="6483979"/>
            <a:chOff x="0" y="0"/>
            <a:chExt cx="36149911" cy="32034703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F97A4CF-C99A-4B0F-9F54-892240608B83}"/>
                </a:ext>
              </a:extLst>
            </p:cNvPr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id="{FFF715E1-4FF6-48A2-BFBF-FAFA5FF8B2DD}"/>
              </a:ext>
            </a:extLst>
          </p:cNvPr>
          <p:cNvGrpSpPr/>
          <p:nvPr/>
        </p:nvGrpSpPr>
        <p:grpSpPr>
          <a:xfrm>
            <a:off x="6162251" y="2240920"/>
            <a:ext cx="11626059" cy="6483979"/>
            <a:chOff x="0" y="0"/>
            <a:chExt cx="36149911" cy="32034703"/>
          </a:xfrm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41C8766-A8D7-4B1E-9C79-92D94A792F3C}"/>
                </a:ext>
              </a:extLst>
            </p:cNvPr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9BA5A51D-F1B6-4D82-9B59-B94B9462033B}"/>
              </a:ext>
            </a:extLst>
          </p:cNvPr>
          <p:cNvGrpSpPr/>
          <p:nvPr/>
        </p:nvGrpSpPr>
        <p:grpSpPr>
          <a:xfrm>
            <a:off x="499690" y="1257301"/>
            <a:ext cx="5133551" cy="2133600"/>
            <a:chOff x="0" y="0"/>
            <a:chExt cx="19016997" cy="17721077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4F4D9469-2EED-4BA1-AD35-B622F7EEABF4}"/>
                </a:ext>
              </a:extLst>
            </p:cNvPr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20" name="Group 13">
            <a:extLst>
              <a:ext uri="{FF2B5EF4-FFF2-40B4-BE49-F238E27FC236}">
                <a16:creationId xmlns:a16="http://schemas.microsoft.com/office/drawing/2014/main" id="{D8F56659-6E2C-4D73-BC02-878515D787BB}"/>
              </a:ext>
            </a:extLst>
          </p:cNvPr>
          <p:cNvGrpSpPr/>
          <p:nvPr/>
        </p:nvGrpSpPr>
        <p:grpSpPr>
          <a:xfrm>
            <a:off x="652090" y="1409701"/>
            <a:ext cx="5133551" cy="2133600"/>
            <a:chOff x="0" y="0"/>
            <a:chExt cx="19016997" cy="17721077"/>
          </a:xfrm>
        </p:grpSpPr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008A824-B77B-4D83-8649-E0300842F895}"/>
                </a:ext>
              </a:extLst>
            </p:cNvPr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C2AEFB9-B0DD-4579-980E-6D4124EAC267}"/>
              </a:ext>
            </a:extLst>
          </p:cNvPr>
          <p:cNvGrpSpPr/>
          <p:nvPr/>
        </p:nvGrpSpPr>
        <p:grpSpPr>
          <a:xfrm>
            <a:off x="6120352" y="3614468"/>
            <a:ext cx="6237797" cy="3248564"/>
            <a:chOff x="6120352" y="3614468"/>
            <a:chExt cx="6237797" cy="3248564"/>
          </a:xfrm>
        </p:grpSpPr>
        <p:grpSp>
          <p:nvGrpSpPr>
            <p:cNvPr id="2" name="Group 2"/>
            <p:cNvGrpSpPr/>
            <p:nvPr/>
          </p:nvGrpSpPr>
          <p:grpSpPr>
            <a:xfrm>
              <a:off x="6149103" y="4247065"/>
              <a:ext cx="5989793" cy="1792870"/>
              <a:chOff x="0" y="0"/>
              <a:chExt cx="7986391" cy="2390494"/>
            </a:xfrm>
          </p:grpSpPr>
          <p:sp>
            <p:nvSpPr>
              <p:cNvPr id="3" name="TextBox 3"/>
              <p:cNvSpPr txBox="1"/>
              <p:nvPr/>
            </p:nvSpPr>
            <p:spPr>
              <a:xfrm>
                <a:off x="0" y="-9525"/>
                <a:ext cx="7986391" cy="138112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8100"/>
                  </a:lnSpc>
                </a:pPr>
                <a:r>
                  <a:rPr lang="en-US" sz="6750" spc="1350">
                    <a:solidFill>
                      <a:srgbClr val="FFFFFF"/>
                    </a:solidFill>
                    <a:latin typeface="Glacial Indifference Bold"/>
                  </a:rPr>
                  <a:t>THANKS </a:t>
                </a:r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311027" y="1618969"/>
                <a:ext cx="7364338" cy="77152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4500"/>
                  </a:lnSpc>
                </a:pPr>
                <a:r>
                  <a:rPr lang="en-US" sz="3750" spc="750">
                    <a:solidFill>
                      <a:srgbClr val="FFFFFF"/>
                    </a:solidFill>
                    <a:latin typeface="Glacial Indifference"/>
                  </a:rPr>
                  <a:t>for attention</a:t>
                </a:r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6120352" y="3614468"/>
              <a:ext cx="6047297" cy="3058064"/>
              <a:chOff x="0" y="0"/>
              <a:chExt cx="20657142" cy="1044613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0657142" cy="10446133"/>
              </a:xfrm>
              <a:custGeom>
                <a:avLst/>
                <a:gdLst/>
                <a:ahLst/>
                <a:cxnLst/>
                <a:rect l="l" t="t" r="r" b="b"/>
                <a:pathLst>
                  <a:path w="20657142" h="10446133">
                    <a:moveTo>
                      <a:pt x="20532682" y="59690"/>
                    </a:moveTo>
                    <a:cubicBezTo>
                      <a:pt x="20568242" y="59690"/>
                      <a:pt x="20597453" y="88900"/>
                      <a:pt x="20597453" y="124460"/>
                    </a:cubicBezTo>
                    <a:lnTo>
                      <a:pt x="20597453" y="10321673"/>
                    </a:lnTo>
                    <a:cubicBezTo>
                      <a:pt x="20597453" y="10357233"/>
                      <a:pt x="20568242" y="10386444"/>
                      <a:pt x="20532682" y="10386444"/>
                    </a:cubicBezTo>
                    <a:lnTo>
                      <a:pt x="124460" y="10386444"/>
                    </a:lnTo>
                    <a:cubicBezTo>
                      <a:pt x="88900" y="10386444"/>
                      <a:pt x="59690" y="10357233"/>
                      <a:pt x="59690" y="1032167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532682" y="59690"/>
                    </a:lnTo>
                    <a:moveTo>
                      <a:pt x="2053268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321673"/>
                    </a:lnTo>
                    <a:cubicBezTo>
                      <a:pt x="0" y="10390253"/>
                      <a:pt x="55880" y="10446133"/>
                      <a:pt x="124460" y="10446133"/>
                    </a:cubicBezTo>
                    <a:lnTo>
                      <a:pt x="20532682" y="10446133"/>
                    </a:lnTo>
                    <a:cubicBezTo>
                      <a:pt x="20601262" y="10446133"/>
                      <a:pt x="20657142" y="10390253"/>
                      <a:pt x="20657142" y="10321673"/>
                    </a:cubicBezTo>
                    <a:lnTo>
                      <a:pt x="20657142" y="124460"/>
                    </a:lnTo>
                    <a:cubicBezTo>
                      <a:pt x="20657142" y="55880"/>
                      <a:pt x="20601262" y="0"/>
                      <a:pt x="20532682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310852" y="3804968"/>
              <a:ext cx="6047297" cy="3058064"/>
              <a:chOff x="0" y="0"/>
              <a:chExt cx="20657142" cy="104461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0657142" cy="10446133"/>
              </a:xfrm>
              <a:custGeom>
                <a:avLst/>
                <a:gdLst/>
                <a:ahLst/>
                <a:cxnLst/>
                <a:rect l="l" t="t" r="r" b="b"/>
                <a:pathLst>
                  <a:path w="20657142" h="10446133">
                    <a:moveTo>
                      <a:pt x="20532682" y="59690"/>
                    </a:moveTo>
                    <a:cubicBezTo>
                      <a:pt x="20568242" y="59690"/>
                      <a:pt x="20597453" y="88900"/>
                      <a:pt x="20597453" y="124460"/>
                    </a:cubicBezTo>
                    <a:lnTo>
                      <a:pt x="20597453" y="10321673"/>
                    </a:lnTo>
                    <a:cubicBezTo>
                      <a:pt x="20597453" y="10357233"/>
                      <a:pt x="20568242" y="10386444"/>
                      <a:pt x="20532682" y="10386444"/>
                    </a:cubicBezTo>
                    <a:lnTo>
                      <a:pt x="124460" y="10386444"/>
                    </a:lnTo>
                    <a:cubicBezTo>
                      <a:pt x="88900" y="10386444"/>
                      <a:pt x="59690" y="10357233"/>
                      <a:pt x="59690" y="1032167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532682" y="59690"/>
                    </a:lnTo>
                    <a:moveTo>
                      <a:pt x="2053268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321673"/>
                    </a:lnTo>
                    <a:cubicBezTo>
                      <a:pt x="0" y="10390253"/>
                      <a:pt x="55880" y="10446133"/>
                      <a:pt x="124460" y="10446133"/>
                    </a:cubicBezTo>
                    <a:lnTo>
                      <a:pt x="20532682" y="10446133"/>
                    </a:lnTo>
                    <a:cubicBezTo>
                      <a:pt x="20601262" y="10446133"/>
                      <a:pt x="20657142" y="10390253"/>
                      <a:pt x="20657142" y="10321673"/>
                    </a:cubicBezTo>
                    <a:lnTo>
                      <a:pt x="20657142" y="124460"/>
                    </a:lnTo>
                    <a:cubicBezTo>
                      <a:pt x="20657142" y="55880"/>
                      <a:pt x="20601262" y="0"/>
                      <a:pt x="20532682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37581" y="2599004"/>
            <a:ext cx="454346" cy="0"/>
          </a:xfrm>
          <a:prstGeom prst="line">
            <a:avLst/>
          </a:prstGeom>
          <a:ln w="19050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8137581" y="5367897"/>
            <a:ext cx="454346" cy="0"/>
          </a:xfrm>
          <a:prstGeom prst="line">
            <a:avLst/>
          </a:prstGeom>
          <a:ln w="19050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8137581" y="7501784"/>
            <a:ext cx="454346" cy="0"/>
          </a:xfrm>
          <a:prstGeom prst="line">
            <a:avLst/>
          </a:prstGeom>
          <a:ln w="19050" cap="rnd">
            <a:solidFill>
              <a:srgbClr val="64C7E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756167" y="1028700"/>
            <a:ext cx="6166996" cy="7834552"/>
            <a:chOff x="0" y="0"/>
            <a:chExt cx="6350000" cy="8067040"/>
          </a:xfrm>
        </p:grpSpPr>
        <p:sp>
          <p:nvSpPr>
            <p:cNvPr id="6" name="Freeform 6"/>
            <p:cNvSpPr/>
            <p:nvPr/>
          </p:nvSpPr>
          <p:spPr>
            <a:xfrm>
              <a:off x="3175000" y="0"/>
              <a:ext cx="3175000" cy="8067040"/>
            </a:xfrm>
            <a:custGeom>
              <a:avLst/>
              <a:gdLst/>
              <a:ahLst/>
              <a:cxnLst/>
              <a:rect l="l" t="t" r="r" b="b"/>
              <a:pathLst>
                <a:path w="3175000" h="8067040">
                  <a:moveTo>
                    <a:pt x="0" y="3111500"/>
                  </a:moveTo>
                  <a:lnTo>
                    <a:pt x="0" y="8067040"/>
                  </a:lnTo>
                  <a:lnTo>
                    <a:pt x="3175000" y="495427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77838D">
                <a:alpha val="27843"/>
              </a:srgbClr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175000" cy="8067040"/>
            </a:xfrm>
            <a:custGeom>
              <a:avLst/>
              <a:gdLst/>
              <a:ahLst/>
              <a:cxnLst/>
              <a:rect l="l" t="t" r="r" b="b"/>
              <a:pathLst>
                <a:path w="3175000" h="8067040">
                  <a:moveTo>
                    <a:pt x="0" y="0"/>
                  </a:moveTo>
                  <a:lnTo>
                    <a:pt x="0" y="4954270"/>
                  </a:lnTo>
                  <a:lnTo>
                    <a:pt x="3175000" y="8067040"/>
                  </a:lnTo>
                  <a:lnTo>
                    <a:pt x="3175000" y="3111500"/>
                  </a:lnTo>
                  <a:close/>
                </a:path>
              </a:pathLst>
            </a:custGeom>
            <a:solidFill>
              <a:srgbClr val="9AA7B2">
                <a:alpha val="27843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3111500"/>
            </a:xfrm>
            <a:custGeom>
              <a:avLst/>
              <a:gdLst/>
              <a:ahLst/>
              <a:cxnLst/>
              <a:rect l="l" t="t" r="r" b="b"/>
              <a:pathLst>
                <a:path w="6350000" h="3111500">
                  <a:moveTo>
                    <a:pt x="0" y="0"/>
                  </a:moveTo>
                  <a:lnTo>
                    <a:pt x="3175000" y="31115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C7D0D8">
                <a:alpha val="27843"/>
              </a:srgbClr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54887" y="2410409"/>
            <a:ext cx="563342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FFFFFF"/>
                </a:solidFill>
                <a:latin typeface="Montserrat Medium" panose="00000600000000000000" pitchFamily="2" charset="-52"/>
              </a:rPr>
              <a:t>Введение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743659"/>
            <a:ext cx="7965432" cy="240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Защита информации от утечки в логистических компаниях играет значительную роль в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первую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очередь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из-за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значительных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экономических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рисков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заложенных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данной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отрасли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4531602"/>
            <a:ext cx="7965432" cy="191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Применение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политики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безопасности в логистических компаниях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во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многом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обусловлено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высокой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ценностью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используемых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таких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организациях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7065539"/>
            <a:ext cx="7965432" cy="1425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Политика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ИБ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необходима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для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обоснования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введения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защитных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мер</a:t>
            </a:r>
            <a:r>
              <a:rPr lang="en-US" sz="26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компании.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709723"/>
            <a:ext cx="16230600" cy="4243777"/>
            <a:chOff x="0" y="0"/>
            <a:chExt cx="63179552" cy="17705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79554" cy="17705879"/>
            </a:xfrm>
            <a:custGeom>
              <a:avLst/>
              <a:gdLst/>
              <a:ahLst/>
              <a:cxnLst/>
              <a:rect l="l" t="t" r="r" b="b"/>
              <a:pathLst>
                <a:path w="63179554" h="17705879">
                  <a:moveTo>
                    <a:pt x="63055091" y="59690"/>
                  </a:moveTo>
                  <a:cubicBezTo>
                    <a:pt x="63090654" y="59690"/>
                    <a:pt x="63119862" y="88900"/>
                    <a:pt x="63119862" y="124460"/>
                  </a:cubicBezTo>
                  <a:lnTo>
                    <a:pt x="63119862" y="17581418"/>
                  </a:lnTo>
                  <a:cubicBezTo>
                    <a:pt x="63119862" y="17616979"/>
                    <a:pt x="63090654" y="17646188"/>
                    <a:pt x="63055091" y="17646188"/>
                  </a:cubicBezTo>
                  <a:lnTo>
                    <a:pt x="124460" y="17646188"/>
                  </a:lnTo>
                  <a:cubicBezTo>
                    <a:pt x="88900" y="17646188"/>
                    <a:pt x="59690" y="17616979"/>
                    <a:pt x="59690" y="1758141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3055091" y="59690"/>
                  </a:lnTo>
                  <a:moveTo>
                    <a:pt x="630550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81418"/>
                  </a:lnTo>
                  <a:cubicBezTo>
                    <a:pt x="0" y="17649999"/>
                    <a:pt x="55880" y="17705879"/>
                    <a:pt x="124460" y="17705879"/>
                  </a:cubicBezTo>
                  <a:lnTo>
                    <a:pt x="63055091" y="17705879"/>
                  </a:lnTo>
                  <a:cubicBezTo>
                    <a:pt x="63123669" y="17705879"/>
                    <a:pt x="63179554" y="17649999"/>
                    <a:pt x="63179554" y="17581418"/>
                  </a:cubicBezTo>
                  <a:lnTo>
                    <a:pt x="63179554" y="124460"/>
                  </a:lnTo>
                  <a:cubicBezTo>
                    <a:pt x="63179554" y="55880"/>
                    <a:pt x="63123669" y="0"/>
                    <a:pt x="6305509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447398">
            <a:off x="13642647" y="-1241425"/>
            <a:ext cx="6526493" cy="5657850"/>
            <a:chOff x="0" y="0"/>
            <a:chExt cx="3196590" cy="27711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6590" cy="2771140"/>
            </a:xfrm>
            <a:custGeom>
              <a:avLst/>
              <a:gdLst/>
              <a:ahLst/>
              <a:cxnLst/>
              <a:rect l="l" t="t" r="r" b="b"/>
              <a:pathLst>
                <a:path w="3196590" h="2771140">
                  <a:moveTo>
                    <a:pt x="271780" y="1861820"/>
                  </a:moveTo>
                  <a:lnTo>
                    <a:pt x="241300" y="1809750"/>
                  </a:lnTo>
                  <a:lnTo>
                    <a:pt x="2051050" y="0"/>
                  </a:lnTo>
                  <a:lnTo>
                    <a:pt x="2133600" y="0"/>
                  </a:lnTo>
                  <a:lnTo>
                    <a:pt x="271780" y="1861820"/>
                  </a:lnTo>
                  <a:close/>
                  <a:moveTo>
                    <a:pt x="1968500" y="0"/>
                  </a:moveTo>
                  <a:lnTo>
                    <a:pt x="1885950" y="0"/>
                  </a:lnTo>
                  <a:lnTo>
                    <a:pt x="181610" y="1704340"/>
                  </a:lnTo>
                  <a:lnTo>
                    <a:pt x="212090" y="1756410"/>
                  </a:lnTo>
                  <a:lnTo>
                    <a:pt x="1968500" y="0"/>
                  </a:lnTo>
                  <a:close/>
                  <a:moveTo>
                    <a:pt x="2298700" y="0"/>
                  </a:moveTo>
                  <a:lnTo>
                    <a:pt x="2216150" y="0"/>
                  </a:lnTo>
                  <a:lnTo>
                    <a:pt x="302260" y="1913890"/>
                  </a:lnTo>
                  <a:lnTo>
                    <a:pt x="332740" y="1965960"/>
                  </a:lnTo>
                  <a:lnTo>
                    <a:pt x="2298700" y="0"/>
                  </a:lnTo>
                  <a:close/>
                  <a:moveTo>
                    <a:pt x="2421890" y="43180"/>
                  </a:moveTo>
                  <a:lnTo>
                    <a:pt x="2396490" y="0"/>
                  </a:lnTo>
                  <a:lnTo>
                    <a:pt x="2381250" y="0"/>
                  </a:lnTo>
                  <a:lnTo>
                    <a:pt x="361950" y="2018030"/>
                  </a:lnTo>
                  <a:lnTo>
                    <a:pt x="392430" y="2070100"/>
                  </a:lnTo>
                  <a:lnTo>
                    <a:pt x="2421890" y="43180"/>
                  </a:lnTo>
                  <a:close/>
                  <a:moveTo>
                    <a:pt x="2481580" y="147320"/>
                  </a:moveTo>
                  <a:lnTo>
                    <a:pt x="2451100" y="95250"/>
                  </a:lnTo>
                  <a:lnTo>
                    <a:pt x="424180" y="2123440"/>
                  </a:lnTo>
                  <a:lnTo>
                    <a:pt x="454660" y="2175510"/>
                  </a:lnTo>
                  <a:lnTo>
                    <a:pt x="2481580" y="147320"/>
                  </a:lnTo>
                  <a:close/>
                  <a:moveTo>
                    <a:pt x="1803400" y="0"/>
                  </a:moveTo>
                  <a:lnTo>
                    <a:pt x="1720850" y="0"/>
                  </a:lnTo>
                  <a:lnTo>
                    <a:pt x="120650" y="1598930"/>
                  </a:lnTo>
                  <a:lnTo>
                    <a:pt x="151130" y="1651000"/>
                  </a:lnTo>
                  <a:lnTo>
                    <a:pt x="1803400" y="0"/>
                  </a:lnTo>
                  <a:close/>
                  <a:moveTo>
                    <a:pt x="2542540" y="252730"/>
                  </a:moveTo>
                  <a:lnTo>
                    <a:pt x="2512060" y="200660"/>
                  </a:lnTo>
                  <a:lnTo>
                    <a:pt x="483870" y="2228850"/>
                  </a:lnTo>
                  <a:lnTo>
                    <a:pt x="514350" y="2280920"/>
                  </a:lnTo>
                  <a:lnTo>
                    <a:pt x="2542540" y="252730"/>
                  </a:lnTo>
                  <a:close/>
                  <a:moveTo>
                    <a:pt x="552450" y="424180"/>
                  </a:moveTo>
                  <a:lnTo>
                    <a:pt x="976630" y="0"/>
                  </a:lnTo>
                  <a:lnTo>
                    <a:pt x="894080" y="0"/>
                  </a:lnTo>
                  <a:lnTo>
                    <a:pt x="665480" y="228600"/>
                  </a:lnTo>
                  <a:lnTo>
                    <a:pt x="552450" y="424180"/>
                  </a:lnTo>
                  <a:close/>
                  <a:moveTo>
                    <a:pt x="2814320" y="723900"/>
                  </a:moveTo>
                  <a:lnTo>
                    <a:pt x="786130" y="2752090"/>
                  </a:lnTo>
                  <a:lnTo>
                    <a:pt x="796290" y="2771140"/>
                  </a:lnTo>
                  <a:lnTo>
                    <a:pt x="850900" y="2771140"/>
                  </a:lnTo>
                  <a:lnTo>
                    <a:pt x="2844800" y="777240"/>
                  </a:lnTo>
                  <a:lnTo>
                    <a:pt x="2814320" y="723900"/>
                  </a:lnTo>
                  <a:close/>
                  <a:moveTo>
                    <a:pt x="1141730" y="0"/>
                  </a:moveTo>
                  <a:lnTo>
                    <a:pt x="1059180" y="0"/>
                  </a:lnTo>
                  <a:lnTo>
                    <a:pt x="439420" y="619760"/>
                  </a:lnTo>
                  <a:lnTo>
                    <a:pt x="326390" y="815340"/>
                  </a:lnTo>
                  <a:lnTo>
                    <a:pt x="1141730" y="0"/>
                  </a:lnTo>
                  <a:close/>
                  <a:moveTo>
                    <a:pt x="1306830" y="0"/>
                  </a:moveTo>
                  <a:lnTo>
                    <a:pt x="1224280" y="0"/>
                  </a:lnTo>
                  <a:lnTo>
                    <a:pt x="213360" y="1010920"/>
                  </a:lnTo>
                  <a:lnTo>
                    <a:pt x="100330" y="1206500"/>
                  </a:lnTo>
                  <a:lnTo>
                    <a:pt x="1306830" y="0"/>
                  </a:lnTo>
                  <a:close/>
                  <a:moveTo>
                    <a:pt x="1638300" y="0"/>
                  </a:moveTo>
                  <a:lnTo>
                    <a:pt x="1555750" y="0"/>
                  </a:lnTo>
                  <a:lnTo>
                    <a:pt x="60960" y="1494790"/>
                  </a:lnTo>
                  <a:lnTo>
                    <a:pt x="91440" y="1546860"/>
                  </a:lnTo>
                  <a:lnTo>
                    <a:pt x="1638300" y="0"/>
                  </a:lnTo>
                  <a:close/>
                  <a:moveTo>
                    <a:pt x="1471930" y="0"/>
                  </a:moveTo>
                  <a:lnTo>
                    <a:pt x="1389380" y="0"/>
                  </a:lnTo>
                  <a:lnTo>
                    <a:pt x="0" y="1389380"/>
                  </a:lnTo>
                  <a:lnTo>
                    <a:pt x="30480" y="1441450"/>
                  </a:lnTo>
                  <a:lnTo>
                    <a:pt x="1471930" y="0"/>
                  </a:lnTo>
                  <a:close/>
                  <a:moveTo>
                    <a:pt x="778510" y="33020"/>
                  </a:moveTo>
                  <a:lnTo>
                    <a:pt x="811530" y="0"/>
                  </a:lnTo>
                  <a:lnTo>
                    <a:pt x="797560" y="0"/>
                  </a:lnTo>
                  <a:lnTo>
                    <a:pt x="778510" y="33020"/>
                  </a:lnTo>
                  <a:close/>
                  <a:moveTo>
                    <a:pt x="3153410" y="1459230"/>
                  </a:moveTo>
                  <a:lnTo>
                    <a:pt x="3196590" y="1385570"/>
                  </a:lnTo>
                  <a:lnTo>
                    <a:pt x="3177540" y="1352550"/>
                  </a:lnTo>
                  <a:lnTo>
                    <a:pt x="1760220" y="2771140"/>
                  </a:lnTo>
                  <a:lnTo>
                    <a:pt x="1842770" y="2771140"/>
                  </a:lnTo>
                  <a:lnTo>
                    <a:pt x="3153410" y="1459230"/>
                  </a:lnTo>
                  <a:close/>
                  <a:moveTo>
                    <a:pt x="3147060" y="1300480"/>
                  </a:moveTo>
                  <a:lnTo>
                    <a:pt x="3116580" y="1248410"/>
                  </a:lnTo>
                  <a:lnTo>
                    <a:pt x="1595120" y="2771140"/>
                  </a:lnTo>
                  <a:lnTo>
                    <a:pt x="1677670" y="2771140"/>
                  </a:lnTo>
                  <a:lnTo>
                    <a:pt x="3147060" y="1300480"/>
                  </a:lnTo>
                  <a:close/>
                  <a:moveTo>
                    <a:pt x="2928620" y="1850390"/>
                  </a:moveTo>
                  <a:lnTo>
                    <a:pt x="3041650" y="1654810"/>
                  </a:lnTo>
                  <a:lnTo>
                    <a:pt x="1925320" y="2771140"/>
                  </a:lnTo>
                  <a:lnTo>
                    <a:pt x="2007870" y="2771140"/>
                  </a:lnTo>
                  <a:lnTo>
                    <a:pt x="2928620" y="1850390"/>
                  </a:lnTo>
                  <a:close/>
                  <a:moveTo>
                    <a:pt x="2702560" y="2241550"/>
                  </a:moveTo>
                  <a:lnTo>
                    <a:pt x="2815590" y="2045970"/>
                  </a:lnTo>
                  <a:lnTo>
                    <a:pt x="2090420" y="2771140"/>
                  </a:lnTo>
                  <a:lnTo>
                    <a:pt x="2172970" y="2771140"/>
                  </a:lnTo>
                  <a:lnTo>
                    <a:pt x="2702560" y="2241550"/>
                  </a:lnTo>
                  <a:close/>
                  <a:moveTo>
                    <a:pt x="2476500" y="2632710"/>
                  </a:moveTo>
                  <a:lnTo>
                    <a:pt x="2589530" y="2437130"/>
                  </a:lnTo>
                  <a:lnTo>
                    <a:pt x="2255520" y="2771140"/>
                  </a:lnTo>
                  <a:lnTo>
                    <a:pt x="2338070" y="2771140"/>
                  </a:lnTo>
                  <a:lnTo>
                    <a:pt x="2476500" y="2632710"/>
                  </a:lnTo>
                  <a:close/>
                  <a:moveTo>
                    <a:pt x="3087370" y="1195070"/>
                  </a:moveTo>
                  <a:lnTo>
                    <a:pt x="3056890" y="1143000"/>
                  </a:lnTo>
                  <a:lnTo>
                    <a:pt x="1428750" y="2771140"/>
                  </a:lnTo>
                  <a:lnTo>
                    <a:pt x="1511300" y="2771140"/>
                  </a:lnTo>
                  <a:lnTo>
                    <a:pt x="3087370" y="1195070"/>
                  </a:lnTo>
                  <a:close/>
                  <a:moveTo>
                    <a:pt x="3026410" y="1090930"/>
                  </a:moveTo>
                  <a:lnTo>
                    <a:pt x="2995930" y="1038860"/>
                  </a:lnTo>
                  <a:lnTo>
                    <a:pt x="1263650" y="2771140"/>
                  </a:lnTo>
                  <a:lnTo>
                    <a:pt x="1346200" y="2771140"/>
                  </a:lnTo>
                  <a:lnTo>
                    <a:pt x="3026410" y="1090930"/>
                  </a:lnTo>
                  <a:close/>
                  <a:moveTo>
                    <a:pt x="2724150" y="566420"/>
                  </a:moveTo>
                  <a:lnTo>
                    <a:pt x="2693670" y="514350"/>
                  </a:lnTo>
                  <a:lnTo>
                    <a:pt x="665480" y="2542540"/>
                  </a:lnTo>
                  <a:lnTo>
                    <a:pt x="695960" y="2594610"/>
                  </a:lnTo>
                  <a:lnTo>
                    <a:pt x="2724150" y="566420"/>
                  </a:lnTo>
                  <a:close/>
                  <a:moveTo>
                    <a:pt x="2663190" y="462280"/>
                  </a:moveTo>
                  <a:lnTo>
                    <a:pt x="2632710" y="410210"/>
                  </a:lnTo>
                  <a:lnTo>
                    <a:pt x="604520" y="2438400"/>
                  </a:lnTo>
                  <a:lnTo>
                    <a:pt x="635000" y="2490470"/>
                  </a:lnTo>
                  <a:lnTo>
                    <a:pt x="2663190" y="462280"/>
                  </a:lnTo>
                  <a:close/>
                  <a:moveTo>
                    <a:pt x="2783840" y="671830"/>
                  </a:moveTo>
                  <a:lnTo>
                    <a:pt x="2753360" y="619760"/>
                  </a:lnTo>
                  <a:lnTo>
                    <a:pt x="726440" y="2646680"/>
                  </a:lnTo>
                  <a:lnTo>
                    <a:pt x="756920" y="2698750"/>
                  </a:lnTo>
                  <a:lnTo>
                    <a:pt x="2783840" y="671830"/>
                  </a:lnTo>
                  <a:close/>
                  <a:moveTo>
                    <a:pt x="2965450" y="985520"/>
                  </a:moveTo>
                  <a:lnTo>
                    <a:pt x="2934970" y="933450"/>
                  </a:lnTo>
                  <a:lnTo>
                    <a:pt x="1098550" y="2771140"/>
                  </a:lnTo>
                  <a:lnTo>
                    <a:pt x="1181100" y="2771140"/>
                  </a:lnTo>
                  <a:lnTo>
                    <a:pt x="2965450" y="985520"/>
                  </a:lnTo>
                  <a:close/>
                  <a:moveTo>
                    <a:pt x="2603500" y="356870"/>
                  </a:moveTo>
                  <a:lnTo>
                    <a:pt x="2573020" y="304800"/>
                  </a:lnTo>
                  <a:lnTo>
                    <a:pt x="544830" y="2332990"/>
                  </a:lnTo>
                  <a:lnTo>
                    <a:pt x="575310" y="2385060"/>
                  </a:lnTo>
                  <a:lnTo>
                    <a:pt x="2603500" y="356870"/>
                  </a:lnTo>
                  <a:close/>
                  <a:moveTo>
                    <a:pt x="2905760" y="881380"/>
                  </a:moveTo>
                  <a:lnTo>
                    <a:pt x="2875280" y="829310"/>
                  </a:lnTo>
                  <a:lnTo>
                    <a:pt x="933450" y="2771140"/>
                  </a:lnTo>
                  <a:lnTo>
                    <a:pt x="1016000" y="2771140"/>
                  </a:lnTo>
                  <a:lnTo>
                    <a:pt x="2905760" y="881380"/>
                  </a:lnTo>
                  <a:close/>
                </a:path>
              </a:pathLst>
            </a:custGeom>
            <a:solidFill>
              <a:srgbClr val="9EAAB7">
                <a:alpha val="30980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12021"/>
            <a:ext cx="11667464" cy="350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99"/>
              </a:lnSpc>
            </a:pPr>
            <a:r>
              <a:rPr lang="en-US" sz="774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Актуальность</a:t>
            </a:r>
            <a:r>
              <a:rPr lang="en-US" sz="774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774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цели</a:t>
            </a:r>
            <a:r>
              <a:rPr lang="en-US" sz="774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774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задачи</a:t>
            </a:r>
            <a:r>
              <a:rPr lang="en-US" sz="774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774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разработки</a:t>
            </a:r>
            <a:r>
              <a:rPr lang="en-US" sz="7749" dirty="0">
                <a:solidFill>
                  <a:srgbClr val="FFFFFF"/>
                </a:solidFill>
                <a:latin typeface="Montserrat Medium" panose="00000600000000000000" pitchFamily="2" charset="-52"/>
              </a:rPr>
              <a:t> ПИБ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5738" y="4898456"/>
            <a:ext cx="15733286" cy="356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3"/>
              </a:lnSpc>
            </a:pP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Значимость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обеспечения ИБ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определяется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наличием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общей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системе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информационных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потоков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предприятия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сведений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составляющих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только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коммерческую,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но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государственную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тайну, а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также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другие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виды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конфиденциальной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информации: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сведения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составляющие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банковскую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тайну,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различные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виды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персональных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данных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, в т. ч. –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врачебную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тайну,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интеллектуальную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собственность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15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компаний-партнеров</a:t>
            </a:r>
            <a:r>
              <a:rPr lang="en-US" sz="3155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т. п.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7546171" cy="8229600"/>
            <a:chOff x="0" y="0"/>
            <a:chExt cx="29374374" cy="32034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713129" y="1028700"/>
            <a:ext cx="7546171" cy="8229600"/>
            <a:chOff x="0" y="0"/>
            <a:chExt cx="29374374" cy="32034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44774" y="1573781"/>
            <a:ext cx="6546462" cy="820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2"/>
              </a:lnSpc>
            </a:pPr>
            <a:r>
              <a:rPr lang="en-US" sz="5551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Объекты</a:t>
            </a:r>
            <a:r>
              <a:rPr lang="en-US" sz="5551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551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защиты</a:t>
            </a:r>
            <a:endParaRPr lang="en-US" sz="5551" dirty="0">
              <a:solidFill>
                <a:srgbClr val="64C7E6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8628" y="2930347"/>
            <a:ext cx="6114025" cy="470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5741" lvl="1" indent="-262871">
              <a:lnSpc>
                <a:spcPts val="3652"/>
              </a:lnSpc>
              <a:buFont typeface="Arial"/>
              <a:buChar char="•"/>
            </a:pP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Работники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 (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весь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персонал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сотрудники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всех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уровней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) </a:t>
            </a:r>
          </a:p>
          <a:p>
            <a:pPr>
              <a:lnSpc>
                <a:spcPts val="3652"/>
              </a:lnSpc>
            </a:pPr>
            <a:endParaRPr lang="en-US" sz="2435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25741" lvl="1" indent="-262871">
              <a:lnSpc>
                <a:spcPts val="3652"/>
              </a:lnSpc>
              <a:buFont typeface="Arial"/>
              <a:buChar char="•"/>
            </a:pP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Компании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партнеры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(компании,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сотрудничество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с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которыми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необходимо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для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организации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деятельности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компании)</a:t>
            </a:r>
          </a:p>
          <a:p>
            <a:pPr>
              <a:lnSpc>
                <a:spcPts val="3652"/>
              </a:lnSpc>
            </a:pPr>
            <a:endParaRPr lang="en-US" sz="2435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25742" lvl="1" indent="-262871">
              <a:lnSpc>
                <a:spcPts val="3652"/>
              </a:lnSpc>
              <a:buFont typeface="Arial"/>
              <a:buChar char="•"/>
            </a:pPr>
            <a:r>
              <a:rPr lang="en-US" sz="2435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Клиенты</a:t>
            </a:r>
            <a:r>
              <a:rPr lang="en-US" sz="2435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90193" y="1573781"/>
            <a:ext cx="6769107" cy="820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2"/>
              </a:lnSpc>
            </a:pPr>
            <a:r>
              <a:rPr lang="en-US" sz="5551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Субъекты</a:t>
            </a:r>
            <a:r>
              <a:rPr lang="en-US" sz="5551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5551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защиты</a:t>
            </a:r>
            <a:endParaRPr lang="en-US" sz="5551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52443" y="2930347"/>
            <a:ext cx="6276929" cy="661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Базы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данных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клиентов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вся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интеллектуальная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собственность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сервиса</a:t>
            </a: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Носители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информации,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которых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зафиксированы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отображены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защищаемые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сведения</a:t>
            </a: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Личные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дела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сотрудников</a:t>
            </a: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Локальная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сеть</a:t>
            </a: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Ключевая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парольная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аутентифицирующая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информацию</a:t>
            </a: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Финансовые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данные</a:t>
            </a:r>
            <a:r>
              <a:rPr lang="en-US" sz="2499" dirty="0">
                <a:solidFill>
                  <a:srgbClr val="FFFFFF"/>
                </a:solidFill>
                <a:latin typeface="Montserrat Medium" panose="00000600000000000000" pitchFamily="2" charset="-52"/>
              </a:rPr>
              <a:t> компании</a:t>
            </a:r>
          </a:p>
          <a:p>
            <a:pPr>
              <a:lnSpc>
                <a:spcPts val="3750"/>
              </a:lnSpc>
            </a:pPr>
            <a:endParaRPr lang="en-US" sz="249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219200" y="1219200"/>
            <a:ext cx="7546171" cy="8229600"/>
            <a:chOff x="0" y="0"/>
            <a:chExt cx="29374374" cy="3203470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903629" y="1219200"/>
            <a:ext cx="7546171" cy="8229600"/>
            <a:chOff x="0" y="0"/>
            <a:chExt cx="29374374" cy="3203470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7896071">
            <a:off x="11385550" y="-132737"/>
            <a:ext cx="10058400" cy="4265975"/>
            <a:chOff x="0" y="0"/>
            <a:chExt cx="2527300" cy="1071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l="l" t="t" r="r" b="b"/>
              <a:pathLst>
                <a:path w="2527300" h="107188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66800" y="266700"/>
            <a:ext cx="1580362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>
                <a:solidFill>
                  <a:srgbClr val="FFFFFF"/>
                </a:solidFill>
                <a:latin typeface="Montserrat Medium" panose="00000600000000000000" pitchFamily="2" charset="-52"/>
              </a:rPr>
              <a:t>Структура логистической компании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0F5D516-D94C-4FEA-B1CB-EEEA3DDE6347}"/>
              </a:ext>
            </a:extLst>
          </p:cNvPr>
          <p:cNvGrpSpPr/>
          <p:nvPr/>
        </p:nvGrpSpPr>
        <p:grpSpPr>
          <a:xfrm>
            <a:off x="1447800" y="1432247"/>
            <a:ext cx="14996055" cy="8201775"/>
            <a:chOff x="1021115" y="730344"/>
            <a:chExt cx="14996055" cy="820177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457857D-7862-46C6-8B53-022BEA9FF03C}"/>
                </a:ext>
              </a:extLst>
            </p:cNvPr>
            <p:cNvSpPr/>
            <p:nvPr/>
          </p:nvSpPr>
          <p:spPr>
            <a:xfrm>
              <a:off x="7287102" y="730344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latin typeface="Montserrat Medium" panose="00000600000000000000" pitchFamily="2" charset="-52"/>
                </a:rPr>
                <a:t>Директор</a:t>
              </a:r>
              <a:endParaRPr lang="ru-BY" sz="3200" dirty="0">
                <a:latin typeface="Montserrat Medium" panose="00000600000000000000" pitchFamily="2" charset="-52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4B57DD8-807F-416D-941A-087A5CF2C5E1}"/>
                </a:ext>
              </a:extLst>
            </p:cNvPr>
            <p:cNvSpPr/>
            <p:nvPr/>
          </p:nvSpPr>
          <p:spPr>
            <a:xfrm>
              <a:off x="1021115" y="2750393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Главный бухгалтер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85983B0-0F1B-46BB-9883-E740CE35A103}"/>
                </a:ext>
              </a:extLst>
            </p:cNvPr>
            <p:cNvSpPr/>
            <p:nvPr/>
          </p:nvSpPr>
          <p:spPr>
            <a:xfrm>
              <a:off x="5029200" y="2750393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юридического отдела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9FAB1D3-F8BE-494E-B353-702E0237C1BD}"/>
                </a:ext>
              </a:extLst>
            </p:cNvPr>
            <p:cNvSpPr/>
            <p:nvPr/>
          </p:nvSpPr>
          <p:spPr>
            <a:xfrm>
              <a:off x="9037285" y="2750393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экспорта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ED33C4C0-A88D-426F-AB9A-B707E665CBF1}"/>
                </a:ext>
              </a:extLst>
            </p:cNvPr>
            <p:cNvSpPr/>
            <p:nvPr/>
          </p:nvSpPr>
          <p:spPr>
            <a:xfrm>
              <a:off x="13045370" y="2750393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импорта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5B6F915-3500-4FAF-B755-8F747E52F5C7}"/>
                </a:ext>
              </a:extLst>
            </p:cNvPr>
            <p:cNvSpPr/>
            <p:nvPr/>
          </p:nvSpPr>
          <p:spPr>
            <a:xfrm>
              <a:off x="3048000" y="4657725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логистики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0F4667E-C7B8-4652-A2D4-E2B7C743B835}"/>
                </a:ext>
              </a:extLst>
            </p:cNvPr>
            <p:cNvSpPr/>
            <p:nvPr/>
          </p:nvSpPr>
          <p:spPr>
            <a:xfrm>
              <a:off x="7264319" y="4657725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продаж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024F1372-C4E7-411B-8A06-93DF41533A4E}"/>
                </a:ext>
              </a:extLst>
            </p:cNvPr>
            <p:cNvSpPr/>
            <p:nvPr/>
          </p:nvSpPr>
          <p:spPr>
            <a:xfrm>
              <a:off x="11480638" y="4637209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Начальник отдела перевозок негабаритных грузов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C1C860F-6C2B-4777-9CE8-0DB1F4368A28}"/>
                </a:ext>
              </a:extLst>
            </p:cNvPr>
            <p:cNvSpPr/>
            <p:nvPr/>
          </p:nvSpPr>
          <p:spPr>
            <a:xfrm>
              <a:off x="1034970" y="6309247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Бухгалтер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4993F93-BFA3-423A-A69B-01833FD92A74}"/>
                </a:ext>
              </a:extLst>
            </p:cNvPr>
            <p:cNvSpPr/>
            <p:nvPr/>
          </p:nvSpPr>
          <p:spPr>
            <a:xfrm>
              <a:off x="5029200" y="6309047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Юридический отдел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0BA198C-858C-45A5-A93A-19F774CD4AF8}"/>
                </a:ext>
              </a:extLst>
            </p:cNvPr>
            <p:cNvSpPr/>
            <p:nvPr/>
          </p:nvSpPr>
          <p:spPr>
            <a:xfrm>
              <a:off x="9037285" y="6309047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экспорта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BAA58D8-CF94-43D0-8E10-CE7CD3836881}"/>
                </a:ext>
              </a:extLst>
            </p:cNvPr>
            <p:cNvSpPr/>
            <p:nvPr/>
          </p:nvSpPr>
          <p:spPr>
            <a:xfrm>
              <a:off x="13045370" y="6309047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импорта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F58AD067-A71C-412E-8889-C03084DE5D43}"/>
                </a:ext>
              </a:extLst>
            </p:cNvPr>
            <p:cNvSpPr/>
            <p:nvPr/>
          </p:nvSpPr>
          <p:spPr>
            <a:xfrm>
              <a:off x="11480638" y="7955439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перевозок негабаритных грузов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B4582FEE-3C9C-4205-9125-E3EADD945844}"/>
                </a:ext>
              </a:extLst>
            </p:cNvPr>
            <p:cNvSpPr/>
            <p:nvPr/>
          </p:nvSpPr>
          <p:spPr>
            <a:xfrm>
              <a:off x="3048000" y="7960569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логистики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3B30008-D507-41F4-BFD7-683BD2843DD7}"/>
                </a:ext>
              </a:extLst>
            </p:cNvPr>
            <p:cNvSpPr/>
            <p:nvPr/>
          </p:nvSpPr>
          <p:spPr>
            <a:xfrm>
              <a:off x="7264319" y="7960369"/>
              <a:ext cx="2971800" cy="971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 Medium" panose="00000600000000000000" pitchFamily="2" charset="-52"/>
                </a:rPr>
                <a:t>Отдел продаж</a:t>
              </a:r>
              <a:endParaRPr lang="ru-BY" dirty="0">
                <a:latin typeface="Montserrat Medium" panose="00000600000000000000" pitchFamily="2" charset="-52"/>
              </a:endParaRP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8DADEF94-A303-46E0-8EEF-52C4181B51A2}"/>
              </a:ext>
            </a:extLst>
          </p:cNvPr>
          <p:cNvCxnSpPr/>
          <p:nvPr/>
        </p:nvCxnSpPr>
        <p:spPr>
          <a:xfrm>
            <a:off x="3042804" y="2857500"/>
            <a:ext cx="1226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218674D-1EEF-4495-B157-59D65572EF1F}"/>
              </a:ext>
            </a:extLst>
          </p:cNvPr>
          <p:cNvCxnSpPr/>
          <p:nvPr/>
        </p:nvCxnSpPr>
        <p:spPr>
          <a:xfrm flipV="1">
            <a:off x="9296400" y="2403797"/>
            <a:ext cx="0" cy="4537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27B6883-8C7E-4D48-B5ED-EF8B4D96AC7E}"/>
              </a:ext>
            </a:extLst>
          </p:cNvPr>
          <p:cNvCxnSpPr/>
          <p:nvPr/>
        </p:nvCxnSpPr>
        <p:spPr>
          <a:xfrm>
            <a:off x="3042804" y="2857500"/>
            <a:ext cx="0" cy="594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EE2D487E-56DE-4F2D-B851-7F5E1744F9EF}"/>
              </a:ext>
            </a:extLst>
          </p:cNvPr>
          <p:cNvCxnSpPr/>
          <p:nvPr/>
        </p:nvCxnSpPr>
        <p:spPr>
          <a:xfrm>
            <a:off x="6941785" y="2857500"/>
            <a:ext cx="0" cy="594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0187FE4-AFD4-4981-965F-576C48AFE99E}"/>
              </a:ext>
            </a:extLst>
          </p:cNvPr>
          <p:cNvCxnSpPr/>
          <p:nvPr/>
        </p:nvCxnSpPr>
        <p:spPr>
          <a:xfrm>
            <a:off x="10949870" y="2872958"/>
            <a:ext cx="0" cy="594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957FE58-E8ED-48C2-83FE-BB8F8F316196}"/>
              </a:ext>
            </a:extLst>
          </p:cNvPr>
          <p:cNvCxnSpPr/>
          <p:nvPr/>
        </p:nvCxnSpPr>
        <p:spPr>
          <a:xfrm>
            <a:off x="15311004" y="2857500"/>
            <a:ext cx="0" cy="594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AA869B0-86AF-4875-BE25-384D807F06DB}"/>
              </a:ext>
            </a:extLst>
          </p:cNvPr>
          <p:cNvCxnSpPr>
            <a:endCxn id="10" idx="0"/>
          </p:cNvCxnSpPr>
          <p:nvPr/>
        </p:nvCxnSpPr>
        <p:spPr>
          <a:xfrm>
            <a:off x="4960585" y="2857500"/>
            <a:ext cx="0" cy="25021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CC3ADE1-ACFA-4444-A345-24169C703351}"/>
              </a:ext>
            </a:extLst>
          </p:cNvPr>
          <p:cNvCxnSpPr/>
          <p:nvPr/>
        </p:nvCxnSpPr>
        <p:spPr>
          <a:xfrm>
            <a:off x="8973080" y="2857500"/>
            <a:ext cx="0" cy="25021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241E35E-F1DC-4556-AC9F-FA90FCD812AE}"/>
              </a:ext>
            </a:extLst>
          </p:cNvPr>
          <p:cNvCxnSpPr/>
          <p:nvPr/>
        </p:nvCxnSpPr>
        <p:spPr>
          <a:xfrm>
            <a:off x="13030200" y="2857500"/>
            <a:ext cx="0" cy="25021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9DE7C60-0620-4260-9487-42FC40BFAACB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2933700" y="4423846"/>
            <a:ext cx="13855" cy="2587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782717A-A9E3-43ED-AB79-DE8481DB8B02}"/>
              </a:ext>
            </a:extLst>
          </p:cNvPr>
          <p:cNvCxnSpPr/>
          <p:nvPr/>
        </p:nvCxnSpPr>
        <p:spPr>
          <a:xfrm flipH="1" flipV="1">
            <a:off x="6888339" y="4423646"/>
            <a:ext cx="13855" cy="2587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7C9C2BC-91CC-47D6-A647-0AE8B225A9C2}"/>
              </a:ext>
            </a:extLst>
          </p:cNvPr>
          <p:cNvCxnSpPr/>
          <p:nvPr/>
        </p:nvCxnSpPr>
        <p:spPr>
          <a:xfrm flipH="1" flipV="1">
            <a:off x="11125615" y="4438965"/>
            <a:ext cx="13855" cy="2587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BC4CC99-AED0-4E1F-B619-44462DF4AF62}"/>
              </a:ext>
            </a:extLst>
          </p:cNvPr>
          <p:cNvCxnSpPr/>
          <p:nvPr/>
        </p:nvCxnSpPr>
        <p:spPr>
          <a:xfrm flipH="1" flipV="1">
            <a:off x="15523904" y="4438965"/>
            <a:ext cx="13855" cy="2587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C2C7536-C16C-4CA0-9642-66E125AB87FB}"/>
              </a:ext>
            </a:extLst>
          </p:cNvPr>
          <p:cNvCxnSpPr/>
          <p:nvPr/>
        </p:nvCxnSpPr>
        <p:spPr>
          <a:xfrm flipV="1">
            <a:off x="4800600" y="6331178"/>
            <a:ext cx="0" cy="2326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C1DB31F-D574-4B38-9691-60A5E9A34073}"/>
              </a:ext>
            </a:extLst>
          </p:cNvPr>
          <p:cNvCxnSpPr/>
          <p:nvPr/>
        </p:nvCxnSpPr>
        <p:spPr>
          <a:xfrm flipV="1">
            <a:off x="8959318" y="6347990"/>
            <a:ext cx="0" cy="2326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EFC10205-29F3-45A9-8416-E887F91EF966}"/>
              </a:ext>
            </a:extLst>
          </p:cNvPr>
          <p:cNvCxnSpPr/>
          <p:nvPr/>
        </p:nvCxnSpPr>
        <p:spPr>
          <a:xfrm flipV="1">
            <a:off x="13032059" y="6331178"/>
            <a:ext cx="0" cy="2326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6943818" cy="291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Угрозы</a:t>
            </a:r>
            <a:r>
              <a:rPr lang="en-US" sz="6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безопасности информации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48701" y="1666457"/>
            <a:ext cx="6675025" cy="733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Хищение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копирование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) информации</a:t>
            </a:r>
          </a:p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Уничтожение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информации</a:t>
            </a:r>
          </a:p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Модификация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искажение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) информации</a:t>
            </a:r>
          </a:p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Нарушение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доступности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блокирование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) информации</a:t>
            </a:r>
          </a:p>
          <a:p>
            <a:pPr marL="697154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Отрицание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подлинности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информации</a:t>
            </a:r>
          </a:p>
          <a:p>
            <a:pPr marL="697155" lvl="1" indent="-348577">
              <a:lnSpc>
                <a:spcPts val="4843"/>
              </a:lnSpc>
              <a:buFont typeface="Arial"/>
              <a:buChar char="•"/>
            </a:pP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Навязывание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ложной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информации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13129" y="1028700"/>
            <a:ext cx="7546171" cy="8229600"/>
            <a:chOff x="0" y="0"/>
            <a:chExt cx="29374374" cy="32034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3629" y="1219200"/>
            <a:ext cx="7546171" cy="8229600"/>
            <a:chOff x="0" y="0"/>
            <a:chExt cx="29374374" cy="320347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374374" cy="32034702"/>
            </a:xfrm>
            <a:custGeom>
              <a:avLst/>
              <a:gdLst/>
              <a:ahLst/>
              <a:cxnLst/>
              <a:rect l="l" t="t" r="r" b="b"/>
              <a:pathLst>
                <a:path w="29374374" h="32034702">
                  <a:moveTo>
                    <a:pt x="29249914" y="59690"/>
                  </a:moveTo>
                  <a:cubicBezTo>
                    <a:pt x="29285474" y="59690"/>
                    <a:pt x="29314685" y="88900"/>
                    <a:pt x="29314685" y="124460"/>
                  </a:cubicBezTo>
                  <a:lnTo>
                    <a:pt x="29314685" y="31910241"/>
                  </a:lnTo>
                  <a:cubicBezTo>
                    <a:pt x="29314685" y="31945802"/>
                    <a:pt x="29285474" y="31975013"/>
                    <a:pt x="29249914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249914" y="59690"/>
                  </a:lnTo>
                  <a:moveTo>
                    <a:pt x="292499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29249914" y="32034702"/>
                  </a:lnTo>
                  <a:cubicBezTo>
                    <a:pt x="29318496" y="32034702"/>
                    <a:pt x="29374374" y="31978823"/>
                    <a:pt x="29374374" y="31910241"/>
                  </a:cubicBezTo>
                  <a:lnTo>
                    <a:pt x="29374374" y="124460"/>
                  </a:lnTo>
                  <a:cubicBezTo>
                    <a:pt x="29374374" y="55880"/>
                    <a:pt x="29318496" y="0"/>
                    <a:pt x="29249914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48800" y="1681308"/>
            <a:ext cx="7889944" cy="7424592"/>
            <a:chOff x="0" y="0"/>
            <a:chExt cx="25806498" cy="248728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806498" cy="24872846"/>
            </a:xfrm>
            <a:custGeom>
              <a:avLst/>
              <a:gdLst/>
              <a:ahLst/>
              <a:cxnLst/>
              <a:rect l="l" t="t" r="r" b="b"/>
              <a:pathLst>
                <a:path w="25806498" h="24872846">
                  <a:moveTo>
                    <a:pt x="25682039" y="59690"/>
                  </a:moveTo>
                  <a:cubicBezTo>
                    <a:pt x="25717598" y="59690"/>
                    <a:pt x="25746808" y="88900"/>
                    <a:pt x="25746808" y="124460"/>
                  </a:cubicBezTo>
                  <a:lnTo>
                    <a:pt x="25746808" y="24748386"/>
                  </a:lnTo>
                  <a:cubicBezTo>
                    <a:pt x="25746808" y="24783946"/>
                    <a:pt x="25717598" y="24813157"/>
                    <a:pt x="25682039" y="24813157"/>
                  </a:cubicBezTo>
                  <a:lnTo>
                    <a:pt x="124460" y="24813157"/>
                  </a:lnTo>
                  <a:cubicBezTo>
                    <a:pt x="88900" y="24813157"/>
                    <a:pt x="59690" y="24783946"/>
                    <a:pt x="59690" y="247483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682039" y="59690"/>
                  </a:lnTo>
                  <a:moveTo>
                    <a:pt x="256820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4748386"/>
                  </a:lnTo>
                  <a:cubicBezTo>
                    <a:pt x="0" y="24816966"/>
                    <a:pt x="55880" y="24872846"/>
                    <a:pt x="124460" y="24872846"/>
                  </a:cubicBezTo>
                  <a:lnTo>
                    <a:pt x="25682039" y="24872846"/>
                  </a:lnTo>
                  <a:cubicBezTo>
                    <a:pt x="25750619" y="24872846"/>
                    <a:pt x="25806498" y="24816966"/>
                    <a:pt x="25806498" y="24748386"/>
                  </a:cubicBezTo>
                  <a:lnTo>
                    <a:pt x="25806498" y="124460"/>
                  </a:lnTo>
                  <a:cubicBezTo>
                    <a:pt x="25806498" y="55880"/>
                    <a:pt x="25750619" y="0"/>
                    <a:pt x="25682039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872723"/>
            <a:ext cx="7138441" cy="6399559"/>
            <a:chOff x="0" y="0"/>
            <a:chExt cx="9517921" cy="8532745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9517921" cy="7332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9"/>
                </a:lnSpc>
              </a:pP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Все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источники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угроз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безопасности информации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можно</a:t>
              </a:r>
              <a:r>
                <a:rPr lang="en-US" sz="5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5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разделить</a:t>
              </a:r>
              <a:endParaRPr lang="en-US" sz="5999" dirty="0">
                <a:solidFill>
                  <a:srgbClr val="FFFFFF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884448"/>
              <a:ext cx="9517921" cy="64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9"/>
                </a:lnSpc>
              </a:pPr>
              <a:r>
                <a:rPr lang="en-US" sz="2899" dirty="0">
                  <a:solidFill>
                    <a:srgbClr val="64C7E6"/>
                  </a:solidFill>
                  <a:latin typeface="Montserrat Medium" panose="00000600000000000000" pitchFamily="2" charset="-52"/>
                </a:rPr>
                <a:t> НА ТРИ ОСНОВНЫЕ ГРУППЫ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448800" y="2452551"/>
            <a:ext cx="7691344" cy="583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2095" lvl="1" indent="-366048">
              <a:lnSpc>
                <a:spcPts val="5086"/>
              </a:lnSpc>
              <a:buFont typeface="Arial"/>
              <a:buChar char="•"/>
            </a:pP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Обусловленные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действиями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субъекта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антропогенные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источники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)</a:t>
            </a:r>
          </a:p>
          <a:p>
            <a:pPr marL="732095" lvl="1" indent="-366048">
              <a:lnSpc>
                <a:spcPts val="5086"/>
              </a:lnSpc>
              <a:buFont typeface="Arial"/>
              <a:buChar char="•"/>
            </a:pP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Обусловленные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техническими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средствами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техногенные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источники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угрозы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)</a:t>
            </a:r>
          </a:p>
          <a:p>
            <a:pPr marL="732096" lvl="1" indent="-366048">
              <a:lnSpc>
                <a:spcPts val="5086"/>
              </a:lnSpc>
              <a:buFont typeface="Arial"/>
              <a:buChar char="•"/>
            </a:pP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Обусловленные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стихийными</a:t>
            </a:r>
            <a:r>
              <a:rPr lang="en-US" sz="339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39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источниками</a:t>
            </a:r>
            <a:endParaRPr lang="en-US" sz="339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C8FF78FF-12DA-4A6E-8612-17D98716AA31}"/>
              </a:ext>
            </a:extLst>
          </p:cNvPr>
          <p:cNvGrpSpPr/>
          <p:nvPr/>
        </p:nvGrpSpPr>
        <p:grpSpPr>
          <a:xfrm>
            <a:off x="9601200" y="1833708"/>
            <a:ext cx="7889944" cy="7424592"/>
            <a:chOff x="0" y="0"/>
            <a:chExt cx="25806498" cy="24872846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BF2A2E8-8115-44DC-B207-03562DBDF22F}"/>
                </a:ext>
              </a:extLst>
            </p:cNvPr>
            <p:cNvSpPr/>
            <p:nvPr/>
          </p:nvSpPr>
          <p:spPr>
            <a:xfrm>
              <a:off x="0" y="0"/>
              <a:ext cx="25806498" cy="24872846"/>
            </a:xfrm>
            <a:custGeom>
              <a:avLst/>
              <a:gdLst/>
              <a:ahLst/>
              <a:cxnLst/>
              <a:rect l="l" t="t" r="r" b="b"/>
              <a:pathLst>
                <a:path w="25806498" h="24872846">
                  <a:moveTo>
                    <a:pt x="25682039" y="59690"/>
                  </a:moveTo>
                  <a:cubicBezTo>
                    <a:pt x="25717598" y="59690"/>
                    <a:pt x="25746808" y="88900"/>
                    <a:pt x="25746808" y="124460"/>
                  </a:cubicBezTo>
                  <a:lnTo>
                    <a:pt x="25746808" y="24748386"/>
                  </a:lnTo>
                  <a:cubicBezTo>
                    <a:pt x="25746808" y="24783946"/>
                    <a:pt x="25717598" y="24813157"/>
                    <a:pt x="25682039" y="24813157"/>
                  </a:cubicBezTo>
                  <a:lnTo>
                    <a:pt x="124460" y="24813157"/>
                  </a:lnTo>
                  <a:cubicBezTo>
                    <a:pt x="88900" y="24813157"/>
                    <a:pt x="59690" y="24783946"/>
                    <a:pt x="59690" y="247483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682039" y="59690"/>
                  </a:lnTo>
                  <a:moveTo>
                    <a:pt x="256820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4748386"/>
                  </a:lnTo>
                  <a:cubicBezTo>
                    <a:pt x="0" y="24816966"/>
                    <a:pt x="55880" y="24872846"/>
                    <a:pt x="124460" y="24872846"/>
                  </a:cubicBezTo>
                  <a:lnTo>
                    <a:pt x="25682039" y="24872846"/>
                  </a:lnTo>
                  <a:cubicBezTo>
                    <a:pt x="25750619" y="24872846"/>
                    <a:pt x="25806498" y="24816966"/>
                    <a:pt x="25806498" y="24748386"/>
                  </a:cubicBezTo>
                  <a:lnTo>
                    <a:pt x="25806498" y="124460"/>
                  </a:lnTo>
                  <a:cubicBezTo>
                    <a:pt x="25806498" y="55880"/>
                    <a:pt x="25750619" y="0"/>
                    <a:pt x="25682039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52700" y="4356569"/>
            <a:ext cx="5260188" cy="4901731"/>
            <a:chOff x="0" y="0"/>
            <a:chExt cx="19016997" cy="177210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287681"/>
            <a:ext cx="16230600" cy="2742762"/>
            <a:chOff x="0" y="0"/>
            <a:chExt cx="21640800" cy="3657017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21640800" cy="271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40"/>
                </a:lnSpc>
              </a:pPr>
              <a:r>
                <a:rPr lang="en-US" sz="6700" dirty="0" err="1">
                  <a:solidFill>
                    <a:srgbClr val="64C7E6"/>
                  </a:solidFill>
                  <a:latin typeface="Montserrat Medium" panose="00000600000000000000" pitchFamily="2" charset="-52"/>
                </a:rPr>
                <a:t>Антропогенные</a:t>
              </a:r>
              <a:r>
                <a:rPr lang="en-US" sz="6700" dirty="0">
                  <a:solidFill>
                    <a:srgbClr val="64C7E6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6700" dirty="0" err="1">
                  <a:solidFill>
                    <a:srgbClr val="64C7E6"/>
                  </a:solidFill>
                  <a:latin typeface="Montserrat Medium" panose="00000600000000000000" pitchFamily="2" charset="-52"/>
                </a:rPr>
                <a:t>угрозы</a:t>
              </a:r>
              <a:r>
                <a:rPr lang="en-US" sz="67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– </a:t>
              </a:r>
              <a:r>
                <a:rPr lang="en-US" sz="67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вызванны</a:t>
              </a:r>
              <a:r>
                <a:rPr lang="en-US" sz="67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67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деятельностью</a:t>
              </a:r>
              <a:r>
                <a:rPr lang="en-US" sz="67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6700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человека</a:t>
              </a:r>
              <a:r>
                <a:rPr lang="en-US" sz="6700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060117"/>
              <a:ext cx="21640800" cy="59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Среди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них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исходя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из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мотивации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действий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,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можно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Montserrat Medium" panose="00000600000000000000" pitchFamily="2" charset="-52"/>
                </a:rPr>
                <a:t>выделить</a:t>
              </a:r>
              <a:r>
                <a:rPr lang="en-US" sz="2999" dirty="0">
                  <a:solidFill>
                    <a:srgbClr val="FFFFFF"/>
                  </a:solidFill>
                  <a:latin typeface="Montserrat Medium" panose="00000600000000000000" pitchFamily="2" charset="-52"/>
                </a:rPr>
                <a:t>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16742" y="4650974"/>
            <a:ext cx="4132105" cy="4349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непреднамеренные</a:t>
            </a:r>
            <a:r>
              <a:rPr lang="en-US" sz="27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угрозы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вызванные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ошибками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проектировании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информационной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системы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ее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элементов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ошибками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в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действиях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персонала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т. п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18005" y="4762500"/>
            <a:ext cx="4051357" cy="386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преднамеренные</a:t>
            </a:r>
            <a:r>
              <a:rPr lang="en-US" sz="27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угрозы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связанные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с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корыстными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идейными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или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иными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устремлениями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людей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 (</a:t>
            </a:r>
            <a:r>
              <a:rPr lang="en-US" sz="27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злоумышленников</a:t>
            </a:r>
            <a:r>
              <a:rPr lang="en-US" sz="2700" dirty="0">
                <a:solidFill>
                  <a:srgbClr val="FFFFFF"/>
                </a:solidFill>
                <a:latin typeface="Montserrat Medium" panose="00000600000000000000" pitchFamily="2" charset="-52"/>
              </a:rPr>
              <a:t>).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113590" y="4356569"/>
            <a:ext cx="5260188" cy="4901731"/>
            <a:chOff x="0" y="0"/>
            <a:chExt cx="19016997" cy="17721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743200" y="4547069"/>
            <a:ext cx="5260188" cy="4901731"/>
            <a:chOff x="0" y="0"/>
            <a:chExt cx="19016997" cy="177210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304090" y="4547069"/>
            <a:ext cx="5260188" cy="4901731"/>
            <a:chOff x="0" y="0"/>
            <a:chExt cx="19016997" cy="177210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016997" cy="17721076"/>
            </a:xfrm>
            <a:custGeom>
              <a:avLst/>
              <a:gdLst/>
              <a:ahLst/>
              <a:cxnLst/>
              <a:rect l="l" t="t" r="r" b="b"/>
              <a:pathLst>
                <a:path w="19016997" h="17721076">
                  <a:moveTo>
                    <a:pt x="18892537" y="59690"/>
                  </a:moveTo>
                  <a:cubicBezTo>
                    <a:pt x="18928097" y="59690"/>
                    <a:pt x="18957306" y="88900"/>
                    <a:pt x="18957306" y="124460"/>
                  </a:cubicBezTo>
                  <a:lnTo>
                    <a:pt x="18957306" y="17596617"/>
                  </a:lnTo>
                  <a:cubicBezTo>
                    <a:pt x="18957306" y="17632176"/>
                    <a:pt x="18928097" y="17661387"/>
                    <a:pt x="18892537" y="17661387"/>
                  </a:cubicBezTo>
                  <a:lnTo>
                    <a:pt x="124460" y="17661387"/>
                  </a:lnTo>
                  <a:cubicBezTo>
                    <a:pt x="88900" y="17661387"/>
                    <a:pt x="59690" y="17632176"/>
                    <a:pt x="59690" y="17596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92537" y="59690"/>
                  </a:lnTo>
                  <a:moveTo>
                    <a:pt x="188925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596617"/>
                  </a:lnTo>
                  <a:cubicBezTo>
                    <a:pt x="0" y="17665198"/>
                    <a:pt x="55880" y="17721076"/>
                    <a:pt x="124460" y="17721076"/>
                  </a:cubicBezTo>
                  <a:lnTo>
                    <a:pt x="18892537" y="17721076"/>
                  </a:lnTo>
                  <a:cubicBezTo>
                    <a:pt x="18961117" y="17721076"/>
                    <a:pt x="19016997" y="17665198"/>
                    <a:pt x="19016997" y="17596617"/>
                  </a:cubicBezTo>
                  <a:lnTo>
                    <a:pt x="19016997" y="124460"/>
                  </a:lnTo>
                  <a:cubicBezTo>
                    <a:pt x="19016997" y="55880"/>
                    <a:pt x="18961117" y="0"/>
                    <a:pt x="18892537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14475"/>
            <a:ext cx="6943818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 err="1">
                <a:solidFill>
                  <a:srgbClr val="64C7E6"/>
                </a:solidFill>
                <a:latin typeface="Montserrat Medium" panose="00000600000000000000" pitchFamily="2" charset="-52"/>
              </a:rPr>
              <a:t>Внешние</a:t>
            </a:r>
            <a:r>
              <a:rPr lang="en-US" sz="6400" dirty="0">
                <a:solidFill>
                  <a:srgbClr val="64C7E6"/>
                </a:solidFill>
                <a:latin typeface="Montserrat Medium" panose="00000600000000000000" pitchFamily="2" charset="-52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угрозы</a:t>
            </a:r>
            <a:endParaRPr lang="en-US" sz="6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08702" y="1781876"/>
            <a:ext cx="9215025" cy="119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577" lvl="1">
              <a:lnSpc>
                <a:spcPts val="4843"/>
              </a:lnSpc>
            </a:pPr>
            <a:r>
              <a:rPr lang="ru-RU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1.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программное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средство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4843"/>
              </a:lnSpc>
            </a:pP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536944" y="1028700"/>
            <a:ext cx="9286782" cy="8229600"/>
            <a:chOff x="0" y="0"/>
            <a:chExt cx="36149911" cy="32034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855353" y="2428875"/>
            <a:ext cx="7324973" cy="14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Некорректный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исходный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алгоритм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Неправильно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запрограммированный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исходный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алгоритм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972518" y="4328665"/>
            <a:ext cx="9215025" cy="119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3"/>
              </a:lnSpc>
            </a:pP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2.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аппаратные</a:t>
            </a:r>
            <a:r>
              <a:rPr lang="en-US" sz="3229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3229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средства</a:t>
            </a:r>
            <a:endParaRPr lang="en-US" sz="3229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>
              <a:lnSpc>
                <a:spcPts val="4843"/>
              </a:lnSpc>
            </a:pPr>
            <a:endParaRPr lang="en-US" sz="3229" dirty="0">
              <a:solidFill>
                <a:srgbClr val="FFFFFF"/>
              </a:solidFill>
              <a:latin typeface="Heebo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55353" y="5019452"/>
            <a:ext cx="7324973" cy="295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системные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ошибки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постановке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задачи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проектирования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отклонения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от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технологии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изготовления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комплектующих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изделий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и АС в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целом</a:t>
            </a:r>
            <a:endParaRPr lang="en-US" sz="2400" dirty="0">
              <a:solidFill>
                <a:srgbClr val="FFFFFF"/>
              </a:solidFill>
              <a:latin typeface="Montserrat Medium" panose="00000600000000000000" pitchFamily="2" charset="-52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нарушение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режима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эксплуатации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вызванное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внутренним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 Medium" panose="00000600000000000000" pitchFamily="2" charset="-52"/>
              </a:rPr>
              <a:t>состоянием</a:t>
            </a:r>
            <a:r>
              <a:rPr lang="en-US" sz="2400" dirty="0">
                <a:solidFill>
                  <a:srgbClr val="FFFFFF"/>
                </a:solidFill>
                <a:latin typeface="Montserrat Medium" panose="00000600000000000000" pitchFamily="2" charset="-52"/>
              </a:rPr>
              <a:t> АС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27444" y="1219200"/>
            <a:ext cx="9286782" cy="8229600"/>
            <a:chOff x="0" y="0"/>
            <a:chExt cx="36149911" cy="320347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49911" cy="32034702"/>
            </a:xfrm>
            <a:custGeom>
              <a:avLst/>
              <a:gdLst/>
              <a:ahLst/>
              <a:cxnLst/>
              <a:rect l="l" t="t" r="r" b="b"/>
              <a:pathLst>
                <a:path w="36149911" h="32034702">
                  <a:moveTo>
                    <a:pt x="36025451" y="59690"/>
                  </a:moveTo>
                  <a:cubicBezTo>
                    <a:pt x="36061011" y="59690"/>
                    <a:pt x="36090222" y="88900"/>
                    <a:pt x="36090222" y="124460"/>
                  </a:cubicBezTo>
                  <a:lnTo>
                    <a:pt x="36090222" y="31910241"/>
                  </a:lnTo>
                  <a:cubicBezTo>
                    <a:pt x="36090222" y="31945802"/>
                    <a:pt x="36061011" y="31975013"/>
                    <a:pt x="36025451" y="31975013"/>
                  </a:cubicBezTo>
                  <a:lnTo>
                    <a:pt x="124460" y="31975013"/>
                  </a:lnTo>
                  <a:cubicBezTo>
                    <a:pt x="88900" y="31975013"/>
                    <a:pt x="59690" y="31945802"/>
                    <a:pt x="59690" y="319102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025451" y="59690"/>
                  </a:lnTo>
                  <a:moveTo>
                    <a:pt x="360254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10241"/>
                  </a:lnTo>
                  <a:cubicBezTo>
                    <a:pt x="0" y="31978823"/>
                    <a:pt x="55880" y="32034702"/>
                    <a:pt x="124460" y="32034702"/>
                  </a:cubicBezTo>
                  <a:lnTo>
                    <a:pt x="36025451" y="32034702"/>
                  </a:lnTo>
                  <a:cubicBezTo>
                    <a:pt x="36094033" y="32034702"/>
                    <a:pt x="36149911" y="31978823"/>
                    <a:pt x="36149911" y="31910241"/>
                  </a:cubicBezTo>
                  <a:lnTo>
                    <a:pt x="36149911" y="124460"/>
                  </a:lnTo>
                  <a:cubicBezTo>
                    <a:pt x="36149911" y="55880"/>
                    <a:pt x="36094033" y="0"/>
                    <a:pt x="36025451" y="0"/>
                  </a:cubicBezTo>
                  <a:close/>
                </a:path>
              </a:pathLst>
            </a:custGeom>
            <a:solidFill>
              <a:srgbClr val="64C7E6">
                <a:alpha val="49804"/>
              </a:srgbClr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1028700" y="3853180"/>
            <a:ext cx="3983990" cy="0"/>
          </a:xfrm>
          <a:prstGeom prst="line">
            <a:avLst/>
          </a:prstGeom>
          <a:ln w="47625" cap="rnd">
            <a:solidFill>
              <a:srgbClr val="C7D0D8">
                <a:alpha val="73725"/>
              </a:srgbClr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886</Words>
  <Application>Microsoft Office PowerPoint</Application>
  <PresentationFormat>Произвольный</PresentationFormat>
  <Paragraphs>182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Glacial Indifference Bold</vt:lpstr>
      <vt:lpstr>Calibri</vt:lpstr>
      <vt:lpstr>Montserrat Medium</vt:lpstr>
      <vt:lpstr>Arial</vt:lpstr>
      <vt:lpstr>Heebo Regular</vt:lpstr>
      <vt:lpstr>Glacial Indifference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</dc:title>
  <cp:lastModifiedBy>Yulia P</cp:lastModifiedBy>
  <cp:revision>4</cp:revision>
  <dcterms:created xsi:type="dcterms:W3CDTF">2006-08-16T00:00:00Z</dcterms:created>
  <dcterms:modified xsi:type="dcterms:W3CDTF">2022-03-05T13:55:15Z</dcterms:modified>
  <dc:identifier>DAE46cVu-Fo</dc:identifier>
</cp:coreProperties>
</file>