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sldIdLst>
    <p:sldId id="256" r:id="rId5"/>
    <p:sldId id="257" r:id="rId6"/>
    <p:sldId id="276" r:id="rId7"/>
    <p:sldId id="271" r:id="rId8"/>
    <p:sldId id="261" r:id="rId9"/>
    <p:sldId id="260" r:id="rId10"/>
    <p:sldId id="277" r:id="rId11"/>
    <p:sldId id="278" r:id="rId12"/>
    <p:sldId id="259" r:id="rId13"/>
    <p:sldId id="267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127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069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mo.midtrans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trello.com/b/37jDXkiC/smallproject1midtranspillow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sz="5400" dirty="0"/>
              <a:t>MIDTRANS PILLOW FUNCTIONAL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 err="1"/>
              <a:t>Yulia</a:t>
            </a:r>
            <a:r>
              <a:rPr lang="en-US" dirty="0"/>
              <a:t> </a:t>
            </a:r>
            <a:r>
              <a:rPr lang="en-US" dirty="0" err="1"/>
              <a:t>Handayani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311" y="662354"/>
            <a:ext cx="9779183" cy="1325563"/>
          </a:xfrm>
        </p:spPr>
        <p:txBody>
          <a:bodyPr/>
          <a:lstStyle/>
          <a:p>
            <a:r>
              <a:rPr lang="en-US" dirty="0"/>
              <a:t>Total Test Case 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BD182A8-F602-46AA-8891-344E243EC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418630"/>
              </p:ext>
            </p:extLst>
          </p:nvPr>
        </p:nvGraphicFramePr>
        <p:xfrm>
          <a:off x="625231" y="2827605"/>
          <a:ext cx="9925540" cy="30472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81385">
                  <a:extLst>
                    <a:ext uri="{9D8B030D-6E8A-4147-A177-3AD203B41FA5}">
                      <a16:colId xmlns:a16="http://schemas.microsoft.com/office/drawing/2014/main" val="1682468831"/>
                    </a:ext>
                  </a:extLst>
                </a:gridCol>
                <a:gridCol w="2481385">
                  <a:extLst>
                    <a:ext uri="{9D8B030D-6E8A-4147-A177-3AD203B41FA5}">
                      <a16:colId xmlns:a16="http://schemas.microsoft.com/office/drawing/2014/main" val="3078704517"/>
                    </a:ext>
                  </a:extLst>
                </a:gridCol>
                <a:gridCol w="2481385">
                  <a:extLst>
                    <a:ext uri="{9D8B030D-6E8A-4147-A177-3AD203B41FA5}">
                      <a16:colId xmlns:a16="http://schemas.microsoft.com/office/drawing/2014/main" val="247547404"/>
                    </a:ext>
                  </a:extLst>
                </a:gridCol>
                <a:gridCol w="2481385">
                  <a:extLst>
                    <a:ext uri="{9D8B030D-6E8A-4147-A177-3AD203B41FA5}">
                      <a16:colId xmlns:a16="http://schemas.microsoft.com/office/drawing/2014/main" val="4210501119"/>
                    </a:ext>
                  </a:extLst>
                </a:gridCol>
              </a:tblGrid>
              <a:tr h="609442">
                <a:tc>
                  <a:txBody>
                    <a:bodyPr/>
                    <a:lstStyle/>
                    <a:p>
                      <a:r>
                        <a:rPr lang="en-US" dirty="0"/>
                        <a:t>Test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Case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Failed 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Passed 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261135"/>
                  </a:ext>
                </a:extLst>
              </a:tr>
              <a:tr h="609442"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89223"/>
                  </a:ext>
                </a:extLst>
              </a:tr>
              <a:tr h="609442"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234998"/>
                  </a:ext>
                </a:extLst>
              </a:tr>
              <a:tr h="609442">
                <a:tc>
                  <a:txBody>
                    <a:bodyPr/>
                    <a:lstStyle/>
                    <a:p>
                      <a:r>
                        <a:rPr lang="en-US" dirty="0"/>
                        <a:t>Automation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794389"/>
                  </a:ext>
                </a:extLst>
              </a:tr>
              <a:tr h="609442">
                <a:tc gridSpan="2">
                  <a:txBody>
                    <a:bodyPr/>
                    <a:lstStyle/>
                    <a:p>
                      <a:pPr algn="r"/>
                      <a:r>
                        <a:rPr lang="en-US" dirty="0"/>
                        <a:t>Total Test Case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895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What to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1728581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An e-Commerce Web Application of </a:t>
            </a:r>
            <a:r>
              <a:rPr lang="en-US" sz="3200" dirty="0" err="1"/>
              <a:t>Midtrans</a:t>
            </a:r>
            <a:r>
              <a:rPr lang="en-US" sz="3200" dirty="0"/>
              <a:t> Pillow.</a:t>
            </a:r>
          </a:p>
          <a:p>
            <a:endParaRPr lang="en-US" sz="3200" dirty="0"/>
          </a:p>
          <a:p>
            <a:r>
              <a:rPr lang="en-US" sz="3600" b="1" dirty="0"/>
              <a:t>What Feature to Test?</a:t>
            </a:r>
            <a:endParaRPr lang="en-US" sz="3200" dirty="0"/>
          </a:p>
          <a:p>
            <a:pPr marL="514350" indent="-514350">
              <a:buAutoNum type="arabicPeriod"/>
            </a:pPr>
            <a:r>
              <a:rPr lang="en-US" dirty="0"/>
              <a:t>Test Homepage Feature</a:t>
            </a:r>
          </a:p>
          <a:p>
            <a:pPr marL="514350" indent="-514350">
              <a:buAutoNum type="arabicPeriod"/>
            </a:pPr>
            <a:r>
              <a:rPr lang="en-US" dirty="0"/>
              <a:t>Test Register Feature </a:t>
            </a:r>
          </a:p>
          <a:p>
            <a:pPr marL="514350" indent="-514350">
              <a:buAutoNum type="arabicPeriod"/>
            </a:pPr>
            <a:r>
              <a:rPr lang="en-US" dirty="0"/>
              <a:t>Test Payment Feature: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2278DB-CAB8-4FAA-B495-E5EDBD2A7C5B}"/>
              </a:ext>
            </a:extLst>
          </p:cNvPr>
          <p:cNvSpPr/>
          <p:nvPr/>
        </p:nvSpPr>
        <p:spPr>
          <a:xfrm>
            <a:off x="1617785" y="5240660"/>
            <a:ext cx="7287064" cy="74558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/>
              <a:t>‘Checkout’ form, ‘Order Summary’ Detail, ‘Select Payment’ Detail, Payment detail</a:t>
            </a:r>
          </a:p>
          <a:p>
            <a:pPr algn="ctr"/>
            <a:endParaRPr 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0" y="2526318"/>
            <a:ext cx="10643509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sz="3200" dirty="0"/>
              <a:t>User can access </a:t>
            </a:r>
            <a:r>
              <a:rPr lang="en-US" sz="3200" dirty="0">
                <a:hlinkClick r:id="rId3"/>
              </a:rPr>
              <a:t>https://demo.midtrans.com/</a:t>
            </a:r>
            <a:r>
              <a:rPr lang="en-US" sz="3200" dirty="0"/>
              <a:t> properly</a:t>
            </a:r>
          </a:p>
          <a:p>
            <a:pPr marL="514350" indent="-514350">
              <a:buAutoNum type="arabicPeriod"/>
            </a:pPr>
            <a:r>
              <a:rPr lang="en-US" sz="3200" dirty="0"/>
              <a:t>User can successfully register</a:t>
            </a:r>
          </a:p>
          <a:p>
            <a:pPr marL="514350" indent="-514350">
              <a:buAutoNum type="arabicPeriod"/>
            </a:pPr>
            <a:r>
              <a:rPr lang="en-US" sz="3200" dirty="0"/>
              <a:t>User can successfully checkout product</a:t>
            </a:r>
          </a:p>
          <a:p>
            <a:pPr marL="514350" indent="-514350">
              <a:buAutoNum type="arabicPeriod"/>
            </a:pPr>
            <a:r>
              <a:rPr lang="en-US" sz="3200" dirty="0"/>
              <a:t>User can successfully make a payment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26894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/>
          <a:lstStyle/>
          <a:p>
            <a:r>
              <a:rPr lang="en-US" dirty="0"/>
              <a:t>Tools</a:t>
            </a:r>
          </a:p>
        </p:txBody>
      </p:sp>
      <p:graphicFrame>
        <p:nvGraphicFramePr>
          <p:cNvPr id="46" name="Table 11">
            <a:extLst>
              <a:ext uri="{FF2B5EF4-FFF2-40B4-BE49-F238E27FC236}">
                <a16:creationId xmlns:a16="http://schemas.microsoft.com/office/drawing/2014/main" id="{6A334FC7-BC5F-41C6-9CFB-A2749864A8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5907086"/>
              </p:ext>
            </p:extLst>
          </p:nvPr>
        </p:nvGraphicFramePr>
        <p:xfrm>
          <a:off x="750430" y="2121222"/>
          <a:ext cx="8815602" cy="3585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8534">
                  <a:extLst>
                    <a:ext uri="{9D8B030D-6E8A-4147-A177-3AD203B41FA5}">
                      <a16:colId xmlns:a16="http://schemas.microsoft.com/office/drawing/2014/main" val="2731489080"/>
                    </a:ext>
                  </a:extLst>
                </a:gridCol>
                <a:gridCol w="2938534">
                  <a:extLst>
                    <a:ext uri="{9D8B030D-6E8A-4147-A177-3AD203B41FA5}">
                      <a16:colId xmlns:a16="http://schemas.microsoft.com/office/drawing/2014/main" val="36948781"/>
                    </a:ext>
                  </a:extLst>
                </a:gridCol>
                <a:gridCol w="2938534">
                  <a:extLst>
                    <a:ext uri="{9D8B030D-6E8A-4147-A177-3AD203B41FA5}">
                      <a16:colId xmlns:a16="http://schemas.microsoft.com/office/drawing/2014/main" val="2539740379"/>
                    </a:ext>
                  </a:extLst>
                </a:gridCol>
              </a:tblGrid>
              <a:tr h="8627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TOOLS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63527"/>
                  </a:ext>
                </a:extLst>
              </a:tr>
              <a:tr h="997197">
                <a:tc>
                  <a:txBody>
                    <a:bodyPr/>
                    <a:lstStyle/>
                    <a:p>
                      <a:r>
                        <a:rPr lang="en-US" dirty="0"/>
                        <a:t>Google Chrome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Version 100.0.4896.127 (Official Build) (64-bit)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run automation script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547631"/>
                  </a:ext>
                </a:extLst>
              </a:tr>
              <a:tr h="862738">
                <a:tc>
                  <a:txBody>
                    <a:bodyPr/>
                    <a:lstStyle/>
                    <a:p>
                      <a:r>
                        <a:rPr lang="en-US" dirty="0" err="1"/>
                        <a:t>Katalon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Version 8.2.5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make automation test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759881"/>
                  </a:ext>
                </a:extLst>
              </a:tr>
              <a:tr h="862738">
                <a:tc>
                  <a:txBody>
                    <a:bodyPr/>
                    <a:lstStyle/>
                    <a:p>
                      <a:r>
                        <a:rPr lang="en-US" dirty="0"/>
                        <a:t>Trello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Version web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report defect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85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690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786619"/>
          </a:xfrm>
        </p:spPr>
        <p:txBody>
          <a:bodyPr/>
          <a:lstStyle/>
          <a:p>
            <a:pPr algn="ctr"/>
            <a:r>
              <a:rPr lang="en-US" dirty="0"/>
              <a:t>Payment </a:t>
            </a:r>
            <a:r>
              <a:rPr lang="en-US" dirty="0" err="1"/>
              <a:t>FlowChart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8A06B-52D8-C143-AE54-C8C950480C5A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2" name="Picture 41" descr="Diagram&#10;&#10;Description automatically generated">
            <a:extLst>
              <a:ext uri="{FF2B5EF4-FFF2-40B4-BE49-F238E27FC236}">
                <a16:creationId xmlns:a16="http://schemas.microsoft.com/office/drawing/2014/main" id="{B6BF6D23-5C8B-43D4-A25C-B2FBEBFA4A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230" r="47391"/>
          <a:stretch/>
        </p:blipFill>
        <p:spPr>
          <a:xfrm>
            <a:off x="7525062" y="1167619"/>
            <a:ext cx="4540114" cy="5553856"/>
          </a:xfrm>
          <a:prstGeom prst="rect">
            <a:avLst/>
          </a:prstGeom>
        </p:spPr>
      </p:pic>
      <p:pic>
        <p:nvPicPr>
          <p:cNvPr id="40" name="Content Placeholder 39" descr="Diagram&#10;&#10;Description automatically generated">
            <a:extLst>
              <a:ext uri="{FF2B5EF4-FFF2-40B4-BE49-F238E27FC236}">
                <a16:creationId xmlns:a16="http://schemas.microsoft.com/office/drawing/2014/main" id="{B690F2F3-C6AB-4D68-957F-8A13BBB2F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b="55184"/>
          <a:stretch/>
        </p:blipFill>
        <p:spPr>
          <a:xfrm>
            <a:off x="119920" y="1304144"/>
            <a:ext cx="7600013" cy="5553856"/>
          </a:xfrm>
        </p:spPr>
      </p:pic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68456"/>
            <a:ext cx="10565676" cy="958317"/>
          </a:xfrm>
        </p:spPr>
        <p:txBody>
          <a:bodyPr/>
          <a:lstStyle/>
          <a:p>
            <a:r>
              <a:rPr lang="en-US" dirty="0"/>
              <a:t>Positive Test Case Summary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89BCB66-C306-4FF4-A7B9-E65684DF32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8992111"/>
              </p:ext>
            </p:extLst>
          </p:nvPr>
        </p:nvGraphicFramePr>
        <p:xfrm>
          <a:off x="380999" y="1631851"/>
          <a:ext cx="11430000" cy="487355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90708">
                  <a:extLst>
                    <a:ext uri="{9D8B030D-6E8A-4147-A177-3AD203B41FA5}">
                      <a16:colId xmlns:a16="http://schemas.microsoft.com/office/drawing/2014/main" val="1134742665"/>
                    </a:ext>
                  </a:extLst>
                </a:gridCol>
                <a:gridCol w="3251641">
                  <a:extLst>
                    <a:ext uri="{9D8B030D-6E8A-4147-A177-3AD203B41FA5}">
                      <a16:colId xmlns:a16="http://schemas.microsoft.com/office/drawing/2014/main" val="2045420705"/>
                    </a:ext>
                  </a:extLst>
                </a:gridCol>
                <a:gridCol w="3368351">
                  <a:extLst>
                    <a:ext uri="{9D8B030D-6E8A-4147-A177-3AD203B41FA5}">
                      <a16:colId xmlns:a16="http://schemas.microsoft.com/office/drawing/2014/main" val="3603588534"/>
                    </a:ext>
                  </a:extLst>
                </a:gridCol>
                <a:gridCol w="3019300">
                  <a:extLst>
                    <a:ext uri="{9D8B030D-6E8A-4147-A177-3AD203B41FA5}">
                      <a16:colId xmlns:a16="http://schemas.microsoft.com/office/drawing/2014/main" val="316626949"/>
                    </a:ext>
                  </a:extLst>
                </a:gridCol>
              </a:tblGrid>
              <a:tr h="2948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/>
                        <a:t>NO Test Case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/>
                        <a:t>Test Case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/>
                        <a:t>Steps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/>
                        <a:t>Expected Result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0376383"/>
                  </a:ext>
                </a:extLst>
              </a:tr>
              <a:tr h="501184">
                <a:tc>
                  <a:txBody>
                    <a:bodyPr/>
                    <a:lstStyle/>
                    <a:p>
                      <a:r>
                        <a:rPr lang="en-US" sz="1400" dirty="0"/>
                        <a:t>TC01 - TC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User Open </a:t>
                      </a:r>
                      <a:r>
                        <a:rPr lang="en-US" sz="1400" dirty="0" err="1"/>
                        <a:t>Midtrans</a:t>
                      </a:r>
                      <a:r>
                        <a:rPr lang="en-US" sz="1400" dirty="0"/>
                        <a:t> Pillow Web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Navigate to URL https://demo.midtrans.com/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Homepage shown properly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4036679"/>
                  </a:ext>
                </a:extLst>
              </a:tr>
              <a:tr h="838259">
                <a:tc>
                  <a:txBody>
                    <a:bodyPr/>
                    <a:lstStyle/>
                    <a:p>
                      <a:r>
                        <a:rPr lang="en-US" sz="1400" dirty="0"/>
                        <a:t>TC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User input data on checkout form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Click Buy Now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Input valid data on customer details fields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400" dirty="0"/>
                        <a:t>User can see shopping cart and customer detail on checkout form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400" dirty="0"/>
                        <a:t>User successfully input data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8367955"/>
                  </a:ext>
                </a:extLst>
              </a:tr>
              <a:tr h="707554">
                <a:tc>
                  <a:txBody>
                    <a:bodyPr/>
                    <a:lstStyle/>
                    <a:p>
                      <a:r>
                        <a:rPr lang="en-US" sz="1400" dirty="0"/>
                        <a:t>TC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User successfully directed to order summary detail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Click ‘checkout’ button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User can see order detail and shipping detail with data same as checkout input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7627061"/>
                  </a:ext>
                </a:extLst>
              </a:tr>
              <a:tr h="501184">
                <a:tc>
                  <a:txBody>
                    <a:bodyPr/>
                    <a:lstStyle/>
                    <a:p>
                      <a:r>
                        <a:rPr lang="en-US" sz="1400" dirty="0"/>
                        <a:t>TC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User successfully directed to ‘select payment’ detail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Click ‘Continue’ button on ‘order summary’ detail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User can see payment methods with promo and without promo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628808"/>
                  </a:ext>
                </a:extLst>
              </a:tr>
              <a:tr h="65037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User select payment method with promo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credit/debit card payment method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User can amount reduced, order ID and 5 promos on ‘credit/debit card’ detail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5210712"/>
                  </a:ext>
                </a:extLst>
              </a:tr>
              <a:tr h="65037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User select payment method without promo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other payment method except credit/debit card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User can see normal amount and order ID on ‘payment method’ detail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0555964"/>
                  </a:ext>
                </a:extLst>
              </a:tr>
              <a:tr h="58076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User successfully paid a payment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Click ‘Pay Now’ and Complete payment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Transaction is successful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6289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68456"/>
            <a:ext cx="10565676" cy="958317"/>
          </a:xfrm>
        </p:spPr>
        <p:txBody>
          <a:bodyPr/>
          <a:lstStyle/>
          <a:p>
            <a:r>
              <a:rPr lang="en-US" dirty="0"/>
              <a:t>Negative Test Case Summary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89BCB66-C306-4FF4-A7B9-E65684DF32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3363958"/>
              </p:ext>
            </p:extLst>
          </p:nvPr>
        </p:nvGraphicFramePr>
        <p:xfrm>
          <a:off x="380999" y="1631851"/>
          <a:ext cx="11430000" cy="481689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90708">
                  <a:extLst>
                    <a:ext uri="{9D8B030D-6E8A-4147-A177-3AD203B41FA5}">
                      <a16:colId xmlns:a16="http://schemas.microsoft.com/office/drawing/2014/main" val="1134742665"/>
                    </a:ext>
                  </a:extLst>
                </a:gridCol>
                <a:gridCol w="3251641">
                  <a:extLst>
                    <a:ext uri="{9D8B030D-6E8A-4147-A177-3AD203B41FA5}">
                      <a16:colId xmlns:a16="http://schemas.microsoft.com/office/drawing/2014/main" val="2045420705"/>
                    </a:ext>
                  </a:extLst>
                </a:gridCol>
                <a:gridCol w="3368351">
                  <a:extLst>
                    <a:ext uri="{9D8B030D-6E8A-4147-A177-3AD203B41FA5}">
                      <a16:colId xmlns:a16="http://schemas.microsoft.com/office/drawing/2014/main" val="3603588534"/>
                    </a:ext>
                  </a:extLst>
                </a:gridCol>
                <a:gridCol w="3019300">
                  <a:extLst>
                    <a:ext uri="{9D8B030D-6E8A-4147-A177-3AD203B41FA5}">
                      <a16:colId xmlns:a16="http://schemas.microsoft.com/office/drawing/2014/main" val="316626949"/>
                    </a:ext>
                  </a:extLst>
                </a:gridCol>
              </a:tblGrid>
              <a:tr h="2779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NO Test Case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Test Case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Steps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Expected Result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0376383"/>
                  </a:ext>
                </a:extLst>
              </a:tr>
              <a:tr h="848434">
                <a:tc>
                  <a:txBody>
                    <a:bodyPr/>
                    <a:lstStyle/>
                    <a:p>
                      <a:r>
                        <a:rPr lang="en-US" sz="1200" dirty="0"/>
                        <a:t>TC01 - TC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User input invalid data on checkout form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On customer details, Input invalid 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dirty="0"/>
                        <a:t>Email Format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dirty="0"/>
                        <a:t>Phone No Format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dirty="0"/>
                        <a:t>Postal Code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User failed to checkout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4036679"/>
                  </a:ext>
                </a:extLst>
              </a:tr>
              <a:tr h="331764">
                <a:tc>
                  <a:txBody>
                    <a:bodyPr/>
                    <a:lstStyle/>
                    <a:p>
                      <a:r>
                        <a:rPr lang="en-US" sz="1200" dirty="0"/>
                        <a:t>TC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User cancel checkout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Click ‘cancel’ button on checkout form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User directed to landing page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8367955"/>
                  </a:ext>
                </a:extLst>
              </a:tr>
              <a:tr h="776851">
                <a:tc>
                  <a:txBody>
                    <a:bodyPr/>
                    <a:lstStyle/>
                    <a:p>
                      <a:r>
                        <a:rPr lang="en-US" sz="1200" dirty="0"/>
                        <a:t>TC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User select payment with 'credit/debit card' without input credential credit card data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dirty="0"/>
                        <a:t>User not input card number, expiry date and CVV field on ‘credit/debit card’ detail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dirty="0"/>
                        <a:t>Click ‘Pay Now’ button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Shown Red Text on Card Number, Expiry Date and CVV Field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7627061"/>
                  </a:ext>
                </a:extLst>
              </a:tr>
              <a:tr h="468102">
                <a:tc>
                  <a:txBody>
                    <a:bodyPr/>
                    <a:lstStyle/>
                    <a:p>
                      <a:r>
                        <a:rPr lang="en-US" sz="1200" dirty="0"/>
                        <a:t>TC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User failed paid using denied credit/debit card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dirty="0"/>
                        <a:t>Input invalid credential credit card data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dirty="0"/>
                        <a:t>Click ‘pay now’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dirty="0"/>
                        <a:t>Input password on issuing bank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dirty="0"/>
                        <a:t>Click ‘ok’ button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Transaction Failed</a:t>
                      </a:r>
                    </a:p>
                    <a:p>
                      <a:endParaRPr lang="en-US" sz="1200" dirty="0"/>
                    </a:p>
                    <a:p>
                      <a:r>
                        <a:rPr lang="en-US" sz="1200" dirty="0"/>
                        <a:t>Error message "Your card got declined by the bank"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628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User cancel payment on issuing bank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dirty="0"/>
                        <a:t>User already directed to Issuing Bank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dirty="0"/>
                        <a:t>Input password on issuing bank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dirty="0"/>
                        <a:t>Click ‘cancel’ button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Transaction Failed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5210712"/>
                  </a:ext>
                </a:extLst>
              </a:tr>
              <a:tr h="591068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User select '</a:t>
                      </a:r>
                      <a:r>
                        <a:rPr lang="en-US" sz="1200" dirty="0" err="1"/>
                        <a:t>klikbca</a:t>
                      </a:r>
                      <a:r>
                        <a:rPr lang="en-US" sz="1200" dirty="0"/>
                        <a:t>' payment method without input </a:t>
                      </a:r>
                      <a:r>
                        <a:rPr lang="en-US" sz="1200" dirty="0" err="1"/>
                        <a:t>klikbca</a:t>
                      </a:r>
                      <a:r>
                        <a:rPr lang="en-US" sz="1200" dirty="0"/>
                        <a:t> user </a:t>
                      </a:r>
                      <a:r>
                        <a:rPr lang="en-US" sz="1200" dirty="0" err="1"/>
                        <a:t>iID</a:t>
                      </a:r>
                      <a:endParaRPr lang="en-US" sz="12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Don't Input '</a:t>
                      </a:r>
                      <a:r>
                        <a:rPr lang="en-US" sz="1200" dirty="0" err="1"/>
                        <a:t>KlikBCA</a:t>
                      </a:r>
                      <a:r>
                        <a:rPr lang="en-US" sz="1200" dirty="0"/>
                        <a:t> User ID’ field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Shown Red Text on </a:t>
                      </a:r>
                      <a:r>
                        <a:rPr lang="en-US" sz="1200" dirty="0" err="1"/>
                        <a:t>KlikBCA</a:t>
                      </a:r>
                      <a:r>
                        <a:rPr lang="en-US" sz="1200" dirty="0"/>
                        <a:t> User ID Field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0555964"/>
                  </a:ext>
                </a:extLst>
              </a:tr>
              <a:tr h="52780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User select '</a:t>
                      </a:r>
                      <a:r>
                        <a:rPr lang="en-US" sz="1200" dirty="0" err="1"/>
                        <a:t>klikbca</a:t>
                      </a:r>
                      <a:r>
                        <a:rPr lang="en-US" sz="1200" dirty="0"/>
                        <a:t>' payment method with input </a:t>
                      </a:r>
                      <a:r>
                        <a:rPr lang="en-US" sz="1200" dirty="0" err="1"/>
                        <a:t>klikbca</a:t>
                      </a:r>
                      <a:r>
                        <a:rPr lang="en-US" sz="1200" dirty="0"/>
                        <a:t> user id &gt;10 characters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Input 12345678900000000000000000000 on '</a:t>
                      </a:r>
                      <a:r>
                        <a:rPr lang="en-US" sz="1200" dirty="0" err="1"/>
                        <a:t>KlikBCA</a:t>
                      </a:r>
                      <a:r>
                        <a:rPr lang="en-US" sz="1200" dirty="0"/>
                        <a:t> User ID’ field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Shown error message 'Error! Payment data is invalid'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6289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0443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68456"/>
            <a:ext cx="10565676" cy="958317"/>
          </a:xfrm>
        </p:spPr>
        <p:txBody>
          <a:bodyPr/>
          <a:lstStyle/>
          <a:p>
            <a:r>
              <a:rPr lang="en-US" dirty="0"/>
              <a:t>Automation Test Case Summary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89BCB66-C306-4FF4-A7B9-E65684DF32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7314230"/>
              </p:ext>
            </p:extLst>
          </p:nvPr>
        </p:nvGraphicFramePr>
        <p:xfrm>
          <a:off x="380999" y="1631851"/>
          <a:ext cx="11430000" cy="411841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29155">
                  <a:extLst>
                    <a:ext uri="{9D8B030D-6E8A-4147-A177-3AD203B41FA5}">
                      <a16:colId xmlns:a16="http://schemas.microsoft.com/office/drawing/2014/main" val="1134742665"/>
                    </a:ext>
                  </a:extLst>
                </a:gridCol>
                <a:gridCol w="3460652">
                  <a:extLst>
                    <a:ext uri="{9D8B030D-6E8A-4147-A177-3AD203B41FA5}">
                      <a16:colId xmlns:a16="http://schemas.microsoft.com/office/drawing/2014/main" val="2045420705"/>
                    </a:ext>
                  </a:extLst>
                </a:gridCol>
                <a:gridCol w="4065563">
                  <a:extLst>
                    <a:ext uri="{9D8B030D-6E8A-4147-A177-3AD203B41FA5}">
                      <a16:colId xmlns:a16="http://schemas.microsoft.com/office/drawing/2014/main" val="3603588534"/>
                    </a:ext>
                  </a:extLst>
                </a:gridCol>
                <a:gridCol w="2174630">
                  <a:extLst>
                    <a:ext uri="{9D8B030D-6E8A-4147-A177-3AD203B41FA5}">
                      <a16:colId xmlns:a16="http://schemas.microsoft.com/office/drawing/2014/main" val="316626949"/>
                    </a:ext>
                  </a:extLst>
                </a:gridCol>
              </a:tblGrid>
              <a:tr h="2779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NO Test Case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Test Case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Steps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Status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0376383"/>
                  </a:ext>
                </a:extLst>
              </a:tr>
              <a:tr h="366519">
                <a:tc>
                  <a:txBody>
                    <a:bodyPr/>
                    <a:lstStyle/>
                    <a:p>
                      <a:r>
                        <a:rPr lang="en-US" sz="1200" dirty="0"/>
                        <a:t>TC01 - TC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User directed to order summary from checkout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FontTx/>
                        <a:buAutoNum type="arabicPeriod"/>
                      </a:pPr>
                      <a:r>
                        <a:rPr lang="en-US" sz="1200" dirty="0"/>
                        <a:t>Click ‘buy now’ button</a:t>
                      </a:r>
                    </a:p>
                    <a:p>
                      <a:pPr marL="228600" indent="-228600">
                        <a:buFontTx/>
                        <a:buAutoNum type="arabicPeriod"/>
                      </a:pPr>
                      <a:r>
                        <a:rPr lang="en-US" sz="1200" dirty="0"/>
                        <a:t>Input data on checkout form: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     - Verify shopping cart &amp; customer detail</a:t>
                      </a:r>
                    </a:p>
                    <a:p>
                      <a:pPr marL="228600" indent="-228600">
                        <a:buFontTx/>
                        <a:buAutoNum type="arabicPeriod" startAt="3"/>
                      </a:pPr>
                      <a:r>
                        <a:rPr lang="en-US" sz="1200" dirty="0"/>
                        <a:t>Click ‘checkout’ button</a:t>
                      </a:r>
                    </a:p>
                    <a:p>
                      <a:pPr marL="228600" indent="-228600">
                        <a:buFontTx/>
                        <a:buAutoNum type="arabicPeriod" startAt="3"/>
                      </a:pPr>
                      <a:r>
                        <a:rPr lang="en-US" sz="1200" dirty="0"/>
                        <a:t>Direct to ‘Order summary’ detail: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      - Verify amount &amp; order 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      - Verify tab order detail &amp; tab shipping detail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Success running script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4036679"/>
                  </a:ext>
                </a:extLst>
              </a:tr>
              <a:tr h="331764">
                <a:tc>
                  <a:txBody>
                    <a:bodyPr/>
                    <a:lstStyle/>
                    <a:p>
                      <a:r>
                        <a:rPr lang="en-US" sz="1200" dirty="0"/>
                        <a:t>TC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User pay with Credit/Debit card payment method with promo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FontTx/>
                        <a:buAutoNum type="arabicPeriod"/>
                      </a:pPr>
                      <a:r>
                        <a:rPr lang="en-US" sz="1200" dirty="0"/>
                        <a:t>Click ‘Continue’ Button on Order Summary</a:t>
                      </a:r>
                    </a:p>
                    <a:p>
                      <a:pPr marL="228600" indent="-228600">
                        <a:buFontTx/>
                        <a:buAutoNum type="arabicPeriod"/>
                      </a:pPr>
                      <a:r>
                        <a:rPr lang="en-US" sz="1200" dirty="0"/>
                        <a:t>Select ‘credit/debit card’ Payment</a:t>
                      </a:r>
                    </a:p>
                    <a:p>
                      <a:pPr marL="228600" indent="-228600">
                        <a:buFontTx/>
                        <a:buAutoNum type="arabicPeriod"/>
                      </a:pPr>
                      <a:r>
                        <a:rPr lang="en-US" sz="1200" dirty="0"/>
                        <a:t>Direct to credit/debit card detail: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      - verify amount &amp; order 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      - Input Credit card credential data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      - verify 5 promos is </a:t>
                      </a:r>
                      <a:r>
                        <a:rPr lang="en-US" sz="1200" dirty="0" err="1"/>
                        <a:t>checkedable</a:t>
                      </a:r>
                      <a:endParaRPr lang="en-US" sz="120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      - verify email &amp; phone number</a:t>
                      </a:r>
                    </a:p>
                    <a:p>
                      <a:pPr marL="228600" indent="-228600">
                        <a:buFontTx/>
                        <a:buAutoNum type="arabicPeriod" startAt="3"/>
                      </a:pPr>
                      <a:r>
                        <a:rPr lang="en-US" sz="1200" dirty="0"/>
                        <a:t>Click ‘Pay Now’ </a:t>
                      </a:r>
                    </a:p>
                    <a:p>
                      <a:pPr marL="228600" indent="-228600">
                        <a:buFontTx/>
                        <a:buAutoNum type="arabicPeriod" startAt="3"/>
                      </a:pPr>
                      <a:r>
                        <a:rPr lang="en-US" sz="1200" dirty="0"/>
                        <a:t>Directed to Issuing Bank: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     - verify amount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     - input password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5.  Click ‘OK’ Button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6.  Transaction is successful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Success running script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8367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6200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904652"/>
            <a:ext cx="6245912" cy="2387600"/>
          </a:xfrm>
        </p:spPr>
        <p:txBody>
          <a:bodyPr/>
          <a:lstStyle/>
          <a:p>
            <a:r>
              <a:rPr lang="en-US" dirty="0"/>
              <a:t>Failed Test Case Report</a:t>
            </a:r>
          </a:p>
        </p:txBody>
      </p:sp>
      <p:sp>
        <p:nvSpPr>
          <p:cNvPr id="3" name="Arrow: Right 2">
            <a:hlinkClick r:id="rId2"/>
            <a:extLst>
              <a:ext uri="{FF2B5EF4-FFF2-40B4-BE49-F238E27FC236}">
                <a16:creationId xmlns:a16="http://schemas.microsoft.com/office/drawing/2014/main" id="{70069596-7996-479C-A07B-0140F3FC3464}"/>
              </a:ext>
            </a:extLst>
          </p:cNvPr>
          <p:cNvSpPr/>
          <p:nvPr/>
        </p:nvSpPr>
        <p:spPr>
          <a:xfrm>
            <a:off x="1336432" y="3193366"/>
            <a:ext cx="5134706" cy="18288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Click here, go to Trello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423</TotalTime>
  <Words>763</Words>
  <Application>Microsoft Office PowerPoint</Application>
  <PresentationFormat>Widescreen</PresentationFormat>
  <Paragraphs>151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Tenorite</vt:lpstr>
      <vt:lpstr>Office Theme</vt:lpstr>
      <vt:lpstr>MIDTRANS PILLOW FUNCTIONAL TESTING</vt:lpstr>
      <vt:lpstr>What to Test?</vt:lpstr>
      <vt:lpstr>Functional Requirement</vt:lpstr>
      <vt:lpstr>Tools</vt:lpstr>
      <vt:lpstr>Payment FlowChart</vt:lpstr>
      <vt:lpstr>Positive Test Case Summary</vt:lpstr>
      <vt:lpstr>Negative Test Case Summary</vt:lpstr>
      <vt:lpstr>Automation Test Case Summary</vt:lpstr>
      <vt:lpstr>Failed Test Case Report</vt:lpstr>
      <vt:lpstr>Total Test Case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MIDTRANS PILLOW WEB TESTING</dc:title>
  <dc:creator>Roby Oktasaputra, S.Kom</dc:creator>
  <cp:lastModifiedBy>Roby Oktasaputra, S.Kom</cp:lastModifiedBy>
  <cp:revision>35</cp:revision>
  <dcterms:created xsi:type="dcterms:W3CDTF">2022-04-26T13:28:26Z</dcterms:created>
  <dcterms:modified xsi:type="dcterms:W3CDTF">2022-04-26T20:31:43Z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