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76" r:id="rId7"/>
    <p:sldId id="271" r:id="rId8"/>
    <p:sldId id="261" r:id="rId9"/>
    <p:sldId id="260" r:id="rId10"/>
    <p:sldId id="277" r:id="rId11"/>
    <p:sldId id="278" r:id="rId12"/>
    <p:sldId id="267" r:id="rId13"/>
    <p:sldId id="259" r:id="rId14"/>
    <p:sldId id="288" r:id="rId15"/>
    <p:sldId id="279" r:id="rId16"/>
    <p:sldId id="280" r:id="rId17"/>
    <p:sldId id="283" r:id="rId18"/>
    <p:sldId id="282" r:id="rId19"/>
    <p:sldId id="284" r:id="rId20"/>
    <p:sldId id="287" r:id="rId21"/>
    <p:sldId id="286" r:id="rId22"/>
    <p:sldId id="281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3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27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93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69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91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09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77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32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43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41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37jDXkiC/smallproject1midtranspillow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midtran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midtran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ashboard.midtrans.com/registe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sz="5400" dirty="0"/>
              <a:t>MIDTRANS PILLOW FUNCTIONAL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 err="1"/>
              <a:t>Yulia</a:t>
            </a:r>
            <a:r>
              <a:rPr lang="en-US" dirty="0"/>
              <a:t> </a:t>
            </a:r>
            <a:r>
              <a:rPr lang="en-US" dirty="0" err="1"/>
              <a:t>Handayani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904652"/>
            <a:ext cx="6245912" cy="2387600"/>
          </a:xfrm>
        </p:spPr>
        <p:txBody>
          <a:bodyPr/>
          <a:lstStyle/>
          <a:p>
            <a:r>
              <a:rPr lang="en-US" dirty="0"/>
              <a:t>Failed Test Case Report</a:t>
            </a:r>
          </a:p>
        </p:txBody>
      </p:sp>
      <p:sp>
        <p:nvSpPr>
          <p:cNvPr id="3" name="Arrow: Right 2">
            <a:hlinkClick r:id="rId2"/>
            <a:extLst>
              <a:ext uri="{FF2B5EF4-FFF2-40B4-BE49-F238E27FC236}">
                <a16:creationId xmlns:a16="http://schemas.microsoft.com/office/drawing/2014/main" id="{70069596-7996-479C-A07B-0140F3FC3464}"/>
              </a:ext>
            </a:extLst>
          </p:cNvPr>
          <p:cNvSpPr/>
          <p:nvPr/>
        </p:nvSpPr>
        <p:spPr>
          <a:xfrm>
            <a:off x="1336432" y="3193366"/>
            <a:ext cx="5134706" cy="18288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Click here, go to Trello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005B59-1AD5-00A9-00E6-ABE469431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348" y="1223891"/>
            <a:ext cx="7439023" cy="510957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DCF04D5-7015-51DD-3B67-3C2D44A0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01" y="296594"/>
            <a:ext cx="9779183" cy="702212"/>
          </a:xfrm>
        </p:spPr>
        <p:txBody>
          <a:bodyPr/>
          <a:lstStyle/>
          <a:p>
            <a:r>
              <a:rPr lang="en-US" dirty="0"/>
              <a:t>Report TS01 - Homepage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C7B889-0389-7AC0-5E5F-DAC6C8F38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345" y="1223891"/>
            <a:ext cx="7439023" cy="51095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76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CF04D5-7015-51DD-3B67-3C2D44A0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33" y="276417"/>
            <a:ext cx="9779183" cy="636639"/>
          </a:xfrm>
        </p:spPr>
        <p:txBody>
          <a:bodyPr/>
          <a:lstStyle/>
          <a:p>
            <a:r>
              <a:rPr lang="en-US" dirty="0"/>
              <a:t>Report TS02 - Register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6AF6E6-A0FC-650D-6D91-96DF35EA0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47" y="1265506"/>
            <a:ext cx="7439025" cy="505674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6027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CF04D5-7015-51DD-3B67-3C2D44A0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33" y="277762"/>
            <a:ext cx="9779183" cy="666135"/>
          </a:xfrm>
        </p:spPr>
        <p:txBody>
          <a:bodyPr/>
          <a:lstStyle/>
          <a:p>
            <a:r>
              <a:rPr lang="en-US" dirty="0"/>
              <a:t>Report TS03 - Checkout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347726-68C5-06BB-06D0-A5486DD1D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31" y="1223889"/>
            <a:ext cx="7387549" cy="514877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848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CF04D5-7015-51DD-3B67-3C2D44A0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32" y="291532"/>
            <a:ext cx="10696073" cy="707274"/>
          </a:xfrm>
        </p:spPr>
        <p:txBody>
          <a:bodyPr/>
          <a:lstStyle/>
          <a:p>
            <a:r>
              <a:rPr lang="en-US" dirty="0"/>
              <a:t>Report TS03 – Method – Credit/Debit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0AA0E1-87CD-C409-9EEB-C489CC25B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572" y="1223888"/>
            <a:ext cx="5026855" cy="534257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2900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CF04D5-7015-51DD-3B67-3C2D44A0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21" y="247403"/>
            <a:ext cx="9779183" cy="660009"/>
          </a:xfrm>
        </p:spPr>
        <p:txBody>
          <a:bodyPr anchor="b">
            <a:noAutofit/>
          </a:bodyPr>
          <a:lstStyle/>
          <a:p>
            <a:r>
              <a:rPr lang="en-US" sz="4400" dirty="0"/>
              <a:t>Report TS03 – Method - Bank Transfer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93E745-E5F8-B6FE-4D08-85E0EBEAC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028" y="1167618"/>
            <a:ext cx="7287063" cy="517691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804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CF04D5-7015-51DD-3B67-3C2D44A0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32" y="291532"/>
            <a:ext cx="10696073" cy="707274"/>
          </a:xfrm>
        </p:spPr>
        <p:txBody>
          <a:bodyPr/>
          <a:lstStyle/>
          <a:p>
            <a:r>
              <a:rPr lang="en-US" dirty="0"/>
              <a:t>Report TS03 – Method – </a:t>
            </a:r>
            <a:r>
              <a:rPr lang="en-US" dirty="0" err="1"/>
              <a:t>eWallet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3EED57-8F0D-B743-D39E-68B6AF51A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664" y="1208943"/>
            <a:ext cx="7717375" cy="51435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5470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CF04D5-7015-51DD-3B67-3C2D44A0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34194"/>
            <a:ext cx="9779183" cy="636639"/>
          </a:xfrm>
        </p:spPr>
        <p:txBody>
          <a:bodyPr anchor="b">
            <a:noAutofit/>
          </a:bodyPr>
          <a:lstStyle/>
          <a:p>
            <a:r>
              <a:rPr lang="en-US" sz="4400" dirty="0"/>
              <a:t>Report TS03 – Method – OCTO Clicks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9C3888-E499-FFFD-3AEB-C6D1BEC23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319" y="1232154"/>
            <a:ext cx="7624752" cy="52704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48416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CF04D5-7015-51DD-3B67-3C2D44A0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32" y="291532"/>
            <a:ext cx="10696073" cy="707274"/>
          </a:xfrm>
        </p:spPr>
        <p:txBody>
          <a:bodyPr/>
          <a:lstStyle/>
          <a:p>
            <a:r>
              <a:rPr lang="en-US" dirty="0"/>
              <a:t>Report TS03 – Method – Mart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892EF-5A2D-E5D2-0AC3-D5212C401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663" y="1208943"/>
            <a:ext cx="7717375" cy="51435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2320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CF04D5-7015-51DD-3B67-3C2D44A0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28" y="263310"/>
            <a:ext cx="9779183" cy="702212"/>
          </a:xfrm>
        </p:spPr>
        <p:txBody>
          <a:bodyPr/>
          <a:lstStyle/>
          <a:p>
            <a:r>
              <a:rPr lang="en-US" dirty="0"/>
              <a:t>Report TS03 – Method - </a:t>
            </a:r>
            <a:r>
              <a:rPr lang="en-US" dirty="0" err="1"/>
              <a:t>Akulaku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BC04C6-A4F2-2455-771E-3508CECC8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1223890"/>
            <a:ext cx="7308386" cy="514877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374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What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728581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An e-Commerce Web Application of </a:t>
            </a:r>
            <a:r>
              <a:rPr lang="en-US" sz="3200" dirty="0" err="1"/>
              <a:t>Midtrans</a:t>
            </a:r>
            <a:r>
              <a:rPr lang="en-US" sz="3200" dirty="0"/>
              <a:t> Pillow.</a:t>
            </a:r>
          </a:p>
          <a:p>
            <a:endParaRPr lang="en-US" sz="3200" dirty="0"/>
          </a:p>
          <a:p>
            <a:r>
              <a:rPr lang="en-US" sz="3600" b="1" dirty="0"/>
              <a:t>What Feature to Test?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dirty="0"/>
              <a:t>Test Homepage Feature</a:t>
            </a:r>
          </a:p>
          <a:p>
            <a:pPr marL="514350" indent="-514350">
              <a:buAutoNum type="arabicPeriod"/>
            </a:pPr>
            <a:r>
              <a:rPr lang="en-US" dirty="0"/>
              <a:t>Test Register Feature </a:t>
            </a:r>
          </a:p>
          <a:p>
            <a:pPr marL="514350" indent="-514350">
              <a:buAutoNum type="arabicPeriod"/>
            </a:pPr>
            <a:r>
              <a:rPr lang="en-US" dirty="0"/>
              <a:t>Test Payment Feature: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278DB-CAB8-4FAA-B495-E5EDBD2A7C5B}"/>
              </a:ext>
            </a:extLst>
          </p:cNvPr>
          <p:cNvSpPr/>
          <p:nvPr/>
        </p:nvSpPr>
        <p:spPr>
          <a:xfrm>
            <a:off x="1617785" y="5240660"/>
            <a:ext cx="7287064" cy="7455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‘Checkout’ Form, ‘Order &amp; Customer Details’, ‘Select Method’ Details, Payment Details</a:t>
            </a:r>
          </a:p>
          <a:p>
            <a:pPr algn="ctr"/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0" y="2526318"/>
            <a:ext cx="10643509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User can access </a:t>
            </a:r>
            <a:r>
              <a:rPr lang="en-US" sz="3200" dirty="0">
                <a:hlinkClick r:id="rId3"/>
              </a:rPr>
              <a:t>https://demo.midtrans.com/</a:t>
            </a:r>
            <a:r>
              <a:rPr lang="en-US" sz="3200" dirty="0"/>
              <a:t> properly</a:t>
            </a:r>
          </a:p>
          <a:p>
            <a:pPr marL="514350" indent="-514350">
              <a:buAutoNum type="arabicPeriod"/>
            </a:pPr>
            <a:r>
              <a:rPr lang="en-US" sz="3200" dirty="0"/>
              <a:t>User can successfully register</a:t>
            </a:r>
          </a:p>
          <a:p>
            <a:pPr marL="514350" indent="-514350">
              <a:buAutoNum type="arabicPeriod"/>
            </a:pPr>
            <a:r>
              <a:rPr lang="en-US" sz="3200" dirty="0"/>
              <a:t>User can successfully checkout product</a:t>
            </a:r>
          </a:p>
          <a:p>
            <a:pPr marL="514350" indent="-514350">
              <a:buAutoNum type="arabicPeriod"/>
            </a:pPr>
            <a:r>
              <a:rPr lang="en-US" sz="3200" dirty="0"/>
              <a:t>User can successfully make a payment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689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08" y="423205"/>
            <a:ext cx="8401624" cy="983566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graphicFrame>
        <p:nvGraphicFramePr>
          <p:cNvPr id="46" name="Table 11">
            <a:extLst>
              <a:ext uri="{FF2B5EF4-FFF2-40B4-BE49-F238E27FC236}">
                <a16:creationId xmlns:a16="http://schemas.microsoft.com/office/drawing/2014/main" id="{6A334FC7-BC5F-41C6-9CFB-A2749864A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831345"/>
              </p:ext>
            </p:extLst>
          </p:nvPr>
        </p:nvGraphicFramePr>
        <p:xfrm>
          <a:off x="539412" y="1952408"/>
          <a:ext cx="8815602" cy="4448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534">
                  <a:extLst>
                    <a:ext uri="{9D8B030D-6E8A-4147-A177-3AD203B41FA5}">
                      <a16:colId xmlns:a16="http://schemas.microsoft.com/office/drawing/2014/main" val="2731489080"/>
                    </a:ext>
                  </a:extLst>
                </a:gridCol>
                <a:gridCol w="2938534">
                  <a:extLst>
                    <a:ext uri="{9D8B030D-6E8A-4147-A177-3AD203B41FA5}">
                      <a16:colId xmlns:a16="http://schemas.microsoft.com/office/drawing/2014/main" val="36948781"/>
                    </a:ext>
                  </a:extLst>
                </a:gridCol>
                <a:gridCol w="2938534">
                  <a:extLst>
                    <a:ext uri="{9D8B030D-6E8A-4147-A177-3AD203B41FA5}">
                      <a16:colId xmlns:a16="http://schemas.microsoft.com/office/drawing/2014/main" val="2539740379"/>
                    </a:ext>
                  </a:extLst>
                </a:gridCol>
              </a:tblGrid>
              <a:tr h="8627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TOOLS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3527"/>
                  </a:ext>
                </a:extLst>
              </a:tr>
              <a:tr h="997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Microsoft Excel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Microsoft 365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 make test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547631"/>
                  </a:ext>
                </a:extLst>
              </a:tr>
              <a:tr h="862738">
                <a:tc>
                  <a:txBody>
                    <a:bodyPr/>
                    <a:lstStyle/>
                    <a:p>
                      <a:r>
                        <a:rPr lang="en-US" dirty="0" err="1"/>
                        <a:t>Katalon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Version 8.2.5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make automation test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59881"/>
                  </a:ext>
                </a:extLst>
              </a:tr>
              <a:tr h="862738">
                <a:tc>
                  <a:txBody>
                    <a:bodyPr/>
                    <a:lstStyle/>
                    <a:p>
                      <a:r>
                        <a:rPr lang="en-US" dirty="0"/>
                        <a:t>Google 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Version 100.0.4896.127 (Official Build) (64-bit)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run automation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5963"/>
                  </a:ext>
                </a:extLst>
              </a:tr>
              <a:tr h="862738">
                <a:tc>
                  <a:txBody>
                    <a:bodyPr/>
                    <a:lstStyle/>
                    <a:p>
                      <a:r>
                        <a:rPr lang="en-US" dirty="0"/>
                        <a:t>Trello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Version web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report defect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770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198116"/>
            <a:ext cx="10678142" cy="716279"/>
          </a:xfrm>
        </p:spPr>
        <p:txBody>
          <a:bodyPr/>
          <a:lstStyle/>
          <a:p>
            <a:pPr algn="ctr"/>
            <a:r>
              <a:rPr lang="en-US" dirty="0"/>
              <a:t>Payment </a:t>
            </a:r>
            <a:r>
              <a:rPr lang="en-US" dirty="0" err="1"/>
              <a:t>FlowChart</a:t>
            </a:r>
            <a:endParaRPr lang="en-US" dirty="0"/>
          </a:p>
        </p:txBody>
      </p:sp>
      <p:pic>
        <p:nvPicPr>
          <p:cNvPr id="93" name="Picture 92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0E705F72-66BC-98B7-8E20-7EB7BCEB4A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025"/>
          <a:stretch/>
        </p:blipFill>
        <p:spPr>
          <a:xfrm>
            <a:off x="539415" y="1180494"/>
            <a:ext cx="6789853" cy="5802778"/>
          </a:xfrm>
          <a:prstGeom prst="rect">
            <a:avLst/>
          </a:prstGeom>
        </p:spPr>
      </p:pic>
      <p:pic>
        <p:nvPicPr>
          <p:cNvPr id="95" name="Picture 9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300B21EF-D521-7CD2-4D8D-107C50E08C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t="52513"/>
          <a:stretch/>
        </p:blipFill>
        <p:spPr>
          <a:xfrm>
            <a:off x="5500468" y="893997"/>
            <a:ext cx="6152117" cy="576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68456"/>
            <a:ext cx="10565676" cy="958317"/>
          </a:xfrm>
        </p:spPr>
        <p:txBody>
          <a:bodyPr/>
          <a:lstStyle/>
          <a:p>
            <a:r>
              <a:rPr lang="en-US" dirty="0"/>
              <a:t>Positive Test Case Summary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89BCB66-C306-4FF4-A7B9-E65684DF3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346474"/>
              </p:ext>
            </p:extLst>
          </p:nvPr>
        </p:nvGraphicFramePr>
        <p:xfrm>
          <a:off x="499312" y="1644232"/>
          <a:ext cx="11193375" cy="483661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75883">
                  <a:extLst>
                    <a:ext uri="{9D8B030D-6E8A-4147-A177-3AD203B41FA5}">
                      <a16:colId xmlns:a16="http://schemas.microsoft.com/office/drawing/2014/main" val="2045420705"/>
                    </a:ext>
                  </a:extLst>
                </a:gridCol>
                <a:gridCol w="3911409">
                  <a:extLst>
                    <a:ext uri="{9D8B030D-6E8A-4147-A177-3AD203B41FA5}">
                      <a16:colId xmlns:a16="http://schemas.microsoft.com/office/drawing/2014/main" val="3603588534"/>
                    </a:ext>
                  </a:extLst>
                </a:gridCol>
                <a:gridCol w="3506083">
                  <a:extLst>
                    <a:ext uri="{9D8B030D-6E8A-4147-A177-3AD203B41FA5}">
                      <a16:colId xmlns:a16="http://schemas.microsoft.com/office/drawing/2014/main" val="316626949"/>
                    </a:ext>
                  </a:extLst>
                </a:gridCol>
              </a:tblGrid>
              <a:tr h="3095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Test Case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Steps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Expected 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376383"/>
                  </a:ext>
                </a:extLst>
              </a:tr>
              <a:tr h="401541">
                <a:tc>
                  <a:txBody>
                    <a:bodyPr/>
                    <a:lstStyle/>
                    <a:p>
                      <a:r>
                        <a:rPr lang="en-US" sz="1400" dirty="0"/>
                        <a:t>User access </a:t>
                      </a:r>
                      <a:r>
                        <a:rPr lang="en-US" sz="1400" dirty="0" err="1"/>
                        <a:t>Midtrans</a:t>
                      </a:r>
                      <a:r>
                        <a:rPr lang="en-US" sz="1400" dirty="0"/>
                        <a:t> Pillow Web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Navigate to URL </a:t>
                      </a:r>
                      <a:r>
                        <a:rPr lang="en-US" sz="1400" dirty="0">
                          <a:hlinkClick r:id="rId3"/>
                        </a:rPr>
                        <a:t>https://demo.midtrans.com/</a:t>
                      </a:r>
                      <a:endParaRPr lang="en-US" sz="14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Homepage shown properly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036679"/>
                  </a:ext>
                </a:extLst>
              </a:tr>
              <a:tr h="964657">
                <a:tc>
                  <a:txBody>
                    <a:bodyPr/>
                    <a:lstStyle/>
                    <a:p>
                      <a:r>
                        <a:rPr lang="en-US" sz="1400" dirty="0"/>
                        <a:t>User register a new account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Click Signup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Input data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/>
                        <a:t>User will be redirected to </a:t>
                      </a:r>
                      <a:r>
                        <a:rPr lang="en-US" sz="1400" dirty="0">
                          <a:hlinkClick r:id="rId4"/>
                        </a:rPr>
                        <a:t>https://dashboard.midtrans.com/register</a:t>
                      </a:r>
                      <a:endParaRPr lang="en-US" sz="140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400" dirty="0"/>
                        <a:t>User </a:t>
                      </a:r>
                      <a:r>
                        <a:rPr lang="en-US" sz="1400" dirty="0" err="1"/>
                        <a:t>succesfully</a:t>
                      </a:r>
                      <a:r>
                        <a:rPr lang="en-US" sz="1400" dirty="0"/>
                        <a:t> registered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168876"/>
                  </a:ext>
                </a:extLst>
              </a:tr>
              <a:tr h="823637">
                <a:tc>
                  <a:txBody>
                    <a:bodyPr/>
                    <a:lstStyle/>
                    <a:p>
                      <a:r>
                        <a:rPr lang="en-US" sz="1400" dirty="0"/>
                        <a:t>User input data on checkout form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Click Buy Now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Input valid data on customer details fields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400" dirty="0"/>
                        <a:t>User can see shopping cart and customer detail on checkout form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400" dirty="0"/>
                        <a:t>User successfully input data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367955"/>
                  </a:ext>
                </a:extLst>
              </a:tr>
              <a:tr h="1176270">
                <a:tc>
                  <a:txBody>
                    <a:bodyPr/>
                    <a:lstStyle/>
                    <a:p>
                      <a:r>
                        <a:rPr lang="en-US" sz="1400" dirty="0"/>
                        <a:t>User successfully checkout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Click ‘checkout’ button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3736" marR="0" lvl="0" indent="-173736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/>
                        <a:t>User can see pay within time, order &amp; customer details with data same as checkout input</a:t>
                      </a:r>
                    </a:p>
                    <a:p>
                      <a:pPr marL="173736" marR="0" lvl="0" indent="-173736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/>
                        <a:t>User can see payment methods with promo and without promo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628808"/>
                  </a:ext>
                </a:extLst>
              </a:tr>
              <a:tr h="566955">
                <a:tc>
                  <a:txBody>
                    <a:bodyPr/>
                    <a:lstStyle/>
                    <a:p>
                      <a:r>
                        <a:rPr lang="en-US" sz="1400" dirty="0"/>
                        <a:t>User select payment method with promo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credit/debit card payment method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can successfully pay with amount reduced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210712"/>
                  </a:ext>
                </a:extLst>
              </a:tr>
              <a:tr h="5940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User select payment method without promo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other payment method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can successfully pay with normal amount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555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68456"/>
            <a:ext cx="10565676" cy="958317"/>
          </a:xfrm>
        </p:spPr>
        <p:txBody>
          <a:bodyPr/>
          <a:lstStyle/>
          <a:p>
            <a:r>
              <a:rPr lang="en-US" dirty="0"/>
              <a:t>Negative Test Case Summary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89BCB66-C306-4FF4-A7B9-E65684DF3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496775"/>
              </p:ext>
            </p:extLst>
          </p:nvPr>
        </p:nvGraphicFramePr>
        <p:xfrm>
          <a:off x="517358" y="1631852"/>
          <a:ext cx="11153273" cy="4968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62355">
                  <a:extLst>
                    <a:ext uri="{9D8B030D-6E8A-4147-A177-3AD203B41FA5}">
                      <a16:colId xmlns:a16="http://schemas.microsoft.com/office/drawing/2014/main" val="2045420705"/>
                    </a:ext>
                  </a:extLst>
                </a:gridCol>
                <a:gridCol w="3897396">
                  <a:extLst>
                    <a:ext uri="{9D8B030D-6E8A-4147-A177-3AD203B41FA5}">
                      <a16:colId xmlns:a16="http://schemas.microsoft.com/office/drawing/2014/main" val="3603588534"/>
                    </a:ext>
                  </a:extLst>
                </a:gridCol>
                <a:gridCol w="3493522">
                  <a:extLst>
                    <a:ext uri="{9D8B030D-6E8A-4147-A177-3AD203B41FA5}">
                      <a16:colId xmlns:a16="http://schemas.microsoft.com/office/drawing/2014/main" val="316626949"/>
                    </a:ext>
                  </a:extLst>
                </a:gridCol>
              </a:tblGrid>
              <a:tr h="2693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Test Case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Steps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Expected Result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376383"/>
                  </a:ext>
                </a:extLst>
              </a:tr>
              <a:tr h="508821">
                <a:tc>
                  <a:txBody>
                    <a:bodyPr/>
                    <a:lstStyle/>
                    <a:p>
                      <a:r>
                        <a:rPr lang="en-US" sz="1400" dirty="0"/>
                        <a:t>User register without input data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400" dirty="0"/>
                        <a:t>Do not input data to all fields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400" dirty="0"/>
                        <a:t>Click ‘register’ button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Show Error message field can't be blank to all fields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868765"/>
                  </a:ext>
                </a:extLst>
              </a:tr>
              <a:tr h="508821">
                <a:tc>
                  <a:txBody>
                    <a:bodyPr/>
                    <a:lstStyle/>
                    <a:p>
                      <a:r>
                        <a:rPr lang="en-US" sz="1400" dirty="0"/>
                        <a:t>User checkout without input data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400" dirty="0"/>
                        <a:t>Do not input data on customer details fields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400" dirty="0"/>
                        <a:t>Click ‘checkout’ button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 failed to checkout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036679"/>
                  </a:ext>
                </a:extLst>
              </a:tr>
              <a:tr h="508821">
                <a:tc>
                  <a:txBody>
                    <a:bodyPr/>
                    <a:lstStyle/>
                    <a:p>
                      <a:r>
                        <a:rPr lang="en-US" sz="1400" dirty="0"/>
                        <a:t>User pay without input credential credit card data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3736" indent="-173736">
                        <a:buFontTx/>
                        <a:buChar char="-"/>
                      </a:pPr>
                      <a:r>
                        <a:rPr lang="en-US" sz="1400" dirty="0"/>
                        <a:t>User not input card number, expiry date and CVV field on ‘credit/debit card’ details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Shown warning on Card Number, Expiry Date and CVV Field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627061"/>
                  </a:ext>
                </a:extLst>
              </a:tr>
              <a:tr h="927850"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r>
                        <a:rPr lang="en-US" sz="1400" dirty="0"/>
                        <a:t>User pay using denied credit/debit card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3736" indent="-173736">
                        <a:buFontTx/>
                        <a:buChar char="-"/>
                      </a:pPr>
                      <a:r>
                        <a:rPr lang="en-US" sz="1400" dirty="0"/>
                        <a:t>Input denied credit card data</a:t>
                      </a:r>
                    </a:p>
                    <a:p>
                      <a:pPr marL="173736" indent="-173736">
                        <a:buFontTx/>
                        <a:buChar char="-"/>
                      </a:pPr>
                      <a:r>
                        <a:rPr lang="en-US" sz="1400" dirty="0"/>
                        <a:t>Click ‘pay now’</a:t>
                      </a:r>
                    </a:p>
                    <a:p>
                      <a:pPr marL="173736" indent="-173736">
                        <a:buFontTx/>
                        <a:buChar char="-"/>
                      </a:pPr>
                      <a:r>
                        <a:rPr lang="en-US" sz="1400" dirty="0"/>
                        <a:t>Input password on issuing bank</a:t>
                      </a:r>
                    </a:p>
                    <a:p>
                      <a:pPr marL="173736" indent="-173736">
                        <a:buFontTx/>
                        <a:buChar char="-"/>
                      </a:pPr>
                      <a:r>
                        <a:rPr lang="en-US" sz="1400" dirty="0"/>
                        <a:t>Click ‘ok’ button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400" dirty="0"/>
                        <a:t>Transaction Failed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400" dirty="0"/>
                        <a:t>Error message "Your card got declined by the bank"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628808"/>
                  </a:ext>
                </a:extLst>
              </a:tr>
              <a:tr h="661221">
                <a:tc>
                  <a:txBody>
                    <a:bodyPr/>
                    <a:lstStyle/>
                    <a:p>
                      <a:r>
                        <a:rPr lang="en-US" sz="1400" dirty="0"/>
                        <a:t>User pay without input account ID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400" dirty="0"/>
                        <a:t>Select payment method ‘Octo clicks’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400" dirty="0"/>
                        <a:t>Do not input account Id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400" dirty="0"/>
                        <a:t>Click ‘</a:t>
                      </a:r>
                      <a:r>
                        <a:rPr lang="en-US" sz="1400" dirty="0" err="1"/>
                        <a:t>bayar</a:t>
                      </a:r>
                      <a:r>
                        <a:rPr lang="en-US" sz="1400" dirty="0"/>
                        <a:t>’ button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Show error message “</a:t>
                      </a:r>
                      <a:r>
                        <a:rPr lang="en-US" sz="1400" dirty="0" err="1"/>
                        <a:t>Transaksi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gagal</a:t>
                      </a:r>
                      <a:r>
                        <a:rPr lang="en-US" sz="1400" dirty="0"/>
                        <a:t>”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210712"/>
                  </a:ext>
                </a:extLst>
              </a:tr>
              <a:tr h="508821">
                <a:tc>
                  <a:txBody>
                    <a:bodyPr/>
                    <a:lstStyle/>
                    <a:p>
                      <a:r>
                        <a:rPr lang="en-US" sz="1400" dirty="0"/>
                        <a:t>User pay without input phone number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400" dirty="0"/>
                        <a:t>Select payment method ‘</a:t>
                      </a:r>
                      <a:r>
                        <a:rPr lang="en-US" sz="1400" dirty="0" err="1"/>
                        <a:t>Akulaku</a:t>
                      </a:r>
                      <a:r>
                        <a:rPr lang="en-US" sz="1400" dirty="0"/>
                        <a:t>’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400" dirty="0"/>
                        <a:t>Do not Input phone number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400" dirty="0"/>
                        <a:t>Click ‘next’ button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Show message "Please Fill Out This Field"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555964"/>
                  </a:ext>
                </a:extLst>
              </a:tr>
              <a:tr h="672905">
                <a:tc>
                  <a:txBody>
                    <a:bodyPr/>
                    <a:lstStyle/>
                    <a:p>
                      <a:r>
                        <a:rPr lang="en-US" sz="1400" dirty="0"/>
                        <a:t>User pay without input payment code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400" dirty="0"/>
                        <a:t>select payment method ‘</a:t>
                      </a:r>
                      <a:r>
                        <a:rPr lang="en-US" sz="1400" dirty="0" err="1"/>
                        <a:t>Akulaku</a:t>
                      </a:r>
                      <a:r>
                        <a:rPr lang="en-US" sz="1400" dirty="0"/>
                        <a:t>’ (with DP)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400" dirty="0"/>
                        <a:t>Do not input payment code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400" dirty="0"/>
                        <a:t>Click ‘Submit’ button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Show message "Please Fill Out This Field"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289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44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68456"/>
            <a:ext cx="10565676" cy="958317"/>
          </a:xfrm>
        </p:spPr>
        <p:txBody>
          <a:bodyPr/>
          <a:lstStyle/>
          <a:p>
            <a:r>
              <a:rPr lang="en-US" dirty="0"/>
              <a:t>Automation Test Case Summary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89BCB66-C306-4FF4-A7B9-E65684DF3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018875"/>
              </p:ext>
            </p:extLst>
          </p:nvPr>
        </p:nvGraphicFramePr>
        <p:xfrm>
          <a:off x="501319" y="1631851"/>
          <a:ext cx="11205406" cy="484993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97385">
                  <a:extLst>
                    <a:ext uri="{9D8B030D-6E8A-4147-A177-3AD203B41FA5}">
                      <a16:colId xmlns:a16="http://schemas.microsoft.com/office/drawing/2014/main" val="2045420705"/>
                    </a:ext>
                  </a:extLst>
                </a:gridCol>
                <a:gridCol w="4696115">
                  <a:extLst>
                    <a:ext uri="{9D8B030D-6E8A-4147-A177-3AD203B41FA5}">
                      <a16:colId xmlns:a16="http://schemas.microsoft.com/office/drawing/2014/main" val="3603588534"/>
                    </a:ext>
                  </a:extLst>
                </a:gridCol>
                <a:gridCol w="2511906">
                  <a:extLst>
                    <a:ext uri="{9D8B030D-6E8A-4147-A177-3AD203B41FA5}">
                      <a16:colId xmlns:a16="http://schemas.microsoft.com/office/drawing/2014/main" val="316626949"/>
                    </a:ext>
                  </a:extLst>
                </a:gridCol>
              </a:tblGrid>
              <a:tr h="277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Test Case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Steps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Status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376383"/>
                  </a:ext>
                </a:extLst>
              </a:tr>
              <a:tr h="366519">
                <a:tc>
                  <a:txBody>
                    <a:bodyPr/>
                    <a:lstStyle/>
                    <a:p>
                      <a:r>
                        <a:rPr lang="en-US" sz="1200" dirty="0"/>
                        <a:t>User successfully checkout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Tx/>
                        <a:buAutoNum type="arabicPeriod"/>
                      </a:pPr>
                      <a:r>
                        <a:rPr lang="en-US" sz="1200" dirty="0"/>
                        <a:t>Click ‘buy now’ button</a:t>
                      </a:r>
                    </a:p>
                    <a:p>
                      <a:pPr marL="228600" indent="-228600">
                        <a:buFontTx/>
                        <a:buAutoNum type="arabicPeriod"/>
                      </a:pPr>
                      <a:r>
                        <a:rPr lang="en-US" sz="1200" dirty="0"/>
                        <a:t>Input data on checkout form: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     - Verify shopping cart &amp; customer detail</a:t>
                      </a:r>
                    </a:p>
                    <a:p>
                      <a:pPr marL="228600" indent="-228600">
                        <a:buFontTx/>
                        <a:buAutoNum type="arabicPeriod" startAt="3"/>
                      </a:pPr>
                      <a:r>
                        <a:rPr lang="en-US" sz="1200" dirty="0"/>
                        <a:t>Click ‘checkout’ button</a:t>
                      </a:r>
                    </a:p>
                    <a:p>
                      <a:pPr marL="228600" indent="-228600">
                        <a:buFontTx/>
                        <a:buAutoNum type="arabicPeriod" startAt="3"/>
                      </a:pPr>
                      <a:r>
                        <a:rPr lang="en-US" sz="1200" dirty="0"/>
                        <a:t>Redirect to ‘select method’ details: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      - Verify pay within time, order 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      - Verify payment method list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Success running script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036679"/>
                  </a:ext>
                </a:extLst>
              </a:tr>
              <a:tr h="331764">
                <a:tc>
                  <a:txBody>
                    <a:bodyPr/>
                    <a:lstStyle/>
                    <a:p>
                      <a:r>
                        <a:rPr lang="en-US" sz="1200" dirty="0"/>
                        <a:t>User successfully paid using ‘Credit/Debit card’ payment method with promo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Tx/>
                        <a:buAutoNum type="arabicPeriod"/>
                      </a:pPr>
                      <a:r>
                        <a:rPr lang="en-US" sz="1200" dirty="0"/>
                        <a:t>Select ‘credit/debit card’ payment method</a:t>
                      </a:r>
                    </a:p>
                    <a:p>
                      <a:pPr marL="228600" indent="-228600">
                        <a:buFontTx/>
                        <a:buAutoNum type="arabicPeriod"/>
                      </a:pPr>
                      <a:r>
                        <a:rPr lang="en-US" sz="1200" dirty="0"/>
                        <a:t>Verify 6 radio buttons (5 promo not clickable &amp; 1 no promo is clickable)</a:t>
                      </a:r>
                    </a:p>
                    <a:p>
                      <a:pPr marL="228600" indent="-228600">
                        <a:buFontTx/>
                        <a:buAutoNum type="arabicPeriod"/>
                      </a:pPr>
                      <a:r>
                        <a:rPr lang="en-US" sz="1200" dirty="0"/>
                        <a:t>Input credential credit/debit card data (Visa card)</a:t>
                      </a:r>
                    </a:p>
                    <a:p>
                      <a:pPr marL="228600" indent="-228600">
                        <a:buFontTx/>
                        <a:buAutoNum type="arabicPeriod"/>
                      </a:pPr>
                      <a:r>
                        <a:rPr lang="en-US" sz="1200" dirty="0"/>
                        <a:t>Verify 5 radio buttons are clickable &amp; 1 radio button (</a:t>
                      </a:r>
                      <a:r>
                        <a:rPr lang="en-US" sz="1200" dirty="0" err="1"/>
                        <a:t>mastercard</a:t>
                      </a:r>
                      <a:r>
                        <a:rPr lang="en-US" sz="1200" dirty="0"/>
                        <a:t>) is not clickable</a:t>
                      </a:r>
                    </a:p>
                    <a:p>
                      <a:pPr marL="228600" indent="-228600">
                        <a:buFontTx/>
                        <a:buAutoNum type="arabicPeriod"/>
                      </a:pPr>
                      <a:r>
                        <a:rPr lang="en-US" sz="1200" dirty="0"/>
                        <a:t>Select promo</a:t>
                      </a:r>
                    </a:p>
                    <a:p>
                      <a:pPr marL="228600" indent="-228600">
                        <a:buFontTx/>
                        <a:buAutoNum type="arabicPeriod"/>
                      </a:pPr>
                      <a:r>
                        <a:rPr lang="en-US" sz="1200" dirty="0"/>
                        <a:t>Verify amount: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      - verify </a:t>
                      </a:r>
                      <a:r>
                        <a:rPr lang="en-US" sz="1200" dirty="0" err="1"/>
                        <a:t>midtrans</a:t>
                      </a:r>
                      <a:r>
                        <a:rPr lang="en-US" sz="1200" dirty="0"/>
                        <a:t> pillow price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      - verify total amount after select promo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      - verify customer details</a:t>
                      </a:r>
                    </a:p>
                    <a:p>
                      <a:pPr marL="228600" indent="-228600">
                        <a:buFontTx/>
                        <a:buAutoNum type="arabicPeriod" startAt="3"/>
                      </a:pPr>
                      <a:r>
                        <a:rPr lang="en-US" sz="1200" dirty="0"/>
                        <a:t>Click ‘Pay Now’ </a:t>
                      </a:r>
                    </a:p>
                    <a:p>
                      <a:pPr marL="228600" indent="-228600">
                        <a:buFontTx/>
                        <a:buAutoNum type="arabicPeriod" startAt="3"/>
                      </a:pPr>
                      <a:r>
                        <a:rPr lang="en-US" sz="1200" dirty="0"/>
                        <a:t>Directed to Issuing Bank: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     - verify amount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     - input password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5.  Click ‘OK’ Button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6.  Verify Transaction is successful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Success running script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367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20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11" y="662354"/>
            <a:ext cx="9779183" cy="1325563"/>
          </a:xfrm>
        </p:spPr>
        <p:txBody>
          <a:bodyPr/>
          <a:lstStyle/>
          <a:p>
            <a:r>
              <a:rPr lang="en-US" dirty="0"/>
              <a:t>Total Test Case 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BD182A8-F602-46AA-8891-344E243EC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348301"/>
              </p:ext>
            </p:extLst>
          </p:nvPr>
        </p:nvGraphicFramePr>
        <p:xfrm>
          <a:off x="887104" y="3125337"/>
          <a:ext cx="9075763" cy="296121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97290">
                  <a:extLst>
                    <a:ext uri="{9D8B030D-6E8A-4147-A177-3AD203B41FA5}">
                      <a16:colId xmlns:a16="http://schemas.microsoft.com/office/drawing/2014/main" val="1682468831"/>
                    </a:ext>
                  </a:extLst>
                </a:gridCol>
                <a:gridCol w="2047164">
                  <a:extLst>
                    <a:ext uri="{9D8B030D-6E8A-4147-A177-3AD203B41FA5}">
                      <a16:colId xmlns:a16="http://schemas.microsoft.com/office/drawing/2014/main" val="3078704517"/>
                    </a:ext>
                  </a:extLst>
                </a:gridCol>
                <a:gridCol w="1282890">
                  <a:extLst>
                    <a:ext uri="{9D8B030D-6E8A-4147-A177-3AD203B41FA5}">
                      <a16:colId xmlns:a16="http://schemas.microsoft.com/office/drawing/2014/main" val="1713899076"/>
                    </a:ext>
                  </a:extLst>
                </a:gridCol>
                <a:gridCol w="1201003">
                  <a:extLst>
                    <a:ext uri="{9D8B030D-6E8A-4147-A177-3AD203B41FA5}">
                      <a16:colId xmlns:a16="http://schemas.microsoft.com/office/drawing/2014/main" val="1092071414"/>
                    </a:ext>
                  </a:extLst>
                </a:gridCol>
                <a:gridCol w="1217726">
                  <a:extLst>
                    <a:ext uri="{9D8B030D-6E8A-4147-A177-3AD203B41FA5}">
                      <a16:colId xmlns:a16="http://schemas.microsoft.com/office/drawing/2014/main" val="247547404"/>
                    </a:ext>
                  </a:extLst>
                </a:gridCol>
                <a:gridCol w="1129690">
                  <a:extLst>
                    <a:ext uri="{9D8B030D-6E8A-4147-A177-3AD203B41FA5}">
                      <a16:colId xmlns:a16="http://schemas.microsoft.com/office/drawing/2014/main" val="2858199491"/>
                    </a:ext>
                  </a:extLst>
                </a:gridCol>
              </a:tblGrid>
              <a:tr h="5994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Suite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Passed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61135"/>
                  </a:ext>
                </a:extLst>
              </a:tr>
              <a:tr h="599483">
                <a:tc>
                  <a:txBody>
                    <a:bodyPr/>
                    <a:lstStyle/>
                    <a:p>
                      <a:r>
                        <a:rPr lang="en-US" dirty="0"/>
                        <a:t>[TS01] Homepage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9223"/>
                  </a:ext>
                </a:extLst>
              </a:tr>
              <a:tr h="599483">
                <a:tc>
                  <a:txBody>
                    <a:bodyPr/>
                    <a:lstStyle/>
                    <a:p>
                      <a:r>
                        <a:rPr lang="en-US" dirty="0"/>
                        <a:t>[TS02]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234998"/>
                  </a:ext>
                </a:extLst>
              </a:tr>
              <a:tr h="599483">
                <a:tc>
                  <a:txBody>
                    <a:bodyPr/>
                    <a:lstStyle/>
                    <a:p>
                      <a:r>
                        <a:rPr lang="en-US" dirty="0"/>
                        <a:t>[TS03]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94389"/>
                  </a:ext>
                </a:extLst>
              </a:tr>
              <a:tr h="522688">
                <a:tc>
                  <a:txBody>
                    <a:bodyPr/>
                    <a:lstStyle/>
                    <a:p>
                      <a:r>
                        <a:rPr lang="en-US" dirty="0"/>
                        <a:t>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225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1509</TotalTime>
  <Words>824</Words>
  <Application>Microsoft Office PowerPoint</Application>
  <PresentationFormat>Widescreen</PresentationFormat>
  <Paragraphs>178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Tenorite</vt:lpstr>
      <vt:lpstr>Office Theme</vt:lpstr>
      <vt:lpstr>MIDTRANS PILLOW FUNCTIONAL TESTING</vt:lpstr>
      <vt:lpstr>What to Test?</vt:lpstr>
      <vt:lpstr>Functional Requirement</vt:lpstr>
      <vt:lpstr>Tools</vt:lpstr>
      <vt:lpstr>Payment FlowChart</vt:lpstr>
      <vt:lpstr>Positive Test Case Summary</vt:lpstr>
      <vt:lpstr>Negative Test Case Summary</vt:lpstr>
      <vt:lpstr>Automation Test Case Summary</vt:lpstr>
      <vt:lpstr>Total Test Case </vt:lpstr>
      <vt:lpstr>Failed Test Case Report</vt:lpstr>
      <vt:lpstr>Report TS01 - Homepage</vt:lpstr>
      <vt:lpstr>Report TS02 - Register</vt:lpstr>
      <vt:lpstr>Report TS03 - Checkout</vt:lpstr>
      <vt:lpstr>Report TS03 – Method – Credit/Debit</vt:lpstr>
      <vt:lpstr>Report TS03 – Method - Bank Transfer</vt:lpstr>
      <vt:lpstr>Report TS03 – Method – eWallet</vt:lpstr>
      <vt:lpstr>Report TS03 – Method – OCTO Clicks</vt:lpstr>
      <vt:lpstr>Report TS03 – Method – Mart</vt:lpstr>
      <vt:lpstr>Report TS03 – Method - Akulaku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MIDTRANS PILLOW WEB TESTING</dc:title>
  <dc:creator>Roby Oktasaputra, S.Kom</dc:creator>
  <cp:lastModifiedBy>Roby Oktasaputra, S.Kom</cp:lastModifiedBy>
  <cp:revision>80</cp:revision>
  <dcterms:created xsi:type="dcterms:W3CDTF">2022-04-26T13:28:26Z</dcterms:created>
  <dcterms:modified xsi:type="dcterms:W3CDTF">2022-05-11T12:40:14Z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